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3"/>
    <p:sldMasterId id="2147483658" r:id="rId4"/>
  </p:sldMasterIdLst>
  <p:notesMasterIdLst>
    <p:notesMasterId r:id="rId6"/>
  </p:notesMasterIdLst>
  <p:handoutMasterIdLst>
    <p:handoutMasterId r:id="rId86"/>
  </p:handoutMasterIdLst>
  <p:sldIdLst>
    <p:sldId id="825" r:id="rId5"/>
    <p:sldId id="826" r:id="rId7"/>
    <p:sldId id="827" r:id="rId8"/>
    <p:sldId id="828" r:id="rId9"/>
    <p:sldId id="829" r:id="rId10"/>
    <p:sldId id="830" r:id="rId11"/>
    <p:sldId id="831" r:id="rId12"/>
    <p:sldId id="832" r:id="rId13"/>
    <p:sldId id="833" r:id="rId14"/>
    <p:sldId id="834" r:id="rId15"/>
    <p:sldId id="835" r:id="rId16"/>
    <p:sldId id="836" r:id="rId17"/>
    <p:sldId id="837" r:id="rId18"/>
    <p:sldId id="838" r:id="rId19"/>
    <p:sldId id="839" r:id="rId20"/>
    <p:sldId id="840" r:id="rId21"/>
    <p:sldId id="841" r:id="rId22"/>
    <p:sldId id="842" r:id="rId23"/>
    <p:sldId id="843" r:id="rId24"/>
    <p:sldId id="844" r:id="rId25"/>
    <p:sldId id="845" r:id="rId26"/>
    <p:sldId id="846" r:id="rId27"/>
    <p:sldId id="847" r:id="rId28"/>
    <p:sldId id="848" r:id="rId29"/>
    <p:sldId id="849" r:id="rId30"/>
    <p:sldId id="850" r:id="rId31"/>
    <p:sldId id="851" r:id="rId32"/>
    <p:sldId id="852" r:id="rId33"/>
    <p:sldId id="853" r:id="rId34"/>
    <p:sldId id="854" r:id="rId35"/>
    <p:sldId id="855" r:id="rId36"/>
    <p:sldId id="856" r:id="rId37"/>
    <p:sldId id="857" r:id="rId38"/>
    <p:sldId id="858" r:id="rId39"/>
    <p:sldId id="859" r:id="rId40"/>
    <p:sldId id="860" r:id="rId41"/>
    <p:sldId id="861" r:id="rId42"/>
    <p:sldId id="862" r:id="rId43"/>
    <p:sldId id="863" r:id="rId44"/>
    <p:sldId id="864" r:id="rId45"/>
    <p:sldId id="865" r:id="rId46"/>
    <p:sldId id="866" r:id="rId47"/>
    <p:sldId id="867" r:id="rId48"/>
    <p:sldId id="868" r:id="rId49"/>
    <p:sldId id="869" r:id="rId50"/>
    <p:sldId id="870" r:id="rId51"/>
    <p:sldId id="871" r:id="rId52"/>
    <p:sldId id="872" r:id="rId53"/>
    <p:sldId id="873" r:id="rId54"/>
    <p:sldId id="874" r:id="rId55"/>
    <p:sldId id="875" r:id="rId56"/>
    <p:sldId id="876" r:id="rId57"/>
    <p:sldId id="877" r:id="rId58"/>
    <p:sldId id="878" r:id="rId59"/>
    <p:sldId id="879" r:id="rId60"/>
    <p:sldId id="880" r:id="rId61"/>
    <p:sldId id="881" r:id="rId62"/>
    <p:sldId id="882" r:id="rId63"/>
    <p:sldId id="883" r:id="rId64"/>
    <p:sldId id="884" r:id="rId65"/>
    <p:sldId id="885" r:id="rId66"/>
    <p:sldId id="886" r:id="rId67"/>
    <p:sldId id="887" r:id="rId68"/>
    <p:sldId id="888" r:id="rId69"/>
    <p:sldId id="889" r:id="rId70"/>
    <p:sldId id="890" r:id="rId71"/>
    <p:sldId id="891" r:id="rId72"/>
    <p:sldId id="892" r:id="rId73"/>
    <p:sldId id="893" r:id="rId74"/>
    <p:sldId id="894" r:id="rId75"/>
    <p:sldId id="895" r:id="rId76"/>
    <p:sldId id="896" r:id="rId77"/>
    <p:sldId id="897" r:id="rId78"/>
    <p:sldId id="898" r:id="rId79"/>
    <p:sldId id="899" r:id="rId80"/>
    <p:sldId id="900" r:id="rId81"/>
    <p:sldId id="901" r:id="rId82"/>
    <p:sldId id="902" r:id="rId83"/>
    <p:sldId id="903" r:id="rId84"/>
    <p:sldId id="904" r:id="rId85"/>
  </p:sldIdLst>
  <p:sldSz cx="9144000" cy="6858000" type="screen4x3"/>
  <p:notesSz cx="6858000" cy="9144000"/>
  <p:custDataLst>
    <p:tags r:id="rId90"/>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996" userDrawn="1">
          <p15:clr>
            <a:srgbClr val="A4A3A4"/>
          </p15:clr>
        </p15:guide>
        <p15:guide id="2" pos="28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a:srgbClr val="FFFF99"/>
    <a:srgbClr val="FF6699"/>
    <a:srgbClr val="FFFFFF"/>
    <a:srgbClr val="EAB200"/>
    <a:srgbClr val="2185DF"/>
    <a:srgbClr val="C49500"/>
    <a:srgbClr val="1D7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86" autoAdjust="0"/>
    <p:restoredTop sz="93925"/>
  </p:normalViewPr>
  <p:slideViewPr>
    <p:cSldViewPr showGuides="1">
      <p:cViewPr varScale="1">
        <p:scale>
          <a:sx n="75" d="100"/>
          <a:sy n="75" d="100"/>
        </p:scale>
        <p:origin x="804" y="56"/>
      </p:cViewPr>
      <p:guideLst>
        <p:guide orient="horz" pos="1996"/>
        <p:guide pos="2864"/>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0" Type="http://schemas.openxmlformats.org/officeDocument/2006/relationships/tags" Target="tags/tag498.xml"/><Relationship Id="rId9" Type="http://schemas.openxmlformats.org/officeDocument/2006/relationships/slide" Target="slides/slide4.xml"/><Relationship Id="rId89" Type="http://schemas.openxmlformats.org/officeDocument/2006/relationships/tableStyles" Target="tableStyles.xml"/><Relationship Id="rId88" Type="http://schemas.openxmlformats.org/officeDocument/2006/relationships/viewProps" Target="viewProps.xml"/><Relationship Id="rId87" Type="http://schemas.openxmlformats.org/officeDocument/2006/relationships/presProps" Target="presProps.xml"/><Relationship Id="rId86" Type="http://schemas.openxmlformats.org/officeDocument/2006/relationships/handoutMaster" Target="handoutMasters/handoutMaster1.xml"/><Relationship Id="rId85" Type="http://schemas.openxmlformats.org/officeDocument/2006/relationships/slide" Target="slides/slide80.xml"/><Relationship Id="rId84" Type="http://schemas.openxmlformats.org/officeDocument/2006/relationships/slide" Target="slides/slide79.xml"/><Relationship Id="rId83" Type="http://schemas.openxmlformats.org/officeDocument/2006/relationships/slide" Target="slides/slide78.xml"/><Relationship Id="rId82" Type="http://schemas.openxmlformats.org/officeDocument/2006/relationships/slide" Target="slides/slide77.xml"/><Relationship Id="rId81" Type="http://schemas.openxmlformats.org/officeDocument/2006/relationships/slide" Target="slides/slide76.xml"/><Relationship Id="rId80" Type="http://schemas.openxmlformats.org/officeDocument/2006/relationships/slide" Target="slides/slide75.xml"/><Relationship Id="rId8" Type="http://schemas.openxmlformats.org/officeDocument/2006/relationships/slide" Target="slides/slide3.xml"/><Relationship Id="rId79" Type="http://schemas.openxmlformats.org/officeDocument/2006/relationships/slide" Target="slides/slide74.xml"/><Relationship Id="rId78" Type="http://schemas.openxmlformats.org/officeDocument/2006/relationships/slide" Target="slides/slide73.xml"/><Relationship Id="rId77" Type="http://schemas.openxmlformats.org/officeDocument/2006/relationships/slide" Target="slides/slide72.xml"/><Relationship Id="rId76" Type="http://schemas.openxmlformats.org/officeDocument/2006/relationships/slide" Target="slides/slide71.xml"/><Relationship Id="rId75" Type="http://schemas.openxmlformats.org/officeDocument/2006/relationships/slide" Target="slides/slide70.xml"/><Relationship Id="rId74" Type="http://schemas.openxmlformats.org/officeDocument/2006/relationships/slide" Target="slides/slide69.xml"/><Relationship Id="rId73" Type="http://schemas.openxmlformats.org/officeDocument/2006/relationships/slide" Target="slides/slide68.xml"/><Relationship Id="rId72" Type="http://schemas.openxmlformats.org/officeDocument/2006/relationships/slide" Target="slides/slide67.xml"/><Relationship Id="rId71" Type="http://schemas.openxmlformats.org/officeDocument/2006/relationships/slide" Target="slides/slide66.xml"/><Relationship Id="rId70" Type="http://schemas.openxmlformats.org/officeDocument/2006/relationships/slide" Target="slides/slide65.xml"/><Relationship Id="rId7" Type="http://schemas.openxmlformats.org/officeDocument/2006/relationships/slide" Target="slides/slide2.xml"/><Relationship Id="rId69" Type="http://schemas.openxmlformats.org/officeDocument/2006/relationships/slide" Target="slides/slide64.xml"/><Relationship Id="rId68" Type="http://schemas.openxmlformats.org/officeDocument/2006/relationships/slide" Target="slides/slide63.xml"/><Relationship Id="rId67" Type="http://schemas.openxmlformats.org/officeDocument/2006/relationships/slide" Target="slides/slide62.xml"/><Relationship Id="rId66" Type="http://schemas.openxmlformats.org/officeDocument/2006/relationships/slide" Target="slides/slide61.xml"/><Relationship Id="rId65" Type="http://schemas.openxmlformats.org/officeDocument/2006/relationships/slide" Target="slides/slide60.xml"/><Relationship Id="rId64" Type="http://schemas.openxmlformats.org/officeDocument/2006/relationships/slide" Target="slides/slide59.xml"/><Relationship Id="rId63" Type="http://schemas.openxmlformats.org/officeDocument/2006/relationships/slide" Target="slides/slide58.xml"/><Relationship Id="rId62" Type="http://schemas.openxmlformats.org/officeDocument/2006/relationships/slide" Target="slides/slide57.xml"/><Relationship Id="rId61" Type="http://schemas.openxmlformats.org/officeDocument/2006/relationships/slide" Target="slides/slide56.xml"/><Relationship Id="rId60" Type="http://schemas.openxmlformats.org/officeDocument/2006/relationships/slide" Target="slides/slide55.xml"/><Relationship Id="rId6" Type="http://schemas.openxmlformats.org/officeDocument/2006/relationships/notesMaster" Target="notesMasters/notesMaster1.xml"/><Relationship Id="rId59" Type="http://schemas.openxmlformats.org/officeDocument/2006/relationships/slide" Target="slides/slide54.xml"/><Relationship Id="rId58" Type="http://schemas.openxmlformats.org/officeDocument/2006/relationships/slide" Target="slides/slide53.xml"/><Relationship Id="rId57" Type="http://schemas.openxmlformats.org/officeDocument/2006/relationships/slide" Target="slides/slide52.xml"/><Relationship Id="rId56" Type="http://schemas.openxmlformats.org/officeDocument/2006/relationships/slide" Target="slides/slide51.xml"/><Relationship Id="rId55" Type="http://schemas.openxmlformats.org/officeDocument/2006/relationships/slide" Target="slides/slide50.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D73977AA-B73F-4343-92B5-69AF61741E3B}"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D152080-148A-492D-A078-188935B9D622}"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mn-lt"/>
              <a:ea typeface="+mn-ea"/>
              <a:cs typeface="宋体" panose="02010600030101010101" pitchFamily="2" charset="-122"/>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宋体" panose="02010600030101010101" pitchFamily="2" charset="-122"/>
              </a:rPr>
              <a:t>单击此处编辑母版文本样式</a:t>
            </a:r>
            <a:endParaRPr kumimoji="1" lang="zh-CN" altLang="en-US" sz="1200" b="0" i="0" u="none" strike="noStrike" kern="1200" cap="none" spc="0" normalizeH="0" baseline="0" noProof="0">
              <a:ln>
                <a:noFill/>
              </a:ln>
              <a:solidFill>
                <a:schemeClr val="tx1"/>
              </a:solidFill>
              <a:effectLst/>
              <a:uLnTx/>
              <a:uFillTx/>
              <a:latin typeface="+mn-lt"/>
              <a:ea typeface="+mn-ea"/>
              <a:cs typeface="宋体" panose="02010600030101010101" pitchFamily="2" charset="-122"/>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a:solidFill>
              <a:srgbClr val="000000">
                <a:alpha val="100000"/>
              </a:srgbClr>
            </a:solidFill>
            <a:miter lim="800000"/>
          </a:ln>
        </p:spPr>
      </p:sp>
      <p:sp>
        <p:nvSpPr>
          <p:cNvPr id="43011" name="备注占位符 2"/>
          <p:cNvSpPr>
            <a:spLocks noGrp="1"/>
          </p:cNvSpPr>
          <p:nvPr>
            <p:ph type="body" idx="1"/>
          </p:nvPr>
        </p:nvSpPr>
        <p:spPr>
          <a:noFill/>
          <a:ln>
            <a:noFill/>
          </a:ln>
        </p:spPr>
        <p:txBody>
          <a:bodyPr wrap="square" lIns="91440" tIns="45720" rIns="91440" bIns="45720" anchor="t" anchorCtr="0"/>
          <a:lstStyle/>
          <a:p>
            <a:pPr lvl="0"/>
            <a:endParaRPr lang="zh-CN" altLang="en-US" dirty="0"/>
          </a:p>
        </p:txBody>
      </p:sp>
      <p:sp>
        <p:nvSpPr>
          <p:cNvPr id="43012"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spcBef>
                <a:spcPct val="0"/>
              </a:spcBef>
            </a:pPr>
            <a:fld id="{9A0DB2DC-4C9A-4742-B13C-FB6460FD3503}" type="slidenum">
              <a:rPr lang="zh-CN" altLang="en-US" dirty="0">
                <a:latin typeface="Verdana" panose="020B0604030504040204" pitchFamily="34" charset="0"/>
              </a:rPr>
            </a:fld>
            <a:endParaRPr lang="zh-CN" altLang="en-US" dirty="0">
              <a:latin typeface="Verdana" panose="020B060403050404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lstStyle/>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lstStyle/>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
        <p:nvSpPr>
          <p:cNvPr id="5" name="矩形 4"/>
          <p:cNvSpPr/>
          <p:nvPr userDrawn="1"/>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矩形 5"/>
          <p:cNvSpPr/>
          <p:nvPr userDrawn="1"/>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lstStyle/>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幻灯片">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
        <p:nvSpPr>
          <p:cNvPr id="5" name="矩形 4"/>
          <p:cNvSpPr/>
          <p:nvPr userDrawn="1"/>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矩形 5"/>
          <p:cNvSpPr/>
          <p:nvPr userDrawn="1"/>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lstStyle/>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lstStyle/>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
        <p:nvSpPr>
          <p:cNvPr id="5" name="矩形 4"/>
          <p:cNvSpPr/>
          <p:nvPr userDrawn="1"/>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矩形 5"/>
          <p:cNvSpPr/>
          <p:nvPr userDrawn="1"/>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lstStyle/>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8.xml"/><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5" Type="http://schemas.openxmlformats.org/officeDocument/2006/relationships/theme" Target="../theme/theme3.xml"/><Relationship Id="rId4" Type="http://schemas.openxmlformats.org/officeDocument/2006/relationships/slideLayout" Target="../slideLayouts/slideLayout12.xml"/><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9" Type="http://schemas.openxmlformats.org/officeDocument/2006/relationships/tags" Target="../tags/tag57.xml"/><Relationship Id="rId8" Type="http://schemas.openxmlformats.org/officeDocument/2006/relationships/tags" Target="../tags/tag56.xml"/><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image" Target="../media/image6.jpeg"/><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image" Target="../media/image5.jpeg"/><Relationship Id="rId16" Type="http://schemas.openxmlformats.org/officeDocument/2006/relationships/slideLayout" Target="../slideLayouts/slideLayout11.xml"/><Relationship Id="rId15" Type="http://schemas.openxmlformats.org/officeDocument/2006/relationships/tags" Target="../tags/tag62.xml"/><Relationship Id="rId14" Type="http://schemas.openxmlformats.org/officeDocument/2006/relationships/tags" Target="../tags/tag61.xml"/><Relationship Id="rId13" Type="http://schemas.openxmlformats.org/officeDocument/2006/relationships/tags" Target="../tags/tag60.xml"/><Relationship Id="rId12" Type="http://schemas.openxmlformats.org/officeDocument/2006/relationships/tags" Target="../tags/tag59.xml"/><Relationship Id="rId11" Type="http://schemas.openxmlformats.org/officeDocument/2006/relationships/tags" Target="../tags/tag58.xml"/><Relationship Id="rId10" Type="http://schemas.openxmlformats.org/officeDocument/2006/relationships/image" Target="../media/image7.jpeg"/><Relationship Id="rId1" Type="http://schemas.openxmlformats.org/officeDocument/2006/relationships/tags" Target="../tags/tag51.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11.xml"/><Relationship Id="rId7" Type="http://schemas.openxmlformats.org/officeDocument/2006/relationships/tags" Target="../tags/tag68.xml"/><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image" Target="../media/image8.jpeg"/><Relationship Id="rId2" Type="http://schemas.openxmlformats.org/officeDocument/2006/relationships/tags" Target="../tags/tag64.xml"/><Relationship Id="rId1" Type="http://schemas.openxmlformats.org/officeDocument/2006/relationships/tags" Target="../tags/tag63.xml"/></Relationships>
</file>

<file path=ppt/slides/_rels/slide12.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3" Type="http://schemas.openxmlformats.org/officeDocument/2006/relationships/slideLayout" Target="../slideLayouts/slideLayout11.xml"/><Relationship Id="rId22" Type="http://schemas.openxmlformats.org/officeDocument/2006/relationships/tags" Target="../tags/tag90.xml"/><Relationship Id="rId21" Type="http://schemas.openxmlformats.org/officeDocument/2006/relationships/tags" Target="../tags/tag89.xml"/><Relationship Id="rId20" Type="http://schemas.openxmlformats.org/officeDocument/2006/relationships/tags" Target="../tags/tag88.xml"/><Relationship Id="rId2" Type="http://schemas.openxmlformats.org/officeDocument/2006/relationships/tags" Target="../tags/tag70.xml"/><Relationship Id="rId19" Type="http://schemas.openxmlformats.org/officeDocument/2006/relationships/tags" Target="../tags/tag87.xml"/><Relationship Id="rId18" Type="http://schemas.openxmlformats.org/officeDocument/2006/relationships/tags" Target="../tags/tag86.xml"/><Relationship Id="rId17" Type="http://schemas.openxmlformats.org/officeDocument/2006/relationships/tags" Target="../tags/tag85.xml"/><Relationship Id="rId16" Type="http://schemas.openxmlformats.org/officeDocument/2006/relationships/tags" Target="../tags/tag84.xml"/><Relationship Id="rId15" Type="http://schemas.openxmlformats.org/officeDocument/2006/relationships/tags" Target="../tags/tag83.xml"/><Relationship Id="rId14" Type="http://schemas.openxmlformats.org/officeDocument/2006/relationships/tags" Target="../tags/tag82.xml"/><Relationship Id="rId13" Type="http://schemas.openxmlformats.org/officeDocument/2006/relationships/tags" Target="../tags/tag81.xml"/><Relationship Id="rId12" Type="http://schemas.openxmlformats.org/officeDocument/2006/relationships/tags" Target="../tags/tag8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tags" Target="../tags/tag6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11.jpeg"/><Relationship Id="rId1" Type="http://schemas.openxmlformats.org/officeDocument/2006/relationships/image" Target="../media/image10.jpe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image" Target="../media/image12.jpeg"/><Relationship Id="rId2" Type="http://schemas.openxmlformats.org/officeDocument/2006/relationships/tags" Target="../tags/tag92.xml"/><Relationship Id="rId1" Type="http://schemas.openxmlformats.org/officeDocument/2006/relationships/tags" Target="../tags/tag9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94.xml"/><Relationship Id="rId1" Type="http://schemas.openxmlformats.org/officeDocument/2006/relationships/tags" Target="../tags/tag93.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96.xml"/><Relationship Id="rId1" Type="http://schemas.openxmlformats.org/officeDocument/2006/relationships/tags" Target="../tags/tag95.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98.xml"/><Relationship Id="rId1" Type="http://schemas.openxmlformats.org/officeDocument/2006/relationships/tags" Target="../tags/tag9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image" Target="../media/image13.jpe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image" Target="../media/image14.jpeg"/></Relationships>
</file>

<file path=ppt/slides/_rels/slide22.xml.rels><?xml version="1.0" encoding="UTF-8" standalone="yes"?>
<Relationships xmlns="http://schemas.openxmlformats.org/package/2006/relationships"><Relationship Id="rId9" Type="http://schemas.openxmlformats.org/officeDocument/2006/relationships/tags" Target="../tags/tag111.xml"/><Relationship Id="rId8" Type="http://schemas.openxmlformats.org/officeDocument/2006/relationships/tags" Target="../tags/tag110.xml"/><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tags" Target="../tags/tag105.xml"/><Relationship Id="rId2" Type="http://schemas.openxmlformats.org/officeDocument/2006/relationships/tags" Target="../tags/tag104.xml"/><Relationship Id="rId11" Type="http://schemas.openxmlformats.org/officeDocument/2006/relationships/slideLayout" Target="../slideLayouts/slideLayout12.xml"/><Relationship Id="rId10" Type="http://schemas.openxmlformats.org/officeDocument/2006/relationships/tags" Target="../tags/tag112.xml"/><Relationship Id="rId1" Type="http://schemas.openxmlformats.org/officeDocument/2006/relationships/tags" Target="../tags/tag103.xml"/></Relationships>
</file>

<file path=ppt/slides/_rels/slide23.xml.rels><?xml version="1.0" encoding="UTF-8" standalone="yes"?>
<Relationships xmlns="http://schemas.openxmlformats.org/package/2006/relationships"><Relationship Id="rId9" Type="http://schemas.openxmlformats.org/officeDocument/2006/relationships/tags" Target="../tags/tag120.xml"/><Relationship Id="rId8" Type="http://schemas.openxmlformats.org/officeDocument/2006/relationships/tags" Target="../tags/tag119.xml"/><Relationship Id="rId7" Type="http://schemas.openxmlformats.org/officeDocument/2006/relationships/tags" Target="../tags/tag118.xml"/><Relationship Id="rId6" Type="http://schemas.openxmlformats.org/officeDocument/2006/relationships/image" Target="../media/image15.jpeg"/><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1" Type="http://schemas.openxmlformats.org/officeDocument/2006/relationships/slideLayout" Target="../slideLayouts/slideLayout12.xml"/><Relationship Id="rId20" Type="http://schemas.openxmlformats.org/officeDocument/2006/relationships/tags" Target="../tags/tag131.xml"/><Relationship Id="rId2" Type="http://schemas.openxmlformats.org/officeDocument/2006/relationships/tags" Target="../tags/tag114.xml"/><Relationship Id="rId19" Type="http://schemas.openxmlformats.org/officeDocument/2006/relationships/tags" Target="../tags/tag130.xml"/><Relationship Id="rId18" Type="http://schemas.openxmlformats.org/officeDocument/2006/relationships/tags" Target="../tags/tag129.xml"/><Relationship Id="rId17" Type="http://schemas.openxmlformats.org/officeDocument/2006/relationships/tags" Target="../tags/tag128.xml"/><Relationship Id="rId16" Type="http://schemas.openxmlformats.org/officeDocument/2006/relationships/tags" Target="../tags/tag127.xml"/><Relationship Id="rId15" Type="http://schemas.openxmlformats.org/officeDocument/2006/relationships/tags" Target="../tags/tag126.xml"/><Relationship Id="rId14" Type="http://schemas.openxmlformats.org/officeDocument/2006/relationships/tags" Target="../tags/tag125.xml"/><Relationship Id="rId13" Type="http://schemas.openxmlformats.org/officeDocument/2006/relationships/tags" Target="../tags/tag124.xml"/><Relationship Id="rId12" Type="http://schemas.openxmlformats.org/officeDocument/2006/relationships/tags" Target="../tags/tag123.xml"/><Relationship Id="rId11" Type="http://schemas.openxmlformats.org/officeDocument/2006/relationships/tags" Target="../tags/tag122.xml"/><Relationship Id="rId10" Type="http://schemas.openxmlformats.org/officeDocument/2006/relationships/tags" Target="../tags/tag121.xml"/><Relationship Id="rId1" Type="http://schemas.openxmlformats.org/officeDocument/2006/relationships/tags" Target="../tags/tag113.xml"/></Relationships>
</file>

<file path=ppt/slides/_rels/slide24.xml.rels><?xml version="1.0" encoding="UTF-8" standalone="yes"?>
<Relationships xmlns="http://schemas.openxmlformats.org/package/2006/relationships"><Relationship Id="rId9" Type="http://schemas.openxmlformats.org/officeDocument/2006/relationships/tags" Target="../tags/tag139.xml"/><Relationship Id="rId8" Type="http://schemas.openxmlformats.org/officeDocument/2006/relationships/tags" Target="../tags/tag138.xml"/><Relationship Id="rId7" Type="http://schemas.openxmlformats.org/officeDocument/2006/relationships/tags" Target="../tags/tag137.xml"/><Relationship Id="rId6" Type="http://schemas.openxmlformats.org/officeDocument/2006/relationships/tags" Target="../tags/tag136.xml"/><Relationship Id="rId5" Type="http://schemas.openxmlformats.org/officeDocument/2006/relationships/tags" Target="../tags/tag135.xml"/><Relationship Id="rId4" Type="http://schemas.openxmlformats.org/officeDocument/2006/relationships/tags" Target="../tags/tag134.xml"/><Relationship Id="rId3" Type="http://schemas.openxmlformats.org/officeDocument/2006/relationships/image" Target="../media/image16.jpeg"/><Relationship Id="rId2" Type="http://schemas.openxmlformats.org/officeDocument/2006/relationships/tags" Target="../tags/tag133.xml"/><Relationship Id="rId10" Type="http://schemas.openxmlformats.org/officeDocument/2006/relationships/slideLayout" Target="../slideLayouts/slideLayout12.xml"/><Relationship Id="rId1" Type="http://schemas.openxmlformats.org/officeDocument/2006/relationships/tags" Target="../tags/tag132.xml"/></Relationships>
</file>

<file path=ppt/slides/_rels/slide25.xml.rels><?xml version="1.0" encoding="UTF-8" standalone="yes"?>
<Relationships xmlns="http://schemas.openxmlformats.org/package/2006/relationships"><Relationship Id="rId9" Type="http://schemas.openxmlformats.org/officeDocument/2006/relationships/tags" Target="../tags/tag147.xml"/><Relationship Id="rId8" Type="http://schemas.openxmlformats.org/officeDocument/2006/relationships/tags" Target="../tags/tag146.xml"/><Relationship Id="rId7" Type="http://schemas.openxmlformats.org/officeDocument/2006/relationships/tags" Target="../tags/tag145.xml"/><Relationship Id="rId6" Type="http://schemas.openxmlformats.org/officeDocument/2006/relationships/tags" Target="../tags/tag144.xml"/><Relationship Id="rId5" Type="http://schemas.openxmlformats.org/officeDocument/2006/relationships/tags" Target="../tags/tag143.xml"/><Relationship Id="rId4" Type="http://schemas.openxmlformats.org/officeDocument/2006/relationships/tags" Target="../tags/tag142.xml"/><Relationship Id="rId3" Type="http://schemas.openxmlformats.org/officeDocument/2006/relationships/tags" Target="../tags/tag141.xml"/><Relationship Id="rId2" Type="http://schemas.openxmlformats.org/officeDocument/2006/relationships/tags" Target="../tags/tag140.xml"/><Relationship Id="rId16" Type="http://schemas.openxmlformats.org/officeDocument/2006/relationships/slideLayout" Target="../slideLayouts/slideLayout12.xml"/><Relationship Id="rId15" Type="http://schemas.openxmlformats.org/officeDocument/2006/relationships/tags" Target="../tags/tag153.xml"/><Relationship Id="rId14" Type="http://schemas.openxmlformats.org/officeDocument/2006/relationships/tags" Target="../tags/tag152.xml"/><Relationship Id="rId13" Type="http://schemas.openxmlformats.org/officeDocument/2006/relationships/tags" Target="../tags/tag151.xml"/><Relationship Id="rId12" Type="http://schemas.openxmlformats.org/officeDocument/2006/relationships/tags" Target="../tags/tag150.xml"/><Relationship Id="rId11" Type="http://schemas.openxmlformats.org/officeDocument/2006/relationships/tags" Target="../tags/tag149.xml"/><Relationship Id="rId10" Type="http://schemas.openxmlformats.org/officeDocument/2006/relationships/tags" Target="../tags/tag148.xml"/><Relationship Id="rId1" Type="http://schemas.openxmlformats.org/officeDocument/2006/relationships/image" Target="../media/image17.jpeg"/></Relationships>
</file>

<file path=ppt/slides/_rels/slide26.xml.rels><?xml version="1.0" encoding="UTF-8" standalone="yes"?>
<Relationships xmlns="http://schemas.openxmlformats.org/package/2006/relationships"><Relationship Id="rId9" Type="http://schemas.openxmlformats.org/officeDocument/2006/relationships/tags" Target="../tags/tag161.xml"/><Relationship Id="rId8" Type="http://schemas.openxmlformats.org/officeDocument/2006/relationships/tags" Target="../tags/tag160.xml"/><Relationship Id="rId7" Type="http://schemas.openxmlformats.org/officeDocument/2006/relationships/tags" Target="../tags/tag159.xml"/><Relationship Id="rId6" Type="http://schemas.openxmlformats.org/officeDocument/2006/relationships/tags" Target="../tags/tag158.xml"/><Relationship Id="rId5" Type="http://schemas.openxmlformats.org/officeDocument/2006/relationships/tags" Target="../tags/tag157.xml"/><Relationship Id="rId4" Type="http://schemas.openxmlformats.org/officeDocument/2006/relationships/tags" Target="../tags/tag156.xml"/><Relationship Id="rId3" Type="http://schemas.openxmlformats.org/officeDocument/2006/relationships/tags" Target="../tags/tag155.xml"/><Relationship Id="rId2" Type="http://schemas.openxmlformats.org/officeDocument/2006/relationships/tags" Target="../tags/tag154.xml"/><Relationship Id="rId10" Type="http://schemas.openxmlformats.org/officeDocument/2006/relationships/slideLayout" Target="../slideLayouts/slideLayout12.xml"/><Relationship Id="rId1" Type="http://schemas.openxmlformats.org/officeDocument/2006/relationships/image" Target="../media/image18.jpeg"/></Relationships>
</file>

<file path=ppt/slides/_rels/slide27.xml.rels><?xml version="1.0" encoding="UTF-8" standalone="yes"?>
<Relationships xmlns="http://schemas.openxmlformats.org/package/2006/relationships"><Relationship Id="rId9" Type="http://schemas.openxmlformats.org/officeDocument/2006/relationships/tags" Target="../tags/tag168.xml"/><Relationship Id="rId8" Type="http://schemas.openxmlformats.org/officeDocument/2006/relationships/image" Target="../media/image20.jpeg"/><Relationship Id="rId7" Type="http://schemas.openxmlformats.org/officeDocument/2006/relationships/tags" Target="../tags/tag167.xml"/><Relationship Id="rId6" Type="http://schemas.openxmlformats.org/officeDocument/2006/relationships/tags" Target="../tags/tag166.xml"/><Relationship Id="rId5" Type="http://schemas.openxmlformats.org/officeDocument/2006/relationships/tags" Target="../tags/tag165.xml"/><Relationship Id="rId4" Type="http://schemas.openxmlformats.org/officeDocument/2006/relationships/image" Target="../media/image19.jpeg"/><Relationship Id="rId3" Type="http://schemas.openxmlformats.org/officeDocument/2006/relationships/tags" Target="../tags/tag164.xml"/><Relationship Id="rId2" Type="http://schemas.openxmlformats.org/officeDocument/2006/relationships/tags" Target="../tags/tag163.xml"/><Relationship Id="rId13" Type="http://schemas.openxmlformats.org/officeDocument/2006/relationships/slideLayout" Target="../slideLayouts/slideLayout12.xml"/><Relationship Id="rId12" Type="http://schemas.openxmlformats.org/officeDocument/2006/relationships/tags" Target="../tags/tag171.xml"/><Relationship Id="rId11" Type="http://schemas.openxmlformats.org/officeDocument/2006/relationships/tags" Target="../tags/tag170.xml"/><Relationship Id="rId10" Type="http://schemas.openxmlformats.org/officeDocument/2006/relationships/tags" Target="../tags/tag169.xml"/><Relationship Id="rId1" Type="http://schemas.openxmlformats.org/officeDocument/2006/relationships/tags" Target="../tags/tag162.xml"/></Relationships>
</file>

<file path=ppt/slides/_rels/slide28.xml.rels><?xml version="1.0" encoding="UTF-8" standalone="yes"?>
<Relationships xmlns="http://schemas.openxmlformats.org/package/2006/relationships"><Relationship Id="rId9" Type="http://schemas.openxmlformats.org/officeDocument/2006/relationships/tags" Target="../tags/tag180.xml"/><Relationship Id="rId8" Type="http://schemas.openxmlformats.org/officeDocument/2006/relationships/tags" Target="../tags/tag179.xml"/><Relationship Id="rId7" Type="http://schemas.openxmlformats.org/officeDocument/2006/relationships/tags" Target="../tags/tag178.xml"/><Relationship Id="rId6" Type="http://schemas.openxmlformats.org/officeDocument/2006/relationships/tags" Target="../tags/tag177.xml"/><Relationship Id="rId5" Type="http://schemas.openxmlformats.org/officeDocument/2006/relationships/tags" Target="../tags/tag176.xml"/><Relationship Id="rId4" Type="http://schemas.openxmlformats.org/officeDocument/2006/relationships/tags" Target="../tags/tag175.xml"/><Relationship Id="rId3" Type="http://schemas.openxmlformats.org/officeDocument/2006/relationships/tags" Target="../tags/tag174.xml"/><Relationship Id="rId2" Type="http://schemas.openxmlformats.org/officeDocument/2006/relationships/tags" Target="../tags/tag173.xml"/><Relationship Id="rId18" Type="http://schemas.openxmlformats.org/officeDocument/2006/relationships/slideLayout" Target="../slideLayouts/slideLayout12.xml"/><Relationship Id="rId17" Type="http://schemas.openxmlformats.org/officeDocument/2006/relationships/tags" Target="../tags/tag188.xml"/><Relationship Id="rId16" Type="http://schemas.openxmlformats.org/officeDocument/2006/relationships/tags" Target="../tags/tag187.xml"/><Relationship Id="rId15" Type="http://schemas.openxmlformats.org/officeDocument/2006/relationships/tags" Target="../tags/tag186.xml"/><Relationship Id="rId14" Type="http://schemas.openxmlformats.org/officeDocument/2006/relationships/tags" Target="../tags/tag185.xml"/><Relationship Id="rId13" Type="http://schemas.openxmlformats.org/officeDocument/2006/relationships/tags" Target="../tags/tag184.xml"/><Relationship Id="rId12" Type="http://schemas.openxmlformats.org/officeDocument/2006/relationships/tags" Target="../tags/tag183.xml"/><Relationship Id="rId11" Type="http://schemas.openxmlformats.org/officeDocument/2006/relationships/tags" Target="../tags/tag182.xml"/><Relationship Id="rId10" Type="http://schemas.openxmlformats.org/officeDocument/2006/relationships/tags" Target="../tags/tag181.xml"/><Relationship Id="rId1" Type="http://schemas.openxmlformats.org/officeDocument/2006/relationships/tags" Target="../tags/tag172.xml"/></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image" Target="../media/image21.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192.xml"/><Relationship Id="rId2" Type="http://schemas.openxmlformats.org/officeDocument/2006/relationships/tags" Target="../tags/tag191.xml"/><Relationship Id="rId1" Type="http://schemas.openxmlformats.org/officeDocument/2006/relationships/image" Target="../media/image22.jpe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image" Target="../media/image23.jpeg"/></Relationships>
</file>

<file path=ppt/slides/_rels/slide32.xml.rels><?xml version="1.0" encoding="UTF-8" standalone="yes"?>
<Relationships xmlns="http://schemas.openxmlformats.org/package/2006/relationships"><Relationship Id="rId9" Type="http://schemas.openxmlformats.org/officeDocument/2006/relationships/tags" Target="../tags/tag203.xml"/><Relationship Id="rId8" Type="http://schemas.openxmlformats.org/officeDocument/2006/relationships/tags" Target="../tags/tag202.xml"/><Relationship Id="rId7" Type="http://schemas.openxmlformats.org/officeDocument/2006/relationships/tags" Target="../tags/tag201.xml"/><Relationship Id="rId6" Type="http://schemas.openxmlformats.org/officeDocument/2006/relationships/tags" Target="../tags/tag200.xml"/><Relationship Id="rId5" Type="http://schemas.openxmlformats.org/officeDocument/2006/relationships/tags" Target="../tags/tag199.xml"/><Relationship Id="rId4" Type="http://schemas.openxmlformats.org/officeDocument/2006/relationships/tags" Target="../tags/tag198.xml"/><Relationship Id="rId3" Type="http://schemas.openxmlformats.org/officeDocument/2006/relationships/tags" Target="../tags/tag197.xml"/><Relationship Id="rId2" Type="http://schemas.openxmlformats.org/officeDocument/2006/relationships/tags" Target="../tags/tag196.xml"/><Relationship Id="rId18" Type="http://schemas.openxmlformats.org/officeDocument/2006/relationships/slideLayout" Target="../slideLayouts/slideLayout12.xml"/><Relationship Id="rId17" Type="http://schemas.openxmlformats.org/officeDocument/2006/relationships/tags" Target="../tags/tag211.xml"/><Relationship Id="rId16" Type="http://schemas.openxmlformats.org/officeDocument/2006/relationships/tags" Target="../tags/tag210.xml"/><Relationship Id="rId15" Type="http://schemas.openxmlformats.org/officeDocument/2006/relationships/tags" Target="../tags/tag209.xml"/><Relationship Id="rId14" Type="http://schemas.openxmlformats.org/officeDocument/2006/relationships/tags" Target="../tags/tag208.xml"/><Relationship Id="rId13" Type="http://schemas.openxmlformats.org/officeDocument/2006/relationships/tags" Target="../tags/tag207.xml"/><Relationship Id="rId12" Type="http://schemas.openxmlformats.org/officeDocument/2006/relationships/tags" Target="../tags/tag206.xml"/><Relationship Id="rId11" Type="http://schemas.openxmlformats.org/officeDocument/2006/relationships/tags" Target="../tags/tag205.xml"/><Relationship Id="rId10" Type="http://schemas.openxmlformats.org/officeDocument/2006/relationships/tags" Target="../tags/tag204.xml"/><Relationship Id="rId1" Type="http://schemas.openxmlformats.org/officeDocument/2006/relationships/tags" Target="../tags/tag195.xml"/></Relationships>
</file>

<file path=ppt/slides/_rels/slide33.xml.rels><?xml version="1.0" encoding="UTF-8" standalone="yes"?>
<Relationships xmlns="http://schemas.openxmlformats.org/package/2006/relationships"><Relationship Id="rId9" Type="http://schemas.openxmlformats.org/officeDocument/2006/relationships/tags" Target="../tags/tag220.xml"/><Relationship Id="rId8" Type="http://schemas.openxmlformats.org/officeDocument/2006/relationships/tags" Target="../tags/tag219.xml"/><Relationship Id="rId7" Type="http://schemas.openxmlformats.org/officeDocument/2006/relationships/tags" Target="../tags/tag218.xml"/><Relationship Id="rId6" Type="http://schemas.openxmlformats.org/officeDocument/2006/relationships/tags" Target="../tags/tag217.xml"/><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9" Type="http://schemas.openxmlformats.org/officeDocument/2006/relationships/slideLayout" Target="../slideLayouts/slideLayout12.xml"/><Relationship Id="rId18" Type="http://schemas.openxmlformats.org/officeDocument/2006/relationships/tags" Target="../tags/tag229.xml"/><Relationship Id="rId17" Type="http://schemas.openxmlformats.org/officeDocument/2006/relationships/tags" Target="../tags/tag228.xml"/><Relationship Id="rId16" Type="http://schemas.openxmlformats.org/officeDocument/2006/relationships/tags" Target="../tags/tag227.xml"/><Relationship Id="rId15" Type="http://schemas.openxmlformats.org/officeDocument/2006/relationships/tags" Target="../tags/tag226.xml"/><Relationship Id="rId14" Type="http://schemas.openxmlformats.org/officeDocument/2006/relationships/tags" Target="../tags/tag225.xml"/><Relationship Id="rId13" Type="http://schemas.openxmlformats.org/officeDocument/2006/relationships/tags" Target="../tags/tag224.xml"/><Relationship Id="rId12" Type="http://schemas.openxmlformats.org/officeDocument/2006/relationships/tags" Target="../tags/tag223.xml"/><Relationship Id="rId11" Type="http://schemas.openxmlformats.org/officeDocument/2006/relationships/tags" Target="../tags/tag222.xml"/><Relationship Id="rId10" Type="http://schemas.openxmlformats.org/officeDocument/2006/relationships/tags" Target="../tags/tag221.xml"/><Relationship Id="rId1" Type="http://schemas.openxmlformats.org/officeDocument/2006/relationships/tags" Target="../tags/tag212.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31.xml"/><Relationship Id="rId1" Type="http://schemas.openxmlformats.org/officeDocument/2006/relationships/tags" Target="../tags/tag230.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33.xml"/><Relationship Id="rId1" Type="http://schemas.openxmlformats.org/officeDocument/2006/relationships/tags" Target="../tags/tag232.xml"/></Relationships>
</file>

<file path=ppt/slides/_rels/slide36.xml.rels><?xml version="1.0" encoding="UTF-8" standalone="yes"?>
<Relationships xmlns="http://schemas.openxmlformats.org/package/2006/relationships"><Relationship Id="rId9" Type="http://schemas.openxmlformats.org/officeDocument/2006/relationships/tags" Target="../tags/tag242.xml"/><Relationship Id="rId8" Type="http://schemas.openxmlformats.org/officeDocument/2006/relationships/tags" Target="../tags/tag241.xml"/><Relationship Id="rId7" Type="http://schemas.openxmlformats.org/officeDocument/2006/relationships/tags" Target="../tags/tag240.xml"/><Relationship Id="rId6" Type="http://schemas.openxmlformats.org/officeDocument/2006/relationships/tags" Target="../tags/tag239.xml"/><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5" Type="http://schemas.openxmlformats.org/officeDocument/2006/relationships/slideLayout" Target="../slideLayouts/slideLayout12.xml"/><Relationship Id="rId14" Type="http://schemas.openxmlformats.org/officeDocument/2006/relationships/tags" Target="../tags/tag247.xml"/><Relationship Id="rId13" Type="http://schemas.openxmlformats.org/officeDocument/2006/relationships/tags" Target="../tags/tag246.xml"/><Relationship Id="rId12" Type="http://schemas.openxmlformats.org/officeDocument/2006/relationships/tags" Target="../tags/tag245.xml"/><Relationship Id="rId11" Type="http://schemas.openxmlformats.org/officeDocument/2006/relationships/tags" Target="../tags/tag244.xml"/><Relationship Id="rId10" Type="http://schemas.openxmlformats.org/officeDocument/2006/relationships/tags" Target="../tags/tag243.xml"/><Relationship Id="rId1" Type="http://schemas.openxmlformats.org/officeDocument/2006/relationships/tags" Target="../tags/tag234.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49.xml"/><Relationship Id="rId1" Type="http://schemas.openxmlformats.org/officeDocument/2006/relationships/tags" Target="../tags/tag248.xml"/></Relationships>
</file>

<file path=ppt/slides/_rels/slide38.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251.xml"/><Relationship Id="rId2" Type="http://schemas.openxmlformats.org/officeDocument/2006/relationships/tags" Target="../tags/tag250.xml"/><Relationship Id="rId1" Type="http://schemas.openxmlformats.org/officeDocument/2006/relationships/image" Target="../media/image24.jpeg"/></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253.xml"/><Relationship Id="rId2" Type="http://schemas.openxmlformats.org/officeDocument/2006/relationships/tags" Target="../tags/tag252.xml"/><Relationship Id="rId1" Type="http://schemas.openxmlformats.org/officeDocument/2006/relationships/image" Target="../media/image25.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2.jpeg"/></Relationships>
</file>

<file path=ppt/slides/_rels/slide40.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259.xml"/><Relationship Id="rId7" Type="http://schemas.openxmlformats.org/officeDocument/2006/relationships/tags" Target="../tags/tag258.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tags" Target="../tags/tag254.xml"/></Relationships>
</file>

<file path=ppt/slides/_rels/slide41.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261.xml"/><Relationship Id="rId4" Type="http://schemas.openxmlformats.org/officeDocument/2006/relationships/tags" Target="../tags/tag260.xml"/><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image" Target="../media/image28.jpe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63.xml"/><Relationship Id="rId1" Type="http://schemas.openxmlformats.org/officeDocument/2006/relationships/tags" Target="../tags/tag262.xml"/></Relationships>
</file>

<file path=ppt/slides/_rels/slide43.xml.rels><?xml version="1.0" encoding="UTF-8" standalone="yes"?>
<Relationships xmlns="http://schemas.openxmlformats.org/package/2006/relationships"><Relationship Id="rId9" Type="http://schemas.openxmlformats.org/officeDocument/2006/relationships/tags" Target="../tags/tag272.xml"/><Relationship Id="rId8" Type="http://schemas.openxmlformats.org/officeDocument/2006/relationships/tags" Target="../tags/tag271.xml"/><Relationship Id="rId7" Type="http://schemas.openxmlformats.org/officeDocument/2006/relationships/tags" Target="../tags/tag270.xml"/><Relationship Id="rId6" Type="http://schemas.openxmlformats.org/officeDocument/2006/relationships/tags" Target="../tags/tag269.xml"/><Relationship Id="rId5" Type="http://schemas.openxmlformats.org/officeDocument/2006/relationships/tags" Target="../tags/tag268.xml"/><Relationship Id="rId4" Type="http://schemas.openxmlformats.org/officeDocument/2006/relationships/tags" Target="../tags/tag267.xml"/><Relationship Id="rId3" Type="http://schemas.openxmlformats.org/officeDocument/2006/relationships/tags" Target="../tags/tag266.xml"/><Relationship Id="rId2" Type="http://schemas.openxmlformats.org/officeDocument/2006/relationships/tags" Target="../tags/tag265.xml"/><Relationship Id="rId19" Type="http://schemas.openxmlformats.org/officeDocument/2006/relationships/slideLayout" Target="../slideLayouts/slideLayout12.xml"/><Relationship Id="rId18" Type="http://schemas.openxmlformats.org/officeDocument/2006/relationships/tags" Target="../tags/tag281.xml"/><Relationship Id="rId17" Type="http://schemas.openxmlformats.org/officeDocument/2006/relationships/tags" Target="../tags/tag280.xml"/><Relationship Id="rId16" Type="http://schemas.openxmlformats.org/officeDocument/2006/relationships/tags" Target="../tags/tag279.xml"/><Relationship Id="rId15" Type="http://schemas.openxmlformats.org/officeDocument/2006/relationships/tags" Target="../tags/tag278.xml"/><Relationship Id="rId14" Type="http://schemas.openxmlformats.org/officeDocument/2006/relationships/tags" Target="../tags/tag277.xml"/><Relationship Id="rId13" Type="http://schemas.openxmlformats.org/officeDocument/2006/relationships/tags" Target="../tags/tag276.xml"/><Relationship Id="rId12" Type="http://schemas.openxmlformats.org/officeDocument/2006/relationships/tags" Target="../tags/tag275.xml"/><Relationship Id="rId11" Type="http://schemas.openxmlformats.org/officeDocument/2006/relationships/tags" Target="../tags/tag274.xml"/><Relationship Id="rId10" Type="http://schemas.openxmlformats.org/officeDocument/2006/relationships/tags" Target="../tags/tag273.xml"/><Relationship Id="rId1" Type="http://schemas.openxmlformats.org/officeDocument/2006/relationships/tags" Target="../tags/tag264.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83.xml"/><Relationship Id="rId1" Type="http://schemas.openxmlformats.org/officeDocument/2006/relationships/tags" Target="../tags/tag28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9" Type="http://schemas.openxmlformats.org/officeDocument/2006/relationships/tags" Target="../tags/tag292.xml"/><Relationship Id="rId8" Type="http://schemas.openxmlformats.org/officeDocument/2006/relationships/tags" Target="../tags/tag291.xml"/><Relationship Id="rId7" Type="http://schemas.openxmlformats.org/officeDocument/2006/relationships/tags" Target="../tags/tag290.xml"/><Relationship Id="rId6" Type="http://schemas.openxmlformats.org/officeDocument/2006/relationships/tags" Target="../tags/tag289.xml"/><Relationship Id="rId5" Type="http://schemas.openxmlformats.org/officeDocument/2006/relationships/tags" Target="../tags/tag288.xml"/><Relationship Id="rId4" Type="http://schemas.openxmlformats.org/officeDocument/2006/relationships/tags" Target="../tags/tag287.xml"/><Relationship Id="rId3" Type="http://schemas.openxmlformats.org/officeDocument/2006/relationships/tags" Target="../tags/tag286.xml"/><Relationship Id="rId2" Type="http://schemas.openxmlformats.org/officeDocument/2006/relationships/tags" Target="../tags/tag285.xml"/><Relationship Id="rId18" Type="http://schemas.openxmlformats.org/officeDocument/2006/relationships/slideLayout" Target="../slideLayouts/slideLayout12.xml"/><Relationship Id="rId17" Type="http://schemas.openxmlformats.org/officeDocument/2006/relationships/tags" Target="../tags/tag300.xml"/><Relationship Id="rId16" Type="http://schemas.openxmlformats.org/officeDocument/2006/relationships/tags" Target="../tags/tag299.xml"/><Relationship Id="rId15" Type="http://schemas.openxmlformats.org/officeDocument/2006/relationships/tags" Target="../tags/tag298.xml"/><Relationship Id="rId14" Type="http://schemas.openxmlformats.org/officeDocument/2006/relationships/tags" Target="../tags/tag297.xml"/><Relationship Id="rId13" Type="http://schemas.openxmlformats.org/officeDocument/2006/relationships/tags" Target="../tags/tag296.xml"/><Relationship Id="rId12" Type="http://schemas.openxmlformats.org/officeDocument/2006/relationships/tags" Target="../tags/tag295.xml"/><Relationship Id="rId11" Type="http://schemas.openxmlformats.org/officeDocument/2006/relationships/tags" Target="../tags/tag294.xml"/><Relationship Id="rId10" Type="http://schemas.openxmlformats.org/officeDocument/2006/relationships/tags" Target="../tags/tag293.xml"/><Relationship Id="rId1" Type="http://schemas.openxmlformats.org/officeDocument/2006/relationships/tags" Target="../tags/tag284.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302.xml"/><Relationship Id="rId1" Type="http://schemas.openxmlformats.org/officeDocument/2006/relationships/tags" Target="../tags/tag301.xml"/></Relationships>
</file>

<file path=ppt/slides/_rels/slide48.xml.rels><?xml version="1.0" encoding="UTF-8" standalone="yes"?>
<Relationships xmlns="http://schemas.openxmlformats.org/package/2006/relationships"><Relationship Id="rId9" Type="http://schemas.openxmlformats.org/officeDocument/2006/relationships/tags" Target="../tags/tag311.xml"/><Relationship Id="rId8" Type="http://schemas.openxmlformats.org/officeDocument/2006/relationships/tags" Target="../tags/tag310.xml"/><Relationship Id="rId7" Type="http://schemas.openxmlformats.org/officeDocument/2006/relationships/tags" Target="../tags/tag309.xml"/><Relationship Id="rId6" Type="http://schemas.openxmlformats.org/officeDocument/2006/relationships/tags" Target="../tags/tag308.xml"/><Relationship Id="rId5" Type="http://schemas.openxmlformats.org/officeDocument/2006/relationships/tags" Target="../tags/tag307.xml"/><Relationship Id="rId4" Type="http://schemas.openxmlformats.org/officeDocument/2006/relationships/tags" Target="../tags/tag306.xml"/><Relationship Id="rId31" Type="http://schemas.openxmlformats.org/officeDocument/2006/relationships/slideLayout" Target="../slideLayouts/slideLayout12.xml"/><Relationship Id="rId30" Type="http://schemas.openxmlformats.org/officeDocument/2006/relationships/tags" Target="../tags/tag332.xml"/><Relationship Id="rId3" Type="http://schemas.openxmlformats.org/officeDocument/2006/relationships/tags" Target="../tags/tag305.xml"/><Relationship Id="rId29" Type="http://schemas.openxmlformats.org/officeDocument/2006/relationships/tags" Target="../tags/tag331.xml"/><Relationship Id="rId28" Type="http://schemas.openxmlformats.org/officeDocument/2006/relationships/tags" Target="../tags/tag330.xml"/><Relationship Id="rId27" Type="http://schemas.openxmlformats.org/officeDocument/2006/relationships/tags" Target="../tags/tag329.xml"/><Relationship Id="rId26" Type="http://schemas.openxmlformats.org/officeDocument/2006/relationships/tags" Target="../tags/tag328.xml"/><Relationship Id="rId25" Type="http://schemas.openxmlformats.org/officeDocument/2006/relationships/tags" Target="../tags/tag327.xml"/><Relationship Id="rId24" Type="http://schemas.openxmlformats.org/officeDocument/2006/relationships/tags" Target="../tags/tag326.xml"/><Relationship Id="rId23" Type="http://schemas.openxmlformats.org/officeDocument/2006/relationships/tags" Target="../tags/tag325.xml"/><Relationship Id="rId22" Type="http://schemas.openxmlformats.org/officeDocument/2006/relationships/tags" Target="../tags/tag324.xml"/><Relationship Id="rId21" Type="http://schemas.openxmlformats.org/officeDocument/2006/relationships/tags" Target="../tags/tag323.xml"/><Relationship Id="rId20" Type="http://schemas.openxmlformats.org/officeDocument/2006/relationships/tags" Target="../tags/tag322.xml"/><Relationship Id="rId2" Type="http://schemas.openxmlformats.org/officeDocument/2006/relationships/tags" Target="../tags/tag304.xml"/><Relationship Id="rId19" Type="http://schemas.openxmlformats.org/officeDocument/2006/relationships/tags" Target="../tags/tag321.xml"/><Relationship Id="rId18" Type="http://schemas.openxmlformats.org/officeDocument/2006/relationships/tags" Target="../tags/tag320.xml"/><Relationship Id="rId17" Type="http://schemas.openxmlformats.org/officeDocument/2006/relationships/tags" Target="../tags/tag319.xml"/><Relationship Id="rId16" Type="http://schemas.openxmlformats.org/officeDocument/2006/relationships/tags" Target="../tags/tag318.xml"/><Relationship Id="rId15" Type="http://schemas.openxmlformats.org/officeDocument/2006/relationships/tags" Target="../tags/tag317.xml"/><Relationship Id="rId14" Type="http://schemas.openxmlformats.org/officeDocument/2006/relationships/tags" Target="../tags/tag316.xml"/><Relationship Id="rId13" Type="http://schemas.openxmlformats.org/officeDocument/2006/relationships/tags" Target="../tags/tag315.xml"/><Relationship Id="rId12" Type="http://schemas.openxmlformats.org/officeDocument/2006/relationships/tags" Target="../tags/tag314.xml"/><Relationship Id="rId11" Type="http://schemas.openxmlformats.org/officeDocument/2006/relationships/tags" Target="../tags/tag313.xml"/><Relationship Id="rId10" Type="http://schemas.openxmlformats.org/officeDocument/2006/relationships/tags" Target="../tags/tag312.xml"/><Relationship Id="rId1" Type="http://schemas.openxmlformats.org/officeDocument/2006/relationships/tags" Target="../tags/tag303.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334.xml"/><Relationship Id="rId1" Type="http://schemas.openxmlformats.org/officeDocument/2006/relationships/tags" Target="../tags/tag33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9" Type="http://schemas.openxmlformats.org/officeDocument/2006/relationships/tags" Target="../tags/tag343.xml"/><Relationship Id="rId8" Type="http://schemas.openxmlformats.org/officeDocument/2006/relationships/tags" Target="../tags/tag342.xml"/><Relationship Id="rId7" Type="http://schemas.openxmlformats.org/officeDocument/2006/relationships/tags" Target="../tags/tag341.xml"/><Relationship Id="rId6" Type="http://schemas.openxmlformats.org/officeDocument/2006/relationships/tags" Target="../tags/tag340.xml"/><Relationship Id="rId5" Type="http://schemas.openxmlformats.org/officeDocument/2006/relationships/tags" Target="../tags/tag339.xml"/><Relationship Id="rId4" Type="http://schemas.openxmlformats.org/officeDocument/2006/relationships/tags" Target="../tags/tag338.xml"/><Relationship Id="rId3" Type="http://schemas.openxmlformats.org/officeDocument/2006/relationships/tags" Target="../tags/tag337.xml"/><Relationship Id="rId2" Type="http://schemas.openxmlformats.org/officeDocument/2006/relationships/tags" Target="../tags/tag336.xml"/><Relationship Id="rId19" Type="http://schemas.openxmlformats.org/officeDocument/2006/relationships/slideLayout" Target="../slideLayouts/slideLayout12.xml"/><Relationship Id="rId18" Type="http://schemas.openxmlformats.org/officeDocument/2006/relationships/tags" Target="../tags/tag352.xml"/><Relationship Id="rId17" Type="http://schemas.openxmlformats.org/officeDocument/2006/relationships/tags" Target="../tags/tag351.xml"/><Relationship Id="rId16" Type="http://schemas.openxmlformats.org/officeDocument/2006/relationships/tags" Target="../tags/tag350.xml"/><Relationship Id="rId15" Type="http://schemas.openxmlformats.org/officeDocument/2006/relationships/tags" Target="../tags/tag349.xml"/><Relationship Id="rId14" Type="http://schemas.openxmlformats.org/officeDocument/2006/relationships/tags" Target="../tags/tag348.xml"/><Relationship Id="rId13" Type="http://schemas.openxmlformats.org/officeDocument/2006/relationships/tags" Target="../tags/tag347.xml"/><Relationship Id="rId12" Type="http://schemas.openxmlformats.org/officeDocument/2006/relationships/tags" Target="../tags/tag346.xml"/><Relationship Id="rId11" Type="http://schemas.openxmlformats.org/officeDocument/2006/relationships/tags" Target="../tags/tag345.xml"/><Relationship Id="rId10" Type="http://schemas.openxmlformats.org/officeDocument/2006/relationships/tags" Target="../tags/tag344.xml"/><Relationship Id="rId1" Type="http://schemas.openxmlformats.org/officeDocument/2006/relationships/tags" Target="../tags/tag335.xml"/></Relationships>
</file>

<file path=ppt/slides/_rels/slide51.xml.rels><?xml version="1.0" encoding="UTF-8" standalone="yes"?>
<Relationships xmlns="http://schemas.openxmlformats.org/package/2006/relationships"><Relationship Id="rId9" Type="http://schemas.openxmlformats.org/officeDocument/2006/relationships/tags" Target="../tags/tag361.xml"/><Relationship Id="rId8" Type="http://schemas.openxmlformats.org/officeDocument/2006/relationships/tags" Target="../tags/tag360.xml"/><Relationship Id="rId7" Type="http://schemas.openxmlformats.org/officeDocument/2006/relationships/tags" Target="../tags/tag359.xml"/><Relationship Id="rId6" Type="http://schemas.openxmlformats.org/officeDocument/2006/relationships/tags" Target="../tags/tag358.xml"/><Relationship Id="rId5" Type="http://schemas.openxmlformats.org/officeDocument/2006/relationships/tags" Target="../tags/tag357.xml"/><Relationship Id="rId4" Type="http://schemas.openxmlformats.org/officeDocument/2006/relationships/tags" Target="../tags/tag356.xml"/><Relationship Id="rId3" Type="http://schemas.openxmlformats.org/officeDocument/2006/relationships/tags" Target="../tags/tag355.xml"/><Relationship Id="rId2" Type="http://schemas.openxmlformats.org/officeDocument/2006/relationships/tags" Target="../tags/tag354.xml"/><Relationship Id="rId15" Type="http://schemas.openxmlformats.org/officeDocument/2006/relationships/slideLayout" Target="../slideLayouts/slideLayout12.xml"/><Relationship Id="rId14" Type="http://schemas.openxmlformats.org/officeDocument/2006/relationships/tags" Target="../tags/tag366.xml"/><Relationship Id="rId13" Type="http://schemas.openxmlformats.org/officeDocument/2006/relationships/tags" Target="../tags/tag365.xml"/><Relationship Id="rId12" Type="http://schemas.openxmlformats.org/officeDocument/2006/relationships/tags" Target="../tags/tag364.xml"/><Relationship Id="rId11" Type="http://schemas.openxmlformats.org/officeDocument/2006/relationships/tags" Target="../tags/tag363.xml"/><Relationship Id="rId10" Type="http://schemas.openxmlformats.org/officeDocument/2006/relationships/tags" Target="../tags/tag362.xml"/><Relationship Id="rId1" Type="http://schemas.openxmlformats.org/officeDocument/2006/relationships/tags" Target="../tags/tag353.xml"/></Relationships>
</file>

<file path=ppt/slides/_rels/slide52.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368.xml"/><Relationship Id="rId2" Type="http://schemas.openxmlformats.org/officeDocument/2006/relationships/tags" Target="../tags/tag367.xml"/><Relationship Id="rId1" Type="http://schemas.openxmlformats.org/officeDocument/2006/relationships/image" Target="../media/image31.jpe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370.xml"/><Relationship Id="rId1" Type="http://schemas.openxmlformats.org/officeDocument/2006/relationships/tags" Target="../tags/tag369.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372.xml"/><Relationship Id="rId1" Type="http://schemas.openxmlformats.org/officeDocument/2006/relationships/tags" Target="../tags/tag371.xml"/></Relationships>
</file>

<file path=ppt/slides/_rels/slide55.xml.rels><?xml version="1.0" encoding="UTF-8" standalone="yes"?>
<Relationships xmlns="http://schemas.openxmlformats.org/package/2006/relationships"><Relationship Id="rId9" Type="http://schemas.openxmlformats.org/officeDocument/2006/relationships/tags" Target="../tags/tag381.xml"/><Relationship Id="rId8" Type="http://schemas.openxmlformats.org/officeDocument/2006/relationships/tags" Target="../tags/tag380.xml"/><Relationship Id="rId7" Type="http://schemas.openxmlformats.org/officeDocument/2006/relationships/tags" Target="../tags/tag379.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 Id="rId3" Type="http://schemas.openxmlformats.org/officeDocument/2006/relationships/tags" Target="../tags/tag375.xml"/><Relationship Id="rId2" Type="http://schemas.openxmlformats.org/officeDocument/2006/relationships/tags" Target="../tags/tag374.xml"/><Relationship Id="rId15" Type="http://schemas.openxmlformats.org/officeDocument/2006/relationships/slideLayout" Target="../slideLayouts/slideLayout12.xml"/><Relationship Id="rId14" Type="http://schemas.openxmlformats.org/officeDocument/2006/relationships/tags" Target="../tags/tag386.xml"/><Relationship Id="rId13" Type="http://schemas.openxmlformats.org/officeDocument/2006/relationships/tags" Target="../tags/tag385.xml"/><Relationship Id="rId12" Type="http://schemas.openxmlformats.org/officeDocument/2006/relationships/tags" Target="../tags/tag384.xml"/><Relationship Id="rId11" Type="http://schemas.openxmlformats.org/officeDocument/2006/relationships/tags" Target="../tags/tag383.xml"/><Relationship Id="rId10" Type="http://schemas.openxmlformats.org/officeDocument/2006/relationships/tags" Target="../tags/tag382.xml"/><Relationship Id="rId1" Type="http://schemas.openxmlformats.org/officeDocument/2006/relationships/tags" Target="../tags/tag373.xml"/></Relationships>
</file>

<file path=ppt/slides/_rels/slide56.xml.rels><?xml version="1.0" encoding="UTF-8" standalone="yes"?>
<Relationships xmlns="http://schemas.openxmlformats.org/package/2006/relationships"><Relationship Id="rId9" Type="http://schemas.openxmlformats.org/officeDocument/2006/relationships/tags" Target="../tags/tag395.xml"/><Relationship Id="rId8" Type="http://schemas.openxmlformats.org/officeDocument/2006/relationships/tags" Target="../tags/tag394.xml"/><Relationship Id="rId7" Type="http://schemas.openxmlformats.org/officeDocument/2006/relationships/tags" Target="../tags/tag393.xml"/><Relationship Id="rId6" Type="http://schemas.openxmlformats.org/officeDocument/2006/relationships/tags" Target="../tags/tag392.xml"/><Relationship Id="rId5" Type="http://schemas.openxmlformats.org/officeDocument/2006/relationships/tags" Target="../tags/tag391.xml"/><Relationship Id="rId4" Type="http://schemas.openxmlformats.org/officeDocument/2006/relationships/tags" Target="../tags/tag390.xml"/><Relationship Id="rId3" Type="http://schemas.openxmlformats.org/officeDocument/2006/relationships/tags" Target="../tags/tag389.xml"/><Relationship Id="rId2" Type="http://schemas.openxmlformats.org/officeDocument/2006/relationships/tags" Target="../tags/tag388.xml"/><Relationship Id="rId18" Type="http://schemas.openxmlformats.org/officeDocument/2006/relationships/slideLayout" Target="../slideLayouts/slideLayout12.xml"/><Relationship Id="rId17" Type="http://schemas.openxmlformats.org/officeDocument/2006/relationships/tags" Target="../tags/tag403.xml"/><Relationship Id="rId16" Type="http://schemas.openxmlformats.org/officeDocument/2006/relationships/tags" Target="../tags/tag402.xml"/><Relationship Id="rId15" Type="http://schemas.openxmlformats.org/officeDocument/2006/relationships/tags" Target="../tags/tag401.xml"/><Relationship Id="rId14" Type="http://schemas.openxmlformats.org/officeDocument/2006/relationships/tags" Target="../tags/tag400.xml"/><Relationship Id="rId13" Type="http://schemas.openxmlformats.org/officeDocument/2006/relationships/tags" Target="../tags/tag399.xml"/><Relationship Id="rId12" Type="http://schemas.openxmlformats.org/officeDocument/2006/relationships/tags" Target="../tags/tag398.xml"/><Relationship Id="rId11" Type="http://schemas.openxmlformats.org/officeDocument/2006/relationships/tags" Target="../tags/tag397.xml"/><Relationship Id="rId10" Type="http://schemas.openxmlformats.org/officeDocument/2006/relationships/tags" Target="../tags/tag396.xml"/><Relationship Id="rId1" Type="http://schemas.openxmlformats.org/officeDocument/2006/relationships/tags" Target="../tags/tag387.xml"/></Relationships>
</file>

<file path=ppt/slides/_rels/slide57.xml.rels><?xml version="1.0" encoding="UTF-8" standalone="yes"?>
<Relationships xmlns="http://schemas.openxmlformats.org/package/2006/relationships"><Relationship Id="rId9" Type="http://schemas.openxmlformats.org/officeDocument/2006/relationships/tags" Target="../tags/tag412.xml"/><Relationship Id="rId8" Type="http://schemas.openxmlformats.org/officeDocument/2006/relationships/tags" Target="../tags/tag411.xml"/><Relationship Id="rId7" Type="http://schemas.openxmlformats.org/officeDocument/2006/relationships/tags" Target="../tags/tag410.xml"/><Relationship Id="rId6" Type="http://schemas.openxmlformats.org/officeDocument/2006/relationships/tags" Target="../tags/tag409.xml"/><Relationship Id="rId5" Type="http://schemas.openxmlformats.org/officeDocument/2006/relationships/tags" Target="../tags/tag408.xml"/><Relationship Id="rId4" Type="http://schemas.openxmlformats.org/officeDocument/2006/relationships/tags" Target="../tags/tag407.xml"/><Relationship Id="rId3" Type="http://schemas.openxmlformats.org/officeDocument/2006/relationships/tags" Target="../tags/tag406.xml"/><Relationship Id="rId2" Type="http://schemas.openxmlformats.org/officeDocument/2006/relationships/tags" Target="../tags/tag405.xml"/><Relationship Id="rId15" Type="http://schemas.openxmlformats.org/officeDocument/2006/relationships/slideLayout" Target="../slideLayouts/slideLayout12.xml"/><Relationship Id="rId14" Type="http://schemas.openxmlformats.org/officeDocument/2006/relationships/tags" Target="../tags/tag417.xml"/><Relationship Id="rId13" Type="http://schemas.openxmlformats.org/officeDocument/2006/relationships/tags" Target="../tags/tag416.xml"/><Relationship Id="rId12" Type="http://schemas.openxmlformats.org/officeDocument/2006/relationships/tags" Target="../tags/tag415.xml"/><Relationship Id="rId11" Type="http://schemas.openxmlformats.org/officeDocument/2006/relationships/tags" Target="../tags/tag414.xml"/><Relationship Id="rId10" Type="http://schemas.openxmlformats.org/officeDocument/2006/relationships/tags" Target="../tags/tag413.xml"/><Relationship Id="rId1" Type="http://schemas.openxmlformats.org/officeDocument/2006/relationships/tags" Target="../tags/tag404.xml"/></Relationships>
</file>

<file path=ppt/slides/_rels/slide58.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419.xml"/><Relationship Id="rId2" Type="http://schemas.openxmlformats.org/officeDocument/2006/relationships/tags" Target="../tags/tag418.xml"/><Relationship Id="rId1" Type="http://schemas.openxmlformats.org/officeDocument/2006/relationships/image" Target="../media/image12.jpeg"/></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21.xml"/><Relationship Id="rId1" Type="http://schemas.openxmlformats.org/officeDocument/2006/relationships/tags" Target="../tags/tag420.xml"/></Relationships>
</file>

<file path=ppt/slides/_rels/slide6.xml.rels><?xml version="1.0" encoding="UTF-8" standalone="yes"?>
<Relationships xmlns="http://schemas.openxmlformats.org/package/2006/relationships"><Relationship Id="rId9" Type="http://schemas.openxmlformats.org/officeDocument/2006/relationships/tags" Target="../tags/tag18.xml"/><Relationship Id="rId8" Type="http://schemas.openxmlformats.org/officeDocument/2006/relationships/tags" Target="../tags/tag17.xml"/><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3" Type="http://schemas.openxmlformats.org/officeDocument/2006/relationships/slideLayout" Target="../slideLayouts/slideLayout11.xml"/><Relationship Id="rId12" Type="http://schemas.openxmlformats.org/officeDocument/2006/relationships/tags" Target="../tags/tag21.xml"/><Relationship Id="rId11" Type="http://schemas.openxmlformats.org/officeDocument/2006/relationships/tags" Target="../tags/tag20.xml"/><Relationship Id="rId10" Type="http://schemas.openxmlformats.org/officeDocument/2006/relationships/tags" Target="../tags/tag19.xml"/><Relationship Id="rId1" Type="http://schemas.openxmlformats.org/officeDocument/2006/relationships/tags" Target="../tags/tag10.xml"/></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23.xml"/><Relationship Id="rId1" Type="http://schemas.openxmlformats.org/officeDocument/2006/relationships/tags" Target="../tags/tag422.xml"/></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25.xml"/><Relationship Id="rId1" Type="http://schemas.openxmlformats.org/officeDocument/2006/relationships/tags" Target="../tags/tag424.xml"/></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27.xml"/><Relationship Id="rId1" Type="http://schemas.openxmlformats.org/officeDocument/2006/relationships/tags" Target="../tags/tag42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9" Type="http://schemas.openxmlformats.org/officeDocument/2006/relationships/tags" Target="../tags/tag436.xml"/><Relationship Id="rId8" Type="http://schemas.openxmlformats.org/officeDocument/2006/relationships/tags" Target="../tags/tag435.xml"/><Relationship Id="rId7" Type="http://schemas.openxmlformats.org/officeDocument/2006/relationships/tags" Target="../tags/tag434.xml"/><Relationship Id="rId6" Type="http://schemas.openxmlformats.org/officeDocument/2006/relationships/tags" Target="../tags/tag433.xml"/><Relationship Id="rId5" Type="http://schemas.openxmlformats.org/officeDocument/2006/relationships/tags" Target="../tags/tag432.xml"/><Relationship Id="rId4" Type="http://schemas.openxmlformats.org/officeDocument/2006/relationships/tags" Target="../tags/tag431.xml"/><Relationship Id="rId3" Type="http://schemas.openxmlformats.org/officeDocument/2006/relationships/tags" Target="../tags/tag430.xml"/><Relationship Id="rId2" Type="http://schemas.openxmlformats.org/officeDocument/2006/relationships/tags" Target="../tags/tag429.xml"/><Relationship Id="rId17" Type="http://schemas.openxmlformats.org/officeDocument/2006/relationships/slideLayout" Target="../slideLayouts/slideLayout12.xml"/><Relationship Id="rId16" Type="http://schemas.openxmlformats.org/officeDocument/2006/relationships/tags" Target="../tags/tag443.xml"/><Relationship Id="rId15" Type="http://schemas.openxmlformats.org/officeDocument/2006/relationships/tags" Target="../tags/tag442.xml"/><Relationship Id="rId14" Type="http://schemas.openxmlformats.org/officeDocument/2006/relationships/tags" Target="../tags/tag441.xml"/><Relationship Id="rId13" Type="http://schemas.openxmlformats.org/officeDocument/2006/relationships/tags" Target="../tags/tag440.xml"/><Relationship Id="rId12" Type="http://schemas.openxmlformats.org/officeDocument/2006/relationships/tags" Target="../tags/tag439.xml"/><Relationship Id="rId11" Type="http://schemas.openxmlformats.org/officeDocument/2006/relationships/tags" Target="../tags/tag438.xml"/><Relationship Id="rId10" Type="http://schemas.openxmlformats.org/officeDocument/2006/relationships/tags" Target="../tags/tag437.xml"/><Relationship Id="rId1" Type="http://schemas.openxmlformats.org/officeDocument/2006/relationships/tags" Target="../tags/tag428.xml"/></Relationships>
</file>

<file path=ppt/slides/_rels/slide65.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445.xml"/><Relationship Id="rId2" Type="http://schemas.openxmlformats.org/officeDocument/2006/relationships/tags" Target="../tags/tag444.xml"/><Relationship Id="rId1" Type="http://schemas.openxmlformats.org/officeDocument/2006/relationships/image" Target="../media/image32.jpeg"/></Relationships>
</file>

<file path=ppt/slides/_rels/slide66.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452.xml"/><Relationship Id="rId6" Type="http://schemas.openxmlformats.org/officeDocument/2006/relationships/tags" Target="../tags/tag451.xml"/><Relationship Id="rId5" Type="http://schemas.openxmlformats.org/officeDocument/2006/relationships/tags" Target="../tags/tag450.xml"/><Relationship Id="rId4" Type="http://schemas.openxmlformats.org/officeDocument/2006/relationships/tags" Target="../tags/tag449.xml"/><Relationship Id="rId3" Type="http://schemas.openxmlformats.org/officeDocument/2006/relationships/tags" Target="../tags/tag448.xml"/><Relationship Id="rId2" Type="http://schemas.openxmlformats.org/officeDocument/2006/relationships/tags" Target="../tags/tag447.xml"/><Relationship Id="rId1" Type="http://schemas.openxmlformats.org/officeDocument/2006/relationships/tags" Target="../tags/tag446.xml"/></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54.xml"/><Relationship Id="rId1" Type="http://schemas.openxmlformats.org/officeDocument/2006/relationships/tags" Target="../tags/tag453.xml"/></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56.xml"/><Relationship Id="rId1" Type="http://schemas.openxmlformats.org/officeDocument/2006/relationships/tags" Target="../tags/tag455.xml"/></Relationships>
</file>

<file path=ppt/slides/_rels/slide6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58.xml"/><Relationship Id="rId1" Type="http://schemas.openxmlformats.org/officeDocument/2006/relationships/tags" Target="../tags/tag45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3.jpeg"/></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60.xml"/><Relationship Id="rId1" Type="http://schemas.openxmlformats.org/officeDocument/2006/relationships/tags" Target="../tags/tag459.xml"/></Relationships>
</file>

<file path=ppt/slides/_rels/slide71.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466.xml"/><Relationship Id="rId5" Type="http://schemas.openxmlformats.org/officeDocument/2006/relationships/tags" Target="../tags/tag465.xml"/><Relationship Id="rId4" Type="http://schemas.openxmlformats.org/officeDocument/2006/relationships/tags" Target="../tags/tag464.xml"/><Relationship Id="rId3" Type="http://schemas.openxmlformats.org/officeDocument/2006/relationships/tags" Target="../tags/tag463.xml"/><Relationship Id="rId2" Type="http://schemas.openxmlformats.org/officeDocument/2006/relationships/tags" Target="../tags/tag462.xml"/><Relationship Id="rId1" Type="http://schemas.openxmlformats.org/officeDocument/2006/relationships/tags" Target="../tags/tag461.xml"/></Relationships>
</file>

<file path=ppt/slides/_rels/slide7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68.xml"/><Relationship Id="rId1" Type="http://schemas.openxmlformats.org/officeDocument/2006/relationships/tags" Target="../tags/tag467.xml"/></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70.xml"/><Relationship Id="rId1" Type="http://schemas.openxmlformats.org/officeDocument/2006/relationships/tags" Target="../tags/tag469.xml"/></Relationships>
</file>

<file path=ppt/slides/_rels/slide7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72.xml"/><Relationship Id="rId1" Type="http://schemas.openxmlformats.org/officeDocument/2006/relationships/tags" Target="../tags/tag471.xml"/></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74.xml"/><Relationship Id="rId1" Type="http://schemas.openxmlformats.org/officeDocument/2006/relationships/tags" Target="../tags/tag473.xml"/></Relationships>
</file>

<file path=ppt/slides/_rels/slide76.xml.rels><?xml version="1.0" encoding="UTF-8" standalone="yes"?>
<Relationships xmlns="http://schemas.openxmlformats.org/package/2006/relationships"><Relationship Id="rId9" Type="http://schemas.openxmlformats.org/officeDocument/2006/relationships/tags" Target="../tags/tag483.xml"/><Relationship Id="rId8" Type="http://schemas.openxmlformats.org/officeDocument/2006/relationships/tags" Target="../tags/tag482.xml"/><Relationship Id="rId7" Type="http://schemas.openxmlformats.org/officeDocument/2006/relationships/tags" Target="../tags/tag481.xml"/><Relationship Id="rId6" Type="http://schemas.openxmlformats.org/officeDocument/2006/relationships/tags" Target="../tags/tag480.xml"/><Relationship Id="rId5" Type="http://schemas.openxmlformats.org/officeDocument/2006/relationships/tags" Target="../tags/tag479.xml"/><Relationship Id="rId4" Type="http://schemas.openxmlformats.org/officeDocument/2006/relationships/tags" Target="../tags/tag478.xml"/><Relationship Id="rId3" Type="http://schemas.openxmlformats.org/officeDocument/2006/relationships/tags" Target="../tags/tag477.xml"/><Relationship Id="rId2" Type="http://schemas.openxmlformats.org/officeDocument/2006/relationships/tags" Target="../tags/tag476.xml"/><Relationship Id="rId18" Type="http://schemas.openxmlformats.org/officeDocument/2006/relationships/slideLayout" Target="../slideLayouts/slideLayout12.xml"/><Relationship Id="rId17" Type="http://schemas.openxmlformats.org/officeDocument/2006/relationships/tags" Target="../tags/tag491.xml"/><Relationship Id="rId16" Type="http://schemas.openxmlformats.org/officeDocument/2006/relationships/tags" Target="../tags/tag490.xml"/><Relationship Id="rId15" Type="http://schemas.openxmlformats.org/officeDocument/2006/relationships/tags" Target="../tags/tag489.xml"/><Relationship Id="rId14" Type="http://schemas.openxmlformats.org/officeDocument/2006/relationships/tags" Target="../tags/tag488.xml"/><Relationship Id="rId13" Type="http://schemas.openxmlformats.org/officeDocument/2006/relationships/tags" Target="../tags/tag487.xml"/><Relationship Id="rId12" Type="http://schemas.openxmlformats.org/officeDocument/2006/relationships/tags" Target="../tags/tag486.xml"/><Relationship Id="rId11" Type="http://schemas.openxmlformats.org/officeDocument/2006/relationships/tags" Target="../tags/tag485.xml"/><Relationship Id="rId10" Type="http://schemas.openxmlformats.org/officeDocument/2006/relationships/tags" Target="../tags/tag484.xml"/><Relationship Id="rId1" Type="http://schemas.openxmlformats.org/officeDocument/2006/relationships/tags" Target="../tags/tag475.xml"/></Relationships>
</file>

<file path=ppt/slides/_rels/slide77.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493.xml"/><Relationship Id="rId2" Type="http://schemas.openxmlformats.org/officeDocument/2006/relationships/tags" Target="../tags/tag492.xml"/><Relationship Id="rId1" Type="http://schemas.openxmlformats.org/officeDocument/2006/relationships/image" Target="../media/image31.jpeg"/></Relationships>
</file>

<file path=ppt/slides/_rels/slide7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95.xml"/><Relationship Id="rId1" Type="http://schemas.openxmlformats.org/officeDocument/2006/relationships/tags" Target="../tags/tag494.xml"/></Relationships>
</file>

<file path=ppt/slides/_rels/slide7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97.xml"/><Relationship Id="rId1" Type="http://schemas.openxmlformats.org/officeDocument/2006/relationships/tags" Target="../tags/tag496.xml"/></Relationships>
</file>

<file path=ppt/slides/_rels/slide8.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image" Target="../media/image4.jpeg"/><Relationship Id="rId15" Type="http://schemas.openxmlformats.org/officeDocument/2006/relationships/slideLayout" Target="../slideLayouts/slideLayout11.xml"/><Relationship Id="rId14" Type="http://schemas.openxmlformats.org/officeDocument/2006/relationships/tags" Target="../tags/tag34.xml"/><Relationship Id="rId13" Type="http://schemas.openxmlformats.org/officeDocument/2006/relationships/tags" Target="../tags/tag33.xml"/><Relationship Id="rId12" Type="http://schemas.openxmlformats.org/officeDocument/2006/relationships/tags" Target="../tags/tag32.xml"/><Relationship Id="rId11" Type="http://schemas.openxmlformats.org/officeDocument/2006/relationships/tags" Target="../tags/tag31.xml"/><Relationship Id="rId10" Type="http://schemas.openxmlformats.org/officeDocument/2006/relationships/tags" Target="../tags/tag30.xml"/><Relationship Id="rId1" Type="http://schemas.openxmlformats.org/officeDocument/2006/relationships/tags" Target="../tags/tag2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9" Type="http://schemas.openxmlformats.org/officeDocument/2006/relationships/tags" Target="../tags/tag43.xml"/><Relationship Id="rId8" Type="http://schemas.openxmlformats.org/officeDocument/2006/relationships/tags" Target="../tags/tag42.xml"/><Relationship Id="rId7" Type="http://schemas.openxmlformats.org/officeDocument/2006/relationships/tags" Target="../tags/tag41.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tags" Target="../tags/tag38.xml"/><Relationship Id="rId3" Type="http://schemas.openxmlformats.org/officeDocument/2006/relationships/tags" Target="../tags/tag37.xml"/><Relationship Id="rId2" Type="http://schemas.openxmlformats.org/officeDocument/2006/relationships/tags" Target="../tags/tag36.xml"/><Relationship Id="rId17" Type="http://schemas.openxmlformats.org/officeDocument/2006/relationships/slideLayout" Target="../slideLayouts/slideLayout11.xml"/><Relationship Id="rId16" Type="http://schemas.openxmlformats.org/officeDocument/2006/relationships/tags" Target="../tags/tag50.xml"/><Relationship Id="rId15" Type="http://schemas.openxmlformats.org/officeDocument/2006/relationships/tags" Target="../tags/tag49.xml"/><Relationship Id="rId14" Type="http://schemas.openxmlformats.org/officeDocument/2006/relationships/tags" Target="../tags/tag48.xml"/><Relationship Id="rId13" Type="http://schemas.openxmlformats.org/officeDocument/2006/relationships/tags" Target="../tags/tag47.xml"/><Relationship Id="rId12" Type="http://schemas.openxmlformats.org/officeDocument/2006/relationships/tags" Target="../tags/tag46.xml"/><Relationship Id="rId11" Type="http://schemas.openxmlformats.org/officeDocument/2006/relationships/tags" Target="../tags/tag45.xml"/><Relationship Id="rId10" Type="http://schemas.openxmlformats.org/officeDocument/2006/relationships/tags" Target="../tags/tag44.xml"/><Relationship Id="rId1" Type="http://schemas.openxmlformats.org/officeDocument/2006/relationships/tags" Target="../tags/tag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394075" y="0"/>
            <a:ext cx="5745163" cy="6872288"/>
          </a:xfrm>
          <a:prstGeom prst="rect">
            <a:avLst/>
          </a:prstGeom>
          <a:solidFill>
            <a:schemeClr val="bg1">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矩形 10"/>
          <p:cNvSpPr/>
          <p:nvPr/>
        </p:nvSpPr>
        <p:spPr>
          <a:xfrm>
            <a:off x="-53975" y="-14287"/>
            <a:ext cx="3452813" cy="6872288"/>
          </a:xfrm>
          <a:prstGeom prst="rect">
            <a:avLst/>
          </a:prstGeom>
          <a:solidFill>
            <a:srgbClr val="C00000">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100" name="文本框 2"/>
          <p:cNvSpPr txBox="1"/>
          <p:nvPr/>
        </p:nvSpPr>
        <p:spPr>
          <a:xfrm>
            <a:off x="0" y="2549525"/>
            <a:ext cx="3398838" cy="1069845"/>
          </a:xfrm>
          <a:prstGeom prst="rect">
            <a:avLst/>
          </a:prstGeom>
          <a:noFill/>
          <a:ln w="9525">
            <a:noFill/>
          </a:ln>
        </p:spPr>
        <p:txBody>
          <a:bodyPr>
            <a:spAutoFit/>
          </a:bodyPr>
          <a:lstStyle/>
          <a:p>
            <a:pPr algn="ctr" eaLnBrk="1" hangingPunct="1">
              <a:lnSpc>
                <a:spcPct val="150000"/>
              </a:lnSpc>
            </a:pPr>
            <a:r>
              <a:rPr lang="zh-CN" altLang="en-US" sz="4800">
                <a:solidFill>
                  <a:schemeClr val="bg1"/>
                </a:solidFill>
                <a:latin typeface="微软雅黑" panose="020B0503020204020204" pitchFamily="34" charset="-122"/>
                <a:ea typeface="微软雅黑" panose="020B0503020204020204" pitchFamily="34" charset="-122"/>
              </a:rPr>
              <a:t>项目二</a:t>
            </a:r>
            <a:endParaRPr lang="zh-CN" altLang="en-US" sz="4800" dirty="0">
              <a:solidFill>
                <a:schemeClr val="bg1"/>
              </a:solidFill>
              <a:latin typeface="微软雅黑" panose="020B0503020204020204" pitchFamily="34" charset="-122"/>
              <a:ea typeface="微软雅黑" panose="020B0503020204020204" pitchFamily="34" charset="-122"/>
            </a:endParaRPr>
          </a:p>
        </p:txBody>
      </p:sp>
      <p:sp>
        <p:nvSpPr>
          <p:cNvPr id="13" name="文本框 4"/>
          <p:cNvSpPr txBox="1"/>
          <p:nvPr/>
        </p:nvSpPr>
        <p:spPr>
          <a:xfrm>
            <a:off x="4283710" y="2204720"/>
            <a:ext cx="3795395" cy="1985159"/>
          </a:xfrm>
          <a:prstGeom prst="rect">
            <a:avLst/>
          </a:prstGeom>
          <a:noFill/>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ts val="7700"/>
              </a:lnSpc>
              <a:spcBef>
                <a:spcPct val="0"/>
              </a:spcBef>
              <a:spcAft>
                <a:spcPct val="0"/>
              </a:spcAft>
              <a:buClrTx/>
              <a:buSzTx/>
              <a:buFontTx/>
              <a:buNone/>
              <a:defRPr/>
            </a:pPr>
            <a:r>
              <a:rPr kumimoji="1" lang="zh-CN" altLang="en-US"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销售与运营计划</a:t>
            </a:r>
            <a:endParaRPr kumimoji="1" lang="zh-CN" altLang="zh-CN"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3775393"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客户需求分析报告编写</a:t>
            </a:r>
            <a:endParaRPr lang="zh-CN" altLang="en-US"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pic>
        <p:nvPicPr>
          <p:cNvPr id="2" name="Picture 4"/>
          <p:cNvPicPr>
            <a:picLocks noChangeAspect="1"/>
          </p:cNvPicPr>
          <p:nvPr>
            <p:custDataLst>
              <p:tags r:id="rId1"/>
            </p:custDataLst>
          </p:nvPr>
        </p:nvPicPr>
        <p:blipFill>
          <a:blip r:embed="rId2"/>
          <a:srcRect/>
          <a:stretch>
            <a:fillRect/>
          </a:stretch>
        </p:blipFill>
        <p:spPr>
          <a:xfrm>
            <a:off x="393978" y="1987069"/>
            <a:ext cx="2554580" cy="1403694"/>
          </a:xfrm>
          <a:prstGeom prst="rect">
            <a:avLst/>
          </a:prstGeom>
        </p:spPr>
      </p:pic>
      <p:sp>
        <p:nvSpPr>
          <p:cNvPr id="3" name="AutoShape 5"/>
          <p:cNvSpPr/>
          <p:nvPr>
            <p:custDataLst>
              <p:tags r:id="rId3"/>
            </p:custDataLst>
          </p:nvPr>
        </p:nvSpPr>
        <p:spPr>
          <a:xfrm>
            <a:off x="393700" y="3698875"/>
            <a:ext cx="2448560" cy="2421255"/>
          </a:xfrm>
          <a:prstGeom prst="roundRect">
            <a:avLst>
              <a:gd name="adj" fmla="val 7195"/>
            </a:avLst>
          </a:prstGeom>
          <a:solidFill>
            <a:srgbClr val="FFFFFF">
              <a:alpha val="100000"/>
            </a:srgbClr>
          </a:solidFill>
          <a:effectLst>
            <a:outerShdw blurRad="342900">
              <a:srgbClr val="000000">
                <a:alpha val="5000"/>
              </a:srgbClr>
            </a:outerShdw>
          </a:effectLst>
        </p:spPr>
      </p:sp>
      <p:pic>
        <p:nvPicPr>
          <p:cNvPr id="4" name="Picture 6"/>
          <p:cNvPicPr>
            <a:picLocks noChangeAspect="1"/>
          </p:cNvPicPr>
          <p:nvPr>
            <p:custDataLst>
              <p:tags r:id="rId4"/>
            </p:custDataLst>
          </p:nvPr>
        </p:nvPicPr>
        <p:blipFill>
          <a:blip r:embed="rId5"/>
          <a:srcRect/>
          <a:stretch>
            <a:fillRect/>
          </a:stretch>
        </p:blipFill>
        <p:spPr>
          <a:xfrm>
            <a:off x="5985303" y="1892778"/>
            <a:ext cx="2830204" cy="1555144"/>
          </a:xfrm>
          <a:prstGeom prst="rect">
            <a:avLst/>
          </a:prstGeom>
        </p:spPr>
      </p:pic>
      <p:sp>
        <p:nvSpPr>
          <p:cNvPr id="5" name="AutoShape 7"/>
          <p:cNvSpPr/>
          <p:nvPr>
            <p:custDataLst>
              <p:tags r:id="rId6"/>
            </p:custDataLst>
          </p:nvPr>
        </p:nvSpPr>
        <p:spPr>
          <a:xfrm>
            <a:off x="5985510" y="3689350"/>
            <a:ext cx="2653030" cy="2514600"/>
          </a:xfrm>
          <a:prstGeom prst="roundRect">
            <a:avLst>
              <a:gd name="adj" fmla="val 7195"/>
            </a:avLst>
          </a:prstGeom>
          <a:solidFill>
            <a:srgbClr val="FFFFFF">
              <a:alpha val="100000"/>
            </a:srgbClr>
          </a:solidFill>
          <a:effectLst>
            <a:outerShdw blurRad="342900">
              <a:srgbClr val="000000">
                <a:alpha val="5000"/>
              </a:srgbClr>
            </a:outerShdw>
          </a:effectLst>
        </p:spPr>
      </p:sp>
      <p:sp>
        <p:nvSpPr>
          <p:cNvPr id="6" name="TextBox 9"/>
          <p:cNvSpPr txBox="1"/>
          <p:nvPr>
            <p:custDataLst>
              <p:tags r:id="rId7"/>
            </p:custDataLst>
          </p:nvPr>
        </p:nvSpPr>
        <p:spPr>
          <a:xfrm>
            <a:off x="748665" y="4073525"/>
            <a:ext cx="2017395" cy="158750"/>
          </a:xfrm>
          <a:prstGeom prst="rect">
            <a:avLst/>
          </a:prstGeom>
        </p:spPr>
        <p:txBody>
          <a:bodyPr vert="horz" wrap="square" lIns="66008" tIns="33052" rIns="66008" bIns="33052" rtlCol="0" anchor="ctr" anchorCtr="0">
            <a:noAutofit/>
          </a:bodyPr>
          <a:lstStyle/>
          <a:p>
            <a:pPr algn="ctr">
              <a:lnSpc>
                <a:spcPct val="90000"/>
              </a:lnSpc>
              <a:buClrTx/>
              <a:buSzTx/>
              <a:buFontTx/>
            </a:pPr>
            <a:r>
              <a:rPr lang="en-US" sz="24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进行需求分类和分析</a:t>
            </a:r>
            <a:endParaRPr lang="en-US" sz="24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10"/>
          <p:cNvSpPr txBox="1"/>
          <p:nvPr>
            <p:custDataLst>
              <p:tags r:id="rId8"/>
            </p:custDataLst>
          </p:nvPr>
        </p:nvSpPr>
        <p:spPr>
          <a:xfrm>
            <a:off x="582295" y="4482465"/>
            <a:ext cx="2259965" cy="1674495"/>
          </a:xfrm>
          <a:prstGeom prst="rect">
            <a:avLst/>
          </a:prstGeom>
        </p:spPr>
        <p:txBody>
          <a:bodyPr vert="horz" wrap="square" lIns="66008" tIns="33052" rIns="66008" bIns="33052" rtlCol="0" anchor="t" anchorCtr="0">
            <a:normAutofit fontScale="77500" lnSpcReduction="20000"/>
          </a:bodyPr>
          <a:lstStyle/>
          <a:p>
            <a:pPr algn="l">
              <a:lnSpc>
                <a:spcPct val="150000"/>
              </a:lnSpc>
            </a:pPr>
            <a:r>
              <a:rPr lang="en-US" sz="21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对收集到的需求数据进行分类整理和分析，将客户需求归类，并根据优先级进行排序，确定需求的普遍性</a:t>
            </a:r>
            <a:r>
              <a:rPr lang="en-US" sz="15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5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8" name="Picture 11"/>
          <p:cNvPicPr>
            <a:picLocks noChangeAspect="1"/>
          </p:cNvPicPr>
          <p:nvPr>
            <p:custDataLst>
              <p:tags r:id="rId9"/>
            </p:custDataLst>
          </p:nvPr>
        </p:nvPicPr>
        <p:blipFill>
          <a:blip r:embed="rId10"/>
          <a:srcRect t="4400" b="4400"/>
          <a:stretch>
            <a:fillRect/>
          </a:stretch>
        </p:blipFill>
        <p:spPr>
          <a:xfrm>
            <a:off x="3310335" y="1986408"/>
            <a:ext cx="2554580" cy="1403694"/>
          </a:xfrm>
          <a:prstGeom prst="rect">
            <a:avLst/>
          </a:prstGeom>
        </p:spPr>
      </p:pic>
      <p:sp>
        <p:nvSpPr>
          <p:cNvPr id="9" name="AutoShape 12"/>
          <p:cNvSpPr/>
          <p:nvPr>
            <p:custDataLst>
              <p:tags r:id="rId11"/>
            </p:custDataLst>
          </p:nvPr>
        </p:nvSpPr>
        <p:spPr>
          <a:xfrm>
            <a:off x="3310255" y="3662045"/>
            <a:ext cx="2448560" cy="2458085"/>
          </a:xfrm>
          <a:prstGeom prst="roundRect">
            <a:avLst>
              <a:gd name="adj" fmla="val 7195"/>
            </a:avLst>
          </a:prstGeom>
          <a:solidFill>
            <a:srgbClr val="FFFFFF">
              <a:alpha val="100000"/>
            </a:srgbClr>
          </a:solidFill>
          <a:effectLst>
            <a:outerShdw blurRad="342900">
              <a:srgbClr val="000000">
                <a:alpha val="5000"/>
              </a:srgbClr>
            </a:outerShdw>
          </a:effectLst>
        </p:spPr>
      </p:sp>
      <p:sp>
        <p:nvSpPr>
          <p:cNvPr id="10" name="TextBox 13"/>
          <p:cNvSpPr txBox="1"/>
          <p:nvPr>
            <p:custDataLst>
              <p:tags r:id="rId12"/>
            </p:custDataLst>
          </p:nvPr>
        </p:nvSpPr>
        <p:spPr>
          <a:xfrm>
            <a:off x="3379470" y="3571240"/>
            <a:ext cx="2295525" cy="661035"/>
          </a:xfrm>
          <a:prstGeom prst="rect">
            <a:avLst/>
          </a:prstGeom>
        </p:spPr>
        <p:txBody>
          <a:bodyPr vert="horz" wrap="square" lIns="66008" tIns="33052" rIns="66008" bIns="33052" rtlCol="0" anchor="ctr" anchorCtr="0">
            <a:noAutofit/>
          </a:bodyPr>
          <a:lstStyle/>
          <a:p>
            <a:pPr algn="ctr">
              <a:lnSpc>
                <a:spcPct val="120000"/>
              </a:lnSpc>
              <a:buClrTx/>
              <a:buSzTx/>
              <a:buFontTx/>
            </a:pPr>
            <a:r>
              <a:rPr lang="en-US" sz="24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制定解决方案</a:t>
            </a:r>
            <a:endParaRPr lang="en-US" sz="24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4"/>
          <p:cNvSpPr txBox="1"/>
          <p:nvPr>
            <p:custDataLst>
              <p:tags r:id="rId13"/>
            </p:custDataLst>
          </p:nvPr>
        </p:nvSpPr>
        <p:spPr>
          <a:xfrm>
            <a:off x="6090920" y="3571875"/>
            <a:ext cx="2487930" cy="619125"/>
          </a:xfrm>
          <a:prstGeom prst="rect">
            <a:avLst/>
          </a:prstGeom>
        </p:spPr>
        <p:txBody>
          <a:bodyPr vert="horz" wrap="square" lIns="66008" tIns="33052" rIns="66008" bIns="33052" rtlCol="0" anchor="ctr" anchorCtr="0">
            <a:noAutofit/>
          </a:bodyPr>
          <a:lstStyle/>
          <a:p>
            <a:pPr algn="ctr">
              <a:lnSpc>
                <a:spcPct val="120000"/>
              </a:lnSpc>
              <a:buClrTx/>
              <a:buSzTx/>
              <a:buFontTx/>
            </a:pPr>
            <a:r>
              <a:rPr lang="en-US" sz="24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编写分析报告</a:t>
            </a:r>
            <a:endParaRPr lang="en-US" sz="24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5"/>
          <p:cNvSpPr txBox="1"/>
          <p:nvPr>
            <p:custDataLst>
              <p:tags r:id="rId14"/>
            </p:custDataLst>
          </p:nvPr>
        </p:nvSpPr>
        <p:spPr>
          <a:xfrm>
            <a:off x="3498766" y="4309431"/>
            <a:ext cx="2176497" cy="1638078"/>
          </a:xfrm>
          <a:prstGeom prst="rect">
            <a:avLst/>
          </a:prstGeom>
        </p:spPr>
        <p:txBody>
          <a:bodyPr vert="horz" wrap="square" lIns="66008" tIns="33052" rIns="66008" bIns="33052" rtlCol="0" anchor="t" anchorCtr="0">
            <a:normAutofit lnSpcReduction="10000"/>
          </a:bodyPr>
          <a:lstStyle/>
          <a:p>
            <a:pPr algn="l">
              <a:lnSpc>
                <a:spcPct val="150000"/>
              </a:lnSpc>
            </a:pPr>
            <a:r>
              <a:rPr lang="en-US" sz="15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根据需求分析的结果，制定相应的解决方案，包括产品或服务的改进、优化、新增等，满足客户需求</a:t>
            </a:r>
            <a:r>
              <a:rPr lang="en-US" sz="15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5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6"/>
          <p:cNvSpPr txBox="1"/>
          <p:nvPr>
            <p:custDataLst>
              <p:tags r:id="rId15"/>
            </p:custDataLst>
          </p:nvPr>
        </p:nvSpPr>
        <p:spPr>
          <a:xfrm>
            <a:off x="6173734" y="4239635"/>
            <a:ext cx="2358713" cy="1633690"/>
          </a:xfrm>
          <a:prstGeom prst="rect">
            <a:avLst/>
          </a:prstGeom>
        </p:spPr>
        <p:txBody>
          <a:bodyPr vert="horz" wrap="square" lIns="66008" tIns="33052" rIns="66008" bIns="33052" rtlCol="0" anchor="t" anchorCtr="0">
            <a:normAutofit lnSpcReduction="10000"/>
          </a:bodyPr>
          <a:lstStyle/>
          <a:p>
            <a:pPr algn="l">
              <a:lnSpc>
                <a:spcPct val="150000"/>
              </a:lnSpc>
            </a:pPr>
            <a:r>
              <a:rPr lang="en-US" sz="15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将分析过程和解决方案编写成一份详细的客户需求分析报告，清晰地描述客户需求、分析结果和解决方案</a:t>
            </a:r>
            <a:r>
              <a:rPr lang="en-US" sz="15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5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3775393"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客户需求分析报告编写</a:t>
            </a:r>
            <a:endParaRPr lang="zh-CN" altLang="en-US"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AutoShape 4"/>
          <p:cNvSpPr/>
          <p:nvPr>
            <p:custDataLst>
              <p:tags r:id="rId1"/>
            </p:custDataLst>
          </p:nvPr>
        </p:nvSpPr>
        <p:spPr>
          <a:xfrm>
            <a:off x="107950" y="4002672"/>
            <a:ext cx="7813795" cy="1827334"/>
          </a:xfrm>
          <a:prstGeom prst="roundRect">
            <a:avLst>
              <a:gd name="adj" fmla="val 16667"/>
            </a:avLst>
          </a:prstGeom>
          <a:solidFill>
            <a:schemeClr val="lt2">
              <a:alpha val="80000"/>
            </a:schemeClr>
          </a:solidFill>
        </p:spPr>
      </p:sp>
      <p:sp>
        <p:nvSpPr>
          <p:cNvPr id="3" name="AutoShape 5"/>
          <p:cNvSpPr/>
          <p:nvPr>
            <p:custDataLst>
              <p:tags r:id="rId2"/>
            </p:custDataLst>
          </p:nvPr>
        </p:nvSpPr>
        <p:spPr>
          <a:xfrm>
            <a:off x="107950" y="1916832"/>
            <a:ext cx="7813795" cy="1827334"/>
          </a:xfrm>
          <a:prstGeom prst="roundRect">
            <a:avLst>
              <a:gd name="adj" fmla="val 16667"/>
            </a:avLst>
          </a:prstGeom>
          <a:solidFill>
            <a:schemeClr val="lt2">
              <a:alpha val="80000"/>
            </a:schemeClr>
          </a:solidFill>
        </p:spPr>
        <p:txBody>
          <a:bodyPr/>
          <a:lstStyle/>
          <a:p>
            <a:endParaRPr lang="zh-CN" altLang="en-US" sz="1800"/>
          </a:p>
        </p:txBody>
      </p:sp>
      <p:pic>
        <p:nvPicPr>
          <p:cNvPr id="4" name="Picture 6"/>
          <p:cNvPicPr>
            <a:picLocks noChangeAspect="1"/>
          </p:cNvPicPr>
          <p:nvPr/>
        </p:nvPicPr>
        <p:blipFill>
          <a:blip r:embed="rId3"/>
          <a:srcRect l="12109" r="12109"/>
          <a:stretch>
            <a:fillRect/>
          </a:stretch>
        </p:blipFill>
        <p:spPr>
          <a:xfrm>
            <a:off x="6117571" y="1262628"/>
            <a:ext cx="2639542" cy="5108268"/>
          </a:xfrm>
          <a:prstGeom prst="rect">
            <a:avLst/>
          </a:prstGeom>
        </p:spPr>
      </p:pic>
      <p:sp>
        <p:nvSpPr>
          <p:cNvPr id="5" name="TextBox 7"/>
          <p:cNvSpPr txBox="1"/>
          <p:nvPr>
            <p:custDataLst>
              <p:tags r:id="rId4"/>
            </p:custDataLst>
          </p:nvPr>
        </p:nvSpPr>
        <p:spPr>
          <a:xfrm>
            <a:off x="386887" y="2085446"/>
            <a:ext cx="6238875" cy="637972"/>
          </a:xfrm>
          <a:prstGeom prst="rect">
            <a:avLst/>
          </a:prstGeom>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呈现报告</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8"/>
          <p:cNvSpPr txBox="1"/>
          <p:nvPr>
            <p:custDataLst>
              <p:tags r:id="rId5"/>
            </p:custDataLst>
          </p:nvPr>
        </p:nvSpPr>
        <p:spPr>
          <a:xfrm>
            <a:off x="391160" y="2606675"/>
            <a:ext cx="5550535" cy="949960"/>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将编写好的客户需求分析报告呈现给客户或其他相关人员，注意听取他们的反馈和建议，以便进一步优化和改进产品或服务。</a:t>
            </a:r>
            <a:endPar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9"/>
          <p:cNvSpPr txBox="1"/>
          <p:nvPr>
            <p:custDataLst>
              <p:tags r:id="rId6"/>
            </p:custDataLst>
          </p:nvPr>
        </p:nvSpPr>
        <p:spPr>
          <a:xfrm>
            <a:off x="386887" y="4179345"/>
            <a:ext cx="6238875" cy="637972"/>
          </a:xfrm>
          <a:prstGeom prst="rect">
            <a:avLst/>
          </a:prstGeom>
        </p:spPr>
        <p:txBody>
          <a:bodyPr vert="horz" wrap="square" lIns="123825" tIns="123825" rIns="57150" bIns="123825" rtlCol="0" anchor="ctr" anchorCtr="0">
            <a:noAutofit/>
          </a:bodyPr>
          <a:lstStyle/>
          <a:p>
            <a:pPr>
              <a:lnSpc>
                <a:spcPct val="120000"/>
              </a:lnSpc>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实施解决方案</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10"/>
          <p:cNvSpPr txBox="1"/>
          <p:nvPr>
            <p:custDataLst>
              <p:tags r:id="rId7"/>
            </p:custDataLst>
          </p:nvPr>
        </p:nvSpPr>
        <p:spPr>
          <a:xfrm>
            <a:off x="386715" y="4708525"/>
            <a:ext cx="5682615" cy="936625"/>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根据客户需求分析和解决方案建议，实施解决方案，在实施过程中持续改进和优化产品或服务，满足市场需求和客户期望。</a:t>
            </a:r>
            <a:endPar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3057247"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客户需求计划编制</a:t>
            </a:r>
            <a:endParaRPr lang="zh-CN" altLang="en-US"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9" name="TextBox 4"/>
          <p:cNvSpPr txBox="1"/>
          <p:nvPr>
            <p:custDataLst>
              <p:tags r:id="rId1"/>
            </p:custDataLst>
          </p:nvPr>
        </p:nvSpPr>
        <p:spPr>
          <a:xfrm>
            <a:off x="972894" y="1838465"/>
            <a:ext cx="3261479" cy="454343"/>
          </a:xfrm>
          <a:prstGeom prst="rect">
            <a:avLst/>
          </a:prstGeom>
        </p:spPr>
        <p:txBody>
          <a:bodyPr vert="horz" wrap="square" lIns="92869" tIns="92869" rIns="42863" bIns="92869" rtlCol="0" anchor="ctr" anchorCtr="0">
            <a:noAutofit/>
          </a:bodyPr>
          <a:lstStyle/>
          <a:p>
            <a:pPr>
              <a:lnSpc>
                <a:spcPct val="120000"/>
              </a:lnSpc>
              <a:spcBef>
                <a:spcPts val="340"/>
              </a:spcBef>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客户需求计划编制介绍</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5"/>
          <p:cNvSpPr txBox="1"/>
          <p:nvPr>
            <p:custDataLst>
              <p:tags r:id="rId2"/>
            </p:custDataLst>
          </p:nvPr>
        </p:nvSpPr>
        <p:spPr>
          <a:xfrm>
            <a:off x="5149323" y="1810857"/>
            <a:ext cx="3370179" cy="454343"/>
          </a:xfrm>
          <a:prstGeom prst="rect">
            <a:avLst/>
          </a:prstGeom>
        </p:spPr>
        <p:txBody>
          <a:bodyPr vert="horz" wrap="square" lIns="92869" tIns="92869" rIns="42863" bIns="92869" rtlCol="0" anchor="ctr" anchorCtr="0">
            <a:noAutofit/>
          </a:bodyPr>
          <a:lstStyle/>
          <a:p>
            <a:pPr>
              <a:lnSpc>
                <a:spcPct val="120000"/>
              </a:lnSpc>
              <a:spcBef>
                <a:spcPts val="340"/>
              </a:spcBef>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提高市场预测能力</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6"/>
          <p:cNvSpPr txBox="1"/>
          <p:nvPr>
            <p:custDataLst>
              <p:tags r:id="rId3"/>
            </p:custDataLst>
          </p:nvPr>
        </p:nvSpPr>
        <p:spPr>
          <a:xfrm>
            <a:off x="5158526" y="3099025"/>
            <a:ext cx="3370179" cy="454343"/>
          </a:xfrm>
          <a:prstGeom prst="rect">
            <a:avLst/>
          </a:prstGeom>
        </p:spPr>
        <p:txBody>
          <a:bodyPr vert="horz" wrap="square" lIns="92869" tIns="92869" rIns="42863" bIns="92869" rtlCol="0" anchor="ctr" anchorCtr="0">
            <a:noAutofit/>
          </a:bodyPr>
          <a:lstStyle/>
          <a:p>
            <a:pPr>
              <a:lnSpc>
                <a:spcPct val="120000"/>
              </a:lnSpc>
              <a:spcBef>
                <a:spcPts val="340"/>
              </a:spcBef>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提升客户满意度</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7"/>
          <p:cNvSpPr txBox="1"/>
          <p:nvPr>
            <p:custDataLst>
              <p:tags r:id="rId4"/>
            </p:custDataLst>
          </p:nvPr>
        </p:nvSpPr>
        <p:spPr>
          <a:xfrm>
            <a:off x="5167729" y="4401154"/>
            <a:ext cx="3370179" cy="454343"/>
          </a:xfrm>
          <a:prstGeom prst="rect">
            <a:avLst/>
          </a:prstGeom>
        </p:spPr>
        <p:txBody>
          <a:bodyPr vert="horz" wrap="square" lIns="92869" tIns="92869" rIns="42863" bIns="92869" rtlCol="0" anchor="ctr" anchorCtr="0">
            <a:noAutofit/>
          </a:bodyPr>
          <a:lstStyle/>
          <a:p>
            <a:pPr>
              <a:lnSpc>
                <a:spcPct val="120000"/>
              </a:lnSpc>
              <a:spcBef>
                <a:spcPts val="340"/>
              </a:spcBef>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增强企业竞争力</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8"/>
          <p:cNvSpPr txBox="1"/>
          <p:nvPr>
            <p:custDataLst>
              <p:tags r:id="rId5"/>
            </p:custDataLst>
          </p:nvPr>
        </p:nvSpPr>
        <p:spPr>
          <a:xfrm>
            <a:off x="991300" y="4428764"/>
            <a:ext cx="3310895" cy="468630"/>
          </a:xfrm>
          <a:prstGeom prst="rect">
            <a:avLst/>
          </a:prstGeom>
        </p:spPr>
        <p:txBody>
          <a:bodyPr vert="horz" wrap="square" lIns="92869" tIns="92869" rIns="42863" bIns="92869" rtlCol="0" anchor="ctr" anchorCtr="0">
            <a:noAutofit/>
          </a:bodyPr>
          <a:lstStyle/>
          <a:p>
            <a:pPr>
              <a:lnSpc>
                <a:spcPct val="120000"/>
              </a:lnSpc>
              <a:spcBef>
                <a:spcPts val="340"/>
              </a:spcBef>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计划编制的作用</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9"/>
          <p:cNvSpPr txBox="1"/>
          <p:nvPr>
            <p:custDataLst>
              <p:tags r:id="rId6"/>
            </p:custDataLst>
          </p:nvPr>
        </p:nvSpPr>
        <p:spPr>
          <a:xfrm>
            <a:off x="982097" y="3126634"/>
            <a:ext cx="3261479" cy="454343"/>
          </a:xfrm>
          <a:prstGeom prst="rect">
            <a:avLst/>
          </a:prstGeom>
        </p:spPr>
        <p:txBody>
          <a:bodyPr vert="horz" wrap="square" lIns="92869" tIns="92869" rIns="42863" bIns="92869" rtlCol="0" anchor="ctr" anchorCtr="0">
            <a:noAutofit/>
          </a:bodyPr>
          <a:lstStyle/>
          <a:p>
            <a:pPr>
              <a:lnSpc>
                <a:spcPct val="120000"/>
              </a:lnSpc>
              <a:spcBef>
                <a:spcPts val="340"/>
              </a:spcBef>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计划编制的意义</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0"/>
          <p:cNvSpPr txBox="1"/>
          <p:nvPr>
            <p:custDataLst>
              <p:tags r:id="rId7"/>
            </p:custDataLst>
          </p:nvPr>
        </p:nvSpPr>
        <p:spPr>
          <a:xfrm>
            <a:off x="972894" y="2110499"/>
            <a:ext cx="3364992" cy="902970"/>
          </a:xfrm>
          <a:prstGeom prst="rect">
            <a:avLst/>
          </a:prstGeom>
        </p:spPr>
        <p:txBody>
          <a:bodyPr vert="horz" wrap="square" lIns="92869" tIns="92869" rIns="42863" bIns="92869" rtlCol="0" anchor="t" anchorCtr="0">
            <a:noAutofit/>
          </a:bodyPr>
          <a:lstStyle/>
          <a:p>
            <a:pPr>
              <a:lnSpc>
                <a:spcPct val="140000"/>
              </a:lnSpc>
            </a:pPr>
            <a:r>
              <a:rPr lang="en-US" sz="112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客户需求计划编制是指通过收集、分析客户的需求，并基于这些需求制定相应的计划，以满足客户的需求。</a:t>
            </a:r>
            <a:endParaRPr lang="en-US" sz="112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1"/>
          <p:cNvSpPr txBox="1"/>
          <p:nvPr>
            <p:custDataLst>
              <p:tags r:id="rId8"/>
            </p:custDataLst>
          </p:nvPr>
        </p:nvSpPr>
        <p:spPr>
          <a:xfrm>
            <a:off x="982098" y="3414840"/>
            <a:ext cx="3364706" cy="864394"/>
          </a:xfrm>
          <a:prstGeom prst="rect">
            <a:avLst/>
          </a:prstGeom>
        </p:spPr>
        <p:txBody>
          <a:bodyPr vert="horz" wrap="square" lIns="92869" tIns="92869" rIns="42863" bIns="92869" rtlCol="0" anchor="t" anchorCtr="0">
            <a:noAutofit/>
          </a:bodyPr>
          <a:lstStyle/>
          <a:p>
            <a:pPr>
              <a:lnSpc>
                <a:spcPct val="140000"/>
              </a:lnSpc>
            </a:pPr>
            <a:r>
              <a:rPr lang="en-US" sz="112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客户需求计划编制可以帮助企业更好地了解市场需求和客户期望，从而做出更准确的决策，提高生产效率和客户满意度。</a:t>
            </a:r>
            <a:endParaRPr lang="en-US" sz="112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2"/>
          <p:cNvSpPr txBox="1"/>
          <p:nvPr>
            <p:custDataLst>
              <p:tags r:id="rId9"/>
            </p:custDataLst>
          </p:nvPr>
        </p:nvSpPr>
        <p:spPr>
          <a:xfrm>
            <a:off x="991300" y="4719086"/>
            <a:ext cx="3364706" cy="864394"/>
          </a:xfrm>
          <a:prstGeom prst="rect">
            <a:avLst/>
          </a:prstGeom>
        </p:spPr>
        <p:txBody>
          <a:bodyPr vert="horz" wrap="square" lIns="92869" tIns="92869" rIns="42863" bIns="92869" rtlCol="0" anchor="t" anchorCtr="0">
            <a:noAutofit/>
          </a:bodyPr>
          <a:lstStyle/>
          <a:p>
            <a:pPr>
              <a:lnSpc>
                <a:spcPct val="140000"/>
              </a:lnSpc>
            </a:pPr>
            <a:r>
              <a:rPr lang="en-US" sz="112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客户需求计划编制对于企业的运营和发展具有重要的战略意义，是企业应对市场变化和客户需求变化的重要工具。</a:t>
            </a:r>
            <a:endParaRPr lang="en-US" sz="112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3"/>
          <p:cNvSpPr txBox="1"/>
          <p:nvPr>
            <p:custDataLst>
              <p:tags r:id="rId10"/>
            </p:custDataLst>
          </p:nvPr>
        </p:nvSpPr>
        <p:spPr>
          <a:xfrm>
            <a:off x="5149324" y="2082891"/>
            <a:ext cx="3364706" cy="864394"/>
          </a:xfrm>
          <a:prstGeom prst="rect">
            <a:avLst/>
          </a:prstGeom>
        </p:spPr>
        <p:txBody>
          <a:bodyPr vert="horz" wrap="square" lIns="92869" tIns="92869" rIns="42863" bIns="92869" rtlCol="0" anchor="t" anchorCtr="0">
            <a:noAutofit/>
          </a:bodyPr>
          <a:lstStyle/>
          <a:p>
            <a:pPr>
              <a:lnSpc>
                <a:spcPct val="140000"/>
              </a:lnSpc>
            </a:pPr>
            <a:r>
              <a:rPr lang="en-US" sz="112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通过客户需求计划编制，企业能够更好地预测市场和客户需求，提前做好准备和安排，优化生产和库存管理。</a:t>
            </a:r>
            <a:endParaRPr lang="en-US" sz="112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extBox 14"/>
          <p:cNvSpPr txBox="1"/>
          <p:nvPr>
            <p:custDataLst>
              <p:tags r:id="rId11"/>
            </p:custDataLst>
          </p:nvPr>
        </p:nvSpPr>
        <p:spPr>
          <a:xfrm>
            <a:off x="5158527" y="3387231"/>
            <a:ext cx="3364706" cy="864394"/>
          </a:xfrm>
          <a:prstGeom prst="rect">
            <a:avLst/>
          </a:prstGeom>
        </p:spPr>
        <p:txBody>
          <a:bodyPr vert="horz" wrap="square" lIns="92869" tIns="92869" rIns="42863" bIns="92869" rtlCol="0" anchor="t" anchorCtr="0">
            <a:noAutofit/>
          </a:bodyPr>
          <a:lstStyle/>
          <a:p>
            <a:pPr>
              <a:lnSpc>
                <a:spcPct val="140000"/>
              </a:lnSpc>
            </a:pPr>
            <a:r>
              <a:rPr lang="en-US" sz="112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通过关注客户需求，满足其期望，企业可以增强客户对企业的信任和满意度，提高现有客户的忠诚度，吸引新客户。</a:t>
            </a:r>
            <a:endParaRPr lang="en-US" sz="112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0" name="TextBox 15"/>
          <p:cNvSpPr txBox="1"/>
          <p:nvPr>
            <p:custDataLst>
              <p:tags r:id="rId12"/>
            </p:custDataLst>
          </p:nvPr>
        </p:nvSpPr>
        <p:spPr>
          <a:xfrm>
            <a:off x="5167729" y="4691477"/>
            <a:ext cx="3364706" cy="864394"/>
          </a:xfrm>
          <a:prstGeom prst="rect">
            <a:avLst/>
          </a:prstGeom>
        </p:spPr>
        <p:txBody>
          <a:bodyPr vert="horz" wrap="square" lIns="92869" tIns="92869" rIns="42863" bIns="92869" rtlCol="0" anchor="t" anchorCtr="0">
            <a:noAutofit/>
          </a:bodyPr>
          <a:lstStyle/>
          <a:p>
            <a:pPr>
              <a:lnSpc>
                <a:spcPct val="140000"/>
              </a:lnSpc>
            </a:pPr>
            <a:r>
              <a:rPr lang="en-US" sz="112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通过客户需求计划编制，企业可以更好地了解市场需求和竞争状况，从而制定更有效的竞争策略，增强企业的竞争力。</a:t>
            </a:r>
            <a:endParaRPr lang="en-US" sz="1125">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21" name="Group 17"/>
          <p:cNvGrpSpPr/>
          <p:nvPr>
            <p:custDataLst>
              <p:tags r:id="rId13"/>
            </p:custDataLst>
          </p:nvPr>
        </p:nvGrpSpPr>
        <p:grpSpPr>
          <a:xfrm>
            <a:off x="629336" y="1991692"/>
            <a:ext cx="147890" cy="4018001"/>
            <a:chOff x="839115" y="1512589"/>
            <a:chExt cx="197186" cy="5357334"/>
          </a:xfrm>
        </p:grpSpPr>
        <p:sp>
          <p:nvSpPr>
            <p:cNvPr id="22" name="AutoShape 18"/>
            <p:cNvSpPr/>
            <p:nvPr>
              <p:custDataLst>
                <p:tags r:id="rId14"/>
              </p:custDataLst>
            </p:nvPr>
          </p:nvSpPr>
          <p:spPr>
            <a:xfrm>
              <a:off x="839115" y="1512589"/>
              <a:ext cx="197186" cy="197186"/>
            </a:xfrm>
            <a:prstGeom prst="ellipse">
              <a:avLst/>
            </a:prstGeom>
            <a:solidFill>
              <a:schemeClr val="accent1">
                <a:alpha val="100000"/>
              </a:schemeClr>
            </a:solidFill>
          </p:spPr>
        </p:sp>
        <p:sp>
          <p:nvSpPr>
            <p:cNvPr id="23" name="AutoShape 19"/>
            <p:cNvSpPr/>
            <p:nvPr>
              <p:custDataLst>
                <p:tags r:id="rId15"/>
              </p:custDataLst>
            </p:nvPr>
          </p:nvSpPr>
          <p:spPr>
            <a:xfrm>
              <a:off x="839115" y="3230148"/>
              <a:ext cx="197186" cy="197186"/>
            </a:xfrm>
            <a:prstGeom prst="ellipse">
              <a:avLst/>
            </a:prstGeom>
            <a:solidFill>
              <a:schemeClr val="accent1">
                <a:alpha val="100000"/>
              </a:schemeClr>
            </a:solidFill>
          </p:spPr>
        </p:sp>
        <p:sp>
          <p:nvSpPr>
            <p:cNvPr id="24" name="AutoShape 20"/>
            <p:cNvSpPr/>
            <p:nvPr>
              <p:custDataLst>
                <p:tags r:id="rId16"/>
              </p:custDataLst>
            </p:nvPr>
          </p:nvSpPr>
          <p:spPr>
            <a:xfrm>
              <a:off x="839115" y="4975845"/>
              <a:ext cx="197186" cy="197186"/>
            </a:xfrm>
            <a:prstGeom prst="ellipse">
              <a:avLst/>
            </a:prstGeom>
            <a:solidFill>
              <a:schemeClr val="accent1">
                <a:alpha val="100000"/>
              </a:schemeClr>
            </a:solidFill>
          </p:spPr>
        </p:sp>
        <p:cxnSp>
          <p:nvCxnSpPr>
            <p:cNvPr id="25" name="Connector 21"/>
            <p:cNvCxnSpPr/>
            <p:nvPr>
              <p:custDataLst>
                <p:tags r:id="rId17"/>
              </p:custDataLst>
            </p:nvPr>
          </p:nvCxnSpPr>
          <p:spPr>
            <a:xfrm>
              <a:off x="937708" y="1624780"/>
              <a:ext cx="0" cy="5245143"/>
            </a:xfrm>
            <a:prstGeom prst="line">
              <a:avLst/>
            </a:prstGeom>
            <a:ln w="19050">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grpSp>
      <p:grpSp>
        <p:nvGrpSpPr>
          <p:cNvPr id="26" name="Group 22"/>
          <p:cNvGrpSpPr/>
          <p:nvPr>
            <p:custDataLst>
              <p:tags r:id="rId18"/>
            </p:custDataLst>
          </p:nvPr>
        </p:nvGrpSpPr>
        <p:grpSpPr>
          <a:xfrm>
            <a:off x="4841676" y="1991692"/>
            <a:ext cx="147890" cy="4018001"/>
            <a:chOff x="6455568" y="1512589"/>
            <a:chExt cx="197186" cy="5357334"/>
          </a:xfrm>
        </p:grpSpPr>
        <p:sp>
          <p:nvSpPr>
            <p:cNvPr id="27" name="AutoShape 23"/>
            <p:cNvSpPr/>
            <p:nvPr>
              <p:custDataLst>
                <p:tags r:id="rId19"/>
              </p:custDataLst>
            </p:nvPr>
          </p:nvSpPr>
          <p:spPr>
            <a:xfrm>
              <a:off x="6455568" y="1512589"/>
              <a:ext cx="197186" cy="197186"/>
            </a:xfrm>
            <a:prstGeom prst="ellipse">
              <a:avLst/>
            </a:prstGeom>
            <a:solidFill>
              <a:schemeClr val="accent1">
                <a:alpha val="100000"/>
              </a:schemeClr>
            </a:solidFill>
          </p:spPr>
        </p:sp>
        <p:sp>
          <p:nvSpPr>
            <p:cNvPr id="28" name="AutoShape 24"/>
            <p:cNvSpPr/>
            <p:nvPr>
              <p:custDataLst>
                <p:tags r:id="rId20"/>
              </p:custDataLst>
            </p:nvPr>
          </p:nvSpPr>
          <p:spPr>
            <a:xfrm>
              <a:off x="6455568" y="3230148"/>
              <a:ext cx="197186" cy="197186"/>
            </a:xfrm>
            <a:prstGeom prst="ellipse">
              <a:avLst/>
            </a:prstGeom>
            <a:solidFill>
              <a:schemeClr val="accent1">
                <a:alpha val="100000"/>
              </a:schemeClr>
            </a:solidFill>
          </p:spPr>
        </p:sp>
        <p:sp>
          <p:nvSpPr>
            <p:cNvPr id="29" name="AutoShape 25"/>
            <p:cNvSpPr/>
            <p:nvPr>
              <p:custDataLst>
                <p:tags r:id="rId21"/>
              </p:custDataLst>
            </p:nvPr>
          </p:nvSpPr>
          <p:spPr>
            <a:xfrm>
              <a:off x="6455568" y="4975845"/>
              <a:ext cx="197186" cy="197186"/>
            </a:xfrm>
            <a:prstGeom prst="ellipse">
              <a:avLst/>
            </a:prstGeom>
            <a:solidFill>
              <a:schemeClr val="accent1">
                <a:alpha val="100000"/>
              </a:schemeClr>
            </a:solidFill>
          </p:spPr>
        </p:sp>
        <p:cxnSp>
          <p:nvCxnSpPr>
            <p:cNvPr id="30" name="Connector 26"/>
            <p:cNvCxnSpPr/>
            <p:nvPr>
              <p:custDataLst>
                <p:tags r:id="rId22"/>
              </p:custDataLst>
            </p:nvPr>
          </p:nvCxnSpPr>
          <p:spPr>
            <a:xfrm>
              <a:off x="6554162" y="1624780"/>
              <a:ext cx="0" cy="5245143"/>
            </a:xfrm>
            <a:prstGeom prst="line">
              <a:avLst/>
            </a:prstGeom>
            <a:ln w="19050">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4283393" y="1556703"/>
            <a:ext cx="4033838" cy="3917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市场分析与营销管理</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市场营销环境的概念</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市场调研</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dirty="0">
                <a:latin typeface="幼圆" panose="02010509060101010101" pitchFamily="49" charset="-122"/>
                <a:ea typeface="幼圆" panose="02010509060101010101" pitchFamily="49" charset="-122"/>
              </a:rPr>
              <a:t>消费者购买行为</a:t>
            </a:r>
            <a:endParaRPr kumimoji="1" lang="en-US" altLang="zh-CN" sz="2000" dirty="0">
              <a:latin typeface="幼圆" panose="02010509060101010101" pitchFamily="49" charset="-122"/>
              <a:ea typeface="幼圆" panose="02010509060101010101" pitchFamily="49" charset="-122"/>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目标市场营销</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dirty="0">
                <a:latin typeface="幼圆" panose="02010509060101010101" pitchFamily="49" charset="-122"/>
                <a:ea typeface="幼圆" panose="02010509060101010101" pitchFamily="49" charset="-122"/>
              </a:rPr>
              <a:t>销售策略</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buChar char="Ø"/>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任务二</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3"/>
          <p:cNvSpPr txBox="1"/>
          <p:nvPr/>
        </p:nvSpPr>
        <p:spPr>
          <a:xfrm>
            <a:off x="755333" y="260350"/>
            <a:ext cx="3057247" cy="523220"/>
          </a:xfrm>
          <a:prstGeom prst="rect">
            <a:avLst/>
          </a:prstGeom>
          <a:noFill/>
          <a:ln w="9525">
            <a:noFill/>
          </a:ln>
        </p:spPr>
        <p:txBody>
          <a:bodyPr wrap="none">
            <a:spAutoFit/>
          </a:bodyPr>
          <a:lstStyle/>
          <a:p>
            <a:pPr algn="l" eaLnBrk="1" hangingPunct="1"/>
            <a:r>
              <a:rPr lang="zh-CN" altLang="en-US" sz="2800" dirty="0">
                <a:latin typeface="Verdana" panose="020B0604030504040204" pitchFamily="34" charset="0"/>
                <a:ea typeface="微软雅黑" panose="020B0503020204020204" pitchFamily="34" charset="-122"/>
              </a:rPr>
              <a:t>市场营销环境概念</a:t>
            </a:r>
            <a:endParaRPr 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AutoShape 4"/>
          <p:cNvSpPr/>
          <p:nvPr/>
        </p:nvSpPr>
        <p:spPr>
          <a:xfrm>
            <a:off x="640277" y="1541351"/>
            <a:ext cx="638131" cy="638131"/>
          </a:xfrm>
          <a:prstGeom prst="ellipse">
            <a:avLst/>
          </a:prstGeom>
          <a:solidFill>
            <a:schemeClr val="accent1">
              <a:alpha val="20000"/>
            </a:schemeClr>
          </a:solidFill>
        </p:spPr>
      </p:sp>
      <p:sp>
        <p:nvSpPr>
          <p:cNvPr id="4" name="AutoShape 5"/>
          <p:cNvSpPr/>
          <p:nvPr/>
        </p:nvSpPr>
        <p:spPr>
          <a:xfrm>
            <a:off x="775022" y="1676095"/>
            <a:ext cx="368642" cy="368642"/>
          </a:xfrm>
          <a:prstGeom prst="ellipse">
            <a:avLst/>
          </a:prstGeom>
          <a:solidFill>
            <a:schemeClr val="accent1">
              <a:alpha val="100000"/>
            </a:schemeClr>
          </a:solidFill>
        </p:spPr>
      </p:sp>
      <p:sp>
        <p:nvSpPr>
          <p:cNvPr id="6" name="TextBox 6"/>
          <p:cNvSpPr txBox="1"/>
          <p:nvPr/>
        </p:nvSpPr>
        <p:spPr>
          <a:xfrm>
            <a:off x="1403648" y="1340768"/>
            <a:ext cx="6886575" cy="765904"/>
          </a:xfrm>
          <a:prstGeom prst="rect">
            <a:avLst/>
          </a:prstGeom>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营销环境因素</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1403648" y="1923261"/>
            <a:ext cx="4320480" cy="982033"/>
          </a:xfrm>
          <a:prstGeom prst="rect">
            <a:avLst/>
          </a:prstGeom>
        </p:spPr>
        <p:txBody>
          <a:bodyPr vert="horz" wrap="square" lIns="123825" tIns="123825" rIns="57150" bIns="123825" rtlCol="0" anchor="t" anchorCtr="0">
            <a:noAutofit/>
          </a:bodyPr>
          <a:lstStyle/>
          <a:p>
            <a:pPr>
              <a:lnSpc>
                <a:spcPct val="140000"/>
              </a:lnSpc>
            </a:pPr>
            <a:r>
              <a:rPr lang="en-US" sz="15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市场营销环境是指影响企业市场营销活动的各种外部和内部因素的总和，包括宏观环境、微观环境和内部环境</a:t>
            </a:r>
            <a:r>
              <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8" name="Picture 8"/>
          <p:cNvPicPr>
            <a:picLocks noChangeAspect="1"/>
          </p:cNvPicPr>
          <p:nvPr/>
        </p:nvPicPr>
        <p:blipFill>
          <a:blip r:embed="rId1"/>
          <a:srcRect l="15667" r="15667"/>
          <a:stretch>
            <a:fillRect/>
          </a:stretch>
        </p:blipFill>
        <p:spPr>
          <a:xfrm>
            <a:off x="5940152" y="1944698"/>
            <a:ext cx="2778021" cy="2778021"/>
          </a:xfrm>
          <a:prstGeom prst="ellipse">
            <a:avLst/>
          </a:prstGeom>
        </p:spPr>
      </p:pic>
      <p:sp>
        <p:nvSpPr>
          <p:cNvPr id="9" name="AutoShape 9"/>
          <p:cNvSpPr/>
          <p:nvPr/>
        </p:nvSpPr>
        <p:spPr>
          <a:xfrm>
            <a:off x="640277" y="3261676"/>
            <a:ext cx="638131" cy="638131"/>
          </a:xfrm>
          <a:prstGeom prst="ellipse">
            <a:avLst/>
          </a:prstGeom>
          <a:solidFill>
            <a:schemeClr val="accent1">
              <a:alpha val="20000"/>
            </a:schemeClr>
          </a:solidFill>
        </p:spPr>
      </p:sp>
      <p:sp>
        <p:nvSpPr>
          <p:cNvPr id="10" name="AutoShape 10"/>
          <p:cNvSpPr/>
          <p:nvPr/>
        </p:nvSpPr>
        <p:spPr>
          <a:xfrm>
            <a:off x="775022" y="3396420"/>
            <a:ext cx="368642" cy="368642"/>
          </a:xfrm>
          <a:prstGeom prst="ellipse">
            <a:avLst/>
          </a:prstGeom>
          <a:solidFill>
            <a:schemeClr val="accent1">
              <a:alpha val="100000"/>
            </a:schemeClr>
          </a:solidFill>
        </p:spPr>
      </p:sp>
      <p:sp>
        <p:nvSpPr>
          <p:cNvPr id="11" name="TextBox 11"/>
          <p:cNvSpPr txBox="1"/>
          <p:nvPr/>
        </p:nvSpPr>
        <p:spPr>
          <a:xfrm>
            <a:off x="1403648" y="3059145"/>
            <a:ext cx="6886575" cy="769800"/>
          </a:xfrm>
          <a:prstGeom prst="rect">
            <a:avLst/>
          </a:prstGeom>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宏观环境影响</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AutoShape 12"/>
          <p:cNvSpPr/>
          <p:nvPr/>
        </p:nvSpPr>
        <p:spPr>
          <a:xfrm>
            <a:off x="640277" y="4982001"/>
            <a:ext cx="638131" cy="638131"/>
          </a:xfrm>
          <a:prstGeom prst="ellipse">
            <a:avLst/>
          </a:prstGeom>
          <a:solidFill>
            <a:schemeClr val="accent1">
              <a:alpha val="20000"/>
            </a:schemeClr>
          </a:solidFill>
        </p:spPr>
      </p:sp>
      <p:sp>
        <p:nvSpPr>
          <p:cNvPr id="13" name="AutoShape 13"/>
          <p:cNvSpPr/>
          <p:nvPr/>
        </p:nvSpPr>
        <p:spPr>
          <a:xfrm>
            <a:off x="775022" y="5116745"/>
            <a:ext cx="368642" cy="368642"/>
          </a:xfrm>
          <a:prstGeom prst="ellipse">
            <a:avLst/>
          </a:prstGeom>
          <a:solidFill>
            <a:schemeClr val="accent1">
              <a:alpha val="100000"/>
            </a:schemeClr>
          </a:solidFill>
        </p:spPr>
      </p:sp>
      <p:sp>
        <p:nvSpPr>
          <p:cNvPr id="14" name="TextBox 14"/>
          <p:cNvSpPr txBox="1"/>
          <p:nvPr/>
        </p:nvSpPr>
        <p:spPr>
          <a:xfrm>
            <a:off x="1403648" y="4797277"/>
            <a:ext cx="6886575" cy="734184"/>
          </a:xfrm>
          <a:prstGeom prst="rect">
            <a:avLst/>
          </a:prstGeom>
        </p:spPr>
        <p:txBody>
          <a:bodyPr vert="horz" wrap="square" lIns="123825" tIns="123825" rIns="57150" bIns="123825" rtlCol="0" anchor="b" anchorCtr="0">
            <a:noAutofit/>
          </a:bodyPr>
          <a:lstStyle/>
          <a:p>
            <a:pPr>
              <a:lnSpc>
                <a:spcPct val="140000"/>
              </a:lnSpc>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微观环境因素</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6"/>
          <p:cNvSpPr txBox="1"/>
          <p:nvPr/>
        </p:nvSpPr>
        <p:spPr>
          <a:xfrm>
            <a:off x="1403648" y="3666128"/>
            <a:ext cx="4752528" cy="982033"/>
          </a:xfrm>
          <a:prstGeom prst="rect">
            <a:avLst/>
          </a:prstGeom>
        </p:spPr>
        <p:txBody>
          <a:bodyPr vert="horz" wrap="square" lIns="123825" tIns="123825" rIns="57150" bIns="123825" rtlCol="0" anchor="t" anchorCtr="0">
            <a:noAutofit/>
          </a:bodyPr>
          <a:lstStyle/>
          <a:p>
            <a:pPr>
              <a:lnSpc>
                <a:spcPct val="140000"/>
              </a:lnSpc>
            </a:pPr>
            <a:r>
              <a:rPr lang="en-US" sz="15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宏观环境影响整个行业或市场的外部因素，包括政治、经济、社会、技术、法律等方面的因素，对市场营销活动产生积极或消极的影响</a:t>
            </a:r>
            <a:r>
              <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7"/>
          <p:cNvSpPr txBox="1"/>
          <p:nvPr/>
        </p:nvSpPr>
        <p:spPr>
          <a:xfrm>
            <a:off x="1403648" y="5348691"/>
            <a:ext cx="6965330" cy="982033"/>
          </a:xfrm>
          <a:prstGeom prst="rect">
            <a:avLst/>
          </a:prstGeom>
        </p:spPr>
        <p:txBody>
          <a:bodyPr vert="horz" wrap="square" lIns="123825" tIns="123825" rIns="57150" bIns="123825" rtlCol="0" anchor="t" anchorCtr="0">
            <a:noAutofit/>
          </a:bodyPr>
          <a:lstStyle/>
          <a:p>
            <a:pPr>
              <a:lnSpc>
                <a:spcPct val="140000"/>
              </a:lnSpc>
            </a:pPr>
            <a:r>
              <a:rPr lang="en-US" sz="15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微观环境是指企业所处的具体市场或行业的外部因素，包括顾客、竞争对手、供应商、中介机构等，对企业的市场营销活动产生直接影响</a:t>
            </a:r>
            <a:r>
              <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3"/>
          <p:cNvSpPr txBox="1"/>
          <p:nvPr/>
        </p:nvSpPr>
        <p:spPr>
          <a:xfrm>
            <a:off x="755333" y="260350"/>
            <a:ext cx="3057247" cy="523220"/>
          </a:xfrm>
          <a:prstGeom prst="rect">
            <a:avLst/>
          </a:prstGeom>
          <a:noFill/>
          <a:ln w="9525">
            <a:noFill/>
          </a:ln>
        </p:spPr>
        <p:txBody>
          <a:bodyPr wrap="none">
            <a:spAutoFit/>
          </a:bodyPr>
          <a:lstStyle/>
          <a:p>
            <a:pPr algn="l" eaLnBrk="1" hangingPunct="1"/>
            <a:r>
              <a:rPr lang="zh-CN" altLang="en-US" sz="2800" dirty="0">
                <a:latin typeface="Verdana" panose="020B0604030504040204" pitchFamily="34" charset="0"/>
                <a:ea typeface="微软雅黑" panose="020B0503020204020204" pitchFamily="34" charset="-122"/>
              </a:rPr>
              <a:t>市场营销环境概念</a:t>
            </a:r>
            <a:endParaRPr 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pic>
        <p:nvPicPr>
          <p:cNvPr id="2" name="Picture 5"/>
          <p:cNvPicPr>
            <a:picLocks noChangeAspect="1"/>
          </p:cNvPicPr>
          <p:nvPr/>
        </p:nvPicPr>
        <p:blipFill>
          <a:blip r:embed="rId1"/>
          <a:srcRect l="32908" r="32908"/>
          <a:stretch>
            <a:fillRect/>
          </a:stretch>
        </p:blipFill>
        <p:spPr>
          <a:xfrm>
            <a:off x="2583029" y="2143534"/>
            <a:ext cx="2050689" cy="3916435"/>
          </a:xfrm>
          <a:prstGeom prst="rect">
            <a:avLst/>
          </a:prstGeom>
        </p:spPr>
      </p:pic>
      <p:pic>
        <p:nvPicPr>
          <p:cNvPr id="5" name="Picture 6"/>
          <p:cNvPicPr>
            <a:picLocks noChangeAspect="1"/>
          </p:cNvPicPr>
          <p:nvPr/>
        </p:nvPicPr>
        <p:blipFill>
          <a:blip r:embed="rId2"/>
          <a:srcRect l="32561" r="32561"/>
          <a:stretch>
            <a:fillRect/>
          </a:stretch>
        </p:blipFill>
        <p:spPr>
          <a:xfrm>
            <a:off x="305196" y="1671172"/>
            <a:ext cx="2050689" cy="3916435"/>
          </a:xfrm>
          <a:prstGeom prst="rect">
            <a:avLst/>
          </a:prstGeom>
        </p:spPr>
      </p:pic>
      <p:sp>
        <p:nvSpPr>
          <p:cNvPr id="17" name="AutoShape 7"/>
          <p:cNvSpPr/>
          <p:nvPr/>
        </p:nvSpPr>
        <p:spPr>
          <a:xfrm>
            <a:off x="5004048" y="2696952"/>
            <a:ext cx="3834950" cy="1465716"/>
          </a:xfrm>
          <a:prstGeom prst="rect">
            <a:avLst/>
          </a:prstGeom>
          <a:noFill/>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内部环境是指企业内部的资源、能力和组织结构等因素，包括人力资源、资金、技术、品牌形象、管理水平等，对企业的市场营销活动产生重要影响。</a:t>
            </a:r>
            <a:endParaRPr lang="en-US" sz="1100"/>
          </a:p>
        </p:txBody>
      </p:sp>
      <p:sp>
        <p:nvSpPr>
          <p:cNvPr id="18" name="AutoShape 8"/>
          <p:cNvSpPr/>
          <p:nvPr/>
        </p:nvSpPr>
        <p:spPr>
          <a:xfrm>
            <a:off x="5004048" y="2060848"/>
            <a:ext cx="3606165" cy="575781"/>
          </a:xfrm>
          <a:prstGeom prst="rect">
            <a:avLst/>
          </a:prstGeom>
          <a:noFill/>
        </p:spPr>
        <p:txBody>
          <a:bodyPr vert="horz" wrap="square" lIns="91440" tIns="45720" rIns="91440" bIns="45720" rtlCol="0" anchor="b" anchorCtr="0">
            <a:normAutofit/>
          </a:bodyPr>
          <a:lstStyle/>
          <a:p>
            <a:pPr algn="l">
              <a:lnSpc>
                <a:spcPct val="120000"/>
              </a:lnSpc>
              <a:defRPr/>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内部环境资源</a:t>
            </a:r>
            <a:endParaRPr lang="en-US" sz="1100"/>
          </a:p>
        </p:txBody>
      </p:sp>
      <p:sp>
        <p:nvSpPr>
          <p:cNvPr id="19" name="AutoShape 9"/>
          <p:cNvSpPr/>
          <p:nvPr/>
        </p:nvSpPr>
        <p:spPr>
          <a:xfrm>
            <a:off x="5004048" y="4800251"/>
            <a:ext cx="3834950" cy="1451935"/>
          </a:xfrm>
          <a:prstGeom prst="rect">
            <a:avLst/>
          </a:prstGeom>
          <a:noFill/>
        </p:spPr>
        <p:txBody>
          <a:bodyPr vert="horz" wrap="square" lIns="91440" tIns="45720" rIns="91440" bIns="45720" rtlCol="0" anchor="t" anchorCtr="0">
            <a:noAutofit/>
          </a:bodyPr>
          <a:lstStyle/>
          <a:p>
            <a:pPr algn="l">
              <a:lnSpc>
                <a:spcPct val="140000"/>
              </a:lnSpc>
              <a:defRPr/>
            </a:pPr>
            <a:r>
              <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市场营销环境是一个综合性的概念，企业需要密切关注市场营销环境的变化，灵活调整市场营销策略，以提高市场营销活动的成功率。</a:t>
            </a:r>
            <a:endParaRPr lang="en-US" sz="1100"/>
          </a:p>
        </p:txBody>
      </p:sp>
      <p:sp>
        <p:nvSpPr>
          <p:cNvPr id="20" name="AutoShape 10"/>
          <p:cNvSpPr/>
          <p:nvPr/>
        </p:nvSpPr>
        <p:spPr>
          <a:xfrm>
            <a:off x="5004048" y="4099228"/>
            <a:ext cx="3606329" cy="640699"/>
          </a:xfrm>
          <a:prstGeom prst="rect">
            <a:avLst/>
          </a:prstGeom>
          <a:noFill/>
        </p:spPr>
        <p:txBody>
          <a:bodyPr vert="horz" wrap="square" lIns="91440" tIns="45720" rIns="91440" bIns="45720" rtlCol="0" anchor="b" anchorCtr="0">
            <a:noAutofit/>
          </a:bodyPr>
          <a:lstStyle/>
          <a:p>
            <a:pPr algn="l">
              <a:lnSpc>
                <a:spcPct val="120000"/>
              </a:lnSpc>
              <a:defRPr/>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市场环境策略</a:t>
            </a:r>
            <a:endParaRPr lang="en-US" sz="11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市场调研</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605177" y="1093896"/>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市场调研的含义</a:t>
            </a:r>
            <a:endParaRPr lang="zh-CN" altLang="en-US" sz="2400" dirty="0">
              <a:latin typeface="微软雅黑" panose="020B0503020204020204" pitchFamily="34" charset="-122"/>
              <a:ea typeface="微软雅黑" panose="020B0503020204020204" pitchFamily="34" charset="-122"/>
            </a:endParaRPr>
          </a:p>
        </p:txBody>
      </p:sp>
      <p:sp>
        <p:nvSpPr>
          <p:cNvPr id="3" name="TextBox 5"/>
          <p:cNvSpPr txBox="1"/>
          <p:nvPr/>
        </p:nvSpPr>
        <p:spPr>
          <a:xfrm>
            <a:off x="2787649" y="1844824"/>
            <a:ext cx="6301227" cy="400050"/>
          </a:xfrm>
          <a:prstGeom prst="rect">
            <a:avLst/>
          </a:prstGeom>
        </p:spPr>
        <p:txBody>
          <a:bodyPr vert="horz" wrap="square" lIns="114300" tIns="57150" rIns="114300" bIns="57150" rtlCol="0" anchor="b" anchorCtr="0">
            <a:noAutofit/>
          </a:bodyPr>
          <a:lstStyle/>
          <a:p>
            <a:pPr>
              <a:lnSpc>
                <a:spcPct val="77000"/>
              </a:lnSpc>
              <a:spcBef>
                <a:spcPts val="450"/>
              </a:spcBef>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市场调研的定义</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TextBox 6"/>
          <p:cNvSpPr txBox="1"/>
          <p:nvPr/>
        </p:nvSpPr>
        <p:spPr>
          <a:xfrm>
            <a:off x="2787649" y="2331170"/>
            <a:ext cx="6301227" cy="852311"/>
          </a:xfrm>
          <a:prstGeom prst="rect">
            <a:avLst/>
          </a:prstGeom>
        </p:spPr>
        <p:txBody>
          <a:bodyPr vert="horz" wrap="square" lIns="114300" tIns="57150" rIns="114300" bIns="57150" rtlCol="0" anchor="t" anchorCtr="0">
            <a:noAutofit/>
          </a:bodyPr>
          <a:lstStyle/>
          <a:p>
            <a:pPr>
              <a:lnSpc>
                <a:spcPct val="140000"/>
              </a:lnSpc>
            </a:pPr>
            <a:r>
              <a:rPr lang="en-US" sz="15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市场调研是对市场状况进行系统、客观、全面和准确了解与评估的重要手段</a:t>
            </a:r>
            <a:r>
              <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7"/>
          <p:cNvSpPr txBox="1"/>
          <p:nvPr/>
        </p:nvSpPr>
        <p:spPr>
          <a:xfrm>
            <a:off x="2815210" y="3495058"/>
            <a:ext cx="6301227" cy="400050"/>
          </a:xfrm>
          <a:prstGeom prst="rect">
            <a:avLst/>
          </a:prstGeom>
        </p:spPr>
        <p:txBody>
          <a:bodyPr vert="horz" wrap="square" lIns="114300" tIns="57150" rIns="114300" bIns="57150" rtlCol="0" anchor="b" anchorCtr="0">
            <a:noAutofit/>
          </a:bodyPr>
          <a:lstStyle/>
          <a:p>
            <a:pPr>
              <a:lnSpc>
                <a:spcPct val="77000"/>
              </a:lnSpc>
              <a:spcBef>
                <a:spcPts val="450"/>
              </a:spcBef>
            </a:pPr>
            <a:r>
              <a:rPr lang="en-US" sz="24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市场调研的作用</a:t>
            </a:r>
            <a:endParaRPr lang="en-US" sz="24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8"/>
          <p:cNvSpPr txBox="1"/>
          <p:nvPr/>
        </p:nvSpPr>
        <p:spPr>
          <a:xfrm>
            <a:off x="2815210" y="3981404"/>
            <a:ext cx="6301227" cy="852311"/>
          </a:xfrm>
          <a:prstGeom prst="rect">
            <a:avLst/>
          </a:prstGeom>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市场调研通过调查分析市场供求关系、消费者需求和竞争对手等，为企业制定营销策略等提供重要依据。</a:t>
            </a:r>
            <a:endPar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9"/>
          <p:cNvSpPr txBox="1"/>
          <p:nvPr/>
        </p:nvSpPr>
        <p:spPr>
          <a:xfrm>
            <a:off x="2842772" y="5145291"/>
            <a:ext cx="6301227" cy="400050"/>
          </a:xfrm>
          <a:prstGeom prst="rect">
            <a:avLst/>
          </a:prstGeom>
        </p:spPr>
        <p:txBody>
          <a:bodyPr vert="horz" wrap="square" lIns="114300" tIns="57150" rIns="114300" bIns="57150" rtlCol="0" anchor="b" anchorCtr="0">
            <a:noAutofit/>
          </a:bodyPr>
          <a:lstStyle/>
          <a:p>
            <a:pPr>
              <a:lnSpc>
                <a:spcPct val="77000"/>
              </a:lnSpc>
              <a:spcBef>
                <a:spcPts val="450"/>
              </a:spcBef>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市场调研的意义</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10"/>
          <p:cNvSpPr txBox="1"/>
          <p:nvPr/>
        </p:nvSpPr>
        <p:spPr>
          <a:xfrm>
            <a:off x="2842772" y="5631638"/>
            <a:ext cx="6301227" cy="852311"/>
          </a:xfrm>
          <a:prstGeom prst="rect">
            <a:avLst/>
          </a:prstGeom>
        </p:spPr>
        <p:txBody>
          <a:bodyPr vert="horz" wrap="square" lIns="114300" tIns="57150" rIns="114300" bIns="57150" rtlCol="0" anchor="t" anchorCtr="0">
            <a:noAutofit/>
          </a:bodyPr>
          <a:lstStyle/>
          <a:p>
            <a:pPr>
              <a:lnSpc>
                <a:spcPct val="140000"/>
              </a:lnSpc>
            </a:pPr>
            <a:r>
              <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市场调研有助于企业制定营销策略、进行产品定位和发掘潜在机会等。</a:t>
            </a:r>
            <a:endPar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9" name="Picture 4"/>
          <p:cNvPicPr>
            <a:picLocks noChangeAspect="1"/>
          </p:cNvPicPr>
          <p:nvPr/>
        </p:nvPicPr>
        <p:blipFill>
          <a:blip r:embed="rId3"/>
          <a:srcRect l="12500" r="12500"/>
          <a:stretch>
            <a:fillRect/>
          </a:stretch>
        </p:blipFill>
        <p:spPr>
          <a:xfrm>
            <a:off x="211964" y="2471335"/>
            <a:ext cx="2630808" cy="2630808"/>
          </a:xfrm>
          <a:prstGeom prst="ellipse">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市场调研</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605177" y="1093896"/>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市场调研的作用</a:t>
            </a:r>
            <a:endParaRPr lang="zh-CN" altLang="en-US" sz="2400" dirty="0">
              <a:latin typeface="微软雅黑" panose="020B0503020204020204" pitchFamily="34" charset="-122"/>
              <a:ea typeface="微软雅黑" panose="020B0503020204020204" pitchFamily="34" charset="-122"/>
            </a:endParaRPr>
          </a:p>
        </p:txBody>
      </p:sp>
      <p:sp>
        <p:nvSpPr>
          <p:cNvPr id="2" name="TextBox 4"/>
          <p:cNvSpPr txBox="1"/>
          <p:nvPr/>
        </p:nvSpPr>
        <p:spPr>
          <a:xfrm>
            <a:off x="1496892" y="1553589"/>
            <a:ext cx="7041931" cy="555784"/>
          </a:xfrm>
          <a:prstGeom prst="rect">
            <a:avLst/>
          </a:prstGeom>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了解市场需求</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5"/>
          <p:cNvSpPr txBox="1"/>
          <p:nvPr/>
        </p:nvSpPr>
        <p:spPr>
          <a:xfrm>
            <a:off x="1496892" y="2215622"/>
            <a:ext cx="7062563" cy="763780"/>
          </a:xfrm>
          <a:prstGeom prst="rect">
            <a:avLst/>
          </a:prstGeom>
        </p:spPr>
        <p:txBody>
          <a:bodyPr vert="horz" wrap="square" lIns="0" tIns="0" rIns="0" bIns="0" rtlCol="0" anchor="t" anchorCtr="0">
            <a:noAutofit/>
          </a:bodyPr>
          <a:lstStyle/>
          <a:p>
            <a:pPr>
              <a:lnSpc>
                <a:spcPct val="140000"/>
              </a:lnSpc>
            </a:pPr>
            <a:r>
              <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通过市场调研，企业可以深入了解目标市场的需求和消费者偏好，确定产品开发方向和定位，满足市场需求，提高销售业绩。</a:t>
            </a:r>
            <a:endPar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11" name="Group 7"/>
          <p:cNvGrpSpPr/>
          <p:nvPr/>
        </p:nvGrpSpPr>
        <p:grpSpPr>
          <a:xfrm>
            <a:off x="649590" y="1755905"/>
            <a:ext cx="278224" cy="353467"/>
            <a:chOff x="838598" y="1564792"/>
            <a:chExt cx="353467" cy="353467"/>
          </a:xfrm>
        </p:grpSpPr>
        <p:sp>
          <p:nvSpPr>
            <p:cNvPr id="12" name="AutoShape 8"/>
            <p:cNvSpPr/>
            <p:nvPr/>
          </p:nvSpPr>
          <p:spPr>
            <a:xfrm>
              <a:off x="920082" y="1646276"/>
              <a:ext cx="190500" cy="190500"/>
            </a:xfrm>
            <a:prstGeom prst="ellipse">
              <a:avLst/>
            </a:prstGeom>
            <a:solidFill>
              <a:schemeClr val="accent1">
                <a:alpha val="100000"/>
              </a:schemeClr>
            </a:solidFill>
          </p:spPr>
        </p:sp>
        <p:sp>
          <p:nvSpPr>
            <p:cNvPr id="13" name="AutoShape 9"/>
            <p:cNvSpPr/>
            <p:nvPr/>
          </p:nvSpPr>
          <p:spPr>
            <a:xfrm>
              <a:off x="838598" y="1564792"/>
              <a:ext cx="353467" cy="353467"/>
            </a:xfrm>
            <a:prstGeom prst="ellipse">
              <a:avLst/>
            </a:prstGeom>
            <a:solidFill>
              <a:schemeClr val="accent1">
                <a:alpha val="16000"/>
              </a:schemeClr>
            </a:solidFill>
          </p:spPr>
        </p:sp>
      </p:grpSp>
      <p:sp>
        <p:nvSpPr>
          <p:cNvPr id="14" name="TextBox 10"/>
          <p:cNvSpPr txBox="1"/>
          <p:nvPr/>
        </p:nvSpPr>
        <p:spPr>
          <a:xfrm>
            <a:off x="1496892" y="3380367"/>
            <a:ext cx="7041931" cy="555784"/>
          </a:xfrm>
          <a:prstGeom prst="rect">
            <a:avLst/>
          </a:prstGeom>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识别市场趋势</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1"/>
          <p:cNvSpPr txBox="1"/>
          <p:nvPr/>
        </p:nvSpPr>
        <p:spPr>
          <a:xfrm>
            <a:off x="1496892" y="4042401"/>
            <a:ext cx="7062563" cy="763780"/>
          </a:xfrm>
          <a:prstGeom prst="rect">
            <a:avLst/>
          </a:prstGeom>
        </p:spPr>
        <p:txBody>
          <a:bodyPr vert="horz" wrap="square" lIns="0" tIns="0" rIns="0" bIns="0" rtlCol="0" anchor="t" anchorCtr="0">
            <a:noAutofit/>
          </a:bodyPr>
          <a:lstStyle/>
          <a:p>
            <a:pPr>
              <a:lnSpc>
                <a:spcPct val="140000"/>
              </a:lnSpc>
            </a:pPr>
            <a:r>
              <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市场趋势是指未来一段时间内市场的变化方向和走势。通过市场调研，企业可以及时掌握市场动态，预测未来市场的变化，提前调整策略，适应市场需求。</a:t>
            </a:r>
            <a:endPar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16" name="Group 12"/>
          <p:cNvGrpSpPr/>
          <p:nvPr/>
        </p:nvGrpSpPr>
        <p:grpSpPr>
          <a:xfrm>
            <a:off x="649590" y="3582684"/>
            <a:ext cx="278224" cy="353467"/>
            <a:chOff x="838598" y="3391571"/>
            <a:chExt cx="353467" cy="353467"/>
          </a:xfrm>
        </p:grpSpPr>
        <p:sp>
          <p:nvSpPr>
            <p:cNvPr id="17" name="AutoShape 13"/>
            <p:cNvSpPr/>
            <p:nvPr/>
          </p:nvSpPr>
          <p:spPr>
            <a:xfrm>
              <a:off x="920082" y="3473055"/>
              <a:ext cx="190500" cy="190500"/>
            </a:xfrm>
            <a:prstGeom prst="ellipse">
              <a:avLst/>
            </a:prstGeom>
            <a:solidFill>
              <a:schemeClr val="accent1">
                <a:alpha val="100000"/>
              </a:schemeClr>
            </a:solidFill>
          </p:spPr>
        </p:sp>
        <p:sp>
          <p:nvSpPr>
            <p:cNvPr id="18" name="AutoShape 14"/>
            <p:cNvSpPr/>
            <p:nvPr/>
          </p:nvSpPr>
          <p:spPr>
            <a:xfrm>
              <a:off x="838598" y="3391571"/>
              <a:ext cx="353467" cy="353467"/>
            </a:xfrm>
            <a:prstGeom prst="ellipse">
              <a:avLst/>
            </a:prstGeom>
            <a:solidFill>
              <a:schemeClr val="accent1">
                <a:alpha val="16000"/>
              </a:schemeClr>
            </a:solidFill>
          </p:spPr>
        </p:sp>
      </p:grpSp>
      <p:sp>
        <p:nvSpPr>
          <p:cNvPr id="19" name="TextBox 15"/>
          <p:cNvSpPr txBox="1"/>
          <p:nvPr/>
        </p:nvSpPr>
        <p:spPr>
          <a:xfrm>
            <a:off x="1496892" y="5166405"/>
            <a:ext cx="7041931" cy="555784"/>
          </a:xfrm>
          <a:prstGeom prst="rect">
            <a:avLst/>
          </a:prstGeom>
        </p:spPr>
        <p:txBody>
          <a:bodyPr vert="horz" wrap="square" lIns="0" tIns="0" rIns="0" bIns="0" rtlCol="0" anchor="b" anchorCtr="0">
            <a:noAutofit/>
          </a:bodyPr>
          <a:lstStyle/>
          <a:p>
            <a:pPr>
              <a:lnSpc>
                <a:spcPct val="120000"/>
              </a:lnSpc>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评估竞争对手</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0" name="TextBox 16"/>
          <p:cNvSpPr txBox="1"/>
          <p:nvPr/>
        </p:nvSpPr>
        <p:spPr>
          <a:xfrm>
            <a:off x="1496892" y="5828438"/>
            <a:ext cx="7062563" cy="763780"/>
          </a:xfrm>
          <a:prstGeom prst="rect">
            <a:avLst/>
          </a:prstGeom>
        </p:spPr>
        <p:txBody>
          <a:bodyPr vert="horz" wrap="square" lIns="0" tIns="0" rIns="0" bIns="0" rtlCol="0" anchor="t" anchorCtr="0">
            <a:noAutofit/>
          </a:bodyPr>
          <a:lstStyle/>
          <a:p>
            <a:pPr>
              <a:lnSpc>
                <a:spcPct val="140000"/>
              </a:lnSpc>
            </a:pPr>
            <a:r>
              <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市场调研可以帮助企业了解竞争对手的产品、价格、促销策略等方面的信息，分析竞争对手的优势和不足，从而制定有效的竞争策略，提高市场占有率。</a:t>
            </a:r>
            <a:endPar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21" name="Group 17"/>
          <p:cNvGrpSpPr/>
          <p:nvPr/>
        </p:nvGrpSpPr>
        <p:grpSpPr>
          <a:xfrm>
            <a:off x="649590" y="5368721"/>
            <a:ext cx="278224" cy="353467"/>
            <a:chOff x="838598" y="5177608"/>
            <a:chExt cx="353467" cy="353467"/>
          </a:xfrm>
        </p:grpSpPr>
        <p:sp>
          <p:nvSpPr>
            <p:cNvPr id="22" name="AutoShape 18"/>
            <p:cNvSpPr/>
            <p:nvPr/>
          </p:nvSpPr>
          <p:spPr>
            <a:xfrm>
              <a:off x="920082" y="5259092"/>
              <a:ext cx="190500" cy="190500"/>
            </a:xfrm>
            <a:prstGeom prst="ellipse">
              <a:avLst/>
            </a:prstGeom>
            <a:solidFill>
              <a:schemeClr val="accent1">
                <a:alpha val="100000"/>
              </a:schemeClr>
            </a:solidFill>
          </p:spPr>
        </p:sp>
        <p:sp>
          <p:nvSpPr>
            <p:cNvPr id="23" name="AutoShape 19"/>
            <p:cNvSpPr/>
            <p:nvPr/>
          </p:nvSpPr>
          <p:spPr>
            <a:xfrm>
              <a:off x="838598" y="5177608"/>
              <a:ext cx="353467" cy="353467"/>
            </a:xfrm>
            <a:prstGeom prst="ellipse">
              <a:avLst/>
            </a:prstGeom>
            <a:solidFill>
              <a:schemeClr val="accent1">
                <a:alpha val="16000"/>
              </a:schemeClr>
            </a:solidFill>
          </p:spPr>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市场调研</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605177" y="1093896"/>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市场调研的作用</a:t>
            </a:r>
            <a:endParaRPr lang="zh-CN" altLang="en-US" sz="2400" dirty="0">
              <a:latin typeface="微软雅黑" panose="020B0503020204020204" pitchFamily="34" charset="-122"/>
              <a:ea typeface="微软雅黑" panose="020B0503020204020204" pitchFamily="34" charset="-122"/>
            </a:endParaRPr>
          </a:p>
        </p:txBody>
      </p:sp>
      <p:sp>
        <p:nvSpPr>
          <p:cNvPr id="3" name="AutoShape 4"/>
          <p:cNvSpPr/>
          <p:nvPr/>
        </p:nvSpPr>
        <p:spPr>
          <a:xfrm>
            <a:off x="4912842" y="1649522"/>
            <a:ext cx="3597333" cy="1923979"/>
          </a:xfrm>
          <a:prstGeom prst="roundRect">
            <a:avLst/>
          </a:prstGeom>
          <a:solidFill>
            <a:schemeClr val="lt2">
              <a:alpha val="80000"/>
            </a:schemeClr>
          </a:solidFill>
        </p:spPr>
        <p:txBody>
          <a:bodyPr/>
          <a:lstStyle/>
          <a:p>
            <a:endParaRPr lang="zh-CN" altLang="en-US" sz="1800"/>
          </a:p>
        </p:txBody>
      </p:sp>
      <p:sp>
        <p:nvSpPr>
          <p:cNvPr id="4" name="AutoShape 5"/>
          <p:cNvSpPr/>
          <p:nvPr/>
        </p:nvSpPr>
        <p:spPr>
          <a:xfrm>
            <a:off x="4996931" y="4186260"/>
            <a:ext cx="3597333" cy="1923979"/>
          </a:xfrm>
          <a:prstGeom prst="roundRect">
            <a:avLst/>
          </a:prstGeom>
          <a:solidFill>
            <a:schemeClr val="lt2">
              <a:alpha val="80000"/>
            </a:schemeClr>
          </a:solidFill>
        </p:spPr>
        <p:txBody>
          <a:bodyPr/>
          <a:lstStyle/>
          <a:p>
            <a:endParaRPr lang="zh-CN" altLang="en-US" sz="1800"/>
          </a:p>
        </p:txBody>
      </p:sp>
      <p:sp>
        <p:nvSpPr>
          <p:cNvPr id="5" name="AutoShape 6"/>
          <p:cNvSpPr/>
          <p:nvPr/>
        </p:nvSpPr>
        <p:spPr>
          <a:xfrm>
            <a:off x="715856" y="4181585"/>
            <a:ext cx="3597333" cy="1923979"/>
          </a:xfrm>
          <a:prstGeom prst="roundRect">
            <a:avLst/>
          </a:prstGeom>
          <a:solidFill>
            <a:schemeClr val="lt2">
              <a:alpha val="80000"/>
            </a:schemeClr>
          </a:solidFill>
        </p:spPr>
      </p:sp>
      <p:sp>
        <p:nvSpPr>
          <p:cNvPr id="6" name="AutoShape 7"/>
          <p:cNvSpPr/>
          <p:nvPr/>
        </p:nvSpPr>
        <p:spPr>
          <a:xfrm>
            <a:off x="835960" y="1768281"/>
            <a:ext cx="3597333" cy="1923979"/>
          </a:xfrm>
          <a:prstGeom prst="roundRect">
            <a:avLst/>
          </a:prstGeom>
          <a:solidFill>
            <a:schemeClr val="lt2">
              <a:alpha val="80000"/>
            </a:schemeClr>
          </a:solidFill>
        </p:spPr>
        <p:txBody>
          <a:bodyPr/>
          <a:lstStyle/>
          <a:p>
            <a:endParaRPr lang="zh-CN" altLang="en-US" sz="1800"/>
          </a:p>
        </p:txBody>
      </p:sp>
      <p:sp>
        <p:nvSpPr>
          <p:cNvPr id="7" name="TextBox 8"/>
          <p:cNvSpPr txBox="1"/>
          <p:nvPr/>
        </p:nvSpPr>
        <p:spPr>
          <a:xfrm>
            <a:off x="5259673" y="4165712"/>
            <a:ext cx="2947669" cy="551140"/>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指导经营决策</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9"/>
          <p:cNvSpPr txBox="1"/>
          <p:nvPr/>
        </p:nvSpPr>
        <p:spPr>
          <a:xfrm>
            <a:off x="5117036" y="4613310"/>
            <a:ext cx="3071850" cy="1060527"/>
          </a:xfrm>
          <a:prstGeom prst="rect">
            <a:avLst/>
          </a:prstGeom>
        </p:spPr>
        <p:txBody>
          <a:bodyPr vert="horz" wrap="square" lIns="123825" tIns="123825" rIns="57150" bIns="123825" rtlCol="0" anchor="t" anchorCtr="0">
            <a:noAutofit/>
          </a:bodyPr>
          <a:lstStyle/>
          <a:p>
            <a:pPr>
              <a:lnSpc>
                <a:spcPct val="140000"/>
              </a:lnSpc>
            </a:pPr>
            <a:r>
              <a:rPr lang="en-US" sz="15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市场调研所提供的数据和分析结果可以为企业的经营决策提供重要的参考依据，确保企业的持续发展和竞争力提升</a:t>
            </a:r>
            <a:r>
              <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10"/>
          <p:cNvSpPr txBox="1"/>
          <p:nvPr/>
        </p:nvSpPr>
        <p:spPr>
          <a:xfrm>
            <a:off x="1098702" y="1687693"/>
            <a:ext cx="2947669" cy="551140"/>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发掘潜在机会</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4" name="TextBox 11"/>
          <p:cNvSpPr txBox="1"/>
          <p:nvPr/>
        </p:nvSpPr>
        <p:spPr>
          <a:xfrm>
            <a:off x="974521" y="2144152"/>
            <a:ext cx="3071850" cy="1060527"/>
          </a:xfrm>
          <a:prstGeom prst="rect">
            <a:avLst/>
          </a:prstGeom>
        </p:spPr>
        <p:txBody>
          <a:bodyPr vert="horz" wrap="square" lIns="123825" tIns="123825" rIns="57150" bIns="123825" rtlCol="0" anchor="t" anchorCtr="0">
            <a:noAutofit/>
          </a:bodyPr>
          <a:lstStyle/>
          <a:p>
            <a:pPr>
              <a:lnSpc>
                <a:spcPct val="140000"/>
              </a:lnSpc>
            </a:pPr>
            <a:r>
              <a:rPr lang="en-US" sz="15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市场调研可以帮助企业发现潜在的市场机会，例如新兴市场的需求、消费者新的需求点等，提高企业的竞争力和盈利能力</a:t>
            </a:r>
            <a:r>
              <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5" name="TextBox 12"/>
          <p:cNvSpPr txBox="1"/>
          <p:nvPr/>
        </p:nvSpPr>
        <p:spPr>
          <a:xfrm>
            <a:off x="5242771" y="1649522"/>
            <a:ext cx="2947669" cy="551140"/>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优化产品定位</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6" name="TextBox 13"/>
          <p:cNvSpPr txBox="1"/>
          <p:nvPr/>
        </p:nvSpPr>
        <p:spPr>
          <a:xfrm>
            <a:off x="5118590" y="2054956"/>
            <a:ext cx="3071850" cy="1060527"/>
          </a:xfrm>
          <a:prstGeom prst="rect">
            <a:avLst/>
          </a:prstGeom>
        </p:spPr>
        <p:txBody>
          <a:bodyPr vert="horz" wrap="square" lIns="123825" tIns="123825" rIns="57150" bIns="123825" rtlCol="0" anchor="t" anchorCtr="0">
            <a:noAutofit/>
          </a:bodyPr>
          <a:lstStyle/>
          <a:p>
            <a:pPr>
              <a:lnSpc>
                <a:spcPct val="140000"/>
              </a:lnSpc>
            </a:pPr>
            <a:r>
              <a:rPr lang="en-US" sz="15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通过市场调研，企业可以了解消费者对产品的认知和评价，优化产品定位，提高产品在市场上的竞争力和品牌形象</a:t>
            </a:r>
            <a:r>
              <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7" name="TextBox 14"/>
          <p:cNvSpPr txBox="1"/>
          <p:nvPr/>
        </p:nvSpPr>
        <p:spPr>
          <a:xfrm>
            <a:off x="1098702" y="4203883"/>
            <a:ext cx="2947669" cy="551140"/>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提高营销效果</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8" name="TextBox 15"/>
          <p:cNvSpPr txBox="1"/>
          <p:nvPr/>
        </p:nvSpPr>
        <p:spPr>
          <a:xfrm>
            <a:off x="971734" y="4613309"/>
            <a:ext cx="3071850" cy="1060527"/>
          </a:xfrm>
          <a:prstGeom prst="rect">
            <a:avLst/>
          </a:prstGeom>
        </p:spPr>
        <p:txBody>
          <a:bodyPr vert="horz" wrap="square" lIns="123825" tIns="123825" rIns="57150" bIns="123825" rtlCol="0" anchor="t" anchorCtr="0">
            <a:noAutofit/>
          </a:bodyPr>
          <a:lstStyle/>
          <a:p>
            <a:pPr>
              <a:lnSpc>
                <a:spcPct val="140000"/>
              </a:lnSpc>
            </a:pPr>
            <a:r>
              <a:rPr lang="en-US" sz="15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市场调研可以帮助企业了解目标受众的喜好、消费习惯和心理预期等信息，制定精准有效的营销策略，提高营销效果和投入产出比</a:t>
            </a:r>
            <a:r>
              <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7091920" y="2168206"/>
            <a:ext cx="1183115" cy="1183115"/>
          </a:xfrm>
          <a:prstGeom prst="roundRect">
            <a:avLst>
              <a:gd name="adj" fmla="val 10417"/>
            </a:avLst>
          </a:prstGeom>
          <a:solidFill>
            <a:schemeClr val="lt2">
              <a:alpha val="100000"/>
            </a:schemeClr>
          </a:solidFill>
        </p:spPr>
      </p:sp>
      <p:sp>
        <p:nvSpPr>
          <p:cNvPr id="5" name="AutoShape 5"/>
          <p:cNvSpPr/>
          <p:nvPr/>
        </p:nvSpPr>
        <p:spPr>
          <a:xfrm>
            <a:off x="5009743" y="2168206"/>
            <a:ext cx="1183115" cy="1183115"/>
          </a:xfrm>
          <a:prstGeom prst="roundRect">
            <a:avLst>
              <a:gd name="adj" fmla="val 10417"/>
            </a:avLst>
          </a:prstGeom>
          <a:solidFill>
            <a:schemeClr val="lt2">
              <a:alpha val="100000"/>
            </a:schemeClr>
          </a:solidFill>
        </p:spPr>
      </p:sp>
      <p:sp>
        <p:nvSpPr>
          <p:cNvPr id="6" name="AutoShape 6"/>
          <p:cNvSpPr/>
          <p:nvPr/>
        </p:nvSpPr>
        <p:spPr>
          <a:xfrm>
            <a:off x="2927566" y="2168206"/>
            <a:ext cx="1183115" cy="1183115"/>
          </a:xfrm>
          <a:prstGeom prst="roundRect">
            <a:avLst>
              <a:gd name="adj" fmla="val 10417"/>
            </a:avLst>
          </a:prstGeom>
          <a:solidFill>
            <a:schemeClr val="lt2">
              <a:alpha val="100000"/>
            </a:schemeClr>
          </a:solidFill>
        </p:spPr>
      </p:sp>
      <p:sp>
        <p:nvSpPr>
          <p:cNvPr id="7" name="AutoShape 7"/>
          <p:cNvSpPr/>
          <p:nvPr/>
        </p:nvSpPr>
        <p:spPr>
          <a:xfrm>
            <a:off x="845387" y="2168206"/>
            <a:ext cx="1183115" cy="1183115"/>
          </a:xfrm>
          <a:prstGeom prst="roundRect">
            <a:avLst>
              <a:gd name="adj" fmla="val 10417"/>
            </a:avLst>
          </a:prstGeom>
          <a:solidFill>
            <a:schemeClr val="lt2">
              <a:alpha val="100000"/>
            </a:schemeClr>
          </a:solidFill>
        </p:spPr>
      </p:sp>
      <p:sp>
        <p:nvSpPr>
          <p:cNvPr id="8" name="TextBox 8"/>
          <p:cNvSpPr txBox="1"/>
          <p:nvPr/>
        </p:nvSpPr>
        <p:spPr>
          <a:xfrm>
            <a:off x="476110" y="4019020"/>
            <a:ext cx="2013711" cy="1185863"/>
          </a:xfrm>
          <a:prstGeom prst="rect">
            <a:avLst/>
          </a:prstGeom>
        </p:spPr>
        <p:txBody>
          <a:bodyPr vert="horz" wrap="square" lIns="92869" tIns="92869" rIns="42863" bIns="92869" rtlCol="0" anchor="t" anchorCtr="0">
            <a:noAutofit/>
          </a:bodyPr>
          <a:lstStyle/>
          <a:p>
            <a:pPr algn="ct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通过多种形式向被调查者发问或征求意见来搜集市场信息，包括深度访谈、GI座谈会、问卷调查等。</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504685" y="3543531"/>
            <a:ext cx="1864519" cy="528638"/>
          </a:xfrm>
          <a:prstGeom prst="rect">
            <a:avLst/>
          </a:prstGeom>
        </p:spPr>
        <p:txBody>
          <a:bodyPr vert="horz" wrap="square" lIns="92869" tIns="92869" rIns="42863" bIns="9286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询问法</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6722643" y="4019020"/>
            <a:ext cx="2013711" cy="1185863"/>
          </a:xfrm>
          <a:prstGeom prst="rect">
            <a:avLst/>
          </a:prstGeom>
        </p:spPr>
        <p:txBody>
          <a:bodyPr vert="horz" wrap="square" lIns="92869" tIns="92869" rIns="42863" bIns="92869" rtlCol="0" anchor="t" anchorCtr="0">
            <a:noAutofit/>
          </a:bodyPr>
          <a:lstStyle/>
          <a:p>
            <a:pPr algn="ct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结合之前的经验对产品或企业进行综合评估和对比，以预测市场趋势和制定营销策略。</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6751218" y="3543531"/>
            <a:ext cx="1864519" cy="528638"/>
          </a:xfrm>
          <a:prstGeom prst="rect">
            <a:avLst/>
          </a:prstGeom>
        </p:spPr>
        <p:txBody>
          <a:bodyPr vert="horz" wrap="square" lIns="92869" tIns="92869" rIns="42863" bIns="9286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情况推测</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nvSpPr>
        <p:spPr>
          <a:xfrm>
            <a:off x="2558289" y="4019020"/>
            <a:ext cx="2013711" cy="1185863"/>
          </a:xfrm>
          <a:prstGeom prst="rect">
            <a:avLst/>
          </a:prstGeom>
        </p:spPr>
        <p:txBody>
          <a:bodyPr vert="horz" wrap="square" lIns="92869" tIns="92869" rIns="42863" bIns="92869" rtlCol="0" anchor="t" anchorCtr="0">
            <a:noAutofit/>
          </a:bodyPr>
          <a:lstStyle/>
          <a:p>
            <a:pPr algn="ct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在调研现场直接或通过仪器观察、记录被调查者行为和表情，以获取信息，常用于市场调研中。</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nvSpPr>
        <p:spPr>
          <a:xfrm>
            <a:off x="2586864" y="3543531"/>
            <a:ext cx="1864519" cy="528638"/>
          </a:xfrm>
          <a:prstGeom prst="rect">
            <a:avLst/>
          </a:prstGeom>
        </p:spPr>
        <p:txBody>
          <a:bodyPr vert="horz" wrap="square" lIns="92869" tIns="92869" rIns="42863" bIns="9286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观察法</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nvSpPr>
        <p:spPr>
          <a:xfrm>
            <a:off x="4640466" y="4019020"/>
            <a:ext cx="2013711" cy="1185863"/>
          </a:xfrm>
          <a:prstGeom prst="rect">
            <a:avLst/>
          </a:prstGeom>
        </p:spPr>
        <p:txBody>
          <a:bodyPr vert="horz" wrap="square" lIns="92869" tIns="92869" rIns="42863" bIns="92869" rtlCol="0" anchor="t" anchorCtr="0">
            <a:noAutofit/>
          </a:bodyPr>
          <a:lstStyle/>
          <a:p>
            <a:pPr algn="ct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通过实际的、小规模的营销活动来调查关于某一产品或某项营销措施执行效果等市场信息的方法。</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nvSpPr>
        <p:spPr>
          <a:xfrm>
            <a:off x="4669041" y="3543531"/>
            <a:ext cx="1864519" cy="528638"/>
          </a:xfrm>
          <a:prstGeom prst="rect">
            <a:avLst/>
          </a:prstGeom>
        </p:spPr>
        <p:txBody>
          <a:bodyPr vert="horz" wrap="square" lIns="92869" tIns="92869" rIns="42863" bIns="9286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实验法</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Freeform 16"/>
          <p:cNvSpPr/>
          <p:nvPr/>
        </p:nvSpPr>
        <p:spPr>
          <a:xfrm>
            <a:off x="1185168" y="2535355"/>
            <a:ext cx="503552" cy="448817"/>
          </a:xfrm>
          <a:custGeom>
            <a:avLst/>
            <a:gdLst/>
            <a:ahLst/>
            <a:cxnLst/>
            <a:rect l="l" t="t" r="r" b="b"/>
            <a:pathLst>
              <a:path w="304800" h="304800">
                <a:moveTo>
                  <a:pt x="152400" y="190500"/>
                </a:moveTo>
                <a:cubicBezTo>
                  <a:pt x="194481" y="190500"/>
                  <a:pt x="228562" y="156381"/>
                  <a:pt x="228562" y="114300"/>
                </a:cubicBezTo>
                <a:lnTo>
                  <a:pt x="228562" y="76200"/>
                </a:lnTo>
                <a:cubicBezTo>
                  <a:pt x="228562" y="23612"/>
                  <a:pt x="190500" y="0"/>
                  <a:pt x="152400" y="0"/>
                </a:cubicBezTo>
                <a:lnTo>
                  <a:pt x="76162" y="0"/>
                </a:lnTo>
                <a:cubicBezTo>
                  <a:pt x="38100" y="0"/>
                  <a:pt x="0" y="20241"/>
                  <a:pt x="0" y="76200"/>
                </a:cubicBezTo>
                <a:cubicBezTo>
                  <a:pt x="0" y="130969"/>
                  <a:pt x="38100" y="152400"/>
                  <a:pt x="76162" y="152400"/>
                </a:cubicBezTo>
                <a:lnTo>
                  <a:pt x="114300" y="152400"/>
                </a:lnTo>
                <a:cubicBezTo>
                  <a:pt x="135322" y="152400"/>
                  <a:pt x="152400" y="169478"/>
                  <a:pt x="152400" y="190500"/>
                </a:cubicBezTo>
                <a:close/>
                <a:moveTo>
                  <a:pt x="247460" y="116329"/>
                </a:moveTo>
                <a:cubicBezTo>
                  <a:pt x="246345" y="167878"/>
                  <a:pt x="204197" y="209550"/>
                  <a:pt x="152400" y="209550"/>
                </a:cubicBezTo>
                <a:lnTo>
                  <a:pt x="133350" y="209550"/>
                </a:lnTo>
                <a:lnTo>
                  <a:pt x="133350" y="190500"/>
                </a:lnTo>
                <a:cubicBezTo>
                  <a:pt x="133350" y="179984"/>
                  <a:pt x="124797" y="171450"/>
                  <a:pt x="114300" y="171450"/>
                </a:cubicBezTo>
                <a:lnTo>
                  <a:pt x="78095" y="171450"/>
                </a:lnTo>
                <a:cubicBezTo>
                  <a:pt x="76952" y="177136"/>
                  <a:pt x="76248" y="183223"/>
                  <a:pt x="76200" y="189795"/>
                </a:cubicBezTo>
                <a:lnTo>
                  <a:pt x="76200" y="229333"/>
                </a:lnTo>
                <a:cubicBezTo>
                  <a:pt x="76600" y="271072"/>
                  <a:pt x="110566" y="304800"/>
                  <a:pt x="152400" y="304800"/>
                </a:cubicBezTo>
                <a:cubicBezTo>
                  <a:pt x="152400" y="283740"/>
                  <a:pt x="169478" y="266700"/>
                  <a:pt x="190500" y="266700"/>
                </a:cubicBezTo>
                <a:lnTo>
                  <a:pt x="228562" y="266700"/>
                </a:lnTo>
                <a:cubicBezTo>
                  <a:pt x="266700" y="266700"/>
                  <a:pt x="304800" y="245269"/>
                  <a:pt x="304800" y="190500"/>
                </a:cubicBezTo>
                <a:cubicBezTo>
                  <a:pt x="304800" y="143894"/>
                  <a:pt x="278273" y="122301"/>
                  <a:pt x="247460" y="116329"/>
                </a:cubicBezTo>
                <a:close/>
              </a:path>
            </a:pathLst>
          </a:custGeom>
          <a:solidFill>
            <a:schemeClr val="accent1">
              <a:alpha val="100000"/>
            </a:schemeClr>
          </a:solidFill>
        </p:spPr>
      </p:sp>
      <p:sp>
        <p:nvSpPr>
          <p:cNvPr id="17" name="Freeform 17"/>
          <p:cNvSpPr/>
          <p:nvPr/>
        </p:nvSpPr>
        <p:spPr>
          <a:xfrm>
            <a:off x="3269366" y="2510006"/>
            <a:ext cx="499509" cy="499509"/>
          </a:xfrm>
          <a:custGeom>
            <a:avLst/>
            <a:gdLst/>
            <a:ahLst/>
            <a:cxnLst/>
            <a:rect l="l" t="t" r="r" b="b"/>
            <a:pathLst>
              <a:path w="304800" h="304800">
                <a:moveTo>
                  <a:pt x="304800" y="180975"/>
                </a:moveTo>
                <a:lnTo>
                  <a:pt x="247650" y="123825"/>
                </a:lnTo>
                <a:lnTo>
                  <a:pt x="247650" y="38100"/>
                </a:lnTo>
                <a:lnTo>
                  <a:pt x="209550" y="38100"/>
                </a:lnTo>
                <a:lnTo>
                  <a:pt x="209550" y="85725"/>
                </a:lnTo>
                <a:lnTo>
                  <a:pt x="152400" y="28575"/>
                </a:lnTo>
                <a:lnTo>
                  <a:pt x="0" y="180975"/>
                </a:lnTo>
                <a:lnTo>
                  <a:pt x="0" y="190500"/>
                </a:lnTo>
                <a:lnTo>
                  <a:pt x="38100" y="190500"/>
                </a:lnTo>
                <a:lnTo>
                  <a:pt x="38100" y="285750"/>
                </a:lnTo>
                <a:lnTo>
                  <a:pt x="133350" y="285750"/>
                </a:lnTo>
                <a:lnTo>
                  <a:pt x="133350" y="228600"/>
                </a:lnTo>
                <a:lnTo>
                  <a:pt x="171450" y="228600"/>
                </a:lnTo>
                <a:lnTo>
                  <a:pt x="171450" y="285750"/>
                </a:lnTo>
                <a:lnTo>
                  <a:pt x="266700" y="285750"/>
                </a:lnTo>
                <a:lnTo>
                  <a:pt x="266700" y="190500"/>
                </a:lnTo>
                <a:lnTo>
                  <a:pt x="304800" y="190500"/>
                </a:lnTo>
                <a:close/>
              </a:path>
            </a:pathLst>
          </a:custGeom>
          <a:solidFill>
            <a:schemeClr val="accent1">
              <a:alpha val="100000"/>
            </a:schemeClr>
          </a:solidFill>
        </p:spPr>
      </p:sp>
      <p:sp>
        <p:nvSpPr>
          <p:cNvPr id="18" name="Freeform 18"/>
          <p:cNvSpPr/>
          <p:nvPr/>
        </p:nvSpPr>
        <p:spPr>
          <a:xfrm>
            <a:off x="5356072" y="2514535"/>
            <a:ext cx="490457" cy="490457"/>
          </a:xfrm>
          <a:custGeom>
            <a:avLst/>
            <a:gdLst/>
            <a:ahLst/>
            <a:cxnLst/>
            <a:rect l="l" t="t" r="r" b="b"/>
            <a:pathLst>
              <a:path w="304800" h="304800">
                <a:moveTo>
                  <a:pt x="81229" y="194615"/>
                </a:moveTo>
                <a:cubicBezTo>
                  <a:pt x="74981" y="196987"/>
                  <a:pt x="67751" y="198358"/>
                  <a:pt x="60208" y="198358"/>
                </a:cubicBezTo>
                <a:cubicBezTo>
                  <a:pt x="26537" y="198358"/>
                  <a:pt x="-752" y="171069"/>
                  <a:pt x="-752" y="137398"/>
                </a:cubicBezTo>
                <a:cubicBezTo>
                  <a:pt x="-752" y="108871"/>
                  <a:pt x="18840" y="84925"/>
                  <a:pt x="45301" y="78276"/>
                </a:cubicBezTo>
                <a:lnTo>
                  <a:pt x="45720" y="78191"/>
                </a:lnTo>
                <a:lnTo>
                  <a:pt x="45720" y="76210"/>
                </a:lnTo>
                <a:cubicBezTo>
                  <a:pt x="45720" y="76190"/>
                  <a:pt x="45720" y="76171"/>
                  <a:pt x="45720" y="76152"/>
                </a:cubicBezTo>
                <a:cubicBezTo>
                  <a:pt x="45720" y="42481"/>
                  <a:pt x="73009" y="15192"/>
                  <a:pt x="106680" y="15192"/>
                </a:cubicBezTo>
                <a:cubicBezTo>
                  <a:pt x="116148" y="15192"/>
                  <a:pt x="125111" y="17355"/>
                  <a:pt x="133102" y="21203"/>
                </a:cubicBezTo>
                <a:lnTo>
                  <a:pt x="132740" y="21041"/>
                </a:lnTo>
                <a:cubicBezTo>
                  <a:pt x="142580" y="8153"/>
                  <a:pt x="157953" y="-86"/>
                  <a:pt x="175250" y="-86"/>
                </a:cubicBezTo>
                <a:cubicBezTo>
                  <a:pt x="202273" y="-86"/>
                  <a:pt x="224600" y="20002"/>
                  <a:pt x="228114" y="46063"/>
                </a:cubicBezTo>
                <a:lnTo>
                  <a:pt x="228143" y="46339"/>
                </a:lnTo>
                <a:cubicBezTo>
                  <a:pt x="243964" y="49454"/>
                  <a:pt x="256127" y="62036"/>
                  <a:pt x="258594" y="77819"/>
                </a:cubicBezTo>
                <a:lnTo>
                  <a:pt x="258623" y="78038"/>
                </a:lnTo>
                <a:cubicBezTo>
                  <a:pt x="285255" y="84953"/>
                  <a:pt x="304610" y="108785"/>
                  <a:pt x="304610" y="137131"/>
                </a:cubicBezTo>
                <a:cubicBezTo>
                  <a:pt x="304610" y="170802"/>
                  <a:pt x="277320" y="198091"/>
                  <a:pt x="243649" y="198091"/>
                </a:cubicBezTo>
                <a:cubicBezTo>
                  <a:pt x="234134" y="198091"/>
                  <a:pt x="225133" y="195910"/>
                  <a:pt x="217113" y="192024"/>
                </a:cubicBezTo>
                <a:lnTo>
                  <a:pt x="217475" y="192186"/>
                </a:lnTo>
                <a:cubicBezTo>
                  <a:pt x="209226" y="205435"/>
                  <a:pt x="197406" y="215779"/>
                  <a:pt x="183366" y="222018"/>
                </a:cubicBezTo>
                <a:lnTo>
                  <a:pt x="182880" y="222209"/>
                </a:lnTo>
                <a:lnTo>
                  <a:pt x="182880" y="274330"/>
                </a:lnTo>
                <a:lnTo>
                  <a:pt x="213360" y="289570"/>
                </a:lnTo>
                <a:lnTo>
                  <a:pt x="213360" y="304810"/>
                </a:lnTo>
                <a:lnTo>
                  <a:pt x="91440" y="304810"/>
                </a:lnTo>
                <a:lnTo>
                  <a:pt x="91440" y="289570"/>
                </a:lnTo>
                <a:lnTo>
                  <a:pt x="121920" y="274330"/>
                </a:lnTo>
                <a:lnTo>
                  <a:pt x="121920" y="228610"/>
                </a:lnTo>
                <a:lnTo>
                  <a:pt x="81229" y="194624"/>
                </a:lnTo>
                <a:close/>
                <a:moveTo>
                  <a:pt x="76200" y="152400"/>
                </a:moveTo>
                <a:lnTo>
                  <a:pt x="121920" y="198120"/>
                </a:lnTo>
                <a:lnTo>
                  <a:pt x="121920" y="152400"/>
                </a:lnTo>
                <a:lnTo>
                  <a:pt x="76200" y="152400"/>
                </a:lnTo>
                <a:close/>
              </a:path>
            </a:pathLst>
          </a:custGeom>
          <a:solidFill>
            <a:schemeClr val="accent1">
              <a:alpha val="100000"/>
            </a:schemeClr>
          </a:solidFill>
        </p:spPr>
      </p:sp>
      <p:sp>
        <p:nvSpPr>
          <p:cNvPr id="19" name="Freeform 19"/>
          <p:cNvSpPr/>
          <p:nvPr/>
        </p:nvSpPr>
        <p:spPr>
          <a:xfrm>
            <a:off x="7439152" y="2515437"/>
            <a:ext cx="488646" cy="488646"/>
          </a:xfrm>
          <a:custGeom>
            <a:avLst/>
            <a:gdLst/>
            <a:ahLst/>
            <a:cxnLst/>
            <a:rect l="l" t="t" r="r" b="b"/>
            <a:pathLst>
              <a:path w="304800" h="304800">
                <a:moveTo>
                  <a:pt x="274320" y="167640"/>
                </a:moveTo>
                <a:lnTo>
                  <a:pt x="274320" y="274320"/>
                </a:lnTo>
                <a:cubicBezTo>
                  <a:pt x="274320" y="291151"/>
                  <a:pt x="260671" y="304800"/>
                  <a:pt x="243840" y="304800"/>
                </a:cubicBezTo>
                <a:cubicBezTo>
                  <a:pt x="227009" y="304800"/>
                  <a:pt x="213360" y="291151"/>
                  <a:pt x="213360" y="274320"/>
                </a:cubicBezTo>
                <a:lnTo>
                  <a:pt x="213360" y="274320"/>
                </a:lnTo>
                <a:lnTo>
                  <a:pt x="213360" y="198120"/>
                </a:lnTo>
                <a:lnTo>
                  <a:pt x="182880" y="198120"/>
                </a:lnTo>
                <a:lnTo>
                  <a:pt x="182880" y="45720"/>
                </a:lnTo>
                <a:cubicBezTo>
                  <a:pt x="182880" y="20469"/>
                  <a:pt x="203349" y="0"/>
                  <a:pt x="228600" y="0"/>
                </a:cubicBezTo>
                <a:lnTo>
                  <a:pt x="228600" y="0"/>
                </a:lnTo>
                <a:lnTo>
                  <a:pt x="274320" y="0"/>
                </a:lnTo>
                <a:lnTo>
                  <a:pt x="274320" y="167640"/>
                </a:lnTo>
                <a:close/>
                <a:moveTo>
                  <a:pt x="60960" y="152400"/>
                </a:moveTo>
                <a:cubicBezTo>
                  <a:pt x="44129" y="152400"/>
                  <a:pt x="30480" y="138751"/>
                  <a:pt x="30480" y="121920"/>
                </a:cubicBezTo>
                <a:lnTo>
                  <a:pt x="30480" y="121920"/>
                </a:lnTo>
                <a:lnTo>
                  <a:pt x="30480" y="15240"/>
                </a:lnTo>
                <a:cubicBezTo>
                  <a:pt x="30480" y="6820"/>
                  <a:pt x="37300" y="0"/>
                  <a:pt x="45720" y="0"/>
                </a:cubicBezTo>
                <a:cubicBezTo>
                  <a:pt x="54140" y="0"/>
                  <a:pt x="60960" y="6820"/>
                  <a:pt x="60960" y="15240"/>
                </a:cubicBezTo>
                <a:lnTo>
                  <a:pt x="60960" y="15240"/>
                </a:lnTo>
                <a:lnTo>
                  <a:pt x="60960" y="76200"/>
                </a:lnTo>
                <a:lnTo>
                  <a:pt x="76200" y="76200"/>
                </a:lnTo>
                <a:lnTo>
                  <a:pt x="76200" y="15240"/>
                </a:lnTo>
                <a:cubicBezTo>
                  <a:pt x="76200" y="6820"/>
                  <a:pt x="83020" y="0"/>
                  <a:pt x="91440" y="0"/>
                </a:cubicBezTo>
                <a:cubicBezTo>
                  <a:pt x="99860" y="0"/>
                  <a:pt x="106680" y="6820"/>
                  <a:pt x="106680" y="15240"/>
                </a:cubicBezTo>
                <a:lnTo>
                  <a:pt x="106680" y="15240"/>
                </a:lnTo>
                <a:lnTo>
                  <a:pt x="106680" y="76200"/>
                </a:lnTo>
                <a:lnTo>
                  <a:pt x="121920" y="76200"/>
                </a:lnTo>
                <a:lnTo>
                  <a:pt x="121920" y="15240"/>
                </a:lnTo>
                <a:cubicBezTo>
                  <a:pt x="121920" y="6820"/>
                  <a:pt x="128740" y="0"/>
                  <a:pt x="137160" y="0"/>
                </a:cubicBezTo>
                <a:cubicBezTo>
                  <a:pt x="145580" y="0"/>
                  <a:pt x="152400" y="6820"/>
                  <a:pt x="152400" y="15240"/>
                </a:cubicBezTo>
                <a:lnTo>
                  <a:pt x="152400" y="15240"/>
                </a:lnTo>
                <a:lnTo>
                  <a:pt x="152400" y="121920"/>
                </a:lnTo>
                <a:cubicBezTo>
                  <a:pt x="152400" y="138751"/>
                  <a:pt x="138751" y="152400"/>
                  <a:pt x="121920" y="152400"/>
                </a:cubicBezTo>
                <a:lnTo>
                  <a:pt x="121920" y="152400"/>
                </a:lnTo>
                <a:lnTo>
                  <a:pt x="121920" y="274320"/>
                </a:lnTo>
                <a:cubicBezTo>
                  <a:pt x="121920" y="291151"/>
                  <a:pt x="108271" y="304800"/>
                  <a:pt x="91440" y="304800"/>
                </a:cubicBezTo>
                <a:cubicBezTo>
                  <a:pt x="74609" y="304800"/>
                  <a:pt x="60960" y="291151"/>
                  <a:pt x="60960" y="274320"/>
                </a:cubicBezTo>
                <a:lnTo>
                  <a:pt x="60960" y="274320"/>
                </a:lnTo>
                <a:lnTo>
                  <a:pt x="60960" y="152400"/>
                </a:lnTo>
                <a:close/>
              </a:path>
            </a:pathLst>
          </a:custGeom>
          <a:solidFill>
            <a:schemeClr val="accent1">
              <a:alpha val="100000"/>
            </a:schemeClr>
          </a:solidFill>
        </p:spPr>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市场调研</a:t>
            </a:r>
            <a:endParaRPr lang="zh-CN" sz="2800" dirty="0">
              <a:ea typeface="微软雅黑" panose="020B0503020204020204" pitchFamily="34" charset="-122"/>
              <a:sym typeface="+mn-ea"/>
            </a:endParaRPr>
          </a:p>
        </p:txBody>
      </p:sp>
      <p:sp>
        <p:nvSpPr>
          <p:cNvPr id="21" name="Rectangle 3"/>
          <p:cNvSpPr txBox="1"/>
          <p:nvPr>
            <p:custDataLst>
              <p:tags r:id="rId2"/>
            </p:custDataLst>
          </p:nvPr>
        </p:nvSpPr>
        <p:spPr>
          <a:xfrm>
            <a:off x="605177" y="1093896"/>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市场调研方法</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灯片编号占位符 5"/>
          <p:cNvSpPr>
            <a:spLocks noGrp="1"/>
          </p:cNvSpPr>
          <p:nvPr/>
        </p:nvSpPr>
        <p:spPr>
          <a:xfrm>
            <a:off x="107950" y="787400"/>
            <a:ext cx="477838" cy="365125"/>
          </a:xfrm>
          <a:prstGeom prst="rect">
            <a:avLst/>
          </a:prstGeom>
          <a:noFill/>
          <a:ln w="9525">
            <a:noFill/>
          </a:ln>
        </p:spPr>
        <p:txBody>
          <a:bodyPr/>
          <a:lstStyle/>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lstStyle/>
          <a:p>
            <a:pPr eaLnBrk="1" hangingPunct="1"/>
            <a:r>
              <a:rPr lang="zh-CN" altLang="en-US" sz="3200" b="1" dirty="0">
                <a:latin typeface="Verdana" panose="020B0604030504040204" pitchFamily="34" charset="0"/>
                <a:ea typeface="微软雅黑" panose="020B0503020204020204" pitchFamily="34" charset="-122"/>
              </a:rPr>
              <a:t> 学习目标</a:t>
            </a:r>
            <a:endParaRPr lang="zh-CN" altLang="en-US" sz="3200" b="1" dirty="0">
              <a:latin typeface="Verdana" panose="020B0604030504040204" pitchFamily="34" charset="0"/>
              <a:ea typeface="微软雅黑" panose="020B0503020204020204" pitchFamily="34" charset="-122"/>
            </a:endParaRPr>
          </a:p>
        </p:txBody>
      </p:sp>
      <p:sp>
        <p:nvSpPr>
          <p:cNvPr id="100" name="文本框 99"/>
          <p:cNvSpPr txBox="1"/>
          <p:nvPr/>
        </p:nvSpPr>
        <p:spPr>
          <a:xfrm>
            <a:off x="684168" y="1124739"/>
            <a:ext cx="8343840" cy="5487035"/>
          </a:xfrm>
          <a:prstGeom prst="rect">
            <a:avLst/>
          </a:prstGeom>
          <a:noFill/>
          <a:ln w="9525">
            <a:noFill/>
          </a:ln>
        </p:spPr>
        <p:txBody>
          <a:bodyPr wrap="square">
            <a:spAutoFit/>
          </a:bodyPr>
          <a:lstStyle/>
          <a:p>
            <a:pPr>
              <a:lnSpc>
                <a:spcPct val="130000"/>
              </a:lnSpc>
            </a:pPr>
            <a:r>
              <a:rPr lang="zh-CN" sz="1800" b="1" dirty="0">
                <a:ea typeface="宋体" panose="02010600030101010101" pitchFamily="2" charset="-122"/>
              </a:rPr>
              <a:t>【知识目标】</a:t>
            </a:r>
            <a:endParaRPr lang="zh-CN" sz="1800" b="1" dirty="0">
              <a:ea typeface="宋体" panose="02010600030101010101" pitchFamily="2" charset="-122"/>
            </a:endParaRPr>
          </a:p>
          <a:p>
            <a:pPr marL="0" lvl="1" algn="l">
              <a:lnSpc>
                <a:spcPct val="130000"/>
              </a:lnSpc>
              <a:buClrTx/>
              <a:buSzTx/>
              <a:buFontTx/>
            </a:pPr>
            <a:r>
              <a:rPr lang="zh-CN" sz="1800">
                <a:ea typeface="宋体" panose="02010600030101010101" pitchFamily="2" charset="-122"/>
              </a:rPr>
              <a:t>1.理解客户需求管理和客户需求预测的概念和意义；</a:t>
            </a:r>
            <a:endParaRPr lang="zh-CN" sz="1800">
              <a:ea typeface="宋体" panose="02010600030101010101" pitchFamily="2" charset="-122"/>
            </a:endParaRPr>
          </a:p>
          <a:p>
            <a:pPr marL="0" lvl="1" algn="l">
              <a:lnSpc>
                <a:spcPct val="130000"/>
              </a:lnSpc>
              <a:buClrTx/>
              <a:buSzTx/>
              <a:buFontTx/>
            </a:pPr>
            <a:r>
              <a:rPr lang="zh-CN" sz="1800">
                <a:ea typeface="宋体" panose="02010600030101010101" pitchFamily="2" charset="-122"/>
              </a:rPr>
              <a:t>2.掌握市场分析的理论与方法；</a:t>
            </a:r>
            <a:endParaRPr lang="zh-CN" sz="1800">
              <a:ea typeface="宋体" panose="02010600030101010101" pitchFamily="2" charset="-122"/>
            </a:endParaRPr>
          </a:p>
          <a:p>
            <a:pPr marL="0" lvl="1" algn="l">
              <a:lnSpc>
                <a:spcPct val="130000"/>
              </a:lnSpc>
              <a:buClrTx/>
              <a:buSzTx/>
              <a:buFontTx/>
            </a:pPr>
            <a:r>
              <a:rPr lang="zh-CN" sz="1800">
                <a:ea typeface="宋体" panose="02010600030101010101" pitchFamily="2" charset="-122"/>
              </a:rPr>
              <a:t>3.掌握各类销售策略；</a:t>
            </a:r>
            <a:endParaRPr lang="zh-CN" sz="1800">
              <a:ea typeface="宋体" panose="02010600030101010101" pitchFamily="2" charset="-122"/>
            </a:endParaRPr>
          </a:p>
          <a:p>
            <a:pPr marL="0" lvl="1" algn="l">
              <a:lnSpc>
                <a:spcPct val="130000"/>
              </a:lnSpc>
              <a:buClrTx/>
              <a:buSzTx/>
              <a:buFontTx/>
            </a:pPr>
            <a:r>
              <a:rPr lang="zh-CN" sz="1800">
                <a:ea typeface="宋体" panose="02010600030101010101" pitchFamily="2" charset="-122"/>
              </a:rPr>
              <a:t>4.掌握销售与运营计划的制定方法，了解销售与运营计划的组织和实施过程；</a:t>
            </a:r>
            <a:endParaRPr lang="zh-CN" sz="1800">
              <a:ea typeface="宋体" panose="02010600030101010101" pitchFamily="2" charset="-122"/>
            </a:endParaRPr>
          </a:p>
          <a:p>
            <a:pPr marL="0" lvl="1" algn="l">
              <a:lnSpc>
                <a:spcPct val="130000"/>
              </a:lnSpc>
              <a:buClrTx/>
              <a:buSzTx/>
              <a:buFontTx/>
            </a:pPr>
            <a:r>
              <a:rPr lang="zh-CN" sz="1800">
                <a:ea typeface="宋体" panose="02010600030101010101" pitchFamily="2" charset="-122"/>
              </a:rPr>
              <a:t>5.了解销售与运营计划数据采集与处理的一般步骤。</a:t>
            </a:r>
            <a:endParaRPr lang="zh-CN" sz="1800">
              <a:ea typeface="宋体" panose="02010600030101010101" pitchFamily="2" charset="-122"/>
            </a:endParaRPr>
          </a:p>
          <a:p>
            <a:pPr>
              <a:lnSpc>
                <a:spcPct val="130000"/>
              </a:lnSpc>
            </a:pPr>
            <a:r>
              <a:rPr lang="zh-CN" sz="1800" b="1" dirty="0">
                <a:ea typeface="宋体" panose="02010600030101010101" pitchFamily="2" charset="-122"/>
              </a:rPr>
              <a:t>【能力目标】</a:t>
            </a:r>
            <a:endParaRPr lang="zh-CN" sz="1800" b="1" dirty="0">
              <a:ea typeface="宋体" panose="02010600030101010101" pitchFamily="2" charset="-122"/>
            </a:endParaRPr>
          </a:p>
          <a:p>
            <a:pPr marL="0" lvl="1" algn="l">
              <a:lnSpc>
                <a:spcPct val="130000"/>
              </a:lnSpc>
              <a:buClrTx/>
              <a:buSzTx/>
              <a:buNone/>
            </a:pPr>
            <a:r>
              <a:rPr lang="zh-CN" sz="1800">
                <a:ea typeface="宋体" panose="02010600030101010101" pitchFamily="2" charset="-122"/>
              </a:rPr>
              <a:t>1.能够编写客户需求分析报告；</a:t>
            </a:r>
            <a:endParaRPr lang="zh-CN" sz="1800">
              <a:ea typeface="宋体" panose="02010600030101010101" pitchFamily="2" charset="-122"/>
            </a:endParaRPr>
          </a:p>
          <a:p>
            <a:pPr marL="0" lvl="1" algn="l">
              <a:lnSpc>
                <a:spcPct val="130000"/>
              </a:lnSpc>
              <a:buClrTx/>
              <a:buSzTx/>
              <a:buNone/>
            </a:pPr>
            <a:r>
              <a:rPr lang="zh-CN" sz="1800">
                <a:ea typeface="宋体" panose="02010600030101010101" pitchFamily="2" charset="-122"/>
              </a:rPr>
              <a:t>2.能够制定销售与运营计划；</a:t>
            </a:r>
            <a:endParaRPr lang="zh-CN" sz="1800">
              <a:ea typeface="宋体" panose="02010600030101010101" pitchFamily="2" charset="-122"/>
            </a:endParaRPr>
          </a:p>
          <a:p>
            <a:pPr marL="0" lvl="1" algn="l">
              <a:lnSpc>
                <a:spcPct val="130000"/>
              </a:lnSpc>
              <a:buClrTx/>
              <a:buSzTx/>
              <a:buNone/>
            </a:pPr>
            <a:r>
              <a:rPr lang="zh-CN" sz="1800">
                <a:ea typeface="宋体" panose="02010600030101010101" pitchFamily="2" charset="-122"/>
              </a:rPr>
              <a:t>3.能够进行订单管理。</a:t>
            </a:r>
            <a:endParaRPr lang="zh-CN" sz="1800">
              <a:ea typeface="宋体" panose="02010600030101010101" pitchFamily="2" charset="-122"/>
            </a:endParaRPr>
          </a:p>
          <a:p>
            <a:pPr>
              <a:lnSpc>
                <a:spcPct val="130000"/>
              </a:lnSpc>
            </a:pPr>
            <a:r>
              <a:rPr lang="zh-CN" sz="1800" b="1" dirty="0">
                <a:ea typeface="宋体" panose="02010600030101010101" pitchFamily="2" charset="-122"/>
              </a:rPr>
              <a:t>【思政目标】</a:t>
            </a:r>
            <a:endParaRPr lang="zh-CN" sz="1800" b="1" dirty="0">
              <a:ea typeface="宋体" panose="02010600030101010101" pitchFamily="2" charset="-122"/>
            </a:endParaRPr>
          </a:p>
          <a:p>
            <a:pPr marL="0" lvl="1" algn="l">
              <a:lnSpc>
                <a:spcPct val="130000"/>
              </a:lnSpc>
              <a:buClrTx/>
              <a:buSzTx/>
              <a:buFontTx/>
            </a:pPr>
            <a:r>
              <a:rPr lang="zh-CN" sz="1800">
                <a:ea typeface="宋体" panose="02010600030101010101" pitchFamily="2" charset="-122"/>
              </a:rPr>
              <a:t>1.通过分析市场需求，制定销售策略，并实施运营计划，培养社会责任感和道德观念；</a:t>
            </a:r>
            <a:endParaRPr lang="zh-CN" sz="1800">
              <a:ea typeface="宋体" panose="02010600030101010101" pitchFamily="2" charset="-122"/>
            </a:endParaRPr>
          </a:p>
          <a:p>
            <a:pPr marL="0" lvl="1" algn="l">
              <a:lnSpc>
                <a:spcPct val="130000"/>
              </a:lnSpc>
              <a:buClrTx/>
              <a:buSzTx/>
              <a:buFontTx/>
            </a:pPr>
            <a:r>
              <a:rPr lang="zh-CN" sz="1800">
                <a:ea typeface="宋体" panose="02010600030101010101" pitchFamily="2" charset="-122"/>
              </a:rPr>
              <a:t>2.通过学习销售与运营计划，培养学生的团队合作能力；</a:t>
            </a:r>
            <a:endParaRPr lang="zh-CN" sz="1800">
              <a:ea typeface="宋体" panose="02010600030101010101" pitchFamily="2" charset="-122"/>
            </a:endParaRPr>
          </a:p>
          <a:p>
            <a:pPr marL="0" lvl="1" algn="l">
              <a:lnSpc>
                <a:spcPct val="130000"/>
              </a:lnSpc>
              <a:buClrTx/>
              <a:buSzTx/>
              <a:buFontTx/>
            </a:pPr>
            <a:r>
              <a:rPr lang="zh-CN" sz="1800">
                <a:ea typeface="宋体" panose="02010600030101010101" pitchFamily="2" charset="-122"/>
              </a:rPr>
              <a:t>3.通过订单管理的学习，培养学生的社会责任感和担当精神。</a:t>
            </a:r>
            <a:endParaRPr lang="zh-CN" sz="1800">
              <a:ea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a:stretch>
            <a:fillRect/>
          </a:stretch>
        </p:blipFill>
        <p:spPr>
          <a:xfrm>
            <a:off x="371636" y="2164058"/>
            <a:ext cx="3326131" cy="3326131"/>
          </a:xfrm>
          <a:prstGeom prst="roundRect">
            <a:avLst/>
          </a:prstGeom>
        </p:spPr>
      </p:pic>
      <p:sp>
        <p:nvSpPr>
          <p:cNvPr id="5" name="TextBox 5"/>
          <p:cNvSpPr txBox="1"/>
          <p:nvPr/>
        </p:nvSpPr>
        <p:spPr>
          <a:xfrm>
            <a:off x="4171642" y="4518219"/>
            <a:ext cx="4500563" cy="533502"/>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收集二手资料</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3779912" y="5000065"/>
            <a:ext cx="5028689" cy="685800"/>
          </a:xfrm>
          <a:prstGeom prst="rect">
            <a:avLst/>
          </a:prstGeom>
        </p:spPr>
        <p:txBody>
          <a:bodyPr vert="horz" wrap="square" lIns="0" tIns="0" rIns="0" bIns="0"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在确定调研目标后，应首先收集已有的二手资料，如行业报告、市场分析报告、统计数据等，为后续的调研提供背景和参考。</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AutoShape 7"/>
          <p:cNvSpPr/>
          <p:nvPr/>
        </p:nvSpPr>
        <p:spPr>
          <a:xfrm>
            <a:off x="3950853" y="2234234"/>
            <a:ext cx="178594" cy="178594"/>
          </a:xfrm>
          <a:prstGeom prst="ellipse">
            <a:avLst/>
          </a:prstGeom>
          <a:solidFill>
            <a:schemeClr val="accent1">
              <a:alpha val="100000"/>
            </a:schemeClr>
          </a:solidFill>
        </p:spPr>
      </p:sp>
      <p:sp>
        <p:nvSpPr>
          <p:cNvPr id="8" name="TextBox 8"/>
          <p:cNvSpPr txBox="1"/>
          <p:nvPr/>
        </p:nvSpPr>
        <p:spPr>
          <a:xfrm>
            <a:off x="4171642" y="2073751"/>
            <a:ext cx="4500563" cy="499559"/>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市场调研步骤</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3779912" y="2532779"/>
            <a:ext cx="5028689" cy="685800"/>
          </a:xfrm>
          <a:prstGeom prst="rect">
            <a:avLst/>
          </a:prstGeom>
        </p:spPr>
        <p:txBody>
          <a:bodyPr vert="horz" wrap="square" lIns="0" tIns="0" rIns="0" bIns="0" rtlCol="0" anchor="t" anchorCtr="0">
            <a:noAutofit/>
          </a:bodyPr>
          <a:lstStyle/>
          <a:p>
            <a:pP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确定调研目标、收集二手资料、设计调研问卷、实施调研、分析调研数据、撰写调研报告和汇报调研结果等方面</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4171642" y="3303958"/>
            <a:ext cx="4500563" cy="523166"/>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调研目标</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3779912" y="3779709"/>
            <a:ext cx="5028689" cy="685800"/>
          </a:xfrm>
          <a:prstGeom prst="rect">
            <a:avLst/>
          </a:prstGeom>
        </p:spPr>
        <p:txBody>
          <a:bodyPr vert="horz" wrap="square" lIns="0" tIns="0" rIns="0" bIns="0"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在进行市场调研之前，需要明确调研的目标和目的，有助于确定调研的范围、对象和重点，以及后续的数据收集和分析方向。</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AutoShape 13"/>
          <p:cNvSpPr/>
          <p:nvPr/>
        </p:nvSpPr>
        <p:spPr>
          <a:xfrm>
            <a:off x="3950853" y="3476244"/>
            <a:ext cx="178594" cy="178594"/>
          </a:xfrm>
          <a:prstGeom prst="ellipse">
            <a:avLst/>
          </a:prstGeom>
          <a:solidFill>
            <a:schemeClr val="accent1">
              <a:alpha val="100000"/>
            </a:schemeClr>
          </a:solidFill>
        </p:spPr>
      </p:sp>
      <p:sp>
        <p:nvSpPr>
          <p:cNvPr id="14" name="AutoShape 14"/>
          <p:cNvSpPr/>
          <p:nvPr/>
        </p:nvSpPr>
        <p:spPr>
          <a:xfrm>
            <a:off x="3950853" y="4695675"/>
            <a:ext cx="178594" cy="178594"/>
          </a:xfrm>
          <a:prstGeom prst="ellipse">
            <a:avLst/>
          </a:prstGeom>
          <a:solidFill>
            <a:schemeClr val="accent1">
              <a:alpha val="100000"/>
            </a:schemeClr>
          </a:solidFill>
        </p:spPr>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2"/>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市场调研</a:t>
            </a:r>
            <a:endParaRPr lang="zh-CN" sz="2800" dirty="0">
              <a:ea typeface="微软雅黑" panose="020B0503020204020204" pitchFamily="34" charset="-122"/>
              <a:sym typeface="+mn-ea"/>
            </a:endParaRPr>
          </a:p>
        </p:txBody>
      </p:sp>
      <p:sp>
        <p:nvSpPr>
          <p:cNvPr id="15" name="Rectangle 3"/>
          <p:cNvSpPr txBox="1"/>
          <p:nvPr>
            <p:custDataLst>
              <p:tags r:id="rId3"/>
            </p:custDataLst>
          </p:nvPr>
        </p:nvSpPr>
        <p:spPr>
          <a:xfrm>
            <a:off x="605177" y="1093896"/>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市场调研步骤</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l="12500" r="12500"/>
          <a:stretch>
            <a:fillRect/>
          </a:stretch>
        </p:blipFill>
        <p:spPr>
          <a:xfrm>
            <a:off x="3346850" y="2423306"/>
            <a:ext cx="2450306" cy="2450306"/>
          </a:xfrm>
          <a:prstGeom prst="ellipse">
            <a:avLst/>
          </a:prstGeom>
          <a:ln w="57150">
            <a:solidFill>
              <a:schemeClr val="accent1"/>
            </a:solidFill>
            <a:prstDash val="solid"/>
          </a:ln>
        </p:spPr>
      </p:pic>
      <p:sp>
        <p:nvSpPr>
          <p:cNvPr id="5" name="TextBox 5"/>
          <p:cNvSpPr txBox="1"/>
          <p:nvPr/>
        </p:nvSpPr>
        <p:spPr>
          <a:xfrm>
            <a:off x="404335" y="3086280"/>
            <a:ext cx="2485673" cy="485996"/>
          </a:xfrm>
          <a:prstGeom prst="rect">
            <a:avLst/>
          </a:prstGeom>
        </p:spPr>
        <p:txBody>
          <a:bodyPr vert="horz" wrap="square" lIns="85725" tIns="42863" rIns="85725" bIns="42863" rtlCol="0" anchor="ctr"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设计调研问卷</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6044890" y="2144274"/>
            <a:ext cx="2485673" cy="1185005"/>
          </a:xfrm>
          <a:prstGeom prst="rect">
            <a:avLst/>
          </a:prstGeom>
        </p:spPr>
        <p:txBody>
          <a:bodyPr vert="horz" wrap="square" lIns="85725" tIns="42863" rIns="85725" bIns="42863"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根据调研目的和范围，选择适合的调研方法（如问卷调查、访谈、观察等）和样本量，并实施调研，注意受访者的隐私保护和知情同意。</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6044890" y="1680279"/>
            <a:ext cx="2485673" cy="467216"/>
          </a:xfrm>
          <a:prstGeom prst="rect">
            <a:avLst/>
          </a:prstGeom>
        </p:spPr>
        <p:txBody>
          <a:bodyPr vert="horz" wrap="square" lIns="85725" tIns="42863" rIns="85725" bIns="42863" rtlCol="0" anchor="ctr" anchorCtr="0">
            <a:noAutofit/>
          </a:bodyPr>
          <a:lstStyle/>
          <a:p>
            <a:pPr>
              <a:lnSpc>
                <a:spcPct val="96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实施调研</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5790616" y="4313752"/>
            <a:ext cx="2485673" cy="410876"/>
          </a:xfrm>
          <a:prstGeom prst="rect">
            <a:avLst/>
          </a:prstGeom>
        </p:spPr>
        <p:txBody>
          <a:bodyPr vert="horz" wrap="square" lIns="85725" tIns="42863" rIns="85725" bIns="42863" rtlCol="0" anchor="b" anchorCtr="0">
            <a:noAutofit/>
          </a:bodyPr>
          <a:lstStyle/>
          <a:p>
            <a:pPr>
              <a:lnSpc>
                <a:spcPct val="120000"/>
              </a:lnSpc>
            </a:pPr>
            <a:r>
              <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分析调研数据</a:t>
            </a:r>
            <a:endPar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5364088" y="4831441"/>
            <a:ext cx="3022459" cy="1185005"/>
          </a:xfrm>
          <a:prstGeom prst="rect">
            <a:avLst/>
          </a:prstGeom>
        </p:spPr>
        <p:txBody>
          <a:bodyPr vert="horz" wrap="square" lIns="85725" tIns="42863" rIns="85725" bIns="42863"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在收集到足够的数据后，进行数据的整理、筛选和统计分析，通过数据分析发现市场需求、消费者偏好、竞争对手的优势和不足等信息</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404335" y="3572277"/>
            <a:ext cx="2694781" cy="1185005"/>
          </a:xfrm>
          <a:prstGeom prst="rect">
            <a:avLst/>
          </a:prstGeom>
        </p:spPr>
        <p:txBody>
          <a:bodyPr vert="horz" wrap="square" lIns="85725" tIns="42863" rIns="85725" bIns="42863" rtlCol="0" anchor="t" anchorCtr="0">
            <a:noAutofit/>
          </a:bodyPr>
          <a:lstStyle/>
          <a:p>
            <a:pPr algn="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根据调研目标和二手资料的分析结果，设计合适的调研问卷，包含与调研目标相关的问题，注意问题的表达方式、顺序和逻辑关系</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2"/>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市场调研</a:t>
            </a:r>
            <a:endParaRPr lang="zh-CN" sz="2800" dirty="0">
              <a:ea typeface="微软雅黑" panose="020B0503020204020204" pitchFamily="34" charset="-122"/>
              <a:sym typeface="+mn-ea"/>
            </a:endParaRPr>
          </a:p>
        </p:txBody>
      </p:sp>
      <p:sp>
        <p:nvSpPr>
          <p:cNvPr id="12" name="Rectangle 3"/>
          <p:cNvSpPr txBox="1"/>
          <p:nvPr>
            <p:custDataLst>
              <p:tags r:id="rId3"/>
            </p:custDataLst>
          </p:nvPr>
        </p:nvSpPr>
        <p:spPr>
          <a:xfrm>
            <a:off x="605177" y="1093896"/>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市场调研步骤</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custDataLst>
              <p:tags r:id="rId1"/>
            </p:custDataLst>
          </p:nvPr>
        </p:nvSpPr>
        <p:spPr>
          <a:xfrm>
            <a:off x="1698625" y="2367915"/>
            <a:ext cx="2633980" cy="367665"/>
          </a:xfrm>
          <a:prstGeom prst="rect">
            <a:avLst/>
          </a:prstGeom>
        </p:spPr>
        <p:txBody>
          <a:bodyPr vert="horz" wrap="square" lIns="49506" tIns="24789" rIns="49506" bIns="24789" rtlCol="0" anchor="b"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撰写调研报告</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custDataLst>
              <p:tags r:id="rId2"/>
            </p:custDataLst>
          </p:nvPr>
        </p:nvSpPr>
        <p:spPr>
          <a:xfrm>
            <a:off x="1699169" y="2799132"/>
            <a:ext cx="4071938" cy="799974"/>
          </a:xfrm>
          <a:prstGeom prst="rect">
            <a:avLst/>
          </a:prstGeom>
        </p:spPr>
        <p:txBody>
          <a:bodyPr vert="horz" wrap="square" lIns="49506" tIns="24789" rIns="49506" bIns="24789" rtlCol="0" anchor="t" anchorCtr="0">
            <a:noAutofit/>
          </a:bodyPr>
          <a:lstStyle/>
          <a:p>
            <a:pPr algn="l">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根据调研目的和数据分析结果，撰写市场调研报告，清晰地阐述调研目标、方法、数据分析和结论，并提出相关建议和展望</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4657090" y="4239260"/>
            <a:ext cx="2632710" cy="367665"/>
          </a:xfrm>
          <a:prstGeom prst="rect">
            <a:avLst/>
          </a:prstGeom>
        </p:spPr>
        <p:txBody>
          <a:bodyPr vert="horz" wrap="square" lIns="49506" tIns="24789" rIns="49506" bIns="24789" rtlCol="0" anchor="b"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汇报调研结果</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4"/>
            </p:custDataLst>
          </p:nvPr>
        </p:nvSpPr>
        <p:spPr>
          <a:xfrm>
            <a:off x="4656957" y="4643852"/>
            <a:ext cx="4071938" cy="799974"/>
          </a:xfrm>
          <a:prstGeom prst="rect">
            <a:avLst/>
          </a:prstGeom>
        </p:spPr>
        <p:txBody>
          <a:bodyPr vert="horz" wrap="square" lIns="49506" tIns="24789" rIns="49506" bIns="24789" rtlCol="0" anchor="t" anchorCtr="0">
            <a:noAutofit/>
          </a:bodyPr>
          <a:lstStyle/>
          <a:p>
            <a:pPr algn="l">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将市场调研报告向相关人员进行汇报，分享调研结果和建议，注意表达的简洁明了，突出重点和亮点，使听众能够快速理解并接受报告内容。</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AutoShape 11"/>
          <p:cNvSpPr/>
          <p:nvPr>
            <p:custDataLst>
              <p:tags r:id="rId5"/>
            </p:custDataLst>
          </p:nvPr>
        </p:nvSpPr>
        <p:spPr>
          <a:xfrm>
            <a:off x="423797" y="2431382"/>
            <a:ext cx="1123959" cy="1123959"/>
          </a:xfrm>
          <a:prstGeom prst="ellipse">
            <a:avLst/>
          </a:prstGeom>
          <a:solidFill>
            <a:schemeClr val="lt2">
              <a:alpha val="100000"/>
            </a:schemeClr>
          </a:solidFill>
        </p:spPr>
      </p:sp>
      <p:sp>
        <p:nvSpPr>
          <p:cNvPr id="12" name="Freeform 12"/>
          <p:cNvSpPr/>
          <p:nvPr>
            <p:custDataLst>
              <p:tags r:id="rId6"/>
            </p:custDataLst>
          </p:nvPr>
        </p:nvSpPr>
        <p:spPr>
          <a:xfrm>
            <a:off x="771338" y="2764638"/>
            <a:ext cx="428879" cy="428879"/>
          </a:xfrm>
          <a:custGeom>
            <a:avLst/>
            <a:gdLst/>
            <a:ahLst/>
            <a:cxnLst/>
            <a:rect l="l" t="t" r="r" b="b"/>
            <a:pathLst>
              <a:path w="304800" h="304800">
                <a:moveTo>
                  <a:pt x="121920" y="28651"/>
                </a:moveTo>
                <a:lnTo>
                  <a:pt x="121920" y="0"/>
                </a:lnTo>
                <a:lnTo>
                  <a:pt x="152400" y="0"/>
                </a:lnTo>
                <a:lnTo>
                  <a:pt x="152400" y="243840"/>
                </a:lnTo>
                <a:lnTo>
                  <a:pt x="304800" y="243840"/>
                </a:lnTo>
                <a:lnTo>
                  <a:pt x="243840" y="304800"/>
                </a:lnTo>
                <a:lnTo>
                  <a:pt x="30480" y="304800"/>
                </a:lnTo>
                <a:lnTo>
                  <a:pt x="0" y="243840"/>
                </a:lnTo>
                <a:lnTo>
                  <a:pt x="121920" y="243840"/>
                </a:lnTo>
                <a:lnTo>
                  <a:pt x="121920" y="213360"/>
                </a:lnTo>
                <a:lnTo>
                  <a:pt x="0" y="213360"/>
                </a:lnTo>
                <a:lnTo>
                  <a:pt x="0" y="209398"/>
                </a:lnTo>
                <a:cubicBezTo>
                  <a:pt x="56940" y="163544"/>
                  <a:pt x="99498" y="101956"/>
                  <a:pt x="121234" y="31242"/>
                </a:cubicBezTo>
                <a:lnTo>
                  <a:pt x="121920" y="28651"/>
                </a:lnTo>
                <a:close/>
                <a:moveTo>
                  <a:pt x="304343" y="213360"/>
                </a:moveTo>
                <a:lnTo>
                  <a:pt x="152400" y="213360"/>
                </a:lnTo>
                <a:lnTo>
                  <a:pt x="152400" y="207874"/>
                </a:lnTo>
                <a:cubicBezTo>
                  <a:pt x="171650" y="179451"/>
                  <a:pt x="183137" y="144409"/>
                  <a:pt x="183137" y="106680"/>
                </a:cubicBezTo>
                <a:cubicBezTo>
                  <a:pt x="183137" y="68951"/>
                  <a:pt x="171660" y="33909"/>
                  <a:pt x="151990" y="4848"/>
                </a:cubicBezTo>
                <a:lnTo>
                  <a:pt x="152400" y="5486"/>
                </a:lnTo>
                <a:lnTo>
                  <a:pt x="152400" y="2438"/>
                </a:lnTo>
                <a:cubicBezTo>
                  <a:pt x="237877" y="37719"/>
                  <a:pt x="298180" y="117796"/>
                  <a:pt x="304305" y="212646"/>
                </a:cubicBezTo>
                <a:lnTo>
                  <a:pt x="304343" y="213360"/>
                </a:lnTo>
                <a:close/>
              </a:path>
            </a:pathLst>
          </a:custGeom>
          <a:solidFill>
            <a:schemeClr val="accent1">
              <a:alpha val="100000"/>
            </a:schemeClr>
          </a:solidFill>
        </p:spPr>
      </p:sp>
      <p:sp>
        <p:nvSpPr>
          <p:cNvPr id="13" name="AutoShape 13"/>
          <p:cNvSpPr/>
          <p:nvPr>
            <p:custDataLst>
              <p:tags r:id="rId7"/>
            </p:custDataLst>
          </p:nvPr>
        </p:nvSpPr>
        <p:spPr>
          <a:xfrm>
            <a:off x="3173156" y="4294853"/>
            <a:ext cx="1123959" cy="1123959"/>
          </a:xfrm>
          <a:prstGeom prst="ellipse">
            <a:avLst/>
          </a:prstGeom>
          <a:solidFill>
            <a:schemeClr val="lt2">
              <a:alpha val="100000"/>
            </a:schemeClr>
          </a:solidFill>
        </p:spPr>
      </p:sp>
      <p:sp>
        <p:nvSpPr>
          <p:cNvPr id="14" name="Freeform 14"/>
          <p:cNvSpPr/>
          <p:nvPr>
            <p:custDataLst>
              <p:tags r:id="rId8"/>
            </p:custDataLst>
          </p:nvPr>
        </p:nvSpPr>
        <p:spPr>
          <a:xfrm>
            <a:off x="3535487" y="4653986"/>
            <a:ext cx="399302" cy="377118"/>
          </a:xfrm>
          <a:custGeom>
            <a:avLst/>
            <a:gdLst/>
            <a:ahLst/>
            <a:cxnLst/>
            <a:rect l="l" t="t" r="r" b="b"/>
            <a:pathLst>
              <a:path w="304800" h="304800">
                <a:moveTo>
                  <a:pt x="0" y="91440"/>
                </a:moveTo>
                <a:lnTo>
                  <a:pt x="152400" y="0"/>
                </a:lnTo>
                <a:lnTo>
                  <a:pt x="304800" y="91440"/>
                </a:lnTo>
                <a:lnTo>
                  <a:pt x="304800" y="121920"/>
                </a:lnTo>
                <a:lnTo>
                  <a:pt x="0" y="121920"/>
                </a:lnTo>
                <a:lnTo>
                  <a:pt x="0" y="91440"/>
                </a:lnTo>
                <a:close/>
                <a:moveTo>
                  <a:pt x="0" y="274320"/>
                </a:moveTo>
                <a:lnTo>
                  <a:pt x="304800" y="274320"/>
                </a:lnTo>
                <a:lnTo>
                  <a:pt x="304800" y="304800"/>
                </a:lnTo>
                <a:lnTo>
                  <a:pt x="0" y="304800"/>
                </a:lnTo>
                <a:lnTo>
                  <a:pt x="0" y="274320"/>
                </a:lnTo>
                <a:close/>
                <a:moveTo>
                  <a:pt x="30480" y="243840"/>
                </a:moveTo>
                <a:lnTo>
                  <a:pt x="274320" y="243840"/>
                </a:lnTo>
                <a:lnTo>
                  <a:pt x="274320" y="274320"/>
                </a:lnTo>
                <a:lnTo>
                  <a:pt x="30480" y="274320"/>
                </a:lnTo>
                <a:lnTo>
                  <a:pt x="30480" y="243840"/>
                </a:lnTo>
                <a:close/>
                <a:moveTo>
                  <a:pt x="30480" y="121920"/>
                </a:moveTo>
                <a:lnTo>
                  <a:pt x="91440" y="121920"/>
                </a:lnTo>
                <a:lnTo>
                  <a:pt x="91440" y="243840"/>
                </a:lnTo>
                <a:lnTo>
                  <a:pt x="30480" y="243840"/>
                </a:lnTo>
                <a:lnTo>
                  <a:pt x="30480" y="121920"/>
                </a:lnTo>
                <a:close/>
                <a:moveTo>
                  <a:pt x="121920" y="121920"/>
                </a:moveTo>
                <a:lnTo>
                  <a:pt x="182880" y="121920"/>
                </a:lnTo>
                <a:lnTo>
                  <a:pt x="182880" y="243840"/>
                </a:lnTo>
                <a:lnTo>
                  <a:pt x="121920" y="243840"/>
                </a:lnTo>
                <a:lnTo>
                  <a:pt x="121920" y="121920"/>
                </a:lnTo>
                <a:close/>
                <a:moveTo>
                  <a:pt x="213360" y="121920"/>
                </a:moveTo>
                <a:lnTo>
                  <a:pt x="274320" y="121920"/>
                </a:lnTo>
                <a:lnTo>
                  <a:pt x="274320" y="243840"/>
                </a:lnTo>
                <a:lnTo>
                  <a:pt x="213360" y="243840"/>
                </a:lnTo>
                <a:lnTo>
                  <a:pt x="213360" y="121920"/>
                </a:lnTo>
                <a:close/>
              </a:path>
            </a:pathLst>
          </a:custGeom>
          <a:solidFill>
            <a:schemeClr val="accent1">
              <a:alpha val="100000"/>
            </a:schemeClr>
          </a:solidFill>
        </p:spPr>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9"/>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市场调研</a:t>
            </a:r>
            <a:endParaRPr lang="zh-CN" sz="2800" dirty="0">
              <a:ea typeface="微软雅黑" panose="020B0503020204020204" pitchFamily="34" charset="-122"/>
              <a:sym typeface="+mn-ea"/>
            </a:endParaRPr>
          </a:p>
        </p:txBody>
      </p:sp>
      <p:sp>
        <p:nvSpPr>
          <p:cNvPr id="15" name="Rectangle 3"/>
          <p:cNvSpPr txBox="1"/>
          <p:nvPr>
            <p:custDataLst>
              <p:tags r:id="rId10"/>
            </p:custDataLst>
          </p:nvPr>
        </p:nvSpPr>
        <p:spPr>
          <a:xfrm>
            <a:off x="605177" y="1093896"/>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市场调研步骤</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
          <p:cNvSpPr/>
          <p:nvPr>
            <p:custDataLst>
              <p:tags r:id="rId1"/>
            </p:custDataLst>
          </p:nvPr>
        </p:nvSpPr>
        <p:spPr>
          <a:xfrm>
            <a:off x="3295652" y="2328863"/>
            <a:ext cx="1264444" cy="1257300"/>
          </a:xfrm>
          <a:custGeom>
            <a:avLst/>
            <a:gdLst/>
            <a:ahLst/>
            <a:cxnLst/>
            <a:rect l="l" t="t" r="r" b="b"/>
            <a:pathLst>
              <a:path w="1685845" h="1676401">
                <a:moveTo>
                  <a:pt x="1685845" y="27"/>
                </a:moveTo>
                <a:cubicBezTo>
                  <a:pt x="1684537" y="232115"/>
                  <a:pt x="1683230" y="464204"/>
                  <a:pt x="1681922" y="696292"/>
                </a:cubicBezTo>
                <a:cubicBezTo>
                  <a:pt x="1421024" y="694822"/>
                  <a:pt x="1170307" y="797433"/>
                  <a:pt x="985303" y="981399"/>
                </a:cubicBezTo>
                <a:cubicBezTo>
                  <a:pt x="800299" y="1165364"/>
                  <a:pt x="696276" y="1415499"/>
                  <a:pt x="696276" y="1676401"/>
                </a:cubicBezTo>
                <a:lnTo>
                  <a:pt x="0" y="1676400"/>
                </a:lnTo>
                <a:cubicBezTo>
                  <a:pt x="0" y="1341716"/>
                  <a:pt x="100080" y="1017391"/>
                  <a:pt x="283614" y="743402"/>
                </a:cubicBezTo>
                <a:lnTo>
                  <a:pt x="326098" y="686287"/>
                </a:lnTo>
                <a:lnTo>
                  <a:pt x="222801" y="399824"/>
                </a:lnTo>
                <a:lnTo>
                  <a:pt x="531767" y="453989"/>
                </a:lnTo>
                <a:lnTo>
                  <a:pt x="618095" y="376276"/>
                </a:lnTo>
                <a:cubicBezTo>
                  <a:pt x="918260" y="131924"/>
                  <a:pt x="1295386" y="-2173"/>
                  <a:pt x="1685845" y="27"/>
                </a:cubicBezTo>
                <a:close/>
              </a:path>
            </a:pathLst>
          </a:custGeom>
          <a:solidFill>
            <a:schemeClr val="accent1">
              <a:alpha val="100000"/>
            </a:schemeClr>
          </a:solidFill>
        </p:spPr>
      </p:sp>
      <p:sp>
        <p:nvSpPr>
          <p:cNvPr id="5" name="Freeform 5"/>
          <p:cNvSpPr/>
          <p:nvPr>
            <p:custDataLst>
              <p:tags r:id="rId2"/>
            </p:custDataLst>
          </p:nvPr>
        </p:nvSpPr>
        <p:spPr>
          <a:xfrm rot="5400000">
            <a:off x="4607721" y="2332435"/>
            <a:ext cx="1264444" cy="1257300"/>
          </a:xfrm>
          <a:custGeom>
            <a:avLst/>
            <a:gdLst/>
            <a:ahLst/>
            <a:cxnLst/>
            <a:rect l="l" t="t" r="r" b="b"/>
            <a:pathLst>
              <a:path w="1685845" h="1676401">
                <a:moveTo>
                  <a:pt x="0" y="1676400"/>
                </a:moveTo>
                <a:cubicBezTo>
                  <a:pt x="0" y="1285935"/>
                  <a:pt x="136219" y="909570"/>
                  <a:pt x="382258" y="610787"/>
                </a:cubicBezTo>
                <a:lnTo>
                  <a:pt x="437390" y="550233"/>
                </a:lnTo>
                <a:lnTo>
                  <a:pt x="357434" y="249447"/>
                </a:lnTo>
                <a:lnTo>
                  <a:pt x="675579" y="334017"/>
                </a:lnTo>
                <a:lnTo>
                  <a:pt x="751263" y="278380"/>
                </a:lnTo>
                <a:cubicBezTo>
                  <a:pt x="1026282" y="96392"/>
                  <a:pt x="1351166" y="-1859"/>
                  <a:pt x="1685845" y="27"/>
                </a:cubicBezTo>
                <a:cubicBezTo>
                  <a:pt x="1684537" y="232115"/>
                  <a:pt x="1683230" y="464204"/>
                  <a:pt x="1681922" y="696292"/>
                </a:cubicBezTo>
                <a:cubicBezTo>
                  <a:pt x="1421024" y="694822"/>
                  <a:pt x="1170307" y="797433"/>
                  <a:pt x="985303" y="981399"/>
                </a:cubicBezTo>
                <a:cubicBezTo>
                  <a:pt x="800299" y="1165364"/>
                  <a:pt x="696276" y="1415499"/>
                  <a:pt x="696276" y="1676401"/>
                </a:cubicBezTo>
                <a:close/>
              </a:path>
            </a:pathLst>
          </a:custGeom>
          <a:solidFill>
            <a:schemeClr val="accent1">
              <a:alpha val="100000"/>
            </a:schemeClr>
          </a:solidFill>
        </p:spPr>
      </p:sp>
      <p:sp>
        <p:nvSpPr>
          <p:cNvPr id="6" name="Freeform 6"/>
          <p:cNvSpPr/>
          <p:nvPr>
            <p:custDataLst>
              <p:tags r:id="rId3"/>
            </p:custDataLst>
          </p:nvPr>
        </p:nvSpPr>
        <p:spPr>
          <a:xfrm rot="10800000">
            <a:off x="4604150" y="3657600"/>
            <a:ext cx="1264444" cy="1257300"/>
          </a:xfrm>
          <a:custGeom>
            <a:avLst/>
            <a:gdLst/>
            <a:ahLst/>
            <a:cxnLst/>
            <a:rect l="l" t="t" r="r" b="b"/>
            <a:pathLst>
              <a:path w="1685845" h="1676401">
                <a:moveTo>
                  <a:pt x="696276" y="1676401"/>
                </a:moveTo>
                <a:lnTo>
                  <a:pt x="0" y="1676400"/>
                </a:lnTo>
                <a:cubicBezTo>
                  <a:pt x="0" y="1341716"/>
                  <a:pt x="100080" y="1017391"/>
                  <a:pt x="283614" y="743402"/>
                </a:cubicBezTo>
                <a:lnTo>
                  <a:pt x="284783" y="741830"/>
                </a:lnTo>
                <a:lnTo>
                  <a:pt x="159770" y="469217"/>
                </a:lnTo>
                <a:lnTo>
                  <a:pt x="484566" y="498419"/>
                </a:lnTo>
                <a:lnTo>
                  <a:pt x="494350" y="487672"/>
                </a:lnTo>
                <a:cubicBezTo>
                  <a:pt x="810781" y="173019"/>
                  <a:pt x="1239606" y="-2487"/>
                  <a:pt x="1685845" y="27"/>
                </a:cubicBezTo>
                <a:cubicBezTo>
                  <a:pt x="1684537" y="232115"/>
                  <a:pt x="1683230" y="464204"/>
                  <a:pt x="1681922" y="696292"/>
                </a:cubicBezTo>
                <a:cubicBezTo>
                  <a:pt x="1421024" y="694822"/>
                  <a:pt x="1170307" y="797433"/>
                  <a:pt x="985303" y="981399"/>
                </a:cubicBezTo>
                <a:cubicBezTo>
                  <a:pt x="800299" y="1165364"/>
                  <a:pt x="696276" y="1415499"/>
                  <a:pt x="696276" y="1676401"/>
                </a:cubicBezTo>
                <a:close/>
              </a:path>
            </a:pathLst>
          </a:custGeom>
          <a:solidFill>
            <a:schemeClr val="accent1">
              <a:alpha val="100000"/>
            </a:schemeClr>
          </a:solidFill>
        </p:spPr>
      </p:sp>
      <p:sp>
        <p:nvSpPr>
          <p:cNvPr id="7" name="Freeform 7"/>
          <p:cNvSpPr/>
          <p:nvPr>
            <p:custDataLst>
              <p:tags r:id="rId4"/>
            </p:custDataLst>
          </p:nvPr>
        </p:nvSpPr>
        <p:spPr>
          <a:xfrm rot="16200000">
            <a:off x="3292080" y="3654029"/>
            <a:ext cx="1264444" cy="1257300"/>
          </a:xfrm>
          <a:custGeom>
            <a:avLst/>
            <a:gdLst/>
            <a:ahLst/>
            <a:cxnLst/>
            <a:rect l="l" t="t" r="r" b="b"/>
            <a:pathLst>
              <a:path w="1685845" h="1676401">
                <a:moveTo>
                  <a:pt x="1685845" y="27"/>
                </a:moveTo>
                <a:cubicBezTo>
                  <a:pt x="1684537" y="232115"/>
                  <a:pt x="1683230" y="464204"/>
                  <a:pt x="1681922" y="696292"/>
                </a:cubicBezTo>
                <a:cubicBezTo>
                  <a:pt x="1421024" y="694822"/>
                  <a:pt x="1170307" y="797433"/>
                  <a:pt x="985303" y="981399"/>
                </a:cubicBezTo>
                <a:cubicBezTo>
                  <a:pt x="800299" y="1165364"/>
                  <a:pt x="696276" y="1415499"/>
                  <a:pt x="696276" y="1676401"/>
                </a:cubicBezTo>
                <a:lnTo>
                  <a:pt x="0" y="1676400"/>
                </a:lnTo>
                <a:cubicBezTo>
                  <a:pt x="0" y="1230154"/>
                  <a:pt x="177919" y="802325"/>
                  <a:pt x="494350" y="487672"/>
                </a:cubicBezTo>
                <a:lnTo>
                  <a:pt x="548831" y="438628"/>
                </a:lnTo>
                <a:lnTo>
                  <a:pt x="466941" y="130569"/>
                </a:lnTo>
                <a:lnTo>
                  <a:pt x="835339" y="228498"/>
                </a:lnTo>
                <a:lnTo>
                  <a:pt x="892743" y="194440"/>
                </a:lnTo>
                <a:cubicBezTo>
                  <a:pt x="1134849" y="66424"/>
                  <a:pt x="1406946" y="-1544"/>
                  <a:pt x="1685845" y="27"/>
                </a:cubicBezTo>
                <a:close/>
              </a:path>
            </a:pathLst>
          </a:custGeom>
          <a:solidFill>
            <a:schemeClr val="accent1">
              <a:alpha val="100000"/>
            </a:schemeClr>
          </a:solidFill>
        </p:spPr>
      </p:sp>
      <p:pic>
        <p:nvPicPr>
          <p:cNvPr id="8" name="Picture 8"/>
          <p:cNvPicPr>
            <a:picLocks noChangeAspect="1"/>
          </p:cNvPicPr>
          <p:nvPr>
            <p:custDataLst>
              <p:tags r:id="rId5"/>
            </p:custDataLst>
          </p:nvPr>
        </p:nvPicPr>
        <p:blipFill>
          <a:blip r:embed="rId6"/>
          <a:srcRect t="1147" b="1147"/>
          <a:stretch>
            <a:fillRect/>
          </a:stretch>
        </p:blipFill>
        <p:spPr>
          <a:xfrm>
            <a:off x="3881440" y="2914653"/>
            <a:ext cx="1414463" cy="1414463"/>
          </a:xfrm>
          <a:prstGeom prst="ellipse">
            <a:avLst/>
          </a:prstGeom>
          <a:noFill/>
        </p:spPr>
      </p:pic>
      <p:sp>
        <p:nvSpPr>
          <p:cNvPr id="10" name="TextBox 10"/>
          <p:cNvSpPr txBox="1"/>
          <p:nvPr>
            <p:custDataLst>
              <p:tags r:id="rId7"/>
            </p:custDataLst>
          </p:nvPr>
        </p:nvSpPr>
        <p:spPr>
          <a:xfrm>
            <a:off x="647626" y="2187690"/>
            <a:ext cx="2485000" cy="367751"/>
          </a:xfrm>
          <a:prstGeom prst="rect">
            <a:avLst/>
          </a:prstGeom>
        </p:spPr>
        <p:txBody>
          <a:bodyPr vert="horz" wrap="square" lIns="49506" tIns="24789" rIns="49506" bIns="24789" rtlCol="0" anchor="ctr"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消费者购买行为定义</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custDataLst>
              <p:tags r:id="rId8"/>
            </p:custDataLst>
          </p:nvPr>
        </p:nvSpPr>
        <p:spPr>
          <a:xfrm>
            <a:off x="467544" y="2551011"/>
            <a:ext cx="2665082" cy="857725"/>
          </a:xfrm>
          <a:prstGeom prst="rect">
            <a:avLst/>
          </a:prstGeom>
        </p:spPr>
        <p:txBody>
          <a:bodyPr vert="horz" wrap="square" lIns="49506" tIns="24789" rIns="49506" bIns="24789"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消费者购买行为是指个人或家庭为满足生活需求而购买产品或服务时所表现出来的各种行为</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custDataLst>
              <p:tags r:id="rId9"/>
            </p:custDataLst>
          </p:nvPr>
        </p:nvSpPr>
        <p:spPr>
          <a:xfrm>
            <a:off x="5042324" y="2584525"/>
            <a:ext cx="594187" cy="594360"/>
          </a:xfrm>
          <a:prstGeom prst="rect">
            <a:avLst/>
          </a:prstGeom>
        </p:spPr>
        <p:txBody>
          <a:bodyPr vert="horz" wrap="square" lIns="49506" tIns="24789" rIns="49506" bIns="24789" rtlCol="0" anchor="ctr" anchorCtr="0">
            <a:normAutofit/>
          </a:bodyPr>
          <a:lstStyle/>
          <a:p>
            <a:pPr algn="ctr">
              <a:lnSpc>
                <a:spcPct val="140000"/>
              </a:lnSpc>
            </a:pPr>
            <a:r>
              <a:rPr lang="en-US" sz="2230" b="1">
                <a:solidFill>
                  <a:srgbClr val="FDFE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2230" b="1">
              <a:solidFill>
                <a:srgbClr val="FDFE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custDataLst>
              <p:tags r:id="rId10"/>
            </p:custDataLst>
          </p:nvPr>
        </p:nvSpPr>
        <p:spPr>
          <a:xfrm>
            <a:off x="5078043" y="3981926"/>
            <a:ext cx="594187" cy="594360"/>
          </a:xfrm>
          <a:prstGeom prst="rect">
            <a:avLst/>
          </a:prstGeom>
        </p:spPr>
        <p:txBody>
          <a:bodyPr vert="horz" wrap="square" lIns="49506" tIns="24789" rIns="49506" bIns="24789" rtlCol="0" anchor="ctr" anchorCtr="0">
            <a:normAutofit/>
          </a:bodyPr>
          <a:lstStyle/>
          <a:p>
            <a:pPr algn="ctr">
              <a:lnSpc>
                <a:spcPct val="140000"/>
              </a:lnSpc>
            </a:pPr>
            <a:r>
              <a:rPr lang="en-US" sz="2230" b="1">
                <a:solidFill>
                  <a:srgbClr val="FDFE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04</a:t>
            </a:r>
            <a:endParaRPr lang="en-US" sz="2230" b="1">
              <a:solidFill>
                <a:srgbClr val="FDFE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custDataLst>
              <p:tags r:id="rId11"/>
            </p:custDataLst>
          </p:nvPr>
        </p:nvSpPr>
        <p:spPr>
          <a:xfrm>
            <a:off x="3468423" y="3930415"/>
            <a:ext cx="594187" cy="594360"/>
          </a:xfrm>
          <a:prstGeom prst="rect">
            <a:avLst/>
          </a:prstGeom>
        </p:spPr>
        <p:txBody>
          <a:bodyPr vert="horz" wrap="square" lIns="49506" tIns="24789" rIns="49506" bIns="24789" rtlCol="0" anchor="ctr" anchorCtr="0">
            <a:normAutofit/>
          </a:bodyPr>
          <a:lstStyle/>
          <a:p>
            <a:pPr algn="ctr">
              <a:lnSpc>
                <a:spcPct val="140000"/>
              </a:lnSpc>
            </a:pPr>
            <a:r>
              <a:rPr lang="en-US" sz="2230" b="1">
                <a:solidFill>
                  <a:srgbClr val="FDFE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2230" b="1">
              <a:solidFill>
                <a:srgbClr val="FDFE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2"/>
            </p:custDataLst>
          </p:nvPr>
        </p:nvSpPr>
        <p:spPr>
          <a:xfrm>
            <a:off x="3526599" y="2591669"/>
            <a:ext cx="594187" cy="594360"/>
          </a:xfrm>
          <a:prstGeom prst="rect">
            <a:avLst/>
          </a:prstGeom>
        </p:spPr>
        <p:txBody>
          <a:bodyPr vert="horz" wrap="square" lIns="49506" tIns="24789" rIns="49506" bIns="24789" rtlCol="0" anchor="ctr" anchorCtr="0">
            <a:normAutofit/>
          </a:bodyPr>
          <a:lstStyle/>
          <a:p>
            <a:pPr algn="ctr">
              <a:lnSpc>
                <a:spcPct val="140000"/>
              </a:lnSpc>
            </a:pPr>
            <a:r>
              <a:rPr lang="en-US" sz="2230" b="1">
                <a:solidFill>
                  <a:srgbClr val="FDFE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2230" b="1">
              <a:solidFill>
                <a:srgbClr val="FDFE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3"/>
            </p:custDataLst>
          </p:nvPr>
        </p:nvSpPr>
        <p:spPr>
          <a:xfrm>
            <a:off x="647626" y="3992692"/>
            <a:ext cx="2485000" cy="367751"/>
          </a:xfrm>
          <a:prstGeom prst="rect">
            <a:avLst/>
          </a:prstGeom>
        </p:spPr>
        <p:txBody>
          <a:bodyPr vert="horz" wrap="square" lIns="49506" tIns="24789" rIns="49506" bIns="24789" rtlCol="0" anchor="ctr" anchorCtr="0">
            <a:noAutofit/>
          </a:bodyPr>
          <a:lstStyle/>
          <a:p>
            <a:pPr lvl="0" algn="r">
              <a:lnSpc>
                <a:spcPct val="120000"/>
              </a:lnSpc>
              <a:buClrTx/>
              <a:buSzTx/>
              <a:buFontTx/>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购买行为活动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7" name="TextBox 17"/>
          <p:cNvSpPr txBox="1"/>
          <p:nvPr>
            <p:custDataLst>
              <p:tags r:id="rId14"/>
            </p:custDataLst>
          </p:nvPr>
        </p:nvSpPr>
        <p:spPr>
          <a:xfrm>
            <a:off x="467544" y="4356012"/>
            <a:ext cx="2665082" cy="857725"/>
          </a:xfrm>
          <a:prstGeom prst="rect">
            <a:avLst/>
          </a:prstGeom>
        </p:spPr>
        <p:txBody>
          <a:bodyPr vert="horz" wrap="square" lIns="49506" tIns="24789" rIns="49506" bIns="24789"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购买行为包括寻找、选择、购买、使用、评价及处置产品或服务等一系列活动。</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8"/>
          <p:cNvSpPr txBox="1"/>
          <p:nvPr>
            <p:custDataLst>
              <p:tags r:id="rId15"/>
            </p:custDataLst>
          </p:nvPr>
        </p:nvSpPr>
        <p:spPr>
          <a:xfrm>
            <a:off x="5987638" y="2193295"/>
            <a:ext cx="2485000" cy="367751"/>
          </a:xfrm>
          <a:prstGeom prst="rect">
            <a:avLst/>
          </a:prstGeom>
        </p:spPr>
        <p:txBody>
          <a:bodyPr vert="horz" wrap="square" lIns="49506" tIns="24789" rIns="49506" bIns="24789" rtlCol="0" anchor="ctr" anchorCtr="0">
            <a:noAutofit/>
          </a:bodyPr>
          <a:lstStyle/>
          <a:p>
            <a:pPr lvl="0" algn="l">
              <a:lnSpc>
                <a:spcPct val="120000"/>
              </a:lnSpc>
              <a:buClrTx/>
              <a:buSzTx/>
              <a:buFontTx/>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购买行为影响因素</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9" name="TextBox 19"/>
          <p:cNvSpPr txBox="1"/>
          <p:nvPr>
            <p:custDataLst>
              <p:tags r:id="rId16"/>
            </p:custDataLst>
          </p:nvPr>
        </p:nvSpPr>
        <p:spPr>
          <a:xfrm>
            <a:off x="5807556" y="2556618"/>
            <a:ext cx="2665082" cy="857725"/>
          </a:xfrm>
          <a:prstGeom prst="rect">
            <a:avLst/>
          </a:prstGeom>
        </p:spPr>
        <p:txBody>
          <a:bodyPr vert="horz" wrap="square" lIns="49506" tIns="24789" rIns="49506" bIns="24789"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消费者购买行为是一个复杂的过程，受到内在因素和外在因素的交互影响。</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0" name="TextBox 20"/>
          <p:cNvSpPr txBox="1"/>
          <p:nvPr>
            <p:custDataLst>
              <p:tags r:id="rId17"/>
            </p:custDataLst>
          </p:nvPr>
        </p:nvSpPr>
        <p:spPr>
          <a:xfrm>
            <a:off x="5987638" y="3998296"/>
            <a:ext cx="2485000" cy="367751"/>
          </a:xfrm>
          <a:prstGeom prst="rect">
            <a:avLst/>
          </a:prstGeom>
        </p:spPr>
        <p:txBody>
          <a:bodyPr vert="horz" wrap="square" lIns="49506" tIns="24789" rIns="49506" bIns="24789" rtlCol="0" anchor="ctr" anchorCtr="0">
            <a:noAutofit/>
          </a:bodyPr>
          <a:lstStyle/>
          <a:p>
            <a:pPr lvl="0" algn="l">
              <a:lnSpc>
                <a:spcPct val="120000"/>
              </a:lnSpc>
              <a:buClrTx/>
              <a:buSzTx/>
              <a:buFontTx/>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购买决策</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1" name="TextBox 21"/>
          <p:cNvSpPr txBox="1"/>
          <p:nvPr>
            <p:custDataLst>
              <p:tags r:id="rId18"/>
            </p:custDataLst>
          </p:nvPr>
        </p:nvSpPr>
        <p:spPr>
          <a:xfrm>
            <a:off x="5807556" y="4361619"/>
            <a:ext cx="2665082" cy="857725"/>
          </a:xfrm>
          <a:prstGeom prst="rect">
            <a:avLst/>
          </a:prstGeom>
        </p:spPr>
        <p:txBody>
          <a:bodyPr vert="horz" wrap="square" lIns="49506" tIns="24789" rIns="49506" bIns="24789"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购买决策居于核心地位，其正确与否直接决定购买行为的发生方式、指向及效用大小。</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9"/>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消费者购买行为</a:t>
            </a:r>
            <a:endParaRPr lang="zh-CN" altLang="en-US" sz="2800" dirty="0">
              <a:ea typeface="微软雅黑" panose="020B0503020204020204" pitchFamily="34" charset="-122"/>
              <a:sym typeface="+mn-ea"/>
            </a:endParaRPr>
          </a:p>
        </p:txBody>
      </p:sp>
      <p:sp>
        <p:nvSpPr>
          <p:cNvPr id="22" name="Rectangle 3"/>
          <p:cNvSpPr txBox="1"/>
          <p:nvPr>
            <p:custDataLst>
              <p:tags r:id="rId20"/>
            </p:custDataLst>
          </p:nvPr>
        </p:nvSpPr>
        <p:spPr>
          <a:xfrm>
            <a:off x="586105" y="1309370"/>
            <a:ext cx="6000750" cy="729615"/>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消费者购买行为的概念</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563880" y="3896995"/>
            <a:ext cx="5226050" cy="1551940"/>
          </a:xfrm>
          <a:prstGeom prst="roundRect">
            <a:avLst>
              <a:gd name="adj" fmla="val 16667"/>
            </a:avLst>
          </a:prstGeom>
          <a:solidFill>
            <a:schemeClr val="lt2">
              <a:alpha val="80000"/>
            </a:schemeClr>
          </a:solidFill>
        </p:spPr>
      </p:sp>
      <p:sp>
        <p:nvSpPr>
          <p:cNvPr id="5" name="AutoShape 5"/>
          <p:cNvSpPr/>
          <p:nvPr>
            <p:custDataLst>
              <p:tags r:id="rId2"/>
            </p:custDataLst>
          </p:nvPr>
        </p:nvSpPr>
        <p:spPr>
          <a:xfrm>
            <a:off x="563880" y="2297430"/>
            <a:ext cx="5226050" cy="1544636"/>
          </a:xfrm>
          <a:prstGeom prst="roundRect">
            <a:avLst>
              <a:gd name="adj" fmla="val 16667"/>
            </a:avLst>
          </a:prstGeom>
          <a:solidFill>
            <a:schemeClr val="lt2">
              <a:alpha val="80000"/>
            </a:schemeClr>
          </a:solidFill>
        </p:spPr>
      </p:sp>
      <p:pic>
        <p:nvPicPr>
          <p:cNvPr id="6" name="Picture 6"/>
          <p:cNvPicPr>
            <a:picLocks noChangeAspect="1"/>
          </p:cNvPicPr>
          <p:nvPr/>
        </p:nvPicPr>
        <p:blipFill>
          <a:blip r:embed="rId3"/>
          <a:srcRect l="25006" r="25006"/>
          <a:stretch>
            <a:fillRect/>
          </a:stretch>
        </p:blipFill>
        <p:spPr>
          <a:xfrm>
            <a:off x="5853008" y="1854587"/>
            <a:ext cx="2873401" cy="3831201"/>
          </a:xfrm>
          <a:prstGeom prst="rect">
            <a:avLst/>
          </a:prstGeom>
        </p:spPr>
      </p:pic>
      <p:sp>
        <p:nvSpPr>
          <p:cNvPr id="7" name="TextBox 7"/>
          <p:cNvSpPr txBox="1"/>
          <p:nvPr>
            <p:custDataLst>
              <p:tags r:id="rId4"/>
            </p:custDataLst>
          </p:nvPr>
        </p:nvSpPr>
        <p:spPr>
          <a:xfrm>
            <a:off x="777637" y="2426965"/>
            <a:ext cx="4784377" cy="489239"/>
          </a:xfrm>
          <a:prstGeom prst="rect">
            <a:avLst/>
          </a:prstGeom>
        </p:spPr>
        <p:txBody>
          <a:bodyPr vert="horz" wrap="square" lIns="92869" tIns="92869" rIns="42863" bIns="92869" rtlCol="0" anchor="ctr"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购买行为的特点</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5"/>
            </p:custDataLst>
          </p:nvPr>
        </p:nvSpPr>
        <p:spPr>
          <a:xfrm>
            <a:off x="777637" y="2826714"/>
            <a:ext cx="4841649" cy="728573"/>
          </a:xfrm>
          <a:prstGeom prst="rect">
            <a:avLst/>
          </a:prstGeom>
        </p:spPr>
        <p:txBody>
          <a:bodyPr vert="horz" wrap="square" lIns="92869" tIns="92869" rIns="42863" bIns="92869" rtlCol="0" anchor="t" anchorCtr="0">
            <a:noAutofit/>
          </a:bodyPr>
          <a:lstStyle/>
          <a:p>
            <a:pPr>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消费者的购买行为具有动态性、互动性、多样性、易变性、冲动性、交易性等特点</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777637" y="4032704"/>
            <a:ext cx="4784377" cy="489239"/>
          </a:xfrm>
          <a:prstGeom prst="rect">
            <a:avLst/>
          </a:prstGeom>
        </p:spPr>
        <p:txBody>
          <a:bodyPr vert="horz" wrap="square" lIns="92869" tIns="92869" rIns="42863" bIns="92869" rtlCol="0" anchor="ctr"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心理活动阶段</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7"/>
            </p:custDataLst>
          </p:nvPr>
        </p:nvSpPr>
        <p:spPr>
          <a:xfrm>
            <a:off x="777637" y="4438674"/>
            <a:ext cx="4841649" cy="718115"/>
          </a:xfrm>
          <a:prstGeom prst="rect">
            <a:avLst/>
          </a:prstGeom>
        </p:spPr>
        <p:txBody>
          <a:bodyPr vert="horz" wrap="square" lIns="92869" tIns="92869" rIns="42863" bIns="92869"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消费者的心理活动包括需求认知、信息收集、品牌评价、购买决策和购后行为等阶段。</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8"/>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消费者购买行为</a:t>
            </a:r>
            <a:endParaRPr lang="zh-CN" altLang="en-US" sz="2800" dirty="0">
              <a:ea typeface="微软雅黑" panose="020B0503020204020204" pitchFamily="34" charset="-122"/>
              <a:sym typeface="+mn-ea"/>
            </a:endParaRPr>
          </a:p>
        </p:txBody>
      </p:sp>
      <p:sp>
        <p:nvSpPr>
          <p:cNvPr id="12" name="Rectangle 3"/>
          <p:cNvSpPr txBox="1"/>
          <p:nvPr>
            <p:custDataLst>
              <p:tags r:id="rId9"/>
            </p:custDataLst>
          </p:nvPr>
        </p:nvSpPr>
        <p:spPr>
          <a:xfrm>
            <a:off x="707390" y="1196975"/>
            <a:ext cx="5879465"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消费者购买行为特点</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l="12342" r="12342"/>
          <a:stretch>
            <a:fillRect/>
          </a:stretch>
        </p:blipFill>
        <p:spPr>
          <a:xfrm>
            <a:off x="6175375" y="2780665"/>
            <a:ext cx="2941320" cy="2604135"/>
          </a:xfrm>
          <a:prstGeom prst="rect">
            <a:avLst/>
          </a:prstGeom>
        </p:spPr>
      </p:pic>
      <p:sp>
        <p:nvSpPr>
          <p:cNvPr id="5" name="TextBox 5"/>
          <p:cNvSpPr txBox="1"/>
          <p:nvPr>
            <p:custDataLst>
              <p:tags r:id="rId2"/>
            </p:custDataLst>
          </p:nvPr>
        </p:nvSpPr>
        <p:spPr>
          <a:xfrm>
            <a:off x="1854417" y="2366419"/>
            <a:ext cx="4013850" cy="685800"/>
          </a:xfrm>
          <a:prstGeom prst="rect">
            <a:avLst/>
          </a:prstGeom>
        </p:spPr>
        <p:txBody>
          <a:bodyPr vert="horz" wrap="square" lIns="92869" tIns="92869" rIns="42863" bIns="92869"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消费者购买行为受到个体特征、社会文化、心理因素和购买环境等多种因素的影响</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1876425" y="1933575"/>
            <a:ext cx="3977640" cy="553720"/>
          </a:xfrm>
          <a:prstGeom prst="rect">
            <a:avLst/>
          </a:prstGeom>
        </p:spPr>
        <p:txBody>
          <a:bodyPr vert="horz" wrap="square" lIns="92869" tIns="92869" rIns="42863" bIns="92869" rtlCol="0" anchor="ctr" anchorCtr="0">
            <a:noAutofit/>
          </a:bodyPr>
          <a:lstStyle/>
          <a:p>
            <a:pP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消费者购买行为的影响因素</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1854417" y="3690240"/>
            <a:ext cx="4013850" cy="685800"/>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消费者的年龄、性别、收入水平、教育程度等个人属性会影响到消费者的购买偏好和行为。</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5"/>
            </p:custDataLst>
          </p:nvPr>
        </p:nvSpPr>
        <p:spPr>
          <a:xfrm>
            <a:off x="1895475" y="3242945"/>
            <a:ext cx="3958590" cy="552450"/>
          </a:xfrm>
          <a:prstGeom prst="rect">
            <a:avLst/>
          </a:prstGeom>
        </p:spPr>
        <p:txBody>
          <a:bodyPr vert="horz" wrap="square" lIns="92869" tIns="92869" rIns="42863" bIns="92869" rtlCol="0" anchor="ctr" anchorCtr="0">
            <a:noAutofit/>
          </a:bodyPr>
          <a:lstStyle/>
          <a:p>
            <a:pP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个体特征</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1854417" y="5273617"/>
            <a:ext cx="4013850" cy="685800"/>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文化背景、社会地位、家庭价值观等会影响到消费者对产品或服务的认知和态度。</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7"/>
            </p:custDataLst>
          </p:nvPr>
        </p:nvSpPr>
        <p:spPr>
          <a:xfrm>
            <a:off x="1854200" y="4765040"/>
            <a:ext cx="3928110" cy="561975"/>
          </a:xfrm>
          <a:prstGeom prst="rect">
            <a:avLst/>
          </a:prstGeom>
        </p:spPr>
        <p:txBody>
          <a:bodyPr vert="horz" wrap="square" lIns="92869" tIns="92869" rIns="42863" bIns="92869" rtlCol="0" anchor="ctr" anchorCtr="0">
            <a:noAutofit/>
          </a:bodyPr>
          <a:lstStyle/>
          <a:p>
            <a:pP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社会文化因素</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custDataLst>
              <p:tags r:id="rId8"/>
            </p:custDataLst>
          </p:nvPr>
        </p:nvSpPr>
        <p:spPr>
          <a:xfrm>
            <a:off x="841019" y="2170727"/>
            <a:ext cx="637223" cy="345440"/>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custDataLst>
              <p:tags r:id="rId9"/>
            </p:custDataLst>
          </p:nvPr>
        </p:nvSpPr>
        <p:spPr>
          <a:xfrm>
            <a:off x="841019" y="3474659"/>
            <a:ext cx="637223" cy="345440"/>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custDataLst>
              <p:tags r:id="rId10"/>
            </p:custDataLst>
          </p:nvPr>
        </p:nvSpPr>
        <p:spPr>
          <a:xfrm>
            <a:off x="863879" y="4898969"/>
            <a:ext cx="637223" cy="345440"/>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AutoShape 15"/>
          <p:cNvSpPr/>
          <p:nvPr>
            <p:custDataLst>
              <p:tags r:id="rId11"/>
            </p:custDataLst>
          </p:nvPr>
        </p:nvSpPr>
        <p:spPr>
          <a:xfrm>
            <a:off x="920144" y="2103961"/>
            <a:ext cx="478972" cy="478972"/>
          </a:xfrm>
          <a:prstGeom prst="rect">
            <a:avLst/>
          </a:prstGeom>
          <a:noFill/>
          <a:ln w="19050">
            <a:solidFill>
              <a:schemeClr val="accent1">
                <a:alpha val="100000"/>
              </a:schemeClr>
            </a:solidFill>
            <a:prstDash val="solid"/>
          </a:ln>
        </p:spPr>
      </p:sp>
      <p:sp>
        <p:nvSpPr>
          <p:cNvPr id="16" name="AutoShape 16"/>
          <p:cNvSpPr/>
          <p:nvPr>
            <p:custDataLst>
              <p:tags r:id="rId12"/>
            </p:custDataLst>
          </p:nvPr>
        </p:nvSpPr>
        <p:spPr>
          <a:xfrm>
            <a:off x="920144" y="3401408"/>
            <a:ext cx="478972" cy="478972"/>
          </a:xfrm>
          <a:prstGeom prst="rect">
            <a:avLst/>
          </a:prstGeom>
          <a:noFill/>
          <a:ln w="19050">
            <a:solidFill>
              <a:schemeClr val="accent1">
                <a:alpha val="100000"/>
              </a:schemeClr>
            </a:solidFill>
            <a:prstDash val="solid"/>
          </a:ln>
        </p:spPr>
      </p:sp>
      <p:sp>
        <p:nvSpPr>
          <p:cNvPr id="17" name="AutoShape 17"/>
          <p:cNvSpPr/>
          <p:nvPr>
            <p:custDataLst>
              <p:tags r:id="rId13"/>
            </p:custDataLst>
          </p:nvPr>
        </p:nvSpPr>
        <p:spPr>
          <a:xfrm>
            <a:off x="920144" y="4823314"/>
            <a:ext cx="478972" cy="478972"/>
          </a:xfrm>
          <a:prstGeom prst="rect">
            <a:avLst/>
          </a:prstGeom>
          <a:noFill/>
          <a:ln w="19050">
            <a:solidFill>
              <a:schemeClr val="accent1">
                <a:alpha val="100000"/>
              </a:schemeClr>
            </a:solidFill>
            <a:prstDash val="solid"/>
          </a:ln>
        </p:spPr>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4"/>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消费者购买行为</a:t>
            </a:r>
            <a:endParaRPr lang="zh-CN" altLang="en-US" sz="2800" dirty="0">
              <a:ea typeface="微软雅黑" panose="020B0503020204020204" pitchFamily="34" charset="-122"/>
              <a:sym typeface="+mn-ea"/>
            </a:endParaRPr>
          </a:p>
        </p:txBody>
      </p:sp>
      <p:sp>
        <p:nvSpPr>
          <p:cNvPr id="18" name="Rectangle 3"/>
          <p:cNvSpPr txBox="1"/>
          <p:nvPr>
            <p:custDataLst>
              <p:tags r:id="rId15"/>
            </p:custDataLst>
          </p:nvPr>
        </p:nvSpPr>
        <p:spPr>
          <a:xfrm>
            <a:off x="755333" y="119305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消费者购买行为影响因素</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l="16046" r="16046"/>
          <a:stretch>
            <a:fillRect/>
          </a:stretch>
        </p:blipFill>
        <p:spPr>
          <a:xfrm>
            <a:off x="467603" y="2132860"/>
            <a:ext cx="3855368" cy="3491513"/>
          </a:xfrm>
          <a:prstGeom prst="rect">
            <a:avLst/>
          </a:prstGeom>
        </p:spPr>
      </p:pic>
      <p:sp>
        <p:nvSpPr>
          <p:cNvPr id="5" name="TextBox 5"/>
          <p:cNvSpPr txBox="1"/>
          <p:nvPr>
            <p:custDataLst>
              <p:tags r:id="rId2"/>
            </p:custDataLst>
          </p:nvPr>
        </p:nvSpPr>
        <p:spPr>
          <a:xfrm>
            <a:off x="4505832" y="2300887"/>
            <a:ext cx="4098616" cy="673743"/>
          </a:xfrm>
          <a:prstGeom prst="rect">
            <a:avLst/>
          </a:prstGeom>
        </p:spPr>
        <p:txBody>
          <a:bodyPr vert="horz" wrap="square" lIns="85725" tIns="42863" rIns="85725" bIns="42863" rtlCol="0" anchor="t" anchorCtr="0">
            <a:noAutofit/>
          </a:bodyPr>
          <a:lstStyle/>
          <a:p>
            <a:pPr>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消费者的态度、动机、个性特征等会影响到消费者的购买决策过程</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4505960" y="2060575"/>
            <a:ext cx="3864610" cy="337185"/>
          </a:xfrm>
          <a:prstGeom prst="rect">
            <a:avLst/>
          </a:prstGeom>
        </p:spPr>
        <p:txBody>
          <a:bodyPr vert="horz" wrap="square" lIns="85725" tIns="42863" rIns="85725" bIns="42863" rtlCol="0" anchor="b" anchorCtr="0">
            <a:noAutofit/>
          </a:bodyPr>
          <a:lstStyle/>
          <a:p>
            <a:pPr>
              <a:lnSpc>
                <a:spcPct val="77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心理因素</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4505832" y="3512218"/>
            <a:ext cx="4098616" cy="663407"/>
          </a:xfrm>
          <a:prstGeom prst="rect">
            <a:avLst/>
          </a:prstGeom>
        </p:spPr>
        <p:txBody>
          <a:bodyPr vert="horz" wrap="square" lIns="85725" tIns="42863" rIns="85725" bIns="42863"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商店布局、促销活动、竞争对手等因素会影响到消费者的购买行为。</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5"/>
            </p:custDataLst>
          </p:nvPr>
        </p:nvSpPr>
        <p:spPr>
          <a:xfrm>
            <a:off x="4505832" y="3284802"/>
            <a:ext cx="3798305" cy="327142"/>
          </a:xfrm>
          <a:prstGeom prst="rect">
            <a:avLst/>
          </a:prstGeom>
        </p:spPr>
        <p:txBody>
          <a:bodyPr vert="horz" wrap="square" lIns="85725" tIns="42863" rIns="85725" bIns="42863" rtlCol="0" anchor="b" anchorCtr="0">
            <a:noAutofit/>
          </a:bodyPr>
          <a:lstStyle/>
          <a:p>
            <a:pPr>
              <a:lnSpc>
                <a:spcPct val="77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购买环境</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4505832" y="4767749"/>
            <a:ext cx="4098616" cy="673743"/>
          </a:xfrm>
          <a:prstGeom prst="rect">
            <a:avLst/>
          </a:prstGeom>
        </p:spPr>
        <p:txBody>
          <a:bodyPr vert="horz" wrap="square" lIns="85725" tIns="42863" rIns="85725" bIns="42863"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消费者的个性、年龄、性别、职业、收入等个人因素，以及消费者的价值观、态度、生活方式等心理因素。</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7"/>
            </p:custDataLst>
          </p:nvPr>
        </p:nvSpPr>
        <p:spPr>
          <a:xfrm>
            <a:off x="4505832" y="4551686"/>
            <a:ext cx="3798305" cy="316806"/>
          </a:xfrm>
          <a:prstGeom prst="rect">
            <a:avLst/>
          </a:prstGeom>
        </p:spPr>
        <p:txBody>
          <a:bodyPr vert="horz" wrap="square" lIns="85725" tIns="42863" rIns="85725" bIns="42863" rtlCol="0" anchor="b" anchorCtr="0">
            <a:noAutofit/>
          </a:bodyPr>
          <a:lstStyle/>
          <a:p>
            <a:pPr>
              <a:lnSpc>
                <a:spcPct val="77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内在因素</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8"/>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消费者购买行为</a:t>
            </a:r>
            <a:endParaRPr lang="zh-CN" altLang="en-US" sz="2800" dirty="0">
              <a:ea typeface="微软雅黑" panose="020B0503020204020204" pitchFamily="34" charset="-122"/>
              <a:sym typeface="+mn-ea"/>
            </a:endParaRPr>
          </a:p>
        </p:txBody>
      </p:sp>
      <p:sp>
        <p:nvSpPr>
          <p:cNvPr id="12" name="Rectangle 3"/>
          <p:cNvSpPr txBox="1"/>
          <p:nvPr>
            <p:custDataLst>
              <p:tags r:id="rId9"/>
            </p:custDataLst>
          </p:nvPr>
        </p:nvSpPr>
        <p:spPr>
          <a:xfrm>
            <a:off x="751205" y="1171575"/>
            <a:ext cx="58356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消费者购买行为影响因素</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4666717" y="3422754"/>
            <a:ext cx="3789104" cy="2600366"/>
          </a:xfrm>
          <a:prstGeom prst="roundRect">
            <a:avLst>
              <a:gd name="adj" fmla="val 5952"/>
            </a:avLst>
          </a:prstGeom>
          <a:solidFill>
            <a:schemeClr val="lt2">
              <a:alpha val="80000"/>
            </a:schemeClr>
          </a:solidFill>
        </p:spPr>
      </p:sp>
      <p:sp>
        <p:nvSpPr>
          <p:cNvPr id="5" name="AutoShape 5"/>
          <p:cNvSpPr/>
          <p:nvPr>
            <p:custDataLst>
              <p:tags r:id="rId2"/>
            </p:custDataLst>
          </p:nvPr>
        </p:nvSpPr>
        <p:spPr>
          <a:xfrm>
            <a:off x="650230" y="3422754"/>
            <a:ext cx="3789104" cy="2600366"/>
          </a:xfrm>
          <a:prstGeom prst="roundRect">
            <a:avLst>
              <a:gd name="adj" fmla="val 5952"/>
            </a:avLst>
          </a:prstGeom>
          <a:solidFill>
            <a:schemeClr val="lt2">
              <a:alpha val="80000"/>
            </a:schemeClr>
          </a:solidFill>
        </p:spPr>
      </p:sp>
      <p:pic>
        <p:nvPicPr>
          <p:cNvPr id="6" name="Picture 6"/>
          <p:cNvPicPr>
            <a:picLocks noChangeAspect="1"/>
          </p:cNvPicPr>
          <p:nvPr>
            <p:custDataLst>
              <p:tags r:id="rId3"/>
            </p:custDataLst>
          </p:nvPr>
        </p:nvPicPr>
        <p:blipFill>
          <a:blip r:embed="rId4"/>
          <a:srcRect t="2825" b="2825"/>
          <a:stretch>
            <a:fillRect/>
          </a:stretch>
        </p:blipFill>
        <p:spPr>
          <a:xfrm>
            <a:off x="658830" y="2279018"/>
            <a:ext cx="3771900" cy="2371933"/>
          </a:xfrm>
          <a:prstGeom prst="rect">
            <a:avLst/>
          </a:prstGeom>
        </p:spPr>
      </p:pic>
      <p:sp>
        <p:nvSpPr>
          <p:cNvPr id="7" name="TextBox 7"/>
          <p:cNvSpPr txBox="1"/>
          <p:nvPr>
            <p:custDataLst>
              <p:tags r:id="rId5"/>
            </p:custDataLst>
          </p:nvPr>
        </p:nvSpPr>
        <p:spPr>
          <a:xfrm>
            <a:off x="1025781" y="4814369"/>
            <a:ext cx="3038003" cy="367751"/>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外在因素</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6"/>
            </p:custDataLst>
          </p:nvPr>
        </p:nvSpPr>
        <p:spPr>
          <a:xfrm>
            <a:off x="690003" y="5288801"/>
            <a:ext cx="3740725" cy="618364"/>
          </a:xfrm>
          <a:prstGeom prst="rect">
            <a:avLst/>
          </a:prstGeom>
        </p:spPr>
        <p:txBody>
          <a:bodyPr vert="horz" wrap="square" lIns="49506" tIns="24789" rIns="49506" bIns="24789" rtlCol="0" anchor="t" anchorCtr="0">
            <a:noAutofit/>
          </a:bodyPr>
          <a:lstStyle/>
          <a:p>
            <a:pPr algn="l">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社会文化环境、媒体广告、竞争状况、政策法规等是影响消费者购买行为的外在因素</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9" name="Picture 9"/>
          <p:cNvPicPr>
            <a:picLocks noChangeAspect="1"/>
          </p:cNvPicPr>
          <p:nvPr>
            <p:custDataLst>
              <p:tags r:id="rId7"/>
            </p:custDataLst>
          </p:nvPr>
        </p:nvPicPr>
        <p:blipFill>
          <a:blip r:embed="rId8"/>
          <a:srcRect t="6830" b="6830"/>
          <a:stretch>
            <a:fillRect/>
          </a:stretch>
        </p:blipFill>
        <p:spPr>
          <a:xfrm>
            <a:off x="4675316" y="2279018"/>
            <a:ext cx="3771900" cy="2371933"/>
          </a:xfrm>
          <a:prstGeom prst="rect">
            <a:avLst/>
          </a:prstGeom>
        </p:spPr>
      </p:pic>
      <p:sp>
        <p:nvSpPr>
          <p:cNvPr id="10" name="TextBox 10"/>
          <p:cNvSpPr txBox="1"/>
          <p:nvPr>
            <p:custDataLst>
              <p:tags r:id="rId9"/>
            </p:custDataLst>
          </p:nvPr>
        </p:nvSpPr>
        <p:spPr>
          <a:xfrm>
            <a:off x="5042269" y="4819974"/>
            <a:ext cx="3038003" cy="367751"/>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因素相互作用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custDataLst>
              <p:tags r:id="rId10"/>
            </p:custDataLst>
          </p:nvPr>
        </p:nvSpPr>
        <p:spPr>
          <a:xfrm>
            <a:off x="4706491" y="5294407"/>
            <a:ext cx="3740725" cy="618364"/>
          </a:xfrm>
          <a:prstGeom prst="rect">
            <a:avLst/>
          </a:prstGeom>
        </p:spPr>
        <p:txBody>
          <a:bodyPr vert="horz" wrap="square" lIns="49506" tIns="24789" rIns="49506" bIns="24789"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消费者购买行为的影响因素之间相互影响，共同作用于消费者的购买行为。</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消费者购买行为</a:t>
            </a:r>
            <a:endParaRPr lang="zh-CN" altLang="en-US" sz="2800" dirty="0">
              <a:ea typeface="微软雅黑" panose="020B0503020204020204" pitchFamily="34" charset="-122"/>
              <a:sym typeface="+mn-ea"/>
            </a:endParaRPr>
          </a:p>
        </p:txBody>
      </p:sp>
      <p:sp>
        <p:nvSpPr>
          <p:cNvPr id="13" name="Rectangle 3"/>
          <p:cNvSpPr txBox="1"/>
          <p:nvPr>
            <p:custDataLst>
              <p:tags r:id="rId12"/>
            </p:custDataLst>
          </p:nvPr>
        </p:nvSpPr>
        <p:spPr>
          <a:xfrm>
            <a:off x="827088" y="1244490"/>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消费者购买行为影响因素</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1014229" y="3753967"/>
            <a:ext cx="7072313" cy="1242271"/>
          </a:xfrm>
          <a:prstGeom prst="roundRect">
            <a:avLst>
              <a:gd name="adj" fmla="val 16667"/>
            </a:avLst>
          </a:prstGeom>
          <a:gradFill>
            <a:gsLst>
              <a:gs pos="100000">
                <a:schemeClr val="lt2">
                  <a:alpha val="100000"/>
                </a:schemeClr>
              </a:gs>
              <a:gs pos="0">
                <a:schemeClr val="lt1">
                  <a:alpha val="100000"/>
                </a:schemeClr>
              </a:gs>
            </a:gsLst>
            <a:lin ang="0"/>
          </a:gradFill>
        </p:spPr>
      </p:sp>
      <p:sp>
        <p:nvSpPr>
          <p:cNvPr id="5" name="AutoShape 5"/>
          <p:cNvSpPr/>
          <p:nvPr>
            <p:custDataLst>
              <p:tags r:id="rId2"/>
            </p:custDataLst>
          </p:nvPr>
        </p:nvSpPr>
        <p:spPr>
          <a:xfrm>
            <a:off x="1043439" y="5373238"/>
            <a:ext cx="7072313" cy="1242271"/>
          </a:xfrm>
          <a:prstGeom prst="roundRect">
            <a:avLst>
              <a:gd name="adj" fmla="val 16667"/>
            </a:avLst>
          </a:prstGeom>
          <a:gradFill>
            <a:gsLst>
              <a:gs pos="0">
                <a:schemeClr val="lt2">
                  <a:alpha val="100000"/>
                </a:schemeClr>
              </a:gs>
              <a:gs pos="100000">
                <a:schemeClr val="lt1">
                  <a:alpha val="100000"/>
                </a:schemeClr>
              </a:gs>
            </a:gsLst>
            <a:lin ang="0"/>
          </a:gradFill>
        </p:spPr>
      </p:sp>
      <p:sp>
        <p:nvSpPr>
          <p:cNvPr id="6" name="AutoShape 6"/>
          <p:cNvSpPr/>
          <p:nvPr>
            <p:custDataLst>
              <p:tags r:id="rId3"/>
            </p:custDataLst>
          </p:nvPr>
        </p:nvSpPr>
        <p:spPr>
          <a:xfrm>
            <a:off x="1156784" y="2430634"/>
            <a:ext cx="7072313" cy="1242271"/>
          </a:xfrm>
          <a:prstGeom prst="roundRect">
            <a:avLst>
              <a:gd name="adj" fmla="val 16667"/>
            </a:avLst>
          </a:prstGeom>
          <a:gradFill>
            <a:gsLst>
              <a:gs pos="0">
                <a:schemeClr val="lt2">
                  <a:alpha val="100000"/>
                </a:schemeClr>
              </a:gs>
              <a:gs pos="100000">
                <a:schemeClr val="lt1">
                  <a:alpha val="100000"/>
                </a:schemeClr>
              </a:gs>
            </a:gsLst>
            <a:lin ang="0"/>
          </a:gradFill>
        </p:spPr>
        <p:txBody>
          <a:bodyPr/>
          <a:lstStyle/>
          <a:p>
            <a:endParaRPr lang="zh-CN" altLang="en-US" sz="1800"/>
          </a:p>
        </p:txBody>
      </p:sp>
      <p:sp>
        <p:nvSpPr>
          <p:cNvPr id="7" name="AutoShape 7"/>
          <p:cNvSpPr/>
          <p:nvPr>
            <p:custDataLst>
              <p:tags r:id="rId4"/>
            </p:custDataLst>
          </p:nvPr>
        </p:nvSpPr>
        <p:spPr>
          <a:xfrm>
            <a:off x="753132" y="5690532"/>
            <a:ext cx="607677" cy="607677"/>
          </a:xfrm>
          <a:prstGeom prst="ellipse">
            <a:avLst/>
          </a:prstGeom>
          <a:solidFill>
            <a:schemeClr val="accent1">
              <a:alpha val="100000"/>
            </a:schemeClr>
          </a:solidFill>
        </p:spPr>
      </p:sp>
      <p:sp>
        <p:nvSpPr>
          <p:cNvPr id="8" name="Freeform 8"/>
          <p:cNvSpPr/>
          <p:nvPr>
            <p:custDataLst>
              <p:tags r:id="rId5"/>
            </p:custDataLst>
          </p:nvPr>
        </p:nvSpPr>
        <p:spPr>
          <a:xfrm>
            <a:off x="820033" y="5500893"/>
            <a:ext cx="415455" cy="415455"/>
          </a:xfrm>
          <a:custGeom>
            <a:avLst/>
            <a:gdLst/>
            <a:ahLst/>
            <a:cxnLst/>
            <a:rect l="l" t="t" r="r" b="b"/>
            <a:pathLst>
              <a:path w="304800" h="304800">
                <a:moveTo>
                  <a:pt x="190033" y="152400"/>
                </a:moveTo>
                <a:cubicBezTo>
                  <a:pt x="190033" y="90992"/>
                  <a:pt x="221771" y="56493"/>
                  <a:pt x="221771" y="56493"/>
                </a:cubicBezTo>
                <a:cubicBezTo>
                  <a:pt x="221771" y="56493"/>
                  <a:pt x="193758" y="33766"/>
                  <a:pt x="151924" y="33766"/>
                </a:cubicBezTo>
                <a:cubicBezTo>
                  <a:pt x="110090" y="33766"/>
                  <a:pt x="82067" y="56512"/>
                  <a:pt x="82067" y="56512"/>
                </a:cubicBezTo>
                <a:cubicBezTo>
                  <a:pt x="82067" y="56512"/>
                  <a:pt x="114376" y="82753"/>
                  <a:pt x="114376" y="152400"/>
                </a:cubicBezTo>
                <a:cubicBezTo>
                  <a:pt x="114376" y="219608"/>
                  <a:pt x="81858" y="248145"/>
                  <a:pt x="81858" y="248145"/>
                </a:cubicBezTo>
                <a:cubicBezTo>
                  <a:pt x="81858" y="248145"/>
                  <a:pt x="115662" y="271034"/>
                  <a:pt x="151924" y="271034"/>
                </a:cubicBezTo>
                <a:cubicBezTo>
                  <a:pt x="189043" y="271034"/>
                  <a:pt x="221799" y="248269"/>
                  <a:pt x="221799" y="248269"/>
                </a:cubicBezTo>
                <a:cubicBezTo>
                  <a:pt x="221799" y="248269"/>
                  <a:pt x="190033" y="218503"/>
                  <a:pt x="190033" y="152400"/>
                </a:cubicBezTo>
                <a:close/>
                <a:moveTo>
                  <a:pt x="74095" y="62789"/>
                </a:moveTo>
                <a:cubicBezTo>
                  <a:pt x="74095" y="62789"/>
                  <a:pt x="34633" y="86839"/>
                  <a:pt x="34633" y="152800"/>
                </a:cubicBezTo>
                <a:cubicBezTo>
                  <a:pt x="34633" y="218751"/>
                  <a:pt x="74533" y="240335"/>
                  <a:pt x="74533" y="240335"/>
                </a:cubicBezTo>
                <a:cubicBezTo>
                  <a:pt x="74533" y="240335"/>
                  <a:pt x="103613" y="218742"/>
                  <a:pt x="103613" y="152800"/>
                </a:cubicBezTo>
                <a:cubicBezTo>
                  <a:pt x="103613" y="86839"/>
                  <a:pt x="74095" y="62789"/>
                  <a:pt x="74095" y="62789"/>
                </a:cubicBezTo>
                <a:close/>
                <a:moveTo>
                  <a:pt x="229753" y="64570"/>
                </a:moveTo>
                <a:cubicBezTo>
                  <a:pt x="229753" y="64570"/>
                  <a:pt x="200244" y="86839"/>
                  <a:pt x="200244" y="152800"/>
                </a:cubicBezTo>
                <a:cubicBezTo>
                  <a:pt x="200244" y="218751"/>
                  <a:pt x="229305" y="240335"/>
                  <a:pt x="229305" y="240335"/>
                </a:cubicBezTo>
                <a:cubicBezTo>
                  <a:pt x="229305" y="240335"/>
                  <a:pt x="270158" y="218742"/>
                  <a:pt x="270158" y="152800"/>
                </a:cubicBezTo>
                <a:cubicBezTo>
                  <a:pt x="270158" y="86839"/>
                  <a:pt x="229753" y="64570"/>
                  <a:pt x="229753" y="64570"/>
                </a:cubicBezTo>
                <a:close/>
              </a:path>
            </a:pathLst>
          </a:custGeom>
          <a:solidFill>
            <a:srgbClr val="FFFFFF">
              <a:alpha val="100000"/>
            </a:srgbClr>
          </a:solidFill>
        </p:spPr>
      </p:sp>
      <p:sp>
        <p:nvSpPr>
          <p:cNvPr id="9" name="AutoShape 9"/>
          <p:cNvSpPr/>
          <p:nvPr>
            <p:custDataLst>
              <p:tags r:id="rId6"/>
            </p:custDataLst>
          </p:nvPr>
        </p:nvSpPr>
        <p:spPr>
          <a:xfrm>
            <a:off x="7763457" y="4071261"/>
            <a:ext cx="607677" cy="607677"/>
          </a:xfrm>
          <a:prstGeom prst="ellipse">
            <a:avLst/>
          </a:prstGeom>
          <a:solidFill>
            <a:schemeClr val="accent1">
              <a:alpha val="100000"/>
            </a:schemeClr>
          </a:solidFill>
        </p:spPr>
      </p:sp>
      <p:sp>
        <p:nvSpPr>
          <p:cNvPr id="10" name="AutoShape 10"/>
          <p:cNvSpPr/>
          <p:nvPr>
            <p:custDataLst>
              <p:tags r:id="rId7"/>
            </p:custDataLst>
          </p:nvPr>
        </p:nvSpPr>
        <p:spPr>
          <a:xfrm>
            <a:off x="723922" y="2737742"/>
            <a:ext cx="607677" cy="607677"/>
          </a:xfrm>
          <a:prstGeom prst="ellipse">
            <a:avLst/>
          </a:prstGeom>
          <a:solidFill>
            <a:schemeClr val="accent1">
              <a:alpha val="100000"/>
            </a:schemeClr>
          </a:solidFill>
        </p:spPr>
      </p:sp>
      <p:sp>
        <p:nvSpPr>
          <p:cNvPr id="11" name="Freeform 11"/>
          <p:cNvSpPr/>
          <p:nvPr>
            <p:custDataLst>
              <p:tags r:id="rId8"/>
            </p:custDataLst>
          </p:nvPr>
        </p:nvSpPr>
        <p:spPr>
          <a:xfrm>
            <a:off x="862236" y="2889589"/>
            <a:ext cx="303986" cy="303986"/>
          </a:xfrm>
          <a:custGeom>
            <a:avLst/>
            <a:gdLst/>
            <a:ahLst/>
            <a:cxnLst/>
            <a:rect l="l" t="t" r="r" b="b"/>
            <a:pathLst>
              <a:path w="304800" h="304800">
                <a:moveTo>
                  <a:pt x="173841" y="122930"/>
                </a:moveTo>
                <a:cubicBezTo>
                  <a:pt x="179718" y="102937"/>
                  <a:pt x="177232" y="81020"/>
                  <a:pt x="166392" y="62665"/>
                </a:cubicBezTo>
                <a:cubicBezTo>
                  <a:pt x="166630" y="62998"/>
                  <a:pt x="62770" y="167697"/>
                  <a:pt x="62027" y="167040"/>
                </a:cubicBezTo>
                <a:cubicBezTo>
                  <a:pt x="80077" y="177698"/>
                  <a:pt x="101994" y="180699"/>
                  <a:pt x="121720" y="175193"/>
                </a:cubicBezTo>
                <a:cubicBezTo>
                  <a:pt x="121577" y="174689"/>
                  <a:pt x="173422" y="122853"/>
                  <a:pt x="173841" y="122930"/>
                </a:cubicBezTo>
                <a:close/>
                <a:moveTo>
                  <a:pt x="155315" y="45968"/>
                </a:moveTo>
                <a:cubicBezTo>
                  <a:pt x="141322" y="32175"/>
                  <a:pt x="121301" y="22822"/>
                  <a:pt x="100127" y="22822"/>
                </a:cubicBezTo>
                <a:cubicBezTo>
                  <a:pt x="57331" y="22822"/>
                  <a:pt x="22631" y="57607"/>
                  <a:pt x="22631" y="100508"/>
                </a:cubicBezTo>
                <a:cubicBezTo>
                  <a:pt x="22631" y="121444"/>
                  <a:pt x="32156" y="141713"/>
                  <a:pt x="45587" y="155686"/>
                </a:cubicBezTo>
                <a:cubicBezTo>
                  <a:pt x="45615" y="155686"/>
                  <a:pt x="154657" y="46863"/>
                  <a:pt x="155315" y="45968"/>
                </a:cubicBezTo>
                <a:close/>
                <a:moveTo>
                  <a:pt x="264909" y="252089"/>
                </a:moveTo>
                <a:cubicBezTo>
                  <a:pt x="264909" y="252089"/>
                  <a:pt x="267443" y="230200"/>
                  <a:pt x="261128" y="223885"/>
                </a:cubicBezTo>
                <a:cubicBezTo>
                  <a:pt x="260709" y="223466"/>
                  <a:pt x="188300" y="135065"/>
                  <a:pt x="188300" y="135065"/>
                </a:cubicBezTo>
                <a:lnTo>
                  <a:pt x="134417" y="188947"/>
                </a:lnTo>
                <a:lnTo>
                  <a:pt x="222818" y="262185"/>
                </a:lnTo>
                <a:cubicBezTo>
                  <a:pt x="228714" y="268919"/>
                  <a:pt x="251441" y="265557"/>
                  <a:pt x="251441" y="265557"/>
                </a:cubicBezTo>
                <a:lnTo>
                  <a:pt x="269538" y="281978"/>
                </a:lnTo>
                <a:lnTo>
                  <a:pt x="282169" y="269348"/>
                </a:lnTo>
                <a:lnTo>
                  <a:pt x="264909" y="252089"/>
                </a:lnTo>
                <a:close/>
              </a:path>
            </a:pathLst>
          </a:custGeom>
          <a:solidFill>
            <a:srgbClr val="FFFFFF">
              <a:alpha val="100000"/>
            </a:srgbClr>
          </a:solidFill>
        </p:spPr>
      </p:sp>
      <p:sp>
        <p:nvSpPr>
          <p:cNvPr id="12" name="Freeform 12"/>
          <p:cNvSpPr/>
          <p:nvPr>
            <p:custDataLst>
              <p:tags r:id="rId9"/>
            </p:custDataLst>
          </p:nvPr>
        </p:nvSpPr>
        <p:spPr>
          <a:xfrm>
            <a:off x="7910914" y="4216008"/>
            <a:ext cx="318183" cy="318183"/>
          </a:xfrm>
          <a:custGeom>
            <a:avLst/>
            <a:gdLst/>
            <a:ahLst/>
            <a:cxnLst/>
            <a:rect l="l" t="t" r="r" b="b"/>
            <a:pathLst>
              <a:path w="304800" h="304800">
                <a:moveTo>
                  <a:pt x="167640" y="106680"/>
                </a:moveTo>
                <a:lnTo>
                  <a:pt x="189586" y="139598"/>
                </a:lnTo>
                <a:cubicBezTo>
                  <a:pt x="194310" y="146761"/>
                  <a:pt x="204978" y="152400"/>
                  <a:pt x="213512" y="152400"/>
                </a:cubicBezTo>
                <a:lnTo>
                  <a:pt x="259080" y="152400"/>
                </a:lnTo>
                <a:lnTo>
                  <a:pt x="259080" y="121920"/>
                </a:lnTo>
                <a:lnTo>
                  <a:pt x="213360" y="121920"/>
                </a:lnTo>
                <a:lnTo>
                  <a:pt x="191414" y="89002"/>
                </a:lnTo>
                <a:cubicBezTo>
                  <a:pt x="185452" y="80686"/>
                  <a:pt x="178394" y="73628"/>
                  <a:pt x="170345" y="67847"/>
                </a:cubicBezTo>
                <a:lnTo>
                  <a:pt x="170069" y="67666"/>
                </a:lnTo>
                <a:lnTo>
                  <a:pt x="149952" y="54254"/>
                </a:lnTo>
                <a:cubicBezTo>
                  <a:pt x="146104" y="51911"/>
                  <a:pt x="141446" y="50521"/>
                  <a:pt x="136465" y="50521"/>
                </a:cubicBezTo>
                <a:cubicBezTo>
                  <a:pt x="131912" y="50521"/>
                  <a:pt x="127635" y="51683"/>
                  <a:pt x="123911" y="53721"/>
                </a:cubicBezTo>
                <a:lnTo>
                  <a:pt x="124044" y="53654"/>
                </a:lnTo>
                <a:lnTo>
                  <a:pt x="60950" y="91450"/>
                </a:lnTo>
                <a:lnTo>
                  <a:pt x="60950" y="167650"/>
                </a:lnTo>
                <a:lnTo>
                  <a:pt x="91430" y="167650"/>
                </a:lnTo>
                <a:lnTo>
                  <a:pt x="91430" y="106690"/>
                </a:lnTo>
                <a:lnTo>
                  <a:pt x="121910" y="91450"/>
                </a:lnTo>
                <a:lnTo>
                  <a:pt x="76190" y="304810"/>
                </a:lnTo>
                <a:lnTo>
                  <a:pt x="106670" y="304810"/>
                </a:lnTo>
                <a:lnTo>
                  <a:pt x="142484" y="188224"/>
                </a:lnTo>
                <a:lnTo>
                  <a:pt x="167630" y="213370"/>
                </a:lnTo>
                <a:lnTo>
                  <a:pt x="167630" y="304810"/>
                </a:lnTo>
                <a:lnTo>
                  <a:pt x="198110" y="304810"/>
                </a:lnTo>
                <a:lnTo>
                  <a:pt x="198110" y="182890"/>
                </a:lnTo>
                <a:lnTo>
                  <a:pt x="156962" y="141742"/>
                </a:lnTo>
                <a:lnTo>
                  <a:pt x="167630" y="106690"/>
                </a:lnTo>
                <a:close/>
                <a:moveTo>
                  <a:pt x="182880" y="60960"/>
                </a:moveTo>
                <a:cubicBezTo>
                  <a:pt x="199711" y="60960"/>
                  <a:pt x="213360" y="47311"/>
                  <a:pt x="213360" y="30480"/>
                </a:cubicBezTo>
                <a:cubicBezTo>
                  <a:pt x="213360" y="13649"/>
                  <a:pt x="199711" y="0"/>
                  <a:pt x="182880" y="0"/>
                </a:cubicBezTo>
                <a:lnTo>
                  <a:pt x="182880" y="0"/>
                </a:lnTo>
                <a:cubicBezTo>
                  <a:pt x="166049" y="0"/>
                  <a:pt x="152400" y="13649"/>
                  <a:pt x="152400" y="30480"/>
                </a:cubicBezTo>
                <a:cubicBezTo>
                  <a:pt x="152400" y="47311"/>
                  <a:pt x="166049" y="60960"/>
                  <a:pt x="182880" y="60960"/>
                </a:cubicBezTo>
                <a:lnTo>
                  <a:pt x="182880" y="60960"/>
                </a:lnTo>
                <a:close/>
              </a:path>
            </a:pathLst>
          </a:custGeom>
          <a:solidFill>
            <a:srgbClr val="FFFFFF">
              <a:alpha val="100000"/>
            </a:srgbClr>
          </a:solidFill>
        </p:spPr>
      </p:sp>
      <p:sp>
        <p:nvSpPr>
          <p:cNvPr id="14" name="TextBox 14"/>
          <p:cNvSpPr txBox="1"/>
          <p:nvPr>
            <p:custDataLst>
              <p:tags r:id="rId10"/>
            </p:custDataLst>
          </p:nvPr>
        </p:nvSpPr>
        <p:spPr>
          <a:xfrm>
            <a:off x="1331599" y="1988541"/>
            <a:ext cx="6150769" cy="428625"/>
          </a:xfrm>
          <a:prstGeom prst="rect">
            <a:avLst/>
          </a:prstGeom>
        </p:spPr>
        <p:txBody>
          <a:bodyPr vert="horz" wrap="square" lIns="85725" tIns="42863" rIns="85725" bIns="42863" rtlCol="0" anchor="ctr" anchorCtr="0">
            <a:noAutofit/>
          </a:bodyPr>
          <a:lstStyle/>
          <a:p>
            <a:pPr>
              <a:lnSpc>
                <a:spcPct val="120000"/>
              </a:lnSpc>
            </a:pPr>
            <a:r>
              <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需求层次理论</a:t>
            </a:r>
            <a:endPar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1"/>
            </p:custDataLst>
          </p:nvPr>
        </p:nvSpPr>
        <p:spPr>
          <a:xfrm>
            <a:off x="1331599" y="2544448"/>
            <a:ext cx="6150769" cy="585788"/>
          </a:xfrm>
          <a:prstGeom prst="rect">
            <a:avLst/>
          </a:prstGeom>
        </p:spPr>
        <p:txBody>
          <a:bodyPr vert="horz" wrap="square" lIns="85725" tIns="42863" rIns="85725" bIns="42863" rtlCol="0" anchor="t" anchorCtr="0">
            <a:noAutofit/>
          </a:bodyPr>
          <a:lstStyle/>
          <a:p>
            <a:pPr>
              <a:lnSpc>
                <a:spcPct val="140000"/>
              </a:lnSpc>
            </a:pP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需求层次理论是由美国心理学家亚伯拉罕·马斯洛提出的，它将人类需求划分为5个层次，从低到高依次为生理需求、安全需求、社交需求、尊重需求和自我实现需求。</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2"/>
            </p:custDataLst>
          </p:nvPr>
        </p:nvSpPr>
        <p:spPr>
          <a:xfrm>
            <a:off x="1432253" y="3892361"/>
            <a:ext cx="6150769" cy="428625"/>
          </a:xfrm>
          <a:prstGeom prst="rect">
            <a:avLst/>
          </a:prstGeom>
        </p:spPr>
        <p:txBody>
          <a:bodyPr vert="horz" wrap="square" lIns="85725" tIns="42863" rIns="85725" bIns="42863" rtlCol="0" anchor="ctr"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生理需求</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custDataLst>
              <p:tags r:id="rId13"/>
            </p:custDataLst>
          </p:nvPr>
        </p:nvSpPr>
        <p:spPr>
          <a:xfrm>
            <a:off x="723900" y="3825240"/>
            <a:ext cx="5845810" cy="586105"/>
          </a:xfrm>
          <a:prstGeom prst="rect">
            <a:avLst/>
          </a:prstGeom>
        </p:spPr>
        <p:txBody>
          <a:bodyPr vert="horz" wrap="square" lIns="85725" tIns="42863" rIns="85725" bIns="42863" rtlCol="0" anchor="t" anchorCtr="0">
            <a:noAutofit/>
          </a:bodyPr>
          <a:lstStyle/>
          <a:p>
            <a:pPr algn="l">
              <a:lnSpc>
                <a:spcPct val="140000"/>
              </a:lnSpc>
            </a:pP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生理需求是人类最基本的需求，包括食物、水、呼吸等基本生存条件。当生理需求得到满足后，人们会追求安全需求，如住所、健康、财产安全等。</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8"/>
          <p:cNvSpPr txBox="1"/>
          <p:nvPr>
            <p:custDataLst>
              <p:tags r:id="rId14"/>
            </p:custDataLst>
          </p:nvPr>
        </p:nvSpPr>
        <p:spPr>
          <a:xfrm>
            <a:off x="1360869" y="4938978"/>
            <a:ext cx="6150769" cy="428625"/>
          </a:xfrm>
          <a:prstGeom prst="rect">
            <a:avLst/>
          </a:prstGeom>
        </p:spPr>
        <p:txBody>
          <a:bodyPr vert="horz" wrap="square" lIns="85725" tIns="42863" rIns="85725" bIns="42863" rtlCol="0" anchor="ctr" anchorCtr="0">
            <a:noAutofit/>
          </a:bodyPr>
          <a:lstStyle/>
          <a:p>
            <a:pPr>
              <a:lnSpc>
                <a:spcPct val="120000"/>
              </a:lnSpc>
            </a:pPr>
            <a:r>
              <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社交需求</a:t>
            </a:r>
            <a:endPar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extBox 19"/>
          <p:cNvSpPr txBox="1"/>
          <p:nvPr>
            <p:custDataLst>
              <p:tags r:id="rId15"/>
            </p:custDataLst>
          </p:nvPr>
        </p:nvSpPr>
        <p:spPr>
          <a:xfrm>
            <a:off x="1417115" y="5228983"/>
            <a:ext cx="6150769" cy="585788"/>
          </a:xfrm>
          <a:prstGeom prst="rect">
            <a:avLst/>
          </a:prstGeom>
        </p:spPr>
        <p:txBody>
          <a:bodyPr vert="horz" wrap="square" lIns="85725" tIns="42863" rIns="85725" bIns="42863" rtlCol="0" anchor="t" anchorCtr="0">
            <a:noAutofit/>
          </a:bodyPr>
          <a:lstStyle/>
          <a:p>
            <a:pPr>
              <a:lnSpc>
                <a:spcPct val="140000"/>
              </a:lnSpc>
            </a:pP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社交需求则涉及到人们在社会生活中所需要的归属感、友谊和爱情等方面的需求。尊重需求则包括自尊和他尊两个方面，即自我尊重和他人尊重。</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6"/>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消费者购买行为</a:t>
            </a:r>
            <a:endParaRPr lang="zh-CN" altLang="en-US" sz="2800" dirty="0">
              <a:ea typeface="微软雅黑" panose="020B0503020204020204" pitchFamily="34" charset="-122"/>
              <a:sym typeface="+mn-ea"/>
            </a:endParaRPr>
          </a:p>
        </p:txBody>
      </p:sp>
      <p:sp>
        <p:nvSpPr>
          <p:cNvPr id="20" name="Rectangle 3"/>
          <p:cNvSpPr txBox="1"/>
          <p:nvPr>
            <p:custDataLst>
              <p:tags r:id="rId17"/>
            </p:custDataLst>
          </p:nvPr>
        </p:nvSpPr>
        <p:spPr>
          <a:xfrm>
            <a:off x="827088" y="1268620"/>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需求层次理论</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l="25006" r="25006"/>
          <a:stretch>
            <a:fillRect/>
          </a:stretch>
        </p:blipFill>
        <p:spPr>
          <a:xfrm>
            <a:off x="461669" y="1827078"/>
            <a:ext cx="2953526" cy="3938036"/>
          </a:xfrm>
          <a:prstGeom prst="rect">
            <a:avLst/>
          </a:prstGeom>
        </p:spPr>
      </p:pic>
      <p:sp>
        <p:nvSpPr>
          <p:cNvPr id="5" name="AutoShape 5"/>
          <p:cNvSpPr/>
          <p:nvPr/>
        </p:nvSpPr>
        <p:spPr>
          <a:xfrm>
            <a:off x="3174046" y="2146230"/>
            <a:ext cx="5408481" cy="3391760"/>
          </a:xfrm>
          <a:prstGeom prst="roundRect">
            <a:avLst>
              <a:gd name="adj" fmla="val 4504"/>
            </a:avLst>
          </a:prstGeom>
          <a:solidFill>
            <a:srgbClr val="FFFFFF">
              <a:alpha val="100000"/>
            </a:srgbClr>
          </a:solidFill>
          <a:effectLst>
            <a:outerShdw blurRad="381000">
              <a:srgbClr val="000000">
                <a:alpha val="7000"/>
              </a:srgbClr>
            </a:outerShdw>
          </a:effectLst>
        </p:spPr>
      </p:sp>
      <p:sp>
        <p:nvSpPr>
          <p:cNvPr id="6" name="TextBox 6"/>
          <p:cNvSpPr txBox="1"/>
          <p:nvPr/>
        </p:nvSpPr>
        <p:spPr>
          <a:xfrm>
            <a:off x="3347864" y="2890570"/>
            <a:ext cx="5040560" cy="943307"/>
          </a:xfrm>
          <a:prstGeom prst="rect">
            <a:avLst/>
          </a:prstGeom>
        </p:spPr>
        <p:txBody>
          <a:bodyPr vert="horz" wrap="square" lIns="92869" tIns="92869" rIns="42863" bIns="92869" rtlCol="0" anchor="t" anchorCtr="0">
            <a:noAutofit/>
          </a:bodyPr>
          <a:lstStyle/>
          <a:p>
            <a:pPr>
              <a:lnSpc>
                <a:spcPct val="140000"/>
              </a:lnSpc>
            </a:pPr>
            <a:r>
              <a:rPr lang="en-US" sz="16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自我实现需求是最高层次的需求，涉及到个人成就、自我发展和自我价值的实现。马斯洛认为，当某一层次的需求得到满足后，人们才会追求更高层次的需求。</a:t>
            </a:r>
            <a:endParaRPr lang="en-US" sz="16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3449411" y="2464934"/>
            <a:ext cx="4857750" cy="483950"/>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自我实现需求</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3449411" y="4299047"/>
            <a:ext cx="4857750" cy="953643"/>
          </a:xfrm>
          <a:prstGeom prst="rect">
            <a:avLst/>
          </a:prstGeom>
        </p:spPr>
        <p:txBody>
          <a:bodyPr vert="horz" wrap="square" lIns="92869" tIns="92869" rIns="42863" bIns="92869" rtlCol="0" anchor="t" anchorCtr="0">
            <a:noAutofit/>
          </a:bodyPr>
          <a:lstStyle/>
          <a:p>
            <a:pPr>
              <a:lnSpc>
                <a:spcPct val="140000"/>
              </a:lnSpc>
            </a:pPr>
            <a:r>
              <a:rPr lang="en-US" sz="1600" dirty="0" err="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需求层次理论对市场营销和消费者行为研究具有重要的指导意义。企业可以根据消费者的需求层次来制定营销策略，满足不同消费者的需求</a:t>
            </a:r>
            <a:r>
              <a:rPr lang="en-US" sz="16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3449411" y="3972163"/>
            <a:ext cx="4857750" cy="483950"/>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需求层次理论的指导意义</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2"/>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消费者购买行为</a:t>
            </a:r>
            <a:endParaRPr lang="zh-CN" altLang="en-US" sz="2800" dirty="0">
              <a:ea typeface="微软雅黑" panose="020B0503020204020204" pitchFamily="34" charset="-122"/>
              <a:sym typeface="+mn-ea"/>
            </a:endParaRPr>
          </a:p>
        </p:txBody>
      </p:sp>
      <p:sp>
        <p:nvSpPr>
          <p:cNvPr id="11" name="Rectangle 3"/>
          <p:cNvSpPr txBox="1"/>
          <p:nvPr>
            <p:custDataLst>
              <p:tags r:id="rId3"/>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需求层次理论</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灯片编号占位符 5"/>
          <p:cNvSpPr>
            <a:spLocks noGrp="1"/>
          </p:cNvSpPr>
          <p:nvPr/>
        </p:nvSpPr>
        <p:spPr>
          <a:xfrm>
            <a:off x="107950" y="787400"/>
            <a:ext cx="477838" cy="365125"/>
          </a:xfrm>
          <a:prstGeom prst="rect">
            <a:avLst/>
          </a:prstGeom>
          <a:noFill/>
          <a:ln w="9525">
            <a:noFill/>
          </a:ln>
        </p:spPr>
        <p:txBody>
          <a:bodyPr/>
          <a:lstStyle/>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lstStyle/>
          <a:p>
            <a:pPr eaLnBrk="1" hangingPunct="1"/>
            <a:r>
              <a:rPr lang="zh-CN" altLang="en-US" sz="3200" b="1" dirty="0">
                <a:latin typeface="Verdana" panose="020B0604030504040204" pitchFamily="34" charset="0"/>
                <a:ea typeface="微软雅黑" panose="020B0503020204020204" pitchFamily="34" charset="-122"/>
              </a:rPr>
              <a:t> 思维导图</a:t>
            </a:r>
            <a:endParaRPr lang="zh-CN" altLang="en-US" sz="3200" b="1" dirty="0">
              <a:latin typeface="Verdana" panose="020B0604030504040204" pitchFamily="34" charset="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899592" y="1267455"/>
            <a:ext cx="6551513" cy="5324977"/>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a:stretch>
            <a:fillRect/>
          </a:stretch>
        </p:blipFill>
        <p:spPr>
          <a:xfrm>
            <a:off x="3052531" y="2016688"/>
            <a:ext cx="2896067" cy="2896067"/>
          </a:xfrm>
          <a:prstGeom prst="diamond">
            <a:avLst/>
          </a:prstGeom>
        </p:spPr>
      </p:pic>
      <p:sp>
        <p:nvSpPr>
          <p:cNvPr id="6" name="TextBox 6"/>
          <p:cNvSpPr txBox="1"/>
          <p:nvPr/>
        </p:nvSpPr>
        <p:spPr>
          <a:xfrm>
            <a:off x="97417" y="2639291"/>
            <a:ext cx="3230281" cy="847044"/>
          </a:xfrm>
          <a:prstGeom prst="rect">
            <a:avLst/>
          </a:prstGeom>
        </p:spPr>
        <p:txBody>
          <a:bodyPr vert="horz" wrap="square" lIns="85725" tIns="42863" rIns="85725" bIns="42863" rtlCol="0" anchor="t" anchorCtr="0">
            <a:noAutofit/>
          </a:bodyPr>
          <a:lstStyle/>
          <a:p>
            <a:pPr algn="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消费者购买行为是市场营销领域中的重要概念，涉及到消费者在购买产品或服务时的行为和决策过程</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162602" y="2079660"/>
            <a:ext cx="2929375" cy="377099"/>
          </a:xfrm>
          <a:prstGeom prst="rect">
            <a:avLst/>
          </a:prstGeom>
        </p:spPr>
        <p:txBody>
          <a:bodyPr vert="horz" wrap="square" lIns="85725" tIns="42863" rIns="85725" bIns="42863" rtlCol="0" anchor="ctr" anchorCtr="0">
            <a:noAutofit/>
          </a:bodyPr>
          <a:lstStyle/>
          <a:p>
            <a:pPr algn="r">
              <a:lnSpc>
                <a:spcPct val="120000"/>
              </a:lnSpc>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消费者购买行为</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5896245" y="2834319"/>
            <a:ext cx="3230281" cy="847044"/>
          </a:xfrm>
          <a:prstGeom prst="rect">
            <a:avLst/>
          </a:prstGeom>
        </p:spPr>
        <p:txBody>
          <a:bodyPr vert="horz" wrap="square" lIns="85725" tIns="42863" rIns="85725" bIns="42863"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消费者购买行为受到多种因素的影响，包括个人特征、心理状态、文化背景和社会环境等</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5571747" y="4998470"/>
            <a:ext cx="3230281" cy="857380"/>
          </a:xfrm>
          <a:prstGeom prst="rect">
            <a:avLst/>
          </a:prstGeom>
        </p:spPr>
        <p:txBody>
          <a:bodyPr vert="horz" wrap="square" lIns="85725" tIns="42863" rIns="85725" bIns="42863"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产品本身的特性和竞争对手的影响也是企业制定营销策略时需要考虑的重要因素，以确保市场竞争力</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5991405" y="2079660"/>
            <a:ext cx="2929375" cy="377099"/>
          </a:xfrm>
          <a:prstGeom prst="rect">
            <a:avLst/>
          </a:prstGeom>
        </p:spPr>
        <p:txBody>
          <a:bodyPr vert="horz" wrap="square" lIns="85725" tIns="42863" rIns="85725" bIns="42863" rtlCol="0" anchor="ctr" anchorCtr="0">
            <a:noAutofit/>
          </a:bodyPr>
          <a:lstStyle/>
          <a:p>
            <a:pPr algn="l">
              <a:lnSpc>
                <a:spcPct val="120000"/>
              </a:lnSpc>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购买行为的影响因素</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117583" y="4820349"/>
            <a:ext cx="3230281" cy="857380"/>
          </a:xfrm>
          <a:prstGeom prst="rect">
            <a:avLst/>
          </a:prstGeom>
        </p:spPr>
        <p:txBody>
          <a:bodyPr vert="horz" wrap="square" lIns="85725" tIns="42863" rIns="85725" bIns="42863" rtlCol="0" anchor="t" anchorCtr="0">
            <a:noAutofit/>
          </a:bodyPr>
          <a:lstStyle/>
          <a:p>
            <a:pPr algn="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企业需要充分考虑消费者购买行为的影响因素，并针对不同的消费者群体采取相应的策略。</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nvSpPr>
        <p:spPr>
          <a:xfrm>
            <a:off x="133024" y="4387219"/>
            <a:ext cx="2929375" cy="377099"/>
          </a:xfrm>
          <a:prstGeom prst="rect">
            <a:avLst/>
          </a:prstGeom>
        </p:spPr>
        <p:txBody>
          <a:bodyPr vert="horz" wrap="square" lIns="85725" tIns="42863" rIns="85725" bIns="42863" rtlCol="0" anchor="ctr" anchorCtr="0">
            <a:noAutofit/>
          </a:bodyPr>
          <a:lstStyle/>
          <a:p>
            <a:pPr algn="r">
              <a:lnSpc>
                <a:spcPct val="120000"/>
              </a:lnSpc>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制定营销策略</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AutoShape 13"/>
          <p:cNvSpPr/>
          <p:nvPr/>
        </p:nvSpPr>
        <p:spPr>
          <a:xfrm>
            <a:off x="3273269" y="2079656"/>
            <a:ext cx="512064" cy="512064"/>
          </a:xfrm>
          <a:prstGeom prst="ellipse">
            <a:avLst/>
          </a:prstGeom>
          <a:noFill/>
          <a:ln w="19050">
            <a:solidFill>
              <a:schemeClr val="accent1">
                <a:alpha val="100000"/>
              </a:schemeClr>
            </a:solidFill>
            <a:prstDash val="solid"/>
          </a:ln>
        </p:spPr>
      </p:sp>
      <p:sp>
        <p:nvSpPr>
          <p:cNvPr id="14" name="TextBox 14"/>
          <p:cNvSpPr txBox="1"/>
          <p:nvPr/>
        </p:nvSpPr>
        <p:spPr>
          <a:xfrm>
            <a:off x="3127616" y="2162565"/>
            <a:ext cx="794385"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AutoShape 15"/>
          <p:cNvSpPr/>
          <p:nvPr/>
        </p:nvSpPr>
        <p:spPr>
          <a:xfrm>
            <a:off x="5384181" y="2079656"/>
            <a:ext cx="512064" cy="512064"/>
          </a:xfrm>
          <a:prstGeom prst="ellipse">
            <a:avLst/>
          </a:prstGeom>
          <a:noFill/>
          <a:ln w="19050">
            <a:solidFill>
              <a:schemeClr val="accent1">
                <a:alpha val="100000"/>
              </a:schemeClr>
            </a:solidFill>
            <a:prstDash val="solid"/>
          </a:ln>
        </p:spPr>
      </p:sp>
      <p:sp>
        <p:nvSpPr>
          <p:cNvPr id="16" name="TextBox 16"/>
          <p:cNvSpPr txBox="1"/>
          <p:nvPr/>
        </p:nvSpPr>
        <p:spPr>
          <a:xfrm>
            <a:off x="5238529" y="2162565"/>
            <a:ext cx="794385"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AutoShape 17"/>
          <p:cNvSpPr/>
          <p:nvPr/>
        </p:nvSpPr>
        <p:spPr>
          <a:xfrm>
            <a:off x="5354603" y="4365785"/>
            <a:ext cx="512064" cy="512064"/>
          </a:xfrm>
          <a:prstGeom prst="ellipse">
            <a:avLst/>
          </a:prstGeom>
          <a:noFill/>
          <a:ln w="19050">
            <a:solidFill>
              <a:schemeClr val="accent1">
                <a:alpha val="100000"/>
              </a:schemeClr>
            </a:solidFill>
            <a:prstDash val="solid"/>
          </a:ln>
        </p:spPr>
      </p:sp>
      <p:sp>
        <p:nvSpPr>
          <p:cNvPr id="18" name="TextBox 18"/>
          <p:cNvSpPr txBox="1"/>
          <p:nvPr/>
        </p:nvSpPr>
        <p:spPr>
          <a:xfrm>
            <a:off x="5208950" y="4448694"/>
            <a:ext cx="794385"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04</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AutoShape 19"/>
          <p:cNvSpPr/>
          <p:nvPr/>
        </p:nvSpPr>
        <p:spPr>
          <a:xfrm>
            <a:off x="3243691" y="4365785"/>
            <a:ext cx="512064" cy="512064"/>
          </a:xfrm>
          <a:prstGeom prst="ellipse">
            <a:avLst/>
          </a:prstGeom>
          <a:noFill/>
          <a:ln w="19050">
            <a:solidFill>
              <a:schemeClr val="accent1">
                <a:alpha val="100000"/>
              </a:schemeClr>
            </a:solidFill>
            <a:prstDash val="solid"/>
          </a:ln>
        </p:spPr>
      </p:sp>
      <p:sp>
        <p:nvSpPr>
          <p:cNvPr id="20" name="TextBox 20"/>
          <p:cNvSpPr txBox="1"/>
          <p:nvPr/>
        </p:nvSpPr>
        <p:spPr>
          <a:xfrm>
            <a:off x="3098039" y="4448694"/>
            <a:ext cx="794385"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1" name="TextBox 21"/>
          <p:cNvSpPr txBox="1"/>
          <p:nvPr/>
        </p:nvSpPr>
        <p:spPr>
          <a:xfrm>
            <a:off x="5991405" y="4458657"/>
            <a:ext cx="2929375" cy="377099"/>
          </a:xfrm>
          <a:prstGeom prst="rect">
            <a:avLst/>
          </a:prstGeom>
        </p:spPr>
        <p:txBody>
          <a:bodyPr vert="horz" wrap="square" lIns="85725" tIns="42863" rIns="85725" bIns="42863" rtlCol="0" anchor="ctr" anchorCtr="0">
            <a:noAutofit/>
          </a:bodyPr>
          <a:lstStyle/>
          <a:p>
            <a:pPr algn="l">
              <a:lnSpc>
                <a:spcPct val="120000"/>
              </a:lnSpc>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产品特性与竞争力</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2"/>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消费者购买行为</a:t>
            </a:r>
            <a:endParaRPr lang="zh-CN" altLang="en-US" sz="2800" dirty="0">
              <a:ea typeface="微软雅黑" panose="020B0503020204020204" pitchFamily="34" charset="-122"/>
              <a:sym typeface="+mn-ea"/>
            </a:endParaRPr>
          </a:p>
        </p:txBody>
      </p:sp>
      <p:sp>
        <p:nvSpPr>
          <p:cNvPr id="22" name="Rectangle 3"/>
          <p:cNvSpPr txBox="1"/>
          <p:nvPr>
            <p:custDataLst>
              <p:tags r:id="rId3"/>
            </p:custDataLst>
          </p:nvPr>
        </p:nvSpPr>
        <p:spPr>
          <a:xfrm>
            <a:off x="667385" y="1108075"/>
            <a:ext cx="591947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消费者购买行为分析</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2905019" y="2105481"/>
            <a:ext cx="478598" cy="478598"/>
          </a:xfrm>
          <a:prstGeom prst="ellipse">
            <a:avLst/>
          </a:prstGeom>
          <a:solidFill>
            <a:schemeClr val="accent1">
              <a:alpha val="20000"/>
            </a:schemeClr>
          </a:solidFill>
        </p:spPr>
      </p:sp>
      <p:sp>
        <p:nvSpPr>
          <p:cNvPr id="5" name="AutoShape 5"/>
          <p:cNvSpPr/>
          <p:nvPr/>
        </p:nvSpPr>
        <p:spPr>
          <a:xfrm>
            <a:off x="3006077" y="2206538"/>
            <a:ext cx="276482" cy="276482"/>
          </a:xfrm>
          <a:prstGeom prst="ellipse">
            <a:avLst/>
          </a:prstGeom>
          <a:solidFill>
            <a:schemeClr val="accent1">
              <a:alpha val="100000"/>
            </a:schemeClr>
          </a:solidFill>
        </p:spPr>
      </p:sp>
      <p:sp>
        <p:nvSpPr>
          <p:cNvPr id="6" name="TextBox 6"/>
          <p:cNvSpPr txBox="1"/>
          <p:nvPr/>
        </p:nvSpPr>
        <p:spPr>
          <a:xfrm>
            <a:off x="3477547" y="1955041"/>
            <a:ext cx="5164931" cy="574428"/>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市场细分的作用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3477545" y="2391914"/>
            <a:ext cx="5168469" cy="736525"/>
          </a:xfrm>
          <a:prstGeom prst="rect">
            <a:avLst/>
          </a:prstGeom>
        </p:spPr>
        <p:txBody>
          <a:bodyPr vert="horz" wrap="square" lIns="92869" tIns="92869" rIns="42863" bIns="92869" rtlCol="0" anchor="t" anchorCtr="0">
            <a:noAutofit/>
          </a:bodyPr>
          <a:lstStyle/>
          <a:p>
            <a:pP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市场细分是企业按照某种标准将顾客划分成若干个顾客群，每个顾客群构成一个子市场，不同子市场之间需求存在明显差别</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8" name="Picture 8"/>
          <p:cNvPicPr>
            <a:picLocks noChangeAspect="1"/>
          </p:cNvPicPr>
          <p:nvPr/>
        </p:nvPicPr>
        <p:blipFill>
          <a:blip r:embed="rId1"/>
          <a:srcRect l="12500" r="12500"/>
          <a:stretch>
            <a:fillRect/>
          </a:stretch>
        </p:blipFill>
        <p:spPr>
          <a:xfrm>
            <a:off x="114451" y="2242255"/>
            <a:ext cx="3316129" cy="3316129"/>
          </a:xfrm>
          <a:prstGeom prst="ellipse">
            <a:avLst/>
          </a:prstGeom>
        </p:spPr>
      </p:pic>
      <p:sp>
        <p:nvSpPr>
          <p:cNvPr id="9" name="AutoShape 9"/>
          <p:cNvSpPr/>
          <p:nvPr/>
        </p:nvSpPr>
        <p:spPr>
          <a:xfrm>
            <a:off x="2905019" y="3395724"/>
            <a:ext cx="478598" cy="478598"/>
          </a:xfrm>
          <a:prstGeom prst="ellipse">
            <a:avLst/>
          </a:prstGeom>
          <a:solidFill>
            <a:schemeClr val="accent1">
              <a:alpha val="20000"/>
            </a:schemeClr>
          </a:solidFill>
        </p:spPr>
      </p:sp>
      <p:sp>
        <p:nvSpPr>
          <p:cNvPr id="10" name="AutoShape 10"/>
          <p:cNvSpPr/>
          <p:nvPr/>
        </p:nvSpPr>
        <p:spPr>
          <a:xfrm>
            <a:off x="3006077" y="3496782"/>
            <a:ext cx="276482" cy="276482"/>
          </a:xfrm>
          <a:prstGeom prst="ellipse">
            <a:avLst/>
          </a:prstGeom>
          <a:solidFill>
            <a:schemeClr val="accent1">
              <a:alpha val="100000"/>
            </a:schemeClr>
          </a:solidFill>
        </p:spPr>
      </p:sp>
      <p:sp>
        <p:nvSpPr>
          <p:cNvPr id="11" name="TextBox 11"/>
          <p:cNvSpPr txBox="1"/>
          <p:nvPr/>
        </p:nvSpPr>
        <p:spPr>
          <a:xfrm>
            <a:off x="3477547" y="3243824"/>
            <a:ext cx="5164931" cy="577350"/>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市场细分的基础工作</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AutoShape 12"/>
          <p:cNvSpPr/>
          <p:nvPr/>
        </p:nvSpPr>
        <p:spPr>
          <a:xfrm>
            <a:off x="2905019" y="4685968"/>
            <a:ext cx="478598" cy="478598"/>
          </a:xfrm>
          <a:prstGeom prst="ellipse">
            <a:avLst/>
          </a:prstGeom>
          <a:solidFill>
            <a:schemeClr val="accent1">
              <a:alpha val="20000"/>
            </a:schemeClr>
          </a:solidFill>
        </p:spPr>
      </p:sp>
      <p:sp>
        <p:nvSpPr>
          <p:cNvPr id="13" name="AutoShape 13"/>
          <p:cNvSpPr/>
          <p:nvPr/>
        </p:nvSpPr>
        <p:spPr>
          <a:xfrm>
            <a:off x="3006077" y="4787025"/>
            <a:ext cx="276482" cy="276482"/>
          </a:xfrm>
          <a:prstGeom prst="ellipse">
            <a:avLst/>
          </a:prstGeom>
          <a:solidFill>
            <a:schemeClr val="accent1">
              <a:alpha val="100000"/>
            </a:schemeClr>
          </a:solidFill>
        </p:spPr>
      </p:sp>
      <p:sp>
        <p:nvSpPr>
          <p:cNvPr id="14" name="TextBox 14"/>
          <p:cNvSpPr txBox="1"/>
          <p:nvPr/>
        </p:nvSpPr>
        <p:spPr>
          <a:xfrm>
            <a:off x="3477547" y="4547423"/>
            <a:ext cx="5164931" cy="550638"/>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市场细分的分类</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nvSpPr>
        <p:spPr>
          <a:xfrm>
            <a:off x="3477545" y="3699063"/>
            <a:ext cx="5168469" cy="736525"/>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市场细分是选择目标市场的基础工作，它能帮助企业更好地了解消费者需求，从而制定针对性的营销策略，提高市场占有率。</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nvSpPr>
        <p:spPr>
          <a:xfrm>
            <a:off x="3477545" y="4960986"/>
            <a:ext cx="5168469" cy="736525"/>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市场细分一般分为四种，即按照定性变量、按照定量变量、按照属性特征细分和按照价值特征细分。</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2"/>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目标市场营销</a:t>
            </a:r>
            <a:endParaRPr lang="zh-CN" altLang="en-US" sz="2800" dirty="0">
              <a:ea typeface="微软雅黑" panose="020B0503020204020204" pitchFamily="34" charset="-122"/>
              <a:sym typeface="+mn-ea"/>
            </a:endParaRPr>
          </a:p>
        </p:txBody>
      </p:sp>
      <p:sp>
        <p:nvSpPr>
          <p:cNvPr id="18" name="Rectangle 3"/>
          <p:cNvSpPr txBox="1"/>
          <p:nvPr>
            <p:custDataLst>
              <p:tags r:id="rId3"/>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市场细分</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5"/>
          <p:cNvSpPr/>
          <p:nvPr>
            <p:custDataLst>
              <p:tags r:id="rId1"/>
            </p:custDataLst>
          </p:nvPr>
        </p:nvSpPr>
        <p:spPr>
          <a:xfrm>
            <a:off x="782955" y="2025650"/>
            <a:ext cx="6663055" cy="1135380"/>
          </a:xfrm>
          <a:prstGeom prst="roundRect">
            <a:avLst>
              <a:gd name="adj" fmla="val 16667"/>
            </a:avLst>
          </a:prstGeom>
          <a:solidFill>
            <a:schemeClr val="lt2">
              <a:alpha val="80000"/>
            </a:schemeClr>
          </a:solidFill>
        </p:spPr>
      </p:sp>
      <p:sp>
        <p:nvSpPr>
          <p:cNvPr id="6" name="AutoShape 6"/>
          <p:cNvSpPr/>
          <p:nvPr>
            <p:custDataLst>
              <p:tags r:id="rId2"/>
            </p:custDataLst>
          </p:nvPr>
        </p:nvSpPr>
        <p:spPr>
          <a:xfrm rot="1800000">
            <a:off x="512294" y="2320904"/>
            <a:ext cx="606670" cy="526352"/>
          </a:xfrm>
          <a:prstGeom prst="hexagon">
            <a:avLst>
              <a:gd name="adj" fmla="val 28663"/>
              <a:gd name="vf" fmla="val 115470"/>
            </a:avLst>
          </a:prstGeom>
          <a:solidFill>
            <a:schemeClr val="accent1">
              <a:alpha val="100000"/>
            </a:schemeClr>
          </a:solidFill>
        </p:spPr>
      </p:sp>
      <p:sp>
        <p:nvSpPr>
          <p:cNvPr id="7" name="AutoShape 7"/>
          <p:cNvSpPr/>
          <p:nvPr>
            <p:custDataLst>
              <p:tags r:id="rId3"/>
            </p:custDataLst>
          </p:nvPr>
        </p:nvSpPr>
        <p:spPr>
          <a:xfrm>
            <a:off x="415943" y="2348080"/>
            <a:ext cx="794294" cy="496129"/>
          </a:xfrm>
          <a:prstGeom prst="rect">
            <a:avLst/>
          </a:prstGeom>
          <a:noFill/>
        </p:spPr>
        <p:txBody>
          <a:bodyPr vert="horz" wrap="square" lIns="71438" tIns="35719" rIns="71438" bIns="35719" rtlCol="0" anchor="ctr" anchorCtr="1">
            <a:noAutofit/>
          </a:bodyPr>
          <a:lstStyle/>
          <a:p>
            <a:pPr algn="ctr">
              <a:spcBef>
                <a:spcPts val="280"/>
              </a:spcBef>
              <a:defRPr/>
            </a:pPr>
            <a:r>
              <a:rPr lang="en-US" sz="2025">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825"/>
          </a:p>
        </p:txBody>
      </p:sp>
      <p:sp>
        <p:nvSpPr>
          <p:cNvPr id="8" name="TextBox 8"/>
          <p:cNvSpPr txBox="1"/>
          <p:nvPr>
            <p:custDataLst>
              <p:tags r:id="rId4"/>
            </p:custDataLst>
          </p:nvPr>
        </p:nvSpPr>
        <p:spPr>
          <a:xfrm>
            <a:off x="1119669" y="2439422"/>
            <a:ext cx="6225384" cy="651686"/>
          </a:xfrm>
          <a:prstGeom prst="rect">
            <a:avLst/>
          </a:prstGeom>
        </p:spPr>
        <p:txBody>
          <a:bodyPr vert="horz" wrap="square" lIns="0" tIns="0" rIns="0" bIns="0"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定量变量细分市场是根据消费者购买习惯等定量变量，将市场划分成若干小市场，以优化营销策略，为消费者提供更准确的产品和服务</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AutoShape 9"/>
          <p:cNvSpPr/>
          <p:nvPr>
            <p:custDataLst>
              <p:tags r:id="rId5"/>
            </p:custDataLst>
          </p:nvPr>
        </p:nvSpPr>
        <p:spPr>
          <a:xfrm>
            <a:off x="1619885" y="3325495"/>
            <a:ext cx="6605270" cy="1135380"/>
          </a:xfrm>
          <a:prstGeom prst="roundRect">
            <a:avLst>
              <a:gd name="adj" fmla="val 16667"/>
            </a:avLst>
          </a:prstGeom>
          <a:solidFill>
            <a:schemeClr val="lt2">
              <a:alpha val="80000"/>
            </a:schemeClr>
          </a:solidFill>
        </p:spPr>
      </p:sp>
      <p:sp>
        <p:nvSpPr>
          <p:cNvPr id="10" name="TextBox 10"/>
          <p:cNvSpPr txBox="1"/>
          <p:nvPr>
            <p:custDataLst>
              <p:tags r:id="rId6"/>
            </p:custDataLst>
          </p:nvPr>
        </p:nvSpPr>
        <p:spPr>
          <a:xfrm>
            <a:off x="1995739" y="3734246"/>
            <a:ext cx="6225384" cy="651686"/>
          </a:xfrm>
          <a:prstGeom prst="rect">
            <a:avLst/>
          </a:prstGeom>
        </p:spPr>
        <p:txBody>
          <a:bodyPr vert="horz" wrap="square" lIns="0" tIns="0" rIns="0" bIns="0"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市场细分可以帮助企业更好地理解消费者需求，找到目标市场，并制定相应的营销策略</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AutoShape 11"/>
          <p:cNvSpPr/>
          <p:nvPr>
            <p:custDataLst>
              <p:tags r:id="rId7"/>
            </p:custDataLst>
          </p:nvPr>
        </p:nvSpPr>
        <p:spPr>
          <a:xfrm>
            <a:off x="2435225" y="4625340"/>
            <a:ext cx="6537325" cy="1135380"/>
          </a:xfrm>
          <a:prstGeom prst="roundRect">
            <a:avLst>
              <a:gd name="adj" fmla="val 16667"/>
            </a:avLst>
          </a:prstGeom>
          <a:solidFill>
            <a:schemeClr val="lt2">
              <a:alpha val="80000"/>
            </a:schemeClr>
          </a:solidFill>
        </p:spPr>
        <p:txBody>
          <a:bodyPr/>
          <a:lstStyle/>
          <a:p>
            <a:endParaRPr lang="zh-CN" altLang="en-US" sz="1800"/>
          </a:p>
        </p:txBody>
      </p:sp>
      <p:sp>
        <p:nvSpPr>
          <p:cNvPr id="12" name="TextBox 12"/>
          <p:cNvSpPr txBox="1"/>
          <p:nvPr>
            <p:custDataLst>
              <p:tags r:id="rId8"/>
            </p:custDataLst>
          </p:nvPr>
        </p:nvSpPr>
        <p:spPr>
          <a:xfrm>
            <a:off x="2743292" y="5027108"/>
            <a:ext cx="6225384" cy="651686"/>
          </a:xfrm>
          <a:prstGeom prst="rect">
            <a:avLst/>
          </a:prstGeom>
        </p:spPr>
        <p:txBody>
          <a:bodyPr vert="horz" wrap="square" lIns="0" tIns="0" rIns="0" bIns="0"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通过合理地细分市场，企业可以更有效地满足消费者需求，提高市场占有率和盈利能力</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AutoShape 13"/>
          <p:cNvSpPr/>
          <p:nvPr>
            <p:custDataLst>
              <p:tags r:id="rId9"/>
            </p:custDataLst>
          </p:nvPr>
        </p:nvSpPr>
        <p:spPr>
          <a:xfrm rot="1800000">
            <a:off x="1298120" y="3630087"/>
            <a:ext cx="606670" cy="526352"/>
          </a:xfrm>
          <a:prstGeom prst="hexagon">
            <a:avLst>
              <a:gd name="adj" fmla="val 28663"/>
              <a:gd name="vf" fmla="val 115470"/>
            </a:avLst>
          </a:prstGeom>
          <a:solidFill>
            <a:schemeClr val="accent1">
              <a:alpha val="100000"/>
            </a:schemeClr>
          </a:solidFill>
        </p:spPr>
      </p:sp>
      <p:sp>
        <p:nvSpPr>
          <p:cNvPr id="14" name="AutoShape 14"/>
          <p:cNvSpPr/>
          <p:nvPr>
            <p:custDataLst>
              <p:tags r:id="rId10"/>
            </p:custDataLst>
          </p:nvPr>
        </p:nvSpPr>
        <p:spPr>
          <a:xfrm>
            <a:off x="1204308" y="3645198"/>
            <a:ext cx="794294" cy="496129"/>
          </a:xfrm>
          <a:prstGeom prst="rect">
            <a:avLst/>
          </a:prstGeom>
          <a:noFill/>
        </p:spPr>
        <p:txBody>
          <a:bodyPr vert="horz" wrap="square" lIns="71438" tIns="35719" rIns="71438" bIns="35719" rtlCol="0" anchor="ctr" anchorCtr="1">
            <a:noAutofit/>
          </a:bodyPr>
          <a:lstStyle/>
          <a:p>
            <a:pPr algn="ctr">
              <a:spcBef>
                <a:spcPts val="280"/>
              </a:spcBef>
              <a:defRPr/>
            </a:pPr>
            <a:r>
              <a:rPr lang="en-US" sz="2025">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825"/>
          </a:p>
        </p:txBody>
      </p:sp>
      <p:sp>
        <p:nvSpPr>
          <p:cNvPr id="15" name="AutoShape 15"/>
          <p:cNvSpPr/>
          <p:nvPr>
            <p:custDataLst>
              <p:tags r:id="rId11"/>
            </p:custDataLst>
          </p:nvPr>
        </p:nvSpPr>
        <p:spPr>
          <a:xfrm rot="1800000">
            <a:off x="2149667" y="4902829"/>
            <a:ext cx="606670" cy="526352"/>
          </a:xfrm>
          <a:prstGeom prst="hexagon">
            <a:avLst>
              <a:gd name="adj" fmla="val 28663"/>
              <a:gd name="vf" fmla="val 115470"/>
            </a:avLst>
          </a:prstGeom>
          <a:solidFill>
            <a:schemeClr val="accent1">
              <a:alpha val="100000"/>
            </a:schemeClr>
          </a:solidFill>
        </p:spPr>
      </p:sp>
      <p:sp>
        <p:nvSpPr>
          <p:cNvPr id="16" name="AutoShape 16"/>
          <p:cNvSpPr/>
          <p:nvPr>
            <p:custDataLst>
              <p:tags r:id="rId12"/>
            </p:custDataLst>
          </p:nvPr>
        </p:nvSpPr>
        <p:spPr>
          <a:xfrm>
            <a:off x="2055855" y="4917942"/>
            <a:ext cx="794294" cy="496129"/>
          </a:xfrm>
          <a:prstGeom prst="rect">
            <a:avLst/>
          </a:prstGeom>
          <a:noFill/>
        </p:spPr>
        <p:txBody>
          <a:bodyPr vert="horz" wrap="square" lIns="71438" tIns="35719" rIns="71438" bIns="35719" rtlCol="0" anchor="ctr" anchorCtr="1">
            <a:noAutofit/>
          </a:bodyPr>
          <a:lstStyle/>
          <a:p>
            <a:pPr algn="ctr">
              <a:spcBef>
                <a:spcPts val="280"/>
              </a:spcBef>
              <a:defRPr/>
            </a:pPr>
            <a:r>
              <a:rPr lang="en-US" sz="2025">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825"/>
          </a:p>
        </p:txBody>
      </p:sp>
      <p:sp>
        <p:nvSpPr>
          <p:cNvPr id="17" name="TextBox 17"/>
          <p:cNvSpPr txBox="1"/>
          <p:nvPr>
            <p:custDataLst>
              <p:tags r:id="rId13"/>
            </p:custDataLst>
          </p:nvPr>
        </p:nvSpPr>
        <p:spPr>
          <a:xfrm>
            <a:off x="1376884" y="2150081"/>
            <a:ext cx="2357438" cy="257175"/>
          </a:xfrm>
          <a:prstGeom prst="rect">
            <a:avLst/>
          </a:prstGeom>
        </p:spPr>
        <p:txBody>
          <a:bodyPr vert="horz" wrap="square" lIns="0" tIns="0" rIns="0" bIns="0" rtlCol="0" anchor="ctr" anchorCtr="0">
            <a:noAutofit/>
          </a:bodyPr>
          <a:lstStyle/>
          <a:p>
            <a:pPr>
              <a:spcBef>
                <a:spcPts val="280"/>
              </a:spcBef>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定量变量细分市场</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8"/>
          <p:cNvSpPr txBox="1"/>
          <p:nvPr>
            <p:custDataLst>
              <p:tags r:id="rId14"/>
            </p:custDataLst>
          </p:nvPr>
        </p:nvSpPr>
        <p:spPr>
          <a:xfrm>
            <a:off x="2258328" y="3456526"/>
            <a:ext cx="2357438" cy="257175"/>
          </a:xfrm>
          <a:prstGeom prst="rect">
            <a:avLst/>
          </a:prstGeom>
        </p:spPr>
        <p:txBody>
          <a:bodyPr vert="horz" wrap="square" lIns="0" tIns="0" rIns="0" bIns="0" rtlCol="0" anchor="ctr" anchorCtr="0">
            <a:noAutofit/>
          </a:bodyPr>
          <a:lstStyle/>
          <a:p>
            <a:pPr>
              <a:spcBef>
                <a:spcPts val="280"/>
              </a:spcBef>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市场细分的作用</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extBox 19"/>
          <p:cNvSpPr txBox="1"/>
          <p:nvPr>
            <p:custDataLst>
              <p:tags r:id="rId15"/>
            </p:custDataLst>
          </p:nvPr>
        </p:nvSpPr>
        <p:spPr>
          <a:xfrm>
            <a:off x="3053642" y="4737767"/>
            <a:ext cx="2357438" cy="257175"/>
          </a:xfrm>
          <a:prstGeom prst="rect">
            <a:avLst/>
          </a:prstGeom>
        </p:spPr>
        <p:txBody>
          <a:bodyPr vert="horz" wrap="square" lIns="0" tIns="0" rIns="0" bIns="0" rtlCol="0" anchor="ctr" anchorCtr="0">
            <a:noAutofit/>
          </a:bodyPr>
          <a:lstStyle/>
          <a:p>
            <a:pPr>
              <a:spcBef>
                <a:spcPts val="280"/>
              </a:spcBef>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细分市场的策略</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6"/>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目标市场营销</a:t>
            </a:r>
            <a:endParaRPr lang="zh-CN" altLang="en-US" sz="2800" dirty="0">
              <a:ea typeface="微软雅黑" panose="020B0503020204020204" pitchFamily="34" charset="-122"/>
              <a:sym typeface="+mn-ea"/>
            </a:endParaRPr>
          </a:p>
        </p:txBody>
      </p:sp>
      <p:sp>
        <p:nvSpPr>
          <p:cNvPr id="20" name="Rectangle 3"/>
          <p:cNvSpPr txBox="1"/>
          <p:nvPr>
            <p:custDataLst>
              <p:tags r:id="rId17"/>
            </p:custDataLst>
          </p:nvPr>
        </p:nvSpPr>
        <p:spPr>
          <a:xfrm>
            <a:off x="611188" y="118035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市场细分</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rot="2700000">
            <a:off x="478746" y="4411994"/>
            <a:ext cx="748594" cy="748594"/>
          </a:xfrm>
          <a:prstGeom prst="rect">
            <a:avLst/>
          </a:prstGeom>
          <a:solidFill>
            <a:schemeClr val="lt2">
              <a:alpha val="100000"/>
            </a:schemeClr>
          </a:solidFill>
        </p:spPr>
        <p:txBody>
          <a:bodyPr/>
          <a:lstStyle/>
          <a:p>
            <a:endParaRPr lang="zh-CN" altLang="en-US" sz="1800" dirty="0"/>
          </a:p>
        </p:txBody>
      </p:sp>
      <p:sp>
        <p:nvSpPr>
          <p:cNvPr id="5" name="AutoShape 5"/>
          <p:cNvSpPr/>
          <p:nvPr>
            <p:custDataLst>
              <p:tags r:id="rId2"/>
            </p:custDataLst>
          </p:nvPr>
        </p:nvSpPr>
        <p:spPr>
          <a:xfrm rot="2700000">
            <a:off x="4695885" y="4412227"/>
            <a:ext cx="748594" cy="748594"/>
          </a:xfrm>
          <a:prstGeom prst="rect">
            <a:avLst/>
          </a:prstGeom>
          <a:solidFill>
            <a:schemeClr val="lt2">
              <a:alpha val="100000"/>
            </a:schemeClr>
          </a:solidFill>
        </p:spPr>
        <p:txBody>
          <a:bodyPr/>
          <a:lstStyle/>
          <a:p>
            <a:endParaRPr lang="zh-CN" altLang="en-US" sz="1800"/>
          </a:p>
        </p:txBody>
      </p:sp>
      <p:sp>
        <p:nvSpPr>
          <p:cNvPr id="6" name="AutoShape 6"/>
          <p:cNvSpPr/>
          <p:nvPr>
            <p:custDataLst>
              <p:tags r:id="rId3"/>
            </p:custDataLst>
          </p:nvPr>
        </p:nvSpPr>
        <p:spPr>
          <a:xfrm rot="2700000">
            <a:off x="550070" y="2535081"/>
            <a:ext cx="748594" cy="747022"/>
          </a:xfrm>
          <a:prstGeom prst="rect">
            <a:avLst/>
          </a:prstGeom>
          <a:solidFill>
            <a:schemeClr val="lt2">
              <a:alpha val="100000"/>
            </a:schemeClr>
          </a:solidFill>
        </p:spPr>
      </p:sp>
      <p:sp>
        <p:nvSpPr>
          <p:cNvPr id="7" name="Freeform 7"/>
          <p:cNvSpPr/>
          <p:nvPr>
            <p:custDataLst>
              <p:tags r:id="rId4"/>
            </p:custDataLst>
          </p:nvPr>
        </p:nvSpPr>
        <p:spPr>
          <a:xfrm>
            <a:off x="755933" y="2679758"/>
            <a:ext cx="391478" cy="390692"/>
          </a:xfrm>
          <a:custGeom>
            <a:avLst/>
            <a:gdLst/>
            <a:ahLst/>
            <a:cxnLst/>
            <a:rect l="l" t="t"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accent1">
              <a:alpha val="100000"/>
            </a:schemeClr>
          </a:solidFill>
        </p:spPr>
      </p:sp>
      <p:sp>
        <p:nvSpPr>
          <p:cNvPr id="8" name="AutoShape 8"/>
          <p:cNvSpPr/>
          <p:nvPr>
            <p:custDataLst>
              <p:tags r:id="rId5"/>
            </p:custDataLst>
          </p:nvPr>
        </p:nvSpPr>
        <p:spPr>
          <a:xfrm rot="2700000">
            <a:off x="4660258" y="2532390"/>
            <a:ext cx="748594" cy="748594"/>
          </a:xfrm>
          <a:prstGeom prst="rect">
            <a:avLst/>
          </a:prstGeom>
          <a:solidFill>
            <a:schemeClr val="lt2">
              <a:alpha val="100000"/>
            </a:schemeClr>
          </a:solidFill>
        </p:spPr>
        <p:txBody>
          <a:bodyPr/>
          <a:lstStyle/>
          <a:p>
            <a:endParaRPr lang="zh-CN" altLang="en-US" sz="1800"/>
          </a:p>
        </p:txBody>
      </p:sp>
      <p:sp>
        <p:nvSpPr>
          <p:cNvPr id="9" name="Freeform 9"/>
          <p:cNvSpPr/>
          <p:nvPr>
            <p:custDataLst>
              <p:tags r:id="rId6"/>
            </p:custDataLst>
          </p:nvPr>
        </p:nvSpPr>
        <p:spPr>
          <a:xfrm>
            <a:off x="4900997" y="2637080"/>
            <a:ext cx="466987" cy="477917"/>
          </a:xfrm>
          <a:custGeom>
            <a:avLst/>
            <a:gdLst/>
            <a:ahLst/>
            <a:cxnLst/>
            <a:rect l="l" t="t"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accent1">
              <a:alpha val="100000"/>
            </a:schemeClr>
          </a:solidFill>
        </p:spPr>
      </p:sp>
      <p:sp>
        <p:nvSpPr>
          <p:cNvPr id="10" name="TextBox 10"/>
          <p:cNvSpPr txBox="1"/>
          <p:nvPr>
            <p:custDataLst>
              <p:tags r:id="rId7"/>
            </p:custDataLst>
          </p:nvPr>
        </p:nvSpPr>
        <p:spPr>
          <a:xfrm>
            <a:off x="1896302" y="2063113"/>
            <a:ext cx="2546247" cy="367751"/>
          </a:xfrm>
          <a:prstGeom prst="rect">
            <a:avLst/>
          </a:prstGeom>
        </p:spPr>
        <p:txBody>
          <a:bodyPr vert="horz" wrap="square" lIns="49506" tIns="24789" rIns="49506" bIns="24789" rtlCol="0" anchor="ctr"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地理细分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custDataLst>
              <p:tags r:id="rId8"/>
            </p:custDataLst>
          </p:nvPr>
        </p:nvSpPr>
        <p:spPr>
          <a:xfrm>
            <a:off x="1453072" y="4364879"/>
            <a:ext cx="2546247" cy="367751"/>
          </a:xfrm>
          <a:prstGeom prst="rect">
            <a:avLst/>
          </a:prstGeom>
        </p:spPr>
        <p:txBody>
          <a:bodyPr vert="horz" wrap="square" lIns="49506" tIns="24789" rIns="49506" bIns="24789" rtlCol="0" anchor="ctr" anchorCtr="0">
            <a:noAutofit/>
          </a:bodyPr>
          <a:lstStyle/>
          <a:p>
            <a:pPr algn="l">
              <a:lnSpc>
                <a:spcPct val="120000"/>
              </a:lnSpc>
              <a:spcBef>
                <a:spcPct val="0"/>
              </a:spcBef>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心理细分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custDataLst>
              <p:tags r:id="rId9"/>
            </p:custDataLst>
          </p:nvPr>
        </p:nvSpPr>
        <p:spPr>
          <a:xfrm>
            <a:off x="5943724" y="2063113"/>
            <a:ext cx="2546247" cy="367751"/>
          </a:xfrm>
          <a:prstGeom prst="rect">
            <a:avLst/>
          </a:prstGeom>
        </p:spPr>
        <p:txBody>
          <a:bodyPr vert="horz" wrap="square" lIns="49506" tIns="24789" rIns="49506" bIns="24789" rtlCol="0" anchor="ctr"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人口统计细分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custDataLst>
              <p:tags r:id="rId10"/>
            </p:custDataLst>
          </p:nvPr>
        </p:nvSpPr>
        <p:spPr>
          <a:xfrm>
            <a:off x="5652259" y="4296934"/>
            <a:ext cx="2546247" cy="367751"/>
          </a:xfrm>
          <a:prstGeom prst="rect">
            <a:avLst/>
          </a:prstGeom>
        </p:spPr>
        <p:txBody>
          <a:bodyPr vert="horz" wrap="square" lIns="49506" tIns="24789" rIns="49506" bIns="24789" rtlCol="0" anchor="ctr"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行为细分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custDataLst>
              <p:tags r:id="rId11"/>
            </p:custDataLst>
          </p:nvPr>
        </p:nvSpPr>
        <p:spPr>
          <a:xfrm>
            <a:off x="1320237" y="2374637"/>
            <a:ext cx="3251763" cy="1241134"/>
          </a:xfrm>
          <a:prstGeom prst="rect">
            <a:avLst/>
          </a:prstGeom>
        </p:spPr>
        <p:txBody>
          <a:bodyPr vert="horz" wrap="square" lIns="49506" tIns="24789" rIns="49506" bIns="24789" rtlCol="0" anchor="t" anchorCtr="0">
            <a:noAutofit/>
          </a:bodyPr>
          <a:lstStyle/>
          <a:p>
            <a:pPr algn="l">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涉及到国家的地理位置、地区、城市、气候、地形等因素，在不同的地理区域，消费者的需求和购买习惯可能存在较大差异</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2"/>
            </p:custDataLst>
          </p:nvPr>
        </p:nvSpPr>
        <p:spPr>
          <a:xfrm>
            <a:off x="1360242" y="4712122"/>
            <a:ext cx="3251763" cy="1241134"/>
          </a:xfrm>
          <a:prstGeom prst="rect">
            <a:avLst/>
          </a:prstGeom>
        </p:spPr>
        <p:txBody>
          <a:bodyPr vert="horz" wrap="square" lIns="49506" tIns="24789" rIns="49506" bIns="24789" rtlCol="0" anchor="t" anchorCtr="0">
            <a:noAutofit/>
          </a:bodyPr>
          <a:lstStyle/>
          <a:p>
            <a:pPr algn="l">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消费者的个性、价值观、生活方式、兴趣等心理因素也可以作为市场细分的依据，企业可以根据消费者心理进行定位和营销。</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3"/>
            </p:custDataLst>
          </p:nvPr>
        </p:nvSpPr>
        <p:spPr>
          <a:xfrm>
            <a:off x="5563874" y="2492747"/>
            <a:ext cx="3251763" cy="1241134"/>
          </a:xfrm>
          <a:prstGeom prst="rect">
            <a:avLst/>
          </a:prstGeom>
        </p:spPr>
        <p:txBody>
          <a:bodyPr vert="horz" wrap="square" lIns="49506" tIns="24789" rIns="49506" bIns="24789" rtlCol="0" anchor="t" anchorCtr="0">
            <a:noAutofit/>
          </a:bodyPr>
          <a:lstStyle/>
          <a:p>
            <a:pPr algn="l">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根据人口特征，如年龄、性别、职业、收入、家庭人口等进行市场划分，针对不同人群制定相应的营销策略。</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custDataLst>
              <p:tags r:id="rId14"/>
            </p:custDataLst>
          </p:nvPr>
        </p:nvSpPr>
        <p:spPr>
          <a:xfrm>
            <a:off x="5508629" y="4664497"/>
            <a:ext cx="3251763" cy="1241134"/>
          </a:xfrm>
          <a:prstGeom prst="rect">
            <a:avLst/>
          </a:prstGeom>
        </p:spPr>
        <p:txBody>
          <a:bodyPr vert="horz" wrap="square" lIns="49506" tIns="24789" rIns="49506" bIns="24789" rtlCol="0" anchor="t" anchorCtr="0">
            <a:noAutofit/>
          </a:bodyPr>
          <a:lstStyle/>
          <a:p>
            <a:pPr algn="l">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消费者的购买时机、追求的利益、产品使用率、忠诚度等行为变量也可以作为市场细分的依据，企业可以根据消费者行为制定相应的营销策略。</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Freeform 19"/>
          <p:cNvSpPr/>
          <p:nvPr>
            <p:custDataLst>
              <p:tags r:id="rId15"/>
            </p:custDataLst>
          </p:nvPr>
        </p:nvSpPr>
        <p:spPr>
          <a:xfrm>
            <a:off x="611229" y="4638655"/>
            <a:ext cx="510707" cy="311610"/>
          </a:xfrm>
          <a:custGeom>
            <a:avLst/>
            <a:gdLst/>
            <a:ahLst/>
            <a:cxnLst/>
            <a:rect l="l" t="t" r="r" b="b"/>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solidFill>
            <a:schemeClr val="accent1">
              <a:alpha val="100000"/>
            </a:schemeClr>
          </a:solidFill>
        </p:spPr>
      </p:sp>
      <p:sp>
        <p:nvSpPr>
          <p:cNvPr id="20" name="Freeform 20"/>
          <p:cNvSpPr/>
          <p:nvPr>
            <p:custDataLst>
              <p:tags r:id="rId16"/>
            </p:custDataLst>
          </p:nvPr>
        </p:nvSpPr>
        <p:spPr>
          <a:xfrm>
            <a:off x="4932187" y="4580789"/>
            <a:ext cx="357617" cy="356402"/>
          </a:xfrm>
          <a:custGeom>
            <a:avLst/>
            <a:gdLst/>
            <a:ahLst/>
            <a:cxnLst/>
            <a:rect l="l" t="t"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accent1">
              <a:alpha val="100000"/>
            </a:schemeClr>
          </a:solidFill>
        </p:spPr>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7"/>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目标市场营销</a:t>
            </a:r>
            <a:endParaRPr lang="zh-CN" altLang="en-US" sz="2800" dirty="0">
              <a:ea typeface="微软雅黑" panose="020B0503020204020204" pitchFamily="34" charset="-122"/>
              <a:sym typeface="+mn-ea"/>
            </a:endParaRPr>
          </a:p>
        </p:txBody>
      </p:sp>
      <p:sp>
        <p:nvSpPr>
          <p:cNvPr id="21" name="Rectangle 3"/>
          <p:cNvSpPr txBox="1"/>
          <p:nvPr>
            <p:custDataLst>
              <p:tags r:id="rId18"/>
            </p:custDataLst>
          </p:nvPr>
        </p:nvSpPr>
        <p:spPr>
          <a:xfrm>
            <a:off x="683578" y="11968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市场细分</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424277" y="2133071"/>
            <a:ext cx="2564606" cy="428625"/>
          </a:xfrm>
          <a:prstGeom prst="rect">
            <a:avLst/>
          </a:prstGeom>
        </p:spPr>
        <p:txBody>
          <a:bodyPr vert="horz" wrap="square" lIns="85725" tIns="42863" rIns="85725" bIns="42863" rtlCol="0" anchor="b"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目标市场定义</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nvSpPr>
        <p:spPr>
          <a:xfrm>
            <a:off x="424277" y="3763732"/>
            <a:ext cx="2564606" cy="428625"/>
          </a:xfrm>
          <a:prstGeom prst="rect">
            <a:avLst/>
          </a:prstGeom>
        </p:spPr>
        <p:txBody>
          <a:bodyPr vert="horz" wrap="square" lIns="85725" tIns="42863" rIns="85725" bIns="42863" rtlCol="0" anchor="b"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目标市场选择</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5916580" y="2511246"/>
            <a:ext cx="2880933" cy="835819"/>
          </a:xfrm>
          <a:prstGeom prst="rect">
            <a:avLst/>
          </a:prstGeom>
        </p:spPr>
        <p:txBody>
          <a:bodyPr vert="horz" wrap="square" lIns="85725" tIns="42863" rIns="85725" bIns="42863"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在选择目标市场时，需考虑市场规模、竞争情况、消费者特征和企业资源等多个因素。</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6232907" y="2133071"/>
            <a:ext cx="2564606" cy="428625"/>
          </a:xfrm>
          <a:prstGeom prst="rect">
            <a:avLst/>
          </a:prstGeom>
        </p:spPr>
        <p:txBody>
          <a:bodyPr vert="horz" wrap="square" lIns="85725" tIns="42863" rIns="85725" bIns="42863"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目标市场考虑因素</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5917460" y="4142351"/>
            <a:ext cx="2872909" cy="835819"/>
          </a:xfrm>
          <a:prstGeom prst="rect">
            <a:avLst/>
          </a:prstGeom>
        </p:spPr>
        <p:txBody>
          <a:bodyPr vert="horz" wrap="square" lIns="85725" tIns="42863" rIns="85725" bIns="42863"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选择目标市场需经过市场调研、分析和定位等步骤，以确定特征和规模。</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6232907" y="3763732"/>
            <a:ext cx="2567282" cy="428625"/>
          </a:xfrm>
          <a:prstGeom prst="rect">
            <a:avLst/>
          </a:prstGeom>
        </p:spPr>
        <p:txBody>
          <a:bodyPr vert="horz" wrap="square" lIns="85725" tIns="42863" rIns="85725" bIns="42863"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目标市场策略</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2998819" y="5002044"/>
            <a:ext cx="2896983" cy="835819"/>
          </a:xfrm>
          <a:prstGeom prst="rect">
            <a:avLst/>
          </a:prstGeom>
        </p:spPr>
        <p:txBody>
          <a:bodyPr vert="horz" wrap="square" lIns="85725" tIns="42863" rIns="85725" bIns="42863" rtlCol="0" anchor="t" anchorCtr="0">
            <a:noAutofit/>
          </a:bodyPr>
          <a:lstStyle/>
          <a:p>
            <a:pPr algn="ct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通过选择目标市场，企业可更有效地满足客户需求，提高市场占有率和盈利能力。</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3282556" y="4623425"/>
            <a:ext cx="2578894" cy="371475"/>
          </a:xfrm>
          <a:prstGeom prst="rect">
            <a:avLst/>
          </a:prstGeom>
        </p:spPr>
        <p:txBody>
          <a:bodyPr vert="horz" wrap="square" lIns="85725" tIns="42863" rIns="85725" bIns="42863" rtlCol="0" anchor="ctr" anchorCtr="0">
            <a:noAutofit/>
          </a:bodyPr>
          <a:lstStyle/>
          <a:p>
            <a:pPr algn="ctr">
              <a:lnSpc>
                <a:spcPct val="96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目标市场优势</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nvSpPr>
        <p:spPr>
          <a:xfrm>
            <a:off x="107950" y="2511246"/>
            <a:ext cx="2880933" cy="835819"/>
          </a:xfrm>
          <a:prstGeom prst="rect">
            <a:avLst/>
          </a:prstGeom>
        </p:spPr>
        <p:txBody>
          <a:bodyPr vert="horz" wrap="square" lIns="85725" tIns="42863" rIns="85725" bIns="42863" rtlCol="0" anchor="t" anchorCtr="0">
            <a:noAutofit/>
          </a:bodyPr>
          <a:lstStyle/>
          <a:p>
            <a:pPr algn="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目标市场是企业决定为之服务的购买者群体，具有相同需求或特征</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nvSpPr>
        <p:spPr>
          <a:xfrm>
            <a:off x="107950" y="4142351"/>
            <a:ext cx="2880933" cy="835819"/>
          </a:xfrm>
          <a:prstGeom prst="rect">
            <a:avLst/>
          </a:prstGeom>
        </p:spPr>
        <p:txBody>
          <a:bodyPr vert="horz" wrap="square" lIns="85725" tIns="42863" rIns="85725" bIns="42863" rtlCol="0" anchor="t" anchorCtr="0">
            <a:noAutofit/>
          </a:bodyPr>
          <a:lstStyle/>
          <a:p>
            <a:pPr algn="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基于市场细分结果，企业需选取具有共同需求和特征的目标客户群体。</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AutoShape 15"/>
          <p:cNvSpPr/>
          <p:nvPr/>
        </p:nvSpPr>
        <p:spPr>
          <a:xfrm>
            <a:off x="4145652" y="2050057"/>
            <a:ext cx="881591" cy="777874"/>
          </a:xfrm>
          <a:prstGeom prst="triangle">
            <a:avLst>
              <a:gd name="adj" fmla="val 50000"/>
            </a:avLst>
          </a:prstGeom>
          <a:solidFill>
            <a:schemeClr val="accent1">
              <a:alpha val="100000"/>
            </a:schemeClr>
          </a:solidFill>
        </p:spPr>
      </p:sp>
      <p:sp>
        <p:nvSpPr>
          <p:cNvPr id="16" name="AutoShape 16"/>
          <p:cNvSpPr/>
          <p:nvPr/>
        </p:nvSpPr>
        <p:spPr>
          <a:xfrm rot="4275690">
            <a:off x="5089081" y="2737204"/>
            <a:ext cx="881591" cy="777874"/>
          </a:xfrm>
          <a:prstGeom prst="triangle">
            <a:avLst>
              <a:gd name="adj" fmla="val 50000"/>
            </a:avLst>
          </a:prstGeom>
          <a:solidFill>
            <a:schemeClr val="accent1">
              <a:alpha val="100000"/>
            </a:schemeClr>
          </a:solidFill>
        </p:spPr>
      </p:sp>
      <p:sp>
        <p:nvSpPr>
          <p:cNvPr id="17" name="AutoShape 17"/>
          <p:cNvSpPr/>
          <p:nvPr/>
        </p:nvSpPr>
        <p:spPr>
          <a:xfrm rot="2700000" flipH="1">
            <a:off x="3438529" y="2709629"/>
            <a:ext cx="881591" cy="777874"/>
          </a:xfrm>
          <a:prstGeom prst="triangle">
            <a:avLst>
              <a:gd name="adj" fmla="val 50000"/>
            </a:avLst>
          </a:prstGeom>
          <a:solidFill>
            <a:schemeClr val="accent1">
              <a:alpha val="100000"/>
            </a:schemeClr>
          </a:solidFill>
        </p:spPr>
      </p:sp>
      <p:sp>
        <p:nvSpPr>
          <p:cNvPr id="18" name="AutoShape 18"/>
          <p:cNvSpPr/>
          <p:nvPr/>
        </p:nvSpPr>
        <p:spPr>
          <a:xfrm rot="-8546356" flipH="1">
            <a:off x="3580512" y="3867016"/>
            <a:ext cx="881591" cy="777874"/>
          </a:xfrm>
          <a:prstGeom prst="triangle">
            <a:avLst>
              <a:gd name="adj" fmla="val 50000"/>
            </a:avLst>
          </a:prstGeom>
          <a:solidFill>
            <a:schemeClr val="accent1">
              <a:alpha val="100000"/>
            </a:schemeClr>
          </a:solidFill>
        </p:spPr>
      </p:sp>
      <p:sp>
        <p:nvSpPr>
          <p:cNvPr id="19" name="AutoShape 19"/>
          <p:cNvSpPr/>
          <p:nvPr/>
        </p:nvSpPr>
        <p:spPr>
          <a:xfrm rot="8546493" flipH="1">
            <a:off x="4745404" y="3862092"/>
            <a:ext cx="881591" cy="777874"/>
          </a:xfrm>
          <a:prstGeom prst="triangle">
            <a:avLst>
              <a:gd name="adj" fmla="val 50000"/>
            </a:avLst>
          </a:prstGeom>
          <a:solidFill>
            <a:schemeClr val="accent1">
              <a:alpha val="100000"/>
            </a:schemeClr>
          </a:solidFill>
        </p:spPr>
      </p:sp>
      <p:sp>
        <p:nvSpPr>
          <p:cNvPr id="20" name="Freeform 20"/>
          <p:cNvSpPr/>
          <p:nvPr/>
        </p:nvSpPr>
        <p:spPr>
          <a:xfrm>
            <a:off x="4352752" y="3093461"/>
            <a:ext cx="507208" cy="507208"/>
          </a:xfrm>
          <a:custGeom>
            <a:avLst/>
            <a:gdLst/>
            <a:ahLst/>
            <a:cxnLst/>
            <a:rect l="l" t="t" r="r" b="b"/>
            <a:pathLst>
              <a:path w="304800" h="304800">
                <a:moveTo>
                  <a:pt x="167640" y="0"/>
                </a:moveTo>
                <a:lnTo>
                  <a:pt x="182880" y="0"/>
                </a:lnTo>
                <a:lnTo>
                  <a:pt x="182880" y="45720"/>
                </a:lnTo>
                <a:lnTo>
                  <a:pt x="228600" y="152400"/>
                </a:lnTo>
                <a:lnTo>
                  <a:pt x="228600" y="274320"/>
                </a:lnTo>
                <a:cubicBezTo>
                  <a:pt x="228600" y="291151"/>
                  <a:pt x="214951" y="304800"/>
                  <a:pt x="198120" y="304800"/>
                </a:cubicBezTo>
                <a:lnTo>
                  <a:pt x="198120" y="304800"/>
                </a:lnTo>
                <a:lnTo>
                  <a:pt x="76200" y="304800"/>
                </a:lnTo>
                <a:cubicBezTo>
                  <a:pt x="59436" y="304800"/>
                  <a:pt x="40996" y="291998"/>
                  <a:pt x="35052" y="276149"/>
                </a:cubicBezTo>
                <a:lnTo>
                  <a:pt x="0" y="182880"/>
                </a:lnTo>
                <a:lnTo>
                  <a:pt x="0" y="152400"/>
                </a:lnTo>
                <a:cubicBezTo>
                  <a:pt x="0" y="135569"/>
                  <a:pt x="13649" y="121920"/>
                  <a:pt x="30480" y="121920"/>
                </a:cubicBezTo>
                <a:lnTo>
                  <a:pt x="30480" y="121920"/>
                </a:lnTo>
                <a:lnTo>
                  <a:pt x="137160" y="121920"/>
                </a:lnTo>
                <a:lnTo>
                  <a:pt x="137160" y="30480"/>
                </a:lnTo>
                <a:cubicBezTo>
                  <a:pt x="137160" y="13649"/>
                  <a:pt x="150809" y="0"/>
                  <a:pt x="167640" y="0"/>
                </a:cubicBezTo>
                <a:lnTo>
                  <a:pt x="167640" y="0"/>
                </a:lnTo>
                <a:close/>
                <a:moveTo>
                  <a:pt x="259080" y="152400"/>
                </a:moveTo>
                <a:lnTo>
                  <a:pt x="304800" y="152400"/>
                </a:lnTo>
                <a:lnTo>
                  <a:pt x="304800" y="304800"/>
                </a:lnTo>
                <a:lnTo>
                  <a:pt x="259080" y="304800"/>
                </a:lnTo>
                <a:lnTo>
                  <a:pt x="259080" y="152400"/>
                </a:lnTo>
                <a:close/>
              </a:path>
            </a:pathLst>
          </a:custGeom>
          <a:solidFill>
            <a:schemeClr val="accent1">
              <a:alpha val="100000"/>
            </a:schemeClr>
          </a:solidFill>
        </p:spPr>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目标市场营销</a:t>
            </a:r>
            <a:endParaRPr lang="zh-CN" altLang="en-US" sz="2800" dirty="0">
              <a:ea typeface="微软雅黑" panose="020B0503020204020204" pitchFamily="34" charset="-122"/>
              <a:sym typeface="+mn-ea"/>
            </a:endParaRPr>
          </a:p>
        </p:txBody>
      </p:sp>
      <p:sp>
        <p:nvSpPr>
          <p:cNvPr id="21" name="Rectangle 3"/>
          <p:cNvSpPr txBox="1"/>
          <p:nvPr>
            <p:custDataLst>
              <p:tags r:id="rId2"/>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目标市场</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1155487" y="2088581"/>
            <a:ext cx="787241" cy="734378"/>
          </a:xfrm>
          <a:prstGeom prst="downArrow">
            <a:avLst/>
          </a:prstGeom>
          <a:solidFill>
            <a:schemeClr val="accent1">
              <a:alpha val="100000"/>
            </a:schemeClr>
          </a:solidFill>
        </p:spPr>
      </p:sp>
      <p:sp>
        <p:nvSpPr>
          <p:cNvPr id="5" name="TextBox 5"/>
          <p:cNvSpPr txBox="1"/>
          <p:nvPr/>
        </p:nvSpPr>
        <p:spPr>
          <a:xfrm>
            <a:off x="1280499" y="2132243"/>
            <a:ext cx="537210" cy="647485"/>
          </a:xfrm>
          <a:prstGeom prst="rect">
            <a:avLst/>
          </a:prstGeom>
          <a:noFill/>
        </p:spPr>
        <p:txBody>
          <a:bodyPr vert="horz" wrap="square" lIns="68580" tIns="34290" rIns="68580" bIns="34290" rtlCol="0" anchor="ctr" anchorCtr="0">
            <a:spAutoFit/>
          </a:bodyPr>
          <a:lstStyle/>
          <a:p>
            <a:pPr algn="ctr">
              <a:lnSpc>
                <a:spcPct val="130000"/>
              </a:lnSpc>
            </a:pPr>
            <a:r>
              <a:rPr lang="en-US" sz="1520">
                <a:solidFill>
                  <a:srgbClr val="FFFDFD">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520">
              <a:solidFill>
                <a:srgbClr val="FFFDFD">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a:p>
            <a:pPr algn="ctr">
              <a:lnSpc>
                <a:spcPct val="130000"/>
              </a:lnSpc>
            </a:pPr>
            <a:endParaRPr lang="en-US" sz="1520">
              <a:solidFill>
                <a:srgbClr val="FFFDFD">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2111829" y="1941071"/>
            <a:ext cx="5889613" cy="463988"/>
          </a:xfrm>
          <a:prstGeom prst="rect">
            <a:avLst/>
          </a:prstGeom>
        </p:spPr>
        <p:txBody>
          <a:bodyPr vert="horz" wrap="square" lIns="49506" tIns="24789" rIns="49506" bIns="24789" rtlCol="0" anchor="b"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目标市场战略选择</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2058424" y="2287919"/>
            <a:ext cx="6780651" cy="676597"/>
          </a:xfrm>
          <a:prstGeom prst="rect">
            <a:avLst/>
          </a:prstGeom>
        </p:spPr>
        <p:txBody>
          <a:bodyPr vert="horz" wrap="square" lIns="49506" tIns="24789" rIns="49506" bIns="24789" rtlCol="0" anchor="t" anchorCtr="0">
            <a:noAutofit/>
          </a:bodyPr>
          <a:lstStyle/>
          <a:p>
            <a:pPr algn="l">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企业可以根据自身特点和市场环境选择不同的目标市场战略模式，包括无差异性市场战略、差异性市场战略和集中性市场战略</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2111829" y="3215140"/>
            <a:ext cx="5889613" cy="422744"/>
          </a:xfrm>
          <a:prstGeom prst="rect">
            <a:avLst/>
          </a:prstGeom>
        </p:spPr>
        <p:txBody>
          <a:bodyPr vert="horz" wrap="square" lIns="49506" tIns="24789" rIns="49506" bIns="24789" rtlCol="0" anchor="b"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无差异性市场战略</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2058424" y="3520745"/>
            <a:ext cx="6780824" cy="676597"/>
          </a:xfrm>
          <a:prstGeom prst="rect">
            <a:avLst/>
          </a:prstGeom>
        </p:spPr>
        <p:txBody>
          <a:bodyPr vert="horz" wrap="square" lIns="49506" tIns="24789" rIns="49506" bIns="24789" rtlCol="0" anchor="t" anchorCtr="0">
            <a:noAutofit/>
          </a:bodyPr>
          <a:lstStyle/>
          <a:p>
            <a:pPr algn="l">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企业将整个市场视为一个大的目标市场，用单一的产品或服务满足广大消费者的共同需求。这种战略能降低成本，提高效率，但可能导致产品缺乏特色。</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2099276" y="4395313"/>
            <a:ext cx="5902166" cy="518981"/>
          </a:xfrm>
          <a:prstGeom prst="rect">
            <a:avLst/>
          </a:prstGeom>
        </p:spPr>
        <p:txBody>
          <a:bodyPr vert="horz" wrap="square" lIns="49506" tIns="24789" rIns="49506" bIns="24789" rtlCol="0" anchor="b"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差异性市场战略</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2045871" y="4797152"/>
            <a:ext cx="6780824" cy="676597"/>
          </a:xfrm>
          <a:prstGeom prst="rect">
            <a:avLst/>
          </a:prstGeom>
        </p:spPr>
        <p:txBody>
          <a:bodyPr vert="horz" wrap="square" lIns="49506" tIns="24789" rIns="49506" bIns="24789" rtlCol="0" anchor="t" anchorCtr="0">
            <a:noAutofit/>
          </a:bodyPr>
          <a:lstStyle/>
          <a:p>
            <a:pPr algn="l">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企业根据不同消费者的需求和偏好，将市场划分为若干个小的目标市场，并为每个市场提供有针对性的产品或服务。这能满足消费者多样化的需求，提高市场占有率。</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AutoShape 13"/>
          <p:cNvSpPr/>
          <p:nvPr/>
        </p:nvSpPr>
        <p:spPr>
          <a:xfrm>
            <a:off x="1155487" y="3363160"/>
            <a:ext cx="787241" cy="734378"/>
          </a:xfrm>
          <a:prstGeom prst="downArrow">
            <a:avLst/>
          </a:prstGeom>
          <a:solidFill>
            <a:schemeClr val="accent1">
              <a:alpha val="100000"/>
            </a:schemeClr>
          </a:solidFill>
        </p:spPr>
      </p:sp>
      <p:sp>
        <p:nvSpPr>
          <p:cNvPr id="14" name="TextBox 14"/>
          <p:cNvSpPr txBox="1"/>
          <p:nvPr/>
        </p:nvSpPr>
        <p:spPr>
          <a:xfrm>
            <a:off x="1280499" y="3406823"/>
            <a:ext cx="537210" cy="647485"/>
          </a:xfrm>
          <a:prstGeom prst="rect">
            <a:avLst/>
          </a:prstGeom>
          <a:noFill/>
        </p:spPr>
        <p:txBody>
          <a:bodyPr vert="horz" wrap="square" lIns="68580" tIns="34290" rIns="68580" bIns="34290" rtlCol="0" anchor="ctr" anchorCtr="0">
            <a:spAutoFit/>
          </a:bodyPr>
          <a:lstStyle/>
          <a:p>
            <a:pPr algn="ctr">
              <a:lnSpc>
                <a:spcPct val="130000"/>
              </a:lnSpc>
            </a:pPr>
            <a:r>
              <a:rPr lang="en-US" sz="1520">
                <a:solidFill>
                  <a:srgbClr val="FFFDFD">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520">
              <a:solidFill>
                <a:srgbClr val="FFFDFD">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a:p>
            <a:pPr algn="ctr">
              <a:lnSpc>
                <a:spcPct val="130000"/>
              </a:lnSpc>
            </a:pPr>
            <a:endParaRPr lang="en-US" sz="1520">
              <a:solidFill>
                <a:srgbClr val="FFFDFD">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AutoShape 15"/>
          <p:cNvSpPr/>
          <p:nvPr/>
        </p:nvSpPr>
        <p:spPr>
          <a:xfrm>
            <a:off x="1155487" y="4627572"/>
            <a:ext cx="787241" cy="734378"/>
          </a:xfrm>
          <a:prstGeom prst="downArrow">
            <a:avLst/>
          </a:prstGeom>
          <a:solidFill>
            <a:schemeClr val="accent1">
              <a:alpha val="100000"/>
            </a:schemeClr>
          </a:solidFill>
        </p:spPr>
      </p:sp>
      <p:sp>
        <p:nvSpPr>
          <p:cNvPr id="16" name="TextBox 16"/>
          <p:cNvSpPr txBox="1"/>
          <p:nvPr/>
        </p:nvSpPr>
        <p:spPr>
          <a:xfrm>
            <a:off x="1280499" y="4671233"/>
            <a:ext cx="537210" cy="647485"/>
          </a:xfrm>
          <a:prstGeom prst="rect">
            <a:avLst/>
          </a:prstGeom>
          <a:noFill/>
        </p:spPr>
        <p:txBody>
          <a:bodyPr vert="horz" wrap="square" lIns="68580" tIns="34290" rIns="68580" bIns="34290" rtlCol="0" anchor="ctr" anchorCtr="0">
            <a:spAutoFit/>
          </a:bodyPr>
          <a:lstStyle/>
          <a:p>
            <a:pPr algn="ctr">
              <a:lnSpc>
                <a:spcPct val="130000"/>
              </a:lnSpc>
            </a:pPr>
            <a:r>
              <a:rPr lang="en-US" sz="1520">
                <a:solidFill>
                  <a:srgbClr val="FFFDFD">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520">
              <a:solidFill>
                <a:srgbClr val="FFFDFD">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a:p>
            <a:pPr algn="ctr">
              <a:lnSpc>
                <a:spcPct val="130000"/>
              </a:lnSpc>
            </a:pPr>
            <a:endParaRPr lang="en-US" sz="1520">
              <a:solidFill>
                <a:srgbClr val="FFFDFD">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目标市场营销</a:t>
            </a:r>
            <a:endParaRPr lang="zh-CN" altLang="en-US" sz="2800" dirty="0">
              <a:ea typeface="微软雅黑" panose="020B0503020204020204" pitchFamily="34" charset="-122"/>
              <a:sym typeface="+mn-ea"/>
            </a:endParaRPr>
          </a:p>
        </p:txBody>
      </p:sp>
      <p:sp>
        <p:nvSpPr>
          <p:cNvPr id="17" name="Rectangle 3"/>
          <p:cNvSpPr txBox="1"/>
          <p:nvPr>
            <p:custDataLst>
              <p:tags r:id="rId2"/>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战略选择</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custDataLst>
              <p:tags r:id="rId1"/>
            </p:custDataLst>
          </p:nvPr>
        </p:nvSpPr>
        <p:spPr>
          <a:xfrm>
            <a:off x="221132" y="3564534"/>
            <a:ext cx="2571841" cy="1349887"/>
          </a:xfrm>
          <a:prstGeom prst="rect">
            <a:avLst/>
          </a:prstGeom>
        </p:spPr>
        <p:txBody>
          <a:bodyPr vert="horz" wrap="square" lIns="49506" tIns="24789" rIns="49506" bIns="24789" rtlCol="0" anchor="t" anchorCtr="0">
            <a:noAutofit/>
          </a:bodyPr>
          <a:lstStyle/>
          <a:p>
            <a:pPr algn="l">
              <a:lnSpc>
                <a:spcPct val="140000"/>
              </a:lnSpc>
            </a:pP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企业选择一个或少数几个细分市场作为目标市场，集中资源和营销力量满足这部分消费者的需求。这能更好地了解目标市场的需求和竞争情况，提高产品或服务的专业性和差异化。</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custDataLst>
              <p:tags r:id="rId2"/>
            </p:custDataLst>
          </p:nvPr>
        </p:nvSpPr>
        <p:spPr>
          <a:xfrm>
            <a:off x="1092271" y="2656143"/>
            <a:ext cx="1700702" cy="840996"/>
          </a:xfrm>
          <a:prstGeom prst="rect">
            <a:avLst/>
          </a:prstGeom>
        </p:spPr>
        <p:txBody>
          <a:bodyPr vert="horz" wrap="square" lIns="49506" tIns="24789" rIns="49506" bIns="24789" rtlCol="0" anchor="ctr"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集中性市场战略</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AutoShape 7"/>
          <p:cNvSpPr/>
          <p:nvPr>
            <p:custDataLst>
              <p:tags r:id="rId3"/>
            </p:custDataLst>
          </p:nvPr>
        </p:nvSpPr>
        <p:spPr>
          <a:xfrm>
            <a:off x="262446" y="2725474"/>
            <a:ext cx="754236" cy="754236"/>
          </a:xfrm>
          <a:prstGeom prst="roundRect">
            <a:avLst>
              <a:gd name="adj" fmla="val 15104"/>
            </a:avLst>
          </a:prstGeom>
          <a:solidFill>
            <a:schemeClr val="accent1">
              <a:alpha val="100000"/>
            </a:schemeClr>
          </a:solidFill>
        </p:spPr>
        <p:txBody>
          <a:bodyPr/>
          <a:lstStyle/>
          <a:p>
            <a:endParaRPr lang="zh-CN" altLang="en-US" sz="1800"/>
          </a:p>
        </p:txBody>
      </p:sp>
      <p:sp>
        <p:nvSpPr>
          <p:cNvPr id="8" name="Freeform 8"/>
          <p:cNvSpPr/>
          <p:nvPr>
            <p:custDataLst>
              <p:tags r:id="rId4"/>
            </p:custDataLst>
          </p:nvPr>
        </p:nvSpPr>
        <p:spPr>
          <a:xfrm>
            <a:off x="404833" y="2884385"/>
            <a:ext cx="384512" cy="384512"/>
          </a:xfrm>
          <a:custGeom>
            <a:avLst/>
            <a:gdLst/>
            <a:ahLst/>
            <a:cxnLst/>
            <a:rect l="l" t="t" r="r" b="b"/>
            <a:pathLst>
              <a:path w="304800" h="304800">
                <a:moveTo>
                  <a:pt x="152800" y="79486"/>
                </a:moveTo>
                <a:cubicBezTo>
                  <a:pt x="152800" y="79486"/>
                  <a:pt x="133750" y="38891"/>
                  <a:pt x="90888" y="38891"/>
                </a:cubicBezTo>
                <a:cubicBezTo>
                  <a:pt x="44053" y="38891"/>
                  <a:pt x="19450" y="78581"/>
                  <a:pt x="19450" y="118262"/>
                </a:cubicBezTo>
                <a:cubicBezTo>
                  <a:pt x="19450" y="184147"/>
                  <a:pt x="152800" y="265900"/>
                  <a:pt x="152800" y="265900"/>
                </a:cubicBezTo>
                <a:cubicBezTo>
                  <a:pt x="152800" y="265900"/>
                  <a:pt x="285350" y="184937"/>
                  <a:pt x="285350" y="118262"/>
                </a:cubicBezTo>
                <a:cubicBezTo>
                  <a:pt x="285350" y="77781"/>
                  <a:pt x="259956" y="38891"/>
                  <a:pt x="214713" y="38891"/>
                </a:cubicBezTo>
                <a:cubicBezTo>
                  <a:pt x="169469" y="38891"/>
                  <a:pt x="152800" y="79486"/>
                  <a:pt x="152800" y="79486"/>
                </a:cubicBezTo>
                <a:close/>
              </a:path>
            </a:pathLst>
          </a:custGeom>
          <a:solidFill>
            <a:srgbClr val="FFFFFF">
              <a:alpha val="100000"/>
            </a:srgbClr>
          </a:solidFill>
        </p:spPr>
        <p:txBody>
          <a:bodyPr/>
          <a:lstStyle/>
          <a:p>
            <a:endParaRPr lang="zh-CN" altLang="en-US" sz="1800"/>
          </a:p>
        </p:txBody>
      </p:sp>
      <p:sp>
        <p:nvSpPr>
          <p:cNvPr id="9" name="TextBox 9"/>
          <p:cNvSpPr txBox="1"/>
          <p:nvPr>
            <p:custDataLst>
              <p:tags r:id="rId5"/>
            </p:custDataLst>
          </p:nvPr>
        </p:nvSpPr>
        <p:spPr>
          <a:xfrm>
            <a:off x="3453130" y="3564255"/>
            <a:ext cx="2510790" cy="1350010"/>
          </a:xfrm>
          <a:prstGeom prst="rect">
            <a:avLst/>
          </a:prstGeom>
        </p:spPr>
        <p:txBody>
          <a:bodyPr vert="horz" wrap="square" lIns="49506" tIns="24789" rIns="49506" bIns="24789"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企业在选择目标市场策略时，需根据自身实力、产品特点、市场环境等因素进行综合评估和决策，以确保选择到最适合自己的目标市场策略。</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6"/>
            </p:custDataLst>
          </p:nvPr>
        </p:nvSpPr>
        <p:spPr>
          <a:xfrm>
            <a:off x="4104640" y="2656205"/>
            <a:ext cx="2032635" cy="840740"/>
          </a:xfrm>
          <a:prstGeom prst="rect">
            <a:avLst/>
          </a:prstGeom>
        </p:spPr>
        <p:txBody>
          <a:bodyPr vert="horz" wrap="square" lIns="49506" tIns="24789" rIns="49506" bIns="24789" rtlCol="0" anchor="ctr"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目标市场选择策略</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AutoShape 11"/>
          <p:cNvSpPr/>
          <p:nvPr>
            <p:custDataLst>
              <p:tags r:id="rId7"/>
            </p:custDataLst>
          </p:nvPr>
        </p:nvSpPr>
        <p:spPr>
          <a:xfrm>
            <a:off x="3233376" y="2699523"/>
            <a:ext cx="754236" cy="754236"/>
          </a:xfrm>
          <a:prstGeom prst="roundRect">
            <a:avLst>
              <a:gd name="adj" fmla="val 15104"/>
            </a:avLst>
          </a:prstGeom>
          <a:solidFill>
            <a:schemeClr val="accent1">
              <a:alpha val="100000"/>
            </a:schemeClr>
          </a:solidFill>
        </p:spPr>
      </p:sp>
      <p:sp>
        <p:nvSpPr>
          <p:cNvPr id="12" name="TextBox 12"/>
          <p:cNvSpPr txBox="1"/>
          <p:nvPr>
            <p:custDataLst>
              <p:tags r:id="rId8"/>
            </p:custDataLst>
          </p:nvPr>
        </p:nvSpPr>
        <p:spPr>
          <a:xfrm>
            <a:off x="6357368" y="3564534"/>
            <a:ext cx="2571841" cy="1349887"/>
          </a:xfrm>
          <a:prstGeom prst="rect">
            <a:avLst/>
          </a:prstGeom>
        </p:spPr>
        <p:txBody>
          <a:bodyPr vert="horz" wrap="square" lIns="49506" tIns="24789" rIns="49506" bIns="24789"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企业需要深入了解目标市场的消费者需求和偏好，掌握消费者的购买行为和心理特征，以便为消费者提供更好的产品和服务。</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custDataLst>
              <p:tags r:id="rId9"/>
            </p:custDataLst>
          </p:nvPr>
        </p:nvSpPr>
        <p:spPr>
          <a:xfrm>
            <a:off x="7228506" y="2656143"/>
            <a:ext cx="1700702" cy="840996"/>
          </a:xfrm>
          <a:prstGeom prst="rect">
            <a:avLst/>
          </a:prstGeom>
        </p:spPr>
        <p:txBody>
          <a:bodyPr vert="horz" wrap="square" lIns="49506" tIns="24789" rIns="49506" bIns="24789" rtlCol="0" anchor="ctr"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了解消费者需求</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AutoShape 14"/>
          <p:cNvSpPr/>
          <p:nvPr>
            <p:custDataLst>
              <p:tags r:id="rId10"/>
            </p:custDataLst>
          </p:nvPr>
        </p:nvSpPr>
        <p:spPr>
          <a:xfrm>
            <a:off x="6357365" y="2699523"/>
            <a:ext cx="754236" cy="754236"/>
          </a:xfrm>
          <a:prstGeom prst="roundRect">
            <a:avLst>
              <a:gd name="adj" fmla="val 15104"/>
            </a:avLst>
          </a:prstGeom>
          <a:solidFill>
            <a:schemeClr val="accent1">
              <a:alpha val="100000"/>
            </a:schemeClr>
          </a:solidFill>
        </p:spPr>
      </p:sp>
      <p:sp>
        <p:nvSpPr>
          <p:cNvPr id="15" name="Freeform 15"/>
          <p:cNvSpPr/>
          <p:nvPr>
            <p:custDataLst>
              <p:tags r:id="rId11"/>
            </p:custDataLst>
          </p:nvPr>
        </p:nvSpPr>
        <p:spPr>
          <a:xfrm>
            <a:off x="3454717" y="2913720"/>
            <a:ext cx="325842" cy="325842"/>
          </a:xfrm>
          <a:custGeom>
            <a:avLst/>
            <a:gdLst/>
            <a:ahLst/>
            <a:cxnLst/>
            <a:rect l="l" t="t" r="r" b="b"/>
            <a:pathLst>
              <a:path w="304800" h="304800">
                <a:moveTo>
                  <a:pt x="304800" y="180975"/>
                </a:moveTo>
                <a:lnTo>
                  <a:pt x="247650" y="123825"/>
                </a:lnTo>
                <a:lnTo>
                  <a:pt x="247650" y="38100"/>
                </a:lnTo>
                <a:lnTo>
                  <a:pt x="209550" y="38100"/>
                </a:lnTo>
                <a:lnTo>
                  <a:pt x="209550" y="85725"/>
                </a:lnTo>
                <a:lnTo>
                  <a:pt x="152400" y="28575"/>
                </a:lnTo>
                <a:lnTo>
                  <a:pt x="0" y="180975"/>
                </a:lnTo>
                <a:lnTo>
                  <a:pt x="0" y="190500"/>
                </a:lnTo>
                <a:lnTo>
                  <a:pt x="38100" y="190500"/>
                </a:lnTo>
                <a:lnTo>
                  <a:pt x="38100" y="285750"/>
                </a:lnTo>
                <a:lnTo>
                  <a:pt x="133350" y="285750"/>
                </a:lnTo>
                <a:lnTo>
                  <a:pt x="133350" y="228600"/>
                </a:lnTo>
                <a:lnTo>
                  <a:pt x="171450" y="228600"/>
                </a:lnTo>
                <a:lnTo>
                  <a:pt x="171450" y="285750"/>
                </a:lnTo>
                <a:lnTo>
                  <a:pt x="266700" y="285750"/>
                </a:lnTo>
                <a:lnTo>
                  <a:pt x="266700" y="190500"/>
                </a:lnTo>
                <a:lnTo>
                  <a:pt x="304800" y="190500"/>
                </a:lnTo>
                <a:close/>
              </a:path>
            </a:pathLst>
          </a:custGeom>
          <a:solidFill>
            <a:srgbClr val="FFFFFF">
              <a:alpha val="100000"/>
            </a:srgbClr>
          </a:solidFill>
        </p:spPr>
      </p:sp>
      <p:sp>
        <p:nvSpPr>
          <p:cNvPr id="16" name="Freeform 16"/>
          <p:cNvSpPr/>
          <p:nvPr>
            <p:custDataLst>
              <p:tags r:id="rId12"/>
            </p:custDataLst>
          </p:nvPr>
        </p:nvSpPr>
        <p:spPr>
          <a:xfrm>
            <a:off x="6578216" y="2920375"/>
            <a:ext cx="312538" cy="312538"/>
          </a:xfrm>
          <a:custGeom>
            <a:avLst/>
            <a:gdLst/>
            <a:ahLst/>
            <a:cxnLst/>
            <a:rect l="l" t="t" r="r" b="b"/>
            <a:pathLst>
              <a:path w="304800" h="304800">
                <a:moveTo>
                  <a:pt x="0" y="209550"/>
                </a:moveTo>
                <a:lnTo>
                  <a:pt x="152410" y="247650"/>
                </a:lnTo>
                <a:lnTo>
                  <a:pt x="304800" y="209550"/>
                </a:lnTo>
                <a:lnTo>
                  <a:pt x="304800" y="247650"/>
                </a:lnTo>
                <a:lnTo>
                  <a:pt x="152410" y="285750"/>
                </a:lnTo>
                <a:lnTo>
                  <a:pt x="0" y="247650"/>
                </a:lnTo>
                <a:close/>
                <a:moveTo>
                  <a:pt x="0" y="133350"/>
                </a:moveTo>
                <a:lnTo>
                  <a:pt x="152410" y="171450"/>
                </a:lnTo>
                <a:lnTo>
                  <a:pt x="304800" y="133350"/>
                </a:lnTo>
                <a:lnTo>
                  <a:pt x="304800" y="171450"/>
                </a:lnTo>
                <a:lnTo>
                  <a:pt x="152410" y="209550"/>
                </a:lnTo>
                <a:lnTo>
                  <a:pt x="0" y="171450"/>
                </a:lnTo>
                <a:close/>
                <a:moveTo>
                  <a:pt x="0" y="57150"/>
                </a:moveTo>
                <a:lnTo>
                  <a:pt x="152410" y="19050"/>
                </a:lnTo>
                <a:lnTo>
                  <a:pt x="304800" y="57150"/>
                </a:lnTo>
                <a:lnTo>
                  <a:pt x="304800" y="95250"/>
                </a:lnTo>
                <a:lnTo>
                  <a:pt x="152410" y="133350"/>
                </a:lnTo>
                <a:lnTo>
                  <a:pt x="0" y="95250"/>
                </a:lnTo>
                <a:close/>
              </a:path>
            </a:pathLst>
          </a:custGeom>
          <a:solidFill>
            <a:srgbClr val="FFFFFF">
              <a:alpha val="100000"/>
            </a:srgbClr>
          </a:solidFill>
        </p:spPr>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3"/>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目标市场营销</a:t>
            </a:r>
            <a:endParaRPr lang="zh-CN" altLang="en-US" sz="2800" dirty="0">
              <a:ea typeface="微软雅黑" panose="020B0503020204020204" pitchFamily="34" charset="-122"/>
              <a:sym typeface="+mn-ea"/>
            </a:endParaRPr>
          </a:p>
        </p:txBody>
      </p:sp>
      <p:sp>
        <p:nvSpPr>
          <p:cNvPr id="17" name="Rectangle 3"/>
          <p:cNvSpPr txBox="1"/>
          <p:nvPr>
            <p:custDataLst>
              <p:tags r:id="rId14"/>
            </p:custDataLst>
          </p:nvPr>
        </p:nvSpPr>
        <p:spPr>
          <a:xfrm>
            <a:off x="585788" y="139498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战略选择</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5"/>
          <p:cNvSpPr/>
          <p:nvPr/>
        </p:nvSpPr>
        <p:spPr>
          <a:xfrm>
            <a:off x="488816" y="2144468"/>
            <a:ext cx="2571750" cy="3443288"/>
          </a:xfrm>
          <a:prstGeom prst="round2DiagRect">
            <a:avLst/>
          </a:prstGeom>
          <a:solidFill>
            <a:schemeClr val="lt2">
              <a:alpha val="80000"/>
            </a:schemeClr>
          </a:solidFill>
        </p:spPr>
      </p:sp>
      <p:sp>
        <p:nvSpPr>
          <p:cNvPr id="6" name="TextBox 6"/>
          <p:cNvSpPr txBox="1"/>
          <p:nvPr/>
        </p:nvSpPr>
        <p:spPr>
          <a:xfrm>
            <a:off x="703129" y="2387420"/>
            <a:ext cx="2143125" cy="734044"/>
          </a:xfrm>
          <a:prstGeom prst="rect">
            <a:avLst/>
          </a:prstGeom>
        </p:spPr>
        <p:txBody>
          <a:bodyPr vert="horz" wrap="square" lIns="0" tIns="0" rIns="0" bIns="0" rtlCol="0" anchor="b" anchorCtr="0">
            <a:noAutofit/>
          </a:bodyPr>
          <a:lstStyle/>
          <a:p>
            <a:pPr>
              <a:lnSpc>
                <a:spcPct val="120000"/>
              </a:lnSpc>
              <a:spcBef>
                <a:spcPts val="280"/>
              </a:spcBef>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定位要准确</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541282" y="3354830"/>
            <a:ext cx="2666436" cy="2041616"/>
          </a:xfrm>
          <a:prstGeom prst="rect">
            <a:avLst/>
          </a:prstGeom>
        </p:spPr>
        <p:txBody>
          <a:bodyPr vert="horz" wrap="square" lIns="0" tIns="0" rIns="0" bIns="0" rtlCol="0" anchor="t" anchorCtr="0">
            <a:noAutofit/>
          </a:bodyPr>
          <a:lstStyle/>
          <a:p>
            <a:pPr>
              <a:lnSpc>
                <a:spcPct val="140000"/>
              </a:lnSpc>
              <a:spcBef>
                <a:spcPct val="0"/>
              </a:spcBef>
            </a:pP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企业在选择目标市场时，要明确自身的优势和特点，确定适合自己的目标市场，并进行准确的定位。这有助于企业在市场竞争中树立独特的品牌形象和竞争优势。</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AutoShape 8"/>
          <p:cNvSpPr/>
          <p:nvPr/>
        </p:nvSpPr>
        <p:spPr>
          <a:xfrm>
            <a:off x="3259189" y="2135905"/>
            <a:ext cx="2571750" cy="3443288"/>
          </a:xfrm>
          <a:prstGeom prst="round2DiagRect">
            <a:avLst/>
          </a:prstGeom>
          <a:solidFill>
            <a:schemeClr val="lt2">
              <a:alpha val="80000"/>
            </a:schemeClr>
          </a:solidFill>
        </p:spPr>
      </p:sp>
      <p:sp>
        <p:nvSpPr>
          <p:cNvPr id="9" name="TextBox 9"/>
          <p:cNvSpPr txBox="1"/>
          <p:nvPr/>
        </p:nvSpPr>
        <p:spPr>
          <a:xfrm>
            <a:off x="3473501" y="2378858"/>
            <a:ext cx="2143125" cy="734044"/>
          </a:xfrm>
          <a:prstGeom prst="rect">
            <a:avLst/>
          </a:prstGeom>
        </p:spPr>
        <p:txBody>
          <a:bodyPr vert="horz" wrap="square" lIns="0" tIns="0" rIns="0" bIns="0" rtlCol="0" anchor="b" anchorCtr="0">
            <a:noAutofit/>
          </a:bodyPr>
          <a:lstStyle/>
          <a:p>
            <a:pPr>
              <a:lnSpc>
                <a:spcPct val="120000"/>
              </a:lnSpc>
              <a:spcBef>
                <a:spcPts val="280"/>
              </a:spcBef>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要不断创新</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3311654" y="3346268"/>
            <a:ext cx="2666436" cy="2050178"/>
          </a:xfrm>
          <a:prstGeom prst="rect">
            <a:avLst/>
          </a:prstGeom>
        </p:spPr>
        <p:txBody>
          <a:bodyPr vert="horz" wrap="square" lIns="0" tIns="0" rIns="0" bIns="0" rtlCol="0" anchor="t" anchorCtr="0">
            <a:noAutofit/>
          </a:bodyPr>
          <a:lstStyle/>
          <a:p>
            <a:pPr>
              <a:lnSpc>
                <a:spcPct val="140000"/>
              </a:lnSpc>
              <a:spcBef>
                <a:spcPct val="0"/>
              </a:spcBef>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随着市场的变化和消费者需求的升级，企业需要不断进行产品和服务创新，以满足目标市场的需求。同时，企业还需要密切关注竞争对手的动态，及时调整自己的竞争策略。</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AutoShape 11"/>
          <p:cNvSpPr/>
          <p:nvPr/>
        </p:nvSpPr>
        <p:spPr>
          <a:xfrm>
            <a:off x="6029563" y="2127342"/>
            <a:ext cx="2571750" cy="3443288"/>
          </a:xfrm>
          <a:prstGeom prst="round2DiagRect">
            <a:avLst/>
          </a:prstGeom>
          <a:solidFill>
            <a:schemeClr val="lt2">
              <a:alpha val="80000"/>
            </a:schemeClr>
          </a:solidFill>
        </p:spPr>
      </p:sp>
      <p:sp>
        <p:nvSpPr>
          <p:cNvPr id="12" name="TextBox 12"/>
          <p:cNvSpPr txBox="1"/>
          <p:nvPr/>
        </p:nvSpPr>
        <p:spPr>
          <a:xfrm>
            <a:off x="6243875" y="2370295"/>
            <a:ext cx="2143125" cy="734044"/>
          </a:xfrm>
          <a:prstGeom prst="rect">
            <a:avLst/>
          </a:prstGeom>
        </p:spPr>
        <p:txBody>
          <a:bodyPr vert="horz" wrap="square" lIns="0" tIns="0" rIns="0" bIns="0" rtlCol="0" anchor="b" anchorCtr="0">
            <a:noAutofit/>
          </a:bodyPr>
          <a:lstStyle/>
          <a:p>
            <a:pPr>
              <a:lnSpc>
                <a:spcPct val="120000"/>
              </a:lnSpc>
              <a:spcBef>
                <a:spcPts val="280"/>
              </a:spcBef>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制定科学的营销策略</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nvSpPr>
        <p:spPr>
          <a:xfrm>
            <a:off x="6082028" y="3337706"/>
            <a:ext cx="2666436" cy="2058740"/>
          </a:xfrm>
          <a:prstGeom prst="rect">
            <a:avLst/>
          </a:prstGeom>
        </p:spPr>
        <p:txBody>
          <a:bodyPr vert="horz" wrap="square" lIns="0" tIns="0" rIns="0" bIns="0" rtlCol="0" anchor="t" anchorCtr="0">
            <a:noAutofit/>
          </a:bodyPr>
          <a:lstStyle/>
          <a:p>
            <a:pPr>
              <a:lnSpc>
                <a:spcPct val="140000"/>
              </a:lnSpc>
              <a:spcBef>
                <a:spcPct val="0"/>
              </a:spcBef>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企业需要制定科学的营销策略，包括定价、渠道、促销等，以便更好地满足目标市场的需求和提高市场占有率。同时，企业还需要建立完善的销售网络和售后服务体系，提高客户满意度和忠诚度。</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目标市场营销</a:t>
            </a:r>
            <a:endParaRPr lang="zh-CN" altLang="en-US" sz="2800" dirty="0">
              <a:ea typeface="微软雅黑" panose="020B0503020204020204" pitchFamily="34" charset="-122"/>
              <a:sym typeface="+mn-ea"/>
            </a:endParaRPr>
          </a:p>
        </p:txBody>
      </p:sp>
      <p:sp>
        <p:nvSpPr>
          <p:cNvPr id="14" name="Rectangle 3"/>
          <p:cNvSpPr txBox="1"/>
          <p:nvPr>
            <p:custDataLst>
              <p:tags r:id="rId2"/>
            </p:custDataLst>
          </p:nvPr>
        </p:nvSpPr>
        <p:spPr>
          <a:xfrm>
            <a:off x="585788" y="1323230"/>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战略选择</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
          <p:cNvSpPr txBox="1"/>
          <p:nvPr/>
        </p:nvSpPr>
        <p:spPr>
          <a:xfrm>
            <a:off x="508579" y="2566470"/>
            <a:ext cx="3690541" cy="598988"/>
          </a:xfrm>
          <a:prstGeom prst="rect">
            <a:avLst/>
          </a:prstGeom>
        </p:spPr>
        <p:txBody>
          <a:bodyPr vert="horz" wrap="square" lIns="85725" tIns="42863" rIns="85725" bIns="42863"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产品整体概念包括核心产品、有形产品和附加产品三个层次</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745760" y="2108771"/>
            <a:ext cx="3058982" cy="404155"/>
          </a:xfrm>
          <a:prstGeom prst="rect">
            <a:avLst/>
          </a:prstGeom>
        </p:spPr>
        <p:txBody>
          <a:bodyPr vert="horz" wrap="square" lIns="85725" tIns="42863" rIns="85725" bIns="42863"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产品概念</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7" name="Picture 7"/>
          <p:cNvPicPr>
            <a:picLocks noChangeAspect="1"/>
          </p:cNvPicPr>
          <p:nvPr/>
        </p:nvPicPr>
        <p:blipFill>
          <a:blip r:embed="rId1"/>
          <a:srcRect l="16792" r="16792"/>
          <a:stretch>
            <a:fillRect/>
          </a:stretch>
        </p:blipFill>
        <p:spPr>
          <a:xfrm>
            <a:off x="4684683" y="1861994"/>
            <a:ext cx="3687302" cy="3687302"/>
          </a:xfrm>
          <a:prstGeom prst="ellipse">
            <a:avLst/>
          </a:prstGeom>
        </p:spPr>
      </p:pic>
      <p:sp>
        <p:nvSpPr>
          <p:cNvPr id="8" name="TextBox 8"/>
          <p:cNvSpPr txBox="1"/>
          <p:nvPr/>
        </p:nvSpPr>
        <p:spPr>
          <a:xfrm>
            <a:off x="508580" y="3773479"/>
            <a:ext cx="3687302" cy="586700"/>
          </a:xfrm>
          <a:prstGeom prst="rect">
            <a:avLst/>
          </a:prstGeom>
        </p:spPr>
        <p:txBody>
          <a:bodyPr vert="horz" wrap="square" lIns="85725" tIns="42863" rIns="85725" bIns="42863"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核心产品是指产品本身所提供的主要功能和效用，是消费者追求的基本利益。</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745760" y="3346785"/>
            <a:ext cx="3058982" cy="373148"/>
          </a:xfrm>
          <a:prstGeom prst="rect">
            <a:avLst/>
          </a:prstGeom>
        </p:spPr>
        <p:txBody>
          <a:bodyPr vert="horz" wrap="square" lIns="85725" tIns="42863" rIns="85725" bIns="42863"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核心产品</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508580" y="5000804"/>
            <a:ext cx="3950738" cy="597036"/>
          </a:xfrm>
          <a:prstGeom prst="rect">
            <a:avLst/>
          </a:prstGeom>
        </p:spPr>
        <p:txBody>
          <a:bodyPr vert="horz" wrap="square" lIns="85725" tIns="42863" rIns="85725" bIns="42863"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有形产品是产品的实体形态，包括品质、外观、包装等方面，是核心产品的物质载体</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745760" y="4574112"/>
            <a:ext cx="3058982" cy="373148"/>
          </a:xfrm>
          <a:prstGeom prst="rect">
            <a:avLst/>
          </a:prstGeom>
        </p:spPr>
        <p:txBody>
          <a:bodyPr vert="horz" wrap="square" lIns="85725" tIns="42863" rIns="85725" bIns="42863"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有形产品</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2"/>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销售策略</a:t>
            </a:r>
            <a:endParaRPr lang="zh-CN" altLang="en-US" sz="2800" dirty="0">
              <a:ea typeface="微软雅黑" panose="020B0503020204020204" pitchFamily="34" charset="-122"/>
              <a:sym typeface="+mn-ea"/>
            </a:endParaRPr>
          </a:p>
        </p:txBody>
      </p:sp>
      <p:sp>
        <p:nvSpPr>
          <p:cNvPr id="15" name="Rectangle 3"/>
          <p:cNvSpPr txBox="1"/>
          <p:nvPr>
            <p:custDataLst>
              <p:tags r:id="rId3"/>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产品定位</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3714131" y="4777999"/>
            <a:ext cx="465058" cy="465058"/>
          </a:xfrm>
          <a:prstGeom prst="ellipse">
            <a:avLst/>
          </a:prstGeom>
          <a:noFill/>
          <a:ln w="12668">
            <a:solidFill>
              <a:schemeClr val="accent1">
                <a:alpha val="100000"/>
              </a:schemeClr>
            </a:solidFill>
            <a:prstDash val="solid"/>
          </a:ln>
        </p:spPr>
      </p:sp>
      <p:sp>
        <p:nvSpPr>
          <p:cNvPr id="5" name="AutoShape 5"/>
          <p:cNvSpPr/>
          <p:nvPr/>
        </p:nvSpPr>
        <p:spPr>
          <a:xfrm>
            <a:off x="3714131" y="3547652"/>
            <a:ext cx="465058" cy="465058"/>
          </a:xfrm>
          <a:prstGeom prst="ellipse">
            <a:avLst/>
          </a:prstGeom>
          <a:noFill/>
          <a:ln w="12668">
            <a:solidFill>
              <a:schemeClr val="accent1">
                <a:alpha val="100000"/>
              </a:schemeClr>
            </a:solidFill>
            <a:prstDash val="solid"/>
          </a:ln>
        </p:spPr>
      </p:sp>
      <p:sp>
        <p:nvSpPr>
          <p:cNvPr id="6" name="AutoShape 6"/>
          <p:cNvSpPr/>
          <p:nvPr/>
        </p:nvSpPr>
        <p:spPr>
          <a:xfrm>
            <a:off x="3714131" y="2308971"/>
            <a:ext cx="465058" cy="465058"/>
          </a:xfrm>
          <a:prstGeom prst="ellipse">
            <a:avLst/>
          </a:prstGeom>
          <a:noFill/>
          <a:ln w="12668">
            <a:solidFill>
              <a:schemeClr val="accent1">
                <a:alpha val="100000"/>
              </a:schemeClr>
            </a:solidFill>
            <a:prstDash val="solid"/>
          </a:ln>
        </p:spPr>
      </p:sp>
      <p:pic>
        <p:nvPicPr>
          <p:cNvPr id="7" name="Picture 7"/>
          <p:cNvPicPr>
            <a:picLocks noChangeAspect="1"/>
          </p:cNvPicPr>
          <p:nvPr/>
        </p:nvPicPr>
        <p:blipFill>
          <a:blip r:embed="rId1"/>
          <a:srcRect l="7546" r="7546"/>
          <a:stretch>
            <a:fillRect/>
          </a:stretch>
        </p:blipFill>
        <p:spPr>
          <a:xfrm>
            <a:off x="481095" y="2074663"/>
            <a:ext cx="2792092" cy="3288368"/>
          </a:xfrm>
          <a:prstGeom prst="rect">
            <a:avLst/>
          </a:prstGeom>
        </p:spPr>
      </p:pic>
      <p:sp>
        <p:nvSpPr>
          <p:cNvPr id="9" name="TextBox 9"/>
          <p:cNvSpPr txBox="1"/>
          <p:nvPr/>
        </p:nvSpPr>
        <p:spPr>
          <a:xfrm>
            <a:off x="3642336" y="2368374"/>
            <a:ext cx="608648" cy="346249"/>
          </a:xfrm>
          <a:prstGeom prst="rect">
            <a:avLst/>
          </a:prstGeom>
          <a:ln w="12668"/>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3642336" y="3607054"/>
            <a:ext cx="608648" cy="346249"/>
          </a:xfrm>
          <a:prstGeom prst="rect">
            <a:avLst/>
          </a:prstGeom>
          <a:ln w="12668"/>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3642336" y="4837402"/>
            <a:ext cx="608648" cy="346249"/>
          </a:xfrm>
          <a:prstGeom prst="rect">
            <a:avLst/>
          </a:prstGeom>
          <a:ln w="12668"/>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nvSpPr>
        <p:spPr>
          <a:xfrm>
            <a:off x="4322503" y="2073937"/>
            <a:ext cx="4302899" cy="367751"/>
          </a:xfrm>
          <a:prstGeom prst="rect">
            <a:avLst/>
          </a:prstGeom>
        </p:spPr>
        <p:txBody>
          <a:bodyPr vert="horz" wrap="square" lIns="49506" tIns="24789" rIns="49506" bIns="24789" rtlCol="0" anchor="b"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附加产品</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nvSpPr>
        <p:spPr>
          <a:xfrm>
            <a:off x="4322503" y="2450882"/>
            <a:ext cx="4821497" cy="576453"/>
          </a:xfrm>
          <a:prstGeom prst="rect">
            <a:avLst/>
          </a:prstGeom>
        </p:spPr>
        <p:txBody>
          <a:bodyPr vert="horz" wrap="square" lIns="49506" tIns="24789" rIns="49506" bIns="24789"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附加产品则是指消费者在购买和使用产品过程中所得到的附加服务和利益</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nvSpPr>
        <p:spPr>
          <a:xfrm>
            <a:off x="4322503" y="3330342"/>
            <a:ext cx="4302899" cy="367751"/>
          </a:xfrm>
          <a:prstGeom prst="rect">
            <a:avLst/>
          </a:prstGeom>
        </p:spPr>
        <p:txBody>
          <a:bodyPr vert="horz" wrap="square" lIns="49506" tIns="24789" rIns="49506" bIns="24789" rtlCol="0" anchor="b"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产品组合策略</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nvSpPr>
        <p:spPr>
          <a:xfrm>
            <a:off x="4322503" y="3707288"/>
            <a:ext cx="4821497" cy="576453"/>
          </a:xfrm>
          <a:prstGeom prst="rect">
            <a:avLst/>
          </a:prstGeom>
        </p:spPr>
        <p:txBody>
          <a:bodyPr vert="horz" wrap="square" lIns="49506" tIns="24789" rIns="49506" bIns="24789"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产品组合策略是企业根据市场需求和自身资源，将不同类型的产品进行组合搭配，形成完整的营销体系。</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nvSpPr>
        <p:spPr>
          <a:xfrm>
            <a:off x="4322503" y="4537252"/>
            <a:ext cx="4302899" cy="367751"/>
          </a:xfrm>
          <a:prstGeom prst="rect">
            <a:avLst/>
          </a:prstGeom>
        </p:spPr>
        <p:txBody>
          <a:bodyPr vert="horz" wrap="square" lIns="49506" tIns="24789" rIns="49506" bIns="24789" rtlCol="0" anchor="b"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全线全面型</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nvSpPr>
        <p:spPr>
          <a:xfrm>
            <a:off x="4322503" y="4914200"/>
            <a:ext cx="4821497" cy="576453"/>
          </a:xfrm>
          <a:prstGeom prst="rect">
            <a:avLst/>
          </a:prstGeom>
        </p:spPr>
        <p:txBody>
          <a:bodyPr vert="horz" wrap="square" lIns="49506" tIns="24789" rIns="49506" bIns="24789"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企业推出全系列的产品，覆盖不同类型和层次的市场需求，以提高市场占有率。</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2"/>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销售策略</a:t>
            </a:r>
            <a:endParaRPr lang="zh-CN" altLang="en-US" sz="2800" dirty="0">
              <a:ea typeface="微软雅黑" panose="020B0503020204020204" pitchFamily="34" charset="-122"/>
              <a:sym typeface="+mn-ea"/>
            </a:endParaRPr>
          </a:p>
        </p:txBody>
      </p:sp>
      <p:sp>
        <p:nvSpPr>
          <p:cNvPr id="18" name="Rectangle 3"/>
          <p:cNvSpPr txBox="1"/>
          <p:nvPr>
            <p:custDataLst>
              <p:tags r:id="rId3"/>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产品定位</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3"/>
          <p:cNvSpPr txBox="1"/>
          <p:nvPr/>
        </p:nvSpPr>
        <p:spPr>
          <a:xfrm>
            <a:off x="517525" y="252413"/>
            <a:ext cx="6367145" cy="583565"/>
          </a:xfrm>
          <a:prstGeom prst="rect">
            <a:avLst/>
          </a:prstGeom>
          <a:noFill/>
          <a:ln w="9525">
            <a:noFill/>
          </a:ln>
        </p:spPr>
        <p:txBody>
          <a:bodyPr wrap="none">
            <a:spAutoFit/>
          </a:bodyPr>
          <a:lstStyle/>
          <a:p>
            <a:pPr algn="l" eaLnBrk="1" hangingPunct="1">
              <a:buClrTx/>
              <a:buSzTx/>
              <a:buFontTx/>
            </a:pPr>
            <a:r>
              <a:rPr lang="zh-CN" altLang="en-US" sz="3200" b="1" dirty="0">
                <a:latin typeface="Verdana" panose="020B0604030504040204" pitchFamily="34" charset="0"/>
                <a:ea typeface="微软雅黑" panose="020B0503020204020204" pitchFamily="34" charset="-122"/>
              </a:rPr>
              <a:t> </a:t>
            </a:r>
            <a:r>
              <a:rPr lang="zh-CN" altLang="en-US" sz="2800" b="1" dirty="0">
                <a:latin typeface="Verdana" panose="020B0604030504040204" pitchFamily="34" charset="0"/>
                <a:ea typeface="微软雅黑" panose="020B0503020204020204" pitchFamily="34" charset="-122"/>
              </a:rPr>
              <a:t>案例导入</a:t>
            </a:r>
            <a:r>
              <a:rPr lang="zh-CN" altLang="en-US" sz="2800" b="1" dirty="0">
                <a:ea typeface="微软雅黑" panose="020B0503020204020204" pitchFamily="34" charset="-122"/>
              </a:rPr>
              <a:t>——比优特超市降本增效之旅</a:t>
            </a:r>
            <a:endParaRPr lang="zh-CN" altLang="en-US" sz="2800" b="1" dirty="0">
              <a:ea typeface="微软雅黑" panose="020B0503020204020204" pitchFamily="34" charset="-122"/>
            </a:endParaRPr>
          </a:p>
        </p:txBody>
      </p:sp>
      <p:pic>
        <p:nvPicPr>
          <p:cNvPr id="3" name="Picture 4"/>
          <p:cNvPicPr>
            <a:picLocks noChangeAspect="1"/>
          </p:cNvPicPr>
          <p:nvPr/>
        </p:nvPicPr>
        <p:blipFill>
          <a:blip r:embed="rId1"/>
          <a:srcRect/>
          <a:stretch>
            <a:fillRect/>
          </a:stretch>
        </p:blipFill>
        <p:spPr>
          <a:xfrm>
            <a:off x="2012282" y="1730687"/>
            <a:ext cx="3861422" cy="3861422"/>
          </a:xfrm>
          <a:prstGeom prst="diamond">
            <a:avLst/>
          </a:prstGeom>
        </p:spPr>
      </p:pic>
      <p:sp>
        <p:nvSpPr>
          <p:cNvPr id="4" name="TextBox 6"/>
          <p:cNvSpPr txBox="1"/>
          <p:nvPr/>
        </p:nvSpPr>
        <p:spPr>
          <a:xfrm>
            <a:off x="216535" y="2235835"/>
            <a:ext cx="2112010" cy="1801495"/>
          </a:xfrm>
          <a:prstGeom prst="rect">
            <a:avLst/>
          </a:prstGeom>
        </p:spPr>
        <p:txBody>
          <a:bodyPr vert="horz" wrap="square" lIns="114300" tIns="57150" rIns="114300" bIns="57150" rtlCol="0" anchor="t" anchorCtr="0">
            <a:noAutofit/>
          </a:bodyPr>
          <a:lstStyle/>
          <a:p>
            <a:pPr>
              <a:lnSpc>
                <a:spcPct val="140000"/>
              </a:lnSpc>
            </a:pPr>
            <a:r>
              <a:rPr lang="en-US" sz="1500" dirty="0" err="1">
                <a:solidFill>
                  <a:schemeClr val="dk1">
                    <a:alpha val="100000"/>
                  </a:schemeClr>
                </a:solidFill>
                <a:latin typeface="微软雅黑" panose="020B0503020204020204" pitchFamily="34" charset="-122"/>
                <a:ea typeface="微软雅黑" panose="020B0503020204020204" pitchFamily="34" charset="-122"/>
              </a:rPr>
              <a:t>比优特超市通过独特的降本增效策略和创新驱动模式，成功实现了从成本优化到业绩增长的华丽转身</a:t>
            </a:r>
            <a:r>
              <a:rPr lang="en-US" sz="1500" dirty="0">
                <a:solidFill>
                  <a:schemeClr val="dk1">
                    <a:alpha val="100000"/>
                  </a:schemeClr>
                </a:solidFill>
                <a:latin typeface="微软雅黑" panose="020B0503020204020204" pitchFamily="34" charset="-122"/>
                <a:ea typeface="微软雅黑" panose="020B0503020204020204" pitchFamily="34" charset="-122"/>
              </a:rPr>
              <a:t>。</a:t>
            </a:r>
            <a:endParaRPr lang="en-US" sz="1500" dirty="0">
              <a:solidFill>
                <a:schemeClr val="dk1">
                  <a:alpha val="100000"/>
                </a:schemeClr>
              </a:solidFill>
              <a:latin typeface="微软雅黑" panose="020B0503020204020204" pitchFamily="34" charset="-122"/>
              <a:ea typeface="微软雅黑" panose="020B0503020204020204" pitchFamily="34" charset="-122"/>
            </a:endParaRPr>
          </a:p>
        </p:txBody>
      </p:sp>
      <p:sp>
        <p:nvSpPr>
          <p:cNvPr id="5" name="TextBox 7"/>
          <p:cNvSpPr txBox="1"/>
          <p:nvPr/>
        </p:nvSpPr>
        <p:spPr>
          <a:xfrm>
            <a:off x="216800" y="1629875"/>
            <a:ext cx="1721441" cy="502799"/>
          </a:xfrm>
          <a:prstGeom prst="rect">
            <a:avLst/>
          </a:prstGeom>
        </p:spPr>
        <p:txBody>
          <a:bodyPr vert="horz" wrap="square" lIns="114300" tIns="57150" rIns="114300" bIns="57150" rtlCol="0" anchor="ctr" anchorCtr="0">
            <a:noAutofit/>
          </a:bodyPr>
          <a:lstStyle/>
          <a:p>
            <a:pPr algn="r">
              <a:lnSpc>
                <a:spcPct val="120000"/>
              </a:lnSpc>
            </a:pPr>
            <a:r>
              <a:rPr lang="en-US" sz="21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比优特超市</a:t>
            </a:r>
            <a:endParaRPr lang="en-US" sz="21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8"/>
          <p:cNvSpPr txBox="1"/>
          <p:nvPr/>
        </p:nvSpPr>
        <p:spPr>
          <a:xfrm>
            <a:off x="5277485" y="2040255"/>
            <a:ext cx="2990215" cy="1129665"/>
          </a:xfrm>
          <a:prstGeom prst="rect">
            <a:avLst/>
          </a:prstGeom>
        </p:spPr>
        <p:txBody>
          <a:bodyPr vert="horz" wrap="square" lIns="114300" tIns="57150" rIns="114300" bIns="57150" rtlCol="0" anchor="t" anchorCtr="0">
            <a:normAutofit fontScale="90000"/>
          </a:bodyPr>
          <a:lstStyle/>
          <a:p>
            <a:pPr>
              <a:lnSpc>
                <a:spcPct val="140000"/>
              </a:lnSpc>
            </a:pPr>
            <a:r>
              <a:rPr lang="en-US" sz="1500" dirty="0" err="1">
                <a:solidFill>
                  <a:schemeClr val="dk1">
                    <a:alpha val="100000"/>
                  </a:schemeClr>
                </a:solidFill>
                <a:latin typeface="微软雅黑" panose="020B0503020204020204" pitchFamily="34" charset="-122"/>
                <a:ea typeface="微软雅黑" panose="020B0503020204020204" pitchFamily="34" charset="-122"/>
              </a:rPr>
              <a:t>比优特超市通过调整员工工作时间和流程</a:t>
            </a:r>
            <a:r>
              <a:rPr lang="en-US" sz="15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，引入AI电子秤，优化物流配送和库存管理，实现降本增效</a:t>
            </a:r>
            <a:r>
              <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9"/>
          <p:cNvSpPr txBox="1"/>
          <p:nvPr/>
        </p:nvSpPr>
        <p:spPr>
          <a:xfrm>
            <a:off x="5363845" y="5373370"/>
            <a:ext cx="2818765" cy="1143000"/>
          </a:xfrm>
          <a:prstGeom prst="rect">
            <a:avLst/>
          </a:prstGeom>
        </p:spPr>
        <p:txBody>
          <a:bodyPr vert="horz" wrap="square" lIns="114300" tIns="57150" rIns="114300" bIns="57150" rtlCol="0" anchor="t" anchorCtr="0">
            <a:normAutofit fontScale="90000" lnSpcReduction="20000"/>
          </a:bodyPr>
          <a:lstStyle/>
          <a:p>
            <a:pPr>
              <a:lnSpc>
                <a:spcPct val="140000"/>
              </a:lnSpc>
            </a:pPr>
            <a:r>
              <a:rPr lang="en-US" sz="15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比优特超市凭借不懈探索和创新精神，逐渐在全国范围内拓展影响力，成为零售行业内的降本增效典范</a:t>
            </a:r>
            <a:r>
              <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10"/>
          <p:cNvSpPr txBox="1"/>
          <p:nvPr/>
        </p:nvSpPr>
        <p:spPr>
          <a:xfrm>
            <a:off x="5238167" y="1462436"/>
            <a:ext cx="3905833" cy="502799"/>
          </a:xfrm>
          <a:prstGeom prst="rect">
            <a:avLst/>
          </a:prstGeom>
        </p:spPr>
        <p:txBody>
          <a:bodyPr vert="horz" wrap="square" lIns="114300" tIns="57150" rIns="114300" bIns="57150" rtlCol="0" anchor="ctr" anchorCtr="0">
            <a:noAutofit/>
          </a:bodyPr>
          <a:lstStyle/>
          <a:p>
            <a:pPr algn="l">
              <a:lnSpc>
                <a:spcPct val="120000"/>
              </a:lnSpc>
            </a:pPr>
            <a:r>
              <a:rPr lang="en-US" sz="21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降本增效策略</a:t>
            </a:r>
            <a:endParaRPr lang="en-US" sz="21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11"/>
          <p:cNvSpPr txBox="1"/>
          <p:nvPr/>
        </p:nvSpPr>
        <p:spPr>
          <a:xfrm>
            <a:off x="156775" y="5284129"/>
            <a:ext cx="2543018" cy="1143173"/>
          </a:xfrm>
          <a:prstGeom prst="rect">
            <a:avLst/>
          </a:prstGeom>
        </p:spPr>
        <p:txBody>
          <a:bodyPr vert="horz" wrap="square" lIns="114300" tIns="57150" rIns="114300" bIns="57150" rtlCol="0" anchor="t" anchorCtr="0">
            <a:noAutofit/>
          </a:bodyPr>
          <a:lstStyle/>
          <a:p>
            <a:pPr algn="l">
              <a:lnSpc>
                <a:spcPct val="140000"/>
              </a:lnSpc>
            </a:pPr>
            <a:r>
              <a:rPr lang="en-US" sz="15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比优特超市通过成立创新基金，组织经验交流会，搭建创新平台，鼓励员工创新，提升整体运营水平</a:t>
            </a:r>
            <a:r>
              <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2"/>
          <p:cNvSpPr txBox="1"/>
          <p:nvPr/>
        </p:nvSpPr>
        <p:spPr>
          <a:xfrm>
            <a:off x="177363" y="4706621"/>
            <a:ext cx="2378414" cy="502799"/>
          </a:xfrm>
          <a:prstGeom prst="rect">
            <a:avLst/>
          </a:prstGeom>
        </p:spPr>
        <p:txBody>
          <a:bodyPr vert="horz" wrap="square" lIns="114300" tIns="57150" rIns="114300" bIns="57150" rtlCol="0" anchor="ctr" anchorCtr="0">
            <a:noAutofit/>
          </a:bodyPr>
          <a:lstStyle/>
          <a:p>
            <a:pPr algn="r">
              <a:lnSpc>
                <a:spcPct val="120000"/>
              </a:lnSpc>
            </a:pPr>
            <a:r>
              <a:rPr lang="en-US" sz="21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创新驱动发展策略</a:t>
            </a:r>
            <a:endParaRPr lang="en-US" sz="21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AutoShape 13"/>
          <p:cNvSpPr/>
          <p:nvPr/>
        </p:nvSpPr>
        <p:spPr>
          <a:xfrm>
            <a:off x="2562063" y="1713836"/>
            <a:ext cx="682752" cy="682752"/>
          </a:xfrm>
          <a:prstGeom prst="ellipse">
            <a:avLst/>
          </a:prstGeom>
          <a:noFill/>
          <a:ln w="19050">
            <a:solidFill>
              <a:schemeClr val="accent1">
                <a:alpha val="100000"/>
              </a:schemeClr>
            </a:solidFill>
            <a:prstDash val="solid"/>
          </a:ln>
        </p:spPr>
      </p:sp>
      <p:sp>
        <p:nvSpPr>
          <p:cNvPr id="12" name="TextBox 14"/>
          <p:cNvSpPr txBox="1"/>
          <p:nvPr/>
        </p:nvSpPr>
        <p:spPr>
          <a:xfrm>
            <a:off x="2367859" y="1824380"/>
            <a:ext cx="1059180" cy="46166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2400"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AutoShape 15"/>
          <p:cNvSpPr/>
          <p:nvPr/>
        </p:nvSpPr>
        <p:spPr>
          <a:xfrm>
            <a:off x="4547255" y="1649820"/>
            <a:ext cx="682752" cy="682752"/>
          </a:xfrm>
          <a:prstGeom prst="ellipse">
            <a:avLst/>
          </a:prstGeom>
          <a:noFill/>
          <a:ln w="19050">
            <a:solidFill>
              <a:schemeClr val="accent1">
                <a:alpha val="100000"/>
              </a:schemeClr>
            </a:solidFill>
            <a:prstDash val="solid"/>
          </a:ln>
        </p:spPr>
        <p:txBody>
          <a:bodyPr/>
          <a:lstStyle/>
          <a:p>
            <a:endParaRPr lang="zh-CN" altLang="en-US" sz="1800"/>
          </a:p>
        </p:txBody>
      </p:sp>
      <p:sp>
        <p:nvSpPr>
          <p:cNvPr id="14" name="TextBox 16"/>
          <p:cNvSpPr txBox="1"/>
          <p:nvPr/>
        </p:nvSpPr>
        <p:spPr>
          <a:xfrm>
            <a:off x="4376046" y="1780586"/>
            <a:ext cx="1059180" cy="46166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2400"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AutoShape 17"/>
          <p:cNvSpPr/>
          <p:nvPr/>
        </p:nvSpPr>
        <p:spPr>
          <a:xfrm>
            <a:off x="5268752" y="4526633"/>
            <a:ext cx="680544" cy="682752"/>
          </a:xfrm>
          <a:prstGeom prst="ellipse">
            <a:avLst/>
          </a:prstGeom>
          <a:noFill/>
          <a:ln w="19050">
            <a:solidFill>
              <a:schemeClr val="accent1">
                <a:alpha val="100000"/>
              </a:schemeClr>
            </a:solidFill>
            <a:prstDash val="solid"/>
          </a:ln>
        </p:spPr>
        <p:txBody>
          <a:bodyPr/>
          <a:lstStyle/>
          <a:p>
            <a:endParaRPr lang="zh-CN" altLang="en-US" sz="1800"/>
          </a:p>
        </p:txBody>
      </p:sp>
      <p:sp>
        <p:nvSpPr>
          <p:cNvPr id="16" name="TextBox 18"/>
          <p:cNvSpPr txBox="1"/>
          <p:nvPr/>
        </p:nvSpPr>
        <p:spPr>
          <a:xfrm>
            <a:off x="5048408" y="4626450"/>
            <a:ext cx="1059180" cy="46166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04</a:t>
            </a:r>
            <a:endParaRPr lang="en-US" sz="2400"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AutoShape 19"/>
          <p:cNvSpPr/>
          <p:nvPr/>
        </p:nvSpPr>
        <p:spPr>
          <a:xfrm>
            <a:off x="2515091" y="4762007"/>
            <a:ext cx="682752" cy="682752"/>
          </a:xfrm>
          <a:prstGeom prst="ellipse">
            <a:avLst/>
          </a:prstGeom>
          <a:noFill/>
          <a:ln w="19050">
            <a:solidFill>
              <a:schemeClr val="accent1">
                <a:alpha val="100000"/>
              </a:schemeClr>
            </a:solidFill>
            <a:prstDash val="solid"/>
          </a:ln>
        </p:spPr>
        <p:txBody>
          <a:bodyPr/>
          <a:lstStyle/>
          <a:p>
            <a:endParaRPr lang="zh-CN" altLang="en-US" sz="1800"/>
          </a:p>
        </p:txBody>
      </p:sp>
      <p:sp>
        <p:nvSpPr>
          <p:cNvPr id="18" name="TextBox 20"/>
          <p:cNvSpPr txBox="1"/>
          <p:nvPr/>
        </p:nvSpPr>
        <p:spPr>
          <a:xfrm>
            <a:off x="2328422" y="4872551"/>
            <a:ext cx="1059180" cy="46166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2400"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extBox 21"/>
          <p:cNvSpPr txBox="1"/>
          <p:nvPr/>
        </p:nvSpPr>
        <p:spPr>
          <a:xfrm>
            <a:off x="6077762" y="4585316"/>
            <a:ext cx="1782105" cy="502799"/>
          </a:xfrm>
          <a:prstGeom prst="rect">
            <a:avLst/>
          </a:prstGeom>
        </p:spPr>
        <p:txBody>
          <a:bodyPr vert="horz" wrap="square" lIns="114300" tIns="57150" rIns="114300" bIns="57150" rtlCol="0" anchor="ctr" anchorCtr="0">
            <a:noAutofit/>
          </a:bodyPr>
          <a:lstStyle/>
          <a:p>
            <a:pPr algn="l">
              <a:lnSpc>
                <a:spcPct val="120000"/>
              </a:lnSpc>
            </a:pPr>
            <a:r>
              <a:rPr lang="en-US" sz="21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全国影响力</a:t>
            </a:r>
            <a:endParaRPr lang="en-US" sz="21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custDataLst>
              <p:tags r:id="rId1"/>
            </p:custDataLst>
          </p:nvPr>
        </p:nvSpPr>
        <p:spPr>
          <a:xfrm>
            <a:off x="4334358" y="2582218"/>
            <a:ext cx="4430554" cy="1132734"/>
          </a:xfrm>
          <a:prstGeom prst="rect">
            <a:avLst/>
          </a:prstGeom>
          <a:noFill/>
        </p:spPr>
        <p:txBody>
          <a:bodyPr vert="horz" wrap="square" lIns="68580" tIns="34290" rIns="68580" bIns="34290" rtlCol="0" anchor="ctr"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企业专注于某一特定市场或行业，推出符合该市场需求的产品组合</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custDataLst>
              <p:tags r:id="rId2"/>
            </p:custDataLst>
          </p:nvPr>
        </p:nvSpPr>
        <p:spPr>
          <a:xfrm>
            <a:off x="4334359" y="2206396"/>
            <a:ext cx="3505195" cy="375822"/>
          </a:xfrm>
          <a:prstGeom prst="rect">
            <a:avLst/>
          </a:prstGeom>
          <a:noFill/>
        </p:spPr>
        <p:txBody>
          <a:bodyPr vert="horz" wrap="square" lIns="68580" tIns="34290" rIns="68580" bIns="34290" rtlCol="0" anchor="ctr" anchorCtr="0">
            <a:noAutofit/>
          </a:bodyPr>
          <a:lstStyle/>
          <a:p>
            <a:pPr algn="l">
              <a:lnSpc>
                <a:spcPct val="8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市场专业型</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4334510" y="4441190"/>
            <a:ext cx="4430395" cy="1306195"/>
          </a:xfrm>
          <a:prstGeom prst="rect">
            <a:avLst/>
          </a:prstGeom>
          <a:noFill/>
        </p:spPr>
        <p:txBody>
          <a:bodyPr vert="horz" wrap="square" lIns="68580" tIns="34290" rIns="68580" bIns="34290" rtlCol="0" anchor="ctr"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企业针对某一特定产品线进行深度开发和推广，满足市场的变化和需求</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4334510" y="4159885"/>
            <a:ext cx="3505200" cy="432435"/>
          </a:xfrm>
          <a:prstGeom prst="rect">
            <a:avLst/>
          </a:prstGeom>
          <a:noFill/>
        </p:spPr>
        <p:txBody>
          <a:bodyPr vert="horz" wrap="square" lIns="68580" tIns="34290" rIns="68580" bIns="34290" rtlCol="0" anchor="ctr" anchorCtr="0">
            <a:noAutofit/>
          </a:bodyPr>
          <a:lstStyle/>
          <a:p>
            <a:pPr algn="l">
              <a:lnSpc>
                <a:spcPct val="8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产品线专业型</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9" name="Picture 9"/>
          <p:cNvPicPr>
            <a:picLocks noChangeAspect="1"/>
          </p:cNvPicPr>
          <p:nvPr/>
        </p:nvPicPr>
        <p:blipFill>
          <a:blip r:embed="rId5"/>
          <a:srcRect t="17911" b="2279"/>
          <a:stretch>
            <a:fillRect/>
          </a:stretch>
        </p:blipFill>
        <p:spPr>
          <a:xfrm>
            <a:off x="443230" y="1920875"/>
            <a:ext cx="3714750" cy="1932316"/>
          </a:xfrm>
          <a:prstGeom prst="rect">
            <a:avLst/>
          </a:prstGeom>
        </p:spPr>
      </p:pic>
      <p:pic>
        <p:nvPicPr>
          <p:cNvPr id="10" name="Picture 10"/>
          <p:cNvPicPr>
            <a:picLocks noChangeAspect="1"/>
          </p:cNvPicPr>
          <p:nvPr/>
        </p:nvPicPr>
        <p:blipFill>
          <a:blip r:embed="rId6"/>
          <a:srcRect/>
          <a:stretch>
            <a:fillRect/>
          </a:stretch>
        </p:blipFill>
        <p:spPr>
          <a:xfrm>
            <a:off x="443187" y="4094142"/>
            <a:ext cx="3714826" cy="1553640"/>
          </a:xfrm>
          <a:prstGeom prst="rect">
            <a:avLst/>
          </a:prstGeom>
        </p:spPr>
      </p:pic>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7"/>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销售策略</a:t>
            </a:r>
            <a:endParaRPr lang="zh-CN" altLang="en-US" sz="2800" dirty="0">
              <a:ea typeface="微软雅黑" panose="020B0503020204020204" pitchFamily="34" charset="-122"/>
              <a:sym typeface="+mn-ea"/>
            </a:endParaRPr>
          </a:p>
        </p:txBody>
      </p:sp>
      <p:sp>
        <p:nvSpPr>
          <p:cNvPr id="11" name="Rectangle 3"/>
          <p:cNvSpPr txBox="1"/>
          <p:nvPr>
            <p:custDataLst>
              <p:tags r:id="rId8"/>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产品定位</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a:stretch>
            <a:fillRect/>
          </a:stretch>
        </p:blipFill>
        <p:spPr>
          <a:xfrm>
            <a:off x="467486" y="2164578"/>
            <a:ext cx="2546207" cy="1399093"/>
          </a:xfrm>
          <a:prstGeom prst="rect">
            <a:avLst/>
          </a:prstGeom>
        </p:spPr>
      </p:pic>
      <p:sp>
        <p:nvSpPr>
          <p:cNvPr id="5" name="AutoShape 5"/>
          <p:cNvSpPr/>
          <p:nvPr/>
        </p:nvSpPr>
        <p:spPr>
          <a:xfrm>
            <a:off x="467486" y="3264161"/>
            <a:ext cx="2546207" cy="2143125"/>
          </a:xfrm>
          <a:prstGeom prst="roundRect">
            <a:avLst>
              <a:gd name="adj" fmla="val 7195"/>
            </a:avLst>
          </a:prstGeom>
          <a:solidFill>
            <a:srgbClr val="FFFFFF">
              <a:alpha val="100000"/>
            </a:srgbClr>
          </a:solidFill>
          <a:effectLst>
            <a:outerShdw blurRad="342900">
              <a:srgbClr val="000000">
                <a:alpha val="5000"/>
              </a:srgbClr>
            </a:outerShdw>
          </a:effectLst>
        </p:spPr>
      </p:sp>
      <p:pic>
        <p:nvPicPr>
          <p:cNvPr id="6" name="Picture 6"/>
          <p:cNvPicPr>
            <a:picLocks noChangeAspect="1"/>
          </p:cNvPicPr>
          <p:nvPr/>
        </p:nvPicPr>
        <p:blipFill>
          <a:blip r:embed="rId2"/>
          <a:srcRect/>
          <a:stretch>
            <a:fillRect/>
          </a:stretch>
        </p:blipFill>
        <p:spPr>
          <a:xfrm>
            <a:off x="6141925" y="2189142"/>
            <a:ext cx="2546207" cy="1399093"/>
          </a:xfrm>
          <a:prstGeom prst="rect">
            <a:avLst/>
          </a:prstGeom>
        </p:spPr>
      </p:pic>
      <p:sp>
        <p:nvSpPr>
          <p:cNvPr id="7" name="AutoShape 7"/>
          <p:cNvSpPr/>
          <p:nvPr/>
        </p:nvSpPr>
        <p:spPr>
          <a:xfrm>
            <a:off x="6141925" y="3264161"/>
            <a:ext cx="2546207" cy="2143125"/>
          </a:xfrm>
          <a:prstGeom prst="roundRect">
            <a:avLst>
              <a:gd name="adj" fmla="val 7195"/>
            </a:avLst>
          </a:prstGeom>
          <a:solidFill>
            <a:srgbClr val="FFFFFF">
              <a:alpha val="100000"/>
            </a:srgbClr>
          </a:solidFill>
          <a:effectLst>
            <a:outerShdw blurRad="342900">
              <a:srgbClr val="000000">
                <a:alpha val="5000"/>
              </a:srgbClr>
            </a:outerShdw>
          </a:effectLst>
        </p:spPr>
      </p:sp>
      <p:sp>
        <p:nvSpPr>
          <p:cNvPr id="9" name="TextBox 9"/>
          <p:cNvSpPr txBox="1"/>
          <p:nvPr/>
        </p:nvSpPr>
        <p:spPr>
          <a:xfrm>
            <a:off x="546794" y="3447415"/>
            <a:ext cx="2387589" cy="419429"/>
          </a:xfrm>
          <a:prstGeom prst="rect">
            <a:avLst/>
          </a:prstGeom>
        </p:spPr>
        <p:txBody>
          <a:bodyPr vert="horz" wrap="square" lIns="49506" tIns="24789" rIns="49506" bIns="24789" rtlCol="0" anchor="ctr" anchorCtr="0">
            <a:noAutofit/>
          </a:bodyPr>
          <a:lstStyle/>
          <a:p>
            <a:pPr algn="ctr">
              <a:lnSpc>
                <a:spcPct val="150000"/>
              </a:lnSpc>
            </a:pPr>
            <a:r>
              <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定价目标</a:t>
            </a:r>
            <a:endPar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608807" y="3980774"/>
            <a:ext cx="2263560" cy="1209796"/>
          </a:xfrm>
          <a:prstGeom prst="rect">
            <a:avLst/>
          </a:prstGeom>
        </p:spPr>
        <p:txBody>
          <a:bodyPr vert="horz" wrap="square" lIns="49506" tIns="24789" rIns="49506" bIns="24789" rtlCol="0" anchor="t" anchorCtr="0">
            <a:noAutofit/>
          </a:bodyPr>
          <a:lstStyle/>
          <a:p>
            <a:pPr algn="l">
              <a:lnSpc>
                <a:spcPct val="150000"/>
              </a:lnSpc>
            </a:pPr>
            <a:r>
              <a:rPr lang="en-US" sz="14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定价目标是企业在制定产品价格时有意识要求达到的目的和标准，是指导企业进行价格决策的主要因素</a:t>
            </a:r>
            <a:r>
              <a:rPr lang="en-US" sz="14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1" name="Picture 11"/>
          <p:cNvPicPr>
            <a:picLocks noChangeAspect="1"/>
          </p:cNvPicPr>
          <p:nvPr/>
        </p:nvPicPr>
        <p:blipFill>
          <a:blip r:embed="rId3"/>
          <a:srcRect t="19186" b="19186"/>
          <a:stretch>
            <a:fillRect/>
          </a:stretch>
        </p:blipFill>
        <p:spPr>
          <a:xfrm>
            <a:off x="3304456" y="2191650"/>
            <a:ext cx="2546207" cy="1399093"/>
          </a:xfrm>
          <a:prstGeom prst="rect">
            <a:avLst/>
          </a:prstGeom>
        </p:spPr>
      </p:pic>
      <p:sp>
        <p:nvSpPr>
          <p:cNvPr id="12" name="AutoShape 12"/>
          <p:cNvSpPr/>
          <p:nvPr/>
        </p:nvSpPr>
        <p:spPr>
          <a:xfrm>
            <a:off x="3304456" y="3264161"/>
            <a:ext cx="2546207" cy="2143125"/>
          </a:xfrm>
          <a:prstGeom prst="roundRect">
            <a:avLst>
              <a:gd name="adj" fmla="val 7195"/>
            </a:avLst>
          </a:prstGeom>
          <a:solidFill>
            <a:srgbClr val="FFFFFF">
              <a:alpha val="100000"/>
            </a:srgbClr>
          </a:solidFill>
          <a:effectLst>
            <a:outerShdw blurRad="342900">
              <a:srgbClr val="000000">
                <a:alpha val="5000"/>
              </a:srgbClr>
            </a:outerShdw>
          </a:effectLst>
        </p:spPr>
      </p:sp>
      <p:sp>
        <p:nvSpPr>
          <p:cNvPr id="13" name="TextBox 13"/>
          <p:cNvSpPr txBox="1"/>
          <p:nvPr/>
        </p:nvSpPr>
        <p:spPr>
          <a:xfrm>
            <a:off x="3383762" y="3447415"/>
            <a:ext cx="2387589" cy="419429"/>
          </a:xfrm>
          <a:prstGeom prst="rect">
            <a:avLst/>
          </a:prstGeom>
        </p:spPr>
        <p:txBody>
          <a:bodyPr vert="horz" wrap="square" lIns="49506" tIns="24789" rIns="49506" bIns="24789" rtlCol="0" anchor="ctr" anchorCtr="0">
            <a:noAutofit/>
          </a:bodyPr>
          <a:lstStyle/>
          <a:p>
            <a:pPr algn="ctr">
              <a:lnSpc>
                <a:spcPct val="150000"/>
              </a:lnSpc>
            </a:pPr>
            <a:r>
              <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考虑因素</a:t>
            </a:r>
            <a:endPar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nvSpPr>
        <p:spPr>
          <a:xfrm>
            <a:off x="6221233" y="3447415"/>
            <a:ext cx="2387589" cy="419429"/>
          </a:xfrm>
          <a:prstGeom prst="rect">
            <a:avLst/>
          </a:prstGeom>
        </p:spPr>
        <p:txBody>
          <a:bodyPr vert="horz" wrap="square" lIns="49506" tIns="24789" rIns="49506" bIns="24789" rtlCol="0" anchor="ctr" anchorCtr="0">
            <a:noAutofit/>
          </a:bodyPr>
          <a:lstStyle/>
          <a:p>
            <a:pPr algn="ctr">
              <a:lnSpc>
                <a:spcPct val="150000"/>
              </a:lnSpc>
            </a:pPr>
            <a:r>
              <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维持企业生存</a:t>
            </a:r>
            <a:endPar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nvSpPr>
        <p:spPr>
          <a:xfrm>
            <a:off x="3445776" y="3980774"/>
            <a:ext cx="2263560" cy="1209796"/>
          </a:xfrm>
          <a:prstGeom prst="rect">
            <a:avLst/>
          </a:prstGeom>
        </p:spPr>
        <p:txBody>
          <a:bodyPr vert="horz" wrap="square" lIns="49506" tIns="24789" rIns="49506" bIns="24789" rtlCol="0" anchor="t" anchorCtr="0">
            <a:noAutofit/>
          </a:bodyPr>
          <a:lstStyle/>
          <a:p>
            <a:pPr algn="l">
              <a:lnSpc>
                <a:spcPct val="150000"/>
              </a:lnSpc>
            </a:pPr>
            <a:r>
              <a:rPr lang="en-US" sz="140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在选择定价目标时，企业需综合考虑自身发展战略、市场需求、竞争情况等因素，以制定具有竞争力的价格。</a:t>
            </a:r>
            <a:endParaRPr lang="en-US" sz="140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nvSpPr>
        <p:spPr>
          <a:xfrm>
            <a:off x="6283246" y="3980774"/>
            <a:ext cx="2263560" cy="1209796"/>
          </a:xfrm>
          <a:prstGeom prst="rect">
            <a:avLst/>
          </a:prstGeom>
        </p:spPr>
        <p:txBody>
          <a:bodyPr vert="horz" wrap="square" lIns="49506" tIns="24789" rIns="49506" bIns="24789" rtlCol="0" anchor="t" anchorCtr="0">
            <a:noAutofit/>
          </a:bodyPr>
          <a:lstStyle/>
          <a:p>
            <a:pPr algn="l">
              <a:lnSpc>
                <a:spcPct val="150000"/>
              </a:lnSpc>
            </a:pPr>
            <a:r>
              <a:rPr lang="en-US" sz="140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在市场竞争激烈、产品滞销的情况下，企业需要设定一个较低的价格，尽快扩大销售量，避免企业破产。</a:t>
            </a:r>
            <a:endParaRPr lang="en-US" sz="140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4"/>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销售策略</a:t>
            </a:r>
            <a:endParaRPr lang="zh-CN" altLang="en-US" sz="2800" dirty="0">
              <a:ea typeface="微软雅黑" panose="020B0503020204020204" pitchFamily="34" charset="-122"/>
              <a:sym typeface="+mn-ea"/>
            </a:endParaRPr>
          </a:p>
        </p:txBody>
      </p:sp>
      <p:sp>
        <p:nvSpPr>
          <p:cNvPr id="17" name="Rectangle 3"/>
          <p:cNvSpPr txBox="1"/>
          <p:nvPr>
            <p:custDataLst>
              <p:tags r:id="rId5"/>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定价策略</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3416626" y="2185073"/>
            <a:ext cx="2310408" cy="2310408"/>
          </a:xfrm>
          <a:prstGeom prst="ellipse">
            <a:avLst/>
          </a:prstGeom>
          <a:noFill/>
          <a:ln w="19050">
            <a:solidFill>
              <a:schemeClr val="accent1">
                <a:alpha val="100000"/>
              </a:schemeClr>
            </a:solidFill>
            <a:prstDash val="dash"/>
          </a:ln>
        </p:spPr>
      </p:sp>
      <p:sp>
        <p:nvSpPr>
          <p:cNvPr id="6" name="TextBox 6"/>
          <p:cNvSpPr txBox="1"/>
          <p:nvPr/>
        </p:nvSpPr>
        <p:spPr>
          <a:xfrm>
            <a:off x="382040" y="2512274"/>
            <a:ext cx="2929375" cy="847044"/>
          </a:xfrm>
          <a:prstGeom prst="rect">
            <a:avLst/>
          </a:prstGeom>
        </p:spPr>
        <p:txBody>
          <a:bodyPr vert="horz" wrap="square" lIns="85725" tIns="42863" rIns="85725" bIns="42863" rtlCol="0" anchor="t" anchorCtr="0">
            <a:noAutofit/>
          </a:bodyPr>
          <a:lstStyle/>
          <a:p>
            <a:pPr algn="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企业希望通过制定具有竞争力的价格来抢占市场份额，增加销售量，可能会采用价格战的方式</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382040" y="2057716"/>
            <a:ext cx="2929375" cy="377099"/>
          </a:xfrm>
          <a:prstGeom prst="rect">
            <a:avLst/>
          </a:prstGeom>
        </p:spPr>
        <p:txBody>
          <a:bodyPr vert="horz" wrap="square" lIns="85725" tIns="42863" rIns="85725" bIns="42863" rtlCol="0" anchor="ctr" anchorCtr="0">
            <a:noAutofit/>
          </a:bodyPr>
          <a:lstStyle/>
          <a:p>
            <a:pPr algn="r">
              <a:lnSpc>
                <a:spcPct val="120000"/>
              </a:lnSpc>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市场份额扩张</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5811795" y="2490843"/>
            <a:ext cx="2929375" cy="847044"/>
          </a:xfrm>
          <a:prstGeom prst="rect">
            <a:avLst/>
          </a:prstGeom>
        </p:spPr>
        <p:txBody>
          <a:bodyPr vert="horz" wrap="square" lIns="85725" tIns="42863" rIns="85725" bIns="42863"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企业的最终目标是实现利润最大化，因此许多企业会设定一个较高的价格来获取更多的利润。</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5811795" y="2057716"/>
            <a:ext cx="2929375" cy="377099"/>
          </a:xfrm>
          <a:prstGeom prst="rect">
            <a:avLst/>
          </a:prstGeom>
        </p:spPr>
        <p:txBody>
          <a:bodyPr vert="horz" wrap="square" lIns="85725" tIns="42863" rIns="85725" bIns="42863" rtlCol="0" anchor="ctr" anchorCtr="0">
            <a:noAutofit/>
          </a:bodyPr>
          <a:lstStyle/>
          <a:p>
            <a:pPr algn="l">
              <a:lnSpc>
                <a:spcPct val="120000"/>
              </a:lnSpc>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实现利润最大化</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5307753" y="4569929"/>
            <a:ext cx="3433418" cy="857380"/>
          </a:xfrm>
          <a:prstGeom prst="rect">
            <a:avLst/>
          </a:prstGeom>
        </p:spPr>
        <p:txBody>
          <a:bodyPr vert="horz" wrap="square" lIns="85725" tIns="42863" rIns="85725" bIns="42863"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企业会根据竞争对手的定价策略来制定自己的价格，以保持竞争优势，吸引消费者保持市场份额</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5811795" y="4158231"/>
            <a:ext cx="2929375" cy="377099"/>
          </a:xfrm>
          <a:prstGeom prst="rect">
            <a:avLst/>
          </a:prstGeom>
        </p:spPr>
        <p:txBody>
          <a:bodyPr vert="horz" wrap="square" lIns="85725" tIns="42863" rIns="85725" bIns="42863" rtlCol="0" anchor="ctr" anchorCtr="0">
            <a:noAutofit/>
          </a:bodyPr>
          <a:lstStyle/>
          <a:p>
            <a:pPr algn="l">
              <a:lnSpc>
                <a:spcPct val="120000"/>
              </a:lnSpc>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应对竞争对手</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nvSpPr>
        <p:spPr>
          <a:xfrm>
            <a:off x="107950" y="4591360"/>
            <a:ext cx="3455938" cy="857380"/>
          </a:xfrm>
          <a:prstGeom prst="rect">
            <a:avLst/>
          </a:prstGeom>
        </p:spPr>
        <p:txBody>
          <a:bodyPr vert="horz" wrap="square" lIns="85725" tIns="42863" rIns="85725" bIns="42863" rtlCol="0" anchor="t" anchorCtr="0">
            <a:noAutofit/>
          </a:bodyPr>
          <a:lstStyle/>
          <a:p>
            <a:pPr algn="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企业为了维护其产品的质量形象和品牌形象，可能会采用高品质、高价格的市场定位策略</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nvSpPr>
        <p:spPr>
          <a:xfrm>
            <a:off x="382040" y="4158231"/>
            <a:ext cx="2929375" cy="377099"/>
          </a:xfrm>
          <a:prstGeom prst="rect">
            <a:avLst/>
          </a:prstGeom>
        </p:spPr>
        <p:txBody>
          <a:bodyPr vert="horz" wrap="square" lIns="85725" tIns="42863" rIns="85725" bIns="42863" rtlCol="0" anchor="ctr" anchorCtr="0">
            <a:noAutofit/>
          </a:bodyPr>
          <a:lstStyle/>
          <a:p>
            <a:pPr algn="r">
              <a:lnSpc>
                <a:spcPct val="120000"/>
              </a:lnSpc>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保持产品质量和品牌形象</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Freeform 14"/>
          <p:cNvSpPr/>
          <p:nvPr/>
        </p:nvSpPr>
        <p:spPr>
          <a:xfrm>
            <a:off x="4050985" y="2771228"/>
            <a:ext cx="1041694" cy="1041694"/>
          </a:xfrm>
          <a:custGeom>
            <a:avLst/>
            <a:gdLst/>
            <a:ahLst/>
            <a:cxnLst/>
            <a:rect l="l" t="t" r="r" b="b"/>
            <a:pathLst>
              <a:path w="9753600" h="9753600">
                <a:moveTo>
                  <a:pt x="9504893" y="4802238"/>
                </a:moveTo>
                <a:lnTo>
                  <a:pt x="5117525" y="418069"/>
                </a:lnTo>
                <a:cubicBezTo>
                  <a:pt x="4984381" y="284925"/>
                  <a:pt x="4769220" y="284925"/>
                  <a:pt x="4636077" y="418069"/>
                </a:cubicBezTo>
                <a:lnTo>
                  <a:pt x="248710" y="4802238"/>
                </a:lnTo>
                <a:cubicBezTo>
                  <a:pt x="120892" y="4930056"/>
                  <a:pt x="48461" y="5103677"/>
                  <a:pt x="48461" y="5284753"/>
                </a:cubicBezTo>
                <a:cubicBezTo>
                  <a:pt x="48461" y="5660752"/>
                  <a:pt x="354160" y="5966450"/>
                  <a:pt x="730159" y="5966450"/>
                </a:cubicBezTo>
                <a:lnTo>
                  <a:pt x="1192436" y="5966450"/>
                </a:lnTo>
                <a:lnTo>
                  <a:pt x="1192436" y="9094803"/>
                </a:lnTo>
                <a:cubicBezTo>
                  <a:pt x="1192436" y="9283336"/>
                  <a:pt x="1344753" y="9435653"/>
                  <a:pt x="1533285" y="9435653"/>
                </a:cubicBezTo>
                <a:lnTo>
                  <a:pt x="4195105" y="9435653"/>
                </a:lnTo>
                <a:lnTo>
                  <a:pt x="4195105" y="7049710"/>
                </a:lnTo>
                <a:lnTo>
                  <a:pt x="5388073" y="7049710"/>
                </a:lnTo>
                <a:lnTo>
                  <a:pt x="5388073" y="9435655"/>
                </a:lnTo>
                <a:lnTo>
                  <a:pt x="8220313" y="9435655"/>
                </a:lnTo>
                <a:cubicBezTo>
                  <a:pt x="8408845" y="9435655"/>
                  <a:pt x="8561162" y="9283338"/>
                  <a:pt x="8561162" y="9094806"/>
                </a:cubicBezTo>
                <a:lnTo>
                  <a:pt x="8561162" y="5966450"/>
                </a:lnTo>
                <a:lnTo>
                  <a:pt x="9023439" y="5966450"/>
                </a:lnTo>
                <a:cubicBezTo>
                  <a:pt x="9204515" y="5966450"/>
                  <a:pt x="9378135" y="5895085"/>
                  <a:pt x="9505954" y="5766202"/>
                </a:cubicBezTo>
                <a:cubicBezTo>
                  <a:pt x="9771176" y="5499913"/>
                  <a:pt x="9771176" y="5068527"/>
                  <a:pt x="9504889" y="4802234"/>
                </a:cubicBezTo>
                <a:close/>
              </a:path>
            </a:pathLst>
          </a:custGeom>
          <a:solidFill>
            <a:schemeClr val="accent1">
              <a:alpha val="100000"/>
            </a:schemeClr>
          </a:solidFill>
        </p:spPr>
      </p:sp>
      <p:sp>
        <p:nvSpPr>
          <p:cNvPr id="15" name="AutoShape 15"/>
          <p:cNvSpPr/>
          <p:nvPr/>
        </p:nvSpPr>
        <p:spPr>
          <a:xfrm>
            <a:off x="5171084" y="2066915"/>
            <a:ext cx="512064" cy="512064"/>
          </a:xfrm>
          <a:prstGeom prst="ellipse">
            <a:avLst/>
          </a:prstGeom>
          <a:solidFill>
            <a:schemeClr val="accent1">
              <a:alpha val="100000"/>
            </a:schemeClr>
          </a:solidFill>
        </p:spPr>
      </p:sp>
      <p:sp>
        <p:nvSpPr>
          <p:cNvPr id="16" name="TextBox 16"/>
          <p:cNvSpPr txBox="1"/>
          <p:nvPr/>
        </p:nvSpPr>
        <p:spPr>
          <a:xfrm>
            <a:off x="5025431" y="2149824"/>
            <a:ext cx="794385"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AutoShape 17"/>
          <p:cNvSpPr/>
          <p:nvPr/>
        </p:nvSpPr>
        <p:spPr>
          <a:xfrm>
            <a:off x="5171084" y="4145999"/>
            <a:ext cx="512064" cy="512064"/>
          </a:xfrm>
          <a:prstGeom prst="ellipse">
            <a:avLst/>
          </a:prstGeom>
          <a:solidFill>
            <a:schemeClr val="accent1">
              <a:alpha val="100000"/>
            </a:schemeClr>
          </a:solidFill>
        </p:spPr>
      </p:sp>
      <p:sp>
        <p:nvSpPr>
          <p:cNvPr id="18" name="TextBox 18"/>
          <p:cNvSpPr txBox="1"/>
          <p:nvPr/>
        </p:nvSpPr>
        <p:spPr>
          <a:xfrm>
            <a:off x="5025431" y="4228908"/>
            <a:ext cx="794385"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04</a:t>
            </a:r>
            <a:endPar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AutoShape 19"/>
          <p:cNvSpPr/>
          <p:nvPr/>
        </p:nvSpPr>
        <p:spPr>
          <a:xfrm>
            <a:off x="3492707" y="2057713"/>
            <a:ext cx="512064" cy="512064"/>
          </a:xfrm>
          <a:prstGeom prst="ellipse">
            <a:avLst/>
          </a:prstGeom>
          <a:solidFill>
            <a:schemeClr val="accent1">
              <a:alpha val="100000"/>
            </a:schemeClr>
          </a:solidFill>
        </p:spPr>
      </p:sp>
      <p:sp>
        <p:nvSpPr>
          <p:cNvPr id="20" name="TextBox 20"/>
          <p:cNvSpPr txBox="1"/>
          <p:nvPr/>
        </p:nvSpPr>
        <p:spPr>
          <a:xfrm>
            <a:off x="3347054" y="2140621"/>
            <a:ext cx="794385"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1" name="AutoShape 21"/>
          <p:cNvSpPr/>
          <p:nvPr/>
        </p:nvSpPr>
        <p:spPr>
          <a:xfrm>
            <a:off x="3492707" y="4136796"/>
            <a:ext cx="512064" cy="512064"/>
          </a:xfrm>
          <a:prstGeom prst="ellipse">
            <a:avLst/>
          </a:prstGeom>
          <a:solidFill>
            <a:schemeClr val="accent1">
              <a:alpha val="100000"/>
            </a:schemeClr>
          </a:solidFill>
        </p:spPr>
      </p:sp>
      <p:sp>
        <p:nvSpPr>
          <p:cNvPr id="22" name="TextBox 22"/>
          <p:cNvSpPr txBox="1"/>
          <p:nvPr/>
        </p:nvSpPr>
        <p:spPr>
          <a:xfrm>
            <a:off x="3347054" y="4219704"/>
            <a:ext cx="794385"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销售策略</a:t>
            </a:r>
            <a:endParaRPr lang="zh-CN" altLang="en-US" sz="2800" dirty="0">
              <a:ea typeface="微软雅黑" panose="020B0503020204020204" pitchFamily="34" charset="-122"/>
              <a:sym typeface="+mn-ea"/>
            </a:endParaRPr>
          </a:p>
        </p:txBody>
      </p:sp>
      <p:sp>
        <p:nvSpPr>
          <p:cNvPr id="23" name="Rectangle 3"/>
          <p:cNvSpPr txBox="1"/>
          <p:nvPr>
            <p:custDataLst>
              <p:tags r:id="rId2"/>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定价策略</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4284135" y="1911686"/>
            <a:ext cx="1432494" cy="1432494"/>
          </a:xfrm>
          <a:prstGeom prst="ellipse">
            <a:avLst/>
          </a:prstGeom>
          <a:noFill/>
          <a:ln w="19050">
            <a:solidFill>
              <a:schemeClr val="accent1">
                <a:alpha val="100000"/>
              </a:schemeClr>
            </a:solidFill>
            <a:prstDash val="solid"/>
          </a:ln>
        </p:spPr>
      </p:sp>
      <p:sp>
        <p:nvSpPr>
          <p:cNvPr id="5" name="Freeform 5"/>
          <p:cNvSpPr/>
          <p:nvPr>
            <p:custDataLst>
              <p:tags r:id="rId2"/>
            </p:custDataLst>
          </p:nvPr>
        </p:nvSpPr>
        <p:spPr>
          <a:xfrm>
            <a:off x="4772274" y="2399825"/>
            <a:ext cx="456223" cy="456223"/>
          </a:xfrm>
          <a:custGeom>
            <a:avLst/>
            <a:gdLst/>
            <a:ahLst/>
            <a:cxnLst/>
            <a:rect l="l" t="t" r="r" b="b"/>
            <a:pathLst>
              <a:path w="304800" h="304800">
                <a:moveTo>
                  <a:pt x="167640" y="0"/>
                </a:moveTo>
                <a:lnTo>
                  <a:pt x="182880" y="0"/>
                </a:lnTo>
                <a:lnTo>
                  <a:pt x="182880" y="45720"/>
                </a:lnTo>
                <a:lnTo>
                  <a:pt x="228600" y="152400"/>
                </a:lnTo>
                <a:lnTo>
                  <a:pt x="228600" y="274320"/>
                </a:lnTo>
                <a:cubicBezTo>
                  <a:pt x="228600" y="291151"/>
                  <a:pt x="214951" y="304800"/>
                  <a:pt x="198120" y="304800"/>
                </a:cubicBezTo>
                <a:lnTo>
                  <a:pt x="198120" y="304800"/>
                </a:lnTo>
                <a:lnTo>
                  <a:pt x="76200" y="304800"/>
                </a:lnTo>
                <a:cubicBezTo>
                  <a:pt x="59436" y="304800"/>
                  <a:pt x="40996" y="291998"/>
                  <a:pt x="35052" y="276149"/>
                </a:cubicBezTo>
                <a:lnTo>
                  <a:pt x="0" y="182880"/>
                </a:lnTo>
                <a:lnTo>
                  <a:pt x="0" y="152400"/>
                </a:lnTo>
                <a:cubicBezTo>
                  <a:pt x="0" y="135569"/>
                  <a:pt x="13649" y="121920"/>
                  <a:pt x="30480" y="121920"/>
                </a:cubicBezTo>
                <a:lnTo>
                  <a:pt x="30480" y="121920"/>
                </a:lnTo>
                <a:lnTo>
                  <a:pt x="137160" y="121920"/>
                </a:lnTo>
                <a:lnTo>
                  <a:pt x="137160" y="30480"/>
                </a:lnTo>
                <a:cubicBezTo>
                  <a:pt x="137160" y="13649"/>
                  <a:pt x="150809" y="0"/>
                  <a:pt x="167640" y="0"/>
                </a:cubicBezTo>
                <a:lnTo>
                  <a:pt x="167640" y="0"/>
                </a:lnTo>
                <a:close/>
                <a:moveTo>
                  <a:pt x="259080" y="152400"/>
                </a:moveTo>
                <a:lnTo>
                  <a:pt x="304800" y="152400"/>
                </a:lnTo>
                <a:lnTo>
                  <a:pt x="304800" y="304800"/>
                </a:lnTo>
                <a:lnTo>
                  <a:pt x="259080" y="304800"/>
                </a:lnTo>
                <a:lnTo>
                  <a:pt x="259080" y="152400"/>
                </a:lnTo>
                <a:close/>
              </a:path>
            </a:pathLst>
          </a:custGeom>
          <a:solidFill>
            <a:schemeClr val="accent1">
              <a:alpha val="100000"/>
            </a:schemeClr>
          </a:solidFill>
        </p:spPr>
      </p:sp>
      <p:sp>
        <p:nvSpPr>
          <p:cNvPr id="6" name="AutoShape 6"/>
          <p:cNvSpPr/>
          <p:nvPr>
            <p:custDataLst>
              <p:tags r:id="rId3"/>
            </p:custDataLst>
          </p:nvPr>
        </p:nvSpPr>
        <p:spPr>
          <a:xfrm>
            <a:off x="3427374" y="3052109"/>
            <a:ext cx="1128535" cy="1128535"/>
          </a:xfrm>
          <a:prstGeom prst="ellipse">
            <a:avLst/>
          </a:prstGeom>
          <a:noFill/>
          <a:ln w="19050">
            <a:solidFill>
              <a:schemeClr val="accent1">
                <a:alpha val="100000"/>
              </a:schemeClr>
            </a:solidFill>
            <a:prstDash val="solid"/>
          </a:ln>
        </p:spPr>
      </p:sp>
      <p:sp>
        <p:nvSpPr>
          <p:cNvPr id="7" name="Freeform 7"/>
          <p:cNvSpPr/>
          <p:nvPr>
            <p:custDataLst>
              <p:tags r:id="rId4"/>
            </p:custDataLst>
          </p:nvPr>
        </p:nvSpPr>
        <p:spPr>
          <a:xfrm>
            <a:off x="3766159" y="3431349"/>
            <a:ext cx="465251" cy="384338"/>
          </a:xfrm>
          <a:custGeom>
            <a:avLst/>
            <a:gdLst/>
            <a:ahLst/>
            <a:cxnLst/>
            <a:rect l="l" t="t" r="r" b="b"/>
            <a:pathLst>
              <a:path w="304800" h="304800">
                <a:moveTo>
                  <a:pt x="106680" y="0"/>
                </a:moveTo>
                <a:lnTo>
                  <a:pt x="91440" y="0"/>
                </a:lnTo>
                <a:lnTo>
                  <a:pt x="0" y="45720"/>
                </a:lnTo>
                <a:lnTo>
                  <a:pt x="0" y="137160"/>
                </a:lnTo>
                <a:lnTo>
                  <a:pt x="60960" y="121920"/>
                </a:lnTo>
                <a:lnTo>
                  <a:pt x="60960" y="304800"/>
                </a:lnTo>
                <a:lnTo>
                  <a:pt x="243840" y="304800"/>
                </a:lnTo>
                <a:lnTo>
                  <a:pt x="243840" y="121920"/>
                </a:lnTo>
                <a:lnTo>
                  <a:pt x="304800" y="137160"/>
                </a:lnTo>
                <a:lnTo>
                  <a:pt x="304800" y="45720"/>
                </a:lnTo>
                <a:lnTo>
                  <a:pt x="213360" y="0"/>
                </a:lnTo>
                <a:lnTo>
                  <a:pt x="198120" y="0"/>
                </a:lnTo>
                <a:cubicBezTo>
                  <a:pt x="198120" y="25251"/>
                  <a:pt x="177651" y="45720"/>
                  <a:pt x="152400" y="45720"/>
                </a:cubicBezTo>
                <a:cubicBezTo>
                  <a:pt x="127149" y="45720"/>
                  <a:pt x="106680" y="25251"/>
                  <a:pt x="106680" y="0"/>
                </a:cubicBezTo>
                <a:lnTo>
                  <a:pt x="106680" y="0"/>
                </a:lnTo>
                <a:close/>
              </a:path>
            </a:pathLst>
          </a:custGeom>
          <a:solidFill>
            <a:schemeClr val="accent1">
              <a:alpha val="100000"/>
            </a:schemeClr>
          </a:solidFill>
        </p:spPr>
      </p:sp>
      <p:sp>
        <p:nvSpPr>
          <p:cNvPr id="8" name="AutoShape 8"/>
          <p:cNvSpPr/>
          <p:nvPr>
            <p:custDataLst>
              <p:tags r:id="rId5"/>
            </p:custDataLst>
          </p:nvPr>
        </p:nvSpPr>
        <p:spPr>
          <a:xfrm>
            <a:off x="4603523" y="3642149"/>
            <a:ext cx="936885" cy="936885"/>
          </a:xfrm>
          <a:prstGeom prst="ellipse">
            <a:avLst/>
          </a:prstGeom>
          <a:noFill/>
          <a:ln w="19050">
            <a:solidFill>
              <a:schemeClr val="accent1">
                <a:alpha val="100000"/>
              </a:schemeClr>
            </a:solidFill>
            <a:prstDash val="solid"/>
          </a:ln>
        </p:spPr>
      </p:sp>
      <p:sp>
        <p:nvSpPr>
          <p:cNvPr id="9" name="Freeform 9"/>
          <p:cNvSpPr/>
          <p:nvPr>
            <p:custDataLst>
              <p:tags r:id="rId6"/>
            </p:custDataLst>
          </p:nvPr>
        </p:nvSpPr>
        <p:spPr>
          <a:xfrm>
            <a:off x="4842918" y="3893598"/>
            <a:ext cx="458101" cy="433991"/>
          </a:xfrm>
          <a:custGeom>
            <a:avLst/>
            <a:gdLst/>
            <a:ahLst/>
            <a:cxnLst/>
            <a:rect l="l" t="t" r="r" b="b"/>
            <a:pathLst>
              <a:path w="304800" h="304800">
                <a:moveTo>
                  <a:pt x="152800" y="79486"/>
                </a:moveTo>
                <a:cubicBezTo>
                  <a:pt x="152800" y="79486"/>
                  <a:pt x="133750" y="38891"/>
                  <a:pt x="90888" y="38891"/>
                </a:cubicBezTo>
                <a:cubicBezTo>
                  <a:pt x="44053" y="38891"/>
                  <a:pt x="19450" y="78581"/>
                  <a:pt x="19450" y="118262"/>
                </a:cubicBezTo>
                <a:cubicBezTo>
                  <a:pt x="19450" y="184147"/>
                  <a:pt x="152800" y="265900"/>
                  <a:pt x="152800" y="265900"/>
                </a:cubicBezTo>
                <a:cubicBezTo>
                  <a:pt x="152800" y="265900"/>
                  <a:pt x="285350" y="184937"/>
                  <a:pt x="285350" y="118262"/>
                </a:cubicBezTo>
                <a:cubicBezTo>
                  <a:pt x="285350" y="77781"/>
                  <a:pt x="259956" y="38891"/>
                  <a:pt x="214713" y="38891"/>
                </a:cubicBezTo>
                <a:cubicBezTo>
                  <a:pt x="169469" y="38891"/>
                  <a:pt x="152800" y="79486"/>
                  <a:pt x="152800" y="79486"/>
                </a:cubicBezTo>
                <a:close/>
              </a:path>
            </a:pathLst>
          </a:custGeom>
          <a:solidFill>
            <a:schemeClr val="accent1">
              <a:alpha val="100000"/>
            </a:schemeClr>
          </a:solidFill>
        </p:spPr>
      </p:sp>
      <p:sp>
        <p:nvSpPr>
          <p:cNvPr id="10" name="AutoShape 10"/>
          <p:cNvSpPr/>
          <p:nvPr>
            <p:custDataLst>
              <p:tags r:id="rId7"/>
            </p:custDataLst>
          </p:nvPr>
        </p:nvSpPr>
        <p:spPr>
          <a:xfrm>
            <a:off x="3772367" y="4344116"/>
            <a:ext cx="868960" cy="868960"/>
          </a:xfrm>
          <a:prstGeom prst="ellipse">
            <a:avLst/>
          </a:prstGeom>
          <a:noFill/>
          <a:ln w="19050">
            <a:solidFill>
              <a:schemeClr val="accent1">
                <a:alpha val="100000"/>
              </a:schemeClr>
            </a:solidFill>
            <a:prstDash val="solid"/>
          </a:ln>
        </p:spPr>
      </p:sp>
      <p:sp>
        <p:nvSpPr>
          <p:cNvPr id="11" name="TextBox 11"/>
          <p:cNvSpPr txBox="1"/>
          <p:nvPr>
            <p:custDataLst>
              <p:tags r:id="rId8"/>
            </p:custDataLst>
          </p:nvPr>
        </p:nvSpPr>
        <p:spPr>
          <a:xfrm>
            <a:off x="5852655" y="1937394"/>
            <a:ext cx="2476904" cy="471488"/>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分销渠道的功能</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custDataLst>
              <p:tags r:id="rId9"/>
            </p:custDataLst>
          </p:nvPr>
        </p:nvSpPr>
        <p:spPr>
          <a:xfrm>
            <a:off x="5781675" y="2272030"/>
            <a:ext cx="2736215" cy="1005840"/>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分类、物流、融资与担保、风险承担、寻找顾客与促销以及调查市场及反馈。</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custDataLst>
              <p:tags r:id="rId10"/>
            </p:custDataLst>
          </p:nvPr>
        </p:nvSpPr>
        <p:spPr>
          <a:xfrm>
            <a:off x="5669548" y="3645362"/>
            <a:ext cx="2476904" cy="471488"/>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建立伙伴关系</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custDataLst>
              <p:tags r:id="rId11"/>
            </p:custDataLst>
          </p:nvPr>
        </p:nvSpPr>
        <p:spPr>
          <a:xfrm>
            <a:off x="5669280" y="3982085"/>
            <a:ext cx="2712720" cy="1005840"/>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沃尔玛与宝洁公司交换数据建立伙伴关系，实现供应链成员竞争优势机会最大化并获取利益。</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2"/>
            </p:custDataLst>
          </p:nvPr>
        </p:nvSpPr>
        <p:spPr>
          <a:xfrm>
            <a:off x="1150581" y="4555923"/>
            <a:ext cx="2478194" cy="471488"/>
          </a:xfrm>
          <a:prstGeom prst="rect">
            <a:avLst/>
          </a:prstGeom>
        </p:spPr>
        <p:txBody>
          <a:bodyPr vert="horz" wrap="square" lIns="92869" tIns="92869" rIns="42863" bIns="92869" rtlCol="0" anchor="b"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提高顾客服务水平</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3"/>
            </p:custDataLst>
          </p:nvPr>
        </p:nvSpPr>
        <p:spPr>
          <a:xfrm>
            <a:off x="670257" y="4908984"/>
            <a:ext cx="2957228" cy="1005840"/>
          </a:xfrm>
          <a:prstGeom prst="rect">
            <a:avLst/>
          </a:prstGeom>
        </p:spPr>
        <p:txBody>
          <a:bodyPr vert="horz" wrap="square" lIns="92869" tIns="92869" rIns="42863" bIns="92869"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分销渠道有助于提高顾客服务水平，确保产品以正确数量、时间和地点运送。</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custDataLst>
              <p:tags r:id="rId14"/>
            </p:custDataLst>
          </p:nvPr>
        </p:nvSpPr>
        <p:spPr>
          <a:xfrm>
            <a:off x="803820" y="2946639"/>
            <a:ext cx="2475532" cy="471488"/>
          </a:xfrm>
          <a:prstGeom prst="rect">
            <a:avLst/>
          </a:prstGeom>
        </p:spPr>
        <p:txBody>
          <a:bodyPr vert="horz" wrap="square" lIns="92869" tIns="92869" rIns="42863" bIns="92869" rtlCol="0" anchor="b"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分销渠道定义</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8"/>
          <p:cNvSpPr txBox="1"/>
          <p:nvPr>
            <p:custDataLst>
              <p:tags r:id="rId15"/>
            </p:custDataLst>
          </p:nvPr>
        </p:nvSpPr>
        <p:spPr>
          <a:xfrm>
            <a:off x="323528" y="3281298"/>
            <a:ext cx="2957031" cy="992981"/>
          </a:xfrm>
          <a:prstGeom prst="rect">
            <a:avLst/>
          </a:prstGeom>
        </p:spPr>
        <p:txBody>
          <a:bodyPr vert="horz" wrap="square" lIns="92869" tIns="92869" rIns="42863" bIns="92869" rtlCol="0" anchor="t" anchorCtr="0">
            <a:noAutofit/>
          </a:bodyPr>
          <a:lstStyle/>
          <a:p>
            <a:pPr algn="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分销渠道是指产品或服务从制造商流向消费者所经过的各个中间商联结起来的整个通道</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0" name="Freeform 20"/>
          <p:cNvSpPr/>
          <p:nvPr>
            <p:custDataLst>
              <p:tags r:id="rId16"/>
            </p:custDataLst>
          </p:nvPr>
        </p:nvSpPr>
        <p:spPr>
          <a:xfrm>
            <a:off x="4022562" y="4594311"/>
            <a:ext cx="368569" cy="368569"/>
          </a:xfrm>
          <a:custGeom>
            <a:avLst/>
            <a:gdLst/>
            <a:ahLst/>
            <a:cxnLst/>
            <a:rect l="l" t="t" r="r" b="b"/>
            <a:pathLst>
              <a:path w="304800" h="304800">
                <a:moveTo>
                  <a:pt x="95545" y="304800"/>
                </a:moveTo>
                <a:cubicBezTo>
                  <a:pt x="75228" y="262528"/>
                  <a:pt x="86049" y="238306"/>
                  <a:pt x="101660" y="215494"/>
                </a:cubicBezTo>
                <a:cubicBezTo>
                  <a:pt x="118758" y="190500"/>
                  <a:pt x="123168" y="165764"/>
                  <a:pt x="123168" y="165764"/>
                </a:cubicBezTo>
                <a:cubicBezTo>
                  <a:pt x="123168" y="165764"/>
                  <a:pt x="136608" y="183232"/>
                  <a:pt x="131235" y="210560"/>
                </a:cubicBezTo>
                <a:cubicBezTo>
                  <a:pt x="154981" y="184128"/>
                  <a:pt x="159458" y="142018"/>
                  <a:pt x="155877" y="125892"/>
                </a:cubicBezTo>
                <a:cubicBezTo>
                  <a:pt x="209550" y="163401"/>
                  <a:pt x="232486" y="244612"/>
                  <a:pt x="201578" y="304800"/>
                </a:cubicBezTo>
                <a:cubicBezTo>
                  <a:pt x="365998" y="211769"/>
                  <a:pt x="242478" y="72581"/>
                  <a:pt x="220970" y="56893"/>
                </a:cubicBezTo>
                <a:cubicBezTo>
                  <a:pt x="228143" y="72571"/>
                  <a:pt x="229495" y="99117"/>
                  <a:pt x="215017" y="111995"/>
                </a:cubicBezTo>
                <a:cubicBezTo>
                  <a:pt x="190510" y="19040"/>
                  <a:pt x="129892" y="-10"/>
                  <a:pt x="129892" y="-10"/>
                </a:cubicBezTo>
                <a:cubicBezTo>
                  <a:pt x="137065" y="47930"/>
                  <a:pt x="103908" y="100346"/>
                  <a:pt x="71942" y="139513"/>
                </a:cubicBezTo>
                <a:cubicBezTo>
                  <a:pt x="70818" y="120396"/>
                  <a:pt x="69628" y="107204"/>
                  <a:pt x="59579" y="88916"/>
                </a:cubicBezTo>
                <a:cubicBezTo>
                  <a:pt x="57321" y="123644"/>
                  <a:pt x="30785" y="151943"/>
                  <a:pt x="23603" y="186738"/>
                </a:cubicBezTo>
                <a:cubicBezTo>
                  <a:pt x="13868" y="233848"/>
                  <a:pt x="30890" y="268348"/>
                  <a:pt x="95564" y="304790"/>
                </a:cubicBezTo>
                <a:close/>
              </a:path>
            </a:pathLst>
          </a:custGeom>
          <a:solidFill>
            <a:schemeClr val="accent1">
              <a:alpha val="100000"/>
            </a:schemeClr>
          </a:solidFill>
        </p:spPr>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7"/>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销售策略</a:t>
            </a:r>
            <a:endParaRPr lang="zh-CN" altLang="en-US" sz="2800" dirty="0">
              <a:ea typeface="微软雅黑" panose="020B0503020204020204" pitchFamily="34" charset="-122"/>
              <a:sym typeface="+mn-ea"/>
            </a:endParaRPr>
          </a:p>
        </p:txBody>
      </p:sp>
      <p:sp>
        <p:nvSpPr>
          <p:cNvPr id="21" name="Rectangle 3"/>
          <p:cNvSpPr txBox="1"/>
          <p:nvPr>
            <p:custDataLst>
              <p:tags r:id="rId18"/>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分销渠道</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1538177" y="2132334"/>
            <a:ext cx="680053" cy="680053"/>
          </a:xfrm>
          <a:prstGeom prst="ellipse">
            <a:avLst/>
          </a:prstGeom>
          <a:noFill/>
          <a:ln w="19050">
            <a:solidFill>
              <a:schemeClr val="accent1">
                <a:alpha val="100000"/>
              </a:schemeClr>
            </a:solidFill>
            <a:prstDash val="solid"/>
          </a:ln>
        </p:spPr>
      </p:sp>
      <p:sp>
        <p:nvSpPr>
          <p:cNvPr id="5" name="TextBox 5"/>
          <p:cNvSpPr txBox="1"/>
          <p:nvPr/>
        </p:nvSpPr>
        <p:spPr>
          <a:xfrm>
            <a:off x="756632" y="2961936"/>
            <a:ext cx="2243138" cy="514350"/>
          </a:xfrm>
          <a:prstGeom prst="rect">
            <a:avLst/>
          </a:prstGeom>
        </p:spPr>
        <p:txBody>
          <a:bodyPr vert="horz" wrap="square" lIns="92869" tIns="92869" rIns="42863" bIns="9286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促销策略</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323528" y="3484092"/>
            <a:ext cx="2676242" cy="2064544"/>
          </a:xfrm>
          <a:prstGeom prst="rect">
            <a:avLst/>
          </a:prstGeom>
        </p:spPr>
        <p:txBody>
          <a:bodyPr vert="horz" wrap="square" lIns="92869" tIns="92869" rIns="42863" bIns="92869" rtlCol="0" anchor="t" anchorCtr="0">
            <a:noAutofit/>
          </a:bodyPr>
          <a:lstStyle/>
          <a:p>
            <a:pPr algn="ctr">
              <a:lnSpc>
                <a:spcPct val="140000"/>
              </a:lnSpc>
            </a:pP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为了实现销售目标，可以采用多种促销手段，常见的促销策略主要有体验式策略、折扣和优惠券、组合销售策略、赠品策略、品牌推广、推荐奖励、会员策略、增值服务策略、限量版策略。</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3493351" y="2961936"/>
            <a:ext cx="2243138" cy="514350"/>
          </a:xfrm>
          <a:prstGeom prst="rect">
            <a:avLst/>
          </a:prstGeom>
        </p:spPr>
        <p:txBody>
          <a:bodyPr vert="horz" wrap="square" lIns="92869" tIns="92869" rIns="42863" bIns="9286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促销手段</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3039576" y="3484092"/>
            <a:ext cx="2676242" cy="2064544"/>
          </a:xfrm>
          <a:prstGeom prst="rect">
            <a:avLst/>
          </a:prstGeom>
        </p:spPr>
        <p:txBody>
          <a:bodyPr vert="horz" wrap="square" lIns="92869" tIns="92869" rIns="42863" bIns="92869" rtlCol="0" anchor="t" anchorCtr="0">
            <a:noAutofit/>
          </a:bodyPr>
          <a:lstStyle/>
          <a:p>
            <a:pPr algn="ct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促销手段可以根据实际情况灵活运用，结合目标市场和消费者需求，制定有效的促销策略，以达到提高销售和扩大市场份额的目的。</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6221108" y="2961936"/>
            <a:ext cx="2243138" cy="514350"/>
          </a:xfrm>
          <a:prstGeom prst="rect">
            <a:avLst/>
          </a:prstGeom>
        </p:spPr>
        <p:txBody>
          <a:bodyPr vert="horz" wrap="square" lIns="92869" tIns="92869" rIns="42863" bIns="9286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制定指南</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5767332" y="3484092"/>
            <a:ext cx="2909124" cy="2064544"/>
          </a:xfrm>
          <a:prstGeom prst="rect">
            <a:avLst/>
          </a:prstGeom>
        </p:spPr>
        <p:txBody>
          <a:bodyPr vert="horz" wrap="square" lIns="92869" tIns="92869" rIns="42863" bIns="92869" rtlCol="0" anchor="t" anchorCtr="0">
            <a:noAutofit/>
          </a:bodyPr>
          <a:lstStyle/>
          <a:p>
            <a:pPr algn="ctr">
              <a:lnSpc>
                <a:spcPct val="140000"/>
              </a:lnSpc>
            </a:pP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在制定促销策略时，需要确定目标受众、确定促销目的、选择合适的促销手段和渠道、制定具体的促销方案和时间表、对促销效果进行评估和调整。</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Freeform 12"/>
          <p:cNvSpPr/>
          <p:nvPr/>
        </p:nvSpPr>
        <p:spPr>
          <a:xfrm>
            <a:off x="1709812" y="2282538"/>
            <a:ext cx="351071" cy="351071"/>
          </a:xfrm>
          <a:custGeom>
            <a:avLst/>
            <a:gdLst/>
            <a:ahLst/>
            <a:cxnLst/>
            <a:rect l="l" t="t" r="r" b="b"/>
            <a:pathLst>
              <a:path w="304800" h="304800">
                <a:moveTo>
                  <a:pt x="0" y="91440"/>
                </a:moveTo>
                <a:lnTo>
                  <a:pt x="152400" y="0"/>
                </a:lnTo>
                <a:lnTo>
                  <a:pt x="304800" y="91440"/>
                </a:lnTo>
                <a:lnTo>
                  <a:pt x="304800" y="121920"/>
                </a:lnTo>
                <a:lnTo>
                  <a:pt x="0" y="121920"/>
                </a:lnTo>
                <a:lnTo>
                  <a:pt x="0" y="91440"/>
                </a:lnTo>
                <a:close/>
                <a:moveTo>
                  <a:pt x="0" y="274320"/>
                </a:moveTo>
                <a:lnTo>
                  <a:pt x="304800" y="274320"/>
                </a:lnTo>
                <a:lnTo>
                  <a:pt x="304800" y="304800"/>
                </a:lnTo>
                <a:lnTo>
                  <a:pt x="0" y="304800"/>
                </a:lnTo>
                <a:lnTo>
                  <a:pt x="0" y="274320"/>
                </a:lnTo>
                <a:close/>
                <a:moveTo>
                  <a:pt x="30480" y="243840"/>
                </a:moveTo>
                <a:lnTo>
                  <a:pt x="274320" y="243840"/>
                </a:lnTo>
                <a:lnTo>
                  <a:pt x="274320" y="274320"/>
                </a:lnTo>
                <a:lnTo>
                  <a:pt x="30480" y="274320"/>
                </a:lnTo>
                <a:lnTo>
                  <a:pt x="30480" y="243840"/>
                </a:lnTo>
                <a:close/>
                <a:moveTo>
                  <a:pt x="30480" y="121920"/>
                </a:moveTo>
                <a:lnTo>
                  <a:pt x="91440" y="121920"/>
                </a:lnTo>
                <a:lnTo>
                  <a:pt x="91440" y="243840"/>
                </a:lnTo>
                <a:lnTo>
                  <a:pt x="30480" y="243840"/>
                </a:lnTo>
                <a:lnTo>
                  <a:pt x="30480" y="121920"/>
                </a:lnTo>
                <a:close/>
                <a:moveTo>
                  <a:pt x="121920" y="121920"/>
                </a:moveTo>
                <a:lnTo>
                  <a:pt x="182880" y="121920"/>
                </a:lnTo>
                <a:lnTo>
                  <a:pt x="182880" y="243840"/>
                </a:lnTo>
                <a:lnTo>
                  <a:pt x="121920" y="243840"/>
                </a:lnTo>
                <a:lnTo>
                  <a:pt x="121920" y="121920"/>
                </a:lnTo>
                <a:close/>
                <a:moveTo>
                  <a:pt x="213360" y="121920"/>
                </a:moveTo>
                <a:lnTo>
                  <a:pt x="274320" y="121920"/>
                </a:lnTo>
                <a:lnTo>
                  <a:pt x="274320" y="243840"/>
                </a:lnTo>
                <a:lnTo>
                  <a:pt x="213360" y="243840"/>
                </a:lnTo>
                <a:lnTo>
                  <a:pt x="213360" y="121920"/>
                </a:lnTo>
                <a:close/>
              </a:path>
            </a:pathLst>
          </a:custGeom>
          <a:solidFill>
            <a:schemeClr val="accent1">
              <a:alpha val="100000"/>
            </a:schemeClr>
          </a:solidFill>
        </p:spPr>
      </p:sp>
      <p:sp>
        <p:nvSpPr>
          <p:cNvPr id="13" name="AutoShape 13"/>
          <p:cNvSpPr/>
          <p:nvPr/>
        </p:nvSpPr>
        <p:spPr>
          <a:xfrm>
            <a:off x="4265613" y="2132334"/>
            <a:ext cx="680053" cy="680053"/>
          </a:xfrm>
          <a:prstGeom prst="ellipse">
            <a:avLst/>
          </a:prstGeom>
          <a:noFill/>
          <a:ln w="19050">
            <a:solidFill>
              <a:schemeClr val="accent1">
                <a:alpha val="100000"/>
              </a:schemeClr>
            </a:solidFill>
            <a:prstDash val="solid"/>
          </a:ln>
        </p:spPr>
      </p:sp>
      <p:sp>
        <p:nvSpPr>
          <p:cNvPr id="14" name="AutoShape 14"/>
          <p:cNvSpPr/>
          <p:nvPr/>
        </p:nvSpPr>
        <p:spPr>
          <a:xfrm>
            <a:off x="6993051" y="2132334"/>
            <a:ext cx="680053" cy="680053"/>
          </a:xfrm>
          <a:prstGeom prst="ellipse">
            <a:avLst/>
          </a:prstGeom>
          <a:noFill/>
          <a:ln w="19050">
            <a:solidFill>
              <a:schemeClr val="accent1">
                <a:alpha val="100000"/>
              </a:schemeClr>
            </a:solidFill>
            <a:prstDash val="solid"/>
          </a:ln>
        </p:spPr>
      </p:sp>
      <p:sp>
        <p:nvSpPr>
          <p:cNvPr id="15" name="Freeform 15"/>
          <p:cNvSpPr/>
          <p:nvPr/>
        </p:nvSpPr>
        <p:spPr>
          <a:xfrm>
            <a:off x="4417640" y="2284359"/>
            <a:ext cx="376000" cy="376000"/>
          </a:xfrm>
          <a:custGeom>
            <a:avLst/>
            <a:gdLst/>
            <a:ahLst/>
            <a:cxnLst/>
            <a:rect l="l" t="t" r="r" b="b"/>
            <a:pathLst>
              <a:path w="304800" h="304800">
                <a:moveTo>
                  <a:pt x="257299" y="240773"/>
                </a:moveTo>
                <a:lnTo>
                  <a:pt x="257299" y="258156"/>
                </a:lnTo>
                <a:lnTo>
                  <a:pt x="47501" y="258156"/>
                </a:lnTo>
                <a:lnTo>
                  <a:pt x="47501" y="240773"/>
                </a:lnTo>
                <a:cubicBezTo>
                  <a:pt x="47501" y="240773"/>
                  <a:pt x="43015" y="231162"/>
                  <a:pt x="67361" y="208112"/>
                </a:cubicBezTo>
                <a:cubicBezTo>
                  <a:pt x="91688" y="185071"/>
                  <a:pt x="88487" y="125511"/>
                  <a:pt x="88487" y="85173"/>
                </a:cubicBezTo>
                <a:cubicBezTo>
                  <a:pt x="88487" y="44834"/>
                  <a:pt x="145142" y="43977"/>
                  <a:pt x="145142" y="43977"/>
                </a:cubicBezTo>
                <a:lnTo>
                  <a:pt x="147085" y="43977"/>
                </a:lnTo>
                <a:cubicBezTo>
                  <a:pt x="147085" y="43996"/>
                  <a:pt x="147085" y="43701"/>
                  <a:pt x="147085" y="37424"/>
                </a:cubicBezTo>
                <a:cubicBezTo>
                  <a:pt x="147085" y="33395"/>
                  <a:pt x="133560" y="18802"/>
                  <a:pt x="133560" y="18802"/>
                </a:cubicBezTo>
                <a:lnTo>
                  <a:pt x="133360" y="9973"/>
                </a:lnTo>
                <a:lnTo>
                  <a:pt x="171555" y="9973"/>
                </a:lnTo>
                <a:lnTo>
                  <a:pt x="171298" y="19136"/>
                </a:lnTo>
                <a:cubicBezTo>
                  <a:pt x="171298" y="19136"/>
                  <a:pt x="156639" y="33719"/>
                  <a:pt x="156639" y="38014"/>
                </a:cubicBezTo>
                <a:cubicBezTo>
                  <a:pt x="156639" y="42167"/>
                  <a:pt x="156639" y="43558"/>
                  <a:pt x="156639" y="43967"/>
                </a:cubicBezTo>
                <a:lnTo>
                  <a:pt x="159658" y="43967"/>
                </a:lnTo>
                <a:cubicBezTo>
                  <a:pt x="159658" y="43967"/>
                  <a:pt x="216313" y="44825"/>
                  <a:pt x="216313" y="85163"/>
                </a:cubicBezTo>
                <a:cubicBezTo>
                  <a:pt x="216313" y="125501"/>
                  <a:pt x="213112" y="185071"/>
                  <a:pt x="237449" y="208121"/>
                </a:cubicBezTo>
                <a:cubicBezTo>
                  <a:pt x="261785" y="231172"/>
                  <a:pt x="257299" y="240773"/>
                  <a:pt x="257299" y="240773"/>
                </a:cubicBezTo>
                <a:close/>
                <a:moveTo>
                  <a:pt x="176327" y="267367"/>
                </a:moveTo>
                <a:cubicBezTo>
                  <a:pt x="176327" y="280559"/>
                  <a:pt x="165640" y="294827"/>
                  <a:pt x="152457" y="294827"/>
                </a:cubicBezTo>
                <a:cubicBezTo>
                  <a:pt x="139275" y="294827"/>
                  <a:pt x="128588" y="280559"/>
                  <a:pt x="128588" y="267367"/>
                </a:cubicBezTo>
                <a:cubicBezTo>
                  <a:pt x="128588" y="267662"/>
                  <a:pt x="176327" y="267062"/>
                  <a:pt x="176327" y="267367"/>
                </a:cubicBezTo>
                <a:close/>
              </a:path>
            </a:pathLst>
          </a:custGeom>
          <a:solidFill>
            <a:schemeClr val="accent1">
              <a:alpha val="100000"/>
            </a:schemeClr>
          </a:solidFill>
        </p:spPr>
      </p:sp>
      <p:sp>
        <p:nvSpPr>
          <p:cNvPr id="16" name="Freeform 16"/>
          <p:cNvSpPr/>
          <p:nvPr/>
        </p:nvSpPr>
        <p:spPr>
          <a:xfrm>
            <a:off x="7148398" y="2287681"/>
            <a:ext cx="369358" cy="369358"/>
          </a:xfrm>
          <a:custGeom>
            <a:avLst/>
            <a:gdLst/>
            <a:ahLst/>
            <a:cxnLst/>
            <a:rect l="l" t="t" r="r" b="b"/>
            <a:pathLst>
              <a:path w="323850" h="304800">
                <a:moveTo>
                  <a:pt x="265490" y="266700"/>
                </a:moveTo>
                <a:cubicBezTo>
                  <a:pt x="265490" y="266700"/>
                  <a:pt x="318068" y="266757"/>
                  <a:pt x="325450" y="215313"/>
                </a:cubicBezTo>
                <a:cubicBezTo>
                  <a:pt x="328965" y="159058"/>
                  <a:pt x="274625" y="147971"/>
                  <a:pt x="274625" y="147971"/>
                </a:cubicBezTo>
                <a:cubicBezTo>
                  <a:pt x="274625" y="147971"/>
                  <a:pt x="280807" y="64694"/>
                  <a:pt x="204511" y="55197"/>
                </a:cubicBezTo>
                <a:cubicBezTo>
                  <a:pt x="139122" y="48520"/>
                  <a:pt x="119224" y="109290"/>
                  <a:pt x="119224" y="109290"/>
                </a:cubicBezTo>
                <a:cubicBezTo>
                  <a:pt x="119224" y="109290"/>
                  <a:pt x="99527" y="90354"/>
                  <a:pt x="72809" y="105823"/>
                </a:cubicBezTo>
                <a:cubicBezTo>
                  <a:pt x="48892" y="120587"/>
                  <a:pt x="53121" y="147618"/>
                  <a:pt x="53121" y="147618"/>
                </a:cubicBezTo>
                <a:cubicBezTo>
                  <a:pt x="53121" y="147618"/>
                  <a:pt x="0" y="157944"/>
                  <a:pt x="0" y="212084"/>
                </a:cubicBezTo>
                <a:cubicBezTo>
                  <a:pt x="1191" y="266157"/>
                  <a:pt x="57693" y="266700"/>
                  <a:pt x="57693" y="266700"/>
                </a:cubicBezTo>
              </a:path>
            </a:pathLst>
          </a:custGeom>
          <a:solidFill>
            <a:schemeClr val="accent1">
              <a:alpha val="100000"/>
            </a:schemeClr>
          </a:solidFill>
        </p:spPr>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销售策略</a:t>
            </a:r>
            <a:endParaRPr lang="zh-CN" altLang="en-US" sz="2800" dirty="0">
              <a:ea typeface="微软雅黑" panose="020B0503020204020204" pitchFamily="34" charset="-122"/>
              <a:sym typeface="+mn-ea"/>
            </a:endParaRPr>
          </a:p>
        </p:txBody>
      </p:sp>
      <p:sp>
        <p:nvSpPr>
          <p:cNvPr id="17" name="Rectangle 3"/>
          <p:cNvSpPr txBox="1"/>
          <p:nvPr>
            <p:custDataLst>
              <p:tags r:id="rId2"/>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促销策略</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4139952" y="1268760"/>
            <a:ext cx="4033838" cy="4032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销售与运营计划</a:t>
            </a:r>
            <a:r>
              <a:rPr kumimoji="0" lang="en-US"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a:t>
            </a:r>
            <a:r>
              <a:rPr kumimoji="0" lang="de-DE"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S&amp;OP)</a:t>
            </a: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 </a:t>
            </a:r>
            <a:endParaRPr kumimoji="0" lang="en-US"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销售与运营计划的含义</a:t>
            </a:r>
            <a:endParaRPr kumimoji="1" lang="en-US" altLang="zh-CN"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de-DE" altLang="zh-CN" sz="2000" noProof="0" dirty="0">
                <a:ln>
                  <a:noFill/>
                </a:ln>
                <a:effectLst/>
                <a:uLnTx/>
                <a:uFillTx/>
                <a:latin typeface="幼圆" panose="02010509060101010101" pitchFamily="49" charset="-122"/>
                <a:ea typeface="幼圆" panose="02010509060101010101" pitchFamily="49" charset="-122"/>
                <a:sym typeface="+mn-ea"/>
              </a:rPr>
              <a:t>S&amp;OP</a:t>
            </a:r>
            <a:r>
              <a:rPr kumimoji="1" lang="zh-CN" altLang="en-US" sz="2000" noProof="0" dirty="0">
                <a:ln>
                  <a:noFill/>
                </a:ln>
                <a:effectLst/>
                <a:uLnTx/>
                <a:uFillTx/>
                <a:latin typeface="幼圆" panose="02010509060101010101" pitchFamily="49" charset="-122"/>
                <a:ea typeface="幼圆" panose="02010509060101010101" pitchFamily="49" charset="-122"/>
                <a:sym typeface="+mn-ea"/>
              </a:rPr>
              <a:t>制订的主要方法</a:t>
            </a:r>
            <a:endParaRPr kumimoji="1" lang="en-US" altLang="zh-CN"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销售与运营计划（</a:t>
            </a:r>
            <a:r>
              <a:rPr kumimoji="1" lang="en-US" altLang="zh-CN" sz="2000" noProof="0" dirty="0">
                <a:ln>
                  <a:noFill/>
                </a:ln>
                <a:effectLst/>
                <a:uLnTx/>
                <a:uFillTx/>
                <a:latin typeface="幼圆" panose="02010509060101010101" pitchFamily="49" charset="-122"/>
                <a:ea typeface="幼圆" panose="02010509060101010101" pitchFamily="49" charset="-122"/>
                <a:sym typeface="+mn-ea"/>
              </a:rPr>
              <a:t>S&amp;OP</a:t>
            </a:r>
            <a:r>
              <a:rPr kumimoji="1" lang="zh-CN" altLang="en-US" sz="2000" noProof="0" dirty="0">
                <a:ln>
                  <a:noFill/>
                </a:ln>
                <a:effectLst/>
                <a:uLnTx/>
                <a:uFillTx/>
                <a:latin typeface="幼圆" panose="02010509060101010101" pitchFamily="49" charset="-122"/>
                <a:ea typeface="幼圆" panose="02010509060101010101" pitchFamily="49" charset="-122"/>
                <a:sym typeface="+mn-ea"/>
              </a:rPr>
              <a:t>）的组织和实施</a:t>
            </a:r>
            <a:endParaRPr kumimoji="1" lang="zh-CN" altLang="en-US"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销售与运营计划</a:t>
            </a:r>
            <a:r>
              <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a:t>
            </a:r>
            <a:r>
              <a:rPr kumimoji="1" lang="de-DE"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S&amp;OP)</a:t>
            </a: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数据采集与处理</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flipH="1">
            <a:off x="3770630" y="1124585"/>
            <a:ext cx="9525" cy="4464685"/>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任务三</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4284135" y="1911686"/>
            <a:ext cx="1432494" cy="1432494"/>
          </a:xfrm>
          <a:prstGeom prst="ellipse">
            <a:avLst/>
          </a:prstGeom>
          <a:noFill/>
          <a:ln w="19050">
            <a:solidFill>
              <a:schemeClr val="accent1">
                <a:alpha val="100000"/>
              </a:schemeClr>
            </a:solidFill>
            <a:prstDash val="solid"/>
          </a:ln>
        </p:spPr>
      </p:sp>
      <p:sp>
        <p:nvSpPr>
          <p:cNvPr id="5" name="Freeform 5"/>
          <p:cNvSpPr/>
          <p:nvPr>
            <p:custDataLst>
              <p:tags r:id="rId2"/>
            </p:custDataLst>
          </p:nvPr>
        </p:nvSpPr>
        <p:spPr>
          <a:xfrm>
            <a:off x="4772271" y="2399822"/>
            <a:ext cx="456223" cy="456223"/>
          </a:xfrm>
          <a:custGeom>
            <a:avLst/>
            <a:gdLst/>
            <a:ahLst/>
            <a:cxnLst/>
            <a:rect l="l" t="t" r="r" b="b"/>
            <a:pathLst>
              <a:path w="304800" h="304800">
                <a:moveTo>
                  <a:pt x="167640" y="0"/>
                </a:moveTo>
                <a:lnTo>
                  <a:pt x="182880" y="0"/>
                </a:lnTo>
                <a:lnTo>
                  <a:pt x="182880" y="45720"/>
                </a:lnTo>
                <a:lnTo>
                  <a:pt x="228600" y="152400"/>
                </a:lnTo>
                <a:lnTo>
                  <a:pt x="228600" y="274320"/>
                </a:lnTo>
                <a:cubicBezTo>
                  <a:pt x="228600" y="291151"/>
                  <a:pt x="214951" y="304800"/>
                  <a:pt x="198120" y="304800"/>
                </a:cubicBezTo>
                <a:lnTo>
                  <a:pt x="198120" y="304800"/>
                </a:lnTo>
                <a:lnTo>
                  <a:pt x="76200" y="304800"/>
                </a:lnTo>
                <a:cubicBezTo>
                  <a:pt x="59436" y="304800"/>
                  <a:pt x="40996" y="291998"/>
                  <a:pt x="35052" y="276149"/>
                </a:cubicBezTo>
                <a:lnTo>
                  <a:pt x="0" y="182880"/>
                </a:lnTo>
                <a:lnTo>
                  <a:pt x="0" y="152400"/>
                </a:lnTo>
                <a:cubicBezTo>
                  <a:pt x="0" y="135569"/>
                  <a:pt x="13649" y="121920"/>
                  <a:pt x="30480" y="121920"/>
                </a:cubicBezTo>
                <a:lnTo>
                  <a:pt x="30480" y="121920"/>
                </a:lnTo>
                <a:lnTo>
                  <a:pt x="137160" y="121920"/>
                </a:lnTo>
                <a:lnTo>
                  <a:pt x="137160" y="30480"/>
                </a:lnTo>
                <a:cubicBezTo>
                  <a:pt x="137160" y="13649"/>
                  <a:pt x="150809" y="0"/>
                  <a:pt x="167640" y="0"/>
                </a:cubicBezTo>
                <a:lnTo>
                  <a:pt x="167640" y="0"/>
                </a:lnTo>
                <a:close/>
                <a:moveTo>
                  <a:pt x="259080" y="152400"/>
                </a:moveTo>
                <a:lnTo>
                  <a:pt x="304800" y="152400"/>
                </a:lnTo>
                <a:lnTo>
                  <a:pt x="304800" y="304800"/>
                </a:lnTo>
                <a:lnTo>
                  <a:pt x="259080" y="304800"/>
                </a:lnTo>
                <a:lnTo>
                  <a:pt x="259080" y="152400"/>
                </a:lnTo>
                <a:close/>
              </a:path>
            </a:pathLst>
          </a:custGeom>
          <a:solidFill>
            <a:schemeClr val="accent1">
              <a:alpha val="100000"/>
            </a:schemeClr>
          </a:solidFill>
        </p:spPr>
      </p:sp>
      <p:sp>
        <p:nvSpPr>
          <p:cNvPr id="6" name="AutoShape 6"/>
          <p:cNvSpPr/>
          <p:nvPr>
            <p:custDataLst>
              <p:tags r:id="rId3"/>
            </p:custDataLst>
          </p:nvPr>
        </p:nvSpPr>
        <p:spPr>
          <a:xfrm>
            <a:off x="3427371" y="3052106"/>
            <a:ext cx="1128535" cy="1128535"/>
          </a:xfrm>
          <a:prstGeom prst="ellipse">
            <a:avLst/>
          </a:prstGeom>
          <a:noFill/>
          <a:ln w="19050">
            <a:solidFill>
              <a:schemeClr val="accent1">
                <a:alpha val="100000"/>
              </a:schemeClr>
            </a:solidFill>
            <a:prstDash val="solid"/>
          </a:ln>
        </p:spPr>
      </p:sp>
      <p:sp>
        <p:nvSpPr>
          <p:cNvPr id="7" name="Freeform 7"/>
          <p:cNvSpPr/>
          <p:nvPr>
            <p:custDataLst>
              <p:tags r:id="rId4"/>
            </p:custDataLst>
          </p:nvPr>
        </p:nvSpPr>
        <p:spPr>
          <a:xfrm>
            <a:off x="3766156" y="3431347"/>
            <a:ext cx="465251" cy="384338"/>
          </a:xfrm>
          <a:custGeom>
            <a:avLst/>
            <a:gdLst/>
            <a:ahLst/>
            <a:cxnLst/>
            <a:rect l="l" t="t" r="r" b="b"/>
            <a:pathLst>
              <a:path w="304800" h="304800">
                <a:moveTo>
                  <a:pt x="106680" y="0"/>
                </a:moveTo>
                <a:lnTo>
                  <a:pt x="91440" y="0"/>
                </a:lnTo>
                <a:lnTo>
                  <a:pt x="0" y="45720"/>
                </a:lnTo>
                <a:lnTo>
                  <a:pt x="0" y="137160"/>
                </a:lnTo>
                <a:lnTo>
                  <a:pt x="60960" y="121920"/>
                </a:lnTo>
                <a:lnTo>
                  <a:pt x="60960" y="304800"/>
                </a:lnTo>
                <a:lnTo>
                  <a:pt x="243840" y="304800"/>
                </a:lnTo>
                <a:lnTo>
                  <a:pt x="243840" y="121920"/>
                </a:lnTo>
                <a:lnTo>
                  <a:pt x="304800" y="137160"/>
                </a:lnTo>
                <a:lnTo>
                  <a:pt x="304800" y="45720"/>
                </a:lnTo>
                <a:lnTo>
                  <a:pt x="213360" y="0"/>
                </a:lnTo>
                <a:lnTo>
                  <a:pt x="198120" y="0"/>
                </a:lnTo>
                <a:cubicBezTo>
                  <a:pt x="198120" y="25251"/>
                  <a:pt x="177651" y="45720"/>
                  <a:pt x="152400" y="45720"/>
                </a:cubicBezTo>
                <a:cubicBezTo>
                  <a:pt x="127149" y="45720"/>
                  <a:pt x="106680" y="25251"/>
                  <a:pt x="106680" y="0"/>
                </a:cubicBezTo>
                <a:lnTo>
                  <a:pt x="106680" y="0"/>
                </a:lnTo>
                <a:close/>
              </a:path>
            </a:pathLst>
          </a:custGeom>
          <a:solidFill>
            <a:schemeClr val="accent1">
              <a:alpha val="100000"/>
            </a:schemeClr>
          </a:solidFill>
        </p:spPr>
      </p:sp>
      <p:sp>
        <p:nvSpPr>
          <p:cNvPr id="8" name="AutoShape 8"/>
          <p:cNvSpPr/>
          <p:nvPr>
            <p:custDataLst>
              <p:tags r:id="rId5"/>
            </p:custDataLst>
          </p:nvPr>
        </p:nvSpPr>
        <p:spPr>
          <a:xfrm>
            <a:off x="4603523" y="3642148"/>
            <a:ext cx="936885" cy="936885"/>
          </a:xfrm>
          <a:prstGeom prst="ellipse">
            <a:avLst/>
          </a:prstGeom>
          <a:noFill/>
          <a:ln w="19050">
            <a:solidFill>
              <a:schemeClr val="accent1">
                <a:alpha val="100000"/>
              </a:schemeClr>
            </a:solidFill>
            <a:prstDash val="solid"/>
          </a:ln>
        </p:spPr>
      </p:sp>
      <p:sp>
        <p:nvSpPr>
          <p:cNvPr id="9" name="Freeform 9"/>
          <p:cNvSpPr/>
          <p:nvPr>
            <p:custDataLst>
              <p:tags r:id="rId6"/>
            </p:custDataLst>
          </p:nvPr>
        </p:nvSpPr>
        <p:spPr>
          <a:xfrm>
            <a:off x="4842915" y="3893595"/>
            <a:ext cx="458101" cy="433991"/>
          </a:xfrm>
          <a:custGeom>
            <a:avLst/>
            <a:gdLst/>
            <a:ahLst/>
            <a:cxnLst/>
            <a:rect l="l" t="t" r="r" b="b"/>
            <a:pathLst>
              <a:path w="304800" h="304800">
                <a:moveTo>
                  <a:pt x="152800" y="79486"/>
                </a:moveTo>
                <a:cubicBezTo>
                  <a:pt x="152800" y="79486"/>
                  <a:pt x="133750" y="38891"/>
                  <a:pt x="90888" y="38891"/>
                </a:cubicBezTo>
                <a:cubicBezTo>
                  <a:pt x="44053" y="38891"/>
                  <a:pt x="19450" y="78581"/>
                  <a:pt x="19450" y="118262"/>
                </a:cubicBezTo>
                <a:cubicBezTo>
                  <a:pt x="19450" y="184147"/>
                  <a:pt x="152800" y="265900"/>
                  <a:pt x="152800" y="265900"/>
                </a:cubicBezTo>
                <a:cubicBezTo>
                  <a:pt x="152800" y="265900"/>
                  <a:pt x="285350" y="184937"/>
                  <a:pt x="285350" y="118262"/>
                </a:cubicBezTo>
                <a:cubicBezTo>
                  <a:pt x="285350" y="77781"/>
                  <a:pt x="259956" y="38891"/>
                  <a:pt x="214713" y="38891"/>
                </a:cubicBezTo>
                <a:cubicBezTo>
                  <a:pt x="169469" y="38891"/>
                  <a:pt x="152800" y="79486"/>
                  <a:pt x="152800" y="79486"/>
                </a:cubicBezTo>
                <a:close/>
              </a:path>
            </a:pathLst>
          </a:custGeom>
          <a:solidFill>
            <a:schemeClr val="accent1">
              <a:alpha val="100000"/>
            </a:schemeClr>
          </a:solidFill>
        </p:spPr>
      </p:sp>
      <p:sp>
        <p:nvSpPr>
          <p:cNvPr id="10" name="AutoShape 10"/>
          <p:cNvSpPr/>
          <p:nvPr>
            <p:custDataLst>
              <p:tags r:id="rId7"/>
            </p:custDataLst>
          </p:nvPr>
        </p:nvSpPr>
        <p:spPr>
          <a:xfrm>
            <a:off x="3772365" y="4344114"/>
            <a:ext cx="868960" cy="868960"/>
          </a:xfrm>
          <a:prstGeom prst="ellipse">
            <a:avLst/>
          </a:prstGeom>
          <a:noFill/>
          <a:ln w="19050">
            <a:solidFill>
              <a:schemeClr val="accent1">
                <a:alpha val="100000"/>
              </a:schemeClr>
            </a:solidFill>
            <a:prstDash val="solid"/>
          </a:ln>
        </p:spPr>
      </p:sp>
      <p:sp>
        <p:nvSpPr>
          <p:cNvPr id="11" name="TextBox 11"/>
          <p:cNvSpPr txBox="1"/>
          <p:nvPr>
            <p:custDataLst>
              <p:tags r:id="rId8"/>
            </p:custDataLst>
          </p:nvPr>
        </p:nvSpPr>
        <p:spPr>
          <a:xfrm>
            <a:off x="5852653" y="1937392"/>
            <a:ext cx="2476904" cy="471488"/>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SOP的目标</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custDataLst>
              <p:tags r:id="rId9"/>
            </p:custDataLst>
          </p:nvPr>
        </p:nvSpPr>
        <p:spPr>
          <a:xfrm>
            <a:off x="5669280" y="2379345"/>
            <a:ext cx="3152775" cy="1005840"/>
          </a:xfrm>
          <a:prstGeom prst="rect">
            <a:avLst/>
          </a:prstGeom>
        </p:spPr>
        <p:txBody>
          <a:bodyPr vert="horz" wrap="square" lIns="92869" tIns="92869" rIns="42863" bIns="92869"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SOP的目标是确保公司能够满足市场需求，同时优化销售和运营效率，提升公司的市场竞争力</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custDataLst>
              <p:tags r:id="rId10"/>
            </p:custDataLst>
          </p:nvPr>
        </p:nvSpPr>
        <p:spPr>
          <a:xfrm>
            <a:off x="5588266" y="4004770"/>
            <a:ext cx="2476904" cy="471488"/>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SOP在中国</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custDataLst>
              <p:tags r:id="rId11"/>
            </p:custDataLst>
          </p:nvPr>
        </p:nvSpPr>
        <p:spPr>
          <a:xfrm>
            <a:off x="5302503" y="4406064"/>
            <a:ext cx="3376133" cy="1005840"/>
          </a:xfrm>
          <a:prstGeom prst="rect">
            <a:avLst/>
          </a:prstGeom>
        </p:spPr>
        <p:txBody>
          <a:bodyPr vert="horz" wrap="square" lIns="92869" tIns="92869" rIns="42863" bIns="92869"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随着跨国外企在中国设立公司，SOP这套管理理念逐渐被引入了中国，应用于公司的日常管理</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2"/>
            </p:custDataLst>
          </p:nvPr>
        </p:nvSpPr>
        <p:spPr>
          <a:xfrm>
            <a:off x="1150579" y="4555921"/>
            <a:ext cx="2478194" cy="471488"/>
          </a:xfrm>
          <a:prstGeom prst="rect">
            <a:avLst/>
          </a:prstGeom>
        </p:spPr>
        <p:txBody>
          <a:bodyPr vert="horz" wrap="square" lIns="92869" tIns="92869" rIns="42863" bIns="92869" rtlCol="0" anchor="b"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SOP的提出者</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3"/>
            </p:custDataLst>
          </p:nvPr>
        </p:nvSpPr>
        <p:spPr>
          <a:xfrm>
            <a:off x="353517" y="4981223"/>
            <a:ext cx="3376133" cy="1005840"/>
          </a:xfrm>
          <a:prstGeom prst="rect">
            <a:avLst/>
          </a:prstGeom>
        </p:spPr>
        <p:txBody>
          <a:bodyPr vert="horz" wrap="square" lIns="92869" tIns="92869" rIns="42863" bIns="92869"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SOP是由美国人Dick</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 Ling在1980年首次提出的，在欧美公司里获得推广应用。</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custDataLst>
              <p:tags r:id="rId14"/>
            </p:custDataLst>
          </p:nvPr>
        </p:nvSpPr>
        <p:spPr>
          <a:xfrm>
            <a:off x="803818" y="2946637"/>
            <a:ext cx="2475532" cy="471488"/>
          </a:xfrm>
          <a:prstGeom prst="rect">
            <a:avLst/>
          </a:prstGeom>
        </p:spPr>
        <p:txBody>
          <a:bodyPr vert="horz" wrap="square" lIns="92869" tIns="92869" rIns="42863" bIns="92869" rtlCol="0" anchor="b"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销售与运营计划</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8"/>
          <p:cNvSpPr txBox="1"/>
          <p:nvPr>
            <p:custDataLst>
              <p:tags r:id="rId15"/>
            </p:custDataLst>
          </p:nvPr>
        </p:nvSpPr>
        <p:spPr>
          <a:xfrm>
            <a:off x="72406" y="3296914"/>
            <a:ext cx="3375908" cy="992981"/>
          </a:xfrm>
          <a:prstGeom prst="rect">
            <a:avLst/>
          </a:prstGeom>
        </p:spPr>
        <p:txBody>
          <a:bodyPr vert="horz" wrap="square" lIns="92869" tIns="92869" rIns="42863" bIns="92869"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销售与运营计划（SOP）是一个协调和综合销售、制造、物流、营销和财务等各个业务领域的流程</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0" name="Freeform 20"/>
          <p:cNvSpPr/>
          <p:nvPr>
            <p:custDataLst>
              <p:tags r:id="rId16"/>
            </p:custDataLst>
          </p:nvPr>
        </p:nvSpPr>
        <p:spPr>
          <a:xfrm>
            <a:off x="4022560" y="4594309"/>
            <a:ext cx="368569" cy="368569"/>
          </a:xfrm>
          <a:custGeom>
            <a:avLst/>
            <a:gdLst/>
            <a:ahLst/>
            <a:cxnLst/>
            <a:rect l="l" t="t" r="r" b="b"/>
            <a:pathLst>
              <a:path w="304800" h="304800">
                <a:moveTo>
                  <a:pt x="95545" y="304800"/>
                </a:moveTo>
                <a:cubicBezTo>
                  <a:pt x="75228" y="262528"/>
                  <a:pt x="86049" y="238306"/>
                  <a:pt x="101660" y="215494"/>
                </a:cubicBezTo>
                <a:cubicBezTo>
                  <a:pt x="118758" y="190500"/>
                  <a:pt x="123168" y="165764"/>
                  <a:pt x="123168" y="165764"/>
                </a:cubicBezTo>
                <a:cubicBezTo>
                  <a:pt x="123168" y="165764"/>
                  <a:pt x="136608" y="183232"/>
                  <a:pt x="131235" y="210560"/>
                </a:cubicBezTo>
                <a:cubicBezTo>
                  <a:pt x="154981" y="184128"/>
                  <a:pt x="159458" y="142018"/>
                  <a:pt x="155877" y="125892"/>
                </a:cubicBezTo>
                <a:cubicBezTo>
                  <a:pt x="209550" y="163401"/>
                  <a:pt x="232486" y="244612"/>
                  <a:pt x="201578" y="304800"/>
                </a:cubicBezTo>
                <a:cubicBezTo>
                  <a:pt x="365998" y="211769"/>
                  <a:pt x="242478" y="72581"/>
                  <a:pt x="220970" y="56893"/>
                </a:cubicBezTo>
                <a:cubicBezTo>
                  <a:pt x="228143" y="72571"/>
                  <a:pt x="229495" y="99117"/>
                  <a:pt x="215017" y="111995"/>
                </a:cubicBezTo>
                <a:cubicBezTo>
                  <a:pt x="190510" y="19040"/>
                  <a:pt x="129892" y="-10"/>
                  <a:pt x="129892" y="-10"/>
                </a:cubicBezTo>
                <a:cubicBezTo>
                  <a:pt x="137065" y="47930"/>
                  <a:pt x="103908" y="100346"/>
                  <a:pt x="71942" y="139513"/>
                </a:cubicBezTo>
                <a:cubicBezTo>
                  <a:pt x="70818" y="120396"/>
                  <a:pt x="69628" y="107204"/>
                  <a:pt x="59579" y="88916"/>
                </a:cubicBezTo>
                <a:cubicBezTo>
                  <a:pt x="57321" y="123644"/>
                  <a:pt x="30785" y="151943"/>
                  <a:pt x="23603" y="186738"/>
                </a:cubicBezTo>
                <a:cubicBezTo>
                  <a:pt x="13868" y="233848"/>
                  <a:pt x="30890" y="268348"/>
                  <a:pt x="95564" y="304790"/>
                </a:cubicBezTo>
                <a:close/>
              </a:path>
            </a:pathLst>
          </a:custGeom>
          <a:solidFill>
            <a:schemeClr val="accent1">
              <a:alpha val="100000"/>
            </a:schemeClr>
          </a:solidFill>
        </p:spPr>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7"/>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销售与运营计划</a:t>
            </a:r>
            <a:endParaRPr lang="zh-CN" altLang="en-US" sz="2800" dirty="0">
              <a:ea typeface="微软雅黑" panose="020B0503020204020204" pitchFamily="34" charset="-122"/>
              <a:sym typeface="+mn-ea"/>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653854" y="2235473"/>
            <a:ext cx="478598" cy="478598"/>
          </a:xfrm>
          <a:prstGeom prst="ellipse">
            <a:avLst/>
          </a:prstGeom>
          <a:solidFill>
            <a:schemeClr val="accent1">
              <a:alpha val="20000"/>
            </a:schemeClr>
          </a:solidFill>
        </p:spPr>
      </p:sp>
      <p:sp>
        <p:nvSpPr>
          <p:cNvPr id="5" name="AutoShape 5"/>
          <p:cNvSpPr/>
          <p:nvPr/>
        </p:nvSpPr>
        <p:spPr>
          <a:xfrm>
            <a:off x="754912" y="2336530"/>
            <a:ext cx="276482" cy="276482"/>
          </a:xfrm>
          <a:prstGeom prst="ellipse">
            <a:avLst/>
          </a:prstGeom>
          <a:solidFill>
            <a:schemeClr val="accent1">
              <a:alpha val="100000"/>
            </a:schemeClr>
          </a:solidFill>
        </p:spPr>
      </p:sp>
      <p:sp>
        <p:nvSpPr>
          <p:cNvPr id="6" name="AutoShape 6"/>
          <p:cNvSpPr/>
          <p:nvPr/>
        </p:nvSpPr>
        <p:spPr>
          <a:xfrm>
            <a:off x="653854" y="3885358"/>
            <a:ext cx="478598" cy="478598"/>
          </a:xfrm>
          <a:prstGeom prst="ellipse">
            <a:avLst/>
          </a:prstGeom>
          <a:solidFill>
            <a:schemeClr val="accent1">
              <a:alpha val="20000"/>
            </a:schemeClr>
          </a:solidFill>
        </p:spPr>
      </p:sp>
      <p:sp>
        <p:nvSpPr>
          <p:cNvPr id="7" name="AutoShape 7"/>
          <p:cNvSpPr/>
          <p:nvPr/>
        </p:nvSpPr>
        <p:spPr>
          <a:xfrm>
            <a:off x="754912" y="3986415"/>
            <a:ext cx="276482" cy="276482"/>
          </a:xfrm>
          <a:prstGeom prst="ellipse">
            <a:avLst/>
          </a:prstGeom>
          <a:solidFill>
            <a:schemeClr val="accent1">
              <a:alpha val="100000"/>
            </a:schemeClr>
          </a:solidFill>
        </p:spPr>
      </p:sp>
      <p:sp>
        <p:nvSpPr>
          <p:cNvPr id="8" name="AutoShape 8"/>
          <p:cNvSpPr/>
          <p:nvPr/>
        </p:nvSpPr>
        <p:spPr>
          <a:xfrm>
            <a:off x="4860988" y="2235473"/>
            <a:ext cx="478598" cy="478598"/>
          </a:xfrm>
          <a:prstGeom prst="ellipse">
            <a:avLst/>
          </a:prstGeom>
          <a:solidFill>
            <a:schemeClr val="accent1">
              <a:alpha val="20000"/>
            </a:schemeClr>
          </a:solidFill>
        </p:spPr>
      </p:sp>
      <p:sp>
        <p:nvSpPr>
          <p:cNvPr id="9" name="AutoShape 9"/>
          <p:cNvSpPr/>
          <p:nvPr/>
        </p:nvSpPr>
        <p:spPr>
          <a:xfrm>
            <a:off x="4962046" y="2336530"/>
            <a:ext cx="276482" cy="276482"/>
          </a:xfrm>
          <a:prstGeom prst="ellipse">
            <a:avLst/>
          </a:prstGeom>
          <a:solidFill>
            <a:schemeClr val="accent1">
              <a:alpha val="100000"/>
            </a:schemeClr>
          </a:solidFill>
        </p:spPr>
      </p:sp>
      <p:sp>
        <p:nvSpPr>
          <p:cNvPr id="10" name="AutoShape 10"/>
          <p:cNvSpPr/>
          <p:nvPr/>
        </p:nvSpPr>
        <p:spPr>
          <a:xfrm>
            <a:off x="4860988" y="3885358"/>
            <a:ext cx="478598" cy="478598"/>
          </a:xfrm>
          <a:prstGeom prst="ellipse">
            <a:avLst/>
          </a:prstGeom>
          <a:solidFill>
            <a:schemeClr val="accent1">
              <a:alpha val="20000"/>
            </a:schemeClr>
          </a:solidFill>
        </p:spPr>
      </p:sp>
      <p:sp>
        <p:nvSpPr>
          <p:cNvPr id="11" name="AutoShape 11"/>
          <p:cNvSpPr/>
          <p:nvPr/>
        </p:nvSpPr>
        <p:spPr>
          <a:xfrm>
            <a:off x="4962046" y="3986415"/>
            <a:ext cx="276482" cy="276482"/>
          </a:xfrm>
          <a:prstGeom prst="ellipse">
            <a:avLst/>
          </a:prstGeom>
          <a:solidFill>
            <a:schemeClr val="accent1">
              <a:alpha val="100000"/>
            </a:schemeClr>
          </a:solidFill>
        </p:spPr>
      </p:sp>
      <p:sp>
        <p:nvSpPr>
          <p:cNvPr id="12" name="TextBox 12"/>
          <p:cNvSpPr txBox="1"/>
          <p:nvPr/>
        </p:nvSpPr>
        <p:spPr>
          <a:xfrm>
            <a:off x="1031394" y="1646729"/>
            <a:ext cx="3829594" cy="1379601"/>
          </a:xfrm>
          <a:prstGeom prst="rect">
            <a:avLst/>
          </a:prstGeom>
        </p:spPr>
        <p:txBody>
          <a:bodyPr vert="horz" wrap="square" lIns="92869" tIns="92869" rIns="42863" bIns="92869" rtlCol="0" anchor="t" anchorCtr="0">
            <a:noAutofit/>
          </a:bodyPr>
          <a:lstStyle/>
          <a:p>
            <a:pPr>
              <a:lnSpc>
                <a:spcPct val="140000"/>
              </a:lnSpc>
            </a:pP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S&amp;OP流程：S&amp;OP流程包括销售预测、销售目标设定、销售策略制定、生产计划和库存管理等环节，旨在协调和优化销售与运营部门之间的关系，实现公司的销售目标和长期战略目标。</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nvSpPr>
        <p:spPr>
          <a:xfrm>
            <a:off x="1232859" y="3802672"/>
            <a:ext cx="3487724" cy="1379601"/>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制定销售策略：根据销售预测和销售目标，制定相应的销售策略和生产计划。通过S&amp;OP流程的协调和优化，公司可以更好地平衡市场需求和供应能力，确保公司的销售目标和长期战略目标得以实现。</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nvSpPr>
        <p:spPr>
          <a:xfrm>
            <a:off x="5415092" y="3802672"/>
            <a:ext cx="3487724" cy="1379601"/>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监控和评估计划：S&amp;OP流程还可以监控和评估计划的执行情况，及时发现问题并采取相应的措施。有助于公司提高销售业绩，降低库存成本，提高客户满意度，推动公司的长期稳定发展。</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nvSpPr>
        <p:spPr>
          <a:xfrm>
            <a:off x="5363623" y="1700658"/>
            <a:ext cx="3487724" cy="1379601"/>
          </a:xfrm>
          <a:prstGeom prst="rect">
            <a:avLst/>
          </a:prstGeom>
        </p:spPr>
        <p:txBody>
          <a:bodyPr vert="horz" wrap="square" lIns="92869" tIns="92869" rIns="42863" bIns="92869"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销售预测：销售预测是对未来市场需求的预测，基于历史销售数据和市场趋势等因素。销售目标是根据销售预测设定的具体销售业绩指标</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销售与运营计划的含义</a:t>
            </a:r>
            <a:endParaRPr lang="zh-CN" altLang="en-US" sz="2800" dirty="0">
              <a:ea typeface="微软雅黑" panose="020B0503020204020204" pitchFamily="34" charset="-122"/>
              <a:sym typeface="+mn-ea"/>
            </a:endParaRPr>
          </a:p>
        </p:txBody>
      </p:sp>
      <p:sp>
        <p:nvSpPr>
          <p:cNvPr id="17" name="Rectangle 3"/>
          <p:cNvSpPr txBox="1"/>
          <p:nvPr>
            <p:custDataLst>
              <p:tags r:id="rId2"/>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de-DE" altLang="zh-CN" sz="2400" dirty="0">
                <a:latin typeface="微软雅黑" panose="020B0503020204020204" pitchFamily="34" charset="-122"/>
                <a:ea typeface="微软雅黑" panose="020B0503020204020204" pitchFamily="34" charset="-122"/>
              </a:rPr>
              <a:t>S&amp;OP</a:t>
            </a:r>
            <a:r>
              <a:rPr lang="zh-CN" altLang="en-US" sz="2400" dirty="0">
                <a:latin typeface="微软雅黑" panose="020B0503020204020204" pitchFamily="34" charset="-122"/>
                <a:ea typeface="微软雅黑" panose="020B0503020204020204" pitchFamily="34" charset="-122"/>
              </a:rPr>
              <a:t>流程</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5396380" y="2397763"/>
            <a:ext cx="463058" cy="463058"/>
          </a:xfrm>
          <a:prstGeom prst="ellipse">
            <a:avLst/>
          </a:prstGeom>
          <a:solidFill>
            <a:schemeClr val="lt1">
              <a:alpha val="100000"/>
            </a:schemeClr>
          </a:solidFill>
          <a:ln w="19050">
            <a:solidFill>
              <a:schemeClr val="accent1">
                <a:alpha val="100000"/>
              </a:schemeClr>
            </a:solidFill>
            <a:prstDash val="solid"/>
          </a:ln>
        </p:spPr>
      </p:sp>
      <p:sp>
        <p:nvSpPr>
          <p:cNvPr id="5" name="AutoShape 5"/>
          <p:cNvSpPr/>
          <p:nvPr>
            <p:custDataLst>
              <p:tags r:id="rId2"/>
            </p:custDataLst>
          </p:nvPr>
        </p:nvSpPr>
        <p:spPr>
          <a:xfrm>
            <a:off x="5396380" y="4618390"/>
            <a:ext cx="463058" cy="463058"/>
          </a:xfrm>
          <a:prstGeom prst="ellipse">
            <a:avLst/>
          </a:prstGeom>
          <a:solidFill>
            <a:schemeClr val="lt1">
              <a:alpha val="100000"/>
            </a:schemeClr>
          </a:solidFill>
          <a:ln w="19050">
            <a:solidFill>
              <a:schemeClr val="accent1">
                <a:alpha val="100000"/>
              </a:schemeClr>
            </a:solidFill>
            <a:prstDash val="solid"/>
          </a:ln>
        </p:spPr>
      </p:sp>
      <p:sp>
        <p:nvSpPr>
          <p:cNvPr id="6" name="AutoShape 6"/>
          <p:cNvSpPr/>
          <p:nvPr>
            <p:custDataLst>
              <p:tags r:id="rId3"/>
            </p:custDataLst>
          </p:nvPr>
        </p:nvSpPr>
        <p:spPr>
          <a:xfrm>
            <a:off x="5840048" y="3537013"/>
            <a:ext cx="463058" cy="463058"/>
          </a:xfrm>
          <a:prstGeom prst="ellipse">
            <a:avLst/>
          </a:prstGeom>
          <a:solidFill>
            <a:schemeClr val="lt1">
              <a:alpha val="100000"/>
            </a:schemeClr>
          </a:solidFill>
          <a:ln w="19050">
            <a:solidFill>
              <a:schemeClr val="accent1">
                <a:alpha val="100000"/>
              </a:schemeClr>
            </a:solidFill>
            <a:prstDash val="solid"/>
          </a:ln>
        </p:spPr>
      </p:sp>
      <p:sp>
        <p:nvSpPr>
          <p:cNvPr id="7" name="AutoShape 7"/>
          <p:cNvSpPr/>
          <p:nvPr>
            <p:custDataLst>
              <p:tags r:id="rId4"/>
            </p:custDataLst>
          </p:nvPr>
        </p:nvSpPr>
        <p:spPr>
          <a:xfrm>
            <a:off x="3316840" y="2406966"/>
            <a:ext cx="463058" cy="463058"/>
          </a:xfrm>
          <a:prstGeom prst="ellipse">
            <a:avLst/>
          </a:prstGeom>
          <a:solidFill>
            <a:schemeClr val="lt1">
              <a:alpha val="100000"/>
            </a:schemeClr>
          </a:solidFill>
          <a:ln w="19050">
            <a:solidFill>
              <a:schemeClr val="accent1">
                <a:alpha val="100000"/>
              </a:schemeClr>
            </a:solidFill>
            <a:prstDash val="solid"/>
          </a:ln>
        </p:spPr>
      </p:sp>
      <p:sp>
        <p:nvSpPr>
          <p:cNvPr id="8" name="AutoShape 8"/>
          <p:cNvSpPr/>
          <p:nvPr>
            <p:custDataLst>
              <p:tags r:id="rId5"/>
            </p:custDataLst>
          </p:nvPr>
        </p:nvSpPr>
        <p:spPr>
          <a:xfrm>
            <a:off x="3347403" y="3510961"/>
            <a:ext cx="463058" cy="463058"/>
          </a:xfrm>
          <a:prstGeom prst="ellipse">
            <a:avLst/>
          </a:prstGeom>
          <a:solidFill>
            <a:schemeClr val="lt1">
              <a:alpha val="100000"/>
            </a:schemeClr>
          </a:solidFill>
          <a:ln w="19050">
            <a:solidFill>
              <a:schemeClr val="accent1">
                <a:alpha val="100000"/>
              </a:schemeClr>
            </a:solidFill>
            <a:prstDash val="solid"/>
          </a:ln>
        </p:spPr>
        <p:txBody>
          <a:bodyPr/>
          <a:lstStyle/>
          <a:p>
            <a:endParaRPr lang="zh-CN" altLang="en-US" sz="1800"/>
          </a:p>
        </p:txBody>
      </p:sp>
      <p:sp>
        <p:nvSpPr>
          <p:cNvPr id="9" name="AutoShape 9"/>
          <p:cNvSpPr/>
          <p:nvPr>
            <p:custDataLst>
              <p:tags r:id="rId6"/>
            </p:custDataLst>
          </p:nvPr>
        </p:nvSpPr>
        <p:spPr>
          <a:xfrm>
            <a:off x="3316840" y="4627594"/>
            <a:ext cx="463058" cy="463058"/>
          </a:xfrm>
          <a:prstGeom prst="ellipse">
            <a:avLst/>
          </a:prstGeom>
          <a:solidFill>
            <a:schemeClr val="lt1">
              <a:alpha val="100000"/>
            </a:schemeClr>
          </a:solidFill>
          <a:ln w="19050">
            <a:solidFill>
              <a:schemeClr val="accent1">
                <a:alpha val="100000"/>
              </a:schemeClr>
            </a:solidFill>
            <a:prstDash val="solid"/>
          </a:ln>
        </p:spPr>
      </p:sp>
      <p:sp>
        <p:nvSpPr>
          <p:cNvPr id="10" name="AutoShape 10"/>
          <p:cNvSpPr/>
          <p:nvPr>
            <p:custDataLst>
              <p:tags r:id="rId7"/>
            </p:custDataLst>
          </p:nvPr>
        </p:nvSpPr>
        <p:spPr>
          <a:xfrm>
            <a:off x="4009751" y="3206293"/>
            <a:ext cx="1124498" cy="1124498"/>
          </a:xfrm>
          <a:prstGeom prst="ellipse">
            <a:avLst/>
          </a:prstGeom>
          <a:solidFill>
            <a:schemeClr val="accent1">
              <a:alpha val="100000"/>
            </a:schemeClr>
          </a:solidFill>
        </p:spPr>
      </p:sp>
      <p:grpSp>
        <p:nvGrpSpPr>
          <p:cNvPr id="11" name="Group 11"/>
          <p:cNvGrpSpPr/>
          <p:nvPr>
            <p:custDataLst>
              <p:tags r:id="rId8"/>
            </p:custDataLst>
          </p:nvPr>
        </p:nvGrpSpPr>
        <p:grpSpPr>
          <a:xfrm>
            <a:off x="4353187" y="3558122"/>
            <a:ext cx="437626" cy="420839"/>
            <a:chOff x="5804249" y="3601163"/>
            <a:chExt cx="583501" cy="561118"/>
          </a:xfrm>
        </p:grpSpPr>
        <p:sp>
          <p:nvSpPr>
            <p:cNvPr id="12" name="AutoShape 12"/>
            <p:cNvSpPr/>
            <p:nvPr>
              <p:custDataLst>
                <p:tags r:id="rId9"/>
              </p:custDataLst>
            </p:nvPr>
          </p:nvSpPr>
          <p:spPr>
            <a:xfrm>
              <a:off x="5964745" y="3601163"/>
              <a:ext cx="262604" cy="265938"/>
            </a:xfrm>
            <a:prstGeom prst="ellipse">
              <a:avLst/>
            </a:prstGeom>
            <a:solidFill>
              <a:schemeClr val="lt1">
                <a:alpha val="100000"/>
              </a:schemeClr>
            </a:solidFill>
            <a:ln w="19050">
              <a:solidFill>
                <a:schemeClr val="accent1">
                  <a:alpha val="100000"/>
                </a:schemeClr>
              </a:solidFill>
              <a:prstDash val="solid"/>
            </a:ln>
          </p:spPr>
        </p:sp>
        <p:sp>
          <p:nvSpPr>
            <p:cNvPr id="13" name="Freeform 13"/>
            <p:cNvSpPr/>
            <p:nvPr>
              <p:custDataLst>
                <p:tags r:id="rId10"/>
              </p:custDataLst>
            </p:nvPr>
          </p:nvSpPr>
          <p:spPr>
            <a:xfrm>
              <a:off x="5804249" y="3908535"/>
              <a:ext cx="583501" cy="253746"/>
            </a:xfrm>
            <a:custGeom>
              <a:avLst/>
              <a:gdLst/>
              <a:ahLst/>
              <a:cxnLst/>
              <a:rect l="l" t="t"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solidFill>
              <a:schemeClr val="lt1">
                <a:alpha val="100000"/>
              </a:schemeClr>
            </a:solidFill>
            <a:ln w="19050">
              <a:solidFill>
                <a:schemeClr val="accent1">
                  <a:alpha val="100000"/>
                </a:schemeClr>
              </a:solidFill>
              <a:prstDash val="solid"/>
            </a:ln>
          </p:spPr>
        </p:sp>
      </p:grpSp>
      <p:sp>
        <p:nvSpPr>
          <p:cNvPr id="14" name="TextBox 14"/>
          <p:cNvSpPr txBox="1"/>
          <p:nvPr>
            <p:custDataLst>
              <p:tags r:id="rId11"/>
            </p:custDataLst>
          </p:nvPr>
        </p:nvSpPr>
        <p:spPr>
          <a:xfrm>
            <a:off x="739930" y="2076727"/>
            <a:ext cx="2464703" cy="367751"/>
          </a:xfrm>
          <a:prstGeom prst="rect">
            <a:avLst/>
          </a:prstGeom>
        </p:spPr>
        <p:txBody>
          <a:bodyPr vert="horz" wrap="square" lIns="49506" tIns="24789" rIns="49506" bIns="24789" rtlCol="0" anchor="b" anchorCtr="0">
            <a:noAutofit/>
          </a:bodyPr>
          <a:lstStyle/>
          <a:p>
            <a:pPr algn="r">
              <a:lnSpc>
                <a:spcPct val="120000"/>
              </a:lnSpc>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协调部门活动</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2"/>
            </p:custDataLst>
          </p:nvPr>
        </p:nvSpPr>
        <p:spPr>
          <a:xfrm>
            <a:off x="506841" y="2391530"/>
            <a:ext cx="2820940" cy="712310"/>
          </a:xfrm>
          <a:prstGeom prst="rect">
            <a:avLst/>
          </a:prstGeom>
        </p:spPr>
        <p:txBody>
          <a:bodyPr vert="horz" wrap="square" lIns="49506" tIns="24789" rIns="49506" bIns="24789" rtlCol="0" anchor="t" anchorCtr="0">
            <a:noAutofit/>
          </a:bodyPr>
          <a:lstStyle/>
          <a:p>
            <a:pPr algn="l">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S&amp;OP协调销售、营销和运营部门活动，确保目标一致，提高整体运营效率</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3"/>
            </p:custDataLst>
          </p:nvPr>
        </p:nvSpPr>
        <p:spPr>
          <a:xfrm>
            <a:off x="629536" y="3349510"/>
            <a:ext cx="2464703" cy="367751"/>
          </a:xfrm>
          <a:prstGeom prst="rect">
            <a:avLst/>
          </a:prstGeom>
        </p:spPr>
        <p:txBody>
          <a:bodyPr vert="horz" wrap="square" lIns="49506" tIns="24789" rIns="49506" bIns="24789" rtlCol="0" anchor="b" anchorCtr="0">
            <a:noAutofit/>
          </a:bodyPr>
          <a:lstStyle/>
          <a:p>
            <a:pPr algn="r">
              <a:lnSpc>
                <a:spcPct val="120000"/>
              </a:lnSpc>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优化产品组合和库存管理</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custDataLst>
              <p:tags r:id="rId14"/>
            </p:custDataLst>
          </p:nvPr>
        </p:nvSpPr>
        <p:spPr>
          <a:xfrm>
            <a:off x="170349" y="3717168"/>
            <a:ext cx="3156733" cy="703499"/>
          </a:xfrm>
          <a:prstGeom prst="rect">
            <a:avLst/>
          </a:prstGeom>
        </p:spPr>
        <p:txBody>
          <a:bodyPr vert="horz" wrap="square" lIns="49506" tIns="24789" rIns="49506" bIns="24789" rtlCol="0" anchor="t" anchorCtr="0">
            <a:noAutofit/>
          </a:bodyPr>
          <a:lstStyle/>
          <a:p>
            <a:pPr algn="l">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S&amp;OP帮助企业优化产品组合和库存管理，调整产品组合和库存水平，提高盈利能力和市场竞争力</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8"/>
          <p:cNvSpPr txBox="1"/>
          <p:nvPr>
            <p:custDataLst>
              <p:tags r:id="rId15"/>
            </p:custDataLst>
          </p:nvPr>
        </p:nvSpPr>
        <p:spPr>
          <a:xfrm>
            <a:off x="765330" y="4657338"/>
            <a:ext cx="2464703" cy="367751"/>
          </a:xfrm>
          <a:prstGeom prst="rect">
            <a:avLst/>
          </a:prstGeom>
        </p:spPr>
        <p:txBody>
          <a:bodyPr vert="horz" wrap="square" lIns="49506" tIns="24789" rIns="49506" bIns="24789" rtlCol="0" anchor="b" anchorCtr="0">
            <a:noAutofit/>
          </a:bodyPr>
          <a:lstStyle/>
          <a:p>
            <a:pPr algn="r">
              <a:lnSpc>
                <a:spcPct val="120000"/>
              </a:lnSpc>
            </a:pPr>
            <a:r>
              <a:rPr lang="en-US" sz="15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提高销售预测准确性</a:t>
            </a:r>
            <a:endParaRPr lang="en-US" sz="15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extBox 19"/>
          <p:cNvSpPr txBox="1"/>
          <p:nvPr>
            <p:custDataLst>
              <p:tags r:id="rId16"/>
            </p:custDataLst>
          </p:nvPr>
        </p:nvSpPr>
        <p:spPr>
          <a:xfrm>
            <a:off x="445108" y="5058723"/>
            <a:ext cx="3054346" cy="702083"/>
          </a:xfrm>
          <a:prstGeom prst="rect">
            <a:avLst/>
          </a:prstGeom>
        </p:spPr>
        <p:txBody>
          <a:bodyPr vert="horz" wrap="square" lIns="49506" tIns="24789" rIns="49506" bIns="24789" rtlCol="0" anchor="t" anchorCtr="0">
            <a:noAutofit/>
          </a:bodyPr>
          <a:lstStyle/>
          <a:p>
            <a:pPr algn="l">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S&amp;OP通过更准确的预测市场趋势和客户需求，提高销售预测准确性，帮助企业优化生产和库存计划</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0" name="TextBox 20"/>
          <p:cNvSpPr txBox="1"/>
          <p:nvPr>
            <p:custDataLst>
              <p:tags r:id="rId17"/>
            </p:custDataLst>
          </p:nvPr>
        </p:nvSpPr>
        <p:spPr>
          <a:xfrm>
            <a:off x="5965702" y="2058321"/>
            <a:ext cx="2464703" cy="367751"/>
          </a:xfrm>
          <a:prstGeom prst="rect">
            <a:avLst/>
          </a:prstGeom>
        </p:spPr>
        <p:txBody>
          <a:bodyPr vert="horz" wrap="square" lIns="49506" tIns="24789" rIns="49506" bIns="24789" rtlCol="0" anchor="b" anchorCtr="0">
            <a:noAutofit/>
          </a:bodyPr>
          <a:lstStyle/>
          <a:p>
            <a:pPr algn="l">
              <a:lnSpc>
                <a:spcPct val="120000"/>
              </a:lnSpc>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增强供应链管理</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1" name="TextBox 21"/>
          <p:cNvSpPr txBox="1"/>
          <p:nvPr>
            <p:custDataLst>
              <p:tags r:id="rId18"/>
            </p:custDataLst>
          </p:nvPr>
        </p:nvSpPr>
        <p:spPr>
          <a:xfrm>
            <a:off x="5965825" y="2391410"/>
            <a:ext cx="2626360" cy="712470"/>
          </a:xfrm>
          <a:prstGeom prst="rect">
            <a:avLst/>
          </a:prstGeom>
        </p:spPr>
        <p:txBody>
          <a:bodyPr vert="horz" wrap="square" lIns="49506" tIns="24789" rIns="49506" bIns="24789" rtlCol="0" anchor="t" anchorCtr="0">
            <a:noAutofit/>
          </a:bodyPr>
          <a:lstStyle/>
          <a:p>
            <a:pPr algn="l">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S&amp;OP通过优化供应链管理，提高采购、生产和运输效率，降低成本，提高运营效率</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2"/>
          <p:cNvSpPr txBox="1"/>
          <p:nvPr>
            <p:custDataLst>
              <p:tags r:id="rId19"/>
            </p:custDataLst>
          </p:nvPr>
        </p:nvSpPr>
        <p:spPr>
          <a:xfrm>
            <a:off x="6383623" y="3335080"/>
            <a:ext cx="2464703" cy="367751"/>
          </a:xfrm>
          <a:prstGeom prst="rect">
            <a:avLst/>
          </a:prstGeom>
        </p:spPr>
        <p:txBody>
          <a:bodyPr vert="horz" wrap="square" lIns="49506" tIns="24789" rIns="49506" bIns="24789" rtlCol="0" anchor="b" anchorCtr="0">
            <a:noAutofit/>
          </a:bodyPr>
          <a:lstStyle/>
          <a:p>
            <a:pPr algn="l">
              <a:lnSpc>
                <a:spcPct val="120000"/>
              </a:lnSpc>
            </a:pPr>
            <a:r>
              <a:rPr lang="en-US" sz="15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快速响应市场变化</a:t>
            </a:r>
            <a:endParaRPr lang="en-US" sz="15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3" name="TextBox 23"/>
          <p:cNvSpPr txBox="1"/>
          <p:nvPr>
            <p:custDataLst>
              <p:tags r:id="rId20"/>
            </p:custDataLst>
          </p:nvPr>
        </p:nvSpPr>
        <p:spPr>
          <a:xfrm>
            <a:off x="6365875" y="3730625"/>
            <a:ext cx="2395855" cy="703580"/>
          </a:xfrm>
          <a:prstGeom prst="rect">
            <a:avLst/>
          </a:prstGeom>
        </p:spPr>
        <p:txBody>
          <a:bodyPr vert="horz" wrap="square" lIns="49506" tIns="24789" rIns="49506" bIns="24789" rtlCol="0" anchor="t" anchorCtr="0">
            <a:noAutofit/>
          </a:bodyPr>
          <a:lstStyle/>
          <a:p>
            <a:pPr algn="l">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S&amp;OP能够快速调整生产和销售计划，以应对市场需求变化，提高企业竞争力</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4" name="TextBox 24"/>
          <p:cNvSpPr txBox="1"/>
          <p:nvPr>
            <p:custDataLst>
              <p:tags r:id="rId21"/>
            </p:custDataLst>
          </p:nvPr>
        </p:nvSpPr>
        <p:spPr>
          <a:xfrm>
            <a:off x="5960206" y="4586618"/>
            <a:ext cx="2464703" cy="367751"/>
          </a:xfrm>
          <a:prstGeom prst="rect">
            <a:avLst/>
          </a:prstGeom>
        </p:spPr>
        <p:txBody>
          <a:bodyPr vert="horz" wrap="square" lIns="49506" tIns="24789" rIns="49506" bIns="24789" rtlCol="0" anchor="b" anchorCtr="0">
            <a:noAutofit/>
          </a:bodyPr>
          <a:lstStyle/>
          <a:p>
            <a:pPr algn="l">
              <a:lnSpc>
                <a:spcPct val="120000"/>
              </a:lnSpc>
            </a:pPr>
            <a:r>
              <a:rPr lang="en-US" sz="15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提高客户满意度</a:t>
            </a:r>
            <a:endParaRPr lang="en-US" sz="15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5" name="TextBox 25"/>
          <p:cNvSpPr txBox="1"/>
          <p:nvPr>
            <p:custDataLst>
              <p:tags r:id="rId22"/>
            </p:custDataLst>
          </p:nvPr>
        </p:nvSpPr>
        <p:spPr>
          <a:xfrm>
            <a:off x="5726556" y="5092955"/>
            <a:ext cx="2820940" cy="702083"/>
          </a:xfrm>
          <a:prstGeom prst="rect">
            <a:avLst/>
          </a:prstGeom>
        </p:spPr>
        <p:txBody>
          <a:bodyPr vert="horz" wrap="square" lIns="49506" tIns="24789" rIns="49506" bIns="24789" rtlCol="0" anchor="t" anchorCtr="0">
            <a:noAutofit/>
          </a:bodyPr>
          <a:lstStyle/>
          <a:p>
            <a:pPr algn="l">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S&amp;OP通过更好地满足客户需求，提高客户满意度和忠诚度，提升企业市场口碑和市场份额</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6" name="TextBox 26"/>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7" name="TextBox 27"/>
          <p:cNvSpPr txBox="1"/>
          <p:nvPr>
            <p:custDataLst>
              <p:tags r:id="rId23"/>
            </p:custDataLst>
          </p:nvPr>
        </p:nvSpPr>
        <p:spPr>
          <a:xfrm>
            <a:off x="3229758" y="2465370"/>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8" name="TextBox 28"/>
          <p:cNvSpPr txBox="1"/>
          <p:nvPr>
            <p:custDataLst>
              <p:tags r:id="rId24"/>
            </p:custDataLst>
          </p:nvPr>
        </p:nvSpPr>
        <p:spPr>
          <a:xfrm>
            <a:off x="5309298" y="2456167"/>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04</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9" name="TextBox 29"/>
          <p:cNvSpPr txBox="1"/>
          <p:nvPr>
            <p:custDataLst>
              <p:tags r:id="rId25"/>
            </p:custDataLst>
          </p:nvPr>
        </p:nvSpPr>
        <p:spPr>
          <a:xfrm>
            <a:off x="3267551" y="3571242"/>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800"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0" name="TextBox 30"/>
          <p:cNvSpPr txBox="1"/>
          <p:nvPr>
            <p:custDataLst>
              <p:tags r:id="rId26"/>
            </p:custDataLst>
          </p:nvPr>
        </p:nvSpPr>
        <p:spPr>
          <a:xfrm>
            <a:off x="5752966" y="3595417"/>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05</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1" name="TextBox 31"/>
          <p:cNvSpPr txBox="1"/>
          <p:nvPr>
            <p:custDataLst>
              <p:tags r:id="rId27"/>
            </p:custDataLst>
          </p:nvPr>
        </p:nvSpPr>
        <p:spPr>
          <a:xfrm>
            <a:off x="3229758" y="4685997"/>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TextBox 32"/>
          <p:cNvSpPr txBox="1"/>
          <p:nvPr>
            <p:custDataLst>
              <p:tags r:id="rId28"/>
            </p:custDataLst>
          </p:nvPr>
        </p:nvSpPr>
        <p:spPr>
          <a:xfrm>
            <a:off x="5309298" y="4676794"/>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06</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29"/>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销售与运营计划的含义</a:t>
            </a:r>
            <a:endParaRPr lang="zh-CN" altLang="en-US" sz="2800" dirty="0">
              <a:ea typeface="微软雅黑" panose="020B0503020204020204" pitchFamily="34" charset="-122"/>
              <a:sym typeface="+mn-ea"/>
            </a:endParaRPr>
          </a:p>
        </p:txBody>
      </p:sp>
      <p:sp>
        <p:nvSpPr>
          <p:cNvPr id="33" name="Rectangle 3"/>
          <p:cNvSpPr txBox="1"/>
          <p:nvPr>
            <p:custDataLst>
              <p:tags r:id="rId30"/>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de-DE" altLang="zh-CN" sz="2400" dirty="0">
                <a:latin typeface="微软雅黑" panose="020B0503020204020204" pitchFamily="34" charset="-122"/>
                <a:ea typeface="微软雅黑" panose="020B0503020204020204" pitchFamily="34" charset="-122"/>
              </a:rPr>
              <a:t>S&amp;OP</a:t>
            </a:r>
            <a:r>
              <a:rPr lang="zh-CN" altLang="en-US" sz="2400" dirty="0">
                <a:latin typeface="微软雅黑" panose="020B0503020204020204" pitchFamily="34" charset="-122"/>
                <a:ea typeface="微软雅黑" panose="020B0503020204020204" pitchFamily="34" charset="-122"/>
              </a:rPr>
              <a:t>的主要作用</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nector 4"/>
          <p:cNvCxnSpPr/>
          <p:nvPr/>
        </p:nvCxnSpPr>
        <p:spPr>
          <a:xfrm flipV="1">
            <a:off x="2889623" y="4052714"/>
            <a:ext cx="0" cy="724658"/>
          </a:xfrm>
          <a:prstGeom prst="line">
            <a:avLst/>
          </a:prstGeom>
          <a:ln w="19050">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cxnSp>
        <p:nvCxnSpPr>
          <p:cNvPr id="5" name="Connector 5"/>
          <p:cNvCxnSpPr/>
          <p:nvPr/>
        </p:nvCxnSpPr>
        <p:spPr>
          <a:xfrm flipV="1">
            <a:off x="6082056" y="4052714"/>
            <a:ext cx="0" cy="724658"/>
          </a:xfrm>
          <a:prstGeom prst="line">
            <a:avLst/>
          </a:prstGeom>
          <a:ln w="19050">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6" name="TextBox 6"/>
          <p:cNvSpPr txBox="1"/>
          <p:nvPr/>
        </p:nvSpPr>
        <p:spPr>
          <a:xfrm>
            <a:off x="6627097" y="4270538"/>
            <a:ext cx="2227819" cy="1529073"/>
          </a:xfrm>
          <a:prstGeom prst="rect">
            <a:avLst/>
          </a:prstGeom>
        </p:spPr>
        <p:txBody>
          <a:bodyPr vert="horz" wrap="square" lIns="92869" tIns="92869" rIns="42863" bIns="92869" rtlCol="0" anchor="t" anchorCtr="0">
            <a:spAutoFit/>
          </a:bodyPr>
          <a:lstStyle/>
          <a:p>
            <a:pPr algn="ct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混合生产计划：结合均衡生产计划和跟踪生产计划，同时考虑市场需求稳定性和变化性。</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5046571" y="2355627"/>
            <a:ext cx="2227819" cy="1529073"/>
          </a:xfrm>
          <a:prstGeom prst="rect">
            <a:avLst/>
          </a:prstGeom>
        </p:spPr>
        <p:txBody>
          <a:bodyPr vert="horz" wrap="square" lIns="92869" tIns="92869" rIns="42863" bIns="92869" rtlCol="0" anchor="b" anchorCtr="0">
            <a:spAutoFit/>
          </a:bodyPr>
          <a:lstStyle/>
          <a:p>
            <a:pPr algn="ct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跟踪生产计划：根据实际需求变化随时调整生产计划，实时反映市场需求变化。</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3460545" y="4270538"/>
            <a:ext cx="2227819" cy="1873783"/>
          </a:xfrm>
          <a:prstGeom prst="rect">
            <a:avLst/>
          </a:prstGeom>
        </p:spPr>
        <p:txBody>
          <a:bodyPr vert="horz" wrap="square" lIns="92869" tIns="92869" rIns="42863" bIns="92869" rtlCol="0" anchor="t" anchorCtr="0">
            <a:spAutoFit/>
          </a:bodyPr>
          <a:lstStyle/>
          <a:p>
            <a:pPr algn="ct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均衡生产计划：按稳定市场需求安排生产计划，平均且连续生产，调节库存量与预测量差异。</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293994" y="4242104"/>
            <a:ext cx="2227819" cy="1529073"/>
          </a:xfrm>
          <a:prstGeom prst="rect">
            <a:avLst/>
          </a:prstGeom>
        </p:spPr>
        <p:txBody>
          <a:bodyPr vert="horz" wrap="square" lIns="92869" tIns="92869" rIns="42863" bIns="92869" rtlCol="0" anchor="t" anchorCtr="0">
            <a:spAutoFit/>
          </a:bodyPr>
          <a:lstStyle/>
          <a:p>
            <a:pPr algn="ct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S&amp;OP自上而下制订方法：从企业战略目标和长期规划出发，制定销售和运营计划的过程</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1868067" y="2010917"/>
            <a:ext cx="2235582" cy="1873783"/>
          </a:xfrm>
          <a:prstGeom prst="rect">
            <a:avLst/>
          </a:prstGeom>
        </p:spPr>
        <p:txBody>
          <a:bodyPr vert="horz" wrap="square" lIns="92869" tIns="92869" rIns="42863" bIns="92869" rtlCol="0" anchor="b" anchorCtr="0">
            <a:spAutoFit/>
          </a:bodyPr>
          <a:lstStyle/>
          <a:p>
            <a:pPr algn="ct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制订步骤：预测总销量并计算计划值，生产计划主要包括均衡生产计划、跟踪生产计划和混合生产计划。</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AutoShape 11"/>
          <p:cNvSpPr/>
          <p:nvPr/>
        </p:nvSpPr>
        <p:spPr>
          <a:xfrm>
            <a:off x="1015959" y="2871776"/>
            <a:ext cx="557092" cy="557092"/>
          </a:xfrm>
          <a:prstGeom prst="ellipse">
            <a:avLst/>
          </a:prstGeom>
          <a:solidFill>
            <a:schemeClr val="accent1">
              <a:alpha val="100000"/>
            </a:schemeClr>
          </a:solidFill>
        </p:spPr>
      </p:sp>
      <p:sp>
        <p:nvSpPr>
          <p:cNvPr id="12" name="Freeform 12"/>
          <p:cNvSpPr/>
          <p:nvPr/>
        </p:nvSpPr>
        <p:spPr>
          <a:xfrm>
            <a:off x="1159178" y="3005711"/>
            <a:ext cx="267407" cy="267407"/>
          </a:xfrm>
          <a:custGeom>
            <a:avLst/>
            <a:gdLst/>
            <a:ahLst/>
            <a:cxnLst/>
            <a:rect l="l" t="t" r="r" b="b"/>
            <a:pathLst>
              <a:path w="304800" h="304800">
                <a:moveTo>
                  <a:pt x="0" y="91440"/>
                </a:moveTo>
                <a:lnTo>
                  <a:pt x="152400" y="0"/>
                </a:lnTo>
                <a:lnTo>
                  <a:pt x="304800" y="91440"/>
                </a:lnTo>
                <a:lnTo>
                  <a:pt x="304800" y="121920"/>
                </a:lnTo>
                <a:lnTo>
                  <a:pt x="0" y="121920"/>
                </a:lnTo>
                <a:lnTo>
                  <a:pt x="0" y="91440"/>
                </a:lnTo>
                <a:close/>
                <a:moveTo>
                  <a:pt x="0" y="274320"/>
                </a:moveTo>
                <a:lnTo>
                  <a:pt x="304800" y="274320"/>
                </a:lnTo>
                <a:lnTo>
                  <a:pt x="304800" y="304800"/>
                </a:lnTo>
                <a:lnTo>
                  <a:pt x="0" y="304800"/>
                </a:lnTo>
                <a:lnTo>
                  <a:pt x="0" y="274320"/>
                </a:lnTo>
                <a:close/>
                <a:moveTo>
                  <a:pt x="30480" y="243840"/>
                </a:moveTo>
                <a:lnTo>
                  <a:pt x="274320" y="243840"/>
                </a:lnTo>
                <a:lnTo>
                  <a:pt x="274320" y="274320"/>
                </a:lnTo>
                <a:lnTo>
                  <a:pt x="30480" y="274320"/>
                </a:lnTo>
                <a:lnTo>
                  <a:pt x="30480" y="243840"/>
                </a:lnTo>
                <a:close/>
                <a:moveTo>
                  <a:pt x="30480" y="121920"/>
                </a:moveTo>
                <a:lnTo>
                  <a:pt x="91440" y="121920"/>
                </a:lnTo>
                <a:lnTo>
                  <a:pt x="91440" y="243840"/>
                </a:lnTo>
                <a:lnTo>
                  <a:pt x="30480" y="243840"/>
                </a:lnTo>
                <a:lnTo>
                  <a:pt x="30480" y="121920"/>
                </a:lnTo>
                <a:close/>
                <a:moveTo>
                  <a:pt x="121920" y="121920"/>
                </a:moveTo>
                <a:lnTo>
                  <a:pt x="182880" y="121920"/>
                </a:lnTo>
                <a:lnTo>
                  <a:pt x="182880" y="243840"/>
                </a:lnTo>
                <a:lnTo>
                  <a:pt x="121920" y="243840"/>
                </a:lnTo>
                <a:lnTo>
                  <a:pt x="121920" y="121920"/>
                </a:lnTo>
                <a:close/>
                <a:moveTo>
                  <a:pt x="213360" y="121920"/>
                </a:moveTo>
                <a:lnTo>
                  <a:pt x="274320" y="121920"/>
                </a:lnTo>
                <a:lnTo>
                  <a:pt x="274320" y="243840"/>
                </a:lnTo>
                <a:lnTo>
                  <a:pt x="213360" y="243840"/>
                </a:lnTo>
                <a:lnTo>
                  <a:pt x="213360" y="121920"/>
                </a:lnTo>
                <a:close/>
              </a:path>
            </a:pathLst>
          </a:custGeom>
          <a:solidFill>
            <a:srgbClr val="FFFFFF">
              <a:alpha val="100000"/>
            </a:srgbClr>
          </a:solidFill>
        </p:spPr>
      </p:sp>
      <p:sp>
        <p:nvSpPr>
          <p:cNvPr id="13" name="AutoShape 13"/>
          <p:cNvSpPr/>
          <p:nvPr/>
        </p:nvSpPr>
        <p:spPr>
          <a:xfrm>
            <a:off x="4209943" y="2871776"/>
            <a:ext cx="557092" cy="557092"/>
          </a:xfrm>
          <a:prstGeom prst="ellipse">
            <a:avLst/>
          </a:prstGeom>
          <a:solidFill>
            <a:schemeClr val="accent1">
              <a:alpha val="100000"/>
            </a:schemeClr>
          </a:solidFill>
        </p:spPr>
      </p:sp>
      <p:sp>
        <p:nvSpPr>
          <p:cNvPr id="14" name="AutoShape 14"/>
          <p:cNvSpPr/>
          <p:nvPr/>
        </p:nvSpPr>
        <p:spPr>
          <a:xfrm>
            <a:off x="2608438" y="4415043"/>
            <a:ext cx="557092" cy="557092"/>
          </a:xfrm>
          <a:prstGeom prst="ellipse">
            <a:avLst/>
          </a:prstGeom>
          <a:solidFill>
            <a:schemeClr val="accent1">
              <a:alpha val="100000"/>
            </a:schemeClr>
          </a:solidFill>
        </p:spPr>
      </p:sp>
      <p:sp>
        <p:nvSpPr>
          <p:cNvPr id="15" name="AutoShape 15"/>
          <p:cNvSpPr/>
          <p:nvPr/>
        </p:nvSpPr>
        <p:spPr>
          <a:xfrm>
            <a:off x="5796367" y="4415043"/>
            <a:ext cx="557092" cy="557092"/>
          </a:xfrm>
          <a:prstGeom prst="ellipse">
            <a:avLst/>
          </a:prstGeom>
          <a:solidFill>
            <a:schemeClr val="accent1">
              <a:alpha val="100000"/>
            </a:schemeClr>
          </a:solidFill>
        </p:spPr>
      </p:sp>
      <p:sp>
        <p:nvSpPr>
          <p:cNvPr id="16" name="Freeform 16"/>
          <p:cNvSpPr/>
          <p:nvPr/>
        </p:nvSpPr>
        <p:spPr>
          <a:xfrm>
            <a:off x="4321598" y="2985213"/>
            <a:ext cx="339143" cy="339143"/>
          </a:xfrm>
          <a:custGeom>
            <a:avLst/>
            <a:gdLst/>
            <a:ahLst/>
            <a:cxnLst/>
            <a:rect l="l" t="t" r="r" b="b"/>
            <a:pathLst>
              <a:path w="304800" h="304800">
                <a:moveTo>
                  <a:pt x="147180" y="28632"/>
                </a:moveTo>
                <a:lnTo>
                  <a:pt x="19907" y="83468"/>
                </a:lnTo>
                <a:lnTo>
                  <a:pt x="147304" y="137874"/>
                </a:lnTo>
                <a:lnTo>
                  <a:pt x="276015" y="83344"/>
                </a:lnTo>
                <a:lnTo>
                  <a:pt x="147180" y="28632"/>
                </a:lnTo>
                <a:close/>
                <a:moveTo>
                  <a:pt x="152400" y="144723"/>
                </a:moveTo>
                <a:lnTo>
                  <a:pt x="152400" y="276168"/>
                </a:lnTo>
                <a:lnTo>
                  <a:pt x="276177" y="217408"/>
                </a:lnTo>
                <a:lnTo>
                  <a:pt x="276177" y="92145"/>
                </a:lnTo>
                <a:lnTo>
                  <a:pt x="152400" y="144723"/>
                </a:lnTo>
                <a:close/>
                <a:moveTo>
                  <a:pt x="19098" y="217408"/>
                </a:moveTo>
                <a:lnTo>
                  <a:pt x="143294" y="276168"/>
                </a:lnTo>
                <a:lnTo>
                  <a:pt x="143294" y="144723"/>
                </a:lnTo>
                <a:lnTo>
                  <a:pt x="19098" y="92145"/>
                </a:lnTo>
                <a:lnTo>
                  <a:pt x="19098" y="217408"/>
                </a:lnTo>
                <a:close/>
              </a:path>
            </a:pathLst>
          </a:custGeom>
          <a:solidFill>
            <a:srgbClr val="FFFFFF">
              <a:alpha val="100000"/>
            </a:srgbClr>
          </a:solidFill>
        </p:spPr>
      </p:sp>
      <p:sp>
        <p:nvSpPr>
          <p:cNvPr id="17" name="AutoShape 17"/>
          <p:cNvSpPr/>
          <p:nvPr/>
        </p:nvSpPr>
        <p:spPr>
          <a:xfrm>
            <a:off x="7354604" y="2871776"/>
            <a:ext cx="557092" cy="557092"/>
          </a:xfrm>
          <a:prstGeom prst="ellipse">
            <a:avLst/>
          </a:prstGeom>
          <a:solidFill>
            <a:schemeClr val="accent1">
              <a:alpha val="100000"/>
            </a:schemeClr>
          </a:solidFill>
        </p:spPr>
      </p:sp>
      <p:sp>
        <p:nvSpPr>
          <p:cNvPr id="18" name="Freeform 18"/>
          <p:cNvSpPr/>
          <p:nvPr/>
        </p:nvSpPr>
        <p:spPr>
          <a:xfrm>
            <a:off x="7489197" y="3012646"/>
            <a:ext cx="287904" cy="287904"/>
          </a:xfrm>
          <a:custGeom>
            <a:avLst/>
            <a:gdLst/>
            <a:ahLst/>
            <a:cxnLst/>
            <a:rect l="l" t="t" r="r" b="b"/>
            <a:pathLst>
              <a:path w="304800" h="304800">
                <a:moveTo>
                  <a:pt x="0" y="209550"/>
                </a:moveTo>
                <a:lnTo>
                  <a:pt x="152410" y="247650"/>
                </a:lnTo>
                <a:lnTo>
                  <a:pt x="304800" y="209550"/>
                </a:lnTo>
                <a:lnTo>
                  <a:pt x="304800" y="247650"/>
                </a:lnTo>
                <a:lnTo>
                  <a:pt x="152410" y="285750"/>
                </a:lnTo>
                <a:lnTo>
                  <a:pt x="0" y="247650"/>
                </a:lnTo>
                <a:close/>
                <a:moveTo>
                  <a:pt x="0" y="133350"/>
                </a:moveTo>
                <a:lnTo>
                  <a:pt x="152410" y="171450"/>
                </a:lnTo>
                <a:lnTo>
                  <a:pt x="304800" y="133350"/>
                </a:lnTo>
                <a:lnTo>
                  <a:pt x="304800" y="171450"/>
                </a:lnTo>
                <a:lnTo>
                  <a:pt x="152410" y="209550"/>
                </a:lnTo>
                <a:lnTo>
                  <a:pt x="0" y="171450"/>
                </a:lnTo>
                <a:close/>
                <a:moveTo>
                  <a:pt x="0" y="57150"/>
                </a:moveTo>
                <a:lnTo>
                  <a:pt x="152410" y="19050"/>
                </a:lnTo>
                <a:lnTo>
                  <a:pt x="304800" y="57150"/>
                </a:lnTo>
                <a:lnTo>
                  <a:pt x="304800" y="95250"/>
                </a:lnTo>
                <a:lnTo>
                  <a:pt x="152410" y="133350"/>
                </a:lnTo>
                <a:lnTo>
                  <a:pt x="0" y="95250"/>
                </a:lnTo>
                <a:close/>
              </a:path>
            </a:pathLst>
          </a:custGeom>
          <a:solidFill>
            <a:srgbClr val="FFFFFF">
              <a:alpha val="100000"/>
            </a:srgbClr>
          </a:solidFill>
        </p:spPr>
      </p:sp>
      <p:sp>
        <p:nvSpPr>
          <p:cNvPr id="19" name="Freeform 19"/>
          <p:cNvSpPr/>
          <p:nvPr/>
        </p:nvSpPr>
        <p:spPr>
          <a:xfrm>
            <a:off x="2777244" y="4579608"/>
            <a:ext cx="266541" cy="266541"/>
          </a:xfrm>
          <a:custGeom>
            <a:avLst/>
            <a:gdLst/>
            <a:ahLst/>
            <a:cxnLst/>
            <a:rect l="l" t="t" r="r" b="b"/>
            <a:pathLst>
              <a:path w="304800" h="304800">
                <a:moveTo>
                  <a:pt x="116843" y="182880"/>
                </a:moveTo>
                <a:lnTo>
                  <a:pt x="30480" y="182880"/>
                </a:lnTo>
                <a:lnTo>
                  <a:pt x="30480" y="304800"/>
                </a:lnTo>
                <a:lnTo>
                  <a:pt x="0" y="304800"/>
                </a:lnTo>
                <a:lnTo>
                  <a:pt x="0" y="0"/>
                </a:lnTo>
                <a:lnTo>
                  <a:pt x="182880" y="0"/>
                </a:lnTo>
                <a:lnTo>
                  <a:pt x="187957" y="30480"/>
                </a:lnTo>
                <a:lnTo>
                  <a:pt x="304800" y="30480"/>
                </a:lnTo>
                <a:lnTo>
                  <a:pt x="259080" y="121920"/>
                </a:lnTo>
                <a:lnTo>
                  <a:pt x="304800" y="213360"/>
                </a:lnTo>
                <a:lnTo>
                  <a:pt x="121920" y="213360"/>
                </a:lnTo>
                <a:lnTo>
                  <a:pt x="116843" y="182880"/>
                </a:lnTo>
                <a:close/>
              </a:path>
            </a:pathLst>
          </a:custGeom>
          <a:solidFill>
            <a:srgbClr val="FFFFFF">
              <a:alpha val="100000"/>
            </a:srgbClr>
          </a:solidFill>
        </p:spPr>
      </p:sp>
      <p:sp>
        <p:nvSpPr>
          <p:cNvPr id="20" name="Freeform 20"/>
          <p:cNvSpPr/>
          <p:nvPr/>
        </p:nvSpPr>
        <p:spPr>
          <a:xfrm>
            <a:off x="5878460" y="4538968"/>
            <a:ext cx="307181" cy="307181"/>
          </a:xfrm>
          <a:custGeom>
            <a:avLst/>
            <a:gdLst/>
            <a:ahLst/>
            <a:cxnLst/>
            <a:rect l="l" t="t" r="r" b="b"/>
            <a:pathLst>
              <a:path w="304800" h="304800">
                <a:moveTo>
                  <a:pt x="310886" y="167269"/>
                </a:moveTo>
                <a:cubicBezTo>
                  <a:pt x="310886" y="167269"/>
                  <a:pt x="267148" y="122672"/>
                  <a:pt x="206873" y="122672"/>
                </a:cubicBezTo>
                <a:cubicBezTo>
                  <a:pt x="147980" y="122672"/>
                  <a:pt x="89764" y="167269"/>
                  <a:pt x="89764" y="167269"/>
                </a:cubicBezTo>
                <a:lnTo>
                  <a:pt x="57064" y="153619"/>
                </a:lnTo>
                <a:lnTo>
                  <a:pt x="57064" y="193662"/>
                </a:lnTo>
                <a:cubicBezTo>
                  <a:pt x="62217" y="195415"/>
                  <a:pt x="65989" y="200158"/>
                  <a:pt x="65989" y="205902"/>
                </a:cubicBezTo>
                <a:cubicBezTo>
                  <a:pt x="65989" y="211703"/>
                  <a:pt x="62141" y="216456"/>
                  <a:pt x="56912" y="218170"/>
                </a:cubicBezTo>
                <a:lnTo>
                  <a:pt x="66580" y="245135"/>
                </a:lnTo>
                <a:lnTo>
                  <a:pt x="38043" y="245135"/>
                </a:lnTo>
                <a:lnTo>
                  <a:pt x="47796" y="217942"/>
                </a:lnTo>
                <a:cubicBezTo>
                  <a:pt x="43110" y="215951"/>
                  <a:pt x="39834" y="211322"/>
                  <a:pt x="39834" y="205902"/>
                </a:cubicBezTo>
                <a:cubicBezTo>
                  <a:pt x="39834" y="200597"/>
                  <a:pt x="43015" y="196082"/>
                  <a:pt x="47558" y="194024"/>
                </a:cubicBezTo>
                <a:lnTo>
                  <a:pt x="47558" y="149647"/>
                </a:lnTo>
                <a:lnTo>
                  <a:pt x="0" y="129816"/>
                </a:lnTo>
                <a:lnTo>
                  <a:pt x="209255" y="35890"/>
                </a:lnTo>
                <a:lnTo>
                  <a:pt x="401241" y="130997"/>
                </a:lnTo>
                <a:lnTo>
                  <a:pt x="310886" y="167269"/>
                </a:lnTo>
                <a:close/>
                <a:moveTo>
                  <a:pt x="204492" y="145266"/>
                </a:moveTo>
                <a:cubicBezTo>
                  <a:pt x="265128" y="145266"/>
                  <a:pt x="294846" y="177365"/>
                  <a:pt x="294846" y="177365"/>
                </a:cubicBezTo>
                <a:lnTo>
                  <a:pt x="294846" y="243945"/>
                </a:lnTo>
                <a:cubicBezTo>
                  <a:pt x="294846" y="243945"/>
                  <a:pt x="263938" y="268910"/>
                  <a:pt x="199739" y="268910"/>
                </a:cubicBezTo>
                <a:cubicBezTo>
                  <a:pt x="135541" y="268910"/>
                  <a:pt x="114138" y="243945"/>
                  <a:pt x="114138" y="243945"/>
                </a:cubicBezTo>
                <a:lnTo>
                  <a:pt x="114138" y="177365"/>
                </a:lnTo>
                <a:cubicBezTo>
                  <a:pt x="114138" y="177365"/>
                  <a:pt x="143856" y="145266"/>
                  <a:pt x="204492" y="145266"/>
                </a:cubicBezTo>
                <a:close/>
                <a:moveTo>
                  <a:pt x="203302" y="254641"/>
                </a:moveTo>
                <a:cubicBezTo>
                  <a:pt x="245326" y="254641"/>
                  <a:pt x="279397" y="246116"/>
                  <a:pt x="279397" y="235620"/>
                </a:cubicBezTo>
                <a:cubicBezTo>
                  <a:pt x="279397" y="225123"/>
                  <a:pt x="245326" y="216599"/>
                  <a:pt x="203302" y="216599"/>
                </a:cubicBezTo>
                <a:cubicBezTo>
                  <a:pt x="161277" y="216599"/>
                  <a:pt x="127216" y="225123"/>
                  <a:pt x="127216" y="235620"/>
                </a:cubicBezTo>
                <a:cubicBezTo>
                  <a:pt x="127216" y="246116"/>
                  <a:pt x="161277" y="254641"/>
                  <a:pt x="203302" y="254641"/>
                </a:cubicBezTo>
                <a:close/>
              </a:path>
            </a:pathLst>
          </a:custGeom>
          <a:solidFill>
            <a:srgbClr val="FFFFFF">
              <a:alpha val="100000"/>
            </a:srgbClr>
          </a:solidFill>
        </p:spPr>
      </p:sp>
      <p:cxnSp>
        <p:nvCxnSpPr>
          <p:cNvPr id="22" name="Connector 22"/>
          <p:cNvCxnSpPr/>
          <p:nvPr/>
        </p:nvCxnSpPr>
        <p:spPr>
          <a:xfrm>
            <a:off x="474605" y="4079992"/>
            <a:ext cx="8148704" cy="0"/>
          </a:xfrm>
          <a:prstGeom prst="line">
            <a:avLst/>
          </a:prstGeom>
          <a:ln w="47625">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23" name="AutoShape 23"/>
          <p:cNvSpPr/>
          <p:nvPr/>
        </p:nvSpPr>
        <p:spPr>
          <a:xfrm>
            <a:off x="1213165" y="3998653"/>
            <a:ext cx="162678" cy="162678"/>
          </a:xfrm>
          <a:prstGeom prst="ellipse">
            <a:avLst/>
          </a:prstGeom>
          <a:solidFill>
            <a:schemeClr val="accent1">
              <a:alpha val="100000"/>
            </a:schemeClr>
          </a:solidFill>
        </p:spPr>
      </p:sp>
      <p:sp>
        <p:nvSpPr>
          <p:cNvPr id="24" name="AutoShape 24"/>
          <p:cNvSpPr/>
          <p:nvPr/>
        </p:nvSpPr>
        <p:spPr>
          <a:xfrm>
            <a:off x="2797827" y="3998653"/>
            <a:ext cx="162678" cy="162678"/>
          </a:xfrm>
          <a:prstGeom prst="ellipse">
            <a:avLst/>
          </a:prstGeom>
          <a:solidFill>
            <a:schemeClr val="accent1">
              <a:alpha val="100000"/>
            </a:schemeClr>
          </a:solidFill>
        </p:spPr>
      </p:sp>
      <p:sp>
        <p:nvSpPr>
          <p:cNvPr id="25" name="AutoShape 25"/>
          <p:cNvSpPr/>
          <p:nvPr/>
        </p:nvSpPr>
        <p:spPr>
          <a:xfrm>
            <a:off x="4382487" y="3998653"/>
            <a:ext cx="162678" cy="162678"/>
          </a:xfrm>
          <a:prstGeom prst="ellipse">
            <a:avLst/>
          </a:prstGeom>
          <a:solidFill>
            <a:schemeClr val="accent1">
              <a:alpha val="100000"/>
            </a:schemeClr>
          </a:solidFill>
        </p:spPr>
      </p:sp>
      <p:sp>
        <p:nvSpPr>
          <p:cNvPr id="26" name="AutoShape 26"/>
          <p:cNvSpPr/>
          <p:nvPr/>
        </p:nvSpPr>
        <p:spPr>
          <a:xfrm>
            <a:off x="6000717" y="3998653"/>
            <a:ext cx="162678" cy="162678"/>
          </a:xfrm>
          <a:prstGeom prst="ellipse">
            <a:avLst/>
          </a:prstGeom>
          <a:solidFill>
            <a:schemeClr val="accent1">
              <a:alpha val="100000"/>
            </a:schemeClr>
          </a:solidFill>
        </p:spPr>
      </p:sp>
      <p:sp>
        <p:nvSpPr>
          <p:cNvPr id="27" name="AutoShape 27"/>
          <p:cNvSpPr/>
          <p:nvPr/>
        </p:nvSpPr>
        <p:spPr>
          <a:xfrm>
            <a:off x="7551810" y="3998653"/>
            <a:ext cx="162678" cy="162678"/>
          </a:xfrm>
          <a:prstGeom prst="ellipse">
            <a:avLst/>
          </a:prstGeom>
          <a:solidFill>
            <a:schemeClr val="accent1">
              <a:alpha val="100000"/>
            </a:schemeClr>
          </a:solidFill>
        </p:spPr>
      </p:sp>
      <p:cxnSp>
        <p:nvCxnSpPr>
          <p:cNvPr id="28" name="Connector 28"/>
          <p:cNvCxnSpPr/>
          <p:nvPr/>
        </p:nvCxnSpPr>
        <p:spPr>
          <a:xfrm flipV="1">
            <a:off x="1288088" y="3340546"/>
            <a:ext cx="0" cy="724658"/>
          </a:xfrm>
          <a:prstGeom prst="line">
            <a:avLst/>
          </a:prstGeom>
          <a:ln w="19050">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cxnSp>
        <p:nvCxnSpPr>
          <p:cNvPr id="29" name="Connector 29"/>
          <p:cNvCxnSpPr/>
          <p:nvPr/>
        </p:nvCxnSpPr>
        <p:spPr>
          <a:xfrm flipV="1">
            <a:off x="4485674" y="3340546"/>
            <a:ext cx="0" cy="724658"/>
          </a:xfrm>
          <a:prstGeom prst="line">
            <a:avLst/>
          </a:prstGeom>
          <a:ln w="19050">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cxnSp>
        <p:nvCxnSpPr>
          <p:cNvPr id="30" name="Connector 30"/>
          <p:cNvCxnSpPr/>
          <p:nvPr/>
        </p:nvCxnSpPr>
        <p:spPr>
          <a:xfrm flipV="1">
            <a:off x="7633150" y="3340546"/>
            <a:ext cx="0" cy="724658"/>
          </a:xfrm>
          <a:prstGeom prst="line">
            <a:avLst/>
          </a:prstGeom>
          <a:ln w="19050">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de-DE" altLang="zh-CN" sz="2800" dirty="0">
                <a:ea typeface="微软雅黑" panose="020B0503020204020204" pitchFamily="34" charset="-122"/>
                <a:sym typeface="+mn-ea"/>
              </a:rPr>
              <a:t>S&amp;OP</a:t>
            </a:r>
            <a:r>
              <a:rPr lang="zh-CN" altLang="en-US" sz="2800" dirty="0">
                <a:ea typeface="微软雅黑" panose="020B0503020204020204" pitchFamily="34" charset="-122"/>
                <a:sym typeface="+mn-ea"/>
              </a:rPr>
              <a:t>制订的主要方法</a:t>
            </a:r>
            <a:endParaRPr lang="zh-CN" altLang="en-US" sz="2800" dirty="0">
              <a:ea typeface="微软雅黑" panose="020B0503020204020204" pitchFamily="34" charset="-122"/>
              <a:sym typeface="+mn-ea"/>
            </a:endParaRPr>
          </a:p>
        </p:txBody>
      </p:sp>
      <p:sp>
        <p:nvSpPr>
          <p:cNvPr id="31" name="Rectangle 3"/>
          <p:cNvSpPr txBox="1"/>
          <p:nvPr>
            <p:custDataLst>
              <p:tags r:id="rId2"/>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自上而下的制订方法</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4355783" y="2337118"/>
            <a:ext cx="4033838" cy="241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客户需求管理</a:t>
            </a:r>
            <a:endParaRPr kumimoji="0" lang="en-US"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客户需求预测</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客户需求分析报告撰写</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客户需求计划编制</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任务一</a:t>
            </a:r>
            <a:endParaRPr lang="en-US" altLang="zh-CN"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409575" y="1899285"/>
            <a:ext cx="3357245" cy="1784350"/>
          </a:xfrm>
          <a:prstGeom prst="roundRect">
            <a:avLst>
              <a:gd name="adj" fmla="val 7377"/>
            </a:avLst>
          </a:prstGeom>
          <a:solidFill>
            <a:schemeClr val="lt2">
              <a:alpha val="100000"/>
            </a:schemeClr>
          </a:solidFill>
        </p:spPr>
      </p:sp>
      <p:sp>
        <p:nvSpPr>
          <p:cNvPr id="5" name="TextBox 5"/>
          <p:cNvSpPr txBox="1"/>
          <p:nvPr>
            <p:custDataLst>
              <p:tags r:id="rId2"/>
            </p:custDataLst>
          </p:nvPr>
        </p:nvSpPr>
        <p:spPr>
          <a:xfrm>
            <a:off x="616605" y="2230081"/>
            <a:ext cx="2368703" cy="367751"/>
          </a:xfrm>
          <a:prstGeom prst="rect">
            <a:avLst/>
          </a:prstGeom>
        </p:spPr>
        <p:txBody>
          <a:bodyPr vert="horz" wrap="square" lIns="0" tIns="0" rIns="0" bIns="0" rtlCol="0" anchor="ctr"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适用场景</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426727" y="2705101"/>
            <a:ext cx="3340310" cy="732698"/>
          </a:xfrm>
          <a:prstGeom prst="rect">
            <a:avLst/>
          </a:prstGeom>
        </p:spPr>
        <p:txBody>
          <a:bodyPr vert="horz" wrap="square" lIns="0" tIns="0" rIns="0" bIns="0" rtlCol="0" anchor="t" anchorCtr="0">
            <a:noAutofit/>
          </a:bodyPr>
          <a:lstStyle/>
          <a:p>
            <a:pPr algn="l">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自下而上的计划适用于产品或服务组合不同，需求资源差异很大的情况</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4"/>
            </p:custDataLst>
          </p:nvPr>
        </p:nvSpPr>
        <p:spPr>
          <a:xfrm>
            <a:off x="2754435" y="1989787"/>
            <a:ext cx="640703" cy="367751"/>
          </a:xfrm>
          <a:prstGeom prst="rect">
            <a:avLst/>
          </a:prstGeom>
        </p:spPr>
        <p:txBody>
          <a:bodyPr vert="horz" wrap="square" lIns="0" tIns="0" rIns="0" bIns="0" rtlCol="0" anchor="ctr"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AutoShape 9"/>
          <p:cNvSpPr/>
          <p:nvPr>
            <p:custDataLst>
              <p:tags r:id="rId5"/>
            </p:custDataLst>
          </p:nvPr>
        </p:nvSpPr>
        <p:spPr>
          <a:xfrm>
            <a:off x="4119245" y="1906905"/>
            <a:ext cx="3424555" cy="1784350"/>
          </a:xfrm>
          <a:prstGeom prst="roundRect">
            <a:avLst>
              <a:gd name="adj" fmla="val 7377"/>
            </a:avLst>
          </a:prstGeom>
          <a:solidFill>
            <a:schemeClr val="lt2">
              <a:alpha val="100000"/>
            </a:schemeClr>
          </a:solidFill>
        </p:spPr>
      </p:sp>
      <p:sp>
        <p:nvSpPr>
          <p:cNvPr id="10" name="TextBox 10"/>
          <p:cNvSpPr txBox="1"/>
          <p:nvPr>
            <p:custDataLst>
              <p:tags r:id="rId6"/>
            </p:custDataLst>
          </p:nvPr>
        </p:nvSpPr>
        <p:spPr>
          <a:xfrm>
            <a:off x="4400043" y="2237518"/>
            <a:ext cx="2368703" cy="367751"/>
          </a:xfrm>
          <a:prstGeom prst="rect">
            <a:avLst/>
          </a:prstGeom>
        </p:spPr>
        <p:txBody>
          <a:bodyPr vert="horz" wrap="square" lIns="0" tIns="0" rIns="0" bIns="0" rtlCol="0" anchor="ctr"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确定资源需求</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custDataLst>
              <p:tags r:id="rId7"/>
            </p:custDataLst>
          </p:nvPr>
        </p:nvSpPr>
        <p:spPr>
          <a:xfrm>
            <a:off x="4210165" y="2712538"/>
            <a:ext cx="3340310" cy="732698"/>
          </a:xfrm>
          <a:prstGeom prst="rect">
            <a:avLst/>
          </a:prstGeom>
        </p:spPr>
        <p:txBody>
          <a:bodyPr vert="horz" wrap="square" lIns="0" tIns="0" rIns="0" bIns="0"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管理者无法根据总体预测销量确定资源的需求量，需要分别估计每类产品或服务需要的资源量，最后总体估量总资源需求。</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custDataLst>
              <p:tags r:id="rId8"/>
            </p:custDataLst>
          </p:nvPr>
        </p:nvSpPr>
        <p:spPr>
          <a:xfrm>
            <a:off x="6537872" y="1997224"/>
            <a:ext cx="640703" cy="367751"/>
          </a:xfrm>
          <a:prstGeom prst="rect">
            <a:avLst/>
          </a:prstGeom>
        </p:spPr>
        <p:txBody>
          <a:bodyPr vert="horz" wrap="square" lIns="0" tIns="0" rIns="0" bIns="0" rtlCol="0" anchor="ctr"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AutoShape 13"/>
          <p:cNvSpPr/>
          <p:nvPr>
            <p:custDataLst>
              <p:tags r:id="rId9"/>
            </p:custDataLst>
          </p:nvPr>
        </p:nvSpPr>
        <p:spPr>
          <a:xfrm>
            <a:off x="1715135" y="3906520"/>
            <a:ext cx="3576955" cy="1784350"/>
          </a:xfrm>
          <a:prstGeom prst="roundRect">
            <a:avLst>
              <a:gd name="adj" fmla="val 7377"/>
            </a:avLst>
          </a:prstGeom>
          <a:solidFill>
            <a:schemeClr val="lt2">
              <a:alpha val="100000"/>
            </a:schemeClr>
          </a:solidFill>
        </p:spPr>
      </p:sp>
      <p:sp>
        <p:nvSpPr>
          <p:cNvPr id="14" name="TextBox 14"/>
          <p:cNvSpPr txBox="1"/>
          <p:nvPr>
            <p:custDataLst>
              <p:tags r:id="rId10"/>
            </p:custDataLst>
          </p:nvPr>
        </p:nvSpPr>
        <p:spPr>
          <a:xfrm>
            <a:off x="2096043" y="4237518"/>
            <a:ext cx="2368703" cy="367751"/>
          </a:xfrm>
          <a:prstGeom prst="rect">
            <a:avLst/>
          </a:prstGeom>
        </p:spPr>
        <p:txBody>
          <a:bodyPr vert="horz" wrap="square" lIns="0" tIns="0" rIns="0" bIns="0" rtlCol="0" anchor="ctr"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计划步骤</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1"/>
            </p:custDataLst>
          </p:nvPr>
        </p:nvSpPr>
        <p:spPr>
          <a:xfrm>
            <a:off x="1906165" y="4712539"/>
            <a:ext cx="3340310" cy="732698"/>
          </a:xfrm>
          <a:prstGeom prst="rect">
            <a:avLst/>
          </a:prstGeom>
        </p:spPr>
        <p:txBody>
          <a:bodyPr vert="horz" wrap="square" lIns="0" tIns="0" rIns="0" bIns="0"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自下而上制订计划的步骤与自上而下方法的步骤大体相同，主要区别是计算各类产品或服务的资源需求应单独计算。</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2"/>
            </p:custDataLst>
          </p:nvPr>
        </p:nvSpPr>
        <p:spPr>
          <a:xfrm>
            <a:off x="4233872" y="3997225"/>
            <a:ext cx="640703" cy="367751"/>
          </a:xfrm>
          <a:prstGeom prst="rect">
            <a:avLst/>
          </a:prstGeom>
        </p:spPr>
        <p:txBody>
          <a:bodyPr vert="horz" wrap="square" lIns="0" tIns="0" rIns="0" bIns="0" rtlCol="0" anchor="ctr"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AutoShape 17"/>
          <p:cNvSpPr/>
          <p:nvPr>
            <p:custDataLst>
              <p:tags r:id="rId13"/>
            </p:custDataLst>
          </p:nvPr>
        </p:nvSpPr>
        <p:spPr>
          <a:xfrm>
            <a:off x="5583555" y="3914140"/>
            <a:ext cx="3446780" cy="1784350"/>
          </a:xfrm>
          <a:prstGeom prst="roundRect">
            <a:avLst>
              <a:gd name="adj" fmla="val 7377"/>
            </a:avLst>
          </a:prstGeom>
          <a:solidFill>
            <a:schemeClr val="lt2">
              <a:alpha val="100000"/>
            </a:schemeClr>
          </a:solidFill>
        </p:spPr>
      </p:sp>
      <p:sp>
        <p:nvSpPr>
          <p:cNvPr id="18" name="TextBox 18"/>
          <p:cNvSpPr txBox="1"/>
          <p:nvPr>
            <p:custDataLst>
              <p:tags r:id="rId14"/>
            </p:custDataLst>
          </p:nvPr>
        </p:nvSpPr>
        <p:spPr>
          <a:xfrm>
            <a:off x="5879480" y="4244956"/>
            <a:ext cx="2368703" cy="367751"/>
          </a:xfrm>
          <a:prstGeom prst="rect">
            <a:avLst/>
          </a:prstGeom>
        </p:spPr>
        <p:txBody>
          <a:bodyPr vert="horz" wrap="square" lIns="0" tIns="0" rIns="0" bIns="0" rtlCol="0" anchor="ctr"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得到总资源需求</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extBox 19"/>
          <p:cNvSpPr txBox="1"/>
          <p:nvPr>
            <p:custDataLst>
              <p:tags r:id="rId15"/>
            </p:custDataLst>
          </p:nvPr>
        </p:nvSpPr>
        <p:spPr>
          <a:xfrm>
            <a:off x="5689603" y="4719976"/>
            <a:ext cx="3340310" cy="732698"/>
          </a:xfrm>
          <a:prstGeom prst="rect">
            <a:avLst/>
          </a:prstGeom>
        </p:spPr>
        <p:txBody>
          <a:bodyPr vert="horz" wrap="square" lIns="0" tIns="0" rIns="0" bIns="0"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最后所有产品的资源需求相加，得到总的资源需求。</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0" name="TextBox 20"/>
          <p:cNvSpPr txBox="1"/>
          <p:nvPr>
            <p:custDataLst>
              <p:tags r:id="rId16"/>
            </p:custDataLst>
          </p:nvPr>
        </p:nvSpPr>
        <p:spPr>
          <a:xfrm>
            <a:off x="8017309" y="4004662"/>
            <a:ext cx="640703" cy="367751"/>
          </a:xfrm>
          <a:prstGeom prst="rect">
            <a:avLst/>
          </a:prstGeom>
        </p:spPr>
        <p:txBody>
          <a:bodyPr vert="horz" wrap="square" lIns="0" tIns="0" rIns="0" bIns="0" rtlCol="0" anchor="ctr"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04</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7"/>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de-DE" altLang="zh-CN" sz="2800" dirty="0">
                <a:ea typeface="微软雅黑" panose="020B0503020204020204" pitchFamily="34" charset="-122"/>
                <a:sym typeface="+mn-ea"/>
              </a:rPr>
              <a:t>S&amp;OP</a:t>
            </a:r>
            <a:r>
              <a:rPr lang="zh-CN" altLang="en-US" sz="2800" dirty="0">
                <a:ea typeface="微软雅黑" panose="020B0503020204020204" pitchFamily="34" charset="-122"/>
                <a:sym typeface="+mn-ea"/>
              </a:rPr>
              <a:t>制订的主要方法</a:t>
            </a:r>
            <a:endParaRPr lang="zh-CN" altLang="en-US" sz="2800" dirty="0">
              <a:ea typeface="微软雅黑" panose="020B0503020204020204" pitchFamily="34" charset="-122"/>
              <a:sym typeface="+mn-ea"/>
            </a:endParaRPr>
          </a:p>
        </p:txBody>
      </p:sp>
      <p:sp>
        <p:nvSpPr>
          <p:cNvPr id="21" name="Rectangle 3"/>
          <p:cNvSpPr txBox="1"/>
          <p:nvPr>
            <p:custDataLst>
              <p:tags r:id="rId18"/>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自下而上的制订方法</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452120" y="1864360"/>
            <a:ext cx="5310505" cy="1264285"/>
          </a:xfrm>
          <a:prstGeom prst="roundRect">
            <a:avLst>
              <a:gd name="adj" fmla="val 9080"/>
            </a:avLst>
          </a:prstGeom>
          <a:solidFill>
            <a:schemeClr val="lt2">
              <a:alpha val="80000"/>
            </a:schemeClr>
          </a:solidFill>
        </p:spPr>
      </p:sp>
      <p:sp>
        <p:nvSpPr>
          <p:cNvPr id="5" name="TextBox 5"/>
          <p:cNvSpPr txBox="1"/>
          <p:nvPr>
            <p:custDataLst>
              <p:tags r:id="rId2"/>
            </p:custDataLst>
          </p:nvPr>
        </p:nvSpPr>
        <p:spPr>
          <a:xfrm>
            <a:off x="562466" y="2117621"/>
            <a:ext cx="857250" cy="828675"/>
          </a:xfrm>
          <a:prstGeom prst="rect">
            <a:avLst/>
          </a:prstGeom>
        </p:spPr>
        <p:txBody>
          <a:bodyPr vert="horz" wrap="square" lIns="85725" tIns="42863" rIns="85725" bIns="42863" rtlCol="0" anchor="ctr" anchorCtr="0">
            <a:noAutofit/>
          </a:bodyPr>
          <a:lstStyle/>
          <a:p>
            <a:pPr algn="ctr">
              <a:lnSpc>
                <a:spcPct val="120000"/>
              </a:lnSpc>
              <a:spcBef>
                <a:spcPts val="340"/>
              </a:spcBef>
            </a:pPr>
            <a:r>
              <a:rPr lang="en-US" sz="388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388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1419716" y="1971050"/>
            <a:ext cx="2620437" cy="434573"/>
          </a:xfrm>
          <a:prstGeom prst="rect">
            <a:avLst/>
          </a:prstGeom>
        </p:spPr>
        <p:txBody>
          <a:bodyPr vert="horz" wrap="square" lIns="85725" tIns="42863" rIns="85725" bIns="42863" rtlCol="0" anchor="b" anchorCtr="0">
            <a:noAutofit/>
          </a:bodyPr>
          <a:lstStyle/>
          <a:p>
            <a:pPr algn="l">
              <a:lnSpc>
                <a:spcPct val="120000"/>
              </a:lnSpc>
            </a:pPr>
            <a:r>
              <a:rPr lang="en-US" sz="18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收集历史销售数据</a:t>
            </a:r>
            <a:endParaRPr lang="en-US" sz="18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1419717" y="2391336"/>
            <a:ext cx="4415933" cy="613717"/>
          </a:xfrm>
          <a:prstGeom prst="rect">
            <a:avLst/>
          </a:prstGeom>
        </p:spPr>
        <p:txBody>
          <a:bodyPr vert="horz" wrap="square" lIns="85725" tIns="42863" rIns="85725" bIns="42863"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收集历史销售数据和趋势分析，了解过去几年的销售情况和趋势，以便预测未来的需求</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AutoShape 9"/>
          <p:cNvSpPr/>
          <p:nvPr>
            <p:custDataLst>
              <p:tags r:id="rId5"/>
            </p:custDataLst>
          </p:nvPr>
        </p:nvSpPr>
        <p:spPr>
          <a:xfrm>
            <a:off x="1898650" y="3237230"/>
            <a:ext cx="5300345" cy="1264285"/>
          </a:xfrm>
          <a:prstGeom prst="roundRect">
            <a:avLst>
              <a:gd name="adj" fmla="val 9080"/>
            </a:avLst>
          </a:prstGeom>
          <a:solidFill>
            <a:schemeClr val="lt2">
              <a:alpha val="80000"/>
            </a:schemeClr>
          </a:solidFill>
        </p:spPr>
      </p:sp>
      <p:sp>
        <p:nvSpPr>
          <p:cNvPr id="10" name="TextBox 10"/>
          <p:cNvSpPr txBox="1"/>
          <p:nvPr>
            <p:custDataLst>
              <p:tags r:id="rId6"/>
            </p:custDataLst>
          </p:nvPr>
        </p:nvSpPr>
        <p:spPr>
          <a:xfrm>
            <a:off x="2009276" y="3490485"/>
            <a:ext cx="857250" cy="828675"/>
          </a:xfrm>
          <a:prstGeom prst="rect">
            <a:avLst/>
          </a:prstGeom>
        </p:spPr>
        <p:txBody>
          <a:bodyPr vert="horz" wrap="square" lIns="85725" tIns="42863" rIns="85725" bIns="42863" rtlCol="0" anchor="ctr" anchorCtr="0">
            <a:noAutofit/>
          </a:bodyPr>
          <a:lstStyle/>
          <a:p>
            <a:pPr algn="ctr">
              <a:lnSpc>
                <a:spcPct val="120000"/>
              </a:lnSpc>
              <a:spcBef>
                <a:spcPts val="340"/>
              </a:spcBef>
            </a:pPr>
            <a:r>
              <a:rPr lang="en-US" sz="388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388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custDataLst>
              <p:tags r:id="rId7"/>
            </p:custDataLst>
          </p:nvPr>
        </p:nvSpPr>
        <p:spPr>
          <a:xfrm>
            <a:off x="2866526" y="3343915"/>
            <a:ext cx="2620437" cy="434573"/>
          </a:xfrm>
          <a:prstGeom prst="rect">
            <a:avLst/>
          </a:prstGeom>
        </p:spPr>
        <p:txBody>
          <a:bodyPr vert="horz" wrap="square" lIns="85725" tIns="42863" rIns="85725" bIns="42863" rtlCol="0" anchor="b" anchorCtr="0">
            <a:noAutofit/>
          </a:bodyPr>
          <a:lstStyle/>
          <a:p>
            <a:pPr algn="l">
              <a:lnSpc>
                <a:spcPct val="120000"/>
              </a:lnSpc>
            </a:pPr>
            <a:r>
              <a:rPr lang="en-US" sz="18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与供应商沟通</a:t>
            </a:r>
            <a:endParaRPr lang="en-US" sz="18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custDataLst>
              <p:tags r:id="rId8"/>
            </p:custDataLst>
          </p:nvPr>
        </p:nvSpPr>
        <p:spPr>
          <a:xfrm>
            <a:off x="2866526" y="3764200"/>
            <a:ext cx="4415933" cy="613717"/>
          </a:xfrm>
          <a:prstGeom prst="rect">
            <a:avLst/>
          </a:prstGeom>
        </p:spPr>
        <p:txBody>
          <a:bodyPr vert="horz" wrap="square" lIns="85725" tIns="42863" rIns="85725" bIns="42863"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与供应商沟通，了解生产能力、交货时间和价格变化等信息，以便更好地计划生产和采购。</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AutoShape 13"/>
          <p:cNvSpPr/>
          <p:nvPr>
            <p:custDataLst>
              <p:tags r:id="rId9"/>
            </p:custDataLst>
          </p:nvPr>
        </p:nvSpPr>
        <p:spPr>
          <a:xfrm>
            <a:off x="3685540" y="4594860"/>
            <a:ext cx="5165725" cy="1264285"/>
          </a:xfrm>
          <a:prstGeom prst="roundRect">
            <a:avLst>
              <a:gd name="adj" fmla="val 9080"/>
            </a:avLst>
          </a:prstGeom>
          <a:solidFill>
            <a:schemeClr val="lt2">
              <a:alpha val="80000"/>
            </a:schemeClr>
          </a:solidFill>
        </p:spPr>
      </p:sp>
      <p:sp>
        <p:nvSpPr>
          <p:cNvPr id="14" name="TextBox 14"/>
          <p:cNvSpPr txBox="1"/>
          <p:nvPr>
            <p:custDataLst>
              <p:tags r:id="rId10"/>
            </p:custDataLst>
          </p:nvPr>
        </p:nvSpPr>
        <p:spPr>
          <a:xfrm>
            <a:off x="3796229" y="4848560"/>
            <a:ext cx="857250" cy="828675"/>
          </a:xfrm>
          <a:prstGeom prst="rect">
            <a:avLst/>
          </a:prstGeom>
        </p:spPr>
        <p:txBody>
          <a:bodyPr vert="horz" wrap="square" lIns="85725" tIns="42863" rIns="85725" bIns="42863" rtlCol="0" anchor="ctr" anchorCtr="0">
            <a:noAutofit/>
          </a:bodyPr>
          <a:lstStyle/>
          <a:p>
            <a:pPr algn="ctr">
              <a:lnSpc>
                <a:spcPct val="120000"/>
              </a:lnSpc>
              <a:spcBef>
                <a:spcPts val="340"/>
              </a:spcBef>
            </a:pPr>
            <a:r>
              <a:rPr lang="en-US" sz="388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388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1"/>
            </p:custDataLst>
          </p:nvPr>
        </p:nvSpPr>
        <p:spPr>
          <a:xfrm>
            <a:off x="4653479" y="4701989"/>
            <a:ext cx="2620437" cy="434573"/>
          </a:xfrm>
          <a:prstGeom prst="rect">
            <a:avLst/>
          </a:prstGeom>
        </p:spPr>
        <p:txBody>
          <a:bodyPr vert="horz" wrap="square" lIns="85725" tIns="42863" rIns="85725" bIns="42863" rtlCol="0" anchor="b" anchorCtr="0">
            <a:noAutofit/>
          </a:bodyPr>
          <a:lstStyle/>
          <a:p>
            <a:pPr algn="l">
              <a:lnSpc>
                <a:spcPct val="120000"/>
              </a:lnSpc>
            </a:pPr>
            <a:r>
              <a:rPr lang="en-US" sz="18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了解市场和竞争情况</a:t>
            </a:r>
            <a:endParaRPr lang="en-US" sz="18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2"/>
            </p:custDataLst>
          </p:nvPr>
        </p:nvSpPr>
        <p:spPr>
          <a:xfrm>
            <a:off x="4653280" y="5122545"/>
            <a:ext cx="4076700" cy="613410"/>
          </a:xfrm>
          <a:prstGeom prst="rect">
            <a:avLst/>
          </a:prstGeom>
        </p:spPr>
        <p:txBody>
          <a:bodyPr vert="horz" wrap="square" lIns="85725" tIns="42863" rIns="85725" bIns="42863"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了解市场趋势和竞争对手的动态，以便制定更准确的销售计划。</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3"/>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销售与运营计划的组织和实施</a:t>
            </a:r>
            <a:endParaRPr lang="zh-CN" altLang="en-US" sz="2800" dirty="0">
              <a:ea typeface="微软雅黑" panose="020B0503020204020204" pitchFamily="34" charset="-122"/>
              <a:sym typeface="+mn-ea"/>
            </a:endParaRPr>
          </a:p>
        </p:txBody>
      </p:sp>
      <p:sp>
        <p:nvSpPr>
          <p:cNvPr id="17" name="Rectangle 3"/>
          <p:cNvSpPr txBox="1"/>
          <p:nvPr>
            <p:custDataLst>
              <p:tags r:id="rId14"/>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制订</a:t>
            </a:r>
            <a:r>
              <a:rPr lang="en-US" altLang="zh-CN" sz="2400" dirty="0">
                <a:latin typeface="微软雅黑" panose="020B0503020204020204" pitchFamily="34" charset="-122"/>
                <a:ea typeface="微软雅黑" panose="020B0503020204020204" pitchFamily="34" charset="-122"/>
              </a:rPr>
              <a:t>S&amp;OP</a:t>
            </a:r>
            <a:r>
              <a:rPr lang="zh-CN" altLang="en-US" sz="2400" dirty="0">
                <a:latin typeface="微软雅黑" panose="020B0503020204020204" pitchFamily="34" charset="-122"/>
                <a:ea typeface="微软雅黑" panose="020B0503020204020204" pitchFamily="34" charset="-122"/>
              </a:rPr>
              <a:t>的前期准备</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a:stretch>
            <a:fillRect/>
          </a:stretch>
        </p:blipFill>
        <p:spPr>
          <a:xfrm>
            <a:off x="319347" y="2645264"/>
            <a:ext cx="2561978" cy="2561978"/>
          </a:xfrm>
          <a:prstGeom prst="ellipse">
            <a:avLst/>
          </a:prstGeom>
        </p:spPr>
      </p:pic>
      <p:sp>
        <p:nvSpPr>
          <p:cNvPr id="6" name="AutoShape 6"/>
          <p:cNvSpPr/>
          <p:nvPr/>
        </p:nvSpPr>
        <p:spPr>
          <a:xfrm>
            <a:off x="3085106" y="2089562"/>
            <a:ext cx="2743200" cy="1664893"/>
          </a:xfrm>
          <a:prstGeom prst="roundRect">
            <a:avLst>
              <a:gd name="adj" fmla="val 16667"/>
            </a:avLst>
          </a:prstGeom>
          <a:solidFill>
            <a:schemeClr val="lt2">
              <a:alpha val="100000"/>
            </a:schemeClr>
          </a:solidFill>
        </p:spPr>
      </p:sp>
      <p:sp>
        <p:nvSpPr>
          <p:cNvPr id="7" name="TextBox 7"/>
          <p:cNvSpPr txBox="1"/>
          <p:nvPr/>
        </p:nvSpPr>
        <p:spPr>
          <a:xfrm>
            <a:off x="3234436" y="2277513"/>
            <a:ext cx="2438328" cy="367751"/>
          </a:xfrm>
          <a:prstGeom prst="rect">
            <a:avLst/>
          </a:prstGeom>
        </p:spPr>
        <p:txBody>
          <a:bodyPr vert="horz" wrap="square" lIns="49506" tIns="24789" rIns="49506" bIns="24789" rtlCol="0" anchor="ctr" anchorCtr="0">
            <a:noAutofit/>
          </a:bodyPr>
          <a:lstStyle/>
          <a:p>
            <a:pPr algn="ctr">
              <a:lnSpc>
                <a:spcPct val="120000"/>
              </a:lnSpc>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与销售团队沟通</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3106151" y="2705128"/>
            <a:ext cx="2566613" cy="791893"/>
          </a:xfrm>
          <a:prstGeom prst="rect">
            <a:avLst/>
          </a:prstGeom>
        </p:spPr>
        <p:txBody>
          <a:bodyPr vert="horz" wrap="square" lIns="49506" tIns="24789" rIns="49506" bIns="24789" rtlCol="0" anchor="t" anchorCtr="0">
            <a:noAutofit/>
          </a:bodyPr>
          <a:lstStyle/>
          <a:p>
            <a:pPr algn="ct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与销售团队沟通，了解他们的销售预期和市场反馈，以便制定更准确的销售计划</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AutoShape 9"/>
          <p:cNvSpPr/>
          <p:nvPr/>
        </p:nvSpPr>
        <p:spPr>
          <a:xfrm>
            <a:off x="6053132" y="2095167"/>
            <a:ext cx="2743200" cy="1664893"/>
          </a:xfrm>
          <a:prstGeom prst="roundRect">
            <a:avLst>
              <a:gd name="adj" fmla="val 16667"/>
            </a:avLst>
          </a:prstGeom>
          <a:solidFill>
            <a:schemeClr val="lt2">
              <a:alpha val="100000"/>
            </a:schemeClr>
          </a:solidFill>
        </p:spPr>
      </p:sp>
      <p:sp>
        <p:nvSpPr>
          <p:cNvPr id="10" name="TextBox 10"/>
          <p:cNvSpPr txBox="1"/>
          <p:nvPr/>
        </p:nvSpPr>
        <p:spPr>
          <a:xfrm>
            <a:off x="6202461" y="2283119"/>
            <a:ext cx="2438328" cy="367751"/>
          </a:xfrm>
          <a:prstGeom prst="rect">
            <a:avLst/>
          </a:prstGeom>
        </p:spPr>
        <p:txBody>
          <a:bodyPr vert="horz" wrap="square" lIns="49506" tIns="24789" rIns="49506" bIns="24789" rtlCol="0" anchor="ctr" anchorCtr="0">
            <a:noAutofit/>
          </a:bodyPr>
          <a:lstStyle/>
          <a:p>
            <a:pPr algn="ctr">
              <a:lnSpc>
                <a:spcPct val="120000"/>
              </a:lnSpc>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建立跨部门合作机制</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6074176" y="2710734"/>
            <a:ext cx="2566613" cy="791893"/>
          </a:xfrm>
          <a:prstGeom prst="rect">
            <a:avLst/>
          </a:prstGeom>
        </p:spPr>
        <p:txBody>
          <a:bodyPr vert="horz" wrap="square" lIns="49506" tIns="24789" rIns="49506" bIns="24789" rtlCol="0" anchor="t" anchorCtr="0">
            <a:noAutofit/>
          </a:bodyPr>
          <a:lstStyle/>
          <a:p>
            <a:pPr algn="ct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建立跨部门合作机制，确保销售、生产、采购和物流等部门之间的协调和合作。</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AutoShape 12"/>
          <p:cNvSpPr/>
          <p:nvPr/>
        </p:nvSpPr>
        <p:spPr>
          <a:xfrm>
            <a:off x="3090545" y="4077970"/>
            <a:ext cx="2743200" cy="2028190"/>
          </a:xfrm>
          <a:prstGeom prst="roundRect">
            <a:avLst>
              <a:gd name="adj" fmla="val 16667"/>
            </a:avLst>
          </a:prstGeom>
          <a:solidFill>
            <a:schemeClr val="lt2">
              <a:alpha val="100000"/>
            </a:schemeClr>
          </a:solidFill>
        </p:spPr>
      </p:sp>
      <p:sp>
        <p:nvSpPr>
          <p:cNvPr id="13" name="TextBox 13"/>
          <p:cNvSpPr txBox="1"/>
          <p:nvPr/>
        </p:nvSpPr>
        <p:spPr>
          <a:xfrm>
            <a:off x="3240042" y="4266234"/>
            <a:ext cx="2438328" cy="367751"/>
          </a:xfrm>
          <a:prstGeom prst="rect">
            <a:avLst/>
          </a:prstGeom>
        </p:spPr>
        <p:txBody>
          <a:bodyPr vert="horz" wrap="square" lIns="49506" tIns="24789" rIns="49506" bIns="24789" rtlCol="0" anchor="ctr" anchorCtr="0">
            <a:noAutofit/>
          </a:bodyPr>
          <a:lstStyle/>
          <a:p>
            <a:pPr algn="ctr">
              <a:lnSpc>
                <a:spcPct val="120000"/>
              </a:lnSpc>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制定预算和目标</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nvSpPr>
        <p:spPr>
          <a:xfrm>
            <a:off x="3111757" y="4693849"/>
            <a:ext cx="2566613" cy="791893"/>
          </a:xfrm>
          <a:prstGeom prst="rect">
            <a:avLst/>
          </a:prstGeom>
        </p:spPr>
        <p:txBody>
          <a:bodyPr vert="horz" wrap="square" lIns="49506" tIns="24789" rIns="49506" bIns="24789"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制定销售、生产和运营的预算和目标，以便对业绩进行监控和评估。</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AutoShape 15"/>
          <p:cNvSpPr/>
          <p:nvPr/>
        </p:nvSpPr>
        <p:spPr>
          <a:xfrm>
            <a:off x="6058535" y="4083685"/>
            <a:ext cx="2743200" cy="2023110"/>
          </a:xfrm>
          <a:prstGeom prst="roundRect">
            <a:avLst>
              <a:gd name="adj" fmla="val 16667"/>
            </a:avLst>
          </a:prstGeom>
          <a:solidFill>
            <a:schemeClr val="lt2">
              <a:alpha val="100000"/>
            </a:schemeClr>
          </a:solidFill>
        </p:spPr>
      </p:sp>
      <p:sp>
        <p:nvSpPr>
          <p:cNvPr id="16" name="TextBox 16"/>
          <p:cNvSpPr txBox="1"/>
          <p:nvPr/>
        </p:nvSpPr>
        <p:spPr>
          <a:xfrm>
            <a:off x="6208067" y="4271840"/>
            <a:ext cx="2438328" cy="367751"/>
          </a:xfrm>
          <a:prstGeom prst="rect">
            <a:avLst/>
          </a:prstGeom>
        </p:spPr>
        <p:txBody>
          <a:bodyPr vert="horz" wrap="square" lIns="49506" tIns="24789" rIns="49506" bIns="24789" rtlCol="0" anchor="ctr" anchorCtr="0">
            <a:noAutofit/>
          </a:bodyPr>
          <a:lstStyle/>
          <a:p>
            <a:pPr algn="ctr">
              <a:lnSpc>
                <a:spcPct val="120000"/>
              </a:lnSpc>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确定关键绩效指标</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nvSpPr>
        <p:spPr>
          <a:xfrm>
            <a:off x="6138837" y="4699455"/>
            <a:ext cx="2566613" cy="791893"/>
          </a:xfrm>
          <a:prstGeom prst="rect">
            <a:avLst/>
          </a:prstGeom>
        </p:spPr>
        <p:txBody>
          <a:bodyPr vert="horz" wrap="square" lIns="49506" tIns="24789" rIns="49506" bIns="24789"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确定关键绩效指标，例如销售额、库存周转率和交货准时率等，以便对业绩进行评估和改进。</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2"/>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销售与运营计划的组织和实施</a:t>
            </a:r>
            <a:endParaRPr lang="zh-CN" altLang="en-US" sz="2800" dirty="0">
              <a:ea typeface="微软雅黑" panose="020B0503020204020204" pitchFamily="34" charset="-122"/>
              <a:sym typeface="+mn-ea"/>
            </a:endParaRPr>
          </a:p>
        </p:txBody>
      </p:sp>
      <p:sp>
        <p:nvSpPr>
          <p:cNvPr id="18" name="Rectangle 3"/>
          <p:cNvSpPr txBox="1"/>
          <p:nvPr>
            <p:custDataLst>
              <p:tags r:id="rId3"/>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制订</a:t>
            </a:r>
            <a:r>
              <a:rPr lang="en-US" altLang="zh-CN" sz="2400" dirty="0">
                <a:latin typeface="微软雅黑" panose="020B0503020204020204" pitchFamily="34" charset="-122"/>
                <a:ea typeface="微软雅黑" panose="020B0503020204020204" pitchFamily="34" charset="-122"/>
              </a:rPr>
              <a:t>S&amp;OP</a:t>
            </a:r>
            <a:r>
              <a:rPr lang="zh-CN" altLang="en-US" sz="2400" dirty="0">
                <a:latin typeface="微软雅黑" panose="020B0503020204020204" pitchFamily="34" charset="-122"/>
                <a:ea typeface="微软雅黑" panose="020B0503020204020204" pitchFamily="34" charset="-122"/>
              </a:rPr>
              <a:t>的前期准备</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264426" y="1879107"/>
            <a:ext cx="6709754" cy="416838"/>
          </a:xfrm>
          <a:prstGeom prst="rect">
            <a:avLst/>
          </a:prstGeom>
        </p:spPr>
        <p:txBody>
          <a:bodyPr vert="horz" wrap="square" lIns="0" tIns="0" rIns="0" bIns="0"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S&amp;OP计划的重要性</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nvSpPr>
        <p:spPr>
          <a:xfrm>
            <a:off x="1264426" y="2375632"/>
            <a:ext cx="6729413" cy="572835"/>
          </a:xfrm>
          <a:prstGeom prst="rect">
            <a:avLst/>
          </a:prstGeom>
        </p:spPr>
        <p:txBody>
          <a:bodyPr vert="horz" wrap="square" lIns="0" tIns="0" rIns="0" bIns="0" rtlCol="0" anchor="t" anchorCtr="0">
            <a:noAutofit/>
          </a:bodyPr>
          <a:lstStyle/>
          <a:p>
            <a:pPr>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S&amp;OP是销售与运营计划的重要环节，涉及到销售预测和供应计划的制定，也与整个企业的运营和发展密切相关</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7" name="Group 7"/>
          <p:cNvGrpSpPr/>
          <p:nvPr/>
        </p:nvGrpSpPr>
        <p:grpSpPr>
          <a:xfrm>
            <a:off x="628949" y="2030845"/>
            <a:ext cx="265100" cy="265100"/>
            <a:chOff x="838598" y="1564792"/>
            <a:chExt cx="353467" cy="353467"/>
          </a:xfrm>
        </p:grpSpPr>
        <p:sp>
          <p:nvSpPr>
            <p:cNvPr id="8" name="AutoShape 8"/>
            <p:cNvSpPr/>
            <p:nvPr/>
          </p:nvSpPr>
          <p:spPr>
            <a:xfrm>
              <a:off x="920082" y="1646276"/>
              <a:ext cx="190500" cy="190500"/>
            </a:xfrm>
            <a:prstGeom prst="ellipse">
              <a:avLst/>
            </a:prstGeom>
            <a:solidFill>
              <a:schemeClr val="accent1">
                <a:alpha val="100000"/>
              </a:schemeClr>
            </a:solidFill>
          </p:spPr>
        </p:sp>
        <p:sp>
          <p:nvSpPr>
            <p:cNvPr id="9" name="AutoShape 9"/>
            <p:cNvSpPr/>
            <p:nvPr/>
          </p:nvSpPr>
          <p:spPr>
            <a:xfrm>
              <a:off x="838598" y="1564792"/>
              <a:ext cx="353467" cy="353467"/>
            </a:xfrm>
            <a:prstGeom prst="ellipse">
              <a:avLst/>
            </a:prstGeom>
            <a:solidFill>
              <a:schemeClr val="accent1">
                <a:alpha val="16000"/>
              </a:schemeClr>
            </a:solidFill>
          </p:spPr>
        </p:sp>
      </p:grpSp>
      <p:sp>
        <p:nvSpPr>
          <p:cNvPr id="10" name="TextBox 10"/>
          <p:cNvSpPr txBox="1"/>
          <p:nvPr/>
        </p:nvSpPr>
        <p:spPr>
          <a:xfrm>
            <a:off x="1264426" y="3249191"/>
            <a:ext cx="6709754" cy="416838"/>
          </a:xfrm>
          <a:prstGeom prst="rect">
            <a:avLst/>
          </a:prstGeom>
        </p:spPr>
        <p:txBody>
          <a:bodyPr vert="horz" wrap="square" lIns="0" tIns="0" rIns="0" bIns="0"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各部门协商与参与</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1264426" y="3745716"/>
            <a:ext cx="6729413" cy="572835"/>
          </a:xfrm>
          <a:prstGeom prst="rect">
            <a:avLst/>
          </a:prstGeom>
        </p:spPr>
        <p:txBody>
          <a:bodyPr vert="horz" wrap="square" lIns="0" tIns="0" rIns="0" bIns="0"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为了确保S&amp;OP计划的准确性和可行性，各个部门需要进行协商，需要多个部门的参与，最终实现各部门协调一致。</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12" name="Group 12"/>
          <p:cNvGrpSpPr/>
          <p:nvPr/>
        </p:nvGrpSpPr>
        <p:grpSpPr>
          <a:xfrm>
            <a:off x="628949" y="3400929"/>
            <a:ext cx="265100" cy="265100"/>
            <a:chOff x="838598" y="3391571"/>
            <a:chExt cx="353467" cy="353467"/>
          </a:xfrm>
        </p:grpSpPr>
        <p:sp>
          <p:nvSpPr>
            <p:cNvPr id="13" name="AutoShape 13"/>
            <p:cNvSpPr/>
            <p:nvPr/>
          </p:nvSpPr>
          <p:spPr>
            <a:xfrm>
              <a:off x="920082" y="3473055"/>
              <a:ext cx="190500" cy="190500"/>
            </a:xfrm>
            <a:prstGeom prst="ellipse">
              <a:avLst/>
            </a:prstGeom>
            <a:solidFill>
              <a:schemeClr val="accent1">
                <a:alpha val="100000"/>
              </a:schemeClr>
            </a:solidFill>
          </p:spPr>
        </p:sp>
        <p:sp>
          <p:nvSpPr>
            <p:cNvPr id="14" name="AutoShape 14"/>
            <p:cNvSpPr/>
            <p:nvPr/>
          </p:nvSpPr>
          <p:spPr>
            <a:xfrm>
              <a:off x="838598" y="3391571"/>
              <a:ext cx="353467" cy="353467"/>
            </a:xfrm>
            <a:prstGeom prst="ellipse">
              <a:avLst/>
            </a:prstGeom>
            <a:solidFill>
              <a:schemeClr val="accent1">
                <a:alpha val="16000"/>
              </a:schemeClr>
            </a:solidFill>
          </p:spPr>
        </p:sp>
      </p:grpSp>
      <p:sp>
        <p:nvSpPr>
          <p:cNvPr id="15" name="TextBox 15"/>
          <p:cNvSpPr txBox="1"/>
          <p:nvPr/>
        </p:nvSpPr>
        <p:spPr>
          <a:xfrm>
            <a:off x="1264426" y="4588719"/>
            <a:ext cx="6709754" cy="416838"/>
          </a:xfrm>
          <a:prstGeom prst="rect">
            <a:avLst/>
          </a:prstGeom>
        </p:spPr>
        <p:txBody>
          <a:bodyPr vert="horz" wrap="square" lIns="0" tIns="0" rIns="0" bIns="0"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前端输入部门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nvSpPr>
        <p:spPr>
          <a:xfrm>
            <a:off x="1264426" y="5085244"/>
            <a:ext cx="6729413" cy="572835"/>
          </a:xfrm>
          <a:prstGeom prst="rect">
            <a:avLst/>
          </a:prstGeom>
        </p:spPr>
        <p:txBody>
          <a:bodyPr vert="horz" wrap="square" lIns="0" tIns="0" rIns="0" bIns="0"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综合市场计划部门作为S&amp;OP的前端输入，将提供市场要货计划的重要信息。企业计划部门将主导S&amp;OP计划会议的召开。</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17" name="Group 17"/>
          <p:cNvGrpSpPr/>
          <p:nvPr/>
        </p:nvGrpSpPr>
        <p:grpSpPr>
          <a:xfrm>
            <a:off x="628949" y="4740457"/>
            <a:ext cx="265100" cy="265100"/>
            <a:chOff x="838598" y="5177608"/>
            <a:chExt cx="353467" cy="353467"/>
          </a:xfrm>
        </p:grpSpPr>
        <p:sp>
          <p:nvSpPr>
            <p:cNvPr id="18" name="AutoShape 18"/>
            <p:cNvSpPr/>
            <p:nvPr/>
          </p:nvSpPr>
          <p:spPr>
            <a:xfrm>
              <a:off x="920082" y="5259092"/>
              <a:ext cx="190500" cy="190500"/>
            </a:xfrm>
            <a:prstGeom prst="ellipse">
              <a:avLst/>
            </a:prstGeom>
            <a:solidFill>
              <a:schemeClr val="accent1">
                <a:alpha val="100000"/>
              </a:schemeClr>
            </a:solidFill>
          </p:spPr>
        </p:sp>
        <p:sp>
          <p:nvSpPr>
            <p:cNvPr id="19" name="AutoShape 19"/>
            <p:cNvSpPr/>
            <p:nvPr/>
          </p:nvSpPr>
          <p:spPr>
            <a:xfrm>
              <a:off x="838598" y="5177608"/>
              <a:ext cx="353467" cy="353467"/>
            </a:xfrm>
            <a:prstGeom prst="ellipse">
              <a:avLst/>
            </a:prstGeom>
            <a:solidFill>
              <a:schemeClr val="accent1">
                <a:alpha val="16000"/>
              </a:schemeClr>
            </a:solidFill>
          </p:spPr>
        </p:sp>
      </p:grpSp>
      <p:cxnSp>
        <p:nvCxnSpPr>
          <p:cNvPr id="20" name="Connector 20"/>
          <p:cNvCxnSpPr/>
          <p:nvPr/>
        </p:nvCxnSpPr>
        <p:spPr>
          <a:xfrm>
            <a:off x="761499" y="2153271"/>
            <a:ext cx="0" cy="3911218"/>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销售与运营计划的组织和实施</a:t>
            </a:r>
            <a:endParaRPr lang="zh-CN" altLang="en-US" sz="2800" dirty="0">
              <a:ea typeface="微软雅黑" panose="020B0503020204020204" pitchFamily="34" charset="-122"/>
              <a:sym typeface="+mn-ea"/>
            </a:endParaRPr>
          </a:p>
        </p:txBody>
      </p:sp>
      <p:sp>
        <p:nvSpPr>
          <p:cNvPr id="21" name="Rectangle 3"/>
          <p:cNvSpPr txBox="1"/>
          <p:nvPr>
            <p:custDataLst>
              <p:tags r:id="rId2"/>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制订</a:t>
            </a:r>
            <a:r>
              <a:rPr lang="en-US" altLang="zh-CN" sz="2400" dirty="0">
                <a:latin typeface="微软雅黑" panose="020B0503020204020204" pitchFamily="34" charset="-122"/>
                <a:ea typeface="微软雅黑" panose="020B0503020204020204" pitchFamily="34" charset="-122"/>
              </a:rPr>
              <a:t>S&amp;OP</a:t>
            </a:r>
            <a:r>
              <a:rPr lang="zh-CN" altLang="en-US" sz="2400" dirty="0">
                <a:latin typeface="微软雅黑" panose="020B0503020204020204" pitchFamily="34" charset="-122"/>
                <a:ea typeface="微软雅黑" panose="020B0503020204020204" pitchFamily="34" charset="-122"/>
              </a:rPr>
              <a:t>相关的参与方</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760654" y="2127356"/>
            <a:ext cx="2250281" cy="367751"/>
          </a:xfrm>
          <a:prstGeom prst="rect">
            <a:avLst/>
          </a:prstGeom>
        </p:spPr>
        <p:txBody>
          <a:bodyPr vert="horz" wrap="square" lIns="49506" tIns="24789" rIns="49506" bIns="24789" rtlCol="0" anchor="ctr" anchorCtr="0">
            <a:noAutofit/>
          </a:bodyPr>
          <a:lstStyle/>
          <a:p>
            <a:pPr algn="r">
              <a:lnSpc>
                <a:spcPct val="150000"/>
              </a:lnSpc>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生产计划部门</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nvSpPr>
        <p:spPr>
          <a:xfrm>
            <a:off x="395536" y="2485619"/>
            <a:ext cx="2952328" cy="1164193"/>
          </a:xfrm>
          <a:prstGeom prst="rect">
            <a:avLst/>
          </a:prstGeom>
        </p:spPr>
        <p:txBody>
          <a:bodyPr vert="horz" wrap="square" lIns="49506" tIns="24789" rIns="49506" bIns="24789" rtlCol="0" anchor="t" anchorCtr="0">
            <a:noAutofit/>
          </a:bodyPr>
          <a:lstStyle/>
          <a:p>
            <a:pPr algn="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生产计划部门将提供物料及半成品、成品库存等数据支撑，并根据发布的S&amp;OP计划制定相应的物料需求计划及生产计划。</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760654" y="4145404"/>
            <a:ext cx="2250281" cy="367751"/>
          </a:xfrm>
          <a:prstGeom prst="rect">
            <a:avLst/>
          </a:prstGeom>
        </p:spPr>
        <p:txBody>
          <a:bodyPr vert="horz" wrap="square" lIns="49506" tIns="24789" rIns="49506" bIns="24789" rtlCol="0" anchor="ctr" anchorCtr="0">
            <a:noAutofit/>
          </a:bodyPr>
          <a:lstStyle/>
          <a:p>
            <a:pPr algn="r">
              <a:lnSpc>
                <a:spcPct val="150000"/>
              </a:lnSpc>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参与制订S&amp;OP的部门</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405870" y="4496628"/>
            <a:ext cx="3158017" cy="1164193"/>
          </a:xfrm>
          <a:prstGeom prst="rect">
            <a:avLst/>
          </a:prstGeom>
        </p:spPr>
        <p:txBody>
          <a:bodyPr vert="horz" wrap="square" lIns="49506" tIns="24789" rIns="49506" bIns="24789" rtlCol="0" anchor="t" anchorCtr="0">
            <a:noAutofit/>
          </a:bodyPr>
          <a:lstStyle/>
          <a:p>
            <a:pPr algn="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销售部门、市场部门、采购部门、生产部门、物流部门和财务部门等在制订S&amp;OP计划中都扮演着重要的角色</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6081529" y="2127356"/>
            <a:ext cx="2250562" cy="367751"/>
          </a:xfrm>
          <a:prstGeom prst="rect">
            <a:avLst/>
          </a:prstGeom>
        </p:spPr>
        <p:txBody>
          <a:bodyPr vert="horz" wrap="square" lIns="49506" tIns="24789" rIns="49506" bIns="24789" rtlCol="0" anchor="ctr" anchorCtr="0">
            <a:noAutofit/>
          </a:bodyPr>
          <a:lstStyle/>
          <a:p>
            <a:pPr algn="l">
              <a:lnSpc>
                <a:spcPct val="150000"/>
              </a:lnSpc>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制订S&amp;OP的过程</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5716364" y="2439534"/>
            <a:ext cx="2952697" cy="1164193"/>
          </a:xfrm>
          <a:prstGeom prst="rect">
            <a:avLst/>
          </a:prstGeom>
        </p:spPr>
        <p:txBody>
          <a:bodyPr vert="horz" wrap="square" lIns="49506" tIns="24789" rIns="49506" bIns="24789"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制订S&amp;OP是一个反复修改和调整的过程，需要多个部门之间的协商和合作，最终制订出更加科学、合理、可行的S&amp;OP计划。</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6081529" y="4145404"/>
            <a:ext cx="2250562" cy="367751"/>
          </a:xfrm>
          <a:prstGeom prst="rect">
            <a:avLst/>
          </a:prstGeom>
        </p:spPr>
        <p:txBody>
          <a:bodyPr vert="horz" wrap="square" lIns="49506" tIns="24789" rIns="49506" bIns="24789" rtlCol="0" anchor="ctr" anchorCtr="0">
            <a:noAutofit/>
          </a:bodyPr>
          <a:lstStyle/>
          <a:p>
            <a:pPr algn="l">
              <a:lnSpc>
                <a:spcPct val="150000"/>
              </a:lnSpc>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预备会议与正式会议</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5436096" y="4496628"/>
            <a:ext cx="3243301" cy="1164193"/>
          </a:xfrm>
          <a:prstGeom prst="rect">
            <a:avLst/>
          </a:prstGeom>
        </p:spPr>
        <p:txBody>
          <a:bodyPr vert="horz" wrap="square" lIns="49506" tIns="24789" rIns="49506" bIns="24789"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S&amp;OP预备会议的主要参与人员包括S&amp;OP专员、销售计划人员、生产计划人员、采购人员、研发人员以及各部门主管</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13" name="Group 13"/>
          <p:cNvGrpSpPr/>
          <p:nvPr/>
        </p:nvGrpSpPr>
        <p:grpSpPr>
          <a:xfrm>
            <a:off x="2536107" y="1717512"/>
            <a:ext cx="4054676" cy="4054676"/>
            <a:chOff x="3381475" y="1147015"/>
            <a:chExt cx="5406235" cy="5406235"/>
          </a:xfrm>
        </p:grpSpPr>
        <p:sp>
          <p:nvSpPr>
            <p:cNvPr id="14" name="AutoShape 14"/>
            <p:cNvSpPr/>
            <p:nvPr/>
          </p:nvSpPr>
          <p:spPr>
            <a:xfrm>
              <a:off x="3384818" y="3851804"/>
              <a:ext cx="2701446" cy="2701446"/>
            </a:xfrm>
            <a:prstGeom prst="arc">
              <a:avLst>
                <a:gd name="adj1" fmla="val 16200000"/>
                <a:gd name="adj2" fmla="val 0"/>
              </a:avLst>
            </a:prstGeom>
            <a:noFill/>
            <a:ln w="254032">
              <a:solidFill>
                <a:schemeClr val="accent1">
                  <a:alpha val="30000"/>
                </a:schemeClr>
              </a:solidFill>
              <a:prstDash val="solid"/>
            </a:ln>
          </p:spPr>
        </p:sp>
        <p:sp>
          <p:nvSpPr>
            <p:cNvPr id="15" name="AutoShape 15"/>
            <p:cNvSpPr/>
            <p:nvPr/>
          </p:nvSpPr>
          <p:spPr>
            <a:xfrm flipH="1">
              <a:off x="6086264" y="3851804"/>
              <a:ext cx="2701446" cy="2701446"/>
            </a:xfrm>
            <a:prstGeom prst="arc">
              <a:avLst>
                <a:gd name="adj1" fmla="val 16200000"/>
                <a:gd name="adj2" fmla="val 0"/>
              </a:avLst>
            </a:prstGeom>
            <a:noFill/>
            <a:ln w="254032">
              <a:solidFill>
                <a:schemeClr val="accent1">
                  <a:alpha val="100000"/>
                </a:schemeClr>
              </a:solidFill>
              <a:prstDash val="solid"/>
            </a:ln>
          </p:spPr>
        </p:sp>
        <p:sp>
          <p:nvSpPr>
            <p:cNvPr id="16" name="AutoShape 16"/>
            <p:cNvSpPr/>
            <p:nvPr/>
          </p:nvSpPr>
          <p:spPr>
            <a:xfrm flipV="1">
              <a:off x="3381475" y="1147015"/>
              <a:ext cx="2701446" cy="2701446"/>
            </a:xfrm>
            <a:prstGeom prst="arc">
              <a:avLst>
                <a:gd name="adj1" fmla="val 16200000"/>
                <a:gd name="adj2" fmla="val 0"/>
              </a:avLst>
            </a:prstGeom>
            <a:noFill/>
            <a:ln w="254032">
              <a:solidFill>
                <a:schemeClr val="accent1">
                  <a:alpha val="100000"/>
                </a:schemeClr>
              </a:solidFill>
              <a:prstDash val="solid"/>
            </a:ln>
          </p:spPr>
        </p:sp>
        <p:sp>
          <p:nvSpPr>
            <p:cNvPr id="17" name="AutoShape 17"/>
            <p:cNvSpPr/>
            <p:nvPr/>
          </p:nvSpPr>
          <p:spPr>
            <a:xfrm flipH="1" flipV="1">
              <a:off x="6082921" y="1147015"/>
              <a:ext cx="2701446" cy="2701446"/>
            </a:xfrm>
            <a:prstGeom prst="arc">
              <a:avLst>
                <a:gd name="adj1" fmla="val 16200000"/>
                <a:gd name="adj2" fmla="val 0"/>
              </a:avLst>
            </a:prstGeom>
            <a:noFill/>
            <a:ln w="254032">
              <a:solidFill>
                <a:schemeClr val="accent1">
                  <a:alpha val="30000"/>
                </a:schemeClr>
              </a:solidFill>
              <a:prstDash val="solid"/>
            </a:ln>
          </p:spPr>
        </p:sp>
      </p:grpSp>
      <p:sp>
        <p:nvSpPr>
          <p:cNvPr id="18" name="Freeform 18"/>
          <p:cNvSpPr/>
          <p:nvPr/>
        </p:nvSpPr>
        <p:spPr>
          <a:xfrm>
            <a:off x="4409152" y="3587687"/>
            <a:ext cx="325357" cy="325357"/>
          </a:xfrm>
          <a:custGeom>
            <a:avLst/>
            <a:gdLst/>
            <a:ahLst/>
            <a:cxnLst/>
            <a:rect l="l" t="t" r="r" b="b"/>
            <a:pathLst>
              <a:path w="304800" h="304800">
                <a:moveTo>
                  <a:pt x="167640" y="0"/>
                </a:moveTo>
                <a:lnTo>
                  <a:pt x="182880" y="0"/>
                </a:lnTo>
                <a:lnTo>
                  <a:pt x="182880" y="45720"/>
                </a:lnTo>
                <a:lnTo>
                  <a:pt x="228600" y="152400"/>
                </a:lnTo>
                <a:lnTo>
                  <a:pt x="228600" y="274320"/>
                </a:lnTo>
                <a:cubicBezTo>
                  <a:pt x="228600" y="291151"/>
                  <a:pt x="214951" y="304800"/>
                  <a:pt x="198120" y="304800"/>
                </a:cubicBezTo>
                <a:lnTo>
                  <a:pt x="198120" y="304800"/>
                </a:lnTo>
                <a:lnTo>
                  <a:pt x="76200" y="304800"/>
                </a:lnTo>
                <a:cubicBezTo>
                  <a:pt x="59436" y="304800"/>
                  <a:pt x="40996" y="291998"/>
                  <a:pt x="35052" y="276149"/>
                </a:cubicBezTo>
                <a:lnTo>
                  <a:pt x="0" y="182880"/>
                </a:lnTo>
                <a:lnTo>
                  <a:pt x="0" y="152400"/>
                </a:lnTo>
                <a:cubicBezTo>
                  <a:pt x="0" y="135569"/>
                  <a:pt x="13649" y="121920"/>
                  <a:pt x="30480" y="121920"/>
                </a:cubicBezTo>
                <a:lnTo>
                  <a:pt x="30480" y="121920"/>
                </a:lnTo>
                <a:lnTo>
                  <a:pt x="137160" y="121920"/>
                </a:lnTo>
                <a:lnTo>
                  <a:pt x="137160" y="30480"/>
                </a:lnTo>
                <a:cubicBezTo>
                  <a:pt x="137160" y="13649"/>
                  <a:pt x="150809" y="0"/>
                  <a:pt x="167640" y="0"/>
                </a:cubicBezTo>
                <a:lnTo>
                  <a:pt x="167640" y="0"/>
                </a:lnTo>
                <a:close/>
                <a:moveTo>
                  <a:pt x="259080" y="152400"/>
                </a:moveTo>
                <a:lnTo>
                  <a:pt x="304800" y="152400"/>
                </a:lnTo>
                <a:lnTo>
                  <a:pt x="304800" y="304800"/>
                </a:lnTo>
                <a:lnTo>
                  <a:pt x="259080" y="304800"/>
                </a:lnTo>
                <a:lnTo>
                  <a:pt x="259080" y="152400"/>
                </a:lnTo>
                <a:close/>
              </a:path>
            </a:pathLst>
          </a:custGeom>
          <a:solidFill>
            <a:schemeClr val="accent1">
              <a:alpha val="100000"/>
            </a:schemeClr>
          </a:solidFill>
        </p:spPr>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销售与运营计划的组织和实施</a:t>
            </a:r>
            <a:endParaRPr lang="zh-CN" altLang="en-US" sz="2800" dirty="0">
              <a:ea typeface="微软雅黑" panose="020B0503020204020204" pitchFamily="34" charset="-122"/>
              <a:sym typeface="+mn-ea"/>
            </a:endParaRPr>
          </a:p>
        </p:txBody>
      </p:sp>
      <p:sp>
        <p:nvSpPr>
          <p:cNvPr id="19" name="Rectangle 3"/>
          <p:cNvSpPr txBox="1"/>
          <p:nvPr>
            <p:custDataLst>
              <p:tags r:id="rId2"/>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制订</a:t>
            </a:r>
            <a:r>
              <a:rPr lang="en-US" altLang="zh-CN" sz="2400" dirty="0">
                <a:latin typeface="微软雅黑" panose="020B0503020204020204" pitchFamily="34" charset="-122"/>
                <a:ea typeface="微软雅黑" panose="020B0503020204020204" pitchFamily="34" charset="-122"/>
              </a:rPr>
              <a:t>S&amp;OP</a:t>
            </a:r>
            <a:r>
              <a:rPr lang="zh-CN" altLang="en-US" sz="2400" dirty="0">
                <a:latin typeface="微软雅黑" panose="020B0503020204020204" pitchFamily="34" charset="-122"/>
                <a:ea typeface="微软雅黑" panose="020B0503020204020204" pitchFamily="34" charset="-122"/>
              </a:rPr>
              <a:t>相关的参与方</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178435" y="1976755"/>
            <a:ext cx="2938780" cy="4188460"/>
          </a:xfrm>
          <a:prstGeom prst="roundRect">
            <a:avLst>
              <a:gd name="adj" fmla="val 8025"/>
            </a:avLst>
          </a:prstGeom>
          <a:solidFill>
            <a:schemeClr val="lt2">
              <a:alpha val="80000"/>
            </a:schemeClr>
          </a:solidFill>
        </p:spPr>
        <p:txBody>
          <a:bodyPr/>
          <a:lstStyle/>
          <a:p>
            <a:endParaRPr lang="zh-CN" altLang="en-US" sz="1800"/>
          </a:p>
        </p:txBody>
      </p:sp>
      <p:sp>
        <p:nvSpPr>
          <p:cNvPr id="5" name="TextBox 5"/>
          <p:cNvSpPr txBox="1"/>
          <p:nvPr>
            <p:custDataLst>
              <p:tags r:id="rId2"/>
            </p:custDataLst>
          </p:nvPr>
        </p:nvSpPr>
        <p:spPr>
          <a:xfrm>
            <a:off x="582231" y="3016250"/>
            <a:ext cx="2286000" cy="412675"/>
          </a:xfrm>
          <a:prstGeom prst="rect">
            <a:avLst/>
          </a:prstGeom>
        </p:spPr>
        <p:txBody>
          <a:bodyPr vert="horz" wrap="square" lIns="0" tIns="0" rIns="0" bIns="0" rtlCol="0" anchor="b"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成本</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395605" y="3554095"/>
            <a:ext cx="2511425" cy="1376680"/>
          </a:xfrm>
          <a:prstGeom prst="rect">
            <a:avLst/>
          </a:prstGeom>
        </p:spPr>
        <p:txBody>
          <a:bodyPr vert="horz" wrap="square" lIns="0" tIns="0" rIns="0" bIns="0" rtlCol="0" anchor="t" anchorCtr="0">
            <a:noAutofit/>
          </a:bodyPr>
          <a:lstStyle/>
          <a:p>
            <a:pPr algn="l">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S&amp;OP方案考虑成本因素，包括生产率、设备工时、人员分配、用工量、库存和产出计划成本等，以降低成本、提高效率和竞争力</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629856" y="2098198"/>
            <a:ext cx="1493044" cy="831959"/>
          </a:xfrm>
          <a:prstGeom prst="rect">
            <a:avLst/>
          </a:prstGeom>
        </p:spPr>
        <p:txBody>
          <a:bodyPr vert="horz" wrap="square" lIns="0" tIns="0" rIns="0" bIns="0" rtlCol="0" anchor="t" anchorCtr="0">
            <a:spAutoFit/>
          </a:bodyPr>
          <a:lstStyle/>
          <a:p>
            <a:pPr algn="l">
              <a:lnSpc>
                <a:spcPct val="140000"/>
              </a:lnSpc>
            </a:pPr>
            <a:r>
              <a:rPr lang="en-US" sz="433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433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AutoShape 9"/>
          <p:cNvSpPr/>
          <p:nvPr>
            <p:custDataLst>
              <p:tags r:id="rId5"/>
            </p:custDataLst>
          </p:nvPr>
        </p:nvSpPr>
        <p:spPr>
          <a:xfrm>
            <a:off x="3259438" y="1984444"/>
            <a:ext cx="2688000" cy="4180860"/>
          </a:xfrm>
          <a:prstGeom prst="roundRect">
            <a:avLst>
              <a:gd name="adj" fmla="val 8025"/>
            </a:avLst>
          </a:prstGeom>
          <a:solidFill>
            <a:schemeClr val="lt2">
              <a:alpha val="79000"/>
            </a:schemeClr>
          </a:solidFill>
        </p:spPr>
        <p:txBody>
          <a:bodyPr/>
          <a:lstStyle/>
          <a:p>
            <a:endParaRPr lang="zh-CN" altLang="en-US" sz="1800"/>
          </a:p>
        </p:txBody>
      </p:sp>
      <p:sp>
        <p:nvSpPr>
          <p:cNvPr id="10" name="TextBox 10"/>
          <p:cNvSpPr txBox="1"/>
          <p:nvPr>
            <p:custDataLst>
              <p:tags r:id="rId6"/>
            </p:custDataLst>
          </p:nvPr>
        </p:nvSpPr>
        <p:spPr>
          <a:xfrm>
            <a:off x="3464883" y="2976880"/>
            <a:ext cx="2286000" cy="412675"/>
          </a:xfrm>
          <a:prstGeom prst="rect">
            <a:avLst/>
          </a:prstGeom>
        </p:spPr>
        <p:txBody>
          <a:bodyPr vert="horz" wrap="square" lIns="0" tIns="0" rIns="0" bIns="0" rtlCol="0" anchor="b"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净现金流</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custDataLst>
              <p:tags r:id="rId7"/>
            </p:custDataLst>
          </p:nvPr>
        </p:nvSpPr>
        <p:spPr>
          <a:xfrm>
            <a:off x="3369310" y="3429000"/>
            <a:ext cx="2325370" cy="2303780"/>
          </a:xfrm>
          <a:prstGeom prst="rect">
            <a:avLst/>
          </a:prstGeom>
        </p:spPr>
        <p:txBody>
          <a:bodyPr vert="horz" wrap="square" lIns="0" tIns="0" rIns="0" bIns="0" rtlCol="0" anchor="t" anchorCtr="0">
            <a:noAutofit/>
          </a:bodyPr>
          <a:lstStyle/>
          <a:p>
            <a:pPr algn="l">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S&amp;OP方案考虑净现金流因素，以优化投资决策，提高企业经济效益。净现金流正负反映企业经济效益好坏，差值计算为净现金流</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现金流入-现金流出</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custDataLst>
              <p:tags r:id="rId8"/>
            </p:custDataLst>
          </p:nvPr>
        </p:nvSpPr>
        <p:spPr>
          <a:xfrm>
            <a:off x="3460438" y="2105636"/>
            <a:ext cx="1493044" cy="831959"/>
          </a:xfrm>
          <a:prstGeom prst="rect">
            <a:avLst/>
          </a:prstGeom>
        </p:spPr>
        <p:txBody>
          <a:bodyPr vert="horz" wrap="square" lIns="0" tIns="0" rIns="0" bIns="0" rtlCol="0" anchor="t" anchorCtr="0">
            <a:spAutoFit/>
          </a:bodyPr>
          <a:lstStyle/>
          <a:p>
            <a:pPr algn="l">
              <a:lnSpc>
                <a:spcPct val="140000"/>
              </a:lnSpc>
            </a:pPr>
            <a:r>
              <a:rPr lang="en-US" sz="433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433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AutoShape 13"/>
          <p:cNvSpPr/>
          <p:nvPr>
            <p:custDataLst>
              <p:tags r:id="rId9"/>
            </p:custDataLst>
          </p:nvPr>
        </p:nvSpPr>
        <p:spPr>
          <a:xfrm>
            <a:off x="6098875" y="1991882"/>
            <a:ext cx="2688000" cy="4173422"/>
          </a:xfrm>
          <a:prstGeom prst="roundRect">
            <a:avLst>
              <a:gd name="adj" fmla="val 8025"/>
            </a:avLst>
          </a:prstGeom>
          <a:solidFill>
            <a:schemeClr val="lt2">
              <a:alpha val="80000"/>
            </a:schemeClr>
          </a:solidFill>
        </p:spPr>
        <p:txBody>
          <a:bodyPr/>
          <a:lstStyle/>
          <a:p>
            <a:endParaRPr lang="zh-CN" altLang="en-US" sz="1800"/>
          </a:p>
        </p:txBody>
      </p:sp>
      <p:sp>
        <p:nvSpPr>
          <p:cNvPr id="14" name="TextBox 14"/>
          <p:cNvSpPr txBox="1"/>
          <p:nvPr>
            <p:custDataLst>
              <p:tags r:id="rId10"/>
            </p:custDataLst>
          </p:nvPr>
        </p:nvSpPr>
        <p:spPr>
          <a:xfrm>
            <a:off x="6228120" y="3008630"/>
            <a:ext cx="2286000" cy="420113"/>
          </a:xfrm>
          <a:prstGeom prst="rect">
            <a:avLst/>
          </a:prstGeom>
        </p:spPr>
        <p:txBody>
          <a:bodyPr vert="horz" wrap="square" lIns="0" tIns="0" rIns="0" bIns="0" rtlCol="0" anchor="b"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经济效益</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1"/>
            </p:custDataLst>
          </p:nvPr>
        </p:nvSpPr>
        <p:spPr>
          <a:xfrm>
            <a:off x="6227445" y="3492500"/>
            <a:ext cx="2433955" cy="1376680"/>
          </a:xfrm>
          <a:prstGeom prst="rect">
            <a:avLst/>
          </a:prstGeom>
        </p:spPr>
        <p:txBody>
          <a:bodyPr vert="horz" wrap="square" lIns="0" tIns="0" rIns="0" bIns="0" rtlCol="0" anchor="t" anchorCtr="0">
            <a:noAutofit/>
          </a:bodyPr>
          <a:lstStyle/>
          <a:p>
            <a:pPr algn="l">
              <a:lnSpc>
                <a:spcPct val="140000"/>
              </a:lnSpc>
            </a:pP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S&amp;OP方案考虑经济效益，以净现金流为重要指标。通过优化投资决策，可以提高企业的经济效益，进而提升企业的市场竞争力和可持续发展能力。</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2"/>
            </p:custDataLst>
          </p:nvPr>
        </p:nvSpPr>
        <p:spPr>
          <a:xfrm>
            <a:off x="6299875" y="2113074"/>
            <a:ext cx="2286000" cy="831959"/>
          </a:xfrm>
          <a:prstGeom prst="rect">
            <a:avLst/>
          </a:prstGeom>
        </p:spPr>
        <p:txBody>
          <a:bodyPr vert="horz" wrap="square" lIns="0" tIns="0" rIns="0" bIns="0" rtlCol="0" anchor="t" anchorCtr="0">
            <a:spAutoFit/>
          </a:bodyPr>
          <a:lstStyle/>
          <a:p>
            <a:pPr algn="l">
              <a:lnSpc>
                <a:spcPct val="140000"/>
              </a:lnSpc>
            </a:pPr>
            <a:r>
              <a:rPr lang="en-US" sz="433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433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3"/>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销售与运营计划的组织和实施</a:t>
            </a:r>
            <a:endParaRPr lang="zh-CN" altLang="en-US" sz="2800" dirty="0">
              <a:ea typeface="微软雅黑" panose="020B0503020204020204" pitchFamily="34" charset="-122"/>
              <a:sym typeface="+mn-ea"/>
            </a:endParaRPr>
          </a:p>
        </p:txBody>
      </p:sp>
      <p:sp>
        <p:nvSpPr>
          <p:cNvPr id="18" name="Rectangle 3"/>
          <p:cNvSpPr txBox="1"/>
          <p:nvPr>
            <p:custDataLst>
              <p:tags r:id="rId14"/>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计划选择</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1030737" y="3141189"/>
            <a:ext cx="7072313" cy="1242271"/>
          </a:xfrm>
          <a:prstGeom prst="roundRect">
            <a:avLst>
              <a:gd name="adj" fmla="val 16667"/>
            </a:avLst>
          </a:prstGeom>
          <a:gradFill>
            <a:gsLst>
              <a:gs pos="100000">
                <a:schemeClr val="lt2">
                  <a:alpha val="100000"/>
                </a:schemeClr>
              </a:gs>
              <a:gs pos="0">
                <a:schemeClr val="lt1">
                  <a:alpha val="100000"/>
                </a:schemeClr>
              </a:gs>
            </a:gsLst>
            <a:lin ang="0"/>
          </a:gradFill>
        </p:spPr>
      </p:sp>
      <p:sp>
        <p:nvSpPr>
          <p:cNvPr id="5" name="AutoShape 5"/>
          <p:cNvSpPr/>
          <p:nvPr>
            <p:custDataLst>
              <p:tags r:id="rId2"/>
            </p:custDataLst>
          </p:nvPr>
        </p:nvSpPr>
        <p:spPr>
          <a:xfrm>
            <a:off x="1030737" y="4474710"/>
            <a:ext cx="7072313" cy="1242271"/>
          </a:xfrm>
          <a:prstGeom prst="roundRect">
            <a:avLst>
              <a:gd name="adj" fmla="val 16667"/>
            </a:avLst>
          </a:prstGeom>
          <a:gradFill>
            <a:gsLst>
              <a:gs pos="0">
                <a:schemeClr val="lt2">
                  <a:alpha val="100000"/>
                </a:schemeClr>
              </a:gs>
              <a:gs pos="100000">
                <a:schemeClr val="lt1">
                  <a:alpha val="100000"/>
                </a:schemeClr>
              </a:gs>
            </a:gsLst>
            <a:lin ang="0"/>
          </a:gradFill>
        </p:spPr>
      </p:sp>
      <p:sp>
        <p:nvSpPr>
          <p:cNvPr id="6" name="AutoShape 6"/>
          <p:cNvSpPr/>
          <p:nvPr>
            <p:custDataLst>
              <p:tags r:id="rId3"/>
            </p:custDataLst>
          </p:nvPr>
        </p:nvSpPr>
        <p:spPr>
          <a:xfrm>
            <a:off x="1030737" y="1807669"/>
            <a:ext cx="7072313" cy="1242271"/>
          </a:xfrm>
          <a:prstGeom prst="roundRect">
            <a:avLst>
              <a:gd name="adj" fmla="val 16667"/>
            </a:avLst>
          </a:prstGeom>
          <a:gradFill>
            <a:gsLst>
              <a:gs pos="0">
                <a:schemeClr val="lt2">
                  <a:alpha val="100000"/>
                </a:schemeClr>
              </a:gs>
              <a:gs pos="100000">
                <a:schemeClr val="lt1">
                  <a:alpha val="100000"/>
                </a:schemeClr>
              </a:gs>
            </a:gsLst>
            <a:lin ang="0"/>
          </a:gradFill>
        </p:spPr>
      </p:sp>
      <p:sp>
        <p:nvSpPr>
          <p:cNvPr id="7" name="AutoShape 7"/>
          <p:cNvSpPr/>
          <p:nvPr>
            <p:custDataLst>
              <p:tags r:id="rId4"/>
            </p:custDataLst>
          </p:nvPr>
        </p:nvSpPr>
        <p:spPr>
          <a:xfrm>
            <a:off x="740432" y="4792007"/>
            <a:ext cx="607677" cy="607677"/>
          </a:xfrm>
          <a:prstGeom prst="ellipse">
            <a:avLst/>
          </a:prstGeom>
          <a:solidFill>
            <a:schemeClr val="accent1">
              <a:alpha val="100000"/>
            </a:schemeClr>
          </a:solidFill>
        </p:spPr>
      </p:sp>
      <p:sp>
        <p:nvSpPr>
          <p:cNvPr id="8" name="Freeform 8"/>
          <p:cNvSpPr/>
          <p:nvPr>
            <p:custDataLst>
              <p:tags r:id="rId5"/>
            </p:custDataLst>
          </p:nvPr>
        </p:nvSpPr>
        <p:spPr>
          <a:xfrm>
            <a:off x="836542" y="4888117"/>
            <a:ext cx="415455" cy="415455"/>
          </a:xfrm>
          <a:custGeom>
            <a:avLst/>
            <a:gdLst/>
            <a:ahLst/>
            <a:cxnLst/>
            <a:rect l="l" t="t" r="r" b="b"/>
            <a:pathLst>
              <a:path w="304800" h="304800">
                <a:moveTo>
                  <a:pt x="190033" y="152400"/>
                </a:moveTo>
                <a:cubicBezTo>
                  <a:pt x="190033" y="90992"/>
                  <a:pt x="221771" y="56493"/>
                  <a:pt x="221771" y="56493"/>
                </a:cubicBezTo>
                <a:cubicBezTo>
                  <a:pt x="221771" y="56493"/>
                  <a:pt x="193758" y="33766"/>
                  <a:pt x="151924" y="33766"/>
                </a:cubicBezTo>
                <a:cubicBezTo>
                  <a:pt x="110090" y="33766"/>
                  <a:pt x="82067" y="56512"/>
                  <a:pt x="82067" y="56512"/>
                </a:cubicBezTo>
                <a:cubicBezTo>
                  <a:pt x="82067" y="56512"/>
                  <a:pt x="114376" y="82753"/>
                  <a:pt x="114376" y="152400"/>
                </a:cubicBezTo>
                <a:cubicBezTo>
                  <a:pt x="114376" y="219608"/>
                  <a:pt x="81858" y="248145"/>
                  <a:pt x="81858" y="248145"/>
                </a:cubicBezTo>
                <a:cubicBezTo>
                  <a:pt x="81858" y="248145"/>
                  <a:pt x="115662" y="271034"/>
                  <a:pt x="151924" y="271034"/>
                </a:cubicBezTo>
                <a:cubicBezTo>
                  <a:pt x="189043" y="271034"/>
                  <a:pt x="221799" y="248269"/>
                  <a:pt x="221799" y="248269"/>
                </a:cubicBezTo>
                <a:cubicBezTo>
                  <a:pt x="221799" y="248269"/>
                  <a:pt x="190033" y="218503"/>
                  <a:pt x="190033" y="152400"/>
                </a:cubicBezTo>
                <a:close/>
                <a:moveTo>
                  <a:pt x="74095" y="62789"/>
                </a:moveTo>
                <a:cubicBezTo>
                  <a:pt x="74095" y="62789"/>
                  <a:pt x="34633" y="86839"/>
                  <a:pt x="34633" y="152800"/>
                </a:cubicBezTo>
                <a:cubicBezTo>
                  <a:pt x="34633" y="218751"/>
                  <a:pt x="74533" y="240335"/>
                  <a:pt x="74533" y="240335"/>
                </a:cubicBezTo>
                <a:cubicBezTo>
                  <a:pt x="74533" y="240335"/>
                  <a:pt x="103613" y="218742"/>
                  <a:pt x="103613" y="152800"/>
                </a:cubicBezTo>
                <a:cubicBezTo>
                  <a:pt x="103613" y="86839"/>
                  <a:pt x="74095" y="62789"/>
                  <a:pt x="74095" y="62789"/>
                </a:cubicBezTo>
                <a:close/>
                <a:moveTo>
                  <a:pt x="229753" y="64570"/>
                </a:moveTo>
                <a:cubicBezTo>
                  <a:pt x="229753" y="64570"/>
                  <a:pt x="200244" y="86839"/>
                  <a:pt x="200244" y="152800"/>
                </a:cubicBezTo>
                <a:cubicBezTo>
                  <a:pt x="200244" y="218751"/>
                  <a:pt x="229305" y="240335"/>
                  <a:pt x="229305" y="240335"/>
                </a:cubicBezTo>
                <a:cubicBezTo>
                  <a:pt x="229305" y="240335"/>
                  <a:pt x="270158" y="218742"/>
                  <a:pt x="270158" y="152800"/>
                </a:cubicBezTo>
                <a:cubicBezTo>
                  <a:pt x="270158" y="86839"/>
                  <a:pt x="229753" y="64570"/>
                  <a:pt x="229753" y="64570"/>
                </a:cubicBezTo>
                <a:close/>
              </a:path>
            </a:pathLst>
          </a:custGeom>
          <a:solidFill>
            <a:srgbClr val="FFFFFF">
              <a:alpha val="100000"/>
            </a:srgbClr>
          </a:solidFill>
        </p:spPr>
      </p:sp>
      <p:sp>
        <p:nvSpPr>
          <p:cNvPr id="9" name="AutoShape 9"/>
          <p:cNvSpPr/>
          <p:nvPr>
            <p:custDataLst>
              <p:tags r:id="rId6"/>
            </p:custDataLst>
          </p:nvPr>
        </p:nvSpPr>
        <p:spPr>
          <a:xfrm>
            <a:off x="7779966" y="3458486"/>
            <a:ext cx="607677" cy="607677"/>
          </a:xfrm>
          <a:prstGeom prst="ellipse">
            <a:avLst/>
          </a:prstGeom>
          <a:solidFill>
            <a:schemeClr val="accent1">
              <a:alpha val="100000"/>
            </a:schemeClr>
          </a:solidFill>
        </p:spPr>
      </p:sp>
      <p:sp>
        <p:nvSpPr>
          <p:cNvPr id="10" name="AutoShape 10"/>
          <p:cNvSpPr/>
          <p:nvPr>
            <p:custDataLst>
              <p:tags r:id="rId7"/>
            </p:custDataLst>
          </p:nvPr>
        </p:nvSpPr>
        <p:spPr>
          <a:xfrm>
            <a:off x="740432" y="2124966"/>
            <a:ext cx="607677" cy="607677"/>
          </a:xfrm>
          <a:prstGeom prst="ellipse">
            <a:avLst/>
          </a:prstGeom>
          <a:solidFill>
            <a:schemeClr val="accent1">
              <a:alpha val="100000"/>
            </a:schemeClr>
          </a:solidFill>
        </p:spPr>
      </p:sp>
      <p:sp>
        <p:nvSpPr>
          <p:cNvPr id="11" name="Freeform 11"/>
          <p:cNvSpPr/>
          <p:nvPr>
            <p:custDataLst>
              <p:tags r:id="rId8"/>
            </p:custDataLst>
          </p:nvPr>
        </p:nvSpPr>
        <p:spPr>
          <a:xfrm>
            <a:off x="878744" y="2276812"/>
            <a:ext cx="303986" cy="303986"/>
          </a:xfrm>
          <a:custGeom>
            <a:avLst/>
            <a:gdLst/>
            <a:ahLst/>
            <a:cxnLst/>
            <a:rect l="l" t="t" r="r" b="b"/>
            <a:pathLst>
              <a:path w="304800" h="304800">
                <a:moveTo>
                  <a:pt x="173841" y="122930"/>
                </a:moveTo>
                <a:cubicBezTo>
                  <a:pt x="179718" y="102937"/>
                  <a:pt x="177232" y="81020"/>
                  <a:pt x="166392" y="62665"/>
                </a:cubicBezTo>
                <a:cubicBezTo>
                  <a:pt x="166630" y="62998"/>
                  <a:pt x="62770" y="167697"/>
                  <a:pt x="62027" y="167040"/>
                </a:cubicBezTo>
                <a:cubicBezTo>
                  <a:pt x="80077" y="177698"/>
                  <a:pt x="101994" y="180699"/>
                  <a:pt x="121720" y="175193"/>
                </a:cubicBezTo>
                <a:cubicBezTo>
                  <a:pt x="121577" y="174689"/>
                  <a:pt x="173422" y="122853"/>
                  <a:pt x="173841" y="122930"/>
                </a:cubicBezTo>
                <a:close/>
                <a:moveTo>
                  <a:pt x="155315" y="45968"/>
                </a:moveTo>
                <a:cubicBezTo>
                  <a:pt x="141322" y="32175"/>
                  <a:pt x="121301" y="22822"/>
                  <a:pt x="100127" y="22822"/>
                </a:cubicBezTo>
                <a:cubicBezTo>
                  <a:pt x="57331" y="22822"/>
                  <a:pt x="22631" y="57607"/>
                  <a:pt x="22631" y="100508"/>
                </a:cubicBezTo>
                <a:cubicBezTo>
                  <a:pt x="22631" y="121444"/>
                  <a:pt x="32156" y="141713"/>
                  <a:pt x="45587" y="155686"/>
                </a:cubicBezTo>
                <a:cubicBezTo>
                  <a:pt x="45615" y="155686"/>
                  <a:pt x="154657" y="46863"/>
                  <a:pt x="155315" y="45968"/>
                </a:cubicBezTo>
                <a:close/>
                <a:moveTo>
                  <a:pt x="264909" y="252089"/>
                </a:moveTo>
                <a:cubicBezTo>
                  <a:pt x="264909" y="252089"/>
                  <a:pt x="267443" y="230200"/>
                  <a:pt x="261128" y="223885"/>
                </a:cubicBezTo>
                <a:cubicBezTo>
                  <a:pt x="260709" y="223466"/>
                  <a:pt x="188300" y="135065"/>
                  <a:pt x="188300" y="135065"/>
                </a:cubicBezTo>
                <a:lnTo>
                  <a:pt x="134417" y="188947"/>
                </a:lnTo>
                <a:lnTo>
                  <a:pt x="222818" y="262185"/>
                </a:lnTo>
                <a:cubicBezTo>
                  <a:pt x="228714" y="268919"/>
                  <a:pt x="251441" y="265557"/>
                  <a:pt x="251441" y="265557"/>
                </a:cubicBezTo>
                <a:lnTo>
                  <a:pt x="269538" y="281978"/>
                </a:lnTo>
                <a:lnTo>
                  <a:pt x="282169" y="269348"/>
                </a:lnTo>
                <a:lnTo>
                  <a:pt x="264909" y="252089"/>
                </a:lnTo>
                <a:close/>
              </a:path>
            </a:pathLst>
          </a:custGeom>
          <a:solidFill>
            <a:srgbClr val="FFFFFF">
              <a:alpha val="100000"/>
            </a:srgbClr>
          </a:solidFill>
        </p:spPr>
      </p:sp>
      <p:sp>
        <p:nvSpPr>
          <p:cNvPr id="12" name="Freeform 12"/>
          <p:cNvSpPr/>
          <p:nvPr>
            <p:custDataLst>
              <p:tags r:id="rId9"/>
            </p:custDataLst>
          </p:nvPr>
        </p:nvSpPr>
        <p:spPr>
          <a:xfrm>
            <a:off x="7927423" y="3603233"/>
            <a:ext cx="318183" cy="318183"/>
          </a:xfrm>
          <a:custGeom>
            <a:avLst/>
            <a:gdLst/>
            <a:ahLst/>
            <a:cxnLst/>
            <a:rect l="l" t="t" r="r" b="b"/>
            <a:pathLst>
              <a:path w="304800" h="304800">
                <a:moveTo>
                  <a:pt x="167640" y="106680"/>
                </a:moveTo>
                <a:lnTo>
                  <a:pt x="189586" y="139598"/>
                </a:lnTo>
                <a:cubicBezTo>
                  <a:pt x="194310" y="146761"/>
                  <a:pt x="204978" y="152400"/>
                  <a:pt x="213512" y="152400"/>
                </a:cubicBezTo>
                <a:lnTo>
                  <a:pt x="259080" y="152400"/>
                </a:lnTo>
                <a:lnTo>
                  <a:pt x="259080" y="121920"/>
                </a:lnTo>
                <a:lnTo>
                  <a:pt x="213360" y="121920"/>
                </a:lnTo>
                <a:lnTo>
                  <a:pt x="191414" y="89002"/>
                </a:lnTo>
                <a:cubicBezTo>
                  <a:pt x="185452" y="80686"/>
                  <a:pt x="178394" y="73628"/>
                  <a:pt x="170345" y="67847"/>
                </a:cubicBezTo>
                <a:lnTo>
                  <a:pt x="170069" y="67666"/>
                </a:lnTo>
                <a:lnTo>
                  <a:pt x="149952" y="54254"/>
                </a:lnTo>
                <a:cubicBezTo>
                  <a:pt x="146104" y="51911"/>
                  <a:pt x="141446" y="50521"/>
                  <a:pt x="136465" y="50521"/>
                </a:cubicBezTo>
                <a:cubicBezTo>
                  <a:pt x="131912" y="50521"/>
                  <a:pt x="127635" y="51683"/>
                  <a:pt x="123911" y="53721"/>
                </a:cubicBezTo>
                <a:lnTo>
                  <a:pt x="124044" y="53654"/>
                </a:lnTo>
                <a:lnTo>
                  <a:pt x="60950" y="91450"/>
                </a:lnTo>
                <a:lnTo>
                  <a:pt x="60950" y="167650"/>
                </a:lnTo>
                <a:lnTo>
                  <a:pt x="91430" y="167650"/>
                </a:lnTo>
                <a:lnTo>
                  <a:pt x="91430" y="106690"/>
                </a:lnTo>
                <a:lnTo>
                  <a:pt x="121910" y="91450"/>
                </a:lnTo>
                <a:lnTo>
                  <a:pt x="76190" y="304810"/>
                </a:lnTo>
                <a:lnTo>
                  <a:pt x="106670" y="304810"/>
                </a:lnTo>
                <a:lnTo>
                  <a:pt x="142484" y="188224"/>
                </a:lnTo>
                <a:lnTo>
                  <a:pt x="167630" y="213370"/>
                </a:lnTo>
                <a:lnTo>
                  <a:pt x="167630" y="304810"/>
                </a:lnTo>
                <a:lnTo>
                  <a:pt x="198110" y="304810"/>
                </a:lnTo>
                <a:lnTo>
                  <a:pt x="198110" y="182890"/>
                </a:lnTo>
                <a:lnTo>
                  <a:pt x="156962" y="141742"/>
                </a:lnTo>
                <a:lnTo>
                  <a:pt x="167630" y="106690"/>
                </a:lnTo>
                <a:close/>
                <a:moveTo>
                  <a:pt x="182880" y="60960"/>
                </a:moveTo>
                <a:cubicBezTo>
                  <a:pt x="199711" y="60960"/>
                  <a:pt x="213360" y="47311"/>
                  <a:pt x="213360" y="30480"/>
                </a:cubicBezTo>
                <a:cubicBezTo>
                  <a:pt x="213360" y="13649"/>
                  <a:pt x="199711" y="0"/>
                  <a:pt x="182880" y="0"/>
                </a:cubicBezTo>
                <a:lnTo>
                  <a:pt x="182880" y="0"/>
                </a:lnTo>
                <a:cubicBezTo>
                  <a:pt x="166049" y="0"/>
                  <a:pt x="152400" y="13649"/>
                  <a:pt x="152400" y="30480"/>
                </a:cubicBezTo>
                <a:cubicBezTo>
                  <a:pt x="152400" y="47311"/>
                  <a:pt x="166049" y="60960"/>
                  <a:pt x="182880" y="60960"/>
                </a:cubicBezTo>
                <a:lnTo>
                  <a:pt x="182880" y="60960"/>
                </a:lnTo>
                <a:close/>
              </a:path>
            </a:pathLst>
          </a:custGeom>
          <a:solidFill>
            <a:srgbClr val="FFFFFF">
              <a:alpha val="100000"/>
            </a:srgbClr>
          </a:solidFill>
        </p:spPr>
      </p:sp>
      <p:sp>
        <p:nvSpPr>
          <p:cNvPr id="14" name="TextBox 14"/>
          <p:cNvSpPr txBox="1"/>
          <p:nvPr>
            <p:custDataLst>
              <p:tags r:id="rId10"/>
            </p:custDataLst>
          </p:nvPr>
        </p:nvSpPr>
        <p:spPr>
          <a:xfrm>
            <a:off x="1489909" y="1924793"/>
            <a:ext cx="6150769" cy="428625"/>
          </a:xfrm>
          <a:prstGeom prst="rect">
            <a:avLst/>
          </a:prstGeom>
        </p:spPr>
        <p:txBody>
          <a:bodyPr vert="horz" wrap="square" lIns="85725" tIns="42863" rIns="85725" bIns="42863" rtlCol="0" anchor="ctr"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定期更新S&amp;OP</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1"/>
            </p:custDataLst>
          </p:nvPr>
        </p:nvSpPr>
        <p:spPr>
          <a:xfrm>
            <a:off x="1489909" y="2268550"/>
            <a:ext cx="6150769" cy="585788"/>
          </a:xfrm>
          <a:prstGeom prst="rect">
            <a:avLst/>
          </a:prstGeom>
        </p:spPr>
        <p:txBody>
          <a:bodyPr vert="horz" wrap="square" lIns="85725" tIns="42863" rIns="85725" bIns="42863"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定期更新S&amp;OP是至关重要的，以确保计划与市场需求和供应链的变化保持一致，从而更好地满足客户需求并优化销售和运营绩效。</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2"/>
            </p:custDataLst>
          </p:nvPr>
        </p:nvSpPr>
        <p:spPr>
          <a:xfrm>
            <a:off x="1448760" y="3279585"/>
            <a:ext cx="6150769" cy="428625"/>
          </a:xfrm>
          <a:prstGeom prst="rect">
            <a:avLst/>
          </a:prstGeom>
        </p:spPr>
        <p:txBody>
          <a:bodyPr vert="horz" wrap="square" lIns="85725" tIns="42863" rIns="85725" bIns="42863" rtlCol="0" anchor="ctr"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关注市场变化</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custDataLst>
              <p:tags r:id="rId13"/>
            </p:custDataLst>
          </p:nvPr>
        </p:nvSpPr>
        <p:spPr>
          <a:xfrm>
            <a:off x="1448760" y="3623342"/>
            <a:ext cx="6150769" cy="585788"/>
          </a:xfrm>
          <a:prstGeom prst="rect">
            <a:avLst/>
          </a:prstGeom>
        </p:spPr>
        <p:txBody>
          <a:bodyPr vert="horz" wrap="square" lIns="85725" tIns="42863" rIns="85725" bIns="42863"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定期更新S&amp;OP是一个持续的过程，需要持续关注市场变化和供应链状况，并根据实际情况进行调整。</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8"/>
          <p:cNvSpPr txBox="1"/>
          <p:nvPr>
            <p:custDataLst>
              <p:tags r:id="rId14"/>
            </p:custDataLst>
          </p:nvPr>
        </p:nvSpPr>
        <p:spPr>
          <a:xfrm>
            <a:off x="1448760" y="4519076"/>
            <a:ext cx="6150769" cy="428625"/>
          </a:xfrm>
          <a:prstGeom prst="rect">
            <a:avLst/>
          </a:prstGeom>
        </p:spPr>
        <p:txBody>
          <a:bodyPr vert="horz" wrap="square" lIns="85725" tIns="42863" rIns="85725" bIns="42863" rtlCol="0" anchor="ctr"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完善S&amp;OP</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extBox 19"/>
          <p:cNvSpPr txBox="1"/>
          <p:nvPr>
            <p:custDataLst>
              <p:tags r:id="rId15"/>
            </p:custDataLst>
          </p:nvPr>
        </p:nvSpPr>
        <p:spPr>
          <a:xfrm>
            <a:off x="1449070" y="4862830"/>
            <a:ext cx="6654165" cy="586105"/>
          </a:xfrm>
          <a:prstGeom prst="rect">
            <a:avLst/>
          </a:prstGeom>
        </p:spPr>
        <p:txBody>
          <a:bodyPr vert="horz" wrap="square" lIns="85725" tIns="42863" rIns="85725" bIns="42863"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不断更新S&amp;OP意味着不断完善S&amp;OP，通过定期更新计划，管理者可以运用S&amp;OP结果来对关键的需求和资源进行决策，推动企业的顺利发展。</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6"/>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销售与运营计划的组织和实施</a:t>
            </a:r>
            <a:endParaRPr lang="zh-CN" altLang="en-US" sz="2800" dirty="0">
              <a:ea typeface="微软雅黑" panose="020B0503020204020204" pitchFamily="34" charset="-122"/>
              <a:sym typeface="+mn-ea"/>
            </a:endParaRPr>
          </a:p>
        </p:txBody>
      </p:sp>
      <p:sp>
        <p:nvSpPr>
          <p:cNvPr id="21" name="Rectangle 3"/>
          <p:cNvSpPr txBox="1"/>
          <p:nvPr>
            <p:custDataLst>
              <p:tags r:id="rId17"/>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计划实施</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custDataLst>
              <p:tags r:id="rId1"/>
            </p:custDataLst>
          </p:nvPr>
        </p:nvSpPr>
        <p:spPr>
          <a:xfrm>
            <a:off x="539478" y="2888420"/>
            <a:ext cx="2214563" cy="367751"/>
          </a:xfrm>
          <a:prstGeom prst="rect">
            <a:avLst/>
          </a:prstGeom>
        </p:spPr>
        <p:txBody>
          <a:bodyPr vert="horz" wrap="square" lIns="49506" tIns="24789" rIns="49506" bIns="24789" rtlCol="0" anchor="ctr" anchorCtr="0">
            <a:normAutofit/>
          </a:bodyPr>
          <a:lstStyle/>
          <a:p>
            <a:pPr algn="ctr">
              <a:lnSpc>
                <a:spcPct val="120000"/>
              </a:lnSpc>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设定更新频率</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custDataLst>
              <p:tags r:id="rId2"/>
            </p:custDataLst>
          </p:nvPr>
        </p:nvSpPr>
        <p:spPr>
          <a:xfrm>
            <a:off x="283845" y="3338830"/>
            <a:ext cx="2862580" cy="1241425"/>
          </a:xfrm>
          <a:prstGeom prst="rect">
            <a:avLst/>
          </a:prstGeom>
        </p:spPr>
        <p:txBody>
          <a:bodyPr vert="horz" wrap="square" lIns="49506" tIns="24789" rIns="49506" bIns="24789"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根据公司的业务需求和供应链复杂性，设定适当的S&amp;OP更新频率，例如每月、每季度或每半年更新一次。</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3522345" y="1917115"/>
            <a:ext cx="2214563" cy="367751"/>
          </a:xfrm>
          <a:prstGeom prst="rect">
            <a:avLst/>
          </a:prstGeom>
        </p:spPr>
        <p:txBody>
          <a:bodyPr vert="horz" wrap="square" lIns="49506" tIns="24789" rIns="49506" bIns="24789" rtlCol="0" anchor="ctr" anchorCtr="0">
            <a:normAutofit/>
          </a:bodyPr>
          <a:lstStyle/>
          <a:p>
            <a:pPr algn="ctr">
              <a:lnSpc>
                <a:spcPct val="120000"/>
              </a:lnSpc>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准备更新会议</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3275965" y="2348865"/>
            <a:ext cx="3183890" cy="1241425"/>
          </a:xfrm>
          <a:prstGeom prst="rect">
            <a:avLst/>
          </a:prstGeom>
        </p:spPr>
        <p:txBody>
          <a:bodyPr vert="horz" wrap="square" lIns="49506" tIns="24789" rIns="49506" bIns="24789"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在更新S&amp;OP之前，组织一个更新会议，邀请相关人员参加，会议目标是整合最新的销售、库存、预测和供应链数据到S&amp;OP中</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5"/>
            </p:custDataLst>
          </p:nvPr>
        </p:nvSpPr>
        <p:spPr>
          <a:xfrm>
            <a:off x="6432779" y="2888628"/>
            <a:ext cx="2214563" cy="367751"/>
          </a:xfrm>
          <a:prstGeom prst="rect">
            <a:avLst/>
          </a:prstGeom>
        </p:spPr>
        <p:txBody>
          <a:bodyPr vert="horz" wrap="square" lIns="49506" tIns="24789" rIns="49506" bIns="24789" rtlCol="0" anchor="ctr" anchorCtr="0">
            <a:normAutofit/>
          </a:bodyPr>
          <a:lstStyle/>
          <a:p>
            <a:pPr algn="ctr">
              <a:lnSpc>
                <a:spcPct val="120000"/>
              </a:lnSpc>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数据采集与处理</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6499225" y="3338830"/>
            <a:ext cx="2560955" cy="1241425"/>
          </a:xfrm>
          <a:prstGeom prst="rect">
            <a:avLst/>
          </a:prstGeom>
        </p:spPr>
        <p:txBody>
          <a:bodyPr vert="horz" wrap="square" lIns="49506" tIns="24789" rIns="49506" bIns="24789"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收集销售、库存、预测和供应链数据，并进行必要的处理和分析，包括数据清洗、整合、转换和可视化</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AutoShape 10"/>
          <p:cNvSpPr/>
          <p:nvPr>
            <p:custDataLst>
              <p:tags r:id="rId7"/>
            </p:custDataLst>
          </p:nvPr>
        </p:nvSpPr>
        <p:spPr>
          <a:xfrm>
            <a:off x="2281929" y="4361721"/>
            <a:ext cx="2156912" cy="1078421"/>
          </a:xfrm>
          <a:prstGeom prst="diamond">
            <a:avLst/>
          </a:prstGeom>
          <a:solidFill>
            <a:schemeClr val="accent1">
              <a:alpha val="100000"/>
            </a:schemeClr>
          </a:solidFill>
        </p:spPr>
      </p:sp>
      <p:sp>
        <p:nvSpPr>
          <p:cNvPr id="11" name="AutoShape 11"/>
          <p:cNvSpPr/>
          <p:nvPr>
            <p:custDataLst>
              <p:tags r:id="rId8"/>
            </p:custDataLst>
          </p:nvPr>
        </p:nvSpPr>
        <p:spPr>
          <a:xfrm>
            <a:off x="3522155" y="3714639"/>
            <a:ext cx="2156912" cy="1078421"/>
          </a:xfrm>
          <a:prstGeom prst="diamond">
            <a:avLst/>
          </a:prstGeom>
          <a:solidFill>
            <a:schemeClr val="accent1">
              <a:alpha val="100000"/>
            </a:schemeClr>
          </a:solidFill>
        </p:spPr>
      </p:sp>
      <p:sp>
        <p:nvSpPr>
          <p:cNvPr id="12" name="AutoShape 12"/>
          <p:cNvSpPr/>
          <p:nvPr>
            <p:custDataLst>
              <p:tags r:id="rId9"/>
            </p:custDataLst>
          </p:nvPr>
        </p:nvSpPr>
        <p:spPr>
          <a:xfrm>
            <a:off x="4762310" y="4361721"/>
            <a:ext cx="2156912" cy="1078421"/>
          </a:xfrm>
          <a:prstGeom prst="diamond">
            <a:avLst/>
          </a:prstGeom>
          <a:solidFill>
            <a:schemeClr val="accent1">
              <a:alpha val="100000"/>
            </a:schemeClr>
          </a:solidFill>
        </p:spPr>
      </p:sp>
      <p:sp>
        <p:nvSpPr>
          <p:cNvPr id="14" name="TextBox 14"/>
          <p:cNvSpPr txBox="1"/>
          <p:nvPr>
            <p:custDataLst>
              <p:tags r:id="rId10"/>
            </p:custDataLst>
          </p:nvPr>
        </p:nvSpPr>
        <p:spPr>
          <a:xfrm>
            <a:off x="3033056" y="4568571"/>
            <a:ext cx="654658" cy="664721"/>
          </a:xfrm>
          <a:prstGeom prst="rect">
            <a:avLst/>
          </a:prstGeom>
          <a:noFill/>
        </p:spPr>
        <p:txBody>
          <a:bodyPr vert="horz" wrap="none" lIns="0" tIns="0" rIns="0" bIns="0" rtlCol="0" anchor="ctr" anchorCtr="0">
            <a:noAutofit/>
          </a:bodyPr>
          <a:lstStyle/>
          <a:p>
            <a:pPr algn="ctr">
              <a:lnSpc>
                <a:spcPct val="100000"/>
              </a:lnSpc>
              <a:spcBef>
                <a:spcPct val="0"/>
              </a:spcBef>
            </a:pPr>
            <a:r>
              <a:rPr lang="en-US" sz="3040" b="1">
                <a:solidFill>
                  <a:srgbClr val="FFFFFE">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3040" b="1">
              <a:solidFill>
                <a:srgbClr val="FFFFFE">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1"/>
            </p:custDataLst>
          </p:nvPr>
        </p:nvSpPr>
        <p:spPr>
          <a:xfrm>
            <a:off x="4273722" y="3915476"/>
            <a:ext cx="654658" cy="664721"/>
          </a:xfrm>
          <a:prstGeom prst="rect">
            <a:avLst/>
          </a:prstGeom>
          <a:noFill/>
        </p:spPr>
        <p:txBody>
          <a:bodyPr vert="horz" wrap="none" lIns="0" tIns="0" rIns="0" bIns="0" rtlCol="0" anchor="ctr" anchorCtr="0">
            <a:noAutofit/>
          </a:bodyPr>
          <a:lstStyle/>
          <a:p>
            <a:pPr algn="ctr">
              <a:lnSpc>
                <a:spcPct val="100000"/>
              </a:lnSpc>
              <a:spcBef>
                <a:spcPct val="0"/>
              </a:spcBef>
            </a:pPr>
            <a:r>
              <a:rPr lang="en-US" sz="3040" b="1">
                <a:solidFill>
                  <a:srgbClr val="FFFFFE">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3040" b="1">
              <a:solidFill>
                <a:srgbClr val="FFFFFE">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2"/>
            </p:custDataLst>
          </p:nvPr>
        </p:nvSpPr>
        <p:spPr>
          <a:xfrm>
            <a:off x="5513438" y="4580197"/>
            <a:ext cx="654658" cy="664721"/>
          </a:xfrm>
          <a:prstGeom prst="rect">
            <a:avLst/>
          </a:prstGeom>
          <a:noFill/>
        </p:spPr>
        <p:txBody>
          <a:bodyPr vert="horz" wrap="none" lIns="0" tIns="0" rIns="0" bIns="0" rtlCol="0" anchor="ctr" anchorCtr="0">
            <a:noAutofit/>
          </a:bodyPr>
          <a:lstStyle/>
          <a:p>
            <a:pPr algn="ctr">
              <a:lnSpc>
                <a:spcPct val="100000"/>
              </a:lnSpc>
              <a:spcBef>
                <a:spcPct val="0"/>
              </a:spcBef>
            </a:pPr>
            <a:r>
              <a:rPr lang="en-US" sz="3040" b="1">
                <a:solidFill>
                  <a:srgbClr val="FFFFFE">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3040" b="1">
              <a:solidFill>
                <a:srgbClr val="FFFFFE">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3"/>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销售与运营计划的组织和实施</a:t>
            </a:r>
            <a:endParaRPr lang="zh-CN" altLang="en-US" sz="2800" dirty="0">
              <a:ea typeface="微软雅黑" panose="020B0503020204020204" pitchFamily="34" charset="-122"/>
              <a:sym typeface="+mn-ea"/>
            </a:endParaRPr>
          </a:p>
        </p:txBody>
      </p:sp>
      <p:sp>
        <p:nvSpPr>
          <p:cNvPr id="18" name="Rectangle 3"/>
          <p:cNvSpPr txBox="1"/>
          <p:nvPr>
            <p:custDataLst>
              <p:tags r:id="rId14"/>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计划实施</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l="12500" r="12500"/>
          <a:stretch>
            <a:fillRect/>
          </a:stretch>
        </p:blipFill>
        <p:spPr>
          <a:xfrm>
            <a:off x="357017" y="2152363"/>
            <a:ext cx="3326130" cy="3326131"/>
          </a:xfrm>
          <a:prstGeom prst="roundRect">
            <a:avLst/>
          </a:prstGeom>
        </p:spPr>
      </p:pic>
      <p:sp>
        <p:nvSpPr>
          <p:cNvPr id="5" name="TextBox 5"/>
          <p:cNvSpPr txBox="1"/>
          <p:nvPr/>
        </p:nvSpPr>
        <p:spPr>
          <a:xfrm>
            <a:off x="4171640" y="4518219"/>
            <a:ext cx="4500563" cy="533502"/>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制定新的S&amp;OP</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3950851" y="5000065"/>
            <a:ext cx="4857750" cy="685800"/>
          </a:xfrm>
          <a:prstGeom prst="rect">
            <a:avLst/>
          </a:prstGeom>
        </p:spPr>
        <p:txBody>
          <a:bodyPr vert="horz" wrap="square" lIns="0" tIns="0" rIns="0" bIns="0"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根据新的销售预测和供应链状况，制定新的S&amp;OP，包括调整销售预测、优化库存水平、调整供应链计划等。</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AutoShape 7"/>
          <p:cNvSpPr/>
          <p:nvPr/>
        </p:nvSpPr>
        <p:spPr>
          <a:xfrm>
            <a:off x="3950851" y="2234232"/>
            <a:ext cx="178594" cy="178594"/>
          </a:xfrm>
          <a:prstGeom prst="ellipse">
            <a:avLst/>
          </a:prstGeom>
          <a:solidFill>
            <a:schemeClr val="accent1">
              <a:alpha val="100000"/>
            </a:schemeClr>
          </a:solidFill>
        </p:spPr>
      </p:sp>
      <p:sp>
        <p:nvSpPr>
          <p:cNvPr id="8" name="TextBox 8"/>
          <p:cNvSpPr txBox="1"/>
          <p:nvPr/>
        </p:nvSpPr>
        <p:spPr>
          <a:xfrm>
            <a:off x="4171640" y="2073749"/>
            <a:ext cx="4500563" cy="499559"/>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评估市场需求</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3950851" y="2532779"/>
            <a:ext cx="4857750" cy="685800"/>
          </a:xfrm>
          <a:prstGeom prst="rect">
            <a:avLst/>
          </a:prstGeom>
        </p:spPr>
        <p:txBody>
          <a:bodyPr vert="horz" wrap="square" lIns="0" tIns="0" rIns="0" bIns="0"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分析销售数据和市场需求，了解客户需求的变化和竞争状况，有助于调整销售预测和优化产品供应。</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4171640" y="3303956"/>
            <a:ext cx="4500563" cy="523166"/>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评估供应链状况</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3950851" y="3779709"/>
            <a:ext cx="4857750" cy="685800"/>
          </a:xfrm>
          <a:prstGeom prst="rect">
            <a:avLst/>
          </a:prstGeom>
        </p:spPr>
        <p:txBody>
          <a:bodyPr vert="horz" wrap="square" lIns="0" tIns="0" rIns="0" bIns="0"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评估供应链的状况，包括库存水平、生产能力、物流效率和供应商绩效等，有助于调整供应链计划和优化采购决策。</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AutoShape 13"/>
          <p:cNvSpPr/>
          <p:nvPr/>
        </p:nvSpPr>
        <p:spPr>
          <a:xfrm>
            <a:off x="3950851" y="3476242"/>
            <a:ext cx="178594" cy="178594"/>
          </a:xfrm>
          <a:prstGeom prst="ellipse">
            <a:avLst/>
          </a:prstGeom>
          <a:solidFill>
            <a:schemeClr val="accent1">
              <a:alpha val="100000"/>
            </a:schemeClr>
          </a:solidFill>
        </p:spPr>
      </p:sp>
      <p:sp>
        <p:nvSpPr>
          <p:cNvPr id="14" name="AutoShape 14"/>
          <p:cNvSpPr/>
          <p:nvPr/>
        </p:nvSpPr>
        <p:spPr>
          <a:xfrm>
            <a:off x="3950851" y="4695673"/>
            <a:ext cx="178594" cy="178594"/>
          </a:xfrm>
          <a:prstGeom prst="ellipse">
            <a:avLst/>
          </a:prstGeom>
          <a:solidFill>
            <a:schemeClr val="accent1">
              <a:alpha val="100000"/>
            </a:schemeClr>
          </a:solidFill>
        </p:spPr>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2"/>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销售与运营计划的组织和实施</a:t>
            </a:r>
            <a:endParaRPr lang="zh-CN" altLang="en-US" sz="2800" dirty="0">
              <a:ea typeface="微软雅黑" panose="020B0503020204020204" pitchFamily="34" charset="-122"/>
              <a:sym typeface="+mn-ea"/>
            </a:endParaRPr>
          </a:p>
        </p:txBody>
      </p:sp>
      <p:sp>
        <p:nvSpPr>
          <p:cNvPr id="16" name="Rectangle 3"/>
          <p:cNvSpPr txBox="1"/>
          <p:nvPr>
            <p:custDataLst>
              <p:tags r:id="rId3"/>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计划实施</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5"/>
          <p:cNvSpPr/>
          <p:nvPr/>
        </p:nvSpPr>
        <p:spPr>
          <a:xfrm>
            <a:off x="782724" y="2025753"/>
            <a:ext cx="6429585" cy="1135142"/>
          </a:xfrm>
          <a:prstGeom prst="roundRect">
            <a:avLst>
              <a:gd name="adj" fmla="val 16667"/>
            </a:avLst>
          </a:prstGeom>
          <a:solidFill>
            <a:schemeClr val="lt2">
              <a:alpha val="80000"/>
            </a:schemeClr>
          </a:solidFill>
        </p:spPr>
      </p:sp>
      <p:sp>
        <p:nvSpPr>
          <p:cNvPr id="6" name="AutoShape 6"/>
          <p:cNvSpPr/>
          <p:nvPr/>
        </p:nvSpPr>
        <p:spPr>
          <a:xfrm rot="1800000">
            <a:off x="483719" y="2329792"/>
            <a:ext cx="606670" cy="526352"/>
          </a:xfrm>
          <a:prstGeom prst="hexagon">
            <a:avLst>
              <a:gd name="adj" fmla="val 28663"/>
              <a:gd name="vf" fmla="val 115470"/>
            </a:avLst>
          </a:prstGeom>
          <a:solidFill>
            <a:schemeClr val="accent1">
              <a:alpha val="100000"/>
            </a:schemeClr>
          </a:solidFill>
        </p:spPr>
      </p:sp>
      <p:sp>
        <p:nvSpPr>
          <p:cNvPr id="7" name="AutoShape 7"/>
          <p:cNvSpPr/>
          <p:nvPr/>
        </p:nvSpPr>
        <p:spPr>
          <a:xfrm>
            <a:off x="389907" y="2344903"/>
            <a:ext cx="794294" cy="496129"/>
          </a:xfrm>
          <a:prstGeom prst="rect">
            <a:avLst/>
          </a:prstGeom>
          <a:noFill/>
        </p:spPr>
        <p:txBody>
          <a:bodyPr vert="horz" wrap="square" lIns="71438" tIns="35719" rIns="71438" bIns="35719" rtlCol="0" anchor="ctr" anchorCtr="1">
            <a:noAutofit/>
          </a:bodyPr>
          <a:lstStyle/>
          <a:p>
            <a:pPr algn="ctr">
              <a:spcBef>
                <a:spcPts val="280"/>
              </a:spcBef>
              <a:defRPr/>
            </a:pPr>
            <a:r>
              <a:rPr lang="en-US" sz="2025">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825"/>
          </a:p>
        </p:txBody>
      </p:sp>
      <p:sp>
        <p:nvSpPr>
          <p:cNvPr id="8" name="TextBox 8"/>
          <p:cNvSpPr txBox="1"/>
          <p:nvPr/>
        </p:nvSpPr>
        <p:spPr>
          <a:xfrm>
            <a:off x="1379741" y="2466023"/>
            <a:ext cx="5557400" cy="651686"/>
          </a:xfrm>
          <a:prstGeom prst="rect">
            <a:avLst/>
          </a:prstGeom>
        </p:spPr>
        <p:txBody>
          <a:bodyPr vert="horz" wrap="square" lIns="0" tIns="0" rIns="0" bIns="0"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在新的S&amp;OP制定后，与相关人员沟通并确保计划的执行，包括分配任务、制定时间表、监控执行情况等。</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AutoShape 9"/>
          <p:cNvSpPr/>
          <p:nvPr/>
        </p:nvSpPr>
        <p:spPr>
          <a:xfrm>
            <a:off x="1619674" y="3325689"/>
            <a:ext cx="6429585" cy="1135142"/>
          </a:xfrm>
          <a:prstGeom prst="roundRect">
            <a:avLst>
              <a:gd name="adj" fmla="val 16667"/>
            </a:avLst>
          </a:prstGeom>
          <a:solidFill>
            <a:schemeClr val="lt2">
              <a:alpha val="80000"/>
            </a:schemeClr>
          </a:solidFill>
        </p:spPr>
      </p:sp>
      <p:sp>
        <p:nvSpPr>
          <p:cNvPr id="10" name="TextBox 10"/>
          <p:cNvSpPr txBox="1"/>
          <p:nvPr/>
        </p:nvSpPr>
        <p:spPr>
          <a:xfrm>
            <a:off x="2258326" y="3773329"/>
            <a:ext cx="5557400" cy="651686"/>
          </a:xfrm>
          <a:prstGeom prst="rect">
            <a:avLst/>
          </a:prstGeom>
        </p:spPr>
        <p:txBody>
          <a:bodyPr vert="horz" wrap="square" lIns="0" tIns="0" rIns="0" bIns="0"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在S&amp;OP实施后，持续监控销售、库存和供应链状况，并根据实际情况进行调整，有助于及时应对市场变化和供应链风险。</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AutoShape 11"/>
          <p:cNvSpPr/>
          <p:nvPr/>
        </p:nvSpPr>
        <p:spPr>
          <a:xfrm>
            <a:off x="2456624" y="4598432"/>
            <a:ext cx="6429585" cy="1135142"/>
          </a:xfrm>
          <a:prstGeom prst="roundRect">
            <a:avLst>
              <a:gd name="adj" fmla="val 16667"/>
            </a:avLst>
          </a:prstGeom>
          <a:solidFill>
            <a:schemeClr val="lt2">
              <a:alpha val="80000"/>
            </a:schemeClr>
          </a:solidFill>
        </p:spPr>
      </p:sp>
      <p:sp>
        <p:nvSpPr>
          <p:cNvPr id="12" name="TextBox 12"/>
          <p:cNvSpPr txBox="1"/>
          <p:nvPr/>
        </p:nvSpPr>
        <p:spPr>
          <a:xfrm>
            <a:off x="3053641" y="5036344"/>
            <a:ext cx="5557400" cy="651686"/>
          </a:xfrm>
          <a:prstGeom prst="rect">
            <a:avLst/>
          </a:prstGeom>
        </p:spPr>
        <p:txBody>
          <a:bodyPr vert="horz" wrap="square" lIns="0" tIns="0" rIns="0" bIns="0"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可以考虑使用先进的技术和工具，如大数据分析和人工智能，来帮助提高数据分析及预测的准确性。</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AutoShape 13"/>
          <p:cNvSpPr/>
          <p:nvPr/>
        </p:nvSpPr>
        <p:spPr>
          <a:xfrm rot="1800000">
            <a:off x="1298118" y="3630085"/>
            <a:ext cx="606670" cy="526352"/>
          </a:xfrm>
          <a:prstGeom prst="hexagon">
            <a:avLst>
              <a:gd name="adj" fmla="val 28663"/>
              <a:gd name="vf" fmla="val 115470"/>
            </a:avLst>
          </a:prstGeom>
          <a:solidFill>
            <a:schemeClr val="accent1">
              <a:alpha val="100000"/>
            </a:schemeClr>
          </a:solidFill>
        </p:spPr>
      </p:sp>
      <p:sp>
        <p:nvSpPr>
          <p:cNvPr id="14" name="AutoShape 14"/>
          <p:cNvSpPr/>
          <p:nvPr/>
        </p:nvSpPr>
        <p:spPr>
          <a:xfrm>
            <a:off x="1204306" y="3645195"/>
            <a:ext cx="794294" cy="496129"/>
          </a:xfrm>
          <a:prstGeom prst="rect">
            <a:avLst/>
          </a:prstGeom>
          <a:noFill/>
        </p:spPr>
        <p:txBody>
          <a:bodyPr vert="horz" wrap="square" lIns="71438" tIns="35719" rIns="71438" bIns="35719" rtlCol="0" anchor="ctr" anchorCtr="1">
            <a:noAutofit/>
          </a:bodyPr>
          <a:lstStyle/>
          <a:p>
            <a:pPr algn="ctr">
              <a:spcBef>
                <a:spcPts val="280"/>
              </a:spcBef>
              <a:defRPr/>
            </a:pPr>
            <a:r>
              <a:rPr lang="en-US" sz="2025">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825"/>
          </a:p>
        </p:txBody>
      </p:sp>
      <p:sp>
        <p:nvSpPr>
          <p:cNvPr id="15" name="AutoShape 15"/>
          <p:cNvSpPr/>
          <p:nvPr/>
        </p:nvSpPr>
        <p:spPr>
          <a:xfrm rot="1800000">
            <a:off x="2149665" y="4902827"/>
            <a:ext cx="606670" cy="526352"/>
          </a:xfrm>
          <a:prstGeom prst="hexagon">
            <a:avLst>
              <a:gd name="adj" fmla="val 28663"/>
              <a:gd name="vf" fmla="val 115470"/>
            </a:avLst>
          </a:prstGeom>
          <a:solidFill>
            <a:schemeClr val="accent1">
              <a:alpha val="100000"/>
            </a:schemeClr>
          </a:solidFill>
        </p:spPr>
      </p:sp>
      <p:sp>
        <p:nvSpPr>
          <p:cNvPr id="16" name="AutoShape 16"/>
          <p:cNvSpPr/>
          <p:nvPr/>
        </p:nvSpPr>
        <p:spPr>
          <a:xfrm>
            <a:off x="2055853" y="4917939"/>
            <a:ext cx="794294" cy="496129"/>
          </a:xfrm>
          <a:prstGeom prst="rect">
            <a:avLst/>
          </a:prstGeom>
          <a:noFill/>
        </p:spPr>
        <p:txBody>
          <a:bodyPr vert="horz" wrap="square" lIns="71438" tIns="35719" rIns="71438" bIns="35719" rtlCol="0" anchor="ctr" anchorCtr="1">
            <a:noAutofit/>
          </a:bodyPr>
          <a:lstStyle/>
          <a:p>
            <a:pPr algn="ctr">
              <a:spcBef>
                <a:spcPts val="280"/>
              </a:spcBef>
              <a:defRPr/>
            </a:pPr>
            <a:r>
              <a:rPr lang="en-US" sz="2025">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825"/>
          </a:p>
        </p:txBody>
      </p:sp>
      <p:sp>
        <p:nvSpPr>
          <p:cNvPr id="17" name="TextBox 17"/>
          <p:cNvSpPr txBox="1"/>
          <p:nvPr/>
        </p:nvSpPr>
        <p:spPr>
          <a:xfrm>
            <a:off x="1376882" y="2150080"/>
            <a:ext cx="2357438" cy="257175"/>
          </a:xfrm>
          <a:prstGeom prst="rect">
            <a:avLst/>
          </a:prstGeom>
        </p:spPr>
        <p:txBody>
          <a:bodyPr vert="horz" wrap="square" lIns="0" tIns="0" rIns="0" bIns="0" rtlCol="0" anchor="ctr" anchorCtr="0">
            <a:noAutofit/>
          </a:bodyPr>
          <a:lstStyle/>
          <a:p>
            <a:pPr>
              <a:spcBef>
                <a:spcPts val="280"/>
              </a:spcBef>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沟通与执行</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8"/>
          <p:cNvSpPr txBox="1"/>
          <p:nvPr/>
        </p:nvSpPr>
        <p:spPr>
          <a:xfrm>
            <a:off x="2258326" y="3456525"/>
            <a:ext cx="2357438" cy="257175"/>
          </a:xfrm>
          <a:prstGeom prst="rect">
            <a:avLst/>
          </a:prstGeom>
        </p:spPr>
        <p:txBody>
          <a:bodyPr vert="horz" wrap="square" lIns="0" tIns="0" rIns="0" bIns="0" rtlCol="0" anchor="ctr" anchorCtr="0">
            <a:noAutofit/>
          </a:bodyPr>
          <a:lstStyle/>
          <a:p>
            <a:pPr>
              <a:spcBef>
                <a:spcPts val="280"/>
              </a:spcBef>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持续监控与调整</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extBox 19"/>
          <p:cNvSpPr txBox="1"/>
          <p:nvPr/>
        </p:nvSpPr>
        <p:spPr>
          <a:xfrm>
            <a:off x="3053640" y="4737766"/>
            <a:ext cx="2357438" cy="257175"/>
          </a:xfrm>
          <a:prstGeom prst="rect">
            <a:avLst/>
          </a:prstGeom>
        </p:spPr>
        <p:txBody>
          <a:bodyPr vert="horz" wrap="square" lIns="0" tIns="0" rIns="0" bIns="0" rtlCol="0" anchor="ctr" anchorCtr="0">
            <a:noAutofit/>
          </a:bodyPr>
          <a:lstStyle/>
          <a:p>
            <a:pPr>
              <a:spcBef>
                <a:spcPts val="280"/>
              </a:spcBef>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先进的技术和工具</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销售与运营计划的组织和实施</a:t>
            </a:r>
            <a:endParaRPr lang="zh-CN" altLang="en-US" sz="2800" dirty="0">
              <a:ea typeface="微软雅黑" panose="020B0503020204020204" pitchFamily="34" charset="-122"/>
              <a:sym typeface="+mn-ea"/>
            </a:endParaRPr>
          </a:p>
        </p:txBody>
      </p:sp>
      <p:sp>
        <p:nvSpPr>
          <p:cNvPr id="21" name="Rectangle 3"/>
          <p:cNvSpPr txBox="1"/>
          <p:nvPr>
            <p:custDataLst>
              <p:tags r:id="rId2"/>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计划实施</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2339102"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客户需求预测</a:t>
            </a:r>
            <a:endParaRPr lang="zh-CN" altLang="en-US"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4" name="TextBox 5"/>
          <p:cNvSpPr txBox="1"/>
          <p:nvPr>
            <p:custDataLst>
              <p:tags r:id="rId1"/>
            </p:custDataLst>
          </p:nvPr>
        </p:nvSpPr>
        <p:spPr>
          <a:xfrm>
            <a:off x="2343666" y="1947878"/>
            <a:ext cx="4238625" cy="914400"/>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预测是对未来可能发生的情况的预计与推测，而需求预测是对未来预期的需求量的预估。</a:t>
            </a:r>
            <a:endPar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6"/>
          <p:cNvSpPr txBox="1"/>
          <p:nvPr>
            <p:custDataLst>
              <p:tags r:id="rId2"/>
            </p:custDataLst>
          </p:nvPr>
        </p:nvSpPr>
        <p:spPr>
          <a:xfrm>
            <a:off x="2343666" y="1370655"/>
            <a:ext cx="4219575" cy="738707"/>
          </a:xfrm>
          <a:prstGeom prst="rect">
            <a:avLst/>
          </a:prstGeom>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需求预测介绍</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7"/>
          <p:cNvSpPr txBox="1"/>
          <p:nvPr>
            <p:custDataLst>
              <p:tags r:id="rId3"/>
            </p:custDataLst>
          </p:nvPr>
        </p:nvSpPr>
        <p:spPr>
          <a:xfrm>
            <a:off x="2343666" y="3712973"/>
            <a:ext cx="4238625" cy="914400"/>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需求预测对企业计划与控制决策提供依据，协助企业优化业务盈利能力。</a:t>
            </a:r>
            <a:endPar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8"/>
          <p:cNvSpPr txBox="1"/>
          <p:nvPr>
            <p:custDataLst>
              <p:tags r:id="rId4"/>
            </p:custDataLst>
          </p:nvPr>
        </p:nvSpPr>
        <p:spPr>
          <a:xfrm>
            <a:off x="2343666" y="3116450"/>
            <a:ext cx="4219575" cy="736876"/>
          </a:xfrm>
          <a:prstGeom prst="rect">
            <a:avLst/>
          </a:prstGeom>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需求预测的意义</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9"/>
          <p:cNvSpPr txBox="1"/>
          <p:nvPr>
            <p:custDataLst>
              <p:tags r:id="rId5"/>
            </p:custDataLst>
          </p:nvPr>
        </p:nvSpPr>
        <p:spPr>
          <a:xfrm>
            <a:off x="2343666" y="5377103"/>
            <a:ext cx="4238625" cy="914400"/>
          </a:xfrm>
          <a:prstGeom prst="rect">
            <a:avLst/>
          </a:prstGeom>
        </p:spPr>
        <p:txBody>
          <a:bodyPr vert="horz" wrap="square" lIns="123825" tIns="123825" rIns="57150" bIns="123825" rtlCol="0" anchor="t" anchorCtr="0">
            <a:noAutofit/>
          </a:bodyPr>
          <a:lstStyle/>
          <a:p>
            <a:pPr>
              <a:lnSpc>
                <a:spcPct val="140000"/>
              </a:lnSpc>
            </a:pPr>
            <a:r>
              <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客户需求预测是对特定时期内的客户需求进行未来估计的过程。</a:t>
            </a:r>
            <a:endPar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10"/>
          <p:cNvSpPr txBox="1"/>
          <p:nvPr>
            <p:custDataLst>
              <p:tags r:id="rId6"/>
            </p:custDataLst>
          </p:nvPr>
        </p:nvSpPr>
        <p:spPr>
          <a:xfrm>
            <a:off x="2343666" y="4799881"/>
            <a:ext cx="4219575" cy="749453"/>
          </a:xfrm>
          <a:prstGeom prst="rect">
            <a:avLst/>
          </a:prstGeom>
        </p:spPr>
        <p:txBody>
          <a:bodyPr vert="horz" wrap="square" lIns="123825" tIns="123825" rIns="57150" bIns="123825" rtlCol="0" anchor="ctr" anchorCtr="0">
            <a:noAutofit/>
          </a:bodyPr>
          <a:lstStyle/>
          <a:p>
            <a:pPr>
              <a:lnSpc>
                <a:spcPct val="150000"/>
              </a:lnSpc>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客户需求预测意义</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2"/>
          <p:cNvSpPr txBox="1"/>
          <p:nvPr>
            <p:custDataLst>
              <p:tags r:id="rId7"/>
            </p:custDataLst>
          </p:nvPr>
        </p:nvSpPr>
        <p:spPr>
          <a:xfrm>
            <a:off x="1403298" y="1676264"/>
            <a:ext cx="849630" cy="48196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24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3"/>
          <p:cNvSpPr txBox="1"/>
          <p:nvPr>
            <p:custDataLst>
              <p:tags r:id="rId8"/>
            </p:custDataLst>
          </p:nvPr>
        </p:nvSpPr>
        <p:spPr>
          <a:xfrm>
            <a:off x="1403298" y="3414840"/>
            <a:ext cx="849630" cy="48196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24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4"/>
          <p:cNvSpPr txBox="1"/>
          <p:nvPr>
            <p:custDataLst>
              <p:tags r:id="rId9"/>
            </p:custDataLst>
          </p:nvPr>
        </p:nvSpPr>
        <p:spPr>
          <a:xfrm>
            <a:off x="1403298" y="5136121"/>
            <a:ext cx="849630" cy="481965"/>
          </a:xfrm>
          <a:prstGeom prst="rect">
            <a:avLst/>
          </a:prstGeom>
        </p:spPr>
        <p:txBody>
          <a:bodyPr vert="horz" wrap="square" lIns="91440" tIns="45720" rIns="91440" bIns="45720" rtlCol="0" anchor="ctr" anchorCtr="0">
            <a:spAutoFit/>
          </a:bodyPr>
          <a:lstStyle/>
          <a:p>
            <a:pPr algn="ctr">
              <a:lnSpc>
                <a:spcPct val="100000"/>
              </a:lnSpc>
              <a:spcBef>
                <a:spcPts val="375"/>
              </a:spcBef>
            </a:pPr>
            <a:r>
              <a:rPr lang="en-US" sz="24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24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AutoShape 15"/>
          <p:cNvSpPr/>
          <p:nvPr>
            <p:custDataLst>
              <p:tags r:id="rId10"/>
            </p:custDataLst>
          </p:nvPr>
        </p:nvSpPr>
        <p:spPr>
          <a:xfrm>
            <a:off x="1508798" y="1597932"/>
            <a:ext cx="638629" cy="638629"/>
          </a:xfrm>
          <a:prstGeom prst="rect">
            <a:avLst/>
          </a:prstGeom>
          <a:noFill/>
          <a:ln w="19050">
            <a:solidFill>
              <a:schemeClr val="accent1">
                <a:alpha val="100000"/>
              </a:schemeClr>
            </a:solidFill>
            <a:prstDash val="solid"/>
          </a:ln>
        </p:spPr>
      </p:sp>
      <p:sp>
        <p:nvSpPr>
          <p:cNvPr id="14" name="AutoShape 16"/>
          <p:cNvSpPr/>
          <p:nvPr>
            <p:custDataLst>
              <p:tags r:id="rId11"/>
            </p:custDataLst>
          </p:nvPr>
        </p:nvSpPr>
        <p:spPr>
          <a:xfrm>
            <a:off x="1508798" y="3327861"/>
            <a:ext cx="638629" cy="638629"/>
          </a:xfrm>
          <a:prstGeom prst="rect">
            <a:avLst/>
          </a:prstGeom>
          <a:noFill/>
          <a:ln w="19050">
            <a:solidFill>
              <a:schemeClr val="accent1">
                <a:alpha val="100000"/>
              </a:schemeClr>
            </a:solidFill>
            <a:prstDash val="solid"/>
          </a:ln>
        </p:spPr>
      </p:sp>
      <p:sp>
        <p:nvSpPr>
          <p:cNvPr id="15" name="AutoShape 17"/>
          <p:cNvSpPr/>
          <p:nvPr>
            <p:custDataLst>
              <p:tags r:id="rId12"/>
            </p:custDataLst>
          </p:nvPr>
        </p:nvSpPr>
        <p:spPr>
          <a:xfrm>
            <a:off x="1508798" y="5057789"/>
            <a:ext cx="638629" cy="638629"/>
          </a:xfrm>
          <a:prstGeom prst="rect">
            <a:avLst/>
          </a:prstGeom>
          <a:noFill/>
          <a:ln w="19050">
            <a:solidFill>
              <a:schemeClr val="accent1">
                <a:alpha val="100000"/>
              </a:schemeClr>
            </a:solidFill>
            <a:prstDash val="solid"/>
          </a:ln>
        </p:spPr>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2091383" y="2367981"/>
            <a:ext cx="2240834" cy="367751"/>
          </a:xfrm>
          <a:prstGeom prst="rect">
            <a:avLst/>
          </a:prstGeom>
        </p:spPr>
        <p:txBody>
          <a:bodyPr vert="horz" wrap="square" lIns="49506" tIns="24789" rIns="49506" bIns="24789" rtlCol="0" anchor="b"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优化供应链管理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nvSpPr>
        <p:spPr>
          <a:xfrm>
            <a:off x="1699166" y="2799132"/>
            <a:ext cx="4673034" cy="799974"/>
          </a:xfrm>
          <a:prstGeom prst="rect">
            <a:avLst/>
          </a:prstGeom>
        </p:spPr>
        <p:txBody>
          <a:bodyPr vert="horz" wrap="square" lIns="49506" tIns="24789" rIns="49506" bIns="24789" rtlCol="0" anchor="t" anchorCtr="0">
            <a:noAutofit/>
          </a:bodyPr>
          <a:lstStyle/>
          <a:p>
            <a:pPr algn="l">
              <a:lnSpc>
                <a:spcPct val="140000"/>
              </a:lnSpc>
            </a:pPr>
            <a:r>
              <a:rPr lang="en-US" sz="20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通过优化供应商选择、加强合作关系、提高物流效率等方式来优化供应链管理</a:t>
            </a:r>
            <a:r>
              <a:rPr lang="en-US" sz="20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20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5049171" y="4239376"/>
            <a:ext cx="2240834" cy="367751"/>
          </a:xfrm>
          <a:prstGeom prst="rect">
            <a:avLst/>
          </a:prstGeom>
        </p:spPr>
        <p:txBody>
          <a:bodyPr vert="horz" wrap="square" lIns="49506" tIns="24789" rIns="49506" bIns="24789" rtlCol="0" anchor="b"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加强沟通和协作</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4656954" y="4643852"/>
            <a:ext cx="4235525" cy="799974"/>
          </a:xfrm>
          <a:prstGeom prst="rect">
            <a:avLst/>
          </a:prstGeom>
        </p:spPr>
        <p:txBody>
          <a:bodyPr vert="horz" wrap="square" lIns="49506" tIns="24789" rIns="49506" bIns="24789" rtlCol="0" anchor="t" anchorCtr="0">
            <a:noAutofit/>
          </a:bodyPr>
          <a:lstStyle/>
          <a:p>
            <a:pPr algn="l">
              <a:lnSpc>
                <a:spcPct val="140000"/>
              </a:lnSpc>
            </a:pPr>
            <a:r>
              <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加强沟通和协作，确保所有参与者能够相互合作，共同实现业务目标。</a:t>
            </a:r>
            <a:endPar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1699167" y="2304580"/>
            <a:ext cx="487318" cy="494552"/>
          </a:xfrm>
          <a:prstGeom prst="rect">
            <a:avLst/>
          </a:prstGeom>
        </p:spPr>
        <p:txBody>
          <a:bodyPr vert="horz" wrap="square" lIns="49506" tIns="24789" rIns="49506" bIns="24789" rtlCol="0" anchor="ctr" anchorCtr="0">
            <a:norm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4656955" y="4183901"/>
            <a:ext cx="503168" cy="478702"/>
          </a:xfrm>
          <a:prstGeom prst="rect">
            <a:avLst/>
          </a:prstGeom>
        </p:spPr>
        <p:txBody>
          <a:bodyPr vert="horz" wrap="square" lIns="49506" tIns="24789" rIns="49506" bIns="24789" rtlCol="0" anchor="ctr" anchorCtr="0">
            <a:norm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AutoShape 11"/>
          <p:cNvSpPr/>
          <p:nvPr/>
        </p:nvSpPr>
        <p:spPr>
          <a:xfrm>
            <a:off x="423796" y="2431382"/>
            <a:ext cx="1123959" cy="1123959"/>
          </a:xfrm>
          <a:prstGeom prst="ellipse">
            <a:avLst/>
          </a:prstGeom>
          <a:solidFill>
            <a:schemeClr val="lt2">
              <a:alpha val="100000"/>
            </a:schemeClr>
          </a:solidFill>
        </p:spPr>
      </p:sp>
      <p:sp>
        <p:nvSpPr>
          <p:cNvPr id="12" name="Freeform 12"/>
          <p:cNvSpPr/>
          <p:nvPr/>
        </p:nvSpPr>
        <p:spPr>
          <a:xfrm>
            <a:off x="771336" y="2764635"/>
            <a:ext cx="428879" cy="428879"/>
          </a:xfrm>
          <a:custGeom>
            <a:avLst/>
            <a:gdLst/>
            <a:ahLst/>
            <a:cxnLst/>
            <a:rect l="l" t="t" r="r" b="b"/>
            <a:pathLst>
              <a:path w="304800" h="304800">
                <a:moveTo>
                  <a:pt x="121920" y="28651"/>
                </a:moveTo>
                <a:lnTo>
                  <a:pt x="121920" y="0"/>
                </a:lnTo>
                <a:lnTo>
                  <a:pt x="152400" y="0"/>
                </a:lnTo>
                <a:lnTo>
                  <a:pt x="152400" y="243840"/>
                </a:lnTo>
                <a:lnTo>
                  <a:pt x="304800" y="243840"/>
                </a:lnTo>
                <a:lnTo>
                  <a:pt x="243840" y="304800"/>
                </a:lnTo>
                <a:lnTo>
                  <a:pt x="30480" y="304800"/>
                </a:lnTo>
                <a:lnTo>
                  <a:pt x="0" y="243840"/>
                </a:lnTo>
                <a:lnTo>
                  <a:pt x="121920" y="243840"/>
                </a:lnTo>
                <a:lnTo>
                  <a:pt x="121920" y="213360"/>
                </a:lnTo>
                <a:lnTo>
                  <a:pt x="0" y="213360"/>
                </a:lnTo>
                <a:lnTo>
                  <a:pt x="0" y="209398"/>
                </a:lnTo>
                <a:cubicBezTo>
                  <a:pt x="56940" y="163544"/>
                  <a:pt x="99498" y="101956"/>
                  <a:pt x="121234" y="31242"/>
                </a:cubicBezTo>
                <a:lnTo>
                  <a:pt x="121920" y="28651"/>
                </a:lnTo>
                <a:close/>
                <a:moveTo>
                  <a:pt x="304343" y="213360"/>
                </a:moveTo>
                <a:lnTo>
                  <a:pt x="152400" y="213360"/>
                </a:lnTo>
                <a:lnTo>
                  <a:pt x="152400" y="207874"/>
                </a:lnTo>
                <a:cubicBezTo>
                  <a:pt x="171650" y="179451"/>
                  <a:pt x="183137" y="144409"/>
                  <a:pt x="183137" y="106680"/>
                </a:cubicBezTo>
                <a:cubicBezTo>
                  <a:pt x="183137" y="68951"/>
                  <a:pt x="171660" y="33909"/>
                  <a:pt x="151990" y="4848"/>
                </a:cubicBezTo>
                <a:lnTo>
                  <a:pt x="152400" y="5486"/>
                </a:lnTo>
                <a:lnTo>
                  <a:pt x="152400" y="2438"/>
                </a:lnTo>
                <a:cubicBezTo>
                  <a:pt x="237877" y="37719"/>
                  <a:pt x="298180" y="117796"/>
                  <a:pt x="304305" y="212646"/>
                </a:cubicBezTo>
                <a:lnTo>
                  <a:pt x="304343" y="213360"/>
                </a:lnTo>
                <a:close/>
              </a:path>
            </a:pathLst>
          </a:custGeom>
          <a:solidFill>
            <a:schemeClr val="accent1">
              <a:alpha val="100000"/>
            </a:schemeClr>
          </a:solidFill>
        </p:spPr>
      </p:sp>
      <p:sp>
        <p:nvSpPr>
          <p:cNvPr id="13" name="AutoShape 13"/>
          <p:cNvSpPr/>
          <p:nvPr/>
        </p:nvSpPr>
        <p:spPr>
          <a:xfrm>
            <a:off x="3173156" y="4294853"/>
            <a:ext cx="1123959" cy="1123959"/>
          </a:xfrm>
          <a:prstGeom prst="ellipse">
            <a:avLst/>
          </a:prstGeom>
          <a:solidFill>
            <a:schemeClr val="lt2">
              <a:alpha val="100000"/>
            </a:schemeClr>
          </a:solidFill>
        </p:spPr>
      </p:sp>
      <p:sp>
        <p:nvSpPr>
          <p:cNvPr id="14" name="Freeform 14"/>
          <p:cNvSpPr/>
          <p:nvPr/>
        </p:nvSpPr>
        <p:spPr>
          <a:xfrm>
            <a:off x="3535485" y="4653986"/>
            <a:ext cx="399302" cy="377118"/>
          </a:xfrm>
          <a:custGeom>
            <a:avLst/>
            <a:gdLst/>
            <a:ahLst/>
            <a:cxnLst/>
            <a:rect l="l" t="t" r="r" b="b"/>
            <a:pathLst>
              <a:path w="304800" h="304800">
                <a:moveTo>
                  <a:pt x="0" y="91440"/>
                </a:moveTo>
                <a:lnTo>
                  <a:pt x="152400" y="0"/>
                </a:lnTo>
                <a:lnTo>
                  <a:pt x="304800" y="91440"/>
                </a:lnTo>
                <a:lnTo>
                  <a:pt x="304800" y="121920"/>
                </a:lnTo>
                <a:lnTo>
                  <a:pt x="0" y="121920"/>
                </a:lnTo>
                <a:lnTo>
                  <a:pt x="0" y="91440"/>
                </a:lnTo>
                <a:close/>
                <a:moveTo>
                  <a:pt x="0" y="274320"/>
                </a:moveTo>
                <a:lnTo>
                  <a:pt x="304800" y="274320"/>
                </a:lnTo>
                <a:lnTo>
                  <a:pt x="304800" y="304800"/>
                </a:lnTo>
                <a:lnTo>
                  <a:pt x="0" y="304800"/>
                </a:lnTo>
                <a:lnTo>
                  <a:pt x="0" y="274320"/>
                </a:lnTo>
                <a:close/>
                <a:moveTo>
                  <a:pt x="30480" y="243840"/>
                </a:moveTo>
                <a:lnTo>
                  <a:pt x="274320" y="243840"/>
                </a:lnTo>
                <a:lnTo>
                  <a:pt x="274320" y="274320"/>
                </a:lnTo>
                <a:lnTo>
                  <a:pt x="30480" y="274320"/>
                </a:lnTo>
                <a:lnTo>
                  <a:pt x="30480" y="243840"/>
                </a:lnTo>
                <a:close/>
                <a:moveTo>
                  <a:pt x="30480" y="121920"/>
                </a:moveTo>
                <a:lnTo>
                  <a:pt x="91440" y="121920"/>
                </a:lnTo>
                <a:lnTo>
                  <a:pt x="91440" y="243840"/>
                </a:lnTo>
                <a:lnTo>
                  <a:pt x="30480" y="243840"/>
                </a:lnTo>
                <a:lnTo>
                  <a:pt x="30480" y="121920"/>
                </a:lnTo>
                <a:close/>
                <a:moveTo>
                  <a:pt x="121920" y="121920"/>
                </a:moveTo>
                <a:lnTo>
                  <a:pt x="182880" y="121920"/>
                </a:lnTo>
                <a:lnTo>
                  <a:pt x="182880" y="243840"/>
                </a:lnTo>
                <a:lnTo>
                  <a:pt x="121920" y="243840"/>
                </a:lnTo>
                <a:lnTo>
                  <a:pt x="121920" y="121920"/>
                </a:lnTo>
                <a:close/>
                <a:moveTo>
                  <a:pt x="213360" y="121920"/>
                </a:moveTo>
                <a:lnTo>
                  <a:pt x="274320" y="121920"/>
                </a:lnTo>
                <a:lnTo>
                  <a:pt x="274320" y="243840"/>
                </a:lnTo>
                <a:lnTo>
                  <a:pt x="213360" y="243840"/>
                </a:lnTo>
                <a:lnTo>
                  <a:pt x="213360" y="121920"/>
                </a:lnTo>
                <a:close/>
              </a:path>
            </a:pathLst>
          </a:custGeom>
          <a:solidFill>
            <a:schemeClr val="accent1">
              <a:alpha val="100000"/>
            </a:schemeClr>
          </a:solidFill>
        </p:spPr>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dirty="0">
                <a:ea typeface="微软雅黑" panose="020B0503020204020204" pitchFamily="34" charset="-122"/>
                <a:sym typeface="+mn-ea"/>
              </a:rPr>
              <a:t>销售与运营计划的组织和实施</a:t>
            </a:r>
            <a:endParaRPr lang="zh-CN" altLang="en-US" sz="2800" dirty="0">
              <a:ea typeface="微软雅黑" panose="020B0503020204020204" pitchFamily="34" charset="-122"/>
              <a:sym typeface="+mn-ea"/>
            </a:endParaRPr>
          </a:p>
        </p:txBody>
      </p:sp>
      <p:sp>
        <p:nvSpPr>
          <p:cNvPr id="15" name="Rectangle 3"/>
          <p:cNvSpPr txBox="1"/>
          <p:nvPr>
            <p:custDataLst>
              <p:tags r:id="rId2"/>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计划实施</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972894" y="1838465"/>
            <a:ext cx="3261479" cy="454343"/>
          </a:xfrm>
          <a:prstGeom prst="rect">
            <a:avLst/>
          </a:prstGeom>
        </p:spPr>
        <p:txBody>
          <a:bodyPr vert="horz" wrap="square" lIns="92869" tIns="92869" rIns="42863" bIns="92869" rtlCol="0" anchor="ctr" anchorCtr="0">
            <a:noAutofit/>
          </a:bodyPr>
          <a:lstStyle/>
          <a:p>
            <a:pPr>
              <a:lnSpc>
                <a:spcPct val="120000"/>
              </a:lnSpc>
              <a:spcBef>
                <a:spcPts val="340"/>
              </a:spcBef>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数据采集</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nvSpPr>
        <p:spPr>
          <a:xfrm>
            <a:off x="5149323" y="1810857"/>
            <a:ext cx="3370179" cy="454343"/>
          </a:xfrm>
          <a:prstGeom prst="rect">
            <a:avLst/>
          </a:prstGeom>
        </p:spPr>
        <p:txBody>
          <a:bodyPr vert="horz" wrap="square" lIns="92869" tIns="92869" rIns="42863" bIns="92869" rtlCol="0" anchor="ctr" anchorCtr="0">
            <a:noAutofit/>
          </a:bodyPr>
          <a:lstStyle/>
          <a:p>
            <a:pPr>
              <a:lnSpc>
                <a:spcPct val="120000"/>
              </a:lnSpc>
              <a:spcBef>
                <a:spcPts val="340"/>
              </a:spcBef>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数据转换</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5158526" y="3099025"/>
            <a:ext cx="3370179" cy="454343"/>
          </a:xfrm>
          <a:prstGeom prst="rect">
            <a:avLst/>
          </a:prstGeom>
        </p:spPr>
        <p:txBody>
          <a:bodyPr vert="horz" wrap="square" lIns="92869" tIns="92869" rIns="42863" bIns="92869" rtlCol="0" anchor="ctr" anchorCtr="0">
            <a:noAutofit/>
          </a:bodyPr>
          <a:lstStyle/>
          <a:p>
            <a:pPr>
              <a:lnSpc>
                <a:spcPct val="120000"/>
              </a:lnSpc>
              <a:spcBef>
                <a:spcPts val="340"/>
              </a:spcBef>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数据可视化</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5167729" y="4401154"/>
            <a:ext cx="3370179" cy="454343"/>
          </a:xfrm>
          <a:prstGeom prst="rect">
            <a:avLst/>
          </a:prstGeom>
        </p:spPr>
        <p:txBody>
          <a:bodyPr vert="horz" wrap="square" lIns="92869" tIns="92869" rIns="42863" bIns="92869" rtlCol="0" anchor="ctr" anchorCtr="0">
            <a:noAutofit/>
          </a:bodyPr>
          <a:lstStyle/>
          <a:p>
            <a:pPr>
              <a:lnSpc>
                <a:spcPct val="120000"/>
              </a:lnSpc>
              <a:spcBef>
                <a:spcPts val="340"/>
              </a:spcBef>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数据解释和决策</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991300" y="4428764"/>
            <a:ext cx="3310895" cy="468630"/>
          </a:xfrm>
          <a:prstGeom prst="rect">
            <a:avLst/>
          </a:prstGeom>
        </p:spPr>
        <p:txBody>
          <a:bodyPr vert="horz" wrap="square" lIns="92869" tIns="92869" rIns="42863" bIns="92869" rtlCol="0" anchor="ctr" anchorCtr="0">
            <a:noAutofit/>
          </a:bodyPr>
          <a:lstStyle/>
          <a:p>
            <a:pPr>
              <a:lnSpc>
                <a:spcPct val="120000"/>
              </a:lnSpc>
              <a:spcBef>
                <a:spcPts val="340"/>
              </a:spcBef>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数据整合</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982097" y="3126634"/>
            <a:ext cx="3261479" cy="454343"/>
          </a:xfrm>
          <a:prstGeom prst="rect">
            <a:avLst/>
          </a:prstGeom>
        </p:spPr>
        <p:txBody>
          <a:bodyPr vert="horz" wrap="square" lIns="92869" tIns="92869" rIns="42863" bIns="92869" rtlCol="0" anchor="ctr" anchorCtr="0">
            <a:noAutofit/>
          </a:bodyPr>
          <a:lstStyle/>
          <a:p>
            <a:pPr>
              <a:lnSpc>
                <a:spcPct val="120000"/>
              </a:lnSpc>
              <a:spcBef>
                <a:spcPts val="340"/>
              </a:spcBef>
            </a:pPr>
            <a:r>
              <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数据清洗</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898943" y="2110499"/>
            <a:ext cx="3889435" cy="902970"/>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从销售、库存、供应链等多个来源收集数据，包括实际销售数据、库存数据、预测数据、供应链计划数据等。</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908153" y="3414840"/>
            <a:ext cx="3889105" cy="864394"/>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在收集数据后，进行数据清洗，以确保数据的准确性和一致性，这可能包括去除异常值、处理缺失值、纠正错误等。</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nvSpPr>
        <p:spPr>
          <a:xfrm>
            <a:off x="917355" y="4719086"/>
            <a:ext cx="3889105" cy="864394"/>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将不同来源的数据进行整合，形成一个统一的数据集，以便进行进一步的分析和处理，为进一步分析提供基础。</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nvSpPr>
        <p:spPr>
          <a:xfrm>
            <a:off x="5075379" y="2082891"/>
            <a:ext cx="3889105" cy="864394"/>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根据需要，对数据进行转换和加工，以便更好地满足分析需求，如将销售数据进行透视分析，按产品、地区、时间段等进行分类。</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nvSpPr>
        <p:spPr>
          <a:xfrm>
            <a:off x="5084582" y="3387231"/>
            <a:ext cx="3889105" cy="864394"/>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通过图表、报告等形式，将数据以可视化的方式呈现，以便更好地理解和解释数据，如制作销售趋势图、库存水平表等。</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nvSpPr>
        <p:spPr>
          <a:xfrm>
            <a:off x="5093784" y="4691477"/>
            <a:ext cx="3889105" cy="864394"/>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根据数据分析和可视化结果，做出相应的决策和调整，如调整销售预测、优化库存水平、调整供应链计划等。</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17" name="Group 17"/>
          <p:cNvGrpSpPr/>
          <p:nvPr/>
        </p:nvGrpSpPr>
        <p:grpSpPr>
          <a:xfrm>
            <a:off x="629336" y="1991692"/>
            <a:ext cx="147890" cy="4018001"/>
            <a:chOff x="839115" y="1512589"/>
            <a:chExt cx="197186" cy="5357334"/>
          </a:xfrm>
        </p:grpSpPr>
        <p:sp>
          <p:nvSpPr>
            <p:cNvPr id="18" name="AutoShape 18"/>
            <p:cNvSpPr/>
            <p:nvPr/>
          </p:nvSpPr>
          <p:spPr>
            <a:xfrm>
              <a:off x="839115" y="1512589"/>
              <a:ext cx="197186" cy="197186"/>
            </a:xfrm>
            <a:prstGeom prst="ellipse">
              <a:avLst/>
            </a:prstGeom>
            <a:solidFill>
              <a:schemeClr val="accent1">
                <a:alpha val="100000"/>
              </a:schemeClr>
            </a:solidFill>
          </p:spPr>
        </p:sp>
        <p:sp>
          <p:nvSpPr>
            <p:cNvPr id="19" name="AutoShape 19"/>
            <p:cNvSpPr/>
            <p:nvPr/>
          </p:nvSpPr>
          <p:spPr>
            <a:xfrm>
              <a:off x="839115" y="3230148"/>
              <a:ext cx="197186" cy="197186"/>
            </a:xfrm>
            <a:prstGeom prst="ellipse">
              <a:avLst/>
            </a:prstGeom>
            <a:solidFill>
              <a:schemeClr val="accent1">
                <a:alpha val="100000"/>
              </a:schemeClr>
            </a:solidFill>
          </p:spPr>
        </p:sp>
        <p:sp>
          <p:nvSpPr>
            <p:cNvPr id="20" name="AutoShape 20"/>
            <p:cNvSpPr/>
            <p:nvPr/>
          </p:nvSpPr>
          <p:spPr>
            <a:xfrm>
              <a:off x="839115" y="4975845"/>
              <a:ext cx="197186" cy="197186"/>
            </a:xfrm>
            <a:prstGeom prst="ellipse">
              <a:avLst/>
            </a:prstGeom>
            <a:solidFill>
              <a:schemeClr val="accent1">
                <a:alpha val="100000"/>
              </a:schemeClr>
            </a:solidFill>
          </p:spPr>
        </p:sp>
        <p:cxnSp>
          <p:nvCxnSpPr>
            <p:cNvPr id="21" name="Connector 21"/>
            <p:cNvCxnSpPr/>
            <p:nvPr/>
          </p:nvCxnSpPr>
          <p:spPr>
            <a:xfrm>
              <a:off x="937708" y="1624780"/>
              <a:ext cx="0" cy="5245143"/>
            </a:xfrm>
            <a:prstGeom prst="line">
              <a:avLst/>
            </a:prstGeom>
            <a:ln w="19050">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grpSp>
      <p:grpSp>
        <p:nvGrpSpPr>
          <p:cNvPr id="22" name="Group 22"/>
          <p:cNvGrpSpPr/>
          <p:nvPr/>
        </p:nvGrpSpPr>
        <p:grpSpPr>
          <a:xfrm>
            <a:off x="4841676" y="1991692"/>
            <a:ext cx="147890" cy="4018001"/>
            <a:chOff x="6455568" y="1512589"/>
            <a:chExt cx="197186" cy="5357334"/>
          </a:xfrm>
        </p:grpSpPr>
        <p:sp>
          <p:nvSpPr>
            <p:cNvPr id="23" name="AutoShape 23"/>
            <p:cNvSpPr/>
            <p:nvPr/>
          </p:nvSpPr>
          <p:spPr>
            <a:xfrm>
              <a:off x="6455568" y="1512589"/>
              <a:ext cx="197186" cy="197186"/>
            </a:xfrm>
            <a:prstGeom prst="ellipse">
              <a:avLst/>
            </a:prstGeom>
            <a:solidFill>
              <a:schemeClr val="accent1">
                <a:alpha val="100000"/>
              </a:schemeClr>
            </a:solidFill>
          </p:spPr>
        </p:sp>
        <p:sp>
          <p:nvSpPr>
            <p:cNvPr id="24" name="AutoShape 24"/>
            <p:cNvSpPr/>
            <p:nvPr/>
          </p:nvSpPr>
          <p:spPr>
            <a:xfrm>
              <a:off x="6455568" y="3230148"/>
              <a:ext cx="197186" cy="197186"/>
            </a:xfrm>
            <a:prstGeom prst="ellipse">
              <a:avLst/>
            </a:prstGeom>
            <a:solidFill>
              <a:schemeClr val="accent1">
                <a:alpha val="100000"/>
              </a:schemeClr>
            </a:solidFill>
          </p:spPr>
        </p:sp>
        <p:sp>
          <p:nvSpPr>
            <p:cNvPr id="25" name="AutoShape 25"/>
            <p:cNvSpPr/>
            <p:nvPr/>
          </p:nvSpPr>
          <p:spPr>
            <a:xfrm>
              <a:off x="6455568" y="4975845"/>
              <a:ext cx="197186" cy="197186"/>
            </a:xfrm>
            <a:prstGeom prst="ellipse">
              <a:avLst/>
            </a:prstGeom>
            <a:solidFill>
              <a:schemeClr val="accent1">
                <a:alpha val="100000"/>
              </a:schemeClr>
            </a:solidFill>
          </p:spPr>
        </p:sp>
        <p:cxnSp>
          <p:nvCxnSpPr>
            <p:cNvPr id="26" name="Connector 26"/>
            <p:cNvCxnSpPr/>
            <p:nvPr/>
          </p:nvCxnSpPr>
          <p:spPr>
            <a:xfrm>
              <a:off x="6554162" y="1624780"/>
              <a:ext cx="0" cy="5245143"/>
            </a:xfrm>
            <a:prstGeom prst="line">
              <a:avLst/>
            </a:prstGeom>
            <a:ln w="19050">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gr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6840686"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销售与运营计划</a:t>
            </a:r>
            <a:r>
              <a:rPr lang="en-US" altLang="zh-CN" sz="2800" dirty="0">
                <a:ea typeface="微软雅黑" panose="020B0503020204020204" pitchFamily="34" charset="-122"/>
                <a:sym typeface="+mn-ea"/>
              </a:rPr>
              <a:t>(</a:t>
            </a:r>
            <a:r>
              <a:rPr lang="de-DE" altLang="zh-CN" sz="2800" dirty="0">
                <a:ea typeface="微软雅黑" panose="020B0503020204020204" pitchFamily="34" charset="-122"/>
                <a:sym typeface="+mn-ea"/>
              </a:rPr>
              <a:t>S&amp;OP)</a:t>
            </a:r>
            <a:r>
              <a:rPr lang="zh-CN" altLang="en-US" sz="2800" dirty="0">
                <a:ea typeface="微软雅黑" panose="020B0503020204020204" pitchFamily="34" charset="-122"/>
                <a:sym typeface="+mn-ea"/>
              </a:rPr>
              <a:t>数据采集与处理</a:t>
            </a:r>
            <a:endParaRPr lang="zh-CN" altLang="en-US" sz="2800" dirty="0">
              <a:ea typeface="微软雅黑" panose="020B0503020204020204" pitchFamily="34" charset="-122"/>
              <a:sym typeface="+mn-ea"/>
            </a:endParaRPr>
          </a:p>
        </p:txBody>
      </p:sp>
      <p:sp>
        <p:nvSpPr>
          <p:cNvPr id="27" name="Rectangle 3"/>
          <p:cNvSpPr txBox="1"/>
          <p:nvPr>
            <p:custDataLst>
              <p:tags r:id="rId2"/>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数据采集与处理步骤</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6189737" y="4014594"/>
            <a:ext cx="2171700" cy="521494"/>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评估与调整</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nvSpPr>
        <p:spPr>
          <a:xfrm>
            <a:off x="6189737" y="4403245"/>
            <a:ext cx="2529497" cy="1060704"/>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根据供应链计划和市场趋势等因素进行评估和调整，确保销售计划的顺利实施。</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5066838" y="2236313"/>
            <a:ext cx="2171700" cy="521494"/>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数据处理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5066838" y="2631224"/>
            <a:ext cx="2529497" cy="1060704"/>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对收集到的数据进行清洗和整合，确保数据的准确性和一致性。</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3439206" y="4014594"/>
            <a:ext cx="2171700" cy="521494"/>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供应链计划</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3439206" y="4422534"/>
            <a:ext cx="2529497" cy="1060704"/>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根据销售预测和库存水平进行供应链计划，确定产品的生产、库存和配送计划。</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709227" y="4014594"/>
            <a:ext cx="2171700" cy="521494"/>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销售预测</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709227" y="4422534"/>
            <a:ext cx="2529497" cy="1060704"/>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根据历史销售数据、市场竞争情况和市场趋势等因素进行销售预测。</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nvSpPr>
        <p:spPr>
          <a:xfrm>
            <a:off x="1866347" y="2245457"/>
            <a:ext cx="2171700" cy="521494"/>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数据收集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nvSpPr>
        <p:spPr>
          <a:xfrm>
            <a:off x="1866348" y="2631224"/>
            <a:ext cx="2529342" cy="1042988"/>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收集销售数据，包括过去几个月的销售数据、竞争对手的销售数据、市场趋势等。</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6840686"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销售与运营计划</a:t>
            </a:r>
            <a:r>
              <a:rPr lang="en-US" altLang="zh-CN" sz="2800" dirty="0">
                <a:ea typeface="微软雅黑" panose="020B0503020204020204" pitchFamily="34" charset="-122"/>
                <a:sym typeface="+mn-ea"/>
              </a:rPr>
              <a:t>(</a:t>
            </a:r>
            <a:r>
              <a:rPr lang="de-DE" altLang="zh-CN" sz="2800" dirty="0">
                <a:ea typeface="微软雅黑" panose="020B0503020204020204" pitchFamily="34" charset="-122"/>
                <a:sym typeface="+mn-ea"/>
              </a:rPr>
              <a:t>S&amp;OP)</a:t>
            </a:r>
            <a:r>
              <a:rPr lang="zh-CN" altLang="en-US" sz="2800" dirty="0">
                <a:ea typeface="微软雅黑" panose="020B0503020204020204" pitchFamily="34" charset="-122"/>
                <a:sym typeface="+mn-ea"/>
              </a:rPr>
              <a:t>数据采集与处理</a:t>
            </a:r>
            <a:endParaRPr lang="zh-CN" altLang="en-US" sz="2800" dirty="0">
              <a:ea typeface="微软雅黑" panose="020B0503020204020204" pitchFamily="34" charset="-122"/>
              <a:sym typeface="+mn-ea"/>
            </a:endParaRPr>
          </a:p>
        </p:txBody>
      </p:sp>
      <p:sp>
        <p:nvSpPr>
          <p:cNvPr id="15" name="Rectangle 3"/>
          <p:cNvSpPr txBox="1"/>
          <p:nvPr>
            <p:custDataLst>
              <p:tags r:id="rId2"/>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S&amp;OP</a:t>
            </a:r>
            <a:r>
              <a:rPr lang="zh-CN" altLang="en-US" sz="2400" dirty="0">
                <a:latin typeface="微软雅黑" panose="020B0503020204020204" pitchFamily="34" charset="-122"/>
                <a:ea typeface="微软雅黑" panose="020B0503020204020204" pitchFamily="34" charset="-122"/>
              </a:rPr>
              <a:t>的数据采集与处理过程举例</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4067944" y="1772816"/>
            <a:ext cx="4033838" cy="2955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订单管理</a:t>
            </a: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 </a:t>
            </a:r>
            <a:endParaRPr kumimoji="0" lang="en-US"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订单管理重要性</a:t>
            </a:r>
            <a:endParaRPr kumimoji="1" lang="en-US" altLang="zh-CN"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订单输入管理</a:t>
            </a:r>
            <a:endParaRPr kumimoji="1" lang="en-US" altLang="zh-CN"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订单交期时间规划</a:t>
            </a:r>
            <a:endParaRPr kumimoji="1" lang="zh-CN" altLang="en-US"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订单评审</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任务四</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
          <p:cNvSpPr/>
          <p:nvPr>
            <p:custDataLst>
              <p:tags r:id="rId1"/>
            </p:custDataLst>
          </p:nvPr>
        </p:nvSpPr>
        <p:spPr>
          <a:xfrm>
            <a:off x="3614500" y="3647714"/>
            <a:ext cx="1625600" cy="1590261"/>
          </a:xfrm>
          <a:custGeom>
            <a:avLst/>
            <a:gdLst/>
            <a:ahLst/>
            <a:cxnLst/>
            <a:rect l="l" t="t" r="r" b="b"/>
            <a:pathLst>
              <a:path w="1905000" h="1905000">
                <a:moveTo>
                  <a:pt x="0" y="0"/>
                </a:moveTo>
                <a:lnTo>
                  <a:pt x="952500" y="1647825"/>
                </a:lnTo>
                <a:lnTo>
                  <a:pt x="1905000" y="0"/>
                </a:lnTo>
                <a:close/>
              </a:path>
            </a:pathLst>
          </a:custGeom>
          <a:solidFill>
            <a:schemeClr val="accent1">
              <a:alpha val="24000"/>
            </a:schemeClr>
          </a:solidFill>
        </p:spPr>
      </p:sp>
      <p:sp>
        <p:nvSpPr>
          <p:cNvPr id="5" name="AutoShape 5"/>
          <p:cNvSpPr/>
          <p:nvPr>
            <p:custDataLst>
              <p:tags r:id="rId2"/>
            </p:custDataLst>
          </p:nvPr>
        </p:nvSpPr>
        <p:spPr>
          <a:xfrm>
            <a:off x="4542574" y="3756010"/>
            <a:ext cx="1625600" cy="1369710"/>
          </a:xfrm>
          <a:prstGeom prst="triangle">
            <a:avLst/>
          </a:prstGeom>
          <a:solidFill>
            <a:schemeClr val="accent1">
              <a:alpha val="100000"/>
            </a:schemeClr>
          </a:solidFill>
        </p:spPr>
      </p:sp>
      <p:sp>
        <p:nvSpPr>
          <p:cNvPr id="6" name="AutoShape 6"/>
          <p:cNvSpPr/>
          <p:nvPr>
            <p:custDataLst>
              <p:tags r:id="rId3"/>
            </p:custDataLst>
          </p:nvPr>
        </p:nvSpPr>
        <p:spPr>
          <a:xfrm>
            <a:off x="2687989" y="3756010"/>
            <a:ext cx="1625600" cy="1369710"/>
          </a:xfrm>
          <a:prstGeom prst="triangle">
            <a:avLst/>
          </a:prstGeom>
          <a:solidFill>
            <a:schemeClr val="accent1">
              <a:alpha val="100000"/>
            </a:schemeClr>
          </a:solidFill>
        </p:spPr>
      </p:sp>
      <p:sp>
        <p:nvSpPr>
          <p:cNvPr id="7" name="AutoShape 7"/>
          <p:cNvSpPr/>
          <p:nvPr>
            <p:custDataLst>
              <p:tags r:id="rId4"/>
            </p:custDataLst>
          </p:nvPr>
        </p:nvSpPr>
        <p:spPr>
          <a:xfrm>
            <a:off x="3614500" y="2140570"/>
            <a:ext cx="1625600" cy="1369710"/>
          </a:xfrm>
          <a:prstGeom prst="triangle">
            <a:avLst/>
          </a:prstGeom>
          <a:solidFill>
            <a:schemeClr val="accent1">
              <a:alpha val="100000"/>
            </a:schemeClr>
          </a:solidFill>
        </p:spPr>
      </p:sp>
      <p:sp>
        <p:nvSpPr>
          <p:cNvPr id="8" name="Freeform 8"/>
          <p:cNvSpPr/>
          <p:nvPr>
            <p:custDataLst>
              <p:tags r:id="rId5"/>
            </p:custDataLst>
          </p:nvPr>
        </p:nvSpPr>
        <p:spPr>
          <a:xfrm>
            <a:off x="4163141" y="3120136"/>
            <a:ext cx="528320" cy="390144"/>
          </a:xfrm>
          <a:custGeom>
            <a:avLst/>
            <a:gdLst/>
            <a:ahLst/>
            <a:cxnLst/>
            <a:rect l="l" t="t" r="r" b="b"/>
            <a:pathLst>
              <a:path w="1905000" h="1905000">
                <a:moveTo>
                  <a:pt x="952500" y="0"/>
                </a:moveTo>
                <a:lnTo>
                  <a:pt x="0" y="952500"/>
                </a:lnTo>
                <a:lnTo>
                  <a:pt x="476250" y="952500"/>
                </a:lnTo>
                <a:lnTo>
                  <a:pt x="476250" y="1905000"/>
                </a:lnTo>
                <a:lnTo>
                  <a:pt x="1428750" y="1905000"/>
                </a:lnTo>
                <a:lnTo>
                  <a:pt x="1428750" y="952500"/>
                </a:lnTo>
                <a:lnTo>
                  <a:pt x="1905000" y="952500"/>
                </a:lnTo>
                <a:lnTo>
                  <a:pt x="952500" y="0"/>
                </a:lnTo>
                <a:close/>
              </a:path>
            </a:pathLst>
          </a:custGeom>
          <a:solidFill>
            <a:schemeClr val="lt1">
              <a:alpha val="100000"/>
            </a:schemeClr>
          </a:solidFill>
        </p:spPr>
      </p:sp>
      <p:sp>
        <p:nvSpPr>
          <p:cNvPr id="9" name="Freeform 9"/>
          <p:cNvSpPr/>
          <p:nvPr>
            <p:custDataLst>
              <p:tags r:id="rId6"/>
            </p:custDataLst>
          </p:nvPr>
        </p:nvSpPr>
        <p:spPr>
          <a:xfrm rot="7259206">
            <a:off x="4838383" y="4363016"/>
            <a:ext cx="528320" cy="390144"/>
          </a:xfrm>
          <a:custGeom>
            <a:avLst/>
            <a:gdLst/>
            <a:ahLst/>
            <a:cxnLst/>
            <a:rect l="l" t="t" r="r" b="b"/>
            <a:pathLst>
              <a:path w="1905000" h="1905000">
                <a:moveTo>
                  <a:pt x="952500" y="0"/>
                </a:moveTo>
                <a:lnTo>
                  <a:pt x="0" y="952500"/>
                </a:lnTo>
                <a:lnTo>
                  <a:pt x="476250" y="952500"/>
                </a:lnTo>
                <a:lnTo>
                  <a:pt x="476250" y="1905000"/>
                </a:lnTo>
                <a:lnTo>
                  <a:pt x="1428750" y="1905000"/>
                </a:lnTo>
                <a:lnTo>
                  <a:pt x="1428750" y="952500"/>
                </a:lnTo>
                <a:lnTo>
                  <a:pt x="1905000" y="952500"/>
                </a:lnTo>
                <a:lnTo>
                  <a:pt x="952500" y="0"/>
                </a:lnTo>
                <a:close/>
              </a:path>
            </a:pathLst>
          </a:custGeom>
          <a:solidFill>
            <a:schemeClr val="lt1">
              <a:alpha val="100000"/>
            </a:schemeClr>
          </a:solidFill>
        </p:spPr>
      </p:sp>
      <p:sp>
        <p:nvSpPr>
          <p:cNvPr id="10" name="Freeform 10"/>
          <p:cNvSpPr/>
          <p:nvPr>
            <p:custDataLst>
              <p:tags r:id="rId7"/>
            </p:custDataLst>
          </p:nvPr>
        </p:nvSpPr>
        <p:spPr>
          <a:xfrm rot="-7221168">
            <a:off x="3490722" y="4355507"/>
            <a:ext cx="528320" cy="390144"/>
          </a:xfrm>
          <a:custGeom>
            <a:avLst/>
            <a:gdLst/>
            <a:ahLst/>
            <a:cxnLst/>
            <a:rect l="l" t="t" r="r" b="b"/>
            <a:pathLst>
              <a:path w="1905000" h="1905000">
                <a:moveTo>
                  <a:pt x="952500" y="0"/>
                </a:moveTo>
                <a:lnTo>
                  <a:pt x="0" y="952500"/>
                </a:lnTo>
                <a:lnTo>
                  <a:pt x="476250" y="952500"/>
                </a:lnTo>
                <a:lnTo>
                  <a:pt x="476250" y="1905000"/>
                </a:lnTo>
                <a:lnTo>
                  <a:pt x="1428750" y="1905000"/>
                </a:lnTo>
                <a:lnTo>
                  <a:pt x="1428750" y="952500"/>
                </a:lnTo>
                <a:lnTo>
                  <a:pt x="1905000" y="952500"/>
                </a:lnTo>
                <a:lnTo>
                  <a:pt x="952500" y="0"/>
                </a:lnTo>
                <a:close/>
              </a:path>
            </a:pathLst>
          </a:custGeom>
          <a:solidFill>
            <a:schemeClr val="lt1">
              <a:alpha val="100000"/>
            </a:schemeClr>
          </a:solidFill>
        </p:spPr>
      </p:sp>
      <p:sp>
        <p:nvSpPr>
          <p:cNvPr id="11" name="TextBox 11"/>
          <p:cNvSpPr txBox="1"/>
          <p:nvPr>
            <p:custDataLst>
              <p:tags r:id="rId8"/>
            </p:custDataLst>
          </p:nvPr>
        </p:nvSpPr>
        <p:spPr>
          <a:xfrm>
            <a:off x="5288585" y="1991565"/>
            <a:ext cx="2928938" cy="528638"/>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订单管理的重要性</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custDataLst>
              <p:tags r:id="rId9"/>
            </p:custDataLst>
          </p:nvPr>
        </p:nvSpPr>
        <p:spPr>
          <a:xfrm>
            <a:off x="5288585" y="2368868"/>
            <a:ext cx="2614613" cy="908929"/>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订单管理是企业管理中的一部分，接受客户订单信息以及仓储管理系统发来的库存信息。</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custDataLst>
              <p:tags r:id="rId10"/>
            </p:custDataLst>
          </p:nvPr>
        </p:nvSpPr>
        <p:spPr>
          <a:xfrm>
            <a:off x="6275747" y="3845614"/>
            <a:ext cx="2614613" cy="528638"/>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订单管理的作用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custDataLst>
              <p:tags r:id="rId11"/>
            </p:custDataLst>
          </p:nvPr>
        </p:nvSpPr>
        <p:spPr>
          <a:xfrm>
            <a:off x="6275747" y="4218958"/>
            <a:ext cx="2614613" cy="898593"/>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订单管理可以对客户和紧要程度给订单归类，对不同仓储地点的库存进行配置，并确定交付日期。</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2"/>
            </p:custDataLst>
          </p:nvPr>
        </p:nvSpPr>
        <p:spPr>
          <a:xfrm>
            <a:off x="507055" y="2811782"/>
            <a:ext cx="2614613" cy="528638"/>
          </a:xfrm>
          <a:prstGeom prst="rect">
            <a:avLst/>
          </a:prstGeom>
        </p:spPr>
        <p:txBody>
          <a:bodyPr vert="horz" wrap="square" lIns="92869" tIns="92869" rIns="42863" bIns="92869" rtlCol="0" anchor="b"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订单管理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3"/>
            </p:custDataLst>
          </p:nvPr>
        </p:nvSpPr>
        <p:spPr>
          <a:xfrm>
            <a:off x="507055" y="3267927"/>
            <a:ext cx="2614613" cy="907256"/>
          </a:xfrm>
          <a:prstGeom prst="rect">
            <a:avLst/>
          </a:prstGeom>
        </p:spPr>
        <p:txBody>
          <a:bodyPr vert="horz" wrap="square" lIns="92869" tIns="92869" rIns="42863" bIns="92869"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订单管理是指对客户下单的整个过程进行管理，包括订单的接收、处理、发货、售后等环节。</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Freeform 17"/>
          <p:cNvSpPr/>
          <p:nvPr>
            <p:custDataLst>
              <p:tags r:id="rId14"/>
            </p:custDataLst>
          </p:nvPr>
        </p:nvSpPr>
        <p:spPr>
          <a:xfrm>
            <a:off x="4195109" y="3857209"/>
            <a:ext cx="496352" cy="496352"/>
          </a:xfrm>
          <a:custGeom>
            <a:avLst/>
            <a:gdLst/>
            <a:ahLst/>
            <a:cxnLst/>
            <a:rect l="l" t="t" r="r" b="b"/>
            <a:pathLst>
              <a:path w="304800" h="304800">
                <a:moveTo>
                  <a:pt x="0" y="209550"/>
                </a:moveTo>
                <a:lnTo>
                  <a:pt x="152410" y="247650"/>
                </a:lnTo>
                <a:lnTo>
                  <a:pt x="304800" y="209550"/>
                </a:lnTo>
                <a:lnTo>
                  <a:pt x="304800" y="247650"/>
                </a:lnTo>
                <a:lnTo>
                  <a:pt x="152410" y="285750"/>
                </a:lnTo>
                <a:lnTo>
                  <a:pt x="0" y="247650"/>
                </a:lnTo>
                <a:close/>
                <a:moveTo>
                  <a:pt x="0" y="133350"/>
                </a:moveTo>
                <a:lnTo>
                  <a:pt x="152410" y="171450"/>
                </a:lnTo>
                <a:lnTo>
                  <a:pt x="304800" y="133350"/>
                </a:lnTo>
                <a:lnTo>
                  <a:pt x="304800" y="171450"/>
                </a:lnTo>
                <a:lnTo>
                  <a:pt x="152410" y="209550"/>
                </a:lnTo>
                <a:lnTo>
                  <a:pt x="0" y="171450"/>
                </a:lnTo>
                <a:close/>
                <a:moveTo>
                  <a:pt x="0" y="57150"/>
                </a:moveTo>
                <a:lnTo>
                  <a:pt x="152410" y="19050"/>
                </a:lnTo>
                <a:lnTo>
                  <a:pt x="304800" y="57150"/>
                </a:lnTo>
                <a:lnTo>
                  <a:pt x="304800" y="95250"/>
                </a:lnTo>
                <a:lnTo>
                  <a:pt x="152410" y="133350"/>
                </a:lnTo>
                <a:lnTo>
                  <a:pt x="0" y="95250"/>
                </a:lnTo>
                <a:close/>
              </a:path>
            </a:pathLst>
          </a:custGeom>
          <a:solidFill>
            <a:schemeClr val="accent1">
              <a:alpha val="100000"/>
            </a:schemeClr>
          </a:solidFill>
        </p:spPr>
      </p:sp>
      <p:sp>
        <p:nvSpPr>
          <p:cNvPr id="18" name="TextBox 18"/>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5"/>
            </p:custDataLst>
          </p:nvPr>
        </p:nvSpPr>
        <p:spPr>
          <a:xfrm>
            <a:off x="755650" y="260350"/>
            <a:ext cx="6840686"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订单管理</a:t>
            </a:r>
            <a:endParaRPr lang="zh-CN" altLang="en-US" sz="2800" dirty="0">
              <a:ea typeface="微软雅黑" panose="020B0503020204020204" pitchFamily="34" charset="-122"/>
              <a:sym typeface="+mn-ea"/>
            </a:endParaRPr>
          </a:p>
        </p:txBody>
      </p:sp>
      <p:sp>
        <p:nvSpPr>
          <p:cNvPr id="19" name="Rectangle 3"/>
          <p:cNvSpPr txBox="1"/>
          <p:nvPr>
            <p:custDataLst>
              <p:tags r:id="rId16"/>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订单管理</a:t>
            </a:r>
            <a:endParaRPr lang="zh-CN" altLang="en-US" sz="2400" dirty="0">
              <a:latin typeface="微软雅黑" panose="020B0503020204020204" pitchFamily="34" charset="-122"/>
              <a:ea typeface="微软雅黑" panose="020B0503020204020204" pitchFamily="34" charset="-122"/>
            </a:endParaRPr>
          </a:p>
          <a:p>
            <a:pPr marL="0" lvl="1" indent="0" eaLnBrk="1" hangingPunct="1">
              <a:buClr>
                <a:schemeClr val="accent2"/>
              </a:buClr>
              <a:buFont typeface="Wingdings" panose="05000000000000000000" pitchFamily="2" charset="2"/>
              <a:buChar char="p"/>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563732" y="3862035"/>
            <a:ext cx="5860346" cy="1370501"/>
          </a:xfrm>
          <a:prstGeom prst="roundRect">
            <a:avLst>
              <a:gd name="adj" fmla="val 16667"/>
            </a:avLst>
          </a:prstGeom>
          <a:solidFill>
            <a:schemeClr val="lt2">
              <a:alpha val="80000"/>
            </a:schemeClr>
          </a:solidFill>
        </p:spPr>
      </p:sp>
      <p:sp>
        <p:nvSpPr>
          <p:cNvPr id="5" name="AutoShape 5"/>
          <p:cNvSpPr/>
          <p:nvPr/>
        </p:nvSpPr>
        <p:spPr>
          <a:xfrm>
            <a:off x="563732" y="2297655"/>
            <a:ext cx="5860346" cy="1370501"/>
          </a:xfrm>
          <a:prstGeom prst="roundRect">
            <a:avLst>
              <a:gd name="adj" fmla="val 16667"/>
            </a:avLst>
          </a:prstGeom>
          <a:solidFill>
            <a:schemeClr val="lt2">
              <a:alpha val="80000"/>
            </a:schemeClr>
          </a:solidFill>
        </p:spPr>
      </p:sp>
      <p:pic>
        <p:nvPicPr>
          <p:cNvPr id="6" name="Picture 6"/>
          <p:cNvPicPr>
            <a:picLocks noChangeAspect="1"/>
          </p:cNvPicPr>
          <p:nvPr/>
        </p:nvPicPr>
        <p:blipFill>
          <a:blip r:embed="rId1"/>
          <a:srcRect l="12109" r="12109"/>
          <a:stretch>
            <a:fillRect/>
          </a:stretch>
        </p:blipFill>
        <p:spPr>
          <a:xfrm>
            <a:off x="5853005" y="1854587"/>
            <a:ext cx="2873401" cy="3831201"/>
          </a:xfrm>
          <a:prstGeom prst="rect">
            <a:avLst/>
          </a:prstGeom>
        </p:spPr>
      </p:pic>
      <p:sp>
        <p:nvSpPr>
          <p:cNvPr id="7" name="TextBox 7"/>
          <p:cNvSpPr txBox="1"/>
          <p:nvPr/>
        </p:nvSpPr>
        <p:spPr>
          <a:xfrm>
            <a:off x="772935" y="2424116"/>
            <a:ext cx="4679156" cy="478479"/>
          </a:xfrm>
          <a:prstGeom prst="rect">
            <a:avLst/>
          </a:prstGeom>
        </p:spPr>
        <p:txBody>
          <a:bodyPr vert="horz" wrap="square" lIns="92869" tIns="92869" rIns="42863" bIns="92869" rtlCol="0" anchor="ctr"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客户需求满足</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772935" y="2815072"/>
            <a:ext cx="4679156" cy="712550"/>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订单管理是满足客户需求的关键环节，通过有效管理，企业可了解市场需求和客户对产品的需求。</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772935" y="3994540"/>
            <a:ext cx="4679156" cy="478479"/>
          </a:xfrm>
          <a:prstGeom prst="rect">
            <a:avLst/>
          </a:prstGeom>
        </p:spPr>
        <p:txBody>
          <a:bodyPr vert="horz" wrap="square" lIns="92869" tIns="92869" rIns="42863" bIns="92869" rtlCol="0" anchor="ctr"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订单管理作用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772935" y="4391580"/>
            <a:ext cx="4679156" cy="702322"/>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优秀的订单管理能够提高客户满意度，增加客户忠诚度和口碑传播，从而促进企业的业务增长。</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2"/>
            </p:custDataLst>
          </p:nvPr>
        </p:nvSpPr>
        <p:spPr>
          <a:xfrm>
            <a:off x="755650" y="260350"/>
            <a:ext cx="6840686"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订单管理重要性</a:t>
            </a:r>
            <a:endParaRPr lang="zh-CN" altLang="en-US" sz="2800" dirty="0">
              <a:ea typeface="微软雅黑" panose="020B0503020204020204" pitchFamily="34" charset="-122"/>
              <a:sym typeface="+mn-ea"/>
            </a:endParaRPr>
          </a:p>
        </p:txBody>
      </p:sp>
      <p:sp>
        <p:nvSpPr>
          <p:cNvPr id="12" name="Rectangle 3"/>
          <p:cNvSpPr txBox="1"/>
          <p:nvPr>
            <p:custDataLst>
              <p:tags r:id="rId3"/>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客户满意度</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custDataLst>
              <p:tags r:id="rId1"/>
            </p:custDataLst>
          </p:nvPr>
        </p:nvSpPr>
        <p:spPr>
          <a:xfrm>
            <a:off x="1856105" y="1842135"/>
            <a:ext cx="6668135" cy="571500"/>
          </a:xfrm>
          <a:prstGeom prst="rect">
            <a:avLst/>
          </a:prstGeom>
        </p:spPr>
        <p:txBody>
          <a:bodyPr vert="horz" wrap="square" lIns="92869" tIns="92869" rIns="42863" bIns="92869" rtlCol="0" anchor="t"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订单管理成本</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5" name="Connector 5"/>
          <p:cNvCxnSpPr/>
          <p:nvPr/>
        </p:nvCxnSpPr>
        <p:spPr>
          <a:xfrm>
            <a:off x="897941" y="5348252"/>
            <a:ext cx="8248741"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6" name="TextBox 6"/>
          <p:cNvSpPr txBox="1"/>
          <p:nvPr>
            <p:custDataLst>
              <p:tags r:id="rId2"/>
            </p:custDataLst>
          </p:nvPr>
        </p:nvSpPr>
        <p:spPr>
          <a:xfrm>
            <a:off x="1744932" y="2368992"/>
            <a:ext cx="6779129" cy="902970"/>
          </a:xfrm>
          <a:prstGeom prst="rect">
            <a:avLst/>
          </a:prstGeom>
        </p:spPr>
        <p:txBody>
          <a:bodyPr vert="horz" wrap="square" lIns="92869" tIns="92869" rIns="42863" bIns="92869" rtlCol="0" anchor="t" anchorCtr="0">
            <a:noAutofit/>
          </a:bodyPr>
          <a:lstStyle/>
          <a:p>
            <a:pPr>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订单管理对企业的成本控制具有重要影响，通过对订单成本的有效控制，企业能够降低生产成本</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3"/>
            </p:custDataLst>
          </p:nvPr>
        </p:nvSpPr>
        <p:spPr>
          <a:xfrm>
            <a:off x="887605" y="3814999"/>
            <a:ext cx="5854766" cy="571500"/>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库存管理成本</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4"/>
            </p:custDataLst>
          </p:nvPr>
        </p:nvSpPr>
        <p:spPr>
          <a:xfrm>
            <a:off x="887604" y="4286000"/>
            <a:ext cx="6780739" cy="902970"/>
          </a:xfrm>
          <a:prstGeom prst="rect">
            <a:avLst/>
          </a:prstGeom>
        </p:spPr>
        <p:txBody>
          <a:bodyPr vert="horz" wrap="square" lIns="92869" tIns="92869" rIns="42863" bIns="92869"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优化库存管理，提高运营效率，从而增加企业的盈利能力，良好的成本控制能够帮助企业在市场竞争中保持优势。</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9" name="Connector 9"/>
          <p:cNvCxnSpPr/>
          <p:nvPr>
            <p:custDataLst>
              <p:tags r:id="rId5"/>
            </p:custDataLst>
          </p:nvPr>
        </p:nvCxnSpPr>
        <p:spPr>
          <a:xfrm>
            <a:off x="2681021" y="3330410"/>
            <a:ext cx="6460663"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10" name="TextBox 10"/>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6"/>
            </p:custDataLst>
          </p:nvPr>
        </p:nvSpPr>
        <p:spPr>
          <a:xfrm>
            <a:off x="755650" y="260350"/>
            <a:ext cx="6840686"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订单管理重要性</a:t>
            </a:r>
            <a:endParaRPr lang="zh-CN" altLang="en-US" sz="2800" dirty="0">
              <a:ea typeface="微软雅黑" panose="020B0503020204020204" pitchFamily="34" charset="-122"/>
              <a:sym typeface="+mn-ea"/>
            </a:endParaRPr>
          </a:p>
        </p:txBody>
      </p:sp>
      <p:sp>
        <p:nvSpPr>
          <p:cNvPr id="11" name="Rectangle 3"/>
          <p:cNvSpPr txBox="1"/>
          <p:nvPr>
            <p:custDataLst>
              <p:tags r:id="rId7"/>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成本控制</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4639325" y="2170716"/>
            <a:ext cx="3931997" cy="3175844"/>
          </a:xfrm>
          <a:prstGeom prst="roundRect">
            <a:avLst/>
          </a:prstGeom>
          <a:solidFill>
            <a:schemeClr val="lt2">
              <a:alpha val="100000"/>
            </a:schemeClr>
          </a:solidFill>
        </p:spPr>
      </p:sp>
      <p:sp>
        <p:nvSpPr>
          <p:cNvPr id="5" name="AutoShape 5"/>
          <p:cNvSpPr/>
          <p:nvPr/>
        </p:nvSpPr>
        <p:spPr>
          <a:xfrm>
            <a:off x="572679" y="2170716"/>
            <a:ext cx="3931997" cy="3175844"/>
          </a:xfrm>
          <a:prstGeom prst="roundRect">
            <a:avLst/>
          </a:prstGeom>
          <a:solidFill>
            <a:schemeClr val="lt2">
              <a:alpha val="100000"/>
            </a:schemeClr>
          </a:solidFill>
        </p:spPr>
      </p:sp>
      <p:sp>
        <p:nvSpPr>
          <p:cNvPr id="6" name="AutoShape 6"/>
          <p:cNvSpPr/>
          <p:nvPr/>
        </p:nvSpPr>
        <p:spPr>
          <a:xfrm>
            <a:off x="3510161" y="2687075"/>
            <a:ext cx="2143125" cy="2143125"/>
          </a:xfrm>
          <a:prstGeom prst="ellipse">
            <a:avLst/>
          </a:prstGeom>
          <a:solidFill>
            <a:schemeClr val="accent1">
              <a:alpha val="100000"/>
            </a:schemeClr>
          </a:solidFill>
        </p:spPr>
      </p:sp>
      <p:sp>
        <p:nvSpPr>
          <p:cNvPr id="7" name="AutoShape 7"/>
          <p:cNvSpPr/>
          <p:nvPr/>
        </p:nvSpPr>
        <p:spPr>
          <a:xfrm>
            <a:off x="3581599" y="2758512"/>
            <a:ext cx="2000250" cy="2000250"/>
          </a:xfrm>
          <a:prstGeom prst="ellipse">
            <a:avLst/>
          </a:prstGeom>
          <a:solidFill>
            <a:schemeClr val="lt1">
              <a:alpha val="100000"/>
            </a:schemeClr>
          </a:solidFill>
        </p:spPr>
      </p:sp>
      <p:sp>
        <p:nvSpPr>
          <p:cNvPr id="8" name="TextBox 8"/>
          <p:cNvSpPr txBox="1"/>
          <p:nvPr/>
        </p:nvSpPr>
        <p:spPr>
          <a:xfrm>
            <a:off x="3735190" y="2983540"/>
            <a:ext cx="1693069" cy="1356013"/>
          </a:xfrm>
          <a:prstGeom prst="rect">
            <a:avLst/>
          </a:prstGeom>
        </p:spPr>
        <p:txBody>
          <a:bodyPr vert="horz" wrap="square" lIns="92869" tIns="92869" rIns="42863" bIns="92869" rtlCol="0" anchor="t" anchorCtr="0">
            <a:spAutoFit/>
          </a:bodyPr>
          <a:lstStyle/>
          <a:p>
            <a:pPr algn="ctr">
              <a:lnSpc>
                <a:spcPct val="150000"/>
              </a:lnSpc>
            </a:pPr>
            <a:r>
              <a:rPr lang="en-US" sz="574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VS</a:t>
            </a:r>
            <a:endParaRPr lang="en-US" sz="574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9" name="Connector 9"/>
          <p:cNvCxnSpPr/>
          <p:nvPr/>
        </p:nvCxnSpPr>
        <p:spPr>
          <a:xfrm>
            <a:off x="967936" y="2998643"/>
            <a:ext cx="2142042" cy="0"/>
          </a:xfrm>
          <a:prstGeom prst="line">
            <a:avLst/>
          </a:prstGeom>
          <a:ln w="9525">
            <a:solidFill>
              <a:schemeClr val="accent1"/>
            </a:solidFill>
            <a:prstDash val="solid"/>
            <a:headEnd type="none"/>
            <a:tailEnd type="none"/>
          </a:ln>
        </p:spPr>
        <p:style>
          <a:lnRef idx="0">
            <a:schemeClr val="accent1"/>
          </a:lnRef>
          <a:fillRef idx="1">
            <a:schemeClr val="accent1"/>
          </a:fillRef>
          <a:effectRef idx="0">
            <a:schemeClr val="accent1"/>
          </a:effectRef>
          <a:fontRef idx="minor">
            <a:schemeClr val="lt1"/>
          </a:fontRef>
        </p:style>
      </p:cxnSp>
      <p:sp>
        <p:nvSpPr>
          <p:cNvPr id="10" name="TextBox 10"/>
          <p:cNvSpPr txBox="1"/>
          <p:nvPr/>
        </p:nvSpPr>
        <p:spPr>
          <a:xfrm>
            <a:off x="813805" y="3113320"/>
            <a:ext cx="2450306" cy="1985963"/>
          </a:xfrm>
          <a:prstGeom prst="rect">
            <a:avLst/>
          </a:prstGeom>
        </p:spPr>
        <p:txBody>
          <a:bodyPr vert="horz" wrap="square" lIns="92869" tIns="92869" rIns="42863" bIns="92869" rtlCol="0" anchor="t" anchorCtr="0">
            <a:noAutofit/>
          </a:bodyPr>
          <a:lstStyle/>
          <a:p>
            <a:pPr algn="l">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订单管理是库存管理的核心环节，实时掌握市场需求和库存情况，进行合理的库存规划和调整。</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5863263" y="2350371"/>
            <a:ext cx="2464819" cy="542925"/>
          </a:xfrm>
          <a:prstGeom prst="rect">
            <a:avLst/>
          </a:prstGeom>
        </p:spPr>
        <p:txBody>
          <a:bodyPr vert="horz" wrap="square" lIns="92869" tIns="92869" rIns="42863" bIns="92869" rtlCol="0" anchor="t" anchorCtr="0">
            <a:noAutofit/>
          </a:bodyPr>
          <a:lstStyle/>
          <a:p>
            <a:pPr algn="ct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库存管理作用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2" name="Connector 12"/>
          <p:cNvCxnSpPr/>
          <p:nvPr/>
        </p:nvCxnSpPr>
        <p:spPr>
          <a:xfrm>
            <a:off x="6024650" y="2998643"/>
            <a:ext cx="2142042" cy="0"/>
          </a:xfrm>
          <a:prstGeom prst="line">
            <a:avLst/>
          </a:prstGeom>
          <a:ln w="9525">
            <a:solidFill>
              <a:schemeClr val="accent1"/>
            </a:solidFill>
            <a:prstDash val="solid"/>
            <a:headEnd type="none"/>
            <a:tailEnd type="none"/>
          </a:ln>
        </p:spPr>
        <p:style>
          <a:lnRef idx="0">
            <a:schemeClr val="accent1"/>
          </a:lnRef>
          <a:fillRef idx="1">
            <a:schemeClr val="accent1"/>
          </a:fillRef>
          <a:effectRef idx="0">
            <a:schemeClr val="accent1"/>
          </a:effectRef>
          <a:fontRef idx="minor">
            <a:schemeClr val="lt1"/>
          </a:fontRef>
        </p:style>
      </p:cxnSp>
      <p:sp>
        <p:nvSpPr>
          <p:cNvPr id="13" name="TextBox 13"/>
          <p:cNvSpPr txBox="1"/>
          <p:nvPr/>
        </p:nvSpPr>
        <p:spPr>
          <a:xfrm>
            <a:off x="5863375" y="3113320"/>
            <a:ext cx="2464594" cy="1985963"/>
          </a:xfrm>
          <a:prstGeom prst="rect">
            <a:avLst/>
          </a:prstGeom>
        </p:spPr>
        <p:txBody>
          <a:bodyPr vert="horz" wrap="square" lIns="92869" tIns="92869" rIns="42863" bIns="92869" rtlCol="0" anchor="t" anchorCtr="0">
            <a:noAutofit/>
          </a:bodyPr>
          <a:lstStyle/>
          <a:p>
            <a:pPr algn="ct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避免库存积压和缺货现象，有效的库存管理能够降低库存成本，提高企业的整体运营效率。</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nvSpPr>
        <p:spPr>
          <a:xfrm>
            <a:off x="813805" y="2350371"/>
            <a:ext cx="2450306" cy="542925"/>
          </a:xfrm>
          <a:prstGeom prst="rect">
            <a:avLst/>
          </a:prstGeom>
        </p:spPr>
        <p:txBody>
          <a:bodyPr vert="horz" wrap="square" lIns="92869" tIns="92869" rIns="42863" bIns="92869" rtlCol="0" anchor="ctr" anchorCtr="0">
            <a:noAutofit/>
          </a:bodyPr>
          <a:lstStyle/>
          <a:p>
            <a:pPr algn="ct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订单管理与库存管理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6840686"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订单管理重要性</a:t>
            </a:r>
            <a:endParaRPr lang="zh-CN" altLang="en-US" sz="2800" dirty="0">
              <a:ea typeface="微软雅黑" panose="020B0503020204020204" pitchFamily="34" charset="-122"/>
              <a:sym typeface="+mn-ea"/>
            </a:endParaRPr>
          </a:p>
        </p:txBody>
      </p:sp>
      <p:sp>
        <p:nvSpPr>
          <p:cNvPr id="16" name="Rectangle 3"/>
          <p:cNvSpPr txBox="1"/>
          <p:nvPr>
            <p:custDataLst>
              <p:tags r:id="rId2"/>
            </p:custDataLst>
          </p:nvPr>
        </p:nvSpPr>
        <p:spPr>
          <a:xfrm>
            <a:off x="586105" y="1356360"/>
            <a:ext cx="6000750" cy="323215"/>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库存管理</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859565" y="2393246"/>
            <a:ext cx="2470809" cy="2470809"/>
          </a:xfrm>
          <a:prstGeom prst="blockArc">
            <a:avLst/>
          </a:prstGeom>
          <a:solidFill>
            <a:schemeClr val="accent1">
              <a:alpha val="100000"/>
            </a:schemeClr>
          </a:solidFill>
        </p:spPr>
      </p:sp>
      <p:sp>
        <p:nvSpPr>
          <p:cNvPr id="5" name="AutoShape 5"/>
          <p:cNvSpPr/>
          <p:nvPr/>
        </p:nvSpPr>
        <p:spPr>
          <a:xfrm rot="10800000">
            <a:off x="859565" y="2497115"/>
            <a:ext cx="2470809" cy="2470809"/>
          </a:xfrm>
          <a:prstGeom prst="blockArc">
            <a:avLst/>
          </a:prstGeom>
          <a:solidFill>
            <a:schemeClr val="accent1">
              <a:alpha val="100000"/>
            </a:schemeClr>
          </a:solidFill>
        </p:spPr>
      </p:sp>
      <p:sp>
        <p:nvSpPr>
          <p:cNvPr id="6" name="Freeform 6"/>
          <p:cNvSpPr/>
          <p:nvPr/>
        </p:nvSpPr>
        <p:spPr>
          <a:xfrm>
            <a:off x="1807112" y="3468439"/>
            <a:ext cx="575525" cy="527950"/>
          </a:xfrm>
          <a:custGeom>
            <a:avLst/>
            <a:gdLst/>
            <a:ahLst/>
            <a:cxnLst/>
            <a:rect l="l" t="t" r="r" b="b"/>
            <a:pathLst>
              <a:path w="988" h="905">
                <a:moveTo>
                  <a:pt x="298" y="855"/>
                </a:moveTo>
                <a:lnTo>
                  <a:pt x="359" y="855"/>
                </a:lnTo>
                <a:lnTo>
                  <a:pt x="359" y="855"/>
                </a:lnTo>
                <a:lnTo>
                  <a:pt x="374" y="838"/>
                </a:lnTo>
                <a:lnTo>
                  <a:pt x="388" y="819"/>
                </a:lnTo>
                <a:lnTo>
                  <a:pt x="401" y="799"/>
                </a:lnTo>
                <a:lnTo>
                  <a:pt x="412" y="776"/>
                </a:lnTo>
                <a:lnTo>
                  <a:pt x="421" y="752"/>
                </a:lnTo>
                <a:lnTo>
                  <a:pt x="427" y="725"/>
                </a:lnTo>
                <a:lnTo>
                  <a:pt x="432" y="697"/>
                </a:lnTo>
                <a:lnTo>
                  <a:pt x="436" y="666"/>
                </a:lnTo>
                <a:lnTo>
                  <a:pt x="425" y="666"/>
                </a:lnTo>
                <a:lnTo>
                  <a:pt x="425" y="666"/>
                </a:lnTo>
                <a:lnTo>
                  <a:pt x="418" y="666"/>
                </a:lnTo>
                <a:lnTo>
                  <a:pt x="412" y="664"/>
                </a:lnTo>
                <a:lnTo>
                  <a:pt x="405" y="661"/>
                </a:lnTo>
                <a:lnTo>
                  <a:pt x="401" y="656"/>
                </a:lnTo>
                <a:lnTo>
                  <a:pt x="397" y="651"/>
                </a:lnTo>
                <a:lnTo>
                  <a:pt x="393" y="646"/>
                </a:lnTo>
                <a:lnTo>
                  <a:pt x="391" y="639"/>
                </a:lnTo>
                <a:lnTo>
                  <a:pt x="390" y="633"/>
                </a:lnTo>
                <a:lnTo>
                  <a:pt x="390" y="633"/>
                </a:lnTo>
                <a:lnTo>
                  <a:pt x="390" y="633"/>
                </a:lnTo>
                <a:lnTo>
                  <a:pt x="391" y="625"/>
                </a:lnTo>
                <a:lnTo>
                  <a:pt x="393" y="620"/>
                </a:lnTo>
                <a:lnTo>
                  <a:pt x="397" y="613"/>
                </a:lnTo>
                <a:lnTo>
                  <a:pt x="401" y="609"/>
                </a:lnTo>
                <a:lnTo>
                  <a:pt x="405" y="604"/>
                </a:lnTo>
                <a:lnTo>
                  <a:pt x="412" y="601"/>
                </a:lnTo>
                <a:lnTo>
                  <a:pt x="418" y="599"/>
                </a:lnTo>
                <a:lnTo>
                  <a:pt x="425" y="598"/>
                </a:lnTo>
                <a:lnTo>
                  <a:pt x="442" y="598"/>
                </a:lnTo>
                <a:lnTo>
                  <a:pt x="442" y="598"/>
                </a:lnTo>
                <a:lnTo>
                  <a:pt x="417" y="573"/>
                </a:lnTo>
                <a:lnTo>
                  <a:pt x="393" y="546"/>
                </a:lnTo>
                <a:lnTo>
                  <a:pt x="371" y="519"/>
                </a:lnTo>
                <a:lnTo>
                  <a:pt x="351" y="489"/>
                </a:lnTo>
                <a:lnTo>
                  <a:pt x="337" y="512"/>
                </a:lnTo>
                <a:lnTo>
                  <a:pt x="337" y="512"/>
                </a:lnTo>
                <a:lnTo>
                  <a:pt x="277" y="476"/>
                </a:lnTo>
                <a:lnTo>
                  <a:pt x="248" y="458"/>
                </a:lnTo>
                <a:lnTo>
                  <a:pt x="219" y="438"/>
                </a:lnTo>
                <a:lnTo>
                  <a:pt x="191" y="418"/>
                </a:lnTo>
                <a:lnTo>
                  <a:pt x="164" y="395"/>
                </a:lnTo>
                <a:lnTo>
                  <a:pt x="138" y="371"/>
                </a:lnTo>
                <a:lnTo>
                  <a:pt x="126" y="358"/>
                </a:lnTo>
                <a:lnTo>
                  <a:pt x="114" y="345"/>
                </a:lnTo>
                <a:lnTo>
                  <a:pt x="114" y="345"/>
                </a:lnTo>
                <a:lnTo>
                  <a:pt x="102" y="331"/>
                </a:lnTo>
                <a:lnTo>
                  <a:pt x="92" y="317"/>
                </a:lnTo>
                <a:lnTo>
                  <a:pt x="81" y="301"/>
                </a:lnTo>
                <a:lnTo>
                  <a:pt x="71" y="285"/>
                </a:lnTo>
                <a:lnTo>
                  <a:pt x="61" y="269"/>
                </a:lnTo>
                <a:lnTo>
                  <a:pt x="53" y="251"/>
                </a:lnTo>
                <a:lnTo>
                  <a:pt x="44" y="234"/>
                </a:lnTo>
                <a:lnTo>
                  <a:pt x="36" y="216"/>
                </a:lnTo>
                <a:lnTo>
                  <a:pt x="30" y="196"/>
                </a:lnTo>
                <a:lnTo>
                  <a:pt x="23" y="175"/>
                </a:lnTo>
                <a:lnTo>
                  <a:pt x="18" y="154"/>
                </a:lnTo>
                <a:lnTo>
                  <a:pt x="13" y="132"/>
                </a:lnTo>
                <a:lnTo>
                  <a:pt x="9" y="108"/>
                </a:lnTo>
                <a:lnTo>
                  <a:pt x="6" y="84"/>
                </a:lnTo>
                <a:lnTo>
                  <a:pt x="4" y="59"/>
                </a:lnTo>
                <a:lnTo>
                  <a:pt x="3" y="33"/>
                </a:lnTo>
                <a:lnTo>
                  <a:pt x="0" y="0"/>
                </a:lnTo>
                <a:lnTo>
                  <a:pt x="33" y="7"/>
                </a:lnTo>
                <a:lnTo>
                  <a:pt x="239" y="55"/>
                </a:lnTo>
                <a:lnTo>
                  <a:pt x="252" y="58"/>
                </a:lnTo>
                <a:lnTo>
                  <a:pt x="252" y="58"/>
                </a:lnTo>
                <a:lnTo>
                  <a:pt x="256" y="23"/>
                </a:lnTo>
                <a:lnTo>
                  <a:pt x="473" y="23"/>
                </a:lnTo>
                <a:lnTo>
                  <a:pt x="520" y="23"/>
                </a:lnTo>
                <a:lnTo>
                  <a:pt x="737" y="23"/>
                </a:lnTo>
                <a:lnTo>
                  <a:pt x="737" y="23"/>
                </a:lnTo>
                <a:lnTo>
                  <a:pt x="740" y="57"/>
                </a:lnTo>
                <a:lnTo>
                  <a:pt x="751" y="55"/>
                </a:lnTo>
                <a:lnTo>
                  <a:pt x="956" y="7"/>
                </a:lnTo>
                <a:lnTo>
                  <a:pt x="988" y="0"/>
                </a:lnTo>
                <a:lnTo>
                  <a:pt x="987" y="33"/>
                </a:lnTo>
                <a:lnTo>
                  <a:pt x="987" y="33"/>
                </a:lnTo>
                <a:lnTo>
                  <a:pt x="986" y="59"/>
                </a:lnTo>
                <a:lnTo>
                  <a:pt x="983" y="84"/>
                </a:lnTo>
                <a:lnTo>
                  <a:pt x="980" y="108"/>
                </a:lnTo>
                <a:lnTo>
                  <a:pt x="976" y="132"/>
                </a:lnTo>
                <a:lnTo>
                  <a:pt x="971" y="154"/>
                </a:lnTo>
                <a:lnTo>
                  <a:pt x="965" y="175"/>
                </a:lnTo>
                <a:lnTo>
                  <a:pt x="960" y="196"/>
                </a:lnTo>
                <a:lnTo>
                  <a:pt x="952" y="216"/>
                </a:lnTo>
                <a:lnTo>
                  <a:pt x="945" y="234"/>
                </a:lnTo>
                <a:lnTo>
                  <a:pt x="936" y="251"/>
                </a:lnTo>
                <a:lnTo>
                  <a:pt x="927" y="269"/>
                </a:lnTo>
                <a:lnTo>
                  <a:pt x="918" y="285"/>
                </a:lnTo>
                <a:lnTo>
                  <a:pt x="908" y="301"/>
                </a:lnTo>
                <a:lnTo>
                  <a:pt x="897" y="317"/>
                </a:lnTo>
                <a:lnTo>
                  <a:pt x="886" y="331"/>
                </a:lnTo>
                <a:lnTo>
                  <a:pt x="874" y="345"/>
                </a:lnTo>
                <a:lnTo>
                  <a:pt x="874" y="345"/>
                </a:lnTo>
                <a:lnTo>
                  <a:pt x="862" y="358"/>
                </a:lnTo>
                <a:lnTo>
                  <a:pt x="850" y="371"/>
                </a:lnTo>
                <a:lnTo>
                  <a:pt x="825" y="395"/>
                </a:lnTo>
                <a:lnTo>
                  <a:pt x="798" y="418"/>
                </a:lnTo>
                <a:lnTo>
                  <a:pt x="770" y="438"/>
                </a:lnTo>
                <a:lnTo>
                  <a:pt x="742" y="458"/>
                </a:lnTo>
                <a:lnTo>
                  <a:pt x="713" y="476"/>
                </a:lnTo>
                <a:lnTo>
                  <a:pt x="653" y="512"/>
                </a:lnTo>
                <a:lnTo>
                  <a:pt x="640" y="491"/>
                </a:lnTo>
                <a:lnTo>
                  <a:pt x="640" y="491"/>
                </a:lnTo>
                <a:lnTo>
                  <a:pt x="620" y="521"/>
                </a:lnTo>
                <a:lnTo>
                  <a:pt x="599" y="548"/>
                </a:lnTo>
                <a:lnTo>
                  <a:pt x="576" y="574"/>
                </a:lnTo>
                <a:lnTo>
                  <a:pt x="551" y="598"/>
                </a:lnTo>
                <a:lnTo>
                  <a:pt x="567" y="598"/>
                </a:lnTo>
                <a:lnTo>
                  <a:pt x="567" y="598"/>
                </a:lnTo>
                <a:lnTo>
                  <a:pt x="574" y="599"/>
                </a:lnTo>
                <a:lnTo>
                  <a:pt x="580" y="601"/>
                </a:lnTo>
                <a:lnTo>
                  <a:pt x="586" y="604"/>
                </a:lnTo>
                <a:lnTo>
                  <a:pt x="591" y="609"/>
                </a:lnTo>
                <a:lnTo>
                  <a:pt x="595" y="613"/>
                </a:lnTo>
                <a:lnTo>
                  <a:pt x="599" y="620"/>
                </a:lnTo>
                <a:lnTo>
                  <a:pt x="601" y="625"/>
                </a:lnTo>
                <a:lnTo>
                  <a:pt x="601" y="633"/>
                </a:lnTo>
                <a:lnTo>
                  <a:pt x="601" y="633"/>
                </a:lnTo>
                <a:lnTo>
                  <a:pt x="601" y="633"/>
                </a:lnTo>
                <a:lnTo>
                  <a:pt x="601" y="639"/>
                </a:lnTo>
                <a:lnTo>
                  <a:pt x="599" y="646"/>
                </a:lnTo>
                <a:lnTo>
                  <a:pt x="595" y="651"/>
                </a:lnTo>
                <a:lnTo>
                  <a:pt x="591" y="656"/>
                </a:lnTo>
                <a:lnTo>
                  <a:pt x="586" y="661"/>
                </a:lnTo>
                <a:lnTo>
                  <a:pt x="580" y="664"/>
                </a:lnTo>
                <a:lnTo>
                  <a:pt x="574" y="666"/>
                </a:lnTo>
                <a:lnTo>
                  <a:pt x="567" y="666"/>
                </a:lnTo>
                <a:lnTo>
                  <a:pt x="557" y="666"/>
                </a:lnTo>
                <a:lnTo>
                  <a:pt x="557" y="666"/>
                </a:lnTo>
                <a:lnTo>
                  <a:pt x="561" y="697"/>
                </a:lnTo>
                <a:lnTo>
                  <a:pt x="565" y="725"/>
                </a:lnTo>
                <a:lnTo>
                  <a:pt x="572" y="752"/>
                </a:lnTo>
                <a:lnTo>
                  <a:pt x="581" y="776"/>
                </a:lnTo>
                <a:lnTo>
                  <a:pt x="592" y="799"/>
                </a:lnTo>
                <a:lnTo>
                  <a:pt x="605" y="819"/>
                </a:lnTo>
                <a:lnTo>
                  <a:pt x="619" y="838"/>
                </a:lnTo>
                <a:lnTo>
                  <a:pt x="634" y="855"/>
                </a:lnTo>
                <a:lnTo>
                  <a:pt x="697" y="855"/>
                </a:lnTo>
                <a:lnTo>
                  <a:pt x="713" y="905"/>
                </a:lnTo>
                <a:lnTo>
                  <a:pt x="283" y="905"/>
                </a:lnTo>
                <a:lnTo>
                  <a:pt x="298" y="855"/>
                </a:lnTo>
                <a:lnTo>
                  <a:pt x="298" y="855"/>
                </a:lnTo>
                <a:close/>
                <a:moveTo>
                  <a:pt x="742" y="109"/>
                </a:moveTo>
                <a:lnTo>
                  <a:pt x="742" y="109"/>
                </a:lnTo>
                <a:lnTo>
                  <a:pt x="741" y="157"/>
                </a:lnTo>
                <a:lnTo>
                  <a:pt x="737" y="203"/>
                </a:lnTo>
                <a:lnTo>
                  <a:pt x="731" y="247"/>
                </a:lnTo>
                <a:lnTo>
                  <a:pt x="723" y="289"/>
                </a:lnTo>
                <a:lnTo>
                  <a:pt x="719" y="310"/>
                </a:lnTo>
                <a:lnTo>
                  <a:pt x="714" y="331"/>
                </a:lnTo>
                <a:lnTo>
                  <a:pt x="707" y="350"/>
                </a:lnTo>
                <a:lnTo>
                  <a:pt x="701" y="370"/>
                </a:lnTo>
                <a:lnTo>
                  <a:pt x="693" y="388"/>
                </a:lnTo>
                <a:lnTo>
                  <a:pt x="685" y="407"/>
                </a:lnTo>
                <a:lnTo>
                  <a:pt x="678" y="425"/>
                </a:lnTo>
                <a:lnTo>
                  <a:pt x="669" y="443"/>
                </a:lnTo>
                <a:lnTo>
                  <a:pt x="669" y="443"/>
                </a:lnTo>
                <a:lnTo>
                  <a:pt x="715" y="414"/>
                </a:lnTo>
                <a:lnTo>
                  <a:pt x="736" y="399"/>
                </a:lnTo>
                <a:lnTo>
                  <a:pt x="758" y="383"/>
                </a:lnTo>
                <a:lnTo>
                  <a:pt x="779" y="367"/>
                </a:lnTo>
                <a:lnTo>
                  <a:pt x="798" y="349"/>
                </a:lnTo>
                <a:lnTo>
                  <a:pt x="818" y="331"/>
                </a:lnTo>
                <a:lnTo>
                  <a:pt x="836" y="311"/>
                </a:lnTo>
                <a:lnTo>
                  <a:pt x="836" y="311"/>
                </a:lnTo>
                <a:lnTo>
                  <a:pt x="855" y="288"/>
                </a:lnTo>
                <a:lnTo>
                  <a:pt x="871" y="263"/>
                </a:lnTo>
                <a:lnTo>
                  <a:pt x="886" y="236"/>
                </a:lnTo>
                <a:lnTo>
                  <a:pt x="894" y="222"/>
                </a:lnTo>
                <a:lnTo>
                  <a:pt x="900" y="208"/>
                </a:lnTo>
                <a:lnTo>
                  <a:pt x="906" y="192"/>
                </a:lnTo>
                <a:lnTo>
                  <a:pt x="912" y="177"/>
                </a:lnTo>
                <a:lnTo>
                  <a:pt x="917" y="159"/>
                </a:lnTo>
                <a:lnTo>
                  <a:pt x="921" y="142"/>
                </a:lnTo>
                <a:lnTo>
                  <a:pt x="925" y="123"/>
                </a:lnTo>
                <a:lnTo>
                  <a:pt x="929" y="105"/>
                </a:lnTo>
                <a:lnTo>
                  <a:pt x="932" y="85"/>
                </a:lnTo>
                <a:lnTo>
                  <a:pt x="934" y="66"/>
                </a:lnTo>
                <a:lnTo>
                  <a:pt x="793" y="97"/>
                </a:lnTo>
                <a:lnTo>
                  <a:pt x="808" y="130"/>
                </a:lnTo>
                <a:lnTo>
                  <a:pt x="761" y="152"/>
                </a:lnTo>
                <a:lnTo>
                  <a:pt x="742" y="109"/>
                </a:lnTo>
                <a:lnTo>
                  <a:pt x="742" y="109"/>
                </a:lnTo>
                <a:close/>
                <a:moveTo>
                  <a:pt x="326" y="446"/>
                </a:moveTo>
                <a:lnTo>
                  <a:pt x="326" y="446"/>
                </a:lnTo>
                <a:lnTo>
                  <a:pt x="316" y="428"/>
                </a:lnTo>
                <a:lnTo>
                  <a:pt x="308" y="409"/>
                </a:lnTo>
                <a:lnTo>
                  <a:pt x="300" y="390"/>
                </a:lnTo>
                <a:lnTo>
                  <a:pt x="292" y="371"/>
                </a:lnTo>
                <a:lnTo>
                  <a:pt x="286" y="350"/>
                </a:lnTo>
                <a:lnTo>
                  <a:pt x="279" y="331"/>
                </a:lnTo>
                <a:lnTo>
                  <a:pt x="274" y="309"/>
                </a:lnTo>
                <a:lnTo>
                  <a:pt x="269" y="288"/>
                </a:lnTo>
                <a:lnTo>
                  <a:pt x="264" y="267"/>
                </a:lnTo>
                <a:lnTo>
                  <a:pt x="261" y="244"/>
                </a:lnTo>
                <a:lnTo>
                  <a:pt x="258" y="221"/>
                </a:lnTo>
                <a:lnTo>
                  <a:pt x="256" y="198"/>
                </a:lnTo>
                <a:lnTo>
                  <a:pt x="253" y="174"/>
                </a:lnTo>
                <a:lnTo>
                  <a:pt x="252" y="151"/>
                </a:lnTo>
                <a:lnTo>
                  <a:pt x="251" y="102"/>
                </a:lnTo>
                <a:lnTo>
                  <a:pt x="228" y="152"/>
                </a:lnTo>
                <a:lnTo>
                  <a:pt x="182" y="130"/>
                </a:lnTo>
                <a:lnTo>
                  <a:pt x="197" y="97"/>
                </a:lnTo>
                <a:lnTo>
                  <a:pt x="56" y="66"/>
                </a:lnTo>
                <a:lnTo>
                  <a:pt x="56" y="66"/>
                </a:lnTo>
                <a:lnTo>
                  <a:pt x="58" y="85"/>
                </a:lnTo>
                <a:lnTo>
                  <a:pt x="60" y="105"/>
                </a:lnTo>
                <a:lnTo>
                  <a:pt x="63" y="123"/>
                </a:lnTo>
                <a:lnTo>
                  <a:pt x="68" y="142"/>
                </a:lnTo>
                <a:lnTo>
                  <a:pt x="72" y="159"/>
                </a:lnTo>
                <a:lnTo>
                  <a:pt x="77" y="177"/>
                </a:lnTo>
                <a:lnTo>
                  <a:pt x="83" y="192"/>
                </a:lnTo>
                <a:lnTo>
                  <a:pt x="89" y="208"/>
                </a:lnTo>
                <a:lnTo>
                  <a:pt x="96" y="222"/>
                </a:lnTo>
                <a:lnTo>
                  <a:pt x="102" y="236"/>
                </a:lnTo>
                <a:lnTo>
                  <a:pt x="118" y="263"/>
                </a:lnTo>
                <a:lnTo>
                  <a:pt x="135" y="288"/>
                </a:lnTo>
                <a:lnTo>
                  <a:pt x="153" y="311"/>
                </a:lnTo>
                <a:lnTo>
                  <a:pt x="153" y="311"/>
                </a:lnTo>
                <a:lnTo>
                  <a:pt x="172" y="332"/>
                </a:lnTo>
                <a:lnTo>
                  <a:pt x="191" y="350"/>
                </a:lnTo>
                <a:lnTo>
                  <a:pt x="212" y="369"/>
                </a:lnTo>
                <a:lnTo>
                  <a:pt x="234" y="385"/>
                </a:lnTo>
                <a:lnTo>
                  <a:pt x="256" y="401"/>
                </a:lnTo>
                <a:lnTo>
                  <a:pt x="279" y="417"/>
                </a:lnTo>
                <a:lnTo>
                  <a:pt x="326" y="446"/>
                </a:lnTo>
                <a:lnTo>
                  <a:pt x="326" y="446"/>
                </a:lnTo>
                <a:close/>
                <a:moveTo>
                  <a:pt x="304" y="70"/>
                </a:moveTo>
                <a:lnTo>
                  <a:pt x="304" y="70"/>
                </a:lnTo>
                <a:lnTo>
                  <a:pt x="304" y="120"/>
                </a:lnTo>
                <a:lnTo>
                  <a:pt x="307" y="170"/>
                </a:lnTo>
                <a:lnTo>
                  <a:pt x="309" y="194"/>
                </a:lnTo>
                <a:lnTo>
                  <a:pt x="312" y="218"/>
                </a:lnTo>
                <a:lnTo>
                  <a:pt x="315" y="242"/>
                </a:lnTo>
                <a:lnTo>
                  <a:pt x="320" y="266"/>
                </a:lnTo>
                <a:lnTo>
                  <a:pt x="320" y="266"/>
                </a:lnTo>
                <a:lnTo>
                  <a:pt x="325" y="288"/>
                </a:lnTo>
                <a:lnTo>
                  <a:pt x="331" y="312"/>
                </a:lnTo>
                <a:lnTo>
                  <a:pt x="339" y="335"/>
                </a:lnTo>
                <a:lnTo>
                  <a:pt x="348" y="358"/>
                </a:lnTo>
                <a:lnTo>
                  <a:pt x="358" y="380"/>
                </a:lnTo>
                <a:lnTo>
                  <a:pt x="368" y="401"/>
                </a:lnTo>
                <a:lnTo>
                  <a:pt x="381" y="423"/>
                </a:lnTo>
                <a:lnTo>
                  <a:pt x="394" y="445"/>
                </a:lnTo>
                <a:lnTo>
                  <a:pt x="394" y="445"/>
                </a:lnTo>
                <a:lnTo>
                  <a:pt x="398" y="448"/>
                </a:lnTo>
                <a:lnTo>
                  <a:pt x="401" y="450"/>
                </a:lnTo>
                <a:lnTo>
                  <a:pt x="404" y="452"/>
                </a:lnTo>
                <a:lnTo>
                  <a:pt x="407" y="453"/>
                </a:lnTo>
                <a:lnTo>
                  <a:pt x="412" y="453"/>
                </a:lnTo>
                <a:lnTo>
                  <a:pt x="416" y="453"/>
                </a:lnTo>
                <a:lnTo>
                  <a:pt x="419" y="452"/>
                </a:lnTo>
                <a:lnTo>
                  <a:pt x="424" y="450"/>
                </a:lnTo>
                <a:lnTo>
                  <a:pt x="424" y="450"/>
                </a:lnTo>
                <a:lnTo>
                  <a:pt x="427" y="447"/>
                </a:lnTo>
                <a:lnTo>
                  <a:pt x="429" y="444"/>
                </a:lnTo>
                <a:lnTo>
                  <a:pt x="430" y="440"/>
                </a:lnTo>
                <a:lnTo>
                  <a:pt x="431" y="436"/>
                </a:lnTo>
                <a:lnTo>
                  <a:pt x="432" y="433"/>
                </a:lnTo>
                <a:lnTo>
                  <a:pt x="431" y="428"/>
                </a:lnTo>
                <a:lnTo>
                  <a:pt x="430" y="425"/>
                </a:lnTo>
                <a:lnTo>
                  <a:pt x="428" y="421"/>
                </a:lnTo>
                <a:lnTo>
                  <a:pt x="428" y="421"/>
                </a:lnTo>
                <a:lnTo>
                  <a:pt x="416" y="402"/>
                </a:lnTo>
                <a:lnTo>
                  <a:pt x="404" y="382"/>
                </a:lnTo>
                <a:lnTo>
                  <a:pt x="394" y="362"/>
                </a:lnTo>
                <a:lnTo>
                  <a:pt x="386" y="342"/>
                </a:lnTo>
                <a:lnTo>
                  <a:pt x="378" y="321"/>
                </a:lnTo>
                <a:lnTo>
                  <a:pt x="371" y="300"/>
                </a:lnTo>
                <a:lnTo>
                  <a:pt x="365" y="279"/>
                </a:lnTo>
                <a:lnTo>
                  <a:pt x="360" y="257"/>
                </a:lnTo>
                <a:lnTo>
                  <a:pt x="360" y="257"/>
                </a:lnTo>
                <a:lnTo>
                  <a:pt x="355" y="234"/>
                </a:lnTo>
                <a:lnTo>
                  <a:pt x="352" y="212"/>
                </a:lnTo>
                <a:lnTo>
                  <a:pt x="350" y="189"/>
                </a:lnTo>
                <a:lnTo>
                  <a:pt x="348" y="166"/>
                </a:lnTo>
                <a:lnTo>
                  <a:pt x="346" y="119"/>
                </a:lnTo>
                <a:lnTo>
                  <a:pt x="346" y="70"/>
                </a:lnTo>
                <a:lnTo>
                  <a:pt x="346" y="70"/>
                </a:lnTo>
                <a:lnTo>
                  <a:pt x="345" y="67"/>
                </a:lnTo>
                <a:lnTo>
                  <a:pt x="343" y="63"/>
                </a:lnTo>
                <a:lnTo>
                  <a:pt x="342" y="59"/>
                </a:lnTo>
                <a:lnTo>
                  <a:pt x="339" y="56"/>
                </a:lnTo>
                <a:lnTo>
                  <a:pt x="337" y="54"/>
                </a:lnTo>
                <a:lnTo>
                  <a:pt x="333" y="52"/>
                </a:lnTo>
                <a:lnTo>
                  <a:pt x="329" y="51"/>
                </a:lnTo>
                <a:lnTo>
                  <a:pt x="325" y="50"/>
                </a:lnTo>
                <a:lnTo>
                  <a:pt x="325" y="50"/>
                </a:lnTo>
                <a:lnTo>
                  <a:pt x="321" y="51"/>
                </a:lnTo>
                <a:lnTo>
                  <a:pt x="317" y="52"/>
                </a:lnTo>
                <a:lnTo>
                  <a:pt x="313" y="53"/>
                </a:lnTo>
                <a:lnTo>
                  <a:pt x="311" y="56"/>
                </a:lnTo>
                <a:lnTo>
                  <a:pt x="308" y="58"/>
                </a:lnTo>
                <a:lnTo>
                  <a:pt x="307" y="63"/>
                </a:lnTo>
                <a:lnTo>
                  <a:pt x="304" y="66"/>
                </a:lnTo>
                <a:lnTo>
                  <a:pt x="304" y="70"/>
                </a:lnTo>
                <a:lnTo>
                  <a:pt x="304" y="70"/>
                </a:lnTo>
                <a:close/>
              </a:path>
            </a:pathLst>
          </a:custGeom>
          <a:solidFill>
            <a:schemeClr val="accent1">
              <a:alpha val="100000"/>
            </a:schemeClr>
          </a:solidFill>
        </p:spPr>
      </p:sp>
      <p:sp>
        <p:nvSpPr>
          <p:cNvPr id="7" name="AutoShape 7"/>
          <p:cNvSpPr/>
          <p:nvPr/>
        </p:nvSpPr>
        <p:spPr>
          <a:xfrm>
            <a:off x="3970212" y="2389507"/>
            <a:ext cx="428625" cy="428625"/>
          </a:xfrm>
          <a:prstGeom prst="rect">
            <a:avLst/>
          </a:prstGeom>
          <a:noFill/>
          <a:ln w="19050">
            <a:solidFill>
              <a:schemeClr val="accent1">
                <a:alpha val="100000"/>
              </a:schemeClr>
            </a:solidFill>
            <a:prstDash val="solid"/>
          </a:ln>
        </p:spPr>
      </p:sp>
      <p:sp>
        <p:nvSpPr>
          <p:cNvPr id="8" name="TextBox 8"/>
          <p:cNvSpPr txBox="1"/>
          <p:nvPr/>
        </p:nvSpPr>
        <p:spPr>
          <a:xfrm>
            <a:off x="4559198" y="2296119"/>
            <a:ext cx="3757218" cy="615401"/>
          </a:xfrm>
          <a:prstGeom prst="rect">
            <a:avLst/>
          </a:prstGeom>
        </p:spPr>
        <p:txBody>
          <a:bodyPr vert="horz" wrap="square" lIns="49506" tIns="24789" rIns="49506" bIns="24789"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订单管理过程中收集的市场信息和客户需求趋势，可以帮助企业进行销售预测。</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AutoShape 9"/>
          <p:cNvSpPr/>
          <p:nvPr/>
        </p:nvSpPr>
        <p:spPr>
          <a:xfrm>
            <a:off x="3970212" y="3464700"/>
            <a:ext cx="428625" cy="428625"/>
          </a:xfrm>
          <a:prstGeom prst="rect">
            <a:avLst/>
          </a:prstGeom>
          <a:noFill/>
          <a:ln w="19050">
            <a:solidFill>
              <a:schemeClr val="accent1">
                <a:alpha val="100000"/>
              </a:schemeClr>
            </a:solidFill>
            <a:prstDash val="solid"/>
          </a:ln>
        </p:spPr>
      </p:sp>
      <p:sp>
        <p:nvSpPr>
          <p:cNvPr id="10" name="TextBox 10"/>
          <p:cNvSpPr txBox="1"/>
          <p:nvPr/>
        </p:nvSpPr>
        <p:spPr>
          <a:xfrm>
            <a:off x="4559198" y="3372884"/>
            <a:ext cx="3757218" cy="615401"/>
          </a:xfrm>
          <a:prstGeom prst="rect">
            <a:avLst/>
          </a:prstGeom>
        </p:spPr>
        <p:txBody>
          <a:bodyPr vert="horz" wrap="square" lIns="49506" tIns="24789" rIns="49506" bIns="24789"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通过分析历史销售数据和市场趋势，企业可以预测未来的销售情况，制定生产和销售计划。</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AutoShape 11"/>
          <p:cNvSpPr/>
          <p:nvPr/>
        </p:nvSpPr>
        <p:spPr>
          <a:xfrm>
            <a:off x="3970212" y="4581627"/>
            <a:ext cx="428625" cy="428625"/>
          </a:xfrm>
          <a:prstGeom prst="rect">
            <a:avLst/>
          </a:prstGeom>
          <a:noFill/>
          <a:ln w="19050">
            <a:solidFill>
              <a:schemeClr val="accent1">
                <a:alpha val="100000"/>
              </a:schemeClr>
            </a:solidFill>
            <a:prstDash val="solid"/>
          </a:ln>
        </p:spPr>
      </p:sp>
      <p:sp>
        <p:nvSpPr>
          <p:cNvPr id="12" name="TextBox 12"/>
          <p:cNvSpPr txBox="1"/>
          <p:nvPr/>
        </p:nvSpPr>
        <p:spPr>
          <a:xfrm>
            <a:off x="4559198" y="4488239"/>
            <a:ext cx="3757218" cy="615401"/>
          </a:xfrm>
          <a:prstGeom prst="rect">
            <a:avLst/>
          </a:prstGeom>
        </p:spPr>
        <p:txBody>
          <a:bodyPr vert="horz" wrap="square" lIns="49506" tIns="24789" rIns="49506" bIns="24789"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销售预测的准确性对于企业的决策和运营至关重要，能够提高企业竞争力。</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nvSpPr>
        <p:spPr>
          <a:xfrm>
            <a:off x="3865913" y="2393246"/>
            <a:ext cx="637223" cy="424886"/>
          </a:xfrm>
          <a:prstGeom prst="rect">
            <a:avLst/>
          </a:prstGeom>
        </p:spPr>
        <p:txBody>
          <a:bodyPr vert="horz" wrap="square" lIns="68580" tIns="34290" rIns="68580" bIns="34290" rtlCol="0" anchor="ctr" anchorCtr="0">
            <a:no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nvSpPr>
        <p:spPr>
          <a:xfrm>
            <a:off x="3865913" y="3468142"/>
            <a:ext cx="637223" cy="424886"/>
          </a:xfrm>
          <a:prstGeom prst="rect">
            <a:avLst/>
          </a:prstGeom>
        </p:spPr>
        <p:txBody>
          <a:bodyPr vert="horz" wrap="square" lIns="68580" tIns="34290" rIns="68580" bIns="34290" rtlCol="0" anchor="ctr" anchorCtr="0">
            <a:no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nvSpPr>
        <p:spPr>
          <a:xfrm>
            <a:off x="3865913" y="4581628"/>
            <a:ext cx="637223" cy="424886"/>
          </a:xfrm>
          <a:prstGeom prst="rect">
            <a:avLst/>
          </a:prstGeom>
        </p:spPr>
        <p:txBody>
          <a:bodyPr vert="horz" wrap="square" lIns="68580" tIns="34290" rIns="68580" bIns="34290" rtlCol="0" anchor="ctr" anchorCtr="0">
            <a:no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6840686"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订单管理重要性</a:t>
            </a:r>
            <a:endParaRPr lang="zh-CN" altLang="en-US" sz="2800" dirty="0">
              <a:ea typeface="微软雅黑" panose="020B0503020204020204" pitchFamily="34" charset="-122"/>
              <a:sym typeface="+mn-ea"/>
            </a:endParaRPr>
          </a:p>
        </p:txBody>
      </p:sp>
      <p:sp>
        <p:nvSpPr>
          <p:cNvPr id="17" name="Rectangle 3"/>
          <p:cNvSpPr txBox="1"/>
          <p:nvPr>
            <p:custDataLst>
              <p:tags r:id="rId2"/>
            </p:custDataLst>
          </p:nvPr>
        </p:nvSpPr>
        <p:spPr>
          <a:xfrm>
            <a:off x="586105" y="1429385"/>
            <a:ext cx="6000750" cy="25019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销售预测</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AutoShape 5"/>
          <p:cNvSpPr/>
          <p:nvPr/>
        </p:nvSpPr>
        <p:spPr>
          <a:xfrm>
            <a:off x="986790" y="2612390"/>
            <a:ext cx="3089910" cy="3223895"/>
          </a:xfrm>
          <a:prstGeom prst="roundRect">
            <a:avLst>
              <a:gd name="adj" fmla="val 7971"/>
            </a:avLst>
          </a:prstGeom>
          <a:solidFill>
            <a:srgbClr val="FFFFFF">
              <a:alpha val="100000"/>
            </a:srgbClr>
          </a:solidFill>
          <a:effectLst>
            <a:outerShdw blurRad="342900">
              <a:srgbClr val="000000">
                <a:alpha val="7000"/>
              </a:srgbClr>
            </a:outerShdw>
          </a:effectLst>
        </p:spPr>
      </p:sp>
      <p:sp>
        <p:nvSpPr>
          <p:cNvPr id="6" name="TextBox 6"/>
          <p:cNvSpPr txBox="1"/>
          <p:nvPr/>
        </p:nvSpPr>
        <p:spPr>
          <a:xfrm>
            <a:off x="1246624" y="2893150"/>
            <a:ext cx="2570424" cy="1318736"/>
          </a:xfrm>
          <a:prstGeom prst="rect">
            <a:avLst/>
          </a:prstGeom>
        </p:spPr>
        <p:txBody>
          <a:bodyPr vert="horz" wrap="square" lIns="68580" tIns="34290" rIns="68580" bIns="34290" rtlCol="0" anchor="t" anchorCtr="0">
            <a:noAutofit/>
          </a:bodyPr>
          <a:lstStyle/>
          <a:p>
            <a:pPr>
              <a:lnSpc>
                <a:spcPct val="140000"/>
              </a:lnSpc>
              <a:spcBef>
                <a:spcPts val="280"/>
              </a:spcBef>
            </a:pPr>
            <a:r>
              <a:rPr lang="en-US" sz="180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订单管理可以帮助企业改进运营效率，通过优化订单处理流程、提高订单执行速度、减少订单错误率等措施，企业能够提高运营效率，降低成本。</a:t>
            </a:r>
            <a:endParaRPr lang="en-US" sz="180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AutoShape 7"/>
          <p:cNvSpPr/>
          <p:nvPr/>
        </p:nvSpPr>
        <p:spPr>
          <a:xfrm>
            <a:off x="723379" y="2348696"/>
            <a:ext cx="527049" cy="527049"/>
          </a:xfrm>
          <a:prstGeom prst="ellipse">
            <a:avLst/>
          </a:prstGeom>
          <a:solidFill>
            <a:schemeClr val="accent1">
              <a:alpha val="100000"/>
            </a:schemeClr>
          </a:solidFill>
        </p:spPr>
      </p:sp>
      <p:sp>
        <p:nvSpPr>
          <p:cNvPr id="8" name="Freeform 8"/>
          <p:cNvSpPr/>
          <p:nvPr/>
        </p:nvSpPr>
        <p:spPr>
          <a:xfrm>
            <a:off x="830966" y="2470571"/>
            <a:ext cx="311874" cy="311874"/>
          </a:xfrm>
          <a:custGeom>
            <a:avLst/>
            <a:gdLst/>
            <a:ahLst/>
            <a:cxnLst/>
            <a:rect l="l" t="t" r="r" b="b"/>
            <a:pathLst>
              <a:path w="304800" h="304800">
                <a:moveTo>
                  <a:pt x="152800" y="79486"/>
                </a:moveTo>
                <a:cubicBezTo>
                  <a:pt x="152800" y="79486"/>
                  <a:pt x="133750" y="38891"/>
                  <a:pt x="90888" y="38891"/>
                </a:cubicBezTo>
                <a:cubicBezTo>
                  <a:pt x="44053" y="38891"/>
                  <a:pt x="19450" y="78581"/>
                  <a:pt x="19450" y="118262"/>
                </a:cubicBezTo>
                <a:cubicBezTo>
                  <a:pt x="19450" y="184147"/>
                  <a:pt x="152800" y="265900"/>
                  <a:pt x="152800" y="265900"/>
                </a:cubicBezTo>
                <a:cubicBezTo>
                  <a:pt x="152800" y="265900"/>
                  <a:pt x="285350" y="184937"/>
                  <a:pt x="285350" y="118262"/>
                </a:cubicBezTo>
                <a:cubicBezTo>
                  <a:pt x="285350" y="77781"/>
                  <a:pt x="259956" y="38891"/>
                  <a:pt x="214713" y="38891"/>
                </a:cubicBezTo>
                <a:cubicBezTo>
                  <a:pt x="169469" y="38891"/>
                  <a:pt x="152800" y="79486"/>
                  <a:pt x="152800" y="79486"/>
                </a:cubicBezTo>
                <a:close/>
              </a:path>
            </a:pathLst>
          </a:custGeom>
          <a:solidFill>
            <a:srgbClr val="FFFFFF">
              <a:alpha val="100000"/>
            </a:srgbClr>
          </a:solidFill>
        </p:spPr>
      </p:sp>
      <p:sp>
        <p:nvSpPr>
          <p:cNvPr id="9" name="AutoShape 9"/>
          <p:cNvSpPr/>
          <p:nvPr/>
        </p:nvSpPr>
        <p:spPr>
          <a:xfrm>
            <a:off x="5006975" y="2609850"/>
            <a:ext cx="3089910" cy="3204210"/>
          </a:xfrm>
          <a:prstGeom prst="roundRect">
            <a:avLst>
              <a:gd name="adj" fmla="val 7971"/>
            </a:avLst>
          </a:prstGeom>
          <a:solidFill>
            <a:srgbClr val="FFFFFF">
              <a:alpha val="100000"/>
            </a:srgbClr>
          </a:solidFill>
          <a:effectLst>
            <a:outerShdw blurRad="342900">
              <a:srgbClr val="000000">
                <a:alpha val="7000"/>
              </a:srgbClr>
            </a:outerShdw>
          </a:effectLst>
        </p:spPr>
      </p:sp>
      <p:sp>
        <p:nvSpPr>
          <p:cNvPr id="10" name="TextBox 10"/>
          <p:cNvSpPr txBox="1"/>
          <p:nvPr/>
        </p:nvSpPr>
        <p:spPr>
          <a:xfrm>
            <a:off x="5266708" y="2893150"/>
            <a:ext cx="2570424" cy="1318736"/>
          </a:xfrm>
          <a:prstGeom prst="rect">
            <a:avLst/>
          </a:prstGeom>
        </p:spPr>
        <p:txBody>
          <a:bodyPr vert="horz" wrap="square" lIns="68580" tIns="34290" rIns="68580" bIns="34290" rtlCol="0" anchor="t" anchorCtr="0">
            <a:noAutofit/>
          </a:bodyPr>
          <a:lstStyle/>
          <a:p>
            <a:pPr>
              <a:lnSpc>
                <a:spcPct val="140000"/>
              </a:lnSpc>
              <a:spcBef>
                <a:spcPts val="280"/>
              </a:spcBef>
            </a:pPr>
            <a:r>
              <a:rPr lang="en-US" sz="180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订单管理的改进也能够推动企业整体运营水平的提升，为企业带来更多的商机和业务增长。</a:t>
            </a:r>
            <a:endParaRPr lang="en-US" sz="180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AutoShape 11"/>
          <p:cNvSpPr/>
          <p:nvPr/>
        </p:nvSpPr>
        <p:spPr>
          <a:xfrm>
            <a:off x="4743463" y="2346188"/>
            <a:ext cx="527049" cy="527049"/>
          </a:xfrm>
          <a:prstGeom prst="ellipse">
            <a:avLst/>
          </a:prstGeom>
          <a:solidFill>
            <a:schemeClr val="accent1">
              <a:alpha val="100000"/>
            </a:schemeClr>
          </a:solidFill>
        </p:spPr>
      </p:sp>
      <p:sp>
        <p:nvSpPr>
          <p:cNvPr id="12" name="Freeform 12"/>
          <p:cNvSpPr/>
          <p:nvPr/>
        </p:nvSpPr>
        <p:spPr>
          <a:xfrm>
            <a:off x="4873888" y="2462326"/>
            <a:ext cx="266201" cy="266201"/>
          </a:xfrm>
          <a:custGeom>
            <a:avLst/>
            <a:gdLst/>
            <a:ahLst/>
            <a:cxnLst/>
            <a:rect l="l" t="t" r="r" b="b"/>
            <a:pathLst>
              <a:path w="304800" h="304800">
                <a:moveTo>
                  <a:pt x="167640" y="0"/>
                </a:moveTo>
                <a:lnTo>
                  <a:pt x="182880" y="0"/>
                </a:lnTo>
                <a:lnTo>
                  <a:pt x="182880" y="45720"/>
                </a:lnTo>
                <a:lnTo>
                  <a:pt x="228600" y="152400"/>
                </a:lnTo>
                <a:lnTo>
                  <a:pt x="228600" y="274320"/>
                </a:lnTo>
                <a:cubicBezTo>
                  <a:pt x="228600" y="291151"/>
                  <a:pt x="214951" y="304800"/>
                  <a:pt x="198120" y="304800"/>
                </a:cubicBezTo>
                <a:lnTo>
                  <a:pt x="198120" y="304800"/>
                </a:lnTo>
                <a:lnTo>
                  <a:pt x="76200" y="304800"/>
                </a:lnTo>
                <a:cubicBezTo>
                  <a:pt x="59436" y="304800"/>
                  <a:pt x="40996" y="291998"/>
                  <a:pt x="35052" y="276149"/>
                </a:cubicBezTo>
                <a:lnTo>
                  <a:pt x="0" y="182880"/>
                </a:lnTo>
                <a:lnTo>
                  <a:pt x="0" y="152400"/>
                </a:lnTo>
                <a:cubicBezTo>
                  <a:pt x="0" y="135569"/>
                  <a:pt x="13649" y="121920"/>
                  <a:pt x="30480" y="121920"/>
                </a:cubicBezTo>
                <a:lnTo>
                  <a:pt x="30480" y="121920"/>
                </a:lnTo>
                <a:lnTo>
                  <a:pt x="137160" y="121920"/>
                </a:lnTo>
                <a:lnTo>
                  <a:pt x="137160" y="30480"/>
                </a:lnTo>
                <a:cubicBezTo>
                  <a:pt x="137160" y="13649"/>
                  <a:pt x="150809" y="0"/>
                  <a:pt x="167640" y="0"/>
                </a:cubicBezTo>
                <a:lnTo>
                  <a:pt x="167640" y="0"/>
                </a:lnTo>
                <a:close/>
                <a:moveTo>
                  <a:pt x="259080" y="152400"/>
                </a:moveTo>
                <a:lnTo>
                  <a:pt x="304800" y="152400"/>
                </a:lnTo>
                <a:lnTo>
                  <a:pt x="304800" y="304800"/>
                </a:lnTo>
                <a:lnTo>
                  <a:pt x="259080" y="304800"/>
                </a:lnTo>
                <a:lnTo>
                  <a:pt x="259080" y="152400"/>
                </a:lnTo>
                <a:close/>
              </a:path>
            </a:pathLst>
          </a:custGeom>
          <a:solidFill>
            <a:srgbClr val="FFFFFF">
              <a:alpha val="100000"/>
            </a:srgbClr>
          </a:solidFill>
        </p:spPr>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6840686"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订单管理重要性</a:t>
            </a:r>
            <a:endParaRPr lang="zh-CN" altLang="en-US" sz="2800" dirty="0">
              <a:ea typeface="微软雅黑" panose="020B0503020204020204" pitchFamily="34" charset="-122"/>
              <a:sym typeface="+mn-ea"/>
            </a:endParaRPr>
          </a:p>
        </p:txBody>
      </p:sp>
      <p:sp>
        <p:nvSpPr>
          <p:cNvPr id="13" name="Rectangle 3"/>
          <p:cNvSpPr txBox="1"/>
          <p:nvPr>
            <p:custDataLst>
              <p:tags r:id="rId2"/>
            </p:custDataLst>
          </p:nvPr>
        </p:nvSpPr>
        <p:spPr>
          <a:xfrm>
            <a:off x="586105" y="1410335"/>
            <a:ext cx="6000750" cy="26924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改进运营效率</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2339102"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客户需求预测</a:t>
            </a:r>
            <a:endParaRPr lang="zh-CN" altLang="en-US"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pic>
        <p:nvPicPr>
          <p:cNvPr id="2" name="Picture 4"/>
          <p:cNvPicPr>
            <a:picLocks noChangeAspect="1"/>
          </p:cNvPicPr>
          <p:nvPr/>
        </p:nvPicPr>
        <p:blipFill>
          <a:blip r:embed="rId1"/>
          <a:srcRect/>
          <a:stretch>
            <a:fillRect/>
          </a:stretch>
        </p:blipFill>
        <p:spPr>
          <a:xfrm>
            <a:off x="208724" y="2153638"/>
            <a:ext cx="3380730" cy="3380730"/>
          </a:xfrm>
          <a:prstGeom prst="roundRect">
            <a:avLst/>
          </a:prstGeom>
        </p:spPr>
      </p:pic>
      <p:sp>
        <p:nvSpPr>
          <p:cNvPr id="3" name="TextBox 5"/>
          <p:cNvSpPr txBox="1"/>
          <p:nvPr/>
        </p:nvSpPr>
        <p:spPr>
          <a:xfrm>
            <a:off x="4068032" y="5050837"/>
            <a:ext cx="2682221" cy="711336"/>
          </a:xfrm>
          <a:prstGeom prst="rect">
            <a:avLst/>
          </a:prstGeom>
        </p:spPr>
        <p:txBody>
          <a:bodyPr vert="horz" wrap="square" lIns="123825" tIns="123825" rIns="57150" bIns="123825" rtlCol="0" anchor="b" anchorCtr="0">
            <a:noAutofit/>
          </a:bodyPr>
          <a:lstStyle/>
          <a:p>
            <a:pPr>
              <a:lnSpc>
                <a:spcPct val="120000"/>
              </a:lnSpc>
            </a:pPr>
            <a:r>
              <a:rPr lang="en-US" sz="24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供应链管理</a:t>
            </a:r>
            <a:endParaRPr lang="en-US" sz="24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6"/>
          <p:cNvSpPr txBox="1"/>
          <p:nvPr/>
        </p:nvSpPr>
        <p:spPr>
          <a:xfrm>
            <a:off x="3700145" y="5825490"/>
            <a:ext cx="4925060" cy="914400"/>
          </a:xfrm>
          <a:prstGeom prst="rect">
            <a:avLst/>
          </a:prstGeom>
        </p:spPr>
        <p:txBody>
          <a:bodyPr vert="horz" wrap="square" lIns="0" tIns="0" rIns="0" bIns="0" rtlCol="0" anchor="t" anchorCtr="0">
            <a:noAutofit/>
          </a:bodyPr>
          <a:lstStyle/>
          <a:p>
            <a:pPr>
              <a:lnSpc>
                <a:spcPct val="140000"/>
              </a:lnSpc>
            </a:pPr>
            <a:r>
              <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通过预测客户需求，企业可以更好地规划其生产和供应链管理，确保产品供应充足且不出现断货情况。</a:t>
            </a:r>
            <a:endPar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AutoShape 7"/>
          <p:cNvSpPr/>
          <p:nvPr/>
        </p:nvSpPr>
        <p:spPr>
          <a:xfrm>
            <a:off x="3660849" y="1770026"/>
            <a:ext cx="238125" cy="238125"/>
          </a:xfrm>
          <a:prstGeom prst="ellipse">
            <a:avLst/>
          </a:prstGeom>
          <a:solidFill>
            <a:schemeClr val="accent1">
              <a:alpha val="100000"/>
            </a:schemeClr>
          </a:solidFill>
        </p:spPr>
        <p:txBody>
          <a:bodyPr/>
          <a:lstStyle/>
          <a:p>
            <a:endParaRPr lang="zh-CN" altLang="en-US" sz="1800"/>
          </a:p>
        </p:txBody>
      </p:sp>
      <p:sp>
        <p:nvSpPr>
          <p:cNvPr id="18" name="TextBox 8"/>
          <p:cNvSpPr txBox="1"/>
          <p:nvPr/>
        </p:nvSpPr>
        <p:spPr>
          <a:xfrm>
            <a:off x="3957998" y="1504774"/>
            <a:ext cx="3114269" cy="666079"/>
          </a:xfrm>
          <a:prstGeom prst="rect">
            <a:avLst/>
          </a:prstGeom>
        </p:spPr>
        <p:txBody>
          <a:bodyPr vert="horz" wrap="square" lIns="123825" tIns="123825" rIns="57150" bIns="123825" rtlCol="0" anchor="b" anchorCtr="0">
            <a:noAutofit/>
          </a:bodyPr>
          <a:lstStyle/>
          <a:p>
            <a:pPr>
              <a:lnSpc>
                <a:spcPct val="120000"/>
              </a:lnSpc>
            </a:pPr>
            <a:r>
              <a:rPr lang="en-US" sz="24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客户需求预测的方法</a:t>
            </a:r>
            <a:endParaRPr lang="en-US" sz="24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extBox 9"/>
          <p:cNvSpPr txBox="1"/>
          <p:nvPr/>
        </p:nvSpPr>
        <p:spPr>
          <a:xfrm>
            <a:off x="3736805" y="2396164"/>
            <a:ext cx="5169070" cy="914400"/>
          </a:xfrm>
          <a:prstGeom prst="rect">
            <a:avLst/>
          </a:prstGeom>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通过使用历史数据的预测分析来了解和预测客户需求，以了解关键的经济状况并协助做出关键的供应决策</a:t>
            </a:r>
            <a:r>
              <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0" name="TextBox 10"/>
          <p:cNvSpPr txBox="1"/>
          <p:nvPr/>
        </p:nvSpPr>
        <p:spPr>
          <a:xfrm>
            <a:off x="4029075" y="3261995"/>
            <a:ext cx="4552950" cy="697865"/>
          </a:xfrm>
          <a:prstGeom prst="rect">
            <a:avLst/>
          </a:prstGeom>
        </p:spPr>
        <p:txBody>
          <a:bodyPr vert="horz" wrap="square" lIns="123825" tIns="123825" rIns="57150" bIns="123825" rtlCol="0" anchor="b" anchorCtr="0">
            <a:noAutofit/>
          </a:bodyPr>
          <a:lstStyle/>
          <a:p>
            <a:pPr>
              <a:lnSpc>
                <a:spcPct val="120000"/>
              </a:lnSpc>
            </a:pPr>
            <a:r>
              <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预测与决策</a:t>
            </a:r>
            <a:endParaRPr lang="en-US" sz="24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1" name="TextBox 11"/>
          <p:cNvSpPr txBox="1"/>
          <p:nvPr/>
        </p:nvSpPr>
        <p:spPr>
          <a:xfrm>
            <a:off x="3779912" y="3978186"/>
            <a:ext cx="5125963" cy="914400"/>
          </a:xfrm>
          <a:prstGeom prst="rect">
            <a:avLst/>
          </a:prstGeom>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周密的预测可能与未来发生的事实不完全相符，也可能相差很远。然而，需求预测对于每一个企业或重要的管理决策来说都是至关重要的</a:t>
            </a:r>
            <a:r>
              <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AutoShape 13"/>
          <p:cNvSpPr/>
          <p:nvPr/>
        </p:nvSpPr>
        <p:spPr>
          <a:xfrm>
            <a:off x="3707606" y="3525644"/>
            <a:ext cx="238125" cy="238125"/>
          </a:xfrm>
          <a:prstGeom prst="ellipse">
            <a:avLst/>
          </a:prstGeom>
          <a:solidFill>
            <a:schemeClr val="accent1">
              <a:alpha val="100000"/>
            </a:schemeClr>
          </a:solidFill>
        </p:spPr>
      </p:sp>
      <p:sp>
        <p:nvSpPr>
          <p:cNvPr id="23" name="AutoShape 14"/>
          <p:cNvSpPr/>
          <p:nvPr/>
        </p:nvSpPr>
        <p:spPr>
          <a:xfrm>
            <a:off x="3736816" y="5302682"/>
            <a:ext cx="238125" cy="238125"/>
          </a:xfrm>
          <a:prstGeom prst="ellipse">
            <a:avLst/>
          </a:prstGeom>
          <a:solidFill>
            <a:schemeClr val="accent1">
              <a:alpha val="100000"/>
            </a:schemeClr>
          </a:solidFill>
        </p:spPr>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649931" y="2153858"/>
            <a:ext cx="7844138" cy="1715414"/>
          </a:xfrm>
          <a:prstGeom prst="roundRect">
            <a:avLst/>
          </a:prstGeom>
          <a:solidFill>
            <a:schemeClr val="lt2">
              <a:alpha val="80000"/>
            </a:schemeClr>
          </a:solidFill>
        </p:spPr>
      </p:sp>
      <p:sp>
        <p:nvSpPr>
          <p:cNvPr id="5" name="TextBox 5"/>
          <p:cNvSpPr txBox="1"/>
          <p:nvPr/>
        </p:nvSpPr>
        <p:spPr>
          <a:xfrm>
            <a:off x="978693" y="2398598"/>
            <a:ext cx="7186613" cy="907256"/>
          </a:xfrm>
          <a:prstGeom prst="rect">
            <a:avLst/>
          </a:prstGeom>
        </p:spPr>
        <p:txBody>
          <a:bodyPr vert="horz" wrap="square" lIns="92869" tIns="92869" rIns="42863" bIns="92869" rtlCol="0" anchor="t" anchorCtr="0">
            <a:noAutofit/>
          </a:bodyPr>
          <a:lstStyle/>
          <a:p>
            <a:pPr>
              <a:lnSpc>
                <a:spcPct val="140000"/>
              </a:lnSpc>
            </a:pPr>
            <a:r>
              <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有效的订单管理能够提升企业的竞争力，通过对订单的精细化管理，企业可以提高产品质量、降低成本、优化库存，从而在市场竞争中占据优势。</a:t>
            </a:r>
            <a:endPar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AutoShape 6"/>
          <p:cNvSpPr/>
          <p:nvPr/>
        </p:nvSpPr>
        <p:spPr>
          <a:xfrm>
            <a:off x="649931" y="4088965"/>
            <a:ext cx="7844138" cy="1715008"/>
          </a:xfrm>
          <a:prstGeom prst="roundRect">
            <a:avLst/>
          </a:prstGeom>
          <a:solidFill>
            <a:schemeClr val="lt2">
              <a:alpha val="80000"/>
            </a:schemeClr>
          </a:solidFill>
        </p:spPr>
      </p:sp>
      <p:sp>
        <p:nvSpPr>
          <p:cNvPr id="7" name="TextBox 7"/>
          <p:cNvSpPr txBox="1"/>
          <p:nvPr/>
        </p:nvSpPr>
        <p:spPr>
          <a:xfrm>
            <a:off x="914438" y="4336753"/>
            <a:ext cx="7186613" cy="907256"/>
          </a:xfrm>
          <a:prstGeom prst="rect">
            <a:avLst/>
          </a:prstGeom>
        </p:spPr>
        <p:txBody>
          <a:bodyPr vert="horz" wrap="square" lIns="92869" tIns="92869" rIns="42863" bIns="92869" rtlCol="0" anchor="t" anchorCtr="0">
            <a:noAutofit/>
          </a:bodyPr>
          <a:lstStyle/>
          <a:p>
            <a:pPr>
              <a:lnSpc>
                <a:spcPct val="140000"/>
              </a:lnSpc>
            </a:pPr>
            <a:r>
              <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良好的订单管理也能够提高企业的服务水平，满足客户需求，增加客户忠诚度，为企业带来更多的口碑和业务机会。</a:t>
            </a:r>
            <a:endPar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357017" y="1415021"/>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6840686"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订单管理重要性</a:t>
            </a:r>
            <a:endParaRPr lang="zh-CN" altLang="en-US" sz="2800" dirty="0">
              <a:ea typeface="微软雅黑" panose="020B0503020204020204" pitchFamily="34" charset="-122"/>
              <a:sym typeface="+mn-ea"/>
            </a:endParaRPr>
          </a:p>
        </p:txBody>
      </p:sp>
      <p:sp>
        <p:nvSpPr>
          <p:cNvPr id="9" name="Rectangle 3"/>
          <p:cNvSpPr txBox="1"/>
          <p:nvPr>
            <p:custDataLst>
              <p:tags r:id="rId2"/>
            </p:custDataLst>
          </p:nvPr>
        </p:nvSpPr>
        <p:spPr>
          <a:xfrm>
            <a:off x="585788" y="1466740"/>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提升企业竞争力</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utoShape 26"/>
          <p:cNvSpPr/>
          <p:nvPr>
            <p:custDataLst>
              <p:tags r:id="rId1"/>
            </p:custDataLst>
          </p:nvPr>
        </p:nvSpPr>
        <p:spPr>
          <a:xfrm>
            <a:off x="635626" y="2754782"/>
            <a:ext cx="3644825" cy="1728508"/>
          </a:xfrm>
          <a:prstGeom prst="roundRect">
            <a:avLst>
              <a:gd name="adj" fmla="val 8034"/>
            </a:avLst>
          </a:prstGeom>
          <a:solidFill>
            <a:srgbClr val="FFFFFF">
              <a:alpha val="100000"/>
            </a:srgbClr>
          </a:solidFill>
          <a:effectLst>
            <a:outerShdw blurRad="342900">
              <a:srgbClr val="000000">
                <a:alpha val="6000"/>
              </a:srgbClr>
            </a:outerShdw>
          </a:effectLst>
        </p:spPr>
      </p:sp>
      <p:sp>
        <p:nvSpPr>
          <p:cNvPr id="27" name="TextBox 27"/>
          <p:cNvSpPr txBox="1"/>
          <p:nvPr>
            <p:custDataLst>
              <p:tags r:id="rId2"/>
            </p:custDataLst>
          </p:nvPr>
        </p:nvSpPr>
        <p:spPr>
          <a:xfrm>
            <a:off x="857687" y="2915875"/>
            <a:ext cx="3200703" cy="1406321"/>
          </a:xfrm>
          <a:prstGeom prst="rect">
            <a:avLst/>
          </a:prstGeom>
        </p:spPr>
        <p:txBody>
          <a:bodyPr vert="horz" wrap="square" lIns="49506" tIns="24789" rIns="49506" bIns="24789" rtlCol="0" anchor="ctr" anchorCtr="0">
            <a:noAutofit/>
          </a:bodyPr>
          <a:lstStyle/>
          <a:p>
            <a:pPr algn="ctr">
              <a:lnSpc>
                <a:spcPct val="150000"/>
              </a:lnSpc>
            </a:pPr>
            <a:r>
              <a:rPr lang="en-US" sz="200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订单管理过程中的风险管理至关重要，企业需识别、评估和控制订单风险，降低风险发生的概率和影响程度。</a:t>
            </a:r>
            <a:endParaRPr lang="en-US" sz="200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8" name="AutoShape 28"/>
          <p:cNvSpPr/>
          <p:nvPr>
            <p:custDataLst>
              <p:tags r:id="rId3"/>
            </p:custDataLst>
          </p:nvPr>
        </p:nvSpPr>
        <p:spPr>
          <a:xfrm>
            <a:off x="4867945" y="2754782"/>
            <a:ext cx="3644825" cy="1728508"/>
          </a:xfrm>
          <a:prstGeom prst="roundRect">
            <a:avLst>
              <a:gd name="adj" fmla="val 8034"/>
            </a:avLst>
          </a:prstGeom>
          <a:solidFill>
            <a:srgbClr val="FFFFFF">
              <a:alpha val="100000"/>
            </a:srgbClr>
          </a:solidFill>
          <a:effectLst>
            <a:outerShdw blurRad="342900">
              <a:srgbClr val="000000">
                <a:alpha val="6000"/>
              </a:srgbClr>
            </a:outerShdw>
          </a:effectLst>
        </p:spPr>
      </p:sp>
      <p:sp>
        <p:nvSpPr>
          <p:cNvPr id="29" name="TextBox 29"/>
          <p:cNvSpPr txBox="1"/>
          <p:nvPr>
            <p:custDataLst>
              <p:tags r:id="rId4"/>
            </p:custDataLst>
          </p:nvPr>
        </p:nvSpPr>
        <p:spPr>
          <a:xfrm>
            <a:off x="5090006" y="2915875"/>
            <a:ext cx="3200703" cy="1406321"/>
          </a:xfrm>
          <a:prstGeom prst="rect">
            <a:avLst/>
          </a:prstGeom>
        </p:spPr>
        <p:txBody>
          <a:bodyPr vert="horz" wrap="square" lIns="49506" tIns="24789" rIns="49506" bIns="24789" rtlCol="0" anchor="ctr" anchorCtr="0">
            <a:noAutofit/>
          </a:bodyPr>
          <a:lstStyle/>
          <a:p>
            <a:pPr algn="l">
              <a:lnSpc>
                <a:spcPct val="150000"/>
              </a:lnSpc>
            </a:pPr>
            <a:r>
              <a:rPr lang="en-US" sz="200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风险管理还包括对供应商风险、库存风险、物流风险等的管控，保障企业利益和可持续发展。</a:t>
            </a:r>
            <a:endParaRPr lang="en-US" sz="200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0" name="TextBox 30"/>
          <p:cNvSpPr txBox="1"/>
          <p:nvPr/>
        </p:nvSpPr>
        <p:spPr>
          <a:xfrm>
            <a:off x="356000" y="2063006"/>
            <a:ext cx="737235" cy="1800493"/>
          </a:xfrm>
          <a:prstGeom prst="rect">
            <a:avLst/>
          </a:prstGeom>
        </p:spPr>
        <p:txBody>
          <a:bodyPr vert="horz" wrap="square" lIns="68580" tIns="34290" rIns="68580" bIns="34290" rtlCol="0" anchor="t" anchorCtr="0">
            <a:spAutoFit/>
          </a:bodyPr>
          <a:lstStyle/>
          <a:p>
            <a:pPr>
              <a:spcBef>
                <a:spcPts val="280"/>
              </a:spcBef>
            </a:pPr>
            <a:r>
              <a:rPr lang="en-US" sz="11250">
                <a:solidFill>
                  <a:schemeClr val="accent1">
                    <a:alpha val="100000"/>
                  </a:schemeClr>
                </a:solidFill>
                <a:latin typeface="Helvetica"/>
                <a:ea typeface="Helvetica"/>
                <a:cs typeface="Helvetica"/>
              </a:rPr>
              <a:t>“</a:t>
            </a:r>
            <a:endParaRPr lang="en-US" sz="11250">
              <a:solidFill>
                <a:schemeClr val="accent1">
                  <a:alpha val="100000"/>
                </a:schemeClr>
              </a:solidFill>
              <a:latin typeface="Helvetica"/>
              <a:ea typeface="Helvetica"/>
              <a:cs typeface="Helvetica"/>
            </a:endParaRPr>
          </a:p>
        </p:txBody>
      </p:sp>
      <p:sp>
        <p:nvSpPr>
          <p:cNvPr id="31" name="TextBox 31"/>
          <p:cNvSpPr txBox="1"/>
          <p:nvPr/>
        </p:nvSpPr>
        <p:spPr>
          <a:xfrm>
            <a:off x="4596881" y="2063006"/>
            <a:ext cx="737235" cy="1800493"/>
          </a:xfrm>
          <a:prstGeom prst="rect">
            <a:avLst/>
          </a:prstGeom>
        </p:spPr>
        <p:txBody>
          <a:bodyPr vert="horz" wrap="square" lIns="68580" tIns="34290" rIns="68580" bIns="34290" rtlCol="0" anchor="t" anchorCtr="0">
            <a:spAutoFit/>
          </a:bodyPr>
          <a:lstStyle/>
          <a:p>
            <a:pPr>
              <a:spcBef>
                <a:spcPts val="280"/>
              </a:spcBef>
            </a:pPr>
            <a:r>
              <a:rPr lang="en-US" sz="11250">
                <a:solidFill>
                  <a:schemeClr val="accent1">
                    <a:alpha val="100000"/>
                  </a:schemeClr>
                </a:solidFill>
                <a:latin typeface="Helvetica"/>
                <a:ea typeface="Helvetica"/>
                <a:cs typeface="Helvetica"/>
              </a:rPr>
              <a:t>“</a:t>
            </a:r>
            <a:endParaRPr lang="en-US" sz="11250">
              <a:solidFill>
                <a:schemeClr val="accent1">
                  <a:alpha val="100000"/>
                </a:schemeClr>
              </a:solidFill>
              <a:latin typeface="Helvetica"/>
              <a:ea typeface="Helvetica"/>
              <a:cs typeface="Helvetica"/>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5"/>
            </p:custDataLst>
          </p:nvPr>
        </p:nvSpPr>
        <p:spPr>
          <a:xfrm>
            <a:off x="755650" y="260350"/>
            <a:ext cx="6840686"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订单管理重要性</a:t>
            </a:r>
            <a:endParaRPr lang="zh-CN" altLang="en-US" sz="2800" dirty="0">
              <a:ea typeface="微软雅黑" panose="020B0503020204020204" pitchFamily="34" charset="-122"/>
              <a:sym typeface="+mn-ea"/>
            </a:endParaRPr>
          </a:p>
        </p:txBody>
      </p:sp>
      <p:sp>
        <p:nvSpPr>
          <p:cNvPr id="32" name="Rectangle 3"/>
          <p:cNvSpPr txBox="1"/>
          <p:nvPr>
            <p:custDataLst>
              <p:tags r:id="rId6"/>
            </p:custDataLst>
          </p:nvPr>
        </p:nvSpPr>
        <p:spPr>
          <a:xfrm>
            <a:off x="607700" y="1444636"/>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风险管理</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nector 4"/>
          <p:cNvCxnSpPr/>
          <p:nvPr/>
        </p:nvCxnSpPr>
        <p:spPr>
          <a:xfrm>
            <a:off x="2803783" y="3330976"/>
            <a:ext cx="6306764"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cxnSp>
        <p:nvCxnSpPr>
          <p:cNvPr id="5" name="Connector 5"/>
          <p:cNvCxnSpPr/>
          <p:nvPr/>
        </p:nvCxnSpPr>
        <p:spPr>
          <a:xfrm>
            <a:off x="991126" y="5290763"/>
            <a:ext cx="8133452"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6" name="TextBox 6"/>
          <p:cNvSpPr txBox="1"/>
          <p:nvPr/>
        </p:nvSpPr>
        <p:spPr>
          <a:xfrm>
            <a:off x="2670684" y="2090029"/>
            <a:ext cx="5880979" cy="1165649"/>
          </a:xfrm>
          <a:prstGeom prst="rect">
            <a:avLst/>
          </a:prstGeom>
        </p:spPr>
        <p:txBody>
          <a:bodyPr vert="horz" wrap="square" lIns="92869" tIns="92869" rIns="42863" bIns="92869" rtlCol="0" anchor="t" anchorCtr="0">
            <a:noAutofit/>
          </a:bodyPr>
          <a:lstStyle/>
          <a:p>
            <a:pPr>
              <a:lnSpc>
                <a:spcPct val="140000"/>
              </a:lnSpc>
            </a:pPr>
            <a:r>
              <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订单管理是实现供应链协同的关键环节，通过与供应商、物流服务商等合作伙伴的协同合作，提高供应链的透明度和响应速度。</a:t>
            </a:r>
            <a:endPar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887603" y="4011460"/>
            <a:ext cx="5857875" cy="1155314"/>
          </a:xfrm>
          <a:prstGeom prst="rect">
            <a:avLst/>
          </a:prstGeom>
        </p:spPr>
        <p:txBody>
          <a:bodyPr vert="horz" wrap="square" lIns="92869" tIns="92869" rIns="42863" bIns="92869" rtlCol="0" anchor="t" anchorCtr="0">
            <a:noAutofit/>
          </a:bodyPr>
          <a:lstStyle/>
          <a:p>
            <a:pPr>
              <a:lnSpc>
                <a:spcPct val="140000"/>
              </a:lnSpc>
            </a:pPr>
            <a:r>
              <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供应链协同能够降低整个供应链的成本和风险，提高效率和竞争力，同时增强企业与合作伙伴之间的信任和合作关系。</a:t>
            </a:r>
            <a:endParaRPr lang="en-US" sz="20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Freeform 9"/>
          <p:cNvSpPr/>
          <p:nvPr/>
        </p:nvSpPr>
        <p:spPr>
          <a:xfrm>
            <a:off x="2248976" y="2118604"/>
            <a:ext cx="280990" cy="317246"/>
          </a:xfrm>
          <a:custGeom>
            <a:avLst/>
            <a:gdLst/>
            <a:ahLst/>
            <a:cxnLst/>
            <a:rect l="l" t="t" r="r" b="b"/>
            <a:pathLst>
              <a:path w="1905000" h="1905000">
                <a:moveTo>
                  <a:pt x="0" y="0"/>
                </a:moveTo>
                <a:lnTo>
                  <a:pt x="1905000" y="952500"/>
                </a:lnTo>
                <a:lnTo>
                  <a:pt x="0" y="1905000"/>
                </a:lnTo>
                <a:lnTo>
                  <a:pt x="571500" y="952500"/>
                </a:lnTo>
                <a:lnTo>
                  <a:pt x="0" y="0"/>
                </a:lnTo>
                <a:close/>
              </a:path>
            </a:pathLst>
          </a:custGeom>
          <a:solidFill>
            <a:schemeClr val="accent1">
              <a:alpha val="100000"/>
            </a:schemeClr>
          </a:solidFill>
        </p:spPr>
      </p:sp>
      <p:sp>
        <p:nvSpPr>
          <p:cNvPr id="10" name="Freeform 10"/>
          <p:cNvSpPr/>
          <p:nvPr/>
        </p:nvSpPr>
        <p:spPr>
          <a:xfrm>
            <a:off x="495234" y="4069240"/>
            <a:ext cx="280990" cy="317246"/>
          </a:xfrm>
          <a:custGeom>
            <a:avLst/>
            <a:gdLst/>
            <a:ahLst/>
            <a:cxnLst/>
            <a:rect l="l" t="t" r="r" b="b"/>
            <a:pathLst>
              <a:path w="1905000" h="1905000">
                <a:moveTo>
                  <a:pt x="0" y="0"/>
                </a:moveTo>
                <a:lnTo>
                  <a:pt x="1905000" y="952500"/>
                </a:lnTo>
                <a:lnTo>
                  <a:pt x="0" y="1905000"/>
                </a:lnTo>
                <a:lnTo>
                  <a:pt x="571500" y="952500"/>
                </a:lnTo>
                <a:lnTo>
                  <a:pt x="0" y="0"/>
                </a:lnTo>
                <a:close/>
              </a:path>
            </a:pathLst>
          </a:custGeom>
          <a:solidFill>
            <a:schemeClr val="accent1">
              <a:alpha val="100000"/>
            </a:schemeClr>
          </a:solidFill>
        </p:spPr>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6840686"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订单管理重要性</a:t>
            </a:r>
            <a:endParaRPr lang="zh-CN" altLang="en-US" sz="2800" dirty="0">
              <a:ea typeface="微软雅黑" panose="020B0503020204020204" pitchFamily="34" charset="-122"/>
              <a:sym typeface="+mn-ea"/>
            </a:endParaRPr>
          </a:p>
        </p:txBody>
      </p:sp>
      <p:sp>
        <p:nvSpPr>
          <p:cNvPr id="11" name="Rectangle 3"/>
          <p:cNvSpPr txBox="1"/>
          <p:nvPr>
            <p:custDataLst>
              <p:tags r:id="rId2"/>
            </p:custDataLst>
          </p:nvPr>
        </p:nvSpPr>
        <p:spPr>
          <a:xfrm>
            <a:off x="586105" y="1550670"/>
            <a:ext cx="6000750" cy="128905"/>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供应链协同</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264426" y="1879107"/>
            <a:ext cx="6709754" cy="416838"/>
          </a:xfrm>
          <a:prstGeom prst="rect">
            <a:avLst/>
          </a:prstGeom>
        </p:spPr>
        <p:txBody>
          <a:bodyPr vert="horz" wrap="square" lIns="0" tIns="0" rIns="0" bIns="0"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订单数据获取</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nvSpPr>
        <p:spPr>
          <a:xfrm>
            <a:off x="1264426" y="2375632"/>
            <a:ext cx="6979982" cy="572835"/>
          </a:xfrm>
          <a:prstGeom prst="rect">
            <a:avLst/>
          </a:prstGeom>
        </p:spPr>
        <p:txBody>
          <a:bodyPr vert="horz" wrap="square" lIns="0" tIns="0" rIns="0" bIns="0"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第一步是通过各种渠道获取订单数据，这些渠道可能包括企业内部管理系统、电商平台、客户直接提交的订单或其他合作伙伴的系统。</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7" name="Group 7"/>
          <p:cNvGrpSpPr/>
          <p:nvPr/>
        </p:nvGrpSpPr>
        <p:grpSpPr>
          <a:xfrm>
            <a:off x="628949" y="2030845"/>
            <a:ext cx="265100" cy="265100"/>
            <a:chOff x="838598" y="1564792"/>
            <a:chExt cx="353467" cy="353467"/>
          </a:xfrm>
        </p:grpSpPr>
        <p:sp>
          <p:nvSpPr>
            <p:cNvPr id="8" name="AutoShape 8"/>
            <p:cNvSpPr/>
            <p:nvPr/>
          </p:nvSpPr>
          <p:spPr>
            <a:xfrm>
              <a:off x="920082" y="1646276"/>
              <a:ext cx="190500" cy="190500"/>
            </a:xfrm>
            <a:prstGeom prst="ellipse">
              <a:avLst/>
            </a:prstGeom>
            <a:solidFill>
              <a:schemeClr val="accent1">
                <a:alpha val="100000"/>
              </a:schemeClr>
            </a:solidFill>
          </p:spPr>
        </p:sp>
        <p:sp>
          <p:nvSpPr>
            <p:cNvPr id="9" name="AutoShape 9"/>
            <p:cNvSpPr/>
            <p:nvPr/>
          </p:nvSpPr>
          <p:spPr>
            <a:xfrm>
              <a:off x="838598" y="1564792"/>
              <a:ext cx="353467" cy="353467"/>
            </a:xfrm>
            <a:prstGeom prst="ellipse">
              <a:avLst/>
            </a:prstGeom>
            <a:solidFill>
              <a:schemeClr val="accent1">
                <a:alpha val="16000"/>
              </a:schemeClr>
            </a:solidFill>
          </p:spPr>
        </p:sp>
      </p:grpSp>
      <p:sp>
        <p:nvSpPr>
          <p:cNvPr id="10" name="TextBox 10"/>
          <p:cNvSpPr txBox="1"/>
          <p:nvPr/>
        </p:nvSpPr>
        <p:spPr>
          <a:xfrm>
            <a:off x="1264426" y="3249191"/>
            <a:ext cx="6709754" cy="416838"/>
          </a:xfrm>
          <a:prstGeom prst="rect">
            <a:avLst/>
          </a:prstGeom>
        </p:spPr>
        <p:txBody>
          <a:bodyPr vert="horz" wrap="square" lIns="0" tIns="0" rIns="0" bIns="0"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订单信息核实</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1264426" y="3745716"/>
            <a:ext cx="6979982" cy="572835"/>
          </a:xfrm>
          <a:prstGeom prst="rect">
            <a:avLst/>
          </a:prstGeom>
        </p:spPr>
        <p:txBody>
          <a:bodyPr vert="horz" wrap="square" lIns="0" tIns="0" rIns="0" bIns="0"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在获取订单数据后，需要进行订单信息的核实，这包括核对订单号、客户信息、产品信息、数量、价格等关键信息是否准确无误。</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12" name="Group 12"/>
          <p:cNvGrpSpPr/>
          <p:nvPr/>
        </p:nvGrpSpPr>
        <p:grpSpPr>
          <a:xfrm>
            <a:off x="628949" y="3400929"/>
            <a:ext cx="265100" cy="265100"/>
            <a:chOff x="838598" y="3391571"/>
            <a:chExt cx="353467" cy="353467"/>
          </a:xfrm>
        </p:grpSpPr>
        <p:sp>
          <p:nvSpPr>
            <p:cNvPr id="13" name="AutoShape 13"/>
            <p:cNvSpPr/>
            <p:nvPr/>
          </p:nvSpPr>
          <p:spPr>
            <a:xfrm>
              <a:off x="920082" y="3473055"/>
              <a:ext cx="190500" cy="190500"/>
            </a:xfrm>
            <a:prstGeom prst="ellipse">
              <a:avLst/>
            </a:prstGeom>
            <a:solidFill>
              <a:schemeClr val="accent1">
                <a:alpha val="100000"/>
              </a:schemeClr>
            </a:solidFill>
          </p:spPr>
        </p:sp>
        <p:sp>
          <p:nvSpPr>
            <p:cNvPr id="14" name="AutoShape 14"/>
            <p:cNvSpPr/>
            <p:nvPr/>
          </p:nvSpPr>
          <p:spPr>
            <a:xfrm>
              <a:off x="838598" y="3391571"/>
              <a:ext cx="353467" cy="353467"/>
            </a:xfrm>
            <a:prstGeom prst="ellipse">
              <a:avLst/>
            </a:prstGeom>
            <a:solidFill>
              <a:schemeClr val="accent1">
                <a:alpha val="16000"/>
              </a:schemeClr>
            </a:solidFill>
          </p:spPr>
        </p:sp>
      </p:grpSp>
      <p:sp>
        <p:nvSpPr>
          <p:cNvPr id="15" name="TextBox 15"/>
          <p:cNvSpPr txBox="1"/>
          <p:nvPr/>
        </p:nvSpPr>
        <p:spPr>
          <a:xfrm>
            <a:off x="1264426" y="4588719"/>
            <a:ext cx="6709754" cy="416838"/>
          </a:xfrm>
          <a:prstGeom prst="rect">
            <a:avLst/>
          </a:prstGeom>
        </p:spPr>
        <p:txBody>
          <a:bodyPr vert="horz" wrap="square" lIns="0" tIns="0" rIns="0" bIns="0"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订单状态更新</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nvSpPr>
        <p:spPr>
          <a:xfrm>
            <a:off x="1264426" y="5085244"/>
            <a:ext cx="6979982" cy="572835"/>
          </a:xfrm>
          <a:prstGeom prst="rect">
            <a:avLst/>
          </a:prstGeom>
        </p:spPr>
        <p:txBody>
          <a:bodyPr vert="horz" wrap="square" lIns="0" tIns="0" rIns="0" bIns="0"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在核实订单信息后，需要根据订单的进展情况及时更新订单状态，例如，当订单已确认、已发货、已交付等不同阶段时，应及时标记或变更。</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17" name="Group 17"/>
          <p:cNvGrpSpPr/>
          <p:nvPr/>
        </p:nvGrpSpPr>
        <p:grpSpPr>
          <a:xfrm>
            <a:off x="628949" y="4740457"/>
            <a:ext cx="265100" cy="265100"/>
            <a:chOff x="838598" y="5177608"/>
            <a:chExt cx="353467" cy="353467"/>
          </a:xfrm>
        </p:grpSpPr>
        <p:sp>
          <p:nvSpPr>
            <p:cNvPr id="18" name="AutoShape 18"/>
            <p:cNvSpPr/>
            <p:nvPr/>
          </p:nvSpPr>
          <p:spPr>
            <a:xfrm>
              <a:off x="920082" y="5259092"/>
              <a:ext cx="190500" cy="190500"/>
            </a:xfrm>
            <a:prstGeom prst="ellipse">
              <a:avLst/>
            </a:prstGeom>
            <a:solidFill>
              <a:schemeClr val="accent1">
                <a:alpha val="100000"/>
              </a:schemeClr>
            </a:solidFill>
          </p:spPr>
        </p:sp>
        <p:sp>
          <p:nvSpPr>
            <p:cNvPr id="19" name="AutoShape 19"/>
            <p:cNvSpPr/>
            <p:nvPr/>
          </p:nvSpPr>
          <p:spPr>
            <a:xfrm>
              <a:off x="838598" y="5177608"/>
              <a:ext cx="353467" cy="353467"/>
            </a:xfrm>
            <a:prstGeom prst="ellipse">
              <a:avLst/>
            </a:prstGeom>
            <a:solidFill>
              <a:schemeClr val="accent1">
                <a:alpha val="16000"/>
              </a:schemeClr>
            </a:solidFill>
          </p:spPr>
        </p:sp>
      </p:grpSp>
      <p:cxnSp>
        <p:nvCxnSpPr>
          <p:cNvPr id="20" name="Connector 20"/>
          <p:cNvCxnSpPr/>
          <p:nvPr/>
        </p:nvCxnSpPr>
        <p:spPr>
          <a:xfrm>
            <a:off x="761499" y="2153271"/>
            <a:ext cx="0" cy="3911218"/>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6840686"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订单输入管理</a:t>
            </a:r>
            <a:endParaRPr lang="zh-CN" altLang="en-US" sz="2800" dirty="0">
              <a:ea typeface="微软雅黑" panose="020B0503020204020204" pitchFamily="34" charset="-122"/>
              <a:sym typeface="+mn-ea"/>
            </a:endParaRPr>
          </a:p>
        </p:txBody>
      </p:sp>
      <p:sp>
        <p:nvSpPr>
          <p:cNvPr id="21" name="Rectangle 3"/>
          <p:cNvSpPr txBox="1"/>
          <p:nvPr>
            <p:custDataLst>
              <p:tags r:id="rId2"/>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订单输入管理步骤</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rot="2700000">
            <a:off x="882809" y="4446199"/>
            <a:ext cx="748594" cy="748594"/>
          </a:xfrm>
          <a:prstGeom prst="rect">
            <a:avLst/>
          </a:prstGeom>
          <a:solidFill>
            <a:schemeClr val="lt2">
              <a:alpha val="100000"/>
            </a:schemeClr>
          </a:solidFill>
        </p:spPr>
      </p:sp>
      <p:sp>
        <p:nvSpPr>
          <p:cNvPr id="5" name="AutoShape 5"/>
          <p:cNvSpPr/>
          <p:nvPr/>
        </p:nvSpPr>
        <p:spPr>
          <a:xfrm rot="2700000">
            <a:off x="4847820" y="4446199"/>
            <a:ext cx="748594" cy="748594"/>
          </a:xfrm>
          <a:prstGeom prst="rect">
            <a:avLst/>
          </a:prstGeom>
          <a:solidFill>
            <a:schemeClr val="lt2">
              <a:alpha val="100000"/>
            </a:schemeClr>
          </a:solidFill>
        </p:spPr>
      </p:sp>
      <p:sp>
        <p:nvSpPr>
          <p:cNvPr id="6" name="AutoShape 6"/>
          <p:cNvSpPr/>
          <p:nvPr/>
        </p:nvSpPr>
        <p:spPr>
          <a:xfrm rot="2700000">
            <a:off x="882809" y="2533174"/>
            <a:ext cx="748594" cy="747022"/>
          </a:xfrm>
          <a:prstGeom prst="rect">
            <a:avLst/>
          </a:prstGeom>
          <a:solidFill>
            <a:schemeClr val="lt2">
              <a:alpha val="100000"/>
            </a:schemeClr>
          </a:solidFill>
        </p:spPr>
      </p:sp>
      <p:sp>
        <p:nvSpPr>
          <p:cNvPr id="7" name="Freeform 7"/>
          <p:cNvSpPr/>
          <p:nvPr/>
        </p:nvSpPr>
        <p:spPr>
          <a:xfrm>
            <a:off x="1061367" y="2684836"/>
            <a:ext cx="391478" cy="390692"/>
          </a:xfrm>
          <a:custGeom>
            <a:avLst/>
            <a:gdLst/>
            <a:ahLst/>
            <a:cxnLst/>
            <a:rect l="l" t="t"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accent1">
              <a:alpha val="100000"/>
            </a:schemeClr>
          </a:solidFill>
        </p:spPr>
      </p:sp>
      <p:sp>
        <p:nvSpPr>
          <p:cNvPr id="8" name="AutoShape 8"/>
          <p:cNvSpPr/>
          <p:nvPr/>
        </p:nvSpPr>
        <p:spPr>
          <a:xfrm rot="2700000">
            <a:off x="4847820" y="2529674"/>
            <a:ext cx="748594" cy="748594"/>
          </a:xfrm>
          <a:prstGeom prst="rect">
            <a:avLst/>
          </a:prstGeom>
          <a:solidFill>
            <a:schemeClr val="lt2">
              <a:alpha val="100000"/>
            </a:schemeClr>
          </a:solidFill>
        </p:spPr>
      </p:sp>
      <p:sp>
        <p:nvSpPr>
          <p:cNvPr id="9" name="Freeform 9"/>
          <p:cNvSpPr/>
          <p:nvPr/>
        </p:nvSpPr>
        <p:spPr>
          <a:xfrm>
            <a:off x="4988624" y="2679622"/>
            <a:ext cx="466987" cy="477917"/>
          </a:xfrm>
          <a:custGeom>
            <a:avLst/>
            <a:gdLst/>
            <a:ahLst/>
            <a:cxnLst/>
            <a:rect l="l" t="t"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accent1">
              <a:alpha val="100000"/>
            </a:schemeClr>
          </a:solidFill>
        </p:spPr>
      </p:sp>
      <p:sp>
        <p:nvSpPr>
          <p:cNvPr id="10" name="TextBox 10"/>
          <p:cNvSpPr txBox="1"/>
          <p:nvPr/>
        </p:nvSpPr>
        <p:spPr>
          <a:xfrm>
            <a:off x="1896301" y="2063110"/>
            <a:ext cx="2546247" cy="367751"/>
          </a:xfrm>
          <a:prstGeom prst="rect">
            <a:avLst/>
          </a:prstGeom>
        </p:spPr>
        <p:txBody>
          <a:bodyPr vert="horz" wrap="square" lIns="49506" tIns="24789" rIns="49506" bIns="24789" rtlCol="0" anchor="ctr"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库存管理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1896301" y="4077856"/>
            <a:ext cx="2546247" cy="367751"/>
          </a:xfrm>
          <a:prstGeom prst="rect">
            <a:avLst/>
          </a:prstGeom>
        </p:spPr>
        <p:txBody>
          <a:bodyPr vert="horz" wrap="square" lIns="49506" tIns="24789" rIns="49506" bIns="24789" rtlCol="0" anchor="ctr" anchorCtr="0">
            <a:noAutofit/>
          </a:bodyPr>
          <a:lstStyle/>
          <a:p>
            <a:pPr algn="l">
              <a:lnSpc>
                <a:spcPct val="120000"/>
              </a:lnSpc>
              <a:spcBef>
                <a:spcPct val="0"/>
              </a:spcBef>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订单数据分析</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nvSpPr>
        <p:spPr>
          <a:xfrm>
            <a:off x="5943723" y="2063110"/>
            <a:ext cx="2546247" cy="367751"/>
          </a:xfrm>
          <a:prstGeom prst="rect">
            <a:avLst/>
          </a:prstGeom>
        </p:spPr>
        <p:txBody>
          <a:bodyPr vert="horz" wrap="square" lIns="49506" tIns="24789" rIns="49506" bIns="24789" rtlCol="0" anchor="ctr"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物流信息录入</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nvSpPr>
        <p:spPr>
          <a:xfrm>
            <a:off x="5943723" y="4077856"/>
            <a:ext cx="2546247" cy="367751"/>
          </a:xfrm>
          <a:prstGeom prst="rect">
            <a:avLst/>
          </a:prstGeom>
        </p:spPr>
        <p:txBody>
          <a:bodyPr vert="horz" wrap="square" lIns="49506" tIns="24789" rIns="49506" bIns="24789" rtlCol="0" anchor="ctr" anchorCtr="0">
            <a:noAutofit/>
          </a:bodyPr>
          <a:lstStyle/>
          <a:p>
            <a:pPr algn="l">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客户反馈处理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nvSpPr>
        <p:spPr>
          <a:xfrm>
            <a:off x="1896301" y="2469496"/>
            <a:ext cx="2714624" cy="1241134"/>
          </a:xfrm>
          <a:prstGeom prst="rect">
            <a:avLst/>
          </a:prstGeom>
        </p:spPr>
        <p:txBody>
          <a:bodyPr vert="horz" wrap="square" lIns="49506" tIns="24789" rIns="49506" bIns="24789"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在订单输入管理过程中，需要实时关注库存情况，当收到订单时，根据产品库存情况判断是否能够满足客户需求，避免因库存不足导致订单流失。</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nvSpPr>
        <p:spPr>
          <a:xfrm>
            <a:off x="1896301" y="4462811"/>
            <a:ext cx="2714624" cy="1241134"/>
          </a:xfrm>
          <a:prstGeom prst="rect">
            <a:avLst/>
          </a:prstGeom>
        </p:spPr>
        <p:txBody>
          <a:bodyPr vert="horz" wrap="square" lIns="49506" tIns="24789" rIns="49506" bIns="24789"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通过对订单数据进行分析，可以提取有价值的信息来支持企业决策，例如销售趋势、客户偏好、产品畅销情况等，帮助企业制定精准市场策略。</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nvSpPr>
        <p:spPr>
          <a:xfrm>
            <a:off x="5943723" y="2469496"/>
            <a:ext cx="2714624" cy="1241134"/>
          </a:xfrm>
          <a:prstGeom prst="rect">
            <a:avLst/>
          </a:prstGeom>
        </p:spPr>
        <p:txBody>
          <a:bodyPr vert="horz" wrap="square" lIns="49506" tIns="24789" rIns="49506" bIns="24789"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在确认订单信息和库存充足后，需要将订单信息录入到企业的物流管理系统，这包括录入发货地址、物流方式、发货时间等相关信息。</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nvSpPr>
        <p:spPr>
          <a:xfrm>
            <a:off x="5943723" y="4462811"/>
            <a:ext cx="2714624" cy="1241134"/>
          </a:xfrm>
          <a:prstGeom prst="rect">
            <a:avLst/>
          </a:prstGeom>
        </p:spPr>
        <p:txBody>
          <a:bodyPr vert="horz" wrap="square" lIns="49506" tIns="24789" rIns="49506" bIns="24789"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客户反馈是优化订单输入管理的重要依据，当客户对订单或服务提出投诉或建议时，应及时进行反馈处理，积极倾听客户意见，改进服务质量。</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8"/>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Freeform 19"/>
          <p:cNvSpPr/>
          <p:nvPr/>
        </p:nvSpPr>
        <p:spPr>
          <a:xfrm>
            <a:off x="1001752" y="4664690"/>
            <a:ext cx="510707" cy="311610"/>
          </a:xfrm>
          <a:custGeom>
            <a:avLst/>
            <a:gdLst/>
            <a:ahLst/>
            <a:cxnLst/>
            <a:rect l="l" t="t" r="r" b="b"/>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solidFill>
            <a:schemeClr val="accent1">
              <a:alpha val="100000"/>
            </a:schemeClr>
          </a:solidFill>
        </p:spPr>
      </p:sp>
      <p:sp>
        <p:nvSpPr>
          <p:cNvPr id="20" name="Freeform 20"/>
          <p:cNvSpPr/>
          <p:nvPr/>
        </p:nvSpPr>
        <p:spPr>
          <a:xfrm>
            <a:off x="5043309" y="4643652"/>
            <a:ext cx="357617" cy="356402"/>
          </a:xfrm>
          <a:custGeom>
            <a:avLst/>
            <a:gdLst/>
            <a:ahLst/>
            <a:cxnLst/>
            <a:rect l="l" t="t"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accent1">
              <a:alpha val="100000"/>
            </a:schemeClr>
          </a:solidFill>
        </p:spPr>
      </p:sp>
      <p:sp>
        <p:nvSpPr>
          <p:cNvPr id="2" name="TextBox 6"/>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1" name="文本框 20"/>
          <p:cNvSpPr txBox="1"/>
          <p:nvPr>
            <p:custDataLst>
              <p:tags r:id="rId1"/>
            </p:custDataLst>
          </p:nvPr>
        </p:nvSpPr>
        <p:spPr>
          <a:xfrm>
            <a:off x="755650" y="260350"/>
            <a:ext cx="6840686"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订单输入管理</a:t>
            </a:r>
            <a:endParaRPr lang="zh-CN" altLang="en-US" sz="2800" dirty="0">
              <a:ea typeface="微软雅黑" panose="020B0503020204020204" pitchFamily="34" charset="-122"/>
              <a:sym typeface="+mn-ea"/>
            </a:endParaRPr>
          </a:p>
        </p:txBody>
      </p:sp>
      <p:sp>
        <p:nvSpPr>
          <p:cNvPr id="25" name="Rectangle 3"/>
          <p:cNvSpPr txBox="1"/>
          <p:nvPr>
            <p:custDataLst>
              <p:tags r:id="rId2"/>
            </p:custDataLst>
          </p:nvPr>
        </p:nvSpPr>
        <p:spPr>
          <a:xfrm>
            <a:off x="585788" y="110796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订单输入管理步骤</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
          <p:cNvSpPr/>
          <p:nvPr/>
        </p:nvSpPr>
        <p:spPr>
          <a:xfrm>
            <a:off x="4524085" y="4745492"/>
            <a:ext cx="1822157" cy="845463"/>
          </a:xfrm>
          <a:custGeom>
            <a:avLst/>
            <a:gdLst/>
            <a:ahLst/>
            <a:cxnLst/>
            <a:rect l="l" t="t" r="r" b="b"/>
            <a:pathLst>
              <a:path w="292" h="135">
                <a:moveTo>
                  <a:pt x="130" y="19"/>
                </a:moveTo>
                <a:cubicBezTo>
                  <a:pt x="75" y="38"/>
                  <a:pt x="31" y="73"/>
                  <a:pt x="0" y="118"/>
                </a:cubicBezTo>
                <a:cubicBezTo>
                  <a:pt x="52" y="134"/>
                  <a:pt x="108" y="135"/>
                  <a:pt x="163" y="116"/>
                </a:cubicBezTo>
                <a:cubicBezTo>
                  <a:pt x="218" y="97"/>
                  <a:pt x="262" y="61"/>
                  <a:pt x="292" y="17"/>
                </a:cubicBezTo>
                <a:cubicBezTo>
                  <a:pt x="241" y="0"/>
                  <a:pt x="184" y="0"/>
                  <a:pt x="130" y="19"/>
                </a:cubicBezTo>
                <a:close/>
              </a:path>
            </a:pathLst>
          </a:custGeom>
          <a:solidFill>
            <a:schemeClr val="accent1">
              <a:alpha val="100000"/>
            </a:schemeClr>
          </a:solidFill>
        </p:spPr>
      </p:sp>
      <p:sp>
        <p:nvSpPr>
          <p:cNvPr id="5" name="Freeform 5"/>
          <p:cNvSpPr/>
          <p:nvPr/>
        </p:nvSpPr>
        <p:spPr>
          <a:xfrm>
            <a:off x="4524085" y="3912032"/>
            <a:ext cx="1136357" cy="1571696"/>
          </a:xfrm>
          <a:custGeom>
            <a:avLst/>
            <a:gdLst/>
            <a:ahLst/>
            <a:cxnLst/>
            <a:rect l="l" t="t" r="r" b="b"/>
            <a:pathLst>
              <a:path w="182" h="251">
                <a:moveTo>
                  <a:pt x="49" y="96"/>
                </a:moveTo>
                <a:cubicBezTo>
                  <a:pt x="15" y="143"/>
                  <a:pt x="0" y="197"/>
                  <a:pt x="1" y="251"/>
                </a:cubicBezTo>
                <a:cubicBezTo>
                  <a:pt x="52" y="235"/>
                  <a:pt x="99" y="203"/>
                  <a:pt x="132" y="156"/>
                </a:cubicBezTo>
                <a:cubicBezTo>
                  <a:pt x="166" y="109"/>
                  <a:pt x="182" y="54"/>
                  <a:pt x="181" y="0"/>
                </a:cubicBezTo>
                <a:cubicBezTo>
                  <a:pt x="130" y="16"/>
                  <a:pt x="83" y="49"/>
                  <a:pt x="49" y="96"/>
                </a:cubicBezTo>
                <a:close/>
              </a:path>
            </a:pathLst>
          </a:custGeom>
          <a:solidFill>
            <a:schemeClr val="accent1">
              <a:alpha val="60000"/>
            </a:schemeClr>
          </a:solidFill>
        </p:spPr>
      </p:sp>
      <p:sp>
        <p:nvSpPr>
          <p:cNvPr id="6" name="Freeform 6"/>
          <p:cNvSpPr/>
          <p:nvPr/>
        </p:nvSpPr>
        <p:spPr>
          <a:xfrm>
            <a:off x="2709572" y="4745492"/>
            <a:ext cx="1814513" cy="845463"/>
          </a:xfrm>
          <a:custGeom>
            <a:avLst/>
            <a:gdLst/>
            <a:ahLst/>
            <a:cxnLst/>
            <a:rect l="l" t="t" r="r" b="b"/>
            <a:pathLst>
              <a:path w="291" h="135">
                <a:moveTo>
                  <a:pt x="162" y="19"/>
                </a:moveTo>
                <a:cubicBezTo>
                  <a:pt x="217" y="38"/>
                  <a:pt x="261" y="73"/>
                  <a:pt x="291" y="118"/>
                </a:cubicBezTo>
                <a:cubicBezTo>
                  <a:pt x="240" y="134"/>
                  <a:pt x="184" y="135"/>
                  <a:pt x="129" y="116"/>
                </a:cubicBezTo>
                <a:cubicBezTo>
                  <a:pt x="74" y="97"/>
                  <a:pt x="30" y="61"/>
                  <a:pt x="0" y="17"/>
                </a:cubicBezTo>
                <a:cubicBezTo>
                  <a:pt x="51" y="0"/>
                  <a:pt x="108" y="0"/>
                  <a:pt x="162" y="19"/>
                </a:cubicBezTo>
                <a:close/>
              </a:path>
            </a:pathLst>
          </a:custGeom>
          <a:solidFill>
            <a:schemeClr val="accent1">
              <a:alpha val="100000"/>
            </a:schemeClr>
          </a:solidFill>
        </p:spPr>
      </p:sp>
      <p:sp>
        <p:nvSpPr>
          <p:cNvPr id="7" name="Freeform 7"/>
          <p:cNvSpPr/>
          <p:nvPr/>
        </p:nvSpPr>
        <p:spPr>
          <a:xfrm>
            <a:off x="3395373" y="3912032"/>
            <a:ext cx="1135285" cy="1571696"/>
          </a:xfrm>
          <a:custGeom>
            <a:avLst/>
            <a:gdLst/>
            <a:ahLst/>
            <a:cxnLst/>
            <a:rect l="l" t="t" r="r" b="b"/>
            <a:pathLst>
              <a:path w="182" h="251">
                <a:moveTo>
                  <a:pt x="133" y="96"/>
                </a:moveTo>
                <a:cubicBezTo>
                  <a:pt x="167" y="143"/>
                  <a:pt x="182" y="197"/>
                  <a:pt x="181" y="251"/>
                </a:cubicBezTo>
                <a:cubicBezTo>
                  <a:pt x="130" y="235"/>
                  <a:pt x="83" y="203"/>
                  <a:pt x="50" y="156"/>
                </a:cubicBezTo>
                <a:cubicBezTo>
                  <a:pt x="16" y="109"/>
                  <a:pt x="0" y="54"/>
                  <a:pt x="1" y="0"/>
                </a:cubicBezTo>
                <a:cubicBezTo>
                  <a:pt x="52" y="16"/>
                  <a:pt x="99" y="49"/>
                  <a:pt x="133" y="96"/>
                </a:cubicBezTo>
                <a:close/>
              </a:path>
            </a:pathLst>
          </a:custGeom>
          <a:solidFill>
            <a:schemeClr val="accent1">
              <a:alpha val="60000"/>
            </a:schemeClr>
          </a:solidFill>
        </p:spPr>
      </p:sp>
      <p:sp>
        <p:nvSpPr>
          <p:cNvPr id="8" name="Freeform 8"/>
          <p:cNvSpPr/>
          <p:nvPr/>
        </p:nvSpPr>
        <p:spPr>
          <a:xfrm>
            <a:off x="4206902" y="3548915"/>
            <a:ext cx="642009" cy="1934813"/>
          </a:xfrm>
          <a:custGeom>
            <a:avLst/>
            <a:gdLst/>
            <a:ahLst/>
            <a:cxnLst/>
            <a:rect l="l" t="t" r="r" b="b"/>
            <a:pathLst>
              <a:path w="103" h="309">
                <a:moveTo>
                  <a:pt x="0" y="154"/>
                </a:moveTo>
                <a:cubicBezTo>
                  <a:pt x="0" y="212"/>
                  <a:pt x="19" y="266"/>
                  <a:pt x="51" y="309"/>
                </a:cubicBezTo>
                <a:cubicBezTo>
                  <a:pt x="84" y="266"/>
                  <a:pt x="103" y="212"/>
                  <a:pt x="103" y="154"/>
                </a:cubicBezTo>
                <a:cubicBezTo>
                  <a:pt x="103" y="97"/>
                  <a:pt x="84" y="43"/>
                  <a:pt x="51" y="0"/>
                </a:cubicBezTo>
                <a:cubicBezTo>
                  <a:pt x="19" y="43"/>
                  <a:pt x="0" y="97"/>
                  <a:pt x="0" y="154"/>
                </a:cubicBezTo>
                <a:close/>
              </a:path>
            </a:pathLst>
          </a:custGeom>
          <a:solidFill>
            <a:schemeClr val="accent1">
              <a:alpha val="100000"/>
            </a:schemeClr>
          </a:solidFill>
        </p:spPr>
      </p:sp>
      <p:sp>
        <p:nvSpPr>
          <p:cNvPr id="9" name="TextBox 9"/>
          <p:cNvSpPr txBox="1"/>
          <p:nvPr/>
        </p:nvSpPr>
        <p:spPr>
          <a:xfrm>
            <a:off x="347534" y="4259109"/>
            <a:ext cx="2198502" cy="367751"/>
          </a:xfrm>
          <a:prstGeom prst="rect">
            <a:avLst/>
          </a:prstGeom>
        </p:spPr>
        <p:txBody>
          <a:bodyPr vert="horz" wrap="square" lIns="49506" tIns="24789" rIns="49506" bIns="24789" rtlCol="0" anchor="ctr" anchorCtr="0">
            <a:noAutofit/>
          </a:bodyPr>
          <a:lstStyle/>
          <a:p>
            <a:pPr algn="ctr">
              <a:lnSpc>
                <a:spcPct val="120000"/>
              </a:lnSpc>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提升效率</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337198" y="4610966"/>
            <a:ext cx="2198502" cy="1048878"/>
          </a:xfrm>
          <a:prstGeom prst="rect">
            <a:avLst/>
          </a:prstGeom>
        </p:spPr>
        <p:txBody>
          <a:bodyPr vert="horz" wrap="square" lIns="49506" tIns="24789" rIns="49506" bIns="24789" rtlCol="0" anchor="t" anchorCtr="0">
            <a:noAutofit/>
          </a:bodyPr>
          <a:lstStyle/>
          <a:p>
            <a:pPr algn="ct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订单输入管理的目的是确保订单信息的准确性和完整性，以便后续的订单处理和执行能够顺利进行，提升效率。</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966162" y="2674185"/>
            <a:ext cx="2198502" cy="367751"/>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减少错误</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nvSpPr>
        <p:spPr>
          <a:xfrm>
            <a:off x="791854" y="3026042"/>
            <a:ext cx="2362474" cy="1048878"/>
          </a:xfrm>
          <a:prstGeom prst="rect">
            <a:avLst/>
          </a:prstGeom>
        </p:spPr>
        <p:txBody>
          <a:bodyPr vert="horz" wrap="square" lIns="49506" tIns="24789" rIns="49506" bIns="24789" rtlCol="0" anchor="t" anchorCtr="0">
            <a:noAutofit/>
          </a:bodyPr>
          <a:lstStyle/>
          <a:p>
            <a:pPr algn="ct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通过自动化和优化订单输入流程，企业能够减少人工干预，降低操作成本，并提高订单处理速度，减少错误</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nvSpPr>
        <p:spPr>
          <a:xfrm>
            <a:off x="3405708" y="2051044"/>
            <a:ext cx="2265069" cy="367751"/>
          </a:xfrm>
          <a:prstGeom prst="rect">
            <a:avLst/>
          </a:prstGeom>
        </p:spPr>
        <p:txBody>
          <a:bodyPr vert="horz" wrap="square" lIns="49506" tIns="24789" rIns="49506" bIns="24789" rtlCol="0" anchor="ctr" anchorCtr="0">
            <a:noAutofit/>
          </a:bodyPr>
          <a:lstStyle/>
          <a:p>
            <a:pPr algn="ctr">
              <a:lnSpc>
                <a:spcPct val="120000"/>
              </a:lnSpc>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数据分析</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nvSpPr>
        <p:spPr>
          <a:xfrm>
            <a:off x="3338972" y="2402901"/>
            <a:ext cx="2446571" cy="1048878"/>
          </a:xfrm>
          <a:prstGeom prst="rect">
            <a:avLst/>
          </a:prstGeom>
        </p:spPr>
        <p:txBody>
          <a:bodyPr vert="horz" wrap="square" lIns="49506" tIns="24789" rIns="49506" bIns="24789" rtlCol="0" anchor="t" anchorCtr="0">
            <a:noAutofit/>
          </a:bodyPr>
          <a:lstStyle/>
          <a:p>
            <a:pPr algn="ct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订单输入管理可以收集大量有关客户需求、市场趋势和运营状况的数据，进行分析，提取有价值的信息</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nvSpPr>
        <p:spPr>
          <a:xfrm>
            <a:off x="6196431" y="2674185"/>
            <a:ext cx="2198502" cy="367751"/>
          </a:xfrm>
          <a:prstGeom prst="rect">
            <a:avLst/>
          </a:prstGeom>
        </p:spPr>
        <p:txBody>
          <a:bodyPr vert="horz" wrap="square" lIns="49506" tIns="24789" rIns="49506" bIns="24789" rtlCol="0" anchor="ctr" anchorCtr="0">
            <a:noAutofit/>
          </a:bodyPr>
          <a:lstStyle/>
          <a:p>
            <a:pPr algn="ctr">
              <a:lnSpc>
                <a:spcPct val="120000"/>
              </a:lnSpc>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优化库存</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nvSpPr>
        <p:spPr>
          <a:xfrm>
            <a:off x="6186095" y="3026042"/>
            <a:ext cx="2198502" cy="1048878"/>
          </a:xfrm>
          <a:prstGeom prst="rect">
            <a:avLst/>
          </a:prstGeom>
        </p:spPr>
        <p:txBody>
          <a:bodyPr vert="horz" wrap="square" lIns="49506" tIns="24789" rIns="49506" bIns="24789" rtlCol="0" anchor="t" anchorCtr="0">
            <a:noAutofit/>
          </a:bodyPr>
          <a:lstStyle/>
          <a:p>
            <a:pPr algn="ct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实时掌握市场需求和库存情况，进行合理的库存规划和调整，避免库存积压和缺货现象，优化库存。</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nvSpPr>
        <p:spPr>
          <a:xfrm>
            <a:off x="6610522" y="4259109"/>
            <a:ext cx="2198502" cy="367751"/>
          </a:xfrm>
          <a:prstGeom prst="rect">
            <a:avLst/>
          </a:prstGeom>
        </p:spPr>
        <p:txBody>
          <a:bodyPr vert="horz" wrap="square" lIns="49506" tIns="24789" rIns="49506" bIns="24789" rtlCol="0" anchor="ctr" anchorCtr="0">
            <a:noAutofit/>
          </a:bodyPr>
          <a:lstStyle/>
          <a:p>
            <a:pPr algn="ctr">
              <a:lnSpc>
                <a:spcPct val="120000"/>
              </a:lnSpc>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提升客户满意度</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8"/>
          <p:cNvSpPr txBox="1"/>
          <p:nvPr/>
        </p:nvSpPr>
        <p:spPr>
          <a:xfrm>
            <a:off x="6433104" y="4610966"/>
            <a:ext cx="2365584" cy="1048878"/>
          </a:xfrm>
          <a:prstGeom prst="rect">
            <a:avLst/>
          </a:prstGeom>
        </p:spPr>
        <p:txBody>
          <a:bodyPr vert="horz" wrap="square" lIns="49506" tIns="24789" rIns="49506" bIns="24789" rtlCol="0" anchor="t" anchorCtr="0">
            <a:noAutofit/>
          </a:bodyPr>
          <a:lstStyle/>
          <a:p>
            <a:pPr algn="ct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提供高效、准确、及时的订单服务，满足客户需求，提高客户满意度和忠诚度，提升企业形象</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0" name="TextBox 20"/>
          <p:cNvSpPr txBox="1"/>
          <p:nvPr/>
        </p:nvSpPr>
        <p:spPr>
          <a:xfrm>
            <a:off x="2846053" y="4814362"/>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1" name="TextBox 21"/>
          <p:cNvSpPr txBox="1"/>
          <p:nvPr/>
        </p:nvSpPr>
        <p:spPr>
          <a:xfrm>
            <a:off x="3395372" y="4162459"/>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2"/>
          <p:cNvSpPr txBox="1"/>
          <p:nvPr/>
        </p:nvSpPr>
        <p:spPr>
          <a:xfrm>
            <a:off x="4205473" y="3919644"/>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3" name="TextBox 23"/>
          <p:cNvSpPr txBox="1"/>
          <p:nvPr/>
        </p:nvSpPr>
        <p:spPr>
          <a:xfrm>
            <a:off x="5023219" y="4162459"/>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04</a:t>
            </a:r>
            <a:endPar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4" name="TextBox 24"/>
          <p:cNvSpPr txBox="1"/>
          <p:nvPr/>
        </p:nvSpPr>
        <p:spPr>
          <a:xfrm>
            <a:off x="5621573" y="4814362"/>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05</a:t>
            </a:r>
            <a:endPar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TextBox 6"/>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5" name="文本框 24"/>
          <p:cNvSpPr txBox="1"/>
          <p:nvPr>
            <p:custDataLst>
              <p:tags r:id="rId1"/>
            </p:custDataLst>
          </p:nvPr>
        </p:nvSpPr>
        <p:spPr>
          <a:xfrm>
            <a:off x="755650" y="260350"/>
            <a:ext cx="6840686"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订单输入管理</a:t>
            </a:r>
            <a:endParaRPr lang="zh-CN" altLang="en-US" sz="2800" dirty="0">
              <a:ea typeface="微软雅黑" panose="020B0503020204020204" pitchFamily="34" charset="-122"/>
              <a:sym typeface="+mn-ea"/>
            </a:endParaRPr>
          </a:p>
        </p:txBody>
      </p:sp>
      <p:sp>
        <p:nvSpPr>
          <p:cNvPr id="29" name="Rectangle 3"/>
          <p:cNvSpPr txBox="1"/>
          <p:nvPr>
            <p:custDataLst>
              <p:tags r:id="rId2"/>
            </p:custDataLst>
          </p:nvPr>
        </p:nvSpPr>
        <p:spPr>
          <a:xfrm>
            <a:off x="585788" y="141448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订单输入管理目的</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custDataLst>
              <p:tags r:id="rId1"/>
            </p:custDataLst>
          </p:nvPr>
        </p:nvSpPr>
        <p:spPr>
          <a:xfrm>
            <a:off x="313614" y="2757896"/>
            <a:ext cx="1666742" cy="2200818"/>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评估订单交期时间：根据客户需求和生产能力，评估合理的订单交期时间，考虑客户的紧急程度、生产周期、库存情况等因素。</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custDataLst>
              <p:tags r:id="rId2"/>
            </p:custDataLst>
          </p:nvPr>
        </p:nvSpPr>
        <p:spPr>
          <a:xfrm>
            <a:off x="2035172" y="2757896"/>
            <a:ext cx="1666742" cy="2200818"/>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考虑生产周期与时间安排：在评估订单交期时间时，应充分考虑生产周期和时间安排，将生产计划、进度、原材料采购等因素考虑在内。</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3701914" y="2757896"/>
            <a:ext cx="1860136" cy="2200818"/>
          </a:xfrm>
          <a:prstGeom prst="rect">
            <a:avLst/>
          </a:prstGeom>
        </p:spPr>
        <p:txBody>
          <a:bodyPr vert="horz" wrap="square" lIns="92869" tIns="92869" rIns="42863" bIns="92869" rtlCol="0" anchor="t" anchorCtr="0">
            <a:noAutofit/>
          </a:bodyPr>
          <a:lstStyle/>
          <a:p>
            <a:pPr>
              <a:lnSpc>
                <a:spcPct val="140000"/>
              </a:lnSpc>
            </a:pP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设定合理的交期时间：综合评估客户需求、生产周期和时间安排等因素后，设定合理的订单交期时间，需要与客户进行沟通协商，确保双方认可。</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5507874" y="2775676"/>
            <a:ext cx="1666742" cy="2200818"/>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制定生产计划和调度：根据订单交期时间和生产计划，制定具体的生产计划和调度安排，考虑生产线的利用率、原材料的采购进度、人员的排班等因素。</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5"/>
            </p:custDataLst>
          </p:nvPr>
        </p:nvSpPr>
        <p:spPr>
          <a:xfrm>
            <a:off x="7169272" y="2783213"/>
            <a:ext cx="1666742" cy="2200818"/>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监控订单进度和交付：在订单生产过程中，需要定期监控订单的进度和交付情况，如出现异常情况，需要及时采取措施进行调整和解决。</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AutoShape 9"/>
          <p:cNvSpPr/>
          <p:nvPr>
            <p:custDataLst>
              <p:tags r:id="rId6"/>
            </p:custDataLst>
          </p:nvPr>
        </p:nvSpPr>
        <p:spPr>
          <a:xfrm>
            <a:off x="378758" y="2429224"/>
            <a:ext cx="714375" cy="357188"/>
          </a:xfrm>
          <a:prstGeom prst="homePlate">
            <a:avLst>
              <a:gd name="adj" fmla="val 50000"/>
            </a:avLst>
          </a:prstGeom>
          <a:solidFill>
            <a:schemeClr val="accent1">
              <a:alpha val="100000"/>
            </a:schemeClr>
          </a:solidFill>
        </p:spPr>
      </p:sp>
      <p:sp>
        <p:nvSpPr>
          <p:cNvPr id="10" name="AutoShape 10"/>
          <p:cNvSpPr/>
          <p:nvPr>
            <p:custDataLst>
              <p:tags r:id="rId7"/>
            </p:custDataLst>
          </p:nvPr>
        </p:nvSpPr>
        <p:spPr>
          <a:xfrm>
            <a:off x="2133798" y="2429224"/>
            <a:ext cx="714375" cy="357188"/>
          </a:xfrm>
          <a:prstGeom prst="homePlate">
            <a:avLst>
              <a:gd name="adj" fmla="val 50000"/>
            </a:avLst>
          </a:prstGeom>
          <a:solidFill>
            <a:schemeClr val="accent1">
              <a:alpha val="100000"/>
            </a:schemeClr>
          </a:solidFill>
        </p:spPr>
      </p:sp>
      <p:sp>
        <p:nvSpPr>
          <p:cNvPr id="11" name="AutoShape 11"/>
          <p:cNvSpPr/>
          <p:nvPr>
            <p:custDataLst>
              <p:tags r:id="rId8"/>
            </p:custDataLst>
          </p:nvPr>
        </p:nvSpPr>
        <p:spPr>
          <a:xfrm>
            <a:off x="3883394" y="2429224"/>
            <a:ext cx="714375" cy="357188"/>
          </a:xfrm>
          <a:prstGeom prst="homePlate">
            <a:avLst>
              <a:gd name="adj" fmla="val 50000"/>
            </a:avLst>
          </a:prstGeom>
          <a:solidFill>
            <a:schemeClr val="accent1">
              <a:alpha val="100000"/>
            </a:schemeClr>
          </a:solidFill>
        </p:spPr>
      </p:sp>
      <p:sp>
        <p:nvSpPr>
          <p:cNvPr id="12" name="AutoShape 12"/>
          <p:cNvSpPr/>
          <p:nvPr>
            <p:custDataLst>
              <p:tags r:id="rId9"/>
            </p:custDataLst>
          </p:nvPr>
        </p:nvSpPr>
        <p:spPr>
          <a:xfrm>
            <a:off x="5636345" y="2436844"/>
            <a:ext cx="714375" cy="357188"/>
          </a:xfrm>
          <a:prstGeom prst="homePlate">
            <a:avLst>
              <a:gd name="adj" fmla="val 50000"/>
            </a:avLst>
          </a:prstGeom>
          <a:solidFill>
            <a:schemeClr val="accent1">
              <a:alpha val="100000"/>
            </a:schemeClr>
          </a:solidFill>
        </p:spPr>
      </p:sp>
      <p:sp>
        <p:nvSpPr>
          <p:cNvPr id="13" name="AutoShape 13"/>
          <p:cNvSpPr/>
          <p:nvPr>
            <p:custDataLst>
              <p:tags r:id="rId10"/>
            </p:custDataLst>
          </p:nvPr>
        </p:nvSpPr>
        <p:spPr>
          <a:xfrm>
            <a:off x="7321238" y="2436844"/>
            <a:ext cx="714375" cy="357188"/>
          </a:xfrm>
          <a:prstGeom prst="homePlate">
            <a:avLst>
              <a:gd name="adj" fmla="val 50000"/>
            </a:avLst>
          </a:prstGeom>
          <a:solidFill>
            <a:schemeClr val="accent1">
              <a:alpha val="100000"/>
            </a:schemeClr>
          </a:solidFill>
        </p:spPr>
      </p:sp>
      <p:sp>
        <p:nvSpPr>
          <p:cNvPr id="14" name="TextBox 14"/>
          <p:cNvSpPr txBox="1"/>
          <p:nvPr/>
        </p:nvSpPr>
        <p:spPr>
          <a:xfrm>
            <a:off x="585788" y="1185594"/>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1"/>
            </p:custDataLst>
          </p:nvPr>
        </p:nvSpPr>
        <p:spPr>
          <a:xfrm>
            <a:off x="378758" y="2436836"/>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2"/>
            </p:custDataLst>
          </p:nvPr>
        </p:nvSpPr>
        <p:spPr>
          <a:xfrm>
            <a:off x="2133798" y="2436836"/>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custDataLst>
              <p:tags r:id="rId13"/>
            </p:custDataLst>
          </p:nvPr>
        </p:nvSpPr>
        <p:spPr>
          <a:xfrm>
            <a:off x="3879390" y="2436836"/>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8"/>
          <p:cNvSpPr txBox="1"/>
          <p:nvPr>
            <p:custDataLst>
              <p:tags r:id="rId14"/>
            </p:custDataLst>
          </p:nvPr>
        </p:nvSpPr>
        <p:spPr>
          <a:xfrm>
            <a:off x="5710640" y="2447631"/>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04</a:t>
            </a:r>
            <a:endPar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extBox 19"/>
          <p:cNvSpPr txBox="1"/>
          <p:nvPr>
            <p:custDataLst>
              <p:tags r:id="rId15"/>
            </p:custDataLst>
          </p:nvPr>
        </p:nvSpPr>
        <p:spPr>
          <a:xfrm>
            <a:off x="7388548" y="2429216"/>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rPr>
              <a:t>05</a:t>
            </a:r>
            <a:endParaRPr lang="en-US" sz="1800">
              <a:solidFill>
                <a:srgbClr val="FFFFFF">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0" name="文本框 19"/>
          <p:cNvSpPr txBox="1"/>
          <p:nvPr>
            <p:custDataLst>
              <p:tags r:id="rId16"/>
            </p:custDataLst>
          </p:nvPr>
        </p:nvSpPr>
        <p:spPr>
          <a:xfrm>
            <a:off x="755650" y="260350"/>
            <a:ext cx="6840686"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订单交期时间规划</a:t>
            </a:r>
            <a:endParaRPr lang="zh-CN" altLang="en-US" sz="2800" dirty="0">
              <a:ea typeface="微软雅黑" panose="020B0503020204020204" pitchFamily="34" charset="-122"/>
              <a:sym typeface="+mn-ea"/>
            </a:endParaRPr>
          </a:p>
        </p:txBody>
      </p:sp>
      <p:sp>
        <p:nvSpPr>
          <p:cNvPr id="21" name="Rectangle 3"/>
          <p:cNvSpPr txBox="1"/>
          <p:nvPr>
            <p:custDataLst>
              <p:tags r:id="rId17"/>
            </p:custDataLst>
          </p:nvPr>
        </p:nvSpPr>
        <p:spPr>
          <a:xfrm>
            <a:off x="585788" y="1219374"/>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订单交期时间规划的方法</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a:stretch>
            <a:fillRect/>
          </a:stretch>
        </p:blipFill>
        <p:spPr>
          <a:xfrm>
            <a:off x="3052529" y="2016685"/>
            <a:ext cx="2896067" cy="2896067"/>
          </a:xfrm>
          <a:prstGeom prst="diamond">
            <a:avLst/>
          </a:prstGeom>
        </p:spPr>
      </p:pic>
      <p:sp>
        <p:nvSpPr>
          <p:cNvPr id="5" name="TextBox 5"/>
          <p:cNvSpPr txBox="1"/>
          <p:nvPr/>
        </p:nvSpPr>
        <p:spPr>
          <a:xfrm>
            <a:off x="357017" y="1056247"/>
            <a:ext cx="8429625" cy="619786"/>
          </a:xfrm>
          <a:prstGeom prst="rect">
            <a:avLst/>
          </a:prstGeom>
        </p:spPr>
        <p:txBody>
          <a:bodyPr vert="horz" wrap="square" lIns="92869" tIns="92869" rIns="42863" bIns="92869" rtlCol="0" anchor="t" anchorCtr="0">
            <a:sp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162600" y="2534219"/>
            <a:ext cx="2929375" cy="847044"/>
          </a:xfrm>
          <a:prstGeom prst="rect">
            <a:avLst/>
          </a:prstGeom>
        </p:spPr>
        <p:txBody>
          <a:bodyPr vert="horz" wrap="square" lIns="85725" tIns="42863" rIns="85725" bIns="42863" rtlCol="0" anchor="t" anchorCtr="0">
            <a:noAutofit/>
          </a:bodyPr>
          <a:lstStyle/>
          <a:p>
            <a:pPr algn="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通过对订单交期时间的规划和安排，企业可以确保按时交付客户订单，满足客户需求。</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162600" y="2079657"/>
            <a:ext cx="2929375" cy="377099"/>
          </a:xfrm>
          <a:prstGeom prst="rect">
            <a:avLst/>
          </a:prstGeom>
        </p:spPr>
        <p:txBody>
          <a:bodyPr vert="horz" wrap="square" lIns="85725" tIns="42863" rIns="85725" bIns="42863" rtlCol="0" anchor="ctr" anchorCtr="0">
            <a:noAutofit/>
          </a:bodyPr>
          <a:lstStyle/>
          <a:p>
            <a:pPr algn="r">
              <a:lnSpc>
                <a:spcPct val="120000"/>
              </a:lnSpc>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确保按时交付</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6020979" y="2512787"/>
            <a:ext cx="2929375" cy="847044"/>
          </a:xfrm>
          <a:prstGeom prst="rect">
            <a:avLst/>
          </a:prstGeom>
        </p:spPr>
        <p:txBody>
          <a:bodyPr vert="horz" wrap="square" lIns="85725" tIns="42863" rIns="85725" bIns="42863"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通过对订单交期时间的精细化管理，企业可以提高客户满意度，增加客户忠诚度和口碑传播。</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5991402" y="4798916"/>
            <a:ext cx="2929375" cy="857380"/>
          </a:xfrm>
          <a:prstGeom prst="rect">
            <a:avLst/>
          </a:prstGeom>
        </p:spPr>
        <p:txBody>
          <a:bodyPr vert="horz" wrap="square" lIns="85725" tIns="42863" rIns="85725" bIns="42863"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通过持续改进和创新，企业能够提高效率、降低成本、拓展市场，从而实现企业的可持续发展。</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5991402" y="2079657"/>
            <a:ext cx="2929375" cy="377099"/>
          </a:xfrm>
          <a:prstGeom prst="rect">
            <a:avLst/>
          </a:prstGeom>
        </p:spPr>
        <p:txBody>
          <a:bodyPr vert="horz" wrap="square" lIns="85725" tIns="42863" rIns="85725" bIns="42863" rtlCol="0" anchor="ctr" anchorCtr="0">
            <a:noAutofit/>
          </a:bodyPr>
          <a:lstStyle/>
          <a:p>
            <a:pPr algn="l">
              <a:lnSpc>
                <a:spcPct val="120000"/>
              </a:lnSpc>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提高客户满意度</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117580" y="4820347"/>
            <a:ext cx="3638175" cy="857380"/>
          </a:xfrm>
          <a:prstGeom prst="rect">
            <a:avLst/>
          </a:prstGeom>
        </p:spPr>
        <p:txBody>
          <a:bodyPr vert="horz" wrap="square" lIns="85725" tIns="42863" rIns="85725" bIns="42863" rtlCol="0" anchor="t" anchorCtr="0">
            <a:noAutofit/>
          </a:bodyPr>
          <a:lstStyle/>
          <a:p>
            <a:pPr algn="r">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通过合理的订单交期时间规划，企业可以提高生产效率、降低成本、优化库存管理，从而提高企业的竞争力</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nvSpPr>
        <p:spPr>
          <a:xfrm>
            <a:off x="133022" y="4387216"/>
            <a:ext cx="2929375" cy="377099"/>
          </a:xfrm>
          <a:prstGeom prst="rect">
            <a:avLst/>
          </a:prstGeom>
        </p:spPr>
        <p:txBody>
          <a:bodyPr vert="horz" wrap="square" lIns="85725" tIns="42863" rIns="85725" bIns="42863" rtlCol="0" anchor="ctr" anchorCtr="0">
            <a:noAutofit/>
          </a:bodyPr>
          <a:lstStyle/>
          <a:p>
            <a:pPr algn="r">
              <a:lnSpc>
                <a:spcPct val="120000"/>
              </a:lnSpc>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提高企业竞争力</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AutoShape 13"/>
          <p:cNvSpPr/>
          <p:nvPr/>
        </p:nvSpPr>
        <p:spPr>
          <a:xfrm>
            <a:off x="3273269" y="2079656"/>
            <a:ext cx="512064" cy="512064"/>
          </a:xfrm>
          <a:prstGeom prst="ellipse">
            <a:avLst/>
          </a:prstGeom>
          <a:noFill/>
          <a:ln w="19050">
            <a:solidFill>
              <a:schemeClr val="accent1">
                <a:alpha val="100000"/>
              </a:schemeClr>
            </a:solidFill>
            <a:prstDash val="solid"/>
          </a:ln>
        </p:spPr>
      </p:sp>
      <p:sp>
        <p:nvSpPr>
          <p:cNvPr id="14" name="TextBox 14"/>
          <p:cNvSpPr txBox="1"/>
          <p:nvPr/>
        </p:nvSpPr>
        <p:spPr>
          <a:xfrm>
            <a:off x="3127616" y="2162564"/>
            <a:ext cx="794385"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AutoShape 15"/>
          <p:cNvSpPr/>
          <p:nvPr/>
        </p:nvSpPr>
        <p:spPr>
          <a:xfrm>
            <a:off x="5384181" y="2079656"/>
            <a:ext cx="512064" cy="512064"/>
          </a:xfrm>
          <a:prstGeom prst="ellipse">
            <a:avLst/>
          </a:prstGeom>
          <a:noFill/>
          <a:ln w="19050">
            <a:solidFill>
              <a:schemeClr val="accent1">
                <a:alpha val="100000"/>
              </a:schemeClr>
            </a:solidFill>
            <a:prstDash val="solid"/>
          </a:ln>
        </p:spPr>
      </p:sp>
      <p:sp>
        <p:nvSpPr>
          <p:cNvPr id="16" name="TextBox 16"/>
          <p:cNvSpPr txBox="1"/>
          <p:nvPr/>
        </p:nvSpPr>
        <p:spPr>
          <a:xfrm>
            <a:off x="5238528" y="2162564"/>
            <a:ext cx="794385"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AutoShape 17"/>
          <p:cNvSpPr/>
          <p:nvPr/>
        </p:nvSpPr>
        <p:spPr>
          <a:xfrm>
            <a:off x="5354603" y="4365785"/>
            <a:ext cx="512064" cy="512064"/>
          </a:xfrm>
          <a:prstGeom prst="ellipse">
            <a:avLst/>
          </a:prstGeom>
          <a:noFill/>
          <a:ln w="19050">
            <a:solidFill>
              <a:schemeClr val="accent1">
                <a:alpha val="100000"/>
              </a:schemeClr>
            </a:solidFill>
            <a:prstDash val="solid"/>
          </a:ln>
        </p:spPr>
      </p:sp>
      <p:sp>
        <p:nvSpPr>
          <p:cNvPr id="18" name="TextBox 18"/>
          <p:cNvSpPr txBox="1"/>
          <p:nvPr/>
        </p:nvSpPr>
        <p:spPr>
          <a:xfrm>
            <a:off x="5208950" y="4448692"/>
            <a:ext cx="794385"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04</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AutoShape 19"/>
          <p:cNvSpPr/>
          <p:nvPr/>
        </p:nvSpPr>
        <p:spPr>
          <a:xfrm>
            <a:off x="3243691" y="4365785"/>
            <a:ext cx="512064" cy="512064"/>
          </a:xfrm>
          <a:prstGeom prst="ellipse">
            <a:avLst/>
          </a:prstGeom>
          <a:noFill/>
          <a:ln w="19050">
            <a:solidFill>
              <a:schemeClr val="accent1">
                <a:alpha val="100000"/>
              </a:schemeClr>
            </a:solidFill>
            <a:prstDash val="solid"/>
          </a:ln>
        </p:spPr>
      </p:sp>
      <p:sp>
        <p:nvSpPr>
          <p:cNvPr id="20" name="TextBox 20"/>
          <p:cNvSpPr txBox="1"/>
          <p:nvPr/>
        </p:nvSpPr>
        <p:spPr>
          <a:xfrm>
            <a:off x="3098038" y="4448692"/>
            <a:ext cx="794385"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1" name="TextBox 21"/>
          <p:cNvSpPr txBox="1"/>
          <p:nvPr/>
        </p:nvSpPr>
        <p:spPr>
          <a:xfrm>
            <a:off x="5991402" y="4458654"/>
            <a:ext cx="2929375" cy="377099"/>
          </a:xfrm>
          <a:prstGeom prst="rect">
            <a:avLst/>
          </a:prstGeom>
        </p:spPr>
        <p:txBody>
          <a:bodyPr vert="horz" wrap="square" lIns="85725" tIns="42863" rIns="85725" bIns="42863" rtlCol="0" anchor="ctr" anchorCtr="0">
            <a:noAutofit/>
          </a:bodyPr>
          <a:lstStyle/>
          <a:p>
            <a:pPr algn="l">
              <a:lnSpc>
                <a:spcPct val="120000"/>
              </a:lnSpc>
            </a:pPr>
            <a:r>
              <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促进企业可持续发展</a:t>
            </a:r>
            <a:endParaRPr lang="en-US" sz="1575"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TextBox 14"/>
          <p:cNvSpPr txBox="1"/>
          <p:nvPr/>
        </p:nvSpPr>
        <p:spPr>
          <a:xfrm>
            <a:off x="585788" y="1185594"/>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2" name="文本框 21"/>
          <p:cNvSpPr txBox="1"/>
          <p:nvPr>
            <p:custDataLst>
              <p:tags r:id="rId2"/>
            </p:custDataLst>
          </p:nvPr>
        </p:nvSpPr>
        <p:spPr>
          <a:xfrm>
            <a:off x="755650" y="260350"/>
            <a:ext cx="6840686"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订单交期时间规划</a:t>
            </a:r>
            <a:endParaRPr lang="zh-CN" altLang="en-US" sz="2800" dirty="0">
              <a:ea typeface="微软雅黑" panose="020B0503020204020204" pitchFamily="34" charset="-122"/>
              <a:sym typeface="+mn-ea"/>
            </a:endParaRPr>
          </a:p>
        </p:txBody>
      </p:sp>
      <p:sp>
        <p:nvSpPr>
          <p:cNvPr id="23" name="Rectangle 3"/>
          <p:cNvSpPr txBox="1"/>
          <p:nvPr>
            <p:custDataLst>
              <p:tags r:id="rId3"/>
            </p:custDataLst>
          </p:nvPr>
        </p:nvSpPr>
        <p:spPr>
          <a:xfrm>
            <a:off x="585788" y="1219374"/>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订单交期时间规划的作用</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6189737" y="4014594"/>
            <a:ext cx="2171700" cy="521494"/>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综合评估订单</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nvSpPr>
        <p:spPr>
          <a:xfrm>
            <a:off x="6189738" y="4403245"/>
            <a:ext cx="2050382" cy="1060704"/>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根据以上评估结果，对订单进行综合评估，确定是否能够满足客户需求。</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5066838" y="2236313"/>
            <a:ext cx="2171700" cy="521494"/>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评估生产能力</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5066839" y="2631224"/>
            <a:ext cx="2050382" cy="1060704"/>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根据企业的生产计划和生产能力，对订单的生产可行性进行评估。</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3439206" y="4014594"/>
            <a:ext cx="2171700" cy="521494"/>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审核订单风险</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3439207" y="4422534"/>
            <a:ext cx="2050382" cy="1060704"/>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对订单的风险进行审核，包括交货时间、产品质量、运输方式等因素。</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709227" y="4014594"/>
            <a:ext cx="2171700" cy="521494"/>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确认客户要求</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709228" y="4422534"/>
            <a:ext cx="2050382" cy="1060704"/>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与客户进行沟通，确认客户对产品的要求、质量标准、包装方式等。</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nvSpPr>
        <p:spPr>
          <a:xfrm>
            <a:off x="1866347" y="2245457"/>
            <a:ext cx="2171700" cy="521494"/>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确认订单细节</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nvSpPr>
        <p:spPr>
          <a:xfrm>
            <a:off x="1866348" y="2631224"/>
            <a:ext cx="2050256" cy="1042988"/>
          </a:xfrm>
          <a:prstGeom prst="rect">
            <a:avLst/>
          </a:prstGeom>
        </p:spPr>
        <p:txBody>
          <a:bodyPr vert="horz" wrap="square" lIns="92869" tIns="92869" rIns="42863" bIns="92869"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对客户订单的细节进行确认，包括产品名称、规格、数量、价格、交货日期等</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5" name="文本框 14"/>
          <p:cNvSpPr txBox="1"/>
          <p:nvPr>
            <p:custDataLst>
              <p:tags r:id="rId1"/>
            </p:custDataLst>
          </p:nvPr>
        </p:nvSpPr>
        <p:spPr>
          <a:xfrm>
            <a:off x="755650" y="260350"/>
            <a:ext cx="6840686"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订单评审</a:t>
            </a:r>
            <a:endParaRPr lang="zh-CN" altLang="en-US" sz="2800" dirty="0">
              <a:ea typeface="微软雅黑" panose="020B0503020204020204" pitchFamily="34" charset="-122"/>
              <a:sym typeface="+mn-ea"/>
            </a:endParaRPr>
          </a:p>
        </p:txBody>
      </p:sp>
      <p:sp>
        <p:nvSpPr>
          <p:cNvPr id="16" name="Rectangle 3"/>
          <p:cNvSpPr txBox="1"/>
          <p:nvPr>
            <p:custDataLst>
              <p:tags r:id="rId2"/>
            </p:custDataLst>
          </p:nvPr>
        </p:nvSpPr>
        <p:spPr>
          <a:xfrm>
            <a:off x="709227" y="1212539"/>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订单评审的方法</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
          <p:cNvSpPr/>
          <p:nvPr/>
        </p:nvSpPr>
        <p:spPr>
          <a:xfrm>
            <a:off x="3375543" y="4015691"/>
            <a:ext cx="571500" cy="1143000"/>
          </a:xfrm>
          <a:custGeom>
            <a:avLst/>
            <a:gdLst/>
            <a:ahLst/>
            <a:cxnLst/>
            <a:rect l="l" t="t" r="r" b="b"/>
            <a:pathLst>
              <a:path w="580906" h="1161893">
                <a:moveTo>
                  <a:pt x="0" y="1141207"/>
                </a:moveTo>
                <a:lnTo>
                  <a:pt x="0" y="1019682"/>
                </a:lnTo>
                <a:cubicBezTo>
                  <a:pt x="0" y="1008793"/>
                  <a:pt x="8622" y="999968"/>
                  <a:pt x="19471" y="999482"/>
                </a:cubicBezTo>
                <a:cubicBezTo>
                  <a:pt x="241511" y="989281"/>
                  <a:pt x="418981" y="805455"/>
                  <a:pt x="418981" y="580946"/>
                </a:cubicBezTo>
                <a:cubicBezTo>
                  <a:pt x="418981" y="356437"/>
                  <a:pt x="241511" y="172612"/>
                  <a:pt x="19471" y="162411"/>
                </a:cubicBezTo>
                <a:cubicBezTo>
                  <a:pt x="8622" y="161925"/>
                  <a:pt x="0" y="153100"/>
                  <a:pt x="0" y="142211"/>
                </a:cubicBezTo>
                <a:lnTo>
                  <a:pt x="0" y="20686"/>
                </a:lnTo>
                <a:cubicBezTo>
                  <a:pt x="0" y="9230"/>
                  <a:pt x="9513" y="0"/>
                  <a:pt x="20929" y="405"/>
                </a:cubicBezTo>
                <a:cubicBezTo>
                  <a:pt x="331582" y="11456"/>
                  <a:pt x="580906" y="267662"/>
                  <a:pt x="580906" y="580946"/>
                </a:cubicBezTo>
                <a:cubicBezTo>
                  <a:pt x="580906" y="894231"/>
                  <a:pt x="331582" y="1150437"/>
                  <a:pt x="20929" y="1161488"/>
                </a:cubicBezTo>
                <a:cubicBezTo>
                  <a:pt x="9513" y="1161893"/>
                  <a:pt x="0" y="1152663"/>
                  <a:pt x="0" y="1141207"/>
                </a:cubicBezTo>
                <a:close/>
              </a:path>
            </a:pathLst>
          </a:custGeom>
          <a:solidFill>
            <a:schemeClr val="accent1">
              <a:alpha val="100000"/>
            </a:schemeClr>
          </a:solidFill>
        </p:spPr>
      </p:sp>
      <p:sp>
        <p:nvSpPr>
          <p:cNvPr id="5" name="Freeform 5"/>
          <p:cNvSpPr/>
          <p:nvPr/>
        </p:nvSpPr>
        <p:spPr>
          <a:xfrm>
            <a:off x="3987518" y="3444191"/>
            <a:ext cx="571500" cy="1143000"/>
          </a:xfrm>
          <a:custGeom>
            <a:avLst/>
            <a:gdLst/>
            <a:ahLst/>
            <a:cxnLst/>
            <a:rect l="l" t="t" r="r" b="b"/>
            <a:pathLst>
              <a:path w="580906" h="1161893">
                <a:moveTo>
                  <a:pt x="0" y="1141207"/>
                </a:moveTo>
                <a:lnTo>
                  <a:pt x="0" y="1019682"/>
                </a:lnTo>
                <a:cubicBezTo>
                  <a:pt x="0" y="1008793"/>
                  <a:pt x="8622" y="999968"/>
                  <a:pt x="19471" y="999482"/>
                </a:cubicBezTo>
                <a:cubicBezTo>
                  <a:pt x="241511" y="989281"/>
                  <a:pt x="418981" y="805455"/>
                  <a:pt x="418981" y="580946"/>
                </a:cubicBezTo>
                <a:cubicBezTo>
                  <a:pt x="418981" y="356437"/>
                  <a:pt x="241511" y="172612"/>
                  <a:pt x="19471" y="162411"/>
                </a:cubicBezTo>
                <a:cubicBezTo>
                  <a:pt x="8622" y="161925"/>
                  <a:pt x="0" y="153100"/>
                  <a:pt x="0" y="142211"/>
                </a:cubicBezTo>
                <a:lnTo>
                  <a:pt x="0" y="20686"/>
                </a:lnTo>
                <a:cubicBezTo>
                  <a:pt x="0" y="9230"/>
                  <a:pt x="9513" y="0"/>
                  <a:pt x="20929" y="405"/>
                </a:cubicBezTo>
                <a:cubicBezTo>
                  <a:pt x="331582" y="11456"/>
                  <a:pt x="580906" y="267662"/>
                  <a:pt x="580906" y="580946"/>
                </a:cubicBezTo>
                <a:cubicBezTo>
                  <a:pt x="580906" y="894231"/>
                  <a:pt x="331582" y="1150437"/>
                  <a:pt x="20929" y="1161488"/>
                </a:cubicBezTo>
                <a:cubicBezTo>
                  <a:pt x="9513" y="1161893"/>
                  <a:pt x="0" y="1152663"/>
                  <a:pt x="0" y="1141207"/>
                </a:cubicBezTo>
                <a:close/>
              </a:path>
            </a:pathLst>
          </a:custGeom>
          <a:solidFill>
            <a:schemeClr val="accent1">
              <a:alpha val="100000"/>
            </a:schemeClr>
          </a:solidFill>
        </p:spPr>
      </p:sp>
      <p:sp>
        <p:nvSpPr>
          <p:cNvPr id="6" name="Freeform 6"/>
          <p:cNvSpPr/>
          <p:nvPr/>
        </p:nvSpPr>
        <p:spPr>
          <a:xfrm>
            <a:off x="4612712" y="2882190"/>
            <a:ext cx="571500" cy="1143000"/>
          </a:xfrm>
          <a:custGeom>
            <a:avLst/>
            <a:gdLst/>
            <a:ahLst/>
            <a:cxnLst/>
            <a:rect l="l" t="t" r="r" b="b"/>
            <a:pathLst>
              <a:path w="580906" h="1161893">
                <a:moveTo>
                  <a:pt x="0" y="1141207"/>
                </a:moveTo>
                <a:lnTo>
                  <a:pt x="0" y="1019682"/>
                </a:lnTo>
                <a:cubicBezTo>
                  <a:pt x="0" y="1008793"/>
                  <a:pt x="8622" y="999968"/>
                  <a:pt x="19471" y="999482"/>
                </a:cubicBezTo>
                <a:cubicBezTo>
                  <a:pt x="241511" y="989281"/>
                  <a:pt x="418981" y="805455"/>
                  <a:pt x="418981" y="580946"/>
                </a:cubicBezTo>
                <a:cubicBezTo>
                  <a:pt x="418981" y="356437"/>
                  <a:pt x="241511" y="172612"/>
                  <a:pt x="19471" y="162411"/>
                </a:cubicBezTo>
                <a:cubicBezTo>
                  <a:pt x="8622" y="161925"/>
                  <a:pt x="0" y="153100"/>
                  <a:pt x="0" y="142211"/>
                </a:cubicBezTo>
                <a:lnTo>
                  <a:pt x="0" y="20686"/>
                </a:lnTo>
                <a:cubicBezTo>
                  <a:pt x="0" y="9230"/>
                  <a:pt x="9513" y="0"/>
                  <a:pt x="20929" y="405"/>
                </a:cubicBezTo>
                <a:cubicBezTo>
                  <a:pt x="331582" y="11456"/>
                  <a:pt x="580906" y="267662"/>
                  <a:pt x="580906" y="580946"/>
                </a:cubicBezTo>
                <a:cubicBezTo>
                  <a:pt x="580906" y="894231"/>
                  <a:pt x="331582" y="1150437"/>
                  <a:pt x="20929" y="1161488"/>
                </a:cubicBezTo>
                <a:cubicBezTo>
                  <a:pt x="9513" y="1161893"/>
                  <a:pt x="0" y="1152663"/>
                  <a:pt x="0" y="1141207"/>
                </a:cubicBezTo>
                <a:close/>
              </a:path>
            </a:pathLst>
          </a:custGeom>
          <a:solidFill>
            <a:schemeClr val="accent1">
              <a:alpha val="100000"/>
            </a:schemeClr>
          </a:solidFill>
        </p:spPr>
      </p:sp>
      <p:sp>
        <p:nvSpPr>
          <p:cNvPr id="7" name="Freeform 7"/>
          <p:cNvSpPr/>
          <p:nvPr/>
        </p:nvSpPr>
        <p:spPr>
          <a:xfrm>
            <a:off x="5238317" y="2301192"/>
            <a:ext cx="571500" cy="1143000"/>
          </a:xfrm>
          <a:custGeom>
            <a:avLst/>
            <a:gdLst/>
            <a:ahLst/>
            <a:cxnLst/>
            <a:rect l="l" t="t" r="r" b="b"/>
            <a:pathLst>
              <a:path w="580906" h="1161893">
                <a:moveTo>
                  <a:pt x="0" y="1141207"/>
                </a:moveTo>
                <a:lnTo>
                  <a:pt x="0" y="1019682"/>
                </a:lnTo>
                <a:cubicBezTo>
                  <a:pt x="0" y="1008793"/>
                  <a:pt x="8622" y="999968"/>
                  <a:pt x="19471" y="999482"/>
                </a:cubicBezTo>
                <a:cubicBezTo>
                  <a:pt x="241511" y="989281"/>
                  <a:pt x="418981" y="805455"/>
                  <a:pt x="418981" y="580946"/>
                </a:cubicBezTo>
                <a:cubicBezTo>
                  <a:pt x="418981" y="356437"/>
                  <a:pt x="241511" y="172612"/>
                  <a:pt x="19471" y="162411"/>
                </a:cubicBezTo>
                <a:cubicBezTo>
                  <a:pt x="8622" y="161925"/>
                  <a:pt x="0" y="153100"/>
                  <a:pt x="0" y="142211"/>
                </a:cubicBezTo>
                <a:lnTo>
                  <a:pt x="0" y="20686"/>
                </a:lnTo>
                <a:cubicBezTo>
                  <a:pt x="0" y="9230"/>
                  <a:pt x="9513" y="0"/>
                  <a:pt x="20929" y="405"/>
                </a:cubicBezTo>
                <a:cubicBezTo>
                  <a:pt x="331582" y="11456"/>
                  <a:pt x="580906" y="267662"/>
                  <a:pt x="580906" y="580946"/>
                </a:cubicBezTo>
                <a:cubicBezTo>
                  <a:pt x="580906" y="894231"/>
                  <a:pt x="331582" y="1150437"/>
                  <a:pt x="20929" y="1161488"/>
                </a:cubicBezTo>
                <a:cubicBezTo>
                  <a:pt x="9513" y="1161893"/>
                  <a:pt x="0" y="1152663"/>
                  <a:pt x="0" y="1141207"/>
                </a:cubicBezTo>
                <a:close/>
              </a:path>
            </a:pathLst>
          </a:custGeom>
          <a:solidFill>
            <a:schemeClr val="accent1">
              <a:alpha val="100000"/>
            </a:schemeClr>
          </a:solidFill>
        </p:spPr>
      </p:sp>
      <p:sp>
        <p:nvSpPr>
          <p:cNvPr id="8" name="TextBox 8"/>
          <p:cNvSpPr txBox="1"/>
          <p:nvPr/>
        </p:nvSpPr>
        <p:spPr>
          <a:xfrm>
            <a:off x="413837" y="4488778"/>
            <a:ext cx="2795349" cy="416909"/>
          </a:xfrm>
          <a:prstGeom prst="rect">
            <a:avLst/>
          </a:prstGeom>
        </p:spPr>
        <p:txBody>
          <a:bodyPr vert="horz" wrap="square" lIns="85725" tIns="42863" rIns="85725" bIns="42863" rtlCol="0" anchor="b"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确保客户需求得到满足</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413837" y="4905687"/>
            <a:ext cx="2807494" cy="835819"/>
          </a:xfrm>
          <a:prstGeom prst="rect">
            <a:avLst/>
          </a:prstGeom>
        </p:spPr>
        <p:txBody>
          <a:bodyPr vert="horz" wrap="square" lIns="85725" tIns="42863" rIns="85725" bIns="42863" rtlCol="0" anchor="t" anchorCtr="0">
            <a:noAutofit/>
          </a:bodyPr>
          <a:lstStyle/>
          <a:p>
            <a:pPr algn="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通过订单评审，企业可以确保客户订单的细节、要求、交货日期等符合客户需求。</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5155951" y="3729448"/>
            <a:ext cx="2795273" cy="416909"/>
          </a:xfrm>
          <a:prstGeom prst="rect">
            <a:avLst/>
          </a:prstGeom>
        </p:spPr>
        <p:txBody>
          <a:bodyPr vert="horz" wrap="square" lIns="85725" tIns="42863" rIns="85725" bIns="42863"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优化库存管理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5155951" y="4146357"/>
            <a:ext cx="2793206" cy="835819"/>
          </a:xfrm>
          <a:prstGeom prst="rect">
            <a:avLst/>
          </a:prstGeom>
        </p:spPr>
        <p:txBody>
          <a:bodyPr vert="horz" wrap="square" lIns="85725" tIns="42863" rIns="85725" bIns="42863"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订单评审能够实时掌握市场需求和库存情况，从而进行合理的库存规划和调整，避免库存积压和缺货现象。</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nvSpPr>
        <p:spPr>
          <a:xfrm>
            <a:off x="5885078" y="1802935"/>
            <a:ext cx="2795273" cy="416909"/>
          </a:xfrm>
          <a:prstGeom prst="rect">
            <a:avLst/>
          </a:prstGeom>
        </p:spPr>
        <p:txBody>
          <a:bodyPr vert="horz" wrap="square" lIns="85725" tIns="42863" rIns="85725" bIns="42863"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促进企业可持续发展</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nvSpPr>
        <p:spPr>
          <a:xfrm>
            <a:off x="5885078" y="2219844"/>
            <a:ext cx="2793206" cy="835819"/>
          </a:xfrm>
          <a:prstGeom prst="rect">
            <a:avLst/>
          </a:prstGeom>
        </p:spPr>
        <p:txBody>
          <a:bodyPr vert="horz" wrap="square" lIns="85725" tIns="42863" rIns="85725" bIns="42863"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通过持续改进和创新，企业能够提高效率、降低成本、拓展市场，从而实现企业的可持续发展。</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nvSpPr>
        <p:spPr>
          <a:xfrm>
            <a:off x="1012641" y="2388907"/>
            <a:ext cx="2795273" cy="416909"/>
          </a:xfrm>
          <a:prstGeom prst="rect">
            <a:avLst/>
          </a:prstGeom>
        </p:spPr>
        <p:txBody>
          <a:bodyPr vert="horz" wrap="square" lIns="85725" tIns="42863" rIns="85725" bIns="42863" rtlCol="0" anchor="b"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提高企业竞争力</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nvSpPr>
        <p:spPr>
          <a:xfrm>
            <a:off x="738058" y="2853157"/>
            <a:ext cx="2793206" cy="835819"/>
          </a:xfrm>
          <a:prstGeom prst="rect">
            <a:avLst/>
          </a:prstGeom>
        </p:spPr>
        <p:txBody>
          <a:bodyPr vert="horz" wrap="square" lIns="85725" tIns="42863" rIns="85725" bIns="42863" rtlCol="0" anchor="t" anchorCtr="0">
            <a:noAutofit/>
          </a:bodyPr>
          <a:lstStyle/>
          <a:p>
            <a:pPr algn="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通过对订单的精细化管理，企业可以提高产品质量、降低成本、优化库存，从而提高企业的竞争力</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nvSpPr>
        <p:spPr>
          <a:xfrm>
            <a:off x="3170691" y="4414067"/>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8"/>
          <p:cNvSpPr txBox="1"/>
          <p:nvPr/>
        </p:nvSpPr>
        <p:spPr>
          <a:xfrm>
            <a:off x="3756905" y="3842567"/>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extBox 19"/>
          <p:cNvSpPr txBox="1"/>
          <p:nvPr/>
        </p:nvSpPr>
        <p:spPr>
          <a:xfrm>
            <a:off x="4394128" y="3271067"/>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0" name="TextBox 20"/>
          <p:cNvSpPr txBox="1"/>
          <p:nvPr/>
        </p:nvSpPr>
        <p:spPr>
          <a:xfrm>
            <a:off x="5031350" y="2709065"/>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04</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custDataLst>
              <p:tags r:id="rId1"/>
            </p:custDataLst>
          </p:nvPr>
        </p:nvSpPr>
        <p:spPr>
          <a:xfrm>
            <a:off x="755650" y="260350"/>
            <a:ext cx="6840686" cy="523220"/>
          </a:xfrm>
          <a:prstGeom prst="rect">
            <a:avLst/>
          </a:prstGeom>
          <a:noFill/>
          <a:ln w="9525">
            <a:noFill/>
          </a:ln>
        </p:spPr>
        <p:txBody>
          <a:bodyPr wrap="square">
            <a:spAutoFit/>
          </a:bodyPr>
          <a:lstStyle/>
          <a:p>
            <a:pPr eaLnBrk="1" hangingPunct="1">
              <a:buClrTx/>
              <a:buSzTx/>
              <a:buFontTx/>
            </a:pPr>
            <a:r>
              <a:rPr lang="zh-CN" altLang="en-US" sz="2800" dirty="0">
                <a:ea typeface="微软雅黑" panose="020B0503020204020204" pitchFamily="34" charset="-122"/>
                <a:sym typeface="+mn-ea"/>
              </a:rPr>
              <a:t>订单评审</a:t>
            </a:r>
            <a:endParaRPr lang="zh-CN" altLang="en-US" sz="2800" dirty="0">
              <a:ea typeface="微软雅黑" panose="020B0503020204020204" pitchFamily="34" charset="-122"/>
              <a:sym typeface="+mn-ea"/>
            </a:endParaRPr>
          </a:p>
        </p:txBody>
      </p:sp>
      <p:sp>
        <p:nvSpPr>
          <p:cNvPr id="21" name="Rectangle 3"/>
          <p:cNvSpPr txBox="1"/>
          <p:nvPr>
            <p:custDataLst>
              <p:tags r:id="rId2"/>
            </p:custDataLst>
          </p:nvPr>
        </p:nvSpPr>
        <p:spPr>
          <a:xfrm>
            <a:off x="567415" y="1213414"/>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订单评审的作用</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2339102"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客户需求预测</a:t>
            </a:r>
            <a:endParaRPr lang="zh-CN" altLang="en-US"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pic>
        <p:nvPicPr>
          <p:cNvPr id="2" name="Picture 4"/>
          <p:cNvPicPr>
            <a:picLocks noChangeAspect="1"/>
          </p:cNvPicPr>
          <p:nvPr>
            <p:custDataLst>
              <p:tags r:id="rId1"/>
            </p:custDataLst>
          </p:nvPr>
        </p:nvPicPr>
        <p:blipFill>
          <a:blip r:embed="rId2"/>
          <a:srcRect/>
          <a:stretch>
            <a:fillRect/>
          </a:stretch>
        </p:blipFill>
        <p:spPr>
          <a:xfrm>
            <a:off x="2696906" y="2038707"/>
            <a:ext cx="3415971" cy="3415971"/>
          </a:xfrm>
          <a:prstGeom prst="ellipse">
            <a:avLst/>
          </a:prstGeom>
        </p:spPr>
      </p:pic>
      <p:sp>
        <p:nvSpPr>
          <p:cNvPr id="3" name="AutoShape 6"/>
          <p:cNvSpPr/>
          <p:nvPr>
            <p:custDataLst>
              <p:tags r:id="rId3"/>
            </p:custDataLst>
          </p:nvPr>
        </p:nvSpPr>
        <p:spPr>
          <a:xfrm>
            <a:off x="323528" y="1268760"/>
            <a:ext cx="3657600" cy="2219857"/>
          </a:xfrm>
          <a:prstGeom prst="roundRect">
            <a:avLst>
              <a:gd name="adj" fmla="val 16667"/>
            </a:avLst>
          </a:prstGeom>
          <a:solidFill>
            <a:schemeClr val="lt2">
              <a:alpha val="100000"/>
            </a:schemeClr>
          </a:solidFill>
        </p:spPr>
      </p:sp>
      <p:sp>
        <p:nvSpPr>
          <p:cNvPr id="16" name="TextBox 7"/>
          <p:cNvSpPr txBox="1"/>
          <p:nvPr>
            <p:custDataLst>
              <p:tags r:id="rId4"/>
            </p:custDataLst>
          </p:nvPr>
        </p:nvSpPr>
        <p:spPr>
          <a:xfrm>
            <a:off x="522634" y="1519362"/>
            <a:ext cx="3251104" cy="490334"/>
          </a:xfrm>
          <a:prstGeom prst="rect">
            <a:avLst/>
          </a:prstGeom>
        </p:spPr>
        <p:txBody>
          <a:bodyPr vert="horz" wrap="square" lIns="66008" tIns="33052" rIns="66008" bIns="33052" rtlCol="0" anchor="ctr" anchorCtr="0">
            <a:noAutofit/>
          </a:bodyPr>
          <a:lstStyle/>
          <a:p>
            <a:pPr algn="ctr">
              <a:lnSpc>
                <a:spcPct val="120000"/>
              </a:lnSpc>
            </a:pPr>
            <a:r>
              <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库存管理</a:t>
            </a:r>
            <a:endPar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8"/>
          <p:cNvSpPr txBox="1"/>
          <p:nvPr>
            <p:custDataLst>
              <p:tags r:id="rId5"/>
            </p:custDataLst>
          </p:nvPr>
        </p:nvSpPr>
        <p:spPr>
          <a:xfrm>
            <a:off x="522634" y="2089515"/>
            <a:ext cx="3251104" cy="1055857"/>
          </a:xfrm>
          <a:prstGeom prst="rect">
            <a:avLst/>
          </a:prstGeom>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预测客户需求可以帮助企业更有效地管理库存水平，避免库存积压或缺货现象。</a:t>
            </a:r>
            <a:endPar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AutoShape 9"/>
          <p:cNvSpPr/>
          <p:nvPr>
            <p:custDataLst>
              <p:tags r:id="rId6"/>
            </p:custDataLst>
          </p:nvPr>
        </p:nvSpPr>
        <p:spPr>
          <a:xfrm>
            <a:off x="4932040" y="1276234"/>
            <a:ext cx="3657600" cy="2219857"/>
          </a:xfrm>
          <a:prstGeom prst="roundRect">
            <a:avLst>
              <a:gd name="adj" fmla="val 16667"/>
            </a:avLst>
          </a:prstGeom>
          <a:solidFill>
            <a:schemeClr val="lt2">
              <a:alpha val="100000"/>
            </a:schemeClr>
          </a:solidFill>
        </p:spPr>
      </p:sp>
      <p:sp>
        <p:nvSpPr>
          <p:cNvPr id="19" name="TextBox 10"/>
          <p:cNvSpPr txBox="1"/>
          <p:nvPr>
            <p:custDataLst>
              <p:tags r:id="rId7"/>
            </p:custDataLst>
          </p:nvPr>
        </p:nvSpPr>
        <p:spPr>
          <a:xfrm>
            <a:off x="5131146" y="1526837"/>
            <a:ext cx="3251104" cy="490334"/>
          </a:xfrm>
          <a:prstGeom prst="rect">
            <a:avLst/>
          </a:prstGeom>
        </p:spPr>
        <p:txBody>
          <a:bodyPr vert="horz" wrap="square" lIns="66008" tIns="33052" rIns="66008" bIns="33052" rtlCol="0" anchor="ctr" anchorCtr="0">
            <a:noAutofit/>
          </a:bodyPr>
          <a:lstStyle/>
          <a:p>
            <a:pPr algn="ctr">
              <a:lnSpc>
                <a:spcPct val="120000"/>
              </a:lnSpc>
            </a:pPr>
            <a:r>
              <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生产计划</a:t>
            </a:r>
            <a:endPar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0" name="TextBox 11"/>
          <p:cNvSpPr txBox="1"/>
          <p:nvPr>
            <p:custDataLst>
              <p:tags r:id="rId8"/>
            </p:custDataLst>
          </p:nvPr>
        </p:nvSpPr>
        <p:spPr>
          <a:xfrm>
            <a:off x="5131146" y="2096990"/>
            <a:ext cx="3251104" cy="1055857"/>
          </a:xfrm>
          <a:prstGeom prst="rect">
            <a:avLst/>
          </a:prstGeom>
        </p:spPr>
        <p:txBody>
          <a:bodyPr vert="horz" wrap="square" lIns="66008" tIns="33052" rIns="66008" bIns="33052" rtlCol="0" anchor="t" anchorCtr="0">
            <a:noAutofit/>
          </a:bodyPr>
          <a:lstStyle/>
          <a:p>
            <a:pPr algn="ctr">
              <a:lnSpc>
                <a:spcPct val="140000"/>
              </a:lnSpc>
            </a:pPr>
            <a:r>
              <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预测客户需求有助于企业制定更准确的生产计划，确保产品及时供应市。</a:t>
            </a:r>
            <a:endPar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1" name="AutoShape 12"/>
          <p:cNvSpPr/>
          <p:nvPr>
            <p:custDataLst>
              <p:tags r:id="rId9"/>
            </p:custDataLst>
          </p:nvPr>
        </p:nvSpPr>
        <p:spPr>
          <a:xfrm>
            <a:off x="331003" y="3920387"/>
            <a:ext cx="3657600" cy="2219857"/>
          </a:xfrm>
          <a:prstGeom prst="roundRect">
            <a:avLst>
              <a:gd name="adj" fmla="val 16667"/>
            </a:avLst>
          </a:prstGeom>
          <a:solidFill>
            <a:schemeClr val="lt2">
              <a:alpha val="100000"/>
            </a:schemeClr>
          </a:solidFill>
        </p:spPr>
      </p:sp>
      <p:sp>
        <p:nvSpPr>
          <p:cNvPr id="22" name="TextBox 13"/>
          <p:cNvSpPr txBox="1"/>
          <p:nvPr>
            <p:custDataLst>
              <p:tags r:id="rId10"/>
            </p:custDataLst>
          </p:nvPr>
        </p:nvSpPr>
        <p:spPr>
          <a:xfrm>
            <a:off x="530109" y="4170990"/>
            <a:ext cx="3251104" cy="490334"/>
          </a:xfrm>
          <a:prstGeom prst="rect">
            <a:avLst/>
          </a:prstGeom>
        </p:spPr>
        <p:txBody>
          <a:bodyPr vert="horz" wrap="square" lIns="66008" tIns="33052" rIns="66008" bIns="33052" rtlCol="0" anchor="ctr" anchorCtr="0">
            <a:noAutofit/>
          </a:bodyPr>
          <a:lstStyle/>
          <a:p>
            <a:pPr algn="ctr">
              <a:lnSpc>
                <a:spcPct val="120000"/>
              </a:lnSpc>
            </a:pPr>
            <a:r>
              <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销售策略</a:t>
            </a:r>
            <a:endPar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3" name="TextBox 14"/>
          <p:cNvSpPr txBox="1"/>
          <p:nvPr>
            <p:custDataLst>
              <p:tags r:id="rId11"/>
            </p:custDataLst>
          </p:nvPr>
        </p:nvSpPr>
        <p:spPr>
          <a:xfrm>
            <a:off x="530109" y="4741143"/>
            <a:ext cx="3251104" cy="1055857"/>
          </a:xfrm>
          <a:prstGeom prst="rect">
            <a:avLst/>
          </a:prstGeom>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预测客户需求可以帮助企业制定更有效的销售策略，抓住销售机会并提高销售额。</a:t>
            </a:r>
            <a:endPar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4" name="AutoShape 15"/>
          <p:cNvSpPr/>
          <p:nvPr>
            <p:custDataLst>
              <p:tags r:id="rId12"/>
            </p:custDataLst>
          </p:nvPr>
        </p:nvSpPr>
        <p:spPr>
          <a:xfrm>
            <a:off x="4939514" y="3927862"/>
            <a:ext cx="3657600" cy="2219857"/>
          </a:xfrm>
          <a:prstGeom prst="roundRect">
            <a:avLst>
              <a:gd name="adj" fmla="val 16667"/>
            </a:avLst>
          </a:prstGeom>
          <a:solidFill>
            <a:schemeClr val="lt2">
              <a:alpha val="100000"/>
            </a:schemeClr>
          </a:solidFill>
        </p:spPr>
      </p:sp>
      <p:sp>
        <p:nvSpPr>
          <p:cNvPr id="25" name="TextBox 16"/>
          <p:cNvSpPr txBox="1"/>
          <p:nvPr>
            <p:custDataLst>
              <p:tags r:id="rId13"/>
            </p:custDataLst>
          </p:nvPr>
        </p:nvSpPr>
        <p:spPr>
          <a:xfrm>
            <a:off x="5138621" y="4178465"/>
            <a:ext cx="3251104" cy="490334"/>
          </a:xfrm>
          <a:prstGeom prst="rect">
            <a:avLst/>
          </a:prstGeom>
        </p:spPr>
        <p:txBody>
          <a:bodyPr vert="horz" wrap="square" lIns="66008" tIns="33052" rIns="66008" bIns="33052" rtlCol="0" anchor="ctr" anchorCtr="0">
            <a:noAutofit/>
          </a:bodyPr>
          <a:lstStyle/>
          <a:p>
            <a:pPr algn="ctr">
              <a:lnSpc>
                <a:spcPct val="120000"/>
              </a:lnSpc>
            </a:pPr>
            <a:r>
              <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风险管理</a:t>
            </a:r>
            <a:endPar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6" name="TextBox 17"/>
          <p:cNvSpPr txBox="1"/>
          <p:nvPr>
            <p:custDataLst>
              <p:tags r:id="rId14"/>
            </p:custDataLst>
          </p:nvPr>
        </p:nvSpPr>
        <p:spPr>
          <a:xfrm>
            <a:off x="5138621" y="4748618"/>
            <a:ext cx="3251104" cy="1055857"/>
          </a:xfrm>
          <a:prstGeom prst="rect">
            <a:avLst/>
          </a:prstGeom>
        </p:spPr>
        <p:txBody>
          <a:bodyPr vert="horz" wrap="square" lIns="66008" tIns="33052" rIns="66008" bIns="33052" rtlCol="0" anchor="t" anchorCtr="0">
            <a:noAutofit/>
          </a:bodyPr>
          <a:lstStyle/>
          <a:p>
            <a:pPr algn="l">
              <a:lnSpc>
                <a:spcPct val="140000"/>
              </a:lnSpc>
            </a:pPr>
            <a:r>
              <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预测客户需求可以帮助企业提前识别潜在的市场风险并采取相应的措施进行防范。</a:t>
            </a:r>
            <a:endParaRPr lang="en-US" sz="15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4"/>
          <p:cNvSpPr>
            <a:spLocks noChangeArrowheads="1"/>
          </p:cNvSpPr>
          <p:nvPr/>
        </p:nvSpPr>
        <p:spPr bwMode="auto">
          <a:xfrm flipV="1">
            <a:off x="152400" y="349250"/>
            <a:ext cx="15076488" cy="44450"/>
          </a:xfrm>
          <a:prstGeom prst="rect">
            <a:avLst/>
          </a:prstGeom>
          <a:noFill/>
          <a:ln>
            <a:noFill/>
          </a:ln>
          <a:effectLst>
            <a:prstShdw prst="shdw17" dist="17961" dir="2700000">
              <a:schemeClr val="accent1">
                <a:gamma/>
                <a:shade val="60000"/>
                <a:invGamma/>
                <a:alpha val="74998"/>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0963" name="TextBox 53"/>
          <p:cNvSpPr txBox="1"/>
          <p:nvPr/>
        </p:nvSpPr>
        <p:spPr>
          <a:xfrm>
            <a:off x="627063" y="225425"/>
            <a:ext cx="2214880" cy="583565"/>
          </a:xfrm>
          <a:prstGeom prst="rect">
            <a:avLst/>
          </a:prstGeom>
          <a:noFill/>
          <a:ln w="9525">
            <a:noFill/>
          </a:ln>
        </p:spPr>
        <p:txBody>
          <a:bodyPr wrap="none">
            <a:spAutoFit/>
          </a:bodyPr>
          <a:lstStyle/>
          <a:p>
            <a:pPr eaLnBrk="1" hangingPunct="1"/>
            <a:r>
              <a:rPr lang="zh-CN" altLang="en-US" sz="3200" b="1" dirty="0">
                <a:latin typeface="Verdana" panose="020B0604030504040204" pitchFamily="34" charset="0"/>
                <a:ea typeface="微软雅黑" panose="020B0503020204020204" pitchFamily="34" charset="-122"/>
              </a:rPr>
              <a:t>课后思考题</a:t>
            </a:r>
            <a:endParaRPr lang="zh-CN" altLang="en-US" sz="3200" b="1" dirty="0">
              <a:latin typeface="Verdana" panose="020B0604030504040204" pitchFamily="34" charset="0"/>
              <a:ea typeface="微软雅黑" panose="020B0503020204020204" pitchFamily="34" charset="-122"/>
            </a:endParaRPr>
          </a:p>
        </p:txBody>
      </p:sp>
      <p:sp>
        <p:nvSpPr>
          <p:cNvPr id="3" name="矩形 2"/>
          <p:cNvSpPr/>
          <p:nvPr/>
        </p:nvSpPr>
        <p:spPr>
          <a:xfrm>
            <a:off x="323528" y="1700530"/>
            <a:ext cx="8280920" cy="2935547"/>
          </a:xfrm>
          <a:prstGeom prst="rect">
            <a:avLst/>
          </a:prstGeom>
        </p:spPr>
        <p:txBody>
          <a:bodyPr wrap="square">
            <a:spAutoFit/>
          </a:bodyPr>
          <a:lstStyle/>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1.</a:t>
            </a:r>
            <a:r>
              <a:rPr kumimoji="0" lang="zh-CN" altLang="en-US" sz="2400" b="0" i="0" u="none" strike="noStrike" kern="1200" cap="none" spc="0" normalizeH="0" baseline="0" noProof="0" dirty="0">
                <a:ln>
                  <a:noFill/>
                </a:ln>
                <a:solidFill>
                  <a:schemeClr val="tx1"/>
                </a:solidFill>
                <a:effectLst/>
                <a:uLnTx/>
                <a:uFillTx/>
                <a:latin typeface="+mn-ea"/>
                <a:ea typeface="+mn-ea"/>
                <a:cs typeface="+mn-cs"/>
              </a:rPr>
              <a:t> 什么是客户需求管理？简述为什么要进行客户需求预测。</a:t>
            </a:r>
            <a:endParaRPr kumimoji="0" lang="zh-CN" altLang="en-US"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en-US" altLang="zh-CN" sz="2400" b="0" i="0" u="none" strike="noStrike" kern="1200" cap="none" spc="0" normalizeH="0" baseline="0" noProof="0" dirty="0">
                <a:ln>
                  <a:noFill/>
                </a:ln>
                <a:solidFill>
                  <a:schemeClr val="tx1"/>
                </a:solidFill>
                <a:effectLst/>
                <a:uLnTx/>
                <a:uFillTx/>
                <a:latin typeface="+mn-ea"/>
                <a:ea typeface="+mn-ea"/>
                <a:cs typeface="+mn-cs"/>
              </a:rPr>
              <a:t>2. </a:t>
            </a:r>
            <a:r>
              <a:rPr kumimoji="0" lang="zh-CN" altLang="en-US" sz="2400" b="0" i="0" u="none" strike="noStrike" kern="1200" cap="none" spc="0" normalizeH="0" baseline="0" noProof="0" dirty="0">
                <a:ln>
                  <a:noFill/>
                </a:ln>
                <a:solidFill>
                  <a:schemeClr val="tx1"/>
                </a:solidFill>
                <a:effectLst/>
                <a:uLnTx/>
                <a:uFillTx/>
                <a:latin typeface="+mn-ea"/>
                <a:ea typeface="+mn-ea"/>
                <a:cs typeface="+mn-cs"/>
              </a:rPr>
              <a:t>什么是销售与运营计划？简述销售与运营计划的重要性。</a:t>
            </a:r>
            <a:endParaRPr kumimoji="0" lang="zh-CN" altLang="en-US"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en-US" altLang="zh-CN" sz="2400" b="0" i="0" u="none" strike="noStrike" kern="1200" cap="none" spc="0" normalizeH="0" baseline="0" noProof="0" dirty="0">
                <a:ln>
                  <a:noFill/>
                </a:ln>
                <a:solidFill>
                  <a:schemeClr val="tx1"/>
                </a:solidFill>
                <a:effectLst/>
                <a:uLnTx/>
                <a:uFillTx/>
                <a:latin typeface="+mn-ea"/>
                <a:ea typeface="+mn-ea"/>
                <a:cs typeface="+mn-cs"/>
              </a:rPr>
              <a:t>3. </a:t>
            </a:r>
            <a:r>
              <a:rPr kumimoji="0" lang="zh-CN" altLang="en-US" sz="2400" b="0" i="0" u="none" strike="noStrike" kern="1200" cap="none" spc="0" normalizeH="0" baseline="0" noProof="0" dirty="0">
                <a:ln>
                  <a:noFill/>
                </a:ln>
                <a:solidFill>
                  <a:schemeClr val="tx1"/>
                </a:solidFill>
                <a:effectLst/>
                <a:uLnTx/>
                <a:uFillTx/>
                <a:latin typeface="+mn-ea"/>
                <a:ea typeface="+mn-ea"/>
                <a:cs typeface="+mn-cs"/>
              </a:rPr>
              <a:t>简述销售与运营计划制订的主要方法。</a:t>
            </a:r>
            <a:endParaRPr kumimoji="0" lang="zh-CN" altLang="en-US"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en-US" altLang="zh-CN" sz="2400" b="0" i="0" u="none" strike="noStrike" kern="1200" cap="none" spc="0" normalizeH="0" baseline="0" noProof="0" dirty="0">
                <a:ln>
                  <a:noFill/>
                </a:ln>
                <a:solidFill>
                  <a:schemeClr val="tx1"/>
                </a:solidFill>
                <a:effectLst/>
                <a:uLnTx/>
                <a:uFillTx/>
                <a:latin typeface="+mn-ea"/>
                <a:ea typeface="+mn-ea"/>
                <a:cs typeface="+mn-cs"/>
              </a:rPr>
              <a:t>4. </a:t>
            </a:r>
            <a:r>
              <a:rPr kumimoji="0" lang="zh-CN" altLang="en-US" sz="2400" b="0" i="0" u="none" strike="noStrike" kern="1200" cap="none" spc="0" normalizeH="0" baseline="0" noProof="0" dirty="0">
                <a:ln>
                  <a:noFill/>
                </a:ln>
                <a:solidFill>
                  <a:schemeClr val="tx1"/>
                </a:solidFill>
                <a:effectLst/>
                <a:uLnTx/>
                <a:uFillTx/>
                <a:latin typeface="+mn-ea"/>
                <a:ea typeface="+mn-ea"/>
                <a:cs typeface="+mn-cs"/>
              </a:rPr>
              <a:t>简述订单管理的重要性。</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p:txBody>
      </p:sp>
      <p:sp>
        <p:nvSpPr>
          <p:cNvPr id="40965"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3775393"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客户需求分析报告编写</a:t>
            </a:r>
            <a:endParaRPr lang="zh-CN" altLang="en-US"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TextBox 4"/>
          <p:cNvSpPr txBox="1"/>
          <p:nvPr>
            <p:custDataLst>
              <p:tags r:id="rId1"/>
            </p:custDataLst>
          </p:nvPr>
        </p:nvSpPr>
        <p:spPr>
          <a:xfrm>
            <a:off x="954807" y="1232867"/>
            <a:ext cx="6497513" cy="555784"/>
          </a:xfrm>
          <a:prstGeom prst="rect">
            <a:avLst/>
          </a:prstGeom>
        </p:spPr>
        <p:txBody>
          <a:bodyPr vert="horz" wrap="square" lIns="0" tIns="0" rIns="0" bIns="0" rtlCol="0" anchor="b" anchorCtr="0">
            <a:noAutofit/>
          </a:bodyPr>
          <a:lstStyle/>
          <a:p>
            <a:pPr>
              <a:lnSpc>
                <a:spcPct val="120000"/>
              </a:lnSpc>
            </a:pPr>
            <a:r>
              <a:rPr lang="en-US" sz="24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编写客户需求分析报告</a:t>
            </a:r>
            <a:endParaRPr lang="en-US" sz="24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TextBox 5"/>
          <p:cNvSpPr txBox="1"/>
          <p:nvPr>
            <p:custDataLst>
              <p:tags r:id="rId2"/>
            </p:custDataLst>
          </p:nvPr>
        </p:nvSpPr>
        <p:spPr>
          <a:xfrm>
            <a:off x="954807" y="1894900"/>
            <a:ext cx="7217593" cy="763780"/>
          </a:xfrm>
          <a:prstGeom prst="rect">
            <a:avLst/>
          </a:prstGeom>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编写客户需求分析报告是了解客户期望和需求的关键步骤，它为企业提供了深入洞察市场趋势和消费者行为的机会</a:t>
            </a:r>
            <a:r>
              <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4" name="Group 7"/>
          <p:cNvGrpSpPr/>
          <p:nvPr>
            <p:custDataLst>
              <p:tags r:id="rId3"/>
            </p:custDataLst>
          </p:nvPr>
        </p:nvGrpSpPr>
        <p:grpSpPr>
          <a:xfrm>
            <a:off x="107504" y="1435183"/>
            <a:ext cx="353467" cy="353467"/>
            <a:chOff x="838598" y="1564792"/>
            <a:chExt cx="353467" cy="353467"/>
          </a:xfrm>
        </p:grpSpPr>
        <p:sp>
          <p:nvSpPr>
            <p:cNvPr id="5" name="AutoShape 8"/>
            <p:cNvSpPr/>
            <p:nvPr>
              <p:custDataLst>
                <p:tags r:id="rId4"/>
              </p:custDataLst>
            </p:nvPr>
          </p:nvSpPr>
          <p:spPr>
            <a:xfrm>
              <a:off x="920082" y="1646276"/>
              <a:ext cx="190500" cy="190500"/>
            </a:xfrm>
            <a:prstGeom prst="ellipse">
              <a:avLst/>
            </a:prstGeom>
            <a:solidFill>
              <a:schemeClr val="accent1">
                <a:alpha val="100000"/>
              </a:schemeClr>
            </a:solidFill>
          </p:spPr>
        </p:sp>
        <p:sp>
          <p:nvSpPr>
            <p:cNvPr id="6" name="AutoShape 9"/>
            <p:cNvSpPr/>
            <p:nvPr>
              <p:custDataLst>
                <p:tags r:id="rId5"/>
              </p:custDataLst>
            </p:nvPr>
          </p:nvSpPr>
          <p:spPr>
            <a:xfrm>
              <a:off x="838598" y="1564792"/>
              <a:ext cx="353467" cy="353467"/>
            </a:xfrm>
            <a:prstGeom prst="ellipse">
              <a:avLst/>
            </a:prstGeom>
            <a:solidFill>
              <a:schemeClr val="accent1">
                <a:alpha val="16000"/>
              </a:schemeClr>
            </a:solidFill>
          </p:spPr>
        </p:sp>
      </p:grpSp>
      <p:sp>
        <p:nvSpPr>
          <p:cNvPr id="7" name="TextBox 10"/>
          <p:cNvSpPr txBox="1"/>
          <p:nvPr>
            <p:custDataLst>
              <p:tags r:id="rId6"/>
            </p:custDataLst>
          </p:nvPr>
        </p:nvSpPr>
        <p:spPr>
          <a:xfrm>
            <a:off x="954807" y="3059645"/>
            <a:ext cx="7001567" cy="555784"/>
          </a:xfrm>
          <a:prstGeom prst="rect">
            <a:avLst/>
          </a:prstGeom>
        </p:spPr>
        <p:txBody>
          <a:bodyPr vert="horz" wrap="square" lIns="0" tIns="0" rIns="0" bIns="0" rtlCol="0" anchor="b" anchorCtr="0">
            <a:noAutofit/>
          </a:bodyPr>
          <a:lstStyle/>
          <a:p>
            <a:pPr>
              <a:lnSpc>
                <a:spcPct val="120000"/>
              </a:lnSpc>
            </a:pPr>
            <a:r>
              <a:rPr lang="en-US" sz="24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明确客户需求</a:t>
            </a:r>
            <a:endParaRPr lang="en-US" sz="24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11"/>
          <p:cNvSpPr txBox="1"/>
          <p:nvPr>
            <p:custDataLst>
              <p:tags r:id="rId7"/>
            </p:custDataLst>
          </p:nvPr>
        </p:nvSpPr>
        <p:spPr>
          <a:xfrm>
            <a:off x="954807" y="3721679"/>
            <a:ext cx="7145584" cy="763780"/>
          </a:xfrm>
          <a:prstGeom prst="rect">
            <a:avLst/>
          </a:prstGeom>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明确客户的需求和要求，包括要解决的问题、目标和期望等，通过与客户的直接交流、问卷调查、现场观察等方式获取</a:t>
            </a:r>
            <a:r>
              <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9" name="Group 12"/>
          <p:cNvGrpSpPr/>
          <p:nvPr>
            <p:custDataLst>
              <p:tags r:id="rId8"/>
            </p:custDataLst>
          </p:nvPr>
        </p:nvGrpSpPr>
        <p:grpSpPr>
          <a:xfrm>
            <a:off x="107504" y="3261962"/>
            <a:ext cx="353467" cy="353467"/>
            <a:chOff x="838598" y="3391571"/>
            <a:chExt cx="353467" cy="353467"/>
          </a:xfrm>
        </p:grpSpPr>
        <p:sp>
          <p:nvSpPr>
            <p:cNvPr id="10" name="AutoShape 13"/>
            <p:cNvSpPr/>
            <p:nvPr>
              <p:custDataLst>
                <p:tags r:id="rId9"/>
              </p:custDataLst>
            </p:nvPr>
          </p:nvSpPr>
          <p:spPr>
            <a:xfrm>
              <a:off x="920082" y="3473055"/>
              <a:ext cx="190500" cy="190500"/>
            </a:xfrm>
            <a:prstGeom prst="ellipse">
              <a:avLst/>
            </a:prstGeom>
            <a:solidFill>
              <a:schemeClr val="accent1">
                <a:alpha val="100000"/>
              </a:schemeClr>
            </a:solidFill>
          </p:spPr>
        </p:sp>
        <p:sp>
          <p:nvSpPr>
            <p:cNvPr id="11" name="AutoShape 14"/>
            <p:cNvSpPr/>
            <p:nvPr>
              <p:custDataLst>
                <p:tags r:id="rId10"/>
              </p:custDataLst>
            </p:nvPr>
          </p:nvSpPr>
          <p:spPr>
            <a:xfrm>
              <a:off x="838598" y="3391571"/>
              <a:ext cx="353467" cy="353467"/>
            </a:xfrm>
            <a:prstGeom prst="ellipse">
              <a:avLst/>
            </a:prstGeom>
            <a:solidFill>
              <a:schemeClr val="accent1">
                <a:alpha val="16000"/>
              </a:schemeClr>
            </a:solidFill>
          </p:spPr>
        </p:sp>
      </p:grpSp>
      <p:sp>
        <p:nvSpPr>
          <p:cNvPr id="12" name="TextBox 15"/>
          <p:cNvSpPr txBox="1"/>
          <p:nvPr>
            <p:custDataLst>
              <p:tags r:id="rId11"/>
            </p:custDataLst>
          </p:nvPr>
        </p:nvSpPr>
        <p:spPr>
          <a:xfrm>
            <a:off x="954807" y="4845683"/>
            <a:ext cx="7001567" cy="555784"/>
          </a:xfrm>
          <a:prstGeom prst="rect">
            <a:avLst/>
          </a:prstGeom>
        </p:spPr>
        <p:txBody>
          <a:bodyPr vert="horz" wrap="square" lIns="0" tIns="0" rIns="0" bIns="0" rtlCol="0" anchor="b" anchorCtr="0">
            <a:noAutofit/>
          </a:bodyPr>
          <a:lstStyle/>
          <a:p>
            <a:pPr>
              <a:lnSpc>
                <a:spcPct val="120000"/>
              </a:lnSpc>
            </a:pPr>
            <a:r>
              <a:rPr lang="en-US" sz="24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收集客户数据</a:t>
            </a:r>
            <a:endParaRPr lang="en-US" sz="2400" b="1" dirty="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6"/>
          <p:cNvSpPr txBox="1"/>
          <p:nvPr>
            <p:custDataLst>
              <p:tags r:id="rId12"/>
            </p:custDataLst>
          </p:nvPr>
        </p:nvSpPr>
        <p:spPr>
          <a:xfrm>
            <a:off x="954807" y="5507716"/>
            <a:ext cx="7073577" cy="763780"/>
          </a:xfrm>
          <a:prstGeom prst="rect">
            <a:avLst/>
          </a:prstGeom>
        </p:spPr>
        <p:txBody>
          <a:bodyPr vert="horz" wrap="square" lIns="0" tIns="0" rIns="0" bIns="0" rtlCol="0" anchor="t" anchorCtr="0">
            <a:noAutofit/>
          </a:bodyPr>
          <a:lstStyle/>
          <a:p>
            <a:pPr>
              <a:lnSpc>
                <a:spcPct val="140000"/>
              </a:lnSpc>
            </a:pPr>
            <a:r>
              <a:rPr lang="en-US" sz="15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从各种渠道收集客户的需求数据，包括客户的痛点、需求、期望等，通过与客户的交流、在线调查、客户反馈等方式收集数据</a:t>
            </a:r>
            <a:r>
              <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5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14" name="Group 17"/>
          <p:cNvGrpSpPr/>
          <p:nvPr>
            <p:custDataLst>
              <p:tags r:id="rId13"/>
            </p:custDataLst>
          </p:nvPr>
        </p:nvGrpSpPr>
        <p:grpSpPr>
          <a:xfrm>
            <a:off x="107504" y="5047999"/>
            <a:ext cx="353467" cy="353467"/>
            <a:chOff x="838598" y="5177608"/>
            <a:chExt cx="353467" cy="353467"/>
          </a:xfrm>
        </p:grpSpPr>
        <p:sp>
          <p:nvSpPr>
            <p:cNvPr id="15" name="AutoShape 18"/>
            <p:cNvSpPr/>
            <p:nvPr>
              <p:custDataLst>
                <p:tags r:id="rId14"/>
              </p:custDataLst>
            </p:nvPr>
          </p:nvSpPr>
          <p:spPr>
            <a:xfrm>
              <a:off x="920082" y="5259092"/>
              <a:ext cx="190500" cy="190500"/>
            </a:xfrm>
            <a:prstGeom prst="ellipse">
              <a:avLst/>
            </a:prstGeom>
            <a:solidFill>
              <a:schemeClr val="accent1">
                <a:alpha val="100000"/>
              </a:schemeClr>
            </a:solidFill>
          </p:spPr>
        </p:sp>
        <p:sp>
          <p:nvSpPr>
            <p:cNvPr id="16" name="AutoShape 19"/>
            <p:cNvSpPr/>
            <p:nvPr>
              <p:custDataLst>
                <p:tags r:id="rId15"/>
              </p:custDataLst>
            </p:nvPr>
          </p:nvSpPr>
          <p:spPr>
            <a:xfrm>
              <a:off x="838598" y="5177608"/>
              <a:ext cx="353467" cy="353467"/>
            </a:xfrm>
            <a:prstGeom prst="ellipse">
              <a:avLst/>
            </a:prstGeom>
            <a:solidFill>
              <a:schemeClr val="accent1">
                <a:alpha val="16000"/>
              </a:schemeClr>
            </a:solidFill>
          </p:spPr>
        </p:sp>
      </p:grpSp>
      <p:cxnSp>
        <p:nvCxnSpPr>
          <p:cNvPr id="17" name="Connector 20"/>
          <p:cNvCxnSpPr/>
          <p:nvPr>
            <p:custDataLst>
              <p:tags r:id="rId16"/>
            </p:custDataLst>
          </p:nvPr>
        </p:nvCxnSpPr>
        <p:spPr>
          <a:xfrm>
            <a:off x="284238" y="1598419"/>
            <a:ext cx="0" cy="5214957"/>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xml><?xml version="1.0" encoding="utf-8"?>
<p:tagLst xmlns:p="http://schemas.openxmlformats.org/presentationml/2006/main">
  <p:tag name="KSO_WM_DIAGRAM_VIRTUALLY_FRAME" val="{&quot;height&quot;:387.468346456693,&quot;left&quot;:42.69590551181103,&quot;top&quot;:107.9255905511811,&quot;width&quot;:407.7947244094488}"/>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DIAGRAM_VIRTUALLY_FRAME" val="{&quot;height&quot;:247.18456692913392,&quot;left&quot;:33.36984251968504,&quot;top&quot;:181.4631496062992,&quot;width&quot;:653.9447244094488}"/>
</p:tagLst>
</file>

<file path=ppt/tags/tag104.xml><?xml version="1.0" encoding="utf-8"?>
<p:tagLst xmlns:p="http://schemas.openxmlformats.org/presentationml/2006/main">
  <p:tag name="KSO_WM_DIAGRAM_VIRTUALLY_FRAME" val="{&quot;height&quot;:247.18456692913392,&quot;left&quot;:33.36984251968504,&quot;top&quot;:181.4631496062992,&quot;width&quot;:653.9447244094488}"/>
</p:tagLst>
</file>

<file path=ppt/tags/tag105.xml><?xml version="1.0" encoding="utf-8"?>
<p:tagLst xmlns:p="http://schemas.openxmlformats.org/presentationml/2006/main">
  <p:tag name="KSO_WM_DIAGRAM_VIRTUALLY_FRAME" val="{&quot;height&quot;:247.18456692913392,&quot;left&quot;:33.36984251968504,&quot;top&quot;:181.4631496062992,&quot;width&quot;:653.9447244094488}"/>
</p:tagLst>
</file>

<file path=ppt/tags/tag106.xml><?xml version="1.0" encoding="utf-8"?>
<p:tagLst xmlns:p="http://schemas.openxmlformats.org/presentationml/2006/main">
  <p:tag name="KSO_WM_DIAGRAM_VIRTUALLY_FRAME" val="{&quot;height&quot;:247.18456692913392,&quot;left&quot;:33.36984251968504,&quot;top&quot;:181.4631496062992,&quot;width&quot;:653.9447244094488}"/>
</p:tagLst>
</file>

<file path=ppt/tags/tag107.xml><?xml version="1.0" encoding="utf-8"?>
<p:tagLst xmlns:p="http://schemas.openxmlformats.org/presentationml/2006/main">
  <p:tag name="KSO_WM_DIAGRAM_VIRTUALLY_FRAME" val="{&quot;height&quot;:247.18456692913392,&quot;left&quot;:33.36984251968504,&quot;top&quot;:181.4631496062992,&quot;width&quot;:653.9447244094488}"/>
</p:tagLst>
</file>

<file path=ppt/tags/tag108.xml><?xml version="1.0" encoding="utf-8"?>
<p:tagLst xmlns:p="http://schemas.openxmlformats.org/presentationml/2006/main">
  <p:tag name="KSO_WM_DIAGRAM_VIRTUALLY_FRAME" val="{&quot;height&quot;:247.18456692913392,&quot;left&quot;:33.36984251968504,&quot;top&quot;:181.4631496062992,&quot;width&quot;:653.9447244094488}"/>
</p:tagLst>
</file>

<file path=ppt/tags/tag109.xml><?xml version="1.0" encoding="utf-8"?>
<p:tagLst xmlns:p="http://schemas.openxmlformats.org/presentationml/2006/main">
  <p:tag name="KSO_WM_DIAGRAM_VIRTUALLY_FRAME" val="{&quot;height&quot;:247.18456692913392,&quot;left&quot;:33.36984251968504,&quot;top&quot;:181.4631496062992,&quot;width&quot;:653.9447244094488}"/>
</p:tagLst>
</file>

<file path=ppt/tags/tag11.xml><?xml version="1.0" encoding="utf-8"?>
<p:tagLst xmlns:p="http://schemas.openxmlformats.org/presentationml/2006/main">
  <p:tag name="KSO_WM_DIAGRAM_VIRTUALLY_FRAME" val="{&quot;height&quot;:387.468346456693,&quot;left&quot;:42.69590551181103,&quot;top&quot;:107.9255905511811,&quot;width&quot;:407.7947244094488}"/>
</p:tagLst>
</file>

<file path=ppt/tags/tag110.xml><?xml version="1.0" encoding="utf-8"?>
<p:tagLst xmlns:p="http://schemas.openxmlformats.org/presentationml/2006/main">
  <p:tag name="KSO_WM_DIAGRAM_VIRTUALLY_FRAME" val="{&quot;height&quot;:247.18456692913392,&quot;left&quot;:33.36984251968504,&quot;top&quot;:181.4631496062992,&quot;width&quot;:653.9447244094488}"/>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KSO_WM_DIAGRAM_VIRTUALLY_FRAME" val="{&quot;height&quot;:238.71291338582682,&quot;left&quot;:36.81448818897638,&quot;top&quot;:172.2590551181102,&quot;width&quot;:630.3223622047244}"/>
</p:tagLst>
</file>

<file path=ppt/tags/tag114.xml><?xml version="1.0" encoding="utf-8"?>
<p:tagLst xmlns:p="http://schemas.openxmlformats.org/presentationml/2006/main">
  <p:tag name="KSO_WM_DIAGRAM_VIRTUALLY_FRAME" val="{&quot;height&quot;:238.71291338582682,&quot;left&quot;:36.81448818897638,&quot;top&quot;:172.2590551181102,&quot;width&quot;:630.3223622047244}"/>
</p:tagLst>
</file>

<file path=ppt/tags/tag115.xml><?xml version="1.0" encoding="utf-8"?>
<p:tagLst xmlns:p="http://schemas.openxmlformats.org/presentationml/2006/main">
  <p:tag name="KSO_WM_DIAGRAM_VIRTUALLY_FRAME" val="{&quot;height&quot;:238.71291338582682,&quot;left&quot;:36.81448818897638,&quot;top&quot;:172.2590551181102,&quot;width&quot;:630.3223622047244}"/>
</p:tagLst>
</file>

<file path=ppt/tags/tag116.xml><?xml version="1.0" encoding="utf-8"?>
<p:tagLst xmlns:p="http://schemas.openxmlformats.org/presentationml/2006/main">
  <p:tag name="KSO_WM_DIAGRAM_VIRTUALLY_FRAME" val="{&quot;height&quot;:238.71291338582682,&quot;left&quot;:36.81448818897638,&quot;top&quot;:172.2590551181102,&quot;width&quot;:630.3223622047244}"/>
</p:tagLst>
</file>

<file path=ppt/tags/tag117.xml><?xml version="1.0" encoding="utf-8"?>
<p:tagLst xmlns:p="http://schemas.openxmlformats.org/presentationml/2006/main">
  <p:tag name="KSO_WM_DIAGRAM_VIRTUALLY_FRAME" val="{&quot;height&quot;:238.71291338582682,&quot;left&quot;:36.81448818897638,&quot;top&quot;:172.2590551181102,&quot;width&quot;:630.3223622047244}"/>
</p:tagLst>
</file>

<file path=ppt/tags/tag118.xml><?xml version="1.0" encoding="utf-8"?>
<p:tagLst xmlns:p="http://schemas.openxmlformats.org/presentationml/2006/main">
  <p:tag name="KSO_WM_DIAGRAM_VIRTUALLY_FRAME" val="{&quot;height&quot;:238.71291338582682,&quot;left&quot;:36.81448818897638,&quot;top&quot;:172.2590551181102,&quot;width&quot;:630.3223622047244}"/>
</p:tagLst>
</file>

<file path=ppt/tags/tag119.xml><?xml version="1.0" encoding="utf-8"?>
<p:tagLst xmlns:p="http://schemas.openxmlformats.org/presentationml/2006/main">
  <p:tag name="KSO_WM_DIAGRAM_VIRTUALLY_FRAME" val="{&quot;height&quot;:238.71291338582682,&quot;left&quot;:36.81448818897638,&quot;top&quot;:172.2590551181102,&quot;width&quot;:630.3223622047244}"/>
</p:tagLst>
</file>

<file path=ppt/tags/tag12.xml><?xml version="1.0" encoding="utf-8"?>
<p:tagLst xmlns:p="http://schemas.openxmlformats.org/presentationml/2006/main">
  <p:tag name="KSO_WM_DIAGRAM_VIRTUALLY_FRAME" val="{&quot;height&quot;:387.468346456693,&quot;left&quot;:42.69590551181103,&quot;top&quot;:107.9255905511811,&quot;width&quot;:407.7947244094488}"/>
</p:tagLst>
</file>

<file path=ppt/tags/tag120.xml><?xml version="1.0" encoding="utf-8"?>
<p:tagLst xmlns:p="http://schemas.openxmlformats.org/presentationml/2006/main">
  <p:tag name="KSO_WM_DIAGRAM_VIRTUALLY_FRAME" val="{&quot;height&quot;:238.71291338582682,&quot;left&quot;:36.81448818897638,&quot;top&quot;:172.2590551181102,&quot;width&quot;:630.3223622047244}"/>
</p:tagLst>
</file>

<file path=ppt/tags/tag121.xml><?xml version="1.0" encoding="utf-8"?>
<p:tagLst xmlns:p="http://schemas.openxmlformats.org/presentationml/2006/main">
  <p:tag name="KSO_WM_DIAGRAM_VIRTUALLY_FRAME" val="{&quot;height&quot;:238.71291338582682,&quot;left&quot;:36.81448818897638,&quot;top&quot;:172.2590551181102,&quot;width&quot;:630.3223622047244}"/>
</p:tagLst>
</file>

<file path=ppt/tags/tag122.xml><?xml version="1.0" encoding="utf-8"?>
<p:tagLst xmlns:p="http://schemas.openxmlformats.org/presentationml/2006/main">
  <p:tag name="KSO_WM_DIAGRAM_VIRTUALLY_FRAME" val="{&quot;height&quot;:238.71291338582682,&quot;left&quot;:36.81448818897638,&quot;top&quot;:172.2590551181102,&quot;width&quot;:630.3223622047244}"/>
</p:tagLst>
</file>

<file path=ppt/tags/tag123.xml><?xml version="1.0" encoding="utf-8"?>
<p:tagLst xmlns:p="http://schemas.openxmlformats.org/presentationml/2006/main">
  <p:tag name="KSO_WM_DIAGRAM_VIRTUALLY_FRAME" val="{&quot;height&quot;:238.71291338582682,&quot;left&quot;:36.81448818897638,&quot;top&quot;:172.2590551181102,&quot;width&quot;:630.3223622047244}"/>
</p:tagLst>
</file>

<file path=ppt/tags/tag124.xml><?xml version="1.0" encoding="utf-8"?>
<p:tagLst xmlns:p="http://schemas.openxmlformats.org/presentationml/2006/main">
  <p:tag name="KSO_WM_DIAGRAM_VIRTUALLY_FRAME" val="{&quot;height&quot;:238.71291338582682,&quot;left&quot;:36.81448818897638,&quot;top&quot;:172.2590551181102,&quot;width&quot;:630.3223622047244}"/>
</p:tagLst>
</file>

<file path=ppt/tags/tag125.xml><?xml version="1.0" encoding="utf-8"?>
<p:tagLst xmlns:p="http://schemas.openxmlformats.org/presentationml/2006/main">
  <p:tag name="KSO_WM_DIAGRAM_VIRTUALLY_FRAME" val="{&quot;height&quot;:238.71291338582682,&quot;left&quot;:36.81448818897638,&quot;top&quot;:172.2590551181102,&quot;width&quot;:630.3223622047244}"/>
</p:tagLst>
</file>

<file path=ppt/tags/tag126.xml><?xml version="1.0" encoding="utf-8"?>
<p:tagLst xmlns:p="http://schemas.openxmlformats.org/presentationml/2006/main">
  <p:tag name="KSO_WM_DIAGRAM_VIRTUALLY_FRAME" val="{&quot;height&quot;:238.71291338582682,&quot;left&quot;:36.81448818897638,&quot;top&quot;:172.2590551181102,&quot;width&quot;:630.3223622047244}"/>
</p:tagLst>
</file>

<file path=ppt/tags/tag127.xml><?xml version="1.0" encoding="utf-8"?>
<p:tagLst xmlns:p="http://schemas.openxmlformats.org/presentationml/2006/main">
  <p:tag name="KSO_WM_DIAGRAM_VIRTUALLY_FRAME" val="{&quot;height&quot;:238.71291338582682,&quot;left&quot;:36.81448818897638,&quot;top&quot;:172.2590551181102,&quot;width&quot;:630.3223622047244}"/>
</p:tagLst>
</file>

<file path=ppt/tags/tag128.xml><?xml version="1.0" encoding="utf-8"?>
<p:tagLst xmlns:p="http://schemas.openxmlformats.org/presentationml/2006/main">
  <p:tag name="KSO_WM_DIAGRAM_VIRTUALLY_FRAME" val="{&quot;height&quot;:238.71291338582682,&quot;left&quot;:36.81448818897638,&quot;top&quot;:172.2590551181102,&quot;width&quot;:630.3223622047244}"/>
</p:tagLst>
</file>

<file path=ppt/tags/tag129.xml><?xml version="1.0" encoding="utf-8"?>
<p:tagLst xmlns:p="http://schemas.openxmlformats.org/presentationml/2006/main">
  <p:tag name="KSO_WM_DIAGRAM_VIRTUALLY_FRAME" val="{&quot;height&quot;:238.71291338582682,&quot;left&quot;:36.81448818897638,&quot;top&quot;:172.2590551181102,&quot;width&quot;:630.3223622047244}"/>
</p:tagLst>
</file>

<file path=ppt/tags/tag13.xml><?xml version="1.0" encoding="utf-8"?>
<p:tagLst xmlns:p="http://schemas.openxmlformats.org/presentationml/2006/main">
  <p:tag name="KSO_WM_DIAGRAM_VIRTUALLY_FRAME" val="{&quot;height&quot;:387.468346456693,&quot;left&quot;:42.69590551181103,&quot;top&quot;:107.9255905511811,&quot;width&quot;:407.7947244094488}"/>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DIAGRAM_VIRTUALLY_FRAME" val="{&quot;height&quot;:248.15,&quot;left&quot;:44.388503937007876,&quot;top&quot;:180.9,&quot;width&quot;:461.4445669291338}"/>
</p:tagLst>
</file>

<file path=ppt/tags/tag133.xml><?xml version="1.0" encoding="utf-8"?>
<p:tagLst xmlns:p="http://schemas.openxmlformats.org/presentationml/2006/main">
  <p:tag name="KSO_WM_DIAGRAM_VIRTUALLY_FRAME" val="{&quot;height&quot;:248.15,&quot;left&quot;:44.388503937007876,&quot;top&quot;:180.9,&quot;width&quot;:461.4445669291338}"/>
</p:tagLst>
</file>

<file path=ppt/tags/tag134.xml><?xml version="1.0" encoding="utf-8"?>
<p:tagLst xmlns:p="http://schemas.openxmlformats.org/presentationml/2006/main">
  <p:tag name="KSO_WM_DIAGRAM_VIRTUALLY_FRAME" val="{&quot;height&quot;:248.15,&quot;left&quot;:44.388503937007876,&quot;top&quot;:180.9,&quot;width&quot;:461.4445669291338}"/>
</p:tagLst>
</file>

<file path=ppt/tags/tag135.xml><?xml version="1.0" encoding="utf-8"?>
<p:tagLst xmlns:p="http://schemas.openxmlformats.org/presentationml/2006/main">
  <p:tag name="KSO_WM_DIAGRAM_VIRTUALLY_FRAME" val="{&quot;height&quot;:248.15,&quot;left&quot;:44.388503937007876,&quot;top&quot;:180.9,&quot;width&quot;:461.4445669291338}"/>
</p:tagLst>
</file>

<file path=ppt/tags/tag136.xml><?xml version="1.0" encoding="utf-8"?>
<p:tagLst xmlns:p="http://schemas.openxmlformats.org/presentationml/2006/main">
  <p:tag name="KSO_WM_DIAGRAM_VIRTUALLY_FRAME" val="{&quot;height&quot;:248.15,&quot;left&quot;:44.388503937007876,&quot;top&quot;:180.9,&quot;width&quot;:461.4445669291338}"/>
</p:tagLst>
</file>

<file path=ppt/tags/tag137.xml><?xml version="1.0" encoding="utf-8"?>
<p:tagLst xmlns:p="http://schemas.openxmlformats.org/presentationml/2006/main">
  <p:tag name="KSO_WM_DIAGRAM_VIRTUALLY_FRAME" val="{&quot;height&quot;:248.15,&quot;left&quot;:44.388503937007876,&quot;top&quot;:180.9,&quot;width&quot;:461.4445669291338}"/>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DIAGRAM_VIRTUALLY_FRAME" val="{&quot;height&quot;:387.468346456693,&quot;left&quot;:42.69590551181103,&quot;top&quot;:107.9255905511811,&quot;width&quot;:407.7947244094488}"/>
</p:tagLst>
</file>

<file path=ppt/tags/tag140.xml><?xml version="1.0" encoding="utf-8"?>
<p:tagLst xmlns:p="http://schemas.openxmlformats.org/presentationml/2006/main">
  <p:tag name="KSO_WM_DIAGRAM_VIRTUALLY_FRAME" val="{&quot;height&quot;:317.0010236220472,&quot;left&quot;:66.221968503937,&quot;top&quot;:152.24440944881889,&quot;width&quot;:395.8462992125984}"/>
</p:tagLst>
</file>

<file path=ppt/tags/tag141.xml><?xml version="1.0" encoding="utf-8"?>
<p:tagLst xmlns:p="http://schemas.openxmlformats.org/presentationml/2006/main">
  <p:tag name="KSO_WM_DIAGRAM_VIRTUALLY_FRAME" val="{&quot;height&quot;:317.0010236220472,&quot;left&quot;:66.221968503937,&quot;top&quot;:152.24440944881889,&quot;width&quot;:395.8462992125984}"/>
</p:tagLst>
</file>

<file path=ppt/tags/tag142.xml><?xml version="1.0" encoding="utf-8"?>
<p:tagLst xmlns:p="http://schemas.openxmlformats.org/presentationml/2006/main">
  <p:tag name="KSO_WM_DIAGRAM_VIRTUALLY_FRAME" val="{&quot;height&quot;:317.0010236220472,&quot;left&quot;:66.221968503937,&quot;top&quot;:152.24440944881889,&quot;width&quot;:395.8462992125984}"/>
</p:tagLst>
</file>

<file path=ppt/tags/tag143.xml><?xml version="1.0" encoding="utf-8"?>
<p:tagLst xmlns:p="http://schemas.openxmlformats.org/presentationml/2006/main">
  <p:tag name="KSO_WM_DIAGRAM_VIRTUALLY_FRAME" val="{&quot;height&quot;:317.0010236220472,&quot;left&quot;:66.221968503937,&quot;top&quot;:152.24440944881889,&quot;width&quot;:395.8462992125984}"/>
</p:tagLst>
</file>

<file path=ppt/tags/tag144.xml><?xml version="1.0" encoding="utf-8"?>
<p:tagLst xmlns:p="http://schemas.openxmlformats.org/presentationml/2006/main">
  <p:tag name="KSO_WM_DIAGRAM_VIRTUALLY_FRAME" val="{&quot;height&quot;:317.0010236220472,&quot;left&quot;:66.221968503937,&quot;top&quot;:152.24440944881889,&quot;width&quot;:395.8462992125984}"/>
</p:tagLst>
</file>

<file path=ppt/tags/tag145.xml><?xml version="1.0" encoding="utf-8"?>
<p:tagLst xmlns:p="http://schemas.openxmlformats.org/presentationml/2006/main">
  <p:tag name="KSO_WM_DIAGRAM_VIRTUALLY_FRAME" val="{&quot;height&quot;:317.0010236220472,&quot;left&quot;:66.221968503937,&quot;top&quot;:152.24440944881889,&quot;width&quot;:395.8462992125984}"/>
</p:tagLst>
</file>

<file path=ppt/tags/tag146.xml><?xml version="1.0" encoding="utf-8"?>
<p:tagLst xmlns:p="http://schemas.openxmlformats.org/presentationml/2006/main">
  <p:tag name="KSO_WM_DIAGRAM_VIRTUALLY_FRAME" val="{&quot;height&quot;:317.0010236220472,&quot;left&quot;:66.221968503937,&quot;top&quot;:152.24440944881889,&quot;width&quot;:395.8462992125984}"/>
</p:tagLst>
</file>

<file path=ppt/tags/tag147.xml><?xml version="1.0" encoding="utf-8"?>
<p:tagLst xmlns:p="http://schemas.openxmlformats.org/presentationml/2006/main">
  <p:tag name="KSO_WM_DIAGRAM_VIRTUALLY_FRAME" val="{&quot;height&quot;:317.0010236220472,&quot;left&quot;:66.221968503937,&quot;top&quot;:152.24440944881889,&quot;width&quot;:395.8462992125984}"/>
</p:tagLst>
</file>

<file path=ppt/tags/tag148.xml><?xml version="1.0" encoding="utf-8"?>
<p:tagLst xmlns:p="http://schemas.openxmlformats.org/presentationml/2006/main">
  <p:tag name="KSO_WM_DIAGRAM_VIRTUALLY_FRAME" val="{&quot;height&quot;:317.0010236220472,&quot;left&quot;:66.221968503937,&quot;top&quot;:152.24440944881889,&quot;width&quot;:395.8462992125984}"/>
</p:tagLst>
</file>

<file path=ppt/tags/tag149.xml><?xml version="1.0" encoding="utf-8"?>
<p:tagLst xmlns:p="http://schemas.openxmlformats.org/presentationml/2006/main">
  <p:tag name="KSO_WM_DIAGRAM_VIRTUALLY_FRAME" val="{&quot;height&quot;:317.0010236220472,&quot;left&quot;:66.221968503937,&quot;top&quot;:152.24440944881889,&quot;width&quot;:395.8462992125984}"/>
</p:tagLst>
</file>

<file path=ppt/tags/tag15.xml><?xml version="1.0" encoding="utf-8"?>
<p:tagLst xmlns:p="http://schemas.openxmlformats.org/presentationml/2006/main">
  <p:tag name="KSO_WM_DIAGRAM_VIRTUALLY_FRAME" val="{&quot;height&quot;:387.468346456693,&quot;left&quot;:42.69590551181103,&quot;top&quot;:107.9255905511811,&quot;width&quot;:407.7947244094488}"/>
</p:tagLst>
</file>

<file path=ppt/tags/tag150.xml><?xml version="1.0" encoding="utf-8"?>
<p:tagLst xmlns:p="http://schemas.openxmlformats.org/presentationml/2006/main">
  <p:tag name="KSO_WM_DIAGRAM_VIRTUALLY_FRAME" val="{&quot;height&quot;:317.0010236220472,&quot;left&quot;:66.221968503937,&quot;top&quot;:152.24440944881889,&quot;width&quot;:395.8462992125984}"/>
</p:tagLst>
</file>

<file path=ppt/tags/tag151.xml><?xml version="1.0" encoding="utf-8"?>
<p:tagLst xmlns:p="http://schemas.openxmlformats.org/presentationml/2006/main">
  <p:tag name="KSO_WM_DIAGRAM_VIRTUALLY_FRAME" val="{&quot;height&quot;:317.0010236220472,&quot;left&quot;:66.221968503937,&quot;top&quot;:152.24440944881889,&quot;width&quot;:395.8462992125984}"/>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DIAGRAM_VIRTUALLY_FRAME" val="{&quot;height&quot;:274.9222047244095,&quot;left&quot;:354.7899212598425,&quot;top&quot;:153.54173228346457,&quot;width&quot;:322.72566929133853}"/>
</p:tagLst>
</file>

<file path=ppt/tags/tag155.xml><?xml version="1.0" encoding="utf-8"?>
<p:tagLst xmlns:p="http://schemas.openxmlformats.org/presentationml/2006/main">
  <p:tag name="KSO_WM_DIAGRAM_VIRTUALLY_FRAME" val="{&quot;height&quot;:274.9222047244095,&quot;left&quot;:354.7899212598425,&quot;top&quot;:153.54173228346457,&quot;width&quot;:322.72566929133853}"/>
</p:tagLst>
</file>

<file path=ppt/tags/tag156.xml><?xml version="1.0" encoding="utf-8"?>
<p:tagLst xmlns:p="http://schemas.openxmlformats.org/presentationml/2006/main">
  <p:tag name="KSO_WM_DIAGRAM_VIRTUALLY_FRAME" val="{&quot;height&quot;:274.9222047244095,&quot;left&quot;:354.7899212598425,&quot;top&quot;:153.54173228346457,&quot;width&quot;:322.72566929133853}"/>
</p:tagLst>
</file>

<file path=ppt/tags/tag157.xml><?xml version="1.0" encoding="utf-8"?>
<p:tagLst xmlns:p="http://schemas.openxmlformats.org/presentationml/2006/main">
  <p:tag name="KSO_WM_DIAGRAM_VIRTUALLY_FRAME" val="{&quot;height&quot;:274.9222047244095,&quot;left&quot;:354.7899212598425,&quot;top&quot;:153.54173228346457,&quot;width&quot;:322.72566929133853}"/>
</p:tagLst>
</file>

<file path=ppt/tags/tag158.xml><?xml version="1.0" encoding="utf-8"?>
<p:tagLst xmlns:p="http://schemas.openxmlformats.org/presentationml/2006/main">
  <p:tag name="KSO_WM_DIAGRAM_VIRTUALLY_FRAME" val="{&quot;height&quot;:274.9222047244095,&quot;left&quot;:354.7899212598425,&quot;top&quot;:153.54173228346457,&quot;width&quot;:322.72566929133853}"/>
</p:tagLst>
</file>

<file path=ppt/tags/tag159.xml><?xml version="1.0" encoding="utf-8"?>
<p:tagLst xmlns:p="http://schemas.openxmlformats.org/presentationml/2006/main">
  <p:tag name="KSO_WM_DIAGRAM_VIRTUALLY_FRAME" val="{&quot;height&quot;:274.9222047244095,&quot;left&quot;:354.7899212598425,&quot;top&quot;:153.54173228346457,&quot;width&quot;:322.72566929133853}"/>
</p:tagLst>
</file>

<file path=ppt/tags/tag16.xml><?xml version="1.0" encoding="utf-8"?>
<p:tagLst xmlns:p="http://schemas.openxmlformats.org/presentationml/2006/main">
  <p:tag name="KSO_WM_DIAGRAM_VIRTUALLY_FRAME" val="{&quot;height&quot;:387.468346456693,&quot;left&quot;:42.69590551181103,&quot;top&quot;:107.9255905511811,&quot;width&quot;:407.7947244094488}"/>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DIAGRAM_VIRTUALLY_FRAME" val="{&quot;height&quot;:294.8111811023622,&quot;left&quot;:51.1992125984252,&quot;top&quot;:179.45023622047245,&quot;width&quot;:614.6134645669291}"/>
</p:tagLst>
</file>

<file path=ppt/tags/tag163.xml><?xml version="1.0" encoding="utf-8"?>
<p:tagLst xmlns:p="http://schemas.openxmlformats.org/presentationml/2006/main">
  <p:tag name="KSO_WM_DIAGRAM_VIRTUALLY_FRAME" val="{&quot;height&quot;:294.8111811023622,&quot;left&quot;:51.1992125984252,&quot;top&quot;:179.45023622047245,&quot;width&quot;:614.6134645669291}"/>
</p:tagLst>
</file>

<file path=ppt/tags/tag164.xml><?xml version="1.0" encoding="utf-8"?>
<p:tagLst xmlns:p="http://schemas.openxmlformats.org/presentationml/2006/main">
  <p:tag name="KSO_WM_DIAGRAM_VIRTUALLY_FRAME" val="{&quot;height&quot;:294.8111811023622,&quot;left&quot;:51.1992125984252,&quot;top&quot;:179.45023622047245,&quot;width&quot;:614.6134645669291}"/>
</p:tagLst>
</file>

<file path=ppt/tags/tag165.xml><?xml version="1.0" encoding="utf-8"?>
<p:tagLst xmlns:p="http://schemas.openxmlformats.org/presentationml/2006/main">
  <p:tag name="KSO_WM_DIAGRAM_VIRTUALLY_FRAME" val="{&quot;height&quot;:294.8111811023622,&quot;left&quot;:51.1992125984252,&quot;top&quot;:179.45023622047245,&quot;width&quot;:614.6134645669291}"/>
</p:tagLst>
</file>

<file path=ppt/tags/tag166.xml><?xml version="1.0" encoding="utf-8"?>
<p:tagLst xmlns:p="http://schemas.openxmlformats.org/presentationml/2006/main">
  <p:tag name="KSO_WM_DIAGRAM_VIRTUALLY_FRAME" val="{&quot;height&quot;:294.8111811023622,&quot;left&quot;:51.1992125984252,&quot;top&quot;:179.45023622047245,&quot;width&quot;:614.6134645669291}"/>
</p:tagLst>
</file>

<file path=ppt/tags/tag167.xml><?xml version="1.0" encoding="utf-8"?>
<p:tagLst xmlns:p="http://schemas.openxmlformats.org/presentationml/2006/main">
  <p:tag name="KSO_WM_DIAGRAM_VIRTUALLY_FRAME" val="{&quot;height&quot;:294.8111811023622,&quot;left&quot;:51.1992125984252,&quot;top&quot;:179.45023622047245,&quot;width&quot;:614.6134645669291}"/>
</p:tagLst>
</file>

<file path=ppt/tags/tag168.xml><?xml version="1.0" encoding="utf-8"?>
<p:tagLst xmlns:p="http://schemas.openxmlformats.org/presentationml/2006/main">
  <p:tag name="KSO_WM_DIAGRAM_VIRTUALLY_FRAME" val="{&quot;height&quot;:294.8111811023622,&quot;left&quot;:51.1992125984252,&quot;top&quot;:179.45023622047245,&quot;width&quot;:614.6134645669291}"/>
</p:tagLst>
</file>

<file path=ppt/tags/tag169.xml><?xml version="1.0" encoding="utf-8"?>
<p:tagLst xmlns:p="http://schemas.openxmlformats.org/presentationml/2006/main">
  <p:tag name="KSO_WM_DIAGRAM_VIRTUALLY_FRAME" val="{&quot;height&quot;:294.8111811023622,&quot;left&quot;:51.1992125984252,&quot;top&quot;:179.45023622047245,&quot;width&quot;:614.6134645669291}"/>
</p:tagLst>
</file>

<file path=ppt/tags/tag17.xml><?xml version="1.0" encoding="utf-8"?>
<p:tagLst xmlns:p="http://schemas.openxmlformats.org/presentationml/2006/main">
  <p:tag name="KSO_WM_DIAGRAM_VIRTUALLY_FRAME" val="{&quot;height&quot;:387.468346456693,&quot;left&quot;:42.69590551181103,&quot;top&quot;:107.9255905511811,&quot;width&quot;:407.7947244094488}"/>
</p:tagLst>
</file>

<file path=ppt/tags/tag170.xml><?xml version="1.0" encoding="utf-8"?>
<p:tagLst xmlns:p="http://schemas.openxmlformats.org/presentationml/2006/main">
  <p:tag name="KSO_WM_BEAUTIFY_FLAG" val=""/>
</p:tagLst>
</file>

<file path=ppt/tags/tag171.xml><?xml version="1.0" encoding="utf-8"?>
<p:tagLst xmlns:p="http://schemas.openxmlformats.org/presentationml/2006/main">
  <p:tag name="KSO_WM_BEAUTIFY_FLAG" val=""/>
</p:tagLst>
</file>

<file path=ppt/tags/tag172.xml><?xml version="1.0" encoding="utf-8"?>
<p:tagLst xmlns:p="http://schemas.openxmlformats.org/presentationml/2006/main">
  <p:tag name="KSO_WM_DIAGRAM_VIRTUALLY_FRAME" val="{&quot;height&quot;:377.767716535433,&quot;left&quot;:27.362519685039388,&quot;top&quot;:143.13850393700787,&quot;width&quot;:633.0818897637795}"/>
</p:tagLst>
</file>

<file path=ppt/tags/tag173.xml><?xml version="1.0" encoding="utf-8"?>
<p:tagLst xmlns:p="http://schemas.openxmlformats.org/presentationml/2006/main">
  <p:tag name="KSO_WM_DIAGRAM_VIRTUALLY_FRAME" val="{&quot;height&quot;:377.767716535433,&quot;left&quot;:27.362519685039388,&quot;top&quot;:143.13850393700787,&quot;width&quot;:633.0818897637795}"/>
</p:tagLst>
</file>

<file path=ppt/tags/tag174.xml><?xml version="1.0" encoding="utf-8"?>
<p:tagLst xmlns:p="http://schemas.openxmlformats.org/presentationml/2006/main">
  <p:tag name="KSO_WM_DIAGRAM_VIRTUALLY_FRAME" val="{&quot;height&quot;:377.767716535433,&quot;left&quot;:27.362519685039388,&quot;top&quot;:143.13850393700787,&quot;width&quot;:633.0818897637795}"/>
</p:tagLst>
</file>

<file path=ppt/tags/tag175.xml><?xml version="1.0" encoding="utf-8"?>
<p:tagLst xmlns:p="http://schemas.openxmlformats.org/presentationml/2006/main">
  <p:tag name="KSO_WM_DIAGRAM_VIRTUALLY_FRAME" val="{&quot;height&quot;:377.767716535433,&quot;left&quot;:27.362519685039388,&quot;top&quot;:143.13850393700787,&quot;width&quot;:633.0818897637795}"/>
</p:tagLst>
</file>

<file path=ppt/tags/tag176.xml><?xml version="1.0" encoding="utf-8"?>
<p:tagLst xmlns:p="http://schemas.openxmlformats.org/presentationml/2006/main">
  <p:tag name="KSO_WM_DIAGRAM_VIRTUALLY_FRAME" val="{&quot;height&quot;:377.767716535433,&quot;left&quot;:27.362519685039388,&quot;top&quot;:143.13850393700787,&quot;width&quot;:633.0818897637795}"/>
</p:tagLst>
</file>

<file path=ppt/tags/tag177.xml><?xml version="1.0" encoding="utf-8"?>
<p:tagLst xmlns:p="http://schemas.openxmlformats.org/presentationml/2006/main">
  <p:tag name="KSO_WM_DIAGRAM_VIRTUALLY_FRAME" val="{&quot;height&quot;:377.767716535433,&quot;left&quot;:27.362519685039388,&quot;top&quot;:143.13850393700787,&quot;width&quot;:633.0818897637795}"/>
</p:tagLst>
</file>

<file path=ppt/tags/tag178.xml><?xml version="1.0" encoding="utf-8"?>
<p:tagLst xmlns:p="http://schemas.openxmlformats.org/presentationml/2006/main">
  <p:tag name="KSO_WM_DIAGRAM_VIRTUALLY_FRAME" val="{&quot;height&quot;:377.767716535433,&quot;left&quot;:27.362519685039388,&quot;top&quot;:143.13850393700787,&quot;width&quot;:633.0818897637795}"/>
</p:tagLst>
</file>

<file path=ppt/tags/tag179.xml><?xml version="1.0" encoding="utf-8"?>
<p:tagLst xmlns:p="http://schemas.openxmlformats.org/presentationml/2006/main">
  <p:tag name="KSO_WM_DIAGRAM_VIRTUALLY_FRAME" val="{&quot;height&quot;:377.767716535433,&quot;left&quot;:27.362519685039388,&quot;top&quot;:143.13850393700787,&quot;width&quot;:633.0818897637795}"/>
</p:tagLst>
</file>

<file path=ppt/tags/tag18.xml><?xml version="1.0" encoding="utf-8"?>
<p:tagLst xmlns:p="http://schemas.openxmlformats.org/presentationml/2006/main">
  <p:tag name="KSO_WM_DIAGRAM_VIRTUALLY_FRAME" val="{&quot;height&quot;:387.468346456693,&quot;left&quot;:42.69590551181103,&quot;top&quot;:107.9255905511811,&quot;width&quot;:407.7947244094488}"/>
</p:tagLst>
</file>

<file path=ppt/tags/tag180.xml><?xml version="1.0" encoding="utf-8"?>
<p:tagLst xmlns:p="http://schemas.openxmlformats.org/presentationml/2006/main">
  <p:tag name="KSO_WM_DIAGRAM_VIRTUALLY_FRAME" val="{&quot;height&quot;:377.767716535433,&quot;left&quot;:27.362519685039388,&quot;top&quot;:143.13850393700787,&quot;width&quot;:633.0818897637795}"/>
</p:tagLst>
</file>

<file path=ppt/tags/tag181.xml><?xml version="1.0" encoding="utf-8"?>
<p:tagLst xmlns:p="http://schemas.openxmlformats.org/presentationml/2006/main">
  <p:tag name="KSO_WM_DIAGRAM_VIRTUALLY_FRAME" val="{&quot;height&quot;:377.767716535433,&quot;left&quot;:27.362519685039388,&quot;top&quot;:143.13850393700787,&quot;width&quot;:633.0818897637795}"/>
</p:tagLst>
</file>

<file path=ppt/tags/tag182.xml><?xml version="1.0" encoding="utf-8"?>
<p:tagLst xmlns:p="http://schemas.openxmlformats.org/presentationml/2006/main">
  <p:tag name="KSO_WM_DIAGRAM_VIRTUALLY_FRAME" val="{&quot;height&quot;:377.767716535433,&quot;left&quot;:27.362519685039388,&quot;top&quot;:143.13850393700787,&quot;width&quot;:633.0818897637795}"/>
</p:tagLst>
</file>

<file path=ppt/tags/tag183.xml><?xml version="1.0" encoding="utf-8"?>
<p:tagLst xmlns:p="http://schemas.openxmlformats.org/presentationml/2006/main">
  <p:tag name="KSO_WM_DIAGRAM_VIRTUALLY_FRAME" val="{&quot;height&quot;:377.767716535433,&quot;left&quot;:27.362519685039388,&quot;top&quot;:143.13850393700787,&quot;width&quot;:633.0818897637795}"/>
</p:tagLst>
</file>

<file path=ppt/tags/tag184.xml><?xml version="1.0" encoding="utf-8"?>
<p:tagLst xmlns:p="http://schemas.openxmlformats.org/presentationml/2006/main">
  <p:tag name="KSO_WM_DIAGRAM_VIRTUALLY_FRAME" val="{&quot;height&quot;:377.767716535433,&quot;left&quot;:27.362519685039388,&quot;top&quot;:143.13850393700787,&quot;width&quot;:633.0818897637795}"/>
</p:tagLst>
</file>

<file path=ppt/tags/tag185.xml><?xml version="1.0" encoding="utf-8"?>
<p:tagLst xmlns:p="http://schemas.openxmlformats.org/presentationml/2006/main">
  <p:tag name="KSO_WM_DIAGRAM_VIRTUALLY_FRAME" val="{&quot;height&quot;:377.767716535433,&quot;left&quot;:27.362519685039388,&quot;top&quot;:143.13850393700787,&quot;width&quot;:633.0818897637795}"/>
</p:tagLst>
</file>

<file path=ppt/tags/tag186.xml><?xml version="1.0" encoding="utf-8"?>
<p:tagLst xmlns:p="http://schemas.openxmlformats.org/presentationml/2006/main">
  <p:tag name="KSO_WM_DIAGRAM_VIRTUALLY_FRAME" val="{&quot;height&quot;:377.767716535433,&quot;left&quot;:27.362519685039388,&quot;top&quot;:143.13850393700787,&quot;width&quot;:633.0818897637795}"/>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DIAGRAM_VIRTUALLY_FRAME" val="{&quot;height&quot;:387.468346456693,&quot;left&quot;:42.69590551181103,&quot;top&quot;:107.9255905511811,&quot;width&quot;:407.7947244094488}"/>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DIAGRAM_VIRTUALLY_FRAME" val="{&quot;height&quot;:294.10385826771653,&quot;left&quot;:30.70141732283464,&quot;top&quot;:159.5,&quot;width&quot;:675.7985826771653}"/>
</p:tagLst>
</file>

<file path=ppt/tags/tag196.xml><?xml version="1.0" encoding="utf-8"?>
<p:tagLst xmlns:p="http://schemas.openxmlformats.org/presentationml/2006/main">
  <p:tag name="KSO_WM_DIAGRAM_VIRTUALLY_FRAME" val="{&quot;height&quot;:294.10385826771653,&quot;left&quot;:30.70141732283464,&quot;top&quot;:159.5,&quot;width&quot;:675.7985826771653}"/>
</p:tagLst>
</file>

<file path=ppt/tags/tag197.xml><?xml version="1.0" encoding="utf-8"?>
<p:tagLst xmlns:p="http://schemas.openxmlformats.org/presentationml/2006/main">
  <p:tag name="KSO_WM_DIAGRAM_VIRTUALLY_FRAME" val="{&quot;height&quot;:294.10385826771653,&quot;left&quot;:30.70141732283464,&quot;top&quot;:159.5,&quot;width&quot;:675.7985826771653}"/>
</p:tagLst>
</file>

<file path=ppt/tags/tag198.xml><?xml version="1.0" encoding="utf-8"?>
<p:tagLst xmlns:p="http://schemas.openxmlformats.org/presentationml/2006/main">
  <p:tag name="KSO_WM_DIAGRAM_VIRTUALLY_FRAME" val="{&quot;height&quot;:294.10385826771653,&quot;left&quot;:30.70141732283464,&quot;top&quot;:159.5,&quot;width&quot;:675.7985826771653}"/>
</p:tagLst>
</file>

<file path=ppt/tags/tag199.xml><?xml version="1.0" encoding="utf-8"?>
<p:tagLst xmlns:p="http://schemas.openxmlformats.org/presentationml/2006/main">
  <p:tag name="KSO_WM_DIAGRAM_VIRTUALLY_FRAME" val="{&quot;height&quot;:294.10385826771653,&quot;left&quot;:30.70141732283464,&quot;top&quot;:159.5,&quot;width&quot;:675.7985826771653}"/>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xml><?xml version="1.0" encoding="utf-8"?>
<p:tagLst xmlns:p="http://schemas.openxmlformats.org/presentationml/2006/main">
  <p:tag name="KSO_WM_DIAGRAM_VIRTUALLY_FRAME" val="{&quot;height&quot;:387.468346456693,&quot;left&quot;:42.69590551181103,&quot;top&quot;:107.9255905511811,&quot;width&quot;:407.7947244094488}"/>
</p:tagLst>
</file>

<file path=ppt/tags/tag200.xml><?xml version="1.0" encoding="utf-8"?>
<p:tagLst xmlns:p="http://schemas.openxmlformats.org/presentationml/2006/main">
  <p:tag name="KSO_WM_DIAGRAM_VIRTUALLY_FRAME" val="{&quot;height&quot;:294.10385826771653,&quot;left&quot;:30.70141732283464,&quot;top&quot;:159.5,&quot;width&quot;:675.7985826771653}"/>
</p:tagLst>
</file>

<file path=ppt/tags/tag201.xml><?xml version="1.0" encoding="utf-8"?>
<p:tagLst xmlns:p="http://schemas.openxmlformats.org/presentationml/2006/main">
  <p:tag name="KSO_WM_DIAGRAM_VIRTUALLY_FRAME" val="{&quot;height&quot;:294.10385826771653,&quot;left&quot;:30.70141732283464,&quot;top&quot;:159.5,&quot;width&quot;:675.7985826771653}"/>
</p:tagLst>
</file>

<file path=ppt/tags/tag202.xml><?xml version="1.0" encoding="utf-8"?>
<p:tagLst xmlns:p="http://schemas.openxmlformats.org/presentationml/2006/main">
  <p:tag name="KSO_WM_DIAGRAM_VIRTUALLY_FRAME" val="{&quot;height&quot;:294.10385826771653,&quot;left&quot;:30.70141732283464,&quot;top&quot;:159.5,&quot;width&quot;:675.7985826771653}"/>
</p:tagLst>
</file>

<file path=ppt/tags/tag203.xml><?xml version="1.0" encoding="utf-8"?>
<p:tagLst xmlns:p="http://schemas.openxmlformats.org/presentationml/2006/main">
  <p:tag name="KSO_WM_DIAGRAM_VIRTUALLY_FRAME" val="{&quot;height&quot;:294.10385826771653,&quot;left&quot;:30.70141732283464,&quot;top&quot;:159.5,&quot;width&quot;:675.7985826771653}"/>
</p:tagLst>
</file>

<file path=ppt/tags/tag204.xml><?xml version="1.0" encoding="utf-8"?>
<p:tagLst xmlns:p="http://schemas.openxmlformats.org/presentationml/2006/main">
  <p:tag name="KSO_WM_DIAGRAM_VIRTUALLY_FRAME" val="{&quot;height&quot;:294.10385826771653,&quot;left&quot;:30.70141732283464,&quot;top&quot;:159.5,&quot;width&quot;:675.7985826771653}"/>
</p:tagLst>
</file>

<file path=ppt/tags/tag205.xml><?xml version="1.0" encoding="utf-8"?>
<p:tagLst xmlns:p="http://schemas.openxmlformats.org/presentationml/2006/main">
  <p:tag name="KSO_WM_DIAGRAM_VIRTUALLY_FRAME" val="{&quot;height&quot;:294.10385826771653,&quot;left&quot;:30.70141732283464,&quot;top&quot;:159.5,&quot;width&quot;:675.7985826771653}"/>
</p:tagLst>
</file>

<file path=ppt/tags/tag206.xml><?xml version="1.0" encoding="utf-8"?>
<p:tagLst xmlns:p="http://schemas.openxmlformats.org/presentationml/2006/main">
  <p:tag name="KSO_WM_DIAGRAM_VIRTUALLY_FRAME" val="{&quot;height&quot;:294.10385826771653,&quot;left&quot;:30.70141732283464,&quot;top&quot;:159.5,&quot;width&quot;:675.7985826771653}"/>
</p:tagLst>
</file>

<file path=ppt/tags/tag207.xml><?xml version="1.0" encoding="utf-8"?>
<p:tagLst xmlns:p="http://schemas.openxmlformats.org/presentationml/2006/main">
  <p:tag name="KSO_WM_DIAGRAM_VIRTUALLY_FRAME" val="{&quot;height&quot;:294.10385826771653,&quot;left&quot;:30.70141732283464,&quot;top&quot;:159.5,&quot;width&quot;:675.7985826771653}"/>
</p:tagLst>
</file>

<file path=ppt/tags/tag208.xml><?xml version="1.0" encoding="utf-8"?>
<p:tagLst xmlns:p="http://schemas.openxmlformats.org/presentationml/2006/main">
  <p:tag name="KSO_WM_DIAGRAM_VIRTUALLY_FRAME" val="{&quot;height&quot;:294.10385826771653,&quot;left&quot;:30.70141732283464,&quot;top&quot;:159.5,&quot;width&quot;:675.7985826771653}"/>
</p:tagLst>
</file>

<file path=ppt/tags/tag209.xml><?xml version="1.0" encoding="utf-8"?>
<p:tagLst xmlns:p="http://schemas.openxmlformats.org/presentationml/2006/main">
  <p:tag name="KSO_WM_DIAGRAM_VIRTUALLY_FRAME" val="{&quot;height&quot;:294.10385826771653,&quot;left&quot;:30.70141732283464,&quot;top&quot;:159.5,&quot;width&quot;:675.7985826771653}"/>
</p:tagLst>
</file>

<file path=ppt/tags/tag21.xml><?xml version="1.0" encoding="utf-8"?>
<p:tagLst xmlns:p="http://schemas.openxmlformats.org/presentationml/2006/main">
  <p:tag name="KSO_WM_DIAGRAM_VIRTUALLY_FRAME" val="{&quot;height&quot;:387.468346456693,&quot;left&quot;:42.69590551181103,&quot;top&quot;:107.9255905511811,&quot;width&quot;:407.7947244094488}"/>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DIAGRAM_VIRTUALLY_FRAME" val="{&quot;height&quot;:306.31047244094486,&quot;left&quot;:25.488748523184075,&quot;top&quot;:162.44984251968503,&quot;width&quot;:668.6558971461072}"/>
</p:tagLst>
</file>

<file path=ppt/tags/tag213.xml><?xml version="1.0" encoding="utf-8"?>
<p:tagLst xmlns:p="http://schemas.openxmlformats.org/presentationml/2006/main">
  <p:tag name="KSO_WM_DIAGRAM_VIRTUALLY_FRAME" val="{&quot;height&quot;:306.31047244094486,&quot;left&quot;:25.488748523184075,&quot;top&quot;:162.44984251968503,&quot;width&quot;:668.6558971461072}"/>
</p:tagLst>
</file>

<file path=ppt/tags/tag214.xml><?xml version="1.0" encoding="utf-8"?>
<p:tagLst xmlns:p="http://schemas.openxmlformats.org/presentationml/2006/main">
  <p:tag name="KSO_WM_DIAGRAM_VIRTUALLY_FRAME" val="{&quot;height&quot;:306.31047244094486,&quot;left&quot;:25.488748523184075,&quot;top&quot;:162.44984251968503,&quot;width&quot;:668.6558971461072}"/>
</p:tagLst>
</file>

<file path=ppt/tags/tag215.xml><?xml version="1.0" encoding="utf-8"?>
<p:tagLst xmlns:p="http://schemas.openxmlformats.org/presentationml/2006/main">
  <p:tag name="KSO_WM_DIAGRAM_VIRTUALLY_FRAME" val="{&quot;height&quot;:306.31047244094486,&quot;left&quot;:25.488748523184075,&quot;top&quot;:162.44984251968503,&quot;width&quot;:668.6558971461072}"/>
</p:tagLst>
</file>

<file path=ppt/tags/tag216.xml><?xml version="1.0" encoding="utf-8"?>
<p:tagLst xmlns:p="http://schemas.openxmlformats.org/presentationml/2006/main">
  <p:tag name="KSO_WM_DIAGRAM_VIRTUALLY_FRAME" val="{&quot;height&quot;:306.31047244094486,&quot;left&quot;:25.488748523184075,&quot;top&quot;:162.44984251968503,&quot;width&quot;:668.6558971461072}"/>
</p:tagLst>
</file>

<file path=ppt/tags/tag217.xml><?xml version="1.0" encoding="utf-8"?>
<p:tagLst xmlns:p="http://schemas.openxmlformats.org/presentationml/2006/main">
  <p:tag name="KSO_WM_DIAGRAM_VIRTUALLY_FRAME" val="{&quot;height&quot;:306.31047244094486,&quot;left&quot;:25.488748523184075,&quot;top&quot;:162.44984251968503,&quot;width&quot;:668.6558971461072}"/>
</p:tagLst>
</file>

<file path=ppt/tags/tag218.xml><?xml version="1.0" encoding="utf-8"?>
<p:tagLst xmlns:p="http://schemas.openxmlformats.org/presentationml/2006/main">
  <p:tag name="KSO_WM_DIAGRAM_VIRTUALLY_FRAME" val="{&quot;height&quot;:306.31047244094486,&quot;left&quot;:25.488748523184075,&quot;top&quot;:162.44984251968503,&quot;width&quot;:668.6558971461072}"/>
</p:tagLst>
</file>

<file path=ppt/tags/tag219.xml><?xml version="1.0" encoding="utf-8"?>
<p:tagLst xmlns:p="http://schemas.openxmlformats.org/presentationml/2006/main">
  <p:tag name="KSO_WM_DIAGRAM_VIRTUALLY_FRAME" val="{&quot;height&quot;:306.31047244094486,&quot;left&quot;:25.488748523184075,&quot;top&quot;:162.44984251968503,&quot;width&quot;:668.6558971461072}"/>
</p:tagLst>
</file>

<file path=ppt/tags/tag22.xml><?xml version="1.0" encoding="utf-8"?>
<p:tagLst xmlns:p="http://schemas.openxmlformats.org/presentationml/2006/main">
  <p:tag name="KSO_WM_DIAGRAM_VIRTUALLY_FRAME" val="{&quot;height&quot;:384.16999999999996,&quot;left&quot;:25.474645669291338,&quot;top&quot;:99.90236220472441,&quot;width&quot;:651.4634645669291}"/>
</p:tagLst>
</file>

<file path=ppt/tags/tag220.xml><?xml version="1.0" encoding="utf-8"?>
<p:tagLst xmlns:p="http://schemas.openxmlformats.org/presentationml/2006/main">
  <p:tag name="KSO_WM_DIAGRAM_VIRTUALLY_FRAME" val="{&quot;height&quot;:306.31047244094486,&quot;left&quot;:25.488748523184075,&quot;top&quot;:162.44984251968503,&quot;width&quot;:668.6558971461072}"/>
</p:tagLst>
</file>

<file path=ppt/tags/tag221.xml><?xml version="1.0" encoding="utf-8"?>
<p:tagLst xmlns:p="http://schemas.openxmlformats.org/presentationml/2006/main">
  <p:tag name="KSO_WM_DIAGRAM_VIRTUALLY_FRAME" val="{&quot;height&quot;:306.31047244094486,&quot;left&quot;:25.488748523184075,&quot;top&quot;:162.44984251968503,&quot;width&quot;:668.6558971461072}"/>
</p:tagLst>
</file>

<file path=ppt/tags/tag222.xml><?xml version="1.0" encoding="utf-8"?>
<p:tagLst xmlns:p="http://schemas.openxmlformats.org/presentationml/2006/main">
  <p:tag name="KSO_WM_DIAGRAM_VIRTUALLY_FRAME" val="{&quot;height&quot;:306.31047244094486,&quot;left&quot;:25.488748523184075,&quot;top&quot;:162.44984251968503,&quot;width&quot;:668.6558971461072}"/>
</p:tagLst>
</file>

<file path=ppt/tags/tag223.xml><?xml version="1.0" encoding="utf-8"?>
<p:tagLst xmlns:p="http://schemas.openxmlformats.org/presentationml/2006/main">
  <p:tag name="KSO_WM_DIAGRAM_VIRTUALLY_FRAME" val="{&quot;height&quot;:306.31047244094486,&quot;left&quot;:25.488748523184075,&quot;top&quot;:162.44984251968503,&quot;width&quot;:668.6558971461072}"/>
</p:tagLst>
</file>

<file path=ppt/tags/tag224.xml><?xml version="1.0" encoding="utf-8"?>
<p:tagLst xmlns:p="http://schemas.openxmlformats.org/presentationml/2006/main">
  <p:tag name="KSO_WM_DIAGRAM_VIRTUALLY_FRAME" val="{&quot;height&quot;:306.31047244094486,&quot;left&quot;:25.488748523184075,&quot;top&quot;:162.44984251968503,&quot;width&quot;:668.6558971461072}"/>
</p:tagLst>
</file>

<file path=ppt/tags/tag225.xml><?xml version="1.0" encoding="utf-8"?>
<p:tagLst xmlns:p="http://schemas.openxmlformats.org/presentationml/2006/main">
  <p:tag name="KSO_WM_DIAGRAM_VIRTUALLY_FRAME" val="{&quot;height&quot;:306.31047244094486,&quot;left&quot;:25.488748523184075,&quot;top&quot;:162.44984251968503,&quot;width&quot;:668.6558971461072}"/>
</p:tagLst>
</file>

<file path=ppt/tags/tag226.xml><?xml version="1.0" encoding="utf-8"?>
<p:tagLst xmlns:p="http://schemas.openxmlformats.org/presentationml/2006/main">
  <p:tag name="KSO_WM_DIAGRAM_VIRTUALLY_FRAME" val="{&quot;height&quot;:306.31047244094486,&quot;left&quot;:25.488748523184075,&quot;top&quot;:162.44984251968503,&quot;width&quot;:668.6558971461072}"/>
</p:tagLst>
</file>

<file path=ppt/tags/tag227.xml><?xml version="1.0" encoding="utf-8"?>
<p:tagLst xmlns:p="http://schemas.openxmlformats.org/presentationml/2006/main">
  <p:tag name="KSO_WM_DIAGRAM_VIRTUALLY_FRAME" val="{&quot;height&quot;:306.31047244094486,&quot;left&quot;:25.488748523184075,&quot;top&quot;:162.44984251968503,&quot;width&quot;:668.6558971461072}"/>
</p:tagLst>
</file>

<file path=ppt/tags/tag228.xml><?xml version="1.0" encoding="utf-8"?>
<p:tagLst xmlns:p="http://schemas.openxmlformats.org/presentationml/2006/main">
  <p:tag name="KSO_WM_BEAUTIFY_FLAG" val=""/>
</p:tagLst>
</file>

<file path=ppt/tags/tag229.xml><?xml version="1.0" encoding="utf-8"?>
<p:tagLst xmlns:p="http://schemas.openxmlformats.org/presentationml/2006/main">
  <p:tag name="KSO_WM_BEAUTIFY_FLAG" val=""/>
</p:tagLst>
</file>

<file path=ppt/tags/tag23.xml><?xml version="1.0" encoding="utf-8"?>
<p:tagLst xmlns:p="http://schemas.openxmlformats.org/presentationml/2006/main">
  <p:tag name="KSO_WM_DIAGRAM_VIRTUALLY_FRAME" val="{&quot;height&quot;:384.16999999999996,&quot;left&quot;:25.474645669291338,&quot;top&quot;:99.90236220472441,&quot;width&quot;:651.4634645669291}"/>
</p:tagLst>
</file>

<file path=ppt/tags/tag230.xml><?xml version="1.0" encoding="utf-8"?>
<p:tagLst xmlns:p="http://schemas.openxmlformats.org/presentationml/2006/main">
  <p:tag name="KSO_WM_BEAUTIFY_FLAG" val=""/>
</p:tagLst>
</file>

<file path=ppt/tags/tag231.xml><?xml version="1.0" encoding="utf-8"?>
<p:tagLst xmlns:p="http://schemas.openxmlformats.org/presentationml/2006/main">
  <p:tag name="KSO_WM_BEAUTIFY_FLAG" val=""/>
</p:tagLst>
</file>

<file path=ppt/tags/tag232.xml><?xml version="1.0" encoding="utf-8"?>
<p:tagLst xmlns:p="http://schemas.openxmlformats.org/presentationml/2006/main">
  <p:tag name="KSO_WM_BEAUTIFY_FLAG" val=""/>
</p:tagLst>
</file>

<file path=ppt/tags/tag233.xml><?xml version="1.0" encoding="utf-8"?>
<p:tagLst xmlns:p="http://schemas.openxmlformats.org/presentationml/2006/main">
  <p:tag name="KSO_WM_BEAUTIFY_FLAG" val=""/>
</p:tagLst>
</file>

<file path=ppt/tags/tag234.xml><?xml version="1.0" encoding="utf-8"?>
<p:tagLst xmlns:p="http://schemas.openxmlformats.org/presentationml/2006/main">
  <p:tag name="KSO_WM_DIAGRAM_VIRTUALLY_FRAME" val="{&quot;height&quot;:177.8171653543307,&quot;left&quot;:28.71196850393701,&quot;top&quot;:192.19511811023622,&quot;width&quot;:680.0253543307086}"/>
</p:tagLst>
</file>

<file path=ppt/tags/tag235.xml><?xml version="1.0" encoding="utf-8"?>
<p:tagLst xmlns:p="http://schemas.openxmlformats.org/presentationml/2006/main">
  <p:tag name="KSO_WM_DIAGRAM_VIRTUALLY_FRAME" val="{&quot;height&quot;:177.8171653543307,&quot;left&quot;:28.71196850393701,&quot;top&quot;:192.19511811023622,&quot;width&quot;:680.0253543307086}"/>
</p:tagLst>
</file>

<file path=ppt/tags/tag236.xml><?xml version="1.0" encoding="utf-8"?>
<p:tagLst xmlns:p="http://schemas.openxmlformats.org/presentationml/2006/main">
  <p:tag name="KSO_WM_DIAGRAM_VIRTUALLY_FRAME" val="{&quot;height&quot;:177.8171653543307,&quot;left&quot;:28.71196850393701,&quot;top&quot;:192.19511811023622,&quot;width&quot;:680.0253543307086}"/>
</p:tagLst>
</file>

<file path=ppt/tags/tag237.xml><?xml version="1.0" encoding="utf-8"?>
<p:tagLst xmlns:p="http://schemas.openxmlformats.org/presentationml/2006/main">
  <p:tag name="KSO_WM_DIAGRAM_VIRTUALLY_FRAME" val="{&quot;height&quot;:177.8171653543307,&quot;left&quot;:28.71196850393701,&quot;top&quot;:192.19511811023622,&quot;width&quot;:680.0253543307086}"/>
</p:tagLst>
</file>

<file path=ppt/tags/tag238.xml><?xml version="1.0" encoding="utf-8"?>
<p:tagLst xmlns:p="http://schemas.openxmlformats.org/presentationml/2006/main">
  <p:tag name="KSO_WM_DIAGRAM_VIRTUALLY_FRAME" val="{&quot;height&quot;:177.8171653543307,&quot;left&quot;:28.71196850393701,&quot;top&quot;:192.19511811023622,&quot;width&quot;:680.0253543307086}"/>
</p:tagLst>
</file>

<file path=ppt/tags/tag239.xml><?xml version="1.0" encoding="utf-8"?>
<p:tagLst xmlns:p="http://schemas.openxmlformats.org/presentationml/2006/main">
  <p:tag name="KSO_WM_DIAGRAM_VIRTUALLY_FRAME" val="{&quot;height&quot;:177.8171653543307,&quot;left&quot;:28.71196850393701,&quot;top&quot;:192.19511811023622,&quot;width&quot;:680.0253543307086}"/>
</p:tagLst>
</file>

<file path=ppt/tags/tag24.xml><?xml version="1.0" encoding="utf-8"?>
<p:tagLst xmlns:p="http://schemas.openxmlformats.org/presentationml/2006/main">
  <p:tag name="KSO_WM_DIAGRAM_VIRTUALLY_FRAME" val="{&quot;height&quot;:384.16999999999996,&quot;left&quot;:25.474645669291338,&quot;top&quot;:99.90236220472441,&quot;width&quot;:651.4634645669291}"/>
</p:tagLst>
</file>

<file path=ppt/tags/tag240.xml><?xml version="1.0" encoding="utf-8"?>
<p:tagLst xmlns:p="http://schemas.openxmlformats.org/presentationml/2006/main">
  <p:tag name="KSO_WM_DIAGRAM_VIRTUALLY_FRAME" val="{&quot;height&quot;:177.8171653543307,&quot;left&quot;:28.71196850393701,&quot;top&quot;:192.19511811023622,&quot;width&quot;:680.0253543307086}"/>
</p:tagLst>
</file>

<file path=ppt/tags/tag241.xml><?xml version="1.0" encoding="utf-8"?>
<p:tagLst xmlns:p="http://schemas.openxmlformats.org/presentationml/2006/main">
  <p:tag name="KSO_WM_DIAGRAM_VIRTUALLY_FRAME" val="{&quot;height&quot;:177.8171653543307,&quot;left&quot;:28.71196850393701,&quot;top&quot;:192.19511811023622,&quot;width&quot;:680.0253543307086}"/>
</p:tagLst>
</file>

<file path=ppt/tags/tag242.xml><?xml version="1.0" encoding="utf-8"?>
<p:tagLst xmlns:p="http://schemas.openxmlformats.org/presentationml/2006/main">
  <p:tag name="KSO_WM_DIAGRAM_VIRTUALLY_FRAME" val="{&quot;height&quot;:177.8171653543307,&quot;left&quot;:28.71196850393701,&quot;top&quot;:192.19511811023622,&quot;width&quot;:680.0253543307086}"/>
</p:tagLst>
</file>

<file path=ppt/tags/tag243.xml><?xml version="1.0" encoding="utf-8"?>
<p:tagLst xmlns:p="http://schemas.openxmlformats.org/presentationml/2006/main">
  <p:tag name="KSO_WM_DIAGRAM_VIRTUALLY_FRAME" val="{&quot;height&quot;:177.8171653543307,&quot;left&quot;:28.71196850393701,&quot;top&quot;:192.19511811023622,&quot;width&quot;:680.0253543307086}"/>
</p:tagLst>
</file>

<file path=ppt/tags/tag244.xml><?xml version="1.0" encoding="utf-8"?>
<p:tagLst xmlns:p="http://schemas.openxmlformats.org/presentationml/2006/main">
  <p:tag name="KSO_WM_DIAGRAM_VIRTUALLY_FRAME" val="{&quot;height&quot;:177.8171653543307,&quot;left&quot;:28.71196850393701,&quot;top&quot;:192.19511811023622,&quot;width&quot;:680.0253543307086}"/>
</p:tagLst>
</file>

<file path=ppt/tags/tag245.xml><?xml version="1.0" encoding="utf-8"?>
<p:tagLst xmlns:p="http://schemas.openxmlformats.org/presentationml/2006/main">
  <p:tag name="KSO_WM_DIAGRAM_VIRTUALLY_FRAME" val="{&quot;height&quot;:177.8171653543307,&quot;left&quot;:28.71196850393701,&quot;top&quot;:192.19511811023622,&quot;width&quot;:680.0253543307086}"/>
</p:tagLst>
</file>

<file path=ppt/tags/tag246.xml><?xml version="1.0" encoding="utf-8"?>
<p:tagLst xmlns:p="http://schemas.openxmlformats.org/presentationml/2006/main">
  <p:tag name="KSO_WM_BEAUTIFY_FLAG" val=""/>
</p:tagLst>
</file>

<file path=ppt/tags/tag247.xml><?xml version="1.0" encoding="utf-8"?>
<p:tagLst xmlns:p="http://schemas.openxmlformats.org/presentationml/2006/main">
  <p:tag name="KSO_WM_BEAUTIFY_FLAG" val=""/>
</p:tagLst>
</file>

<file path=ppt/tags/tag248.xml><?xml version="1.0" encoding="utf-8"?>
<p:tagLst xmlns:p="http://schemas.openxmlformats.org/presentationml/2006/main">
  <p:tag name="KSO_WM_BEAUTIFY_FLAG" val=""/>
</p:tagLst>
</file>

<file path=ppt/tags/tag249.xml><?xml version="1.0" encoding="utf-8"?>
<p:tagLst xmlns:p="http://schemas.openxmlformats.org/presentationml/2006/main">
  <p:tag name="KSO_WM_BEAUTIFY_FLAG" val=""/>
</p:tagLst>
</file>

<file path=ppt/tags/tag25.xml><?xml version="1.0" encoding="utf-8"?>
<p:tagLst xmlns:p="http://schemas.openxmlformats.org/presentationml/2006/main">
  <p:tag name="KSO_WM_DIAGRAM_VIRTUALLY_FRAME" val="{&quot;height&quot;:384.16999999999996,&quot;left&quot;:25.474645669291338,&quot;top&quot;:99.90236220472441,&quot;width&quot;:651.4634645669291}"/>
</p:tagLst>
</file>

<file path=ppt/tags/tag250.xml><?xml version="1.0" encoding="utf-8"?>
<p:tagLst xmlns:p="http://schemas.openxmlformats.org/presentationml/2006/main">
  <p:tag name="KSO_WM_BEAUTIFY_FLAG" val=""/>
</p:tagLst>
</file>

<file path=ppt/tags/tag251.xml><?xml version="1.0" encoding="utf-8"?>
<p:tagLst xmlns:p="http://schemas.openxmlformats.org/presentationml/2006/main">
  <p:tag name="KSO_WM_BEAUTIFY_FLAG" val=""/>
</p:tagLst>
</file>

<file path=ppt/tags/tag252.xml><?xml version="1.0" encoding="utf-8"?>
<p:tagLst xmlns:p="http://schemas.openxmlformats.org/presentationml/2006/main">
  <p:tag name="KSO_WM_BEAUTIFY_FLAG" val=""/>
</p:tagLst>
</file>

<file path=ppt/tags/tag253.xml><?xml version="1.0" encoding="utf-8"?>
<p:tagLst xmlns:p="http://schemas.openxmlformats.org/presentationml/2006/main">
  <p:tag name="KSO_WM_BEAUTIFY_FLAG" val=""/>
</p:tagLst>
</file>

<file path=ppt/tags/tag254.xml><?xml version="1.0" encoding="utf-8"?>
<p:tagLst xmlns:p="http://schemas.openxmlformats.org/presentationml/2006/main">
  <p:tag name="KSO_WM_DIAGRAM_VIRTUALLY_FRAME" val="{&quot;height&quot;:278.818031496063,&quot;left&quot;:341.28779527559055,&quot;top&quot;:173.73196850393703,&quot;width&quot;:348.87377952755907}"/>
</p:tagLst>
</file>

<file path=ppt/tags/tag255.xml><?xml version="1.0" encoding="utf-8"?>
<p:tagLst xmlns:p="http://schemas.openxmlformats.org/presentationml/2006/main">
  <p:tag name="KSO_WM_DIAGRAM_VIRTUALLY_FRAME" val="{&quot;height&quot;:278.818031496063,&quot;left&quot;:341.28779527559055,&quot;top&quot;:173.73196850393703,&quot;width&quot;:348.87377952755907}"/>
</p:tagLst>
</file>

<file path=ppt/tags/tag256.xml><?xml version="1.0" encoding="utf-8"?>
<p:tagLst xmlns:p="http://schemas.openxmlformats.org/presentationml/2006/main">
  <p:tag name="KSO_WM_DIAGRAM_VIRTUALLY_FRAME" val="{&quot;height&quot;:278.818031496063,&quot;left&quot;:341.28779527559055,&quot;top&quot;:173.73196850393703,&quot;width&quot;:348.87377952755907}"/>
</p:tagLst>
</file>

<file path=ppt/tags/tag257.xml><?xml version="1.0" encoding="utf-8"?>
<p:tagLst xmlns:p="http://schemas.openxmlformats.org/presentationml/2006/main">
  <p:tag name="KSO_WM_DIAGRAM_VIRTUALLY_FRAME" val="{&quot;height&quot;:278.818031496063,&quot;left&quot;:341.28779527559055,&quot;top&quot;:173.73196850393703,&quot;width&quot;:348.87377952755907}"/>
</p:tagLst>
</file>

<file path=ppt/tags/tag258.xml><?xml version="1.0" encoding="utf-8"?>
<p:tagLst xmlns:p="http://schemas.openxmlformats.org/presentationml/2006/main">
  <p:tag name="KSO_WM_BEAUTIFY_FLAG" val=""/>
</p:tagLst>
</file>

<file path=ppt/tags/tag259.xml><?xml version="1.0" encoding="utf-8"?>
<p:tagLst xmlns:p="http://schemas.openxmlformats.org/presentationml/2006/main">
  <p:tag name="KSO_WM_BEAUTIFY_FLAG" val=""/>
</p:tagLst>
</file>

<file path=ppt/tags/tag26.xml><?xml version="1.0" encoding="utf-8"?>
<p:tagLst xmlns:p="http://schemas.openxmlformats.org/presentationml/2006/main">
  <p:tag name="KSO_WM_DIAGRAM_VIRTUALLY_FRAME" val="{&quot;height&quot;:384.16999999999996,&quot;left&quot;:25.474645669291338,&quot;top&quot;:99.90236220472441,&quot;width&quot;:651.4634645669291}"/>
</p:tagLst>
</file>

<file path=ppt/tags/tag260.xml><?xml version="1.0" encoding="utf-8"?>
<p:tagLst xmlns:p="http://schemas.openxmlformats.org/presentationml/2006/main">
  <p:tag name="KSO_WM_BEAUTIFY_FLAG" val=""/>
</p:tagLst>
</file>

<file path=ppt/tags/tag261.xml><?xml version="1.0" encoding="utf-8"?>
<p:tagLst xmlns:p="http://schemas.openxmlformats.org/presentationml/2006/main">
  <p:tag name="KSO_WM_BEAUTIFY_FLAG" val=""/>
</p:tagLst>
</file>

<file path=ppt/tags/tag262.xml><?xml version="1.0" encoding="utf-8"?>
<p:tagLst xmlns:p="http://schemas.openxmlformats.org/presentationml/2006/main">
  <p:tag name="KSO_WM_BEAUTIFY_FLAG" val=""/>
</p:tagLst>
</file>

<file path=ppt/tags/tag263.xml><?xml version="1.0" encoding="utf-8"?>
<p:tagLst xmlns:p="http://schemas.openxmlformats.org/presentationml/2006/main">
  <p:tag name="KSO_WM_BEAUTIFY_FLAG" val=""/>
</p:tagLst>
</file>

<file path=ppt/tags/tag264.xml><?xml version="1.0" encoding="utf-8"?>
<p:tagLst xmlns:p="http://schemas.openxmlformats.org/presentationml/2006/main">
  <p:tag name="KSO_WM_DIAGRAM_VIRTUALLY_FRAME" val="{&quot;height&quot;:315.20771653543306,&quot;left&quot;:25.474645669291338,&quot;top&quot;:150.5264566929134,&quot;width&quot;:645.2253543307087}"/>
</p:tagLst>
</file>

<file path=ppt/tags/tag265.xml><?xml version="1.0" encoding="utf-8"?>
<p:tagLst xmlns:p="http://schemas.openxmlformats.org/presentationml/2006/main">
  <p:tag name="KSO_WM_DIAGRAM_VIRTUALLY_FRAME" val="{&quot;height&quot;:315.20771653543306,&quot;left&quot;:25.474645669291338,&quot;top&quot;:150.5264566929134,&quot;width&quot;:645.2253543307087}"/>
</p:tagLst>
</file>

<file path=ppt/tags/tag266.xml><?xml version="1.0" encoding="utf-8"?>
<p:tagLst xmlns:p="http://schemas.openxmlformats.org/presentationml/2006/main">
  <p:tag name="KSO_WM_DIAGRAM_VIRTUALLY_FRAME" val="{&quot;height&quot;:315.20771653543306,&quot;left&quot;:25.474645669291338,&quot;top&quot;:150.5264566929134,&quot;width&quot;:645.2253543307087}"/>
</p:tagLst>
</file>

<file path=ppt/tags/tag267.xml><?xml version="1.0" encoding="utf-8"?>
<p:tagLst xmlns:p="http://schemas.openxmlformats.org/presentationml/2006/main">
  <p:tag name="KSO_WM_DIAGRAM_VIRTUALLY_FRAME" val="{&quot;height&quot;:315.20771653543306,&quot;left&quot;:25.474645669291338,&quot;top&quot;:150.5264566929134,&quot;width&quot;:645.2253543307087}"/>
</p:tagLst>
</file>

<file path=ppt/tags/tag268.xml><?xml version="1.0" encoding="utf-8"?>
<p:tagLst xmlns:p="http://schemas.openxmlformats.org/presentationml/2006/main">
  <p:tag name="KSO_WM_DIAGRAM_VIRTUALLY_FRAME" val="{&quot;height&quot;:315.20771653543306,&quot;left&quot;:25.474645669291338,&quot;top&quot;:150.5264566929134,&quot;width&quot;:645.2253543307087}"/>
</p:tagLst>
</file>

<file path=ppt/tags/tag269.xml><?xml version="1.0" encoding="utf-8"?>
<p:tagLst xmlns:p="http://schemas.openxmlformats.org/presentationml/2006/main">
  <p:tag name="KSO_WM_DIAGRAM_VIRTUALLY_FRAME" val="{&quot;height&quot;:315.20771653543306,&quot;left&quot;:25.474645669291338,&quot;top&quot;:150.5264566929134,&quot;width&quot;:645.2253543307087}"/>
</p:tagLst>
</file>

<file path=ppt/tags/tag27.xml><?xml version="1.0" encoding="utf-8"?>
<p:tagLst xmlns:p="http://schemas.openxmlformats.org/presentationml/2006/main">
  <p:tag name="KSO_WM_DIAGRAM_VIRTUALLY_FRAME" val="{&quot;height&quot;:384.16999999999996,&quot;left&quot;:25.474645669291338,&quot;top&quot;:99.90236220472441,&quot;width&quot;:651.4634645669291}"/>
</p:tagLst>
</file>

<file path=ppt/tags/tag270.xml><?xml version="1.0" encoding="utf-8"?>
<p:tagLst xmlns:p="http://schemas.openxmlformats.org/presentationml/2006/main">
  <p:tag name="KSO_WM_DIAGRAM_VIRTUALLY_FRAME" val="{&quot;height&quot;:315.20771653543306,&quot;left&quot;:25.474645669291338,&quot;top&quot;:150.5264566929134,&quot;width&quot;:645.2253543307087}"/>
</p:tagLst>
</file>

<file path=ppt/tags/tag271.xml><?xml version="1.0" encoding="utf-8"?>
<p:tagLst xmlns:p="http://schemas.openxmlformats.org/presentationml/2006/main">
  <p:tag name="KSO_WM_DIAGRAM_VIRTUALLY_FRAME" val="{&quot;height&quot;:315.20771653543306,&quot;left&quot;:25.474645669291338,&quot;top&quot;:150.5264566929134,&quot;width&quot;:645.2253543307087}"/>
</p:tagLst>
</file>

<file path=ppt/tags/tag272.xml><?xml version="1.0" encoding="utf-8"?>
<p:tagLst xmlns:p="http://schemas.openxmlformats.org/presentationml/2006/main">
  <p:tag name="KSO_WM_DIAGRAM_VIRTUALLY_FRAME" val="{&quot;height&quot;:315.20771653543306,&quot;left&quot;:25.474645669291338,&quot;top&quot;:150.5264566929134,&quot;width&quot;:645.2253543307087}"/>
</p:tagLst>
</file>

<file path=ppt/tags/tag273.xml><?xml version="1.0" encoding="utf-8"?>
<p:tagLst xmlns:p="http://schemas.openxmlformats.org/presentationml/2006/main">
  <p:tag name="KSO_WM_DIAGRAM_VIRTUALLY_FRAME" val="{&quot;height&quot;:315.20771653543306,&quot;left&quot;:25.474645669291338,&quot;top&quot;:150.5264566929134,&quot;width&quot;:645.2253543307087}"/>
</p:tagLst>
</file>

<file path=ppt/tags/tag274.xml><?xml version="1.0" encoding="utf-8"?>
<p:tagLst xmlns:p="http://schemas.openxmlformats.org/presentationml/2006/main">
  <p:tag name="KSO_WM_DIAGRAM_VIRTUALLY_FRAME" val="{&quot;height&quot;:315.20771653543306,&quot;left&quot;:25.474645669291338,&quot;top&quot;:150.5264566929134,&quot;width&quot;:645.2253543307087}"/>
</p:tagLst>
</file>

<file path=ppt/tags/tag275.xml><?xml version="1.0" encoding="utf-8"?>
<p:tagLst xmlns:p="http://schemas.openxmlformats.org/presentationml/2006/main">
  <p:tag name="KSO_WM_DIAGRAM_VIRTUALLY_FRAME" val="{&quot;height&quot;:315.20771653543306,&quot;left&quot;:25.474645669291338,&quot;top&quot;:150.5264566929134,&quot;width&quot;:645.2253543307087}"/>
</p:tagLst>
</file>

<file path=ppt/tags/tag276.xml><?xml version="1.0" encoding="utf-8"?>
<p:tagLst xmlns:p="http://schemas.openxmlformats.org/presentationml/2006/main">
  <p:tag name="KSO_WM_DIAGRAM_VIRTUALLY_FRAME" val="{&quot;height&quot;:315.20771653543306,&quot;left&quot;:25.474645669291338,&quot;top&quot;:150.5264566929134,&quot;width&quot;:645.2253543307087}"/>
</p:tagLst>
</file>

<file path=ppt/tags/tag277.xml><?xml version="1.0" encoding="utf-8"?>
<p:tagLst xmlns:p="http://schemas.openxmlformats.org/presentationml/2006/main">
  <p:tag name="KSO_WM_DIAGRAM_VIRTUALLY_FRAME" val="{&quot;height&quot;:315.20771653543306,&quot;left&quot;:25.474645669291338,&quot;top&quot;:150.5264566929134,&quot;width&quot;:645.2253543307087}"/>
</p:tagLst>
</file>

<file path=ppt/tags/tag278.xml><?xml version="1.0" encoding="utf-8"?>
<p:tagLst xmlns:p="http://schemas.openxmlformats.org/presentationml/2006/main">
  <p:tag name="KSO_WM_DIAGRAM_VIRTUALLY_FRAME" val="{&quot;height&quot;:315.20771653543306,&quot;left&quot;:25.474645669291338,&quot;top&quot;:150.5264566929134,&quot;width&quot;:645.2253543307087}"/>
</p:tagLst>
</file>

<file path=ppt/tags/tag279.xml><?xml version="1.0" encoding="utf-8"?>
<p:tagLst xmlns:p="http://schemas.openxmlformats.org/presentationml/2006/main">
  <p:tag name="KSO_WM_DIAGRAM_VIRTUALLY_FRAME" val="{&quot;height&quot;:315.20771653543306,&quot;left&quot;:25.474645669291338,&quot;top&quot;:150.5264566929134,&quot;width&quot;:645.2253543307087}"/>
</p:tagLst>
</file>

<file path=ppt/tags/tag28.xml><?xml version="1.0" encoding="utf-8"?>
<p:tagLst xmlns:p="http://schemas.openxmlformats.org/presentationml/2006/main">
  <p:tag name="KSO_WM_DIAGRAM_VIRTUALLY_FRAME" val="{&quot;height&quot;:384.16999999999996,&quot;left&quot;:25.474645669291338,&quot;top&quot;:99.90236220472441,&quot;width&quot;:651.4634645669291}"/>
</p:tagLst>
</file>

<file path=ppt/tags/tag280.xml><?xml version="1.0" encoding="utf-8"?>
<p:tagLst xmlns:p="http://schemas.openxmlformats.org/presentationml/2006/main">
  <p:tag name="KSO_WM_BEAUTIFY_FLAG" val=""/>
</p:tagLst>
</file>

<file path=ppt/tags/tag281.xml><?xml version="1.0" encoding="utf-8"?>
<p:tagLst xmlns:p="http://schemas.openxmlformats.org/presentationml/2006/main">
  <p:tag name="KSO_WM_BEAUTIFY_FLAG" val=""/>
</p:tagLst>
</file>

<file path=ppt/tags/tag282.xml><?xml version="1.0" encoding="utf-8"?>
<p:tagLst xmlns:p="http://schemas.openxmlformats.org/presentationml/2006/main">
  <p:tag name="KSO_WM_BEAUTIFY_FLAG" val=""/>
</p:tagLst>
</file>

<file path=ppt/tags/tag283.xml><?xml version="1.0" encoding="utf-8"?>
<p:tagLst xmlns:p="http://schemas.openxmlformats.org/presentationml/2006/main">
  <p:tag name="KSO_WM_BEAUTIFY_FLAG" val=""/>
</p:tagLst>
</file>

<file path=ppt/tags/tag284.xml><?xml version="1.0" encoding="utf-8"?>
<p:tagLst xmlns:p="http://schemas.openxmlformats.org/presentationml/2006/main">
  <p:tag name="KSO_WM_DIAGRAM_VIRTUALLY_FRAME" val="{&quot;height&quot;:320.89582677165345,&quot;left&quot;:5.7012598425196845,&quot;top&quot;:150.5264566929134,&quot;width&quot;:706.5569291338583}"/>
</p:tagLst>
</file>

<file path=ppt/tags/tag285.xml><?xml version="1.0" encoding="utf-8"?>
<p:tagLst xmlns:p="http://schemas.openxmlformats.org/presentationml/2006/main">
  <p:tag name="KSO_WM_DIAGRAM_VIRTUALLY_FRAME" val="{&quot;height&quot;:320.89582677165345,&quot;left&quot;:5.7012598425196845,&quot;top&quot;:150.5264566929134,&quot;width&quot;:706.5569291338583}"/>
</p:tagLst>
</file>

<file path=ppt/tags/tag286.xml><?xml version="1.0" encoding="utf-8"?>
<p:tagLst xmlns:p="http://schemas.openxmlformats.org/presentationml/2006/main">
  <p:tag name="KSO_WM_DIAGRAM_VIRTUALLY_FRAME" val="{&quot;height&quot;:320.89582677165345,&quot;left&quot;:5.7012598425196845,&quot;top&quot;:150.5264566929134,&quot;width&quot;:706.5569291338583}"/>
</p:tagLst>
</file>

<file path=ppt/tags/tag287.xml><?xml version="1.0" encoding="utf-8"?>
<p:tagLst xmlns:p="http://schemas.openxmlformats.org/presentationml/2006/main">
  <p:tag name="KSO_WM_DIAGRAM_VIRTUALLY_FRAME" val="{&quot;height&quot;:320.89582677165345,&quot;left&quot;:5.7012598425196845,&quot;top&quot;:150.5264566929134,&quot;width&quot;:706.5569291338583}"/>
</p:tagLst>
</file>

<file path=ppt/tags/tag288.xml><?xml version="1.0" encoding="utf-8"?>
<p:tagLst xmlns:p="http://schemas.openxmlformats.org/presentationml/2006/main">
  <p:tag name="KSO_WM_DIAGRAM_VIRTUALLY_FRAME" val="{&quot;height&quot;:320.89582677165345,&quot;left&quot;:5.7012598425196845,&quot;top&quot;:150.5264566929134,&quot;width&quot;:706.5569291338583}"/>
</p:tagLst>
</file>

<file path=ppt/tags/tag289.xml><?xml version="1.0" encoding="utf-8"?>
<p:tagLst xmlns:p="http://schemas.openxmlformats.org/presentationml/2006/main">
  <p:tag name="KSO_WM_DIAGRAM_VIRTUALLY_FRAME" val="{&quot;height&quot;:320.89582677165345,&quot;left&quot;:5.7012598425196845,&quot;top&quot;:150.5264566929134,&quot;width&quot;:706.5569291338583}"/>
</p:tagLst>
</file>

<file path=ppt/tags/tag29.xml><?xml version="1.0" encoding="utf-8"?>
<p:tagLst xmlns:p="http://schemas.openxmlformats.org/presentationml/2006/main">
  <p:tag name="KSO_WM_DIAGRAM_VIRTUALLY_FRAME" val="{&quot;height&quot;:384.16999999999996,&quot;left&quot;:25.474645669291338,&quot;top&quot;:99.90236220472441,&quot;width&quot;:651.4634645669291}"/>
</p:tagLst>
</file>

<file path=ppt/tags/tag290.xml><?xml version="1.0" encoding="utf-8"?>
<p:tagLst xmlns:p="http://schemas.openxmlformats.org/presentationml/2006/main">
  <p:tag name="KSO_WM_DIAGRAM_VIRTUALLY_FRAME" val="{&quot;height&quot;:320.89582677165345,&quot;left&quot;:5.7012598425196845,&quot;top&quot;:150.5264566929134,&quot;width&quot;:706.5569291338583}"/>
</p:tagLst>
</file>

<file path=ppt/tags/tag291.xml><?xml version="1.0" encoding="utf-8"?>
<p:tagLst xmlns:p="http://schemas.openxmlformats.org/presentationml/2006/main">
  <p:tag name="KSO_WM_DIAGRAM_VIRTUALLY_FRAME" val="{&quot;height&quot;:320.89582677165345,&quot;left&quot;:5.7012598425196845,&quot;top&quot;:150.5264566929134,&quot;width&quot;:706.5569291338583}"/>
</p:tagLst>
</file>

<file path=ppt/tags/tag292.xml><?xml version="1.0" encoding="utf-8"?>
<p:tagLst xmlns:p="http://schemas.openxmlformats.org/presentationml/2006/main">
  <p:tag name="KSO_WM_DIAGRAM_VIRTUALLY_FRAME" val="{&quot;height&quot;:320.89582677165345,&quot;left&quot;:5.7012598425196845,&quot;top&quot;:150.5264566929134,&quot;width&quot;:706.5569291338583}"/>
</p:tagLst>
</file>

<file path=ppt/tags/tag293.xml><?xml version="1.0" encoding="utf-8"?>
<p:tagLst xmlns:p="http://schemas.openxmlformats.org/presentationml/2006/main">
  <p:tag name="KSO_WM_DIAGRAM_VIRTUALLY_FRAME" val="{&quot;height&quot;:320.89582677165345,&quot;left&quot;:5.7012598425196845,&quot;top&quot;:150.5264566929134,&quot;width&quot;:706.5569291338583}"/>
</p:tagLst>
</file>

<file path=ppt/tags/tag294.xml><?xml version="1.0" encoding="utf-8"?>
<p:tagLst xmlns:p="http://schemas.openxmlformats.org/presentationml/2006/main">
  <p:tag name="KSO_WM_DIAGRAM_VIRTUALLY_FRAME" val="{&quot;height&quot;:320.89582677165345,&quot;left&quot;:5.7012598425196845,&quot;top&quot;:150.5264566929134,&quot;width&quot;:706.5569291338583}"/>
</p:tagLst>
</file>

<file path=ppt/tags/tag295.xml><?xml version="1.0" encoding="utf-8"?>
<p:tagLst xmlns:p="http://schemas.openxmlformats.org/presentationml/2006/main">
  <p:tag name="KSO_WM_DIAGRAM_VIRTUALLY_FRAME" val="{&quot;height&quot;:320.89582677165345,&quot;left&quot;:5.7012598425196845,&quot;top&quot;:150.5264566929134,&quot;width&quot;:706.5569291338583}"/>
</p:tagLst>
</file>

<file path=ppt/tags/tag296.xml><?xml version="1.0" encoding="utf-8"?>
<p:tagLst xmlns:p="http://schemas.openxmlformats.org/presentationml/2006/main">
  <p:tag name="KSO_WM_DIAGRAM_VIRTUALLY_FRAME" val="{&quot;height&quot;:320.89582677165345,&quot;left&quot;:5.7012598425196845,&quot;top&quot;:150.5264566929134,&quot;width&quot;:706.5569291338583}"/>
</p:tagLst>
</file>

<file path=ppt/tags/tag297.xml><?xml version="1.0" encoding="utf-8"?>
<p:tagLst xmlns:p="http://schemas.openxmlformats.org/presentationml/2006/main">
  <p:tag name="KSO_WM_DIAGRAM_VIRTUALLY_FRAME" val="{&quot;height&quot;:320.89582677165345,&quot;left&quot;:5.7012598425196845,&quot;top&quot;:150.5264566929134,&quot;width&quot;:706.5569291338583}"/>
</p:tagLst>
</file>

<file path=ppt/tags/tag298.xml><?xml version="1.0" encoding="utf-8"?>
<p:tagLst xmlns:p="http://schemas.openxmlformats.org/presentationml/2006/main">
  <p:tag name="KSO_WM_DIAGRAM_VIRTUALLY_FRAME" val="{&quot;height&quot;:320.89582677165345,&quot;left&quot;:5.7012598425196845,&quot;top&quot;:150.5264566929134,&quot;width&quot;:706.5569291338583}"/>
</p:tagLst>
</file>

<file path=ppt/tags/tag299.xml><?xml version="1.0" encoding="utf-8"?>
<p:tagLst xmlns:p="http://schemas.openxmlformats.org/presentationml/2006/main">
  <p:tag name="KSO_WM_DIAGRAM_VIRTUALLY_FRAME" val="{&quot;height&quot;:320.89582677165345,&quot;left&quot;:5.7012598425196845,&quot;top&quot;:150.5264566929134,&quot;width&quot;:706.5569291338583}"/>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0.xml><?xml version="1.0" encoding="utf-8"?>
<p:tagLst xmlns:p="http://schemas.openxmlformats.org/presentationml/2006/main">
  <p:tag name="KSO_WM_DIAGRAM_VIRTUALLY_FRAME" val="{&quot;height&quot;:384.16999999999996,&quot;left&quot;:25.474645669291338,&quot;top&quot;:99.90236220472441,&quot;width&quot;:651.4634645669291}"/>
</p:tagLst>
</file>

<file path=ppt/tags/tag300.xml><?xml version="1.0" encoding="utf-8"?>
<p:tagLst xmlns:p="http://schemas.openxmlformats.org/presentationml/2006/main">
  <p:tag name="KSO_WM_BEAUTIFY_FLAG" val=""/>
</p:tagLst>
</file>

<file path=ppt/tags/tag301.xml><?xml version="1.0" encoding="utf-8"?>
<p:tagLst xmlns:p="http://schemas.openxmlformats.org/presentationml/2006/main">
  <p:tag name="KSO_WM_BEAUTIFY_FLAG" val=""/>
</p:tagLst>
</file>

<file path=ppt/tags/tag302.xml><?xml version="1.0" encoding="utf-8"?>
<p:tagLst xmlns:p="http://schemas.openxmlformats.org/presentationml/2006/main">
  <p:tag name="KSO_WM_BEAUTIFY_FLAG" val=""/>
</p:tagLst>
</file>

<file path=ppt/tags/tag303.xml><?xml version="1.0" encoding="utf-8"?>
<p:tagLst xmlns:p="http://schemas.openxmlformats.org/presentationml/2006/main">
  <p:tag name="KSO_WM_DIAGRAM_VIRTUALLY_FRAME" val="{&quot;height&quot;:294.22968503937005,&quot;left&quot;:11.913307086614173,&quot;top&quot;:162.07251968503937,&quot;width&quot;:711.47}"/>
</p:tagLst>
</file>

<file path=ppt/tags/tag304.xml><?xml version="1.0" encoding="utf-8"?>
<p:tagLst xmlns:p="http://schemas.openxmlformats.org/presentationml/2006/main">
  <p:tag name="KSO_WM_DIAGRAM_VIRTUALLY_FRAME" val="{&quot;height&quot;:294.22968503937005,&quot;left&quot;:11.913307086614173,&quot;top&quot;:162.07251968503937,&quot;width&quot;:711.47}"/>
</p:tagLst>
</file>

<file path=ppt/tags/tag305.xml><?xml version="1.0" encoding="utf-8"?>
<p:tagLst xmlns:p="http://schemas.openxmlformats.org/presentationml/2006/main">
  <p:tag name="KSO_WM_DIAGRAM_VIRTUALLY_FRAME" val="{&quot;height&quot;:294.22968503937005,&quot;left&quot;:11.913307086614173,&quot;top&quot;:162.07251968503937,&quot;width&quot;:711.47}"/>
</p:tagLst>
</file>

<file path=ppt/tags/tag306.xml><?xml version="1.0" encoding="utf-8"?>
<p:tagLst xmlns:p="http://schemas.openxmlformats.org/presentationml/2006/main">
  <p:tag name="KSO_WM_DIAGRAM_VIRTUALLY_FRAME" val="{&quot;height&quot;:294.22968503937005,&quot;left&quot;:11.913307086614173,&quot;top&quot;:162.07251968503937,&quot;width&quot;:711.47}"/>
</p:tagLst>
</file>

<file path=ppt/tags/tag307.xml><?xml version="1.0" encoding="utf-8"?>
<p:tagLst xmlns:p="http://schemas.openxmlformats.org/presentationml/2006/main">
  <p:tag name="KSO_WM_DIAGRAM_VIRTUALLY_FRAME" val="{&quot;height&quot;:294.22968503937005,&quot;left&quot;:11.913307086614173,&quot;top&quot;:162.07251968503937,&quot;width&quot;:711.47}"/>
</p:tagLst>
</file>

<file path=ppt/tags/tag308.xml><?xml version="1.0" encoding="utf-8"?>
<p:tagLst xmlns:p="http://schemas.openxmlformats.org/presentationml/2006/main">
  <p:tag name="KSO_WM_DIAGRAM_VIRTUALLY_FRAME" val="{&quot;height&quot;:294.22968503937005,&quot;left&quot;:11.913307086614173,&quot;top&quot;:162.07251968503937,&quot;width&quot;:711.47}"/>
</p:tagLst>
</file>

<file path=ppt/tags/tag309.xml><?xml version="1.0" encoding="utf-8"?>
<p:tagLst xmlns:p="http://schemas.openxmlformats.org/presentationml/2006/main">
  <p:tag name="KSO_WM_DIAGRAM_VIRTUALLY_FRAME" val="{&quot;height&quot;:294.22968503937005,&quot;left&quot;:11.913307086614173,&quot;top&quot;:162.07251968503937,&quot;width&quot;:711.47}"/>
</p:tagLst>
</file>

<file path=ppt/tags/tag31.xml><?xml version="1.0" encoding="utf-8"?>
<p:tagLst xmlns:p="http://schemas.openxmlformats.org/presentationml/2006/main">
  <p:tag name="KSO_WM_DIAGRAM_VIRTUALLY_FRAME" val="{&quot;height&quot;:384.16999999999996,&quot;left&quot;:25.474645669291338,&quot;top&quot;:99.90236220472441,&quot;width&quot;:651.4634645669291}"/>
</p:tagLst>
</file>

<file path=ppt/tags/tag310.xml><?xml version="1.0" encoding="utf-8"?>
<p:tagLst xmlns:p="http://schemas.openxmlformats.org/presentationml/2006/main">
  <p:tag name="KSO_WM_DIAGRAM_VIRTUALLY_FRAME" val="{&quot;height&quot;:294.22968503937005,&quot;left&quot;:11.913307086614173,&quot;top&quot;:162.07251968503937,&quot;width&quot;:711.47}"/>
</p:tagLst>
</file>

<file path=ppt/tags/tag311.xml><?xml version="1.0" encoding="utf-8"?>
<p:tagLst xmlns:p="http://schemas.openxmlformats.org/presentationml/2006/main">
  <p:tag name="KSO_WM_DIAGRAM_VIRTUALLY_FRAME" val="{&quot;height&quot;:294.22968503937005,&quot;left&quot;:11.913307086614173,&quot;top&quot;:162.07251968503937,&quot;width&quot;:711.47}"/>
</p:tagLst>
</file>

<file path=ppt/tags/tag312.xml><?xml version="1.0" encoding="utf-8"?>
<p:tagLst xmlns:p="http://schemas.openxmlformats.org/presentationml/2006/main">
  <p:tag name="KSO_WM_DIAGRAM_VIRTUALLY_FRAME" val="{&quot;height&quot;:294.22968503937005,&quot;left&quot;:11.913307086614173,&quot;top&quot;:162.07251968503937,&quot;width&quot;:711.47}"/>
</p:tagLst>
</file>

<file path=ppt/tags/tag313.xml><?xml version="1.0" encoding="utf-8"?>
<p:tagLst xmlns:p="http://schemas.openxmlformats.org/presentationml/2006/main">
  <p:tag name="KSO_WM_DIAGRAM_VIRTUALLY_FRAME" val="{&quot;height&quot;:294.22968503937005,&quot;left&quot;:11.913307086614173,&quot;top&quot;:162.07251968503937,&quot;width&quot;:711.47}"/>
</p:tagLst>
</file>

<file path=ppt/tags/tag314.xml><?xml version="1.0" encoding="utf-8"?>
<p:tagLst xmlns:p="http://schemas.openxmlformats.org/presentationml/2006/main">
  <p:tag name="KSO_WM_DIAGRAM_VIRTUALLY_FRAME" val="{&quot;height&quot;:294.22968503937005,&quot;left&quot;:11.913307086614173,&quot;top&quot;:162.07251968503937,&quot;width&quot;:711.47}"/>
</p:tagLst>
</file>

<file path=ppt/tags/tag315.xml><?xml version="1.0" encoding="utf-8"?>
<p:tagLst xmlns:p="http://schemas.openxmlformats.org/presentationml/2006/main">
  <p:tag name="KSO_WM_DIAGRAM_VIRTUALLY_FRAME" val="{&quot;height&quot;:294.22968503937005,&quot;left&quot;:11.913307086614173,&quot;top&quot;:162.07251968503937,&quot;width&quot;:711.47}"/>
</p:tagLst>
</file>

<file path=ppt/tags/tag316.xml><?xml version="1.0" encoding="utf-8"?>
<p:tagLst xmlns:p="http://schemas.openxmlformats.org/presentationml/2006/main">
  <p:tag name="KSO_WM_DIAGRAM_VIRTUALLY_FRAME" val="{&quot;height&quot;:294.22968503937005,&quot;left&quot;:11.913307086614173,&quot;top&quot;:162.07251968503937,&quot;width&quot;:711.47}"/>
</p:tagLst>
</file>

<file path=ppt/tags/tag317.xml><?xml version="1.0" encoding="utf-8"?>
<p:tagLst xmlns:p="http://schemas.openxmlformats.org/presentationml/2006/main">
  <p:tag name="KSO_WM_DIAGRAM_VIRTUALLY_FRAME" val="{&quot;height&quot;:294.22968503937005,&quot;left&quot;:11.913307086614173,&quot;top&quot;:162.07251968503937,&quot;width&quot;:711.47}"/>
</p:tagLst>
</file>

<file path=ppt/tags/tag318.xml><?xml version="1.0" encoding="utf-8"?>
<p:tagLst xmlns:p="http://schemas.openxmlformats.org/presentationml/2006/main">
  <p:tag name="KSO_WM_DIAGRAM_VIRTUALLY_FRAME" val="{&quot;height&quot;:294.22968503937005,&quot;left&quot;:11.913307086614173,&quot;top&quot;:162.07251968503937,&quot;width&quot;:711.47}"/>
</p:tagLst>
</file>

<file path=ppt/tags/tag319.xml><?xml version="1.0" encoding="utf-8"?>
<p:tagLst xmlns:p="http://schemas.openxmlformats.org/presentationml/2006/main">
  <p:tag name="KSO_WM_DIAGRAM_VIRTUALLY_FRAME" val="{&quot;height&quot;:294.22968503937005,&quot;left&quot;:11.913307086614173,&quot;top&quot;:162.07251968503937,&quot;width&quot;:711.47}"/>
</p:tagLst>
</file>

<file path=ppt/tags/tag32.xml><?xml version="1.0" encoding="utf-8"?>
<p:tagLst xmlns:p="http://schemas.openxmlformats.org/presentationml/2006/main">
  <p:tag name="KSO_WM_DIAGRAM_VIRTUALLY_FRAME" val="{&quot;height&quot;:384.16999999999996,&quot;left&quot;:25.474645669291338,&quot;top&quot;:99.90236220472441,&quot;width&quot;:651.4634645669291}"/>
</p:tagLst>
</file>

<file path=ppt/tags/tag320.xml><?xml version="1.0" encoding="utf-8"?>
<p:tagLst xmlns:p="http://schemas.openxmlformats.org/presentationml/2006/main">
  <p:tag name="KSO_WM_DIAGRAM_VIRTUALLY_FRAME" val="{&quot;height&quot;:294.22968503937005,&quot;left&quot;:11.913307086614173,&quot;top&quot;:162.07251968503937,&quot;width&quot;:711.47}"/>
</p:tagLst>
</file>

<file path=ppt/tags/tag321.xml><?xml version="1.0" encoding="utf-8"?>
<p:tagLst xmlns:p="http://schemas.openxmlformats.org/presentationml/2006/main">
  <p:tag name="KSO_WM_DIAGRAM_VIRTUALLY_FRAME" val="{&quot;height&quot;:294.22968503937005,&quot;left&quot;:11.913307086614173,&quot;top&quot;:162.07251968503937,&quot;width&quot;:711.47}"/>
</p:tagLst>
</file>

<file path=ppt/tags/tag322.xml><?xml version="1.0" encoding="utf-8"?>
<p:tagLst xmlns:p="http://schemas.openxmlformats.org/presentationml/2006/main">
  <p:tag name="KSO_WM_DIAGRAM_VIRTUALLY_FRAME" val="{&quot;height&quot;:294.22968503937005,&quot;left&quot;:11.913307086614173,&quot;top&quot;:162.07251968503937,&quot;width&quot;:711.47}"/>
</p:tagLst>
</file>

<file path=ppt/tags/tag323.xml><?xml version="1.0" encoding="utf-8"?>
<p:tagLst xmlns:p="http://schemas.openxmlformats.org/presentationml/2006/main">
  <p:tag name="KSO_WM_DIAGRAM_VIRTUALLY_FRAME" val="{&quot;height&quot;:294.22968503937005,&quot;left&quot;:11.913307086614173,&quot;top&quot;:162.07251968503937,&quot;width&quot;:711.47}"/>
</p:tagLst>
</file>

<file path=ppt/tags/tag324.xml><?xml version="1.0" encoding="utf-8"?>
<p:tagLst xmlns:p="http://schemas.openxmlformats.org/presentationml/2006/main">
  <p:tag name="KSO_WM_DIAGRAM_VIRTUALLY_FRAME" val="{&quot;height&quot;:294.22968503937005,&quot;left&quot;:11.913307086614173,&quot;top&quot;:162.07251968503937,&quot;width&quot;:711.47}"/>
</p:tagLst>
</file>

<file path=ppt/tags/tag325.xml><?xml version="1.0" encoding="utf-8"?>
<p:tagLst xmlns:p="http://schemas.openxmlformats.org/presentationml/2006/main">
  <p:tag name="KSO_WM_DIAGRAM_VIRTUALLY_FRAME" val="{&quot;height&quot;:294.22968503937005,&quot;left&quot;:11.913307086614173,&quot;top&quot;:162.07251968503937,&quot;width&quot;:711.47}"/>
</p:tagLst>
</file>

<file path=ppt/tags/tag326.xml><?xml version="1.0" encoding="utf-8"?>
<p:tagLst xmlns:p="http://schemas.openxmlformats.org/presentationml/2006/main">
  <p:tag name="KSO_WM_DIAGRAM_VIRTUALLY_FRAME" val="{&quot;height&quot;:294.22968503937005,&quot;left&quot;:11.913307086614173,&quot;top&quot;:162.07251968503937,&quot;width&quot;:711.47}"/>
</p:tagLst>
</file>

<file path=ppt/tags/tag327.xml><?xml version="1.0" encoding="utf-8"?>
<p:tagLst xmlns:p="http://schemas.openxmlformats.org/presentationml/2006/main">
  <p:tag name="KSO_WM_DIAGRAM_VIRTUALLY_FRAME" val="{&quot;height&quot;:294.22968503937005,&quot;left&quot;:11.913307086614173,&quot;top&quot;:162.07251968503937,&quot;width&quot;:711.47}"/>
</p:tagLst>
</file>

<file path=ppt/tags/tag328.xml><?xml version="1.0" encoding="utf-8"?>
<p:tagLst xmlns:p="http://schemas.openxmlformats.org/presentationml/2006/main">
  <p:tag name="KSO_WM_DIAGRAM_VIRTUALLY_FRAME" val="{&quot;height&quot;:294.22968503937005,&quot;left&quot;:11.913307086614173,&quot;top&quot;:162.07251968503937,&quot;width&quot;:711.47}"/>
</p:tagLst>
</file>

<file path=ppt/tags/tag329.xml><?xml version="1.0" encoding="utf-8"?>
<p:tagLst xmlns:p="http://schemas.openxmlformats.org/presentationml/2006/main">
  <p:tag name="KSO_WM_DIAGRAM_VIRTUALLY_FRAME" val="{&quot;height&quot;:294.22968503937005,&quot;left&quot;:11.913307086614173,&quot;top&quot;:162.07251968503937,&quot;width&quot;:711.47}"/>
</p:tagLst>
</file>

<file path=ppt/tags/tag33.xml><?xml version="1.0" encoding="utf-8"?>
<p:tagLst xmlns:p="http://schemas.openxmlformats.org/presentationml/2006/main">
  <p:tag name="KSO_WM_DIAGRAM_VIRTUALLY_FRAME" val="{&quot;height&quot;:384.16999999999996,&quot;left&quot;:25.474645669291338,&quot;top&quot;:99.90236220472441,&quot;width&quot;:651.4634645669291}"/>
</p:tagLst>
</file>

<file path=ppt/tags/tag330.xml><?xml version="1.0" encoding="utf-8"?>
<p:tagLst xmlns:p="http://schemas.openxmlformats.org/presentationml/2006/main">
  <p:tag name="KSO_WM_DIAGRAM_VIRTUALLY_FRAME" val="{&quot;height&quot;:294.22968503937005,&quot;left&quot;:11.913307086614173,&quot;top&quot;:162.07251968503937,&quot;width&quot;:711.47}"/>
</p:tagLst>
</file>

<file path=ppt/tags/tag331.xml><?xml version="1.0" encoding="utf-8"?>
<p:tagLst xmlns:p="http://schemas.openxmlformats.org/presentationml/2006/main">
  <p:tag name="KSO_WM_BEAUTIFY_FLAG" val=""/>
</p:tagLst>
</file>

<file path=ppt/tags/tag332.xml><?xml version="1.0" encoding="utf-8"?>
<p:tagLst xmlns:p="http://schemas.openxmlformats.org/presentationml/2006/main">
  <p:tag name="KSO_WM_BEAUTIFY_FLAG" val=""/>
</p:tagLst>
</file>

<file path=ppt/tags/tag333.xml><?xml version="1.0" encoding="utf-8"?>
<p:tagLst xmlns:p="http://schemas.openxmlformats.org/presentationml/2006/main">
  <p:tag name="KSO_WM_BEAUTIFY_FLAG" val=""/>
</p:tagLst>
</file>

<file path=ppt/tags/tag334.xml><?xml version="1.0" encoding="utf-8"?>
<p:tagLst xmlns:p="http://schemas.openxmlformats.org/presentationml/2006/main">
  <p:tag name="KSO_WM_BEAUTIFY_FLAG" val=""/>
</p:tagLst>
</file>

<file path=ppt/tags/tag335.xml><?xml version="1.0" encoding="utf-8"?>
<p:tagLst xmlns:p="http://schemas.openxmlformats.org/presentationml/2006/main">
  <p:tag name="KSO_WM_DIAGRAM_VIRTUALLY_FRAME" val="{&quot;height&quot;:299.1724409448819,&quot;left&quot;:32.246456692913384,&quot;top&quot;:149.54062992125984,&quot;width&quot;:678.8035433070866}"/>
</p:tagLst>
</file>

<file path=ppt/tags/tag336.xml><?xml version="1.0" encoding="utf-8"?>
<p:tagLst xmlns:p="http://schemas.openxmlformats.org/presentationml/2006/main">
  <p:tag name="KSO_WM_DIAGRAM_VIRTUALLY_FRAME" val="{&quot;height&quot;:299.1724409448819,&quot;left&quot;:32.246456692913384,&quot;top&quot;:149.54062992125984,&quot;width&quot;:678.8035433070866}"/>
</p:tagLst>
</file>

<file path=ppt/tags/tag337.xml><?xml version="1.0" encoding="utf-8"?>
<p:tagLst xmlns:p="http://schemas.openxmlformats.org/presentationml/2006/main">
  <p:tag name="KSO_WM_DIAGRAM_VIRTUALLY_FRAME" val="{&quot;height&quot;:299.1724409448819,&quot;left&quot;:32.246456692913384,&quot;top&quot;:149.54062992125984,&quot;width&quot;:678.8035433070866}"/>
</p:tagLst>
</file>

<file path=ppt/tags/tag338.xml><?xml version="1.0" encoding="utf-8"?>
<p:tagLst xmlns:p="http://schemas.openxmlformats.org/presentationml/2006/main">
  <p:tag name="KSO_WM_DIAGRAM_VIRTUALLY_FRAME" val="{&quot;height&quot;:299.1724409448819,&quot;left&quot;:32.246456692913384,&quot;top&quot;:149.54062992125984,&quot;width&quot;:678.8035433070866}"/>
</p:tagLst>
</file>

<file path=ppt/tags/tag339.xml><?xml version="1.0" encoding="utf-8"?>
<p:tagLst xmlns:p="http://schemas.openxmlformats.org/presentationml/2006/main">
  <p:tag name="KSO_WM_DIAGRAM_VIRTUALLY_FRAME" val="{&quot;height&quot;:299.1724409448819,&quot;left&quot;:32.246456692913384,&quot;top&quot;:149.54062992125984,&quot;width&quot;:678.8035433070866}"/>
</p:tagLst>
</file>

<file path=ppt/tags/tag34.xml><?xml version="1.0" encoding="utf-8"?>
<p:tagLst xmlns:p="http://schemas.openxmlformats.org/presentationml/2006/main">
  <p:tag name="KSO_WM_DIAGRAM_VIRTUALLY_FRAME" val="{&quot;height&quot;:384.16999999999996,&quot;left&quot;:25.474645669291338,&quot;top&quot;:99.90236220472441,&quot;width&quot;:651.4634645669291}"/>
</p:tagLst>
</file>

<file path=ppt/tags/tag340.xml><?xml version="1.0" encoding="utf-8"?>
<p:tagLst xmlns:p="http://schemas.openxmlformats.org/presentationml/2006/main">
  <p:tag name="KSO_WM_DIAGRAM_VIRTUALLY_FRAME" val="{&quot;height&quot;:299.1724409448819,&quot;left&quot;:32.246456692913384,&quot;top&quot;:149.54062992125984,&quot;width&quot;:678.8035433070866}"/>
</p:tagLst>
</file>

<file path=ppt/tags/tag341.xml><?xml version="1.0" encoding="utf-8"?>
<p:tagLst xmlns:p="http://schemas.openxmlformats.org/presentationml/2006/main">
  <p:tag name="KSO_WM_DIAGRAM_VIRTUALLY_FRAME" val="{&quot;height&quot;:299.1724409448819,&quot;left&quot;:32.246456692913384,&quot;top&quot;:149.54062992125984,&quot;width&quot;:678.8035433070866}"/>
</p:tagLst>
</file>

<file path=ppt/tags/tag342.xml><?xml version="1.0" encoding="utf-8"?>
<p:tagLst xmlns:p="http://schemas.openxmlformats.org/presentationml/2006/main">
  <p:tag name="KSO_WM_DIAGRAM_VIRTUALLY_FRAME" val="{&quot;height&quot;:299.1724409448819,&quot;left&quot;:32.246456692913384,&quot;top&quot;:149.54062992125984,&quot;width&quot;:678.8035433070866}"/>
</p:tagLst>
</file>

<file path=ppt/tags/tag343.xml><?xml version="1.0" encoding="utf-8"?>
<p:tagLst xmlns:p="http://schemas.openxmlformats.org/presentationml/2006/main">
  <p:tag name="KSO_WM_DIAGRAM_VIRTUALLY_FRAME" val="{&quot;height&quot;:299.1724409448819,&quot;left&quot;:32.246456692913384,&quot;top&quot;:149.54062992125984,&quot;width&quot;:678.8035433070866}"/>
</p:tagLst>
</file>

<file path=ppt/tags/tag344.xml><?xml version="1.0" encoding="utf-8"?>
<p:tagLst xmlns:p="http://schemas.openxmlformats.org/presentationml/2006/main">
  <p:tag name="KSO_WM_DIAGRAM_VIRTUALLY_FRAME" val="{&quot;height&quot;:299.1724409448819,&quot;left&quot;:32.246456692913384,&quot;top&quot;:149.54062992125984,&quot;width&quot;:678.8035433070866}"/>
</p:tagLst>
</file>

<file path=ppt/tags/tag345.xml><?xml version="1.0" encoding="utf-8"?>
<p:tagLst xmlns:p="http://schemas.openxmlformats.org/presentationml/2006/main">
  <p:tag name="KSO_WM_DIAGRAM_VIRTUALLY_FRAME" val="{&quot;height&quot;:299.1724409448819,&quot;left&quot;:32.246456692913384,&quot;top&quot;:149.54062992125984,&quot;width&quot;:678.8035433070866}"/>
</p:tagLst>
</file>

<file path=ppt/tags/tag346.xml><?xml version="1.0" encoding="utf-8"?>
<p:tagLst xmlns:p="http://schemas.openxmlformats.org/presentationml/2006/main">
  <p:tag name="KSO_WM_DIAGRAM_VIRTUALLY_FRAME" val="{&quot;height&quot;:299.1724409448819,&quot;left&quot;:32.246456692913384,&quot;top&quot;:149.54062992125984,&quot;width&quot;:678.8035433070866}"/>
</p:tagLst>
</file>

<file path=ppt/tags/tag347.xml><?xml version="1.0" encoding="utf-8"?>
<p:tagLst xmlns:p="http://schemas.openxmlformats.org/presentationml/2006/main">
  <p:tag name="KSO_WM_DIAGRAM_VIRTUALLY_FRAME" val="{&quot;height&quot;:299.1724409448819,&quot;left&quot;:32.246456692913384,&quot;top&quot;:149.54062992125984,&quot;width&quot;:678.8035433070866}"/>
</p:tagLst>
</file>

<file path=ppt/tags/tag348.xml><?xml version="1.0" encoding="utf-8"?>
<p:tagLst xmlns:p="http://schemas.openxmlformats.org/presentationml/2006/main">
  <p:tag name="KSO_WM_DIAGRAM_VIRTUALLY_FRAME" val="{&quot;height&quot;:299.1724409448819,&quot;left&quot;:32.246456692913384,&quot;top&quot;:149.54062992125984,&quot;width&quot;:678.8035433070866}"/>
</p:tagLst>
</file>

<file path=ppt/tags/tag349.xml><?xml version="1.0" encoding="utf-8"?>
<p:tagLst xmlns:p="http://schemas.openxmlformats.org/presentationml/2006/main">
  <p:tag name="KSO_WM_DIAGRAM_VIRTUALLY_FRAME" val="{&quot;height&quot;:299.1724409448819,&quot;left&quot;:32.246456692913384,&quot;top&quot;:149.54062992125984,&quot;width&quot;:678.8035433070866}"/>
</p:tagLst>
</file>

<file path=ppt/tags/tag35.xml><?xml version="1.0" encoding="utf-8"?>
<p:tagLst xmlns:p="http://schemas.openxmlformats.org/presentationml/2006/main">
  <p:tag name="KSO_WM_DIAGRAM_VIRTUALLY_FRAME" val="{&quot;height&quot;:439.410157480315,&quot;left&quot;:8.46488188976378,&quot;top&quot;:97.07614173228346,&quot;width&quot;:635.0311811023621}"/>
</p:tagLst>
</file>

<file path=ppt/tags/tag350.xml><?xml version="1.0" encoding="utf-8"?>
<p:tagLst xmlns:p="http://schemas.openxmlformats.org/presentationml/2006/main">
  <p:tag name="KSO_WM_DIAGRAM_VIRTUALLY_FRAME" val="{&quot;height&quot;:299.1724409448819,&quot;left&quot;:32.246456692913384,&quot;top&quot;:149.54062992125984,&quot;width&quot;:678.8035433070866}"/>
</p:tagLst>
</file>

<file path=ppt/tags/tag351.xml><?xml version="1.0" encoding="utf-8"?>
<p:tagLst xmlns:p="http://schemas.openxmlformats.org/presentationml/2006/main">
  <p:tag name="KSO_WM_BEAUTIFY_FLAG" val=""/>
</p:tagLst>
</file>

<file path=ppt/tags/tag352.xml><?xml version="1.0" encoding="utf-8"?>
<p:tagLst xmlns:p="http://schemas.openxmlformats.org/presentationml/2006/main">
  <p:tag name="KSO_WM_BEAUTIFY_FLAG" val=""/>
</p:tagLst>
</file>

<file path=ppt/tags/tag353.xml><?xml version="1.0" encoding="utf-8"?>
<p:tagLst xmlns:p="http://schemas.openxmlformats.org/presentationml/2006/main">
  <p:tag name="KSO_WM_DIAGRAM_VIRTUALLY_FRAME" val="{&quot;height&quot;:314.5794488188976,&quot;left&quot;:35.59496062992126,&quot;top&quot;:146.78188976377953,&quot;width&quot;:678.5320472440944}"/>
</p:tagLst>
</file>

<file path=ppt/tags/tag354.xml><?xml version="1.0" encoding="utf-8"?>
<p:tagLst xmlns:p="http://schemas.openxmlformats.org/presentationml/2006/main">
  <p:tag name="KSO_WM_DIAGRAM_VIRTUALLY_FRAME" val="{&quot;height&quot;:314.5794488188976,&quot;left&quot;:35.59496062992126,&quot;top&quot;:146.78188976377953,&quot;width&quot;:678.5320472440944}"/>
</p:tagLst>
</file>

<file path=ppt/tags/tag355.xml><?xml version="1.0" encoding="utf-8"?>
<p:tagLst xmlns:p="http://schemas.openxmlformats.org/presentationml/2006/main">
  <p:tag name="KSO_WM_DIAGRAM_VIRTUALLY_FRAME" val="{&quot;height&quot;:314.5794488188976,&quot;left&quot;:35.59496062992126,&quot;top&quot;:146.78188976377953,&quot;width&quot;:678.5320472440944}"/>
</p:tagLst>
</file>

<file path=ppt/tags/tag356.xml><?xml version="1.0" encoding="utf-8"?>
<p:tagLst xmlns:p="http://schemas.openxmlformats.org/presentationml/2006/main">
  <p:tag name="KSO_WM_DIAGRAM_VIRTUALLY_FRAME" val="{&quot;height&quot;:314.5794488188976,&quot;left&quot;:35.59496062992126,&quot;top&quot;:146.78188976377953,&quot;width&quot;:678.5320472440944}"/>
</p:tagLst>
</file>

<file path=ppt/tags/tag357.xml><?xml version="1.0" encoding="utf-8"?>
<p:tagLst xmlns:p="http://schemas.openxmlformats.org/presentationml/2006/main">
  <p:tag name="KSO_WM_DIAGRAM_VIRTUALLY_FRAME" val="{&quot;height&quot;:314.5794488188976,&quot;left&quot;:35.59496062992126,&quot;top&quot;:146.78188976377953,&quot;width&quot;:678.5320472440944}"/>
</p:tagLst>
</file>

<file path=ppt/tags/tag358.xml><?xml version="1.0" encoding="utf-8"?>
<p:tagLst xmlns:p="http://schemas.openxmlformats.org/presentationml/2006/main">
  <p:tag name="KSO_WM_DIAGRAM_VIRTUALLY_FRAME" val="{&quot;height&quot;:314.5794488188976,&quot;left&quot;:35.59496062992126,&quot;top&quot;:146.78188976377953,&quot;width&quot;:678.5320472440944}"/>
</p:tagLst>
</file>

<file path=ppt/tags/tag359.xml><?xml version="1.0" encoding="utf-8"?>
<p:tagLst xmlns:p="http://schemas.openxmlformats.org/presentationml/2006/main">
  <p:tag name="KSO_WM_DIAGRAM_VIRTUALLY_FRAME" val="{&quot;height&quot;:314.5794488188976,&quot;left&quot;:35.59496062992126,&quot;top&quot;:146.78188976377953,&quot;width&quot;:678.5320472440944}"/>
</p:tagLst>
</file>

<file path=ppt/tags/tag36.xml><?xml version="1.0" encoding="utf-8"?>
<p:tagLst xmlns:p="http://schemas.openxmlformats.org/presentationml/2006/main">
  <p:tag name="KSO_WM_DIAGRAM_VIRTUALLY_FRAME" val="{&quot;height&quot;:439.410157480315,&quot;left&quot;:8.46488188976378,&quot;top&quot;:97.07614173228346,&quot;width&quot;:635.0311811023621}"/>
</p:tagLst>
</file>

<file path=ppt/tags/tag360.xml><?xml version="1.0" encoding="utf-8"?>
<p:tagLst xmlns:p="http://schemas.openxmlformats.org/presentationml/2006/main">
  <p:tag name="KSO_WM_DIAGRAM_VIRTUALLY_FRAME" val="{&quot;height&quot;:314.5794488188976,&quot;left&quot;:35.59496062992126,&quot;top&quot;:146.78188976377953,&quot;width&quot;:678.5320472440944}"/>
</p:tagLst>
</file>

<file path=ppt/tags/tag361.xml><?xml version="1.0" encoding="utf-8"?>
<p:tagLst xmlns:p="http://schemas.openxmlformats.org/presentationml/2006/main">
  <p:tag name="KSO_WM_DIAGRAM_VIRTUALLY_FRAME" val="{&quot;height&quot;:314.5794488188976,&quot;left&quot;:35.59496062992126,&quot;top&quot;:146.78188976377953,&quot;width&quot;:678.5320472440944}"/>
</p:tagLst>
</file>

<file path=ppt/tags/tag362.xml><?xml version="1.0" encoding="utf-8"?>
<p:tagLst xmlns:p="http://schemas.openxmlformats.org/presentationml/2006/main">
  <p:tag name="KSO_WM_DIAGRAM_VIRTUALLY_FRAME" val="{&quot;height&quot;:314.5794488188976,&quot;left&quot;:35.59496062992126,&quot;top&quot;:146.78188976377953,&quot;width&quot;:678.5320472440944}"/>
</p:tagLst>
</file>

<file path=ppt/tags/tag363.xml><?xml version="1.0" encoding="utf-8"?>
<p:tagLst xmlns:p="http://schemas.openxmlformats.org/presentationml/2006/main">
  <p:tag name="KSO_WM_DIAGRAM_VIRTUALLY_FRAME" val="{&quot;height&quot;:314.5794488188976,&quot;left&quot;:35.59496062992126,&quot;top&quot;:146.78188976377953,&quot;width&quot;:678.5320472440944}"/>
</p:tagLst>
</file>

<file path=ppt/tags/tag364.xml><?xml version="1.0" encoding="utf-8"?>
<p:tagLst xmlns:p="http://schemas.openxmlformats.org/presentationml/2006/main">
  <p:tag name="KSO_WM_DIAGRAM_VIRTUALLY_FRAME" val="{&quot;height&quot;:314.5794488188976,&quot;left&quot;:35.59496062992126,&quot;top&quot;:146.78188976377953,&quot;width&quot;:678.5320472440944}"/>
</p:tagLst>
</file>

<file path=ppt/tags/tag365.xml><?xml version="1.0" encoding="utf-8"?>
<p:tagLst xmlns:p="http://schemas.openxmlformats.org/presentationml/2006/main">
  <p:tag name="KSO_WM_BEAUTIFY_FLAG" val=""/>
</p:tagLst>
</file>

<file path=ppt/tags/tag366.xml><?xml version="1.0" encoding="utf-8"?>
<p:tagLst xmlns:p="http://schemas.openxmlformats.org/presentationml/2006/main">
  <p:tag name="KSO_WM_BEAUTIFY_FLAG" val=""/>
</p:tagLst>
</file>

<file path=ppt/tags/tag367.xml><?xml version="1.0" encoding="utf-8"?>
<p:tagLst xmlns:p="http://schemas.openxmlformats.org/presentationml/2006/main">
  <p:tag name="KSO_WM_BEAUTIFY_FLAG" val=""/>
</p:tagLst>
</file>

<file path=ppt/tags/tag368.xml><?xml version="1.0" encoding="utf-8"?>
<p:tagLst xmlns:p="http://schemas.openxmlformats.org/presentationml/2006/main">
  <p:tag name="KSO_WM_BEAUTIFY_FLAG" val=""/>
</p:tagLst>
</file>

<file path=ppt/tags/tag369.xml><?xml version="1.0" encoding="utf-8"?>
<p:tagLst xmlns:p="http://schemas.openxmlformats.org/presentationml/2006/main">
  <p:tag name="KSO_WM_BEAUTIFY_FLAG" val=""/>
</p:tagLst>
</file>

<file path=ppt/tags/tag37.xml><?xml version="1.0" encoding="utf-8"?>
<p:tagLst xmlns:p="http://schemas.openxmlformats.org/presentationml/2006/main">
  <p:tag name="KSO_WM_DIAGRAM_VIRTUALLY_FRAME" val="{&quot;height&quot;:439.410157480315,&quot;left&quot;:8.46488188976378,&quot;top&quot;:97.07614173228346,&quot;width&quot;:635.0311811023621}"/>
</p:tagLst>
</file>

<file path=ppt/tags/tag370.xml><?xml version="1.0" encoding="utf-8"?>
<p:tagLst xmlns:p="http://schemas.openxmlformats.org/presentationml/2006/main">
  <p:tag name="KSO_WM_BEAUTIFY_FLAG" val=""/>
</p:tagLst>
</file>

<file path=ppt/tags/tag371.xml><?xml version="1.0" encoding="utf-8"?>
<p:tagLst xmlns:p="http://schemas.openxmlformats.org/presentationml/2006/main">
  <p:tag name="KSO_WM_BEAUTIFY_FLAG" val=""/>
</p:tagLst>
</file>

<file path=ppt/tags/tag372.xml><?xml version="1.0" encoding="utf-8"?>
<p:tagLst xmlns:p="http://schemas.openxmlformats.org/presentationml/2006/main">
  <p:tag name="KSO_WM_BEAUTIFY_FLAG" val=""/>
</p:tagLst>
</file>

<file path=ppt/tags/tag373.xml><?xml version="1.0" encoding="utf-8"?>
<p:tagLst xmlns:p="http://schemas.openxmlformats.org/presentationml/2006/main">
  <p:tag name="KSO_WM_DIAGRAM_VIRTUALLY_FRAME" val="{&quot;height&quot;:329.80700787401577,&quot;left&quot;:4.243385826771654,&quot;top&quot;:155.65,&quot;width&quot;:698.1662992125983}"/>
</p:tagLst>
</file>

<file path=ppt/tags/tag374.xml><?xml version="1.0" encoding="utf-8"?>
<p:tagLst xmlns:p="http://schemas.openxmlformats.org/presentationml/2006/main">
  <p:tag name="KSO_WM_DIAGRAM_VIRTUALLY_FRAME" val="{&quot;height&quot;:329.80700787401577,&quot;left&quot;:4.243385826771654,&quot;top&quot;:155.65,&quot;width&quot;:698.1662992125983}"/>
</p:tagLst>
</file>

<file path=ppt/tags/tag375.xml><?xml version="1.0" encoding="utf-8"?>
<p:tagLst xmlns:p="http://schemas.openxmlformats.org/presentationml/2006/main">
  <p:tag name="KSO_WM_DIAGRAM_VIRTUALLY_FRAME" val="{&quot;height&quot;:329.80700787401577,&quot;left&quot;:4.243385826771654,&quot;top&quot;:155.65,&quot;width&quot;:698.1662992125983}"/>
</p:tagLst>
</file>

<file path=ppt/tags/tag376.xml><?xml version="1.0" encoding="utf-8"?>
<p:tagLst xmlns:p="http://schemas.openxmlformats.org/presentationml/2006/main">
  <p:tag name="KSO_WM_DIAGRAM_VIRTUALLY_FRAME" val="{&quot;height&quot;:329.80700787401577,&quot;left&quot;:4.243385826771654,&quot;top&quot;:155.65,&quot;width&quot;:698.1662992125983}"/>
</p:tagLst>
</file>

<file path=ppt/tags/tag377.xml><?xml version="1.0" encoding="utf-8"?>
<p:tagLst xmlns:p="http://schemas.openxmlformats.org/presentationml/2006/main">
  <p:tag name="KSO_WM_DIAGRAM_VIRTUALLY_FRAME" val="{&quot;height&quot;:329.80700787401577,&quot;left&quot;:4.243385826771654,&quot;top&quot;:155.65,&quot;width&quot;:698.1662992125983}"/>
</p:tagLst>
</file>

<file path=ppt/tags/tag378.xml><?xml version="1.0" encoding="utf-8"?>
<p:tagLst xmlns:p="http://schemas.openxmlformats.org/presentationml/2006/main">
  <p:tag name="KSO_WM_DIAGRAM_VIRTUALLY_FRAME" val="{&quot;height&quot;:329.80700787401577,&quot;left&quot;:4.243385826771654,&quot;top&quot;:155.65,&quot;width&quot;:698.1662992125983}"/>
</p:tagLst>
</file>

<file path=ppt/tags/tag379.xml><?xml version="1.0" encoding="utf-8"?>
<p:tagLst xmlns:p="http://schemas.openxmlformats.org/presentationml/2006/main">
  <p:tag name="KSO_WM_DIAGRAM_VIRTUALLY_FRAME" val="{&quot;height&quot;:329.80700787401577,&quot;left&quot;:4.243385826771654,&quot;top&quot;:155.65,&quot;width&quot;:698.1662992125983}"/>
</p:tagLst>
</file>

<file path=ppt/tags/tag38.xml><?xml version="1.0" encoding="utf-8"?>
<p:tagLst xmlns:p="http://schemas.openxmlformats.org/presentationml/2006/main">
  <p:tag name="KSO_WM_DIAGRAM_VIRTUALLY_FRAME" val="{&quot;height&quot;:439.410157480315,&quot;left&quot;:8.46488188976378,&quot;top&quot;:97.07614173228346,&quot;width&quot;:635.0311811023621}"/>
</p:tagLst>
</file>

<file path=ppt/tags/tag380.xml><?xml version="1.0" encoding="utf-8"?>
<p:tagLst xmlns:p="http://schemas.openxmlformats.org/presentationml/2006/main">
  <p:tag name="KSO_WM_DIAGRAM_VIRTUALLY_FRAME" val="{&quot;height&quot;:329.80700787401577,&quot;left&quot;:4.243385826771654,&quot;top&quot;:155.65,&quot;width&quot;:698.1662992125983}"/>
</p:tagLst>
</file>

<file path=ppt/tags/tag381.xml><?xml version="1.0" encoding="utf-8"?>
<p:tagLst xmlns:p="http://schemas.openxmlformats.org/presentationml/2006/main">
  <p:tag name="KSO_WM_DIAGRAM_VIRTUALLY_FRAME" val="{&quot;height&quot;:329.80700787401577,&quot;left&quot;:4.243385826771654,&quot;top&quot;:155.65,&quot;width&quot;:698.1662992125983}"/>
</p:tagLst>
</file>

<file path=ppt/tags/tag382.xml><?xml version="1.0" encoding="utf-8"?>
<p:tagLst xmlns:p="http://schemas.openxmlformats.org/presentationml/2006/main">
  <p:tag name="KSO_WM_DIAGRAM_VIRTUALLY_FRAME" val="{&quot;height&quot;:329.80700787401577,&quot;left&quot;:4.243385826771654,&quot;top&quot;:155.65,&quot;width&quot;:698.1662992125983}"/>
</p:tagLst>
</file>

<file path=ppt/tags/tag383.xml><?xml version="1.0" encoding="utf-8"?>
<p:tagLst xmlns:p="http://schemas.openxmlformats.org/presentationml/2006/main">
  <p:tag name="KSO_WM_DIAGRAM_VIRTUALLY_FRAME" val="{&quot;height&quot;:329.80700787401577,&quot;left&quot;:4.243385826771654,&quot;top&quot;:155.65,&quot;width&quot;:698.1662992125983}"/>
</p:tagLst>
</file>

<file path=ppt/tags/tag384.xml><?xml version="1.0" encoding="utf-8"?>
<p:tagLst xmlns:p="http://schemas.openxmlformats.org/presentationml/2006/main">
  <p:tag name="KSO_WM_DIAGRAM_VIRTUALLY_FRAME" val="{&quot;height&quot;:329.80700787401577,&quot;left&quot;:4.243385826771654,&quot;top&quot;:155.65,&quot;width&quot;:698.1662992125983}"/>
</p:tagLst>
</file>

<file path=ppt/tags/tag385.xml><?xml version="1.0" encoding="utf-8"?>
<p:tagLst xmlns:p="http://schemas.openxmlformats.org/presentationml/2006/main">
  <p:tag name="KSO_WM_BEAUTIFY_FLAG" val=""/>
</p:tagLst>
</file>

<file path=ppt/tags/tag386.xml><?xml version="1.0" encoding="utf-8"?>
<p:tagLst xmlns:p="http://schemas.openxmlformats.org/presentationml/2006/main">
  <p:tag name="KSO_WM_BEAUTIFY_FLAG" val=""/>
</p:tagLst>
</file>

<file path=ppt/tags/tag387.xml><?xml version="1.0" encoding="utf-8"?>
<p:tagLst xmlns:p="http://schemas.openxmlformats.org/presentationml/2006/main">
  <p:tag name="KSO_WM_DIAGRAM_VIRTUALLY_FRAME" val="{&quot;height&quot;:307.81984251968504,&quot;left&quot;:58.301732283464574,&quot;top&quot;:142.33614173228347,&quot;width&quot;:602.1425984251969}"/>
</p:tagLst>
</file>

<file path=ppt/tags/tag388.xml><?xml version="1.0" encoding="utf-8"?>
<p:tagLst xmlns:p="http://schemas.openxmlformats.org/presentationml/2006/main">
  <p:tag name="KSO_WM_DIAGRAM_VIRTUALLY_FRAME" val="{&quot;height&quot;:307.81984251968504,&quot;left&quot;:58.301732283464574,&quot;top&quot;:142.33614173228347,&quot;width&quot;:602.1425984251969}"/>
</p:tagLst>
</file>

<file path=ppt/tags/tag389.xml><?xml version="1.0" encoding="utf-8"?>
<p:tagLst xmlns:p="http://schemas.openxmlformats.org/presentationml/2006/main">
  <p:tag name="KSO_WM_DIAGRAM_VIRTUALLY_FRAME" val="{&quot;height&quot;:307.81984251968504,&quot;left&quot;:58.301732283464574,&quot;top&quot;:142.33614173228347,&quot;width&quot;:602.1425984251969}"/>
</p:tagLst>
</file>

<file path=ppt/tags/tag39.xml><?xml version="1.0" encoding="utf-8"?>
<p:tagLst xmlns:p="http://schemas.openxmlformats.org/presentationml/2006/main">
  <p:tag name="KSO_WM_DIAGRAM_VIRTUALLY_FRAME" val="{&quot;height&quot;:439.410157480315,&quot;left&quot;:8.46488188976378,&quot;top&quot;:97.07614173228346,&quot;width&quot;:635.0311811023621}"/>
</p:tagLst>
</file>

<file path=ppt/tags/tag390.xml><?xml version="1.0" encoding="utf-8"?>
<p:tagLst xmlns:p="http://schemas.openxmlformats.org/presentationml/2006/main">
  <p:tag name="KSO_WM_DIAGRAM_VIRTUALLY_FRAME" val="{&quot;height&quot;:307.81984251968504,&quot;left&quot;:58.301732283464574,&quot;top&quot;:142.33614173228347,&quot;width&quot;:602.1425984251969}"/>
</p:tagLst>
</file>

<file path=ppt/tags/tag391.xml><?xml version="1.0" encoding="utf-8"?>
<p:tagLst xmlns:p="http://schemas.openxmlformats.org/presentationml/2006/main">
  <p:tag name="KSO_WM_DIAGRAM_VIRTUALLY_FRAME" val="{&quot;height&quot;:307.81984251968504,&quot;left&quot;:58.301732283464574,&quot;top&quot;:142.33614173228347,&quot;width&quot;:602.1425984251969}"/>
</p:tagLst>
</file>

<file path=ppt/tags/tag392.xml><?xml version="1.0" encoding="utf-8"?>
<p:tagLst xmlns:p="http://schemas.openxmlformats.org/presentationml/2006/main">
  <p:tag name="KSO_WM_DIAGRAM_VIRTUALLY_FRAME" val="{&quot;height&quot;:307.81984251968504,&quot;left&quot;:58.301732283464574,&quot;top&quot;:142.33614173228347,&quot;width&quot;:602.1425984251969}"/>
</p:tagLst>
</file>

<file path=ppt/tags/tag393.xml><?xml version="1.0" encoding="utf-8"?>
<p:tagLst xmlns:p="http://schemas.openxmlformats.org/presentationml/2006/main">
  <p:tag name="KSO_WM_DIAGRAM_VIRTUALLY_FRAME" val="{&quot;height&quot;:307.81984251968504,&quot;left&quot;:58.301732283464574,&quot;top&quot;:142.33614173228347,&quot;width&quot;:602.1425984251969}"/>
</p:tagLst>
</file>

<file path=ppt/tags/tag394.xml><?xml version="1.0" encoding="utf-8"?>
<p:tagLst xmlns:p="http://schemas.openxmlformats.org/presentationml/2006/main">
  <p:tag name="KSO_WM_DIAGRAM_VIRTUALLY_FRAME" val="{&quot;height&quot;:307.81984251968504,&quot;left&quot;:58.301732283464574,&quot;top&quot;:142.33614173228347,&quot;width&quot;:602.1425984251969}"/>
</p:tagLst>
</file>

<file path=ppt/tags/tag395.xml><?xml version="1.0" encoding="utf-8"?>
<p:tagLst xmlns:p="http://schemas.openxmlformats.org/presentationml/2006/main">
  <p:tag name="KSO_WM_DIAGRAM_VIRTUALLY_FRAME" val="{&quot;height&quot;:307.81984251968504,&quot;left&quot;:58.301732283464574,&quot;top&quot;:142.33614173228347,&quot;width&quot;:602.1425984251969}"/>
</p:tagLst>
</file>

<file path=ppt/tags/tag396.xml><?xml version="1.0" encoding="utf-8"?>
<p:tagLst xmlns:p="http://schemas.openxmlformats.org/presentationml/2006/main">
  <p:tag name="KSO_WM_DIAGRAM_VIRTUALLY_FRAME" val="{&quot;height&quot;:307.81984251968504,&quot;left&quot;:58.301732283464574,&quot;top&quot;:142.33614173228347,&quot;width&quot;:602.1425984251969}"/>
</p:tagLst>
</file>

<file path=ppt/tags/tag397.xml><?xml version="1.0" encoding="utf-8"?>
<p:tagLst xmlns:p="http://schemas.openxmlformats.org/presentationml/2006/main">
  <p:tag name="KSO_WM_DIAGRAM_VIRTUALLY_FRAME" val="{&quot;height&quot;:307.81984251968504,&quot;left&quot;:58.301732283464574,&quot;top&quot;:142.33614173228347,&quot;width&quot;:602.1425984251969}"/>
</p:tagLst>
</file>

<file path=ppt/tags/tag398.xml><?xml version="1.0" encoding="utf-8"?>
<p:tagLst xmlns:p="http://schemas.openxmlformats.org/presentationml/2006/main">
  <p:tag name="KSO_WM_DIAGRAM_VIRTUALLY_FRAME" val="{&quot;height&quot;:307.81984251968504,&quot;left&quot;:58.301732283464574,&quot;top&quot;:142.33614173228347,&quot;width&quot;:602.1425984251969}"/>
</p:tagLst>
</file>

<file path=ppt/tags/tag399.xml><?xml version="1.0" encoding="utf-8"?>
<p:tagLst xmlns:p="http://schemas.openxmlformats.org/presentationml/2006/main">
  <p:tag name="KSO_WM_DIAGRAM_VIRTUALLY_FRAME" val="{&quot;height&quot;:307.81984251968504,&quot;left&quot;:58.301732283464574,&quot;top&quot;:142.33614173228347,&quot;width&quot;:602.1425984251969}"/>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0.xml><?xml version="1.0" encoding="utf-8"?>
<p:tagLst xmlns:p="http://schemas.openxmlformats.org/presentationml/2006/main">
  <p:tag name="KSO_WM_DIAGRAM_VIRTUALLY_FRAME" val="{&quot;height&quot;:439.410157480315,&quot;left&quot;:8.46488188976378,&quot;top&quot;:97.07614173228346,&quot;width&quot;:635.0311811023621}"/>
</p:tagLst>
</file>

<file path=ppt/tags/tag400.xml><?xml version="1.0" encoding="utf-8"?>
<p:tagLst xmlns:p="http://schemas.openxmlformats.org/presentationml/2006/main">
  <p:tag name="KSO_WM_DIAGRAM_VIRTUALLY_FRAME" val="{&quot;height&quot;:307.81984251968504,&quot;left&quot;:58.301732283464574,&quot;top&quot;:142.33614173228347,&quot;width&quot;:602.1425984251969}"/>
</p:tagLst>
</file>

<file path=ppt/tags/tag401.xml><?xml version="1.0" encoding="utf-8"?>
<p:tagLst xmlns:p="http://schemas.openxmlformats.org/presentationml/2006/main">
  <p:tag name="KSO_WM_DIAGRAM_VIRTUALLY_FRAME" val="{&quot;height&quot;:307.81984251968504,&quot;left&quot;:58.301732283464574,&quot;top&quot;:142.33614173228347,&quot;width&quot;:602.1425984251969}"/>
</p:tagLst>
</file>

<file path=ppt/tags/tag402.xml><?xml version="1.0" encoding="utf-8"?>
<p:tagLst xmlns:p="http://schemas.openxmlformats.org/presentationml/2006/main">
  <p:tag name="KSO_WM_BEAUTIFY_FLAG" val=""/>
</p:tagLst>
</file>

<file path=ppt/tags/tag403.xml><?xml version="1.0" encoding="utf-8"?>
<p:tagLst xmlns:p="http://schemas.openxmlformats.org/presentationml/2006/main">
  <p:tag name="KSO_WM_BEAUTIFY_FLAG" val=""/>
</p:tagLst>
</file>

<file path=ppt/tags/tag404.xml><?xml version="1.0" encoding="utf-8"?>
<p:tagLst xmlns:p="http://schemas.openxmlformats.org/presentationml/2006/main">
  <p:tag name="KSO_WM_DIAGRAM_VIRTUALLY_FRAME" val="{&quot;height&quot;:277.4037007874016,&quot;left&quot;:22.35,&quot;top&quot;:150.953937007874,&quot;width&quot;:691.05}"/>
</p:tagLst>
</file>

<file path=ppt/tags/tag405.xml><?xml version="1.0" encoding="utf-8"?>
<p:tagLst xmlns:p="http://schemas.openxmlformats.org/presentationml/2006/main">
  <p:tag name="KSO_WM_DIAGRAM_VIRTUALLY_FRAME" val="{&quot;height&quot;:277.4037007874016,&quot;left&quot;:22.35,&quot;top&quot;:150.953937007874,&quot;width&quot;:691.05}"/>
</p:tagLst>
</file>

<file path=ppt/tags/tag406.xml><?xml version="1.0" encoding="utf-8"?>
<p:tagLst xmlns:p="http://schemas.openxmlformats.org/presentationml/2006/main">
  <p:tag name="KSO_WM_DIAGRAM_VIRTUALLY_FRAME" val="{&quot;height&quot;:277.4037007874016,&quot;left&quot;:22.35,&quot;top&quot;:150.953937007874,&quot;width&quot;:691.05}"/>
</p:tagLst>
</file>

<file path=ppt/tags/tag407.xml><?xml version="1.0" encoding="utf-8"?>
<p:tagLst xmlns:p="http://schemas.openxmlformats.org/presentationml/2006/main">
  <p:tag name="KSO_WM_DIAGRAM_VIRTUALLY_FRAME" val="{&quot;height&quot;:277.4037007874016,&quot;left&quot;:22.35,&quot;top&quot;:150.953937007874,&quot;width&quot;:691.05}"/>
</p:tagLst>
</file>

<file path=ppt/tags/tag408.xml><?xml version="1.0" encoding="utf-8"?>
<p:tagLst xmlns:p="http://schemas.openxmlformats.org/presentationml/2006/main">
  <p:tag name="KSO_WM_DIAGRAM_VIRTUALLY_FRAME" val="{&quot;height&quot;:277.4037007874016,&quot;left&quot;:22.35,&quot;top&quot;:150.953937007874,&quot;width&quot;:691.05}"/>
</p:tagLst>
</file>

<file path=ppt/tags/tag409.xml><?xml version="1.0" encoding="utf-8"?>
<p:tagLst xmlns:p="http://schemas.openxmlformats.org/presentationml/2006/main">
  <p:tag name="KSO_WM_DIAGRAM_VIRTUALLY_FRAME" val="{&quot;height&quot;:277.4037007874016,&quot;left&quot;:22.35,&quot;top&quot;:150.953937007874,&quot;width&quot;:691.05}"/>
</p:tagLst>
</file>

<file path=ppt/tags/tag41.xml><?xml version="1.0" encoding="utf-8"?>
<p:tagLst xmlns:p="http://schemas.openxmlformats.org/presentationml/2006/main">
  <p:tag name="KSO_WM_DIAGRAM_VIRTUALLY_FRAME" val="{&quot;height&quot;:439.410157480315,&quot;left&quot;:8.46488188976378,&quot;top&quot;:97.07614173228346,&quot;width&quot;:635.0311811023621}"/>
</p:tagLst>
</file>

<file path=ppt/tags/tag410.xml><?xml version="1.0" encoding="utf-8"?>
<p:tagLst xmlns:p="http://schemas.openxmlformats.org/presentationml/2006/main">
  <p:tag name="KSO_WM_DIAGRAM_VIRTUALLY_FRAME" val="{&quot;height&quot;:277.4037007874016,&quot;left&quot;:22.35,&quot;top&quot;:150.953937007874,&quot;width&quot;:691.05}"/>
</p:tagLst>
</file>

<file path=ppt/tags/tag411.xml><?xml version="1.0" encoding="utf-8"?>
<p:tagLst xmlns:p="http://schemas.openxmlformats.org/presentationml/2006/main">
  <p:tag name="KSO_WM_DIAGRAM_VIRTUALLY_FRAME" val="{&quot;height&quot;:277.4037007874016,&quot;left&quot;:22.35,&quot;top&quot;:150.953937007874,&quot;width&quot;:691.05}"/>
</p:tagLst>
</file>

<file path=ppt/tags/tag412.xml><?xml version="1.0" encoding="utf-8"?>
<p:tagLst xmlns:p="http://schemas.openxmlformats.org/presentationml/2006/main">
  <p:tag name="KSO_WM_DIAGRAM_VIRTUALLY_FRAME" val="{&quot;height&quot;:277.4037007874016,&quot;left&quot;:22.35,&quot;top&quot;:150.953937007874,&quot;width&quot;:691.05}"/>
</p:tagLst>
</file>

<file path=ppt/tags/tag413.xml><?xml version="1.0" encoding="utf-8"?>
<p:tagLst xmlns:p="http://schemas.openxmlformats.org/presentationml/2006/main">
  <p:tag name="KSO_WM_DIAGRAM_VIRTUALLY_FRAME" val="{&quot;height&quot;:277.4037007874016,&quot;left&quot;:22.35,&quot;top&quot;:150.953937007874,&quot;width&quot;:691.05}"/>
</p:tagLst>
</file>

<file path=ppt/tags/tag414.xml><?xml version="1.0" encoding="utf-8"?>
<p:tagLst xmlns:p="http://schemas.openxmlformats.org/presentationml/2006/main">
  <p:tag name="KSO_WM_DIAGRAM_VIRTUALLY_FRAME" val="{&quot;height&quot;:277.4037007874016,&quot;left&quot;:22.35,&quot;top&quot;:150.953937007874,&quot;width&quot;:691.05}"/>
</p:tagLst>
</file>

<file path=ppt/tags/tag415.xml><?xml version="1.0" encoding="utf-8"?>
<p:tagLst xmlns:p="http://schemas.openxmlformats.org/presentationml/2006/main">
  <p:tag name="KSO_WM_DIAGRAM_VIRTUALLY_FRAME" val="{&quot;height&quot;:277.4037007874016,&quot;left&quot;:22.35,&quot;top&quot;:150.953937007874,&quot;width&quot;:691.05}"/>
</p:tagLst>
</file>

<file path=ppt/tags/tag416.xml><?xml version="1.0" encoding="utf-8"?>
<p:tagLst xmlns:p="http://schemas.openxmlformats.org/presentationml/2006/main">
  <p:tag name="KSO_WM_BEAUTIFY_FLAG" val=""/>
</p:tagLst>
</file>

<file path=ppt/tags/tag417.xml><?xml version="1.0" encoding="utf-8"?>
<p:tagLst xmlns:p="http://schemas.openxmlformats.org/presentationml/2006/main">
  <p:tag name="KSO_WM_BEAUTIFY_FLAG" val=""/>
</p:tagLst>
</file>

<file path=ppt/tags/tag418.xml><?xml version="1.0" encoding="utf-8"?>
<p:tagLst xmlns:p="http://schemas.openxmlformats.org/presentationml/2006/main">
  <p:tag name="KSO_WM_BEAUTIFY_FLAG" val=""/>
</p:tagLst>
</file>

<file path=ppt/tags/tag419.xml><?xml version="1.0" encoding="utf-8"?>
<p:tagLst xmlns:p="http://schemas.openxmlformats.org/presentationml/2006/main">
  <p:tag name="KSO_WM_BEAUTIFY_FLAG" val=""/>
</p:tagLst>
</file>

<file path=ppt/tags/tag42.xml><?xml version="1.0" encoding="utf-8"?>
<p:tagLst xmlns:p="http://schemas.openxmlformats.org/presentationml/2006/main">
  <p:tag name="KSO_WM_DIAGRAM_VIRTUALLY_FRAME" val="{&quot;height&quot;:439.410157480315,&quot;left&quot;:8.46488188976378,&quot;top&quot;:97.07614173228346,&quot;width&quot;:635.0311811023621}"/>
</p:tagLst>
</file>

<file path=ppt/tags/tag420.xml><?xml version="1.0" encoding="utf-8"?>
<p:tagLst xmlns:p="http://schemas.openxmlformats.org/presentationml/2006/main">
  <p:tag name="KSO_WM_BEAUTIFY_FLAG" val=""/>
</p:tagLst>
</file>

<file path=ppt/tags/tag421.xml><?xml version="1.0" encoding="utf-8"?>
<p:tagLst xmlns:p="http://schemas.openxmlformats.org/presentationml/2006/main">
  <p:tag name="KSO_WM_BEAUTIFY_FLAG" val=""/>
</p:tagLst>
</file>

<file path=ppt/tags/tag422.xml><?xml version="1.0" encoding="utf-8"?>
<p:tagLst xmlns:p="http://schemas.openxmlformats.org/presentationml/2006/main">
  <p:tag name="KSO_WM_BEAUTIFY_FLAG" val=""/>
</p:tagLst>
</file>

<file path=ppt/tags/tag423.xml><?xml version="1.0" encoding="utf-8"?>
<p:tagLst xmlns:p="http://schemas.openxmlformats.org/presentationml/2006/main">
  <p:tag name="KSO_WM_BEAUTIFY_FLAG" val=""/>
</p:tagLst>
</file>

<file path=ppt/tags/tag424.xml><?xml version="1.0" encoding="utf-8"?>
<p:tagLst xmlns:p="http://schemas.openxmlformats.org/presentationml/2006/main">
  <p:tag name="KSO_WM_BEAUTIFY_FLAG" val=""/>
</p:tagLst>
</file>

<file path=ppt/tags/tag425.xml><?xml version="1.0" encoding="utf-8"?>
<p:tagLst xmlns:p="http://schemas.openxmlformats.org/presentationml/2006/main">
  <p:tag name="KSO_WM_BEAUTIFY_FLAG" val=""/>
</p:tagLst>
</file>

<file path=ppt/tags/tag426.xml><?xml version="1.0" encoding="utf-8"?>
<p:tagLst xmlns:p="http://schemas.openxmlformats.org/presentationml/2006/main">
  <p:tag name="KSO_WM_BEAUTIFY_FLAG" val=""/>
</p:tagLst>
</file>

<file path=ppt/tags/tag427.xml><?xml version="1.0" encoding="utf-8"?>
<p:tagLst xmlns:p="http://schemas.openxmlformats.org/presentationml/2006/main">
  <p:tag name="KSO_WM_BEAUTIFY_FLAG" val=""/>
</p:tagLst>
</file>

<file path=ppt/tags/tag428.xml><?xml version="1.0" encoding="utf-8"?>
<p:tagLst xmlns:p="http://schemas.openxmlformats.org/presentationml/2006/main">
  <p:tag name="KSO_WM_DIAGRAM_VIRTUALLY_FRAME" val="{&quot;height&quot;:255.62283464566926,&quot;left&quot;:39.9255905511811,&quot;top&quot;:156.81614173228348,&quot;width&quot;:660.1027559055117}"/>
</p:tagLst>
</file>

<file path=ppt/tags/tag429.xml><?xml version="1.0" encoding="utf-8"?>
<p:tagLst xmlns:p="http://schemas.openxmlformats.org/presentationml/2006/main">
  <p:tag name="KSO_WM_DIAGRAM_VIRTUALLY_FRAME" val="{&quot;height&quot;:255.62283464566926,&quot;left&quot;:39.9255905511811,&quot;top&quot;:156.81614173228348,&quot;width&quot;:660.1027559055117}"/>
</p:tagLst>
</file>

<file path=ppt/tags/tag43.xml><?xml version="1.0" encoding="utf-8"?>
<p:tagLst xmlns:p="http://schemas.openxmlformats.org/presentationml/2006/main">
  <p:tag name="KSO_WM_DIAGRAM_VIRTUALLY_FRAME" val="{&quot;height&quot;:439.410157480315,&quot;left&quot;:8.46488188976378,&quot;top&quot;:97.07614173228346,&quot;width&quot;:635.0311811023621}"/>
</p:tagLst>
</file>

<file path=ppt/tags/tag430.xml><?xml version="1.0" encoding="utf-8"?>
<p:tagLst xmlns:p="http://schemas.openxmlformats.org/presentationml/2006/main">
  <p:tag name="KSO_WM_DIAGRAM_VIRTUALLY_FRAME" val="{&quot;height&quot;:255.62283464566926,&quot;left&quot;:39.9255905511811,&quot;top&quot;:156.81614173228348,&quot;width&quot;:660.1027559055117}"/>
</p:tagLst>
</file>

<file path=ppt/tags/tag431.xml><?xml version="1.0" encoding="utf-8"?>
<p:tagLst xmlns:p="http://schemas.openxmlformats.org/presentationml/2006/main">
  <p:tag name="KSO_WM_DIAGRAM_VIRTUALLY_FRAME" val="{&quot;height&quot;:255.62283464566926,&quot;left&quot;:39.9255905511811,&quot;top&quot;:156.81614173228348,&quot;width&quot;:660.1027559055117}"/>
</p:tagLst>
</file>

<file path=ppt/tags/tag432.xml><?xml version="1.0" encoding="utf-8"?>
<p:tagLst xmlns:p="http://schemas.openxmlformats.org/presentationml/2006/main">
  <p:tag name="KSO_WM_DIAGRAM_VIRTUALLY_FRAME" val="{&quot;height&quot;:255.62283464566926,&quot;left&quot;:39.9255905511811,&quot;top&quot;:156.81614173228348,&quot;width&quot;:660.1027559055117}"/>
</p:tagLst>
</file>

<file path=ppt/tags/tag433.xml><?xml version="1.0" encoding="utf-8"?>
<p:tagLst xmlns:p="http://schemas.openxmlformats.org/presentationml/2006/main">
  <p:tag name="KSO_WM_DIAGRAM_VIRTUALLY_FRAME" val="{&quot;height&quot;:255.62283464566926,&quot;left&quot;:39.9255905511811,&quot;top&quot;:156.81614173228348,&quot;width&quot;:660.1027559055117}"/>
</p:tagLst>
</file>

<file path=ppt/tags/tag434.xml><?xml version="1.0" encoding="utf-8"?>
<p:tagLst xmlns:p="http://schemas.openxmlformats.org/presentationml/2006/main">
  <p:tag name="KSO_WM_DIAGRAM_VIRTUALLY_FRAME" val="{&quot;height&quot;:255.62283464566926,&quot;left&quot;:39.9255905511811,&quot;top&quot;:156.81614173228348,&quot;width&quot;:660.1027559055117}"/>
</p:tagLst>
</file>

<file path=ppt/tags/tag435.xml><?xml version="1.0" encoding="utf-8"?>
<p:tagLst xmlns:p="http://schemas.openxmlformats.org/presentationml/2006/main">
  <p:tag name="KSO_WM_DIAGRAM_VIRTUALLY_FRAME" val="{&quot;height&quot;:255.62283464566926,&quot;left&quot;:39.9255905511811,&quot;top&quot;:156.81614173228348,&quot;width&quot;:660.1027559055117}"/>
</p:tagLst>
</file>

<file path=ppt/tags/tag436.xml><?xml version="1.0" encoding="utf-8"?>
<p:tagLst xmlns:p="http://schemas.openxmlformats.org/presentationml/2006/main">
  <p:tag name="KSO_WM_DIAGRAM_VIRTUALLY_FRAME" val="{&quot;height&quot;:255.62283464566926,&quot;left&quot;:39.9255905511811,&quot;top&quot;:156.81614173228348,&quot;width&quot;:660.1027559055117}"/>
</p:tagLst>
</file>

<file path=ppt/tags/tag437.xml><?xml version="1.0" encoding="utf-8"?>
<p:tagLst xmlns:p="http://schemas.openxmlformats.org/presentationml/2006/main">
  <p:tag name="KSO_WM_DIAGRAM_VIRTUALLY_FRAME" val="{&quot;height&quot;:255.62283464566926,&quot;left&quot;:39.9255905511811,&quot;top&quot;:156.81614173228348,&quot;width&quot;:660.1027559055117}"/>
</p:tagLst>
</file>

<file path=ppt/tags/tag438.xml><?xml version="1.0" encoding="utf-8"?>
<p:tagLst xmlns:p="http://schemas.openxmlformats.org/presentationml/2006/main">
  <p:tag name="KSO_WM_DIAGRAM_VIRTUALLY_FRAME" val="{&quot;height&quot;:255.62283464566926,&quot;left&quot;:39.9255905511811,&quot;top&quot;:156.81614173228348,&quot;width&quot;:660.1027559055117}"/>
</p:tagLst>
</file>

<file path=ppt/tags/tag439.xml><?xml version="1.0" encoding="utf-8"?>
<p:tagLst xmlns:p="http://schemas.openxmlformats.org/presentationml/2006/main">
  <p:tag name="KSO_WM_DIAGRAM_VIRTUALLY_FRAME" val="{&quot;height&quot;:255.62283464566926,&quot;left&quot;:39.9255905511811,&quot;top&quot;:156.81614173228348,&quot;width&quot;:660.1027559055117}"/>
</p:tagLst>
</file>

<file path=ppt/tags/tag44.xml><?xml version="1.0" encoding="utf-8"?>
<p:tagLst xmlns:p="http://schemas.openxmlformats.org/presentationml/2006/main">
  <p:tag name="KSO_WM_DIAGRAM_VIRTUALLY_FRAME" val="{&quot;height&quot;:439.410157480315,&quot;left&quot;:8.46488188976378,&quot;top&quot;:97.07614173228346,&quot;width&quot;:635.0311811023621}"/>
</p:tagLst>
</file>

<file path=ppt/tags/tag440.xml><?xml version="1.0" encoding="utf-8"?>
<p:tagLst xmlns:p="http://schemas.openxmlformats.org/presentationml/2006/main">
  <p:tag name="KSO_WM_DIAGRAM_VIRTUALLY_FRAME" val="{&quot;height&quot;:255.62283464566926,&quot;left&quot;:39.9255905511811,&quot;top&quot;:156.81614173228348,&quot;width&quot;:660.1027559055117}"/>
</p:tagLst>
</file>

<file path=ppt/tags/tag441.xml><?xml version="1.0" encoding="utf-8"?>
<p:tagLst xmlns:p="http://schemas.openxmlformats.org/presentationml/2006/main">
  <p:tag name="KSO_WM_DIAGRAM_VIRTUALLY_FRAME" val="{&quot;height&quot;:255.62283464566926,&quot;left&quot;:39.9255905511811,&quot;top&quot;:156.81614173228348,&quot;width&quot;:660.1027559055117}"/>
</p:tagLst>
</file>

<file path=ppt/tags/tag442.xml><?xml version="1.0" encoding="utf-8"?>
<p:tagLst xmlns:p="http://schemas.openxmlformats.org/presentationml/2006/main">
  <p:tag name="KSO_WM_BEAUTIFY_FLAG" val=""/>
</p:tagLst>
</file>

<file path=ppt/tags/tag443.xml><?xml version="1.0" encoding="utf-8"?>
<p:tagLst xmlns:p="http://schemas.openxmlformats.org/presentationml/2006/main">
  <p:tag name="KSO_WM_BEAUTIFY_FLAG" val=""/>
</p:tagLst>
</file>

<file path=ppt/tags/tag444.xml><?xml version="1.0" encoding="utf-8"?>
<p:tagLst xmlns:p="http://schemas.openxmlformats.org/presentationml/2006/main">
  <p:tag name="KSO_WM_BEAUTIFY_FLAG" val=""/>
</p:tagLst>
</file>

<file path=ppt/tags/tag445.xml><?xml version="1.0" encoding="utf-8"?>
<p:tagLst xmlns:p="http://schemas.openxmlformats.org/presentationml/2006/main">
  <p:tag name="KSO_WM_BEAUTIFY_FLAG" val=""/>
</p:tagLst>
</file>

<file path=ppt/tags/tag446.xml><?xml version="1.0" encoding="utf-8"?>
<p:tagLst xmlns:p="http://schemas.openxmlformats.org/presentationml/2006/main">
  <p:tag name="KSO_WM_DIAGRAM_VIRTUALLY_FRAME" val="{&quot;height&quot;:263.54968503937005,&quot;left&quot;:69.89007874015748,&quot;top&quot;:145.03062992125984,&quot;width&quot;:649.9275590551181}"/>
</p:tagLst>
</file>

<file path=ppt/tags/tag447.xml><?xml version="1.0" encoding="utf-8"?>
<p:tagLst xmlns:p="http://schemas.openxmlformats.org/presentationml/2006/main">
  <p:tag name="KSO_WM_DIAGRAM_VIRTUALLY_FRAME" val="{&quot;height&quot;:263.54968503937005,&quot;left&quot;:69.89007874015748,&quot;top&quot;:145.03062992125984,&quot;width&quot;:649.9275590551181}"/>
</p:tagLst>
</file>

<file path=ppt/tags/tag448.xml><?xml version="1.0" encoding="utf-8"?>
<p:tagLst xmlns:p="http://schemas.openxmlformats.org/presentationml/2006/main">
  <p:tag name="KSO_WM_DIAGRAM_VIRTUALLY_FRAME" val="{&quot;height&quot;:263.54968503937005,&quot;left&quot;:69.89007874015748,&quot;top&quot;:145.03062992125984,&quot;width&quot;:649.9275590551181}"/>
</p:tagLst>
</file>

<file path=ppt/tags/tag449.xml><?xml version="1.0" encoding="utf-8"?>
<p:tagLst xmlns:p="http://schemas.openxmlformats.org/presentationml/2006/main">
  <p:tag name="KSO_WM_DIAGRAM_VIRTUALLY_FRAME" val="{&quot;height&quot;:263.54968503937005,&quot;left&quot;:69.89007874015748,&quot;top&quot;:145.03062992125984,&quot;width&quot;:649.9275590551181}"/>
</p:tagLst>
</file>

<file path=ppt/tags/tag45.xml><?xml version="1.0" encoding="utf-8"?>
<p:tagLst xmlns:p="http://schemas.openxmlformats.org/presentationml/2006/main">
  <p:tag name="KSO_WM_DIAGRAM_VIRTUALLY_FRAME" val="{&quot;height&quot;:439.410157480315,&quot;left&quot;:8.46488188976378,&quot;top&quot;:97.07614173228346,&quot;width&quot;:635.0311811023621}"/>
</p:tagLst>
</file>

<file path=ppt/tags/tag450.xml><?xml version="1.0" encoding="utf-8"?>
<p:tagLst xmlns:p="http://schemas.openxmlformats.org/presentationml/2006/main">
  <p:tag name="KSO_WM_DIAGRAM_VIRTUALLY_FRAME" val="{&quot;height&quot;:263.54968503937005,&quot;left&quot;:69.89007874015748,&quot;top&quot;:145.03062992125984,&quot;width&quot;:649.9275590551181}"/>
</p:tagLst>
</file>

<file path=ppt/tags/tag451.xml><?xml version="1.0" encoding="utf-8"?>
<p:tagLst xmlns:p="http://schemas.openxmlformats.org/presentationml/2006/main">
  <p:tag name="KSO_WM_BEAUTIFY_FLAG" val=""/>
</p:tagLst>
</file>

<file path=ppt/tags/tag452.xml><?xml version="1.0" encoding="utf-8"?>
<p:tagLst xmlns:p="http://schemas.openxmlformats.org/presentationml/2006/main">
  <p:tag name="KSO_WM_BEAUTIFY_FLAG" val=""/>
</p:tagLst>
</file>

<file path=ppt/tags/tag453.xml><?xml version="1.0" encoding="utf-8"?>
<p:tagLst xmlns:p="http://schemas.openxmlformats.org/presentationml/2006/main">
  <p:tag name="KSO_WM_BEAUTIFY_FLAG" val=""/>
</p:tagLst>
</file>

<file path=ppt/tags/tag454.xml><?xml version="1.0" encoding="utf-8"?>
<p:tagLst xmlns:p="http://schemas.openxmlformats.org/presentationml/2006/main">
  <p:tag name="KSO_WM_BEAUTIFY_FLAG" val=""/>
</p:tagLst>
</file>

<file path=ppt/tags/tag455.xml><?xml version="1.0" encoding="utf-8"?>
<p:tagLst xmlns:p="http://schemas.openxmlformats.org/presentationml/2006/main">
  <p:tag name="KSO_WM_BEAUTIFY_FLAG" val=""/>
</p:tagLst>
</file>

<file path=ppt/tags/tag456.xml><?xml version="1.0" encoding="utf-8"?>
<p:tagLst xmlns:p="http://schemas.openxmlformats.org/presentationml/2006/main">
  <p:tag name="KSO_WM_BEAUTIFY_FLAG" val=""/>
</p:tagLst>
</file>

<file path=ppt/tags/tag457.xml><?xml version="1.0" encoding="utf-8"?>
<p:tagLst xmlns:p="http://schemas.openxmlformats.org/presentationml/2006/main">
  <p:tag name="KSO_WM_BEAUTIFY_FLAG" val=""/>
</p:tagLst>
</file>

<file path=ppt/tags/tag458.xml><?xml version="1.0" encoding="utf-8"?>
<p:tagLst xmlns:p="http://schemas.openxmlformats.org/presentationml/2006/main">
  <p:tag name="KSO_WM_BEAUTIFY_FLAG" val=""/>
</p:tagLst>
</file>

<file path=ppt/tags/tag459.xml><?xml version="1.0" encoding="utf-8"?>
<p:tagLst xmlns:p="http://schemas.openxmlformats.org/presentationml/2006/main">
  <p:tag name="KSO_WM_BEAUTIFY_FLAG" val=""/>
</p:tagLst>
</file>

<file path=ppt/tags/tag46.xml><?xml version="1.0" encoding="utf-8"?>
<p:tagLst xmlns:p="http://schemas.openxmlformats.org/presentationml/2006/main">
  <p:tag name="KSO_WM_DIAGRAM_VIRTUALLY_FRAME" val="{&quot;height&quot;:439.410157480315,&quot;left&quot;:8.46488188976378,&quot;top&quot;:97.07614173228346,&quot;width&quot;:635.0311811023621}"/>
</p:tagLst>
</file>

<file path=ppt/tags/tag460.xml><?xml version="1.0" encoding="utf-8"?>
<p:tagLst xmlns:p="http://schemas.openxmlformats.org/presentationml/2006/main">
  <p:tag name="KSO_WM_BEAUTIFY_FLAG" val=""/>
</p:tagLst>
</file>

<file path=ppt/tags/tag461.xml><?xml version="1.0" encoding="utf-8"?>
<p:tagLst xmlns:p="http://schemas.openxmlformats.org/presentationml/2006/main">
  <p:tag name="KSO_WM_DIAGRAM_VIRTUALLY_FRAME" val="{&quot;height&quot;:136.10299212598426,&quot;left&quot;:50.04929133858268,&quot;top&quot;:216.91196850393698,&quot;width&quot;:620.2475590551181}"/>
</p:tagLst>
</file>

<file path=ppt/tags/tag462.xml><?xml version="1.0" encoding="utf-8"?>
<p:tagLst xmlns:p="http://schemas.openxmlformats.org/presentationml/2006/main">
  <p:tag name="KSO_WM_DIAGRAM_VIRTUALLY_FRAME" val="{&quot;height&quot;:136.10299212598426,&quot;left&quot;:50.04929133858268,&quot;top&quot;:216.91196850393698,&quot;width&quot;:620.2475590551181}"/>
</p:tagLst>
</file>

<file path=ppt/tags/tag463.xml><?xml version="1.0" encoding="utf-8"?>
<p:tagLst xmlns:p="http://schemas.openxmlformats.org/presentationml/2006/main">
  <p:tag name="KSO_WM_DIAGRAM_VIRTUALLY_FRAME" val="{&quot;height&quot;:136.10299212598426,&quot;left&quot;:50.04929133858268,&quot;top&quot;:216.91196850393698,&quot;width&quot;:620.2475590551181}"/>
</p:tagLst>
</file>

<file path=ppt/tags/tag464.xml><?xml version="1.0" encoding="utf-8"?>
<p:tagLst xmlns:p="http://schemas.openxmlformats.org/presentationml/2006/main">
  <p:tag name="KSO_WM_DIAGRAM_VIRTUALLY_FRAME" val="{&quot;height&quot;:136.10299212598426,&quot;left&quot;:50.04929133858268,&quot;top&quot;:216.91196850393698,&quot;width&quot;:620.2475590551181}"/>
</p:tagLst>
</file>

<file path=ppt/tags/tag465.xml><?xml version="1.0" encoding="utf-8"?>
<p:tagLst xmlns:p="http://schemas.openxmlformats.org/presentationml/2006/main">
  <p:tag name="KSO_WM_BEAUTIFY_FLAG" val=""/>
</p:tagLst>
</file>

<file path=ppt/tags/tag466.xml><?xml version="1.0" encoding="utf-8"?>
<p:tagLst xmlns:p="http://schemas.openxmlformats.org/presentationml/2006/main">
  <p:tag name="KSO_WM_BEAUTIFY_FLAG" val=""/>
</p:tagLst>
</file>

<file path=ppt/tags/tag467.xml><?xml version="1.0" encoding="utf-8"?>
<p:tagLst xmlns:p="http://schemas.openxmlformats.org/presentationml/2006/main">
  <p:tag name="KSO_WM_BEAUTIFY_FLAG" val=""/>
</p:tagLst>
</file>

<file path=ppt/tags/tag468.xml><?xml version="1.0" encoding="utf-8"?>
<p:tagLst xmlns:p="http://schemas.openxmlformats.org/presentationml/2006/main">
  <p:tag name="KSO_WM_BEAUTIFY_FLAG" val=""/>
</p:tagLst>
</file>

<file path=ppt/tags/tag469.xml><?xml version="1.0" encoding="utf-8"?>
<p:tagLst xmlns:p="http://schemas.openxmlformats.org/presentationml/2006/main">
  <p:tag name="KSO_WM_BEAUTIFY_FLAG" val=""/>
</p:tagLst>
</file>

<file path=ppt/tags/tag47.xml><?xml version="1.0" encoding="utf-8"?>
<p:tagLst xmlns:p="http://schemas.openxmlformats.org/presentationml/2006/main">
  <p:tag name="KSO_WM_DIAGRAM_VIRTUALLY_FRAME" val="{&quot;height&quot;:439.410157480315,&quot;left&quot;:8.46488188976378,&quot;top&quot;:97.07614173228346,&quot;width&quot;:635.0311811023621}"/>
</p:tagLst>
</file>

<file path=ppt/tags/tag470.xml><?xml version="1.0" encoding="utf-8"?>
<p:tagLst xmlns:p="http://schemas.openxmlformats.org/presentationml/2006/main">
  <p:tag name="KSO_WM_BEAUTIFY_FLAG" val=""/>
</p:tagLst>
</file>

<file path=ppt/tags/tag471.xml><?xml version="1.0" encoding="utf-8"?>
<p:tagLst xmlns:p="http://schemas.openxmlformats.org/presentationml/2006/main">
  <p:tag name="KSO_WM_BEAUTIFY_FLAG" val=""/>
</p:tagLst>
</file>

<file path=ppt/tags/tag472.xml><?xml version="1.0" encoding="utf-8"?>
<p:tagLst xmlns:p="http://schemas.openxmlformats.org/presentationml/2006/main">
  <p:tag name="KSO_WM_BEAUTIFY_FLAG" val=""/>
</p:tagLst>
</file>

<file path=ppt/tags/tag473.xml><?xml version="1.0" encoding="utf-8"?>
<p:tagLst xmlns:p="http://schemas.openxmlformats.org/presentationml/2006/main">
  <p:tag name="KSO_WM_BEAUTIFY_FLAG" val=""/>
</p:tagLst>
</file>

<file path=ppt/tags/tag474.xml><?xml version="1.0" encoding="utf-8"?>
<p:tagLst xmlns:p="http://schemas.openxmlformats.org/presentationml/2006/main">
  <p:tag name="KSO_WM_BEAUTIFY_FLAG" val=""/>
</p:tagLst>
</file>

<file path=ppt/tags/tag475.xml><?xml version="1.0" encoding="utf-8"?>
<p:tagLst xmlns:p="http://schemas.openxmlformats.org/presentationml/2006/main">
  <p:tag name="KSO_WM_DIAGRAM_VIRTUALLY_FRAME" val="{&quot;height&quot;:201.1665354330708,&quot;left&quot;:24.694015748031497,&quot;top&quot;:191.27685039370084,&quot;width&quot;:671.0551181102362}"/>
</p:tagLst>
</file>

<file path=ppt/tags/tag476.xml><?xml version="1.0" encoding="utf-8"?>
<p:tagLst xmlns:p="http://schemas.openxmlformats.org/presentationml/2006/main">
  <p:tag name="KSO_WM_DIAGRAM_VIRTUALLY_FRAME" val="{&quot;height&quot;:201.1665354330708,&quot;left&quot;:24.694015748031497,&quot;top&quot;:191.27685039370084,&quot;width&quot;:671.0551181102362}"/>
</p:tagLst>
</file>

<file path=ppt/tags/tag477.xml><?xml version="1.0" encoding="utf-8"?>
<p:tagLst xmlns:p="http://schemas.openxmlformats.org/presentationml/2006/main">
  <p:tag name="KSO_WM_DIAGRAM_VIRTUALLY_FRAME" val="{&quot;height&quot;:201.1665354330708,&quot;left&quot;:24.694015748031497,&quot;top&quot;:191.27685039370084,&quot;width&quot;:671.0551181102362}"/>
</p:tagLst>
</file>

<file path=ppt/tags/tag478.xml><?xml version="1.0" encoding="utf-8"?>
<p:tagLst xmlns:p="http://schemas.openxmlformats.org/presentationml/2006/main">
  <p:tag name="KSO_WM_DIAGRAM_VIRTUALLY_FRAME" val="{&quot;height&quot;:201.1665354330708,&quot;left&quot;:24.694015748031497,&quot;top&quot;:191.27685039370084,&quot;width&quot;:671.0551181102362}"/>
</p:tagLst>
</file>

<file path=ppt/tags/tag479.xml><?xml version="1.0" encoding="utf-8"?>
<p:tagLst xmlns:p="http://schemas.openxmlformats.org/presentationml/2006/main">
  <p:tag name="KSO_WM_DIAGRAM_VIRTUALLY_FRAME" val="{&quot;height&quot;:201.1665354330708,&quot;left&quot;:24.694015748031497,&quot;top&quot;:191.27685039370084,&quot;width&quot;:671.0551181102362}"/>
</p:tagLst>
</file>

<file path=ppt/tags/tag48.xml><?xml version="1.0" encoding="utf-8"?>
<p:tagLst xmlns:p="http://schemas.openxmlformats.org/presentationml/2006/main">
  <p:tag name="KSO_WM_DIAGRAM_VIRTUALLY_FRAME" val="{&quot;height&quot;:439.410157480315,&quot;left&quot;:8.46488188976378,&quot;top&quot;:97.07614173228346,&quot;width&quot;:635.0311811023621}"/>
</p:tagLst>
</file>

<file path=ppt/tags/tag480.xml><?xml version="1.0" encoding="utf-8"?>
<p:tagLst xmlns:p="http://schemas.openxmlformats.org/presentationml/2006/main">
  <p:tag name="KSO_WM_DIAGRAM_VIRTUALLY_FRAME" val="{&quot;height&quot;:201.1665354330708,&quot;left&quot;:24.694015748031497,&quot;top&quot;:191.27685039370084,&quot;width&quot;:671.0551181102362}"/>
</p:tagLst>
</file>

<file path=ppt/tags/tag481.xml><?xml version="1.0" encoding="utf-8"?>
<p:tagLst xmlns:p="http://schemas.openxmlformats.org/presentationml/2006/main">
  <p:tag name="KSO_WM_DIAGRAM_VIRTUALLY_FRAME" val="{&quot;height&quot;:201.1665354330708,&quot;left&quot;:24.694015748031497,&quot;top&quot;:191.27685039370084,&quot;width&quot;:671.0551181102362}"/>
</p:tagLst>
</file>

<file path=ppt/tags/tag482.xml><?xml version="1.0" encoding="utf-8"?>
<p:tagLst xmlns:p="http://schemas.openxmlformats.org/presentationml/2006/main">
  <p:tag name="KSO_WM_DIAGRAM_VIRTUALLY_FRAME" val="{&quot;height&quot;:201.1665354330708,&quot;left&quot;:24.694015748031497,&quot;top&quot;:191.27685039370084,&quot;width&quot;:671.0551181102362}"/>
</p:tagLst>
</file>

<file path=ppt/tags/tag483.xml><?xml version="1.0" encoding="utf-8"?>
<p:tagLst xmlns:p="http://schemas.openxmlformats.org/presentationml/2006/main">
  <p:tag name="KSO_WM_DIAGRAM_VIRTUALLY_FRAME" val="{&quot;height&quot;:201.1665354330708,&quot;left&quot;:24.694015748031497,&quot;top&quot;:191.27685039370084,&quot;width&quot;:671.0551181102362}"/>
</p:tagLst>
</file>

<file path=ppt/tags/tag484.xml><?xml version="1.0" encoding="utf-8"?>
<p:tagLst xmlns:p="http://schemas.openxmlformats.org/presentationml/2006/main">
  <p:tag name="KSO_WM_DIAGRAM_VIRTUALLY_FRAME" val="{&quot;height&quot;:201.1665354330708,&quot;left&quot;:24.694015748031497,&quot;top&quot;:191.27685039370084,&quot;width&quot;:671.0551181102362}"/>
</p:tagLst>
</file>

<file path=ppt/tags/tag485.xml><?xml version="1.0" encoding="utf-8"?>
<p:tagLst xmlns:p="http://schemas.openxmlformats.org/presentationml/2006/main">
  <p:tag name="KSO_WM_DIAGRAM_VIRTUALLY_FRAME" val="{&quot;height&quot;:201.1665354330708,&quot;left&quot;:24.694015748031497,&quot;top&quot;:191.27685039370084,&quot;width&quot;:671.0551181102362}"/>
</p:tagLst>
</file>

<file path=ppt/tags/tag486.xml><?xml version="1.0" encoding="utf-8"?>
<p:tagLst xmlns:p="http://schemas.openxmlformats.org/presentationml/2006/main">
  <p:tag name="KSO_WM_DIAGRAM_VIRTUALLY_FRAME" val="{&quot;height&quot;:201.1665354330708,&quot;left&quot;:24.694015748031497,&quot;top&quot;:191.27685039370084,&quot;width&quot;:671.0551181102362}"/>
</p:tagLst>
</file>

<file path=ppt/tags/tag487.xml><?xml version="1.0" encoding="utf-8"?>
<p:tagLst xmlns:p="http://schemas.openxmlformats.org/presentationml/2006/main">
  <p:tag name="KSO_WM_DIAGRAM_VIRTUALLY_FRAME" val="{&quot;height&quot;:201.1665354330708,&quot;left&quot;:24.694015748031497,&quot;top&quot;:191.27685039370084,&quot;width&quot;:671.0551181102362}"/>
</p:tagLst>
</file>

<file path=ppt/tags/tag488.xml><?xml version="1.0" encoding="utf-8"?>
<p:tagLst xmlns:p="http://schemas.openxmlformats.org/presentationml/2006/main">
  <p:tag name="KSO_WM_DIAGRAM_VIRTUALLY_FRAME" val="{&quot;height&quot;:201.1665354330708,&quot;left&quot;:24.694015748031497,&quot;top&quot;:191.27685039370084,&quot;width&quot;:671.0551181102362}"/>
</p:tagLst>
</file>

<file path=ppt/tags/tag489.xml><?xml version="1.0" encoding="utf-8"?>
<p:tagLst xmlns:p="http://schemas.openxmlformats.org/presentationml/2006/main">
  <p:tag name="KSO_WM_DIAGRAM_VIRTUALLY_FRAME" val="{&quot;height&quot;:201.1665354330708,&quot;left&quot;:24.694015748031497,&quot;top&quot;:191.27685039370084,&quot;width&quot;:671.0551181102362}"/>
</p:tagLst>
</file>

<file path=ppt/tags/tag49.xml><?xml version="1.0" encoding="utf-8"?>
<p:tagLst xmlns:p="http://schemas.openxmlformats.org/presentationml/2006/main">
  <p:tag name="KSO_WM_DIAGRAM_VIRTUALLY_FRAME" val="{&quot;height&quot;:439.410157480315,&quot;left&quot;:8.46488188976378,&quot;top&quot;:97.07614173228346,&quot;width&quot;:635.0311811023621}"/>
</p:tagLst>
</file>

<file path=ppt/tags/tag490.xml><?xml version="1.0" encoding="utf-8"?>
<p:tagLst xmlns:p="http://schemas.openxmlformats.org/presentationml/2006/main">
  <p:tag name="KSO_WM_BEAUTIFY_FLAG" val=""/>
</p:tagLst>
</file>

<file path=ppt/tags/tag491.xml><?xml version="1.0" encoding="utf-8"?>
<p:tagLst xmlns:p="http://schemas.openxmlformats.org/presentationml/2006/main">
  <p:tag name="KSO_WM_BEAUTIFY_FLAG" val=""/>
</p:tagLst>
</file>

<file path=ppt/tags/tag492.xml><?xml version="1.0" encoding="utf-8"?>
<p:tagLst xmlns:p="http://schemas.openxmlformats.org/presentationml/2006/main">
  <p:tag name="KSO_WM_BEAUTIFY_FLAG" val=""/>
</p:tagLst>
</file>

<file path=ppt/tags/tag493.xml><?xml version="1.0" encoding="utf-8"?>
<p:tagLst xmlns:p="http://schemas.openxmlformats.org/presentationml/2006/main">
  <p:tag name="KSO_WM_BEAUTIFY_FLAG" val=""/>
</p:tagLst>
</file>

<file path=ppt/tags/tag494.xml><?xml version="1.0" encoding="utf-8"?>
<p:tagLst xmlns:p="http://schemas.openxmlformats.org/presentationml/2006/main">
  <p:tag name="KSO_WM_BEAUTIFY_FLAG" val=""/>
</p:tagLst>
</file>

<file path=ppt/tags/tag495.xml><?xml version="1.0" encoding="utf-8"?>
<p:tagLst xmlns:p="http://schemas.openxmlformats.org/presentationml/2006/main">
  <p:tag name="KSO_WM_BEAUTIFY_FLAG" val=""/>
</p:tagLst>
</file>

<file path=ppt/tags/tag496.xml><?xml version="1.0" encoding="utf-8"?>
<p:tagLst xmlns:p="http://schemas.openxmlformats.org/presentationml/2006/main">
  <p:tag name="KSO_WM_BEAUTIFY_FLAG" val=""/>
</p:tagLst>
</file>

<file path=ppt/tags/tag497.xml><?xml version="1.0" encoding="utf-8"?>
<p:tagLst xmlns:p="http://schemas.openxmlformats.org/presentationml/2006/main">
  <p:tag name="KSO_WM_BEAUTIFY_FLAG" val=""/>
</p:tagLst>
</file>

<file path=ppt/tags/tag498.xml><?xml version="1.0" encoding="utf-8"?>
<p:tagLst xmlns:p="http://schemas.openxmlformats.org/presentationml/2006/main">
  <p:tag name="COMMONDATA" val="eyJoZGlkIjoiM2RkZjA5YjllNzBhNmRhN2E5MzJkMDlkNGVkMWNiODMifQ=="/>
  <p:tag name="RESOURCE_RECORD_KEY" val="{&quot;70&quot;:[3312532,3314314,3312588,3314281,3322207,3323799,3323399,3314290,3314294,3314199,3314197,3312355,3314283,3312357,3320039,3314368]}"/>
  <p:tag name="resource_record_key" val="{&quot;70&quot;:[3312532,3314314,3312588,3314281,3322207,3323799,3323399,3314290,3314294,3314199,3314197,3312355,3314283,3312357,3320039,3314368],&quot;71&quot;:[76235680038]}"/>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0.xml><?xml version="1.0" encoding="utf-8"?>
<p:tagLst xmlns:p="http://schemas.openxmlformats.org/presentationml/2006/main">
  <p:tag name="KSO_WM_DIAGRAM_VIRTUALLY_FRAME" val="{&quot;height&quot;:439.410157480315,&quot;left&quot;:8.46488188976378,&quot;top&quot;:97.07614173228346,&quot;width&quot;:635.0311811023621}"/>
</p:tagLst>
</file>

<file path=ppt/tags/tag51.xml><?xml version="1.0" encoding="utf-8"?>
<p:tagLst xmlns:p="http://schemas.openxmlformats.org/presentationml/2006/main">
  <p:tag name="KSO_WM_DIAGRAM_VIRTUALLY_FRAME" val="{&quot;height&quot;:339.4623622047244,&quot;left&quot;:8.4,&quot;top&quot;:109.4876377952756,&quot;width&quot;:663.1344094488188}"/>
</p:tagLst>
</file>

<file path=ppt/tags/tag52.xml><?xml version="1.0" encoding="utf-8"?>
<p:tagLst xmlns:p="http://schemas.openxmlformats.org/presentationml/2006/main">
  <p:tag name="KSO_WM_DIAGRAM_VIRTUALLY_FRAME" val="{&quot;height&quot;:339.4623622047244,&quot;left&quot;:8.4,&quot;top&quot;:109.4876377952756,&quot;width&quot;:663.1344094488188}"/>
</p:tagLst>
</file>

<file path=ppt/tags/tag53.xml><?xml version="1.0" encoding="utf-8"?>
<p:tagLst xmlns:p="http://schemas.openxmlformats.org/presentationml/2006/main">
  <p:tag name="KSO_WM_DIAGRAM_VIRTUALLY_FRAME" val="{&quot;height&quot;:339.4623622047244,&quot;left&quot;:8.4,&quot;top&quot;:109.4876377952756,&quot;width&quot;:663.1344094488188}"/>
</p:tagLst>
</file>

<file path=ppt/tags/tag54.xml><?xml version="1.0" encoding="utf-8"?>
<p:tagLst xmlns:p="http://schemas.openxmlformats.org/presentationml/2006/main">
  <p:tag name="KSO_WM_DIAGRAM_VIRTUALLY_FRAME" val="{&quot;height&quot;:339.4623622047244,&quot;left&quot;:8.4,&quot;top&quot;:109.4876377952756,&quot;width&quot;:663.1344094488188}"/>
</p:tagLst>
</file>

<file path=ppt/tags/tag55.xml><?xml version="1.0" encoding="utf-8"?>
<p:tagLst xmlns:p="http://schemas.openxmlformats.org/presentationml/2006/main">
  <p:tag name="KSO_WM_DIAGRAM_VIRTUALLY_FRAME" val="{&quot;height&quot;:339.4623622047244,&quot;left&quot;:8.4,&quot;top&quot;:109.4876377952756,&quot;width&quot;:663.1344094488188}"/>
</p:tagLst>
</file>

<file path=ppt/tags/tag56.xml><?xml version="1.0" encoding="utf-8"?>
<p:tagLst xmlns:p="http://schemas.openxmlformats.org/presentationml/2006/main">
  <p:tag name="KSO_WM_DIAGRAM_VIRTUALLY_FRAME" val="{&quot;height&quot;:339.4623622047244,&quot;left&quot;:8.4,&quot;top&quot;:109.4876377952756,&quot;width&quot;:663.1344094488188}"/>
</p:tagLst>
</file>

<file path=ppt/tags/tag57.xml><?xml version="1.0" encoding="utf-8"?>
<p:tagLst xmlns:p="http://schemas.openxmlformats.org/presentationml/2006/main">
  <p:tag name="KSO_WM_DIAGRAM_VIRTUALLY_FRAME" val="{&quot;height&quot;:339.4623622047244,&quot;left&quot;:8.4,&quot;top&quot;:109.4876377952756,&quot;width&quot;:663.1344094488188}"/>
</p:tagLst>
</file>

<file path=ppt/tags/tag58.xml><?xml version="1.0" encoding="utf-8"?>
<p:tagLst xmlns:p="http://schemas.openxmlformats.org/presentationml/2006/main">
  <p:tag name="KSO_WM_DIAGRAM_VIRTUALLY_FRAME" val="{&quot;height&quot;:339.4623622047244,&quot;left&quot;:8.4,&quot;top&quot;:109.4876377952756,&quot;width&quot;:663.1344094488188}"/>
</p:tagLst>
</file>

<file path=ppt/tags/tag59.xml><?xml version="1.0" encoding="utf-8"?>
<p:tagLst xmlns:p="http://schemas.openxmlformats.org/presentationml/2006/main">
  <p:tag name="KSO_WM_DIAGRAM_VIRTUALLY_FRAME" val="{&quot;height&quot;:339.4623622047244,&quot;left&quot;:8.4,&quot;top&quot;:109.4876377952756,&quot;width&quot;:663.1344094488188}"/>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0.xml><?xml version="1.0" encoding="utf-8"?>
<p:tagLst xmlns:p="http://schemas.openxmlformats.org/presentationml/2006/main">
  <p:tag name="KSO_WM_DIAGRAM_VIRTUALLY_FRAME" val="{&quot;height&quot;:339.4623622047244,&quot;left&quot;:8.4,&quot;top&quot;:109.4876377952756,&quot;width&quot;:663.1344094488188}"/>
</p:tagLst>
</file>

<file path=ppt/tags/tag61.xml><?xml version="1.0" encoding="utf-8"?>
<p:tagLst xmlns:p="http://schemas.openxmlformats.org/presentationml/2006/main">
  <p:tag name="KSO_WM_DIAGRAM_VIRTUALLY_FRAME" val="{&quot;height&quot;:339.4623622047244,&quot;left&quot;:8.4,&quot;top&quot;:109.4876377952756,&quot;width&quot;:663.1344094488188}"/>
</p:tagLst>
</file>

<file path=ppt/tags/tag62.xml><?xml version="1.0" encoding="utf-8"?>
<p:tagLst xmlns:p="http://schemas.openxmlformats.org/presentationml/2006/main">
  <p:tag name="KSO_WM_DIAGRAM_VIRTUALLY_FRAME" val="{&quot;height&quot;:339.4623622047244,&quot;left&quot;:8.4,&quot;top&quot;:109.4876377952756,&quot;width&quot;:663.1344094488188}"/>
</p:tagLst>
</file>

<file path=ppt/tags/tag63.xml><?xml version="1.0" encoding="utf-8"?>
<p:tagLst xmlns:p="http://schemas.openxmlformats.org/presentationml/2006/main">
  <p:tag name="KSO_WM_DIAGRAM_VIRTUALLY_FRAME" val="{&quot;height&quot;:308.123937007874,&quot;left&quot;:8.5,&quot;top&quot;:150.93165354330708,&quot;width&quot;:615.2594488188977}"/>
</p:tagLst>
</file>

<file path=ppt/tags/tag64.xml><?xml version="1.0" encoding="utf-8"?>
<p:tagLst xmlns:p="http://schemas.openxmlformats.org/presentationml/2006/main">
  <p:tag name="KSO_WM_DIAGRAM_VIRTUALLY_FRAME" val="{&quot;height&quot;:308.123937007874,&quot;left&quot;:8.5,&quot;top&quot;:150.93165354330708,&quot;width&quot;:615.2594488188977}"/>
</p:tagLst>
</file>

<file path=ppt/tags/tag65.xml><?xml version="1.0" encoding="utf-8"?>
<p:tagLst xmlns:p="http://schemas.openxmlformats.org/presentationml/2006/main">
  <p:tag name="KSO_WM_DIAGRAM_VIRTUALLY_FRAME" val="{&quot;height&quot;:308.123937007874,&quot;left&quot;:8.5,&quot;top&quot;:150.93165354330708,&quot;width&quot;:615.2594488188977}"/>
</p:tagLst>
</file>

<file path=ppt/tags/tag66.xml><?xml version="1.0" encoding="utf-8"?>
<p:tagLst xmlns:p="http://schemas.openxmlformats.org/presentationml/2006/main">
  <p:tag name="KSO_WM_DIAGRAM_VIRTUALLY_FRAME" val="{&quot;height&quot;:308.123937007874,&quot;left&quot;:8.5,&quot;top&quot;:150.93165354330708,&quot;width&quot;:615.2594488188977}"/>
</p:tagLst>
</file>

<file path=ppt/tags/tag67.xml><?xml version="1.0" encoding="utf-8"?>
<p:tagLst xmlns:p="http://schemas.openxmlformats.org/presentationml/2006/main">
  <p:tag name="KSO_WM_DIAGRAM_VIRTUALLY_FRAME" val="{&quot;height&quot;:308.123937007874,&quot;left&quot;:8.5,&quot;top&quot;:150.93165354330708,&quot;width&quot;:615.2594488188977}"/>
</p:tagLst>
</file>

<file path=ppt/tags/tag68.xml><?xml version="1.0" encoding="utf-8"?>
<p:tagLst xmlns:p="http://schemas.openxmlformats.org/presentationml/2006/main">
  <p:tag name="KSO_WM_DIAGRAM_VIRTUALLY_FRAME" val="{&quot;height&quot;:308.123937007874,&quot;left&quot;:8.5,&quot;top&quot;:150.93165354330708,&quot;width&quot;:615.2594488188977}"/>
</p:tagLst>
</file>

<file path=ppt/tags/tag69.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0.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71.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72.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73.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74.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75.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76.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77.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78.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79.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0.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81.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82.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83.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84.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85.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86.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87.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88.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89.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0.xml><?xml version="1.0" encoding="utf-8"?>
<p:tagLst xmlns:p="http://schemas.openxmlformats.org/presentationml/2006/main">
  <p:tag name="KSO_WM_DIAGRAM_VIRTUALLY_FRAME" val="{&quot;height&quot;:330.61700787401577,&quot;left&quot;:49.554015748031496,&quot;top&quot;:142.5871653543307,&quot;width&quot;:622.7222047244095}"/>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333333"/>
      </a:dk1>
      <a:lt1>
        <a:srgbClr val="FFFFFF"/>
      </a:lt1>
      <a:dk2>
        <a:srgbClr val="3B2015"/>
      </a:dk2>
      <a:lt2>
        <a:srgbClr val="FFF9F6"/>
      </a:lt2>
      <a:accent1>
        <a:srgbClr val="F28D60"/>
      </a:accent1>
      <a:accent2>
        <a:srgbClr val="2E866B"/>
      </a:accent2>
      <a:accent3>
        <a:srgbClr val="F2C261"/>
      </a:accent3>
      <a:accent4>
        <a:srgbClr val="3987A6"/>
      </a:accent4>
      <a:accent5>
        <a:srgbClr val="E67373"/>
      </a:accent5>
      <a:accent6>
        <a:srgbClr val="4F863F"/>
      </a:accent6>
      <a:hlink>
        <a:srgbClr val="0026E5"/>
      </a:hlink>
      <a:folHlink>
        <a:srgbClr val="7E1FAD"/>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
      <a:dk1>
        <a:srgbClr val="000000"/>
      </a:dk1>
      <a:lt1>
        <a:srgbClr val="FFFFFF"/>
      </a:lt1>
      <a:dk2>
        <a:srgbClr val="3B0500"/>
      </a:dk2>
      <a:lt2>
        <a:srgbClr val="FFF4F3"/>
      </a:lt2>
      <a:accent1>
        <a:srgbClr val="D02300"/>
      </a:accent1>
      <a:accent2>
        <a:srgbClr val="BF3C2E"/>
      </a:accent2>
      <a:accent3>
        <a:srgbClr val="E17467"/>
      </a:accent3>
      <a:accent4>
        <a:srgbClr val="FD905F"/>
      </a:accent4>
      <a:accent5>
        <a:srgbClr val="D39C83"/>
      </a:accent5>
      <a:accent6>
        <a:srgbClr val="B0A17E"/>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14497</Words>
  <Application>WPS 演示</Application>
  <PresentationFormat>全屏显示(4:3)</PresentationFormat>
  <Paragraphs>1545</Paragraphs>
  <Slides>80</Slides>
  <Notes>1</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80</vt:i4>
      </vt:variant>
    </vt:vector>
  </HeadingPairs>
  <TitlesOfParts>
    <vt:vector size="95" baseType="lpstr">
      <vt:lpstr>Arial</vt:lpstr>
      <vt:lpstr>宋体</vt:lpstr>
      <vt:lpstr>Wingdings</vt:lpstr>
      <vt:lpstr>Verdana</vt:lpstr>
      <vt:lpstr>微软雅黑</vt:lpstr>
      <vt:lpstr>Calibri</vt:lpstr>
      <vt:lpstr>黑体</vt:lpstr>
      <vt:lpstr>Times New Roman</vt:lpstr>
      <vt:lpstr>幼圆</vt:lpstr>
      <vt:lpstr>华文琥珀</vt:lpstr>
      <vt:lpstr>Arial Unicode MS</vt:lpstr>
      <vt:lpstr>Helvetica</vt:lpstr>
      <vt:lpstr>Office 主题</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Rita</cp:lastModifiedBy>
  <cp:revision>210</cp:revision>
  <dcterms:created xsi:type="dcterms:W3CDTF">2016-07-30T05:49:00Z</dcterms:created>
  <dcterms:modified xsi:type="dcterms:W3CDTF">2025-05-18T14:09:29Z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6412DBFABE6540D3A4550184F6D885B7_13</vt:lpwstr>
  </property>
  <property fmtid="{D5CDD505-2E9C-101B-9397-08002B2CF9AE}" pid="3" name="KSOProductBuildVer">
    <vt:lpwstr>2052-12.1.0.21171</vt:lpwstr>
  </property>
</Properties>
</file>