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20"/>
  </p:notesMasterIdLst>
  <p:sldIdLst>
    <p:sldId id="273" r:id="rId4"/>
    <p:sldId id="274"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6" r:id="rId19"/>
    <p:sldId id="277" r:id="rId21"/>
    <p:sldId id="278" r:id="rId22"/>
    <p:sldId id="279" r:id="rId23"/>
    <p:sldId id="280" r:id="rId24"/>
    <p:sldId id="281" r:id="rId25"/>
    <p:sldId id="27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image" Target="../media/image9.jpeg"/><Relationship Id="rId2" Type="http://schemas.openxmlformats.org/officeDocument/2006/relationships/tags" Target="../tags/tag136.xml"/><Relationship Id="rId1" Type="http://schemas.openxmlformats.org/officeDocument/2006/relationships/tags" Target="../tags/tag135.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8.xml"/><Relationship Id="rId3" Type="http://schemas.openxmlformats.org/officeDocument/2006/relationships/image" Target="../media/image7.png"/><Relationship Id="rId2" Type="http://schemas.openxmlformats.org/officeDocument/2006/relationships/tags" Target="../tags/tag147.xml"/><Relationship Id="rId1" Type="http://schemas.openxmlformats.org/officeDocument/2006/relationships/tags" Target="../tags/tag146.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image" Target="../media/image10.jpeg"/><Relationship Id="rId2" Type="http://schemas.openxmlformats.org/officeDocument/2006/relationships/tags" Target="../tags/tag150.xml"/><Relationship Id="rId1" Type="http://schemas.openxmlformats.org/officeDocument/2006/relationships/tags" Target="../tags/tag149.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http://gx.mof.gov.cn/bszn/zhengcefagui/202412/t20241226_3950557.ht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tags" Target="../tags/tag158.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57.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7" Type="http://schemas.openxmlformats.org/officeDocument/2006/relationships/slideLayout" Target="../slideLayouts/slideLayout4.xml"/><Relationship Id="rId16" Type="http://schemas.openxmlformats.org/officeDocument/2006/relationships/tags" Target="../tags/tag114.xml"/><Relationship Id="rId15" Type="http://schemas.openxmlformats.org/officeDocument/2006/relationships/image" Target="../media/image6.png"/><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7.xml"/><Relationship Id="rId3" Type="http://schemas.openxmlformats.org/officeDocument/2006/relationships/image" Target="../media/image7.png"/><Relationship Id="rId2" Type="http://schemas.openxmlformats.org/officeDocument/2006/relationships/tags" Target="../tags/tag116.xml"/><Relationship Id="rId1" Type="http://schemas.openxmlformats.org/officeDocument/2006/relationships/tags" Target="../tags/tag115.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3.xml"/><Relationship Id="rId3" Type="http://schemas.openxmlformats.org/officeDocument/2006/relationships/image" Target="../media/image7.png"/><Relationship Id="rId2" Type="http://schemas.openxmlformats.org/officeDocument/2006/relationships/tags" Target="../tags/tag122.xml"/><Relationship Id="rId1" Type="http://schemas.openxmlformats.org/officeDocument/2006/relationships/tags" Target="../tags/tag121.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image" Target="../media/image8.jpeg"/><Relationship Id="rId2" Type="http://schemas.openxmlformats.org/officeDocument/2006/relationships/tags" Target="../tags/tag125.xml"/><Relationship Id="rId1" Type="http://schemas.openxmlformats.org/officeDocument/2006/relationships/tags" Target="../tags/tag124.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4.xml"/><Relationship Id="rId3" Type="http://schemas.openxmlformats.org/officeDocument/2006/relationships/image" Target="../media/image7.png"/><Relationship Id="rId2" Type="http://schemas.openxmlformats.org/officeDocument/2006/relationships/tags" Target="../tags/tag133.xml"/><Relationship Id="rId1" Type="http://schemas.openxmlformats.org/officeDocument/2006/relationships/tags" Target="../tags/tag1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custDataLst>
              <p:tags r:id="rId1"/>
            </p:custDataLst>
          </p:nvPr>
        </p:nvSpPr>
        <p:spPr>
          <a:xfrm>
            <a:off x="624130" y="1579807"/>
            <a:ext cx="10972784" cy="4640018"/>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二、科目汇总表账务处理程序的基本步骤</a:t>
            </a:r>
            <a:endParaRPr lang="zh-CN" altLang="zh-CN" sz="2400" b="1" dirty="0">
              <a:solidFill>
                <a:schemeClr val="tx1"/>
              </a:solidFill>
            </a:endParaRPr>
          </a:p>
          <a:p>
            <a:r>
              <a:rPr lang="zh-CN" altLang="zh-CN" dirty="0">
                <a:solidFill>
                  <a:schemeClr val="tx1"/>
                </a:solidFill>
              </a:rPr>
              <a:t>科目汇总表账务处理程序如图</a:t>
            </a:r>
            <a:r>
              <a:rPr lang="en-US" altLang="zh-CN" dirty="0">
                <a:solidFill>
                  <a:schemeClr val="tx1"/>
                </a:solidFill>
              </a:rPr>
              <a:t>10-2</a:t>
            </a:r>
            <a:r>
              <a:rPr lang="zh-CN" altLang="zh-CN" dirty="0">
                <a:solidFill>
                  <a:schemeClr val="tx1"/>
                </a:solidFill>
              </a:rPr>
              <a:t>所示</a:t>
            </a:r>
            <a:r>
              <a:rPr lang="en-US" altLang="zh-CN" dirty="0">
                <a:solidFill>
                  <a:schemeClr val="tx1"/>
                </a:solidFill>
              </a:rPr>
              <a:t>,</a:t>
            </a:r>
            <a:r>
              <a:rPr lang="zh-CN" altLang="zh-CN" dirty="0">
                <a:solidFill>
                  <a:schemeClr val="tx1"/>
                </a:solidFill>
              </a:rPr>
              <a:t>具体步骤如下</a:t>
            </a:r>
            <a:r>
              <a:rPr lang="en-US" altLang="zh-CN" dirty="0">
                <a:solidFill>
                  <a:schemeClr val="tx1"/>
                </a:solidFill>
              </a:rPr>
              <a:t>:</a:t>
            </a:r>
            <a:endParaRPr lang="zh-CN" altLang="zh-CN" dirty="0">
              <a:solidFill>
                <a:schemeClr val="tx1"/>
              </a:solidFill>
            </a:endParaRPr>
          </a:p>
          <a:p>
            <a:endParaRPr lang="zh-CN" altLang="zh-CN" dirty="0">
              <a:solidFill>
                <a:schemeClr val="tx1"/>
              </a:solidFill>
            </a:endParaRPr>
          </a:p>
        </p:txBody>
      </p:sp>
      <p:pic>
        <p:nvPicPr>
          <p:cNvPr id="4" name="1002.jpg" descr="id:2147514051;FounderCES"/>
          <p:cNvPicPr/>
          <p:nvPr>
            <p:custDataLst>
              <p:tags r:id="rId2"/>
            </p:custDataLst>
          </p:nvPr>
        </p:nvPicPr>
        <p:blipFill>
          <a:blip r:embed="rId3"/>
          <a:stretch>
            <a:fillRect/>
          </a:stretch>
        </p:blipFill>
        <p:spPr>
          <a:xfrm>
            <a:off x="2516737" y="2601533"/>
            <a:ext cx="7187569" cy="3307786"/>
          </a:xfrm>
          <a:prstGeom prst="rect">
            <a:avLst/>
          </a:prstGeom>
        </p:spPr>
      </p:pic>
      <p:sp>
        <p:nvSpPr>
          <p:cNvPr id="5" name="矩形 4"/>
          <p:cNvSpPr/>
          <p:nvPr>
            <p:custDataLst>
              <p:tags r:id="rId4"/>
            </p:custDataLst>
          </p:nvPr>
        </p:nvSpPr>
        <p:spPr>
          <a:xfrm>
            <a:off x="4544095" y="6032374"/>
            <a:ext cx="3653790" cy="264160"/>
          </a:xfrm>
          <a:prstGeom prst="rect">
            <a:avLst/>
          </a:prstGeom>
        </p:spPr>
        <p:txBody>
          <a:bodyPr wrap="none">
            <a:spAutoFit/>
          </a:bodyPr>
          <a:lstStyle/>
          <a:p>
            <a:pPr>
              <a:lnSpc>
                <a:spcPts val="1350"/>
              </a:lnSpc>
            </a:pPr>
            <a:r>
              <a:rPr lang="zh-CN" altLang="zh-CN" dirty="0">
                <a:solidFill>
                  <a:schemeClr val="tx1"/>
                </a:solidFill>
                <a:cs typeface="Times New Roman" panose="02020603050405020304" pitchFamily="18" charset="0"/>
              </a:rPr>
              <a:t>图</a:t>
            </a:r>
            <a:r>
              <a:rPr lang="en-US" altLang="zh-CN" dirty="0">
                <a:solidFill>
                  <a:schemeClr val="tx1"/>
                </a:solidFill>
                <a:cs typeface="Times New Roman" panose="02020603050405020304" pitchFamily="18" charset="0"/>
              </a:rPr>
              <a:t>10-2</a:t>
            </a:r>
            <a:r>
              <a:rPr lang="zh-CN" altLang="zh-CN" dirty="0">
                <a:solidFill>
                  <a:schemeClr val="tx1"/>
                </a:solidFill>
                <a:cs typeface="Times New Roman" panose="02020603050405020304" pitchFamily="18" charset="0"/>
              </a:rPr>
              <a:t>　科目汇表总账务处理程序</a:t>
            </a:r>
            <a:endParaRPr lang="zh-CN" altLang="zh-CN" sz="2400" dirty="0">
              <a:solidFill>
                <a:schemeClr val="tx1"/>
              </a:solidFill>
              <a:cs typeface="Times New Roman" panose="02020603050405020304" pitchFamily="18" charset="0"/>
            </a:endParaRPr>
          </a:p>
        </p:txBody>
      </p:sp>
      <p:sp>
        <p:nvSpPr>
          <p:cNvPr id="9" name="标题 8"/>
          <p:cNvSpPr>
            <a:spLocks noGrp="1"/>
          </p:cNvSpPr>
          <p:nvPr>
            <p:ph type="title"/>
            <p:custDataLst>
              <p:tags r:id="rId5"/>
            </p:custDataLst>
          </p:nvPr>
        </p:nvSpPr>
        <p:spPr/>
        <p:txBody>
          <a:bodyPr vert="horz" wrap="square" lIns="0" tIns="0" rIns="0" bIns="0" rtlCol="0" anchor="b">
            <a:normAutofit/>
          </a:bodyPr>
          <a:lstStyle/>
          <a:p>
            <a:pPr lvl="0" algn="l">
              <a:buClrTx/>
              <a:buSzTx/>
              <a:buFontTx/>
            </a:pPr>
            <a:r>
              <a:rPr lang="zh-CN" altLang="en-US" dirty="0">
                <a:sym typeface="+mn-ea"/>
              </a:rPr>
              <a:t>第三节　科目汇总表账务处理程序</a:t>
            </a:r>
            <a:endParaRPr lang="zh-CN" altLang="en-US" dirty="0">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三、科目汇总表的编制方法</a:t>
            </a:r>
            <a:endParaRPr lang="zh-CN" altLang="zh-CN" sz="2400" b="1" dirty="0">
              <a:solidFill>
                <a:schemeClr val="tx1"/>
              </a:solidFill>
            </a:endParaRPr>
          </a:p>
          <a:p>
            <a:r>
              <a:rPr lang="zh-CN" altLang="zh-CN" dirty="0">
                <a:solidFill>
                  <a:schemeClr val="tx1"/>
                </a:solidFill>
              </a:rPr>
              <a:t>科目汇总表是根据一定时期内的全部记账凭证</a:t>
            </a:r>
            <a:r>
              <a:rPr lang="en-US" altLang="zh-CN" dirty="0">
                <a:solidFill>
                  <a:schemeClr val="tx1"/>
                </a:solidFill>
              </a:rPr>
              <a:t>,</a:t>
            </a:r>
            <a:r>
              <a:rPr lang="zh-CN" altLang="zh-CN" dirty="0">
                <a:solidFill>
                  <a:schemeClr val="tx1"/>
                </a:solidFill>
              </a:rPr>
              <a:t>按相同的会计科目进行归类编制</a:t>
            </a:r>
            <a:r>
              <a:rPr lang="en-US" altLang="zh-CN" dirty="0">
                <a:solidFill>
                  <a:schemeClr val="tx1"/>
                </a:solidFill>
              </a:rPr>
              <a:t>,</a:t>
            </a:r>
            <a:r>
              <a:rPr lang="zh-CN" altLang="zh-CN" dirty="0">
                <a:solidFill>
                  <a:schemeClr val="tx1"/>
                </a:solidFill>
              </a:rPr>
              <a:t>并定期汇总</a:t>
            </a:r>
            <a:r>
              <a:rPr lang="en-US" altLang="zh-CN" dirty="0">
                <a:solidFill>
                  <a:schemeClr val="tx1"/>
                </a:solidFill>
              </a:rPr>
              <a:t>(</a:t>
            </a:r>
            <a:r>
              <a:rPr lang="zh-CN" altLang="zh-CN" dirty="0">
                <a:solidFill>
                  <a:schemeClr val="tx1"/>
                </a:solidFill>
              </a:rPr>
              <a:t>如</a:t>
            </a:r>
            <a:r>
              <a:rPr lang="en-US" altLang="zh-CN" dirty="0">
                <a:solidFill>
                  <a:schemeClr val="tx1"/>
                </a:solidFill>
              </a:rPr>
              <a:t>5</a:t>
            </a:r>
            <a:r>
              <a:rPr lang="zh-CN" altLang="zh-CN" dirty="0">
                <a:solidFill>
                  <a:schemeClr val="tx1"/>
                </a:solidFill>
              </a:rPr>
              <a:t>天、</a:t>
            </a:r>
            <a:r>
              <a:rPr lang="en-US" altLang="zh-CN" dirty="0">
                <a:solidFill>
                  <a:schemeClr val="tx1"/>
                </a:solidFill>
              </a:rPr>
              <a:t>10</a:t>
            </a:r>
            <a:r>
              <a:rPr lang="zh-CN" altLang="zh-CN" dirty="0">
                <a:solidFill>
                  <a:schemeClr val="tx1"/>
                </a:solidFill>
              </a:rPr>
              <a:t>天、</a:t>
            </a:r>
            <a:r>
              <a:rPr lang="en-US" altLang="zh-CN" dirty="0">
                <a:solidFill>
                  <a:schemeClr val="tx1"/>
                </a:solidFill>
              </a:rPr>
              <a:t>15</a:t>
            </a:r>
            <a:r>
              <a:rPr lang="zh-CN" altLang="zh-CN" dirty="0">
                <a:solidFill>
                  <a:schemeClr val="tx1"/>
                </a:solidFill>
              </a:rPr>
              <a:t>天或</a:t>
            </a:r>
            <a:r>
              <a:rPr lang="en-US" altLang="zh-CN" dirty="0">
                <a:solidFill>
                  <a:schemeClr val="tx1"/>
                </a:solidFill>
              </a:rPr>
              <a:t>1</a:t>
            </a:r>
            <a:r>
              <a:rPr lang="zh-CN" altLang="zh-CN" dirty="0">
                <a:solidFill>
                  <a:schemeClr val="tx1"/>
                </a:solidFill>
              </a:rPr>
              <a:t>个月</a:t>
            </a:r>
            <a:r>
              <a:rPr lang="en-US" altLang="zh-CN" dirty="0">
                <a:solidFill>
                  <a:schemeClr val="tx1"/>
                </a:solidFill>
              </a:rPr>
              <a:t>),</a:t>
            </a:r>
            <a:r>
              <a:rPr lang="zh-CN" altLang="zh-CN" dirty="0">
                <a:solidFill>
                  <a:schemeClr val="tx1"/>
                </a:solidFill>
              </a:rPr>
              <a:t>汇总出每一会计科目的借方本期发生额和贷方本期发生额</a:t>
            </a:r>
            <a:r>
              <a:rPr lang="en-US" altLang="zh-CN" dirty="0">
                <a:solidFill>
                  <a:schemeClr val="tx1"/>
                </a:solidFill>
              </a:rPr>
              <a:t>,</a:t>
            </a:r>
            <a:r>
              <a:rPr lang="zh-CN" altLang="zh-CN" dirty="0">
                <a:solidFill>
                  <a:schemeClr val="tx1"/>
                </a:solidFill>
              </a:rPr>
              <a:t>填写在科目汇总表的相关栏内</a:t>
            </a:r>
            <a:r>
              <a:rPr lang="en-US" altLang="zh-CN" dirty="0">
                <a:solidFill>
                  <a:schemeClr val="tx1"/>
                </a:solidFill>
              </a:rPr>
              <a:t>,</a:t>
            </a:r>
            <a:r>
              <a:rPr lang="zh-CN" altLang="zh-CN" dirty="0">
                <a:solidFill>
                  <a:schemeClr val="tx1"/>
                </a:solidFill>
              </a:rPr>
              <a:t>用于反映全部会计科目在一定期间的借方发生额和贷方发生额。其格式如表</a:t>
            </a:r>
            <a:r>
              <a:rPr lang="en-US" altLang="zh-CN" dirty="0">
                <a:solidFill>
                  <a:schemeClr val="tx1"/>
                </a:solidFill>
              </a:rPr>
              <a:t>10-1</a:t>
            </a:r>
            <a:r>
              <a:rPr lang="zh-CN" altLang="zh-CN" dirty="0">
                <a:solidFill>
                  <a:schemeClr val="tx1"/>
                </a:solidFill>
              </a:rPr>
              <a:t>所示。</a:t>
            </a:r>
            <a:endParaRPr lang="zh-CN" altLang="zh-CN" dirty="0">
              <a:solidFill>
                <a:schemeClr val="tx1"/>
              </a:solidFill>
            </a:endParaRPr>
          </a:p>
          <a:p>
            <a:r>
              <a:rPr lang="zh-CN" altLang="zh-CN" dirty="0">
                <a:solidFill>
                  <a:schemeClr val="tx1"/>
                </a:solidFill>
              </a:rPr>
              <a:t>科目汇总表的汇总方法有两种</a:t>
            </a:r>
            <a:r>
              <a:rPr lang="en-US" altLang="zh-CN" dirty="0">
                <a:solidFill>
                  <a:schemeClr val="tx1"/>
                </a:solidFill>
              </a:rPr>
              <a:t>:</a:t>
            </a:r>
            <a:r>
              <a:rPr lang="zh-CN" altLang="zh-CN" dirty="0">
                <a:solidFill>
                  <a:schemeClr val="tx1"/>
                </a:solidFill>
              </a:rPr>
              <a:t>一种是全部汇总</a:t>
            </a:r>
            <a:r>
              <a:rPr lang="en-US" altLang="zh-CN" dirty="0">
                <a:solidFill>
                  <a:schemeClr val="tx1"/>
                </a:solidFill>
              </a:rPr>
              <a:t>,</a:t>
            </a:r>
            <a:r>
              <a:rPr lang="zh-CN" altLang="zh-CN" dirty="0">
                <a:solidFill>
                  <a:schemeClr val="tx1"/>
                </a:solidFill>
              </a:rPr>
              <a:t>将一定时期内的全部收款凭证、付款凭证和转账凭证汇总在一张科目汇总表上</a:t>
            </a:r>
            <a:r>
              <a:rPr lang="en-US" altLang="zh-CN" dirty="0">
                <a:solidFill>
                  <a:schemeClr val="tx1"/>
                </a:solidFill>
              </a:rPr>
              <a:t>,</a:t>
            </a:r>
            <a:r>
              <a:rPr lang="zh-CN" altLang="zh-CN" dirty="0">
                <a:solidFill>
                  <a:schemeClr val="tx1"/>
                </a:solidFill>
              </a:rPr>
              <a:t>据以登记总分类账</a:t>
            </a:r>
            <a:r>
              <a:rPr lang="en-US" altLang="zh-CN" dirty="0">
                <a:solidFill>
                  <a:schemeClr val="tx1"/>
                </a:solidFill>
              </a:rPr>
              <a:t>;</a:t>
            </a:r>
            <a:r>
              <a:rPr lang="zh-CN" altLang="zh-CN" dirty="0">
                <a:solidFill>
                  <a:schemeClr val="tx1"/>
                </a:solidFill>
              </a:rPr>
              <a:t>另一种是分类汇总</a:t>
            </a:r>
            <a:r>
              <a:rPr lang="en-US" altLang="zh-CN" dirty="0">
                <a:solidFill>
                  <a:schemeClr val="tx1"/>
                </a:solidFill>
              </a:rPr>
              <a:t>,</a:t>
            </a:r>
            <a:r>
              <a:rPr lang="zh-CN" altLang="zh-CN" dirty="0">
                <a:solidFill>
                  <a:schemeClr val="tx1"/>
                </a:solidFill>
              </a:rPr>
              <a:t>将一定时期内的收款凭证、付款凭证和转账凭证分别汇总</a:t>
            </a:r>
            <a:r>
              <a:rPr lang="en-US" altLang="zh-CN" dirty="0">
                <a:solidFill>
                  <a:schemeClr val="tx1"/>
                </a:solidFill>
              </a:rPr>
              <a:t>,</a:t>
            </a:r>
            <a:r>
              <a:rPr lang="zh-CN" altLang="zh-CN" dirty="0">
                <a:solidFill>
                  <a:schemeClr val="tx1"/>
                </a:solidFill>
              </a:rPr>
              <a:t>编制成三张科目汇总表</a:t>
            </a:r>
            <a:r>
              <a:rPr lang="en-US" altLang="zh-CN" dirty="0">
                <a:solidFill>
                  <a:schemeClr val="tx1"/>
                </a:solidFill>
              </a:rPr>
              <a:t>,</a:t>
            </a:r>
            <a:r>
              <a:rPr lang="zh-CN" altLang="zh-CN" dirty="0">
                <a:solidFill>
                  <a:schemeClr val="tx1"/>
                </a:solidFill>
              </a:rPr>
              <a:t>据以登记总分类账。</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科目汇总表账务处理程序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四、科目汇总表账务处理程序的优缺点及适用范围</a:t>
            </a:r>
            <a:endParaRPr lang="zh-CN" altLang="zh-CN" sz="2400" b="1" dirty="0">
              <a:solidFill>
                <a:schemeClr val="tx1"/>
              </a:solidFill>
            </a:endParaRPr>
          </a:p>
          <a:p>
            <a:r>
              <a:rPr lang="zh-CN" altLang="zh-CN" dirty="0">
                <a:solidFill>
                  <a:schemeClr val="tx1"/>
                </a:solidFill>
              </a:rPr>
              <a:t>科目汇总表账务处理程序的主要优点是</a:t>
            </a:r>
            <a:r>
              <a:rPr lang="en-US" altLang="zh-CN" dirty="0">
                <a:solidFill>
                  <a:schemeClr val="tx1"/>
                </a:solidFill>
              </a:rPr>
              <a:t>:</a:t>
            </a:r>
            <a:r>
              <a:rPr lang="zh-CN" altLang="zh-CN" dirty="0">
                <a:solidFill>
                  <a:schemeClr val="tx1"/>
                </a:solidFill>
              </a:rPr>
              <a:t>首先</a:t>
            </a:r>
            <a:r>
              <a:rPr lang="en-US" altLang="zh-CN" dirty="0">
                <a:solidFill>
                  <a:schemeClr val="tx1"/>
                </a:solidFill>
              </a:rPr>
              <a:t>,</a:t>
            </a:r>
            <a:r>
              <a:rPr lang="zh-CN" altLang="zh-CN" dirty="0">
                <a:solidFill>
                  <a:schemeClr val="tx1"/>
                </a:solidFill>
              </a:rPr>
              <a:t>根据定期编制的科目汇总表登记总分类账</a:t>
            </a:r>
            <a:r>
              <a:rPr lang="en-US" altLang="zh-CN" dirty="0">
                <a:solidFill>
                  <a:schemeClr val="tx1"/>
                </a:solidFill>
              </a:rPr>
              <a:t>,</a:t>
            </a:r>
            <a:r>
              <a:rPr lang="zh-CN" altLang="zh-CN" dirty="0">
                <a:solidFill>
                  <a:schemeClr val="tx1"/>
                </a:solidFill>
              </a:rPr>
              <a:t>可以大大简化总分类账的登记工作</a:t>
            </a:r>
            <a:r>
              <a:rPr lang="en-US" altLang="zh-CN" dirty="0">
                <a:solidFill>
                  <a:schemeClr val="tx1"/>
                </a:solidFill>
              </a:rPr>
              <a:t>;</a:t>
            </a:r>
            <a:r>
              <a:rPr lang="zh-CN" altLang="zh-CN" dirty="0">
                <a:solidFill>
                  <a:schemeClr val="tx1"/>
                </a:solidFill>
              </a:rPr>
              <a:t>其次</a:t>
            </a:r>
            <a:r>
              <a:rPr lang="en-US" altLang="zh-CN" dirty="0">
                <a:solidFill>
                  <a:schemeClr val="tx1"/>
                </a:solidFill>
              </a:rPr>
              <a:t>,</a:t>
            </a:r>
            <a:r>
              <a:rPr lang="zh-CN" altLang="zh-CN" dirty="0">
                <a:solidFill>
                  <a:schemeClr val="tx1"/>
                </a:solidFill>
              </a:rPr>
              <a:t>通过科目汇总表的编制</a:t>
            </a:r>
            <a:r>
              <a:rPr lang="en-US" altLang="zh-CN" dirty="0">
                <a:solidFill>
                  <a:schemeClr val="tx1"/>
                </a:solidFill>
              </a:rPr>
              <a:t>,</a:t>
            </a:r>
            <a:r>
              <a:rPr lang="zh-CN" altLang="zh-CN" dirty="0">
                <a:solidFill>
                  <a:schemeClr val="tx1"/>
                </a:solidFill>
              </a:rPr>
              <a:t>可进行发生额试算平衡</a:t>
            </a:r>
            <a:r>
              <a:rPr lang="en-US" altLang="zh-CN" dirty="0">
                <a:solidFill>
                  <a:schemeClr val="tx1"/>
                </a:solidFill>
              </a:rPr>
              <a:t>,</a:t>
            </a:r>
            <a:r>
              <a:rPr lang="zh-CN" altLang="zh-CN" dirty="0">
                <a:solidFill>
                  <a:schemeClr val="tx1"/>
                </a:solidFill>
              </a:rPr>
              <a:t>及时发现差错</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但</a:t>
            </a:r>
            <a:r>
              <a:rPr lang="zh-CN" altLang="zh-CN" dirty="0">
                <a:solidFill>
                  <a:schemeClr val="tx1"/>
                </a:solidFill>
              </a:rPr>
              <a:t>由于科目汇总表是定期汇总计算每一账户的借方、贷方发生额</a:t>
            </a:r>
            <a:r>
              <a:rPr lang="en-US" altLang="zh-CN" dirty="0">
                <a:solidFill>
                  <a:schemeClr val="tx1"/>
                </a:solidFill>
              </a:rPr>
              <a:t>,</a:t>
            </a:r>
            <a:r>
              <a:rPr lang="zh-CN" altLang="zh-CN" dirty="0">
                <a:solidFill>
                  <a:schemeClr val="tx1"/>
                </a:solidFill>
              </a:rPr>
              <a:t>并不考虑账户间的对应关系</a:t>
            </a:r>
            <a:r>
              <a:rPr lang="en-US" altLang="zh-CN" dirty="0">
                <a:solidFill>
                  <a:schemeClr val="tx1"/>
                </a:solidFill>
              </a:rPr>
              <a:t>,</a:t>
            </a:r>
            <a:r>
              <a:rPr lang="zh-CN" altLang="zh-CN" dirty="0">
                <a:solidFill>
                  <a:schemeClr val="tx1"/>
                </a:solidFill>
              </a:rPr>
              <a:t>因此</a:t>
            </a:r>
            <a:r>
              <a:rPr lang="en-US" altLang="zh-CN" dirty="0">
                <a:solidFill>
                  <a:schemeClr val="tx1"/>
                </a:solidFill>
              </a:rPr>
              <a:t>,</a:t>
            </a:r>
            <a:r>
              <a:rPr lang="zh-CN" altLang="zh-CN" dirty="0">
                <a:solidFill>
                  <a:schemeClr val="tx1"/>
                </a:solidFill>
              </a:rPr>
              <a:t>在科目汇总表和总分类账中不能明确反映账户的对应关系</a:t>
            </a:r>
            <a:r>
              <a:rPr lang="en-US" altLang="zh-CN" dirty="0">
                <a:solidFill>
                  <a:schemeClr val="tx1"/>
                </a:solidFill>
              </a:rPr>
              <a:t>,</a:t>
            </a:r>
            <a:r>
              <a:rPr lang="zh-CN" altLang="zh-CN" dirty="0">
                <a:solidFill>
                  <a:schemeClr val="tx1"/>
                </a:solidFill>
              </a:rPr>
              <a:t>不便于了解经济业务的具体内容。其主要适用于经济业务量较大的企业。</a:t>
            </a:r>
            <a:endParaRPr lang="zh-CN" altLang="zh-CN" dirty="0">
              <a:solidFill>
                <a:schemeClr val="tx1"/>
              </a:solidFill>
            </a:endParaRPr>
          </a:p>
          <a:p>
            <a:pPr marL="0" indent="0">
              <a:spcBef>
                <a:spcPts val="1800"/>
              </a:spcBef>
              <a:buNone/>
            </a:pPr>
            <a:r>
              <a:rPr lang="zh-CN" altLang="zh-CN" sz="2400" b="1" dirty="0">
                <a:solidFill>
                  <a:schemeClr val="tx1"/>
                </a:solidFill>
              </a:rPr>
              <a:t>五、科目汇总表账务处理程序的应用</a:t>
            </a:r>
            <a:endParaRPr lang="zh-CN" altLang="zh-CN" sz="2400" b="1" dirty="0">
              <a:solidFill>
                <a:schemeClr val="tx1"/>
              </a:solidFill>
            </a:endParaRPr>
          </a:p>
          <a:p>
            <a:r>
              <a:rPr lang="zh-CN" altLang="zh-CN" dirty="0">
                <a:solidFill>
                  <a:schemeClr val="tx1"/>
                </a:solidFill>
              </a:rPr>
              <a:t>现以本章第二节案例中所填制的记账凭证为依据</a:t>
            </a:r>
            <a:r>
              <a:rPr lang="en-US" altLang="zh-CN" dirty="0">
                <a:solidFill>
                  <a:schemeClr val="tx1"/>
                </a:solidFill>
              </a:rPr>
              <a:t>,</a:t>
            </a:r>
            <a:r>
              <a:rPr lang="zh-CN" altLang="zh-CN" dirty="0">
                <a:solidFill>
                  <a:schemeClr val="tx1"/>
                </a:solidFill>
              </a:rPr>
              <a:t>采用全部汇总的方法编制科目汇总表</a:t>
            </a:r>
            <a:r>
              <a:rPr lang="en-US" altLang="zh-CN" dirty="0">
                <a:solidFill>
                  <a:schemeClr val="tx1"/>
                </a:solidFill>
              </a:rPr>
              <a:t>,</a:t>
            </a:r>
            <a:r>
              <a:rPr lang="zh-CN" altLang="zh-CN" dirty="0">
                <a:solidFill>
                  <a:schemeClr val="tx1"/>
                </a:solidFill>
              </a:rPr>
              <a:t>如表</a:t>
            </a:r>
            <a:r>
              <a:rPr lang="en-US" altLang="zh-CN" dirty="0">
                <a:solidFill>
                  <a:schemeClr val="tx1"/>
                </a:solidFill>
              </a:rPr>
              <a:t>10-41</a:t>
            </a:r>
            <a:r>
              <a:rPr lang="zh-CN" altLang="zh-CN" dirty="0">
                <a:solidFill>
                  <a:schemeClr val="tx1"/>
                </a:solidFill>
              </a:rPr>
              <a:t>、表</a:t>
            </a:r>
            <a:r>
              <a:rPr lang="en-US" altLang="zh-CN" dirty="0">
                <a:solidFill>
                  <a:schemeClr val="tx1"/>
                </a:solidFill>
              </a:rPr>
              <a:t>10-42</a:t>
            </a:r>
            <a:r>
              <a:rPr lang="zh-CN" altLang="zh-CN" dirty="0">
                <a:solidFill>
                  <a:schemeClr val="tx1"/>
                </a:solidFill>
              </a:rPr>
              <a:t>所示。</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科目汇总表账务处理程序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一、汇总记账凭证账务处理程序的特点</a:t>
            </a:r>
            <a:endParaRPr lang="zh-CN" altLang="zh-CN" sz="2400" b="1" dirty="0">
              <a:solidFill>
                <a:schemeClr val="tx1"/>
              </a:solidFill>
            </a:endParaRPr>
          </a:p>
          <a:p>
            <a:r>
              <a:rPr lang="zh-CN" altLang="zh-CN" dirty="0">
                <a:solidFill>
                  <a:schemeClr val="tx1"/>
                </a:solidFill>
              </a:rPr>
              <a:t>汇总记账凭证账务处理程序区别于其他账务处理程序的主要特点是</a:t>
            </a:r>
            <a:r>
              <a:rPr lang="en-US" altLang="zh-CN" dirty="0">
                <a:solidFill>
                  <a:schemeClr val="tx1"/>
                </a:solidFill>
              </a:rPr>
              <a:t>:</a:t>
            </a:r>
            <a:r>
              <a:rPr lang="zh-CN" altLang="zh-CN" dirty="0">
                <a:solidFill>
                  <a:schemeClr val="tx1"/>
                </a:solidFill>
              </a:rPr>
              <a:t>定期将记账凭证分类编制汇总记账凭证</a:t>
            </a:r>
            <a:r>
              <a:rPr lang="en-US" altLang="zh-CN" dirty="0">
                <a:solidFill>
                  <a:schemeClr val="tx1"/>
                </a:solidFill>
              </a:rPr>
              <a:t>,</a:t>
            </a:r>
            <a:r>
              <a:rPr lang="zh-CN" altLang="zh-CN" dirty="0">
                <a:solidFill>
                  <a:schemeClr val="tx1"/>
                </a:solidFill>
              </a:rPr>
              <a:t>然后根据汇总记账凭证登记总分类账。</a:t>
            </a:r>
            <a:endParaRPr lang="zh-CN" altLang="zh-CN" dirty="0">
              <a:solidFill>
                <a:schemeClr val="tx1"/>
              </a:solidFill>
            </a:endParaRPr>
          </a:p>
          <a:p>
            <a:r>
              <a:rPr lang="zh-CN" altLang="zh-CN" dirty="0">
                <a:solidFill>
                  <a:schemeClr val="tx1"/>
                </a:solidFill>
              </a:rPr>
              <a:t>采用汇总记账凭证账务处理程序时</a:t>
            </a:r>
            <a:r>
              <a:rPr lang="en-US" altLang="zh-CN" dirty="0">
                <a:solidFill>
                  <a:schemeClr val="tx1"/>
                </a:solidFill>
              </a:rPr>
              <a:t>,</a:t>
            </a:r>
            <a:r>
              <a:rPr lang="zh-CN" altLang="zh-CN" dirty="0">
                <a:solidFill>
                  <a:schemeClr val="tx1"/>
                </a:solidFill>
              </a:rPr>
              <a:t>其账簿设置、各种账簿的格式以及记账凭证的种类和格式基本上与记账凭证账务处理程序相同。但应增设汇总收款凭证、汇总付款凭证和汇总转账凭证作为登记总分类账的依据。另外</a:t>
            </a:r>
            <a:r>
              <a:rPr lang="en-US" altLang="zh-CN" dirty="0">
                <a:solidFill>
                  <a:schemeClr val="tx1"/>
                </a:solidFill>
              </a:rPr>
              <a:t>,</a:t>
            </a:r>
            <a:r>
              <a:rPr lang="zh-CN" altLang="zh-CN" dirty="0">
                <a:solidFill>
                  <a:schemeClr val="tx1"/>
                </a:solidFill>
              </a:rPr>
              <a:t>总分类账的账页格式必须增设“对应账户”栏。</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汇总记账凭证账务处理程序</a:t>
            </a:r>
            <a:endParaRPr lang="zh-CN" altLang="en-US" dirty="0">
              <a:sym typeface="+mn-ea"/>
            </a:endParaRPr>
          </a:p>
        </p:txBody>
      </p:sp>
      <p:pic>
        <p:nvPicPr>
          <p:cNvPr id="2" name="图片 1"/>
          <p:cNvPicPr>
            <a:picLocks noChangeAspect="1"/>
          </p:cNvPicPr>
          <p:nvPr/>
        </p:nvPicPr>
        <p:blipFill>
          <a:blip r:embed="rId3"/>
          <a:stretch>
            <a:fillRect/>
          </a:stretch>
        </p:blipFill>
        <p:spPr>
          <a:xfrm>
            <a:off x="10014585" y="424307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custDataLst>
              <p:tags r:id="rId1"/>
            </p:custDataLst>
          </p:nvPr>
        </p:nvSpPr>
        <p:spPr>
          <a:xfrm>
            <a:off x="624130" y="1579807"/>
            <a:ext cx="10972784" cy="4640018"/>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二、汇总记账凭证账务处理程序的基本步骤</a:t>
            </a:r>
            <a:endParaRPr lang="zh-CN" altLang="zh-CN" sz="2400" b="1" dirty="0">
              <a:solidFill>
                <a:schemeClr val="tx1"/>
              </a:solidFill>
            </a:endParaRPr>
          </a:p>
          <a:p>
            <a:r>
              <a:rPr lang="zh-CN" altLang="zh-CN" dirty="0">
                <a:solidFill>
                  <a:schemeClr val="tx1"/>
                </a:solidFill>
              </a:rPr>
              <a:t>汇总记账凭证账务处理程序的基本步骤如图</a:t>
            </a:r>
            <a:r>
              <a:rPr lang="en-US" altLang="zh-CN" dirty="0">
                <a:solidFill>
                  <a:schemeClr val="tx1"/>
                </a:solidFill>
              </a:rPr>
              <a:t>10-3</a:t>
            </a:r>
            <a:r>
              <a:rPr lang="zh-CN" altLang="zh-CN" dirty="0">
                <a:solidFill>
                  <a:schemeClr val="tx1"/>
                </a:solidFill>
              </a:rPr>
              <a:t>所示。</a:t>
            </a:r>
            <a:endParaRPr lang="zh-CN" altLang="zh-CN" dirty="0">
              <a:solidFill>
                <a:schemeClr val="tx1"/>
              </a:solidFill>
            </a:endParaRPr>
          </a:p>
          <a:p>
            <a:endParaRPr lang="zh-CN" altLang="zh-CN" dirty="0">
              <a:solidFill>
                <a:schemeClr val="tx1"/>
              </a:solidFill>
            </a:endParaRPr>
          </a:p>
        </p:txBody>
      </p:sp>
      <p:pic>
        <p:nvPicPr>
          <p:cNvPr id="4" name="1003.jpg" descr="id:2147514145;FounderCES"/>
          <p:cNvPicPr/>
          <p:nvPr>
            <p:custDataLst>
              <p:tags r:id="rId2"/>
            </p:custDataLst>
          </p:nvPr>
        </p:nvPicPr>
        <p:blipFill>
          <a:blip r:embed="rId3"/>
          <a:stretch>
            <a:fillRect/>
          </a:stretch>
        </p:blipFill>
        <p:spPr>
          <a:xfrm>
            <a:off x="2605178" y="2593680"/>
            <a:ext cx="6484182" cy="3220523"/>
          </a:xfrm>
          <a:prstGeom prst="rect">
            <a:avLst/>
          </a:prstGeom>
        </p:spPr>
      </p:pic>
      <p:sp>
        <p:nvSpPr>
          <p:cNvPr id="5" name="矩形 4"/>
          <p:cNvSpPr/>
          <p:nvPr>
            <p:custDataLst>
              <p:tags r:id="rId4"/>
            </p:custDataLst>
          </p:nvPr>
        </p:nvSpPr>
        <p:spPr>
          <a:xfrm>
            <a:off x="4171529" y="5971232"/>
            <a:ext cx="3882390" cy="264160"/>
          </a:xfrm>
          <a:prstGeom prst="rect">
            <a:avLst/>
          </a:prstGeom>
        </p:spPr>
        <p:txBody>
          <a:bodyPr wrap="none">
            <a:spAutoFit/>
          </a:bodyPr>
          <a:lstStyle/>
          <a:p>
            <a:pPr>
              <a:lnSpc>
                <a:spcPts val="1350"/>
              </a:lnSpc>
            </a:pPr>
            <a:r>
              <a:rPr lang="zh-CN" altLang="zh-CN" dirty="0">
                <a:solidFill>
                  <a:schemeClr val="tx1"/>
                </a:solidFill>
                <a:cs typeface="Times New Roman" panose="02020603050405020304" pitchFamily="18" charset="0"/>
              </a:rPr>
              <a:t>图</a:t>
            </a:r>
            <a:r>
              <a:rPr lang="en-US" altLang="zh-CN" dirty="0">
                <a:solidFill>
                  <a:schemeClr val="tx1"/>
                </a:solidFill>
                <a:cs typeface="Times New Roman" panose="02020603050405020304" pitchFamily="18" charset="0"/>
              </a:rPr>
              <a:t>10-3</a:t>
            </a:r>
            <a:r>
              <a:rPr lang="zh-CN" altLang="zh-CN" dirty="0">
                <a:solidFill>
                  <a:schemeClr val="tx1"/>
                </a:solidFill>
                <a:cs typeface="Times New Roman" panose="02020603050405020304" pitchFamily="18" charset="0"/>
              </a:rPr>
              <a:t>　汇总记账凭证账务处理程序</a:t>
            </a:r>
            <a:endParaRPr lang="zh-CN" altLang="zh-CN" sz="2400" dirty="0">
              <a:solidFill>
                <a:schemeClr val="tx1"/>
              </a:solidFill>
              <a:cs typeface="Times New Roman" panose="02020603050405020304" pitchFamily="18" charset="0"/>
            </a:endParaRPr>
          </a:p>
        </p:txBody>
      </p:sp>
      <p:sp>
        <p:nvSpPr>
          <p:cNvPr id="9" name="标题 8"/>
          <p:cNvSpPr>
            <a:spLocks noGrp="1"/>
          </p:cNvSpPr>
          <p:nvPr>
            <p:ph type="title"/>
            <p:custDataLst>
              <p:tags r:id="rId5"/>
            </p:custDataLst>
          </p:nvPr>
        </p:nvSpPr>
        <p:spPr/>
        <p:txBody>
          <a:bodyPr vert="horz" wrap="square" lIns="0" tIns="0" rIns="0" bIns="0" rtlCol="0" anchor="b">
            <a:normAutofit/>
          </a:bodyPr>
          <a:lstStyle/>
          <a:p>
            <a:pPr lvl="0" algn="l">
              <a:buClrTx/>
              <a:buSzTx/>
              <a:buFontTx/>
            </a:pPr>
            <a:r>
              <a:rPr lang="zh-CN" altLang="en-US" dirty="0">
                <a:sym typeface="+mn-ea"/>
              </a:rPr>
              <a:t>第四节　汇总记账凭证账务处理程序</a:t>
            </a:r>
            <a:endParaRPr lang="zh-CN" altLang="en-US" dirty="0">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三、汇总记账凭证及其编制方法</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汇总收款凭证的编制</a:t>
            </a:r>
            <a:endParaRPr lang="zh-CN" altLang="zh-CN" dirty="0">
              <a:solidFill>
                <a:schemeClr val="tx1"/>
              </a:solidFill>
            </a:endParaRPr>
          </a:p>
          <a:p>
            <a:r>
              <a:rPr lang="en-US" altLang="zh-CN" dirty="0">
                <a:solidFill>
                  <a:schemeClr val="tx1"/>
                </a:solidFill>
              </a:rPr>
              <a:t>2.</a:t>
            </a:r>
            <a:r>
              <a:rPr lang="zh-CN" altLang="zh-CN" dirty="0">
                <a:solidFill>
                  <a:schemeClr val="tx1"/>
                </a:solidFill>
              </a:rPr>
              <a:t>汇总付款凭证的编制</a:t>
            </a:r>
            <a:endParaRPr lang="zh-CN" altLang="zh-CN" dirty="0">
              <a:solidFill>
                <a:schemeClr val="tx1"/>
              </a:solidFill>
            </a:endParaRPr>
          </a:p>
          <a:p>
            <a:r>
              <a:rPr lang="en-US" altLang="zh-CN" dirty="0">
                <a:solidFill>
                  <a:schemeClr val="tx1"/>
                </a:solidFill>
              </a:rPr>
              <a:t>3.</a:t>
            </a:r>
            <a:r>
              <a:rPr lang="zh-CN" altLang="zh-CN" dirty="0">
                <a:solidFill>
                  <a:schemeClr val="tx1"/>
                </a:solidFill>
              </a:rPr>
              <a:t>汇总转账凭证的编制</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汇总记账凭证账务处理程序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本案例聚焦于新技术环境下会计账务处理程序的创新，通过案例分析及其课堂讨论等形式，了解企业在数字化转型过程中的实践与挑战，培养学生敏锐的市场洞察力和持续的自我革新精神；同时强化会计工作的核心价值，即确保核算质量的同时，推动企业的合规运营和高质量发展。</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2575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854075"/>
            <a:ext cx="10515600" cy="5662295"/>
          </a:xfrm>
        </p:spPr>
        <p:txBody>
          <a:bodyPr>
            <a:normAutofit fontScale="90000" lnSpcReduction="10000"/>
          </a:bodyPr>
          <a:p>
            <a:r>
              <a:rPr lang="zh-CN" altLang="en-US" sz="2000" b="1"/>
              <a:t>（二）案例描述、分析与知识点</a:t>
            </a:r>
            <a:endParaRPr lang="zh-CN" altLang="en-US" sz="2000" b="1"/>
          </a:p>
          <a:p>
            <a:pPr indent="720090" algn="just" eaLnBrk="1" latinLnBrk="0" hangingPunct="1">
              <a:lnSpc>
                <a:spcPct val="125000"/>
              </a:lnSpc>
              <a:spcAft>
                <a:spcPts val="0"/>
              </a:spcAft>
            </a:pPr>
            <a:r>
              <a:rPr sz="2000">
                <a:latin typeface="黑体" panose="02010609060101010101" charset="-122"/>
                <a:cs typeface="黑体" panose="02010609060101010101" charset="-122"/>
              </a:rPr>
              <a:t>本案例名称是“全流程财务共享：A集团的数字化转型实践”。随着互联网技术在商业领域的广泛应用，A集团也面临数字化转型的机遇与挑战。作为这一转型的关键环节之一，集团决定建立新一代全流程财务共享中心，推进集团范围内的账务处理信息化建设。</a:t>
            </a:r>
            <a:endParaRPr sz="2000">
              <a:latin typeface="黑体" panose="02010609060101010101" charset="-122"/>
              <a:cs typeface="黑体" panose="02010609060101010101" charset="-122"/>
            </a:endParaRPr>
          </a:p>
          <a:p>
            <a:pPr indent="720090" algn="just" eaLnBrk="1" latinLnBrk="0" hangingPunct="1">
              <a:lnSpc>
                <a:spcPct val="125000"/>
              </a:lnSpc>
              <a:spcAft>
                <a:spcPts val="0"/>
              </a:spcAft>
            </a:pPr>
            <a:r>
              <a:rPr sz="2000">
                <a:latin typeface="黑体" panose="02010609060101010101" charset="-122"/>
                <a:cs typeface="黑体" panose="02010609060101010101" charset="-122"/>
              </a:rPr>
              <a:t>2023年2月，集团财务中心选定了一家国际领先的财务管理软件供应商，投资了1.5亿元采购了其最新研发的Intelligent Finance Suite系统。该系统通过柔性的数据收集与分析功能，支持自定义配置复杂的业务逻辑与会计准则，并利用光学字符识别、人工智能等新技术实现了交易全流程的智能化处理。</a:t>
            </a:r>
            <a:endParaRPr sz="2000">
              <a:latin typeface="黑体" panose="02010609060101010101" charset="-122"/>
              <a:cs typeface="黑体" panose="02010609060101010101" charset="-122"/>
            </a:endParaRPr>
          </a:p>
          <a:p>
            <a:pPr indent="720090" algn="just" eaLnBrk="1" latinLnBrk="0" hangingPunct="1">
              <a:lnSpc>
                <a:spcPct val="125000"/>
              </a:lnSpc>
              <a:spcAft>
                <a:spcPts val="0"/>
              </a:spcAft>
            </a:pPr>
            <a:r>
              <a:rPr sz="2000">
                <a:latin typeface="黑体" panose="02010609060101010101" charset="-122"/>
                <a:cs typeface="黑体" panose="02010609060101010101" charset="-122"/>
              </a:rPr>
              <a:t>系统在4月底正式上线使用。上线初期，新的账务处理流程带来了显著的效率提升。通过电子凭证自动提取和识别、科目智能判断，大批量重复性账务工作被系统有效替代，速度提高了80%。但在处理部分跨境业务和金融工具时，由于这些业务的规模较小，在系统开发和测试阶段没有足够关注，导致自动化规则不能完全适配，核算结果出现了错误。</a:t>
            </a:r>
            <a:endParaRPr sz="2000">
              <a:latin typeface="黑体" panose="02010609060101010101" charset="-122"/>
              <a:cs typeface="黑体" panose="02010609060101010101" charset="-122"/>
            </a:endParaRPr>
          </a:p>
          <a:p>
            <a:pPr indent="720090" algn="just" eaLnBrk="1" latinLnBrk="0" hangingPunct="1">
              <a:lnSpc>
                <a:spcPct val="125000"/>
              </a:lnSpc>
              <a:spcAft>
                <a:spcPts val="0"/>
              </a:spcAft>
            </a:pPr>
            <a:r>
              <a:rPr sz="2000">
                <a:latin typeface="黑体" panose="02010609060101010101" charset="-122"/>
                <a:cs typeface="黑体" panose="02010609060101010101" charset="-122"/>
              </a:rPr>
              <a:t>财务中心迅速成立专项小组与业务部门沟通，分析差错原因，提取这些业务的实际规则，由项目团队进行系统定制化开发。同时增设了关键业务账务的人工复核关卡，避免核算质量受损。在为期3个月的系统优化和业务调整后，全流程财务共享中心正式进入稳定高效运转的正常轨道，完成了数字化转型的第一步。</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21272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lnSpc>
                <a:spcPct val="125000"/>
              </a:lnSpc>
              <a:spcAft>
                <a:spcPts val="0"/>
              </a:spcAft>
            </a:pPr>
            <a:r>
              <a:rPr sz="2000">
                <a:latin typeface="黑体" panose="02010609060101010101" charset="-122"/>
                <a:cs typeface="黑体" panose="02010609060101010101" charset="-122"/>
              </a:rPr>
              <a:t>本案例反映了企业数字化转型在推进过程中, 往往面临技术应用与业务需求适配的问题</a:t>
            </a:r>
            <a:r>
              <a:rPr lang="zh-CN" sz="2000">
                <a:latin typeface="黑体" panose="02010609060101010101" charset="-122"/>
                <a:cs typeface="黑体" panose="02010609060101010101" charset="-122"/>
              </a:rPr>
              <a:t>。</a:t>
            </a:r>
            <a:r>
              <a:rPr sz="2000">
                <a:latin typeface="黑体" panose="02010609060101010101" charset="-122"/>
                <a:cs typeface="黑体" panose="02010609060101010101" charset="-122"/>
              </a:rPr>
              <a:t>A集团财务共享中心在提升账务处理效率的同时，也暴露出在复杂业务规则配置上的不足，导致了核算质量的下降。这种现象的产生，一方面是因为过度依赖系统自动化，简单否定了人工控制的作用，没有形成适当的人机协同机制。另一方面也与客户定制化需求没有得到足够重视相关。所以后期集团通过增加人工控制节点，同时针对性优化完善系统逻辑，实现了数字化转型目标的全面达成。</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0861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以课外阅读与课堂小组讨论方式,运用本章相关知识点,研究与分析该案例,特别应该思考：企业在实施新技术时，如何确保技术与现有业务流程的有效整合，而在进行重大技术投资和系统实施时，应如何评估和管理相关风险;并探讨在现代企业管理中, 如何平衡人工控制与自动化的关系,以提高整体的工作效率和质量;面对会计行业的数字化转型趋势,作为未来会计专业人士，应该具备哪些技能和素质，如何规划自己的职业发展路径以适应行业变革。</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账务处理程序</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第十章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《财务机器人——RPA的财务应用》。</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hlinkClick r:id="rId1"/>
              </a:rPr>
              <a:t>https://kns.cnki.net/kcms2/article/abstract?v=QdSmbJTBmqzE6XV5dxT1BiEDavxyTU0O4VrpQZNNXdcnnN3XpGWluZreKgAnw5oCSb6LoV33pwss-_CMOKrCczXw37kSBmYDH9TRqzpZxpjNdg7OZJBGFfQUD6h85-wzVb3VsHCaObQV0B1EYowUU5EZQS9dpMRaUiQZL7vw05U=&amp;uniplatform=NZKPT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967740"/>
            <a:ext cx="10515600" cy="5490210"/>
          </a:xfrm>
        </p:spPr>
        <p:txBody>
          <a:bodyPr>
            <a:normAutofit lnSpcReduction="10000"/>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r>
              <a:rPr lang="zh-CN" altLang="en-US" sz="2000">
                <a:latin typeface="黑体" panose="02010609060101010101" charset="-122"/>
                <a:cs typeface="黑体" panose="02010609060101010101" charset="-122"/>
              </a:rPr>
              <a:t>本章财会技能在延伸阅读基础上，以线上或线下方式参观浙江省尖峰集团。</a:t>
            </a:r>
            <a:endParaRPr lang="zh-CN" altLang="en-US" sz="2000">
              <a:latin typeface="黑体" panose="02010609060101010101" charset="-122"/>
              <a:cs typeface="黑体" panose="02010609060101010101" charset="-122"/>
            </a:endParaRPr>
          </a:p>
          <a:p>
            <a:pPr indent="720090" algn="just" eaLnBrk="1" latinLnBrk="0" hangingPunct="1"/>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1.尖峰集团60周年</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https://v.qq.com/x/page/v0963nucgpl.html</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2.21世纪的水泥工厂：绿色互联</a:t>
            </a:r>
            <a:endParaRPr lang="zh-CN" altLang="en-US" sz="1800">
              <a:latin typeface="黑体" panose="02010609060101010101" charset="-122"/>
              <a:cs typeface="黑体" panose="02010609060101010101" charset="-122"/>
            </a:endParaRPr>
          </a:p>
          <a:p>
            <a:pPr indent="720090" algn="just" eaLnBrk="1" latinLnBrk="0" hangingPunct="1"/>
            <a:r>
              <a:rPr sz="1800">
                <a:latin typeface="黑体" panose="02010609060101010101" charset="-122"/>
                <a:cs typeface="黑体" panose="02010609060101010101" charset="-122"/>
              </a:rPr>
              <a:t>https://www.mckinsey.com.cn/21%e4%b8%96%e7%ba%aa%e7%9a%84%e6%b0%b4%e6%b3%a5%e5%b7%a5%e5%8eo82oefobco9aoe7%bb%bf6e8%89%b2%e4%ba%92%e8%81%94/</a:t>
            </a:r>
            <a:endParaRPr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通过线上或线下参观方式, 让学生了解水泥行业产品生产特点及其账务处理流程。视频展示财务智能化应用场景。</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3.华为云助力海螺水泥打造全流程水泥制造智能工厂</a:t>
            </a:r>
            <a:endParaRPr lang="zh-CN" altLang="en-US" sz="1800">
              <a:latin typeface="黑体" panose="02010609060101010101" charset="-122"/>
              <a:cs typeface="黑体" panose="02010609060101010101" charset="-122"/>
            </a:endParaRPr>
          </a:p>
          <a:p>
            <a:pPr indent="720090" algn="just" eaLnBrk="1" latinLnBrk="0" hangingPunct="1"/>
            <a:r>
              <a:rPr lang="zh-CN" altLang="en-US" sz="1800">
                <a:latin typeface="黑体" panose="02010609060101010101" charset="-122"/>
                <a:cs typeface="黑体" panose="02010609060101010101" charset="-122"/>
              </a:rPr>
              <a:t>https://www.bilibili.com/video/av977347650/</a:t>
            </a:r>
            <a:endParaRPr lang="zh-CN" altLang="en-US" sz="1800">
              <a:latin typeface="黑体" panose="02010609060101010101" charset="-122"/>
              <a:cs typeface="黑体" panose="02010609060101010101" charset="-122"/>
            </a:endParaRPr>
          </a:p>
        </p:txBody>
      </p:sp>
      <p:sp>
        <p:nvSpPr>
          <p:cNvPr id="3" name="标题 2"/>
          <p:cNvSpPr>
            <a:spLocks noGrp="1"/>
          </p:cNvSpPr>
          <p:nvPr>
            <p:ph type="title"/>
          </p:nvPr>
        </p:nvSpPr>
        <p:spPr>
          <a:xfrm>
            <a:off x="507365" y="23876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335982" y="13335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512009" y="1427974"/>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13" name="项标题"/>
          <p:cNvSpPr txBox="1"/>
          <p:nvPr>
            <p:custDataLst>
              <p:tags r:id="rId5"/>
            </p:custDataLst>
          </p:nvPr>
        </p:nvSpPr>
        <p:spPr>
          <a:xfrm>
            <a:off x="4960400" y="1443890"/>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账务处理程序概述</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3714505" y="2421597"/>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3884182" y="2516070"/>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22" name="项标题"/>
          <p:cNvSpPr txBox="1"/>
          <p:nvPr>
            <p:custDataLst>
              <p:tags r:id="rId8"/>
            </p:custDataLst>
          </p:nvPr>
        </p:nvSpPr>
        <p:spPr>
          <a:xfrm>
            <a:off x="5338923" y="2531987"/>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记账凭证账务处理程序</a:t>
            </a:r>
            <a:endParaRPr lang="zh-CN" altLang="en-US" sz="2400" spc="300" dirty="0">
              <a:solidFill>
                <a:srgbClr val="333333"/>
              </a:solidFill>
              <a:latin typeface="+mn-ea"/>
            </a:endParaRPr>
          </a:p>
        </p:txBody>
      </p:sp>
      <p:sp>
        <p:nvSpPr>
          <p:cNvPr id="24" name="平行四边形 57"/>
          <p:cNvSpPr/>
          <p:nvPr>
            <p:custDataLst>
              <p:tags r:id="rId9"/>
            </p:custDataLst>
          </p:nvPr>
        </p:nvSpPr>
        <p:spPr>
          <a:xfrm flipH="1">
            <a:off x="4088493" y="3509693"/>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5" name="序号"/>
          <p:cNvSpPr txBox="1"/>
          <p:nvPr>
            <p:custDataLst>
              <p:tags r:id="rId10"/>
            </p:custDataLst>
          </p:nvPr>
        </p:nvSpPr>
        <p:spPr>
          <a:xfrm flipH="1">
            <a:off x="4270869" y="3604167"/>
            <a:ext cx="1272364" cy="723118"/>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03</a:t>
            </a:r>
            <a:endParaRPr lang="en-US" sz="2800" b="1" dirty="0">
              <a:solidFill>
                <a:schemeClr val="accent1"/>
              </a:solidFill>
              <a:latin typeface="+mn-ea"/>
            </a:endParaRPr>
          </a:p>
        </p:txBody>
      </p:sp>
      <p:sp>
        <p:nvSpPr>
          <p:cNvPr id="26" name="项标题"/>
          <p:cNvSpPr txBox="1"/>
          <p:nvPr>
            <p:custDataLst>
              <p:tags r:id="rId11"/>
            </p:custDataLst>
          </p:nvPr>
        </p:nvSpPr>
        <p:spPr>
          <a:xfrm>
            <a:off x="5712911" y="3620083"/>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第三节　科目汇总表账务处理程序</a:t>
            </a:r>
            <a:endParaRPr lang="zh-CN" altLang="en-US" sz="2400" spc="300" dirty="0">
              <a:solidFill>
                <a:srgbClr val="333333"/>
              </a:solidFill>
              <a:latin typeface="+mn-ea"/>
            </a:endParaRPr>
          </a:p>
        </p:txBody>
      </p:sp>
      <p:sp>
        <p:nvSpPr>
          <p:cNvPr id="29" name="平行四边形 57"/>
          <p:cNvSpPr/>
          <p:nvPr>
            <p:custDataLst>
              <p:tags r:id="rId12"/>
            </p:custDataLst>
          </p:nvPr>
        </p:nvSpPr>
        <p:spPr>
          <a:xfrm flipH="1">
            <a:off x="4467016" y="459779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0" name="序号"/>
          <p:cNvSpPr txBox="1"/>
          <p:nvPr>
            <p:custDataLst>
              <p:tags r:id="rId13"/>
            </p:custDataLst>
          </p:nvPr>
        </p:nvSpPr>
        <p:spPr>
          <a:xfrm flipH="1">
            <a:off x="4643043" y="4692264"/>
            <a:ext cx="1272364" cy="723118"/>
          </a:xfrm>
          <a:prstGeom prst="parallelogram">
            <a:avLst>
              <a:gd name="adj" fmla="val 34560"/>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04</a:t>
            </a:r>
            <a:endParaRPr lang="en-US" sz="2800" b="1" dirty="0">
              <a:solidFill>
                <a:schemeClr val="accent1"/>
              </a:solidFill>
              <a:latin typeface="+mn-ea"/>
            </a:endParaRPr>
          </a:p>
        </p:txBody>
      </p:sp>
      <p:sp>
        <p:nvSpPr>
          <p:cNvPr id="31" name="项标题"/>
          <p:cNvSpPr txBox="1"/>
          <p:nvPr>
            <p:custDataLst>
              <p:tags r:id="rId14"/>
            </p:custDataLst>
          </p:nvPr>
        </p:nvSpPr>
        <p:spPr>
          <a:xfrm>
            <a:off x="6091434" y="4708180"/>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第四节　汇总记账凭证账务处理程序</a:t>
            </a:r>
            <a:endParaRPr lang="zh-CN" altLang="en-US" sz="2400" spc="300" dirty="0">
              <a:solidFill>
                <a:srgbClr val="333333"/>
              </a:solidFill>
              <a:latin typeface="+mn-ea"/>
            </a:endParaRPr>
          </a:p>
        </p:txBody>
      </p:sp>
      <p:pic>
        <p:nvPicPr>
          <p:cNvPr id="6" name="内容占位符 4"/>
          <p:cNvPicPr>
            <a:picLocks noGrp="1" noChangeAspect="1"/>
          </p:cNvPicPr>
          <p:nvPr/>
        </p:nvPicPr>
        <p:blipFill>
          <a:blip r:embed="rId15"/>
          <a:stretch>
            <a:fillRect/>
          </a:stretch>
        </p:blipFill>
        <p:spPr>
          <a:xfrm>
            <a:off x="-6985" y="2540"/>
            <a:ext cx="12203430" cy="2063750"/>
          </a:xfrm>
          <a:prstGeom prst="rect">
            <a:avLst/>
          </a:prstGeom>
        </p:spPr>
      </p:pic>
    </p:spTree>
    <p:custDataLst>
      <p:tags r:id="rId1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一、账务处理程序的概念</a:t>
            </a:r>
            <a:endParaRPr lang="zh-CN" altLang="zh-CN" sz="2400" b="1" dirty="0">
              <a:solidFill>
                <a:schemeClr val="tx1"/>
              </a:solidFill>
            </a:endParaRPr>
          </a:p>
          <a:p>
            <a:r>
              <a:rPr lang="zh-CN" altLang="zh-CN" dirty="0">
                <a:solidFill>
                  <a:schemeClr val="tx1"/>
                </a:solidFill>
              </a:rPr>
              <a:t>账务处理程序</a:t>
            </a:r>
            <a:r>
              <a:rPr lang="en-US" altLang="zh-CN" dirty="0">
                <a:solidFill>
                  <a:schemeClr val="tx1"/>
                </a:solidFill>
              </a:rPr>
              <a:t>,</a:t>
            </a:r>
            <a:r>
              <a:rPr lang="zh-CN" altLang="zh-CN" dirty="0">
                <a:solidFill>
                  <a:schemeClr val="tx1"/>
                </a:solidFill>
              </a:rPr>
              <a:t>也称会计核算形式</a:t>
            </a:r>
            <a:r>
              <a:rPr lang="en-US" altLang="zh-CN" dirty="0">
                <a:solidFill>
                  <a:schemeClr val="tx1"/>
                </a:solidFill>
              </a:rPr>
              <a:t>,</a:t>
            </a:r>
            <a:r>
              <a:rPr lang="zh-CN" altLang="zh-CN" dirty="0">
                <a:solidFill>
                  <a:schemeClr val="tx1"/>
                </a:solidFill>
              </a:rPr>
              <a:t>是指会计凭证、会计账簿、财务报表相结合的方式</a:t>
            </a:r>
            <a:r>
              <a:rPr lang="en-US" altLang="zh-CN" dirty="0">
                <a:solidFill>
                  <a:schemeClr val="tx1"/>
                </a:solidFill>
              </a:rPr>
              <a:t>,</a:t>
            </a:r>
            <a:r>
              <a:rPr lang="zh-CN" altLang="zh-CN" dirty="0">
                <a:solidFill>
                  <a:schemeClr val="tx1"/>
                </a:solidFill>
              </a:rPr>
              <a:t>包括账簿组织和记账程序</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账簿</a:t>
            </a:r>
            <a:r>
              <a:rPr lang="zh-CN" altLang="zh-CN" dirty="0">
                <a:solidFill>
                  <a:schemeClr val="tx1"/>
                </a:solidFill>
              </a:rPr>
              <a:t>组织是指会计凭证和会计账簿的种类、格式</a:t>
            </a:r>
            <a:r>
              <a:rPr lang="en-US" altLang="zh-CN" dirty="0">
                <a:solidFill>
                  <a:schemeClr val="tx1"/>
                </a:solidFill>
              </a:rPr>
              <a:t>,</a:t>
            </a:r>
            <a:r>
              <a:rPr lang="zh-CN" altLang="zh-CN" dirty="0">
                <a:solidFill>
                  <a:schemeClr val="tx1"/>
                </a:solidFill>
              </a:rPr>
              <a:t>以及会计凭证与账簿之间的联系方法</a:t>
            </a:r>
            <a:r>
              <a:rPr lang="en-US" altLang="zh-CN" dirty="0">
                <a:solidFill>
                  <a:schemeClr val="tx1"/>
                </a:solidFill>
              </a:rPr>
              <a:t>;</a:t>
            </a:r>
            <a:r>
              <a:rPr lang="zh-CN" altLang="zh-CN" dirty="0">
                <a:solidFill>
                  <a:schemeClr val="tx1"/>
                </a:solidFill>
              </a:rPr>
              <a:t>记账程序是指由原始凭证到编制记账凭证、登记明细分类账和总分类账、编制财务报表的工作程序和方法等。</a:t>
            </a:r>
            <a:endParaRPr lang="zh-CN" altLang="zh-CN" dirty="0">
              <a:solidFill>
                <a:schemeClr val="tx1"/>
              </a:solidFill>
            </a:endParaRPr>
          </a:p>
          <a:p>
            <a:r>
              <a:rPr lang="zh-CN" altLang="zh-CN" dirty="0">
                <a:solidFill>
                  <a:schemeClr val="tx1"/>
                </a:solidFill>
              </a:rPr>
              <a:t>不同单位由于业务性质、规模大小和经济业务的繁简程度各异</a:t>
            </a:r>
            <a:r>
              <a:rPr lang="en-US" altLang="zh-CN" dirty="0">
                <a:solidFill>
                  <a:schemeClr val="tx1"/>
                </a:solidFill>
              </a:rPr>
              <a:t>,</a:t>
            </a:r>
            <a:r>
              <a:rPr lang="zh-CN" altLang="zh-CN" dirty="0">
                <a:solidFill>
                  <a:schemeClr val="tx1"/>
                </a:solidFill>
              </a:rPr>
              <a:t>其适用的账务处理程序也不同。为此</a:t>
            </a:r>
            <a:r>
              <a:rPr lang="en-US" altLang="zh-CN" dirty="0">
                <a:solidFill>
                  <a:schemeClr val="tx1"/>
                </a:solidFill>
              </a:rPr>
              <a:t>,</a:t>
            </a:r>
            <a:r>
              <a:rPr lang="zh-CN" altLang="zh-CN" dirty="0">
                <a:solidFill>
                  <a:schemeClr val="tx1"/>
                </a:solidFill>
              </a:rPr>
              <a:t>科学地组织账务处理程序</a:t>
            </a:r>
            <a:r>
              <a:rPr lang="en-US" altLang="zh-CN" dirty="0">
                <a:solidFill>
                  <a:schemeClr val="tx1"/>
                </a:solidFill>
              </a:rPr>
              <a:t>,</a:t>
            </a:r>
            <a:r>
              <a:rPr lang="zh-CN" altLang="zh-CN" dirty="0">
                <a:solidFill>
                  <a:schemeClr val="tx1"/>
                </a:solidFill>
              </a:rPr>
              <a:t>对于提高会计核算质量和会计工作效率</a:t>
            </a:r>
            <a:r>
              <a:rPr lang="en-US" altLang="zh-CN" dirty="0">
                <a:solidFill>
                  <a:schemeClr val="tx1"/>
                </a:solidFill>
              </a:rPr>
              <a:t>,</a:t>
            </a:r>
            <a:r>
              <a:rPr lang="zh-CN" altLang="zh-CN" dirty="0">
                <a:solidFill>
                  <a:schemeClr val="tx1"/>
                </a:solidFill>
              </a:rPr>
              <a:t>充分发挥会计的核算和监督职能</a:t>
            </a:r>
            <a:r>
              <a:rPr lang="en-US" altLang="zh-CN" dirty="0">
                <a:solidFill>
                  <a:schemeClr val="tx1"/>
                </a:solidFill>
              </a:rPr>
              <a:t>,</a:t>
            </a:r>
            <a:r>
              <a:rPr lang="zh-CN" altLang="zh-CN" dirty="0">
                <a:solidFill>
                  <a:schemeClr val="tx1"/>
                </a:solidFill>
              </a:rPr>
              <a:t>具有重要意义。</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账务处理程序概述</a:t>
            </a:r>
            <a:endParaRPr lang="zh-CN" altLang="en-US" dirty="0">
              <a:sym typeface="+mn-ea"/>
            </a:endParaRPr>
          </a:p>
        </p:txBody>
      </p:sp>
      <p:pic>
        <p:nvPicPr>
          <p:cNvPr id="2" name="图片 1"/>
          <p:cNvPicPr>
            <a:picLocks noChangeAspect="1"/>
          </p:cNvPicPr>
          <p:nvPr/>
        </p:nvPicPr>
        <p:blipFill>
          <a:blip r:embed="rId3"/>
          <a:stretch>
            <a:fillRect/>
          </a:stretch>
        </p:blipFill>
        <p:spPr>
          <a:xfrm>
            <a:off x="10048875" y="440055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二、账务处理程序的种类</a:t>
            </a:r>
            <a:endParaRPr lang="zh-CN" altLang="zh-CN" sz="2400" b="1" dirty="0">
              <a:solidFill>
                <a:schemeClr val="tx1"/>
              </a:solidFill>
            </a:endParaRPr>
          </a:p>
          <a:p>
            <a:r>
              <a:rPr lang="zh-CN" altLang="zh-CN" dirty="0">
                <a:solidFill>
                  <a:schemeClr val="tx1"/>
                </a:solidFill>
              </a:rPr>
              <a:t>目前</a:t>
            </a:r>
            <a:r>
              <a:rPr lang="en-US" altLang="zh-CN" dirty="0">
                <a:solidFill>
                  <a:schemeClr val="tx1"/>
                </a:solidFill>
              </a:rPr>
              <a:t>,</a:t>
            </a:r>
            <a:r>
              <a:rPr lang="zh-CN" altLang="zh-CN" dirty="0">
                <a:solidFill>
                  <a:schemeClr val="tx1"/>
                </a:solidFill>
              </a:rPr>
              <a:t>我国企业、事业、机关等单位会计核算一般采用的主要账务处理程序有记账凭证账务处理程序、汇总记账凭证账务处理程序、科目汇总表账务处理程序、日记总账账务处理程序、多栏式日记账账务处理程序等。</a:t>
            </a:r>
            <a:endParaRPr lang="zh-CN" altLang="zh-CN" dirty="0">
              <a:solidFill>
                <a:schemeClr val="tx1"/>
              </a:solidFill>
            </a:endParaRPr>
          </a:p>
          <a:p>
            <a:r>
              <a:rPr lang="zh-CN" altLang="zh-CN" dirty="0">
                <a:solidFill>
                  <a:schemeClr val="tx1"/>
                </a:solidFill>
              </a:rPr>
              <a:t>各种账务处理程序既有共同点</a:t>
            </a:r>
            <a:r>
              <a:rPr lang="en-US" altLang="zh-CN" dirty="0">
                <a:solidFill>
                  <a:schemeClr val="tx1"/>
                </a:solidFill>
              </a:rPr>
              <a:t>,</a:t>
            </a:r>
            <a:r>
              <a:rPr lang="zh-CN" altLang="zh-CN" dirty="0">
                <a:solidFill>
                  <a:schemeClr val="tx1"/>
                </a:solidFill>
              </a:rPr>
              <a:t>又有各自的特点。其中</a:t>
            </a:r>
            <a:r>
              <a:rPr lang="en-US" altLang="zh-CN" dirty="0">
                <a:solidFill>
                  <a:schemeClr val="tx1"/>
                </a:solidFill>
              </a:rPr>
              <a:t>,</a:t>
            </a:r>
            <a:r>
              <a:rPr lang="zh-CN" altLang="zh-CN" dirty="0">
                <a:solidFill>
                  <a:schemeClr val="tx1"/>
                </a:solidFill>
              </a:rPr>
              <a:t>记账凭证账务处理程序是最基本的一种</a:t>
            </a:r>
            <a:r>
              <a:rPr lang="en-US" altLang="zh-CN" dirty="0">
                <a:solidFill>
                  <a:schemeClr val="tx1"/>
                </a:solidFill>
              </a:rPr>
              <a:t>,</a:t>
            </a:r>
            <a:r>
              <a:rPr lang="zh-CN" altLang="zh-CN" dirty="0">
                <a:solidFill>
                  <a:schemeClr val="tx1"/>
                </a:solidFill>
              </a:rPr>
              <a:t>其他账务处理程序都是由此发展、演变而来的。它们之间的区别在于登记总账的依据和方法不同。</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账务处理程序概述</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一、记账凭证账务处理程序的特点</a:t>
            </a:r>
            <a:endParaRPr lang="zh-CN" altLang="zh-CN" sz="2400" b="1" dirty="0">
              <a:solidFill>
                <a:schemeClr val="tx1"/>
              </a:solidFill>
            </a:endParaRPr>
          </a:p>
          <a:p>
            <a:r>
              <a:rPr lang="zh-CN" altLang="zh-CN" dirty="0">
                <a:solidFill>
                  <a:schemeClr val="tx1"/>
                </a:solidFill>
              </a:rPr>
              <a:t>记账凭证账务处理程序是指对发生的经济业务事项</a:t>
            </a:r>
            <a:r>
              <a:rPr lang="en-US" altLang="zh-CN" dirty="0">
                <a:solidFill>
                  <a:schemeClr val="tx1"/>
                </a:solidFill>
              </a:rPr>
              <a:t>,</a:t>
            </a:r>
            <a:r>
              <a:rPr lang="zh-CN" altLang="zh-CN" dirty="0">
                <a:solidFill>
                  <a:schemeClr val="tx1"/>
                </a:solidFill>
              </a:rPr>
              <a:t>都要根据原始凭证或原始凭证汇总表填制记账凭证</a:t>
            </a:r>
            <a:r>
              <a:rPr lang="en-US" altLang="zh-CN" dirty="0">
                <a:solidFill>
                  <a:schemeClr val="tx1"/>
                </a:solidFill>
              </a:rPr>
              <a:t>,</a:t>
            </a:r>
            <a:r>
              <a:rPr lang="zh-CN" altLang="zh-CN" dirty="0">
                <a:solidFill>
                  <a:schemeClr val="tx1"/>
                </a:solidFill>
              </a:rPr>
              <a:t>然后直接根据记账凭证登记总分类账的一种账务处理程序。它的特点就是直接根据记账凭证、逐笔登记总分类账。</a:t>
            </a:r>
            <a:endParaRPr lang="zh-CN" altLang="zh-CN" dirty="0">
              <a:solidFill>
                <a:schemeClr val="tx1"/>
              </a:solidFill>
            </a:endParaRPr>
          </a:p>
          <a:p>
            <a:r>
              <a:rPr lang="zh-CN" altLang="zh-CN" dirty="0">
                <a:solidFill>
                  <a:schemeClr val="tx1"/>
                </a:solidFill>
              </a:rPr>
              <a:t>在记账凭证账务处理程序下</a:t>
            </a:r>
            <a:r>
              <a:rPr lang="en-US" altLang="zh-CN" dirty="0">
                <a:solidFill>
                  <a:schemeClr val="tx1"/>
                </a:solidFill>
              </a:rPr>
              <a:t>,</a:t>
            </a:r>
            <a:r>
              <a:rPr lang="zh-CN" altLang="zh-CN" dirty="0">
                <a:solidFill>
                  <a:schemeClr val="tx1"/>
                </a:solidFill>
              </a:rPr>
              <a:t>应当设置现金日记账、银行存款日记账、明细分类账和总分类账。日记账和总账可采用三栏式</a:t>
            </a:r>
            <a:r>
              <a:rPr lang="en-US" altLang="zh-CN" dirty="0">
                <a:solidFill>
                  <a:schemeClr val="tx1"/>
                </a:solidFill>
              </a:rPr>
              <a:t>;</a:t>
            </a:r>
            <a:r>
              <a:rPr lang="zh-CN" altLang="zh-CN" dirty="0">
                <a:solidFill>
                  <a:schemeClr val="tx1"/>
                </a:solidFill>
              </a:rPr>
              <a:t>明细分类账可根据需要采用三栏式、数量金额式和多栏式</a:t>
            </a:r>
            <a:r>
              <a:rPr lang="en-US" altLang="zh-CN" dirty="0">
                <a:solidFill>
                  <a:schemeClr val="tx1"/>
                </a:solidFill>
              </a:rPr>
              <a:t>;</a:t>
            </a:r>
            <a:r>
              <a:rPr lang="zh-CN" altLang="zh-CN" dirty="0">
                <a:solidFill>
                  <a:schemeClr val="tx1"/>
                </a:solidFill>
              </a:rPr>
              <a:t>记账凭证一般使用收款凭证、付款凭证和转账凭证三种格式</a:t>
            </a:r>
            <a:r>
              <a:rPr lang="en-US" altLang="zh-CN" dirty="0">
                <a:solidFill>
                  <a:schemeClr val="tx1"/>
                </a:solidFill>
              </a:rPr>
              <a:t>,</a:t>
            </a:r>
            <a:r>
              <a:rPr lang="zh-CN" altLang="zh-CN" dirty="0">
                <a:solidFill>
                  <a:schemeClr val="tx1"/>
                </a:solidFill>
              </a:rPr>
              <a:t>也可采用通用记账凭证。</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记账凭证账务处理程序</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38340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custDataLst>
              <p:tags r:id="rId1"/>
            </p:custDataLst>
          </p:nvPr>
        </p:nvSpPr>
        <p:spPr>
          <a:xfrm>
            <a:off x="624130" y="1579807"/>
            <a:ext cx="10972784" cy="4640018"/>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二、记账凭证账务处理程序的基本步骤</a:t>
            </a:r>
            <a:endParaRPr lang="zh-CN" altLang="zh-CN" sz="2400" b="1" dirty="0">
              <a:solidFill>
                <a:schemeClr val="tx1"/>
              </a:solidFill>
            </a:endParaRPr>
          </a:p>
          <a:p>
            <a:endParaRPr lang="zh-CN" altLang="zh-CN" sz="2400" b="1" dirty="0">
              <a:solidFill>
                <a:schemeClr val="tx1"/>
              </a:solidFill>
            </a:endParaRPr>
          </a:p>
        </p:txBody>
      </p:sp>
      <p:pic>
        <p:nvPicPr>
          <p:cNvPr id="4" name="1001.jpg" descr="id:2147513660;FounderCES"/>
          <p:cNvPicPr/>
          <p:nvPr>
            <p:custDataLst>
              <p:tags r:id="rId2"/>
            </p:custDataLst>
          </p:nvPr>
        </p:nvPicPr>
        <p:blipFill>
          <a:blip r:embed="rId3"/>
          <a:stretch>
            <a:fillRect/>
          </a:stretch>
        </p:blipFill>
        <p:spPr>
          <a:xfrm>
            <a:off x="1427238" y="2340820"/>
            <a:ext cx="8439905" cy="3118928"/>
          </a:xfrm>
          <a:prstGeom prst="rect">
            <a:avLst/>
          </a:prstGeom>
        </p:spPr>
      </p:pic>
      <p:sp>
        <p:nvSpPr>
          <p:cNvPr id="5" name="矩形 4"/>
          <p:cNvSpPr/>
          <p:nvPr>
            <p:custDataLst>
              <p:tags r:id="rId4"/>
            </p:custDataLst>
          </p:nvPr>
        </p:nvSpPr>
        <p:spPr>
          <a:xfrm>
            <a:off x="4383531" y="5790476"/>
            <a:ext cx="3425190" cy="264160"/>
          </a:xfrm>
          <a:prstGeom prst="rect">
            <a:avLst/>
          </a:prstGeom>
        </p:spPr>
        <p:txBody>
          <a:bodyPr wrap="none">
            <a:spAutoFit/>
          </a:bodyPr>
          <a:lstStyle/>
          <a:p>
            <a:pPr>
              <a:lnSpc>
                <a:spcPts val="1350"/>
              </a:lnSpc>
            </a:pPr>
            <a:r>
              <a:rPr lang="zh-CN" altLang="zh-CN" dirty="0">
                <a:solidFill>
                  <a:schemeClr val="tx1"/>
                </a:solidFill>
                <a:cs typeface="Times New Roman" panose="02020603050405020304" pitchFamily="18" charset="0"/>
              </a:rPr>
              <a:t>图</a:t>
            </a:r>
            <a:r>
              <a:rPr lang="en-US" altLang="zh-CN" dirty="0">
                <a:solidFill>
                  <a:schemeClr val="tx1"/>
                </a:solidFill>
                <a:cs typeface="Times New Roman" panose="02020603050405020304" pitchFamily="18" charset="0"/>
              </a:rPr>
              <a:t>10-1</a:t>
            </a:r>
            <a:r>
              <a:rPr lang="zh-CN" altLang="zh-CN" dirty="0">
                <a:solidFill>
                  <a:schemeClr val="tx1"/>
                </a:solidFill>
                <a:cs typeface="Times New Roman" panose="02020603050405020304" pitchFamily="18" charset="0"/>
              </a:rPr>
              <a:t>　记账凭证账务处理程序</a:t>
            </a:r>
            <a:endParaRPr lang="zh-CN" altLang="zh-CN" sz="2400" dirty="0">
              <a:solidFill>
                <a:schemeClr val="tx1"/>
              </a:solidFill>
              <a:cs typeface="Times New Roman" panose="02020603050405020304" pitchFamily="18" charset="0"/>
            </a:endParaRPr>
          </a:p>
        </p:txBody>
      </p:sp>
      <p:sp>
        <p:nvSpPr>
          <p:cNvPr id="9" name="标题 8"/>
          <p:cNvSpPr>
            <a:spLocks noGrp="1"/>
          </p:cNvSpPr>
          <p:nvPr>
            <p:ph type="title"/>
            <p:custDataLst>
              <p:tags r:id="rId5"/>
            </p:custDataLst>
          </p:nvPr>
        </p:nvSpPr>
        <p:spPr/>
        <p:txBody>
          <a:bodyPr vert="horz" wrap="square" lIns="0" tIns="0" rIns="0" bIns="0" rtlCol="0" anchor="b">
            <a:normAutofit/>
          </a:bodyPr>
          <a:lstStyle/>
          <a:p>
            <a:pPr lvl="0" algn="l">
              <a:buClrTx/>
              <a:buSzTx/>
              <a:buFontTx/>
            </a:pPr>
            <a:r>
              <a:rPr lang="zh-CN" altLang="en-US" dirty="0">
                <a:sym typeface="+mn-ea"/>
              </a:rPr>
              <a:t>第二节　记账凭证账务处理程序</a:t>
            </a:r>
            <a:endParaRPr lang="zh-CN" altLang="en-US" dirty="0">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三、记账凭证账务处理程序的优缺点及适用范围</a:t>
            </a:r>
            <a:endParaRPr lang="zh-CN" altLang="zh-CN" sz="2400" b="1" dirty="0">
              <a:solidFill>
                <a:schemeClr val="tx1"/>
              </a:solidFill>
            </a:endParaRPr>
          </a:p>
          <a:p>
            <a:r>
              <a:rPr lang="zh-CN" altLang="zh-CN" dirty="0">
                <a:solidFill>
                  <a:schemeClr val="tx1"/>
                </a:solidFill>
              </a:rPr>
              <a:t>记账凭证账务处理程序的主要优点是简单明了</a:t>
            </a:r>
            <a:r>
              <a:rPr lang="en-US" altLang="zh-CN" dirty="0">
                <a:solidFill>
                  <a:schemeClr val="tx1"/>
                </a:solidFill>
              </a:rPr>
              <a:t>,</a:t>
            </a:r>
            <a:r>
              <a:rPr lang="zh-CN" altLang="zh-CN" dirty="0">
                <a:solidFill>
                  <a:schemeClr val="tx1"/>
                </a:solidFill>
              </a:rPr>
              <a:t>方法易学</a:t>
            </a:r>
            <a:r>
              <a:rPr lang="en-US" altLang="zh-CN" dirty="0">
                <a:solidFill>
                  <a:schemeClr val="tx1"/>
                </a:solidFill>
              </a:rPr>
              <a:t>,</a:t>
            </a:r>
            <a:r>
              <a:rPr lang="zh-CN" altLang="zh-CN" dirty="0">
                <a:solidFill>
                  <a:schemeClr val="tx1"/>
                </a:solidFill>
              </a:rPr>
              <a:t>总分类账能详细反映经济业务状况</a:t>
            </a:r>
            <a:r>
              <a:rPr lang="en-US" altLang="zh-CN" dirty="0">
                <a:solidFill>
                  <a:schemeClr val="tx1"/>
                </a:solidFill>
              </a:rPr>
              <a:t>,</a:t>
            </a:r>
            <a:r>
              <a:rPr lang="zh-CN" altLang="zh-CN" dirty="0">
                <a:solidFill>
                  <a:schemeClr val="tx1"/>
                </a:solidFill>
              </a:rPr>
              <a:t>方便会计人员核对与查账</a:t>
            </a:r>
            <a:r>
              <a:rPr lang="en-US" altLang="zh-CN" dirty="0">
                <a:solidFill>
                  <a:schemeClr val="tx1"/>
                </a:solidFill>
              </a:rPr>
              <a:t>;</a:t>
            </a:r>
            <a:r>
              <a:rPr lang="zh-CN" altLang="zh-CN" dirty="0">
                <a:solidFill>
                  <a:schemeClr val="tx1"/>
                </a:solidFill>
              </a:rPr>
              <a:t>但登记总分类账的工作量较大</a:t>
            </a:r>
            <a:r>
              <a:rPr lang="en-US" altLang="zh-CN" dirty="0">
                <a:solidFill>
                  <a:schemeClr val="tx1"/>
                </a:solidFill>
              </a:rPr>
              <a:t>,</a:t>
            </a:r>
            <a:r>
              <a:rPr lang="zh-CN" altLang="zh-CN" dirty="0">
                <a:solidFill>
                  <a:schemeClr val="tx1"/>
                </a:solidFill>
              </a:rPr>
              <a:t>也不利于分工。因此</a:t>
            </a:r>
            <a:r>
              <a:rPr lang="en-US" altLang="zh-CN" dirty="0">
                <a:solidFill>
                  <a:schemeClr val="tx1"/>
                </a:solidFill>
              </a:rPr>
              <a:t>,</a:t>
            </a:r>
            <a:r>
              <a:rPr lang="zh-CN" altLang="zh-CN" dirty="0">
                <a:solidFill>
                  <a:schemeClr val="tx1"/>
                </a:solidFill>
              </a:rPr>
              <a:t>一般适用于规模较小、经济业务较简单的企业。</a:t>
            </a:r>
            <a:endParaRPr lang="zh-CN" altLang="zh-CN" dirty="0">
              <a:solidFill>
                <a:schemeClr val="tx1"/>
              </a:solidFill>
            </a:endParaRPr>
          </a:p>
          <a:p>
            <a:endParaRPr lang="en-US" altLang="zh-CN" dirty="0" smtClean="0">
              <a:solidFill>
                <a:schemeClr val="tx1"/>
              </a:solidFill>
            </a:endParaRPr>
          </a:p>
          <a:p>
            <a:pPr marL="0" indent="0">
              <a:buNone/>
            </a:pPr>
            <a:r>
              <a:rPr lang="zh-CN" altLang="zh-CN" sz="2400" b="1" dirty="0">
                <a:solidFill>
                  <a:schemeClr val="tx1"/>
                </a:solidFill>
              </a:rPr>
              <a:t>四、记账凭证账务处理程序的应用</a:t>
            </a:r>
            <a:endParaRPr lang="zh-CN" altLang="zh-CN" sz="2400" b="1" dirty="0">
              <a:solidFill>
                <a:schemeClr val="tx1"/>
              </a:solidFill>
            </a:endParaRPr>
          </a:p>
          <a:p>
            <a:r>
              <a:rPr lang="zh-CN" altLang="en-US" dirty="0" smtClean="0">
                <a:solidFill>
                  <a:schemeClr val="tx1"/>
                </a:solidFill>
              </a:rPr>
              <a:t>（略）</a:t>
            </a:r>
            <a:endParaRPr lang="zh-CN" altLang="en-US"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记账凭证账务处理程序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一、科目汇总表账务处理程序的特点</a:t>
            </a:r>
            <a:endParaRPr lang="zh-CN" altLang="zh-CN" sz="2400" b="1" dirty="0">
              <a:solidFill>
                <a:schemeClr val="tx1"/>
              </a:solidFill>
            </a:endParaRPr>
          </a:p>
          <a:p>
            <a:r>
              <a:rPr lang="zh-CN" altLang="zh-CN" dirty="0">
                <a:solidFill>
                  <a:schemeClr val="tx1"/>
                </a:solidFill>
              </a:rPr>
              <a:t>科目汇总表账务处理程序的特点是</a:t>
            </a:r>
            <a:r>
              <a:rPr lang="en-US" altLang="zh-CN" dirty="0">
                <a:solidFill>
                  <a:schemeClr val="tx1"/>
                </a:solidFill>
              </a:rPr>
              <a:t>,</a:t>
            </a:r>
            <a:r>
              <a:rPr lang="zh-CN" altLang="zh-CN" dirty="0">
                <a:solidFill>
                  <a:schemeClr val="tx1"/>
                </a:solidFill>
              </a:rPr>
              <a:t>定期将记账凭证编制成科目汇总表</a:t>
            </a:r>
            <a:r>
              <a:rPr lang="en-US" altLang="zh-CN" dirty="0">
                <a:solidFill>
                  <a:schemeClr val="tx1"/>
                </a:solidFill>
              </a:rPr>
              <a:t>,</a:t>
            </a:r>
            <a:r>
              <a:rPr lang="zh-CN" altLang="zh-CN" dirty="0">
                <a:solidFill>
                  <a:schemeClr val="tx1"/>
                </a:solidFill>
              </a:rPr>
              <a:t>然后根据科目汇总表登记总分类账。</a:t>
            </a:r>
            <a:endParaRPr lang="zh-CN" altLang="zh-CN" dirty="0">
              <a:solidFill>
                <a:schemeClr val="tx1"/>
              </a:solidFill>
            </a:endParaRPr>
          </a:p>
          <a:p>
            <a:r>
              <a:rPr lang="zh-CN" altLang="zh-CN" dirty="0">
                <a:solidFill>
                  <a:schemeClr val="tx1"/>
                </a:solidFill>
              </a:rPr>
              <a:t>采用科目汇总表账务处理程序时</a:t>
            </a:r>
            <a:r>
              <a:rPr lang="en-US" altLang="zh-CN" dirty="0">
                <a:solidFill>
                  <a:schemeClr val="tx1"/>
                </a:solidFill>
              </a:rPr>
              <a:t>,</a:t>
            </a:r>
            <a:r>
              <a:rPr lang="zh-CN" altLang="zh-CN" dirty="0">
                <a:solidFill>
                  <a:schemeClr val="tx1"/>
                </a:solidFill>
              </a:rPr>
              <a:t>其账簿设置、各种账簿的格式以及记账凭证的种类和格式基本上与记账凭证账务处理程序相同。但应增设科目汇总表</a:t>
            </a:r>
            <a:r>
              <a:rPr lang="en-US" altLang="zh-CN" dirty="0">
                <a:solidFill>
                  <a:schemeClr val="tx1"/>
                </a:solidFill>
              </a:rPr>
              <a:t>,</a:t>
            </a:r>
            <a:r>
              <a:rPr lang="zh-CN" altLang="zh-CN" dirty="0">
                <a:solidFill>
                  <a:schemeClr val="tx1"/>
                </a:solidFill>
              </a:rPr>
              <a:t>以作为登记总分类账的依据。</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科目汇总表账务处理程序</a:t>
            </a:r>
            <a:endParaRPr lang="zh-CN" altLang="en-US" dirty="0">
              <a:sym typeface="+mn-ea"/>
            </a:endParaRPr>
          </a:p>
        </p:txBody>
      </p:sp>
      <p:pic>
        <p:nvPicPr>
          <p:cNvPr id="2" name="图片 1"/>
          <p:cNvPicPr>
            <a:picLocks noChangeAspect="1"/>
          </p:cNvPicPr>
          <p:nvPr/>
        </p:nvPicPr>
        <p:blipFill>
          <a:blip r:embed="rId3"/>
          <a:stretch>
            <a:fillRect/>
          </a:stretch>
        </p:blipFill>
        <p:spPr>
          <a:xfrm>
            <a:off x="9996805" y="40862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4*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4*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4*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4*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4*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4*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4*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4*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4*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4*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4*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20236012"/>
  <p:tag name="KSO_WM_TEMPLATE_CATEGORY" val="custom"/>
  <p:tag name="KSO_WM_SLIDE_INDEX" val="4"/>
  <p:tag name="KSO_WM_SLIDE_ID" val="custom20236012_4"/>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5.xml><?xml version="1.0" encoding="utf-8"?>
<p:tagLst xmlns:p="http://schemas.openxmlformats.org/presentationml/2006/main">
  <p:tag name="KSO_WM_UNIT_INDEX" val="5"/>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4"/>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4"/>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2"/>
  <p:tag name="KSO_WM_UNIT_TYPE" val="f"/>
  <p:tag name="KSO_WM_UNIT_SUBTYPE" val="a"/>
  <p:tag name="KSO_WM_BEAUTIFY_FLAG" val="#wm#"/>
</p:tagLst>
</file>

<file path=ppt/tags/tag125.xml><?xml version="1.0" encoding="utf-8"?>
<p:tagLst xmlns:p="http://schemas.openxmlformats.org/presentationml/2006/main">
  <p:tag name="KSO_WM_UNIT_INDEX" val="3"/>
  <p:tag name="KSO_WM_UNIT_TYPE" val="j"/>
  <p:tag name="KSO_WM_BEAUTIFY_FLAG" val="#wm#"/>
</p:tagLst>
</file>

<file path=ppt/tags/tag126.xml><?xml version="1.0" encoding="utf-8"?>
<p:tagLst xmlns:p="http://schemas.openxmlformats.org/presentationml/2006/main">
  <p:tag name="KSO_WM_UNIT_INDEX" val="4"/>
  <p:tag name="KSO_WM_UNIT_TYPE" val="f"/>
  <p:tag name="KSO_WM_UNIT_SUBTYPE" val="a"/>
  <p:tag name="KSO_WM_BEAUTIFY_FLAG" val="#wm#"/>
</p:tagLst>
</file>

<file path=ppt/tags/tag127.xml><?xml version="1.0" encoding="utf-8"?>
<p:tagLst xmlns:p="http://schemas.openxmlformats.org/presentationml/2006/main">
  <p:tag name="KSO_WM_UNIT_INDEX" val="1"/>
  <p:tag name="KSO_WM_UNIT_TYPE" val="a"/>
  <p:tag name="KSO_WM_BEAUTIFY_FLAG" val="#wm#"/>
</p:tagLst>
</file>

<file path=ppt/tags/tag12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9.xml><?xml version="1.0" encoding="utf-8"?>
<p:tagLst xmlns:p="http://schemas.openxmlformats.org/presentationml/2006/main">
  <p:tag name="KSO_WM_UNIT_INDEX" val="5"/>
  <p:tag name="KSO_WM_UNIT_TYPE" val="f"/>
  <p:tag name="KSO_WM_UNIT_SUBTYPE" val="a"/>
  <p:tag name="KSO_WM_BEAUTIFY_FLAG" val="#wm#"/>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1"/>
  <p:tag name="KSO_WM_UNIT_TYPE" val="a"/>
  <p:tag name="KSO_WM_BEAUTIFY_FLAG" val="#wm#"/>
</p:tagLst>
</file>

<file path=ppt/tags/tag13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2.xml><?xml version="1.0" encoding="utf-8"?>
<p:tagLst xmlns:p="http://schemas.openxmlformats.org/presentationml/2006/main">
  <p:tag name="KSO_WM_UNIT_INDEX" val="4"/>
  <p:tag name="KSO_WM_UNIT_TYPE" val="f"/>
  <p:tag name="KSO_WM_UNIT_SUBTYPE" val="a"/>
  <p:tag name="KSO_WM_BEAUTIFY_FLAG" val="#wm#"/>
</p:tagLst>
</file>

<file path=ppt/tags/tag133.xml><?xml version="1.0" encoding="utf-8"?>
<p:tagLst xmlns:p="http://schemas.openxmlformats.org/presentationml/2006/main">
  <p:tag name="KSO_WM_UNIT_INDEX" val="1"/>
  <p:tag name="KSO_WM_UNIT_TYPE" val="a"/>
  <p:tag name="KSO_WM_BEAUTIFY_FLAG" val="#wm#"/>
</p:tagLst>
</file>

<file path=ppt/tags/tag13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5.xml><?xml version="1.0" encoding="utf-8"?>
<p:tagLst xmlns:p="http://schemas.openxmlformats.org/presentationml/2006/main">
  <p:tag name="KSO_WM_UNIT_INDEX" val="5"/>
  <p:tag name="KSO_WM_UNIT_TYPE" val="f"/>
  <p:tag name="KSO_WM_UNIT_SUBTYPE" val="a"/>
  <p:tag name="KSO_WM_BEAUTIFY_FLAG" val="#wm#"/>
</p:tagLst>
</file>

<file path=ppt/tags/tag136.xml><?xml version="1.0" encoding="utf-8"?>
<p:tagLst xmlns:p="http://schemas.openxmlformats.org/presentationml/2006/main">
  <p:tag name="KSO_WM_UNIT_INDEX" val="2"/>
  <p:tag name="KSO_WM_UNIT_TYPE" val="j"/>
  <p:tag name="KSO_WM_BEAUTIFY_FLAG" val="#wm#"/>
</p:tagLst>
</file>

<file path=ppt/tags/tag137.xml><?xml version="1.0" encoding="utf-8"?>
<p:tagLst xmlns:p="http://schemas.openxmlformats.org/presentationml/2006/main">
  <p:tag name="KSO_WM_UNIT_INDEX" val="3"/>
  <p:tag name="KSO_WM_UNIT_TYPE" val="f"/>
  <p:tag name="KSO_WM_UNIT_SUBTYPE" val="a"/>
  <p:tag name="KSO_WM_BEAUTIFY_FLAG" val="#wm#"/>
</p:tagLst>
</file>

<file path=ppt/tags/tag138.xml><?xml version="1.0" encoding="utf-8"?>
<p:tagLst xmlns:p="http://schemas.openxmlformats.org/presentationml/2006/main">
  <p:tag name="KSO_WM_UNIT_INDEX" val="1"/>
  <p:tag name="KSO_WM_UNIT_TYPE" val="a"/>
  <p:tag name="KSO_WM_BEAUTIFY_FLAG" val="#wm#"/>
</p:tagLst>
</file>

<file path=ppt/tags/tag13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4"/>
  <p:tag name="KSO_WM_UNIT_TYPE" val="f"/>
  <p:tag name="KSO_WM_UNIT_SUBTYPE" val="a"/>
  <p:tag name="KSO_WM_BEAUTIFY_FLAG" val="#wm#"/>
</p:tagLst>
</file>

<file path=ppt/tags/tag141.xml><?xml version="1.0" encoding="utf-8"?>
<p:tagLst xmlns:p="http://schemas.openxmlformats.org/presentationml/2006/main">
  <p:tag name="KSO_WM_UNIT_INDEX" val="1"/>
  <p:tag name="KSO_WM_UNIT_TYPE" val="a"/>
  <p:tag name="KSO_WM_BEAUTIFY_FLAG" val="#wm#"/>
</p:tagLst>
</file>

<file path=ppt/tags/tag14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3.xml><?xml version="1.0" encoding="utf-8"?>
<p:tagLst xmlns:p="http://schemas.openxmlformats.org/presentationml/2006/main">
  <p:tag name="KSO_WM_UNIT_INDEX" val="6"/>
  <p:tag name="KSO_WM_UNIT_TYPE" val="f"/>
  <p:tag name="KSO_WM_UNIT_SUBTYPE" val="a"/>
  <p:tag name="KSO_WM_BEAUTIFY_FLAG" val="#wm#"/>
</p:tagLst>
</file>

<file path=ppt/tags/tag144.xml><?xml version="1.0" encoding="utf-8"?>
<p:tagLst xmlns:p="http://schemas.openxmlformats.org/presentationml/2006/main">
  <p:tag name="KSO_WM_UNIT_INDEX" val="1"/>
  <p:tag name="KSO_WM_UNIT_TYPE" val="a"/>
  <p:tag name="KSO_WM_BEAUTIFY_FLAG" val="#wm#"/>
</p:tagLst>
</file>

<file path=ppt/tags/tag14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6.xml><?xml version="1.0" encoding="utf-8"?>
<p:tagLst xmlns:p="http://schemas.openxmlformats.org/presentationml/2006/main">
  <p:tag name="KSO_WM_UNIT_INDEX" val="4"/>
  <p:tag name="KSO_WM_UNIT_TYPE" val="f"/>
  <p:tag name="KSO_WM_UNIT_SUBTYPE" val="a"/>
  <p:tag name="KSO_WM_BEAUTIFY_FLAG" val="#wm#"/>
</p:tagLst>
</file>

<file path=ppt/tags/tag147.xml><?xml version="1.0" encoding="utf-8"?>
<p:tagLst xmlns:p="http://schemas.openxmlformats.org/presentationml/2006/main">
  <p:tag name="KSO_WM_UNIT_INDEX" val="1"/>
  <p:tag name="KSO_WM_UNIT_TYPE" val="a"/>
  <p:tag name="KSO_WM_BEAUTIFY_FLAG" val="#wm#"/>
</p:tagLst>
</file>

<file path=ppt/tags/tag14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9.xml><?xml version="1.0" encoding="utf-8"?>
<p:tagLst xmlns:p="http://schemas.openxmlformats.org/presentationml/2006/main">
  <p:tag name="KSO_WM_UNIT_INDEX" val="5"/>
  <p:tag name="KSO_WM_UNIT_TYPE" val="f"/>
  <p:tag name="KSO_WM_UNIT_SUB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UNIT_INDEX" val="2"/>
  <p:tag name="KSO_WM_UNIT_TYPE" val="j"/>
  <p:tag name="KSO_WM_BEAUTIFY_FLAG" val="#wm#"/>
</p:tagLst>
</file>

<file path=ppt/tags/tag151.xml><?xml version="1.0" encoding="utf-8"?>
<p:tagLst xmlns:p="http://schemas.openxmlformats.org/presentationml/2006/main">
  <p:tag name="KSO_WM_UNIT_INDEX" val="3"/>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INDEX" val="5"/>
  <p:tag name="KSO_WM_UNIT_TYPE" val="f"/>
  <p:tag name="KSO_WM_UNIT_SUBTYPE" val="a"/>
  <p:tag name="KSO_WM_BEAUTIFY_FLAG" val="#wm#"/>
</p:tagLst>
</file>

<file path=ppt/tags/tag155.xml><?xml version="1.0" encoding="utf-8"?>
<p:tagLst xmlns:p="http://schemas.openxmlformats.org/presentationml/2006/main">
  <p:tag name="KSO_WM_UNIT_INDEX" val="1"/>
  <p:tag name="KSO_WM_UNIT_TYPE" val="a"/>
  <p:tag name="KSO_WM_BEAUTIFY_FLAG" val="#wm#"/>
</p:tagLst>
</file>

<file path=ppt/tags/tag15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7.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58.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59.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0.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4132</Words>
  <Application>WPS 演示</Application>
  <PresentationFormat>宽屏</PresentationFormat>
  <Paragraphs>166</Paragraphs>
  <Slides>22</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Arial</vt:lpstr>
      <vt:lpstr>宋体</vt:lpstr>
      <vt:lpstr>Wingdings</vt:lpstr>
      <vt:lpstr>江城圆体 400W</vt:lpstr>
      <vt:lpstr>Times New Roman</vt:lpstr>
      <vt:lpstr>汉仪文黑-55简</vt:lpstr>
      <vt:lpstr>汉仪文黑-85W</vt:lpstr>
      <vt:lpstr>微软雅黑</vt:lpstr>
      <vt:lpstr>Arial Unicode MS</vt:lpstr>
      <vt:lpstr>Calibri</vt:lpstr>
      <vt:lpstr>黑体</vt:lpstr>
      <vt:lpstr>1_Office 主题</vt:lpstr>
      <vt:lpstr>Office 主题​​</vt:lpstr>
      <vt:lpstr>基础会计 （第三版）</vt:lpstr>
      <vt:lpstr>账务处理程序</vt:lpstr>
      <vt:lpstr>目  录</vt:lpstr>
      <vt:lpstr>第一节　账务处理程序概述</vt:lpstr>
      <vt:lpstr>第一节　账务处理程序概述</vt:lpstr>
      <vt:lpstr>第二节　记账凭证账务处理程序</vt:lpstr>
      <vt:lpstr>第二节　记账凭证账务处理程序</vt:lpstr>
      <vt:lpstr>第二节　记账凭证账务处理程序</vt:lpstr>
      <vt:lpstr>第三节　科目汇总表账务处理程序</vt:lpstr>
      <vt:lpstr>第三节　科目汇总表账务处理程序</vt:lpstr>
      <vt:lpstr>第三节　科目汇总表账务处理程序</vt:lpstr>
      <vt:lpstr>第三节　科目汇总表账务处理程序</vt:lpstr>
      <vt:lpstr>第四节　汇总记账凭证账务处理程序</vt:lpstr>
      <vt:lpstr>第四节　汇总记账凭证账务处理程序</vt:lpstr>
      <vt:lpstr>第四节　汇总记账凭证账务处理程序</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5</cp:revision>
  <dcterms:created xsi:type="dcterms:W3CDTF">2018-09-16T11:44:00Z</dcterms:created>
  <dcterms:modified xsi:type="dcterms:W3CDTF">2025-07-08T01:49:40Z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D69EFA06968341A6BCEF8ED3309A065A_13</vt:lpwstr>
  </property>
  <property fmtid="{D5CDD505-2E9C-101B-9397-08002B2CF9AE}" pid="3" name="KSOProductBuildVer">
    <vt:lpwstr>2052-12.1.0.21541</vt:lpwstr>
  </property>
</Properties>
</file>