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5" r:id="rId8"/>
    <p:sldId id="262" r:id="rId9"/>
    <p:sldId id="263" r:id="rId10"/>
    <p:sldId id="276" r:id="rId11"/>
    <p:sldId id="267" r:id="rId12"/>
    <p:sldId id="282" r:id="rId13"/>
    <p:sldId id="264" r:id="rId14"/>
    <p:sldId id="281" r:id="rId15"/>
    <p:sldId id="269" r:id="rId16"/>
    <p:sldId id="265" r:id="rId17"/>
    <p:sldId id="278" r:id="rId18"/>
    <p:sldId id="270" r:id="rId19"/>
    <p:sldId id="279" r:id="rId20"/>
    <p:sldId id="271" r:id="rId21"/>
    <p:sldId id="266" r:id="rId22"/>
    <p:sldId id="280" r:id="rId23"/>
    <p:sldId id="272" r:id="rId24"/>
    <p:sldId id="274" r:id="rId25"/>
    <p:sldId id="273"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CFD94B9-C7D2-40AE-BA23-FB2EF1C44C40}">
          <p14:sldIdLst>
            <p14:sldId id="256"/>
            <p14:sldId id="257"/>
            <p14:sldId id="258"/>
            <p14:sldId id="259"/>
          </p14:sldIdLst>
        </p14:section>
        <p14:section name="第一节" id="{5B92619B-06F8-420E-B661-8DA31848F2F6}">
          <p14:sldIdLst>
            <p14:sldId id="260"/>
            <p14:sldId id="261"/>
            <p14:sldId id="275"/>
            <p14:sldId id="262"/>
            <p14:sldId id="263"/>
            <p14:sldId id="276"/>
            <p14:sldId id="267"/>
            <p14:sldId id="282"/>
          </p14:sldIdLst>
        </p14:section>
        <p14:section name="第二节" id="{4DDAD0F9-3738-43E7-B5FE-5DAA32FD4101}">
          <p14:sldIdLst>
            <p14:sldId id="264"/>
            <p14:sldId id="281"/>
            <p14:sldId id="269"/>
          </p14:sldIdLst>
        </p14:section>
        <p14:section name="第三节" id="{6E097FAC-D387-41C6-9C54-4868281FE9BF}">
          <p14:sldIdLst>
            <p14:sldId id="265"/>
            <p14:sldId id="278"/>
            <p14:sldId id="270"/>
            <p14:sldId id="279"/>
            <p14:sldId id="271"/>
            <p14:sldId id="266"/>
            <p14:sldId id="280"/>
            <p14:sldId id="272"/>
            <p14:sldId id="274"/>
            <p14:sldId id="27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61" autoAdjust="0"/>
    <p:restoredTop sz="94660"/>
  </p:normalViewPr>
  <p:slideViewPr>
    <p:cSldViewPr showGuides="1">
      <p:cViewPr varScale="1">
        <p:scale>
          <a:sx n="105" d="100"/>
          <a:sy n="105" d="100"/>
        </p:scale>
        <p:origin x="204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2304286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1900174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285893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662465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1057036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4281971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4275300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29084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2242570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2676898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8C39F5-EFED-46E3-AEB5-9A78E34060A1}" type="datetimeFigureOut">
              <a:rPr lang="zh-CN" altLang="en-US" smtClean="0"/>
              <a:t>2024/12/12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3368977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8C39F5-EFED-46E3-AEB5-9A78E34060A1}" type="datetimeFigureOut">
              <a:rPr lang="zh-CN" altLang="en-US" smtClean="0"/>
              <a:t>2024/12/12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1981DD-361E-4110-98EE-2F9A80BB7EAB}" type="slidenum">
              <a:rPr lang="zh-CN" altLang="en-US" smtClean="0"/>
              <a:t>‹#›</a:t>
            </a:fld>
            <a:endParaRPr lang="zh-CN" altLang="en-US"/>
          </a:p>
        </p:txBody>
      </p:sp>
    </p:spTree>
    <p:extLst>
      <p:ext uri="{BB962C8B-B14F-4D97-AF65-F5344CB8AC3E}">
        <p14:creationId xmlns:p14="http://schemas.microsoft.com/office/powerpoint/2010/main" val="1557798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企业家理论与创业管理 </a:t>
            </a:r>
          </a:p>
        </p:txBody>
      </p:sp>
      <p:sp>
        <p:nvSpPr>
          <p:cNvPr id="3" name="副标题 2"/>
          <p:cNvSpPr>
            <a:spLocks noGrp="1"/>
          </p:cNvSpPr>
          <p:nvPr>
            <p:ph type="subTitle" idx="1"/>
          </p:nvPr>
        </p:nvSpPr>
        <p:spPr/>
        <p:txBody>
          <a:bodyPr/>
          <a:lstStyle/>
          <a:p>
            <a:r>
              <a:rPr lang="zh-CN" altLang="en-US" dirty="0"/>
              <a:t>左文进 等 ⦾ 编著</a:t>
            </a:r>
          </a:p>
        </p:txBody>
      </p:sp>
    </p:spTree>
    <p:extLst>
      <p:ext uri="{BB962C8B-B14F-4D97-AF65-F5344CB8AC3E}">
        <p14:creationId xmlns:p14="http://schemas.microsoft.com/office/powerpoint/2010/main" val="1733501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912861A-6576-89C5-AE68-04B62C668890}"/>
              </a:ext>
            </a:extLst>
          </p:cNvPr>
          <p:cNvSpPr>
            <a:spLocks noGrp="1"/>
          </p:cNvSpPr>
          <p:nvPr>
            <p:ph idx="1"/>
          </p:nvPr>
        </p:nvSpPr>
        <p:spPr>
          <a:xfrm>
            <a:off x="457200" y="620688"/>
            <a:ext cx="8229600" cy="5505475"/>
          </a:xfr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（二）近代企业 </a:t>
            </a:r>
            <a:endParaRPr kumimoji="0" lang="en-US" altLang="zh-CN" sz="2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1.</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随着社会制度的演变和现代科技的出现</a:t>
            </a:r>
            <a:r>
              <a:rPr lang="zh-CN" altLang="en-US" sz="2000" dirty="0">
                <a:solidFill>
                  <a:prstClr val="black"/>
                </a:solidFill>
                <a:latin typeface="Calibri"/>
                <a:ea typeface="宋体" panose="02010600030101010101" pitchFamily="2" charset="-122"/>
              </a:rPr>
              <a:t>，</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一种“工厂”式的企业形式应运而生。</a:t>
            </a: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2.</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随着机械化程度的不断提升</a:t>
            </a:r>
            <a:r>
              <a:rPr lang="zh-CN" altLang="en-US" sz="2000" dirty="0">
                <a:solidFill>
                  <a:prstClr val="black"/>
                </a:solidFill>
                <a:latin typeface="Calibri"/>
                <a:ea typeface="宋体" panose="02010600030101010101" pitchFamily="2" charset="-122"/>
              </a:rPr>
              <a:t>，</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劳动生产率突飞猛进</a:t>
            </a:r>
            <a:r>
              <a:rPr lang="zh-CN" altLang="en-US" sz="2000" dirty="0">
                <a:solidFill>
                  <a:prstClr val="black"/>
                </a:solidFill>
                <a:latin typeface="Calibri"/>
                <a:ea typeface="宋体" panose="02010600030101010101" pitchFamily="2" charset="-122"/>
              </a:rPr>
              <a:t>，</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社会分工也随之变革企业生产规模逐步拓展。</a:t>
            </a: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3.</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企业形式的转变使得企业与外部经济主体间的联系愈发紧密</a:t>
            </a:r>
            <a:r>
              <a:rPr lang="zh-CN" altLang="en-US" sz="2000" dirty="0">
                <a:solidFill>
                  <a:prstClr val="black"/>
                </a:solidFill>
                <a:latin typeface="Calibri"/>
                <a:ea typeface="宋体" panose="02010600030101010101" pitchFamily="2" charset="-122"/>
              </a:rPr>
              <a:t>，</a:t>
            </a:r>
            <a:r>
              <a:rPr kumimoji="0" lang="zh-CN" altLang="en-US"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互补性愈发增强。</a:t>
            </a:r>
            <a:endParaRPr kumimoji="0" lang="en-US" altLang="zh-CN" sz="20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endParaRPr lang="zh-CN" altLang="en-US" dirty="0"/>
          </a:p>
        </p:txBody>
      </p:sp>
    </p:spTree>
    <p:extLst>
      <p:ext uri="{BB962C8B-B14F-4D97-AF65-F5344CB8AC3E}">
        <p14:creationId xmlns:p14="http://schemas.microsoft.com/office/powerpoint/2010/main" val="1360416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3240360" cy="1152128"/>
          </a:xfrm>
        </p:spPr>
        <p:txBody>
          <a:bodyPr>
            <a:normAutofit/>
          </a:bodyPr>
          <a:lstStyle/>
          <a:p>
            <a:pPr algn="l"/>
            <a:r>
              <a:rPr lang="zh-CN" altLang="en-US" sz="2400" dirty="0"/>
              <a:t>（三）现代企业</a:t>
            </a:r>
          </a:p>
        </p:txBody>
      </p:sp>
      <p:sp>
        <p:nvSpPr>
          <p:cNvPr id="3" name="内容占位符 2"/>
          <p:cNvSpPr>
            <a:spLocks noGrp="1"/>
          </p:cNvSpPr>
          <p:nvPr>
            <p:ph idx="1"/>
          </p:nvPr>
        </p:nvSpPr>
        <p:spPr>
          <a:xfrm>
            <a:off x="395536" y="1052736"/>
            <a:ext cx="5256584" cy="5688632"/>
          </a:xfrm>
        </p:spPr>
        <p:txBody>
          <a:bodyPr>
            <a:noAutofit/>
          </a:bodyPr>
          <a:lstStyle/>
          <a:p>
            <a:pPr marL="0" indent="0">
              <a:lnSpc>
                <a:spcPct val="160000"/>
              </a:lnSpc>
              <a:buNone/>
            </a:pPr>
            <a:r>
              <a:rPr lang="zh-CN" altLang="en-US" sz="2000" spc="300" dirty="0"/>
              <a:t>现代企业组织形式最显著的特征是层级制度的出现，企业内部形成了由高层管理者和中层管理者构成的管理层。</a:t>
            </a:r>
            <a:endParaRPr lang="en-US" altLang="zh-CN" sz="2000" spc="300" dirty="0"/>
          </a:p>
          <a:p>
            <a:pPr marL="0" indent="0">
              <a:lnSpc>
                <a:spcPct val="160000"/>
              </a:lnSpc>
              <a:buNone/>
            </a:pPr>
            <a:endParaRPr lang="en-US" altLang="zh-CN" sz="2000" b="1" dirty="0"/>
          </a:p>
          <a:p>
            <a:pPr marL="0" indent="0">
              <a:lnSpc>
                <a:spcPct val="160000"/>
              </a:lnSpc>
              <a:buNone/>
            </a:pPr>
            <a:r>
              <a:rPr lang="zh-CN" altLang="en-US" sz="2000" spc="300" dirty="0"/>
              <a:t>美国商业史学家艾尔弗雷德</a:t>
            </a:r>
            <a:r>
              <a:rPr lang="en-US" altLang="zh-CN" sz="2000" spc="300" dirty="0"/>
              <a:t>·</a:t>
            </a:r>
            <a:r>
              <a:rPr lang="zh-CN" altLang="en-US" sz="2000" spc="300" dirty="0"/>
              <a:t>钱德勒著作</a:t>
            </a:r>
            <a:r>
              <a:rPr lang="en-US" altLang="zh-CN" sz="2000" spc="300" dirty="0"/>
              <a:t>《</a:t>
            </a:r>
            <a:r>
              <a:rPr lang="zh-CN" altLang="en-US" sz="2000" spc="300" dirty="0"/>
              <a:t>看得见的手</a:t>
            </a:r>
            <a:r>
              <a:rPr lang="en-US" altLang="zh-CN" sz="2000" spc="300" dirty="0"/>
              <a:t>———</a:t>
            </a:r>
            <a:r>
              <a:rPr lang="zh-CN" altLang="en-US" sz="2000" spc="300" dirty="0"/>
              <a:t>美国企业的管理革命中指出</a:t>
            </a:r>
            <a:r>
              <a:rPr lang="en-US" altLang="zh-CN" sz="2000" spc="300" dirty="0"/>
              <a:t>:“</a:t>
            </a:r>
            <a:r>
              <a:rPr lang="zh-CN" altLang="en-US" sz="2000" spc="300" dirty="0"/>
              <a:t>现代企业是大规模生产和销售的结合体，企业内部自发形成的层级管理制度相较于市场机制带来的管理模式更具效率，企业生产力得到提高，层级制度为企业的长远发展提供动力。”</a:t>
            </a:r>
            <a:endParaRPr lang="en-US" altLang="zh-CN" sz="2000" spc="300" dirty="0"/>
          </a:p>
          <a:p>
            <a:pPr marL="0" indent="0">
              <a:lnSpc>
                <a:spcPct val="160000"/>
              </a:lnSpc>
              <a:buNone/>
            </a:pPr>
            <a:r>
              <a:rPr lang="en-US" altLang="zh-CN" sz="1600" dirty="0"/>
              <a:t> </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4168" y="2413779"/>
            <a:ext cx="2731696" cy="288742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01604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9674FE-D197-0ECB-28E9-BC9D2F99EF6E}"/>
              </a:ext>
            </a:extLst>
          </p:cNvPr>
          <p:cNvSpPr>
            <a:spLocks noGrp="1"/>
          </p:cNvSpPr>
          <p:nvPr>
            <p:ph type="title"/>
          </p:nvPr>
        </p:nvSpPr>
        <p:spPr/>
        <p:txBody>
          <a:bodyPr>
            <a:normAutofit/>
          </a:bodyPr>
          <a:lstStyle/>
          <a:p>
            <a:pPr algn="l"/>
            <a:r>
              <a:rPr lang="zh-CN" altLang="en-US" sz="2400" dirty="0"/>
              <a:t>（四）后现代企业 </a:t>
            </a:r>
          </a:p>
        </p:txBody>
      </p:sp>
      <p:sp>
        <p:nvSpPr>
          <p:cNvPr id="3" name="内容占位符 2">
            <a:extLst>
              <a:ext uri="{FF2B5EF4-FFF2-40B4-BE49-F238E27FC236}">
                <a16:creationId xmlns:a16="http://schemas.microsoft.com/office/drawing/2014/main" id="{C77A11D4-7AE5-7A6A-C384-C2C7E9B2680D}"/>
              </a:ext>
            </a:extLst>
          </p:cNvPr>
          <p:cNvSpPr>
            <a:spLocks noGrp="1"/>
          </p:cNvSpPr>
          <p:nvPr>
            <p:ph idx="1"/>
          </p:nvPr>
        </p:nvSpPr>
        <p:spPr/>
        <p:txBody>
          <a:bodyPr>
            <a:normAutofit fontScale="70000" lnSpcReduction="20000"/>
          </a:bodyPr>
          <a:lstStyle/>
          <a:p>
            <a:pPr marL="0" indent="0">
              <a:lnSpc>
                <a:spcPct val="170000"/>
              </a:lnSpc>
              <a:buNone/>
            </a:pPr>
            <a:r>
              <a:rPr lang="en-US" altLang="zh-CN" sz="2900" spc="300" dirty="0">
                <a:latin typeface="+mn-ea"/>
              </a:rPr>
              <a:t>20</a:t>
            </a:r>
            <a:r>
              <a:rPr lang="zh-CN" altLang="en-US" sz="2900" spc="300" dirty="0">
                <a:latin typeface="+mn-ea"/>
              </a:rPr>
              <a:t>世纪</a:t>
            </a:r>
            <a:r>
              <a:rPr lang="en-US" altLang="zh-CN" sz="2900" spc="300" dirty="0">
                <a:latin typeface="+mn-ea"/>
              </a:rPr>
              <a:t>70</a:t>
            </a:r>
            <a:r>
              <a:rPr lang="zh-CN" altLang="en-US" sz="2900" spc="300" dirty="0">
                <a:latin typeface="+mn-ea"/>
              </a:rPr>
              <a:t>年代，第三次技术革命席卷全球，引领人类进入了信息化、网络化、全球化、知识化的新时代。</a:t>
            </a:r>
            <a:endParaRPr lang="en-US" altLang="zh-CN" sz="2900" spc="300" dirty="0">
              <a:latin typeface="+mn-ea"/>
            </a:endParaRPr>
          </a:p>
          <a:p>
            <a:pPr marL="0" indent="0">
              <a:lnSpc>
                <a:spcPct val="170000"/>
              </a:lnSpc>
              <a:buNone/>
            </a:pPr>
            <a:r>
              <a:rPr lang="zh-CN" altLang="en-US" sz="2900" spc="300" dirty="0">
                <a:latin typeface="+mn-ea"/>
              </a:rPr>
              <a:t>后现代企业的产权模式与现代企业存在显著差异，经营者与普通职员共享企业剩余股份，从而打破了界限。后现代企业的组织结构更加扁平化，形成了多中心的内部结构。</a:t>
            </a:r>
            <a:endParaRPr lang="en-US" altLang="zh-CN" sz="2900" spc="300" dirty="0">
              <a:latin typeface="+mn-ea"/>
            </a:endParaRPr>
          </a:p>
          <a:p>
            <a:pPr marL="0" indent="0">
              <a:lnSpc>
                <a:spcPct val="170000"/>
              </a:lnSpc>
              <a:buNone/>
            </a:pPr>
            <a:r>
              <a:rPr lang="zh-CN" altLang="en-US" sz="2900" spc="300" dirty="0">
                <a:latin typeface="+mn-ea"/>
              </a:rPr>
              <a:t>知识成为“权力话语”的主体。在知识社会的背景下，企业成为文化创新的主体。尽管企业形式随着时代的变迁不断演变，但其作为企业基本属性的本质并未发生根本性改变。</a:t>
            </a:r>
          </a:p>
          <a:p>
            <a:endParaRPr lang="zh-CN" altLang="en-US" dirty="0"/>
          </a:p>
        </p:txBody>
      </p:sp>
    </p:spTree>
    <p:extLst>
      <p:ext uri="{BB962C8B-B14F-4D97-AF65-F5344CB8AC3E}">
        <p14:creationId xmlns:p14="http://schemas.microsoft.com/office/powerpoint/2010/main" val="3151356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第二节 企业家与“企业家”概念的发展</a:t>
            </a:r>
          </a:p>
        </p:txBody>
      </p:sp>
      <p:sp>
        <p:nvSpPr>
          <p:cNvPr id="3" name="内容占位符 2"/>
          <p:cNvSpPr>
            <a:spLocks noGrp="1"/>
          </p:cNvSpPr>
          <p:nvPr>
            <p:ph idx="1"/>
          </p:nvPr>
        </p:nvSpPr>
        <p:spPr>
          <a:xfrm>
            <a:off x="457200" y="1600200"/>
            <a:ext cx="8229600" cy="4997152"/>
          </a:xfrm>
        </p:spPr>
        <p:txBody>
          <a:bodyPr>
            <a:normAutofit fontScale="92500" lnSpcReduction="10000"/>
          </a:bodyPr>
          <a:lstStyle/>
          <a:p>
            <a:pPr marL="0" indent="0">
              <a:buNone/>
            </a:pPr>
            <a:r>
              <a:rPr lang="zh-CN" altLang="en-US" sz="3500" dirty="0"/>
              <a:t>一、企业家的历史发展 </a:t>
            </a:r>
            <a:endParaRPr lang="en-US" altLang="zh-CN" sz="3500" dirty="0"/>
          </a:p>
          <a:p>
            <a:pPr marL="0" indent="0">
              <a:buNone/>
            </a:pPr>
            <a:endParaRPr lang="en-US" altLang="zh-CN" sz="1900" spc="300" dirty="0"/>
          </a:p>
          <a:p>
            <a:pPr marL="0" indent="0">
              <a:lnSpc>
                <a:spcPct val="170000"/>
              </a:lnSpc>
              <a:buNone/>
            </a:pPr>
            <a:r>
              <a:rPr lang="zh-CN" altLang="en-US" sz="2200" spc="300" dirty="0"/>
              <a:t>第一代企业家出现在</a:t>
            </a:r>
            <a:r>
              <a:rPr lang="en-US" altLang="zh-CN" sz="2200" spc="300" dirty="0"/>
              <a:t>15</a:t>
            </a:r>
            <a:r>
              <a:rPr lang="zh-CN" altLang="en-US" sz="2200" spc="300" dirty="0"/>
              <a:t>至</a:t>
            </a:r>
            <a:r>
              <a:rPr lang="en-US" altLang="zh-CN" sz="2200" spc="300" dirty="0"/>
              <a:t>19</a:t>
            </a:r>
            <a:r>
              <a:rPr lang="zh-CN" altLang="en-US" sz="2200" spc="300" dirty="0"/>
              <a:t>世纪的现代企业阶段，他们勇于承担风险，具有发掘市场潜力的能力，为资本主义的创立和发展作出重要贡献。</a:t>
            </a:r>
            <a:endParaRPr lang="en-US" altLang="zh-CN" sz="2200" spc="300" dirty="0"/>
          </a:p>
          <a:p>
            <a:pPr marL="0" indent="0">
              <a:lnSpc>
                <a:spcPct val="170000"/>
              </a:lnSpc>
              <a:buNone/>
            </a:pPr>
            <a:endParaRPr lang="en-US" altLang="zh-CN" sz="2200" spc="300" dirty="0"/>
          </a:p>
          <a:p>
            <a:pPr marL="0" indent="0">
              <a:lnSpc>
                <a:spcPct val="170000"/>
              </a:lnSpc>
              <a:buNone/>
            </a:pPr>
            <a:r>
              <a:rPr lang="zh-CN" altLang="en-US" sz="2200" spc="300" dirty="0"/>
              <a:t>第二代企业家 则是垄断资本主义时期的资本家型企业家，他们独占资源，拥有强大的垄断能力，推动了企业的合并和扩张。</a:t>
            </a:r>
            <a:endParaRPr lang="en-US" altLang="zh-CN" sz="2200" spc="300" dirty="0"/>
          </a:p>
          <a:p>
            <a:pPr marL="0" indent="0">
              <a:lnSpc>
                <a:spcPct val="170000"/>
              </a:lnSpc>
              <a:buNone/>
            </a:pPr>
            <a:endParaRPr lang="en-US" altLang="zh-CN" sz="2200" spc="300" dirty="0"/>
          </a:p>
          <a:p>
            <a:pPr marL="0" indent="0">
              <a:lnSpc>
                <a:spcPct val="170000"/>
              </a:lnSpc>
              <a:buNone/>
            </a:pPr>
            <a:r>
              <a:rPr lang="zh-CN" altLang="en-US" sz="2200" spc="300" dirty="0"/>
              <a:t>  </a:t>
            </a:r>
            <a:endParaRPr lang="zh-CN" altLang="en-US" sz="2200" dirty="0"/>
          </a:p>
        </p:txBody>
      </p:sp>
    </p:spTree>
    <p:extLst>
      <p:ext uri="{BB962C8B-B14F-4D97-AF65-F5344CB8AC3E}">
        <p14:creationId xmlns:p14="http://schemas.microsoft.com/office/powerpoint/2010/main" val="2845410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7D30353-9D4A-5CCF-4A53-41EACDDCDDEA}"/>
              </a:ext>
            </a:extLst>
          </p:cNvPr>
          <p:cNvSpPr>
            <a:spLocks noGrp="1"/>
          </p:cNvSpPr>
          <p:nvPr>
            <p:ph idx="1"/>
          </p:nvPr>
        </p:nvSpPr>
        <p:spPr>
          <a:xfrm>
            <a:off x="457200" y="908720"/>
            <a:ext cx="8229600" cy="5217443"/>
          </a:xfrm>
        </p:spPr>
        <p:txBody>
          <a:bodyPr>
            <a:normAutofit/>
          </a:bodyPr>
          <a:lstStyle/>
          <a:p>
            <a:pPr marL="0" indent="0">
              <a:lnSpc>
                <a:spcPct val="170000"/>
              </a:lnSpc>
              <a:buNone/>
            </a:pPr>
            <a:r>
              <a:rPr lang="zh-CN" altLang="en-US" sz="2000" spc="300" dirty="0"/>
              <a:t>第三代是</a:t>
            </a:r>
            <a:r>
              <a:rPr lang="en-US" altLang="zh-CN" sz="2000" spc="300" dirty="0"/>
              <a:t>20</a:t>
            </a:r>
            <a:r>
              <a:rPr lang="zh-CN" altLang="en-US" sz="2000" spc="300" dirty="0"/>
              <a:t>世纪中叶以后企业</a:t>
            </a:r>
            <a:r>
              <a:rPr lang="en-US" altLang="zh-CN" sz="2000" spc="300" dirty="0"/>
              <a:t>(</a:t>
            </a:r>
            <a:r>
              <a:rPr lang="zh-CN" altLang="en-US" sz="2000" spc="300" dirty="0"/>
              <a:t>法人</a:t>
            </a:r>
            <a:r>
              <a:rPr lang="en-US" altLang="zh-CN" sz="2000" spc="300" dirty="0"/>
              <a:t>)</a:t>
            </a:r>
            <a:r>
              <a:rPr lang="zh-CN" altLang="en-US" sz="2000" spc="300" dirty="0"/>
              <a:t>资本主义时代的职业经理人，具备专业的经营管理能力，能够全面管理和协调企业的生产和经营。</a:t>
            </a:r>
            <a:endParaRPr lang="en-US" altLang="zh-CN" sz="2000" spc="300" dirty="0"/>
          </a:p>
          <a:p>
            <a:pPr marL="0" indent="0">
              <a:lnSpc>
                <a:spcPct val="170000"/>
              </a:lnSpc>
              <a:buNone/>
            </a:pPr>
            <a:endParaRPr lang="en-US" altLang="zh-CN" sz="2000" spc="300" dirty="0"/>
          </a:p>
          <a:p>
            <a:pPr marL="0" indent="0">
              <a:lnSpc>
                <a:spcPct val="170000"/>
              </a:lnSpc>
              <a:buNone/>
            </a:pPr>
            <a:r>
              <a:rPr lang="zh-CN" altLang="en-US" sz="2000" spc="300" dirty="0"/>
              <a:t>第四代企业家则融合了知识经济时代的创业者和当代职业企业家的特点。</a:t>
            </a:r>
            <a:r>
              <a:rPr lang="zh-CN" altLang="en-US" sz="2000" dirty="0"/>
              <a:t>苹果公司创始人史蒂夫</a:t>
            </a:r>
            <a:r>
              <a:rPr lang="en-US" altLang="zh-CN" sz="2000" dirty="0"/>
              <a:t>·</a:t>
            </a:r>
            <a:r>
              <a:rPr lang="zh-CN" altLang="en-US" sz="2000" dirty="0"/>
              <a:t>乔 布斯为代表的第四代企业家，对世界经济格局产生了巨大影响，证明了他们在知识创新和技术创新方面的价值。 </a:t>
            </a:r>
          </a:p>
        </p:txBody>
      </p:sp>
    </p:spTree>
    <p:extLst>
      <p:ext uri="{BB962C8B-B14F-4D97-AF65-F5344CB8AC3E}">
        <p14:creationId xmlns:p14="http://schemas.microsoft.com/office/powerpoint/2010/main" val="133060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332656"/>
            <a:ext cx="8363272" cy="6336704"/>
          </a:xfrm>
        </p:spPr>
        <p:txBody>
          <a:bodyPr>
            <a:normAutofit fontScale="77500" lnSpcReduction="20000"/>
          </a:bodyPr>
          <a:lstStyle/>
          <a:p>
            <a:pPr marL="0" indent="0">
              <a:lnSpc>
                <a:spcPct val="160000"/>
              </a:lnSpc>
              <a:buNone/>
            </a:pPr>
            <a:r>
              <a:rPr lang="zh-CN" altLang="en-US" sz="2900" dirty="0">
                <a:latin typeface="+mn-ea"/>
              </a:rPr>
              <a:t>二、企业家概念的发展 </a:t>
            </a:r>
            <a:endParaRPr lang="en-US" altLang="zh-CN" sz="2900" dirty="0">
              <a:latin typeface="+mn-ea"/>
            </a:endParaRPr>
          </a:p>
          <a:p>
            <a:pPr marL="0" indent="0">
              <a:lnSpc>
                <a:spcPct val="160000"/>
              </a:lnSpc>
              <a:buNone/>
            </a:pPr>
            <a:endParaRPr lang="en-US" altLang="zh-CN" sz="2900" dirty="0">
              <a:latin typeface="+mn-ea"/>
            </a:endParaRPr>
          </a:p>
          <a:p>
            <a:pPr marL="0" indent="0">
              <a:lnSpc>
                <a:spcPct val="160000"/>
              </a:lnSpc>
              <a:buNone/>
            </a:pPr>
            <a:r>
              <a:rPr lang="zh-CN" altLang="en-US" sz="2900" dirty="0">
                <a:latin typeface="+mn-ea"/>
              </a:rPr>
              <a:t>（一）企业家概念的历史演进</a:t>
            </a:r>
            <a:endParaRPr lang="en-US" altLang="zh-CN" sz="2900" dirty="0">
              <a:latin typeface="+mn-ea"/>
            </a:endParaRPr>
          </a:p>
          <a:p>
            <a:pPr marL="0" indent="0">
              <a:lnSpc>
                <a:spcPct val="160000"/>
              </a:lnSpc>
              <a:buNone/>
            </a:pPr>
            <a:r>
              <a:rPr lang="zh-CN" altLang="en-US" sz="2900" spc="300" dirty="0">
                <a:latin typeface="+mn-ea"/>
              </a:rPr>
              <a:t>随着时间的推移，企业家概念在经济学科中逐渐取得了重要地位，其涵义也扩展到了社会学、管理学、文化学、心理学等多个领域。不同的学科对“企业家”的界定有不同的描述，甚至在经济学界内部也存在多种观点和解释。在不同的时代背景下，人们对企业家内涵的认识也存在差异。 </a:t>
            </a:r>
            <a:endParaRPr lang="en-US" altLang="zh-CN" sz="2900" spc="300" dirty="0">
              <a:latin typeface="+mn-ea"/>
            </a:endParaRPr>
          </a:p>
          <a:p>
            <a:pPr marL="0" indent="0">
              <a:lnSpc>
                <a:spcPct val="160000"/>
              </a:lnSpc>
              <a:buNone/>
            </a:pPr>
            <a:endParaRPr lang="en-US" altLang="zh-CN" sz="2900" dirty="0">
              <a:latin typeface="+mn-ea"/>
            </a:endParaRPr>
          </a:p>
          <a:p>
            <a:pPr marL="0" indent="0">
              <a:lnSpc>
                <a:spcPct val="160000"/>
              </a:lnSpc>
              <a:buNone/>
            </a:pPr>
            <a:r>
              <a:rPr lang="zh-CN" altLang="en-US" sz="2900" dirty="0">
                <a:latin typeface="+mn-ea"/>
              </a:rPr>
              <a:t>（</a:t>
            </a:r>
            <a:r>
              <a:rPr lang="zh-CN" altLang="en-US" sz="2900" b="0" dirty="0">
                <a:solidFill>
                  <a:srgbClr val="000000"/>
                </a:solidFill>
                <a:effectLst/>
                <a:latin typeface="+mn-ea"/>
              </a:rPr>
              <a:t>二）企业家概念的界定</a:t>
            </a:r>
            <a:endParaRPr lang="en-US" altLang="zh-CN" sz="2900" b="0" dirty="0">
              <a:solidFill>
                <a:srgbClr val="000000"/>
              </a:solidFill>
              <a:effectLst/>
              <a:latin typeface="+mn-ea"/>
            </a:endParaRPr>
          </a:p>
          <a:p>
            <a:pPr marL="0" indent="0">
              <a:lnSpc>
                <a:spcPct val="160000"/>
              </a:lnSpc>
              <a:buNone/>
            </a:pPr>
            <a:r>
              <a:rPr lang="zh-CN" altLang="en-US" sz="2900" dirty="0">
                <a:latin typeface="+mn-ea"/>
              </a:rPr>
              <a:t>学者们从多个角度对企业家概念进行了定义，包括创新能力、风险承担能力、 精神素质等。</a:t>
            </a:r>
          </a:p>
          <a:p>
            <a:pPr marL="0" indent="0">
              <a:buNone/>
            </a:pPr>
            <a:endParaRPr lang="zh-CN" altLang="en-US" sz="2000" dirty="0"/>
          </a:p>
        </p:txBody>
      </p:sp>
    </p:spTree>
    <p:extLst>
      <p:ext uri="{BB962C8B-B14F-4D97-AF65-F5344CB8AC3E}">
        <p14:creationId xmlns:p14="http://schemas.microsoft.com/office/powerpoint/2010/main" val="1230949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代表性的企业家理论观点 </a:t>
            </a:r>
          </a:p>
        </p:txBody>
      </p:sp>
      <p:sp>
        <p:nvSpPr>
          <p:cNvPr id="3" name="内容占位符 2"/>
          <p:cNvSpPr>
            <a:spLocks noGrp="1"/>
          </p:cNvSpPr>
          <p:nvPr>
            <p:ph idx="1"/>
          </p:nvPr>
        </p:nvSpPr>
        <p:spPr>
          <a:xfrm>
            <a:off x="323528" y="1484784"/>
            <a:ext cx="8363272" cy="5112568"/>
          </a:xfrm>
        </p:spPr>
        <p:txBody>
          <a:bodyPr>
            <a:normAutofit fontScale="77500" lnSpcReduction="20000"/>
          </a:bodyPr>
          <a:lstStyle/>
          <a:p>
            <a:pPr marL="0" indent="0">
              <a:buNone/>
            </a:pPr>
            <a:r>
              <a:rPr lang="zh-CN" altLang="en-US" dirty="0"/>
              <a:t>一、古典经济学阶段的企业家理论 </a:t>
            </a:r>
            <a:endParaRPr lang="en-US" altLang="zh-CN" dirty="0"/>
          </a:p>
          <a:p>
            <a:pPr marL="0" indent="0">
              <a:buNone/>
            </a:pPr>
            <a:endParaRPr lang="en-US" altLang="zh-CN" dirty="0"/>
          </a:p>
          <a:p>
            <a:pPr marL="0" indent="0">
              <a:buNone/>
            </a:pPr>
            <a:r>
              <a:rPr lang="zh-CN" altLang="en-US" dirty="0"/>
              <a:t>（一）重农主义经济学派的企业家理论 </a:t>
            </a:r>
            <a:endParaRPr lang="en-US" altLang="zh-CN" dirty="0"/>
          </a:p>
          <a:p>
            <a:pPr marL="0" indent="0">
              <a:buNone/>
            </a:pPr>
            <a:endParaRPr lang="en-US" altLang="zh-CN" sz="2900" dirty="0"/>
          </a:p>
          <a:p>
            <a:pPr marL="0" indent="0">
              <a:lnSpc>
                <a:spcPct val="170000"/>
              </a:lnSpc>
              <a:buNone/>
            </a:pPr>
            <a:r>
              <a:rPr lang="zh-CN" altLang="en-US" sz="2600" spc="300" dirty="0"/>
              <a:t>弗朗斯瓦</a:t>
            </a:r>
            <a:r>
              <a:rPr lang="en-US" altLang="zh-CN" sz="2600" spc="300" dirty="0"/>
              <a:t>·</a:t>
            </a:r>
            <a:r>
              <a:rPr lang="zh-CN" altLang="en-US" sz="2600" spc="300" dirty="0"/>
              <a:t>魁奈等重农主义经济学家继承并发扬了康替龙的企业家理论。将企业家视为单纯的经理，不再强调企业家承担风险的职责。而波多则在魁奈和康替龙的理论的基础上进一步提出，企业家需要承担成本、风险并享用利润，最终的经营目的都是获取自身的收益。杜尔哥对企业家的定义则更为明确，他认为企业家是为了积聚财产而进行创业、产品交易并愿意承担风险的富裕创业者或生意人。</a:t>
            </a:r>
            <a:endParaRPr lang="en-US" altLang="zh-CN" sz="2600" spc="300" dirty="0"/>
          </a:p>
          <a:p>
            <a:pPr marL="0" indent="0">
              <a:buNone/>
            </a:pPr>
            <a:endParaRPr lang="en-US" altLang="zh-CN" dirty="0"/>
          </a:p>
          <a:p>
            <a:pPr marL="0" indent="0">
              <a:buNone/>
            </a:pPr>
            <a:endParaRPr lang="en-US" altLang="zh-CN" dirty="0"/>
          </a:p>
        </p:txBody>
      </p:sp>
    </p:spTree>
    <p:extLst>
      <p:ext uri="{BB962C8B-B14F-4D97-AF65-F5344CB8AC3E}">
        <p14:creationId xmlns:p14="http://schemas.microsoft.com/office/powerpoint/2010/main" val="574000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504AB26-E681-09FC-E02E-A56DB2CDFFC9}"/>
              </a:ext>
            </a:extLst>
          </p:cNvPr>
          <p:cNvSpPr>
            <a:spLocks noGrp="1"/>
          </p:cNvSpPr>
          <p:nvPr>
            <p:ph idx="1"/>
          </p:nvPr>
        </p:nvSpPr>
        <p:spPr>
          <a:xfrm>
            <a:off x="457200" y="908720"/>
            <a:ext cx="8229600" cy="4824535"/>
          </a:xfrm>
        </p:spPr>
        <p:txBody>
          <a:bodyPr>
            <a:normAutofit/>
          </a:bodyPr>
          <a:lstStyle/>
          <a:p>
            <a:pPr marL="0" indent="0">
              <a:lnSpc>
                <a:spcPct val="150000"/>
              </a:lnSpc>
              <a:buNone/>
            </a:pPr>
            <a:r>
              <a:rPr lang="zh-CN" altLang="en-US" sz="2000" spc="300" dirty="0"/>
              <a:t>    </a:t>
            </a:r>
            <a:r>
              <a:rPr lang="zh-CN" altLang="en-US" sz="2400" dirty="0"/>
              <a:t>（二）萨伊的企业家理论</a:t>
            </a:r>
            <a:endParaRPr lang="en-US" altLang="zh-CN" sz="2400" dirty="0"/>
          </a:p>
          <a:p>
            <a:pPr marL="0" indent="0">
              <a:lnSpc>
                <a:spcPct val="150000"/>
              </a:lnSpc>
              <a:buNone/>
            </a:pPr>
            <a:r>
              <a:rPr lang="en-US" altLang="zh-CN" sz="2000" spc="300" dirty="0"/>
              <a:t>      </a:t>
            </a:r>
          </a:p>
          <a:p>
            <a:pPr marL="0" indent="0">
              <a:lnSpc>
                <a:spcPct val="150000"/>
              </a:lnSpc>
              <a:buNone/>
            </a:pPr>
            <a:r>
              <a:rPr lang="zh-CN" altLang="en-US" sz="2000" spc="300" dirty="0">
                <a:latin typeface="+mn-ea"/>
              </a:rPr>
              <a:t>法国经济学家萨伊最早赋予了企业家突出的重要性。他在</a:t>
            </a:r>
            <a:r>
              <a:rPr lang="en-US" altLang="zh-CN" sz="2000" spc="300" dirty="0">
                <a:latin typeface="+mn-ea"/>
              </a:rPr>
              <a:t>《</a:t>
            </a:r>
            <a:r>
              <a:rPr lang="zh-CN" altLang="en-US" sz="2000" spc="300" dirty="0">
                <a:latin typeface="+mn-ea"/>
              </a:rPr>
              <a:t>政治经济学概论</a:t>
            </a:r>
            <a:r>
              <a:rPr lang="en-US" altLang="zh-CN" sz="2000" spc="300" dirty="0">
                <a:latin typeface="+mn-ea"/>
              </a:rPr>
              <a:t>》</a:t>
            </a:r>
            <a:r>
              <a:rPr lang="zh-CN" altLang="en-US" sz="2000" spc="300" dirty="0">
                <a:latin typeface="+mn-ea"/>
              </a:rPr>
              <a:t>一书中深入分析了企业家概念的内涵，包括企业家职能和企业家精神。他认为企业家是经济行动者，能够将所有生产方式整合在一起，预测产品需求和制造方法，找到客户并解决困难，协调生产要素和生产环节。企业家是生产过程的中心，是劳动、资本和土地等生产要素的协调者和管理</a:t>
            </a:r>
            <a:r>
              <a:rPr lang="zh-CN" altLang="en-US" sz="2000" dirty="0">
                <a:latin typeface="+mn-ea"/>
              </a:rPr>
              <a:t>者。</a:t>
            </a:r>
          </a:p>
          <a:p>
            <a:endParaRPr lang="zh-CN" altLang="en-US" dirty="0"/>
          </a:p>
        </p:txBody>
      </p:sp>
    </p:spTree>
    <p:extLst>
      <p:ext uri="{BB962C8B-B14F-4D97-AF65-F5344CB8AC3E}">
        <p14:creationId xmlns:p14="http://schemas.microsoft.com/office/powerpoint/2010/main" val="2520998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219256" cy="5616624"/>
          </a:xfrm>
        </p:spPr>
        <p:txBody>
          <a:bodyPr>
            <a:normAutofit fontScale="32500" lnSpcReduction="20000"/>
          </a:bodyPr>
          <a:lstStyle/>
          <a:p>
            <a:pPr marL="0" indent="0">
              <a:buNone/>
            </a:pPr>
            <a:r>
              <a:rPr lang="zh-CN" altLang="en-US" sz="7400" dirty="0"/>
              <a:t>（一）马歇尔的企业家理论</a:t>
            </a:r>
            <a:endParaRPr lang="en-US" altLang="zh-CN" sz="7400" dirty="0"/>
          </a:p>
          <a:p>
            <a:pPr marL="0" indent="0">
              <a:lnSpc>
                <a:spcPct val="150000"/>
              </a:lnSpc>
              <a:buNone/>
            </a:pPr>
            <a:r>
              <a:rPr lang="zh-CN" altLang="en-US" sz="1600" dirty="0"/>
              <a:t> </a:t>
            </a:r>
            <a:endParaRPr lang="en-US" altLang="zh-CN" sz="1600" dirty="0"/>
          </a:p>
          <a:p>
            <a:pPr marL="0" indent="0">
              <a:lnSpc>
                <a:spcPct val="170000"/>
              </a:lnSpc>
              <a:buNone/>
            </a:pPr>
            <a:r>
              <a:rPr lang="zh-CN" altLang="en-US" sz="6200" dirty="0">
                <a:latin typeface="+mn-ea"/>
              </a:rPr>
              <a:t>马歇尔深入探讨了企业家的能力和素质要求。他认为一个好的企业家需要具备多种才能，包括对自己所处行业的深入了解、预测生产和消费变化的能力、承担风险的勇气、熟悉工业生产所需的原材料和设备等。</a:t>
            </a:r>
            <a:endParaRPr lang="en-US" altLang="zh-CN" sz="6200" dirty="0">
              <a:latin typeface="+mn-ea"/>
            </a:endParaRPr>
          </a:p>
          <a:p>
            <a:pPr marL="0" indent="0">
              <a:lnSpc>
                <a:spcPct val="170000"/>
              </a:lnSpc>
              <a:buNone/>
            </a:pPr>
            <a:endParaRPr lang="en-US" altLang="zh-CN" sz="6200" dirty="0">
              <a:latin typeface="+mn-ea"/>
            </a:endParaRPr>
          </a:p>
          <a:p>
            <a:pPr marL="0" indent="0">
              <a:lnSpc>
                <a:spcPct val="170000"/>
              </a:lnSpc>
              <a:buNone/>
            </a:pPr>
            <a:r>
              <a:rPr lang="zh-CN" altLang="en-US" sz="6200" dirty="0">
                <a:latin typeface="+mn-ea"/>
              </a:rPr>
              <a:t>马歇尔认为，培养一名企业家需要先天条件和后天因素相结合。</a:t>
            </a:r>
            <a:endParaRPr lang="en-US" altLang="zh-CN" sz="6200" dirty="0">
              <a:latin typeface="+mn-ea"/>
            </a:endParaRPr>
          </a:p>
          <a:p>
            <a:pPr marL="0" indent="0">
              <a:lnSpc>
                <a:spcPct val="170000"/>
              </a:lnSpc>
              <a:buNone/>
            </a:pPr>
            <a:endParaRPr lang="en-US" altLang="zh-CN" sz="6200" dirty="0">
              <a:latin typeface="+mn-ea"/>
            </a:endParaRPr>
          </a:p>
          <a:p>
            <a:pPr marL="0" indent="0">
              <a:lnSpc>
                <a:spcPct val="170000"/>
              </a:lnSpc>
              <a:buNone/>
            </a:pPr>
            <a:r>
              <a:rPr lang="zh-CN" altLang="en-US" sz="6200" dirty="0">
                <a:latin typeface="+mn-ea"/>
              </a:rPr>
              <a:t>马歇尔关于企业家理论的论述，强调了企业家的多重角色和职能</a:t>
            </a:r>
            <a:r>
              <a:rPr lang="en-US" altLang="zh-CN" sz="6200" dirty="0">
                <a:latin typeface="+mn-ea"/>
              </a:rPr>
              <a:t>,</a:t>
            </a:r>
            <a:r>
              <a:rPr lang="zh-CN" altLang="en-US" sz="6200" dirty="0">
                <a:latin typeface="+mn-ea"/>
              </a:rPr>
              <a:t>包括风险承担、经营管理与创新等。他的理论对于后世企业家理论的研究产生了深远的影响，为企业家的培养和发展提供了重要的指导。 </a:t>
            </a:r>
          </a:p>
          <a:p>
            <a:pPr marL="0" indent="0">
              <a:buNone/>
            </a:pPr>
            <a:endParaRPr lang="en-US" altLang="zh-CN" sz="4200" dirty="0"/>
          </a:p>
          <a:p>
            <a:endParaRPr lang="zh-CN" altLang="en-US" sz="2400" dirty="0"/>
          </a:p>
        </p:txBody>
      </p:sp>
      <p:sp>
        <p:nvSpPr>
          <p:cNvPr id="2" name="文本框 1">
            <a:extLst>
              <a:ext uri="{FF2B5EF4-FFF2-40B4-BE49-F238E27FC236}">
                <a16:creationId xmlns:a16="http://schemas.microsoft.com/office/drawing/2014/main" id="{66A48E40-8FBF-71FF-8894-8A40C372F1CB}"/>
              </a:ext>
            </a:extLst>
          </p:cNvPr>
          <p:cNvSpPr txBox="1"/>
          <p:nvPr/>
        </p:nvSpPr>
        <p:spPr>
          <a:xfrm>
            <a:off x="683568" y="362504"/>
            <a:ext cx="7632848" cy="461665"/>
          </a:xfrm>
          <a:prstGeom prst="rect">
            <a:avLst/>
          </a:prstGeom>
          <a:noFill/>
        </p:spPr>
        <p:txBody>
          <a:bodyPr wrap="square" rtlCol="0">
            <a:spAutoFit/>
          </a:bodyPr>
          <a:lstStyle/>
          <a:p>
            <a:pPr marL="0" indent="0">
              <a:buNone/>
            </a:pPr>
            <a:r>
              <a:rPr lang="zh-CN" altLang="en-US" sz="2400" dirty="0"/>
              <a:t>二、新古典经济学阶段的企业家理论综述</a:t>
            </a:r>
            <a:endParaRPr lang="en-US" altLang="zh-CN" sz="2400" dirty="0"/>
          </a:p>
        </p:txBody>
      </p:sp>
    </p:spTree>
    <p:extLst>
      <p:ext uri="{BB962C8B-B14F-4D97-AF65-F5344CB8AC3E}">
        <p14:creationId xmlns:p14="http://schemas.microsoft.com/office/powerpoint/2010/main" val="3525149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2F99464-7E1D-1870-8A96-3FB38CCA31F2}"/>
              </a:ext>
            </a:extLst>
          </p:cNvPr>
          <p:cNvSpPr>
            <a:spLocks noGrp="1"/>
          </p:cNvSpPr>
          <p:nvPr>
            <p:ph idx="1"/>
          </p:nvPr>
        </p:nvSpPr>
        <p:spPr>
          <a:xfrm>
            <a:off x="457200" y="836712"/>
            <a:ext cx="4978896" cy="5289451"/>
          </a:xfrm>
        </p:spPr>
        <p:txBody>
          <a:bodyPr>
            <a:normAutofit/>
          </a:bodyPr>
          <a:lstStyle/>
          <a:p>
            <a:pPr marL="0" indent="0">
              <a:buNone/>
            </a:pPr>
            <a:r>
              <a:rPr lang="zh-CN" altLang="en-US" sz="3100" dirty="0">
                <a:solidFill>
                  <a:prstClr val="black"/>
                </a:solidFill>
              </a:rPr>
              <a:t>（二）</a:t>
            </a:r>
            <a:r>
              <a:rPr lang="zh-CN" altLang="en-US" sz="3100" dirty="0"/>
              <a:t>熊彼特的企业家理论</a:t>
            </a:r>
            <a:endParaRPr lang="en-US" altLang="zh-CN" sz="3100" dirty="0"/>
          </a:p>
          <a:p>
            <a:pPr marL="0" indent="0">
              <a:buNone/>
            </a:pPr>
            <a:endParaRPr lang="en-US" altLang="zh-CN" sz="3200" dirty="0"/>
          </a:p>
          <a:p>
            <a:pPr marL="0" indent="0">
              <a:buNone/>
            </a:pPr>
            <a:r>
              <a:rPr lang="en-US" altLang="zh-CN" sz="3200" dirty="0"/>
              <a:t> </a:t>
            </a:r>
            <a:r>
              <a:rPr lang="en-US" altLang="zh-CN" sz="2000" dirty="0"/>
              <a:t>1.</a:t>
            </a:r>
            <a:r>
              <a:rPr lang="zh-CN" altLang="en-US" sz="2000" dirty="0"/>
              <a:t>企业家的本质是创新 </a:t>
            </a:r>
            <a:endParaRPr lang="en-US" altLang="zh-CN" sz="2000" dirty="0"/>
          </a:p>
          <a:p>
            <a:pPr marL="0" indent="0">
              <a:buNone/>
            </a:pPr>
            <a:endParaRPr lang="zh-CN" altLang="en-US" sz="2000" dirty="0"/>
          </a:p>
          <a:p>
            <a:pPr marL="0" indent="0">
              <a:buNone/>
            </a:pPr>
            <a:r>
              <a:rPr lang="en-US" altLang="zh-CN" sz="2000" dirty="0"/>
              <a:t> 2.</a:t>
            </a:r>
            <a:r>
              <a:rPr lang="zh-CN" altLang="en-US" sz="2000" dirty="0"/>
              <a:t>企业家是推动经济发展的主体 </a:t>
            </a:r>
            <a:endParaRPr lang="en-US" altLang="zh-CN" sz="2000" dirty="0"/>
          </a:p>
          <a:p>
            <a:pPr marL="0" indent="0">
              <a:buNone/>
            </a:pPr>
            <a:endParaRPr lang="en-US" altLang="zh-CN" sz="2000" dirty="0"/>
          </a:p>
          <a:p>
            <a:pPr marL="0" indent="0">
              <a:buNone/>
            </a:pPr>
            <a:r>
              <a:rPr lang="en-US" altLang="zh-CN" sz="2000" dirty="0"/>
              <a:t> 3.</a:t>
            </a:r>
            <a:r>
              <a:rPr lang="zh-CN" altLang="en-US" sz="2000" dirty="0"/>
              <a:t>创新的主动力来自企业家精神</a:t>
            </a:r>
            <a:endParaRPr lang="en-US" altLang="zh-CN" sz="2000" dirty="0"/>
          </a:p>
          <a:p>
            <a:pPr marL="0" indent="0">
              <a:buNone/>
            </a:pPr>
            <a:endParaRPr lang="en-US" altLang="zh-CN" sz="2000" dirty="0"/>
          </a:p>
          <a:p>
            <a:pPr marL="0" indent="0">
              <a:buNone/>
            </a:pPr>
            <a:r>
              <a:rPr lang="en-US" altLang="zh-CN" sz="2000" dirty="0"/>
              <a:t> 4.</a:t>
            </a:r>
            <a:r>
              <a:rPr lang="zh-CN" altLang="en-US" sz="2000" dirty="0"/>
              <a:t>成功的创新取决于企业家的素质</a:t>
            </a:r>
            <a:endParaRPr lang="en-US" altLang="zh-CN" sz="2000" dirty="0"/>
          </a:p>
          <a:p>
            <a:pPr marL="0" indent="0">
              <a:buNone/>
            </a:pPr>
            <a:endParaRPr lang="en-US" altLang="zh-CN" sz="2000" dirty="0"/>
          </a:p>
          <a:p>
            <a:pPr marL="0" indent="0">
              <a:buNone/>
            </a:pPr>
            <a:r>
              <a:rPr lang="en-US" altLang="zh-CN" sz="2000" dirty="0"/>
              <a:t> 5.</a:t>
            </a:r>
            <a:r>
              <a:rPr lang="zh-CN" altLang="en-US" sz="2000" dirty="0"/>
              <a:t>信用制度是企业家实现创新的经济条件 </a:t>
            </a:r>
            <a:endParaRPr lang="en-US" altLang="zh-CN" sz="2000" dirty="0"/>
          </a:p>
          <a:p>
            <a:endParaRPr lang="zh-CN" altLang="en-US" dirty="0"/>
          </a:p>
        </p:txBody>
      </p:sp>
      <p:pic>
        <p:nvPicPr>
          <p:cNvPr id="4" name="图片 3">
            <a:extLst>
              <a:ext uri="{FF2B5EF4-FFF2-40B4-BE49-F238E27FC236}">
                <a16:creationId xmlns:a16="http://schemas.microsoft.com/office/drawing/2014/main" id="{7D31D665-5701-30B0-EA49-B307806C79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2132856"/>
            <a:ext cx="3096344" cy="3168352"/>
          </a:xfrm>
          <a:prstGeom prst="rect">
            <a:avLst/>
          </a:prstGeom>
        </p:spPr>
      </p:pic>
    </p:spTree>
    <p:extLst>
      <p:ext uri="{BB962C8B-B14F-4D97-AF65-F5344CB8AC3E}">
        <p14:creationId xmlns:p14="http://schemas.microsoft.com/office/powerpoint/2010/main" val="3996736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88640"/>
            <a:ext cx="8003232" cy="792088"/>
          </a:xfrm>
        </p:spPr>
        <p:txBody>
          <a:bodyPr>
            <a:normAutofit/>
          </a:bodyPr>
          <a:lstStyle/>
          <a:p>
            <a:r>
              <a:rPr lang="zh-CN" altLang="en-US" sz="3600" dirty="0"/>
              <a:t>本课程整体教学框架</a:t>
            </a:r>
          </a:p>
        </p:txBody>
      </p:sp>
      <p:sp>
        <p:nvSpPr>
          <p:cNvPr id="3" name="内容占位符 2"/>
          <p:cNvSpPr>
            <a:spLocks noGrp="1"/>
          </p:cNvSpPr>
          <p:nvPr>
            <p:ph idx="1"/>
          </p:nvPr>
        </p:nvSpPr>
        <p:spPr>
          <a:xfrm>
            <a:off x="251520" y="1124744"/>
            <a:ext cx="8435280" cy="5544616"/>
          </a:xfrm>
        </p:spPr>
        <p:txBody>
          <a:bodyPr>
            <a:normAutofit/>
          </a:bodyPr>
          <a:lstStyle/>
          <a:p>
            <a:r>
              <a:rPr lang="zh-CN" altLang="en-US" sz="2400" spc="300" dirty="0"/>
              <a:t>第一章 传统经济学的企业家理论</a:t>
            </a:r>
            <a:endParaRPr lang="en-US" altLang="zh-CN" sz="2400" spc="300" dirty="0"/>
          </a:p>
          <a:p>
            <a:r>
              <a:rPr lang="zh-CN" altLang="en-US" sz="2400" spc="300" dirty="0"/>
              <a:t>第二章 现代经济学的企业家理论</a:t>
            </a:r>
            <a:endParaRPr lang="en-US" altLang="zh-CN" sz="2400" spc="300" dirty="0"/>
          </a:p>
          <a:p>
            <a:r>
              <a:rPr lang="zh-CN" altLang="en-US" sz="2400" spc="300" dirty="0"/>
              <a:t>第三章 新中国成立前的企业家理论与实践</a:t>
            </a:r>
            <a:endParaRPr lang="en-US" altLang="zh-CN" sz="2400" spc="300" dirty="0"/>
          </a:p>
          <a:p>
            <a:r>
              <a:rPr lang="zh-CN" altLang="en-US" sz="2400" spc="300" dirty="0"/>
              <a:t>第四章 当代中国企业家理论与实践</a:t>
            </a:r>
            <a:endParaRPr lang="en-US" altLang="zh-CN" sz="2400" spc="300" dirty="0"/>
          </a:p>
          <a:p>
            <a:r>
              <a:rPr lang="zh-CN" altLang="en-US" sz="2400" spc="300" dirty="0"/>
              <a:t>第五章 当代外国企业家理论与实践</a:t>
            </a:r>
            <a:endParaRPr lang="en-US" altLang="zh-CN" sz="2400" spc="300" dirty="0"/>
          </a:p>
          <a:p>
            <a:r>
              <a:rPr lang="zh-CN" altLang="en-US" sz="2400" spc="300" dirty="0"/>
              <a:t>第六章 企业家精神的本质 </a:t>
            </a:r>
            <a:endParaRPr lang="en-US" altLang="zh-CN" sz="2400" spc="300" dirty="0"/>
          </a:p>
          <a:p>
            <a:r>
              <a:rPr lang="zh-CN" altLang="en-US" sz="2400" spc="300" dirty="0"/>
              <a:t>第七章 企业环境分析与评价</a:t>
            </a:r>
            <a:endParaRPr lang="en-US" altLang="zh-CN" sz="2400" spc="300" dirty="0"/>
          </a:p>
          <a:p>
            <a:r>
              <a:rPr lang="zh-CN" altLang="en-US" sz="2400" spc="300" dirty="0"/>
              <a:t>第八章 创业规划 </a:t>
            </a:r>
            <a:endParaRPr lang="en-US" altLang="zh-CN" sz="2400" spc="300" dirty="0"/>
          </a:p>
          <a:p>
            <a:r>
              <a:rPr lang="zh-CN" altLang="en-US" sz="2400" spc="300" dirty="0"/>
              <a:t>第九章 创业融资管理</a:t>
            </a:r>
            <a:endParaRPr lang="en-US" altLang="zh-CN" sz="2400" spc="300" dirty="0"/>
          </a:p>
          <a:p>
            <a:r>
              <a:rPr lang="zh-CN" altLang="en-US" sz="2400" spc="300" dirty="0"/>
              <a:t>第十章 创业团队管理</a:t>
            </a:r>
            <a:endParaRPr lang="en-US" altLang="zh-CN" sz="2400" spc="300" dirty="0"/>
          </a:p>
          <a:p>
            <a:endParaRPr lang="zh-CN" altLang="en-US" sz="2400" dirty="0"/>
          </a:p>
        </p:txBody>
      </p:sp>
    </p:spTree>
    <p:extLst>
      <p:ext uri="{BB962C8B-B14F-4D97-AF65-F5344CB8AC3E}">
        <p14:creationId xmlns:p14="http://schemas.microsoft.com/office/powerpoint/2010/main" val="3963584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60648"/>
            <a:ext cx="8507288" cy="6336704"/>
          </a:xfrm>
        </p:spPr>
        <p:txBody>
          <a:bodyPr>
            <a:normAutofit fontScale="85000" lnSpcReduction="20000"/>
          </a:bodyPr>
          <a:lstStyle/>
          <a:p>
            <a:pPr marL="0" indent="0">
              <a:buNone/>
            </a:pPr>
            <a:r>
              <a:rPr lang="zh-CN" altLang="en-US" sz="2400" dirty="0"/>
              <a:t>（三）柯兹纳的企业家理论</a:t>
            </a:r>
            <a:endParaRPr lang="en-US" altLang="zh-CN" sz="2400" dirty="0"/>
          </a:p>
          <a:p>
            <a:pPr marL="0" indent="0">
              <a:buNone/>
            </a:pPr>
            <a:endParaRPr lang="en-US" altLang="zh-CN" sz="2400" dirty="0"/>
          </a:p>
          <a:p>
            <a:pPr marL="0" indent="0">
              <a:buNone/>
            </a:pPr>
            <a:r>
              <a:rPr lang="en-US" altLang="zh-CN" sz="2400" dirty="0"/>
              <a:t>1.</a:t>
            </a:r>
            <a:r>
              <a:rPr lang="zh-CN" altLang="en-US" sz="2400" dirty="0"/>
              <a:t>市场过程理论 </a:t>
            </a:r>
            <a:endParaRPr lang="en-US" altLang="zh-CN" sz="2400" dirty="0"/>
          </a:p>
          <a:p>
            <a:pPr marL="0" indent="0">
              <a:buNone/>
            </a:pPr>
            <a:r>
              <a:rPr lang="zh-CN" altLang="en-US" sz="2400" dirty="0"/>
              <a:t>  </a:t>
            </a:r>
            <a:endParaRPr lang="en-US" altLang="zh-CN" sz="2400" dirty="0"/>
          </a:p>
          <a:p>
            <a:pPr marL="0" indent="0">
              <a:lnSpc>
                <a:spcPct val="160000"/>
              </a:lnSpc>
              <a:buNone/>
            </a:pPr>
            <a:r>
              <a:rPr lang="zh-CN" altLang="en-US" sz="2400" dirty="0">
                <a:latin typeface="+mn-ea"/>
              </a:rPr>
              <a:t>柯兹纳重申了这一观点</a:t>
            </a:r>
            <a:r>
              <a:rPr lang="en-US" altLang="zh-CN" sz="2400" dirty="0">
                <a:latin typeface="+mn-ea"/>
              </a:rPr>
              <a:t>,</a:t>
            </a:r>
            <a:r>
              <a:rPr lang="zh-CN" altLang="en-US" sz="2400" dirty="0">
                <a:latin typeface="+mn-ea"/>
              </a:rPr>
              <a:t>强调市场是企业家发现共同利益、通过交换获取利润的过程。</a:t>
            </a:r>
            <a:endParaRPr lang="en-US" altLang="zh-CN" sz="2400" dirty="0">
              <a:latin typeface="+mn-ea"/>
            </a:endParaRPr>
          </a:p>
          <a:p>
            <a:pPr marL="0" indent="0">
              <a:buNone/>
            </a:pPr>
            <a:endParaRPr lang="en-US" altLang="zh-CN" sz="2400" dirty="0"/>
          </a:p>
          <a:p>
            <a:pPr marL="0" indent="0">
              <a:buNone/>
            </a:pPr>
            <a:r>
              <a:rPr lang="en-US" altLang="zh-CN" sz="2400" dirty="0"/>
              <a:t>2.</a:t>
            </a:r>
            <a:r>
              <a:rPr lang="zh-CN" altLang="en-US" sz="2400" dirty="0"/>
              <a:t>企业家发现理论 </a:t>
            </a:r>
            <a:endParaRPr lang="en-US" altLang="zh-CN" sz="2400" dirty="0"/>
          </a:p>
          <a:p>
            <a:pPr marL="0" indent="0">
              <a:buNone/>
            </a:pPr>
            <a:r>
              <a:rPr lang="zh-CN" altLang="en-US" sz="2000" dirty="0"/>
              <a:t>     </a:t>
            </a:r>
            <a:endParaRPr lang="en-US" altLang="zh-CN" sz="2000" dirty="0"/>
          </a:p>
          <a:p>
            <a:pPr marL="0" indent="0">
              <a:lnSpc>
                <a:spcPct val="170000"/>
              </a:lnSpc>
              <a:buNone/>
            </a:pPr>
            <a:r>
              <a:rPr lang="en-US" altLang="zh-CN" sz="2000" dirty="0"/>
              <a:t> </a:t>
            </a:r>
            <a:r>
              <a:rPr lang="zh-CN" altLang="en-US" sz="2400" spc="300" dirty="0"/>
              <a:t>柯兹纳认为，企业家的核心特征是能对机遇保持高度的警觉。他强调，企业家并非创新思想的源泉，而是专注于寻找和利用已存在但尚未被注意到的机会。企业家的主要作用是套利，通过低价买入和高价卖出获取利润。</a:t>
            </a:r>
            <a:endParaRPr lang="en-US" altLang="zh-CN" sz="2400" spc="300" dirty="0"/>
          </a:p>
          <a:p>
            <a:pPr marL="0" indent="0">
              <a:lnSpc>
                <a:spcPct val="170000"/>
              </a:lnSpc>
              <a:buNone/>
            </a:pPr>
            <a:r>
              <a:rPr lang="zh-CN" altLang="en-US" sz="2400" spc="300" dirty="0"/>
              <a:t>柯兹纳所指的“企业家”，是一种功能而非特定的个人。他认为，在经济活动中，无论哪一类经济主体作出决策，都或多或少地发挥着企业家的作用。</a:t>
            </a:r>
            <a:endParaRPr lang="zh-CN" altLang="en-US" sz="2000" spc="300" dirty="0"/>
          </a:p>
        </p:txBody>
      </p:sp>
    </p:spTree>
    <p:extLst>
      <p:ext uri="{BB962C8B-B14F-4D97-AF65-F5344CB8AC3E}">
        <p14:creationId xmlns:p14="http://schemas.microsoft.com/office/powerpoint/2010/main" val="1750831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94122"/>
          </a:xfrm>
        </p:spPr>
        <p:txBody>
          <a:bodyPr>
            <a:normAutofit/>
          </a:bodyPr>
          <a:lstStyle/>
          <a:p>
            <a:pPr algn="l"/>
            <a:r>
              <a:rPr lang="zh-CN" altLang="en-US" sz="2400" dirty="0"/>
              <a:t>三、新自由主义阶段的企业家理论</a:t>
            </a:r>
          </a:p>
        </p:txBody>
      </p:sp>
      <p:sp>
        <p:nvSpPr>
          <p:cNvPr id="3" name="内容占位符 2"/>
          <p:cNvSpPr>
            <a:spLocks noGrp="1"/>
          </p:cNvSpPr>
          <p:nvPr>
            <p:ph idx="1"/>
          </p:nvPr>
        </p:nvSpPr>
        <p:spPr>
          <a:xfrm>
            <a:off x="457200" y="1268760"/>
            <a:ext cx="8229600" cy="5400600"/>
          </a:xfrm>
        </p:spPr>
        <p:txBody>
          <a:bodyPr>
            <a:normAutofit fontScale="25000" lnSpcReduction="20000"/>
          </a:bodyPr>
          <a:lstStyle/>
          <a:p>
            <a:pPr marL="0" indent="0">
              <a:buNone/>
            </a:pPr>
            <a:endParaRPr lang="en-US" altLang="zh-CN" sz="8600" dirty="0"/>
          </a:p>
          <a:p>
            <a:pPr marL="0" indent="0">
              <a:buNone/>
            </a:pPr>
            <a:r>
              <a:rPr lang="zh-CN" altLang="en-US" sz="8600" dirty="0"/>
              <a:t>（一）卡森的企业家理论</a:t>
            </a:r>
            <a:endParaRPr lang="en-US" altLang="zh-CN" sz="8600" dirty="0"/>
          </a:p>
          <a:p>
            <a:pPr marL="0" indent="0">
              <a:buNone/>
            </a:pPr>
            <a:r>
              <a:rPr lang="zh-CN" altLang="en-US" sz="8600" dirty="0"/>
              <a:t>  </a:t>
            </a:r>
            <a:endParaRPr lang="en-US" altLang="zh-CN" sz="8600" dirty="0"/>
          </a:p>
          <a:p>
            <a:pPr marL="0" indent="0">
              <a:lnSpc>
                <a:spcPct val="170000"/>
              </a:lnSpc>
              <a:buNone/>
            </a:pPr>
            <a:r>
              <a:rPr lang="zh-CN" altLang="en-US" sz="8000" spc="300" dirty="0"/>
              <a:t>卡森基于企业家市场均衡模型对企业家的角色和功能进行了深入研究。他从三个基本假设出发，在“供给</a:t>
            </a:r>
            <a:r>
              <a:rPr lang="en-US" altLang="zh-CN" sz="8000" spc="300" dirty="0"/>
              <a:t>—</a:t>
            </a:r>
            <a:r>
              <a:rPr lang="zh-CN" altLang="en-US" sz="8000" spc="300" dirty="0"/>
              <a:t>需求”的框架下构建了企业家的“市场均衡模式”。卡森的研究方向，他更注重企业家的判断和决策行为。</a:t>
            </a:r>
            <a:endParaRPr lang="en-US" altLang="zh-CN" sz="8000" spc="300" dirty="0"/>
          </a:p>
          <a:p>
            <a:pPr marL="0" indent="0">
              <a:lnSpc>
                <a:spcPct val="170000"/>
              </a:lnSpc>
              <a:buNone/>
            </a:pPr>
            <a:r>
              <a:rPr lang="zh-CN" altLang="en-US" sz="8000" spc="300" dirty="0"/>
              <a:t>柯兹纳企业家“中间商”角色的套利行为可以被视为卡森企业家“判断性决策者”决策行为中的一种模型。然而，这种研究方向导致卡森在某种程度上忽视了企业家的“生产性质”，而过分关注了其“交易性质”。这样的偏向可能会对企业家理论的全面理解造成一定的限制。 </a:t>
            </a:r>
            <a:endParaRPr lang="en-US" altLang="zh-CN" sz="8000" spc="300" dirty="0"/>
          </a:p>
          <a:p>
            <a:pPr marL="0" indent="0">
              <a:buNone/>
            </a:pPr>
            <a:endParaRPr lang="en-US" altLang="zh-CN" spc="300" dirty="0"/>
          </a:p>
          <a:p>
            <a:pPr marL="0" indent="0">
              <a:buNone/>
            </a:pPr>
            <a:endParaRPr lang="en-US" altLang="zh-CN" sz="7400" spc="300" dirty="0"/>
          </a:p>
          <a:p>
            <a:pPr marL="0" indent="0">
              <a:buNone/>
            </a:pPr>
            <a:endParaRPr lang="en-US" altLang="zh-CN" sz="4900" dirty="0"/>
          </a:p>
        </p:txBody>
      </p:sp>
    </p:spTree>
    <p:extLst>
      <p:ext uri="{BB962C8B-B14F-4D97-AF65-F5344CB8AC3E}">
        <p14:creationId xmlns:p14="http://schemas.microsoft.com/office/powerpoint/2010/main" val="2471835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302BF5B-19B6-6FC3-6913-045D6286E35E}"/>
              </a:ext>
            </a:extLst>
          </p:cNvPr>
          <p:cNvSpPr>
            <a:spLocks noGrp="1"/>
          </p:cNvSpPr>
          <p:nvPr>
            <p:ph idx="1"/>
          </p:nvPr>
        </p:nvSpPr>
        <p:spPr>
          <a:xfrm>
            <a:off x="457200" y="980728"/>
            <a:ext cx="8229600" cy="4968552"/>
          </a:xfrm>
        </p:spPr>
        <p:txBody>
          <a:bodyPr>
            <a:normAutofit/>
          </a:bodyPr>
          <a:lstStyle/>
          <a:p>
            <a:pPr marL="0" indent="0">
              <a:lnSpc>
                <a:spcPct val="160000"/>
              </a:lnSpc>
              <a:buNone/>
            </a:pPr>
            <a:r>
              <a:rPr lang="zh-CN" altLang="en-US" sz="2000" spc="300" dirty="0">
                <a:latin typeface="+mn-ea"/>
              </a:rPr>
              <a:t>（二）科斯的企业家理论</a:t>
            </a:r>
            <a:endParaRPr lang="en-US" altLang="zh-CN" sz="2000" spc="300" dirty="0">
              <a:latin typeface="+mn-ea"/>
            </a:endParaRPr>
          </a:p>
          <a:p>
            <a:pPr marL="0" indent="0">
              <a:lnSpc>
                <a:spcPct val="160000"/>
              </a:lnSpc>
              <a:buNone/>
            </a:pPr>
            <a:r>
              <a:rPr lang="zh-CN" altLang="en-US" sz="2000" spc="300" dirty="0">
                <a:latin typeface="+mn-ea"/>
              </a:rPr>
              <a:t>科斯认为，企业家是企业制度形成的关键力量。在</a:t>
            </a:r>
            <a:r>
              <a:rPr lang="en-US" altLang="zh-CN" sz="2000" spc="300" dirty="0">
                <a:latin typeface="+mn-ea"/>
              </a:rPr>
              <a:t>《</a:t>
            </a:r>
            <a:r>
              <a:rPr lang="zh-CN" altLang="en-US" sz="2000" spc="300" dirty="0">
                <a:latin typeface="+mn-ea"/>
              </a:rPr>
              <a:t>企业的性质</a:t>
            </a:r>
            <a:r>
              <a:rPr lang="en-US" altLang="zh-CN" sz="2000" spc="300" dirty="0">
                <a:latin typeface="+mn-ea"/>
              </a:rPr>
              <a:t>》</a:t>
            </a:r>
            <a:r>
              <a:rPr lang="zh-CN" altLang="en-US" sz="2000" spc="300" dirty="0">
                <a:latin typeface="+mn-ea"/>
              </a:rPr>
              <a:t>一文中，科斯从降低交易费用的视角出发，阐述了企业家在企业体系构建中所扮演的重要角色。</a:t>
            </a:r>
            <a:endParaRPr lang="en-US" altLang="zh-CN" sz="2000" spc="300" dirty="0">
              <a:latin typeface="+mn-ea"/>
            </a:endParaRPr>
          </a:p>
          <a:p>
            <a:pPr marL="0" indent="0">
              <a:lnSpc>
                <a:spcPct val="160000"/>
              </a:lnSpc>
              <a:buNone/>
            </a:pPr>
            <a:r>
              <a:rPr lang="zh-CN" altLang="en-US" sz="2000" spc="300" dirty="0">
                <a:latin typeface="+mn-ea"/>
              </a:rPr>
              <a:t>科斯认为</a:t>
            </a:r>
            <a:r>
              <a:rPr lang="en-US" altLang="zh-CN" sz="2000" spc="300" dirty="0">
                <a:latin typeface="+mn-ea"/>
              </a:rPr>
              <a:t>,</a:t>
            </a:r>
            <a:r>
              <a:rPr lang="zh-CN" altLang="en-US" sz="2000" spc="300" dirty="0">
                <a:latin typeface="+mn-ea"/>
              </a:rPr>
              <a:t>企业家通过控制生产所需的生产要素，能够以低于市场价的价格完成相同的业务，从而形成了“企业”的概念。</a:t>
            </a:r>
            <a:endParaRPr lang="en-US" altLang="zh-CN" sz="2000" spc="300" dirty="0">
              <a:latin typeface="+mn-ea"/>
            </a:endParaRPr>
          </a:p>
          <a:p>
            <a:pPr marL="0" indent="0">
              <a:lnSpc>
                <a:spcPct val="160000"/>
              </a:lnSpc>
              <a:buNone/>
            </a:pPr>
            <a:r>
              <a:rPr lang="zh-CN" altLang="en-US" sz="2000" spc="300" dirty="0">
                <a:latin typeface="+mn-ea"/>
              </a:rPr>
              <a:t>企业家有限的理性边界会对这一作用产生一定的限制，科斯的理论为我们理解企业家在企业制度形成和发展中的作用提供了有益的启示。 </a:t>
            </a:r>
          </a:p>
          <a:p>
            <a:endParaRPr lang="zh-CN" altLang="en-US" dirty="0"/>
          </a:p>
        </p:txBody>
      </p:sp>
    </p:spTree>
    <p:extLst>
      <p:ext uri="{BB962C8B-B14F-4D97-AF65-F5344CB8AC3E}">
        <p14:creationId xmlns:p14="http://schemas.microsoft.com/office/powerpoint/2010/main" val="1775852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19"/>
            <a:ext cx="8229600" cy="4392489"/>
          </a:xfrm>
        </p:spPr>
        <p:txBody>
          <a:bodyPr>
            <a:normAutofit/>
          </a:bodyPr>
          <a:lstStyle/>
          <a:p>
            <a:pPr marL="0" indent="0">
              <a:lnSpc>
                <a:spcPct val="150000"/>
              </a:lnSpc>
              <a:buNone/>
            </a:pPr>
            <a:r>
              <a:rPr lang="zh-CN" altLang="en-US" sz="2400" dirty="0">
                <a:latin typeface="+mn-ea"/>
              </a:rPr>
              <a:t>（三）诺斯的企业家理论</a:t>
            </a:r>
            <a:endParaRPr lang="en-US" altLang="zh-CN" sz="2400" dirty="0">
              <a:latin typeface="+mn-ea"/>
            </a:endParaRPr>
          </a:p>
          <a:p>
            <a:pPr marL="0" indent="0">
              <a:lnSpc>
                <a:spcPct val="150000"/>
              </a:lnSpc>
              <a:buNone/>
            </a:pPr>
            <a:r>
              <a:rPr lang="zh-CN" altLang="en-US" spc="300" dirty="0"/>
              <a:t> </a:t>
            </a:r>
            <a:r>
              <a:rPr lang="zh-CN" altLang="en-US" sz="2000" spc="300" dirty="0">
                <a:latin typeface="+mn-ea"/>
              </a:rPr>
              <a:t>美国新经济史学家诺斯认为</a:t>
            </a:r>
            <a:r>
              <a:rPr lang="en-US" altLang="zh-CN" sz="2000" spc="300" dirty="0">
                <a:latin typeface="+mn-ea"/>
              </a:rPr>
              <a:t>,</a:t>
            </a:r>
            <a:r>
              <a:rPr lang="zh-CN" altLang="en-US" sz="2000" spc="300" dirty="0">
                <a:latin typeface="+mn-ea"/>
              </a:rPr>
              <a:t>企业家和他们的组织会对价格比率的变化作出直接反应</a:t>
            </a:r>
            <a:r>
              <a:rPr lang="en-US" altLang="zh-CN" sz="2000" spc="300" dirty="0">
                <a:latin typeface="+mn-ea"/>
              </a:rPr>
              <a:t>,</a:t>
            </a:r>
            <a:r>
              <a:rPr lang="zh-CN" altLang="en-US" sz="2000" spc="300" dirty="0">
                <a:latin typeface="+mn-ea"/>
              </a:rPr>
              <a:t>重新配置资源以获取更大的利益</a:t>
            </a:r>
            <a:r>
              <a:rPr lang="en-US" altLang="zh-CN" sz="2000" spc="300" dirty="0">
                <a:latin typeface="+mn-ea"/>
              </a:rPr>
              <a:t>,</a:t>
            </a:r>
            <a:r>
              <a:rPr lang="zh-CN" altLang="en-US" sz="2000" spc="300" dirty="0">
                <a:latin typeface="+mn-ea"/>
              </a:rPr>
              <a:t>并通过改变规则或规则的实施来间接地估计成本和收益。</a:t>
            </a:r>
            <a:endParaRPr lang="en-US" altLang="zh-CN" sz="2000" spc="300" dirty="0">
              <a:latin typeface="+mn-ea"/>
            </a:endParaRPr>
          </a:p>
          <a:p>
            <a:pPr marL="0" indent="0">
              <a:lnSpc>
                <a:spcPct val="150000"/>
              </a:lnSpc>
              <a:buNone/>
            </a:pPr>
            <a:r>
              <a:rPr lang="zh-CN" altLang="en-US" sz="2000" spc="300" dirty="0">
                <a:latin typeface="+mn-ea"/>
              </a:rPr>
              <a:t>诺斯强调</a:t>
            </a:r>
            <a:r>
              <a:rPr lang="en-US" altLang="zh-CN" sz="2000" spc="300" dirty="0">
                <a:latin typeface="+mn-ea"/>
              </a:rPr>
              <a:t>,</a:t>
            </a:r>
            <a:r>
              <a:rPr lang="zh-CN" altLang="en-US" sz="2000" spc="300" dirty="0">
                <a:latin typeface="+mn-ea"/>
              </a:rPr>
              <a:t>大部分的制度变化是渐进的</a:t>
            </a:r>
            <a:r>
              <a:rPr lang="en-US" altLang="zh-CN" sz="2000" spc="300" dirty="0">
                <a:latin typeface="+mn-ea"/>
              </a:rPr>
              <a:t>,</a:t>
            </a:r>
            <a:r>
              <a:rPr lang="zh-CN" altLang="en-US" sz="2000" spc="300" dirty="0">
                <a:latin typeface="+mn-ea"/>
              </a:rPr>
              <a:t>长期的制度变革是由企业家所作出的短期决策积累而成的。企业家的决策和行动对制度的演变和经济发展具有重要影响</a:t>
            </a:r>
            <a:r>
              <a:rPr lang="en-US" altLang="zh-CN" sz="2000" spc="300" dirty="0">
                <a:latin typeface="+mn-ea"/>
              </a:rPr>
              <a:t>,</a:t>
            </a:r>
            <a:r>
              <a:rPr lang="zh-CN" altLang="en-US" sz="2000" spc="300" dirty="0">
                <a:latin typeface="+mn-ea"/>
              </a:rPr>
              <a:t>他们通</a:t>
            </a:r>
            <a:r>
              <a:rPr lang="zh-CN" altLang="en-US" sz="2000" spc="300" dirty="0"/>
              <a:t>过创新和变革推动着社会的进步和发展。 </a:t>
            </a:r>
            <a:endParaRPr lang="en-US" altLang="zh-CN" sz="2000" spc="300" dirty="0"/>
          </a:p>
        </p:txBody>
      </p:sp>
    </p:spTree>
    <p:extLst>
      <p:ext uri="{BB962C8B-B14F-4D97-AF65-F5344CB8AC3E}">
        <p14:creationId xmlns:p14="http://schemas.microsoft.com/office/powerpoint/2010/main" val="19359377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04254"/>
            <a:ext cx="8229600" cy="5649491"/>
          </a:xfrm>
        </p:spPr>
        <p:txBody>
          <a:bodyPr>
            <a:normAutofit fontScale="92500"/>
          </a:bodyPr>
          <a:lstStyle/>
          <a:p>
            <a:pPr marL="0" indent="0">
              <a:buNone/>
            </a:pPr>
            <a:endParaRPr lang="en-US" altLang="zh-CN" dirty="0"/>
          </a:p>
          <a:p>
            <a:pPr marL="0" indent="0">
              <a:lnSpc>
                <a:spcPct val="150000"/>
              </a:lnSpc>
              <a:buNone/>
            </a:pPr>
            <a:r>
              <a:rPr lang="zh-CN" altLang="en-US" sz="2400" dirty="0"/>
              <a:t>（四）阿尔钦和德姆赛茨的企业家理论</a:t>
            </a:r>
            <a:endParaRPr lang="en-US" altLang="zh-CN" sz="2400" dirty="0"/>
          </a:p>
          <a:p>
            <a:pPr marL="0" indent="0">
              <a:lnSpc>
                <a:spcPct val="150000"/>
              </a:lnSpc>
              <a:buNone/>
            </a:pPr>
            <a:r>
              <a:rPr lang="zh-CN" altLang="en-US" sz="2200" dirty="0"/>
              <a:t>阿尔钦和德姆塞茨的企业家理论将研究焦点从市场的交易费用转向了企业内部组织的分析，把企业视为一个集体的生产模式。他们认为，在集体生产中，个人 的边际贡献难以准确区分和观测，因此需要有一个特定的成员来监督其他成员的工作，以确保生产效率。</a:t>
            </a:r>
            <a:endParaRPr lang="en-US" altLang="zh-CN" sz="2200" dirty="0"/>
          </a:p>
          <a:p>
            <a:pPr marL="0" indent="0">
              <a:lnSpc>
                <a:spcPct val="150000"/>
              </a:lnSpc>
              <a:buNone/>
            </a:pPr>
            <a:r>
              <a:rPr lang="zh-CN" altLang="en-US" sz="2200" dirty="0"/>
              <a:t>为了保证监督者的积极性，他们必须获得额外的利益。然而，该理论的一个重大缺陷是，它将企业家的角色仅仅局限于“监督”，而忽略了经营决策才是企业家最重要的职能。</a:t>
            </a:r>
            <a:endParaRPr lang="en-US" altLang="zh-CN" sz="2200" dirty="0"/>
          </a:p>
          <a:p>
            <a:pPr marL="0" indent="0">
              <a:lnSpc>
                <a:spcPct val="150000"/>
              </a:lnSpc>
              <a:buNone/>
            </a:pPr>
            <a:r>
              <a:rPr lang="zh-CN" altLang="en-US" sz="2200" dirty="0"/>
              <a:t>事实上，企业家需要承担更为广泛的职能，包括创新、资源配置、风险承担等，这些职能对于企业的成功和经济发展至关重要。</a:t>
            </a:r>
            <a:endParaRPr lang="en-US" altLang="zh-CN" sz="2200" dirty="0"/>
          </a:p>
          <a:p>
            <a:endParaRPr lang="zh-CN" altLang="en-US" dirty="0"/>
          </a:p>
        </p:txBody>
      </p:sp>
    </p:spTree>
    <p:extLst>
      <p:ext uri="{BB962C8B-B14F-4D97-AF65-F5344CB8AC3E}">
        <p14:creationId xmlns:p14="http://schemas.microsoft.com/office/powerpoint/2010/main" val="41045684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404664"/>
            <a:ext cx="8229600" cy="5760640"/>
          </a:xfrm>
        </p:spPr>
        <p:txBody>
          <a:bodyPr>
            <a:normAutofit fontScale="85000" lnSpcReduction="10000"/>
          </a:bodyPr>
          <a:lstStyle/>
          <a:p>
            <a:pPr marL="0" indent="0">
              <a:buNone/>
            </a:pPr>
            <a:endParaRPr lang="en-US" altLang="zh-CN" dirty="0"/>
          </a:p>
          <a:p>
            <a:pPr marL="0" indent="0">
              <a:buNone/>
            </a:pPr>
            <a:r>
              <a:rPr lang="zh-CN" altLang="en-US" dirty="0"/>
              <a:t>（五）彭罗斯的企业家理论</a:t>
            </a:r>
          </a:p>
          <a:p>
            <a:pPr marL="0" indent="0">
              <a:buNone/>
            </a:pPr>
            <a:r>
              <a:rPr lang="zh-CN" altLang="en-US" sz="2000" dirty="0"/>
              <a:t>   </a:t>
            </a:r>
            <a:endParaRPr lang="en-US" altLang="zh-CN" sz="2000" dirty="0"/>
          </a:p>
          <a:p>
            <a:pPr marL="0" indent="0">
              <a:lnSpc>
                <a:spcPct val="160000"/>
              </a:lnSpc>
              <a:buNone/>
            </a:pPr>
            <a:r>
              <a:rPr lang="zh-CN" altLang="en-US" sz="2400" spc="300" dirty="0"/>
              <a:t>彭罗斯从企业的组织视角出发，深入研究了企业家对企业的影响。</a:t>
            </a:r>
            <a:endParaRPr lang="en-US" altLang="zh-CN" sz="2400" spc="300" dirty="0"/>
          </a:p>
          <a:p>
            <a:pPr marL="0" indent="0">
              <a:lnSpc>
                <a:spcPct val="160000"/>
              </a:lnSpc>
              <a:buNone/>
            </a:pPr>
            <a:r>
              <a:rPr lang="zh-CN" altLang="en-US" sz="2400" spc="300" dirty="0"/>
              <a:t>彭罗斯认为企业家在促进市场与企业的合作中扮演着关键角色且具备预测未来变化和挖掘潜在生产机会的能力。企业家能够利用企业未开发的资源和潜在技术，推动企业不断扩张和发展。同时，企业家应该主动承担风险，而非被动应对。</a:t>
            </a:r>
            <a:endParaRPr lang="en-US" altLang="zh-CN" sz="2400" spc="300" dirty="0"/>
          </a:p>
          <a:p>
            <a:pPr marL="0" indent="0">
              <a:lnSpc>
                <a:spcPct val="160000"/>
              </a:lnSpc>
              <a:buNone/>
            </a:pPr>
            <a:r>
              <a:rPr lang="zh-CN" altLang="en-US" sz="2400" spc="300" dirty="0"/>
              <a:t>彭罗斯对企业家在企业生产活动和交易活动中所扮演的角色进行了深入探讨，为企业家内在规定性研究作出了重要贡献，也为我们更好地理解企业家的作用和价值提供了有益的启示。</a:t>
            </a:r>
          </a:p>
          <a:p>
            <a:endParaRPr lang="zh-CN" altLang="en-US" dirty="0"/>
          </a:p>
        </p:txBody>
      </p:sp>
    </p:spTree>
    <p:extLst>
      <p:ext uri="{BB962C8B-B14F-4D97-AF65-F5344CB8AC3E}">
        <p14:creationId xmlns:p14="http://schemas.microsoft.com/office/powerpoint/2010/main" val="535313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11560" y="4725144"/>
            <a:ext cx="7883153" cy="1043831"/>
          </a:xfrm>
        </p:spPr>
        <p:txBody>
          <a:bodyPr>
            <a:normAutofit fontScale="90000"/>
          </a:bodyPr>
          <a:lstStyle/>
          <a:p>
            <a:r>
              <a:rPr lang="zh-CN" altLang="en-US" sz="3200" b="0" dirty="0"/>
              <a:t>第一章</a:t>
            </a:r>
            <a:br>
              <a:rPr lang="en-US" altLang="zh-CN" sz="3200" b="0" dirty="0"/>
            </a:br>
            <a:r>
              <a:rPr lang="zh-CN" altLang="en-US" sz="3200" b="0" dirty="0"/>
              <a:t>传统经济学的企业家理论 </a:t>
            </a:r>
            <a:endParaRPr lang="zh-CN" altLang="en-US" sz="3200"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196752"/>
            <a:ext cx="6336704" cy="3168352"/>
          </a:xfrm>
          <a:prstGeom prst="rect">
            <a:avLst/>
          </a:prstGeom>
        </p:spPr>
      </p:pic>
    </p:spTree>
    <p:extLst>
      <p:ext uri="{BB962C8B-B14F-4D97-AF65-F5344CB8AC3E}">
        <p14:creationId xmlns:p14="http://schemas.microsoft.com/office/powerpoint/2010/main" val="728753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274638"/>
            <a:ext cx="3106688" cy="778098"/>
          </a:xfrm>
        </p:spPr>
        <p:txBody>
          <a:bodyPr>
            <a:normAutofit/>
          </a:bodyPr>
          <a:lstStyle/>
          <a:p>
            <a:r>
              <a:rPr lang="zh-CN" altLang="en-US" sz="2400" b="1" i="1" dirty="0"/>
              <a:t>导入案例</a:t>
            </a:r>
          </a:p>
        </p:txBody>
      </p:sp>
      <p:pic>
        <p:nvPicPr>
          <p:cNvPr id="6" name="内容占位符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2996952"/>
            <a:ext cx="3579952" cy="2880320"/>
          </a:xfrm>
        </p:spPr>
      </p:pic>
      <p:sp>
        <p:nvSpPr>
          <p:cNvPr id="8" name="TextBox 7"/>
          <p:cNvSpPr txBox="1"/>
          <p:nvPr/>
        </p:nvSpPr>
        <p:spPr>
          <a:xfrm>
            <a:off x="683568" y="1412776"/>
            <a:ext cx="3888432" cy="830997"/>
          </a:xfrm>
          <a:prstGeom prst="rect">
            <a:avLst/>
          </a:prstGeom>
          <a:noFill/>
        </p:spPr>
        <p:txBody>
          <a:bodyPr wrap="square" rtlCol="0">
            <a:spAutoFit/>
          </a:bodyPr>
          <a:lstStyle/>
          <a:p>
            <a:r>
              <a:rPr lang="zh-CN" altLang="en-US" sz="2400" dirty="0">
                <a:latin typeface="+mj-ea"/>
                <a:ea typeface="+mj-ea"/>
              </a:rPr>
              <a:t>根据</a:t>
            </a:r>
            <a:r>
              <a:rPr lang="en-US" altLang="zh-CN" sz="2400" dirty="0">
                <a:latin typeface="+mj-ea"/>
                <a:ea typeface="+mj-ea"/>
              </a:rPr>
              <a:t>《</a:t>
            </a:r>
            <a:r>
              <a:rPr lang="zh-CN" altLang="en-US" sz="2400" dirty="0">
                <a:latin typeface="+mj-ea"/>
                <a:ea typeface="+mj-ea"/>
              </a:rPr>
              <a:t>陶华碧的创业启示</a:t>
            </a:r>
            <a:r>
              <a:rPr lang="en-US" altLang="zh-CN" sz="2400" dirty="0">
                <a:latin typeface="+mj-ea"/>
                <a:ea typeface="+mj-ea"/>
              </a:rPr>
              <a:t>》</a:t>
            </a:r>
            <a:r>
              <a:rPr lang="zh-CN" altLang="en-US" sz="2400" dirty="0">
                <a:latin typeface="+mj-ea"/>
                <a:ea typeface="+mj-ea"/>
              </a:rPr>
              <a:t>思考 </a:t>
            </a:r>
          </a:p>
        </p:txBody>
      </p:sp>
      <p:sp>
        <p:nvSpPr>
          <p:cNvPr id="9" name="TextBox 8"/>
          <p:cNvSpPr txBox="1"/>
          <p:nvPr/>
        </p:nvSpPr>
        <p:spPr>
          <a:xfrm>
            <a:off x="5148064" y="3140968"/>
            <a:ext cx="3240360" cy="3271280"/>
          </a:xfrm>
          <a:prstGeom prst="rect">
            <a:avLst/>
          </a:prstGeom>
          <a:noFill/>
        </p:spPr>
        <p:txBody>
          <a:bodyPr wrap="square" rtlCol="0">
            <a:spAutoFit/>
          </a:bodyPr>
          <a:lstStyle/>
          <a:p>
            <a:pPr>
              <a:lnSpc>
                <a:spcPct val="150000"/>
              </a:lnSpc>
            </a:pPr>
            <a:r>
              <a:rPr lang="zh-CN" altLang="en-US" sz="2000" dirty="0"/>
              <a:t>思考题</a:t>
            </a:r>
            <a:r>
              <a:rPr lang="en-US" altLang="zh-CN" sz="2000" dirty="0"/>
              <a:t>: </a:t>
            </a:r>
            <a:endParaRPr lang="zh-CN" altLang="en-US" sz="2000" dirty="0"/>
          </a:p>
          <a:p>
            <a:pPr>
              <a:lnSpc>
                <a:spcPct val="150000"/>
              </a:lnSpc>
            </a:pPr>
            <a:r>
              <a:rPr lang="en-US" altLang="zh-CN" sz="2000" dirty="0"/>
              <a:t>1.</a:t>
            </a:r>
            <a:r>
              <a:rPr lang="zh-CN" altLang="en-US" sz="2000" dirty="0"/>
              <a:t>纵观陶华碧的创业史，你认为企业家精神的内涵有哪些</a:t>
            </a:r>
            <a:r>
              <a:rPr lang="en-US" altLang="zh-CN" sz="2000" dirty="0"/>
              <a:t>? </a:t>
            </a:r>
            <a:endParaRPr lang="zh-CN" altLang="en-US" sz="2000" dirty="0"/>
          </a:p>
          <a:p>
            <a:pPr>
              <a:lnSpc>
                <a:spcPct val="150000"/>
              </a:lnSpc>
            </a:pPr>
            <a:r>
              <a:rPr lang="en-US" altLang="zh-CN" sz="2000" dirty="0"/>
              <a:t>2.</a:t>
            </a:r>
            <a:r>
              <a:rPr lang="zh-CN" altLang="en-US" sz="2000" dirty="0"/>
              <a:t>查找资料，结合本章学习内容归纳陶华碧企业家精神的内涵。 </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0784" y="908720"/>
            <a:ext cx="1925122" cy="1925122"/>
          </a:xfrm>
          <a:prstGeom prst="rect">
            <a:avLst/>
          </a:prstGeom>
        </p:spPr>
      </p:pic>
    </p:spTree>
    <p:extLst>
      <p:ext uri="{BB962C8B-B14F-4D97-AF65-F5344CB8AC3E}">
        <p14:creationId xmlns:p14="http://schemas.microsoft.com/office/powerpoint/2010/main" val="2276210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第一节 传统经济学视野中的企业 </a:t>
            </a:r>
          </a:p>
        </p:txBody>
      </p:sp>
      <p:sp>
        <p:nvSpPr>
          <p:cNvPr id="3" name="内容占位符 2"/>
          <p:cNvSpPr>
            <a:spLocks noGrp="1"/>
          </p:cNvSpPr>
          <p:nvPr>
            <p:ph idx="1"/>
          </p:nvPr>
        </p:nvSpPr>
        <p:spPr>
          <a:xfrm>
            <a:off x="457200" y="1628800"/>
            <a:ext cx="8229600" cy="4954562"/>
          </a:xfrm>
        </p:spPr>
        <p:txBody>
          <a:bodyPr>
            <a:normAutofit fontScale="55000" lnSpcReduction="20000"/>
          </a:bodyPr>
          <a:lstStyle/>
          <a:p>
            <a:pPr marL="0" indent="0">
              <a:buNone/>
            </a:pPr>
            <a:r>
              <a:rPr lang="zh-CN" altLang="en-US" sz="4000" dirty="0"/>
              <a:t>一、企业的概念</a:t>
            </a:r>
            <a:endParaRPr lang="en-US" altLang="zh-CN" sz="4000" dirty="0"/>
          </a:p>
          <a:p>
            <a:pPr marL="0" indent="0">
              <a:lnSpc>
                <a:spcPct val="170000"/>
              </a:lnSpc>
              <a:buNone/>
            </a:pPr>
            <a:r>
              <a:rPr lang="en-US" altLang="zh-CN" sz="2800" dirty="0"/>
              <a:t>  </a:t>
            </a:r>
          </a:p>
          <a:p>
            <a:pPr marL="0" indent="0">
              <a:lnSpc>
                <a:spcPct val="170000"/>
              </a:lnSpc>
              <a:buNone/>
            </a:pPr>
            <a:r>
              <a:rPr lang="zh-CN" altLang="en-US" sz="3600" spc="300" dirty="0">
                <a:latin typeface="+mn-ea"/>
              </a:rPr>
              <a:t>科斯认为</a:t>
            </a:r>
            <a:r>
              <a:rPr lang="en-US" altLang="zh-CN" sz="3600" spc="300" dirty="0">
                <a:latin typeface="+mn-ea"/>
              </a:rPr>
              <a:t>,</a:t>
            </a:r>
            <a:r>
              <a:rPr lang="zh-CN" altLang="en-US" sz="3600" spc="300" dirty="0">
                <a:latin typeface="+mn-ea"/>
              </a:rPr>
              <a:t>企业是一种经济组织</a:t>
            </a:r>
            <a:r>
              <a:rPr lang="en-US" altLang="zh-CN" sz="3600" spc="300" dirty="0">
                <a:latin typeface="+mn-ea"/>
              </a:rPr>
              <a:t>,</a:t>
            </a:r>
            <a:r>
              <a:rPr lang="zh-CN" altLang="en-US" sz="3600" spc="300" dirty="0">
                <a:latin typeface="+mn-ea"/>
              </a:rPr>
              <a:t>通过权威的行政管理而非价格机制来影响资源的分配</a:t>
            </a:r>
            <a:r>
              <a:rPr lang="en-US" altLang="zh-CN" sz="3600" spc="300" dirty="0">
                <a:latin typeface="+mn-ea"/>
              </a:rPr>
              <a:t>;</a:t>
            </a:r>
            <a:r>
              <a:rPr lang="zh-CN" altLang="en-US" sz="3600" spc="300" dirty="0">
                <a:latin typeface="+mn-ea"/>
              </a:rPr>
              <a:t>詹森、麦克林等则视企业为“人与人之间契约关系的纽带”</a:t>
            </a:r>
            <a:r>
              <a:rPr lang="en-US" altLang="zh-CN" sz="3600" spc="300" dirty="0">
                <a:latin typeface="+mn-ea"/>
              </a:rPr>
              <a:t>;</a:t>
            </a:r>
            <a:r>
              <a:rPr lang="zh-CN" altLang="en-US" sz="3600" spc="300" dirty="0">
                <a:latin typeface="+mn-ea"/>
              </a:rPr>
              <a:t>阿尔钦和德姆塞茨将企业界定为团体的生产组织</a:t>
            </a:r>
            <a:r>
              <a:rPr lang="en-US" altLang="zh-CN" sz="3600" spc="300" dirty="0">
                <a:latin typeface="+mn-ea"/>
              </a:rPr>
              <a:t>;</a:t>
            </a:r>
            <a:r>
              <a:rPr lang="zh-CN" altLang="en-US" sz="3600" spc="300" dirty="0">
                <a:latin typeface="+mn-ea"/>
              </a:rPr>
              <a:t>张五常则直接将企业看作与商品市场相对应的要素市场</a:t>
            </a:r>
            <a:r>
              <a:rPr lang="en-US" altLang="zh-CN" sz="3600" spc="300" dirty="0">
                <a:latin typeface="+mn-ea"/>
              </a:rPr>
              <a:t>;</a:t>
            </a:r>
            <a:r>
              <a:rPr lang="zh-CN" altLang="en-US" sz="3600" spc="300" dirty="0">
                <a:latin typeface="+mn-ea"/>
              </a:rPr>
              <a:t>而潘罗斯则将企业视为“资源的集合体</a:t>
            </a:r>
            <a:r>
              <a:rPr lang="en-US" altLang="zh-CN" sz="3600" spc="300" dirty="0">
                <a:latin typeface="+mn-ea"/>
              </a:rPr>
              <a:t>,</a:t>
            </a:r>
            <a:r>
              <a:rPr lang="zh-CN" altLang="en-US" sz="3600" spc="300" dirty="0">
                <a:latin typeface="+mn-ea"/>
              </a:rPr>
              <a:t>通过行政框架的协调和限制来界定边界”。</a:t>
            </a:r>
            <a:endParaRPr lang="en-US" altLang="zh-CN" sz="3600" spc="300" dirty="0">
              <a:latin typeface="+mn-ea"/>
            </a:endParaRPr>
          </a:p>
          <a:p>
            <a:pPr marL="0" indent="0">
              <a:buNone/>
            </a:pPr>
            <a:endParaRPr lang="en-US" altLang="zh-CN" sz="2800" dirty="0"/>
          </a:p>
          <a:p>
            <a:pPr marL="0" indent="0">
              <a:buNone/>
            </a:pPr>
            <a:endParaRPr lang="en-US" altLang="zh-CN" sz="2800" dirty="0"/>
          </a:p>
          <a:p>
            <a:pPr marL="0" indent="0">
              <a:lnSpc>
                <a:spcPct val="170000"/>
              </a:lnSpc>
              <a:buNone/>
            </a:pPr>
            <a:r>
              <a:rPr lang="zh-CN" altLang="en-US" sz="3600" b="1" spc="300" dirty="0">
                <a:latin typeface="+mn-ea"/>
              </a:rPr>
              <a:t>企业定义</a:t>
            </a:r>
            <a:r>
              <a:rPr lang="en-US" altLang="zh-CN" sz="3600" b="1" spc="300" dirty="0">
                <a:latin typeface="+mn-ea"/>
              </a:rPr>
              <a:t>:</a:t>
            </a:r>
            <a:r>
              <a:rPr lang="zh-CN" altLang="en-US" sz="3600" b="1" spc="300" dirty="0">
                <a:latin typeface="+mn-ea"/>
              </a:rPr>
              <a:t>一个团队型的经济组织</a:t>
            </a:r>
            <a:r>
              <a:rPr lang="en-US" altLang="zh-CN" sz="3600" b="1" spc="300" dirty="0">
                <a:latin typeface="+mn-ea"/>
              </a:rPr>
              <a:t>,</a:t>
            </a:r>
            <a:r>
              <a:rPr lang="zh-CN" altLang="en-US" sz="3600" b="1" spc="300" dirty="0">
                <a:latin typeface="+mn-ea"/>
              </a:rPr>
              <a:t>通过契约将多种生产要素结合在一起</a:t>
            </a:r>
            <a:r>
              <a:rPr lang="en-US" altLang="zh-CN" sz="3600" b="1" spc="300" dirty="0">
                <a:latin typeface="+mn-ea"/>
              </a:rPr>
              <a:t>,</a:t>
            </a:r>
            <a:r>
              <a:rPr lang="zh-CN" altLang="en-US" sz="3600" b="1" spc="300" dirty="0">
                <a:latin typeface="+mn-ea"/>
              </a:rPr>
              <a:t>并通过权威的协调和管理来实现市场交易。 </a:t>
            </a:r>
          </a:p>
        </p:txBody>
      </p:sp>
    </p:spTree>
    <p:extLst>
      <p:ext uri="{BB962C8B-B14F-4D97-AF65-F5344CB8AC3E}">
        <p14:creationId xmlns:p14="http://schemas.microsoft.com/office/powerpoint/2010/main" val="893219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6768752" cy="634082"/>
          </a:xfrm>
        </p:spPr>
        <p:txBody>
          <a:bodyPr>
            <a:normAutofit/>
          </a:bodyPr>
          <a:lstStyle/>
          <a:p>
            <a:pPr algn="l"/>
            <a:r>
              <a:rPr lang="zh-CN" altLang="en-US" sz="2800" dirty="0"/>
              <a:t>二、企业存在的特征</a:t>
            </a:r>
          </a:p>
        </p:txBody>
      </p:sp>
      <p:sp>
        <p:nvSpPr>
          <p:cNvPr id="3" name="内容占位符 2"/>
          <p:cNvSpPr>
            <a:spLocks noGrp="1"/>
          </p:cNvSpPr>
          <p:nvPr>
            <p:ph idx="1"/>
          </p:nvPr>
        </p:nvSpPr>
        <p:spPr>
          <a:xfrm>
            <a:off x="467544" y="1124744"/>
            <a:ext cx="8219256" cy="5184576"/>
          </a:xfrm>
        </p:spPr>
        <p:txBody>
          <a:bodyPr>
            <a:normAutofit lnSpcReduction="10000"/>
          </a:bodyPr>
          <a:lstStyle/>
          <a:p>
            <a:pPr marL="0" indent="0">
              <a:buNone/>
            </a:pPr>
            <a:r>
              <a:rPr lang="zh-CN" altLang="en-US" dirty="0"/>
              <a:t>基本特征</a:t>
            </a:r>
            <a:endParaRPr lang="en-US" altLang="zh-CN" dirty="0"/>
          </a:p>
          <a:p>
            <a:pPr marL="0" indent="0">
              <a:buNone/>
            </a:pPr>
            <a:endParaRPr lang="en-US" altLang="zh-CN" dirty="0"/>
          </a:p>
          <a:p>
            <a:pPr marL="0" indent="0">
              <a:buNone/>
            </a:pPr>
            <a:r>
              <a:rPr lang="zh-CN" altLang="en-US" sz="2400" spc="300" dirty="0"/>
              <a:t>（一）</a:t>
            </a:r>
            <a:r>
              <a:rPr lang="zh-CN" altLang="en-US" sz="2400" b="1" spc="300" dirty="0"/>
              <a:t>企业是一个经济组织 </a:t>
            </a:r>
            <a:endParaRPr lang="en-US" altLang="zh-CN" sz="2400" b="1" spc="300" dirty="0"/>
          </a:p>
          <a:p>
            <a:pPr marL="0" indent="0">
              <a:lnSpc>
                <a:spcPct val="150000"/>
              </a:lnSpc>
              <a:buNone/>
            </a:pPr>
            <a:endParaRPr lang="en-US" altLang="zh-CN" sz="2400" spc="300" dirty="0"/>
          </a:p>
          <a:p>
            <a:pPr marL="0" indent="0">
              <a:lnSpc>
                <a:spcPct val="150000"/>
              </a:lnSpc>
              <a:buNone/>
            </a:pPr>
            <a:r>
              <a:rPr lang="zh-CN" altLang="en-US" sz="2000" dirty="0"/>
              <a:t>每一家企业都是一个独特的经济组织，由多个以获取经济利益为共同目标的个体要素有机结合而成。</a:t>
            </a:r>
            <a:endParaRPr lang="en-US" altLang="zh-CN" sz="2000" dirty="0"/>
          </a:p>
          <a:p>
            <a:pPr marL="0" indent="0">
              <a:buNone/>
            </a:pPr>
            <a:endParaRPr lang="en-US" altLang="zh-CN" sz="1900" spc="300" dirty="0"/>
          </a:p>
          <a:p>
            <a:pPr marL="0" indent="0">
              <a:buNone/>
            </a:pPr>
            <a:r>
              <a:rPr lang="zh-CN" altLang="en-US" sz="2400" spc="300" dirty="0"/>
              <a:t>（二）</a:t>
            </a:r>
            <a:r>
              <a:rPr lang="zh-CN" altLang="en-US" sz="2400" b="1" spc="300" dirty="0"/>
              <a:t>企业活动依靠权威组织的管理和协调 </a:t>
            </a:r>
            <a:endParaRPr lang="en-US" altLang="zh-CN" sz="2400" b="1" spc="300" dirty="0"/>
          </a:p>
          <a:p>
            <a:pPr marL="0" indent="0">
              <a:buNone/>
            </a:pPr>
            <a:endParaRPr lang="en-US" altLang="zh-CN" sz="2400" spc="300" dirty="0"/>
          </a:p>
          <a:p>
            <a:pPr marL="0" indent="0">
              <a:lnSpc>
                <a:spcPct val="150000"/>
              </a:lnSpc>
              <a:buNone/>
            </a:pPr>
            <a:r>
              <a:rPr lang="zh-CN" altLang="en-US" sz="2000" dirty="0"/>
              <a:t>独一无二的商业模式是企业在市场竞争中脱颖而出的关键。企业和市场是组织经济的两个重要空间。</a:t>
            </a:r>
            <a:endParaRPr lang="en-US" altLang="zh-CN" sz="2300" dirty="0"/>
          </a:p>
          <a:p>
            <a:pPr marL="0" indent="0">
              <a:buNone/>
            </a:pPr>
            <a:endParaRPr lang="en-US" altLang="zh-CN" sz="2000" spc="300" dirty="0"/>
          </a:p>
        </p:txBody>
      </p:sp>
    </p:spTree>
    <p:extLst>
      <p:ext uri="{BB962C8B-B14F-4D97-AF65-F5344CB8AC3E}">
        <p14:creationId xmlns:p14="http://schemas.microsoft.com/office/powerpoint/2010/main" val="1070759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47A72DD-E07B-16D2-DFDE-9FA48128AD4A}"/>
              </a:ext>
            </a:extLst>
          </p:cNvPr>
          <p:cNvSpPr>
            <a:spLocks noGrp="1"/>
          </p:cNvSpPr>
          <p:nvPr>
            <p:ph idx="1"/>
          </p:nvPr>
        </p:nvSpPr>
        <p:spPr>
          <a:xfrm>
            <a:off x="457200" y="620688"/>
            <a:ext cx="8229600" cy="5688632"/>
          </a:xfr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0"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rPr>
              <a:t>（三）</a:t>
            </a:r>
            <a:r>
              <a:rPr kumimoji="0" lang="zh-CN" altLang="en-US" sz="2400" b="1"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rPr>
              <a:t>以市场交易为目标 </a:t>
            </a:r>
            <a:endParaRPr kumimoji="0" lang="en-US" altLang="zh-CN" sz="2400" b="1"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企业是一种为他人</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包括自然人与法人</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提供专业化生产的组织。为了保持自身的生存和发展</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企业必须密切关注市场的变化</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并适时进行调整和应对。 </a:t>
            </a:r>
            <a:endParaRPr kumimoji="0" lang="en-US" altLang="zh-CN" sz="2000" b="0" i="0" u="none" strike="noStrike" kern="1200" cap="none" spc="300" normalizeH="0" baseline="0" noProof="0" dirty="0">
              <a:ln>
                <a:noFill/>
              </a:ln>
              <a:solidFill>
                <a:prstClr val="black"/>
              </a:solidFill>
              <a:effectLst/>
              <a:uLnTx/>
              <a:uFillTx/>
              <a:latin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zh-CN" sz="1700" b="0"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zh-CN" sz="1700" b="0"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2400" b="0"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rPr>
              <a:t>（四）</a:t>
            </a:r>
            <a:r>
              <a:rPr kumimoji="0" lang="zh-CN" altLang="en-US" sz="2400" b="1"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rPr>
              <a:t>企业依靠契约维系各生产要素之间的关系 </a:t>
            </a:r>
            <a:endParaRPr kumimoji="0" lang="en-US" altLang="zh-CN" sz="2400" b="1" i="0" u="none" strike="noStrike" kern="1200" cap="none" spc="30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   </a:t>
            </a:r>
            <a:endPar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企业通过契约将各种生产要素组合成一个专业化的生产组织。契约不仅是维持企业存在和经营活动的必要条件</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还是企业最显著的特点。 </a:t>
            </a:r>
            <a:endParaRPr kumimoji="0" lang="zh-CN" altLang="en-US" sz="2000" b="0" i="0" u="none" strike="noStrike" kern="1200" cap="none" spc="300" normalizeH="0" baseline="0" noProof="0" dirty="0">
              <a:ln>
                <a:noFill/>
              </a:ln>
              <a:solidFill>
                <a:prstClr val="black"/>
              </a:solidFill>
              <a:effectLst/>
              <a:uLnTx/>
              <a:uFillTx/>
              <a:latin typeface="+mn-ea"/>
              <a:cs typeface="+mn-cs"/>
            </a:endParaRPr>
          </a:p>
          <a:p>
            <a:endParaRPr lang="zh-CN" altLang="en-US" dirty="0"/>
          </a:p>
        </p:txBody>
      </p:sp>
    </p:spTree>
    <p:extLst>
      <p:ext uri="{BB962C8B-B14F-4D97-AF65-F5344CB8AC3E}">
        <p14:creationId xmlns:p14="http://schemas.microsoft.com/office/powerpoint/2010/main" val="1571999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363272" cy="778098"/>
          </a:xfrm>
        </p:spPr>
        <p:txBody>
          <a:bodyPr>
            <a:normAutofit/>
          </a:bodyPr>
          <a:lstStyle/>
          <a:p>
            <a:pPr algn="l"/>
            <a:r>
              <a:rPr lang="zh-CN" altLang="en-US" sz="2800" dirty="0"/>
              <a:t>三、企业产生的原因 </a:t>
            </a:r>
          </a:p>
        </p:txBody>
      </p:sp>
      <p:sp>
        <p:nvSpPr>
          <p:cNvPr id="3" name="内容占位符 2"/>
          <p:cNvSpPr>
            <a:spLocks noGrp="1"/>
          </p:cNvSpPr>
          <p:nvPr>
            <p:ph idx="1"/>
          </p:nvPr>
        </p:nvSpPr>
        <p:spPr>
          <a:xfrm>
            <a:off x="457200" y="1196752"/>
            <a:ext cx="8229600" cy="5472608"/>
          </a:xfrm>
        </p:spPr>
        <p:txBody>
          <a:bodyPr>
            <a:normAutofit fontScale="47500" lnSpcReduction="20000"/>
          </a:bodyPr>
          <a:lstStyle/>
          <a:p>
            <a:pPr marL="0" indent="0">
              <a:buNone/>
            </a:pPr>
            <a:r>
              <a:rPr lang="zh-CN" altLang="en-US" dirty="0"/>
              <a:t>    </a:t>
            </a:r>
            <a:r>
              <a:rPr lang="zh-CN" altLang="en-US" sz="4200" dirty="0"/>
              <a:t>主要原因</a:t>
            </a:r>
            <a:endParaRPr lang="en-US" altLang="zh-CN" sz="4200" dirty="0"/>
          </a:p>
          <a:p>
            <a:pPr marL="0" indent="0">
              <a:buNone/>
            </a:pPr>
            <a:endParaRPr lang="en-US" altLang="zh-CN" sz="2800" dirty="0"/>
          </a:p>
          <a:p>
            <a:pPr marL="0" indent="0">
              <a:buNone/>
            </a:pPr>
            <a:r>
              <a:rPr lang="zh-CN" altLang="en-US" sz="4200" dirty="0"/>
              <a:t>（一）</a:t>
            </a:r>
            <a:r>
              <a:rPr lang="zh-CN" altLang="en-US" sz="4200" b="1" dirty="0"/>
              <a:t>生产效率提高</a:t>
            </a:r>
            <a:endParaRPr lang="en-US" altLang="zh-CN" sz="4200" b="1" dirty="0"/>
          </a:p>
          <a:p>
            <a:pPr marL="0" indent="0">
              <a:lnSpc>
                <a:spcPct val="170000"/>
              </a:lnSpc>
              <a:buNone/>
            </a:pPr>
            <a:r>
              <a:rPr lang="zh-CN" altLang="en-US" sz="4200" spc="300" dirty="0">
                <a:latin typeface="+mn-ea"/>
              </a:rPr>
              <a:t>通过劳动组合生产</a:t>
            </a:r>
            <a:r>
              <a:rPr lang="en-US" altLang="zh-CN" sz="4200" spc="300" dirty="0">
                <a:latin typeface="+mn-ea"/>
              </a:rPr>
              <a:t>,</a:t>
            </a:r>
            <a:r>
              <a:rPr lang="zh-CN" altLang="en-US" sz="4200" spc="300" dirty="0">
                <a:latin typeface="+mn-ea"/>
              </a:rPr>
              <a:t>人们可以实现简单的劳动力聚集</a:t>
            </a:r>
            <a:r>
              <a:rPr lang="en-US" altLang="zh-CN" sz="4200" spc="300" dirty="0">
                <a:latin typeface="+mn-ea"/>
              </a:rPr>
              <a:t>,</a:t>
            </a:r>
            <a:r>
              <a:rPr lang="zh-CN" altLang="en-US" sz="4200" spc="300" dirty="0">
                <a:latin typeface="+mn-ea"/>
              </a:rPr>
              <a:t>从而提高工作效率和扩大生产规模。企业作为分工协作的专业化生产团队</a:t>
            </a:r>
            <a:r>
              <a:rPr lang="en-US" altLang="zh-CN" sz="4200" spc="300" dirty="0">
                <a:latin typeface="+mn-ea"/>
              </a:rPr>
              <a:t>,</a:t>
            </a:r>
            <a:r>
              <a:rPr lang="zh-CN" altLang="en-US" sz="4200" spc="300" dirty="0">
                <a:latin typeface="+mn-ea"/>
              </a:rPr>
              <a:t>其效能远超个体劳动的简单总和</a:t>
            </a:r>
            <a:r>
              <a:rPr lang="en-US" altLang="zh-CN" sz="4200" spc="300" dirty="0">
                <a:latin typeface="+mn-ea"/>
              </a:rPr>
              <a:t>,</a:t>
            </a:r>
            <a:r>
              <a:rPr lang="zh-CN" altLang="en-US" sz="4200" spc="300" dirty="0">
                <a:latin typeface="+mn-ea"/>
              </a:rPr>
              <a:t>展现出集体劳动的强大优势。</a:t>
            </a:r>
            <a:endParaRPr lang="en-US" altLang="zh-CN" sz="4200" spc="300" dirty="0">
              <a:latin typeface="+mn-ea"/>
            </a:endParaRPr>
          </a:p>
          <a:p>
            <a:pPr marL="0" indent="0">
              <a:buNone/>
            </a:pPr>
            <a:endParaRPr lang="en-US" altLang="zh-CN" sz="1900" spc="300" dirty="0"/>
          </a:p>
          <a:p>
            <a:pPr marL="0" indent="0">
              <a:buNone/>
            </a:pPr>
            <a:r>
              <a:rPr lang="zh-CN" altLang="en-US" sz="4200" dirty="0"/>
              <a:t>（二）</a:t>
            </a:r>
            <a:r>
              <a:rPr lang="zh-CN" altLang="en-US" sz="4200" b="1" dirty="0"/>
              <a:t>生产成本降低</a:t>
            </a:r>
            <a:endParaRPr lang="en-US" altLang="zh-CN" sz="4200" b="1" dirty="0"/>
          </a:p>
          <a:p>
            <a:pPr marL="0" indent="0">
              <a:buNone/>
            </a:pPr>
            <a:endParaRPr lang="en-US" altLang="zh-CN" sz="2400" dirty="0"/>
          </a:p>
          <a:p>
            <a:pPr marL="0" indent="0">
              <a:buNone/>
            </a:pPr>
            <a:r>
              <a:rPr lang="zh-CN" altLang="en-US" sz="4200" dirty="0">
                <a:latin typeface="+mn-ea"/>
              </a:rPr>
              <a:t>分工协作可以节省生产时间和固定资本。</a:t>
            </a:r>
            <a:endParaRPr lang="en-US" altLang="zh-CN" sz="4200" dirty="0">
              <a:latin typeface="+mn-ea"/>
            </a:endParaRPr>
          </a:p>
          <a:p>
            <a:pPr marL="0" indent="0">
              <a:buNone/>
            </a:pPr>
            <a:endParaRPr lang="en-US" altLang="zh-CN" sz="2000" dirty="0"/>
          </a:p>
          <a:p>
            <a:pPr marL="0" indent="0">
              <a:buNone/>
            </a:pPr>
            <a:r>
              <a:rPr lang="zh-CN" altLang="en-US" sz="4200" dirty="0"/>
              <a:t>（三）</a:t>
            </a:r>
            <a:r>
              <a:rPr lang="zh-CN" altLang="en-US" sz="4200" b="1" dirty="0"/>
              <a:t>交易成本节省</a:t>
            </a:r>
            <a:endParaRPr lang="en-US" altLang="zh-CN" sz="4200" b="1" dirty="0"/>
          </a:p>
          <a:p>
            <a:pPr marL="0" indent="0">
              <a:buNone/>
            </a:pPr>
            <a:endParaRPr lang="en-US" altLang="zh-CN" sz="2400" dirty="0"/>
          </a:p>
          <a:p>
            <a:pPr marL="0" indent="0">
              <a:lnSpc>
                <a:spcPct val="170000"/>
              </a:lnSpc>
              <a:buNone/>
            </a:pPr>
            <a:r>
              <a:rPr lang="zh-CN" altLang="en-US" sz="2000" dirty="0"/>
              <a:t> </a:t>
            </a:r>
            <a:r>
              <a:rPr lang="zh-CN" altLang="en-US" sz="4200" dirty="0">
                <a:latin typeface="+mn-ea"/>
              </a:rPr>
              <a:t>企业通过内部组织管理和生产流程优化</a:t>
            </a:r>
            <a:r>
              <a:rPr lang="en-US" altLang="zh-CN" sz="4200" dirty="0">
                <a:latin typeface="+mn-ea"/>
              </a:rPr>
              <a:t>,</a:t>
            </a:r>
            <a:r>
              <a:rPr lang="zh-CN" altLang="en-US" sz="4200" dirty="0">
                <a:latin typeface="+mn-ea"/>
              </a:rPr>
              <a:t>能够更有效地节约交易成本</a:t>
            </a:r>
            <a:r>
              <a:rPr lang="en-US" altLang="zh-CN" sz="4200" dirty="0">
                <a:latin typeface="+mn-ea"/>
              </a:rPr>
              <a:t>,</a:t>
            </a:r>
            <a:r>
              <a:rPr lang="zh-CN" altLang="en-US" sz="4200" dirty="0">
                <a:latin typeface="+mn-ea"/>
              </a:rPr>
              <a:t>提高整体经济效益。</a:t>
            </a:r>
          </a:p>
        </p:txBody>
      </p:sp>
    </p:spTree>
    <p:extLst>
      <p:ext uri="{BB962C8B-B14F-4D97-AF65-F5344CB8AC3E}">
        <p14:creationId xmlns:p14="http://schemas.microsoft.com/office/powerpoint/2010/main" val="1203452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dirty="0"/>
              <a:t>四、企业形态的演变</a:t>
            </a:r>
          </a:p>
        </p:txBody>
      </p:sp>
      <p:sp>
        <p:nvSpPr>
          <p:cNvPr id="3" name="内容占位符 2"/>
          <p:cNvSpPr>
            <a:spLocks noGrp="1"/>
          </p:cNvSpPr>
          <p:nvPr>
            <p:ph idx="1"/>
          </p:nvPr>
        </p:nvSpPr>
        <p:spPr>
          <a:xfrm>
            <a:off x="251520" y="1268760"/>
            <a:ext cx="8435280" cy="4857403"/>
          </a:xfrm>
        </p:spPr>
        <p:txBody>
          <a:bodyPr>
            <a:normAutofit fontScale="32500" lnSpcReduction="20000"/>
          </a:bodyPr>
          <a:lstStyle/>
          <a:p>
            <a:pPr marL="0" indent="0">
              <a:buNone/>
            </a:pPr>
            <a:r>
              <a:rPr lang="zh-CN" altLang="en-US" sz="7400" dirty="0"/>
              <a:t>（一）早期企业 </a:t>
            </a:r>
            <a:endParaRPr lang="en-US" altLang="zh-CN" sz="7400" dirty="0"/>
          </a:p>
          <a:p>
            <a:pPr marL="0" indent="0">
              <a:buNone/>
            </a:pPr>
            <a:endParaRPr lang="en-US" altLang="zh-CN" sz="2400" dirty="0"/>
          </a:p>
          <a:p>
            <a:pPr marL="0" indent="0">
              <a:lnSpc>
                <a:spcPct val="170000"/>
              </a:lnSpc>
              <a:buNone/>
            </a:pPr>
            <a:r>
              <a:rPr lang="en-US" altLang="zh-CN" sz="6200" dirty="0"/>
              <a:t>1.</a:t>
            </a:r>
            <a:r>
              <a:rPr lang="zh-CN" altLang="en-US" sz="6200" dirty="0"/>
              <a:t>人类社会从自给自足的阶段发展到物质交换的阶段后，又经历了工业革命的 洗礼，其间个体手工业成为主要的生产形式。</a:t>
            </a:r>
            <a:endParaRPr lang="en-US" altLang="zh-CN" sz="6200" dirty="0"/>
          </a:p>
          <a:p>
            <a:pPr marL="0" indent="0">
              <a:lnSpc>
                <a:spcPct val="170000"/>
              </a:lnSpc>
              <a:buNone/>
            </a:pPr>
            <a:endParaRPr lang="en-US" altLang="zh-CN" sz="6200" dirty="0"/>
          </a:p>
          <a:p>
            <a:pPr marL="0" indent="0">
              <a:lnSpc>
                <a:spcPct val="170000"/>
              </a:lnSpc>
              <a:buNone/>
            </a:pPr>
            <a:r>
              <a:rPr lang="en-US" altLang="zh-CN" sz="6200" dirty="0"/>
              <a:t>2.</a:t>
            </a:r>
            <a:r>
              <a:rPr lang="zh-CN" altLang="en-US" sz="6200" dirty="0"/>
              <a:t> 随着工业革命的风起云涌，劳动生产率得到前所未有的提升，机械劳动逐渐替代传统的手工业劳动成为新的生产方式。</a:t>
            </a:r>
            <a:endParaRPr lang="en-US" altLang="zh-CN" sz="6200" dirty="0"/>
          </a:p>
          <a:p>
            <a:pPr marL="0" indent="0">
              <a:lnSpc>
                <a:spcPct val="170000"/>
              </a:lnSpc>
              <a:buNone/>
            </a:pPr>
            <a:endParaRPr lang="en-US" altLang="zh-CN" sz="6200" dirty="0"/>
          </a:p>
          <a:p>
            <a:pPr marL="0" indent="0">
              <a:lnSpc>
                <a:spcPct val="170000"/>
              </a:lnSpc>
              <a:buNone/>
            </a:pPr>
            <a:r>
              <a:rPr lang="en-US" altLang="zh-CN" sz="6200" dirty="0"/>
              <a:t>3.</a:t>
            </a:r>
            <a:r>
              <a:rPr lang="zh-CN" altLang="en-US" sz="6200" dirty="0"/>
              <a:t> 随着资产阶级政治地位的提高和大量自由民的出现，企业所有者开始用金钱换取劳动力，雇佣制应运而生。</a:t>
            </a:r>
            <a:endParaRPr lang="en-US" altLang="zh-CN" sz="6200" dirty="0"/>
          </a:p>
          <a:p>
            <a:pPr marL="0" indent="0">
              <a:buNone/>
            </a:pPr>
            <a:endParaRPr lang="en-US" altLang="zh-CN" sz="2100" dirty="0"/>
          </a:p>
          <a:p>
            <a:pPr marL="0" indent="0">
              <a:buNone/>
            </a:pPr>
            <a:endParaRPr lang="zh-CN" altLang="en-US" dirty="0"/>
          </a:p>
        </p:txBody>
      </p:sp>
    </p:spTree>
    <p:extLst>
      <p:ext uri="{BB962C8B-B14F-4D97-AF65-F5344CB8AC3E}">
        <p14:creationId xmlns:p14="http://schemas.microsoft.com/office/powerpoint/2010/main" val="37671745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TotalTime>
  <Words>2490</Words>
  <Application>Microsoft Office PowerPoint</Application>
  <PresentationFormat>全屏显示(4:3)</PresentationFormat>
  <Paragraphs>162</Paragraphs>
  <Slides>25</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25</vt:i4>
      </vt:variant>
    </vt:vector>
  </HeadingPairs>
  <TitlesOfParts>
    <vt:vector size="28" baseType="lpstr">
      <vt:lpstr>Arial</vt:lpstr>
      <vt:lpstr>Calibri</vt:lpstr>
      <vt:lpstr>Office 主题​​</vt:lpstr>
      <vt:lpstr>企业家理论与创业管理 </vt:lpstr>
      <vt:lpstr>本课程整体教学框架</vt:lpstr>
      <vt:lpstr>第一章 传统经济学的企业家理论 </vt:lpstr>
      <vt:lpstr>导入案例</vt:lpstr>
      <vt:lpstr>第一节 传统经济学视野中的企业 </vt:lpstr>
      <vt:lpstr>二、企业存在的特征</vt:lpstr>
      <vt:lpstr>PowerPoint 演示文稿</vt:lpstr>
      <vt:lpstr>三、企业产生的原因 </vt:lpstr>
      <vt:lpstr>四、企业形态的演变</vt:lpstr>
      <vt:lpstr>PowerPoint 演示文稿</vt:lpstr>
      <vt:lpstr>（三）现代企业</vt:lpstr>
      <vt:lpstr>（四）后现代企业 </vt:lpstr>
      <vt:lpstr>第二节 企业家与“企业家”概念的发展</vt:lpstr>
      <vt:lpstr>PowerPoint 演示文稿</vt:lpstr>
      <vt:lpstr>PowerPoint 演示文稿</vt:lpstr>
      <vt:lpstr>第三节 代表性的企业家理论观点 </vt:lpstr>
      <vt:lpstr>PowerPoint 演示文稿</vt:lpstr>
      <vt:lpstr>PowerPoint 演示文稿</vt:lpstr>
      <vt:lpstr>PowerPoint 演示文稿</vt:lpstr>
      <vt:lpstr>PowerPoint 演示文稿</vt:lpstr>
      <vt:lpstr>三、新自由主义阶段的企业家理论</vt:lpstr>
      <vt:lpstr>PowerPoint 演示文稿</vt:lpstr>
      <vt:lpstr>PowerPoint 演示文稿</vt:lpstr>
      <vt:lpstr>PowerPoint 演示文稿</vt:lpstr>
      <vt:lpstr>PowerPoint 演示文稿</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企业家理论与创业管理</dc:title>
  <dc:creator>86138</dc:creator>
  <cp:lastModifiedBy>金玲 王</cp:lastModifiedBy>
  <cp:revision>29</cp:revision>
  <dcterms:created xsi:type="dcterms:W3CDTF">2024-11-15T05:57:47Z</dcterms:created>
  <dcterms:modified xsi:type="dcterms:W3CDTF">2024-12-12T08:13:00Z</dcterms:modified>
</cp:coreProperties>
</file>