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Lst>
  <p:sldIdLst>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12192000" cy="6858000"/>
  <p:notesSz cx="6858000" cy="9144000"/>
  <p:custDataLst>
    <p:tags r:id="rId40"/>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DCDCDC"/>
    <a:srgbClr val="F0F0F0"/>
    <a:srgbClr val="E6E6E6"/>
    <a:srgbClr val="C8C8C8"/>
    <a:srgbClr val="FAFAFA"/>
    <a:srgbClr val="BEBEB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778" autoAdjust="0"/>
    <p:restoredTop sz="94660"/>
  </p:normalViewPr>
  <p:slideViewPr>
    <p:cSldViewPr snapToGrid="0">
      <p:cViewPr varScale="1">
        <p:scale>
          <a:sx n="99" d="100"/>
          <a:sy n="99" d="100"/>
        </p:scale>
        <p:origin x="84" y="582"/>
      </p:cViewPr>
      <p:guideLst>
        <p:guide orient="horz" pos="2160"/>
        <p:guide pos="3840"/>
      </p:guideLst>
    </p:cSldViewPr>
  </p:slideViewPr>
  <p:notesTextViewPr>
    <p:cViewPr>
      <p:scale>
        <a:sx n="3" d="2"/>
        <a:sy n="3" d="2"/>
      </p:scale>
      <p:origin x="0" y="0"/>
    </p:cViewPr>
  </p:notesTextViewPr>
  <p:notesViewPr>
    <p:cSldViewPr snapToGrid="0">
      <p:cViewPr varScale="1">
        <p:scale>
          <a:sx n="92" d="100"/>
          <a:sy n="92" d="100"/>
        </p:scale>
        <p:origin x="2550" y="102"/>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0" Type="http://schemas.openxmlformats.org/officeDocument/2006/relationships/tags" Target="tags/tag63.xml"/><Relationship Id="rId4" Type="http://schemas.openxmlformats.org/officeDocument/2006/relationships/slide" Target="slides/slide1.xml"/><Relationship Id="rId39" Type="http://schemas.openxmlformats.org/officeDocument/2006/relationships/tableStyles" Target="tableStyles.xml"/><Relationship Id="rId38" Type="http://schemas.openxmlformats.org/officeDocument/2006/relationships/viewProps" Target="viewProps.xml"/><Relationship Id="rId37" Type="http://schemas.openxmlformats.org/officeDocument/2006/relationships/presProps" Target="presProps.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Master" Target="slideMasters/slideMaster2.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5" Type="http://schemas.openxmlformats.org/officeDocument/2006/relationships/tags" Target="../tags/tag51.xml"/><Relationship Id="rId4" Type="http://schemas.openxmlformats.org/officeDocument/2006/relationships/tags" Target="../tags/tag50.xml"/><Relationship Id="rId3" Type="http://schemas.openxmlformats.org/officeDocument/2006/relationships/tags" Target="../tags/tag49.xml"/><Relationship Id="rId2" Type="http://schemas.openxmlformats.org/officeDocument/2006/relationships/tags" Target="../tags/tag48.xm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6" Type="http://schemas.openxmlformats.org/officeDocument/2006/relationships/tags" Target="../tags/tag56.xml"/><Relationship Id="rId5" Type="http://schemas.openxmlformats.org/officeDocument/2006/relationships/tags" Target="../tags/tag55.xml"/><Relationship Id="rId4" Type="http://schemas.openxmlformats.org/officeDocument/2006/relationships/tags" Target="../tags/tag54.xml"/><Relationship Id="rId3" Type="http://schemas.openxmlformats.org/officeDocument/2006/relationships/tags" Target="../tags/tag53.xml"/><Relationship Id="rId2" Type="http://schemas.openxmlformats.org/officeDocument/2006/relationships/tags" Target="../tags/tag52.xml"/><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6" Type="http://schemas.openxmlformats.org/officeDocument/2006/relationships/tags" Target="../tags/tag10.xml"/><Relationship Id="rId5" Type="http://schemas.openxmlformats.org/officeDocument/2006/relationships/tags" Target="../tags/tag9.xml"/><Relationship Id="rId4" Type="http://schemas.openxmlformats.org/officeDocument/2006/relationships/tags" Target="../tags/tag8.xml"/><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6" Type="http://schemas.openxmlformats.org/officeDocument/2006/relationships/tags" Target="../tags/tag15.xml"/><Relationship Id="rId5" Type="http://schemas.openxmlformats.org/officeDocument/2006/relationships/tags" Target="../tags/tag14.xml"/><Relationship Id="rId4" Type="http://schemas.openxmlformats.org/officeDocument/2006/relationships/tags" Target="../tags/tag13.xml"/><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7" Type="http://schemas.openxmlformats.org/officeDocument/2006/relationships/tags" Target="../tags/tag21.xml"/><Relationship Id="rId6" Type="http://schemas.openxmlformats.org/officeDocument/2006/relationships/tags" Target="../tags/tag20.xml"/><Relationship Id="rId5" Type="http://schemas.openxmlformats.org/officeDocument/2006/relationships/tags" Target="../tags/tag19.xml"/><Relationship Id="rId4" Type="http://schemas.openxmlformats.org/officeDocument/2006/relationships/tags" Target="../tags/tag18.xml"/><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9" Type="http://schemas.openxmlformats.org/officeDocument/2006/relationships/tags" Target="../tags/tag29.xml"/><Relationship Id="rId8" Type="http://schemas.openxmlformats.org/officeDocument/2006/relationships/tags" Target="../tags/tag28.xml"/><Relationship Id="rId7" Type="http://schemas.openxmlformats.org/officeDocument/2006/relationships/tags" Target="../tags/tag27.xml"/><Relationship Id="rId6" Type="http://schemas.openxmlformats.org/officeDocument/2006/relationships/tags" Target="../tags/tag26.xml"/><Relationship Id="rId5" Type="http://schemas.openxmlformats.org/officeDocument/2006/relationships/tags" Target="../tags/tag25.xml"/><Relationship Id="rId4" Type="http://schemas.openxmlformats.org/officeDocument/2006/relationships/tags" Target="../tags/tag24.xml"/><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5" Type="http://schemas.openxmlformats.org/officeDocument/2006/relationships/tags" Target="../tags/tag33.xml"/><Relationship Id="rId4" Type="http://schemas.openxmlformats.org/officeDocument/2006/relationships/tags" Target="../tags/tag32.xml"/><Relationship Id="rId3" Type="http://schemas.openxmlformats.org/officeDocument/2006/relationships/tags" Target="../tags/tag31.xml"/><Relationship Id="rId2" Type="http://schemas.openxmlformats.org/officeDocument/2006/relationships/tags" Target="../tags/tag30.xm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4" Type="http://schemas.openxmlformats.org/officeDocument/2006/relationships/tags" Target="../tags/tag36.xml"/><Relationship Id="rId3" Type="http://schemas.openxmlformats.org/officeDocument/2006/relationships/tags" Target="../tags/tag35.xml"/><Relationship Id="rId2" Type="http://schemas.openxmlformats.org/officeDocument/2006/relationships/tags" Target="../tags/tag34.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7" Type="http://schemas.openxmlformats.org/officeDocument/2006/relationships/tags" Target="../tags/tag42.xml"/><Relationship Id="rId6" Type="http://schemas.openxmlformats.org/officeDocument/2006/relationships/tags" Target="../tags/tag41.xml"/><Relationship Id="rId5" Type="http://schemas.openxmlformats.org/officeDocument/2006/relationships/tags" Target="../tags/tag40.xml"/><Relationship Id="rId4" Type="http://schemas.openxmlformats.org/officeDocument/2006/relationships/tags" Target="../tags/tag39.xml"/><Relationship Id="rId3" Type="http://schemas.openxmlformats.org/officeDocument/2006/relationships/tags" Target="../tags/tag38.xml"/><Relationship Id="rId2" Type="http://schemas.openxmlformats.org/officeDocument/2006/relationships/tags" Target="../tags/tag37.xm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6" Type="http://schemas.openxmlformats.org/officeDocument/2006/relationships/tags" Target="../tags/tag47.xml"/><Relationship Id="rId5" Type="http://schemas.openxmlformats.org/officeDocument/2006/relationships/tags" Target="../tags/tag46.xml"/><Relationship Id="rId4" Type="http://schemas.openxmlformats.org/officeDocument/2006/relationships/tags" Target="../tags/tag45.xml"/><Relationship Id="rId3" Type="http://schemas.openxmlformats.org/officeDocument/2006/relationships/tags" Target="../tags/tag44.xml"/><Relationship Id="rId2" Type="http://schemas.openxmlformats.org/officeDocument/2006/relationships/tags" Target="../tags/tag43.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custDataLst>
              <p:tags r:id="rId2"/>
            </p:custDataLst>
          </p:nvPr>
        </p:nvSpPr>
        <p:spPr>
          <a:xfrm>
            <a:off x="1198800" y="914400"/>
            <a:ext cx="9799200" cy="2570400"/>
          </a:xfrm>
        </p:spPr>
        <p:txBody>
          <a:bodyPr lIns="90000" tIns="46800" rIns="90000" bIns="46800" anchor="b" anchorCtr="0">
            <a:normAutofit/>
          </a:bodyPr>
          <a:lstStyle>
            <a:lvl1pPr algn="ctr">
              <a:defRPr sz="6000"/>
            </a:lvl1pPr>
          </a:lstStyle>
          <a:p>
            <a:r>
              <a:rPr lang="zh-CN" altLang="en-US" dirty="0"/>
              <a:t>单击此处编辑母版标题样式</a:t>
            </a:r>
            <a:endParaRPr lang="zh-CN" altLang="en-US" dirty="0"/>
          </a:p>
        </p:txBody>
      </p:sp>
      <p:sp>
        <p:nvSpPr>
          <p:cNvPr id="3" name="副标题 2"/>
          <p:cNvSpPr>
            <a:spLocks noGrp="1"/>
          </p:cNvSpPr>
          <p:nvPr>
            <p:ph type="subTitle" idx="1"/>
            <p:custDataLst>
              <p:tags r:id="rId3"/>
            </p:custDataLst>
          </p:nvPr>
        </p:nvSpPr>
        <p:spPr>
          <a:xfrm>
            <a:off x="1198800" y="3560400"/>
            <a:ext cx="9799200" cy="1472400"/>
          </a:xfrm>
        </p:spPr>
        <p:txBody>
          <a:bodyPr lIns="90000" tIns="46800" rIns="90000" bIns="46800">
            <a:normAutofit/>
          </a:bodyPr>
          <a:lstStyle>
            <a:lvl1pPr marL="0" indent="0" algn="ctr">
              <a:lnSpc>
                <a:spcPct val="110000"/>
              </a:lnSpc>
              <a:buNone/>
              <a:defRPr sz="2400" spc="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单击此处编辑母版副标题样式</a:t>
            </a:r>
            <a:endParaRPr lang="zh-CN" altLang="en-US" dirty="0"/>
          </a:p>
        </p:txBody>
      </p:sp>
      <p:sp>
        <p:nvSpPr>
          <p:cNvPr id="16" name="日期占位符 15"/>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5"/>
            </p:custDataLst>
          </p:nvPr>
        </p:nvSpPr>
        <p:spPr/>
        <p:txBody>
          <a:bodyPr/>
          <a:lstStyle/>
          <a:p>
            <a:endParaRPr lang="zh-CN" altLang="en-US" dirty="0"/>
          </a:p>
        </p:txBody>
      </p:sp>
      <p:sp>
        <p:nvSpPr>
          <p:cNvPr id="18" name="灯片编号占位符 17"/>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08400" y="774000"/>
            <a:ext cx="10972800" cy="5482800"/>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2" name="标题 1"/>
          <p:cNvSpPr>
            <a:spLocks noGrp="1"/>
          </p:cNvSpPr>
          <p:nvPr>
            <p:ph type="title" hasCustomPrompt="1"/>
            <p:custDataLst>
              <p:tags r:id="rId5"/>
            </p:custDataLst>
          </p:nvPr>
        </p:nvSpPr>
        <p:spPr>
          <a:xfrm>
            <a:off x="1198800" y="2484000"/>
            <a:ext cx="9799200" cy="1018800"/>
          </a:xfrm>
        </p:spPr>
        <p:txBody>
          <a:bodyPr vert="horz" lIns="90000" tIns="46800" rIns="90000" bIns="46800" rtlCol="0" anchor="t" anchorCtr="0">
            <a:normAutofit/>
          </a:bodyPr>
          <a:lstStyle>
            <a:lvl1pPr algn="ctr">
              <a:defRPr sz="6000"/>
            </a:lvl1pPr>
          </a:lstStyle>
          <a:p>
            <a:pPr lvl="0"/>
            <a:r>
              <a:rPr lang="zh-CN" altLang="en-US" smtClean="0"/>
              <a:t>单击此处编辑标题</a:t>
            </a:r>
            <a:endParaRPr lang="zh-CN" altLang="en-US"/>
          </a:p>
        </p:txBody>
      </p:sp>
      <p:sp>
        <p:nvSpPr>
          <p:cNvPr id="7" name="文本占位符 6"/>
          <p:cNvSpPr>
            <a:spLocks noGrp="1"/>
          </p:cNvSpPr>
          <p:nvPr>
            <p:ph type="body" sz="quarter" idx="13"/>
            <p:custDataLst>
              <p:tags r:id="rId6"/>
            </p:custDataLst>
          </p:nvPr>
        </p:nvSpPr>
        <p:spPr>
          <a:xfrm>
            <a:off x="1198800" y="3560400"/>
            <a:ext cx="9799200" cy="471600"/>
          </a:xfrm>
        </p:spPr>
        <p:txBody>
          <a:bodyPr lIns="90000" tIns="46800" rIns="90000" bIns="46800">
            <a:normAutofit/>
          </a:bodyPr>
          <a:lstStyle>
            <a:lvl1pPr algn="ctr">
              <a:lnSpc>
                <a:spcPct val="110000"/>
              </a:lnSpc>
              <a:buNone/>
              <a:defRPr sz="2400" spc="200"/>
            </a:lvl1pPr>
          </a:lstStyle>
          <a:p>
            <a:pPr lvl="0"/>
            <a:r>
              <a:rPr lang="zh-CN" altLang="en-US" dirty="0"/>
              <a:t>单击此处编辑母版文本样式</a:t>
            </a:r>
            <a:endParaRPr lang="zh-CN" alt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3_标题幻灯片">
    <p:spTree>
      <p:nvGrpSpPr>
        <p:cNvPr id="1" name=""/>
        <p:cNvGrpSpPr/>
        <p:nvPr/>
      </p:nvGrpSpPr>
      <p:grpSpPr>
        <a:xfrm>
          <a:off x="0" y="0"/>
          <a:ext cx="0" cy="0"/>
          <a:chOff x="0" y="0"/>
          <a:chExt cx="0" cy="0"/>
        </a:xfrm>
      </p:grpSpPr>
      <p:sp>
        <p:nvSpPr>
          <p:cNvPr id="7" name="标题占位符 1"/>
          <p:cNvSpPr>
            <a:spLocks noGrp="1"/>
          </p:cNvSpPr>
          <p:nvPr>
            <p:ph type="title"/>
          </p:nvPr>
        </p:nvSpPr>
        <p:spPr>
          <a:xfrm>
            <a:off x="838200" y="367030"/>
            <a:ext cx="10515600" cy="559435"/>
          </a:xfrm>
          <a:prstGeom prst="rect">
            <a:avLst/>
          </a:prstGeom>
        </p:spPr>
        <p:txBody>
          <a:bodyPr vert="horz" lIns="91440" tIns="45720" rIns="91440" bIns="45720" rtlCol="0" anchor="ctr">
            <a:normAutofit/>
          </a:bodyPr>
          <a:lstStyle>
            <a:lvl1pPr>
              <a:defRPr b="1">
                <a:latin typeface="等线" panose="02010600030101010101" charset="-122"/>
                <a:ea typeface="等线" panose="02010600030101010101" charset="-122"/>
              </a:defRPr>
            </a:lvl1pPr>
          </a:lstStyle>
          <a:p>
            <a:r>
              <a:rPr lang="zh-CN" altLang="en-US" smtClean="0"/>
              <a:t>单击此处编辑母版标题样式</a:t>
            </a:r>
            <a:endParaRPr lang="zh-CN" altLang="en-US"/>
          </a:p>
        </p:txBody>
      </p:sp>
      <p:sp>
        <p:nvSpPr>
          <p:cNvPr id="8" name="文本占位符 7"/>
          <p:cNvSpPr>
            <a:spLocks noGrp="1"/>
          </p:cNvSpPr>
          <p:nvPr>
            <p:ph type="body" idx="1"/>
          </p:nvPr>
        </p:nvSpPr>
        <p:spPr>
          <a:xfrm>
            <a:off x="838200" y="1323340"/>
            <a:ext cx="10515600" cy="4961255"/>
          </a:xfrm>
          <a:prstGeom prst="rect">
            <a:avLst/>
          </a:prstGeom>
        </p:spPr>
        <p:txBody>
          <a:bodyPr vert="horz" lIns="91440" tIns="45720" rIns="91440" bIns="45720" rtlCol="0">
            <a:normAutofit/>
          </a:bodyPr>
          <a:lstStyle>
            <a:lvl1pPr eaLnBrk="1" fontAlgn="auto" latinLnBrk="0" hangingPunct="1">
              <a:lnSpc>
                <a:spcPct val="115000"/>
              </a:lnSpc>
              <a:spcBef>
                <a:spcPts val="500"/>
              </a:spcBef>
              <a:defRPr/>
            </a:lvl1pPr>
            <a:lvl2pPr eaLnBrk="1" fontAlgn="auto" latinLnBrk="0" hangingPunct="1">
              <a:lnSpc>
                <a:spcPct val="115000"/>
              </a:lnSpc>
              <a:spcBef>
                <a:spcPts val="500"/>
              </a:spcBef>
              <a:defRPr/>
            </a:lvl2pPr>
            <a:lvl3pPr eaLnBrk="1" fontAlgn="auto" latinLnBrk="0" hangingPunct="1">
              <a:lnSpc>
                <a:spcPct val="115000"/>
              </a:lnSpc>
              <a:spcBef>
                <a:spcPts val="500"/>
              </a:spcBef>
              <a:defRPr/>
            </a:lvl3pPr>
            <a:lvl4pPr eaLnBrk="1" fontAlgn="auto" latinLnBrk="0" hangingPunct="1">
              <a:lnSpc>
                <a:spcPct val="115000"/>
              </a:lnSpc>
              <a:spcBef>
                <a:spcPts val="500"/>
              </a:spcBef>
              <a:defRPr/>
            </a:lvl4pPr>
            <a:lvl5pPr eaLnBrk="1" fontAlgn="auto" latinLnBrk="0" hangingPunct="1">
              <a:lnSpc>
                <a:spcPct val="115000"/>
              </a:lnSpc>
              <a:spcBef>
                <a:spcPts val="500"/>
              </a:spcBef>
              <a:defRPr/>
            </a:lvl5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9" name="灯片编号占位符 8"/>
          <p:cNvSpPr>
            <a:spLocks noGrp="1"/>
          </p:cNvSpPr>
          <p:nvPr>
            <p:ph type="sldNum" sz="quarter" idx="4"/>
          </p:nvPr>
        </p:nvSpPr>
        <p:spPr>
          <a:xfrm>
            <a:off x="157480" y="6377305"/>
            <a:ext cx="847090" cy="365125"/>
          </a:xfrm>
          <a:prstGeom prst="rect">
            <a:avLst/>
          </a:prstGeom>
        </p:spPr>
        <p:txBody>
          <a:bodyPr vert="horz" lIns="91440" tIns="45720" rIns="91440" bIns="45720" rtlCol="0" anchor="ctr"/>
          <a:lstStyle>
            <a:lvl1pPr algn="l">
              <a:defRPr sz="1600" b="1">
                <a:solidFill>
                  <a:schemeClr val="tx1"/>
                </a:solidFill>
              </a:defRPr>
            </a:lvl1pPr>
          </a:lstStyle>
          <a:p>
            <a:fld id="{7D9BB5D0-35E4-459D-AEF3-FE4D7C45CC19}" type="slidenum">
              <a:rPr lang="zh-CN" altLang="en-US" smtClean="0"/>
            </a:fld>
            <a:endParaRPr lang="zh-CN" altLang="en-US"/>
          </a:p>
        </p:txBody>
      </p:sp>
    </p:spTree>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2_标题幻灯片">
    <p:spTree>
      <p:nvGrpSpPr>
        <p:cNvPr id="1" name=""/>
        <p:cNvGrpSpPr/>
        <p:nvPr/>
      </p:nvGrpSpPr>
      <p:grpSpPr>
        <a:xfrm>
          <a:off x="0" y="0"/>
          <a:ext cx="0" cy="0"/>
          <a:chOff x="0" y="0"/>
          <a:chExt cx="0" cy="0"/>
        </a:xfrm>
      </p:grpSpPr>
      <p:sp>
        <p:nvSpPr>
          <p:cNvPr id="7" name="标题占位符 1"/>
          <p:cNvSpPr>
            <a:spLocks noGrp="1"/>
          </p:cNvSpPr>
          <p:nvPr>
            <p:ph type="title"/>
          </p:nvPr>
        </p:nvSpPr>
        <p:spPr>
          <a:xfrm>
            <a:off x="838200" y="367030"/>
            <a:ext cx="10515600" cy="559435"/>
          </a:xfrm>
          <a:prstGeom prst="rect">
            <a:avLst/>
          </a:prstGeom>
        </p:spPr>
        <p:txBody>
          <a:bodyPr vert="horz" lIns="91440" tIns="45720" rIns="91440" bIns="45720" rtlCol="0" anchor="ctr">
            <a:normAutofit/>
          </a:bodyPr>
          <a:lstStyle>
            <a:lvl1pPr>
              <a:defRPr b="1">
                <a:latin typeface="等线" panose="02010600030101010101" charset="-122"/>
                <a:ea typeface="等线" panose="02010600030101010101" charset="-122"/>
              </a:defRPr>
            </a:lvl1pPr>
          </a:lstStyle>
          <a:p>
            <a:r>
              <a:rPr lang="zh-CN" altLang="en-US" smtClean="0"/>
              <a:t>单击此处编辑母版标题样式</a:t>
            </a:r>
            <a:endParaRPr lang="zh-CN" altLang="en-US"/>
          </a:p>
        </p:txBody>
      </p:sp>
      <p:sp>
        <p:nvSpPr>
          <p:cNvPr id="8" name="文本占位符 7"/>
          <p:cNvSpPr>
            <a:spLocks noGrp="1"/>
          </p:cNvSpPr>
          <p:nvPr>
            <p:ph type="body" idx="1"/>
          </p:nvPr>
        </p:nvSpPr>
        <p:spPr>
          <a:xfrm>
            <a:off x="838200" y="1323340"/>
            <a:ext cx="10515600" cy="4961255"/>
          </a:xfrm>
          <a:prstGeom prst="rect">
            <a:avLst/>
          </a:prstGeom>
        </p:spPr>
        <p:txBody>
          <a:bodyPr vert="horz" lIns="91440" tIns="45720" rIns="91440" bIns="45720" rtlCol="0">
            <a:normAutofit/>
          </a:bodyPr>
          <a:lstStyle>
            <a:lvl1pPr eaLnBrk="1" fontAlgn="auto" latinLnBrk="0" hangingPunct="1">
              <a:defRPr/>
            </a:lvl1pPr>
            <a:lvl2pPr eaLnBrk="1" fontAlgn="auto" latinLnBrk="0" hangingPunct="1">
              <a:defRPr/>
            </a:lvl2pPr>
            <a:lvl3pPr eaLnBrk="1" fontAlgn="auto" latinLnBrk="0" hangingPunct="1">
              <a:defRPr/>
            </a:lvl3pPr>
            <a:lvl4pPr eaLnBrk="1" fontAlgn="auto" latinLnBrk="0" hangingPunct="1">
              <a:defRPr/>
            </a:lvl4pPr>
            <a:lvl5pPr eaLnBrk="1" fontAlgn="auto" latinLnBrk="0" hangingPunct="1">
              <a:lnSpc>
                <a:spcPct val="120000"/>
              </a:lnSpc>
              <a:defRPr/>
            </a:lvl5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9" name="灯片编号占位符 8"/>
          <p:cNvSpPr>
            <a:spLocks noGrp="1"/>
          </p:cNvSpPr>
          <p:nvPr>
            <p:ph type="sldNum" sz="quarter" idx="4"/>
          </p:nvPr>
        </p:nvSpPr>
        <p:spPr>
          <a:xfrm>
            <a:off x="157480" y="6377305"/>
            <a:ext cx="847090" cy="365125"/>
          </a:xfrm>
          <a:prstGeom prst="rect">
            <a:avLst/>
          </a:prstGeom>
        </p:spPr>
        <p:txBody>
          <a:bodyPr vert="horz" lIns="91440" tIns="45720" rIns="91440" bIns="45720" rtlCol="0" anchor="ctr"/>
          <a:lstStyle>
            <a:lvl1pPr algn="l">
              <a:defRPr sz="1600" b="1">
                <a:solidFill>
                  <a:schemeClr val="tx1"/>
                </a:solidFill>
              </a:defRPr>
            </a:lvl1pPr>
          </a:lstStyle>
          <a:p>
            <a:fld id="{7D9BB5D0-35E4-459D-AEF3-FE4D7C45CC19}" type="slidenum">
              <a:rPr lang="zh-CN" altLang="en-US" smtClean="0"/>
            </a:fld>
            <a:endParaRPr lang="zh-CN" altLang="en-US"/>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idx="1"/>
            <p:custDataLst>
              <p:tags r:id="rId3"/>
            </p:custDataLst>
          </p:nvPr>
        </p:nvSpPr>
        <p:spPr>
          <a:xfrm>
            <a:off x="608400" y="1490400"/>
            <a:ext cx="10969200" cy="47592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1990800" y="3848400"/>
            <a:ext cx="7768800" cy="766800"/>
          </a:xfrm>
        </p:spPr>
        <p:txBody>
          <a:bodyPr lIns="90000" tIns="46800" rIns="90000" bIns="46800" anchor="b" anchorCtr="0">
            <a:normAutofit/>
          </a:bodyPr>
          <a:lstStyle>
            <a:lvl1pPr>
              <a:defRPr sz="4400"/>
            </a:lvl1pPr>
          </a:lstStyle>
          <a:p>
            <a:r>
              <a:rPr lang="zh-CN" altLang="en-US" dirty="0"/>
              <a:t>单击此处编辑标题</a:t>
            </a:r>
            <a:endParaRPr lang="zh-CN" altLang="en-US" dirty="0"/>
          </a:p>
        </p:txBody>
      </p:sp>
      <p:sp>
        <p:nvSpPr>
          <p:cNvPr id="3" name="文本占位符 2"/>
          <p:cNvSpPr>
            <a:spLocks noGrp="1"/>
          </p:cNvSpPr>
          <p:nvPr>
            <p:ph type="body" idx="1" hasCustomPrompt="1"/>
            <p:custDataLst>
              <p:tags r:id="rId3"/>
            </p:custDataLst>
          </p:nvPr>
        </p:nvSpPr>
        <p:spPr>
          <a:xfrm>
            <a:off x="1990800" y="4615200"/>
            <a:ext cx="7768800" cy="867600"/>
          </a:xfrm>
        </p:spPr>
        <p:txBody>
          <a:bodyPr lIns="90000" tIns="46800" rIns="90000" bIns="46800">
            <a:normAutofit/>
          </a:bodyPr>
          <a:lstStyle>
            <a:lvl1pPr marL="0" indent="0">
              <a:buNone/>
              <a:defRPr sz="1800">
                <a:solidFill>
                  <a:schemeClr val="tx1">
                    <a:lumMod val="65000"/>
                    <a:lumOff val="35000"/>
                  </a:schemeClr>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单击此处编辑文本</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sz="half" idx="1"/>
            <p:custDataLst>
              <p:tags r:id="rId3"/>
            </p:custDataLst>
          </p:nvPr>
        </p:nvSpPr>
        <p:spPr>
          <a:xfrm>
            <a:off x="608400" y="1501200"/>
            <a:ext cx="5176800" cy="47484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custDataLst>
              <p:tags r:id="rId4"/>
            </p:custDataLst>
          </p:nvPr>
        </p:nvSpPr>
        <p:spPr>
          <a:xfrm>
            <a:off x="6411600" y="1501200"/>
            <a:ext cx="5176800" cy="4748400"/>
          </a:xfrm>
        </p:spPr>
        <p:txBody>
          <a:bodyPr lIns="90000" tIns="46800" rIns="90000" bIns="4680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文本占位符 2"/>
          <p:cNvSpPr>
            <a:spLocks noGrp="1"/>
          </p:cNvSpPr>
          <p:nvPr>
            <p:ph type="body" idx="1" hasCustomPrompt="1"/>
            <p:custDataLst>
              <p:tags r:id="rId3"/>
            </p:custDataLst>
          </p:nvPr>
        </p:nvSpPr>
        <p:spPr>
          <a:xfrm>
            <a:off x="608400" y="1429200"/>
            <a:ext cx="5342400" cy="381600"/>
          </a:xfrm>
        </p:spPr>
        <p:txBody>
          <a:bodyPr lIns="101600" tIns="38100" rIns="76200" bIns="3810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0840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hasCustomPrompt="1"/>
            <p:custDataLst>
              <p:tags r:id="rId5"/>
            </p:custDataLst>
          </p:nvPr>
        </p:nvSpPr>
        <p:spPr>
          <a:xfrm>
            <a:off x="6235750" y="1421729"/>
            <a:ext cx="5342400" cy="381600"/>
          </a:xfrm>
        </p:spPr>
        <p:txBody>
          <a:bodyPr vert="horz" lIns="101600" tIns="38100" rIns="76200" bIns="38100" rtlCol="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单击此处编辑文本</a:t>
            </a:r>
            <a:endParaRPr lang="zh-CN" altLang="en-US"/>
          </a:p>
        </p:txBody>
      </p:sp>
      <p:sp>
        <p:nvSpPr>
          <p:cNvPr id="6" name="内容占位符 5"/>
          <p:cNvSpPr>
            <a:spLocks noGrp="1"/>
          </p:cNvSpPr>
          <p:nvPr>
            <p:ph sz="quarter" idx="4"/>
            <p:custDataLst>
              <p:tags r:id="rId6"/>
            </p:custDataLst>
          </p:nvPr>
        </p:nvSpPr>
        <p:spPr>
          <a:xfrm>
            <a:off x="623575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2"/>
            </p:custDataLst>
          </p:nvPr>
        </p:nvSpPr>
        <p:spPr>
          <a:xfrm>
            <a:off x="608400" y="1555200"/>
            <a:ext cx="5233077" cy="4608000"/>
          </a:xfrm>
        </p:spPr>
        <p:txBody>
          <a:bodyPr vert="horz" lIns="90000" tIns="46800" rIns="90000" bIns="46800" rtlCol="0">
            <a:normAutofit/>
          </a:bodyPr>
          <a:lstStyle>
            <a:lvl1pPr>
              <a:buNone/>
              <a:defRPr sz="1600"/>
            </a:lvl1pPr>
          </a:lstStyle>
          <a:p>
            <a:pPr lvl="0"/>
            <a:endParaRPr lang="zh-CN" altLang="en-US"/>
          </a:p>
        </p:txBody>
      </p:sp>
      <p:sp>
        <p:nvSpPr>
          <p:cNvPr id="4" name="文本占位符 3"/>
          <p:cNvSpPr>
            <a:spLocks noGrp="1"/>
          </p:cNvSpPr>
          <p:nvPr>
            <p:ph type="body" sz="half" idx="2"/>
            <p:custDataLst>
              <p:tags r:id="rId3"/>
            </p:custDataLst>
          </p:nvPr>
        </p:nvSpPr>
        <p:spPr>
          <a:xfrm>
            <a:off x="6350400" y="1555200"/>
            <a:ext cx="5227200" cy="4608000"/>
          </a:xfrm>
        </p:spPr>
        <p:txBody>
          <a:bodyPr vert="horz" lIns="90000" tIns="46800" rIns="90000" bIns="46800" rtlCol="0">
            <a:normAutofit/>
          </a:bodyPr>
          <a:lstStyle>
            <a:lvl1pPr>
              <a:buNone/>
              <a:defRPr sz="1600"/>
            </a:lvl1pPr>
          </a:lstStyle>
          <a:p>
            <a:pPr lvl="0"/>
            <a:r>
              <a:rPr lang="zh-CN" altLang="en-US" smtClean="0"/>
              <a:t>单击此处编辑母版文本样式</a:t>
            </a:r>
            <a:endParaRPr lang="zh-CN" altLang="en-US"/>
          </a:p>
        </p:txBody>
      </p:sp>
      <p:sp>
        <p:nvSpPr>
          <p:cNvPr id="5" name="日期占位符 4"/>
          <p:cNvSpPr>
            <a:spLocks noGrp="1"/>
          </p:cNvSpPr>
          <p:nvPr>
            <p:ph type="dt" sz="half" idx="10"/>
            <p:custDataLst>
              <p:tags r:id="rId4"/>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5"/>
            </p:custDataLst>
          </p:nvPr>
        </p:nvSpPr>
        <p:spPr/>
        <p:txBody>
          <a:bodyPr/>
          <a:lstStyle/>
          <a:p>
            <a:endParaRPr lang="zh-CN" altLang="en-US" dirty="0"/>
          </a:p>
        </p:txBody>
      </p:sp>
      <p:sp>
        <p:nvSpPr>
          <p:cNvPr id="7" name="灯片编号占位符 6"/>
          <p:cNvSpPr>
            <a:spLocks noGrp="1"/>
          </p:cNvSpPr>
          <p:nvPr>
            <p:ph type="sldNum" sz="quarter" idx="12"/>
            <p:custDataLst>
              <p:tags r:id="rId6"/>
            </p:custDataLst>
          </p:nvPr>
        </p:nvSpPr>
        <p:spPr/>
        <p:txBody>
          <a:bodyPr/>
          <a:lstStyle/>
          <a:p>
            <a:fld id="{FABC47A4-756D-490B-A52F-7D9E2C9FC05F}" type="slidenum">
              <a:rPr lang="zh-CN" altLang="en-US" smtClean="0"/>
            </a:fld>
            <a:endParaRPr lang="zh-CN" altLang="en-US"/>
          </a:p>
        </p:txBody>
      </p:sp>
      <p:sp>
        <p:nvSpPr>
          <p:cNvPr id="9" name="标题 8"/>
          <p:cNvSpPr>
            <a:spLocks noGrp="1"/>
          </p:cNvSpPr>
          <p:nvPr>
            <p:ph type="title"/>
            <p:custDataLst>
              <p:tags r:id="rId7"/>
            </p:custDataLst>
          </p:nvPr>
        </p:nvSpPr>
        <p:spPr/>
        <p:txBody>
          <a:bodyPr/>
          <a:p>
            <a:r>
              <a:rPr lang="zh-CN" altLang="en-US"/>
              <a:t>单击此处编辑母版标题样式</a:t>
            </a:r>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2"/>
            </p:custDataLst>
          </p:nvPr>
        </p:nvSpPr>
        <p:spPr>
          <a:xfrm>
            <a:off x="10234800" y="914400"/>
            <a:ext cx="1044000" cy="5029200"/>
          </a:xfrm>
        </p:spPr>
        <p:txBody>
          <a:bodyPr vert="eaVert" lIns="90000" tIns="46800" rIns="90000" bIns="46800" rtlCol="0" anchor="ctr" anchorCtr="0">
            <a:normAutofit/>
          </a:bodyPr>
          <a:lstStyle>
            <a:lvl1pPr>
              <a:buNone/>
              <a:defRPr sz="2800"/>
            </a:lvl1pPr>
          </a:lstStyle>
          <a:p>
            <a:pPr lvl="0"/>
            <a:r>
              <a:rPr lang="zh-CN" altLang="en-US" smtClean="0"/>
              <a:t>单击此处编辑标题</a:t>
            </a:r>
            <a:endParaRPr lang="zh-CN" altLang="en-US"/>
          </a:p>
        </p:txBody>
      </p:sp>
      <p:sp>
        <p:nvSpPr>
          <p:cNvPr id="3" name="竖排文字占位符 2"/>
          <p:cNvSpPr>
            <a:spLocks noGrp="1"/>
          </p:cNvSpPr>
          <p:nvPr>
            <p:ph type="body" orient="vert" idx="1"/>
            <p:custDataLst>
              <p:tags r:id="rId3"/>
            </p:custDataLst>
          </p:nvPr>
        </p:nvSpPr>
        <p:spPr>
          <a:xfrm>
            <a:off x="914400" y="914400"/>
            <a:ext cx="9169200" cy="5029200"/>
          </a:xfrm>
        </p:spPr>
        <p:txBody>
          <a:bodyPr vert="eaVert" lIns="46800" tIns="46800" rIns="46800" bIns="46800"/>
          <a:lstStyle>
            <a:lvl1pPr marL="228600" indent="-228600">
              <a:spcAft>
                <a:spcPts val="1000"/>
              </a:spcAft>
              <a:defRPr spc="300"/>
            </a:lvl1pPr>
            <a:lvl2pPr marL="685800" indent="-228600">
              <a:defRPr spc="300"/>
            </a:lvl2pPr>
            <a:lvl3pPr marL="1143000" indent="-228600">
              <a:defRPr spc="300"/>
            </a:lvl3pPr>
            <a:lvl4pPr marL="1600200" indent="-228600">
              <a:defRPr spc="300"/>
            </a:lvl4pPr>
            <a:lvl5pPr marL="2057400" indent="-228600">
              <a:defRPr spc="300"/>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8" Type="http://schemas.openxmlformats.org/officeDocument/2006/relationships/theme" Target="../theme/theme1.xml"/><Relationship Id="rId17" Type="http://schemas.openxmlformats.org/officeDocument/2006/relationships/tags" Target="../tags/tag62.xml"/><Relationship Id="rId16" Type="http://schemas.openxmlformats.org/officeDocument/2006/relationships/tags" Target="../tags/tag61.xml"/><Relationship Id="rId15" Type="http://schemas.openxmlformats.org/officeDocument/2006/relationships/tags" Target="../tags/tag60.xml"/><Relationship Id="rId14" Type="http://schemas.openxmlformats.org/officeDocument/2006/relationships/tags" Target="../tags/tag59.xml"/><Relationship Id="rId13" Type="http://schemas.openxmlformats.org/officeDocument/2006/relationships/tags" Target="../tags/tag58.xml"/><Relationship Id="rId12" Type="http://schemas.openxmlformats.org/officeDocument/2006/relationships/tags" Target="../tags/tag57.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4" Type="http://schemas.openxmlformats.org/officeDocument/2006/relationships/theme" Target="../theme/theme2.xml"/><Relationship Id="rId3" Type="http://schemas.openxmlformats.org/officeDocument/2006/relationships/image" Target="../media/image1.png"/><Relationship Id="rId2" Type="http://schemas.openxmlformats.org/officeDocument/2006/relationships/slideLayout" Target="../slideLayouts/slideLayout13.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2"/>
            </p:custDataLst>
          </p:nvPr>
        </p:nvSpPr>
        <p:spPr>
          <a:xfrm>
            <a:off x="608400" y="608400"/>
            <a:ext cx="10969200" cy="705600"/>
          </a:xfrm>
          <a:prstGeom prst="rect">
            <a:avLst/>
          </a:prstGeom>
        </p:spPr>
        <p:txBody>
          <a:bodyPr vert="horz"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3"/>
            </p:custDataLst>
          </p:nvPr>
        </p:nvSpPr>
        <p:spPr>
          <a:xfrm>
            <a:off x="608400" y="1490400"/>
            <a:ext cx="10969200" cy="4759200"/>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4"/>
            </p:custDataLst>
          </p:nvPr>
        </p:nvSpPr>
        <p:spPr>
          <a:xfrm>
            <a:off x="612000" y="6314400"/>
            <a:ext cx="2700000" cy="316800"/>
          </a:xfrm>
          <a:prstGeom prst="rect">
            <a:avLst/>
          </a:prstGeom>
        </p:spPr>
        <p:txBody>
          <a:bodyPr vert="horz" lIns="91440" tIns="45720" rIns="91440" bIns="45720" rtlCol="0" anchor="ctr">
            <a:normAutofit/>
          </a:bodyPr>
          <a:lstStyle>
            <a:lvl1pPr algn="l">
              <a:defRPr sz="1000" baseline="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5"/>
            </p:custDataLst>
          </p:nvPr>
        </p:nvSpPr>
        <p:spPr>
          <a:xfrm>
            <a:off x="4116000" y="6314400"/>
            <a:ext cx="3960000" cy="316800"/>
          </a:xfrm>
          <a:prstGeom prst="rect">
            <a:avLst/>
          </a:prstGeom>
        </p:spPr>
        <p:txBody>
          <a:bodyPr vert="horz" lIns="91440" tIns="45720" rIns="91440" bIns="45720" rtlCol="0" anchor="ctr">
            <a:normAutofit/>
          </a:bodyPr>
          <a:lstStyle>
            <a:lvl1pPr algn="ctr">
              <a:defRPr sz="1000" baseline="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16"/>
            </p:custDataLst>
          </p:nvPr>
        </p:nvSpPr>
        <p:spPr>
          <a:xfrm>
            <a:off x="8877600" y="6314400"/>
            <a:ext cx="2700000" cy="316800"/>
          </a:xfrm>
          <a:prstGeom prst="rect">
            <a:avLst/>
          </a:prstGeom>
        </p:spPr>
        <p:txBody>
          <a:bodyPr vert="horz" lIns="91440" tIns="45720" rIns="91440" bIns="45720" rtlCol="0" anchor="ctr">
            <a:normAutofit/>
          </a:bodyPr>
          <a:lstStyle>
            <a:lvl1pPr algn="r">
              <a:defRPr sz="1000" baseline="0">
                <a:solidFill>
                  <a:schemeClr val="tx1">
                    <a:tint val="75000"/>
                  </a:schemeClr>
                </a:solidFill>
              </a:defRPr>
            </a:lvl1pPr>
          </a:lstStyle>
          <a:p>
            <a:fld id="{49AE70B2-8BF9-45C0-BB95-33D1B9D3A854}" type="slidenum">
              <a:rPr lang="zh-CN" altLang="en-US" smtClean="0"/>
            </a:fld>
            <a:endParaRPr lang="zh-CN" altLang="en-US" dirty="0"/>
          </a:p>
        </p:txBody>
      </p:sp>
    </p:spTree>
    <p:custDataLst>
      <p:tags r:id="rId17"/>
    </p:custData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mj-lt"/>
          <a:ea typeface="+mj-ea"/>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mn-lt"/>
          <a:ea typeface="+mn-ea"/>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mn-lt"/>
          <a:ea typeface="+mn-ea"/>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mn-lt"/>
          <a:ea typeface="+mn-ea"/>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mn-lt"/>
          <a:ea typeface="+mn-ea"/>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任意多边形: 形状 25"/>
          <p:cNvSpPr/>
          <p:nvPr userDrawn="1"/>
        </p:nvSpPr>
        <p:spPr>
          <a:xfrm rot="6380971" flipH="1">
            <a:off x="11277674" y="5923082"/>
            <a:ext cx="1436223" cy="702677"/>
          </a:xfrm>
          <a:custGeom>
            <a:avLst/>
            <a:gdLst>
              <a:gd name="connsiteX0" fmla="*/ 5548792 w 5548792"/>
              <a:gd name="connsiteY0" fmla="*/ 1386192 h 2807305"/>
              <a:gd name="connsiteX1" fmla="*/ 823548 w 5548792"/>
              <a:gd name="connsiteY1" fmla="*/ 0 h 2807305"/>
              <a:gd name="connsiteX2" fmla="*/ 0 w 5548792"/>
              <a:gd name="connsiteY2" fmla="*/ 2807305 h 2807305"/>
              <a:gd name="connsiteX3" fmla="*/ 124089 w 5548792"/>
              <a:gd name="connsiteY3" fmla="*/ 2769579 h 2807305"/>
              <a:gd name="connsiteX4" fmla="*/ 249526 w 5548792"/>
              <a:gd name="connsiteY4" fmla="*/ 2720479 h 2807305"/>
              <a:gd name="connsiteX5" fmla="*/ 1579970 w 5548792"/>
              <a:gd name="connsiteY5" fmla="*/ 1513015 h 2807305"/>
              <a:gd name="connsiteX6" fmla="*/ 4177784 w 5548792"/>
              <a:gd name="connsiteY6" fmla="*/ 1886578 h 2807305"/>
              <a:gd name="connsiteX7" fmla="*/ 5462574 w 5548792"/>
              <a:gd name="connsiteY7" fmla="*/ 1454875 h 28073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548792" h="2807305">
                <a:moveTo>
                  <a:pt x="5548792" y="1386192"/>
                </a:moveTo>
                <a:lnTo>
                  <a:pt x="823548" y="0"/>
                </a:lnTo>
                <a:lnTo>
                  <a:pt x="0" y="2807305"/>
                </a:lnTo>
                <a:lnTo>
                  <a:pt x="124089" y="2769579"/>
                </a:lnTo>
                <a:cubicBezTo>
                  <a:pt x="167084" y="2754695"/>
                  <a:pt x="208964" y="2738321"/>
                  <a:pt x="249526" y="2720479"/>
                </a:cubicBezTo>
                <a:cubicBezTo>
                  <a:pt x="777807" y="2468596"/>
                  <a:pt x="1055747" y="1685347"/>
                  <a:pt x="1579970" y="1513015"/>
                </a:cubicBezTo>
                <a:cubicBezTo>
                  <a:pt x="2428645" y="1197978"/>
                  <a:pt x="3341204" y="1962963"/>
                  <a:pt x="4177784" y="1886578"/>
                </a:cubicBezTo>
                <a:cubicBezTo>
                  <a:pt x="4699865" y="1853731"/>
                  <a:pt x="5126530" y="1696779"/>
                  <a:pt x="5462574" y="1454875"/>
                </a:cubicBezTo>
                <a:close/>
              </a:path>
            </a:pathLst>
          </a:custGeom>
          <a:solidFill>
            <a:srgbClr val="FB9A67"/>
          </a:solidFill>
          <a:ln w="8109" cap="flat">
            <a:noFill/>
            <a:prstDash val="solid"/>
            <a:miter/>
          </a:ln>
        </p:spPr>
        <p:txBody>
          <a:bodyPr wrap="square" rtlCol="0"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3" name="任意多边形: 形状 14"/>
          <p:cNvSpPr/>
          <p:nvPr userDrawn="1"/>
        </p:nvSpPr>
        <p:spPr>
          <a:xfrm rot="5400000" flipH="1">
            <a:off x="224725" y="-224726"/>
            <a:ext cx="712922" cy="1162373"/>
          </a:xfrm>
          <a:custGeom>
            <a:avLst/>
            <a:gdLst>
              <a:gd name="connsiteX0" fmla="*/ 4579383 w 4579383"/>
              <a:gd name="connsiteY0" fmla="*/ 4773110 h 4773110"/>
              <a:gd name="connsiteX1" fmla="*/ 4579383 w 4579383"/>
              <a:gd name="connsiteY1" fmla="*/ 0 h 4773110"/>
              <a:gd name="connsiteX2" fmla="*/ 4526952 w 4579383"/>
              <a:gd name="connsiteY2" fmla="*/ 55671 h 4773110"/>
              <a:gd name="connsiteX3" fmla="*/ 4312537 w 4579383"/>
              <a:gd name="connsiteY3" fmla="*/ 340722 h 4773110"/>
              <a:gd name="connsiteX4" fmla="*/ 3744474 w 4579383"/>
              <a:gd name="connsiteY4" fmla="*/ 2621342 h 4773110"/>
              <a:gd name="connsiteX5" fmla="*/ 661045 w 4579383"/>
              <a:gd name="connsiteY5" fmla="*/ 4116520 h 4773110"/>
              <a:gd name="connsiteX6" fmla="*/ 182481 w 4579383"/>
              <a:gd name="connsiteY6" fmla="*/ 4553975 h 4773110"/>
              <a:gd name="connsiteX7" fmla="*/ 0 w 4579383"/>
              <a:gd name="connsiteY7" fmla="*/ 4773110 h 47731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579383" h="4773110">
                <a:moveTo>
                  <a:pt x="4579383" y="4773110"/>
                </a:moveTo>
                <a:lnTo>
                  <a:pt x="4579383" y="0"/>
                </a:lnTo>
                <a:lnTo>
                  <a:pt x="4526952" y="55671"/>
                </a:lnTo>
                <a:cubicBezTo>
                  <a:pt x="4446623" y="147271"/>
                  <a:pt x="4374598" y="242740"/>
                  <a:pt x="4312537" y="340722"/>
                </a:cubicBezTo>
                <a:cubicBezTo>
                  <a:pt x="3922463" y="999845"/>
                  <a:pt x="4187702" y="2051372"/>
                  <a:pt x="3744474" y="2621342"/>
                </a:cubicBezTo>
                <a:cubicBezTo>
                  <a:pt x="3053057" y="3583186"/>
                  <a:pt x="1511819" y="3422032"/>
                  <a:pt x="661045" y="4116520"/>
                </a:cubicBezTo>
                <a:cubicBezTo>
                  <a:pt x="480488" y="4255637"/>
                  <a:pt x="321380" y="4401936"/>
                  <a:pt x="182481" y="4553975"/>
                </a:cubicBezTo>
                <a:lnTo>
                  <a:pt x="0" y="4773110"/>
                </a:lnTo>
                <a:close/>
              </a:path>
            </a:pathLst>
          </a:custGeom>
          <a:solidFill>
            <a:srgbClr val="FB9A67"/>
          </a:solidFill>
          <a:ln w="6355" cap="flat">
            <a:noFill/>
            <a:prstDash val="solid"/>
            <a:miter/>
          </a:ln>
        </p:spPr>
        <p:txBody>
          <a:bodyPr wrap="square" rtlCol="0"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pic>
        <p:nvPicPr>
          <p:cNvPr id="6" name="图片 5" descr="WPS图片编辑"/>
          <p:cNvPicPr>
            <a:picLocks noChangeAspect="1"/>
          </p:cNvPicPr>
          <p:nvPr userDrawn="1"/>
        </p:nvPicPr>
        <p:blipFill>
          <a:blip r:embed="rId3"/>
          <a:stretch>
            <a:fillRect/>
          </a:stretch>
        </p:blipFill>
        <p:spPr>
          <a:xfrm>
            <a:off x="11347450" y="66040"/>
            <a:ext cx="778510" cy="829945"/>
          </a:xfrm>
          <a:prstGeom prst="rect">
            <a:avLst/>
          </a:prstGeom>
        </p:spPr>
      </p:pic>
      <p:sp>
        <p:nvSpPr>
          <p:cNvPr id="7" name="标题占位符 1"/>
          <p:cNvSpPr>
            <a:spLocks noGrp="1"/>
          </p:cNvSpPr>
          <p:nvPr>
            <p:ph type="title"/>
          </p:nvPr>
        </p:nvSpPr>
        <p:spPr>
          <a:xfrm>
            <a:off x="838200" y="367030"/>
            <a:ext cx="10515600" cy="559435"/>
          </a:xfrm>
          <a:prstGeom prst="rect">
            <a:avLst/>
          </a:prstGeom>
        </p:spPr>
        <p:txBody>
          <a:bodyPr vert="horz" lIns="91440" tIns="45720" rIns="91440" bIns="45720" rtlCol="0" anchor="ctr">
            <a:normAutofit/>
          </a:bodyPr>
          <a:p>
            <a:r>
              <a:rPr lang="zh-CN" altLang="en-US" smtClean="0"/>
              <a:t>单击此处编辑母版标题样式</a:t>
            </a:r>
            <a:endParaRPr lang="zh-CN" altLang="en-US"/>
          </a:p>
        </p:txBody>
      </p:sp>
      <p:sp>
        <p:nvSpPr>
          <p:cNvPr id="8" name="文本占位符 7"/>
          <p:cNvSpPr>
            <a:spLocks noGrp="1"/>
          </p:cNvSpPr>
          <p:nvPr>
            <p:ph type="body" idx="1"/>
          </p:nvPr>
        </p:nvSpPr>
        <p:spPr>
          <a:xfrm>
            <a:off x="838200" y="1323340"/>
            <a:ext cx="10515600" cy="4961255"/>
          </a:xfrm>
          <a:prstGeom prst="rect">
            <a:avLst/>
          </a:prstGeom>
        </p:spPr>
        <p:txBody>
          <a:bodyPr vert="horz" lIns="91440" tIns="45720" rIns="91440" bIns="45720" rtlCol="0">
            <a:normAutofit/>
          </a:bodyPr>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9" name="灯片编号占位符 8"/>
          <p:cNvSpPr>
            <a:spLocks noGrp="1"/>
          </p:cNvSpPr>
          <p:nvPr>
            <p:ph type="sldNum" sz="quarter" idx="4"/>
          </p:nvPr>
        </p:nvSpPr>
        <p:spPr>
          <a:xfrm>
            <a:off x="157480" y="6377305"/>
            <a:ext cx="847090" cy="365125"/>
          </a:xfrm>
          <a:prstGeom prst="rect">
            <a:avLst/>
          </a:prstGeom>
        </p:spPr>
        <p:txBody>
          <a:bodyPr vert="horz" lIns="91440" tIns="45720" rIns="91440" bIns="45720" rtlCol="0" anchor="ctr"/>
          <a:lstStyle>
            <a:lvl1pPr algn="l">
              <a:defRPr sz="1600" b="1">
                <a:solidFill>
                  <a:schemeClr val="tx1"/>
                </a:solidFill>
              </a:defRPr>
            </a:lvl1pPr>
          </a:lstStyle>
          <a:p>
            <a:fld id="{7D9BB5D0-35E4-459D-AEF3-FE4D7C45CC19}"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Lst>
  <p:txStyles>
    <p:titleStyle>
      <a:lvl1pPr algn="l" defTabSz="914400" rtl="0" eaLnBrk="1" latinLnBrk="0" hangingPunct="1">
        <a:lnSpc>
          <a:spcPct val="90000"/>
        </a:lnSpc>
        <a:spcBef>
          <a:spcPct val="0"/>
        </a:spcBef>
        <a:buNone/>
        <a:defRPr sz="2000" kern="1200">
          <a:solidFill>
            <a:schemeClr val="tx1"/>
          </a:solidFill>
          <a:latin typeface="华文中宋" panose="02010600040101010101" charset="-122"/>
          <a:ea typeface="华文中宋" panose="02010600040101010101" charset="-122"/>
          <a:cs typeface="+mj-cs"/>
        </a:defRPr>
      </a:lvl1pPr>
    </p:titleStyle>
    <p:bodyStyle>
      <a:lvl1pPr marL="228600" indent="-228600" algn="l" defTabSz="914400" rtl="0" eaLnBrk="1" fontAlgn="auto" latinLnBrk="0" hangingPunct="1">
        <a:lnSpc>
          <a:spcPct val="120000"/>
        </a:lnSpc>
        <a:spcBef>
          <a:spcPts val="1000"/>
        </a:spcBef>
        <a:buFont typeface="Arial" panose="020B0604020202020204" pitchFamily="34" charset="0"/>
        <a:buChar char="•"/>
        <a:defRPr sz="1800" kern="1200">
          <a:solidFill>
            <a:schemeClr val="tx1"/>
          </a:solidFill>
          <a:latin typeface="宋体" panose="02010600030101010101" pitchFamily="2" charset="-122"/>
          <a:ea typeface="宋体" panose="02010600030101010101" pitchFamily="2" charset="-122"/>
          <a:cs typeface="+mn-cs"/>
        </a:defRPr>
      </a:lvl1pPr>
      <a:lvl2pPr marL="685800" indent="-228600" algn="l" defTabSz="914400" rtl="0" eaLnBrk="1" fontAlgn="auto" latinLnBrk="0" hangingPunct="1">
        <a:lnSpc>
          <a:spcPct val="120000"/>
        </a:lnSpc>
        <a:spcBef>
          <a:spcPts val="500"/>
        </a:spcBef>
        <a:buFont typeface="Arial" panose="020B0604020202020204" pitchFamily="34" charset="0"/>
        <a:buChar char="•"/>
        <a:defRPr sz="1800" kern="1200">
          <a:solidFill>
            <a:schemeClr val="tx1"/>
          </a:solidFill>
          <a:latin typeface="宋体" panose="02010600030101010101" pitchFamily="2" charset="-122"/>
          <a:ea typeface="宋体" panose="02010600030101010101" pitchFamily="2" charset="-122"/>
          <a:cs typeface="+mn-cs"/>
        </a:defRPr>
      </a:lvl2pPr>
      <a:lvl3pPr marL="1143000" indent="-228600" algn="l" defTabSz="914400" rtl="0" eaLnBrk="1" fontAlgn="auto" latinLnBrk="0" hangingPunct="1">
        <a:lnSpc>
          <a:spcPct val="120000"/>
        </a:lnSpc>
        <a:spcBef>
          <a:spcPts val="500"/>
        </a:spcBef>
        <a:buFont typeface="Arial" panose="020B0604020202020204" pitchFamily="34" charset="0"/>
        <a:buChar char="•"/>
        <a:defRPr sz="1800" kern="1200">
          <a:solidFill>
            <a:schemeClr val="tx1"/>
          </a:solidFill>
          <a:latin typeface="宋体" panose="02010600030101010101" pitchFamily="2" charset="-122"/>
          <a:ea typeface="宋体" panose="02010600030101010101" pitchFamily="2" charset="-122"/>
          <a:cs typeface="+mn-cs"/>
        </a:defRPr>
      </a:lvl3pPr>
      <a:lvl4pPr marL="1600200" indent="-228600" algn="l" defTabSz="914400" rtl="0" eaLnBrk="1" fontAlgn="auto" latinLnBrk="0" hangingPunct="1">
        <a:lnSpc>
          <a:spcPct val="120000"/>
        </a:lnSpc>
        <a:spcBef>
          <a:spcPts val="500"/>
        </a:spcBef>
        <a:buFont typeface="Arial" panose="020B0604020202020204" pitchFamily="34" charset="0"/>
        <a:buChar char="•"/>
        <a:defRPr sz="1800" kern="1200">
          <a:solidFill>
            <a:schemeClr val="tx1"/>
          </a:solidFill>
          <a:latin typeface="宋体" panose="02010600030101010101" pitchFamily="2" charset="-122"/>
          <a:ea typeface="宋体" panose="02010600030101010101" pitchFamily="2" charset="-122"/>
          <a:cs typeface="+mn-cs"/>
        </a:defRPr>
      </a:lvl4pPr>
      <a:lvl5pPr marL="2057400" indent="-228600" algn="l" defTabSz="914400" rtl="0" eaLnBrk="1" fontAlgn="auto" latinLnBrk="0" hangingPunct="1">
        <a:lnSpc>
          <a:spcPct val="120000"/>
        </a:lnSpc>
        <a:spcBef>
          <a:spcPts val="500"/>
        </a:spcBef>
        <a:buFont typeface="Arial" panose="020B0604020202020204" pitchFamily="34" charset="0"/>
        <a:buChar char="•"/>
        <a:defRPr sz="1800" kern="1200">
          <a:solidFill>
            <a:schemeClr val="tx1"/>
          </a:solidFill>
          <a:latin typeface="宋体" panose="02010600030101010101" pitchFamily="2" charset="-122"/>
          <a:ea typeface="宋体" panose="02010600030101010101" pitchFamily="2"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 name="图片 1" descr="图片5"/>
          <p:cNvPicPr>
            <a:picLocks noChangeAspect="1"/>
          </p:cNvPicPr>
          <p:nvPr/>
        </p:nvPicPr>
        <p:blipFill>
          <a:blip r:embed="rId1"/>
          <a:stretch>
            <a:fillRect/>
          </a:stretch>
        </p:blipFill>
        <p:spPr>
          <a:xfrm>
            <a:off x="0" y="0"/>
            <a:ext cx="12213590" cy="6858000"/>
          </a:xfrm>
          <a:prstGeom prst="rect">
            <a:avLst/>
          </a:prstGeom>
        </p:spPr>
      </p:pic>
      <p:sp>
        <p:nvSpPr>
          <p:cNvPr id="56" name="矩形 55"/>
          <p:cNvSpPr/>
          <p:nvPr/>
        </p:nvSpPr>
        <p:spPr>
          <a:xfrm>
            <a:off x="2249170" y="3014345"/>
            <a:ext cx="6732270" cy="829945"/>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34085" eaLnBrk="1" fontAlgn="auto" latinLnBrk="0" hangingPunct="1">
              <a:lnSpc>
                <a:spcPct val="100000"/>
              </a:lnSpc>
              <a:spcBef>
                <a:spcPts val="0"/>
              </a:spcBef>
              <a:spcAft>
                <a:spcPts val="0"/>
              </a:spcAft>
              <a:buClrTx/>
              <a:buSzTx/>
              <a:buFontTx/>
              <a:buNone/>
              <a:defRPr/>
            </a:pPr>
            <a:r>
              <a:rPr kumimoji="0" lang="zh-CN" altLang="en-US" sz="4800" b="1" i="0" u="none" strike="noStrike" kern="0" cap="none" spc="0" normalizeH="0" baseline="0" noProof="0" dirty="0">
                <a:ln>
                  <a:noFill/>
                </a:ln>
                <a:solidFill>
                  <a:schemeClr val="tx1"/>
                </a:solidFill>
                <a:effectLst/>
                <a:uLnTx/>
                <a:uFillTx/>
                <a:latin typeface="华文中宋" panose="02010600040101010101" charset="-122"/>
                <a:ea typeface="华文中宋" panose="02010600040101010101" charset="-122"/>
                <a:cs typeface="华文中宋" panose="02010600040101010101" charset="-122"/>
              </a:rPr>
              <a:t>第五章　保险产品</a:t>
            </a:r>
            <a:endParaRPr kumimoji="0" lang="zh-CN" altLang="en-US" sz="4800" b="1" i="0" u="none" strike="noStrike" kern="0" cap="none" spc="0" normalizeH="0" baseline="0" noProof="0" dirty="0">
              <a:ln>
                <a:noFill/>
              </a:ln>
              <a:solidFill>
                <a:schemeClr val="tx1"/>
              </a:solidFill>
              <a:effectLst/>
              <a:uLnTx/>
              <a:uFillTx/>
              <a:latin typeface="华文中宋" panose="02010600040101010101" charset="-122"/>
              <a:ea typeface="华文中宋" panose="02010600040101010101" charset="-122"/>
              <a:cs typeface="华文中宋" panose="02010600040101010101"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6"/>
                                        </p:tgtEl>
                                        <p:attrNameLst>
                                          <p:attrName>style.visibility</p:attrName>
                                        </p:attrNameLst>
                                      </p:cBhvr>
                                      <p:to>
                                        <p:strVal val="visible"/>
                                      </p:to>
                                    </p:set>
                                    <p:animEffect transition="in" filter="fade">
                                      <p:cBhvr>
                                        <p:cTn id="7" dur="500"/>
                                        <p:tgtEl>
                                          <p:spTgt spid="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sym typeface="+mn-ea"/>
              </a:rPr>
              <a:t>　第二节　责任保险和信用保证保险</a:t>
            </a:r>
            <a:endParaRPr lang="zh-CN" altLang="en-US"/>
          </a:p>
        </p:txBody>
      </p:sp>
      <p:sp>
        <p:nvSpPr>
          <p:cNvPr id="3" name="文本占位符 2"/>
          <p:cNvSpPr>
            <a:spLocks noGrp="1"/>
          </p:cNvSpPr>
          <p:nvPr>
            <p:ph type="body" idx="1"/>
          </p:nvPr>
        </p:nvSpPr>
        <p:spPr/>
        <p:txBody>
          <a:bodyPr/>
          <a:p>
            <a:pPr marL="0" indent="-342900" algn="l" eaLnBrk="0" fontAlgn="base" hangingPunct="0">
              <a:lnSpc>
                <a:spcPct val="125000"/>
              </a:lnSpc>
              <a:spcBef>
                <a:spcPct val="20000"/>
              </a:spcBef>
              <a:spcAft>
                <a:spcPts val="300"/>
              </a:spcAft>
              <a:buClrTx/>
              <a:buSzTx/>
              <a:buFontTx/>
              <a:buNone/>
            </a:pPr>
            <a:r>
              <a:rPr lang="zh-CN" altLang="zh-CN" sz="2600" b="1" dirty="0">
                <a:latin typeface="黑体" panose="02010609060101010101" charset="-122"/>
                <a:ea typeface="黑体" panose="02010609060101010101" charset="-122"/>
              </a:rPr>
              <a:t>一、责任保险</a:t>
            </a:r>
            <a:endParaRPr lang="zh-CN" altLang="zh-CN" sz="2600" b="1" dirty="0">
              <a:latin typeface="黑体" panose="02010609060101010101" charset="-122"/>
              <a:ea typeface="黑体" panose="02010609060101010101" charset="-122"/>
            </a:endParaRPr>
          </a:p>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(一)责任保险的概念</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(二)责任保险的承保基础</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(三)责任保险的承保方式</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(四)责任保险的保险事故和保险责任</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(五)责任保险的赔偿限额与免赔额</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(六)责任保险的主要险种</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sym typeface="+mn-ea"/>
              </a:rPr>
              <a:t>　第二节　责任保险和信用保证保险</a:t>
            </a:r>
            <a:endParaRPr lang="zh-CN" altLang="en-US"/>
          </a:p>
        </p:txBody>
      </p:sp>
      <p:sp>
        <p:nvSpPr>
          <p:cNvPr id="3" name="文本占位符 2"/>
          <p:cNvSpPr>
            <a:spLocks noGrp="1"/>
          </p:cNvSpPr>
          <p:nvPr>
            <p:ph type="body" idx="1"/>
          </p:nvPr>
        </p:nvSpPr>
        <p:spPr/>
        <p:txBody>
          <a:bodyPr/>
          <a:p>
            <a:pPr marL="0" indent="-342900" algn="l" eaLnBrk="0" fontAlgn="base" hangingPunct="0">
              <a:lnSpc>
                <a:spcPct val="125000"/>
              </a:lnSpc>
              <a:spcBef>
                <a:spcPct val="20000"/>
              </a:spcBef>
              <a:spcAft>
                <a:spcPts val="300"/>
              </a:spcAft>
              <a:buClrTx/>
              <a:buSzTx/>
              <a:buFontTx/>
              <a:buNone/>
            </a:pPr>
            <a:r>
              <a:rPr lang="zh-CN" altLang="zh-CN" sz="2600" b="1" dirty="0">
                <a:latin typeface="黑体" panose="02010609060101010101" charset="-122"/>
                <a:ea typeface="黑体" panose="02010609060101010101" charset="-122"/>
              </a:rPr>
              <a:t>二、信用保证保险</a:t>
            </a:r>
            <a:endParaRPr lang="zh-CN" altLang="zh-CN" sz="2600" b="1" dirty="0">
              <a:latin typeface="黑体" panose="02010609060101010101" charset="-122"/>
              <a:ea typeface="黑体" panose="02010609060101010101" charset="-122"/>
            </a:endParaRPr>
          </a:p>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(一)信用保证保险的概念</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(二)信用保证保险的特征</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(三)信用保险和保证保险的区别</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(四)信用保证保险的险种</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　第三节　人寿保险</a:t>
            </a:r>
            <a:endParaRPr lang="zh-CN" altLang="en-US"/>
          </a:p>
        </p:txBody>
      </p:sp>
      <p:sp>
        <p:nvSpPr>
          <p:cNvPr id="3" name="文本占位符 2"/>
          <p:cNvSpPr>
            <a:spLocks noGrp="1"/>
          </p:cNvSpPr>
          <p:nvPr>
            <p:ph type="body" idx="1"/>
          </p:nvPr>
        </p:nvSpPr>
        <p:spPr/>
        <p:txBody>
          <a:bodyPr/>
          <a:p>
            <a:pPr marL="0" indent="-342900" algn="l" eaLnBrk="0" fontAlgn="base" hangingPunct="0">
              <a:lnSpc>
                <a:spcPct val="125000"/>
              </a:lnSpc>
              <a:spcBef>
                <a:spcPct val="20000"/>
              </a:spcBef>
              <a:spcAft>
                <a:spcPts val="300"/>
              </a:spcAft>
              <a:buClrTx/>
              <a:buSzTx/>
              <a:buFontTx/>
              <a:buNone/>
            </a:pPr>
            <a:r>
              <a:rPr lang="zh-CN" altLang="zh-CN" sz="2600" b="1" dirty="0">
                <a:latin typeface="黑体" panose="02010609060101010101" charset="-122"/>
                <a:ea typeface="黑体" panose="02010609060101010101" charset="-122"/>
              </a:rPr>
              <a:t>一、保障型人寿保险</a:t>
            </a:r>
            <a:endParaRPr lang="zh-CN" altLang="zh-CN" sz="2600" b="1" dirty="0">
              <a:latin typeface="黑体" panose="02010609060101010101" charset="-122"/>
              <a:ea typeface="黑体" panose="02010609060101010101" charset="-122"/>
            </a:endParaRPr>
          </a:p>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(一)定期寿险</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1.定额定期寿险</a:t>
            </a:r>
            <a:endParaRPr lang="zh-CN" altLang="en-US"/>
          </a:p>
          <a:p>
            <a:r>
              <a:rPr lang="zh-CN" altLang="en-US"/>
              <a:t>2.减额定期寿险</a:t>
            </a:r>
            <a:endParaRPr lang="zh-CN" altLang="en-US"/>
          </a:p>
          <a:p>
            <a:r>
              <a:rPr lang="zh-CN" altLang="en-US"/>
              <a:t>3.增额定期寿险</a:t>
            </a:r>
            <a:endParaRPr lang="zh-CN" altLang="en-US"/>
          </a:p>
          <a:p>
            <a:pPr marL="0" indent="-342900" algn="just">
              <a:lnSpc>
                <a:spcPct val="125000"/>
              </a:lnSpc>
              <a:spcBef>
                <a:spcPts val="15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(二)终身寿险</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1.普通终身寿险</a:t>
            </a:r>
            <a:endParaRPr lang="zh-CN" altLang="en-US"/>
          </a:p>
          <a:p>
            <a:r>
              <a:rPr lang="zh-CN" altLang="en-US"/>
              <a:t>2.限期缴费终身寿险</a:t>
            </a:r>
            <a:endParaRPr lang="zh-CN" altLang="en-US"/>
          </a:p>
          <a:p>
            <a:r>
              <a:rPr lang="zh-CN" altLang="en-US"/>
              <a:t>3.趸缴保费终身寿险</a:t>
            </a:r>
            <a:endParaRPr lang="zh-CN" altLang="en-US"/>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　第三节　人寿保险</a:t>
            </a:r>
            <a:endParaRPr lang="zh-CN" altLang="en-US"/>
          </a:p>
        </p:txBody>
      </p:sp>
      <p:sp>
        <p:nvSpPr>
          <p:cNvPr id="3" name="文本占位符 2"/>
          <p:cNvSpPr>
            <a:spLocks noGrp="1"/>
          </p:cNvSpPr>
          <p:nvPr>
            <p:ph type="body" idx="1"/>
          </p:nvPr>
        </p:nvSpPr>
        <p:spPr/>
        <p:txBody>
          <a:bodyPr/>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(三)两全保险</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两全保险又称生死合险,它是把定期死亡保险和定期生存保险相结合的一种人寿保险。两全保险具有以下特征:</a:t>
            </a:r>
            <a:endParaRPr lang="zh-CN" altLang="en-US"/>
          </a:p>
          <a:p>
            <a:r>
              <a:rPr lang="zh-CN" altLang="en-US"/>
              <a:t>1.保障更为充分</a:t>
            </a:r>
            <a:endParaRPr lang="zh-CN" altLang="en-US"/>
          </a:p>
          <a:p>
            <a:r>
              <a:rPr lang="zh-CN" altLang="en-US"/>
              <a:t>2.具有保险和储蓄双重性质</a:t>
            </a:r>
            <a:endParaRPr lang="zh-CN" altLang="en-US"/>
          </a:p>
          <a:p>
            <a:r>
              <a:rPr lang="zh-CN" altLang="en-US"/>
              <a:t>两全保险按保险期限分类,有两种标准的类型:一种以特定的年期为保险期限,如10年、20年、25年、30年期的两全保险;另一种是以特定年龄为保险期满日,一般以被保险人生存至60岁、65岁或70岁为保险期满日。</a:t>
            </a:r>
            <a:endParaRPr lang="zh-CN" altLang="en-US"/>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　第三节　人寿保险</a:t>
            </a:r>
            <a:endParaRPr lang="zh-CN" altLang="en-US"/>
          </a:p>
        </p:txBody>
      </p:sp>
      <p:sp>
        <p:nvSpPr>
          <p:cNvPr id="3" name="文本占位符 2"/>
          <p:cNvSpPr>
            <a:spLocks noGrp="1"/>
          </p:cNvSpPr>
          <p:nvPr>
            <p:ph type="body" idx="1"/>
          </p:nvPr>
        </p:nvSpPr>
        <p:spPr/>
        <p:txBody>
          <a:bodyPr>
            <a:normAutofit/>
          </a:bodyPr>
          <a:p>
            <a:pPr marL="0" indent="-342900" algn="l" eaLnBrk="0" fontAlgn="base" hangingPunct="0">
              <a:lnSpc>
                <a:spcPct val="125000"/>
              </a:lnSpc>
              <a:spcBef>
                <a:spcPct val="20000"/>
              </a:spcBef>
              <a:spcAft>
                <a:spcPts val="300"/>
              </a:spcAft>
              <a:buClrTx/>
              <a:buSzTx/>
              <a:buFontTx/>
              <a:buNone/>
            </a:pPr>
            <a:r>
              <a:rPr lang="zh-CN" altLang="zh-CN" sz="2600" b="1" dirty="0">
                <a:latin typeface="黑体" panose="02010609060101010101" charset="-122"/>
                <a:ea typeface="黑体" panose="02010609060101010101" charset="-122"/>
              </a:rPr>
              <a:t>二、储蓄型人寿保险</a:t>
            </a:r>
            <a:endParaRPr lang="zh-CN" altLang="zh-CN" sz="2600" b="1" dirty="0">
              <a:latin typeface="黑体" panose="02010609060101010101" charset="-122"/>
              <a:ea typeface="黑体" panose="02010609060101010101" charset="-122"/>
            </a:endParaRPr>
          </a:p>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(一)年金保险的定义</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从广义上讲,年金是一系列定期支付的款项,例如,定期发放的工资、抵押贷款的分期付款等都构成一种年金。</a:t>
            </a:r>
            <a:endParaRPr lang="zh-CN" altLang="en-US"/>
          </a:p>
          <a:p>
            <a:r>
              <a:rPr lang="zh-CN" altLang="en-US"/>
              <a:t>从狭义上和历史上讲,年金一直被认为是一种保险产品,法律规定,只有保险公司才能签发年金。因此,在美国、加拿大,保险公司提供的年金产品习惯称为年金;而在我国,通常把保险公司以年金方式提供的年金产品称为年金保险。</a:t>
            </a:r>
            <a:endParaRPr lang="zh-CN" altLang="en-US"/>
          </a:p>
          <a:p>
            <a:pPr marL="0" indent="-342900" algn="just">
              <a:lnSpc>
                <a:spcPct val="125000"/>
              </a:lnSpc>
              <a:spcBef>
                <a:spcPts val="15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(二)年金保险的分类</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1.按年金购买方式分类</a:t>
            </a:r>
            <a:endParaRPr lang="zh-CN" altLang="en-US"/>
          </a:p>
          <a:p>
            <a:r>
              <a:rPr lang="zh-CN" altLang="en-US"/>
              <a:t>按年金购买方式分类,年金可分为趸缴年金和期缴年金。</a:t>
            </a:r>
            <a:endParaRPr lang="zh-CN" altLang="en-US"/>
          </a:p>
          <a:p>
            <a:endParaRPr lang="zh-CN" altLang="en-US"/>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　第三节　人寿保险</a:t>
            </a:r>
            <a:endParaRPr lang="zh-CN" altLang="en-US"/>
          </a:p>
        </p:txBody>
      </p:sp>
      <p:sp>
        <p:nvSpPr>
          <p:cNvPr id="3" name="文本占位符 2"/>
          <p:cNvSpPr>
            <a:spLocks noGrp="1"/>
          </p:cNvSpPr>
          <p:nvPr>
            <p:ph type="body" idx="1"/>
          </p:nvPr>
        </p:nvSpPr>
        <p:spPr/>
        <p:txBody>
          <a:bodyPr/>
          <a:p>
            <a:r>
              <a:rPr lang="zh-CN" altLang="en-US">
                <a:sym typeface="+mn-ea"/>
              </a:rPr>
              <a:t>2.按年金给付的起始时间分类</a:t>
            </a:r>
            <a:endParaRPr lang="zh-CN" altLang="en-US"/>
          </a:p>
          <a:p>
            <a:r>
              <a:rPr lang="zh-CN" altLang="en-US">
                <a:sym typeface="+mn-ea"/>
              </a:rPr>
              <a:t>按年金给付的起始时间分类,年金可分为即期年金和延期年金。</a:t>
            </a:r>
            <a:endParaRPr lang="zh-CN" altLang="en-US"/>
          </a:p>
          <a:p>
            <a:r>
              <a:rPr lang="zh-CN" altLang="en-US">
                <a:sym typeface="+mn-ea"/>
              </a:rPr>
              <a:t>3.按年金给付的终止时间分类</a:t>
            </a:r>
            <a:endParaRPr lang="zh-CN" altLang="en-US"/>
          </a:p>
          <a:p>
            <a:r>
              <a:rPr lang="zh-CN" altLang="en-US">
                <a:sym typeface="+mn-ea"/>
              </a:rPr>
              <a:t>按年金给付的终止时间分类,年金可分为终身年金、确定年金和限期生存年金。</a:t>
            </a:r>
            <a:endParaRPr lang="zh-CN" altLang="en-US"/>
          </a:p>
          <a:p>
            <a:r>
              <a:rPr lang="zh-CN" altLang="en-US">
                <a:sym typeface="+mn-ea"/>
              </a:rPr>
              <a:t>4.按年金领取人的人数分类</a:t>
            </a:r>
            <a:endParaRPr lang="zh-CN" altLang="en-US"/>
          </a:p>
          <a:p>
            <a:r>
              <a:rPr lang="zh-CN" altLang="en-US">
                <a:sym typeface="+mn-ea"/>
              </a:rPr>
              <a:t>按被保险人的人数分类,年金可分为个人年金和联合年金。</a:t>
            </a:r>
            <a:endParaRPr lang="zh-CN" altLang="en-US"/>
          </a:p>
          <a:p>
            <a:r>
              <a:rPr lang="zh-CN" altLang="en-US">
                <a:sym typeface="+mn-ea"/>
              </a:rPr>
              <a:t>5.按年金给付数额是否变化分类</a:t>
            </a:r>
            <a:endParaRPr lang="zh-CN" altLang="en-US"/>
          </a:p>
          <a:p>
            <a:r>
              <a:rPr lang="zh-CN" altLang="en-US">
                <a:sym typeface="+mn-ea"/>
              </a:rPr>
              <a:t>按年金给付数额是否变化分类,年金可分为定额年金和变额年金。</a:t>
            </a:r>
            <a:endParaRPr lang="zh-CN" altLang="en-US"/>
          </a:p>
          <a:p>
            <a:endParaRPr lang="zh-CN" altLang="en-US"/>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　第三节　人寿保险</a:t>
            </a:r>
            <a:endParaRPr lang="zh-CN" altLang="en-US"/>
          </a:p>
        </p:txBody>
      </p:sp>
      <p:sp>
        <p:nvSpPr>
          <p:cNvPr id="3" name="文本占位符 2"/>
          <p:cNvSpPr>
            <a:spLocks noGrp="1"/>
          </p:cNvSpPr>
          <p:nvPr>
            <p:ph type="body" idx="1"/>
          </p:nvPr>
        </p:nvSpPr>
        <p:spPr/>
        <p:txBody>
          <a:bodyPr/>
          <a:p>
            <a:pPr marL="0" indent="-342900" algn="l" eaLnBrk="0" fontAlgn="base" hangingPunct="0">
              <a:lnSpc>
                <a:spcPct val="125000"/>
              </a:lnSpc>
              <a:spcBef>
                <a:spcPct val="20000"/>
              </a:spcBef>
              <a:spcAft>
                <a:spcPts val="300"/>
              </a:spcAft>
              <a:buClrTx/>
              <a:buSzTx/>
              <a:buFontTx/>
              <a:buNone/>
            </a:pPr>
            <a:r>
              <a:rPr lang="zh-CN" altLang="zh-CN" sz="2600" b="1" dirty="0">
                <a:latin typeface="黑体" panose="02010609060101010101" charset="-122"/>
                <a:ea typeface="黑体" panose="02010609060101010101" charset="-122"/>
              </a:rPr>
              <a:t>三、分红型人寿保险</a:t>
            </a:r>
            <a:endParaRPr lang="zh-CN" altLang="zh-CN" sz="2600" b="1" dirty="0">
              <a:latin typeface="黑体" panose="02010609060101010101" charset="-122"/>
              <a:ea typeface="黑体" panose="02010609060101010101" charset="-122"/>
            </a:endParaRPr>
          </a:p>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(一)分红保险的红利来源</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分红保险的红利主要来源于保单定价时所假设的预定利率、预定死亡率和预定费用率与实际的投资收益率、实际死亡率和实际费用率之间的差异,即通常所说的死差益、费差益、利差益。</a:t>
            </a:r>
            <a:endParaRPr lang="zh-CN" altLang="en-US"/>
          </a:p>
          <a:p>
            <a:pPr marL="0" indent="-342900" algn="just">
              <a:lnSpc>
                <a:spcPct val="125000"/>
              </a:lnSpc>
              <a:spcBef>
                <a:spcPts val="15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(二)红利分配的原则</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1.效率性原则</a:t>
            </a:r>
            <a:endParaRPr lang="zh-CN" altLang="en-US"/>
          </a:p>
          <a:p>
            <a:r>
              <a:rPr lang="zh-CN" altLang="en-US"/>
              <a:t>2.公平性原则</a:t>
            </a:r>
            <a:endParaRPr lang="zh-CN" altLang="en-US"/>
          </a:p>
          <a:p>
            <a:r>
              <a:rPr lang="zh-CN" altLang="en-US"/>
              <a:t>3.简单性原则</a:t>
            </a:r>
            <a:endParaRPr lang="zh-CN" altLang="en-US"/>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sym typeface="+mn-ea"/>
              </a:rPr>
              <a:t>　第三节　人寿保险</a:t>
            </a:r>
            <a:endParaRPr lang="zh-CN" altLang="en-US"/>
          </a:p>
        </p:txBody>
      </p:sp>
      <p:sp>
        <p:nvSpPr>
          <p:cNvPr id="3" name="文本占位符 2"/>
          <p:cNvSpPr>
            <a:spLocks noGrp="1"/>
          </p:cNvSpPr>
          <p:nvPr>
            <p:ph type="body" idx="1"/>
          </p:nvPr>
        </p:nvSpPr>
        <p:spPr/>
        <p:txBody>
          <a:bodyPr/>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(三)分红保险的红利分配方式</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1.累积生息</a:t>
            </a:r>
            <a:endParaRPr lang="zh-CN" altLang="en-US"/>
          </a:p>
          <a:p>
            <a:r>
              <a:rPr lang="zh-CN" altLang="en-US"/>
              <a:t>2.抵交保险费</a:t>
            </a:r>
            <a:endParaRPr lang="zh-CN" altLang="en-US"/>
          </a:p>
          <a:p>
            <a:r>
              <a:rPr lang="zh-CN" altLang="en-US"/>
              <a:t>3.购买缴清增额保险</a:t>
            </a:r>
            <a:endParaRPr lang="zh-CN" altLang="en-US"/>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sym typeface="+mn-ea"/>
              </a:rPr>
              <a:t>　第三节　人寿保险</a:t>
            </a:r>
            <a:endParaRPr lang="zh-CN" altLang="en-US"/>
          </a:p>
        </p:txBody>
      </p:sp>
      <p:sp>
        <p:nvSpPr>
          <p:cNvPr id="3" name="文本占位符 2"/>
          <p:cNvSpPr>
            <a:spLocks noGrp="1"/>
          </p:cNvSpPr>
          <p:nvPr>
            <p:ph type="body" idx="1"/>
          </p:nvPr>
        </p:nvSpPr>
        <p:spPr/>
        <p:txBody>
          <a:bodyPr/>
          <a:p>
            <a:pPr marL="0" indent="-342900" algn="l" eaLnBrk="0" fontAlgn="base" hangingPunct="0">
              <a:lnSpc>
                <a:spcPct val="125000"/>
              </a:lnSpc>
              <a:spcBef>
                <a:spcPct val="20000"/>
              </a:spcBef>
              <a:spcAft>
                <a:spcPts val="300"/>
              </a:spcAft>
              <a:buClrTx/>
              <a:buSzTx/>
              <a:buFontTx/>
              <a:buNone/>
            </a:pPr>
            <a:r>
              <a:rPr lang="zh-CN" altLang="zh-CN" sz="2600" b="1" dirty="0">
                <a:latin typeface="黑体" panose="02010609060101010101" charset="-122"/>
                <a:ea typeface="黑体" panose="02010609060101010101" charset="-122"/>
              </a:rPr>
              <a:t>四、投资型人寿保险</a:t>
            </a:r>
            <a:endParaRPr lang="zh-CN" altLang="zh-CN" sz="2600" b="1" dirty="0">
              <a:latin typeface="黑体" panose="02010609060101010101" charset="-122"/>
              <a:ea typeface="黑体" panose="02010609060101010101" charset="-122"/>
            </a:endParaRPr>
          </a:p>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(一)投资连结保险</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1.投资连结保险的定义</a:t>
            </a:r>
            <a:endParaRPr lang="zh-CN" altLang="en-US"/>
          </a:p>
          <a:p>
            <a:r>
              <a:rPr lang="zh-CN" altLang="en-US"/>
              <a:t>2.投资连结保险的特征</a:t>
            </a:r>
            <a:endParaRPr lang="zh-CN" altLang="en-US"/>
          </a:p>
          <a:p>
            <a:r>
              <a:rPr lang="zh-CN" altLang="en-US"/>
              <a:t>3.投资连结保险收取的费用</a:t>
            </a:r>
            <a:endParaRPr lang="zh-CN" altLang="en-US"/>
          </a:p>
          <a:p>
            <a:r>
              <a:rPr lang="zh-CN" altLang="en-US"/>
              <a:t>4.投资账户与保单账户</a:t>
            </a:r>
            <a:endParaRPr lang="zh-CN" altLang="en-US"/>
          </a:p>
          <a:p>
            <a:r>
              <a:rPr lang="zh-CN" altLang="en-US"/>
              <a:t>5.保单账户价值的评估</a:t>
            </a:r>
            <a:endParaRPr lang="zh-CN" altLang="en-US"/>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sym typeface="+mn-ea"/>
              </a:rPr>
              <a:t>　第三节　人寿保险</a:t>
            </a:r>
            <a:endParaRPr lang="zh-CN" altLang="en-US"/>
          </a:p>
        </p:txBody>
      </p:sp>
      <p:sp>
        <p:nvSpPr>
          <p:cNvPr id="3" name="文本占位符 2"/>
          <p:cNvSpPr>
            <a:spLocks noGrp="1"/>
          </p:cNvSpPr>
          <p:nvPr>
            <p:ph type="body" idx="1"/>
          </p:nvPr>
        </p:nvSpPr>
        <p:spPr/>
        <p:txBody>
          <a:bodyPr/>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(二)万能保险</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1.万能保险的定义</a:t>
            </a:r>
            <a:endParaRPr lang="zh-CN" altLang="en-US"/>
          </a:p>
          <a:p>
            <a:r>
              <a:rPr lang="zh-CN" altLang="en-US"/>
              <a:t>2.万能保险的特点</a:t>
            </a:r>
            <a:endParaRPr lang="zh-CN" altLang="en-US"/>
          </a:p>
          <a:p>
            <a:r>
              <a:rPr lang="zh-CN" altLang="en-US"/>
              <a:t>3.影响万能保险现金价值的主要因素</a:t>
            </a:r>
            <a:endParaRPr lang="zh-CN" alt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 name="任意多边形: 形状 25"/>
          <p:cNvSpPr/>
          <p:nvPr/>
        </p:nvSpPr>
        <p:spPr>
          <a:xfrm rot="6380971" flipH="1">
            <a:off x="10335359" y="4942565"/>
            <a:ext cx="2887364" cy="1460806"/>
          </a:xfrm>
          <a:custGeom>
            <a:avLst/>
            <a:gdLst>
              <a:gd name="connsiteX0" fmla="*/ 5548792 w 5548792"/>
              <a:gd name="connsiteY0" fmla="*/ 1386192 h 2807305"/>
              <a:gd name="connsiteX1" fmla="*/ 823548 w 5548792"/>
              <a:gd name="connsiteY1" fmla="*/ 0 h 2807305"/>
              <a:gd name="connsiteX2" fmla="*/ 0 w 5548792"/>
              <a:gd name="connsiteY2" fmla="*/ 2807305 h 2807305"/>
              <a:gd name="connsiteX3" fmla="*/ 124089 w 5548792"/>
              <a:gd name="connsiteY3" fmla="*/ 2769579 h 2807305"/>
              <a:gd name="connsiteX4" fmla="*/ 249526 w 5548792"/>
              <a:gd name="connsiteY4" fmla="*/ 2720479 h 2807305"/>
              <a:gd name="connsiteX5" fmla="*/ 1579970 w 5548792"/>
              <a:gd name="connsiteY5" fmla="*/ 1513015 h 2807305"/>
              <a:gd name="connsiteX6" fmla="*/ 4177784 w 5548792"/>
              <a:gd name="connsiteY6" fmla="*/ 1886578 h 2807305"/>
              <a:gd name="connsiteX7" fmla="*/ 5462574 w 5548792"/>
              <a:gd name="connsiteY7" fmla="*/ 1454875 h 28073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548792" h="2807305">
                <a:moveTo>
                  <a:pt x="5548792" y="1386192"/>
                </a:moveTo>
                <a:lnTo>
                  <a:pt x="823548" y="0"/>
                </a:lnTo>
                <a:lnTo>
                  <a:pt x="0" y="2807305"/>
                </a:lnTo>
                <a:lnTo>
                  <a:pt x="124089" y="2769579"/>
                </a:lnTo>
                <a:cubicBezTo>
                  <a:pt x="167084" y="2754695"/>
                  <a:pt x="208964" y="2738321"/>
                  <a:pt x="249526" y="2720479"/>
                </a:cubicBezTo>
                <a:cubicBezTo>
                  <a:pt x="777807" y="2468596"/>
                  <a:pt x="1055747" y="1685347"/>
                  <a:pt x="1579970" y="1513015"/>
                </a:cubicBezTo>
                <a:cubicBezTo>
                  <a:pt x="2428645" y="1197978"/>
                  <a:pt x="3341204" y="1962963"/>
                  <a:pt x="4177784" y="1886578"/>
                </a:cubicBezTo>
                <a:cubicBezTo>
                  <a:pt x="4699865" y="1853731"/>
                  <a:pt x="5126530" y="1696779"/>
                  <a:pt x="5462574" y="1454875"/>
                </a:cubicBezTo>
                <a:close/>
              </a:path>
            </a:pathLst>
          </a:custGeom>
          <a:solidFill>
            <a:srgbClr val="FCA576"/>
          </a:solidFill>
          <a:ln w="8109" cap="flat">
            <a:noFill/>
            <a:prstDash val="solid"/>
            <a:miter/>
          </a:ln>
        </p:spPr>
        <p:txBody>
          <a:bodyPr wrap="square" rtlCol="0"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ea typeface="思源黑体" panose="020B0500000000000000" pitchFamily="34" charset="-122"/>
            </a:endParaRPr>
          </a:p>
        </p:txBody>
      </p:sp>
      <p:sp>
        <p:nvSpPr>
          <p:cNvPr id="75" name="任意多边形: 形状 14"/>
          <p:cNvSpPr/>
          <p:nvPr/>
        </p:nvSpPr>
        <p:spPr>
          <a:xfrm rot="5400000" flipH="1">
            <a:off x="44841" y="-44841"/>
            <a:ext cx="2119947" cy="2209629"/>
          </a:xfrm>
          <a:custGeom>
            <a:avLst/>
            <a:gdLst>
              <a:gd name="connsiteX0" fmla="*/ 4579383 w 4579383"/>
              <a:gd name="connsiteY0" fmla="*/ 4773110 h 4773110"/>
              <a:gd name="connsiteX1" fmla="*/ 4579383 w 4579383"/>
              <a:gd name="connsiteY1" fmla="*/ 0 h 4773110"/>
              <a:gd name="connsiteX2" fmla="*/ 4526952 w 4579383"/>
              <a:gd name="connsiteY2" fmla="*/ 55671 h 4773110"/>
              <a:gd name="connsiteX3" fmla="*/ 4312537 w 4579383"/>
              <a:gd name="connsiteY3" fmla="*/ 340722 h 4773110"/>
              <a:gd name="connsiteX4" fmla="*/ 3744474 w 4579383"/>
              <a:gd name="connsiteY4" fmla="*/ 2621342 h 4773110"/>
              <a:gd name="connsiteX5" fmla="*/ 661045 w 4579383"/>
              <a:gd name="connsiteY5" fmla="*/ 4116520 h 4773110"/>
              <a:gd name="connsiteX6" fmla="*/ 182481 w 4579383"/>
              <a:gd name="connsiteY6" fmla="*/ 4553975 h 4773110"/>
              <a:gd name="connsiteX7" fmla="*/ 0 w 4579383"/>
              <a:gd name="connsiteY7" fmla="*/ 4773110 h 47731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579383" h="4773110">
                <a:moveTo>
                  <a:pt x="4579383" y="4773110"/>
                </a:moveTo>
                <a:lnTo>
                  <a:pt x="4579383" y="0"/>
                </a:lnTo>
                <a:lnTo>
                  <a:pt x="4526952" y="55671"/>
                </a:lnTo>
                <a:cubicBezTo>
                  <a:pt x="4446623" y="147271"/>
                  <a:pt x="4374598" y="242740"/>
                  <a:pt x="4312537" y="340722"/>
                </a:cubicBezTo>
                <a:cubicBezTo>
                  <a:pt x="3922463" y="999845"/>
                  <a:pt x="4187702" y="2051372"/>
                  <a:pt x="3744474" y="2621342"/>
                </a:cubicBezTo>
                <a:cubicBezTo>
                  <a:pt x="3053057" y="3583186"/>
                  <a:pt x="1511819" y="3422032"/>
                  <a:pt x="661045" y="4116520"/>
                </a:cubicBezTo>
                <a:cubicBezTo>
                  <a:pt x="480488" y="4255637"/>
                  <a:pt x="321380" y="4401936"/>
                  <a:pt x="182481" y="4553975"/>
                </a:cubicBezTo>
                <a:lnTo>
                  <a:pt x="0" y="4773110"/>
                </a:lnTo>
                <a:close/>
              </a:path>
            </a:pathLst>
          </a:custGeom>
          <a:solidFill>
            <a:srgbClr val="FB9A67"/>
          </a:solidFill>
          <a:ln w="6355" cap="flat">
            <a:noFill/>
            <a:prstDash val="solid"/>
            <a:miter/>
          </a:ln>
        </p:spPr>
        <p:txBody>
          <a:bodyPr wrap="square" rtlCol="0"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ea typeface="思源黑体" panose="020B0500000000000000" pitchFamily="34" charset="-122"/>
            </a:endParaRPr>
          </a:p>
        </p:txBody>
      </p:sp>
      <p:sp>
        <p:nvSpPr>
          <p:cNvPr id="56" name="矩形 55"/>
          <p:cNvSpPr/>
          <p:nvPr/>
        </p:nvSpPr>
        <p:spPr>
          <a:xfrm>
            <a:off x="2726783" y="285193"/>
            <a:ext cx="2140201" cy="829945"/>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defTabSz="934085" eaLnBrk="1" fontAlgn="auto" latinLnBrk="0" hangingPunct="1">
              <a:lnSpc>
                <a:spcPct val="100000"/>
              </a:lnSpc>
              <a:spcBef>
                <a:spcPts val="0"/>
              </a:spcBef>
              <a:spcAft>
                <a:spcPts val="0"/>
              </a:spcAft>
              <a:buClrTx/>
              <a:buSzTx/>
              <a:buFontTx/>
              <a:buNone/>
              <a:defRPr/>
            </a:pPr>
            <a:r>
              <a:rPr kumimoji="0" lang="zh-CN" altLang="en-US" sz="4800" b="1" i="0" u="none" strike="noStrike" kern="0" cap="none" spc="0" normalizeH="0" baseline="0" noProof="0" dirty="0">
                <a:ln>
                  <a:noFill/>
                </a:ln>
                <a:solidFill>
                  <a:schemeClr val="tx1"/>
                </a:solidFill>
                <a:effectLst/>
                <a:uLnTx/>
                <a:uFillTx/>
                <a:latin typeface="华文中宋" panose="02010600040101010101" charset="-122"/>
                <a:ea typeface="华文中宋" panose="02010600040101010101" charset="-122"/>
                <a:cs typeface="华文中宋" panose="02010600040101010101" charset="-122"/>
              </a:rPr>
              <a:t>目 录</a:t>
            </a:r>
            <a:endParaRPr kumimoji="0" lang="zh-CN" altLang="en-US" sz="4800" b="1" i="0" u="none" strike="noStrike" kern="0" cap="none" spc="0" normalizeH="0" baseline="0" noProof="0" dirty="0">
              <a:ln>
                <a:noFill/>
              </a:ln>
              <a:solidFill>
                <a:schemeClr val="tx1"/>
              </a:solidFill>
              <a:effectLst/>
              <a:uLnTx/>
              <a:uFillTx/>
              <a:latin typeface="华文中宋" panose="02010600040101010101" charset="-122"/>
              <a:ea typeface="华文中宋" panose="02010600040101010101" charset="-122"/>
              <a:cs typeface="华文中宋" panose="02010600040101010101" charset="-122"/>
            </a:endParaRPr>
          </a:p>
        </p:txBody>
      </p:sp>
      <p:sp>
        <p:nvSpPr>
          <p:cNvPr id="57" name="Rectangle 4"/>
          <p:cNvSpPr txBox="1">
            <a:spLocks noChangeArrowheads="1"/>
          </p:cNvSpPr>
          <p:nvPr/>
        </p:nvSpPr>
        <p:spPr bwMode="auto">
          <a:xfrm>
            <a:off x="4127951" y="524447"/>
            <a:ext cx="2774766" cy="3818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71" tIns="34285" rIns="68571" bIns="34285"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lvl="0" fontAlgn="auto">
              <a:spcBef>
                <a:spcPts val="0"/>
              </a:spcBef>
              <a:spcAft>
                <a:spcPts val="0"/>
              </a:spcAft>
              <a:defRPr/>
            </a:pPr>
            <a:r>
              <a:rPr kumimoji="0" lang="en-US" altLang="zh-CN" sz="3200" b="0" i="0" u="none" strike="noStrike" kern="0" cap="none" spc="0" normalizeH="0" baseline="0" noProof="0" dirty="0">
                <a:ln>
                  <a:noFill/>
                </a:ln>
                <a:solidFill>
                  <a:schemeClr val="tx1">
                    <a:lumMod val="75000"/>
                    <a:lumOff val="25000"/>
                  </a:schemeClr>
                </a:solidFill>
                <a:effectLst/>
                <a:uLnTx/>
                <a:uFillTx/>
                <a:ea typeface="思源黑体" panose="020B0500000000000000" pitchFamily="34" charset="-122"/>
                <a:cs typeface="+mn-ea"/>
              </a:rPr>
              <a:t>CONTENTS</a:t>
            </a:r>
            <a:endParaRPr kumimoji="0" lang="zh-CN" altLang="en-US" sz="3200" b="0" i="0" u="none" strike="noStrike" kern="0" cap="none" spc="0" normalizeH="0" baseline="0" noProof="0" dirty="0">
              <a:ln>
                <a:noFill/>
              </a:ln>
              <a:solidFill>
                <a:schemeClr val="tx1">
                  <a:lumMod val="75000"/>
                  <a:lumOff val="25000"/>
                </a:schemeClr>
              </a:solidFill>
              <a:effectLst/>
              <a:uLnTx/>
              <a:uFillTx/>
              <a:ea typeface="思源黑体" panose="020B0500000000000000" pitchFamily="34" charset="-122"/>
              <a:cs typeface="+mn-ea"/>
            </a:endParaRPr>
          </a:p>
        </p:txBody>
      </p:sp>
      <p:grpSp>
        <p:nvGrpSpPr>
          <p:cNvPr id="49" name="组合 48"/>
          <p:cNvGrpSpPr/>
          <p:nvPr/>
        </p:nvGrpSpPr>
        <p:grpSpPr>
          <a:xfrm>
            <a:off x="2750185" y="1986915"/>
            <a:ext cx="5523230" cy="4138295"/>
            <a:chOff x="4331" y="3129"/>
            <a:chExt cx="8698" cy="6517"/>
          </a:xfrm>
        </p:grpSpPr>
        <p:grpSp>
          <p:nvGrpSpPr>
            <p:cNvPr id="13" name="组合 12"/>
            <p:cNvGrpSpPr/>
            <p:nvPr/>
          </p:nvGrpSpPr>
          <p:grpSpPr>
            <a:xfrm>
              <a:off x="4356" y="6559"/>
              <a:ext cx="8672" cy="872"/>
              <a:chOff x="5752270" y="5142849"/>
              <a:chExt cx="5341258" cy="783771"/>
            </a:xfrm>
          </p:grpSpPr>
          <p:sp>
            <p:nvSpPr>
              <p:cNvPr id="34" name="矩形 33"/>
              <p:cNvSpPr/>
              <p:nvPr/>
            </p:nvSpPr>
            <p:spPr>
              <a:xfrm>
                <a:off x="6477824" y="5142849"/>
                <a:ext cx="4615704" cy="783771"/>
              </a:xfrm>
              <a:prstGeom prst="rect">
                <a:avLst/>
              </a:prstGeom>
              <a:solidFill>
                <a:srgbClr val="FDE1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b="1">
                  <a:solidFill>
                    <a:schemeClr val="tx1">
                      <a:lumMod val="85000"/>
                      <a:lumOff val="15000"/>
                    </a:schemeClr>
                  </a:solidFill>
                  <a:latin typeface="等线" panose="02010600030101010101" charset="-122"/>
                  <a:ea typeface="等线" panose="02010600030101010101" charset="-122"/>
                  <a:cs typeface="+mn-ea"/>
                </a:endParaRPr>
              </a:p>
            </p:txBody>
          </p:sp>
          <p:sp>
            <p:nvSpPr>
              <p:cNvPr id="35" name="文本框 20"/>
              <p:cNvSpPr txBox="1"/>
              <p:nvPr/>
            </p:nvSpPr>
            <p:spPr>
              <a:xfrm>
                <a:off x="6617638" y="5303738"/>
                <a:ext cx="4459877" cy="521316"/>
              </a:xfrm>
              <a:prstGeom prst="rect">
                <a:avLst/>
              </a:prstGeom>
              <a:noFill/>
              <a:ln w="19050">
                <a:noFill/>
                <a:prstDash val="solid"/>
              </a:ln>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l"/>
                <a:r>
                  <a:rPr lang="zh-CN" altLang="en-US" b="1" dirty="0">
                    <a:solidFill>
                      <a:schemeClr val="tx1">
                        <a:lumMod val="85000"/>
                        <a:lumOff val="15000"/>
                      </a:schemeClr>
                    </a:solidFill>
                    <a:latin typeface="等线" panose="02010600030101010101" charset="-122"/>
                    <a:ea typeface="等线" panose="02010600030101010101" charset="-122"/>
                    <a:cs typeface="+mn-ea"/>
                  </a:rPr>
                  <a:t>第四节　人寿意外伤害保险</a:t>
                </a:r>
                <a:endParaRPr lang="zh-CN" altLang="en-US" b="1" dirty="0">
                  <a:solidFill>
                    <a:schemeClr val="tx1">
                      <a:lumMod val="85000"/>
                      <a:lumOff val="15000"/>
                    </a:schemeClr>
                  </a:solidFill>
                  <a:latin typeface="等线" panose="02010600030101010101" charset="-122"/>
                  <a:ea typeface="等线" panose="02010600030101010101" charset="-122"/>
                  <a:cs typeface="+mn-ea"/>
                </a:endParaRPr>
              </a:p>
            </p:txBody>
          </p:sp>
          <p:sp>
            <p:nvSpPr>
              <p:cNvPr id="37" name="矩形 36"/>
              <p:cNvSpPr/>
              <p:nvPr/>
            </p:nvSpPr>
            <p:spPr>
              <a:xfrm>
                <a:off x="5752270" y="5142849"/>
                <a:ext cx="726170" cy="783771"/>
              </a:xfrm>
              <a:prstGeom prst="rect">
                <a:avLst/>
              </a:prstGeom>
              <a:solidFill>
                <a:srgbClr val="FB9A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b="1">
                  <a:solidFill>
                    <a:schemeClr val="tx1">
                      <a:lumMod val="85000"/>
                      <a:lumOff val="15000"/>
                    </a:schemeClr>
                  </a:solidFill>
                  <a:latin typeface="等线" panose="02010600030101010101" charset="-122"/>
                  <a:ea typeface="等线" panose="02010600030101010101" charset="-122"/>
                  <a:cs typeface="+mn-ea"/>
                </a:endParaRPr>
              </a:p>
            </p:txBody>
          </p:sp>
        </p:grpSp>
        <p:grpSp>
          <p:nvGrpSpPr>
            <p:cNvPr id="14" name="组合 13"/>
            <p:cNvGrpSpPr/>
            <p:nvPr/>
          </p:nvGrpSpPr>
          <p:grpSpPr>
            <a:xfrm>
              <a:off x="4356" y="3129"/>
              <a:ext cx="8672" cy="872"/>
              <a:chOff x="5752270" y="1768278"/>
              <a:chExt cx="5341258" cy="783771"/>
            </a:xfrm>
          </p:grpSpPr>
          <p:sp>
            <p:nvSpPr>
              <p:cNvPr id="29" name="矩形 28"/>
              <p:cNvSpPr/>
              <p:nvPr/>
            </p:nvSpPr>
            <p:spPr>
              <a:xfrm>
                <a:off x="6429782" y="1768278"/>
                <a:ext cx="4663746" cy="783771"/>
              </a:xfrm>
              <a:prstGeom prst="rect">
                <a:avLst/>
              </a:prstGeom>
              <a:solidFill>
                <a:srgbClr val="FDE1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b="1">
                  <a:solidFill>
                    <a:schemeClr val="tx1">
                      <a:lumMod val="85000"/>
                      <a:lumOff val="15000"/>
                    </a:schemeClr>
                  </a:solidFill>
                  <a:latin typeface="等线" panose="02010600030101010101" charset="-122"/>
                  <a:ea typeface="等线" panose="02010600030101010101" charset="-122"/>
                  <a:cs typeface="+mn-ea"/>
                </a:endParaRPr>
              </a:p>
            </p:txBody>
          </p:sp>
          <p:sp>
            <p:nvSpPr>
              <p:cNvPr id="30" name="文本框 4"/>
              <p:cNvSpPr txBox="1"/>
              <p:nvPr/>
            </p:nvSpPr>
            <p:spPr>
              <a:xfrm>
                <a:off x="6631188" y="1929167"/>
                <a:ext cx="3845188" cy="521316"/>
              </a:xfrm>
              <a:prstGeom prst="rect">
                <a:avLst/>
              </a:prstGeom>
              <a:noFill/>
              <a:ln w="19050">
                <a:noFill/>
                <a:prstDash val="solid"/>
              </a:ln>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l"/>
                <a:r>
                  <a:rPr b="1" dirty="0">
                    <a:solidFill>
                      <a:schemeClr val="tx1">
                        <a:lumMod val="85000"/>
                        <a:lumOff val="15000"/>
                      </a:schemeClr>
                    </a:solidFill>
                    <a:latin typeface="等线" panose="02010600030101010101" charset="-122"/>
                    <a:ea typeface="等线" panose="02010600030101010101" charset="-122"/>
                    <a:cs typeface="等线" panose="02010600030101010101" charset="-122"/>
                  </a:rPr>
                  <a:t>第一节　财产损失保险</a:t>
                </a:r>
                <a:endParaRPr b="1" dirty="0">
                  <a:solidFill>
                    <a:schemeClr val="tx1">
                      <a:lumMod val="85000"/>
                      <a:lumOff val="15000"/>
                    </a:schemeClr>
                  </a:solidFill>
                  <a:latin typeface="等线" panose="02010600030101010101" charset="-122"/>
                  <a:ea typeface="等线" panose="02010600030101010101" charset="-122"/>
                  <a:cs typeface="等线" panose="02010600030101010101" charset="-122"/>
                </a:endParaRPr>
              </a:p>
            </p:txBody>
          </p:sp>
          <p:sp>
            <p:nvSpPr>
              <p:cNvPr id="32" name="矩形 31"/>
              <p:cNvSpPr/>
              <p:nvPr/>
            </p:nvSpPr>
            <p:spPr>
              <a:xfrm>
                <a:off x="5752270" y="1768278"/>
                <a:ext cx="724938" cy="783771"/>
              </a:xfrm>
              <a:prstGeom prst="rect">
                <a:avLst/>
              </a:prstGeom>
              <a:solidFill>
                <a:srgbClr val="FB9A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b="1">
                  <a:solidFill>
                    <a:schemeClr val="tx1">
                      <a:lumMod val="85000"/>
                      <a:lumOff val="15000"/>
                    </a:schemeClr>
                  </a:solidFill>
                  <a:latin typeface="等线" panose="02010600030101010101" charset="-122"/>
                  <a:ea typeface="等线" panose="02010600030101010101" charset="-122"/>
                  <a:cs typeface="+mn-ea"/>
                </a:endParaRPr>
              </a:p>
            </p:txBody>
          </p:sp>
        </p:grpSp>
        <p:grpSp>
          <p:nvGrpSpPr>
            <p:cNvPr id="15" name="组合 14"/>
            <p:cNvGrpSpPr/>
            <p:nvPr/>
          </p:nvGrpSpPr>
          <p:grpSpPr>
            <a:xfrm>
              <a:off x="4356" y="5400"/>
              <a:ext cx="8672" cy="888"/>
              <a:chOff x="5752270" y="4017992"/>
              <a:chExt cx="5341258" cy="799060"/>
            </a:xfrm>
          </p:grpSpPr>
          <p:sp>
            <p:nvSpPr>
              <p:cNvPr id="24" name="矩形 23"/>
              <p:cNvSpPr/>
              <p:nvPr/>
            </p:nvSpPr>
            <p:spPr>
              <a:xfrm>
                <a:off x="6476592" y="4017992"/>
                <a:ext cx="4616936" cy="783767"/>
              </a:xfrm>
              <a:prstGeom prst="rect">
                <a:avLst/>
              </a:prstGeom>
              <a:solidFill>
                <a:srgbClr val="FDE1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b="1">
                  <a:solidFill>
                    <a:schemeClr val="tx1">
                      <a:lumMod val="85000"/>
                      <a:lumOff val="15000"/>
                    </a:schemeClr>
                  </a:solidFill>
                  <a:latin typeface="等线" panose="02010600030101010101" charset="-122"/>
                  <a:ea typeface="等线" panose="02010600030101010101" charset="-122"/>
                  <a:cs typeface="+mn-ea"/>
                </a:endParaRPr>
              </a:p>
            </p:txBody>
          </p:sp>
          <p:sp>
            <p:nvSpPr>
              <p:cNvPr id="25" name="文本框 19"/>
              <p:cNvSpPr txBox="1"/>
              <p:nvPr/>
            </p:nvSpPr>
            <p:spPr>
              <a:xfrm>
                <a:off x="6617638" y="4179065"/>
                <a:ext cx="3978843" cy="521909"/>
              </a:xfrm>
              <a:prstGeom prst="rect">
                <a:avLst/>
              </a:prstGeom>
              <a:noFill/>
              <a:ln w="19050">
                <a:noFill/>
                <a:prstDash val="solid"/>
              </a:ln>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l"/>
                <a:r>
                  <a:rPr lang="zh-CN" altLang="en-US" b="1" dirty="0">
                    <a:solidFill>
                      <a:schemeClr val="tx1">
                        <a:lumMod val="85000"/>
                        <a:lumOff val="15000"/>
                      </a:schemeClr>
                    </a:solidFill>
                    <a:latin typeface="等线" panose="02010600030101010101" charset="-122"/>
                    <a:ea typeface="等线" panose="02010600030101010101" charset="-122"/>
                    <a:cs typeface="+mn-ea"/>
                  </a:rPr>
                  <a:t>第三节　人寿保险</a:t>
                </a:r>
                <a:endParaRPr lang="zh-CN" altLang="en-US" b="1" dirty="0">
                  <a:solidFill>
                    <a:schemeClr val="tx1">
                      <a:lumMod val="85000"/>
                      <a:lumOff val="15000"/>
                    </a:schemeClr>
                  </a:solidFill>
                  <a:latin typeface="等线" panose="02010600030101010101" charset="-122"/>
                  <a:ea typeface="等线" panose="02010600030101010101" charset="-122"/>
                  <a:cs typeface="+mn-ea"/>
                </a:endParaRPr>
              </a:p>
            </p:txBody>
          </p:sp>
          <p:sp>
            <p:nvSpPr>
              <p:cNvPr id="27" name="矩形 26"/>
              <p:cNvSpPr/>
              <p:nvPr/>
            </p:nvSpPr>
            <p:spPr>
              <a:xfrm>
                <a:off x="5752270" y="4033285"/>
                <a:ext cx="724938" cy="783767"/>
              </a:xfrm>
              <a:prstGeom prst="rect">
                <a:avLst/>
              </a:prstGeom>
              <a:solidFill>
                <a:srgbClr val="FB9A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b="1">
                  <a:solidFill>
                    <a:schemeClr val="tx1">
                      <a:lumMod val="85000"/>
                      <a:lumOff val="15000"/>
                    </a:schemeClr>
                  </a:solidFill>
                  <a:latin typeface="等线" panose="02010600030101010101" charset="-122"/>
                  <a:ea typeface="等线" panose="02010600030101010101" charset="-122"/>
                  <a:cs typeface="+mn-ea"/>
                </a:endParaRPr>
              </a:p>
            </p:txBody>
          </p:sp>
        </p:grpSp>
        <p:grpSp>
          <p:nvGrpSpPr>
            <p:cNvPr id="16" name="组合 15"/>
            <p:cNvGrpSpPr/>
            <p:nvPr/>
          </p:nvGrpSpPr>
          <p:grpSpPr>
            <a:xfrm>
              <a:off x="4356" y="4288"/>
              <a:ext cx="8672" cy="872"/>
              <a:chOff x="5752270" y="2893135"/>
              <a:chExt cx="5341258" cy="783771"/>
            </a:xfrm>
          </p:grpSpPr>
          <p:sp>
            <p:nvSpPr>
              <p:cNvPr id="19" name="矩形 18"/>
              <p:cNvSpPr/>
              <p:nvPr/>
            </p:nvSpPr>
            <p:spPr>
              <a:xfrm>
                <a:off x="6477824" y="2893135"/>
                <a:ext cx="4615704" cy="783771"/>
              </a:xfrm>
              <a:prstGeom prst="rect">
                <a:avLst/>
              </a:prstGeom>
              <a:solidFill>
                <a:srgbClr val="FDE1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b="1">
                  <a:solidFill>
                    <a:schemeClr val="tx1">
                      <a:lumMod val="85000"/>
                      <a:lumOff val="15000"/>
                    </a:schemeClr>
                  </a:solidFill>
                  <a:latin typeface="等线" panose="02010600030101010101" charset="-122"/>
                  <a:ea typeface="等线" panose="02010600030101010101" charset="-122"/>
                  <a:cs typeface="+mn-ea"/>
                </a:endParaRPr>
              </a:p>
            </p:txBody>
          </p:sp>
          <p:sp>
            <p:nvSpPr>
              <p:cNvPr id="20" name="文本框 18"/>
              <p:cNvSpPr txBox="1"/>
              <p:nvPr/>
            </p:nvSpPr>
            <p:spPr>
              <a:xfrm>
                <a:off x="6623797" y="3054024"/>
                <a:ext cx="3920947" cy="521316"/>
              </a:xfrm>
              <a:prstGeom prst="rect">
                <a:avLst/>
              </a:prstGeom>
              <a:noFill/>
              <a:ln w="19050">
                <a:noFill/>
                <a:prstDash val="solid"/>
              </a:ln>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l"/>
                <a:r>
                  <a:rPr b="1" dirty="0">
                    <a:solidFill>
                      <a:schemeClr val="tx1">
                        <a:lumMod val="85000"/>
                        <a:lumOff val="15000"/>
                      </a:schemeClr>
                    </a:solidFill>
                    <a:latin typeface="等线" panose="02010600030101010101" charset="-122"/>
                    <a:ea typeface="等线" panose="02010600030101010101" charset="-122"/>
                    <a:cs typeface="等线" panose="02010600030101010101" charset="-122"/>
                  </a:rPr>
                  <a:t>第二节　责任保险和信用保证保险</a:t>
                </a:r>
                <a:endParaRPr b="1" dirty="0">
                  <a:solidFill>
                    <a:schemeClr val="tx1">
                      <a:lumMod val="85000"/>
                      <a:lumOff val="15000"/>
                    </a:schemeClr>
                  </a:solidFill>
                  <a:latin typeface="等线" panose="02010600030101010101" charset="-122"/>
                  <a:ea typeface="等线" panose="02010600030101010101" charset="-122"/>
                  <a:cs typeface="等线" panose="02010600030101010101" charset="-122"/>
                </a:endParaRPr>
              </a:p>
            </p:txBody>
          </p:sp>
          <p:sp>
            <p:nvSpPr>
              <p:cNvPr id="22" name="矩形 21"/>
              <p:cNvSpPr/>
              <p:nvPr/>
            </p:nvSpPr>
            <p:spPr>
              <a:xfrm>
                <a:off x="5752270" y="2893135"/>
                <a:ext cx="724938" cy="783771"/>
              </a:xfrm>
              <a:prstGeom prst="rect">
                <a:avLst/>
              </a:prstGeom>
              <a:solidFill>
                <a:srgbClr val="FB9A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b="1">
                  <a:solidFill>
                    <a:schemeClr val="tx1">
                      <a:lumMod val="85000"/>
                      <a:lumOff val="15000"/>
                    </a:schemeClr>
                  </a:solidFill>
                  <a:latin typeface="等线" panose="02010600030101010101" charset="-122"/>
                  <a:ea typeface="等线" panose="02010600030101010101" charset="-122"/>
                  <a:cs typeface="+mn-ea"/>
                </a:endParaRPr>
              </a:p>
            </p:txBody>
          </p:sp>
        </p:grpSp>
        <p:grpSp>
          <p:nvGrpSpPr>
            <p:cNvPr id="9" name="组合 8"/>
            <p:cNvGrpSpPr/>
            <p:nvPr/>
          </p:nvGrpSpPr>
          <p:grpSpPr>
            <a:xfrm>
              <a:off x="4357" y="7675"/>
              <a:ext cx="8672" cy="872"/>
              <a:chOff x="5752270" y="5142849"/>
              <a:chExt cx="5341258" cy="783771"/>
            </a:xfrm>
          </p:grpSpPr>
          <p:sp>
            <p:nvSpPr>
              <p:cNvPr id="10" name="矩形 9"/>
              <p:cNvSpPr/>
              <p:nvPr/>
            </p:nvSpPr>
            <p:spPr>
              <a:xfrm>
                <a:off x="6477824" y="5142849"/>
                <a:ext cx="4615704" cy="783771"/>
              </a:xfrm>
              <a:prstGeom prst="rect">
                <a:avLst/>
              </a:prstGeom>
              <a:solidFill>
                <a:srgbClr val="FDE1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b="1">
                  <a:solidFill>
                    <a:schemeClr val="tx1">
                      <a:lumMod val="85000"/>
                      <a:lumOff val="15000"/>
                    </a:schemeClr>
                  </a:solidFill>
                  <a:latin typeface="等线" panose="02010600030101010101" charset="-122"/>
                  <a:ea typeface="等线" panose="02010600030101010101" charset="-122"/>
                  <a:cs typeface="+mn-ea"/>
                </a:endParaRPr>
              </a:p>
            </p:txBody>
          </p:sp>
          <p:sp>
            <p:nvSpPr>
              <p:cNvPr id="11" name="文本框 20"/>
              <p:cNvSpPr txBox="1"/>
              <p:nvPr/>
            </p:nvSpPr>
            <p:spPr>
              <a:xfrm>
                <a:off x="6659520" y="5303738"/>
                <a:ext cx="3550779" cy="521316"/>
              </a:xfrm>
              <a:prstGeom prst="rect">
                <a:avLst/>
              </a:prstGeom>
              <a:noFill/>
              <a:ln w="19050">
                <a:noFill/>
                <a:prstDash val="solid"/>
              </a:ln>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l"/>
                <a:r>
                  <a:rPr lang="zh-CN" altLang="en-US" b="1" dirty="0">
                    <a:solidFill>
                      <a:schemeClr val="tx1">
                        <a:lumMod val="85000"/>
                        <a:lumOff val="15000"/>
                      </a:schemeClr>
                    </a:solidFill>
                    <a:latin typeface="等线" panose="02010600030101010101" charset="-122"/>
                    <a:ea typeface="等线" panose="02010600030101010101" charset="-122"/>
                    <a:cs typeface="+mn-ea"/>
                  </a:rPr>
                  <a:t>第五节　健康保险</a:t>
                </a:r>
                <a:endParaRPr lang="zh-CN" altLang="en-US" b="1" dirty="0">
                  <a:solidFill>
                    <a:schemeClr val="tx1">
                      <a:lumMod val="85000"/>
                      <a:lumOff val="15000"/>
                    </a:schemeClr>
                  </a:solidFill>
                  <a:latin typeface="等线" panose="02010600030101010101" charset="-122"/>
                  <a:ea typeface="等线" panose="02010600030101010101" charset="-122"/>
                  <a:cs typeface="+mn-ea"/>
                </a:endParaRPr>
              </a:p>
            </p:txBody>
          </p:sp>
          <p:sp>
            <p:nvSpPr>
              <p:cNvPr id="17" name="矩形 16"/>
              <p:cNvSpPr/>
              <p:nvPr/>
            </p:nvSpPr>
            <p:spPr>
              <a:xfrm>
                <a:off x="5752270" y="5142849"/>
                <a:ext cx="726170" cy="783771"/>
              </a:xfrm>
              <a:prstGeom prst="rect">
                <a:avLst/>
              </a:prstGeom>
              <a:solidFill>
                <a:srgbClr val="FB9A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b="1">
                  <a:solidFill>
                    <a:schemeClr val="tx1">
                      <a:lumMod val="85000"/>
                      <a:lumOff val="15000"/>
                    </a:schemeClr>
                  </a:solidFill>
                  <a:latin typeface="等线" panose="02010600030101010101" charset="-122"/>
                  <a:ea typeface="等线" panose="02010600030101010101" charset="-122"/>
                  <a:cs typeface="+mn-ea"/>
                </a:endParaRPr>
              </a:p>
            </p:txBody>
          </p:sp>
        </p:grpSp>
        <p:grpSp>
          <p:nvGrpSpPr>
            <p:cNvPr id="39" name="组合 38"/>
            <p:cNvGrpSpPr/>
            <p:nvPr/>
          </p:nvGrpSpPr>
          <p:grpSpPr>
            <a:xfrm>
              <a:off x="4331" y="8774"/>
              <a:ext cx="8672" cy="872"/>
              <a:chOff x="5752270" y="5142849"/>
              <a:chExt cx="5341258" cy="783771"/>
            </a:xfrm>
          </p:grpSpPr>
          <p:sp>
            <p:nvSpPr>
              <p:cNvPr id="40" name="矩形 39"/>
              <p:cNvSpPr/>
              <p:nvPr/>
            </p:nvSpPr>
            <p:spPr>
              <a:xfrm>
                <a:off x="6477824" y="5142849"/>
                <a:ext cx="4615704" cy="783771"/>
              </a:xfrm>
              <a:prstGeom prst="rect">
                <a:avLst/>
              </a:prstGeom>
              <a:solidFill>
                <a:srgbClr val="FDE1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b="1">
                  <a:solidFill>
                    <a:schemeClr val="tx1">
                      <a:lumMod val="85000"/>
                      <a:lumOff val="15000"/>
                    </a:schemeClr>
                  </a:solidFill>
                  <a:latin typeface="等线" panose="02010600030101010101" charset="-122"/>
                  <a:ea typeface="等线" panose="02010600030101010101" charset="-122"/>
                  <a:cs typeface="+mn-ea"/>
                </a:endParaRPr>
              </a:p>
            </p:txBody>
          </p:sp>
          <p:sp>
            <p:nvSpPr>
              <p:cNvPr id="41" name="文本框 20"/>
              <p:cNvSpPr txBox="1"/>
              <p:nvPr/>
            </p:nvSpPr>
            <p:spPr>
              <a:xfrm>
                <a:off x="6675534" y="5303738"/>
                <a:ext cx="2822145" cy="521316"/>
              </a:xfrm>
              <a:prstGeom prst="rect">
                <a:avLst/>
              </a:prstGeom>
              <a:noFill/>
              <a:ln w="19050">
                <a:noFill/>
                <a:prstDash val="solid"/>
              </a:ln>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l"/>
                <a:r>
                  <a:rPr lang="zh-CN" altLang="en-US" b="1" dirty="0">
                    <a:solidFill>
                      <a:schemeClr val="tx1">
                        <a:lumMod val="85000"/>
                        <a:lumOff val="15000"/>
                      </a:schemeClr>
                    </a:solidFill>
                    <a:latin typeface="等线" panose="02010600030101010101" charset="-122"/>
                    <a:ea typeface="等线" panose="02010600030101010101" charset="-122"/>
                    <a:cs typeface="+mn-ea"/>
                  </a:rPr>
                  <a:t>第六节　团体保险</a:t>
                </a:r>
                <a:endParaRPr lang="zh-CN" altLang="en-US" b="1" dirty="0">
                  <a:solidFill>
                    <a:schemeClr val="tx1">
                      <a:lumMod val="85000"/>
                      <a:lumOff val="15000"/>
                    </a:schemeClr>
                  </a:solidFill>
                  <a:latin typeface="等线" panose="02010600030101010101" charset="-122"/>
                  <a:ea typeface="等线" panose="02010600030101010101" charset="-122"/>
                  <a:cs typeface="+mn-ea"/>
                </a:endParaRPr>
              </a:p>
            </p:txBody>
          </p:sp>
          <p:sp>
            <p:nvSpPr>
              <p:cNvPr id="43" name="矩形 42"/>
              <p:cNvSpPr/>
              <p:nvPr/>
            </p:nvSpPr>
            <p:spPr>
              <a:xfrm>
                <a:off x="5752270" y="5142849"/>
                <a:ext cx="726170" cy="783771"/>
              </a:xfrm>
              <a:prstGeom prst="rect">
                <a:avLst/>
              </a:prstGeom>
              <a:solidFill>
                <a:srgbClr val="FB9A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b="1">
                  <a:solidFill>
                    <a:schemeClr val="tx1">
                      <a:lumMod val="85000"/>
                      <a:lumOff val="15000"/>
                    </a:schemeClr>
                  </a:solidFill>
                  <a:latin typeface="等线" panose="02010600030101010101" charset="-122"/>
                  <a:ea typeface="等线" panose="02010600030101010101" charset="-122"/>
                  <a:cs typeface="+mn-ea"/>
                </a:endParaRPr>
              </a:p>
            </p:txBody>
          </p:sp>
        </p:grpSp>
      </p:grpSp>
    </p:spTree>
  </p:cSld>
  <p:clrMapOvr>
    <a:masterClrMapping/>
  </p:clrMapOvr>
  <p:transition spd="slow" advTm="800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6"/>
                                        </p:tgtEl>
                                        <p:attrNameLst>
                                          <p:attrName>style.visibility</p:attrName>
                                        </p:attrNameLst>
                                      </p:cBhvr>
                                      <p:to>
                                        <p:strVal val="visible"/>
                                      </p:to>
                                    </p:set>
                                    <p:animEffect transition="in" filter="fade">
                                      <p:cBhvr>
                                        <p:cTn id="7" dur="500"/>
                                        <p:tgtEl>
                                          <p:spTgt spid="5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7"/>
                                        </p:tgtEl>
                                        <p:attrNameLst>
                                          <p:attrName>style.visibility</p:attrName>
                                        </p:attrNameLst>
                                      </p:cBhvr>
                                      <p:to>
                                        <p:strVal val="visible"/>
                                      </p:to>
                                    </p:set>
                                    <p:animEffect transition="in" filter="fade">
                                      <p:cBhvr>
                                        <p:cTn id="10" dur="500"/>
                                        <p:tgtEl>
                                          <p:spTgt spid="57"/>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75"/>
                                        </p:tgtEl>
                                        <p:attrNameLst>
                                          <p:attrName>style.visibility</p:attrName>
                                        </p:attrNameLst>
                                      </p:cBhvr>
                                      <p:to>
                                        <p:strVal val="visible"/>
                                      </p:to>
                                    </p:set>
                                    <p:animEffect transition="in" filter="fade">
                                      <p:cBhvr>
                                        <p:cTn id="15" dur="500"/>
                                        <p:tgtEl>
                                          <p:spTgt spid="75"/>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74"/>
                                        </p:tgtEl>
                                        <p:attrNameLst>
                                          <p:attrName>style.visibility</p:attrName>
                                        </p:attrNameLst>
                                      </p:cBhvr>
                                      <p:to>
                                        <p:strVal val="visible"/>
                                      </p:to>
                                    </p:set>
                                    <p:animEffect transition="in" filter="fade">
                                      <p:cBhvr>
                                        <p:cTn id="18" dur="500"/>
                                        <p:tgtEl>
                                          <p:spTgt spid="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4" grpId="0" bldLvl="0" animBg="1"/>
      <p:bldP spid="75" grpId="0" bldLvl="0" animBg="1"/>
      <p:bldP spid="56" grpId="0"/>
      <p:bldP spid="57" grpId="0" bldLvl="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　第四节　人寿意外伤害保险</a:t>
            </a:r>
            <a:endParaRPr lang="zh-CN" altLang="en-US"/>
          </a:p>
        </p:txBody>
      </p:sp>
      <p:sp>
        <p:nvSpPr>
          <p:cNvPr id="3" name="文本占位符 2"/>
          <p:cNvSpPr>
            <a:spLocks noGrp="1"/>
          </p:cNvSpPr>
          <p:nvPr>
            <p:ph type="body" idx="1"/>
          </p:nvPr>
        </p:nvSpPr>
        <p:spPr/>
        <p:txBody>
          <a:bodyPr/>
          <a:p>
            <a:pPr marL="0" indent="-342900" algn="l" eaLnBrk="0" fontAlgn="base" hangingPunct="0">
              <a:lnSpc>
                <a:spcPct val="125000"/>
              </a:lnSpc>
              <a:spcBef>
                <a:spcPct val="20000"/>
              </a:spcBef>
              <a:spcAft>
                <a:spcPts val="300"/>
              </a:spcAft>
              <a:buClrTx/>
              <a:buSzTx/>
              <a:buFontTx/>
              <a:buNone/>
            </a:pPr>
            <a:r>
              <a:rPr lang="zh-CN" altLang="zh-CN" sz="2600" b="1" dirty="0">
                <a:latin typeface="黑体" panose="02010609060101010101" charset="-122"/>
                <a:ea typeface="黑体" panose="02010609060101010101" charset="-122"/>
              </a:rPr>
              <a:t>一、意外伤害的界定</a:t>
            </a:r>
            <a:endParaRPr lang="zh-CN" altLang="zh-CN" sz="2600" b="1" dirty="0">
              <a:latin typeface="黑体" panose="02010609060101010101" charset="-122"/>
              <a:ea typeface="黑体" panose="02010609060101010101" charset="-122"/>
            </a:endParaRPr>
          </a:p>
          <a:p>
            <a:r>
              <a:rPr lang="zh-CN" altLang="en-US"/>
              <a:t>人身意外伤害保险承保的风险是意外伤害。意外伤害是指在被保险人事先没有预见或违背被保险人意愿的情况下,突然发生的外来致害物对被保险人身体的剧烈的、明显的侵害的客观事实。意外伤害构成的条件可以概括为外来的、非故意的、剧烈的。</a:t>
            </a:r>
            <a:endParaRPr lang="zh-CN" altLang="en-US"/>
          </a:p>
          <a:p>
            <a:r>
              <a:rPr lang="zh-CN" altLang="en-US"/>
              <a:t>外来的,是指来源于身体外部的原因造成身体的伤害,而不是人体内部生理机制作用或新陈代谢的结果,如食物中毒、失足落水等。</a:t>
            </a:r>
            <a:endParaRPr lang="zh-CN" altLang="en-US"/>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　第四节　人寿意外伤害保险</a:t>
            </a:r>
            <a:endParaRPr lang="zh-CN" altLang="en-US"/>
          </a:p>
        </p:txBody>
      </p:sp>
      <p:sp>
        <p:nvSpPr>
          <p:cNvPr id="3" name="文本占位符 2"/>
          <p:cNvSpPr>
            <a:spLocks noGrp="1"/>
          </p:cNvSpPr>
          <p:nvPr>
            <p:ph type="body" idx="1"/>
          </p:nvPr>
        </p:nvSpPr>
        <p:spPr/>
        <p:txBody>
          <a:bodyPr>
            <a:normAutofit/>
          </a:bodyPr>
          <a:p>
            <a:pPr marL="0" indent="-342900" algn="l" eaLnBrk="0" fontAlgn="base" hangingPunct="0">
              <a:lnSpc>
                <a:spcPct val="125000"/>
              </a:lnSpc>
              <a:spcBef>
                <a:spcPct val="20000"/>
              </a:spcBef>
              <a:spcAft>
                <a:spcPts val="300"/>
              </a:spcAft>
              <a:buClrTx/>
              <a:buSzTx/>
              <a:buFontTx/>
              <a:buNone/>
            </a:pPr>
            <a:r>
              <a:rPr lang="zh-CN" altLang="zh-CN" sz="2600" b="1" dirty="0">
                <a:latin typeface="黑体" panose="02010609060101010101" charset="-122"/>
                <a:ea typeface="黑体" panose="02010609060101010101" charset="-122"/>
              </a:rPr>
              <a:t>二、人身意外伤害保险的可保风险</a:t>
            </a:r>
            <a:endParaRPr lang="zh-CN" altLang="zh-CN" sz="2600" b="1" dirty="0">
              <a:latin typeface="黑体" panose="02010609060101010101" charset="-122"/>
              <a:ea typeface="黑体" panose="02010609060101010101" charset="-122"/>
            </a:endParaRPr>
          </a:p>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(一)不可保的意外伤害</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(1)被保险人的自杀、故意自残行为导致的伤害;</a:t>
            </a:r>
            <a:endParaRPr lang="zh-CN" altLang="en-US"/>
          </a:p>
          <a:p>
            <a:r>
              <a:rPr lang="zh-CN" altLang="en-US"/>
              <a:t>(2)被保险人在犯罪过程中导致的伤害;</a:t>
            </a:r>
            <a:endParaRPr lang="zh-CN" altLang="en-US"/>
          </a:p>
          <a:p>
            <a:r>
              <a:rPr lang="zh-CN" altLang="en-US"/>
              <a:t>(3)被保险人在寻衅斗殴过程中遭受的伤害;</a:t>
            </a:r>
            <a:endParaRPr lang="zh-CN" altLang="en-US"/>
          </a:p>
          <a:p>
            <a:r>
              <a:rPr lang="zh-CN" altLang="en-US"/>
              <a:t>(4)被保险人在酒醉、吸食或注射毒品后发生的意外伤害。</a:t>
            </a:r>
            <a:endParaRPr lang="zh-CN" altLang="en-US"/>
          </a:p>
          <a:p>
            <a:endParaRPr lang="zh-CN" altLang="en-US"/>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　第四节　人寿意外伤害保险</a:t>
            </a:r>
            <a:endParaRPr lang="zh-CN" altLang="en-US"/>
          </a:p>
        </p:txBody>
      </p:sp>
      <p:sp>
        <p:nvSpPr>
          <p:cNvPr id="3" name="文本占位符 2"/>
          <p:cNvSpPr>
            <a:spLocks noGrp="1"/>
          </p:cNvSpPr>
          <p:nvPr>
            <p:ph type="body" idx="1"/>
          </p:nvPr>
        </p:nvSpPr>
        <p:spPr/>
        <p:txBody>
          <a:bodyPr/>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sym typeface="+mn-ea"/>
              </a:rPr>
              <a:t>(二)特约承保的意外伤害</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sym typeface="+mn-ea"/>
              </a:rPr>
              <a:t>(1)战争造成的意外伤害;</a:t>
            </a:r>
            <a:endParaRPr lang="zh-CN" altLang="en-US"/>
          </a:p>
          <a:p>
            <a:r>
              <a:rPr lang="zh-CN" altLang="en-US">
                <a:sym typeface="+mn-ea"/>
              </a:rPr>
              <a:t>(2)被保险人在从事登山、跳伞、滑雪、江河漂流、赛车、拳击、摔跤等剧烈的体育活动中遭受的意外伤害;</a:t>
            </a:r>
            <a:endParaRPr lang="zh-CN" altLang="en-US"/>
          </a:p>
          <a:p>
            <a:r>
              <a:rPr lang="zh-CN" altLang="en-US">
                <a:sym typeface="+mn-ea"/>
              </a:rPr>
              <a:t>(3)医疗事故(如医生误诊、药剂师发错药品、动手术切错部位等)造成的意外伤害;</a:t>
            </a:r>
            <a:endParaRPr lang="zh-CN" altLang="en-US"/>
          </a:p>
          <a:p>
            <a:r>
              <a:rPr lang="zh-CN" altLang="en-US">
                <a:sym typeface="+mn-ea"/>
              </a:rPr>
              <a:t>(4)核辐射造成的意外伤害。</a:t>
            </a:r>
            <a:endParaRPr lang="zh-CN" altLang="en-US"/>
          </a:p>
          <a:p>
            <a:pPr marL="0" indent="-342900" algn="just">
              <a:lnSpc>
                <a:spcPct val="125000"/>
              </a:lnSpc>
              <a:spcBef>
                <a:spcPts val="15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sym typeface="+mn-ea"/>
              </a:rPr>
              <a:t>(三)可保的意外伤害</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sym typeface="+mn-ea"/>
              </a:rPr>
              <a:t>除了不可保的意外伤害、特约承保的意外伤害外,凡符合意外伤害构成条件的都是保险公司可以承保的风险。</a:t>
            </a:r>
            <a:endParaRPr lang="zh-CN" altLang="en-US"/>
          </a:p>
          <a:p>
            <a:endParaRPr lang="zh-CN" altLang="en-US"/>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　第四节　人寿意外伤害保险</a:t>
            </a:r>
            <a:endParaRPr lang="zh-CN" altLang="en-US"/>
          </a:p>
        </p:txBody>
      </p:sp>
      <p:sp>
        <p:nvSpPr>
          <p:cNvPr id="3" name="文本占位符 2"/>
          <p:cNvSpPr>
            <a:spLocks noGrp="1"/>
          </p:cNvSpPr>
          <p:nvPr>
            <p:ph type="body" idx="1"/>
          </p:nvPr>
        </p:nvSpPr>
        <p:spPr/>
        <p:txBody>
          <a:bodyPr/>
          <a:p>
            <a:pPr marL="0" indent="-342900" algn="l" eaLnBrk="0" fontAlgn="base" hangingPunct="0">
              <a:lnSpc>
                <a:spcPct val="125000"/>
              </a:lnSpc>
              <a:spcBef>
                <a:spcPct val="20000"/>
              </a:spcBef>
              <a:spcAft>
                <a:spcPts val="300"/>
              </a:spcAft>
              <a:buClrTx/>
              <a:buSzTx/>
              <a:buFontTx/>
              <a:buNone/>
            </a:pPr>
            <a:r>
              <a:rPr lang="zh-CN" altLang="zh-CN" sz="2600" b="1" dirty="0">
                <a:latin typeface="黑体" panose="02010609060101010101" charset="-122"/>
                <a:ea typeface="黑体" panose="02010609060101010101" charset="-122"/>
              </a:rPr>
              <a:t>三、人身意外伤害保险的保险责任</a:t>
            </a:r>
            <a:endParaRPr lang="zh-CN" altLang="zh-CN" sz="2600" b="1" dirty="0">
              <a:latin typeface="黑体" panose="02010609060101010101" charset="-122"/>
              <a:ea typeface="黑体" panose="02010609060101010101" charset="-122"/>
            </a:endParaRPr>
          </a:p>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(一)被保险人在保险期限内遭受了意外伤害</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被保险人在保险期限内遭受意外伤害是构成人身意外伤害保险的保险责任的前提条件。</a:t>
            </a:r>
            <a:endParaRPr lang="zh-CN" altLang="en-US"/>
          </a:p>
          <a:p>
            <a:r>
              <a:rPr lang="zh-CN" altLang="en-US"/>
              <a:t>一方面,被保险人遭受意外伤害必须是客观发生的事实,而不是主观臆造或者推测的;另一方面,被保险人遭受意外伤害的客观事实必须发生在保险期限内。如果被保险人在保险期限开始之前遭受意外伤害而在保险期限内死亡或者残废,都不构成保险人的保险责任。</a:t>
            </a:r>
            <a:endParaRPr lang="zh-CN" altLang="en-US"/>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sym typeface="+mn-ea"/>
              </a:rPr>
              <a:t>　第四节　人寿意外伤害保险</a:t>
            </a:r>
            <a:endParaRPr lang="zh-CN" altLang="en-US"/>
          </a:p>
        </p:txBody>
      </p:sp>
      <p:sp>
        <p:nvSpPr>
          <p:cNvPr id="3" name="文本占位符 2"/>
          <p:cNvSpPr>
            <a:spLocks noGrp="1"/>
          </p:cNvSpPr>
          <p:nvPr>
            <p:ph type="body" idx="1"/>
          </p:nvPr>
        </p:nvSpPr>
        <p:spPr/>
        <p:txBody>
          <a:bodyPr/>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(二)被保险人在责任期限内死亡或残废</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1.被保险人死亡或残废</a:t>
            </a:r>
            <a:endParaRPr lang="zh-CN" altLang="en-US"/>
          </a:p>
          <a:p>
            <a:r>
              <a:rPr lang="zh-CN" altLang="en-US"/>
              <a:t>2.意外伤害所致的死亡或残废必须发生在责任期限之内</a:t>
            </a:r>
            <a:endParaRPr lang="zh-CN" altLang="en-US"/>
          </a:p>
          <a:p>
            <a:pPr marL="0" indent="-342900" algn="just">
              <a:lnSpc>
                <a:spcPct val="125000"/>
              </a:lnSpc>
              <a:spcBef>
                <a:spcPts val="15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(三)意外伤害必须是造成被保险人死亡或残废的近因或者直接原因</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当意外伤害事故直接造成被保险人死亡或者残废,属于保险责任的,保险人必须按保险合同规定给付死亡保险金或者残废保险金。</a:t>
            </a:r>
            <a:endParaRPr lang="zh-CN" altLang="en-US"/>
          </a:p>
          <a:p>
            <a:r>
              <a:rPr lang="zh-CN" altLang="en-US"/>
              <a:t>当意外伤害是造成被保险人死亡或者残废的近因时,属于保险责任的,保险人必须按保险合同规定给付死亡保险金或者残废保险金。</a:t>
            </a:r>
            <a:endParaRPr lang="zh-CN" altLang="en-US"/>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sym typeface="+mn-ea"/>
              </a:rPr>
              <a:t>　第四节　人寿意外伤害保险</a:t>
            </a:r>
            <a:endParaRPr lang="zh-CN" altLang="en-US"/>
          </a:p>
        </p:txBody>
      </p:sp>
      <p:sp>
        <p:nvSpPr>
          <p:cNvPr id="3" name="文本占位符 2"/>
          <p:cNvSpPr>
            <a:spLocks noGrp="1"/>
          </p:cNvSpPr>
          <p:nvPr>
            <p:ph type="body" idx="1"/>
          </p:nvPr>
        </p:nvSpPr>
        <p:spPr/>
        <p:txBody>
          <a:bodyPr/>
          <a:p>
            <a:pPr marL="0" indent="-342900" algn="l" eaLnBrk="0" fontAlgn="base" hangingPunct="0">
              <a:lnSpc>
                <a:spcPct val="125000"/>
              </a:lnSpc>
              <a:spcBef>
                <a:spcPct val="20000"/>
              </a:spcBef>
              <a:spcAft>
                <a:spcPts val="300"/>
              </a:spcAft>
              <a:buClrTx/>
              <a:buSzTx/>
              <a:buFontTx/>
              <a:buNone/>
            </a:pPr>
            <a:r>
              <a:rPr lang="zh-CN" altLang="zh-CN" sz="2600" b="1" dirty="0">
                <a:latin typeface="黑体" panose="02010609060101010101" charset="-122"/>
                <a:ea typeface="黑体" panose="02010609060101010101" charset="-122"/>
              </a:rPr>
              <a:t>四、人身意外伤害保险的给付方式</a:t>
            </a:r>
            <a:endParaRPr lang="zh-CN" altLang="zh-CN" sz="2600" b="1" dirty="0">
              <a:latin typeface="黑体" panose="02010609060101010101" charset="-122"/>
              <a:ea typeface="黑体" panose="02010609060101010101" charset="-122"/>
            </a:endParaRPr>
          </a:p>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(一)死亡保险金的给付方式</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当被保险人因意外伤害导致死亡,只要意外伤害是发生在保险期限内,被保险人死亡是在责任期限内,保险人按保险合同约定的保险金额作定额给付。</a:t>
            </a:r>
            <a:endParaRPr lang="zh-CN" altLang="en-US"/>
          </a:p>
          <a:p>
            <a:pPr marL="0" indent="-342900" algn="just">
              <a:lnSpc>
                <a:spcPct val="125000"/>
              </a:lnSpc>
              <a:spcBef>
                <a:spcPts val="15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(二)残废保险金的给付方式</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当被保险人因意外伤害导致残废,只要意外伤害发生在保险期限内,被保险人残废是在责任期限内,保险人按保险合同的规定给付残废保险金。</a:t>
            </a:r>
            <a:endParaRPr lang="zh-CN" altLang="en-US"/>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sym typeface="+mn-ea"/>
              </a:rPr>
              <a:t>　第四节　人寿意外伤害保险</a:t>
            </a:r>
            <a:endParaRPr lang="zh-CN" altLang="en-US"/>
          </a:p>
        </p:txBody>
      </p:sp>
      <p:sp>
        <p:nvSpPr>
          <p:cNvPr id="3" name="文本占位符 2"/>
          <p:cNvSpPr>
            <a:spLocks noGrp="1"/>
          </p:cNvSpPr>
          <p:nvPr>
            <p:ph type="body" idx="1"/>
          </p:nvPr>
        </p:nvSpPr>
        <p:spPr/>
        <p:txBody>
          <a:bodyPr>
            <a:normAutofit lnSpcReduction="10000"/>
          </a:bodyPr>
          <a:p>
            <a:pPr marL="0" indent="-342900" algn="l" eaLnBrk="0" fontAlgn="base" hangingPunct="0">
              <a:lnSpc>
                <a:spcPct val="125000"/>
              </a:lnSpc>
              <a:spcBef>
                <a:spcPct val="20000"/>
              </a:spcBef>
              <a:spcAft>
                <a:spcPts val="300"/>
              </a:spcAft>
              <a:buClrTx/>
              <a:buSzTx/>
              <a:buFontTx/>
              <a:buNone/>
            </a:pPr>
            <a:r>
              <a:rPr lang="zh-CN" altLang="zh-CN" sz="2600" b="1" dirty="0">
                <a:latin typeface="黑体" panose="02010609060101010101" charset="-122"/>
                <a:ea typeface="黑体" panose="02010609060101010101" charset="-122"/>
              </a:rPr>
              <a:t>五、人身意外伤害保险的分类</a:t>
            </a:r>
            <a:endParaRPr lang="zh-CN" altLang="zh-CN" sz="2600" b="1" dirty="0">
              <a:latin typeface="黑体" panose="02010609060101010101" charset="-122"/>
              <a:ea typeface="黑体" panose="02010609060101010101" charset="-122"/>
            </a:endParaRPr>
          </a:p>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(一)普通意外伤害保险</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普通意外伤害保险是以意外事故造成被保险人死亡或者残废为保险责任,但不具体规定事故发生的原因和地点,凡因意外事故导致死亡或者残废的,均按合同规定给付保险金。</a:t>
            </a:r>
            <a:endParaRPr lang="zh-CN" altLang="en-US"/>
          </a:p>
          <a:p>
            <a:pPr marL="0" indent="-342900" algn="just">
              <a:lnSpc>
                <a:spcPct val="125000"/>
              </a:lnSpc>
              <a:spcBef>
                <a:spcPts val="15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(二)特种意外伤害保险</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特种意外伤害保险的保险责任仅限于在特定时间、特定地点遭受的意外伤害或者由于特定原因造成的意外伤害。特种意外伤害保险的保险期限一般较短,有的极短。</a:t>
            </a:r>
            <a:endParaRPr lang="zh-CN" altLang="en-US"/>
          </a:p>
          <a:p>
            <a:pPr marL="0" indent="-342900" algn="just">
              <a:lnSpc>
                <a:spcPct val="125000"/>
              </a:lnSpc>
              <a:spcBef>
                <a:spcPts val="15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(三)多年期的意外伤害保险</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意外伤害满期还本保险就是一种多年期储蓄型的人身意外伤害保险,该险种的保险期限为3年、5年、8年,被保险人可以自己选择。投保时只缴纳一笔保险本金,这笔保险本金取决于保险期限、保险金额、被保险人的职业以及相应年期的利率。</a:t>
            </a:r>
            <a:endParaRPr lang="zh-CN" altLang="en-US"/>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　第五节　健康保险</a:t>
            </a:r>
            <a:endParaRPr lang="zh-CN" altLang="en-US"/>
          </a:p>
        </p:txBody>
      </p:sp>
      <p:sp>
        <p:nvSpPr>
          <p:cNvPr id="3" name="文本占位符 2"/>
          <p:cNvSpPr>
            <a:spLocks noGrp="1"/>
          </p:cNvSpPr>
          <p:nvPr>
            <p:ph type="body" idx="1"/>
          </p:nvPr>
        </p:nvSpPr>
        <p:spPr/>
        <p:txBody>
          <a:bodyPr/>
          <a:p>
            <a:pPr marL="0" indent="-342900" algn="l" eaLnBrk="0" fontAlgn="base" hangingPunct="0">
              <a:lnSpc>
                <a:spcPct val="125000"/>
              </a:lnSpc>
              <a:spcBef>
                <a:spcPct val="20000"/>
              </a:spcBef>
              <a:spcAft>
                <a:spcPts val="300"/>
              </a:spcAft>
              <a:buClrTx/>
              <a:buSzTx/>
              <a:buFontTx/>
              <a:buNone/>
            </a:pPr>
            <a:r>
              <a:rPr lang="zh-CN" altLang="zh-CN" sz="2600" b="1" dirty="0">
                <a:latin typeface="黑体" panose="02010609060101010101" charset="-122"/>
                <a:ea typeface="黑体" panose="02010609060101010101" charset="-122"/>
              </a:rPr>
              <a:t>一、医疗保险</a:t>
            </a:r>
            <a:endParaRPr lang="zh-CN" altLang="zh-CN" sz="2600" b="1" dirty="0">
              <a:latin typeface="黑体" panose="02010609060101010101" charset="-122"/>
              <a:ea typeface="黑体" panose="02010609060101010101" charset="-122"/>
            </a:endParaRPr>
          </a:p>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(一)医疗费用分摊</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保险人为了控制医疗保险的经营成本,同时鼓励被保险人将医疗费用支出控制在尽可能低的水平,防止被保险人可能出现的道德风险和心理风险,保险人通常在医疗保险中设置了一些限制性的条款,让被保险人也分摊一部分的医疗费用。</a:t>
            </a:r>
            <a:endParaRPr lang="zh-CN" altLang="en-US"/>
          </a:p>
          <a:p>
            <a:pPr marL="0" indent="-342900" algn="just">
              <a:lnSpc>
                <a:spcPct val="125000"/>
              </a:lnSpc>
              <a:spcBef>
                <a:spcPts val="15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(二)医疗保险的赔付方式</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1.补偿方式</a:t>
            </a:r>
            <a:endParaRPr lang="zh-CN" altLang="en-US"/>
          </a:p>
          <a:p>
            <a:r>
              <a:rPr lang="zh-CN" altLang="en-US"/>
              <a:t>2.定额给付方式</a:t>
            </a:r>
            <a:endParaRPr lang="zh-CN" altLang="en-US"/>
          </a:p>
          <a:p>
            <a:r>
              <a:rPr lang="zh-CN" altLang="en-US"/>
              <a:t>3.提供医疗服务方式</a:t>
            </a:r>
            <a:endParaRPr lang="zh-CN" altLang="en-US"/>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　第五节　健康保险</a:t>
            </a:r>
            <a:endParaRPr lang="zh-CN" altLang="en-US"/>
          </a:p>
        </p:txBody>
      </p:sp>
      <p:sp>
        <p:nvSpPr>
          <p:cNvPr id="3" name="文本占位符 2"/>
          <p:cNvSpPr>
            <a:spLocks noGrp="1"/>
          </p:cNvSpPr>
          <p:nvPr>
            <p:ph type="body" idx="1"/>
          </p:nvPr>
        </p:nvSpPr>
        <p:spPr/>
        <p:txBody>
          <a:bodyPr/>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(三)医疗保险的种类</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我国医疗保险的险种有报销型医疗保险和津贴型医疗保险。</a:t>
            </a:r>
            <a:endParaRPr lang="zh-CN" altLang="en-US"/>
          </a:p>
          <a:p>
            <a:r>
              <a:rPr lang="zh-CN" altLang="en-US"/>
              <a:t>报销型医疗保险即以意外事故或疾病产生的医疗费用作为给付条件,按约定的比例给付保险金的医疗保险。最常见的是住院医疗费用和手术费用报销型保险,也有一些门急诊费用报销保险。</a:t>
            </a:r>
            <a:endParaRPr lang="zh-CN" altLang="en-US"/>
          </a:p>
          <a:p>
            <a:r>
              <a:rPr lang="zh-CN" altLang="en-US"/>
              <a:t>津贴型医疗保险是指因意外伤害或疾病导致收入中断或减少时,由保险公司提供补偿的收入保障保险。被保险人因意外伤害、疾病需要住院接受治疗时,保险公司会按照约定的标准补偿收入损失或提供住院津贴。津贴型医疗保险最大的特点是只与住院的天数相关,不与医疗费用产生任何关系。</a:t>
            </a:r>
            <a:endParaRPr lang="zh-CN" altLang="en-US"/>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　第五节　健康保险</a:t>
            </a:r>
            <a:endParaRPr lang="zh-CN" altLang="en-US"/>
          </a:p>
        </p:txBody>
      </p:sp>
      <p:sp>
        <p:nvSpPr>
          <p:cNvPr id="3" name="文本占位符 2"/>
          <p:cNvSpPr>
            <a:spLocks noGrp="1"/>
          </p:cNvSpPr>
          <p:nvPr>
            <p:ph type="body" idx="1"/>
          </p:nvPr>
        </p:nvSpPr>
        <p:spPr/>
        <p:txBody>
          <a:bodyPr/>
          <a:p>
            <a:pPr marL="0" indent="-342900" algn="l" eaLnBrk="0" fontAlgn="base" hangingPunct="0">
              <a:lnSpc>
                <a:spcPct val="125000"/>
              </a:lnSpc>
              <a:spcBef>
                <a:spcPct val="20000"/>
              </a:spcBef>
              <a:spcAft>
                <a:spcPts val="300"/>
              </a:spcAft>
              <a:buClrTx/>
              <a:buSzTx/>
              <a:buFontTx/>
              <a:buNone/>
            </a:pPr>
            <a:r>
              <a:rPr lang="zh-CN" altLang="zh-CN" sz="2600" b="1" dirty="0">
                <a:latin typeface="黑体" panose="02010609060101010101" charset="-122"/>
                <a:ea typeface="黑体" panose="02010609060101010101" charset="-122"/>
              </a:rPr>
              <a:t>二、疾病保险</a:t>
            </a:r>
            <a:endParaRPr lang="zh-CN" altLang="zh-CN" sz="2600" b="1" dirty="0">
              <a:latin typeface="黑体" panose="02010609060101010101" charset="-122"/>
              <a:ea typeface="黑体" panose="02010609060101010101" charset="-122"/>
            </a:endParaRPr>
          </a:p>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(一)可保疾病的满足条件</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1.必须是明显的非外来原因造成的</a:t>
            </a:r>
            <a:endParaRPr lang="zh-CN" altLang="en-US"/>
          </a:p>
          <a:p>
            <a:r>
              <a:rPr lang="zh-CN" altLang="en-US"/>
              <a:t>2.必须是非先天性原因造成的</a:t>
            </a:r>
            <a:endParaRPr lang="zh-CN" altLang="en-US"/>
          </a:p>
          <a:p>
            <a:r>
              <a:rPr lang="zh-CN" altLang="en-US"/>
              <a:t>3.必须是非规律性的生活现象造成的</a:t>
            </a:r>
            <a:endParaRPr lang="zh-CN" altLang="en-US"/>
          </a:p>
          <a:p>
            <a:pPr marL="0" indent="-342900" algn="just">
              <a:lnSpc>
                <a:spcPct val="125000"/>
              </a:lnSpc>
              <a:spcBef>
                <a:spcPts val="15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(二)重大疾病保险</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重大疾病是指危及患者生命,需要支付高昂的医疗费用,影响患者生活质量的疾病。</a:t>
            </a:r>
            <a:endParaRPr lang="zh-CN" altLang="en-US"/>
          </a:p>
          <a:p>
            <a:r>
              <a:rPr lang="zh-CN" altLang="en-US"/>
              <a:t>重大疾病保险是指被保险人在保险期限内被确诊患有保单规定的重大疾病或因疾病身故时由保险人一次性给付保险金的保险。从保险给付的性质上讲,重大疾病保险和人寿保险都属于定额给付性的保险;但是两者最本质的区别是一般寿险产品以被保险人的死亡作为给付条件,而重大疾病保险以被保险人诊断出患有约定的疾病作为给付条件。</a:t>
            </a:r>
            <a:endParaRPr lang="zh-CN" alt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　第一节　财产损失保险</a:t>
            </a:r>
            <a:endParaRPr lang="zh-CN" altLang="en-US"/>
          </a:p>
        </p:txBody>
      </p:sp>
      <p:sp>
        <p:nvSpPr>
          <p:cNvPr id="3" name="文本占位符 2"/>
          <p:cNvSpPr>
            <a:spLocks noGrp="1"/>
          </p:cNvSpPr>
          <p:nvPr>
            <p:ph type="body" idx="1"/>
          </p:nvPr>
        </p:nvSpPr>
        <p:spPr/>
        <p:txBody>
          <a:bodyPr/>
          <a:p>
            <a:pPr marL="0" indent="-342900" algn="l" eaLnBrk="0" fontAlgn="base" hangingPunct="0">
              <a:lnSpc>
                <a:spcPct val="125000"/>
              </a:lnSpc>
              <a:spcBef>
                <a:spcPct val="20000"/>
              </a:spcBef>
              <a:spcAft>
                <a:spcPts val="300"/>
              </a:spcAft>
              <a:buClrTx/>
              <a:buSzTx/>
              <a:buFontTx/>
              <a:buNone/>
            </a:pPr>
            <a:r>
              <a:rPr lang="zh-CN" altLang="zh-CN" sz="2600" b="1" dirty="0">
                <a:latin typeface="黑体" panose="02010609060101010101" charset="-122"/>
                <a:ea typeface="黑体" panose="02010609060101010101" charset="-122"/>
              </a:rPr>
              <a:t>一、火灾保险</a:t>
            </a:r>
            <a:endParaRPr lang="zh-CN" altLang="zh-CN" sz="2600" b="1" dirty="0">
              <a:latin typeface="黑体" panose="02010609060101010101" charset="-122"/>
              <a:ea typeface="黑体" panose="02010609060101010101" charset="-122"/>
            </a:endParaRPr>
          </a:p>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(一)企业财产保险</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1.企业财产保险的定义</a:t>
            </a:r>
            <a:endParaRPr lang="zh-CN" altLang="en-US"/>
          </a:p>
          <a:p>
            <a:r>
              <a:rPr lang="zh-CN" altLang="en-US"/>
              <a:t>2.企业财产保险的承保标的范围</a:t>
            </a:r>
            <a:endParaRPr lang="zh-CN" altLang="en-US"/>
          </a:p>
          <a:p>
            <a:r>
              <a:rPr lang="zh-CN" altLang="en-US"/>
              <a:t>3.企业财产保险的险别和保险责任</a:t>
            </a:r>
            <a:endParaRPr lang="zh-CN" altLang="en-US"/>
          </a:p>
          <a:p>
            <a:r>
              <a:rPr lang="zh-CN" altLang="en-US"/>
              <a:t>4.企业财产保险的除外责任</a:t>
            </a:r>
            <a:endParaRPr lang="zh-CN" altLang="en-US"/>
          </a:p>
          <a:p>
            <a:r>
              <a:rPr lang="zh-CN" altLang="en-US"/>
              <a:t>5.企业财产保险的附加险</a:t>
            </a:r>
            <a:endParaRPr lang="zh-CN" altLang="en-US"/>
          </a:p>
          <a:p>
            <a:r>
              <a:rPr lang="zh-CN" altLang="en-US"/>
              <a:t>6.企业财产保险的保险金额</a:t>
            </a:r>
            <a:endParaRPr lang="zh-CN" altLang="en-US"/>
          </a:p>
          <a:p>
            <a:r>
              <a:rPr lang="zh-CN" altLang="en-US"/>
              <a:t>7.企业财产保险的保险价值</a:t>
            </a:r>
            <a:endParaRPr lang="zh-CN" altLang="en-US"/>
          </a:p>
          <a:p>
            <a:r>
              <a:rPr lang="zh-CN" altLang="en-US"/>
              <a:t>8.企业财产保险的保险费率</a:t>
            </a:r>
            <a:endParaRPr lang="zh-CN" altLang="en-US"/>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　第五节　健康保险</a:t>
            </a:r>
            <a:endParaRPr lang="zh-CN" altLang="en-US"/>
          </a:p>
        </p:txBody>
      </p:sp>
      <p:sp>
        <p:nvSpPr>
          <p:cNvPr id="3" name="文本占位符 2"/>
          <p:cNvSpPr>
            <a:spLocks noGrp="1"/>
          </p:cNvSpPr>
          <p:nvPr>
            <p:ph type="body" idx="1"/>
          </p:nvPr>
        </p:nvSpPr>
        <p:spPr/>
        <p:txBody>
          <a:bodyPr/>
          <a:p>
            <a:pPr marL="0" indent="-342900" algn="l" eaLnBrk="0" fontAlgn="base" hangingPunct="0">
              <a:lnSpc>
                <a:spcPct val="125000"/>
              </a:lnSpc>
              <a:spcBef>
                <a:spcPct val="20000"/>
              </a:spcBef>
              <a:spcAft>
                <a:spcPts val="300"/>
              </a:spcAft>
              <a:buClrTx/>
              <a:buSzTx/>
              <a:buFontTx/>
              <a:buNone/>
            </a:pPr>
            <a:r>
              <a:rPr lang="zh-CN" altLang="zh-CN" sz="2600" b="1" dirty="0">
                <a:latin typeface="黑体" panose="02010609060101010101" charset="-122"/>
                <a:ea typeface="黑体" panose="02010609060101010101" charset="-122"/>
              </a:rPr>
              <a:t>三、残疾收入保险</a:t>
            </a:r>
            <a:endParaRPr lang="zh-CN" altLang="zh-CN" sz="2600" b="1" dirty="0">
              <a:latin typeface="黑体" panose="02010609060101010101" charset="-122"/>
              <a:ea typeface="黑体" panose="02010609060101010101" charset="-122"/>
            </a:endParaRPr>
          </a:p>
          <a:p>
            <a:r>
              <a:rPr lang="zh-CN" altLang="en-US"/>
              <a:t>残疾收入保险又称丧失工作能力收入保险,我国称为收入保障保险。残疾收入保险是对被保险人因疾病或意外伤害导致残疾、丧失全部或部分劳动能力而不能获得正常的收入或收入水平明显下降所造成的损失提供保障的保险。残疾收入保险可分为两类:一类是补偿被保险人因疾病致残的收入损失;另一类是补偿被保险人因意外伤害致残的收入损失。残疾收入保险属于给付型险种。</a:t>
            </a:r>
            <a:endParaRPr lang="zh-CN" altLang="en-US"/>
          </a:p>
          <a:p>
            <a:endParaRPr lang="zh-CN" altLang="en-US"/>
          </a:p>
          <a:p>
            <a:pPr marL="0" indent="-342900" algn="l" eaLnBrk="0" fontAlgn="base" hangingPunct="0">
              <a:lnSpc>
                <a:spcPct val="125000"/>
              </a:lnSpc>
              <a:spcBef>
                <a:spcPct val="20000"/>
              </a:spcBef>
              <a:spcAft>
                <a:spcPts val="300"/>
              </a:spcAft>
              <a:buClrTx/>
              <a:buSzTx/>
              <a:buFontTx/>
              <a:buNone/>
            </a:pPr>
            <a:r>
              <a:rPr lang="zh-CN" altLang="zh-CN" sz="2600" b="1" dirty="0">
                <a:latin typeface="黑体" panose="02010609060101010101" charset="-122"/>
                <a:ea typeface="黑体" panose="02010609060101010101" charset="-122"/>
              </a:rPr>
              <a:t>四、长期护理保险</a:t>
            </a:r>
            <a:endParaRPr lang="zh-CN" altLang="zh-CN" sz="2600" b="1" dirty="0">
              <a:latin typeface="黑体" panose="02010609060101010101" charset="-122"/>
              <a:ea typeface="黑体" panose="02010609060101010101" charset="-122"/>
            </a:endParaRPr>
          </a:p>
          <a:p>
            <a:r>
              <a:rPr lang="zh-CN" altLang="en-US"/>
              <a:t>长期护理保险是针对那些身体衰弱、生活不能自理或者不能完全自理,需要他人辅助全部或部分日常生活的被保险人,为其在护理院、医院和家中接受的长期医疗护理或者照顾性护理服务提供经济保障的保险。</a:t>
            </a:r>
            <a:endParaRPr lang="zh-CN" altLang="en-US"/>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　第六节　团体保险</a:t>
            </a:r>
            <a:endParaRPr lang="zh-CN" altLang="en-US"/>
          </a:p>
        </p:txBody>
      </p:sp>
      <p:sp>
        <p:nvSpPr>
          <p:cNvPr id="3" name="文本占位符 2"/>
          <p:cNvSpPr>
            <a:spLocks noGrp="1"/>
          </p:cNvSpPr>
          <p:nvPr>
            <p:ph type="body" idx="1"/>
          </p:nvPr>
        </p:nvSpPr>
        <p:spPr/>
        <p:txBody>
          <a:bodyPr/>
          <a:p>
            <a:pPr marL="0" indent="-342900" algn="l" eaLnBrk="0" fontAlgn="base" hangingPunct="0">
              <a:lnSpc>
                <a:spcPct val="125000"/>
              </a:lnSpc>
              <a:spcBef>
                <a:spcPct val="20000"/>
              </a:spcBef>
              <a:spcAft>
                <a:spcPts val="300"/>
              </a:spcAft>
              <a:buClrTx/>
              <a:buSzTx/>
              <a:buFontTx/>
              <a:buNone/>
            </a:pPr>
            <a:r>
              <a:rPr lang="zh-CN" altLang="zh-CN" sz="2600" b="1" dirty="0">
                <a:latin typeface="黑体" panose="02010609060101010101" charset="-122"/>
                <a:ea typeface="黑体" panose="02010609060101010101" charset="-122"/>
              </a:rPr>
              <a:t>一、团体保险的特点</a:t>
            </a:r>
            <a:endParaRPr lang="zh-CN" altLang="zh-CN" sz="2600" b="1" dirty="0">
              <a:latin typeface="黑体" panose="02010609060101010101" charset="-122"/>
              <a:ea typeface="黑体" panose="02010609060101010101" charset="-122"/>
            </a:endParaRPr>
          </a:p>
          <a:p>
            <a:r>
              <a:rPr lang="zh-CN" altLang="en-US"/>
              <a:t>与个人保险相比,团体保险最显著的特点有:一是团体保险风险选择的对象是团体而不是团体中的个人,风险选择的重点是团体的资格要求、团体的业务性质、团体规模等要素。二是团体保险以低成本获得高保障。团体保险采用集体作业的方式,简化了承保、收费、会计等手续,提高了工作效率。三是团体保险计划的灵活性。对于较大规模的团体,投保单位可以与保险公司就保险条款设计、保障的范围、保额的确定、保险费率的厘定等进行协商。</a:t>
            </a:r>
            <a:endParaRPr lang="zh-CN" altLang="en-US"/>
          </a:p>
          <a:p>
            <a:r>
              <a:rPr lang="zh-CN" altLang="en-US"/>
              <a:t>只要不违反法律,不引起严重的逆选择,不使管理手续复杂化,保险人都会充分考虑投保团体的要求,并在保险合同中体现出来。四是保费以经验费率为基础,团体保险在厘定保险费率后,还要根据团体的规模和以前的索赔经验进行调整。</a:t>
            </a:r>
            <a:endParaRPr lang="zh-CN" altLang="en-US"/>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　第六节　团体保险</a:t>
            </a:r>
            <a:endParaRPr lang="zh-CN" altLang="en-US"/>
          </a:p>
        </p:txBody>
      </p:sp>
      <p:sp>
        <p:nvSpPr>
          <p:cNvPr id="3" name="文本占位符 2"/>
          <p:cNvSpPr>
            <a:spLocks noGrp="1"/>
          </p:cNvSpPr>
          <p:nvPr>
            <p:ph type="body" idx="1"/>
          </p:nvPr>
        </p:nvSpPr>
        <p:spPr/>
        <p:txBody>
          <a:bodyPr/>
          <a:p>
            <a:pPr marL="0" indent="-342900" algn="l" eaLnBrk="0" fontAlgn="base" hangingPunct="0">
              <a:lnSpc>
                <a:spcPct val="125000"/>
              </a:lnSpc>
              <a:spcBef>
                <a:spcPct val="20000"/>
              </a:spcBef>
              <a:spcAft>
                <a:spcPts val="300"/>
              </a:spcAft>
              <a:buClrTx/>
              <a:buSzTx/>
              <a:buFontTx/>
              <a:buNone/>
            </a:pPr>
            <a:r>
              <a:rPr lang="zh-CN" altLang="zh-CN" sz="2600" b="1" dirty="0">
                <a:latin typeface="黑体" panose="02010609060101010101" charset="-122"/>
                <a:ea typeface="黑体" panose="02010609060101010101" charset="-122"/>
              </a:rPr>
              <a:t>二、团体保险的限制性规定</a:t>
            </a:r>
            <a:endParaRPr lang="zh-CN" altLang="zh-CN" sz="2600" b="1" dirty="0">
              <a:latin typeface="黑体" panose="02010609060101010101" charset="-122"/>
              <a:ea typeface="黑体" panose="02010609060101010101" charset="-122"/>
            </a:endParaRPr>
          </a:p>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(一)投保团体资格的限制</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(二)被保险人资格的限制</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(三)投保人数的限制</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(四)保险金额的限制</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　第六节　团体保险</a:t>
            </a:r>
            <a:endParaRPr lang="zh-CN" altLang="en-US"/>
          </a:p>
        </p:txBody>
      </p:sp>
      <p:sp>
        <p:nvSpPr>
          <p:cNvPr id="3" name="文本占位符 2"/>
          <p:cNvSpPr>
            <a:spLocks noGrp="1"/>
          </p:cNvSpPr>
          <p:nvPr>
            <p:ph type="body" idx="1"/>
          </p:nvPr>
        </p:nvSpPr>
        <p:spPr/>
        <p:txBody>
          <a:bodyPr/>
          <a:p>
            <a:pPr marL="0" indent="-342900" algn="l" eaLnBrk="0" fontAlgn="base" hangingPunct="0">
              <a:lnSpc>
                <a:spcPct val="125000"/>
              </a:lnSpc>
              <a:spcBef>
                <a:spcPct val="20000"/>
              </a:spcBef>
              <a:spcAft>
                <a:spcPts val="300"/>
              </a:spcAft>
              <a:buClrTx/>
              <a:buSzTx/>
              <a:buFontTx/>
              <a:buNone/>
            </a:pPr>
            <a:r>
              <a:rPr lang="zh-CN" altLang="zh-CN" sz="2600" b="1" dirty="0">
                <a:latin typeface="黑体" panose="02010609060101010101" charset="-122"/>
                <a:ea typeface="黑体" panose="02010609060101010101" charset="-122"/>
              </a:rPr>
              <a:t>三、团体保险的险种</a:t>
            </a:r>
            <a:endParaRPr lang="zh-CN" altLang="zh-CN" sz="2600" b="1" dirty="0">
              <a:latin typeface="黑体" panose="02010609060101010101" charset="-122"/>
              <a:ea typeface="黑体" panose="02010609060101010101" charset="-122"/>
            </a:endParaRPr>
          </a:p>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(一)团体人寿保险</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(二)团体信用人寿保险</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(三)团体年金保险</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(四)团体人身意外伤害保险</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(五)团体健康保险</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　第一节　财产损失保险</a:t>
            </a:r>
            <a:endParaRPr lang="zh-CN" altLang="en-US"/>
          </a:p>
        </p:txBody>
      </p:sp>
      <p:sp>
        <p:nvSpPr>
          <p:cNvPr id="3" name="文本占位符 2"/>
          <p:cNvSpPr>
            <a:spLocks noGrp="1"/>
          </p:cNvSpPr>
          <p:nvPr>
            <p:ph type="body" idx="1"/>
          </p:nvPr>
        </p:nvSpPr>
        <p:spPr/>
        <p:txBody>
          <a:bodyPr>
            <a:normAutofit lnSpcReduction="10000"/>
          </a:bodyPr>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(二)利润损失保险</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1.利润损失保险的定义</a:t>
            </a:r>
            <a:endParaRPr lang="zh-CN" altLang="en-US"/>
          </a:p>
          <a:p>
            <a:r>
              <a:rPr lang="zh-CN" altLang="en-US"/>
              <a:t>2.利润损失保险的保险期限和赔偿期</a:t>
            </a:r>
            <a:endParaRPr lang="zh-CN" altLang="en-US"/>
          </a:p>
          <a:p>
            <a:r>
              <a:rPr lang="zh-CN" altLang="en-US"/>
              <a:t>3.利润损失保险的承保范围</a:t>
            </a:r>
            <a:endParaRPr lang="zh-CN" altLang="en-US"/>
          </a:p>
          <a:p>
            <a:r>
              <a:rPr lang="zh-CN" altLang="en-US"/>
              <a:t>4.利润损失保险的保险金额</a:t>
            </a:r>
            <a:endParaRPr lang="zh-CN" altLang="en-US"/>
          </a:p>
          <a:p>
            <a:pPr marL="0" indent="-342900" algn="just">
              <a:lnSpc>
                <a:spcPct val="125000"/>
              </a:lnSpc>
              <a:spcBef>
                <a:spcPts val="15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(三)机器损坏保险</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1.机器损坏保险的定义</a:t>
            </a:r>
            <a:endParaRPr lang="zh-CN" altLang="en-US"/>
          </a:p>
          <a:p>
            <a:r>
              <a:rPr lang="zh-CN" altLang="en-US"/>
              <a:t>2.机器损坏保险的承保范围</a:t>
            </a:r>
            <a:endParaRPr lang="zh-CN" altLang="en-US"/>
          </a:p>
          <a:p>
            <a:r>
              <a:rPr lang="zh-CN" altLang="en-US"/>
              <a:t>3.机器损坏保险的除外责任</a:t>
            </a:r>
            <a:endParaRPr lang="zh-CN" altLang="en-US"/>
          </a:p>
          <a:p>
            <a:r>
              <a:rPr lang="zh-CN" altLang="en-US"/>
              <a:t>4.机器损坏保险的承保方式和保险金额</a:t>
            </a:r>
            <a:endParaRPr lang="zh-CN" altLang="en-US"/>
          </a:p>
          <a:p>
            <a:r>
              <a:rPr lang="zh-CN" altLang="en-US"/>
              <a:t>5.机器损坏保险的赔偿处理</a:t>
            </a:r>
            <a:endParaRPr lang="zh-CN" alt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　第一节　财产损失保险</a:t>
            </a:r>
            <a:endParaRPr lang="zh-CN" altLang="en-US"/>
          </a:p>
        </p:txBody>
      </p:sp>
      <p:sp>
        <p:nvSpPr>
          <p:cNvPr id="3" name="文本占位符 2"/>
          <p:cNvSpPr>
            <a:spLocks noGrp="1"/>
          </p:cNvSpPr>
          <p:nvPr>
            <p:ph type="body" idx="1"/>
          </p:nvPr>
        </p:nvSpPr>
        <p:spPr/>
        <p:txBody>
          <a:bodyPr/>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(四)家庭财产保险</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1.家庭财产保险的概念</a:t>
            </a:r>
            <a:endParaRPr lang="zh-CN" altLang="en-US"/>
          </a:p>
          <a:p>
            <a:r>
              <a:rPr lang="zh-CN" altLang="en-US"/>
              <a:t>2.家庭财产保险的承保范围</a:t>
            </a:r>
            <a:endParaRPr lang="zh-CN" altLang="en-US"/>
          </a:p>
          <a:p>
            <a:r>
              <a:rPr lang="zh-CN" altLang="en-US"/>
              <a:t>3.家庭财产保险的除外责任</a:t>
            </a:r>
            <a:endParaRPr lang="zh-CN" altLang="en-US"/>
          </a:p>
          <a:p>
            <a:r>
              <a:rPr lang="zh-CN" altLang="en-US"/>
              <a:t>4.盗窃险</a:t>
            </a:r>
            <a:endParaRPr lang="zh-CN" altLang="en-US"/>
          </a:p>
          <a:p>
            <a:r>
              <a:rPr lang="zh-CN" altLang="en-US"/>
              <a:t>5.家庭财产保险的保险金额</a:t>
            </a:r>
            <a:endParaRPr lang="zh-CN" altLang="en-US"/>
          </a:p>
          <a:p>
            <a:r>
              <a:rPr lang="zh-CN" altLang="en-US"/>
              <a:t>6.家庭财产保险的赔偿方式</a:t>
            </a:r>
            <a:endParaRPr lang="zh-CN" altLang="en-US"/>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　第一节　财产损失保险</a:t>
            </a:r>
            <a:endParaRPr lang="zh-CN" altLang="en-US"/>
          </a:p>
        </p:txBody>
      </p:sp>
      <p:sp>
        <p:nvSpPr>
          <p:cNvPr id="3" name="文本占位符 2"/>
          <p:cNvSpPr>
            <a:spLocks noGrp="1"/>
          </p:cNvSpPr>
          <p:nvPr>
            <p:ph type="body" idx="1"/>
          </p:nvPr>
        </p:nvSpPr>
        <p:spPr/>
        <p:txBody>
          <a:bodyPr/>
          <a:p>
            <a:pPr marL="0" indent="-342900" algn="l" eaLnBrk="0" fontAlgn="base" hangingPunct="0">
              <a:lnSpc>
                <a:spcPct val="125000"/>
              </a:lnSpc>
              <a:spcBef>
                <a:spcPct val="20000"/>
              </a:spcBef>
              <a:spcAft>
                <a:spcPts val="300"/>
              </a:spcAft>
              <a:buClrTx/>
              <a:buSzTx/>
              <a:buFontTx/>
              <a:buNone/>
            </a:pPr>
            <a:r>
              <a:rPr lang="zh-CN" altLang="zh-CN" sz="2600" b="1" dirty="0">
                <a:latin typeface="黑体" panose="02010609060101010101" charset="-122"/>
                <a:ea typeface="黑体" panose="02010609060101010101" charset="-122"/>
              </a:rPr>
              <a:t>二、货物运输保险</a:t>
            </a:r>
            <a:endParaRPr lang="zh-CN" altLang="zh-CN" sz="2600" b="1" dirty="0">
              <a:latin typeface="黑体" panose="02010609060101010101" charset="-122"/>
              <a:ea typeface="黑体" panose="02010609060101010101" charset="-122"/>
            </a:endParaRPr>
          </a:p>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(一)海上货物运输保险</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1.海上货物运输保险的概念</a:t>
            </a:r>
            <a:endParaRPr lang="zh-CN" altLang="en-US"/>
          </a:p>
          <a:p>
            <a:r>
              <a:rPr lang="zh-CN" altLang="en-US"/>
              <a:t>2.海上货物运输保险的承保范围</a:t>
            </a:r>
            <a:endParaRPr lang="zh-CN" altLang="en-US"/>
          </a:p>
          <a:p>
            <a:r>
              <a:rPr lang="zh-CN" altLang="en-US"/>
              <a:t>3.海上货物运输保险的险别和保险责任</a:t>
            </a:r>
            <a:endParaRPr lang="zh-CN" altLang="en-US"/>
          </a:p>
          <a:p>
            <a:r>
              <a:rPr lang="zh-CN" altLang="en-US"/>
              <a:t>4.海上货物运输保险的保险责任起讫</a:t>
            </a:r>
            <a:endParaRPr lang="zh-CN" altLang="en-US"/>
          </a:p>
          <a:p>
            <a:pPr marL="0" indent="-342900" algn="just">
              <a:lnSpc>
                <a:spcPct val="125000"/>
              </a:lnSpc>
              <a:spcBef>
                <a:spcPts val="15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(二)国内水路、陆路和航空运输货物保险</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1.国内水路、陆路运输货物保险的概念</a:t>
            </a:r>
            <a:endParaRPr lang="zh-CN" altLang="en-US"/>
          </a:p>
          <a:p>
            <a:r>
              <a:rPr lang="zh-CN" altLang="en-US"/>
              <a:t>2.国内水路、陆路运输货物保险的险别和保险责任</a:t>
            </a:r>
            <a:endParaRPr lang="zh-CN" altLang="en-US"/>
          </a:p>
          <a:p>
            <a:r>
              <a:rPr lang="zh-CN" altLang="en-US"/>
              <a:t>3.国内航空运输货物保险</a:t>
            </a:r>
            <a:endParaRPr lang="zh-CN" altLang="en-US"/>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sym typeface="+mn-ea"/>
              </a:rPr>
              <a:t>　第一节　财产损失保险</a:t>
            </a:r>
            <a:endParaRPr lang="zh-CN" altLang="en-US"/>
          </a:p>
        </p:txBody>
      </p:sp>
      <p:sp>
        <p:nvSpPr>
          <p:cNvPr id="3" name="文本占位符 2"/>
          <p:cNvSpPr>
            <a:spLocks noGrp="1"/>
          </p:cNvSpPr>
          <p:nvPr>
            <p:ph type="body" idx="1"/>
          </p:nvPr>
        </p:nvSpPr>
        <p:spPr/>
        <p:txBody>
          <a:bodyPr/>
          <a:p>
            <a:pPr marL="0" indent="-342900" algn="l" eaLnBrk="0" fontAlgn="base" hangingPunct="0">
              <a:lnSpc>
                <a:spcPct val="125000"/>
              </a:lnSpc>
              <a:spcBef>
                <a:spcPct val="20000"/>
              </a:spcBef>
              <a:spcAft>
                <a:spcPts val="300"/>
              </a:spcAft>
              <a:buClrTx/>
              <a:buSzTx/>
              <a:buFontTx/>
              <a:buNone/>
            </a:pPr>
            <a:r>
              <a:rPr lang="zh-CN" altLang="zh-CN" sz="2600" b="1" dirty="0">
                <a:latin typeface="黑体" panose="02010609060101010101" charset="-122"/>
                <a:ea typeface="黑体" panose="02010609060101010101" charset="-122"/>
              </a:rPr>
              <a:t>三、运输工具保险</a:t>
            </a:r>
            <a:endParaRPr lang="zh-CN" altLang="zh-CN" sz="2600" b="1" dirty="0">
              <a:latin typeface="黑体" panose="02010609060101010101" charset="-122"/>
              <a:ea typeface="黑体" panose="02010609060101010101" charset="-122"/>
            </a:endParaRPr>
          </a:p>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(一)机动车辆保险</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1.机动车辆保险的概念</a:t>
            </a:r>
            <a:endParaRPr lang="zh-CN" altLang="en-US"/>
          </a:p>
          <a:p>
            <a:r>
              <a:rPr lang="zh-CN" altLang="en-US"/>
              <a:t>2.机动车辆保险的险别和保险责任</a:t>
            </a:r>
            <a:endParaRPr lang="zh-CN" altLang="en-US"/>
          </a:p>
          <a:p>
            <a:r>
              <a:rPr lang="zh-CN" altLang="en-US"/>
              <a:t>3.机动车辆保险的除外责任</a:t>
            </a:r>
            <a:endParaRPr lang="zh-CN" altLang="en-US"/>
          </a:p>
          <a:p>
            <a:r>
              <a:rPr lang="zh-CN" altLang="en-US"/>
              <a:t>4.机动车辆保险的附加险</a:t>
            </a:r>
            <a:endParaRPr lang="zh-CN" altLang="en-US"/>
          </a:p>
          <a:p>
            <a:r>
              <a:rPr lang="zh-CN" altLang="en-US"/>
              <a:t>5.机动车辆保险的保险金额和赔偿限额</a:t>
            </a:r>
            <a:endParaRPr lang="zh-CN" altLang="en-US"/>
          </a:p>
          <a:p>
            <a:r>
              <a:rPr lang="zh-CN" altLang="en-US"/>
              <a:t>6.机动车辆保险的赔偿处理</a:t>
            </a:r>
            <a:endParaRPr lang="zh-CN" altLang="en-US"/>
          </a:p>
          <a:p>
            <a:r>
              <a:rPr lang="zh-CN" altLang="en-US"/>
              <a:t>7.机动车辆保险的保费</a:t>
            </a:r>
            <a:endParaRPr lang="zh-CN" altLang="en-US"/>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sym typeface="+mn-ea"/>
              </a:rPr>
              <a:t>　第一节　财产损失保险</a:t>
            </a:r>
            <a:endParaRPr lang="zh-CN" altLang="en-US"/>
          </a:p>
        </p:txBody>
      </p:sp>
      <p:sp>
        <p:nvSpPr>
          <p:cNvPr id="3" name="文本占位符 2"/>
          <p:cNvSpPr>
            <a:spLocks noGrp="1"/>
          </p:cNvSpPr>
          <p:nvPr>
            <p:ph type="body" idx="1"/>
          </p:nvPr>
        </p:nvSpPr>
        <p:spPr/>
        <p:txBody>
          <a:bodyPr/>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(二)船舶保险</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1.船舶保险的概念</a:t>
            </a:r>
            <a:endParaRPr lang="zh-CN" altLang="en-US"/>
          </a:p>
          <a:p>
            <a:r>
              <a:rPr lang="zh-CN" altLang="en-US"/>
              <a:t>2.远洋船舶保险与沿海、内河船舶保险的区别</a:t>
            </a:r>
            <a:endParaRPr lang="zh-CN" altLang="en-US"/>
          </a:p>
          <a:p>
            <a:r>
              <a:rPr lang="zh-CN" altLang="en-US"/>
              <a:t>3.远洋船舶保险的险别和保险责任</a:t>
            </a:r>
            <a:endParaRPr lang="zh-CN" altLang="en-US"/>
          </a:p>
          <a:p>
            <a:r>
              <a:rPr lang="zh-CN" altLang="en-US"/>
              <a:t>4.远洋船舶保险的保险期限</a:t>
            </a:r>
            <a:endParaRPr lang="zh-CN" altLang="en-US"/>
          </a:p>
          <a:p>
            <a:r>
              <a:rPr lang="zh-CN" altLang="en-US"/>
              <a:t>5.船舶保险的碰撞责任条款</a:t>
            </a:r>
            <a:endParaRPr lang="zh-CN" altLang="en-US"/>
          </a:p>
          <a:p>
            <a:r>
              <a:rPr lang="zh-CN" altLang="en-US"/>
              <a:t>6.船舶保险的免赔额条款</a:t>
            </a:r>
            <a:endParaRPr lang="zh-CN" altLang="en-US"/>
          </a:p>
          <a:p>
            <a:r>
              <a:rPr lang="zh-CN" altLang="en-US"/>
              <a:t>7.船舶保险的海运条款</a:t>
            </a:r>
            <a:endParaRPr lang="zh-CN" altLang="en-US"/>
          </a:p>
          <a:p>
            <a:r>
              <a:rPr lang="zh-CN" altLang="en-US"/>
              <a:t>8.船舶保险的修理招标条款</a:t>
            </a:r>
            <a:endParaRPr lang="zh-CN" altLang="en-US"/>
          </a:p>
          <a:p>
            <a:r>
              <a:rPr lang="zh-CN" altLang="en-US"/>
              <a:t>9.船舶保险的姐妹船条款</a:t>
            </a:r>
            <a:endParaRPr lang="zh-CN" altLang="en-US"/>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sym typeface="+mn-ea"/>
              </a:rPr>
              <a:t>　第一节　财产损失保险</a:t>
            </a:r>
            <a:endParaRPr lang="zh-CN" altLang="en-US"/>
          </a:p>
        </p:txBody>
      </p:sp>
      <p:sp>
        <p:nvSpPr>
          <p:cNvPr id="3" name="文本占位符 2"/>
          <p:cNvSpPr>
            <a:spLocks noGrp="1"/>
          </p:cNvSpPr>
          <p:nvPr>
            <p:ph type="body" idx="1"/>
          </p:nvPr>
        </p:nvSpPr>
        <p:spPr/>
        <p:txBody>
          <a:bodyPr/>
          <a:p>
            <a:pPr marL="0" indent="-342900" algn="l" eaLnBrk="0" fontAlgn="base" hangingPunct="0">
              <a:lnSpc>
                <a:spcPct val="125000"/>
              </a:lnSpc>
              <a:spcBef>
                <a:spcPct val="20000"/>
              </a:spcBef>
              <a:spcAft>
                <a:spcPts val="300"/>
              </a:spcAft>
              <a:buClrTx/>
              <a:buSzTx/>
              <a:buFontTx/>
              <a:buNone/>
            </a:pPr>
            <a:r>
              <a:rPr lang="zh-CN" altLang="zh-CN" sz="2600" b="1" dirty="0">
                <a:latin typeface="黑体" panose="02010609060101010101" charset="-122"/>
                <a:ea typeface="黑体" panose="02010609060101010101" charset="-122"/>
              </a:rPr>
              <a:t>四、工程保险</a:t>
            </a:r>
            <a:endParaRPr lang="zh-CN" altLang="zh-CN" sz="2600" b="1" dirty="0">
              <a:latin typeface="黑体" panose="02010609060101010101" charset="-122"/>
              <a:ea typeface="黑体" panose="02010609060101010101" charset="-122"/>
            </a:endParaRPr>
          </a:p>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(一)工程保险的基本险别</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(二)工程保险的被保险人</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(三)工程保险的保险责任</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(四)工程保险的除外责任</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(五)工程保险的保险金额和赔偿限额</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(六)工程保险的保险期限和赔偿处理</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p:txBody>
      </p:sp>
    </p:spTree>
  </p:cSld>
  <p:clrMapOvr>
    <a:masterClrMapping/>
  </p:clrMapOvr>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2.xml><?xml version="1.0" encoding="utf-8"?>
<p:tagLst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081"/>
  <p:tag name="KSO_WM_TEMPLATE_MASTER_TYPE" val="0"/>
  <p:tag name="KSO_WM_TEMPLATE_COLOR_TYPE" val="1"/>
  <p:tag name="KSO_WM_UNIT_SHOW_EDIT_AREA_INDICATION" val="1"/>
</p:tagLst>
</file>

<file path=ppt/tags/tag63.xml><?xml version="1.0" encoding="utf-8"?>
<p:tagLst xmlns:p="http://schemas.openxmlformats.org/presentationml/2006/main">
  <p:tag name="COMMONDATA" val="eyJoZGlkIjoiNTBlODZkODVmOTIxMWE2ZDY3MjViNmY2OTBlOTlkYTMifQ=="/>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heme/theme1.xml><?xml version="1.0" encoding="utf-8"?>
<a:theme xmlns:a="http://schemas.openxmlformats.org/drawingml/2006/main" name="Office 主题​​">
  <a:themeElements>
    <a:clrScheme name="新版空白演示配色">
      <a:dk1>
        <a:sysClr val="windowText" lastClr="000000"/>
      </a:dk1>
      <a:lt1>
        <a:sysClr val="window" lastClr="FFFFFF"/>
      </a:lt1>
      <a:dk2>
        <a:srgbClr val="0F1423"/>
      </a:dk2>
      <a:lt2>
        <a:srgbClr val="FFFFFF"/>
      </a:lt2>
      <a:accent1>
        <a:srgbClr val="6096E6"/>
      </a:accent1>
      <a:accent2>
        <a:srgbClr val="58B6E5"/>
      </a:accent2>
      <a:accent3>
        <a:srgbClr val="56CA95"/>
      </a:accent3>
      <a:accent4>
        <a:srgbClr val="FFBA55"/>
      </a:accent4>
      <a:accent5>
        <a:srgbClr val="F18870"/>
      </a:accent5>
      <a:accent6>
        <a:srgbClr val="EC5F74"/>
      </a:accent6>
      <a:hlink>
        <a:srgbClr val="0563C1"/>
      </a:hlink>
      <a:folHlink>
        <a:srgbClr val="954D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自定义 2129">
      <a:dk1>
        <a:sysClr val="windowText" lastClr="000000"/>
      </a:dk1>
      <a:lt1>
        <a:sysClr val="window" lastClr="FFFFFF"/>
      </a:lt1>
      <a:dk2>
        <a:srgbClr val="3F3F3F"/>
      </a:dk2>
      <a:lt2>
        <a:srgbClr val="E7E6E6"/>
      </a:lt2>
      <a:accent1>
        <a:srgbClr val="F15F74"/>
      </a:accent1>
      <a:accent2>
        <a:srgbClr val="514A73"/>
      </a:accent2>
      <a:accent3>
        <a:srgbClr val="E60012"/>
      </a:accent3>
      <a:accent4>
        <a:srgbClr val="FFC000"/>
      </a:accent4>
      <a:accent5>
        <a:srgbClr val="4472C4"/>
      </a:accent5>
      <a:accent6>
        <a:srgbClr val="70AD47"/>
      </a:accent6>
      <a:hlink>
        <a:srgbClr val="0563C1"/>
      </a:hlink>
      <a:folHlink>
        <a:srgbClr val="954F72"/>
      </a:folHlink>
    </a:clrScheme>
    <a:fontScheme name="自定义 50">
      <a:majorFont>
        <a:latin typeface="Century Gothic"/>
        <a:ea typeface="思源黑体 CN Bold"/>
        <a:cs typeface=""/>
      </a:majorFont>
      <a:minorFont>
        <a:latin typeface="Century Gothic"/>
        <a:ea typeface="思源黑体 CN Normal"/>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5020</Words>
  <Application>WPS 演示</Application>
  <PresentationFormat>宽屏</PresentationFormat>
  <Paragraphs>318</Paragraphs>
  <Slides>33</Slides>
  <Notes>4</Notes>
  <HiddenSlides>0</HiddenSlides>
  <MMClips>0</MMClips>
  <ScaleCrop>false</ScaleCrop>
  <HeadingPairs>
    <vt:vector size="6" baseType="variant">
      <vt:variant>
        <vt:lpstr>已用的字体</vt:lpstr>
      </vt:variant>
      <vt:variant>
        <vt:i4>15</vt:i4>
      </vt:variant>
      <vt:variant>
        <vt:lpstr>主题</vt:lpstr>
      </vt:variant>
      <vt:variant>
        <vt:i4>2</vt:i4>
      </vt:variant>
      <vt:variant>
        <vt:lpstr>幻灯片标题</vt:lpstr>
      </vt:variant>
      <vt:variant>
        <vt:i4>33</vt:i4>
      </vt:variant>
    </vt:vector>
  </HeadingPairs>
  <TitlesOfParts>
    <vt:vector size="50" baseType="lpstr">
      <vt:lpstr>Arial</vt:lpstr>
      <vt:lpstr>宋体</vt:lpstr>
      <vt:lpstr>Wingdings</vt:lpstr>
      <vt:lpstr>Wingdings</vt:lpstr>
      <vt:lpstr>微软雅黑</vt:lpstr>
      <vt:lpstr>Arial Unicode MS</vt:lpstr>
      <vt:lpstr>Calibri</vt:lpstr>
      <vt:lpstr>华文中宋</vt:lpstr>
      <vt:lpstr>等线</vt:lpstr>
      <vt:lpstr>思源黑体</vt:lpstr>
      <vt:lpstr>仿宋_GB2312</vt:lpstr>
      <vt:lpstr>仿宋</vt:lpstr>
      <vt:lpstr>黑体</vt:lpstr>
      <vt:lpstr>楷体</vt:lpstr>
      <vt:lpstr>Century Gothic</vt:lpstr>
      <vt:lpstr>Office 主题​​</vt:lpstr>
      <vt:lpstr>Office 主题</vt:lpstr>
      <vt:lpstr>PowerPoint 演示文稿</vt:lpstr>
      <vt:lpstr>PowerPoint 演示文稿</vt:lpstr>
      <vt:lpstr>　第一节　财产损失保险</vt:lpstr>
      <vt:lpstr>　第一节　财产损失保险</vt:lpstr>
      <vt:lpstr>　第一节　财产损失保险</vt:lpstr>
      <vt:lpstr>　第一节　财产损失保险</vt:lpstr>
      <vt:lpstr>　第一节　财产损失保险</vt:lpstr>
      <vt:lpstr>　第一节　财产损失保险</vt:lpstr>
      <vt:lpstr>　第一节　财产损失保险</vt:lpstr>
      <vt:lpstr>　第二节　责任保险和信用保证保险</vt:lpstr>
      <vt:lpstr>　第二节　责任保险和信用保证保险</vt:lpstr>
      <vt:lpstr>　第三节　人寿保险</vt:lpstr>
      <vt:lpstr>　第三节　人寿保险</vt:lpstr>
      <vt:lpstr>　第三节　人寿保险</vt:lpstr>
      <vt:lpstr>　第三节　人寿保险</vt:lpstr>
      <vt:lpstr>　第三节　人寿保险</vt:lpstr>
      <vt:lpstr>　第三节　人寿保险</vt:lpstr>
      <vt:lpstr>　第三节　人寿保险</vt:lpstr>
      <vt:lpstr>　第三节　人寿保险</vt:lpstr>
      <vt:lpstr>　第四节　人寿意外伤害保险</vt:lpstr>
      <vt:lpstr>　第四节　人寿意外伤害保险</vt:lpstr>
      <vt:lpstr>　第四节　人寿意外伤害保险</vt:lpstr>
      <vt:lpstr>　第四节　人寿意外伤害保险</vt:lpstr>
      <vt:lpstr>　第四节　人寿意外伤害保险</vt:lpstr>
      <vt:lpstr>　第四节　人寿意外伤害保险</vt:lpstr>
      <vt:lpstr>　第四节　人寿意外伤害保险</vt:lpstr>
      <vt:lpstr>　第五节　健康保险</vt:lpstr>
      <vt:lpstr>　第五节　健康保险</vt:lpstr>
      <vt:lpstr>　第五节　健康保险</vt:lpstr>
      <vt:lpstr>　第五节　健康保险</vt:lpstr>
      <vt:lpstr>　第六节　团体保险</vt:lpstr>
      <vt:lpstr>　第六节　团体保险</vt:lpstr>
      <vt:lpstr>　第六节　团体保险</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空白演示</dc:title>
  <dc:creator/>
  <cp:lastModifiedBy>sunny</cp:lastModifiedBy>
  <cp:revision>155</cp:revision>
  <dcterms:created xsi:type="dcterms:W3CDTF">2019-06-19T02:08:00Z</dcterms:created>
  <dcterms:modified xsi:type="dcterms:W3CDTF">2023-04-10T01:37:09Z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2052-11.1.0.13012</vt:lpwstr>
  </property>
  <property fmtid="{D5CDD505-2E9C-101B-9397-08002B2CF9AE}" pid="3" name="ICV">
    <vt:lpwstr>62BF8959A0A545A1B2E6ECD62135B2C3</vt:lpwstr>
  </property>
</Properties>
</file>