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Override1.xml" ContentType="application/vnd.openxmlformats-officedocument.themeOverride+xml"/>
  <Override PartName="/ppt/theme/themeOverride2.xml" ContentType="application/vnd.openxmlformats-officedocument.themeOverrid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
  </p:notesMasterIdLst>
  <p:handoutMasterIdLst>
    <p:handoutMasterId r:id="rId48"/>
  </p:handoutMasterIdLst>
  <p:sldIdLst>
    <p:sldId id="293" r:id="rId3"/>
    <p:sldId id="256" r:id="rId4"/>
    <p:sldId id="257" r:id="rId6"/>
    <p:sldId id="340" r:id="rId7"/>
    <p:sldId id="258" r:id="rId8"/>
    <p:sldId id="260" r:id="rId9"/>
    <p:sldId id="261" r:id="rId10"/>
    <p:sldId id="262" r:id="rId11"/>
    <p:sldId id="263" r:id="rId12"/>
    <p:sldId id="264" r:id="rId13"/>
    <p:sldId id="265" r:id="rId14"/>
    <p:sldId id="266" r:id="rId15"/>
    <p:sldId id="267" r:id="rId16"/>
    <p:sldId id="341" r:id="rId17"/>
    <p:sldId id="268" r:id="rId18"/>
    <p:sldId id="269" r:id="rId19"/>
    <p:sldId id="270" r:id="rId20"/>
    <p:sldId id="271" r:id="rId21"/>
    <p:sldId id="272" r:id="rId22"/>
    <p:sldId id="273" r:id="rId23"/>
    <p:sldId id="274" r:id="rId24"/>
    <p:sldId id="275" r:id="rId25"/>
    <p:sldId id="329" r:id="rId26"/>
    <p:sldId id="330" r:id="rId27"/>
    <p:sldId id="276" r:id="rId28"/>
    <p:sldId id="277" r:id="rId29"/>
    <p:sldId id="278" r:id="rId30"/>
    <p:sldId id="369" r:id="rId31"/>
    <p:sldId id="370" r:id="rId32"/>
    <p:sldId id="371" r:id="rId33"/>
    <p:sldId id="372" r:id="rId34"/>
    <p:sldId id="373" r:id="rId35"/>
    <p:sldId id="375" r:id="rId36"/>
    <p:sldId id="285" r:id="rId37"/>
    <p:sldId id="376" r:id="rId38"/>
    <p:sldId id="379" r:id="rId39"/>
    <p:sldId id="381" r:id="rId40"/>
    <p:sldId id="389" r:id="rId41"/>
    <p:sldId id="390" r:id="rId42"/>
    <p:sldId id="391" r:id="rId43"/>
    <p:sldId id="392" r:id="rId44"/>
    <p:sldId id="327" r:id="rId45"/>
    <p:sldId id="292" r:id="rId46"/>
    <p:sldId id="290" r:id="rId47"/>
  </p:sldIdLst>
  <p:sldSz cx="9906000" cy="6858000" type="A4"/>
  <p:notesSz cx="6858000" cy="9144000"/>
  <p:custDataLst>
    <p:tags r:id="rId52"/>
  </p:custDataLst>
  <p:defaultTextStyle>
    <a:defPPr>
      <a:defRPr lang="en-US"/>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华文宋体"/>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华文宋体"/>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华文宋体"/>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华文宋体"/>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华文宋体"/>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华文宋体"/>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华文宋体"/>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华文宋体"/>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华文宋体"/>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500"/>
    <p:restoredTop sz="94700"/>
  </p:normalViewPr>
  <p:slideViewPr>
    <p:cSldViewPr>
      <p:cViewPr varScale="1">
        <p:scale>
          <a:sx n="89" d="100"/>
          <a:sy n="89" d="100"/>
        </p:scale>
        <p:origin x="-282" y="-90"/>
      </p:cViewPr>
      <p:guideLst>
        <p:guide orient="horz" pos="2160"/>
        <p:guide pos="3128"/>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2" Type="http://schemas.openxmlformats.org/officeDocument/2006/relationships/tags" Target="tags/tag1.xml"/><Relationship Id="rId51" Type="http://schemas.openxmlformats.org/officeDocument/2006/relationships/tableStyles" Target="tableStyles.xml"/><Relationship Id="rId50" Type="http://schemas.openxmlformats.org/officeDocument/2006/relationships/viewProps" Target="viewProps.xml"/><Relationship Id="rId5" Type="http://schemas.openxmlformats.org/officeDocument/2006/relationships/notesMaster" Target="notesMasters/notesMaster1.xml"/><Relationship Id="rId49" Type="http://schemas.openxmlformats.org/officeDocument/2006/relationships/presProps" Target="presProps.xml"/><Relationship Id="rId48" Type="http://schemas.openxmlformats.org/officeDocument/2006/relationships/handoutMaster" Target="handoutMasters/handoutMaster1.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slide" Target="slides/slide2.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9698" name="Rectangle 2"/>
          <p:cNvSpPr>
            <a:spLocks noGrp="1" noChangeArrowheads="1"/>
          </p:cNvSpPr>
          <p:nvPr>
            <p:ph type="hdr" sz="quarter"/>
          </p:nvPr>
        </p:nvSpPr>
        <p:spPr bwMode="auto">
          <a:xfrm>
            <a:off x="0" y="0"/>
            <a:ext cx="2971800" cy="457200"/>
          </a:xfrm>
          <a:prstGeom prst="rect">
            <a:avLst/>
          </a:prstGeom>
          <a:noFill/>
          <a:ln w="9525">
            <a:noFill/>
            <a:miter lim="800000"/>
          </a:ln>
          <a:effectLst/>
        </p:spPr>
        <p:txBody>
          <a:bodyPr vert="horz" wrap="square" lIns="91440" tIns="45720" rIns="91440" bIns="45720" numCol="1" anchor="t" anchorCtr="0" compatLnSpc="1"/>
          <a:lstStyle>
            <a:lvl1pPr eaLnBrk="1" hangingPunct="1">
              <a:defRPr sz="1200">
                <a:latin typeface="Arial" panose="020B0604020202020204" pitchFamily="34" charset="0"/>
                <a:ea typeface="+mn-ea"/>
                <a:cs typeface="+mn-cs"/>
              </a:defRPr>
            </a:lvl1pPr>
          </a:lstStyle>
          <a:p>
            <a:pPr>
              <a:defRPr/>
            </a:pPr>
            <a:endParaRPr lang="zh-CN" altLang="en-US"/>
          </a:p>
        </p:txBody>
      </p:sp>
      <p:sp>
        <p:nvSpPr>
          <p:cNvPr id="29699" name="Rectangle 3"/>
          <p:cNvSpPr>
            <a:spLocks noGrp="1" noChangeArrowheads="1"/>
          </p:cNvSpPr>
          <p:nvPr>
            <p:ph type="dt" sz="quarter" idx="1"/>
          </p:nvPr>
        </p:nvSpPr>
        <p:spPr bwMode="auto">
          <a:xfrm>
            <a:off x="3884613" y="0"/>
            <a:ext cx="2971800" cy="457200"/>
          </a:xfrm>
          <a:prstGeom prst="rect">
            <a:avLst/>
          </a:prstGeom>
          <a:noFill/>
          <a:ln w="9525">
            <a:noFill/>
            <a:miter lim="800000"/>
          </a:ln>
          <a:effectLst/>
        </p:spPr>
        <p:txBody>
          <a:bodyPr vert="horz" wrap="square" lIns="91440" tIns="45720" rIns="91440" bIns="45720" numCol="1" anchor="t" anchorCtr="0" compatLnSpc="1"/>
          <a:lstStyle>
            <a:lvl1pPr algn="r" eaLnBrk="1" hangingPunct="1">
              <a:defRPr sz="1200">
                <a:latin typeface="Arial" panose="020B0604020202020204" pitchFamily="34" charset="0"/>
                <a:ea typeface="+mn-ea"/>
                <a:cs typeface="+mn-cs"/>
              </a:defRPr>
            </a:lvl1pPr>
          </a:lstStyle>
          <a:p>
            <a:pPr>
              <a:defRPr/>
            </a:pPr>
            <a:endParaRPr lang="en-US" altLang="zh-CN"/>
          </a:p>
        </p:txBody>
      </p:sp>
      <p:sp>
        <p:nvSpPr>
          <p:cNvPr id="29700" name="Rectangle 4"/>
          <p:cNvSpPr>
            <a:spLocks noGrp="1" noChangeArrowheads="1"/>
          </p:cNvSpPr>
          <p:nvPr>
            <p:ph type="ftr" sz="quarter" idx="2"/>
          </p:nvPr>
        </p:nvSpPr>
        <p:spPr bwMode="auto">
          <a:xfrm>
            <a:off x="0" y="8685213"/>
            <a:ext cx="2971800" cy="457200"/>
          </a:xfrm>
          <a:prstGeom prst="rect">
            <a:avLst/>
          </a:prstGeom>
          <a:noFill/>
          <a:ln w="9525">
            <a:noFill/>
            <a:miter lim="800000"/>
          </a:ln>
          <a:effectLst/>
        </p:spPr>
        <p:txBody>
          <a:bodyPr vert="horz" wrap="square" lIns="91440" tIns="45720" rIns="91440" bIns="45720" numCol="1" anchor="b" anchorCtr="0" compatLnSpc="1"/>
          <a:lstStyle>
            <a:lvl1pPr eaLnBrk="1" hangingPunct="1">
              <a:defRPr sz="1200">
                <a:latin typeface="Arial" panose="020B0604020202020204" pitchFamily="34" charset="0"/>
                <a:ea typeface="+mn-ea"/>
                <a:cs typeface="+mn-cs"/>
              </a:defRPr>
            </a:lvl1pPr>
          </a:lstStyle>
          <a:p>
            <a:pPr>
              <a:defRPr/>
            </a:pPr>
            <a:endParaRPr lang="en-US" altLang="zh-CN"/>
          </a:p>
        </p:txBody>
      </p:sp>
      <p:sp>
        <p:nvSpPr>
          <p:cNvPr id="29701" name="Rectangle 5"/>
          <p:cNvSpPr>
            <a:spLocks noGrp="1" noChangeArrowheads="1"/>
          </p:cNvSpPr>
          <p:nvPr>
            <p:ph type="sldNum" sz="quarter" idx="3"/>
          </p:nvPr>
        </p:nvSpPr>
        <p:spPr bwMode="auto">
          <a:xfrm>
            <a:off x="3884613" y="8685213"/>
            <a:ext cx="2971800" cy="457200"/>
          </a:xfrm>
          <a:prstGeom prst="rect">
            <a:avLst/>
          </a:prstGeom>
          <a:noFill/>
          <a:ln w="9525">
            <a:noFill/>
            <a:miter lim="800000"/>
          </a:ln>
          <a:effectLst/>
        </p:spPr>
        <p:txBody>
          <a:bodyPr vert="horz" wrap="square" lIns="91440" tIns="45720" rIns="91440" bIns="45720" numCol="1" anchor="b" anchorCtr="0" compatLnSpc="1"/>
          <a:lstStyle>
            <a:lvl1pPr algn="r">
              <a:defRPr sz="1200" noProof="1" dirty="0">
                <a:latin typeface="Arial" panose="020B0604020202020204" pitchFamily="34" charset="0"/>
                <a:ea typeface="宋体" panose="02010600030101010101" pitchFamily="2" charset="-122"/>
                <a:cs typeface="+mn-cs"/>
              </a:defRPr>
            </a:lvl1pPr>
          </a:lstStyle>
          <a:p>
            <a:pPr>
              <a:defRPr/>
            </a:pPr>
            <a:fld id="{0C1BB73E-48F6-44E2-B68B-4D6E601F242E}" type="slidenum">
              <a:rPr lang="zh-CN" altLang="en-US"/>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1746" name="Rectangle 2"/>
          <p:cNvSpPr>
            <a:spLocks noGrp="1" noChangeArrowheads="1"/>
          </p:cNvSpPr>
          <p:nvPr>
            <p:ph type="hdr" sz="quarter"/>
          </p:nvPr>
        </p:nvSpPr>
        <p:spPr bwMode="auto">
          <a:xfrm>
            <a:off x="0" y="0"/>
            <a:ext cx="2971800" cy="457200"/>
          </a:xfrm>
          <a:prstGeom prst="rect">
            <a:avLst/>
          </a:prstGeom>
          <a:noFill/>
          <a:ln w="9525">
            <a:noFill/>
            <a:miter lim="800000"/>
          </a:ln>
          <a:effectLst/>
        </p:spPr>
        <p:txBody>
          <a:bodyPr vert="horz" wrap="square" lIns="91440" tIns="45720" rIns="91440" bIns="45720" numCol="1" anchor="t" anchorCtr="0" compatLnSpc="1"/>
          <a:lstStyle>
            <a:lvl1pPr eaLnBrk="1" hangingPunct="1">
              <a:defRPr sz="1200">
                <a:latin typeface="Arial" panose="020B0604020202020204" pitchFamily="34" charset="0"/>
                <a:ea typeface="+mn-ea"/>
                <a:cs typeface="+mn-cs"/>
              </a:defRPr>
            </a:lvl1pPr>
          </a:lstStyle>
          <a:p>
            <a:pPr>
              <a:defRPr/>
            </a:pPr>
            <a:endParaRPr lang="zh-CN" altLang="en-US"/>
          </a:p>
        </p:txBody>
      </p:sp>
      <p:sp>
        <p:nvSpPr>
          <p:cNvPr id="31747" name="Rectangle 3"/>
          <p:cNvSpPr>
            <a:spLocks noGrp="1" noChangeArrowheads="1"/>
          </p:cNvSpPr>
          <p:nvPr>
            <p:ph type="dt" idx="1"/>
          </p:nvPr>
        </p:nvSpPr>
        <p:spPr bwMode="auto">
          <a:xfrm>
            <a:off x="3884613" y="0"/>
            <a:ext cx="2971800" cy="457200"/>
          </a:xfrm>
          <a:prstGeom prst="rect">
            <a:avLst/>
          </a:prstGeom>
          <a:noFill/>
          <a:ln w="9525">
            <a:noFill/>
            <a:miter lim="800000"/>
          </a:ln>
          <a:effectLst/>
        </p:spPr>
        <p:txBody>
          <a:bodyPr vert="horz" wrap="square" lIns="91440" tIns="45720" rIns="91440" bIns="45720" numCol="1" anchor="t" anchorCtr="0" compatLnSpc="1"/>
          <a:lstStyle>
            <a:lvl1pPr algn="r" eaLnBrk="1" hangingPunct="1">
              <a:defRPr sz="1200">
                <a:latin typeface="Arial" panose="020B0604020202020204" pitchFamily="34" charset="0"/>
                <a:ea typeface="+mn-ea"/>
                <a:cs typeface="+mn-cs"/>
              </a:defRPr>
            </a:lvl1pPr>
          </a:lstStyle>
          <a:p>
            <a:pPr>
              <a:defRPr/>
            </a:pPr>
            <a:endParaRPr lang="en-US" altLang="zh-CN"/>
          </a:p>
        </p:txBody>
      </p:sp>
      <p:sp>
        <p:nvSpPr>
          <p:cNvPr id="13316" name="Rectangle 4"/>
          <p:cNvSpPr>
            <a:spLocks noGrp="1" noRot="1" noTextEdit="1"/>
          </p:cNvSpPr>
          <p:nvPr>
            <p:ph type="sldImg"/>
          </p:nvPr>
        </p:nvSpPr>
        <p:spPr bwMode="auto">
          <a:xfrm>
            <a:off x="952500" y="685800"/>
            <a:ext cx="4953000" cy="3429000"/>
          </a:xfrm>
          <a:prstGeom prst="rect">
            <a:avLst/>
          </a:prstGeom>
          <a:noFill/>
          <a:ln w="9525">
            <a:solidFill>
              <a:srgbClr val="000000"/>
            </a:solidFill>
            <a:miter lim="800000"/>
          </a:ln>
        </p:spPr>
      </p:sp>
      <p:sp>
        <p:nvSpPr>
          <p:cNvPr id="31749" name="Rectangle 5"/>
          <p:cNvSpPr>
            <a:spLocks noGrp="1" noChangeArrowheads="1"/>
          </p:cNvSpPr>
          <p:nvPr>
            <p:ph type="body" sz="quarter" idx="3"/>
          </p:nvPr>
        </p:nvSpPr>
        <p:spPr bwMode="auto">
          <a:xfrm>
            <a:off x="685800" y="4343400"/>
            <a:ext cx="5486400" cy="4114800"/>
          </a:xfrm>
          <a:prstGeom prst="rect">
            <a:avLst/>
          </a:prstGeom>
          <a:noFill/>
          <a:ln w="9525">
            <a:noFill/>
            <a:miter lim="800000"/>
          </a:ln>
          <a:effectLst/>
        </p:spPr>
        <p:txBody>
          <a:bodyPr vert="horz" wrap="square" lIns="91440" tIns="45720" rIns="91440" bIns="45720" numCol="1" anchor="t" anchorCtr="0" compatLnSpc="1"/>
          <a:lstStyle/>
          <a:p>
            <a:pPr lvl="0"/>
            <a:r>
              <a:rPr lang="zh-CN" altLang="en-US" noProof="0" smtClean="0"/>
              <a:t>单击此处编辑母版文本样式</a:t>
            </a:r>
            <a:endParaRPr lang="zh-CN" altLang="en-US" noProof="0" smtClean="0"/>
          </a:p>
          <a:p>
            <a:pPr lvl="1"/>
            <a:r>
              <a:rPr lang="zh-CN" altLang="en-US" noProof="0" smtClean="0"/>
              <a:t>第二级</a:t>
            </a:r>
            <a:endParaRPr lang="zh-CN" altLang="en-US" noProof="0" smtClean="0"/>
          </a:p>
          <a:p>
            <a:pPr lvl="2"/>
            <a:r>
              <a:rPr lang="zh-CN" altLang="en-US" noProof="0" smtClean="0"/>
              <a:t>第三级</a:t>
            </a:r>
            <a:endParaRPr lang="zh-CN" altLang="en-US" noProof="0" smtClean="0"/>
          </a:p>
          <a:p>
            <a:pPr lvl="3"/>
            <a:r>
              <a:rPr lang="zh-CN" altLang="en-US" noProof="0" smtClean="0"/>
              <a:t>第四级</a:t>
            </a:r>
            <a:endParaRPr lang="zh-CN" altLang="en-US" noProof="0" smtClean="0"/>
          </a:p>
          <a:p>
            <a:pPr lvl="4"/>
            <a:r>
              <a:rPr lang="zh-CN" altLang="en-US" noProof="0" smtClean="0"/>
              <a:t>第五级</a:t>
            </a:r>
            <a:endParaRPr lang="zh-CN" altLang="en-US" noProof="0" smtClean="0"/>
          </a:p>
        </p:txBody>
      </p:sp>
      <p:sp>
        <p:nvSpPr>
          <p:cNvPr id="31750" name="Rectangle 6"/>
          <p:cNvSpPr>
            <a:spLocks noGrp="1" noChangeArrowheads="1"/>
          </p:cNvSpPr>
          <p:nvPr>
            <p:ph type="ftr" sz="quarter" idx="4"/>
          </p:nvPr>
        </p:nvSpPr>
        <p:spPr bwMode="auto">
          <a:xfrm>
            <a:off x="0" y="8685213"/>
            <a:ext cx="2971800" cy="457200"/>
          </a:xfrm>
          <a:prstGeom prst="rect">
            <a:avLst/>
          </a:prstGeom>
          <a:noFill/>
          <a:ln w="9525">
            <a:noFill/>
            <a:miter lim="800000"/>
          </a:ln>
          <a:effectLst/>
        </p:spPr>
        <p:txBody>
          <a:bodyPr vert="horz" wrap="square" lIns="91440" tIns="45720" rIns="91440" bIns="45720" numCol="1" anchor="b" anchorCtr="0" compatLnSpc="1"/>
          <a:lstStyle>
            <a:lvl1pPr eaLnBrk="1" hangingPunct="1">
              <a:defRPr sz="1200">
                <a:latin typeface="Arial" panose="020B0604020202020204" pitchFamily="34" charset="0"/>
                <a:ea typeface="+mn-ea"/>
                <a:cs typeface="+mn-cs"/>
              </a:defRPr>
            </a:lvl1pPr>
          </a:lstStyle>
          <a:p>
            <a:pPr>
              <a:defRPr/>
            </a:pPr>
            <a:endParaRPr lang="en-US" altLang="zh-CN"/>
          </a:p>
        </p:txBody>
      </p:sp>
      <p:sp>
        <p:nvSpPr>
          <p:cNvPr id="31751" name="Rectangle 7"/>
          <p:cNvSpPr>
            <a:spLocks noGrp="1" noChangeArrowheads="1"/>
          </p:cNvSpPr>
          <p:nvPr>
            <p:ph type="sldNum" sz="quarter" idx="5"/>
          </p:nvPr>
        </p:nvSpPr>
        <p:spPr bwMode="auto">
          <a:xfrm>
            <a:off x="3884613" y="8685213"/>
            <a:ext cx="2971800" cy="457200"/>
          </a:xfrm>
          <a:prstGeom prst="rect">
            <a:avLst/>
          </a:prstGeom>
          <a:noFill/>
          <a:ln w="9525">
            <a:noFill/>
            <a:miter lim="800000"/>
          </a:ln>
          <a:effectLst/>
        </p:spPr>
        <p:txBody>
          <a:bodyPr vert="horz" wrap="square" lIns="91440" tIns="45720" rIns="91440" bIns="45720" numCol="1" anchor="b" anchorCtr="0" compatLnSpc="1"/>
          <a:lstStyle>
            <a:lvl1pPr algn="r">
              <a:defRPr sz="1200" noProof="1" dirty="0">
                <a:latin typeface="Arial" panose="020B0604020202020204" pitchFamily="34" charset="0"/>
                <a:ea typeface="宋体" panose="02010600030101010101" pitchFamily="2" charset="-122"/>
                <a:cs typeface="+mn-cs"/>
              </a:defRPr>
            </a:lvl1pPr>
          </a:lstStyle>
          <a:p>
            <a:pPr>
              <a:defRPr/>
            </a:pPr>
            <a:fld id="{75D0DC4E-2840-497B-B98B-94108013FB7E}" type="slidenum">
              <a:rPr lang="zh-CN" altLang="en-US"/>
            </a:fld>
            <a:endParaRPr lang="zh-CN" altLang="en-US"/>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1pPr>
    <a:lvl2pPr marL="457200" algn="l"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2pPr>
    <a:lvl3pPr marL="914400" algn="l"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3pPr>
    <a:lvl4pPr marL="1371600" algn="l"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4pPr>
    <a:lvl5pPr marL="1828800" algn="l"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Rectangle 7"/>
          <p:cNvSpPr>
            <a:spLocks noGrp="1"/>
          </p:cNvSpPr>
          <p:nvPr>
            <p:ph type="sldNum" sz="quarter" idx="5"/>
          </p:nvPr>
        </p:nvSpPr>
        <p:spPr>
          <a:noFill/>
        </p:spPr>
        <p:txBody>
          <a:bodyPr/>
          <a:lstStyle/>
          <a:p>
            <a:fld id="{80AB6ECB-48CA-4CFE-9245-5EEB04EBD624}" type="slidenum">
              <a:rPr lang="zh-CN" altLang="en-US" smtClean="0">
                <a:latin typeface="Arial" panose="020B0604020202020204" pitchFamily="34" charset="0"/>
                <a:ea typeface="宋体" panose="02010600030101010101" pitchFamily="2" charset="-122"/>
                <a:cs typeface="华文宋体"/>
              </a:rPr>
            </a:fld>
            <a:endParaRPr lang="zh-CN" altLang="en-US" smtClean="0">
              <a:latin typeface="Arial" panose="020B0604020202020204" pitchFamily="34" charset="0"/>
              <a:ea typeface="宋体" panose="02010600030101010101" pitchFamily="2" charset="-122"/>
              <a:cs typeface="华文宋体"/>
            </a:endParaRPr>
          </a:p>
        </p:txBody>
      </p:sp>
      <p:sp>
        <p:nvSpPr>
          <p:cNvPr id="17410" name="Rectangle 2"/>
          <p:cNvSpPr>
            <a:spLocks noGrp="1" noRot="1" noTextEdit="1"/>
          </p:cNvSpPr>
          <p:nvPr>
            <p:ph type="sldImg"/>
          </p:nvPr>
        </p:nvSpPr>
        <p:spPr/>
      </p:sp>
      <p:sp>
        <p:nvSpPr>
          <p:cNvPr id="17411" name="Rectangle 3"/>
          <p:cNvSpPr>
            <a:spLocks noGrp="1"/>
          </p:cNvSpPr>
          <p:nvPr>
            <p:ph type="body"/>
          </p:nvPr>
        </p:nvSpPr>
        <p:spPr>
          <a:noFill/>
        </p:spPr>
        <p:txBody>
          <a:bodyPr/>
          <a:lstStyle/>
          <a:p>
            <a:pPr eaLnBrk="1" hangingPunct="1"/>
            <a:endParaRPr lang="zh-CN" altLang="en-US" smtClean="0">
              <a:latin typeface="Arial" panose="020B0604020202020204" pitchFamily="34" charset="0"/>
              <a:ea typeface="宋体" panose="02010600030101010101" pitchFamily="2" charset="-122"/>
            </a:endParaRPr>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showMasterPhAnim="0">
  <p:cSld name="标题幻灯片">
    <p:bg>
      <p:bgPr>
        <a:blipFill dpi="0" rotWithShape="0">
          <a:blip r:embed="rId2"/>
          <a:srcRect/>
          <a:stretch>
            <a:fillRect/>
          </a:stretch>
        </a:blipFill>
        <a:effectLst/>
      </p:bgPr>
    </p:bg>
    <p:spTree>
      <p:nvGrpSpPr>
        <p:cNvPr id="1" name=""/>
        <p:cNvGrpSpPr/>
        <p:nvPr/>
      </p:nvGrpSpPr>
      <p:grpSpPr>
        <a:xfrm>
          <a:off x="0" y="0"/>
          <a:ext cx="0" cy="0"/>
          <a:chOff x="0" y="0"/>
          <a:chExt cx="0" cy="0"/>
        </a:xfrm>
      </p:grpSpPr>
      <p:pic>
        <p:nvPicPr>
          <p:cNvPr id="4" name="图片 2049" descr="5副本"/>
          <p:cNvPicPr>
            <a:picLocks noChangeAspect="1"/>
          </p:cNvPicPr>
          <p:nvPr/>
        </p:nvPicPr>
        <p:blipFill>
          <a:blip r:embed="rId3"/>
          <a:srcRect/>
          <a:stretch>
            <a:fillRect/>
          </a:stretch>
        </p:blipFill>
        <p:spPr bwMode="auto">
          <a:xfrm>
            <a:off x="0" y="0"/>
            <a:ext cx="9906000" cy="6858000"/>
          </a:xfrm>
          <a:prstGeom prst="rect">
            <a:avLst/>
          </a:prstGeom>
          <a:noFill/>
          <a:ln w="9525">
            <a:noFill/>
            <a:miter lim="800000"/>
            <a:headEnd/>
            <a:tailEnd/>
          </a:ln>
        </p:spPr>
      </p:pic>
      <p:sp>
        <p:nvSpPr>
          <p:cNvPr id="2051" name="标题 2050"/>
          <p:cNvSpPr>
            <a:spLocks noGrp="1"/>
          </p:cNvSpPr>
          <p:nvPr>
            <p:ph type="ctrTitle"/>
          </p:nvPr>
        </p:nvSpPr>
        <p:spPr>
          <a:xfrm>
            <a:off x="741231" y="3357563"/>
            <a:ext cx="8420100" cy="1254125"/>
          </a:xfrm>
          <a:prstGeom prst="rect">
            <a:avLst/>
          </a:prstGeom>
          <a:noFill/>
          <a:ln w="9525">
            <a:noFill/>
          </a:ln>
        </p:spPr>
        <p:txBody>
          <a:bodyPr/>
          <a:lstStyle>
            <a:lvl1pPr lvl="0">
              <a:defRPr/>
            </a:lvl1pPr>
          </a:lstStyle>
          <a:p>
            <a:pPr lvl="0"/>
            <a:r>
              <a:rPr lang="zh-CN" altLang="en-US" noProof="1"/>
              <a:t>单击此处编辑母版标题样式</a:t>
            </a:r>
            <a:endParaRPr lang="zh-CN" altLang="en-US" noProof="1"/>
          </a:p>
        </p:txBody>
      </p:sp>
      <p:sp>
        <p:nvSpPr>
          <p:cNvPr id="2052" name="副标题 2051"/>
          <p:cNvSpPr>
            <a:spLocks noGrp="1"/>
          </p:cNvSpPr>
          <p:nvPr>
            <p:ph type="subTitle" idx="1"/>
          </p:nvPr>
        </p:nvSpPr>
        <p:spPr>
          <a:xfrm>
            <a:off x="1485900" y="4654550"/>
            <a:ext cx="6934200" cy="985838"/>
          </a:xfrm>
          <a:prstGeom prst="rect">
            <a:avLst/>
          </a:prstGeom>
          <a:noFill/>
          <a:ln w="9525">
            <a:noFill/>
          </a:ln>
        </p:spPr>
        <p:txBody>
          <a:bodyPr/>
          <a:lstStyle>
            <a:lvl1pPr marL="0" lvl="0" indent="0" algn="ctr">
              <a:buNone/>
              <a:defRPr/>
            </a:lvl1pPr>
            <a:lvl2pPr marL="457200" lvl="1" indent="0" algn="ctr">
              <a:buNone/>
              <a:defRPr/>
            </a:lvl2pPr>
            <a:lvl3pPr marL="914400" lvl="2" indent="0" algn="ctr">
              <a:buNone/>
              <a:defRPr/>
            </a:lvl3pPr>
            <a:lvl4pPr marL="1371600" lvl="3" indent="0" algn="ctr">
              <a:buNone/>
              <a:defRPr/>
            </a:lvl4pPr>
            <a:lvl5pPr marL="1828800" lvl="4" indent="0" algn="ctr">
              <a:buNone/>
              <a:defRPr/>
            </a:lvl5pPr>
          </a:lstStyle>
          <a:p>
            <a:pPr lvl="0"/>
            <a:r>
              <a:rPr lang="zh-CN" altLang="en-US" noProof="1"/>
              <a:t>单击此处编辑母版副标题样式</a:t>
            </a:r>
            <a:endParaRPr lang="zh-CN" altLang="en-US" noProof="1"/>
          </a:p>
        </p:txBody>
      </p:sp>
      <p:sp>
        <p:nvSpPr>
          <p:cNvPr id="5" name="日期占位符 2052"/>
          <p:cNvSpPr>
            <a:spLocks noGrp="1"/>
          </p:cNvSpPr>
          <p:nvPr>
            <p:ph type="dt" sz="half" idx="10"/>
          </p:nvPr>
        </p:nvSpPr>
        <p:spPr/>
        <p:txBody>
          <a:bodyPr anchor="t"/>
          <a:lstStyle>
            <a:lvl1pPr>
              <a:defRPr sz="1400"/>
            </a:lvl1pPr>
          </a:lstStyle>
          <a:p>
            <a:pPr>
              <a:defRPr/>
            </a:pPr>
            <a:endParaRPr lang="zh-CN" altLang="en-US"/>
          </a:p>
        </p:txBody>
      </p:sp>
      <p:sp>
        <p:nvSpPr>
          <p:cNvPr id="6" name="页脚占位符 2053"/>
          <p:cNvSpPr>
            <a:spLocks noGrp="1"/>
          </p:cNvSpPr>
          <p:nvPr>
            <p:ph type="ftr" sz="quarter" idx="11"/>
          </p:nvPr>
        </p:nvSpPr>
        <p:spPr/>
        <p:txBody>
          <a:bodyPr anchor="t"/>
          <a:lstStyle>
            <a:lvl1pPr algn="ctr">
              <a:defRPr sz="1400"/>
            </a:lvl1pPr>
          </a:lstStyle>
          <a:p>
            <a:pPr>
              <a:defRPr/>
            </a:pPr>
            <a:endParaRPr lang="zh-CN" altLang="en-US"/>
          </a:p>
        </p:txBody>
      </p:sp>
      <p:sp>
        <p:nvSpPr>
          <p:cNvPr id="7" name="灯片编号占位符 2054"/>
          <p:cNvSpPr>
            <a:spLocks noGrp="1"/>
          </p:cNvSpPr>
          <p:nvPr>
            <p:ph type="sldNum" sz="quarter" idx="12"/>
          </p:nvPr>
        </p:nvSpPr>
        <p:spPr/>
        <p:txBody>
          <a:bodyPr anchor="t"/>
          <a:lstStyle>
            <a:lvl1pPr algn="r">
              <a:defRPr sz="1400" dirty="0"/>
            </a:lvl1pPr>
          </a:lstStyle>
          <a:p>
            <a:pPr>
              <a:defRPr/>
            </a:pPr>
            <a:fld id="{5057C32F-D6F1-40A4-9930-4C262FF4F79B}" type="slidenum">
              <a:rPr lang="zh-CN" altLang="en-US"/>
            </a:fld>
            <a:endParaRPr lang="zh-CN" altLang="en-US"/>
          </a:p>
        </p:txBody>
      </p:sp>
    </p:spTree>
  </p:cSld>
  <p:clrMapOvr>
    <a:masterClrMapping/>
  </p:clrMapOvr>
  <p:transition>
    <p:fade/>
  </p:transition>
  <p:hf sldNum="0"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p:txBody>
          <a:bodyPr vert="eaVert"/>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日期占位符 1027"/>
          <p:cNvSpPr>
            <a:spLocks noGrp="1"/>
          </p:cNvSpPr>
          <p:nvPr>
            <p:ph type="dt" sz="half" idx="10"/>
          </p:nvPr>
        </p:nvSpPr>
        <p:spPr/>
        <p:txBody>
          <a:bodyPr/>
          <a:lstStyle>
            <a:lvl1pPr>
              <a:defRPr/>
            </a:lvl1pPr>
          </a:lstStyle>
          <a:p>
            <a:pPr>
              <a:defRPr/>
            </a:pPr>
            <a:endParaRPr lang="zh-CN" altLang="en-US"/>
          </a:p>
        </p:txBody>
      </p:sp>
      <p:sp>
        <p:nvSpPr>
          <p:cNvPr id="5" name="页脚占位符 1028"/>
          <p:cNvSpPr>
            <a:spLocks noGrp="1"/>
          </p:cNvSpPr>
          <p:nvPr>
            <p:ph type="ftr" sz="quarter" idx="11"/>
          </p:nvPr>
        </p:nvSpPr>
        <p:spPr/>
        <p:txBody>
          <a:bodyPr/>
          <a:lstStyle>
            <a:lvl1pPr>
              <a:defRPr/>
            </a:lvl1pPr>
          </a:lstStyle>
          <a:p>
            <a:pPr>
              <a:defRPr/>
            </a:pPr>
            <a:endParaRPr lang="zh-CN" altLang="en-US"/>
          </a:p>
        </p:txBody>
      </p:sp>
      <p:sp>
        <p:nvSpPr>
          <p:cNvPr id="6" name="灯片编号占位符 1029"/>
          <p:cNvSpPr>
            <a:spLocks noGrp="1"/>
          </p:cNvSpPr>
          <p:nvPr>
            <p:ph type="sldNum" sz="quarter" idx="12"/>
          </p:nvPr>
        </p:nvSpPr>
        <p:spPr/>
        <p:txBody>
          <a:bodyPr/>
          <a:lstStyle>
            <a:lvl1pPr>
              <a:defRPr/>
            </a:lvl1pPr>
          </a:lstStyle>
          <a:p>
            <a:pPr>
              <a:defRPr/>
            </a:pPr>
            <a:fld id="{4CAA9C2C-BBE6-4FDC-A647-130D99F8E4EF}" type="slidenum">
              <a:rPr lang="zh-CN" altLang="en-US"/>
            </a:fld>
            <a:endParaRPr lang="zh-CN" altLang="en-US"/>
          </a:p>
        </p:txBody>
      </p:sp>
    </p:spTree>
  </p:cSld>
  <p:clrMapOvr>
    <a:masterClrMapping/>
  </p:clrMapOvr>
  <p:transition>
    <p:fade/>
  </p:transition>
  <p:hf sldNum="0"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7190880" y="620713"/>
            <a:ext cx="2231860" cy="5507037"/>
          </a:xfrm>
        </p:spPr>
        <p:txBody>
          <a:bodyPr vert="eaVert"/>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a:xfrm>
            <a:off x="495300" y="620713"/>
            <a:ext cx="6566196" cy="5507037"/>
          </a:xfrm>
        </p:spPr>
        <p:txBody>
          <a:bodyPr vert="eaVert"/>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日期占位符 1027"/>
          <p:cNvSpPr>
            <a:spLocks noGrp="1"/>
          </p:cNvSpPr>
          <p:nvPr>
            <p:ph type="dt" sz="half" idx="10"/>
          </p:nvPr>
        </p:nvSpPr>
        <p:spPr/>
        <p:txBody>
          <a:bodyPr/>
          <a:lstStyle>
            <a:lvl1pPr>
              <a:defRPr/>
            </a:lvl1pPr>
          </a:lstStyle>
          <a:p>
            <a:pPr>
              <a:defRPr/>
            </a:pPr>
            <a:endParaRPr lang="zh-CN" altLang="en-US"/>
          </a:p>
        </p:txBody>
      </p:sp>
      <p:sp>
        <p:nvSpPr>
          <p:cNvPr id="5" name="页脚占位符 1028"/>
          <p:cNvSpPr>
            <a:spLocks noGrp="1"/>
          </p:cNvSpPr>
          <p:nvPr>
            <p:ph type="ftr" sz="quarter" idx="11"/>
          </p:nvPr>
        </p:nvSpPr>
        <p:spPr/>
        <p:txBody>
          <a:bodyPr/>
          <a:lstStyle>
            <a:lvl1pPr>
              <a:defRPr/>
            </a:lvl1pPr>
          </a:lstStyle>
          <a:p>
            <a:pPr>
              <a:defRPr/>
            </a:pPr>
            <a:endParaRPr lang="zh-CN" altLang="en-US"/>
          </a:p>
        </p:txBody>
      </p:sp>
      <p:sp>
        <p:nvSpPr>
          <p:cNvPr id="6" name="灯片编号占位符 1029"/>
          <p:cNvSpPr>
            <a:spLocks noGrp="1"/>
          </p:cNvSpPr>
          <p:nvPr>
            <p:ph type="sldNum" sz="quarter" idx="12"/>
          </p:nvPr>
        </p:nvSpPr>
        <p:spPr/>
        <p:txBody>
          <a:bodyPr/>
          <a:lstStyle>
            <a:lvl1pPr>
              <a:defRPr/>
            </a:lvl1pPr>
          </a:lstStyle>
          <a:p>
            <a:pPr>
              <a:defRPr/>
            </a:pPr>
            <a:fld id="{897382DD-28BE-43E3-8AFA-A1152BD35ADA}" type="slidenum">
              <a:rPr lang="zh-CN" altLang="en-US"/>
            </a:fld>
            <a:endParaRPr lang="zh-CN" altLang="en-US"/>
          </a:p>
        </p:txBody>
      </p:sp>
    </p:spTree>
  </p:cSld>
  <p:clrMapOvr>
    <a:masterClrMapping/>
  </p:clrMapOvr>
  <p:transition>
    <p:fade/>
  </p:transition>
  <p:hf sldNum="0"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idx="1"/>
          </p:nvPr>
        </p:nvSpPr>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日期占位符 1027"/>
          <p:cNvSpPr>
            <a:spLocks noGrp="1"/>
          </p:cNvSpPr>
          <p:nvPr>
            <p:ph type="dt" sz="half" idx="10"/>
          </p:nvPr>
        </p:nvSpPr>
        <p:spPr/>
        <p:txBody>
          <a:bodyPr/>
          <a:lstStyle>
            <a:lvl1pPr>
              <a:defRPr/>
            </a:lvl1pPr>
          </a:lstStyle>
          <a:p>
            <a:pPr>
              <a:defRPr/>
            </a:pPr>
            <a:endParaRPr lang="zh-CN" altLang="en-US"/>
          </a:p>
        </p:txBody>
      </p:sp>
      <p:sp>
        <p:nvSpPr>
          <p:cNvPr id="5" name="页脚占位符 1028"/>
          <p:cNvSpPr>
            <a:spLocks noGrp="1"/>
          </p:cNvSpPr>
          <p:nvPr>
            <p:ph type="ftr" sz="quarter" idx="11"/>
          </p:nvPr>
        </p:nvSpPr>
        <p:spPr/>
        <p:txBody>
          <a:bodyPr/>
          <a:lstStyle>
            <a:lvl1pPr>
              <a:defRPr/>
            </a:lvl1pPr>
          </a:lstStyle>
          <a:p>
            <a:pPr>
              <a:defRPr/>
            </a:pPr>
            <a:endParaRPr lang="zh-CN" altLang="en-US"/>
          </a:p>
        </p:txBody>
      </p:sp>
      <p:sp>
        <p:nvSpPr>
          <p:cNvPr id="6" name="灯片编号占位符 1029"/>
          <p:cNvSpPr>
            <a:spLocks noGrp="1"/>
          </p:cNvSpPr>
          <p:nvPr>
            <p:ph type="sldNum" sz="quarter" idx="12"/>
          </p:nvPr>
        </p:nvSpPr>
        <p:spPr/>
        <p:txBody>
          <a:bodyPr/>
          <a:lstStyle>
            <a:lvl1pPr>
              <a:defRPr/>
            </a:lvl1pPr>
          </a:lstStyle>
          <a:p>
            <a:pPr>
              <a:defRPr/>
            </a:pPr>
            <a:fld id="{121D9F51-20A6-4181-AF0A-EA6C5332DFBC}" type="slidenum">
              <a:rPr lang="zh-CN" altLang="en-US"/>
            </a:fld>
            <a:endParaRPr lang="zh-CN" altLang="en-US"/>
          </a:p>
        </p:txBody>
      </p:sp>
    </p:spTree>
  </p:cSld>
  <p:clrMapOvr>
    <a:masterClrMapping/>
  </p:clrMapOvr>
  <p:transition>
    <p:fade/>
  </p:transition>
  <p:hf sldNum="0"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75879" y="1709738"/>
            <a:ext cx="8543925" cy="2852737"/>
          </a:xfrm>
        </p:spPr>
        <p:txBody>
          <a:bodyPr anchor="b"/>
          <a:lstStyle>
            <a:lvl1pPr>
              <a:defRPr sz="4500"/>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675879" y="4589463"/>
            <a:ext cx="8543925"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noProof="1" smtClean="0"/>
              <a:t>单击此处编辑母版文本样式</a:t>
            </a:r>
            <a:endParaRPr lang="zh-CN" altLang="en-US" noProof="1" smtClean="0"/>
          </a:p>
        </p:txBody>
      </p:sp>
      <p:sp>
        <p:nvSpPr>
          <p:cNvPr id="4" name="日期占位符 1027"/>
          <p:cNvSpPr>
            <a:spLocks noGrp="1"/>
          </p:cNvSpPr>
          <p:nvPr>
            <p:ph type="dt" sz="half" idx="10"/>
          </p:nvPr>
        </p:nvSpPr>
        <p:spPr/>
        <p:txBody>
          <a:bodyPr/>
          <a:lstStyle>
            <a:lvl1pPr>
              <a:defRPr/>
            </a:lvl1pPr>
          </a:lstStyle>
          <a:p>
            <a:pPr>
              <a:defRPr/>
            </a:pPr>
            <a:endParaRPr lang="zh-CN" altLang="en-US"/>
          </a:p>
        </p:txBody>
      </p:sp>
      <p:sp>
        <p:nvSpPr>
          <p:cNvPr id="5" name="页脚占位符 1028"/>
          <p:cNvSpPr>
            <a:spLocks noGrp="1"/>
          </p:cNvSpPr>
          <p:nvPr>
            <p:ph type="ftr" sz="quarter" idx="11"/>
          </p:nvPr>
        </p:nvSpPr>
        <p:spPr/>
        <p:txBody>
          <a:bodyPr/>
          <a:lstStyle>
            <a:lvl1pPr>
              <a:defRPr/>
            </a:lvl1pPr>
          </a:lstStyle>
          <a:p>
            <a:pPr>
              <a:defRPr/>
            </a:pPr>
            <a:endParaRPr lang="zh-CN" altLang="en-US"/>
          </a:p>
        </p:txBody>
      </p:sp>
      <p:sp>
        <p:nvSpPr>
          <p:cNvPr id="6" name="灯片编号占位符 1029"/>
          <p:cNvSpPr>
            <a:spLocks noGrp="1"/>
          </p:cNvSpPr>
          <p:nvPr>
            <p:ph type="sldNum" sz="quarter" idx="12"/>
          </p:nvPr>
        </p:nvSpPr>
        <p:spPr/>
        <p:txBody>
          <a:bodyPr/>
          <a:lstStyle>
            <a:lvl1pPr>
              <a:defRPr/>
            </a:lvl1pPr>
          </a:lstStyle>
          <a:p>
            <a:pPr>
              <a:defRPr/>
            </a:pPr>
            <a:fld id="{937B3318-D821-4B22-9D58-B2B7A68681D6}" type="slidenum">
              <a:rPr lang="zh-CN" altLang="en-US"/>
            </a:fld>
            <a:endParaRPr lang="zh-CN" altLang="en-US"/>
          </a:p>
        </p:txBody>
      </p:sp>
    </p:spTree>
  </p:cSld>
  <p:clrMapOvr>
    <a:masterClrMapping/>
  </p:clrMapOvr>
  <p:transition>
    <p:fade/>
  </p:transition>
  <p:hf sldNum="0"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sz="half" idx="1"/>
          </p:nvPr>
        </p:nvSpPr>
        <p:spPr>
          <a:xfrm>
            <a:off x="495300" y="1412875"/>
            <a:ext cx="4368546" cy="4714875"/>
          </a:xfrm>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内容占位符 3"/>
          <p:cNvSpPr>
            <a:spLocks noGrp="1"/>
          </p:cNvSpPr>
          <p:nvPr>
            <p:ph sz="half" idx="2"/>
          </p:nvPr>
        </p:nvSpPr>
        <p:spPr>
          <a:xfrm>
            <a:off x="5042154" y="1412875"/>
            <a:ext cx="4368546" cy="4714875"/>
          </a:xfrm>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5" name="日期占位符 1027"/>
          <p:cNvSpPr>
            <a:spLocks noGrp="1"/>
          </p:cNvSpPr>
          <p:nvPr>
            <p:ph type="dt" sz="half" idx="10"/>
          </p:nvPr>
        </p:nvSpPr>
        <p:spPr/>
        <p:txBody>
          <a:bodyPr/>
          <a:lstStyle>
            <a:lvl1pPr>
              <a:defRPr/>
            </a:lvl1pPr>
          </a:lstStyle>
          <a:p>
            <a:pPr>
              <a:defRPr/>
            </a:pPr>
            <a:endParaRPr lang="zh-CN" altLang="en-US"/>
          </a:p>
        </p:txBody>
      </p:sp>
      <p:sp>
        <p:nvSpPr>
          <p:cNvPr id="6" name="页脚占位符 1028"/>
          <p:cNvSpPr>
            <a:spLocks noGrp="1"/>
          </p:cNvSpPr>
          <p:nvPr>
            <p:ph type="ftr" sz="quarter" idx="11"/>
          </p:nvPr>
        </p:nvSpPr>
        <p:spPr/>
        <p:txBody>
          <a:bodyPr/>
          <a:lstStyle>
            <a:lvl1pPr>
              <a:defRPr/>
            </a:lvl1pPr>
          </a:lstStyle>
          <a:p>
            <a:pPr>
              <a:defRPr/>
            </a:pPr>
            <a:endParaRPr lang="zh-CN" altLang="en-US"/>
          </a:p>
        </p:txBody>
      </p:sp>
      <p:sp>
        <p:nvSpPr>
          <p:cNvPr id="7" name="灯片编号占位符 1029"/>
          <p:cNvSpPr>
            <a:spLocks noGrp="1"/>
          </p:cNvSpPr>
          <p:nvPr>
            <p:ph type="sldNum" sz="quarter" idx="12"/>
          </p:nvPr>
        </p:nvSpPr>
        <p:spPr/>
        <p:txBody>
          <a:bodyPr/>
          <a:lstStyle>
            <a:lvl1pPr>
              <a:defRPr/>
            </a:lvl1pPr>
          </a:lstStyle>
          <a:p>
            <a:pPr>
              <a:defRPr/>
            </a:pPr>
            <a:fld id="{6B9847F7-757E-416D-91F3-B140FAFBBE01}" type="slidenum">
              <a:rPr lang="zh-CN" altLang="en-US"/>
            </a:fld>
            <a:endParaRPr lang="zh-CN" altLang="en-US"/>
          </a:p>
        </p:txBody>
      </p:sp>
    </p:spTree>
  </p:cSld>
  <p:clrMapOvr>
    <a:masterClrMapping/>
  </p:clrMapOvr>
  <p:transition>
    <p:fade/>
  </p:transition>
  <p:hf sldNum="0"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82328" y="365125"/>
            <a:ext cx="8543925" cy="1325563"/>
          </a:xfrm>
        </p:spPr>
        <p:txBody>
          <a:body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964254" y="1778438"/>
            <a:ext cx="3959779" cy="823912"/>
          </a:xfrm>
        </p:spPr>
        <p:txBody>
          <a:bodyPr anchor="ctr"/>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noProof="1" smtClean="0"/>
              <a:t>单击此处编辑母版文本样式</a:t>
            </a:r>
            <a:endParaRPr lang="zh-CN" altLang="en-US" noProof="1" smtClean="0"/>
          </a:p>
        </p:txBody>
      </p:sp>
      <p:sp>
        <p:nvSpPr>
          <p:cNvPr id="4" name="内容占位符 3"/>
          <p:cNvSpPr>
            <a:spLocks noGrp="1"/>
          </p:cNvSpPr>
          <p:nvPr>
            <p:ph sz="half" idx="2"/>
          </p:nvPr>
        </p:nvSpPr>
        <p:spPr>
          <a:xfrm>
            <a:off x="964254" y="2665379"/>
            <a:ext cx="3959779" cy="3524284"/>
          </a:xfrm>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5" name="文本占位符 4"/>
          <p:cNvSpPr>
            <a:spLocks noGrp="1"/>
          </p:cNvSpPr>
          <p:nvPr>
            <p:ph type="body" sz="quarter" idx="3"/>
          </p:nvPr>
        </p:nvSpPr>
        <p:spPr>
          <a:xfrm>
            <a:off x="5083763" y="1778438"/>
            <a:ext cx="3979280" cy="823912"/>
          </a:xfrm>
        </p:spPr>
        <p:txBody>
          <a:bodyPr anchor="ctr"/>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noProof="1" smtClean="0"/>
              <a:t>单击此处编辑母版文本样式</a:t>
            </a:r>
            <a:endParaRPr lang="zh-CN" altLang="en-US" noProof="1" smtClean="0"/>
          </a:p>
        </p:txBody>
      </p:sp>
      <p:sp>
        <p:nvSpPr>
          <p:cNvPr id="6" name="内容占位符 5"/>
          <p:cNvSpPr>
            <a:spLocks noGrp="1"/>
          </p:cNvSpPr>
          <p:nvPr>
            <p:ph sz="quarter" idx="4"/>
          </p:nvPr>
        </p:nvSpPr>
        <p:spPr>
          <a:xfrm>
            <a:off x="5083763" y="2665379"/>
            <a:ext cx="3979280" cy="3524284"/>
          </a:xfrm>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7" name="日期占位符 1027"/>
          <p:cNvSpPr>
            <a:spLocks noGrp="1"/>
          </p:cNvSpPr>
          <p:nvPr>
            <p:ph type="dt" sz="half" idx="10"/>
          </p:nvPr>
        </p:nvSpPr>
        <p:spPr/>
        <p:txBody>
          <a:bodyPr/>
          <a:lstStyle>
            <a:lvl1pPr>
              <a:defRPr/>
            </a:lvl1pPr>
          </a:lstStyle>
          <a:p>
            <a:pPr>
              <a:defRPr/>
            </a:pPr>
            <a:endParaRPr lang="zh-CN" altLang="en-US"/>
          </a:p>
        </p:txBody>
      </p:sp>
      <p:sp>
        <p:nvSpPr>
          <p:cNvPr id="8" name="页脚占位符 1028"/>
          <p:cNvSpPr>
            <a:spLocks noGrp="1"/>
          </p:cNvSpPr>
          <p:nvPr>
            <p:ph type="ftr" sz="quarter" idx="11"/>
          </p:nvPr>
        </p:nvSpPr>
        <p:spPr/>
        <p:txBody>
          <a:bodyPr/>
          <a:lstStyle>
            <a:lvl1pPr>
              <a:defRPr/>
            </a:lvl1pPr>
          </a:lstStyle>
          <a:p>
            <a:pPr>
              <a:defRPr/>
            </a:pPr>
            <a:endParaRPr lang="zh-CN" altLang="en-US"/>
          </a:p>
        </p:txBody>
      </p:sp>
      <p:sp>
        <p:nvSpPr>
          <p:cNvPr id="9" name="灯片编号占位符 1029"/>
          <p:cNvSpPr>
            <a:spLocks noGrp="1"/>
          </p:cNvSpPr>
          <p:nvPr>
            <p:ph type="sldNum" sz="quarter" idx="12"/>
          </p:nvPr>
        </p:nvSpPr>
        <p:spPr/>
        <p:txBody>
          <a:bodyPr/>
          <a:lstStyle>
            <a:lvl1pPr>
              <a:defRPr/>
            </a:lvl1pPr>
          </a:lstStyle>
          <a:p>
            <a:pPr>
              <a:defRPr/>
            </a:pPr>
            <a:fld id="{761E295B-EC14-4D7A-9EE7-2EFD9182A4C4}" type="slidenum">
              <a:rPr lang="zh-CN" altLang="en-US"/>
            </a:fld>
            <a:endParaRPr lang="zh-CN" altLang="en-US"/>
          </a:p>
        </p:txBody>
      </p:sp>
    </p:spTree>
  </p:cSld>
  <p:clrMapOvr>
    <a:masterClrMapping/>
  </p:clrMapOvr>
  <p:transition>
    <p:fade/>
  </p:transition>
  <p:hf sldNum="0"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日期占位符 1027"/>
          <p:cNvSpPr>
            <a:spLocks noGrp="1"/>
          </p:cNvSpPr>
          <p:nvPr>
            <p:ph type="dt" sz="half" idx="10"/>
          </p:nvPr>
        </p:nvSpPr>
        <p:spPr/>
        <p:txBody>
          <a:bodyPr/>
          <a:lstStyle>
            <a:lvl1pPr>
              <a:defRPr/>
            </a:lvl1pPr>
          </a:lstStyle>
          <a:p>
            <a:pPr>
              <a:defRPr/>
            </a:pPr>
            <a:endParaRPr lang="zh-CN" altLang="en-US"/>
          </a:p>
        </p:txBody>
      </p:sp>
      <p:sp>
        <p:nvSpPr>
          <p:cNvPr id="4" name="页脚占位符 1028"/>
          <p:cNvSpPr>
            <a:spLocks noGrp="1"/>
          </p:cNvSpPr>
          <p:nvPr>
            <p:ph type="ftr" sz="quarter" idx="11"/>
          </p:nvPr>
        </p:nvSpPr>
        <p:spPr/>
        <p:txBody>
          <a:bodyPr/>
          <a:lstStyle>
            <a:lvl1pPr>
              <a:defRPr/>
            </a:lvl1pPr>
          </a:lstStyle>
          <a:p>
            <a:pPr>
              <a:defRPr/>
            </a:pPr>
            <a:endParaRPr lang="zh-CN" altLang="en-US"/>
          </a:p>
        </p:txBody>
      </p:sp>
      <p:sp>
        <p:nvSpPr>
          <p:cNvPr id="5" name="灯片编号占位符 1029"/>
          <p:cNvSpPr>
            <a:spLocks noGrp="1"/>
          </p:cNvSpPr>
          <p:nvPr>
            <p:ph type="sldNum" sz="quarter" idx="12"/>
          </p:nvPr>
        </p:nvSpPr>
        <p:spPr/>
        <p:txBody>
          <a:bodyPr/>
          <a:lstStyle>
            <a:lvl1pPr>
              <a:defRPr/>
            </a:lvl1pPr>
          </a:lstStyle>
          <a:p>
            <a:pPr>
              <a:defRPr/>
            </a:pPr>
            <a:fld id="{BCC8211F-46D6-49DC-93D7-13361360ABBF}" type="slidenum">
              <a:rPr lang="zh-CN" altLang="en-US"/>
            </a:fld>
            <a:endParaRPr lang="zh-CN" altLang="en-US"/>
          </a:p>
        </p:txBody>
      </p:sp>
    </p:spTree>
  </p:cSld>
  <p:clrMapOvr>
    <a:masterClrMapping/>
  </p:clrMapOvr>
  <p:transition>
    <p:fade/>
  </p:transition>
  <p:hf sldNum="0"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027"/>
          <p:cNvSpPr>
            <a:spLocks noGrp="1"/>
          </p:cNvSpPr>
          <p:nvPr>
            <p:ph type="dt" sz="half" idx="10"/>
          </p:nvPr>
        </p:nvSpPr>
        <p:spPr/>
        <p:txBody>
          <a:bodyPr/>
          <a:lstStyle>
            <a:lvl1pPr>
              <a:defRPr/>
            </a:lvl1pPr>
          </a:lstStyle>
          <a:p>
            <a:pPr>
              <a:defRPr/>
            </a:pPr>
            <a:endParaRPr lang="zh-CN" altLang="en-US"/>
          </a:p>
        </p:txBody>
      </p:sp>
      <p:sp>
        <p:nvSpPr>
          <p:cNvPr id="3" name="页脚占位符 1028"/>
          <p:cNvSpPr>
            <a:spLocks noGrp="1"/>
          </p:cNvSpPr>
          <p:nvPr>
            <p:ph type="ftr" sz="quarter" idx="11"/>
          </p:nvPr>
        </p:nvSpPr>
        <p:spPr/>
        <p:txBody>
          <a:bodyPr/>
          <a:lstStyle>
            <a:lvl1pPr>
              <a:defRPr/>
            </a:lvl1pPr>
          </a:lstStyle>
          <a:p>
            <a:pPr>
              <a:defRPr/>
            </a:pPr>
            <a:endParaRPr lang="zh-CN" altLang="en-US"/>
          </a:p>
        </p:txBody>
      </p:sp>
      <p:sp>
        <p:nvSpPr>
          <p:cNvPr id="4" name="灯片编号占位符 1029"/>
          <p:cNvSpPr>
            <a:spLocks noGrp="1"/>
          </p:cNvSpPr>
          <p:nvPr>
            <p:ph type="sldNum" sz="quarter" idx="12"/>
          </p:nvPr>
        </p:nvSpPr>
        <p:spPr/>
        <p:txBody>
          <a:bodyPr/>
          <a:lstStyle>
            <a:lvl1pPr>
              <a:defRPr/>
            </a:lvl1pPr>
          </a:lstStyle>
          <a:p>
            <a:pPr>
              <a:defRPr/>
            </a:pPr>
            <a:fld id="{CB9FCD23-3D7F-46CB-88E3-99AD3AFB71C3}" type="slidenum">
              <a:rPr lang="zh-CN" altLang="en-US"/>
            </a:fld>
            <a:endParaRPr lang="zh-CN" altLang="en-US"/>
          </a:p>
        </p:txBody>
      </p:sp>
    </p:spTree>
  </p:cSld>
  <p:clrMapOvr>
    <a:masterClrMapping/>
  </p:clrMapOvr>
  <p:transition>
    <p:fade/>
  </p:transition>
  <p:hf sldNum="0"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82328" y="457200"/>
            <a:ext cx="3194943" cy="1600200"/>
          </a:xfrm>
        </p:spPr>
        <p:txBody>
          <a:bodyPr anchor="b"/>
          <a:lstStyle>
            <a:lvl1pPr>
              <a:defRPr sz="2400"/>
            </a:lvl1pPr>
          </a:lstStyle>
          <a:p>
            <a:r>
              <a:rPr lang="zh-CN" altLang="en-US" noProof="1" smtClean="0"/>
              <a:t>单击此处编辑母版标题样式</a:t>
            </a:r>
            <a:endParaRPr lang="zh-CN" altLang="en-US" noProof="1"/>
          </a:p>
        </p:txBody>
      </p:sp>
      <p:sp>
        <p:nvSpPr>
          <p:cNvPr id="3" name="内容占位符 2"/>
          <p:cNvSpPr>
            <a:spLocks noGrp="1"/>
          </p:cNvSpPr>
          <p:nvPr>
            <p:ph idx="1"/>
          </p:nvPr>
        </p:nvSpPr>
        <p:spPr>
          <a:xfrm>
            <a:off x="4211340" y="987425"/>
            <a:ext cx="5014913"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文本占位符 3"/>
          <p:cNvSpPr>
            <a:spLocks noGrp="1"/>
          </p:cNvSpPr>
          <p:nvPr>
            <p:ph type="body" sz="half" idx="2"/>
          </p:nvPr>
        </p:nvSpPr>
        <p:spPr>
          <a:xfrm>
            <a:off x="682328" y="2057400"/>
            <a:ext cx="3194943"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noProof="1" smtClean="0"/>
              <a:t>单击此处编辑母版文本样式</a:t>
            </a:r>
            <a:endParaRPr lang="zh-CN" altLang="en-US" noProof="1" smtClean="0"/>
          </a:p>
        </p:txBody>
      </p:sp>
      <p:sp>
        <p:nvSpPr>
          <p:cNvPr id="5" name="日期占位符 1027"/>
          <p:cNvSpPr>
            <a:spLocks noGrp="1"/>
          </p:cNvSpPr>
          <p:nvPr>
            <p:ph type="dt" sz="half" idx="10"/>
          </p:nvPr>
        </p:nvSpPr>
        <p:spPr/>
        <p:txBody>
          <a:bodyPr/>
          <a:lstStyle>
            <a:lvl1pPr>
              <a:defRPr/>
            </a:lvl1pPr>
          </a:lstStyle>
          <a:p>
            <a:pPr>
              <a:defRPr/>
            </a:pPr>
            <a:endParaRPr lang="zh-CN" altLang="en-US"/>
          </a:p>
        </p:txBody>
      </p:sp>
      <p:sp>
        <p:nvSpPr>
          <p:cNvPr id="6" name="页脚占位符 1028"/>
          <p:cNvSpPr>
            <a:spLocks noGrp="1"/>
          </p:cNvSpPr>
          <p:nvPr>
            <p:ph type="ftr" sz="quarter" idx="11"/>
          </p:nvPr>
        </p:nvSpPr>
        <p:spPr/>
        <p:txBody>
          <a:bodyPr/>
          <a:lstStyle>
            <a:lvl1pPr>
              <a:defRPr/>
            </a:lvl1pPr>
          </a:lstStyle>
          <a:p>
            <a:pPr>
              <a:defRPr/>
            </a:pPr>
            <a:endParaRPr lang="zh-CN" altLang="en-US"/>
          </a:p>
        </p:txBody>
      </p:sp>
      <p:sp>
        <p:nvSpPr>
          <p:cNvPr id="7" name="灯片编号占位符 1029"/>
          <p:cNvSpPr>
            <a:spLocks noGrp="1"/>
          </p:cNvSpPr>
          <p:nvPr>
            <p:ph type="sldNum" sz="quarter" idx="12"/>
          </p:nvPr>
        </p:nvSpPr>
        <p:spPr/>
        <p:txBody>
          <a:bodyPr/>
          <a:lstStyle>
            <a:lvl1pPr>
              <a:defRPr/>
            </a:lvl1pPr>
          </a:lstStyle>
          <a:p>
            <a:pPr>
              <a:defRPr/>
            </a:pPr>
            <a:fld id="{6732DE46-2548-4A56-B929-BDFC79E7EBA5}" type="slidenum">
              <a:rPr lang="zh-CN" altLang="en-US"/>
            </a:fld>
            <a:endParaRPr lang="zh-CN" altLang="en-US"/>
          </a:p>
        </p:txBody>
      </p:sp>
    </p:spTree>
  </p:cSld>
  <p:clrMapOvr>
    <a:masterClrMapping/>
  </p:clrMapOvr>
  <p:transition>
    <p:fade/>
  </p:transition>
  <p:hf sldNum="0"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82328" y="457200"/>
            <a:ext cx="3384346" cy="1600200"/>
          </a:xfrm>
        </p:spPr>
        <p:txBody>
          <a:bodyPr anchor="b"/>
          <a:lstStyle>
            <a:lvl1pPr>
              <a:defRPr sz="2400"/>
            </a:lvl1pPr>
          </a:lstStyle>
          <a:p>
            <a:r>
              <a:rPr lang="zh-CN" altLang="en-US" noProof="1" smtClean="0"/>
              <a:t>单击此处编辑母版标题样式</a:t>
            </a:r>
            <a:endParaRPr lang="zh-CN" altLang="en-US" noProof="1"/>
          </a:p>
        </p:txBody>
      </p:sp>
      <p:sp>
        <p:nvSpPr>
          <p:cNvPr id="3" name="图片占位符 2"/>
          <p:cNvSpPr>
            <a:spLocks noGrp="1"/>
          </p:cNvSpPr>
          <p:nvPr>
            <p:ph type="pic" idx="1"/>
          </p:nvPr>
        </p:nvSpPr>
        <p:spPr>
          <a:xfrm>
            <a:off x="4211340" y="457201"/>
            <a:ext cx="5014913"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lvl="0"/>
            <a:endParaRPr lang="zh-CN" altLang="en-US" noProof="1"/>
          </a:p>
        </p:txBody>
      </p:sp>
      <p:sp>
        <p:nvSpPr>
          <p:cNvPr id="4" name="文本占位符 3"/>
          <p:cNvSpPr>
            <a:spLocks noGrp="1"/>
          </p:cNvSpPr>
          <p:nvPr>
            <p:ph type="body" sz="half" idx="2"/>
          </p:nvPr>
        </p:nvSpPr>
        <p:spPr>
          <a:xfrm>
            <a:off x="682328" y="2057400"/>
            <a:ext cx="3384346"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noProof="1" smtClean="0"/>
              <a:t>单击此处编辑母版文本样式</a:t>
            </a:r>
            <a:endParaRPr lang="zh-CN" altLang="en-US" noProof="1" smtClean="0"/>
          </a:p>
        </p:txBody>
      </p:sp>
      <p:sp>
        <p:nvSpPr>
          <p:cNvPr id="5" name="日期占位符 1027"/>
          <p:cNvSpPr>
            <a:spLocks noGrp="1"/>
          </p:cNvSpPr>
          <p:nvPr>
            <p:ph type="dt" sz="half" idx="10"/>
          </p:nvPr>
        </p:nvSpPr>
        <p:spPr/>
        <p:txBody>
          <a:bodyPr/>
          <a:lstStyle>
            <a:lvl1pPr>
              <a:defRPr/>
            </a:lvl1pPr>
          </a:lstStyle>
          <a:p>
            <a:pPr>
              <a:defRPr/>
            </a:pPr>
            <a:endParaRPr lang="zh-CN" altLang="en-US"/>
          </a:p>
        </p:txBody>
      </p:sp>
      <p:sp>
        <p:nvSpPr>
          <p:cNvPr id="6" name="页脚占位符 1028"/>
          <p:cNvSpPr>
            <a:spLocks noGrp="1"/>
          </p:cNvSpPr>
          <p:nvPr>
            <p:ph type="ftr" sz="quarter" idx="11"/>
          </p:nvPr>
        </p:nvSpPr>
        <p:spPr/>
        <p:txBody>
          <a:bodyPr/>
          <a:lstStyle>
            <a:lvl1pPr>
              <a:defRPr/>
            </a:lvl1pPr>
          </a:lstStyle>
          <a:p>
            <a:pPr>
              <a:defRPr/>
            </a:pPr>
            <a:endParaRPr lang="zh-CN" altLang="en-US"/>
          </a:p>
        </p:txBody>
      </p:sp>
      <p:sp>
        <p:nvSpPr>
          <p:cNvPr id="7" name="灯片编号占位符 1029"/>
          <p:cNvSpPr>
            <a:spLocks noGrp="1"/>
          </p:cNvSpPr>
          <p:nvPr>
            <p:ph type="sldNum" sz="quarter" idx="12"/>
          </p:nvPr>
        </p:nvSpPr>
        <p:spPr/>
        <p:txBody>
          <a:bodyPr/>
          <a:lstStyle>
            <a:lvl1pPr>
              <a:defRPr/>
            </a:lvl1pPr>
          </a:lstStyle>
          <a:p>
            <a:pPr>
              <a:defRPr/>
            </a:pPr>
            <a:fld id="{9ECD2F2F-D639-4B26-B17C-A359349AB80A}" type="slidenum">
              <a:rPr lang="zh-CN" altLang="en-US"/>
            </a:fld>
            <a:endParaRPr lang="zh-CN" altLang="en-US"/>
          </a:p>
        </p:txBody>
      </p:sp>
    </p:spTree>
  </p:cSld>
  <p:clrMapOvr>
    <a:masterClrMapping/>
  </p:clrMapOvr>
  <p:transition>
    <p:fade/>
  </p:transition>
  <p:hf sldNum="0" hdr="0" ftr="0" dt="0"/>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image" Target="../media/image3.jpe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0">
          <a:blip r:embed="rId12"/>
          <a:stretch>
            <a:fillRect r="-8360"/>
          </a:stretch>
        </a:blipFill>
        <a:effectLst/>
      </p:bgPr>
    </p:bg>
    <p:spTree>
      <p:nvGrpSpPr>
        <p:cNvPr id="1" name=""/>
        <p:cNvGrpSpPr/>
        <p:nvPr/>
      </p:nvGrpSpPr>
      <p:grpSpPr>
        <a:xfrm>
          <a:off x="0" y="0"/>
          <a:ext cx="0" cy="0"/>
          <a:chOff x="0" y="0"/>
          <a:chExt cx="0" cy="0"/>
        </a:xfrm>
      </p:grpSpPr>
      <p:sp>
        <p:nvSpPr>
          <p:cNvPr id="1026" name="标题 1025"/>
          <p:cNvSpPr>
            <a:spLocks noGrp="1"/>
          </p:cNvSpPr>
          <p:nvPr>
            <p:ph type="title"/>
          </p:nvPr>
        </p:nvSpPr>
        <p:spPr bwMode="auto">
          <a:xfrm>
            <a:off x="508000" y="620713"/>
            <a:ext cx="8915400" cy="720725"/>
          </a:xfrm>
          <a:prstGeom prst="rect">
            <a:avLst/>
          </a:prstGeom>
          <a:noFill/>
          <a:ln w="9525">
            <a:noFill/>
            <a:miter lim="800000"/>
          </a:ln>
        </p:spPr>
        <p:txBody>
          <a:bodyPr vert="horz" wrap="square" lIns="91440" tIns="45720" rIns="91440" bIns="45720" numCol="1" anchor="ctr" anchorCtr="0" compatLnSpc="1"/>
          <a:lstStyle/>
          <a:p>
            <a:pPr lvl="0"/>
            <a:r>
              <a:rPr lang="zh-CN" altLang="en-US" smtClean="0"/>
              <a:t>单击此处编辑母版标题样式</a:t>
            </a:r>
            <a:endParaRPr lang="zh-CN" altLang="en-US" smtClean="0"/>
          </a:p>
        </p:txBody>
      </p:sp>
      <p:sp>
        <p:nvSpPr>
          <p:cNvPr id="1027" name="文本占位符 1026"/>
          <p:cNvSpPr>
            <a:spLocks noGrp="1"/>
          </p:cNvSpPr>
          <p:nvPr>
            <p:ph type="body"/>
          </p:nvPr>
        </p:nvSpPr>
        <p:spPr bwMode="auto">
          <a:xfrm>
            <a:off x="495300" y="1412875"/>
            <a:ext cx="8915400" cy="4714875"/>
          </a:xfrm>
          <a:prstGeom prst="rect">
            <a:avLst/>
          </a:prstGeom>
          <a:noFill/>
          <a:ln w="9525">
            <a:noFill/>
            <a:miter lim="800000"/>
          </a:ln>
        </p:spPr>
        <p:txBody>
          <a:bodyPr vert="horz" wrap="square" lIns="91440" tIns="45720" rIns="91440" bIns="45720" numCol="1" anchor="t" anchorCtr="0" compatLnSpc="1"/>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smtClean="0"/>
          </a:p>
        </p:txBody>
      </p:sp>
      <p:sp>
        <p:nvSpPr>
          <p:cNvPr id="1028" name="日期占位符 1027"/>
          <p:cNvSpPr>
            <a:spLocks noGrp="1"/>
          </p:cNvSpPr>
          <p:nvPr>
            <p:ph type="dt" sz="half" idx="2"/>
          </p:nvPr>
        </p:nvSpPr>
        <p:spPr>
          <a:xfrm>
            <a:off x="495300" y="6245225"/>
            <a:ext cx="2311400" cy="476250"/>
          </a:xfrm>
          <a:prstGeom prst="rect">
            <a:avLst/>
          </a:prstGeom>
          <a:noFill/>
          <a:ln w="9525">
            <a:noFill/>
          </a:ln>
        </p:spPr>
        <p:txBody>
          <a:bodyPr/>
          <a:lstStyle>
            <a:lvl1pPr>
              <a:defRPr sz="1400" noProof="1">
                <a:latin typeface="Arial" panose="020B0604020202020204" pitchFamily="34" charset="0"/>
                <a:ea typeface="华文宋体" pitchFamily="2" charset="-122"/>
                <a:cs typeface="+mn-cs"/>
              </a:defRPr>
            </a:lvl1pPr>
          </a:lstStyle>
          <a:p>
            <a:pPr>
              <a:defRPr/>
            </a:pPr>
            <a:endParaRPr lang="zh-CN" altLang="en-US"/>
          </a:p>
        </p:txBody>
      </p:sp>
      <p:sp>
        <p:nvSpPr>
          <p:cNvPr id="1029" name="页脚占位符 1028"/>
          <p:cNvSpPr>
            <a:spLocks noGrp="1"/>
          </p:cNvSpPr>
          <p:nvPr>
            <p:ph type="ftr" sz="quarter" idx="3"/>
          </p:nvPr>
        </p:nvSpPr>
        <p:spPr>
          <a:xfrm>
            <a:off x="3384550" y="6245225"/>
            <a:ext cx="3136900" cy="476250"/>
          </a:xfrm>
          <a:prstGeom prst="rect">
            <a:avLst/>
          </a:prstGeom>
          <a:noFill/>
          <a:ln w="9525">
            <a:noFill/>
          </a:ln>
        </p:spPr>
        <p:txBody>
          <a:bodyPr/>
          <a:lstStyle>
            <a:lvl1pPr algn="ctr">
              <a:defRPr sz="1400" noProof="1">
                <a:latin typeface="Arial" panose="020B0604020202020204" pitchFamily="34" charset="0"/>
                <a:ea typeface="华文宋体" pitchFamily="2" charset="-122"/>
                <a:cs typeface="+mn-cs"/>
              </a:defRPr>
            </a:lvl1pPr>
          </a:lstStyle>
          <a:p>
            <a:pPr>
              <a:defRPr/>
            </a:pPr>
            <a:endParaRPr lang="zh-CN" altLang="en-US"/>
          </a:p>
        </p:txBody>
      </p:sp>
      <p:sp>
        <p:nvSpPr>
          <p:cNvPr id="1030" name="灯片编号占位符 1029"/>
          <p:cNvSpPr>
            <a:spLocks noGrp="1"/>
          </p:cNvSpPr>
          <p:nvPr>
            <p:ph type="sldNum" sz="quarter" idx="4"/>
          </p:nvPr>
        </p:nvSpPr>
        <p:spPr>
          <a:xfrm>
            <a:off x="7099300" y="6245225"/>
            <a:ext cx="2311400" cy="476250"/>
          </a:xfrm>
          <a:prstGeom prst="rect">
            <a:avLst/>
          </a:prstGeom>
          <a:noFill/>
          <a:ln w="9525">
            <a:noFill/>
          </a:ln>
        </p:spPr>
        <p:txBody>
          <a:bodyPr/>
          <a:lstStyle>
            <a:lvl1pPr algn="r">
              <a:defRPr sz="1400" noProof="1" dirty="0">
                <a:latin typeface="Arial" panose="020B0604020202020204" pitchFamily="34" charset="0"/>
                <a:ea typeface="华文宋体" pitchFamily="2" charset="-122"/>
                <a:cs typeface="+mn-cs"/>
              </a:defRPr>
            </a:lvl1pPr>
          </a:lstStyle>
          <a:p>
            <a:pPr>
              <a:defRPr/>
            </a:pPr>
            <a:fld id="{EA525350-4E8A-45F0-99F1-BFA44E52FCA3}" type="slidenum">
              <a:rPr lang="zh-CN" altLang="en-US"/>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fade/>
  </p:transition>
  <p:hf sldNum="0" hdr="0" ftr="0" dt="0"/>
  <p:txStyles>
    <p:titleStyle>
      <a:lvl1pPr algn="ctr" rtl="0" fontAlgn="base">
        <a:spcBef>
          <a:spcPct val="0"/>
        </a:spcBef>
        <a:spcAft>
          <a:spcPct val="0"/>
        </a:spcAft>
        <a:defRPr sz="3600" kern="1200">
          <a:solidFill>
            <a:schemeClr val="tx2"/>
          </a:solidFill>
          <a:latin typeface="+mj-lt"/>
          <a:ea typeface="+mj-ea"/>
          <a:cs typeface="+mj-cs"/>
        </a:defRPr>
      </a:lvl1pPr>
      <a:lvl2pPr algn="ctr" rtl="0" fontAlgn="base">
        <a:spcBef>
          <a:spcPct val="0"/>
        </a:spcBef>
        <a:spcAft>
          <a:spcPct val="0"/>
        </a:spcAft>
        <a:defRPr sz="3600">
          <a:solidFill>
            <a:schemeClr val="tx2"/>
          </a:solidFill>
          <a:latin typeface="Arial" panose="020B0604020202020204" pitchFamily="34" charset="0"/>
          <a:ea typeface="黑体" panose="02010609060101010101" pitchFamily="49" charset="-122"/>
        </a:defRPr>
      </a:lvl2pPr>
      <a:lvl3pPr algn="ctr" rtl="0" fontAlgn="base">
        <a:spcBef>
          <a:spcPct val="0"/>
        </a:spcBef>
        <a:spcAft>
          <a:spcPct val="0"/>
        </a:spcAft>
        <a:defRPr sz="3600">
          <a:solidFill>
            <a:schemeClr val="tx2"/>
          </a:solidFill>
          <a:latin typeface="Arial" panose="020B0604020202020204" pitchFamily="34" charset="0"/>
          <a:ea typeface="黑体" panose="02010609060101010101" pitchFamily="49" charset="-122"/>
        </a:defRPr>
      </a:lvl3pPr>
      <a:lvl4pPr algn="ctr" rtl="0" fontAlgn="base">
        <a:spcBef>
          <a:spcPct val="0"/>
        </a:spcBef>
        <a:spcAft>
          <a:spcPct val="0"/>
        </a:spcAft>
        <a:defRPr sz="3600">
          <a:solidFill>
            <a:schemeClr val="tx2"/>
          </a:solidFill>
          <a:latin typeface="Arial" panose="020B0604020202020204" pitchFamily="34" charset="0"/>
          <a:ea typeface="黑体" panose="02010609060101010101" pitchFamily="49" charset="-122"/>
        </a:defRPr>
      </a:lvl4pPr>
      <a:lvl5pPr algn="ctr" rtl="0" fontAlgn="base">
        <a:spcBef>
          <a:spcPct val="0"/>
        </a:spcBef>
        <a:spcAft>
          <a:spcPct val="0"/>
        </a:spcAft>
        <a:defRPr sz="3600">
          <a:solidFill>
            <a:schemeClr val="tx2"/>
          </a:solidFill>
          <a:latin typeface="Arial" panose="020B0604020202020204" pitchFamily="34" charset="0"/>
          <a:ea typeface="黑体" panose="02010609060101010101" pitchFamily="49" charset="-122"/>
        </a:defRPr>
      </a:lvl5pPr>
      <a:lvl6pPr marL="457200" algn="ctr" rtl="0" fontAlgn="base">
        <a:spcBef>
          <a:spcPct val="0"/>
        </a:spcBef>
        <a:spcAft>
          <a:spcPct val="0"/>
        </a:spcAft>
        <a:defRPr sz="3600">
          <a:solidFill>
            <a:schemeClr val="tx2"/>
          </a:solidFill>
          <a:latin typeface="Arial" panose="020B0604020202020204" pitchFamily="34" charset="0"/>
          <a:ea typeface="黑体" panose="02010609060101010101" pitchFamily="49" charset="-122"/>
        </a:defRPr>
      </a:lvl6pPr>
      <a:lvl7pPr marL="914400" algn="ctr" rtl="0" fontAlgn="base">
        <a:spcBef>
          <a:spcPct val="0"/>
        </a:spcBef>
        <a:spcAft>
          <a:spcPct val="0"/>
        </a:spcAft>
        <a:defRPr sz="3600">
          <a:solidFill>
            <a:schemeClr val="tx2"/>
          </a:solidFill>
          <a:latin typeface="Arial" panose="020B0604020202020204" pitchFamily="34" charset="0"/>
          <a:ea typeface="黑体" panose="02010609060101010101" pitchFamily="49" charset="-122"/>
        </a:defRPr>
      </a:lvl7pPr>
      <a:lvl8pPr marL="1371600" algn="ctr" rtl="0" fontAlgn="base">
        <a:spcBef>
          <a:spcPct val="0"/>
        </a:spcBef>
        <a:spcAft>
          <a:spcPct val="0"/>
        </a:spcAft>
        <a:defRPr sz="3600">
          <a:solidFill>
            <a:schemeClr val="tx2"/>
          </a:solidFill>
          <a:latin typeface="Arial" panose="020B0604020202020204" pitchFamily="34" charset="0"/>
          <a:ea typeface="黑体" panose="02010609060101010101" pitchFamily="49" charset="-122"/>
        </a:defRPr>
      </a:lvl8pPr>
      <a:lvl9pPr marL="1828800" algn="ctr" rtl="0" fontAlgn="base">
        <a:spcBef>
          <a:spcPct val="0"/>
        </a:spcBef>
        <a:spcAft>
          <a:spcPct val="0"/>
        </a:spcAft>
        <a:defRPr sz="3600">
          <a:solidFill>
            <a:schemeClr val="tx2"/>
          </a:solidFill>
          <a:latin typeface="Arial" panose="020B0604020202020204" pitchFamily="34" charset="0"/>
          <a:ea typeface="黑体" panose="02010609060101010101" pitchFamily="49" charset="-122"/>
        </a:defRPr>
      </a:lvl9pPr>
    </p:titleStyle>
    <p:bodyStyle>
      <a:lvl1pPr marL="342900" indent="-342900" algn="l" rtl="0" fontAlgn="base">
        <a:spcBef>
          <a:spcPct val="20000"/>
        </a:spcBef>
        <a:spcAft>
          <a:spcPct val="0"/>
        </a:spcAft>
        <a:buChar char="•"/>
        <a:defRPr sz="2400" kern="1200">
          <a:solidFill>
            <a:schemeClr val="tx1"/>
          </a:solidFill>
          <a:latin typeface="+mn-lt"/>
          <a:ea typeface="+mn-ea"/>
          <a:cs typeface="+mn-cs"/>
        </a:defRPr>
      </a:lvl1pPr>
      <a:lvl2pPr marL="742950" lvl="1" indent="-285750" algn="l" rtl="0" fontAlgn="base">
        <a:spcBef>
          <a:spcPct val="20000"/>
        </a:spcBef>
        <a:spcAft>
          <a:spcPct val="0"/>
        </a:spcAft>
        <a:buChar char="–"/>
        <a:defRPr sz="2000" kern="1200">
          <a:solidFill>
            <a:schemeClr val="tx1"/>
          </a:solidFill>
          <a:latin typeface="+mn-lt"/>
          <a:ea typeface="+mn-ea"/>
          <a:cs typeface="+mn-cs"/>
        </a:defRPr>
      </a:lvl2pPr>
      <a:lvl3pPr marL="1143000" lvl="2" indent="-228600" algn="l" rtl="0" fontAlgn="base">
        <a:spcBef>
          <a:spcPct val="20000"/>
        </a:spcBef>
        <a:spcAft>
          <a:spcPct val="0"/>
        </a:spcAft>
        <a:buChar char="•"/>
        <a:defRPr kern="1200">
          <a:solidFill>
            <a:schemeClr val="tx1"/>
          </a:solidFill>
          <a:latin typeface="+mn-lt"/>
          <a:ea typeface="+mn-ea"/>
          <a:cs typeface="+mn-cs"/>
        </a:defRPr>
      </a:lvl3pPr>
      <a:lvl4pPr marL="1600200" lvl="3" indent="-228600" algn="l" rtl="0" fontAlgn="base">
        <a:spcBef>
          <a:spcPct val="20000"/>
        </a:spcBef>
        <a:spcAft>
          <a:spcPct val="0"/>
        </a:spcAft>
        <a:buChar char="–"/>
        <a:defRPr sz="1600" kern="1200">
          <a:solidFill>
            <a:schemeClr val="tx1"/>
          </a:solidFill>
          <a:latin typeface="+mn-lt"/>
          <a:ea typeface="+mn-ea"/>
          <a:cs typeface="+mn-cs"/>
        </a:defRPr>
      </a:lvl4pPr>
      <a:lvl5pPr marL="2057400" lvl="4" indent="-228600" algn="l" rtl="0" fontAlgn="base">
        <a:spcBef>
          <a:spcPct val="20000"/>
        </a:spcBef>
        <a:spcAft>
          <a:spcPct val="0"/>
        </a:spcAft>
        <a:buChar char="»"/>
        <a:defRPr sz="1600" kern="1200">
          <a:solidFill>
            <a:schemeClr val="tx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har char="»"/>
        <a:defRPr sz="16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har char="»"/>
        <a:defRPr sz="16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har char="»"/>
        <a:defRPr sz="16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har char="»"/>
        <a:defRPr sz="1600" b="0" i="0" u="none" kern="1200" baseline="0">
          <a:solidFill>
            <a:schemeClr val="tx1"/>
          </a:solidFill>
          <a:latin typeface="+mn-lt"/>
          <a:ea typeface="+mn-ea"/>
          <a:cs typeface="+mn-cs"/>
        </a:defRPr>
      </a:lvl9pPr>
    </p:bodyStyle>
    <p:other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5.png"/><Relationship Id="rId1" Type="http://schemas.openxmlformats.org/officeDocument/2006/relationships/image" Target="../media/image4.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hemeOverride" Target="../theme/themeOverride1.xml"/><Relationship Id="rId1" Type="http://schemas.openxmlformats.org/officeDocument/2006/relationships/image" Target="../media/image3.jpeg"/></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hemeOverride" Target="../theme/themeOverride2.xml"/><Relationship Id="rId1" Type="http://schemas.openxmlformats.org/officeDocument/2006/relationships/image" Target="../media/image3.jpe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6.jpe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6.jpeg"/></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6.jpeg"/></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6.jpe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image" Target="../media/image7.png"/></Relationships>
</file>

<file path=ppt/slides/_rels/slide36.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image" Target="../media/image10.png"/></Relationships>
</file>

<file path=ppt/slides/_rels/slide37.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4.jpeg"/><Relationship Id="rId1" Type="http://schemas.openxmlformats.org/officeDocument/2006/relationships/image" Target="../media/image13.jpeg"/></Relationships>
</file>

<file path=ppt/slides/_rels/slide38.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image" Target="../media/image15.pn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image" Target="../media/image18.png"/></Relationships>
</file>

<file path=ppt/slides/_rels/slide4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22.png"/><Relationship Id="rId1" Type="http://schemas.openxmlformats.org/officeDocument/2006/relationships/image" Target="../media/image21.png"/></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Rectangle 3"/>
          <p:cNvSpPr>
            <a:spLocks noGrp="1"/>
          </p:cNvSpPr>
          <p:nvPr>
            <p:ph idx="1"/>
          </p:nvPr>
        </p:nvSpPr>
        <p:spPr/>
        <p:txBody>
          <a:bodyPr/>
          <a:lstStyle/>
          <a:p>
            <a:pPr>
              <a:buFontTx/>
              <a:buNone/>
            </a:pPr>
            <a:r>
              <a:rPr lang="zh-CN" altLang="en-US" smtClean="0"/>
              <a:t>21世纪普通高等教育“十三五”规划教材</a:t>
            </a:r>
            <a:endParaRPr lang="zh-CN" altLang="en-US" smtClean="0"/>
          </a:p>
          <a:p>
            <a:pPr>
              <a:buFontTx/>
              <a:buNone/>
            </a:pPr>
            <a:r>
              <a:rPr lang="zh-CN" altLang="en-US" smtClean="0"/>
              <a:t>  </a:t>
            </a:r>
            <a:endParaRPr lang="zh-CN" altLang="en-US" smtClean="0"/>
          </a:p>
          <a:p>
            <a:pPr algn="ctr">
              <a:buFontTx/>
              <a:buNone/>
            </a:pPr>
            <a:r>
              <a:rPr lang="zh-CN" altLang="en-US" smtClean="0"/>
              <a:t>  </a:t>
            </a:r>
            <a:r>
              <a:rPr lang="zh-CN" altLang="en-US" sz="4800" smtClean="0"/>
              <a:t>市场调查与预测</a:t>
            </a:r>
            <a:endParaRPr lang="en-US" altLang="zh-CN" sz="4800" smtClean="0"/>
          </a:p>
          <a:p>
            <a:pPr algn="ctr">
              <a:buFontTx/>
              <a:buNone/>
            </a:pPr>
            <a:endParaRPr lang="en-US" altLang="zh-CN" sz="4800" smtClean="0"/>
          </a:p>
          <a:p>
            <a:pPr>
              <a:buFontTx/>
              <a:buNone/>
            </a:pPr>
            <a:r>
              <a:rPr lang="en-US" altLang="zh-CN" smtClean="0"/>
              <a:t>  </a:t>
            </a:r>
            <a:r>
              <a:rPr lang="zh-CN" altLang="en-US" b="1" smtClean="0"/>
              <a:t>主  编：</a:t>
            </a:r>
            <a:r>
              <a:rPr lang="zh-CN" altLang="en-US" smtClean="0"/>
              <a:t>闫秀荣</a:t>
            </a:r>
            <a:r>
              <a:rPr lang="en-US" altLang="zh-CN" smtClean="0"/>
              <a:t> </a:t>
            </a:r>
            <a:r>
              <a:rPr lang="zh-CN" altLang="en-US" smtClean="0"/>
              <a:t>崔佳</a:t>
            </a:r>
            <a:endParaRPr lang="zh-CN" altLang="en-US" smtClean="0"/>
          </a:p>
          <a:p>
            <a:pPr>
              <a:buFontTx/>
              <a:buNone/>
            </a:pPr>
            <a:r>
              <a:rPr lang="zh-CN" altLang="en-US" smtClean="0"/>
              <a:t>  </a:t>
            </a:r>
            <a:r>
              <a:rPr lang="zh-CN" altLang="en-US" b="1" smtClean="0"/>
              <a:t>策  划：</a:t>
            </a:r>
            <a:r>
              <a:rPr lang="zh-CN" altLang="en-US" smtClean="0"/>
              <a:t>湖北众邦文化传播有限公司</a:t>
            </a:r>
            <a:endParaRPr lang="zh-CN" altLang="en-US" smtClean="0"/>
          </a:p>
          <a:p>
            <a:pPr>
              <a:buFontTx/>
              <a:buNone/>
            </a:pPr>
            <a:r>
              <a:rPr lang="zh-CN" altLang="en-US" smtClean="0"/>
              <a:t>  </a:t>
            </a:r>
            <a:r>
              <a:rPr lang="zh-CN" altLang="en-US" b="1" smtClean="0"/>
              <a:t>出  版：</a:t>
            </a:r>
            <a:r>
              <a:rPr lang="zh-CN" altLang="en-US" smtClean="0"/>
              <a:t>上海财经大学出版社</a:t>
            </a:r>
            <a:endParaRPr lang="zh-CN" altLang="en-US" smtClean="0"/>
          </a:p>
        </p:txBody>
      </p:sp>
      <p:sp>
        <p:nvSpPr>
          <p:cNvPr id="70658" name="Rectangle 2"/>
          <p:cNvSpPr>
            <a:spLocks noGrp="1" noChangeArrowheads="1"/>
          </p:cNvSpPr>
          <p:nvPr>
            <p:ph type="title"/>
          </p:nvPr>
        </p:nvSpPr>
        <p:spPr>
          <a:xfrm>
            <a:off x="507339" y="620713"/>
            <a:ext cx="8915400" cy="720725"/>
          </a:xfrm>
        </p:spPr>
        <p:txBody>
          <a:bodyPr rtlCol="0">
            <a:normAutofit/>
            <a:scene3d>
              <a:camera prst="orthographicFront"/>
              <a:lightRig rig="soft" dir="t"/>
            </a:scene3d>
            <a:sp3d prstMaterial="softEdge">
              <a:bevelT w="25400" h="25400"/>
            </a:sp3d>
          </a:bodyPr>
          <a:lstStyle/>
          <a:p>
            <a:pPr algn="l" fontAlgn="auto">
              <a:spcAft>
                <a:spcPts val="0"/>
              </a:spcAft>
              <a:defRPr/>
            </a:pPr>
            <a:br>
              <a:rPr lang="zh-CN" altLang="en-US" sz="3200" b="1" smtClean="0">
                <a:effectLst>
                  <a:outerShdw blurRad="31750" dist="25400" dir="5400000" algn="tl" rotWithShape="0">
                    <a:srgbClr val="000000">
                      <a:alpha val="25000"/>
                    </a:srgbClr>
                  </a:outerShdw>
                </a:effectLst>
              </a:rPr>
            </a:br>
            <a:endParaRPr lang="zh-CN" altLang="en-US" sz="3200" b="1" smtClean="0">
              <a:effectLst>
                <a:outerShdw blurRad="31750" dist="25400" dir="5400000" algn="tl" rotWithShape="0">
                  <a:srgbClr val="000000">
                    <a:alpha val="25000"/>
                  </a:srgbClr>
                </a:outerShdw>
              </a:effectLst>
            </a:endParaRPr>
          </a:p>
        </p:txBody>
      </p:sp>
    </p:spTree>
  </p:cSld>
  <p:clrMapOvr>
    <a:masterClrMapping/>
  </p:clrMapOvr>
  <p:transition>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Rectangle 3"/>
          <p:cNvSpPr>
            <a:spLocks noGrp="1"/>
          </p:cNvSpPr>
          <p:nvPr>
            <p:ph idx="1"/>
          </p:nvPr>
        </p:nvSpPr>
        <p:spPr/>
        <p:txBody>
          <a:bodyPr/>
          <a:lstStyle/>
          <a:p>
            <a:pPr>
              <a:buSzPct val="50000"/>
              <a:buFont typeface="Wingdings" panose="05000000000000000000" pitchFamily="2" charset="2"/>
              <a:buChar char="l"/>
            </a:pPr>
            <a:r>
              <a:rPr lang="zh-CN" altLang="en-US" smtClean="0"/>
              <a:t>常见的描述性调研有：</a:t>
            </a:r>
            <a:endParaRPr lang="zh-CN" altLang="en-US" smtClean="0"/>
          </a:p>
          <a:p>
            <a:pPr>
              <a:buFontTx/>
              <a:buNone/>
            </a:pPr>
            <a:r>
              <a:rPr lang="zh-CN" altLang="en-US" smtClean="0"/>
              <a:t>  （</a:t>
            </a:r>
            <a:r>
              <a:rPr lang="en-US" altLang="zh-CN" smtClean="0"/>
              <a:t>1</a:t>
            </a:r>
            <a:r>
              <a:rPr lang="zh-CN" altLang="en-US" smtClean="0"/>
              <a:t>）市场分析研究</a:t>
            </a:r>
            <a:endParaRPr lang="zh-CN" altLang="en-US" smtClean="0"/>
          </a:p>
          <a:p>
            <a:pPr>
              <a:buFontTx/>
              <a:buNone/>
            </a:pPr>
            <a:r>
              <a:rPr lang="zh-CN" altLang="en-US" smtClean="0"/>
              <a:t>  （</a:t>
            </a:r>
            <a:r>
              <a:rPr lang="en-US" altLang="zh-CN" smtClean="0"/>
              <a:t>2</a:t>
            </a:r>
            <a:r>
              <a:rPr lang="zh-CN" altLang="en-US" smtClean="0"/>
              <a:t>）销售分析研究</a:t>
            </a:r>
            <a:endParaRPr lang="zh-CN" altLang="en-US" smtClean="0"/>
          </a:p>
          <a:p>
            <a:pPr>
              <a:buFontTx/>
              <a:buNone/>
            </a:pPr>
            <a:r>
              <a:rPr lang="zh-CN" altLang="en-US" smtClean="0"/>
              <a:t>  （</a:t>
            </a:r>
            <a:r>
              <a:rPr lang="en-US" altLang="zh-CN" smtClean="0"/>
              <a:t>3</a:t>
            </a:r>
            <a:r>
              <a:rPr lang="zh-CN" altLang="en-US" smtClean="0"/>
              <a:t>）产品分析研究</a:t>
            </a:r>
            <a:endParaRPr lang="zh-CN" altLang="en-US" smtClean="0"/>
          </a:p>
          <a:p>
            <a:pPr>
              <a:buFontTx/>
              <a:buNone/>
            </a:pPr>
            <a:r>
              <a:rPr lang="zh-CN" altLang="en-US" smtClean="0"/>
              <a:t>  （</a:t>
            </a:r>
            <a:r>
              <a:rPr lang="en-US" altLang="zh-CN" smtClean="0"/>
              <a:t>4</a:t>
            </a:r>
            <a:r>
              <a:rPr lang="zh-CN" altLang="en-US" smtClean="0"/>
              <a:t>）销售渠道研究</a:t>
            </a:r>
            <a:endParaRPr lang="zh-CN" altLang="en-US" smtClean="0"/>
          </a:p>
          <a:p>
            <a:pPr>
              <a:buFontTx/>
              <a:buNone/>
            </a:pPr>
            <a:r>
              <a:rPr lang="zh-CN" altLang="en-US" smtClean="0"/>
              <a:t>  （</a:t>
            </a:r>
            <a:r>
              <a:rPr lang="en-US" altLang="zh-CN" smtClean="0"/>
              <a:t>5</a:t>
            </a:r>
            <a:r>
              <a:rPr lang="zh-CN" altLang="en-US" smtClean="0"/>
              <a:t>）价格分析研究</a:t>
            </a:r>
            <a:endParaRPr lang="zh-CN" altLang="en-US" smtClean="0"/>
          </a:p>
          <a:p>
            <a:pPr>
              <a:buFontTx/>
              <a:buNone/>
            </a:pPr>
            <a:r>
              <a:rPr lang="zh-CN" altLang="en-US" smtClean="0"/>
              <a:t>  （</a:t>
            </a:r>
            <a:r>
              <a:rPr lang="en-US" altLang="zh-CN" smtClean="0"/>
              <a:t>6</a:t>
            </a:r>
            <a:r>
              <a:rPr lang="zh-CN" altLang="en-US" smtClean="0"/>
              <a:t>）形象分析研究</a:t>
            </a:r>
            <a:endParaRPr lang="zh-CN" altLang="en-US" smtClean="0"/>
          </a:p>
          <a:p>
            <a:pPr>
              <a:buFontTx/>
              <a:buNone/>
            </a:pPr>
            <a:r>
              <a:rPr lang="zh-CN" altLang="en-US" smtClean="0"/>
              <a:t>  （</a:t>
            </a:r>
            <a:r>
              <a:rPr lang="en-US" altLang="zh-CN" smtClean="0"/>
              <a:t>7</a:t>
            </a:r>
            <a:r>
              <a:rPr lang="zh-CN" altLang="en-US" smtClean="0"/>
              <a:t>）广告分析研究</a:t>
            </a:r>
            <a:endParaRPr lang="zh-CN" altLang="en-US" smtClean="0"/>
          </a:p>
        </p:txBody>
      </p:sp>
      <p:sp>
        <p:nvSpPr>
          <p:cNvPr id="40962" name="Rectangle 2"/>
          <p:cNvSpPr>
            <a:spLocks noGrp="1" noChangeArrowheads="1"/>
          </p:cNvSpPr>
          <p:nvPr>
            <p:ph type="title"/>
          </p:nvPr>
        </p:nvSpPr>
        <p:spPr>
          <a:xfrm>
            <a:off x="507339" y="620713"/>
            <a:ext cx="8915400" cy="720725"/>
          </a:xfrm>
        </p:spPr>
        <p:txBody>
          <a:bodyPr rtlCol="0">
            <a:normAutofit/>
            <a:scene3d>
              <a:camera prst="orthographicFront"/>
              <a:lightRig rig="soft" dir="t"/>
            </a:scene3d>
            <a:sp3d prstMaterial="softEdge">
              <a:bevelT w="25400" h="25400"/>
            </a:sp3d>
          </a:bodyPr>
          <a:lstStyle/>
          <a:p>
            <a:pPr algn="l" fontAlgn="auto">
              <a:spcAft>
                <a:spcPts val="0"/>
              </a:spcAft>
              <a:defRPr/>
            </a:pPr>
            <a:r>
              <a:rPr lang="zh-CN" altLang="en-US" sz="4100" b="1" smtClean="0">
                <a:effectLst>
                  <a:outerShdw blurRad="31750" dist="25400" dir="5400000" algn="tl" rotWithShape="0">
                    <a:srgbClr val="000000">
                      <a:alpha val="25000"/>
                    </a:srgbClr>
                  </a:outerShdw>
                </a:effectLst>
              </a:rPr>
              <a:t>第一节 市场调查的概念、特点及类别</a:t>
            </a:r>
            <a:endParaRPr lang="zh-CN" altLang="en-US" sz="4100" b="1" smtClean="0">
              <a:effectLst>
                <a:outerShdw blurRad="31750" dist="25400" dir="5400000" algn="tl" rotWithShape="0">
                  <a:srgbClr val="000000">
                    <a:alpha val="25000"/>
                  </a:srgbClr>
                </a:outerShdw>
              </a:effectLst>
            </a:endParaRPr>
          </a:p>
        </p:txBody>
      </p:sp>
    </p:spTree>
  </p:cSld>
  <p:clrMapOvr>
    <a:masterClrMapping/>
  </p:clrMapOvr>
  <p:transition>
    <p:fade/>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Rectangle 3"/>
          <p:cNvSpPr>
            <a:spLocks noGrp="1"/>
          </p:cNvSpPr>
          <p:nvPr>
            <p:ph idx="1"/>
          </p:nvPr>
        </p:nvSpPr>
        <p:spPr/>
        <p:txBody>
          <a:bodyPr/>
          <a:lstStyle/>
          <a:p>
            <a:pPr>
              <a:buFontTx/>
              <a:buNone/>
            </a:pPr>
            <a:r>
              <a:rPr lang="zh-CN" altLang="en-US" smtClean="0"/>
              <a:t>三、市场调查的类别</a:t>
            </a:r>
            <a:endParaRPr lang="zh-CN" altLang="en-US" smtClean="0"/>
          </a:p>
          <a:p>
            <a:pPr>
              <a:buFontTx/>
              <a:buNone/>
            </a:pPr>
            <a:r>
              <a:rPr lang="zh-CN" altLang="en-US" smtClean="0"/>
              <a:t>（三）按市场调查的功能分类</a:t>
            </a:r>
            <a:endParaRPr lang="zh-CN" altLang="en-US" smtClean="0"/>
          </a:p>
          <a:p>
            <a:pPr>
              <a:buFontTx/>
              <a:buNone/>
            </a:pPr>
            <a:r>
              <a:rPr lang="en-US" altLang="zh-CN" smtClean="0"/>
              <a:t>   3. </a:t>
            </a:r>
            <a:r>
              <a:rPr lang="zh-CN" altLang="en-US" smtClean="0"/>
              <a:t>因果性调查</a:t>
            </a:r>
            <a:r>
              <a:rPr lang="en-US" altLang="zh-CN" smtClean="0"/>
              <a:t>(Causal Research) </a:t>
            </a:r>
            <a:endParaRPr lang="zh-CN" altLang="en-US" smtClean="0"/>
          </a:p>
          <a:p>
            <a:pPr>
              <a:buSzPct val="50000"/>
              <a:buFont typeface="Wingdings" panose="05000000000000000000" pitchFamily="2" charset="2"/>
              <a:buChar char="l"/>
            </a:pPr>
            <a:r>
              <a:rPr lang="zh-CN" altLang="en-US" smtClean="0"/>
              <a:t>它是旨在确定有关事物的因果联系的一类市场调研。</a:t>
            </a:r>
            <a:endParaRPr lang="zh-CN" altLang="en-US" smtClean="0"/>
          </a:p>
          <a:p>
            <a:pPr>
              <a:buSzPct val="50000"/>
              <a:buFont typeface="Wingdings" panose="05000000000000000000" pitchFamily="2" charset="2"/>
              <a:buChar char="l"/>
            </a:pPr>
            <a:r>
              <a:rPr lang="zh-CN" altLang="en-US" smtClean="0"/>
              <a:t>因果调查的直接目的有两个： </a:t>
            </a:r>
            <a:endParaRPr lang="zh-CN" altLang="en-US" smtClean="0"/>
          </a:p>
          <a:p>
            <a:pPr>
              <a:buSzPct val="50000"/>
              <a:buFont typeface="Wingdings" panose="05000000000000000000" pitchFamily="2" charset="2"/>
              <a:buNone/>
            </a:pPr>
            <a:r>
              <a:rPr lang="zh-CN" altLang="en-US" smtClean="0"/>
              <a:t>       一是了解哪些变量是原因性因素，即自变量；哪些变量是结果性因素，即因变量。 </a:t>
            </a:r>
            <a:endParaRPr lang="zh-CN" altLang="en-US" smtClean="0"/>
          </a:p>
          <a:p>
            <a:pPr>
              <a:buSzPct val="50000"/>
              <a:buFont typeface="Wingdings" panose="05000000000000000000" pitchFamily="2" charset="2"/>
              <a:buNone/>
            </a:pPr>
            <a:r>
              <a:rPr lang="zh-CN" altLang="en-US" smtClean="0"/>
              <a:t>       二是确定原因和结果</a:t>
            </a:r>
            <a:r>
              <a:rPr lang="en-US" altLang="zh-CN" smtClean="0"/>
              <a:t>(</a:t>
            </a:r>
            <a:r>
              <a:rPr lang="zh-CN" altLang="en-US" smtClean="0"/>
              <a:t>即自变量和因变量</a:t>
            </a:r>
            <a:r>
              <a:rPr lang="en-US" altLang="zh-CN" smtClean="0"/>
              <a:t>)</a:t>
            </a:r>
            <a:r>
              <a:rPr lang="zh-CN" altLang="en-US" smtClean="0"/>
              <a:t>之间相互联系的特征。 </a:t>
            </a:r>
            <a:endParaRPr lang="zh-CN" altLang="en-US" smtClean="0"/>
          </a:p>
        </p:txBody>
      </p:sp>
      <p:sp>
        <p:nvSpPr>
          <p:cNvPr id="41986" name="Rectangle 2"/>
          <p:cNvSpPr>
            <a:spLocks noGrp="1" noChangeArrowheads="1"/>
          </p:cNvSpPr>
          <p:nvPr>
            <p:ph type="title"/>
          </p:nvPr>
        </p:nvSpPr>
        <p:spPr>
          <a:xfrm>
            <a:off x="507339" y="620713"/>
            <a:ext cx="8915400" cy="720725"/>
          </a:xfrm>
        </p:spPr>
        <p:txBody>
          <a:bodyPr rtlCol="0">
            <a:normAutofit/>
            <a:scene3d>
              <a:camera prst="orthographicFront"/>
              <a:lightRig rig="soft" dir="t"/>
            </a:scene3d>
            <a:sp3d prstMaterial="softEdge">
              <a:bevelT w="25400" h="25400"/>
            </a:sp3d>
          </a:bodyPr>
          <a:lstStyle/>
          <a:p>
            <a:pPr algn="l" fontAlgn="auto">
              <a:spcAft>
                <a:spcPts val="0"/>
              </a:spcAft>
              <a:defRPr/>
            </a:pPr>
            <a:r>
              <a:rPr lang="zh-CN" altLang="en-US" sz="4100" b="1" smtClean="0">
                <a:effectLst>
                  <a:outerShdw blurRad="31750" dist="25400" dir="5400000" algn="tl" rotWithShape="0">
                    <a:srgbClr val="000000">
                      <a:alpha val="25000"/>
                    </a:srgbClr>
                  </a:outerShdw>
                </a:effectLst>
              </a:rPr>
              <a:t>第一节 市场调查的概念、特点及类别</a:t>
            </a:r>
            <a:endParaRPr lang="zh-CN" altLang="en-US" sz="4100" b="1" smtClean="0">
              <a:effectLst>
                <a:outerShdw blurRad="31750" dist="25400" dir="5400000" algn="tl" rotWithShape="0">
                  <a:srgbClr val="000000">
                    <a:alpha val="25000"/>
                  </a:srgbClr>
                </a:outerShdw>
              </a:effectLst>
            </a:endParaRPr>
          </a:p>
        </p:txBody>
      </p:sp>
    </p:spTree>
  </p:cSld>
  <p:clrMapOvr>
    <a:masterClrMapping/>
  </p:clrMapOvr>
  <p:transition>
    <p:fad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Rectangle 3"/>
          <p:cNvSpPr>
            <a:spLocks noGrp="1"/>
          </p:cNvSpPr>
          <p:nvPr>
            <p:ph idx="1"/>
          </p:nvPr>
        </p:nvSpPr>
        <p:spPr/>
        <p:txBody>
          <a:bodyPr/>
          <a:lstStyle/>
          <a:p>
            <a:pPr>
              <a:buFontTx/>
              <a:buNone/>
            </a:pPr>
            <a:r>
              <a:rPr lang="zh-CN" altLang="en-US" smtClean="0"/>
              <a:t>三、市场调查的类别</a:t>
            </a:r>
            <a:endParaRPr lang="zh-CN" altLang="en-US" smtClean="0"/>
          </a:p>
          <a:p>
            <a:pPr>
              <a:buFontTx/>
              <a:buNone/>
            </a:pPr>
            <a:r>
              <a:rPr lang="zh-CN" altLang="en-US" smtClean="0"/>
              <a:t>对市场调查还可以从其他角度进行分类：</a:t>
            </a:r>
            <a:endParaRPr lang="zh-CN" altLang="en-US" smtClean="0"/>
          </a:p>
          <a:p>
            <a:r>
              <a:rPr lang="zh-CN" altLang="en-US" smtClean="0"/>
              <a:t>按照市场调查的区域范围：地方性市场调查、地区性市场调查、全国性市场调查、国际市场调查等；</a:t>
            </a:r>
            <a:endParaRPr lang="zh-CN" altLang="en-US" smtClean="0"/>
          </a:p>
          <a:p>
            <a:r>
              <a:rPr lang="zh-CN" altLang="en-US" smtClean="0"/>
              <a:t>按调查的对象：消费者市场调查、生产者市场调查、消费者及其购买行为调查、广告调查、形象调查、产品调查、价格调查、销售渠道调查等； </a:t>
            </a:r>
            <a:endParaRPr lang="zh-CN" altLang="en-US" smtClean="0"/>
          </a:p>
          <a:p>
            <a:r>
              <a:rPr lang="zh-CN" altLang="en-US" smtClean="0"/>
              <a:t>按调查的时间：一次性、突击性的市场调查和连续性、经常性的市场调查等。 </a:t>
            </a:r>
            <a:endParaRPr lang="zh-CN" altLang="en-US" smtClean="0"/>
          </a:p>
        </p:txBody>
      </p:sp>
      <p:sp>
        <p:nvSpPr>
          <p:cNvPr id="43010" name="Rectangle 2"/>
          <p:cNvSpPr>
            <a:spLocks noGrp="1" noChangeArrowheads="1"/>
          </p:cNvSpPr>
          <p:nvPr>
            <p:ph type="title"/>
          </p:nvPr>
        </p:nvSpPr>
        <p:spPr>
          <a:xfrm>
            <a:off x="507339" y="620713"/>
            <a:ext cx="8915400" cy="720725"/>
          </a:xfrm>
        </p:spPr>
        <p:txBody>
          <a:bodyPr rtlCol="0">
            <a:normAutofit/>
            <a:scene3d>
              <a:camera prst="orthographicFront"/>
              <a:lightRig rig="soft" dir="t"/>
            </a:scene3d>
            <a:sp3d prstMaterial="softEdge">
              <a:bevelT w="25400" h="25400"/>
            </a:sp3d>
          </a:bodyPr>
          <a:lstStyle/>
          <a:p>
            <a:pPr algn="l" fontAlgn="auto">
              <a:spcAft>
                <a:spcPts val="0"/>
              </a:spcAft>
              <a:defRPr/>
            </a:pPr>
            <a:r>
              <a:rPr lang="zh-CN" altLang="en-US" sz="4100" b="1" smtClean="0">
                <a:effectLst>
                  <a:outerShdw blurRad="31750" dist="25400" dir="5400000" algn="tl" rotWithShape="0">
                    <a:srgbClr val="000000">
                      <a:alpha val="25000"/>
                    </a:srgbClr>
                  </a:outerShdw>
                </a:effectLst>
              </a:rPr>
              <a:t>第一节 市场调查的概念、特点及类别</a:t>
            </a:r>
            <a:endParaRPr lang="zh-CN" altLang="en-US" sz="4100" b="1" smtClean="0">
              <a:effectLst>
                <a:outerShdw blurRad="31750" dist="25400" dir="5400000" algn="tl" rotWithShape="0">
                  <a:srgbClr val="000000">
                    <a:alpha val="25000"/>
                  </a:srgbClr>
                </a:outerShdw>
              </a:effectLst>
            </a:endParaRPr>
          </a:p>
        </p:txBody>
      </p:sp>
    </p:spTree>
  </p:cSld>
  <p:clrMapOvr>
    <a:masterClrMapping/>
  </p:clrMapOvr>
  <p:transition>
    <p:fade/>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Rectangle 3"/>
          <p:cNvSpPr>
            <a:spLocks noGrp="1"/>
          </p:cNvSpPr>
          <p:nvPr>
            <p:ph idx="1"/>
          </p:nvPr>
        </p:nvSpPr>
        <p:spPr/>
        <p:txBody>
          <a:bodyPr/>
          <a:lstStyle/>
          <a:p>
            <a:pPr>
              <a:lnSpc>
                <a:spcPct val="90000"/>
              </a:lnSpc>
              <a:buFontTx/>
              <a:buNone/>
            </a:pPr>
            <a:r>
              <a:rPr lang="zh-CN" altLang="en-US" smtClean="0"/>
              <a:t>一、市场预测的概念</a:t>
            </a:r>
            <a:endParaRPr lang="zh-CN" altLang="en-US" smtClean="0"/>
          </a:p>
          <a:p>
            <a:pPr>
              <a:lnSpc>
                <a:spcPct val="90000"/>
              </a:lnSpc>
            </a:pPr>
            <a:r>
              <a:rPr lang="zh-CN" altLang="en-US" smtClean="0"/>
              <a:t>市场预测就是在市场调查研究的基础上，运用科学的预测方法，对未来市场的发展趋势进行分析和预见，得出符合市场变化的规律的结论，为市场营销决策提供可靠依据的过程。</a:t>
            </a:r>
            <a:endParaRPr lang="zh-CN" altLang="en-US" smtClean="0"/>
          </a:p>
          <a:p>
            <a:pPr>
              <a:lnSpc>
                <a:spcPct val="90000"/>
              </a:lnSpc>
            </a:pPr>
            <a:r>
              <a:rPr lang="zh-CN" altLang="en-US" smtClean="0"/>
              <a:t>市场预测四要素：</a:t>
            </a:r>
            <a:endParaRPr lang="zh-CN" altLang="en-US" smtClean="0"/>
          </a:p>
          <a:p>
            <a:pPr>
              <a:lnSpc>
                <a:spcPct val="90000"/>
              </a:lnSpc>
              <a:buFontTx/>
              <a:buNone/>
            </a:pPr>
            <a:r>
              <a:rPr lang="en-US" altLang="zh-CN" smtClean="0"/>
              <a:t>	1. </a:t>
            </a:r>
            <a:r>
              <a:rPr lang="zh-CN" altLang="en-US" smtClean="0"/>
              <a:t>信息</a:t>
            </a:r>
            <a:endParaRPr lang="zh-CN" altLang="en-US" smtClean="0"/>
          </a:p>
          <a:p>
            <a:pPr>
              <a:lnSpc>
                <a:spcPct val="90000"/>
              </a:lnSpc>
              <a:buFontTx/>
              <a:buNone/>
            </a:pPr>
            <a:r>
              <a:rPr lang="en-US" altLang="zh-CN" smtClean="0"/>
              <a:t>	2. </a:t>
            </a:r>
            <a:r>
              <a:rPr lang="zh-CN" altLang="en-US" smtClean="0"/>
              <a:t>方法</a:t>
            </a:r>
            <a:endParaRPr lang="zh-CN" altLang="en-US" smtClean="0"/>
          </a:p>
          <a:p>
            <a:pPr>
              <a:lnSpc>
                <a:spcPct val="90000"/>
              </a:lnSpc>
              <a:buFontTx/>
              <a:buNone/>
            </a:pPr>
            <a:r>
              <a:rPr lang="en-US" altLang="zh-CN" smtClean="0"/>
              <a:t>	3. </a:t>
            </a:r>
            <a:r>
              <a:rPr lang="zh-CN" altLang="en-US" smtClean="0"/>
              <a:t>分析</a:t>
            </a:r>
            <a:endParaRPr lang="zh-CN" altLang="en-US" smtClean="0"/>
          </a:p>
          <a:p>
            <a:pPr>
              <a:lnSpc>
                <a:spcPct val="90000"/>
              </a:lnSpc>
              <a:buFontTx/>
              <a:buNone/>
            </a:pPr>
            <a:r>
              <a:rPr lang="en-US" altLang="zh-CN" smtClean="0"/>
              <a:t>	4. </a:t>
            </a:r>
            <a:r>
              <a:rPr lang="zh-CN" altLang="en-US" smtClean="0"/>
              <a:t>判断 </a:t>
            </a:r>
            <a:endParaRPr lang="zh-CN" altLang="en-US" smtClean="0"/>
          </a:p>
        </p:txBody>
      </p:sp>
      <p:sp>
        <p:nvSpPr>
          <p:cNvPr id="44034" name="Rectangle 2"/>
          <p:cNvSpPr>
            <a:spLocks noGrp="1" noChangeArrowheads="1"/>
          </p:cNvSpPr>
          <p:nvPr>
            <p:ph type="title"/>
          </p:nvPr>
        </p:nvSpPr>
        <p:spPr>
          <a:xfrm>
            <a:off x="507339" y="620713"/>
            <a:ext cx="8915400" cy="720725"/>
          </a:xfrm>
        </p:spPr>
        <p:txBody>
          <a:bodyPr rtlCol="0">
            <a:normAutofit/>
            <a:scene3d>
              <a:camera prst="orthographicFront"/>
              <a:lightRig rig="soft" dir="t"/>
            </a:scene3d>
            <a:sp3d prstMaterial="softEdge">
              <a:bevelT w="25400" h="25400"/>
            </a:sp3d>
          </a:bodyPr>
          <a:lstStyle/>
          <a:p>
            <a:pPr algn="l" fontAlgn="auto">
              <a:spcAft>
                <a:spcPts val="0"/>
              </a:spcAft>
              <a:defRPr/>
            </a:pPr>
            <a:r>
              <a:rPr lang="zh-CN" altLang="en-US" sz="4100" b="1" smtClean="0">
                <a:effectLst>
                  <a:outerShdw blurRad="31750" dist="25400" dir="5400000" algn="tl" rotWithShape="0">
                    <a:srgbClr val="000000">
                      <a:alpha val="25000"/>
                    </a:srgbClr>
                  </a:outerShdw>
                </a:effectLst>
              </a:rPr>
              <a:t>第二节 市场预测的概念、特点及类别 </a:t>
            </a:r>
            <a:endParaRPr lang="zh-CN" altLang="en-US" sz="4100" b="1" smtClean="0">
              <a:effectLst>
                <a:outerShdw blurRad="31750" dist="25400" dir="5400000" algn="tl" rotWithShape="0">
                  <a:srgbClr val="000000">
                    <a:alpha val="25000"/>
                  </a:srgbClr>
                </a:outerShdw>
              </a:effectLst>
            </a:endParaRPr>
          </a:p>
        </p:txBody>
      </p:sp>
    </p:spTree>
  </p:cSld>
  <p:clrMapOvr>
    <a:masterClrMapping/>
  </p:clrMapOvr>
  <p:transition>
    <p:fade/>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42" name="文本框 40965"/>
          <p:cNvSpPr txBox="1"/>
          <p:nvPr/>
        </p:nvSpPr>
        <p:spPr>
          <a:xfrm>
            <a:off x="1003300" y="2020888"/>
            <a:ext cx="7629525" cy="1198562"/>
          </a:xfrm>
          <a:prstGeom prst="rect">
            <a:avLst/>
          </a:prstGeom>
          <a:noFill/>
          <a:ln w="9525">
            <a:noFill/>
          </a:ln>
        </p:spPr>
        <p:txBody>
          <a:bodyPr>
            <a:spAutoFit/>
          </a:bodyPr>
          <a:lstStyle/>
          <a:p>
            <a:pPr>
              <a:defRPr/>
            </a:pPr>
            <a:r>
              <a:rPr lang="zh-CN" altLang="en-US" sz="2400" noProof="1">
                <a:effectLst>
                  <a:outerShdw blurRad="38100" dist="38100" dir="2700000">
                    <a:srgbClr val="C0C0C0"/>
                  </a:outerShdw>
                </a:effectLst>
                <a:latin typeface="黑体" panose="02010609060101010101" pitchFamily="49" charset="-122"/>
                <a:ea typeface="黑体" panose="02010609060101010101" pitchFamily="49" charset="-122"/>
                <a:cs typeface="+mn-ea"/>
                <a:sym typeface="Arial" panose="020B0604020202020204" charset="-76"/>
              </a:rPr>
              <a:t>    顶新公司委托大陆市场调查机构进行方便食品需求调查。根据这些情况，该公司大胆预测，大陆下一个方便面食品市场将是高档、注重口味、更为方便的产品。</a:t>
            </a:r>
            <a:endParaRPr lang="zh-CN" altLang="en-US" sz="2400" noProof="1">
              <a:effectLst>
                <a:outerShdw blurRad="38100" dist="38100" dir="2700000">
                  <a:srgbClr val="C0C0C0"/>
                </a:outerShdw>
              </a:effectLst>
              <a:latin typeface="黑体" panose="02010609060101010101" pitchFamily="49" charset="-122"/>
              <a:ea typeface="黑体" panose="02010609060101010101" pitchFamily="49" charset="-122"/>
              <a:cs typeface="+mn-ea"/>
              <a:sym typeface="Arial" panose="020B0604020202020204" charset="-76"/>
            </a:endParaRPr>
          </a:p>
        </p:txBody>
      </p:sp>
      <p:pic>
        <p:nvPicPr>
          <p:cNvPr id="29698" name="图片 40966"/>
          <p:cNvPicPr>
            <a:picLocks noChangeAspect="1"/>
          </p:cNvPicPr>
          <p:nvPr/>
        </p:nvPicPr>
        <p:blipFill>
          <a:blip r:embed="rId1"/>
          <a:srcRect/>
          <a:stretch>
            <a:fillRect/>
          </a:stretch>
        </p:blipFill>
        <p:spPr bwMode="auto">
          <a:xfrm>
            <a:off x="3937000" y="3846513"/>
            <a:ext cx="5076825" cy="2047875"/>
          </a:xfrm>
          <a:prstGeom prst="rect">
            <a:avLst/>
          </a:prstGeom>
          <a:noFill/>
          <a:ln w="9525">
            <a:noFill/>
            <a:miter lim="800000"/>
            <a:headEnd/>
            <a:tailEnd/>
          </a:ln>
        </p:spPr>
      </p:pic>
      <p:pic>
        <p:nvPicPr>
          <p:cNvPr id="29699" name="图片 40967"/>
          <p:cNvPicPr>
            <a:picLocks noChangeAspect="1"/>
          </p:cNvPicPr>
          <p:nvPr/>
        </p:nvPicPr>
        <p:blipFill>
          <a:blip r:embed="rId2"/>
          <a:srcRect/>
          <a:stretch>
            <a:fillRect/>
          </a:stretch>
        </p:blipFill>
        <p:spPr bwMode="auto">
          <a:xfrm>
            <a:off x="1108075" y="3617913"/>
            <a:ext cx="2400300" cy="2343150"/>
          </a:xfrm>
          <a:prstGeom prst="rect">
            <a:avLst/>
          </a:prstGeom>
          <a:noFill/>
          <a:ln w="9525">
            <a:noFill/>
            <a:miter lim="800000"/>
            <a:headEnd/>
            <a:tailEnd/>
          </a:ln>
        </p:spPr>
      </p:pic>
      <p:sp>
        <p:nvSpPr>
          <p:cNvPr id="69634" name="Rectangle 2"/>
          <p:cNvSpPr>
            <a:spLocks noGrp="1" noChangeArrowheads="1"/>
          </p:cNvSpPr>
          <p:nvPr/>
        </p:nvSpPr>
        <p:spPr>
          <a:xfrm>
            <a:off x="495274" y="900748"/>
            <a:ext cx="8915400" cy="720725"/>
          </a:xfrm>
          <a:prstGeom prst="rect">
            <a:avLst/>
          </a:prstGeom>
          <a:noFill/>
          <a:ln w="9525">
            <a:noFill/>
          </a:ln>
          <a:effectLst/>
          <a:sp3d prstMaterial="plastic"/>
        </p:spPr>
        <p:txBody>
          <a:bodyPr anchor="ctr">
            <a:normAutofit/>
            <a:scene3d>
              <a:camera prst="orthographicFront"/>
              <a:lightRig rig="soft" dir="t"/>
            </a:scene3d>
            <a:sp3d prstMaterial="softEdge">
              <a:bevelT w="25400" h="25400"/>
            </a:sp3d>
          </a:bodyPr>
          <a:lstStyle>
            <a:lvl1pPr marL="0" lvl="0" indent="0" algn="ctr" defTabSz="914400" eaLnBrk="1" fontAlgn="base" latinLnBrk="0" hangingPunct="1">
              <a:lnSpc>
                <a:spcPct val="100000"/>
              </a:lnSpc>
              <a:spcBef>
                <a:spcPct val="0"/>
              </a:spcBef>
              <a:spcAft>
                <a:spcPct val="0"/>
              </a:spcAft>
              <a:buNone/>
              <a:defRPr sz="3600" b="0" i="0" u="none" kern="1200" baseline="0">
                <a:solidFill>
                  <a:schemeClr val="tx2"/>
                </a:solidFill>
                <a:latin typeface="+mj-lt"/>
                <a:ea typeface="+mj-ea"/>
                <a:cs typeface="+mj-cs"/>
              </a:defRPr>
            </a:lvl1pPr>
          </a:lstStyle>
          <a:p>
            <a:pPr algn="l" fontAlgn="auto">
              <a:spcAft>
                <a:spcPts val="0"/>
              </a:spcAft>
              <a:defRPr/>
            </a:pPr>
            <a:r>
              <a:rPr lang="en-US" altLang="zh-CN" sz="4100" b="1" dirty="0" smtClean="0">
                <a:effectLst>
                  <a:outerShdw blurRad="31750" dist="25400" dir="5400000" algn="tl" rotWithShape="0">
                    <a:srgbClr val="000000">
                      <a:alpha val="25000"/>
                    </a:srgbClr>
                  </a:outerShdw>
                </a:effectLst>
              </a:rPr>
              <a:t>【</a:t>
            </a:r>
            <a:r>
              <a:rPr lang="zh-CN" altLang="en-US" sz="4100" b="1" dirty="0" smtClean="0">
                <a:effectLst>
                  <a:outerShdw blurRad="31750" dist="25400" dir="5400000" algn="tl" rotWithShape="0">
                    <a:srgbClr val="000000">
                      <a:alpha val="25000"/>
                    </a:srgbClr>
                  </a:outerShdw>
                </a:effectLst>
              </a:rPr>
              <a:t>案例</a:t>
            </a:r>
            <a:r>
              <a:rPr lang="en-US" altLang="zh-CN" sz="4100" b="1" dirty="0" smtClean="0">
                <a:effectLst>
                  <a:outerShdw blurRad="31750" dist="25400" dir="5400000" algn="tl" rotWithShape="0">
                    <a:srgbClr val="000000">
                      <a:alpha val="25000"/>
                    </a:srgbClr>
                  </a:outerShdw>
                </a:effectLst>
              </a:rPr>
              <a:t>】</a:t>
            </a:r>
            <a:r>
              <a:rPr lang="en-US" altLang="zh-CN" sz="4100" b="1" dirty="0" smtClean="0">
                <a:effectLst>
                  <a:outerShdw blurRad="31750" dist="25400" dir="5400000" algn="tl" rotWithShape="0">
                    <a:srgbClr val="000000">
                      <a:alpha val="25000"/>
                    </a:srgbClr>
                  </a:outerShdw>
                </a:effectLst>
                <a:sym typeface="Arial Rounded MT Bold" charset="0"/>
              </a:rPr>
              <a:t>康师傅方便面的成功之道</a:t>
            </a:r>
            <a:endParaRPr lang="en-US" altLang="zh-CN" sz="4100" b="1" dirty="0" smtClean="0">
              <a:effectLst>
                <a:outerShdw blurRad="31750" dist="25400" dir="5400000" algn="tl" rotWithShape="0">
                  <a:srgbClr val="000000">
                    <a:alpha val="25000"/>
                  </a:srgbClr>
                </a:outerShdw>
              </a:effectLst>
            </a:endParaRPr>
          </a:p>
        </p:txBody>
      </p:sp>
    </p:spTree>
  </p:cSld>
  <p:clrMapOvr>
    <a:masterClrMapping/>
  </p:clrMapOvr>
  <p:transition>
    <p:comb dir="vert"/>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Rectangle 3"/>
          <p:cNvSpPr>
            <a:spLocks noGrp="1"/>
          </p:cNvSpPr>
          <p:nvPr>
            <p:ph idx="1"/>
          </p:nvPr>
        </p:nvSpPr>
        <p:spPr/>
        <p:txBody>
          <a:bodyPr/>
          <a:lstStyle/>
          <a:p>
            <a:pPr>
              <a:buFontTx/>
              <a:buNone/>
            </a:pPr>
            <a:r>
              <a:rPr lang="zh-CN" altLang="en-US" smtClean="0"/>
              <a:t>二、市场预测的特点</a:t>
            </a:r>
            <a:endParaRPr lang="zh-CN" altLang="en-US" smtClean="0"/>
          </a:p>
          <a:p>
            <a:pPr>
              <a:buFontTx/>
              <a:buNone/>
            </a:pPr>
            <a:r>
              <a:rPr lang="zh-CN" altLang="en-US" smtClean="0"/>
              <a:t>	（一）科学性</a:t>
            </a:r>
            <a:endParaRPr lang="zh-CN" altLang="en-US" smtClean="0"/>
          </a:p>
          <a:p>
            <a:pPr>
              <a:buFontTx/>
              <a:buNone/>
            </a:pPr>
            <a:r>
              <a:rPr lang="zh-CN" altLang="en-US" smtClean="0"/>
              <a:t>	（二）连贯性</a:t>
            </a:r>
            <a:endParaRPr lang="zh-CN" altLang="en-US" smtClean="0"/>
          </a:p>
          <a:p>
            <a:pPr>
              <a:buFontTx/>
              <a:buNone/>
            </a:pPr>
            <a:r>
              <a:rPr lang="zh-CN" altLang="en-US" smtClean="0"/>
              <a:t>	（三）类推性</a:t>
            </a:r>
            <a:endParaRPr lang="zh-CN" altLang="en-US" smtClean="0"/>
          </a:p>
          <a:p>
            <a:pPr>
              <a:buFontTx/>
              <a:buNone/>
            </a:pPr>
            <a:r>
              <a:rPr lang="zh-CN" altLang="en-US" smtClean="0"/>
              <a:t>	（四）局限性</a:t>
            </a:r>
            <a:endParaRPr lang="zh-CN" altLang="en-US" smtClean="0"/>
          </a:p>
        </p:txBody>
      </p:sp>
      <p:sp>
        <p:nvSpPr>
          <p:cNvPr id="45058" name="Rectangle 2"/>
          <p:cNvSpPr>
            <a:spLocks noGrp="1" noChangeArrowheads="1"/>
          </p:cNvSpPr>
          <p:nvPr>
            <p:ph type="title"/>
          </p:nvPr>
        </p:nvSpPr>
        <p:spPr>
          <a:xfrm>
            <a:off x="507339" y="620713"/>
            <a:ext cx="8915400" cy="720725"/>
          </a:xfrm>
        </p:spPr>
        <p:txBody>
          <a:bodyPr rtlCol="0">
            <a:normAutofit/>
            <a:scene3d>
              <a:camera prst="orthographicFront"/>
              <a:lightRig rig="soft" dir="t"/>
            </a:scene3d>
            <a:sp3d prstMaterial="softEdge">
              <a:bevelT w="25400" h="25400"/>
            </a:sp3d>
          </a:bodyPr>
          <a:lstStyle/>
          <a:p>
            <a:pPr algn="l" fontAlgn="auto">
              <a:spcAft>
                <a:spcPts val="0"/>
              </a:spcAft>
              <a:defRPr/>
            </a:pPr>
            <a:r>
              <a:rPr lang="zh-CN" altLang="en-US" sz="4100" b="1" smtClean="0">
                <a:effectLst>
                  <a:outerShdw blurRad="31750" dist="25400" dir="5400000" algn="tl" rotWithShape="0">
                    <a:srgbClr val="000000">
                      <a:alpha val="25000"/>
                    </a:srgbClr>
                  </a:outerShdw>
                </a:effectLst>
              </a:rPr>
              <a:t>第二节 市场预测的概念、特点及类别</a:t>
            </a:r>
            <a:endParaRPr lang="zh-CN" altLang="en-US" sz="4100" b="1" smtClean="0">
              <a:effectLst>
                <a:outerShdw blurRad="31750" dist="25400" dir="5400000" algn="tl" rotWithShape="0">
                  <a:srgbClr val="000000">
                    <a:alpha val="25000"/>
                  </a:srgbClr>
                </a:outerShdw>
              </a:effectLst>
            </a:endParaRPr>
          </a:p>
        </p:txBody>
      </p:sp>
    </p:spTree>
  </p:cSld>
  <p:clrMapOvr>
    <a:masterClrMapping/>
  </p:clrMapOvr>
  <p:transition>
    <p:fade/>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Rectangle 3"/>
          <p:cNvSpPr>
            <a:spLocks noGrp="1"/>
          </p:cNvSpPr>
          <p:nvPr>
            <p:ph idx="1"/>
          </p:nvPr>
        </p:nvSpPr>
        <p:spPr/>
        <p:txBody>
          <a:bodyPr/>
          <a:lstStyle/>
          <a:p>
            <a:pPr>
              <a:buFontTx/>
              <a:buNone/>
            </a:pPr>
            <a:r>
              <a:rPr lang="zh-CN" altLang="en-US" smtClean="0"/>
              <a:t>三、市场预测的类别</a:t>
            </a:r>
            <a:endParaRPr lang="zh-CN" altLang="en-US" smtClean="0"/>
          </a:p>
          <a:p>
            <a:pPr>
              <a:buFontTx/>
              <a:buNone/>
            </a:pPr>
            <a:r>
              <a:rPr lang="zh-CN" altLang="en-US" smtClean="0"/>
              <a:t>（一）按市场预测时间的长短分类</a:t>
            </a:r>
            <a:endParaRPr lang="zh-CN" altLang="en-US" smtClean="0"/>
          </a:p>
          <a:p>
            <a:pPr>
              <a:buFontTx/>
              <a:buNone/>
            </a:pPr>
            <a:r>
              <a:rPr lang="en-US" altLang="zh-CN" smtClean="0"/>
              <a:t>	1. </a:t>
            </a:r>
            <a:r>
              <a:rPr lang="zh-CN" altLang="en-US" smtClean="0"/>
              <a:t>短期预测</a:t>
            </a:r>
            <a:endParaRPr lang="zh-CN" altLang="en-US" smtClean="0"/>
          </a:p>
          <a:p>
            <a:pPr>
              <a:buFontTx/>
              <a:buNone/>
            </a:pPr>
            <a:r>
              <a:rPr lang="en-US" altLang="zh-CN" smtClean="0"/>
              <a:t>	2. </a:t>
            </a:r>
            <a:r>
              <a:rPr lang="zh-CN" altLang="en-US" smtClean="0"/>
              <a:t>中期预测</a:t>
            </a:r>
            <a:endParaRPr lang="zh-CN" altLang="en-US" smtClean="0"/>
          </a:p>
          <a:p>
            <a:pPr>
              <a:buFontTx/>
              <a:buNone/>
            </a:pPr>
            <a:r>
              <a:rPr lang="en-US" altLang="zh-CN" smtClean="0"/>
              <a:t>	3. </a:t>
            </a:r>
            <a:r>
              <a:rPr lang="zh-CN" altLang="en-US" smtClean="0"/>
              <a:t>长期预测</a:t>
            </a:r>
            <a:endParaRPr lang="zh-CN" altLang="en-US" smtClean="0"/>
          </a:p>
          <a:p>
            <a:pPr>
              <a:buSzPct val="50000"/>
              <a:buFont typeface="Wingdings" panose="05000000000000000000" pitchFamily="2" charset="2"/>
              <a:buChar char="l"/>
            </a:pPr>
            <a:r>
              <a:rPr lang="zh-CN" altLang="en-US" smtClean="0"/>
              <a:t>三种预测间的相互联系：长期预测为中期预测和短期预测提供方向和依据，中期预测是长期预测的具体化和短期预测的依据，短期预测则是在中期预测基础上的进一步具体化。</a:t>
            </a:r>
            <a:endParaRPr lang="zh-CN" altLang="en-US" smtClean="0"/>
          </a:p>
        </p:txBody>
      </p:sp>
      <p:sp>
        <p:nvSpPr>
          <p:cNvPr id="46082" name="Rectangle 2"/>
          <p:cNvSpPr>
            <a:spLocks noGrp="1" noChangeArrowheads="1"/>
          </p:cNvSpPr>
          <p:nvPr>
            <p:ph type="title"/>
          </p:nvPr>
        </p:nvSpPr>
        <p:spPr>
          <a:xfrm>
            <a:off x="507339" y="620713"/>
            <a:ext cx="8915400" cy="720725"/>
          </a:xfrm>
        </p:spPr>
        <p:txBody>
          <a:bodyPr rtlCol="0">
            <a:normAutofit/>
            <a:scene3d>
              <a:camera prst="orthographicFront"/>
              <a:lightRig rig="soft" dir="t"/>
            </a:scene3d>
            <a:sp3d prstMaterial="softEdge">
              <a:bevelT w="25400" h="25400"/>
            </a:sp3d>
          </a:bodyPr>
          <a:lstStyle/>
          <a:p>
            <a:pPr algn="l" fontAlgn="auto">
              <a:spcAft>
                <a:spcPts val="0"/>
              </a:spcAft>
              <a:defRPr/>
            </a:pPr>
            <a:r>
              <a:rPr lang="zh-CN" altLang="en-US" sz="4100" b="1" smtClean="0">
                <a:effectLst>
                  <a:outerShdw blurRad="31750" dist="25400" dir="5400000" algn="tl" rotWithShape="0">
                    <a:srgbClr val="000000">
                      <a:alpha val="25000"/>
                    </a:srgbClr>
                  </a:outerShdw>
                </a:effectLst>
              </a:rPr>
              <a:t>第二节 市场预测的概念、特点及类别</a:t>
            </a:r>
            <a:endParaRPr lang="zh-CN" altLang="en-US" sz="4100" b="1" smtClean="0">
              <a:effectLst>
                <a:outerShdw blurRad="31750" dist="25400" dir="5400000" algn="tl" rotWithShape="0">
                  <a:srgbClr val="000000">
                    <a:alpha val="25000"/>
                  </a:srgbClr>
                </a:outerShdw>
              </a:effectLst>
            </a:endParaRPr>
          </a:p>
        </p:txBody>
      </p:sp>
    </p:spTree>
  </p:cSld>
  <p:clrMapOvr>
    <a:masterClrMapping/>
  </p:clrMapOvr>
  <p:transition>
    <p:fade/>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Rectangle 3"/>
          <p:cNvSpPr>
            <a:spLocks noGrp="1"/>
          </p:cNvSpPr>
          <p:nvPr>
            <p:ph idx="1"/>
          </p:nvPr>
        </p:nvSpPr>
        <p:spPr/>
        <p:txBody>
          <a:bodyPr/>
          <a:lstStyle/>
          <a:p>
            <a:pPr>
              <a:buFontTx/>
              <a:buNone/>
            </a:pPr>
            <a:r>
              <a:rPr lang="zh-CN" altLang="en-US" smtClean="0"/>
              <a:t>三、市场预测的类别</a:t>
            </a:r>
            <a:endParaRPr lang="zh-CN" altLang="en-US" smtClean="0"/>
          </a:p>
          <a:p>
            <a:pPr>
              <a:buFontTx/>
              <a:buNone/>
            </a:pPr>
            <a:r>
              <a:rPr lang="zh-CN" altLang="en-US" smtClean="0"/>
              <a:t>（二）按预测的商品层次进行分类 </a:t>
            </a:r>
            <a:endParaRPr lang="zh-CN" altLang="en-US" smtClean="0"/>
          </a:p>
          <a:p>
            <a:pPr>
              <a:buFontTx/>
              <a:buNone/>
            </a:pPr>
            <a:r>
              <a:rPr lang="en-US" altLang="zh-CN" smtClean="0"/>
              <a:t>	1. </a:t>
            </a:r>
            <a:r>
              <a:rPr lang="zh-CN" altLang="en-US" smtClean="0"/>
              <a:t>单项商品预测</a:t>
            </a:r>
            <a:endParaRPr lang="zh-CN" altLang="en-US" smtClean="0"/>
          </a:p>
          <a:p>
            <a:pPr>
              <a:buFontTx/>
              <a:buNone/>
            </a:pPr>
            <a:r>
              <a:rPr lang="en-US" altLang="zh-CN" smtClean="0"/>
              <a:t>	2. </a:t>
            </a:r>
            <a:r>
              <a:rPr lang="zh-CN" altLang="en-US" smtClean="0"/>
              <a:t>分类别商品预测</a:t>
            </a:r>
            <a:endParaRPr lang="zh-CN" altLang="en-US" smtClean="0"/>
          </a:p>
          <a:p>
            <a:pPr>
              <a:buFontTx/>
              <a:buNone/>
            </a:pPr>
            <a:r>
              <a:rPr lang="en-US" altLang="zh-CN" smtClean="0"/>
              <a:t>	3. </a:t>
            </a:r>
            <a:r>
              <a:rPr lang="zh-CN" altLang="en-US" smtClean="0"/>
              <a:t>商品总量预测</a:t>
            </a:r>
            <a:endParaRPr lang="zh-CN" altLang="en-US" smtClean="0"/>
          </a:p>
          <a:p>
            <a:pPr>
              <a:buFontTx/>
              <a:buNone/>
            </a:pPr>
            <a:r>
              <a:rPr lang="zh-CN" altLang="en-US" smtClean="0"/>
              <a:t>（三）按市场预测的空间区域分类</a:t>
            </a:r>
            <a:endParaRPr lang="zh-CN" altLang="en-US" smtClean="0"/>
          </a:p>
          <a:p>
            <a:pPr>
              <a:buFontTx/>
              <a:buNone/>
            </a:pPr>
            <a:r>
              <a:rPr lang="en-US" altLang="zh-CN" smtClean="0"/>
              <a:t>	1. </a:t>
            </a:r>
            <a:r>
              <a:rPr lang="zh-CN" altLang="en-US" smtClean="0"/>
              <a:t>国际市场预测	</a:t>
            </a:r>
            <a:endParaRPr lang="zh-CN" altLang="en-US" smtClean="0"/>
          </a:p>
          <a:p>
            <a:pPr>
              <a:buFontTx/>
              <a:buNone/>
            </a:pPr>
            <a:r>
              <a:rPr lang="en-US" altLang="zh-CN" smtClean="0"/>
              <a:t>	2. </a:t>
            </a:r>
            <a:r>
              <a:rPr lang="zh-CN" altLang="en-US" smtClean="0"/>
              <a:t>国内市场预测</a:t>
            </a:r>
            <a:endParaRPr lang="zh-CN" altLang="en-US" smtClean="0"/>
          </a:p>
          <a:p>
            <a:pPr>
              <a:buFontTx/>
              <a:buNone/>
            </a:pPr>
            <a:endParaRPr lang="zh-CN" altLang="en-US" smtClean="0"/>
          </a:p>
        </p:txBody>
      </p:sp>
      <p:sp>
        <p:nvSpPr>
          <p:cNvPr id="47106" name="Rectangle 2"/>
          <p:cNvSpPr>
            <a:spLocks noGrp="1" noChangeArrowheads="1"/>
          </p:cNvSpPr>
          <p:nvPr>
            <p:ph type="title"/>
          </p:nvPr>
        </p:nvSpPr>
        <p:spPr>
          <a:xfrm>
            <a:off x="507339" y="620713"/>
            <a:ext cx="8915400" cy="720725"/>
          </a:xfrm>
        </p:spPr>
        <p:txBody>
          <a:bodyPr rtlCol="0">
            <a:normAutofit/>
            <a:scene3d>
              <a:camera prst="orthographicFront"/>
              <a:lightRig rig="soft" dir="t"/>
            </a:scene3d>
            <a:sp3d prstMaterial="softEdge">
              <a:bevelT w="25400" h="25400"/>
            </a:sp3d>
          </a:bodyPr>
          <a:lstStyle/>
          <a:p>
            <a:pPr algn="l" fontAlgn="auto">
              <a:spcAft>
                <a:spcPts val="0"/>
              </a:spcAft>
              <a:defRPr/>
            </a:pPr>
            <a:r>
              <a:rPr lang="zh-CN" altLang="en-US" sz="4100" b="1" smtClean="0">
                <a:effectLst>
                  <a:outerShdw blurRad="31750" dist="25400" dir="5400000" algn="tl" rotWithShape="0">
                    <a:srgbClr val="000000">
                      <a:alpha val="25000"/>
                    </a:srgbClr>
                  </a:outerShdw>
                </a:effectLst>
              </a:rPr>
              <a:t>第二节 市场预测的概念、特点及类别</a:t>
            </a:r>
            <a:endParaRPr lang="zh-CN" altLang="en-US" sz="4100" b="1" smtClean="0">
              <a:effectLst>
                <a:outerShdw blurRad="31750" dist="25400" dir="5400000" algn="tl" rotWithShape="0">
                  <a:srgbClr val="000000">
                    <a:alpha val="25000"/>
                  </a:srgbClr>
                </a:outerShdw>
              </a:effectLst>
            </a:endParaRPr>
          </a:p>
        </p:txBody>
      </p:sp>
    </p:spTree>
  </p:cSld>
  <p:clrMapOvr>
    <a:masterClrMapping/>
  </p:clrMapOvr>
  <p:transition>
    <p:fade/>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Rectangle 3"/>
          <p:cNvSpPr>
            <a:spLocks noGrp="1"/>
          </p:cNvSpPr>
          <p:nvPr>
            <p:ph idx="1"/>
          </p:nvPr>
        </p:nvSpPr>
        <p:spPr/>
        <p:txBody>
          <a:bodyPr/>
          <a:lstStyle/>
          <a:p>
            <a:pPr>
              <a:buFontTx/>
              <a:buNone/>
            </a:pPr>
            <a:r>
              <a:rPr lang="zh-CN" altLang="en-US" smtClean="0"/>
              <a:t>三、市场预测的类别</a:t>
            </a:r>
            <a:endParaRPr lang="zh-CN" altLang="en-US" smtClean="0"/>
          </a:p>
          <a:p>
            <a:pPr>
              <a:buFontTx/>
              <a:buNone/>
            </a:pPr>
            <a:r>
              <a:rPr lang="zh-CN" altLang="en-US" smtClean="0"/>
              <a:t>（四）按市场预测范围分类</a:t>
            </a:r>
            <a:endParaRPr lang="zh-CN" altLang="en-US" smtClean="0"/>
          </a:p>
          <a:p>
            <a:pPr>
              <a:buFontTx/>
              <a:buNone/>
            </a:pPr>
            <a:r>
              <a:rPr lang="en-US" altLang="zh-CN" smtClean="0"/>
              <a:t>	1. </a:t>
            </a:r>
            <a:r>
              <a:rPr lang="zh-CN" altLang="en-US" smtClean="0"/>
              <a:t>宏观市场预测</a:t>
            </a:r>
            <a:endParaRPr lang="zh-CN" altLang="en-US" smtClean="0"/>
          </a:p>
          <a:p>
            <a:pPr>
              <a:buFontTx/>
              <a:buNone/>
            </a:pPr>
            <a:r>
              <a:rPr lang="en-US" altLang="zh-CN" smtClean="0"/>
              <a:t>	2. </a:t>
            </a:r>
            <a:r>
              <a:rPr lang="zh-CN" altLang="en-US" smtClean="0"/>
              <a:t>中观市场预测</a:t>
            </a:r>
            <a:endParaRPr lang="zh-CN" altLang="en-US" smtClean="0"/>
          </a:p>
          <a:p>
            <a:pPr>
              <a:buFontTx/>
              <a:buNone/>
            </a:pPr>
            <a:r>
              <a:rPr lang="en-US" altLang="zh-CN" smtClean="0"/>
              <a:t>	3. </a:t>
            </a:r>
            <a:r>
              <a:rPr lang="zh-CN" altLang="en-US" smtClean="0"/>
              <a:t>微观市场预测</a:t>
            </a:r>
            <a:endParaRPr lang="zh-CN" altLang="en-US" smtClean="0"/>
          </a:p>
          <a:p>
            <a:pPr>
              <a:buFontTx/>
              <a:buNone/>
            </a:pPr>
            <a:r>
              <a:rPr lang="zh-CN" altLang="en-US" smtClean="0"/>
              <a:t>（五）按市场预测采用的方法分类</a:t>
            </a:r>
            <a:endParaRPr lang="zh-CN" altLang="en-US" smtClean="0"/>
          </a:p>
          <a:p>
            <a:pPr>
              <a:buFontTx/>
              <a:buNone/>
            </a:pPr>
            <a:r>
              <a:rPr lang="en-US" altLang="zh-CN" smtClean="0"/>
              <a:t>	1. </a:t>
            </a:r>
            <a:r>
              <a:rPr lang="zh-CN" altLang="en-US" smtClean="0"/>
              <a:t>定性市场预测</a:t>
            </a:r>
            <a:endParaRPr lang="zh-CN" altLang="en-US" smtClean="0"/>
          </a:p>
          <a:p>
            <a:pPr>
              <a:buFontTx/>
              <a:buNone/>
            </a:pPr>
            <a:r>
              <a:rPr lang="en-US" altLang="zh-CN" smtClean="0"/>
              <a:t>	2. </a:t>
            </a:r>
            <a:r>
              <a:rPr lang="zh-CN" altLang="en-US" smtClean="0"/>
              <a:t>定量市场预测</a:t>
            </a:r>
            <a:endParaRPr lang="zh-CN" altLang="en-US" smtClean="0"/>
          </a:p>
        </p:txBody>
      </p:sp>
      <p:sp>
        <p:nvSpPr>
          <p:cNvPr id="48130" name="Rectangle 2"/>
          <p:cNvSpPr>
            <a:spLocks noGrp="1" noChangeArrowheads="1"/>
          </p:cNvSpPr>
          <p:nvPr>
            <p:ph type="title"/>
          </p:nvPr>
        </p:nvSpPr>
        <p:spPr>
          <a:xfrm>
            <a:off x="507339" y="620713"/>
            <a:ext cx="8915400" cy="720725"/>
          </a:xfrm>
        </p:spPr>
        <p:txBody>
          <a:bodyPr rtlCol="0">
            <a:normAutofit/>
            <a:scene3d>
              <a:camera prst="orthographicFront"/>
              <a:lightRig rig="soft" dir="t"/>
            </a:scene3d>
            <a:sp3d prstMaterial="softEdge">
              <a:bevelT w="25400" h="25400"/>
            </a:sp3d>
          </a:bodyPr>
          <a:lstStyle/>
          <a:p>
            <a:pPr algn="l" fontAlgn="auto">
              <a:spcAft>
                <a:spcPts val="0"/>
              </a:spcAft>
              <a:defRPr/>
            </a:pPr>
            <a:r>
              <a:rPr lang="zh-CN" altLang="en-US" sz="4100" b="1" smtClean="0">
                <a:effectLst>
                  <a:outerShdw blurRad="31750" dist="25400" dir="5400000" algn="tl" rotWithShape="0">
                    <a:srgbClr val="000000">
                      <a:alpha val="25000"/>
                    </a:srgbClr>
                  </a:outerShdw>
                </a:effectLst>
              </a:rPr>
              <a:t>第二节 市场预测的概念、特点及类别</a:t>
            </a:r>
            <a:endParaRPr lang="zh-CN" altLang="en-US" sz="4100" b="1" smtClean="0">
              <a:effectLst>
                <a:outerShdw blurRad="31750" dist="25400" dir="5400000" algn="tl" rotWithShape="0">
                  <a:srgbClr val="000000">
                    <a:alpha val="25000"/>
                  </a:srgbClr>
                </a:outerShdw>
              </a:effectLst>
            </a:endParaRPr>
          </a:p>
        </p:txBody>
      </p:sp>
    </p:spTree>
  </p:cSld>
  <p:clrMapOvr>
    <a:masterClrMapping/>
  </p:clrMapOvr>
  <p:transition>
    <p:fade/>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Rectangle 3"/>
          <p:cNvSpPr>
            <a:spLocks noGrp="1"/>
          </p:cNvSpPr>
          <p:nvPr>
            <p:ph idx="1"/>
          </p:nvPr>
        </p:nvSpPr>
        <p:spPr/>
        <p:txBody>
          <a:bodyPr/>
          <a:lstStyle/>
          <a:p>
            <a:pPr>
              <a:buFontTx/>
              <a:buNone/>
            </a:pPr>
            <a:r>
              <a:rPr lang="zh-CN" altLang="en-US" smtClean="0"/>
              <a:t>一、市场调查的程序</a:t>
            </a:r>
            <a:endParaRPr lang="zh-CN" altLang="en-US" smtClean="0"/>
          </a:p>
          <a:p>
            <a:pPr>
              <a:buFontTx/>
              <a:buNone/>
            </a:pPr>
            <a:r>
              <a:rPr lang="zh-CN" altLang="en-US" smtClean="0"/>
              <a:t>（一）确定问题和调研目标</a:t>
            </a:r>
            <a:endParaRPr lang="zh-CN" altLang="en-US" smtClean="0"/>
          </a:p>
          <a:p>
            <a:pPr>
              <a:buFontTx/>
              <a:buNone/>
            </a:pPr>
            <a:r>
              <a:rPr lang="zh-CN" altLang="en-US" smtClean="0"/>
              <a:t>（二）制定调研计划</a:t>
            </a:r>
            <a:endParaRPr lang="zh-CN" altLang="en-US" smtClean="0"/>
          </a:p>
          <a:p>
            <a:pPr>
              <a:buFontTx/>
              <a:buNone/>
            </a:pPr>
            <a:r>
              <a:rPr lang="zh-CN" altLang="en-US" smtClean="0"/>
              <a:t>（三）收集信息</a:t>
            </a:r>
            <a:endParaRPr lang="zh-CN" altLang="en-US" smtClean="0"/>
          </a:p>
          <a:p>
            <a:pPr>
              <a:buFontTx/>
              <a:buNone/>
            </a:pPr>
            <a:r>
              <a:rPr lang="zh-CN" altLang="en-US" smtClean="0"/>
              <a:t>（四）分析信息</a:t>
            </a:r>
            <a:endParaRPr lang="zh-CN" altLang="en-US" smtClean="0"/>
          </a:p>
          <a:p>
            <a:pPr>
              <a:buFontTx/>
              <a:buNone/>
            </a:pPr>
            <a:r>
              <a:rPr lang="zh-CN" altLang="en-US" smtClean="0"/>
              <a:t>（五）提出调查结论</a:t>
            </a:r>
            <a:endParaRPr lang="zh-CN" altLang="en-US" smtClean="0"/>
          </a:p>
        </p:txBody>
      </p:sp>
      <p:sp>
        <p:nvSpPr>
          <p:cNvPr id="49154" name="Rectangle 2"/>
          <p:cNvSpPr>
            <a:spLocks noGrp="1" noChangeArrowheads="1"/>
          </p:cNvSpPr>
          <p:nvPr>
            <p:ph type="title"/>
          </p:nvPr>
        </p:nvSpPr>
        <p:spPr>
          <a:xfrm>
            <a:off x="507339" y="620713"/>
            <a:ext cx="8915400" cy="720725"/>
          </a:xfrm>
        </p:spPr>
        <p:txBody>
          <a:bodyPr rtlCol="0">
            <a:normAutofit/>
            <a:scene3d>
              <a:camera prst="orthographicFront"/>
              <a:lightRig rig="soft" dir="t"/>
            </a:scene3d>
            <a:sp3d prstMaterial="softEdge">
              <a:bevelT w="25400" h="25400"/>
            </a:sp3d>
          </a:bodyPr>
          <a:lstStyle/>
          <a:p>
            <a:pPr algn="l" fontAlgn="auto">
              <a:spcAft>
                <a:spcPts val="0"/>
              </a:spcAft>
              <a:defRPr/>
            </a:pPr>
            <a:r>
              <a:rPr lang="zh-CN" altLang="en-US" sz="4100" b="1" smtClean="0">
                <a:effectLst>
                  <a:outerShdw blurRad="31750" dist="25400" dir="5400000" algn="tl" rotWithShape="0">
                    <a:srgbClr val="000000">
                      <a:alpha val="25000"/>
                    </a:srgbClr>
                  </a:outerShdw>
                </a:effectLst>
              </a:rPr>
              <a:t>第三节 市场调查与预测的程序及内容</a:t>
            </a:r>
            <a:endParaRPr lang="zh-CN" altLang="en-US" sz="4100" b="1" smtClean="0">
              <a:effectLst>
                <a:outerShdw blurRad="31750" dist="25400" dir="5400000" algn="tl" rotWithShape="0">
                  <a:srgbClr val="000000">
                    <a:alpha val="25000"/>
                  </a:srgbClr>
                </a:outerShdw>
              </a:effectLst>
            </a:endParaRPr>
          </a:p>
        </p:txBody>
      </p:sp>
    </p:spTree>
  </p:cSld>
  <p:clrMapOvr>
    <a:masterClrMapping/>
  </p:clrMapOvr>
  <p:transition>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ctrTitle"/>
          </p:nvPr>
        </p:nvSpPr>
        <p:spPr/>
        <p:txBody>
          <a:bodyPr anchor="b">
            <a:normAutofit/>
            <a:scene3d>
              <a:camera prst="orthographicFront"/>
              <a:lightRig rig="soft" dir="t"/>
            </a:scene3d>
            <a:sp3d prstMaterial="softEdge">
              <a:bevelT w="25400" h="25400"/>
            </a:sp3d>
          </a:bodyPr>
          <a:lstStyle/>
          <a:p>
            <a:pPr algn="r" fontAlgn="auto">
              <a:spcAft>
                <a:spcPts val="0"/>
              </a:spcAft>
              <a:defRPr/>
            </a:pPr>
            <a:r>
              <a:rPr lang="zh-CN" altLang="en-US" sz="4800" b="1" smtClean="0">
                <a:effectLst>
                  <a:outerShdw blurRad="31750" dist="25400" dir="5400000" algn="tl" rotWithShape="0">
                    <a:srgbClr val="000000">
                      <a:alpha val="25000"/>
                    </a:srgbClr>
                  </a:outerShdw>
                </a:effectLst>
              </a:rPr>
              <a:t>第一章</a:t>
            </a:r>
            <a:br>
              <a:rPr lang="zh-CN" altLang="en-US" sz="4800" b="1" smtClean="0">
                <a:effectLst>
                  <a:outerShdw blurRad="31750" dist="25400" dir="5400000" algn="tl" rotWithShape="0">
                    <a:srgbClr val="000000">
                      <a:alpha val="25000"/>
                    </a:srgbClr>
                  </a:outerShdw>
                </a:effectLst>
              </a:rPr>
            </a:br>
            <a:br>
              <a:rPr lang="zh-CN" altLang="en-US" sz="4800" b="1" smtClean="0">
                <a:effectLst>
                  <a:outerShdw blurRad="31750" dist="25400" dir="5400000" algn="tl" rotWithShape="0">
                    <a:srgbClr val="000000">
                      <a:alpha val="25000"/>
                    </a:srgbClr>
                  </a:outerShdw>
                </a:effectLst>
              </a:rPr>
            </a:br>
            <a:r>
              <a:rPr lang="zh-CN" altLang="en-US" sz="4800" b="1" smtClean="0">
                <a:effectLst>
                  <a:outerShdw blurRad="31750" dist="25400" dir="5400000" algn="tl" rotWithShape="0">
                    <a:srgbClr val="000000">
                      <a:alpha val="25000"/>
                    </a:srgbClr>
                  </a:outerShdw>
                </a:effectLst>
              </a:rPr>
              <a:t>市场调查与预测概述</a:t>
            </a:r>
            <a:endParaRPr lang="zh-CN" altLang="en-US" sz="4800" b="1" smtClean="0">
              <a:effectLst>
                <a:outerShdw blurRad="31750" dist="25400" dir="5400000" algn="tl" rotWithShape="0">
                  <a:srgbClr val="000000">
                    <a:alpha val="25000"/>
                  </a:srgbClr>
                </a:outerShdw>
              </a:effectLst>
            </a:endParaRPr>
          </a:p>
        </p:txBody>
      </p:sp>
    </p:spTree>
  </p:cSld>
  <p:clrMapOvr>
    <a:masterClrMapping/>
  </p:clrMapOvr>
  <p:transition>
    <p:fade/>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Rectangle 3"/>
          <p:cNvSpPr>
            <a:spLocks noGrp="1"/>
          </p:cNvSpPr>
          <p:nvPr>
            <p:ph idx="1"/>
          </p:nvPr>
        </p:nvSpPr>
        <p:spPr/>
        <p:txBody>
          <a:bodyPr/>
          <a:lstStyle/>
          <a:p>
            <a:pPr>
              <a:buFontTx/>
              <a:buNone/>
            </a:pPr>
            <a:r>
              <a:rPr lang="zh-CN" altLang="en-US" smtClean="0"/>
              <a:t>二、市场调查的研究内容</a:t>
            </a:r>
            <a:endParaRPr lang="zh-CN" altLang="en-US" smtClean="0"/>
          </a:p>
          <a:p>
            <a:pPr>
              <a:buFontTx/>
              <a:buNone/>
            </a:pPr>
            <a:r>
              <a:rPr lang="zh-CN" altLang="en-US" smtClean="0"/>
              <a:t> （一）基本调查内容</a:t>
            </a:r>
            <a:endParaRPr lang="zh-CN" altLang="en-US" smtClean="0"/>
          </a:p>
          <a:p>
            <a:pPr>
              <a:buFontTx/>
              <a:buNone/>
            </a:pPr>
            <a:r>
              <a:rPr lang="en-US" altLang="zh-CN" smtClean="0"/>
              <a:t>	   1. </a:t>
            </a:r>
            <a:r>
              <a:rPr lang="zh-CN" altLang="en-US" smtClean="0"/>
              <a:t>市场可行性研究</a:t>
            </a:r>
            <a:endParaRPr lang="zh-CN" altLang="en-US" smtClean="0"/>
          </a:p>
          <a:p>
            <a:pPr>
              <a:buFontTx/>
              <a:buNone/>
            </a:pPr>
            <a:r>
              <a:rPr lang="en-US" altLang="zh-CN" smtClean="0"/>
              <a:t>	   2. </a:t>
            </a:r>
            <a:r>
              <a:rPr lang="zh-CN" altLang="en-US" smtClean="0"/>
              <a:t>各地区销售潜力的研究</a:t>
            </a:r>
            <a:endParaRPr lang="zh-CN" altLang="en-US" smtClean="0"/>
          </a:p>
          <a:p>
            <a:pPr>
              <a:buFontTx/>
              <a:buNone/>
            </a:pPr>
            <a:r>
              <a:rPr lang="en-US" altLang="zh-CN" smtClean="0"/>
              <a:t>	   3. </a:t>
            </a:r>
            <a:r>
              <a:rPr lang="zh-CN" altLang="en-US" smtClean="0"/>
              <a:t>产品销售影响因素的研究</a:t>
            </a:r>
            <a:endParaRPr lang="zh-CN" altLang="en-US" smtClean="0"/>
          </a:p>
        </p:txBody>
      </p:sp>
      <p:sp>
        <p:nvSpPr>
          <p:cNvPr id="50178" name="Rectangle 2"/>
          <p:cNvSpPr>
            <a:spLocks noGrp="1" noChangeArrowheads="1"/>
          </p:cNvSpPr>
          <p:nvPr>
            <p:ph type="title"/>
          </p:nvPr>
        </p:nvSpPr>
        <p:spPr>
          <a:xfrm>
            <a:off x="507339" y="620713"/>
            <a:ext cx="8915400" cy="720725"/>
          </a:xfrm>
        </p:spPr>
        <p:txBody>
          <a:bodyPr rtlCol="0">
            <a:normAutofit/>
            <a:scene3d>
              <a:camera prst="orthographicFront"/>
              <a:lightRig rig="soft" dir="t"/>
            </a:scene3d>
            <a:sp3d prstMaterial="softEdge">
              <a:bevelT w="25400" h="25400"/>
            </a:sp3d>
          </a:bodyPr>
          <a:lstStyle/>
          <a:p>
            <a:pPr algn="l" fontAlgn="auto">
              <a:spcAft>
                <a:spcPts val="0"/>
              </a:spcAft>
              <a:defRPr/>
            </a:pPr>
            <a:r>
              <a:rPr lang="zh-CN" altLang="en-US" sz="4100" b="1" smtClean="0">
                <a:effectLst>
                  <a:outerShdw blurRad="31750" dist="25400" dir="5400000" algn="tl" rotWithShape="0">
                    <a:srgbClr val="000000">
                      <a:alpha val="25000"/>
                    </a:srgbClr>
                  </a:outerShdw>
                </a:effectLst>
              </a:rPr>
              <a:t>第三节 市场调查与预测的程序及内容</a:t>
            </a:r>
            <a:endParaRPr lang="zh-CN" altLang="en-US" sz="4100" b="1" smtClean="0">
              <a:effectLst>
                <a:outerShdw blurRad="31750" dist="25400" dir="5400000" algn="tl" rotWithShape="0">
                  <a:srgbClr val="000000">
                    <a:alpha val="25000"/>
                  </a:srgbClr>
                </a:outerShdw>
              </a:effectLst>
            </a:endParaRPr>
          </a:p>
        </p:txBody>
      </p:sp>
    </p:spTree>
  </p:cSld>
  <p:clrMapOvr>
    <a:masterClrMapping/>
  </p:clrMapOvr>
  <p:transition>
    <p:fade/>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Rectangle 3"/>
          <p:cNvSpPr>
            <a:spLocks noGrp="1"/>
          </p:cNvSpPr>
          <p:nvPr>
            <p:ph idx="1"/>
          </p:nvPr>
        </p:nvSpPr>
        <p:spPr/>
        <p:txBody>
          <a:bodyPr/>
          <a:lstStyle/>
          <a:p>
            <a:pPr>
              <a:lnSpc>
                <a:spcPct val="80000"/>
              </a:lnSpc>
              <a:buFontTx/>
              <a:buNone/>
            </a:pPr>
            <a:r>
              <a:rPr lang="zh-CN" altLang="en-US" smtClean="0"/>
              <a:t>二、市场调查的研究内容</a:t>
            </a:r>
            <a:endParaRPr lang="zh-CN" altLang="en-US" smtClean="0"/>
          </a:p>
          <a:p>
            <a:pPr>
              <a:lnSpc>
                <a:spcPct val="80000"/>
              </a:lnSpc>
              <a:buFontTx/>
              <a:buNone/>
            </a:pPr>
            <a:r>
              <a:rPr lang="zh-CN" altLang="en-US" smtClean="0"/>
              <a:t>（二）专项调查内容</a:t>
            </a:r>
            <a:endParaRPr lang="zh-CN" altLang="en-US" smtClean="0"/>
          </a:p>
          <a:p>
            <a:pPr>
              <a:lnSpc>
                <a:spcPct val="80000"/>
              </a:lnSpc>
              <a:buFontTx/>
              <a:buNone/>
            </a:pPr>
            <a:r>
              <a:rPr lang="en-US" altLang="zh-CN" smtClean="0"/>
              <a:t>	   1. </a:t>
            </a:r>
            <a:r>
              <a:rPr lang="zh-CN" altLang="en-US" smtClean="0"/>
              <a:t>市场环境调查：指一个企业所面临的市场环境的调查，包括政治环境、经济环境、社会文化环境以及气候、地理环境的调查等。 </a:t>
            </a:r>
            <a:endParaRPr lang="zh-CN" altLang="en-US" smtClean="0"/>
          </a:p>
          <a:p>
            <a:pPr>
              <a:lnSpc>
                <a:spcPct val="80000"/>
              </a:lnSpc>
              <a:buFontTx/>
              <a:buNone/>
            </a:pPr>
            <a:r>
              <a:rPr lang="en-US" altLang="zh-CN" smtClean="0"/>
              <a:t>	   2. </a:t>
            </a:r>
            <a:r>
              <a:rPr lang="zh-CN" altLang="en-US" smtClean="0"/>
              <a:t>消费者研究。</a:t>
            </a:r>
            <a:endParaRPr lang="en-US" altLang="zh-CN" smtClean="0"/>
          </a:p>
          <a:p>
            <a:pPr>
              <a:lnSpc>
                <a:spcPct val="80000"/>
              </a:lnSpc>
              <a:buFontTx/>
              <a:buNone/>
            </a:pPr>
            <a:r>
              <a:rPr lang="en-US" altLang="zh-CN" smtClean="0"/>
              <a:t>   	   3. </a:t>
            </a:r>
            <a:r>
              <a:rPr lang="zh-CN" altLang="en-US" smtClean="0"/>
              <a:t>需求分析 。   </a:t>
            </a:r>
            <a:endParaRPr lang="zh-CN" altLang="en-US" smtClean="0"/>
          </a:p>
          <a:p>
            <a:pPr>
              <a:lnSpc>
                <a:spcPct val="80000"/>
              </a:lnSpc>
              <a:buFontTx/>
              <a:buNone/>
            </a:pPr>
            <a:r>
              <a:rPr lang="en-US" altLang="zh-CN" smtClean="0"/>
              <a:t>      4. </a:t>
            </a:r>
            <a:r>
              <a:rPr lang="zh-CN" altLang="en-US" smtClean="0"/>
              <a:t>产品调查：产品调查主要包括产品生产能力调查、产品质量调查和产品包装调查三方面的调查。 </a:t>
            </a:r>
            <a:endParaRPr lang="zh-CN" altLang="en-US" smtClean="0"/>
          </a:p>
          <a:p>
            <a:pPr>
              <a:lnSpc>
                <a:spcPct val="80000"/>
              </a:lnSpc>
              <a:buFontTx/>
              <a:buNone/>
            </a:pPr>
            <a:r>
              <a:rPr lang="en-US" altLang="zh-CN" smtClean="0"/>
              <a:t>	   5. </a:t>
            </a:r>
            <a:r>
              <a:rPr lang="zh-CN" altLang="en-US" smtClean="0"/>
              <a:t>产品生命周期分析：包括引入期、成长期、成熟期和衰退期四个阶段。 </a:t>
            </a:r>
            <a:endParaRPr lang="zh-CN" altLang="en-US" smtClean="0"/>
          </a:p>
        </p:txBody>
      </p:sp>
      <p:sp>
        <p:nvSpPr>
          <p:cNvPr id="51202" name="Rectangle 2"/>
          <p:cNvSpPr>
            <a:spLocks noGrp="1" noChangeArrowheads="1"/>
          </p:cNvSpPr>
          <p:nvPr>
            <p:ph type="title"/>
          </p:nvPr>
        </p:nvSpPr>
        <p:spPr>
          <a:xfrm>
            <a:off x="507339" y="620713"/>
            <a:ext cx="8915400" cy="720725"/>
          </a:xfrm>
        </p:spPr>
        <p:txBody>
          <a:bodyPr rtlCol="0">
            <a:normAutofit/>
            <a:scene3d>
              <a:camera prst="orthographicFront"/>
              <a:lightRig rig="soft" dir="t"/>
            </a:scene3d>
            <a:sp3d prstMaterial="softEdge">
              <a:bevelT w="25400" h="25400"/>
            </a:sp3d>
          </a:bodyPr>
          <a:lstStyle/>
          <a:p>
            <a:pPr algn="l" fontAlgn="auto">
              <a:spcAft>
                <a:spcPts val="0"/>
              </a:spcAft>
              <a:defRPr/>
            </a:pPr>
            <a:r>
              <a:rPr lang="zh-CN" altLang="en-US" sz="4100" b="1" smtClean="0">
                <a:effectLst>
                  <a:outerShdw blurRad="31750" dist="25400" dir="5400000" algn="tl" rotWithShape="0">
                    <a:srgbClr val="000000">
                      <a:alpha val="25000"/>
                    </a:srgbClr>
                  </a:outerShdw>
                </a:effectLst>
              </a:rPr>
              <a:t>第三节 市场调查与预测的程序及内容</a:t>
            </a:r>
            <a:endParaRPr lang="zh-CN" altLang="en-US" sz="4100" b="1" smtClean="0">
              <a:effectLst>
                <a:outerShdw blurRad="31750" dist="25400" dir="5400000" algn="tl" rotWithShape="0">
                  <a:srgbClr val="000000">
                    <a:alpha val="25000"/>
                  </a:srgbClr>
                </a:outerShdw>
              </a:effectLst>
            </a:endParaRPr>
          </a:p>
        </p:txBody>
      </p:sp>
    </p:spTree>
  </p:cSld>
  <p:clrMapOvr>
    <a:masterClrMapping/>
  </p:clrMapOvr>
  <p:transition>
    <p:fade/>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Rectangle 3"/>
          <p:cNvSpPr>
            <a:spLocks noGrp="1"/>
          </p:cNvSpPr>
          <p:nvPr>
            <p:ph idx="1"/>
          </p:nvPr>
        </p:nvSpPr>
        <p:spPr/>
        <p:txBody>
          <a:bodyPr/>
          <a:lstStyle/>
          <a:p>
            <a:pPr>
              <a:buFontTx/>
              <a:buNone/>
            </a:pPr>
            <a:r>
              <a:rPr lang="zh-CN" altLang="en-US" smtClean="0"/>
              <a:t>二、市场调查的研究内容</a:t>
            </a:r>
            <a:endParaRPr lang="zh-CN" altLang="en-US" smtClean="0"/>
          </a:p>
          <a:p>
            <a:pPr>
              <a:buFontTx/>
              <a:buNone/>
            </a:pPr>
            <a:r>
              <a:rPr lang="zh-CN" altLang="en-US" smtClean="0"/>
              <a:t>（二）专项调查内容</a:t>
            </a:r>
            <a:endParaRPr lang="zh-CN" altLang="en-US" smtClean="0"/>
          </a:p>
          <a:p>
            <a:pPr>
              <a:buFontTx/>
              <a:buNone/>
            </a:pPr>
            <a:r>
              <a:rPr lang="en-US" altLang="zh-CN" smtClean="0"/>
              <a:t>	   6. </a:t>
            </a:r>
            <a:r>
              <a:rPr lang="zh-CN" altLang="en-US" smtClean="0"/>
              <a:t>竞争环境分析：竞争包括直接竞争和间接竞争。</a:t>
            </a:r>
            <a:endParaRPr lang="zh-CN" altLang="en-US" smtClean="0"/>
          </a:p>
          <a:p>
            <a:pPr>
              <a:buFontTx/>
              <a:buNone/>
            </a:pPr>
            <a:r>
              <a:rPr lang="en-US" altLang="zh-CN" smtClean="0"/>
              <a:t>	   7. </a:t>
            </a:r>
            <a:r>
              <a:rPr lang="zh-CN" altLang="en-US" smtClean="0"/>
              <a:t>服务调查。</a:t>
            </a:r>
            <a:endParaRPr lang="zh-CN" altLang="en-US" smtClean="0"/>
          </a:p>
          <a:p>
            <a:pPr>
              <a:buFontTx/>
              <a:buNone/>
            </a:pPr>
            <a:r>
              <a:rPr lang="en-US" altLang="zh-CN" smtClean="0"/>
              <a:t>	   8. </a:t>
            </a:r>
            <a:r>
              <a:rPr lang="zh-CN" altLang="en-US" smtClean="0"/>
              <a:t>价格调查。</a:t>
            </a:r>
            <a:endParaRPr lang="zh-CN" altLang="en-US" smtClean="0"/>
          </a:p>
          <a:p>
            <a:pPr>
              <a:buFontTx/>
              <a:buNone/>
            </a:pPr>
            <a:r>
              <a:rPr lang="en-US" altLang="zh-CN" smtClean="0"/>
              <a:t>	   9. </a:t>
            </a:r>
            <a:r>
              <a:rPr lang="zh-CN" altLang="en-US" smtClean="0"/>
              <a:t>大众传媒调查。</a:t>
            </a:r>
            <a:endParaRPr lang="zh-CN" altLang="en-US" smtClean="0"/>
          </a:p>
          <a:p>
            <a:pPr>
              <a:buFontTx/>
              <a:buNone/>
            </a:pPr>
            <a:r>
              <a:rPr lang="en-US" altLang="zh-CN" smtClean="0"/>
              <a:t>   	  10. </a:t>
            </a:r>
            <a:r>
              <a:rPr lang="zh-CN" altLang="en-US" smtClean="0"/>
              <a:t>企业形象研究。</a:t>
            </a:r>
            <a:endParaRPr lang="zh-CN" altLang="en-US" smtClean="0"/>
          </a:p>
          <a:p>
            <a:pPr>
              <a:buFontTx/>
              <a:buNone/>
            </a:pPr>
            <a:r>
              <a:rPr lang="en-US" altLang="zh-CN" smtClean="0"/>
              <a:t>	  11. </a:t>
            </a:r>
            <a:r>
              <a:rPr lang="zh-CN" altLang="en-US" smtClean="0"/>
              <a:t>广告效力研究，即广告效果</a:t>
            </a:r>
            <a:r>
              <a:rPr lang="en-US" altLang="zh-CN" smtClean="0"/>
              <a:t>(Advertising  Penetration)</a:t>
            </a:r>
            <a:r>
              <a:rPr lang="zh-CN" altLang="en-US" smtClean="0"/>
              <a:t>评估 。</a:t>
            </a:r>
            <a:endParaRPr lang="zh-CN" altLang="en-US" smtClean="0"/>
          </a:p>
          <a:p>
            <a:endParaRPr lang="zh-CN" altLang="en-US" smtClean="0"/>
          </a:p>
        </p:txBody>
      </p:sp>
      <p:sp>
        <p:nvSpPr>
          <p:cNvPr id="52226" name="Rectangle 2"/>
          <p:cNvSpPr>
            <a:spLocks noGrp="1" noChangeArrowheads="1"/>
          </p:cNvSpPr>
          <p:nvPr>
            <p:ph type="title"/>
          </p:nvPr>
        </p:nvSpPr>
        <p:spPr>
          <a:xfrm>
            <a:off x="507339" y="620713"/>
            <a:ext cx="8915400" cy="720725"/>
          </a:xfrm>
        </p:spPr>
        <p:txBody>
          <a:bodyPr rtlCol="0">
            <a:normAutofit/>
            <a:scene3d>
              <a:camera prst="orthographicFront"/>
              <a:lightRig rig="soft" dir="t"/>
            </a:scene3d>
            <a:sp3d prstMaterial="softEdge">
              <a:bevelT w="25400" h="25400"/>
            </a:sp3d>
          </a:bodyPr>
          <a:lstStyle/>
          <a:p>
            <a:pPr algn="l" fontAlgn="auto">
              <a:spcAft>
                <a:spcPts val="0"/>
              </a:spcAft>
              <a:defRPr/>
            </a:pPr>
            <a:r>
              <a:rPr lang="zh-CN" altLang="en-US" sz="4100" b="1" smtClean="0">
                <a:effectLst>
                  <a:outerShdw blurRad="31750" dist="25400" dir="5400000" algn="tl" rotWithShape="0">
                    <a:srgbClr val="000000">
                      <a:alpha val="25000"/>
                    </a:srgbClr>
                  </a:outerShdw>
                </a:effectLst>
              </a:rPr>
              <a:t>第三节 市场调查与预测的程序及内容</a:t>
            </a:r>
            <a:endParaRPr lang="zh-CN" altLang="en-US" sz="4100" b="1" smtClean="0">
              <a:effectLst>
                <a:outerShdw blurRad="31750" dist="25400" dir="5400000" algn="tl" rotWithShape="0">
                  <a:srgbClr val="000000">
                    <a:alpha val="25000"/>
                  </a:srgbClr>
                </a:outerShdw>
              </a:effectLst>
            </a:endParaRPr>
          </a:p>
        </p:txBody>
      </p:sp>
    </p:spTree>
  </p:cSld>
  <p:clrMapOvr>
    <a:masterClrMapping/>
  </p:clrMapOvr>
  <p:transition>
    <p:fade/>
  </p:transition>
</p:sld>
</file>

<file path=ppt/slides/slide23.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r="-8360"/>
          </a:stretch>
        </a:blipFill>
        <a:effectLst/>
      </p:bgPr>
    </p:bg>
    <p:spTree>
      <p:nvGrpSpPr>
        <p:cNvPr id="1" name=""/>
        <p:cNvGrpSpPr/>
        <p:nvPr/>
      </p:nvGrpSpPr>
      <p:grpSpPr>
        <a:xfrm>
          <a:off x="0" y="0"/>
          <a:ext cx="0" cy="0"/>
          <a:chOff x="0" y="0"/>
          <a:chExt cx="0" cy="0"/>
        </a:xfrm>
      </p:grpSpPr>
      <p:sp>
        <p:nvSpPr>
          <p:cNvPr id="38914" name="Rectangle 3"/>
          <p:cNvSpPr>
            <a:spLocks noGrp="1"/>
          </p:cNvSpPr>
          <p:nvPr>
            <p:ph idx="1"/>
          </p:nvPr>
        </p:nvSpPr>
        <p:spPr>
          <a:xfrm>
            <a:off x="495300" y="1700213"/>
            <a:ext cx="8915400" cy="4714875"/>
          </a:xfrm>
        </p:spPr>
        <p:txBody>
          <a:bodyPr/>
          <a:lstStyle/>
          <a:p>
            <a:r>
              <a:rPr lang="en-US" altLang="zh-CN" sz="2000" smtClean="0"/>
              <a:t>       </a:t>
            </a:r>
            <a:r>
              <a:rPr lang="zh-CN" altLang="zh-CN" sz="2000" smtClean="0"/>
              <a:t>日本泡泡糖年销售额约为740亿日元，其中大部分市场被劳特公司所垄断，可谓江山“劳特”独坐，其他企业再想挤进泡泡糖市场谈何容易，但江崎糖业公司对此并不畏惧。</a:t>
            </a:r>
            <a:endParaRPr lang="zh-CN" altLang="zh-CN" sz="2000" smtClean="0"/>
          </a:p>
          <a:p>
            <a:r>
              <a:rPr lang="zh-CN" altLang="zh-CN" sz="2000" smtClean="0"/>
              <a:t>       江崎糖业公司成立了市场开发班子，专门研究霸主劳特产品的不足： 第一，成年人泡泡糖市场正在扩大，而劳特却仍旧把重点放在儿童泡泡糖市场上； 第二，劳特产品主要是果味型泡泡糖，而现在消费各的口味趋于多样化； 第三，劳特多年来一直生产单调的条板状泡泡糖，缺乏新型式样；第四，劳特产品价格是110日元，买卖时往往因找零钱而颇感不便。</a:t>
            </a:r>
            <a:endParaRPr lang="zh-CN" altLang="zh-CN" sz="2000" smtClean="0"/>
          </a:p>
          <a:p>
            <a:r>
              <a:rPr lang="zh-CN" altLang="zh-CN" sz="2000" smtClean="0"/>
              <a:t>       通过分析，江崎糖业公司决定以成人泡泡糖市场为自己的目标市场，并制订了相应的市场营销策略。</a:t>
            </a:r>
            <a:endParaRPr lang="zh-CN" altLang="zh-CN" sz="2000" smtClean="0"/>
          </a:p>
          <a:p>
            <a:endParaRPr lang="zh-CN" altLang="zh-CN" sz="2000" smtClean="0"/>
          </a:p>
        </p:txBody>
      </p:sp>
      <p:sp>
        <p:nvSpPr>
          <p:cNvPr id="68610" name="Rectangle 2"/>
          <p:cNvSpPr>
            <a:spLocks noGrp="1" noChangeArrowheads="1"/>
          </p:cNvSpPr>
          <p:nvPr>
            <p:ph type="title"/>
          </p:nvPr>
        </p:nvSpPr>
        <p:spPr>
          <a:xfrm>
            <a:off x="507365" y="621030"/>
            <a:ext cx="9596754" cy="883920"/>
          </a:xfrm>
        </p:spPr>
        <p:txBody>
          <a:bodyPr rtlCol="0">
            <a:normAutofit/>
            <a:scene3d>
              <a:camera prst="orthographicFront"/>
              <a:lightRig rig="soft" dir="t"/>
            </a:scene3d>
            <a:sp3d prstMaterial="softEdge">
              <a:bevelT w="25400" h="25400"/>
            </a:sp3d>
          </a:bodyPr>
          <a:lstStyle/>
          <a:p>
            <a:pPr algn="l" fontAlgn="auto">
              <a:spcAft>
                <a:spcPts val="0"/>
              </a:spcAft>
              <a:defRPr/>
            </a:pPr>
            <a:r>
              <a:rPr lang="en-US" altLang="zh-CN" sz="4000" b="1" dirty="0" smtClean="0">
                <a:effectLst>
                  <a:outerShdw blurRad="31750" dist="25400" dir="5400000" algn="tl" rotWithShape="0">
                    <a:srgbClr val="000000">
                      <a:alpha val="25000"/>
                    </a:srgbClr>
                  </a:outerShdw>
                </a:effectLst>
              </a:rPr>
              <a:t>【</a:t>
            </a:r>
            <a:r>
              <a:rPr lang="zh-CN" altLang="en-US" sz="4000" b="1" dirty="0" smtClean="0">
                <a:effectLst>
                  <a:outerShdw blurRad="31750" dist="25400" dir="5400000" algn="tl" rotWithShape="0">
                    <a:srgbClr val="000000">
                      <a:alpha val="25000"/>
                    </a:srgbClr>
                  </a:outerShdw>
                </a:effectLst>
              </a:rPr>
              <a:t>案例分析</a:t>
            </a:r>
            <a:r>
              <a:rPr lang="en-US" altLang="zh-CN" sz="4000" b="1" dirty="0" smtClean="0">
                <a:effectLst>
                  <a:outerShdw blurRad="31750" dist="25400" dir="5400000" algn="tl" rotWithShape="0">
                    <a:srgbClr val="000000">
                      <a:alpha val="25000"/>
                    </a:srgbClr>
                  </a:outerShdw>
                </a:effectLst>
              </a:rPr>
              <a:t>】</a:t>
            </a:r>
            <a:r>
              <a:rPr lang="zh-CN" altLang="zh-CN" sz="4000" b="1" dirty="0" smtClean="0">
                <a:solidFill>
                  <a:schemeClr val="tx1"/>
                </a:solidFill>
                <a:effectLst>
                  <a:outerShdw blurRad="31750" dist="25400" dir="5400000" algn="tl" rotWithShape="0">
                    <a:srgbClr val="000000">
                      <a:alpha val="25000"/>
                    </a:srgbClr>
                  </a:outerShdw>
                </a:effectLst>
                <a:latin typeface="+mn-lt"/>
                <a:ea typeface="+mn-ea"/>
                <a:cs typeface="+mn-cs"/>
              </a:rPr>
              <a:t>江崎公司是如何取得成功的</a:t>
            </a:r>
            <a:endParaRPr lang="zh-CN" altLang="zh-CN" sz="4000" b="1" dirty="0" smtClean="0">
              <a:solidFill>
                <a:schemeClr val="tx1"/>
              </a:solidFill>
              <a:effectLst>
                <a:outerShdw blurRad="31750" dist="25400" dir="5400000" algn="tl" rotWithShape="0">
                  <a:srgbClr val="000000">
                    <a:alpha val="25000"/>
                  </a:srgbClr>
                </a:outerShdw>
              </a:effectLst>
              <a:latin typeface="+mn-lt"/>
              <a:ea typeface="+mn-ea"/>
              <a:cs typeface="+mn-cs"/>
            </a:endParaRPr>
          </a:p>
        </p:txBody>
      </p:sp>
    </p:spTree>
  </p:cSld>
  <p:clrMapOvr>
    <a:overrideClrMapping bg1="lt1" tx1="dk1" bg2="lt2" tx2="dk2" accent1="accent1" accent2="accent2" accent3="accent3" accent4="accent4" accent5="accent5" accent6="accent6" hlink="hlink" folHlink="folHlink"/>
  </p:clrMapOvr>
  <p:transition>
    <p:fade/>
  </p:transition>
</p:sld>
</file>

<file path=ppt/slides/slide24.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r="-8360"/>
          </a:stretch>
        </a:blipFill>
        <a:effectLst/>
      </p:bgPr>
    </p:bg>
    <p:spTree>
      <p:nvGrpSpPr>
        <p:cNvPr id="1" name=""/>
        <p:cNvGrpSpPr/>
        <p:nvPr/>
      </p:nvGrpSpPr>
      <p:grpSpPr>
        <a:xfrm>
          <a:off x="0" y="0"/>
          <a:ext cx="0" cy="0"/>
          <a:chOff x="0" y="0"/>
          <a:chExt cx="0" cy="0"/>
        </a:xfrm>
      </p:grpSpPr>
      <p:sp>
        <p:nvSpPr>
          <p:cNvPr id="38914" name="Rectangle 3"/>
          <p:cNvSpPr>
            <a:spLocks noGrp="1"/>
          </p:cNvSpPr>
          <p:nvPr>
            <p:ph idx="1"/>
          </p:nvPr>
        </p:nvSpPr>
        <p:spPr>
          <a:xfrm>
            <a:off x="495300" y="1700213"/>
            <a:ext cx="9112250" cy="4714875"/>
          </a:xfrm>
        </p:spPr>
        <p:txBody>
          <a:bodyPr/>
          <a:lstStyle/>
          <a:p>
            <a:pPr>
              <a:defRPr/>
            </a:pPr>
            <a:r>
              <a:rPr lang="en-US" altLang="zh-CN" sz="2000" noProof="1"/>
              <a:t>       </a:t>
            </a:r>
            <a:r>
              <a:rPr lang="zh-CN" altLang="zh-CN" sz="2000" noProof="1"/>
              <a:t>不久，便推出了四大功能性泡泡糖产品：司机用泡泡糖，使用了高浓度薄荷和天然牛黄，以强烈的刺激消除长时间驾车过程中的困倦；交际用泡泡糖，可清洁口腔，祛除口臭；体育用泡泡糖，内含多种维生素，有益于运动者消除疲劳；轻松型泡泡糖，主要通过添加叶绿素来改变人的不良情绪。</a:t>
            </a:r>
            <a:endParaRPr lang="zh-CN" altLang="zh-CN" sz="2000" noProof="1"/>
          </a:p>
          <a:p>
            <a:pPr>
              <a:defRPr/>
            </a:pPr>
            <a:r>
              <a:rPr lang="zh-CN" altLang="zh-CN" sz="2000" noProof="1"/>
              <a:t>        江琦糖业公司精心设计了产品的包装和造型。价格定为50日元和100日元两种，避免了找零钱的麻烦。功能型泡泡糖问世后，像飓风一样席卷全日本。江崎糖业公司不仅挤进了由劳特独霸的泡泡糖市场，而且占领了一定的市场份额，猛升至25%，当年销售额达175亿元。</a:t>
            </a:r>
            <a:endParaRPr lang="zh-CN" altLang="zh-CN" sz="2000" noProof="1"/>
          </a:p>
          <a:p>
            <a:pPr>
              <a:defRPr/>
            </a:pPr>
            <a:r>
              <a:rPr lang="zh-CN" altLang="zh-CN" sz="2000" noProof="1"/>
              <a:t>问题：1. 江崎糖业公司为什么会成功？</a:t>
            </a:r>
            <a:endParaRPr lang="zh-CN" altLang="zh-CN" sz="2000" noProof="1"/>
          </a:p>
          <a:p>
            <a:pPr marL="0" indent="0">
              <a:buFontTx/>
              <a:buNone/>
              <a:defRPr/>
            </a:pPr>
            <a:r>
              <a:rPr lang="zh-CN" altLang="zh-CN" sz="2000" noProof="1"/>
              <a:t>                2. 结合案例谈谈市场调查的作用。</a:t>
            </a:r>
            <a:endParaRPr lang="zh-CN" altLang="zh-CN" sz="2000" noProof="1"/>
          </a:p>
          <a:p>
            <a:pPr marL="0" indent="0">
              <a:buFontTx/>
              <a:buNone/>
              <a:defRPr/>
            </a:pPr>
            <a:r>
              <a:rPr lang="zh-CN" altLang="zh-CN" sz="2000" noProof="1"/>
              <a:t> （案例来源：黄静：《市场调查与预测》，清华大学出版社2014年版，第12页）</a:t>
            </a:r>
            <a:endParaRPr lang="zh-CN" altLang="zh-CN" sz="2000" noProof="1"/>
          </a:p>
          <a:p>
            <a:pPr>
              <a:defRPr/>
            </a:pPr>
            <a:endParaRPr lang="zh-CN" altLang="zh-CN" sz="2000" noProof="1"/>
          </a:p>
        </p:txBody>
      </p:sp>
      <p:sp>
        <p:nvSpPr>
          <p:cNvPr id="68610" name="Rectangle 2"/>
          <p:cNvSpPr>
            <a:spLocks noGrp="1" noChangeArrowheads="1"/>
          </p:cNvSpPr>
          <p:nvPr>
            <p:ph type="title"/>
          </p:nvPr>
        </p:nvSpPr>
        <p:spPr>
          <a:xfrm>
            <a:off x="507365" y="621030"/>
            <a:ext cx="9596754" cy="883920"/>
          </a:xfrm>
        </p:spPr>
        <p:txBody>
          <a:bodyPr rtlCol="0">
            <a:normAutofit/>
            <a:scene3d>
              <a:camera prst="orthographicFront"/>
              <a:lightRig rig="soft" dir="t"/>
            </a:scene3d>
            <a:sp3d prstMaterial="softEdge">
              <a:bevelT w="25400" h="25400"/>
            </a:sp3d>
          </a:bodyPr>
          <a:lstStyle/>
          <a:p>
            <a:pPr algn="l" fontAlgn="auto">
              <a:spcAft>
                <a:spcPts val="0"/>
              </a:spcAft>
              <a:defRPr/>
            </a:pPr>
            <a:r>
              <a:rPr lang="en-US" altLang="zh-CN" sz="4000" b="1" dirty="0" smtClean="0">
                <a:effectLst>
                  <a:outerShdw blurRad="31750" dist="25400" dir="5400000" algn="tl" rotWithShape="0">
                    <a:srgbClr val="000000">
                      <a:alpha val="25000"/>
                    </a:srgbClr>
                  </a:outerShdw>
                </a:effectLst>
              </a:rPr>
              <a:t>【</a:t>
            </a:r>
            <a:r>
              <a:rPr lang="zh-CN" altLang="en-US" sz="4000" b="1" dirty="0" smtClean="0">
                <a:effectLst>
                  <a:outerShdw blurRad="31750" dist="25400" dir="5400000" algn="tl" rotWithShape="0">
                    <a:srgbClr val="000000">
                      <a:alpha val="25000"/>
                    </a:srgbClr>
                  </a:outerShdw>
                </a:effectLst>
              </a:rPr>
              <a:t>案例分析</a:t>
            </a:r>
            <a:r>
              <a:rPr lang="en-US" altLang="zh-CN" sz="4000" b="1" dirty="0" smtClean="0">
                <a:effectLst>
                  <a:outerShdw blurRad="31750" dist="25400" dir="5400000" algn="tl" rotWithShape="0">
                    <a:srgbClr val="000000">
                      <a:alpha val="25000"/>
                    </a:srgbClr>
                  </a:outerShdw>
                </a:effectLst>
              </a:rPr>
              <a:t>】</a:t>
            </a:r>
            <a:r>
              <a:rPr lang="zh-CN" altLang="zh-CN" sz="4000" b="1" dirty="0" smtClean="0">
                <a:solidFill>
                  <a:schemeClr val="tx1"/>
                </a:solidFill>
                <a:effectLst>
                  <a:outerShdw blurRad="31750" dist="25400" dir="5400000" algn="tl" rotWithShape="0">
                    <a:srgbClr val="000000">
                      <a:alpha val="25000"/>
                    </a:srgbClr>
                  </a:outerShdw>
                </a:effectLst>
                <a:latin typeface="+mn-lt"/>
                <a:ea typeface="+mn-ea"/>
                <a:cs typeface="+mn-cs"/>
              </a:rPr>
              <a:t>江崎公司是如何取得成功的</a:t>
            </a:r>
            <a:endParaRPr lang="zh-CN" altLang="zh-CN" sz="4000" b="1" dirty="0" smtClean="0">
              <a:solidFill>
                <a:schemeClr val="tx1"/>
              </a:solidFill>
              <a:effectLst>
                <a:outerShdw blurRad="31750" dist="25400" dir="5400000" algn="tl" rotWithShape="0">
                  <a:srgbClr val="000000">
                    <a:alpha val="25000"/>
                  </a:srgbClr>
                </a:outerShdw>
              </a:effectLst>
              <a:latin typeface="+mn-lt"/>
              <a:ea typeface="+mn-ea"/>
              <a:cs typeface="+mn-cs"/>
            </a:endParaRPr>
          </a:p>
        </p:txBody>
      </p:sp>
    </p:spTree>
  </p:cSld>
  <p:clrMapOvr>
    <a:overrideClrMapping bg1="lt1" tx1="dk1" bg2="lt2" tx2="dk2" accent1="accent1" accent2="accent2" accent3="accent3" accent4="accent4" accent5="accent5" accent6="accent6" hlink="hlink" folHlink="folHlink"/>
  </p:clrMapOvr>
  <p:transition>
    <p:fade/>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Rectangle 3"/>
          <p:cNvSpPr>
            <a:spLocks noGrp="1"/>
          </p:cNvSpPr>
          <p:nvPr>
            <p:ph idx="1"/>
          </p:nvPr>
        </p:nvSpPr>
        <p:spPr/>
        <p:txBody>
          <a:bodyPr/>
          <a:lstStyle/>
          <a:p>
            <a:pPr>
              <a:buFontTx/>
              <a:buNone/>
            </a:pPr>
            <a:r>
              <a:rPr lang="zh-CN" altLang="en-US" smtClean="0"/>
              <a:t>三、市场预测的程序</a:t>
            </a:r>
            <a:endParaRPr lang="zh-CN" altLang="en-US" smtClean="0"/>
          </a:p>
          <a:p>
            <a:pPr>
              <a:buFontTx/>
              <a:buNone/>
            </a:pPr>
            <a:r>
              <a:rPr lang="zh-CN" altLang="en-US" smtClean="0"/>
              <a:t>（一）确定预测目标</a:t>
            </a:r>
            <a:endParaRPr lang="zh-CN" altLang="en-US" smtClean="0"/>
          </a:p>
          <a:p>
            <a:pPr>
              <a:buFontTx/>
              <a:buNone/>
            </a:pPr>
            <a:r>
              <a:rPr lang="zh-CN" altLang="en-US" smtClean="0"/>
              <a:t>（二）收集和分析有关资料</a:t>
            </a:r>
            <a:endParaRPr lang="zh-CN" altLang="en-US" smtClean="0"/>
          </a:p>
          <a:p>
            <a:pPr>
              <a:buFontTx/>
              <a:buNone/>
            </a:pPr>
            <a:r>
              <a:rPr lang="zh-CN" altLang="en-US" smtClean="0"/>
              <a:t>（三）选择预测方法</a:t>
            </a:r>
            <a:endParaRPr lang="zh-CN" altLang="en-US" smtClean="0"/>
          </a:p>
          <a:p>
            <a:pPr>
              <a:buFontTx/>
              <a:buNone/>
            </a:pPr>
            <a:r>
              <a:rPr lang="zh-CN" altLang="en-US" smtClean="0"/>
              <a:t>（四）进行预测</a:t>
            </a:r>
            <a:endParaRPr lang="zh-CN" altLang="en-US" smtClean="0"/>
          </a:p>
          <a:p>
            <a:pPr>
              <a:buFontTx/>
              <a:buNone/>
            </a:pPr>
            <a:r>
              <a:rPr lang="zh-CN" altLang="en-US" smtClean="0"/>
              <a:t>（五）分析评价预测结果</a:t>
            </a:r>
            <a:endParaRPr lang="zh-CN" altLang="en-US" smtClean="0"/>
          </a:p>
        </p:txBody>
      </p:sp>
      <p:sp>
        <p:nvSpPr>
          <p:cNvPr id="53250" name="Rectangle 2"/>
          <p:cNvSpPr>
            <a:spLocks noGrp="1" noChangeArrowheads="1"/>
          </p:cNvSpPr>
          <p:nvPr>
            <p:ph type="title"/>
          </p:nvPr>
        </p:nvSpPr>
        <p:spPr>
          <a:xfrm>
            <a:off x="507339" y="620713"/>
            <a:ext cx="8915400" cy="720725"/>
          </a:xfrm>
        </p:spPr>
        <p:txBody>
          <a:bodyPr rtlCol="0">
            <a:normAutofit/>
            <a:scene3d>
              <a:camera prst="orthographicFront"/>
              <a:lightRig rig="soft" dir="t"/>
            </a:scene3d>
            <a:sp3d prstMaterial="softEdge">
              <a:bevelT w="25400" h="25400"/>
            </a:sp3d>
          </a:bodyPr>
          <a:lstStyle/>
          <a:p>
            <a:pPr algn="l" fontAlgn="auto">
              <a:spcAft>
                <a:spcPts val="0"/>
              </a:spcAft>
              <a:defRPr/>
            </a:pPr>
            <a:r>
              <a:rPr lang="zh-CN" altLang="en-US" sz="4100" b="1" smtClean="0">
                <a:effectLst>
                  <a:outerShdw blurRad="31750" dist="25400" dir="5400000" algn="tl" rotWithShape="0">
                    <a:srgbClr val="000000">
                      <a:alpha val="25000"/>
                    </a:srgbClr>
                  </a:outerShdw>
                </a:effectLst>
              </a:rPr>
              <a:t>第三节 市场调查与预测的程序及内容</a:t>
            </a:r>
            <a:endParaRPr lang="zh-CN" altLang="en-US" sz="4100" b="1" smtClean="0">
              <a:effectLst>
                <a:outerShdw blurRad="31750" dist="25400" dir="5400000" algn="tl" rotWithShape="0">
                  <a:srgbClr val="000000">
                    <a:alpha val="25000"/>
                  </a:srgbClr>
                </a:outerShdw>
              </a:effectLst>
            </a:endParaRPr>
          </a:p>
        </p:txBody>
      </p:sp>
    </p:spTree>
  </p:cSld>
  <p:clrMapOvr>
    <a:masterClrMapping/>
  </p:clrMapOvr>
  <p:transition>
    <p:fade/>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5" name="Rectangle 3"/>
          <p:cNvSpPr>
            <a:spLocks noGrp="1"/>
          </p:cNvSpPr>
          <p:nvPr>
            <p:ph idx="1"/>
          </p:nvPr>
        </p:nvSpPr>
        <p:spPr/>
        <p:txBody>
          <a:bodyPr/>
          <a:lstStyle/>
          <a:p>
            <a:pPr>
              <a:buFontTx/>
              <a:buNone/>
            </a:pPr>
            <a:r>
              <a:rPr lang="zh-CN" altLang="en-US" smtClean="0"/>
              <a:t>四、市场预测的内容</a:t>
            </a:r>
            <a:endParaRPr lang="zh-CN" altLang="en-US" smtClean="0"/>
          </a:p>
          <a:p>
            <a:pPr>
              <a:buFontTx/>
              <a:buNone/>
            </a:pPr>
            <a:r>
              <a:rPr lang="zh-CN" altLang="en-US" smtClean="0"/>
              <a:t>（一）生产发展及其变化趋势预测</a:t>
            </a:r>
            <a:endParaRPr lang="zh-CN" altLang="en-US" smtClean="0"/>
          </a:p>
          <a:p>
            <a:pPr>
              <a:buFontTx/>
              <a:buNone/>
            </a:pPr>
            <a:r>
              <a:rPr lang="zh-CN" altLang="en-US" smtClean="0"/>
              <a:t>（二）市场需求预测</a:t>
            </a:r>
            <a:endParaRPr lang="zh-CN" altLang="en-US" smtClean="0"/>
          </a:p>
          <a:p>
            <a:pPr>
              <a:buFontTx/>
              <a:buNone/>
            </a:pPr>
            <a:r>
              <a:rPr lang="zh-CN" altLang="en-US" smtClean="0"/>
              <a:t>（三）企业需求预测</a:t>
            </a:r>
            <a:endParaRPr lang="zh-CN" altLang="en-US" smtClean="0"/>
          </a:p>
          <a:p>
            <a:pPr>
              <a:buFontTx/>
              <a:buNone/>
            </a:pPr>
            <a:r>
              <a:rPr lang="zh-CN" altLang="en-US" smtClean="0"/>
              <a:t>（四）商品资源预测</a:t>
            </a:r>
            <a:endParaRPr lang="zh-CN" altLang="en-US" smtClean="0"/>
          </a:p>
          <a:p>
            <a:pPr>
              <a:buFontTx/>
              <a:buNone/>
            </a:pPr>
            <a:r>
              <a:rPr lang="zh-CN" altLang="en-US" smtClean="0"/>
              <a:t>（五）商品价格预测</a:t>
            </a:r>
            <a:endParaRPr lang="zh-CN" altLang="en-US" smtClean="0"/>
          </a:p>
          <a:p>
            <a:pPr>
              <a:buFontTx/>
              <a:buNone/>
            </a:pPr>
            <a:r>
              <a:rPr lang="zh-CN" altLang="en-US" smtClean="0"/>
              <a:t>（六）消费需求变化预测</a:t>
            </a:r>
            <a:endParaRPr lang="zh-CN" altLang="en-US" smtClean="0"/>
          </a:p>
          <a:p>
            <a:pPr>
              <a:buFontTx/>
              <a:buNone/>
            </a:pPr>
            <a:r>
              <a:rPr lang="zh-CN" altLang="en-US" smtClean="0"/>
              <a:t>（七）商品饱和点预测</a:t>
            </a:r>
            <a:endParaRPr lang="zh-CN" altLang="en-US" smtClean="0"/>
          </a:p>
        </p:txBody>
      </p:sp>
      <p:sp>
        <p:nvSpPr>
          <p:cNvPr id="54274" name="Rectangle 2"/>
          <p:cNvSpPr>
            <a:spLocks noGrp="1" noChangeArrowheads="1"/>
          </p:cNvSpPr>
          <p:nvPr>
            <p:ph type="title"/>
          </p:nvPr>
        </p:nvSpPr>
        <p:spPr>
          <a:xfrm>
            <a:off x="507339" y="620713"/>
            <a:ext cx="8915400" cy="720725"/>
          </a:xfrm>
        </p:spPr>
        <p:txBody>
          <a:bodyPr rtlCol="0">
            <a:normAutofit/>
            <a:scene3d>
              <a:camera prst="orthographicFront"/>
              <a:lightRig rig="soft" dir="t"/>
            </a:scene3d>
            <a:sp3d prstMaterial="softEdge">
              <a:bevelT w="25400" h="25400"/>
            </a:sp3d>
          </a:bodyPr>
          <a:lstStyle/>
          <a:p>
            <a:pPr algn="l" fontAlgn="auto">
              <a:spcAft>
                <a:spcPts val="0"/>
              </a:spcAft>
              <a:defRPr/>
            </a:pPr>
            <a:r>
              <a:rPr lang="zh-CN" altLang="en-US" sz="4100" b="1" smtClean="0">
                <a:effectLst>
                  <a:outerShdw blurRad="31750" dist="25400" dir="5400000" algn="tl" rotWithShape="0">
                    <a:srgbClr val="000000">
                      <a:alpha val="25000"/>
                    </a:srgbClr>
                  </a:outerShdw>
                </a:effectLst>
              </a:rPr>
              <a:t>第三节 市场调查与预测的程序及内容</a:t>
            </a:r>
            <a:endParaRPr lang="zh-CN" altLang="en-US" sz="4100" b="1" smtClean="0">
              <a:effectLst>
                <a:outerShdw blurRad="31750" dist="25400" dir="5400000" algn="tl" rotWithShape="0">
                  <a:srgbClr val="000000">
                    <a:alpha val="25000"/>
                  </a:srgbClr>
                </a:outerShdw>
              </a:effectLst>
            </a:endParaRPr>
          </a:p>
        </p:txBody>
      </p:sp>
    </p:spTree>
  </p:cSld>
  <p:clrMapOvr>
    <a:masterClrMapping/>
  </p:clrMapOvr>
  <p:transition>
    <p:fade/>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9" name="Rectangle 3"/>
          <p:cNvSpPr>
            <a:spLocks noGrp="1"/>
          </p:cNvSpPr>
          <p:nvPr>
            <p:ph idx="1"/>
          </p:nvPr>
        </p:nvSpPr>
        <p:spPr/>
        <p:txBody>
          <a:bodyPr/>
          <a:lstStyle/>
          <a:p>
            <a:pPr>
              <a:buFontTx/>
              <a:buNone/>
            </a:pPr>
            <a:r>
              <a:rPr lang="zh-CN" altLang="en-US" smtClean="0"/>
              <a:t>一、市场调查与预测的起源</a:t>
            </a:r>
            <a:endParaRPr lang="zh-CN" altLang="en-US" smtClean="0"/>
          </a:p>
          <a:p>
            <a:r>
              <a:rPr lang="zh-CN" altLang="en-US" smtClean="0"/>
              <a:t>市场调查是随着商品生产和交换的发展而产生的，并且市场调查的发展和市场经济的发展密切相关。 </a:t>
            </a:r>
            <a:endParaRPr lang="zh-CN" altLang="en-US" smtClean="0"/>
          </a:p>
          <a:p>
            <a:r>
              <a:rPr lang="en-US" altLang="zh-CN" smtClean="0"/>
              <a:t>20</a:t>
            </a:r>
            <a:r>
              <a:rPr lang="zh-CN" altLang="en-US" smtClean="0"/>
              <a:t>世纪初至</a:t>
            </a:r>
            <a:r>
              <a:rPr lang="en-US" altLang="zh-CN" smtClean="0"/>
              <a:t>20</a:t>
            </a:r>
            <a:r>
              <a:rPr lang="zh-CN" altLang="en-US" smtClean="0"/>
              <a:t>世纪</a:t>
            </a:r>
            <a:r>
              <a:rPr lang="en-US" altLang="zh-CN" smtClean="0"/>
              <a:t>30</a:t>
            </a:r>
            <a:r>
              <a:rPr lang="zh-CN" altLang="en-US" smtClean="0"/>
              <a:t>年代是市场调查与预测这门学科的形成阶段。</a:t>
            </a:r>
            <a:endParaRPr lang="zh-CN" altLang="en-US" smtClean="0"/>
          </a:p>
          <a:p>
            <a:pPr>
              <a:buFontTx/>
              <a:buNone/>
            </a:pPr>
            <a:r>
              <a:rPr lang="zh-CN" altLang="en-US" smtClean="0"/>
              <a:t>二、市场调查与预测的发展</a:t>
            </a:r>
            <a:endParaRPr lang="zh-CN" altLang="en-US" smtClean="0"/>
          </a:p>
          <a:p>
            <a:pPr>
              <a:buFontTx/>
              <a:buNone/>
            </a:pPr>
            <a:r>
              <a:rPr lang="zh-CN" altLang="en-US" smtClean="0"/>
              <a:t>三、市场调查与预测在我国的发展</a:t>
            </a:r>
            <a:endParaRPr lang="zh-CN" altLang="en-US" smtClean="0"/>
          </a:p>
        </p:txBody>
      </p:sp>
      <p:sp>
        <p:nvSpPr>
          <p:cNvPr id="55298" name="Rectangle 2"/>
          <p:cNvSpPr>
            <a:spLocks noGrp="1" noChangeArrowheads="1"/>
          </p:cNvSpPr>
          <p:nvPr>
            <p:ph type="title"/>
          </p:nvPr>
        </p:nvSpPr>
        <p:spPr>
          <a:xfrm>
            <a:off x="507339" y="620713"/>
            <a:ext cx="8915400" cy="720725"/>
          </a:xfrm>
        </p:spPr>
        <p:txBody>
          <a:bodyPr rtlCol="0">
            <a:normAutofit/>
            <a:scene3d>
              <a:camera prst="orthographicFront"/>
              <a:lightRig rig="soft" dir="t"/>
            </a:scene3d>
            <a:sp3d prstMaterial="softEdge">
              <a:bevelT w="25400" h="25400"/>
            </a:sp3d>
          </a:bodyPr>
          <a:lstStyle/>
          <a:p>
            <a:pPr algn="l" fontAlgn="auto">
              <a:spcAft>
                <a:spcPts val="0"/>
              </a:spcAft>
              <a:defRPr/>
            </a:pPr>
            <a:r>
              <a:rPr lang="zh-CN" altLang="en-US" sz="4100" b="1" smtClean="0">
                <a:effectLst>
                  <a:outerShdw blurRad="31750" dist="25400" dir="5400000" algn="tl" rotWithShape="0">
                    <a:srgbClr val="000000">
                      <a:alpha val="25000"/>
                    </a:srgbClr>
                  </a:outerShdw>
                </a:effectLst>
              </a:rPr>
              <a:t>第四节 市场调查与预测的发展历程</a:t>
            </a:r>
            <a:endParaRPr lang="zh-CN" altLang="en-US" sz="4100" b="1" smtClean="0">
              <a:effectLst>
                <a:outerShdw blurRad="31750" dist="25400" dir="5400000" algn="tl" rotWithShape="0">
                  <a:srgbClr val="000000">
                    <a:alpha val="25000"/>
                  </a:srgbClr>
                </a:outerShdw>
              </a:effectLst>
            </a:endParaRPr>
          </a:p>
        </p:txBody>
      </p:sp>
    </p:spTree>
  </p:cSld>
  <p:clrMapOvr>
    <a:masterClrMapping/>
  </p:clrMapOvr>
  <p:transition>
    <p:fade/>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矩形 63490"/>
          <p:cNvSpPr>
            <a:spLocks noGrp="1"/>
          </p:cNvSpPr>
          <p:nvPr/>
        </p:nvSpPr>
        <p:spPr bwMode="auto">
          <a:xfrm>
            <a:off x="698500" y="153988"/>
            <a:ext cx="8816975" cy="1143000"/>
          </a:xfrm>
          <a:prstGeom prst="rect">
            <a:avLst/>
          </a:prstGeom>
          <a:noFill/>
          <a:ln w="9525">
            <a:noFill/>
            <a:miter lim="800000"/>
          </a:ln>
        </p:spPr>
        <p:txBody>
          <a:bodyPr anchor="ctr"/>
          <a:lstStyle/>
          <a:p>
            <a:pPr>
              <a:lnSpc>
                <a:spcPts val="5600"/>
              </a:lnSpc>
            </a:pPr>
            <a:r>
              <a:rPr lang="zh-CN" altLang="en-US" sz="4000" b="1">
                <a:solidFill>
                  <a:schemeClr val="bg1"/>
                </a:solidFill>
                <a:latin typeface="黑体" panose="02010609060101010101" pitchFamily="49" charset="-122"/>
                <a:ea typeface="黑体" panose="02010609060101010101" pitchFamily="49" charset="-122"/>
                <a:sym typeface="Arial Rounded MT Bold"/>
              </a:rPr>
              <a:t>第三节 市场调研与预测的功能与作用</a:t>
            </a:r>
            <a:endParaRPr lang="zh-CN" altLang="en-US" sz="4000" b="1">
              <a:solidFill>
                <a:schemeClr val="bg1"/>
              </a:solidFill>
              <a:latin typeface="黑体" panose="02010609060101010101" pitchFamily="49" charset="-122"/>
              <a:ea typeface="黑体" panose="02010609060101010101" pitchFamily="49" charset="-122"/>
              <a:sym typeface="Arial Rounded MT Bold"/>
            </a:endParaRPr>
          </a:p>
        </p:txBody>
      </p:sp>
      <p:sp>
        <p:nvSpPr>
          <p:cNvPr id="63491" name="标题 1"/>
          <p:cNvSpPr>
            <a:spLocks noGrp="1"/>
          </p:cNvSpPr>
          <p:nvPr>
            <p:ph type="title" idx="4294967295"/>
          </p:nvPr>
        </p:nvSpPr>
        <p:spPr>
          <a:xfrm>
            <a:off x="69850" y="1368425"/>
            <a:ext cx="6581775" cy="952500"/>
          </a:xfrm>
        </p:spPr>
        <p:txBody>
          <a:bodyPr/>
          <a:lstStyle/>
          <a:p>
            <a:pPr marL="342900" indent="-342900" algn="l">
              <a:lnSpc>
                <a:spcPct val="90000"/>
              </a:lnSpc>
              <a:spcBef>
                <a:spcPct val="20000"/>
              </a:spcBef>
              <a:defRPr/>
            </a:pPr>
            <a:r>
              <a:rPr lang="zh-CN" altLang="en-US" sz="2400" dirty="0">
                <a:solidFill>
                  <a:schemeClr val="tx1"/>
                </a:solidFill>
                <a:latin typeface="+mn-lt"/>
                <a:ea typeface="+mn-ea"/>
                <a:cs typeface="+mn-cs"/>
              </a:rPr>
              <a:t>一、市场调研与预测的功能</a:t>
            </a:r>
            <a:endParaRPr lang="zh-CN" altLang="en-US" sz="2400" dirty="0">
              <a:solidFill>
                <a:schemeClr val="tx1"/>
              </a:solidFill>
              <a:latin typeface="+mn-lt"/>
              <a:ea typeface="+mn-ea"/>
              <a:cs typeface="+mn-cs"/>
            </a:endParaRPr>
          </a:p>
        </p:txBody>
      </p:sp>
      <p:sp>
        <p:nvSpPr>
          <p:cNvPr id="44035" name="任意多边形 5"/>
          <p:cNvSpPr>
            <a:spLocks noChangeArrowheads="1"/>
          </p:cNvSpPr>
          <p:nvPr/>
        </p:nvSpPr>
        <p:spPr bwMode="auto">
          <a:xfrm>
            <a:off x="3965575" y="2749550"/>
            <a:ext cx="1314450" cy="1279525"/>
          </a:xfrm>
          <a:custGeom>
            <a:avLst/>
            <a:gdLst>
              <a:gd name="T0" fmla="*/ 30359 w 1313950"/>
              <a:gd name="T1" fmla="*/ 30352 h 1279311"/>
              <a:gd name="T2" fmla="*/ 103650 w 1313950"/>
              <a:gd name="T3" fmla="*/ 0 h 1279311"/>
              <a:gd name="T4" fmla="*/ 1210800 w 1313950"/>
              <a:gd name="T5" fmla="*/ 0 h 1279311"/>
              <a:gd name="T6" fmla="*/ 1314450 w 1313950"/>
              <a:gd name="T7" fmla="*/ 103628 h 1279311"/>
              <a:gd name="T8" fmla="*/ 1314450 w 1313950"/>
              <a:gd name="T9" fmla="*/ 648423 h 1279311"/>
              <a:gd name="T10" fmla="*/ 752214 w 1313950"/>
              <a:gd name="T11" fmla="*/ 648423 h 1279311"/>
              <a:gd name="T12" fmla="*/ 648564 w 1313950"/>
              <a:gd name="T13" fmla="*/ 752052 h 1279311"/>
              <a:gd name="T14" fmla="*/ 648564 w 1313950"/>
              <a:gd name="T15" fmla="*/ 1279525 h 1279311"/>
              <a:gd name="T16" fmla="*/ 103650 w 1313950"/>
              <a:gd name="T17" fmla="*/ 1279525 h 1279311"/>
              <a:gd name="T18" fmla="*/ 0 w 1313950"/>
              <a:gd name="T19" fmla="*/ 1175897 h 1279311"/>
              <a:gd name="T20" fmla="*/ 0 w 1313950"/>
              <a:gd name="T21" fmla="*/ 103628 h 1279311"/>
              <a:gd name="T22" fmla="*/ 30359 w 1313950"/>
              <a:gd name="T23" fmla="*/ 30352 h 1279311"/>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313950"/>
              <a:gd name="T37" fmla="*/ 0 h 1279311"/>
              <a:gd name="T38" fmla="*/ 1313950 w 1313950"/>
              <a:gd name="T39" fmla="*/ 1279311 h 1279311"/>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313950" h="1279311">
                <a:moveTo>
                  <a:pt x="30347" y="30347"/>
                </a:moveTo>
                <a:cubicBezTo>
                  <a:pt x="49097" y="11597"/>
                  <a:pt x="75000" y="0"/>
                  <a:pt x="103611" y="0"/>
                </a:cubicBezTo>
                <a:lnTo>
                  <a:pt x="1210339" y="0"/>
                </a:lnTo>
                <a:cubicBezTo>
                  <a:pt x="1267562" y="0"/>
                  <a:pt x="1313950" y="46388"/>
                  <a:pt x="1313950" y="103611"/>
                </a:cubicBezTo>
                <a:lnTo>
                  <a:pt x="1313950" y="648315"/>
                </a:lnTo>
                <a:lnTo>
                  <a:pt x="751928" y="648315"/>
                </a:lnTo>
                <a:cubicBezTo>
                  <a:pt x="694704" y="648315"/>
                  <a:pt x="648317" y="694703"/>
                  <a:pt x="648317" y="751926"/>
                </a:cubicBezTo>
                <a:lnTo>
                  <a:pt x="648317" y="1279311"/>
                </a:lnTo>
                <a:lnTo>
                  <a:pt x="103611" y="1279311"/>
                </a:lnTo>
                <a:cubicBezTo>
                  <a:pt x="46388" y="1279311"/>
                  <a:pt x="0" y="1232923"/>
                  <a:pt x="0" y="1175700"/>
                </a:cubicBezTo>
                <a:lnTo>
                  <a:pt x="0" y="103611"/>
                </a:lnTo>
                <a:cubicBezTo>
                  <a:pt x="0" y="74999"/>
                  <a:pt x="11597" y="49097"/>
                  <a:pt x="30347" y="30347"/>
                </a:cubicBezTo>
                <a:close/>
              </a:path>
            </a:pathLst>
          </a:custGeom>
          <a:solidFill>
            <a:srgbClr val="A98BB3"/>
          </a:solidFill>
          <a:ln w="9525">
            <a:noFill/>
            <a:miter lim="800000"/>
          </a:ln>
        </p:spPr>
        <p:txBody>
          <a:bodyPr lIns="108000" tIns="0" rIns="0" bIns="0"/>
          <a:lstStyle/>
          <a:p>
            <a:r>
              <a:rPr lang="en-US" altLang="zh-CN" sz="2400" b="1">
                <a:solidFill>
                  <a:srgbClr val="FFFFFF"/>
                </a:solidFill>
                <a:latin typeface="黑体" panose="02010609060101010101" pitchFamily="49" charset="-122"/>
                <a:ea typeface="黑体" panose="02010609060101010101" pitchFamily="49" charset="-122"/>
                <a:sym typeface="Arial" panose="020B0604020202020204" pitchFamily="34" charset="0"/>
              </a:rPr>
              <a:t>01</a:t>
            </a:r>
            <a:endParaRPr lang="en-US" altLang="zh-CN" sz="2400" b="1">
              <a:solidFill>
                <a:srgbClr val="FFFFFF"/>
              </a:solidFill>
              <a:latin typeface="黑体" panose="02010609060101010101" pitchFamily="49" charset="-122"/>
              <a:ea typeface="黑体" panose="02010609060101010101" pitchFamily="49" charset="-122"/>
              <a:sym typeface="Arial" panose="020B0604020202020204" pitchFamily="34" charset="0"/>
            </a:endParaRPr>
          </a:p>
        </p:txBody>
      </p:sp>
      <p:sp>
        <p:nvSpPr>
          <p:cNvPr id="44036" name="任意多边形 13"/>
          <p:cNvSpPr>
            <a:spLocks noChangeArrowheads="1"/>
          </p:cNvSpPr>
          <p:nvPr/>
        </p:nvSpPr>
        <p:spPr bwMode="auto">
          <a:xfrm>
            <a:off x="4757738" y="3506788"/>
            <a:ext cx="1279525" cy="1314450"/>
          </a:xfrm>
          <a:custGeom>
            <a:avLst/>
            <a:gdLst>
              <a:gd name="T0" fmla="*/ 103628 w 1279311"/>
              <a:gd name="T1" fmla="*/ 0 h 1313951"/>
              <a:gd name="T2" fmla="*/ 1175897 w 1279311"/>
              <a:gd name="T3" fmla="*/ 0 h 1313951"/>
              <a:gd name="T4" fmla="*/ 1249173 w 1279311"/>
              <a:gd name="T5" fmla="*/ 30359 h 1313951"/>
              <a:gd name="T6" fmla="*/ 1279525 w 1279311"/>
              <a:gd name="T7" fmla="*/ 103650 h 1313951"/>
              <a:gd name="T8" fmla="*/ 1279525 w 1279311"/>
              <a:gd name="T9" fmla="*/ 1210800 h 1313951"/>
              <a:gd name="T10" fmla="*/ 1175897 w 1279311"/>
              <a:gd name="T11" fmla="*/ 1314450 h 1313951"/>
              <a:gd name="T12" fmla="*/ 631102 w 1279311"/>
              <a:gd name="T13" fmla="*/ 1314450 h 1313951"/>
              <a:gd name="T14" fmla="*/ 631102 w 1279311"/>
              <a:gd name="T15" fmla="*/ 752215 h 1313951"/>
              <a:gd name="T16" fmla="*/ 527473 w 1279311"/>
              <a:gd name="T17" fmla="*/ 648564 h 1313951"/>
              <a:gd name="T18" fmla="*/ 0 w 1279311"/>
              <a:gd name="T19" fmla="*/ 648564 h 1313951"/>
              <a:gd name="T20" fmla="*/ 0 w 1279311"/>
              <a:gd name="T21" fmla="*/ 103650 h 1313951"/>
              <a:gd name="T22" fmla="*/ 103628 w 1279311"/>
              <a:gd name="T23" fmla="*/ 0 h 1313951"/>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279311"/>
              <a:gd name="T37" fmla="*/ 0 h 1313951"/>
              <a:gd name="T38" fmla="*/ 1279311 w 1279311"/>
              <a:gd name="T39" fmla="*/ 1313951 h 1313951"/>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279311" h="1313951">
                <a:moveTo>
                  <a:pt x="103611" y="0"/>
                </a:moveTo>
                <a:lnTo>
                  <a:pt x="1175700" y="0"/>
                </a:lnTo>
                <a:cubicBezTo>
                  <a:pt x="1204312" y="0"/>
                  <a:pt x="1230214" y="11597"/>
                  <a:pt x="1248964" y="30347"/>
                </a:cubicBezTo>
                <a:cubicBezTo>
                  <a:pt x="1267714" y="49097"/>
                  <a:pt x="1279311" y="75000"/>
                  <a:pt x="1279311" y="103611"/>
                </a:cubicBezTo>
                <a:lnTo>
                  <a:pt x="1279311" y="1210340"/>
                </a:lnTo>
                <a:cubicBezTo>
                  <a:pt x="1279311" y="1267563"/>
                  <a:pt x="1232923" y="1313951"/>
                  <a:pt x="1175700" y="1313951"/>
                </a:cubicBezTo>
                <a:lnTo>
                  <a:pt x="630996" y="1313951"/>
                </a:lnTo>
                <a:lnTo>
                  <a:pt x="630996" y="751929"/>
                </a:lnTo>
                <a:cubicBezTo>
                  <a:pt x="630996" y="694705"/>
                  <a:pt x="584608" y="648318"/>
                  <a:pt x="527385" y="648318"/>
                </a:cubicBezTo>
                <a:lnTo>
                  <a:pt x="0" y="648318"/>
                </a:lnTo>
                <a:lnTo>
                  <a:pt x="0" y="103611"/>
                </a:lnTo>
                <a:cubicBezTo>
                  <a:pt x="0" y="46388"/>
                  <a:pt x="46388" y="0"/>
                  <a:pt x="103611" y="0"/>
                </a:cubicBezTo>
                <a:close/>
              </a:path>
            </a:pathLst>
          </a:custGeom>
          <a:solidFill>
            <a:srgbClr val="A98BB3"/>
          </a:solidFill>
          <a:ln w="9525">
            <a:noFill/>
            <a:miter lim="800000"/>
          </a:ln>
        </p:spPr>
        <p:txBody>
          <a:bodyPr lIns="0" tIns="0" rIns="108000" bIns="0"/>
          <a:lstStyle/>
          <a:p>
            <a:pPr algn="r"/>
            <a:r>
              <a:rPr lang="en-US" altLang="zh-CN" sz="2400" b="1">
                <a:solidFill>
                  <a:srgbClr val="FFFFFF"/>
                </a:solidFill>
                <a:latin typeface="黑体" panose="02010609060101010101" pitchFamily="49" charset="-122"/>
                <a:ea typeface="黑体" panose="02010609060101010101" pitchFamily="49" charset="-122"/>
              </a:rPr>
              <a:t>02</a:t>
            </a:r>
            <a:endParaRPr lang="en-US" altLang="zh-CN" sz="2400" b="1">
              <a:solidFill>
                <a:srgbClr val="FFFFFF"/>
              </a:solidFill>
              <a:latin typeface="黑体" panose="02010609060101010101" pitchFamily="49" charset="-122"/>
              <a:ea typeface="黑体" panose="02010609060101010101" pitchFamily="49" charset="-122"/>
            </a:endParaRPr>
          </a:p>
        </p:txBody>
      </p:sp>
      <p:sp>
        <p:nvSpPr>
          <p:cNvPr id="44037" name="任意多边形 17"/>
          <p:cNvSpPr>
            <a:spLocks noChangeArrowheads="1"/>
          </p:cNvSpPr>
          <p:nvPr/>
        </p:nvSpPr>
        <p:spPr bwMode="auto">
          <a:xfrm>
            <a:off x="3965575" y="4298950"/>
            <a:ext cx="1314450" cy="1279525"/>
          </a:xfrm>
          <a:custGeom>
            <a:avLst/>
            <a:gdLst>
              <a:gd name="T0" fmla="*/ 665886 w 1313950"/>
              <a:gd name="T1" fmla="*/ 0 h 1279311"/>
              <a:gd name="T2" fmla="*/ 1210800 w 1313950"/>
              <a:gd name="T3" fmla="*/ 0 h 1279311"/>
              <a:gd name="T4" fmla="*/ 1314450 w 1313950"/>
              <a:gd name="T5" fmla="*/ 103628 h 1279311"/>
              <a:gd name="T6" fmla="*/ 1314450 w 1313950"/>
              <a:gd name="T7" fmla="*/ 1175897 h 1279311"/>
              <a:gd name="T8" fmla="*/ 1284091 w 1313950"/>
              <a:gd name="T9" fmla="*/ 1249173 h 1279311"/>
              <a:gd name="T10" fmla="*/ 1210800 w 1313950"/>
              <a:gd name="T11" fmla="*/ 1279525 h 1279311"/>
              <a:gd name="T12" fmla="*/ 103650 w 1313950"/>
              <a:gd name="T13" fmla="*/ 1279525 h 1279311"/>
              <a:gd name="T14" fmla="*/ 0 w 1313950"/>
              <a:gd name="T15" fmla="*/ 1175897 h 1279311"/>
              <a:gd name="T16" fmla="*/ 0 w 1313950"/>
              <a:gd name="T17" fmla="*/ 631102 h 1279311"/>
              <a:gd name="T18" fmla="*/ 562236 w 1313950"/>
              <a:gd name="T19" fmla="*/ 631102 h 1279311"/>
              <a:gd name="T20" fmla="*/ 665886 w 1313950"/>
              <a:gd name="T21" fmla="*/ 527473 h 127931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313950"/>
              <a:gd name="T34" fmla="*/ 0 h 1279311"/>
              <a:gd name="T35" fmla="*/ 1313950 w 1313950"/>
              <a:gd name="T36" fmla="*/ 1279311 h 1279311"/>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313950" h="1279311">
                <a:moveTo>
                  <a:pt x="665633" y="0"/>
                </a:moveTo>
                <a:lnTo>
                  <a:pt x="1210339" y="0"/>
                </a:lnTo>
                <a:cubicBezTo>
                  <a:pt x="1267562" y="0"/>
                  <a:pt x="1313950" y="46388"/>
                  <a:pt x="1313950" y="103611"/>
                </a:cubicBezTo>
                <a:lnTo>
                  <a:pt x="1313950" y="1175700"/>
                </a:lnTo>
                <a:cubicBezTo>
                  <a:pt x="1313950" y="1204312"/>
                  <a:pt x="1302353" y="1230214"/>
                  <a:pt x="1283603" y="1248964"/>
                </a:cubicBezTo>
                <a:cubicBezTo>
                  <a:pt x="1264853" y="1267714"/>
                  <a:pt x="1238950" y="1279311"/>
                  <a:pt x="1210339" y="1279311"/>
                </a:cubicBezTo>
                <a:lnTo>
                  <a:pt x="103611" y="1279311"/>
                </a:lnTo>
                <a:cubicBezTo>
                  <a:pt x="46388" y="1279311"/>
                  <a:pt x="0" y="1232923"/>
                  <a:pt x="0" y="1175700"/>
                </a:cubicBezTo>
                <a:lnTo>
                  <a:pt x="0" y="630996"/>
                </a:lnTo>
                <a:lnTo>
                  <a:pt x="562022" y="630996"/>
                </a:lnTo>
                <a:cubicBezTo>
                  <a:pt x="619246" y="630996"/>
                  <a:pt x="665633" y="584608"/>
                  <a:pt x="665633" y="527385"/>
                </a:cubicBezTo>
                <a:lnTo>
                  <a:pt x="665633" y="0"/>
                </a:lnTo>
                <a:close/>
              </a:path>
            </a:pathLst>
          </a:custGeom>
          <a:solidFill>
            <a:srgbClr val="A98BB3"/>
          </a:solidFill>
          <a:ln w="9525">
            <a:noFill/>
            <a:miter lim="800000"/>
          </a:ln>
        </p:spPr>
        <p:txBody>
          <a:bodyPr lIns="0" tIns="0" rIns="108000" bIns="0" anchor="b"/>
          <a:lstStyle/>
          <a:p>
            <a:pPr algn="r"/>
            <a:r>
              <a:rPr lang="en-US" altLang="zh-CN" sz="2400" b="1">
                <a:solidFill>
                  <a:srgbClr val="FFFFFF"/>
                </a:solidFill>
                <a:latin typeface="黑体" panose="02010609060101010101" pitchFamily="49" charset="-122"/>
                <a:ea typeface="黑体" panose="02010609060101010101" pitchFamily="49" charset="-122"/>
                <a:sym typeface="Arial" panose="020B0604020202020204" pitchFamily="34" charset="0"/>
              </a:rPr>
              <a:t>03</a:t>
            </a:r>
            <a:endParaRPr lang="en-US" altLang="zh-CN" sz="2400" b="1">
              <a:solidFill>
                <a:srgbClr val="FFFFFF"/>
              </a:solidFill>
              <a:latin typeface="黑体" panose="02010609060101010101" pitchFamily="49" charset="-122"/>
              <a:ea typeface="黑体" panose="02010609060101010101" pitchFamily="49" charset="-122"/>
              <a:sym typeface="Arial" panose="020B0604020202020204" pitchFamily="34" charset="0"/>
            </a:endParaRPr>
          </a:p>
        </p:txBody>
      </p:sp>
      <p:sp>
        <p:nvSpPr>
          <p:cNvPr id="44038" name="任意多边形 21"/>
          <p:cNvSpPr>
            <a:spLocks noChangeArrowheads="1"/>
          </p:cNvSpPr>
          <p:nvPr/>
        </p:nvSpPr>
        <p:spPr bwMode="auto">
          <a:xfrm>
            <a:off x="3208338" y="3506788"/>
            <a:ext cx="1279525" cy="1314450"/>
          </a:xfrm>
          <a:custGeom>
            <a:avLst/>
            <a:gdLst>
              <a:gd name="T0" fmla="*/ 103628 w 1279311"/>
              <a:gd name="T1" fmla="*/ 0 h 1313951"/>
              <a:gd name="T2" fmla="*/ 648423 w 1279311"/>
              <a:gd name="T3" fmla="*/ 0 h 1313951"/>
              <a:gd name="T4" fmla="*/ 648423 w 1279311"/>
              <a:gd name="T5" fmla="*/ 562236 h 1313951"/>
              <a:gd name="T6" fmla="*/ 752052 w 1279311"/>
              <a:gd name="T7" fmla="*/ 665887 h 1313951"/>
              <a:gd name="T8" fmla="*/ 1279525 w 1279311"/>
              <a:gd name="T9" fmla="*/ 665887 h 1313951"/>
              <a:gd name="T10" fmla="*/ 1279525 w 1279311"/>
              <a:gd name="T11" fmla="*/ 1210800 h 1313951"/>
              <a:gd name="T12" fmla="*/ 1175897 w 1279311"/>
              <a:gd name="T13" fmla="*/ 1314450 h 1313951"/>
              <a:gd name="T14" fmla="*/ 103628 w 1279311"/>
              <a:gd name="T15" fmla="*/ 1314450 h 1313951"/>
              <a:gd name="T16" fmla="*/ 30352 w 1279311"/>
              <a:gd name="T17" fmla="*/ 1284091 h 1313951"/>
              <a:gd name="T18" fmla="*/ 0 w 1279311"/>
              <a:gd name="T19" fmla="*/ 1210800 h 1313951"/>
              <a:gd name="T20" fmla="*/ 0 w 1279311"/>
              <a:gd name="T21" fmla="*/ 103650 h 1313951"/>
              <a:gd name="T22" fmla="*/ 103628 w 1279311"/>
              <a:gd name="T23" fmla="*/ 0 h 1313951"/>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279311"/>
              <a:gd name="T37" fmla="*/ 0 h 1313951"/>
              <a:gd name="T38" fmla="*/ 1279311 w 1279311"/>
              <a:gd name="T39" fmla="*/ 1313951 h 1313951"/>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279311" h="1313951">
                <a:moveTo>
                  <a:pt x="103611" y="0"/>
                </a:moveTo>
                <a:lnTo>
                  <a:pt x="648315" y="0"/>
                </a:lnTo>
                <a:lnTo>
                  <a:pt x="648315" y="562023"/>
                </a:lnTo>
                <a:cubicBezTo>
                  <a:pt x="648315" y="619247"/>
                  <a:pt x="694703" y="665634"/>
                  <a:pt x="751926" y="665634"/>
                </a:cubicBezTo>
                <a:lnTo>
                  <a:pt x="1279311" y="665634"/>
                </a:lnTo>
                <a:lnTo>
                  <a:pt x="1279311" y="1210340"/>
                </a:lnTo>
                <a:cubicBezTo>
                  <a:pt x="1279311" y="1267563"/>
                  <a:pt x="1232923" y="1313951"/>
                  <a:pt x="1175700" y="1313951"/>
                </a:cubicBezTo>
                <a:lnTo>
                  <a:pt x="103611" y="1313951"/>
                </a:lnTo>
                <a:cubicBezTo>
                  <a:pt x="74999" y="1313951"/>
                  <a:pt x="49097" y="1302354"/>
                  <a:pt x="30347" y="1283604"/>
                </a:cubicBezTo>
                <a:cubicBezTo>
                  <a:pt x="11597" y="1264854"/>
                  <a:pt x="0" y="1238951"/>
                  <a:pt x="0" y="1210340"/>
                </a:cubicBezTo>
                <a:lnTo>
                  <a:pt x="0" y="103611"/>
                </a:lnTo>
                <a:cubicBezTo>
                  <a:pt x="0" y="46388"/>
                  <a:pt x="46388" y="0"/>
                  <a:pt x="103611" y="0"/>
                </a:cubicBezTo>
                <a:close/>
              </a:path>
            </a:pathLst>
          </a:custGeom>
          <a:solidFill>
            <a:srgbClr val="A98BB3"/>
          </a:solidFill>
          <a:ln w="9525">
            <a:noFill/>
            <a:miter lim="800000"/>
          </a:ln>
        </p:spPr>
        <p:txBody>
          <a:bodyPr lIns="108000" tIns="0" rIns="0" bIns="0" anchor="b"/>
          <a:lstStyle/>
          <a:p>
            <a:r>
              <a:rPr lang="en-US" altLang="zh-CN" sz="2400" b="1">
                <a:solidFill>
                  <a:srgbClr val="FFFFFF"/>
                </a:solidFill>
                <a:latin typeface="黑体" panose="02010609060101010101" pitchFamily="49" charset="-122"/>
                <a:ea typeface="黑体" panose="02010609060101010101" pitchFamily="49" charset="-122"/>
                <a:sym typeface="Arial" panose="020B0604020202020204" pitchFamily="34" charset="0"/>
              </a:rPr>
              <a:t>04</a:t>
            </a:r>
            <a:endParaRPr lang="en-US" altLang="zh-CN" sz="2400" b="1">
              <a:solidFill>
                <a:srgbClr val="FFFFFF"/>
              </a:solidFill>
              <a:latin typeface="黑体" panose="02010609060101010101" pitchFamily="49" charset="-122"/>
              <a:ea typeface="黑体" panose="02010609060101010101" pitchFamily="49" charset="-122"/>
              <a:sym typeface="Arial" panose="020B0604020202020204" pitchFamily="34" charset="0"/>
            </a:endParaRPr>
          </a:p>
        </p:txBody>
      </p:sp>
      <p:sp>
        <p:nvSpPr>
          <p:cNvPr id="44039" name="矩形 22"/>
          <p:cNvSpPr>
            <a:spLocks noChangeArrowheads="1"/>
          </p:cNvSpPr>
          <p:nvPr/>
        </p:nvSpPr>
        <p:spPr bwMode="auto">
          <a:xfrm>
            <a:off x="3779838" y="2105025"/>
            <a:ext cx="2241550" cy="644525"/>
          </a:xfrm>
          <a:prstGeom prst="rect">
            <a:avLst/>
          </a:prstGeom>
          <a:noFill/>
          <a:ln w="9525">
            <a:noFill/>
            <a:miter lim="800000"/>
          </a:ln>
        </p:spPr>
        <p:txBody>
          <a:bodyPr anchor="ctr"/>
          <a:lstStyle/>
          <a:p>
            <a:pPr algn="just">
              <a:lnSpc>
                <a:spcPct val="120000"/>
              </a:lnSpc>
            </a:pPr>
            <a:r>
              <a:rPr lang="zh-CN" altLang="en-US" sz="2400" b="1">
                <a:latin typeface="黑体" panose="02010609060101010101" pitchFamily="49" charset="-122"/>
                <a:ea typeface="黑体" panose="02010609060101010101" pitchFamily="49" charset="-122"/>
              </a:rPr>
              <a:t>信息功能</a:t>
            </a:r>
            <a:endParaRPr lang="zh-CN" altLang="en-US" sz="2400" b="1">
              <a:latin typeface="黑体" panose="02010609060101010101" pitchFamily="49" charset="-122"/>
              <a:ea typeface="黑体" panose="02010609060101010101" pitchFamily="49" charset="-122"/>
            </a:endParaRPr>
          </a:p>
        </p:txBody>
      </p:sp>
      <p:sp>
        <p:nvSpPr>
          <p:cNvPr id="44040" name="矩形 23"/>
          <p:cNvSpPr>
            <a:spLocks noChangeArrowheads="1"/>
          </p:cNvSpPr>
          <p:nvPr/>
        </p:nvSpPr>
        <p:spPr bwMode="auto">
          <a:xfrm>
            <a:off x="6037263" y="3549650"/>
            <a:ext cx="2243137" cy="646113"/>
          </a:xfrm>
          <a:prstGeom prst="rect">
            <a:avLst/>
          </a:prstGeom>
          <a:noFill/>
          <a:ln w="9525">
            <a:noFill/>
            <a:miter lim="800000"/>
          </a:ln>
        </p:spPr>
        <p:txBody>
          <a:bodyPr anchor="ctr"/>
          <a:lstStyle/>
          <a:p>
            <a:pPr algn="just">
              <a:lnSpc>
                <a:spcPct val="120000"/>
              </a:lnSpc>
            </a:pPr>
            <a:r>
              <a:rPr lang="zh-CN" altLang="en-US" sz="2400" b="1">
                <a:latin typeface="黑体" panose="02010609060101010101" pitchFamily="49" charset="-122"/>
                <a:ea typeface="黑体" panose="02010609060101010101" pitchFamily="49" charset="-122"/>
                <a:sym typeface="Arial" panose="020B0604020202020204" pitchFamily="34" charset="0"/>
              </a:rPr>
              <a:t>认识功能</a:t>
            </a:r>
            <a:endParaRPr lang="zh-CN" altLang="en-US" sz="2400" b="1">
              <a:latin typeface="黑体" panose="02010609060101010101" pitchFamily="49" charset="-122"/>
              <a:ea typeface="黑体" panose="02010609060101010101" pitchFamily="49" charset="-122"/>
              <a:sym typeface="Arial" panose="020B0604020202020204" pitchFamily="34" charset="0"/>
            </a:endParaRPr>
          </a:p>
        </p:txBody>
      </p:sp>
      <p:sp>
        <p:nvSpPr>
          <p:cNvPr id="44041" name="矩形 24"/>
          <p:cNvSpPr>
            <a:spLocks noChangeArrowheads="1"/>
          </p:cNvSpPr>
          <p:nvPr/>
        </p:nvSpPr>
        <p:spPr bwMode="auto">
          <a:xfrm>
            <a:off x="3579813" y="5597525"/>
            <a:ext cx="2241550" cy="415925"/>
          </a:xfrm>
          <a:prstGeom prst="rect">
            <a:avLst/>
          </a:prstGeom>
          <a:noFill/>
          <a:ln w="9525">
            <a:noFill/>
            <a:miter lim="800000"/>
          </a:ln>
        </p:spPr>
        <p:txBody>
          <a:bodyPr anchor="ctr"/>
          <a:lstStyle/>
          <a:p>
            <a:pPr algn="ctr">
              <a:lnSpc>
                <a:spcPct val="120000"/>
              </a:lnSpc>
            </a:pPr>
            <a:r>
              <a:rPr lang="zh-CN" altLang="en-US" sz="2400" b="1">
                <a:latin typeface="黑体" panose="02010609060101010101" pitchFamily="49" charset="-122"/>
                <a:ea typeface="黑体" panose="02010609060101010101" pitchFamily="49" charset="-122"/>
                <a:sym typeface="Arial" panose="020B0604020202020204" pitchFamily="34" charset="0"/>
              </a:rPr>
              <a:t>沟通功能</a:t>
            </a:r>
            <a:endParaRPr lang="zh-CN" altLang="en-US" sz="2400" b="1">
              <a:latin typeface="黑体" panose="02010609060101010101" pitchFamily="49" charset="-122"/>
              <a:ea typeface="黑体" panose="02010609060101010101" pitchFamily="49" charset="-122"/>
              <a:sym typeface="Arial" panose="020B0604020202020204" pitchFamily="34" charset="0"/>
            </a:endParaRPr>
          </a:p>
        </p:txBody>
      </p:sp>
      <p:sp>
        <p:nvSpPr>
          <p:cNvPr id="44042" name="矩形 25"/>
          <p:cNvSpPr>
            <a:spLocks noChangeArrowheads="1"/>
          </p:cNvSpPr>
          <p:nvPr/>
        </p:nvSpPr>
        <p:spPr bwMode="auto">
          <a:xfrm>
            <a:off x="1065213" y="3937000"/>
            <a:ext cx="2930525" cy="646113"/>
          </a:xfrm>
          <a:prstGeom prst="rect">
            <a:avLst/>
          </a:prstGeom>
          <a:noFill/>
          <a:ln w="9525">
            <a:noFill/>
            <a:miter lim="800000"/>
          </a:ln>
        </p:spPr>
        <p:txBody>
          <a:bodyPr anchor="ctr"/>
          <a:lstStyle/>
          <a:p>
            <a:pPr algn="ctr">
              <a:lnSpc>
                <a:spcPct val="120000"/>
              </a:lnSpc>
            </a:pPr>
            <a:r>
              <a:rPr lang="zh-CN" altLang="en-US" sz="2400" b="1">
                <a:latin typeface="黑体" panose="02010609060101010101" pitchFamily="49" charset="-122"/>
                <a:ea typeface="黑体" panose="02010609060101010101" pitchFamily="49" charset="-122"/>
                <a:sym typeface="Arial" panose="020B0604020202020204" pitchFamily="34" charset="0"/>
              </a:rPr>
              <a:t>反馈和</a:t>
            </a:r>
            <a:endParaRPr lang="zh-CN" altLang="en-US" sz="2400" b="1">
              <a:latin typeface="黑体" panose="02010609060101010101" pitchFamily="49" charset="-122"/>
              <a:ea typeface="黑体" panose="02010609060101010101" pitchFamily="49" charset="-122"/>
              <a:sym typeface="Arial" panose="020B0604020202020204" pitchFamily="34" charset="0"/>
            </a:endParaRPr>
          </a:p>
          <a:p>
            <a:pPr algn="ctr">
              <a:lnSpc>
                <a:spcPct val="120000"/>
              </a:lnSpc>
            </a:pPr>
            <a:r>
              <a:rPr lang="zh-CN" altLang="en-US" sz="2400" b="1">
                <a:latin typeface="黑体" panose="02010609060101010101" pitchFamily="49" charset="-122"/>
                <a:ea typeface="黑体" panose="02010609060101010101" pitchFamily="49" charset="-122"/>
                <a:sym typeface="Arial" panose="020B0604020202020204" pitchFamily="34" charset="0"/>
              </a:rPr>
              <a:t>调节功能</a:t>
            </a:r>
            <a:endParaRPr lang="zh-CN" altLang="en-US" sz="2400" b="1">
              <a:latin typeface="黑体" panose="02010609060101010101" pitchFamily="49" charset="-122"/>
              <a:ea typeface="黑体" panose="02010609060101010101" pitchFamily="49" charset="-122"/>
              <a:sym typeface="Arial" panose="020B0604020202020204" pitchFamily="34" charset="0"/>
            </a:endParaRPr>
          </a:p>
        </p:txBody>
      </p:sp>
      <p:sp>
        <p:nvSpPr>
          <p:cNvPr id="61442" name="Rectangle 2"/>
          <p:cNvSpPr>
            <a:spLocks noGrp="1" noChangeArrowheads="1"/>
          </p:cNvSpPr>
          <p:nvPr/>
        </p:nvSpPr>
        <p:spPr>
          <a:xfrm>
            <a:off x="-42545" y="659130"/>
            <a:ext cx="10274935" cy="873125"/>
          </a:xfrm>
          <a:prstGeom prst="rect">
            <a:avLst/>
          </a:prstGeom>
          <a:noFill/>
          <a:ln w="9525">
            <a:noFill/>
          </a:ln>
          <a:effectLst/>
          <a:sp3d prstMaterial="plastic"/>
        </p:spPr>
        <p:txBody>
          <a:bodyPr anchor="ctr">
            <a:normAutofit/>
            <a:scene3d>
              <a:camera prst="orthographicFront"/>
              <a:lightRig rig="soft" dir="t"/>
            </a:scene3d>
            <a:sp3d prstMaterial="softEdge">
              <a:bevelT w="25400" h="25400"/>
            </a:sp3d>
          </a:bodyPr>
          <a:lstStyle>
            <a:lvl1pPr marL="0" lvl="0" indent="0" algn="ctr" defTabSz="914400" eaLnBrk="1" fontAlgn="base" latinLnBrk="0" hangingPunct="1">
              <a:lnSpc>
                <a:spcPct val="100000"/>
              </a:lnSpc>
              <a:spcBef>
                <a:spcPct val="0"/>
              </a:spcBef>
              <a:spcAft>
                <a:spcPct val="0"/>
              </a:spcAft>
              <a:buNone/>
              <a:defRPr sz="3600" b="0" i="0" u="none" kern="1200" baseline="0">
                <a:solidFill>
                  <a:schemeClr val="tx2"/>
                </a:solidFill>
                <a:latin typeface="+mj-lt"/>
                <a:ea typeface="+mj-ea"/>
                <a:cs typeface="+mj-cs"/>
              </a:defRPr>
            </a:lvl1pPr>
          </a:lstStyle>
          <a:p>
            <a:pPr algn="l" fontAlgn="auto">
              <a:spcAft>
                <a:spcPts val="0"/>
              </a:spcAft>
              <a:defRPr/>
            </a:pPr>
            <a:r>
              <a:rPr lang="zh-CN" altLang="en-US" sz="4000" b="1" smtClean="0">
                <a:effectLst>
                  <a:outerShdw blurRad="31750" dist="25400" dir="5400000" algn="tl" rotWithShape="0">
                    <a:srgbClr val="000000">
                      <a:alpha val="25000"/>
                    </a:srgbClr>
                  </a:outerShdw>
                </a:effectLst>
              </a:rPr>
              <a:t>第五节 市场调查与预测的功能、地位和作用</a:t>
            </a:r>
            <a:endParaRPr lang="zh-CN" altLang="en-US" sz="4000" b="1" smtClean="0">
              <a:effectLst>
                <a:outerShdw blurRad="31750" dist="25400" dir="5400000" algn="tl" rotWithShape="0">
                  <a:srgbClr val="000000">
                    <a:alpha val="25000"/>
                  </a:srgbClr>
                </a:outerShdw>
              </a:effectLst>
            </a:endParaRPr>
          </a:p>
        </p:txBody>
      </p:sp>
    </p:spTree>
  </p:cSld>
  <p:clrMapOvr>
    <a:masterClrMapping/>
  </p:clrMapOvr>
  <p:transition>
    <p:comb dir="vert"/>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5" name="标题 1"/>
          <p:cNvSpPr>
            <a:spLocks noGrp="1"/>
          </p:cNvSpPr>
          <p:nvPr>
            <p:ph type="title" idx="4294967295"/>
          </p:nvPr>
        </p:nvSpPr>
        <p:spPr>
          <a:xfrm>
            <a:off x="34925" y="1284288"/>
            <a:ext cx="6581775" cy="952500"/>
          </a:xfrm>
        </p:spPr>
        <p:txBody>
          <a:bodyPr/>
          <a:lstStyle/>
          <a:p>
            <a:pPr marL="342900" indent="-342900" algn="l">
              <a:lnSpc>
                <a:spcPct val="90000"/>
              </a:lnSpc>
              <a:spcBef>
                <a:spcPct val="20000"/>
              </a:spcBef>
              <a:defRPr/>
            </a:pPr>
            <a:r>
              <a:rPr lang="zh-CN" altLang="en-US" sz="2400" dirty="0">
                <a:solidFill>
                  <a:schemeClr val="tx1"/>
                </a:solidFill>
                <a:latin typeface="+mn-lt"/>
                <a:ea typeface="+mn-ea"/>
                <a:cs typeface="+mn-cs"/>
              </a:rPr>
              <a:t>一、市场调研与预测的功能</a:t>
            </a:r>
            <a:endParaRPr lang="zh-CN" altLang="en-US" sz="2400" dirty="0">
              <a:solidFill>
                <a:schemeClr val="tx1"/>
              </a:solidFill>
              <a:latin typeface="+mn-lt"/>
              <a:ea typeface="+mn-ea"/>
              <a:cs typeface="+mn-cs"/>
            </a:endParaRPr>
          </a:p>
        </p:txBody>
      </p:sp>
      <p:sp>
        <p:nvSpPr>
          <p:cNvPr id="64516" name="矩形 22"/>
          <p:cNvSpPr/>
          <p:nvPr/>
        </p:nvSpPr>
        <p:spPr>
          <a:xfrm>
            <a:off x="400050" y="1912938"/>
            <a:ext cx="3941763" cy="646112"/>
          </a:xfrm>
          <a:prstGeom prst="rect">
            <a:avLst/>
          </a:prstGeom>
          <a:noFill/>
          <a:ln w="9525">
            <a:noFill/>
          </a:ln>
        </p:spPr>
        <p:txBody>
          <a:bodyPr anchor="ctr"/>
          <a:lstStyle/>
          <a:p>
            <a:pPr marL="342900" indent="-342900">
              <a:lnSpc>
                <a:spcPct val="90000"/>
              </a:lnSpc>
              <a:spcBef>
                <a:spcPct val="20000"/>
              </a:spcBef>
              <a:defRPr/>
            </a:pPr>
            <a:r>
              <a:rPr lang="zh-CN" altLang="en-US" sz="2400" dirty="0">
                <a:latin typeface="+mn-lt"/>
                <a:ea typeface="+mn-ea"/>
                <a:cs typeface="+mn-cs"/>
              </a:rPr>
              <a:t>（一）信息功能</a:t>
            </a:r>
            <a:endParaRPr lang="zh-CN" altLang="en-US" sz="2400" dirty="0">
              <a:latin typeface="+mn-lt"/>
              <a:ea typeface="+mn-ea"/>
              <a:cs typeface="+mn-cs"/>
            </a:endParaRPr>
          </a:p>
        </p:txBody>
      </p:sp>
      <p:sp>
        <p:nvSpPr>
          <p:cNvPr id="45059" name="文本框 64517"/>
          <p:cNvSpPr txBox="1">
            <a:spLocks noChangeArrowheads="1"/>
          </p:cNvSpPr>
          <p:nvPr/>
        </p:nvSpPr>
        <p:spPr bwMode="auto">
          <a:xfrm>
            <a:off x="560388" y="2428875"/>
            <a:ext cx="8786812" cy="1187450"/>
          </a:xfrm>
          <a:prstGeom prst="rect">
            <a:avLst/>
          </a:prstGeom>
          <a:noFill/>
          <a:ln w="9525">
            <a:noFill/>
            <a:miter lim="800000"/>
          </a:ln>
        </p:spPr>
        <p:txBody>
          <a:bodyPr>
            <a:spAutoFit/>
          </a:bodyPr>
          <a:lstStyle/>
          <a:p>
            <a:r>
              <a:rPr lang="zh-CN" altLang="en-US" sz="2400">
                <a:latin typeface="宋体" panose="02010600030101010101" pitchFamily="2" charset="-122"/>
                <a:sym typeface="Arial" panose="020B0604020202020204" pitchFamily="34" charset="0"/>
              </a:rPr>
              <a:t>    </a:t>
            </a:r>
            <a:r>
              <a:rPr lang="zh-CN" altLang="en-US" sz="2400" b="1">
                <a:latin typeface="宋体" panose="02010600030101010101" pitchFamily="2" charset="-122"/>
                <a:sym typeface="Arial" panose="020B0604020202020204" pitchFamily="34" charset="0"/>
              </a:rPr>
              <a:t>它</a:t>
            </a:r>
            <a:r>
              <a:rPr lang="zh-CN" altLang="en-US" sz="2400" b="1">
                <a:latin typeface="宋体" panose="02010600030101010101" pitchFamily="2" charset="-122"/>
                <a:cs typeface="Arial" panose="020B0604020202020204" pitchFamily="34" charset="0"/>
                <a:sym typeface="Arial" panose="020B0604020202020204" pitchFamily="34" charset="0"/>
              </a:rPr>
              <a:t>是</a:t>
            </a:r>
            <a:r>
              <a:rPr lang="zh-CN" altLang="en-US" sz="2400" b="1">
                <a:latin typeface="宋体" panose="02010600030101010101" pitchFamily="2" charset="-122"/>
                <a:sym typeface="Arial" panose="020B0604020202020204" pitchFamily="34" charset="0"/>
              </a:rPr>
              <a:t>市场调研和预测的基本功能，即市场调研与预测的采用一定的方法和手段，收集、加工、提供各种市场信息以及相关的营销环境信息</a:t>
            </a:r>
            <a:r>
              <a:rPr lang="zh-CN" altLang="en-US" sz="2400" b="1">
                <a:latin typeface="宋体" panose="02010600030101010101" pitchFamily="2" charset="-122"/>
                <a:ea typeface="华文宋体"/>
                <a:cs typeface="Arial" panose="020B0604020202020204" pitchFamily="34" charset="0"/>
                <a:sym typeface="Arial" panose="020B0604020202020204" pitchFamily="34" charset="0"/>
              </a:rPr>
              <a:t>企业获取信息的基本手段和途径。</a:t>
            </a:r>
            <a:endParaRPr lang="zh-CN" altLang="en-US" sz="2400" b="1">
              <a:latin typeface="宋体" panose="02010600030101010101" pitchFamily="2" charset="-122"/>
              <a:ea typeface="华文宋体"/>
              <a:cs typeface="Arial" panose="020B0604020202020204" pitchFamily="34" charset="0"/>
              <a:sym typeface="Arial" panose="020B0604020202020204" pitchFamily="34" charset="0"/>
            </a:endParaRPr>
          </a:p>
        </p:txBody>
      </p:sp>
      <p:pic>
        <p:nvPicPr>
          <p:cNvPr id="45060" name="图片 3"/>
          <p:cNvPicPr>
            <a:picLocks noChangeAspect="1"/>
          </p:cNvPicPr>
          <p:nvPr/>
        </p:nvPicPr>
        <p:blipFill>
          <a:blip r:embed="rId1"/>
          <a:srcRect/>
          <a:stretch>
            <a:fillRect/>
          </a:stretch>
        </p:blipFill>
        <p:spPr bwMode="auto">
          <a:xfrm>
            <a:off x="1146175" y="3819525"/>
            <a:ext cx="2449513" cy="2378075"/>
          </a:xfrm>
          <a:prstGeom prst="rect">
            <a:avLst/>
          </a:prstGeom>
          <a:noFill/>
          <a:ln w="9525">
            <a:noFill/>
            <a:miter lim="800000"/>
            <a:headEnd/>
            <a:tailEnd/>
          </a:ln>
        </p:spPr>
      </p:pic>
      <p:sp>
        <p:nvSpPr>
          <p:cNvPr id="45061" name="标题 1"/>
          <p:cNvSpPr>
            <a:spLocks noGrp="1"/>
          </p:cNvSpPr>
          <p:nvPr/>
        </p:nvSpPr>
        <p:spPr bwMode="auto">
          <a:xfrm>
            <a:off x="4341813" y="4705350"/>
            <a:ext cx="4633912" cy="952500"/>
          </a:xfrm>
          <a:prstGeom prst="rect">
            <a:avLst/>
          </a:prstGeom>
          <a:noFill/>
          <a:ln w="9525">
            <a:noFill/>
            <a:miter lim="800000"/>
          </a:ln>
        </p:spPr>
        <p:txBody>
          <a:bodyPr anchor="b"/>
          <a:lstStyle/>
          <a:p>
            <a:r>
              <a:rPr lang="zh-CN" altLang="en-US" sz="2400">
                <a:latin typeface="宋体" panose="02010600030101010101" pitchFamily="2" charset="-122"/>
                <a:sym typeface="Arial Rounded MT Bold"/>
              </a:rPr>
              <a:t>   </a:t>
            </a:r>
            <a:r>
              <a:rPr lang="zh-CN" altLang="en-US" sz="2400">
                <a:latin typeface="黑体" panose="02010609060101010101" pitchFamily="49" charset="-122"/>
                <a:ea typeface="黑体" panose="02010609060101010101" pitchFamily="49" charset="-122"/>
                <a:sym typeface="Arial Rounded MT Bold"/>
              </a:rPr>
              <a:t>可口可乐遭遇强劲对手</a:t>
            </a:r>
            <a:br>
              <a:rPr lang="zh-CN" altLang="en-US" sz="2400">
                <a:latin typeface="黑体" panose="02010609060101010101" pitchFamily="49" charset="-122"/>
                <a:ea typeface="黑体" panose="02010609060101010101" pitchFamily="49" charset="-122"/>
                <a:sym typeface="Arial Rounded MT Bold"/>
              </a:rPr>
            </a:br>
            <a:r>
              <a:rPr lang="zh-CN" altLang="en-US" sz="2400">
                <a:latin typeface="黑体" panose="02010609060101010101" pitchFamily="49" charset="-122"/>
                <a:ea typeface="黑体" panose="02010609060101010101" pitchFamily="49" charset="-122"/>
                <a:sym typeface="Arial Rounded MT Bold"/>
              </a:rPr>
              <a:t>经市场调研获得信息：</a:t>
            </a:r>
            <a:br>
              <a:rPr lang="zh-CN" altLang="en-US" sz="2400">
                <a:latin typeface="黑体" panose="02010609060101010101" pitchFamily="49" charset="-122"/>
                <a:ea typeface="黑体" panose="02010609060101010101" pitchFamily="49" charset="-122"/>
                <a:sym typeface="Arial Rounded MT Bold"/>
              </a:rPr>
            </a:br>
            <a:r>
              <a:rPr lang="zh-CN" altLang="en-US" sz="2400">
                <a:latin typeface="黑体" panose="02010609060101010101" pitchFamily="49" charset="-122"/>
                <a:ea typeface="黑体" panose="02010609060101010101" pitchFamily="49" charset="-122"/>
                <a:sym typeface="Arial Rounded MT Bold"/>
              </a:rPr>
              <a:t>百事可乐：含糖量高9%，</a:t>
            </a:r>
            <a:br>
              <a:rPr lang="zh-CN" altLang="en-US" sz="2400">
                <a:latin typeface="宋体" panose="02010600030101010101" pitchFamily="2" charset="-122"/>
                <a:sym typeface="Arial Rounded MT Bold"/>
              </a:rPr>
            </a:br>
            <a:endParaRPr lang="zh-CN" altLang="en-US" sz="2400">
              <a:latin typeface="宋体" panose="02010600030101010101" pitchFamily="2" charset="-122"/>
              <a:sym typeface="Arial Rounded MT Bold"/>
            </a:endParaRPr>
          </a:p>
        </p:txBody>
      </p:sp>
      <p:sp>
        <p:nvSpPr>
          <p:cNvPr id="61442" name="Rectangle 2"/>
          <p:cNvSpPr>
            <a:spLocks noGrp="1" noChangeArrowheads="1"/>
          </p:cNvSpPr>
          <p:nvPr/>
        </p:nvSpPr>
        <p:spPr>
          <a:xfrm>
            <a:off x="-42545" y="659130"/>
            <a:ext cx="10274935" cy="873125"/>
          </a:xfrm>
          <a:prstGeom prst="rect">
            <a:avLst/>
          </a:prstGeom>
          <a:noFill/>
          <a:ln w="9525">
            <a:noFill/>
          </a:ln>
          <a:effectLst/>
          <a:sp3d prstMaterial="plastic"/>
        </p:spPr>
        <p:txBody>
          <a:bodyPr anchor="ctr">
            <a:normAutofit/>
            <a:scene3d>
              <a:camera prst="orthographicFront"/>
              <a:lightRig rig="soft" dir="t"/>
            </a:scene3d>
            <a:sp3d prstMaterial="softEdge">
              <a:bevelT w="25400" h="25400"/>
            </a:sp3d>
          </a:bodyPr>
          <a:lstStyle>
            <a:lvl1pPr marL="0" lvl="0" indent="0" algn="ctr" defTabSz="914400" eaLnBrk="1" fontAlgn="base" latinLnBrk="0" hangingPunct="1">
              <a:lnSpc>
                <a:spcPct val="100000"/>
              </a:lnSpc>
              <a:spcBef>
                <a:spcPct val="0"/>
              </a:spcBef>
              <a:spcAft>
                <a:spcPct val="0"/>
              </a:spcAft>
              <a:buNone/>
              <a:defRPr sz="3600" b="0" i="0" u="none" kern="1200" baseline="0">
                <a:solidFill>
                  <a:schemeClr val="tx2"/>
                </a:solidFill>
                <a:latin typeface="+mj-lt"/>
                <a:ea typeface="+mj-ea"/>
                <a:cs typeface="+mj-cs"/>
              </a:defRPr>
            </a:lvl1pPr>
          </a:lstStyle>
          <a:p>
            <a:pPr algn="l" fontAlgn="auto">
              <a:spcAft>
                <a:spcPts val="0"/>
              </a:spcAft>
              <a:defRPr/>
            </a:pPr>
            <a:r>
              <a:rPr lang="zh-CN" altLang="en-US" sz="4000" b="1" smtClean="0">
                <a:effectLst>
                  <a:outerShdw blurRad="31750" dist="25400" dir="5400000" algn="tl" rotWithShape="0">
                    <a:srgbClr val="000000">
                      <a:alpha val="25000"/>
                    </a:srgbClr>
                  </a:outerShdw>
                </a:effectLst>
              </a:rPr>
              <a:t>第五节 市场调查与预测的功能、地位和作用</a:t>
            </a:r>
            <a:endParaRPr lang="zh-CN" altLang="en-US" sz="4000" b="1" smtClean="0">
              <a:effectLst>
                <a:outerShdw blurRad="31750" dist="25400" dir="5400000" algn="tl" rotWithShape="0">
                  <a:srgbClr val="000000">
                    <a:alpha val="25000"/>
                  </a:srgbClr>
                </a:outerShdw>
              </a:effectLst>
            </a:endParaRPr>
          </a:p>
        </p:txBody>
      </p:sp>
    </p:spTree>
  </p:cSld>
  <p:clrMapOvr>
    <a:masterClrMapping/>
  </p:clrMapOvr>
  <p:transition>
    <p:comb dir="vert"/>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Rectangle 3"/>
          <p:cNvSpPr>
            <a:spLocks noGrp="1"/>
          </p:cNvSpPr>
          <p:nvPr>
            <p:ph idx="1"/>
          </p:nvPr>
        </p:nvSpPr>
        <p:spPr/>
        <p:txBody>
          <a:bodyPr/>
          <a:lstStyle/>
          <a:p>
            <a:r>
              <a:rPr lang="zh-CN" altLang="en-US" smtClean="0"/>
              <a:t>掌握市场调查与预测的含义、特点、类型、程序、范围及作用</a:t>
            </a:r>
            <a:endParaRPr lang="zh-CN" altLang="en-US" smtClean="0"/>
          </a:p>
          <a:p>
            <a:r>
              <a:rPr lang="zh-CN" altLang="en-US" smtClean="0"/>
              <a:t>掌握市场调查与现代企业的营销原理，市场调查与预测促进企业成长的原理，以及企业经营与市场调查的关系</a:t>
            </a:r>
            <a:endParaRPr lang="zh-CN" altLang="en-US" smtClean="0"/>
          </a:p>
          <a:p>
            <a:r>
              <a:rPr lang="zh-CN" altLang="en-US" smtClean="0"/>
              <a:t>了解市场调查与预测的功能、地位和市场调查与预测对现代企业发展的重要性</a:t>
            </a:r>
            <a:endParaRPr lang="zh-CN" altLang="en-US" smtClean="0"/>
          </a:p>
        </p:txBody>
      </p:sp>
      <p:sp>
        <p:nvSpPr>
          <p:cNvPr id="33794" name="Rectangle 2"/>
          <p:cNvSpPr>
            <a:spLocks noGrp="1" noChangeArrowheads="1"/>
          </p:cNvSpPr>
          <p:nvPr>
            <p:ph type="title"/>
          </p:nvPr>
        </p:nvSpPr>
        <p:spPr>
          <a:xfrm>
            <a:off x="507339" y="620713"/>
            <a:ext cx="8915400" cy="720725"/>
          </a:xfrm>
        </p:spPr>
        <p:txBody>
          <a:bodyPr rtlCol="0">
            <a:normAutofit/>
            <a:scene3d>
              <a:camera prst="orthographicFront"/>
              <a:lightRig rig="soft" dir="t"/>
            </a:scene3d>
            <a:sp3d prstMaterial="softEdge">
              <a:bevelT w="25400" h="25400"/>
            </a:sp3d>
          </a:bodyPr>
          <a:lstStyle/>
          <a:p>
            <a:pPr algn="l" fontAlgn="auto">
              <a:spcAft>
                <a:spcPts val="0"/>
              </a:spcAft>
              <a:defRPr/>
            </a:pPr>
            <a:r>
              <a:rPr lang="en-US" altLang="zh-CN" sz="4100" b="1" smtClean="0">
                <a:effectLst>
                  <a:outerShdw blurRad="31750" dist="25400" dir="5400000" algn="tl" rotWithShape="0">
                    <a:srgbClr val="000000">
                      <a:alpha val="25000"/>
                    </a:srgbClr>
                  </a:outerShdw>
                </a:effectLst>
              </a:rPr>
              <a:t>【</a:t>
            </a:r>
            <a:r>
              <a:rPr lang="zh-CN" altLang="en-US" sz="4100" b="1" smtClean="0">
                <a:effectLst>
                  <a:outerShdw blurRad="31750" dist="25400" dir="5400000" algn="tl" rotWithShape="0">
                    <a:srgbClr val="000000">
                      <a:alpha val="25000"/>
                    </a:srgbClr>
                  </a:outerShdw>
                </a:effectLst>
              </a:rPr>
              <a:t>学习目的和要求</a:t>
            </a:r>
            <a:r>
              <a:rPr lang="en-US" altLang="zh-CN" sz="4100" b="1" smtClean="0">
                <a:effectLst>
                  <a:outerShdw blurRad="31750" dist="25400" dir="5400000" algn="tl" rotWithShape="0">
                    <a:srgbClr val="000000">
                      <a:alpha val="25000"/>
                    </a:srgbClr>
                  </a:outerShdw>
                </a:effectLst>
              </a:rPr>
              <a:t>】</a:t>
            </a:r>
            <a:endParaRPr lang="zh-CN" altLang="en-US" sz="4100" b="1" smtClean="0">
              <a:effectLst>
                <a:outerShdw blurRad="31750" dist="25400" dir="5400000" algn="tl" rotWithShape="0">
                  <a:srgbClr val="000000">
                    <a:alpha val="25000"/>
                  </a:srgbClr>
                </a:outerShdw>
              </a:effectLst>
            </a:endParaRPr>
          </a:p>
        </p:txBody>
      </p:sp>
    </p:spTree>
  </p:cSld>
  <p:clrMapOvr>
    <a:masterClrMapping/>
  </p:clrMapOvr>
  <p:transition>
    <p:fade/>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9" name="标题 1"/>
          <p:cNvSpPr>
            <a:spLocks noGrp="1"/>
          </p:cNvSpPr>
          <p:nvPr>
            <p:ph type="title" idx="4294967295"/>
          </p:nvPr>
        </p:nvSpPr>
        <p:spPr>
          <a:xfrm>
            <a:off x="34925" y="1284288"/>
            <a:ext cx="6581775" cy="952500"/>
          </a:xfrm>
        </p:spPr>
        <p:txBody>
          <a:bodyPr/>
          <a:lstStyle/>
          <a:p>
            <a:pPr algn="l">
              <a:defRPr/>
            </a:pPr>
            <a:r>
              <a:rPr lang="zh-CN" altLang="en-US" sz="2400" dirty="0">
                <a:solidFill>
                  <a:schemeClr val="tx1"/>
                </a:solidFill>
                <a:latin typeface="+mn-lt"/>
                <a:ea typeface="+mn-ea"/>
                <a:cs typeface="+mn-cs"/>
              </a:rPr>
              <a:t>一、市场调研与预测的功能</a:t>
            </a:r>
            <a:endParaRPr lang="zh-CN" altLang="en-US" sz="2400" dirty="0">
              <a:solidFill>
                <a:schemeClr val="tx1"/>
              </a:solidFill>
              <a:latin typeface="+mn-lt"/>
              <a:ea typeface="+mn-ea"/>
              <a:cs typeface="+mn-cs"/>
            </a:endParaRPr>
          </a:p>
        </p:txBody>
      </p:sp>
      <p:sp>
        <p:nvSpPr>
          <p:cNvPr id="65540" name="矩形 22"/>
          <p:cNvSpPr/>
          <p:nvPr/>
        </p:nvSpPr>
        <p:spPr>
          <a:xfrm>
            <a:off x="425450" y="1912938"/>
            <a:ext cx="3941763" cy="646112"/>
          </a:xfrm>
          <a:prstGeom prst="rect">
            <a:avLst/>
          </a:prstGeom>
          <a:noFill/>
          <a:ln w="9525">
            <a:noFill/>
          </a:ln>
        </p:spPr>
        <p:txBody>
          <a:bodyPr anchor="ctr"/>
          <a:lstStyle/>
          <a:p>
            <a:pPr>
              <a:defRPr/>
            </a:pPr>
            <a:r>
              <a:rPr lang="zh-CN" altLang="en-US" sz="2400" dirty="0">
                <a:latin typeface="+mn-lt"/>
                <a:ea typeface="+mn-ea"/>
                <a:cs typeface="+mn-cs"/>
              </a:rPr>
              <a:t>（二）认识功能</a:t>
            </a:r>
            <a:endParaRPr lang="zh-CN" altLang="en-US" sz="2400" dirty="0">
              <a:latin typeface="+mn-lt"/>
              <a:ea typeface="+mn-ea"/>
              <a:cs typeface="+mn-cs"/>
            </a:endParaRPr>
          </a:p>
        </p:txBody>
      </p:sp>
      <p:sp>
        <p:nvSpPr>
          <p:cNvPr id="46083" name="文本框 65541"/>
          <p:cNvSpPr txBox="1">
            <a:spLocks noChangeArrowheads="1"/>
          </p:cNvSpPr>
          <p:nvPr/>
        </p:nvSpPr>
        <p:spPr bwMode="auto">
          <a:xfrm>
            <a:off x="714375" y="2559050"/>
            <a:ext cx="8289925" cy="828675"/>
          </a:xfrm>
          <a:prstGeom prst="rect">
            <a:avLst/>
          </a:prstGeom>
          <a:noFill/>
          <a:ln w="9525">
            <a:noFill/>
            <a:miter lim="800000"/>
          </a:ln>
        </p:spPr>
        <p:txBody>
          <a:bodyPr>
            <a:spAutoFit/>
          </a:bodyPr>
          <a:lstStyle/>
          <a:p>
            <a:r>
              <a:rPr lang="zh-CN" altLang="en-US" sz="2400" b="1">
                <a:latin typeface="黑体" panose="02010609060101010101" pitchFamily="49" charset="-122"/>
                <a:ea typeface="黑体" panose="02010609060101010101" pitchFamily="49" charset="-122"/>
                <a:sym typeface="Arial" panose="020B0604020202020204" pitchFamily="34" charset="0"/>
              </a:rPr>
              <a:t>    </a:t>
            </a:r>
            <a:r>
              <a:rPr lang="zh-CN" altLang="en-US" sz="2400">
                <a:latin typeface="黑体" panose="02010609060101010101" pitchFamily="49" charset="-122"/>
                <a:ea typeface="黑体" panose="02010609060101010101" pitchFamily="49" charset="-122"/>
                <a:sym typeface="Arial" panose="020B0604020202020204" pitchFamily="34" charset="0"/>
              </a:rPr>
              <a:t>它是市场调研和预测的另一基本功能，即消除营销主体对市场营销环境以及企业本身状况的不确定性。</a:t>
            </a:r>
            <a:endParaRPr lang="zh-CN" altLang="en-US" sz="2400">
              <a:latin typeface="黑体" panose="02010609060101010101" pitchFamily="49" charset="-122"/>
              <a:ea typeface="黑体" panose="02010609060101010101" pitchFamily="49" charset="-122"/>
              <a:sym typeface="Arial" panose="020B0604020202020204" pitchFamily="34" charset="0"/>
            </a:endParaRPr>
          </a:p>
        </p:txBody>
      </p:sp>
      <p:pic>
        <p:nvPicPr>
          <p:cNvPr id="46084" name="图片 3"/>
          <p:cNvPicPr>
            <a:picLocks noChangeAspect="1"/>
          </p:cNvPicPr>
          <p:nvPr/>
        </p:nvPicPr>
        <p:blipFill>
          <a:blip r:embed="rId1"/>
          <a:srcRect/>
          <a:stretch>
            <a:fillRect/>
          </a:stretch>
        </p:blipFill>
        <p:spPr bwMode="auto">
          <a:xfrm>
            <a:off x="1457325" y="3773488"/>
            <a:ext cx="2374900" cy="2305050"/>
          </a:xfrm>
          <a:prstGeom prst="rect">
            <a:avLst/>
          </a:prstGeom>
          <a:noFill/>
          <a:ln w="9525">
            <a:noFill/>
            <a:miter lim="800000"/>
            <a:headEnd/>
            <a:tailEnd/>
          </a:ln>
        </p:spPr>
      </p:pic>
      <p:sp>
        <p:nvSpPr>
          <p:cNvPr id="46085" name="文本框 65543"/>
          <p:cNvSpPr txBox="1">
            <a:spLocks noChangeArrowheads="1"/>
          </p:cNvSpPr>
          <p:nvPr/>
        </p:nvSpPr>
        <p:spPr bwMode="auto">
          <a:xfrm>
            <a:off x="4367213" y="4325938"/>
            <a:ext cx="3989387" cy="1198562"/>
          </a:xfrm>
          <a:prstGeom prst="rect">
            <a:avLst/>
          </a:prstGeom>
          <a:noFill/>
          <a:ln w="9525">
            <a:noFill/>
            <a:miter lim="800000"/>
          </a:ln>
        </p:spPr>
        <p:txBody>
          <a:bodyPr>
            <a:spAutoFit/>
          </a:bodyPr>
          <a:lstStyle/>
          <a:p>
            <a:r>
              <a:rPr lang="zh-CN" altLang="en-US" sz="2400">
                <a:latin typeface="黑体" panose="02010609060101010101" pitchFamily="49" charset="-122"/>
                <a:ea typeface="黑体" panose="02010609060101010101" pitchFamily="49" charset="-122"/>
                <a:sym typeface="Arial Rounded MT Bold"/>
              </a:rPr>
              <a:t>经调研预测</a:t>
            </a:r>
            <a:r>
              <a:rPr lang="zh-CN" altLang="en-US" sz="2400" b="1">
                <a:latin typeface="黑体" panose="02010609060101010101" pitchFamily="49" charset="-122"/>
                <a:ea typeface="黑体" panose="02010609060101010101" pitchFamily="49" charset="-122"/>
                <a:sym typeface="Arial Rounded MT Bold"/>
              </a:rPr>
              <a:t>认识</a:t>
            </a:r>
            <a:r>
              <a:rPr lang="zh-CN" altLang="en-US" sz="2400">
                <a:latin typeface="黑体" panose="02010609060101010101" pitchFamily="49" charset="-122"/>
                <a:ea typeface="黑体" panose="02010609060101010101" pitchFamily="49" charset="-122"/>
                <a:sym typeface="Arial Rounded MT Bold"/>
              </a:rPr>
              <a:t>到，</a:t>
            </a:r>
            <a:endParaRPr lang="zh-CN" altLang="en-US" sz="2400">
              <a:latin typeface="黑体" panose="02010609060101010101" pitchFamily="49" charset="-122"/>
              <a:ea typeface="黑体" panose="02010609060101010101" pitchFamily="49" charset="-122"/>
              <a:sym typeface="Arial Rounded MT Bold"/>
            </a:endParaRPr>
          </a:p>
          <a:p>
            <a:r>
              <a:rPr lang="zh-CN" altLang="en-US" sz="2400">
                <a:latin typeface="黑体" panose="02010609060101010101" pitchFamily="49" charset="-122"/>
                <a:ea typeface="黑体" panose="02010609060101010101" pitchFamily="49" charset="-122"/>
                <a:sym typeface="Arial Rounded MT Bold"/>
              </a:rPr>
              <a:t>可口可乐：经口味测试，消费者更喜好百事可乐的味道</a:t>
            </a:r>
            <a:endParaRPr lang="zh-CN" altLang="en-US" sz="2400">
              <a:latin typeface="黑体" panose="02010609060101010101" pitchFamily="49" charset="-122"/>
              <a:ea typeface="黑体" panose="02010609060101010101" pitchFamily="49" charset="-122"/>
              <a:sym typeface="Arial Rounded MT Bold"/>
            </a:endParaRPr>
          </a:p>
        </p:txBody>
      </p:sp>
      <p:sp>
        <p:nvSpPr>
          <p:cNvPr id="61442" name="Rectangle 2"/>
          <p:cNvSpPr>
            <a:spLocks noGrp="1" noChangeArrowheads="1"/>
          </p:cNvSpPr>
          <p:nvPr/>
        </p:nvSpPr>
        <p:spPr>
          <a:xfrm>
            <a:off x="-42545" y="659130"/>
            <a:ext cx="10274935" cy="873125"/>
          </a:xfrm>
          <a:prstGeom prst="rect">
            <a:avLst/>
          </a:prstGeom>
          <a:noFill/>
          <a:ln w="9525">
            <a:noFill/>
          </a:ln>
          <a:effectLst/>
          <a:sp3d prstMaterial="plastic"/>
        </p:spPr>
        <p:txBody>
          <a:bodyPr anchor="ctr">
            <a:normAutofit/>
            <a:scene3d>
              <a:camera prst="orthographicFront"/>
              <a:lightRig rig="soft" dir="t"/>
            </a:scene3d>
            <a:sp3d prstMaterial="softEdge">
              <a:bevelT w="25400" h="25400"/>
            </a:sp3d>
          </a:bodyPr>
          <a:lstStyle>
            <a:lvl1pPr marL="0" lvl="0" indent="0" algn="ctr" defTabSz="914400" eaLnBrk="1" fontAlgn="base" latinLnBrk="0" hangingPunct="1">
              <a:lnSpc>
                <a:spcPct val="100000"/>
              </a:lnSpc>
              <a:spcBef>
                <a:spcPct val="0"/>
              </a:spcBef>
              <a:spcAft>
                <a:spcPct val="0"/>
              </a:spcAft>
              <a:buNone/>
              <a:defRPr sz="3600" b="0" i="0" u="none" kern="1200" baseline="0">
                <a:solidFill>
                  <a:schemeClr val="tx2"/>
                </a:solidFill>
                <a:latin typeface="+mj-lt"/>
                <a:ea typeface="+mj-ea"/>
                <a:cs typeface="+mj-cs"/>
              </a:defRPr>
            </a:lvl1pPr>
          </a:lstStyle>
          <a:p>
            <a:pPr algn="l" fontAlgn="auto">
              <a:spcAft>
                <a:spcPts val="0"/>
              </a:spcAft>
              <a:defRPr/>
            </a:pPr>
            <a:r>
              <a:rPr lang="zh-CN" altLang="en-US" sz="4000" b="1" smtClean="0">
                <a:effectLst>
                  <a:outerShdw blurRad="31750" dist="25400" dir="5400000" algn="tl" rotWithShape="0">
                    <a:srgbClr val="000000">
                      <a:alpha val="25000"/>
                    </a:srgbClr>
                  </a:outerShdw>
                </a:effectLst>
              </a:rPr>
              <a:t>第五节 市场调查与预测的功能、地位和作用</a:t>
            </a:r>
            <a:endParaRPr lang="zh-CN" altLang="en-US" sz="4000" b="1" smtClean="0">
              <a:effectLst>
                <a:outerShdw blurRad="31750" dist="25400" dir="5400000" algn="tl" rotWithShape="0">
                  <a:srgbClr val="000000">
                    <a:alpha val="25000"/>
                  </a:srgbClr>
                </a:outerShdw>
              </a:effectLst>
            </a:endParaRPr>
          </a:p>
        </p:txBody>
      </p:sp>
    </p:spTree>
  </p:cSld>
  <p:clrMapOvr>
    <a:masterClrMapping/>
  </p:clrMapOvr>
  <p:transition>
    <p:comb dir="vert"/>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3" name="标题 1"/>
          <p:cNvSpPr>
            <a:spLocks noGrp="1"/>
          </p:cNvSpPr>
          <p:nvPr>
            <p:ph type="title" idx="4294967295"/>
          </p:nvPr>
        </p:nvSpPr>
        <p:spPr>
          <a:xfrm>
            <a:off x="34925" y="1284288"/>
            <a:ext cx="6581775" cy="952500"/>
          </a:xfrm>
        </p:spPr>
        <p:txBody>
          <a:bodyPr/>
          <a:lstStyle/>
          <a:p>
            <a:pPr algn="l">
              <a:defRPr/>
            </a:pPr>
            <a:r>
              <a:rPr lang="zh-CN" altLang="en-US" sz="2400" dirty="0">
                <a:solidFill>
                  <a:schemeClr val="tx1"/>
                </a:solidFill>
                <a:latin typeface="+mn-lt"/>
                <a:ea typeface="+mn-ea"/>
                <a:cs typeface="+mn-cs"/>
              </a:rPr>
              <a:t>一、市场调研与预测的功能</a:t>
            </a:r>
            <a:endParaRPr lang="zh-CN" altLang="en-US" sz="2400" dirty="0">
              <a:solidFill>
                <a:schemeClr val="tx1"/>
              </a:solidFill>
              <a:latin typeface="+mn-lt"/>
              <a:ea typeface="+mn-ea"/>
              <a:cs typeface="+mn-cs"/>
            </a:endParaRPr>
          </a:p>
        </p:txBody>
      </p:sp>
      <p:sp>
        <p:nvSpPr>
          <p:cNvPr id="66564" name="矩形 22"/>
          <p:cNvSpPr/>
          <p:nvPr/>
        </p:nvSpPr>
        <p:spPr>
          <a:xfrm>
            <a:off x="417513" y="1843088"/>
            <a:ext cx="3941762" cy="646112"/>
          </a:xfrm>
          <a:prstGeom prst="rect">
            <a:avLst/>
          </a:prstGeom>
          <a:noFill/>
          <a:ln w="9525">
            <a:noFill/>
          </a:ln>
        </p:spPr>
        <p:txBody>
          <a:bodyPr anchor="ctr"/>
          <a:lstStyle/>
          <a:p>
            <a:pPr>
              <a:defRPr/>
            </a:pPr>
            <a:r>
              <a:rPr lang="zh-CN" altLang="en-US" sz="2400" dirty="0">
                <a:latin typeface="+mn-lt"/>
                <a:ea typeface="+mn-ea"/>
                <a:cs typeface="+mn-cs"/>
              </a:rPr>
              <a:t>（三）沟通功能</a:t>
            </a:r>
            <a:endParaRPr lang="zh-CN" altLang="en-US" sz="2400" dirty="0">
              <a:latin typeface="+mn-lt"/>
              <a:ea typeface="+mn-ea"/>
              <a:cs typeface="+mn-cs"/>
            </a:endParaRPr>
          </a:p>
        </p:txBody>
      </p:sp>
      <p:sp>
        <p:nvSpPr>
          <p:cNvPr id="66565" name="文本框 66565"/>
          <p:cNvSpPr txBox="1"/>
          <p:nvPr/>
        </p:nvSpPr>
        <p:spPr>
          <a:xfrm>
            <a:off x="631825" y="2392363"/>
            <a:ext cx="8478838" cy="830262"/>
          </a:xfrm>
          <a:prstGeom prst="rect">
            <a:avLst/>
          </a:prstGeom>
          <a:noFill/>
          <a:ln w="9525">
            <a:noFill/>
          </a:ln>
        </p:spPr>
        <p:txBody>
          <a:bodyPr>
            <a:spAutoFit/>
          </a:bodyPr>
          <a:lstStyle/>
          <a:p>
            <a:pPr>
              <a:defRPr/>
            </a:pPr>
            <a:r>
              <a:rPr lang="zh-CN" altLang="en-US" sz="2400" b="1" dirty="0">
                <a:latin typeface="宋体" panose="02010600030101010101" pitchFamily="2" charset="-122"/>
                <a:ea typeface="宋体" panose="02010600030101010101" pitchFamily="2" charset="-122"/>
                <a:cs typeface="+mn-cs"/>
                <a:sym typeface="Arial" panose="020B0604020202020204" charset="-76"/>
              </a:rPr>
              <a:t>    </a:t>
            </a:r>
            <a:r>
              <a:rPr lang="zh-CN" altLang="en-US" sz="2400" dirty="0">
                <a:latin typeface="+mn-lt"/>
                <a:ea typeface="+mn-ea"/>
                <a:cs typeface="+mn-cs"/>
                <a:sym typeface="Arial" panose="020B0604020202020204" charset="-76"/>
              </a:rPr>
              <a:t>它是市场调研和预测的延伸功能，即市场营销主体与社会进行信息的互相传输交换，实现意见的沟通。</a:t>
            </a:r>
            <a:endParaRPr lang="zh-CN" altLang="en-US" sz="2400" dirty="0">
              <a:latin typeface="+mn-lt"/>
              <a:ea typeface="+mn-ea"/>
              <a:cs typeface="+mn-cs"/>
              <a:sym typeface="Arial" panose="020B0604020202020204" charset="-76"/>
            </a:endParaRPr>
          </a:p>
        </p:txBody>
      </p:sp>
      <p:pic>
        <p:nvPicPr>
          <p:cNvPr id="47108" name="图片 3"/>
          <p:cNvPicPr>
            <a:picLocks noChangeAspect="1"/>
          </p:cNvPicPr>
          <p:nvPr/>
        </p:nvPicPr>
        <p:blipFill>
          <a:blip r:embed="rId1"/>
          <a:srcRect/>
          <a:stretch>
            <a:fillRect/>
          </a:stretch>
        </p:blipFill>
        <p:spPr bwMode="auto">
          <a:xfrm>
            <a:off x="963613" y="3448050"/>
            <a:ext cx="2517775" cy="2443163"/>
          </a:xfrm>
          <a:prstGeom prst="rect">
            <a:avLst/>
          </a:prstGeom>
          <a:noFill/>
          <a:ln w="9525">
            <a:noFill/>
            <a:miter lim="800000"/>
            <a:headEnd/>
            <a:tailEnd/>
          </a:ln>
        </p:spPr>
      </p:pic>
      <p:sp>
        <p:nvSpPr>
          <p:cNvPr id="66567" name="文本框 66567"/>
          <p:cNvSpPr txBox="1"/>
          <p:nvPr/>
        </p:nvSpPr>
        <p:spPr>
          <a:xfrm>
            <a:off x="3970338" y="3584575"/>
            <a:ext cx="5260975" cy="2306638"/>
          </a:xfrm>
          <a:prstGeom prst="rect">
            <a:avLst/>
          </a:prstGeom>
          <a:noFill/>
          <a:ln w="9525">
            <a:noFill/>
          </a:ln>
        </p:spPr>
        <p:txBody>
          <a:bodyPr>
            <a:spAutoFit/>
          </a:bodyPr>
          <a:lstStyle/>
          <a:p>
            <a:pPr>
              <a:defRPr/>
            </a:pPr>
            <a:r>
              <a:rPr lang="zh-CN" altLang="en-US" sz="2400" dirty="0">
                <a:latin typeface="+mj-ea"/>
                <a:ea typeface="+mj-ea"/>
                <a:cs typeface="+mn-cs"/>
                <a:sym typeface="Arial Rounded MT Bold" charset="0"/>
              </a:rPr>
              <a:t>“</a:t>
            </a:r>
            <a:r>
              <a:rPr lang="zh-CN" altLang="en-US" sz="2000" dirty="0">
                <a:latin typeface="+mj-ea"/>
                <a:ea typeface="+mj-ea"/>
                <a:cs typeface="+mn-cs"/>
                <a:sym typeface="Arial Rounded MT Bold" charset="0"/>
              </a:rPr>
              <a:t>塔萨斯计划”出台</a:t>
            </a:r>
            <a:endParaRPr lang="zh-CN" altLang="en-US" sz="2000" dirty="0">
              <a:latin typeface="+mj-ea"/>
              <a:ea typeface="+mj-ea"/>
              <a:cs typeface="+mn-cs"/>
              <a:sym typeface="Arial Rounded MT Bold" charset="0"/>
            </a:endParaRPr>
          </a:p>
          <a:p>
            <a:pPr>
              <a:buFont typeface="Wingdings" panose="05000000000000000000" pitchFamily="2" charset="2"/>
              <a:buChar char="Ø"/>
              <a:defRPr/>
            </a:pPr>
            <a:r>
              <a:rPr lang="zh-CN" altLang="en-US" sz="2000" dirty="0">
                <a:latin typeface="+mj-ea"/>
                <a:ea typeface="+mj-ea"/>
                <a:cs typeface="+mn-cs"/>
                <a:sym typeface="Arial Rounded MT Bold" charset="0"/>
              </a:rPr>
              <a:t>调查产品本身，味道，秘方</a:t>
            </a:r>
            <a:endParaRPr lang="zh-CN" altLang="en-US" sz="2000" dirty="0">
              <a:latin typeface="+mj-ea"/>
              <a:ea typeface="+mj-ea"/>
              <a:cs typeface="+mn-cs"/>
              <a:sym typeface="Arial Rounded MT Bold" charset="0"/>
            </a:endParaRPr>
          </a:p>
          <a:p>
            <a:pPr>
              <a:buFont typeface="Wingdings" panose="05000000000000000000" pitchFamily="2" charset="2"/>
              <a:buChar char="Ø"/>
              <a:defRPr/>
            </a:pPr>
            <a:r>
              <a:rPr lang="zh-CN" altLang="en-US" sz="2000" dirty="0">
                <a:latin typeface="+mj-ea"/>
                <a:ea typeface="+mj-ea"/>
                <a:cs typeface="+mn-cs"/>
                <a:sym typeface="Arial Rounded MT Bold" charset="0"/>
              </a:rPr>
              <a:t>1982年10个市场，2000位消费者接受不同可乐的意愿，10%-12%饮用者感到难过</a:t>
            </a:r>
            <a:endParaRPr lang="zh-CN" altLang="en-US" sz="2000" dirty="0">
              <a:latin typeface="+mj-ea"/>
              <a:ea typeface="+mj-ea"/>
              <a:cs typeface="+mn-cs"/>
              <a:sym typeface="Arial Rounded MT Bold" charset="0"/>
            </a:endParaRPr>
          </a:p>
          <a:p>
            <a:pPr>
              <a:buFont typeface="Wingdings" panose="05000000000000000000" pitchFamily="2" charset="2"/>
              <a:buChar char="Ø"/>
              <a:defRPr/>
            </a:pPr>
            <a:r>
              <a:rPr lang="zh-CN" altLang="en-US" sz="2000" dirty="0">
                <a:latin typeface="+mj-ea"/>
                <a:ea typeface="+mj-ea"/>
                <a:cs typeface="+mn-cs"/>
                <a:sym typeface="Arial Rounded MT Bold" charset="0"/>
              </a:rPr>
              <a:t>另一测试，消费团体强烈赞成或不赞成技术部门坚持</a:t>
            </a:r>
            <a:endParaRPr lang="zh-CN" altLang="en-US" sz="2000" dirty="0">
              <a:latin typeface="+mj-ea"/>
              <a:ea typeface="+mj-ea"/>
              <a:cs typeface="+mn-cs"/>
              <a:sym typeface="Arial Rounded MT Bold" charset="0"/>
            </a:endParaRPr>
          </a:p>
          <a:p>
            <a:pPr>
              <a:buFont typeface="Wingdings" panose="05000000000000000000" pitchFamily="2" charset="2"/>
              <a:buChar char="Ø"/>
              <a:defRPr/>
            </a:pPr>
            <a:r>
              <a:rPr lang="zh-CN" altLang="en-US" sz="2000" dirty="0">
                <a:latin typeface="+mj-ea"/>
                <a:ea typeface="+mj-ea"/>
                <a:cs typeface="+mn-cs"/>
                <a:sym typeface="Arial Rounded MT Bold" charset="0"/>
              </a:rPr>
              <a:t>大规模口味测试，55%受试者更喜欢新可乐</a:t>
            </a:r>
            <a:endParaRPr lang="zh-CN" altLang="en-US" sz="2000" dirty="0">
              <a:latin typeface="+mj-ea"/>
              <a:ea typeface="+mj-ea"/>
              <a:cs typeface="+mn-cs"/>
              <a:sym typeface="Arial Rounded MT Bold" charset="0"/>
            </a:endParaRPr>
          </a:p>
        </p:txBody>
      </p:sp>
      <p:sp>
        <p:nvSpPr>
          <p:cNvPr id="61442" name="Rectangle 2"/>
          <p:cNvSpPr>
            <a:spLocks noGrp="1" noChangeArrowheads="1"/>
          </p:cNvSpPr>
          <p:nvPr/>
        </p:nvSpPr>
        <p:spPr>
          <a:xfrm>
            <a:off x="-42545" y="659130"/>
            <a:ext cx="10274935" cy="873125"/>
          </a:xfrm>
          <a:prstGeom prst="rect">
            <a:avLst/>
          </a:prstGeom>
          <a:noFill/>
          <a:ln w="9525">
            <a:noFill/>
          </a:ln>
          <a:effectLst/>
          <a:sp3d prstMaterial="plastic"/>
        </p:spPr>
        <p:txBody>
          <a:bodyPr anchor="ctr">
            <a:normAutofit/>
            <a:scene3d>
              <a:camera prst="orthographicFront"/>
              <a:lightRig rig="soft" dir="t"/>
            </a:scene3d>
            <a:sp3d prstMaterial="softEdge">
              <a:bevelT w="25400" h="25400"/>
            </a:sp3d>
          </a:bodyPr>
          <a:lstStyle>
            <a:lvl1pPr marL="0" lvl="0" indent="0" algn="ctr" defTabSz="914400" eaLnBrk="1" fontAlgn="base" latinLnBrk="0" hangingPunct="1">
              <a:lnSpc>
                <a:spcPct val="100000"/>
              </a:lnSpc>
              <a:spcBef>
                <a:spcPct val="0"/>
              </a:spcBef>
              <a:spcAft>
                <a:spcPct val="0"/>
              </a:spcAft>
              <a:buNone/>
              <a:defRPr sz="3600" b="0" i="0" u="none" kern="1200" baseline="0">
                <a:solidFill>
                  <a:schemeClr val="tx2"/>
                </a:solidFill>
                <a:latin typeface="+mj-lt"/>
                <a:ea typeface="+mj-ea"/>
                <a:cs typeface="+mj-cs"/>
              </a:defRPr>
            </a:lvl1pPr>
          </a:lstStyle>
          <a:p>
            <a:pPr algn="l" fontAlgn="auto">
              <a:spcAft>
                <a:spcPts val="0"/>
              </a:spcAft>
              <a:defRPr/>
            </a:pPr>
            <a:r>
              <a:rPr lang="zh-CN" altLang="en-US" sz="4000" b="1" smtClean="0">
                <a:effectLst>
                  <a:outerShdw blurRad="31750" dist="25400" dir="5400000" algn="tl" rotWithShape="0">
                    <a:srgbClr val="000000">
                      <a:alpha val="25000"/>
                    </a:srgbClr>
                  </a:outerShdw>
                </a:effectLst>
              </a:rPr>
              <a:t>第五节 市场调查与预测的功能、地位和作用</a:t>
            </a:r>
            <a:endParaRPr lang="zh-CN" altLang="en-US" sz="4000" b="1" smtClean="0">
              <a:effectLst>
                <a:outerShdw blurRad="31750" dist="25400" dir="5400000" algn="tl" rotWithShape="0">
                  <a:srgbClr val="000000">
                    <a:alpha val="25000"/>
                  </a:srgbClr>
                </a:outerShdw>
              </a:effectLst>
            </a:endParaRPr>
          </a:p>
        </p:txBody>
      </p:sp>
    </p:spTree>
  </p:cSld>
  <p:clrMapOvr>
    <a:masterClrMapping/>
  </p:clrMapOvr>
  <p:transition>
    <p:comb dir="vert"/>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矩形 67586"/>
          <p:cNvSpPr>
            <a:spLocks noGrp="1"/>
          </p:cNvSpPr>
          <p:nvPr/>
        </p:nvSpPr>
        <p:spPr bwMode="auto">
          <a:xfrm>
            <a:off x="698500" y="153988"/>
            <a:ext cx="8816975" cy="1143000"/>
          </a:xfrm>
          <a:prstGeom prst="rect">
            <a:avLst/>
          </a:prstGeom>
          <a:noFill/>
          <a:ln w="9525">
            <a:noFill/>
            <a:miter lim="800000"/>
          </a:ln>
        </p:spPr>
        <p:txBody>
          <a:bodyPr anchor="ctr"/>
          <a:lstStyle/>
          <a:p>
            <a:pPr>
              <a:lnSpc>
                <a:spcPts val="5600"/>
              </a:lnSpc>
            </a:pPr>
            <a:r>
              <a:rPr lang="zh-CN" altLang="en-US" sz="4000" b="1">
                <a:solidFill>
                  <a:schemeClr val="bg1"/>
                </a:solidFill>
                <a:latin typeface="黑体" panose="02010609060101010101" pitchFamily="49" charset="-122"/>
                <a:ea typeface="黑体" panose="02010609060101010101" pitchFamily="49" charset="-122"/>
                <a:sym typeface="Arial Rounded MT Bold"/>
              </a:rPr>
              <a:t>第三节 市场调研与预测的功能与作用</a:t>
            </a:r>
            <a:endParaRPr lang="zh-CN" altLang="en-US" sz="4600">
              <a:solidFill>
                <a:schemeClr val="bg1"/>
              </a:solidFill>
              <a:ea typeface="Arial Rounded MT Bold"/>
              <a:cs typeface="Arial Rounded MT Bold"/>
              <a:sym typeface="Arial Rounded MT Bold"/>
            </a:endParaRPr>
          </a:p>
        </p:txBody>
      </p:sp>
      <p:sp>
        <p:nvSpPr>
          <p:cNvPr id="67587" name="标题 1"/>
          <p:cNvSpPr>
            <a:spLocks noGrp="1"/>
          </p:cNvSpPr>
          <p:nvPr>
            <p:ph type="title" idx="4294967295"/>
          </p:nvPr>
        </p:nvSpPr>
        <p:spPr>
          <a:xfrm>
            <a:off x="34925" y="1284288"/>
            <a:ext cx="6581775" cy="952500"/>
          </a:xfrm>
        </p:spPr>
        <p:txBody>
          <a:bodyPr/>
          <a:lstStyle/>
          <a:p>
            <a:pPr algn="l">
              <a:defRPr/>
            </a:pPr>
            <a:r>
              <a:rPr lang="zh-CN" altLang="en-US" sz="2400" dirty="0">
                <a:solidFill>
                  <a:schemeClr val="tx1"/>
                </a:solidFill>
                <a:latin typeface="+mn-lt"/>
                <a:ea typeface="+mn-ea"/>
                <a:cs typeface="+mn-cs"/>
              </a:rPr>
              <a:t>一、市场调研与预测的功能</a:t>
            </a:r>
            <a:endParaRPr lang="zh-CN" altLang="en-US" sz="2400" dirty="0">
              <a:solidFill>
                <a:schemeClr val="tx1"/>
              </a:solidFill>
              <a:latin typeface="+mn-lt"/>
              <a:ea typeface="+mn-ea"/>
              <a:cs typeface="+mn-cs"/>
            </a:endParaRPr>
          </a:p>
        </p:txBody>
      </p:sp>
      <p:sp>
        <p:nvSpPr>
          <p:cNvPr id="67588" name="矩形 22"/>
          <p:cNvSpPr/>
          <p:nvPr/>
        </p:nvSpPr>
        <p:spPr>
          <a:xfrm>
            <a:off x="460375" y="1912938"/>
            <a:ext cx="3941763" cy="646112"/>
          </a:xfrm>
          <a:prstGeom prst="rect">
            <a:avLst/>
          </a:prstGeom>
          <a:noFill/>
          <a:ln w="9525">
            <a:noFill/>
          </a:ln>
        </p:spPr>
        <p:txBody>
          <a:bodyPr anchor="ctr"/>
          <a:lstStyle/>
          <a:p>
            <a:pPr>
              <a:defRPr/>
            </a:pPr>
            <a:r>
              <a:rPr lang="zh-CN" altLang="en-US" sz="2400" dirty="0">
                <a:latin typeface="+mn-lt"/>
                <a:ea typeface="+mn-ea"/>
                <a:cs typeface="+mn-cs"/>
              </a:rPr>
              <a:t>（四）反馈和调节功能</a:t>
            </a:r>
            <a:endParaRPr lang="zh-CN" altLang="en-US" sz="2400" dirty="0">
              <a:latin typeface="+mn-lt"/>
              <a:ea typeface="+mn-ea"/>
              <a:cs typeface="+mn-cs"/>
            </a:endParaRPr>
          </a:p>
        </p:txBody>
      </p:sp>
      <p:sp>
        <p:nvSpPr>
          <p:cNvPr id="48132" name="文本框 67589"/>
          <p:cNvSpPr txBox="1">
            <a:spLocks noChangeArrowheads="1"/>
          </p:cNvSpPr>
          <p:nvPr/>
        </p:nvSpPr>
        <p:spPr bwMode="auto">
          <a:xfrm>
            <a:off x="714375" y="2486025"/>
            <a:ext cx="8267700" cy="1200150"/>
          </a:xfrm>
          <a:prstGeom prst="rect">
            <a:avLst/>
          </a:prstGeom>
          <a:noFill/>
          <a:ln w="9525">
            <a:noFill/>
            <a:miter lim="800000"/>
          </a:ln>
        </p:spPr>
        <p:txBody>
          <a:bodyPr>
            <a:spAutoFit/>
          </a:bodyPr>
          <a:lstStyle/>
          <a:p>
            <a:r>
              <a:rPr lang="zh-CN" altLang="en-US" sz="2400">
                <a:latin typeface="黑体" panose="02010609060101010101" pitchFamily="49" charset="-122"/>
                <a:ea typeface="黑体" panose="02010609060101010101" pitchFamily="49" charset="-122"/>
                <a:sym typeface="Arial" panose="020B0604020202020204" pitchFamily="34" charset="0"/>
              </a:rPr>
              <a:t>    它是市场调研和预测的延伸功能，即市场调研与预测主体在市场调研预测的过程中，获取信息，通过加工处理与反馈，指导和调节营销活动。</a:t>
            </a:r>
            <a:endParaRPr lang="zh-CN" altLang="en-US" sz="2400">
              <a:latin typeface="黑体" panose="02010609060101010101" pitchFamily="49" charset="-122"/>
              <a:ea typeface="黑体" panose="02010609060101010101" pitchFamily="49" charset="-122"/>
              <a:sym typeface="Arial" panose="020B0604020202020204" pitchFamily="34" charset="0"/>
            </a:endParaRPr>
          </a:p>
        </p:txBody>
      </p:sp>
      <p:pic>
        <p:nvPicPr>
          <p:cNvPr id="48133" name="图片 3"/>
          <p:cNvPicPr>
            <a:picLocks noChangeAspect="1"/>
          </p:cNvPicPr>
          <p:nvPr/>
        </p:nvPicPr>
        <p:blipFill>
          <a:blip r:embed="rId1"/>
          <a:srcRect/>
          <a:stretch>
            <a:fillRect/>
          </a:stretch>
        </p:blipFill>
        <p:spPr bwMode="auto">
          <a:xfrm>
            <a:off x="1047750" y="3757613"/>
            <a:ext cx="2508250" cy="2435225"/>
          </a:xfrm>
          <a:prstGeom prst="rect">
            <a:avLst/>
          </a:prstGeom>
          <a:noFill/>
          <a:ln w="9525">
            <a:noFill/>
            <a:miter lim="800000"/>
            <a:headEnd/>
            <a:tailEnd/>
          </a:ln>
        </p:spPr>
      </p:pic>
      <p:sp>
        <p:nvSpPr>
          <p:cNvPr id="48134" name="文本框 67591"/>
          <p:cNvSpPr txBox="1">
            <a:spLocks noChangeArrowheads="1"/>
          </p:cNvSpPr>
          <p:nvPr/>
        </p:nvSpPr>
        <p:spPr bwMode="auto">
          <a:xfrm>
            <a:off x="3894138" y="3946525"/>
            <a:ext cx="5537200" cy="2246313"/>
          </a:xfrm>
          <a:prstGeom prst="rect">
            <a:avLst/>
          </a:prstGeom>
          <a:noFill/>
          <a:ln w="9525">
            <a:noFill/>
            <a:miter lim="800000"/>
          </a:ln>
        </p:spPr>
        <p:txBody>
          <a:bodyPr>
            <a:spAutoFit/>
          </a:bodyPr>
          <a:lstStyle/>
          <a:p>
            <a:pPr marL="1905" indent="-1905"/>
            <a:r>
              <a:rPr lang="zh-CN" altLang="en-US" sz="2000">
                <a:latin typeface="黑体" panose="02010609060101010101" pitchFamily="49" charset="-122"/>
                <a:ea typeface="黑体" panose="02010609060101010101" pitchFamily="49" charset="-122"/>
                <a:sym typeface="Arial Rounded MT Bold"/>
              </a:rPr>
              <a:t>新可乐粉墨登场</a:t>
            </a:r>
            <a:endParaRPr lang="zh-CN" altLang="en-US" sz="2000">
              <a:latin typeface="黑体" panose="02010609060101010101" pitchFamily="49" charset="-122"/>
              <a:ea typeface="黑体" panose="02010609060101010101" pitchFamily="49" charset="-122"/>
              <a:sym typeface="Arial Rounded MT Bold"/>
            </a:endParaRPr>
          </a:p>
          <a:p>
            <a:pPr marL="1905" indent="-1905">
              <a:buFont typeface="Wingdings" panose="05000000000000000000" pitchFamily="2" charset="2"/>
              <a:buChar char="Ø"/>
            </a:pPr>
            <a:r>
              <a:rPr lang="zh-CN" altLang="en-US" sz="2000">
                <a:latin typeface="黑体" panose="02010609060101010101" pitchFamily="49" charset="-122"/>
                <a:ea typeface="黑体" panose="02010609060101010101" pitchFamily="49" charset="-122"/>
                <a:sym typeface="Arial Rounded MT Bold"/>
              </a:rPr>
              <a:t>产品大类加入新可乐？或用其替代老可乐？  </a:t>
            </a:r>
            <a:endParaRPr lang="zh-CN" altLang="en-US" sz="2000">
              <a:latin typeface="黑体" panose="02010609060101010101" pitchFamily="49" charset="-122"/>
              <a:ea typeface="黑体" panose="02010609060101010101" pitchFamily="49" charset="-122"/>
              <a:sym typeface="Arial Rounded MT Bold"/>
            </a:endParaRPr>
          </a:p>
          <a:p>
            <a:pPr marL="1905" indent="-1905">
              <a:buFont typeface="Wingdings" panose="05000000000000000000" pitchFamily="2" charset="2"/>
              <a:buChar char="Ø"/>
            </a:pPr>
            <a:r>
              <a:rPr lang="en-US" altLang="zh-CN" sz="2000">
                <a:latin typeface="黑体" panose="02010609060101010101" pitchFamily="49" charset="-122"/>
                <a:ea typeface="黑体" panose="02010609060101010101" pitchFamily="49" charset="-122"/>
                <a:sym typeface="Arial Rounded MT Bold"/>
              </a:rPr>
              <a:t>24</a:t>
            </a:r>
            <a:r>
              <a:rPr lang="zh-CN" altLang="en-US" sz="2000">
                <a:latin typeface="黑体" panose="02010609060101010101" pitchFamily="49" charset="-122"/>
                <a:ea typeface="黑体" panose="02010609060101010101" pitchFamily="49" charset="-122"/>
                <a:sym typeface="Arial Rounded MT Bold"/>
              </a:rPr>
              <a:t>小时内，</a:t>
            </a:r>
            <a:r>
              <a:rPr lang="en-US" altLang="zh-CN" sz="2000">
                <a:latin typeface="黑体" panose="02010609060101010101" pitchFamily="49" charset="-122"/>
                <a:ea typeface="黑体" panose="02010609060101010101" pitchFamily="49" charset="-122"/>
                <a:sym typeface="Arial Rounded MT Bold"/>
              </a:rPr>
              <a:t>81%</a:t>
            </a:r>
            <a:r>
              <a:rPr lang="zh-CN" altLang="en-US" sz="2000">
                <a:latin typeface="黑体" panose="02010609060101010101" pitchFamily="49" charset="-122"/>
                <a:ea typeface="黑体" panose="02010609060101010101" pitchFamily="49" charset="-122"/>
                <a:sym typeface="Arial Rounded MT Bold"/>
              </a:rPr>
              <a:t>的美国人知道转变，</a:t>
            </a:r>
            <a:r>
              <a:rPr lang="en-US" altLang="zh-CN" sz="2000">
                <a:latin typeface="黑体" panose="02010609060101010101" pitchFamily="49" charset="-122"/>
                <a:ea typeface="黑体" panose="02010609060101010101" pitchFamily="49" charset="-122"/>
                <a:sym typeface="Arial Rounded MT Bold"/>
              </a:rPr>
              <a:t>1.5</a:t>
            </a:r>
            <a:r>
              <a:rPr lang="zh-CN" altLang="en-US" sz="2000">
                <a:latin typeface="黑体" panose="02010609060101010101" pitchFamily="49" charset="-122"/>
                <a:ea typeface="黑体" panose="02010609060101010101" pitchFamily="49" charset="-122"/>
                <a:sym typeface="Arial Rounded MT Bold"/>
              </a:rPr>
              <a:t>亿人试用</a:t>
            </a:r>
            <a:endParaRPr lang="zh-CN" altLang="en-US" sz="2000">
              <a:latin typeface="黑体" panose="02010609060101010101" pitchFamily="49" charset="-122"/>
              <a:ea typeface="黑体" panose="02010609060101010101" pitchFamily="49" charset="-122"/>
              <a:sym typeface="Arial Rounded MT Bold"/>
            </a:endParaRPr>
          </a:p>
          <a:p>
            <a:pPr marL="1905" indent="-1905">
              <a:buFont typeface="Wingdings" panose="05000000000000000000" pitchFamily="2" charset="2"/>
              <a:buChar char="Ø"/>
            </a:pPr>
            <a:r>
              <a:rPr lang="zh-CN" altLang="en-US" sz="2000">
                <a:latin typeface="黑体" panose="02010609060101010101" pitchFamily="49" charset="-122"/>
                <a:ea typeface="黑体" panose="02010609060101010101" pitchFamily="49" charset="-122"/>
                <a:sym typeface="Arial Rounded MT Bold"/>
              </a:rPr>
              <a:t>刚上市</a:t>
            </a:r>
            <a:r>
              <a:rPr lang="en-US" altLang="zh-CN" sz="2000">
                <a:latin typeface="黑体" panose="02010609060101010101" pitchFamily="49" charset="-122"/>
                <a:ea typeface="黑体" panose="02010609060101010101" pitchFamily="49" charset="-122"/>
                <a:sym typeface="Arial Rounded MT Bold"/>
              </a:rPr>
              <a:t>4</a:t>
            </a:r>
            <a:r>
              <a:rPr lang="zh-CN" altLang="en-US" sz="2000">
                <a:latin typeface="黑体" panose="02010609060101010101" pitchFamily="49" charset="-122"/>
                <a:ea typeface="黑体" panose="02010609060101010101" pitchFamily="49" charset="-122"/>
                <a:sym typeface="Arial Rounded MT Bold"/>
              </a:rPr>
              <a:t>小时，</a:t>
            </a:r>
            <a:r>
              <a:rPr lang="en-US" altLang="zh-CN" sz="2000">
                <a:latin typeface="黑体" panose="02010609060101010101" pitchFamily="49" charset="-122"/>
                <a:ea typeface="黑体" panose="02010609060101010101" pitchFamily="49" charset="-122"/>
                <a:sym typeface="Arial Rounded MT Bold"/>
              </a:rPr>
              <a:t>650</a:t>
            </a:r>
            <a:r>
              <a:rPr lang="zh-CN" altLang="en-US" sz="2000">
                <a:latin typeface="黑体" panose="02010609060101010101" pitchFamily="49" charset="-122"/>
                <a:ea typeface="黑体" panose="02010609060101010101" pitchFamily="49" charset="-122"/>
                <a:sym typeface="Arial Rounded MT Bold"/>
              </a:rPr>
              <a:t>个电话，</a:t>
            </a:r>
            <a:r>
              <a:rPr lang="en-US" altLang="zh-CN" sz="2000">
                <a:latin typeface="黑体" panose="02010609060101010101" pitchFamily="49" charset="-122"/>
                <a:ea typeface="黑体" panose="02010609060101010101" pitchFamily="49" charset="-122"/>
                <a:sym typeface="Arial Rounded MT Bold"/>
              </a:rPr>
              <a:t>5</a:t>
            </a:r>
            <a:r>
              <a:rPr lang="zh-CN" altLang="en-US" sz="2000">
                <a:latin typeface="黑体" panose="02010609060101010101" pitchFamily="49" charset="-122"/>
                <a:ea typeface="黑体" panose="02010609060101010101" pitchFamily="49" charset="-122"/>
                <a:sym typeface="Arial Rounded MT Bold"/>
              </a:rPr>
              <a:t>月中旬，每天海量愤怒信件及</a:t>
            </a:r>
            <a:r>
              <a:rPr lang="en-US" altLang="zh-CN" sz="2000">
                <a:latin typeface="黑体" panose="02010609060101010101" pitchFamily="49" charset="-122"/>
                <a:ea typeface="黑体" panose="02010609060101010101" pitchFamily="49" charset="-122"/>
                <a:sym typeface="Arial Rounded MT Bold"/>
              </a:rPr>
              <a:t>5000</a:t>
            </a:r>
            <a:r>
              <a:rPr lang="zh-CN" altLang="en-US" sz="2000">
                <a:latin typeface="黑体" panose="02010609060101010101" pitchFamily="49" charset="-122"/>
                <a:ea typeface="黑体" panose="02010609060101010101" pitchFamily="49" charset="-122"/>
                <a:sym typeface="Arial Rounded MT Bold"/>
              </a:rPr>
              <a:t>次电，装瓶商要旧可乐</a:t>
            </a:r>
            <a:endParaRPr lang="zh-CN" altLang="en-US" sz="2000">
              <a:latin typeface="黑体" panose="02010609060101010101" pitchFamily="49" charset="-122"/>
              <a:ea typeface="黑体" panose="02010609060101010101" pitchFamily="49" charset="-122"/>
              <a:sym typeface="Arial Rounded MT Bold"/>
            </a:endParaRPr>
          </a:p>
          <a:p>
            <a:pPr marL="1905" indent="-1905">
              <a:buFont typeface="Wingdings" panose="05000000000000000000" pitchFamily="2" charset="2"/>
              <a:buChar char="Ø"/>
            </a:pPr>
            <a:r>
              <a:rPr lang="zh-CN" altLang="en-US" sz="2000">
                <a:latin typeface="黑体" panose="02010609060101010101" pitchFamily="49" charset="-122"/>
                <a:ea typeface="黑体" panose="02010609060101010101" pitchFamily="49" charset="-122"/>
                <a:sym typeface="Arial Rounded MT Bold"/>
              </a:rPr>
              <a:t>恢复老可乐生产  保留新可乐并更名</a:t>
            </a:r>
            <a:endParaRPr lang="zh-CN" altLang="en-US" sz="2000">
              <a:latin typeface="黑体" panose="02010609060101010101" pitchFamily="49" charset="-122"/>
              <a:ea typeface="黑体" panose="02010609060101010101" pitchFamily="49" charset="-122"/>
              <a:sym typeface="Arial Rounded MT Bold"/>
            </a:endParaRPr>
          </a:p>
        </p:txBody>
      </p:sp>
      <p:sp>
        <p:nvSpPr>
          <p:cNvPr id="61442" name="Rectangle 2"/>
          <p:cNvSpPr>
            <a:spLocks noGrp="1" noChangeArrowheads="1"/>
          </p:cNvSpPr>
          <p:nvPr/>
        </p:nvSpPr>
        <p:spPr>
          <a:xfrm>
            <a:off x="-42545" y="659130"/>
            <a:ext cx="10274935" cy="873125"/>
          </a:xfrm>
          <a:prstGeom prst="rect">
            <a:avLst/>
          </a:prstGeom>
          <a:noFill/>
          <a:ln w="9525">
            <a:noFill/>
          </a:ln>
          <a:effectLst/>
          <a:sp3d prstMaterial="plastic"/>
        </p:spPr>
        <p:txBody>
          <a:bodyPr anchor="ctr">
            <a:normAutofit/>
            <a:scene3d>
              <a:camera prst="orthographicFront"/>
              <a:lightRig rig="soft" dir="t"/>
            </a:scene3d>
            <a:sp3d prstMaterial="softEdge">
              <a:bevelT w="25400" h="25400"/>
            </a:sp3d>
          </a:bodyPr>
          <a:lstStyle>
            <a:lvl1pPr marL="0" lvl="0" indent="0" algn="ctr" defTabSz="914400" eaLnBrk="1" fontAlgn="base" latinLnBrk="0" hangingPunct="1">
              <a:lnSpc>
                <a:spcPct val="100000"/>
              </a:lnSpc>
              <a:spcBef>
                <a:spcPct val="0"/>
              </a:spcBef>
              <a:spcAft>
                <a:spcPct val="0"/>
              </a:spcAft>
              <a:buNone/>
              <a:defRPr sz="3600" b="0" i="0" u="none" kern="1200" baseline="0">
                <a:solidFill>
                  <a:schemeClr val="tx2"/>
                </a:solidFill>
                <a:latin typeface="+mj-lt"/>
                <a:ea typeface="+mj-ea"/>
                <a:cs typeface="+mj-cs"/>
              </a:defRPr>
            </a:lvl1pPr>
          </a:lstStyle>
          <a:p>
            <a:pPr algn="l" fontAlgn="auto">
              <a:spcAft>
                <a:spcPts val="0"/>
              </a:spcAft>
              <a:defRPr/>
            </a:pPr>
            <a:r>
              <a:rPr lang="zh-CN" altLang="en-US" sz="4000" b="1" smtClean="0">
                <a:effectLst>
                  <a:outerShdw blurRad="31750" dist="25400" dir="5400000" algn="tl" rotWithShape="0">
                    <a:srgbClr val="000000">
                      <a:alpha val="25000"/>
                    </a:srgbClr>
                  </a:outerShdw>
                </a:effectLst>
              </a:rPr>
              <a:t>第五节 市场调查与预测的功能、地位和作用</a:t>
            </a:r>
            <a:endParaRPr lang="zh-CN" altLang="en-US" sz="4000" b="1" smtClean="0">
              <a:effectLst>
                <a:outerShdw blurRad="31750" dist="25400" dir="5400000" algn="tl" rotWithShape="0">
                  <a:srgbClr val="000000">
                    <a:alpha val="25000"/>
                  </a:srgbClr>
                </a:outerShdw>
              </a:effectLst>
            </a:endParaRPr>
          </a:p>
        </p:txBody>
      </p:sp>
    </p:spTree>
  </p:cSld>
  <p:clrMapOvr>
    <a:masterClrMapping/>
  </p:clrMapOvr>
  <p:transition>
    <p:comb dir="vert"/>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3" name="Rectangle 3"/>
          <p:cNvSpPr>
            <a:spLocks noGrp="1"/>
          </p:cNvSpPr>
          <p:nvPr>
            <p:ph idx="1"/>
          </p:nvPr>
        </p:nvSpPr>
        <p:spPr>
          <a:xfrm>
            <a:off x="292100" y="1633538"/>
            <a:ext cx="8915400" cy="4714875"/>
          </a:xfrm>
        </p:spPr>
        <p:txBody>
          <a:bodyPr/>
          <a:lstStyle/>
          <a:p>
            <a:pPr>
              <a:lnSpc>
                <a:spcPct val="90000"/>
              </a:lnSpc>
              <a:buFontTx/>
              <a:buNone/>
            </a:pPr>
            <a:endParaRPr lang="zh-CN" altLang="en-US" smtClean="0"/>
          </a:p>
          <a:p>
            <a:pPr>
              <a:lnSpc>
                <a:spcPct val="90000"/>
              </a:lnSpc>
              <a:buFontTx/>
              <a:buNone/>
            </a:pPr>
            <a:r>
              <a:rPr lang="zh-CN" altLang="en-US" smtClean="0"/>
              <a:t>二、市场调查与预测的地位</a:t>
            </a:r>
            <a:endParaRPr lang="zh-CN" altLang="en-US" smtClean="0"/>
          </a:p>
          <a:p>
            <a:pPr>
              <a:lnSpc>
                <a:spcPct val="90000"/>
              </a:lnSpc>
              <a:buSzPct val="50000"/>
              <a:buFont typeface="Wingdings" panose="05000000000000000000" pitchFamily="2" charset="2"/>
              <a:buChar char="l"/>
            </a:pPr>
            <a:r>
              <a:rPr lang="zh-CN" altLang="en-US" smtClean="0"/>
              <a:t>及时收集、加工和提供全面、准确、适用的信息，使企业能准确、全面地认识市场，是企业开展营销活动的前提和基础，市场调研与预测是营销决策的基础。 </a:t>
            </a:r>
            <a:endParaRPr lang="zh-CN" altLang="en-US" smtClean="0"/>
          </a:p>
        </p:txBody>
      </p:sp>
      <p:sp>
        <p:nvSpPr>
          <p:cNvPr id="61442" name="Rectangle 2"/>
          <p:cNvSpPr>
            <a:spLocks noGrp="1" noChangeArrowheads="1"/>
          </p:cNvSpPr>
          <p:nvPr>
            <p:ph type="title"/>
          </p:nvPr>
        </p:nvSpPr>
        <p:spPr>
          <a:xfrm>
            <a:off x="-42545" y="659130"/>
            <a:ext cx="10274935" cy="873125"/>
          </a:xfrm>
        </p:spPr>
        <p:txBody>
          <a:bodyPr rtlCol="0">
            <a:normAutofit/>
            <a:scene3d>
              <a:camera prst="orthographicFront"/>
              <a:lightRig rig="soft" dir="t"/>
            </a:scene3d>
            <a:sp3d prstMaterial="softEdge">
              <a:bevelT w="25400" h="25400"/>
            </a:sp3d>
          </a:bodyPr>
          <a:lstStyle/>
          <a:p>
            <a:pPr algn="l" fontAlgn="auto">
              <a:spcAft>
                <a:spcPts val="0"/>
              </a:spcAft>
              <a:defRPr/>
            </a:pPr>
            <a:r>
              <a:rPr lang="zh-CN" altLang="en-US" sz="4000" b="1" smtClean="0">
                <a:effectLst>
                  <a:outerShdw blurRad="31750" dist="25400" dir="5400000" algn="tl" rotWithShape="0">
                    <a:srgbClr val="000000">
                      <a:alpha val="25000"/>
                    </a:srgbClr>
                  </a:outerShdw>
                </a:effectLst>
              </a:rPr>
              <a:t>第五节 市场调查与预测的功能、地位和作用</a:t>
            </a:r>
            <a:endParaRPr lang="zh-CN" altLang="en-US" sz="4000" b="1" smtClean="0">
              <a:effectLst>
                <a:outerShdw blurRad="31750" dist="25400" dir="5400000" algn="tl" rotWithShape="0">
                  <a:srgbClr val="000000">
                    <a:alpha val="25000"/>
                  </a:srgbClr>
                </a:outerShdw>
              </a:effectLst>
            </a:endParaRPr>
          </a:p>
        </p:txBody>
      </p:sp>
    </p:spTree>
  </p:cSld>
  <p:clrMapOvr>
    <a:masterClrMapping/>
  </p:clrMapOvr>
  <p:transition>
    <p:fade/>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7" name="Rectangle 3"/>
          <p:cNvSpPr>
            <a:spLocks noGrp="1"/>
          </p:cNvSpPr>
          <p:nvPr>
            <p:ph idx="1"/>
          </p:nvPr>
        </p:nvSpPr>
        <p:spPr/>
        <p:txBody>
          <a:bodyPr/>
          <a:lstStyle/>
          <a:p>
            <a:pPr>
              <a:buFontTx/>
              <a:buNone/>
            </a:pPr>
            <a:r>
              <a:rPr lang="zh-CN" altLang="en-US" smtClean="0"/>
              <a:t>三、市场调查与预测的作用</a:t>
            </a:r>
            <a:endParaRPr lang="zh-CN" altLang="en-US" smtClean="0"/>
          </a:p>
          <a:p>
            <a:pPr>
              <a:buFontTx/>
              <a:buNone/>
            </a:pPr>
            <a:r>
              <a:rPr lang="zh-CN" altLang="en-US" smtClean="0"/>
              <a:t>（一）有利于企业进行正确的市场定位</a:t>
            </a:r>
            <a:endParaRPr lang="zh-CN" altLang="en-US" smtClean="0"/>
          </a:p>
          <a:p>
            <a:pPr>
              <a:buFontTx/>
              <a:buNone/>
            </a:pPr>
            <a:r>
              <a:rPr lang="zh-CN" altLang="en-US" smtClean="0"/>
              <a:t>（二）有利于企业制定与实施正确的市场营销战略    </a:t>
            </a:r>
            <a:endParaRPr lang="zh-CN" altLang="en-US" smtClean="0"/>
          </a:p>
          <a:p>
            <a:pPr>
              <a:buFontTx/>
              <a:buNone/>
            </a:pPr>
            <a:r>
              <a:rPr lang="zh-CN" altLang="en-US" smtClean="0"/>
              <a:t>（三）有利于企业实行正确的产品开发与产品策略</a:t>
            </a:r>
            <a:endParaRPr lang="zh-CN" altLang="en-US" smtClean="0"/>
          </a:p>
          <a:p>
            <a:pPr>
              <a:buFontTx/>
              <a:buNone/>
            </a:pPr>
            <a:r>
              <a:rPr lang="zh-CN" altLang="en-US" smtClean="0"/>
              <a:t>（四）有利于企业实行正确的产品定价与价格策略</a:t>
            </a:r>
            <a:endParaRPr lang="zh-CN" altLang="en-US" smtClean="0"/>
          </a:p>
          <a:p>
            <a:pPr>
              <a:buFontTx/>
              <a:buNone/>
            </a:pPr>
            <a:r>
              <a:rPr lang="zh-CN" altLang="en-US" smtClean="0"/>
              <a:t>（五）有利于企业正确选择销售渠道和渠道策略   </a:t>
            </a:r>
            <a:endParaRPr lang="zh-CN" altLang="en-US" smtClean="0"/>
          </a:p>
          <a:p>
            <a:pPr>
              <a:buFontTx/>
              <a:buNone/>
            </a:pPr>
            <a:r>
              <a:rPr lang="zh-CN" altLang="en-US" smtClean="0"/>
              <a:t>（六）有利于企业有效开展促销活动</a:t>
            </a:r>
            <a:endParaRPr lang="zh-CN" altLang="en-US" smtClean="0"/>
          </a:p>
        </p:txBody>
      </p:sp>
      <p:sp>
        <p:nvSpPr>
          <p:cNvPr id="61442" name="Rectangle 2"/>
          <p:cNvSpPr>
            <a:spLocks noGrp="1" noChangeArrowheads="1"/>
          </p:cNvSpPr>
          <p:nvPr/>
        </p:nvSpPr>
        <p:spPr>
          <a:xfrm>
            <a:off x="29210" y="587375"/>
            <a:ext cx="10274935" cy="873125"/>
          </a:xfrm>
          <a:prstGeom prst="rect">
            <a:avLst/>
          </a:prstGeom>
          <a:noFill/>
          <a:ln w="9525">
            <a:noFill/>
          </a:ln>
          <a:effectLst/>
          <a:sp3d prstMaterial="plastic"/>
        </p:spPr>
        <p:txBody>
          <a:bodyPr anchor="ctr">
            <a:normAutofit/>
            <a:scene3d>
              <a:camera prst="orthographicFront"/>
              <a:lightRig rig="soft" dir="t"/>
            </a:scene3d>
            <a:sp3d prstMaterial="softEdge">
              <a:bevelT w="25400" h="25400"/>
            </a:sp3d>
          </a:bodyPr>
          <a:lstStyle>
            <a:lvl1pPr marL="0" lvl="0" indent="0" algn="ctr" defTabSz="914400" eaLnBrk="1" fontAlgn="base" latinLnBrk="0" hangingPunct="1">
              <a:lnSpc>
                <a:spcPct val="100000"/>
              </a:lnSpc>
              <a:spcBef>
                <a:spcPct val="0"/>
              </a:spcBef>
              <a:spcAft>
                <a:spcPct val="0"/>
              </a:spcAft>
              <a:buNone/>
              <a:defRPr sz="3600" b="0" i="0" u="none" kern="1200" baseline="0">
                <a:solidFill>
                  <a:schemeClr val="tx2"/>
                </a:solidFill>
                <a:latin typeface="+mj-lt"/>
                <a:ea typeface="+mj-ea"/>
                <a:cs typeface="+mj-cs"/>
              </a:defRPr>
            </a:lvl1pPr>
          </a:lstStyle>
          <a:p>
            <a:pPr algn="l" fontAlgn="auto">
              <a:spcAft>
                <a:spcPts val="0"/>
              </a:spcAft>
              <a:defRPr/>
            </a:pPr>
            <a:r>
              <a:rPr lang="zh-CN" altLang="en-US" sz="4000" b="1" smtClean="0">
                <a:effectLst>
                  <a:outerShdw blurRad="31750" dist="25400" dir="5400000" algn="tl" rotWithShape="0">
                    <a:srgbClr val="000000">
                      <a:alpha val="25000"/>
                    </a:srgbClr>
                  </a:outerShdw>
                </a:effectLst>
                <a:sym typeface="+mn-ea"/>
              </a:rPr>
              <a:t>第五节 市场调查与预测的功能、地位和作用</a:t>
            </a:r>
            <a:endParaRPr lang="zh-CN" altLang="en-US" sz="4000" b="1" smtClean="0">
              <a:effectLst>
                <a:outerShdw blurRad="31750" dist="25400" dir="5400000" algn="tl" rotWithShape="0">
                  <a:srgbClr val="000000">
                    <a:alpha val="25000"/>
                  </a:srgbClr>
                </a:outerShdw>
              </a:effectLst>
              <a:sym typeface="+mn-ea"/>
            </a:endParaRPr>
          </a:p>
        </p:txBody>
      </p:sp>
    </p:spTree>
  </p:cSld>
  <p:clrMapOvr>
    <a:masterClrMapping/>
  </p:clrMapOvr>
  <p:transition>
    <p:fade/>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9" name="标题 1"/>
          <p:cNvSpPr>
            <a:spLocks noGrp="1"/>
          </p:cNvSpPr>
          <p:nvPr>
            <p:ph type="title" idx="4294967295"/>
          </p:nvPr>
        </p:nvSpPr>
        <p:spPr>
          <a:xfrm>
            <a:off x="34925" y="1284288"/>
            <a:ext cx="6581775" cy="952500"/>
          </a:xfrm>
        </p:spPr>
        <p:txBody>
          <a:bodyPr/>
          <a:lstStyle/>
          <a:p>
            <a:pPr algn="l">
              <a:defRPr/>
            </a:pPr>
            <a:r>
              <a:rPr lang="zh-CN" altLang="en-US" sz="2400" dirty="0">
                <a:solidFill>
                  <a:schemeClr val="tx1"/>
                </a:solidFill>
                <a:latin typeface="+mn-lt"/>
                <a:ea typeface="+mn-ea"/>
                <a:cs typeface="+mn-cs"/>
              </a:rPr>
              <a:t>三、市场调研与预测的作用</a:t>
            </a:r>
            <a:endParaRPr lang="zh-CN" altLang="en-US" dirty="0"/>
          </a:p>
        </p:txBody>
      </p:sp>
      <p:sp>
        <p:nvSpPr>
          <p:cNvPr id="51202" name="矩形 22"/>
          <p:cNvSpPr>
            <a:spLocks noChangeArrowheads="1"/>
          </p:cNvSpPr>
          <p:nvPr/>
        </p:nvSpPr>
        <p:spPr bwMode="auto">
          <a:xfrm>
            <a:off x="676275" y="1933575"/>
            <a:ext cx="7396163" cy="646113"/>
          </a:xfrm>
          <a:prstGeom prst="rect">
            <a:avLst/>
          </a:prstGeom>
          <a:noFill/>
          <a:ln w="9525">
            <a:noFill/>
            <a:miter lim="800000"/>
          </a:ln>
        </p:spPr>
        <p:txBody>
          <a:bodyPr anchor="ctr"/>
          <a:lstStyle/>
          <a:p>
            <a:pPr marL="1905" indent="339725" algn="just">
              <a:lnSpc>
                <a:spcPct val="120000"/>
              </a:lnSpc>
              <a:buClr>
                <a:schemeClr val="hlink"/>
              </a:buClr>
              <a:buFont typeface="Wingdings" panose="05000000000000000000" pitchFamily="2" charset="2"/>
              <a:buChar char="p"/>
            </a:pPr>
            <a:r>
              <a:rPr lang="zh-CN" altLang="en-US" sz="2400">
                <a:latin typeface="黑体" panose="02010609060101010101" pitchFamily="49" charset="-122"/>
                <a:ea typeface="黑体" panose="02010609060101010101" pitchFamily="49" charset="-122"/>
                <a:sym typeface="Arial" panose="020B0604020202020204" pitchFamily="34" charset="0"/>
              </a:rPr>
              <a:t>有利于企业进行正确的市场定位；</a:t>
            </a:r>
            <a:endParaRPr lang="zh-CN" altLang="en-US" sz="2400">
              <a:latin typeface="黑体" panose="02010609060101010101" pitchFamily="49" charset="-122"/>
              <a:ea typeface="黑体" panose="02010609060101010101" pitchFamily="49" charset="-122"/>
              <a:sym typeface="Arial" panose="020B0604020202020204" pitchFamily="34" charset="0"/>
            </a:endParaRPr>
          </a:p>
        </p:txBody>
      </p:sp>
      <p:sp>
        <p:nvSpPr>
          <p:cNvPr id="51203" name="文本框 75781"/>
          <p:cNvSpPr txBox="1">
            <a:spLocks noChangeArrowheads="1"/>
          </p:cNvSpPr>
          <p:nvPr/>
        </p:nvSpPr>
        <p:spPr bwMode="auto">
          <a:xfrm>
            <a:off x="527050" y="2460625"/>
            <a:ext cx="8653463" cy="2122488"/>
          </a:xfrm>
          <a:prstGeom prst="rect">
            <a:avLst/>
          </a:prstGeom>
          <a:noFill/>
          <a:ln w="9525">
            <a:noFill/>
            <a:miter lim="800000"/>
          </a:ln>
        </p:spPr>
        <p:txBody>
          <a:bodyPr>
            <a:spAutoFit/>
          </a:bodyPr>
          <a:lstStyle/>
          <a:p>
            <a:r>
              <a:rPr lang="zh-CN" altLang="en-US" sz="2400">
                <a:latin typeface="微软雅黑" panose="020B0503020204020204" charset="-122"/>
                <a:sym typeface="Arial" panose="020B0604020202020204" pitchFamily="34" charset="0"/>
              </a:rPr>
              <a:t>     </a:t>
            </a:r>
            <a:r>
              <a:rPr lang="zh-CN" altLang="en-US" sz="2000">
                <a:latin typeface="黑体" panose="02010609060101010101" pitchFamily="49" charset="-122"/>
                <a:ea typeface="黑体" panose="02010609060101010101" pitchFamily="49" charset="-122"/>
                <a:sym typeface="Arial" panose="020B0604020202020204" pitchFamily="34" charset="0"/>
              </a:rPr>
              <a:t>2000年前后，伊利有三大竞争对手："和路雪" 是世界上最大的冰激凌制造商；"雀巢"  1996年，雀巢公司也将它们在中国的总部由香港迁至北京，并在天津和青岛同时投下巨资兴建现代化的冰激凌生产线；"新大陆" 是较弱的一个竞争者。通过市场调查，对比分析伊利最后以物美价廉的优势打入市场</a:t>
            </a:r>
            <a:r>
              <a:rPr lang="zh-CN" altLang="en-US" sz="2400">
                <a:latin typeface="黑体" panose="02010609060101010101" pitchFamily="49" charset="-122"/>
                <a:ea typeface="黑体" panose="02010609060101010101" pitchFamily="49" charset="-122"/>
                <a:sym typeface="Arial" panose="020B0604020202020204" pitchFamily="34" charset="0"/>
              </a:rPr>
              <a:t>。</a:t>
            </a:r>
            <a:endParaRPr lang="en-US" altLang="zh-CN" sz="2400">
              <a:latin typeface="黑体" panose="02010609060101010101" pitchFamily="49" charset="-122"/>
              <a:ea typeface="黑体" panose="02010609060101010101" pitchFamily="49" charset="-122"/>
              <a:sym typeface="Arial" panose="020B0604020202020204" pitchFamily="34" charset="0"/>
            </a:endParaRPr>
          </a:p>
          <a:p>
            <a:r>
              <a:rPr lang="zh-CN" altLang="en-US" sz="2400">
                <a:latin typeface="黑体" panose="02010609060101010101" pitchFamily="49" charset="-122"/>
                <a:ea typeface="黑体" panose="02010609060101010101" pitchFamily="49" charset="-122"/>
                <a:sym typeface="Arial" panose="020B0604020202020204" pitchFamily="34" charset="0"/>
              </a:rPr>
              <a:t>   </a:t>
            </a:r>
            <a:endParaRPr lang="zh-CN" altLang="en-US" sz="2400">
              <a:latin typeface="黑体" panose="02010609060101010101" pitchFamily="49" charset="-122"/>
              <a:ea typeface="黑体" panose="02010609060101010101" pitchFamily="49" charset="-122"/>
              <a:sym typeface="Arial" panose="020B0604020202020204" pitchFamily="34" charset="0"/>
            </a:endParaRPr>
          </a:p>
        </p:txBody>
      </p:sp>
      <p:pic>
        <p:nvPicPr>
          <p:cNvPr id="51204" name="图片 75782"/>
          <p:cNvPicPr>
            <a:picLocks noChangeAspect="1"/>
          </p:cNvPicPr>
          <p:nvPr/>
        </p:nvPicPr>
        <p:blipFill>
          <a:blip r:embed="rId1"/>
          <a:srcRect/>
          <a:stretch>
            <a:fillRect/>
          </a:stretch>
        </p:blipFill>
        <p:spPr bwMode="auto">
          <a:xfrm>
            <a:off x="804863" y="4429125"/>
            <a:ext cx="3119437" cy="1841500"/>
          </a:xfrm>
          <a:prstGeom prst="rect">
            <a:avLst/>
          </a:prstGeom>
          <a:noFill/>
          <a:ln w="9525">
            <a:noFill/>
            <a:miter lim="800000"/>
            <a:headEnd/>
            <a:tailEnd/>
          </a:ln>
        </p:spPr>
      </p:pic>
      <p:pic>
        <p:nvPicPr>
          <p:cNvPr id="51205" name="图片 75783"/>
          <p:cNvPicPr>
            <a:picLocks noChangeAspect="1"/>
          </p:cNvPicPr>
          <p:nvPr/>
        </p:nvPicPr>
        <p:blipFill>
          <a:blip r:embed="rId2"/>
          <a:srcRect/>
          <a:stretch>
            <a:fillRect/>
          </a:stretch>
        </p:blipFill>
        <p:spPr bwMode="auto">
          <a:xfrm>
            <a:off x="3924300" y="4699000"/>
            <a:ext cx="2768600" cy="1730375"/>
          </a:xfrm>
          <a:prstGeom prst="rect">
            <a:avLst/>
          </a:prstGeom>
          <a:noFill/>
          <a:ln w="9525">
            <a:noFill/>
            <a:miter lim="800000"/>
            <a:headEnd/>
            <a:tailEnd/>
          </a:ln>
        </p:spPr>
      </p:pic>
      <p:pic>
        <p:nvPicPr>
          <p:cNvPr id="51206" name="图片 75784"/>
          <p:cNvPicPr>
            <a:picLocks noChangeAspect="1"/>
          </p:cNvPicPr>
          <p:nvPr/>
        </p:nvPicPr>
        <p:blipFill>
          <a:blip r:embed="rId3"/>
          <a:srcRect/>
          <a:stretch>
            <a:fillRect/>
          </a:stretch>
        </p:blipFill>
        <p:spPr bwMode="auto">
          <a:xfrm>
            <a:off x="7043738" y="4579938"/>
            <a:ext cx="1778000" cy="1778000"/>
          </a:xfrm>
          <a:prstGeom prst="rect">
            <a:avLst/>
          </a:prstGeom>
          <a:noFill/>
          <a:ln w="9525">
            <a:noFill/>
            <a:miter lim="800000"/>
            <a:headEnd/>
            <a:tailEnd/>
          </a:ln>
        </p:spPr>
      </p:pic>
      <p:sp>
        <p:nvSpPr>
          <p:cNvPr id="61442" name="Rectangle 2"/>
          <p:cNvSpPr>
            <a:spLocks noGrp="1" noChangeArrowheads="1"/>
          </p:cNvSpPr>
          <p:nvPr/>
        </p:nvSpPr>
        <p:spPr>
          <a:xfrm>
            <a:off x="29210" y="587375"/>
            <a:ext cx="10274935" cy="873125"/>
          </a:xfrm>
          <a:prstGeom prst="rect">
            <a:avLst/>
          </a:prstGeom>
          <a:noFill/>
          <a:ln w="9525">
            <a:noFill/>
          </a:ln>
          <a:effectLst/>
          <a:sp3d prstMaterial="plastic"/>
        </p:spPr>
        <p:txBody>
          <a:bodyPr anchor="ctr">
            <a:normAutofit/>
            <a:scene3d>
              <a:camera prst="orthographicFront"/>
              <a:lightRig rig="soft" dir="t"/>
            </a:scene3d>
            <a:sp3d prstMaterial="softEdge">
              <a:bevelT w="25400" h="25400"/>
            </a:sp3d>
          </a:bodyPr>
          <a:lstStyle>
            <a:lvl1pPr marL="0" lvl="0" indent="0" algn="ctr" defTabSz="914400" eaLnBrk="1" fontAlgn="base" latinLnBrk="0" hangingPunct="1">
              <a:lnSpc>
                <a:spcPct val="100000"/>
              </a:lnSpc>
              <a:spcBef>
                <a:spcPct val="0"/>
              </a:spcBef>
              <a:spcAft>
                <a:spcPct val="0"/>
              </a:spcAft>
              <a:buNone/>
              <a:defRPr sz="3600" b="0" i="0" u="none" kern="1200" baseline="0">
                <a:solidFill>
                  <a:schemeClr val="tx2"/>
                </a:solidFill>
                <a:latin typeface="+mj-lt"/>
                <a:ea typeface="+mj-ea"/>
                <a:cs typeface="+mj-cs"/>
              </a:defRPr>
            </a:lvl1pPr>
          </a:lstStyle>
          <a:p>
            <a:pPr algn="l" fontAlgn="auto">
              <a:spcAft>
                <a:spcPts val="0"/>
              </a:spcAft>
              <a:defRPr/>
            </a:pPr>
            <a:r>
              <a:rPr lang="zh-CN" altLang="en-US" sz="4000" b="1" smtClean="0">
                <a:effectLst>
                  <a:outerShdw blurRad="31750" dist="25400" dir="5400000" algn="tl" rotWithShape="0">
                    <a:srgbClr val="000000">
                      <a:alpha val="25000"/>
                    </a:srgbClr>
                  </a:outerShdw>
                </a:effectLst>
                <a:sym typeface="+mn-ea"/>
              </a:rPr>
              <a:t>第五节 市场调查与预测的功能、地位和作用</a:t>
            </a:r>
            <a:endParaRPr lang="zh-CN" altLang="en-US" sz="4000" b="1" smtClean="0">
              <a:effectLst>
                <a:outerShdw blurRad="31750" dist="25400" dir="5400000" algn="tl" rotWithShape="0">
                  <a:srgbClr val="000000">
                    <a:alpha val="25000"/>
                  </a:srgbClr>
                </a:outerShdw>
              </a:effectLst>
              <a:sym typeface="+mn-ea"/>
            </a:endParaRPr>
          </a:p>
        </p:txBody>
      </p:sp>
    </p:spTree>
  </p:cSld>
  <p:clrMapOvr>
    <a:masterClrMapping/>
  </p:clrMapOvr>
  <p:transition>
    <p:comb dir="vert"/>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5" name="矩形 78850"/>
          <p:cNvSpPr>
            <a:spLocks noGrp="1"/>
          </p:cNvSpPr>
          <p:nvPr/>
        </p:nvSpPr>
        <p:spPr bwMode="auto">
          <a:xfrm>
            <a:off x="698500" y="153988"/>
            <a:ext cx="8816975" cy="1143000"/>
          </a:xfrm>
          <a:prstGeom prst="rect">
            <a:avLst/>
          </a:prstGeom>
          <a:noFill/>
          <a:ln w="9525">
            <a:noFill/>
            <a:miter lim="800000"/>
          </a:ln>
        </p:spPr>
        <p:txBody>
          <a:bodyPr anchor="ctr"/>
          <a:lstStyle/>
          <a:p>
            <a:pPr>
              <a:lnSpc>
                <a:spcPts val="5600"/>
              </a:lnSpc>
            </a:pPr>
            <a:r>
              <a:rPr lang="zh-CN" altLang="en-US" sz="4000" b="1">
                <a:solidFill>
                  <a:schemeClr val="bg1"/>
                </a:solidFill>
                <a:latin typeface="黑体" panose="02010609060101010101" pitchFamily="49" charset="-122"/>
                <a:ea typeface="黑体" panose="02010609060101010101" pitchFamily="49" charset="-122"/>
                <a:sym typeface="Arial Rounded MT Bold"/>
              </a:rPr>
              <a:t>第三节 市场调研与预测的功能与作用</a:t>
            </a:r>
            <a:endParaRPr lang="zh-CN" altLang="en-US" sz="4600">
              <a:solidFill>
                <a:schemeClr val="bg1"/>
              </a:solidFill>
              <a:ea typeface="Arial Rounded MT Bold"/>
              <a:cs typeface="Arial Rounded MT Bold"/>
              <a:sym typeface="Arial Rounded MT Bold"/>
            </a:endParaRPr>
          </a:p>
        </p:txBody>
      </p:sp>
      <p:sp>
        <p:nvSpPr>
          <p:cNvPr id="78852" name="矩形 22"/>
          <p:cNvSpPr/>
          <p:nvPr/>
        </p:nvSpPr>
        <p:spPr>
          <a:xfrm>
            <a:off x="698500" y="1979613"/>
            <a:ext cx="7396163" cy="646112"/>
          </a:xfrm>
          <a:prstGeom prst="rect">
            <a:avLst/>
          </a:prstGeom>
          <a:noFill/>
          <a:ln w="9525">
            <a:noFill/>
          </a:ln>
        </p:spPr>
        <p:txBody>
          <a:bodyPr anchor="ctr"/>
          <a:lstStyle/>
          <a:p>
            <a:pPr marL="1905" indent="-1905" algn="just">
              <a:lnSpc>
                <a:spcPct val="120000"/>
              </a:lnSpc>
              <a:buClr>
                <a:schemeClr val="hlink"/>
              </a:buClr>
              <a:buFont typeface="Wingdings" panose="05000000000000000000" pitchFamily="2" charset="2"/>
              <a:buNone/>
            </a:pPr>
            <a:endParaRPr lang="zh-CN" altLang="en-US" sz="2400">
              <a:latin typeface="微软雅黑" panose="020B0503020204020204" charset="-122"/>
              <a:sym typeface="Arial" panose="020B0604020202020204" pitchFamily="34" charset="0"/>
            </a:endParaRPr>
          </a:p>
          <a:p>
            <a:pPr marL="1905" indent="-1905" algn="just">
              <a:lnSpc>
                <a:spcPct val="120000"/>
              </a:lnSpc>
              <a:buClr>
                <a:schemeClr val="hlink"/>
              </a:buClr>
              <a:buFont typeface="Wingdings" panose="05000000000000000000" pitchFamily="2" charset="2"/>
              <a:buChar char="p"/>
            </a:pPr>
            <a:r>
              <a:rPr lang="zh-CN" altLang="en-US" sz="2400">
                <a:latin typeface="黑体" panose="02010609060101010101" pitchFamily="49" charset="-122"/>
                <a:ea typeface="黑体" panose="02010609060101010101" pitchFamily="49" charset="-122"/>
                <a:sym typeface="Arial" panose="020B0604020202020204" pitchFamily="34" charset="0"/>
              </a:rPr>
              <a:t>有利于企业制定与实施正确的市场营销战略；</a:t>
            </a:r>
            <a:endParaRPr lang="zh-CN" altLang="en-US" sz="2400">
              <a:latin typeface="黑体" panose="02010609060101010101" pitchFamily="49" charset="-122"/>
              <a:ea typeface="黑体" panose="02010609060101010101" pitchFamily="49" charset="-122"/>
              <a:sym typeface="Arial" panose="020B0604020202020204" pitchFamily="34" charset="0"/>
            </a:endParaRPr>
          </a:p>
          <a:p>
            <a:pPr marL="1905" indent="-1905" algn="just">
              <a:lnSpc>
                <a:spcPct val="120000"/>
              </a:lnSpc>
              <a:buClr>
                <a:schemeClr val="hlink"/>
              </a:buClr>
              <a:buFont typeface="Wingdings" panose="05000000000000000000" pitchFamily="2" charset="2"/>
              <a:buChar char="p"/>
            </a:pPr>
            <a:endParaRPr lang="zh-CN" altLang="en-US" sz="2400">
              <a:latin typeface="黑体" panose="02010609060101010101" pitchFamily="49" charset="-122"/>
              <a:ea typeface="黑体" panose="02010609060101010101" pitchFamily="49" charset="-122"/>
              <a:sym typeface="Arial" panose="020B0604020202020204" pitchFamily="34" charset="0"/>
            </a:endParaRPr>
          </a:p>
          <a:p>
            <a:pPr marL="1905" indent="-1905" algn="just">
              <a:lnSpc>
                <a:spcPct val="120000"/>
              </a:lnSpc>
              <a:buClr>
                <a:schemeClr val="hlink"/>
              </a:buClr>
              <a:buFont typeface="Wingdings" panose="05000000000000000000" pitchFamily="2" charset="2"/>
              <a:buNone/>
            </a:pPr>
            <a:endParaRPr lang="zh-CN" altLang="en-US">
              <a:ea typeface="华文宋体"/>
              <a:cs typeface="Arial" panose="020B0604020202020204" pitchFamily="34" charset="0"/>
            </a:endParaRPr>
          </a:p>
        </p:txBody>
      </p:sp>
      <p:sp>
        <p:nvSpPr>
          <p:cNvPr id="52227" name="文本框 78853"/>
          <p:cNvSpPr txBox="1">
            <a:spLocks noChangeArrowheads="1"/>
          </p:cNvSpPr>
          <p:nvPr/>
        </p:nvSpPr>
        <p:spPr bwMode="auto">
          <a:xfrm>
            <a:off x="560388" y="2432050"/>
            <a:ext cx="8412162" cy="1352550"/>
          </a:xfrm>
          <a:prstGeom prst="rect">
            <a:avLst/>
          </a:prstGeom>
          <a:noFill/>
          <a:ln w="9525">
            <a:noFill/>
            <a:miter lim="800000"/>
          </a:ln>
        </p:spPr>
        <p:txBody>
          <a:bodyPr>
            <a:spAutoFit/>
          </a:bodyPr>
          <a:lstStyle/>
          <a:p>
            <a:r>
              <a:rPr lang="zh-CN" altLang="en-US" sz="2400">
                <a:latin typeface="微软雅黑" panose="020B0503020204020204" charset="-122"/>
                <a:sym typeface="Arial" panose="020B0604020202020204" pitchFamily="34" charset="0"/>
              </a:rPr>
              <a:t>     </a:t>
            </a:r>
            <a:r>
              <a:rPr lang="zh-CN" altLang="en-US" sz="2000">
                <a:latin typeface="微软雅黑" panose="020B0503020204020204" charset="-122"/>
                <a:sym typeface="Arial" panose="020B0604020202020204" pitchFamily="34" charset="0"/>
              </a:rPr>
              <a:t>  </a:t>
            </a:r>
            <a:r>
              <a:rPr lang="zh-CN" altLang="en-US" sz="2000">
                <a:latin typeface="黑体" panose="02010609060101010101" pitchFamily="49" charset="-122"/>
                <a:ea typeface="黑体" panose="02010609060101010101" pitchFamily="49" charset="-122"/>
                <a:sym typeface="Arial" panose="020B0604020202020204" pitchFamily="34" charset="0"/>
              </a:rPr>
              <a:t>上个世纪80年代初，我国牙膏市场一度供过于求。当杭州牙膏厂厂长陈瑞华走马上任时，全国牙膏库存有7亿多支，厂里也积压了2000多万支，企业压力很大。经市场调研推出新一代“小白兔”儿童专用牙膏。</a:t>
            </a:r>
            <a:endParaRPr lang="zh-CN" altLang="en-US" sz="2000">
              <a:latin typeface="黑体" panose="02010609060101010101" pitchFamily="49" charset="-122"/>
              <a:ea typeface="黑体" panose="02010609060101010101" pitchFamily="49" charset="-122"/>
              <a:sym typeface="Arial" panose="020B0604020202020204" pitchFamily="34" charset="0"/>
            </a:endParaRPr>
          </a:p>
          <a:p>
            <a:endParaRPr lang="zh-CN" altLang="en-US"/>
          </a:p>
        </p:txBody>
      </p:sp>
      <p:pic>
        <p:nvPicPr>
          <p:cNvPr id="52228" name="图片 78854"/>
          <p:cNvPicPr>
            <a:picLocks noChangeAspect="1"/>
          </p:cNvPicPr>
          <p:nvPr/>
        </p:nvPicPr>
        <p:blipFill>
          <a:blip r:embed="rId1"/>
          <a:srcRect/>
          <a:stretch>
            <a:fillRect/>
          </a:stretch>
        </p:blipFill>
        <p:spPr bwMode="auto">
          <a:xfrm>
            <a:off x="865188" y="3784600"/>
            <a:ext cx="2105025" cy="2095500"/>
          </a:xfrm>
          <a:prstGeom prst="rect">
            <a:avLst/>
          </a:prstGeom>
          <a:noFill/>
          <a:ln w="9525">
            <a:noFill/>
            <a:miter lim="800000"/>
            <a:headEnd/>
            <a:tailEnd/>
          </a:ln>
        </p:spPr>
      </p:pic>
      <p:pic>
        <p:nvPicPr>
          <p:cNvPr id="52229" name="图片 78855"/>
          <p:cNvPicPr>
            <a:picLocks noChangeAspect="1"/>
          </p:cNvPicPr>
          <p:nvPr/>
        </p:nvPicPr>
        <p:blipFill>
          <a:blip r:embed="rId2"/>
          <a:srcRect/>
          <a:stretch>
            <a:fillRect/>
          </a:stretch>
        </p:blipFill>
        <p:spPr bwMode="auto">
          <a:xfrm>
            <a:off x="3041650" y="3784600"/>
            <a:ext cx="3141663" cy="2095500"/>
          </a:xfrm>
          <a:prstGeom prst="rect">
            <a:avLst/>
          </a:prstGeom>
          <a:noFill/>
          <a:ln w="9525">
            <a:noFill/>
            <a:miter lim="800000"/>
            <a:headEnd/>
            <a:tailEnd/>
          </a:ln>
        </p:spPr>
      </p:pic>
      <p:pic>
        <p:nvPicPr>
          <p:cNvPr id="52230" name="图片 78856"/>
          <p:cNvPicPr>
            <a:picLocks noChangeAspect="1"/>
          </p:cNvPicPr>
          <p:nvPr/>
        </p:nvPicPr>
        <p:blipFill>
          <a:blip r:embed="rId3"/>
          <a:srcRect/>
          <a:stretch>
            <a:fillRect/>
          </a:stretch>
        </p:blipFill>
        <p:spPr bwMode="auto">
          <a:xfrm>
            <a:off x="6183313" y="3784600"/>
            <a:ext cx="2973387" cy="2095500"/>
          </a:xfrm>
          <a:prstGeom prst="rect">
            <a:avLst/>
          </a:prstGeom>
          <a:noFill/>
          <a:ln w="9525">
            <a:noFill/>
            <a:miter lim="800000"/>
            <a:headEnd/>
            <a:tailEnd/>
          </a:ln>
        </p:spPr>
      </p:pic>
      <p:sp>
        <p:nvSpPr>
          <p:cNvPr id="61442" name="Rectangle 2"/>
          <p:cNvSpPr>
            <a:spLocks noGrp="1" noChangeArrowheads="1"/>
          </p:cNvSpPr>
          <p:nvPr/>
        </p:nvSpPr>
        <p:spPr>
          <a:xfrm>
            <a:off x="29210" y="587375"/>
            <a:ext cx="10274935" cy="873125"/>
          </a:xfrm>
          <a:prstGeom prst="rect">
            <a:avLst/>
          </a:prstGeom>
          <a:noFill/>
          <a:ln w="9525">
            <a:noFill/>
          </a:ln>
          <a:effectLst/>
          <a:sp3d prstMaterial="plastic"/>
        </p:spPr>
        <p:txBody>
          <a:bodyPr anchor="ctr">
            <a:normAutofit/>
            <a:scene3d>
              <a:camera prst="orthographicFront"/>
              <a:lightRig rig="soft" dir="t"/>
            </a:scene3d>
            <a:sp3d prstMaterial="softEdge">
              <a:bevelT w="25400" h="25400"/>
            </a:sp3d>
          </a:bodyPr>
          <a:lstStyle>
            <a:lvl1pPr marL="0" lvl="0" indent="0" algn="ctr" defTabSz="914400" eaLnBrk="1" fontAlgn="base" latinLnBrk="0" hangingPunct="1">
              <a:lnSpc>
                <a:spcPct val="100000"/>
              </a:lnSpc>
              <a:spcBef>
                <a:spcPct val="0"/>
              </a:spcBef>
              <a:spcAft>
                <a:spcPct val="0"/>
              </a:spcAft>
              <a:buNone/>
              <a:defRPr sz="3600" b="0" i="0" u="none" kern="1200" baseline="0">
                <a:solidFill>
                  <a:schemeClr val="tx2"/>
                </a:solidFill>
                <a:latin typeface="+mj-lt"/>
                <a:ea typeface="+mj-ea"/>
                <a:cs typeface="+mj-cs"/>
              </a:defRPr>
            </a:lvl1pPr>
          </a:lstStyle>
          <a:p>
            <a:pPr algn="l" fontAlgn="auto">
              <a:spcAft>
                <a:spcPts val="0"/>
              </a:spcAft>
              <a:defRPr/>
            </a:pPr>
            <a:r>
              <a:rPr lang="zh-CN" altLang="en-US" sz="4000" b="1" smtClean="0">
                <a:effectLst>
                  <a:outerShdw blurRad="31750" dist="25400" dir="5400000" algn="tl" rotWithShape="0">
                    <a:srgbClr val="000000">
                      <a:alpha val="25000"/>
                    </a:srgbClr>
                  </a:outerShdw>
                </a:effectLst>
                <a:sym typeface="+mn-ea"/>
              </a:rPr>
              <a:t>第五节 市场调查与预测的功能、地位和作用</a:t>
            </a:r>
            <a:endParaRPr lang="zh-CN" altLang="en-US" sz="4000" b="1" smtClean="0">
              <a:effectLst>
                <a:outerShdw blurRad="31750" dist="25400" dir="5400000" algn="tl" rotWithShape="0">
                  <a:srgbClr val="000000">
                    <a:alpha val="25000"/>
                  </a:srgbClr>
                </a:outerShdw>
              </a:effectLst>
              <a:sym typeface="+mn-ea"/>
            </a:endParaRPr>
          </a:p>
        </p:txBody>
      </p:sp>
      <p:sp>
        <p:nvSpPr>
          <p:cNvPr id="75779" name="标题 1"/>
          <p:cNvSpPr>
            <a:spLocks noGrp="1"/>
          </p:cNvSpPr>
          <p:nvPr/>
        </p:nvSpPr>
        <p:spPr>
          <a:xfrm>
            <a:off x="34925" y="1284288"/>
            <a:ext cx="6581775" cy="952500"/>
          </a:xfrm>
          <a:prstGeom prst="rect">
            <a:avLst/>
          </a:prstGeom>
          <a:noFill/>
          <a:ln w="9525">
            <a:noFill/>
          </a:ln>
        </p:spPr>
        <p:txBody>
          <a:bodyPr anchor="ctr"/>
          <a:lstStyle>
            <a:lvl1pPr marL="0" lvl="0" indent="0" algn="ctr" defTabSz="914400" eaLnBrk="1" fontAlgn="base" latinLnBrk="0" hangingPunct="1">
              <a:lnSpc>
                <a:spcPct val="100000"/>
              </a:lnSpc>
              <a:spcBef>
                <a:spcPct val="0"/>
              </a:spcBef>
              <a:spcAft>
                <a:spcPct val="0"/>
              </a:spcAft>
              <a:buNone/>
              <a:defRPr sz="3600" b="0" i="0" u="none" kern="1200" baseline="0">
                <a:solidFill>
                  <a:schemeClr val="tx2"/>
                </a:solidFill>
                <a:latin typeface="+mj-lt"/>
                <a:ea typeface="+mj-ea"/>
                <a:cs typeface="+mj-cs"/>
              </a:defRPr>
            </a:lvl1pPr>
          </a:lstStyle>
          <a:p>
            <a:pPr algn="l">
              <a:defRPr/>
            </a:pPr>
            <a:r>
              <a:rPr lang="zh-CN" altLang="en-US" sz="2400" dirty="0">
                <a:solidFill>
                  <a:schemeClr val="tx1"/>
                </a:solidFill>
                <a:latin typeface="+mn-lt"/>
                <a:ea typeface="+mn-ea"/>
                <a:cs typeface="+mn-cs"/>
              </a:rPr>
              <a:t>三、市场调研与预测的作用</a:t>
            </a:r>
            <a:endParaRPr lang="zh-CN" altLang="en-US" dirty="0"/>
          </a:p>
        </p:txBody>
      </p:sp>
    </p:spTree>
  </p:cSld>
  <p:clrMapOvr>
    <a:masterClrMapping/>
  </p:clrMapOvr>
  <p:transition>
    <p:comb dir="vert"/>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矩形 22"/>
          <p:cNvSpPr>
            <a:spLocks noChangeArrowheads="1"/>
          </p:cNvSpPr>
          <p:nvPr/>
        </p:nvSpPr>
        <p:spPr bwMode="auto">
          <a:xfrm>
            <a:off x="646113" y="1992313"/>
            <a:ext cx="7396162" cy="646112"/>
          </a:xfrm>
          <a:prstGeom prst="rect">
            <a:avLst/>
          </a:prstGeom>
          <a:noFill/>
          <a:ln w="9525">
            <a:noFill/>
            <a:miter lim="800000"/>
          </a:ln>
        </p:spPr>
        <p:txBody>
          <a:bodyPr anchor="ctr"/>
          <a:lstStyle/>
          <a:p>
            <a:pPr marL="1905" indent="-1905" algn="just">
              <a:lnSpc>
                <a:spcPct val="120000"/>
              </a:lnSpc>
              <a:buClr>
                <a:schemeClr val="hlink"/>
              </a:buClr>
              <a:buFont typeface="Wingdings" panose="05000000000000000000" pitchFamily="2" charset="2"/>
              <a:buNone/>
            </a:pPr>
            <a:endParaRPr lang="zh-CN" altLang="en-US" sz="2400">
              <a:latin typeface="黑体" panose="02010609060101010101" pitchFamily="49" charset="-122"/>
              <a:ea typeface="黑体" panose="02010609060101010101" pitchFamily="49" charset="-122"/>
              <a:sym typeface="Arial" panose="020B0604020202020204" pitchFamily="34" charset="0"/>
            </a:endParaRPr>
          </a:p>
          <a:p>
            <a:pPr marL="1905" indent="-1905" algn="just">
              <a:lnSpc>
                <a:spcPct val="120000"/>
              </a:lnSpc>
              <a:buClr>
                <a:schemeClr val="hlink"/>
              </a:buClr>
              <a:buFont typeface="Wingdings" panose="05000000000000000000" pitchFamily="2" charset="2"/>
              <a:buChar char="p"/>
            </a:pPr>
            <a:r>
              <a:rPr lang="zh-CN" altLang="en-US" sz="2400">
                <a:latin typeface="黑体" panose="02010609060101010101" pitchFamily="49" charset="-122"/>
                <a:ea typeface="黑体" panose="02010609060101010101" pitchFamily="49" charset="-122"/>
                <a:sym typeface="Arial" panose="020B0604020202020204" pitchFamily="34" charset="0"/>
              </a:rPr>
              <a:t>有利于企业实行正确的产品开发与产品策略；</a:t>
            </a:r>
            <a:endParaRPr lang="zh-CN" altLang="en-US" sz="2400">
              <a:latin typeface="黑体" panose="02010609060101010101" pitchFamily="49" charset="-122"/>
              <a:ea typeface="黑体" panose="02010609060101010101" pitchFamily="49" charset="-122"/>
              <a:sym typeface="Arial" panose="020B0604020202020204" pitchFamily="34" charset="0"/>
            </a:endParaRPr>
          </a:p>
          <a:p>
            <a:pPr marL="1905" indent="-1905" algn="just">
              <a:lnSpc>
                <a:spcPct val="120000"/>
              </a:lnSpc>
              <a:buClr>
                <a:schemeClr val="hlink"/>
              </a:buClr>
              <a:buFont typeface="Wingdings" panose="05000000000000000000" pitchFamily="2" charset="2"/>
              <a:buChar char="p"/>
            </a:pPr>
            <a:endParaRPr lang="zh-CN" altLang="en-US" sz="2400">
              <a:latin typeface="黑体" panose="02010609060101010101" pitchFamily="49" charset="-122"/>
              <a:ea typeface="黑体" panose="02010609060101010101" pitchFamily="49" charset="-122"/>
              <a:sym typeface="Arial" panose="020B0604020202020204" pitchFamily="34" charset="0"/>
            </a:endParaRPr>
          </a:p>
          <a:p>
            <a:pPr marL="1905" indent="-1905" algn="just">
              <a:lnSpc>
                <a:spcPct val="120000"/>
              </a:lnSpc>
              <a:buClr>
                <a:schemeClr val="hlink"/>
              </a:buClr>
              <a:buFont typeface="Wingdings" panose="05000000000000000000" pitchFamily="2" charset="2"/>
              <a:buNone/>
            </a:pPr>
            <a:endParaRPr lang="zh-CN" altLang="en-US">
              <a:latin typeface="黑体" panose="02010609060101010101" pitchFamily="49" charset="-122"/>
              <a:ea typeface="黑体" panose="02010609060101010101" pitchFamily="49" charset="-122"/>
            </a:endParaRPr>
          </a:p>
        </p:txBody>
      </p:sp>
      <p:pic>
        <p:nvPicPr>
          <p:cNvPr id="53250" name="图片 80901" descr="zhishichanquan_22_02"/>
          <p:cNvPicPr>
            <a:picLocks noChangeAspect="1"/>
          </p:cNvPicPr>
          <p:nvPr/>
        </p:nvPicPr>
        <p:blipFill>
          <a:blip r:embed="rId1"/>
          <a:srcRect/>
          <a:stretch>
            <a:fillRect/>
          </a:stretch>
        </p:blipFill>
        <p:spPr bwMode="auto">
          <a:xfrm>
            <a:off x="4356100" y="2595563"/>
            <a:ext cx="4089400" cy="3502025"/>
          </a:xfrm>
          <a:prstGeom prst="rect">
            <a:avLst/>
          </a:prstGeom>
          <a:noFill/>
          <a:ln w="9525">
            <a:noFill/>
            <a:miter lim="800000"/>
            <a:headEnd/>
            <a:tailEnd/>
          </a:ln>
        </p:spPr>
      </p:pic>
      <p:sp>
        <p:nvSpPr>
          <p:cNvPr id="53251" name="文本框 80902"/>
          <p:cNvSpPr txBox="1">
            <a:spLocks noChangeArrowheads="1"/>
          </p:cNvSpPr>
          <p:nvPr/>
        </p:nvSpPr>
        <p:spPr bwMode="auto">
          <a:xfrm>
            <a:off x="2079625" y="2595563"/>
            <a:ext cx="2032000" cy="3170237"/>
          </a:xfrm>
          <a:prstGeom prst="rect">
            <a:avLst/>
          </a:prstGeom>
          <a:noFill/>
          <a:ln w="9525">
            <a:noFill/>
            <a:miter lim="800000"/>
          </a:ln>
        </p:spPr>
        <p:txBody>
          <a:bodyPr>
            <a:spAutoFit/>
          </a:bodyPr>
          <a:lstStyle/>
          <a:p>
            <a:pPr marL="342900" indent="-342900" algn="ctr">
              <a:spcBef>
                <a:spcPct val="50000"/>
              </a:spcBef>
            </a:pPr>
            <a:r>
              <a:rPr lang="zh-CN" altLang="en-US" sz="2000">
                <a:latin typeface="黑体" panose="02010609060101010101" pitchFamily="49" charset="-122"/>
                <a:ea typeface="黑体" panose="02010609060101010101" pitchFamily="49" charset="-122"/>
              </a:rPr>
              <a:t>洗发水：</a:t>
            </a:r>
            <a:endParaRPr lang="zh-CN" altLang="en-US" sz="2000">
              <a:latin typeface="黑体" panose="02010609060101010101" pitchFamily="49" charset="-122"/>
              <a:ea typeface="黑体" panose="02010609060101010101" pitchFamily="49" charset="-122"/>
            </a:endParaRPr>
          </a:p>
          <a:p>
            <a:pPr marL="342900" indent="-342900" algn="ctr">
              <a:spcBef>
                <a:spcPct val="50000"/>
              </a:spcBef>
            </a:pPr>
            <a:r>
              <a:rPr lang="zh-CN" altLang="en-US" sz="2000">
                <a:latin typeface="黑体" panose="02010609060101010101" pitchFamily="49" charset="-122"/>
                <a:ea typeface="黑体" panose="02010609060101010101" pitchFamily="49" charset="-122"/>
              </a:rPr>
              <a:t>沙宣</a:t>
            </a:r>
            <a:endParaRPr lang="zh-CN" altLang="en-US" sz="2000">
              <a:latin typeface="黑体" panose="02010609060101010101" pitchFamily="49" charset="-122"/>
              <a:ea typeface="黑体" panose="02010609060101010101" pitchFamily="49" charset="-122"/>
            </a:endParaRPr>
          </a:p>
          <a:p>
            <a:pPr marL="342900" indent="-342900" algn="ctr">
              <a:spcBef>
                <a:spcPct val="50000"/>
              </a:spcBef>
            </a:pPr>
            <a:r>
              <a:rPr lang="zh-CN" altLang="en-US" sz="2000">
                <a:latin typeface="黑体" panose="02010609060101010101" pitchFamily="49" charset="-122"/>
                <a:ea typeface="黑体" panose="02010609060101010101" pitchFamily="49" charset="-122"/>
              </a:rPr>
              <a:t>潘婷</a:t>
            </a:r>
            <a:endParaRPr lang="zh-CN" altLang="en-US" sz="2000">
              <a:latin typeface="黑体" panose="02010609060101010101" pitchFamily="49" charset="-122"/>
              <a:ea typeface="黑体" panose="02010609060101010101" pitchFamily="49" charset="-122"/>
            </a:endParaRPr>
          </a:p>
          <a:p>
            <a:pPr marL="342900" indent="-342900" algn="ctr">
              <a:spcBef>
                <a:spcPct val="50000"/>
              </a:spcBef>
            </a:pPr>
            <a:r>
              <a:rPr lang="zh-CN" altLang="en-US" sz="2000">
                <a:latin typeface="黑体" panose="02010609060101010101" pitchFamily="49" charset="-122"/>
                <a:ea typeface="黑体" panose="02010609060101010101" pitchFamily="49" charset="-122"/>
              </a:rPr>
              <a:t>海飞丝</a:t>
            </a:r>
            <a:endParaRPr lang="zh-CN" altLang="en-US" sz="2000">
              <a:latin typeface="黑体" panose="02010609060101010101" pitchFamily="49" charset="-122"/>
              <a:ea typeface="黑体" panose="02010609060101010101" pitchFamily="49" charset="-122"/>
            </a:endParaRPr>
          </a:p>
          <a:p>
            <a:pPr marL="342900" indent="-342900" algn="ctr">
              <a:spcBef>
                <a:spcPct val="50000"/>
              </a:spcBef>
            </a:pPr>
            <a:r>
              <a:rPr lang="zh-CN" altLang="en-US" sz="2000">
                <a:latin typeface="黑体" panose="02010609060101010101" pitchFamily="49" charset="-122"/>
                <a:ea typeface="黑体" panose="02010609060101010101" pitchFamily="49" charset="-122"/>
              </a:rPr>
              <a:t>伊卡璐</a:t>
            </a:r>
            <a:endParaRPr lang="zh-CN" altLang="en-US" sz="2000">
              <a:latin typeface="黑体" panose="02010609060101010101" pitchFamily="49" charset="-122"/>
              <a:ea typeface="黑体" panose="02010609060101010101" pitchFamily="49" charset="-122"/>
            </a:endParaRPr>
          </a:p>
          <a:p>
            <a:pPr marL="342900" indent="-342900" algn="ctr">
              <a:spcBef>
                <a:spcPct val="50000"/>
              </a:spcBef>
            </a:pPr>
            <a:r>
              <a:rPr lang="zh-CN" altLang="en-US" sz="2000">
                <a:latin typeface="黑体" panose="02010609060101010101" pitchFamily="49" charset="-122"/>
                <a:ea typeface="黑体" panose="02010609060101010101" pitchFamily="49" charset="-122"/>
              </a:rPr>
              <a:t>润妍</a:t>
            </a:r>
            <a:endParaRPr lang="zh-CN" altLang="en-US" sz="2000">
              <a:latin typeface="黑体" panose="02010609060101010101" pitchFamily="49" charset="-122"/>
              <a:ea typeface="黑体" panose="02010609060101010101" pitchFamily="49" charset="-122"/>
            </a:endParaRPr>
          </a:p>
          <a:p>
            <a:pPr marL="342900" indent="-342900" algn="ctr">
              <a:spcBef>
                <a:spcPct val="50000"/>
              </a:spcBef>
            </a:pPr>
            <a:r>
              <a:rPr lang="zh-CN" altLang="en-US" sz="2000">
                <a:latin typeface="黑体" panose="02010609060101010101" pitchFamily="49" charset="-122"/>
                <a:ea typeface="黑体" panose="02010609060101010101" pitchFamily="49" charset="-122"/>
              </a:rPr>
              <a:t>飘柔</a:t>
            </a:r>
            <a:endParaRPr lang="zh-CN" altLang="en-US" sz="2000">
              <a:latin typeface="黑体" panose="02010609060101010101" pitchFamily="49" charset="-122"/>
              <a:ea typeface="黑体" panose="02010609060101010101" pitchFamily="49" charset="-122"/>
            </a:endParaRPr>
          </a:p>
        </p:txBody>
      </p:sp>
      <p:pic>
        <p:nvPicPr>
          <p:cNvPr id="53252" name="图片 80903" descr="42_110323092859_1"/>
          <p:cNvPicPr>
            <a:picLocks noChangeAspect="1"/>
          </p:cNvPicPr>
          <p:nvPr/>
        </p:nvPicPr>
        <p:blipFill>
          <a:blip r:embed="rId2"/>
          <a:srcRect/>
          <a:stretch>
            <a:fillRect/>
          </a:stretch>
        </p:blipFill>
        <p:spPr bwMode="auto">
          <a:xfrm>
            <a:off x="866775" y="2595563"/>
            <a:ext cx="1212850" cy="700087"/>
          </a:xfrm>
          <a:prstGeom prst="rect">
            <a:avLst/>
          </a:prstGeom>
          <a:noFill/>
          <a:ln w="9525">
            <a:noFill/>
            <a:miter lim="800000"/>
            <a:headEnd/>
            <a:tailEnd/>
          </a:ln>
        </p:spPr>
      </p:pic>
      <p:sp>
        <p:nvSpPr>
          <p:cNvPr id="75779" name="标题 1"/>
          <p:cNvSpPr>
            <a:spLocks noGrp="1"/>
          </p:cNvSpPr>
          <p:nvPr/>
        </p:nvSpPr>
        <p:spPr>
          <a:xfrm>
            <a:off x="104775" y="1190625"/>
            <a:ext cx="6581775" cy="952500"/>
          </a:xfrm>
          <a:prstGeom prst="rect">
            <a:avLst/>
          </a:prstGeom>
          <a:noFill/>
          <a:ln w="9525">
            <a:noFill/>
          </a:ln>
        </p:spPr>
        <p:txBody>
          <a:bodyPr anchor="ctr"/>
          <a:lstStyle>
            <a:lvl1pPr marL="0" lvl="0" indent="0" algn="ctr" defTabSz="914400" eaLnBrk="1" fontAlgn="base" latinLnBrk="0" hangingPunct="1">
              <a:lnSpc>
                <a:spcPct val="100000"/>
              </a:lnSpc>
              <a:spcBef>
                <a:spcPct val="0"/>
              </a:spcBef>
              <a:spcAft>
                <a:spcPct val="0"/>
              </a:spcAft>
              <a:buNone/>
              <a:defRPr sz="3600" b="0" i="0" u="none" kern="1200" baseline="0">
                <a:solidFill>
                  <a:schemeClr val="tx2"/>
                </a:solidFill>
                <a:latin typeface="+mj-lt"/>
                <a:ea typeface="+mj-ea"/>
                <a:cs typeface="+mj-cs"/>
              </a:defRPr>
            </a:lvl1pPr>
          </a:lstStyle>
          <a:p>
            <a:pPr algn="l">
              <a:defRPr/>
            </a:pPr>
            <a:r>
              <a:rPr lang="zh-CN" altLang="en-US" sz="2400" dirty="0">
                <a:solidFill>
                  <a:schemeClr val="tx1"/>
                </a:solidFill>
                <a:latin typeface="+mn-lt"/>
                <a:ea typeface="+mn-ea"/>
                <a:cs typeface="+mn-cs"/>
              </a:rPr>
              <a:t>三、市场调研与预测的作用</a:t>
            </a:r>
            <a:endParaRPr lang="zh-CN" altLang="en-US" dirty="0"/>
          </a:p>
        </p:txBody>
      </p:sp>
      <p:sp>
        <p:nvSpPr>
          <p:cNvPr id="61442" name="Rectangle 2"/>
          <p:cNvSpPr>
            <a:spLocks noGrp="1" noChangeArrowheads="1"/>
          </p:cNvSpPr>
          <p:nvPr/>
        </p:nvSpPr>
        <p:spPr>
          <a:xfrm>
            <a:off x="29210" y="587375"/>
            <a:ext cx="10274935" cy="873125"/>
          </a:xfrm>
          <a:prstGeom prst="rect">
            <a:avLst/>
          </a:prstGeom>
          <a:noFill/>
          <a:ln w="9525">
            <a:noFill/>
          </a:ln>
          <a:effectLst/>
          <a:sp3d prstMaterial="plastic"/>
        </p:spPr>
        <p:txBody>
          <a:bodyPr anchor="ctr">
            <a:normAutofit/>
            <a:scene3d>
              <a:camera prst="orthographicFront"/>
              <a:lightRig rig="soft" dir="t"/>
            </a:scene3d>
            <a:sp3d prstMaterial="softEdge">
              <a:bevelT w="25400" h="25400"/>
            </a:sp3d>
          </a:bodyPr>
          <a:lstStyle>
            <a:lvl1pPr marL="0" lvl="0" indent="0" algn="ctr" defTabSz="914400" eaLnBrk="1" fontAlgn="base" latinLnBrk="0" hangingPunct="1">
              <a:lnSpc>
                <a:spcPct val="100000"/>
              </a:lnSpc>
              <a:spcBef>
                <a:spcPct val="0"/>
              </a:spcBef>
              <a:spcAft>
                <a:spcPct val="0"/>
              </a:spcAft>
              <a:buNone/>
              <a:defRPr sz="3600" b="0" i="0" u="none" kern="1200" baseline="0">
                <a:solidFill>
                  <a:schemeClr val="tx2"/>
                </a:solidFill>
                <a:latin typeface="+mj-lt"/>
                <a:ea typeface="+mj-ea"/>
                <a:cs typeface="+mj-cs"/>
              </a:defRPr>
            </a:lvl1pPr>
          </a:lstStyle>
          <a:p>
            <a:pPr algn="l" fontAlgn="auto">
              <a:spcAft>
                <a:spcPts val="0"/>
              </a:spcAft>
              <a:defRPr/>
            </a:pPr>
            <a:r>
              <a:rPr lang="zh-CN" altLang="en-US" sz="4000" b="1" smtClean="0">
                <a:effectLst>
                  <a:outerShdw blurRad="31750" dist="25400" dir="5400000" algn="tl" rotWithShape="0">
                    <a:srgbClr val="000000">
                      <a:alpha val="25000"/>
                    </a:srgbClr>
                  </a:outerShdw>
                </a:effectLst>
                <a:sym typeface="+mn-ea"/>
              </a:rPr>
              <a:t>第五节 市场调查与预测的功能、地位和作用</a:t>
            </a:r>
            <a:endParaRPr lang="zh-CN" altLang="en-US" sz="4000" b="1" smtClean="0">
              <a:effectLst>
                <a:outerShdw blurRad="31750" dist="25400" dir="5400000" algn="tl" rotWithShape="0">
                  <a:srgbClr val="000000">
                    <a:alpha val="25000"/>
                  </a:srgbClr>
                </a:outerShdw>
              </a:effectLst>
              <a:sym typeface="+mn-ea"/>
            </a:endParaRPr>
          </a:p>
        </p:txBody>
      </p:sp>
    </p:spTree>
  </p:cSld>
  <p:clrMapOvr>
    <a:masterClrMapping/>
  </p:clrMapOvr>
  <p:transition>
    <p:comb dir="vert"/>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3" name="矩形 88066"/>
          <p:cNvSpPr>
            <a:spLocks noGrp="1"/>
          </p:cNvSpPr>
          <p:nvPr/>
        </p:nvSpPr>
        <p:spPr bwMode="auto">
          <a:xfrm>
            <a:off x="698500" y="153988"/>
            <a:ext cx="8816975" cy="1143000"/>
          </a:xfrm>
          <a:prstGeom prst="rect">
            <a:avLst/>
          </a:prstGeom>
          <a:noFill/>
          <a:ln w="9525">
            <a:noFill/>
            <a:miter lim="800000"/>
          </a:ln>
        </p:spPr>
        <p:txBody>
          <a:bodyPr anchor="ctr"/>
          <a:lstStyle/>
          <a:p>
            <a:pPr>
              <a:lnSpc>
                <a:spcPts val="5600"/>
              </a:lnSpc>
            </a:pPr>
            <a:r>
              <a:rPr lang="zh-CN" altLang="en-US" sz="4000" b="1">
                <a:solidFill>
                  <a:schemeClr val="bg1"/>
                </a:solidFill>
                <a:latin typeface="黑体" panose="02010609060101010101" pitchFamily="49" charset="-122"/>
                <a:ea typeface="黑体" panose="02010609060101010101" pitchFamily="49" charset="-122"/>
                <a:sym typeface="Arial Rounded MT Bold"/>
              </a:rPr>
              <a:t>第三节 市场调研与预测的功能与作用</a:t>
            </a:r>
            <a:endParaRPr lang="zh-CN" altLang="en-US" sz="4600">
              <a:solidFill>
                <a:schemeClr val="bg1"/>
              </a:solidFill>
              <a:ea typeface="Arial Rounded MT Bold"/>
              <a:cs typeface="Arial Rounded MT Bold"/>
              <a:sym typeface="Arial Rounded MT Bold"/>
            </a:endParaRPr>
          </a:p>
        </p:txBody>
      </p:sp>
      <p:sp>
        <p:nvSpPr>
          <p:cNvPr id="54274" name="文本框 88067"/>
          <p:cNvSpPr txBox="1">
            <a:spLocks noChangeArrowheads="1"/>
          </p:cNvSpPr>
          <p:nvPr/>
        </p:nvSpPr>
        <p:spPr bwMode="auto">
          <a:xfrm>
            <a:off x="857250" y="2427288"/>
            <a:ext cx="8229600" cy="2428875"/>
          </a:xfrm>
          <a:prstGeom prst="rect">
            <a:avLst/>
          </a:prstGeom>
          <a:noFill/>
          <a:ln w="9525">
            <a:noFill/>
            <a:miter lim="800000"/>
          </a:ln>
        </p:spPr>
        <p:txBody>
          <a:bodyPr>
            <a:spAutoFit/>
          </a:bodyPr>
          <a:lstStyle/>
          <a:p>
            <a:pPr algn="ctr">
              <a:lnSpc>
                <a:spcPct val="90000"/>
              </a:lnSpc>
              <a:spcBef>
                <a:spcPct val="20000"/>
              </a:spcBef>
            </a:pPr>
            <a:r>
              <a:rPr lang="zh-CN" altLang="en-US" sz="2000" b="1">
                <a:latin typeface="黑体" panose="02010609060101010101" pitchFamily="49" charset="-122"/>
                <a:ea typeface="黑体" panose="02010609060101010101" pitchFamily="49" charset="-122"/>
              </a:rPr>
              <a:t>三十三元钱一斤的桔子皮</a:t>
            </a:r>
            <a:endParaRPr lang="zh-CN" altLang="en-US" sz="2000" b="1">
              <a:latin typeface="黑体" panose="02010609060101010101" pitchFamily="49" charset="-122"/>
              <a:ea typeface="黑体" panose="02010609060101010101" pitchFamily="49" charset="-122"/>
            </a:endParaRPr>
          </a:p>
          <a:p>
            <a:pPr>
              <a:lnSpc>
                <a:spcPct val="90000"/>
              </a:lnSpc>
              <a:spcBef>
                <a:spcPct val="20000"/>
              </a:spcBef>
            </a:pPr>
            <a:r>
              <a:rPr lang="zh-CN" altLang="en-US" sz="2000" b="1">
                <a:latin typeface="黑体" panose="02010609060101010101" pitchFamily="49" charset="-122"/>
                <a:ea typeface="黑体" panose="02010609060101010101" pitchFamily="49" charset="-122"/>
              </a:rPr>
              <a:t>    </a:t>
            </a:r>
            <a:r>
              <a:rPr lang="zh-CN" altLang="en-US" sz="2000">
                <a:latin typeface="黑体" panose="02010609060101010101" pitchFamily="49" charset="-122"/>
                <a:ea typeface="黑体" panose="02010609060101010101" pitchFamily="49" charset="-122"/>
              </a:rPr>
              <a:t>桔子皮，中药称其为“陈皮”。汕头某罐头厂在北京王府井百货大楼竟把桔子皮卖出了</a:t>
            </a:r>
            <a:r>
              <a:rPr lang="en-US" altLang="zh-CN" sz="2000">
                <a:latin typeface="黑体" panose="02010609060101010101" pitchFamily="49" charset="-122"/>
                <a:ea typeface="黑体" panose="02010609060101010101" pitchFamily="49" charset="-122"/>
              </a:rPr>
              <a:t>33</a:t>
            </a:r>
            <a:r>
              <a:rPr lang="zh-CN" altLang="en-US" sz="2000">
                <a:latin typeface="黑体" panose="02010609060101010101" pitchFamily="49" charset="-122"/>
                <a:ea typeface="黑体" panose="02010609060101010101" pitchFamily="49" charset="-122"/>
              </a:rPr>
              <a:t>元钱一斤的价格！</a:t>
            </a:r>
            <a:br>
              <a:rPr lang="zh-CN" altLang="en-US" sz="2000">
                <a:latin typeface="黑体" panose="02010609060101010101" pitchFamily="49" charset="-122"/>
                <a:ea typeface="黑体" panose="02010609060101010101" pitchFamily="49" charset="-122"/>
              </a:rPr>
            </a:br>
            <a:r>
              <a:rPr lang="zh-CN" altLang="en-US" sz="2000">
                <a:latin typeface="黑体" panose="02010609060101010101" pitchFamily="49" charset="-122"/>
                <a:ea typeface="黑体" panose="02010609060101010101" pitchFamily="49" charset="-122"/>
              </a:rPr>
              <a:t>    汕头这家罐头厂，原本生产桔子罐头，桔子皮就被送进药材收购站，价格是几分钱一斤，他们组织人力开发研究其新的使用价值，终于开发出了一种叫“珍珠陈皮”的小食品。</a:t>
            </a:r>
            <a:br>
              <a:rPr lang="zh-CN" altLang="en-US" sz="2000">
                <a:latin typeface="黑体" panose="02010609060101010101" pitchFamily="49" charset="-122"/>
                <a:ea typeface="黑体" panose="02010609060101010101" pitchFamily="49" charset="-122"/>
              </a:rPr>
            </a:br>
            <a:r>
              <a:rPr lang="zh-CN" altLang="en-US" sz="2000">
                <a:solidFill>
                  <a:srgbClr val="3333FF"/>
                </a:solidFill>
                <a:latin typeface="黑体" panose="02010609060101010101" pitchFamily="49" charset="-122"/>
                <a:ea typeface="黑体" panose="02010609060101010101" pitchFamily="49" charset="-122"/>
              </a:rPr>
              <a:t>    </a:t>
            </a:r>
            <a:endParaRPr lang="zh-CN" altLang="en-US" sz="2000">
              <a:solidFill>
                <a:srgbClr val="3333FF"/>
              </a:solidFill>
              <a:latin typeface="黑体" panose="02010609060101010101" pitchFamily="49" charset="-122"/>
              <a:ea typeface="黑体" panose="02010609060101010101" pitchFamily="49" charset="-122"/>
            </a:endParaRPr>
          </a:p>
          <a:p>
            <a:pPr>
              <a:lnSpc>
                <a:spcPct val="90000"/>
              </a:lnSpc>
              <a:spcBef>
                <a:spcPct val="20000"/>
              </a:spcBef>
            </a:pPr>
            <a:endParaRPr lang="zh-CN" altLang="en-US" sz="2000">
              <a:solidFill>
                <a:srgbClr val="3333FF"/>
              </a:solidFill>
              <a:latin typeface="黑体" panose="02010609060101010101" pitchFamily="49" charset="-122"/>
              <a:ea typeface="黑体" panose="02010609060101010101" pitchFamily="49" charset="-122"/>
            </a:endParaRPr>
          </a:p>
        </p:txBody>
      </p:sp>
      <p:pic>
        <p:nvPicPr>
          <p:cNvPr id="54275" name="图片 88068"/>
          <p:cNvPicPr>
            <a:picLocks noChangeAspect="1"/>
          </p:cNvPicPr>
          <p:nvPr/>
        </p:nvPicPr>
        <p:blipFill>
          <a:blip r:embed="rId1"/>
          <a:srcRect/>
          <a:stretch>
            <a:fillRect/>
          </a:stretch>
        </p:blipFill>
        <p:spPr bwMode="auto">
          <a:xfrm>
            <a:off x="3629025" y="4279900"/>
            <a:ext cx="2613025" cy="1974850"/>
          </a:xfrm>
          <a:prstGeom prst="rect">
            <a:avLst/>
          </a:prstGeom>
          <a:noFill/>
          <a:ln w="9525">
            <a:noFill/>
            <a:miter lim="800000"/>
            <a:headEnd/>
            <a:tailEnd/>
          </a:ln>
        </p:spPr>
      </p:pic>
      <p:pic>
        <p:nvPicPr>
          <p:cNvPr id="54276" name="图片 88069"/>
          <p:cNvPicPr>
            <a:picLocks noChangeAspect="1"/>
          </p:cNvPicPr>
          <p:nvPr/>
        </p:nvPicPr>
        <p:blipFill>
          <a:blip r:embed="rId2"/>
          <a:srcRect/>
          <a:stretch>
            <a:fillRect/>
          </a:stretch>
        </p:blipFill>
        <p:spPr bwMode="auto">
          <a:xfrm>
            <a:off x="6313488" y="4294188"/>
            <a:ext cx="2590800" cy="1889125"/>
          </a:xfrm>
          <a:prstGeom prst="rect">
            <a:avLst/>
          </a:prstGeom>
          <a:noFill/>
          <a:ln w="9525">
            <a:noFill/>
            <a:miter lim="800000"/>
            <a:headEnd/>
            <a:tailEnd/>
          </a:ln>
        </p:spPr>
      </p:pic>
      <p:pic>
        <p:nvPicPr>
          <p:cNvPr id="54277" name="图片 88070"/>
          <p:cNvPicPr>
            <a:picLocks noChangeAspect="1"/>
          </p:cNvPicPr>
          <p:nvPr/>
        </p:nvPicPr>
        <p:blipFill>
          <a:blip r:embed="rId3"/>
          <a:srcRect/>
          <a:stretch>
            <a:fillRect/>
          </a:stretch>
        </p:blipFill>
        <p:spPr bwMode="auto">
          <a:xfrm>
            <a:off x="857250" y="4276725"/>
            <a:ext cx="2576513" cy="1978025"/>
          </a:xfrm>
          <a:prstGeom prst="rect">
            <a:avLst/>
          </a:prstGeom>
          <a:noFill/>
          <a:ln w="9525">
            <a:noFill/>
            <a:miter lim="800000"/>
            <a:headEnd/>
            <a:tailEnd/>
          </a:ln>
        </p:spPr>
      </p:pic>
      <p:sp>
        <p:nvSpPr>
          <p:cNvPr id="61442" name="Rectangle 2"/>
          <p:cNvSpPr>
            <a:spLocks noGrp="1" noChangeArrowheads="1"/>
          </p:cNvSpPr>
          <p:nvPr/>
        </p:nvSpPr>
        <p:spPr>
          <a:xfrm>
            <a:off x="29210" y="587375"/>
            <a:ext cx="10274935" cy="873125"/>
          </a:xfrm>
          <a:prstGeom prst="rect">
            <a:avLst/>
          </a:prstGeom>
          <a:noFill/>
          <a:ln w="9525">
            <a:noFill/>
          </a:ln>
          <a:effectLst/>
          <a:sp3d prstMaterial="plastic"/>
        </p:spPr>
        <p:txBody>
          <a:bodyPr anchor="ctr">
            <a:normAutofit/>
            <a:scene3d>
              <a:camera prst="orthographicFront"/>
              <a:lightRig rig="soft" dir="t"/>
            </a:scene3d>
            <a:sp3d prstMaterial="softEdge">
              <a:bevelT w="25400" h="25400"/>
            </a:sp3d>
          </a:bodyPr>
          <a:lstStyle>
            <a:lvl1pPr marL="0" lvl="0" indent="0" algn="ctr" defTabSz="914400" eaLnBrk="1" fontAlgn="base" latinLnBrk="0" hangingPunct="1">
              <a:lnSpc>
                <a:spcPct val="100000"/>
              </a:lnSpc>
              <a:spcBef>
                <a:spcPct val="0"/>
              </a:spcBef>
              <a:spcAft>
                <a:spcPct val="0"/>
              </a:spcAft>
              <a:buNone/>
              <a:defRPr sz="3600" b="0" i="0" u="none" kern="1200" baseline="0">
                <a:solidFill>
                  <a:schemeClr val="tx2"/>
                </a:solidFill>
                <a:latin typeface="+mj-lt"/>
                <a:ea typeface="+mj-ea"/>
                <a:cs typeface="+mj-cs"/>
              </a:defRPr>
            </a:lvl1pPr>
          </a:lstStyle>
          <a:p>
            <a:pPr algn="l" fontAlgn="auto">
              <a:spcAft>
                <a:spcPts val="0"/>
              </a:spcAft>
              <a:defRPr/>
            </a:pPr>
            <a:r>
              <a:rPr lang="zh-CN" altLang="en-US" sz="4000" b="1" smtClean="0">
                <a:effectLst>
                  <a:outerShdw blurRad="31750" dist="25400" dir="5400000" algn="tl" rotWithShape="0">
                    <a:srgbClr val="000000">
                      <a:alpha val="25000"/>
                    </a:srgbClr>
                  </a:outerShdw>
                </a:effectLst>
                <a:sym typeface="+mn-ea"/>
              </a:rPr>
              <a:t>第五节 市场调查与预测的功能、地位和作用</a:t>
            </a:r>
            <a:endParaRPr lang="zh-CN" altLang="en-US" sz="4000" b="1" smtClean="0">
              <a:effectLst>
                <a:outerShdw blurRad="31750" dist="25400" dir="5400000" algn="tl" rotWithShape="0">
                  <a:srgbClr val="000000">
                    <a:alpha val="25000"/>
                  </a:srgbClr>
                </a:outerShdw>
              </a:effectLst>
              <a:sym typeface="+mn-ea"/>
            </a:endParaRPr>
          </a:p>
        </p:txBody>
      </p:sp>
      <p:sp>
        <p:nvSpPr>
          <p:cNvPr id="75779" name="标题 1"/>
          <p:cNvSpPr>
            <a:spLocks noGrp="1"/>
          </p:cNvSpPr>
          <p:nvPr/>
        </p:nvSpPr>
        <p:spPr>
          <a:xfrm>
            <a:off x="34925" y="1284288"/>
            <a:ext cx="6581775" cy="952500"/>
          </a:xfrm>
          <a:prstGeom prst="rect">
            <a:avLst/>
          </a:prstGeom>
          <a:noFill/>
          <a:ln w="9525">
            <a:noFill/>
          </a:ln>
        </p:spPr>
        <p:txBody>
          <a:bodyPr anchor="ctr"/>
          <a:lstStyle>
            <a:lvl1pPr marL="0" lvl="0" indent="0" algn="ctr" defTabSz="914400" eaLnBrk="1" fontAlgn="base" latinLnBrk="0" hangingPunct="1">
              <a:lnSpc>
                <a:spcPct val="100000"/>
              </a:lnSpc>
              <a:spcBef>
                <a:spcPct val="0"/>
              </a:spcBef>
              <a:spcAft>
                <a:spcPct val="0"/>
              </a:spcAft>
              <a:buNone/>
              <a:defRPr sz="3600" b="0" i="0" u="none" kern="1200" baseline="0">
                <a:solidFill>
                  <a:schemeClr val="tx2"/>
                </a:solidFill>
                <a:latin typeface="+mj-lt"/>
                <a:ea typeface="+mj-ea"/>
                <a:cs typeface="+mj-cs"/>
              </a:defRPr>
            </a:lvl1pPr>
          </a:lstStyle>
          <a:p>
            <a:pPr algn="l">
              <a:defRPr/>
            </a:pPr>
            <a:r>
              <a:rPr lang="zh-CN" altLang="en-US" sz="2400" dirty="0">
                <a:solidFill>
                  <a:schemeClr val="tx1"/>
                </a:solidFill>
                <a:latin typeface="+mn-lt"/>
                <a:ea typeface="+mn-ea"/>
                <a:cs typeface="+mn-cs"/>
              </a:rPr>
              <a:t>三、市场调研与预测的作用</a:t>
            </a:r>
            <a:endParaRPr lang="zh-CN" altLang="en-US" dirty="0"/>
          </a:p>
        </p:txBody>
      </p:sp>
      <p:sp>
        <p:nvSpPr>
          <p:cNvPr id="54280" name="文本框 1"/>
          <p:cNvSpPr txBox="1">
            <a:spLocks noChangeArrowheads="1"/>
          </p:cNvSpPr>
          <p:nvPr/>
        </p:nvSpPr>
        <p:spPr bwMode="auto">
          <a:xfrm>
            <a:off x="698500" y="1927225"/>
            <a:ext cx="8474075" cy="976313"/>
          </a:xfrm>
          <a:prstGeom prst="rect">
            <a:avLst/>
          </a:prstGeom>
          <a:noFill/>
          <a:ln w="9525">
            <a:noFill/>
            <a:miter lim="800000"/>
          </a:ln>
        </p:spPr>
        <p:txBody>
          <a:bodyPr>
            <a:spAutoFit/>
          </a:bodyPr>
          <a:lstStyle/>
          <a:p>
            <a:pPr marL="1905" indent="-1905" algn="just">
              <a:lnSpc>
                <a:spcPct val="120000"/>
              </a:lnSpc>
              <a:buClr>
                <a:schemeClr val="hlink"/>
              </a:buClr>
              <a:buFont typeface="Wingdings" panose="05000000000000000000" pitchFamily="2" charset="2"/>
              <a:buChar char="p"/>
            </a:pPr>
            <a:r>
              <a:rPr lang="zh-CN" altLang="en-US" sz="2400">
                <a:latin typeface="黑体" panose="02010609060101010101" pitchFamily="49" charset="-122"/>
                <a:ea typeface="黑体" panose="02010609060101010101" pitchFamily="49" charset="-122"/>
                <a:sym typeface="Arial" panose="020B0604020202020204" pitchFamily="34" charset="0"/>
              </a:rPr>
              <a:t>有利于企业实行正确的产品定价与价格策略</a:t>
            </a:r>
            <a:endParaRPr lang="zh-CN" altLang="en-US" sz="2400">
              <a:latin typeface="黑体" panose="02010609060101010101" pitchFamily="49" charset="-122"/>
              <a:ea typeface="黑体" panose="02010609060101010101" pitchFamily="49" charset="-122"/>
              <a:sym typeface="Arial" panose="020B0604020202020204" pitchFamily="34" charset="0"/>
            </a:endParaRPr>
          </a:p>
          <a:p>
            <a:pPr marL="1905" indent="-1905" algn="just">
              <a:lnSpc>
                <a:spcPct val="120000"/>
              </a:lnSpc>
              <a:buClr>
                <a:schemeClr val="hlink"/>
              </a:buClr>
              <a:buFont typeface="Wingdings" panose="05000000000000000000" pitchFamily="2" charset="2"/>
              <a:buChar char="p"/>
            </a:pPr>
            <a:endParaRPr lang="zh-CN" altLang="en-US" sz="2400">
              <a:latin typeface="黑体" panose="02010609060101010101" pitchFamily="49" charset="-122"/>
              <a:ea typeface="黑体" panose="02010609060101010101" pitchFamily="49" charset="-122"/>
            </a:endParaRPr>
          </a:p>
        </p:txBody>
      </p:sp>
    </p:spTree>
  </p:cSld>
  <p:clrMapOvr>
    <a:masterClrMapping/>
  </p:clrMapOvr>
  <p:transition>
    <p:comb dir="vert"/>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7" name="矩形 88066"/>
          <p:cNvSpPr>
            <a:spLocks noGrp="1"/>
          </p:cNvSpPr>
          <p:nvPr/>
        </p:nvSpPr>
        <p:spPr bwMode="auto">
          <a:xfrm>
            <a:off x="698500" y="153988"/>
            <a:ext cx="8816975" cy="1143000"/>
          </a:xfrm>
          <a:prstGeom prst="rect">
            <a:avLst/>
          </a:prstGeom>
          <a:noFill/>
          <a:ln w="9525">
            <a:noFill/>
            <a:miter lim="800000"/>
          </a:ln>
        </p:spPr>
        <p:txBody>
          <a:bodyPr anchor="ctr"/>
          <a:lstStyle/>
          <a:p>
            <a:pPr>
              <a:lnSpc>
                <a:spcPts val="5600"/>
              </a:lnSpc>
            </a:pPr>
            <a:r>
              <a:rPr lang="zh-CN" altLang="en-US" sz="4000" b="1">
                <a:solidFill>
                  <a:schemeClr val="bg1"/>
                </a:solidFill>
                <a:latin typeface="黑体" panose="02010609060101010101" pitchFamily="49" charset="-122"/>
                <a:ea typeface="黑体" panose="02010609060101010101" pitchFamily="49" charset="-122"/>
                <a:sym typeface="Arial Rounded MT Bold"/>
              </a:rPr>
              <a:t>第三节 市场调研与预测的功能与作用</a:t>
            </a:r>
            <a:endParaRPr lang="zh-CN" altLang="en-US" sz="4600">
              <a:solidFill>
                <a:schemeClr val="bg1"/>
              </a:solidFill>
              <a:ea typeface="Arial Rounded MT Bold"/>
              <a:cs typeface="Arial Rounded MT Bold"/>
              <a:sym typeface="Arial Rounded MT Bold"/>
            </a:endParaRPr>
          </a:p>
        </p:txBody>
      </p:sp>
      <p:sp>
        <p:nvSpPr>
          <p:cNvPr id="90115" name="文本框 89091"/>
          <p:cNvSpPr txBox="1"/>
          <p:nvPr/>
        </p:nvSpPr>
        <p:spPr>
          <a:xfrm>
            <a:off x="266700" y="2792413"/>
            <a:ext cx="9248775" cy="3359150"/>
          </a:xfrm>
          <a:prstGeom prst="rect">
            <a:avLst/>
          </a:prstGeom>
          <a:noFill/>
          <a:ln w="9525">
            <a:noFill/>
          </a:ln>
        </p:spPr>
        <p:txBody>
          <a:bodyPr>
            <a:spAutoFit/>
          </a:bodyPr>
          <a:lstStyle/>
          <a:p>
            <a:pPr algn="ctr">
              <a:lnSpc>
                <a:spcPct val="90000"/>
              </a:lnSpc>
              <a:spcBef>
                <a:spcPct val="20000"/>
              </a:spcBef>
              <a:defRPr/>
            </a:pPr>
            <a:r>
              <a:rPr lang="zh-CN" altLang="en-US" sz="2000" b="1" dirty="0">
                <a:latin typeface="黑体" panose="02010609060101010101" pitchFamily="49" charset="-122"/>
                <a:ea typeface="黑体" panose="02010609060101010101" pitchFamily="49" charset="-122"/>
                <a:cs typeface="+mn-cs"/>
              </a:rPr>
              <a:t>三十三元钱一斤的桔子皮</a:t>
            </a:r>
            <a:endParaRPr lang="zh-CN" altLang="en-US" sz="2000" b="1" dirty="0">
              <a:latin typeface="黑体" panose="02010609060101010101" pitchFamily="49" charset="-122"/>
              <a:ea typeface="黑体" panose="02010609060101010101" pitchFamily="49" charset="-122"/>
              <a:cs typeface="+mn-cs"/>
            </a:endParaRPr>
          </a:p>
          <a:p>
            <a:pPr>
              <a:lnSpc>
                <a:spcPct val="90000"/>
              </a:lnSpc>
              <a:spcBef>
                <a:spcPct val="20000"/>
              </a:spcBef>
              <a:buClr>
                <a:srgbClr val="3333FF"/>
              </a:buClr>
              <a:defRPr/>
            </a:pPr>
            <a:r>
              <a:rPr lang="zh-CN" altLang="en-US" sz="2000" b="1" dirty="0">
                <a:latin typeface="黑体" panose="02010609060101010101" pitchFamily="49" charset="-122"/>
                <a:ea typeface="黑体" panose="02010609060101010101" pitchFamily="49" charset="-122"/>
                <a:cs typeface="+mn-cs"/>
              </a:rPr>
              <a:t> </a:t>
            </a:r>
            <a:r>
              <a:rPr lang="zh-CN" altLang="en-US" sz="2000" b="1" dirty="0">
                <a:solidFill>
                  <a:srgbClr val="3333FF"/>
                </a:solidFill>
                <a:latin typeface="黑体" panose="02010609060101010101" pitchFamily="49" charset="-122"/>
                <a:ea typeface="黑体" panose="02010609060101010101" pitchFamily="49" charset="-122"/>
                <a:cs typeface="+mn-cs"/>
              </a:rPr>
              <a:t>    </a:t>
            </a:r>
            <a:r>
              <a:rPr lang="zh-CN" altLang="en-US" sz="2000" dirty="0">
                <a:latin typeface="黑体" panose="02010609060101010101" pitchFamily="49" charset="-122"/>
                <a:ea typeface="黑体" panose="02010609060101010101" pitchFamily="49" charset="-122"/>
                <a:cs typeface="+mn-cs"/>
              </a:rPr>
              <a:t>要以什么样的价格将其投入市场？他们做了市场调研评估：</a:t>
            </a:r>
            <a:endParaRPr lang="zh-CN" altLang="en-US" sz="2000" dirty="0">
              <a:latin typeface="黑体" panose="02010609060101010101" pitchFamily="49" charset="-122"/>
              <a:ea typeface="黑体" panose="02010609060101010101" pitchFamily="49" charset="-122"/>
              <a:cs typeface="+mn-cs"/>
            </a:endParaRPr>
          </a:p>
          <a:p>
            <a:pPr marL="342900" indent="-342900">
              <a:lnSpc>
                <a:spcPct val="90000"/>
              </a:lnSpc>
              <a:spcBef>
                <a:spcPct val="20000"/>
              </a:spcBef>
              <a:buClr>
                <a:srgbClr val="3333FF"/>
              </a:buClr>
              <a:buFont typeface="Wingdings" panose="05000000000000000000" charset="0"/>
              <a:buChar char=""/>
              <a:defRPr/>
            </a:pPr>
            <a:r>
              <a:rPr lang="zh-CN" altLang="en-US" sz="2000" dirty="0">
                <a:latin typeface="黑体" panose="02010609060101010101" pitchFamily="49" charset="-122"/>
                <a:ea typeface="黑体" panose="02010609060101010101" pitchFamily="49" charset="-122"/>
                <a:cs typeface="+mn-cs"/>
              </a:rPr>
              <a:t>这种小食品的“上帝”多为妇女和儿童，城市的女性和儿童多有食小食品的习惯。</a:t>
            </a:r>
            <a:endParaRPr lang="zh-CN" altLang="en-US" sz="2000" dirty="0">
              <a:latin typeface="黑体" panose="02010609060101010101" pitchFamily="49" charset="-122"/>
              <a:ea typeface="黑体" panose="02010609060101010101" pitchFamily="49" charset="-122"/>
              <a:cs typeface="+mn-cs"/>
            </a:endParaRPr>
          </a:p>
          <a:p>
            <a:pPr marL="342900" indent="-342900">
              <a:lnSpc>
                <a:spcPct val="90000"/>
              </a:lnSpc>
              <a:spcBef>
                <a:spcPct val="20000"/>
              </a:spcBef>
              <a:buClr>
                <a:srgbClr val="3333FF"/>
              </a:buClr>
              <a:buFont typeface="Wingdings" panose="05000000000000000000" charset="0"/>
              <a:buChar char=""/>
              <a:defRPr/>
            </a:pPr>
            <a:r>
              <a:rPr lang="zh-CN" altLang="en-US" sz="2000" dirty="0">
                <a:latin typeface="黑体" panose="02010609060101010101" pitchFamily="49" charset="-122"/>
                <a:ea typeface="黑体" panose="02010609060101010101" pitchFamily="49" charset="-122"/>
                <a:cs typeface="+mn-cs"/>
              </a:rPr>
              <a:t>城市妇女既爱吃小食品又追求苗条、美容，惧怕肥胖。</a:t>
            </a:r>
            <a:endParaRPr lang="zh-CN" altLang="en-US" sz="2000" dirty="0">
              <a:latin typeface="黑体" panose="02010609060101010101" pitchFamily="49" charset="-122"/>
              <a:ea typeface="黑体" panose="02010609060101010101" pitchFamily="49" charset="-122"/>
              <a:cs typeface="+mn-cs"/>
            </a:endParaRPr>
          </a:p>
          <a:p>
            <a:pPr marL="342900" indent="-342900">
              <a:lnSpc>
                <a:spcPct val="90000"/>
              </a:lnSpc>
              <a:spcBef>
                <a:spcPct val="20000"/>
              </a:spcBef>
              <a:buClr>
                <a:srgbClr val="3333FF"/>
              </a:buClr>
              <a:buFont typeface="Wingdings" panose="05000000000000000000" charset="0"/>
              <a:buChar char=""/>
              <a:defRPr/>
            </a:pPr>
            <a:r>
              <a:rPr lang="zh-CN" altLang="en-US" sz="2000" dirty="0">
                <a:latin typeface="黑体" panose="02010609060101010101" pitchFamily="49" charset="-122"/>
                <a:ea typeface="黑体" panose="02010609060101010101" pitchFamily="49" charset="-122"/>
                <a:cs typeface="+mn-cs"/>
              </a:rPr>
              <a:t>儿童喜欢吃小食品，家长也从不吝惜花钱，但又担心小孩过胖。</a:t>
            </a:r>
            <a:endParaRPr lang="zh-CN" altLang="en-US" sz="2000" dirty="0">
              <a:latin typeface="黑体" panose="02010609060101010101" pitchFamily="49" charset="-122"/>
              <a:ea typeface="黑体" panose="02010609060101010101" pitchFamily="49" charset="-122"/>
              <a:cs typeface="+mn-cs"/>
            </a:endParaRPr>
          </a:p>
          <a:p>
            <a:pPr marL="342900" indent="-342900">
              <a:lnSpc>
                <a:spcPct val="90000"/>
              </a:lnSpc>
              <a:spcBef>
                <a:spcPct val="20000"/>
              </a:spcBef>
              <a:buClr>
                <a:srgbClr val="3333FF"/>
              </a:buClr>
              <a:buFont typeface="Wingdings" panose="05000000000000000000" charset="0"/>
              <a:buChar char=""/>
              <a:defRPr/>
            </a:pPr>
            <a:r>
              <a:rPr lang="zh-CN" altLang="en-US" sz="2000" dirty="0">
                <a:latin typeface="黑体" panose="02010609060101010101" pitchFamily="49" charset="-122"/>
                <a:ea typeface="黑体" panose="02010609060101010101" pitchFamily="49" charset="-122"/>
                <a:cs typeface="+mn-cs"/>
              </a:rPr>
              <a:t>珍珠陈皮的配料采用桔皮、珍珠、二钛糖、食盐，经加工后味道很好，食后还有保持面部红身材苗条的功能，由于用袋装小包装，吃起来也很方便。</a:t>
            </a:r>
            <a:endParaRPr lang="zh-CN" altLang="en-US" sz="2000" dirty="0">
              <a:latin typeface="黑体" panose="02010609060101010101" pitchFamily="49" charset="-122"/>
              <a:ea typeface="黑体" panose="02010609060101010101" pitchFamily="49" charset="-122"/>
              <a:cs typeface="+mn-cs"/>
            </a:endParaRPr>
          </a:p>
          <a:p>
            <a:pPr marL="342900" indent="-342900">
              <a:lnSpc>
                <a:spcPct val="90000"/>
              </a:lnSpc>
              <a:spcBef>
                <a:spcPct val="20000"/>
              </a:spcBef>
              <a:buClr>
                <a:srgbClr val="3333FF"/>
              </a:buClr>
              <a:buFont typeface="Wingdings" panose="05000000000000000000" charset="0"/>
              <a:buChar char=""/>
              <a:defRPr/>
            </a:pPr>
            <a:r>
              <a:rPr lang="zh-CN" altLang="en-US" sz="2000" dirty="0">
                <a:latin typeface="黑体" panose="02010609060101010101" pitchFamily="49" charset="-122"/>
                <a:ea typeface="黑体" panose="02010609060101010101" pitchFamily="49" charset="-122"/>
                <a:cs typeface="+mn-cs"/>
              </a:rPr>
              <a:t>市场上当前很少有同类产品。</a:t>
            </a:r>
            <a:endParaRPr lang="zh-CN" altLang="en-US" sz="2000" dirty="0">
              <a:latin typeface="黑体" panose="02010609060101010101" pitchFamily="49" charset="-122"/>
              <a:ea typeface="黑体" panose="02010609060101010101" pitchFamily="49" charset="-122"/>
              <a:cs typeface="+mn-cs"/>
            </a:endParaRPr>
          </a:p>
          <a:p>
            <a:pPr>
              <a:lnSpc>
                <a:spcPct val="90000"/>
              </a:lnSpc>
              <a:spcBef>
                <a:spcPct val="20000"/>
              </a:spcBef>
              <a:defRPr/>
            </a:pPr>
            <a:endParaRPr lang="zh-CN" altLang="en-US" sz="2400" dirty="0">
              <a:solidFill>
                <a:srgbClr val="3333FF"/>
              </a:solidFill>
              <a:latin typeface="黑体" panose="02010609060101010101" pitchFamily="49" charset="-122"/>
              <a:ea typeface="黑体" panose="02010609060101010101" pitchFamily="49" charset="-122"/>
              <a:cs typeface="+mn-cs"/>
            </a:endParaRPr>
          </a:p>
        </p:txBody>
      </p:sp>
      <p:sp>
        <p:nvSpPr>
          <p:cNvPr id="61442" name="Rectangle 2"/>
          <p:cNvSpPr>
            <a:spLocks noGrp="1" noChangeArrowheads="1"/>
          </p:cNvSpPr>
          <p:nvPr/>
        </p:nvSpPr>
        <p:spPr>
          <a:xfrm>
            <a:off x="29210" y="587375"/>
            <a:ext cx="10274935" cy="873125"/>
          </a:xfrm>
          <a:prstGeom prst="rect">
            <a:avLst/>
          </a:prstGeom>
          <a:noFill/>
          <a:ln w="9525">
            <a:noFill/>
          </a:ln>
          <a:effectLst/>
          <a:sp3d prstMaterial="plastic"/>
        </p:spPr>
        <p:txBody>
          <a:bodyPr anchor="ctr">
            <a:normAutofit/>
            <a:scene3d>
              <a:camera prst="orthographicFront"/>
              <a:lightRig rig="soft" dir="t"/>
            </a:scene3d>
            <a:sp3d prstMaterial="softEdge">
              <a:bevelT w="25400" h="25400"/>
            </a:sp3d>
          </a:bodyPr>
          <a:lstStyle>
            <a:lvl1pPr marL="0" lvl="0" indent="0" algn="ctr" defTabSz="914400" eaLnBrk="1" fontAlgn="base" latinLnBrk="0" hangingPunct="1">
              <a:lnSpc>
                <a:spcPct val="100000"/>
              </a:lnSpc>
              <a:spcBef>
                <a:spcPct val="0"/>
              </a:spcBef>
              <a:spcAft>
                <a:spcPct val="0"/>
              </a:spcAft>
              <a:buNone/>
              <a:defRPr sz="3600" b="0" i="0" u="none" kern="1200" baseline="0">
                <a:solidFill>
                  <a:schemeClr val="tx2"/>
                </a:solidFill>
                <a:latin typeface="+mj-lt"/>
                <a:ea typeface="+mj-ea"/>
                <a:cs typeface="+mj-cs"/>
              </a:defRPr>
            </a:lvl1pPr>
          </a:lstStyle>
          <a:p>
            <a:pPr algn="l" fontAlgn="auto">
              <a:spcAft>
                <a:spcPts val="0"/>
              </a:spcAft>
              <a:defRPr/>
            </a:pPr>
            <a:r>
              <a:rPr lang="zh-CN" altLang="en-US" sz="4000" b="1" smtClean="0">
                <a:effectLst>
                  <a:outerShdw blurRad="31750" dist="25400" dir="5400000" algn="tl" rotWithShape="0">
                    <a:srgbClr val="000000">
                      <a:alpha val="25000"/>
                    </a:srgbClr>
                  </a:outerShdw>
                </a:effectLst>
                <a:sym typeface="+mn-ea"/>
              </a:rPr>
              <a:t>第五节 市场调查与预测的功能、地位和作用</a:t>
            </a:r>
            <a:endParaRPr lang="zh-CN" altLang="en-US" sz="4000" b="1" smtClean="0">
              <a:effectLst>
                <a:outerShdw blurRad="31750" dist="25400" dir="5400000" algn="tl" rotWithShape="0">
                  <a:srgbClr val="000000">
                    <a:alpha val="25000"/>
                  </a:srgbClr>
                </a:outerShdw>
              </a:effectLst>
              <a:sym typeface="+mn-ea"/>
            </a:endParaRPr>
          </a:p>
        </p:txBody>
      </p:sp>
      <p:sp>
        <p:nvSpPr>
          <p:cNvPr id="75779" name="标题 1"/>
          <p:cNvSpPr>
            <a:spLocks noGrp="1"/>
          </p:cNvSpPr>
          <p:nvPr/>
        </p:nvSpPr>
        <p:spPr>
          <a:xfrm>
            <a:off x="28575" y="1296988"/>
            <a:ext cx="6581775" cy="952500"/>
          </a:xfrm>
          <a:prstGeom prst="rect">
            <a:avLst/>
          </a:prstGeom>
          <a:noFill/>
          <a:ln w="9525">
            <a:noFill/>
          </a:ln>
        </p:spPr>
        <p:txBody>
          <a:bodyPr anchor="ctr"/>
          <a:lstStyle>
            <a:lvl1pPr marL="0" lvl="0" indent="0" algn="ctr" defTabSz="914400" eaLnBrk="1" fontAlgn="base" latinLnBrk="0" hangingPunct="1">
              <a:lnSpc>
                <a:spcPct val="100000"/>
              </a:lnSpc>
              <a:spcBef>
                <a:spcPct val="0"/>
              </a:spcBef>
              <a:spcAft>
                <a:spcPct val="0"/>
              </a:spcAft>
              <a:buNone/>
              <a:defRPr sz="3600" b="0" i="0" u="none" kern="1200" baseline="0">
                <a:solidFill>
                  <a:schemeClr val="tx2"/>
                </a:solidFill>
                <a:latin typeface="+mj-lt"/>
                <a:ea typeface="+mj-ea"/>
                <a:cs typeface="+mj-cs"/>
              </a:defRPr>
            </a:lvl1pPr>
          </a:lstStyle>
          <a:p>
            <a:pPr algn="l">
              <a:defRPr/>
            </a:pPr>
            <a:r>
              <a:rPr lang="zh-CN" altLang="en-US" sz="2400" dirty="0">
                <a:solidFill>
                  <a:schemeClr val="tx1"/>
                </a:solidFill>
                <a:latin typeface="+mn-lt"/>
                <a:ea typeface="+mn-ea"/>
                <a:cs typeface="+mn-cs"/>
              </a:rPr>
              <a:t>三、市场调研与预测的作用</a:t>
            </a:r>
            <a:endParaRPr lang="zh-CN" altLang="en-US" dirty="0"/>
          </a:p>
        </p:txBody>
      </p:sp>
      <p:sp>
        <p:nvSpPr>
          <p:cNvPr id="55301" name="文本框 1"/>
          <p:cNvSpPr txBox="1">
            <a:spLocks noChangeArrowheads="1"/>
          </p:cNvSpPr>
          <p:nvPr/>
        </p:nvSpPr>
        <p:spPr bwMode="auto">
          <a:xfrm>
            <a:off x="698500" y="1927225"/>
            <a:ext cx="8474075" cy="976313"/>
          </a:xfrm>
          <a:prstGeom prst="rect">
            <a:avLst/>
          </a:prstGeom>
          <a:noFill/>
          <a:ln w="9525">
            <a:noFill/>
            <a:miter lim="800000"/>
          </a:ln>
        </p:spPr>
        <p:txBody>
          <a:bodyPr>
            <a:spAutoFit/>
          </a:bodyPr>
          <a:lstStyle/>
          <a:p>
            <a:pPr marL="1905" indent="-1905" algn="just">
              <a:lnSpc>
                <a:spcPct val="120000"/>
              </a:lnSpc>
              <a:buClr>
                <a:schemeClr val="hlink"/>
              </a:buClr>
              <a:buFont typeface="Wingdings" panose="05000000000000000000" pitchFamily="2" charset="2"/>
              <a:buChar char="p"/>
            </a:pPr>
            <a:r>
              <a:rPr lang="zh-CN" altLang="en-US" sz="2400">
                <a:latin typeface="黑体" panose="02010609060101010101" pitchFamily="49" charset="-122"/>
                <a:ea typeface="黑体" panose="02010609060101010101" pitchFamily="49" charset="-122"/>
                <a:sym typeface="Arial" panose="020B0604020202020204" pitchFamily="34" charset="0"/>
              </a:rPr>
              <a:t>有利于企业实行正确的产品定价与价格策略</a:t>
            </a:r>
            <a:endParaRPr lang="zh-CN" altLang="en-US" sz="2400">
              <a:latin typeface="黑体" panose="02010609060101010101" pitchFamily="49" charset="-122"/>
              <a:ea typeface="黑体" panose="02010609060101010101" pitchFamily="49" charset="-122"/>
              <a:sym typeface="Arial" panose="020B0604020202020204" pitchFamily="34" charset="0"/>
            </a:endParaRPr>
          </a:p>
          <a:p>
            <a:pPr marL="1905" indent="-1905" algn="just">
              <a:lnSpc>
                <a:spcPct val="120000"/>
              </a:lnSpc>
              <a:buClr>
                <a:schemeClr val="hlink"/>
              </a:buClr>
              <a:buFont typeface="Wingdings" panose="05000000000000000000" pitchFamily="2" charset="2"/>
              <a:buChar char="p"/>
            </a:pPr>
            <a:endParaRPr lang="zh-CN" altLang="en-US" sz="2400">
              <a:latin typeface="黑体" panose="02010609060101010101" pitchFamily="49" charset="-122"/>
              <a:ea typeface="黑体" panose="02010609060101010101" pitchFamily="49" charset="-122"/>
            </a:endParaRPr>
          </a:p>
        </p:txBody>
      </p:sp>
    </p:spTree>
  </p:cSld>
  <p:clrMapOvr>
    <a:masterClrMapping/>
  </p:clrMapOvr>
  <p:transition>
    <p:comb dir="vert"/>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5" name="内容占位符 18435"/>
          <p:cNvSpPr>
            <a:spLocks noGrp="1"/>
          </p:cNvSpPr>
          <p:nvPr>
            <p:ph idx="4294967295"/>
          </p:nvPr>
        </p:nvSpPr>
        <p:spPr>
          <a:xfrm>
            <a:off x="506413" y="1465263"/>
            <a:ext cx="8916987" cy="4876800"/>
          </a:xfrm>
        </p:spPr>
        <p:txBody>
          <a:bodyPr/>
          <a:lstStyle/>
          <a:p>
            <a:pPr marL="0" indent="0">
              <a:buFontTx/>
              <a:buNone/>
              <a:defRPr/>
            </a:pPr>
            <a:r>
              <a:rPr lang="zh-CN" altLang="en-US" b="1" dirty="0">
                <a:latin typeface="宋体" panose="02010600030101010101" pitchFamily="2" charset="-122"/>
              </a:rPr>
              <a:t>  </a:t>
            </a:r>
            <a:endParaRPr lang="zh-CN" altLang="en-US" b="1" dirty="0">
              <a:latin typeface="宋体" panose="02010600030101010101" pitchFamily="2" charset="-122"/>
            </a:endParaRPr>
          </a:p>
          <a:p>
            <a:pPr marL="0" indent="0">
              <a:buFontTx/>
              <a:buNone/>
              <a:defRPr/>
            </a:pPr>
            <a:r>
              <a:rPr lang="zh-CN" altLang="en-US" dirty="0">
                <a:latin typeface="宋体" panose="02010600030101010101" pitchFamily="2" charset="-122"/>
              </a:rPr>
              <a:t>    </a:t>
            </a:r>
            <a:r>
              <a:rPr lang="zh-CN" altLang="en-US" dirty="0">
                <a:latin typeface="黑体" panose="02010609060101010101" pitchFamily="49" charset="-122"/>
              </a:rPr>
              <a:t>两家鞋业制造公司分别派出了一个业务员去开拓市场，一个叫杰克逊，一个叫板井。</a:t>
            </a:r>
            <a:br>
              <a:rPr lang="zh-CN" altLang="en-US" dirty="0">
                <a:latin typeface="黑体" panose="02010609060101010101" pitchFamily="49" charset="-122"/>
              </a:rPr>
            </a:br>
            <a:r>
              <a:rPr lang="zh-CN" altLang="en-US" dirty="0">
                <a:latin typeface="黑体" panose="02010609060101010101" pitchFamily="49" charset="-122"/>
              </a:rPr>
              <a:t>   在同一天，他们两个人来到了南太平洋的一个岛国，到达当日，他们就发现当地人全都赤足，竟然无人穿鞋子。</a:t>
            </a:r>
            <a:br>
              <a:rPr lang="zh-CN" altLang="en-US" dirty="0">
                <a:latin typeface="黑体" panose="02010609060101010101" pitchFamily="49" charset="-122"/>
              </a:rPr>
            </a:br>
            <a:r>
              <a:rPr lang="zh-CN" altLang="en-US" dirty="0">
                <a:latin typeface="黑体" panose="02010609060101010101" pitchFamily="49" charset="-122"/>
              </a:rPr>
              <a:t>   当晚，杰克逊向国内总部拍了一封电报：“上帝呀，这里的人从不穿鞋子，有谁还会买鞋子？我明天就回去。”</a:t>
            </a:r>
            <a:br>
              <a:rPr lang="zh-CN" altLang="en-US" dirty="0">
                <a:latin typeface="黑体" panose="02010609060101010101" pitchFamily="49" charset="-122"/>
              </a:rPr>
            </a:br>
            <a:r>
              <a:rPr lang="zh-CN" altLang="en-US" dirty="0">
                <a:latin typeface="黑体" panose="02010609060101010101" pitchFamily="49" charset="-122"/>
              </a:rPr>
              <a:t>   板井也向国内总部拍了一封电报：“太好了！这里的人都不穿鞋。我决定把家搬来，在此长期驻扎！” </a:t>
            </a:r>
            <a:br>
              <a:rPr lang="zh-CN" altLang="en-US" dirty="0">
                <a:latin typeface="黑体" panose="02010609060101010101" pitchFamily="49" charset="-122"/>
              </a:rPr>
            </a:br>
            <a:r>
              <a:rPr lang="zh-CN" altLang="en-US" dirty="0">
                <a:latin typeface="黑体" panose="02010609060101010101" pitchFamily="49" charset="-122"/>
              </a:rPr>
              <a:t>   两年后，这里的人都穿上了鞋子……</a:t>
            </a:r>
            <a:endParaRPr lang="zh-CN" altLang="en-US" dirty="0">
              <a:latin typeface="黑体" panose="02010609060101010101" pitchFamily="49" charset="-122"/>
            </a:endParaRPr>
          </a:p>
          <a:p>
            <a:pPr>
              <a:defRPr/>
            </a:pPr>
            <a:endParaRPr lang="zh-CN" altLang="en-US" sz="1600" b="1" dirty="0">
              <a:latin typeface="黑体" panose="02010609060101010101" pitchFamily="49" charset="-122"/>
            </a:endParaRPr>
          </a:p>
        </p:txBody>
      </p:sp>
      <p:sp>
        <p:nvSpPr>
          <p:cNvPr id="69634" name="Rectangle 2"/>
          <p:cNvSpPr>
            <a:spLocks noGrp="1" noChangeArrowheads="1"/>
          </p:cNvSpPr>
          <p:nvPr/>
        </p:nvSpPr>
        <p:spPr>
          <a:xfrm>
            <a:off x="507339" y="620713"/>
            <a:ext cx="8915400" cy="720725"/>
          </a:xfrm>
          <a:prstGeom prst="rect">
            <a:avLst/>
          </a:prstGeom>
          <a:noFill/>
          <a:ln w="9525">
            <a:noFill/>
          </a:ln>
          <a:effectLst/>
          <a:sp3d prstMaterial="plastic"/>
        </p:spPr>
        <p:txBody>
          <a:bodyPr anchor="ctr">
            <a:normAutofit/>
            <a:scene3d>
              <a:camera prst="orthographicFront"/>
              <a:lightRig rig="soft" dir="t"/>
            </a:scene3d>
            <a:sp3d prstMaterial="softEdge">
              <a:bevelT w="25400" h="25400"/>
            </a:sp3d>
          </a:bodyPr>
          <a:lstStyle>
            <a:lvl1pPr marL="0" lvl="0" indent="0" algn="ctr" defTabSz="914400" eaLnBrk="1" fontAlgn="base" latinLnBrk="0" hangingPunct="1">
              <a:lnSpc>
                <a:spcPct val="100000"/>
              </a:lnSpc>
              <a:spcBef>
                <a:spcPct val="0"/>
              </a:spcBef>
              <a:spcAft>
                <a:spcPct val="0"/>
              </a:spcAft>
              <a:buNone/>
              <a:defRPr sz="3600" b="0" i="0" u="none" kern="1200" baseline="0">
                <a:solidFill>
                  <a:schemeClr val="tx2"/>
                </a:solidFill>
                <a:latin typeface="+mj-lt"/>
                <a:ea typeface="+mj-ea"/>
                <a:cs typeface="+mj-cs"/>
              </a:defRPr>
            </a:lvl1pPr>
          </a:lstStyle>
          <a:p>
            <a:pPr algn="l" fontAlgn="auto">
              <a:spcAft>
                <a:spcPts val="0"/>
              </a:spcAft>
              <a:defRPr/>
            </a:pPr>
            <a:r>
              <a:rPr lang="en-US" altLang="zh-CN" sz="4100" b="1" dirty="0" smtClean="0">
                <a:effectLst>
                  <a:outerShdw blurRad="31750" dist="25400" dir="5400000" algn="tl" rotWithShape="0">
                    <a:srgbClr val="000000">
                      <a:alpha val="25000"/>
                    </a:srgbClr>
                  </a:outerShdw>
                </a:effectLst>
              </a:rPr>
              <a:t>【</a:t>
            </a:r>
            <a:r>
              <a:rPr lang="zh-CN" altLang="en-US" sz="4100" b="1" dirty="0" smtClean="0">
                <a:effectLst>
                  <a:outerShdw blurRad="31750" dist="25400" dir="5400000" algn="tl" rotWithShape="0">
                    <a:srgbClr val="000000">
                      <a:alpha val="25000"/>
                    </a:srgbClr>
                  </a:outerShdw>
                </a:effectLst>
              </a:rPr>
              <a:t>开篇案例</a:t>
            </a:r>
            <a:r>
              <a:rPr lang="en-US" altLang="zh-CN" sz="4100" b="1" dirty="0" smtClean="0">
                <a:effectLst>
                  <a:outerShdw blurRad="31750" dist="25400" dir="5400000" algn="tl" rotWithShape="0">
                    <a:srgbClr val="000000">
                      <a:alpha val="25000"/>
                    </a:srgbClr>
                  </a:outerShdw>
                </a:effectLst>
              </a:rPr>
              <a:t>】</a:t>
            </a:r>
            <a:r>
              <a:rPr lang="zh-CN" altLang="en-US" sz="4000" b="1" dirty="0">
                <a:solidFill>
                  <a:schemeClr val="tx1"/>
                </a:solidFill>
                <a:latin typeface="宋体" panose="02010600030101010101" pitchFamily="2" charset="-122"/>
                <a:sym typeface="+mn-ea"/>
              </a:rPr>
              <a:t>两个销售员的故事</a:t>
            </a:r>
            <a:endParaRPr lang="zh-CN" altLang="en-US" sz="4000" b="1" dirty="0" smtClean="0">
              <a:solidFill>
                <a:schemeClr val="tx1"/>
              </a:solidFill>
              <a:effectLst>
                <a:outerShdw blurRad="31750" dist="25400" dir="5400000" algn="tl" rotWithShape="0">
                  <a:srgbClr val="000000">
                    <a:alpha val="25000"/>
                  </a:srgbClr>
                </a:outerShdw>
              </a:effectLst>
              <a:latin typeface="+mn-lt"/>
              <a:ea typeface="+mn-ea"/>
              <a:cs typeface="+mn-cs"/>
            </a:endParaRPr>
          </a:p>
        </p:txBody>
      </p:sp>
    </p:spTree>
  </p:cSld>
  <p:clrMapOvr>
    <a:masterClrMapping/>
  </p:clrMapOvr>
  <p:transition spd="slow">
    <p:random/>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1" name="矩形 89090"/>
          <p:cNvSpPr>
            <a:spLocks noGrp="1"/>
          </p:cNvSpPr>
          <p:nvPr/>
        </p:nvSpPr>
        <p:spPr bwMode="auto">
          <a:xfrm>
            <a:off x="698500" y="153988"/>
            <a:ext cx="8816975" cy="1143000"/>
          </a:xfrm>
          <a:prstGeom prst="rect">
            <a:avLst/>
          </a:prstGeom>
          <a:noFill/>
          <a:ln w="9525">
            <a:noFill/>
            <a:miter lim="800000"/>
          </a:ln>
        </p:spPr>
        <p:txBody>
          <a:bodyPr anchor="ctr"/>
          <a:lstStyle/>
          <a:p>
            <a:pPr>
              <a:lnSpc>
                <a:spcPts val="5600"/>
              </a:lnSpc>
            </a:pPr>
            <a:r>
              <a:rPr lang="zh-CN" altLang="en-US" sz="4000" b="1">
                <a:solidFill>
                  <a:schemeClr val="bg1"/>
                </a:solidFill>
                <a:latin typeface="黑体" panose="02010609060101010101" pitchFamily="49" charset="-122"/>
                <a:ea typeface="黑体" panose="02010609060101010101" pitchFamily="49" charset="-122"/>
                <a:sym typeface="Arial Rounded MT Bold"/>
              </a:rPr>
              <a:t>第三节 市场调研与预测的功能与作用</a:t>
            </a:r>
            <a:endParaRPr lang="zh-CN" altLang="en-US" sz="4600">
              <a:solidFill>
                <a:schemeClr val="bg1"/>
              </a:solidFill>
              <a:ea typeface="Arial Rounded MT Bold"/>
              <a:cs typeface="Arial Rounded MT Bold"/>
              <a:sym typeface="Arial Rounded MT Bold"/>
            </a:endParaRPr>
          </a:p>
        </p:txBody>
      </p:sp>
      <p:sp>
        <p:nvSpPr>
          <p:cNvPr id="56322" name="矩形 22"/>
          <p:cNvSpPr>
            <a:spLocks noChangeArrowheads="1"/>
          </p:cNvSpPr>
          <p:nvPr/>
        </p:nvSpPr>
        <p:spPr bwMode="auto">
          <a:xfrm>
            <a:off x="698500" y="1839913"/>
            <a:ext cx="7807325" cy="3403600"/>
          </a:xfrm>
          <a:prstGeom prst="rect">
            <a:avLst/>
          </a:prstGeom>
          <a:noFill/>
          <a:ln w="9525">
            <a:noFill/>
            <a:miter lim="800000"/>
          </a:ln>
        </p:spPr>
        <p:txBody>
          <a:bodyPr anchor="ctr"/>
          <a:lstStyle/>
          <a:p>
            <a:pPr marL="1905" indent="-1905" algn="just">
              <a:lnSpc>
                <a:spcPct val="120000"/>
              </a:lnSpc>
              <a:buClr>
                <a:schemeClr val="hlink"/>
              </a:buClr>
              <a:buFont typeface="Wingdings" panose="05000000000000000000" pitchFamily="2" charset="2"/>
              <a:buNone/>
            </a:pPr>
            <a:endParaRPr lang="zh-CN" altLang="en-US" sz="2400">
              <a:latin typeface="黑体" panose="02010609060101010101" pitchFamily="49" charset="-122"/>
              <a:ea typeface="黑体" panose="02010609060101010101" pitchFamily="49" charset="-122"/>
              <a:sym typeface="Arial" panose="020B0604020202020204" pitchFamily="34" charset="0"/>
            </a:endParaRPr>
          </a:p>
          <a:p>
            <a:pPr marL="1905" indent="-1905" algn="just">
              <a:lnSpc>
                <a:spcPct val="120000"/>
              </a:lnSpc>
              <a:buClr>
                <a:schemeClr val="hlink"/>
              </a:buClr>
              <a:buFont typeface="Wingdings" panose="05000000000000000000" pitchFamily="2" charset="2"/>
              <a:buChar char="p"/>
            </a:pPr>
            <a:r>
              <a:rPr lang="zh-CN" altLang="en-US" sz="2400">
                <a:latin typeface="黑体" panose="02010609060101010101" pitchFamily="49" charset="-122"/>
                <a:ea typeface="黑体" panose="02010609060101010101" pitchFamily="49" charset="-122"/>
                <a:sym typeface="Arial" panose="020B0604020202020204" pitchFamily="34" charset="0"/>
              </a:rPr>
              <a:t>有利于企业正确选择销售渠道和渠道策略；</a:t>
            </a:r>
            <a:endParaRPr lang="zh-CN" altLang="en-US" sz="2400">
              <a:latin typeface="黑体" panose="02010609060101010101" pitchFamily="49" charset="-122"/>
              <a:ea typeface="黑体" panose="02010609060101010101" pitchFamily="49" charset="-122"/>
              <a:sym typeface="Arial" panose="020B0604020202020204" pitchFamily="34" charset="0"/>
            </a:endParaRPr>
          </a:p>
          <a:p>
            <a:pPr marL="1905" indent="-1905" algn="just">
              <a:lnSpc>
                <a:spcPct val="120000"/>
              </a:lnSpc>
              <a:buClr>
                <a:schemeClr val="hlink"/>
              </a:buClr>
              <a:buFont typeface="Wingdings" panose="05000000000000000000" pitchFamily="2" charset="2"/>
              <a:buChar char="p"/>
            </a:pPr>
            <a:endParaRPr lang="zh-CN" altLang="en-US" sz="2400">
              <a:latin typeface="黑体" panose="02010609060101010101" pitchFamily="49" charset="-122"/>
              <a:ea typeface="黑体" panose="02010609060101010101" pitchFamily="49" charset="-122"/>
              <a:sym typeface="Arial" panose="020B0604020202020204" pitchFamily="34" charset="0"/>
            </a:endParaRPr>
          </a:p>
          <a:p>
            <a:pPr marL="1905" indent="-1905" algn="just">
              <a:lnSpc>
                <a:spcPct val="120000"/>
              </a:lnSpc>
              <a:buClr>
                <a:schemeClr val="hlink"/>
              </a:buClr>
              <a:buFont typeface="Wingdings" panose="05000000000000000000" pitchFamily="2" charset="2"/>
              <a:buNone/>
            </a:pPr>
            <a:r>
              <a:rPr lang="zh-CN" altLang="en-US" sz="2400">
                <a:latin typeface="黑体" panose="02010609060101010101" pitchFamily="49" charset="-122"/>
                <a:ea typeface="黑体" panose="02010609060101010101" pitchFamily="49" charset="-122"/>
                <a:sym typeface="Arial" panose="020B0604020202020204" pitchFamily="34" charset="0"/>
              </a:rPr>
              <a:t>    </a:t>
            </a:r>
            <a:r>
              <a:rPr lang="zh-CN" altLang="en-US" sz="2400" b="1">
                <a:latin typeface="黑体" panose="02010609060101010101" pitchFamily="49" charset="-122"/>
                <a:ea typeface="黑体" panose="02010609060101010101" pitchFamily="49" charset="-122"/>
                <a:sym typeface="Arial" panose="020B0604020202020204" pitchFamily="34" charset="0"/>
              </a:rPr>
              <a:t>销售渠道</a:t>
            </a:r>
            <a:r>
              <a:rPr lang="zh-CN" altLang="en-US" sz="2400">
                <a:latin typeface="黑体" panose="02010609060101010101" pitchFamily="49" charset="-122"/>
                <a:ea typeface="黑体" panose="02010609060101010101" pitchFamily="49" charset="-122"/>
                <a:sym typeface="Arial" panose="020B0604020202020204" pitchFamily="34" charset="0"/>
              </a:rPr>
              <a:t>是指商品从生产领域进入消费领域的通道以及相应设置的市场销售机构。</a:t>
            </a:r>
            <a:endParaRPr lang="zh-CN" altLang="en-US" sz="2400">
              <a:latin typeface="黑体" panose="02010609060101010101" pitchFamily="49" charset="-122"/>
              <a:ea typeface="黑体" panose="02010609060101010101" pitchFamily="49" charset="-122"/>
              <a:sym typeface="Arial" panose="020B0604020202020204" pitchFamily="34" charset="0"/>
            </a:endParaRPr>
          </a:p>
          <a:p>
            <a:pPr marL="1905" indent="-1905" algn="just">
              <a:lnSpc>
                <a:spcPct val="120000"/>
              </a:lnSpc>
              <a:buClr>
                <a:schemeClr val="hlink"/>
              </a:buClr>
              <a:buFont typeface="Wingdings" panose="05000000000000000000" pitchFamily="2" charset="2"/>
              <a:buChar char="p"/>
            </a:pPr>
            <a:endParaRPr lang="zh-CN" altLang="en-US" sz="2400">
              <a:latin typeface="黑体" panose="02010609060101010101" pitchFamily="49" charset="-122"/>
              <a:ea typeface="黑体" panose="02010609060101010101" pitchFamily="49" charset="-122"/>
              <a:sym typeface="Arial" panose="020B0604020202020204" pitchFamily="34" charset="0"/>
            </a:endParaRPr>
          </a:p>
          <a:p>
            <a:pPr marL="1905" indent="-1905" algn="just">
              <a:lnSpc>
                <a:spcPct val="120000"/>
              </a:lnSpc>
              <a:buClr>
                <a:schemeClr val="hlink"/>
              </a:buClr>
              <a:buFont typeface="Wingdings" panose="05000000000000000000" pitchFamily="2" charset="2"/>
              <a:buChar char="p"/>
            </a:pPr>
            <a:endParaRPr lang="zh-CN" altLang="en-US" sz="2400">
              <a:latin typeface="黑体" panose="02010609060101010101" pitchFamily="49" charset="-122"/>
              <a:ea typeface="黑体" panose="02010609060101010101" pitchFamily="49" charset="-122"/>
              <a:sym typeface="Arial" panose="020B0604020202020204" pitchFamily="34" charset="0"/>
            </a:endParaRPr>
          </a:p>
          <a:p>
            <a:pPr marL="1905" indent="-1905" algn="just">
              <a:lnSpc>
                <a:spcPct val="120000"/>
              </a:lnSpc>
              <a:buClr>
                <a:schemeClr val="hlink"/>
              </a:buClr>
              <a:buFont typeface="Wingdings" panose="05000000000000000000" pitchFamily="2" charset="2"/>
              <a:buNone/>
            </a:pPr>
            <a:endParaRPr lang="zh-CN" altLang="en-US">
              <a:latin typeface="黑体" panose="02010609060101010101" pitchFamily="49" charset="-122"/>
              <a:ea typeface="黑体" panose="02010609060101010101" pitchFamily="49" charset="-122"/>
            </a:endParaRPr>
          </a:p>
        </p:txBody>
      </p:sp>
      <p:pic>
        <p:nvPicPr>
          <p:cNvPr id="56323" name="图片 90117"/>
          <p:cNvPicPr>
            <a:picLocks noChangeAspect="1"/>
          </p:cNvPicPr>
          <p:nvPr/>
        </p:nvPicPr>
        <p:blipFill>
          <a:blip r:embed="rId1"/>
          <a:srcRect/>
          <a:stretch>
            <a:fillRect/>
          </a:stretch>
        </p:blipFill>
        <p:spPr bwMode="auto">
          <a:xfrm>
            <a:off x="628650" y="4610100"/>
            <a:ext cx="3400425" cy="885825"/>
          </a:xfrm>
          <a:prstGeom prst="rect">
            <a:avLst/>
          </a:prstGeom>
          <a:noFill/>
          <a:ln w="9525">
            <a:noFill/>
            <a:miter lim="800000"/>
            <a:headEnd/>
            <a:tailEnd/>
          </a:ln>
        </p:spPr>
      </p:pic>
      <p:pic>
        <p:nvPicPr>
          <p:cNvPr id="56324" name="图片 90118"/>
          <p:cNvPicPr>
            <a:picLocks noChangeAspect="1"/>
          </p:cNvPicPr>
          <p:nvPr/>
        </p:nvPicPr>
        <p:blipFill>
          <a:blip r:embed="rId2"/>
          <a:srcRect/>
          <a:stretch>
            <a:fillRect/>
          </a:stretch>
        </p:blipFill>
        <p:spPr bwMode="auto">
          <a:xfrm>
            <a:off x="4406900" y="4991100"/>
            <a:ext cx="1304925" cy="504825"/>
          </a:xfrm>
          <a:prstGeom prst="rect">
            <a:avLst/>
          </a:prstGeom>
          <a:noFill/>
          <a:ln w="9525">
            <a:noFill/>
            <a:miter lim="800000"/>
            <a:headEnd/>
            <a:tailEnd/>
          </a:ln>
        </p:spPr>
      </p:pic>
      <p:pic>
        <p:nvPicPr>
          <p:cNvPr id="56325" name="图片 90119"/>
          <p:cNvPicPr>
            <a:picLocks noChangeAspect="1"/>
          </p:cNvPicPr>
          <p:nvPr/>
        </p:nvPicPr>
        <p:blipFill>
          <a:blip r:embed="rId3"/>
          <a:srcRect/>
          <a:stretch>
            <a:fillRect/>
          </a:stretch>
        </p:blipFill>
        <p:spPr bwMode="auto">
          <a:xfrm>
            <a:off x="5956300" y="4364038"/>
            <a:ext cx="3006725" cy="1419225"/>
          </a:xfrm>
          <a:prstGeom prst="rect">
            <a:avLst/>
          </a:prstGeom>
          <a:noFill/>
          <a:ln w="9525">
            <a:noFill/>
            <a:miter lim="800000"/>
            <a:headEnd/>
            <a:tailEnd/>
          </a:ln>
        </p:spPr>
      </p:pic>
      <p:sp>
        <p:nvSpPr>
          <p:cNvPr id="75779" name="标题 1"/>
          <p:cNvSpPr>
            <a:spLocks noGrp="1"/>
          </p:cNvSpPr>
          <p:nvPr/>
        </p:nvSpPr>
        <p:spPr>
          <a:xfrm>
            <a:off x="161925" y="1411288"/>
            <a:ext cx="6581775" cy="952500"/>
          </a:xfrm>
          <a:prstGeom prst="rect">
            <a:avLst/>
          </a:prstGeom>
          <a:noFill/>
          <a:ln w="9525">
            <a:noFill/>
          </a:ln>
        </p:spPr>
        <p:txBody>
          <a:bodyPr anchor="ctr"/>
          <a:lstStyle>
            <a:lvl1pPr marL="0" lvl="0" indent="0" algn="ctr" defTabSz="914400" eaLnBrk="1" fontAlgn="base" latinLnBrk="0" hangingPunct="1">
              <a:lnSpc>
                <a:spcPct val="100000"/>
              </a:lnSpc>
              <a:spcBef>
                <a:spcPct val="0"/>
              </a:spcBef>
              <a:spcAft>
                <a:spcPct val="0"/>
              </a:spcAft>
              <a:buNone/>
              <a:defRPr sz="3600" b="0" i="0" u="none" kern="1200" baseline="0">
                <a:solidFill>
                  <a:schemeClr val="tx2"/>
                </a:solidFill>
                <a:latin typeface="+mj-lt"/>
                <a:ea typeface="+mj-ea"/>
                <a:cs typeface="+mj-cs"/>
              </a:defRPr>
            </a:lvl1pPr>
          </a:lstStyle>
          <a:p>
            <a:pPr algn="l">
              <a:defRPr/>
            </a:pPr>
            <a:r>
              <a:rPr lang="zh-CN" altLang="en-US" sz="2400" dirty="0">
                <a:solidFill>
                  <a:schemeClr val="tx1"/>
                </a:solidFill>
                <a:latin typeface="+mn-lt"/>
                <a:ea typeface="+mn-ea"/>
                <a:cs typeface="+mn-cs"/>
              </a:rPr>
              <a:t>三、市场调研与预测的作用</a:t>
            </a:r>
            <a:endParaRPr lang="zh-CN" altLang="en-US" dirty="0"/>
          </a:p>
        </p:txBody>
      </p:sp>
      <p:sp>
        <p:nvSpPr>
          <p:cNvPr id="61442" name="Rectangle 2"/>
          <p:cNvSpPr>
            <a:spLocks noGrp="1" noChangeArrowheads="1"/>
          </p:cNvSpPr>
          <p:nvPr/>
        </p:nvSpPr>
        <p:spPr>
          <a:xfrm>
            <a:off x="29210" y="587375"/>
            <a:ext cx="10274935" cy="873125"/>
          </a:xfrm>
          <a:prstGeom prst="rect">
            <a:avLst/>
          </a:prstGeom>
          <a:noFill/>
          <a:ln w="9525">
            <a:noFill/>
          </a:ln>
          <a:effectLst/>
          <a:sp3d prstMaterial="plastic"/>
        </p:spPr>
        <p:txBody>
          <a:bodyPr anchor="ctr">
            <a:normAutofit/>
            <a:scene3d>
              <a:camera prst="orthographicFront"/>
              <a:lightRig rig="soft" dir="t"/>
            </a:scene3d>
            <a:sp3d prstMaterial="softEdge">
              <a:bevelT w="25400" h="25400"/>
            </a:sp3d>
          </a:bodyPr>
          <a:lstStyle>
            <a:lvl1pPr marL="0" lvl="0" indent="0" algn="ctr" defTabSz="914400" eaLnBrk="1" fontAlgn="base" latinLnBrk="0" hangingPunct="1">
              <a:lnSpc>
                <a:spcPct val="100000"/>
              </a:lnSpc>
              <a:spcBef>
                <a:spcPct val="0"/>
              </a:spcBef>
              <a:spcAft>
                <a:spcPct val="0"/>
              </a:spcAft>
              <a:buNone/>
              <a:defRPr sz="3600" b="0" i="0" u="none" kern="1200" baseline="0">
                <a:solidFill>
                  <a:schemeClr val="tx2"/>
                </a:solidFill>
                <a:latin typeface="+mj-lt"/>
                <a:ea typeface="+mj-ea"/>
                <a:cs typeface="+mj-cs"/>
              </a:defRPr>
            </a:lvl1pPr>
          </a:lstStyle>
          <a:p>
            <a:pPr algn="l" fontAlgn="auto">
              <a:spcAft>
                <a:spcPts val="0"/>
              </a:spcAft>
              <a:defRPr/>
            </a:pPr>
            <a:r>
              <a:rPr lang="zh-CN" altLang="en-US" sz="4000" b="1" smtClean="0">
                <a:effectLst>
                  <a:outerShdw blurRad="31750" dist="25400" dir="5400000" algn="tl" rotWithShape="0">
                    <a:srgbClr val="000000">
                      <a:alpha val="25000"/>
                    </a:srgbClr>
                  </a:outerShdw>
                </a:effectLst>
                <a:sym typeface="+mn-ea"/>
              </a:rPr>
              <a:t>第五节 市场调查与预测的功能、地位和作用</a:t>
            </a:r>
            <a:endParaRPr lang="zh-CN" altLang="en-US" sz="4000" b="1" smtClean="0">
              <a:effectLst>
                <a:outerShdw blurRad="31750" dist="25400" dir="5400000" algn="tl" rotWithShape="0">
                  <a:srgbClr val="000000">
                    <a:alpha val="25000"/>
                  </a:srgbClr>
                </a:outerShdw>
              </a:effectLst>
              <a:sym typeface="+mn-ea"/>
            </a:endParaRPr>
          </a:p>
        </p:txBody>
      </p:sp>
    </p:spTree>
  </p:cSld>
  <p:clrMapOvr>
    <a:masterClrMapping/>
  </p:clrMapOvr>
  <p:transition>
    <p:comb dir="vert"/>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5" name="矩形 90114"/>
          <p:cNvSpPr>
            <a:spLocks noGrp="1"/>
          </p:cNvSpPr>
          <p:nvPr/>
        </p:nvSpPr>
        <p:spPr bwMode="auto">
          <a:xfrm>
            <a:off x="698500" y="153988"/>
            <a:ext cx="8816975" cy="1143000"/>
          </a:xfrm>
          <a:prstGeom prst="rect">
            <a:avLst/>
          </a:prstGeom>
          <a:noFill/>
          <a:ln w="9525">
            <a:noFill/>
            <a:miter lim="800000"/>
          </a:ln>
        </p:spPr>
        <p:txBody>
          <a:bodyPr anchor="ctr"/>
          <a:lstStyle/>
          <a:p>
            <a:pPr>
              <a:lnSpc>
                <a:spcPts val="5600"/>
              </a:lnSpc>
            </a:pPr>
            <a:r>
              <a:rPr lang="zh-CN" altLang="en-US" sz="4000" b="1">
                <a:solidFill>
                  <a:schemeClr val="bg1"/>
                </a:solidFill>
                <a:latin typeface="黑体" panose="02010609060101010101" pitchFamily="49" charset="-122"/>
                <a:ea typeface="黑体" panose="02010609060101010101" pitchFamily="49" charset="-122"/>
                <a:sym typeface="Arial Rounded MT Bold"/>
              </a:rPr>
              <a:t>第三节 市场调研与预测的功能与作用</a:t>
            </a:r>
            <a:endParaRPr lang="zh-CN" altLang="en-US" sz="4600">
              <a:solidFill>
                <a:schemeClr val="bg1"/>
              </a:solidFill>
              <a:ea typeface="Arial Rounded MT Bold"/>
              <a:cs typeface="Arial Rounded MT Bold"/>
              <a:sym typeface="Arial Rounded MT Bold"/>
            </a:endParaRPr>
          </a:p>
        </p:txBody>
      </p:sp>
      <p:sp>
        <p:nvSpPr>
          <p:cNvPr id="57346" name="矩形 22"/>
          <p:cNvSpPr>
            <a:spLocks noChangeArrowheads="1"/>
          </p:cNvSpPr>
          <p:nvPr/>
        </p:nvSpPr>
        <p:spPr bwMode="auto">
          <a:xfrm>
            <a:off x="698500" y="1900238"/>
            <a:ext cx="7396163" cy="646112"/>
          </a:xfrm>
          <a:prstGeom prst="rect">
            <a:avLst/>
          </a:prstGeom>
          <a:noFill/>
          <a:ln w="9525">
            <a:noFill/>
            <a:miter lim="800000"/>
          </a:ln>
        </p:spPr>
        <p:txBody>
          <a:bodyPr anchor="ctr"/>
          <a:lstStyle/>
          <a:p>
            <a:pPr marL="1905" indent="-1905" algn="just">
              <a:lnSpc>
                <a:spcPct val="120000"/>
              </a:lnSpc>
              <a:buClr>
                <a:schemeClr val="hlink"/>
              </a:buClr>
              <a:buFont typeface="Wingdings" panose="05000000000000000000" pitchFamily="2" charset="2"/>
              <a:buNone/>
            </a:pPr>
            <a:endParaRPr lang="zh-CN" altLang="en-US" sz="2400">
              <a:latin typeface="黑体" panose="02010609060101010101" pitchFamily="49" charset="-122"/>
              <a:ea typeface="黑体" panose="02010609060101010101" pitchFamily="49" charset="-122"/>
              <a:sym typeface="Arial" panose="020B0604020202020204" pitchFamily="34" charset="0"/>
            </a:endParaRPr>
          </a:p>
          <a:p>
            <a:pPr marL="1905" indent="-1905" algn="just">
              <a:lnSpc>
                <a:spcPct val="120000"/>
              </a:lnSpc>
              <a:buClr>
                <a:schemeClr val="hlink"/>
              </a:buClr>
              <a:buFont typeface="Wingdings" panose="05000000000000000000" pitchFamily="2" charset="2"/>
              <a:buChar char="p"/>
            </a:pPr>
            <a:r>
              <a:rPr lang="zh-CN" altLang="en-US" sz="2400">
                <a:latin typeface="黑体" panose="02010609060101010101" pitchFamily="49" charset="-122"/>
                <a:ea typeface="黑体" panose="02010609060101010101" pitchFamily="49" charset="-122"/>
                <a:sym typeface="Arial" panose="020B0604020202020204" pitchFamily="34" charset="0"/>
              </a:rPr>
              <a:t>有利于企业有效开展促销活动。</a:t>
            </a:r>
            <a:endParaRPr lang="zh-CN" altLang="en-US" sz="2400">
              <a:latin typeface="黑体" panose="02010609060101010101" pitchFamily="49" charset="-122"/>
              <a:ea typeface="黑体" panose="02010609060101010101" pitchFamily="49" charset="-122"/>
              <a:sym typeface="Arial" panose="020B0604020202020204" pitchFamily="34" charset="0"/>
            </a:endParaRPr>
          </a:p>
          <a:p>
            <a:pPr marL="1905" indent="-1905" algn="just">
              <a:lnSpc>
                <a:spcPct val="120000"/>
              </a:lnSpc>
              <a:buClr>
                <a:schemeClr val="hlink"/>
              </a:buClr>
              <a:buFont typeface="Wingdings" panose="05000000000000000000" pitchFamily="2" charset="2"/>
              <a:buNone/>
            </a:pPr>
            <a:endParaRPr lang="zh-CN" altLang="en-US">
              <a:latin typeface="黑体" panose="02010609060101010101" pitchFamily="49" charset="-122"/>
              <a:ea typeface="黑体" panose="02010609060101010101" pitchFamily="49" charset="-122"/>
            </a:endParaRPr>
          </a:p>
        </p:txBody>
      </p:sp>
      <p:sp>
        <p:nvSpPr>
          <p:cNvPr id="57347" name="文本框 90117"/>
          <p:cNvSpPr txBox="1">
            <a:spLocks noChangeArrowheads="1"/>
          </p:cNvSpPr>
          <p:nvPr/>
        </p:nvSpPr>
        <p:spPr bwMode="auto">
          <a:xfrm>
            <a:off x="871538" y="2546350"/>
            <a:ext cx="8488362" cy="1568450"/>
          </a:xfrm>
          <a:prstGeom prst="rect">
            <a:avLst/>
          </a:prstGeom>
          <a:noFill/>
          <a:ln w="9525">
            <a:noFill/>
            <a:miter lim="800000"/>
          </a:ln>
        </p:spPr>
        <p:txBody>
          <a:bodyPr>
            <a:spAutoFit/>
          </a:bodyPr>
          <a:lstStyle/>
          <a:p>
            <a:r>
              <a:rPr lang="zh-CN" altLang="en-US" sz="2400" b="1">
                <a:latin typeface="黑体" panose="02010609060101010101" pitchFamily="49" charset="-122"/>
                <a:ea typeface="黑体" panose="02010609060101010101" pitchFamily="49" charset="-122"/>
                <a:sym typeface="Arial" panose="020B0604020202020204" pitchFamily="34" charset="0"/>
              </a:rPr>
              <a:t>    促销</a:t>
            </a:r>
            <a:r>
              <a:rPr lang="zh-CN" altLang="en-US" sz="2400">
                <a:latin typeface="黑体" panose="02010609060101010101" pitchFamily="49" charset="-122"/>
                <a:ea typeface="黑体" panose="02010609060101010101" pitchFamily="49" charset="-122"/>
                <a:sym typeface="Arial" panose="020B0604020202020204" pitchFamily="34" charset="0"/>
              </a:rPr>
              <a:t>是企业通过人员或非人员的方式向目标市场传递各种信息，启发、推动或创造对企业产品或服务的需求，引起购买欲望和购买行为，以及改善企业经营环境的综合性策略。</a:t>
            </a:r>
            <a:endParaRPr lang="zh-CN" altLang="en-US" sz="2400">
              <a:latin typeface="黑体" panose="02010609060101010101" pitchFamily="49" charset="-122"/>
              <a:ea typeface="黑体" panose="02010609060101010101" pitchFamily="49" charset="-122"/>
              <a:sym typeface="Arial" panose="020B0604020202020204" pitchFamily="34" charset="0"/>
            </a:endParaRPr>
          </a:p>
          <a:p>
            <a:endParaRPr lang="zh-CN" altLang="en-US" sz="2400">
              <a:latin typeface="黑体" panose="02010609060101010101" pitchFamily="49" charset="-122"/>
              <a:ea typeface="黑体" panose="02010609060101010101" pitchFamily="49" charset="-122"/>
              <a:sym typeface="Arial" panose="020B0604020202020204" pitchFamily="34" charset="0"/>
            </a:endParaRPr>
          </a:p>
        </p:txBody>
      </p:sp>
      <p:pic>
        <p:nvPicPr>
          <p:cNvPr id="57348" name="图片 90118"/>
          <p:cNvPicPr>
            <a:picLocks noChangeAspect="1"/>
          </p:cNvPicPr>
          <p:nvPr/>
        </p:nvPicPr>
        <p:blipFill>
          <a:blip r:embed="rId1"/>
          <a:srcRect/>
          <a:stretch>
            <a:fillRect/>
          </a:stretch>
        </p:blipFill>
        <p:spPr bwMode="auto">
          <a:xfrm>
            <a:off x="1412875" y="3792538"/>
            <a:ext cx="3175000" cy="2401887"/>
          </a:xfrm>
          <a:prstGeom prst="rect">
            <a:avLst/>
          </a:prstGeom>
          <a:noFill/>
          <a:ln w="9525">
            <a:noFill/>
            <a:miter lim="800000"/>
            <a:headEnd/>
            <a:tailEnd/>
          </a:ln>
        </p:spPr>
      </p:pic>
      <p:pic>
        <p:nvPicPr>
          <p:cNvPr id="57349" name="图片 91143"/>
          <p:cNvPicPr>
            <a:picLocks noChangeAspect="1"/>
          </p:cNvPicPr>
          <p:nvPr/>
        </p:nvPicPr>
        <p:blipFill>
          <a:blip r:embed="rId2"/>
          <a:srcRect/>
          <a:stretch>
            <a:fillRect/>
          </a:stretch>
        </p:blipFill>
        <p:spPr bwMode="auto">
          <a:xfrm>
            <a:off x="5159375" y="3876675"/>
            <a:ext cx="3081338" cy="2235200"/>
          </a:xfrm>
          <a:prstGeom prst="rect">
            <a:avLst/>
          </a:prstGeom>
          <a:noFill/>
          <a:ln w="9525">
            <a:noFill/>
            <a:miter lim="800000"/>
            <a:headEnd/>
            <a:tailEnd/>
          </a:ln>
        </p:spPr>
      </p:pic>
      <p:sp>
        <p:nvSpPr>
          <p:cNvPr id="75779" name="标题 1"/>
          <p:cNvSpPr>
            <a:spLocks noGrp="1"/>
          </p:cNvSpPr>
          <p:nvPr/>
        </p:nvSpPr>
        <p:spPr>
          <a:xfrm>
            <a:off x="34925" y="1284288"/>
            <a:ext cx="6581775" cy="952500"/>
          </a:xfrm>
          <a:prstGeom prst="rect">
            <a:avLst/>
          </a:prstGeom>
          <a:noFill/>
          <a:ln w="9525">
            <a:noFill/>
          </a:ln>
        </p:spPr>
        <p:txBody>
          <a:bodyPr anchor="ctr"/>
          <a:lstStyle>
            <a:lvl1pPr marL="0" lvl="0" indent="0" algn="ctr" defTabSz="914400" eaLnBrk="1" fontAlgn="base" latinLnBrk="0" hangingPunct="1">
              <a:lnSpc>
                <a:spcPct val="100000"/>
              </a:lnSpc>
              <a:spcBef>
                <a:spcPct val="0"/>
              </a:spcBef>
              <a:spcAft>
                <a:spcPct val="0"/>
              </a:spcAft>
              <a:buNone/>
              <a:defRPr sz="3600" b="0" i="0" u="none" kern="1200" baseline="0">
                <a:solidFill>
                  <a:schemeClr val="tx2"/>
                </a:solidFill>
                <a:latin typeface="+mj-lt"/>
                <a:ea typeface="+mj-ea"/>
                <a:cs typeface="+mj-cs"/>
              </a:defRPr>
            </a:lvl1pPr>
          </a:lstStyle>
          <a:p>
            <a:pPr algn="l">
              <a:defRPr/>
            </a:pPr>
            <a:r>
              <a:rPr lang="zh-CN" altLang="en-US" sz="2400" dirty="0">
                <a:solidFill>
                  <a:schemeClr val="tx1"/>
                </a:solidFill>
                <a:latin typeface="+mn-lt"/>
                <a:ea typeface="+mn-ea"/>
                <a:cs typeface="+mn-cs"/>
              </a:rPr>
              <a:t>三、市场调研与预测的作用</a:t>
            </a:r>
            <a:endParaRPr lang="zh-CN" altLang="en-US" dirty="0"/>
          </a:p>
        </p:txBody>
      </p:sp>
      <p:sp>
        <p:nvSpPr>
          <p:cNvPr id="61442" name="Rectangle 2"/>
          <p:cNvSpPr>
            <a:spLocks noGrp="1" noChangeArrowheads="1"/>
          </p:cNvSpPr>
          <p:nvPr/>
        </p:nvSpPr>
        <p:spPr>
          <a:xfrm>
            <a:off x="29210" y="587375"/>
            <a:ext cx="10274935" cy="873125"/>
          </a:xfrm>
          <a:prstGeom prst="rect">
            <a:avLst/>
          </a:prstGeom>
          <a:noFill/>
          <a:ln w="9525">
            <a:noFill/>
          </a:ln>
          <a:effectLst/>
          <a:sp3d prstMaterial="plastic"/>
        </p:spPr>
        <p:txBody>
          <a:bodyPr anchor="ctr">
            <a:normAutofit/>
            <a:scene3d>
              <a:camera prst="orthographicFront"/>
              <a:lightRig rig="soft" dir="t"/>
            </a:scene3d>
            <a:sp3d prstMaterial="softEdge">
              <a:bevelT w="25400" h="25400"/>
            </a:sp3d>
          </a:bodyPr>
          <a:lstStyle>
            <a:lvl1pPr marL="0" lvl="0" indent="0" algn="ctr" defTabSz="914400" eaLnBrk="1" fontAlgn="base" latinLnBrk="0" hangingPunct="1">
              <a:lnSpc>
                <a:spcPct val="100000"/>
              </a:lnSpc>
              <a:spcBef>
                <a:spcPct val="0"/>
              </a:spcBef>
              <a:spcAft>
                <a:spcPct val="0"/>
              </a:spcAft>
              <a:buNone/>
              <a:defRPr sz="3600" b="0" i="0" u="none" kern="1200" baseline="0">
                <a:solidFill>
                  <a:schemeClr val="tx2"/>
                </a:solidFill>
                <a:latin typeface="+mj-lt"/>
                <a:ea typeface="+mj-ea"/>
                <a:cs typeface="+mj-cs"/>
              </a:defRPr>
            </a:lvl1pPr>
          </a:lstStyle>
          <a:p>
            <a:pPr algn="l" fontAlgn="auto">
              <a:spcAft>
                <a:spcPts val="0"/>
              </a:spcAft>
              <a:defRPr/>
            </a:pPr>
            <a:r>
              <a:rPr lang="zh-CN" altLang="en-US" sz="4000" b="1" smtClean="0">
                <a:effectLst>
                  <a:outerShdw blurRad="31750" dist="25400" dir="5400000" algn="tl" rotWithShape="0">
                    <a:srgbClr val="000000">
                      <a:alpha val="25000"/>
                    </a:srgbClr>
                  </a:outerShdw>
                </a:effectLst>
                <a:sym typeface="+mn-ea"/>
              </a:rPr>
              <a:t>第五节 市场调查与预测的功能、地位和作用</a:t>
            </a:r>
            <a:endParaRPr lang="zh-CN" altLang="en-US" sz="4000" b="1" smtClean="0">
              <a:effectLst>
                <a:outerShdw blurRad="31750" dist="25400" dir="5400000" algn="tl" rotWithShape="0">
                  <a:srgbClr val="000000">
                    <a:alpha val="25000"/>
                  </a:srgbClr>
                </a:outerShdw>
              </a:effectLst>
              <a:sym typeface="+mn-ea"/>
            </a:endParaRPr>
          </a:p>
        </p:txBody>
      </p:sp>
    </p:spTree>
  </p:cSld>
  <p:clrMapOvr>
    <a:masterClrMapping/>
  </p:clrMapOvr>
  <p:transition>
    <p:comb dir="vert"/>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69" name="Rectangle 3"/>
          <p:cNvSpPr>
            <a:spLocks noGrp="1"/>
          </p:cNvSpPr>
          <p:nvPr>
            <p:ph idx="1"/>
          </p:nvPr>
        </p:nvSpPr>
        <p:spPr/>
        <p:txBody>
          <a:bodyPr/>
          <a:lstStyle/>
          <a:p>
            <a:r>
              <a:rPr lang="en-US" altLang="zh-CN" sz="2000" smtClean="0"/>
              <a:t>       </a:t>
            </a:r>
            <a:r>
              <a:rPr lang="zh-CN" altLang="zh-CN" sz="2000" smtClean="0"/>
              <a:t>日本日清食品公司在准备将营销触角伸向国食品市场的计划制定之前，为了能够确定海外扩张的最佳“切入点”，曾不惜高薪聘请美国食品行业的市场调查权威机构，对方便面的市场前景和发展趋势进行全面细致地调查与评估。</a:t>
            </a:r>
            <a:endParaRPr lang="zh-CN" altLang="zh-CN" sz="2000" smtClean="0"/>
          </a:p>
          <a:p>
            <a:r>
              <a:rPr lang="en-US" altLang="zh-CN" sz="2000" smtClean="0"/>
              <a:t>      </a:t>
            </a:r>
            <a:r>
              <a:rPr lang="zh-CN" altLang="zh-CN" sz="2000" smtClean="0"/>
              <a:t>可是，美国食品行美业的市场调查权威机构所得出的调查评估结论，却令日清食品公司大失所望——“由于美国人没有吃热汤面的饮食习惯，而是喜好‘吃面条时干吃面，喝热汤时只喝汤’，决不会把面条和热汤混在一起食用，由此可以断定，汤面合一的方便面，是很难进入美国食品市场的，更不会成为美国人一日三餐必不可少的快餐食品。”</a:t>
            </a:r>
            <a:endParaRPr lang="zh-CN" altLang="zh-CN" sz="2000" smtClean="0"/>
          </a:p>
          <a:p>
            <a:r>
              <a:rPr lang="en-US" altLang="zh-CN" sz="2000" smtClean="0"/>
              <a:t>        </a:t>
            </a:r>
            <a:r>
              <a:rPr lang="zh-CN" altLang="zh-CN" sz="2000" smtClean="0"/>
              <a:t>日清食品公司却并没有盲目迷信市调结论，而是抱着“求人不如求己”的想法，派出自己的专家考查组前往美国进行实地调研。经过一番打破常规的商场问卷和家庭访问，专家考查组最后得出了与美国食品行业的市场调查权威机构完全相反的调查评估结论——美国人的饮食</a:t>
            </a:r>
            <a:endParaRPr lang="zh-CN" altLang="en-US" sz="2000" smtClean="0"/>
          </a:p>
        </p:txBody>
      </p:sp>
      <p:sp>
        <p:nvSpPr>
          <p:cNvPr id="68610" name="Rectangle 2"/>
          <p:cNvSpPr>
            <a:spLocks noGrp="1" noChangeArrowheads="1"/>
          </p:cNvSpPr>
          <p:nvPr>
            <p:ph type="title"/>
          </p:nvPr>
        </p:nvSpPr>
        <p:spPr>
          <a:xfrm>
            <a:off x="507339" y="620713"/>
            <a:ext cx="8915400" cy="720725"/>
          </a:xfrm>
        </p:spPr>
        <p:txBody>
          <a:bodyPr rtlCol="0">
            <a:normAutofit/>
            <a:scene3d>
              <a:camera prst="orthographicFront"/>
              <a:lightRig rig="soft" dir="t"/>
            </a:scene3d>
            <a:sp3d prstMaterial="softEdge">
              <a:bevelT w="25400" h="25400"/>
            </a:sp3d>
          </a:bodyPr>
          <a:lstStyle/>
          <a:p>
            <a:pPr algn="l" fontAlgn="auto">
              <a:spcAft>
                <a:spcPts val="0"/>
              </a:spcAft>
              <a:defRPr/>
            </a:pPr>
            <a:r>
              <a:rPr lang="en-US" altLang="zh-CN" sz="4100" b="1" dirty="0" smtClean="0">
                <a:effectLst>
                  <a:outerShdw blurRad="31750" dist="25400" dir="5400000" algn="tl" rotWithShape="0">
                    <a:srgbClr val="000000">
                      <a:alpha val="25000"/>
                    </a:srgbClr>
                  </a:outerShdw>
                </a:effectLst>
              </a:rPr>
              <a:t>【</a:t>
            </a:r>
            <a:r>
              <a:rPr lang="zh-CN" altLang="en-US" sz="4100" b="1" dirty="0" smtClean="0">
                <a:effectLst>
                  <a:outerShdw blurRad="31750" dist="25400" dir="5400000" algn="tl" rotWithShape="0">
                    <a:srgbClr val="000000">
                      <a:alpha val="25000"/>
                    </a:srgbClr>
                  </a:outerShdw>
                </a:effectLst>
              </a:rPr>
              <a:t>案例分析</a:t>
            </a:r>
            <a:r>
              <a:rPr lang="en-US" altLang="zh-CN" sz="4100" b="1" dirty="0" smtClean="0">
                <a:effectLst>
                  <a:outerShdw blurRad="31750" dist="25400" dir="5400000" algn="tl" rotWithShape="0">
                    <a:srgbClr val="000000">
                      <a:alpha val="25000"/>
                    </a:srgbClr>
                  </a:outerShdw>
                </a:effectLst>
              </a:rPr>
              <a:t>】</a:t>
            </a:r>
            <a:r>
              <a:rPr lang="zh-CN" altLang="zh-CN" sz="4000" b="1" dirty="0" smtClean="0">
                <a:solidFill>
                  <a:schemeClr val="tx1"/>
                </a:solidFill>
                <a:effectLst>
                  <a:outerShdw blurRad="31750" dist="25400" dir="5400000" algn="tl" rotWithShape="0">
                    <a:srgbClr val="000000">
                      <a:alpha val="25000"/>
                    </a:srgbClr>
                  </a:outerShdw>
                </a:effectLst>
                <a:latin typeface="+mn-lt"/>
                <a:ea typeface="+mn-ea"/>
                <a:cs typeface="+mn-cs"/>
              </a:rPr>
              <a:t>皆大欢喜的冒险游戏</a:t>
            </a:r>
            <a:endParaRPr lang="zh-CN" altLang="en-US" sz="4000" b="1" dirty="0" smtClean="0">
              <a:effectLst>
                <a:outerShdw blurRad="31750" dist="25400" dir="5400000" algn="tl" rotWithShape="0">
                  <a:srgbClr val="000000">
                    <a:alpha val="25000"/>
                  </a:srgbClr>
                </a:outerShdw>
              </a:effectLst>
            </a:endParaRPr>
          </a:p>
        </p:txBody>
      </p:sp>
    </p:spTree>
  </p:cSld>
  <p:clrMapOvr>
    <a:masterClrMapping/>
  </p:clrMapOvr>
  <p:transition>
    <p:fade/>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3" name="Rectangle 3"/>
          <p:cNvSpPr>
            <a:spLocks noGrp="1"/>
          </p:cNvSpPr>
          <p:nvPr>
            <p:ph idx="1"/>
          </p:nvPr>
        </p:nvSpPr>
        <p:spPr/>
        <p:txBody>
          <a:bodyPr/>
          <a:lstStyle/>
          <a:p>
            <a:r>
              <a:rPr lang="zh-CN" altLang="zh-CN" sz="2000" smtClean="0"/>
              <a:t>习惯虽然呈现出“汤面分食，绝不混用”的特点，但是随着世界各地不同种族移民的大量增加，这种饮食习惯在悄悄地发生着变化。再者，美国人在饮食中越来越注重口感和营养，只要在口味和营养上投其所好，方便面就有可能迅速占领美国食品市场，成为美国人的饮食“新宠”。</a:t>
            </a:r>
            <a:endParaRPr lang="zh-CN" altLang="zh-CN" sz="2000" smtClean="0"/>
          </a:p>
          <a:p>
            <a:r>
              <a:rPr lang="en-US" altLang="zh-CN" sz="2000" smtClean="0"/>
              <a:t>       </a:t>
            </a:r>
            <a:r>
              <a:rPr lang="zh-CN" altLang="zh-CN" sz="2000" smtClean="0"/>
              <a:t>结果当然如你所知，日清公司出奇制胜地突破了“众口难调”的产销瓶颈，而且轻而易举地打入了美国快餐食品市场，开出了一片新天地。</a:t>
            </a:r>
            <a:endParaRPr lang="zh-CN" altLang="zh-CN" sz="2000" smtClean="0"/>
          </a:p>
          <a:p>
            <a:r>
              <a:rPr lang="zh-CN" altLang="zh-CN" sz="2000" smtClean="0"/>
              <a:t>思考题：分析日清公司案例给你的启示。</a:t>
            </a:r>
            <a:endParaRPr lang="zh-CN" altLang="zh-CN" sz="2000" smtClean="0"/>
          </a:p>
          <a:p>
            <a:pPr>
              <a:lnSpc>
                <a:spcPct val="80000"/>
              </a:lnSpc>
              <a:buFontTx/>
              <a:buNone/>
            </a:pPr>
            <a:endParaRPr lang="en-US" altLang="zh-CN" sz="2000" b="1" smtClean="0">
              <a:solidFill>
                <a:srgbClr val="000000"/>
              </a:solidFill>
            </a:endParaRPr>
          </a:p>
        </p:txBody>
      </p:sp>
      <p:sp>
        <p:nvSpPr>
          <p:cNvPr id="69634" name="Rectangle 2"/>
          <p:cNvSpPr>
            <a:spLocks noGrp="1" noChangeArrowheads="1"/>
          </p:cNvSpPr>
          <p:nvPr>
            <p:ph type="title"/>
          </p:nvPr>
        </p:nvSpPr>
        <p:spPr>
          <a:xfrm>
            <a:off x="507339" y="620713"/>
            <a:ext cx="8915400" cy="720725"/>
          </a:xfrm>
        </p:spPr>
        <p:txBody>
          <a:bodyPr rtlCol="0">
            <a:normAutofit/>
            <a:scene3d>
              <a:camera prst="orthographicFront"/>
              <a:lightRig rig="soft" dir="t"/>
            </a:scene3d>
            <a:sp3d prstMaterial="softEdge">
              <a:bevelT w="25400" h="25400"/>
            </a:sp3d>
          </a:bodyPr>
          <a:lstStyle/>
          <a:p>
            <a:pPr algn="l" fontAlgn="auto">
              <a:spcAft>
                <a:spcPts val="0"/>
              </a:spcAft>
              <a:defRPr/>
            </a:pPr>
            <a:r>
              <a:rPr lang="en-US" altLang="zh-CN" sz="4100" b="1" dirty="0" smtClean="0">
                <a:effectLst>
                  <a:outerShdw blurRad="31750" dist="25400" dir="5400000" algn="tl" rotWithShape="0">
                    <a:srgbClr val="000000">
                      <a:alpha val="25000"/>
                    </a:srgbClr>
                  </a:outerShdw>
                </a:effectLst>
              </a:rPr>
              <a:t>【</a:t>
            </a:r>
            <a:r>
              <a:rPr lang="zh-CN" altLang="en-US" sz="4100" b="1" dirty="0" smtClean="0">
                <a:effectLst>
                  <a:outerShdw blurRad="31750" dist="25400" dir="5400000" algn="tl" rotWithShape="0">
                    <a:srgbClr val="000000">
                      <a:alpha val="25000"/>
                    </a:srgbClr>
                  </a:outerShdw>
                </a:effectLst>
              </a:rPr>
              <a:t>案例分析</a:t>
            </a:r>
            <a:r>
              <a:rPr lang="en-US" altLang="zh-CN" sz="4100" b="1" dirty="0" smtClean="0">
                <a:effectLst>
                  <a:outerShdw blurRad="31750" dist="25400" dir="5400000" algn="tl" rotWithShape="0">
                    <a:srgbClr val="000000">
                      <a:alpha val="25000"/>
                    </a:srgbClr>
                  </a:outerShdw>
                </a:effectLst>
              </a:rPr>
              <a:t>】</a:t>
            </a:r>
            <a:r>
              <a:rPr lang="zh-CN" altLang="zh-CN" sz="4000" b="1" dirty="0" smtClean="0">
                <a:solidFill>
                  <a:schemeClr val="tx1"/>
                </a:solidFill>
                <a:effectLst>
                  <a:outerShdw blurRad="31750" dist="25400" dir="5400000" algn="tl" rotWithShape="0">
                    <a:srgbClr val="000000">
                      <a:alpha val="25000"/>
                    </a:srgbClr>
                  </a:outerShdw>
                </a:effectLst>
                <a:latin typeface="+mn-lt"/>
                <a:ea typeface="+mn-ea"/>
                <a:cs typeface="+mn-cs"/>
              </a:rPr>
              <a:t>皆大欢喜的冒险游戏</a:t>
            </a:r>
            <a:endParaRPr lang="zh-CN" altLang="en-US" sz="4000" b="1" dirty="0" smtClean="0">
              <a:solidFill>
                <a:schemeClr val="tx1"/>
              </a:solidFill>
              <a:effectLst>
                <a:outerShdw blurRad="31750" dist="25400" dir="5400000" algn="tl" rotWithShape="0">
                  <a:srgbClr val="000000">
                    <a:alpha val="25000"/>
                  </a:srgbClr>
                </a:outerShdw>
              </a:effectLst>
              <a:latin typeface="+mn-lt"/>
              <a:ea typeface="+mn-ea"/>
              <a:cs typeface="+mn-cs"/>
            </a:endParaRPr>
          </a:p>
        </p:txBody>
      </p:sp>
    </p:spTree>
  </p:cSld>
  <p:clrMapOvr>
    <a:masterClrMapping/>
  </p:clrMapOvr>
  <p:transition>
    <p:fade/>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7" name="Rectangle 3"/>
          <p:cNvSpPr>
            <a:spLocks noGrp="1"/>
          </p:cNvSpPr>
          <p:nvPr>
            <p:ph idx="1"/>
          </p:nvPr>
        </p:nvSpPr>
        <p:spPr/>
        <p:txBody>
          <a:bodyPr/>
          <a:lstStyle/>
          <a:p>
            <a:r>
              <a:rPr lang="zh-CN" altLang="en-US" smtClean="0"/>
              <a:t>市场调查与预测的含义、特点、内容和操作步骤</a:t>
            </a:r>
            <a:endParaRPr lang="zh-CN" altLang="en-US" smtClean="0"/>
          </a:p>
          <a:p>
            <a:r>
              <a:rPr lang="zh-CN" altLang="en-US" smtClean="0"/>
              <a:t>市场调查与预测的地位、作用</a:t>
            </a:r>
            <a:endParaRPr lang="zh-CN" altLang="en-US" smtClean="0"/>
          </a:p>
          <a:p>
            <a:r>
              <a:rPr lang="zh-CN" altLang="en-US" smtClean="0"/>
              <a:t>企业经营与市场调查的关系</a:t>
            </a:r>
            <a:endParaRPr lang="zh-CN" altLang="en-US" smtClean="0"/>
          </a:p>
        </p:txBody>
      </p:sp>
      <p:sp>
        <p:nvSpPr>
          <p:cNvPr id="67586" name="Rectangle 2"/>
          <p:cNvSpPr>
            <a:spLocks noGrp="1" noChangeArrowheads="1"/>
          </p:cNvSpPr>
          <p:nvPr>
            <p:ph type="title"/>
          </p:nvPr>
        </p:nvSpPr>
        <p:spPr>
          <a:xfrm>
            <a:off x="507339" y="620713"/>
            <a:ext cx="8915400" cy="720725"/>
          </a:xfrm>
        </p:spPr>
        <p:txBody>
          <a:bodyPr rtlCol="0">
            <a:normAutofit/>
            <a:scene3d>
              <a:camera prst="orthographicFront"/>
              <a:lightRig rig="soft" dir="t"/>
            </a:scene3d>
            <a:sp3d prstMaterial="softEdge">
              <a:bevelT w="25400" h="25400"/>
            </a:sp3d>
          </a:bodyPr>
          <a:lstStyle/>
          <a:p>
            <a:pPr algn="l" fontAlgn="auto">
              <a:spcAft>
                <a:spcPts val="0"/>
              </a:spcAft>
              <a:defRPr/>
            </a:pPr>
            <a:r>
              <a:rPr lang="en-US" altLang="zh-CN" sz="4100" b="1" smtClean="0">
                <a:effectLst>
                  <a:outerShdw blurRad="31750" dist="25400" dir="5400000" algn="tl" rotWithShape="0">
                    <a:srgbClr val="000000">
                      <a:alpha val="25000"/>
                    </a:srgbClr>
                  </a:outerShdw>
                </a:effectLst>
              </a:rPr>
              <a:t>【</a:t>
            </a:r>
            <a:r>
              <a:rPr lang="zh-CN" altLang="en-US" sz="4100" b="1" smtClean="0">
                <a:effectLst>
                  <a:outerShdw blurRad="31750" dist="25400" dir="5400000" algn="tl" rotWithShape="0">
                    <a:srgbClr val="000000">
                      <a:alpha val="25000"/>
                    </a:srgbClr>
                  </a:outerShdw>
                </a:effectLst>
              </a:rPr>
              <a:t>本章小结</a:t>
            </a:r>
            <a:r>
              <a:rPr lang="en-US" altLang="zh-CN" sz="4100" b="1" smtClean="0">
                <a:effectLst>
                  <a:outerShdw blurRad="31750" dist="25400" dir="5400000" algn="tl" rotWithShape="0">
                    <a:srgbClr val="000000">
                      <a:alpha val="25000"/>
                    </a:srgbClr>
                  </a:outerShdw>
                </a:effectLst>
              </a:rPr>
              <a:t>】</a:t>
            </a:r>
            <a:endParaRPr lang="zh-CN" altLang="en-US" sz="4100" b="1" smtClean="0">
              <a:effectLst>
                <a:outerShdw blurRad="31750" dist="25400" dir="5400000" algn="tl" rotWithShape="0">
                  <a:srgbClr val="000000">
                    <a:alpha val="25000"/>
                  </a:srgbClr>
                </a:outerShdw>
              </a:effectLst>
            </a:endParaRPr>
          </a:p>
        </p:txBody>
      </p:sp>
    </p:spTree>
  </p:cSld>
  <p:clrMapOvr>
    <a:masterClrMapping/>
  </p:clrMapOvr>
  <p:transition>
    <p:fad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Rectangle 3"/>
          <p:cNvSpPr>
            <a:spLocks noGrp="1"/>
          </p:cNvSpPr>
          <p:nvPr>
            <p:ph idx="1"/>
          </p:nvPr>
        </p:nvSpPr>
        <p:spPr/>
        <p:txBody>
          <a:bodyPr/>
          <a:lstStyle/>
          <a:p>
            <a:pPr>
              <a:buFontTx/>
              <a:buNone/>
            </a:pPr>
            <a:r>
              <a:rPr lang="zh-CN" altLang="en-US" smtClean="0"/>
              <a:t>一、市场调查的概念 </a:t>
            </a:r>
            <a:endParaRPr lang="zh-CN" altLang="en-US" smtClean="0"/>
          </a:p>
          <a:p>
            <a:pPr>
              <a:buSzPct val="50000"/>
              <a:buFont typeface="Wingdings" panose="05000000000000000000" pitchFamily="2" charset="2"/>
              <a:buNone/>
            </a:pPr>
            <a:r>
              <a:rPr lang="zh-CN" altLang="en-US" smtClean="0"/>
              <a:t>           市场营销领域中的一个重要元素，是运用科学的方法系统地、客观地辨别、收集、分析和传递有关市场营销活动的各方面信息，为企业营销管理者制定有效的市场营销决策提供重要依据，是对市场营销活动全过程的分析和研究。 </a:t>
            </a:r>
            <a:endParaRPr lang="zh-CN" altLang="en-US" smtClean="0"/>
          </a:p>
          <a:p>
            <a:pPr>
              <a:buFontTx/>
              <a:buNone/>
            </a:pPr>
            <a:r>
              <a:rPr lang="zh-CN" altLang="en-US" smtClean="0"/>
              <a:t>二、市场调查的特点： </a:t>
            </a:r>
            <a:endParaRPr lang="zh-CN" altLang="en-US" smtClean="0"/>
          </a:p>
          <a:p>
            <a:pPr>
              <a:buFontTx/>
              <a:buNone/>
            </a:pPr>
            <a:r>
              <a:rPr lang="zh-CN" altLang="en-US" smtClean="0"/>
              <a:t>   （一）内容的广泛性</a:t>
            </a:r>
            <a:endParaRPr lang="zh-CN" altLang="en-US" smtClean="0"/>
          </a:p>
          <a:p>
            <a:pPr>
              <a:buFontTx/>
              <a:buNone/>
            </a:pPr>
            <a:r>
              <a:rPr lang="zh-CN" altLang="en-US" smtClean="0"/>
              <a:t>   （二）选题的针对性</a:t>
            </a:r>
            <a:endParaRPr lang="zh-CN" altLang="en-US" smtClean="0"/>
          </a:p>
          <a:p>
            <a:pPr>
              <a:buFontTx/>
              <a:buNone/>
            </a:pPr>
            <a:r>
              <a:rPr lang="zh-CN" altLang="en-US" smtClean="0"/>
              <a:t>   （三）程度的伸缩性</a:t>
            </a:r>
            <a:endParaRPr lang="zh-CN" altLang="en-US" smtClean="0"/>
          </a:p>
          <a:p>
            <a:pPr>
              <a:buFontTx/>
              <a:buNone/>
            </a:pPr>
            <a:r>
              <a:rPr lang="zh-CN" altLang="en-US" smtClean="0"/>
              <a:t>  （四）过程的系统性</a:t>
            </a:r>
            <a:endParaRPr lang="zh-CN" altLang="en-US" smtClean="0"/>
          </a:p>
          <a:p>
            <a:pPr>
              <a:buFontTx/>
              <a:buNone/>
            </a:pPr>
            <a:endParaRPr lang="zh-CN" altLang="en-US" smtClean="0"/>
          </a:p>
        </p:txBody>
      </p:sp>
      <p:sp>
        <p:nvSpPr>
          <p:cNvPr id="34818" name="Rectangle 2"/>
          <p:cNvSpPr>
            <a:spLocks noGrp="1" noChangeArrowheads="1"/>
          </p:cNvSpPr>
          <p:nvPr>
            <p:ph type="title"/>
          </p:nvPr>
        </p:nvSpPr>
        <p:spPr>
          <a:xfrm>
            <a:off x="507339" y="620713"/>
            <a:ext cx="8915400" cy="720725"/>
          </a:xfrm>
        </p:spPr>
        <p:txBody>
          <a:bodyPr rtlCol="0">
            <a:normAutofit/>
            <a:scene3d>
              <a:camera prst="orthographicFront"/>
              <a:lightRig rig="soft" dir="t"/>
            </a:scene3d>
            <a:sp3d prstMaterial="softEdge">
              <a:bevelT w="25400" h="25400"/>
            </a:sp3d>
          </a:bodyPr>
          <a:lstStyle/>
          <a:p>
            <a:pPr algn="l" fontAlgn="auto">
              <a:spcAft>
                <a:spcPts val="0"/>
              </a:spcAft>
              <a:defRPr/>
            </a:pPr>
            <a:r>
              <a:rPr lang="zh-CN" altLang="en-US" sz="4100" b="1" smtClean="0">
                <a:effectLst>
                  <a:outerShdw blurRad="31750" dist="25400" dir="5400000" algn="tl" rotWithShape="0">
                    <a:srgbClr val="000000">
                      <a:alpha val="25000"/>
                    </a:srgbClr>
                  </a:outerShdw>
                </a:effectLst>
              </a:rPr>
              <a:t>第一节 市场调查的概念、特点及类别 </a:t>
            </a:r>
            <a:endParaRPr lang="zh-CN" altLang="en-US" sz="4100" b="1" smtClean="0">
              <a:effectLst>
                <a:outerShdw blurRad="31750" dist="25400" dir="5400000" algn="tl" rotWithShape="0">
                  <a:srgbClr val="000000">
                    <a:alpha val="25000"/>
                  </a:srgbClr>
                </a:outerShdw>
              </a:effectLst>
            </a:endParaRPr>
          </a:p>
        </p:txBody>
      </p:sp>
    </p:spTree>
  </p:cSld>
  <p:clrMapOvr>
    <a:masterClrMapping/>
  </p:clrMapOvr>
  <p:transition>
    <p:fad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Rectangle 3"/>
          <p:cNvSpPr>
            <a:spLocks noGrp="1"/>
          </p:cNvSpPr>
          <p:nvPr>
            <p:ph idx="1"/>
          </p:nvPr>
        </p:nvSpPr>
        <p:spPr/>
        <p:txBody>
          <a:bodyPr/>
          <a:lstStyle/>
          <a:p>
            <a:pPr>
              <a:buFontTx/>
              <a:buNone/>
            </a:pPr>
            <a:r>
              <a:rPr lang="zh-CN" altLang="en-US" smtClean="0"/>
              <a:t>三、市场调查的类别</a:t>
            </a:r>
            <a:endParaRPr lang="zh-CN" altLang="en-US" smtClean="0"/>
          </a:p>
          <a:p>
            <a:pPr>
              <a:buFontTx/>
              <a:buNone/>
            </a:pPr>
            <a:r>
              <a:rPr lang="zh-CN" altLang="en-US" smtClean="0"/>
              <a:t>（一）按市场调查的主体进行分类</a:t>
            </a:r>
            <a:endParaRPr lang="zh-CN" altLang="en-US" smtClean="0"/>
          </a:p>
          <a:p>
            <a:pPr>
              <a:buFontTx/>
              <a:buNone/>
            </a:pPr>
            <a:r>
              <a:rPr lang="en-US" altLang="zh-CN" smtClean="0"/>
              <a:t>		1. </a:t>
            </a:r>
            <a:r>
              <a:rPr lang="zh-CN" altLang="en-US" smtClean="0"/>
              <a:t>企业的市场调查</a:t>
            </a:r>
            <a:endParaRPr lang="zh-CN" altLang="en-US" smtClean="0"/>
          </a:p>
          <a:p>
            <a:pPr>
              <a:buFontTx/>
              <a:buNone/>
            </a:pPr>
            <a:r>
              <a:rPr lang="en-US" altLang="zh-CN" smtClean="0"/>
              <a:t>		2. </a:t>
            </a:r>
            <a:r>
              <a:rPr lang="zh-CN" altLang="en-US" smtClean="0"/>
              <a:t>政府部门的市场调查</a:t>
            </a:r>
            <a:endParaRPr lang="zh-CN" altLang="en-US" smtClean="0"/>
          </a:p>
          <a:p>
            <a:pPr>
              <a:buFontTx/>
              <a:buNone/>
            </a:pPr>
            <a:r>
              <a:rPr lang="en-US" altLang="zh-CN" smtClean="0"/>
              <a:t>		3. </a:t>
            </a:r>
            <a:r>
              <a:rPr lang="zh-CN" altLang="en-US" smtClean="0"/>
              <a:t>社会组织的市场调查</a:t>
            </a:r>
            <a:endParaRPr lang="zh-CN" altLang="en-US" smtClean="0"/>
          </a:p>
          <a:p>
            <a:pPr>
              <a:buFontTx/>
              <a:buNone/>
            </a:pPr>
            <a:r>
              <a:rPr lang="en-US" altLang="zh-CN" smtClean="0"/>
              <a:t>		4. </a:t>
            </a:r>
            <a:r>
              <a:rPr lang="zh-CN" altLang="en-US" smtClean="0"/>
              <a:t>个人的市场调查</a:t>
            </a:r>
            <a:endParaRPr lang="zh-CN" altLang="en-US" smtClean="0"/>
          </a:p>
        </p:txBody>
      </p:sp>
      <p:sp>
        <p:nvSpPr>
          <p:cNvPr id="36866" name="Rectangle 2"/>
          <p:cNvSpPr>
            <a:spLocks noGrp="1" noChangeArrowheads="1"/>
          </p:cNvSpPr>
          <p:nvPr>
            <p:ph type="title"/>
          </p:nvPr>
        </p:nvSpPr>
        <p:spPr>
          <a:xfrm>
            <a:off x="507339" y="620713"/>
            <a:ext cx="8915400" cy="720725"/>
          </a:xfrm>
        </p:spPr>
        <p:txBody>
          <a:bodyPr rtlCol="0">
            <a:normAutofit/>
            <a:scene3d>
              <a:camera prst="orthographicFront"/>
              <a:lightRig rig="soft" dir="t"/>
            </a:scene3d>
            <a:sp3d prstMaterial="softEdge">
              <a:bevelT w="25400" h="25400"/>
            </a:sp3d>
          </a:bodyPr>
          <a:lstStyle/>
          <a:p>
            <a:pPr algn="l" fontAlgn="auto">
              <a:spcAft>
                <a:spcPts val="0"/>
              </a:spcAft>
              <a:defRPr/>
            </a:pPr>
            <a:r>
              <a:rPr lang="zh-CN" altLang="en-US" sz="4100" b="1" smtClean="0">
                <a:effectLst>
                  <a:outerShdw blurRad="31750" dist="25400" dir="5400000" algn="tl" rotWithShape="0">
                    <a:srgbClr val="000000">
                      <a:alpha val="25000"/>
                    </a:srgbClr>
                  </a:outerShdw>
                </a:effectLst>
              </a:rPr>
              <a:t>第一节 市场调查的概念、特点及类别</a:t>
            </a:r>
            <a:endParaRPr lang="zh-CN" altLang="en-US" sz="4100" b="1" smtClean="0">
              <a:effectLst>
                <a:outerShdw blurRad="31750" dist="25400" dir="5400000" algn="tl" rotWithShape="0">
                  <a:srgbClr val="000000">
                    <a:alpha val="25000"/>
                  </a:srgbClr>
                </a:outerShdw>
              </a:effectLst>
            </a:endParaRPr>
          </a:p>
        </p:txBody>
      </p:sp>
    </p:spTree>
  </p:cSld>
  <p:clrMapOvr>
    <a:masterClrMapping/>
  </p:clrMapOvr>
  <p:transition>
    <p:fad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3"/>
          <p:cNvSpPr>
            <a:spLocks noGrp="1"/>
          </p:cNvSpPr>
          <p:nvPr>
            <p:ph idx="1"/>
          </p:nvPr>
        </p:nvSpPr>
        <p:spPr/>
        <p:txBody>
          <a:bodyPr/>
          <a:lstStyle/>
          <a:p>
            <a:pPr>
              <a:buFontTx/>
              <a:buNone/>
            </a:pPr>
            <a:r>
              <a:rPr lang="zh-CN" altLang="en-US" smtClean="0"/>
              <a:t>三、市场调查的类别</a:t>
            </a:r>
            <a:endParaRPr lang="zh-CN" altLang="en-US" smtClean="0"/>
          </a:p>
          <a:p>
            <a:pPr>
              <a:buFontTx/>
              <a:buNone/>
            </a:pPr>
            <a:r>
              <a:rPr lang="zh-CN" altLang="en-US" smtClean="0"/>
              <a:t>（二）按市场调查的范围分类</a:t>
            </a:r>
            <a:endParaRPr lang="zh-CN" altLang="en-US" smtClean="0"/>
          </a:p>
          <a:p>
            <a:pPr>
              <a:buFontTx/>
              <a:buNone/>
            </a:pPr>
            <a:r>
              <a:rPr lang="en-US" altLang="zh-CN" smtClean="0"/>
              <a:t>	1. </a:t>
            </a:r>
            <a:r>
              <a:rPr lang="zh-CN" altLang="en-US" smtClean="0"/>
              <a:t>专题性市场调查：简称专题调查，是指市场调查主体为解决某个具体问题而进行的对市场中的某个方面进行的调查。 </a:t>
            </a:r>
            <a:endParaRPr lang="zh-CN" altLang="en-US" smtClean="0"/>
          </a:p>
          <a:p>
            <a:pPr>
              <a:buFontTx/>
              <a:buNone/>
            </a:pPr>
            <a:r>
              <a:rPr lang="en-US" altLang="zh-CN" smtClean="0"/>
              <a:t>	2. </a:t>
            </a:r>
            <a:r>
              <a:rPr lang="zh-CN" altLang="en-US" smtClean="0"/>
              <a:t>综合性市场调查：简称综合调查，是指市场调查主体为全面了解市场的状况而对市场的各个方面进行的全面调查。 </a:t>
            </a:r>
            <a:endParaRPr lang="zh-CN" altLang="en-US" smtClean="0"/>
          </a:p>
        </p:txBody>
      </p:sp>
      <p:sp>
        <p:nvSpPr>
          <p:cNvPr id="37890" name="Rectangle 2"/>
          <p:cNvSpPr>
            <a:spLocks noGrp="1" noChangeArrowheads="1"/>
          </p:cNvSpPr>
          <p:nvPr>
            <p:ph type="title"/>
          </p:nvPr>
        </p:nvSpPr>
        <p:spPr>
          <a:xfrm>
            <a:off x="507339" y="620713"/>
            <a:ext cx="8915400" cy="720725"/>
          </a:xfrm>
        </p:spPr>
        <p:txBody>
          <a:bodyPr rtlCol="0">
            <a:normAutofit/>
            <a:scene3d>
              <a:camera prst="orthographicFront"/>
              <a:lightRig rig="soft" dir="t"/>
            </a:scene3d>
            <a:sp3d prstMaterial="softEdge">
              <a:bevelT w="25400" h="25400"/>
            </a:sp3d>
          </a:bodyPr>
          <a:lstStyle/>
          <a:p>
            <a:pPr algn="l" fontAlgn="auto">
              <a:spcAft>
                <a:spcPts val="0"/>
              </a:spcAft>
              <a:defRPr/>
            </a:pPr>
            <a:r>
              <a:rPr lang="zh-CN" altLang="en-US" sz="4100" b="1" smtClean="0">
                <a:effectLst>
                  <a:outerShdw blurRad="31750" dist="25400" dir="5400000" algn="tl" rotWithShape="0">
                    <a:srgbClr val="000000">
                      <a:alpha val="25000"/>
                    </a:srgbClr>
                  </a:outerShdw>
                </a:effectLst>
              </a:rPr>
              <a:t>第一节 市场调查的概念、特点及类别</a:t>
            </a:r>
            <a:endParaRPr lang="zh-CN" altLang="en-US" sz="4100" b="1" smtClean="0">
              <a:effectLst>
                <a:outerShdw blurRad="31750" dist="25400" dir="5400000" algn="tl" rotWithShape="0">
                  <a:srgbClr val="000000">
                    <a:alpha val="25000"/>
                  </a:srgbClr>
                </a:outerShdw>
              </a:effectLst>
            </a:endParaRPr>
          </a:p>
        </p:txBody>
      </p:sp>
    </p:spTree>
  </p:cSld>
  <p:clrMapOvr>
    <a:masterClrMapping/>
  </p:clrMapOvr>
  <p:transition>
    <p:fad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Rectangle 3"/>
          <p:cNvSpPr>
            <a:spLocks noGrp="1"/>
          </p:cNvSpPr>
          <p:nvPr>
            <p:ph idx="1"/>
          </p:nvPr>
        </p:nvSpPr>
        <p:spPr/>
        <p:txBody>
          <a:bodyPr/>
          <a:lstStyle/>
          <a:p>
            <a:pPr>
              <a:buFontTx/>
              <a:buNone/>
            </a:pPr>
            <a:r>
              <a:rPr lang="zh-CN" altLang="en-US" smtClean="0"/>
              <a:t>三、市场调查的类别</a:t>
            </a:r>
            <a:endParaRPr lang="zh-CN" altLang="en-US" smtClean="0"/>
          </a:p>
          <a:p>
            <a:pPr>
              <a:buFontTx/>
              <a:buNone/>
            </a:pPr>
            <a:r>
              <a:rPr lang="zh-CN" altLang="en-US" smtClean="0"/>
              <a:t>（三）按市场调查的功能分类</a:t>
            </a:r>
            <a:endParaRPr lang="zh-CN" altLang="en-US" smtClean="0"/>
          </a:p>
          <a:p>
            <a:pPr>
              <a:buFontTx/>
              <a:buNone/>
            </a:pPr>
            <a:r>
              <a:rPr lang="en-US" altLang="zh-CN" smtClean="0"/>
              <a:t>   1. </a:t>
            </a:r>
            <a:r>
              <a:rPr lang="zh-CN" altLang="en-US" smtClean="0"/>
              <a:t>探索性调查（</a:t>
            </a:r>
            <a:r>
              <a:rPr lang="en-US" altLang="zh-CN" smtClean="0"/>
              <a:t>Exploratory Research</a:t>
            </a:r>
            <a:r>
              <a:rPr lang="zh-CN" altLang="en-US" smtClean="0"/>
              <a:t>）</a:t>
            </a:r>
            <a:endParaRPr lang="zh-CN" altLang="en-US" smtClean="0"/>
          </a:p>
          <a:p>
            <a:pPr>
              <a:buSzPct val="50000"/>
              <a:buFont typeface="Wingdings" panose="05000000000000000000" pitchFamily="2" charset="2"/>
              <a:buChar char="l"/>
            </a:pPr>
            <a:r>
              <a:rPr lang="zh-CN" altLang="en-US" smtClean="0"/>
              <a:t>为了掌握和理解调研者所面临的市场调研问题的特征和与此相联系的各种变量的市场调研。</a:t>
            </a:r>
            <a:endParaRPr lang="zh-CN" altLang="en-US" smtClean="0"/>
          </a:p>
          <a:p>
            <a:pPr>
              <a:buSzPct val="50000"/>
              <a:buFont typeface="Wingdings" panose="05000000000000000000" pitchFamily="2" charset="2"/>
              <a:buChar char="l"/>
            </a:pPr>
            <a:r>
              <a:rPr lang="zh-CN" altLang="en-US" smtClean="0"/>
              <a:t>一般采用的调查方法：</a:t>
            </a:r>
            <a:endParaRPr lang="zh-CN" altLang="en-US" smtClean="0"/>
          </a:p>
          <a:p>
            <a:pPr>
              <a:buSzPct val="50000"/>
              <a:buFont typeface="Wingdings" panose="05000000000000000000" pitchFamily="2" charset="2"/>
              <a:buNone/>
            </a:pPr>
            <a:r>
              <a:rPr lang="zh-CN" altLang="en-US" smtClean="0"/>
              <a:t>   （</a:t>
            </a:r>
            <a:r>
              <a:rPr lang="en-US" altLang="zh-CN" smtClean="0"/>
              <a:t>1</a:t>
            </a:r>
            <a:r>
              <a:rPr lang="zh-CN" altLang="en-US" smtClean="0"/>
              <a:t>）第二手资料的收集</a:t>
            </a:r>
            <a:endParaRPr lang="zh-CN" altLang="en-US" smtClean="0"/>
          </a:p>
          <a:p>
            <a:pPr>
              <a:buSzPct val="50000"/>
              <a:buFont typeface="Wingdings" panose="05000000000000000000" pitchFamily="2" charset="2"/>
              <a:buNone/>
            </a:pPr>
            <a:r>
              <a:rPr lang="zh-CN" altLang="en-US" smtClean="0"/>
              <a:t>    （</a:t>
            </a:r>
            <a:r>
              <a:rPr lang="en-US" altLang="zh-CN" smtClean="0"/>
              <a:t>2</a:t>
            </a:r>
            <a:r>
              <a:rPr lang="zh-CN" altLang="en-US" smtClean="0"/>
              <a:t>）小规模的试点调查</a:t>
            </a:r>
            <a:endParaRPr lang="zh-CN" altLang="en-US" smtClean="0"/>
          </a:p>
          <a:p>
            <a:pPr>
              <a:buSzPct val="50000"/>
              <a:buFont typeface="Wingdings" panose="05000000000000000000" pitchFamily="2" charset="2"/>
              <a:buNone/>
            </a:pPr>
            <a:r>
              <a:rPr lang="zh-CN" altLang="en-US" smtClean="0"/>
              <a:t>    （</a:t>
            </a:r>
            <a:r>
              <a:rPr lang="en-US" altLang="zh-CN" smtClean="0"/>
              <a:t>3</a:t>
            </a:r>
            <a:r>
              <a:rPr lang="zh-CN" altLang="en-US" smtClean="0"/>
              <a:t>）定性调查</a:t>
            </a:r>
            <a:endParaRPr lang="zh-CN" altLang="en-US" smtClean="0"/>
          </a:p>
          <a:p>
            <a:pPr>
              <a:buSzPct val="50000"/>
              <a:buFont typeface="Wingdings" panose="05000000000000000000" pitchFamily="2" charset="2"/>
              <a:buNone/>
            </a:pPr>
            <a:r>
              <a:rPr lang="zh-CN" altLang="en-US" smtClean="0"/>
              <a:t>    （</a:t>
            </a:r>
            <a:r>
              <a:rPr lang="en-US" altLang="zh-CN" smtClean="0"/>
              <a:t>4</a:t>
            </a:r>
            <a:r>
              <a:rPr lang="zh-CN" altLang="en-US" smtClean="0"/>
              <a:t>）专家或相关人员意见集合 </a:t>
            </a:r>
            <a:endParaRPr lang="zh-CN" altLang="en-US" smtClean="0"/>
          </a:p>
        </p:txBody>
      </p:sp>
      <p:sp>
        <p:nvSpPr>
          <p:cNvPr id="38914" name="Rectangle 2"/>
          <p:cNvSpPr>
            <a:spLocks noGrp="1" noChangeArrowheads="1"/>
          </p:cNvSpPr>
          <p:nvPr>
            <p:ph type="title"/>
          </p:nvPr>
        </p:nvSpPr>
        <p:spPr>
          <a:xfrm>
            <a:off x="507339" y="620713"/>
            <a:ext cx="8915400" cy="720725"/>
          </a:xfrm>
        </p:spPr>
        <p:txBody>
          <a:bodyPr rtlCol="0">
            <a:normAutofit/>
            <a:scene3d>
              <a:camera prst="orthographicFront"/>
              <a:lightRig rig="soft" dir="t"/>
            </a:scene3d>
            <a:sp3d prstMaterial="softEdge">
              <a:bevelT w="25400" h="25400"/>
            </a:sp3d>
          </a:bodyPr>
          <a:lstStyle/>
          <a:p>
            <a:pPr algn="l" fontAlgn="auto">
              <a:spcAft>
                <a:spcPts val="0"/>
              </a:spcAft>
              <a:defRPr/>
            </a:pPr>
            <a:r>
              <a:rPr lang="zh-CN" altLang="en-US" sz="4100" b="1" smtClean="0">
                <a:effectLst>
                  <a:outerShdw blurRad="31750" dist="25400" dir="5400000" algn="tl" rotWithShape="0">
                    <a:srgbClr val="000000">
                      <a:alpha val="25000"/>
                    </a:srgbClr>
                  </a:outerShdw>
                </a:effectLst>
              </a:rPr>
              <a:t>第一节 市场调查的概念、特点及类别</a:t>
            </a:r>
            <a:endParaRPr lang="zh-CN" altLang="en-US" sz="4100" b="1" smtClean="0">
              <a:effectLst>
                <a:outerShdw blurRad="31750" dist="25400" dir="5400000" algn="tl" rotWithShape="0">
                  <a:srgbClr val="000000">
                    <a:alpha val="25000"/>
                  </a:srgbClr>
                </a:outerShdw>
              </a:effectLst>
            </a:endParaRPr>
          </a:p>
        </p:txBody>
      </p:sp>
    </p:spTree>
  </p:cSld>
  <p:clrMapOvr>
    <a:masterClrMapping/>
  </p:clrMapOvr>
  <p:transition>
    <p:fad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Rectangle 3"/>
          <p:cNvSpPr>
            <a:spLocks noGrp="1"/>
          </p:cNvSpPr>
          <p:nvPr>
            <p:ph idx="1"/>
          </p:nvPr>
        </p:nvSpPr>
        <p:spPr/>
        <p:txBody>
          <a:bodyPr/>
          <a:lstStyle/>
          <a:p>
            <a:pPr>
              <a:buFontTx/>
              <a:buNone/>
            </a:pPr>
            <a:r>
              <a:rPr lang="zh-CN" altLang="en-US" smtClean="0"/>
              <a:t>三、市场调查的类别</a:t>
            </a:r>
            <a:endParaRPr lang="zh-CN" altLang="en-US" smtClean="0"/>
          </a:p>
          <a:p>
            <a:pPr>
              <a:buFontTx/>
              <a:buNone/>
            </a:pPr>
            <a:r>
              <a:rPr lang="zh-CN" altLang="en-US" smtClean="0"/>
              <a:t>（三）按市场调查的功能分类</a:t>
            </a:r>
            <a:endParaRPr lang="zh-CN" altLang="en-US" smtClean="0"/>
          </a:p>
          <a:p>
            <a:pPr>
              <a:buFontTx/>
              <a:buNone/>
            </a:pPr>
            <a:r>
              <a:rPr lang="en-US" altLang="zh-CN" smtClean="0"/>
              <a:t>   2. </a:t>
            </a:r>
            <a:r>
              <a:rPr lang="zh-CN" altLang="en-US" smtClean="0"/>
              <a:t>描述性调查（</a:t>
            </a:r>
            <a:r>
              <a:rPr lang="en-US" altLang="zh-CN" smtClean="0"/>
              <a:t>Descriptive  Research</a:t>
            </a:r>
            <a:r>
              <a:rPr lang="zh-CN" altLang="en-US" smtClean="0"/>
              <a:t>） </a:t>
            </a:r>
            <a:endParaRPr lang="zh-CN" altLang="en-US" smtClean="0"/>
          </a:p>
          <a:p>
            <a:r>
              <a:rPr lang="zh-CN" altLang="en-US" smtClean="0"/>
              <a:t>描述性调研的主要目标是对市场调研问题，通常是对市场的特征和功能，调研问题的各种变量等作尽可能的描述。</a:t>
            </a:r>
            <a:endParaRPr lang="zh-CN" altLang="en-US" smtClean="0"/>
          </a:p>
          <a:p>
            <a:r>
              <a:rPr lang="zh-CN" altLang="en-US" smtClean="0"/>
              <a:t>描述性调研通常被用于以下情形：</a:t>
            </a:r>
            <a:endParaRPr lang="zh-CN" altLang="en-US" smtClean="0"/>
          </a:p>
          <a:p>
            <a:pPr>
              <a:buFontTx/>
              <a:buNone/>
            </a:pPr>
            <a:r>
              <a:rPr lang="zh-CN" altLang="en-US" smtClean="0"/>
              <a:t>	（</a:t>
            </a:r>
            <a:r>
              <a:rPr lang="en-US" altLang="zh-CN" smtClean="0"/>
              <a:t>1</a:t>
            </a:r>
            <a:r>
              <a:rPr lang="zh-CN" altLang="en-US" smtClean="0"/>
              <a:t>）描述相关群体的特征</a:t>
            </a:r>
            <a:endParaRPr lang="zh-CN" altLang="en-US" smtClean="0"/>
          </a:p>
          <a:p>
            <a:pPr>
              <a:buFontTx/>
              <a:buNone/>
            </a:pPr>
            <a:r>
              <a:rPr lang="zh-CN" altLang="en-US" smtClean="0"/>
              <a:t>	（</a:t>
            </a:r>
            <a:r>
              <a:rPr lang="en-US" altLang="zh-CN" smtClean="0"/>
              <a:t>2</a:t>
            </a:r>
            <a:r>
              <a:rPr lang="zh-CN" altLang="en-US" smtClean="0"/>
              <a:t>）确定消费者或顾客对产品或劳务特征的理解和反应</a:t>
            </a:r>
            <a:endParaRPr lang="zh-CN" altLang="en-US" smtClean="0"/>
          </a:p>
          <a:p>
            <a:pPr>
              <a:buFontTx/>
              <a:buNone/>
            </a:pPr>
            <a:r>
              <a:rPr lang="zh-CN" altLang="en-US" smtClean="0"/>
              <a:t>	（</a:t>
            </a:r>
            <a:r>
              <a:rPr lang="en-US" altLang="zh-CN" smtClean="0"/>
              <a:t>3</a:t>
            </a:r>
            <a:r>
              <a:rPr lang="zh-CN" altLang="en-US" smtClean="0"/>
              <a:t>）估计某特殊群体在具有某种行为特征的群体中的比重</a:t>
            </a:r>
            <a:endParaRPr lang="zh-CN" altLang="en-US" smtClean="0"/>
          </a:p>
          <a:p>
            <a:pPr>
              <a:buFontTx/>
              <a:buNone/>
            </a:pPr>
            <a:r>
              <a:rPr lang="zh-CN" altLang="en-US" smtClean="0"/>
              <a:t>	（</a:t>
            </a:r>
            <a:r>
              <a:rPr lang="en-US" altLang="zh-CN" smtClean="0"/>
              <a:t>4</a:t>
            </a:r>
            <a:r>
              <a:rPr lang="zh-CN" altLang="en-US" smtClean="0"/>
              <a:t>）确定各种变量对市场营销问题的关联程度</a:t>
            </a:r>
            <a:endParaRPr lang="zh-CN" altLang="en-US" smtClean="0"/>
          </a:p>
        </p:txBody>
      </p:sp>
      <p:sp>
        <p:nvSpPr>
          <p:cNvPr id="39938" name="Rectangle 2"/>
          <p:cNvSpPr>
            <a:spLocks noGrp="1" noChangeArrowheads="1"/>
          </p:cNvSpPr>
          <p:nvPr>
            <p:ph type="title"/>
          </p:nvPr>
        </p:nvSpPr>
        <p:spPr>
          <a:xfrm>
            <a:off x="507339" y="620713"/>
            <a:ext cx="8915400" cy="720725"/>
          </a:xfrm>
        </p:spPr>
        <p:txBody>
          <a:bodyPr rtlCol="0">
            <a:normAutofit/>
            <a:scene3d>
              <a:camera prst="orthographicFront"/>
              <a:lightRig rig="soft" dir="t"/>
            </a:scene3d>
            <a:sp3d prstMaterial="softEdge">
              <a:bevelT w="25400" h="25400"/>
            </a:sp3d>
          </a:bodyPr>
          <a:lstStyle/>
          <a:p>
            <a:pPr algn="l" fontAlgn="auto">
              <a:spcAft>
                <a:spcPts val="0"/>
              </a:spcAft>
              <a:defRPr/>
            </a:pPr>
            <a:r>
              <a:rPr lang="zh-CN" altLang="en-US" sz="4100" b="1" smtClean="0">
                <a:effectLst>
                  <a:outerShdw blurRad="31750" dist="25400" dir="5400000" algn="tl" rotWithShape="0">
                    <a:srgbClr val="000000">
                      <a:alpha val="25000"/>
                    </a:srgbClr>
                  </a:outerShdw>
                </a:effectLst>
              </a:rPr>
              <a:t>第一节 市场调查的概念、特点及类别</a:t>
            </a:r>
            <a:endParaRPr lang="zh-CN" altLang="en-US" sz="4100" b="1" smtClean="0">
              <a:effectLst>
                <a:outerShdw blurRad="31750" dist="25400" dir="5400000" algn="tl" rotWithShape="0">
                  <a:srgbClr val="000000">
                    <a:alpha val="25000"/>
                  </a:srgbClr>
                </a:outerShdw>
              </a:effectLst>
            </a:endParaRPr>
          </a:p>
        </p:txBody>
      </p:sp>
    </p:spTree>
  </p:cSld>
  <p:clrMapOvr>
    <a:masterClrMapping/>
  </p:clrMapOvr>
  <p:transition>
    <p:fade/>
  </p:transition>
</p:sld>
</file>

<file path=ppt/tags/tag1.xml><?xml version="1.0" encoding="utf-8"?>
<p:tagLst xmlns:p="http://schemas.openxmlformats.org/presentationml/2006/main">
  <p:tag name="KSO_WM_DOC_GUID" val="{3732effb-2093-4420-975d-6c1fbf020944}"/>
  <p:tag name="COMMONDATA" val="eyJoZGlkIjoiMTgyY2Y5Y2UxZjkwY2NiYzg1MTM4ZmQzOTFhYWJhY2IifQ=="/>
</p:tagLst>
</file>

<file path=ppt/theme/theme1.xml><?xml version="1.0" encoding="utf-8"?>
<a:theme xmlns:a="http://schemas.openxmlformats.org/drawingml/2006/main" name="科技宣讲">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Arial"/>
        <a:ea typeface="黑体"/>
        <a:cs typeface=""/>
      </a:majorFont>
      <a:minorFont>
        <a:latin typeface="Arial"/>
        <a:ea typeface="黑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科技宣讲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科技宣讲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科技宣讲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科技宣讲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科技宣讲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科技宣讲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科技宣讲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科技宣讲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科技宣讲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科技宣讲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科技宣讲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科技宣讲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themeOverride>
</file>

<file path=ppt/theme/themeOverride2.xml><?xml version="1.0" encoding="utf-8"?>
<a:themeOverride xmlns:a="http://schemas.openxmlformats.org/drawingml/2006/main">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themeOverride>
</file>

<file path=docProps/app.xml><?xml version="1.0" encoding="utf-8"?>
<Properties xmlns="http://schemas.openxmlformats.org/officeDocument/2006/extended-properties" xmlns:vt="http://schemas.openxmlformats.org/officeDocument/2006/docPropsVTypes">
  <Template>Concourse</Template>
  <TotalTime>0</TotalTime>
  <Words>6876</Words>
  <Application>WPS 演示</Application>
  <PresentationFormat>A4 纸张(210x297 毫米)</PresentationFormat>
  <Paragraphs>443</Paragraphs>
  <Slides>44</Slides>
  <Notes>1</Notes>
  <HiddenSlides>0</HiddenSlides>
  <MMClips>0</MMClips>
  <ScaleCrop>false</ScaleCrop>
  <HeadingPairs>
    <vt:vector size="6" baseType="variant">
      <vt:variant>
        <vt:lpstr>已用的字体</vt:lpstr>
      </vt:variant>
      <vt:variant>
        <vt:i4>12</vt:i4>
      </vt:variant>
      <vt:variant>
        <vt:lpstr>主题</vt:lpstr>
      </vt:variant>
      <vt:variant>
        <vt:i4>1</vt:i4>
      </vt:variant>
      <vt:variant>
        <vt:lpstr>幻灯片标题</vt:lpstr>
      </vt:variant>
      <vt:variant>
        <vt:i4>44</vt:i4>
      </vt:variant>
    </vt:vector>
  </HeadingPairs>
  <TitlesOfParts>
    <vt:vector size="57" baseType="lpstr">
      <vt:lpstr>Arial</vt:lpstr>
      <vt:lpstr>宋体</vt:lpstr>
      <vt:lpstr>Wingdings</vt:lpstr>
      <vt:lpstr>华文宋体</vt:lpstr>
      <vt:lpstr>华文宋体</vt:lpstr>
      <vt:lpstr>黑体</vt:lpstr>
      <vt:lpstr>微软雅黑</vt:lpstr>
      <vt:lpstr>Arial Unicode MS</vt:lpstr>
      <vt:lpstr>Arial</vt:lpstr>
      <vt:lpstr>Arial Rounded MT Bold</vt:lpstr>
      <vt:lpstr>Arial Rounded MT Bold</vt:lpstr>
      <vt:lpstr>Wingdings</vt:lpstr>
      <vt:lpstr>科技宣讲</vt:lpstr>
      <vt:lpstr> </vt:lpstr>
      <vt:lpstr>第一章  市场调查与预测概述</vt:lpstr>
      <vt:lpstr>【学习目的和要求】</vt:lpstr>
      <vt:lpstr>PowerPoint 演示文稿</vt:lpstr>
      <vt:lpstr>第一节 市场调查的概念、特点及类别 </vt:lpstr>
      <vt:lpstr>第一节 市场调查的概念、特点及类别</vt:lpstr>
      <vt:lpstr>第一节 市场调查的概念、特点及类别</vt:lpstr>
      <vt:lpstr>第一节 市场调查的概念、特点及类别</vt:lpstr>
      <vt:lpstr>第一节 市场调查的概念、特点及类别</vt:lpstr>
      <vt:lpstr>第一节 市场调查的概念、特点及类别</vt:lpstr>
      <vt:lpstr>第一节 市场调查的概念、特点及类别</vt:lpstr>
      <vt:lpstr>第一节 市场调查的概念、特点及类别</vt:lpstr>
      <vt:lpstr>第二节 市场预测的概念、特点及类别 </vt:lpstr>
      <vt:lpstr>PowerPoint 演示文稿</vt:lpstr>
      <vt:lpstr>第二节 市场预测的概念、特点及类别</vt:lpstr>
      <vt:lpstr>第二节 市场预测的概念、特点及类别</vt:lpstr>
      <vt:lpstr>第二节 市场预测的概念、特点及类别</vt:lpstr>
      <vt:lpstr>第二节 市场预测的概念、特点及类别</vt:lpstr>
      <vt:lpstr>第三节 市场调查与预测的程序及内容</vt:lpstr>
      <vt:lpstr>第三节 市场调查与预测的程序及内容</vt:lpstr>
      <vt:lpstr>第三节 市场调查与预测的程序及内容</vt:lpstr>
      <vt:lpstr>第三节 市场调查与预测的程序及内容</vt:lpstr>
      <vt:lpstr>【案例分析】江崎公司是如何取得成功的</vt:lpstr>
      <vt:lpstr>【案例分析】江崎公司是如何取得成功的</vt:lpstr>
      <vt:lpstr>第三节 市场调查与预测的程序及内容</vt:lpstr>
      <vt:lpstr>第三节 市场调查与预测的程序及内容</vt:lpstr>
      <vt:lpstr>第四节 市场调查与预测的发展历程</vt:lpstr>
      <vt:lpstr>一、市场调研与预测的功能</vt:lpstr>
      <vt:lpstr>一、市场调研与预测的功能</vt:lpstr>
      <vt:lpstr>一、市场调研与预测的功能</vt:lpstr>
      <vt:lpstr>一、市场调研与预测的功能</vt:lpstr>
      <vt:lpstr>一、市场调研与预测的功能</vt:lpstr>
      <vt:lpstr>第五节 市场调查与预测的功能、地位和作用</vt:lpstr>
      <vt:lpstr>PowerPoint 演示文稿</vt:lpstr>
      <vt:lpstr>三、市场调研与预测的作用</vt:lpstr>
      <vt:lpstr>PowerPoint 演示文稿</vt:lpstr>
      <vt:lpstr>PowerPoint 演示文稿</vt:lpstr>
      <vt:lpstr>PowerPoint 演示文稿</vt:lpstr>
      <vt:lpstr>PowerPoint 演示文稿</vt:lpstr>
      <vt:lpstr>PowerPoint 演示文稿</vt:lpstr>
      <vt:lpstr>PowerPoint 演示文稿</vt:lpstr>
      <vt:lpstr>【案例分析】皆大欢喜的冒险游戏</vt:lpstr>
      <vt:lpstr>【案例分析】皆大欢喜的冒险游戏</vt:lpstr>
      <vt:lpstr>【本章小结】</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torrannce</dc:creator>
  <cp:lastModifiedBy>佳佳</cp:lastModifiedBy>
  <cp:revision>63</cp:revision>
  <dcterms:created xsi:type="dcterms:W3CDTF">2009-01-21T08:01:00Z</dcterms:created>
  <dcterms:modified xsi:type="dcterms:W3CDTF">2022-05-28T15:03:30Z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TemplateID">
    <vt:lpwstr>TC010721382052</vt:lpwstr>
  </property>
  <property fmtid="{D5CDD505-2E9C-101B-9397-08002B2CF9AE}" pid="3" name="KSOProductBuildVer">
    <vt:lpwstr>2052-11.1.0.11691</vt:lpwstr>
  </property>
  <property fmtid="{D5CDD505-2E9C-101B-9397-08002B2CF9AE}" pid="4" name="ICV">
    <vt:lpwstr>FEDBED2CC383444A8D6F909D0601538C</vt:lpwstr>
  </property>
</Properties>
</file>