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1A9F4-C8AE-4131-B5C2-F77C65E3FCD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0B658-AF9E-4373-BA24-79FB5EE04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97808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1A9F4-C8AE-4131-B5C2-F77C65E3FCD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0B658-AF9E-4373-BA24-79FB5EE04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7907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1A9F4-C8AE-4131-B5C2-F77C65E3FCD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0B658-AF9E-4373-BA24-79FB5EE04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69340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94256-4E80-4490-80C5-A140875F971E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2024/6/2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075542" y="205740"/>
            <a:ext cx="10116457" cy="84836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75657" y="1383030"/>
            <a:ext cx="10479313" cy="499872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6941469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02607-6D81-4853-919C-AD2B837EFC7C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133600" y="205740"/>
            <a:ext cx="7892415" cy="84836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17601" y="1383030"/>
            <a:ext cx="10253980" cy="499872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10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305" y="648843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54933508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1A9F4-C8AE-4131-B5C2-F77C65E3FCD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0B658-AF9E-4373-BA24-79FB5EE04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839630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1A9F4-C8AE-4131-B5C2-F77C65E3FCD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0B658-AF9E-4373-BA24-79FB5EE04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19812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1A9F4-C8AE-4131-B5C2-F77C65E3FCD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0B658-AF9E-4373-BA24-79FB5EE04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59582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1A9F4-C8AE-4131-B5C2-F77C65E3FCD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0B658-AF9E-4373-BA24-79FB5EE04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4671417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1A9F4-C8AE-4131-B5C2-F77C65E3FCD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0B658-AF9E-4373-BA24-79FB5EE04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79982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1A9F4-C8AE-4131-B5C2-F77C65E3FCD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0B658-AF9E-4373-BA24-79FB5EE04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760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1A9F4-C8AE-4131-B5C2-F77C65E3FCD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0B658-AF9E-4373-BA24-79FB5EE04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27403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B1A9F4-C8AE-4131-B5C2-F77C65E3FCD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E0B658-AF9E-4373-BA24-79FB5EE04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55620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B1A9F4-C8AE-4131-B5C2-F77C65E3FCD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0B658-AF9E-4373-BA24-79FB5EE04D9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99989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6096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" y="0"/>
            <a:ext cx="1320800" cy="1054099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920DB-B8E6-441F-B202-C4EB1D82F6DB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67C20-DB95-4CA2-B0F0-E724E6ED42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305" y="648843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184609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3"/>
          <p:cNvSpPr txBox="1"/>
          <p:nvPr/>
        </p:nvSpPr>
        <p:spPr bwMode="auto">
          <a:xfrm>
            <a:off x="1752056" y="3589247"/>
            <a:ext cx="765333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4400" b="1" spc="1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第三章　筹资方式</a:t>
            </a:r>
          </a:p>
        </p:txBody>
      </p:sp>
    </p:spTree>
    <p:extLst>
      <p:ext uri="{BB962C8B-B14F-4D97-AF65-F5344CB8AC3E}">
        <p14:creationId xmlns:p14="http://schemas.microsoft.com/office/powerpoint/2010/main" val="31357339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权益资本筹资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二、发行股票筹资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股票的种类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按股东权利和义务的不同</a:t>
            </a:r>
            <a:r>
              <a:rPr lang="en-US" altLang="zh-CN" dirty="0"/>
              <a:t>,</a:t>
            </a:r>
            <a:r>
              <a:rPr lang="zh-CN" altLang="zh-CN" dirty="0"/>
              <a:t>可将股票分为普通股和优先股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按股票票面是否记名</a:t>
            </a:r>
            <a:r>
              <a:rPr lang="en-US" altLang="zh-CN" dirty="0"/>
              <a:t>,</a:t>
            </a:r>
            <a:r>
              <a:rPr lang="zh-CN" altLang="zh-CN" dirty="0"/>
              <a:t>可将股票分为记名股票和无记名股票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按发行对象和上市地区</a:t>
            </a:r>
            <a:r>
              <a:rPr lang="en-US" altLang="zh-CN" dirty="0"/>
              <a:t>,</a:t>
            </a:r>
            <a:r>
              <a:rPr lang="zh-CN" altLang="zh-CN" dirty="0"/>
              <a:t>可将股票分为</a:t>
            </a:r>
            <a:r>
              <a:rPr lang="en-US" altLang="zh-CN" dirty="0"/>
              <a:t>A</a:t>
            </a:r>
            <a:r>
              <a:rPr lang="zh-CN" altLang="zh-CN" dirty="0"/>
              <a:t>股、</a:t>
            </a:r>
            <a:r>
              <a:rPr lang="en-US" altLang="zh-CN" dirty="0"/>
              <a:t>B</a:t>
            </a:r>
            <a:r>
              <a:rPr lang="zh-CN" altLang="zh-CN" dirty="0"/>
              <a:t>股、</a:t>
            </a:r>
            <a:r>
              <a:rPr lang="en-US" altLang="zh-CN" dirty="0"/>
              <a:t>H</a:t>
            </a:r>
            <a:r>
              <a:rPr lang="zh-CN" altLang="zh-CN" dirty="0"/>
              <a:t>股和</a:t>
            </a:r>
            <a:r>
              <a:rPr lang="en-US" altLang="zh-CN" dirty="0"/>
              <a:t>N</a:t>
            </a:r>
            <a:r>
              <a:rPr lang="zh-CN" altLang="zh-CN" dirty="0"/>
              <a:t>股</a:t>
            </a:r>
          </a:p>
          <a:p>
            <a:pPr marL="0" indent="0" algn="l">
              <a:spcBef>
                <a:spcPts val="15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普通股与优先股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普通股股东的权利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普通股筹资的优缺点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优先股股东的权利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优先股筹资的优缺点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113367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权益资本筹资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股票发行 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股票发行方式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股票的销售方式</a:t>
            </a:r>
          </a:p>
          <a:p>
            <a:pPr marL="0" indent="0" algn="l">
              <a:spcBef>
                <a:spcPts val="15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股票上市 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股票上市的有利影响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股票上市的不利影响 </a:t>
            </a:r>
          </a:p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496401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权益资本筹资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三、留存收益筹资</a:t>
            </a:r>
          </a:p>
          <a:p>
            <a:r>
              <a:rPr lang="zh-CN" altLang="en-US" dirty="0" smtClean="0"/>
              <a:t>企业的</a:t>
            </a:r>
            <a:r>
              <a:rPr lang="zh-CN" altLang="en-US" dirty="0"/>
              <a:t>留存收益包括盈余公积和未分配利润两个部分。将留存收益再投资是一种较发行 普通股更为有利的筹资方式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一方面</a:t>
            </a:r>
            <a:r>
              <a:rPr lang="en-US" altLang="zh-CN" dirty="0"/>
              <a:t>,</a:t>
            </a:r>
            <a:r>
              <a:rPr lang="zh-CN" altLang="en-US" dirty="0"/>
              <a:t>企业利用留存收益不会发生任何筹资费用</a:t>
            </a:r>
            <a:r>
              <a:rPr lang="en-US" altLang="zh-CN" dirty="0"/>
              <a:t>,</a:t>
            </a:r>
            <a:r>
              <a:rPr lang="zh-CN" altLang="en-US" dirty="0"/>
              <a:t>资本成本较 普通股低</a:t>
            </a:r>
            <a:r>
              <a:rPr lang="en-US" altLang="zh-CN" dirty="0"/>
              <a:t>,</a:t>
            </a:r>
            <a:r>
              <a:rPr lang="zh-CN" altLang="en-US" dirty="0"/>
              <a:t>通过留存利润筹集的资金数额较为确定</a:t>
            </a:r>
            <a:r>
              <a:rPr lang="en-US" altLang="zh-CN" dirty="0"/>
              <a:t>;</a:t>
            </a:r>
            <a:r>
              <a:rPr lang="zh-CN" altLang="en-US" dirty="0"/>
              <a:t>发行股票筹资则要支付较高的发行费用</a:t>
            </a:r>
            <a:r>
              <a:rPr lang="en-US" altLang="zh-CN" dirty="0"/>
              <a:t>, </a:t>
            </a:r>
            <a:r>
              <a:rPr lang="zh-CN" altLang="en-US" dirty="0"/>
              <a:t>发行是否成功不能完全确定。另一方面</a:t>
            </a:r>
            <a:r>
              <a:rPr lang="en-US" altLang="zh-CN" dirty="0"/>
              <a:t>,</a:t>
            </a:r>
            <a:r>
              <a:rPr lang="zh-CN" altLang="en-US" dirty="0"/>
              <a:t>留存收益不会削弱现有股东对企业的控制权。 </a:t>
            </a:r>
            <a:endParaRPr lang="zh-CN" altLang="zh-CN" dirty="0"/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4331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第三节　长期负债筹资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一、长期借款筹资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长期借款的种类</a:t>
            </a:r>
          </a:p>
          <a:p>
            <a:r>
              <a:rPr lang="en-US" altLang="zh-CN" dirty="0"/>
              <a:t>1.</a:t>
            </a:r>
            <a:r>
              <a:rPr lang="zh-CN" altLang="en-US" dirty="0"/>
              <a:t>按照提供贷款的机构</a:t>
            </a:r>
            <a:r>
              <a:rPr lang="zh-CN" altLang="en-US" dirty="0" smtClean="0"/>
              <a:t>分类</a:t>
            </a:r>
            <a:endParaRPr lang="en-US" altLang="zh-CN" dirty="0" smtClean="0"/>
          </a:p>
          <a:p>
            <a:r>
              <a:rPr lang="en-US" altLang="zh-CN" dirty="0"/>
              <a:t>2.</a:t>
            </a:r>
            <a:r>
              <a:rPr lang="zh-CN" altLang="en-US" dirty="0"/>
              <a:t>按照有无担保</a:t>
            </a:r>
            <a:r>
              <a:rPr lang="zh-CN" altLang="en-US" dirty="0" smtClean="0"/>
              <a:t>分类</a:t>
            </a:r>
            <a:endParaRPr lang="en-US" altLang="zh-CN" dirty="0" smtClean="0"/>
          </a:p>
          <a:p>
            <a:endParaRPr lang="en-US" altLang="zh-CN" dirty="0" smtClean="0"/>
          </a:p>
          <a:p>
            <a:pPr marL="0" indent="0">
              <a:buNone/>
            </a:pP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长期借款筹资的程序 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企业提出申请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金融</a:t>
            </a:r>
            <a:r>
              <a:rPr lang="zh-CN" altLang="zh-CN" dirty="0" smtClean="0"/>
              <a:t>机构审批</a:t>
            </a:r>
            <a:endParaRPr lang="zh-CN" altLang="zh-CN" dirty="0"/>
          </a:p>
          <a:p>
            <a:r>
              <a:rPr lang="en-US" altLang="zh-CN" dirty="0"/>
              <a:t>3.</a:t>
            </a:r>
            <a:r>
              <a:rPr lang="zh-CN" altLang="zh-CN" dirty="0"/>
              <a:t>签订借款合同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企业取得借款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6009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第三节　长期负债筹资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长期借款筹资的优缺点 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长期借款筹资的优点</a:t>
            </a:r>
          </a:p>
          <a:p>
            <a:r>
              <a:rPr lang="en-US" altLang="zh-CN" dirty="0"/>
              <a:t>(1)</a:t>
            </a:r>
            <a:r>
              <a:rPr lang="zh-CN" altLang="en-US" dirty="0"/>
              <a:t>筹资速度</a:t>
            </a:r>
            <a:r>
              <a:rPr lang="zh-CN" altLang="en-US" dirty="0" smtClean="0"/>
              <a:t>快</a:t>
            </a:r>
            <a:endParaRPr lang="en-US" altLang="zh-CN" dirty="0" smtClean="0"/>
          </a:p>
          <a:p>
            <a:r>
              <a:rPr lang="en-US" altLang="zh-CN" dirty="0"/>
              <a:t>(2)</a:t>
            </a:r>
            <a:r>
              <a:rPr lang="zh-CN" altLang="en-US" dirty="0"/>
              <a:t>借款弹性</a:t>
            </a:r>
            <a:r>
              <a:rPr lang="zh-CN" altLang="en-US" dirty="0" smtClean="0"/>
              <a:t>较大</a:t>
            </a:r>
            <a:endParaRPr lang="en-US" altLang="zh-CN" dirty="0" smtClean="0"/>
          </a:p>
          <a:p>
            <a:r>
              <a:rPr lang="en-US" altLang="zh-CN" dirty="0"/>
              <a:t>(3)</a:t>
            </a:r>
            <a:r>
              <a:rPr lang="zh-CN" altLang="en-US" dirty="0"/>
              <a:t>借款成本</a:t>
            </a:r>
            <a:r>
              <a:rPr lang="zh-CN" altLang="en-US" dirty="0" smtClean="0"/>
              <a:t>较低</a:t>
            </a:r>
            <a:endParaRPr lang="en-US" altLang="zh-CN" dirty="0" smtClean="0"/>
          </a:p>
          <a:p>
            <a:r>
              <a:rPr lang="en-US" altLang="zh-CN" dirty="0"/>
              <a:t>(4)</a:t>
            </a:r>
            <a:r>
              <a:rPr lang="zh-CN" altLang="en-US" dirty="0"/>
              <a:t>可以发挥财务杠杆的作用</a:t>
            </a:r>
            <a:endParaRPr lang="en-US" altLang="zh-CN" dirty="0" smtClean="0"/>
          </a:p>
          <a:p>
            <a:r>
              <a:rPr lang="en-US" altLang="zh-CN" dirty="0" smtClean="0"/>
              <a:t>2</a:t>
            </a:r>
            <a:r>
              <a:rPr lang="en-US" altLang="zh-CN" dirty="0"/>
              <a:t>.</a:t>
            </a:r>
            <a:r>
              <a:rPr lang="zh-CN" altLang="zh-CN" dirty="0"/>
              <a:t>长期借款筹资的缺点</a:t>
            </a:r>
          </a:p>
          <a:p>
            <a:r>
              <a:rPr lang="en-US" altLang="zh-CN" dirty="0"/>
              <a:t>(1)</a:t>
            </a:r>
            <a:r>
              <a:rPr lang="zh-CN" altLang="en-US" dirty="0"/>
              <a:t>筹资风险</a:t>
            </a:r>
            <a:r>
              <a:rPr lang="zh-CN" altLang="en-US" dirty="0" smtClean="0"/>
              <a:t>较高</a:t>
            </a:r>
            <a:endParaRPr lang="en-US" altLang="zh-CN" dirty="0" smtClean="0"/>
          </a:p>
          <a:p>
            <a:r>
              <a:rPr lang="en-US" altLang="zh-CN" dirty="0"/>
              <a:t>(2)</a:t>
            </a:r>
            <a:r>
              <a:rPr lang="zh-CN" altLang="en-US" dirty="0"/>
              <a:t>限制条件</a:t>
            </a:r>
            <a:r>
              <a:rPr lang="zh-CN" altLang="en-US" dirty="0" smtClean="0"/>
              <a:t>较多</a:t>
            </a:r>
            <a:endParaRPr lang="en-US" altLang="zh-CN" dirty="0" smtClean="0"/>
          </a:p>
          <a:p>
            <a:r>
              <a:rPr lang="en-US" altLang="zh-CN" dirty="0"/>
              <a:t>(3)</a:t>
            </a:r>
            <a:r>
              <a:rPr lang="zh-CN" altLang="en-US" dirty="0"/>
              <a:t>筹资数量有限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58107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第三节　长期负债筹资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二、发行债券筹资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债券的种类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按债券是否记名</a:t>
            </a:r>
            <a:r>
              <a:rPr lang="en-US" altLang="zh-CN" dirty="0"/>
              <a:t>,</a:t>
            </a:r>
            <a:r>
              <a:rPr lang="zh-CN" altLang="zh-CN" dirty="0"/>
              <a:t>可将债券分为记名债券和无记名债券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按债券能否转换为公司股票</a:t>
            </a:r>
            <a:r>
              <a:rPr lang="en-US" altLang="zh-CN" dirty="0"/>
              <a:t>,</a:t>
            </a:r>
            <a:r>
              <a:rPr lang="zh-CN" altLang="zh-CN" dirty="0"/>
              <a:t>可将债券分为可转换债券和不可转换债券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按有无特定的财产担保</a:t>
            </a:r>
            <a:r>
              <a:rPr lang="en-US" altLang="zh-CN" dirty="0"/>
              <a:t>,</a:t>
            </a:r>
            <a:r>
              <a:rPr lang="zh-CN" altLang="zh-CN" dirty="0"/>
              <a:t>可将债券分为抵押债券和信用债券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按利率的不同</a:t>
            </a:r>
            <a:r>
              <a:rPr lang="en-US" altLang="zh-CN" dirty="0"/>
              <a:t>,</a:t>
            </a:r>
            <a:r>
              <a:rPr lang="zh-CN" altLang="zh-CN" dirty="0"/>
              <a:t>可将债券分为固定利率债券和浮动利率债券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按能否上市</a:t>
            </a:r>
            <a:r>
              <a:rPr lang="en-US" altLang="zh-CN" dirty="0"/>
              <a:t>,</a:t>
            </a:r>
            <a:r>
              <a:rPr lang="zh-CN" altLang="zh-CN" dirty="0"/>
              <a:t>可将债券分为上市债券和非上市债券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47381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第三节　长期负债筹资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发行债券的条件 </a:t>
            </a:r>
          </a:p>
          <a:p>
            <a:r>
              <a:rPr lang="zh-CN" altLang="en-US" dirty="0"/>
              <a:t>根据</a:t>
            </a:r>
            <a:r>
              <a:rPr lang="en-US" altLang="zh-CN" dirty="0"/>
              <a:t>《</a:t>
            </a:r>
            <a:r>
              <a:rPr lang="zh-CN" altLang="en-US" dirty="0"/>
              <a:t>中华人民共和国证券法</a:t>
            </a:r>
            <a:r>
              <a:rPr lang="en-US" altLang="zh-CN" dirty="0"/>
              <a:t>》《</a:t>
            </a:r>
            <a:r>
              <a:rPr lang="zh-CN" altLang="en-US" dirty="0"/>
              <a:t>中华人民共和国公司法</a:t>
            </a:r>
            <a:r>
              <a:rPr lang="en-US" altLang="zh-CN" dirty="0"/>
              <a:t>》</a:t>
            </a:r>
            <a:r>
              <a:rPr lang="zh-CN" altLang="en-US" dirty="0"/>
              <a:t>的有关规定</a:t>
            </a:r>
            <a:r>
              <a:rPr lang="en-US" altLang="zh-CN" dirty="0"/>
              <a:t>,</a:t>
            </a:r>
            <a:r>
              <a:rPr lang="zh-CN" altLang="en-US" dirty="0"/>
              <a:t>公开发行公司债券</a:t>
            </a:r>
            <a:r>
              <a:rPr lang="en-US" altLang="zh-CN" dirty="0"/>
              <a:t>,</a:t>
            </a:r>
            <a:r>
              <a:rPr lang="zh-CN" altLang="en-US" dirty="0"/>
              <a:t>应当符合下列条件</a:t>
            </a:r>
            <a:r>
              <a:rPr lang="en-US" altLang="zh-CN" dirty="0"/>
              <a:t>:(1)</a:t>
            </a:r>
            <a:r>
              <a:rPr lang="zh-CN" altLang="en-US" dirty="0"/>
              <a:t>最近</a:t>
            </a:r>
            <a:r>
              <a:rPr lang="en-US" altLang="zh-CN" dirty="0"/>
              <a:t>3</a:t>
            </a:r>
            <a:r>
              <a:rPr lang="zh-CN" altLang="en-US" dirty="0"/>
              <a:t>年平均可分配利润足以支付公司债券</a:t>
            </a:r>
            <a:r>
              <a:rPr lang="en-US" altLang="zh-CN" dirty="0"/>
              <a:t>1</a:t>
            </a:r>
            <a:r>
              <a:rPr lang="zh-CN" altLang="en-US" dirty="0"/>
              <a:t>年的利息</a:t>
            </a:r>
            <a:r>
              <a:rPr lang="en-US" altLang="zh-CN" dirty="0"/>
              <a:t>;(2)</a:t>
            </a:r>
            <a:r>
              <a:rPr lang="zh-CN" altLang="en-US" dirty="0"/>
              <a:t>具备健全且运行良好的组织机构</a:t>
            </a:r>
            <a:r>
              <a:rPr lang="en-US" altLang="zh-CN" dirty="0"/>
              <a:t>;(3)</a:t>
            </a:r>
            <a:r>
              <a:rPr lang="zh-CN" altLang="en-US" dirty="0"/>
              <a:t>国务院规定的其他条件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公开</a:t>
            </a:r>
            <a:r>
              <a:rPr lang="zh-CN" altLang="en-US" dirty="0"/>
              <a:t>发行公司债券所筹集的资金</a:t>
            </a:r>
            <a:r>
              <a:rPr lang="en-US" altLang="zh-CN" dirty="0"/>
              <a:t>,</a:t>
            </a:r>
            <a:r>
              <a:rPr lang="zh-CN" altLang="en-US" dirty="0"/>
              <a:t>必须按照公司债券募集办法所列资金用途使用</a:t>
            </a:r>
            <a:r>
              <a:rPr lang="en-US" altLang="zh-CN" dirty="0"/>
              <a:t>;</a:t>
            </a:r>
            <a:r>
              <a:rPr lang="zh-CN" altLang="en-US" dirty="0"/>
              <a:t>改变资金用途</a:t>
            </a:r>
            <a:r>
              <a:rPr lang="en-US" altLang="zh-CN" dirty="0"/>
              <a:t>,</a:t>
            </a:r>
            <a:r>
              <a:rPr lang="zh-CN" altLang="en-US" dirty="0"/>
              <a:t>必须经债券持有人会议做出决议。公开发行债券筹措的资金</a:t>
            </a:r>
            <a:r>
              <a:rPr lang="en-US" altLang="zh-CN" dirty="0"/>
              <a:t>,</a:t>
            </a:r>
            <a:r>
              <a:rPr lang="zh-CN" altLang="en-US" dirty="0"/>
              <a:t>不得用于弥补亏损和非生产性支出。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059792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第三节　长期负债筹资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债券发行价格的确定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影响债券发行价格的因素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确定债券的发行价格</a:t>
            </a:r>
          </a:p>
          <a:p>
            <a:pPr marL="0" indent="0" algn="l">
              <a:spcBef>
                <a:spcPts val="15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债券筹资的优缺点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债券筹资的优点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债券筹资的缺点</a:t>
            </a:r>
          </a:p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177165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第三节　长期负债筹资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三、融资租赁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融资租赁的概念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融资租赁的特点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融资租赁的形式 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融资租赁租金的计算 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融资租赁筹资的优缺点 </a:t>
            </a:r>
          </a:p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08447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第四节　混合筹资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一、发行可转换公司债券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可转换公司债券的性质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可转换公司债券的基本要素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可转换公司债券筹资的优缺点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19547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/>
              <a:t>目  录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048000" y="2370783"/>
            <a:ext cx="6390005" cy="3234690"/>
            <a:chOff x="4638" y="2658"/>
            <a:chExt cx="10063" cy="5094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4638" y="2658"/>
              <a:ext cx="10063" cy="832"/>
              <a:chOff x="0" y="0"/>
              <a:chExt cx="2982" cy="288"/>
            </a:xfrm>
          </p:grpSpPr>
          <p:sp>
            <p:nvSpPr>
              <p:cNvPr id="6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第一节　筹资概述</a:t>
                </a:r>
                <a:endParaRPr lang="zh-CN" altLang="en-US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8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 bwMode="auto">
            <a:xfrm>
              <a:off x="4638" y="3745"/>
              <a:ext cx="10063" cy="832"/>
              <a:chOff x="0" y="0"/>
              <a:chExt cx="2982" cy="288"/>
            </a:xfrm>
          </p:grpSpPr>
          <p:sp>
            <p:nvSpPr>
              <p:cNvPr id="10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299" y="43"/>
                <a:ext cx="2423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第二节　权益资本筹资</a:t>
                </a:r>
                <a:endParaRPr lang="zh-CN" altLang="en-US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12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 bwMode="auto">
            <a:xfrm>
              <a:off x="4638" y="4766"/>
              <a:ext cx="10063" cy="832"/>
              <a:chOff x="0" y="0"/>
              <a:chExt cx="2982" cy="288"/>
            </a:xfrm>
          </p:grpSpPr>
          <p:sp>
            <p:nvSpPr>
              <p:cNvPr id="14" name="AutoShape 13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Rectangle 14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第三节　长期负债筹资</a:t>
                </a:r>
                <a:endParaRPr lang="zh-CN" altLang="en-US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16" name="Oval 15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98630D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3" name="Group 16"/>
            <p:cNvGrpSpPr/>
            <p:nvPr/>
          </p:nvGrpSpPr>
          <p:grpSpPr bwMode="auto">
            <a:xfrm>
              <a:off x="4638" y="6047"/>
              <a:ext cx="9830" cy="581"/>
              <a:chOff x="0" y="27"/>
              <a:chExt cx="2913" cy="201"/>
            </a:xfrm>
          </p:grpSpPr>
          <p:sp>
            <p:nvSpPr>
              <p:cNvPr id="29" name="Rectangle 18"/>
              <p:cNvSpPr>
                <a:spLocks noChangeArrowheads="1"/>
              </p:cNvSpPr>
              <p:nvPr/>
            </p:nvSpPr>
            <p:spPr bwMode="auto">
              <a:xfrm>
                <a:off x="299" y="27"/>
                <a:ext cx="2614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第四节　混合筹资</a:t>
                </a:r>
                <a:endParaRPr lang="zh-CN" altLang="en-US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30" name="Oval 19"/>
              <p:cNvSpPr>
                <a:spLocks noChangeArrowheads="1"/>
              </p:cNvSpPr>
              <p:nvPr/>
            </p:nvSpPr>
            <p:spPr bwMode="auto">
              <a:xfrm>
                <a:off x="0" y="72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3F7878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4" name="Group 20"/>
            <p:cNvGrpSpPr/>
            <p:nvPr/>
          </p:nvGrpSpPr>
          <p:grpSpPr bwMode="auto">
            <a:xfrm>
              <a:off x="4638" y="6920"/>
              <a:ext cx="10063" cy="832"/>
              <a:chOff x="0" y="0"/>
              <a:chExt cx="2982" cy="288"/>
            </a:xfrm>
          </p:grpSpPr>
          <p:sp>
            <p:nvSpPr>
              <p:cNvPr id="25" name="AutoShape 21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Rectangle 22"/>
              <p:cNvSpPr>
                <a:spLocks noChangeArrowheads="1"/>
              </p:cNvSpPr>
              <p:nvPr/>
            </p:nvSpPr>
            <p:spPr bwMode="auto">
              <a:xfrm>
                <a:off x="299" y="57"/>
                <a:ext cx="2255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第五节　短期负债筹资</a:t>
                </a:r>
                <a:endParaRPr lang="zh-CN" altLang="en-US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27" name="Oval 23"/>
              <p:cNvSpPr>
                <a:spLocks noChangeArrowheads="1"/>
              </p:cNvSpPr>
              <p:nvPr/>
            </p:nvSpPr>
            <p:spPr bwMode="auto">
              <a:xfrm>
                <a:off x="0" y="63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hlink"/>
                  </a:gs>
                  <a:gs pos="100000">
                    <a:srgbClr val="496231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AutoShape 13"/>
            <p:cNvSpPr>
              <a:spLocks noChangeArrowheads="1"/>
            </p:cNvSpPr>
            <p:nvPr/>
          </p:nvSpPr>
          <p:spPr bwMode="auto">
            <a:xfrm>
              <a:off x="4820" y="5900"/>
              <a:ext cx="9881" cy="832"/>
            </a:xfrm>
            <a:prstGeom prst="roundRect">
              <a:avLst>
                <a:gd name="adj" fmla="val 50000"/>
              </a:avLst>
            </a:prstGeom>
            <a:noFill/>
            <a:ln w="19050" cap="rnd" cmpd="sng">
              <a:solidFill>
                <a:schemeClr val="tx1"/>
              </a:solidFill>
              <a:prstDash val="sysDot"/>
              <a:round/>
            </a:ln>
            <a:effectLst>
              <a:outerShdw dist="107763" dir="2700000" algn="ctr" rotWithShape="0">
                <a:schemeClr val="bg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684217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第四节　混合筹资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二、发行认股权证 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认股权证的特点 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认股权证的种类 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认股权证筹资的作用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43922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第五节　短期负债筹资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一、短期借款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短期借款的种类 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短期借款的取得 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短期借款的信用条件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短期借款筹资的优缺点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3949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第五节　短期负债筹资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二、商业信用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应付账款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应付票据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预收</a:t>
            </a:r>
            <a:r>
              <a:rPr lang="zh-CN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账款</a:t>
            </a:r>
            <a:endParaRPr lang="en-US" altLang="zh-CN" sz="22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商业信用筹资的特点</a:t>
            </a:r>
            <a:endParaRPr lang="zh-CN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25608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第五节　短期负债筹资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三、短期融资券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短期融资券的种类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短期融资券的发行 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短期融资券筹资的优缺点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322155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第一节　筹资概述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一、企业筹资的概念与分类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筹资的概念</a:t>
            </a:r>
          </a:p>
          <a:p>
            <a:r>
              <a:rPr lang="zh-CN" altLang="zh-CN" dirty="0"/>
              <a:t>企业筹资</a:t>
            </a:r>
            <a:r>
              <a:rPr lang="en-US" altLang="zh-CN" dirty="0"/>
              <a:t>,</a:t>
            </a:r>
            <a:r>
              <a:rPr lang="zh-CN" altLang="zh-CN" dirty="0"/>
              <a:t>是指企业根据其经营活动、投资活动和资本结构调整等需要</a:t>
            </a:r>
            <a:r>
              <a:rPr lang="en-US" altLang="zh-CN" dirty="0"/>
              <a:t>,</a:t>
            </a:r>
            <a:r>
              <a:rPr lang="zh-CN" altLang="zh-CN" dirty="0"/>
              <a:t>通过一定的渠道</a:t>
            </a:r>
            <a:r>
              <a:rPr lang="en-US" altLang="zh-CN" dirty="0"/>
              <a:t>,</a:t>
            </a:r>
            <a:r>
              <a:rPr lang="zh-CN" altLang="zh-CN" dirty="0"/>
              <a:t>采取适当的方式</a:t>
            </a:r>
            <a:r>
              <a:rPr lang="en-US" altLang="zh-CN" dirty="0"/>
              <a:t>,</a:t>
            </a:r>
            <a:r>
              <a:rPr lang="zh-CN" altLang="zh-CN" dirty="0"/>
              <a:t>经济有效地筹措和集中资本的活动。企业筹资活动是企业的一项基本财务活动</a:t>
            </a:r>
            <a:r>
              <a:rPr lang="en-US" altLang="zh-CN" dirty="0"/>
              <a:t>,</a:t>
            </a:r>
            <a:r>
              <a:rPr lang="zh-CN" altLang="zh-CN" dirty="0"/>
              <a:t>企业筹资管理是企业财务管理的一项主要内容。</a:t>
            </a:r>
          </a:p>
          <a:p>
            <a:pPr marL="0" indent="0" algn="l">
              <a:spcBef>
                <a:spcPts val="15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筹资的分类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权益筹资、负债筹资及混合筹资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直接筹资与间接筹资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内部筹资与外部筹资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长期筹资与短期筹资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546997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第一节　筹资概述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二、企业的筹资动机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新建筹资动机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扩张筹资动机 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调整筹资动机 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混合筹资动机 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455945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第一节　筹资概述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三、筹资渠道与方式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筹资渠道 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国家财政资金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银行信贷资金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非银行金融机构资金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其他企业资金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民间资金</a:t>
            </a:r>
          </a:p>
          <a:p>
            <a:r>
              <a:rPr lang="en-US" altLang="zh-CN" dirty="0"/>
              <a:t>6.</a:t>
            </a:r>
            <a:r>
              <a:rPr lang="zh-CN" altLang="zh-CN" dirty="0"/>
              <a:t>企业自留资金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267970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第一节　筹资概述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筹资方式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吸收直接投资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发行股票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利用留存收益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向银行借款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发行债券</a:t>
            </a:r>
          </a:p>
          <a:p>
            <a:r>
              <a:rPr lang="en-US" altLang="zh-CN" dirty="0"/>
              <a:t>6.</a:t>
            </a:r>
            <a:r>
              <a:rPr lang="zh-CN" altLang="zh-CN" dirty="0"/>
              <a:t>利用商业信用</a:t>
            </a:r>
          </a:p>
          <a:p>
            <a:r>
              <a:rPr lang="en-US" altLang="zh-CN" dirty="0"/>
              <a:t>7.</a:t>
            </a:r>
            <a:r>
              <a:rPr lang="zh-CN" altLang="zh-CN" dirty="0"/>
              <a:t>融资租赁</a:t>
            </a:r>
          </a:p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067948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第一节　筹资概述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四、筹资的基本原则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合法性原则 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合理性原则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效益性原则 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及时性原则 </a:t>
            </a:r>
          </a:p>
          <a:p>
            <a:endParaRPr lang="zh-CN" altLang="en-US" b="1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36144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权益资本筹资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一、吸收直接投资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吸收直接投资的出资方式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以现金出资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以实物出资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以工业产权出资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以土地使用权出资</a:t>
            </a:r>
          </a:p>
          <a:p>
            <a:pPr marL="0" indent="0" algn="l">
              <a:spcBef>
                <a:spcPts val="15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吸收直接投资的程序 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确定筹资数量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寻找投资伙伴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签署合同或协议等文件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取得筹集资金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88340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权益资本筹资</a:t>
            </a:r>
            <a:endParaRPr lang="zh-CN" altLang="en-US" b="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吸收直接投资的优缺点 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吸收直接投资的优点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有利于增强企业信誉。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有利于尽快形成生产能力。</a:t>
            </a:r>
          </a:p>
          <a:p>
            <a:r>
              <a:rPr lang="en-US" altLang="zh-CN" dirty="0"/>
              <a:t>(3)</a:t>
            </a:r>
            <a:r>
              <a:rPr lang="zh-CN" altLang="zh-CN" dirty="0"/>
              <a:t>有利于降低财务风险。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吸收直接投资的缺点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资本成本较高。</a:t>
            </a:r>
          </a:p>
          <a:p>
            <a:r>
              <a:rPr lang="en-US" altLang="zh-CN" dirty="0"/>
              <a:t>(2)</a:t>
            </a:r>
            <a:r>
              <a:rPr lang="zh-CN" altLang="zh-CN" dirty="0"/>
              <a:t>企业控制权容易分散。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805198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1233</Words>
  <Application>Microsoft Office PowerPoint</Application>
  <PresentationFormat>宽屏</PresentationFormat>
  <Paragraphs>187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等线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1_Office 主题</vt:lpstr>
      <vt:lpstr>PowerPoint 演示文稿</vt:lpstr>
      <vt:lpstr>目  录</vt:lpstr>
      <vt:lpstr>第一节　筹资概述</vt:lpstr>
      <vt:lpstr>第一节　筹资概述</vt:lpstr>
      <vt:lpstr>第一节　筹资概述</vt:lpstr>
      <vt:lpstr>第一节　筹资概述</vt:lpstr>
      <vt:lpstr>第一节　筹资概述</vt:lpstr>
      <vt:lpstr>第二节　权益资本筹资</vt:lpstr>
      <vt:lpstr>第二节　权益资本筹资</vt:lpstr>
      <vt:lpstr>第二节　权益资本筹资</vt:lpstr>
      <vt:lpstr>第二节　权益资本筹资</vt:lpstr>
      <vt:lpstr>第二节　权益资本筹资</vt:lpstr>
      <vt:lpstr>第三节　长期负债筹资</vt:lpstr>
      <vt:lpstr>第三节　长期负债筹资</vt:lpstr>
      <vt:lpstr>第三节　长期负债筹资</vt:lpstr>
      <vt:lpstr>第三节　长期负债筹资</vt:lpstr>
      <vt:lpstr>第三节　长期负债筹资</vt:lpstr>
      <vt:lpstr>第三节　长期负债筹资</vt:lpstr>
      <vt:lpstr>第四节　混合筹资</vt:lpstr>
      <vt:lpstr>第四节　混合筹资</vt:lpstr>
      <vt:lpstr>第五节　短期负债筹资</vt:lpstr>
      <vt:lpstr>第五节　短期负债筹资</vt:lpstr>
      <vt:lpstr>第五节　短期负债筹资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1</cp:revision>
  <dcterms:created xsi:type="dcterms:W3CDTF">2024-06-02T06:42:28Z</dcterms:created>
  <dcterms:modified xsi:type="dcterms:W3CDTF">2024-06-02T06:42:46Z</dcterms:modified>
</cp:coreProperties>
</file>