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8"/>
  </p:notesMasterIdLst>
  <p:handoutMasterIdLst>
    <p:handoutMasterId r:id="rId49"/>
  </p:handoutMasterIdLst>
  <p:sldIdLst>
    <p:sldId id="256" r:id="rId3"/>
    <p:sldId id="272" r:id="rId4"/>
    <p:sldId id="273" r:id="rId5"/>
    <p:sldId id="274" r:id="rId6"/>
    <p:sldId id="276" r:id="rId7"/>
    <p:sldId id="308" r:id="rId8"/>
    <p:sldId id="309" r:id="rId9"/>
    <p:sldId id="340" r:id="rId10"/>
    <p:sldId id="277" r:id="rId11"/>
    <p:sldId id="278" r:id="rId12"/>
    <p:sldId id="341" r:id="rId13"/>
    <p:sldId id="342" r:id="rId14"/>
    <p:sldId id="343" r:id="rId15"/>
    <p:sldId id="279" r:id="rId16"/>
    <p:sldId id="280" r:id="rId17"/>
    <p:sldId id="347" r:id="rId18"/>
    <p:sldId id="348" r:id="rId19"/>
    <p:sldId id="281" r:id="rId20"/>
    <p:sldId id="344" r:id="rId21"/>
    <p:sldId id="345" r:id="rId22"/>
    <p:sldId id="282" r:id="rId23"/>
    <p:sldId id="346" r:id="rId24"/>
    <p:sldId id="283" r:id="rId25"/>
    <p:sldId id="284" r:id="rId26"/>
    <p:sldId id="310" r:id="rId27"/>
    <p:sldId id="311" r:id="rId28"/>
    <p:sldId id="285" r:id="rId29"/>
    <p:sldId id="327" r:id="rId30"/>
    <p:sldId id="328" r:id="rId31"/>
    <p:sldId id="329" r:id="rId32"/>
    <p:sldId id="286" r:id="rId33"/>
    <p:sldId id="287" r:id="rId34"/>
    <p:sldId id="288" r:id="rId35"/>
    <p:sldId id="330" r:id="rId36"/>
    <p:sldId id="331" r:id="rId37"/>
    <p:sldId id="368" r:id="rId38"/>
    <p:sldId id="369" r:id="rId39"/>
    <p:sldId id="370" r:id="rId40"/>
    <p:sldId id="371" r:id="rId41"/>
    <p:sldId id="373" r:id="rId42"/>
    <p:sldId id="374" r:id="rId43"/>
    <p:sldId id="372" r:id="rId44"/>
    <p:sldId id="376" r:id="rId45"/>
    <p:sldId id="378" r:id="rId46"/>
    <p:sldId id="375" r:id="rId47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7"/>
    <p:restoredTop sz="86379"/>
  </p:normalViewPr>
  <p:slideViewPr>
    <p:cSldViewPr showGuides="1">
      <p:cViewPr varScale="1">
        <p:scale>
          <a:sx n="65" d="100"/>
          <a:sy n="65" d="100"/>
        </p:scale>
        <p:origin x="9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0"/>
          <p:cNvSpPr txBox="1">
            <a:spLocks noGrp="1"/>
          </p:cNvSpPr>
          <p:nvPr>
            <p:ph type="dt" sz="quarter" idx="2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kumimoji="1" lang="zh-CN" altLang="en-US" sz="1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2021/6/2</a:t>
            </a:fld>
            <a:endParaRPr kumimoji="1" lang="zh-CN" altLang="en-US" sz="140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123" name="Rectangle 32"/>
          <p:cNvSpPr txBox="1">
            <a:spLocks noGrp="1"/>
          </p:cNvSpPr>
          <p:nvPr>
            <p:ph type="sldNum" sz="quarter" idx="4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>
                <a:solidFill>
                  <a:srgbClr val="FFFFFF"/>
                </a:solidFill>
              </a:rPr>
              <a:t>1</a:t>
            </a:fld>
            <a:endParaRPr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5124" name="Rectangle 2"/>
          <p:cNvSpPr>
            <a:spLocks noGrp="1"/>
          </p:cNvSpPr>
          <p:nvPr>
            <p:ph type="ctrTitle" sz="quarter"/>
          </p:nvPr>
        </p:nvSpPr>
        <p:spPr>
          <a:xfrm>
            <a:off x="685800" y="1196975"/>
            <a:ext cx="7772400" cy="2460625"/>
          </a:xfrm>
        </p:spPr>
        <p:txBody>
          <a:bodyPr vert="horz" wrap="square" lIns="92075" tIns="46038" rIns="92075" bIns="46038" anchor="ctr" anchorCtr="0"/>
          <a:lstStyle/>
          <a:p>
            <a:pPr eaLnBrk="1" hangingPunct="1">
              <a:buClrTx/>
              <a:buSzTx/>
              <a:buFontTx/>
            </a:pPr>
            <a:r>
              <a:rPr kumimoji="1" lang="zh-CN" altLang="en-US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《政治经济学通论</a:t>
            </a:r>
            <a:r>
              <a:rPr kumimoji="1" lang="en-US" altLang="zh-CN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》</a:t>
            </a:r>
            <a:br>
              <a:rPr kumimoji="1" lang="en-US" altLang="zh-CN" sz="48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b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（第</a:t>
            </a:r>
            <a: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3</a:t>
            </a: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版）</a:t>
            </a:r>
            <a:endParaRPr kumimoji="1" lang="en-US" altLang="zh-CN" sz="2400" b="1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5125" name="Rectangle 3"/>
          <p:cNvSpPr>
            <a:spLocks noGrp="1"/>
          </p:cNvSpPr>
          <p:nvPr>
            <p:ph type="subTitle" sz="quarter" idx="1"/>
          </p:nvPr>
        </p:nvSpPr>
        <p:spPr>
          <a:xfrm>
            <a:off x="1371600" y="4106655"/>
            <a:ext cx="6400800" cy="1752600"/>
          </a:xfrm>
        </p:spPr>
        <p:txBody>
          <a:bodyPr vert="horz" wrap="square" lIns="92075" tIns="46038" rIns="92075" bIns="46038" anchor="t" anchorCtr="0"/>
          <a:lstStyle/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陈承明</a:t>
            </a: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上海财经大学出版社</a:t>
            </a:r>
          </a:p>
          <a:p>
            <a:pPr eaLnBrk="1" hangingPunct="1">
              <a:buClrTx/>
              <a:buSzTx/>
            </a:pPr>
            <a:endParaRPr kumimoji="1" lang="zh-CN" altLang="en-US" b="1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10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755650" y="620395"/>
            <a:ext cx="856615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（三）农村土地集体所有制的建立和发展</a:t>
            </a:r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建国后，通过土地改革，废除了封建地主所有制，确认了土地的农户家庭所有制，接着又通过农业合作化，建立起农村土地的集体所有制。</a:t>
            </a:r>
            <a:endParaRPr lang="en-US" altLang="zh-CN" dirty="0"/>
          </a:p>
          <a:p>
            <a:pPr eaLnBrk="1" hangingPunct="1"/>
            <a:r>
              <a:rPr lang="zh-CN" altLang="en-US" dirty="0"/>
              <a:t>1、土地改革把地主土地变为农民所有；</a:t>
            </a:r>
          </a:p>
          <a:p>
            <a:pPr eaLnBrk="1" hangingPunct="1"/>
            <a:r>
              <a:rPr lang="zh-CN" altLang="en-US" dirty="0"/>
              <a:t>2、农业合作化把农民土地变为集体所有；</a:t>
            </a:r>
          </a:p>
          <a:p>
            <a:pPr eaLnBrk="1" hangingPunct="1"/>
            <a:r>
              <a:rPr lang="zh-CN" altLang="en-US" dirty="0"/>
              <a:t>3、农村土地集体所有制的演变。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11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685800" y="620395"/>
            <a:ext cx="834136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200" b="1" dirty="0"/>
              <a:t>1、通过土地改革把地主土地变为农民所有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1950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年，中央政府颁布的土地改革法规定：“废除地主阶级封建剥削的土地所有制，实行农民的土地所有制。”在中国大陆开展了土地改革运动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年底，全国土地改革基本完成，约占农村人口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60%~70%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的农民无偿得到了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亿亩土地，实现了农民个人土地所有制，大大激发了农民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生产积极性。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12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802640" y="620395"/>
            <a:ext cx="834136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200" b="1" dirty="0"/>
              <a:t>2、通过农业合作化把农民土地变为集体所有</a:t>
            </a:r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国家对个体农民的社会主义改造，是从农业合作化开始的。我国农业合作化经历了互助组、初级社和高级社三个发展阶段。通过农业合作化，到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1957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年全国已有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97.5%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的农户加入农业生产合作社，其中加入高级社的农户占全国总数的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96.2%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，全国耕地基本上由农民的私有制变成合作社的集体所有制。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13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802640" y="620395"/>
            <a:ext cx="834136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3、农村土地集体所有制的演变</a:t>
            </a:r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algn="just"/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1958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年春夏，从高级社到人民公社，建立了土地的公社所有制，由于超越了生产力水平和人们的觉悟程度，导致了对农业生产的大破坏。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1978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年以后，建立了土地的联产承包责任制。《土地管理法》规定：“农民集体所有的土地依法属于村农民集体所有”。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229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14</a:t>
            </a:fld>
            <a:endParaRPr lang="zh-CN" altLang="en-US" sz="1400" dirty="0"/>
          </a:p>
        </p:txBody>
      </p:sp>
      <p:sp>
        <p:nvSpPr>
          <p:cNvPr id="12292" name="Rectangle 2"/>
          <p:cNvSpPr>
            <a:spLocks noGrp="1"/>
          </p:cNvSpPr>
          <p:nvPr>
            <p:ph type="title"/>
          </p:nvPr>
        </p:nvSpPr>
        <p:spPr>
          <a:xfrm>
            <a:off x="-3810" y="609600"/>
            <a:ext cx="941578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（四）我国土地征收制度的形成与演变</a:t>
            </a:r>
          </a:p>
        </p:txBody>
      </p:sp>
      <p:sp>
        <p:nvSpPr>
          <p:cNvPr id="1229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土地征收是基于公共利益的需要，由代表国家的行政机关，依照法定程序，以强制手段取得土地所有权，并给予相应补偿的行政行为。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可分为三个时期：</a:t>
            </a:r>
            <a:r>
              <a:rPr lang="en-US" altLang="zh-CN" dirty="0"/>
              <a:t> </a:t>
            </a:r>
            <a:r>
              <a:rPr lang="zh-CN" altLang="en-US" dirty="0"/>
              <a:t>第一，1953~1981年，土地征收制度确立时期。第二，1982~1997年，土地征收制度改进时期。第三，1998年至今，土地征收制度完善时期。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15</a:t>
            </a:fld>
            <a:endParaRPr lang="zh-CN" altLang="en-US" sz="1400" dirty="0"/>
          </a:p>
        </p:txBody>
      </p:sp>
      <p:sp>
        <p:nvSpPr>
          <p:cNvPr id="1331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534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二、改革和完善城市土地使用制度</a:t>
            </a:r>
          </a:p>
        </p:txBody>
      </p:sp>
      <p:sp>
        <p:nvSpPr>
          <p:cNvPr id="1331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这里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分析了现行城市土地使用制度改革的必要性和重要性，指出完善城市土地使用制度的若干重要问题，并提出改革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对策和措施。</a:t>
            </a:r>
            <a:endParaRPr lang="en-US" altLang="zh-CN" dirty="0">
              <a:latin typeface="+mn-ea"/>
              <a:cs typeface="+mn-ea"/>
            </a:endParaRPr>
          </a:p>
          <a:p>
            <a:pPr eaLnBrk="1" hangingPunct="1"/>
            <a:r>
              <a:rPr lang="zh-CN" dirty="0">
                <a:latin typeface="+mn-ea"/>
                <a:cs typeface="+mn-ea"/>
              </a:rPr>
              <a:t>（一）</a:t>
            </a:r>
            <a:r>
              <a:rPr dirty="0" err="1">
                <a:latin typeface="+mn-ea"/>
                <a:cs typeface="+mn-ea"/>
              </a:rPr>
              <a:t>我国城市土地使用制度的演变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lang="zh-CN" dirty="0">
                <a:latin typeface="+mn-ea"/>
                <a:cs typeface="+mn-ea"/>
              </a:rPr>
              <a:t>（二）</a:t>
            </a:r>
            <a:r>
              <a:rPr dirty="0" err="1">
                <a:latin typeface="+mn-ea"/>
                <a:cs typeface="+mn-ea"/>
              </a:rPr>
              <a:t>城市土地使用制度的基本内容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lang="zh-CN" dirty="0">
                <a:latin typeface="+mn-ea"/>
                <a:cs typeface="+mn-ea"/>
              </a:rPr>
              <a:t>（三）深化城市土地使用制度的改革</a:t>
            </a:r>
            <a:r>
              <a:rPr lang="zh-CN" altLang="en-US" dirty="0">
                <a:latin typeface="+mn-ea"/>
                <a:cs typeface="+mn-ea"/>
              </a:rPr>
              <a:t>。</a:t>
            </a:r>
            <a:endParaRPr lang="zh-CN"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16</a:t>
            </a:fld>
            <a:endParaRPr lang="zh-CN" altLang="en-US" sz="1400" dirty="0"/>
          </a:p>
        </p:txBody>
      </p:sp>
      <p:sp>
        <p:nvSpPr>
          <p:cNvPr id="1331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534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sz="4000" b="1" dirty="0">
                <a:latin typeface="+mn-ea"/>
                <a:cs typeface="+mn-ea"/>
                <a:sym typeface="+mn-ea"/>
              </a:rPr>
              <a:t>（一）</a:t>
            </a:r>
            <a:r>
              <a:rPr sz="4000" b="1" dirty="0">
                <a:latin typeface="+mn-ea"/>
                <a:cs typeface="+mn-ea"/>
                <a:sym typeface="+mn-ea"/>
              </a:rPr>
              <a:t>我国城市土地使用制度的演变</a:t>
            </a:r>
            <a:endParaRPr lang="zh-CN" altLang="en-US" sz="4000" b="1" dirty="0"/>
          </a:p>
        </p:txBody>
      </p:sp>
      <p:sp>
        <p:nvSpPr>
          <p:cNvPr id="1331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dirty="0">
                <a:latin typeface="+mn-ea"/>
                <a:cs typeface="+mn-ea"/>
              </a:rPr>
              <a:t>1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征收土地使用费（税</a:t>
            </a:r>
            <a:r>
              <a:rPr dirty="0">
                <a:latin typeface="+mn-ea"/>
                <a:cs typeface="+mn-ea"/>
              </a:rPr>
              <a:t>）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2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土地使用权有偿出让和转让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3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制定地方性的土地使用权有偿出让、转让法规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4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修改《宪法》和《土地管理法</a:t>
            </a:r>
            <a:r>
              <a:rPr dirty="0">
                <a:latin typeface="+mn-ea"/>
                <a:cs typeface="+mn-ea"/>
              </a:rPr>
              <a:t>》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5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制定全国性的土地使用权转让法规</a:t>
            </a:r>
            <a:r>
              <a:rPr lang="zh-CN" altLang="en-US" dirty="0">
                <a:latin typeface="+mn-ea"/>
                <a:cs typeface="+mn-ea"/>
              </a:rPr>
              <a:t>。</a:t>
            </a:r>
            <a:endParaRPr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17</a:t>
            </a:fld>
            <a:endParaRPr lang="zh-CN" altLang="en-US" sz="1400" dirty="0"/>
          </a:p>
        </p:txBody>
      </p:sp>
      <p:sp>
        <p:nvSpPr>
          <p:cNvPr id="1331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534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（二）城市土地使用制度的基本内容</a:t>
            </a:r>
          </a:p>
        </p:txBody>
      </p:sp>
      <p:sp>
        <p:nvSpPr>
          <p:cNvPr id="1331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我国城市土地使用制度，是一种既维护土地的国家所有制，又适应市场经济发展的土地制度，包含以下内容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1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土地使用权出让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2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土地使用权转让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3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土地使用权出租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4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土地使用权终止</a:t>
            </a:r>
            <a:r>
              <a:rPr lang="zh-CN" altLang="en-US" dirty="0">
                <a:latin typeface="+mn-ea"/>
                <a:cs typeface="+mn-ea"/>
              </a:rPr>
              <a:t>。</a:t>
            </a:r>
            <a:endParaRPr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18</a:t>
            </a:fld>
            <a:endParaRPr lang="zh-CN" altLang="en-US" sz="1400" dirty="0"/>
          </a:p>
        </p:txBody>
      </p:sp>
      <p:sp>
        <p:nvSpPr>
          <p:cNvPr id="14340" name="Rectangle 2"/>
          <p:cNvSpPr>
            <a:spLocks noGrp="1"/>
          </p:cNvSpPr>
          <p:nvPr>
            <p:ph type="title"/>
          </p:nvPr>
        </p:nvSpPr>
        <p:spPr>
          <a:xfrm>
            <a:off x="676275" y="620395"/>
            <a:ext cx="846772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（三）深化城市土地使用制度的改革</a:t>
            </a:r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由于城市土地使用制度是改革开放以后的新生事物，因此不可避免地会存在许多问题。这就要求我们，不仅要进行深入的探索研究，而且要通过深化改革来加以调整和完善，使其更好地为城市建设服务。</a:t>
            </a:r>
            <a:endParaRPr lang="en-US" altLang="zh-CN" dirty="0"/>
          </a:p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、城市土地使用制度存在的主要问题；</a:t>
            </a:r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、城市土地使用制度改革的主要方面。</a:t>
            </a: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19</a:t>
            </a:fld>
            <a:endParaRPr lang="zh-CN" altLang="en-US" sz="1400" dirty="0"/>
          </a:p>
        </p:txBody>
      </p:sp>
      <p:sp>
        <p:nvSpPr>
          <p:cNvPr id="14340" name="Rectangle 2"/>
          <p:cNvSpPr>
            <a:spLocks noGrp="1"/>
          </p:cNvSpPr>
          <p:nvPr>
            <p:ph type="title"/>
          </p:nvPr>
        </p:nvSpPr>
        <p:spPr>
          <a:xfrm>
            <a:off x="611505" y="548640"/>
            <a:ext cx="867854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1、城市土地使用制度存在的主要问题</a:t>
            </a:r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>
          <a:xfrm>
            <a:off x="683895" y="1691640"/>
            <a:ext cx="8267700" cy="491236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dirty="0" err="1"/>
              <a:t>第一，土地使用制度双轨制问题尚未解决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dirty="0" err="1"/>
              <a:t>第二，现行征地制度存在的弊端日益显现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dirty="0" err="1"/>
              <a:t>第三，土地使用权交易市场不规范，违法现象严重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dirty="0" err="1"/>
              <a:t>第四，土地市场法规不健全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dirty="0"/>
              <a:t>第五，国家土地的总体规划对城市的约束力削弱。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614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</a:t>
            </a:fld>
            <a:endParaRPr lang="zh-CN" altLang="en-US" sz="1400" dirty="0"/>
          </a:p>
        </p:txBody>
      </p:sp>
      <p:sp>
        <p:nvSpPr>
          <p:cNvPr id="614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第十章</a:t>
            </a:r>
            <a:r>
              <a:rPr lang="en-US" altLang="zh-CN" b="1" dirty="0"/>
              <a:t> </a:t>
            </a:r>
            <a:r>
              <a:rPr lang="zh-CN" altLang="en-US" b="1" dirty="0"/>
              <a:t>城乡土地制度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生产力的角度考察，土地是最重要的自然资源和经济资源，是社会生产不可缺少的生产资料。从生产关系的角度考虑，围绕土地的所有、占有和使用所形成的人际关系，又是最基础的生产关系。不论什么社会形态，土地制度始终是经济学的重要研究对象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20</a:t>
            </a:fld>
            <a:endParaRPr lang="zh-CN" altLang="en-US" sz="1400" dirty="0"/>
          </a:p>
        </p:txBody>
      </p:sp>
      <p:sp>
        <p:nvSpPr>
          <p:cNvPr id="14340" name="Rectangle 2"/>
          <p:cNvSpPr>
            <a:spLocks noGrp="1"/>
          </p:cNvSpPr>
          <p:nvPr>
            <p:ph type="title"/>
          </p:nvPr>
        </p:nvSpPr>
        <p:spPr>
          <a:xfrm>
            <a:off x="467360" y="620395"/>
            <a:ext cx="876490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2、城市土地使用制度深化改革的主要方面</a:t>
            </a:r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>
          <a:xfrm>
            <a:off x="683260" y="1700530"/>
            <a:ext cx="8295640" cy="5081905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zh-CN" altLang="en-US" sz="3200" dirty="0"/>
              <a:t>        城市土地使用制度深化改革</a:t>
            </a:r>
            <a:r>
              <a:rPr lang="zh-CN" altLang="en-US" dirty="0"/>
              <a:t>包括以下五个方面：第一，推进国有企业土地使用权的市场化改革，与非国有企业用地接轨；第二，规范政府与土地市场的关系，明确土地市场主体；第三，健全土地出让招标拍卖制度，稳定地价；第四，改革和完善征地制度，维护被征地农民合法权益；第五，加强土地市场的法制建设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536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21</a:t>
            </a:fld>
            <a:endParaRPr lang="zh-CN" altLang="en-US" sz="1400" dirty="0"/>
          </a:p>
        </p:txBody>
      </p:sp>
      <p:sp>
        <p:nvSpPr>
          <p:cNvPr id="15364" name="Rectangle 2"/>
          <p:cNvSpPr>
            <a:spLocks noGrp="1"/>
          </p:cNvSpPr>
          <p:nvPr>
            <p:ph type="title"/>
          </p:nvPr>
        </p:nvSpPr>
        <p:spPr>
          <a:xfrm>
            <a:off x="683260" y="620395"/>
            <a:ext cx="866267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三、改革和完善农村土地的流转制度</a:t>
            </a:r>
          </a:p>
        </p:txBody>
      </p:sp>
      <p:sp>
        <p:nvSpPr>
          <p:cNvPr id="1536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要在坚持农村基本经营制度，维护农民土地权益的基础上，采取农村土地“三权分置”的方法，通过促进和加快土地流转，来发展规模经营和壮大集体经济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/>
          </a:p>
          <a:p>
            <a:pPr eaLnBrk="1" hangingPunct="1"/>
            <a:r>
              <a:rPr lang="zh-CN" dirty="0"/>
              <a:t>（一）</a:t>
            </a:r>
            <a:r>
              <a:rPr dirty="0" err="1"/>
              <a:t>农村土地流转的必然性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lang="zh-CN" altLang="en-US" dirty="0"/>
              <a:t>（二）农村土地流转中的矛盾和问题；</a:t>
            </a:r>
          </a:p>
          <a:p>
            <a:pPr eaLnBrk="1" hangingPunct="1"/>
            <a:r>
              <a:rPr lang="zh-CN" altLang="en-US" dirty="0"/>
              <a:t>（三）关于农村土地流转的政策建议。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536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22</a:t>
            </a:fld>
            <a:endParaRPr lang="zh-CN" altLang="en-US" sz="1400" dirty="0"/>
          </a:p>
        </p:txBody>
      </p:sp>
      <p:sp>
        <p:nvSpPr>
          <p:cNvPr id="15364" name="Rectangle 2"/>
          <p:cNvSpPr>
            <a:spLocks noGrp="1"/>
          </p:cNvSpPr>
          <p:nvPr>
            <p:ph type="title"/>
          </p:nvPr>
        </p:nvSpPr>
        <p:spPr>
          <a:xfrm>
            <a:off x="683260" y="620395"/>
            <a:ext cx="866267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（一）农村土地流转的必然性</a:t>
            </a:r>
          </a:p>
        </p:txBody>
      </p:sp>
      <p:sp>
        <p:nvSpPr>
          <p:cNvPr id="1536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加快农村土地流转是农业组织化、规模化经营的迫切需要，也是农业经营体制创新的必然结果。</a:t>
            </a:r>
            <a:endParaRPr lang="en-US" altLang="zh-CN" dirty="0"/>
          </a:p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dirty="0" err="1"/>
              <a:t>土地流转是现代农业发展的需要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、土地流转是城镇化发展的客观要求；</a:t>
            </a:r>
          </a:p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、土地流转是农业生产经营体制创新的必然结果。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638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23</a:t>
            </a:fld>
            <a:endParaRPr lang="zh-CN" altLang="en-US" sz="1400" dirty="0"/>
          </a:p>
        </p:txBody>
      </p:sp>
      <p:sp>
        <p:nvSpPr>
          <p:cNvPr id="16388" name="Rectangle 2"/>
          <p:cNvSpPr>
            <a:spLocks noGrp="1"/>
          </p:cNvSpPr>
          <p:nvPr>
            <p:ph type="title"/>
          </p:nvPr>
        </p:nvSpPr>
        <p:spPr>
          <a:xfrm>
            <a:off x="683895" y="620395"/>
            <a:ext cx="84582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（二）农村土地流转中的矛盾和问题</a:t>
            </a:r>
          </a:p>
        </p:txBody>
      </p:sp>
      <p:sp>
        <p:nvSpPr>
          <p:cNvPr id="16389" name="Rectangle 3"/>
          <p:cNvSpPr>
            <a:spLocks noGrp="1"/>
          </p:cNvSpPr>
          <p:nvPr>
            <p:ph idx="1"/>
          </p:nvPr>
        </p:nvSpPr>
        <p:spPr>
          <a:xfrm>
            <a:off x="685800" y="1772920"/>
            <a:ext cx="7883525" cy="448691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在农村土地流转过程中，遇到了不少矛盾和问题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dirty="0"/>
          </a:p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、农村土地所有权主体不清晰，在土地流转中农民利益受损；</a:t>
            </a:r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、土地流转的机制不健全；</a:t>
            </a:r>
          </a:p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、农村土地流转的服务机构缺失；</a:t>
            </a:r>
          </a:p>
          <a:p>
            <a:pPr eaLnBrk="1" hangingPunct="1"/>
            <a:r>
              <a:rPr lang="en-US" altLang="zh-CN" dirty="0"/>
              <a:t>4</a:t>
            </a:r>
            <a:r>
              <a:rPr lang="zh-CN" altLang="en-US" dirty="0"/>
              <a:t>、农村土地流转的管理不到位。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741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24</a:t>
            </a:fld>
            <a:endParaRPr lang="zh-CN" altLang="en-US" sz="1400" dirty="0"/>
          </a:p>
        </p:txBody>
      </p:sp>
      <p:sp>
        <p:nvSpPr>
          <p:cNvPr id="17412" name="Rectangle 2"/>
          <p:cNvSpPr>
            <a:spLocks noGrp="1"/>
          </p:cNvSpPr>
          <p:nvPr>
            <p:ph type="title"/>
          </p:nvPr>
        </p:nvSpPr>
        <p:spPr>
          <a:xfrm>
            <a:off x="685800" y="621030"/>
            <a:ext cx="84582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（三）关于农村土地流转的政策建议</a:t>
            </a:r>
          </a:p>
        </p:txBody>
      </p:sp>
      <p:sp>
        <p:nvSpPr>
          <p:cNvPr id="17413" name="Rectangle 3"/>
          <p:cNvSpPr>
            <a:spLocks noGrp="1"/>
          </p:cNvSpPr>
          <p:nvPr>
            <p:ph idx="1"/>
          </p:nvPr>
        </p:nvSpPr>
        <p:spPr>
          <a:xfrm>
            <a:off x="827405" y="1628775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eaLnBrk="1" hangingPunct="1">
              <a:lnSpc>
                <a:spcPct val="90000"/>
              </a:lnSpc>
            </a:pPr>
            <a:r>
              <a:rPr lang="zh-CN" altLang="en-US" dirty="0"/>
              <a:t>1、改革农村土地集体产权制度，有效保护农民的土地财产权利；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2、构建相应的服务机构，加强农村土地流转的各项服务；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dirty="0"/>
              <a:t>3</a:t>
            </a:r>
            <a:r>
              <a:rPr lang="zh-CN" altLang="en-US" dirty="0"/>
              <a:t>、完善农村土地流转的价格机制和补偿机制；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dirty="0"/>
              <a:t>4</a:t>
            </a:r>
            <a:r>
              <a:rPr lang="zh-CN" altLang="en-US" dirty="0"/>
              <a:t>、建立和健全农村土地流转的相关法律；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dirty="0"/>
              <a:t>5</a:t>
            </a:r>
            <a:r>
              <a:rPr lang="zh-CN" altLang="en-US" dirty="0"/>
              <a:t>、积极引导，加强管理。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741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25</a:t>
            </a:fld>
            <a:endParaRPr lang="zh-CN" altLang="en-US" sz="1400" dirty="0"/>
          </a:p>
        </p:txBody>
      </p:sp>
      <p:sp>
        <p:nvSpPr>
          <p:cNvPr id="1741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582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四、提高土地的配置和利用效率</a:t>
            </a:r>
          </a:p>
        </p:txBody>
      </p:sp>
      <p:sp>
        <p:nvSpPr>
          <p:cNvPr id="1741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>
              <a:lnSpc>
                <a:spcPct val="90000"/>
              </a:lnSpc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加强政府对土地资源的总体规划和宏观调控，还要采取相应的政策措施，不断优化土地的资源配置和提高土地的利用效率。</a:t>
            </a:r>
            <a:endParaRPr lang="en-US" altLang="zh-CN" dirty="0"/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（一）土地资源面临的严峻挑战</a:t>
            </a:r>
            <a:r>
              <a:rPr lang="en-US" altLang="zh-CN" dirty="0"/>
              <a:t> </a:t>
            </a:r>
            <a:r>
              <a:rPr lang="zh-CN" altLang="en-US" dirty="0"/>
              <a:t>；</a:t>
            </a:r>
            <a:endParaRPr lang="en-US" altLang="zh-CN" dirty="0"/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（二）土地利用的原则和要求；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（三） 土地资源优化配置和提高效率的措施。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741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26</a:t>
            </a:fld>
            <a:endParaRPr lang="zh-CN" altLang="en-US" sz="1400" dirty="0"/>
          </a:p>
        </p:txBody>
      </p:sp>
      <p:sp>
        <p:nvSpPr>
          <p:cNvPr id="1741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582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（一）土地资源面临的严峻挑战 </a:t>
            </a:r>
          </a:p>
        </p:txBody>
      </p:sp>
      <p:sp>
        <p:nvSpPr>
          <p:cNvPr id="1741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>
              <a:lnSpc>
                <a:spcPct val="90000"/>
              </a:lnSpc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从土地的供需状况和可持续发展的要求来看，我国的土地管理仍然存在不少新问题和突出矛盾需要解决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dirty="0"/>
          </a:p>
          <a:p>
            <a:pPr eaLnBrk="1" hangingPunct="1">
              <a:lnSpc>
                <a:spcPct val="90000"/>
              </a:lnSpc>
            </a:pPr>
            <a:r>
              <a:rPr lang="en-US" altLang="zh-CN" dirty="0"/>
              <a:t>1</a:t>
            </a:r>
            <a:r>
              <a:rPr lang="zh-CN" altLang="en-US" dirty="0"/>
              <a:t>、资源约束进一步增加；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dirty="0"/>
              <a:t>2</a:t>
            </a:r>
            <a:r>
              <a:rPr lang="zh-CN" altLang="en-US" dirty="0"/>
              <a:t>、生态环境压力正在上升；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dirty="0"/>
              <a:t>3</a:t>
            </a:r>
            <a:r>
              <a:rPr lang="zh-CN" altLang="en-US" dirty="0"/>
              <a:t>、国土空间发展格局有必要优化；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dirty="0"/>
              <a:t>4</a:t>
            </a:r>
            <a:r>
              <a:rPr lang="zh-CN" altLang="en-US" dirty="0"/>
              <a:t>、土地开发质量需要提高。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843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27</a:t>
            </a:fld>
            <a:endParaRPr lang="zh-CN" altLang="en-US" sz="1400" dirty="0"/>
          </a:p>
        </p:txBody>
      </p:sp>
      <p:sp>
        <p:nvSpPr>
          <p:cNvPr id="18436" name="Rectangle 2"/>
          <p:cNvSpPr>
            <a:spLocks noGrp="1"/>
          </p:cNvSpPr>
          <p:nvPr>
            <p:ph type="title"/>
          </p:nvPr>
        </p:nvSpPr>
        <p:spPr>
          <a:xfrm>
            <a:off x="254635" y="765175"/>
            <a:ext cx="820356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（二）</a:t>
            </a:r>
            <a:r>
              <a:rPr lang="zh-CN" altLang="en-US" sz="3600" b="1" dirty="0">
                <a:sym typeface="+mn-ea"/>
              </a:rPr>
              <a:t>土地利用的原则和要求</a:t>
            </a:r>
            <a:br>
              <a:rPr lang="zh-CN" altLang="en-US" sz="3600" b="1" dirty="0"/>
            </a:br>
            <a:endParaRPr lang="zh-CN" altLang="en-US" sz="3600" b="1" dirty="0"/>
          </a:p>
        </p:txBody>
      </p:sp>
      <p:sp>
        <p:nvSpPr>
          <p:cNvPr id="18437" name="Rectangle 3"/>
          <p:cNvSpPr>
            <a:spLocks noGrp="1"/>
          </p:cNvSpPr>
          <p:nvPr>
            <p:ph idx="1"/>
          </p:nvPr>
        </p:nvSpPr>
        <p:spPr>
          <a:xfrm>
            <a:off x="683260" y="1988820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我们面临更多的机遇和挑战，需要科学制定国土开发、保护和整治的指导思想、基本原则和主要目标。</a:t>
            </a:r>
            <a:endParaRPr lang="en-US" altLang="zh-CN" dirty="0"/>
          </a:p>
          <a:p>
            <a:pPr eaLnBrk="1" hangingPunct="1"/>
            <a:r>
              <a:rPr lang="en-US" altLang="zh-CN" dirty="0"/>
              <a:t> </a:t>
            </a:r>
            <a:r>
              <a:rPr lang="zh-CN" altLang="en-US" dirty="0"/>
              <a:t>1、土地利用的基本原则  ；</a:t>
            </a:r>
          </a:p>
          <a:p>
            <a:pPr eaLnBrk="1" hangingPunct="1"/>
            <a:r>
              <a:rPr lang="zh-CN" altLang="en-US" dirty="0"/>
              <a:t>２、土地利用的主要目标。</a:t>
            </a:r>
          </a:p>
          <a:p>
            <a:pPr eaLnBrk="1" hangingPunct="1"/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843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28</a:t>
            </a:fld>
            <a:endParaRPr lang="zh-CN" altLang="en-US" sz="1400" dirty="0"/>
          </a:p>
        </p:txBody>
      </p:sp>
      <p:sp>
        <p:nvSpPr>
          <p:cNvPr id="18436" name="Rectangle 2"/>
          <p:cNvSpPr>
            <a:spLocks noGrp="1"/>
          </p:cNvSpPr>
          <p:nvPr>
            <p:ph type="title"/>
          </p:nvPr>
        </p:nvSpPr>
        <p:spPr>
          <a:xfrm>
            <a:off x="254635" y="620395"/>
            <a:ext cx="820356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dirty="0"/>
              <a:t>1、</a:t>
            </a:r>
            <a:r>
              <a:rPr lang="zh-CN" altLang="en-US" sz="3600" dirty="0">
                <a:sym typeface="+mn-ea"/>
              </a:rPr>
              <a:t>土地利用的基本原则  </a:t>
            </a:r>
            <a:r>
              <a:rPr lang="zh-CN" altLang="en-US" sz="3600" dirty="0"/>
              <a:t>    </a:t>
            </a:r>
          </a:p>
        </p:txBody>
      </p:sp>
      <p:sp>
        <p:nvSpPr>
          <p:cNvPr id="1843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根据土地使用规律和我国的基本国情，制定了六项土地利用原则：一是遵守土地开发与资源环境承载能力的一致性；二是贯彻协调集聚开发与均衡发展；三是遵循协调点上开发与面上保护；四是坚持发展陆上开发和海域利用相结合；五是坚持节约优先和高效利用相统筹；六是坚持市场调节与政府调控相结合。</a:t>
            </a:r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843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29</a:t>
            </a:fld>
            <a:endParaRPr lang="zh-CN" altLang="en-US" sz="1400" dirty="0"/>
          </a:p>
        </p:txBody>
      </p:sp>
      <p:sp>
        <p:nvSpPr>
          <p:cNvPr id="18436" name="Rectangle 2"/>
          <p:cNvSpPr>
            <a:spLocks noGrp="1"/>
          </p:cNvSpPr>
          <p:nvPr>
            <p:ph type="title"/>
          </p:nvPr>
        </p:nvSpPr>
        <p:spPr>
          <a:xfrm>
            <a:off x="254635" y="620395"/>
            <a:ext cx="820356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dirty="0"/>
              <a:t>２、</a:t>
            </a:r>
            <a:r>
              <a:rPr lang="zh-CN" altLang="en-US" sz="3600" dirty="0">
                <a:sym typeface="+mn-ea"/>
              </a:rPr>
              <a:t>土地利用的主要目标</a:t>
            </a:r>
            <a:endParaRPr lang="zh-CN" altLang="en-US" sz="3600" dirty="0"/>
          </a:p>
        </p:txBody>
      </p:sp>
      <p:sp>
        <p:nvSpPr>
          <p:cNvPr id="18437" name="Rectangle 3"/>
          <p:cNvSpPr>
            <a:spLocks noGrp="1"/>
          </p:cNvSpPr>
          <p:nvPr>
            <p:ph idx="1"/>
          </p:nvPr>
        </p:nvSpPr>
        <p:spPr>
          <a:xfrm>
            <a:off x="685800" y="1763395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zh-CN" altLang="en-US" dirty="0"/>
              <a:t>第一，不断优化国土空间开发格局；</a:t>
            </a:r>
          </a:p>
          <a:p>
            <a:pPr eaLnBrk="1" hangingPunct="1"/>
            <a:r>
              <a:rPr lang="zh-CN" altLang="en-US" dirty="0"/>
              <a:t>第二，大幅提升国土开发的协调性，使城乡区域协调发展取得实质进展，使国土开发的协调性大幅提升；</a:t>
            </a:r>
          </a:p>
          <a:p>
            <a:pPr eaLnBrk="1" hangingPunct="1"/>
            <a:r>
              <a:rPr lang="zh-CN" altLang="en-US" dirty="0"/>
              <a:t>第三，基本建成资源节约型、环境友好型社会；</a:t>
            </a:r>
          </a:p>
          <a:p>
            <a:pPr eaLnBrk="1" hangingPunct="1"/>
            <a:r>
              <a:rPr lang="zh-CN" altLang="en-US" dirty="0"/>
              <a:t>第四，基础设施体系趋于完善，资源保障能力和国土安全水平不断提升。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717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</a:t>
            </a:fld>
            <a:endParaRPr lang="zh-CN" altLang="en-US" sz="1400" dirty="0"/>
          </a:p>
        </p:txBody>
      </p:sp>
      <p:sp>
        <p:nvSpPr>
          <p:cNvPr id="717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第十章的主要内容</a:t>
            </a:r>
          </a:p>
        </p:txBody>
      </p:sp>
      <p:sp>
        <p:nvSpPr>
          <p:cNvPr id="7173" name="Rectangle 3"/>
          <p:cNvSpPr>
            <a:spLocks noGrp="1"/>
          </p:cNvSpPr>
          <p:nvPr>
            <p:ph idx="1"/>
          </p:nvPr>
        </p:nvSpPr>
        <p:spPr>
          <a:xfrm>
            <a:off x="1187450" y="1773238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algn="just" eaLnBrk="1" hangingPunct="1"/>
            <a:r>
              <a:rPr lang="en-US" altLang="zh-CN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要通过改革和完善城乡土地制度，优化土地资源配置和提高土地利用效率，为加快现代化建设创造有利条件。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US" b="1" dirty="0">
                <a:latin typeface="宋体" panose="02010600030101010101" pitchFamily="2" charset="-122"/>
              </a:rPr>
              <a:t>一、我国土地制度的建立和发展；</a:t>
            </a:r>
          </a:p>
          <a:p>
            <a:pPr algn="just" eaLnBrk="1" hangingPunct="1"/>
            <a:r>
              <a:rPr lang="zh-CN" altLang="en-GB" b="1" dirty="0">
                <a:latin typeface="宋体" panose="02010600030101010101" pitchFamily="2" charset="-122"/>
              </a:rPr>
              <a:t>二、改革和完善城市土地使用制度</a:t>
            </a:r>
            <a:r>
              <a:rPr lang="zh-CN" altLang="en-US" b="1" dirty="0">
                <a:latin typeface="宋体" panose="02010600030101010101" pitchFamily="2" charset="-122"/>
              </a:rPr>
              <a:t>；</a:t>
            </a:r>
            <a:endParaRPr lang="zh-CN" altLang="en-GB" b="1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GB" b="1" dirty="0">
                <a:latin typeface="宋体" panose="02010600030101010101" pitchFamily="2" charset="-122"/>
              </a:rPr>
              <a:t>三、改革和完善农村土地的流转制度</a:t>
            </a:r>
            <a:r>
              <a:rPr lang="zh-CN" altLang="en-US" b="1" dirty="0">
                <a:latin typeface="宋体" panose="02010600030101010101" pitchFamily="2" charset="-122"/>
              </a:rPr>
              <a:t>；</a:t>
            </a:r>
            <a:endParaRPr lang="zh-CN" altLang="en-GB" b="1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GB" b="1" dirty="0">
                <a:latin typeface="宋体" panose="02010600030101010101" pitchFamily="2" charset="-122"/>
              </a:rPr>
              <a:t>四、提高土地的配置和利用效率</a:t>
            </a:r>
            <a:r>
              <a:rPr lang="zh-CN" altLang="en-US" b="1" dirty="0">
                <a:latin typeface="宋体" panose="02010600030101010101" pitchFamily="2" charset="-122"/>
              </a:rPr>
              <a:t>。</a:t>
            </a:r>
            <a:endParaRPr lang="zh-CN" altLang="en-GB" b="1" dirty="0">
              <a:latin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843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30</a:t>
            </a:fld>
            <a:endParaRPr lang="zh-CN" altLang="en-US" sz="1400" dirty="0"/>
          </a:p>
        </p:txBody>
      </p:sp>
      <p:sp>
        <p:nvSpPr>
          <p:cNvPr id="18436" name="Rectangle 2"/>
          <p:cNvSpPr>
            <a:spLocks noGrp="1"/>
          </p:cNvSpPr>
          <p:nvPr>
            <p:ph type="title"/>
          </p:nvPr>
        </p:nvSpPr>
        <p:spPr>
          <a:xfrm>
            <a:off x="0" y="621030"/>
            <a:ext cx="941260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（三）土地资源优化配置和提高效率的措施</a:t>
            </a:r>
          </a:p>
        </p:txBody>
      </p:sp>
      <p:sp>
        <p:nvSpPr>
          <p:cNvPr id="1843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要制定严格的政策和措施，并使其得到贯彻和落实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dirty="0"/>
          </a:p>
          <a:p>
            <a:pPr eaLnBrk="1" hangingPunct="1"/>
            <a:r>
              <a:rPr dirty="0"/>
              <a:t>1、节约、集约、高效利用土地</a:t>
            </a:r>
            <a:r>
              <a:rPr lang="zh-CN" altLang="en-US" dirty="0"/>
              <a:t> ；</a:t>
            </a:r>
          </a:p>
          <a:p>
            <a:pPr eaLnBrk="1" hangingPunct="1"/>
            <a:r>
              <a:rPr lang="zh-CN" altLang="en-US" dirty="0"/>
              <a:t>2、实行最严格的土地保护制度；</a:t>
            </a:r>
          </a:p>
          <a:p>
            <a:pPr eaLnBrk="1" hangingPunct="1"/>
            <a:r>
              <a:rPr lang="zh-CN" altLang="en-US" dirty="0"/>
              <a:t>3、实行最严格的节约用地制度；</a:t>
            </a:r>
          </a:p>
          <a:p>
            <a:pPr eaLnBrk="1" hangingPunct="1"/>
            <a:r>
              <a:rPr lang="zh-CN" altLang="en-US" dirty="0"/>
              <a:t>4、提高土地的配置和利用效率；</a:t>
            </a:r>
          </a:p>
          <a:p>
            <a:pPr eaLnBrk="1" hangingPunct="1"/>
            <a:r>
              <a:rPr lang="zh-CN" altLang="en-US" dirty="0"/>
              <a:t>5、强化土地总体规划和计划管理。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945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31</a:t>
            </a:fld>
            <a:endParaRPr lang="zh-CN" altLang="en-US" sz="1400" dirty="0"/>
          </a:p>
        </p:txBody>
      </p:sp>
      <p:sp>
        <p:nvSpPr>
          <p:cNvPr id="1946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sz="3600" b="1" dirty="0">
                <a:sym typeface="+mn-ea"/>
              </a:rPr>
              <a:t>1、节约、集约、高效利用土地</a:t>
            </a:r>
            <a:r>
              <a:rPr lang="zh-CN" altLang="en-US" sz="3600" b="1" dirty="0">
                <a:sym typeface="+mn-ea"/>
              </a:rPr>
              <a:t> </a:t>
            </a:r>
            <a:endParaRPr lang="zh-CN" altLang="en-US" sz="3600" b="1" dirty="0"/>
          </a:p>
        </p:txBody>
      </p:sp>
      <p:sp>
        <p:nvSpPr>
          <p:cNvPr id="1946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在新的发展阶段上，必须树立大国土、大资源、大生态的理念；树立国土资源数量、质量、生态三位一体综合管理的理念；树立节约、集约和高效利用土地的理念。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048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32</a:t>
            </a:fld>
            <a:endParaRPr lang="zh-CN" altLang="en-US" sz="1400" dirty="0"/>
          </a:p>
        </p:txBody>
      </p:sp>
      <p:sp>
        <p:nvSpPr>
          <p:cNvPr id="2048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2、实行最严格的土地保护制度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在土地利用问题上，确保农业用地是关系到粮食安全、经济社会稳定和可持续发展的大战略。保持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亿亩耕地是未来发展的一个约束性指标，不可逾越的红线。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150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33</a:t>
            </a:fld>
            <a:endParaRPr lang="zh-CN" altLang="en-US" sz="1400" dirty="0"/>
          </a:p>
        </p:txBody>
      </p:sp>
      <p:sp>
        <p:nvSpPr>
          <p:cNvPr id="21508" name="Rectangle 2"/>
          <p:cNvSpPr>
            <a:spLocks noGrp="1"/>
          </p:cNvSpPr>
          <p:nvPr>
            <p:ph type="title"/>
          </p:nvPr>
        </p:nvSpPr>
        <p:spPr>
          <a:xfrm>
            <a:off x="685800" y="660170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>
                <a:sym typeface="+mn-ea"/>
              </a:rPr>
              <a:t>3、实行最严格的节约用地制度</a:t>
            </a:r>
            <a:r>
              <a:rPr lang="zh-CN" altLang="en-US" b="1" dirty="0"/>
              <a:t>  </a:t>
            </a:r>
          </a:p>
        </p:txBody>
      </p:sp>
      <p:sp>
        <p:nvSpPr>
          <p:cNvPr id="2150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要大力发展节约型建筑和节约型住宅，严控高档次、大面积、大户型等别墅和豪宅建设，较多地建设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60~70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平方米、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80~90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平方米的中小户型住宅，既可节约土地，又可增加住宅套数，更好地满足居民需求。同时，农村土地也要实行规模化和集约化经营，以提高土地使用效率。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dirty="0"/>
              <a:t>          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253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34</a:t>
            </a:fld>
            <a:endParaRPr lang="zh-CN" altLang="en-US" sz="1400" dirty="0"/>
          </a:p>
        </p:txBody>
      </p:sp>
      <p:sp>
        <p:nvSpPr>
          <p:cNvPr id="2253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>
                <a:sym typeface="+mn-ea"/>
              </a:rPr>
              <a:t>4、提高土地的配置和利用效率</a:t>
            </a:r>
            <a:endParaRPr lang="zh-CN" altLang="en-US" b="1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严格执行《全国土地利用总体规划纲要（</a:t>
            </a: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2016-2030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年）》的基本原则和目标要求，加强监管力度。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）严格执行国家规定市、镇设置标准，改变小城市用地规模偏大的情况。（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）严格考核城市规模净效益，将城市规模效益列为主要考核项目，对出现负效益的城镇应追究政府职责。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253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35</a:t>
            </a:fld>
            <a:endParaRPr lang="zh-CN" altLang="en-US" sz="1400" dirty="0"/>
          </a:p>
        </p:txBody>
      </p:sp>
      <p:sp>
        <p:nvSpPr>
          <p:cNvPr id="2253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455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dirty="0"/>
              <a:t> </a:t>
            </a:r>
            <a:r>
              <a:rPr lang="zh-CN" altLang="en-US" dirty="0">
                <a:sym typeface="+mn-ea"/>
              </a:rPr>
              <a:t>5、强化土地总体规划和计划管理</a:t>
            </a:r>
            <a:endParaRPr lang="zh-CN" altLang="en-US" dirty="0"/>
          </a:p>
        </p:txBody>
      </p:sp>
      <p:sp>
        <p:nvSpPr>
          <p:cNvPr id="2253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在推进城镇化的过程中，城乡建设规划是主导。城乡各项建设都要通过土地利用的总体规划，来实现土地资源的优化配置和节约集约利用。所以要坚持规划先行，保持土地利用规划的严肃性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从宏观管理上确保土地资源的优化配置和高效利用。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课后习题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b="1" dirty="0"/>
              <a:t>一、概念题</a:t>
            </a:r>
          </a:p>
          <a:p>
            <a:r>
              <a:rPr lang="zh-CN" altLang="en-US" dirty="0"/>
              <a:t>1、土地；</a:t>
            </a:r>
          </a:p>
          <a:p>
            <a:r>
              <a:rPr lang="zh-CN" altLang="en-US" dirty="0"/>
              <a:t>2、土地征收；</a:t>
            </a:r>
          </a:p>
          <a:p>
            <a:r>
              <a:rPr lang="zh-CN" altLang="en-US" dirty="0"/>
              <a:t>3、节约利用土地； </a:t>
            </a:r>
          </a:p>
          <a:p>
            <a:r>
              <a:rPr lang="zh-CN" altLang="en-US" dirty="0"/>
              <a:t>4、集约利用土地；</a:t>
            </a:r>
          </a:p>
          <a:p>
            <a:r>
              <a:rPr lang="zh-CN" altLang="en-US" dirty="0"/>
              <a:t>5、高效利用土地。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二、填充题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1、建国前，农村土地所有制是________和___________的。这种土地所有制造成了地主、富农对农民的________和________，严重阻碍了农村生产力的发展。</a:t>
            </a:r>
          </a:p>
          <a:p>
            <a:r>
              <a:rPr lang="zh-CN" altLang="en-US"/>
              <a:t>2、我国城市土地使用制度，是一种既维护土地的___________，又适应___________发展的土地制度。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二、填充题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655" y="1700530"/>
            <a:ext cx="8856345" cy="4938395"/>
          </a:xfrm>
        </p:spPr>
        <p:txBody>
          <a:bodyPr/>
          <a:lstStyle/>
          <a:p>
            <a:r>
              <a:rPr lang="zh-CN" altLang="en-US"/>
              <a:t>3、要通过改革和完善城乡______，优化土地______和提高土地______，为全面建成小康社会和加快现代化建设创造有利条件。</a:t>
            </a:r>
          </a:p>
          <a:p>
            <a:r>
              <a:rPr lang="zh-CN" altLang="en-US"/>
              <a:t>4、农村土地的集体所有制，是农民_____与______相结合的制度。</a:t>
            </a:r>
          </a:p>
          <a:p>
            <a:r>
              <a:rPr lang="zh-CN" altLang="en-US"/>
              <a:t>5、加快农村土地流转是农业______和______经营的迫切需要，是新型______发展的客观要求，也是农业经营体制创新的必然结果。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705" y="1988820"/>
            <a:ext cx="8675370" cy="4157980"/>
          </a:xfrm>
        </p:spPr>
        <p:txBody>
          <a:bodyPr/>
          <a:lstStyle/>
          <a:p>
            <a:r>
              <a:rPr lang="zh-CN" altLang="en-US" dirty="0"/>
              <a:t>1、（①厂房、②机器、③工具、④土地）是最重要的自然资源和经济资源，是社会生产不可缺少的生产资料。                              （     ）</a:t>
            </a:r>
          </a:p>
          <a:p>
            <a:r>
              <a:rPr lang="zh-CN" altLang="en-US" dirty="0"/>
              <a:t>2、不论什么社会形态，土地制度始终是（①社会学、②经济学、③哲学、④文学）的重要研究对象。                                              （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819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4</a:t>
            </a:fld>
            <a:endParaRPr lang="zh-CN" altLang="en-US" sz="1400" dirty="0"/>
          </a:p>
        </p:txBody>
      </p:sp>
      <p:sp>
        <p:nvSpPr>
          <p:cNvPr id="8196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latin typeface="宋体" panose="02010600030101010101" pitchFamily="2" charset="-122"/>
              </a:rPr>
              <a:t>一、我国土地制度的建立和发展</a:t>
            </a:r>
          </a:p>
        </p:txBody>
      </p:sp>
      <p:sp>
        <p:nvSpPr>
          <p:cNvPr id="8197" name="Rectangle 3"/>
          <p:cNvSpPr>
            <a:spLocks noGrp="1"/>
          </p:cNvSpPr>
          <p:nvPr>
            <p:ph idx="1"/>
          </p:nvPr>
        </p:nvSpPr>
        <p:spPr>
          <a:xfrm>
            <a:off x="1042988" y="1773238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新中国成立以来，我国的土地制度是由多次改革和变迁而形成的。</a:t>
            </a:r>
            <a:endParaRPr lang="en-US" altLang="zh-CN" b="1" dirty="0"/>
          </a:p>
          <a:p>
            <a:pPr marL="0" indent="0" eaLnBrk="1" hangingPunct="1">
              <a:buNone/>
            </a:pPr>
            <a:r>
              <a:rPr lang="zh-CN" altLang="en-US" b="1" dirty="0"/>
              <a:t>（一）城市土地所有制的建立和发展；</a:t>
            </a:r>
          </a:p>
          <a:p>
            <a:pPr marL="0" indent="0" eaLnBrk="1" hangingPunct="1">
              <a:buNone/>
            </a:pPr>
            <a:r>
              <a:rPr lang="zh-CN" altLang="en-US" b="1" dirty="0"/>
              <a:t>（二）农村土地国家所有制的建立和发展；</a:t>
            </a:r>
          </a:p>
          <a:p>
            <a:pPr marL="0" indent="0" eaLnBrk="1" hangingPunct="1">
              <a:buNone/>
            </a:pPr>
            <a:r>
              <a:rPr lang="zh-CN" altLang="en-US" b="1" dirty="0"/>
              <a:t>（三）农村土地集体所有制的建立和发展；</a:t>
            </a:r>
          </a:p>
          <a:p>
            <a:pPr marL="0" indent="0" eaLnBrk="1" hangingPunct="1">
              <a:buNone/>
            </a:pPr>
            <a:r>
              <a:rPr lang="zh-CN" altLang="en-US" b="1" dirty="0"/>
              <a:t>（四）我国土地征收制度的形成与演变。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215" y="1772920"/>
            <a:ext cx="8546465" cy="4427855"/>
          </a:xfrm>
        </p:spPr>
        <p:txBody>
          <a:bodyPr/>
          <a:lstStyle/>
          <a:p>
            <a:r>
              <a:rPr lang="zh-CN" altLang="en-US" dirty="0"/>
              <a:t>3、土地（①没收、②买卖、③征收、④荒芜）是基于公共利益的需要，由代表国家的行政机关，依照法定程序，以强制手段取得土地所有权，并给予相应补偿的行政行为。                                                       </a:t>
            </a:r>
            <a:endParaRPr lang="en-US" altLang="zh-CN" dirty="0"/>
          </a:p>
          <a:p>
            <a:r>
              <a:rPr lang="en-US" altLang="zh-CN" dirty="0"/>
              <a:t>                                                                </a:t>
            </a:r>
            <a:r>
              <a:rPr lang="zh-CN" altLang="en-US" dirty="0"/>
              <a:t>（     ）</a:t>
            </a:r>
          </a:p>
          <a:p>
            <a:r>
              <a:rPr lang="zh-CN" altLang="en-US" dirty="0"/>
              <a:t>4、在坚持农村基本经营制度的基础上，采取土地（①三权分置、②双层经营、③多种途径、④统一管理）的方法，以促进和加快土地流转。                                                （     ）  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5、改革农村土地（①国有、②集体、③私有、④民营）产权制度，有效保护农民的土地财产权利。                    （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1、围绕土地的（①所有、②欣赏、③占有、④使用、⑤描述）而形成的人际关系，又是最基础的生产关系。 （         ）</a:t>
            </a:r>
          </a:p>
          <a:p>
            <a:r>
              <a:rPr lang="zh-CN" altLang="en-US" dirty="0"/>
              <a:t>2、解放以后，针对城市中不同性质的土地所有制，通过（①放任、②没收、③赎买、④协商、⑤征收）方式，把它们改造成国家所有制。                 （    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0590" y="1895475"/>
            <a:ext cx="7547610" cy="4200525"/>
          </a:xfrm>
        </p:spPr>
        <p:txBody>
          <a:bodyPr/>
          <a:lstStyle/>
          <a:p>
            <a:r>
              <a:rPr lang="zh-CN" altLang="en-US" sz="2800" dirty="0"/>
              <a:t>3、国有企业的土地使用权处置，可采用（①买卖、②出让、③租赁、④作价入股、⑤授权经营）等方式。                           （          ）</a:t>
            </a:r>
          </a:p>
          <a:p>
            <a:r>
              <a:rPr lang="zh-CN" altLang="en-US" sz="2800" dirty="0"/>
              <a:t>4、在处置国有土地资产时，要处理好（①国家、②地方、③企业、④个人、⑤社会）之间的利益关系。    </a:t>
            </a:r>
            <a:r>
              <a:rPr lang="en-US" altLang="zh-CN" sz="2800" dirty="0"/>
              <a:t>                           </a:t>
            </a:r>
            <a:r>
              <a:rPr lang="zh-CN" altLang="en-US" sz="2800" dirty="0"/>
              <a:t>（          ）</a:t>
            </a:r>
            <a:endParaRPr lang="en-US" altLang="zh-CN" sz="2800" dirty="0"/>
          </a:p>
          <a:p>
            <a:r>
              <a:rPr lang="zh-CN" altLang="en-US" sz="2800" dirty="0"/>
              <a:t>5、要通过机制创新使土地适度集中，以利于（①集约化、②公有化、③私有化、④专业化、⑤规模化）生产。                    （          ）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五、简答题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844675"/>
            <a:ext cx="7772400" cy="4114800"/>
          </a:xfrm>
        </p:spPr>
        <p:txBody>
          <a:bodyPr/>
          <a:lstStyle/>
          <a:p>
            <a:r>
              <a:rPr lang="zh-CN" altLang="en-US"/>
              <a:t>1、我国农村土地是如何转化为集体所有制的？</a:t>
            </a:r>
          </a:p>
          <a:p>
            <a:r>
              <a:rPr lang="zh-CN" altLang="en-US"/>
              <a:t>2、我国城市土地使用制度包括哪些基本内容？</a:t>
            </a:r>
          </a:p>
          <a:p>
            <a:r>
              <a:rPr lang="zh-CN" altLang="en-US"/>
              <a:t>3、根据基本国情制定了哪些土地利用的基本原则？</a:t>
            </a:r>
          </a:p>
          <a:p>
            <a:r>
              <a:rPr lang="en-US" altLang="zh-CN"/>
              <a:t>4</a:t>
            </a:r>
            <a:r>
              <a:rPr lang="zh-CN" altLang="en-US"/>
              <a:t>、提高土地配置和利用效率的政策和措施有哪些？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六、论述题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1、从我国实际出发，如何深化城市土地使用制度的改革？</a:t>
            </a:r>
          </a:p>
          <a:p>
            <a:r>
              <a:rPr lang="zh-CN" altLang="en-US"/>
              <a:t>2、为什么在深化农村经济体制改革中要加快土地的流转和集中？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5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85800" y="620395"/>
            <a:ext cx="861695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（一）城市土地所有制的建立和发展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2075" tIns="46038" rIns="92075" bIns="46038" numCol="1" anchor="t" anchorCtr="0" compatLnSpc="1"/>
          <a:lstStyle/>
          <a:p>
            <a:pPr eaLnBrk="1" hangingPunct="1">
              <a:defRPr/>
            </a:pPr>
            <a:r>
              <a:rPr lang="en-US" altLang="zh-CN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解放以后，针对城市中不同性质的土地所有制，通过没收、赎买、征收等方式，把它们改造成国家所有制，实现了城市土地制度的根本性变革。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1、没收官僚资本把城市土地收归国有；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、赎买民族资本把城市土地变为国有；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、以征地和法律实现城市土地国有化。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6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85800" y="620395"/>
            <a:ext cx="798322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200" b="1" dirty="0"/>
              <a:t>1、通过没收官僚资本把城市土地收归国有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2075" tIns="46038" rIns="92075" bIns="46038" numCol="1" anchor="t" anchorCtr="0" compatLnSpc="1"/>
          <a:lstStyle/>
          <a:p>
            <a:pPr eaLnBrk="1" hangingPunct="1">
              <a:defRPr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各大城市的先后解放，根据关于废除帝国主义在中国的一切特权和没收官僚资本的规定，人民政府接管了国民党政府的土地，没收了帝国主义和官僚资本的土地。没收帝国主义和官僚资本的所有财产，并把土地收归国有，使国家掌握经济命脉，对巩固政权、稳定社会和发展经济具有重大作用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7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85483" y="620078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200" b="1" dirty="0"/>
              <a:t>2、通过赎买民族资本把城市土地变为国有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2075" tIns="46038" rIns="92075" bIns="46038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1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第一，城市资本主义工商业的地产</a:t>
            </a:r>
            <a:r>
              <a:rPr kumimoji="1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1953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年开始，通过赎买政策，把它们的地产随同其他财产一起转归国有。</a:t>
            </a:r>
            <a:endParaRPr kumimoji="1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1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第二，城市私有房地产业的地产</a:t>
            </a:r>
            <a:r>
              <a:rPr kumimoji="1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1956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，对房地产业进行改造，绝大多数由国家统一租赁、统一分配使用和统一修缮维护。</a:t>
            </a:r>
            <a:endParaRPr kumimoji="1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8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85483" y="620078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200" b="1" dirty="0"/>
              <a:t>3、以征地和法律程序实现城市土地国有化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2075" tIns="46038" rIns="92075" bIns="46038" numCol="1" anchor="t" anchorCtr="0" compatLnSpc="1"/>
          <a:lstStyle/>
          <a:p>
            <a:pPr eaLnBrk="1" hangingPunct="1">
              <a:defRPr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建国以后，城市建设所需土地，大量是靠征收非国有土地来解决的。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1956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年党中央要求，一切私人占有的城市空地、街基等地产一律收归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有。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年通过的《中华人民共和国宪法》第十条规定：城市的土地属于国家所有。这一法律规定表明，我国城市土地的国有化已经全部完成。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024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9</a:t>
            </a:fld>
            <a:endParaRPr lang="zh-CN" altLang="en-US" sz="1400" dirty="0"/>
          </a:p>
        </p:txBody>
      </p:sp>
      <p:sp>
        <p:nvSpPr>
          <p:cNvPr id="10244" name="Rectangle 2"/>
          <p:cNvSpPr>
            <a:spLocks noGrp="1"/>
          </p:cNvSpPr>
          <p:nvPr>
            <p:ph type="title"/>
          </p:nvPr>
        </p:nvSpPr>
        <p:spPr>
          <a:xfrm>
            <a:off x="394970" y="548640"/>
            <a:ext cx="9689465" cy="1143000"/>
          </a:xfrm>
        </p:spPr>
        <p:txBody>
          <a:bodyPr vert="horz" wrap="square" lIns="92075" tIns="46038" rIns="92075" bIns="46038" anchor="ctr" anchorCtr="0"/>
          <a:lstStyle/>
          <a:p>
            <a:pPr algn="l" eaLnBrk="1" hangingPunct="1"/>
            <a:r>
              <a:rPr lang="zh-CN" altLang="en-US" sz="3600" b="1" dirty="0"/>
              <a:t>（二）农村土地国家所有制的建立和发展</a:t>
            </a:r>
          </a:p>
        </p:txBody>
      </p:sp>
      <p:sp>
        <p:nvSpPr>
          <p:cNvPr id="10245" name="Rectangle 3"/>
          <p:cNvSpPr>
            <a:spLocks noGrp="1"/>
          </p:cNvSpPr>
          <p:nvPr>
            <p:ph idx="1"/>
          </p:nvPr>
        </p:nvSpPr>
        <p:spPr>
          <a:xfrm>
            <a:off x="611505" y="1988820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我国农村通过土地改革，把原来官僚买办资产阶级所有的大荒地、大森林、大草原，以及河流、湖泊等收归国有，构成了农村国家所有制的土地。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Office\Templates\演示文稿设计\时代型模板.pot</Template>
  <TotalTime>150</TotalTime>
  <Words>3122</Words>
  <Application>Microsoft Office PowerPoint</Application>
  <PresentationFormat>全屏显示(4:3)</PresentationFormat>
  <Paragraphs>256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等线</vt:lpstr>
      <vt:lpstr>黑体</vt:lpstr>
      <vt:lpstr>宋体</vt:lpstr>
      <vt:lpstr>Arial</vt:lpstr>
      <vt:lpstr>Times New Roman</vt:lpstr>
      <vt:lpstr>时代型模板</vt:lpstr>
      <vt:lpstr>1_时代型模板</vt:lpstr>
      <vt:lpstr>《政治经济学通论》  （第3版）</vt:lpstr>
      <vt:lpstr>第十章 城乡土地制度</vt:lpstr>
      <vt:lpstr>第十章的主要内容</vt:lpstr>
      <vt:lpstr>一、我国土地制度的建立和发展</vt:lpstr>
      <vt:lpstr>（一）城市土地所有制的建立和发展</vt:lpstr>
      <vt:lpstr>1、通过没收官僚资本把城市土地收归国有</vt:lpstr>
      <vt:lpstr>2、通过赎买民族资本把城市土地变为国有</vt:lpstr>
      <vt:lpstr>3、以征地和法律程序实现城市土地国有化</vt:lpstr>
      <vt:lpstr>（二）农村土地国家所有制的建立和发展</vt:lpstr>
      <vt:lpstr>（三）农村土地集体所有制的建立和发展</vt:lpstr>
      <vt:lpstr>1、通过土地改革把地主土地变为农民所有</vt:lpstr>
      <vt:lpstr>2、通过农业合作化把农民土地变为集体所有</vt:lpstr>
      <vt:lpstr>3、农村土地集体所有制的演变</vt:lpstr>
      <vt:lpstr>（四）我国土地征收制度的形成与演变</vt:lpstr>
      <vt:lpstr>二、改革和完善城市土地使用制度</vt:lpstr>
      <vt:lpstr>（一）我国城市土地使用制度的演变</vt:lpstr>
      <vt:lpstr>（二）城市土地使用制度的基本内容</vt:lpstr>
      <vt:lpstr>（三）深化城市土地使用制度的改革</vt:lpstr>
      <vt:lpstr>1、城市土地使用制度存在的主要问题</vt:lpstr>
      <vt:lpstr>2、城市土地使用制度深化改革的主要方面</vt:lpstr>
      <vt:lpstr>三、改革和完善农村土地的流转制度</vt:lpstr>
      <vt:lpstr>（一）农村土地流转的必然性</vt:lpstr>
      <vt:lpstr>（二）农村土地流转中的矛盾和问题</vt:lpstr>
      <vt:lpstr>（三）关于农村土地流转的政策建议</vt:lpstr>
      <vt:lpstr>四、提高土地的配置和利用效率</vt:lpstr>
      <vt:lpstr>（一）土地资源面临的严峻挑战 </vt:lpstr>
      <vt:lpstr>（二）土地利用的原则和要求 </vt:lpstr>
      <vt:lpstr>1、土地利用的基本原则      </vt:lpstr>
      <vt:lpstr>２、土地利用的主要目标</vt:lpstr>
      <vt:lpstr>（三）土地资源优化配置和提高效率的措施</vt:lpstr>
      <vt:lpstr>1、节约、集约、高效利用土地 </vt:lpstr>
      <vt:lpstr>2、实行最严格的土地保护制度</vt:lpstr>
      <vt:lpstr>3、实行最严格的节约用地制度  </vt:lpstr>
      <vt:lpstr>4、提高土地的配置和利用效率</vt:lpstr>
      <vt:lpstr> 5、强化土地总体规划和计划管理</vt:lpstr>
      <vt:lpstr>课后习题</vt:lpstr>
      <vt:lpstr>二、填充题</vt:lpstr>
      <vt:lpstr>二、填充题</vt:lpstr>
      <vt:lpstr>三、单项选择题</vt:lpstr>
      <vt:lpstr>三、单项选择题</vt:lpstr>
      <vt:lpstr>三、单项选择题</vt:lpstr>
      <vt:lpstr>四、多项选择题</vt:lpstr>
      <vt:lpstr>四、多项选择题</vt:lpstr>
      <vt:lpstr>五、简答题</vt:lpstr>
      <vt:lpstr>六、论述题</vt:lpstr>
    </vt:vector>
  </TitlesOfParts>
  <Company>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《中国社会主义经济学概论》 </dc:title>
  <dc:creator>chen</dc:creator>
  <cp:lastModifiedBy>chenchengming</cp:lastModifiedBy>
  <cp:revision>46</cp:revision>
  <dcterms:created xsi:type="dcterms:W3CDTF">2003-12-08T08:33:00Z</dcterms:created>
  <dcterms:modified xsi:type="dcterms:W3CDTF">2021-06-02T01:04:37Z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9DDD5EC9D45D45C7A7DF48BD65F837AD</vt:lpwstr>
  </property>
  <property fmtid="{D5CDD505-2E9C-101B-9397-08002B2CF9AE}" pid="3" name="KSOProductBuildVer">
    <vt:lpwstr>2052-11.1.0.10495</vt:lpwstr>
  </property>
</Properties>
</file>