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1643050"/>
            <a:ext cx="8540750" cy="4224350"/>
          </a:xfrm>
        </p:spPr>
        <p:txBody>
          <a:bodyPr/>
          <a:lstStyle/>
          <a:p>
            <a:r>
              <a:rPr lang="zh-CN" altLang="en-US" dirty="0" smtClean="0"/>
              <a:t>增值税应纳税额的计算</a:t>
            </a:r>
            <a:endParaRPr lang="en-US" altLang="zh-CN" dirty="0" smtClean="0"/>
          </a:p>
          <a:p>
            <a:pPr lvl="1"/>
            <a:r>
              <a:rPr lang="zh-CN" altLang="en-US" dirty="0" smtClean="0"/>
              <a:t>应纳税</a:t>
            </a:r>
            <a:r>
              <a:rPr lang="zh-CN" altLang="en-US" dirty="0" smtClean="0"/>
              <a:t>额</a:t>
            </a:r>
            <a:r>
              <a:rPr lang="en-US" altLang="zh-CN" dirty="0" smtClean="0"/>
              <a:t>=</a:t>
            </a:r>
            <a:r>
              <a:rPr lang="zh-CN" altLang="en-US" dirty="0" smtClean="0"/>
              <a:t>当</a:t>
            </a:r>
            <a:r>
              <a:rPr lang="zh-CN" altLang="en-US" dirty="0" smtClean="0"/>
              <a:t>期销项税额</a:t>
            </a:r>
            <a:r>
              <a:rPr lang="en-US" altLang="zh-CN" dirty="0" smtClean="0"/>
              <a:t>—</a:t>
            </a:r>
            <a:r>
              <a:rPr lang="zh-CN" altLang="en-US" dirty="0" smtClean="0"/>
              <a:t>当期进项税额</a:t>
            </a:r>
            <a:endParaRPr lang="en-US" altLang="zh-CN" dirty="0" smtClean="0"/>
          </a:p>
          <a:p>
            <a:pPr lvl="2"/>
            <a:r>
              <a:rPr lang="zh-CN" altLang="en-US" dirty="0" smtClean="0"/>
              <a:t>销项</a:t>
            </a:r>
            <a:r>
              <a:rPr lang="zh-CN" altLang="en-US" dirty="0" smtClean="0"/>
              <a:t>税额</a:t>
            </a:r>
            <a:endParaRPr lang="en-US" altLang="zh-CN" dirty="0" smtClean="0"/>
          </a:p>
          <a:p>
            <a:pPr lvl="2"/>
            <a:r>
              <a:rPr lang="zh-CN" altLang="en-US" dirty="0" smtClean="0"/>
              <a:t>进项税额</a:t>
            </a:r>
            <a:endParaRPr lang="en-US" altLang="zh-CN" dirty="0" smtClean="0"/>
          </a:p>
          <a:p>
            <a:pPr lvl="1"/>
            <a:r>
              <a:rPr lang="zh-CN" altLang="en-US" dirty="0" smtClean="0"/>
              <a:t>增值税应纳税额的计算</a:t>
            </a:r>
            <a:endParaRPr lang="en-US" altLang="zh-CN" dirty="0" smtClean="0"/>
          </a:p>
          <a:p>
            <a:r>
              <a:rPr lang="zh-CN" altLang="en-US" dirty="0" smtClean="0"/>
              <a:t>纳税</a:t>
            </a:r>
            <a:r>
              <a:rPr lang="zh-CN" altLang="en-US" dirty="0" smtClean="0"/>
              <a:t>申报及纳税地点</a:t>
            </a:r>
            <a:endParaRPr lang="en-US" altLang="zh-CN" dirty="0" smtClean="0"/>
          </a:p>
          <a:p>
            <a:r>
              <a:rPr lang="zh-CN" altLang="en-US" dirty="0" smtClean="0"/>
              <a:t>优惠</a:t>
            </a:r>
            <a:r>
              <a:rPr lang="zh-CN" altLang="en-US" dirty="0" smtClean="0"/>
              <a:t>政策</a:t>
            </a:r>
            <a:endParaRPr lang="en-US" altLang="zh-CN" dirty="0" smtClean="0"/>
          </a:p>
          <a:p>
            <a:r>
              <a:rPr lang="zh-CN" altLang="en-US" dirty="0" smtClean="0"/>
              <a:t>起征点</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增值税有关问题的探讨</a:t>
            </a:r>
            <a:endParaRPr lang="en-US" altLang="zh-CN" dirty="0" smtClean="0"/>
          </a:p>
          <a:p>
            <a:pPr lvl="1"/>
            <a:r>
              <a:rPr lang="zh-CN" altLang="en-US" dirty="0" smtClean="0"/>
              <a:t>增值税的税率</a:t>
            </a:r>
            <a:endParaRPr lang="en-US" altLang="zh-CN" dirty="0" smtClean="0"/>
          </a:p>
          <a:p>
            <a:pPr lvl="2"/>
            <a:r>
              <a:rPr lang="zh-CN" altLang="en-US" dirty="0" smtClean="0"/>
              <a:t>税率结构</a:t>
            </a:r>
            <a:endParaRPr lang="en-US" altLang="zh-CN" dirty="0" smtClean="0"/>
          </a:p>
          <a:p>
            <a:pPr lvl="2"/>
            <a:r>
              <a:rPr lang="zh-CN" altLang="en-US" dirty="0" smtClean="0"/>
              <a:t>税率水平</a:t>
            </a:r>
            <a:endParaRPr lang="en-US" altLang="zh-CN" dirty="0" smtClean="0"/>
          </a:p>
          <a:p>
            <a:pPr lvl="1"/>
            <a:r>
              <a:rPr lang="zh-CN" altLang="en-US" dirty="0" smtClean="0"/>
              <a:t>增值税的征管</a:t>
            </a:r>
            <a:endParaRPr lang="en-US" altLang="zh-CN" dirty="0" smtClean="0"/>
          </a:p>
          <a:p>
            <a:pPr lvl="1"/>
            <a:r>
              <a:rPr lang="zh-CN" altLang="en-US" dirty="0" smtClean="0"/>
              <a:t>小规模纳税人</a:t>
            </a:r>
            <a:endParaRPr lang="en-US" altLang="zh-CN" dirty="0" smtClean="0"/>
          </a:p>
          <a:p>
            <a:pPr lvl="1"/>
            <a:r>
              <a:rPr lang="zh-CN" altLang="en-US" dirty="0" smtClean="0"/>
              <a:t>出口退税</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11</a:t>
            </a:fld>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消费税</a:t>
            </a:r>
            <a:endParaRPr lang="zh-CN" altLang="en-US" dirty="0"/>
          </a:p>
        </p:txBody>
      </p:sp>
      <p:sp>
        <p:nvSpPr>
          <p:cNvPr id="3" name="内容占位符 2"/>
          <p:cNvSpPr>
            <a:spLocks noGrp="1"/>
          </p:cNvSpPr>
          <p:nvPr>
            <p:ph idx="1"/>
          </p:nvPr>
        </p:nvSpPr>
        <p:spPr/>
        <p:txBody>
          <a:bodyPr/>
          <a:lstStyle/>
          <a:p>
            <a:r>
              <a:rPr lang="zh-CN" altLang="en-US" sz="2800" dirty="0" smtClean="0"/>
              <a:t>消费税的概念</a:t>
            </a:r>
            <a:endParaRPr lang="en-US" altLang="zh-CN" sz="2800" dirty="0" smtClean="0"/>
          </a:p>
          <a:p>
            <a:pPr lvl="1"/>
            <a:r>
              <a:rPr lang="zh-CN" altLang="en-US" sz="2400" dirty="0" smtClean="0"/>
              <a:t>以某些特定消费品或消费行为为课税对象的税收。</a:t>
            </a:r>
            <a:endParaRPr lang="en-US" altLang="zh-CN" sz="2400" dirty="0" smtClean="0"/>
          </a:p>
          <a:p>
            <a:r>
              <a:rPr lang="zh-CN" altLang="en-US" sz="2800" dirty="0" smtClean="0"/>
              <a:t>消费税的特点</a:t>
            </a:r>
            <a:endParaRPr lang="en-US" altLang="zh-CN" sz="2800" dirty="0" smtClean="0"/>
          </a:p>
          <a:p>
            <a:pPr lvl="1"/>
            <a:r>
              <a:rPr lang="zh-CN" altLang="en-US" sz="2400" dirty="0" smtClean="0"/>
              <a:t>征税</a:t>
            </a:r>
            <a:r>
              <a:rPr lang="zh-CN" altLang="en-US" sz="2400" dirty="0" smtClean="0"/>
              <a:t>范围有选择性</a:t>
            </a:r>
            <a:endParaRPr lang="en-US" altLang="zh-CN" sz="2400" dirty="0" smtClean="0"/>
          </a:p>
          <a:p>
            <a:pPr lvl="1"/>
            <a:r>
              <a:rPr lang="zh-CN" altLang="en-US" sz="2400" dirty="0" smtClean="0"/>
              <a:t>征税</a:t>
            </a:r>
            <a:r>
              <a:rPr lang="zh-CN" altLang="en-US" sz="2400" dirty="0" smtClean="0"/>
              <a:t>环节有单一性</a:t>
            </a:r>
            <a:endParaRPr lang="en-US" altLang="zh-CN" sz="2400" dirty="0" smtClean="0"/>
          </a:p>
          <a:p>
            <a:pPr lvl="1"/>
            <a:r>
              <a:rPr lang="zh-CN" altLang="en-US" sz="2400" dirty="0" smtClean="0"/>
              <a:t>税负具有较强的调节性</a:t>
            </a:r>
            <a:endParaRPr lang="en-US" altLang="zh-CN" sz="2400" dirty="0" smtClean="0"/>
          </a:p>
          <a:p>
            <a:pPr lvl="1"/>
            <a:r>
              <a:rPr lang="zh-CN" altLang="en-US" sz="2400" dirty="0" smtClean="0"/>
              <a:t>税率具有多样性</a:t>
            </a:r>
            <a:endParaRPr lang="en-US" altLang="zh-CN" sz="2400" dirty="0" smtClean="0"/>
          </a:p>
          <a:p>
            <a:pPr lvl="1"/>
            <a:r>
              <a:rPr lang="zh-CN" altLang="en-US" sz="2400" dirty="0" smtClean="0"/>
              <a:t>税负具有转嫁性</a:t>
            </a:r>
            <a:endParaRPr lang="zh-CN" altLang="en-US" sz="2400" dirty="0"/>
          </a:p>
        </p:txBody>
      </p:sp>
      <p:sp>
        <p:nvSpPr>
          <p:cNvPr id="4" name="页脚占位符 3"/>
          <p:cNvSpPr>
            <a:spLocks noGrp="1"/>
          </p:cNvSpPr>
          <p:nvPr>
            <p:ph type="ftr" sz="quarter" idx="11"/>
          </p:nvPr>
        </p:nvSpPr>
        <p:spPr/>
        <p:txBody>
          <a:bodyPr/>
          <a:lstStyle/>
          <a:p>
            <a:r>
              <a:rPr lang="zh-CN" altLang="en-US" dirty="0" smtClean="0"/>
              <a:t>上海财经大学</a:t>
            </a:r>
            <a:endParaRPr lang="zh-CN" altLang="en-US" dirty="0"/>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12</a:t>
            </a:fld>
            <a:endParaRPr lang="zh-CN" alt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消费税的作用</a:t>
            </a:r>
            <a:endParaRPr lang="en-US" altLang="zh-CN" dirty="0" smtClean="0"/>
          </a:p>
          <a:p>
            <a:pPr lvl="1"/>
            <a:r>
              <a:rPr lang="zh-CN" altLang="en-US" dirty="0" smtClean="0"/>
              <a:t>从效率上分析</a:t>
            </a:r>
            <a:endParaRPr lang="en-US" altLang="zh-CN" dirty="0" smtClean="0"/>
          </a:p>
          <a:p>
            <a:pPr lvl="2"/>
            <a:r>
              <a:rPr lang="zh-CN" altLang="en-US" dirty="0" smtClean="0"/>
              <a:t>组织</a:t>
            </a:r>
            <a:r>
              <a:rPr lang="zh-CN" altLang="en-US" dirty="0" smtClean="0"/>
              <a:t>财政收入方面</a:t>
            </a:r>
            <a:endParaRPr lang="en-US" altLang="zh-CN" dirty="0" smtClean="0"/>
          </a:p>
          <a:p>
            <a:pPr lvl="2"/>
            <a:r>
              <a:rPr lang="zh-CN" altLang="en-US" dirty="0" smtClean="0"/>
              <a:t>税收的中性或矫正性方面</a:t>
            </a:r>
            <a:endParaRPr lang="en-US" altLang="zh-CN" dirty="0" smtClean="0"/>
          </a:p>
          <a:p>
            <a:pPr lvl="2"/>
            <a:r>
              <a:rPr lang="zh-CN" altLang="en-US" dirty="0" smtClean="0"/>
              <a:t>征收管理方面</a:t>
            </a:r>
            <a:endParaRPr lang="en-US" altLang="zh-CN" dirty="0" smtClean="0"/>
          </a:p>
          <a:p>
            <a:pPr lvl="1"/>
            <a:r>
              <a:rPr lang="zh-CN" altLang="en-US" dirty="0" smtClean="0"/>
              <a:t>从公平上分析</a:t>
            </a:r>
            <a:endParaRPr lang="en-US" altLang="zh-CN" dirty="0" smtClean="0"/>
          </a:p>
          <a:p>
            <a:pPr lvl="1"/>
            <a:r>
              <a:rPr lang="zh-CN" altLang="en-US" dirty="0" smtClean="0"/>
              <a:t>对奢侈品课征，具有累进性，符合量能负担原则。</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13</a:t>
            </a:fld>
            <a:endParaRPr lang="zh-CN" alt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中国的消费税制</a:t>
            </a:r>
            <a:endParaRPr lang="en-US" altLang="zh-CN" dirty="0" smtClean="0"/>
          </a:p>
          <a:p>
            <a:pPr lvl="1"/>
            <a:r>
              <a:rPr lang="zh-CN" altLang="en-US" dirty="0" smtClean="0"/>
              <a:t>纳税人</a:t>
            </a:r>
            <a:endParaRPr lang="en-US" altLang="zh-CN" dirty="0" smtClean="0"/>
          </a:p>
          <a:p>
            <a:pPr lvl="1"/>
            <a:r>
              <a:rPr lang="zh-CN" altLang="en-US" dirty="0" smtClean="0"/>
              <a:t>税目、税率</a:t>
            </a:r>
            <a:endParaRPr lang="en-US" altLang="zh-CN" dirty="0" smtClean="0"/>
          </a:p>
          <a:p>
            <a:pPr lvl="1"/>
            <a:r>
              <a:rPr lang="zh-CN" altLang="en-US" dirty="0" smtClean="0"/>
              <a:t>计税</a:t>
            </a:r>
            <a:r>
              <a:rPr lang="zh-CN" altLang="en-US" dirty="0" smtClean="0"/>
              <a:t>方法</a:t>
            </a:r>
            <a:endParaRPr lang="en-US" altLang="zh-CN" dirty="0" smtClean="0"/>
          </a:p>
          <a:p>
            <a:pPr lvl="1"/>
            <a:r>
              <a:rPr lang="zh-CN" altLang="en-US" dirty="0" smtClean="0"/>
              <a:t>纳税</a:t>
            </a:r>
            <a:r>
              <a:rPr lang="zh-CN" altLang="en-US" dirty="0" smtClean="0"/>
              <a:t>环节</a:t>
            </a:r>
            <a:endParaRPr lang="en-US" altLang="zh-CN" dirty="0" smtClean="0"/>
          </a:p>
          <a:p>
            <a:pPr lvl="1"/>
            <a:r>
              <a:rPr lang="zh-CN" altLang="en-US" dirty="0" smtClean="0"/>
              <a:t>优惠政策</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14</a:t>
            </a:fld>
            <a:endParaRPr lang="zh-CN" alt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消费税有关问题的探讨</a:t>
            </a:r>
            <a:endParaRPr lang="en-US" altLang="zh-CN" dirty="0" smtClean="0"/>
          </a:p>
          <a:p>
            <a:pPr lvl="1"/>
            <a:r>
              <a:rPr lang="zh-CN" altLang="en-US" dirty="0" smtClean="0"/>
              <a:t>消费税的征税范围</a:t>
            </a:r>
            <a:endParaRPr lang="en-US" altLang="zh-CN" dirty="0" smtClean="0"/>
          </a:p>
          <a:p>
            <a:pPr lvl="2"/>
            <a:r>
              <a:rPr lang="zh-CN" altLang="en-US" dirty="0" smtClean="0"/>
              <a:t>从</a:t>
            </a:r>
            <a:r>
              <a:rPr lang="zh-CN" altLang="en-US" dirty="0" smtClean="0"/>
              <a:t>效率上，应强调消费税的矫正性</a:t>
            </a:r>
            <a:endParaRPr lang="en-US" altLang="zh-CN" dirty="0" smtClean="0"/>
          </a:p>
          <a:p>
            <a:pPr lvl="2"/>
            <a:r>
              <a:rPr lang="zh-CN" altLang="en-US" dirty="0" smtClean="0"/>
              <a:t>从公平上，应注重课税对象的选择</a:t>
            </a:r>
            <a:endParaRPr lang="en-US" altLang="zh-CN" dirty="0" smtClean="0"/>
          </a:p>
          <a:p>
            <a:pPr lvl="1"/>
            <a:r>
              <a:rPr lang="zh-CN" altLang="en-US" dirty="0" smtClean="0"/>
              <a:t>消费税的计税依据</a:t>
            </a:r>
            <a:endParaRPr lang="en-US" altLang="zh-CN" dirty="0" smtClean="0"/>
          </a:p>
          <a:p>
            <a:pPr lvl="2"/>
            <a:r>
              <a:rPr lang="zh-CN" altLang="en-US" dirty="0" smtClean="0"/>
              <a:t>价内</a:t>
            </a:r>
            <a:r>
              <a:rPr lang="zh-CN" altLang="en-US" dirty="0" smtClean="0"/>
              <a:t>税</a:t>
            </a:r>
            <a:endParaRPr lang="en-US" altLang="zh-CN" dirty="0" smtClean="0"/>
          </a:p>
          <a:p>
            <a:pPr lvl="2"/>
            <a:r>
              <a:rPr lang="zh-CN" altLang="en-US" dirty="0" smtClean="0"/>
              <a:t>价外税</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15</a:t>
            </a:fld>
            <a:endParaRPr lang="zh-CN" altLang="en-US"/>
          </a:p>
        </p:txBody>
      </p:sp>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关税</a:t>
            </a:r>
            <a:endParaRPr lang="zh-CN" altLang="en-US" dirty="0"/>
          </a:p>
        </p:txBody>
      </p:sp>
      <p:sp>
        <p:nvSpPr>
          <p:cNvPr id="3" name="内容占位符 2"/>
          <p:cNvSpPr>
            <a:spLocks noGrp="1"/>
          </p:cNvSpPr>
          <p:nvPr>
            <p:ph idx="1"/>
          </p:nvPr>
        </p:nvSpPr>
        <p:spPr/>
        <p:txBody>
          <a:bodyPr/>
          <a:lstStyle/>
          <a:p>
            <a:r>
              <a:rPr lang="zh-CN" altLang="en-US" dirty="0" smtClean="0"/>
              <a:t>关税的概念： 是由国家海关对进出关境的货物、物品征收的一种税。</a:t>
            </a:r>
            <a:endParaRPr lang="en-US" altLang="zh-CN" dirty="0" smtClean="0"/>
          </a:p>
          <a:p>
            <a:r>
              <a:rPr lang="zh-CN" altLang="en-US" dirty="0" smtClean="0"/>
              <a:t>关税的种类：</a:t>
            </a:r>
            <a:endParaRPr lang="en-US" altLang="zh-CN" dirty="0" smtClean="0"/>
          </a:p>
          <a:p>
            <a:pPr lvl="1"/>
            <a:r>
              <a:rPr lang="zh-CN" altLang="en-US" dirty="0" smtClean="0"/>
              <a:t>按货物通过的方向分类</a:t>
            </a:r>
            <a:endParaRPr lang="en-US" altLang="zh-CN" dirty="0" smtClean="0"/>
          </a:p>
          <a:p>
            <a:pPr lvl="1"/>
            <a:r>
              <a:rPr lang="zh-CN" altLang="en-US" dirty="0" smtClean="0"/>
              <a:t>按课征的目的分类</a:t>
            </a:r>
            <a:endParaRPr lang="en-US" altLang="zh-CN" dirty="0" smtClean="0"/>
          </a:p>
          <a:p>
            <a:pPr lvl="1"/>
            <a:r>
              <a:rPr lang="zh-CN" altLang="en-US" dirty="0" smtClean="0"/>
              <a:t>按课税标准分类</a:t>
            </a:r>
            <a:endParaRPr lang="en-US" altLang="zh-CN" dirty="0" smtClean="0"/>
          </a:p>
          <a:p>
            <a:pPr lvl="1"/>
            <a:r>
              <a:rPr lang="zh-CN" altLang="en-US" dirty="0" smtClean="0"/>
              <a:t>按国家是否鼓励自主制定税法分类</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16</a:t>
            </a:fld>
            <a:endParaRPr lang="zh-CN" altLang="en-US"/>
          </a:p>
        </p:txBody>
      </p:sp>
    </p:spTree>
  </p:cSld>
  <p:clrMapOvr>
    <a:masterClrMapping/>
  </p:clrMapOvr>
  <p:transition>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关税的功能</a:t>
            </a:r>
            <a:endParaRPr lang="en-US" altLang="zh-CN" dirty="0" smtClean="0"/>
          </a:p>
          <a:p>
            <a:pPr lvl="1"/>
            <a:r>
              <a:rPr lang="zh-CN" altLang="en-US" dirty="0" smtClean="0"/>
              <a:t>从效率上分析</a:t>
            </a:r>
            <a:endParaRPr lang="en-US" altLang="zh-CN" dirty="0" smtClean="0"/>
          </a:p>
          <a:p>
            <a:pPr lvl="2"/>
            <a:r>
              <a:rPr lang="zh-CN" altLang="en-US" dirty="0" smtClean="0"/>
              <a:t>组织财政收入功能</a:t>
            </a:r>
            <a:endParaRPr lang="en-US" altLang="zh-CN" dirty="0" smtClean="0"/>
          </a:p>
          <a:p>
            <a:pPr lvl="2"/>
            <a:r>
              <a:rPr lang="zh-CN" altLang="en-US" dirty="0" smtClean="0"/>
              <a:t>资源</a:t>
            </a:r>
            <a:r>
              <a:rPr lang="zh-CN" altLang="en-US" dirty="0" smtClean="0"/>
              <a:t>配置功能</a:t>
            </a:r>
            <a:endParaRPr lang="en-US" altLang="zh-CN" dirty="0" smtClean="0"/>
          </a:p>
          <a:p>
            <a:pPr lvl="2"/>
            <a:r>
              <a:rPr lang="zh-CN" altLang="en-US" dirty="0" smtClean="0"/>
              <a:t>平衡国际收支、调节社会供求的功能</a:t>
            </a:r>
            <a:endParaRPr lang="en-US" altLang="zh-CN" dirty="0" smtClean="0"/>
          </a:p>
          <a:p>
            <a:pPr lvl="1"/>
            <a:r>
              <a:rPr lang="zh-CN" altLang="en-US" dirty="0" smtClean="0"/>
              <a:t>从公平上分析</a:t>
            </a:r>
            <a:endParaRPr lang="en-US" altLang="zh-CN" dirty="0" smtClean="0"/>
          </a:p>
          <a:p>
            <a:pPr lvl="2"/>
            <a:r>
              <a:rPr lang="zh-CN" altLang="en-US" dirty="0" smtClean="0"/>
              <a:t>征收进口税</a:t>
            </a:r>
            <a:endParaRPr lang="en-US" altLang="zh-CN" dirty="0" smtClean="0"/>
          </a:p>
          <a:p>
            <a:pPr lvl="2"/>
            <a:r>
              <a:rPr lang="zh-CN" altLang="en-US" dirty="0" smtClean="0"/>
              <a:t>征收出口税</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17</a:t>
            </a:fld>
            <a:endParaRPr lang="zh-CN" altLang="en-US"/>
          </a:p>
        </p:txBody>
      </p:sp>
    </p:spTree>
  </p:cSld>
  <p:clrMapOvr>
    <a:masterClrMapping/>
  </p:clrMapOvr>
  <p:transition>
    <p:blinds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我国关税制度</a:t>
            </a:r>
            <a:endParaRPr lang="en-US" altLang="zh-CN" dirty="0" smtClean="0"/>
          </a:p>
          <a:p>
            <a:pPr lvl="1"/>
            <a:r>
              <a:rPr lang="zh-CN" altLang="en-US" dirty="0" smtClean="0"/>
              <a:t>课税</a:t>
            </a:r>
            <a:r>
              <a:rPr lang="zh-CN" altLang="en-US" dirty="0" smtClean="0"/>
              <a:t>对象和纳税人</a:t>
            </a:r>
            <a:endParaRPr lang="en-US" altLang="zh-CN" dirty="0" smtClean="0"/>
          </a:p>
          <a:p>
            <a:pPr lvl="1"/>
            <a:r>
              <a:rPr lang="zh-CN" altLang="en-US" dirty="0" smtClean="0"/>
              <a:t>税目和税率</a:t>
            </a:r>
            <a:endParaRPr lang="en-US" altLang="zh-CN" dirty="0" smtClean="0"/>
          </a:p>
          <a:p>
            <a:pPr lvl="1"/>
            <a:r>
              <a:rPr lang="zh-CN" altLang="en-US" dirty="0" smtClean="0"/>
              <a:t>计税</a:t>
            </a:r>
            <a:r>
              <a:rPr lang="zh-CN" altLang="en-US" dirty="0" smtClean="0"/>
              <a:t>依据</a:t>
            </a:r>
            <a:endParaRPr lang="en-US" altLang="zh-CN" dirty="0" smtClean="0"/>
          </a:p>
          <a:p>
            <a:pPr lvl="1"/>
            <a:r>
              <a:rPr lang="zh-CN" altLang="en-US" dirty="0" smtClean="0"/>
              <a:t>关税应纳税额的计算</a:t>
            </a:r>
            <a:endParaRPr lang="en-US" altLang="zh-CN" dirty="0" smtClean="0"/>
          </a:p>
          <a:p>
            <a:pPr lvl="1"/>
            <a:r>
              <a:rPr lang="zh-CN" altLang="en-US" dirty="0" smtClean="0"/>
              <a:t>主要免税、减税规定</a:t>
            </a:r>
            <a:endParaRPr lang="en-US" altLang="zh-CN" dirty="0" smtClean="0"/>
          </a:p>
          <a:p>
            <a:r>
              <a:rPr lang="zh-CN" altLang="en-US" smtClean="0"/>
              <a:t>关税有关问题的探讨</a:t>
            </a:r>
            <a:endParaRPr lang="zh-CN" altLang="en-US"/>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18</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第十六章  流转税</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r>
              <a:rPr lang="zh-CN" altLang="en-US" dirty="0" smtClean="0">
                <a:latin typeface="+mn-ea"/>
              </a:rPr>
              <a:t>流转税是指以纳税人商品生产、流通环节的流转额或者数量以及非商品交易的营业额为征税对象的一类税收。本章</a:t>
            </a:r>
            <a:r>
              <a:rPr lang="zh-CN" altLang="en-US" dirty="0" smtClean="0">
                <a:latin typeface="+mn-ea"/>
              </a:rPr>
              <a:t>主要介绍了增值税、消费税</a:t>
            </a:r>
            <a:r>
              <a:rPr lang="zh-CN" altLang="en-US" dirty="0" smtClean="0">
                <a:latin typeface="+mn-ea"/>
              </a:rPr>
              <a:t>和关税</a:t>
            </a:r>
            <a:r>
              <a:rPr lang="zh-CN" altLang="en-US" dirty="0" smtClean="0">
                <a:latin typeface="+mn-ea"/>
              </a:rPr>
              <a:t>的基本概况和它们存在的问题。 </a:t>
            </a:r>
            <a:endParaRPr lang="zh-CN" altLang="en-US" dirty="0">
              <a:latin typeface="+mn-ea"/>
            </a:endParaRPr>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a:t>
            </a:r>
            <a:r>
              <a:rPr lang="zh-CN" altLang="en-US" dirty="0" smtClean="0">
                <a:hlinkClick r:id="rId2" action="ppaction://hlinksldjump"/>
              </a:rPr>
              <a:t>增值税</a:t>
            </a:r>
            <a:endParaRPr lang="zh-CN" altLang="en-US" dirty="0" smtClean="0">
              <a:hlinkClick r:id="rId2" action="ppaction://hlinksldjump"/>
            </a:endParaRPr>
          </a:p>
          <a:p>
            <a:r>
              <a:rPr lang="zh-CN" altLang="en-US" dirty="0" smtClean="0">
                <a:hlinkClick r:id="" action="ppaction://noaction"/>
              </a:rPr>
              <a:t>第二节  </a:t>
            </a:r>
            <a:r>
              <a:rPr lang="zh-CN" altLang="en-US" dirty="0" smtClean="0">
                <a:hlinkClick r:id="rId2" action="ppaction://hlinksldjump"/>
              </a:rPr>
              <a:t>消费税</a:t>
            </a:r>
            <a:endParaRPr lang="en-US" altLang="zh-CN" dirty="0" smtClean="0">
              <a:hlinkClick r:id="rId2" action="ppaction://hlinksldjump"/>
            </a:endParaRPr>
          </a:p>
          <a:p>
            <a:r>
              <a:rPr lang="zh-CN" altLang="en-US" dirty="0" smtClean="0">
                <a:hlinkClick r:id="rId2" action="ppaction://hlinksldjump"/>
              </a:rPr>
              <a:t>第三节  </a:t>
            </a:r>
            <a:r>
              <a:rPr lang="zh-CN" altLang="en-US" dirty="0" smtClean="0">
                <a:hlinkClick r:id="rId2" action="ppaction://hlinksldjump"/>
              </a:rPr>
              <a:t>关税</a:t>
            </a:r>
            <a:endParaRPr lang="en-US" altLang="zh-CN" dirty="0" smtClean="0">
              <a:hlinkClick r:id="rId2" action="ppaction://hlinksldjump"/>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t>流转税的特点：</a:t>
            </a:r>
            <a:endParaRPr lang="en-US" altLang="zh-CN" dirty="0" smtClean="0"/>
          </a:p>
          <a:p>
            <a:pPr lvl="1"/>
            <a:r>
              <a:rPr lang="zh-CN" altLang="en-US" dirty="0" smtClean="0"/>
              <a:t>征税</a:t>
            </a:r>
            <a:r>
              <a:rPr lang="zh-CN" altLang="en-US" dirty="0" smtClean="0"/>
              <a:t>范围非常广泛</a:t>
            </a:r>
            <a:endParaRPr lang="en-US" altLang="zh-CN" dirty="0" smtClean="0"/>
          </a:p>
          <a:p>
            <a:pPr lvl="1"/>
            <a:r>
              <a:rPr lang="zh-CN" altLang="en-US" dirty="0" smtClean="0"/>
              <a:t>税收收入及时稳定</a:t>
            </a:r>
            <a:endParaRPr lang="en-US" altLang="zh-CN" dirty="0" smtClean="0"/>
          </a:p>
          <a:p>
            <a:pPr lvl="1"/>
            <a:r>
              <a:rPr lang="zh-CN" altLang="en-US" dirty="0" smtClean="0"/>
              <a:t>征收管理相对简便</a:t>
            </a:r>
            <a:endParaRPr lang="en-US" altLang="zh-CN" dirty="0" smtClean="0"/>
          </a:p>
          <a:p>
            <a:pPr lvl="1"/>
            <a:r>
              <a:rPr lang="zh-CN" altLang="en-US" dirty="0" smtClean="0"/>
              <a:t>便于体现国家政策</a:t>
            </a:r>
            <a:endParaRPr lang="en-US" altLang="zh-CN" dirty="0" smtClean="0"/>
          </a:p>
          <a:p>
            <a:pPr lvl="1"/>
            <a:r>
              <a:rPr lang="zh-CN" altLang="en-US" dirty="0" smtClean="0"/>
              <a:t>税负隐蔽、可转嫁</a:t>
            </a:r>
            <a:endParaRPr lang="en-US" altLang="zh-CN" dirty="0" smtClean="0"/>
          </a:p>
          <a:p>
            <a:pPr lvl="1"/>
            <a:r>
              <a:rPr lang="zh-CN" altLang="en-US" dirty="0" smtClean="0"/>
              <a:t>对物税，相对中性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742936"/>
          </a:xfrm>
        </p:spPr>
        <p:txBody>
          <a:bodyPr/>
          <a:lstStyle/>
          <a:p>
            <a:r>
              <a:rPr lang="zh-CN" altLang="en-US" dirty="0" smtClean="0"/>
              <a:t>增值税</a:t>
            </a:r>
            <a:endParaRPr lang="zh-CN" altLang="en-US" dirty="0"/>
          </a:p>
        </p:txBody>
      </p:sp>
      <p:sp>
        <p:nvSpPr>
          <p:cNvPr id="3" name="内容占位符 2"/>
          <p:cNvSpPr>
            <a:spLocks noGrp="1"/>
          </p:cNvSpPr>
          <p:nvPr>
            <p:ph idx="1"/>
          </p:nvPr>
        </p:nvSpPr>
        <p:spPr>
          <a:xfrm>
            <a:off x="304800" y="1643050"/>
            <a:ext cx="8540750" cy="4224350"/>
          </a:xfrm>
        </p:spPr>
        <p:txBody>
          <a:bodyPr/>
          <a:lstStyle/>
          <a:p>
            <a:r>
              <a:rPr lang="zh-CN" altLang="en-US" dirty="0" smtClean="0"/>
              <a:t>增值税的概念</a:t>
            </a:r>
            <a:endParaRPr lang="en-US" altLang="zh-CN" dirty="0" smtClean="0"/>
          </a:p>
          <a:p>
            <a:pPr lvl="1"/>
            <a:r>
              <a:rPr lang="zh-CN" altLang="en-US" dirty="0" smtClean="0"/>
              <a:t>是</a:t>
            </a:r>
            <a:r>
              <a:rPr lang="zh-CN" altLang="en-US" dirty="0" smtClean="0"/>
              <a:t>对商品生产、销售或提供劳务过程中实现的增值额征收的一种流转税。</a:t>
            </a:r>
            <a:endParaRPr lang="en-US" altLang="zh-CN" dirty="0" smtClean="0"/>
          </a:p>
          <a:p>
            <a:pPr lvl="1"/>
            <a:r>
              <a:rPr lang="zh-CN" altLang="en-US" dirty="0" smtClean="0"/>
              <a:t>对增值额含义的理解</a:t>
            </a:r>
            <a:endParaRPr lang="en-US" altLang="zh-CN" dirty="0" smtClean="0"/>
          </a:p>
          <a:p>
            <a:r>
              <a:rPr lang="zh-CN" altLang="en-US" dirty="0" smtClean="0"/>
              <a:t>增值税的类型</a:t>
            </a:r>
            <a:endParaRPr lang="en-US" altLang="zh-CN" dirty="0" smtClean="0"/>
          </a:p>
          <a:p>
            <a:pPr lvl="1"/>
            <a:r>
              <a:rPr lang="zh-CN" altLang="en-US" dirty="0" smtClean="0"/>
              <a:t>生产型增值税</a:t>
            </a:r>
            <a:endParaRPr lang="en-US" altLang="zh-CN" dirty="0" smtClean="0"/>
          </a:p>
          <a:p>
            <a:pPr lvl="1"/>
            <a:r>
              <a:rPr lang="zh-CN" altLang="en-US" dirty="0" smtClean="0"/>
              <a:t>收入</a:t>
            </a:r>
            <a:r>
              <a:rPr lang="zh-CN" altLang="en-US" dirty="0" smtClean="0"/>
              <a:t>型增值税</a:t>
            </a:r>
            <a:endParaRPr lang="en-US" altLang="zh-CN" dirty="0" smtClean="0"/>
          </a:p>
          <a:p>
            <a:pPr lvl="1"/>
            <a:r>
              <a:rPr lang="zh-CN" altLang="en-US" dirty="0" smtClean="0"/>
              <a:t>消费型增值税</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1500174"/>
            <a:ext cx="8540750" cy="4367226"/>
          </a:xfrm>
        </p:spPr>
        <p:txBody>
          <a:bodyPr/>
          <a:lstStyle/>
          <a:p>
            <a:r>
              <a:rPr lang="zh-CN" altLang="en-US" dirty="0" smtClean="0"/>
              <a:t>增值税的计税方法</a:t>
            </a:r>
            <a:endParaRPr lang="en-US" altLang="zh-CN" dirty="0" smtClean="0"/>
          </a:p>
          <a:p>
            <a:pPr lvl="1"/>
            <a:r>
              <a:rPr lang="zh-CN" altLang="en-US" dirty="0" smtClean="0"/>
              <a:t>计算增值额的公式</a:t>
            </a:r>
            <a:endParaRPr lang="en-US" altLang="zh-CN" dirty="0" smtClean="0"/>
          </a:p>
          <a:p>
            <a:pPr lvl="2"/>
            <a:r>
              <a:rPr lang="zh-CN" altLang="en-US" dirty="0" smtClean="0"/>
              <a:t>加法公式</a:t>
            </a:r>
            <a:endParaRPr lang="en-US" altLang="zh-CN" dirty="0" smtClean="0"/>
          </a:p>
          <a:p>
            <a:pPr lvl="2"/>
            <a:r>
              <a:rPr lang="zh-CN" altLang="en-US" dirty="0" smtClean="0"/>
              <a:t>减法公式</a:t>
            </a:r>
            <a:endParaRPr lang="en-US" altLang="zh-CN" dirty="0" smtClean="0"/>
          </a:p>
          <a:p>
            <a:pPr lvl="1"/>
            <a:r>
              <a:rPr lang="zh-CN" altLang="en-US" dirty="0" smtClean="0"/>
              <a:t>应纳增值税额的计税方法</a:t>
            </a:r>
            <a:endParaRPr lang="en-US" altLang="zh-CN" dirty="0" smtClean="0"/>
          </a:p>
          <a:p>
            <a:pPr lvl="2"/>
            <a:r>
              <a:rPr lang="zh-CN" altLang="en-US" dirty="0" smtClean="0"/>
              <a:t>直接相加法</a:t>
            </a:r>
            <a:endParaRPr lang="en-US" altLang="zh-CN" dirty="0" smtClean="0"/>
          </a:p>
          <a:p>
            <a:pPr lvl="2"/>
            <a:r>
              <a:rPr lang="zh-CN" altLang="en-US" dirty="0" smtClean="0"/>
              <a:t>间接相加法</a:t>
            </a:r>
            <a:endParaRPr lang="en-US" altLang="zh-CN" dirty="0" smtClean="0"/>
          </a:p>
          <a:p>
            <a:pPr lvl="2"/>
            <a:r>
              <a:rPr lang="zh-CN" altLang="en-US" dirty="0" smtClean="0"/>
              <a:t>直接减除法</a:t>
            </a:r>
            <a:endParaRPr lang="en-US" altLang="zh-CN" dirty="0" smtClean="0"/>
          </a:p>
          <a:p>
            <a:pPr lvl="2"/>
            <a:r>
              <a:rPr lang="zh-CN" altLang="en-US" dirty="0" smtClean="0"/>
              <a:t>间接减除法</a:t>
            </a:r>
            <a:endParaRPr lang="en-US" altLang="zh-CN" dirty="0" smtClean="0"/>
          </a:p>
          <a:p>
            <a:pPr lvl="1"/>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增值税的特点</a:t>
            </a:r>
            <a:endParaRPr lang="en-US" altLang="zh-CN" dirty="0" smtClean="0"/>
          </a:p>
          <a:p>
            <a:pPr lvl="1"/>
            <a:r>
              <a:rPr lang="zh-CN" altLang="en-US" dirty="0" smtClean="0"/>
              <a:t>税不重征</a:t>
            </a:r>
            <a:endParaRPr lang="en-US" altLang="zh-CN" dirty="0" smtClean="0"/>
          </a:p>
          <a:p>
            <a:pPr lvl="1"/>
            <a:r>
              <a:rPr lang="zh-CN" altLang="en-US" dirty="0" smtClean="0"/>
              <a:t>普遍征收</a:t>
            </a:r>
            <a:endParaRPr lang="en-US" altLang="zh-CN" dirty="0" smtClean="0"/>
          </a:p>
          <a:p>
            <a:pPr lvl="1"/>
            <a:r>
              <a:rPr lang="zh-CN" altLang="en-US" dirty="0" smtClean="0"/>
              <a:t>道道课税</a:t>
            </a:r>
            <a:endParaRPr lang="en-US" altLang="zh-CN" dirty="0" smtClean="0"/>
          </a:p>
          <a:p>
            <a:pPr lvl="1"/>
            <a:r>
              <a:rPr lang="zh-CN" altLang="en-US" dirty="0" smtClean="0"/>
              <a:t>税负具有向前转嫁性</a:t>
            </a:r>
            <a:endParaRPr lang="en-US" altLang="zh-CN" dirty="0" smtClean="0"/>
          </a:p>
          <a:p>
            <a:pPr lvl="1"/>
            <a:r>
              <a:rPr lang="zh-CN" altLang="en-US" dirty="0" smtClean="0"/>
              <a:t>实行价外税制度</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增值税的功能</a:t>
            </a:r>
            <a:endParaRPr lang="en-US" altLang="zh-CN" dirty="0" smtClean="0"/>
          </a:p>
          <a:p>
            <a:pPr lvl="1"/>
            <a:r>
              <a:rPr lang="zh-CN" altLang="en-US" dirty="0" smtClean="0"/>
              <a:t>组织财政收入</a:t>
            </a:r>
            <a:endParaRPr lang="en-US" altLang="zh-CN" dirty="0" smtClean="0"/>
          </a:p>
          <a:p>
            <a:pPr lvl="2"/>
            <a:r>
              <a:rPr lang="zh-CN" altLang="en-US" dirty="0" smtClean="0"/>
              <a:t>普遍、及时、稳定</a:t>
            </a:r>
            <a:endParaRPr lang="en-US" altLang="zh-CN" dirty="0" smtClean="0"/>
          </a:p>
          <a:p>
            <a:pPr lvl="2"/>
            <a:r>
              <a:rPr lang="zh-CN" altLang="en-US" dirty="0" smtClean="0"/>
              <a:t>有较好的收入弹性</a:t>
            </a:r>
            <a:endParaRPr lang="en-US" altLang="zh-CN" dirty="0" smtClean="0"/>
          </a:p>
          <a:p>
            <a:pPr lvl="2"/>
            <a:r>
              <a:rPr lang="zh-CN" altLang="en-US" dirty="0" smtClean="0"/>
              <a:t>避免</a:t>
            </a:r>
            <a:r>
              <a:rPr lang="zh-CN" altLang="en-US" dirty="0" smtClean="0"/>
              <a:t>税收收入流失</a:t>
            </a:r>
            <a:endParaRPr lang="en-US" altLang="zh-CN" dirty="0" smtClean="0"/>
          </a:p>
          <a:p>
            <a:pPr lvl="1"/>
            <a:r>
              <a:rPr lang="zh-CN" altLang="en-US" dirty="0" smtClean="0"/>
              <a:t>体现税收中性，减少对资源配置的扭曲作用</a:t>
            </a:r>
            <a:endParaRPr lang="en-US" altLang="zh-CN" dirty="0" smtClean="0"/>
          </a:p>
          <a:p>
            <a:pPr lvl="1"/>
            <a:r>
              <a:rPr lang="zh-CN" altLang="en-US" dirty="0" smtClean="0"/>
              <a:t>从公平方面看，不存在重复课征，有助于公平竞争，体现量能负担原则。</a:t>
            </a:r>
            <a:endParaRPr lang="en-US" altLang="zh-CN" dirty="0" smtClean="0"/>
          </a:p>
          <a:p>
            <a:pPr lvl="1"/>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中国的增值税制</a:t>
            </a:r>
            <a:endParaRPr lang="en-US" altLang="zh-CN" dirty="0" smtClean="0"/>
          </a:p>
          <a:p>
            <a:pPr lvl="1"/>
            <a:r>
              <a:rPr lang="zh-CN" altLang="en-US" dirty="0" smtClean="0"/>
              <a:t>征税</a:t>
            </a:r>
            <a:r>
              <a:rPr lang="zh-CN" altLang="en-US" dirty="0" smtClean="0"/>
              <a:t>范围</a:t>
            </a:r>
            <a:endParaRPr lang="en-US" altLang="zh-CN" dirty="0" smtClean="0"/>
          </a:p>
          <a:p>
            <a:pPr lvl="2"/>
            <a:r>
              <a:rPr lang="zh-CN" altLang="en-US" dirty="0" smtClean="0"/>
              <a:t>纳税人</a:t>
            </a:r>
            <a:endParaRPr lang="en-US" altLang="zh-CN" dirty="0" smtClean="0"/>
          </a:p>
          <a:p>
            <a:pPr lvl="2"/>
            <a:r>
              <a:rPr lang="zh-CN" altLang="en-US" dirty="0" smtClean="0"/>
              <a:t>一般纳税人</a:t>
            </a:r>
            <a:endParaRPr lang="en-US" altLang="zh-CN" dirty="0" smtClean="0"/>
          </a:p>
          <a:p>
            <a:pPr lvl="1"/>
            <a:r>
              <a:rPr lang="zh-CN" altLang="en-US" dirty="0" smtClean="0"/>
              <a:t>小规模纳税人</a:t>
            </a:r>
            <a:endParaRPr lang="en-US" altLang="zh-CN" dirty="0" smtClean="0"/>
          </a:p>
          <a:p>
            <a:pPr lvl="1"/>
            <a:r>
              <a:rPr lang="zh-CN" altLang="en-US" dirty="0" smtClean="0"/>
              <a:t>税率：</a:t>
            </a:r>
            <a:r>
              <a:rPr lang="en-US" altLang="zh-CN" dirty="0" smtClean="0"/>
              <a:t>17%</a:t>
            </a:r>
            <a:r>
              <a:rPr lang="zh-CN" altLang="en-US" dirty="0" smtClean="0"/>
              <a:t>，</a:t>
            </a:r>
            <a:r>
              <a:rPr lang="en-US" altLang="zh-CN" dirty="0" smtClean="0"/>
              <a:t>13%</a:t>
            </a:r>
            <a:r>
              <a:rPr lang="zh-CN" altLang="en-US" dirty="0" smtClean="0"/>
              <a:t>，零税率</a:t>
            </a:r>
            <a:endParaRPr lang="en-US" altLang="zh-CN" dirty="0" smtClean="0"/>
          </a:p>
          <a:p>
            <a:pPr lvl="1"/>
            <a:r>
              <a:rPr lang="zh-CN" altLang="en-US" dirty="0" smtClean="0"/>
              <a:t>计税</a:t>
            </a:r>
            <a:r>
              <a:rPr lang="zh-CN" altLang="en-US" dirty="0" smtClean="0"/>
              <a:t>价格</a:t>
            </a:r>
            <a:endParaRPr lang="en-US" altLang="zh-CN" dirty="0" smtClean="0"/>
          </a:p>
          <a:p>
            <a:pPr lvl="1"/>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786</TotalTime>
  <Words>651</Words>
  <Application>Microsoft Office PowerPoint</Application>
  <PresentationFormat>全屏显示(4:3)</PresentationFormat>
  <Paragraphs>155</Paragraphs>
  <Slides>18</Slides>
  <Notes>1</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主题2</vt:lpstr>
      <vt:lpstr>公 共 经 济 学 （财 政 学） Public Finance</vt:lpstr>
      <vt:lpstr>第十六章  流转税</vt:lpstr>
      <vt:lpstr>本章目录</vt:lpstr>
      <vt:lpstr>幻灯片 4</vt:lpstr>
      <vt:lpstr>增值税</vt:lpstr>
      <vt:lpstr>幻灯片 6</vt:lpstr>
      <vt:lpstr>幻灯片 7</vt:lpstr>
      <vt:lpstr>幻灯片 8</vt:lpstr>
      <vt:lpstr>幻灯片 9</vt:lpstr>
      <vt:lpstr>幻灯片 10</vt:lpstr>
      <vt:lpstr>幻灯片 11</vt:lpstr>
      <vt:lpstr>消费税</vt:lpstr>
      <vt:lpstr>幻灯片 13</vt:lpstr>
      <vt:lpstr>幻灯片 14</vt:lpstr>
      <vt:lpstr>幻灯片 15</vt:lpstr>
      <vt:lpstr>关税</vt:lpstr>
      <vt:lpstr>幻灯片 17</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28</cp:revision>
  <dcterms:created xsi:type="dcterms:W3CDTF">2016-09-17T04:13:46Z</dcterms:created>
  <dcterms:modified xsi:type="dcterms:W3CDTF">2016-09-17T17:21:52Z</dcterms:modified>
</cp:coreProperties>
</file>