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31"/>
  </p:notesMasterIdLst>
  <p:sldIdLst>
    <p:sldId id="285" r:id="rId4"/>
    <p:sldId id="28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8" r:id="rId30"/>
    <p:sldId id="289" r:id="rId32"/>
    <p:sldId id="290" r:id="rId33"/>
    <p:sldId id="291" r:id="rId34"/>
    <p:sldId id="292" r:id="rId35"/>
    <p:sldId id="293" r:id="rId36"/>
    <p:sldId id="287"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image" Target="../media/image3.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descr="图片4"/>
          <p:cNvPicPr>
            <a:picLocks noChangeAspect="1"/>
          </p:cNvPicPr>
          <p:nvPr userDrawn="1"/>
        </p:nvPicPr>
        <p:blipFill>
          <a:blip r:embed="rId2"/>
          <a:stretch>
            <a:fillRect/>
          </a:stretch>
        </p:blipFill>
        <p:spPr>
          <a:xfrm>
            <a:off x="635" y="-13335"/>
            <a:ext cx="12193905" cy="6913245"/>
          </a:xfrm>
          <a:prstGeom prst="rect">
            <a:avLst/>
          </a:prstGeom>
        </p:spPr>
      </p:pic>
      <p:sp>
        <p:nvSpPr>
          <p:cNvPr id="4" name="日期占位符 3"/>
          <p:cNvSpPr>
            <a:spLocks noGrp="1"/>
          </p:cNvSpPr>
          <p:nvPr>
            <p:ph type="dt" sz="half" idx="10"/>
          </p:nvPr>
        </p:nvSpPr>
        <p:spPr/>
        <p:txBody>
          <a:bodyPr/>
          <a:lstStyle/>
          <a:p>
            <a:fld id="{BB692970-0776-4679-B4C5-4B737176F6D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CD28231-7CF5-40F8-8EF6-D51424F901F7}" type="slidenum">
              <a:rPr lang="zh-CN" altLang="en-US" smtClean="0">
                <a:solidFill>
                  <a:prstClr val="black">
                    <a:tint val="75000"/>
                  </a:prstClr>
                </a:solidFill>
              </a:rPr>
            </a:fld>
            <a:endParaRPr lang="zh-CN" altLang="en-US">
              <a:solidFill>
                <a:prstClr val="black">
                  <a:tint val="75000"/>
                </a:prstClr>
              </a:solidFill>
            </a:endParaRPr>
          </a:p>
        </p:txBody>
      </p:sp>
      <p:pic>
        <p:nvPicPr>
          <p:cNvPr id="20"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8370" y="6398260"/>
            <a:ext cx="2362200" cy="44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内容占位符 2"/>
          <p:cNvSpPr>
            <a:spLocks noGrp="1"/>
          </p:cNvSpPr>
          <p:nvPr>
            <p:ph idx="13"/>
          </p:nvPr>
        </p:nvSpPr>
        <p:spPr>
          <a:xfrm>
            <a:off x="624130" y="1579807"/>
            <a:ext cx="10972784" cy="4640018"/>
          </a:xfrm>
          <a:prstGeom prst="rect">
            <a:avLst/>
          </a:prstGeo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标题 1"/>
          <p:cNvSpPr>
            <a:spLocks noGrp="1"/>
          </p:cNvSpPr>
          <p:nvPr>
            <p:ph type="title"/>
          </p:nvPr>
        </p:nvSpPr>
        <p:spPr>
          <a:xfrm>
            <a:off x="902856" y="332881"/>
            <a:ext cx="8438447" cy="647700"/>
          </a:xfrm>
          <a:prstGeom prst="rect">
            <a:avLst/>
          </a:prstGeom>
        </p:spPr>
        <p:txBody>
          <a:bodyPr>
            <a:noAutofit/>
          </a:bodyPr>
          <a:lstStyle>
            <a:lvl1pPr algn="l">
              <a:defRPr sz="2600" b="1" i="0">
                <a:solidFill>
                  <a:schemeClr val="bg1"/>
                </a:solidFill>
                <a:effectLst>
                  <a:outerShdw blurRad="38100" dist="38100" dir="2700000" algn="tl">
                    <a:srgbClr val="000000">
                      <a:alpha val="43137"/>
                    </a:srgbClr>
                  </a:outerShdw>
                </a:effectLst>
                <a:latin typeface="+mj-lt"/>
                <a:ea typeface="+mj-ea"/>
              </a:defRPr>
            </a:lvl1pPr>
          </a:lstStyle>
          <a:p>
            <a:r>
              <a:rPr lang="zh-CN" altLang="en-US" noProof="1" smtClean="0"/>
              <a:t>单击此处编辑母版标题样式</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wrap="square">
            <a:normAutofit/>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任意多边形: 形状 13"/>
          <p:cNvSpPr/>
          <p:nvPr userDrawn="1">
            <p:custDataLst>
              <p:tags r:id="rId5"/>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cxnSp>
        <p:nvCxnSpPr>
          <p:cNvPr id="8" name="直接连接符 7"/>
          <p:cNvCxnSpPr/>
          <p:nvPr userDrawn="1">
            <p:custDataLst>
              <p:tags r:id="rId6"/>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7"/>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8"/>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9"/>
            </p:custDataLst>
          </p:nvPr>
        </p:nvSpPr>
        <p:spPr>
          <a:xfrm>
            <a:off x="1155700" y="1337144"/>
            <a:ext cx="5956300" cy="2610390"/>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85235" y="622301"/>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5700" y="4697766"/>
            <a:ext cx="2880000" cy="504000"/>
          </a:xfrm>
        </p:spPr>
        <p:txBody>
          <a:bodyPr wrap="square" anchor="ctr">
            <a:normAutofit/>
          </a:bodyPr>
          <a:lstStyle>
            <a:lvl1pPr marL="0" indent="0" algn="l">
              <a:lnSpc>
                <a:spcPct val="100000"/>
              </a:lnSpc>
              <a:buNone/>
              <a:defRPr sz="1800"/>
            </a:lvl1pPr>
          </a:lstStyle>
          <a:p>
            <a:pPr lvl="0"/>
            <a:r>
              <a:rPr lang="zh-CN" altLang="en-US" dirty="0"/>
              <a:t>署名</a:t>
            </a:r>
            <a:endParaRPr lang="zh-CN" altLang="en-US" dirty="0"/>
          </a:p>
        </p:txBody>
      </p:sp>
      <p:cxnSp>
        <p:nvCxnSpPr>
          <p:cNvPr id="17" name="直接连接符 16"/>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flipH="1">
            <a:off x="0" y="6021389"/>
            <a:ext cx="1243623" cy="836611"/>
          </a:xfrm>
          <a:custGeom>
            <a:avLst/>
            <a:gdLst>
              <a:gd name="connsiteX0" fmla="*/ 1243623 w 1243623"/>
              <a:gd name="connsiteY0" fmla="*/ 0 h 836611"/>
              <a:gd name="connsiteX1" fmla="*/ 279620 w 1243623"/>
              <a:gd name="connsiteY1" fmla="*/ 0 h 836611"/>
              <a:gd name="connsiteX2" fmla="*/ 0 w 1243623"/>
              <a:gd name="connsiteY2" fmla="*/ 836611 h 836611"/>
              <a:gd name="connsiteX3" fmla="*/ 1243623 w 1243623"/>
              <a:gd name="connsiteY3" fmla="*/ 836611 h 836611"/>
            </a:gdLst>
            <a:ahLst/>
            <a:cxnLst>
              <a:cxn ang="0">
                <a:pos x="connsiteX0" y="connsiteY0"/>
              </a:cxn>
              <a:cxn ang="0">
                <a:pos x="connsiteX1" y="connsiteY1"/>
              </a:cxn>
              <a:cxn ang="0">
                <a:pos x="connsiteX2" y="connsiteY2"/>
              </a:cxn>
              <a:cxn ang="0">
                <a:pos x="connsiteX3" y="connsiteY3"/>
              </a:cxn>
            </a:cxnLst>
            <a:rect l="l" t="t" r="r" b="b"/>
            <a:pathLst>
              <a:path w="1243623" h="836611">
                <a:moveTo>
                  <a:pt x="1243623" y="0"/>
                </a:moveTo>
                <a:lnTo>
                  <a:pt x="279620" y="0"/>
                </a:lnTo>
                <a:lnTo>
                  <a:pt x="0" y="836611"/>
                </a:lnTo>
                <a:lnTo>
                  <a:pt x="1243623" y="836611"/>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p:cNvSpPr/>
          <p:nvPr userDrawn="1">
            <p:custDataLst>
              <p:tags r:id="rId4"/>
            </p:custDataLst>
          </p:nvPr>
        </p:nvSpPr>
        <p:spPr>
          <a:xfrm flipH="1">
            <a:off x="6514565" y="0"/>
            <a:ext cx="5677435" cy="5248275"/>
          </a:xfrm>
          <a:custGeom>
            <a:avLst/>
            <a:gdLst>
              <a:gd name="connsiteX0" fmla="*/ 5677435 w 5677435"/>
              <a:gd name="connsiteY0" fmla="*/ 0 h 5248275"/>
              <a:gd name="connsiteX1" fmla="*/ 0 w 5677435"/>
              <a:gd name="connsiteY1" fmla="*/ 0 h 5248275"/>
              <a:gd name="connsiteX2" fmla="*/ 0 w 5677435"/>
              <a:gd name="connsiteY2" fmla="*/ 5248275 h 5248275"/>
              <a:gd name="connsiteX3" fmla="*/ 3923304 w 5677435"/>
              <a:gd name="connsiteY3" fmla="*/ 5248275 h 5248275"/>
            </a:gdLst>
            <a:ahLst/>
            <a:cxnLst>
              <a:cxn ang="0">
                <a:pos x="connsiteX0" y="connsiteY0"/>
              </a:cxn>
              <a:cxn ang="0">
                <a:pos x="connsiteX1" y="connsiteY1"/>
              </a:cxn>
              <a:cxn ang="0">
                <a:pos x="connsiteX2" y="connsiteY2"/>
              </a:cxn>
              <a:cxn ang="0">
                <a:pos x="connsiteX3" y="connsiteY3"/>
              </a:cxn>
            </a:cxnLst>
            <a:rect l="l" t="t" r="r" b="b"/>
            <a:pathLst>
              <a:path w="5677435" h="5248275">
                <a:moveTo>
                  <a:pt x="5677435" y="0"/>
                </a:moveTo>
                <a:lnTo>
                  <a:pt x="0" y="0"/>
                </a:lnTo>
                <a:lnTo>
                  <a:pt x="0" y="5248275"/>
                </a:lnTo>
                <a:lnTo>
                  <a:pt x="3923304" y="5248275"/>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8" name="直接连接符 7"/>
          <p:cNvCxnSpPr/>
          <p:nvPr userDrawn="1">
            <p:custDataLst>
              <p:tags r:id="rId5"/>
            </p:custDataLst>
          </p:nvPr>
        </p:nvCxnSpPr>
        <p:spPr>
          <a:xfrm>
            <a:off x="1143000" y="810022"/>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custDataLst>
              <p:tags r:id="rId6"/>
            </p:custDataLst>
          </p:nvPr>
        </p:nvCxnSpPr>
        <p:spPr>
          <a:xfrm>
            <a:off x="1143000" y="873125"/>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custDataLst>
              <p:tags r:id="rId7"/>
            </p:custDataLst>
          </p:nvPr>
        </p:nvCxnSpPr>
        <p:spPr>
          <a:xfrm>
            <a:off x="1143000" y="936228"/>
            <a:ext cx="19288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任意多边形: 形状 11"/>
          <p:cNvSpPr/>
          <p:nvPr userDrawn="1">
            <p:custDataLst>
              <p:tags r:id="rId8"/>
            </p:custDataLst>
          </p:nvPr>
        </p:nvSpPr>
        <p:spPr>
          <a:xfrm flipH="1">
            <a:off x="5901270" y="0"/>
            <a:ext cx="6290730" cy="6858000"/>
          </a:xfrm>
          <a:custGeom>
            <a:avLst/>
            <a:gdLst>
              <a:gd name="connsiteX0" fmla="*/ 6290730 w 6290730"/>
              <a:gd name="connsiteY0" fmla="*/ 0 h 6858000"/>
              <a:gd name="connsiteX1" fmla="*/ 5475355 w 6290730"/>
              <a:gd name="connsiteY1" fmla="*/ 0 h 6858000"/>
              <a:gd name="connsiteX2" fmla="*/ 4784973 w 6290730"/>
              <a:gd name="connsiteY2" fmla="*/ 0 h 6858000"/>
              <a:gd name="connsiteX3" fmla="*/ 3969597 w 6290730"/>
              <a:gd name="connsiteY3" fmla="*/ 0 h 6858000"/>
              <a:gd name="connsiteX4" fmla="*/ 2006598 w 6290730"/>
              <a:gd name="connsiteY4" fmla="*/ 0 h 6858000"/>
              <a:gd name="connsiteX5" fmla="*/ 1191223 w 6290730"/>
              <a:gd name="connsiteY5" fmla="*/ 0 h 6858000"/>
              <a:gd name="connsiteX6" fmla="*/ 500840 w 6290730"/>
              <a:gd name="connsiteY6" fmla="*/ 0 h 6858000"/>
              <a:gd name="connsiteX7" fmla="*/ 0 w 6290730"/>
              <a:gd name="connsiteY7" fmla="*/ 0 h 6858000"/>
              <a:gd name="connsiteX8" fmla="*/ 0 w 6290730"/>
              <a:gd name="connsiteY8" fmla="*/ 6858000 h 6858000"/>
              <a:gd name="connsiteX9" fmla="*/ 4027590 w 6290730"/>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0730" h="6858000">
                <a:moveTo>
                  <a:pt x="6290730" y="0"/>
                </a:moveTo>
                <a:lnTo>
                  <a:pt x="5475355" y="0"/>
                </a:lnTo>
                <a:lnTo>
                  <a:pt x="4784973" y="0"/>
                </a:lnTo>
                <a:lnTo>
                  <a:pt x="3969597" y="0"/>
                </a:lnTo>
                <a:lnTo>
                  <a:pt x="2006598" y="0"/>
                </a:lnTo>
                <a:lnTo>
                  <a:pt x="1191223" y="0"/>
                </a:lnTo>
                <a:lnTo>
                  <a:pt x="500840" y="0"/>
                </a:lnTo>
                <a:lnTo>
                  <a:pt x="0" y="0"/>
                </a:lnTo>
                <a:lnTo>
                  <a:pt x="0" y="6858000"/>
                </a:lnTo>
                <a:lnTo>
                  <a:pt x="402759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 1"/>
          <p:cNvSpPr>
            <a:spLocks noGrp="1"/>
          </p:cNvSpPr>
          <p:nvPr>
            <p:ph type="ctrTitle"/>
            <p:custDataLst>
              <p:tags r:id="rId9"/>
            </p:custDataLst>
          </p:nvPr>
        </p:nvSpPr>
        <p:spPr>
          <a:xfrm>
            <a:off x="1143000" y="1291693"/>
            <a:ext cx="5408040" cy="2654681"/>
          </a:xfrm>
        </p:spPr>
        <p:txBody>
          <a:bodyPr wrap="square" anchor="b">
            <a:normAutofit/>
          </a:bodyPr>
          <a:lstStyle>
            <a:lvl1pPr algn="l">
              <a:lnSpc>
                <a:spcPct val="100000"/>
              </a:lnSpc>
              <a:defRPr sz="6000"/>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2"/>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10" name="公司名占位符 6"/>
          <p:cNvSpPr>
            <a:spLocks noGrp="1"/>
          </p:cNvSpPr>
          <p:nvPr>
            <p:ph type="body" sz="quarter" idx="13" hasCustomPrompt="1"/>
            <p:custDataLst>
              <p:tags r:id="rId13"/>
            </p:custDataLst>
          </p:nvPr>
        </p:nvSpPr>
        <p:spPr>
          <a:xfrm>
            <a:off x="1469081" y="59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14"/>
            </p:custDataLst>
          </p:nvPr>
        </p:nvSpPr>
        <p:spPr>
          <a:xfrm>
            <a:off x="1158600" y="4696885"/>
            <a:ext cx="2880000" cy="504000"/>
          </a:xfrm>
        </p:spPr>
        <p:txBody>
          <a:bodyPr wrap="square" anchor="ctr">
            <a:normAutofit/>
          </a:bodyPr>
          <a:lstStyle>
            <a:lvl1pPr marL="0" indent="0" algn="l">
              <a:lnSpc>
                <a:spcPct val="100000"/>
              </a:lnSpc>
              <a:buNone/>
              <a:defRPr sz="1800">
                <a:solidFill>
                  <a:schemeClr val="tx1"/>
                </a:solidFill>
              </a:defRPr>
            </a:lvl1pPr>
          </a:lstStyle>
          <a:p>
            <a:pPr lvl="0"/>
            <a:r>
              <a:rPr lang="zh-CN" altLang="en-US" dirty="0"/>
              <a:t>署名</a:t>
            </a:r>
            <a:endParaRPr lang="zh-CN" altLang="en-US" dirty="0"/>
          </a:p>
        </p:txBody>
      </p:sp>
      <p:cxnSp>
        <p:nvCxnSpPr>
          <p:cNvPr id="19" name="直接连接符 18"/>
          <p:cNvCxnSpPr/>
          <p:nvPr userDrawn="1">
            <p:custDataLst>
              <p:tags r:id="rId15"/>
            </p:custDataLst>
          </p:nvPr>
        </p:nvCxnSpPr>
        <p:spPr>
          <a:xfrm>
            <a:off x="1143000"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3"/>
            </p:custDataLst>
          </p:nvPr>
        </p:nvSpPr>
        <p:spPr>
          <a:xfrm>
            <a:off x="0" y="0"/>
            <a:ext cx="5459657" cy="6858001"/>
          </a:xfrm>
          <a:custGeom>
            <a:avLst/>
            <a:gdLst>
              <a:gd name="connsiteX0" fmla="*/ 0 w 5459657"/>
              <a:gd name="connsiteY0" fmla="*/ 0 h 6858001"/>
              <a:gd name="connsiteX1" fmla="*/ 694817 w 5459657"/>
              <a:gd name="connsiteY1" fmla="*/ 0 h 6858001"/>
              <a:gd name="connsiteX2" fmla="*/ 2472691 w 5459657"/>
              <a:gd name="connsiteY2" fmla="*/ 0 h 6858001"/>
              <a:gd name="connsiteX3" fmla="*/ 3167508 w 5459657"/>
              <a:gd name="connsiteY3" fmla="*/ 0 h 6858001"/>
              <a:gd name="connsiteX4" fmla="*/ 5459657 w 5459657"/>
              <a:gd name="connsiteY4" fmla="*/ 6858001 h 6858001"/>
              <a:gd name="connsiteX5" fmla="*/ 5230068 w 5459657"/>
              <a:gd name="connsiteY5" fmla="*/ 6858001 h 6858001"/>
              <a:gd name="connsiteX6" fmla="*/ 4764840 w 5459657"/>
              <a:gd name="connsiteY6" fmla="*/ 6858001 h 6858001"/>
              <a:gd name="connsiteX7" fmla="*/ 4535251 w 5459657"/>
              <a:gd name="connsiteY7" fmla="*/ 6858001 h 6858001"/>
              <a:gd name="connsiteX8" fmla="*/ 1247185 w 5459657"/>
              <a:gd name="connsiteY8" fmla="*/ 6858001 h 6858001"/>
              <a:gd name="connsiteX9" fmla="*/ 694817 w 5459657"/>
              <a:gd name="connsiteY9" fmla="*/ 6858001 h 6858001"/>
              <a:gd name="connsiteX10" fmla="*/ 552368 w 5459657"/>
              <a:gd name="connsiteY10" fmla="*/ 6858001 h 6858001"/>
              <a:gd name="connsiteX11" fmla="*/ 0 w 5459657"/>
              <a:gd name="connsiteY11"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59657" h="6858001">
                <a:moveTo>
                  <a:pt x="0" y="0"/>
                </a:moveTo>
                <a:lnTo>
                  <a:pt x="694817" y="0"/>
                </a:lnTo>
                <a:lnTo>
                  <a:pt x="2472691" y="0"/>
                </a:lnTo>
                <a:lnTo>
                  <a:pt x="3167508" y="0"/>
                </a:lnTo>
                <a:lnTo>
                  <a:pt x="5459657" y="6858001"/>
                </a:lnTo>
                <a:lnTo>
                  <a:pt x="5230068" y="6858001"/>
                </a:lnTo>
                <a:lnTo>
                  <a:pt x="4764840" y="6858001"/>
                </a:lnTo>
                <a:lnTo>
                  <a:pt x="4535251" y="6858001"/>
                </a:lnTo>
                <a:lnTo>
                  <a:pt x="1247185" y="6858001"/>
                </a:lnTo>
                <a:lnTo>
                  <a:pt x="694817" y="6858001"/>
                </a:lnTo>
                <a:lnTo>
                  <a:pt x="552368" y="6858001"/>
                </a:lnTo>
                <a:lnTo>
                  <a:pt x="0" y="6858001"/>
                </a:lnTo>
                <a:close/>
              </a:path>
            </a:pathLst>
          </a:custGeom>
          <a:gradFill flip="none" rotWithShape="1">
            <a:gsLst>
              <a:gs pos="4500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pic>
        <p:nvPicPr>
          <p:cNvPr id="10" name="图片 9"/>
          <p:cNvPicPr>
            <a:picLocks noChangeAspect="1"/>
          </p:cNvPicPr>
          <p:nvPr userDrawn="1">
            <p:custDataLst>
              <p:tags r:id="rId4"/>
            </p:custDataLst>
          </p:nvPr>
        </p:nvPicPr>
        <p:blipFill rotWithShape="1">
          <a:blip r:embed="rId5" cstate="print"/>
          <a:srcRect/>
          <a:stretch>
            <a:fillRect/>
          </a:stretch>
        </p:blipFill>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p:spPr>
      </p:pic>
      <p:sp>
        <p:nvSpPr>
          <p:cNvPr id="22" name="任意多边形: 形状 21"/>
          <p:cNvSpPr/>
          <p:nvPr userDrawn="1">
            <p:custDataLst>
              <p:tags r:id="rId6"/>
            </p:custDataLst>
          </p:nvPr>
        </p:nvSpPr>
        <p:spPr>
          <a:xfrm>
            <a:off x="0" y="512762"/>
            <a:ext cx="4408580" cy="6345238"/>
          </a:xfrm>
          <a:custGeom>
            <a:avLst/>
            <a:gdLst>
              <a:gd name="connsiteX0" fmla="*/ 0 w 4408580"/>
              <a:gd name="connsiteY0" fmla="*/ 0 h 6345238"/>
              <a:gd name="connsiteX1" fmla="*/ 2287811 w 4408580"/>
              <a:gd name="connsiteY1" fmla="*/ 0 h 6345238"/>
              <a:gd name="connsiteX2" fmla="*/ 4408580 w 4408580"/>
              <a:gd name="connsiteY2" fmla="*/ 6345238 h 6345238"/>
              <a:gd name="connsiteX3" fmla="*/ 4196157 w 4408580"/>
              <a:gd name="connsiteY3" fmla="*/ 6345238 h 6345238"/>
              <a:gd name="connsiteX4" fmla="*/ 511068 w 4408580"/>
              <a:gd name="connsiteY4" fmla="*/ 6345238 h 6345238"/>
              <a:gd name="connsiteX5" fmla="*/ 0 w 4408580"/>
              <a:gd name="connsiteY5" fmla="*/ 6345238 h 634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580" h="6345238">
                <a:moveTo>
                  <a:pt x="0" y="0"/>
                </a:moveTo>
                <a:lnTo>
                  <a:pt x="2287811" y="0"/>
                </a:lnTo>
                <a:lnTo>
                  <a:pt x="4408580" y="6345238"/>
                </a:lnTo>
                <a:lnTo>
                  <a:pt x="4196157" y="6345238"/>
                </a:lnTo>
                <a:lnTo>
                  <a:pt x="511068" y="6345238"/>
                </a:lnTo>
                <a:lnTo>
                  <a:pt x="0" y="6345238"/>
                </a:lnTo>
                <a:close/>
              </a:path>
            </a:pathLst>
          </a:custGeom>
          <a:gradFill>
            <a:gsLst>
              <a:gs pos="0">
                <a:schemeClr val="accent1">
                  <a:alpha val="60000"/>
                </a:schemeClr>
              </a:gs>
              <a:gs pos="96330">
                <a:schemeClr val="accent1">
                  <a:lumMod val="75000"/>
                </a:schemeClr>
              </a:gs>
              <a:gs pos="51000">
                <a:schemeClr val="accent1">
                  <a:lumMod val="75000"/>
                  <a:alpha val="8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7"/>
            </p:custDataLst>
          </p:nvPr>
        </p:nvSpPr>
        <p:spPr>
          <a:xfrm>
            <a:off x="426963" y="4395769"/>
            <a:ext cx="2743200" cy="1081088"/>
          </a:xfrm>
        </p:spPr>
        <p:txBody>
          <a:bodyPr wrap="square" anchor="b">
            <a:normAutofit/>
          </a:bodyPr>
          <a:lstStyle>
            <a:lvl1pPr algn="ctr">
              <a:defRPr sz="5400">
                <a:solidFill>
                  <a:srgbClr val="FFFFFF"/>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
        <p:nvSpPr>
          <p:cNvPr id="28" name="任意多边形: 形状 27"/>
          <p:cNvSpPr/>
          <p:nvPr userDrawn="1">
            <p:custDataLst>
              <p:tags r:id="rId11"/>
            </p:custDataLst>
          </p:nvPr>
        </p:nvSpPr>
        <p:spPr>
          <a:xfrm flipV="1">
            <a:off x="10948378" y="0"/>
            <a:ext cx="1243623" cy="3720867"/>
          </a:xfrm>
          <a:custGeom>
            <a:avLst/>
            <a:gdLst>
              <a:gd name="connsiteX0" fmla="*/ 0 w 1243623"/>
              <a:gd name="connsiteY0" fmla="*/ 3720867 h 3720867"/>
              <a:gd name="connsiteX1" fmla="*/ 1243623 w 1243623"/>
              <a:gd name="connsiteY1" fmla="*/ 3720867 h 3720867"/>
              <a:gd name="connsiteX2" fmla="*/ 1243623 w 1243623"/>
              <a:gd name="connsiteY2" fmla="*/ 0 h 3720867"/>
            </a:gdLst>
            <a:ahLst/>
            <a:cxnLst>
              <a:cxn ang="0">
                <a:pos x="connsiteX0" y="connsiteY0"/>
              </a:cxn>
              <a:cxn ang="0">
                <a:pos x="connsiteX1" y="connsiteY1"/>
              </a:cxn>
              <a:cxn ang="0">
                <a:pos x="connsiteX2" y="connsiteY2"/>
              </a:cxn>
            </a:cxnLst>
            <a:rect l="l" t="t" r="r" b="b"/>
            <a:pathLst>
              <a:path w="1243623" h="3720867">
                <a:moveTo>
                  <a:pt x="0" y="3720867"/>
                </a:moveTo>
                <a:lnTo>
                  <a:pt x="1243623" y="3720867"/>
                </a:lnTo>
                <a:lnTo>
                  <a:pt x="1243623" y="0"/>
                </a:lnTo>
                <a:close/>
              </a:path>
            </a:pathLst>
          </a:custGeom>
          <a:gradFill flip="none" rotWithShape="1">
            <a:gsLst>
              <a:gs pos="0">
                <a:schemeClr val="accent1">
                  <a:lumMod val="20000"/>
                  <a:lumOff val="8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userDrawn="1">
            <p:custDataLst>
              <p:tags r:id="rId3"/>
            </p:custDataLst>
          </p:nvPr>
        </p:nvSpPr>
        <p:spPr>
          <a:xfrm>
            <a:off x="11271318" y="6021388"/>
            <a:ext cx="920683" cy="836612"/>
          </a:xfrm>
          <a:custGeom>
            <a:avLst/>
            <a:gdLst>
              <a:gd name="connsiteX0" fmla="*/ 279621 w 920683"/>
              <a:gd name="connsiteY0" fmla="*/ 0 h 836612"/>
              <a:gd name="connsiteX1" fmla="*/ 920683 w 920683"/>
              <a:gd name="connsiteY1" fmla="*/ 0 h 836612"/>
              <a:gd name="connsiteX2" fmla="*/ 920683 w 920683"/>
              <a:gd name="connsiteY2" fmla="*/ 836612 h 836612"/>
              <a:gd name="connsiteX3" fmla="*/ 0 w 920683"/>
              <a:gd name="connsiteY3" fmla="*/ 836612 h 836612"/>
            </a:gdLst>
            <a:ahLst/>
            <a:cxnLst>
              <a:cxn ang="0">
                <a:pos x="connsiteX0" y="connsiteY0"/>
              </a:cxn>
              <a:cxn ang="0">
                <a:pos x="connsiteX1" y="connsiteY1"/>
              </a:cxn>
              <a:cxn ang="0">
                <a:pos x="connsiteX2" y="connsiteY2"/>
              </a:cxn>
              <a:cxn ang="0">
                <a:pos x="connsiteX3" y="connsiteY3"/>
              </a:cxn>
            </a:cxnLst>
            <a:rect l="l" t="t" r="r" b="b"/>
            <a:pathLst>
              <a:path w="920683" h="836612">
                <a:moveTo>
                  <a:pt x="279621" y="0"/>
                </a:moveTo>
                <a:lnTo>
                  <a:pt x="920683" y="0"/>
                </a:lnTo>
                <a:lnTo>
                  <a:pt x="920683" y="836612"/>
                </a:lnTo>
                <a:lnTo>
                  <a:pt x="0" y="836612"/>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任意多边形: 形状 44"/>
          <p:cNvSpPr/>
          <p:nvPr userDrawn="1">
            <p:custDataLst>
              <p:tags r:id="rId4"/>
            </p:custDataLst>
          </p:nvPr>
        </p:nvSpPr>
        <p:spPr>
          <a:xfrm>
            <a:off x="0" y="0"/>
            <a:ext cx="5761787" cy="6858000"/>
          </a:xfrm>
          <a:custGeom>
            <a:avLst/>
            <a:gdLst>
              <a:gd name="connsiteX0" fmla="*/ 0 w 5761787"/>
              <a:gd name="connsiteY0" fmla="*/ 0 h 6858000"/>
              <a:gd name="connsiteX1" fmla="*/ 261715 w 5761787"/>
              <a:gd name="connsiteY1" fmla="*/ 0 h 6858000"/>
              <a:gd name="connsiteX2" fmla="*/ 400565 w 5761787"/>
              <a:gd name="connsiteY2" fmla="*/ 0 h 6858000"/>
              <a:gd name="connsiteX3" fmla="*/ 662280 w 5761787"/>
              <a:gd name="connsiteY3" fmla="*/ 0 h 6858000"/>
              <a:gd name="connsiteX4" fmla="*/ 1215940 w 5761787"/>
              <a:gd name="connsiteY4" fmla="*/ 0 h 6858000"/>
              <a:gd name="connsiteX5" fmla="*/ 1477655 w 5761787"/>
              <a:gd name="connsiteY5" fmla="*/ 0 h 6858000"/>
              <a:gd name="connsiteX6" fmla="*/ 3178939 w 5761787"/>
              <a:gd name="connsiteY6" fmla="*/ 0 h 6858000"/>
              <a:gd name="connsiteX7" fmla="*/ 3440654 w 5761787"/>
              <a:gd name="connsiteY7" fmla="*/ 0 h 6858000"/>
              <a:gd name="connsiteX8" fmla="*/ 3994315 w 5761787"/>
              <a:gd name="connsiteY8" fmla="*/ 0 h 6858000"/>
              <a:gd name="connsiteX9" fmla="*/ 4256030 w 5761787"/>
              <a:gd name="connsiteY9" fmla="*/ 0 h 6858000"/>
              <a:gd name="connsiteX10" fmla="*/ 4684697 w 5761787"/>
              <a:gd name="connsiteY10" fmla="*/ 0 h 6858000"/>
              <a:gd name="connsiteX11" fmla="*/ 4946412 w 5761787"/>
              <a:gd name="connsiteY11" fmla="*/ 0 h 6858000"/>
              <a:gd name="connsiteX12" fmla="*/ 5500072 w 5761787"/>
              <a:gd name="connsiteY12" fmla="*/ 0 h 6858000"/>
              <a:gd name="connsiteX13" fmla="*/ 5761787 w 5761787"/>
              <a:gd name="connsiteY13" fmla="*/ 0 h 6858000"/>
              <a:gd name="connsiteX14" fmla="*/ 3498647 w 5761787"/>
              <a:gd name="connsiteY14" fmla="*/ 6858000 h 6858000"/>
              <a:gd name="connsiteX15" fmla="*/ 3236932 w 5761787"/>
              <a:gd name="connsiteY15" fmla="*/ 6858000 h 6858000"/>
              <a:gd name="connsiteX16" fmla="*/ 261715 w 5761787"/>
              <a:gd name="connsiteY16" fmla="*/ 6858000 h 6858000"/>
              <a:gd name="connsiteX17" fmla="*/ 0 w 5761787"/>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1787" h="6858000">
                <a:moveTo>
                  <a:pt x="0" y="0"/>
                </a:moveTo>
                <a:lnTo>
                  <a:pt x="261715" y="0"/>
                </a:lnTo>
                <a:lnTo>
                  <a:pt x="400565" y="0"/>
                </a:lnTo>
                <a:lnTo>
                  <a:pt x="662280" y="0"/>
                </a:lnTo>
                <a:lnTo>
                  <a:pt x="1215940" y="0"/>
                </a:lnTo>
                <a:lnTo>
                  <a:pt x="1477655" y="0"/>
                </a:lnTo>
                <a:lnTo>
                  <a:pt x="3178939" y="0"/>
                </a:lnTo>
                <a:lnTo>
                  <a:pt x="3440654" y="0"/>
                </a:lnTo>
                <a:lnTo>
                  <a:pt x="3994315" y="0"/>
                </a:lnTo>
                <a:lnTo>
                  <a:pt x="4256030" y="0"/>
                </a:lnTo>
                <a:lnTo>
                  <a:pt x="4684697" y="0"/>
                </a:lnTo>
                <a:lnTo>
                  <a:pt x="4946412" y="0"/>
                </a:lnTo>
                <a:lnTo>
                  <a:pt x="5500072" y="0"/>
                </a:lnTo>
                <a:lnTo>
                  <a:pt x="5761787" y="0"/>
                </a:lnTo>
                <a:lnTo>
                  <a:pt x="3498647" y="6858000"/>
                </a:lnTo>
                <a:lnTo>
                  <a:pt x="3236932" y="6858000"/>
                </a:lnTo>
                <a:lnTo>
                  <a:pt x="261715" y="6858000"/>
                </a:lnTo>
                <a:lnTo>
                  <a:pt x="0" y="6858000"/>
                </a:lnTo>
                <a:close/>
              </a:path>
            </a:pathLst>
          </a:custGeom>
          <a:gradFill flip="none" rotWithShape="1">
            <a:gsLst>
              <a:gs pos="39000">
                <a:schemeClr val="accent1">
                  <a:lumMod val="40000"/>
                  <a:lumOff val="60000"/>
                  <a:alpha val="30000"/>
                </a:schemeClr>
              </a:gs>
              <a:gs pos="100000">
                <a:schemeClr val="accent1">
                  <a:lumMod val="20000"/>
                  <a:lumOff val="8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任意多边形: 形状 24"/>
          <p:cNvSpPr/>
          <p:nvPr userDrawn="1">
            <p:custDataLst>
              <p:tags r:id="rId5"/>
            </p:custDataLst>
          </p:nvPr>
        </p:nvSpPr>
        <p:spPr>
          <a:xfrm>
            <a:off x="345952" y="0"/>
            <a:ext cx="4533900" cy="4616102"/>
          </a:xfrm>
          <a:custGeom>
            <a:avLst/>
            <a:gdLst>
              <a:gd name="connsiteX0" fmla="*/ 0 w 4895535"/>
              <a:gd name="connsiteY0" fmla="*/ 0 h 4984294"/>
              <a:gd name="connsiteX1" fmla="*/ 4895535 w 4895535"/>
              <a:gd name="connsiteY1" fmla="*/ 0 h 4984294"/>
              <a:gd name="connsiteX2" fmla="*/ 3229634 w 4895535"/>
              <a:gd name="connsiteY2" fmla="*/ 4984294 h 4984294"/>
              <a:gd name="connsiteX3" fmla="*/ 0 w 4895535"/>
              <a:gd name="connsiteY3" fmla="*/ 4984294 h 4984294"/>
            </a:gdLst>
            <a:ahLst/>
            <a:cxnLst>
              <a:cxn ang="0">
                <a:pos x="connsiteX0" y="connsiteY0"/>
              </a:cxn>
              <a:cxn ang="0">
                <a:pos x="connsiteX1" y="connsiteY1"/>
              </a:cxn>
              <a:cxn ang="0">
                <a:pos x="connsiteX2" y="connsiteY2"/>
              </a:cxn>
              <a:cxn ang="0">
                <a:pos x="connsiteX3" y="connsiteY3"/>
              </a:cxn>
            </a:cxnLst>
            <a:rect l="l" t="t" r="r" b="b"/>
            <a:pathLst>
              <a:path w="4895535" h="4984294">
                <a:moveTo>
                  <a:pt x="0" y="0"/>
                </a:moveTo>
                <a:lnTo>
                  <a:pt x="4895535" y="0"/>
                </a:lnTo>
                <a:lnTo>
                  <a:pt x="3229634" y="4984294"/>
                </a:lnTo>
                <a:lnTo>
                  <a:pt x="0" y="4984294"/>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p:cNvSpPr/>
          <p:nvPr userDrawn="1">
            <p:custDataLst>
              <p:tags r:id="rId6"/>
            </p:custDataLst>
          </p:nvPr>
        </p:nvSpPr>
        <p:spPr>
          <a:xfrm>
            <a:off x="0" y="0"/>
            <a:ext cx="4037888" cy="6021387"/>
          </a:xfrm>
          <a:custGeom>
            <a:avLst/>
            <a:gdLst>
              <a:gd name="connsiteX0" fmla="*/ 0 w 4037888"/>
              <a:gd name="connsiteY0" fmla="*/ 0 h 6021387"/>
              <a:gd name="connsiteX1" fmla="*/ 250702 w 4037888"/>
              <a:gd name="connsiteY1" fmla="*/ 0 h 6021387"/>
              <a:gd name="connsiteX2" fmla="*/ 3662873 w 4037888"/>
              <a:gd name="connsiteY2" fmla="*/ 0 h 6021387"/>
              <a:gd name="connsiteX3" fmla="*/ 3787186 w 4037888"/>
              <a:gd name="connsiteY3" fmla="*/ 0 h 6021387"/>
              <a:gd name="connsiteX4" fmla="*/ 3913575 w 4037888"/>
              <a:gd name="connsiteY4" fmla="*/ 0 h 6021387"/>
              <a:gd name="connsiteX5" fmla="*/ 4037888 w 4037888"/>
              <a:gd name="connsiteY5" fmla="*/ 0 h 6021387"/>
              <a:gd name="connsiteX6" fmla="*/ 2025360 w 4037888"/>
              <a:gd name="connsiteY6" fmla="*/ 6021387 h 6021387"/>
              <a:gd name="connsiteX7" fmla="*/ 1901046 w 4037888"/>
              <a:gd name="connsiteY7" fmla="*/ 6021387 h 6021387"/>
              <a:gd name="connsiteX8" fmla="*/ 1774658 w 4037888"/>
              <a:gd name="connsiteY8" fmla="*/ 6021387 h 6021387"/>
              <a:gd name="connsiteX9" fmla="*/ 1650344 w 4037888"/>
              <a:gd name="connsiteY9" fmla="*/ 6021387 h 6021387"/>
              <a:gd name="connsiteX10" fmla="*/ 250702 w 4037888"/>
              <a:gd name="connsiteY10" fmla="*/ 6021387 h 6021387"/>
              <a:gd name="connsiteX11" fmla="*/ 0 w 4037888"/>
              <a:gd name="connsiteY11" fmla="*/ 6021387 h 6021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7888" h="6021387">
                <a:moveTo>
                  <a:pt x="0" y="0"/>
                </a:moveTo>
                <a:lnTo>
                  <a:pt x="250702" y="0"/>
                </a:lnTo>
                <a:lnTo>
                  <a:pt x="3662873" y="0"/>
                </a:lnTo>
                <a:lnTo>
                  <a:pt x="3787186" y="0"/>
                </a:lnTo>
                <a:lnTo>
                  <a:pt x="3913575" y="0"/>
                </a:lnTo>
                <a:lnTo>
                  <a:pt x="4037888" y="0"/>
                </a:lnTo>
                <a:lnTo>
                  <a:pt x="2025360" y="6021387"/>
                </a:lnTo>
                <a:lnTo>
                  <a:pt x="1901046" y="6021387"/>
                </a:lnTo>
                <a:lnTo>
                  <a:pt x="1774658" y="6021387"/>
                </a:lnTo>
                <a:lnTo>
                  <a:pt x="1650344" y="6021387"/>
                </a:lnTo>
                <a:lnTo>
                  <a:pt x="250702" y="6021387"/>
                </a:lnTo>
                <a:lnTo>
                  <a:pt x="0" y="6021387"/>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4" name="直接连接符 13"/>
          <p:cNvCxnSpPr/>
          <p:nvPr userDrawn="1">
            <p:custDataLst>
              <p:tags r:id="rId7"/>
            </p:custDataLst>
          </p:nvPr>
        </p:nvCxnSpPr>
        <p:spPr>
          <a:xfrm flipH="1">
            <a:off x="5743575" y="5248275"/>
            <a:ext cx="4789714" cy="0"/>
          </a:xfrm>
          <a:prstGeom prst="line">
            <a:avLst/>
          </a:prstGeom>
          <a:ln w="22225">
            <a:gradFill flip="none" rotWithShape="1">
              <a:gsLst>
                <a:gs pos="9000">
                  <a:schemeClr val="accent1">
                    <a:lumMod val="60000"/>
                    <a:lumOff val="40000"/>
                    <a:alpha val="0"/>
                  </a:schemeClr>
                </a:gs>
                <a:gs pos="100000">
                  <a:schemeClr val="accent1">
                    <a:lumMod val="60000"/>
                    <a:lumOff val="4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8"/>
            </p:custDataLst>
          </p:nvPr>
        </p:nvSpPr>
        <p:spPr>
          <a:xfrm>
            <a:off x="5372487" y="3182974"/>
            <a:ext cx="5135401" cy="2023199"/>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9"/>
            </p:custDataLst>
          </p:nvPr>
        </p:nvSpPr>
        <p:spPr>
          <a:xfrm>
            <a:off x="5370088" y="1293867"/>
            <a:ext cx="5135401" cy="1649490"/>
          </a:xfrm>
        </p:spPr>
        <p:txBody>
          <a:bodyPr wrap="none" anchor="b" anchorCtr="0">
            <a:normAutofit/>
          </a:bodyPr>
          <a:lstStyle>
            <a:lvl1pPr marL="0" indent="0" algn="r">
              <a:buNone/>
              <a:defRPr sz="8000" b="1">
                <a:solidFill>
                  <a:schemeClr val="accent1"/>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10"/>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1"/>
            </p:custDataLst>
          </p:nvPr>
        </p:nvSpPr>
        <p:spPr/>
        <p:txBody>
          <a:bodyPr/>
          <a:lstStyle/>
          <a:p>
            <a:endParaRPr lang="zh-CN" altLang="en-US"/>
          </a:p>
        </p:txBody>
      </p:sp>
      <p:sp>
        <p:nvSpPr>
          <p:cNvPr id="6" name="灯片编号占位符 6"/>
          <p:cNvSpPr>
            <a:spLocks noGrp="1"/>
          </p:cNvSpPr>
          <p:nvPr>
            <p:ph type="sldNum" sz="quarter" idx="12"/>
            <p:custDataLst>
              <p:tags r:id="rId12"/>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4"/>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5"/>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6"/>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1" Type="http://schemas.openxmlformats.org/officeDocument/2006/relationships/theme" Target="../theme/theme2.xml"/><Relationship Id="rId20" Type="http://schemas.openxmlformats.org/officeDocument/2006/relationships/tags" Target="../tags/tag92.xml"/><Relationship Id="rId2" Type="http://schemas.openxmlformats.org/officeDocument/2006/relationships/slideLayout" Target="../slideLayouts/slideLayout3.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16" y="274638"/>
            <a:ext cx="10973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828" y="6356351"/>
            <a:ext cx="28448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58000"/>
          </a:xfrm>
          <a:prstGeom prst="rect">
            <a:avLst/>
          </a:prstGeom>
          <a:gradFill flip="none" rotWithShape="1">
            <a:gsLst>
              <a:gs pos="0">
                <a:schemeClr val="bg1"/>
              </a:gs>
              <a:gs pos="79000">
                <a:schemeClr val="bg2"/>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13"/>
            </p:custDataLst>
          </p:nvPr>
        </p:nvSpPr>
        <p:spPr>
          <a:xfrm flipV="1">
            <a:off x="4904486"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标题占位符 1"/>
          <p:cNvSpPr>
            <a:spLocks noGrp="1"/>
          </p:cNvSpPr>
          <p:nvPr>
            <p:ph type="title"/>
            <p:custDataLst>
              <p:tags r:id="rId1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3" name="任意多边形: 形状 12"/>
          <p:cNvSpPr/>
          <p:nvPr userDrawn="1">
            <p:custDataLst>
              <p:tags r:id="rId19"/>
            </p:custDataLst>
          </p:nvPr>
        </p:nvSpPr>
        <p:spPr>
          <a:xfrm flipV="1">
            <a:off x="6490843" y="0"/>
            <a:ext cx="5701157" cy="6858000"/>
          </a:xfrm>
          <a:custGeom>
            <a:avLst/>
            <a:gdLst>
              <a:gd name="connsiteX0" fmla="*/ 0 w 5701157"/>
              <a:gd name="connsiteY0" fmla="*/ 6858000 h 6858000"/>
              <a:gd name="connsiteX1" fmla="*/ 3438017 w 5701157"/>
              <a:gd name="connsiteY1" fmla="*/ 6858000 h 6858000"/>
              <a:gd name="connsiteX2" fmla="*/ 5701157 w 5701157"/>
              <a:gd name="connsiteY2" fmla="*/ 0 h 6858000"/>
              <a:gd name="connsiteX3" fmla="*/ 4885782 w 5701157"/>
              <a:gd name="connsiteY3" fmla="*/ 0 h 6858000"/>
              <a:gd name="connsiteX4" fmla="*/ 4195400 w 5701157"/>
              <a:gd name="connsiteY4" fmla="*/ 0 h 6858000"/>
              <a:gd name="connsiteX5" fmla="*/ 3380024 w 5701157"/>
              <a:gd name="connsiteY5" fmla="*/ 0 h 6858000"/>
              <a:gd name="connsiteX6" fmla="*/ 2263140 w 570115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157" h="6858000">
                <a:moveTo>
                  <a:pt x="0" y="6858000"/>
                </a:moveTo>
                <a:lnTo>
                  <a:pt x="3438017" y="6858000"/>
                </a:lnTo>
                <a:lnTo>
                  <a:pt x="5701157" y="0"/>
                </a:lnTo>
                <a:lnTo>
                  <a:pt x="4885782" y="0"/>
                </a:lnTo>
                <a:lnTo>
                  <a:pt x="4195400" y="0"/>
                </a:lnTo>
                <a:lnTo>
                  <a:pt x="3380024" y="0"/>
                </a:lnTo>
                <a:lnTo>
                  <a:pt x="2263140" y="0"/>
                </a:lnTo>
                <a:close/>
              </a:path>
            </a:pathLst>
          </a:custGeom>
          <a:gradFill flip="none" rotWithShape="1">
            <a:gsLst>
              <a:gs pos="0">
                <a:schemeClr val="bg2">
                  <a:lumMod val="90000"/>
                  <a:alpha val="20000"/>
                </a:schemeClr>
              </a:gs>
              <a:gs pos="100000">
                <a:schemeClr val="bg2">
                  <a:lumMod val="90000"/>
                  <a:alpha val="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100000"/>
        </a:lnSpc>
        <a:spcBef>
          <a:spcPct val="0"/>
        </a:spcBef>
        <a:buNone/>
        <a:defRPr sz="3200" b="0"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93.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53.xml"/><Relationship Id="rId3" Type="http://schemas.openxmlformats.org/officeDocument/2006/relationships/image" Target="../media/image8.png"/><Relationship Id="rId2" Type="http://schemas.openxmlformats.org/officeDocument/2006/relationships/tags" Target="../tags/tag152.xml"/><Relationship Id="rId1" Type="http://schemas.openxmlformats.org/officeDocument/2006/relationships/tags" Target="../tags/tag15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image" Target="../media/image10.png"/><Relationship Id="rId2" Type="http://schemas.openxmlformats.org/officeDocument/2006/relationships/tags" Target="../tags/tag158.xml"/><Relationship Id="rId1" Type="http://schemas.openxmlformats.org/officeDocument/2006/relationships/tags" Target="../tags/tag157.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66.xml"/><Relationship Id="rId3" Type="http://schemas.openxmlformats.org/officeDocument/2006/relationships/image" Target="../media/image8.png"/><Relationship Id="rId2" Type="http://schemas.openxmlformats.org/officeDocument/2006/relationships/tags" Target="../tags/tag165.xml"/><Relationship Id="rId1" Type="http://schemas.openxmlformats.org/officeDocument/2006/relationships/tags" Target="../tags/tag164.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2.xml"/><Relationship Id="rId3" Type="http://schemas.openxmlformats.org/officeDocument/2006/relationships/image" Target="../media/image8.png"/><Relationship Id="rId2" Type="http://schemas.openxmlformats.org/officeDocument/2006/relationships/tags" Target="../tags/tag171.xml"/><Relationship Id="rId1" Type="http://schemas.openxmlformats.org/officeDocument/2006/relationships/tags" Target="../tags/tag170.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1.xml"/><Relationship Id="rId3" Type="http://schemas.openxmlformats.org/officeDocument/2006/relationships/image" Target="../media/image8.png"/><Relationship Id="rId2" Type="http://schemas.openxmlformats.org/officeDocument/2006/relationships/tags" Target="../tags/tag180.xml"/><Relationship Id="rId1" Type="http://schemas.openxmlformats.org/officeDocument/2006/relationships/tags" Target="../tags/tag179.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4.xml"/><Relationship Id="rId3" Type="http://schemas.openxmlformats.org/officeDocument/2006/relationships/image" Target="../media/image8.png"/><Relationship Id="rId2" Type="http://schemas.openxmlformats.org/officeDocument/2006/relationships/tags" Target="../tags/tag183.xml"/><Relationship Id="rId1" Type="http://schemas.openxmlformats.org/officeDocument/2006/relationships/tags" Target="../tags/tag182.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0.xml"/><Relationship Id="rId3" Type="http://schemas.openxmlformats.org/officeDocument/2006/relationships/image" Target="../media/image8.png"/><Relationship Id="rId2" Type="http://schemas.openxmlformats.org/officeDocument/2006/relationships/tags" Target="../tags/tag189.xml"/><Relationship Id="rId1" Type="http://schemas.openxmlformats.org/officeDocument/2006/relationships/tags" Target="../tags/tag188.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6.xml"/><Relationship Id="rId3" Type="http://schemas.openxmlformats.org/officeDocument/2006/relationships/image" Target="../media/image8.png"/><Relationship Id="rId2" Type="http://schemas.openxmlformats.org/officeDocument/2006/relationships/tags" Target="../tags/tag195.xml"/><Relationship Id="rId1" Type="http://schemas.openxmlformats.org/officeDocument/2006/relationships/tags" Target="../tags/tag194.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9" Type="http://schemas.openxmlformats.org/officeDocument/2006/relationships/slideLayout" Target="../slideLayouts/slideLayout4.xml"/><Relationship Id="rId18" Type="http://schemas.openxmlformats.org/officeDocument/2006/relationships/tags" Target="../tags/tag117.xml"/><Relationship Id="rId17" Type="http://schemas.openxmlformats.org/officeDocument/2006/relationships/tags" Target="../tags/tag116.xml"/><Relationship Id="rId16" Type="http://schemas.openxmlformats.org/officeDocument/2006/relationships/tags" Target="../tags/tag115.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http://gx.mof.gov.cn/bszn/zhengcefagui/202412/t20241226_3950557.htm"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203.xml"/></Relationships>
</file>

<file path=ppt/slides/_rels/slide4.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7" Type="http://schemas.openxmlformats.org/officeDocument/2006/relationships/slideLayout" Target="../slideLayouts/slideLayout4.xml"/><Relationship Id="rId16" Type="http://schemas.openxmlformats.org/officeDocument/2006/relationships/tags" Target="../tags/tag132.xml"/><Relationship Id="rId15" Type="http://schemas.openxmlformats.org/officeDocument/2006/relationships/image" Target="../media/image6.png"/><Relationship Id="rId14" Type="http://schemas.openxmlformats.org/officeDocument/2006/relationships/tags" Target="../tags/tag131.xml"/><Relationship Id="rId13" Type="http://schemas.openxmlformats.org/officeDocument/2006/relationships/tags" Target="../tags/tag130.xml"/><Relationship Id="rId12" Type="http://schemas.openxmlformats.org/officeDocument/2006/relationships/tags" Target="../tags/tag129.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tags" Target="../tags/tag118.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37.xml"/><Relationship Id="rId6" Type="http://schemas.openxmlformats.org/officeDocument/2006/relationships/image" Target="../media/image8.png"/><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image" Target="../media/image7.jpeg"/><Relationship Id="rId2" Type="http://schemas.openxmlformats.org/officeDocument/2006/relationships/tags" Target="../tags/tag134.xml"/><Relationship Id="rId1" Type="http://schemas.openxmlformats.org/officeDocument/2006/relationships/tags" Target="../tags/tag133.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3.xml"/><Relationship Id="rId3" Type="http://schemas.openxmlformats.org/officeDocument/2006/relationships/image" Target="../media/image8.png"/><Relationship Id="rId2" Type="http://schemas.openxmlformats.org/officeDocument/2006/relationships/tags" Target="../tags/tag142.xml"/><Relationship Id="rId1" Type="http://schemas.openxmlformats.org/officeDocument/2006/relationships/tags" Target="../tags/tag14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image" Target="../media/image9.png"/><Relationship Id="rId2" Type="http://schemas.openxmlformats.org/officeDocument/2006/relationships/tags" Target="../tags/tag148.xml"/><Relationship Id="rId1" Type="http://schemas.openxmlformats.org/officeDocument/2006/relationships/tags" Target="../tags/tag1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一、生产过程业务核算的主要内容</a:t>
            </a:r>
            <a:endParaRPr lang="zh-CN" altLang="zh-CN" sz="2400" b="1" dirty="0">
              <a:solidFill>
                <a:schemeClr val="tx1"/>
              </a:solidFill>
            </a:endParaRPr>
          </a:p>
          <a:p>
            <a:r>
              <a:rPr lang="zh-CN" altLang="zh-CN" dirty="0">
                <a:solidFill>
                  <a:schemeClr val="tx1"/>
                </a:solidFill>
              </a:rPr>
              <a:t>生产过程既是产品的加工制造过程</a:t>
            </a:r>
            <a:r>
              <a:rPr lang="en-US" altLang="zh-CN" dirty="0">
                <a:solidFill>
                  <a:schemeClr val="tx1"/>
                </a:solidFill>
              </a:rPr>
              <a:t>,</a:t>
            </a:r>
            <a:r>
              <a:rPr lang="zh-CN" altLang="zh-CN" dirty="0">
                <a:solidFill>
                  <a:schemeClr val="tx1"/>
                </a:solidFill>
              </a:rPr>
              <a:t>也是生产耗费的过程</a:t>
            </a:r>
            <a:r>
              <a:rPr lang="en-US" altLang="zh-CN" dirty="0">
                <a:solidFill>
                  <a:schemeClr val="tx1"/>
                </a:solidFill>
              </a:rPr>
              <a:t>,</a:t>
            </a:r>
            <a:r>
              <a:rPr lang="zh-CN" altLang="zh-CN" dirty="0">
                <a:solidFill>
                  <a:schemeClr val="tx1"/>
                </a:solidFill>
              </a:rPr>
              <a:t>是制造业最具特色的阶段。在这一过程中</a:t>
            </a:r>
            <a:r>
              <a:rPr lang="en-US" altLang="zh-CN" dirty="0">
                <a:solidFill>
                  <a:schemeClr val="tx1"/>
                </a:solidFill>
              </a:rPr>
              <a:t>,</a:t>
            </a:r>
            <a:r>
              <a:rPr lang="zh-CN" altLang="zh-CN" dirty="0">
                <a:solidFill>
                  <a:schemeClr val="tx1"/>
                </a:solidFill>
              </a:rPr>
              <a:t>工人利用机器设备等劳动工具对各种材料进行加工</a:t>
            </a:r>
            <a:r>
              <a:rPr lang="en-US" altLang="zh-CN" dirty="0">
                <a:solidFill>
                  <a:schemeClr val="tx1"/>
                </a:solidFill>
              </a:rPr>
              <a:t>,</a:t>
            </a:r>
            <a:r>
              <a:rPr lang="zh-CN" altLang="zh-CN" dirty="0">
                <a:solidFill>
                  <a:schemeClr val="tx1"/>
                </a:solidFill>
              </a:rPr>
              <a:t>生产出符合社会需要的产品</a:t>
            </a:r>
            <a:r>
              <a:rPr lang="en-US" altLang="zh-CN" dirty="0">
                <a:solidFill>
                  <a:schemeClr val="tx1"/>
                </a:solidFill>
              </a:rPr>
              <a:t>,</a:t>
            </a:r>
            <a:r>
              <a:rPr lang="zh-CN" altLang="zh-CN" dirty="0">
                <a:solidFill>
                  <a:schemeClr val="tx1"/>
                </a:solidFill>
              </a:rPr>
              <a:t>必然会发生材料、人工和机器设备等固定资产的磨损耗费等</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企业</a:t>
            </a:r>
            <a:r>
              <a:rPr lang="zh-CN" altLang="zh-CN" dirty="0">
                <a:solidFill>
                  <a:schemeClr val="tx1"/>
                </a:solidFill>
              </a:rPr>
              <a:t>在一定时期内为生产产品而发生的各种耗费</a:t>
            </a:r>
            <a:r>
              <a:rPr lang="en-US" altLang="zh-CN" dirty="0">
                <a:solidFill>
                  <a:schemeClr val="tx1"/>
                </a:solidFill>
              </a:rPr>
              <a:t>,</a:t>
            </a:r>
            <a:r>
              <a:rPr lang="zh-CN" altLang="zh-CN" dirty="0">
                <a:solidFill>
                  <a:schemeClr val="tx1"/>
                </a:solidFill>
              </a:rPr>
              <a:t>称为生产费用。生产费用可分为直接材料、直接人工、制造费用和期间费用。直接材料、直接人工和制造费用构成产品的生产成本</a:t>
            </a:r>
            <a:r>
              <a:rPr lang="en-US" altLang="zh-CN" dirty="0">
                <a:solidFill>
                  <a:schemeClr val="tx1"/>
                </a:solidFill>
              </a:rPr>
              <a:t>,</a:t>
            </a:r>
            <a:r>
              <a:rPr lang="zh-CN" altLang="zh-CN" dirty="0">
                <a:solidFill>
                  <a:schemeClr val="tx1"/>
                </a:solidFill>
              </a:rPr>
              <a:t>期间费用以发生费用的期间为对象</a:t>
            </a:r>
            <a:r>
              <a:rPr lang="en-US" altLang="zh-CN" dirty="0">
                <a:solidFill>
                  <a:schemeClr val="tx1"/>
                </a:solidFill>
              </a:rPr>
              <a:t>,</a:t>
            </a:r>
            <a:r>
              <a:rPr lang="zh-CN" altLang="zh-CN" dirty="0">
                <a:solidFill>
                  <a:schemeClr val="tx1"/>
                </a:solidFill>
              </a:rPr>
              <a:t>应计入当期损益</a:t>
            </a:r>
            <a:r>
              <a:rPr lang="en-US" altLang="zh-CN" dirty="0">
                <a:solidFill>
                  <a:schemeClr val="tx1"/>
                </a:solidFill>
              </a:rPr>
              <a:t>,</a:t>
            </a:r>
            <a:r>
              <a:rPr lang="zh-CN" altLang="zh-CN" dirty="0">
                <a:solidFill>
                  <a:schemeClr val="tx1"/>
                </a:solidFill>
              </a:rPr>
              <a:t>从当期实现的收入中得到补偿</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因此</a:t>
            </a:r>
            <a:r>
              <a:rPr lang="en-US" altLang="zh-CN" dirty="0">
                <a:solidFill>
                  <a:schemeClr val="tx1"/>
                </a:solidFill>
              </a:rPr>
              <a:t>,</a:t>
            </a:r>
            <a:r>
              <a:rPr lang="zh-CN" altLang="zh-CN" dirty="0">
                <a:solidFill>
                  <a:schemeClr val="tx1"/>
                </a:solidFill>
              </a:rPr>
              <a:t>生产过程业务核算的主要内容是</a:t>
            </a:r>
            <a:r>
              <a:rPr lang="en-US" altLang="zh-CN" dirty="0">
                <a:solidFill>
                  <a:schemeClr val="tx1"/>
                </a:solidFill>
              </a:rPr>
              <a:t>:</a:t>
            </a:r>
            <a:r>
              <a:rPr lang="zh-CN" altLang="zh-CN" dirty="0">
                <a:solidFill>
                  <a:schemeClr val="tx1"/>
                </a:solidFill>
              </a:rPr>
              <a:t>核算企业材料的领用情况</a:t>
            </a:r>
            <a:r>
              <a:rPr lang="en-US" altLang="zh-CN" dirty="0">
                <a:solidFill>
                  <a:schemeClr val="tx1"/>
                </a:solidFill>
              </a:rPr>
              <a:t>,</a:t>
            </a:r>
            <a:r>
              <a:rPr lang="zh-CN" altLang="zh-CN" dirty="0">
                <a:solidFill>
                  <a:schemeClr val="tx1"/>
                </a:solidFill>
              </a:rPr>
              <a:t>核算企业职工工资和福利费的计提</a:t>
            </a:r>
            <a:r>
              <a:rPr lang="en-US" altLang="zh-CN" dirty="0">
                <a:solidFill>
                  <a:schemeClr val="tx1"/>
                </a:solidFill>
              </a:rPr>
              <a:t>,</a:t>
            </a:r>
            <a:r>
              <a:rPr lang="zh-CN" altLang="zh-CN" dirty="0">
                <a:solidFill>
                  <a:schemeClr val="tx1"/>
                </a:solidFill>
              </a:rPr>
              <a:t>核算固定资产折旧的计提和发生的其他费用</a:t>
            </a:r>
            <a:r>
              <a:rPr lang="en-US" altLang="zh-CN" dirty="0">
                <a:solidFill>
                  <a:schemeClr val="tx1"/>
                </a:solidFill>
              </a:rPr>
              <a:t>,</a:t>
            </a:r>
            <a:r>
              <a:rPr lang="zh-CN" altLang="zh-CN" dirty="0">
                <a:solidFill>
                  <a:schemeClr val="tx1"/>
                </a:solidFill>
              </a:rPr>
              <a:t>结转制造费用</a:t>
            </a:r>
            <a:r>
              <a:rPr lang="en-US" altLang="zh-CN" dirty="0">
                <a:solidFill>
                  <a:schemeClr val="tx1"/>
                </a:solidFill>
              </a:rPr>
              <a:t>,</a:t>
            </a:r>
            <a:r>
              <a:rPr lang="zh-CN" altLang="zh-CN" dirty="0">
                <a:solidFill>
                  <a:schemeClr val="tx1"/>
                </a:solidFill>
              </a:rPr>
              <a:t>计算并结转完工产品的生产成本。</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生产过程业务的核算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7466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二、生产过程业务核算应设置的主要账户</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“生产成本”账户</a:t>
            </a:r>
            <a:endParaRPr lang="zh-CN" altLang="zh-CN" dirty="0">
              <a:solidFill>
                <a:schemeClr val="tx1"/>
              </a:solidFill>
            </a:endParaRPr>
          </a:p>
          <a:p>
            <a:r>
              <a:rPr lang="en-US" altLang="zh-CN" dirty="0">
                <a:solidFill>
                  <a:schemeClr val="tx1"/>
                </a:solidFill>
              </a:rPr>
              <a:t>2.</a:t>
            </a:r>
            <a:r>
              <a:rPr lang="zh-CN" altLang="zh-CN" dirty="0">
                <a:solidFill>
                  <a:schemeClr val="tx1"/>
                </a:solidFill>
              </a:rPr>
              <a:t>“制造费用”账户</a:t>
            </a:r>
            <a:endParaRPr lang="zh-CN" altLang="zh-CN" dirty="0">
              <a:solidFill>
                <a:schemeClr val="tx1"/>
              </a:solidFill>
            </a:endParaRPr>
          </a:p>
          <a:p>
            <a:r>
              <a:rPr lang="en-US" altLang="zh-CN" dirty="0">
                <a:solidFill>
                  <a:schemeClr val="tx1"/>
                </a:solidFill>
              </a:rPr>
              <a:t>3.</a:t>
            </a:r>
            <a:r>
              <a:rPr lang="zh-CN" altLang="zh-CN" dirty="0">
                <a:solidFill>
                  <a:schemeClr val="tx1"/>
                </a:solidFill>
              </a:rPr>
              <a:t>“应付职工薪酬”账户</a:t>
            </a:r>
            <a:endParaRPr lang="zh-CN" altLang="zh-CN" dirty="0">
              <a:solidFill>
                <a:schemeClr val="tx1"/>
              </a:solidFill>
            </a:endParaRPr>
          </a:p>
          <a:p>
            <a:r>
              <a:rPr lang="en-US" altLang="zh-CN" dirty="0">
                <a:solidFill>
                  <a:schemeClr val="tx1"/>
                </a:solidFill>
              </a:rPr>
              <a:t>4.</a:t>
            </a:r>
            <a:r>
              <a:rPr lang="zh-CN" altLang="zh-CN" dirty="0">
                <a:solidFill>
                  <a:schemeClr val="tx1"/>
                </a:solidFill>
              </a:rPr>
              <a:t>“累计折旧”账户</a:t>
            </a:r>
            <a:endParaRPr lang="zh-CN" altLang="zh-CN" dirty="0">
              <a:solidFill>
                <a:schemeClr val="tx1"/>
              </a:solidFill>
            </a:endParaRPr>
          </a:p>
          <a:p>
            <a:r>
              <a:rPr lang="en-US" altLang="zh-CN" dirty="0">
                <a:solidFill>
                  <a:schemeClr val="tx1"/>
                </a:solidFill>
              </a:rPr>
              <a:t>5.</a:t>
            </a:r>
            <a:r>
              <a:rPr lang="zh-CN" altLang="zh-CN" dirty="0">
                <a:solidFill>
                  <a:schemeClr val="tx1"/>
                </a:solidFill>
              </a:rPr>
              <a:t>“库存商品”账户</a:t>
            </a:r>
            <a:endParaRPr lang="zh-CN" altLang="zh-CN" dirty="0">
              <a:solidFill>
                <a:schemeClr val="tx1"/>
              </a:solidFill>
            </a:endParaRPr>
          </a:p>
          <a:p>
            <a:endParaRPr lang="en-US" altLang="zh-CN" dirty="0" smtClean="0">
              <a:solidFill>
                <a:schemeClr val="tx1"/>
              </a:solidFill>
            </a:endParaRPr>
          </a:p>
          <a:p>
            <a:pPr marL="0" indent="0">
              <a:buNone/>
            </a:pPr>
            <a:r>
              <a:rPr lang="zh-CN" altLang="zh-CN" sz="2400" b="1" dirty="0">
                <a:solidFill>
                  <a:schemeClr val="tx1"/>
                </a:solidFill>
              </a:rPr>
              <a:t>三、生产过程业务核算举例</a:t>
            </a:r>
            <a:endParaRPr lang="zh-CN" altLang="zh-CN" sz="2400" b="1" dirty="0">
              <a:solidFill>
                <a:schemeClr val="tx1"/>
              </a:solidFill>
            </a:endParaRPr>
          </a:p>
          <a:p>
            <a:r>
              <a:rPr lang="zh-CN" altLang="en-US" dirty="0" smtClean="0">
                <a:solidFill>
                  <a:schemeClr val="tx1"/>
                </a:solidFill>
              </a:rPr>
              <a:t>（略）</a:t>
            </a:r>
            <a:endParaRPr lang="zh-CN" altLang="en-US"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生产过程业务的核算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四、产品生产成本的计算</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制造费用的归集和分配</a:t>
                </a:r>
                <a:endParaRPr lang="zh-CN" altLang="zh-CN" sz="2200" b="1" dirty="0">
                  <a:solidFill>
                    <a:schemeClr val="tx1"/>
                  </a:solidFill>
                </a:endParaRPr>
              </a:p>
              <a:p>
                <a:r>
                  <a:rPr lang="zh-CN" altLang="zh-CN" dirty="0">
                    <a:solidFill>
                      <a:schemeClr val="tx1"/>
                    </a:solidFill>
                  </a:rPr>
                  <a:t>制造费用属于间接费用</a:t>
                </a:r>
                <a:r>
                  <a:rPr lang="en-US" altLang="zh-CN" dirty="0">
                    <a:solidFill>
                      <a:schemeClr val="tx1"/>
                    </a:solidFill>
                  </a:rPr>
                  <a:t>,</a:t>
                </a:r>
                <a:r>
                  <a:rPr lang="zh-CN" altLang="zh-CN" dirty="0">
                    <a:solidFill>
                      <a:schemeClr val="tx1"/>
                    </a:solidFill>
                  </a:rPr>
                  <a:t>需要按一定的标准在各种产品之间进行分配</a:t>
                </a:r>
                <a:r>
                  <a:rPr lang="en-US" altLang="zh-CN" dirty="0">
                    <a:solidFill>
                      <a:schemeClr val="tx1"/>
                    </a:solidFill>
                  </a:rPr>
                  <a:t>,</a:t>
                </a:r>
                <a:r>
                  <a:rPr lang="zh-CN" altLang="zh-CN" dirty="0">
                    <a:solidFill>
                      <a:schemeClr val="tx1"/>
                    </a:solidFill>
                  </a:rPr>
                  <a:t>分配的标准通常采用生产工人工资比例和生产工时比例。</a:t>
                </a:r>
                <a:endParaRPr lang="zh-CN" altLang="zh-CN" dirty="0">
                  <a:solidFill>
                    <a:schemeClr val="tx1"/>
                  </a:solidFill>
                </a:endParaRPr>
              </a:p>
              <a:p>
                <a:r>
                  <a:rPr lang="zh-CN" altLang="zh-CN" dirty="0">
                    <a:solidFill>
                      <a:schemeClr val="tx1"/>
                    </a:solidFill>
                  </a:rPr>
                  <a:t>制造费用分配率</a:t>
                </a:r>
                <a:r>
                  <a:rPr lang="en-US" altLang="zh-CN" dirty="0">
                    <a:solidFill>
                      <a:schemeClr val="tx1"/>
                    </a:solidFill>
                  </a:rPr>
                  <a:t>=</a:t>
                </a:r>
                <a14:m>
                  <m:oMath xmlns:m="http://schemas.openxmlformats.org/officeDocument/2006/math">
                    <m:f>
                      <m:fPr>
                        <m:ctrlPr>
                          <a:rPr lang="zh-CN" altLang="zh-CN" i="1">
                            <a:solidFill>
                              <a:schemeClr val="tx1"/>
                            </a:solidFill>
                            <a:latin typeface="Cambria Math" panose="02040503050406030204" charset="0"/>
                            <a:cs typeface="Cambria Math" panose="02040503050406030204" charset="0"/>
                          </a:rPr>
                        </m:ctrlPr>
                      </m:fPr>
                      <m:num>
                        <m:r>
                          <m:rPr>
                            <m:nor/>
                          </m:rPr>
                          <a:rPr lang="zh-CN" altLang="zh-CN">
                            <a:solidFill>
                              <a:schemeClr val="tx1"/>
                            </a:solidFill>
                            <a:latin typeface="Cambria Math" panose="02040503050406030204" charset="0"/>
                            <a:ea typeface="MS Mincho" charset="0"/>
                            <a:cs typeface="Cambria Math" panose="02040503050406030204" charset="0"/>
                          </a:rPr>
                          <m:t>制造费用总额</m:t>
                        </m:r>
                      </m:num>
                      <m:den>
                        <m:r>
                          <m:rPr>
                            <m:nor/>
                          </m:rPr>
                          <a:rPr lang="zh-CN" altLang="zh-CN">
                            <a:solidFill>
                              <a:schemeClr val="tx1"/>
                            </a:solidFill>
                            <a:latin typeface="Cambria Math" panose="02040503050406030204" charset="0"/>
                            <a:ea typeface="MS Mincho" charset="0"/>
                            <a:cs typeface="Cambria Math" panose="02040503050406030204" charset="0"/>
                          </a:rPr>
                          <m:t>生产工人工资总额</m:t>
                        </m:r>
                        <m:r>
                          <m:rPr>
                            <m:nor/>
                          </m:rPr>
                          <a:rPr lang="en-US" altLang="zh-CN">
                            <a:solidFill>
                              <a:schemeClr val="tx1"/>
                            </a:solidFill>
                            <a:latin typeface="Cambria Math" panose="02040503050406030204" charset="0"/>
                            <a:ea typeface="MS Mincho" charset="0"/>
                            <a:cs typeface="Cambria Math" panose="02040503050406030204" charset="0"/>
                          </a:rPr>
                          <m:t>(</m:t>
                        </m:r>
                        <m:r>
                          <m:rPr>
                            <m:nor/>
                          </m:rPr>
                          <a:rPr lang="zh-CN" altLang="zh-CN">
                            <a:solidFill>
                              <a:schemeClr val="tx1"/>
                            </a:solidFill>
                            <a:latin typeface="Cambria Math" panose="02040503050406030204" charset="0"/>
                            <a:ea typeface="MS Mincho" charset="0"/>
                            <a:cs typeface="Cambria Math" panose="02040503050406030204" charset="0"/>
                          </a:rPr>
                          <m:t>或生产工时总额</m:t>
                        </m:r>
                        <m:r>
                          <m:rPr>
                            <m:nor/>
                          </m:rPr>
                          <a:rPr lang="en-US" altLang="zh-CN">
                            <a:solidFill>
                              <a:schemeClr val="tx1"/>
                            </a:solidFill>
                            <a:latin typeface="Cambria Math" panose="02040503050406030204" charset="0"/>
                            <a:ea typeface="MS Mincho" charset="0"/>
                            <a:cs typeface="Cambria Math" panose="02040503050406030204" charset="0"/>
                          </a:rPr>
                          <m:t>)</m:t>
                        </m:r>
                      </m:den>
                    </m:f>
                  </m:oMath>
                </a14:m>
                <a:endParaRPr lang="zh-CN" altLang="zh-CN" dirty="0">
                  <a:solidFill>
                    <a:schemeClr val="tx1"/>
                  </a:solidFill>
                </a:endParaRPr>
              </a:p>
              <a:p>
                <a:r>
                  <a:rPr lang="zh-CN" altLang="zh-CN" dirty="0">
                    <a:solidFill>
                      <a:schemeClr val="tx1"/>
                    </a:solidFill>
                  </a:rPr>
                  <a:t>某种产品应负担的制造费用</a:t>
                </a:r>
                <a:r>
                  <a:rPr lang="en-US" altLang="zh-CN" dirty="0">
                    <a:solidFill>
                      <a:schemeClr val="tx1"/>
                    </a:solidFill>
                  </a:rPr>
                  <a:t>=</a:t>
                </a:r>
                <a:r>
                  <a:rPr lang="zh-CN" altLang="zh-CN" dirty="0">
                    <a:solidFill>
                      <a:schemeClr val="tx1"/>
                    </a:solidFill>
                  </a:rPr>
                  <a:t>该种产品生产工人工资</a:t>
                </a:r>
                <a:r>
                  <a:rPr lang="en-US" altLang="zh-CN" dirty="0">
                    <a:solidFill>
                      <a:schemeClr val="tx1"/>
                    </a:solidFill>
                  </a:rPr>
                  <a:t>(</a:t>
                </a:r>
                <a:r>
                  <a:rPr lang="zh-CN" altLang="zh-CN" dirty="0">
                    <a:solidFill>
                      <a:schemeClr val="tx1"/>
                    </a:solidFill>
                  </a:rPr>
                  <a:t>或生产工时</a:t>
                </a:r>
                <a:r>
                  <a:rPr lang="en-US" altLang="zh-CN" dirty="0">
                    <a:solidFill>
                      <a:schemeClr val="tx1"/>
                    </a:solidFill>
                  </a:rPr>
                  <a:t>)×</a:t>
                </a:r>
                <a:r>
                  <a:rPr lang="zh-CN" altLang="zh-CN" dirty="0">
                    <a:solidFill>
                      <a:schemeClr val="tx1"/>
                    </a:solidFill>
                  </a:rPr>
                  <a:t>制造费用分配率</a:t>
                </a:r>
                <a:endParaRPr lang="zh-CN" altLang="zh-CN" dirty="0">
                  <a:solidFill>
                    <a:schemeClr val="tx1"/>
                  </a:solidFill>
                </a:endParaRPr>
              </a:p>
              <a:p>
                <a:endParaRPr lang="zh-CN" altLang="zh-CN" dirty="0">
                  <a:solidFill>
                    <a:schemeClr val="tx1"/>
                  </a:solidFill>
                </a:endParaRPr>
              </a:p>
            </p:txBody>
          </p:sp>
        </mc:Choice>
        <mc:Fallback>
          <p:sp>
            <p:nvSpPr>
              <p:cNvPr id="5" name="内容占位符 1"/>
              <p:cNvSpPr>
                <a:spLocks noRot="1" noChangeAspect="1" noMove="1" noResize="1" noEditPoints="1" noAdjustHandles="1" noChangeArrowheads="1" noChangeShapeType="1" noTextEdit="1"/>
              </p:cNvSpPr>
              <p:nvPr>
                <p:custDataLst>
                  <p:tags r:id="rId2"/>
                </p:custDataLst>
              </p:nvPr>
            </p:nvSpPr>
            <p:spPr>
              <a:xfrm>
                <a:off x="695960" y="1301749"/>
                <a:ext cx="10800000" cy="4873625"/>
              </a:xfrm>
              <a:prstGeom prst="rect">
                <a:avLst/>
              </a:prstGeom>
              <a:blipFill rotWithShape="1">
                <a:blip r:embed="rId3"/>
                <a:stretch>
                  <a:fillRect t="-13" r="5" b="13"/>
                </a:stretch>
              </a:blipFill>
            </p:spPr>
            <p:txBody>
              <a:bodyPr/>
              <a:lstStyle/>
              <a:p>
                <a:r>
                  <a:rPr lang="zh-CN" altLang="en-US">
                    <a:noFill/>
                  </a:rPr>
                  <a:t> </a:t>
                </a:r>
              </a:p>
            </p:txBody>
          </p:sp>
        </mc:Fallback>
      </mc:AlternateContent>
      <p:sp>
        <p:nvSpPr>
          <p:cNvPr id="7" name="标题 6"/>
          <p:cNvSpPr>
            <a:spLocks noGrp="1"/>
          </p:cNvSpPr>
          <p:nvPr>
            <p:ph type="title"/>
            <p:custDataLst>
              <p:tags r:id="rId4"/>
            </p:custDataLst>
          </p:nvPr>
        </p:nvSpPr>
        <p:spPr/>
        <p:txBody>
          <a:bodyPr vert="horz" wrap="square" lIns="0" tIns="0" rIns="0" bIns="0" rtlCol="0" anchor="b">
            <a:normAutofit/>
          </a:bodyPr>
          <a:lstStyle/>
          <a:p>
            <a:pPr lvl="0" algn="l">
              <a:buClrTx/>
              <a:buSzTx/>
              <a:buFontTx/>
            </a:pPr>
            <a:r>
              <a:rPr lang="zh-CN" altLang="en-US" dirty="0">
                <a:sym typeface="+mn-ea"/>
              </a:rPr>
              <a:t>第三节　生产过程业务的核算</a:t>
            </a:r>
            <a:endParaRPr lang="zh-CN" altLang="en-US" dirty="0">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完工产品成本的计算和结转</a:t>
            </a:r>
            <a:endParaRPr lang="zh-CN" altLang="zh-CN" sz="2200" b="1" dirty="0">
              <a:solidFill>
                <a:schemeClr val="tx1"/>
              </a:solidFill>
            </a:endParaRPr>
          </a:p>
          <a:p>
            <a:r>
              <a:rPr lang="zh-CN" altLang="zh-CN" dirty="0">
                <a:solidFill>
                  <a:schemeClr val="tx1"/>
                </a:solidFill>
              </a:rPr>
              <a:t>产品完工后</a:t>
            </a:r>
            <a:r>
              <a:rPr lang="en-US" altLang="zh-CN" dirty="0">
                <a:solidFill>
                  <a:schemeClr val="tx1"/>
                </a:solidFill>
              </a:rPr>
              <a:t>,</a:t>
            </a:r>
            <a:r>
              <a:rPr lang="zh-CN" altLang="zh-CN" dirty="0">
                <a:solidFill>
                  <a:schemeClr val="tx1"/>
                </a:solidFill>
              </a:rPr>
              <a:t>应进行完工产品成本的计算。</a:t>
            </a:r>
            <a:endParaRPr lang="zh-CN" altLang="zh-CN" dirty="0">
              <a:solidFill>
                <a:schemeClr val="tx1"/>
              </a:solidFill>
            </a:endParaRPr>
          </a:p>
          <a:p>
            <a:r>
              <a:rPr lang="zh-CN" altLang="zh-CN" dirty="0">
                <a:solidFill>
                  <a:schemeClr val="tx1"/>
                </a:solidFill>
              </a:rPr>
              <a:t>如果月初、月末均无在产品</a:t>
            </a:r>
            <a:r>
              <a:rPr lang="en-US" altLang="zh-CN" dirty="0">
                <a:solidFill>
                  <a:schemeClr val="tx1"/>
                </a:solidFill>
              </a:rPr>
              <a:t>,</a:t>
            </a:r>
            <a:r>
              <a:rPr lang="zh-CN" altLang="zh-CN" dirty="0">
                <a:solidFill>
                  <a:schemeClr val="tx1"/>
                </a:solidFill>
              </a:rPr>
              <a:t>则</a:t>
            </a:r>
            <a:r>
              <a:rPr lang="en-US" altLang="zh-CN" dirty="0">
                <a:solidFill>
                  <a:schemeClr val="tx1"/>
                </a:solidFill>
              </a:rPr>
              <a:t>:</a:t>
            </a:r>
            <a:endParaRPr lang="zh-CN" altLang="zh-CN" dirty="0">
              <a:solidFill>
                <a:schemeClr val="tx1"/>
              </a:solidFill>
            </a:endParaRPr>
          </a:p>
          <a:p>
            <a:r>
              <a:rPr lang="zh-CN" altLang="zh-CN" dirty="0">
                <a:solidFill>
                  <a:schemeClr val="tx1"/>
                </a:solidFill>
              </a:rPr>
              <a:t>本月完工产品成本</a:t>
            </a:r>
            <a:r>
              <a:rPr lang="en-US" altLang="zh-CN" dirty="0">
                <a:solidFill>
                  <a:schemeClr val="tx1"/>
                </a:solidFill>
              </a:rPr>
              <a:t>=</a:t>
            </a:r>
            <a:r>
              <a:rPr lang="zh-CN" altLang="zh-CN" dirty="0">
                <a:solidFill>
                  <a:schemeClr val="tx1"/>
                </a:solidFill>
              </a:rPr>
              <a:t>本月发生的生产费用</a:t>
            </a:r>
            <a:endParaRPr lang="zh-CN" altLang="zh-CN" dirty="0">
              <a:solidFill>
                <a:schemeClr val="tx1"/>
              </a:solidFill>
            </a:endParaRPr>
          </a:p>
          <a:p>
            <a:r>
              <a:rPr lang="zh-CN" altLang="zh-CN" dirty="0">
                <a:solidFill>
                  <a:schemeClr val="tx1"/>
                </a:solidFill>
              </a:rPr>
              <a:t>如果月初、月末均有在产品</a:t>
            </a:r>
            <a:r>
              <a:rPr lang="en-US" altLang="zh-CN" dirty="0">
                <a:solidFill>
                  <a:schemeClr val="tx1"/>
                </a:solidFill>
              </a:rPr>
              <a:t>,</a:t>
            </a:r>
            <a:r>
              <a:rPr lang="zh-CN" altLang="zh-CN" dirty="0">
                <a:solidFill>
                  <a:schemeClr val="tx1"/>
                </a:solidFill>
              </a:rPr>
              <a:t>则</a:t>
            </a:r>
            <a:r>
              <a:rPr lang="en-US" altLang="zh-CN" dirty="0">
                <a:solidFill>
                  <a:schemeClr val="tx1"/>
                </a:solidFill>
              </a:rPr>
              <a:t>:</a:t>
            </a:r>
            <a:endParaRPr lang="zh-CN" altLang="zh-CN" dirty="0">
              <a:solidFill>
                <a:schemeClr val="tx1"/>
              </a:solidFill>
            </a:endParaRPr>
          </a:p>
          <a:p>
            <a:r>
              <a:rPr lang="zh-CN" altLang="zh-CN" dirty="0">
                <a:solidFill>
                  <a:schemeClr val="tx1"/>
                </a:solidFill>
              </a:rPr>
              <a:t>本月完工产品成本</a:t>
            </a:r>
            <a:r>
              <a:rPr lang="en-US" altLang="zh-CN" dirty="0">
                <a:solidFill>
                  <a:schemeClr val="tx1"/>
                </a:solidFill>
              </a:rPr>
              <a:t>=</a:t>
            </a:r>
            <a:r>
              <a:rPr lang="zh-CN" altLang="zh-CN" dirty="0">
                <a:solidFill>
                  <a:schemeClr val="tx1"/>
                </a:solidFill>
              </a:rPr>
              <a:t>月初在产品成本</a:t>
            </a:r>
            <a:r>
              <a:rPr lang="en-US" altLang="zh-CN" dirty="0">
                <a:solidFill>
                  <a:schemeClr val="tx1"/>
                </a:solidFill>
              </a:rPr>
              <a:t>+</a:t>
            </a:r>
            <a:r>
              <a:rPr lang="zh-CN" altLang="zh-CN" dirty="0">
                <a:solidFill>
                  <a:schemeClr val="tx1"/>
                </a:solidFill>
              </a:rPr>
              <a:t>本月发生费用</a:t>
            </a:r>
            <a:r>
              <a:rPr lang="en-US" altLang="zh-CN" dirty="0">
                <a:solidFill>
                  <a:schemeClr val="tx1"/>
                </a:solidFill>
              </a:rPr>
              <a:t>-</a:t>
            </a:r>
            <a:r>
              <a:rPr lang="zh-CN" altLang="zh-CN" dirty="0">
                <a:solidFill>
                  <a:schemeClr val="tx1"/>
                </a:solidFill>
              </a:rPr>
              <a:t>月末在产品成本</a:t>
            </a:r>
            <a:endParaRPr lang="zh-CN" altLang="zh-CN" dirty="0">
              <a:solidFill>
                <a:schemeClr val="tx1"/>
              </a:solidFill>
            </a:endParaRPr>
          </a:p>
          <a:p>
            <a:r>
              <a:rPr lang="zh-CN" altLang="zh-CN" dirty="0">
                <a:solidFill>
                  <a:schemeClr val="tx1"/>
                </a:solidFill>
              </a:rPr>
              <a:t>产品单位成本</a:t>
            </a:r>
            <a:r>
              <a:rPr lang="en-US" altLang="zh-CN" dirty="0">
                <a:solidFill>
                  <a:schemeClr val="tx1"/>
                </a:solidFill>
              </a:rPr>
              <a:t>=</a:t>
            </a:r>
            <a:r>
              <a:rPr lang="zh-CN" altLang="zh-CN" dirty="0">
                <a:solidFill>
                  <a:schemeClr val="tx1"/>
                </a:solidFill>
              </a:rPr>
              <a:t>完工产品总成本</a:t>
            </a:r>
            <a:r>
              <a:rPr lang="en-US" altLang="zh-CN" dirty="0">
                <a:solidFill>
                  <a:schemeClr val="tx1"/>
                </a:solidFill>
              </a:rPr>
              <a:t>÷</a:t>
            </a:r>
            <a:r>
              <a:rPr lang="zh-CN" altLang="zh-CN" dirty="0">
                <a:solidFill>
                  <a:schemeClr val="tx1"/>
                </a:solidFill>
              </a:rPr>
              <a:t>本月完工入库产品数量</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第三节　生产过程业务的核算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一、销售过程业务核算的主要内容</a:t>
            </a:r>
            <a:endParaRPr lang="zh-CN" altLang="zh-CN" sz="2400" b="1" dirty="0">
              <a:solidFill>
                <a:schemeClr val="tx1"/>
              </a:solidFill>
            </a:endParaRPr>
          </a:p>
          <a:p>
            <a:r>
              <a:rPr lang="zh-CN" altLang="zh-CN" dirty="0">
                <a:solidFill>
                  <a:schemeClr val="tx1"/>
                </a:solidFill>
              </a:rPr>
              <a:t>销售过程是企业生产经营的最后阶段</a:t>
            </a:r>
            <a:r>
              <a:rPr lang="en-US" altLang="zh-CN" dirty="0">
                <a:solidFill>
                  <a:schemeClr val="tx1"/>
                </a:solidFill>
              </a:rPr>
              <a:t>,</a:t>
            </a:r>
            <a:r>
              <a:rPr lang="zh-CN" altLang="zh-CN" dirty="0">
                <a:solidFill>
                  <a:schemeClr val="tx1"/>
                </a:solidFill>
              </a:rPr>
              <a:t>是企业产品进入流通领域、实现产品价值的过程</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制造业</a:t>
            </a:r>
            <a:r>
              <a:rPr lang="zh-CN" altLang="zh-CN" dirty="0">
                <a:solidFill>
                  <a:schemeClr val="tx1"/>
                </a:solidFill>
              </a:rPr>
              <a:t>企业在销售过程中</a:t>
            </a:r>
            <a:r>
              <a:rPr lang="en-US" altLang="zh-CN" dirty="0">
                <a:solidFill>
                  <a:schemeClr val="tx1"/>
                </a:solidFill>
              </a:rPr>
              <a:t>,</a:t>
            </a:r>
            <a:r>
              <a:rPr lang="zh-CN" altLang="zh-CN" dirty="0">
                <a:solidFill>
                  <a:schemeClr val="tx1"/>
                </a:solidFill>
              </a:rPr>
              <a:t>通过销售产品</a:t>
            </a:r>
            <a:r>
              <a:rPr lang="en-US" altLang="zh-CN" dirty="0">
                <a:solidFill>
                  <a:schemeClr val="tx1"/>
                </a:solidFill>
              </a:rPr>
              <a:t>,</a:t>
            </a:r>
            <a:r>
              <a:rPr lang="zh-CN" altLang="zh-CN" dirty="0">
                <a:solidFill>
                  <a:schemeClr val="tx1"/>
                </a:solidFill>
              </a:rPr>
              <a:t>按照销售价格收取价款</a:t>
            </a:r>
            <a:r>
              <a:rPr lang="en-US" altLang="zh-CN" dirty="0">
                <a:solidFill>
                  <a:schemeClr val="tx1"/>
                </a:solidFill>
              </a:rPr>
              <a:t>,</a:t>
            </a:r>
            <a:r>
              <a:rPr lang="zh-CN" altLang="zh-CN" dirty="0">
                <a:solidFill>
                  <a:schemeClr val="tx1"/>
                </a:solidFill>
              </a:rPr>
              <a:t>形成产品销售收入</a:t>
            </a:r>
            <a:r>
              <a:rPr lang="en-US" altLang="zh-CN" dirty="0">
                <a:solidFill>
                  <a:schemeClr val="tx1"/>
                </a:solidFill>
              </a:rPr>
              <a:t>,</a:t>
            </a:r>
            <a:r>
              <a:rPr lang="zh-CN" altLang="zh-CN" dirty="0">
                <a:solidFill>
                  <a:schemeClr val="tx1"/>
                </a:solidFill>
              </a:rPr>
              <a:t>同时</a:t>
            </a:r>
            <a:r>
              <a:rPr lang="en-US" altLang="zh-CN" dirty="0">
                <a:solidFill>
                  <a:schemeClr val="tx1"/>
                </a:solidFill>
              </a:rPr>
              <a:t>,</a:t>
            </a:r>
            <a:r>
              <a:rPr lang="zh-CN" altLang="zh-CN" dirty="0">
                <a:solidFill>
                  <a:schemeClr val="tx1"/>
                </a:solidFill>
              </a:rPr>
              <a:t>应按国家税法规定计算并缴纳各种流转税</a:t>
            </a:r>
            <a:r>
              <a:rPr lang="en-US" altLang="zh-CN" dirty="0">
                <a:solidFill>
                  <a:schemeClr val="tx1"/>
                </a:solidFill>
              </a:rPr>
              <a:t>;</a:t>
            </a:r>
            <a:r>
              <a:rPr lang="zh-CN" altLang="zh-CN" dirty="0">
                <a:solidFill>
                  <a:schemeClr val="tx1"/>
                </a:solidFill>
              </a:rPr>
              <a:t>相关的产品销售成本要在收入中得到补偿</a:t>
            </a:r>
            <a:r>
              <a:rPr lang="en-US" altLang="zh-CN" dirty="0">
                <a:solidFill>
                  <a:schemeClr val="tx1"/>
                </a:solidFill>
              </a:rPr>
              <a:t>;</a:t>
            </a:r>
            <a:r>
              <a:rPr lang="zh-CN" altLang="zh-CN" dirty="0">
                <a:solidFill>
                  <a:schemeClr val="tx1"/>
                </a:solidFill>
              </a:rPr>
              <a:t>此外</a:t>
            </a:r>
            <a:r>
              <a:rPr lang="en-US" altLang="zh-CN" dirty="0">
                <a:solidFill>
                  <a:schemeClr val="tx1"/>
                </a:solidFill>
              </a:rPr>
              <a:t>,</a:t>
            </a:r>
            <a:r>
              <a:rPr lang="zh-CN" altLang="zh-CN" dirty="0">
                <a:solidFill>
                  <a:schemeClr val="tx1"/>
                </a:solidFill>
              </a:rPr>
              <a:t>企业还会取得材料销售、包装物出租等其他业务收入</a:t>
            </a:r>
            <a:r>
              <a:rPr lang="en-US" altLang="zh-CN" dirty="0">
                <a:solidFill>
                  <a:schemeClr val="tx1"/>
                </a:solidFill>
              </a:rPr>
              <a:t>,</a:t>
            </a:r>
            <a:r>
              <a:rPr lang="zh-CN" altLang="zh-CN" dirty="0">
                <a:solidFill>
                  <a:schemeClr val="tx1"/>
                </a:solidFill>
              </a:rPr>
              <a:t>同时也应结转与其相关的成本</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为了</a:t>
            </a:r>
            <a:r>
              <a:rPr lang="zh-CN" altLang="zh-CN" dirty="0">
                <a:solidFill>
                  <a:schemeClr val="tx1"/>
                </a:solidFill>
              </a:rPr>
              <a:t>销售产品</a:t>
            </a:r>
            <a:r>
              <a:rPr lang="en-US" altLang="zh-CN" dirty="0">
                <a:solidFill>
                  <a:schemeClr val="tx1"/>
                </a:solidFill>
              </a:rPr>
              <a:t>,</a:t>
            </a:r>
            <a:r>
              <a:rPr lang="zh-CN" altLang="zh-CN" dirty="0">
                <a:solidFill>
                  <a:schemeClr val="tx1"/>
                </a:solidFill>
              </a:rPr>
              <a:t>还会发生一定的销售费用</a:t>
            </a:r>
            <a:r>
              <a:rPr lang="en-US" altLang="zh-CN" dirty="0">
                <a:solidFill>
                  <a:schemeClr val="tx1"/>
                </a:solidFill>
              </a:rPr>
              <a:t>,</a:t>
            </a:r>
            <a:r>
              <a:rPr lang="zh-CN" altLang="zh-CN" dirty="0">
                <a:solidFill>
                  <a:schemeClr val="tx1"/>
                </a:solidFill>
              </a:rPr>
              <a:t>如产品运输费、包装费、广告费、保险费等。</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销售过程业务的核算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40118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lnSpcReduction="10000"/>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二、销售过程业务核算应设置的主要账户</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“主营业务收入”账户</a:t>
            </a:r>
            <a:endParaRPr lang="zh-CN" altLang="zh-CN" dirty="0">
              <a:solidFill>
                <a:schemeClr val="tx1"/>
              </a:solidFill>
            </a:endParaRPr>
          </a:p>
          <a:p>
            <a:r>
              <a:rPr lang="en-US" altLang="zh-CN" dirty="0">
                <a:solidFill>
                  <a:schemeClr val="tx1"/>
                </a:solidFill>
              </a:rPr>
              <a:t>2.</a:t>
            </a:r>
            <a:r>
              <a:rPr lang="zh-CN" altLang="zh-CN" dirty="0">
                <a:solidFill>
                  <a:schemeClr val="tx1"/>
                </a:solidFill>
              </a:rPr>
              <a:t>“其他业务收入”账户</a:t>
            </a:r>
            <a:endParaRPr lang="zh-CN" altLang="zh-CN" dirty="0">
              <a:solidFill>
                <a:schemeClr val="tx1"/>
              </a:solidFill>
            </a:endParaRPr>
          </a:p>
          <a:p>
            <a:r>
              <a:rPr lang="en-US" altLang="zh-CN" dirty="0">
                <a:solidFill>
                  <a:schemeClr val="tx1"/>
                </a:solidFill>
              </a:rPr>
              <a:t>3.</a:t>
            </a:r>
            <a:r>
              <a:rPr lang="zh-CN" altLang="zh-CN" dirty="0">
                <a:solidFill>
                  <a:schemeClr val="tx1"/>
                </a:solidFill>
              </a:rPr>
              <a:t>“主营业务成本”账户</a:t>
            </a:r>
            <a:endParaRPr lang="zh-CN" altLang="zh-CN" dirty="0">
              <a:solidFill>
                <a:schemeClr val="tx1"/>
              </a:solidFill>
            </a:endParaRPr>
          </a:p>
          <a:p>
            <a:r>
              <a:rPr lang="en-US" altLang="zh-CN" dirty="0">
                <a:solidFill>
                  <a:schemeClr val="tx1"/>
                </a:solidFill>
              </a:rPr>
              <a:t>4.</a:t>
            </a:r>
            <a:r>
              <a:rPr lang="zh-CN" altLang="zh-CN" dirty="0">
                <a:solidFill>
                  <a:schemeClr val="tx1"/>
                </a:solidFill>
              </a:rPr>
              <a:t>“其他业务成本”账户</a:t>
            </a:r>
            <a:endParaRPr lang="zh-CN" altLang="zh-CN" dirty="0">
              <a:solidFill>
                <a:schemeClr val="tx1"/>
              </a:solidFill>
            </a:endParaRPr>
          </a:p>
          <a:p>
            <a:r>
              <a:rPr lang="en-US" altLang="zh-CN" dirty="0">
                <a:solidFill>
                  <a:schemeClr val="tx1"/>
                </a:solidFill>
              </a:rPr>
              <a:t>5.</a:t>
            </a:r>
            <a:r>
              <a:rPr lang="zh-CN" altLang="zh-CN" dirty="0">
                <a:solidFill>
                  <a:schemeClr val="tx1"/>
                </a:solidFill>
              </a:rPr>
              <a:t>“税金及附加”账户</a:t>
            </a:r>
            <a:endParaRPr lang="zh-CN" altLang="zh-CN" dirty="0">
              <a:solidFill>
                <a:schemeClr val="tx1"/>
              </a:solidFill>
            </a:endParaRPr>
          </a:p>
          <a:p>
            <a:r>
              <a:rPr lang="en-US" altLang="zh-CN" dirty="0">
                <a:solidFill>
                  <a:schemeClr val="tx1"/>
                </a:solidFill>
              </a:rPr>
              <a:t>6.</a:t>
            </a:r>
            <a:r>
              <a:rPr lang="zh-CN" altLang="zh-CN" dirty="0">
                <a:solidFill>
                  <a:schemeClr val="tx1"/>
                </a:solidFill>
              </a:rPr>
              <a:t>“销售费用”账户</a:t>
            </a:r>
            <a:endParaRPr lang="zh-CN" altLang="zh-CN" dirty="0">
              <a:solidFill>
                <a:schemeClr val="tx1"/>
              </a:solidFill>
            </a:endParaRPr>
          </a:p>
          <a:p>
            <a:r>
              <a:rPr lang="en-US" altLang="zh-CN" dirty="0">
                <a:solidFill>
                  <a:schemeClr val="tx1"/>
                </a:solidFill>
              </a:rPr>
              <a:t>7.</a:t>
            </a:r>
            <a:r>
              <a:rPr lang="zh-CN" altLang="zh-CN" dirty="0">
                <a:solidFill>
                  <a:schemeClr val="tx1"/>
                </a:solidFill>
              </a:rPr>
              <a:t>“应收账款”账户</a:t>
            </a:r>
            <a:endParaRPr lang="zh-CN" altLang="zh-CN" dirty="0">
              <a:solidFill>
                <a:schemeClr val="tx1"/>
              </a:solidFill>
            </a:endParaRPr>
          </a:p>
          <a:p>
            <a:endParaRPr lang="en-US" altLang="zh-CN" sz="1000" dirty="0" smtClean="0">
              <a:solidFill>
                <a:schemeClr val="tx1"/>
              </a:solidFill>
            </a:endParaRPr>
          </a:p>
          <a:p>
            <a:pPr marL="0" indent="0">
              <a:buNone/>
            </a:pPr>
            <a:r>
              <a:rPr lang="zh-CN" altLang="zh-CN" sz="2400" b="1" dirty="0">
                <a:solidFill>
                  <a:schemeClr val="tx1"/>
                </a:solidFill>
              </a:rPr>
              <a:t>三、销售过程业务核算举例</a:t>
            </a:r>
            <a:endParaRPr lang="zh-CN" altLang="zh-CN" sz="2400" b="1" dirty="0">
              <a:solidFill>
                <a:schemeClr val="tx1"/>
              </a:solidFill>
            </a:endParaRPr>
          </a:p>
          <a:p>
            <a:r>
              <a:rPr lang="zh-CN" altLang="en-US" dirty="0" smtClean="0">
                <a:solidFill>
                  <a:schemeClr val="tx1"/>
                </a:solidFill>
              </a:rPr>
              <a:t>（略）</a:t>
            </a:r>
            <a:endParaRPr lang="zh-CN" altLang="en-US" dirty="0" smtClean="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第四节　销售过程业务的核算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一、期间费用的核算</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“销售费用”账户</a:t>
            </a:r>
            <a:endParaRPr lang="zh-CN" altLang="zh-CN" dirty="0">
              <a:solidFill>
                <a:schemeClr val="tx1"/>
              </a:solidFill>
            </a:endParaRPr>
          </a:p>
          <a:p>
            <a:r>
              <a:rPr lang="en-US" altLang="zh-CN" dirty="0">
                <a:solidFill>
                  <a:schemeClr val="tx1"/>
                </a:solidFill>
              </a:rPr>
              <a:t>2.</a:t>
            </a:r>
            <a:r>
              <a:rPr lang="zh-CN" altLang="zh-CN" dirty="0">
                <a:solidFill>
                  <a:schemeClr val="tx1"/>
                </a:solidFill>
              </a:rPr>
              <a:t>“管理费用”账户</a:t>
            </a:r>
            <a:endParaRPr lang="zh-CN" altLang="zh-CN" dirty="0">
              <a:solidFill>
                <a:schemeClr val="tx1"/>
              </a:solidFill>
            </a:endParaRPr>
          </a:p>
          <a:p>
            <a:r>
              <a:rPr lang="en-US" altLang="zh-CN" dirty="0">
                <a:solidFill>
                  <a:schemeClr val="tx1"/>
                </a:solidFill>
              </a:rPr>
              <a:t>3.</a:t>
            </a:r>
            <a:r>
              <a:rPr lang="zh-CN" altLang="zh-CN" dirty="0">
                <a:solidFill>
                  <a:schemeClr val="tx1"/>
                </a:solidFill>
              </a:rPr>
              <a:t>“财务费用”账户</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其他主要经济业务的核算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9743440" y="425196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二、营业外收支的核算</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“营业外收入”账户</a:t>
            </a:r>
            <a:endParaRPr lang="zh-CN" altLang="zh-CN" dirty="0">
              <a:solidFill>
                <a:schemeClr val="tx1"/>
              </a:solidFill>
            </a:endParaRPr>
          </a:p>
          <a:p>
            <a:r>
              <a:rPr lang="zh-CN" altLang="zh-CN" dirty="0">
                <a:solidFill>
                  <a:schemeClr val="tx1"/>
                </a:solidFill>
              </a:rPr>
              <a:t>该账户属于损益类账户</a:t>
            </a:r>
            <a:r>
              <a:rPr lang="en-US" altLang="zh-CN" dirty="0">
                <a:solidFill>
                  <a:schemeClr val="tx1"/>
                </a:solidFill>
              </a:rPr>
              <a:t>,</a:t>
            </a:r>
            <a:r>
              <a:rPr lang="zh-CN" altLang="zh-CN" dirty="0">
                <a:solidFill>
                  <a:schemeClr val="tx1"/>
                </a:solidFill>
              </a:rPr>
              <a:t>用于核算企业发生的与日常活动无直接关系的各项利得。</a:t>
            </a:r>
            <a:endParaRPr lang="zh-CN" altLang="zh-CN" dirty="0">
              <a:solidFill>
                <a:schemeClr val="tx1"/>
              </a:solidFill>
            </a:endParaRPr>
          </a:p>
          <a:p>
            <a:r>
              <a:rPr lang="en-US" altLang="zh-CN" dirty="0">
                <a:solidFill>
                  <a:schemeClr val="tx1"/>
                </a:solidFill>
              </a:rPr>
              <a:t>2.</a:t>
            </a:r>
            <a:r>
              <a:rPr lang="zh-CN" altLang="zh-CN" dirty="0">
                <a:solidFill>
                  <a:schemeClr val="tx1"/>
                </a:solidFill>
              </a:rPr>
              <a:t>“营业外支出”账户</a:t>
            </a:r>
            <a:endParaRPr lang="zh-CN" altLang="zh-CN" dirty="0">
              <a:solidFill>
                <a:schemeClr val="tx1"/>
              </a:solidFill>
            </a:endParaRPr>
          </a:p>
          <a:p>
            <a:r>
              <a:rPr lang="zh-CN" altLang="zh-CN" dirty="0">
                <a:solidFill>
                  <a:schemeClr val="tx1"/>
                </a:solidFill>
              </a:rPr>
              <a:t>该账户属于损益类账户</a:t>
            </a:r>
            <a:r>
              <a:rPr lang="en-US" altLang="zh-CN" dirty="0">
                <a:solidFill>
                  <a:schemeClr val="tx1"/>
                </a:solidFill>
              </a:rPr>
              <a:t>,</a:t>
            </a:r>
            <a:r>
              <a:rPr lang="zh-CN" altLang="zh-CN" dirty="0">
                <a:solidFill>
                  <a:schemeClr val="tx1"/>
                </a:solidFill>
              </a:rPr>
              <a:t>用于核算企业发生的与日常活动无直接关系的各项损失。</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第五节　其他主要经济业务的核算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一、利润形成的核算</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利润的主要内容</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利润形成核算的账户设置</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利润形成业务核算举例</a:t>
            </a:r>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第六节　利润形成和利润分配的核算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二、利润分配的核算</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利润分配的程序</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利润分配核算的账户设置</a:t>
            </a:r>
            <a:endParaRPr lang="zh-CN" altLang="zh-CN" sz="22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三</a:t>
            </a:r>
            <a:r>
              <a:rPr lang="en-US" altLang="zh-CN" sz="2200" b="1" dirty="0">
                <a:solidFill>
                  <a:schemeClr val="tx1"/>
                </a:solidFill>
              </a:rPr>
              <a:t>)</a:t>
            </a:r>
            <a:r>
              <a:rPr lang="zh-CN" altLang="zh-CN" sz="2200" b="1" dirty="0">
                <a:solidFill>
                  <a:schemeClr val="tx1"/>
                </a:solidFill>
              </a:rPr>
              <a:t>利润分配核算业务举例</a:t>
            </a:r>
            <a:endParaRPr lang="zh-CN" altLang="zh-CN" sz="2200" b="1" dirty="0">
              <a:solidFill>
                <a:schemeClr val="tx1"/>
              </a:solidFill>
            </a:endParaRPr>
          </a:p>
          <a:p>
            <a:endParaRPr lang="zh-CN" altLang="zh-CN" sz="2200" b="1"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第六节　利润形成和利润分配的核算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9717405" y="4400550"/>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p:cNvSpPr>
            <a:spLocks noGrp="1"/>
          </p:cNvSpPr>
          <p:nvPr>
            <p:ph type="title"/>
            <p:custDataLst>
              <p:tags r:id="rId1"/>
            </p:custDataLst>
          </p:nvPr>
        </p:nvSpPr>
        <p:spPr/>
        <p:txBody>
          <a:bodyPr/>
          <a:p>
            <a:pPr marL="0" indent="0" algn="r">
              <a:lnSpc>
                <a:spcPct val="100000"/>
              </a:lnSpc>
              <a:spcBef>
                <a:spcPts val="0"/>
              </a:spcBef>
              <a:spcAft>
                <a:spcPts val="0"/>
              </a:spcAft>
              <a:buSzPct val="100000"/>
            </a:pPr>
            <a:r>
              <a:rPr altLang="en-US">
                <a:sym typeface="+mn-ea"/>
              </a:rPr>
              <a:t>借贷记账法在制造业的运用</a:t>
            </a:r>
            <a:endParaRPr altLang="en-US">
              <a:sym typeface="+mn-ea"/>
            </a:endParaRPr>
          </a:p>
        </p:txBody>
      </p:sp>
      <p:sp>
        <p:nvSpPr>
          <p:cNvPr id="6" name="节编号"/>
          <p:cNvSpPr>
            <a:spLocks noGrp="1"/>
          </p:cNvSpPr>
          <p:nvPr>
            <p:ph type="body" sz="quarter" idx="13"/>
            <p:custDataLst>
              <p:tags r:id="rId2"/>
            </p:custDataLst>
          </p:nvPr>
        </p:nvSpPr>
        <p:spPr/>
        <p:txBody>
          <a:bodyPr/>
          <a:p>
            <a:r>
              <a:rPr lang="zh-CN" altLang="en-US"/>
              <a:t>第五章</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一、税费的上交</a:t>
            </a:r>
            <a:endParaRPr lang="zh-CN" altLang="zh-CN" sz="2400" b="1" dirty="0">
              <a:solidFill>
                <a:schemeClr val="tx1"/>
              </a:solidFill>
            </a:endParaRPr>
          </a:p>
          <a:p>
            <a:r>
              <a:rPr lang="zh-CN" altLang="zh-CN" dirty="0">
                <a:solidFill>
                  <a:schemeClr val="tx1"/>
                </a:solidFill>
              </a:rPr>
              <a:t>制造企业从事商品生产经营活动</a:t>
            </a:r>
            <a:r>
              <a:rPr lang="en-US" altLang="zh-CN" dirty="0">
                <a:solidFill>
                  <a:schemeClr val="tx1"/>
                </a:solidFill>
              </a:rPr>
              <a:t>,</a:t>
            </a:r>
            <a:r>
              <a:rPr lang="zh-CN" altLang="zh-CN" dirty="0">
                <a:solidFill>
                  <a:schemeClr val="tx1"/>
                </a:solidFill>
              </a:rPr>
              <a:t>必须依法向国家交纳有关税费。主要包括增值税、消费税、所得税、房产税、土地使用税、车船税、城市维护建设税、教育费附加等。以货币资金</a:t>
            </a:r>
            <a:r>
              <a:rPr lang="en-US" altLang="zh-CN" dirty="0">
                <a:solidFill>
                  <a:schemeClr val="tx1"/>
                </a:solidFill>
              </a:rPr>
              <a:t>(</a:t>
            </a:r>
            <a:r>
              <a:rPr lang="zh-CN" altLang="zh-CN" dirty="0">
                <a:solidFill>
                  <a:schemeClr val="tx1"/>
                </a:solidFill>
              </a:rPr>
              <a:t>银行存款</a:t>
            </a:r>
            <a:r>
              <a:rPr lang="en-US" altLang="zh-CN" dirty="0">
                <a:solidFill>
                  <a:schemeClr val="tx1"/>
                </a:solidFill>
              </a:rPr>
              <a:t>)</a:t>
            </a:r>
            <a:r>
              <a:rPr lang="zh-CN" altLang="zh-CN" dirty="0">
                <a:solidFill>
                  <a:schemeClr val="tx1"/>
                </a:solidFill>
              </a:rPr>
              <a:t>缴纳了有关税费后</a:t>
            </a:r>
            <a:r>
              <a:rPr lang="en-US" altLang="zh-CN" dirty="0">
                <a:solidFill>
                  <a:schemeClr val="tx1"/>
                </a:solidFill>
              </a:rPr>
              <a:t>,</a:t>
            </a:r>
            <a:r>
              <a:rPr lang="zh-CN" altLang="zh-CN" dirty="0">
                <a:solidFill>
                  <a:schemeClr val="tx1"/>
                </a:solidFill>
              </a:rPr>
              <a:t>这一部分资金退出企业生产经营的资金周转</a:t>
            </a:r>
            <a:r>
              <a:rPr lang="zh-CN" altLang="zh-CN" dirty="0" smtClean="0">
                <a:solidFill>
                  <a:schemeClr val="tx1"/>
                </a:solidFill>
              </a:rPr>
              <a:t>。</a:t>
            </a:r>
            <a:endParaRPr lang="en-US" altLang="zh-CN" dirty="0" smtClean="0">
              <a:solidFill>
                <a:schemeClr val="tx1"/>
              </a:solidFill>
            </a:endParaRPr>
          </a:p>
          <a:p>
            <a:endParaRPr lang="zh-CN" altLang="zh-CN" sz="1000" dirty="0">
              <a:solidFill>
                <a:schemeClr val="tx1"/>
              </a:solidFill>
            </a:endParaRPr>
          </a:p>
          <a:p>
            <a:pPr marL="0" indent="0">
              <a:buNone/>
            </a:pPr>
            <a:r>
              <a:rPr lang="zh-CN" altLang="zh-CN" sz="2400" b="1" dirty="0">
                <a:solidFill>
                  <a:schemeClr val="tx1"/>
                </a:solidFill>
              </a:rPr>
              <a:t>二、股利</a:t>
            </a:r>
            <a:r>
              <a:rPr lang="en-US" altLang="zh-CN" sz="2400" b="1" dirty="0">
                <a:solidFill>
                  <a:schemeClr val="tx1"/>
                </a:solidFill>
              </a:rPr>
              <a:t>(</a:t>
            </a:r>
            <a:r>
              <a:rPr lang="zh-CN" altLang="zh-CN" sz="2400" b="1" dirty="0">
                <a:solidFill>
                  <a:schemeClr val="tx1"/>
                </a:solidFill>
              </a:rPr>
              <a:t>或利润</a:t>
            </a:r>
            <a:r>
              <a:rPr lang="en-US" altLang="zh-CN" sz="2400" b="1" dirty="0">
                <a:solidFill>
                  <a:schemeClr val="tx1"/>
                </a:solidFill>
              </a:rPr>
              <a:t>)</a:t>
            </a:r>
            <a:r>
              <a:rPr lang="zh-CN" altLang="zh-CN" sz="2400" b="1" dirty="0">
                <a:solidFill>
                  <a:schemeClr val="tx1"/>
                </a:solidFill>
              </a:rPr>
              <a:t>的分配与支付</a:t>
            </a:r>
            <a:endParaRPr lang="zh-CN" altLang="zh-CN" sz="2400" b="1" dirty="0">
              <a:solidFill>
                <a:schemeClr val="tx1"/>
              </a:solidFill>
            </a:endParaRPr>
          </a:p>
          <a:p>
            <a:r>
              <a:rPr lang="zh-CN" altLang="zh-CN" dirty="0">
                <a:solidFill>
                  <a:schemeClr val="tx1"/>
                </a:solidFill>
              </a:rPr>
              <a:t>为了增强公司股东的投资信心</a:t>
            </a:r>
            <a:r>
              <a:rPr lang="en-US" altLang="zh-CN" dirty="0">
                <a:solidFill>
                  <a:schemeClr val="tx1"/>
                </a:solidFill>
              </a:rPr>
              <a:t>,</a:t>
            </a:r>
            <a:r>
              <a:rPr lang="zh-CN" altLang="zh-CN" dirty="0">
                <a:solidFill>
                  <a:schemeClr val="tx1"/>
                </a:solidFill>
              </a:rPr>
              <a:t>满足股东分享公司收益的愿望</a:t>
            </a:r>
            <a:r>
              <a:rPr lang="en-US" altLang="zh-CN" dirty="0">
                <a:solidFill>
                  <a:schemeClr val="tx1"/>
                </a:solidFill>
              </a:rPr>
              <a:t>,</a:t>
            </a:r>
            <a:r>
              <a:rPr lang="zh-CN" altLang="zh-CN" dirty="0">
                <a:solidFill>
                  <a:schemeClr val="tx1"/>
                </a:solidFill>
              </a:rPr>
              <a:t>公司在实现净利润等条件下</a:t>
            </a:r>
            <a:r>
              <a:rPr lang="en-US" altLang="zh-CN" dirty="0">
                <a:solidFill>
                  <a:schemeClr val="tx1"/>
                </a:solidFill>
              </a:rPr>
              <a:t>,</a:t>
            </a:r>
            <a:r>
              <a:rPr lang="zh-CN" altLang="zh-CN" dirty="0">
                <a:solidFill>
                  <a:schemeClr val="tx1"/>
                </a:solidFill>
              </a:rPr>
              <a:t>拿出一定的资金向股东分派红利是必要的。当然</a:t>
            </a:r>
            <a:r>
              <a:rPr lang="en-US" altLang="zh-CN" dirty="0">
                <a:solidFill>
                  <a:schemeClr val="tx1"/>
                </a:solidFill>
              </a:rPr>
              <a:t>,</a:t>
            </a:r>
            <a:r>
              <a:rPr lang="zh-CN" altLang="zh-CN" dirty="0">
                <a:solidFill>
                  <a:schemeClr val="tx1"/>
                </a:solidFill>
              </a:rPr>
              <a:t>公司在什么时候、分派多少现金股利</a:t>
            </a:r>
            <a:r>
              <a:rPr lang="en-US" altLang="zh-CN" dirty="0">
                <a:solidFill>
                  <a:schemeClr val="tx1"/>
                </a:solidFill>
              </a:rPr>
              <a:t>,</a:t>
            </a:r>
            <a:r>
              <a:rPr lang="zh-CN" altLang="zh-CN" dirty="0">
                <a:solidFill>
                  <a:schemeClr val="tx1"/>
                </a:solidFill>
              </a:rPr>
              <a:t>应由公司权力机构决定。在从公司权力机构作出现金股利分配决定到实际向公司股东支付现金股利前</a:t>
            </a:r>
            <a:r>
              <a:rPr lang="en-US" altLang="zh-CN" dirty="0">
                <a:solidFill>
                  <a:schemeClr val="tx1"/>
                </a:solidFill>
              </a:rPr>
              <a:t>,</a:t>
            </a:r>
            <a:r>
              <a:rPr lang="zh-CN" altLang="zh-CN" dirty="0">
                <a:solidFill>
                  <a:schemeClr val="tx1"/>
                </a:solidFill>
              </a:rPr>
              <a:t>资金并没有离开企业</a:t>
            </a:r>
            <a:r>
              <a:rPr lang="en-US" altLang="zh-CN" dirty="0">
                <a:solidFill>
                  <a:schemeClr val="tx1"/>
                </a:solidFill>
              </a:rPr>
              <a:t>,</a:t>
            </a:r>
            <a:r>
              <a:rPr lang="zh-CN" altLang="zh-CN" dirty="0">
                <a:solidFill>
                  <a:schemeClr val="tx1"/>
                </a:solidFill>
              </a:rPr>
              <a:t>实际支付后</a:t>
            </a:r>
            <a:r>
              <a:rPr lang="en-US" altLang="zh-CN" dirty="0">
                <a:solidFill>
                  <a:schemeClr val="tx1"/>
                </a:solidFill>
              </a:rPr>
              <a:t>,</a:t>
            </a:r>
            <a:r>
              <a:rPr lang="zh-CN" altLang="zh-CN" dirty="0">
                <a:solidFill>
                  <a:schemeClr val="tx1"/>
                </a:solidFill>
              </a:rPr>
              <a:t>资金退出企业。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第七节　资金退出企业的核算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10040620" y="495109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三、借款的偿还 </a:t>
            </a:r>
            <a:endParaRPr lang="zh-CN" altLang="zh-CN" sz="2400" b="1" dirty="0">
              <a:solidFill>
                <a:schemeClr val="tx1"/>
              </a:solidFill>
            </a:endParaRPr>
          </a:p>
          <a:p>
            <a:r>
              <a:rPr lang="zh-CN" altLang="zh-CN" dirty="0">
                <a:solidFill>
                  <a:schemeClr val="tx1"/>
                </a:solidFill>
              </a:rPr>
              <a:t>企业为满足生产经营需要而向银行等金融机构借入的短</a:t>
            </a:r>
            <a:r>
              <a:rPr lang="en-US" altLang="zh-CN" dirty="0">
                <a:solidFill>
                  <a:schemeClr val="tx1"/>
                </a:solidFill>
              </a:rPr>
              <a:t>(</a:t>
            </a:r>
            <a:r>
              <a:rPr lang="zh-CN" altLang="zh-CN" dirty="0">
                <a:solidFill>
                  <a:schemeClr val="tx1"/>
                </a:solidFill>
              </a:rPr>
              <a:t>长</a:t>
            </a:r>
            <a:r>
              <a:rPr lang="en-US" altLang="zh-CN" dirty="0">
                <a:solidFill>
                  <a:schemeClr val="tx1"/>
                </a:solidFill>
              </a:rPr>
              <a:t>)</a:t>
            </a:r>
            <a:r>
              <a:rPr lang="zh-CN" altLang="zh-CN" dirty="0">
                <a:solidFill>
                  <a:schemeClr val="tx1"/>
                </a:solidFill>
              </a:rPr>
              <a:t>期借款</a:t>
            </a:r>
            <a:r>
              <a:rPr lang="en-US" altLang="zh-CN" dirty="0">
                <a:solidFill>
                  <a:schemeClr val="tx1"/>
                </a:solidFill>
              </a:rPr>
              <a:t>,</a:t>
            </a:r>
            <a:r>
              <a:rPr lang="zh-CN" altLang="zh-CN" dirty="0">
                <a:solidFill>
                  <a:schemeClr val="tx1"/>
                </a:solidFill>
              </a:rPr>
              <a:t>应按期支付利息</a:t>
            </a:r>
            <a:r>
              <a:rPr lang="en-US" altLang="zh-CN" dirty="0">
                <a:solidFill>
                  <a:schemeClr val="tx1"/>
                </a:solidFill>
              </a:rPr>
              <a:t>,</a:t>
            </a:r>
            <a:r>
              <a:rPr lang="zh-CN" altLang="zh-CN" dirty="0">
                <a:solidFill>
                  <a:schemeClr val="tx1"/>
                </a:solidFill>
              </a:rPr>
              <a:t>到期偿还借款本金或到期一次还本付息。当企业向银行等金融机构还本付息时</a:t>
            </a:r>
            <a:r>
              <a:rPr lang="en-US" altLang="zh-CN" dirty="0">
                <a:solidFill>
                  <a:schemeClr val="tx1"/>
                </a:solidFill>
              </a:rPr>
              <a:t>,</a:t>
            </a:r>
            <a:r>
              <a:rPr lang="zh-CN" altLang="zh-CN" dirty="0">
                <a:solidFill>
                  <a:schemeClr val="tx1"/>
                </a:solidFill>
              </a:rPr>
              <a:t>这一部分资金也退出企业生产经营的资金周转</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【例</a:t>
            </a:r>
            <a:r>
              <a:rPr lang="en-US" altLang="zh-CN" dirty="0">
                <a:solidFill>
                  <a:schemeClr val="tx1"/>
                </a:solidFill>
              </a:rPr>
              <a:t>5-43</a:t>
            </a:r>
            <a:r>
              <a:rPr lang="zh-CN" altLang="zh-CN" dirty="0">
                <a:solidFill>
                  <a:schemeClr val="tx1"/>
                </a:solidFill>
              </a:rPr>
              <a:t>】　</a:t>
            </a:r>
            <a:r>
              <a:rPr lang="en-US" altLang="zh-CN" dirty="0">
                <a:solidFill>
                  <a:schemeClr val="tx1"/>
                </a:solidFill>
              </a:rPr>
              <a:t>ABC</a:t>
            </a:r>
            <a:r>
              <a:rPr lang="zh-CN" altLang="zh-CN" dirty="0">
                <a:solidFill>
                  <a:schemeClr val="tx1"/>
                </a:solidFill>
              </a:rPr>
              <a:t>公司</a:t>
            </a:r>
            <a:r>
              <a:rPr lang="en-US" altLang="zh-CN" dirty="0">
                <a:solidFill>
                  <a:schemeClr val="tx1"/>
                </a:solidFill>
              </a:rPr>
              <a:t>6</a:t>
            </a:r>
            <a:r>
              <a:rPr lang="zh-CN" altLang="zh-CN" dirty="0">
                <a:solidFill>
                  <a:schemeClr val="tx1"/>
                </a:solidFill>
              </a:rPr>
              <a:t>个月前向工商银行借入的一笔短期借款到期</a:t>
            </a:r>
            <a:r>
              <a:rPr lang="en-US" altLang="zh-CN" dirty="0">
                <a:solidFill>
                  <a:schemeClr val="tx1"/>
                </a:solidFill>
              </a:rPr>
              <a:t>,</a:t>
            </a:r>
            <a:r>
              <a:rPr lang="zh-CN" altLang="zh-CN" dirty="0">
                <a:solidFill>
                  <a:schemeClr val="tx1"/>
                </a:solidFill>
              </a:rPr>
              <a:t>按约定用银行存款一次还本付息。该笔借款本金</a:t>
            </a:r>
            <a:r>
              <a:rPr lang="en-US" altLang="zh-CN" dirty="0">
                <a:solidFill>
                  <a:schemeClr val="tx1"/>
                </a:solidFill>
              </a:rPr>
              <a:t>100 000</a:t>
            </a:r>
            <a:r>
              <a:rPr lang="zh-CN" altLang="zh-CN" dirty="0">
                <a:solidFill>
                  <a:schemeClr val="tx1"/>
                </a:solidFill>
              </a:rPr>
              <a:t>元</a:t>
            </a:r>
            <a:r>
              <a:rPr lang="en-US" altLang="zh-CN" dirty="0">
                <a:solidFill>
                  <a:schemeClr val="tx1"/>
                </a:solidFill>
              </a:rPr>
              <a:t>,</a:t>
            </a:r>
            <a:r>
              <a:rPr lang="zh-CN" altLang="zh-CN" dirty="0">
                <a:solidFill>
                  <a:schemeClr val="tx1"/>
                </a:solidFill>
              </a:rPr>
              <a:t>年利率</a:t>
            </a:r>
            <a:r>
              <a:rPr lang="en-US" altLang="zh-CN" dirty="0">
                <a:solidFill>
                  <a:schemeClr val="tx1"/>
                </a:solidFill>
              </a:rPr>
              <a:t>9%</a:t>
            </a:r>
            <a:r>
              <a:rPr lang="zh-CN" altLang="zh-CN" dirty="0">
                <a:solidFill>
                  <a:schemeClr val="tx1"/>
                </a:solidFill>
              </a:rPr>
              <a:t>。因利息数额不大</a:t>
            </a:r>
            <a:r>
              <a:rPr lang="en-US" altLang="zh-CN" dirty="0">
                <a:solidFill>
                  <a:schemeClr val="tx1"/>
                </a:solidFill>
              </a:rPr>
              <a:t>,</a:t>
            </a:r>
            <a:r>
              <a:rPr lang="zh-CN" altLang="zh-CN" dirty="0">
                <a:solidFill>
                  <a:schemeClr val="tx1"/>
                </a:solidFill>
              </a:rPr>
              <a:t>借款到期前没有按月预提利息</a:t>
            </a:r>
            <a:r>
              <a:rPr lang="en-US" altLang="zh-CN" dirty="0">
                <a:solidFill>
                  <a:schemeClr val="tx1"/>
                </a:solidFill>
              </a:rPr>
              <a:t>,</a:t>
            </a:r>
            <a:r>
              <a:rPr lang="zh-CN" altLang="zh-CN" dirty="0">
                <a:solidFill>
                  <a:schemeClr val="tx1"/>
                </a:solidFill>
              </a:rPr>
              <a:t>利息在实际支付时</a:t>
            </a:r>
            <a:r>
              <a:rPr lang="en-US" altLang="zh-CN" dirty="0">
                <a:solidFill>
                  <a:schemeClr val="tx1"/>
                </a:solidFill>
              </a:rPr>
              <a:t>,</a:t>
            </a:r>
            <a:r>
              <a:rPr lang="zh-CN" altLang="zh-CN" dirty="0">
                <a:solidFill>
                  <a:schemeClr val="tx1"/>
                </a:solidFill>
              </a:rPr>
              <a:t>直接计入当期损益。应编制会计分录如下</a:t>
            </a:r>
            <a:r>
              <a:rPr lang="en-US" altLang="zh-CN" dirty="0">
                <a:solidFill>
                  <a:schemeClr val="tx1"/>
                </a:solidFill>
              </a:rPr>
              <a:t>:</a:t>
            </a:r>
            <a:endParaRPr lang="zh-CN" altLang="zh-CN" dirty="0">
              <a:solidFill>
                <a:schemeClr val="tx1"/>
              </a:solidFill>
            </a:endParaRPr>
          </a:p>
          <a:p>
            <a:r>
              <a:rPr lang="zh-CN" altLang="zh-CN" dirty="0">
                <a:solidFill>
                  <a:schemeClr val="tx1"/>
                </a:solidFill>
              </a:rPr>
              <a:t>应支付的利息</a:t>
            </a:r>
            <a:r>
              <a:rPr lang="en-US" altLang="zh-CN" dirty="0">
                <a:solidFill>
                  <a:schemeClr val="tx1"/>
                </a:solidFill>
              </a:rPr>
              <a:t>=100 000×9%÷12×6=4 500(</a:t>
            </a:r>
            <a:r>
              <a:rPr lang="zh-CN" altLang="zh-CN" dirty="0">
                <a:solidFill>
                  <a:schemeClr val="tx1"/>
                </a:solidFill>
              </a:rPr>
              <a:t>元</a:t>
            </a:r>
            <a:r>
              <a:rPr lang="en-US" altLang="zh-CN" dirty="0">
                <a:solidFill>
                  <a:schemeClr val="tx1"/>
                </a:solidFill>
              </a:rPr>
              <a:t>)</a:t>
            </a:r>
            <a:endParaRPr lang="zh-CN" altLang="zh-CN" dirty="0">
              <a:solidFill>
                <a:schemeClr val="tx1"/>
              </a:solidFill>
            </a:endParaRPr>
          </a:p>
          <a:p>
            <a:r>
              <a:rPr lang="zh-CN" altLang="zh-CN" dirty="0">
                <a:solidFill>
                  <a:schemeClr val="tx1"/>
                </a:solidFill>
              </a:rPr>
              <a:t>　借</a:t>
            </a:r>
            <a:r>
              <a:rPr lang="en-US" altLang="zh-CN" dirty="0">
                <a:solidFill>
                  <a:schemeClr val="tx1"/>
                </a:solidFill>
              </a:rPr>
              <a:t>:</a:t>
            </a:r>
            <a:r>
              <a:rPr lang="zh-CN" altLang="zh-CN" dirty="0">
                <a:solidFill>
                  <a:schemeClr val="tx1"/>
                </a:solidFill>
              </a:rPr>
              <a:t>短期借款</a:t>
            </a:r>
            <a:r>
              <a:rPr lang="en-US" altLang="zh-CN" dirty="0">
                <a:solidFill>
                  <a:schemeClr val="tx1"/>
                </a:solidFill>
              </a:rPr>
              <a:t>	100 000</a:t>
            </a:r>
            <a:endParaRPr lang="zh-CN" altLang="zh-CN" dirty="0">
              <a:solidFill>
                <a:schemeClr val="tx1"/>
              </a:solidFill>
            </a:endParaRPr>
          </a:p>
          <a:p>
            <a:r>
              <a:rPr lang="zh-CN" altLang="zh-CN" dirty="0">
                <a:solidFill>
                  <a:schemeClr val="tx1"/>
                </a:solidFill>
              </a:rPr>
              <a:t>财务费用</a:t>
            </a:r>
            <a:r>
              <a:rPr lang="en-US" altLang="zh-CN" dirty="0">
                <a:solidFill>
                  <a:schemeClr val="tx1"/>
                </a:solidFill>
              </a:rPr>
              <a:t>	4 500</a:t>
            </a:r>
            <a:endParaRPr lang="zh-CN" altLang="zh-CN" dirty="0">
              <a:solidFill>
                <a:schemeClr val="tx1"/>
              </a:solidFill>
            </a:endParaRPr>
          </a:p>
          <a:p>
            <a:r>
              <a:rPr lang="zh-CN" altLang="zh-CN" dirty="0">
                <a:solidFill>
                  <a:schemeClr val="tx1"/>
                </a:solidFill>
              </a:rPr>
              <a:t>　贷</a:t>
            </a:r>
            <a:r>
              <a:rPr lang="en-US" altLang="zh-CN" dirty="0">
                <a:solidFill>
                  <a:schemeClr val="tx1"/>
                </a:solidFill>
              </a:rPr>
              <a:t>:</a:t>
            </a:r>
            <a:r>
              <a:rPr lang="zh-CN" altLang="zh-CN" dirty="0">
                <a:solidFill>
                  <a:schemeClr val="tx1"/>
                </a:solidFill>
              </a:rPr>
              <a:t>银行存款</a:t>
            </a:r>
            <a:r>
              <a:rPr lang="en-US" altLang="zh-CN" dirty="0">
                <a:solidFill>
                  <a:schemeClr val="tx1"/>
                </a:solidFill>
              </a:rPr>
              <a:t>	104 500</a:t>
            </a:r>
            <a:endParaRPr lang="zh-CN" altLang="zh-CN" dirty="0">
              <a:solidFill>
                <a:schemeClr val="tx1"/>
              </a:solidFill>
            </a:endParaRPr>
          </a:p>
          <a:p>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第七节　资金退出企业的核算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一、登记账户</a:t>
            </a:r>
            <a:endParaRPr lang="zh-CN" altLang="zh-CN" sz="2400" b="1" dirty="0">
              <a:solidFill>
                <a:schemeClr val="tx1"/>
              </a:solidFill>
            </a:endParaRPr>
          </a:p>
          <a:p>
            <a:r>
              <a:rPr lang="zh-CN" altLang="zh-CN" dirty="0">
                <a:solidFill>
                  <a:schemeClr val="tx1"/>
                </a:solidFill>
              </a:rPr>
              <a:t>企业各项经济业务编制会计分录以后</a:t>
            </a:r>
            <a:r>
              <a:rPr lang="en-US" altLang="zh-CN" dirty="0">
                <a:solidFill>
                  <a:schemeClr val="tx1"/>
                </a:solidFill>
              </a:rPr>
              <a:t>,</a:t>
            </a:r>
            <a:r>
              <a:rPr lang="zh-CN" altLang="zh-CN" dirty="0">
                <a:solidFill>
                  <a:schemeClr val="tx1"/>
                </a:solidFill>
              </a:rPr>
              <a:t>应记入有关账户</a:t>
            </a:r>
            <a:r>
              <a:rPr lang="en-US" altLang="zh-CN" dirty="0">
                <a:solidFill>
                  <a:schemeClr val="tx1"/>
                </a:solidFill>
              </a:rPr>
              <a:t>,</a:t>
            </a:r>
            <a:r>
              <a:rPr lang="zh-CN" altLang="zh-CN" dirty="0">
                <a:solidFill>
                  <a:schemeClr val="tx1"/>
                </a:solidFill>
              </a:rPr>
              <a:t>这个记账步骤通常称为“过账”</a:t>
            </a:r>
            <a:r>
              <a:rPr lang="en-US" altLang="zh-CN" dirty="0">
                <a:solidFill>
                  <a:schemeClr val="tx1"/>
                </a:solidFill>
              </a:rPr>
              <a:t>,</a:t>
            </a:r>
            <a:r>
              <a:rPr lang="zh-CN" altLang="zh-CN" dirty="0">
                <a:solidFill>
                  <a:schemeClr val="tx1"/>
                </a:solidFill>
              </a:rPr>
              <a:t>或称为账簿登记</a:t>
            </a:r>
            <a:r>
              <a:rPr lang="en-US" altLang="zh-CN" dirty="0">
                <a:solidFill>
                  <a:schemeClr val="tx1"/>
                </a:solidFill>
              </a:rPr>
              <a:t>(</a:t>
            </a:r>
            <a:r>
              <a:rPr lang="zh-CN" altLang="zh-CN" dirty="0">
                <a:solidFill>
                  <a:schemeClr val="tx1"/>
                </a:solidFill>
              </a:rPr>
              <a:t>有关账簿登记将在第七章学习</a:t>
            </a:r>
            <a:r>
              <a:rPr lang="en-US" altLang="zh-CN" dirty="0">
                <a:solidFill>
                  <a:schemeClr val="tx1"/>
                </a:solidFill>
              </a:rPr>
              <a:t>)</a:t>
            </a:r>
            <a:r>
              <a:rPr lang="zh-CN" altLang="zh-CN" dirty="0" smtClean="0">
                <a:solidFill>
                  <a:schemeClr val="tx1"/>
                </a:solidFill>
              </a:rPr>
              <a:t>。</a:t>
            </a:r>
            <a:endParaRPr lang="en-US" altLang="zh-CN" dirty="0" smtClean="0">
              <a:solidFill>
                <a:schemeClr val="tx1"/>
              </a:solidFill>
            </a:endParaRPr>
          </a:p>
          <a:p>
            <a:r>
              <a:rPr lang="zh-CN" altLang="zh-CN" dirty="0">
                <a:solidFill>
                  <a:schemeClr val="tx1"/>
                </a:solidFill>
              </a:rPr>
              <a:t>【例</a:t>
            </a:r>
            <a:r>
              <a:rPr lang="en-US" altLang="zh-CN" dirty="0">
                <a:solidFill>
                  <a:schemeClr val="tx1"/>
                </a:solidFill>
              </a:rPr>
              <a:t>5-44</a:t>
            </a:r>
            <a:r>
              <a:rPr lang="zh-CN" altLang="zh-CN" dirty="0">
                <a:solidFill>
                  <a:schemeClr val="tx1"/>
                </a:solidFill>
              </a:rPr>
              <a:t>】　某企业</a:t>
            </a:r>
            <a:r>
              <a:rPr lang="en-US" altLang="zh-CN" dirty="0">
                <a:solidFill>
                  <a:schemeClr val="tx1"/>
                </a:solidFill>
              </a:rPr>
              <a:t>2017</a:t>
            </a:r>
            <a:r>
              <a:rPr lang="zh-CN" altLang="zh-CN" dirty="0">
                <a:solidFill>
                  <a:schemeClr val="tx1"/>
                </a:solidFill>
              </a:rPr>
              <a:t>年</a:t>
            </a:r>
            <a:r>
              <a:rPr lang="en-US" altLang="zh-CN" dirty="0">
                <a:solidFill>
                  <a:schemeClr val="tx1"/>
                </a:solidFill>
              </a:rPr>
              <a:t>1</a:t>
            </a:r>
            <a:r>
              <a:rPr lang="zh-CN" altLang="zh-CN" dirty="0">
                <a:solidFill>
                  <a:schemeClr val="tx1"/>
                </a:solidFill>
              </a:rPr>
              <a:t>月初有关账户余额如表</a:t>
            </a:r>
            <a:r>
              <a:rPr lang="en-US" altLang="zh-CN" dirty="0">
                <a:solidFill>
                  <a:schemeClr val="tx1"/>
                </a:solidFill>
              </a:rPr>
              <a:t>5-6</a:t>
            </a:r>
            <a:r>
              <a:rPr lang="zh-CN" altLang="zh-CN" dirty="0">
                <a:solidFill>
                  <a:schemeClr val="tx1"/>
                </a:solidFill>
              </a:rPr>
              <a:t>所示。</a:t>
            </a:r>
            <a:endParaRPr lang="zh-CN" altLang="zh-CN" dirty="0">
              <a:solidFill>
                <a:schemeClr val="tx1"/>
              </a:solidFill>
            </a:endParaRPr>
          </a:p>
          <a:p>
            <a:r>
              <a:rPr lang="zh-CN" altLang="en-US" dirty="0" smtClean="0">
                <a:solidFill>
                  <a:schemeClr val="tx1"/>
                </a:solidFill>
              </a:rPr>
              <a:t>（略）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第八节　过账与试算平衡</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56628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二、试算平衡</a:t>
            </a:r>
            <a:endParaRPr lang="zh-CN" altLang="zh-CN" sz="2400" b="1" dirty="0">
              <a:solidFill>
                <a:schemeClr val="tx1"/>
              </a:solidFill>
            </a:endParaRPr>
          </a:p>
          <a:p>
            <a:pPr marL="0" indent="0" eaLnBrk="0" fontAlgn="base" hangingPunct="0">
              <a:spcBef>
                <a:spcPct val="20000"/>
              </a:spcBef>
              <a:buNone/>
            </a:pPr>
            <a:r>
              <a:rPr lang="en-US" altLang="zh-CN" sz="2200" b="1" dirty="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本期发生额平衡法</a:t>
            </a:r>
            <a:endParaRPr lang="zh-CN" altLang="zh-CN" sz="2200" b="1" dirty="0">
              <a:solidFill>
                <a:schemeClr val="tx1"/>
              </a:solidFill>
            </a:endParaRPr>
          </a:p>
          <a:p>
            <a:r>
              <a:rPr lang="zh-CN" altLang="zh-CN" dirty="0">
                <a:solidFill>
                  <a:schemeClr val="tx1"/>
                </a:solidFill>
              </a:rPr>
              <a:t>本期发生额平衡法</a:t>
            </a:r>
            <a:r>
              <a:rPr lang="en-US" altLang="zh-CN" dirty="0">
                <a:solidFill>
                  <a:schemeClr val="tx1"/>
                </a:solidFill>
              </a:rPr>
              <a:t>,</a:t>
            </a:r>
            <a:r>
              <a:rPr lang="zh-CN" altLang="zh-CN" dirty="0">
                <a:solidFill>
                  <a:schemeClr val="tx1"/>
                </a:solidFill>
              </a:rPr>
              <a:t>是指将全部账户的本期借方发生额和本期贷方发生额分别加总后</a:t>
            </a:r>
            <a:r>
              <a:rPr lang="en-US" altLang="zh-CN" dirty="0">
                <a:solidFill>
                  <a:schemeClr val="tx1"/>
                </a:solidFill>
              </a:rPr>
              <a:t>,</a:t>
            </a:r>
            <a:r>
              <a:rPr lang="zh-CN" altLang="zh-CN" dirty="0">
                <a:solidFill>
                  <a:schemeClr val="tx1"/>
                </a:solidFill>
              </a:rPr>
              <a:t>利用“有借必有贷</a:t>
            </a:r>
            <a:r>
              <a:rPr lang="en-US" altLang="zh-CN" dirty="0">
                <a:solidFill>
                  <a:schemeClr val="tx1"/>
                </a:solidFill>
              </a:rPr>
              <a:t>,</a:t>
            </a:r>
            <a:r>
              <a:rPr lang="zh-CN" altLang="zh-CN" dirty="0">
                <a:solidFill>
                  <a:schemeClr val="tx1"/>
                </a:solidFill>
              </a:rPr>
              <a:t>借贷必相等”的记账规则来检验本期发生额账户处理正确性的一种试算平衡方法</a:t>
            </a:r>
            <a:r>
              <a:rPr lang="en-US" altLang="zh-CN" dirty="0">
                <a:solidFill>
                  <a:schemeClr val="tx1"/>
                </a:solidFill>
              </a:rPr>
              <a:t>,</a:t>
            </a:r>
            <a:r>
              <a:rPr lang="zh-CN" altLang="zh-CN" dirty="0">
                <a:solidFill>
                  <a:schemeClr val="tx1"/>
                </a:solidFill>
              </a:rPr>
              <a:t>其试算平衡公式如下</a:t>
            </a:r>
            <a:r>
              <a:rPr lang="en-US" altLang="zh-CN" dirty="0">
                <a:solidFill>
                  <a:schemeClr val="tx1"/>
                </a:solidFill>
              </a:rPr>
              <a:t>:</a:t>
            </a:r>
            <a:endParaRPr lang="zh-CN" altLang="zh-CN" dirty="0">
              <a:solidFill>
                <a:schemeClr val="tx1"/>
              </a:solidFill>
            </a:endParaRPr>
          </a:p>
          <a:p>
            <a:r>
              <a:rPr lang="zh-CN" altLang="zh-CN" dirty="0">
                <a:solidFill>
                  <a:schemeClr val="tx1"/>
                </a:solidFill>
              </a:rPr>
              <a:t>全部账户本期借方发生额合计</a:t>
            </a:r>
            <a:r>
              <a:rPr lang="en-US" altLang="zh-CN" dirty="0">
                <a:solidFill>
                  <a:schemeClr val="tx1"/>
                </a:solidFill>
              </a:rPr>
              <a:t>=</a:t>
            </a:r>
            <a:r>
              <a:rPr lang="zh-CN" altLang="zh-CN" dirty="0">
                <a:solidFill>
                  <a:schemeClr val="tx1"/>
                </a:solidFill>
              </a:rPr>
              <a:t>全部账户本期贷方发生额合计</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余额平衡法</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试算平衡表的编制</a:t>
            </a:r>
            <a:endParaRPr lang="zh-CN" altLang="zh-CN" dirty="0">
              <a:solidFill>
                <a:schemeClr val="tx1"/>
              </a:solidFill>
            </a:endParaRPr>
          </a:p>
          <a:p>
            <a:r>
              <a:rPr lang="en-US" altLang="zh-CN" dirty="0">
                <a:solidFill>
                  <a:schemeClr val="tx1"/>
                </a:solidFill>
              </a:rPr>
              <a:t>2.</a:t>
            </a:r>
            <a:r>
              <a:rPr lang="zh-CN" altLang="zh-CN" dirty="0">
                <a:solidFill>
                  <a:schemeClr val="tx1"/>
                </a:solidFill>
              </a:rPr>
              <a:t>利用试算平衡表查找差错</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第八节　过账与试算平衡</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一、预收收入的调整</a:t>
            </a:r>
            <a:endParaRPr lang="zh-CN" altLang="zh-CN" sz="2400" b="1" dirty="0">
              <a:solidFill>
                <a:schemeClr val="tx1"/>
              </a:solidFill>
            </a:endParaRPr>
          </a:p>
          <a:p>
            <a:r>
              <a:rPr lang="zh-CN" altLang="zh-CN" dirty="0">
                <a:solidFill>
                  <a:schemeClr val="tx1"/>
                </a:solidFill>
              </a:rPr>
              <a:t>预收收入是指本期已收款入账</a:t>
            </a:r>
            <a:r>
              <a:rPr lang="en-US" altLang="zh-CN" dirty="0">
                <a:solidFill>
                  <a:schemeClr val="tx1"/>
                </a:solidFill>
              </a:rPr>
              <a:t>,</a:t>
            </a:r>
            <a:r>
              <a:rPr lang="zh-CN" altLang="zh-CN" dirty="0">
                <a:solidFill>
                  <a:schemeClr val="tx1"/>
                </a:solidFill>
              </a:rPr>
              <a:t>因尚未向付款单位提供商品或劳务或财产物资使用权而不属于本期收入的款项</a:t>
            </a:r>
            <a:r>
              <a:rPr lang="en-US" altLang="zh-CN" dirty="0">
                <a:solidFill>
                  <a:schemeClr val="tx1"/>
                </a:solidFill>
              </a:rPr>
              <a:t>,</a:t>
            </a:r>
            <a:r>
              <a:rPr lang="zh-CN" altLang="zh-CN" dirty="0">
                <a:solidFill>
                  <a:schemeClr val="tx1"/>
                </a:solidFill>
              </a:rPr>
              <a:t>是一种负债性质的预收收入。在计算本期收入时</a:t>
            </a:r>
            <a:r>
              <a:rPr lang="en-US" altLang="zh-CN" dirty="0">
                <a:solidFill>
                  <a:schemeClr val="tx1"/>
                </a:solidFill>
              </a:rPr>
              <a:t>,</a:t>
            </a:r>
            <a:r>
              <a:rPr lang="zh-CN" altLang="zh-CN" dirty="0">
                <a:solidFill>
                  <a:schemeClr val="tx1"/>
                </a:solidFill>
              </a:rPr>
              <a:t>应该将这部分预收收入进行账项调整</a:t>
            </a:r>
            <a:r>
              <a:rPr lang="en-US" altLang="zh-CN" dirty="0">
                <a:solidFill>
                  <a:schemeClr val="tx1"/>
                </a:solidFill>
              </a:rPr>
              <a:t>,</a:t>
            </a:r>
            <a:r>
              <a:rPr lang="zh-CN" altLang="zh-CN" dirty="0">
                <a:solidFill>
                  <a:schemeClr val="tx1"/>
                </a:solidFill>
              </a:rPr>
              <a:t>记入“预收账款”科目</a:t>
            </a:r>
            <a:r>
              <a:rPr lang="en-US" altLang="zh-CN" dirty="0">
                <a:solidFill>
                  <a:schemeClr val="tx1"/>
                </a:solidFill>
              </a:rPr>
              <a:t>,</a:t>
            </a:r>
            <a:r>
              <a:rPr lang="zh-CN" altLang="zh-CN" dirty="0">
                <a:solidFill>
                  <a:schemeClr val="tx1"/>
                </a:solidFill>
              </a:rPr>
              <a:t>待确认为本期收入后</a:t>
            </a:r>
            <a:r>
              <a:rPr lang="en-US" altLang="zh-CN" dirty="0">
                <a:solidFill>
                  <a:schemeClr val="tx1"/>
                </a:solidFill>
              </a:rPr>
              <a:t>,</a:t>
            </a:r>
            <a:r>
              <a:rPr lang="zh-CN" altLang="zh-CN" dirty="0">
                <a:solidFill>
                  <a:schemeClr val="tx1"/>
                </a:solidFill>
              </a:rPr>
              <a:t>再从“预收账款”科目转入有关收入科目</a:t>
            </a:r>
            <a:r>
              <a:rPr lang="zh-CN" altLang="zh-CN" dirty="0" smtClean="0">
                <a:solidFill>
                  <a:schemeClr val="tx1"/>
                </a:solidFill>
              </a:rPr>
              <a:t>。</a:t>
            </a:r>
            <a:endParaRPr lang="en-US" altLang="zh-CN" dirty="0">
              <a:solidFill>
                <a:schemeClr val="tx1"/>
              </a:solidFill>
            </a:endParaRPr>
          </a:p>
          <a:p>
            <a:endParaRPr lang="zh-CN" altLang="zh-CN" sz="1000" dirty="0">
              <a:solidFill>
                <a:schemeClr val="tx1"/>
              </a:solidFill>
            </a:endParaRPr>
          </a:p>
          <a:p>
            <a:pPr marL="0" indent="0">
              <a:buNone/>
            </a:pPr>
            <a:r>
              <a:rPr lang="zh-CN" altLang="zh-CN" sz="2400" b="1" dirty="0">
                <a:solidFill>
                  <a:schemeClr val="tx1"/>
                </a:solidFill>
              </a:rPr>
              <a:t>二、应计收入的调整</a:t>
            </a:r>
            <a:endParaRPr lang="zh-CN" altLang="zh-CN" sz="2400" b="1" dirty="0">
              <a:solidFill>
                <a:schemeClr val="tx1"/>
              </a:solidFill>
            </a:endParaRPr>
          </a:p>
          <a:p>
            <a:r>
              <a:rPr lang="zh-CN" altLang="zh-CN" dirty="0">
                <a:solidFill>
                  <a:schemeClr val="tx1"/>
                </a:solidFill>
              </a:rPr>
              <a:t>应计收入是指企业在本期已向其他单位或个人提供商品或劳务或财产物资使用权而尚未收到款项的收入</a:t>
            </a:r>
            <a:r>
              <a:rPr lang="en-US" altLang="zh-CN" dirty="0">
                <a:solidFill>
                  <a:schemeClr val="tx1"/>
                </a:solidFill>
              </a:rPr>
              <a:t>,</a:t>
            </a:r>
            <a:r>
              <a:rPr lang="zh-CN" altLang="zh-CN" dirty="0">
                <a:solidFill>
                  <a:schemeClr val="tx1"/>
                </a:solidFill>
              </a:rPr>
              <a:t>如应收的租金收入、应收的银行存款利息收入。</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第九节　期末账项调整</a:t>
            </a:r>
            <a:endParaRPr lang="zh-CN" altLang="en-US" dirty="0">
              <a:sym typeface="+mn-ea"/>
            </a:endParaRPr>
          </a:p>
        </p:txBody>
      </p:sp>
      <p:pic>
        <p:nvPicPr>
          <p:cNvPr id="2" name="图片 1"/>
          <p:cNvPicPr>
            <a:picLocks noChangeAspect="1"/>
          </p:cNvPicPr>
          <p:nvPr/>
        </p:nvPicPr>
        <p:blipFill>
          <a:blip r:embed="rId3"/>
          <a:stretch>
            <a:fillRect/>
          </a:stretch>
        </p:blipFill>
        <p:spPr>
          <a:xfrm>
            <a:off x="10124440" y="474662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三、预付费用的摊销</a:t>
            </a:r>
            <a:endParaRPr lang="zh-CN" altLang="zh-CN" sz="2400" b="1" dirty="0">
              <a:solidFill>
                <a:schemeClr val="tx1"/>
              </a:solidFill>
            </a:endParaRPr>
          </a:p>
          <a:p>
            <a:r>
              <a:rPr lang="zh-CN" altLang="zh-CN" dirty="0">
                <a:solidFill>
                  <a:schemeClr val="tx1"/>
                </a:solidFill>
              </a:rPr>
              <a:t>本期已支付但本期尚未受益的费用</a:t>
            </a:r>
            <a:r>
              <a:rPr lang="en-US" altLang="zh-CN" dirty="0">
                <a:solidFill>
                  <a:schemeClr val="tx1"/>
                </a:solidFill>
              </a:rPr>
              <a:t>,</a:t>
            </a:r>
            <a:r>
              <a:rPr lang="zh-CN" altLang="zh-CN" dirty="0">
                <a:solidFill>
                  <a:schemeClr val="tx1"/>
                </a:solidFill>
              </a:rPr>
              <a:t>或应由本期和以后各期分别摊销的费用</a:t>
            </a:r>
            <a:r>
              <a:rPr lang="en-US" altLang="zh-CN" dirty="0">
                <a:solidFill>
                  <a:schemeClr val="tx1"/>
                </a:solidFill>
              </a:rPr>
              <a:t>,</a:t>
            </a:r>
            <a:r>
              <a:rPr lang="zh-CN" altLang="zh-CN" dirty="0">
                <a:solidFill>
                  <a:schemeClr val="tx1"/>
                </a:solidFill>
              </a:rPr>
              <a:t>就是企业的预付费用。摊销期限在</a:t>
            </a:r>
            <a:r>
              <a:rPr lang="en-US" altLang="zh-CN" dirty="0">
                <a:solidFill>
                  <a:schemeClr val="tx1"/>
                </a:solidFill>
              </a:rPr>
              <a:t>1</a:t>
            </a:r>
            <a:r>
              <a:rPr lang="zh-CN" altLang="zh-CN" dirty="0">
                <a:solidFill>
                  <a:schemeClr val="tx1"/>
                </a:solidFill>
              </a:rPr>
              <a:t>年以内的预付费用</a:t>
            </a:r>
            <a:r>
              <a:rPr lang="en-US" altLang="zh-CN" dirty="0">
                <a:solidFill>
                  <a:schemeClr val="tx1"/>
                </a:solidFill>
              </a:rPr>
              <a:t>,</a:t>
            </a:r>
            <a:r>
              <a:rPr lang="zh-CN" altLang="zh-CN" dirty="0">
                <a:solidFill>
                  <a:schemeClr val="tx1"/>
                </a:solidFill>
              </a:rPr>
              <a:t>可以通过“预付账款”账户核算</a:t>
            </a:r>
            <a:r>
              <a:rPr lang="en-US" altLang="zh-CN" dirty="0">
                <a:solidFill>
                  <a:schemeClr val="tx1"/>
                </a:solidFill>
              </a:rPr>
              <a:t>;</a:t>
            </a:r>
            <a:r>
              <a:rPr lang="zh-CN" altLang="zh-CN" dirty="0">
                <a:solidFill>
                  <a:schemeClr val="tx1"/>
                </a:solidFill>
              </a:rPr>
              <a:t>摊销期限在</a:t>
            </a:r>
            <a:r>
              <a:rPr lang="en-US" altLang="zh-CN" dirty="0">
                <a:solidFill>
                  <a:schemeClr val="tx1"/>
                </a:solidFill>
              </a:rPr>
              <a:t>1</a:t>
            </a:r>
            <a:r>
              <a:rPr lang="zh-CN" altLang="zh-CN" dirty="0">
                <a:solidFill>
                  <a:schemeClr val="tx1"/>
                </a:solidFill>
              </a:rPr>
              <a:t>年以上的预付费用</a:t>
            </a:r>
            <a:r>
              <a:rPr lang="en-US" altLang="zh-CN" dirty="0">
                <a:solidFill>
                  <a:schemeClr val="tx1"/>
                </a:solidFill>
              </a:rPr>
              <a:t>,</a:t>
            </a:r>
            <a:r>
              <a:rPr lang="zh-CN" altLang="zh-CN" dirty="0">
                <a:solidFill>
                  <a:schemeClr val="tx1"/>
                </a:solidFill>
              </a:rPr>
              <a:t>则通过“长期待摊费用”账户核算。 </a:t>
            </a:r>
            <a:endParaRPr lang="en-US" altLang="zh-CN" dirty="0" smtClean="0">
              <a:solidFill>
                <a:schemeClr val="tx1"/>
              </a:solidFill>
            </a:endParaRPr>
          </a:p>
          <a:p>
            <a:endParaRPr lang="zh-CN" altLang="zh-CN" sz="1000" dirty="0">
              <a:solidFill>
                <a:schemeClr val="tx1"/>
              </a:solidFill>
            </a:endParaRPr>
          </a:p>
          <a:p>
            <a:pPr marL="0" indent="0">
              <a:buNone/>
            </a:pPr>
            <a:r>
              <a:rPr lang="zh-CN" altLang="zh-CN" sz="2400" b="1" dirty="0">
                <a:solidFill>
                  <a:schemeClr val="tx1"/>
                </a:solidFill>
              </a:rPr>
              <a:t>四、应计费用的记录</a:t>
            </a:r>
            <a:endParaRPr lang="zh-CN" altLang="zh-CN" sz="2400" b="1" dirty="0">
              <a:solidFill>
                <a:schemeClr val="tx1"/>
              </a:solidFill>
            </a:endParaRPr>
          </a:p>
          <a:p>
            <a:r>
              <a:rPr lang="zh-CN" altLang="zh-CN" dirty="0">
                <a:solidFill>
                  <a:schemeClr val="tx1"/>
                </a:solidFill>
              </a:rPr>
              <a:t>企业在本期已耗用</a:t>
            </a:r>
            <a:r>
              <a:rPr lang="en-US" altLang="zh-CN" dirty="0">
                <a:solidFill>
                  <a:schemeClr val="tx1"/>
                </a:solidFill>
              </a:rPr>
              <a:t>,</a:t>
            </a:r>
            <a:r>
              <a:rPr lang="zh-CN" altLang="zh-CN" dirty="0">
                <a:solidFill>
                  <a:schemeClr val="tx1"/>
                </a:solidFill>
              </a:rPr>
              <a:t>或本期已受益但尚未支付的支出</a:t>
            </a:r>
            <a:r>
              <a:rPr lang="en-US" altLang="zh-CN" dirty="0">
                <a:solidFill>
                  <a:schemeClr val="tx1"/>
                </a:solidFill>
              </a:rPr>
              <a:t>,</a:t>
            </a:r>
            <a:r>
              <a:rPr lang="zh-CN" altLang="zh-CN" dirty="0">
                <a:solidFill>
                  <a:schemeClr val="tx1"/>
                </a:solidFill>
              </a:rPr>
              <a:t>按权责发生制的规定</a:t>
            </a:r>
            <a:r>
              <a:rPr lang="en-US" altLang="zh-CN" dirty="0">
                <a:solidFill>
                  <a:schemeClr val="tx1"/>
                </a:solidFill>
              </a:rPr>
              <a:t>,</a:t>
            </a:r>
            <a:r>
              <a:rPr lang="zh-CN" altLang="zh-CN" dirty="0">
                <a:solidFill>
                  <a:schemeClr val="tx1"/>
                </a:solidFill>
              </a:rPr>
              <a:t>凡属于本期的费用</a:t>
            </a:r>
            <a:r>
              <a:rPr lang="en-US" altLang="zh-CN" dirty="0">
                <a:solidFill>
                  <a:schemeClr val="tx1"/>
                </a:solidFill>
              </a:rPr>
              <a:t>,</a:t>
            </a:r>
            <a:r>
              <a:rPr lang="zh-CN" altLang="zh-CN" dirty="0">
                <a:solidFill>
                  <a:schemeClr val="tx1"/>
                </a:solidFill>
              </a:rPr>
              <a:t>无论其款项是否支付</a:t>
            </a:r>
            <a:r>
              <a:rPr lang="en-US" altLang="zh-CN" dirty="0">
                <a:solidFill>
                  <a:schemeClr val="tx1"/>
                </a:solidFill>
              </a:rPr>
              <a:t>,</a:t>
            </a:r>
            <a:r>
              <a:rPr lang="zh-CN" altLang="zh-CN" dirty="0">
                <a:solidFill>
                  <a:schemeClr val="tx1"/>
                </a:solidFill>
              </a:rPr>
              <a:t>都应作为本期费用处理。期末应当将那些属于本期费用而尚未支付的费用调整入账。 </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第九节　期末账项调整</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五、其他账项的调整 </a:t>
            </a:r>
            <a:endParaRPr lang="zh-CN" altLang="zh-CN" sz="2400" b="1" dirty="0">
              <a:solidFill>
                <a:schemeClr val="tx1"/>
              </a:solidFill>
            </a:endParaRPr>
          </a:p>
          <a:p>
            <a:r>
              <a:rPr lang="zh-CN" altLang="zh-CN" dirty="0">
                <a:solidFill>
                  <a:schemeClr val="tx1"/>
                </a:solidFill>
              </a:rPr>
              <a:t>企业应按税法规定</a:t>
            </a:r>
            <a:r>
              <a:rPr lang="en-US" altLang="zh-CN" dirty="0">
                <a:solidFill>
                  <a:schemeClr val="tx1"/>
                </a:solidFill>
              </a:rPr>
              <a:t>,</a:t>
            </a:r>
            <a:r>
              <a:rPr lang="zh-CN" altLang="zh-CN" dirty="0">
                <a:solidFill>
                  <a:schemeClr val="tx1"/>
                </a:solidFill>
              </a:rPr>
              <a:t>向国家缴纳各种税款</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有</a:t>
            </a:r>
            <a:r>
              <a:rPr lang="zh-CN" altLang="zh-CN" dirty="0">
                <a:solidFill>
                  <a:schemeClr val="tx1"/>
                </a:solidFill>
              </a:rPr>
              <a:t>的税款是发生时直接支付的</a:t>
            </a:r>
            <a:r>
              <a:rPr lang="en-US" altLang="zh-CN" dirty="0">
                <a:solidFill>
                  <a:schemeClr val="tx1"/>
                </a:solidFill>
              </a:rPr>
              <a:t>,</a:t>
            </a:r>
            <a:r>
              <a:rPr lang="zh-CN" altLang="zh-CN" dirty="0">
                <a:solidFill>
                  <a:schemeClr val="tx1"/>
                </a:solidFill>
              </a:rPr>
              <a:t>如印花税</a:t>
            </a:r>
            <a:r>
              <a:rPr lang="en-US" altLang="zh-CN" dirty="0">
                <a:solidFill>
                  <a:schemeClr val="tx1"/>
                </a:solidFill>
              </a:rPr>
              <a:t>,</a:t>
            </a:r>
            <a:r>
              <a:rPr lang="zh-CN" altLang="zh-CN" dirty="0">
                <a:solidFill>
                  <a:schemeClr val="tx1"/>
                </a:solidFill>
              </a:rPr>
              <a:t>在支付时</a:t>
            </a:r>
            <a:r>
              <a:rPr lang="en-US" altLang="zh-CN" dirty="0">
                <a:solidFill>
                  <a:schemeClr val="tx1"/>
                </a:solidFill>
              </a:rPr>
              <a:t>,</a:t>
            </a:r>
            <a:r>
              <a:rPr lang="zh-CN" altLang="zh-CN" dirty="0">
                <a:solidFill>
                  <a:schemeClr val="tx1"/>
                </a:solidFill>
              </a:rPr>
              <a:t>借记“税金及附加”账户</a:t>
            </a:r>
            <a:r>
              <a:rPr lang="en-US" altLang="zh-CN" dirty="0">
                <a:solidFill>
                  <a:schemeClr val="tx1"/>
                </a:solidFill>
              </a:rPr>
              <a:t>,</a:t>
            </a:r>
            <a:r>
              <a:rPr lang="zh-CN" altLang="zh-CN" dirty="0">
                <a:solidFill>
                  <a:schemeClr val="tx1"/>
                </a:solidFill>
              </a:rPr>
              <a:t>贷记“银行存款”或“库存现金”账户</a:t>
            </a:r>
            <a:r>
              <a:rPr lang="en-US" altLang="zh-CN" dirty="0">
                <a:solidFill>
                  <a:schemeClr val="tx1"/>
                </a:solidFill>
              </a:rPr>
              <a:t>,</a:t>
            </a:r>
            <a:r>
              <a:rPr lang="zh-CN" altLang="zh-CN" dirty="0">
                <a:solidFill>
                  <a:schemeClr val="tx1"/>
                </a:solidFill>
              </a:rPr>
              <a:t>这种税不需要进行账项调整</a:t>
            </a:r>
            <a:r>
              <a:rPr lang="zh-CN"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有</a:t>
            </a:r>
            <a:r>
              <a:rPr lang="zh-CN" altLang="zh-CN" dirty="0">
                <a:solidFill>
                  <a:schemeClr val="tx1"/>
                </a:solidFill>
              </a:rPr>
              <a:t>的税是分期计算且于下月初交纳的</a:t>
            </a:r>
            <a:r>
              <a:rPr lang="en-US" altLang="zh-CN" dirty="0">
                <a:solidFill>
                  <a:schemeClr val="tx1"/>
                </a:solidFill>
              </a:rPr>
              <a:t>,</a:t>
            </a:r>
            <a:r>
              <a:rPr lang="zh-CN" altLang="zh-CN" dirty="0">
                <a:solidFill>
                  <a:schemeClr val="tx1"/>
                </a:solidFill>
              </a:rPr>
              <a:t>这就形成了负债性质的应付款项。为了正确计算本期的损益</a:t>
            </a:r>
            <a:r>
              <a:rPr lang="en-US" altLang="zh-CN" dirty="0">
                <a:solidFill>
                  <a:schemeClr val="tx1"/>
                </a:solidFill>
              </a:rPr>
              <a:t>,</a:t>
            </a:r>
            <a:r>
              <a:rPr lang="zh-CN" altLang="zh-CN" dirty="0">
                <a:solidFill>
                  <a:schemeClr val="tx1"/>
                </a:solidFill>
              </a:rPr>
              <a:t>需要把凡属于本期支出而尚未支付的税金</a:t>
            </a:r>
            <a:r>
              <a:rPr lang="en-US" altLang="zh-CN" dirty="0">
                <a:solidFill>
                  <a:schemeClr val="tx1"/>
                </a:solidFill>
              </a:rPr>
              <a:t>,</a:t>
            </a:r>
            <a:r>
              <a:rPr lang="zh-CN" altLang="zh-CN" dirty="0">
                <a:solidFill>
                  <a:schemeClr val="tx1"/>
                </a:solidFill>
              </a:rPr>
              <a:t>通过期末账项调整全部登记入账。</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第九节　期末账项调整</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b="1"/>
              <a:t>一、本章课程思政教学案例</a:t>
            </a:r>
            <a:endParaRPr lang="zh-CN" altLang="en-US" b="1"/>
          </a:p>
          <a:p>
            <a:r>
              <a:rPr lang="zh-CN" altLang="en-US" sz="2000" b="1"/>
              <a:t>（一）案例主题与思政意义</a:t>
            </a:r>
            <a:endParaRPr lang="zh-CN" altLang="en-US" sz="2000" b="1"/>
          </a:p>
          <a:p>
            <a:pPr marL="230505" indent="0" algn="just" eaLnBrk="1" latinLnBrk="0" hangingPunct="1">
              <a:lnSpc>
                <a:spcPct val="100000"/>
              </a:lnSpc>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案例选自中国证券监督管理委员会“2022年证监稽查20起典型违法案例”：同济堂信息披露违法违规案（中国证监会行政处罚决定书[2022]17号）。本案是一起上市公司系统性造假的典型案例。2016—2019年, 同济堂健康产业股份有限公司通过子公司虚构销售及采购业务、虚增销售及管理费用、伪造银行回单等方式，累计虚增收入211.21亿元、利润28.16亿元，并且未如实披露公司募集资金存放及实际使用情况。此案例警示企业必须恪守诚信原则,强化内部管控，尊重会计准则;监管机构应加大执法力度,维护资本市场公平正义;投资者需提升风险意识, 审慎投资。通过本案例及其课堂讨论等形式,思考如何在商业实践中坚守道德底线,理解透明度与合规性对于建立企业信誉的关键作用，以及作为未来商业领袖应具备的道德责任感和法律意识。</a:t>
            </a:r>
            <a:endParaRPr lang="zh-CN" altLang="en-US" sz="2000">
              <a:latin typeface="黑体" panose="02010609060101010101" charset="-122"/>
              <a:cs typeface="黑体" panose="02010609060101010101" charset="-122"/>
            </a:endParaRPr>
          </a:p>
          <a:p>
            <a:endParaRPr lang="zh-CN" altLang="en-US">
              <a:latin typeface="宋体" panose="02010600030101010101" pitchFamily="2" charset="-122"/>
              <a:ea typeface="宋体" panose="02010600030101010101" pitchFamily="2" charset="-122"/>
              <a:cs typeface="宋体" panose="02010600030101010101" pitchFamily="2"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021080"/>
            <a:ext cx="10515600" cy="5435600"/>
          </a:xfrm>
        </p:spPr>
        <p:txBody>
          <a:bodyPr>
            <a:normAutofit lnSpcReduction="10000"/>
          </a:bodyPr>
          <a:p>
            <a:r>
              <a:rPr lang="zh-CN" altLang="en-US" sz="2000" b="1"/>
              <a:t>（二）案例描述、分析与知识点</a:t>
            </a:r>
            <a:endParaRPr lang="zh-CN" altLang="en-US" sz="2000" b="1"/>
          </a:p>
          <a:p>
            <a:pPr indent="0" algn="just" eaLnBrk="1" latinLnBrk="0" hangingPunct="1">
              <a:lnSpc>
                <a:spcPct val="100000"/>
              </a:lnSpc>
              <a:buNone/>
            </a:pPr>
            <a:r>
              <a:rPr lang="en-US" sz="2000">
                <a:latin typeface="黑体" panose="02010609060101010101" charset="-122"/>
                <a:cs typeface="黑体" panose="02010609060101010101" charset="-122"/>
              </a:rPr>
              <a:t>    </a:t>
            </a:r>
            <a:r>
              <a:rPr sz="2000">
                <a:latin typeface="黑体" panose="02010609060101010101" charset="-122"/>
                <a:cs typeface="黑体" panose="02010609060101010101" charset="-122"/>
              </a:rPr>
              <a:t>同济堂在年度报告中存在虚假记载。2016—2018年，同济堂通过同济堂医药有限公司（以下简称同济堂医药）、南京同济堂医药有限公司（以下简称南京同济堂）、新沂同济堂医药有限公司（以下简称新沂同济堂）三家子公司虚构销售及采购业务、虚增销售及管理费用、伪造银行回单等方式，累计虚增收入207.35亿元，虚增成本178.51亿元，虚增利润总额24.3亿元。其中:2016年虚增营业收入 64.42亿元，虚增营业成本56.05亿元，虚增费用1.57亿元，相应虚增利润总额6.8亿元，占当期披露利润总额的 90.43%:2017 年虚增营业收入 72.32亿元，虚增营业成本 61.36 亿元，虚增费用 1.76亿元，相应虚增利润总额9.2亿元,虚增净利润7.01 亿元, 占当期披露净利润的 120.65%;2018 年虚增营业收入 70.61 亿元, 虚增营业成本61.1亿元， 虚增费用 1.21 亿元，相应虚增利润总额 8.3亿元,虚增净利润6.08 亿元，占当期披露净利润的 107.61%。2019 年同济堂通过虚构业务的方式虚增营业收入——其他业务收入 3.86 亿元，虚增利润总额 3.86 亿元, 虚增净利润 2.99 亿元, 占 2019年年度报告中披露净利润的 226.52%。上述情况导致同济堂披露的《2016 年年度报告》《2017 年年度报告》《2018年年度报告》和《2019年年度报告》存在虚假记载。</a:t>
            </a:r>
            <a:endParaRPr sz="2000">
              <a:latin typeface="黑体" panose="02010609060101010101" charset="-122"/>
              <a:cs typeface="黑体" panose="02010609060101010101" charset="-122"/>
            </a:endParaRPr>
          </a:p>
          <a:p>
            <a:pPr indent="0" algn="just" eaLnBrk="1" latinLnBrk="0" hangingPunct="1">
              <a:lnSpc>
                <a:spcPct val="100000"/>
              </a:lnSpc>
              <a:buNone/>
            </a:pPr>
            <a:r>
              <a:rPr lang="en-US" sz="2000">
                <a:latin typeface="黑体" panose="02010609060101010101" charset="-122"/>
                <a:cs typeface="黑体" panose="02010609060101010101" charset="-122"/>
              </a:rPr>
              <a:t>    </a:t>
            </a:r>
            <a:r>
              <a:rPr sz="2000">
                <a:latin typeface="黑体" panose="02010609060101010101" charset="-122"/>
                <a:cs typeface="黑体" panose="02010609060101010101" charset="-122"/>
              </a:rPr>
              <a:t>上述行为违反了《证券法》第七十八条第二款的规定，构成《证券法》第一百九十七条第二款所述“信息披露义务人报送的报告或者披露的信息有虚假记载、误导性陈述或者重大遗漏”的行为。</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1750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116330"/>
            <a:ext cx="10515600" cy="5435600"/>
          </a:xfrm>
        </p:spPr>
        <p:txBody>
          <a:bodyPr/>
          <a:p>
            <a:r>
              <a:rPr lang="zh-CN" altLang="en-US" sz="2000" b="1"/>
              <a:t>（二）案例描述、分析与知识点</a:t>
            </a:r>
            <a:endParaRPr lang="zh-CN" altLang="en-US" sz="2000" b="1"/>
          </a:p>
          <a:p>
            <a:pPr indent="0" algn="just" eaLnBrk="1" latinLnBrk="0" hangingPunct="1">
              <a:lnSpc>
                <a:spcPct val="100000"/>
              </a:lnSpc>
              <a:buNone/>
            </a:pPr>
            <a:r>
              <a:rPr lang="en-US" sz="2000">
                <a:latin typeface="黑体" panose="02010609060101010101" charset="-122"/>
                <a:cs typeface="黑体" panose="02010609060101010101" charset="-122"/>
              </a:rPr>
              <a:t>    </a:t>
            </a:r>
            <a:r>
              <a:rPr sz="2000">
                <a:latin typeface="黑体" panose="02010609060101010101" charset="-122"/>
                <a:cs typeface="黑体" panose="02010609060101010101" charset="-122"/>
              </a:rPr>
              <a:t>此外，同济堂未如实披露公司募集资金存放及实际使用情况。2016年5月，同济堂借壳新疆啤酒花股份有限公司重组上市并以非公开发行方式募集资金 15.51 亿元, 其中支付重组交易现金对价7.81亿元，拟用于3个募投项目7.70亿元。2018年6月至2019年4月期间，同济堂以预付工程款的名义分别向中胜（北京）建设有限公司（以下简称中胜建设）、汉唐电力建设有限公司（以下简称汉唐电力）等4家公司累计支付1.62亿元，中胜建设、汉唐电力等4家公司将上述资金同日转回至同济堂医药，用于支付股利及日常经营开支等方面。上述变更募集资金用途占募集资金总额(7.70亿元)的21%。同济堂在2019年4月披露的《关于 2018年募集资金存放及实际使用情况的专项说明》、2020年6月披露的《关于2019 年募集资金存放及实际使用情况的专项说明》中未如实披露募集资金存放及实际使用情况。</a:t>
            </a:r>
            <a:endParaRPr sz="2000">
              <a:latin typeface="黑体" panose="02010609060101010101" charset="-122"/>
              <a:cs typeface="黑体" panose="02010609060101010101" charset="-122"/>
            </a:endParaRPr>
          </a:p>
          <a:p>
            <a:pPr indent="0" algn="just" eaLnBrk="1" latinLnBrk="0" hangingPunct="1">
              <a:lnSpc>
                <a:spcPct val="100000"/>
              </a:lnSpc>
              <a:buNone/>
            </a:pPr>
            <a:r>
              <a:rPr lang="en-US" sz="2000">
                <a:latin typeface="黑体" panose="02010609060101010101" charset="-122"/>
                <a:cs typeface="黑体" panose="02010609060101010101" charset="-122"/>
              </a:rPr>
              <a:t>    </a:t>
            </a:r>
            <a:r>
              <a:rPr sz="2000">
                <a:latin typeface="黑体" panose="02010609060101010101" charset="-122"/>
                <a:cs typeface="黑体" panose="02010609060101010101" charset="-122"/>
              </a:rPr>
              <a:t>根据《上市公司监管指引第2号——上市公司募集资金管理和使用的监管要求》（证监会公告[2012]44 号)第十一条, 上市公司应当真实、准确、完整地披露募集资金的实际使用情况董事会应当每半年度全面核查募集资金投资项目的进展情况, 出具《公司募集资金存放与实际使用情况的专项报告》并披露。年度审计时, 上市公司应聘请会计师事务所对募集资金存放与使用情况出具鉴证报告。上述行为违反了《证券法》第十四条、第七十八条第二款的规定, 构成《证券法》第一百八十五条、第一百九十七条第二款所述行为。</a:t>
            </a:r>
            <a:endParaRPr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28257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281310" y="1066801"/>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12" name="序号"/>
          <p:cNvSpPr txBox="1"/>
          <p:nvPr>
            <p:custDataLst>
              <p:tags r:id="rId4"/>
            </p:custDataLst>
          </p:nvPr>
        </p:nvSpPr>
        <p:spPr>
          <a:xfrm flipH="1">
            <a:off x="3457336" y="117948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01</a:t>
            </a:r>
            <a:endParaRPr lang="en-US" sz="2400" b="1" dirty="0">
              <a:solidFill>
                <a:schemeClr val="accent1"/>
              </a:solidFill>
              <a:latin typeface="+mn-ea"/>
            </a:endParaRPr>
          </a:p>
        </p:txBody>
      </p:sp>
      <p:sp>
        <p:nvSpPr>
          <p:cNvPr id="13" name="项标题"/>
          <p:cNvSpPr txBox="1"/>
          <p:nvPr>
            <p:custDataLst>
              <p:tags r:id="rId5"/>
            </p:custDataLst>
          </p:nvPr>
        </p:nvSpPr>
        <p:spPr>
          <a:xfrm>
            <a:off x="4905727" y="1179486"/>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第一节　资金进入企业的核算</a:t>
            </a:r>
            <a:endParaRPr lang="zh-CN" altLang="en-US" sz="2200" spc="300" dirty="0">
              <a:solidFill>
                <a:srgbClr val="333333"/>
              </a:solidFill>
              <a:latin typeface="+mn-ea"/>
            </a:endParaRPr>
          </a:p>
        </p:txBody>
      </p:sp>
      <p:sp>
        <p:nvSpPr>
          <p:cNvPr id="20" name="平行四边形 57"/>
          <p:cNvSpPr/>
          <p:nvPr>
            <p:custDataLst>
              <p:tags r:id="rId6"/>
            </p:custDataLst>
          </p:nvPr>
        </p:nvSpPr>
        <p:spPr>
          <a:xfrm flipH="1">
            <a:off x="3593158" y="202842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1" name="序号"/>
          <p:cNvSpPr txBox="1"/>
          <p:nvPr>
            <p:custDataLst>
              <p:tags r:id="rId7"/>
            </p:custDataLst>
          </p:nvPr>
        </p:nvSpPr>
        <p:spPr>
          <a:xfrm flipH="1">
            <a:off x="3769184" y="2141106"/>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02</a:t>
            </a:r>
            <a:endParaRPr lang="en-US" sz="2400" b="1" dirty="0">
              <a:solidFill>
                <a:schemeClr val="accent1"/>
              </a:solidFill>
              <a:latin typeface="+mn-ea"/>
            </a:endParaRPr>
          </a:p>
        </p:txBody>
      </p:sp>
      <p:sp>
        <p:nvSpPr>
          <p:cNvPr id="22" name="项标题"/>
          <p:cNvSpPr txBox="1"/>
          <p:nvPr>
            <p:custDataLst>
              <p:tags r:id="rId8"/>
            </p:custDataLst>
          </p:nvPr>
        </p:nvSpPr>
        <p:spPr>
          <a:xfrm>
            <a:off x="5217575" y="2141107"/>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第二节　采购过程业务的核算</a:t>
            </a:r>
            <a:endParaRPr lang="zh-CN" altLang="en-US" sz="2200" spc="300" dirty="0">
              <a:solidFill>
                <a:srgbClr val="333333"/>
              </a:solidFill>
              <a:latin typeface="+mn-ea"/>
            </a:endParaRPr>
          </a:p>
        </p:txBody>
      </p:sp>
      <p:sp>
        <p:nvSpPr>
          <p:cNvPr id="24" name="平行四边形 57"/>
          <p:cNvSpPr/>
          <p:nvPr>
            <p:custDataLst>
              <p:tags r:id="rId9"/>
            </p:custDataLst>
          </p:nvPr>
        </p:nvSpPr>
        <p:spPr>
          <a:xfrm flipH="1">
            <a:off x="3914532" y="2990042"/>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25" name="序号"/>
          <p:cNvSpPr txBox="1"/>
          <p:nvPr>
            <p:custDataLst>
              <p:tags r:id="rId10"/>
            </p:custDataLst>
          </p:nvPr>
        </p:nvSpPr>
        <p:spPr>
          <a:xfrm flipH="1">
            <a:off x="4090558" y="3102727"/>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03</a:t>
            </a:r>
            <a:endParaRPr lang="en-US" sz="2400" b="1" dirty="0">
              <a:solidFill>
                <a:schemeClr val="accent1"/>
              </a:solidFill>
              <a:latin typeface="+mn-ea"/>
            </a:endParaRPr>
          </a:p>
        </p:txBody>
      </p:sp>
      <p:sp>
        <p:nvSpPr>
          <p:cNvPr id="26" name="项标题"/>
          <p:cNvSpPr txBox="1"/>
          <p:nvPr>
            <p:custDataLst>
              <p:tags r:id="rId11"/>
            </p:custDataLst>
          </p:nvPr>
        </p:nvSpPr>
        <p:spPr>
          <a:xfrm>
            <a:off x="5538949" y="3102727"/>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第三节　生产过程业务的核算</a:t>
            </a:r>
            <a:endParaRPr lang="zh-CN" altLang="en-US" sz="2200" spc="300" dirty="0">
              <a:solidFill>
                <a:srgbClr val="333333"/>
              </a:solidFill>
              <a:latin typeface="+mn-ea"/>
            </a:endParaRPr>
          </a:p>
        </p:txBody>
      </p:sp>
      <p:sp>
        <p:nvSpPr>
          <p:cNvPr id="29" name="平行四边形 57"/>
          <p:cNvSpPr/>
          <p:nvPr>
            <p:custDataLst>
              <p:tags r:id="rId12"/>
            </p:custDataLst>
          </p:nvPr>
        </p:nvSpPr>
        <p:spPr>
          <a:xfrm flipH="1">
            <a:off x="4235905" y="3951663"/>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0" name="序号"/>
          <p:cNvSpPr txBox="1"/>
          <p:nvPr>
            <p:custDataLst>
              <p:tags r:id="rId13"/>
            </p:custDataLst>
          </p:nvPr>
        </p:nvSpPr>
        <p:spPr>
          <a:xfrm flipH="1">
            <a:off x="4411931" y="406434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04</a:t>
            </a:r>
            <a:endParaRPr lang="en-US" sz="2400" b="1" dirty="0">
              <a:solidFill>
                <a:schemeClr val="accent1"/>
              </a:solidFill>
              <a:latin typeface="+mn-ea"/>
            </a:endParaRPr>
          </a:p>
        </p:txBody>
      </p:sp>
      <p:sp>
        <p:nvSpPr>
          <p:cNvPr id="31" name="项标题"/>
          <p:cNvSpPr txBox="1"/>
          <p:nvPr>
            <p:custDataLst>
              <p:tags r:id="rId14"/>
            </p:custDataLst>
          </p:nvPr>
        </p:nvSpPr>
        <p:spPr>
          <a:xfrm>
            <a:off x="5860322" y="4064348"/>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第四节　销售过程业务的核算</a:t>
            </a:r>
            <a:endParaRPr lang="zh-CN" altLang="en-US" sz="2200" spc="300" dirty="0">
              <a:solidFill>
                <a:srgbClr val="333333"/>
              </a:solidFill>
              <a:latin typeface="+mn-ea"/>
            </a:endParaRPr>
          </a:p>
        </p:txBody>
      </p:sp>
      <p:sp>
        <p:nvSpPr>
          <p:cNvPr id="33" name="平行四边形 57"/>
          <p:cNvSpPr/>
          <p:nvPr>
            <p:custDataLst>
              <p:tags r:id="rId15"/>
            </p:custDataLst>
          </p:nvPr>
        </p:nvSpPr>
        <p:spPr>
          <a:xfrm flipH="1">
            <a:off x="4557279" y="4913284"/>
            <a:ext cx="6869775" cy="877917"/>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ea"/>
            </a:endParaRPr>
          </a:p>
        </p:txBody>
      </p:sp>
      <p:sp>
        <p:nvSpPr>
          <p:cNvPr id="34" name="序号"/>
          <p:cNvSpPr txBox="1"/>
          <p:nvPr>
            <p:custDataLst>
              <p:tags r:id="rId16"/>
            </p:custDataLst>
          </p:nvPr>
        </p:nvSpPr>
        <p:spPr>
          <a:xfrm flipH="1">
            <a:off x="4733305" y="5025968"/>
            <a:ext cx="1272364" cy="652550"/>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400" b="1" dirty="0">
                <a:solidFill>
                  <a:schemeClr val="accent1"/>
                </a:solidFill>
                <a:latin typeface="+mn-ea"/>
              </a:rPr>
              <a:t>05</a:t>
            </a:r>
            <a:endParaRPr lang="en-US" sz="2400" b="1" dirty="0">
              <a:solidFill>
                <a:schemeClr val="accent1"/>
              </a:solidFill>
              <a:latin typeface="+mn-ea"/>
            </a:endParaRPr>
          </a:p>
        </p:txBody>
      </p:sp>
      <p:sp>
        <p:nvSpPr>
          <p:cNvPr id="35" name="项标题"/>
          <p:cNvSpPr txBox="1"/>
          <p:nvPr>
            <p:custDataLst>
              <p:tags r:id="rId17"/>
            </p:custDataLst>
          </p:nvPr>
        </p:nvSpPr>
        <p:spPr>
          <a:xfrm>
            <a:off x="6181696" y="5025969"/>
            <a:ext cx="5122911" cy="652550"/>
          </a:xfrm>
          <a:prstGeom prst="rect">
            <a:avLst/>
          </a:prstGeom>
          <a:noFill/>
        </p:spPr>
        <p:txBody>
          <a:bodyPr wrap="squar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200" spc="300" dirty="0">
                <a:solidFill>
                  <a:srgbClr val="333333"/>
                </a:solidFill>
                <a:latin typeface="+mn-ea"/>
              </a:rPr>
              <a:t>第五节　其他主要经济业务的核算</a:t>
            </a:r>
            <a:endParaRPr lang="zh-CN" altLang="en-US" sz="2200" spc="300" dirty="0">
              <a:solidFill>
                <a:srgbClr val="333333"/>
              </a:solidFill>
              <a:latin typeface="+mn-ea"/>
            </a:endParaRPr>
          </a:p>
        </p:txBody>
      </p:sp>
    </p:spTree>
    <p:custDataLst>
      <p:tags r:id="rId18"/>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2000" b="1">
                <a:sym typeface="+mn-ea"/>
              </a:rPr>
              <a:t>（三）案例讨论与思考</a:t>
            </a:r>
            <a:endParaRPr lang="zh-CN" altLang="en-US" b="1"/>
          </a:p>
          <a:p>
            <a:pPr marL="230505" indent="0" algn="just" eaLnBrk="1" latinLnBrk="0" hangingPunct="1">
              <a:lnSpc>
                <a:spcPct val="100000"/>
              </a:lnSpc>
              <a:buNone/>
            </a:pPr>
            <a:r>
              <a:rPr lang="en-US" altLang="zh-CN" sz="2000">
                <a:latin typeface="黑体" panose="02010609060101010101" charset="-122"/>
                <a:cs typeface="黑体" panose="02010609060101010101" charset="-122"/>
              </a:rPr>
              <a:t>    </a:t>
            </a:r>
            <a:r>
              <a:rPr lang="zh-CN" altLang="en-US" sz="2000">
                <a:latin typeface="黑体" panose="02010609060101010101" charset="-122"/>
                <a:cs typeface="黑体" panose="02010609060101010101" charset="-122"/>
              </a:rPr>
              <a:t>以课外阅读与课堂小组讨论方式, 运用本章相关知识点, 通过同济堂案例深入理解企业诚信与社会责任, 讨论财务造假的深远影响, 包括对市场秩序的破坏、投资者信任的丧失及企业长远发展的阻碍。</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38735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271270"/>
            <a:ext cx="10515600" cy="4678045"/>
          </a:xfrm>
        </p:spPr>
        <p:txBody>
          <a:bodyPr/>
          <a:p>
            <a:pPr marL="0" indent="0">
              <a:buNone/>
            </a:pPr>
            <a:r>
              <a:rPr lang="zh-CN" altLang="en-US" b="1"/>
              <a:t>二、本章延伸阅读与财会技能</a:t>
            </a:r>
            <a:endParaRPr lang="zh-CN" altLang="en-US" b="1"/>
          </a:p>
          <a:p>
            <a:pPr>
              <a:lnSpc>
                <a:spcPct val="100000"/>
              </a:lnSpc>
            </a:pPr>
            <a:r>
              <a:rPr lang="zh-CN" altLang="en-US" sz="2000" b="1"/>
              <a:t>（一）延伸阅读</a:t>
            </a:r>
            <a:endParaRPr lang="zh-CN" altLang="en-US" sz="2000" b="1"/>
          </a:p>
          <a:p>
            <a:pPr indent="720090" algn="just" eaLnBrk="1" latinLnBrk="0" hangingPunct="1">
              <a:lnSpc>
                <a:spcPct val="100000"/>
              </a:lnSpc>
            </a:pPr>
            <a:r>
              <a:rPr lang="zh-CN" altLang="en-US" sz="2000">
                <a:latin typeface="黑体" panose="02010609060101010101" charset="-122"/>
                <a:cs typeface="黑体" panose="02010609060101010101" charset="-122"/>
              </a:rPr>
              <a:t>《复式记账借贷符号奥秘的训释》。</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rPr>
              <a:t>链接地址:</a:t>
            </a:r>
            <a:endParaRPr lang="zh-CN" altLang="en-US" sz="2000">
              <a:latin typeface="黑体" panose="02010609060101010101" charset="-122"/>
              <a:cs typeface="黑体" panose="02010609060101010101"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hlinkClick r:id="rId1"/>
              </a:rPr>
              <a:t>https://kns.cnki.net/kcms2/article/abstract?v=QdSmbJTBmqy3Ae_z8YS8pXsMrJ18DcIfvsWh4I-PRXig3y3tNK-dSUv6tVf-hY2YrzHlukoOvXTrKqpCtn0g9UEdrB8AVw4KweVZZRGOxtI7xuU1eP6wbLJ2yxbfLWH-aHM3UVOUiUxjrA3tVqpONlypFdpHB8vFqzS9fXorQ2c=&amp;uniplatform=NZKPT</a:t>
            </a:r>
            <a:endParaRPr lang="zh-CN" altLang="en-US" sz="2000">
              <a:latin typeface="黑体" panose="02010609060101010101" charset="-122"/>
              <a:cs typeface="黑体" panose="02010609060101010101" charset="-122"/>
            </a:endParaRPr>
          </a:p>
        </p:txBody>
      </p:sp>
      <p:sp>
        <p:nvSpPr>
          <p:cNvPr id="3" name="标题 2"/>
          <p:cNvSpPr>
            <a:spLocks noGrp="1"/>
          </p:cNvSpPr>
          <p:nvPr>
            <p:ph type="title"/>
          </p:nvPr>
        </p:nvSpPr>
        <p:spPr>
          <a:xfrm>
            <a:off x="507365" y="614680"/>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838200" y="1056005"/>
            <a:ext cx="10515600" cy="5341620"/>
          </a:xfrm>
        </p:spPr>
        <p:txBody>
          <a:bodyPr>
            <a:normAutofit lnSpcReduction="10000"/>
          </a:bodyPr>
          <a:p>
            <a:pPr indent="0" algn="just" eaLnBrk="1" latinLnBrk="0" hangingPunct="1"/>
            <a:r>
              <a:rPr lang="zh-CN" altLang="en-US" sz="2000">
                <a:latin typeface="黑体" panose="02010609060101010101" charset="-122"/>
                <a:cs typeface="宋体" panose="02010600030101010101" pitchFamily="2" charset="-122"/>
                <a:sym typeface="+mn-ea"/>
              </a:rPr>
              <a:t>（二）财会技能</a:t>
            </a:r>
            <a:endParaRPr lang="zh-CN" altLang="en-US" sz="2000">
              <a:latin typeface="黑体" panose="02010609060101010101" charset="-122"/>
              <a:cs typeface="宋体" panose="02010600030101010101" pitchFamily="2" charset="-122"/>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本章财会技能的内容是以线上或线下方式参观浙江省哈尔斯股份有限公司。</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2000">
                <a:latin typeface="黑体" panose="02010609060101010101" charset="-122"/>
                <a:cs typeface="黑体" panose="02010609060101010101" charset="-122"/>
                <a:sym typeface="+mn-ea"/>
              </a:rPr>
              <a:t>链接地址：</a:t>
            </a:r>
            <a:endParaRPr lang="zh-CN" altLang="en-US" sz="20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1.浙江哈尔斯官网</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http://www.haersgroup.com/</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走访该公司创建的临安与永康两个生产基地，了解哈尔斯产品生产过程与成本结算，视频展示产品加工制造过程以及财务智能化的应用。</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链接地址：</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2.哈尔斯：一只保温杯如何造出“智能味儿”?</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http://www.xfrb.com.cn/article/scene/13301666676063.html</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3.2024 年哈尔斯研究报告:杯壶龙头, 全球制造份额提升、品牌升级贡献成长动能</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https://www.vzkoo.com/read/2024041696c12ffbad3a8b87f6cda211.html</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4.中国工厂高标准生产儿童保温杯!</a:t>
            </a:r>
            <a:endParaRPr lang="zh-CN" altLang="en-US" sz="1800">
              <a:latin typeface="黑体" panose="02010609060101010101" charset="-122"/>
              <a:cs typeface="黑体" panose="02010609060101010101" charset="-122"/>
              <a:sym typeface="+mn-ea"/>
            </a:endParaRPr>
          </a:p>
          <a:p>
            <a:pPr indent="720090" algn="just" eaLnBrk="1" latinLnBrk="0" hangingPunct="1">
              <a:lnSpc>
                <a:spcPct val="100000"/>
              </a:lnSpc>
            </a:pPr>
            <a:r>
              <a:rPr lang="zh-CN" altLang="en-US" sz="1800">
                <a:latin typeface="黑体" panose="02010609060101010101" charset="-122"/>
                <a:cs typeface="黑体" panose="02010609060101010101" charset="-122"/>
                <a:sym typeface="+mn-ea"/>
              </a:rPr>
              <a:t>https://www.bilibili.com/video/BV1iN411q79a/</a:t>
            </a:r>
            <a:endParaRPr lang="zh-CN" altLang="en-US" sz="1800">
              <a:latin typeface="黑体" panose="02010609060101010101" charset="-122"/>
              <a:cs typeface="黑体" panose="02010609060101010101" charset="-122"/>
              <a:sym typeface="+mn-ea"/>
            </a:endParaRPr>
          </a:p>
        </p:txBody>
      </p:sp>
      <p:sp>
        <p:nvSpPr>
          <p:cNvPr id="3" name="标题 2"/>
          <p:cNvSpPr>
            <a:spLocks noGrp="1"/>
          </p:cNvSpPr>
          <p:nvPr>
            <p:ph type="title"/>
          </p:nvPr>
        </p:nvSpPr>
        <p:spPr>
          <a:xfrm>
            <a:off x="507365" y="291465"/>
            <a:ext cx="7785100" cy="501650"/>
          </a:xfrm>
        </p:spPr>
        <p:txBody>
          <a:bodyPr>
            <a:normAutofit fontScale="90000"/>
          </a:bodyPr>
          <a:p>
            <a:r>
              <a:rPr lang="zh-CN" altLang="en-US"/>
              <a:t>本章课程思政教学案例</a:t>
            </a:r>
            <a:r>
              <a:rPr lang="en-US" altLang="zh-CN"/>
              <a:t>.</a:t>
            </a:r>
            <a:r>
              <a:rPr lang="zh-CN" altLang="en-US"/>
              <a:t>延伸阅读</a:t>
            </a:r>
            <a:r>
              <a:rPr lang="en-US" altLang="zh-CN"/>
              <a:t>.</a:t>
            </a:r>
            <a:r>
              <a:rPr lang="zh-CN" altLang="en-US"/>
              <a:t>财会技能</a:t>
            </a: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brightnessContrast bright="4000" contrast="5000"/>
                    </a14:imgEffect>
                    <a14:imgEffect>
                      <a14:colorTemperature colorTemp="5900"/>
                    </a14:imgEffect>
                    <a14:imgEffect>
                      <a14:saturation sat="120000"/>
                    </a14:imgEffect>
                  </a14:imgLayer>
                </a14:imgProps>
              </a:ext>
            </a:extLst>
          </a:blip>
          <a:srcRect/>
          <a:stretch>
            <a:fillRect/>
          </a:stretch>
        </p:blipFill>
        <p:spPr>
          <a:xfrm>
            <a:off x="7319095" y="0"/>
            <a:ext cx="4872909" cy="6356350"/>
          </a:xfrm>
          <a:custGeom>
            <a:avLst/>
            <a:gdLst>
              <a:gd name="connsiteX0" fmla="*/ 0 w 4872909"/>
              <a:gd name="connsiteY0" fmla="*/ 0 h 6356350"/>
              <a:gd name="connsiteX1" fmla="*/ 4872909 w 4872909"/>
              <a:gd name="connsiteY1" fmla="*/ 0 h 6356350"/>
              <a:gd name="connsiteX2" fmla="*/ 4872909 w 4872909"/>
              <a:gd name="connsiteY2" fmla="*/ 6356350 h 6356350"/>
              <a:gd name="connsiteX3" fmla="*/ 2124483 w 4872909"/>
              <a:gd name="connsiteY3" fmla="*/ 6356350 h 6356350"/>
            </a:gdLst>
            <a:ahLst/>
            <a:cxnLst>
              <a:cxn ang="0">
                <a:pos x="connsiteX0" y="connsiteY0"/>
              </a:cxn>
              <a:cxn ang="0">
                <a:pos x="connsiteX1" y="connsiteY1"/>
              </a:cxn>
              <a:cxn ang="0">
                <a:pos x="connsiteX2" y="connsiteY2"/>
              </a:cxn>
              <a:cxn ang="0">
                <a:pos x="connsiteX3" y="connsiteY3"/>
              </a:cxn>
            </a:cxnLst>
            <a:rect l="l" t="t" r="r" b="b"/>
            <a:pathLst>
              <a:path w="4872909" h="6356350">
                <a:moveTo>
                  <a:pt x="0" y="0"/>
                </a:moveTo>
                <a:lnTo>
                  <a:pt x="4872909" y="0"/>
                </a:lnTo>
                <a:lnTo>
                  <a:pt x="4872909" y="6356350"/>
                </a:lnTo>
                <a:lnTo>
                  <a:pt x="2124483" y="6356350"/>
                </a:lnTo>
                <a:close/>
              </a:path>
            </a:pathLst>
          </a:custGeom>
          <a:solidFill>
            <a:schemeClr val="accent1">
              <a:lumMod val="40000"/>
              <a:lumOff val="60000"/>
            </a:schemeClr>
          </a:solidFill>
          <a:ln w="6350">
            <a:solidFill>
              <a:schemeClr val="accent1">
                <a:lumMod val="20000"/>
                <a:lumOff val="80000"/>
              </a:schemeClr>
            </a:solidFill>
          </a:ln>
        </p:spPr>
      </p:pic>
      <p:sp>
        <p:nvSpPr>
          <p:cNvPr id="4" name="标题"/>
          <p:cNvSpPr>
            <a:spLocks noGrp="1"/>
          </p:cNvSpPr>
          <p:nvPr>
            <p:ph type="ctrTitle"/>
            <p:custDataLst>
              <p:tags r:id="rId4"/>
            </p:custDataLst>
          </p:nvPr>
        </p:nvSpPr>
        <p:spPr>
          <a:xfrm>
            <a:off x="1143000" y="1291693"/>
            <a:ext cx="5408040" cy="2654681"/>
          </a:xfrm>
        </p:spPr>
        <p:txBody>
          <a:bodyPr/>
          <a:p>
            <a:pPr algn="ctr"/>
            <a:r>
              <a:rPr lang="zh-CN" altLang="en-US" sz="8800"/>
              <a:t>基础会计</a:t>
            </a:r>
            <a:br>
              <a:rPr lang="zh-CN" altLang="en-US"/>
            </a:br>
            <a:r>
              <a:rPr lang="zh-CN" altLang="en-US" sz="4400"/>
              <a:t>（第三版）</a:t>
            </a:r>
            <a:endParaRPr lang="zh-CN" altLang="en-US" sz="4400"/>
          </a:p>
        </p:txBody>
      </p:sp>
      <p:sp>
        <p:nvSpPr>
          <p:cNvPr id="10" name="署名"/>
          <p:cNvSpPr>
            <a:spLocks noGrp="1"/>
          </p:cNvSpPr>
          <p:nvPr>
            <p:custDataLst>
              <p:tags r:id="rId5"/>
            </p:custDataLst>
          </p:nvPr>
        </p:nvSpPr>
        <p:spPr>
          <a:xfrm>
            <a:off x="2407020" y="4696885"/>
            <a:ext cx="2880000"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b="1">
                <a:solidFill>
                  <a:schemeClr val="tx1"/>
                </a:solidFill>
              </a:rPr>
              <a:t>主编：王霞</a:t>
            </a:r>
            <a:r>
              <a:rPr lang="en-US" altLang="zh-CN" b="1">
                <a:solidFill>
                  <a:schemeClr val="tx1"/>
                </a:solidFill>
              </a:rPr>
              <a:t>    </a:t>
            </a:r>
            <a:r>
              <a:rPr lang="zh-CN" altLang="en-US" b="1">
                <a:solidFill>
                  <a:schemeClr val="tx1"/>
                </a:solidFill>
              </a:rPr>
              <a:t>张倩</a:t>
            </a:r>
            <a:endParaRPr lang="zh-CN" altLang="en-US" b="1">
              <a:solidFill>
                <a:schemeClr val="tx1"/>
              </a:solidFill>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p:cNvSpPr>
            <a:spLocks noGrp="1"/>
          </p:cNvSpPr>
          <p:nvPr>
            <p:ph type="title"/>
            <p:custDataLst>
              <p:tags r:id="rId1"/>
            </p:custDataLst>
          </p:nvPr>
        </p:nvSpPr>
        <p:spPr/>
        <p:txBody>
          <a:bodyPr/>
          <a:lstStyle/>
          <a:p>
            <a:pPr marL="0" indent="0" algn="ctr">
              <a:lnSpc>
                <a:spcPct val="100000"/>
              </a:lnSpc>
              <a:spcBef>
                <a:spcPts val="0"/>
              </a:spcBef>
              <a:spcAft>
                <a:spcPts val="0"/>
              </a:spcAft>
              <a:buSzPct val="100000"/>
            </a:pPr>
            <a:r>
              <a:rPr altLang="en-US" sz="5400"/>
              <a:t>目</a:t>
            </a:r>
            <a:r>
              <a:rPr altLang="en-US" sz="5400"/>
              <a:t>  录</a:t>
            </a:r>
            <a:endParaRPr altLang="en-US" sz="5400"/>
          </a:p>
        </p:txBody>
      </p:sp>
      <p:sp>
        <p:nvSpPr>
          <p:cNvPr id="27" name="任意多边形: 形状 26"/>
          <p:cNvSpPr/>
          <p:nvPr>
            <p:custDataLst>
              <p:tags r:id="rId2"/>
            </p:custDataLst>
          </p:nvPr>
        </p:nvSpPr>
        <p:spPr>
          <a:xfrm>
            <a:off x="1145452" y="5492311"/>
            <a:ext cx="1307236" cy="193278"/>
          </a:xfrm>
          <a:custGeom>
            <a:avLst/>
            <a:gdLst/>
            <a:ahLst/>
            <a:cxnLst/>
            <a:rect l="l" t="t" r="r" b="b"/>
            <a:pathLst>
              <a:path w="1354998" h="200340">
                <a:moveTo>
                  <a:pt x="278206" y="15945"/>
                </a:moveTo>
                <a:cubicBezTo>
                  <a:pt x="269977" y="16288"/>
                  <a:pt x="262004" y="17917"/>
                  <a:pt x="254289" y="20832"/>
                </a:cubicBezTo>
                <a:cubicBezTo>
                  <a:pt x="245031" y="25289"/>
                  <a:pt x="237230" y="31633"/>
                  <a:pt x="230886" y="39862"/>
                </a:cubicBezTo>
                <a:cubicBezTo>
                  <a:pt x="224543" y="48435"/>
                  <a:pt x="219828" y="57865"/>
                  <a:pt x="216742" y="68152"/>
                </a:cubicBezTo>
                <a:cubicBezTo>
                  <a:pt x="213655" y="78953"/>
                  <a:pt x="212112" y="89840"/>
                  <a:pt x="212112" y="100813"/>
                </a:cubicBezTo>
                <a:cubicBezTo>
                  <a:pt x="212112" y="111786"/>
                  <a:pt x="213741" y="122501"/>
                  <a:pt x="216999" y="132960"/>
                </a:cubicBezTo>
                <a:cubicBezTo>
                  <a:pt x="220085" y="143247"/>
                  <a:pt x="224885" y="152591"/>
                  <a:pt x="231400" y="160992"/>
                </a:cubicBezTo>
                <a:cubicBezTo>
                  <a:pt x="237744" y="169050"/>
                  <a:pt x="245545" y="175308"/>
                  <a:pt x="254803" y="179766"/>
                </a:cubicBezTo>
                <a:cubicBezTo>
                  <a:pt x="262176" y="182852"/>
                  <a:pt x="269977" y="184395"/>
                  <a:pt x="278206" y="184395"/>
                </a:cubicBezTo>
                <a:cubicBezTo>
                  <a:pt x="286436" y="184223"/>
                  <a:pt x="294408" y="182680"/>
                  <a:pt x="302124" y="179766"/>
                </a:cubicBezTo>
                <a:cubicBezTo>
                  <a:pt x="311382" y="175651"/>
                  <a:pt x="319269" y="169564"/>
                  <a:pt x="325784" y="161506"/>
                </a:cubicBezTo>
                <a:cubicBezTo>
                  <a:pt x="332299" y="152934"/>
                  <a:pt x="337099" y="143590"/>
                  <a:pt x="340186" y="133474"/>
                </a:cubicBezTo>
                <a:cubicBezTo>
                  <a:pt x="343272" y="122844"/>
                  <a:pt x="344900" y="111957"/>
                  <a:pt x="345072" y="100813"/>
                </a:cubicBezTo>
                <a:cubicBezTo>
                  <a:pt x="344900" y="89840"/>
                  <a:pt x="343272" y="78953"/>
                  <a:pt x="340186" y="68152"/>
                </a:cubicBezTo>
                <a:cubicBezTo>
                  <a:pt x="337099" y="57865"/>
                  <a:pt x="332299" y="48435"/>
                  <a:pt x="325784" y="39862"/>
                </a:cubicBezTo>
                <a:cubicBezTo>
                  <a:pt x="319440" y="31633"/>
                  <a:pt x="311553" y="25289"/>
                  <a:pt x="302124" y="20832"/>
                </a:cubicBezTo>
                <a:cubicBezTo>
                  <a:pt x="294408" y="17917"/>
                  <a:pt x="286436" y="16288"/>
                  <a:pt x="278206" y="15945"/>
                </a:cubicBezTo>
                <a:close/>
                <a:moveTo>
                  <a:pt x="1065533" y="4629"/>
                </a:moveTo>
                <a:lnTo>
                  <a:pt x="1202865" y="4629"/>
                </a:lnTo>
                <a:lnTo>
                  <a:pt x="1202865" y="20574"/>
                </a:lnTo>
                <a:lnTo>
                  <a:pt x="1145001" y="20574"/>
                </a:lnTo>
                <a:lnTo>
                  <a:pt x="1145001" y="195710"/>
                </a:lnTo>
                <a:lnTo>
                  <a:pt x="1123398" y="195710"/>
                </a:lnTo>
                <a:lnTo>
                  <a:pt x="1123398" y="20574"/>
                </a:lnTo>
                <a:lnTo>
                  <a:pt x="1065533" y="20574"/>
                </a:lnTo>
                <a:close/>
                <a:moveTo>
                  <a:pt x="893550" y="4629"/>
                </a:moveTo>
                <a:lnTo>
                  <a:pt x="922611" y="4629"/>
                </a:lnTo>
                <a:lnTo>
                  <a:pt x="1022395" y="172308"/>
                </a:lnTo>
                <a:lnTo>
                  <a:pt x="1022395" y="4629"/>
                </a:lnTo>
                <a:lnTo>
                  <a:pt x="1043740" y="4629"/>
                </a:lnTo>
                <a:lnTo>
                  <a:pt x="1043740" y="195710"/>
                </a:lnTo>
                <a:lnTo>
                  <a:pt x="1014937" y="195710"/>
                </a:lnTo>
                <a:lnTo>
                  <a:pt x="915153" y="28290"/>
                </a:lnTo>
                <a:lnTo>
                  <a:pt x="915153" y="195710"/>
                </a:lnTo>
                <a:lnTo>
                  <a:pt x="893550" y="195710"/>
                </a:lnTo>
                <a:close/>
                <a:moveTo>
                  <a:pt x="731625" y="4629"/>
                </a:moveTo>
                <a:lnTo>
                  <a:pt x="858155" y="4629"/>
                </a:lnTo>
                <a:lnTo>
                  <a:pt x="858155" y="20317"/>
                </a:lnTo>
                <a:lnTo>
                  <a:pt x="753228" y="20317"/>
                </a:lnTo>
                <a:lnTo>
                  <a:pt x="753228" y="87954"/>
                </a:lnTo>
                <a:lnTo>
                  <a:pt x="849668" y="87954"/>
                </a:lnTo>
                <a:lnTo>
                  <a:pt x="849668" y="103642"/>
                </a:lnTo>
                <a:lnTo>
                  <a:pt x="753228" y="103642"/>
                </a:lnTo>
                <a:lnTo>
                  <a:pt x="753228" y="180023"/>
                </a:lnTo>
                <a:lnTo>
                  <a:pt x="861241" y="180023"/>
                </a:lnTo>
                <a:lnTo>
                  <a:pt x="861241" y="195710"/>
                </a:lnTo>
                <a:lnTo>
                  <a:pt x="731625" y="195710"/>
                </a:lnTo>
                <a:close/>
                <a:moveTo>
                  <a:pt x="570233" y="4629"/>
                </a:moveTo>
                <a:lnTo>
                  <a:pt x="707565" y="4629"/>
                </a:lnTo>
                <a:lnTo>
                  <a:pt x="707565" y="20574"/>
                </a:lnTo>
                <a:lnTo>
                  <a:pt x="649700" y="20574"/>
                </a:lnTo>
                <a:lnTo>
                  <a:pt x="649700" y="195710"/>
                </a:lnTo>
                <a:lnTo>
                  <a:pt x="628098" y="195710"/>
                </a:lnTo>
                <a:lnTo>
                  <a:pt x="628098" y="20574"/>
                </a:lnTo>
                <a:lnTo>
                  <a:pt x="570233" y="20574"/>
                </a:lnTo>
                <a:close/>
                <a:moveTo>
                  <a:pt x="398250" y="4629"/>
                </a:moveTo>
                <a:lnTo>
                  <a:pt x="427311" y="4629"/>
                </a:lnTo>
                <a:lnTo>
                  <a:pt x="527095" y="172308"/>
                </a:lnTo>
                <a:lnTo>
                  <a:pt x="527095" y="4629"/>
                </a:lnTo>
                <a:lnTo>
                  <a:pt x="548440" y="4629"/>
                </a:lnTo>
                <a:lnTo>
                  <a:pt x="548440" y="195710"/>
                </a:lnTo>
                <a:lnTo>
                  <a:pt x="519637" y="195710"/>
                </a:lnTo>
                <a:lnTo>
                  <a:pt x="419853" y="28290"/>
                </a:lnTo>
                <a:lnTo>
                  <a:pt x="419853" y="195710"/>
                </a:lnTo>
                <a:lnTo>
                  <a:pt x="398250" y="195710"/>
                </a:lnTo>
                <a:close/>
                <a:moveTo>
                  <a:pt x="278206" y="258"/>
                </a:moveTo>
                <a:cubicBezTo>
                  <a:pt x="288836" y="600"/>
                  <a:pt x="299209" y="2401"/>
                  <a:pt x="309325" y="5658"/>
                </a:cubicBezTo>
                <a:cubicBezTo>
                  <a:pt x="321326" y="10287"/>
                  <a:pt x="331785" y="17317"/>
                  <a:pt x="340700" y="26747"/>
                </a:cubicBezTo>
                <a:cubicBezTo>
                  <a:pt x="349272" y="36519"/>
                  <a:pt x="355702" y="47578"/>
                  <a:pt x="359988" y="59922"/>
                </a:cubicBezTo>
                <a:cubicBezTo>
                  <a:pt x="364274" y="73295"/>
                  <a:pt x="366503" y="86925"/>
                  <a:pt x="366675" y="100813"/>
                </a:cubicBezTo>
                <a:cubicBezTo>
                  <a:pt x="366503" y="114872"/>
                  <a:pt x="364274" y="128502"/>
                  <a:pt x="359988" y="141704"/>
                </a:cubicBezTo>
                <a:cubicBezTo>
                  <a:pt x="355873" y="153877"/>
                  <a:pt x="349530" y="164850"/>
                  <a:pt x="340957" y="174622"/>
                </a:cubicBezTo>
                <a:cubicBezTo>
                  <a:pt x="332042" y="183709"/>
                  <a:pt x="321498" y="190567"/>
                  <a:pt x="309325" y="195196"/>
                </a:cubicBezTo>
                <a:cubicBezTo>
                  <a:pt x="299209" y="198282"/>
                  <a:pt x="288836" y="199997"/>
                  <a:pt x="278206" y="200340"/>
                </a:cubicBezTo>
                <a:cubicBezTo>
                  <a:pt x="267576" y="200168"/>
                  <a:pt x="257204" y="198368"/>
                  <a:pt x="247088" y="194939"/>
                </a:cubicBezTo>
                <a:cubicBezTo>
                  <a:pt x="235087" y="190481"/>
                  <a:pt x="224714" y="183623"/>
                  <a:pt x="215970" y="174365"/>
                </a:cubicBezTo>
                <a:cubicBezTo>
                  <a:pt x="207398" y="164764"/>
                  <a:pt x="201054" y="153877"/>
                  <a:pt x="196939" y="141704"/>
                </a:cubicBezTo>
                <a:cubicBezTo>
                  <a:pt x="192653" y="128502"/>
                  <a:pt x="190510" y="114872"/>
                  <a:pt x="190510" y="100813"/>
                </a:cubicBezTo>
                <a:cubicBezTo>
                  <a:pt x="190510" y="86925"/>
                  <a:pt x="192653" y="73295"/>
                  <a:pt x="196939" y="59922"/>
                </a:cubicBezTo>
                <a:cubicBezTo>
                  <a:pt x="201054" y="47578"/>
                  <a:pt x="207398" y="36519"/>
                  <a:pt x="215970" y="26747"/>
                </a:cubicBezTo>
                <a:cubicBezTo>
                  <a:pt x="224714" y="17317"/>
                  <a:pt x="235087" y="10287"/>
                  <a:pt x="247088" y="5658"/>
                </a:cubicBezTo>
                <a:cubicBezTo>
                  <a:pt x="257204" y="2401"/>
                  <a:pt x="267576" y="600"/>
                  <a:pt x="278206" y="258"/>
                </a:cubicBezTo>
                <a:close/>
                <a:moveTo>
                  <a:pt x="85649" y="258"/>
                </a:moveTo>
                <a:cubicBezTo>
                  <a:pt x="94564" y="429"/>
                  <a:pt x="103394" y="1629"/>
                  <a:pt x="112138" y="3858"/>
                </a:cubicBezTo>
                <a:cubicBezTo>
                  <a:pt x="120196" y="6258"/>
                  <a:pt x="127740" y="9859"/>
                  <a:pt x="134769" y="14659"/>
                </a:cubicBezTo>
                <a:cubicBezTo>
                  <a:pt x="147285" y="23575"/>
                  <a:pt x="156029" y="35319"/>
                  <a:pt x="161001" y="49892"/>
                </a:cubicBezTo>
                <a:cubicBezTo>
                  <a:pt x="154315" y="51950"/>
                  <a:pt x="147714" y="53578"/>
                  <a:pt x="141199" y="54779"/>
                </a:cubicBezTo>
                <a:cubicBezTo>
                  <a:pt x="138798" y="49807"/>
                  <a:pt x="136055" y="45006"/>
                  <a:pt x="132969" y="40377"/>
                </a:cubicBezTo>
                <a:cubicBezTo>
                  <a:pt x="129197" y="35062"/>
                  <a:pt x="124740" y="30433"/>
                  <a:pt x="119596" y="26489"/>
                </a:cubicBezTo>
                <a:cubicBezTo>
                  <a:pt x="109481" y="19288"/>
                  <a:pt x="98165" y="15774"/>
                  <a:pt x="85649" y="15945"/>
                </a:cubicBezTo>
                <a:cubicBezTo>
                  <a:pt x="77934" y="16117"/>
                  <a:pt x="70476" y="17402"/>
                  <a:pt x="63275" y="19803"/>
                </a:cubicBezTo>
                <a:cubicBezTo>
                  <a:pt x="54359" y="23403"/>
                  <a:pt x="46816" y="28890"/>
                  <a:pt x="40643" y="36262"/>
                </a:cubicBezTo>
                <a:cubicBezTo>
                  <a:pt x="34128" y="44320"/>
                  <a:pt x="29413" y="53407"/>
                  <a:pt x="26499" y="63523"/>
                </a:cubicBezTo>
                <a:cubicBezTo>
                  <a:pt x="23241" y="75524"/>
                  <a:pt x="21698" y="87697"/>
                  <a:pt x="21870" y="100041"/>
                </a:cubicBezTo>
                <a:cubicBezTo>
                  <a:pt x="21870" y="112214"/>
                  <a:pt x="23584" y="124044"/>
                  <a:pt x="27013" y="135532"/>
                </a:cubicBezTo>
                <a:cubicBezTo>
                  <a:pt x="30271" y="145647"/>
                  <a:pt x="35157" y="154905"/>
                  <a:pt x="41672" y="163306"/>
                </a:cubicBezTo>
                <a:cubicBezTo>
                  <a:pt x="48016" y="170679"/>
                  <a:pt x="55559" y="176337"/>
                  <a:pt x="64303" y="180280"/>
                </a:cubicBezTo>
                <a:cubicBezTo>
                  <a:pt x="71161" y="183023"/>
                  <a:pt x="78277" y="184395"/>
                  <a:pt x="85649" y="184395"/>
                </a:cubicBezTo>
                <a:cubicBezTo>
                  <a:pt x="99536" y="184738"/>
                  <a:pt x="112567" y="181480"/>
                  <a:pt x="124740" y="174622"/>
                </a:cubicBezTo>
                <a:cubicBezTo>
                  <a:pt x="136227" y="167250"/>
                  <a:pt x="145142" y="157477"/>
                  <a:pt x="151486" y="145304"/>
                </a:cubicBezTo>
                <a:lnTo>
                  <a:pt x="162287" y="148905"/>
                </a:lnTo>
                <a:cubicBezTo>
                  <a:pt x="156629" y="164335"/>
                  <a:pt x="147114" y="176765"/>
                  <a:pt x="133741" y="186195"/>
                </a:cubicBezTo>
                <a:cubicBezTo>
                  <a:pt x="119167" y="195625"/>
                  <a:pt x="103137" y="200340"/>
                  <a:pt x="85649" y="200340"/>
                </a:cubicBezTo>
                <a:cubicBezTo>
                  <a:pt x="75362" y="200168"/>
                  <a:pt x="65418" y="198539"/>
                  <a:pt x="55817" y="195453"/>
                </a:cubicBezTo>
                <a:cubicBezTo>
                  <a:pt x="44158" y="191167"/>
                  <a:pt x="34043" y="184652"/>
                  <a:pt x="25470" y="175908"/>
                </a:cubicBezTo>
                <a:cubicBezTo>
                  <a:pt x="16898" y="166307"/>
                  <a:pt x="10554" y="155334"/>
                  <a:pt x="6439" y="142990"/>
                </a:cubicBezTo>
                <a:cubicBezTo>
                  <a:pt x="1981" y="129102"/>
                  <a:pt x="-162" y="114786"/>
                  <a:pt x="10" y="100041"/>
                </a:cubicBezTo>
                <a:cubicBezTo>
                  <a:pt x="-162" y="85811"/>
                  <a:pt x="1896" y="71924"/>
                  <a:pt x="6182" y="58379"/>
                </a:cubicBezTo>
                <a:cubicBezTo>
                  <a:pt x="10297" y="46206"/>
                  <a:pt x="16555" y="35319"/>
                  <a:pt x="24956" y="25718"/>
                </a:cubicBezTo>
                <a:cubicBezTo>
                  <a:pt x="33357" y="16460"/>
                  <a:pt x="43472" y="9687"/>
                  <a:pt x="55302" y="5401"/>
                </a:cubicBezTo>
                <a:cubicBezTo>
                  <a:pt x="65075" y="2315"/>
                  <a:pt x="75191" y="600"/>
                  <a:pt x="85649" y="258"/>
                </a:cubicBezTo>
                <a:close/>
                <a:moveTo>
                  <a:pt x="1286075" y="0"/>
                </a:moveTo>
                <a:cubicBezTo>
                  <a:pt x="1293276" y="172"/>
                  <a:pt x="1300391" y="1200"/>
                  <a:pt x="1307421" y="3086"/>
                </a:cubicBezTo>
                <a:cubicBezTo>
                  <a:pt x="1314450" y="5144"/>
                  <a:pt x="1321051" y="8058"/>
                  <a:pt x="1327223" y="11830"/>
                </a:cubicBezTo>
                <a:cubicBezTo>
                  <a:pt x="1338539" y="19546"/>
                  <a:pt x="1346254" y="29833"/>
                  <a:pt x="1350369" y="42691"/>
                </a:cubicBezTo>
                <a:lnTo>
                  <a:pt x="1331338" y="46549"/>
                </a:lnTo>
                <a:cubicBezTo>
                  <a:pt x="1327738" y="36776"/>
                  <a:pt x="1321565" y="28975"/>
                  <a:pt x="1312821" y="23146"/>
                </a:cubicBezTo>
                <a:cubicBezTo>
                  <a:pt x="1304592" y="18174"/>
                  <a:pt x="1295677" y="15688"/>
                  <a:pt x="1286075" y="15688"/>
                </a:cubicBezTo>
                <a:cubicBezTo>
                  <a:pt x="1280932" y="15859"/>
                  <a:pt x="1275874" y="16460"/>
                  <a:pt x="1270902" y="17488"/>
                </a:cubicBezTo>
                <a:cubicBezTo>
                  <a:pt x="1265415" y="18688"/>
                  <a:pt x="1260272" y="20917"/>
                  <a:pt x="1255471" y="24175"/>
                </a:cubicBezTo>
                <a:cubicBezTo>
                  <a:pt x="1251528" y="27089"/>
                  <a:pt x="1248356" y="30690"/>
                  <a:pt x="1245956" y="34976"/>
                </a:cubicBezTo>
                <a:cubicBezTo>
                  <a:pt x="1243899" y="39262"/>
                  <a:pt x="1242870" y="43806"/>
                  <a:pt x="1242870" y="48606"/>
                </a:cubicBezTo>
                <a:cubicBezTo>
                  <a:pt x="1242870" y="52378"/>
                  <a:pt x="1243641" y="55893"/>
                  <a:pt x="1245184" y="59151"/>
                </a:cubicBezTo>
                <a:cubicBezTo>
                  <a:pt x="1247928" y="63951"/>
                  <a:pt x="1251442" y="67895"/>
                  <a:pt x="1255729" y="70981"/>
                </a:cubicBezTo>
                <a:cubicBezTo>
                  <a:pt x="1261043" y="74753"/>
                  <a:pt x="1266701" y="77924"/>
                  <a:pt x="1272702" y="80496"/>
                </a:cubicBezTo>
                <a:cubicBezTo>
                  <a:pt x="1279903" y="83582"/>
                  <a:pt x="1287190" y="86240"/>
                  <a:pt x="1294562" y="88469"/>
                </a:cubicBezTo>
                <a:cubicBezTo>
                  <a:pt x="1303134" y="91383"/>
                  <a:pt x="1311536" y="94898"/>
                  <a:pt x="1319765" y="99013"/>
                </a:cubicBezTo>
                <a:cubicBezTo>
                  <a:pt x="1326966" y="102785"/>
                  <a:pt x="1333567" y="107328"/>
                  <a:pt x="1339568" y="112643"/>
                </a:cubicBezTo>
                <a:cubicBezTo>
                  <a:pt x="1344883" y="117786"/>
                  <a:pt x="1348997" y="123701"/>
                  <a:pt x="1351912" y="130388"/>
                </a:cubicBezTo>
                <a:cubicBezTo>
                  <a:pt x="1353798" y="135703"/>
                  <a:pt x="1354827" y="141104"/>
                  <a:pt x="1354998" y="146590"/>
                </a:cubicBezTo>
                <a:cubicBezTo>
                  <a:pt x="1354998" y="154820"/>
                  <a:pt x="1353284" y="162621"/>
                  <a:pt x="1349855" y="169993"/>
                </a:cubicBezTo>
                <a:cubicBezTo>
                  <a:pt x="1346426" y="176851"/>
                  <a:pt x="1341625" y="182595"/>
                  <a:pt x="1335453" y="187224"/>
                </a:cubicBezTo>
                <a:cubicBezTo>
                  <a:pt x="1328595" y="192024"/>
                  <a:pt x="1320965" y="195453"/>
                  <a:pt x="1312564" y="197511"/>
                </a:cubicBezTo>
                <a:cubicBezTo>
                  <a:pt x="1305192" y="199054"/>
                  <a:pt x="1297734" y="199911"/>
                  <a:pt x="1290190" y="200082"/>
                </a:cubicBezTo>
                <a:cubicBezTo>
                  <a:pt x="1282646" y="199911"/>
                  <a:pt x="1275188" y="199054"/>
                  <a:pt x="1267816" y="197511"/>
                </a:cubicBezTo>
                <a:cubicBezTo>
                  <a:pt x="1259243" y="195453"/>
                  <a:pt x="1251357" y="192024"/>
                  <a:pt x="1244156" y="187224"/>
                </a:cubicBezTo>
                <a:cubicBezTo>
                  <a:pt x="1237469" y="182595"/>
                  <a:pt x="1231726" y="176851"/>
                  <a:pt x="1226925" y="169993"/>
                </a:cubicBezTo>
                <a:cubicBezTo>
                  <a:pt x="1222296" y="162964"/>
                  <a:pt x="1218867" y="155334"/>
                  <a:pt x="1216638" y="147104"/>
                </a:cubicBezTo>
                <a:lnTo>
                  <a:pt x="1228211" y="142990"/>
                </a:lnTo>
                <a:cubicBezTo>
                  <a:pt x="1230783" y="149505"/>
                  <a:pt x="1234126" y="155505"/>
                  <a:pt x="1238241" y="160992"/>
                </a:cubicBezTo>
                <a:cubicBezTo>
                  <a:pt x="1241670" y="165450"/>
                  <a:pt x="1245699" y="169393"/>
                  <a:pt x="1250328" y="172822"/>
                </a:cubicBezTo>
                <a:cubicBezTo>
                  <a:pt x="1255643" y="176594"/>
                  <a:pt x="1261472" y="179423"/>
                  <a:pt x="1267816" y="181309"/>
                </a:cubicBezTo>
                <a:cubicBezTo>
                  <a:pt x="1275017" y="183195"/>
                  <a:pt x="1282389" y="184052"/>
                  <a:pt x="1289933" y="183880"/>
                </a:cubicBezTo>
                <a:cubicBezTo>
                  <a:pt x="1301420" y="184052"/>
                  <a:pt x="1311707" y="180623"/>
                  <a:pt x="1320794" y="173593"/>
                </a:cubicBezTo>
                <a:cubicBezTo>
                  <a:pt x="1324909" y="170336"/>
                  <a:pt x="1328166" y="166393"/>
                  <a:pt x="1330567" y="161763"/>
                </a:cubicBezTo>
                <a:cubicBezTo>
                  <a:pt x="1332110" y="157991"/>
                  <a:pt x="1332967" y="154134"/>
                  <a:pt x="1333138" y="150191"/>
                </a:cubicBezTo>
                <a:cubicBezTo>
                  <a:pt x="1332967" y="146419"/>
                  <a:pt x="1332110" y="142732"/>
                  <a:pt x="1330567" y="139132"/>
                </a:cubicBezTo>
                <a:cubicBezTo>
                  <a:pt x="1328338" y="134160"/>
                  <a:pt x="1325252" y="129874"/>
                  <a:pt x="1321308" y="126273"/>
                </a:cubicBezTo>
                <a:cubicBezTo>
                  <a:pt x="1316679" y="122330"/>
                  <a:pt x="1311621" y="118987"/>
                  <a:pt x="1306135" y="116243"/>
                </a:cubicBezTo>
                <a:cubicBezTo>
                  <a:pt x="1299963" y="113157"/>
                  <a:pt x="1293619" y="110586"/>
                  <a:pt x="1287104" y="108528"/>
                </a:cubicBezTo>
                <a:cubicBezTo>
                  <a:pt x="1278017" y="105785"/>
                  <a:pt x="1269273" y="102442"/>
                  <a:pt x="1260872" y="98498"/>
                </a:cubicBezTo>
                <a:cubicBezTo>
                  <a:pt x="1252814" y="94898"/>
                  <a:pt x="1245356" y="90440"/>
                  <a:pt x="1238498" y="85125"/>
                </a:cubicBezTo>
                <a:cubicBezTo>
                  <a:pt x="1232497" y="80325"/>
                  <a:pt x="1227697" y="74495"/>
                  <a:pt x="1224096" y="67637"/>
                </a:cubicBezTo>
                <a:cubicBezTo>
                  <a:pt x="1221696" y="62665"/>
                  <a:pt x="1220581" y="57350"/>
                  <a:pt x="1220753" y="51692"/>
                </a:cubicBezTo>
                <a:cubicBezTo>
                  <a:pt x="1220924" y="37291"/>
                  <a:pt x="1226496" y="25289"/>
                  <a:pt x="1237469" y="15688"/>
                </a:cubicBezTo>
                <a:cubicBezTo>
                  <a:pt x="1243984" y="10545"/>
                  <a:pt x="1251185" y="6687"/>
                  <a:pt x="1259072" y="4115"/>
                </a:cubicBezTo>
                <a:cubicBezTo>
                  <a:pt x="1267816" y="1543"/>
                  <a:pt x="1276817" y="172"/>
                  <a:pt x="1286075" y="0"/>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tx1"/>
              </a:solidFill>
            </a:endParaRPr>
          </a:p>
        </p:txBody>
      </p:sp>
      <p:sp>
        <p:nvSpPr>
          <p:cNvPr id="11" name="平行四边形 57"/>
          <p:cNvSpPr/>
          <p:nvPr>
            <p:custDataLst>
              <p:tags r:id="rId3"/>
            </p:custDataLst>
          </p:nvPr>
        </p:nvSpPr>
        <p:spPr>
          <a:xfrm flipH="1">
            <a:off x="3335982" y="133350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12" name="序号"/>
          <p:cNvSpPr txBox="1"/>
          <p:nvPr>
            <p:custDataLst>
              <p:tags r:id="rId4"/>
            </p:custDataLst>
          </p:nvPr>
        </p:nvSpPr>
        <p:spPr>
          <a:xfrm flipH="1">
            <a:off x="3512009" y="1427974"/>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06</a:t>
            </a:r>
            <a:endParaRPr lang="en-US" sz="2800" b="1" dirty="0">
              <a:solidFill>
                <a:schemeClr val="accent1"/>
              </a:solidFill>
              <a:latin typeface="+mn-ea"/>
            </a:endParaRPr>
          </a:p>
        </p:txBody>
      </p:sp>
      <p:sp>
        <p:nvSpPr>
          <p:cNvPr id="13" name="项标题"/>
          <p:cNvSpPr txBox="1"/>
          <p:nvPr>
            <p:custDataLst>
              <p:tags r:id="rId5"/>
            </p:custDataLst>
          </p:nvPr>
        </p:nvSpPr>
        <p:spPr>
          <a:xfrm>
            <a:off x="4960400" y="1443890"/>
            <a:ext cx="5122911" cy="688818"/>
          </a:xfrm>
          <a:prstGeom prst="rect">
            <a:avLst/>
          </a:prstGeom>
          <a:noFill/>
        </p:spPr>
        <p:txBody>
          <a:bodyPr wrap="square" lIns="0" tIns="0" rIns="0" bIns="0" rtlCol="0" anchor="ctr" anchorCtr="0">
            <a:normAutofit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第六节　利润形成和利润分配的核算</a:t>
            </a:r>
            <a:endParaRPr lang="zh-CN" altLang="en-US" sz="2400" spc="300" dirty="0">
              <a:solidFill>
                <a:srgbClr val="333333"/>
              </a:solidFill>
              <a:latin typeface="+mn-ea"/>
            </a:endParaRPr>
          </a:p>
        </p:txBody>
      </p:sp>
      <p:sp>
        <p:nvSpPr>
          <p:cNvPr id="20" name="平行四边形 57"/>
          <p:cNvSpPr/>
          <p:nvPr>
            <p:custDataLst>
              <p:tags r:id="rId6"/>
            </p:custDataLst>
          </p:nvPr>
        </p:nvSpPr>
        <p:spPr>
          <a:xfrm flipH="1">
            <a:off x="3714505" y="2421597"/>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1" name="序号"/>
          <p:cNvSpPr txBox="1"/>
          <p:nvPr>
            <p:custDataLst>
              <p:tags r:id="rId7"/>
            </p:custDataLst>
          </p:nvPr>
        </p:nvSpPr>
        <p:spPr>
          <a:xfrm flipH="1">
            <a:off x="3884182" y="2516070"/>
            <a:ext cx="1272364" cy="723118"/>
          </a:xfrm>
          <a:prstGeom prst="parallelogram">
            <a:avLst>
              <a:gd name="adj" fmla="val 33243"/>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07</a:t>
            </a:r>
            <a:endParaRPr lang="en-US" sz="2800" b="1" dirty="0">
              <a:solidFill>
                <a:schemeClr val="accent1"/>
              </a:solidFill>
              <a:latin typeface="+mn-ea"/>
            </a:endParaRPr>
          </a:p>
        </p:txBody>
      </p:sp>
      <p:sp>
        <p:nvSpPr>
          <p:cNvPr id="22" name="项标题"/>
          <p:cNvSpPr txBox="1"/>
          <p:nvPr>
            <p:custDataLst>
              <p:tags r:id="rId8"/>
            </p:custDataLst>
          </p:nvPr>
        </p:nvSpPr>
        <p:spPr>
          <a:xfrm>
            <a:off x="5338923" y="2531987"/>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第七节　资金退出企业的核算</a:t>
            </a:r>
            <a:endParaRPr lang="zh-CN" altLang="en-US" sz="2400" spc="300" dirty="0">
              <a:solidFill>
                <a:srgbClr val="333333"/>
              </a:solidFill>
              <a:latin typeface="+mn-ea"/>
            </a:endParaRPr>
          </a:p>
        </p:txBody>
      </p:sp>
      <p:sp>
        <p:nvSpPr>
          <p:cNvPr id="24" name="平行四边形 57"/>
          <p:cNvSpPr/>
          <p:nvPr>
            <p:custDataLst>
              <p:tags r:id="rId9"/>
            </p:custDataLst>
          </p:nvPr>
        </p:nvSpPr>
        <p:spPr>
          <a:xfrm flipH="1">
            <a:off x="4088493" y="3509693"/>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25" name="序号"/>
          <p:cNvSpPr txBox="1"/>
          <p:nvPr>
            <p:custDataLst>
              <p:tags r:id="rId10"/>
            </p:custDataLst>
          </p:nvPr>
        </p:nvSpPr>
        <p:spPr>
          <a:xfrm flipH="1">
            <a:off x="4270869" y="3604167"/>
            <a:ext cx="1272364" cy="723118"/>
          </a:xfrm>
          <a:prstGeom prst="parallelogram">
            <a:avLst>
              <a:gd name="adj" fmla="val 31926"/>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08</a:t>
            </a:r>
            <a:endParaRPr lang="en-US" sz="2800" b="1" dirty="0">
              <a:solidFill>
                <a:schemeClr val="accent1"/>
              </a:solidFill>
              <a:latin typeface="+mn-ea"/>
            </a:endParaRPr>
          </a:p>
        </p:txBody>
      </p:sp>
      <p:sp>
        <p:nvSpPr>
          <p:cNvPr id="26" name="项标题"/>
          <p:cNvSpPr txBox="1"/>
          <p:nvPr>
            <p:custDataLst>
              <p:tags r:id="rId11"/>
            </p:custDataLst>
          </p:nvPr>
        </p:nvSpPr>
        <p:spPr>
          <a:xfrm>
            <a:off x="5712911" y="3620083"/>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第八节　过账与试算平衡</a:t>
            </a:r>
            <a:endParaRPr lang="zh-CN" altLang="en-US" sz="2400" spc="300" dirty="0">
              <a:solidFill>
                <a:srgbClr val="333333"/>
              </a:solidFill>
              <a:latin typeface="+mn-ea"/>
            </a:endParaRPr>
          </a:p>
        </p:txBody>
      </p:sp>
      <p:sp>
        <p:nvSpPr>
          <p:cNvPr id="29" name="平行四边形 57"/>
          <p:cNvSpPr/>
          <p:nvPr>
            <p:custDataLst>
              <p:tags r:id="rId12"/>
            </p:custDataLst>
          </p:nvPr>
        </p:nvSpPr>
        <p:spPr>
          <a:xfrm flipH="1">
            <a:off x="4467016" y="4597790"/>
            <a:ext cx="6869775" cy="926710"/>
          </a:xfrm>
          <a:prstGeom prst="parallelogram">
            <a:avLst>
              <a:gd name="adj" fmla="val 34609"/>
            </a:avLst>
          </a:prstGeom>
          <a:solidFill>
            <a:srgbClr val="FFFFFF"/>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latin typeface="+mn-ea"/>
            </a:endParaRPr>
          </a:p>
        </p:txBody>
      </p:sp>
      <p:sp>
        <p:nvSpPr>
          <p:cNvPr id="30" name="序号"/>
          <p:cNvSpPr txBox="1"/>
          <p:nvPr>
            <p:custDataLst>
              <p:tags r:id="rId13"/>
            </p:custDataLst>
          </p:nvPr>
        </p:nvSpPr>
        <p:spPr>
          <a:xfrm flipH="1">
            <a:off x="4643043" y="4692264"/>
            <a:ext cx="1272364" cy="723118"/>
          </a:xfrm>
          <a:prstGeom prst="parallelogram">
            <a:avLst>
              <a:gd name="adj" fmla="val 34560"/>
            </a:avLst>
          </a:prstGeom>
          <a:gradFill flip="none" rotWithShape="1">
            <a:gsLst>
              <a:gs pos="45000">
                <a:schemeClr val="accent1">
                  <a:lumMod val="20000"/>
                  <a:lumOff val="80000"/>
                  <a:alpha val="0"/>
                </a:schemeClr>
              </a:gs>
              <a:gs pos="100000">
                <a:schemeClr val="accent1">
                  <a:lumMod val="20000"/>
                  <a:lumOff val="80000"/>
                </a:schemeClr>
              </a:gs>
            </a:gsLst>
            <a:lin ang="0" scaled="1"/>
            <a:tileRect/>
          </a:gradFill>
        </p:spPr>
        <p:txBody>
          <a:bodyPr wrap="none" lIns="0" tIns="0" rIns="0" bIns="0"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sz="2800" b="1" dirty="0">
                <a:solidFill>
                  <a:schemeClr val="accent1"/>
                </a:solidFill>
                <a:latin typeface="+mn-ea"/>
              </a:rPr>
              <a:t>09</a:t>
            </a:r>
            <a:endParaRPr lang="en-US" sz="2800" b="1" dirty="0">
              <a:solidFill>
                <a:schemeClr val="accent1"/>
              </a:solidFill>
              <a:latin typeface="+mn-ea"/>
            </a:endParaRPr>
          </a:p>
        </p:txBody>
      </p:sp>
      <p:sp>
        <p:nvSpPr>
          <p:cNvPr id="31" name="项标题"/>
          <p:cNvSpPr txBox="1"/>
          <p:nvPr>
            <p:custDataLst>
              <p:tags r:id="rId14"/>
            </p:custDataLst>
          </p:nvPr>
        </p:nvSpPr>
        <p:spPr>
          <a:xfrm>
            <a:off x="6091434" y="4708180"/>
            <a:ext cx="5122911" cy="688818"/>
          </a:xfrm>
          <a:prstGeom prst="rect">
            <a:avLst/>
          </a:prstGeom>
          <a:noFill/>
        </p:spPr>
        <p:txBody>
          <a:bodyPr wrap="square" lIns="0" tIns="0" rIns="0" bIns="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00000"/>
              </a:lnSpc>
              <a:spcBef>
                <a:spcPts val="0"/>
              </a:spcBef>
              <a:spcAft>
                <a:spcPts val="0"/>
              </a:spcAft>
              <a:buSzPct val="100000"/>
            </a:pPr>
            <a:r>
              <a:rPr lang="zh-CN" altLang="en-US" sz="2400" spc="300" dirty="0">
                <a:solidFill>
                  <a:srgbClr val="333333"/>
                </a:solidFill>
                <a:latin typeface="+mn-ea"/>
              </a:rPr>
              <a:t>第九节　期末账项调整</a:t>
            </a:r>
            <a:endParaRPr lang="zh-CN" altLang="en-US" sz="2400" spc="300" dirty="0">
              <a:solidFill>
                <a:srgbClr val="333333"/>
              </a:solidFill>
              <a:latin typeface="+mn-ea"/>
            </a:endParaRPr>
          </a:p>
        </p:txBody>
      </p:sp>
      <p:pic>
        <p:nvPicPr>
          <p:cNvPr id="6" name="内容占位符 4"/>
          <p:cNvPicPr>
            <a:picLocks noGrp="1" noChangeAspect="1"/>
          </p:cNvPicPr>
          <p:nvPr/>
        </p:nvPicPr>
        <p:blipFill>
          <a:blip r:embed="rId15"/>
          <a:stretch>
            <a:fillRect/>
          </a:stretch>
        </p:blipFill>
        <p:spPr>
          <a:xfrm>
            <a:off x="-6985" y="2540"/>
            <a:ext cx="12203430" cy="2063750"/>
          </a:xfrm>
          <a:prstGeom prst="rect">
            <a:avLst/>
          </a:prstGeom>
        </p:spPr>
      </p:pic>
    </p:spTree>
    <p:custDataLst>
      <p:tags r:id="rId16"/>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custDataLst>
              <p:tags r:id="rId1"/>
            </p:custDataLst>
          </p:nvPr>
        </p:nvSpPr>
        <p:spPr>
          <a:xfrm>
            <a:off x="624130" y="1579807"/>
            <a:ext cx="10972784" cy="4640018"/>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一、制造业企业资金的循环和周转</a:t>
            </a:r>
            <a:endParaRPr lang="zh-CN" altLang="zh-CN" sz="2400" b="1" dirty="0">
              <a:solidFill>
                <a:schemeClr val="tx1"/>
              </a:solidFill>
            </a:endParaRPr>
          </a:p>
          <a:p>
            <a:r>
              <a:rPr lang="zh-CN" altLang="zh-CN" dirty="0">
                <a:solidFill>
                  <a:schemeClr val="tx1"/>
                </a:solidFill>
              </a:rPr>
              <a:t>制造业企业资金的运动过程可用图</a:t>
            </a:r>
            <a:r>
              <a:rPr lang="en-US" altLang="zh-CN" dirty="0">
                <a:solidFill>
                  <a:schemeClr val="tx1"/>
                </a:solidFill>
              </a:rPr>
              <a:t>5-1</a:t>
            </a:r>
            <a:r>
              <a:rPr lang="zh-CN" altLang="zh-CN" dirty="0">
                <a:solidFill>
                  <a:schemeClr val="tx1"/>
                </a:solidFill>
              </a:rPr>
              <a:t>表示。</a:t>
            </a:r>
            <a:endParaRPr lang="zh-CN" altLang="zh-CN" dirty="0">
              <a:solidFill>
                <a:schemeClr val="tx1"/>
              </a:solidFill>
            </a:endParaRPr>
          </a:p>
          <a:p>
            <a:endParaRPr lang="zh-CN" altLang="zh-CN" dirty="0">
              <a:solidFill>
                <a:schemeClr val="tx1"/>
              </a:solidFill>
            </a:endParaRPr>
          </a:p>
        </p:txBody>
      </p:sp>
      <p:pic>
        <p:nvPicPr>
          <p:cNvPr id="4" name="501.jpg" descr="id:2147510934;FounderCES"/>
          <p:cNvPicPr/>
          <p:nvPr>
            <p:custDataLst>
              <p:tags r:id="rId2"/>
            </p:custDataLst>
          </p:nvPr>
        </p:nvPicPr>
        <p:blipFill>
          <a:blip r:embed="rId3"/>
          <a:stretch>
            <a:fillRect/>
          </a:stretch>
        </p:blipFill>
        <p:spPr>
          <a:xfrm>
            <a:off x="2627291" y="3091599"/>
            <a:ext cx="6413679" cy="2562895"/>
          </a:xfrm>
          <a:prstGeom prst="rect">
            <a:avLst/>
          </a:prstGeom>
        </p:spPr>
      </p:pic>
      <p:sp>
        <p:nvSpPr>
          <p:cNvPr id="5" name="矩形 4"/>
          <p:cNvSpPr/>
          <p:nvPr>
            <p:custDataLst>
              <p:tags r:id="rId4"/>
            </p:custDataLst>
          </p:nvPr>
        </p:nvSpPr>
        <p:spPr>
          <a:xfrm>
            <a:off x="4344654" y="5801225"/>
            <a:ext cx="3516630" cy="264160"/>
          </a:xfrm>
          <a:prstGeom prst="rect">
            <a:avLst/>
          </a:prstGeom>
        </p:spPr>
        <p:txBody>
          <a:bodyPr wrap="none">
            <a:spAutoFit/>
          </a:bodyPr>
          <a:lstStyle/>
          <a:p>
            <a:pPr>
              <a:lnSpc>
                <a:spcPts val="1350"/>
              </a:lnSpc>
            </a:pPr>
            <a:r>
              <a:rPr lang="zh-CN" altLang="zh-CN" dirty="0">
                <a:solidFill>
                  <a:schemeClr val="tx1"/>
                </a:solidFill>
                <a:cs typeface="Times New Roman" panose="02020603050405020304" pitchFamily="18" charset="0"/>
              </a:rPr>
              <a:t>图</a:t>
            </a:r>
            <a:r>
              <a:rPr lang="en-US" altLang="zh-CN" dirty="0">
                <a:solidFill>
                  <a:schemeClr val="tx1"/>
                </a:solidFill>
                <a:cs typeface="Times New Roman" panose="02020603050405020304" pitchFamily="18" charset="0"/>
              </a:rPr>
              <a:t>5-1</a:t>
            </a:r>
            <a:r>
              <a:rPr lang="zh-CN" altLang="zh-CN" dirty="0">
                <a:solidFill>
                  <a:schemeClr val="tx1"/>
                </a:solidFill>
                <a:cs typeface="Times New Roman" panose="02020603050405020304" pitchFamily="18" charset="0"/>
              </a:rPr>
              <a:t>　制造业企业资金周转过程</a:t>
            </a:r>
            <a:endParaRPr lang="zh-CN" altLang="zh-CN" sz="2400" dirty="0">
              <a:solidFill>
                <a:schemeClr val="tx1"/>
              </a:solidFill>
              <a:cs typeface="Times New Roman" panose="02020603050405020304" pitchFamily="18" charset="0"/>
            </a:endParaRPr>
          </a:p>
        </p:txBody>
      </p:sp>
      <p:sp>
        <p:nvSpPr>
          <p:cNvPr id="8" name="标题 7"/>
          <p:cNvSpPr>
            <a:spLocks noGrp="1"/>
          </p:cNvSpPr>
          <p:nvPr>
            <p:ph type="title"/>
            <p:custDataLst>
              <p:tags r:id="rId5"/>
            </p:custDataLst>
          </p:nvPr>
        </p:nvSpPr>
        <p:spPr/>
        <p:txBody>
          <a:bodyPr vert="horz" wrap="square" lIns="0" tIns="0" rIns="0" bIns="0" rtlCol="0" anchor="b">
            <a:normAutofit/>
          </a:bodyPr>
          <a:lstStyle/>
          <a:p>
            <a:pPr lvl="0" algn="l">
              <a:buClrTx/>
              <a:buSzTx/>
              <a:buFontTx/>
            </a:pPr>
            <a:r>
              <a:rPr lang="zh-CN" altLang="en-US" dirty="0">
                <a:sym typeface="+mn-ea"/>
              </a:rPr>
              <a:t>第一节　资金进入企业的核算</a:t>
            </a:r>
            <a:endParaRPr lang="zh-CN" altLang="en-US" dirty="0">
              <a:sym typeface="+mn-ea"/>
            </a:endParaRPr>
          </a:p>
        </p:txBody>
      </p:sp>
      <p:pic>
        <p:nvPicPr>
          <p:cNvPr id="2" name="图片 1"/>
          <p:cNvPicPr>
            <a:picLocks noChangeAspect="1"/>
          </p:cNvPicPr>
          <p:nvPr/>
        </p:nvPicPr>
        <p:blipFill>
          <a:blip r:embed="rId6"/>
          <a:stretch>
            <a:fillRect/>
          </a:stretch>
        </p:blipFill>
        <p:spPr>
          <a:xfrm>
            <a:off x="9804400" y="4636770"/>
            <a:ext cx="1371600" cy="1428750"/>
          </a:xfrm>
          <a:prstGeom prst="rect">
            <a:avLst/>
          </a:prstGeom>
        </p:spPr>
      </p:pic>
    </p:spTree>
    <p:custDataLst>
      <p:tags r:id="rId7"/>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二、资金进入企业的核算</a:t>
            </a:r>
            <a:endParaRPr lang="zh-CN" altLang="zh-CN" sz="2400" b="1" dirty="0">
              <a:solidFill>
                <a:schemeClr val="tx1"/>
              </a:solidFill>
            </a:endParaRPr>
          </a:p>
          <a:p>
            <a:pPr marL="0" indent="0" eaLnBrk="0" fontAlgn="base" hangingPunct="0">
              <a:spcBef>
                <a:spcPct val="20000"/>
              </a:spcBef>
              <a:buNone/>
            </a:pPr>
            <a:r>
              <a:rPr lang="en-US" altLang="zh-CN" sz="2200" b="1" dirty="0" smtClean="0">
                <a:solidFill>
                  <a:schemeClr val="tx1"/>
                </a:solidFill>
              </a:rPr>
              <a:t>(</a:t>
            </a:r>
            <a:r>
              <a:rPr lang="zh-CN" altLang="zh-CN" sz="2200" b="1" dirty="0">
                <a:solidFill>
                  <a:schemeClr val="tx1"/>
                </a:solidFill>
              </a:rPr>
              <a:t>一</a:t>
            </a:r>
            <a:r>
              <a:rPr lang="en-US" altLang="zh-CN" sz="2200" b="1" dirty="0">
                <a:solidFill>
                  <a:schemeClr val="tx1"/>
                </a:solidFill>
              </a:rPr>
              <a:t>)</a:t>
            </a:r>
            <a:r>
              <a:rPr lang="zh-CN" altLang="zh-CN" sz="2200" b="1" dirty="0">
                <a:solidFill>
                  <a:schemeClr val="tx1"/>
                </a:solidFill>
              </a:rPr>
              <a:t>投入资本的核算</a:t>
            </a:r>
            <a:endParaRPr lang="zh-CN" altLang="zh-CN" sz="2200" b="1" dirty="0">
              <a:solidFill>
                <a:schemeClr val="tx1"/>
              </a:solidFill>
            </a:endParaRPr>
          </a:p>
          <a:p>
            <a:r>
              <a:rPr lang="zh-CN" altLang="zh-CN" dirty="0">
                <a:solidFill>
                  <a:schemeClr val="tx1"/>
                </a:solidFill>
              </a:rPr>
              <a:t>《中华人民共和国公司法》规定</a:t>
            </a:r>
            <a:r>
              <a:rPr lang="en-US" altLang="zh-CN" dirty="0">
                <a:solidFill>
                  <a:schemeClr val="tx1"/>
                </a:solidFill>
              </a:rPr>
              <a:t>,</a:t>
            </a:r>
            <a:r>
              <a:rPr lang="zh-CN" altLang="zh-CN" dirty="0">
                <a:solidFill>
                  <a:schemeClr val="tx1"/>
                </a:solidFill>
              </a:rPr>
              <a:t>设立企业必须有法定资本</a:t>
            </a:r>
            <a:r>
              <a:rPr lang="en-US" altLang="zh-CN" dirty="0">
                <a:solidFill>
                  <a:schemeClr val="tx1"/>
                </a:solidFill>
              </a:rPr>
              <a:t>,</a:t>
            </a:r>
            <a:r>
              <a:rPr lang="zh-CN" altLang="zh-CN" dirty="0">
                <a:solidFill>
                  <a:schemeClr val="tx1"/>
                </a:solidFill>
              </a:rPr>
              <a:t>它是保证企业正常经营的必要条件。投入资本是由投资者认缴的、经工商行政管理部门核准的投资总额。企业的投入资本按照投资主体不同</a:t>
            </a:r>
            <a:r>
              <a:rPr lang="en-US" altLang="zh-CN" dirty="0">
                <a:solidFill>
                  <a:schemeClr val="tx1"/>
                </a:solidFill>
              </a:rPr>
              <a:t>,</a:t>
            </a:r>
            <a:r>
              <a:rPr lang="zh-CN" altLang="zh-CN" dirty="0">
                <a:solidFill>
                  <a:schemeClr val="tx1"/>
                </a:solidFill>
              </a:rPr>
              <a:t>可分为国家投入资本、法人投入资本、个人投入资本和外商投入资本四种</a:t>
            </a:r>
            <a:r>
              <a:rPr lang="en-US" altLang="zh-CN" dirty="0">
                <a:solidFill>
                  <a:schemeClr val="tx1"/>
                </a:solidFill>
              </a:rPr>
              <a:t>;</a:t>
            </a:r>
            <a:r>
              <a:rPr lang="zh-CN" altLang="zh-CN" dirty="0">
                <a:solidFill>
                  <a:schemeClr val="tx1"/>
                </a:solidFill>
              </a:rPr>
              <a:t>按照投入资本的不同物质形态</a:t>
            </a:r>
            <a:r>
              <a:rPr lang="en-US" altLang="zh-CN" dirty="0">
                <a:solidFill>
                  <a:schemeClr val="tx1"/>
                </a:solidFill>
              </a:rPr>
              <a:t>,</a:t>
            </a:r>
            <a:r>
              <a:rPr lang="zh-CN" altLang="zh-CN" dirty="0">
                <a:solidFill>
                  <a:schemeClr val="tx1"/>
                </a:solidFill>
              </a:rPr>
              <a:t>可分为货币投资、实物投资、证券投资和无形资产投资。</a:t>
            </a:r>
            <a:endParaRPr lang="zh-CN" altLang="zh-CN" dirty="0">
              <a:solidFill>
                <a:schemeClr val="tx1"/>
              </a:solidFill>
            </a:endParaRPr>
          </a:p>
          <a:p>
            <a:pPr marL="0" indent="0" eaLnBrk="0" fontAlgn="base" hangingPunct="0">
              <a:spcBef>
                <a:spcPts val="1800"/>
              </a:spcBef>
              <a:buNone/>
            </a:pPr>
            <a:r>
              <a:rPr lang="en-US" altLang="zh-CN" sz="2200" b="1" dirty="0">
                <a:solidFill>
                  <a:schemeClr val="tx1"/>
                </a:solidFill>
              </a:rPr>
              <a:t>(</a:t>
            </a:r>
            <a:r>
              <a:rPr lang="zh-CN" altLang="zh-CN" sz="2200" b="1" dirty="0">
                <a:solidFill>
                  <a:schemeClr val="tx1"/>
                </a:solidFill>
              </a:rPr>
              <a:t>二</a:t>
            </a:r>
            <a:r>
              <a:rPr lang="en-US" altLang="zh-CN" sz="2200" b="1" dirty="0">
                <a:solidFill>
                  <a:schemeClr val="tx1"/>
                </a:solidFill>
              </a:rPr>
              <a:t>)</a:t>
            </a:r>
            <a:r>
              <a:rPr lang="zh-CN" altLang="zh-CN" sz="2200" b="1" dirty="0">
                <a:solidFill>
                  <a:schemeClr val="tx1"/>
                </a:solidFill>
              </a:rPr>
              <a:t>借入资金的核算</a:t>
            </a:r>
            <a:endParaRPr lang="zh-CN" altLang="zh-CN" sz="2200" b="1" dirty="0">
              <a:solidFill>
                <a:schemeClr val="tx1"/>
              </a:solidFill>
            </a:endParaRPr>
          </a:p>
          <a:p>
            <a:r>
              <a:rPr lang="en-US" altLang="zh-CN" dirty="0">
                <a:solidFill>
                  <a:schemeClr val="tx1"/>
                </a:solidFill>
              </a:rPr>
              <a:t>1.</a:t>
            </a:r>
            <a:r>
              <a:rPr lang="zh-CN" altLang="zh-CN" dirty="0">
                <a:solidFill>
                  <a:schemeClr val="tx1"/>
                </a:solidFill>
              </a:rPr>
              <a:t>短期借款的核算 </a:t>
            </a:r>
            <a:endParaRPr lang="zh-CN" altLang="zh-CN" dirty="0">
              <a:solidFill>
                <a:schemeClr val="tx1"/>
              </a:solidFill>
            </a:endParaRPr>
          </a:p>
          <a:p>
            <a:r>
              <a:rPr lang="en-US" altLang="zh-CN" dirty="0">
                <a:solidFill>
                  <a:schemeClr val="tx1"/>
                </a:solidFill>
              </a:rPr>
              <a:t>2.</a:t>
            </a:r>
            <a:r>
              <a:rPr lang="zh-CN" altLang="zh-CN" dirty="0">
                <a:solidFill>
                  <a:schemeClr val="tx1"/>
                </a:solidFill>
              </a:rPr>
              <a:t>长期借款的核算</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第一节　资金进入企业的核算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一、采购过程业务核算的主要内容</a:t>
            </a:r>
            <a:endParaRPr lang="zh-CN" altLang="zh-CN" sz="2400" b="1" dirty="0">
              <a:solidFill>
                <a:schemeClr val="tx1"/>
              </a:solidFill>
            </a:endParaRPr>
          </a:p>
          <a:p>
            <a:r>
              <a:rPr lang="zh-CN" altLang="zh-CN" dirty="0">
                <a:solidFill>
                  <a:schemeClr val="tx1"/>
                </a:solidFill>
              </a:rPr>
              <a:t>采购过程的主要经济活动有</a:t>
            </a:r>
            <a:r>
              <a:rPr lang="en-US"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从</a:t>
            </a:r>
            <a:r>
              <a:rPr lang="zh-CN" altLang="zh-CN" dirty="0">
                <a:solidFill>
                  <a:schemeClr val="tx1"/>
                </a:solidFill>
              </a:rPr>
              <a:t>购买单位取得所需的各种材料并验收入库</a:t>
            </a:r>
            <a:r>
              <a:rPr lang="en-US"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与</a:t>
            </a:r>
            <a:r>
              <a:rPr lang="zh-CN" altLang="zh-CN" dirty="0">
                <a:solidFill>
                  <a:schemeClr val="tx1"/>
                </a:solidFill>
              </a:rPr>
              <a:t>材料供应商发生材料的买价和增值税的款项结算业务</a:t>
            </a:r>
            <a:r>
              <a:rPr lang="en-US"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发生</a:t>
            </a:r>
            <a:r>
              <a:rPr lang="zh-CN" altLang="zh-CN" dirty="0">
                <a:solidFill>
                  <a:schemeClr val="tx1"/>
                </a:solidFill>
              </a:rPr>
              <a:t>并支付各种采购费用</a:t>
            </a:r>
            <a:r>
              <a:rPr lang="en-US" altLang="zh-CN" dirty="0">
                <a:solidFill>
                  <a:schemeClr val="tx1"/>
                </a:solidFill>
              </a:rPr>
              <a:t>(</a:t>
            </a:r>
            <a:r>
              <a:rPr lang="zh-CN" altLang="zh-CN" dirty="0">
                <a:solidFill>
                  <a:schemeClr val="tx1"/>
                </a:solidFill>
              </a:rPr>
              <a:t>包括运输费、装卸费、包装费、保险费和入库前的挑选整理费用等</a:t>
            </a:r>
            <a:r>
              <a:rPr lang="en-US" altLang="zh-CN" dirty="0" smtClean="0">
                <a:solidFill>
                  <a:schemeClr val="tx1"/>
                </a:solidFill>
              </a:rPr>
              <a:t>);</a:t>
            </a:r>
            <a:endParaRPr lang="en-US" altLang="zh-CN" dirty="0" smtClean="0">
              <a:solidFill>
                <a:schemeClr val="tx1"/>
              </a:solidFill>
            </a:endParaRPr>
          </a:p>
          <a:p>
            <a:r>
              <a:rPr lang="zh-CN" altLang="zh-CN" dirty="0" smtClean="0">
                <a:solidFill>
                  <a:schemeClr val="tx1"/>
                </a:solidFill>
              </a:rPr>
              <a:t>计算</a:t>
            </a:r>
            <a:r>
              <a:rPr lang="zh-CN" altLang="zh-CN" dirty="0">
                <a:solidFill>
                  <a:schemeClr val="tx1"/>
                </a:solidFill>
              </a:rPr>
              <a:t>并结转材料的采购成本。</a:t>
            </a:r>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采购过程业务的核算</a:t>
            </a:r>
            <a:endParaRPr lang="zh-CN" altLang="en-US" dirty="0">
              <a:sym typeface="+mn-ea"/>
            </a:endParaRPr>
          </a:p>
        </p:txBody>
      </p:sp>
      <p:pic>
        <p:nvPicPr>
          <p:cNvPr id="2" name="图片 1"/>
          <p:cNvPicPr>
            <a:picLocks noChangeAspect="1"/>
          </p:cNvPicPr>
          <p:nvPr/>
        </p:nvPicPr>
        <p:blipFill>
          <a:blip r:embed="rId3"/>
          <a:stretch>
            <a:fillRect/>
          </a:stretch>
        </p:blipFill>
        <p:spPr>
          <a:xfrm>
            <a:off x="9892030" y="4322445"/>
            <a:ext cx="1371600" cy="14287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800"/>
              </a:spcBef>
              <a:buNone/>
            </a:pPr>
            <a:r>
              <a:rPr lang="zh-CN" altLang="zh-CN" sz="2400" b="1" dirty="0" smtClean="0">
                <a:solidFill>
                  <a:schemeClr val="tx1"/>
                </a:solidFill>
              </a:rPr>
              <a:t>二</a:t>
            </a:r>
            <a:r>
              <a:rPr lang="zh-CN" altLang="zh-CN" sz="2400" b="1" dirty="0">
                <a:solidFill>
                  <a:schemeClr val="tx1"/>
                </a:solidFill>
              </a:rPr>
              <a:t>、采购过程业务核算应设置的主要账户</a:t>
            </a:r>
            <a:endParaRPr lang="zh-CN" altLang="zh-CN" sz="2400" b="1" dirty="0">
              <a:solidFill>
                <a:schemeClr val="tx1"/>
              </a:solidFill>
            </a:endParaRPr>
          </a:p>
          <a:p>
            <a:r>
              <a:rPr lang="en-US" altLang="zh-CN" dirty="0">
                <a:solidFill>
                  <a:schemeClr val="tx1"/>
                </a:solidFill>
              </a:rPr>
              <a:t>1.</a:t>
            </a:r>
            <a:r>
              <a:rPr lang="zh-CN" altLang="zh-CN" dirty="0">
                <a:solidFill>
                  <a:schemeClr val="tx1"/>
                </a:solidFill>
              </a:rPr>
              <a:t>“在途物资”账户</a:t>
            </a:r>
            <a:endParaRPr lang="zh-CN" altLang="zh-CN" dirty="0">
              <a:solidFill>
                <a:schemeClr val="tx1"/>
              </a:solidFill>
            </a:endParaRPr>
          </a:p>
          <a:p>
            <a:r>
              <a:rPr lang="en-US" altLang="zh-CN" dirty="0">
                <a:solidFill>
                  <a:schemeClr val="tx1"/>
                </a:solidFill>
              </a:rPr>
              <a:t>2.</a:t>
            </a:r>
            <a:r>
              <a:rPr lang="zh-CN" altLang="zh-CN" dirty="0">
                <a:solidFill>
                  <a:schemeClr val="tx1"/>
                </a:solidFill>
              </a:rPr>
              <a:t>“原材料”账户</a:t>
            </a:r>
            <a:endParaRPr lang="zh-CN" altLang="zh-CN" dirty="0">
              <a:solidFill>
                <a:schemeClr val="tx1"/>
              </a:solidFill>
            </a:endParaRPr>
          </a:p>
          <a:p>
            <a:r>
              <a:rPr lang="en-US" altLang="zh-CN" dirty="0">
                <a:solidFill>
                  <a:schemeClr val="tx1"/>
                </a:solidFill>
              </a:rPr>
              <a:t>3.</a:t>
            </a:r>
            <a:r>
              <a:rPr lang="zh-CN" altLang="zh-CN" dirty="0">
                <a:solidFill>
                  <a:schemeClr val="tx1"/>
                </a:solidFill>
              </a:rPr>
              <a:t>“应付账款”账户</a:t>
            </a:r>
            <a:endParaRPr lang="zh-CN" altLang="zh-CN" dirty="0">
              <a:solidFill>
                <a:schemeClr val="tx1"/>
              </a:solidFill>
            </a:endParaRPr>
          </a:p>
          <a:p>
            <a:r>
              <a:rPr lang="en-US" altLang="zh-CN" dirty="0">
                <a:solidFill>
                  <a:schemeClr val="tx1"/>
                </a:solidFill>
              </a:rPr>
              <a:t>4.</a:t>
            </a:r>
            <a:r>
              <a:rPr lang="zh-CN" altLang="zh-CN" dirty="0">
                <a:solidFill>
                  <a:schemeClr val="tx1"/>
                </a:solidFill>
              </a:rPr>
              <a:t>“应交税费”</a:t>
            </a:r>
            <a:r>
              <a:rPr lang="zh-CN" altLang="zh-CN" dirty="0" smtClean="0">
                <a:solidFill>
                  <a:schemeClr val="tx1"/>
                </a:solidFill>
              </a:rPr>
              <a:t>账户</a:t>
            </a:r>
            <a:endParaRPr lang="en-US" altLang="zh-CN" dirty="0" smtClean="0">
              <a:solidFill>
                <a:schemeClr val="tx1"/>
              </a:solidFill>
            </a:endParaRPr>
          </a:p>
          <a:p>
            <a:endParaRPr lang="en-US" altLang="zh-CN" dirty="0">
              <a:solidFill>
                <a:schemeClr val="tx1"/>
              </a:solidFill>
            </a:endParaRPr>
          </a:p>
          <a:p>
            <a:pPr marL="0" indent="0">
              <a:buNone/>
            </a:pPr>
            <a:r>
              <a:rPr lang="zh-CN" altLang="zh-CN" sz="2400" b="1" dirty="0">
                <a:solidFill>
                  <a:schemeClr val="tx1"/>
                </a:solidFill>
              </a:rPr>
              <a:t>三、采购过程业务核算举例</a:t>
            </a:r>
            <a:endParaRPr lang="zh-CN" altLang="zh-CN" sz="2400" b="1" dirty="0">
              <a:solidFill>
                <a:schemeClr val="tx1"/>
              </a:solidFill>
            </a:endParaRPr>
          </a:p>
          <a:p>
            <a:r>
              <a:rPr lang="zh-CN" altLang="zh-CN" dirty="0">
                <a:solidFill>
                  <a:schemeClr val="tx1"/>
                </a:solidFill>
              </a:rPr>
              <a:t>【例</a:t>
            </a:r>
            <a:r>
              <a:rPr lang="en-US" altLang="zh-CN" dirty="0">
                <a:solidFill>
                  <a:schemeClr val="tx1"/>
                </a:solidFill>
              </a:rPr>
              <a:t>5-6</a:t>
            </a:r>
            <a:r>
              <a:rPr lang="zh-CN" altLang="zh-CN" dirty="0">
                <a:solidFill>
                  <a:schemeClr val="tx1"/>
                </a:solidFill>
              </a:rPr>
              <a:t>】</a:t>
            </a:r>
            <a:r>
              <a:rPr lang="zh-CN" altLang="en-US" dirty="0">
                <a:solidFill>
                  <a:schemeClr val="tx1"/>
                </a:solidFill>
              </a:rPr>
              <a:t>、</a:t>
            </a:r>
            <a:r>
              <a:rPr lang="zh-CN" altLang="zh-CN" dirty="0">
                <a:solidFill>
                  <a:schemeClr val="tx1"/>
                </a:solidFill>
              </a:rPr>
              <a:t>【例</a:t>
            </a:r>
            <a:r>
              <a:rPr lang="en-US" altLang="zh-CN" dirty="0">
                <a:solidFill>
                  <a:schemeClr val="tx1"/>
                </a:solidFill>
              </a:rPr>
              <a:t>5-7</a:t>
            </a:r>
            <a:r>
              <a:rPr lang="zh-CN" altLang="zh-CN" dirty="0">
                <a:solidFill>
                  <a:schemeClr val="tx1"/>
                </a:solidFill>
              </a:rPr>
              <a:t>】</a:t>
            </a:r>
            <a:r>
              <a:rPr lang="zh-CN" altLang="en-US" dirty="0">
                <a:solidFill>
                  <a:schemeClr val="tx1"/>
                </a:solidFill>
              </a:rPr>
              <a:t>、</a:t>
            </a:r>
            <a:r>
              <a:rPr lang="zh-CN" altLang="zh-CN" dirty="0">
                <a:solidFill>
                  <a:schemeClr val="tx1"/>
                </a:solidFill>
              </a:rPr>
              <a:t>【例</a:t>
            </a:r>
            <a:r>
              <a:rPr lang="en-US" altLang="zh-CN" dirty="0">
                <a:solidFill>
                  <a:schemeClr val="tx1"/>
                </a:solidFill>
              </a:rPr>
              <a:t>5-8</a:t>
            </a:r>
            <a:r>
              <a:rPr lang="zh-CN" altLang="zh-CN" dirty="0">
                <a:solidFill>
                  <a:schemeClr val="tx1"/>
                </a:solidFill>
              </a:rPr>
              <a:t>】</a:t>
            </a:r>
            <a:r>
              <a:rPr lang="zh-CN" altLang="en-US" dirty="0">
                <a:solidFill>
                  <a:schemeClr val="tx1"/>
                </a:solidFill>
              </a:rPr>
              <a:t>、</a:t>
            </a:r>
            <a:r>
              <a:rPr lang="zh-CN" altLang="zh-CN" dirty="0">
                <a:solidFill>
                  <a:schemeClr val="tx1"/>
                </a:solidFill>
              </a:rPr>
              <a:t>【例</a:t>
            </a:r>
            <a:r>
              <a:rPr lang="en-US" altLang="zh-CN" dirty="0">
                <a:solidFill>
                  <a:schemeClr val="tx1"/>
                </a:solidFill>
              </a:rPr>
              <a:t>5-9</a:t>
            </a:r>
            <a:r>
              <a:rPr lang="zh-CN" altLang="zh-CN" dirty="0" smtClean="0">
                <a:solidFill>
                  <a:schemeClr val="tx1"/>
                </a:solidFill>
              </a:rPr>
              <a:t>】</a:t>
            </a:r>
            <a:r>
              <a:rPr lang="zh-CN" altLang="en-US" dirty="0" smtClean="0">
                <a:solidFill>
                  <a:schemeClr val="tx1"/>
                </a:solidFill>
              </a:rPr>
              <a:t>（略）</a:t>
            </a:r>
            <a:endParaRPr lang="zh-CN" altLang="en-US" dirty="0">
              <a:solidFill>
                <a:schemeClr val="tx1"/>
              </a:solidFill>
            </a:endParaRPr>
          </a:p>
          <a:p>
            <a:endParaRPr lang="zh-CN" altLang="zh-CN" dirty="0">
              <a:solidFill>
                <a:schemeClr val="tx1"/>
              </a:solidFill>
            </a:endParaRPr>
          </a:p>
          <a:p>
            <a:endParaRPr lang="zh-CN" altLang="zh-CN" dirty="0">
              <a:solidFill>
                <a:schemeClr val="tx1"/>
              </a:solidFill>
            </a:endParaRPr>
          </a:p>
        </p:txBody>
      </p:sp>
      <p:sp>
        <p:nvSpPr>
          <p:cNvPr id="7" name="标题 6"/>
          <p:cNvSpPr>
            <a:spLocks noGrp="1"/>
          </p:cNvSpPr>
          <p:nvPr>
            <p:ph type="title"/>
            <p:custDataLst>
              <p:tags r:id="rId2"/>
            </p:custDataLst>
          </p:nvPr>
        </p:nvSpPr>
        <p:spPr/>
        <p:txBody>
          <a:bodyPr vert="horz" wrap="square" lIns="0" tIns="0" rIns="0" bIns="0" rtlCol="0" anchor="b">
            <a:normAutofit/>
          </a:bodyPr>
          <a:lstStyle/>
          <a:p>
            <a:pPr lvl="0" algn="l">
              <a:buClrTx/>
              <a:buSzTx/>
              <a:buFontTx/>
            </a:pPr>
            <a:r>
              <a:rPr lang="zh-CN" altLang="en-US" dirty="0">
                <a:sym typeface="+mn-ea"/>
              </a:rPr>
              <a:t>第二节　采购过程业务的核算</a:t>
            </a:r>
            <a:endParaRPr lang="zh-CN" altLang="en-US" dirty="0">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a:spLocks noGrp="1"/>
              </p:cNvSpPr>
              <p:nvPr>
                <p:custDataLst>
                  <p:tags r:id="rId1"/>
                </p:custDataLst>
              </p:nvPr>
            </p:nvSpPr>
            <p:spPr>
              <a:xfrm>
                <a:off x="695960" y="1301749"/>
                <a:ext cx="10800000" cy="4873625"/>
              </a:xfrm>
              <a:prstGeom prst="rect">
                <a:avLst/>
              </a:prstGeom>
            </p:spPr>
            <p:txBody>
              <a:bodyPr vert="horz" wrap="square" lIns="91440" tIns="45720" rIns="91440" bIns="45720" rtlCol="0">
                <a:normAutofit/>
              </a:bodyPr>
              <a:lstStyle>
                <a:lvl1pPr marL="342900" indent="-3429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1pPr>
                <a:lvl2pPr marL="742950" indent="-28575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fontAlgn="auto" latinLnBrk="0" hangingPunct="1">
                  <a:lnSpc>
                    <a:spcPct val="125000"/>
                  </a:lnSpc>
                  <a:spcBef>
                    <a:spcPts val="3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400" b="1" dirty="0">
                    <a:solidFill>
                      <a:schemeClr val="tx1"/>
                    </a:solidFill>
                  </a:rPr>
                  <a:t>四、材料物资采购成本的计算</a:t>
                </a:r>
                <a:endParaRPr lang="zh-CN" altLang="zh-CN" sz="2400" b="1" dirty="0">
                  <a:solidFill>
                    <a:schemeClr val="tx1"/>
                  </a:solidFill>
                </a:endParaRPr>
              </a:p>
              <a:p>
                <a:r>
                  <a:rPr lang="zh-CN" altLang="zh-CN" dirty="0">
                    <a:solidFill>
                      <a:schemeClr val="tx1"/>
                    </a:solidFill>
                  </a:rPr>
                  <a:t>材料物资采购成本由买价和采购费用两部分组成。采购费用包括运杂费、运输途中的合理损耗、入库前的整理挑选费用和国外进口物资应负担的进口关税。</a:t>
                </a:r>
                <a:endParaRPr lang="zh-CN" altLang="zh-CN" dirty="0">
                  <a:solidFill>
                    <a:schemeClr val="tx1"/>
                  </a:solidFill>
                </a:endParaRPr>
              </a:p>
              <a:p>
                <a:r>
                  <a:rPr lang="zh-CN" altLang="zh-CN" dirty="0">
                    <a:solidFill>
                      <a:schemeClr val="tx1"/>
                    </a:solidFill>
                  </a:rPr>
                  <a:t>在计算采购成本时</a:t>
                </a:r>
                <a:r>
                  <a:rPr lang="en-US" altLang="zh-CN" dirty="0">
                    <a:solidFill>
                      <a:schemeClr val="tx1"/>
                    </a:solidFill>
                  </a:rPr>
                  <a:t>,</a:t>
                </a:r>
                <a:r>
                  <a:rPr lang="zh-CN" altLang="zh-CN" dirty="0">
                    <a:solidFill>
                      <a:schemeClr val="tx1"/>
                    </a:solidFill>
                  </a:rPr>
                  <a:t>材料物资的买价和某种材料物资单独发生的采购费用</a:t>
                </a:r>
                <a:r>
                  <a:rPr lang="en-US" altLang="zh-CN" dirty="0">
                    <a:solidFill>
                      <a:schemeClr val="tx1"/>
                    </a:solidFill>
                  </a:rPr>
                  <a:t>,</a:t>
                </a:r>
                <a:r>
                  <a:rPr lang="zh-CN" altLang="zh-CN" dirty="0">
                    <a:solidFill>
                      <a:schemeClr val="tx1"/>
                    </a:solidFill>
                  </a:rPr>
                  <a:t>应直接计入该种材料物资的采购成本</a:t>
                </a:r>
                <a:r>
                  <a:rPr lang="en-US" altLang="zh-CN" dirty="0">
                    <a:solidFill>
                      <a:schemeClr val="tx1"/>
                    </a:solidFill>
                  </a:rPr>
                  <a:t>;</a:t>
                </a:r>
                <a:r>
                  <a:rPr lang="zh-CN" altLang="zh-CN" dirty="0">
                    <a:solidFill>
                      <a:schemeClr val="tx1"/>
                    </a:solidFill>
                  </a:rPr>
                  <a:t>几种材料物资共同发生的采购费用</a:t>
                </a:r>
                <a:r>
                  <a:rPr lang="en-US" altLang="zh-CN" dirty="0">
                    <a:solidFill>
                      <a:schemeClr val="tx1"/>
                    </a:solidFill>
                  </a:rPr>
                  <a:t>,</a:t>
                </a:r>
                <a:r>
                  <a:rPr lang="zh-CN" altLang="zh-CN" dirty="0">
                    <a:solidFill>
                      <a:schemeClr val="tx1"/>
                    </a:solidFill>
                  </a:rPr>
                  <a:t>应当采用适当的分配标准分别计入各种材料物资的采购成本。分配标准一般可以采用材料物资的重量或买价等。</a:t>
                </a:r>
                <a:endParaRPr lang="zh-CN" altLang="zh-CN" dirty="0">
                  <a:solidFill>
                    <a:schemeClr val="tx1"/>
                  </a:solidFill>
                </a:endParaRPr>
              </a:p>
              <a:p>
                <a:r>
                  <a:rPr lang="zh-CN" altLang="zh-CN" dirty="0">
                    <a:solidFill>
                      <a:schemeClr val="tx1"/>
                    </a:solidFill>
                  </a:rPr>
                  <a:t>采购费用分配率</a:t>
                </a:r>
                <a:r>
                  <a:rPr lang="en-US" altLang="zh-CN" dirty="0">
                    <a:solidFill>
                      <a:schemeClr val="tx1"/>
                    </a:solidFill>
                  </a:rPr>
                  <a:t>= </a:t>
                </a:r>
                <a14:m>
                  <m:oMath xmlns:m="http://schemas.openxmlformats.org/officeDocument/2006/math">
                    <m:f>
                      <m:fPr>
                        <m:ctrlPr>
                          <a:rPr lang="zh-CN" altLang="zh-CN" i="1">
                            <a:solidFill>
                              <a:schemeClr val="tx1"/>
                            </a:solidFill>
                            <a:latin typeface="Cambria Math" panose="02040503050406030204" charset="0"/>
                            <a:cs typeface="Cambria Math" panose="02040503050406030204" charset="0"/>
                          </a:rPr>
                        </m:ctrlPr>
                      </m:fPr>
                      <m:num>
                        <m:r>
                          <m:rPr>
                            <m:nor/>
                          </m:rPr>
                          <a:rPr lang="zh-CN" altLang="zh-CN">
                            <a:solidFill>
                              <a:schemeClr val="tx1"/>
                            </a:solidFill>
                            <a:latin typeface="Cambria Math" panose="02040503050406030204" charset="0"/>
                            <a:ea typeface="MS Mincho" charset="0"/>
                            <a:cs typeface="Cambria Math" panose="02040503050406030204" charset="0"/>
                          </a:rPr>
                          <m:t>实际发生的采购费用</m:t>
                        </m:r>
                      </m:num>
                      <m:den>
                        <m:r>
                          <m:rPr>
                            <m:nor/>
                          </m:rPr>
                          <a:rPr lang="zh-CN" altLang="zh-CN">
                            <a:solidFill>
                              <a:schemeClr val="tx1"/>
                            </a:solidFill>
                            <a:latin typeface="Cambria Math" panose="02040503050406030204" charset="0"/>
                            <a:ea typeface="MS Mincho" charset="0"/>
                            <a:cs typeface="Cambria Math" panose="02040503050406030204" charset="0"/>
                          </a:rPr>
                          <m:t>材料的买价或重量</m:t>
                        </m:r>
                      </m:den>
                    </m:f>
                  </m:oMath>
                </a14:m>
                <a:endParaRPr lang="zh-CN" altLang="zh-CN" dirty="0">
                  <a:solidFill>
                    <a:schemeClr val="tx1"/>
                  </a:solidFill>
                </a:endParaRPr>
              </a:p>
              <a:p>
                <a:endParaRPr lang="zh-CN" altLang="zh-CN" dirty="0">
                  <a:solidFill>
                    <a:schemeClr val="tx1"/>
                  </a:solidFill>
                </a:endParaRPr>
              </a:p>
            </p:txBody>
          </p:sp>
        </mc:Choice>
        <mc:Fallback>
          <p:sp>
            <p:nvSpPr>
              <p:cNvPr id="5" name="内容占位符 1"/>
              <p:cNvSpPr>
                <a:spLocks noRot="1" noChangeAspect="1" noMove="1" noResize="1" noEditPoints="1" noAdjustHandles="1" noChangeArrowheads="1" noChangeShapeType="1" noTextEdit="1"/>
              </p:cNvSpPr>
              <p:nvPr>
                <p:custDataLst>
                  <p:tags r:id="rId2"/>
                </p:custDataLst>
              </p:nvPr>
            </p:nvSpPr>
            <p:spPr>
              <a:xfrm>
                <a:off x="695960" y="1301749"/>
                <a:ext cx="10800000" cy="4873625"/>
              </a:xfrm>
              <a:prstGeom prst="rect">
                <a:avLst/>
              </a:prstGeom>
              <a:blipFill rotWithShape="1">
                <a:blip r:embed="rId3"/>
                <a:stretch>
                  <a:fillRect t="-13" r="-442" b="13"/>
                </a:stretch>
              </a:blipFill>
            </p:spPr>
            <p:txBody>
              <a:bodyPr/>
              <a:lstStyle/>
              <a:p>
                <a:r>
                  <a:rPr lang="zh-CN" altLang="en-US">
                    <a:noFill/>
                  </a:rPr>
                  <a:t> </a:t>
                </a:r>
              </a:p>
            </p:txBody>
          </p:sp>
        </mc:Fallback>
      </mc:AlternateContent>
      <p:sp>
        <p:nvSpPr>
          <p:cNvPr id="7" name="标题 6"/>
          <p:cNvSpPr>
            <a:spLocks noGrp="1"/>
          </p:cNvSpPr>
          <p:nvPr>
            <p:ph type="title"/>
            <p:custDataLst>
              <p:tags r:id="rId4"/>
            </p:custDataLst>
          </p:nvPr>
        </p:nvSpPr>
        <p:spPr/>
        <p:txBody>
          <a:bodyPr vert="horz" wrap="square" lIns="0" tIns="0" rIns="0" bIns="0" rtlCol="0" anchor="b">
            <a:normAutofit/>
          </a:bodyPr>
          <a:lstStyle/>
          <a:p>
            <a:pPr lvl="0" algn="l">
              <a:buClrTx/>
              <a:buSzTx/>
              <a:buFontTx/>
            </a:pPr>
            <a:r>
              <a:rPr lang="zh-CN" altLang="en-US" dirty="0">
                <a:sym typeface="+mn-ea"/>
              </a:rPr>
              <a:t>第二节　采购过程业务的核算</a:t>
            </a:r>
            <a:endParaRPr lang="zh-CN" altLang="en-US" dirty="0">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01.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5*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02.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5*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3.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5*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4.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5*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5.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5*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6.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5*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7.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5*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08.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5*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09.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5*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5*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1.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5*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2.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5*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3.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5*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4.xml><?xml version="1.0" encoding="utf-8"?>
<p:tagLst xmlns:p="http://schemas.openxmlformats.org/presentationml/2006/main">
  <p:tag name="KSO_WM_UNIT_TYPE" val="l_h_i"/>
  <p:tag name="KSO_WM_UNIT_INDEX" val="1_5_1"/>
  <p:tag name="KSO_WM_BEAUTIFY_FLAG" val="#wm#"/>
  <p:tag name="KSO_WM_TAG_VERSION" val="3.0"/>
  <p:tag name="KSO_WM_DIAGRAM_VERSION" val="3"/>
  <p:tag name="KSO_WM_DIAGRAM_GROUP_CODE" val="l1-1"/>
  <p:tag name="KSO_WM_UNIT_ID" val="custom20236012_5*l_h_i*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5.xml><?xml version="1.0" encoding="utf-8"?>
<p:tagLst xmlns:p="http://schemas.openxmlformats.org/presentationml/2006/main">
  <p:tag name="KSO_WM_UNIT_TYPE" val="l_h_i"/>
  <p:tag name="KSO_WM_UNIT_SUBTYPE" val="d"/>
  <p:tag name="KSO_WM_UNIT_INDEX" val="1_5_2"/>
  <p:tag name="KSO_WM_BEAUTIFY_FLAG" val="#wm#"/>
  <p:tag name="KSO_WM_TAG_VERSION" val="3.0"/>
  <p:tag name="KSO_WM_DIAGRAM_VERSION" val="3"/>
  <p:tag name="KSO_WM_DIAGRAM_GROUP_CODE" val="l1-1"/>
  <p:tag name="KSO_WM_UNIT_ID" val="custom20236012_5*l_h_i*1_5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16.xml><?xml version="1.0" encoding="utf-8"?>
<p:tagLst xmlns:p="http://schemas.openxmlformats.org/presentationml/2006/main">
  <p:tag name="KSO_WM_UNIT_TYPE" val="l_h_f"/>
  <p:tag name="KSO_WM_UNIT_INDEX" val="1_5_1"/>
  <p:tag name="KSO_WM_BEAUTIFY_FLAG" val="#wm#"/>
  <p:tag name="KSO_WM_TAG_VERSION" val="3.0"/>
  <p:tag name="KSO_WM_DIAGRAM_VERSION" val="3"/>
  <p:tag name="KSO_WM_DIAGRAM_GROUP_CODE" val="l1-1"/>
  <p:tag name="KSO_WM_UNIT_ID" val="custom20236012_5*l_h_f*1_5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6"/>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17.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5"/>
  <p:tag name="KSO_WM_DIAGRAM_GROUP_CODE" val="l1-1"/>
  <p:tag name="KSO_WM_BEAUTIFY_FLAG" val="#wm#"/>
  <p:tag name="KSO_WM_TEMPLATE_INDEX" val="20236012"/>
  <p:tag name="KSO_WM_TEMPLATE_CATEGORY" val="custom"/>
  <p:tag name="KSO_WM_SLIDE_INDEX" val="5"/>
  <p:tag name="KSO_WM_SLIDE_ID" val="custom20236012_5"/>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18.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UNIT_ID" val="custom20236012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4"/>
</p:tagLst>
</file>

<file path=ppt/tags/tag119.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UNIT_ID" val="custom20236012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UNIT_TYPE" val="l_h_i"/>
  <p:tag name="KSO_WM_UNIT_INDEX" val="1_1_1"/>
  <p:tag name="KSO_WM_BEAUTIFY_FLAG" val="#wm#"/>
  <p:tag name="KSO_WM_TAG_VERSION" val="3.0"/>
  <p:tag name="KSO_WM_DIAGRAM_VERSION" val="3"/>
  <p:tag name="KSO_WM_DIAGRAM_GROUP_CODE" val="l1-1"/>
  <p:tag name="KSO_WM_UNIT_ID" val="custom20236012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1.xml><?xml version="1.0" encoding="utf-8"?>
<p:tagLst xmlns:p="http://schemas.openxmlformats.org/presentationml/2006/main">
  <p:tag name="KSO_WM_UNIT_TYPE" val="l_h_i"/>
  <p:tag name="KSO_WM_UNIT_SUBTYPE" val="d"/>
  <p:tag name="KSO_WM_UNIT_INDEX" val="1_1_2"/>
  <p:tag name="KSO_WM_BEAUTIFY_FLAG" val="#wm#"/>
  <p:tag name="KSO_WM_TAG_VERSION" val="3.0"/>
  <p:tag name="KSO_WM_DIAGRAM_VERSION" val="3"/>
  <p:tag name="KSO_WM_DIAGRAM_GROUP_CODE" val="l1-1"/>
  <p:tag name="KSO_WM_UNIT_ID" val="custom20236012_4*l_h_i*1_1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2.xml><?xml version="1.0" encoding="utf-8"?>
<p:tagLst xmlns:p="http://schemas.openxmlformats.org/presentationml/2006/main">
  <p:tag name="KSO_WM_UNIT_TYPE" val="l_h_f"/>
  <p:tag name="KSO_WM_UNIT_INDEX" val="1_1_1"/>
  <p:tag name="KSO_WM_BEAUTIFY_FLAG" val="#wm#"/>
  <p:tag name="KSO_WM_TAG_VERSION" val="3.0"/>
  <p:tag name="KSO_WM_DIAGRAM_VERSION" val="3"/>
  <p:tag name="KSO_WM_DIAGRAM_GROUP_CODE" val="l1-1"/>
  <p:tag name="KSO_WM_UNIT_ID" val="custom20236012_4*l_h_f*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23.xml><?xml version="1.0" encoding="utf-8"?>
<p:tagLst xmlns:p="http://schemas.openxmlformats.org/presentationml/2006/main">
  <p:tag name="KSO_WM_UNIT_TYPE" val="l_h_i"/>
  <p:tag name="KSO_WM_UNIT_INDEX" val="1_2_1"/>
  <p:tag name="KSO_WM_BEAUTIFY_FLAG" val="#wm#"/>
  <p:tag name="KSO_WM_TAG_VERSION" val="3.0"/>
  <p:tag name="KSO_WM_DIAGRAM_VERSION" val="3"/>
  <p:tag name="KSO_WM_DIAGRAM_GROUP_CODE" val="l1-1"/>
  <p:tag name="KSO_WM_UNIT_ID" val="custom20236012_4*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4.xml><?xml version="1.0" encoding="utf-8"?>
<p:tagLst xmlns:p="http://schemas.openxmlformats.org/presentationml/2006/main">
  <p:tag name="KSO_WM_UNIT_TYPE" val="l_h_i"/>
  <p:tag name="KSO_WM_UNIT_SUBTYPE" val="d"/>
  <p:tag name="KSO_WM_UNIT_INDEX" val="1_2_2"/>
  <p:tag name="KSO_WM_BEAUTIFY_FLAG" val="#wm#"/>
  <p:tag name="KSO_WM_TAG_VERSION" val="3.0"/>
  <p:tag name="KSO_WM_DIAGRAM_VERSION" val="3"/>
  <p:tag name="KSO_WM_DIAGRAM_GROUP_CODE" val="l1-1"/>
  <p:tag name="KSO_WM_UNIT_ID" val="custom20236012_4*l_h_i*1_2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5.xml><?xml version="1.0" encoding="utf-8"?>
<p:tagLst xmlns:p="http://schemas.openxmlformats.org/presentationml/2006/main">
  <p:tag name="KSO_WM_UNIT_TYPE" val="l_h_f"/>
  <p:tag name="KSO_WM_UNIT_INDEX" val="1_2_1"/>
  <p:tag name="KSO_WM_BEAUTIFY_FLAG" val="#wm#"/>
  <p:tag name="KSO_WM_TAG_VERSION" val="3.0"/>
  <p:tag name="KSO_WM_DIAGRAM_VERSION" val="3"/>
  <p:tag name="KSO_WM_DIAGRAM_GROUP_CODE" val="l1-1"/>
  <p:tag name="KSO_WM_UNIT_ID" val="custom20236012_4*l_h_f*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26.xml><?xml version="1.0" encoding="utf-8"?>
<p:tagLst xmlns:p="http://schemas.openxmlformats.org/presentationml/2006/main">
  <p:tag name="KSO_WM_UNIT_TYPE" val="l_h_i"/>
  <p:tag name="KSO_WM_UNIT_INDEX" val="1_3_1"/>
  <p:tag name="KSO_WM_BEAUTIFY_FLAG" val="#wm#"/>
  <p:tag name="KSO_WM_TAG_VERSION" val="3.0"/>
  <p:tag name="KSO_WM_DIAGRAM_VERSION" val="3"/>
  <p:tag name="KSO_WM_DIAGRAM_GROUP_CODE" val="l1-1"/>
  <p:tag name="KSO_WM_UNIT_ID" val="custom20236012_4*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7.xml><?xml version="1.0" encoding="utf-8"?>
<p:tagLst xmlns:p="http://schemas.openxmlformats.org/presentationml/2006/main">
  <p:tag name="KSO_WM_UNIT_TYPE" val="l_h_i"/>
  <p:tag name="KSO_WM_UNIT_SUBTYPE" val="d"/>
  <p:tag name="KSO_WM_UNIT_INDEX" val="1_3_2"/>
  <p:tag name="KSO_WM_BEAUTIFY_FLAG" val="#wm#"/>
  <p:tag name="KSO_WM_TAG_VERSION" val="3.0"/>
  <p:tag name="KSO_WM_DIAGRAM_VERSION" val="3"/>
  <p:tag name="KSO_WM_DIAGRAM_GROUP_CODE" val="l1-1"/>
  <p:tag name="KSO_WM_UNIT_ID" val="custom20236012_4*l_h_i*1_3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28.xml><?xml version="1.0" encoding="utf-8"?>
<p:tagLst xmlns:p="http://schemas.openxmlformats.org/presentationml/2006/main">
  <p:tag name="KSO_WM_UNIT_TYPE" val="l_h_f"/>
  <p:tag name="KSO_WM_UNIT_INDEX" val="1_3_1"/>
  <p:tag name="KSO_WM_BEAUTIFY_FLAG" val="#wm#"/>
  <p:tag name="KSO_WM_TAG_VERSION" val="3.0"/>
  <p:tag name="KSO_WM_DIAGRAM_VERSION" val="3"/>
  <p:tag name="KSO_WM_DIAGRAM_GROUP_CODE" val="l1-1"/>
  <p:tag name="KSO_WM_UNIT_ID" val="custom20236012_4*l_h_f*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29.xml><?xml version="1.0" encoding="utf-8"?>
<p:tagLst xmlns:p="http://schemas.openxmlformats.org/presentationml/2006/main">
  <p:tag name="KSO_WM_UNIT_TYPE" val="l_h_i"/>
  <p:tag name="KSO_WM_UNIT_INDEX" val="1_4_1"/>
  <p:tag name="KSO_WM_BEAUTIFY_FLAG" val="#wm#"/>
  <p:tag name="KSO_WM_TAG_VERSION" val="3.0"/>
  <p:tag name="KSO_WM_DIAGRAM_VERSION" val="3"/>
  <p:tag name="KSO_WM_DIAGRAM_GROUP_CODE" val="l1-1"/>
  <p:tag name="KSO_WM_UNIT_ID" val="custom20236012_4*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30.xml><?xml version="1.0" encoding="utf-8"?>
<p:tagLst xmlns:p="http://schemas.openxmlformats.org/presentationml/2006/main">
  <p:tag name="KSO_WM_UNIT_TYPE" val="l_h_i"/>
  <p:tag name="KSO_WM_UNIT_SUBTYPE" val="d"/>
  <p:tag name="KSO_WM_UNIT_INDEX" val="1_4_2"/>
  <p:tag name="KSO_WM_BEAUTIFY_FLAG" val="#wm#"/>
  <p:tag name="KSO_WM_TAG_VERSION" val="3.0"/>
  <p:tag name="KSO_WM_DIAGRAM_VERSION" val="3"/>
  <p:tag name="KSO_WM_DIAGRAM_GROUP_CODE" val="l1-1"/>
  <p:tag name="KSO_WM_UNIT_ID" val="custom20236012_4*l_h_i*1_4_2"/>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DIAGRAM_MAX_ITEMCNT" val="6"/>
  <p:tag name="KSO_WM_DIAGRAM_MIN_ITEMCNT" val="2"/>
  <p:tag name="KSO_WM_DIAGRAM_VIRTUALLY_FRAME" val="{&quot;height&quot;:409.65936279296875,&quot;width&quot;:656.2022705078125}"/>
  <p:tag name="KSO_WM_DIAGRAM_COLOR_MATCH_VALUE" val="{&quot;shape&quot;:{&quot;fill&quot;:{&quot;gradient&quot;:[{&quot;brightness&quot;:0.800000011920929,&quot;colorType&quot;:1,&quot;foreColorIndex&quot;:5,&quot;pos&quot;:0.44999998807907104,&quot;transparency&quot;:1},{&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31.xml><?xml version="1.0" encoding="utf-8"?>
<p:tagLst xmlns:p="http://schemas.openxmlformats.org/presentationml/2006/main">
  <p:tag name="KSO_WM_UNIT_TYPE" val="l_h_f"/>
  <p:tag name="KSO_WM_UNIT_INDEX" val="1_4_1"/>
  <p:tag name="KSO_WM_BEAUTIFY_FLAG" val="#wm#"/>
  <p:tag name="KSO_WM_TAG_VERSION" val="3.0"/>
  <p:tag name="KSO_WM_DIAGRAM_VERSION" val="3"/>
  <p:tag name="KSO_WM_DIAGRAM_GROUP_CODE" val="l1-1"/>
  <p:tag name="KSO_WM_UNIT_ID" val="custom20236012_4*l_h_f*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20236012"/>
  <p:tag name="KSO_WM_TEMPLATE_CATEGORY" val="custom"/>
  <p:tag name="KSO_WM_DIAGRAM_COLOR_TRICK" val="1"/>
  <p:tag name="KSO_WM_DIAGRAM_COLOR_TEXT_CAN_REMOVE" val="n"/>
  <p:tag name="KSO_WM_UNIT_SUBTYPE" val="a"/>
  <p:tag name="KSO_WM_UNIT_VALUE" val="32"/>
  <p:tag name="KSO_WM_UNIT_PRESET_TEXT" val="单击添加目录项标题"/>
  <p:tag name="KSO_WM_DIAGRAM_MAX_ITEMCNT" val="6"/>
  <p:tag name="KSO_WM_DIAGRAM_MIN_ITEMCNT" val="2"/>
  <p:tag name="KSO_WM_DIAGRAM_VIRTUALLY_FRAME" val="{&quot;height&quot;:409.65936279296875,&quot;width&quot;:656.2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Lst>
</file>

<file path=ppt/tags/tag132.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20236012"/>
  <p:tag name="KSO_WM_TEMPLATE_CATEGORY" val="custom"/>
  <p:tag name="KSO_WM_SLIDE_INDEX" val="4"/>
  <p:tag name="KSO_WM_SLIDE_ID" val="custom20236012_4"/>
  <p:tag name="KSO_WM_TEMPLATE_MASTER_TYPE" val="0"/>
  <p:tag name="KSO_WM_SLIDE_LAYOUT" val="a_l"/>
  <p:tag name="KSO_WM_SLIDE_LAYOUT_CNT" val="1_1"/>
  <p:tag name="KSO_WM_SLIDE_DIAGTYPE" val="l"/>
  <p:tag name="KSO_WM_SLIDE_THEME_ID" val="3329146"/>
  <p:tag name="KSO_WM_SLIDE_THEME_NAME" val="蓝色职场办公商务风主题"/>
</p:tagLst>
</file>

<file path=ppt/tags/tag133.xml><?xml version="1.0" encoding="utf-8"?>
<p:tagLst xmlns:p="http://schemas.openxmlformats.org/presentationml/2006/main">
  <p:tag name="KSO_WM_UNIT_INDEX" val="5"/>
  <p:tag name="KSO_WM_UNIT_TYPE" val="f"/>
  <p:tag name="KSO_WM_UNIT_SUBTYPE" val="a"/>
  <p:tag name="KSO_WM_BEAUTIFY_FLAG" val="#wm#"/>
</p:tagLst>
</file>

<file path=ppt/tags/tag134.xml><?xml version="1.0" encoding="utf-8"?>
<p:tagLst xmlns:p="http://schemas.openxmlformats.org/presentationml/2006/main">
  <p:tag name="KSO_WM_UNIT_INDEX" val="2"/>
  <p:tag name="KSO_WM_UNIT_TYPE" val="j"/>
  <p:tag name="KSO_WM_BEAUTIFY_FLAG" val="#wm#"/>
</p:tagLst>
</file>

<file path=ppt/tags/tag135.xml><?xml version="1.0" encoding="utf-8"?>
<p:tagLst xmlns:p="http://schemas.openxmlformats.org/presentationml/2006/main">
  <p:tag name="KSO_WM_UNIT_INDEX" val="3"/>
  <p:tag name="KSO_WM_UNIT_TYPE" val="f"/>
  <p:tag name="KSO_WM_UNIT_SUBTYPE" val="a"/>
  <p:tag name="KSO_WM_BEAUTIFY_FLAG" val="#wm#"/>
</p:tagLst>
</file>

<file path=ppt/tags/tag136.xml><?xml version="1.0" encoding="utf-8"?>
<p:tagLst xmlns:p="http://schemas.openxmlformats.org/presentationml/2006/main">
  <p:tag name="KSO_WM_UNIT_INDEX" val="1"/>
  <p:tag name="KSO_WM_UNIT_TYPE" val="a"/>
  <p:tag name="KSO_WM_BEAUTIFY_FLAG" val="#wm#"/>
</p:tagLst>
</file>

<file path=ppt/tags/tag13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38.xml><?xml version="1.0" encoding="utf-8"?>
<p:tagLst xmlns:p="http://schemas.openxmlformats.org/presentationml/2006/main">
  <p:tag name="KSO_WM_UNIT_INDEX" val="7"/>
  <p:tag name="KSO_WM_UNIT_TYPE" val="f"/>
  <p:tag name="KSO_WM_UNIT_SUBTYPE" val="a"/>
  <p:tag name="KSO_WM_BEAUTIFY_FLAG" val="#wm#"/>
</p:tagLst>
</file>

<file path=ppt/tags/tag139.xml><?xml version="1.0" encoding="utf-8"?>
<p:tagLst xmlns:p="http://schemas.openxmlformats.org/presentationml/2006/main">
  <p:tag name="KSO_WM_UNIT_INDEX" val="1"/>
  <p:tag name="KSO_WM_UNIT_TYPE" val="a"/>
  <p:tag name="KSO_WM_BEAUTIFY_FLAG" val="#wm#"/>
</p:tagLst>
</file>

<file path=ppt/tags/tag1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1.xml><?xml version="1.0" encoding="utf-8"?>
<p:tagLst xmlns:p="http://schemas.openxmlformats.org/presentationml/2006/main">
  <p:tag name="KSO_WM_UNIT_INDEX" val="7"/>
  <p:tag name="KSO_WM_UNIT_TYPE" val="f"/>
  <p:tag name="KSO_WM_UNIT_SUBTYPE" val="a"/>
  <p:tag name="KSO_WM_BEAUTIFY_FLAG" val="#wm#"/>
</p:tagLst>
</file>

<file path=ppt/tags/tag142.xml><?xml version="1.0" encoding="utf-8"?>
<p:tagLst xmlns:p="http://schemas.openxmlformats.org/presentationml/2006/main">
  <p:tag name="KSO_WM_UNIT_INDEX" val="1"/>
  <p:tag name="KSO_WM_UNIT_TYPE" val="a"/>
  <p:tag name="KSO_WM_BEAUTIFY_FLAG" val="#wm#"/>
</p:tagLst>
</file>

<file path=ppt/tags/tag14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4.xml><?xml version="1.0" encoding="utf-8"?>
<p:tagLst xmlns:p="http://schemas.openxmlformats.org/presentationml/2006/main">
  <p:tag name="KSO_WM_UNIT_INDEX" val="8"/>
  <p:tag name="KSO_WM_UNIT_TYPE" val="f"/>
  <p:tag name="KSO_WM_UNIT_SUBTYPE" val="a"/>
  <p:tag name="KSO_WM_BEAUTIFY_FLAG" val="#wm#"/>
</p:tagLst>
</file>

<file path=ppt/tags/tag145.xml><?xml version="1.0" encoding="utf-8"?>
<p:tagLst xmlns:p="http://schemas.openxmlformats.org/presentationml/2006/main">
  <p:tag name="KSO_WM_UNIT_INDEX" val="1"/>
  <p:tag name="KSO_WM_UNIT_TYPE" val="a"/>
  <p:tag name="KSO_WM_BEAUTIFY_FLAG" val="#wm#"/>
</p:tagLst>
</file>

<file path=ppt/tags/tag14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47.xml><?xml version="1.0" encoding="utf-8"?>
<p:tagLst xmlns:p="http://schemas.openxmlformats.org/presentationml/2006/main">
  <p:tag name="KSO_WM_UNIT_INDEX" val="5"/>
  <p:tag name="KSO_WM_UNIT_TYPE" val="f"/>
  <p:tag name="KSO_WM_UNIT_SUBTYPE" val="a"/>
  <p:tag name="KSO_WM_BEAUTIFY_FLAG" val="#wm#"/>
</p:tagLst>
</file>

<file path=ppt/tags/tag148.xml><?xml version="1.0" encoding="utf-8"?>
<p:tagLst xmlns:p="http://schemas.openxmlformats.org/presentationml/2006/main">
  <p:tag name="KSO_WM_UNIT_INDEX" val="5"/>
  <p:tag name="KSO_WM_UNIT_TYPE" val="f"/>
  <p:tag name="KSO_WM_UNIT_SUBTYPE" val="a"/>
  <p:tag name="KSO_WM_BEAUTIFY_FLAG" val="#wm#"/>
</p:tagLst>
</file>

<file path=ppt/tags/tag149.xml><?xml version="1.0" encoding="utf-8"?>
<p:tagLst xmlns:p="http://schemas.openxmlformats.org/presentationml/2006/main">
  <p:tag name="KSO_WM_UNIT_INDEX" val="1"/>
  <p:tag name="KSO_WM_UNIT_TYPE" val="a"/>
  <p:tag name="KSO_WM_BEAUTIFY_FLAG" val="#wm#"/>
</p:tagLst>
</file>

<file path=ppt/tags/tag1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5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1.xml><?xml version="1.0" encoding="utf-8"?>
<p:tagLst xmlns:p="http://schemas.openxmlformats.org/presentationml/2006/main">
  <p:tag name="KSO_WM_UNIT_INDEX" val="5"/>
  <p:tag name="KSO_WM_UNIT_TYPE" val="f"/>
  <p:tag name="KSO_WM_UNIT_SUBTYPE" val="a"/>
  <p:tag name="KSO_WM_BEAUTIFY_FLAG" val="#wm#"/>
</p:tagLst>
</file>

<file path=ppt/tags/tag152.xml><?xml version="1.0" encoding="utf-8"?>
<p:tagLst xmlns:p="http://schemas.openxmlformats.org/presentationml/2006/main">
  <p:tag name="KSO_WM_UNIT_INDEX" val="1"/>
  <p:tag name="KSO_WM_UNIT_TYPE" val="a"/>
  <p:tag name="KSO_WM_BEAUTIFY_FLAG" val="#wm#"/>
</p:tagLst>
</file>

<file path=ppt/tags/tag15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4.xml><?xml version="1.0" encoding="utf-8"?>
<p:tagLst xmlns:p="http://schemas.openxmlformats.org/presentationml/2006/main">
  <p:tag name="KSO_WM_UNIT_INDEX" val="9"/>
  <p:tag name="KSO_WM_UNIT_TYPE" val="f"/>
  <p:tag name="KSO_WM_UNIT_SUBTYPE" val="a"/>
  <p:tag name="KSO_WM_BEAUTIFY_FLAG" val="#wm#"/>
</p:tagLst>
</file>

<file path=ppt/tags/tag155.xml><?xml version="1.0" encoding="utf-8"?>
<p:tagLst xmlns:p="http://schemas.openxmlformats.org/presentationml/2006/main">
  <p:tag name="KSO_WM_UNIT_INDEX" val="1"/>
  <p:tag name="KSO_WM_UNIT_TYPE" val="a"/>
  <p:tag name="KSO_WM_BEAUTIFY_FLAG" val="#wm#"/>
</p:tagLst>
</file>

<file path=ppt/tags/tag15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57.xml><?xml version="1.0" encoding="utf-8"?>
<p:tagLst xmlns:p="http://schemas.openxmlformats.org/presentationml/2006/main">
  <p:tag name="KSO_WM_UNIT_INDEX" val="6"/>
  <p:tag name="KSO_WM_UNIT_TYPE" val="f"/>
  <p:tag name="KSO_WM_UNIT_SUBTYPE" val="a"/>
  <p:tag name="KSO_WM_BEAUTIFY_FLAG" val="#wm#"/>
</p:tagLst>
</file>

<file path=ppt/tags/tag158.xml><?xml version="1.0" encoding="utf-8"?>
<p:tagLst xmlns:p="http://schemas.openxmlformats.org/presentationml/2006/main">
  <p:tag name="KSO_WM_UNIT_INDEX" val="6"/>
  <p:tag name="KSO_WM_UNIT_TYPE" val="f"/>
  <p:tag name="KSO_WM_UNIT_SUBTYPE" val="a"/>
  <p:tag name="KSO_WM_BEAUTIFY_FLAG" val="#wm#"/>
</p:tagLst>
</file>

<file path=ppt/tags/tag159.xml><?xml version="1.0" encoding="utf-8"?>
<p:tagLst xmlns:p="http://schemas.openxmlformats.org/presentationml/2006/main">
  <p:tag name="KSO_WM_UNIT_INDEX" val="1"/>
  <p:tag name="KSO_WM_UNIT_TYPE" val="a"/>
  <p:tag name="KSO_WM_BEAUTIFY_FLAG" val="#wm#"/>
</p:tagLst>
</file>

<file path=ppt/tags/tag1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6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1.xml><?xml version="1.0" encoding="utf-8"?>
<p:tagLst xmlns:p="http://schemas.openxmlformats.org/presentationml/2006/main">
  <p:tag name="KSO_WM_UNIT_INDEX" val="8"/>
  <p:tag name="KSO_WM_UNIT_TYPE" val="f"/>
  <p:tag name="KSO_WM_UNIT_SUBTYPE" val="a"/>
  <p:tag name="KSO_WM_BEAUTIFY_FLAG" val="#wm#"/>
</p:tagLst>
</file>

<file path=ppt/tags/tag162.xml><?xml version="1.0" encoding="utf-8"?>
<p:tagLst xmlns:p="http://schemas.openxmlformats.org/presentationml/2006/main">
  <p:tag name="KSO_WM_UNIT_INDEX" val="1"/>
  <p:tag name="KSO_WM_UNIT_TYPE" val="a"/>
  <p:tag name="KSO_WM_BEAUTIFY_FLAG" val="#wm#"/>
</p:tagLst>
</file>

<file path=ppt/tags/tag16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4.xml><?xml version="1.0" encoding="utf-8"?>
<p:tagLst xmlns:p="http://schemas.openxmlformats.org/presentationml/2006/main">
  <p:tag name="KSO_WM_UNIT_INDEX" val="5"/>
  <p:tag name="KSO_WM_UNIT_TYPE" val="f"/>
  <p:tag name="KSO_WM_UNIT_SUBTYPE" val="a"/>
  <p:tag name="KSO_WM_BEAUTIFY_FLAG" val="#wm#"/>
</p:tagLst>
</file>

<file path=ppt/tags/tag165.xml><?xml version="1.0" encoding="utf-8"?>
<p:tagLst xmlns:p="http://schemas.openxmlformats.org/presentationml/2006/main">
  <p:tag name="KSO_WM_UNIT_INDEX" val="1"/>
  <p:tag name="KSO_WM_UNIT_TYPE" val="a"/>
  <p:tag name="KSO_WM_BEAUTIFY_FLAG" val="#wm#"/>
</p:tagLst>
</file>

<file path=ppt/tags/tag16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67.xml><?xml version="1.0" encoding="utf-8"?>
<p:tagLst xmlns:p="http://schemas.openxmlformats.org/presentationml/2006/main">
  <p:tag name="KSO_WM_UNIT_INDEX" val="11"/>
  <p:tag name="KSO_WM_UNIT_TYPE" val="f"/>
  <p:tag name="KSO_WM_UNIT_SUBTYPE" val="a"/>
  <p:tag name="KSO_WM_BEAUTIFY_FLAG" val="#wm#"/>
</p:tagLst>
</file>

<file path=ppt/tags/tag168.xml><?xml version="1.0" encoding="utf-8"?>
<p:tagLst xmlns:p="http://schemas.openxmlformats.org/presentationml/2006/main">
  <p:tag name="KSO_WM_UNIT_INDEX" val="1"/>
  <p:tag name="KSO_WM_UNIT_TYPE" val="a"/>
  <p:tag name="KSO_WM_BEAUTIFY_FLAG" val="#wm#"/>
</p:tagLst>
</file>

<file path=ppt/tags/tag16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p="http://schemas.openxmlformats.org/presentationml/2006/main">
  <p:tag name="KSO_WM_UNIT_INDEX" val="5"/>
  <p:tag name="KSO_WM_UNIT_TYPE" val="f"/>
  <p:tag name="KSO_WM_UNIT_SUBTYPE" val="a"/>
  <p:tag name="KSO_WM_BEAUTIFY_FLAG" val="#wm#"/>
</p:tagLst>
</file>

<file path=ppt/tags/tag171.xml><?xml version="1.0" encoding="utf-8"?>
<p:tagLst xmlns:p="http://schemas.openxmlformats.org/presentationml/2006/main">
  <p:tag name="KSO_WM_UNIT_INDEX" val="1"/>
  <p:tag name="KSO_WM_UNIT_TYPE" val="a"/>
  <p:tag name="KSO_WM_BEAUTIFY_FLAG" val="#wm#"/>
</p:tagLst>
</file>

<file path=ppt/tags/tag17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73.xml><?xml version="1.0" encoding="utf-8"?>
<p:tagLst xmlns:p="http://schemas.openxmlformats.org/presentationml/2006/main">
  <p:tag name="KSO_WM_UNIT_INDEX" val="6"/>
  <p:tag name="KSO_WM_UNIT_TYPE" val="f"/>
  <p:tag name="KSO_WM_UNIT_SUBTYPE" val="a"/>
  <p:tag name="KSO_WM_BEAUTIFY_FLAG" val="#wm#"/>
</p:tagLst>
</file>

<file path=ppt/tags/tag174.xml><?xml version="1.0" encoding="utf-8"?>
<p:tagLst xmlns:p="http://schemas.openxmlformats.org/presentationml/2006/main">
  <p:tag name="KSO_WM_UNIT_INDEX" val="1"/>
  <p:tag name="KSO_WM_UNIT_TYPE" val="a"/>
  <p:tag name="KSO_WM_BEAUTIFY_FLAG" val="#wm#"/>
</p:tagLst>
</file>

<file path=ppt/tags/tag175.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76.xml><?xml version="1.0" encoding="utf-8"?>
<p:tagLst xmlns:p="http://schemas.openxmlformats.org/presentationml/2006/main">
  <p:tag name="KSO_WM_UNIT_INDEX" val="5"/>
  <p:tag name="KSO_WM_UNIT_TYPE" val="f"/>
  <p:tag name="KSO_WM_UNIT_SUBTYPE" val="a"/>
  <p:tag name="KSO_WM_BEAUTIFY_FLAG" val="#wm#"/>
</p:tagLst>
</file>

<file path=ppt/tags/tag177.xml><?xml version="1.0" encoding="utf-8"?>
<p:tagLst xmlns:p="http://schemas.openxmlformats.org/presentationml/2006/main">
  <p:tag name="KSO_WM_UNIT_INDEX" val="1"/>
  <p:tag name="KSO_WM_UNIT_TYPE" val="a"/>
  <p:tag name="KSO_WM_BEAUTIFY_FLAG" val="#wm#"/>
</p:tagLst>
</file>

<file path=ppt/tags/tag178.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79.xml><?xml version="1.0" encoding="utf-8"?>
<p:tagLst xmlns:p="http://schemas.openxmlformats.org/presentationml/2006/main">
  <p:tag name="KSO_WM_UNIT_INDEX" val="5"/>
  <p:tag name="KSO_WM_UNIT_TYPE" val="f"/>
  <p:tag name="KSO_WM_UNIT_SUBTYPE" val="a"/>
  <p:tag name="KSO_WM_BEAUTIFY_FLAG" val="#wm#"/>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p="http://schemas.openxmlformats.org/presentationml/2006/main">
  <p:tag name="KSO_WM_UNIT_INDEX" val="1"/>
  <p:tag name="KSO_WM_UNIT_TYPE" val="a"/>
  <p:tag name="KSO_WM_BEAUTIFY_FLAG" val="#wm#"/>
</p:tagLst>
</file>

<file path=ppt/tags/tag181.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82.xml><?xml version="1.0" encoding="utf-8"?>
<p:tagLst xmlns:p="http://schemas.openxmlformats.org/presentationml/2006/main">
  <p:tag name="KSO_WM_UNIT_INDEX" val="5"/>
  <p:tag name="KSO_WM_UNIT_TYPE" val="f"/>
  <p:tag name="KSO_WM_UNIT_SUBTYPE" val="a"/>
  <p:tag name="KSO_WM_BEAUTIFY_FLAG" val="#wm#"/>
</p:tagLst>
</file>

<file path=ppt/tags/tag183.xml><?xml version="1.0" encoding="utf-8"?>
<p:tagLst xmlns:p="http://schemas.openxmlformats.org/presentationml/2006/main">
  <p:tag name="KSO_WM_UNIT_INDEX" val="1"/>
  <p:tag name="KSO_WM_UNIT_TYPE" val="a"/>
  <p:tag name="KSO_WM_BEAUTIFY_FLAG" val="#wm#"/>
</p:tagLst>
</file>

<file path=ppt/tags/tag184.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85.xml><?xml version="1.0" encoding="utf-8"?>
<p:tagLst xmlns:p="http://schemas.openxmlformats.org/presentationml/2006/main">
  <p:tag name="KSO_WM_UNIT_INDEX" val="8"/>
  <p:tag name="KSO_WM_UNIT_TYPE" val="f"/>
  <p:tag name="KSO_WM_UNIT_SUBTYPE" val="a"/>
  <p:tag name="KSO_WM_BEAUTIFY_FLAG" val="#wm#"/>
</p:tagLst>
</file>

<file path=ppt/tags/tag186.xml><?xml version="1.0" encoding="utf-8"?>
<p:tagLst xmlns:p="http://schemas.openxmlformats.org/presentationml/2006/main">
  <p:tag name="KSO_WM_UNIT_INDEX" val="1"/>
  <p:tag name="KSO_WM_UNIT_TYPE" val="a"/>
  <p:tag name="KSO_WM_BEAUTIFY_FLAG" val="#wm#"/>
</p:tagLst>
</file>

<file path=ppt/tags/tag187.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88.xml><?xml version="1.0" encoding="utf-8"?>
<p:tagLst xmlns:p="http://schemas.openxmlformats.org/presentationml/2006/main">
  <p:tag name="KSO_WM_UNIT_INDEX" val="5"/>
  <p:tag name="KSO_WM_UNIT_TYPE" val="f"/>
  <p:tag name="KSO_WM_UNIT_SUBTYPE" val="a"/>
  <p:tag name="KSO_WM_BEAUTIFY_FLAG" val="#wm#"/>
</p:tagLst>
</file>

<file path=ppt/tags/tag189.xml><?xml version="1.0" encoding="utf-8"?>
<p:tagLst xmlns:p="http://schemas.openxmlformats.org/presentationml/2006/main">
  <p:tag name="KSO_WM_UNIT_INDEX" val="1"/>
  <p:tag name="KSO_WM_UNIT_TYPE" val="a"/>
  <p:tag name="KSO_WM_BEAUTIFY_FLAG" val="#wm#"/>
</p:tagLst>
</file>

<file path=ppt/tags/tag1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91.xml><?xml version="1.0" encoding="utf-8"?>
<p:tagLst xmlns:p="http://schemas.openxmlformats.org/presentationml/2006/main">
  <p:tag name="KSO_WM_UNIT_INDEX" val="8"/>
  <p:tag name="KSO_WM_UNIT_TYPE" val="f"/>
  <p:tag name="KSO_WM_UNIT_SUBTYPE" val="a"/>
  <p:tag name="KSO_WM_BEAUTIFY_FLAG" val="#wm#"/>
</p:tagLst>
</file>

<file path=ppt/tags/tag192.xml><?xml version="1.0" encoding="utf-8"?>
<p:tagLst xmlns:p="http://schemas.openxmlformats.org/presentationml/2006/main">
  <p:tag name="KSO_WM_UNIT_INDEX" val="1"/>
  <p:tag name="KSO_WM_UNIT_TYPE" val="a"/>
  <p:tag name="KSO_WM_BEAUTIFY_FLAG" val="#wm#"/>
</p:tagLst>
</file>

<file path=ppt/tags/tag193.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94.xml><?xml version="1.0" encoding="utf-8"?>
<p:tagLst xmlns:p="http://schemas.openxmlformats.org/presentationml/2006/main">
  <p:tag name="KSO_WM_UNIT_INDEX" val="5"/>
  <p:tag name="KSO_WM_UNIT_TYPE" val="f"/>
  <p:tag name="KSO_WM_UNIT_SUBTYPE" val="a"/>
  <p:tag name="KSO_WM_BEAUTIFY_FLAG" val="#wm#"/>
</p:tagLst>
</file>

<file path=ppt/tags/tag195.xml><?xml version="1.0" encoding="utf-8"?>
<p:tagLst xmlns:p="http://schemas.openxmlformats.org/presentationml/2006/main">
  <p:tag name="KSO_WM_UNIT_INDEX" val="1"/>
  <p:tag name="KSO_WM_UNIT_TYPE" val="a"/>
  <p:tag name="KSO_WM_BEAUTIFY_FLAG" val="#wm#"/>
</p:tagLst>
</file>

<file path=ppt/tags/tag196.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197.xml><?xml version="1.0" encoding="utf-8"?>
<p:tagLst xmlns:p="http://schemas.openxmlformats.org/presentationml/2006/main">
  <p:tag name="KSO_WM_UNIT_INDEX" val="5"/>
  <p:tag name="KSO_WM_UNIT_TYPE" val="f"/>
  <p:tag name="KSO_WM_UNIT_SUBTYPE" val="a"/>
  <p:tag name="KSO_WM_BEAUTIFY_FLAG" val="#wm#"/>
</p:tagLst>
</file>

<file path=ppt/tags/tag198.xml><?xml version="1.0" encoding="utf-8"?>
<p:tagLst xmlns:p="http://schemas.openxmlformats.org/presentationml/2006/main">
  <p:tag name="KSO_WM_UNIT_INDEX" val="1"/>
  <p:tag name="KSO_WM_UNIT_TYPE" val="a"/>
  <p:tag name="KSO_WM_BEAUTIFY_FLAG" val="#wm#"/>
</p:tagLst>
</file>

<file path=ppt/tags/tag199.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xml><?xml version="1.0" encoding="utf-8"?>
<p:tagLst xmlns:p="http://schemas.openxmlformats.org/presentationml/2006/main">
  <p:tag name="KSO_WM_UNIT_INDEX" val="5"/>
  <p:tag name="KSO_WM_UNIT_TYPE" val="f"/>
  <p:tag name="KSO_WM_UNIT_SUBTYPE" val="a"/>
  <p:tag name="KSO_WM_BEAUTIFY_FLAG" val="#wm#"/>
</p:tagLst>
</file>

<file path=ppt/tags/tag201.xml><?xml version="1.0" encoding="utf-8"?>
<p:tagLst xmlns:p="http://schemas.openxmlformats.org/presentationml/2006/main">
  <p:tag name="KSO_WM_UNIT_INDEX" val="1"/>
  <p:tag name="KSO_WM_UNIT_TYPE" val="a"/>
  <p:tag name="KSO_WM_BEAUTIFY_FLAG" val="#wm#"/>
</p:tagLst>
</file>

<file path=ppt/tags/tag202.xml><?xml version="1.0" encoding="utf-8"?>
<p:tagLst xmlns:p="http://schemas.openxmlformats.org/presentationml/2006/main">
  <p:tag name="KSO_WM_SLIDE_TYPE" val="text"/>
  <p:tag name="KSO_WM_BEAUTIFY_FLAG" val="#wm#"/>
  <p:tag name="KSO_WM_TEMPLATE_SUBCATEGORY" val="29"/>
  <p:tag name="KSO_WM_TEMPLATE_COLOR_TYPE" val="0"/>
  <p:tag name="KSO_WM_TAG_VERSION" val="3.0"/>
  <p:tag name="KSO_WM_SLIDE_SUBTYPE" val="pureTxt"/>
  <p:tag name="KSO_WM_SLIDE_ITEM_CNT" val="0"/>
  <p:tag name="KSO_WM_TEMPLATE_INDEX" val="20236012"/>
  <p:tag name="KSO_WM_TEMPLATE_CATEGORY" val="custom"/>
  <p:tag name="KSO_WM_SLIDE_INDEX" val="8"/>
  <p:tag name="KSO_WM_SLIDE_ID" val="custom20236012_8"/>
  <p:tag name="KSO_WM_TEMPLATE_MASTER_TYPE" val="0"/>
  <p:tag name="KSO_WM_SLIDE_LAYOUT" val="a_f"/>
  <p:tag name="KSO_WM_SLIDE_LAYOUT_CNT" val="1_1"/>
  <p:tag name="KSO_WM_SLIDE_SIZE" val="850*457"/>
  <p:tag name="KSO_WM_SLIDE_POSITION" val="54*28"/>
</p:tagLst>
</file>

<file path=ppt/tags/tag20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20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20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20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2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4"/>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5"/>
</p:tagLst>
</file>

<file path=ppt/tags/tag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Lst>
</file>

<file path=ppt/tags/tag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60"/>
</p:tagLst>
</file>

<file path=ppt/tags/tag4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标题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标题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 name="KSO_WM_UNIT_VALUE" val="20"/>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VALUE" val="162"/>
</p:tagLst>
</file>

<file path=ppt/tags/tag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5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408"/>
</p:tagLst>
</file>

<file path=ppt/tags/tag6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8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6012"/>
</p:tagLst>
</file>

<file path=ppt/tags/tag87.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6012"/>
</p:tagLst>
</file>

<file path=ppt/tags/tag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6012"/>
  <p:tag name="KSO_WM_TEMPLATE_CATEGORY" val="custom"/>
  <p:tag name="KSO_WM_TEMPLATE_MASTER_TYPE" val="0"/>
</p:tagLst>
</file>

<file path=ppt/tags/tag93.xml><?xml version="1.0" encoding="utf-8"?>
<p:tagLst xmlns:p="http://schemas.openxmlformats.org/presentationml/2006/main">
  <p:tag name="KSO_WM_UNIT_TYPE" val="i"/>
  <p:tag name="KSO_WM_UNIT_INDEX" val="1"/>
  <p:tag name="KSO_WM_BEAUTIFY_FLAG" val="#wm#"/>
  <p:tag name="KSO_WM_TAG_VERSION" val="3.0"/>
  <p:tag name="KSO_WM_UNIT_ID" val="custom20236012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4.xml><?xml version="1.0" encoding="utf-8"?>
<p:tagLst xmlns:p="http://schemas.openxmlformats.org/presentationml/2006/main">
  <p:tag name="KSO_WM_UNIT_TYPE" val="a"/>
  <p:tag name="KSO_WM_UNIT_INDEX" val="1"/>
  <p:tag name="KSO_WM_BEAUTIFY_FLAG" val="#wm#"/>
  <p:tag name="KSO_WM_TAG_VERSION" val="3.0"/>
  <p:tag name="KSO_WM_UNIT_ID" val="custom20236012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VALUE" val="21"/>
  <p:tag name="KSO_WM_UNIT_PRESET_TEXT" val="单击此处&#10;添加文档标题"/>
  <p:tag name="KSO_WM_UNIT_TEXT_TYPE" val="1"/>
</p:tagLst>
</file>

<file path=ppt/tags/tag9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20236012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VALUE" val="11"/>
</p:tagLst>
</file>

<file path=ppt/tags/tag96.xml><?xml version="1.0" encoding="utf-8"?>
<p:tagLst xmlns:p="http://schemas.openxmlformats.org/presentationml/2006/main">
  <p:tag name="KSO_WM_TEMPLATE_THUMBS_INDEX" val="1、9"/>
  <p:tag name="KSO_WM_SLIDE_TYPE" val="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1"/>
  <p:tag name="KSO_WM_SLIDE_ID" val="custom20236012_1"/>
  <p:tag name="KSO_WM_TEMPLATE_MASTER_TYPE" val="0"/>
  <p:tag name="KSO_WM_SLIDE_LAYOUT" val="a_f"/>
  <p:tag name="KSO_WM_SLIDE_LAYOUT_CNT" val="1_2"/>
  <p:tag name="KSO_WM_SLIDE_THEME_ID" val="3329146"/>
  <p:tag name="KSO_WM_SLIDE_THEME_NAME" val="蓝色职场办公商务风主题"/>
</p:tagLst>
</file>

<file path=ppt/tags/tag97.xml><?xml version="1.0" encoding="utf-8"?>
<p:tagLst xmlns:p="http://schemas.openxmlformats.org/presentationml/2006/main">
  <p:tag name="KSO_WM_UNIT_TYPE" val="a"/>
  <p:tag name="KSO_WM_UNIT_INDEX" val="1"/>
  <p:tag name="KSO_WM_BEAUTIFY_FLAG" val="#wm#"/>
  <p:tag name="KSO_WM_TAG_VERSION" val="3.0"/>
  <p:tag name="KSO_WM_UNIT_ID" val="custom20236012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 name="KSO_WM_UNIT_ISCONTENTSTITLE" val="0"/>
  <p:tag name="KSO_WM_UNIT_PRESET_TEXT" val="添加章节标题"/>
  <p:tag name="KSO_WM_UNIT_TEXT_TYPE" val="1"/>
</p:tagLst>
</file>

<file path=ppt/tags/tag98.xml><?xml version="1.0" encoding="utf-8"?>
<p:tagLst xmlns:p="http://schemas.openxmlformats.org/presentationml/2006/main">
  <p:tag name="KSO_WM_UNIT_TYPE" val="e"/>
  <p:tag name="KSO_WM_UNIT_INDEX" val="1"/>
  <p:tag name="KSO_WM_BEAUTIFY_FLAG" val="#wm#"/>
  <p:tag name="KSO_WM_TAG_VERSION" val="3.0"/>
  <p:tag name="KSO_WM_UNIT_ID" val="custom20236012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6012"/>
  <p:tag name="KSO_WM_TEMPLATE_CATEGORY" val="custom"/>
</p:tagLst>
</file>

<file path=ppt/tags/tag99.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6012"/>
  <p:tag name="KSO_WM_TEMPLATE_CATEGORY" val="custom"/>
  <p:tag name="KSO_WM_SLIDE_INDEX" val="7"/>
  <p:tag name="KSO_WM_SLIDE_ID" val="custom20236012_7"/>
  <p:tag name="KSO_WM_TEMPLATE_MASTER_TYPE" val="0"/>
  <p:tag name="KSO_WM_SLIDE_LAYOUT" val="a_e"/>
  <p:tag name="KSO_WM_SLIDE_LAYOUT_CNT" val="1_1"/>
  <p:tag name="KSO_WM_SLIDE_THEME_ID" val="3329146"/>
  <p:tag name="KSO_WM_SLIDE_THEME_NAME" val="蓝色职场办公商务风主题"/>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00001-1">
      <a:dk1>
        <a:srgbClr val="333333"/>
      </a:dk1>
      <a:lt1>
        <a:srgbClr val="FFFFFF"/>
      </a:lt1>
      <a:dk2>
        <a:srgbClr val="314461"/>
      </a:dk2>
      <a:lt2>
        <a:srgbClr val="EBEFF5"/>
      </a:lt2>
      <a:accent1>
        <a:srgbClr val="7490B8"/>
      </a:accent1>
      <a:accent2>
        <a:srgbClr val="518D99"/>
      </a:accent2>
      <a:accent3>
        <a:srgbClr val="517899"/>
      </a:accent3>
      <a:accent4>
        <a:srgbClr val="D5A186"/>
      </a:accent4>
      <a:accent5>
        <a:srgbClr val="D5B487"/>
      </a:accent5>
      <a:accent6>
        <a:srgbClr val="D5C687"/>
      </a:accent6>
      <a:hlink>
        <a:srgbClr val="304FFE"/>
      </a:hlink>
      <a:folHlink>
        <a:srgbClr val="492067"/>
      </a:folHlink>
    </a:clrScheme>
    <a:fontScheme name="002主题字体-02">
      <a:majorFont>
        <a:latin typeface="汉仪文黑-55简"/>
        <a:ea typeface="汉仪文黑-85W"/>
        <a:cs typeface=""/>
      </a:majorFont>
      <a:minorFont>
        <a:latin typeface="汉仪文黑-55简"/>
        <a:ea typeface="汉仪文黑-55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6552</Words>
  <Application>WPS 演示</Application>
  <PresentationFormat>宽屏</PresentationFormat>
  <Paragraphs>309</Paragraphs>
  <Slides>33</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33</vt:i4>
      </vt:variant>
    </vt:vector>
  </HeadingPairs>
  <TitlesOfParts>
    <vt:vector size="49" baseType="lpstr">
      <vt:lpstr>Arial</vt:lpstr>
      <vt:lpstr>宋体</vt:lpstr>
      <vt:lpstr>Wingdings</vt:lpstr>
      <vt:lpstr>江城圆体 400W</vt:lpstr>
      <vt:lpstr>Times New Roman</vt:lpstr>
      <vt:lpstr>Cambria Math</vt:lpstr>
      <vt:lpstr>MS Mincho</vt:lpstr>
      <vt:lpstr>ksdb</vt:lpstr>
      <vt:lpstr>汉仪文黑-55简</vt:lpstr>
      <vt:lpstr>汉仪文黑-85W</vt:lpstr>
      <vt:lpstr>微软雅黑</vt:lpstr>
      <vt:lpstr>Arial Unicode MS</vt:lpstr>
      <vt:lpstr>Calibri</vt:lpstr>
      <vt:lpstr>黑体</vt:lpstr>
      <vt:lpstr>1_Office 主题</vt:lpstr>
      <vt:lpstr>Office 主题​​</vt:lpstr>
      <vt:lpstr>基础会计 （第三版）</vt:lpstr>
      <vt:lpstr>借贷记账法在制造业的运用</vt:lpstr>
      <vt:lpstr>目  录</vt:lpstr>
      <vt:lpstr>目  录</vt:lpstr>
      <vt:lpstr>第一节　资金进入企业的核算</vt:lpstr>
      <vt:lpstr>第一节　资金进入企业的核算</vt:lpstr>
      <vt:lpstr>第二节　采购过程业务的核算</vt:lpstr>
      <vt:lpstr>第二节　采购过程业务的核算</vt:lpstr>
      <vt:lpstr>第二节　采购过程业务的核算</vt:lpstr>
      <vt:lpstr>第三节　生产过程业务的核算</vt:lpstr>
      <vt:lpstr>第三节　生产过程业务的核算</vt:lpstr>
      <vt:lpstr>第三节　生产过程业务的核算</vt:lpstr>
      <vt:lpstr>第三节　生产过程业务的核算</vt:lpstr>
      <vt:lpstr>第四节　销售过程业务的核算</vt:lpstr>
      <vt:lpstr>第四节　销售过程业务的核算</vt:lpstr>
      <vt:lpstr>第五节　其他主要经济业务的核算</vt:lpstr>
      <vt:lpstr>第五节　其他主要经济业务的核算</vt:lpstr>
      <vt:lpstr>第六节　利润形成和利润分配的核算</vt:lpstr>
      <vt:lpstr>第六节　利润形成和利润分配的核算</vt:lpstr>
      <vt:lpstr>第七节　资金退出企业的核算</vt:lpstr>
      <vt:lpstr>第七节　资金退出企业的核算</vt:lpstr>
      <vt:lpstr>第八节　过账与试算平衡</vt:lpstr>
      <vt:lpstr>第八节　过账与试算平衡</vt:lpstr>
      <vt:lpstr>第九节　期末账项调整</vt:lpstr>
      <vt:lpstr>第九节　期末账项调整</vt:lpstr>
      <vt:lpstr>第九节　期末账项调整</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本章课程思政教学案例.延伸阅读.财会技能</vt:lpstr>
      <vt:lpstr>基础会计 （第三版）</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s_cc@winning.com.cn</dc:creator>
  <cp:lastModifiedBy>倩倩</cp:lastModifiedBy>
  <cp:revision>3</cp:revision>
  <dcterms:created xsi:type="dcterms:W3CDTF">2018-09-16T11:44:00Z</dcterms:created>
  <dcterms:modified xsi:type="dcterms:W3CDTF">2025-07-08T00:58:45Z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DC3FDC90F5024985A190CD6EF20D2E9E_13</vt:lpwstr>
  </property>
  <property fmtid="{D5CDD505-2E9C-101B-9397-08002B2CF9AE}" pid="3" name="KSOProductBuildVer">
    <vt:lpwstr>2052-12.1.0.21541</vt:lpwstr>
  </property>
</Properties>
</file>