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 id="2147483660" r:id="rId3"/>
  </p:sldMasterIdLst>
  <p:sldIdLst>
    <p:sldId id="256" r:id="rId4"/>
    <p:sldId id="260" r:id="rId5"/>
    <p:sldId id="282" r:id="rId6"/>
    <p:sldId id="298" r:id="rId7"/>
    <p:sldId id="299" r:id="rId8"/>
    <p:sldId id="300" r:id="rId9"/>
    <p:sldId id="301" r:id="rId10"/>
    <p:sldId id="302" r:id="rId11"/>
    <p:sldId id="303" r:id="rId12"/>
    <p:sldId id="304" r:id="rId13"/>
    <p:sldId id="305" r:id="rId14"/>
    <p:sldId id="306" r:id="rId15"/>
    <p:sldId id="307" r:id="rId16"/>
    <p:sldId id="308" r:id="rId17"/>
  </p:sldIdLst>
  <p:sldSz cx="12192000" cy="6858000"/>
  <p:notesSz cx="9144000" cy="6858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8FDFF"/>
    <a:srgbClr val="C9CACA"/>
    <a:srgbClr val="106EB8"/>
    <a:srgbClr val="71B42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7722"/>
    <p:restoredTop sz="94677"/>
  </p:normalViewPr>
  <p:slideViewPr>
    <p:cSldViewPr snapToGrid="0">
      <p:cViewPr varScale="1">
        <p:scale>
          <a:sx n="55" d="100"/>
          <a:sy n="55" d="100"/>
        </p:scale>
        <p:origin x="224" y="1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0" Type="http://schemas.openxmlformats.org/officeDocument/2006/relationships/tableStyles" Target="tableStyles.xml"/><Relationship Id="rId2" Type="http://schemas.openxmlformats.org/officeDocument/2006/relationships/theme" Target="theme/theme1.xml"/><Relationship Id="rId19" Type="http://schemas.openxmlformats.org/officeDocument/2006/relationships/viewProps" Target="viewProps.xml"/><Relationship Id="rId18" Type="http://schemas.openxmlformats.org/officeDocument/2006/relationships/presProps" Target="presProps.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kumimoji="1" lang="zh-CN" altLang="en-US"/>
              <a:t>单击此处编辑母版标题样式</a:t>
            </a:r>
            <a:endParaRPr kumimoji="1"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endParaRPr kumimoji="1" lang="zh-CN" altLang="en-US"/>
          </a:p>
        </p:txBody>
      </p:sp>
      <p:sp>
        <p:nvSpPr>
          <p:cNvPr id="4" name="日期占位符 3"/>
          <p:cNvSpPr>
            <a:spLocks noGrp="1"/>
          </p:cNvSpPr>
          <p:nvPr>
            <p:ph type="dt" sz="half" idx="10"/>
          </p:nvPr>
        </p:nvSpPr>
        <p:spPr/>
        <p:txBody>
          <a:bodyPr/>
          <a:lstStyle/>
          <a:p>
            <a:fld id="{E8426149-9F5D-C644-9D8B-E73689DA1F71}" type="datetimeFigureOut">
              <a:rPr kumimoji="1" lang="zh-CN" altLang="en-US" smtClean="0"/>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FE20C1CC-67EA-484D-B85B-384B27DF226D}" type="slidenum">
              <a:rPr kumimoji="1" lang="zh-CN" altLang="en-US" smtClean="0"/>
            </a:fld>
            <a:endParaRPr kumimoji="1"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endParaRPr kumimoji="1" lang="zh-CN" altLang="en-US"/>
          </a:p>
        </p:txBody>
      </p:sp>
      <p:sp>
        <p:nvSpPr>
          <p:cNvPr id="3" name="竖排文字占位符 2"/>
          <p:cNvSpPr>
            <a:spLocks noGrp="1"/>
          </p:cNvSpPr>
          <p:nvPr>
            <p:ph type="body" orient="vert" idx="1"/>
          </p:nvPr>
        </p:nvSpPr>
        <p:spPr/>
        <p:txBody>
          <a:bodyPr vert="eaVert"/>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日期占位符 3"/>
          <p:cNvSpPr>
            <a:spLocks noGrp="1"/>
          </p:cNvSpPr>
          <p:nvPr>
            <p:ph type="dt" sz="half" idx="10"/>
          </p:nvPr>
        </p:nvSpPr>
        <p:spPr/>
        <p:txBody>
          <a:bodyPr/>
          <a:lstStyle/>
          <a:p>
            <a:fld id="{E8426149-9F5D-C644-9D8B-E73689DA1F71}" type="datetimeFigureOut">
              <a:rPr kumimoji="1" lang="zh-CN" altLang="en-US" smtClean="0"/>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FE20C1CC-67EA-484D-B85B-384B27DF226D}" type="slidenum">
              <a:rPr kumimoji="1" lang="zh-CN" altLang="en-US" smtClean="0"/>
            </a:fld>
            <a:endParaRPr kumimoji="1"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kumimoji="1" lang="zh-CN" altLang="en-US"/>
              <a:t>单击此处编辑母版标题样式</a:t>
            </a:r>
            <a:endParaRPr kumimoji="1"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日期占位符 3"/>
          <p:cNvSpPr>
            <a:spLocks noGrp="1"/>
          </p:cNvSpPr>
          <p:nvPr>
            <p:ph type="dt" sz="half" idx="10"/>
          </p:nvPr>
        </p:nvSpPr>
        <p:spPr/>
        <p:txBody>
          <a:bodyPr/>
          <a:lstStyle/>
          <a:p>
            <a:fld id="{E8426149-9F5D-C644-9D8B-E73689DA1F71}" type="datetimeFigureOut">
              <a:rPr kumimoji="1" lang="zh-CN" altLang="en-US" smtClean="0"/>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FE20C1CC-67EA-484D-B85B-384B27DF226D}" type="slidenum">
              <a:rPr kumimoji="1" lang="zh-CN" altLang="en-US" smtClean="0"/>
            </a:fld>
            <a:endParaRPr kumimoji="1"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kumimoji="1" lang="zh-CN" altLang="en-US"/>
              <a:t>单击此处编辑母版标题样式</a:t>
            </a:r>
            <a:endParaRPr kumimoji="1"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endParaRPr kumimoji="1" lang="zh-CN" altLang="en-US"/>
          </a:p>
        </p:txBody>
      </p:sp>
      <p:sp>
        <p:nvSpPr>
          <p:cNvPr id="4" name="日期占位符 3"/>
          <p:cNvSpPr>
            <a:spLocks noGrp="1"/>
          </p:cNvSpPr>
          <p:nvPr>
            <p:ph type="dt" sz="half" idx="10"/>
          </p:nvPr>
        </p:nvSpPr>
        <p:spPr/>
        <p:txBody>
          <a:bodyPr/>
          <a:lstStyle/>
          <a:p>
            <a:fld id="{E8426149-9F5D-C644-9D8B-E73689DA1F71}" type="datetimeFigureOut">
              <a:rPr kumimoji="1" lang="zh-CN" altLang="en-US" smtClean="0"/>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FE20C1CC-67EA-484D-B85B-384B27DF226D}" type="slidenum">
              <a:rPr kumimoji="1" lang="zh-CN" altLang="en-US" smtClean="0"/>
            </a:fld>
            <a:endParaRPr kumimoji="1"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8FDFF"/>
        </a:solidFill>
        <a:effectLst/>
      </p:bgPr>
    </p:bg>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E8426149-9F5D-C644-9D8B-E73689DA1F71}" type="datetimeFigureOut">
              <a:rPr kumimoji="1" lang="zh-CN" altLang="en-US" smtClean="0"/>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FE20C1CC-67EA-484D-B85B-384B27DF226D}" type="slidenum">
              <a:rPr kumimoji="1" lang="zh-CN" altLang="en-US" smtClean="0"/>
            </a:fld>
            <a:endParaRPr kumimoji="1" lang="zh-CN" altLang="en-US"/>
          </a:p>
        </p:txBody>
      </p:sp>
      <p:sp>
        <p:nvSpPr>
          <p:cNvPr id="7" name="同侧圆角矩形 6"/>
          <p:cNvSpPr/>
          <p:nvPr userDrawn="1"/>
        </p:nvSpPr>
        <p:spPr>
          <a:xfrm rot="5400000">
            <a:off x="4024630" y="-3504565"/>
            <a:ext cx="702310" cy="8750935"/>
          </a:xfrm>
          <a:prstGeom prst="round2SameRect">
            <a:avLst/>
          </a:prstGeom>
          <a:solidFill>
            <a:srgbClr val="106EB8"/>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8" name="图片 7"/>
          <p:cNvPicPr>
            <a:picLocks noChangeAspect="1"/>
          </p:cNvPicPr>
          <p:nvPr userDrawn="1"/>
        </p:nvPicPr>
        <p:blipFill>
          <a:blip r:embed="rId2"/>
          <a:stretch>
            <a:fillRect/>
          </a:stretch>
        </p:blipFill>
        <p:spPr>
          <a:xfrm>
            <a:off x="9867265" y="5165090"/>
            <a:ext cx="2324100" cy="1089025"/>
          </a:xfrm>
          <a:prstGeom prst="rect">
            <a:avLst/>
          </a:prstGeom>
        </p:spPr>
      </p:pic>
      <p:sp>
        <p:nvSpPr>
          <p:cNvPr id="9" name="矩形 8"/>
          <p:cNvSpPr/>
          <p:nvPr userDrawn="1"/>
        </p:nvSpPr>
        <p:spPr>
          <a:xfrm>
            <a:off x="1270" y="6282690"/>
            <a:ext cx="12190095" cy="574675"/>
          </a:xfrm>
          <a:prstGeom prst="rect">
            <a:avLst/>
          </a:prstGeom>
          <a:solidFill>
            <a:srgbClr val="C9CACA"/>
          </a:solidFill>
          <a:ln w="12700" cap="flat" cmpd="sng">
            <a:noFill/>
            <a:prstDash val="solid"/>
            <a:miter lim="800000"/>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kumimoji="1" lang="zh-CN" altLang="en-US"/>
              <a:t>单击此处编辑母版标题样式</a:t>
            </a:r>
            <a:endParaRPr kumimoji="1"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a:t>单击此处编辑母版文本样式</a:t>
            </a:r>
            <a:endParaRPr kumimoji="1" lang="zh-CN" altLang="en-US"/>
          </a:p>
        </p:txBody>
      </p:sp>
      <p:sp>
        <p:nvSpPr>
          <p:cNvPr id="4" name="日期占位符 3"/>
          <p:cNvSpPr>
            <a:spLocks noGrp="1"/>
          </p:cNvSpPr>
          <p:nvPr>
            <p:ph type="dt" sz="half" idx="10"/>
          </p:nvPr>
        </p:nvSpPr>
        <p:spPr/>
        <p:txBody>
          <a:bodyPr/>
          <a:lstStyle/>
          <a:p>
            <a:fld id="{E8426149-9F5D-C644-9D8B-E73689DA1F71}" type="datetimeFigureOut">
              <a:rPr kumimoji="1" lang="zh-CN" altLang="en-US" smtClean="0"/>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FE20C1CC-67EA-484D-B85B-384B27DF226D}" type="slidenum">
              <a:rPr kumimoji="1" lang="zh-CN" altLang="en-US" smtClean="0"/>
            </a:fld>
            <a:endParaRPr kumimoji="1"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endParaRPr kumimoji="1" lang="zh-CN" altLang="en-US"/>
          </a:p>
        </p:txBody>
      </p:sp>
      <p:sp>
        <p:nvSpPr>
          <p:cNvPr id="3" name="内容占位符 2"/>
          <p:cNvSpPr>
            <a:spLocks noGrp="1"/>
          </p:cNvSpPr>
          <p:nvPr>
            <p:ph sz="half" idx="1"/>
          </p:nvPr>
        </p:nvSpPr>
        <p:spPr>
          <a:xfrm>
            <a:off x="838200" y="1825625"/>
            <a:ext cx="5181600" cy="4351338"/>
          </a:xfrm>
        </p:spPr>
        <p:txBody>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内容占位符 3"/>
          <p:cNvSpPr>
            <a:spLocks noGrp="1"/>
          </p:cNvSpPr>
          <p:nvPr>
            <p:ph sz="half" idx="2"/>
          </p:nvPr>
        </p:nvSpPr>
        <p:spPr>
          <a:xfrm>
            <a:off x="6172200" y="1825625"/>
            <a:ext cx="5181600" cy="4351338"/>
          </a:xfrm>
        </p:spPr>
        <p:txBody>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5" name="日期占位符 4"/>
          <p:cNvSpPr>
            <a:spLocks noGrp="1"/>
          </p:cNvSpPr>
          <p:nvPr>
            <p:ph type="dt" sz="half" idx="10"/>
          </p:nvPr>
        </p:nvSpPr>
        <p:spPr/>
        <p:txBody>
          <a:bodyPr/>
          <a:lstStyle/>
          <a:p>
            <a:fld id="{E8426149-9F5D-C644-9D8B-E73689DA1F71}" type="datetimeFigureOut">
              <a:rPr kumimoji="1" lang="zh-CN" altLang="en-US" smtClean="0"/>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灯片编号占位符 6"/>
          <p:cNvSpPr>
            <a:spLocks noGrp="1"/>
          </p:cNvSpPr>
          <p:nvPr>
            <p:ph type="sldNum" sz="quarter" idx="12"/>
          </p:nvPr>
        </p:nvSpPr>
        <p:spPr/>
        <p:txBody>
          <a:bodyPr/>
          <a:lstStyle/>
          <a:p>
            <a:fld id="{FE20C1CC-67EA-484D-B85B-384B27DF226D}" type="slidenum">
              <a:rPr kumimoji="1" lang="zh-CN" altLang="en-US" smtClean="0"/>
            </a:fld>
            <a:endParaRPr kumimoji="1"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kumimoji="1" lang="zh-CN" altLang="en-US"/>
              <a:t>单击此处编辑母版标题样式</a:t>
            </a:r>
            <a:endParaRPr kumimoji="1"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endParaRPr kumimoji="1" lang="zh-CN" altLang="en-US"/>
          </a:p>
        </p:txBody>
      </p:sp>
      <p:sp>
        <p:nvSpPr>
          <p:cNvPr id="4" name="内容占位符 3"/>
          <p:cNvSpPr>
            <a:spLocks noGrp="1"/>
          </p:cNvSpPr>
          <p:nvPr>
            <p:ph sz="half" idx="2"/>
          </p:nvPr>
        </p:nvSpPr>
        <p:spPr>
          <a:xfrm>
            <a:off x="839788" y="2505075"/>
            <a:ext cx="5157787" cy="3684588"/>
          </a:xfrm>
        </p:spPr>
        <p:txBody>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endParaRPr kumimoji="1" lang="zh-CN" altLang="en-US"/>
          </a:p>
        </p:txBody>
      </p:sp>
      <p:sp>
        <p:nvSpPr>
          <p:cNvPr id="6" name="内容占位符 5"/>
          <p:cNvSpPr>
            <a:spLocks noGrp="1"/>
          </p:cNvSpPr>
          <p:nvPr>
            <p:ph sz="quarter" idx="4"/>
          </p:nvPr>
        </p:nvSpPr>
        <p:spPr>
          <a:xfrm>
            <a:off x="6172200" y="2505075"/>
            <a:ext cx="5183188" cy="3684588"/>
          </a:xfrm>
        </p:spPr>
        <p:txBody>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7" name="日期占位符 6"/>
          <p:cNvSpPr>
            <a:spLocks noGrp="1"/>
          </p:cNvSpPr>
          <p:nvPr>
            <p:ph type="dt" sz="half" idx="10"/>
          </p:nvPr>
        </p:nvSpPr>
        <p:spPr/>
        <p:txBody>
          <a:bodyPr/>
          <a:lstStyle/>
          <a:p>
            <a:fld id="{E8426149-9F5D-C644-9D8B-E73689DA1F71}" type="datetimeFigureOut">
              <a:rPr kumimoji="1" lang="zh-CN" altLang="en-US" smtClean="0"/>
            </a:fld>
            <a:endParaRPr kumimoji="1" lang="zh-CN" altLang="en-US"/>
          </a:p>
        </p:txBody>
      </p:sp>
      <p:sp>
        <p:nvSpPr>
          <p:cNvPr id="8" name="页脚占位符 7"/>
          <p:cNvSpPr>
            <a:spLocks noGrp="1"/>
          </p:cNvSpPr>
          <p:nvPr>
            <p:ph type="ftr" sz="quarter" idx="11"/>
          </p:nvPr>
        </p:nvSpPr>
        <p:spPr/>
        <p:txBody>
          <a:bodyPr/>
          <a:lstStyle/>
          <a:p>
            <a:endParaRPr kumimoji="1" lang="zh-CN" altLang="en-US"/>
          </a:p>
        </p:txBody>
      </p:sp>
      <p:sp>
        <p:nvSpPr>
          <p:cNvPr id="9" name="灯片编号占位符 8"/>
          <p:cNvSpPr>
            <a:spLocks noGrp="1"/>
          </p:cNvSpPr>
          <p:nvPr>
            <p:ph type="sldNum" sz="quarter" idx="12"/>
          </p:nvPr>
        </p:nvSpPr>
        <p:spPr/>
        <p:txBody>
          <a:bodyPr/>
          <a:lstStyle/>
          <a:p>
            <a:fld id="{FE20C1CC-67EA-484D-B85B-384B27DF226D}" type="slidenum">
              <a:rPr kumimoji="1" lang="zh-CN" altLang="en-US" smtClean="0"/>
            </a:fld>
            <a:endParaRPr kumimoji="1"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endParaRPr kumimoji="1" lang="zh-CN" altLang="en-US"/>
          </a:p>
        </p:txBody>
      </p:sp>
      <p:sp>
        <p:nvSpPr>
          <p:cNvPr id="3" name="日期占位符 2"/>
          <p:cNvSpPr>
            <a:spLocks noGrp="1"/>
          </p:cNvSpPr>
          <p:nvPr>
            <p:ph type="dt" sz="half" idx="10"/>
          </p:nvPr>
        </p:nvSpPr>
        <p:spPr/>
        <p:txBody>
          <a:bodyPr/>
          <a:lstStyle/>
          <a:p>
            <a:fld id="{E8426149-9F5D-C644-9D8B-E73689DA1F71}" type="datetimeFigureOut">
              <a:rPr kumimoji="1" lang="zh-CN" altLang="en-US" smtClean="0"/>
            </a:fld>
            <a:endParaRPr kumimoji="1" lang="zh-CN" altLang="en-US"/>
          </a:p>
        </p:txBody>
      </p:sp>
      <p:sp>
        <p:nvSpPr>
          <p:cNvPr id="4" name="页脚占位符 3"/>
          <p:cNvSpPr>
            <a:spLocks noGrp="1"/>
          </p:cNvSpPr>
          <p:nvPr>
            <p:ph type="ftr" sz="quarter" idx="11"/>
          </p:nvPr>
        </p:nvSpPr>
        <p:spPr/>
        <p:txBody>
          <a:bodyPr/>
          <a:lstStyle/>
          <a:p>
            <a:endParaRPr kumimoji="1" lang="zh-CN" altLang="en-US"/>
          </a:p>
        </p:txBody>
      </p:sp>
      <p:sp>
        <p:nvSpPr>
          <p:cNvPr id="5" name="灯片编号占位符 4"/>
          <p:cNvSpPr>
            <a:spLocks noGrp="1"/>
          </p:cNvSpPr>
          <p:nvPr>
            <p:ph type="sldNum" sz="quarter" idx="12"/>
          </p:nvPr>
        </p:nvSpPr>
        <p:spPr/>
        <p:txBody>
          <a:bodyPr/>
          <a:lstStyle/>
          <a:p>
            <a:fld id="{FE20C1CC-67EA-484D-B85B-384B27DF226D}" type="slidenum">
              <a:rPr kumimoji="1" lang="zh-CN" altLang="en-US" smtClean="0"/>
            </a:fld>
            <a:endParaRPr kumimoji="1"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8426149-9F5D-C644-9D8B-E73689DA1F71}" type="datetimeFigureOut">
              <a:rPr kumimoji="1" lang="zh-CN" altLang="en-US" smtClean="0"/>
            </a:fld>
            <a:endParaRPr kumimoji="1" lang="zh-CN" altLang="en-US"/>
          </a:p>
        </p:txBody>
      </p:sp>
      <p:sp>
        <p:nvSpPr>
          <p:cNvPr id="3" name="页脚占位符 2"/>
          <p:cNvSpPr>
            <a:spLocks noGrp="1"/>
          </p:cNvSpPr>
          <p:nvPr>
            <p:ph type="ftr" sz="quarter" idx="11"/>
          </p:nvPr>
        </p:nvSpPr>
        <p:spPr/>
        <p:txBody>
          <a:bodyPr/>
          <a:lstStyle/>
          <a:p>
            <a:endParaRPr kumimoji="1" lang="zh-CN" altLang="en-US"/>
          </a:p>
        </p:txBody>
      </p:sp>
      <p:sp>
        <p:nvSpPr>
          <p:cNvPr id="4" name="灯片编号占位符 3"/>
          <p:cNvSpPr>
            <a:spLocks noGrp="1"/>
          </p:cNvSpPr>
          <p:nvPr>
            <p:ph type="sldNum" sz="quarter" idx="12"/>
          </p:nvPr>
        </p:nvSpPr>
        <p:spPr/>
        <p:txBody>
          <a:bodyPr/>
          <a:lstStyle/>
          <a:p>
            <a:fld id="{FE20C1CC-67EA-484D-B85B-384B27DF226D}" type="slidenum">
              <a:rPr kumimoji="1" lang="zh-CN" altLang="en-US" smtClean="0"/>
            </a:fld>
            <a:endParaRPr kumimoji="1"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endParaRPr kumimoji="1"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endParaRPr kumimoji="1" lang="zh-CN" altLang="en-US"/>
          </a:p>
        </p:txBody>
      </p:sp>
      <p:sp>
        <p:nvSpPr>
          <p:cNvPr id="5" name="日期占位符 4"/>
          <p:cNvSpPr>
            <a:spLocks noGrp="1"/>
          </p:cNvSpPr>
          <p:nvPr>
            <p:ph type="dt" sz="half" idx="10"/>
          </p:nvPr>
        </p:nvSpPr>
        <p:spPr/>
        <p:txBody>
          <a:bodyPr/>
          <a:lstStyle/>
          <a:p>
            <a:fld id="{E8426149-9F5D-C644-9D8B-E73689DA1F71}" type="datetimeFigureOut">
              <a:rPr kumimoji="1" lang="zh-CN" altLang="en-US" smtClean="0"/>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灯片编号占位符 6"/>
          <p:cNvSpPr>
            <a:spLocks noGrp="1"/>
          </p:cNvSpPr>
          <p:nvPr>
            <p:ph type="sldNum" sz="quarter" idx="12"/>
          </p:nvPr>
        </p:nvSpPr>
        <p:spPr/>
        <p:txBody>
          <a:bodyPr/>
          <a:lstStyle/>
          <a:p>
            <a:fld id="{FE20C1CC-67EA-484D-B85B-384B27DF226D}" type="slidenum">
              <a:rPr kumimoji="1" lang="zh-CN" altLang="en-US" smtClean="0"/>
            </a:fld>
            <a:endParaRPr kumimoji="1"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8FDFF"/>
        </a:solidFill>
        <a:effectLst/>
      </p:bgPr>
    </p:bg>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E8426149-9F5D-C644-9D8B-E73689DA1F71}" type="datetimeFigureOut">
              <a:rPr kumimoji="1" lang="zh-CN" altLang="en-US" smtClean="0"/>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FE20C1CC-67EA-484D-B85B-384B27DF226D}" type="slidenum">
              <a:rPr kumimoji="1" lang="zh-CN" altLang="en-US" smtClean="0"/>
            </a:fld>
            <a:endParaRPr kumimoji="1" lang="zh-CN" altLang="en-US"/>
          </a:p>
        </p:txBody>
      </p:sp>
      <p:sp>
        <p:nvSpPr>
          <p:cNvPr id="7" name="同侧圆角矩形 6"/>
          <p:cNvSpPr/>
          <p:nvPr userDrawn="1"/>
        </p:nvSpPr>
        <p:spPr>
          <a:xfrm rot="5400000">
            <a:off x="4024630" y="-3504565"/>
            <a:ext cx="702310" cy="8750935"/>
          </a:xfrm>
          <a:prstGeom prst="round2SameRect">
            <a:avLst/>
          </a:prstGeom>
          <a:solidFill>
            <a:srgbClr val="106EB8"/>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8" name="图片 7"/>
          <p:cNvPicPr>
            <a:picLocks noChangeAspect="1"/>
          </p:cNvPicPr>
          <p:nvPr userDrawn="1"/>
        </p:nvPicPr>
        <p:blipFill>
          <a:blip r:embed="rId2"/>
          <a:stretch>
            <a:fillRect/>
          </a:stretch>
        </p:blipFill>
        <p:spPr>
          <a:xfrm>
            <a:off x="9867900" y="5632450"/>
            <a:ext cx="2324100" cy="1089025"/>
          </a:xfrm>
          <a:prstGeom prst="rect">
            <a:avLst/>
          </a:prstGeom>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endParaRPr kumimoji="1"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endParaRPr kumimoji="1" lang="zh-CN" altLang="en-US"/>
          </a:p>
        </p:txBody>
      </p:sp>
      <p:sp>
        <p:nvSpPr>
          <p:cNvPr id="5" name="日期占位符 4"/>
          <p:cNvSpPr>
            <a:spLocks noGrp="1"/>
          </p:cNvSpPr>
          <p:nvPr>
            <p:ph type="dt" sz="half" idx="10"/>
          </p:nvPr>
        </p:nvSpPr>
        <p:spPr/>
        <p:txBody>
          <a:bodyPr/>
          <a:lstStyle/>
          <a:p>
            <a:fld id="{E8426149-9F5D-C644-9D8B-E73689DA1F71}" type="datetimeFigureOut">
              <a:rPr kumimoji="1" lang="zh-CN" altLang="en-US" smtClean="0"/>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灯片编号占位符 6"/>
          <p:cNvSpPr>
            <a:spLocks noGrp="1"/>
          </p:cNvSpPr>
          <p:nvPr>
            <p:ph type="sldNum" sz="quarter" idx="12"/>
          </p:nvPr>
        </p:nvSpPr>
        <p:spPr/>
        <p:txBody>
          <a:bodyPr/>
          <a:lstStyle/>
          <a:p>
            <a:fld id="{FE20C1CC-67EA-484D-B85B-384B27DF226D}" type="slidenum">
              <a:rPr kumimoji="1" lang="zh-CN" altLang="en-US" smtClean="0"/>
            </a:fld>
            <a:endParaRPr kumimoji="1"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endParaRPr kumimoji="1" lang="zh-CN" altLang="en-US"/>
          </a:p>
        </p:txBody>
      </p:sp>
      <p:sp>
        <p:nvSpPr>
          <p:cNvPr id="3" name="竖排文字占位符 2"/>
          <p:cNvSpPr>
            <a:spLocks noGrp="1"/>
          </p:cNvSpPr>
          <p:nvPr>
            <p:ph type="body" orient="vert" idx="1"/>
          </p:nvPr>
        </p:nvSpPr>
        <p:spPr/>
        <p:txBody>
          <a:bodyPr vert="eaVert"/>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日期占位符 3"/>
          <p:cNvSpPr>
            <a:spLocks noGrp="1"/>
          </p:cNvSpPr>
          <p:nvPr>
            <p:ph type="dt" sz="half" idx="10"/>
          </p:nvPr>
        </p:nvSpPr>
        <p:spPr/>
        <p:txBody>
          <a:bodyPr/>
          <a:lstStyle/>
          <a:p>
            <a:fld id="{E8426149-9F5D-C644-9D8B-E73689DA1F71}" type="datetimeFigureOut">
              <a:rPr kumimoji="1" lang="zh-CN" altLang="en-US" smtClean="0"/>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FE20C1CC-67EA-484D-B85B-384B27DF226D}" type="slidenum">
              <a:rPr kumimoji="1" lang="zh-CN" altLang="en-US" smtClean="0"/>
            </a:fld>
            <a:endParaRPr kumimoji="1"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kumimoji="1" lang="zh-CN" altLang="en-US"/>
              <a:t>单击此处编辑母版标题样式</a:t>
            </a:r>
            <a:endParaRPr kumimoji="1"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日期占位符 3"/>
          <p:cNvSpPr>
            <a:spLocks noGrp="1"/>
          </p:cNvSpPr>
          <p:nvPr>
            <p:ph type="dt" sz="half" idx="10"/>
          </p:nvPr>
        </p:nvSpPr>
        <p:spPr/>
        <p:txBody>
          <a:bodyPr/>
          <a:lstStyle/>
          <a:p>
            <a:fld id="{E8426149-9F5D-C644-9D8B-E73689DA1F71}" type="datetimeFigureOut">
              <a:rPr kumimoji="1" lang="zh-CN" altLang="en-US" smtClean="0"/>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FE20C1CC-67EA-484D-B85B-384B27DF226D}" type="slidenum">
              <a:rPr kumimoji="1" lang="zh-CN" altLang="en-US" smtClean="0"/>
            </a:fld>
            <a:endParaRPr kumimoji="1"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kumimoji="1" lang="zh-CN" altLang="en-US"/>
              <a:t>单击此处编辑母版标题样式</a:t>
            </a:r>
            <a:endParaRPr kumimoji="1"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a:t>单击此处编辑母版文本样式</a:t>
            </a:r>
            <a:endParaRPr kumimoji="1" lang="zh-CN" altLang="en-US"/>
          </a:p>
        </p:txBody>
      </p:sp>
      <p:sp>
        <p:nvSpPr>
          <p:cNvPr id="4" name="日期占位符 3"/>
          <p:cNvSpPr>
            <a:spLocks noGrp="1"/>
          </p:cNvSpPr>
          <p:nvPr>
            <p:ph type="dt" sz="half" idx="10"/>
          </p:nvPr>
        </p:nvSpPr>
        <p:spPr/>
        <p:txBody>
          <a:bodyPr/>
          <a:lstStyle/>
          <a:p>
            <a:fld id="{E8426149-9F5D-C644-9D8B-E73689DA1F71}" type="datetimeFigureOut">
              <a:rPr kumimoji="1" lang="zh-CN" altLang="en-US" smtClean="0"/>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FE20C1CC-67EA-484D-B85B-384B27DF226D}" type="slidenum">
              <a:rPr kumimoji="1" lang="zh-CN" altLang="en-US" smtClean="0"/>
            </a:fld>
            <a:endParaRPr kumimoji="1"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endParaRPr kumimoji="1" lang="zh-CN" altLang="en-US"/>
          </a:p>
        </p:txBody>
      </p:sp>
      <p:sp>
        <p:nvSpPr>
          <p:cNvPr id="3" name="内容占位符 2"/>
          <p:cNvSpPr>
            <a:spLocks noGrp="1"/>
          </p:cNvSpPr>
          <p:nvPr>
            <p:ph sz="half" idx="1"/>
          </p:nvPr>
        </p:nvSpPr>
        <p:spPr>
          <a:xfrm>
            <a:off x="838200" y="1825625"/>
            <a:ext cx="5181600" cy="4351338"/>
          </a:xfrm>
        </p:spPr>
        <p:txBody>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内容占位符 3"/>
          <p:cNvSpPr>
            <a:spLocks noGrp="1"/>
          </p:cNvSpPr>
          <p:nvPr>
            <p:ph sz="half" idx="2"/>
          </p:nvPr>
        </p:nvSpPr>
        <p:spPr>
          <a:xfrm>
            <a:off x="6172200" y="1825625"/>
            <a:ext cx="5181600" cy="4351338"/>
          </a:xfrm>
        </p:spPr>
        <p:txBody>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5" name="日期占位符 4"/>
          <p:cNvSpPr>
            <a:spLocks noGrp="1"/>
          </p:cNvSpPr>
          <p:nvPr>
            <p:ph type="dt" sz="half" idx="10"/>
          </p:nvPr>
        </p:nvSpPr>
        <p:spPr/>
        <p:txBody>
          <a:bodyPr/>
          <a:lstStyle/>
          <a:p>
            <a:fld id="{E8426149-9F5D-C644-9D8B-E73689DA1F71}" type="datetimeFigureOut">
              <a:rPr kumimoji="1" lang="zh-CN" altLang="en-US" smtClean="0"/>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灯片编号占位符 6"/>
          <p:cNvSpPr>
            <a:spLocks noGrp="1"/>
          </p:cNvSpPr>
          <p:nvPr>
            <p:ph type="sldNum" sz="quarter" idx="12"/>
          </p:nvPr>
        </p:nvSpPr>
        <p:spPr/>
        <p:txBody>
          <a:bodyPr/>
          <a:lstStyle/>
          <a:p>
            <a:fld id="{FE20C1CC-67EA-484D-B85B-384B27DF226D}" type="slidenum">
              <a:rPr kumimoji="1" lang="zh-CN" altLang="en-US" smtClean="0"/>
            </a:fld>
            <a:endParaRPr kumimoji="1"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kumimoji="1" lang="zh-CN" altLang="en-US"/>
              <a:t>单击此处编辑母版标题样式</a:t>
            </a:r>
            <a:endParaRPr kumimoji="1"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endParaRPr kumimoji="1" lang="zh-CN" altLang="en-US"/>
          </a:p>
        </p:txBody>
      </p:sp>
      <p:sp>
        <p:nvSpPr>
          <p:cNvPr id="4" name="内容占位符 3"/>
          <p:cNvSpPr>
            <a:spLocks noGrp="1"/>
          </p:cNvSpPr>
          <p:nvPr>
            <p:ph sz="half" idx="2"/>
          </p:nvPr>
        </p:nvSpPr>
        <p:spPr>
          <a:xfrm>
            <a:off x="839788" y="2505075"/>
            <a:ext cx="5157787" cy="3684588"/>
          </a:xfrm>
        </p:spPr>
        <p:txBody>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endParaRPr kumimoji="1" lang="zh-CN" altLang="en-US"/>
          </a:p>
        </p:txBody>
      </p:sp>
      <p:sp>
        <p:nvSpPr>
          <p:cNvPr id="6" name="内容占位符 5"/>
          <p:cNvSpPr>
            <a:spLocks noGrp="1"/>
          </p:cNvSpPr>
          <p:nvPr>
            <p:ph sz="quarter" idx="4"/>
          </p:nvPr>
        </p:nvSpPr>
        <p:spPr>
          <a:xfrm>
            <a:off x="6172200" y="2505075"/>
            <a:ext cx="5183188" cy="3684588"/>
          </a:xfrm>
        </p:spPr>
        <p:txBody>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7" name="日期占位符 6"/>
          <p:cNvSpPr>
            <a:spLocks noGrp="1"/>
          </p:cNvSpPr>
          <p:nvPr>
            <p:ph type="dt" sz="half" idx="10"/>
          </p:nvPr>
        </p:nvSpPr>
        <p:spPr/>
        <p:txBody>
          <a:bodyPr/>
          <a:lstStyle/>
          <a:p>
            <a:fld id="{E8426149-9F5D-C644-9D8B-E73689DA1F71}" type="datetimeFigureOut">
              <a:rPr kumimoji="1" lang="zh-CN" altLang="en-US" smtClean="0"/>
            </a:fld>
            <a:endParaRPr kumimoji="1" lang="zh-CN" altLang="en-US"/>
          </a:p>
        </p:txBody>
      </p:sp>
      <p:sp>
        <p:nvSpPr>
          <p:cNvPr id="8" name="页脚占位符 7"/>
          <p:cNvSpPr>
            <a:spLocks noGrp="1"/>
          </p:cNvSpPr>
          <p:nvPr>
            <p:ph type="ftr" sz="quarter" idx="11"/>
          </p:nvPr>
        </p:nvSpPr>
        <p:spPr/>
        <p:txBody>
          <a:bodyPr/>
          <a:lstStyle/>
          <a:p>
            <a:endParaRPr kumimoji="1" lang="zh-CN" altLang="en-US"/>
          </a:p>
        </p:txBody>
      </p:sp>
      <p:sp>
        <p:nvSpPr>
          <p:cNvPr id="9" name="灯片编号占位符 8"/>
          <p:cNvSpPr>
            <a:spLocks noGrp="1"/>
          </p:cNvSpPr>
          <p:nvPr>
            <p:ph type="sldNum" sz="quarter" idx="12"/>
          </p:nvPr>
        </p:nvSpPr>
        <p:spPr/>
        <p:txBody>
          <a:bodyPr/>
          <a:lstStyle/>
          <a:p>
            <a:fld id="{FE20C1CC-67EA-484D-B85B-384B27DF226D}" type="slidenum">
              <a:rPr kumimoji="1" lang="zh-CN" altLang="en-US" smtClean="0"/>
            </a:fld>
            <a:endParaRPr kumimoji="1"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endParaRPr kumimoji="1" lang="zh-CN" altLang="en-US"/>
          </a:p>
        </p:txBody>
      </p:sp>
      <p:sp>
        <p:nvSpPr>
          <p:cNvPr id="3" name="日期占位符 2"/>
          <p:cNvSpPr>
            <a:spLocks noGrp="1"/>
          </p:cNvSpPr>
          <p:nvPr>
            <p:ph type="dt" sz="half" idx="10"/>
          </p:nvPr>
        </p:nvSpPr>
        <p:spPr/>
        <p:txBody>
          <a:bodyPr/>
          <a:lstStyle/>
          <a:p>
            <a:fld id="{E8426149-9F5D-C644-9D8B-E73689DA1F71}" type="datetimeFigureOut">
              <a:rPr kumimoji="1" lang="zh-CN" altLang="en-US" smtClean="0"/>
            </a:fld>
            <a:endParaRPr kumimoji="1" lang="zh-CN" altLang="en-US"/>
          </a:p>
        </p:txBody>
      </p:sp>
      <p:sp>
        <p:nvSpPr>
          <p:cNvPr id="4" name="页脚占位符 3"/>
          <p:cNvSpPr>
            <a:spLocks noGrp="1"/>
          </p:cNvSpPr>
          <p:nvPr>
            <p:ph type="ftr" sz="quarter" idx="11"/>
          </p:nvPr>
        </p:nvSpPr>
        <p:spPr/>
        <p:txBody>
          <a:bodyPr/>
          <a:lstStyle/>
          <a:p>
            <a:endParaRPr kumimoji="1" lang="zh-CN" altLang="en-US"/>
          </a:p>
        </p:txBody>
      </p:sp>
      <p:sp>
        <p:nvSpPr>
          <p:cNvPr id="5" name="灯片编号占位符 4"/>
          <p:cNvSpPr>
            <a:spLocks noGrp="1"/>
          </p:cNvSpPr>
          <p:nvPr>
            <p:ph type="sldNum" sz="quarter" idx="12"/>
          </p:nvPr>
        </p:nvSpPr>
        <p:spPr/>
        <p:txBody>
          <a:bodyPr/>
          <a:lstStyle/>
          <a:p>
            <a:fld id="{FE20C1CC-67EA-484D-B85B-384B27DF226D}" type="slidenum">
              <a:rPr kumimoji="1" lang="zh-CN" altLang="en-US" smtClean="0"/>
            </a:fld>
            <a:endParaRPr kumimoji="1"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8426149-9F5D-C644-9D8B-E73689DA1F71}" type="datetimeFigureOut">
              <a:rPr kumimoji="1" lang="zh-CN" altLang="en-US" smtClean="0"/>
            </a:fld>
            <a:endParaRPr kumimoji="1" lang="zh-CN" altLang="en-US"/>
          </a:p>
        </p:txBody>
      </p:sp>
      <p:sp>
        <p:nvSpPr>
          <p:cNvPr id="3" name="页脚占位符 2"/>
          <p:cNvSpPr>
            <a:spLocks noGrp="1"/>
          </p:cNvSpPr>
          <p:nvPr>
            <p:ph type="ftr" sz="quarter" idx="11"/>
          </p:nvPr>
        </p:nvSpPr>
        <p:spPr/>
        <p:txBody>
          <a:bodyPr/>
          <a:lstStyle/>
          <a:p>
            <a:endParaRPr kumimoji="1" lang="zh-CN" altLang="en-US"/>
          </a:p>
        </p:txBody>
      </p:sp>
      <p:sp>
        <p:nvSpPr>
          <p:cNvPr id="4" name="灯片编号占位符 3"/>
          <p:cNvSpPr>
            <a:spLocks noGrp="1"/>
          </p:cNvSpPr>
          <p:nvPr>
            <p:ph type="sldNum" sz="quarter" idx="12"/>
          </p:nvPr>
        </p:nvSpPr>
        <p:spPr/>
        <p:txBody>
          <a:bodyPr/>
          <a:lstStyle/>
          <a:p>
            <a:fld id="{FE20C1CC-67EA-484D-B85B-384B27DF226D}" type="slidenum">
              <a:rPr kumimoji="1" lang="zh-CN" altLang="en-US" smtClean="0"/>
            </a:fld>
            <a:endParaRPr kumimoji="1"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endParaRPr kumimoji="1"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endParaRPr kumimoji="1" lang="zh-CN" altLang="en-US"/>
          </a:p>
        </p:txBody>
      </p:sp>
      <p:sp>
        <p:nvSpPr>
          <p:cNvPr id="5" name="日期占位符 4"/>
          <p:cNvSpPr>
            <a:spLocks noGrp="1"/>
          </p:cNvSpPr>
          <p:nvPr>
            <p:ph type="dt" sz="half" idx="10"/>
          </p:nvPr>
        </p:nvSpPr>
        <p:spPr/>
        <p:txBody>
          <a:bodyPr/>
          <a:lstStyle/>
          <a:p>
            <a:fld id="{E8426149-9F5D-C644-9D8B-E73689DA1F71}" type="datetimeFigureOut">
              <a:rPr kumimoji="1" lang="zh-CN" altLang="en-US" smtClean="0"/>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灯片编号占位符 6"/>
          <p:cNvSpPr>
            <a:spLocks noGrp="1"/>
          </p:cNvSpPr>
          <p:nvPr>
            <p:ph type="sldNum" sz="quarter" idx="12"/>
          </p:nvPr>
        </p:nvSpPr>
        <p:spPr/>
        <p:txBody>
          <a:bodyPr/>
          <a:lstStyle/>
          <a:p>
            <a:fld id="{FE20C1CC-67EA-484D-B85B-384B27DF226D}" type="slidenum">
              <a:rPr kumimoji="1" lang="zh-CN" altLang="en-US" smtClean="0"/>
            </a:fld>
            <a:endParaRPr kumimoji="1"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endParaRPr kumimoji="1"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endParaRPr kumimoji="1" lang="zh-CN" altLang="en-US"/>
          </a:p>
        </p:txBody>
      </p:sp>
      <p:sp>
        <p:nvSpPr>
          <p:cNvPr id="5" name="日期占位符 4"/>
          <p:cNvSpPr>
            <a:spLocks noGrp="1"/>
          </p:cNvSpPr>
          <p:nvPr>
            <p:ph type="dt" sz="half" idx="10"/>
          </p:nvPr>
        </p:nvSpPr>
        <p:spPr/>
        <p:txBody>
          <a:bodyPr/>
          <a:lstStyle/>
          <a:p>
            <a:fld id="{E8426149-9F5D-C644-9D8B-E73689DA1F71}" type="datetimeFigureOut">
              <a:rPr kumimoji="1" lang="zh-CN" altLang="en-US" smtClean="0"/>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灯片编号占位符 6"/>
          <p:cNvSpPr>
            <a:spLocks noGrp="1"/>
          </p:cNvSpPr>
          <p:nvPr>
            <p:ph type="sldNum" sz="quarter" idx="12"/>
          </p:nvPr>
        </p:nvSpPr>
        <p:spPr/>
        <p:txBody>
          <a:bodyPr/>
          <a:lstStyle/>
          <a:p>
            <a:fld id="{FE20C1CC-67EA-484D-B85B-384B27DF226D}" type="slidenum">
              <a:rPr kumimoji="1" lang="zh-CN" altLang="en-US" smtClean="0"/>
            </a:fld>
            <a:endParaRPr kumimoji="1"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endParaRPr kumimoji="1"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8426149-9F5D-C644-9D8B-E73689DA1F71}" type="datetimeFigureOut">
              <a:rPr kumimoji="1" lang="zh-CN" altLang="en-US" smtClean="0"/>
            </a:fld>
            <a:endParaRPr kumimoji="1"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E20C1CC-67EA-484D-B85B-384B27DF226D}"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endParaRPr kumimoji="1"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8426149-9F5D-C644-9D8B-E73689DA1F71}" type="datetimeFigureOut">
              <a:rPr kumimoji="1" lang="zh-CN" altLang="en-US" smtClean="0"/>
            </a:fld>
            <a:endParaRPr kumimoji="1"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E20C1CC-67EA-484D-B85B-384B27DF226D}"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pn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image" Target="../media/image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8FDFF"/>
        </a:solidFill>
        <a:effectLst/>
      </p:bgPr>
    </p:bg>
    <p:spTree>
      <p:nvGrpSpPr>
        <p:cNvPr id="1" name=""/>
        <p:cNvGrpSpPr/>
        <p:nvPr/>
      </p:nvGrpSpPr>
      <p:grpSpPr>
        <a:xfrm>
          <a:off x="0" y="0"/>
          <a:ext cx="0" cy="0"/>
          <a:chOff x="0" y="0"/>
          <a:chExt cx="0" cy="0"/>
        </a:xfrm>
      </p:grpSpPr>
      <p:grpSp>
        <p:nvGrpSpPr>
          <p:cNvPr id="9" name="组合 8"/>
          <p:cNvGrpSpPr/>
          <p:nvPr/>
        </p:nvGrpSpPr>
        <p:grpSpPr>
          <a:xfrm>
            <a:off x="0" y="0"/>
            <a:ext cx="12141835" cy="6858000"/>
            <a:chOff x="0" y="0"/>
            <a:chExt cx="19121" cy="10800"/>
          </a:xfrm>
        </p:grpSpPr>
        <p:sp>
          <p:nvSpPr>
            <p:cNvPr id="4" name="文本框 3"/>
            <p:cNvSpPr txBox="1"/>
            <p:nvPr/>
          </p:nvSpPr>
          <p:spPr>
            <a:xfrm>
              <a:off x="6087" y="5428"/>
              <a:ext cx="7212" cy="628"/>
            </a:xfrm>
            <a:prstGeom prst="rect">
              <a:avLst/>
            </a:prstGeom>
            <a:noFill/>
          </p:spPr>
          <p:txBody>
            <a:bodyPr wrap="square" rtlCol="0">
              <a:spAutoFit/>
            </a:bodyPr>
            <a:lstStyle/>
            <a:p>
              <a:r>
                <a:rPr lang="zh-CN" altLang="en-US" sz="2000" dirty="0">
                  <a:effectLst/>
                  <a:latin typeface="Songti SC" panose="02010800040101010101" pitchFamily="2" charset="-122"/>
                  <a:ea typeface="Songti SC" panose="02010800040101010101" pitchFamily="2" charset="-122"/>
                </a:rPr>
                <a:t>刘庆林  邓  刚  刘秀红 ◎ 主编</a:t>
              </a:r>
              <a:endParaRPr lang="zh-CN" altLang="en-US" sz="2000" dirty="0">
                <a:effectLst/>
                <a:latin typeface="Songti SC" panose="02010800040101010101" pitchFamily="2" charset="-122"/>
                <a:ea typeface="Songti SC" panose="02010800040101010101" pitchFamily="2" charset="-122"/>
              </a:endParaRPr>
            </a:p>
          </p:txBody>
        </p:sp>
        <p:sp>
          <p:nvSpPr>
            <p:cNvPr id="5" name="文本框 4"/>
            <p:cNvSpPr txBox="1"/>
            <p:nvPr/>
          </p:nvSpPr>
          <p:spPr>
            <a:xfrm>
              <a:off x="5824" y="3593"/>
              <a:ext cx="7552" cy="1454"/>
            </a:xfrm>
            <a:prstGeom prst="rect">
              <a:avLst/>
            </a:prstGeom>
            <a:noFill/>
          </p:spPr>
          <p:txBody>
            <a:bodyPr wrap="square" rtlCol="0">
              <a:spAutoFit/>
            </a:bodyPr>
            <a:lstStyle/>
            <a:p>
              <a:pPr algn="dist"/>
              <a:r>
                <a:rPr lang="zh-CN" altLang="en-US" sz="5400" b="1" dirty="0">
                  <a:effectLst/>
                  <a:latin typeface="Songti SC" panose="02010800040101010101" pitchFamily="2" charset="-122"/>
                  <a:ea typeface="Songti SC" panose="02010800040101010101" pitchFamily="2" charset="-122"/>
                </a:rPr>
                <a:t>国际贸易实务</a:t>
              </a:r>
              <a:endParaRPr lang="zh-CN" altLang="en-US" sz="5400" b="1" dirty="0">
                <a:effectLst/>
                <a:latin typeface="Songti SC" panose="02010800040101010101" pitchFamily="2" charset="-122"/>
                <a:ea typeface="Songti SC" panose="02010800040101010101" pitchFamily="2" charset="-122"/>
              </a:endParaRPr>
            </a:p>
          </p:txBody>
        </p:sp>
        <p:sp>
          <p:nvSpPr>
            <p:cNvPr id="6" name="文本框 5"/>
            <p:cNvSpPr txBox="1"/>
            <p:nvPr/>
          </p:nvSpPr>
          <p:spPr>
            <a:xfrm rot="5400000">
              <a:off x="13338" y="4864"/>
              <a:ext cx="10549" cy="1016"/>
            </a:xfrm>
            <a:prstGeom prst="rect">
              <a:avLst/>
            </a:prstGeom>
            <a:noFill/>
          </p:spPr>
          <p:txBody>
            <a:bodyPr wrap="none" rtlCol="0">
              <a:spAutoFit/>
            </a:bodyPr>
            <a:lstStyle/>
            <a:p>
              <a:r>
                <a:rPr kumimoji="1" lang="en-US" altLang="zh-CN" sz="3600" b="1" dirty="0">
                  <a:solidFill>
                    <a:srgbClr val="71B42B"/>
                  </a:solidFill>
                </a:rPr>
                <a:t>P</a:t>
              </a:r>
              <a:r>
                <a:rPr kumimoji="1" lang="en-US" altLang="zh-CN" sz="3600" b="1" dirty="0">
                  <a:solidFill>
                    <a:srgbClr val="106EB8"/>
                  </a:solidFill>
                </a:rPr>
                <a:t>ractice</a:t>
              </a:r>
              <a:r>
                <a:rPr kumimoji="1" lang="zh-CN" altLang="en-US" sz="3600" b="1" dirty="0"/>
                <a:t> </a:t>
              </a:r>
              <a:r>
                <a:rPr kumimoji="1" lang="en-GB" altLang="zh-CN" sz="3600" b="1" dirty="0">
                  <a:solidFill>
                    <a:srgbClr val="106EB8"/>
                  </a:solidFill>
                </a:rPr>
                <a:t>of</a:t>
              </a:r>
              <a:r>
                <a:rPr kumimoji="1" lang="en-GB" altLang="zh-CN" sz="3600" b="1" dirty="0"/>
                <a:t> </a:t>
              </a:r>
              <a:r>
                <a:rPr kumimoji="1" lang="en-GB" altLang="zh-CN" sz="3600" b="1" dirty="0">
                  <a:solidFill>
                    <a:srgbClr val="71B42B"/>
                  </a:solidFill>
                </a:rPr>
                <a:t>I</a:t>
              </a:r>
              <a:r>
                <a:rPr kumimoji="1" lang="en-GB" altLang="zh-CN" sz="3600" b="1" dirty="0">
                  <a:solidFill>
                    <a:srgbClr val="106EB8"/>
                  </a:solidFill>
                </a:rPr>
                <a:t>nternational </a:t>
              </a:r>
              <a:r>
                <a:rPr kumimoji="1" lang="en-GB" altLang="zh-CN" sz="3600" b="1" dirty="0">
                  <a:solidFill>
                    <a:srgbClr val="71B42B"/>
                  </a:solidFill>
                </a:rPr>
                <a:t>T</a:t>
              </a:r>
              <a:r>
                <a:rPr kumimoji="1" lang="en-GB" altLang="zh-CN" sz="3600" b="1" dirty="0">
                  <a:solidFill>
                    <a:srgbClr val="106EB8"/>
                  </a:solidFill>
                </a:rPr>
                <a:t>rade</a:t>
              </a:r>
              <a:endParaRPr kumimoji="1" lang="zh-CN" altLang="en-US" sz="3600" b="1" dirty="0">
                <a:solidFill>
                  <a:srgbClr val="106EB8"/>
                </a:solidFill>
              </a:endParaRPr>
            </a:p>
          </p:txBody>
        </p:sp>
        <p:sp>
          <p:nvSpPr>
            <p:cNvPr id="7" name="矩形 6"/>
            <p:cNvSpPr/>
            <p:nvPr/>
          </p:nvSpPr>
          <p:spPr>
            <a:xfrm>
              <a:off x="0" y="0"/>
              <a:ext cx="17982" cy="1034"/>
            </a:xfrm>
            <a:prstGeom prst="rect">
              <a:avLst/>
            </a:prstGeom>
            <a:solidFill>
              <a:srgbClr val="106EB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矩形 7"/>
            <p:cNvSpPr/>
            <p:nvPr/>
          </p:nvSpPr>
          <p:spPr>
            <a:xfrm>
              <a:off x="0" y="9766"/>
              <a:ext cx="17982" cy="1034"/>
            </a:xfrm>
            <a:prstGeom prst="rect">
              <a:avLst/>
            </a:prstGeom>
            <a:solidFill>
              <a:srgbClr val="C9CAC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矩形 9"/>
            <p:cNvSpPr/>
            <p:nvPr/>
          </p:nvSpPr>
          <p:spPr>
            <a:xfrm>
              <a:off x="5747" y="5157"/>
              <a:ext cx="7552" cy="120"/>
            </a:xfrm>
            <a:prstGeom prst="rect">
              <a:avLst/>
            </a:prstGeom>
            <a:solidFill>
              <a:srgbClr val="106EB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11" name="图片 10"/>
            <p:cNvPicPr>
              <a:picLocks noChangeAspect="1"/>
            </p:cNvPicPr>
            <p:nvPr/>
          </p:nvPicPr>
          <p:blipFill>
            <a:blip r:embed="rId1"/>
            <a:stretch>
              <a:fillRect/>
            </a:stretch>
          </p:blipFill>
          <p:spPr>
            <a:xfrm>
              <a:off x="235" y="1260"/>
              <a:ext cx="8976" cy="1445"/>
            </a:xfrm>
            <a:prstGeom prst="rect">
              <a:avLst/>
            </a:prstGeom>
          </p:spPr>
        </p:pic>
        <p:pic>
          <p:nvPicPr>
            <p:cNvPr id="3" name="图片 2"/>
            <p:cNvPicPr>
              <a:picLocks noChangeAspect="1"/>
            </p:cNvPicPr>
            <p:nvPr/>
          </p:nvPicPr>
          <p:blipFill>
            <a:blip r:embed="rId2"/>
            <a:srcRect l="4835" t="17244" b="11150"/>
            <a:stretch>
              <a:fillRect/>
            </a:stretch>
          </p:blipFill>
          <p:spPr>
            <a:xfrm>
              <a:off x="14428" y="8352"/>
              <a:ext cx="3554" cy="1253"/>
            </a:xfrm>
            <a:prstGeom prst="rect">
              <a:avLst/>
            </a:prstGeom>
          </p:spPr>
        </p:pic>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534670" y="616585"/>
            <a:ext cx="7945120" cy="721995"/>
          </a:xfrm>
          <a:prstGeom prst="rect">
            <a:avLst/>
          </a:prstGeom>
          <a:noFill/>
        </p:spPr>
        <p:txBody>
          <a:bodyPr wrap="square" rtlCol="0">
            <a:noAutofit/>
          </a:bodyPr>
          <a:p>
            <a:r>
              <a:rPr lang="zh-CN" altLang="en-US" sz="2800">
                <a:solidFill>
                  <a:schemeClr val="bg1"/>
                </a:solidFill>
                <a:latin typeface="黑体" panose="02010609060101010101" charset="-122"/>
                <a:ea typeface="黑体" panose="02010609060101010101" charset="-122"/>
                <a:cs typeface="黑体" panose="02010609060101010101" charset="-122"/>
              </a:rPr>
              <a:t>第四节　英国伦敦保险协会海运货物保险条款</a:t>
            </a:r>
            <a:endParaRPr lang="zh-CN" altLang="en-US" sz="2800">
              <a:solidFill>
                <a:schemeClr val="bg1"/>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1162050" y="1630680"/>
            <a:ext cx="7251700" cy="3784600"/>
          </a:xfrm>
          <a:prstGeom prst="rect">
            <a:avLst/>
          </a:prstGeom>
          <a:noFill/>
        </p:spPr>
        <p:txBody>
          <a:bodyPr wrap="square" rtlCol="0">
            <a:spAutoFit/>
          </a:bodyPr>
          <a:p>
            <a:pPr>
              <a:lnSpc>
                <a:spcPct val="150000"/>
              </a:lnSpc>
            </a:pPr>
            <a:r>
              <a:rPr lang="zh-CN" altLang="en-US" sz="2000"/>
              <a:t>一、 ICC</a:t>
            </a:r>
            <a:r>
              <a:rPr lang="en-US" altLang="zh-CN" sz="2000"/>
              <a:t> (Institute Cargo Clause) </a:t>
            </a:r>
            <a:r>
              <a:rPr lang="zh-CN" altLang="en-US" sz="2000"/>
              <a:t>的种类</a:t>
            </a:r>
            <a:endParaRPr lang="zh-CN" altLang="en-US" sz="2000"/>
          </a:p>
          <a:p>
            <a:pPr lvl="1">
              <a:lnSpc>
                <a:spcPct val="150000"/>
              </a:lnSpc>
            </a:pPr>
            <a:r>
              <a:rPr lang="zh-CN" altLang="en-US" sz="2000"/>
              <a:t>协会货物条款(A)</a:t>
            </a:r>
            <a:endParaRPr lang="zh-CN" altLang="en-US" sz="2000"/>
          </a:p>
          <a:p>
            <a:pPr lvl="1">
              <a:lnSpc>
                <a:spcPct val="150000"/>
              </a:lnSpc>
            </a:pPr>
            <a:r>
              <a:rPr lang="zh-CN" altLang="en-US" sz="2000"/>
              <a:t>协会货物条款(B)</a:t>
            </a:r>
            <a:endParaRPr lang="zh-CN" altLang="en-US" sz="2000"/>
          </a:p>
          <a:p>
            <a:pPr lvl="1">
              <a:lnSpc>
                <a:spcPct val="150000"/>
              </a:lnSpc>
            </a:pPr>
            <a:r>
              <a:rPr lang="zh-CN" altLang="en-US" sz="2000"/>
              <a:t>协会货物条款(C)</a:t>
            </a:r>
            <a:endParaRPr lang="zh-CN" altLang="en-US" sz="2000"/>
          </a:p>
          <a:p>
            <a:pPr lvl="1">
              <a:lnSpc>
                <a:spcPct val="150000"/>
              </a:lnSpc>
            </a:pPr>
            <a:r>
              <a:rPr lang="zh-CN" altLang="en-US" sz="2000"/>
              <a:t>协会战争险条款</a:t>
            </a:r>
            <a:endParaRPr lang="zh-CN" altLang="en-US" sz="2000"/>
          </a:p>
          <a:p>
            <a:pPr lvl="1">
              <a:lnSpc>
                <a:spcPct val="150000"/>
              </a:lnSpc>
            </a:pPr>
            <a:r>
              <a:rPr lang="zh-CN" altLang="en-US" sz="2000"/>
              <a:t>协会罢工险条款</a:t>
            </a:r>
            <a:endParaRPr lang="zh-CN" altLang="en-US" sz="2000"/>
          </a:p>
          <a:p>
            <a:pPr lvl="1">
              <a:lnSpc>
                <a:spcPct val="150000"/>
              </a:lnSpc>
            </a:pPr>
            <a:r>
              <a:rPr lang="zh-CN" altLang="en-US" sz="2000"/>
              <a:t>恶意损害险条款</a:t>
            </a:r>
            <a:endParaRPr lang="zh-CN" altLang="en-US" sz="2000"/>
          </a:p>
          <a:p>
            <a:pPr lvl="1">
              <a:lnSpc>
                <a:spcPct val="150000"/>
              </a:lnSpc>
            </a:pPr>
            <a:r>
              <a:rPr lang="zh-CN" altLang="en-US" sz="2000"/>
              <a:t>偷窃、提货不着险条款</a:t>
            </a:r>
            <a:endParaRPr lang="zh-CN" altLang="en-US" sz="200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96950" y="1165225"/>
            <a:ext cx="10361295" cy="5692775"/>
          </a:xfrm>
          <a:prstGeom prst="rect">
            <a:avLst/>
          </a:prstGeom>
          <a:noFill/>
        </p:spPr>
        <p:txBody>
          <a:bodyPr wrap="square" rtlCol="0">
            <a:spAutoFit/>
          </a:bodyPr>
          <a:p>
            <a:pPr>
              <a:lnSpc>
                <a:spcPct val="130000"/>
              </a:lnSpc>
            </a:pPr>
            <a:r>
              <a:rPr lang="zh-CN" altLang="en-US" sz="2000">
                <a:sym typeface="+mn-ea"/>
              </a:rPr>
              <a:t>二、 ICC主要险别的承保责任范围与除外责任</a:t>
            </a:r>
            <a:endParaRPr lang="zh-CN" altLang="en-US" sz="2000">
              <a:sym typeface="+mn-ea"/>
            </a:endParaRPr>
          </a:p>
          <a:p>
            <a:pPr lvl="1">
              <a:lnSpc>
                <a:spcPct val="130000"/>
              </a:lnSpc>
            </a:pPr>
            <a:r>
              <a:rPr lang="zh-CN" altLang="en-US" sz="2000"/>
              <a:t>(一) ICC(A)条款的责任范围及除外责任</a:t>
            </a:r>
            <a:endParaRPr lang="zh-CN" altLang="en-US" sz="2000"/>
          </a:p>
          <a:p>
            <a:pPr lvl="2">
              <a:lnSpc>
                <a:spcPct val="130000"/>
              </a:lnSpc>
            </a:pPr>
            <a:r>
              <a:rPr lang="zh-CN" altLang="en-US" sz="2000"/>
              <a:t>1. ICC(A)条款的责任范围：</a:t>
            </a:r>
            <a:r>
              <a:rPr lang="en-US" altLang="zh-CN" sz="2000">
                <a:sym typeface="+mn-ea"/>
              </a:rPr>
              <a:t>“一切风险减除外责任”</a:t>
            </a:r>
            <a:endParaRPr lang="en-US" altLang="zh-CN" sz="2000">
              <a:sym typeface="+mn-ea"/>
            </a:endParaRPr>
          </a:p>
          <a:p>
            <a:pPr lvl="2">
              <a:lnSpc>
                <a:spcPct val="130000"/>
              </a:lnSpc>
            </a:pPr>
            <a:r>
              <a:rPr lang="zh-CN" altLang="en-US" sz="2000"/>
              <a:t>2. ICC(A)条款的除外责任：</a:t>
            </a:r>
            <a:endParaRPr lang="zh-CN" altLang="en-US" sz="2000"/>
          </a:p>
          <a:p>
            <a:pPr lvl="3">
              <a:lnSpc>
                <a:spcPct val="130000"/>
              </a:lnSpc>
            </a:pPr>
            <a:r>
              <a:rPr lang="zh-CN" altLang="en-US" sz="2000"/>
              <a:t>(1) 一般除外责任：由被保险人故意的不法行为造成的损失</a:t>
            </a:r>
            <a:endParaRPr lang="zh-CN" altLang="en-US" sz="2000"/>
          </a:p>
          <a:p>
            <a:pPr lvl="3">
              <a:lnSpc>
                <a:spcPct val="130000"/>
              </a:lnSpc>
            </a:pPr>
            <a:r>
              <a:rPr lang="zh-CN" altLang="en-US" sz="2000"/>
              <a:t>(2) 不适航、不适货除外责任：</a:t>
            </a:r>
            <a:r>
              <a:rPr lang="zh-CN" altLang="en-US" sz="2000">
                <a:sym typeface="+mn-ea"/>
              </a:rPr>
              <a:t>被保险人</a:t>
            </a:r>
            <a:r>
              <a:rPr lang="zh-CN" altLang="en-US" sz="2000"/>
              <a:t>已知船舶不适航、装运工具不适货时</a:t>
            </a:r>
            <a:endParaRPr lang="zh-CN" altLang="en-US" sz="2000"/>
          </a:p>
          <a:p>
            <a:pPr lvl="3">
              <a:lnSpc>
                <a:spcPct val="130000"/>
              </a:lnSpc>
            </a:pPr>
            <a:r>
              <a:rPr lang="zh-CN" altLang="en-US" sz="2000"/>
              <a:t>(3) 战争险除外责任：战争、内战、敌对行为等造成的损失或费用</a:t>
            </a:r>
            <a:endParaRPr lang="zh-CN" altLang="en-US" sz="2000"/>
          </a:p>
          <a:p>
            <a:pPr lvl="3">
              <a:lnSpc>
                <a:spcPct val="130000"/>
              </a:lnSpc>
            </a:pPr>
            <a:r>
              <a:rPr lang="zh-CN" altLang="en-US" sz="2000"/>
              <a:t>(4) 罢工险除外责任：罢工、被迫停工造成的损失或费用</a:t>
            </a:r>
            <a:endParaRPr lang="zh-CN" altLang="en-US" sz="2000"/>
          </a:p>
          <a:p>
            <a:pPr lvl="1">
              <a:lnSpc>
                <a:spcPct val="130000"/>
              </a:lnSpc>
            </a:pPr>
            <a:r>
              <a:rPr lang="zh-CN" altLang="en-US" sz="2000"/>
              <a:t>(二) ICC(B)条款的责任范围及除外责任</a:t>
            </a:r>
            <a:endParaRPr lang="zh-CN" altLang="en-US" sz="2000"/>
          </a:p>
          <a:p>
            <a:pPr lvl="2">
              <a:lnSpc>
                <a:spcPct val="130000"/>
              </a:lnSpc>
            </a:pPr>
            <a:r>
              <a:rPr lang="zh-CN" altLang="en-US" sz="2000"/>
              <a:t>1. ICC(B)条款的责任范围：“列明风险”法</a:t>
            </a:r>
            <a:endParaRPr lang="zh-CN" altLang="en-US" sz="2000"/>
          </a:p>
          <a:p>
            <a:pPr lvl="2">
              <a:lnSpc>
                <a:spcPct val="130000"/>
              </a:lnSpc>
            </a:pPr>
            <a:r>
              <a:rPr lang="zh-CN" altLang="en-US" sz="2000"/>
              <a:t>2. ICC(B)条款的除外责任：</a:t>
            </a:r>
            <a:endParaRPr lang="zh-CN" altLang="en-US" sz="2000"/>
          </a:p>
          <a:p>
            <a:pPr lvl="2">
              <a:lnSpc>
                <a:spcPct val="130000"/>
              </a:lnSpc>
            </a:pPr>
            <a:r>
              <a:rPr lang="zh-CN" altLang="en-US" sz="2000">
                <a:sym typeface="+mn-ea"/>
              </a:rPr>
              <a:t>与ICC(A)条款除外责任基本相同</a:t>
            </a:r>
            <a:endParaRPr lang="zh-CN" altLang="en-US" sz="2000">
              <a:sym typeface="+mn-ea"/>
            </a:endParaRPr>
          </a:p>
          <a:p>
            <a:pPr lvl="2">
              <a:lnSpc>
                <a:spcPct val="130000"/>
              </a:lnSpc>
            </a:pPr>
            <a:r>
              <a:rPr lang="zh-CN" altLang="en-US" sz="2000">
                <a:sym typeface="+mn-ea"/>
              </a:rPr>
              <a:t>不赔付他人故意损坏货物造成的损失</a:t>
            </a:r>
            <a:endParaRPr lang="zh-CN" altLang="en-US" sz="2000">
              <a:sym typeface="+mn-ea"/>
            </a:endParaRPr>
          </a:p>
          <a:p>
            <a:pPr lvl="2">
              <a:lnSpc>
                <a:spcPct val="130000"/>
              </a:lnSpc>
            </a:pPr>
            <a:r>
              <a:rPr lang="zh-CN" altLang="en-US" sz="2000">
                <a:sym typeface="+mn-ea"/>
              </a:rPr>
              <a:t>不对海盗行为负责任</a:t>
            </a:r>
            <a:endParaRPr lang="zh-CN" altLang="en-US" sz="2000">
              <a:sym typeface="+mn-ea"/>
            </a:endParaRPr>
          </a:p>
        </p:txBody>
      </p:sp>
      <p:sp>
        <p:nvSpPr>
          <p:cNvPr id="4" name="文本框 3"/>
          <p:cNvSpPr txBox="1"/>
          <p:nvPr/>
        </p:nvSpPr>
        <p:spPr>
          <a:xfrm>
            <a:off x="534670" y="616585"/>
            <a:ext cx="7945120" cy="721995"/>
          </a:xfrm>
          <a:prstGeom prst="rect">
            <a:avLst/>
          </a:prstGeom>
          <a:noFill/>
        </p:spPr>
        <p:txBody>
          <a:bodyPr wrap="square" rtlCol="0">
            <a:noAutofit/>
          </a:bodyPr>
          <a:p>
            <a:r>
              <a:rPr lang="zh-CN" altLang="en-US" sz="2800">
                <a:solidFill>
                  <a:schemeClr val="bg1"/>
                </a:solidFill>
                <a:latin typeface="黑体" panose="02010609060101010101" charset="-122"/>
                <a:ea typeface="黑体" panose="02010609060101010101" charset="-122"/>
                <a:cs typeface="黑体" panose="02010609060101010101" charset="-122"/>
              </a:rPr>
              <a:t>第四节　英国伦敦保险协会海运货物保险条款</a:t>
            </a:r>
            <a:endParaRPr lang="zh-CN" altLang="en-US" sz="2800">
              <a:solidFill>
                <a:schemeClr val="bg1"/>
              </a:solidFill>
              <a:latin typeface="黑体" panose="02010609060101010101" charset="-122"/>
              <a:ea typeface="黑体" panose="02010609060101010101" charset="-122"/>
              <a:cs typeface="黑体" panose="02010609060101010101"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534670" y="616585"/>
            <a:ext cx="7945120" cy="721995"/>
          </a:xfrm>
          <a:prstGeom prst="rect">
            <a:avLst/>
          </a:prstGeom>
          <a:noFill/>
        </p:spPr>
        <p:txBody>
          <a:bodyPr wrap="square" rtlCol="0">
            <a:noAutofit/>
          </a:bodyPr>
          <a:p>
            <a:r>
              <a:rPr lang="zh-CN" altLang="en-US" sz="2800">
                <a:solidFill>
                  <a:schemeClr val="bg1"/>
                </a:solidFill>
                <a:latin typeface="黑体" panose="02010609060101010101" charset="-122"/>
                <a:ea typeface="黑体" panose="02010609060101010101" charset="-122"/>
                <a:cs typeface="黑体" panose="02010609060101010101" charset="-122"/>
              </a:rPr>
              <a:t>第四节　英国伦敦保险协会海运货物保险条款</a:t>
            </a:r>
            <a:endParaRPr lang="zh-CN" altLang="en-US" sz="2800">
              <a:solidFill>
                <a:schemeClr val="bg1"/>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534670" y="1543685"/>
            <a:ext cx="11493500" cy="4246245"/>
          </a:xfrm>
          <a:prstGeom prst="rect">
            <a:avLst/>
          </a:prstGeom>
          <a:noFill/>
        </p:spPr>
        <p:txBody>
          <a:bodyPr wrap="square" rtlCol="0">
            <a:spAutoFit/>
          </a:bodyPr>
          <a:p>
            <a:pPr>
              <a:lnSpc>
                <a:spcPct val="150000"/>
              </a:lnSpc>
            </a:pPr>
            <a:r>
              <a:rPr lang="zh-CN" altLang="en-US" sz="2000"/>
              <a:t>(三) ICC(C)条款的责任范围及除外责任</a:t>
            </a:r>
            <a:endParaRPr lang="zh-CN" altLang="en-US" sz="2000"/>
          </a:p>
          <a:p>
            <a:pPr lvl="1">
              <a:lnSpc>
                <a:spcPct val="150000"/>
              </a:lnSpc>
            </a:pPr>
            <a:r>
              <a:rPr lang="zh-CN" altLang="en-US" sz="2000"/>
              <a:t>1. ICC(C)条款的责任范围：</a:t>
            </a:r>
            <a:r>
              <a:rPr lang="en-US" altLang="zh-CN" sz="2000"/>
              <a:t>“</a:t>
            </a:r>
            <a:r>
              <a:rPr lang="zh-CN" altLang="en-US" sz="2000"/>
              <a:t>列明风险</a:t>
            </a:r>
            <a:r>
              <a:rPr lang="en-US" altLang="zh-CN" sz="2000"/>
              <a:t>”</a:t>
            </a:r>
            <a:r>
              <a:rPr lang="zh-CN" altLang="en-US" sz="2000"/>
              <a:t>法，但范围小于</a:t>
            </a:r>
            <a:r>
              <a:rPr lang="zh-CN" altLang="en-US" sz="2000">
                <a:sym typeface="+mn-ea"/>
              </a:rPr>
              <a:t>ICC(</a:t>
            </a:r>
            <a:r>
              <a:rPr lang="en-US" altLang="zh-CN" sz="2000">
                <a:sym typeface="+mn-ea"/>
              </a:rPr>
              <a:t>A</a:t>
            </a:r>
            <a:r>
              <a:rPr lang="zh-CN" altLang="en-US" sz="2000">
                <a:sym typeface="+mn-ea"/>
              </a:rPr>
              <a:t>)和ICC(</a:t>
            </a:r>
            <a:r>
              <a:rPr lang="en-US" altLang="zh-CN" sz="2000">
                <a:sym typeface="+mn-ea"/>
              </a:rPr>
              <a:t>B</a:t>
            </a:r>
            <a:r>
              <a:rPr lang="zh-CN" altLang="en-US" sz="2000">
                <a:sym typeface="+mn-ea"/>
              </a:rPr>
              <a:t>)</a:t>
            </a:r>
            <a:endParaRPr lang="zh-CN" altLang="en-US" sz="2000"/>
          </a:p>
          <a:p>
            <a:pPr lvl="1">
              <a:lnSpc>
                <a:spcPct val="150000"/>
              </a:lnSpc>
            </a:pPr>
            <a:r>
              <a:rPr lang="zh-CN" altLang="en-US" sz="2000"/>
              <a:t>2. ICC(C)条款的除外责任：与ICC(B)条款完全相同</a:t>
            </a:r>
            <a:endParaRPr lang="zh-CN" altLang="en-US" sz="2000"/>
          </a:p>
          <a:p>
            <a:pPr>
              <a:lnSpc>
                <a:spcPct val="150000"/>
              </a:lnSpc>
            </a:pPr>
            <a:r>
              <a:rPr lang="zh-CN" altLang="en-US" sz="2000"/>
              <a:t>(四) 协会战争险条款的责任范围及除外责任</a:t>
            </a:r>
            <a:endParaRPr lang="zh-CN" altLang="en-US" sz="2000"/>
          </a:p>
          <a:p>
            <a:pPr lvl="1">
              <a:lnSpc>
                <a:spcPct val="150000"/>
              </a:lnSpc>
            </a:pPr>
            <a:r>
              <a:rPr lang="zh-CN" altLang="en-US" sz="2000"/>
              <a:t>1. 协会战争险条款的责任范围</a:t>
            </a:r>
            <a:endParaRPr lang="zh-CN" altLang="en-US" sz="2000"/>
          </a:p>
          <a:p>
            <a:pPr lvl="1">
              <a:lnSpc>
                <a:spcPct val="150000"/>
              </a:lnSpc>
            </a:pPr>
            <a:r>
              <a:rPr lang="zh-CN" altLang="en-US" sz="2000"/>
              <a:t>2. 协会战争险条款的除外责任：与ICC(A)条款一般除外责任、不适航或不适货除外责任基本相同</a:t>
            </a:r>
            <a:endParaRPr lang="zh-CN" altLang="en-US" sz="2000"/>
          </a:p>
          <a:p>
            <a:pPr>
              <a:lnSpc>
                <a:spcPct val="150000"/>
              </a:lnSpc>
            </a:pPr>
            <a:r>
              <a:rPr lang="zh-CN" altLang="en-US" sz="2000"/>
              <a:t>(五) 协会罢工险条款的责任范围及除外责任</a:t>
            </a:r>
            <a:endParaRPr lang="zh-CN" altLang="en-US" sz="2000"/>
          </a:p>
          <a:p>
            <a:pPr lvl="1">
              <a:lnSpc>
                <a:spcPct val="150000"/>
              </a:lnSpc>
            </a:pPr>
            <a:r>
              <a:rPr lang="zh-CN" altLang="en-US" sz="2000"/>
              <a:t>1. 协会罢工险条款的责任范围</a:t>
            </a:r>
            <a:endParaRPr lang="zh-CN" altLang="en-US" sz="2000"/>
          </a:p>
          <a:p>
            <a:pPr lvl="1">
              <a:lnSpc>
                <a:spcPct val="150000"/>
              </a:lnSpc>
            </a:pPr>
            <a:r>
              <a:rPr lang="zh-CN" altLang="en-US" sz="2000"/>
              <a:t>2. 协会罢工险条款的除外责任：与战争险除外责任基本一致</a:t>
            </a:r>
            <a:endParaRPr lang="zh-CN" altLang="en-US" sz="200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97230" y="1426845"/>
            <a:ext cx="10934065" cy="4554220"/>
          </a:xfrm>
          <a:prstGeom prst="rect">
            <a:avLst/>
          </a:prstGeom>
          <a:noFill/>
        </p:spPr>
        <p:txBody>
          <a:bodyPr wrap="square" rtlCol="0">
            <a:spAutoFit/>
          </a:bodyPr>
          <a:p>
            <a:pPr>
              <a:lnSpc>
                <a:spcPct val="150000"/>
              </a:lnSpc>
            </a:pPr>
            <a:r>
              <a:rPr lang="zh-CN" altLang="en-US" sz="2000"/>
              <a:t>(六) 恶意损害险条款的主要内容</a:t>
            </a:r>
            <a:endParaRPr lang="zh-CN" altLang="en-US" sz="2000"/>
          </a:p>
          <a:p>
            <a:pPr marL="742950" lvl="1" indent="-285750">
              <a:lnSpc>
                <a:spcPct val="150000"/>
              </a:lnSpc>
              <a:buFont typeface="Arial" panose="020B0604020202020204" pitchFamily="34" charset="0"/>
              <a:buChar char="•"/>
            </a:pPr>
            <a:r>
              <a:rPr lang="zh-CN" altLang="en-US" sz="2000"/>
              <a:t>内容：由被保险人以外的其他人的故意破坏行动所致保险货物的灭失或损害（政治动机因素除外）</a:t>
            </a:r>
            <a:endParaRPr lang="zh-CN" altLang="en-US" sz="2000"/>
          </a:p>
          <a:p>
            <a:pPr marL="742950" lvl="1" indent="-285750">
              <a:lnSpc>
                <a:spcPct val="150000"/>
              </a:lnSpc>
              <a:buFont typeface="Arial" panose="020B0604020202020204" pitchFamily="34" charset="0"/>
              <a:buChar char="•"/>
            </a:pPr>
            <a:r>
              <a:rPr lang="zh-CN" altLang="en-US" sz="2000"/>
              <a:t>伦敦保险协会的附加险别</a:t>
            </a:r>
            <a:endParaRPr lang="zh-CN" altLang="en-US" sz="2000"/>
          </a:p>
          <a:p>
            <a:pPr>
              <a:lnSpc>
                <a:spcPct val="150000"/>
              </a:lnSpc>
            </a:pPr>
            <a:r>
              <a:rPr lang="zh-CN" altLang="en-US" sz="2000"/>
              <a:t>(七) 偷窃、提货不着险条款的主要内容</a:t>
            </a:r>
            <a:endParaRPr lang="zh-CN" altLang="en-US" sz="2000"/>
          </a:p>
          <a:p>
            <a:pPr marL="800100" lvl="1" indent="-342900">
              <a:lnSpc>
                <a:spcPct val="150000"/>
              </a:lnSpc>
              <a:buFont typeface="Arial" panose="020B0604020202020204" pitchFamily="34" charset="0"/>
              <a:buChar char="•"/>
            </a:pPr>
            <a:r>
              <a:rPr lang="zh-CN" altLang="en-US" sz="2000"/>
              <a:t>偷：海上袭击性偷窃</a:t>
            </a:r>
            <a:endParaRPr lang="en-US" altLang="zh-CN" sz="2000"/>
          </a:p>
          <a:p>
            <a:pPr marL="800100" lvl="1" indent="-342900">
              <a:lnSpc>
                <a:spcPct val="150000"/>
              </a:lnSpc>
              <a:buFont typeface="Arial" panose="020B0604020202020204" pitchFamily="34" charset="0"/>
              <a:buChar char="•"/>
            </a:pPr>
            <a:r>
              <a:rPr lang="zh-CN" altLang="en-US" sz="2000">
                <a:sym typeface="+mn-ea"/>
              </a:rPr>
              <a:t>窃：</a:t>
            </a:r>
            <a:r>
              <a:rPr lang="zh-CN" altLang="en-US" sz="2000"/>
              <a:t>暗中进行的小偷小摸</a:t>
            </a:r>
            <a:endParaRPr lang="zh-CN" altLang="en-US" sz="2000"/>
          </a:p>
          <a:p>
            <a:pPr marL="800100" lvl="1" indent="-342900">
              <a:lnSpc>
                <a:spcPct val="150000"/>
              </a:lnSpc>
              <a:buFont typeface="Arial" panose="020B0604020202020204" pitchFamily="34" charset="0"/>
              <a:buChar char="•"/>
            </a:pPr>
            <a:r>
              <a:rPr lang="zh-CN" altLang="en-US" sz="2000">
                <a:sym typeface="+mn-ea"/>
              </a:rPr>
              <a:t>提货不着：不明原因造成的整件货物不知去向</a:t>
            </a:r>
            <a:endParaRPr lang="zh-CN" altLang="en-US" sz="2000">
              <a:sym typeface="+mn-ea"/>
            </a:endParaRPr>
          </a:p>
          <a:p>
            <a:pPr marL="800100" lvl="1" indent="-342900">
              <a:lnSpc>
                <a:spcPct val="150000"/>
              </a:lnSpc>
              <a:buFont typeface="Arial" panose="020B0604020202020204" pitchFamily="34" charset="0"/>
              <a:buChar char="•"/>
            </a:pPr>
            <a:r>
              <a:rPr lang="zh-CN" altLang="en-US" sz="2000">
                <a:sym typeface="+mn-ea"/>
              </a:rPr>
              <a:t>伦敦保险协会的附加险别</a:t>
            </a:r>
            <a:endParaRPr lang="zh-CN" altLang="en-US" sz="2000"/>
          </a:p>
          <a:p>
            <a:pPr lvl="1"/>
            <a:endParaRPr lang="zh-CN" altLang="en-US" sz="2000">
              <a:sym typeface="+mn-ea"/>
            </a:endParaRPr>
          </a:p>
        </p:txBody>
      </p:sp>
      <p:sp>
        <p:nvSpPr>
          <p:cNvPr id="4" name="文本框 3"/>
          <p:cNvSpPr txBox="1"/>
          <p:nvPr/>
        </p:nvSpPr>
        <p:spPr>
          <a:xfrm>
            <a:off x="534670" y="616585"/>
            <a:ext cx="7945120" cy="721995"/>
          </a:xfrm>
          <a:prstGeom prst="rect">
            <a:avLst/>
          </a:prstGeom>
          <a:noFill/>
        </p:spPr>
        <p:txBody>
          <a:bodyPr wrap="square" rtlCol="0">
            <a:noAutofit/>
          </a:bodyPr>
          <a:p>
            <a:r>
              <a:rPr lang="zh-CN" altLang="en-US" sz="2800">
                <a:solidFill>
                  <a:schemeClr val="bg1"/>
                </a:solidFill>
                <a:latin typeface="黑体" panose="02010609060101010101" charset="-122"/>
                <a:ea typeface="黑体" panose="02010609060101010101" charset="-122"/>
                <a:cs typeface="黑体" panose="02010609060101010101" charset="-122"/>
              </a:rPr>
              <a:t>第四节　英国伦敦保险协会海运货物保险条款</a:t>
            </a:r>
            <a:endParaRPr lang="zh-CN" altLang="en-US" sz="2800">
              <a:solidFill>
                <a:schemeClr val="bg1"/>
              </a:solidFill>
              <a:latin typeface="黑体" panose="02010609060101010101" charset="-122"/>
              <a:ea typeface="黑体" panose="02010609060101010101" charset="-122"/>
              <a:cs typeface="黑体" panose="02010609060101010101"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534670" y="616585"/>
            <a:ext cx="7945120" cy="721995"/>
          </a:xfrm>
          <a:prstGeom prst="rect">
            <a:avLst/>
          </a:prstGeom>
          <a:noFill/>
        </p:spPr>
        <p:txBody>
          <a:bodyPr wrap="square" rtlCol="0">
            <a:noAutofit/>
          </a:bodyPr>
          <a:p>
            <a:r>
              <a:rPr lang="zh-CN" altLang="en-US" sz="2800">
                <a:solidFill>
                  <a:schemeClr val="bg1"/>
                </a:solidFill>
                <a:latin typeface="黑体" panose="02010609060101010101" charset="-122"/>
                <a:ea typeface="黑体" panose="02010609060101010101" charset="-122"/>
                <a:cs typeface="黑体" panose="02010609060101010101" charset="-122"/>
              </a:rPr>
              <a:t>第五节　国际货物买卖合同中的保险条款</a:t>
            </a:r>
            <a:endParaRPr lang="zh-CN" altLang="en-US" sz="2800">
              <a:solidFill>
                <a:schemeClr val="bg1"/>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1210945" y="1553210"/>
            <a:ext cx="5730875" cy="2861310"/>
          </a:xfrm>
          <a:prstGeom prst="rect">
            <a:avLst/>
          </a:prstGeom>
          <a:noFill/>
        </p:spPr>
        <p:txBody>
          <a:bodyPr wrap="square" rtlCol="0">
            <a:spAutoFit/>
          </a:bodyPr>
          <a:p>
            <a:pPr>
              <a:lnSpc>
                <a:spcPct val="150000"/>
              </a:lnSpc>
            </a:pPr>
            <a:r>
              <a:rPr lang="zh-CN" altLang="en-US" sz="2000"/>
              <a:t>一、 保险投保人的约定</a:t>
            </a:r>
            <a:endParaRPr lang="zh-CN" altLang="en-US" sz="2000"/>
          </a:p>
          <a:p>
            <a:pPr>
              <a:lnSpc>
                <a:spcPct val="150000"/>
              </a:lnSpc>
            </a:pPr>
            <a:r>
              <a:rPr lang="zh-CN" altLang="en-US" sz="2000"/>
              <a:t>二、 保险险别的约定</a:t>
            </a:r>
            <a:endParaRPr lang="zh-CN" altLang="en-US" sz="2000"/>
          </a:p>
          <a:p>
            <a:pPr lvl="0">
              <a:lnSpc>
                <a:spcPct val="150000"/>
              </a:lnSpc>
            </a:pPr>
            <a:r>
              <a:rPr lang="zh-CN" altLang="en-US" sz="2000"/>
              <a:t>三、 保险金额的约定</a:t>
            </a:r>
            <a:endParaRPr lang="zh-CN" altLang="en-US" sz="2000"/>
          </a:p>
          <a:p>
            <a:pPr lvl="0">
              <a:lnSpc>
                <a:spcPct val="150000"/>
              </a:lnSpc>
            </a:pPr>
            <a:r>
              <a:rPr lang="zh-CN" altLang="en-US" sz="2000"/>
              <a:t>四、 保险公司和保险条款的约定</a:t>
            </a:r>
            <a:endParaRPr lang="zh-CN" altLang="en-US" sz="2000"/>
          </a:p>
          <a:p>
            <a:pPr lvl="0">
              <a:lnSpc>
                <a:spcPct val="150000"/>
              </a:lnSpc>
            </a:pPr>
            <a:r>
              <a:rPr lang="zh-CN" altLang="en-US" sz="2000"/>
              <a:t>五、 保险单的约定</a:t>
            </a:r>
            <a:endParaRPr lang="zh-CN" altLang="en-US" sz="2000"/>
          </a:p>
          <a:p>
            <a:pPr lvl="0">
              <a:lnSpc>
                <a:spcPct val="150000"/>
              </a:lnSpc>
            </a:pPr>
            <a:r>
              <a:rPr lang="zh-CN" altLang="en-US" sz="2000"/>
              <a:t>六、 订立保险条款的注意事项</a:t>
            </a:r>
            <a:endParaRPr lang="zh-CN" altLang="en-US" sz="200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8FDFF"/>
        </a:solidFill>
        <a:effectLst/>
      </p:bgPr>
    </p:bg>
    <p:spTree>
      <p:nvGrpSpPr>
        <p:cNvPr id="1" name=""/>
        <p:cNvGrpSpPr/>
        <p:nvPr/>
      </p:nvGrpSpPr>
      <p:grpSpPr>
        <a:xfrm>
          <a:off x="0" y="0"/>
          <a:ext cx="0" cy="0"/>
          <a:chOff x="0" y="0"/>
          <a:chExt cx="0" cy="0"/>
        </a:xfrm>
      </p:grpSpPr>
      <p:pic>
        <p:nvPicPr>
          <p:cNvPr id="2" name="内容占位符 1"/>
          <p:cNvPicPr>
            <a:picLocks noGrp="1" noChangeAspect="1"/>
          </p:cNvPicPr>
          <p:nvPr>
            <p:ph idx="4294967295"/>
          </p:nvPr>
        </p:nvPicPr>
        <p:blipFill rotWithShape="1">
          <a:blip r:embed="rId1">
            <a:alphaModFix amt="23000"/>
          </a:blip>
          <a:srcRect l="5946" t="60577" r="35312" b="11306"/>
          <a:stretch>
            <a:fillRect/>
          </a:stretch>
        </p:blipFill>
        <p:spPr>
          <a:xfrm>
            <a:off x="2771775" y="992980"/>
            <a:ext cx="7050003" cy="4670582"/>
          </a:xfrm>
        </p:spPr>
      </p:pic>
      <p:pic>
        <p:nvPicPr>
          <p:cNvPr id="12" name="图片 11"/>
          <p:cNvPicPr>
            <a:picLocks noChangeAspect="1"/>
          </p:cNvPicPr>
          <p:nvPr/>
        </p:nvPicPr>
        <p:blipFill>
          <a:blip r:embed="rId2"/>
          <a:srcRect l="4835" t="17244" b="11150"/>
          <a:stretch>
            <a:fillRect/>
          </a:stretch>
        </p:blipFill>
        <p:spPr>
          <a:xfrm>
            <a:off x="9821545" y="5663565"/>
            <a:ext cx="2256790" cy="795655"/>
          </a:xfrm>
          <a:prstGeom prst="rect">
            <a:avLst/>
          </a:prstGeom>
        </p:spPr>
      </p:pic>
      <p:sp>
        <p:nvSpPr>
          <p:cNvPr id="13" name="文本框 12"/>
          <p:cNvSpPr txBox="1"/>
          <p:nvPr/>
        </p:nvSpPr>
        <p:spPr>
          <a:xfrm>
            <a:off x="2444750" y="993140"/>
            <a:ext cx="7302500" cy="795655"/>
          </a:xfrm>
          <a:prstGeom prst="rect">
            <a:avLst/>
          </a:prstGeom>
          <a:noFill/>
        </p:spPr>
        <p:txBody>
          <a:bodyPr wrap="square" rtlCol="0">
            <a:noAutofit/>
          </a:bodyPr>
          <a:p>
            <a:r>
              <a:rPr lang="zh-CN" altLang="en-US" sz="4400" b="1">
                <a:latin typeface="黑体" panose="02010609060101010101" charset="-122"/>
                <a:ea typeface="黑体" panose="02010609060101010101" charset="-122"/>
                <a:cs typeface="黑体" panose="02010609060101010101" charset="-122"/>
              </a:rPr>
              <a:t>第七章　国际货物运输保险</a:t>
            </a:r>
            <a:endParaRPr lang="zh-CN" altLang="en-US" sz="4400" b="1">
              <a:latin typeface="黑体" panose="02010609060101010101" charset="-122"/>
              <a:ea typeface="黑体" panose="02010609060101010101" charset="-122"/>
              <a:cs typeface="黑体" panose="02010609060101010101" charset="-122"/>
            </a:endParaRPr>
          </a:p>
        </p:txBody>
      </p:sp>
      <p:sp>
        <p:nvSpPr>
          <p:cNvPr id="14" name="文本框 13"/>
          <p:cNvSpPr txBox="1"/>
          <p:nvPr/>
        </p:nvSpPr>
        <p:spPr>
          <a:xfrm>
            <a:off x="2926080" y="1995805"/>
            <a:ext cx="7689850" cy="3967480"/>
          </a:xfrm>
          <a:prstGeom prst="rect">
            <a:avLst/>
          </a:prstGeom>
          <a:noFill/>
        </p:spPr>
        <p:txBody>
          <a:bodyPr wrap="square" rtlCol="0">
            <a:spAutoFit/>
          </a:bodyPr>
          <a:p>
            <a:pPr algn="l">
              <a:lnSpc>
                <a:spcPct val="180000"/>
              </a:lnSpc>
            </a:pPr>
            <a:r>
              <a:rPr lang="zh-CN" altLang="en-US" sz="2800" b="1">
                <a:latin typeface="黑体" panose="02010609060101010101" charset="-122"/>
                <a:ea typeface="黑体" panose="02010609060101010101" charset="-122"/>
                <a:cs typeface="黑体" panose="02010609060101010101" charset="-122"/>
              </a:rPr>
              <a:t>第一节　国际货物运输保险概述</a:t>
            </a:r>
            <a:endParaRPr lang="zh-CN" altLang="en-US" sz="2800" b="1">
              <a:latin typeface="黑体" panose="02010609060101010101" charset="-122"/>
              <a:ea typeface="黑体" panose="02010609060101010101" charset="-122"/>
              <a:cs typeface="黑体" panose="02010609060101010101" charset="-122"/>
            </a:endParaRPr>
          </a:p>
          <a:p>
            <a:pPr algn="l">
              <a:lnSpc>
                <a:spcPct val="180000"/>
              </a:lnSpc>
            </a:pPr>
            <a:r>
              <a:rPr lang="zh-CN" altLang="en-US" sz="2800" b="1">
                <a:latin typeface="黑体" panose="02010609060101010101" charset="-122"/>
                <a:ea typeface="黑体" panose="02010609060101010101" charset="-122"/>
                <a:cs typeface="黑体" panose="02010609060101010101" charset="-122"/>
              </a:rPr>
              <a:t>第二节　海上货物运输保险的保障范围</a:t>
            </a:r>
            <a:endParaRPr lang="zh-CN" altLang="en-US" sz="2800" b="1">
              <a:latin typeface="黑体" panose="02010609060101010101" charset="-122"/>
              <a:ea typeface="黑体" panose="02010609060101010101" charset="-122"/>
              <a:cs typeface="黑体" panose="02010609060101010101" charset="-122"/>
            </a:endParaRPr>
          </a:p>
          <a:p>
            <a:pPr algn="l">
              <a:lnSpc>
                <a:spcPct val="180000"/>
              </a:lnSpc>
            </a:pPr>
            <a:r>
              <a:rPr lang="zh-CN" altLang="en-US" sz="2800" b="1">
                <a:latin typeface="黑体" panose="02010609060101010101" charset="-122"/>
                <a:ea typeface="黑体" panose="02010609060101010101" charset="-122"/>
                <a:cs typeface="黑体" panose="02010609060101010101" charset="-122"/>
              </a:rPr>
              <a:t>第三节　我国货物运输保险的险别</a:t>
            </a:r>
            <a:endParaRPr lang="zh-CN" altLang="en-US" sz="2800" b="1">
              <a:latin typeface="黑体" panose="02010609060101010101" charset="-122"/>
              <a:ea typeface="黑体" panose="02010609060101010101" charset="-122"/>
              <a:cs typeface="黑体" panose="02010609060101010101" charset="-122"/>
            </a:endParaRPr>
          </a:p>
          <a:p>
            <a:pPr algn="l">
              <a:lnSpc>
                <a:spcPct val="180000"/>
              </a:lnSpc>
            </a:pPr>
            <a:r>
              <a:rPr lang="zh-CN" altLang="en-US" sz="2800" b="1">
                <a:latin typeface="黑体" panose="02010609060101010101" charset="-122"/>
                <a:ea typeface="黑体" panose="02010609060101010101" charset="-122"/>
                <a:cs typeface="黑体" panose="02010609060101010101" charset="-122"/>
              </a:rPr>
              <a:t>第四节　英国伦敦保险协会海运货物保险条款</a:t>
            </a:r>
            <a:endParaRPr lang="zh-CN" altLang="en-US" sz="2800" b="1">
              <a:latin typeface="黑体" panose="02010609060101010101" charset="-122"/>
              <a:ea typeface="黑体" panose="02010609060101010101" charset="-122"/>
              <a:cs typeface="黑体" panose="02010609060101010101" charset="-122"/>
            </a:endParaRPr>
          </a:p>
          <a:p>
            <a:pPr algn="l">
              <a:lnSpc>
                <a:spcPct val="180000"/>
              </a:lnSpc>
            </a:pPr>
            <a:r>
              <a:rPr lang="zh-CN" altLang="en-US" sz="2800" b="1">
                <a:latin typeface="黑体" panose="02010609060101010101" charset="-122"/>
                <a:ea typeface="黑体" panose="02010609060101010101" charset="-122"/>
                <a:cs typeface="黑体" panose="02010609060101010101" charset="-122"/>
              </a:rPr>
              <a:t>第五节　国际货物买卖合同中的保险条款</a:t>
            </a:r>
            <a:endParaRPr lang="zh-CN" altLang="en-US" sz="2800" b="1">
              <a:latin typeface="黑体" panose="02010609060101010101" charset="-122"/>
              <a:ea typeface="黑体" panose="02010609060101010101" charset="-122"/>
              <a:cs typeface="黑体" panose="02010609060101010101"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534670" y="616585"/>
            <a:ext cx="7247890" cy="721995"/>
          </a:xfrm>
          <a:prstGeom prst="rect">
            <a:avLst/>
          </a:prstGeom>
          <a:noFill/>
        </p:spPr>
        <p:txBody>
          <a:bodyPr wrap="square" rtlCol="0">
            <a:noAutofit/>
          </a:bodyPr>
          <a:p>
            <a:r>
              <a:rPr lang="zh-CN" altLang="en-US" sz="2800">
                <a:solidFill>
                  <a:schemeClr val="bg1"/>
                </a:solidFill>
                <a:latin typeface="黑体" panose="02010609060101010101" charset="-122"/>
                <a:ea typeface="黑体" panose="02010609060101010101" charset="-122"/>
                <a:cs typeface="黑体" panose="02010609060101010101" charset="-122"/>
              </a:rPr>
              <a:t>第一节　国际货物运输保险概述</a:t>
            </a:r>
            <a:endParaRPr lang="zh-CN" altLang="en-US" sz="2800">
              <a:solidFill>
                <a:schemeClr val="bg1"/>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184150" y="1517650"/>
            <a:ext cx="11824335" cy="4246245"/>
          </a:xfrm>
          <a:prstGeom prst="rect">
            <a:avLst/>
          </a:prstGeom>
          <a:noFill/>
        </p:spPr>
        <p:txBody>
          <a:bodyPr wrap="square" rtlCol="0">
            <a:spAutoFit/>
          </a:bodyPr>
          <a:p>
            <a:pPr>
              <a:lnSpc>
                <a:spcPct val="150000"/>
              </a:lnSpc>
            </a:pPr>
            <a:r>
              <a:rPr sz="2000"/>
              <a:t>一、 国际货物运输保险的含义和种类</a:t>
            </a:r>
            <a:endParaRPr sz="2000"/>
          </a:p>
          <a:p>
            <a:pPr lvl="1">
              <a:lnSpc>
                <a:spcPct val="150000"/>
              </a:lnSpc>
            </a:pPr>
            <a:r>
              <a:rPr sz="2000"/>
              <a:t>(一) 海洋运输货物保险</a:t>
            </a:r>
            <a:r>
              <a:rPr lang="zh-CN" sz="2000"/>
              <a:t>：平安险、水渍险、一切险</a:t>
            </a:r>
            <a:endParaRPr lang="zh-CN" sz="2000"/>
          </a:p>
          <a:p>
            <a:pPr lvl="1">
              <a:lnSpc>
                <a:spcPct val="150000"/>
              </a:lnSpc>
            </a:pPr>
            <a:r>
              <a:rPr sz="2000"/>
              <a:t>(二) 陆上运输货物保险</a:t>
            </a:r>
            <a:r>
              <a:rPr lang="zh-CN" sz="2000"/>
              <a:t>：陆运险与陆运一切险、陆上运输冷藏货物险、陆上运输货物战争险等</a:t>
            </a:r>
            <a:endParaRPr lang="zh-CN" sz="2000"/>
          </a:p>
          <a:p>
            <a:pPr lvl="1">
              <a:lnSpc>
                <a:spcPct val="150000"/>
              </a:lnSpc>
            </a:pPr>
            <a:r>
              <a:rPr sz="2000"/>
              <a:t>(三) 航空运输货物保险</a:t>
            </a:r>
            <a:r>
              <a:rPr lang="zh-CN" sz="2000"/>
              <a:t>：航空运输险和航空一切险</a:t>
            </a:r>
            <a:endParaRPr lang="zh-CN" sz="2000"/>
          </a:p>
          <a:p>
            <a:pPr lvl="1">
              <a:lnSpc>
                <a:spcPct val="150000"/>
              </a:lnSpc>
            </a:pPr>
            <a:r>
              <a:rPr sz="2000"/>
              <a:t>(四) 邮包运输货物保险</a:t>
            </a:r>
            <a:r>
              <a:rPr lang="zh-CN" sz="2000"/>
              <a:t>：邮包险和邮包一切险</a:t>
            </a:r>
            <a:endParaRPr lang="zh-CN" sz="2000"/>
          </a:p>
          <a:p>
            <a:pPr lvl="0">
              <a:lnSpc>
                <a:spcPct val="150000"/>
              </a:lnSpc>
            </a:pPr>
            <a:r>
              <a:rPr lang="zh-CN" sz="2000"/>
              <a:t>二、 国际货物运输保险的适用原则</a:t>
            </a:r>
            <a:endParaRPr lang="zh-CN" sz="2000"/>
          </a:p>
          <a:p>
            <a:pPr lvl="1">
              <a:lnSpc>
                <a:spcPct val="150000"/>
              </a:lnSpc>
            </a:pPr>
            <a:r>
              <a:rPr lang="zh-CN" sz="2000"/>
              <a:t>(一) 可保利益原则</a:t>
            </a:r>
            <a:endParaRPr lang="zh-CN" sz="2000"/>
          </a:p>
          <a:p>
            <a:pPr lvl="1">
              <a:lnSpc>
                <a:spcPct val="150000"/>
              </a:lnSpc>
            </a:pPr>
            <a:r>
              <a:rPr lang="zh-CN" sz="2000"/>
              <a:t>(二) 代位求偿原则</a:t>
            </a:r>
            <a:endParaRPr lang="zh-CN" sz="2000"/>
          </a:p>
          <a:p>
            <a:pPr lvl="1">
              <a:lnSpc>
                <a:spcPct val="150000"/>
              </a:lnSpc>
            </a:pPr>
            <a:r>
              <a:rPr lang="zh-CN" sz="2000"/>
              <a:t>(三) 最大诚信原则</a:t>
            </a:r>
            <a:endParaRPr lang="zh-CN" sz="20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534670" y="616585"/>
            <a:ext cx="7247890" cy="721995"/>
          </a:xfrm>
          <a:prstGeom prst="rect">
            <a:avLst/>
          </a:prstGeom>
          <a:noFill/>
        </p:spPr>
        <p:txBody>
          <a:bodyPr wrap="square" rtlCol="0">
            <a:noAutofit/>
          </a:bodyPr>
          <a:p>
            <a:r>
              <a:rPr lang="zh-CN" altLang="en-US" sz="2800">
                <a:solidFill>
                  <a:schemeClr val="bg1"/>
                </a:solidFill>
                <a:latin typeface="黑体" panose="02010609060101010101" charset="-122"/>
                <a:ea typeface="黑体" panose="02010609060101010101" charset="-122"/>
                <a:cs typeface="黑体" panose="02010609060101010101" charset="-122"/>
              </a:rPr>
              <a:t>第二节　海上货物运输保险的保障范围</a:t>
            </a:r>
            <a:endParaRPr lang="zh-CN" altLang="en-US" sz="2800">
              <a:solidFill>
                <a:schemeClr val="bg1"/>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534670" y="1338580"/>
            <a:ext cx="11356340" cy="5073650"/>
          </a:xfrm>
          <a:prstGeom prst="rect">
            <a:avLst/>
          </a:prstGeom>
          <a:noFill/>
        </p:spPr>
        <p:txBody>
          <a:bodyPr wrap="square" rtlCol="0">
            <a:spAutoFit/>
          </a:bodyPr>
          <a:p>
            <a:pPr>
              <a:lnSpc>
                <a:spcPct val="120000"/>
              </a:lnSpc>
            </a:pPr>
            <a:r>
              <a:rPr lang="zh-CN" altLang="en-US"/>
              <a:t>一、 风险</a:t>
            </a:r>
            <a:endParaRPr lang="zh-CN" altLang="en-US"/>
          </a:p>
          <a:p>
            <a:pPr lvl="1">
              <a:lnSpc>
                <a:spcPct val="120000"/>
              </a:lnSpc>
            </a:pPr>
            <a:r>
              <a:rPr lang="zh-CN" altLang="en-US"/>
              <a:t>(一) 海上风险：自然灾害、意外事故</a:t>
            </a:r>
            <a:endParaRPr lang="zh-CN" altLang="en-US"/>
          </a:p>
          <a:p>
            <a:pPr lvl="1">
              <a:lnSpc>
                <a:spcPct val="120000"/>
              </a:lnSpc>
            </a:pPr>
            <a:r>
              <a:rPr lang="zh-CN" altLang="en-US"/>
              <a:t>(二) 外来风险：</a:t>
            </a:r>
            <a:endParaRPr lang="zh-CN" altLang="en-US"/>
          </a:p>
          <a:p>
            <a:pPr lvl="2">
              <a:lnSpc>
                <a:spcPct val="120000"/>
              </a:lnSpc>
            </a:pPr>
            <a:r>
              <a:rPr lang="en-US" altLang="zh-CN"/>
              <a:t>1. </a:t>
            </a:r>
            <a:r>
              <a:rPr lang="zh-CN" altLang="en-US"/>
              <a:t>一般外来风险（偷窃、淡水雨淋、渗漏</a:t>
            </a:r>
            <a:r>
              <a:rPr lang="zh-CN" altLang="en-US"/>
              <a:t>等）</a:t>
            </a:r>
            <a:endParaRPr lang="zh-CN" altLang="en-US"/>
          </a:p>
          <a:p>
            <a:pPr lvl="2">
              <a:lnSpc>
                <a:spcPct val="120000"/>
              </a:lnSpc>
            </a:pPr>
            <a:r>
              <a:rPr lang="en-US" altLang="zh-CN"/>
              <a:t>2. </a:t>
            </a:r>
            <a:r>
              <a:rPr lang="zh-CN" altLang="en-US"/>
              <a:t>特殊外来风险（战争、罢工、交货不到、拒收等）</a:t>
            </a:r>
            <a:endParaRPr lang="zh-CN" altLang="en-US"/>
          </a:p>
          <a:p>
            <a:pPr lvl="0">
              <a:lnSpc>
                <a:spcPct val="120000"/>
              </a:lnSpc>
            </a:pPr>
            <a:r>
              <a:rPr lang="zh-CN" altLang="en-US"/>
              <a:t>二、 损失</a:t>
            </a:r>
            <a:endParaRPr lang="zh-CN" altLang="en-US"/>
          </a:p>
          <a:p>
            <a:pPr lvl="1">
              <a:lnSpc>
                <a:spcPct val="120000"/>
              </a:lnSpc>
            </a:pPr>
            <a:r>
              <a:rPr lang="zh-CN" altLang="en-US"/>
              <a:t>(一) 全部损失</a:t>
            </a:r>
            <a:endParaRPr lang="zh-CN" altLang="en-US"/>
          </a:p>
          <a:p>
            <a:pPr lvl="2">
              <a:lnSpc>
                <a:spcPct val="120000"/>
              </a:lnSpc>
            </a:pPr>
            <a:r>
              <a:rPr lang="zh-CN" altLang="en-US"/>
              <a:t>1. 实际全损：保险标的物在运输途中完全灭失</a:t>
            </a:r>
            <a:r>
              <a:rPr lang="en-US" altLang="zh-CN"/>
              <a:t> / </a:t>
            </a:r>
            <a:r>
              <a:rPr lang="zh-CN" altLang="en-US"/>
              <a:t>完全毁坏、变质</a:t>
            </a:r>
            <a:r>
              <a:rPr lang="en-US" altLang="zh-CN"/>
              <a:t> / </a:t>
            </a:r>
            <a:r>
              <a:rPr lang="zh-CN" altLang="en-US"/>
              <a:t>货物已不可能归还被保险人</a:t>
            </a:r>
            <a:endParaRPr lang="zh-CN" altLang="en-US"/>
          </a:p>
          <a:p>
            <a:pPr lvl="2">
              <a:lnSpc>
                <a:spcPct val="120000"/>
              </a:lnSpc>
            </a:pPr>
            <a:r>
              <a:rPr lang="zh-CN" altLang="en-US"/>
              <a:t>2. 推定全损：可预见到实际全损不可避免</a:t>
            </a:r>
            <a:r>
              <a:rPr lang="en-US" altLang="zh-CN"/>
              <a:t> / 为避免实际全损所支付的各种费用之和 &gt; 保险标的的价值</a:t>
            </a:r>
            <a:endParaRPr lang="en-US" altLang="zh-CN"/>
          </a:p>
          <a:p>
            <a:pPr lvl="1">
              <a:lnSpc>
                <a:spcPct val="120000"/>
              </a:lnSpc>
            </a:pPr>
            <a:r>
              <a:rPr lang="zh-CN" altLang="en-US"/>
              <a:t>(二) 部分损失</a:t>
            </a:r>
            <a:endParaRPr lang="zh-CN" altLang="en-US"/>
          </a:p>
          <a:p>
            <a:pPr lvl="2">
              <a:lnSpc>
                <a:spcPct val="120000"/>
              </a:lnSpc>
            </a:pPr>
            <a:r>
              <a:rPr lang="zh-CN" altLang="en-US"/>
              <a:t>1. 共同海损：船、货、人的共同安全受到威胁</a:t>
            </a:r>
            <a:endParaRPr lang="zh-CN" altLang="en-US"/>
          </a:p>
          <a:p>
            <a:pPr lvl="2">
              <a:lnSpc>
                <a:spcPct val="120000"/>
              </a:lnSpc>
            </a:pPr>
            <a:r>
              <a:rPr lang="zh-CN" altLang="en-US"/>
              <a:t>2. 单独海损：船方或货物所有人单方面的利益受损</a:t>
            </a:r>
            <a:endParaRPr lang="zh-CN" altLang="en-US"/>
          </a:p>
          <a:p>
            <a:pPr lvl="2">
              <a:lnSpc>
                <a:spcPct val="120000"/>
              </a:lnSpc>
            </a:pPr>
            <a:r>
              <a:rPr lang="zh-CN" altLang="en-US"/>
              <a:t>3. 共同海损与单独海损的区别</a:t>
            </a:r>
            <a:endParaRPr lang="zh-CN" altLang="en-US"/>
          </a:p>
          <a:p>
            <a:pPr lvl="3">
              <a:lnSpc>
                <a:spcPct val="120000"/>
              </a:lnSpc>
            </a:pPr>
            <a:r>
              <a:rPr lang="zh-CN" altLang="en-US"/>
              <a:t>(1) 致损的原因不同</a:t>
            </a:r>
            <a:endParaRPr lang="zh-CN" altLang="en-US"/>
          </a:p>
          <a:p>
            <a:pPr lvl="3">
              <a:lnSpc>
                <a:spcPct val="120000"/>
              </a:lnSpc>
            </a:pPr>
            <a:r>
              <a:rPr lang="zh-CN" altLang="en-US"/>
              <a:t>(2) 对损失的承担不同</a:t>
            </a:r>
            <a:endParaRPr lang="zh-CN" alt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42645" y="1487805"/>
            <a:ext cx="9460230" cy="3784600"/>
          </a:xfrm>
          <a:prstGeom prst="rect">
            <a:avLst/>
          </a:prstGeom>
          <a:noFill/>
        </p:spPr>
        <p:txBody>
          <a:bodyPr wrap="square" rtlCol="0">
            <a:spAutoFit/>
          </a:bodyPr>
          <a:p>
            <a:pPr>
              <a:lnSpc>
                <a:spcPct val="150000"/>
              </a:lnSpc>
            </a:pPr>
            <a:r>
              <a:rPr lang="zh-CN" altLang="en-US" sz="2000"/>
              <a:t>三、 费用</a:t>
            </a:r>
            <a:endParaRPr lang="zh-CN" altLang="en-US" sz="2000"/>
          </a:p>
          <a:p>
            <a:pPr lvl="1">
              <a:lnSpc>
                <a:spcPct val="150000"/>
              </a:lnSpc>
            </a:pPr>
            <a:r>
              <a:rPr lang="zh-CN" altLang="en-US" sz="2000"/>
              <a:t>(一) 施救费用：被保险人抢救所产生的合理费用</a:t>
            </a:r>
            <a:endParaRPr lang="zh-CN" altLang="en-US" sz="2000"/>
          </a:p>
          <a:p>
            <a:pPr lvl="1">
              <a:lnSpc>
                <a:spcPct val="150000"/>
              </a:lnSpc>
            </a:pPr>
            <a:r>
              <a:rPr lang="zh-CN" altLang="en-US" sz="2000"/>
              <a:t>(二) 救助费用：第三方采取救助行动的费用</a:t>
            </a:r>
            <a:endParaRPr lang="zh-CN" altLang="en-US" sz="2000"/>
          </a:p>
          <a:p>
            <a:pPr lvl="1">
              <a:lnSpc>
                <a:spcPct val="150000"/>
              </a:lnSpc>
            </a:pPr>
            <a:r>
              <a:rPr lang="zh-CN" altLang="en-US" sz="2000"/>
              <a:t>(三) 施救费用和救助费用的区别</a:t>
            </a:r>
            <a:endParaRPr lang="zh-CN" altLang="en-US" sz="2000"/>
          </a:p>
          <a:p>
            <a:pPr lvl="2">
              <a:lnSpc>
                <a:spcPct val="150000"/>
              </a:lnSpc>
            </a:pPr>
            <a:r>
              <a:rPr lang="zh-CN" altLang="en-US" sz="2000"/>
              <a:t>(1) 主体不同。</a:t>
            </a:r>
            <a:endParaRPr lang="zh-CN" altLang="en-US" sz="2000"/>
          </a:p>
          <a:p>
            <a:pPr lvl="2">
              <a:lnSpc>
                <a:spcPct val="150000"/>
              </a:lnSpc>
            </a:pPr>
            <a:r>
              <a:rPr lang="zh-CN" altLang="en-US" sz="2000"/>
              <a:t>(2) 原则不同。</a:t>
            </a:r>
            <a:endParaRPr lang="zh-CN" altLang="en-US" sz="2000"/>
          </a:p>
          <a:p>
            <a:pPr lvl="2">
              <a:lnSpc>
                <a:spcPct val="150000"/>
              </a:lnSpc>
            </a:pPr>
            <a:r>
              <a:rPr lang="zh-CN" altLang="en-US" sz="2000"/>
              <a:t>(3) 赔偿责任不同。</a:t>
            </a:r>
            <a:endParaRPr lang="zh-CN" altLang="en-US" sz="2000"/>
          </a:p>
          <a:p>
            <a:pPr lvl="2">
              <a:lnSpc>
                <a:spcPct val="150000"/>
              </a:lnSpc>
            </a:pPr>
            <a:r>
              <a:rPr lang="zh-CN" altLang="en-US" sz="2000"/>
              <a:t>(4) 救助行为一般与共同海损联系在一起,而施救行为则不是。</a:t>
            </a:r>
            <a:endParaRPr lang="zh-CN" altLang="en-US" sz="2000"/>
          </a:p>
        </p:txBody>
      </p:sp>
      <p:sp>
        <p:nvSpPr>
          <p:cNvPr id="4" name="文本框 3"/>
          <p:cNvSpPr txBox="1"/>
          <p:nvPr/>
        </p:nvSpPr>
        <p:spPr>
          <a:xfrm>
            <a:off x="534670" y="616585"/>
            <a:ext cx="7247890" cy="721995"/>
          </a:xfrm>
          <a:prstGeom prst="rect">
            <a:avLst/>
          </a:prstGeom>
          <a:noFill/>
        </p:spPr>
        <p:txBody>
          <a:bodyPr wrap="square" rtlCol="0">
            <a:noAutofit/>
          </a:bodyPr>
          <a:p>
            <a:r>
              <a:rPr lang="zh-CN" altLang="en-US" sz="2800">
                <a:solidFill>
                  <a:schemeClr val="bg1"/>
                </a:solidFill>
                <a:latin typeface="黑体" panose="02010609060101010101" charset="-122"/>
                <a:ea typeface="黑体" panose="02010609060101010101" charset="-122"/>
                <a:cs typeface="黑体" panose="02010609060101010101" charset="-122"/>
              </a:rPr>
              <a:t>第二节　海上货物运输保险的保障范围</a:t>
            </a:r>
            <a:endParaRPr lang="zh-CN" altLang="en-US" sz="2800">
              <a:solidFill>
                <a:schemeClr val="bg1"/>
              </a:solidFill>
              <a:latin typeface="黑体" panose="02010609060101010101" charset="-122"/>
              <a:ea typeface="黑体" panose="02010609060101010101" charset="-122"/>
              <a:cs typeface="黑体" panose="02010609060101010101"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534670" y="616585"/>
            <a:ext cx="7247890" cy="721995"/>
          </a:xfrm>
          <a:prstGeom prst="rect">
            <a:avLst/>
          </a:prstGeom>
          <a:noFill/>
        </p:spPr>
        <p:txBody>
          <a:bodyPr wrap="square" rtlCol="0">
            <a:noAutofit/>
          </a:bodyPr>
          <a:p>
            <a:r>
              <a:rPr lang="zh-CN" altLang="en-US" sz="2800">
                <a:solidFill>
                  <a:schemeClr val="bg1"/>
                </a:solidFill>
                <a:latin typeface="黑体" panose="02010609060101010101" charset="-122"/>
                <a:ea typeface="黑体" panose="02010609060101010101" charset="-122"/>
                <a:cs typeface="黑体" panose="02010609060101010101" charset="-122"/>
              </a:rPr>
              <a:t>第三节　我国货物运输保险的险别</a:t>
            </a:r>
            <a:endParaRPr lang="zh-CN" altLang="en-US" sz="2800">
              <a:solidFill>
                <a:schemeClr val="bg1"/>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890905" y="1574165"/>
            <a:ext cx="10063480" cy="4892675"/>
          </a:xfrm>
          <a:prstGeom prst="rect">
            <a:avLst/>
          </a:prstGeom>
          <a:noFill/>
        </p:spPr>
        <p:txBody>
          <a:bodyPr wrap="square" rtlCol="0">
            <a:spAutoFit/>
          </a:bodyPr>
          <a:p>
            <a:pPr>
              <a:lnSpc>
                <a:spcPct val="130000"/>
              </a:lnSpc>
            </a:pPr>
            <a:r>
              <a:rPr lang="zh-CN" altLang="en-US" sz="2000"/>
              <a:t>一、 海洋运输货物保险</a:t>
            </a:r>
            <a:endParaRPr lang="zh-CN" altLang="en-US" sz="2000"/>
          </a:p>
          <a:p>
            <a:pPr lvl="1">
              <a:lnSpc>
                <a:spcPct val="130000"/>
              </a:lnSpc>
            </a:pPr>
            <a:r>
              <a:rPr lang="zh-CN" altLang="en-US" sz="2000"/>
              <a:t>(一) 海洋运输货物保险种类</a:t>
            </a:r>
            <a:endParaRPr lang="zh-CN" altLang="en-US" sz="2000"/>
          </a:p>
          <a:p>
            <a:pPr lvl="2">
              <a:lnSpc>
                <a:spcPct val="130000"/>
              </a:lnSpc>
            </a:pPr>
            <a:r>
              <a:rPr lang="zh-CN" altLang="en-US" sz="2000"/>
              <a:t>1. 基本险：平安险、水渍险、 一切险</a:t>
            </a:r>
            <a:endParaRPr lang="zh-CN" altLang="en-US" sz="2000"/>
          </a:p>
          <a:p>
            <a:pPr lvl="2">
              <a:lnSpc>
                <a:spcPct val="130000"/>
              </a:lnSpc>
            </a:pPr>
            <a:r>
              <a:rPr lang="zh-CN" altLang="en-US" sz="2000"/>
              <a:t>2. 附加险：附加险、特殊附加险</a:t>
            </a:r>
            <a:endParaRPr lang="zh-CN" altLang="en-US" sz="2000"/>
          </a:p>
          <a:p>
            <a:pPr lvl="2">
              <a:lnSpc>
                <a:spcPct val="130000"/>
              </a:lnSpc>
            </a:pPr>
            <a:r>
              <a:rPr lang="zh-CN" altLang="en-US" sz="2000"/>
              <a:t>3. 其他专门险别：</a:t>
            </a:r>
            <a:r>
              <a:rPr lang="zh-CN" altLang="en-US" sz="2000">
                <a:sym typeface="+mn-ea"/>
              </a:rPr>
              <a:t>海洋运输冷藏险、海运散装桐油险、卖方利益险</a:t>
            </a:r>
            <a:endParaRPr lang="zh-CN" altLang="en-US" sz="2000"/>
          </a:p>
          <a:p>
            <a:pPr lvl="1">
              <a:lnSpc>
                <a:spcPct val="130000"/>
              </a:lnSpc>
            </a:pPr>
            <a:r>
              <a:rPr lang="zh-CN" altLang="en-US" sz="2000"/>
              <a:t>(二) 海洋运输货物保险责任起讫期限和除外责任</a:t>
            </a:r>
            <a:endParaRPr lang="zh-CN" altLang="en-US" sz="2000"/>
          </a:p>
          <a:p>
            <a:pPr lvl="2">
              <a:lnSpc>
                <a:spcPct val="130000"/>
              </a:lnSpc>
            </a:pPr>
            <a:r>
              <a:rPr lang="zh-CN" altLang="en-US" sz="2000"/>
              <a:t>1. 基本险的责任起讫期限</a:t>
            </a:r>
            <a:endParaRPr lang="zh-CN" altLang="en-US" sz="2000"/>
          </a:p>
          <a:p>
            <a:pPr lvl="3">
              <a:lnSpc>
                <a:spcPct val="130000"/>
              </a:lnSpc>
            </a:pPr>
            <a:r>
              <a:rPr lang="zh-CN" altLang="en-US" sz="2000"/>
              <a:t>主要采用“仓至仓”条款，国际保险业务中实际为</a:t>
            </a:r>
            <a:r>
              <a:rPr lang="en-US" altLang="zh-CN" sz="2000"/>
              <a:t>“船至仓”</a:t>
            </a:r>
            <a:endParaRPr lang="zh-CN" altLang="en-US" sz="2000"/>
          </a:p>
          <a:p>
            <a:pPr lvl="2">
              <a:lnSpc>
                <a:spcPct val="130000"/>
              </a:lnSpc>
            </a:pPr>
            <a:r>
              <a:rPr lang="zh-CN" altLang="en-US" sz="2000"/>
              <a:t>2. 除外责任</a:t>
            </a:r>
            <a:endParaRPr lang="zh-CN" altLang="en-US" sz="2000"/>
          </a:p>
          <a:p>
            <a:pPr lvl="1">
              <a:lnSpc>
                <a:spcPct val="130000"/>
              </a:lnSpc>
            </a:pPr>
            <a:r>
              <a:rPr lang="zh-CN" altLang="en-US" sz="2000"/>
              <a:t>(三) 海洋运输货物保险索赔</a:t>
            </a:r>
            <a:endParaRPr lang="zh-CN" altLang="en-US" sz="2000"/>
          </a:p>
          <a:p>
            <a:pPr lvl="2">
              <a:lnSpc>
                <a:spcPct val="130000"/>
              </a:lnSpc>
            </a:pPr>
            <a:r>
              <a:rPr lang="zh-CN" altLang="en-US" sz="2000"/>
              <a:t>1. 索赔的工作程序</a:t>
            </a:r>
            <a:endParaRPr lang="zh-CN" altLang="en-US" sz="2000"/>
          </a:p>
          <a:p>
            <a:pPr lvl="2">
              <a:lnSpc>
                <a:spcPct val="130000"/>
              </a:lnSpc>
            </a:pPr>
            <a:r>
              <a:rPr lang="zh-CN" altLang="en-US" sz="2000"/>
              <a:t>2. 索赔期限</a:t>
            </a:r>
            <a:endParaRPr lang="zh-CN" altLang="en-US" sz="200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534670" y="616585"/>
            <a:ext cx="7247890" cy="721995"/>
          </a:xfrm>
          <a:prstGeom prst="rect">
            <a:avLst/>
          </a:prstGeom>
          <a:noFill/>
        </p:spPr>
        <p:txBody>
          <a:bodyPr wrap="square" rtlCol="0">
            <a:noAutofit/>
          </a:bodyPr>
          <a:p>
            <a:r>
              <a:rPr lang="zh-CN" altLang="en-US" sz="2800">
                <a:solidFill>
                  <a:schemeClr val="bg1"/>
                </a:solidFill>
                <a:latin typeface="黑体" panose="02010609060101010101" charset="-122"/>
                <a:ea typeface="黑体" panose="02010609060101010101" charset="-122"/>
                <a:cs typeface="黑体" panose="02010609060101010101" charset="-122"/>
              </a:rPr>
              <a:t>第三节　我国货物运输保险的险别</a:t>
            </a:r>
            <a:endParaRPr lang="zh-CN" altLang="en-US" sz="2800">
              <a:solidFill>
                <a:schemeClr val="bg1"/>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822960" y="1417955"/>
            <a:ext cx="10198735" cy="3784600"/>
          </a:xfrm>
          <a:prstGeom prst="rect">
            <a:avLst/>
          </a:prstGeom>
          <a:noFill/>
        </p:spPr>
        <p:txBody>
          <a:bodyPr wrap="square" rtlCol="0">
            <a:spAutoFit/>
          </a:bodyPr>
          <a:p>
            <a:pPr>
              <a:lnSpc>
                <a:spcPct val="150000"/>
              </a:lnSpc>
            </a:pPr>
            <a:r>
              <a:rPr lang="zh-CN" altLang="en-US" sz="2000"/>
              <a:t>二、 陆上运输货物保险</a:t>
            </a:r>
            <a:endParaRPr lang="zh-CN" altLang="en-US" sz="2000"/>
          </a:p>
          <a:p>
            <a:pPr lvl="1">
              <a:lnSpc>
                <a:spcPct val="150000"/>
              </a:lnSpc>
            </a:pPr>
            <a:r>
              <a:rPr lang="zh-CN" altLang="en-US" sz="2000"/>
              <a:t>(一) 陆上运输货物保险的险别：陆运险、陆运一切险</a:t>
            </a:r>
            <a:endParaRPr lang="zh-CN" altLang="en-US" sz="2000"/>
          </a:p>
          <a:p>
            <a:pPr lvl="1">
              <a:lnSpc>
                <a:spcPct val="150000"/>
              </a:lnSpc>
            </a:pPr>
            <a:r>
              <a:rPr lang="zh-CN" altLang="en-US" sz="2000"/>
              <a:t>(二) 陆上运输货物保险责任的起讫</a:t>
            </a:r>
            <a:endParaRPr lang="zh-CN" altLang="en-US" sz="2000"/>
          </a:p>
          <a:p>
            <a:pPr lvl="2">
              <a:lnSpc>
                <a:spcPct val="150000"/>
              </a:lnSpc>
            </a:pPr>
            <a:r>
              <a:rPr lang="zh-CN" altLang="en-US" sz="2000"/>
              <a:t>1. 陆运险和陆运一切险：</a:t>
            </a:r>
            <a:endParaRPr lang="zh-CN" altLang="en-US" sz="2000"/>
          </a:p>
          <a:p>
            <a:pPr lvl="3">
              <a:lnSpc>
                <a:spcPct val="150000"/>
              </a:lnSpc>
            </a:pPr>
            <a:r>
              <a:rPr lang="zh-CN" altLang="en-US" sz="2000"/>
              <a:t>“仓至仓”责任，未运抵则以货物运抵最后卸载的车站满60天为止</a:t>
            </a:r>
            <a:endParaRPr lang="zh-CN" altLang="en-US" sz="2000"/>
          </a:p>
          <a:p>
            <a:pPr lvl="2">
              <a:lnSpc>
                <a:spcPct val="150000"/>
              </a:lnSpc>
            </a:pPr>
            <a:r>
              <a:rPr lang="zh-CN" altLang="en-US" sz="2000"/>
              <a:t>2. 陆上运输货物战争险</a:t>
            </a:r>
            <a:endParaRPr lang="zh-CN" altLang="en-US" sz="2000"/>
          </a:p>
          <a:p>
            <a:pPr lvl="3">
              <a:lnSpc>
                <a:spcPct val="150000"/>
              </a:lnSpc>
            </a:pPr>
            <a:r>
              <a:rPr lang="zh-CN" altLang="en-US" sz="2000"/>
              <a:t>装上火车时开始，至卸离火车</a:t>
            </a:r>
            <a:r>
              <a:rPr lang="en-US" altLang="zh-CN" sz="2000"/>
              <a:t> / </a:t>
            </a:r>
            <a:r>
              <a:rPr lang="zh-CN" altLang="en-US" sz="2000"/>
              <a:t>到达目的地日午夜起算48小时</a:t>
            </a:r>
            <a:r>
              <a:rPr lang="en-US" altLang="zh-CN" sz="2000"/>
              <a:t> / </a:t>
            </a:r>
            <a:r>
              <a:rPr lang="zh-CN" altLang="en-US" sz="2000"/>
              <a:t>为止</a:t>
            </a:r>
            <a:endParaRPr lang="zh-CN" altLang="en-US" sz="2000"/>
          </a:p>
          <a:p>
            <a:pPr lvl="0">
              <a:lnSpc>
                <a:spcPct val="150000"/>
              </a:lnSpc>
            </a:pPr>
            <a:endParaRPr lang="zh-CN" altLang="en-US" sz="200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534670" y="616585"/>
            <a:ext cx="7247890" cy="721995"/>
          </a:xfrm>
          <a:prstGeom prst="rect">
            <a:avLst/>
          </a:prstGeom>
          <a:noFill/>
        </p:spPr>
        <p:txBody>
          <a:bodyPr wrap="square" rtlCol="0">
            <a:noAutofit/>
          </a:bodyPr>
          <a:p>
            <a:r>
              <a:rPr lang="zh-CN" altLang="en-US" sz="2800">
                <a:solidFill>
                  <a:schemeClr val="bg1"/>
                </a:solidFill>
                <a:latin typeface="黑体" panose="02010609060101010101" charset="-122"/>
                <a:ea typeface="黑体" panose="02010609060101010101" charset="-122"/>
                <a:cs typeface="黑体" panose="02010609060101010101" charset="-122"/>
              </a:rPr>
              <a:t>第三节　我国货物运输保险的险别</a:t>
            </a:r>
            <a:endParaRPr lang="zh-CN" altLang="en-US" sz="2800">
              <a:solidFill>
                <a:schemeClr val="bg1"/>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969010" y="1601470"/>
            <a:ext cx="10681970" cy="3630930"/>
          </a:xfrm>
          <a:prstGeom prst="rect">
            <a:avLst/>
          </a:prstGeom>
          <a:noFill/>
        </p:spPr>
        <p:txBody>
          <a:bodyPr wrap="square" rtlCol="0">
            <a:spAutoFit/>
          </a:bodyPr>
          <a:p>
            <a:pPr lvl="0">
              <a:lnSpc>
                <a:spcPct val="150000"/>
              </a:lnSpc>
            </a:pPr>
            <a:r>
              <a:rPr lang="zh-CN" altLang="en-US" sz="2000">
                <a:sym typeface="+mn-ea"/>
              </a:rPr>
              <a:t>三、 航空运输货物保险</a:t>
            </a:r>
            <a:endParaRPr lang="zh-CN" altLang="en-US" sz="2000"/>
          </a:p>
          <a:p>
            <a:pPr lvl="1">
              <a:lnSpc>
                <a:spcPct val="150000"/>
              </a:lnSpc>
            </a:pPr>
            <a:r>
              <a:rPr lang="zh-CN" altLang="en-US" sz="2000">
                <a:sym typeface="+mn-ea"/>
              </a:rPr>
              <a:t>(一) 航空运输货物保险的险别：航空运输险、 航空运输一切险、航空货物运输战争险</a:t>
            </a:r>
            <a:endParaRPr lang="zh-CN" altLang="en-US" sz="2000"/>
          </a:p>
          <a:p>
            <a:pPr lvl="1">
              <a:lnSpc>
                <a:spcPct val="150000"/>
              </a:lnSpc>
            </a:pPr>
            <a:r>
              <a:rPr lang="zh-CN" altLang="en-US" sz="2000">
                <a:sym typeface="+mn-ea"/>
              </a:rPr>
              <a:t>(二) 航空运输货物保险的责任起讫</a:t>
            </a:r>
            <a:endParaRPr lang="zh-CN" altLang="en-US" sz="2000"/>
          </a:p>
          <a:p>
            <a:pPr lvl="2">
              <a:lnSpc>
                <a:spcPct val="150000"/>
              </a:lnSpc>
            </a:pPr>
            <a:r>
              <a:rPr lang="zh-CN" altLang="en-US" sz="2000">
                <a:sym typeface="+mn-ea"/>
              </a:rPr>
              <a:t>1. 航空运输险和航空运输一切险的责任起讫</a:t>
            </a:r>
            <a:endParaRPr lang="zh-CN" altLang="en-US" sz="2000"/>
          </a:p>
          <a:p>
            <a:pPr lvl="2">
              <a:lnSpc>
                <a:spcPct val="150000"/>
              </a:lnSpc>
            </a:pPr>
            <a:r>
              <a:rPr lang="zh-CN" altLang="en-US" sz="2000">
                <a:sym typeface="+mn-ea"/>
              </a:rPr>
              <a:t>“仓至仓”责任，未运抵则以货物在最后卸载地卸离飞机后满30天为止</a:t>
            </a:r>
            <a:endParaRPr lang="zh-CN" altLang="en-US" sz="2000">
              <a:sym typeface="+mn-ea"/>
            </a:endParaRPr>
          </a:p>
          <a:p>
            <a:pPr lvl="2">
              <a:lnSpc>
                <a:spcPct val="150000"/>
              </a:lnSpc>
            </a:pPr>
            <a:r>
              <a:rPr lang="zh-CN" altLang="en-US" sz="2000">
                <a:sym typeface="+mn-ea"/>
              </a:rPr>
              <a:t>2. 航空货物运输战争险的责任起讫</a:t>
            </a:r>
            <a:endParaRPr lang="zh-CN" altLang="en-US" sz="2000"/>
          </a:p>
          <a:p>
            <a:pPr lvl="2">
              <a:lnSpc>
                <a:spcPct val="150000"/>
              </a:lnSpc>
            </a:pPr>
            <a:r>
              <a:rPr lang="zh-CN" altLang="en-US" sz="2000">
                <a:sym typeface="+mn-ea"/>
              </a:rPr>
              <a:t>装上飞机开始，到目的地卸离该飞机</a:t>
            </a:r>
            <a:r>
              <a:rPr lang="en-US" altLang="zh-CN" sz="2000">
                <a:sym typeface="+mn-ea"/>
              </a:rPr>
              <a:t> / 达目的地之日午夜起算15天</a:t>
            </a:r>
            <a:r>
              <a:rPr lang="zh-CN" altLang="en-US" sz="2000">
                <a:sym typeface="+mn-ea"/>
              </a:rPr>
              <a:t>为止</a:t>
            </a:r>
            <a:endParaRPr lang="zh-CN" altLang="en-US" sz="2000"/>
          </a:p>
          <a:p>
            <a:endParaRPr lang="zh-CN" altLang="en-US" sz="200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534670" y="616585"/>
            <a:ext cx="7247890" cy="721995"/>
          </a:xfrm>
          <a:prstGeom prst="rect">
            <a:avLst/>
          </a:prstGeom>
          <a:noFill/>
        </p:spPr>
        <p:txBody>
          <a:bodyPr wrap="square" rtlCol="0">
            <a:noAutofit/>
          </a:bodyPr>
          <a:p>
            <a:r>
              <a:rPr lang="zh-CN" altLang="en-US" sz="2800">
                <a:solidFill>
                  <a:schemeClr val="bg1"/>
                </a:solidFill>
                <a:latin typeface="黑体" panose="02010609060101010101" charset="-122"/>
                <a:ea typeface="黑体" panose="02010609060101010101" charset="-122"/>
                <a:cs typeface="黑体" panose="02010609060101010101" charset="-122"/>
              </a:rPr>
              <a:t>第三节　我国货物运输保险的险别</a:t>
            </a:r>
            <a:endParaRPr lang="zh-CN" altLang="en-US" sz="2800">
              <a:solidFill>
                <a:schemeClr val="bg1"/>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968375" y="1717675"/>
            <a:ext cx="10090785" cy="2861310"/>
          </a:xfrm>
          <a:prstGeom prst="rect">
            <a:avLst/>
          </a:prstGeom>
          <a:noFill/>
        </p:spPr>
        <p:txBody>
          <a:bodyPr wrap="square" rtlCol="0">
            <a:spAutoFit/>
          </a:bodyPr>
          <a:p>
            <a:pPr>
              <a:lnSpc>
                <a:spcPct val="150000"/>
              </a:lnSpc>
            </a:pPr>
            <a:r>
              <a:rPr lang="zh-CN" altLang="en-US" sz="2000"/>
              <a:t>四、 邮包运输货物保险</a:t>
            </a:r>
            <a:endParaRPr lang="zh-CN" altLang="en-US" sz="2000"/>
          </a:p>
          <a:p>
            <a:pPr lvl="1">
              <a:lnSpc>
                <a:spcPct val="150000"/>
              </a:lnSpc>
            </a:pPr>
            <a:r>
              <a:rPr lang="zh-CN" altLang="en-US" sz="2000"/>
              <a:t>(一) 邮包运输货物保险的险别：</a:t>
            </a:r>
            <a:r>
              <a:rPr lang="en-US" altLang="zh-CN" sz="2000"/>
              <a:t>邮包险</a:t>
            </a:r>
            <a:r>
              <a:rPr lang="zh-CN" altLang="en-US" sz="2000"/>
              <a:t>、邮包一切险、邮包战争险</a:t>
            </a:r>
            <a:endParaRPr lang="zh-CN" altLang="en-US" sz="2000"/>
          </a:p>
          <a:p>
            <a:pPr lvl="2">
              <a:lnSpc>
                <a:spcPct val="150000"/>
              </a:lnSpc>
            </a:pPr>
            <a:r>
              <a:rPr lang="zh-CN" altLang="en-US" sz="2000"/>
              <a:t>邮包险承保责任范围：自然灾害、运输工具损坏、失火</a:t>
            </a:r>
            <a:r>
              <a:rPr lang="en-US" altLang="zh-CN" sz="2000"/>
              <a:t>/</a:t>
            </a:r>
            <a:r>
              <a:rPr lang="zh-CN" altLang="en-US" sz="2000"/>
              <a:t>爆炸等意外事故</a:t>
            </a:r>
            <a:endParaRPr lang="zh-CN" altLang="en-US" sz="2000"/>
          </a:p>
          <a:p>
            <a:pPr lvl="2">
              <a:lnSpc>
                <a:spcPct val="150000"/>
              </a:lnSpc>
            </a:pPr>
            <a:r>
              <a:rPr lang="zh-CN" altLang="en-US" sz="2000"/>
              <a:t>邮包一切险承保责任范围：邮包险的各项责任</a:t>
            </a:r>
            <a:r>
              <a:rPr lang="en-US" altLang="zh-CN" sz="2000"/>
              <a:t> + </a:t>
            </a:r>
            <a:r>
              <a:rPr lang="zh-CN" altLang="en-US" sz="2000"/>
              <a:t>外来原因导致的损失</a:t>
            </a:r>
            <a:endParaRPr lang="zh-CN" altLang="en-US" sz="2000"/>
          </a:p>
          <a:p>
            <a:pPr lvl="1">
              <a:lnSpc>
                <a:spcPct val="150000"/>
              </a:lnSpc>
            </a:pPr>
            <a:r>
              <a:rPr lang="zh-CN" altLang="en-US" sz="2000"/>
              <a:t>(二) 邮包运输货物保险责任的起讫</a:t>
            </a:r>
            <a:endParaRPr lang="zh-CN" altLang="en-US" sz="2000"/>
          </a:p>
          <a:p>
            <a:pPr lvl="2">
              <a:lnSpc>
                <a:spcPct val="150000"/>
              </a:lnSpc>
            </a:pPr>
            <a:r>
              <a:rPr lang="zh-CN" altLang="en-US" sz="2000"/>
              <a:t>离开寄件人起，至邮局签发到货通知书当日午夜起满15天终止</a:t>
            </a:r>
            <a:endParaRPr lang="zh-CN" altLang="en-US" sz="2000"/>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2457</Words>
  <Application>WPS 演示</Application>
  <PresentationFormat>宽屏</PresentationFormat>
  <Paragraphs>162</Paragraphs>
  <Slides>14</Slides>
  <Notes>0</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14</vt:i4>
      </vt:variant>
    </vt:vector>
  </HeadingPairs>
  <TitlesOfParts>
    <vt:vector size="26" baseType="lpstr">
      <vt:lpstr>Arial</vt:lpstr>
      <vt:lpstr>宋体</vt:lpstr>
      <vt:lpstr>Wingdings</vt:lpstr>
      <vt:lpstr>Songti SC</vt:lpstr>
      <vt:lpstr>黑体</vt:lpstr>
      <vt:lpstr>微软雅黑</vt:lpstr>
      <vt:lpstr>Arial Unicode MS</vt:lpstr>
      <vt:lpstr>等线 Light</vt:lpstr>
      <vt:lpstr>等线</vt:lpstr>
      <vt:lpstr>Calibri</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Yuxuan Wu</dc:creator>
  <cp:lastModifiedBy>F0450</cp:lastModifiedBy>
  <cp:revision>10</cp:revision>
  <dcterms:created xsi:type="dcterms:W3CDTF">2025-08-16T14:13:00Z</dcterms:created>
  <dcterms:modified xsi:type="dcterms:W3CDTF">2025-08-22T06:23:39Z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683BEBA8A97D046E3D0BA0681DD7D797_42</vt:lpwstr>
  </property>
  <property fmtid="{D5CDD505-2E9C-101B-9397-08002B2CF9AE}" pid="3" name="KSOProductBuildVer">
    <vt:lpwstr>2052-12.8.2.17148</vt:lpwstr>
  </property>
</Properties>
</file>