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2996890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368726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456245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24198353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3262860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3869678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2562602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1150094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3602828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335355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2272025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A9230A-40F6-4CD4-82F5-AFBAFE614D81}"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2392977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A9230A-40F6-4CD4-82F5-AFBAFE614D81}"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BCF0A5-ABCE-4548-957F-B215713F1DA5}" type="slidenum">
              <a:rPr lang="zh-CN" altLang="en-US" smtClean="0"/>
              <a:t>‹#›</a:t>
            </a:fld>
            <a:endParaRPr lang="zh-CN" altLang="en-US"/>
          </a:p>
        </p:txBody>
      </p:sp>
    </p:spTree>
    <p:extLst>
      <p:ext uri="{BB962C8B-B14F-4D97-AF65-F5344CB8AC3E}">
        <p14:creationId xmlns:p14="http://schemas.microsoft.com/office/powerpoint/2010/main" val="5466364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801679"/>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2926756" y="3107421"/>
            <a:ext cx="5213448" cy="646331"/>
          </a:xfrm>
          <a:prstGeom prst="rect">
            <a:avLst/>
          </a:prstGeom>
        </p:spPr>
        <p:txBody>
          <a:bodyPr wrap="square">
            <a:spAutoFit/>
          </a:bodyPr>
          <a:lstStyle/>
          <a:p>
            <a:r>
              <a:rPr lang="zh-CN" altLang="zh-CN" sz="3600" b="1" dirty="0">
                <a:solidFill>
                  <a:prstClr val="black"/>
                </a:solidFill>
              </a:rPr>
              <a:t>第</a:t>
            </a:r>
            <a:r>
              <a:rPr lang="en-US" altLang="zh-CN" sz="3600" b="1" dirty="0">
                <a:solidFill>
                  <a:prstClr val="black"/>
                </a:solidFill>
              </a:rPr>
              <a:t>3</a:t>
            </a:r>
            <a:r>
              <a:rPr lang="zh-CN" altLang="zh-CN" sz="3600" b="1" dirty="0">
                <a:solidFill>
                  <a:prstClr val="black"/>
                </a:solidFill>
              </a:rPr>
              <a:t>章</a:t>
            </a:r>
            <a:r>
              <a:rPr lang="en-US" altLang="zh-CN" sz="3600" b="1" dirty="0">
                <a:solidFill>
                  <a:prstClr val="black"/>
                </a:solidFill>
              </a:rPr>
              <a:t>  </a:t>
            </a:r>
            <a:r>
              <a:rPr lang="zh-CN" altLang="zh-CN" sz="3600" b="1" dirty="0">
                <a:solidFill>
                  <a:prstClr val="black"/>
                </a:solidFill>
              </a:rPr>
              <a:t>企业应用平台</a:t>
            </a:r>
          </a:p>
        </p:txBody>
      </p:sp>
    </p:spTree>
    <p:extLst>
      <p:ext uri="{BB962C8B-B14F-4D97-AF65-F5344CB8AC3E}">
        <p14:creationId xmlns:p14="http://schemas.microsoft.com/office/powerpoint/2010/main" val="35306381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　基本信息设置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3.3.2</a:t>
            </a:r>
            <a:r>
              <a:rPr lang="zh-CN" altLang="zh-CN" sz="2600" b="1" dirty="0">
                <a:latin typeface="黑体" panose="02010609060101010101" pitchFamily="49" charset="-122"/>
                <a:ea typeface="黑体" panose="02010609060101010101" pitchFamily="49" charset="-122"/>
              </a:rPr>
              <a:t>　编码方案</a:t>
            </a:r>
          </a:p>
          <a:p>
            <a:r>
              <a:rPr lang="zh-CN" altLang="zh-CN" dirty="0"/>
              <a:t>为了方便分级核算、统计、管理</a:t>
            </a:r>
            <a:r>
              <a:rPr lang="en-US" altLang="zh-CN" dirty="0"/>
              <a:t>,</a:t>
            </a:r>
            <a:r>
              <a:rPr lang="zh-CN" altLang="zh-CN" dirty="0"/>
              <a:t>需要对基础数据的编码进行分级设置</a:t>
            </a:r>
            <a:r>
              <a:rPr lang="en-US" altLang="zh-CN" dirty="0"/>
              <a:t>,</a:t>
            </a:r>
            <a:r>
              <a:rPr lang="zh-CN" altLang="zh-CN" dirty="0"/>
              <a:t>各级编码长度可自行设计。可分级设置的内容有科目编码、客户分类编码、部门编码、存货分类编码、地区分类编码、货位编码、供应商分类编码、收发类别编码和结算方式编码。编码级次和各级编码长度的设置将决定用户单位如何编制基础数据的编号</a:t>
            </a:r>
            <a:r>
              <a:rPr lang="en-US" altLang="zh-CN" dirty="0"/>
              <a:t>,</a:t>
            </a:r>
            <a:r>
              <a:rPr lang="zh-CN" altLang="zh-CN" dirty="0"/>
              <a:t>进而构成用户分级核算、统计和管理的基础。</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3.3.3</a:t>
            </a:r>
            <a:r>
              <a:rPr lang="zh-CN" altLang="zh-CN" sz="2600" b="1" dirty="0">
                <a:latin typeface="黑体" panose="02010609060101010101" pitchFamily="49" charset="-122"/>
                <a:ea typeface="黑体" panose="02010609060101010101" pitchFamily="49" charset="-122"/>
              </a:rPr>
              <a:t>　数据精度</a:t>
            </a:r>
          </a:p>
          <a:p>
            <a:r>
              <a:rPr lang="zh-CN" altLang="zh-CN" dirty="0"/>
              <a:t>由于各企业对数量、单价的核算精度要求不一致</a:t>
            </a:r>
            <a:r>
              <a:rPr lang="en-US" altLang="zh-CN" dirty="0"/>
              <a:t>,</a:t>
            </a:r>
            <a:r>
              <a:rPr lang="zh-CN" altLang="zh-CN" dirty="0"/>
              <a:t>为了适应各用户企业的不同需求</a:t>
            </a:r>
            <a:r>
              <a:rPr lang="en-US" altLang="zh-CN" dirty="0"/>
              <a:t>,</a:t>
            </a:r>
            <a:r>
              <a:rPr lang="zh-CN" altLang="zh-CN" dirty="0"/>
              <a:t>系统提供了自定义数据精度的功能。需要设置的数据精度主要有存货数量小数位、存货单价小数位、开票单价小数位、件数小数位、换算率小数位和税率小数位。用户可根据企业的实际情况来设置。</a:t>
            </a:r>
          </a:p>
          <a:p>
            <a:endParaRPr lang="zh-CN" altLang="en-US" dirty="0"/>
          </a:p>
        </p:txBody>
      </p:sp>
    </p:spTree>
    <p:extLst>
      <p:ext uri="{BB962C8B-B14F-4D97-AF65-F5344CB8AC3E}">
        <p14:creationId xmlns:p14="http://schemas.microsoft.com/office/powerpoint/2010/main" val="296980465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smtClean="0">
                <a:latin typeface="黑体" panose="02010609060101010101" pitchFamily="49" charset="-122"/>
                <a:ea typeface="黑体" panose="02010609060101010101" pitchFamily="49" charset="-122"/>
              </a:rPr>
              <a:t>3.4.1</a:t>
            </a:r>
            <a:r>
              <a:rPr lang="zh-CN" altLang="zh-CN" sz="2600" b="1" dirty="0">
                <a:latin typeface="黑体" panose="02010609060101010101" pitchFamily="49" charset="-122"/>
                <a:ea typeface="黑体" panose="02010609060101010101" pitchFamily="49" charset="-122"/>
              </a:rPr>
              <a:t>　机构人员</a:t>
            </a:r>
          </a:p>
          <a:p>
            <a:r>
              <a:rPr lang="zh-CN" altLang="zh-CN" dirty="0"/>
              <a:t>【案例</a:t>
            </a:r>
            <a:r>
              <a:rPr lang="en-US" altLang="zh-CN" dirty="0"/>
              <a:t>3-2</a:t>
            </a:r>
            <a:r>
              <a:rPr lang="zh-CN" altLang="zh-CN" dirty="0"/>
              <a:t>】 　</a:t>
            </a:r>
            <a:r>
              <a:rPr lang="en-US" altLang="zh-CN" dirty="0"/>
              <a:t>(1)</a:t>
            </a:r>
            <a:r>
              <a:rPr lang="zh-CN" altLang="zh-CN" dirty="0"/>
              <a:t>部门</a:t>
            </a:r>
            <a:r>
              <a:rPr lang="zh-CN" altLang="zh-CN" dirty="0" smtClean="0"/>
              <a:t>档案</a:t>
            </a:r>
            <a:endParaRPr lang="en-US" altLang="zh-CN" dirty="0" smtClean="0"/>
          </a:p>
          <a:p>
            <a:r>
              <a:rPr lang="zh-CN" altLang="zh-CN" dirty="0" smtClean="0"/>
              <a:t>【案例</a:t>
            </a:r>
            <a:r>
              <a:rPr lang="en-US" altLang="zh-CN" dirty="0"/>
              <a:t>3-2</a:t>
            </a:r>
            <a:r>
              <a:rPr lang="zh-CN" altLang="zh-CN" dirty="0"/>
              <a:t>】　</a:t>
            </a:r>
            <a:r>
              <a:rPr lang="en-US" altLang="zh-CN" dirty="0"/>
              <a:t>(2)</a:t>
            </a:r>
            <a:r>
              <a:rPr lang="zh-CN" altLang="zh-CN" dirty="0"/>
              <a:t>人员</a:t>
            </a:r>
            <a:r>
              <a:rPr lang="zh-CN" altLang="zh-CN" dirty="0" smtClean="0"/>
              <a:t>档案</a:t>
            </a:r>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27377903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3.4.2</a:t>
            </a:r>
            <a:r>
              <a:rPr lang="zh-CN" altLang="zh-CN" sz="2600" b="1" dirty="0">
                <a:latin typeface="黑体" panose="02010609060101010101" pitchFamily="49" charset="-122"/>
                <a:ea typeface="黑体" panose="02010609060101010101" pitchFamily="49" charset="-122"/>
              </a:rPr>
              <a:t>　定义客商信息</a:t>
            </a:r>
          </a:p>
          <a:p>
            <a:r>
              <a:rPr lang="zh-CN" altLang="zh-CN" dirty="0"/>
              <a:t>【案例</a:t>
            </a:r>
            <a:r>
              <a:rPr lang="en-US" altLang="zh-CN" dirty="0"/>
              <a:t>3-3</a:t>
            </a:r>
            <a:r>
              <a:rPr lang="zh-CN" altLang="zh-CN" dirty="0"/>
              <a:t>】　</a:t>
            </a:r>
            <a:r>
              <a:rPr lang="en-US" altLang="zh-CN" dirty="0"/>
              <a:t>(1)</a:t>
            </a:r>
            <a:r>
              <a:rPr lang="zh-CN" altLang="zh-CN" dirty="0"/>
              <a:t>客户分类</a:t>
            </a:r>
            <a:r>
              <a:rPr lang="en-US" altLang="zh-CN" dirty="0"/>
              <a:t>(</a:t>
            </a:r>
            <a:r>
              <a:rPr lang="zh-CN" altLang="zh-CN" dirty="0"/>
              <a:t>见表</a:t>
            </a:r>
            <a:r>
              <a:rPr lang="en-US" altLang="zh-CN" dirty="0"/>
              <a:t>3-13)</a:t>
            </a:r>
            <a:endParaRPr lang="zh-CN" altLang="zh-CN" dirty="0"/>
          </a:p>
          <a:p>
            <a:r>
              <a:rPr lang="zh-CN" altLang="zh-CN" dirty="0"/>
              <a:t>【案例</a:t>
            </a:r>
            <a:r>
              <a:rPr lang="en-US" altLang="zh-CN" dirty="0"/>
              <a:t>3-3</a:t>
            </a:r>
            <a:r>
              <a:rPr lang="zh-CN" altLang="zh-CN" dirty="0"/>
              <a:t>】　</a:t>
            </a:r>
            <a:r>
              <a:rPr lang="en-US" altLang="zh-CN" dirty="0"/>
              <a:t>(2)</a:t>
            </a:r>
            <a:r>
              <a:rPr lang="zh-CN" altLang="zh-CN" dirty="0"/>
              <a:t>客户档案</a:t>
            </a:r>
            <a:r>
              <a:rPr lang="en-US" altLang="zh-CN" dirty="0"/>
              <a:t>(</a:t>
            </a:r>
            <a:r>
              <a:rPr lang="zh-CN" altLang="zh-CN" dirty="0"/>
              <a:t>见表</a:t>
            </a:r>
            <a:r>
              <a:rPr lang="en-US" altLang="zh-CN" dirty="0"/>
              <a:t>3-14)</a:t>
            </a:r>
            <a:endParaRPr lang="zh-CN" altLang="zh-CN" dirty="0"/>
          </a:p>
          <a:p>
            <a:r>
              <a:rPr lang="zh-CN" altLang="zh-CN" dirty="0"/>
              <a:t>【案例</a:t>
            </a:r>
            <a:r>
              <a:rPr lang="en-US" altLang="zh-CN" dirty="0"/>
              <a:t>3-3</a:t>
            </a:r>
            <a:r>
              <a:rPr lang="zh-CN" altLang="zh-CN" dirty="0"/>
              <a:t>】　</a:t>
            </a:r>
            <a:r>
              <a:rPr lang="en-US" altLang="zh-CN" dirty="0"/>
              <a:t>(3)</a:t>
            </a:r>
            <a:r>
              <a:rPr lang="zh-CN" altLang="zh-CN" dirty="0"/>
              <a:t>供应商分类</a:t>
            </a:r>
            <a:r>
              <a:rPr lang="en-US" altLang="zh-CN" dirty="0"/>
              <a:t>(</a:t>
            </a:r>
            <a:r>
              <a:rPr lang="zh-CN" altLang="zh-CN" dirty="0"/>
              <a:t>见表</a:t>
            </a:r>
            <a:r>
              <a:rPr lang="en-US" altLang="zh-CN" dirty="0"/>
              <a:t>3-15)</a:t>
            </a:r>
            <a:endParaRPr lang="zh-CN" altLang="zh-CN" dirty="0"/>
          </a:p>
          <a:p>
            <a:r>
              <a:rPr lang="zh-CN" altLang="zh-CN" dirty="0"/>
              <a:t>【案例</a:t>
            </a:r>
            <a:r>
              <a:rPr lang="en-US" altLang="zh-CN" dirty="0"/>
              <a:t>3-3</a:t>
            </a:r>
            <a:r>
              <a:rPr lang="zh-CN" altLang="zh-CN" dirty="0"/>
              <a:t>】　</a:t>
            </a:r>
            <a:r>
              <a:rPr lang="en-US" altLang="zh-CN" dirty="0"/>
              <a:t>(4)</a:t>
            </a:r>
            <a:r>
              <a:rPr lang="zh-CN" altLang="zh-CN" dirty="0"/>
              <a:t>供应商档案</a:t>
            </a:r>
            <a:r>
              <a:rPr lang="en-US" altLang="zh-CN" dirty="0"/>
              <a:t>(</a:t>
            </a:r>
            <a:r>
              <a:rPr lang="zh-CN" altLang="zh-CN" dirty="0"/>
              <a:t>见表</a:t>
            </a:r>
            <a:r>
              <a:rPr lang="en-US" altLang="zh-CN" dirty="0"/>
              <a:t>3-16)</a:t>
            </a:r>
            <a:endParaRPr lang="zh-CN" altLang="zh-CN" dirty="0"/>
          </a:p>
          <a:p>
            <a:endParaRPr lang="zh-CN" altLang="en-US" dirty="0"/>
          </a:p>
        </p:txBody>
      </p:sp>
    </p:spTree>
    <p:extLst>
      <p:ext uri="{BB962C8B-B14F-4D97-AF65-F5344CB8AC3E}">
        <p14:creationId xmlns:p14="http://schemas.microsoft.com/office/powerpoint/2010/main" val="148849198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3.4.3</a:t>
            </a:r>
            <a:r>
              <a:rPr lang="zh-CN" altLang="zh-CN" sz="2600" b="1" dirty="0">
                <a:latin typeface="黑体" panose="02010609060101010101" pitchFamily="49" charset="-122"/>
                <a:ea typeface="黑体" panose="02010609060101010101" pitchFamily="49" charset="-122"/>
              </a:rPr>
              <a:t>　外币设置</a:t>
            </a:r>
          </a:p>
          <a:p>
            <a:r>
              <a:rPr lang="zh-CN" altLang="zh-CN" dirty="0"/>
              <a:t>汇率管理是专为外币核算服务的。在【填制凭证】中所用的汇率应先在此进行定义</a:t>
            </a:r>
            <a:r>
              <a:rPr lang="en-US" altLang="zh-CN" dirty="0"/>
              <a:t>,</a:t>
            </a:r>
            <a:r>
              <a:rPr lang="zh-CN" altLang="zh-CN" dirty="0"/>
              <a:t>以便制单时调用</a:t>
            </a:r>
            <a:r>
              <a:rPr lang="en-US" altLang="zh-CN" dirty="0"/>
              <a:t>,</a:t>
            </a:r>
            <a:r>
              <a:rPr lang="zh-CN" altLang="zh-CN" dirty="0"/>
              <a:t>减少录入汇率的次数和差错。</a:t>
            </a:r>
          </a:p>
          <a:p>
            <a:r>
              <a:rPr lang="zh-CN" altLang="zh-CN" dirty="0"/>
              <a:t>使用固定汇率</a:t>
            </a:r>
            <a:r>
              <a:rPr lang="en-US" altLang="zh-CN" dirty="0"/>
              <a:t>,</a:t>
            </a:r>
            <a:r>
              <a:rPr lang="zh-CN" altLang="zh-CN" dirty="0"/>
              <a:t>即使用月初或年初的汇率作为记账汇率的用户</a:t>
            </a:r>
            <a:r>
              <a:rPr lang="en-US" altLang="zh-CN" dirty="0"/>
              <a:t>,</a:t>
            </a:r>
            <a:r>
              <a:rPr lang="zh-CN" altLang="zh-CN" dirty="0"/>
              <a:t>在填制每月的凭证前</a:t>
            </a:r>
            <a:r>
              <a:rPr lang="en-US" altLang="zh-CN" dirty="0"/>
              <a:t>,</a:t>
            </a:r>
            <a:r>
              <a:rPr lang="zh-CN" altLang="zh-CN" dirty="0"/>
              <a:t>应预先在此录入该月的记账汇率</a:t>
            </a:r>
            <a:r>
              <a:rPr lang="en-US" altLang="zh-CN" dirty="0"/>
              <a:t>,</a:t>
            </a:r>
            <a:r>
              <a:rPr lang="zh-CN" altLang="zh-CN" dirty="0"/>
              <a:t>否则在填制该月外币凭证时</a:t>
            </a:r>
            <a:r>
              <a:rPr lang="en-US" altLang="zh-CN" dirty="0"/>
              <a:t>,</a:t>
            </a:r>
            <a:r>
              <a:rPr lang="zh-CN" altLang="zh-CN" dirty="0"/>
              <a:t>将会出现汇率为零的错误。</a:t>
            </a:r>
          </a:p>
          <a:p>
            <a:r>
              <a:rPr lang="zh-CN" altLang="zh-CN" dirty="0"/>
              <a:t>对于使用变动汇率</a:t>
            </a:r>
            <a:r>
              <a:rPr lang="en-US" altLang="zh-CN" dirty="0"/>
              <a:t>,</a:t>
            </a:r>
            <a:r>
              <a:rPr lang="zh-CN" altLang="zh-CN" dirty="0"/>
              <a:t>即使用当日汇率作为记账汇率的用户</a:t>
            </a:r>
            <a:r>
              <a:rPr lang="en-US" altLang="zh-CN" dirty="0"/>
              <a:t>,</a:t>
            </a:r>
            <a:r>
              <a:rPr lang="zh-CN" altLang="zh-CN" dirty="0"/>
              <a:t>在填制该天的凭证前</a:t>
            </a:r>
            <a:r>
              <a:rPr lang="en-US" altLang="zh-CN" dirty="0"/>
              <a:t>,</a:t>
            </a:r>
            <a:r>
              <a:rPr lang="zh-CN" altLang="zh-CN" dirty="0"/>
              <a:t>应预先在此录入该天的记账汇率。</a:t>
            </a:r>
          </a:p>
          <a:p>
            <a:endParaRPr lang="zh-CN" altLang="en-US" dirty="0"/>
          </a:p>
        </p:txBody>
      </p:sp>
    </p:spTree>
    <p:extLst>
      <p:ext uri="{BB962C8B-B14F-4D97-AF65-F5344CB8AC3E}">
        <p14:creationId xmlns:p14="http://schemas.microsoft.com/office/powerpoint/2010/main" val="3744106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3.4.4</a:t>
            </a:r>
            <a:r>
              <a:rPr lang="zh-CN" altLang="zh-CN" sz="2600" b="1" dirty="0">
                <a:latin typeface="黑体" panose="02010609060101010101" pitchFamily="49" charset="-122"/>
                <a:ea typeface="黑体" panose="02010609060101010101" pitchFamily="49" charset="-122"/>
              </a:rPr>
              <a:t>　会计科目设置</a:t>
            </a:r>
          </a:p>
          <a:p>
            <a:r>
              <a:rPr lang="zh-CN" altLang="zh-CN" dirty="0"/>
              <a:t>会计科目是对会计对象具体内容分门别类进行核算所规定的项目</a:t>
            </a:r>
            <a:r>
              <a:rPr lang="en-US" altLang="zh-CN" dirty="0"/>
              <a:t>,</a:t>
            </a:r>
            <a:r>
              <a:rPr lang="zh-CN" altLang="zh-CN" dirty="0"/>
              <a:t>是填制会计凭证、登记会计账簿、编制会计报表的基础。会计科目设置的完整性影响着会计过程的顺利实施</a:t>
            </a:r>
            <a:r>
              <a:rPr lang="en-US" altLang="zh-CN" dirty="0"/>
              <a:t>,</a:t>
            </a:r>
            <a:r>
              <a:rPr lang="zh-CN" altLang="zh-CN" dirty="0"/>
              <a:t>会计科目设置的层次、深度直接影响会计核算的详细、准确程度。</a:t>
            </a:r>
          </a:p>
          <a:p>
            <a:r>
              <a:rPr lang="zh-CN" altLang="zh-CN" dirty="0"/>
              <a:t>每个会计科目核算的经济内容是不同的</a:t>
            </a:r>
            <a:r>
              <a:rPr lang="en-US" altLang="zh-CN" dirty="0"/>
              <a:t>,</a:t>
            </a:r>
            <a:r>
              <a:rPr lang="zh-CN" altLang="zh-CN" dirty="0"/>
              <a:t>“</a:t>
            </a:r>
            <a:r>
              <a:rPr lang="en-US" altLang="zh-CN" dirty="0"/>
              <a:t>2007</a:t>
            </a:r>
            <a:r>
              <a:rPr lang="zh-CN" altLang="zh-CN" dirty="0"/>
              <a:t>年新会计制度科目”分为六类</a:t>
            </a:r>
            <a:r>
              <a:rPr lang="en-US" altLang="zh-CN" dirty="0"/>
              <a:t>:</a:t>
            </a:r>
            <a:r>
              <a:rPr lang="zh-CN" altLang="zh-CN" dirty="0"/>
              <a:t>资产、负债、共同、所有者权益、成本、损益。</a:t>
            </a:r>
          </a:p>
          <a:p>
            <a:endParaRPr lang="zh-CN" altLang="en-US" dirty="0"/>
          </a:p>
        </p:txBody>
      </p:sp>
    </p:spTree>
    <p:extLst>
      <p:ext uri="{BB962C8B-B14F-4D97-AF65-F5344CB8AC3E}">
        <p14:creationId xmlns:p14="http://schemas.microsoft.com/office/powerpoint/2010/main" val="270938163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3.4.5</a:t>
            </a:r>
            <a:r>
              <a:rPr lang="zh-CN" altLang="zh-CN" sz="2600" b="1" dirty="0">
                <a:latin typeface="黑体" panose="02010609060101010101" pitchFamily="49" charset="-122"/>
                <a:ea typeface="黑体" panose="02010609060101010101" pitchFamily="49" charset="-122"/>
              </a:rPr>
              <a:t>　定义凭证类别</a:t>
            </a:r>
          </a:p>
          <a:p>
            <a:r>
              <a:rPr lang="zh-CN" altLang="zh-CN" dirty="0"/>
              <a:t>如果是第一次进行凭证类别设置</a:t>
            </a:r>
            <a:r>
              <a:rPr lang="en-US" altLang="zh-CN" dirty="0"/>
              <a:t>,</a:t>
            </a:r>
            <a:r>
              <a:rPr lang="zh-CN" altLang="zh-CN" dirty="0"/>
              <a:t>可以按以下五种常用分类方式进行定义。</a:t>
            </a:r>
          </a:p>
          <a:p>
            <a:r>
              <a:rPr lang="zh-CN" altLang="zh-CN" dirty="0"/>
              <a:t>一是记账凭证</a:t>
            </a:r>
            <a:r>
              <a:rPr lang="en-US" altLang="zh-CN" dirty="0"/>
              <a:t>;</a:t>
            </a:r>
            <a:endParaRPr lang="zh-CN" altLang="zh-CN" dirty="0"/>
          </a:p>
          <a:p>
            <a:r>
              <a:rPr lang="zh-CN" altLang="zh-CN" dirty="0"/>
              <a:t>二是收款、付款、转账凭证</a:t>
            </a:r>
            <a:r>
              <a:rPr lang="en-US" altLang="zh-CN" dirty="0"/>
              <a:t>;</a:t>
            </a:r>
            <a:endParaRPr lang="zh-CN" altLang="zh-CN" dirty="0"/>
          </a:p>
          <a:p>
            <a:r>
              <a:rPr lang="zh-CN" altLang="zh-CN" dirty="0"/>
              <a:t>三是现金、银行、转账凭证</a:t>
            </a:r>
            <a:r>
              <a:rPr lang="en-US" altLang="zh-CN" dirty="0"/>
              <a:t>;</a:t>
            </a:r>
            <a:endParaRPr lang="zh-CN" altLang="zh-CN" dirty="0"/>
          </a:p>
          <a:p>
            <a:r>
              <a:rPr lang="zh-CN" altLang="zh-CN" dirty="0"/>
              <a:t>四是现金收款、现金付款、银行收款、银行付款、转账凭证</a:t>
            </a:r>
            <a:r>
              <a:rPr lang="en-US" altLang="zh-CN" dirty="0"/>
              <a:t>;</a:t>
            </a:r>
            <a:endParaRPr lang="zh-CN" altLang="zh-CN" dirty="0"/>
          </a:p>
          <a:p>
            <a:r>
              <a:rPr lang="zh-CN" altLang="zh-CN" dirty="0"/>
              <a:t>五是自定义凭证类别。</a:t>
            </a:r>
          </a:p>
          <a:p>
            <a:endParaRPr lang="zh-CN" altLang="en-US" dirty="0"/>
          </a:p>
        </p:txBody>
      </p:sp>
    </p:spTree>
    <p:extLst>
      <p:ext uri="{BB962C8B-B14F-4D97-AF65-F5344CB8AC3E}">
        <p14:creationId xmlns:p14="http://schemas.microsoft.com/office/powerpoint/2010/main" val="40744698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3.4.6</a:t>
            </a:r>
            <a:r>
              <a:rPr lang="zh-CN" altLang="zh-CN" sz="2600" b="1" dirty="0">
                <a:latin typeface="黑体" panose="02010609060101010101" pitchFamily="49" charset="-122"/>
                <a:ea typeface="黑体" panose="02010609060101010101" pitchFamily="49" charset="-122"/>
              </a:rPr>
              <a:t>　项目大类及分类设置</a:t>
            </a:r>
          </a:p>
          <a:p>
            <a:r>
              <a:rPr lang="zh-CN" altLang="zh-CN" dirty="0"/>
              <a:t>企业在实际业务处理中会对多种类型的项目进行核算和管理</a:t>
            </a:r>
            <a:r>
              <a:rPr lang="en-US" altLang="zh-CN" dirty="0"/>
              <a:t>,</a:t>
            </a:r>
            <a:r>
              <a:rPr lang="zh-CN" altLang="zh-CN" dirty="0"/>
              <a:t>可以将具有相同特性的一类项目定义成一个项目大类</a:t>
            </a:r>
            <a:r>
              <a:rPr lang="en-US" altLang="zh-CN" dirty="0"/>
              <a:t>,</a:t>
            </a:r>
            <a:r>
              <a:rPr lang="zh-CN" altLang="zh-CN" dirty="0"/>
              <a:t>一个项目大类可以核算多个项目</a:t>
            </a:r>
            <a:r>
              <a:rPr lang="en-US" altLang="zh-CN" dirty="0"/>
              <a:t>,</a:t>
            </a:r>
            <a:r>
              <a:rPr lang="zh-CN" altLang="zh-CN" dirty="0"/>
              <a:t>操作流程如图</a:t>
            </a:r>
            <a:r>
              <a:rPr lang="en-US" altLang="zh-CN" dirty="0"/>
              <a:t>3-41</a:t>
            </a:r>
            <a:r>
              <a:rPr lang="zh-CN" altLang="zh-CN" dirty="0"/>
              <a:t>所示。</a:t>
            </a:r>
          </a:p>
          <a:p>
            <a:endParaRPr lang="zh-CN" altLang="en-US" dirty="0"/>
          </a:p>
        </p:txBody>
      </p:sp>
      <p:pic>
        <p:nvPicPr>
          <p:cNvPr id="4" name="341.jpg" descr="id:2147502284;FounderCES"/>
          <p:cNvPicPr/>
          <p:nvPr/>
        </p:nvPicPr>
        <p:blipFill>
          <a:blip r:embed="rId2"/>
          <a:stretch>
            <a:fillRect/>
          </a:stretch>
        </p:blipFill>
        <p:spPr>
          <a:xfrm>
            <a:off x="2807595" y="3144761"/>
            <a:ext cx="5508446" cy="3391535"/>
          </a:xfrm>
          <a:prstGeom prst="rect">
            <a:avLst/>
          </a:prstGeom>
        </p:spPr>
      </p:pic>
    </p:spTree>
    <p:extLst>
      <p:ext uri="{BB962C8B-B14F-4D97-AF65-F5344CB8AC3E}">
        <p14:creationId xmlns:p14="http://schemas.microsoft.com/office/powerpoint/2010/main" val="3871181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　基础档案设置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3.4.7</a:t>
            </a:r>
            <a:r>
              <a:rPr lang="zh-CN" altLang="zh-CN" sz="2600" b="1" dirty="0">
                <a:latin typeface="黑体" panose="02010609060101010101" pitchFamily="49" charset="-122"/>
                <a:ea typeface="黑体" panose="02010609060101010101" pitchFamily="49" charset="-122"/>
              </a:rPr>
              <a:t>　收付结算</a:t>
            </a:r>
          </a:p>
          <a:p>
            <a:r>
              <a:rPr lang="zh-CN" altLang="zh-CN" dirty="0"/>
              <a:t>结算方式用来建立和管理用户在经营活动中所涉及的结算方式。它与财务结算方式一致</a:t>
            </a:r>
            <a:r>
              <a:rPr lang="en-US" altLang="zh-CN" dirty="0"/>
              <a:t>,</a:t>
            </a:r>
            <a:r>
              <a:rPr lang="zh-CN" altLang="zh-CN" dirty="0"/>
              <a:t>结算方式最多可以分为</a:t>
            </a:r>
            <a:r>
              <a:rPr lang="en-US" altLang="zh-CN" dirty="0"/>
              <a:t>2</a:t>
            </a:r>
            <a:r>
              <a:rPr lang="zh-CN" altLang="zh-CN" dirty="0"/>
              <a:t>级。结算方式一旦被引用</a:t>
            </a:r>
            <a:r>
              <a:rPr lang="en-US" altLang="zh-CN" dirty="0"/>
              <a:t>,</a:t>
            </a:r>
            <a:r>
              <a:rPr lang="zh-CN" altLang="zh-CN" dirty="0"/>
              <a:t>便不能进行修改和删除的操作。</a:t>
            </a:r>
          </a:p>
          <a:p>
            <a:r>
              <a:rPr lang="zh-CN" altLang="zh-CN" dirty="0"/>
              <a:t>【操作步骤】</a:t>
            </a:r>
          </a:p>
          <a:p>
            <a:r>
              <a:rPr lang="en-US" altLang="zh-CN" dirty="0"/>
              <a:t>(1)</a:t>
            </a:r>
            <a:r>
              <a:rPr lang="zh-CN" altLang="zh-CN" dirty="0"/>
              <a:t>【收付结算】</a:t>
            </a:r>
            <a:r>
              <a:rPr lang="en-US" altLang="zh-CN" dirty="0"/>
              <a:t>-</a:t>
            </a:r>
            <a:r>
              <a:rPr lang="zh-CN" altLang="zh-CN" dirty="0"/>
              <a:t>【结算方式】</a:t>
            </a:r>
          </a:p>
          <a:p>
            <a:r>
              <a:rPr lang="en-US" altLang="zh-CN" dirty="0"/>
              <a:t>(2)</a:t>
            </a:r>
            <a:r>
              <a:rPr lang="zh-CN" altLang="zh-CN" dirty="0"/>
              <a:t>点击【增加】</a:t>
            </a:r>
            <a:r>
              <a:rPr lang="en-US" altLang="zh-CN" dirty="0"/>
              <a:t>,</a:t>
            </a:r>
            <a:r>
              <a:rPr lang="zh-CN" altLang="zh-CN" dirty="0"/>
              <a:t>进行录入</a:t>
            </a:r>
            <a:r>
              <a:rPr lang="en-US" altLang="zh-CN" dirty="0"/>
              <a:t>,</a:t>
            </a:r>
            <a:r>
              <a:rPr lang="zh-CN" altLang="zh-CN" dirty="0"/>
              <a:t>点击【保存】</a:t>
            </a:r>
          </a:p>
          <a:p>
            <a:r>
              <a:rPr lang="en-US" altLang="zh-CN" dirty="0"/>
              <a:t>(3)</a:t>
            </a:r>
            <a:r>
              <a:rPr lang="zh-CN" altLang="zh-CN" dirty="0"/>
              <a:t>修改或删除某种结算方式</a:t>
            </a:r>
            <a:r>
              <a:rPr lang="en-US" altLang="zh-CN" dirty="0"/>
              <a:t>,</a:t>
            </a:r>
            <a:r>
              <a:rPr lang="zh-CN" altLang="zh-CN" dirty="0"/>
              <a:t>点击工具栏上的【修改】或【删除】即可</a:t>
            </a:r>
            <a:r>
              <a:rPr lang="en-US" altLang="zh-CN" dirty="0"/>
              <a:t>,</a:t>
            </a:r>
            <a:r>
              <a:rPr lang="zh-CN" altLang="zh-CN" dirty="0"/>
              <a:t>结算方式一旦被引用</a:t>
            </a:r>
            <a:r>
              <a:rPr lang="en-US" altLang="zh-CN" dirty="0"/>
              <a:t>,</a:t>
            </a:r>
            <a:r>
              <a:rPr lang="zh-CN" altLang="zh-CN" dirty="0"/>
              <a:t>便不能进行修改和删除的操作。</a:t>
            </a:r>
          </a:p>
          <a:p>
            <a:endParaRPr lang="zh-CN" altLang="en-US" dirty="0"/>
          </a:p>
        </p:txBody>
      </p:sp>
    </p:spTree>
    <p:extLst>
      <p:ext uri="{BB962C8B-B14F-4D97-AF65-F5344CB8AC3E}">
        <p14:creationId xmlns:p14="http://schemas.microsoft.com/office/powerpoint/2010/main" val="221827052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a:t>
            </a:r>
            <a:r>
              <a:rPr lang="zh-CN" altLang="zh-CN" dirty="0"/>
              <a:t>　单据设置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3.5.1</a:t>
            </a:r>
            <a:r>
              <a:rPr lang="zh-CN" altLang="zh-CN" sz="2600" b="1" dirty="0">
                <a:latin typeface="黑体" panose="02010609060101010101" pitchFamily="49" charset="-122"/>
                <a:ea typeface="黑体" panose="02010609060101010101" pitchFamily="49" charset="-122"/>
              </a:rPr>
              <a:t>　单据格式设置</a:t>
            </a:r>
          </a:p>
          <a:p>
            <a:r>
              <a:rPr lang="zh-CN" altLang="zh-CN" dirty="0"/>
              <a:t>不同企业处理业务过程中使用的单据可能存在差别</a:t>
            </a:r>
            <a:r>
              <a:rPr lang="en-US" altLang="zh-CN" dirty="0"/>
              <a:t>,</a:t>
            </a:r>
            <a:r>
              <a:rPr lang="zh-CN" altLang="zh-CN" dirty="0"/>
              <a:t>用友</a:t>
            </a:r>
            <a:r>
              <a:rPr lang="en-US" altLang="zh-CN" dirty="0"/>
              <a:t>ERP-U8V10.1</a:t>
            </a:r>
            <a:r>
              <a:rPr lang="zh-CN" altLang="zh-CN" dirty="0"/>
              <a:t>系统不仅预置了常用单据模板</a:t>
            </a:r>
            <a:r>
              <a:rPr lang="en-US" altLang="zh-CN" dirty="0"/>
              <a:t>,</a:t>
            </a:r>
            <a:r>
              <a:rPr lang="zh-CN" altLang="zh-CN" dirty="0"/>
              <a:t>同时允许用户对各单据类型的多个显示模板和多个打印模板进行设置</a:t>
            </a:r>
            <a:r>
              <a:rPr lang="en-US" altLang="zh-CN" dirty="0"/>
              <a:t>,</a:t>
            </a:r>
            <a:r>
              <a:rPr lang="zh-CN" altLang="zh-CN" dirty="0"/>
              <a:t>以定义本企业需要的单据格式。每一种单据格式设置分为显示单据格式设置和打印单据格式设置。</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3.5.2</a:t>
            </a:r>
            <a:r>
              <a:rPr lang="zh-CN" altLang="zh-CN" sz="2600" b="1" dirty="0">
                <a:latin typeface="黑体" panose="02010609060101010101" pitchFamily="49" charset="-122"/>
                <a:ea typeface="黑体" panose="02010609060101010101" pitchFamily="49" charset="-122"/>
              </a:rPr>
              <a:t>　单据编号设置</a:t>
            </a:r>
          </a:p>
          <a:p>
            <a:r>
              <a:rPr lang="zh-CN" altLang="zh-CN" dirty="0"/>
              <a:t>根据企业业务中使用的各种单据的不同需求</a:t>
            </a:r>
            <a:r>
              <a:rPr lang="en-US" altLang="zh-CN" dirty="0"/>
              <a:t>,</a:t>
            </a:r>
            <a:r>
              <a:rPr lang="zh-CN" altLang="zh-CN" dirty="0"/>
              <a:t>由用户自己设置各种类型单据的编码生成原则。单据编号设置包括编号设置、对照表、查看流水号三个功能。</a:t>
            </a:r>
          </a:p>
          <a:p>
            <a:endParaRPr lang="zh-CN" altLang="en-US" dirty="0"/>
          </a:p>
        </p:txBody>
      </p:sp>
    </p:spTree>
    <p:extLst>
      <p:ext uri="{BB962C8B-B14F-4D97-AF65-F5344CB8AC3E}">
        <p14:creationId xmlns:p14="http://schemas.microsoft.com/office/powerpoint/2010/main" val="191793256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2139114"/>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3.1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企业应用平台概述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3.2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基础设置应用案例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3.3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基本信息设置</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3.4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基础档案设置</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3.5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单据设置</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Tree>
    <p:extLst>
      <p:ext uri="{BB962C8B-B14F-4D97-AF65-F5344CB8AC3E}">
        <p14:creationId xmlns:p14="http://schemas.microsoft.com/office/powerpoint/2010/main" val="35795935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a:t>
            </a:r>
            <a:r>
              <a:rPr lang="zh-CN" altLang="zh-CN" dirty="0"/>
              <a:t>　企业应用平台概述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3.1.1</a:t>
            </a:r>
            <a:r>
              <a:rPr lang="zh-CN" altLang="zh-CN" sz="2600" b="1" dirty="0">
                <a:latin typeface="黑体" panose="02010609060101010101" pitchFamily="49" charset="-122"/>
                <a:ea typeface="黑体" panose="02010609060101010101" pitchFamily="49" charset="-122"/>
              </a:rPr>
              <a:t>　企业应用平台功能</a:t>
            </a:r>
          </a:p>
          <a:p>
            <a:r>
              <a:rPr lang="zh-CN" altLang="zh-CN" dirty="0"/>
              <a:t>企业应用平台</a:t>
            </a:r>
            <a:r>
              <a:rPr lang="en-US" altLang="zh-CN" dirty="0"/>
              <a:t>,</a:t>
            </a:r>
            <a:r>
              <a:rPr lang="zh-CN" altLang="zh-CN" dirty="0"/>
              <a:t>用于存储在企业内部和外部的各种信息</a:t>
            </a:r>
            <a:r>
              <a:rPr lang="en-US" altLang="zh-CN" dirty="0"/>
              <a:t>,</a:t>
            </a:r>
            <a:r>
              <a:rPr lang="zh-CN" altLang="zh-CN" dirty="0"/>
              <a:t>使企业员工、用户和合作伙伴能够访问其所需的信息。通过企业应用平台</a:t>
            </a:r>
            <a:r>
              <a:rPr lang="en-US" altLang="zh-CN" dirty="0"/>
              <a:t>,</a:t>
            </a:r>
            <a:r>
              <a:rPr lang="zh-CN" altLang="zh-CN" dirty="0"/>
              <a:t>企业员工可以访问企业的各种信息</a:t>
            </a:r>
            <a:r>
              <a:rPr lang="en-US" altLang="zh-CN" dirty="0"/>
              <a:t>,</a:t>
            </a:r>
            <a:r>
              <a:rPr lang="zh-CN" altLang="zh-CN" dirty="0"/>
              <a:t>定义自己的业务工作</a:t>
            </a:r>
            <a:r>
              <a:rPr lang="en-US" altLang="zh-CN" dirty="0"/>
              <a:t>,</a:t>
            </a:r>
            <a:r>
              <a:rPr lang="zh-CN" altLang="zh-CN" dirty="0"/>
              <a:t>并设计自己的工作流程。从而实现信息的及时沟通、资源的有效利用、与合作伙伴的在线和实时的链接</a:t>
            </a:r>
            <a:r>
              <a:rPr lang="en-US" altLang="zh-CN" dirty="0"/>
              <a:t>,</a:t>
            </a:r>
            <a:r>
              <a:rPr lang="zh-CN" altLang="zh-CN" dirty="0"/>
              <a:t>进而提高企业员工的工作效率以及企业的处理能力。</a:t>
            </a:r>
          </a:p>
          <a:p>
            <a:r>
              <a:rPr lang="zh-CN" altLang="zh-CN" dirty="0"/>
              <a:t>企业应用平台主要提供了以下几个方面的功能</a:t>
            </a:r>
            <a:r>
              <a:rPr lang="en-US" altLang="zh-CN" dirty="0"/>
              <a:t>:</a:t>
            </a:r>
            <a:r>
              <a:rPr lang="zh-CN" altLang="zh-CN" dirty="0"/>
              <a:t>业务工作、基础设置、系统服务、消息中心、报表中心和工作中心等。用友</a:t>
            </a:r>
            <a:r>
              <a:rPr lang="en-US" altLang="zh-CN" dirty="0"/>
              <a:t>ERP􀆼U8V10.1</a:t>
            </a:r>
            <a:r>
              <a:rPr lang="zh-CN" altLang="zh-CN" dirty="0"/>
              <a:t>应用系统包括了基础设置、财务会计、管理会计、供应链、生产制造、人力资源、集团应用及企业应用集成等十几个子系统</a:t>
            </a:r>
            <a:r>
              <a:rPr lang="en-US" altLang="zh-CN" dirty="0"/>
              <a:t>,</a:t>
            </a:r>
            <a:r>
              <a:rPr lang="zh-CN" altLang="zh-CN" dirty="0"/>
              <a:t>以及系统管理、系统配置等多个软件管理工具。</a:t>
            </a:r>
            <a:endParaRPr lang="zh-CN" altLang="en-US" dirty="0"/>
          </a:p>
        </p:txBody>
      </p:sp>
    </p:spTree>
    <p:extLst>
      <p:ext uri="{BB962C8B-B14F-4D97-AF65-F5344CB8AC3E}">
        <p14:creationId xmlns:p14="http://schemas.microsoft.com/office/powerpoint/2010/main" val="36892402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a:t>
            </a:r>
            <a:r>
              <a:rPr lang="zh-CN" altLang="zh-CN" dirty="0"/>
              <a:t>　企业应用平台概述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3.1.2</a:t>
            </a:r>
            <a:r>
              <a:rPr lang="zh-CN" altLang="zh-CN" sz="2600" b="1" dirty="0">
                <a:latin typeface="黑体" panose="02010609060101010101" pitchFamily="49" charset="-122"/>
                <a:ea typeface="黑体" panose="02010609060101010101" pitchFamily="49" charset="-122"/>
              </a:rPr>
              <a:t>　企业应用平台进入方式</a:t>
            </a:r>
          </a:p>
          <a:p>
            <a:r>
              <a:rPr lang="zh-CN" altLang="zh-CN" dirty="0" smtClean="0"/>
              <a:t>企业</a:t>
            </a:r>
            <a:r>
              <a:rPr lang="zh-CN" altLang="zh-CN" dirty="0"/>
              <a:t>应用平台的进入方式为</a:t>
            </a:r>
            <a:r>
              <a:rPr lang="en-US" altLang="zh-CN" dirty="0"/>
              <a:t>:</a:t>
            </a:r>
            <a:r>
              <a:rPr lang="zh-CN" altLang="zh-CN" dirty="0"/>
              <a:t>选择【开始】</a:t>
            </a:r>
            <a:r>
              <a:rPr lang="en-US" altLang="zh-CN" dirty="0"/>
              <a:t>-</a:t>
            </a:r>
            <a:r>
              <a:rPr lang="zh-CN" altLang="zh-CN" dirty="0"/>
              <a:t>【用友</a:t>
            </a:r>
            <a:r>
              <a:rPr lang="en-US" altLang="zh-CN" dirty="0" smtClean="0"/>
              <a:t>ERP-U8V10.1</a:t>
            </a:r>
            <a:r>
              <a:rPr lang="zh-CN" altLang="zh-CN" dirty="0"/>
              <a:t>】</a:t>
            </a:r>
            <a:r>
              <a:rPr lang="en-US" altLang="zh-CN" dirty="0"/>
              <a:t>-</a:t>
            </a:r>
            <a:r>
              <a:rPr lang="zh-CN" altLang="zh-CN" dirty="0"/>
              <a:t>【企业应用平台】</a:t>
            </a:r>
            <a:r>
              <a:rPr lang="en-US" altLang="zh-CN" dirty="0"/>
              <a:t>,</a:t>
            </a:r>
            <a:r>
              <a:rPr lang="zh-CN" altLang="zh-CN" dirty="0"/>
              <a:t>进入企业应用平台模块</a:t>
            </a:r>
            <a:r>
              <a:rPr lang="en-US" altLang="zh-CN" dirty="0"/>
              <a:t>;</a:t>
            </a:r>
            <a:r>
              <a:rPr lang="zh-CN" altLang="zh-CN" dirty="0"/>
              <a:t>在“操作员”栏中输入用户编码</a:t>
            </a:r>
            <a:r>
              <a:rPr lang="en-US" altLang="zh-CN" dirty="0"/>
              <a:t>,</a:t>
            </a:r>
            <a:r>
              <a:rPr lang="zh-CN" altLang="zh-CN" dirty="0"/>
              <a:t>在“密码”栏中输入密码</a:t>
            </a:r>
            <a:r>
              <a:rPr lang="en-US" altLang="zh-CN" dirty="0"/>
              <a:t>,</a:t>
            </a:r>
            <a:r>
              <a:rPr lang="zh-CN" altLang="zh-CN" dirty="0"/>
              <a:t>在“账套”栏中输入账套</a:t>
            </a:r>
            <a:r>
              <a:rPr lang="en-US" altLang="zh-CN" dirty="0"/>
              <a:t>,</a:t>
            </a:r>
            <a:r>
              <a:rPr lang="zh-CN" altLang="zh-CN" dirty="0"/>
              <a:t>在“操作日期”栏中输入企业启用“总账”的启用时间</a:t>
            </a:r>
            <a:r>
              <a:rPr lang="en-US" altLang="zh-CN" dirty="0"/>
              <a:t>,</a:t>
            </a:r>
            <a:r>
              <a:rPr lang="zh-CN" altLang="zh-CN" dirty="0"/>
              <a:t>点击【确定】进入企业应用平台窗口</a:t>
            </a:r>
            <a:r>
              <a:rPr lang="en-US" altLang="zh-CN" dirty="0"/>
              <a:t>,</a:t>
            </a:r>
            <a:r>
              <a:rPr lang="zh-CN" altLang="zh-CN" dirty="0"/>
              <a:t>如图</a:t>
            </a:r>
            <a:r>
              <a:rPr lang="en-US" altLang="zh-CN" dirty="0"/>
              <a:t>3-1</a:t>
            </a:r>
            <a:r>
              <a:rPr lang="zh-CN" altLang="zh-CN" dirty="0"/>
              <a:t>所示。 </a:t>
            </a:r>
          </a:p>
          <a:p>
            <a:endParaRPr lang="zh-CN" altLang="en-US" dirty="0"/>
          </a:p>
        </p:txBody>
      </p:sp>
      <p:pic>
        <p:nvPicPr>
          <p:cNvPr id="4" name="301.jpg" descr="id:2147501724;FounderCES"/>
          <p:cNvPicPr/>
          <p:nvPr/>
        </p:nvPicPr>
        <p:blipFill>
          <a:blip r:embed="rId2"/>
          <a:stretch>
            <a:fillRect/>
          </a:stretch>
        </p:blipFill>
        <p:spPr>
          <a:xfrm>
            <a:off x="3348508" y="3570558"/>
            <a:ext cx="5741781" cy="2379481"/>
          </a:xfrm>
          <a:prstGeom prst="rect">
            <a:avLst/>
          </a:prstGeom>
        </p:spPr>
      </p:pic>
    </p:spTree>
    <p:extLst>
      <p:ext uri="{BB962C8B-B14F-4D97-AF65-F5344CB8AC3E}">
        <p14:creationId xmlns:p14="http://schemas.microsoft.com/office/powerpoint/2010/main" val="15814583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a:t>
            </a:r>
            <a:r>
              <a:rPr lang="zh-CN" altLang="zh-CN" dirty="0"/>
              <a:t>　企业应用平台概述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3.1.3</a:t>
            </a:r>
            <a:r>
              <a:rPr lang="zh-CN" altLang="zh-CN" sz="2600" b="1" dirty="0">
                <a:latin typeface="黑体" panose="02010609060101010101" pitchFamily="49" charset="-122"/>
                <a:ea typeface="黑体" panose="02010609060101010101" pitchFamily="49" charset="-122"/>
              </a:rPr>
              <a:t>　企业应用平台操作流程</a:t>
            </a:r>
          </a:p>
          <a:p>
            <a:r>
              <a:rPr lang="zh-CN" altLang="zh-CN" dirty="0"/>
              <a:t>企业应用平台集中了用友</a:t>
            </a:r>
            <a:r>
              <a:rPr lang="en-US" altLang="zh-CN" dirty="0"/>
              <a:t>ERP􀆼U8V10.1</a:t>
            </a:r>
            <a:r>
              <a:rPr lang="zh-CN" altLang="zh-CN" dirty="0"/>
              <a:t>应用系统的所有功能</a:t>
            </a:r>
            <a:r>
              <a:rPr lang="en-US" altLang="zh-CN" dirty="0"/>
              <a:t>,</a:t>
            </a:r>
            <a:r>
              <a:rPr lang="zh-CN" altLang="zh-CN" dirty="0"/>
              <a:t>为各个子系统提供了—个公共的交流平台。通过企业应用平台中的“基础设置”</a:t>
            </a:r>
            <a:r>
              <a:rPr lang="en-US" altLang="zh-CN" dirty="0"/>
              <a:t>,</a:t>
            </a:r>
            <a:r>
              <a:rPr lang="zh-CN" altLang="zh-CN" dirty="0"/>
              <a:t>可以完成各模块的基础档案管理以及数据权限划分等设置。通过企业应用平台</a:t>
            </a:r>
            <a:r>
              <a:rPr lang="en-US" altLang="zh-CN" dirty="0"/>
              <a:t>,</a:t>
            </a:r>
            <a:r>
              <a:rPr lang="zh-CN" altLang="zh-CN" dirty="0"/>
              <a:t>可以对各模块的界面风格进行个性化订制</a:t>
            </a:r>
            <a:r>
              <a:rPr lang="en-US" altLang="zh-CN" dirty="0"/>
              <a:t>,</a:t>
            </a:r>
            <a:r>
              <a:rPr lang="zh-CN" altLang="zh-CN" dirty="0"/>
              <a:t>可以方便地进入任何一个有权限的模块</a:t>
            </a:r>
            <a:r>
              <a:rPr lang="en-US" altLang="zh-CN" dirty="0"/>
              <a:t>,</a:t>
            </a:r>
            <a:r>
              <a:rPr lang="zh-CN" altLang="zh-CN" dirty="0"/>
              <a:t>如图</a:t>
            </a:r>
            <a:r>
              <a:rPr lang="en-US" altLang="zh-CN" dirty="0"/>
              <a:t>3-5</a:t>
            </a:r>
            <a:r>
              <a:rPr lang="zh-CN" altLang="zh-CN" dirty="0"/>
              <a:t>所示。</a:t>
            </a:r>
          </a:p>
          <a:p>
            <a:endParaRPr lang="zh-CN" altLang="en-US" dirty="0"/>
          </a:p>
        </p:txBody>
      </p:sp>
      <p:pic>
        <p:nvPicPr>
          <p:cNvPr id="4" name="305.jpg" descr="id:2147501760;FounderCES"/>
          <p:cNvPicPr/>
          <p:nvPr/>
        </p:nvPicPr>
        <p:blipFill>
          <a:blip r:embed="rId2"/>
          <a:stretch>
            <a:fillRect/>
          </a:stretch>
        </p:blipFill>
        <p:spPr>
          <a:xfrm>
            <a:off x="2689411" y="3678741"/>
            <a:ext cx="6260913" cy="1955575"/>
          </a:xfrm>
          <a:prstGeom prst="rect">
            <a:avLst/>
          </a:prstGeom>
        </p:spPr>
      </p:pic>
    </p:spTree>
    <p:extLst>
      <p:ext uri="{BB962C8B-B14F-4D97-AF65-F5344CB8AC3E}">
        <p14:creationId xmlns:p14="http://schemas.microsoft.com/office/powerpoint/2010/main" val="23840549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a:t>
            </a:r>
            <a:r>
              <a:rPr lang="zh-CN" altLang="zh-CN" dirty="0"/>
              <a:t>　基础设置应用案例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3-1</a:t>
            </a:r>
            <a:r>
              <a:rPr lang="zh-CN" altLang="zh-CN" sz="2600" b="1" dirty="0" smtClean="0">
                <a:latin typeface="黑体" panose="02010609060101010101" pitchFamily="49" charset="-122"/>
                <a:ea typeface="黑体" panose="02010609060101010101" pitchFamily="49" charset="-122"/>
              </a:rPr>
              <a:t>】基本</a:t>
            </a:r>
            <a:r>
              <a:rPr lang="zh-CN" altLang="zh-CN" sz="2600" b="1" dirty="0">
                <a:latin typeface="黑体" panose="02010609060101010101" pitchFamily="49" charset="-122"/>
                <a:ea typeface="黑体" panose="02010609060101010101" pitchFamily="49" charset="-122"/>
              </a:rPr>
              <a:t>信息</a:t>
            </a:r>
          </a:p>
          <a:p>
            <a:r>
              <a:rPr lang="en-US" altLang="zh-CN" dirty="0"/>
              <a:t>(1)</a:t>
            </a:r>
            <a:r>
              <a:rPr lang="zh-CN" altLang="zh-CN" dirty="0"/>
              <a:t>启用“总账”系统</a:t>
            </a:r>
            <a:r>
              <a:rPr lang="en-US" altLang="zh-CN" dirty="0"/>
              <a:t>,</a:t>
            </a:r>
            <a:r>
              <a:rPr lang="zh-CN" altLang="zh-CN" dirty="0"/>
              <a:t>启用日期为</a:t>
            </a:r>
            <a:r>
              <a:rPr lang="en-US" altLang="zh-CN" dirty="0"/>
              <a:t>2021􀆼01􀆼01</a:t>
            </a:r>
            <a:r>
              <a:rPr lang="zh-CN" altLang="zh-CN" dirty="0"/>
              <a:t>。如果建账时</a:t>
            </a:r>
            <a:r>
              <a:rPr lang="en-US" altLang="zh-CN" dirty="0"/>
              <a:t>,Admin</a:t>
            </a:r>
            <a:r>
              <a:rPr lang="zh-CN" altLang="zh-CN" dirty="0"/>
              <a:t>已经启用“总账”</a:t>
            </a:r>
            <a:r>
              <a:rPr lang="en-US" altLang="zh-CN" dirty="0"/>
              <a:t>,</a:t>
            </a:r>
            <a:r>
              <a:rPr lang="zh-CN" altLang="zh-CN" dirty="0"/>
              <a:t>则省略此操作。</a:t>
            </a:r>
          </a:p>
          <a:p>
            <a:r>
              <a:rPr lang="en-US" altLang="zh-CN" dirty="0"/>
              <a:t>(2)</a:t>
            </a:r>
            <a:r>
              <a:rPr lang="zh-CN" altLang="zh-CN" dirty="0"/>
              <a:t>编码方案精度不用修改。</a:t>
            </a:r>
          </a:p>
          <a:p>
            <a:r>
              <a:rPr lang="en-US" altLang="zh-CN" dirty="0"/>
              <a:t>(3)</a:t>
            </a:r>
            <a:r>
              <a:rPr lang="zh-CN" altLang="zh-CN" dirty="0"/>
              <a:t>数据精度不用修改。</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3.2.2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3-2</a:t>
            </a:r>
            <a:r>
              <a:rPr lang="zh-CN" altLang="zh-CN" sz="2600" b="1" dirty="0" smtClean="0">
                <a:latin typeface="黑体" panose="02010609060101010101" pitchFamily="49" charset="-122"/>
                <a:ea typeface="黑体" panose="02010609060101010101" pitchFamily="49" charset="-122"/>
              </a:rPr>
              <a:t>】机构</a:t>
            </a:r>
            <a:r>
              <a:rPr lang="zh-CN" altLang="zh-CN" sz="2600" b="1" dirty="0">
                <a:latin typeface="黑体" panose="02010609060101010101" pitchFamily="49" charset="-122"/>
                <a:ea typeface="黑体" panose="02010609060101010101" pitchFamily="49" charset="-122"/>
              </a:rPr>
              <a:t>人员</a:t>
            </a:r>
          </a:p>
          <a:p>
            <a:r>
              <a:rPr lang="en-US" altLang="zh-CN" dirty="0"/>
              <a:t>(1)</a:t>
            </a:r>
            <a:r>
              <a:rPr lang="zh-CN" altLang="zh-CN" dirty="0"/>
              <a:t>部门档案。</a:t>
            </a:r>
          </a:p>
          <a:p>
            <a:r>
              <a:rPr lang="en-US" altLang="zh-CN" dirty="0"/>
              <a:t>(2)</a:t>
            </a:r>
            <a:r>
              <a:rPr lang="zh-CN" altLang="zh-CN" dirty="0"/>
              <a:t>人员档案。</a:t>
            </a:r>
          </a:p>
          <a:p>
            <a:endParaRPr lang="zh-CN" altLang="en-US" dirty="0"/>
          </a:p>
        </p:txBody>
      </p:sp>
    </p:spTree>
    <p:extLst>
      <p:ext uri="{BB962C8B-B14F-4D97-AF65-F5344CB8AC3E}">
        <p14:creationId xmlns:p14="http://schemas.microsoft.com/office/powerpoint/2010/main" val="114890820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a:t>
            </a:r>
            <a:r>
              <a:rPr lang="zh-CN" altLang="zh-CN" dirty="0"/>
              <a:t>　基础设置应用案例</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sz="2600" b="1" dirty="0">
                <a:latin typeface="黑体" panose="02010609060101010101" pitchFamily="49" charset="-122"/>
                <a:ea typeface="黑体" panose="02010609060101010101" pitchFamily="49" charset="-122"/>
              </a:rPr>
              <a:t>3.2.3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3-3</a:t>
            </a:r>
            <a:r>
              <a:rPr lang="zh-CN" altLang="zh-CN" sz="2600" b="1" dirty="0" smtClean="0">
                <a:latin typeface="黑体" panose="02010609060101010101" pitchFamily="49" charset="-122"/>
                <a:ea typeface="黑体" panose="02010609060101010101" pitchFamily="49" charset="-122"/>
              </a:rPr>
              <a:t>】客商</a:t>
            </a:r>
            <a:r>
              <a:rPr lang="zh-CN" altLang="zh-CN" sz="2600" b="1" dirty="0">
                <a:latin typeface="黑体" panose="02010609060101010101" pitchFamily="49" charset="-122"/>
                <a:ea typeface="黑体" panose="02010609060101010101" pitchFamily="49" charset="-122"/>
              </a:rPr>
              <a:t>信息</a:t>
            </a:r>
          </a:p>
          <a:p>
            <a:r>
              <a:rPr lang="en-US" altLang="zh-CN" dirty="0"/>
              <a:t>(1)</a:t>
            </a:r>
            <a:r>
              <a:rPr lang="zh-CN" altLang="zh-CN" dirty="0"/>
              <a:t>客户分类。</a:t>
            </a:r>
          </a:p>
          <a:p>
            <a:r>
              <a:rPr lang="en-US" altLang="zh-CN" dirty="0"/>
              <a:t>(2)</a:t>
            </a:r>
            <a:r>
              <a:rPr lang="zh-CN" altLang="zh-CN" dirty="0"/>
              <a:t>客户档案。</a:t>
            </a:r>
          </a:p>
          <a:p>
            <a:r>
              <a:rPr lang="en-US" altLang="zh-CN" dirty="0"/>
              <a:t>(3)</a:t>
            </a:r>
            <a:r>
              <a:rPr lang="zh-CN" altLang="zh-CN" dirty="0"/>
              <a:t>供应商分类。</a:t>
            </a:r>
          </a:p>
          <a:p>
            <a:r>
              <a:rPr lang="en-US" altLang="zh-CN" dirty="0"/>
              <a:t>(4)</a:t>
            </a:r>
            <a:r>
              <a:rPr lang="zh-CN" altLang="zh-CN" dirty="0"/>
              <a:t>供应商档案。</a:t>
            </a:r>
          </a:p>
          <a:p>
            <a:endParaRPr lang="en-US" altLang="zh-CN" dirty="0" smtClean="0"/>
          </a:p>
          <a:p>
            <a:pPr marL="0" indent="0">
              <a:lnSpc>
                <a:spcPct val="135000"/>
              </a:lnSpc>
              <a:buNone/>
            </a:pPr>
            <a:r>
              <a:rPr lang="en-US" altLang="zh-CN" sz="2600" b="1" dirty="0">
                <a:latin typeface="黑体" panose="02010609060101010101" pitchFamily="49" charset="-122"/>
                <a:ea typeface="黑体" panose="02010609060101010101" pitchFamily="49" charset="-122"/>
              </a:rPr>
              <a:t>3.2.4</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3-4</a:t>
            </a:r>
            <a:r>
              <a:rPr lang="zh-CN" altLang="zh-CN" sz="2600" b="1" dirty="0" smtClean="0">
                <a:latin typeface="黑体" panose="02010609060101010101" pitchFamily="49" charset="-122"/>
                <a:ea typeface="黑体" panose="02010609060101010101" pitchFamily="49" charset="-122"/>
              </a:rPr>
              <a:t>】财务</a:t>
            </a:r>
            <a:endParaRPr lang="zh-CN" altLang="zh-CN" sz="2600" b="1" dirty="0">
              <a:latin typeface="黑体" panose="02010609060101010101" pitchFamily="49" charset="-122"/>
              <a:ea typeface="黑体" panose="02010609060101010101" pitchFamily="49" charset="-122"/>
            </a:endParaRPr>
          </a:p>
          <a:p>
            <a:r>
              <a:rPr lang="en-US" altLang="zh-CN" dirty="0"/>
              <a:t>(1)</a:t>
            </a:r>
            <a:r>
              <a:rPr lang="zh-CN" altLang="zh-CN" dirty="0"/>
              <a:t>外币设置。</a:t>
            </a:r>
          </a:p>
          <a:p>
            <a:r>
              <a:rPr lang="en-US" altLang="zh-CN" dirty="0"/>
              <a:t>(2)</a:t>
            </a:r>
            <a:r>
              <a:rPr lang="zh-CN" altLang="zh-CN" dirty="0"/>
              <a:t>会计科目设置。</a:t>
            </a:r>
          </a:p>
          <a:p>
            <a:r>
              <a:rPr lang="en-US" altLang="zh-CN" dirty="0"/>
              <a:t>(3)</a:t>
            </a:r>
            <a:r>
              <a:rPr lang="zh-CN" altLang="zh-CN" dirty="0"/>
              <a:t>定义凭证类别。</a:t>
            </a:r>
          </a:p>
          <a:p>
            <a:r>
              <a:rPr lang="en-US" altLang="zh-CN" dirty="0"/>
              <a:t>(4)</a:t>
            </a:r>
            <a:r>
              <a:rPr lang="zh-CN" altLang="zh-CN" dirty="0"/>
              <a:t>项目目录设置及项目目录维护。</a:t>
            </a:r>
          </a:p>
          <a:p>
            <a:endParaRPr lang="zh-CN" altLang="en-US" dirty="0"/>
          </a:p>
        </p:txBody>
      </p:sp>
    </p:spTree>
    <p:extLst>
      <p:ext uri="{BB962C8B-B14F-4D97-AF65-F5344CB8AC3E}">
        <p14:creationId xmlns:p14="http://schemas.microsoft.com/office/powerpoint/2010/main" val="22786535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3.2</a:t>
            </a:r>
            <a:r>
              <a:rPr lang="zh-CN" altLang="zh-CN" dirty="0"/>
              <a:t>　基础设置应用案例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3.2.5</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3-5</a:t>
            </a:r>
            <a:r>
              <a:rPr lang="zh-CN" altLang="zh-CN" sz="2600" b="1" dirty="0" smtClean="0">
                <a:latin typeface="黑体" panose="02010609060101010101" pitchFamily="49" charset="-122"/>
                <a:ea typeface="黑体" panose="02010609060101010101" pitchFamily="49" charset="-122"/>
              </a:rPr>
              <a:t>】收</a:t>
            </a:r>
            <a:r>
              <a:rPr lang="zh-CN" altLang="zh-CN" sz="2600" b="1" dirty="0">
                <a:latin typeface="黑体" panose="02010609060101010101" pitchFamily="49" charset="-122"/>
                <a:ea typeface="黑体" panose="02010609060101010101" pitchFamily="49" charset="-122"/>
              </a:rPr>
              <a:t>付结算</a:t>
            </a:r>
          </a:p>
          <a:p>
            <a:r>
              <a:rPr lang="zh-CN" altLang="zh-CN" dirty="0"/>
              <a:t>定义结算方式。</a:t>
            </a:r>
          </a:p>
          <a:p>
            <a:endParaRPr lang="zh-CN" altLang="en-US" dirty="0"/>
          </a:p>
        </p:txBody>
      </p:sp>
    </p:spTree>
    <p:extLst>
      <p:ext uri="{BB962C8B-B14F-4D97-AF65-F5344CB8AC3E}">
        <p14:creationId xmlns:p14="http://schemas.microsoft.com/office/powerpoint/2010/main" val="19665136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　基本信息设置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3.3.1</a:t>
            </a:r>
            <a:r>
              <a:rPr lang="zh-CN" altLang="zh-CN" sz="2600" b="1" dirty="0">
                <a:latin typeface="黑体" panose="02010609060101010101" pitchFamily="49" charset="-122"/>
                <a:ea typeface="黑体" panose="02010609060101010101" pitchFamily="49" charset="-122"/>
              </a:rPr>
              <a:t>　系统启用</a:t>
            </a:r>
          </a:p>
          <a:p>
            <a:r>
              <a:rPr lang="zh-CN" altLang="zh-CN" dirty="0"/>
              <a:t>【案例</a:t>
            </a:r>
            <a:r>
              <a:rPr lang="en-US" altLang="zh-CN" dirty="0"/>
              <a:t>3-1</a:t>
            </a:r>
            <a:r>
              <a:rPr lang="zh-CN" altLang="zh-CN" dirty="0"/>
              <a:t>】　启用“总账”系统</a:t>
            </a:r>
          </a:p>
          <a:p>
            <a:r>
              <a:rPr lang="zh-CN" altLang="zh-CN" dirty="0"/>
              <a:t>启用日期为“</a:t>
            </a:r>
            <a:r>
              <a:rPr lang="en-US" altLang="zh-CN" dirty="0"/>
              <a:t>2021􀆼01􀆼01</a:t>
            </a:r>
            <a:r>
              <a:rPr lang="zh-CN" altLang="zh-CN" dirty="0"/>
              <a:t>”。如果建账时</a:t>
            </a:r>
            <a:r>
              <a:rPr lang="en-US" altLang="zh-CN" dirty="0"/>
              <a:t>,Admin</a:t>
            </a:r>
            <a:r>
              <a:rPr lang="zh-CN" altLang="zh-CN" dirty="0"/>
              <a:t>已经启用“总账”</a:t>
            </a:r>
            <a:r>
              <a:rPr lang="en-US" altLang="zh-CN" dirty="0"/>
              <a:t>,</a:t>
            </a:r>
            <a:r>
              <a:rPr lang="zh-CN" altLang="zh-CN" dirty="0"/>
              <a:t>则省略此操作。</a:t>
            </a:r>
          </a:p>
          <a:p>
            <a:r>
              <a:rPr lang="zh-CN" altLang="zh-CN" dirty="0"/>
              <a:t>【操作步骤】</a:t>
            </a:r>
          </a:p>
          <a:p>
            <a:r>
              <a:rPr lang="en-US" altLang="zh-CN" dirty="0"/>
              <a:t>(1)</a:t>
            </a:r>
            <a:r>
              <a:rPr lang="zh-CN" altLang="zh-CN" dirty="0"/>
              <a:t>【基本信息】</a:t>
            </a:r>
            <a:r>
              <a:rPr lang="en-US" altLang="zh-CN" dirty="0"/>
              <a:t>-</a:t>
            </a:r>
            <a:r>
              <a:rPr lang="zh-CN" altLang="zh-CN" dirty="0"/>
              <a:t>【系统启用】</a:t>
            </a:r>
            <a:r>
              <a:rPr lang="en-US" altLang="zh-CN" dirty="0"/>
              <a:t>,</a:t>
            </a:r>
            <a:r>
              <a:rPr lang="zh-CN" altLang="zh-CN" dirty="0"/>
              <a:t>如图</a:t>
            </a:r>
            <a:r>
              <a:rPr lang="en-US" altLang="zh-CN" dirty="0"/>
              <a:t>3-6</a:t>
            </a:r>
            <a:r>
              <a:rPr lang="zh-CN" altLang="zh-CN" dirty="0"/>
              <a:t>所示。</a:t>
            </a:r>
          </a:p>
          <a:p>
            <a:r>
              <a:rPr lang="en-US" altLang="zh-CN" dirty="0"/>
              <a:t>(2)</a:t>
            </a:r>
            <a:r>
              <a:rPr lang="zh-CN" altLang="zh-CN" dirty="0"/>
              <a:t>一般在建立账套时</a:t>
            </a:r>
            <a:r>
              <a:rPr lang="en-US" altLang="zh-CN" dirty="0"/>
              <a:t>,</a:t>
            </a:r>
            <a:r>
              <a:rPr lang="zh-CN" altLang="zh-CN" dirty="0"/>
              <a:t>由“</a:t>
            </a:r>
            <a:r>
              <a:rPr lang="en-US" altLang="zh-CN" dirty="0"/>
              <a:t>Admin</a:t>
            </a:r>
            <a:r>
              <a:rPr lang="zh-CN" altLang="zh-CN" dirty="0"/>
              <a:t>”启用系统</a:t>
            </a:r>
            <a:r>
              <a:rPr lang="en-US" altLang="zh-CN" dirty="0"/>
              <a:t>;</a:t>
            </a:r>
            <a:r>
              <a:rPr lang="zh-CN" altLang="zh-CN" dirty="0"/>
              <a:t>如果没有启用</a:t>
            </a:r>
            <a:r>
              <a:rPr lang="en-US" altLang="zh-CN" dirty="0"/>
              <a:t>,</a:t>
            </a:r>
            <a:r>
              <a:rPr lang="zh-CN" altLang="zh-CN" dirty="0"/>
              <a:t>或者</a:t>
            </a:r>
            <a:r>
              <a:rPr lang="en-US" altLang="zh-CN" dirty="0"/>
              <a:t>Admin</a:t>
            </a:r>
            <a:r>
              <a:rPr lang="zh-CN" altLang="zh-CN" dirty="0"/>
              <a:t>设置的参数不符合账套的实际情况</a:t>
            </a:r>
            <a:r>
              <a:rPr lang="en-US" altLang="zh-CN" dirty="0"/>
              <a:t>,</a:t>
            </a:r>
            <a:r>
              <a:rPr lang="zh-CN" altLang="zh-CN" dirty="0"/>
              <a:t>则可以账套主管身份</a:t>
            </a:r>
            <a:r>
              <a:rPr lang="en-US" altLang="zh-CN" dirty="0"/>
              <a:t>,</a:t>
            </a:r>
            <a:r>
              <a:rPr lang="zh-CN" altLang="zh-CN" dirty="0"/>
              <a:t>重新进行系统启用</a:t>
            </a:r>
            <a:r>
              <a:rPr lang="en-US" altLang="zh-CN" dirty="0"/>
              <a:t>,</a:t>
            </a:r>
            <a:r>
              <a:rPr lang="zh-CN" altLang="zh-CN" dirty="0"/>
              <a:t>录入“启用日期”</a:t>
            </a:r>
            <a:r>
              <a:rPr lang="en-US" altLang="zh-CN" dirty="0"/>
              <a:t>,</a:t>
            </a:r>
            <a:r>
              <a:rPr lang="zh-CN" altLang="zh-CN" dirty="0"/>
              <a:t>点击【确定】</a:t>
            </a:r>
            <a:r>
              <a:rPr lang="en-US" altLang="zh-CN" dirty="0"/>
              <a:t>,</a:t>
            </a:r>
            <a:r>
              <a:rPr lang="zh-CN" altLang="zh-CN" dirty="0"/>
              <a:t>启用后需要【重注册】刷新界面</a:t>
            </a:r>
            <a:r>
              <a:rPr lang="en-US" altLang="zh-CN" dirty="0"/>
              <a:t>,</a:t>
            </a:r>
            <a:r>
              <a:rPr lang="zh-CN" altLang="zh-CN" dirty="0"/>
              <a:t>如图</a:t>
            </a:r>
            <a:r>
              <a:rPr lang="en-US" altLang="zh-CN" dirty="0"/>
              <a:t>3-7</a:t>
            </a:r>
            <a:r>
              <a:rPr lang="zh-CN" altLang="zh-CN" dirty="0"/>
              <a:t>所示。</a:t>
            </a:r>
          </a:p>
          <a:p>
            <a:endParaRPr lang="zh-CN" altLang="en-US" dirty="0"/>
          </a:p>
        </p:txBody>
      </p:sp>
    </p:spTree>
    <p:extLst>
      <p:ext uri="{BB962C8B-B14F-4D97-AF65-F5344CB8AC3E}">
        <p14:creationId xmlns:p14="http://schemas.microsoft.com/office/powerpoint/2010/main" val="29516920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45</Words>
  <Application>Microsoft Office PowerPoint</Application>
  <PresentationFormat>宽屏</PresentationFormat>
  <Paragraphs>97</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18</vt:i4>
      </vt:variant>
    </vt:vector>
  </HeadingPairs>
  <TitlesOfParts>
    <vt:vector size="27"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3.1　企业应用平台概述</vt:lpstr>
      <vt:lpstr>3.1　企业应用平台概述</vt:lpstr>
      <vt:lpstr>3.1　企业应用平台概述</vt:lpstr>
      <vt:lpstr>3.2　基础设置应用案例</vt:lpstr>
      <vt:lpstr>3.2　基础设置应用案例</vt:lpstr>
      <vt:lpstr>3.2　基础设置应用案例</vt:lpstr>
      <vt:lpstr>3.3　基本信息设置</vt:lpstr>
      <vt:lpstr>3.3　基本信息设置</vt:lpstr>
      <vt:lpstr>3.4　基础档案设置</vt:lpstr>
      <vt:lpstr>3.4　基础档案设置</vt:lpstr>
      <vt:lpstr>3.4　基础档案设置</vt:lpstr>
      <vt:lpstr>3.4　基础档案设置</vt:lpstr>
      <vt:lpstr>3.4　基础档案设置</vt:lpstr>
      <vt:lpstr>3.4　基础档案设置</vt:lpstr>
      <vt:lpstr>3.4　基础档案设置</vt:lpstr>
      <vt:lpstr>3.5　单据设置</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2021-07-11T08:35:12Z</dcterms:created>
  <dcterms:modified xsi:type="dcterms:W3CDTF">2021-07-11T08:53:18Z</dcterms:modified>
</cp:coreProperties>
</file>