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897" r:id="rId2"/>
    <p:sldId id="427" r:id="rId3"/>
    <p:sldId id="899" r:id="rId4"/>
    <p:sldId id="1151" r:id="rId5"/>
    <p:sldId id="1163" r:id="rId6"/>
    <p:sldId id="1164" r:id="rId7"/>
    <p:sldId id="1165" r:id="rId8"/>
    <p:sldId id="1160" r:id="rId9"/>
    <p:sldId id="1170" r:id="rId10"/>
    <p:sldId id="1166" r:id="rId11"/>
    <p:sldId id="1173" r:id="rId12"/>
    <p:sldId id="1167" r:id="rId13"/>
    <p:sldId id="1169" r:id="rId14"/>
    <p:sldId id="1161" r:id="rId15"/>
    <p:sldId id="1171" r:id="rId16"/>
    <p:sldId id="1172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4">
          <p15:clr>
            <a:srgbClr val="A4A3A4"/>
          </p15:clr>
        </p15:guide>
        <p15:guide id="2" pos="28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7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54"/>
        <p:guide pos="28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80" y="-78"/>
      </p:cViewPr>
      <p:guideLst>
        <p:guide orient="horz" pos="287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.wmf"/><Relationship Id="rId1" Type="http://schemas.openxmlformats.org/officeDocument/2006/relationships/image" Target="../media/image9.w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3135A-BE9F-44C2-BD3E-EAA7F8E0C4E5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915CC-F604-4EEC-AA36-7BDDB3418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915CC-F604-4EEC-AA36-7BDDB3418D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33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7762" cy="7064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80400" cy="5112568"/>
          </a:xfrm>
        </p:spPr>
        <p:txBody>
          <a:bodyPr/>
          <a:lstStyle>
            <a:lvl1pPr algn="just">
              <a:lnSpc>
                <a:spcPct val="125000"/>
              </a:lnSpc>
              <a:defRPr/>
            </a:lvl1pPr>
            <a:lvl2pPr algn="just">
              <a:lnSpc>
                <a:spcPct val="125000"/>
              </a:lnSpc>
              <a:defRPr/>
            </a:lvl2pPr>
            <a:lvl3pPr algn="just">
              <a:lnSpc>
                <a:spcPct val="125000"/>
              </a:lnSpc>
              <a:defRPr/>
            </a:lvl3pPr>
            <a:lvl4pPr algn="just">
              <a:lnSpc>
                <a:spcPct val="125000"/>
              </a:lnSpc>
              <a:defRPr/>
            </a:lvl4pPr>
            <a:lvl5pPr algn="just">
              <a:lnSpc>
                <a:spcPct val="125000"/>
              </a:lnSpc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274291"/>
            <a:ext cx="7497762" cy="706437"/>
          </a:xfrm>
        </p:spPr>
        <p:txBody>
          <a:bodyPr/>
          <a:lstStyle>
            <a:lvl1pPr>
              <a:defRPr b="0">
                <a:latin typeface="华文中宋" pitchFamily="2" charset="-122"/>
                <a:ea typeface="华文中宋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536" y="1268760"/>
            <a:ext cx="8291264" cy="5112568"/>
          </a:xfrm>
        </p:spPr>
        <p:txBody>
          <a:bodyPr/>
          <a:lstStyle>
            <a:lvl1pPr algn="just">
              <a:lnSpc>
                <a:spcPct val="135000"/>
              </a:lnSpc>
              <a:spcBef>
                <a:spcPts val="625"/>
              </a:spcBef>
              <a:buFont typeface="Arial" pitchFamily="34" charset="0"/>
              <a:buChar char="•"/>
              <a:defRPr sz="1800" b="0">
                <a:latin typeface="+mn-ea"/>
                <a:ea typeface="+mn-ea"/>
              </a:defRPr>
            </a:lvl1pPr>
            <a:lvl2pPr algn="just">
              <a:lnSpc>
                <a:spcPct val="135000"/>
              </a:lnSpc>
              <a:spcBef>
                <a:spcPts val="625"/>
              </a:spcBef>
              <a:buFont typeface="Arial" pitchFamily="34" charset="0"/>
              <a:buChar char="•"/>
              <a:defRPr sz="1800" b="0">
                <a:latin typeface="+mn-ea"/>
                <a:ea typeface="+mn-ea"/>
              </a:defRPr>
            </a:lvl2pPr>
            <a:lvl3pPr algn="just">
              <a:lnSpc>
                <a:spcPct val="135000"/>
              </a:lnSpc>
              <a:spcBef>
                <a:spcPts val="625"/>
              </a:spcBef>
              <a:buFont typeface="Arial" pitchFamily="34" charset="0"/>
              <a:buChar char="•"/>
              <a:defRPr sz="1800" b="0">
                <a:latin typeface="+mn-ea"/>
                <a:ea typeface="+mn-ea"/>
              </a:defRPr>
            </a:lvl3pPr>
            <a:lvl4pPr algn="just">
              <a:lnSpc>
                <a:spcPct val="135000"/>
              </a:lnSpc>
              <a:spcBef>
                <a:spcPts val="625"/>
              </a:spcBef>
              <a:buFont typeface="Arial" pitchFamily="34" charset="0"/>
              <a:buChar char="•"/>
              <a:defRPr sz="1800" b="0">
                <a:latin typeface="+mn-ea"/>
                <a:ea typeface="+mn-ea"/>
              </a:defRPr>
            </a:lvl4pPr>
            <a:lvl5pPr algn="just">
              <a:lnSpc>
                <a:spcPct val="135000"/>
              </a:lnSpc>
              <a:spcBef>
                <a:spcPts val="625"/>
              </a:spcBef>
              <a:buFont typeface="Arial" pitchFamily="34" charset="0"/>
              <a:buChar char="•"/>
              <a:defRPr sz="1800" b="0">
                <a:latin typeface="+mn-ea"/>
                <a:ea typeface="+mn-e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8"/>
          <p:cNvSpPr>
            <a:spLocks noGrp="1" noChangeArrowheads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9"/>
          <p:cNvSpPr>
            <a:spLocks noGrp="1" noChangeArrowheads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13377-92FF-4B1C-9A4D-EF878028BFE8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heme" Target="../theme/them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Relationship Id="rId9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/>
          <p:cNvGraphicFramePr/>
          <p:nvPr userDrawn="1"/>
        </p:nvGraphicFramePr>
        <p:xfrm>
          <a:off x="1403350" y="0"/>
          <a:ext cx="7759065" cy="96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r:id="rId5" imgW="6791325" imgH="962025" progId="Paint.Picture">
                  <p:embed/>
                </p:oleObj>
              </mc:Choice>
              <mc:Fallback>
                <p:oleObj r:id="rId5" imgW="6791325" imgH="962025" progId="Paint.Picture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1403350" y="0"/>
                        <a:ext cx="7759065" cy="962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274291"/>
            <a:ext cx="7497762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340768"/>
            <a:ext cx="828040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F89BE6-BB91-4137-ACFE-16E9194B9FFD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2" name="Picture 10" descr="LOGO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453336"/>
            <a:ext cx="2160811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4" name="对象 3"/>
          <p:cNvGraphicFramePr/>
          <p:nvPr userDrawn="1"/>
        </p:nvGraphicFramePr>
        <p:xfrm>
          <a:off x="635" y="0"/>
          <a:ext cx="1408430" cy="991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r:id="rId8" imgW="2809875" imgH="2181225" progId="Paint.Picture">
                  <p:embed/>
                </p:oleObj>
              </mc:Choice>
              <mc:Fallback>
                <p:oleObj r:id="rId8" imgW="2809875" imgH="2181225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9"/>
                    </p:blipFill>
                    <p:spPr>
                      <a:xfrm>
                        <a:off x="635" y="0"/>
                        <a:ext cx="1408430" cy="991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0">
          <a:solidFill>
            <a:schemeClr val="tx2"/>
          </a:solidFill>
          <a:latin typeface="华文中宋" pitchFamily="2" charset="-122"/>
          <a:ea typeface="华文中宋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FFFF00"/>
          </a:solidFill>
          <a:latin typeface="Arial" pitchFamily="34" charset="0"/>
          <a:ea typeface="GungsuhChe" pitchFamily="49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8.png"/><Relationship Id="rId4" Type="http://schemas.openxmlformats.org/officeDocument/2006/relationships/image" Target="../media/image6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w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5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3.jpe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封面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2390" y="1"/>
            <a:ext cx="9244330" cy="6860498"/>
          </a:xfrm>
          <a:prstGeom prst="rect">
            <a:avLst/>
          </a:prstGeom>
        </p:spPr>
      </p:pic>
      <p:graphicFrame>
        <p:nvGraphicFramePr>
          <p:cNvPr id="15" name="对象 14"/>
          <p:cNvGraphicFramePr/>
          <p:nvPr/>
        </p:nvGraphicFramePr>
        <p:xfrm>
          <a:off x="3415665" y="6111875"/>
          <a:ext cx="2268220" cy="372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r:id="rId5" imgW="1609725" imgH="276225" progId="Paint.Picture">
                  <p:embed/>
                </p:oleObj>
              </mc:Choice>
              <mc:Fallback>
                <p:oleObj r:id="rId5" imgW="1609725" imgH="276225" progId="Paint.Picture">
                  <p:embed/>
                  <p:pic>
                    <p:nvPicPr>
                      <p:cNvPr id="0" name="图片 15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3415665" y="6111875"/>
                        <a:ext cx="2268220" cy="3727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-66950" y="477047"/>
            <a:ext cx="9238890" cy="6007572"/>
            <a:chOff x="-66950" y="477047"/>
            <a:chExt cx="9238890" cy="6007572"/>
          </a:xfrm>
        </p:grpSpPr>
        <p:graphicFrame>
          <p:nvGraphicFramePr>
            <p:cNvPr id="12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3457784"/>
                </p:ext>
              </p:extLst>
            </p:nvPr>
          </p:nvGraphicFramePr>
          <p:xfrm>
            <a:off x="251520" y="477047"/>
            <a:ext cx="5542771" cy="525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5" name="Bitmap Image" r:id="rId7" imgW="4019400" imgH="399960" progId="Paint.Picture">
                    <p:embed/>
                  </p:oleObj>
                </mc:Choice>
                <mc:Fallback>
                  <p:oleObj name="Bitmap Image" r:id="rId7" imgW="4019400" imgH="39996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51520" y="477047"/>
                          <a:ext cx="5542771" cy="5251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31966" y="6140816"/>
              <a:ext cx="2594150" cy="34380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66950" y="1916832"/>
              <a:ext cx="9238890" cy="233076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内部审计的定义、特征和作用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>
          <a:xfrm>
            <a:off x="395605" y="1269365"/>
            <a:ext cx="8463280" cy="511238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三、内部审计</a:t>
            </a: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的</a:t>
            </a: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职能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监督职能</a:t>
            </a:r>
            <a:endParaRPr lang="en-US" altLang="zh-CN" sz="2200" b="1" kern="1200" dirty="0" smtClean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二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)评价职能</a:t>
            </a:r>
            <a:endParaRPr lang="en-US" altLang="zh-CN" sz="2200" b="1" kern="1200" dirty="0" smtClean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三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)控制职能</a:t>
            </a:r>
            <a:endParaRPr lang="en-US" altLang="zh-CN" sz="2200" b="1" kern="1200" dirty="0" smtClean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四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)咨询职能</a:t>
            </a: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内部审计的定义、特征和作用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>
          <a:xfrm>
            <a:off x="395605" y="1269365"/>
            <a:ext cx="8463280" cy="511238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四</a:t>
            </a: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、</a:t>
            </a: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内部审计</a:t>
            </a: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的作用</a:t>
            </a:r>
            <a:endParaRPr lang="en-US" altLang="zh-CN" sz="2400" b="1" kern="1200" dirty="0" smtClean="0">
              <a:solidFill>
                <a:srgbClr val="000000"/>
              </a:solidFill>
              <a:latin typeface="黑体" pitchFamily="2" charset="-122"/>
              <a:ea typeface="黑体" pitchFamily="2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一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</a:t>
            </a:r>
            <a:r>
              <a:rPr lang="zh-CN" altLang="zh-CN" sz="2400" dirty="0"/>
              <a:t>监督各项制度、计划的贯彻情况</a:t>
            </a:r>
            <a:r>
              <a:rPr lang="en-US" altLang="zh-CN" sz="2400" dirty="0"/>
              <a:t>,</a:t>
            </a:r>
            <a:r>
              <a:rPr lang="zh-CN" altLang="zh-CN" sz="2400" dirty="0"/>
              <a:t>为本部门、本单位领导经营决策提供</a:t>
            </a:r>
            <a:r>
              <a:rPr lang="zh-CN" altLang="zh-CN" sz="2400" dirty="0" smtClean="0"/>
              <a:t>依据</a:t>
            </a:r>
            <a:r>
              <a:rPr lang="zh-CN" altLang="en-US" sz="2400" dirty="0" smtClean="0"/>
              <a:t>。</a:t>
            </a:r>
            <a:endParaRPr lang="zh-CN" altLang="zh-CN" sz="2400" dirty="0"/>
          </a:p>
          <a:p>
            <a:pPr marL="0" indent="0">
              <a:buNone/>
            </a:pP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二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</a:t>
            </a:r>
            <a:r>
              <a:rPr lang="zh-CN" altLang="zh-CN" sz="2400" dirty="0"/>
              <a:t>揭示经营管理薄弱环节</a:t>
            </a:r>
            <a:r>
              <a:rPr lang="en-US" altLang="zh-CN" sz="2400" dirty="0"/>
              <a:t>,</a:t>
            </a:r>
            <a:r>
              <a:rPr lang="zh-CN" altLang="zh-CN" sz="2400" dirty="0"/>
              <a:t>促进部门、单位健全自我约束</a:t>
            </a:r>
            <a:r>
              <a:rPr lang="zh-CN" altLang="zh-CN" sz="2400" dirty="0" smtClean="0"/>
              <a:t>机制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/>
              <a:t>(</a:t>
            </a:r>
            <a:r>
              <a:rPr lang="zh-CN" altLang="zh-CN" sz="2400" dirty="0"/>
              <a:t>三</a:t>
            </a:r>
            <a:r>
              <a:rPr lang="en-US" altLang="zh-CN" sz="2400" dirty="0"/>
              <a:t>)</a:t>
            </a:r>
            <a:r>
              <a:rPr lang="zh-CN" altLang="zh-CN" sz="2400" dirty="0"/>
              <a:t>促进本部门、本单位改进工作或生产</a:t>
            </a:r>
            <a:r>
              <a:rPr lang="en-US" altLang="zh-CN" sz="2400" dirty="0"/>
              <a:t>,</a:t>
            </a:r>
            <a:r>
              <a:rPr lang="zh-CN" altLang="zh-CN" sz="2400" dirty="0"/>
              <a:t>提高</a:t>
            </a:r>
            <a:r>
              <a:rPr lang="zh-CN" altLang="zh-CN" sz="2400" dirty="0" smtClean="0"/>
              <a:t>经济效益</a:t>
            </a:r>
            <a:r>
              <a:rPr lang="zh-CN" altLang="en-US" sz="2400" dirty="0" smtClean="0"/>
              <a:t>。</a:t>
            </a:r>
            <a:endParaRPr lang="zh-CN" altLang="zh-CN" sz="2400" dirty="0"/>
          </a:p>
          <a:p>
            <a:pPr marL="0" indent="0">
              <a:buNone/>
            </a:pPr>
            <a:r>
              <a:rPr lang="en-US" altLang="zh-CN" sz="2400" dirty="0"/>
              <a:t>(</a:t>
            </a:r>
            <a:r>
              <a:rPr lang="zh-CN" altLang="zh-CN" sz="2400" dirty="0"/>
              <a:t>四</a:t>
            </a:r>
            <a:r>
              <a:rPr lang="en-US" altLang="zh-CN" sz="2400" dirty="0"/>
              <a:t>)</a:t>
            </a:r>
            <a:r>
              <a:rPr lang="zh-CN" altLang="zh-CN" sz="2400" dirty="0"/>
              <a:t>监督受托经济责任的履行情况</a:t>
            </a:r>
            <a:r>
              <a:rPr lang="en-US" altLang="zh-CN" sz="2400" dirty="0"/>
              <a:t>,</a:t>
            </a:r>
            <a:r>
              <a:rPr lang="zh-CN" altLang="zh-CN" sz="2400" dirty="0"/>
              <a:t>以维护本部门、本单位的合法经济</a:t>
            </a:r>
            <a:r>
              <a:rPr lang="zh-CN" altLang="zh-CN" sz="2400" dirty="0" smtClean="0"/>
              <a:t>权益</a:t>
            </a:r>
            <a:r>
              <a:rPr lang="zh-CN" altLang="en-US" sz="2400" dirty="0" smtClean="0"/>
              <a:t>。</a:t>
            </a:r>
            <a:endParaRPr lang="zh-CN" altLang="zh-CN" sz="2400" dirty="0"/>
          </a:p>
          <a:p>
            <a:pPr marL="0" indent="0">
              <a:buNone/>
            </a:pPr>
            <a:r>
              <a:rPr lang="en-US" altLang="zh-CN" sz="2400" dirty="0"/>
              <a:t>(</a:t>
            </a:r>
            <a:r>
              <a:rPr lang="zh-CN" altLang="zh-CN" sz="2400" dirty="0"/>
              <a:t>五</a:t>
            </a:r>
            <a:r>
              <a:rPr lang="en-US" altLang="zh-CN" sz="2400" dirty="0"/>
              <a:t>)</a:t>
            </a:r>
            <a:r>
              <a:rPr lang="zh-CN" altLang="zh-CN" sz="2400" dirty="0"/>
              <a:t>监控财产的安全</a:t>
            </a:r>
            <a:r>
              <a:rPr lang="en-US" altLang="zh-CN" sz="2400" dirty="0"/>
              <a:t>,</a:t>
            </a:r>
            <a:r>
              <a:rPr lang="zh-CN" altLang="zh-CN" sz="2400" dirty="0"/>
              <a:t>促进部门、单位财产物资的保值</a:t>
            </a:r>
            <a:r>
              <a:rPr lang="zh-CN" altLang="zh-CN" sz="2400" dirty="0" smtClean="0"/>
              <a:t>增值</a:t>
            </a:r>
            <a:r>
              <a:rPr lang="zh-CN" altLang="en-US" sz="2400" dirty="0" smtClean="0"/>
              <a:t>。</a:t>
            </a:r>
            <a:endParaRPr lang="zh-CN" altLang="zh-CN" sz="2400" dirty="0"/>
          </a:p>
          <a:p>
            <a:pPr marL="0" indent="0">
              <a:buNone/>
            </a:pPr>
            <a:endParaRPr lang="zh-CN" altLang="zh-CN" sz="2400" dirty="0"/>
          </a:p>
          <a:p>
            <a:pPr marL="0" indent="0">
              <a:buNone/>
            </a:pP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56629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内部审计的定义、特征和作用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225"/>
              </a:spcBef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五</a:t>
            </a: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、</a:t>
            </a: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内部审计与外部审计的</a:t>
            </a: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区别和联系</a:t>
            </a:r>
            <a:endParaRPr lang="zh-CN" altLang="en-US" dirty="0"/>
          </a:p>
          <a:p>
            <a:pPr marL="0" indent="0">
              <a:spcBef>
                <a:spcPts val="225"/>
              </a:spcBef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(一)内部审计与外部审计的区别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1.审计性质不同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2.审计独立性不同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3.审计方式不同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4.工作范围不同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5.审计方法不同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6.服务对象不</a:t>
            </a:r>
            <a:r>
              <a:rPr lang="zh-CN" altLang="en-US" dirty="0" smtClean="0"/>
              <a:t>同</a:t>
            </a:r>
            <a:endParaRPr lang="en-US" altLang="zh-CN" dirty="0" smtClean="0"/>
          </a:p>
          <a:p>
            <a:pPr>
              <a:spcBef>
                <a:spcPts val="225"/>
              </a:spcBef>
            </a:pPr>
            <a:r>
              <a:rPr lang="zh-CN" altLang="en-US" dirty="0"/>
              <a:t>7.审计报告的作用不同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8.审计对象不同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9.审计权限不同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10.审计监督的性质不同</a:t>
            </a:r>
          </a:p>
          <a:p>
            <a:pPr>
              <a:spcBef>
                <a:spcPts val="225"/>
              </a:spcBef>
            </a:pPr>
            <a:r>
              <a:rPr lang="zh-CN" altLang="en-US" dirty="0"/>
              <a:t>11.依据的审计准则不</a:t>
            </a:r>
            <a:r>
              <a:rPr lang="zh-CN" altLang="en-US" dirty="0" smtClean="0"/>
              <a:t>同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内部审计的定义、特征和作用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(二)内部审计与外部审计的联系</a:t>
            </a: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r>
              <a:rPr lang="zh-CN" altLang="en-US" dirty="0">
                <a:sym typeface="+mn-ea"/>
              </a:rPr>
              <a:t>内部审计可以利用外部审计提供的相关资料提高审计效率,可以委托社会审计协助完成内部审计工作任务,甚至可以与有实力、信誉好的社会审计机构结成战略合作联盟,进一步加大对单位内部的审计监督力度;外部审计可以向内部审计了解情况,在工作中得到内部审计的配合与支持,也可以利用内部审计成果提高审计工作效率。 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第三节　审计关系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一、审计关系概述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51" name="101.jpg" descr="id:214748907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75" y="1901190"/>
            <a:ext cx="7230745" cy="418020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第三节　审计关系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>
          <a:xfrm>
            <a:off x="396240" y="1269365"/>
            <a:ext cx="8143875" cy="511238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二、审计委员会</a:t>
            </a:r>
            <a:endParaRPr lang="zh-CN" altLang="en-US" dirty="0"/>
          </a:p>
          <a:p>
            <a:r>
              <a:rPr lang="zh-CN" altLang="en-US" dirty="0"/>
              <a:t>审计委员会是董事会下设的一个专门议事机构,其基本职责在于促进公司对外进行充分公允的信息披露,实现对公司经营权的制衡和监督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zh-CN" altLang="en-US" dirty="0"/>
          </a:p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三、内部审计机构</a:t>
            </a:r>
            <a:endParaRPr lang="zh-CN" altLang="en-US" dirty="0"/>
          </a:p>
          <a:p>
            <a:r>
              <a:rPr lang="zh-CN" altLang="en-US" dirty="0"/>
              <a:t>公司内部审计职能部门在管理层的领导下,具体开展内部审计监督工作,防范舞弊与风险,提高经济效益,实现公司战略目标,并积极配合审计委员会的工作,与外部审计机构协调沟通。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第三节　审计关系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>
          <a:xfrm>
            <a:off x="396875" y="1270000"/>
            <a:ext cx="8635365" cy="511238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四、监事会</a:t>
            </a:r>
            <a:endParaRPr lang="zh-CN" altLang="en-US"/>
          </a:p>
          <a:p>
            <a:r>
              <a:rPr lang="zh-CN" altLang="en-US"/>
              <a:t>(1)检查公司财务;</a:t>
            </a:r>
          </a:p>
          <a:p>
            <a:r>
              <a:rPr lang="zh-CN" altLang="en-US"/>
              <a:t>(2)对董事、经理执行公司职务时违反法律、法规或者公司章程的行为进行监督;</a:t>
            </a:r>
          </a:p>
          <a:p>
            <a:r>
              <a:rPr lang="zh-CN" altLang="en-US"/>
              <a:t>(3)当董事和经理的行为损害公司利益时,要求董事和经理予以纠正;</a:t>
            </a:r>
          </a:p>
          <a:p>
            <a:r>
              <a:rPr lang="zh-CN" altLang="en-US"/>
              <a:t>(4)提议召开临时股东会;</a:t>
            </a:r>
          </a:p>
          <a:p>
            <a:r>
              <a:rPr lang="zh-CN" altLang="en-US"/>
              <a:t>(5)公司章程规定的其他职权;</a:t>
            </a:r>
          </a:p>
          <a:p>
            <a:r>
              <a:rPr lang="zh-CN" altLang="en-US"/>
              <a:t>(6)列席董事会会议。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77153" y="119"/>
            <a:ext cx="9221470" cy="6868795"/>
            <a:chOff x="-77153" y="119"/>
            <a:chExt cx="9221470" cy="6868795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2123728" y="2492896"/>
              <a:ext cx="6781800" cy="622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3200" dirty="0" smtClean="0">
                  <a:latin typeface="Arial Black" pitchFamily="34" charset="0"/>
                  <a:ea typeface="华文细黑" pitchFamily="2" charset="-122"/>
                </a:rPr>
                <a:t>第一章    　内部审计概述</a:t>
              </a:r>
              <a:endParaRPr lang="en-US" altLang="zh-CN" sz="3200" dirty="0" smtClean="0">
                <a:latin typeface="Arial Black" pitchFamily="34" charset="0"/>
                <a:ea typeface="华文细黑" pitchFamily="2" charset="-122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-77153" y="119"/>
              <a:ext cx="9221470" cy="6868795"/>
              <a:chOff x="-77153" y="119"/>
              <a:chExt cx="9221470" cy="6868795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-77153" y="119"/>
                <a:ext cx="9221470" cy="6868795"/>
                <a:chOff x="-57" y="-43"/>
                <a:chExt cx="14522" cy="10817"/>
              </a:xfrm>
            </p:grpSpPr>
            <p:graphicFrame>
              <p:nvGraphicFramePr>
                <p:cNvPr id="2" name="对象 1"/>
                <p:cNvGraphicFramePr/>
                <p:nvPr>
                  <p:extLst>
                    <p:ext uri="{D42A27DB-BD31-4B8C-83A1-F6EECF244321}">
                      <p14:modId xmlns:p14="http://schemas.microsoft.com/office/powerpoint/2010/main" val="1404573142"/>
                    </p:ext>
                  </p:extLst>
                </p:nvPr>
              </p:nvGraphicFramePr>
              <p:xfrm>
                <a:off x="-57" y="-43"/>
                <a:ext cx="14522" cy="29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47" name="Bitmap Image" r:id="rId3" imgW="6858000" imgH="2638425" progId="Paint.Picture">
                        <p:embed/>
                      </p:oleObj>
                    </mc:Choice>
                    <mc:Fallback>
                      <p:oleObj name="Bitmap Image" r:id="rId3" imgW="6858000" imgH="2638425" progId="Paint.Picture">
                        <p:embed/>
                        <p:pic>
                          <p:nvPicPr>
                            <p:cNvPr id="0" name="图片 2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57" y="-43"/>
                              <a:ext cx="14522" cy="296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" name="对象 3"/>
                <p:cNvGraphicFramePr/>
                <p:nvPr/>
              </p:nvGraphicFramePr>
              <p:xfrm>
                <a:off x="5" y="2912"/>
                <a:ext cx="3256" cy="279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48" r:id="rId5" imgW="2809875" imgH="2181225" progId="Paint.Picture">
                        <p:embed/>
                      </p:oleObj>
                    </mc:Choice>
                    <mc:Fallback>
                      <p:oleObj r:id="rId5" imgW="2809875" imgH="2181225" progId="Paint.Picture">
                        <p:embed/>
                        <p:pic>
                          <p:nvPicPr>
                            <p:cNvPr id="0" name="图片 4"/>
                            <p:cNvPicPr/>
                            <p:nvPr/>
                          </p:nvPicPr>
                          <p:blipFill>
                            <a:blip r:embed="rId6"/>
                          </p:blipFill>
                          <p:spPr>
                            <a:xfrm>
                              <a:off x="5" y="2912"/>
                              <a:ext cx="3256" cy="279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" name="对象 5"/>
                <p:cNvGraphicFramePr/>
                <p:nvPr>
                  <p:extLst>
                    <p:ext uri="{D42A27DB-BD31-4B8C-83A1-F6EECF244321}">
                      <p14:modId xmlns:p14="http://schemas.microsoft.com/office/powerpoint/2010/main" val="1418478207"/>
                    </p:ext>
                  </p:extLst>
                </p:nvPr>
              </p:nvGraphicFramePr>
              <p:xfrm>
                <a:off x="-57" y="5707"/>
                <a:ext cx="14482" cy="506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49" r:id="rId7" imgW="6238875" imgH="2009775" progId="Paint.Picture">
                        <p:embed/>
                      </p:oleObj>
                    </mc:Choice>
                    <mc:Fallback>
                      <p:oleObj r:id="rId7" imgW="6238875" imgH="2009775" progId="Paint.Picture">
                        <p:embed/>
                        <p:pic>
                          <p:nvPicPr>
                            <p:cNvPr id="0" name="图片 6"/>
                            <p:cNvPicPr/>
                            <p:nvPr/>
                          </p:nvPicPr>
                          <p:blipFill>
                            <a:blip r:embed="rId8"/>
                          </p:blipFill>
                          <p:spPr>
                            <a:xfrm>
                              <a:off x="-57" y="5707"/>
                              <a:ext cx="14482" cy="506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" name="对象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48858641"/>
                    </p:ext>
                  </p:extLst>
                </p:nvPr>
              </p:nvGraphicFramePr>
              <p:xfrm>
                <a:off x="801" y="717"/>
                <a:ext cx="8445" cy="82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50" name="Bitmap Image" r:id="rId9" imgW="4019400" imgH="399960" progId="Paint.Picture">
                        <p:embed/>
                      </p:oleObj>
                    </mc:Choice>
                    <mc:Fallback>
                      <p:oleObj name="Bitmap Image" r:id="rId9" imgW="4019400" imgH="399960" progId="Paint.Picture">
                        <p:embed/>
                        <p:pic>
                          <p:nvPicPr>
                            <p:cNvPr id="0" name="图片 5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01" y="717"/>
                              <a:ext cx="8445" cy="82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379416" y="6141479"/>
                <a:ext cx="2375762" cy="31486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762000" y="3810000"/>
            <a:ext cx="406400" cy="1041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30000"/>
              </a:spcBef>
            </a:pPr>
            <a:r>
              <a:rPr lang="zh-CN" altLang="en-US" sz="2400" b="0" dirty="0"/>
              <a:t>目</a:t>
            </a:r>
          </a:p>
          <a:p>
            <a:pPr>
              <a:lnSpc>
                <a:spcPct val="115000"/>
              </a:lnSpc>
              <a:spcBef>
                <a:spcPct val="30000"/>
              </a:spcBef>
            </a:pPr>
            <a:r>
              <a:rPr lang="zh-CN" altLang="en-US" sz="2400" b="0" dirty="0"/>
              <a:t>录</a:t>
            </a:r>
          </a:p>
        </p:txBody>
      </p:sp>
      <p:pic>
        <p:nvPicPr>
          <p:cNvPr id="3076" name="Picture 30" descr="C:\Documents and Settings\Owner.LENOVO-8F230386\Application Data\Tencent\Users\744749695\QQ\WinTemp\RichOle\(2V]~YC`8X(O`O85XZJ[)}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5"/>
            <a:ext cx="91440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/>
          <p:nvPr/>
        </p:nvGrpSpPr>
        <p:grpSpPr bwMode="auto">
          <a:xfrm>
            <a:off x="1981200" y="2757170"/>
            <a:ext cx="5181600" cy="2155853"/>
            <a:chOff x="1981200" y="1838371"/>
            <a:chExt cx="5181600" cy="2155839"/>
          </a:xfrm>
        </p:grpSpPr>
        <p:grpSp>
          <p:nvGrpSpPr>
            <p:cNvPr id="3" name="Group 5"/>
            <p:cNvGrpSpPr/>
            <p:nvPr/>
          </p:nvGrpSpPr>
          <p:grpSpPr bwMode="auto">
            <a:xfrm>
              <a:off x="1981200" y="1838371"/>
              <a:ext cx="5181600" cy="717606"/>
              <a:chOff x="0" y="0"/>
              <a:chExt cx="2976" cy="432"/>
            </a:xfrm>
          </p:grpSpPr>
          <p:sp>
            <p:nvSpPr>
              <p:cNvPr id="3099" name="AutoShape 4"/>
              <p:cNvSpPr>
                <a:spLocks noChangeArrowheads="1"/>
              </p:cNvSpPr>
              <p:nvPr/>
            </p:nvSpPr>
            <p:spPr bwMode="auto">
              <a:xfrm>
                <a:off x="240" y="75"/>
                <a:ext cx="2736" cy="28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9900"/>
                  </a:gs>
                  <a:gs pos="50000">
                    <a:srgbClr val="F9E9CD"/>
                  </a:gs>
                  <a:gs pos="100000">
                    <a:srgbClr val="FF9900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3100" name="AutoShap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2" cy="432"/>
              </a:xfrm>
              <a:prstGeom prst="diamond">
                <a:avLst/>
              </a:prstGeom>
              <a:solidFill>
                <a:srgbClr val="FF9900"/>
              </a:solidFill>
              <a:ln w="25400">
                <a:solidFill>
                  <a:schemeClr val="bg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3101" name="Text Box 6"/>
              <p:cNvSpPr txBox="1">
                <a:spLocks noChangeArrowheads="1"/>
              </p:cNvSpPr>
              <p:nvPr/>
            </p:nvSpPr>
            <p:spPr bwMode="auto">
              <a:xfrm>
                <a:off x="384" y="110"/>
                <a:ext cx="2160" cy="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b="1" dirty="0" smtClean="0"/>
                  <a:t>  内部审计历史</a:t>
                </a:r>
              </a:p>
            </p:txBody>
          </p:sp>
          <p:sp>
            <p:nvSpPr>
              <p:cNvPr id="3102" name="Text Box 7"/>
              <p:cNvSpPr txBox="1">
                <a:spLocks noChangeArrowheads="1"/>
              </p:cNvSpPr>
              <p:nvPr/>
            </p:nvSpPr>
            <p:spPr bwMode="auto">
              <a:xfrm>
                <a:off x="106" y="62"/>
                <a:ext cx="205" cy="2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/>
                  <a:t>1</a:t>
                </a:r>
              </a:p>
            </p:txBody>
          </p:sp>
        </p:grpSp>
        <p:grpSp>
          <p:nvGrpSpPr>
            <p:cNvPr id="4" name="Group 10"/>
            <p:cNvGrpSpPr/>
            <p:nvPr/>
          </p:nvGrpSpPr>
          <p:grpSpPr bwMode="auto">
            <a:xfrm>
              <a:off x="1981200" y="2590822"/>
              <a:ext cx="5181600" cy="717606"/>
              <a:chOff x="0" y="0"/>
              <a:chExt cx="2976" cy="432"/>
            </a:xfrm>
          </p:grpSpPr>
          <p:sp>
            <p:nvSpPr>
              <p:cNvPr id="53" name="AutoShape 9"/>
              <p:cNvSpPr>
                <a:spLocks noChangeArrowheads="1"/>
              </p:cNvSpPr>
              <p:nvPr/>
            </p:nvSpPr>
            <p:spPr bwMode="auto">
              <a:xfrm>
                <a:off x="240" y="75"/>
                <a:ext cx="2736" cy="2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1"/>
                  </a:gs>
                  <a:gs pos="50000">
                    <a:srgbClr val="DDEFEF"/>
                  </a:gs>
                  <a:gs pos="100000">
                    <a:schemeClr val="accent1"/>
                  </a:gs>
                </a:gsLst>
                <a:lin ang="5400000" scaled="1"/>
              </a:gradFill>
              <a:ln w="12700" cap="flat" cmpd="sng">
                <a:solidFill>
                  <a:schemeClr val="bg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096" name="AutoShap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2" cy="432"/>
              </a:xfrm>
              <a:prstGeom prst="diamond">
                <a:avLst/>
              </a:prstGeom>
              <a:solidFill>
                <a:schemeClr val="accent1"/>
              </a:solidFill>
              <a:ln w="25400">
                <a:solidFill>
                  <a:schemeClr val="bg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3097" name="Text Box 11"/>
              <p:cNvSpPr txBox="1">
                <a:spLocks noChangeArrowheads="1"/>
              </p:cNvSpPr>
              <p:nvPr/>
            </p:nvSpPr>
            <p:spPr bwMode="auto">
              <a:xfrm>
                <a:off x="384" y="110"/>
                <a:ext cx="2427" cy="22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 smtClean="0"/>
                  <a:t>  内部审计的定义、特征、职能和作用</a:t>
                </a:r>
              </a:p>
            </p:txBody>
          </p:sp>
          <p:sp>
            <p:nvSpPr>
              <p:cNvPr id="3098" name="Text Box 12"/>
              <p:cNvSpPr txBox="1">
                <a:spLocks noChangeArrowheads="1"/>
              </p:cNvSpPr>
              <p:nvPr/>
            </p:nvSpPr>
            <p:spPr bwMode="auto">
              <a:xfrm>
                <a:off x="106" y="62"/>
                <a:ext cx="205" cy="2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/>
                  <a:t>2</a:t>
                </a:r>
              </a:p>
            </p:txBody>
          </p:sp>
        </p:grpSp>
        <p:grpSp>
          <p:nvGrpSpPr>
            <p:cNvPr id="5" name="Group 15"/>
            <p:cNvGrpSpPr/>
            <p:nvPr/>
          </p:nvGrpSpPr>
          <p:grpSpPr bwMode="auto">
            <a:xfrm>
              <a:off x="1981200" y="3276604"/>
              <a:ext cx="5181600" cy="717606"/>
              <a:chOff x="0" y="0"/>
              <a:chExt cx="2976" cy="432"/>
            </a:xfrm>
          </p:grpSpPr>
          <p:sp>
            <p:nvSpPr>
              <p:cNvPr id="48" name="AutoShape 14"/>
              <p:cNvSpPr>
                <a:spLocks noChangeArrowheads="1"/>
              </p:cNvSpPr>
              <p:nvPr/>
            </p:nvSpPr>
            <p:spPr bwMode="auto">
              <a:xfrm>
                <a:off x="240" y="75"/>
                <a:ext cx="2736" cy="2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rgbClr val="E0E8D8"/>
                  </a:gs>
                  <a:gs pos="100000">
                    <a:schemeClr val="hlink"/>
                  </a:gs>
                </a:gsLst>
                <a:lin ang="5400000" scaled="1"/>
              </a:gradFill>
              <a:ln w="12700" cap="flat" cmpd="sng">
                <a:solidFill>
                  <a:schemeClr val="bg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092" name="AutoShape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2" cy="432"/>
              </a:xfrm>
              <a:prstGeom prst="diamond">
                <a:avLst/>
              </a:prstGeom>
              <a:solidFill>
                <a:schemeClr val="hlink"/>
              </a:solidFill>
              <a:ln w="25400">
                <a:solidFill>
                  <a:schemeClr val="bg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3093" name="Text Box 16"/>
              <p:cNvSpPr txBox="1">
                <a:spLocks noChangeArrowheads="1"/>
              </p:cNvSpPr>
              <p:nvPr/>
            </p:nvSpPr>
            <p:spPr bwMode="auto">
              <a:xfrm>
                <a:off x="394" y="110"/>
                <a:ext cx="2160" cy="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b="1" dirty="0" smtClean="0"/>
                  <a:t>  审计关系</a:t>
                </a:r>
              </a:p>
            </p:txBody>
          </p:sp>
          <p:sp>
            <p:nvSpPr>
              <p:cNvPr id="3094" name="Text Box 17"/>
              <p:cNvSpPr txBox="1">
                <a:spLocks noChangeArrowheads="1"/>
              </p:cNvSpPr>
              <p:nvPr/>
            </p:nvSpPr>
            <p:spPr bwMode="auto">
              <a:xfrm>
                <a:off x="106" y="62"/>
                <a:ext cx="205" cy="2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/>
                  <a:t>3</a:t>
                </a:r>
              </a:p>
            </p:txBody>
          </p:sp>
        </p:grpSp>
      </p:grp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65305"/>
            <a:ext cx="914400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对象 6"/>
          <p:cNvGraphicFramePr/>
          <p:nvPr/>
        </p:nvGraphicFramePr>
        <p:xfrm>
          <a:off x="1619885" y="2060575"/>
          <a:ext cx="104775" cy="3623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r:id="rId5" imgW="104775" imgH="2619375" progId="Paint.Picture">
                  <p:embed/>
                </p:oleObj>
              </mc:Choice>
              <mc:Fallback>
                <p:oleObj r:id="rId5" imgW="104775" imgH="2619375" progId="Paint.Picture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6"/>
                    </p:blipFill>
                    <p:spPr>
                      <a:xfrm>
                        <a:off x="1619885" y="2060575"/>
                        <a:ext cx="104775" cy="3623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/>
          <p:nvPr/>
        </p:nvGraphicFramePr>
        <p:xfrm>
          <a:off x="5715" y="6165215"/>
          <a:ext cx="9130665" cy="70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r:id="rId7" imgW="6886575" imgH="657225" progId="Paint.Picture">
                  <p:embed/>
                </p:oleObj>
              </mc:Choice>
              <mc:Fallback>
                <p:oleObj r:id="rId7" imgW="6886575" imgH="657225" progId="Paint.Picture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8"/>
                    </p:blipFill>
                    <p:spPr>
                      <a:xfrm>
                        <a:off x="5715" y="6165215"/>
                        <a:ext cx="9130665" cy="707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内部审计历史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一、内部审计的发展历史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(一)古代内部审计阶段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(二)近代内部审计阶段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(三)现代内部审计阶段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内部审计历史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二、主要国家内部审计的比较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(一)澳大利亚内部审计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(二)奥地利内部审计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(三)德国内部审计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(四)法国内部审计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(五)英国内部审计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(六)美国内部审计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内部审计历史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三、内部审计产生与发展的理论分析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(一)审计的本质</a:t>
            </a:r>
          </a:p>
          <a:p>
            <a:r>
              <a:rPr lang="zh-CN" altLang="en-US" dirty="0"/>
              <a:t>1.经济监督论</a:t>
            </a:r>
          </a:p>
          <a:p>
            <a:r>
              <a:rPr lang="zh-CN" altLang="en-US" dirty="0"/>
              <a:t>2.经济控制论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(二)内部审计产生和发展的根本原因</a:t>
            </a:r>
          </a:p>
          <a:p>
            <a:r>
              <a:rPr lang="zh-CN" altLang="en-US" dirty="0"/>
              <a:t>1.受托责任概念及其基本要素</a:t>
            </a:r>
          </a:p>
          <a:p>
            <a:r>
              <a:rPr lang="zh-CN" altLang="en-US" dirty="0"/>
              <a:t>2.受托责任是内部审计产生和发展的根本原因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(三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)影响内部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审计产生和发展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的因素</a:t>
            </a: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r>
              <a:rPr lang="zh-CN" altLang="en-US" dirty="0"/>
              <a:t>1.外部因素——企业外部竞争的压力</a:t>
            </a:r>
          </a:p>
          <a:p>
            <a:r>
              <a:rPr lang="zh-CN" altLang="en-US" dirty="0"/>
              <a:t>2.内部因素——职业界的不懈努力</a:t>
            </a:r>
          </a:p>
          <a:p>
            <a:r>
              <a:rPr lang="zh-CN" altLang="en-US" dirty="0"/>
              <a:t>3.思想因素——内部控制思想的发展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第一节　内部审计历史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四、国外知名认证资格简介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CIA</a:t>
            </a:r>
            <a:endParaRPr lang="en-US" altLang="zh-CN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</a:t>
            </a: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二)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ACCA</a:t>
            </a: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(三)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CGA</a:t>
            </a: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(四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)</a:t>
            </a:r>
            <a:r>
              <a:rPr lang="en-US" altLang="zh-CN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A</a:t>
            </a:r>
            <a:r>
              <a:rPr lang="zh-CN" altLang="en-US" sz="2200" b="1" kern="1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CFE</a:t>
            </a:r>
            <a:endParaRPr lang="zh-CN" altLang="en-US" sz="2200" b="1" kern="1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　内部审计的定义、</a:t>
            </a:r>
            <a:r>
              <a:rPr lang="zh-CN" altLang="en-US" dirty="0" smtClean="0"/>
              <a:t>特征、职能和</a:t>
            </a:r>
            <a:r>
              <a:rPr lang="zh-CN" altLang="en-US" dirty="0"/>
              <a:t>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一、内部审计的定义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(一)国外的看法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(二)国内的看法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第二节　内部审计的定义、特征和作用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二</a:t>
            </a:r>
            <a:r>
              <a:rPr lang="zh-CN" altLang="en-US" sz="2400" b="1" kern="1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、内部</a:t>
            </a:r>
            <a:r>
              <a:rPr lang="zh-CN" altLang="en-US" sz="2400" b="1" kern="1200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+mn-ea"/>
              </a:rPr>
              <a:t>审计的特征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(一)审计服务的内向性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(二)审计工作的相对独立性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(三)审计程序的相对简化性 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(四)审查范围的广泛性 </a:t>
            </a:r>
          </a:p>
          <a:p>
            <a:pPr marL="0" indent="0">
              <a:buNone/>
            </a:pPr>
            <a:r>
              <a:rPr lang="zh-CN" altLang="en-US" sz="2200" b="1" kern="1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ea"/>
              </a:rPr>
              <a:t>(五)审计实施的及时性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785</Words>
  <Application>Microsoft Office PowerPoint</Application>
  <PresentationFormat>全屏显示(4:3)</PresentationFormat>
  <Paragraphs>98</Paragraphs>
  <Slides>16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默认设计模板</vt:lpstr>
      <vt:lpstr>Bitmap Image</vt:lpstr>
      <vt:lpstr>PowerPoint 演示文稿</vt:lpstr>
      <vt:lpstr>PowerPoint 演示文稿</vt:lpstr>
      <vt:lpstr>PowerPoint 演示文稿</vt:lpstr>
      <vt:lpstr>第一节　内部审计历史</vt:lpstr>
      <vt:lpstr>第一节　内部审计历史</vt:lpstr>
      <vt:lpstr>第一节　内部审计历史</vt:lpstr>
      <vt:lpstr>第一节　内部审计历史</vt:lpstr>
      <vt:lpstr>第二节　内部审计的定义、特征、职能和作用</vt:lpstr>
      <vt:lpstr>第二节　内部审计的定义、特征和作用</vt:lpstr>
      <vt:lpstr>第二节　内部审计的定义、特征和作用</vt:lpstr>
      <vt:lpstr>第二节　内部审计的定义、特征和作用</vt:lpstr>
      <vt:lpstr>第二节　内部审计的定义、特征和作用</vt:lpstr>
      <vt:lpstr>第二节　内部审计的定义、特征和作用</vt:lpstr>
      <vt:lpstr>第三节　审计关系</vt:lpstr>
      <vt:lpstr>第三节　审计关系</vt:lpstr>
      <vt:lpstr>第三节　审计关系</vt:lpstr>
    </vt:vector>
  </TitlesOfParts>
  <Company>Lenovo (Beijing)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匿名用户</dc:creator>
  <cp:lastModifiedBy>linjiayi</cp:lastModifiedBy>
  <cp:revision>128</cp:revision>
  <dcterms:created xsi:type="dcterms:W3CDTF">2013-07-06T13:20:00Z</dcterms:created>
  <dcterms:modified xsi:type="dcterms:W3CDTF">2022-08-29T04:17:39Z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