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12192000" cy="6858000"/>
  <p:notesSz cx="6858000" cy="9144000"/>
  <p:custDataLst>
    <p:tags r:id="rId4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tags" Target="tags/tag64.xml"/><Relationship Id="rId43" Type="http://schemas.openxmlformats.org/officeDocument/2006/relationships/commentAuthors" Target="commentAuthors.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latin typeface="汉仪文黑-85W" panose="00020600040101010101" charset="-122"/>
                <a:ea typeface="汉仪文黑-85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ags" Target="../tags/tag63.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4" name="图片 3"/>
          <p:cNvPicPr>
            <a:picLocks noChangeAspect="1"/>
          </p:cNvPicPr>
          <p:nvPr userDrawn="1">
            <p:custDataLst>
              <p:tags r:id="rId4"/>
            </p:custDataLst>
          </p:nvPr>
        </p:nvPicPr>
        <p:blipFill>
          <a:blip r:embed="rId5"/>
          <a:stretch>
            <a:fillRect/>
          </a:stretch>
        </p:blipFill>
        <p:spPr>
          <a:xfrm>
            <a:off x="-12700" y="-33655"/>
            <a:ext cx="12192635" cy="6517640"/>
          </a:xfrm>
          <a:prstGeom prst="rect">
            <a:avLst/>
          </a:prstGeom>
        </p:spPr>
      </p:pic>
      <p:pic>
        <p:nvPicPr>
          <p:cNvPr id="7" name="图片 6"/>
          <p:cNvPicPr>
            <a:picLocks noChangeAspect="1"/>
          </p:cNvPicPr>
          <p:nvPr userDrawn="1"/>
        </p:nvPicPr>
        <p:blipFill>
          <a:blip r:embed="rId6"/>
          <a:stretch>
            <a:fillRect/>
          </a:stretch>
        </p:blipFill>
        <p:spPr>
          <a:xfrm>
            <a:off x="-12700" y="6384290"/>
            <a:ext cx="12211685" cy="483870"/>
          </a:xfrm>
          <a:prstGeom prst="rect">
            <a:avLst/>
          </a:prstGeom>
        </p:spPr>
      </p:pic>
      <p:pic>
        <p:nvPicPr>
          <p:cNvPr id="23" name="图片 22" descr="WPS图片编辑"/>
          <p:cNvPicPr>
            <a:picLocks noChangeAspect="1"/>
          </p:cNvPicPr>
          <p:nvPr userDrawn="1"/>
        </p:nvPicPr>
        <p:blipFill>
          <a:blip r:embed="rId7"/>
          <a:stretch>
            <a:fillRect/>
          </a:stretch>
        </p:blipFill>
        <p:spPr>
          <a:xfrm>
            <a:off x="9511665" y="6468745"/>
            <a:ext cx="2600325" cy="389255"/>
          </a:xfrm>
          <a:prstGeom prst="rect">
            <a:avLst/>
          </a:prstGeom>
        </p:spPr>
      </p:pic>
      <p:pic>
        <p:nvPicPr>
          <p:cNvPr id="18" name="图片 17"/>
          <p:cNvPicPr>
            <a:picLocks noChangeAspect="1"/>
          </p:cNvPicPr>
          <p:nvPr userDrawn="1"/>
        </p:nvPicPr>
        <p:blipFill>
          <a:blip r:embed="rId6"/>
          <a:stretch>
            <a:fillRect/>
          </a:stretch>
        </p:blipFill>
        <p:spPr>
          <a:xfrm>
            <a:off x="0" y="910590"/>
            <a:ext cx="8672830" cy="762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635" y="0"/>
            <a:ext cx="12191365" cy="6869430"/>
          </a:xfrm>
          <a:prstGeom prst="rect">
            <a:avLst/>
          </a:prstGeom>
        </p:spPr>
      </p:pic>
      <p:sp>
        <p:nvSpPr>
          <p:cNvPr id="16" name="文本框 15"/>
          <p:cNvSpPr txBox="1"/>
          <p:nvPr/>
        </p:nvSpPr>
        <p:spPr>
          <a:xfrm>
            <a:off x="1402715" y="2369820"/>
            <a:ext cx="9338310" cy="1938020"/>
          </a:xfrm>
          <a:prstGeom prst="rect">
            <a:avLst/>
          </a:prstGeom>
          <a:noFill/>
        </p:spPr>
        <p:txBody>
          <a:bodyPr wrap="square" rtlCol="0">
            <a:spAutoFit/>
          </a:bodyPr>
          <a:p>
            <a:pPr algn="ctr"/>
            <a:r>
              <a:rPr lang="zh-CN" altLang="en-US" sz="6000">
                <a:latin typeface="汉仪文黑-85W" panose="00020600040101010101" charset="-122"/>
                <a:ea typeface="汉仪文黑-85W" panose="00020600040101010101" charset="-122"/>
              </a:rPr>
              <a:t>第六章　工作分析信息采集的方法</a:t>
            </a:r>
            <a:endParaRPr lang="zh-CN" altLang="en-US" sz="6000">
              <a:latin typeface="汉仪文黑-85W" panose="00020600040101010101" charset="-122"/>
              <a:ea typeface="汉仪文黑-85W" panose="00020600040101010101" charset="-122"/>
            </a:endParaRPr>
          </a:p>
        </p:txBody>
      </p:sp>
      <p:sp>
        <p:nvSpPr>
          <p:cNvPr id="5" name="文本框 4"/>
          <p:cNvSpPr txBox="1"/>
          <p:nvPr/>
        </p:nvSpPr>
        <p:spPr>
          <a:xfrm>
            <a:off x="635" y="1501775"/>
            <a:ext cx="3623310" cy="368300"/>
          </a:xfrm>
          <a:prstGeom prst="rect">
            <a:avLst/>
          </a:prstGeom>
          <a:noFill/>
          <a:ln w="9525">
            <a:noFill/>
          </a:ln>
        </p:spPr>
        <p:txBody>
          <a:bodyPr wrap="square">
            <a:spAutoFit/>
          </a:bodyPr>
          <a:p>
            <a:pPr indent="0" algn="l"/>
            <a:r>
              <a:rPr lang="en-US" altLang="zh-CN" b="0">
                <a:solidFill>
                  <a:srgbClr val="000000"/>
                </a:solidFill>
                <a:latin typeface="NEU-BZ-S92" charset="0"/>
                <a:cs typeface="方正书宋_GBK" charset="0"/>
              </a:rPr>
              <a:t>  </a:t>
            </a:r>
            <a:r>
              <a:rPr lang="en-US" altLang="zh-CN" b="1">
                <a:solidFill>
                  <a:srgbClr val="000000"/>
                </a:solidFill>
                <a:latin typeface="NEU-BZ-S92" charset="0"/>
                <a:cs typeface="方正书宋_GBK" charset="0"/>
              </a:rPr>
              <a:t> </a:t>
            </a:r>
            <a:r>
              <a:rPr lang="zh-CN">
                <a:solidFill>
                  <a:srgbClr val="000000"/>
                </a:solidFill>
                <a:latin typeface="汉仪文黑-85W" panose="00020600040101010101" charset="-122"/>
                <a:ea typeface="汉仪文黑-85W" panose="00020600040101010101" charset="-122"/>
                <a:cs typeface="方正书宋_GBK" charset="0"/>
              </a:rPr>
              <a:t>第二编　工作分析的方法</a:t>
            </a:r>
            <a:endParaRPr lang="zh-CN">
              <a:solidFill>
                <a:srgbClr val="000000"/>
              </a:solidFill>
              <a:latin typeface="汉仪文黑-85W" panose="00020600040101010101" charset="-122"/>
              <a:ea typeface="汉仪文黑-85W" panose="00020600040101010101" charset="-122"/>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第二节　面谈法</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(二)面谈法的缺点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(1)需要专门的技巧,需要受过专门训练的工作分析专业人员。</a:t>
            </a:r>
            <a:endParaRPr lang="zh-CN" altLang="en-US"/>
          </a:p>
          <a:p>
            <a:r>
              <a:rPr lang="zh-CN" altLang="en-US"/>
              <a:t>(2)口舌上的消耗较多,费力、费时,工作成本较高。</a:t>
            </a:r>
            <a:endParaRPr lang="zh-CN" altLang="en-US"/>
          </a:p>
          <a:p>
            <a:r>
              <a:rPr lang="zh-CN" altLang="en-US"/>
              <a:t>(3)搜集到的信息往往扭曲、失真。</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第二节　面谈法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三、面谈的内容与形式</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(一)面谈的内容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(1)工作目标:组织为什么设立这一职务,根据什么确定职务的报酬。</a:t>
            </a:r>
            <a:endParaRPr lang="zh-CN" altLang="en-US"/>
          </a:p>
          <a:p>
            <a:r>
              <a:rPr lang="zh-CN" altLang="en-US"/>
              <a:t>(2)工作内容:任职者在组织中有多大的作用,其行动对组织产生的后果如何。</a:t>
            </a:r>
            <a:endParaRPr lang="zh-CN" altLang="en-US"/>
          </a:p>
          <a:p>
            <a:r>
              <a:rPr lang="zh-CN" altLang="en-US"/>
              <a:t>(3)工作的性质和范围:这是面谈的核心,包括该工作在组织中的关系,其上下级职能的关系,所需的一般技术知识、管理知识、人际关系知识,需要解决的问题的性质以及自主权。</a:t>
            </a:r>
            <a:endParaRPr lang="zh-CN" altLang="en-US"/>
          </a:p>
          <a:p>
            <a:r>
              <a:rPr lang="zh-CN" altLang="en-US"/>
              <a:t>(4)所负责任:涉及组织、战略政策、控制、执行等方面。</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第二节　面谈法</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(二)面谈的形式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面谈的形式可分为个人面谈、集体面谈和管理人员面谈三种。</a:t>
            </a:r>
            <a:endParaRPr lang="zh-CN" altLang="en-US"/>
          </a:p>
          <a:p>
            <a:r>
              <a:rPr lang="zh-CN" altLang="en-US"/>
              <a:t>由于有些工作主管与现职人员的说法不同,分析人员必须把双方的资料合并在一起,予以独立的观察、证实和权衡。这不仅需要运用科学的方法,还需要具有可被人接受的人际关系技能。只有把这三种面谈形式加以综合运用,才能对工作分析真正做到透彻地了解。</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第二节　面谈法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四、面谈法应注意的问题</a:t>
            </a:r>
            <a:endParaRPr lang="zh-CN" altLang="zh-CN" sz="2600" b="1" dirty="0">
              <a:latin typeface="黑体" panose="02010609060101010101" pitchFamily="49" charset="-122"/>
              <a:ea typeface="黑体" panose="02010609060101010101" pitchFamily="49" charset="-122"/>
            </a:endParaRPr>
          </a:p>
          <a:p>
            <a:r>
              <a:rPr lang="zh-CN" altLang="en-US"/>
              <a:t>(1) 面谈法需要专门技巧,工作分析者一般应该接受专门的训练。</a:t>
            </a:r>
            <a:endParaRPr lang="zh-CN" altLang="en-US"/>
          </a:p>
          <a:p>
            <a:r>
              <a:rPr lang="zh-CN" altLang="en-US"/>
              <a:t>(2)应该与主管密切配合,找到最了解工作内容、最能客观描述职责的员工。</a:t>
            </a:r>
            <a:endParaRPr lang="zh-CN" altLang="en-US"/>
          </a:p>
          <a:p>
            <a:r>
              <a:rPr lang="zh-CN" altLang="en-US"/>
              <a:t>(3)必须尽快与面谈对象建立融洽的气氛,应该知道对方的姓名,简单说明面谈的目的以及进行面谈的原因,目的是不让对方有正在进行业绩考核的感觉,而且在面谈中应该避免使用生僻的专业词语。</a:t>
            </a:r>
            <a:endParaRPr lang="zh-CN" altLang="en-US"/>
          </a:p>
          <a:p>
            <a:r>
              <a:rPr lang="zh-CN" altLang="en-US"/>
              <a:t>(4)工作分析人员应该事先准备一份完整的问题表,并留出空白以供填写,问题应该按重要性排出次序。</a:t>
            </a:r>
            <a:endParaRPr lang="zh-CN" altLang="en-US"/>
          </a:p>
          <a:p>
            <a:r>
              <a:rPr lang="zh-CN" altLang="en-US"/>
              <a:t>(5)在面谈完成后,要与被访谈者本人或其直接上级主管一起对所获得的资料进行检查和核对。</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第二节　面谈法</a:t>
            </a:r>
            <a:endParaRPr lang="zh-CN" altLang="en-US"/>
          </a:p>
        </p:txBody>
      </p:sp>
      <p:sp>
        <p:nvSpPr>
          <p:cNvPr id="3" name="内容占位符 2"/>
          <p:cNvSpPr>
            <a:spLocks noGrp="1"/>
          </p:cNvSpPr>
          <p:nvPr>
            <p:ph idx="1"/>
          </p:nvPr>
        </p:nvSpPr>
        <p:spPr/>
        <p:txBody>
          <a:bodyPr>
            <a:normAutofit/>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五、面谈法的分析提纲</a:t>
            </a:r>
            <a:endParaRPr lang="zh-CN" altLang="zh-CN" sz="2600" b="1" dirty="0">
              <a:latin typeface="黑体" panose="02010609060101010101" pitchFamily="49" charset="-122"/>
              <a:ea typeface="黑体" panose="02010609060101010101" pitchFamily="49" charset="-122"/>
            </a:endParaRPr>
          </a:p>
          <a:p>
            <a:r>
              <a:rPr lang="zh-CN" altLang="en-US"/>
              <a:t>(1)职位设置的目的;</a:t>
            </a:r>
            <a:endParaRPr lang="zh-CN" altLang="en-US"/>
          </a:p>
          <a:p>
            <a:r>
              <a:rPr lang="zh-CN" altLang="en-US"/>
              <a:t>(2)职责;</a:t>
            </a:r>
            <a:endParaRPr lang="zh-CN" altLang="en-US"/>
          </a:p>
          <a:p>
            <a:r>
              <a:rPr lang="zh-CN" altLang="en-US"/>
              <a:t>(3)教育要求;</a:t>
            </a:r>
            <a:endParaRPr lang="zh-CN" altLang="en-US"/>
          </a:p>
          <a:p>
            <a:r>
              <a:rPr lang="zh-CN" altLang="en-US"/>
              <a:t>(4)经验;</a:t>
            </a:r>
            <a:endParaRPr lang="zh-CN" altLang="en-US"/>
          </a:p>
          <a:p>
            <a:r>
              <a:rPr lang="zh-CN" altLang="en-US"/>
              <a:t>(5)担负的管理职责;</a:t>
            </a:r>
            <a:endParaRPr lang="zh-CN" altLang="en-US"/>
          </a:p>
          <a:p>
            <a:r>
              <a:rPr lang="zh-CN" altLang="en-US"/>
              <a:t>(6)工作关系;</a:t>
            </a:r>
            <a:endParaRPr lang="zh-CN" altLang="en-US"/>
          </a:p>
          <a:p>
            <a:r>
              <a:rPr lang="zh-CN" altLang="en-US"/>
              <a:t>(7)本职位所受到的监督与管理;</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第二节　面谈法</a:t>
            </a:r>
            <a:endParaRPr lang="zh-CN" altLang="en-US"/>
          </a:p>
        </p:txBody>
      </p:sp>
      <p:sp>
        <p:nvSpPr>
          <p:cNvPr id="3" name="内容占位符 2"/>
          <p:cNvSpPr>
            <a:spLocks noGrp="1"/>
          </p:cNvSpPr>
          <p:nvPr>
            <p:ph idx="1"/>
          </p:nvPr>
        </p:nvSpPr>
        <p:spPr/>
        <p:txBody>
          <a:bodyPr>
            <a:normAutofit/>
          </a:bodyPr>
          <a:p>
            <a:r>
              <a:rPr lang="zh-CN" altLang="en-US"/>
              <a:t>(8)决策责任;</a:t>
            </a:r>
            <a:endParaRPr lang="zh-CN" altLang="en-US"/>
          </a:p>
          <a:p>
            <a:r>
              <a:rPr lang="zh-CN" altLang="en-US"/>
              <a:t>(9)错误分析;</a:t>
            </a:r>
            <a:endParaRPr lang="zh-CN" altLang="en-US"/>
          </a:p>
          <a:p>
            <a:r>
              <a:rPr lang="zh-CN" altLang="en-US"/>
              <a:t>(10)数据保密;</a:t>
            </a:r>
            <a:endParaRPr lang="zh-CN" altLang="en-US"/>
          </a:p>
          <a:p>
            <a:r>
              <a:rPr lang="zh-CN" altLang="en-US"/>
              <a:t>(11)工作条件;</a:t>
            </a:r>
            <a:endParaRPr lang="zh-CN" altLang="en-US"/>
          </a:p>
          <a:p>
            <a:r>
              <a:rPr lang="zh-CN" altLang="en-US"/>
              <a:t>(12)心理要求;</a:t>
            </a:r>
            <a:endParaRPr lang="zh-CN" altLang="en-US"/>
          </a:p>
          <a:p>
            <a:r>
              <a:rPr lang="zh-CN" altLang="en-US"/>
              <a:t>(13)工作中所使用的机器或设备;</a:t>
            </a:r>
            <a:endParaRPr lang="zh-CN" altLang="en-US"/>
          </a:p>
          <a:p>
            <a:r>
              <a:rPr lang="zh-CN" altLang="en-US"/>
              <a:t>(14)附加说明。</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第二节　面谈法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六、面谈法举例</a:t>
            </a:r>
            <a:endParaRPr lang="zh-CN" altLang="zh-CN" sz="2600" b="1" dirty="0">
              <a:latin typeface="黑体" panose="02010609060101010101" pitchFamily="49" charset="-122"/>
              <a:ea typeface="黑体" panose="02010609060101010101" pitchFamily="49" charset="-122"/>
            </a:endParaRPr>
          </a:p>
          <a:p>
            <a:r>
              <a:rPr lang="zh-CN" altLang="en-US"/>
              <a:t>面谈法所提的典型问题包括:你做的是哪些工作,你的主要职责是什么,你是如何做的,你的工作环境与工作条件怎样,做这项工作需要什么样的教育程度、工作经验和技能,工作绩效的标准是什么,工作有哪些生理、情绪和情感上的要求,工作对安全和健康的影响如何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a:t>
            </a:r>
            <a:r>
              <a:rPr lang="en-US"/>
              <a:t>    </a:t>
            </a:r>
            <a:r>
              <a:rPr altLang="en-US"/>
              <a:t>观察法</a:t>
            </a:r>
            <a:endParaRPr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一、观察法简介</a:t>
            </a:r>
            <a:endParaRPr lang="zh-CN" altLang="zh-CN" sz="2600" b="1" dirty="0">
              <a:latin typeface="黑体" panose="02010609060101010101" pitchFamily="49" charset="-122"/>
              <a:ea typeface="黑体" panose="02010609060101010101" pitchFamily="49" charset="-122"/>
            </a:endParaRPr>
          </a:p>
          <a:p>
            <a:r>
              <a:rPr lang="zh-CN" altLang="en-US"/>
              <a:t>观察法,是指由有经验的分析者在工作现场运用感觉器官或其他工具观察员工的实际工作过程,用文字或图表形式记录某一时期工作的内容、程序、形式和方法,并在此基础上分析有关的工作因素,达到分析目的的一种方法。观察法可以运用工作研究、动作—时间研究等技术,如在工作研究中可以使用摄像机记录以校正直接观察的结果,在动作—时间研究中则可以利用有关仪器测量噪声、光线、温度、湿度等工作条件。</a:t>
            </a:r>
            <a:endParaRPr lang="zh-CN" altLang="en-US"/>
          </a:p>
          <a:p>
            <a:r>
              <a:rPr lang="zh-CN" altLang="en-US"/>
              <a:t>观察法的主要作用在于:</a:t>
            </a:r>
            <a:endParaRPr lang="zh-CN" altLang="en-US"/>
          </a:p>
          <a:p>
            <a:r>
              <a:rPr lang="zh-CN" altLang="en-US"/>
              <a:t>(1)观察、记录、核实工作负荷及工作条件;</a:t>
            </a:r>
            <a:endParaRPr lang="zh-CN" altLang="en-US"/>
          </a:p>
          <a:p>
            <a:r>
              <a:rPr lang="zh-CN" altLang="en-US"/>
              <a:t>(2)观察、记录、分析工作流程及工作方法,找出不合理之处。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a:t>
            </a:r>
            <a:r>
              <a:rPr lang="en-US"/>
              <a:t>    </a:t>
            </a:r>
            <a:r>
              <a:rPr altLang="en-US"/>
              <a:t>观察法</a:t>
            </a:r>
            <a:endParaRPr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二、观察法的程序</a:t>
            </a:r>
            <a:endParaRPr lang="zh-CN" altLang="zh-CN" sz="2600" b="1" dirty="0">
              <a:latin typeface="黑体" panose="02010609060101010101" pitchFamily="49" charset="-122"/>
              <a:ea typeface="黑体" panose="02010609060101010101" pitchFamily="49" charset="-122"/>
            </a:endParaRPr>
          </a:p>
          <a:p>
            <a:r>
              <a:rPr lang="zh-CN" altLang="en-US"/>
              <a:t>第一步:选择合适的分析人员。观察法的特点决定了分析人员必须要熟悉观察对象的工作。</a:t>
            </a:r>
            <a:endParaRPr lang="zh-CN" altLang="en-US"/>
          </a:p>
          <a:p>
            <a:r>
              <a:rPr lang="zh-CN" altLang="en-US"/>
              <a:t>第二步:初步了解工作的有关信息。这有助于分析者开展观察和进行分析,避免误解和干扰分析对象。</a:t>
            </a:r>
            <a:endParaRPr lang="zh-CN" altLang="en-US"/>
          </a:p>
          <a:p>
            <a:r>
              <a:rPr lang="zh-CN" altLang="en-US"/>
              <a:t>第三步:观察并记录分析对象的工作。</a:t>
            </a:r>
            <a:endParaRPr lang="zh-CN" altLang="en-US"/>
          </a:p>
          <a:p>
            <a:r>
              <a:rPr lang="zh-CN" altLang="en-US"/>
              <a:t>第四步:对收集的信息进行分析。在这一阶段,应尽可能排除被观察对象的主观因素的影响。</a:t>
            </a:r>
            <a:endParaRPr lang="zh-CN" altLang="en-US"/>
          </a:p>
          <a:p>
            <a:r>
              <a:rPr lang="zh-CN" altLang="en-US"/>
              <a:t>第五步:编制工作说明书。</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a:t>
            </a:r>
            <a:r>
              <a:rPr lang="en-US"/>
              <a:t>    </a:t>
            </a:r>
            <a:r>
              <a:rPr altLang="en-US"/>
              <a:t>观察法</a:t>
            </a:r>
            <a:endParaRPr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三、观察法的优缺点</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(一)观察法的优点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(1)通过观察法可以了解广泛的信息,如工作活动的内容、工作中的正式行为和非正式行为、工作人员的士气等。</a:t>
            </a:r>
            <a:endParaRPr lang="zh-CN" altLang="en-US"/>
          </a:p>
          <a:p>
            <a:r>
              <a:rPr lang="zh-CN" altLang="en-US"/>
              <a:t>(2)观察法所收集到的资料多为第一手资料,基本排除了主观因素的影响,比较客观和正确。例如,一些银行规定顾客存款从登记、核对到结束服务的总过程不得超过两分钟,这就是对银行工作人员进行时间—动作观察研究的结果。</a:t>
            </a:r>
            <a:endParaRPr lang="zh-CN" altLang="en-US"/>
          </a:p>
          <a:p>
            <a:r>
              <a:rPr lang="zh-CN" altLang="en-US"/>
              <a:t>(3)观察法适用于大量标准化的、周期短的、体力活动为主的工作。</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p>
            <a:r>
              <a:rPr lang="en-US" sz="3600" dirty="0">
                <a:cs typeface="汉仪文黑-85W" panose="00020600040101010101" charset="-122"/>
              </a:rPr>
              <a:t>目 录</a:t>
            </a:r>
            <a:endParaRPr lang="en-US" sz="3600" dirty="0">
              <a:cs typeface="汉仪文黑-85W" panose="00020600040101010101" charset="-122"/>
            </a:endParaRPr>
          </a:p>
        </p:txBody>
      </p:sp>
      <p:grpSp>
        <p:nvGrpSpPr>
          <p:cNvPr id="22" name="组合 21"/>
          <p:cNvGrpSpPr/>
          <p:nvPr/>
        </p:nvGrpSpPr>
        <p:grpSpPr>
          <a:xfrm>
            <a:off x="3004185" y="1195705"/>
            <a:ext cx="6372225" cy="5161915"/>
            <a:chOff x="4731" y="1883"/>
            <a:chExt cx="10035" cy="8129"/>
          </a:xfrm>
        </p:grpSpPr>
        <p:grpSp>
          <p:nvGrpSpPr>
            <p:cNvPr id="23556" name="组合 23555"/>
            <p:cNvGrpSpPr/>
            <p:nvPr/>
          </p:nvGrpSpPr>
          <p:grpSpPr>
            <a:xfrm rot="0">
              <a:off x="4776" y="1883"/>
              <a:ext cx="9978" cy="996"/>
              <a:chOff x="0" y="0"/>
              <a:chExt cx="2984" cy="320"/>
            </a:xfrm>
          </p:grpSpPr>
          <p:sp>
            <p:nvSpPr>
              <p:cNvPr id="23557"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第一节　问卷法</a:t>
                </a:r>
                <a:endParaRPr lang="en-US" altLang="zh-CN" sz="2400" dirty="0">
                  <a:latin typeface="汉仪文黑-85W" panose="00020600040101010101" charset="-122"/>
                  <a:ea typeface="汉仪文黑-85W" panose="00020600040101010101" charset="-122"/>
                  <a:sym typeface="+mn-ea"/>
                </a:endParaRPr>
              </a:p>
            </p:txBody>
          </p:sp>
          <p:grpSp>
            <p:nvGrpSpPr>
              <p:cNvPr id="23558" name="组合 23557"/>
              <p:cNvGrpSpPr/>
              <p:nvPr/>
            </p:nvGrpSpPr>
            <p:grpSpPr>
              <a:xfrm>
                <a:off x="0" y="56"/>
                <a:ext cx="240" cy="240"/>
                <a:chOff x="0" y="0"/>
                <a:chExt cx="1615" cy="1615"/>
              </a:xfrm>
            </p:grpSpPr>
            <p:sp>
              <p:nvSpPr>
                <p:cNvPr id="23559"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0"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1"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2"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3"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64"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65" name="组合 23564"/>
            <p:cNvGrpSpPr/>
            <p:nvPr/>
          </p:nvGrpSpPr>
          <p:grpSpPr>
            <a:xfrm rot="0">
              <a:off x="4776" y="3095"/>
              <a:ext cx="9952" cy="996"/>
              <a:chOff x="0" y="0"/>
              <a:chExt cx="2976" cy="320"/>
            </a:xfrm>
          </p:grpSpPr>
          <p:sp>
            <p:nvSpPr>
              <p:cNvPr id="23566"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第二节　面谈法</a:t>
                </a:r>
                <a:endParaRPr lang="en-US" altLang="zh-CN" sz="2400" dirty="0">
                  <a:latin typeface="汉仪文黑-85W" panose="00020600040101010101" charset="-122"/>
                  <a:ea typeface="汉仪文黑-85W" panose="00020600040101010101" charset="-122"/>
                  <a:sym typeface="+mn-ea"/>
                </a:endParaRPr>
              </a:p>
            </p:txBody>
          </p:sp>
          <p:grpSp>
            <p:nvGrpSpPr>
              <p:cNvPr id="23567" name="组合 23566"/>
              <p:cNvGrpSpPr/>
              <p:nvPr/>
            </p:nvGrpSpPr>
            <p:grpSpPr>
              <a:xfrm>
                <a:off x="0" y="67"/>
                <a:ext cx="240" cy="240"/>
                <a:chOff x="0" y="0"/>
                <a:chExt cx="1615" cy="1615"/>
              </a:xfrm>
            </p:grpSpPr>
            <p:sp>
              <p:nvSpPr>
                <p:cNvPr id="23568"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9"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0"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1"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2"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73"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74" name="组合 23573"/>
            <p:cNvGrpSpPr/>
            <p:nvPr/>
          </p:nvGrpSpPr>
          <p:grpSpPr>
            <a:xfrm rot="0">
              <a:off x="4776" y="4295"/>
              <a:ext cx="9952" cy="996"/>
              <a:chOff x="0" y="0"/>
              <a:chExt cx="2976" cy="320"/>
            </a:xfrm>
          </p:grpSpPr>
          <p:sp>
            <p:nvSpPr>
              <p:cNvPr id="23575" name="AutoShape 23"/>
              <p:cNvSpPr/>
              <p:nvPr/>
            </p:nvSpPr>
            <p:spPr>
              <a:xfrm>
                <a:off x="192"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第三节　观察法</a:t>
                </a:r>
                <a:endParaRPr lang="en-US" altLang="zh-CN" sz="2400" dirty="0">
                  <a:latin typeface="汉仪文黑-85W" panose="00020600040101010101" charset="-122"/>
                  <a:ea typeface="汉仪文黑-85W" panose="00020600040101010101" charset="-122"/>
                  <a:sym typeface="+mn-ea"/>
                </a:endParaRPr>
              </a:p>
            </p:txBody>
          </p:sp>
          <p:grpSp>
            <p:nvGrpSpPr>
              <p:cNvPr id="23576" name="组合 23575"/>
              <p:cNvGrpSpPr/>
              <p:nvPr/>
            </p:nvGrpSpPr>
            <p:grpSpPr>
              <a:xfrm>
                <a:off x="0" y="48"/>
                <a:ext cx="240" cy="240"/>
                <a:chOff x="0" y="0"/>
                <a:chExt cx="1615" cy="1615"/>
              </a:xfrm>
            </p:grpSpPr>
            <p:sp>
              <p:nvSpPr>
                <p:cNvPr id="23577" name="Oval 2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8" name="Oval 26"/>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9" name="Oval 27"/>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0" name="Oval 2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1" name="Oval 29"/>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82" name="Oval 30"/>
                <p:cNvSpPr/>
                <p:nvPr/>
              </p:nvSpPr>
              <p:spPr>
                <a:xfrm>
                  <a:off x="259" y="259"/>
                  <a:ext cx="1096" cy="1098"/>
                </a:xfrm>
                <a:prstGeom prst="ellipse">
                  <a:avLst/>
                </a:prstGeom>
                <a:gradFill rotWithShape="1">
                  <a:gsLst>
                    <a:gs pos="0">
                      <a:srgbClr val="21B3E1"/>
                    </a:gs>
                    <a:gs pos="100000">
                      <a:srgbClr val="1057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83" name="组合 23582"/>
            <p:cNvGrpSpPr/>
            <p:nvPr/>
          </p:nvGrpSpPr>
          <p:grpSpPr>
            <a:xfrm rot="0">
              <a:off x="4776" y="5520"/>
              <a:ext cx="9991" cy="996"/>
              <a:chOff x="0" y="8"/>
              <a:chExt cx="2988" cy="320"/>
            </a:xfrm>
          </p:grpSpPr>
          <p:sp>
            <p:nvSpPr>
              <p:cNvPr id="23584" name="AutoShape 32"/>
              <p:cNvSpPr/>
              <p:nvPr/>
            </p:nvSpPr>
            <p:spPr>
              <a:xfrm>
                <a:off x="204" y="8"/>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第四节　工作日志法</a:t>
                </a:r>
                <a:endPar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endParaRPr>
              </a:p>
            </p:txBody>
          </p:sp>
          <p:grpSp>
            <p:nvGrpSpPr>
              <p:cNvPr id="23585" name="组合 23584"/>
              <p:cNvGrpSpPr/>
              <p:nvPr/>
            </p:nvGrpSpPr>
            <p:grpSpPr>
              <a:xfrm>
                <a:off x="0" y="64"/>
                <a:ext cx="240" cy="240"/>
                <a:chOff x="0" y="0"/>
                <a:chExt cx="1615" cy="1615"/>
              </a:xfrm>
            </p:grpSpPr>
            <p:sp>
              <p:nvSpPr>
                <p:cNvPr id="23586" name="Oval 34"/>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7" name="Oval 35"/>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8" name="Oval 36"/>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9" name="Oval 37"/>
                <p:cNvSpPr/>
                <p:nvPr/>
              </p:nvSpPr>
              <p:spPr>
                <a:xfrm>
                  <a:off x="176" y="176"/>
                  <a:ext cx="1262" cy="1264"/>
                </a:xfrm>
                <a:prstGeom prst="ellipse">
                  <a:avLst/>
                </a:prstGeom>
                <a:gradFill rotWithShape="1">
                  <a:gsLst>
                    <a:gs pos="0">
                      <a:srgbClr val="000000"/>
                    </a:gs>
                    <a:gs pos="100000">
                      <a:srgbClr val="8D67E1"/>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0" name="Oval 38"/>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91" name="Oval 39"/>
                <p:cNvSpPr/>
                <p:nvPr/>
              </p:nvSpPr>
              <p:spPr>
                <a:xfrm>
                  <a:off x="259" y="259"/>
                  <a:ext cx="1096" cy="1098"/>
                </a:xfrm>
                <a:prstGeom prst="ellipse">
                  <a:avLst/>
                </a:prstGeom>
                <a:gradFill rotWithShape="1">
                  <a:gsLst>
                    <a:gs pos="0">
                      <a:srgbClr val="8D67E1"/>
                    </a:gs>
                    <a:gs pos="100000">
                      <a:srgbClr val="4532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92" name="组合 23591"/>
            <p:cNvGrpSpPr/>
            <p:nvPr/>
          </p:nvGrpSpPr>
          <p:grpSpPr>
            <a:xfrm rot="0">
              <a:off x="4776" y="6695"/>
              <a:ext cx="9938" cy="996"/>
              <a:chOff x="0" y="0"/>
              <a:chExt cx="2972" cy="320"/>
            </a:xfrm>
          </p:grpSpPr>
          <p:sp>
            <p:nvSpPr>
              <p:cNvPr id="23593" name="AutoShape 41"/>
              <p:cNvSpPr/>
              <p:nvPr/>
            </p:nvSpPr>
            <p:spPr>
              <a:xfrm>
                <a:off x="188"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buClrTx/>
                  <a:buSzTx/>
                  <a:buFontTx/>
                </a:pPr>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第五节　关键事件法</a:t>
                </a:r>
                <a:endPar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endParaRPr>
              </a:p>
            </p:txBody>
          </p:sp>
          <p:grpSp>
            <p:nvGrpSpPr>
              <p:cNvPr id="23594" name="组合 23593"/>
              <p:cNvGrpSpPr/>
              <p:nvPr/>
            </p:nvGrpSpPr>
            <p:grpSpPr>
              <a:xfrm>
                <a:off x="0" y="31"/>
                <a:ext cx="224" cy="240"/>
                <a:chOff x="0" y="0"/>
                <a:chExt cx="1615" cy="1615"/>
              </a:xfrm>
            </p:grpSpPr>
            <p:sp>
              <p:nvSpPr>
                <p:cNvPr id="23595" name="Oval 43"/>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96" name="Oval 44"/>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97" name="Oval 45"/>
                <p:cNvSpPr/>
                <p:nvPr/>
              </p:nvSpPr>
              <p:spPr>
                <a:xfrm>
                  <a:off x="173" y="175"/>
                  <a:ext cx="1262"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8" name="Oval 46"/>
                <p:cNvSpPr/>
                <p:nvPr/>
              </p:nvSpPr>
              <p:spPr>
                <a:xfrm>
                  <a:off x="176" y="176"/>
                  <a:ext cx="1262" cy="1264"/>
                </a:xfrm>
                <a:prstGeom prst="ellipse">
                  <a:avLst/>
                </a:prstGeom>
                <a:gradFill rotWithShape="1">
                  <a:gsLst>
                    <a:gs pos="0">
                      <a:srgbClr val="000000"/>
                    </a:gs>
                    <a:gs pos="100000">
                      <a:srgbClr val="E35E23"/>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9" name="Oval 47"/>
                <p:cNvSpPr/>
                <p:nvPr/>
              </p:nvSpPr>
              <p:spPr>
                <a:xfrm>
                  <a:off x="260" y="256"/>
                  <a:ext cx="1096"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600" name="Oval 48"/>
                <p:cNvSpPr/>
                <p:nvPr/>
              </p:nvSpPr>
              <p:spPr>
                <a:xfrm>
                  <a:off x="259" y="259"/>
                  <a:ext cx="1096" cy="1098"/>
                </a:xfrm>
                <a:prstGeom prst="ellipse">
                  <a:avLst/>
                </a:prstGeom>
                <a:gradFill rotWithShape="1">
                  <a:gsLst>
                    <a:gs pos="0">
                      <a:srgbClr val="E35E23"/>
                    </a:gs>
                    <a:gs pos="100000">
                      <a:srgbClr val="6E2E11"/>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16" name="组合 15"/>
            <p:cNvGrpSpPr/>
            <p:nvPr/>
          </p:nvGrpSpPr>
          <p:grpSpPr>
            <a:xfrm rot="0">
              <a:off x="4731" y="7882"/>
              <a:ext cx="9952" cy="996"/>
              <a:chOff x="0" y="0"/>
              <a:chExt cx="2976" cy="320"/>
            </a:xfrm>
          </p:grpSpPr>
          <p:sp>
            <p:nvSpPr>
              <p:cNvPr id="17"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第六节　主题专家会议法</a:t>
                </a:r>
                <a:endPar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endParaRPr>
              </a:p>
            </p:txBody>
          </p:sp>
          <p:grpSp>
            <p:nvGrpSpPr>
              <p:cNvPr id="18" name="组合 17"/>
              <p:cNvGrpSpPr/>
              <p:nvPr/>
            </p:nvGrpSpPr>
            <p:grpSpPr>
              <a:xfrm>
                <a:off x="0" y="67"/>
                <a:ext cx="240" cy="240"/>
                <a:chOff x="0" y="0"/>
                <a:chExt cx="1615" cy="1615"/>
              </a:xfrm>
            </p:grpSpPr>
            <p:sp>
              <p:nvSpPr>
                <p:cNvPr id="19"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0"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1"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4"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5"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6"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7" name="组合 6"/>
            <p:cNvGrpSpPr/>
            <p:nvPr/>
          </p:nvGrpSpPr>
          <p:grpSpPr>
            <a:xfrm rot="0">
              <a:off x="4746" y="9016"/>
              <a:ext cx="9952" cy="996"/>
              <a:chOff x="0" y="0"/>
              <a:chExt cx="2976" cy="320"/>
            </a:xfrm>
          </p:grpSpPr>
          <p:sp>
            <p:nvSpPr>
              <p:cNvPr id="8" name="AutoShape 23"/>
              <p:cNvSpPr/>
              <p:nvPr/>
            </p:nvSpPr>
            <p:spPr>
              <a:xfrm>
                <a:off x="192"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第七节　其他方法及方法比较</a:t>
                </a:r>
                <a:endPar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endParaRPr>
              </a:p>
            </p:txBody>
          </p:sp>
          <p:grpSp>
            <p:nvGrpSpPr>
              <p:cNvPr id="9" name="组合 8"/>
              <p:cNvGrpSpPr/>
              <p:nvPr/>
            </p:nvGrpSpPr>
            <p:grpSpPr>
              <a:xfrm>
                <a:off x="0" y="48"/>
                <a:ext cx="240" cy="240"/>
                <a:chOff x="0" y="0"/>
                <a:chExt cx="1615" cy="1615"/>
              </a:xfrm>
            </p:grpSpPr>
            <p:sp>
              <p:nvSpPr>
                <p:cNvPr id="10" name="Oval 2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11" name="Oval 26"/>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12" name="Oval 27"/>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13" name="Oval 2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14" name="Oval 29"/>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15" name="Oval 30"/>
                <p:cNvSpPr/>
                <p:nvPr/>
              </p:nvSpPr>
              <p:spPr>
                <a:xfrm>
                  <a:off x="259" y="259"/>
                  <a:ext cx="1096" cy="1098"/>
                </a:xfrm>
                <a:prstGeom prst="ellipse">
                  <a:avLst/>
                </a:prstGeom>
                <a:gradFill rotWithShape="1">
                  <a:gsLst>
                    <a:gs pos="0">
                      <a:srgbClr val="21B3E1"/>
                    </a:gs>
                    <a:gs pos="100000">
                      <a:srgbClr val="1057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a:t>
            </a:r>
            <a:r>
              <a:rPr lang="en-US"/>
              <a:t>    </a:t>
            </a:r>
            <a:r>
              <a:rPr altLang="en-US"/>
              <a:t>观察法</a:t>
            </a:r>
            <a:endParaRPr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(二)观察法的缺点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(1)它不适用于脑力劳动为主的工作,也不适用于处理紧急情况的间歇性工作。(2)观察法所取得的资料的可信度会受到被观察对象的影响。</a:t>
            </a:r>
            <a:endParaRPr lang="zh-CN" altLang="en-US"/>
          </a:p>
          <a:p>
            <a:r>
              <a:rPr lang="zh-CN" altLang="en-US"/>
              <a:t>(3)观察法的工作量比较大,要消耗大量的人力和财力,时间也比较长。这对工序复杂的大型企业尤为明显。</a:t>
            </a:r>
            <a:endParaRPr lang="zh-CN" altLang="en-US"/>
          </a:p>
          <a:p>
            <a:r>
              <a:rPr lang="zh-CN" altLang="en-US"/>
              <a:t>(4)有关任职资格方面要求的信息,很难通过观察法获得。</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a:t>
            </a:r>
            <a:r>
              <a:rPr lang="en-US"/>
              <a:t>    </a:t>
            </a:r>
            <a:r>
              <a:rPr altLang="en-US"/>
              <a:t>观察法</a:t>
            </a:r>
            <a:endParaRPr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四、观察法应注意的问题</a:t>
            </a:r>
            <a:endParaRPr lang="zh-CN" altLang="zh-CN" sz="2600" b="1" dirty="0">
              <a:latin typeface="黑体" panose="02010609060101010101" pitchFamily="49" charset="-122"/>
              <a:ea typeface="黑体" panose="02010609060101010101" pitchFamily="49" charset="-122"/>
            </a:endParaRPr>
          </a:p>
          <a:p>
            <a:r>
              <a:rPr lang="zh-CN" altLang="en-US"/>
              <a:t>(1)观察的工作应相对静止,即在一段时间内,工作内容、工作程序、对工作人员的要求等不会发生明显的变化。</a:t>
            </a:r>
            <a:endParaRPr lang="zh-CN" altLang="en-US"/>
          </a:p>
          <a:p>
            <a:r>
              <a:rPr lang="zh-CN" altLang="en-US"/>
              <a:t>(2)要注意工作行为样本的代表性。</a:t>
            </a:r>
            <a:endParaRPr lang="zh-CN" altLang="en-US"/>
          </a:p>
          <a:p>
            <a:r>
              <a:rPr lang="zh-CN" altLang="en-US"/>
              <a:t>(3)观察人员要尽可能避免引起被观察对象的注意,至少应不干涉被观察对象的工作。</a:t>
            </a:r>
            <a:endParaRPr lang="zh-CN" altLang="en-US"/>
          </a:p>
          <a:p>
            <a:r>
              <a:rPr lang="zh-CN" altLang="en-US"/>
              <a:t>(4)观察前要有详细的观察提纲和行为标准。</a:t>
            </a:r>
            <a:endParaRPr lang="zh-CN" altLang="en-US"/>
          </a:p>
          <a:p>
            <a:r>
              <a:rPr lang="zh-CN" altLang="en-US"/>
              <a:t>(5)观察法常与面谈法结合使用,以避免重要工作的遗漏。</a:t>
            </a:r>
            <a:endParaRPr lang="zh-CN" altLang="en-US"/>
          </a:p>
          <a:p>
            <a:r>
              <a:rPr lang="zh-CN" altLang="en-US"/>
              <a:t>(6)在使用观察法时,工作分析人员应事先准备好观察表格,以便随时进行记录。有条件的企业则可以使用摄像机等设备,将员工的工作内容记录下来,以便进行分析。</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第三节</a:t>
            </a:r>
            <a:r>
              <a:rPr lang="en-US">
                <a:sym typeface="+mn-ea"/>
              </a:rPr>
              <a:t>    </a:t>
            </a:r>
            <a:r>
              <a:rPr altLang="en-US">
                <a:sym typeface="+mn-ea"/>
              </a:rPr>
              <a:t>观察法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五、观察提纲举例</a:t>
            </a:r>
            <a:endParaRPr lang="zh-CN" altLang="zh-CN" sz="2600" b="1" dirty="0">
              <a:latin typeface="黑体" panose="02010609060101010101" pitchFamily="49" charset="-122"/>
              <a:ea typeface="黑体" panose="02010609060101010101" pitchFamily="49" charset="-122"/>
            </a:endParaRPr>
          </a:p>
          <a:p>
            <a:r>
              <a:rPr lang="zh-CN" altLang="en-US"/>
              <a:t>详见教材。</a:t>
            </a:r>
            <a:endParaRPr lang="zh-CN" altLang="en-US"/>
          </a:p>
          <a:p>
            <a:endParaRPr lang="zh-CN" altLang="en-US"/>
          </a:p>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六、观察法举例</a:t>
            </a:r>
            <a:endParaRPr lang="zh-CN" altLang="zh-CN" sz="2600" b="1" dirty="0">
              <a:latin typeface="黑体" panose="02010609060101010101" pitchFamily="49" charset="-122"/>
              <a:ea typeface="黑体" panose="02010609060101010101" pitchFamily="49" charset="-122"/>
            </a:endParaRPr>
          </a:p>
          <a:p>
            <a:r>
              <a:rPr lang="zh-CN" altLang="en-US"/>
              <a:t>详见教材。</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第四节　工作日志法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一、工作日志法简介</a:t>
            </a:r>
            <a:endParaRPr lang="zh-CN" altLang="zh-CN" sz="2600" b="1" dirty="0">
              <a:latin typeface="黑体" panose="02010609060101010101" pitchFamily="49" charset="-122"/>
              <a:ea typeface="黑体" panose="02010609060101010101" pitchFamily="49" charset="-122"/>
            </a:endParaRPr>
          </a:p>
          <a:p>
            <a:r>
              <a:rPr lang="zh-CN" altLang="en-US"/>
              <a:t>工作日志法,就是由工作者本人按工作日志的形式,详细地记录自己在一定工作周期内(通常是一个工作日)的工作内容、消耗的时间,以及责任、权利、人际关系、工作负荷、感受等,然后在此基础上进行综合分析,以实现工作分析目的的一种方法。这种方法的基本依据是:工作者本人对所从事工作的情况、要求最为了解。</a:t>
            </a:r>
            <a:endParaRPr lang="zh-CN" altLang="en-US"/>
          </a:p>
          <a:p>
            <a:r>
              <a:rPr lang="zh-CN" altLang="en-US"/>
              <a:t>例如,有一家公共关系公司有几十名业务员,他们每天管理某一方面顾客的业务,对其进行工作分析时,采用面谈法所得到的结果及其他调查结果经常高估其主要工作,人事部门建议采用工作日志法。一开始大多数业务员拒绝执行,后经说明,同意试一个月。结果不仅人事部门获得了所需信息,业务员们也了解到工作时间是怎么分配的,从而找到了改进工作的方向。</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第四节　工作日志法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二、工作日志法的基本程序</a:t>
            </a:r>
            <a:endParaRPr lang="zh-CN" altLang="zh-CN" sz="2600" b="1" dirty="0">
              <a:latin typeface="黑体" panose="02010609060101010101" pitchFamily="49" charset="-122"/>
              <a:ea typeface="黑体" panose="02010609060101010101" pitchFamily="49" charset="-122"/>
            </a:endParaRPr>
          </a:p>
          <a:p>
            <a:r>
              <a:rPr lang="zh-CN" altLang="en-US"/>
              <a:t>第一步:准备阶段。向工作分析的对象解释工作分析的目的、意义和工作日志法的基本要求。</a:t>
            </a:r>
            <a:endParaRPr lang="zh-CN" altLang="en-US"/>
          </a:p>
          <a:p>
            <a:r>
              <a:rPr lang="zh-CN" altLang="en-US"/>
              <a:t>第二步:实施阶段。要求员工严格按照规定的格式和要求填写工作日志。</a:t>
            </a:r>
            <a:endParaRPr lang="zh-CN" altLang="en-US"/>
          </a:p>
          <a:p>
            <a:r>
              <a:rPr lang="zh-CN" altLang="en-US"/>
              <a:t>第三步:分析阶段。</a:t>
            </a:r>
            <a:endParaRPr lang="zh-CN" altLang="en-US"/>
          </a:p>
          <a:p>
            <a:r>
              <a:rPr lang="zh-CN" altLang="en-US"/>
              <a:t>第四步:编写工作说明书。</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第四节　工作日志法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三、工作日志法的优缺点</a:t>
            </a:r>
            <a:endParaRPr lang="zh-CN" altLang="zh-CN" sz="2600" b="1" dirty="0">
              <a:latin typeface="黑体" panose="02010609060101010101" pitchFamily="49" charset="-122"/>
              <a:ea typeface="黑体" panose="02010609060101010101" pitchFamily="49" charset="-122"/>
            </a:endParaRPr>
          </a:p>
          <a:p>
            <a:r>
              <a:rPr lang="zh-CN" altLang="en-US"/>
              <a:t>工作日志法的优点主要在于用这种信息收集方法对高水平和高复杂性工作进行分析显得比较经济和有效。</a:t>
            </a:r>
            <a:endParaRPr lang="zh-CN" altLang="en-US"/>
          </a:p>
          <a:p>
            <a:r>
              <a:rPr lang="zh-CN" altLang="en-US"/>
              <a:t>工作日志法的缺点主要体现在这种信息收集方法可能存在误差,要求事后对记录和分析结果进行必要的检查。</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第四节　工作日志法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四、工作日志法应注意的问题</a:t>
            </a:r>
            <a:endParaRPr lang="zh-CN" altLang="zh-CN" sz="2600" b="1" dirty="0">
              <a:latin typeface="黑体" panose="02010609060101010101" pitchFamily="49" charset="-122"/>
              <a:ea typeface="黑体" panose="02010609060101010101" pitchFamily="49" charset="-122"/>
            </a:endParaRPr>
          </a:p>
          <a:p>
            <a:r>
              <a:rPr lang="zh-CN" altLang="en-US"/>
              <a:t>由于工作日志法是由工作者本人按工作日志的形式详细地记录有关工作信息的,因此主要应该注意两个方面的问题:</a:t>
            </a:r>
            <a:endParaRPr lang="zh-CN" altLang="en-US"/>
          </a:p>
          <a:p>
            <a:r>
              <a:rPr lang="zh-CN" altLang="en-US"/>
              <a:t>(1)工作性质的特殊性会影响日志的准确性或工作的连续性。如果活动内容有限且相对固定,应该尽可能列成表格,使工作者只需要填写活动消耗的时间等少量的内容,重复性的工作活动只在工作活动结果和时间消耗栏目添加,事后进行汇总。</a:t>
            </a:r>
            <a:endParaRPr lang="zh-CN" altLang="en-US"/>
          </a:p>
          <a:p>
            <a:r>
              <a:rPr lang="zh-CN" altLang="en-US"/>
              <a:t>(2)对于日志的真实性应该进行检查,因为工作者一般有夸大自己工作的量和难度的倾向。检查工作可由工作者的直接上级来承担。</a:t>
            </a:r>
            <a:endParaRPr lang="zh-CN" altLang="en-US"/>
          </a:p>
          <a:p>
            <a:endParaRPr lang="zh-CN" altLang="en-US"/>
          </a:p>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五、工作日志法举例</a:t>
            </a:r>
            <a:endParaRPr lang="zh-CN" altLang="zh-CN" sz="2600" b="1" dirty="0">
              <a:latin typeface="黑体" panose="02010609060101010101" pitchFamily="49" charset="-122"/>
              <a:ea typeface="黑体" panose="02010609060101010101" pitchFamily="49" charset="-122"/>
            </a:endParaRPr>
          </a:p>
          <a:p>
            <a:r>
              <a:rPr lang="zh-CN" altLang="en-US"/>
              <a:t>详见教材。</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关键事件法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一、关键事件法概述</a:t>
            </a:r>
            <a:endParaRPr lang="zh-CN" altLang="zh-CN" sz="2600" b="1" dirty="0">
              <a:latin typeface="黑体" panose="02010609060101010101" pitchFamily="49" charset="-122"/>
              <a:ea typeface="黑体" panose="02010609060101010101" pitchFamily="49" charset="-122"/>
            </a:endParaRPr>
          </a:p>
          <a:p>
            <a:r>
              <a:rPr lang="zh-CN" altLang="en-US"/>
              <a:t>关键事件法(Critical Incidents Technique,CIT)是一种由工作分析专家、管理者或工作人员在大量收集与工作相关信息的基础上详细记录其中关键事件以及具体分析其岗位特征、要求的方法。</a:t>
            </a:r>
            <a:endParaRPr lang="zh-CN" altLang="en-US"/>
          </a:p>
          <a:p>
            <a:r>
              <a:rPr lang="zh-CN" altLang="en-US"/>
              <a:t>其特殊之处在于基于特定的关键行为与任务信息来描述具体工作活动。这种方法最初用于培训需求评估与绩效考核。虽然这种方法使用的范围有限,但是毫无疑问也是一种重要的工作分析方法。</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关键事件法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二、关键事件法的实施与关键控制点</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(一)关键事件法的实施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1.正确编写“事件”的规则</a:t>
            </a:r>
            <a:endParaRPr lang="zh-CN" altLang="en-US"/>
          </a:p>
          <a:p>
            <a:r>
              <a:rPr lang="zh-CN" altLang="en-US"/>
              <a:t>2.获取关键事件所需采用的方法</a:t>
            </a:r>
            <a:endParaRPr lang="zh-CN" altLang="en-US"/>
          </a:p>
          <a:p>
            <a:r>
              <a:rPr lang="zh-CN" altLang="en-US"/>
              <a:t>(1)关键事件讨论会议。</a:t>
            </a:r>
            <a:endParaRPr lang="zh-CN" altLang="en-US"/>
          </a:p>
          <a:p>
            <a:r>
              <a:rPr lang="zh-CN" altLang="en-US"/>
              <a:t>(2)非工作会议形式。</a:t>
            </a:r>
            <a:endParaRPr lang="zh-CN" altLang="en-US"/>
          </a:p>
          <a:p>
            <a:r>
              <a:rPr lang="zh-CN" altLang="en-US"/>
              <a:t>(3)编辑关键事件。</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(二)关键事件法的绩效维度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1.从关键事件来定义绩效维度</a:t>
            </a:r>
            <a:endParaRPr lang="zh-CN" altLang="en-US"/>
          </a:p>
          <a:p>
            <a:r>
              <a:rPr lang="zh-CN" altLang="en-US"/>
              <a:t>2.在编写范例之前确定维度</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关键事件法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三、关键事件法的优缺点</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(一)关键事件法的优点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(1)关键事件法被广泛应用于人力资源管理的许多方面,例如,甄别标准与培训需求的确定,尤其应用于绩效评估的行为锚定与行为观察中;</a:t>
            </a:r>
            <a:endParaRPr lang="zh-CN" altLang="en-US"/>
          </a:p>
          <a:p>
            <a:r>
              <a:rPr lang="zh-CN" altLang="en-US"/>
              <a:t>(2)由于对行为进行观察和测量,故而描述工作行为、建立行为标准更加准确;</a:t>
            </a:r>
            <a:endParaRPr lang="zh-CN" altLang="en-US"/>
          </a:p>
          <a:p>
            <a:r>
              <a:rPr lang="zh-CN" altLang="en-US"/>
              <a:t>(3)能更好地确定每一行为的作用。</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(二)关键事件法的缺点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(1)收集与整理关键事件要花费大量的时间和精力;</a:t>
            </a:r>
            <a:endParaRPr lang="zh-CN" altLang="en-US"/>
          </a:p>
          <a:p>
            <a:r>
              <a:rPr lang="zh-CN" altLang="en-US"/>
              <a:t>(2)对中等绩效的员工关注不够。</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73405" y="258445"/>
            <a:ext cx="8267065" cy="628650"/>
          </a:xfrm>
        </p:spPr>
        <p:txBody>
          <a:bodyPr/>
          <a:p>
            <a:r>
              <a:rPr>
                <a:solidFill>
                  <a:srgbClr val="000000"/>
                </a:solidFill>
                <a:cs typeface="汉仪文黑-85W" panose="00020600040101010101" charset="-122"/>
                <a:sym typeface="+mn-ea"/>
              </a:rPr>
              <a:t>第一节　问卷法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一、问卷法简介</a:t>
            </a:r>
            <a:endParaRPr lang="zh-CN" altLang="zh-CN" sz="2600" b="1" dirty="0">
              <a:latin typeface="黑体" panose="02010609060101010101" pitchFamily="49" charset="-122"/>
              <a:ea typeface="黑体" panose="02010609060101010101" pitchFamily="49" charset="-122"/>
            </a:endParaRPr>
          </a:p>
          <a:p>
            <a:r>
              <a:rPr lang="zh-CN" altLang="en-US"/>
              <a:t>问卷法是工作分析中最常用的一种方法,就是采用问卷来获取工作分析中的信息,以实现工作分析的目的。问卷可以是结构化的,也可以是开放性的。问题大多要求被调查者对各种工作行为、工作特征和工作人员特征的重要性或频率评定等级。</a:t>
            </a:r>
            <a:endParaRPr lang="zh-CN" altLang="en-US"/>
          </a:p>
          <a:p>
            <a:r>
              <a:rPr lang="zh-CN" altLang="en-US"/>
              <a:t>问卷法可以分为两种:通用性问卷和指定性问卷。前者的内容具有普遍性,后者的内容只适用于特定的工作,多数情况下会把这两类问题放在一张问卷中。</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主题专家会议法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一、主题专家会议法概述</a:t>
            </a:r>
            <a:endParaRPr lang="zh-CN" altLang="zh-CN" sz="2600" b="1" dirty="0">
              <a:latin typeface="黑体" panose="02010609060101010101" pitchFamily="49" charset="-122"/>
              <a:ea typeface="黑体" panose="02010609060101010101" pitchFamily="49" charset="-122"/>
            </a:endParaRPr>
          </a:p>
          <a:p>
            <a:r>
              <a:rPr lang="zh-CN" altLang="en-US"/>
              <a:t>主题专家会议法是指熟悉目标职位的组织内部人和外部人就目标职位的相关信息展开讨论,收集数据,验证并确认分析结果。主题专家会议的成员主要包括内部成员和外部成员,内部成员是指任职者、直接上级、曾经任职者、内部客户、其他熟悉目标职位的人,外部成员是指咨询专家、外部客户、其他组织标杆的职位任职者。</a:t>
            </a:r>
            <a:endParaRPr lang="zh-CN" altLang="en-US"/>
          </a:p>
          <a:p>
            <a:r>
              <a:rPr lang="zh-CN" altLang="en-US"/>
              <a:t>主题专家会议法在整个组织的管理过程中有着极其广泛的用途,比如德尔菲法等。在工作分析中,主题专家会议法主要用于建立培训开发规划、评价工作描述、讨论任职者的绩效水平、分析工作任务,以及进行工作设计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主题专家会议法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二、主题专家会议法的操作流程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确定主持人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(二)选择相关专家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(三)准备会议相关材料和设施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(四)会议组织与安排</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主题专家会议法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三、主题专家会议法的操作注意事项</a:t>
            </a:r>
            <a:endParaRPr lang="zh-CN" altLang="zh-CN" sz="2600" b="1" dirty="0">
              <a:latin typeface="黑体" panose="02010609060101010101" pitchFamily="49" charset="-122"/>
              <a:ea typeface="黑体" panose="02010609060101010101" pitchFamily="49" charset="-122"/>
            </a:endParaRPr>
          </a:p>
          <a:p>
            <a:r>
              <a:rPr lang="zh-CN" altLang="en-US"/>
              <a:t>(1)主题专家会议的主持人最好是组织中与目标管理职位相关的中层管理人员,并注意营造平等、互信的会议气氛。</a:t>
            </a:r>
            <a:endParaRPr lang="zh-CN" altLang="en-US"/>
          </a:p>
          <a:p>
            <a:r>
              <a:rPr lang="zh-CN" altLang="en-US"/>
              <a:t>(2)主题专家会议的组织者应在会议前进行周密的安排、提供相关信息、协调时间、做好会议后勤的保障工作。</a:t>
            </a:r>
            <a:endParaRPr lang="zh-CN" altLang="en-US"/>
          </a:p>
          <a:p>
            <a:r>
              <a:rPr lang="zh-CN" altLang="en-US"/>
              <a:t>(3)主题专家会议应有专人记录,以备查询。</a:t>
            </a:r>
            <a:endParaRPr lang="zh-CN" altLang="en-US"/>
          </a:p>
          <a:p>
            <a:r>
              <a:rPr lang="zh-CN" altLang="en-US"/>
              <a:t>(4)对于主题专家会议未形成决议的事项,应在会后有专人负责办理,然后将成果反馈给与会人员。</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主题专家会议法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四、主题专家会议法的优缺点比较</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(一)优点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(1)主题专家会议操作简单、成本低,适合各类组织开展。</a:t>
            </a:r>
            <a:endParaRPr lang="zh-CN" altLang="en-US"/>
          </a:p>
          <a:p>
            <a:r>
              <a:rPr lang="zh-CN" altLang="en-US"/>
              <a:t>(2)可以运用于工作分析的各个环节,具备多方沟通协调的功能,有利于工作分析结果最大限度得到组织的认同以及后期的推广。</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(二)缺点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(1)结构化程度低,缺乏客观性。</a:t>
            </a:r>
            <a:endParaRPr lang="zh-CN" altLang="en-US"/>
          </a:p>
          <a:p>
            <a:r>
              <a:rPr lang="zh-CN" altLang="en-US"/>
              <a:t>(2)受到与会专家的知识水平及其相关工作背景的制约。</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其他方法及方法比较</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一、工作实践法</a:t>
            </a:r>
            <a:endParaRPr lang="zh-CN" altLang="zh-CN" sz="2600" b="1" dirty="0">
              <a:latin typeface="黑体" panose="02010609060101010101" pitchFamily="49" charset="-122"/>
              <a:ea typeface="黑体" panose="02010609060101010101" pitchFamily="49" charset="-122"/>
            </a:endParaRPr>
          </a:p>
          <a:p>
            <a:r>
              <a:rPr lang="zh-CN" altLang="en-US"/>
              <a:t>工作实践法是指工作分析人员通过直接参与某项工作来深入细致地体验、了解所分析工作的特点和要求的方法。</a:t>
            </a:r>
            <a:endParaRPr lang="zh-CN" altLang="en-US"/>
          </a:p>
          <a:p>
            <a:r>
              <a:rPr lang="zh-CN" altLang="en-US"/>
              <a:t>工作实践法的优点是:当一些有经验的员工,由于不善于表达或者并不了解自己完成任务的方式等原因,无法提供有效的工作分析信息时,工作分析者的亲自参与可以获得第一手的工作分析信息;工作实践法还可以确保收集信息的真实性和全面性。</a:t>
            </a:r>
            <a:endParaRPr lang="zh-CN" altLang="en-US"/>
          </a:p>
          <a:p>
            <a:r>
              <a:rPr lang="zh-CN" altLang="en-US"/>
              <a:t>工作实践法的缺点也是十分明显的,例如,对于一些危险的工作,就不适合用这种方法实地收集信息;对于现代企业中许多高度专业化的工作,工作分析者往往由于不具备从事某项工作的知识和技巧,因此无法参与实践。</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其他方法及方法比较</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二、资料分析法</a:t>
            </a:r>
            <a:endParaRPr lang="zh-CN" altLang="zh-CN" sz="2600" b="1" dirty="0">
              <a:latin typeface="黑体" panose="02010609060101010101" pitchFamily="49" charset="-122"/>
              <a:ea typeface="黑体" panose="02010609060101010101" pitchFamily="49" charset="-122"/>
            </a:endParaRPr>
          </a:p>
          <a:p>
            <a:r>
              <a:rPr lang="zh-CN" altLang="en-US"/>
              <a:t>资料分析法是一种更为普遍而通用的方法,它是通过对现有资料的收集,借助资料分析的工具,直接提炼有利用工作分析信息的一种方法。</a:t>
            </a:r>
            <a:endParaRPr lang="zh-CN" altLang="en-US"/>
          </a:p>
          <a:p>
            <a:r>
              <a:rPr lang="zh-CN" altLang="en-US"/>
              <a:t>其成本较低、运用方便,不足之处在于对于该方法的使用者的理论和信息处理水平有较高要求,同时资料本身的真实性和全面性决定了工作分析活动的科学性和有效性。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其他方法及方法比较</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三、不同工作分析方法的比较</a:t>
            </a:r>
            <a:endParaRPr lang="zh-CN" altLang="zh-CN" sz="2600" b="1" dirty="0">
              <a:latin typeface="黑体" panose="02010609060101010101" pitchFamily="49" charset="-122"/>
              <a:ea typeface="黑体" panose="02010609060101010101" pitchFamily="49" charset="-122"/>
            </a:endParaRPr>
          </a:p>
          <a:p>
            <a:r>
              <a:rPr lang="zh-CN" altLang="en-US"/>
              <a:t>从以上介绍的内容来看,收集工作分析信息的方法很多,但是各种方法都有自己的优缺点,没有一种方法能够提供非常完整的信息。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73405" y="258445"/>
            <a:ext cx="8267065" cy="628650"/>
          </a:xfrm>
        </p:spPr>
        <p:txBody>
          <a:bodyPr/>
          <a:p>
            <a:r>
              <a:rPr>
                <a:solidFill>
                  <a:srgbClr val="000000"/>
                </a:solidFill>
                <a:cs typeface="汉仪文黑-85W" panose="00020600040101010101" charset="-122"/>
                <a:sym typeface="+mn-ea"/>
              </a:rPr>
              <a:t>第一节　问卷法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二、问卷法的基本程序</a:t>
            </a:r>
            <a:endParaRPr lang="zh-CN" altLang="zh-CN" sz="2600" b="1" dirty="0">
              <a:latin typeface="黑体" panose="02010609060101010101" pitchFamily="49" charset="-122"/>
              <a:ea typeface="黑体" panose="02010609060101010101" pitchFamily="49" charset="-122"/>
            </a:endParaRPr>
          </a:p>
          <a:p>
            <a:r>
              <a:rPr lang="zh-CN" altLang="en-US"/>
              <a:t>第一步:调查准备。</a:t>
            </a:r>
            <a:endParaRPr lang="zh-CN" altLang="en-US"/>
          </a:p>
          <a:p>
            <a:r>
              <a:rPr lang="zh-CN" altLang="en-US"/>
              <a:t>第二步:设计调查问卷。</a:t>
            </a:r>
            <a:endParaRPr lang="zh-CN" altLang="en-US"/>
          </a:p>
          <a:p>
            <a:r>
              <a:rPr lang="zh-CN" altLang="en-US"/>
              <a:t>第三步:填写调查问卷。</a:t>
            </a:r>
            <a:endParaRPr lang="zh-CN" altLang="en-US"/>
          </a:p>
          <a:p>
            <a:r>
              <a:rPr lang="zh-CN" altLang="en-US"/>
              <a:t>第四步:回收并处理调查资料。</a:t>
            </a:r>
            <a:endParaRPr lang="zh-CN" altLang="en-US"/>
          </a:p>
          <a:p>
            <a:r>
              <a:rPr lang="zh-CN" altLang="en-US"/>
              <a:t>第五步:编写工作说明书。</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73405" y="258445"/>
            <a:ext cx="8267065" cy="628650"/>
          </a:xfrm>
        </p:spPr>
        <p:txBody>
          <a:bodyPr/>
          <a:p>
            <a:r>
              <a:rPr>
                <a:solidFill>
                  <a:srgbClr val="000000"/>
                </a:solidFill>
                <a:cs typeface="汉仪文黑-85W" panose="00020600040101010101" charset="-122"/>
                <a:sym typeface="+mn-ea"/>
              </a:rPr>
              <a:t>第一节　问卷法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三、问卷法的优缺点</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(一)问卷法的优点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(1)问卷法可以扩大分析的样本量,比较适用于需要对很多工作进行分析的情况,而且费用低、速度快、节省时间和人力。</a:t>
            </a:r>
            <a:endParaRPr lang="zh-CN" altLang="en-US"/>
          </a:p>
          <a:p>
            <a:r>
              <a:rPr lang="zh-CN" altLang="en-US"/>
              <a:t>(2)问卷可以在工作之余填写,不至于影响到正常的工作。</a:t>
            </a:r>
            <a:endParaRPr lang="zh-CN" altLang="en-US"/>
          </a:p>
          <a:p>
            <a:r>
              <a:rPr lang="zh-CN" altLang="en-US"/>
              <a:t>(3)分析的资料可以数量化,由计算机进行数据处理。</a:t>
            </a:r>
            <a:endParaRPr lang="zh-CN" altLang="en-US"/>
          </a:p>
          <a:p>
            <a:r>
              <a:rPr lang="zh-CN" altLang="en-US"/>
              <a:t>(4)问卷法可用于多种目的、多种用途的工作分析。</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73405" y="258445"/>
            <a:ext cx="8267065" cy="628650"/>
          </a:xfrm>
        </p:spPr>
        <p:txBody>
          <a:bodyPr/>
          <a:p>
            <a:r>
              <a:rPr>
                <a:solidFill>
                  <a:srgbClr val="000000"/>
                </a:solidFill>
                <a:cs typeface="汉仪文黑-85W" panose="00020600040101010101" charset="-122"/>
                <a:sym typeface="+mn-ea"/>
              </a:rPr>
              <a:t>第一节　问卷法</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(二)问卷法的缺点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(1)设计理想的调查问卷要花费大量的时间、人力和物力,问卷本身的质量对工作分析的质量有至关重要的影响。</a:t>
            </a:r>
            <a:endParaRPr lang="zh-CN" altLang="en-US"/>
          </a:p>
          <a:p>
            <a:r>
              <a:rPr lang="zh-CN" altLang="en-US">
                <a:sym typeface="+mn-ea"/>
              </a:rPr>
              <a:t>(2)可控性比较差,可能因为被调查者对问卷的理解不同(或者由于理解能力和表达能力的限制)而产生信息误差。如果调查表是由工作人员单独填写的,则由于缺乏交流,被调查者可能会不予重视、不积极配合、不认真填写,从而影响调查的质量。</a:t>
            </a:r>
            <a:endParaRPr lang="zh-CN" altLang="en-US"/>
          </a:p>
          <a:p>
            <a:r>
              <a:rPr lang="zh-CN" altLang="en-US">
                <a:sym typeface="+mn-ea"/>
              </a:rPr>
              <a:t>(3)问卷法不容易了解对象的态度和动机等较深层次的信息。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73405" y="258445"/>
            <a:ext cx="8267065" cy="628650"/>
          </a:xfrm>
        </p:spPr>
        <p:txBody>
          <a:bodyPr/>
          <a:p>
            <a:r>
              <a:rPr>
                <a:solidFill>
                  <a:srgbClr val="000000"/>
                </a:solidFill>
                <a:cs typeface="汉仪文黑-85W" panose="00020600040101010101" charset="-122"/>
                <a:sym typeface="+mn-ea"/>
              </a:rPr>
              <a:t>第一节　问卷法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四、问卷法应注意的问题</a:t>
            </a:r>
            <a:endParaRPr lang="zh-CN" altLang="zh-CN" sz="2600" b="1" dirty="0">
              <a:latin typeface="黑体" panose="02010609060101010101" pitchFamily="49" charset="-122"/>
              <a:ea typeface="黑体" panose="02010609060101010101" pitchFamily="49" charset="-122"/>
            </a:endParaRPr>
          </a:p>
          <a:p>
            <a:r>
              <a:rPr lang="zh-CN" altLang="en-US"/>
              <a:t>(1)问卷的设计应该科学合理,这是调查成败的关键;</a:t>
            </a:r>
            <a:endParaRPr lang="zh-CN" altLang="en-US"/>
          </a:p>
          <a:p>
            <a:r>
              <a:rPr lang="zh-CN" altLang="en-US"/>
              <a:t>(2)对问卷中的调查项目要作统一的说明,如编写调查表填表说明;</a:t>
            </a:r>
            <a:endParaRPr lang="zh-CN" altLang="en-US"/>
          </a:p>
          <a:p>
            <a:r>
              <a:rPr lang="zh-CN" altLang="en-US"/>
              <a:t>(3)应该及时回收问卷调查表,以免遗失;</a:t>
            </a:r>
            <a:endParaRPr lang="zh-CN" altLang="en-US"/>
          </a:p>
          <a:p>
            <a:r>
              <a:rPr lang="zh-CN" altLang="en-US"/>
              <a:t>(4)对调查表提供的信息做认真的鉴别和必要的调整。</a:t>
            </a:r>
            <a:endParaRPr lang="zh-CN" altLang="en-US"/>
          </a:p>
          <a:p>
            <a:endParaRPr lang="zh-CN" altLang="en-US"/>
          </a:p>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五、问卷法举例</a:t>
            </a:r>
            <a:endParaRPr lang="zh-CN" altLang="zh-CN" sz="2600" b="1" dirty="0">
              <a:latin typeface="黑体" panose="02010609060101010101" pitchFamily="49" charset="-122"/>
              <a:ea typeface="黑体" panose="02010609060101010101" pitchFamily="49" charset="-122"/>
            </a:endParaRPr>
          </a:p>
          <a:p>
            <a:r>
              <a:rPr lang="zh-CN" altLang="en-US"/>
              <a:t>问卷法调查法的问卷可以是结构化的,也可以是开放性的。多数问卷调查表既有结构化问题也有开放性问题,既有通用性问题也有指定性问题。</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第二节　面谈法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一、面谈法简介</a:t>
            </a:r>
            <a:endParaRPr lang="zh-CN" altLang="zh-CN" sz="2600" b="1" dirty="0">
              <a:latin typeface="黑体" panose="02010609060101010101" pitchFamily="49" charset="-122"/>
              <a:ea typeface="黑体" panose="02010609060101010101" pitchFamily="49" charset="-122"/>
            </a:endParaRPr>
          </a:p>
          <a:p>
            <a:r>
              <a:rPr lang="zh-CN" altLang="en-US"/>
              <a:t>面谈法又称访谈法,是一种应用最为广泛的工作分析方法,工作分析者就某一个职务或职位面对面地询问任职者、主管、专家等人对工作的意见和看法。面谈的程序可以标准化,亦可以非标准化。一般情况下,应用面谈法时应以标准化面谈格式记录,目的是便于控制面谈内容及对同一职务不同任职者的回答进行相互比较。 </a:t>
            </a:r>
            <a:endParaRPr lang="zh-CN" altLang="en-US"/>
          </a:p>
          <a:p>
            <a:r>
              <a:rPr lang="zh-CN" altLang="en-US"/>
              <a:t>面谈法是由分析人员分别访问任职者本人或其主管人员,以了解工作说明中原来填写的各项目的正确性,或以面谈方式对原填写事项中的疑问加以澄清的方法。因此,面谈法的作用一是获得观察法所不能获得的资料,二是对已获得的资料加以证实。该方法也是美国企业界使用得最为普遍的方法之一。尽管它不像问卷法那样具有完善的结构,但它具有问卷法不可替代的作用。</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第二节　面谈法</a:t>
            </a:r>
            <a:endParaRPr lang="zh-CN" altLang="en-US"/>
          </a:p>
        </p:txBody>
      </p:sp>
      <p:sp>
        <p:nvSpPr>
          <p:cNvPr id="3" name="内容占位符 2"/>
          <p:cNvSpPr>
            <a:spLocks noGrp="1"/>
          </p:cNvSpPr>
          <p:nvPr>
            <p:ph idx="1"/>
          </p:nvPr>
        </p:nvSpPr>
        <p:spPr/>
        <p:txBody>
          <a:bodyPr>
            <a:normAutofit/>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二、面谈法的优缺点</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(一)面谈法的优点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(1)可以对工作者的工作态度与工作动机等较深层次的内容有比较详细的了解。</a:t>
            </a:r>
            <a:endParaRPr lang="zh-CN" altLang="en-US"/>
          </a:p>
          <a:p>
            <a:r>
              <a:rPr lang="zh-CN" altLang="en-US"/>
              <a:t>(2)运用面广,能够简单而迅速地收集多方面的工作分析资料。</a:t>
            </a:r>
            <a:endParaRPr lang="zh-CN" altLang="en-US"/>
          </a:p>
          <a:p>
            <a:r>
              <a:rPr lang="zh-CN" altLang="en-US"/>
              <a:t>(3)由任职者亲口讲出工作内容,工作分析者可随时提问,对有关问题加以澄清。</a:t>
            </a:r>
            <a:endParaRPr lang="zh-CN" altLang="en-US"/>
          </a:p>
          <a:p>
            <a:r>
              <a:rPr lang="zh-CN" altLang="en-US"/>
              <a:t>(4)使工作分析者了解到短期直接观察法不容易发现的情况,有助于管理者发现问题。</a:t>
            </a:r>
            <a:endParaRPr lang="zh-CN" altLang="en-US"/>
          </a:p>
          <a:p>
            <a:r>
              <a:rPr lang="zh-CN" altLang="en-US"/>
              <a:t>(5)为任职者解释工作分析的必要性及功能。</a:t>
            </a:r>
            <a:endParaRPr lang="zh-CN" altLang="en-US"/>
          </a:p>
          <a:p>
            <a:r>
              <a:rPr lang="zh-CN" altLang="en-US"/>
              <a:t>(6)有助于与员工的沟通,缓解其负面情绪,调整其心态。</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PLACING_PICTURE_USER_VIEWPORT" val="{&quot;height&quot;:5150,&quot;width&quot;:19201}"/>
</p:tagLst>
</file>

<file path=ppt/tags/tag64.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6093</Words>
  <Application>WPS 演示</Application>
  <PresentationFormat>宽屏</PresentationFormat>
  <Paragraphs>300</Paragraphs>
  <Slides>36</Slides>
  <Notes>4</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36</vt:i4>
      </vt:variant>
    </vt:vector>
  </HeadingPairs>
  <TitlesOfParts>
    <vt:vector size="54" baseType="lpstr">
      <vt:lpstr>Arial</vt:lpstr>
      <vt:lpstr>宋体</vt:lpstr>
      <vt:lpstr>Wingdings</vt:lpstr>
      <vt:lpstr>Wingdings</vt:lpstr>
      <vt:lpstr>微软雅黑</vt:lpstr>
      <vt:lpstr>Calibri</vt:lpstr>
      <vt:lpstr>Arial Unicode MS</vt:lpstr>
      <vt:lpstr>GungsuhChe</vt:lpstr>
      <vt:lpstr>Malgun Gothic</vt:lpstr>
      <vt:lpstr>汉仪文黑-85W</vt:lpstr>
      <vt:lpstr>NEU-BZ-S92</vt:lpstr>
      <vt:lpstr>Segoe Print</vt:lpstr>
      <vt:lpstr>方正书宋_GBK</vt:lpstr>
      <vt:lpstr>汉仪中黑S</vt:lpstr>
      <vt:lpstr>黑体</vt:lpstr>
      <vt:lpstr>楷体</vt:lpstr>
      <vt:lpstr>Office 主题​​</vt:lpstr>
      <vt:lpstr>默认设计模板</vt:lpstr>
      <vt:lpstr>PowerPoint 演示文稿</vt:lpstr>
      <vt:lpstr>目 录</vt:lpstr>
      <vt:lpstr>第一节　问卷法</vt:lpstr>
      <vt:lpstr>第一节　问卷法</vt:lpstr>
      <vt:lpstr>第一节　问卷法</vt:lpstr>
      <vt:lpstr>第一节　问卷法</vt:lpstr>
      <vt:lpstr>第一节　问卷法</vt:lpstr>
      <vt:lpstr>第二节　面谈法</vt:lpstr>
      <vt:lpstr>第二节　面谈法</vt:lpstr>
      <vt:lpstr>第二节　面谈法</vt:lpstr>
      <vt:lpstr>第二节　面谈法</vt:lpstr>
      <vt:lpstr>第二节　面谈法</vt:lpstr>
      <vt:lpstr>第二节　面谈法</vt:lpstr>
      <vt:lpstr>第二节　面谈法</vt:lpstr>
      <vt:lpstr>第二节　面谈法</vt:lpstr>
      <vt:lpstr>第二节　面谈法</vt:lpstr>
      <vt:lpstr>第三节    观察法</vt:lpstr>
      <vt:lpstr>第三节    观察法</vt:lpstr>
      <vt:lpstr>第三节    观察法</vt:lpstr>
      <vt:lpstr>第三节    观察法</vt:lpstr>
      <vt:lpstr>第三节    观察法</vt:lpstr>
      <vt:lpstr>第三节    观察法</vt:lpstr>
      <vt:lpstr>第四节　工作日志法</vt:lpstr>
      <vt:lpstr>第四节　工作日志法</vt:lpstr>
      <vt:lpstr>第四节　工作日志法</vt:lpstr>
      <vt:lpstr>第四节　工作日志法</vt:lpstr>
      <vt:lpstr>第五节　关键事件法</vt:lpstr>
      <vt:lpstr>第五节　关键事件法</vt:lpstr>
      <vt:lpstr>第五节　关键事件法</vt:lpstr>
      <vt:lpstr>第六节　主题专家会议法</vt:lpstr>
      <vt:lpstr>第六节　主题专家会议法</vt:lpstr>
      <vt:lpstr>第六节　主题专家会议法</vt:lpstr>
      <vt:lpstr>第六节　主题专家会议法</vt:lpstr>
      <vt:lpstr>第七节　其他方法及方法比较</vt:lpstr>
      <vt:lpstr>第七节　其他方法及方法比较</vt:lpstr>
      <vt:lpstr>第七节　其他方法及方法比较</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2023-02-11T09:50:59Z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63EF1195BAB24063BE9484CB3CF6E674</vt:lpwstr>
  </property>
</Properties>
</file>