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E4A7196-288C-4613-A5F0-F83134A9E875}"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DBBA23-C667-458B-ADD4-BCD9E0A416C7}" type="slidenum">
              <a:rPr lang="zh-CN" altLang="en-US" smtClean="0"/>
              <a:t>‹#›</a:t>
            </a:fld>
            <a:endParaRPr lang="zh-CN" altLang="en-US"/>
          </a:p>
        </p:txBody>
      </p:sp>
    </p:spTree>
    <p:extLst>
      <p:ext uri="{BB962C8B-B14F-4D97-AF65-F5344CB8AC3E}">
        <p14:creationId xmlns:p14="http://schemas.microsoft.com/office/powerpoint/2010/main" val="17801141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E4A7196-288C-4613-A5F0-F83134A9E875}"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DBBA23-C667-458B-ADD4-BCD9E0A416C7}" type="slidenum">
              <a:rPr lang="zh-CN" altLang="en-US" smtClean="0"/>
              <a:t>‹#›</a:t>
            </a:fld>
            <a:endParaRPr lang="zh-CN" altLang="en-US"/>
          </a:p>
        </p:txBody>
      </p:sp>
    </p:spTree>
    <p:extLst>
      <p:ext uri="{BB962C8B-B14F-4D97-AF65-F5344CB8AC3E}">
        <p14:creationId xmlns:p14="http://schemas.microsoft.com/office/powerpoint/2010/main" val="483051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E4A7196-288C-4613-A5F0-F83134A9E875}"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DBBA23-C667-458B-ADD4-BCD9E0A416C7}" type="slidenum">
              <a:rPr lang="zh-CN" altLang="en-US" smtClean="0"/>
              <a:t>‹#›</a:t>
            </a:fld>
            <a:endParaRPr lang="zh-CN" altLang="en-US"/>
          </a:p>
        </p:txBody>
      </p:sp>
    </p:spTree>
    <p:extLst>
      <p:ext uri="{BB962C8B-B14F-4D97-AF65-F5344CB8AC3E}">
        <p14:creationId xmlns:p14="http://schemas.microsoft.com/office/powerpoint/2010/main" val="34442055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Rectangle 7"/>
          <p:cNvSpPr>
            <a:spLocks noGrp="1" noChangeArrowheads="1"/>
          </p:cNvSpPr>
          <p:nvPr>
            <p:ph type="dt" sz="half" idx="10"/>
          </p:nvPr>
        </p:nvSpPr>
        <p:spPr>
          <a:ln/>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0880990C-F54C-4882-88CB-44EA1A53275C}"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16452904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852084" y="622300"/>
            <a:ext cx="9997016" cy="749300"/>
          </a:xfrm>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612900"/>
            <a:ext cx="10862733" cy="4521200"/>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7"/>
          <p:cNvSpPr>
            <a:spLocks noGrp="1" noChangeArrowheads="1"/>
          </p:cNvSpPr>
          <p:nvPr>
            <p:ph type="dt" sz="half" idx="10"/>
          </p:nvPr>
        </p:nvSpPr>
        <p:spPr>
          <a:ln/>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6647B9BB-8C2D-404E-A344-BC0BAB711D30}"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1695146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E4A7196-288C-4613-A5F0-F83134A9E875}"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DBBA23-C667-458B-ADD4-BCD9E0A416C7}" type="slidenum">
              <a:rPr lang="zh-CN" altLang="en-US" smtClean="0"/>
              <a:t>‹#›</a:t>
            </a:fld>
            <a:endParaRPr lang="zh-CN" altLang="en-US"/>
          </a:p>
        </p:txBody>
      </p:sp>
    </p:spTree>
    <p:extLst>
      <p:ext uri="{BB962C8B-B14F-4D97-AF65-F5344CB8AC3E}">
        <p14:creationId xmlns:p14="http://schemas.microsoft.com/office/powerpoint/2010/main" val="5351717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E4A7196-288C-4613-A5F0-F83134A9E875}"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DBBA23-C667-458B-ADD4-BCD9E0A416C7}" type="slidenum">
              <a:rPr lang="zh-CN" altLang="en-US" smtClean="0"/>
              <a:t>‹#›</a:t>
            </a:fld>
            <a:endParaRPr lang="zh-CN" altLang="en-US"/>
          </a:p>
        </p:txBody>
      </p:sp>
    </p:spTree>
    <p:extLst>
      <p:ext uri="{BB962C8B-B14F-4D97-AF65-F5344CB8AC3E}">
        <p14:creationId xmlns:p14="http://schemas.microsoft.com/office/powerpoint/2010/main" val="39832661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E4A7196-288C-4613-A5F0-F83134A9E875}" type="datetimeFigureOut">
              <a:rPr lang="zh-CN" altLang="en-US" smtClean="0"/>
              <a:t>2021/1/19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2DBBA23-C667-458B-ADD4-BCD9E0A416C7}" type="slidenum">
              <a:rPr lang="zh-CN" altLang="en-US" smtClean="0"/>
              <a:t>‹#›</a:t>
            </a:fld>
            <a:endParaRPr lang="zh-CN" altLang="en-US"/>
          </a:p>
        </p:txBody>
      </p:sp>
    </p:spTree>
    <p:extLst>
      <p:ext uri="{BB962C8B-B14F-4D97-AF65-F5344CB8AC3E}">
        <p14:creationId xmlns:p14="http://schemas.microsoft.com/office/powerpoint/2010/main" val="12122455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E4A7196-288C-4613-A5F0-F83134A9E875}" type="datetimeFigureOut">
              <a:rPr lang="zh-CN" altLang="en-US" smtClean="0"/>
              <a:t>2021/1/19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2DBBA23-C667-458B-ADD4-BCD9E0A416C7}" type="slidenum">
              <a:rPr lang="zh-CN" altLang="en-US" smtClean="0"/>
              <a:t>‹#›</a:t>
            </a:fld>
            <a:endParaRPr lang="zh-CN" altLang="en-US"/>
          </a:p>
        </p:txBody>
      </p:sp>
    </p:spTree>
    <p:extLst>
      <p:ext uri="{BB962C8B-B14F-4D97-AF65-F5344CB8AC3E}">
        <p14:creationId xmlns:p14="http://schemas.microsoft.com/office/powerpoint/2010/main" val="7701662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E4A7196-288C-4613-A5F0-F83134A9E875}" type="datetimeFigureOut">
              <a:rPr lang="zh-CN" altLang="en-US" smtClean="0"/>
              <a:t>2021/1/19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2DBBA23-C667-458B-ADD4-BCD9E0A416C7}" type="slidenum">
              <a:rPr lang="zh-CN" altLang="en-US" smtClean="0"/>
              <a:t>‹#›</a:t>
            </a:fld>
            <a:endParaRPr lang="zh-CN" altLang="en-US"/>
          </a:p>
        </p:txBody>
      </p:sp>
    </p:spTree>
    <p:extLst>
      <p:ext uri="{BB962C8B-B14F-4D97-AF65-F5344CB8AC3E}">
        <p14:creationId xmlns:p14="http://schemas.microsoft.com/office/powerpoint/2010/main" val="26895025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E4A7196-288C-4613-A5F0-F83134A9E875}" type="datetimeFigureOut">
              <a:rPr lang="zh-CN" altLang="en-US" smtClean="0"/>
              <a:t>2021/1/19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2DBBA23-C667-458B-ADD4-BCD9E0A416C7}" type="slidenum">
              <a:rPr lang="zh-CN" altLang="en-US" smtClean="0"/>
              <a:t>‹#›</a:t>
            </a:fld>
            <a:endParaRPr lang="zh-CN" altLang="en-US"/>
          </a:p>
        </p:txBody>
      </p:sp>
    </p:spTree>
    <p:extLst>
      <p:ext uri="{BB962C8B-B14F-4D97-AF65-F5344CB8AC3E}">
        <p14:creationId xmlns:p14="http://schemas.microsoft.com/office/powerpoint/2010/main" val="20485133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E4A7196-288C-4613-A5F0-F83134A9E875}" type="datetimeFigureOut">
              <a:rPr lang="zh-CN" altLang="en-US" smtClean="0"/>
              <a:t>2021/1/19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2DBBA23-C667-458B-ADD4-BCD9E0A416C7}" type="slidenum">
              <a:rPr lang="zh-CN" altLang="en-US" smtClean="0"/>
              <a:t>‹#›</a:t>
            </a:fld>
            <a:endParaRPr lang="zh-CN" altLang="en-US"/>
          </a:p>
        </p:txBody>
      </p:sp>
    </p:spTree>
    <p:extLst>
      <p:ext uri="{BB962C8B-B14F-4D97-AF65-F5344CB8AC3E}">
        <p14:creationId xmlns:p14="http://schemas.microsoft.com/office/powerpoint/2010/main" val="7424404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E4A7196-288C-4613-A5F0-F83134A9E875}" type="datetimeFigureOut">
              <a:rPr lang="zh-CN" altLang="en-US" smtClean="0"/>
              <a:t>2021/1/19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2DBBA23-C667-458B-ADD4-BCD9E0A416C7}" type="slidenum">
              <a:rPr lang="zh-CN" altLang="en-US" smtClean="0"/>
              <a:t>‹#›</a:t>
            </a:fld>
            <a:endParaRPr lang="zh-CN" altLang="en-US"/>
          </a:p>
        </p:txBody>
      </p:sp>
    </p:spTree>
    <p:extLst>
      <p:ext uri="{BB962C8B-B14F-4D97-AF65-F5344CB8AC3E}">
        <p14:creationId xmlns:p14="http://schemas.microsoft.com/office/powerpoint/2010/main" val="16043399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E4A7196-288C-4613-A5F0-F83134A9E875}" type="datetimeFigureOut">
              <a:rPr lang="zh-CN" altLang="en-US" smtClean="0"/>
              <a:t>2021/1/19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2DBBA23-C667-458B-ADD4-BCD9E0A416C7}" type="slidenum">
              <a:rPr lang="zh-CN" altLang="en-US" smtClean="0"/>
              <a:t>‹#›</a:t>
            </a:fld>
            <a:endParaRPr lang="zh-CN" altLang="en-US"/>
          </a:p>
        </p:txBody>
      </p:sp>
    </p:spTree>
    <p:extLst>
      <p:ext uri="{BB962C8B-B14F-4D97-AF65-F5344CB8AC3E}">
        <p14:creationId xmlns:p14="http://schemas.microsoft.com/office/powerpoint/2010/main" val="16056375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11" name="内容占位符 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27" name="Rectangle 5"/>
          <p:cNvSpPr>
            <a:spLocks noGrp="1" noChangeArrowheads="1"/>
          </p:cNvSpPr>
          <p:nvPr>
            <p:ph type="title"/>
          </p:nvPr>
        </p:nvSpPr>
        <p:spPr bwMode="auto">
          <a:xfrm>
            <a:off x="1585384" y="274639"/>
            <a:ext cx="9997016"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zh-CN" dirty="0" smtClean="0"/>
              <a:t>单击此处编辑母版标题样式</a:t>
            </a:r>
          </a:p>
        </p:txBody>
      </p:sp>
      <p:sp>
        <p:nvSpPr>
          <p:cNvPr id="1028" name="Rectangle 6"/>
          <p:cNvSpPr>
            <a:spLocks noGrp="1" noChangeArrowheads="1"/>
          </p:cNvSpPr>
          <p:nvPr>
            <p:ph type="body" idx="1"/>
          </p:nvPr>
        </p:nvSpPr>
        <p:spPr bwMode="auto">
          <a:xfrm>
            <a:off x="431800" y="1270001"/>
            <a:ext cx="11040533"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31" name="Rectangle 7"/>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vl1pPr>
          </a:lstStyle>
          <a:p>
            <a:pPr fontAlgn="base">
              <a:spcBef>
                <a:spcPct val="0"/>
              </a:spcBef>
              <a:spcAft>
                <a:spcPct val="0"/>
              </a:spcAft>
              <a:defRPr/>
            </a:pPr>
            <a:endParaRPr lang="zh-CN" altLang="zh-CN">
              <a:solidFill>
                <a:srgbClr val="000000"/>
              </a:solidFill>
            </a:endParaRPr>
          </a:p>
        </p:txBody>
      </p:sp>
      <p:sp>
        <p:nvSpPr>
          <p:cNvPr id="1032" name="Rectangle 8"/>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vl1pPr>
          </a:lstStyle>
          <a:p>
            <a:pPr fontAlgn="base">
              <a:spcBef>
                <a:spcPct val="0"/>
              </a:spcBef>
              <a:spcAft>
                <a:spcPct val="0"/>
              </a:spcAft>
              <a:defRPr/>
            </a:pPr>
            <a:endParaRPr lang="zh-CN" altLang="zh-CN">
              <a:solidFill>
                <a:srgbClr val="000000"/>
              </a:solidFill>
            </a:endParaRPr>
          </a:p>
        </p:txBody>
      </p:sp>
      <p:sp>
        <p:nvSpPr>
          <p:cNvPr id="1033" name="Rectangle 9"/>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pPr fontAlgn="base">
              <a:spcBef>
                <a:spcPct val="0"/>
              </a:spcBef>
              <a:spcAft>
                <a:spcPct val="0"/>
              </a:spcAft>
              <a:defRPr/>
            </a:pPr>
            <a:fld id="{FE87B4B1-16DD-4597-BAF4-F416D47B56D6}" type="slidenum">
              <a:rPr lang="zh-CN" altLang="zh-CN">
                <a:solidFill>
                  <a:srgbClr val="000000"/>
                </a:solidFill>
              </a:rPr>
              <a:pPr fontAlgn="base">
                <a:spcBef>
                  <a:spcPct val="0"/>
                </a:spcBef>
                <a:spcAft>
                  <a:spcPct val="0"/>
                </a:spcAft>
                <a:defRPr/>
              </a:pPr>
              <a:t>‹#›</a:t>
            </a:fld>
            <a:endParaRPr lang="zh-CN" altLang="zh-CN">
              <a:solidFill>
                <a:srgbClr val="000000"/>
              </a:solidFill>
            </a:endParaRPr>
          </a:p>
        </p:txBody>
      </p:sp>
    </p:spTree>
    <p:extLst>
      <p:ext uri="{BB962C8B-B14F-4D97-AF65-F5344CB8AC3E}">
        <p14:creationId xmlns:p14="http://schemas.microsoft.com/office/powerpoint/2010/main" val="2828044955"/>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rtl="0" eaLnBrk="0" fontAlgn="base" hangingPunct="0">
        <a:spcBef>
          <a:spcPct val="0"/>
        </a:spcBef>
        <a:spcAft>
          <a:spcPct val="0"/>
        </a:spcAft>
        <a:defRPr sz="2400" b="1" kern="1200">
          <a:solidFill>
            <a:schemeClr val="tx2"/>
          </a:solidFill>
          <a:latin typeface="+mj-lt"/>
          <a:ea typeface="+mj-ea"/>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kern="1200">
          <a:solidFill>
            <a:schemeClr val="tx1"/>
          </a:solidFill>
          <a:latin typeface="+mn-lt"/>
          <a:ea typeface="+mn-ea"/>
          <a:cs typeface="+mn-cs"/>
        </a:defRPr>
      </a:lvl2pPr>
      <a:lvl3pPr marL="11430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3pPr>
      <a:lvl4pPr marL="16002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8" name="Group 2"/>
          <p:cNvGrpSpPr>
            <a:grpSpLocks/>
          </p:cNvGrpSpPr>
          <p:nvPr/>
        </p:nvGrpSpPr>
        <p:grpSpPr bwMode="auto">
          <a:xfrm>
            <a:off x="1847850" y="4173539"/>
            <a:ext cx="4032250" cy="935037"/>
            <a:chOff x="0" y="0"/>
            <a:chExt cx="2540" cy="589"/>
          </a:xfrm>
        </p:grpSpPr>
        <p:sp>
          <p:nvSpPr>
            <p:cNvPr id="3082" name="Text Box 3"/>
            <p:cNvSpPr txBox="1">
              <a:spLocks noChangeArrowheads="1"/>
            </p:cNvSpPr>
            <p:nvPr/>
          </p:nvSpPr>
          <p:spPr bwMode="auto">
            <a:xfrm>
              <a:off x="0" y="0"/>
              <a:ext cx="2540" cy="3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50000"/>
                </a:spcBef>
                <a:spcAft>
                  <a:spcPct val="0"/>
                </a:spcAft>
                <a:buFontTx/>
                <a:buNone/>
              </a:pPr>
              <a:r>
                <a:rPr lang="zh-CN" altLang="zh-CN" sz="3000">
                  <a:solidFill>
                    <a:srgbClr val="FFFFFF"/>
                  </a:solidFill>
                  <a:latin typeface="黑体" panose="02010609060101010101" pitchFamily="49" charset="-122"/>
                  <a:ea typeface="黑体" panose="02010609060101010101" pitchFamily="49" charset="-122"/>
                </a:rPr>
                <a:t>2010上海世界博览会</a:t>
              </a:r>
            </a:p>
          </p:txBody>
        </p:sp>
        <p:sp>
          <p:nvSpPr>
            <p:cNvPr id="3083" name="Text Box 4"/>
            <p:cNvSpPr txBox="1">
              <a:spLocks noChangeArrowheads="1"/>
            </p:cNvSpPr>
            <p:nvPr/>
          </p:nvSpPr>
          <p:spPr bwMode="auto">
            <a:xfrm>
              <a:off x="499" y="301"/>
              <a:ext cx="154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50000"/>
                </a:spcBef>
                <a:spcAft>
                  <a:spcPct val="0"/>
                </a:spcAft>
                <a:buFontTx/>
                <a:buNone/>
              </a:pPr>
              <a:r>
                <a:rPr lang="zh-CN" altLang="zh-CN" sz="2400">
                  <a:solidFill>
                    <a:srgbClr val="FFFFFF"/>
                  </a:solidFill>
                  <a:latin typeface="黑体" panose="02010609060101010101" pitchFamily="49" charset="-122"/>
                  <a:ea typeface="黑体" panose="02010609060101010101" pitchFamily="49" charset="-122"/>
                </a:rPr>
                <a:t>山东馆方案说明</a:t>
              </a:r>
              <a:endParaRPr lang="zh-CN" altLang="zh-CN" sz="2400" b="1">
                <a:solidFill>
                  <a:srgbClr val="FFFFFF"/>
                </a:solidFill>
                <a:latin typeface="黑体" panose="02010609060101010101" pitchFamily="49" charset="-122"/>
                <a:ea typeface="黑体" panose="02010609060101010101" pitchFamily="49" charset="-122"/>
              </a:endParaRPr>
            </a:p>
          </p:txBody>
        </p:sp>
      </p:grpSp>
      <p:pic>
        <p:nvPicPr>
          <p:cNvPr id="12" name="内容占位符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0" y="0"/>
            <a:ext cx="12192000" cy="6864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 Box 11"/>
          <p:cNvSpPr txBox="1">
            <a:spLocks noChangeArrowheads="1"/>
          </p:cNvSpPr>
          <p:nvPr/>
        </p:nvSpPr>
        <p:spPr bwMode="auto">
          <a:xfrm>
            <a:off x="4946270" y="3165962"/>
            <a:ext cx="6103803"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4800" b="1" dirty="0">
                <a:solidFill>
                  <a:srgbClr val="000000"/>
                </a:solidFill>
                <a:latin typeface="微软雅黑" panose="020B0503020204020204" pitchFamily="34" charset="-122"/>
                <a:ea typeface="微软雅黑" panose="020B0503020204020204" pitchFamily="34" charset="-122"/>
              </a:rPr>
              <a:t>第一章    商事组织法</a:t>
            </a:r>
          </a:p>
        </p:txBody>
      </p:sp>
    </p:spTree>
    <p:extLst>
      <p:ext uri="{BB962C8B-B14F-4D97-AF65-F5344CB8AC3E}">
        <p14:creationId xmlns:p14="http://schemas.microsoft.com/office/powerpoint/2010/main" val="43736905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20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p:cNvSpPr>
            <a:spLocks noGrp="1"/>
          </p:cNvSpPr>
          <p:nvPr>
            <p:ph type="title"/>
          </p:nvPr>
        </p:nvSpPr>
        <p:spPr/>
        <p:txBody>
          <a:bodyPr/>
          <a:lstStyle/>
          <a:p>
            <a:pPr eaLnBrk="1" hangingPunct="1"/>
            <a:r>
              <a:rPr lang="zh-CN" altLang="zh-CN" smtClean="0"/>
              <a:t>第二节　公司法</a:t>
            </a:r>
            <a:endParaRPr lang="zh-CN" altLang="en-US" smtClean="0"/>
          </a:p>
        </p:txBody>
      </p:sp>
      <p:sp>
        <p:nvSpPr>
          <p:cNvPr id="12291" name="内容占位符 2"/>
          <p:cNvSpPr>
            <a:spLocks noGrp="1"/>
          </p:cNvSpPr>
          <p:nvPr>
            <p:ph idx="1"/>
          </p:nvPr>
        </p:nvSpPr>
        <p:spPr>
          <a:xfrm>
            <a:off x="609600" y="1561384"/>
            <a:ext cx="10862733" cy="4521200"/>
          </a:xfrm>
        </p:spPr>
        <p:txBody>
          <a:bodyPr/>
          <a:lstStyle/>
          <a:p>
            <a:pPr eaLnBrk="1" hangingPunct="1">
              <a:buFontTx/>
              <a:buNone/>
            </a:pPr>
            <a:r>
              <a:rPr lang="zh-CN" altLang="zh-CN" sz="2600" b="1" dirty="0">
                <a:latin typeface="黑体" panose="02010609060101010101" pitchFamily="49" charset="-122"/>
                <a:ea typeface="黑体" panose="02010609060101010101" pitchFamily="49" charset="-122"/>
              </a:rPr>
              <a:t>六、公司债</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一</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银行贷款</a:t>
            </a:r>
          </a:p>
          <a:p>
            <a:pPr eaLnBrk="1" hangingPunct="1"/>
            <a:r>
              <a:rPr lang="zh-CN" altLang="zh-CN" dirty="0" smtClean="0"/>
              <a:t>各国一般都赋予公司借款之权</a:t>
            </a:r>
            <a:r>
              <a:rPr lang="en-US" altLang="zh-CN" dirty="0" smtClean="0"/>
              <a:t>,</a:t>
            </a:r>
            <a:r>
              <a:rPr lang="zh-CN" altLang="zh-CN" dirty="0" smtClean="0"/>
              <a:t>并规定公司可为每笔贷款提供担保</a:t>
            </a:r>
            <a:r>
              <a:rPr lang="en-US" altLang="zh-CN" dirty="0" smtClean="0"/>
              <a:t>,</a:t>
            </a:r>
            <a:r>
              <a:rPr lang="zh-CN" altLang="zh-CN" dirty="0" smtClean="0"/>
              <a:t>包括以其固定或流动资产作抵押。公司的借款权一般由董事会行使</a:t>
            </a:r>
            <a:r>
              <a:rPr lang="en-US" altLang="zh-CN" dirty="0" smtClean="0"/>
              <a:t>,</a:t>
            </a:r>
            <a:r>
              <a:rPr lang="zh-CN" altLang="zh-CN" dirty="0" smtClean="0"/>
              <a:t>但公司可在其章程或内部细则中对董事会的权力加以限制包括对借款数量的限制。</a:t>
            </a:r>
          </a:p>
          <a:p>
            <a:pPr eaLnBrk="1" hangingPunct="1"/>
            <a:r>
              <a:rPr lang="zh-CN" altLang="zh-CN" dirty="0" smtClean="0"/>
              <a:t>公司债款中的主要成分为银行贷款。银行贷款的主要形式为不超过一年期的短期担保贷款</a:t>
            </a:r>
            <a:r>
              <a:rPr lang="en-US" altLang="zh-CN" dirty="0" smtClean="0"/>
              <a:t>,</a:t>
            </a:r>
            <a:r>
              <a:rPr lang="zh-CN" altLang="zh-CN" dirty="0" smtClean="0"/>
              <a:t>少数中长期贷款则往往要求公司提供担保。</a:t>
            </a:r>
            <a:endParaRPr lang="en-US" altLang="zh-CN" dirty="0" smtClean="0"/>
          </a:p>
          <a:p>
            <a:pPr eaLnBrk="1" hangingPunct="1">
              <a:spcBef>
                <a:spcPts val="1800"/>
              </a:spcBef>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二</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债券</a:t>
            </a:r>
          </a:p>
          <a:p>
            <a:pPr eaLnBrk="1" hangingPunct="1"/>
            <a:r>
              <a:rPr lang="en-US" altLang="zh-CN" dirty="0" smtClean="0"/>
              <a:t>1.</a:t>
            </a:r>
            <a:r>
              <a:rPr lang="zh-CN" altLang="zh-CN" dirty="0" smtClean="0"/>
              <a:t>债券的发行</a:t>
            </a:r>
          </a:p>
          <a:p>
            <a:pPr eaLnBrk="1" hangingPunct="1"/>
            <a:r>
              <a:rPr lang="en-US" altLang="zh-CN" dirty="0" smtClean="0"/>
              <a:t>2.</a:t>
            </a:r>
            <a:r>
              <a:rPr lang="zh-CN" altLang="zh-CN" dirty="0" smtClean="0"/>
              <a:t>债券的种类</a:t>
            </a:r>
          </a:p>
          <a:p>
            <a:pPr eaLnBrk="1" hangingPunct="1"/>
            <a:r>
              <a:rPr lang="en-US" altLang="zh-CN" dirty="0" smtClean="0"/>
              <a:t>3.</a:t>
            </a:r>
            <a:r>
              <a:rPr lang="zh-CN" altLang="zh-CN" dirty="0" smtClean="0"/>
              <a:t>债券的转让</a:t>
            </a:r>
          </a:p>
          <a:p>
            <a:pPr eaLnBrk="1" hangingPunct="1"/>
            <a:endParaRPr lang="zh-CN" altLang="zh-CN" dirty="0" smtClean="0"/>
          </a:p>
          <a:p>
            <a:pPr eaLnBrk="1" hangingPunct="1"/>
            <a:endParaRPr lang="zh-CN" altLang="en-US" dirty="0" smtClean="0"/>
          </a:p>
        </p:txBody>
      </p:sp>
    </p:spTree>
    <p:extLst>
      <p:ext uri="{BB962C8B-B14F-4D97-AF65-F5344CB8AC3E}">
        <p14:creationId xmlns:p14="http://schemas.microsoft.com/office/powerpoint/2010/main" val="38556914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1"/>
          <p:cNvSpPr>
            <a:spLocks noGrp="1"/>
          </p:cNvSpPr>
          <p:nvPr>
            <p:ph type="title"/>
          </p:nvPr>
        </p:nvSpPr>
        <p:spPr/>
        <p:txBody>
          <a:bodyPr/>
          <a:lstStyle/>
          <a:p>
            <a:pPr eaLnBrk="1" hangingPunct="1"/>
            <a:r>
              <a:rPr lang="zh-CN" altLang="zh-CN" smtClean="0"/>
              <a:t>第二节　公司法</a:t>
            </a:r>
            <a:endParaRPr lang="zh-CN" altLang="en-US" smtClean="0"/>
          </a:p>
        </p:txBody>
      </p:sp>
      <p:sp>
        <p:nvSpPr>
          <p:cNvPr id="13315"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七、股利</a:t>
            </a:r>
          </a:p>
          <a:p>
            <a:pPr eaLnBrk="1" hangingPunct="1"/>
            <a:r>
              <a:rPr lang="zh-CN" altLang="zh-CN" smtClean="0"/>
              <a:t>股利是公司支付给股东的股本报酬。各国皆规定</a:t>
            </a:r>
            <a:r>
              <a:rPr lang="en-US" altLang="zh-CN" smtClean="0"/>
              <a:t>,</a:t>
            </a:r>
            <a:r>
              <a:rPr lang="zh-CN" altLang="zh-CN" smtClean="0"/>
              <a:t>股利只能从公司的纯利润中支付。公司的纯利润包括营业纯利润和资本纯盈余两部分。前者为公司营业所赚取的纯利</a:t>
            </a:r>
            <a:r>
              <a:rPr lang="en-US" altLang="zh-CN" smtClean="0"/>
              <a:t>,</a:t>
            </a:r>
            <a:r>
              <a:rPr lang="zh-CN" altLang="zh-CN" smtClean="0"/>
              <a:t>后者为资本增加而非营业结果</a:t>
            </a:r>
            <a:r>
              <a:rPr lang="en-US" altLang="zh-CN" smtClean="0"/>
              <a:t>,</a:t>
            </a:r>
            <a:r>
              <a:rPr lang="zh-CN" altLang="zh-CN" smtClean="0"/>
              <a:t>如公司所有的土地或其他不动产随着时间的推移而升值等。</a:t>
            </a:r>
          </a:p>
          <a:p>
            <a:pPr eaLnBrk="1" hangingPunct="1"/>
            <a:r>
              <a:rPr lang="zh-CN" altLang="zh-CN" smtClean="0"/>
              <a:t>多数国家公司法还规定</a:t>
            </a:r>
            <a:r>
              <a:rPr lang="en-US" altLang="zh-CN" smtClean="0"/>
              <a:t>,</a:t>
            </a:r>
            <a:r>
              <a:rPr lang="zh-CN" altLang="zh-CN" smtClean="0"/>
              <a:t>在确定可作分配股利的公司纯利前</a:t>
            </a:r>
            <a:r>
              <a:rPr lang="en-US" altLang="zh-CN" smtClean="0"/>
              <a:t>,</a:t>
            </a:r>
            <a:r>
              <a:rPr lang="zh-CN" altLang="zh-CN" smtClean="0"/>
              <a:t>公司应留足偿还债务的资金</a:t>
            </a:r>
            <a:r>
              <a:rPr lang="en-US" altLang="zh-CN" smtClean="0"/>
              <a:t>,</a:t>
            </a:r>
            <a:r>
              <a:rPr lang="zh-CN" altLang="zh-CN" smtClean="0"/>
              <a:t>并须扣除资产折旧、营业亏损等费用</a:t>
            </a:r>
            <a:r>
              <a:rPr lang="en-US" altLang="zh-CN" smtClean="0"/>
              <a:t>,</a:t>
            </a:r>
            <a:r>
              <a:rPr lang="zh-CN" altLang="zh-CN" smtClean="0"/>
              <a:t>此外</a:t>
            </a:r>
            <a:r>
              <a:rPr lang="en-US" altLang="zh-CN" smtClean="0"/>
              <a:t>,</a:t>
            </a:r>
            <a:r>
              <a:rPr lang="zh-CN" altLang="zh-CN" smtClean="0"/>
              <a:t>公司还必须依法或依其章程规定留存必要的储备金</a:t>
            </a:r>
            <a:r>
              <a:rPr lang="en-US" altLang="zh-CN" smtClean="0"/>
              <a:t>(</a:t>
            </a:r>
            <a:r>
              <a:rPr lang="zh-CN" altLang="zh-CN" smtClean="0"/>
              <a:t>又称“公积金”</a:t>
            </a:r>
            <a:r>
              <a:rPr lang="en-US" altLang="zh-CN" smtClean="0"/>
              <a:t>)</a:t>
            </a:r>
            <a:r>
              <a:rPr lang="zh-CN" altLang="zh-CN" smtClean="0"/>
              <a:t>。总的来说</a:t>
            </a:r>
            <a:r>
              <a:rPr lang="en-US" altLang="zh-CN" smtClean="0"/>
              <a:t>,</a:t>
            </a:r>
            <a:r>
              <a:rPr lang="zh-CN" altLang="zh-CN" smtClean="0"/>
              <a:t>英美法系国家一般允许公司在其章程中自定储备金的数额</a:t>
            </a:r>
            <a:r>
              <a:rPr lang="en-US" altLang="zh-CN" smtClean="0"/>
              <a:t>,</a:t>
            </a:r>
            <a:r>
              <a:rPr lang="zh-CN" altLang="zh-CN" smtClean="0"/>
              <a:t>而大陆法系的国家则多以法律的形式明文规定储备金量。</a:t>
            </a:r>
          </a:p>
          <a:p>
            <a:pPr eaLnBrk="1" hangingPunct="1"/>
            <a:endParaRPr lang="zh-CN" altLang="en-US" smtClean="0"/>
          </a:p>
        </p:txBody>
      </p:sp>
    </p:spTree>
    <p:extLst>
      <p:ext uri="{BB962C8B-B14F-4D97-AF65-F5344CB8AC3E}">
        <p14:creationId xmlns:p14="http://schemas.microsoft.com/office/powerpoint/2010/main" val="31442730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1"/>
          <p:cNvSpPr>
            <a:spLocks noGrp="1"/>
          </p:cNvSpPr>
          <p:nvPr>
            <p:ph type="title"/>
          </p:nvPr>
        </p:nvSpPr>
        <p:spPr/>
        <p:txBody>
          <a:bodyPr/>
          <a:lstStyle/>
          <a:p>
            <a:pPr eaLnBrk="1" hangingPunct="1"/>
            <a:r>
              <a:rPr lang="zh-CN" altLang="zh-CN" smtClean="0"/>
              <a:t>第二节　公司法</a:t>
            </a:r>
            <a:endParaRPr lang="zh-CN" altLang="en-US" smtClean="0"/>
          </a:p>
        </p:txBody>
      </p:sp>
      <p:sp>
        <p:nvSpPr>
          <p:cNvPr id="14339"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八、公司的合并、解散与清算</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公司的合并</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公司的解散</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三</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公司的清算</a:t>
            </a:r>
          </a:p>
          <a:p>
            <a:pPr eaLnBrk="1" hangingPunct="1"/>
            <a:endParaRPr lang="zh-CN" altLang="en-US" smtClean="0"/>
          </a:p>
        </p:txBody>
      </p:sp>
    </p:spTree>
    <p:extLst>
      <p:ext uri="{BB962C8B-B14F-4D97-AF65-F5344CB8AC3E}">
        <p14:creationId xmlns:p14="http://schemas.microsoft.com/office/powerpoint/2010/main" val="35521666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p:txBody>
          <a:bodyPr/>
          <a:lstStyle/>
          <a:p>
            <a:pPr eaLnBrk="1" hangingPunct="1"/>
            <a:r>
              <a:rPr lang="zh-CN" altLang="zh-CN" smtClean="0"/>
              <a:t>第二节　公司法</a:t>
            </a:r>
            <a:endParaRPr lang="zh-CN" altLang="en-US" smtClean="0"/>
          </a:p>
        </p:txBody>
      </p:sp>
      <p:sp>
        <p:nvSpPr>
          <p:cNvPr id="15363"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九、关于外国公司的特殊规定</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外国公司的进入</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法律待遇与法律控制</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三</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外国公司的撤离</a:t>
            </a:r>
          </a:p>
          <a:p>
            <a:pPr eaLnBrk="1" hangingPunct="1"/>
            <a:endParaRPr lang="zh-CN" altLang="en-US" smtClean="0"/>
          </a:p>
        </p:txBody>
      </p:sp>
    </p:spTree>
    <p:extLst>
      <p:ext uri="{BB962C8B-B14F-4D97-AF65-F5344CB8AC3E}">
        <p14:creationId xmlns:p14="http://schemas.microsoft.com/office/powerpoint/2010/main" val="34603993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标题 1"/>
          <p:cNvSpPr>
            <a:spLocks noGrp="1"/>
          </p:cNvSpPr>
          <p:nvPr>
            <p:ph type="title"/>
          </p:nvPr>
        </p:nvSpPr>
        <p:spPr/>
        <p:txBody>
          <a:bodyPr/>
          <a:lstStyle/>
          <a:p>
            <a:pPr eaLnBrk="1" hangingPunct="1"/>
            <a:r>
              <a:rPr lang="zh-CN" altLang="zh-CN" smtClean="0"/>
              <a:t>第三节　合伙法</a:t>
            </a:r>
            <a:endParaRPr lang="zh-CN" altLang="en-US" smtClean="0"/>
          </a:p>
        </p:txBody>
      </p:sp>
      <p:sp>
        <p:nvSpPr>
          <p:cNvPr id="16387"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一、合伙的概念与特征</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合伙的成员至少有两个</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合伙组织设立的基础是成员之间的合伙协议</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三</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合伙是合伙人共同拥有的营利联盟</a:t>
            </a:r>
          </a:p>
          <a:p>
            <a:pPr eaLnBrk="1" hangingPunct="1"/>
            <a:endParaRPr lang="zh-CN" altLang="en-US" smtClean="0"/>
          </a:p>
        </p:txBody>
      </p:sp>
    </p:spTree>
    <p:extLst>
      <p:ext uri="{BB962C8B-B14F-4D97-AF65-F5344CB8AC3E}">
        <p14:creationId xmlns:p14="http://schemas.microsoft.com/office/powerpoint/2010/main" val="30785708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p:txBody>
          <a:bodyPr/>
          <a:lstStyle/>
          <a:p>
            <a:pPr eaLnBrk="1" hangingPunct="1"/>
            <a:r>
              <a:rPr lang="zh-CN" altLang="zh-CN" smtClean="0"/>
              <a:t>第三节　合伙法</a:t>
            </a:r>
            <a:endParaRPr lang="zh-CN" altLang="en-US" smtClean="0"/>
          </a:p>
        </p:txBody>
      </p:sp>
      <p:sp>
        <p:nvSpPr>
          <p:cNvPr id="17411" name="内容占位符 2"/>
          <p:cNvSpPr>
            <a:spLocks noGrp="1"/>
          </p:cNvSpPr>
          <p:nvPr>
            <p:ph idx="1"/>
          </p:nvPr>
        </p:nvSpPr>
        <p:spPr/>
        <p:txBody>
          <a:bodyPr/>
          <a:lstStyle/>
          <a:p>
            <a:pPr eaLnBrk="1" hangingPunct="1">
              <a:buFontTx/>
              <a:buNone/>
            </a:pPr>
            <a:r>
              <a:rPr lang="zh-CN" altLang="zh-CN" sz="2600" b="1" dirty="0">
                <a:latin typeface="黑体" panose="02010609060101010101" pitchFamily="49" charset="-122"/>
                <a:ea typeface="黑体" panose="02010609060101010101" pitchFamily="49" charset="-122"/>
              </a:rPr>
              <a:t>二、合伙的类型</a:t>
            </a:r>
          </a:p>
          <a:p>
            <a:pPr eaLnBrk="1" hangingPunct="1"/>
            <a:r>
              <a:rPr lang="zh-CN" altLang="zh-CN" dirty="0"/>
              <a:t>在不同的国家</a:t>
            </a:r>
            <a:r>
              <a:rPr lang="en-US" altLang="zh-CN" dirty="0"/>
              <a:t>,</a:t>
            </a:r>
            <a:r>
              <a:rPr lang="zh-CN" altLang="zh-CN" dirty="0"/>
              <a:t>合伙的法定类型并不相同。</a:t>
            </a:r>
          </a:p>
          <a:p>
            <a:pPr eaLnBrk="1" hangingPunct="1"/>
            <a:r>
              <a:rPr lang="zh-CN" altLang="zh-CN" dirty="0" smtClean="0"/>
              <a:t>英国目前的制定法确定了普通合伙</a:t>
            </a:r>
            <a:r>
              <a:rPr lang="en-US" altLang="zh-CN" dirty="0" smtClean="0"/>
              <a:t>(General Partnership)</a:t>
            </a:r>
            <a:r>
              <a:rPr lang="zh-CN" altLang="zh-CN" dirty="0" smtClean="0"/>
              <a:t>、有限合伙</a:t>
            </a:r>
            <a:r>
              <a:rPr lang="en-US" altLang="zh-CN" dirty="0" smtClean="0"/>
              <a:t>(Limited Partnership)</a:t>
            </a:r>
            <a:r>
              <a:rPr lang="zh-CN" altLang="zh-CN" dirty="0" smtClean="0"/>
              <a:t>和有限责任合伙</a:t>
            </a:r>
            <a:r>
              <a:rPr lang="en-US" altLang="zh-CN" dirty="0" smtClean="0"/>
              <a:t>(Limited Liability </a:t>
            </a:r>
            <a:r>
              <a:rPr lang="en-US" altLang="zh-CN" dirty="0" err="1" smtClean="0"/>
              <a:t>Partnerships,LLPs</a:t>
            </a:r>
            <a:r>
              <a:rPr lang="en-US" altLang="zh-CN" dirty="0" smtClean="0"/>
              <a:t>)</a:t>
            </a:r>
            <a:r>
              <a:rPr lang="zh-CN" altLang="zh-CN" dirty="0" smtClean="0"/>
              <a:t>三种合伙的类型。</a:t>
            </a:r>
          </a:p>
          <a:p>
            <a:pPr eaLnBrk="1" hangingPunct="1"/>
            <a:r>
              <a:rPr lang="zh-CN" altLang="zh-CN" dirty="0" smtClean="0"/>
              <a:t>在美国</a:t>
            </a:r>
            <a:r>
              <a:rPr lang="en-US" altLang="zh-CN" dirty="0" smtClean="0"/>
              <a:t>,</a:t>
            </a:r>
            <a:r>
              <a:rPr lang="zh-CN" altLang="zh-CN" dirty="0" smtClean="0"/>
              <a:t>很多州承认普通合伙、有限合伙、有限责任合伙、有限责任有限合伙</a:t>
            </a:r>
            <a:r>
              <a:rPr lang="en-US" altLang="zh-CN" dirty="0" smtClean="0"/>
              <a:t>(Limited Liability Limited </a:t>
            </a:r>
            <a:r>
              <a:rPr lang="en-US" altLang="zh-CN" dirty="0" err="1" smtClean="0"/>
              <a:t>Partnership,LLLP</a:t>
            </a:r>
            <a:r>
              <a:rPr lang="en-US" altLang="zh-CN" dirty="0" smtClean="0"/>
              <a:t>)</a:t>
            </a:r>
            <a:r>
              <a:rPr lang="zh-CN" altLang="zh-CN" dirty="0" smtClean="0"/>
              <a:t>四种类型。</a:t>
            </a:r>
          </a:p>
          <a:p>
            <a:pPr eaLnBrk="1" hangingPunct="1"/>
            <a:r>
              <a:rPr lang="zh-CN" altLang="zh-CN" dirty="0" smtClean="0"/>
              <a:t>德国的制定法严格地区分民法与商法下的合伙。</a:t>
            </a:r>
          </a:p>
          <a:p>
            <a:pPr eaLnBrk="1" hangingPunct="1"/>
            <a:r>
              <a:rPr lang="zh-CN" altLang="zh-CN" dirty="0" smtClean="0"/>
              <a:t>法国的制定法也对民法与商法下的合伙作出了区分</a:t>
            </a:r>
            <a:r>
              <a:rPr lang="en-US" altLang="zh-CN" dirty="0" smtClean="0"/>
              <a:t>,</a:t>
            </a:r>
            <a:r>
              <a:rPr lang="zh-CN" altLang="zh-CN" dirty="0" smtClean="0"/>
              <a:t>其中商法下的合伙同样需要遵循更多的规制要求。然而</a:t>
            </a:r>
            <a:r>
              <a:rPr lang="en-US" altLang="zh-CN" dirty="0" smtClean="0"/>
              <a:t>,</a:t>
            </a:r>
            <a:r>
              <a:rPr lang="zh-CN" altLang="zh-CN" dirty="0" smtClean="0"/>
              <a:t>与德国不同的是</a:t>
            </a:r>
            <a:r>
              <a:rPr lang="en-US" altLang="zh-CN" dirty="0" smtClean="0"/>
              <a:t>,</a:t>
            </a:r>
            <a:r>
              <a:rPr lang="zh-CN" altLang="zh-CN" dirty="0" smtClean="0"/>
              <a:t>法国的民法与商法下的合伙都具有法人资格。另一方面</a:t>
            </a:r>
            <a:r>
              <a:rPr lang="en-US" altLang="zh-CN" dirty="0" smtClean="0"/>
              <a:t>,</a:t>
            </a:r>
            <a:r>
              <a:rPr lang="zh-CN" altLang="zh-CN" dirty="0" smtClean="0"/>
              <a:t>法国与英、美、德三国一样</a:t>
            </a:r>
            <a:r>
              <a:rPr lang="en-US" altLang="zh-CN" dirty="0" smtClean="0"/>
              <a:t>,</a:t>
            </a:r>
            <a:r>
              <a:rPr lang="zh-CN" altLang="zh-CN" dirty="0" smtClean="0"/>
              <a:t>存在有限合伙企业的类型。</a:t>
            </a:r>
          </a:p>
          <a:p>
            <a:pPr eaLnBrk="1" hangingPunct="1"/>
            <a:endParaRPr lang="zh-CN" altLang="en-US" dirty="0" smtClean="0"/>
          </a:p>
        </p:txBody>
      </p:sp>
    </p:spTree>
    <p:extLst>
      <p:ext uri="{BB962C8B-B14F-4D97-AF65-F5344CB8AC3E}">
        <p14:creationId xmlns:p14="http://schemas.microsoft.com/office/powerpoint/2010/main" val="12218471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p:txBody>
          <a:bodyPr/>
          <a:lstStyle/>
          <a:p>
            <a:pPr eaLnBrk="1" hangingPunct="1"/>
            <a:r>
              <a:rPr lang="zh-CN" altLang="zh-CN" smtClean="0"/>
              <a:t>第三节　合伙法</a:t>
            </a:r>
            <a:endParaRPr lang="zh-CN" altLang="en-US" smtClean="0"/>
          </a:p>
        </p:txBody>
      </p:sp>
      <p:sp>
        <p:nvSpPr>
          <p:cNvPr id="18435"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三、合伙的内部关系</a:t>
            </a:r>
          </a:p>
          <a:p>
            <a:pPr eaLnBrk="1" hangingPunct="1"/>
            <a:r>
              <a:rPr lang="zh-CN" altLang="zh-CN" smtClean="0"/>
              <a:t>合伙的内部关系是指合伙成员之间的权利与义务关系</a:t>
            </a:r>
            <a:r>
              <a:rPr lang="en-US" altLang="zh-CN" smtClean="0"/>
              <a:t>,</a:t>
            </a:r>
            <a:r>
              <a:rPr lang="zh-CN" altLang="zh-CN" smtClean="0"/>
              <a:t>只要内容不违法</a:t>
            </a:r>
            <a:r>
              <a:rPr lang="en-US" altLang="zh-CN" smtClean="0"/>
              <a:t>,</a:t>
            </a:r>
            <a:r>
              <a:rPr lang="zh-CN" altLang="zh-CN" smtClean="0"/>
              <a:t>合伙人可以口头或书面契约自由地确定他们之间的关系</a:t>
            </a:r>
            <a:r>
              <a:rPr lang="en-US" altLang="zh-CN" smtClean="0"/>
              <a:t>,</a:t>
            </a:r>
            <a:r>
              <a:rPr lang="zh-CN" altLang="zh-CN" smtClean="0"/>
              <a:t>只有在合伙契约无规定或规定得不明确并发生纠纷时</a:t>
            </a:r>
            <a:r>
              <a:rPr lang="en-US" altLang="zh-CN" smtClean="0"/>
              <a:t>,</a:t>
            </a:r>
            <a:r>
              <a:rPr lang="zh-CN" altLang="zh-CN" smtClean="0"/>
              <a:t>有关的法律规定才适用于合伙人之间的关系。</a:t>
            </a:r>
          </a:p>
          <a:p>
            <a:pPr eaLnBrk="1" hangingPunct="1"/>
            <a:r>
              <a:rPr lang="zh-CN" altLang="zh-CN" smtClean="0"/>
              <a:t>根据包括我国在内的多数国家或地区的合伙法的规定</a:t>
            </a:r>
            <a:r>
              <a:rPr lang="en-US" altLang="zh-CN" smtClean="0"/>
              <a:t>,</a:t>
            </a:r>
            <a:r>
              <a:rPr lang="zh-CN" altLang="zh-CN" smtClean="0"/>
              <a:t>合伙人权利主要有以下几项</a:t>
            </a:r>
            <a:r>
              <a:rPr lang="en-US" altLang="zh-CN" smtClean="0"/>
              <a:t>:</a:t>
            </a:r>
            <a:r>
              <a:rPr lang="zh-CN" altLang="zh-CN" smtClean="0"/>
              <a:t>合伙人是合伙组织财产的共同所有人</a:t>
            </a:r>
            <a:r>
              <a:rPr lang="en-US" altLang="zh-CN" smtClean="0"/>
              <a:t>;</a:t>
            </a:r>
            <a:r>
              <a:rPr lang="zh-CN" altLang="zh-CN" smtClean="0"/>
              <a:t>除合伙协议另有规定者外</a:t>
            </a:r>
            <a:r>
              <a:rPr lang="en-US" altLang="zh-CN" smtClean="0"/>
              <a:t>,</a:t>
            </a:r>
            <a:r>
              <a:rPr lang="zh-CN" altLang="zh-CN" smtClean="0"/>
              <a:t>每个合伙人都有权按其对合伙组织的投资比例分享合伙组织的利润</a:t>
            </a:r>
            <a:r>
              <a:rPr lang="en-US" altLang="zh-CN" smtClean="0"/>
              <a:t>;</a:t>
            </a:r>
            <a:r>
              <a:rPr lang="zh-CN" altLang="zh-CN" smtClean="0"/>
              <a:t>普通合伙人都有权参加合伙组织的经营管理</a:t>
            </a:r>
            <a:r>
              <a:rPr lang="en-US" altLang="zh-CN" smtClean="0"/>
              <a:t>,</a:t>
            </a:r>
            <a:r>
              <a:rPr lang="zh-CN" altLang="zh-CN" smtClean="0"/>
              <a:t>并在正常的业务范围内有权相互代理</a:t>
            </a:r>
            <a:r>
              <a:rPr lang="en-US" altLang="zh-CN" smtClean="0"/>
              <a:t>;</a:t>
            </a:r>
            <a:r>
              <a:rPr lang="zh-CN" altLang="zh-CN" smtClean="0"/>
              <a:t>合伙人在处理合伙组织的正常业务中所做的支出有权从合伙组织中获得补偿</a:t>
            </a:r>
            <a:r>
              <a:rPr lang="en-US" altLang="zh-CN" smtClean="0"/>
              <a:t>,</a:t>
            </a:r>
            <a:r>
              <a:rPr lang="zh-CN" altLang="zh-CN" smtClean="0"/>
              <a:t>但除合伙组织的协议另有规定者外</a:t>
            </a:r>
            <a:r>
              <a:rPr lang="en-US" altLang="zh-CN" smtClean="0"/>
              <a:t>,</a:t>
            </a:r>
            <a:r>
              <a:rPr lang="zh-CN" altLang="zh-CN" smtClean="0"/>
              <a:t>任何合伙人不得为其在合伙组织中的劳务要求报酬</a:t>
            </a:r>
            <a:r>
              <a:rPr lang="en-US" altLang="zh-CN" smtClean="0"/>
              <a:t>;</a:t>
            </a:r>
            <a:r>
              <a:rPr lang="zh-CN" altLang="zh-CN" smtClean="0"/>
              <a:t>合伙人均有权查阅合伙账册</a:t>
            </a:r>
            <a:r>
              <a:rPr lang="en-US" altLang="zh-CN" smtClean="0"/>
              <a:t>;</a:t>
            </a:r>
            <a:r>
              <a:rPr lang="zh-CN" altLang="zh-CN" smtClean="0"/>
              <a:t>等等。</a:t>
            </a:r>
          </a:p>
          <a:p>
            <a:pPr eaLnBrk="1" hangingPunct="1"/>
            <a:endParaRPr lang="zh-CN" altLang="en-US" smtClean="0"/>
          </a:p>
        </p:txBody>
      </p:sp>
    </p:spTree>
    <p:extLst>
      <p:ext uri="{BB962C8B-B14F-4D97-AF65-F5344CB8AC3E}">
        <p14:creationId xmlns:p14="http://schemas.microsoft.com/office/powerpoint/2010/main" val="1536209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标题 1"/>
          <p:cNvSpPr>
            <a:spLocks noGrp="1"/>
          </p:cNvSpPr>
          <p:nvPr>
            <p:ph type="title"/>
          </p:nvPr>
        </p:nvSpPr>
        <p:spPr/>
        <p:txBody>
          <a:bodyPr/>
          <a:lstStyle/>
          <a:p>
            <a:pPr eaLnBrk="1" hangingPunct="1"/>
            <a:r>
              <a:rPr lang="zh-CN" altLang="zh-CN" smtClean="0"/>
              <a:t>第三节　合伙法</a:t>
            </a:r>
            <a:endParaRPr lang="zh-CN" altLang="en-US" smtClean="0"/>
          </a:p>
        </p:txBody>
      </p:sp>
      <p:sp>
        <p:nvSpPr>
          <p:cNvPr id="19459"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四、合伙的外部关系</a:t>
            </a:r>
          </a:p>
          <a:p>
            <a:pPr eaLnBrk="1" hangingPunct="1"/>
            <a:r>
              <a:rPr lang="zh-CN" altLang="zh-CN" smtClean="0"/>
              <a:t>合伙的外部关系是指合伙组织与第三人的关系。各国一般规定</a:t>
            </a:r>
            <a:r>
              <a:rPr lang="en-US" altLang="zh-CN" smtClean="0"/>
              <a:t>,</a:t>
            </a:r>
            <a:r>
              <a:rPr lang="zh-CN" altLang="zh-CN" smtClean="0"/>
              <a:t>普通合伙人之间对第三人适用相互代理原则</a:t>
            </a:r>
            <a:r>
              <a:rPr lang="en-US" altLang="zh-CN" smtClean="0"/>
              <a:t>,</a:t>
            </a:r>
            <a:r>
              <a:rPr lang="zh-CN" altLang="zh-CN" smtClean="0"/>
              <a:t>即每个普通合伙人作为其他合伙人的代理人在经营合伙组织通常的业务中所做的行为及由此而产生的后果</a:t>
            </a:r>
            <a:r>
              <a:rPr lang="en-US" altLang="zh-CN" smtClean="0"/>
              <a:t>,</a:t>
            </a:r>
            <a:r>
              <a:rPr lang="zh-CN" altLang="zh-CN" smtClean="0"/>
              <a:t>对合伙组织和其他合伙成员均有拘束力。</a:t>
            </a:r>
          </a:p>
          <a:p>
            <a:pPr eaLnBrk="1" hangingPunct="1"/>
            <a:r>
              <a:rPr lang="zh-CN" altLang="zh-CN" smtClean="0"/>
              <a:t>此外</a:t>
            </a:r>
            <a:r>
              <a:rPr lang="en-US" altLang="zh-CN" smtClean="0"/>
              <a:t>,</a:t>
            </a:r>
            <a:r>
              <a:rPr lang="zh-CN" altLang="zh-CN" smtClean="0"/>
              <a:t>包括我国在内的很多国家合伙法一般还规定</a:t>
            </a:r>
            <a:r>
              <a:rPr lang="en-US" altLang="zh-CN" smtClean="0"/>
              <a:t>:</a:t>
            </a:r>
            <a:r>
              <a:rPr lang="zh-CN" altLang="zh-CN" smtClean="0"/>
              <a:t>合伙成员之间约定的对某个合伙人权力的限制不得用来作为对不知情的第三人的抗辩</a:t>
            </a:r>
            <a:r>
              <a:rPr lang="en-US" altLang="zh-CN" smtClean="0"/>
              <a:t>;</a:t>
            </a:r>
            <a:r>
              <a:rPr lang="zh-CN" altLang="zh-CN" smtClean="0"/>
              <a:t>合伙成员对在合伙组织正常业务中所造成的债权行为应由合伙组织承担法律责任</a:t>
            </a:r>
            <a:r>
              <a:rPr lang="en-US" altLang="zh-CN" smtClean="0"/>
              <a:t>;</a:t>
            </a:r>
            <a:r>
              <a:rPr lang="zh-CN" altLang="zh-CN" smtClean="0"/>
              <a:t>新合伙人对参加合伙前的合伙组织的债务不承担任何责任。</a:t>
            </a:r>
          </a:p>
          <a:p>
            <a:pPr eaLnBrk="1" hangingPunct="1"/>
            <a:endParaRPr lang="zh-CN" altLang="en-US" smtClean="0"/>
          </a:p>
        </p:txBody>
      </p:sp>
    </p:spTree>
    <p:extLst>
      <p:ext uri="{BB962C8B-B14F-4D97-AF65-F5344CB8AC3E}">
        <p14:creationId xmlns:p14="http://schemas.microsoft.com/office/powerpoint/2010/main" val="23094881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标题 1"/>
          <p:cNvSpPr>
            <a:spLocks noGrp="1"/>
          </p:cNvSpPr>
          <p:nvPr>
            <p:ph type="title"/>
          </p:nvPr>
        </p:nvSpPr>
        <p:spPr/>
        <p:txBody>
          <a:bodyPr/>
          <a:lstStyle/>
          <a:p>
            <a:pPr eaLnBrk="1" hangingPunct="1"/>
            <a:r>
              <a:rPr lang="zh-CN" altLang="zh-CN" smtClean="0"/>
              <a:t>第三节　合伙法</a:t>
            </a:r>
            <a:endParaRPr lang="zh-CN" altLang="en-US" smtClean="0"/>
          </a:p>
        </p:txBody>
      </p:sp>
      <p:sp>
        <p:nvSpPr>
          <p:cNvPr id="20483"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五、合伙组织的解散和清算</a:t>
            </a:r>
          </a:p>
          <a:p>
            <a:pPr eaLnBrk="1" hangingPunct="1"/>
            <a:r>
              <a:rPr lang="zh-CN" altLang="zh-CN" smtClean="0"/>
              <a:t>根据包括我国在内的世界上多数国家合伙法的规定</a:t>
            </a:r>
            <a:r>
              <a:rPr lang="en-US" altLang="zh-CN" smtClean="0"/>
              <a:t>,</a:t>
            </a:r>
            <a:r>
              <a:rPr lang="zh-CN" altLang="zh-CN" smtClean="0"/>
              <a:t>合伙组织的解散大体有三种情形</a:t>
            </a:r>
            <a:r>
              <a:rPr lang="en-US" altLang="zh-CN" smtClean="0"/>
              <a:t>:</a:t>
            </a:r>
            <a:r>
              <a:rPr lang="zh-CN" altLang="zh-CN" smtClean="0"/>
              <a:t>协议解散、依法解散和强制解散。</a:t>
            </a:r>
          </a:p>
          <a:p>
            <a:pPr eaLnBrk="1" hangingPunct="1"/>
            <a:r>
              <a:rPr lang="zh-CN" altLang="zh-CN" smtClean="0"/>
              <a:t>合伙组织是基于协议而成立的</a:t>
            </a:r>
            <a:r>
              <a:rPr lang="en-US" altLang="zh-CN" smtClean="0"/>
              <a:t>,</a:t>
            </a:r>
            <a:r>
              <a:rPr lang="zh-CN" altLang="zh-CN" smtClean="0"/>
              <a:t>法律当然允许当事人再以协议解散之。</a:t>
            </a:r>
          </a:p>
          <a:p>
            <a:pPr eaLnBrk="1" hangingPunct="1"/>
            <a:r>
              <a:rPr lang="zh-CN" altLang="zh-CN" smtClean="0"/>
              <a:t>依法解散是指合伙组织依照法律规定而解散。</a:t>
            </a:r>
          </a:p>
          <a:p>
            <a:pPr eaLnBrk="1" hangingPunct="1"/>
            <a:r>
              <a:rPr lang="zh-CN" altLang="zh-CN" smtClean="0"/>
              <a:t>强制解散是指法院根据有关申请强令合伙组织解散</a:t>
            </a:r>
            <a:r>
              <a:rPr lang="en-US" altLang="zh-CN" smtClean="0"/>
              <a:t>,</a:t>
            </a:r>
            <a:r>
              <a:rPr lang="zh-CN" altLang="zh-CN" smtClean="0"/>
              <a:t>它主要发生在以下场合</a:t>
            </a:r>
            <a:r>
              <a:rPr lang="en-US" altLang="zh-CN" smtClean="0"/>
              <a:t>:</a:t>
            </a:r>
            <a:r>
              <a:rPr lang="zh-CN" altLang="zh-CN" smtClean="0"/>
              <a:t>某合伙人永久地精神失常或永久地不能履行合伙协议中所应承担的责任</a:t>
            </a:r>
            <a:r>
              <a:rPr lang="en-US" altLang="zh-CN" smtClean="0"/>
              <a:t>;</a:t>
            </a:r>
            <a:r>
              <a:rPr lang="zh-CN" altLang="zh-CN" smtClean="0"/>
              <a:t>某一合伙人犯有渎职罪</a:t>
            </a:r>
            <a:r>
              <a:rPr lang="en-US" altLang="zh-CN" smtClean="0"/>
              <a:t>;</a:t>
            </a:r>
            <a:r>
              <a:rPr lang="zh-CN" altLang="zh-CN" smtClean="0"/>
              <a:t>发生了某种情况致使合伙组织只有在亏损的情况下进行经营</a:t>
            </a:r>
            <a:r>
              <a:rPr lang="en-US" altLang="zh-CN" smtClean="0"/>
              <a:t>;</a:t>
            </a:r>
            <a:r>
              <a:rPr lang="zh-CN" altLang="zh-CN" smtClean="0"/>
              <a:t>存在其他强制解散能恢复公正和合理的情况。</a:t>
            </a:r>
          </a:p>
          <a:p>
            <a:pPr eaLnBrk="1" hangingPunct="1"/>
            <a:r>
              <a:rPr lang="zh-CN" altLang="zh-CN" smtClean="0"/>
              <a:t>无论以哪种方式解散合伙组织</a:t>
            </a:r>
            <a:r>
              <a:rPr lang="en-US" altLang="zh-CN" smtClean="0"/>
              <a:t>,</a:t>
            </a:r>
            <a:r>
              <a:rPr lang="zh-CN" altLang="zh-CN" smtClean="0"/>
              <a:t>合伙人都应对合伙财产进行清算。如果合伙组织的财产</a:t>
            </a:r>
            <a:r>
              <a:rPr lang="en-US" altLang="zh-CN" smtClean="0"/>
              <a:t>(</a:t>
            </a:r>
            <a:r>
              <a:rPr lang="zh-CN" altLang="zh-CN" smtClean="0"/>
              <a:t>包括债权</a:t>
            </a:r>
            <a:r>
              <a:rPr lang="en-US" altLang="zh-CN" smtClean="0"/>
              <a:t>)</a:t>
            </a:r>
            <a:r>
              <a:rPr lang="zh-CN" altLang="zh-CN" smtClean="0"/>
              <a:t>不足以清偿合伙组织的债务时</a:t>
            </a:r>
            <a:r>
              <a:rPr lang="en-US" altLang="zh-CN" smtClean="0"/>
              <a:t>,</a:t>
            </a:r>
            <a:r>
              <a:rPr lang="zh-CN" altLang="zh-CN" smtClean="0"/>
              <a:t>普通合伙人须对余债承担连带的无限责任。</a:t>
            </a:r>
          </a:p>
          <a:p>
            <a:pPr eaLnBrk="1" hangingPunct="1"/>
            <a:endParaRPr lang="zh-CN" altLang="en-US" smtClean="0"/>
          </a:p>
        </p:txBody>
      </p:sp>
    </p:spTree>
    <p:extLst>
      <p:ext uri="{BB962C8B-B14F-4D97-AF65-F5344CB8AC3E}">
        <p14:creationId xmlns:p14="http://schemas.microsoft.com/office/powerpoint/2010/main" val="40426513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35960" y="2294116"/>
            <a:ext cx="5832475" cy="2227262"/>
            <a:chOff x="3135960" y="2294116"/>
            <a:chExt cx="5832475" cy="2227262"/>
          </a:xfrm>
        </p:grpSpPr>
        <p:grpSp>
          <p:nvGrpSpPr>
            <p:cNvPr id="4098" name="Group 2"/>
            <p:cNvGrpSpPr>
              <a:grpSpLocks/>
            </p:cNvGrpSpPr>
            <p:nvPr/>
          </p:nvGrpSpPr>
          <p:grpSpPr bwMode="auto">
            <a:xfrm>
              <a:off x="3139134" y="2294116"/>
              <a:ext cx="5829300" cy="646112"/>
              <a:chOff x="0" y="0"/>
              <a:chExt cx="8840" cy="1019"/>
            </a:xfrm>
          </p:grpSpPr>
          <p:sp>
            <p:nvSpPr>
              <p:cNvPr id="4111" name="矩形 1"/>
              <p:cNvSpPr>
                <a:spLocks noChangeArrowheads="1"/>
              </p:cNvSpPr>
              <p:nvPr/>
            </p:nvSpPr>
            <p:spPr bwMode="auto">
              <a:xfrm>
                <a:off x="0" y="0"/>
                <a:ext cx="8840" cy="1019"/>
              </a:xfrm>
              <a:prstGeom prst="rect">
                <a:avLst/>
              </a:prstGeom>
              <a:solidFill>
                <a:srgbClr val="076F8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4112" name="Group 4"/>
              <p:cNvGrpSpPr>
                <a:grpSpLocks/>
              </p:cNvGrpSpPr>
              <p:nvPr/>
            </p:nvGrpSpPr>
            <p:grpSpPr bwMode="auto">
              <a:xfrm>
                <a:off x="108" y="36"/>
                <a:ext cx="8673" cy="981"/>
                <a:chOff x="0" y="0"/>
                <a:chExt cx="8673" cy="981"/>
              </a:xfrm>
            </p:grpSpPr>
            <p:pic>
              <p:nvPicPr>
                <p:cNvPr id="4113" name="Picture 3"/>
                <p:cNvPicPr>
                  <a:picLocks noChangeAspect="1" noChangeArrowheads="1"/>
                </p:cNvPicPr>
                <p:nvPr/>
              </p:nvPicPr>
              <p:blipFill>
                <a:blip r:embed="rId2">
                  <a:extLst>
                    <a:ext uri="{28A0092B-C50C-407E-A947-70E740481C1C}">
                      <a14:useLocalDpi xmlns:a14="http://schemas.microsoft.com/office/drawing/2010/main" val="0"/>
                    </a:ext>
                  </a:extLst>
                </a:blip>
                <a:srcRect l="42921" t="28023" r="18097" b="53534"/>
                <a:stretch>
                  <a:fillRect/>
                </a:stretch>
              </p:blipFill>
              <p:spPr bwMode="auto">
                <a:xfrm rot="10800000">
                  <a:off x="6422" y="0"/>
                  <a:ext cx="2251" cy="9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114" name="TextBox 2"/>
                <p:cNvSpPr>
                  <a:spLocks noChangeArrowheads="1"/>
                </p:cNvSpPr>
                <p:nvPr/>
              </p:nvSpPr>
              <p:spPr bwMode="auto">
                <a:xfrm>
                  <a:off x="0" y="193"/>
                  <a:ext cx="8260" cy="6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200" b="1">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第一节　概述</a:t>
                  </a:r>
                  <a:endParaRPr lang="zh-CN" altLang="en-US" sz="2200">
                    <a:solidFill>
                      <a:srgbClr val="FFFFFF"/>
                    </a:solidFill>
                    <a:latin typeface="华文细黑" panose="02010600040101010101" pitchFamily="2" charset="-122"/>
                    <a:ea typeface="华文细黑" panose="02010600040101010101" pitchFamily="2" charset="-122"/>
                    <a:sym typeface="华文细黑" panose="02010600040101010101" pitchFamily="2" charset="-122"/>
                  </a:endParaRPr>
                </a:p>
              </p:txBody>
            </p:sp>
          </p:grpSp>
        </p:grpSp>
        <p:grpSp>
          <p:nvGrpSpPr>
            <p:cNvPr id="4101" name="Group 9"/>
            <p:cNvGrpSpPr>
              <a:grpSpLocks/>
            </p:cNvGrpSpPr>
            <p:nvPr/>
          </p:nvGrpSpPr>
          <p:grpSpPr bwMode="auto">
            <a:xfrm>
              <a:off x="3135960" y="3083104"/>
              <a:ext cx="5832475" cy="646113"/>
              <a:chOff x="0" y="0"/>
              <a:chExt cx="8840" cy="1019"/>
            </a:xfrm>
          </p:grpSpPr>
          <p:sp>
            <p:nvSpPr>
              <p:cNvPr id="4107" name="矩形 1"/>
              <p:cNvSpPr>
                <a:spLocks noChangeArrowheads="1"/>
              </p:cNvSpPr>
              <p:nvPr/>
            </p:nvSpPr>
            <p:spPr bwMode="auto">
              <a:xfrm>
                <a:off x="0" y="0"/>
                <a:ext cx="8840" cy="1019"/>
              </a:xfrm>
              <a:prstGeom prst="rect">
                <a:avLst/>
              </a:prstGeom>
              <a:solidFill>
                <a:srgbClr val="076F8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4108" name="Group 11"/>
              <p:cNvGrpSpPr>
                <a:grpSpLocks/>
              </p:cNvGrpSpPr>
              <p:nvPr/>
            </p:nvGrpSpPr>
            <p:grpSpPr bwMode="auto">
              <a:xfrm>
                <a:off x="108" y="36"/>
                <a:ext cx="8673" cy="981"/>
                <a:chOff x="0" y="0"/>
                <a:chExt cx="8673" cy="981"/>
              </a:xfrm>
            </p:grpSpPr>
            <p:pic>
              <p:nvPicPr>
                <p:cNvPr id="4109" name="Picture 3"/>
                <p:cNvPicPr>
                  <a:picLocks noChangeAspect="1" noChangeArrowheads="1"/>
                </p:cNvPicPr>
                <p:nvPr/>
              </p:nvPicPr>
              <p:blipFill>
                <a:blip r:embed="rId2">
                  <a:extLst>
                    <a:ext uri="{28A0092B-C50C-407E-A947-70E740481C1C}">
                      <a14:useLocalDpi xmlns:a14="http://schemas.microsoft.com/office/drawing/2010/main" val="0"/>
                    </a:ext>
                  </a:extLst>
                </a:blip>
                <a:srcRect l="42921" t="28023" r="18097" b="53534"/>
                <a:stretch>
                  <a:fillRect/>
                </a:stretch>
              </p:blipFill>
              <p:spPr bwMode="auto">
                <a:xfrm rot="10800000">
                  <a:off x="6422" y="0"/>
                  <a:ext cx="2251" cy="9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110" name="TextBox 2"/>
                <p:cNvSpPr>
                  <a:spLocks noChangeArrowheads="1"/>
                </p:cNvSpPr>
                <p:nvPr/>
              </p:nvSpPr>
              <p:spPr bwMode="auto">
                <a:xfrm>
                  <a:off x="0" y="193"/>
                  <a:ext cx="8260" cy="6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200" b="1">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第二节　公司法</a:t>
                  </a:r>
                  <a:endParaRPr lang="zh-CN" altLang="en-US" sz="2200">
                    <a:solidFill>
                      <a:srgbClr val="FFFFFF"/>
                    </a:solidFill>
                    <a:latin typeface="华文细黑" panose="02010600040101010101" pitchFamily="2" charset="-122"/>
                    <a:ea typeface="华文细黑" panose="02010600040101010101" pitchFamily="2" charset="-122"/>
                    <a:sym typeface="华文细黑" panose="02010600040101010101" pitchFamily="2" charset="-122"/>
                  </a:endParaRPr>
                </a:p>
              </p:txBody>
            </p:sp>
          </p:grpSp>
        </p:grpSp>
        <p:grpSp>
          <p:nvGrpSpPr>
            <p:cNvPr id="4102" name="Group 14"/>
            <p:cNvGrpSpPr>
              <a:grpSpLocks/>
            </p:cNvGrpSpPr>
            <p:nvPr/>
          </p:nvGrpSpPr>
          <p:grpSpPr bwMode="auto">
            <a:xfrm>
              <a:off x="3135960" y="3875266"/>
              <a:ext cx="5832475" cy="646112"/>
              <a:chOff x="0" y="0"/>
              <a:chExt cx="8840" cy="1019"/>
            </a:xfrm>
          </p:grpSpPr>
          <p:sp>
            <p:nvSpPr>
              <p:cNvPr id="4103" name="矩形 1"/>
              <p:cNvSpPr>
                <a:spLocks noChangeArrowheads="1"/>
              </p:cNvSpPr>
              <p:nvPr/>
            </p:nvSpPr>
            <p:spPr bwMode="auto">
              <a:xfrm>
                <a:off x="0" y="0"/>
                <a:ext cx="8840" cy="1019"/>
              </a:xfrm>
              <a:prstGeom prst="rect">
                <a:avLst/>
              </a:prstGeom>
              <a:solidFill>
                <a:srgbClr val="076F8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4104" name="Group 16"/>
              <p:cNvGrpSpPr>
                <a:grpSpLocks/>
              </p:cNvGrpSpPr>
              <p:nvPr/>
            </p:nvGrpSpPr>
            <p:grpSpPr bwMode="auto">
              <a:xfrm>
                <a:off x="108" y="36"/>
                <a:ext cx="8673" cy="981"/>
                <a:chOff x="0" y="0"/>
                <a:chExt cx="8673" cy="981"/>
              </a:xfrm>
            </p:grpSpPr>
            <p:pic>
              <p:nvPicPr>
                <p:cNvPr id="4105" name="Picture 3"/>
                <p:cNvPicPr>
                  <a:picLocks noChangeAspect="1" noChangeArrowheads="1"/>
                </p:cNvPicPr>
                <p:nvPr/>
              </p:nvPicPr>
              <p:blipFill>
                <a:blip r:embed="rId2">
                  <a:extLst>
                    <a:ext uri="{28A0092B-C50C-407E-A947-70E740481C1C}">
                      <a14:useLocalDpi xmlns:a14="http://schemas.microsoft.com/office/drawing/2010/main" val="0"/>
                    </a:ext>
                  </a:extLst>
                </a:blip>
                <a:srcRect l="42921" t="28023" r="18097" b="53534"/>
                <a:stretch>
                  <a:fillRect/>
                </a:stretch>
              </p:blipFill>
              <p:spPr bwMode="auto">
                <a:xfrm rot="10800000">
                  <a:off x="6422" y="0"/>
                  <a:ext cx="2251" cy="9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106" name="TextBox 2"/>
                <p:cNvSpPr>
                  <a:spLocks noChangeArrowheads="1"/>
                </p:cNvSpPr>
                <p:nvPr/>
              </p:nvSpPr>
              <p:spPr bwMode="auto">
                <a:xfrm>
                  <a:off x="0" y="193"/>
                  <a:ext cx="8260" cy="6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200" b="1">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第三节　合伙法</a:t>
                  </a:r>
                  <a:endParaRPr lang="zh-CN" altLang="en-US" sz="2200">
                    <a:solidFill>
                      <a:srgbClr val="FFFFFF"/>
                    </a:solidFill>
                    <a:latin typeface="华文细黑" panose="02010600040101010101" pitchFamily="2" charset="-122"/>
                    <a:ea typeface="华文细黑" panose="02010600040101010101" pitchFamily="2" charset="-122"/>
                    <a:sym typeface="华文细黑" panose="02010600040101010101" pitchFamily="2" charset="-122"/>
                  </a:endParaRPr>
                </a:p>
              </p:txBody>
            </p:sp>
          </p:grpSp>
        </p:grpSp>
      </p:grpSp>
      <p:sp>
        <p:nvSpPr>
          <p:cNvPr id="19" name="标题 1"/>
          <p:cNvSpPr>
            <a:spLocks noGrp="1"/>
          </p:cNvSpPr>
          <p:nvPr>
            <p:ph type="title"/>
          </p:nvPr>
        </p:nvSpPr>
        <p:spPr>
          <a:xfrm>
            <a:off x="1609860" y="622300"/>
            <a:ext cx="7512832" cy="749300"/>
          </a:xfrm>
        </p:spPr>
        <p:txBody>
          <a:bodyPr/>
          <a:lstStyle/>
          <a:p>
            <a:pPr algn="ctr" eaLnBrk="1" hangingPunct="1"/>
            <a:r>
              <a:rPr lang="zh-CN" altLang="en-US" sz="3200" dirty="0" smtClean="0">
                <a:latin typeface="微软雅黑" panose="020B0503020204020204" pitchFamily="34" charset="-122"/>
                <a:ea typeface="微软雅黑" panose="020B0503020204020204" pitchFamily="34" charset="-122"/>
              </a:rPr>
              <a:t>目   录</a:t>
            </a:r>
            <a:endParaRPr lang="zh-CN" altLang="en-US" sz="3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914010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p:cNvSpPr>
          <p:nvPr>
            <p:ph type="title"/>
          </p:nvPr>
        </p:nvSpPr>
        <p:spPr/>
        <p:txBody>
          <a:bodyPr/>
          <a:lstStyle/>
          <a:p>
            <a:pPr eaLnBrk="1" hangingPunct="1"/>
            <a:r>
              <a:rPr lang="zh-CN" altLang="zh-CN" dirty="0" smtClean="0"/>
              <a:t>第一节　概述</a:t>
            </a:r>
            <a:endParaRPr lang="zh-CN" altLang="en-US" dirty="0" smtClean="0"/>
          </a:p>
        </p:txBody>
      </p:sp>
      <p:sp>
        <p:nvSpPr>
          <p:cNvPr id="5123" name="内容占位符 2"/>
          <p:cNvSpPr>
            <a:spLocks noGrp="1"/>
          </p:cNvSpPr>
          <p:nvPr>
            <p:ph idx="1"/>
          </p:nvPr>
        </p:nvSpPr>
        <p:spPr/>
        <p:txBody>
          <a:bodyPr/>
          <a:lstStyle/>
          <a:p>
            <a:pPr eaLnBrk="1" hangingPunct="1"/>
            <a:r>
              <a:rPr lang="zh-CN" altLang="zh-CN" smtClean="0"/>
              <a:t>在商法中被称为商事组织者须符合法定条件。在具体条件上</a:t>
            </a:r>
            <a:r>
              <a:rPr lang="en-US" altLang="zh-CN" smtClean="0"/>
              <a:t>,</a:t>
            </a:r>
            <a:r>
              <a:rPr lang="zh-CN" altLang="zh-CN" smtClean="0"/>
              <a:t>各国的规定并不完全一致</a:t>
            </a:r>
            <a:r>
              <a:rPr lang="en-US" altLang="zh-CN" smtClean="0"/>
              <a:t>,</a:t>
            </a:r>
            <a:r>
              <a:rPr lang="zh-CN" altLang="zh-CN" smtClean="0"/>
              <a:t>然而</a:t>
            </a:r>
            <a:r>
              <a:rPr lang="en-US" altLang="zh-CN" smtClean="0"/>
              <a:t>,</a:t>
            </a:r>
            <a:r>
              <a:rPr lang="zh-CN" altLang="zh-CN" smtClean="0"/>
              <a:t>以下这些要求基本上是各国共同的主要规定</a:t>
            </a:r>
            <a:r>
              <a:rPr lang="en-US" altLang="zh-CN" smtClean="0"/>
              <a:t>:</a:t>
            </a:r>
            <a:r>
              <a:rPr lang="zh-CN" altLang="zh-CN" smtClean="0"/>
              <a:t>须有自己的名称</a:t>
            </a:r>
            <a:r>
              <a:rPr lang="en-US" altLang="zh-CN" smtClean="0"/>
              <a:t>(</a:t>
            </a:r>
            <a:r>
              <a:rPr lang="zh-CN" altLang="zh-CN" smtClean="0"/>
              <a:t>或商号</a:t>
            </a:r>
            <a:r>
              <a:rPr lang="en-US" altLang="zh-CN" smtClean="0"/>
              <a:t>),</a:t>
            </a:r>
            <a:r>
              <a:rPr lang="zh-CN" altLang="zh-CN" smtClean="0"/>
              <a:t>有固定的场所</a:t>
            </a:r>
            <a:r>
              <a:rPr lang="en-US" altLang="zh-CN" smtClean="0"/>
              <a:t>(</a:t>
            </a:r>
            <a:r>
              <a:rPr lang="zh-CN" altLang="zh-CN" smtClean="0"/>
              <a:t>或住所</a:t>
            </a:r>
            <a:r>
              <a:rPr lang="en-US" altLang="zh-CN" smtClean="0"/>
              <a:t>),</a:t>
            </a:r>
            <a:r>
              <a:rPr lang="zh-CN" altLang="zh-CN" smtClean="0"/>
              <a:t>拥有一定的自主支配的资本</a:t>
            </a:r>
            <a:r>
              <a:rPr lang="en-US" altLang="zh-CN" smtClean="0"/>
              <a:t>,</a:t>
            </a:r>
            <a:r>
              <a:rPr lang="zh-CN" altLang="zh-CN" smtClean="0"/>
              <a:t>以营利为目的</a:t>
            </a:r>
            <a:r>
              <a:rPr lang="en-US" altLang="zh-CN" smtClean="0"/>
              <a:t>,</a:t>
            </a:r>
            <a:r>
              <a:rPr lang="zh-CN" altLang="zh-CN" smtClean="0"/>
              <a:t>具有一定的组织形式</a:t>
            </a:r>
            <a:r>
              <a:rPr lang="en-US" altLang="zh-CN" smtClean="0"/>
              <a:t>,</a:t>
            </a:r>
            <a:r>
              <a:rPr lang="zh-CN" altLang="zh-CN" smtClean="0"/>
              <a:t>其设立的手续须符合法律规定等。</a:t>
            </a:r>
          </a:p>
          <a:p>
            <a:pPr eaLnBrk="1" hangingPunct="1"/>
            <a:r>
              <a:rPr lang="zh-CN" altLang="zh-CN" smtClean="0"/>
              <a:t>商事组织以其经济实力和影响而成为国际商事法律关系中最重要的主体</a:t>
            </a:r>
            <a:r>
              <a:rPr lang="en-US" altLang="zh-CN" smtClean="0"/>
              <a:t>,</a:t>
            </a:r>
            <a:r>
              <a:rPr lang="zh-CN" altLang="zh-CN" smtClean="0"/>
              <a:t>而很多商事关系都是由商事主体建立和承受的</a:t>
            </a:r>
            <a:r>
              <a:rPr lang="en-US" altLang="zh-CN" smtClean="0"/>
              <a:t>,</a:t>
            </a:r>
            <a:r>
              <a:rPr lang="zh-CN" altLang="zh-CN" smtClean="0"/>
              <a:t>因此</a:t>
            </a:r>
            <a:r>
              <a:rPr lang="en-US" altLang="zh-CN" smtClean="0"/>
              <a:t>,</a:t>
            </a:r>
            <a:r>
              <a:rPr lang="zh-CN" altLang="zh-CN" smtClean="0"/>
              <a:t>规范从事国际商事活动的商事组织法在国际商法中便具有首要的地位。</a:t>
            </a:r>
          </a:p>
          <a:p>
            <a:pPr eaLnBrk="1" hangingPunct="1"/>
            <a:r>
              <a:rPr lang="zh-CN" altLang="zh-CN" smtClean="0"/>
              <a:t>根据多数国家商法的规定</a:t>
            </a:r>
            <a:r>
              <a:rPr lang="en-US" altLang="zh-CN" smtClean="0"/>
              <a:t>,</a:t>
            </a:r>
            <a:r>
              <a:rPr lang="zh-CN" altLang="zh-CN" smtClean="0"/>
              <a:t>商事组织的形式主要有三种</a:t>
            </a:r>
            <a:r>
              <a:rPr lang="en-US" altLang="zh-CN" smtClean="0"/>
              <a:t>:</a:t>
            </a:r>
            <a:r>
              <a:rPr lang="zh-CN" altLang="zh-CN" smtClean="0"/>
              <a:t>公司、合伙和独资。</a:t>
            </a:r>
          </a:p>
          <a:p>
            <a:pPr eaLnBrk="1" hangingPunct="1"/>
            <a:endParaRPr lang="zh-CN" altLang="en-US" smtClean="0"/>
          </a:p>
        </p:txBody>
      </p:sp>
    </p:spTree>
    <p:extLst>
      <p:ext uri="{BB962C8B-B14F-4D97-AF65-F5344CB8AC3E}">
        <p14:creationId xmlns:p14="http://schemas.microsoft.com/office/powerpoint/2010/main" val="21841287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p:txBody>
          <a:bodyPr/>
          <a:lstStyle/>
          <a:p>
            <a:pPr eaLnBrk="1" hangingPunct="1"/>
            <a:r>
              <a:rPr lang="zh-CN" altLang="zh-CN" dirty="0" smtClean="0"/>
              <a:t>第二节　公司法</a:t>
            </a:r>
            <a:endParaRPr lang="zh-CN" altLang="en-US" dirty="0" smtClean="0"/>
          </a:p>
        </p:txBody>
      </p:sp>
      <p:sp>
        <p:nvSpPr>
          <p:cNvPr id="6147" name="内容占位符 2"/>
          <p:cNvSpPr>
            <a:spLocks noGrp="1"/>
          </p:cNvSpPr>
          <p:nvPr>
            <p:ph idx="1"/>
          </p:nvPr>
        </p:nvSpPr>
        <p:spPr/>
        <p:txBody>
          <a:bodyPr/>
          <a:lstStyle/>
          <a:p>
            <a:pPr eaLnBrk="1" hangingPunct="1">
              <a:buFontTx/>
              <a:buNone/>
            </a:pPr>
            <a:r>
              <a:rPr lang="zh-CN" altLang="zh-CN" sz="2600" b="1" dirty="0">
                <a:latin typeface="黑体" panose="02010609060101010101" pitchFamily="49" charset="-122"/>
                <a:ea typeface="黑体" panose="02010609060101010101" pitchFamily="49" charset="-122"/>
              </a:rPr>
              <a:t>一、公司的类型</a:t>
            </a:r>
          </a:p>
          <a:p>
            <a:pPr eaLnBrk="1" hangingPunct="1"/>
            <a:r>
              <a:rPr lang="zh-CN" altLang="zh-CN" dirty="0" smtClean="0"/>
              <a:t>在传统上</a:t>
            </a:r>
            <a:r>
              <a:rPr lang="en-US" altLang="zh-CN" dirty="0" smtClean="0"/>
              <a:t>,</a:t>
            </a:r>
            <a:r>
              <a:rPr lang="zh-CN" altLang="zh-CN" dirty="0" smtClean="0"/>
              <a:t>很多国家将以营利为目的的商事公司分成股份有限公司和有限责任公司两类。其中</a:t>
            </a:r>
            <a:r>
              <a:rPr lang="en-US" altLang="zh-CN" dirty="0" smtClean="0"/>
              <a:t>,</a:t>
            </a:r>
            <a:r>
              <a:rPr lang="zh-CN" altLang="zh-CN" dirty="0" smtClean="0"/>
              <a:t>股份有限公司是指其股东所持有的股本被划分成均等份额</a:t>
            </a:r>
            <a:r>
              <a:rPr lang="en-US" altLang="zh-CN" dirty="0" smtClean="0"/>
              <a:t>,</a:t>
            </a:r>
            <a:r>
              <a:rPr lang="zh-CN" altLang="zh-CN" dirty="0" smtClean="0"/>
              <a:t>股东对公司的债务仅以其出资额为限的公司。这种公司又被细分为股份转让受限制的公司</a:t>
            </a:r>
            <a:r>
              <a:rPr lang="en-US" altLang="zh-CN" dirty="0" smtClean="0"/>
              <a:t>(</a:t>
            </a:r>
            <a:r>
              <a:rPr lang="zh-CN" altLang="zh-CN" dirty="0" smtClean="0"/>
              <a:t>或非公开上市公司</a:t>
            </a:r>
            <a:r>
              <a:rPr lang="en-US" altLang="zh-CN" dirty="0" smtClean="0"/>
              <a:t>)</a:t>
            </a:r>
            <a:r>
              <a:rPr lang="zh-CN" altLang="zh-CN" dirty="0" smtClean="0"/>
              <a:t>和股份转让不受限制的公司</a:t>
            </a:r>
            <a:r>
              <a:rPr lang="en-US" altLang="zh-CN" dirty="0" smtClean="0"/>
              <a:t>(</a:t>
            </a:r>
            <a:r>
              <a:rPr lang="zh-CN" altLang="zh-CN" dirty="0" smtClean="0"/>
              <a:t>或公开上市公司</a:t>
            </a:r>
            <a:r>
              <a:rPr lang="en-US" altLang="zh-CN" dirty="0" smtClean="0"/>
              <a:t>)</a:t>
            </a:r>
            <a:r>
              <a:rPr lang="zh-CN" altLang="zh-CN" dirty="0" smtClean="0"/>
              <a:t>两个类别。有限责任公司则是指仅在特定当事人之间筹集资本</a:t>
            </a:r>
            <a:r>
              <a:rPr lang="en-US" altLang="zh-CN" dirty="0" smtClean="0"/>
              <a:t>,</a:t>
            </a:r>
            <a:r>
              <a:rPr lang="zh-CN" altLang="zh-CN" dirty="0" smtClean="0"/>
              <a:t>股本亦不分为均等份额</a:t>
            </a:r>
            <a:r>
              <a:rPr lang="en-US" altLang="zh-CN" dirty="0" smtClean="0"/>
              <a:t>,</a:t>
            </a:r>
            <a:r>
              <a:rPr lang="zh-CN" altLang="zh-CN" dirty="0" smtClean="0"/>
              <a:t>且各股东的责任只以其出资额为限的商事组织。</a:t>
            </a:r>
          </a:p>
          <a:p>
            <a:pPr eaLnBrk="1" hangingPunct="1"/>
            <a:r>
              <a:rPr lang="zh-CN" altLang="zh-CN" dirty="0" smtClean="0"/>
              <a:t>此外</a:t>
            </a:r>
            <a:r>
              <a:rPr lang="en-US" altLang="zh-CN" dirty="0" smtClean="0"/>
              <a:t>,</a:t>
            </a:r>
            <a:r>
              <a:rPr lang="zh-CN" altLang="zh-CN" dirty="0" smtClean="0"/>
              <a:t>某些资本主义国家还承认无限责任公司和两合公司等公司的组织形式。</a:t>
            </a:r>
          </a:p>
          <a:p>
            <a:pPr eaLnBrk="1" hangingPunct="1"/>
            <a:endParaRPr lang="zh-CN" altLang="en-US" dirty="0" smtClean="0"/>
          </a:p>
        </p:txBody>
      </p:sp>
    </p:spTree>
    <p:extLst>
      <p:ext uri="{BB962C8B-B14F-4D97-AF65-F5344CB8AC3E}">
        <p14:creationId xmlns:p14="http://schemas.microsoft.com/office/powerpoint/2010/main" val="178892826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1"/>
          <p:cNvSpPr>
            <a:spLocks noGrp="1"/>
          </p:cNvSpPr>
          <p:nvPr>
            <p:ph type="title"/>
          </p:nvPr>
        </p:nvSpPr>
        <p:spPr/>
        <p:txBody>
          <a:bodyPr/>
          <a:lstStyle/>
          <a:p>
            <a:pPr eaLnBrk="1" hangingPunct="1"/>
            <a:r>
              <a:rPr lang="zh-CN" altLang="zh-CN" smtClean="0"/>
              <a:t>第二节　公司法</a:t>
            </a:r>
            <a:endParaRPr lang="zh-CN" altLang="en-US" smtClean="0"/>
          </a:p>
        </p:txBody>
      </p:sp>
      <p:sp>
        <p:nvSpPr>
          <p:cNvPr id="7171" name="内容占位符 2"/>
          <p:cNvSpPr>
            <a:spLocks noGrp="1"/>
          </p:cNvSpPr>
          <p:nvPr>
            <p:ph idx="1"/>
          </p:nvPr>
        </p:nvSpPr>
        <p:spPr/>
        <p:txBody>
          <a:bodyPr/>
          <a:lstStyle/>
          <a:p>
            <a:pPr eaLnBrk="1" hangingPunct="1">
              <a:buFontTx/>
              <a:buNone/>
            </a:pPr>
            <a:r>
              <a:rPr lang="zh-CN" altLang="zh-CN" sz="2600" b="1" dirty="0">
                <a:latin typeface="黑体" panose="02010609060101010101" pitchFamily="49" charset="-122"/>
                <a:ea typeface="黑体" panose="02010609060101010101" pitchFamily="49" charset="-122"/>
              </a:rPr>
              <a:t>二、公司的设立</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一</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公司的创办人</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二</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公司的章程和内部细则</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三</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认缴出资额</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四</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注册登记</a:t>
            </a:r>
          </a:p>
          <a:p>
            <a:pPr eaLnBrk="1" hangingPunct="1"/>
            <a:endParaRPr lang="zh-CN" altLang="en-US" dirty="0" smtClean="0"/>
          </a:p>
        </p:txBody>
      </p:sp>
    </p:spTree>
    <p:extLst>
      <p:ext uri="{BB962C8B-B14F-4D97-AF65-F5344CB8AC3E}">
        <p14:creationId xmlns:p14="http://schemas.microsoft.com/office/powerpoint/2010/main" val="32307873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p:txBody>
          <a:bodyPr/>
          <a:lstStyle/>
          <a:p>
            <a:pPr eaLnBrk="1" hangingPunct="1"/>
            <a:r>
              <a:rPr lang="zh-CN" altLang="zh-CN" smtClean="0"/>
              <a:t>第二节　公司法</a:t>
            </a:r>
            <a:endParaRPr lang="zh-CN" altLang="en-US" smtClean="0"/>
          </a:p>
        </p:txBody>
      </p:sp>
      <p:sp>
        <p:nvSpPr>
          <p:cNvPr id="8195" name="内容占位符 2"/>
          <p:cNvSpPr>
            <a:spLocks noGrp="1"/>
          </p:cNvSpPr>
          <p:nvPr>
            <p:ph idx="1"/>
          </p:nvPr>
        </p:nvSpPr>
        <p:spPr/>
        <p:txBody>
          <a:bodyPr/>
          <a:lstStyle/>
          <a:p>
            <a:pPr eaLnBrk="1" hangingPunct="1">
              <a:buNone/>
            </a:pPr>
            <a:r>
              <a:rPr lang="zh-CN" altLang="zh-CN" sz="2600" b="1" dirty="0">
                <a:latin typeface="黑体" panose="02010609060101010101" pitchFamily="49" charset="-122"/>
                <a:ea typeface="黑体" panose="02010609060101010101" pitchFamily="49" charset="-122"/>
              </a:rPr>
              <a:t>三、公司的基本权利和义务</a:t>
            </a:r>
          </a:p>
          <a:p>
            <a:pPr eaLnBrk="1" hangingPunct="1"/>
            <a:r>
              <a:rPr lang="zh-CN" altLang="zh-CN" dirty="0" smtClean="0"/>
              <a:t>公司设立后</a:t>
            </a:r>
            <a:r>
              <a:rPr lang="en-US" altLang="zh-CN" dirty="0" smtClean="0"/>
              <a:t>,</a:t>
            </a:r>
            <a:r>
              <a:rPr lang="zh-CN" altLang="zh-CN" dirty="0" smtClean="0"/>
              <a:t>为了生存并实现其宗旨</a:t>
            </a:r>
            <a:r>
              <a:rPr lang="en-US" altLang="zh-CN" dirty="0" smtClean="0"/>
              <a:t>,</a:t>
            </a:r>
            <a:r>
              <a:rPr lang="zh-CN" altLang="zh-CN" dirty="0" smtClean="0"/>
              <a:t>须拥有一些最基本的权利。</a:t>
            </a:r>
          </a:p>
          <a:p>
            <a:pPr eaLnBrk="1" hangingPunct="1"/>
            <a:r>
              <a:rPr lang="en-US" altLang="zh-CN" dirty="0" smtClean="0"/>
              <a:t>(1)</a:t>
            </a:r>
            <a:r>
              <a:rPr lang="zh-CN" altLang="zh-CN" dirty="0" smtClean="0"/>
              <a:t>能以公司的名义起诉、应诉</a:t>
            </a:r>
            <a:r>
              <a:rPr lang="en-US" altLang="zh-CN" dirty="0" smtClean="0"/>
              <a:t>;</a:t>
            </a:r>
            <a:endParaRPr lang="zh-CN" altLang="zh-CN" dirty="0" smtClean="0"/>
          </a:p>
          <a:p>
            <a:pPr eaLnBrk="1" hangingPunct="1"/>
            <a:r>
              <a:rPr lang="en-US" altLang="zh-CN" dirty="0" smtClean="0"/>
              <a:t>(2)</a:t>
            </a:r>
            <a:r>
              <a:rPr lang="zh-CN" altLang="zh-CN" dirty="0" smtClean="0"/>
              <a:t>拥有并使用可随意改变的印章或其摹本</a:t>
            </a:r>
            <a:r>
              <a:rPr lang="en-US" altLang="zh-CN" dirty="0" smtClean="0"/>
              <a:t>;</a:t>
            </a:r>
            <a:endParaRPr lang="zh-CN" altLang="zh-CN" dirty="0" smtClean="0"/>
          </a:p>
          <a:p>
            <a:pPr eaLnBrk="1" hangingPunct="1"/>
            <a:r>
              <a:rPr lang="en-US" altLang="zh-CN" dirty="0" smtClean="0"/>
              <a:t>(3)</a:t>
            </a:r>
            <a:r>
              <a:rPr lang="zh-CN" altLang="zh-CN" dirty="0" smtClean="0"/>
              <a:t>以任何合法的方式处理不论位于何处的动产或不动产、有形或无形财产、债权或债务</a:t>
            </a:r>
            <a:r>
              <a:rPr lang="en-US" altLang="zh-CN" dirty="0" smtClean="0"/>
              <a:t>;</a:t>
            </a:r>
            <a:endParaRPr lang="zh-CN" altLang="zh-CN" dirty="0" smtClean="0"/>
          </a:p>
          <a:p>
            <a:pPr eaLnBrk="1" hangingPunct="1"/>
            <a:r>
              <a:rPr lang="en-US" altLang="zh-CN" dirty="0" smtClean="0"/>
              <a:t>(4)</a:t>
            </a:r>
            <a:r>
              <a:rPr lang="zh-CN" altLang="zh-CN" dirty="0" smtClean="0"/>
              <a:t>资助雇员</a:t>
            </a:r>
            <a:r>
              <a:rPr lang="en-US" altLang="zh-CN" dirty="0" smtClean="0"/>
              <a:t>;</a:t>
            </a:r>
            <a:endParaRPr lang="zh-CN" altLang="zh-CN" dirty="0" smtClean="0"/>
          </a:p>
          <a:p>
            <a:pPr eaLnBrk="1" hangingPunct="1"/>
            <a:r>
              <a:rPr lang="en-US" altLang="zh-CN" dirty="0" smtClean="0"/>
              <a:t>(5)</a:t>
            </a:r>
            <a:r>
              <a:rPr lang="zh-CN" altLang="zh-CN" dirty="0" smtClean="0"/>
              <a:t>选举或任命公司的行政人员和代理人</a:t>
            </a:r>
            <a:r>
              <a:rPr lang="en-US" altLang="zh-CN" dirty="0" smtClean="0"/>
              <a:t>,</a:t>
            </a:r>
            <a:r>
              <a:rPr lang="zh-CN" altLang="zh-CN" dirty="0" smtClean="0"/>
              <a:t>明确其职权</a:t>
            </a:r>
            <a:r>
              <a:rPr lang="en-US" altLang="zh-CN" dirty="0" smtClean="0"/>
              <a:t>,</a:t>
            </a:r>
            <a:r>
              <a:rPr lang="zh-CN" altLang="zh-CN" dirty="0" smtClean="0"/>
              <a:t>确定其报酬</a:t>
            </a:r>
            <a:r>
              <a:rPr lang="en-US" altLang="zh-CN" dirty="0" smtClean="0"/>
              <a:t>;</a:t>
            </a:r>
            <a:endParaRPr lang="zh-CN" altLang="zh-CN" dirty="0" smtClean="0"/>
          </a:p>
          <a:p>
            <a:pPr eaLnBrk="1" hangingPunct="1"/>
            <a:r>
              <a:rPr lang="en-US" altLang="zh-CN" dirty="0"/>
              <a:t>(6)</a:t>
            </a:r>
            <a:r>
              <a:rPr lang="zh-CN" altLang="zh-CN" dirty="0"/>
              <a:t>订约权</a:t>
            </a:r>
            <a:r>
              <a:rPr lang="en-US" altLang="zh-CN" dirty="0"/>
              <a:t>;</a:t>
            </a:r>
            <a:endParaRPr lang="zh-CN" altLang="zh-CN" dirty="0"/>
          </a:p>
          <a:p>
            <a:pPr eaLnBrk="1" hangingPunct="1"/>
            <a:r>
              <a:rPr lang="en-US" altLang="zh-CN" dirty="0"/>
              <a:t>(7)</a:t>
            </a:r>
            <a:r>
              <a:rPr lang="zh-CN" altLang="zh-CN" dirty="0"/>
              <a:t>为经营和管理公司事务</a:t>
            </a:r>
            <a:r>
              <a:rPr lang="en-US" altLang="zh-CN" dirty="0"/>
              <a:t>,</a:t>
            </a:r>
            <a:r>
              <a:rPr lang="zh-CN" altLang="zh-CN" dirty="0"/>
              <a:t>制定或修改与法律不相抵触的章程和内部细则</a:t>
            </a:r>
            <a:r>
              <a:rPr lang="en-US" altLang="zh-CN" dirty="0"/>
              <a:t>;</a:t>
            </a:r>
            <a:endParaRPr lang="zh-CN" altLang="zh-CN" dirty="0"/>
          </a:p>
          <a:p>
            <a:pPr eaLnBrk="1" hangingPunct="1"/>
            <a:r>
              <a:rPr lang="en-US" altLang="zh-CN" dirty="0"/>
              <a:t>(8)</a:t>
            </a:r>
            <a:r>
              <a:rPr lang="zh-CN" altLang="zh-CN" dirty="0"/>
              <a:t>有权贷款</a:t>
            </a:r>
            <a:r>
              <a:rPr lang="en-US" altLang="zh-CN" dirty="0"/>
              <a:t>,</a:t>
            </a:r>
            <a:r>
              <a:rPr lang="zh-CN" altLang="zh-CN" dirty="0"/>
              <a:t>使用其资金进行投资</a:t>
            </a:r>
            <a:r>
              <a:rPr lang="en-US" altLang="zh-CN" dirty="0"/>
              <a:t>,</a:t>
            </a:r>
            <a:r>
              <a:rPr lang="zh-CN" altLang="zh-CN" dirty="0"/>
              <a:t>为投资而作动产或不动产抵押</a:t>
            </a:r>
            <a:r>
              <a:rPr lang="en-US" altLang="zh-CN" dirty="0"/>
              <a:t>;</a:t>
            </a:r>
            <a:endParaRPr lang="zh-CN" altLang="zh-CN" dirty="0"/>
          </a:p>
          <a:p>
            <a:pPr eaLnBrk="1" hangingPunct="1"/>
            <a:endParaRPr lang="zh-CN" altLang="en-US" dirty="0" smtClean="0"/>
          </a:p>
        </p:txBody>
      </p:sp>
    </p:spTree>
    <p:extLst>
      <p:ext uri="{BB962C8B-B14F-4D97-AF65-F5344CB8AC3E}">
        <p14:creationId xmlns:p14="http://schemas.microsoft.com/office/powerpoint/2010/main" val="10252952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pPr eaLnBrk="1" hangingPunct="1"/>
            <a:r>
              <a:rPr lang="zh-CN" altLang="zh-CN" smtClean="0"/>
              <a:t>第二节　公司法</a:t>
            </a:r>
            <a:endParaRPr lang="zh-CN" altLang="en-US" smtClean="0"/>
          </a:p>
        </p:txBody>
      </p:sp>
      <p:sp>
        <p:nvSpPr>
          <p:cNvPr id="9219" name="内容占位符 2"/>
          <p:cNvSpPr>
            <a:spLocks noGrp="1"/>
          </p:cNvSpPr>
          <p:nvPr>
            <p:ph idx="1"/>
          </p:nvPr>
        </p:nvSpPr>
        <p:spPr/>
        <p:txBody>
          <a:bodyPr/>
          <a:lstStyle/>
          <a:p>
            <a:pPr eaLnBrk="1" hangingPunct="1"/>
            <a:r>
              <a:rPr lang="en-US" altLang="zh-CN" dirty="0"/>
              <a:t>(9)</a:t>
            </a:r>
            <a:r>
              <a:rPr lang="zh-CN" altLang="zh-CN" dirty="0"/>
              <a:t>在本国内外开展业务活动</a:t>
            </a:r>
            <a:r>
              <a:rPr lang="en-US" altLang="zh-CN" dirty="0"/>
              <a:t>,</a:t>
            </a:r>
            <a:r>
              <a:rPr lang="zh-CN" altLang="zh-CN" dirty="0"/>
              <a:t>建立办事处及从事其他法律许可的活动</a:t>
            </a:r>
            <a:r>
              <a:rPr lang="en-US" altLang="zh-CN" dirty="0"/>
              <a:t>;</a:t>
            </a:r>
            <a:endParaRPr lang="zh-CN" altLang="zh-CN" dirty="0"/>
          </a:p>
          <a:p>
            <a:pPr eaLnBrk="1" hangingPunct="1"/>
            <a:r>
              <a:rPr lang="en-US" altLang="zh-CN" dirty="0"/>
              <a:t>(10)</a:t>
            </a:r>
            <a:r>
              <a:rPr lang="zh-CN" altLang="zh-CN" dirty="0"/>
              <a:t>为公共福利、慈善、科学和教育目的而捐款</a:t>
            </a:r>
            <a:r>
              <a:rPr lang="en-US" altLang="zh-CN" dirty="0"/>
              <a:t>;</a:t>
            </a:r>
            <a:endParaRPr lang="zh-CN" altLang="zh-CN" dirty="0"/>
          </a:p>
          <a:p>
            <a:pPr eaLnBrk="1" hangingPunct="1"/>
            <a:r>
              <a:rPr lang="en-US" altLang="zh-CN" dirty="0" smtClean="0"/>
              <a:t>(</a:t>
            </a:r>
            <a:r>
              <a:rPr lang="en-US" altLang="zh-CN" dirty="0" smtClean="0"/>
              <a:t>11)</a:t>
            </a:r>
            <a:r>
              <a:rPr lang="zh-CN" altLang="zh-CN" dirty="0" smtClean="0"/>
              <a:t>制定和实施对公司董事、雇员或任何个人的奖励或抚恤计划</a:t>
            </a:r>
            <a:r>
              <a:rPr lang="en-US" altLang="zh-CN" dirty="0" smtClean="0"/>
              <a:t>;</a:t>
            </a:r>
            <a:endParaRPr lang="zh-CN" altLang="zh-CN" dirty="0" smtClean="0"/>
          </a:p>
          <a:p>
            <a:pPr eaLnBrk="1" hangingPunct="1"/>
            <a:r>
              <a:rPr lang="en-US" altLang="zh-CN" dirty="0" smtClean="0"/>
              <a:t>(12)</a:t>
            </a:r>
            <a:r>
              <a:rPr lang="zh-CN" altLang="zh-CN" dirty="0" smtClean="0"/>
              <a:t>拥有并行使其他有利于实现其宗旨的合法权利。</a:t>
            </a:r>
          </a:p>
          <a:p>
            <a:pPr eaLnBrk="1" hangingPunct="1"/>
            <a:endParaRPr lang="en-US" altLang="zh-CN" dirty="0" smtClean="0"/>
          </a:p>
          <a:p>
            <a:r>
              <a:rPr lang="zh-CN" altLang="zh-CN" dirty="0"/>
              <a:t>应予指出的是</a:t>
            </a:r>
            <a:r>
              <a:rPr lang="en-US" altLang="zh-CN" dirty="0"/>
              <a:t>,</a:t>
            </a:r>
            <a:r>
              <a:rPr lang="zh-CN" altLang="zh-CN" dirty="0"/>
              <a:t>公司在行使上述权利的同时也承担下列几项基本义务</a:t>
            </a:r>
            <a:r>
              <a:rPr lang="en-US" altLang="zh-CN" dirty="0"/>
              <a:t>:</a:t>
            </a:r>
            <a:r>
              <a:rPr lang="zh-CN" altLang="zh-CN" dirty="0"/>
              <a:t>不得侵犯国家和社会公共利益</a:t>
            </a:r>
            <a:r>
              <a:rPr lang="en-US" altLang="zh-CN" dirty="0"/>
              <a:t>,</a:t>
            </a:r>
            <a:r>
              <a:rPr lang="zh-CN" altLang="zh-CN" dirty="0"/>
              <a:t>不得侵犯第三人和股东的正当利益</a:t>
            </a:r>
            <a:r>
              <a:rPr lang="en-US" altLang="zh-CN" dirty="0"/>
              <a:t>,</a:t>
            </a:r>
            <a:r>
              <a:rPr lang="zh-CN" altLang="zh-CN" dirty="0"/>
              <a:t>依法经营</a:t>
            </a:r>
            <a:r>
              <a:rPr lang="en-US" altLang="zh-CN" dirty="0"/>
              <a:t>,</a:t>
            </a:r>
            <a:r>
              <a:rPr lang="zh-CN" altLang="zh-CN" dirty="0"/>
              <a:t>依法纳税</a:t>
            </a:r>
            <a:r>
              <a:rPr lang="en-US" altLang="zh-CN" dirty="0"/>
              <a:t>,</a:t>
            </a:r>
            <a:r>
              <a:rPr lang="zh-CN" altLang="zh-CN" dirty="0"/>
              <a:t>等等。如果违反上述义务</a:t>
            </a:r>
            <a:r>
              <a:rPr lang="en-US" altLang="zh-CN" dirty="0"/>
              <a:t>,</a:t>
            </a:r>
            <a:r>
              <a:rPr lang="zh-CN" altLang="zh-CN" dirty="0"/>
              <a:t>公司或有关责任人员须承担法律责任。</a:t>
            </a:r>
          </a:p>
          <a:p>
            <a:r>
              <a:rPr lang="zh-CN" altLang="zh-CN" dirty="0"/>
              <a:t>有时</a:t>
            </a:r>
            <a:r>
              <a:rPr lang="en-US" altLang="zh-CN" dirty="0"/>
              <a:t>,</a:t>
            </a:r>
            <a:r>
              <a:rPr lang="zh-CN" altLang="zh-CN" dirty="0"/>
              <a:t>公司所有者会利用公司这个实体</a:t>
            </a:r>
            <a:r>
              <a:rPr lang="en-US" altLang="zh-CN" dirty="0"/>
              <a:t>,</a:t>
            </a:r>
            <a:r>
              <a:rPr lang="zh-CN" altLang="zh-CN" dirty="0"/>
              <a:t>来达到长久欺骗、规避法律处罚的目的</a:t>
            </a:r>
            <a:r>
              <a:rPr lang="en-US" altLang="zh-CN" dirty="0"/>
              <a:t>,</a:t>
            </a:r>
            <a:r>
              <a:rPr lang="zh-CN" altLang="zh-CN" dirty="0"/>
              <a:t>或用其他方法达到一个非法目的。在这种情况下</a:t>
            </a:r>
            <a:r>
              <a:rPr lang="en-US" altLang="zh-CN" dirty="0"/>
              <a:t>,</a:t>
            </a:r>
            <a:r>
              <a:rPr lang="zh-CN" altLang="zh-CN" dirty="0"/>
              <a:t>相关法院会不认可公司实体</a:t>
            </a:r>
            <a:r>
              <a:rPr lang="en-US" altLang="zh-CN" dirty="0"/>
              <a:t>,</a:t>
            </a:r>
            <a:r>
              <a:rPr lang="zh-CN" altLang="zh-CN" dirty="0"/>
              <a:t>“揭开公司面纱”</a:t>
            </a:r>
            <a:r>
              <a:rPr lang="en-US" altLang="zh-CN" dirty="0"/>
              <a:t>,</a:t>
            </a:r>
            <a:r>
              <a:rPr lang="zh-CN" altLang="zh-CN" dirty="0"/>
              <a:t>判决公司股东或母子公司中的控制公司承担法律责任</a:t>
            </a:r>
            <a:r>
              <a:rPr lang="zh-CN" altLang="zh-CN" dirty="0" smtClean="0"/>
              <a:t>。</a:t>
            </a:r>
            <a:endParaRPr lang="zh-CN" altLang="en-US" dirty="0" smtClean="0"/>
          </a:p>
        </p:txBody>
      </p:sp>
    </p:spTree>
    <p:extLst>
      <p:ext uri="{BB962C8B-B14F-4D97-AF65-F5344CB8AC3E}">
        <p14:creationId xmlns:p14="http://schemas.microsoft.com/office/powerpoint/2010/main" val="3846992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p:txBody>
          <a:bodyPr/>
          <a:lstStyle/>
          <a:p>
            <a:pPr eaLnBrk="1" hangingPunct="1"/>
            <a:r>
              <a:rPr lang="zh-CN" altLang="zh-CN" smtClean="0"/>
              <a:t>第二节　公司法</a:t>
            </a:r>
            <a:endParaRPr lang="zh-CN" altLang="en-US" smtClean="0"/>
          </a:p>
        </p:txBody>
      </p:sp>
      <p:sp>
        <p:nvSpPr>
          <p:cNvPr id="10243" name="内容占位符 2"/>
          <p:cNvSpPr>
            <a:spLocks noGrp="1"/>
          </p:cNvSpPr>
          <p:nvPr>
            <p:ph idx="1"/>
          </p:nvPr>
        </p:nvSpPr>
        <p:spPr/>
        <p:txBody>
          <a:bodyPr/>
          <a:lstStyle/>
          <a:p>
            <a:pPr eaLnBrk="1" hangingPunct="1">
              <a:buFontTx/>
              <a:buNone/>
            </a:pPr>
            <a:r>
              <a:rPr lang="zh-CN" altLang="zh-CN" sz="2600" b="1" dirty="0">
                <a:latin typeface="黑体" panose="02010609060101010101" pitchFamily="49" charset="-122"/>
                <a:ea typeface="黑体" panose="02010609060101010101" pitchFamily="49" charset="-122"/>
              </a:rPr>
              <a:t>四、公司的资本</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一</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股份与股本的概念</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二</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股份的种类</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三</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股份的转让与抵押</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四</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股本的变更</a:t>
            </a:r>
          </a:p>
          <a:p>
            <a:pPr eaLnBrk="1" hangingPunct="1"/>
            <a:endParaRPr lang="zh-CN" altLang="en-US" dirty="0" smtClean="0"/>
          </a:p>
        </p:txBody>
      </p:sp>
    </p:spTree>
    <p:extLst>
      <p:ext uri="{BB962C8B-B14F-4D97-AF65-F5344CB8AC3E}">
        <p14:creationId xmlns:p14="http://schemas.microsoft.com/office/powerpoint/2010/main" val="10624544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a:lstStyle/>
          <a:p>
            <a:pPr eaLnBrk="1" hangingPunct="1"/>
            <a:r>
              <a:rPr lang="zh-CN" altLang="zh-CN" smtClean="0"/>
              <a:t>第二节　公司法</a:t>
            </a:r>
            <a:endParaRPr lang="zh-CN" altLang="en-US" smtClean="0"/>
          </a:p>
        </p:txBody>
      </p:sp>
      <p:sp>
        <p:nvSpPr>
          <p:cNvPr id="11267"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五、公司的组织机构</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股东大会</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董事会</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三</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监事会</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四</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独立董事</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五</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经理及各执行委员会</a:t>
            </a:r>
          </a:p>
          <a:p>
            <a:pPr eaLnBrk="1" hangingPunct="1"/>
            <a:endParaRPr lang="zh-CN" altLang="en-US" smtClean="0"/>
          </a:p>
        </p:txBody>
      </p:sp>
    </p:spTree>
    <p:extLst>
      <p:ext uri="{BB962C8B-B14F-4D97-AF65-F5344CB8AC3E}">
        <p14:creationId xmlns:p14="http://schemas.microsoft.com/office/powerpoint/2010/main" val="345145447"/>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TotalTime>
  <Words>1902</Words>
  <Application>Microsoft Office PowerPoint</Application>
  <PresentationFormat>宽屏</PresentationFormat>
  <Paragraphs>103</Paragraphs>
  <Slides>18</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18</vt:i4>
      </vt:variant>
    </vt:vector>
  </HeadingPairs>
  <TitlesOfParts>
    <vt:vector size="29" baseType="lpstr">
      <vt:lpstr>GungsuhChe</vt:lpstr>
      <vt:lpstr>黑体</vt:lpstr>
      <vt:lpstr>华文细黑</vt:lpstr>
      <vt:lpstr>楷体_GB2312</vt:lpstr>
      <vt:lpstr>宋体</vt:lpstr>
      <vt:lpstr>微软雅黑</vt:lpstr>
      <vt:lpstr>Arial</vt:lpstr>
      <vt:lpstr>Calibri</vt:lpstr>
      <vt:lpstr>Calibri Light</vt:lpstr>
      <vt:lpstr>Office 主题</vt:lpstr>
      <vt:lpstr>默认设计模板</vt:lpstr>
      <vt:lpstr>PowerPoint 演示文稿</vt:lpstr>
      <vt:lpstr>目   录</vt:lpstr>
      <vt:lpstr>第一节　概述</vt:lpstr>
      <vt:lpstr>第二节　公司法</vt:lpstr>
      <vt:lpstr>第二节　公司法</vt:lpstr>
      <vt:lpstr>第二节　公司法</vt:lpstr>
      <vt:lpstr>第二节　公司法</vt:lpstr>
      <vt:lpstr>第二节　公司法</vt:lpstr>
      <vt:lpstr>第二节　公司法</vt:lpstr>
      <vt:lpstr>第二节　公司法</vt:lpstr>
      <vt:lpstr>第二节　公司法</vt:lpstr>
      <vt:lpstr>第二节　公司法</vt:lpstr>
      <vt:lpstr>第二节　公司法</vt:lpstr>
      <vt:lpstr>第三节　合伙法</vt:lpstr>
      <vt:lpstr>第三节　合伙法</vt:lpstr>
      <vt:lpstr>第三节　合伙法</vt:lpstr>
      <vt:lpstr>第三节　合伙法</vt:lpstr>
      <vt:lpstr>第三节　合伙法</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1</cp:revision>
  <dcterms:created xsi:type="dcterms:W3CDTF">2021-01-19T07:58:13Z</dcterms:created>
  <dcterms:modified xsi:type="dcterms:W3CDTF">2021-01-19T08:05:14Z</dcterms:modified>
</cp:coreProperties>
</file>