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Lst>
  <p:sldSz cx="12192000" cy="6858000"/>
  <p:notesSz cx="6858000" cy="9144000"/>
  <p:custDataLst>
    <p:tags r:id="rId2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4" Type="http://schemas.openxmlformats.org/officeDocument/2006/relationships/tags" Target="tags/tag64.xml"/><Relationship Id="rId23" Type="http://schemas.openxmlformats.org/officeDocument/2006/relationships/commentAuthors" Target="commentAuthors.xml"/><Relationship Id="rId22" Type="http://schemas.openxmlformats.org/officeDocument/2006/relationships/tableStyles" Target="tableStyles.xml"/><Relationship Id="rId21" Type="http://schemas.openxmlformats.org/officeDocument/2006/relationships/viewProps" Target="viewProps.xml"/><Relationship Id="rId20" Type="http://schemas.openxmlformats.org/officeDocument/2006/relationships/presProps" Target="presProps.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第十三章　控制</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设计有效的官僚控制系统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有效官僚控制的常用技术</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战略控制: 平衡计分卡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财务维度</a:t>
            </a:r>
            <a:endParaRPr lang="zh-CN" altLang="en-US"/>
          </a:p>
          <a:p>
            <a:r>
              <a:rPr lang="zh-CN" altLang="en-US"/>
              <a:t>2. 客户维度</a:t>
            </a:r>
            <a:endParaRPr lang="zh-CN" altLang="en-US"/>
          </a:p>
          <a:p>
            <a:r>
              <a:rPr lang="zh-CN" altLang="en-US"/>
              <a:t>3. 业务流程维度</a:t>
            </a:r>
            <a:endParaRPr lang="zh-CN" altLang="en-US"/>
          </a:p>
          <a:p>
            <a:r>
              <a:rPr lang="zh-CN" altLang="en-US"/>
              <a:t>4. 学习与成长维度</a:t>
            </a:r>
            <a:endParaRPr lang="zh-CN" altLang="en-US"/>
          </a:p>
        </p:txBody>
      </p:sp>
      <p:pic>
        <p:nvPicPr>
          <p:cNvPr id="354" name="13-2.jpg" descr="id:2147495315;FounderCES"/>
          <p:cNvPicPr>
            <a:picLocks noChangeAspect="1"/>
          </p:cNvPicPr>
          <p:nvPr/>
        </p:nvPicPr>
        <p:blipFill>
          <a:blip r:embed="rId1"/>
          <a:stretch>
            <a:fillRect/>
          </a:stretch>
        </p:blipFill>
        <p:spPr>
          <a:xfrm>
            <a:off x="5738495" y="2217420"/>
            <a:ext cx="4975225" cy="2858135"/>
          </a:xfrm>
          <a:prstGeom prst="rect">
            <a:avLst/>
          </a:prstGeom>
        </p:spPr>
      </p:pic>
      <p:sp>
        <p:nvSpPr>
          <p:cNvPr id="107" name="文本框 106"/>
          <p:cNvSpPr txBox="1"/>
          <p:nvPr/>
        </p:nvSpPr>
        <p:spPr>
          <a:xfrm>
            <a:off x="6309995" y="5596255"/>
            <a:ext cx="3832225" cy="368300"/>
          </a:xfrm>
          <a:prstGeom prst="rect">
            <a:avLst/>
          </a:prstGeom>
          <a:noFill/>
          <a:ln w="9525">
            <a:noFill/>
          </a:ln>
        </p:spPr>
        <p:txBody>
          <a:bodyPr wrap="square">
            <a:spAutoFit/>
          </a:bodyPr>
          <a:p>
            <a:pPr indent="228600"/>
            <a:r>
              <a:rPr lang="zh-CN" b="0">
                <a:solidFill>
                  <a:srgbClr val="000000"/>
                </a:solidFill>
                <a:cs typeface="方正书宋_GBK" charset="0"/>
              </a:rPr>
              <a:t>图13-2　平衡计分卡的4个维度</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设计有效的官僚控制系统</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财务控制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预算的种类</a:t>
            </a:r>
            <a:endParaRPr lang="zh-CN" altLang="en-US"/>
          </a:p>
          <a:p>
            <a:r>
              <a:rPr lang="zh-CN" altLang="en-US"/>
              <a:t>(1) 业务预算</a:t>
            </a:r>
            <a:endParaRPr lang="zh-CN" altLang="en-US"/>
          </a:p>
          <a:p>
            <a:r>
              <a:rPr lang="zh-CN" altLang="en-US"/>
              <a:t>(2) 财务预算</a:t>
            </a:r>
            <a:endParaRPr lang="zh-CN" altLang="en-US"/>
          </a:p>
          <a:p>
            <a:r>
              <a:rPr lang="zh-CN" altLang="en-US"/>
              <a:t>(3) 专门预算</a:t>
            </a:r>
            <a:endParaRPr lang="zh-CN" altLang="en-US"/>
          </a:p>
          <a:p>
            <a:r>
              <a:rPr lang="zh-CN" altLang="en-US"/>
              <a:t>2. 编制预算的新方法</a:t>
            </a:r>
            <a:endParaRPr lang="zh-CN" altLang="en-US"/>
          </a:p>
          <a:p>
            <a:r>
              <a:rPr lang="zh-CN" altLang="en-US"/>
              <a:t>(1) 弹性预算</a:t>
            </a:r>
            <a:endParaRPr lang="zh-CN" altLang="en-US"/>
          </a:p>
          <a:p>
            <a:r>
              <a:rPr lang="zh-CN" altLang="en-US"/>
              <a:t>(2) 滚动预算</a:t>
            </a:r>
            <a:endParaRPr lang="zh-CN" altLang="en-US"/>
          </a:p>
          <a:p>
            <a:r>
              <a:rPr lang="zh-CN" altLang="en-US"/>
              <a:t>(3) 零基预算</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设计有效的官僚控制系统</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信息控制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以信息为控制工具</a:t>
            </a:r>
            <a:endParaRPr lang="zh-CN" altLang="en-US"/>
          </a:p>
          <a:p>
            <a:r>
              <a:rPr lang="zh-CN" altLang="en-US"/>
              <a:t>2. 信息作为控制的对象</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质量控制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全面质量管理</a:t>
            </a:r>
            <a:endParaRPr lang="zh-CN" altLang="en-US"/>
          </a:p>
          <a:p>
            <a:r>
              <a:rPr lang="zh-CN" altLang="en-US"/>
              <a:t>2. 六西格玛标准</a:t>
            </a:r>
            <a:endParaRPr lang="zh-CN" altLang="en-US"/>
          </a:p>
          <a:p>
            <a:r>
              <a:rPr lang="zh-CN" altLang="en-US"/>
              <a:t>3. ISO9000族国际质量标准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设计有效的官僚控制系统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控制职能的失调</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目标移置</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1. 官僚主义行为</a:t>
            </a:r>
            <a:endParaRPr lang="zh-CN" altLang="en-US"/>
          </a:p>
          <a:p>
            <a:r>
              <a:rPr lang="zh-CN" altLang="en-US"/>
              <a:t>2. 策略性行为</a:t>
            </a:r>
            <a:endParaRPr lang="zh-CN" altLang="en-US"/>
          </a:p>
          <a:p>
            <a:r>
              <a:rPr lang="zh-CN" altLang="en-US"/>
              <a:t>3. 无效的数据报告</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负面因素</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t>控制不当不仅不能提高激励力,相反有时还会造成消极的影响。例如,某单位年终对员工考核,对他们的工作划分优、良、及格、不及格4个等级,并把评等级的结果反馈给各人。然而,此做法的效果并不理想,一些有水平的员工,因没被评上优等(名额有指标限制),在意识到自身价值被低估后纷纷离去,而留下的较差的员工也丧失了工作热情。研究表明,批评性或负面的反馈似乎格外挫伤积极性。有人曾分析了一项工作评价制度,其批评性的反馈对达到</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设计有效的官僚控制系统</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优化组织的正式控制系统</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建立有效的绩效标准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给员工提供充分的信息</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确保员工能够接受</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确保公开交流</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(五) 综合使用多种不同的方式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市场控制与小集团控制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市场控制</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企业层面的市场控制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业务单元层面的市场控制 </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个人层面的市场控制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360" name="13-5.jpg" descr="id:2147495383;FounderCES"/>
          <p:cNvPicPr>
            <a:picLocks noChangeAspect="1"/>
          </p:cNvPicPr>
          <p:nvPr/>
        </p:nvPicPr>
        <p:blipFill>
          <a:blip r:embed="rId1"/>
          <a:stretch>
            <a:fillRect/>
          </a:stretch>
        </p:blipFill>
        <p:spPr>
          <a:xfrm>
            <a:off x="5945505" y="2366010"/>
            <a:ext cx="5338445" cy="2823845"/>
          </a:xfrm>
          <a:prstGeom prst="rect">
            <a:avLst/>
          </a:prstGeom>
        </p:spPr>
      </p:pic>
      <p:sp>
        <p:nvSpPr>
          <p:cNvPr id="107" name="文本框 106"/>
          <p:cNvSpPr txBox="1"/>
          <p:nvPr/>
        </p:nvSpPr>
        <p:spPr>
          <a:xfrm>
            <a:off x="6851015" y="5378450"/>
            <a:ext cx="3528060" cy="368300"/>
          </a:xfrm>
          <a:prstGeom prst="rect">
            <a:avLst/>
          </a:prstGeom>
          <a:noFill/>
          <a:ln w="9525">
            <a:noFill/>
          </a:ln>
        </p:spPr>
        <p:txBody>
          <a:bodyPr wrap="square">
            <a:spAutoFit/>
          </a:bodyPr>
          <a:p>
            <a:pPr indent="228600"/>
            <a:r>
              <a:rPr lang="zh-CN" b="0">
                <a:solidFill>
                  <a:srgbClr val="000000"/>
                </a:solidFill>
                <a:cs typeface="方正书宋_GBK" charset="0"/>
              </a:rPr>
              <a:t>图13-5　市场控制的示例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市场控制与小集团控制</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小集团控制</a:t>
            </a:r>
            <a:endParaRPr lang="zh-CN" altLang="zh-CN" sz="2600" b="1" dirty="0">
              <a:latin typeface="黑体" panose="02010609060101010101" pitchFamily="49" charset="-122"/>
              <a:ea typeface="黑体" panose="02010609060101010101" pitchFamily="49" charset="-122"/>
            </a:endParaRPr>
          </a:p>
          <a:p>
            <a:r>
              <a:rPr lang="zh-CN" altLang="en-US"/>
              <a:t>小集团控制是通过组织成员在彼此尊重的基础上建立人际关系,并激励每个成员对自己的行为负责。由此,员工将在同一个价值指导框架中工作,且具有良好的判断能力来决定其行为选择。这一过程就是组织中向员工授权赋能的过程。</a:t>
            </a:r>
            <a:endParaRPr lang="zh-CN" altLang="en-US"/>
          </a:p>
          <a:p>
            <a:r>
              <a:rPr lang="zh-CN" altLang="en-US"/>
              <a:t>小集团控制具有较大的管理弹性,但这一控制体系的发展需要花费很长的时间,在形成后则需要更长的时间去改变。这种稳定性有助于组织保持高凝聚力,但这也意味着当环境要求或组织目标发生激烈变化时,企业需要建立新的小集团控制体系,帮助员工适应新的行为期待与价值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7580" y="1743075"/>
            <a:ext cx="5819775" cy="2767330"/>
            <a:chOff x="5313" y="3179"/>
            <a:chExt cx="9165" cy="435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控制概述</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官僚控制体系: 过程与方法</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设计有效的官僚控制系统</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市场控制与小集团控制</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控制概述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控制与计划</a:t>
            </a:r>
            <a:endParaRPr lang="zh-CN" altLang="zh-CN" sz="2600" b="1" dirty="0">
              <a:latin typeface="黑体" panose="02010609060101010101" pitchFamily="49" charset="-122"/>
              <a:ea typeface="黑体" panose="02010609060101010101" pitchFamily="49" charset="-122"/>
            </a:endParaRPr>
          </a:p>
          <a:p>
            <a:r>
              <a:rPr lang="zh-CN" altLang="en-US"/>
              <a:t>控制是通过制订计划或业绩的衡量标准,以及建立信息反馈系统,检查实际工作的进度及结果,及时发现偏差以及产生偏差的原因,并采取措施纠正偏差的一系列活动过程。所有管理工作都需要控制,有效的控制可以确保所有的行动都是按照有利于实现目标的方式完成的。</a:t>
            </a:r>
            <a:endParaRPr lang="zh-CN" altLang="en-US"/>
          </a:p>
          <a:p>
            <a:r>
              <a:rPr lang="zh-CN" altLang="en-US"/>
              <a:t>在所有的管理职能中,控制与计划尤其紧密相关、首尾呼应。管理者的计划和战略需要通过控制来有效实现,而有效的计划也会促进控制。计划展示了未来的框架,它为控制提供了一个蓝图。控制系统反过来调节资源的配置方向与利用水平,这又可以促进下一阶段计划的进行。由于组织环境日益复杂,因此企业需要在每个层级和部门充分运用计划和控制职能,才能有效提升组织的执行力。</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控制概述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控制的重要性</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对计划的实施情况进行追踪和纠偏</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实现有效的员工授权</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保护组织及其重要资源</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控制概述</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管理者实现控制的3种体系</a:t>
            </a:r>
            <a:endParaRPr lang="zh-CN" altLang="zh-CN" sz="2600" b="1" dirty="0">
              <a:latin typeface="黑体" panose="02010609060101010101" pitchFamily="49" charset="-122"/>
              <a:ea typeface="黑体" panose="02010609060101010101" pitchFamily="49" charset="-122"/>
            </a:endParaRPr>
          </a:p>
          <a:p>
            <a:r>
              <a:rPr lang="zh-CN" altLang="en-US"/>
              <a:t>威廉·大内(William Ouchi)提出,管理者可以通过构建3种体系来实现对组织的控制: 官僚控制、市场控制以及小集团控制。</a:t>
            </a:r>
            <a:endParaRPr lang="zh-CN" altLang="en-US"/>
          </a:p>
          <a:p>
            <a:r>
              <a:rPr lang="zh-CN" altLang="en-US"/>
              <a:t>官僚控制就是运用组织的正式规则、法规和权威来规范组织成员的行为,包括预算、绩效评估、质量分析报告等。</a:t>
            </a:r>
            <a:endParaRPr lang="zh-CN" altLang="en-US"/>
          </a:p>
          <a:p>
            <a:r>
              <a:rPr lang="zh-CN" altLang="en-US"/>
              <a:t>市场控制是利用价格机制来规范组织活动,把各个组织单元、群体间的关系视为经济交易,比如将业务部门视作利润中心,通过内部核算来评估各部门、单元的绩效。</a:t>
            </a:r>
            <a:endParaRPr lang="zh-CN" altLang="en-US"/>
          </a:p>
          <a:p>
            <a:r>
              <a:rPr lang="zh-CN" altLang="en-US"/>
              <a:t>小集团控制则不同,它不认为组织利益与个人利益存在明显差异,而是相信员工和企业可以共享价值观、期望与目标,并在此基础上采取行动。当组织成员拥有共同的价值观、目标,并相互信任时,正式控制的必要性就下降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控制概述</a:t>
            </a:r>
            <a:endParaRPr lang="zh-CN" altLang="en-US"/>
          </a:p>
        </p:txBody>
      </p:sp>
      <p:graphicFrame>
        <p:nvGraphicFramePr>
          <p:cNvPr id="4" name="表格 3"/>
          <p:cNvGraphicFramePr/>
          <p:nvPr>
            <p:custDataLst>
              <p:tags r:id="rId1"/>
            </p:custDataLst>
          </p:nvPr>
        </p:nvGraphicFramePr>
        <p:xfrm>
          <a:off x="1877378" y="3238500"/>
          <a:ext cx="6962775" cy="1767840"/>
        </p:xfrm>
        <a:graphic>
          <a:graphicData uri="http://schemas.openxmlformats.org/drawingml/2006/table">
            <a:tbl>
              <a:tblPr/>
              <a:tblGrid>
                <a:gridCol w="1329055"/>
                <a:gridCol w="5633720"/>
              </a:tblGrid>
              <a:tr h="0">
                <a:tc>
                  <a:txBody>
                    <a:bodyPr/>
                    <a:p>
                      <a:pPr indent="0" algn="ctr" fontAlgn="auto">
                        <a:lnSpc>
                          <a:spcPct val="150000"/>
                        </a:lnSpc>
                        <a:buNone/>
                      </a:pPr>
                      <a:r>
                        <a:rPr lang="en-US" sz="1600" b="0">
                          <a:solidFill>
                            <a:srgbClr val="000000"/>
                          </a:solidFill>
                          <a:latin typeface="NEU-BZ-S92" charset="0"/>
                          <a:cs typeface="NEU-BZ-S92" charset="0"/>
                        </a:rPr>
                        <a:t>控制系统</a:t>
                      </a:r>
                      <a:endParaRPr lang="en-US" altLang="en-US" sz="1600" b="0">
                        <a:solidFill>
                          <a:srgbClr val="000000"/>
                        </a:solidFill>
                        <a:latin typeface="NEU-BZ-S92" charset="0"/>
                        <a:ea typeface="NEU-BZ-S92" charset="0"/>
                        <a:cs typeface="NEU-BZ-S92" charset="0"/>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fontAlgn="auto">
                        <a:lnSpc>
                          <a:spcPct val="150000"/>
                        </a:lnSpc>
                        <a:buNone/>
                      </a:pPr>
                      <a:r>
                        <a:rPr lang="en-US" sz="1400" b="0">
                          <a:solidFill>
                            <a:srgbClr val="000000"/>
                          </a:solidFill>
                          <a:latin typeface="方正书宋_GBK" charset="0"/>
                          <a:cs typeface="方正书宋_GBK" charset="0"/>
                        </a:rPr>
                        <a:t>特</a:t>
                      </a:r>
                      <a:r>
                        <a:rPr lang="en-US" sz="1400" b="0">
                          <a:solidFill>
                            <a:srgbClr val="000000"/>
                          </a:solidFill>
                          <a:latin typeface="NEU-BZ-S92" charset="0"/>
                          <a:cs typeface="NEU-BZ-S92" charset="0"/>
                        </a:rPr>
                        <a:t>　</a:t>
                      </a:r>
                      <a:r>
                        <a:rPr lang="en-US" sz="1400" b="0">
                          <a:solidFill>
                            <a:srgbClr val="000000"/>
                          </a:solidFill>
                          <a:latin typeface="方正书宋_GBK" charset="0"/>
                          <a:cs typeface="方正书宋_GBK" charset="0"/>
                        </a:rPr>
                        <a:t>点</a:t>
                      </a:r>
                      <a:r>
                        <a:rPr lang="en-US" sz="1400" b="0">
                          <a:solidFill>
                            <a:srgbClr val="000000"/>
                          </a:solidFill>
                          <a:latin typeface="NEU-BZ-S92" charset="0"/>
                          <a:cs typeface="NEU-BZ-S92" charset="0"/>
                        </a:rPr>
                        <a:t>　</a:t>
                      </a:r>
                      <a:r>
                        <a:rPr lang="en-US" sz="1400" b="0">
                          <a:solidFill>
                            <a:srgbClr val="000000"/>
                          </a:solidFill>
                          <a:latin typeface="方正书宋_GBK" charset="0"/>
                          <a:cs typeface="方正书宋_GBK" charset="0"/>
                        </a:rPr>
                        <a:t>和</a:t>
                      </a:r>
                      <a:r>
                        <a:rPr lang="en-US" sz="1400" b="0">
                          <a:solidFill>
                            <a:srgbClr val="000000"/>
                          </a:solidFill>
                          <a:latin typeface="NEU-BZ-S92" charset="0"/>
                          <a:cs typeface="NEU-BZ-S92" charset="0"/>
                        </a:rPr>
                        <a:t>　</a:t>
                      </a:r>
                      <a:r>
                        <a:rPr lang="en-US" sz="1400" b="0">
                          <a:solidFill>
                            <a:srgbClr val="000000"/>
                          </a:solidFill>
                          <a:latin typeface="方正书宋_GBK" charset="0"/>
                          <a:cs typeface="方正书宋_GBK" charset="0"/>
                        </a:rPr>
                        <a:t>要</a:t>
                      </a:r>
                      <a:r>
                        <a:rPr lang="en-US" sz="1400" b="0">
                          <a:solidFill>
                            <a:srgbClr val="000000"/>
                          </a:solidFill>
                          <a:latin typeface="NEU-BZ-S92" charset="0"/>
                          <a:cs typeface="NEU-BZ-S92" charset="0"/>
                        </a:rPr>
                        <a:t>　</a:t>
                      </a:r>
                      <a:r>
                        <a:rPr lang="en-US" sz="1400" b="0">
                          <a:solidFill>
                            <a:srgbClr val="000000"/>
                          </a:solidFill>
                          <a:latin typeface="方正书宋_GBK" charset="0"/>
                          <a:cs typeface="方正书宋_GBK" charset="0"/>
                        </a:rPr>
                        <a:t>求</a:t>
                      </a:r>
                      <a:endParaRPr lang="en-US" altLang="en-US" sz="1400" b="0">
                        <a:solidFill>
                          <a:srgbClr val="000000"/>
                        </a:solidFill>
                        <a:latin typeface="方正书宋_GBK" charset="0"/>
                        <a:ea typeface="方正书宋_GBK" charset="0"/>
                        <a:cs typeface="方正书宋_GBK" charset="0"/>
                      </a:endParaRPr>
                    </a:p>
                  </a:txBody>
                  <a:tcPr marL="0" marR="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0">
                          <a:solidFill>
                            <a:srgbClr val="000000"/>
                          </a:solidFill>
                          <a:latin typeface="方正书宋_GBK" charset="0"/>
                          <a:cs typeface="方正书宋_GBK" charset="0"/>
                        </a:rPr>
                        <a:t>官僚控制</a:t>
                      </a:r>
                      <a:endParaRPr lang="en-US" altLang="en-US" sz="1400" b="0">
                        <a:solidFill>
                          <a:srgbClr val="000000"/>
                        </a:solidFill>
                        <a:latin typeface="方正书宋_GBK" charset="0"/>
                        <a:ea typeface="方正书宋_GBK" charset="0"/>
                        <a:cs typeface="方正书宋_GBK" charset="0"/>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方正书宋_GBK" charset="0"/>
                          <a:cs typeface="方正书宋_GBK" charset="0"/>
                        </a:rPr>
                        <a:t>利用正式的章程、标准、等级及合法的强制手段;当任务明确且员工独立时最有效</a:t>
                      </a:r>
                      <a:endParaRPr lang="en-US" altLang="en-US" sz="1400" b="0">
                        <a:solidFill>
                          <a:srgbClr val="000000"/>
                        </a:solidFill>
                        <a:latin typeface="方正书宋_GBK" charset="0"/>
                        <a:ea typeface="方正书宋_GBK" charset="0"/>
                        <a:cs typeface="方正书宋_GBK"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0">
                          <a:solidFill>
                            <a:srgbClr val="000000"/>
                          </a:solidFill>
                          <a:latin typeface="方正书宋_GBK" charset="0"/>
                          <a:cs typeface="方正书宋_GBK" charset="0"/>
                        </a:rPr>
                        <a:t>市场控制</a:t>
                      </a:r>
                      <a:endParaRPr lang="en-US" altLang="en-US" sz="1400" b="0">
                        <a:solidFill>
                          <a:srgbClr val="000000"/>
                        </a:solidFill>
                        <a:latin typeface="方正书宋_GBK" charset="0"/>
                        <a:ea typeface="方正书宋_GBK" charset="0"/>
                        <a:cs typeface="方正书宋_GBK" charset="0"/>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方正书宋_GBK" charset="0"/>
                          <a:cs typeface="方正书宋_GBK" charset="0"/>
                        </a:rPr>
                        <a:t>利用价格、竞争、利润中心和交换关系;当存在可以确认的有形产品且可以在各方之间建立内部交易平台时最有效</a:t>
                      </a:r>
                      <a:endParaRPr lang="en-US" altLang="en-US" sz="1400" b="0">
                        <a:solidFill>
                          <a:srgbClr val="000000"/>
                        </a:solidFill>
                        <a:latin typeface="方正书宋_GBK" charset="0"/>
                        <a:ea typeface="方正书宋_GBK" charset="0"/>
                        <a:cs typeface="方正书宋_GBK"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algn="ctr" fontAlgn="auto">
                        <a:lnSpc>
                          <a:spcPct val="150000"/>
                        </a:lnSpc>
                        <a:buNone/>
                      </a:pPr>
                      <a:r>
                        <a:rPr lang="en-US" sz="1400" b="0">
                          <a:solidFill>
                            <a:srgbClr val="000000"/>
                          </a:solidFill>
                          <a:latin typeface="方正书宋_GBK" charset="0"/>
                          <a:cs typeface="方正书宋_GBK" charset="0"/>
                        </a:rPr>
                        <a:t>小集团控制</a:t>
                      </a:r>
                      <a:endParaRPr lang="en-US" altLang="en-US" sz="1400" b="0">
                        <a:solidFill>
                          <a:srgbClr val="000000"/>
                        </a:solidFill>
                        <a:latin typeface="方正书宋_GBK" charset="0"/>
                        <a:ea typeface="方正书宋_GBK" charset="0"/>
                        <a:cs typeface="方正书宋_GBK" charset="0"/>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方正书宋_GBK" charset="0"/>
                          <a:cs typeface="方正书宋_GBK" charset="0"/>
                        </a:rPr>
                        <a:t>包括文化、价值观、信念、期望和信任;当员工有权做决定,且不标榜唯一的最佳实践时最有效</a:t>
                      </a:r>
                      <a:endParaRPr lang="en-US" altLang="en-US" sz="1400" b="0">
                        <a:solidFill>
                          <a:srgbClr val="000000"/>
                        </a:solidFill>
                        <a:latin typeface="方正书宋_GBK" charset="0"/>
                        <a:ea typeface="方正书宋_GBK" charset="0"/>
                        <a:cs typeface="方正书宋_GBK" charset="0"/>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gridSpan="2">
                  <a:txBody>
                    <a:bodyPr/>
                    <a:p>
                      <a:pPr indent="0" algn="ctr" fontAlgn="auto">
                        <a:lnSpc>
                          <a:spcPct val="150000"/>
                        </a:lnSpc>
                        <a:buNone/>
                      </a:pPr>
                      <a:endParaRPr lang="en-US" altLang="en-US" sz="1600" b="0">
                        <a:solidFill>
                          <a:srgbClr val="000000"/>
                        </a:solidFill>
                        <a:latin typeface="NEU-BZ-S92" charset="0"/>
                        <a:ea typeface="NEU-BZ-S92" charset="0"/>
                        <a:cs typeface="NEU-BZ-S92" charset="0"/>
                      </a:endParaRPr>
                    </a:p>
                  </a:txBody>
                  <a:tcPr marL="0" marR="0" marT="0" marB="0" vert="horz" anchor="ctr" anchorCtr="0">
                    <a:lnL>
                      <a:noFill/>
                    </a:lnL>
                    <a:lnR cap="flat">
                      <a:noFill/>
                    </a:lnR>
                    <a:lnT w="12700" cap="flat" cmpd="sng">
                      <a:solidFill>
                        <a:srgbClr val="000000"/>
                      </a:solidFill>
                      <a:prstDash val="solid"/>
                      <a:headEnd type="none" w="med" len="med"/>
                      <a:tailEnd type="none" w="med" len="med"/>
                    </a:lnT>
                    <a:lnB cap="flat">
                      <a:noFill/>
                    </a:lnB>
                    <a:lnTlToBr>
                      <a:noFill/>
                    </a:lnTlToBr>
                    <a:lnBlToTr>
                      <a:noFill/>
                    </a:lnBlToTr>
                    <a:noFill/>
                  </a:tcPr>
                </a:tc>
                <a:tc hMerge="1">
                  <a:tcPr>
                    <a:lnR cap="flat">
                      <a:noFill/>
                    </a:lnR>
                    <a:lnT w="12700" cap="flat" cmpd="sng">
                      <a:solidFill>
                        <a:srgbClr val="000000"/>
                      </a:solidFill>
                      <a:prstDash val="solid"/>
                      <a:headEnd type="none" w="med" len="med"/>
                      <a:tailEnd type="none" w="med" len="med"/>
                    </a:lnT>
                    <a:lnB cap="flat">
                      <a:noFill/>
                    </a:lnB>
                  </a:tcPr>
                </a:tc>
              </a:tr>
            </a:tbl>
          </a:graphicData>
        </a:graphic>
      </p:graphicFrame>
      <p:sp>
        <p:nvSpPr>
          <p:cNvPr id="107" name="文本框 106"/>
          <p:cNvSpPr txBox="1"/>
          <p:nvPr/>
        </p:nvSpPr>
        <p:spPr>
          <a:xfrm>
            <a:off x="3003550" y="2819400"/>
            <a:ext cx="5080000" cy="368300"/>
          </a:xfrm>
          <a:prstGeom prst="rect">
            <a:avLst/>
          </a:prstGeom>
          <a:noFill/>
          <a:ln w="9525">
            <a:noFill/>
          </a:ln>
        </p:spPr>
        <p:txBody>
          <a:bodyPr>
            <a:spAutoFit/>
          </a:bodyPr>
          <a:p>
            <a:pPr indent="228600"/>
            <a:r>
              <a:rPr lang="zh-CN" altLang="en-US" b="0"/>
              <a:t>表13-2　3种组织控制系统的主要特征　</a:t>
            </a:r>
            <a:endParaRPr lang="zh-CN" altLang="en-US" b="0"/>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第二节　官僚控制体系: 过程与方法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控制的基本过程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制定绩效标准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衡量实际绩效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对照标准检查实际绩效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采取纠偏行动</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pic>
        <p:nvPicPr>
          <p:cNvPr id="351" name="13-1.jpg" descr="id:2147495293;FounderCES"/>
          <p:cNvPicPr>
            <a:picLocks noChangeAspect="1"/>
          </p:cNvPicPr>
          <p:nvPr/>
        </p:nvPicPr>
        <p:blipFill>
          <a:blip r:embed="rId1"/>
          <a:stretch>
            <a:fillRect/>
          </a:stretch>
        </p:blipFill>
        <p:spPr>
          <a:xfrm>
            <a:off x="6096000" y="2312035"/>
            <a:ext cx="4025265" cy="2575560"/>
          </a:xfrm>
          <a:prstGeom prst="rect">
            <a:avLst/>
          </a:prstGeom>
        </p:spPr>
      </p:pic>
      <p:sp>
        <p:nvSpPr>
          <p:cNvPr id="107" name="文本框 106"/>
          <p:cNvSpPr txBox="1"/>
          <p:nvPr/>
        </p:nvSpPr>
        <p:spPr>
          <a:xfrm>
            <a:off x="6197600" y="5487670"/>
            <a:ext cx="3716020" cy="368300"/>
          </a:xfrm>
          <a:prstGeom prst="rect">
            <a:avLst/>
          </a:prstGeom>
          <a:noFill/>
          <a:ln w="9525">
            <a:noFill/>
          </a:ln>
        </p:spPr>
        <p:txBody>
          <a:bodyPr wrap="square">
            <a:spAutoFit/>
          </a:bodyPr>
          <a:p>
            <a:pPr indent="228600" algn="ctr"/>
            <a:r>
              <a:rPr lang="zh-CN" b="0">
                <a:solidFill>
                  <a:srgbClr val="000000"/>
                </a:solidFill>
                <a:cs typeface="方正书宋_GBK" charset="0"/>
              </a:rPr>
              <a:t>图13-1　控制的基本过程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官僚控制体系: 过程与方法</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sym typeface="+mn-ea"/>
              </a:rPr>
              <a:t>二、 官僚控制方法: 事前、事中和事后控制</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(一) 事前控制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事前控制(也称前馈控制)主要是在问题发生之前采取管理行动,保持计划的有效性,从而确保行动与目标的高度统一。事前控制是最理想的控制类型,它能防止许多潜在问题的发生,而不是等到负面影响发生(如低劣的产品引发客户投诉、收入下降)后再予以纠正。</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官僚控制体系: 过程与方法</a:t>
            </a:r>
            <a:endParaRPr lang="zh-CN" altLang="en-US"/>
          </a:p>
        </p:txBody>
      </p:sp>
      <p:sp>
        <p:nvSpPr>
          <p:cNvPr id="3" name="内容占位符 2"/>
          <p:cNvSpPr>
            <a:spLocks noGrp="1"/>
          </p:cNvSpPr>
          <p:nvPr>
            <p:ph idx="1"/>
          </p:nvPr>
        </p:nvSpPr>
        <p:spPr/>
        <p:txBody>
          <a:bodyPr/>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(二) 事中控制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事中控制(也称现场控制、同期控制)是在计划允许的范围内,为保证整体计划的达成而在工作活动进行期间实施的控制。事中控制的最常见方式是管理者的直接视察,或者说走动式管理(Management by Walking Around),通过管理者在工作现场与员工进行的非正式交流与互动,了解工作进展情况。事中控制使管理者能及时了解情况,并在事态恶化前解决出现的问题,避免造成实质性的损失。</a:t>
            </a:r>
            <a:endParaRPr lang="zh-CN" altLang="en-US"/>
          </a:p>
          <a:p>
            <a:pPr marL="0" algn="just">
              <a:spcBef>
                <a:spcPts val="1500"/>
              </a:spcBef>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sym typeface="+mn-ea"/>
              </a:rPr>
              <a:t>(三) 事后控制</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r>
              <a:rPr lang="zh-CN" altLang="en-US">
                <a:sym typeface="+mn-ea"/>
              </a:rPr>
              <a:t>事后控制(也称反馈控制)包括在计划实施过程的终点对输出的劳动成果进行筛选控制、在整个计划完成之前向计划实施的输入端和执行过程反馈偏差信息,以及在整个计划完成以后向下一轮计划反馈总结信息。事后控制是最常用的控制类型。</a:t>
            </a:r>
            <a:endParaRPr lang="zh-CN" altLang="en-US"/>
          </a:p>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ddc7645e-6c14-4123-b886-6d77afce4f41}"/>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2483</Words>
  <Application>WPS 演示</Application>
  <PresentationFormat>宽屏</PresentationFormat>
  <Paragraphs>145</Paragraphs>
  <Slides>16</Slides>
  <Notes>4</Notes>
  <HiddenSlides>0</HiddenSlides>
  <MMClips>0</MMClips>
  <ScaleCrop>false</ScaleCrop>
  <HeadingPairs>
    <vt:vector size="6" baseType="variant">
      <vt:variant>
        <vt:lpstr>已用的字体</vt:lpstr>
      </vt:variant>
      <vt:variant>
        <vt:i4>15</vt:i4>
      </vt:variant>
      <vt:variant>
        <vt:lpstr>主题</vt:lpstr>
      </vt:variant>
      <vt:variant>
        <vt:i4>2</vt:i4>
      </vt:variant>
      <vt:variant>
        <vt:lpstr>幻灯片标题</vt:lpstr>
      </vt:variant>
      <vt:variant>
        <vt:i4>16</vt:i4>
      </vt:variant>
    </vt:vector>
  </HeadingPairs>
  <TitlesOfParts>
    <vt:vector size="33"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楷体</vt:lpstr>
      <vt:lpstr>NEU-BZ-S92</vt:lpstr>
      <vt:lpstr>Segoe Print</vt:lpstr>
      <vt:lpstr>方正书宋_GBK</vt:lpstr>
      <vt:lpstr>Office 主题​​</vt:lpstr>
      <vt:lpstr>默认设计模板</vt:lpstr>
      <vt:lpstr>PowerPoint 演示文稿</vt:lpstr>
      <vt:lpstr>PowerPoint 演示文稿</vt:lpstr>
      <vt:lpstr>第一节　控制概述</vt:lpstr>
      <vt:lpstr>第一节　控制概述</vt:lpstr>
      <vt:lpstr>第一节　控制概述</vt:lpstr>
      <vt:lpstr>第一节　控制概述</vt:lpstr>
      <vt:lpstr>第二节　官僚控制体系: 过程与方法</vt:lpstr>
      <vt:lpstr>第二节　官僚控制体系: 过程与方法</vt:lpstr>
      <vt:lpstr>第二节　官僚控制体系: 过程与方法</vt:lpstr>
      <vt:lpstr>第三节　设计有效的官僚控制系统</vt:lpstr>
      <vt:lpstr>第三节　设计有效的官僚控制系统</vt:lpstr>
      <vt:lpstr>第三节　设计有效的官僚控制系统</vt:lpstr>
      <vt:lpstr>第三节　设计有效的官僚控制系统</vt:lpstr>
      <vt:lpstr>第三节　设计有效的官僚控制系统</vt:lpstr>
      <vt:lpstr>第四节　市场控制与小集团控制</vt:lpstr>
      <vt:lpstr>第四节　市场控制与小集团控制</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2023-06-22T00:55:15Z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E2DE9A8DE2F1456DA6141DB354D2743E</vt:lpwstr>
  </property>
</Properties>
</file>