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9" r:id="rId15"/>
    <p:sldId id="278" r:id="rId16"/>
    <p:sldId id="270" r:id="rId17"/>
    <p:sldId id="280" r:id="rId18"/>
    <p:sldId id="271" r:id="rId19"/>
    <p:sldId id="272" r:id="rId20"/>
    <p:sldId id="273" r:id="rId21"/>
    <p:sldId id="274" r:id="rId22"/>
    <p:sldId id="275" r:id="rId23"/>
    <p:sldId id="276" r:id="rId24"/>
    <p:sldId id="277"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18" autoAdjust="0"/>
    <p:restoredTop sz="94660"/>
  </p:normalViewPr>
  <p:slideViewPr>
    <p:cSldViewPr>
      <p:cViewPr varScale="1">
        <p:scale>
          <a:sx n="80" d="100"/>
          <a:sy n="80" d="100"/>
        </p:scale>
        <p:origin x="-202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6B02787F-0A9C-499C-9BDC-5D84D1BCD6D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A2C96D5-FBE8-4D6D-BE33-A2E23DCF453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B82DEEA3-8DF0-419D-B8EB-8DA1FE4E8B1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7FF17E5-F4F6-46A2-B9B5-EB9A62D7120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69B39BBC-3A70-41AD-913F-7D09F105F01B}"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0C93C8F-8D38-415A-AA2A-E6DCB122B8F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2930DBCA-6018-4E92-846C-D14F77D57E2D}"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CB698095-3F21-4157-93E1-64E5F6CF68E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D9FC7892-4DA0-4C5E-856B-5E5EA2263777}"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376BFB64-FAC9-4DC3-80DD-9FAE6D533BB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C68C5125-EC14-456C-807D-278CB747060C}"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CA95996-646B-4A19-A57B-9BA48F4EE3C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5056950E-9AD5-4994-B85D-7959E0ABCA86}"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291CFA81-631A-4867-A669-013F73614F55}"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133600"/>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第十四章　税收征收管理</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3059113" y="333375"/>
            <a:ext cx="5473700" cy="647700"/>
          </a:xfrm>
        </p:spPr>
        <p:txBody>
          <a:bodyPr/>
          <a:lstStyle/>
          <a:p>
            <a:r>
              <a:rPr lang="zh-CN" altLang="zh-CN" smtClean="0">
                <a:latin typeface="华文细黑"/>
                <a:ea typeface="华文细黑"/>
                <a:cs typeface="华文细黑"/>
              </a:rPr>
              <a:t>第三节　税款征收</a:t>
            </a:r>
          </a:p>
        </p:txBody>
      </p:sp>
      <p:sp>
        <p:nvSpPr>
          <p:cNvPr id="2969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二、税收保全措施和税收强制执行措施</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税收保全措施</a:t>
            </a:r>
          </a:p>
          <a:p>
            <a:pPr marL="228600" indent="-228600" defTabSz="449263"/>
            <a:r>
              <a:rPr lang="zh-CN" altLang="zh-CN" dirty="0" smtClean="0"/>
              <a:t>税</a:t>
            </a:r>
            <a:r>
              <a:rPr lang="zh-CN" altLang="zh-CN" dirty="0" smtClean="0"/>
              <a:t>收保全措施的概念和形式</a:t>
            </a:r>
          </a:p>
          <a:p>
            <a:pPr marL="228600" indent="-228600" defTabSz="449263"/>
            <a:r>
              <a:rPr lang="zh-CN" altLang="zh-CN" dirty="0" smtClean="0"/>
              <a:t>适</a:t>
            </a:r>
            <a:r>
              <a:rPr lang="zh-CN" altLang="zh-CN" dirty="0" smtClean="0"/>
              <a:t>用税收保全措施的条件</a:t>
            </a:r>
          </a:p>
          <a:p>
            <a:pPr marL="228600" indent="-228600" defTabSz="449263"/>
            <a:r>
              <a:rPr lang="zh-CN" altLang="zh-CN" dirty="0" smtClean="0"/>
              <a:t>对</a:t>
            </a:r>
            <a:r>
              <a:rPr lang="zh-CN" altLang="zh-CN" dirty="0" smtClean="0"/>
              <a:t>采取税收保全措施的制约</a:t>
            </a:r>
            <a:endParaRPr lang="en-US" altLang="zh-CN" dirty="0" smtClean="0"/>
          </a:p>
          <a:p>
            <a:pPr marL="228600" indent="-228600" defTabSz="449263"/>
            <a:endParaRPr lang="zh-CN" altLang="zh-CN" sz="1000"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税收强制执行措施</a:t>
            </a:r>
          </a:p>
          <a:p>
            <a:pPr marL="228600" indent="-228600" defTabSz="449263"/>
            <a:r>
              <a:rPr lang="zh-CN" altLang="zh-CN" dirty="0" smtClean="0"/>
              <a:t>税</a:t>
            </a:r>
            <a:r>
              <a:rPr lang="zh-CN" altLang="zh-CN" dirty="0" smtClean="0"/>
              <a:t>收强制执行措施的</a:t>
            </a:r>
            <a:r>
              <a:rPr lang="zh-CN" altLang="en-US" dirty="0" smtClean="0"/>
              <a:t>概念和</a:t>
            </a:r>
            <a:r>
              <a:rPr lang="zh-CN" altLang="zh-CN" dirty="0" smtClean="0"/>
              <a:t>形式</a:t>
            </a:r>
          </a:p>
          <a:p>
            <a:pPr marL="228600" indent="-228600" defTabSz="449263"/>
            <a:r>
              <a:rPr lang="zh-CN" altLang="zh-CN" dirty="0" smtClean="0"/>
              <a:t>适</a:t>
            </a:r>
            <a:r>
              <a:rPr lang="zh-CN" altLang="zh-CN" dirty="0" smtClean="0"/>
              <a:t>用税收强制执行措施的条件</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843213" y="404813"/>
            <a:ext cx="5710237" cy="647700"/>
          </a:xfrm>
        </p:spPr>
        <p:txBody>
          <a:bodyPr/>
          <a:lstStyle/>
          <a:p>
            <a:r>
              <a:rPr lang="zh-CN" altLang="zh-CN" smtClean="0">
                <a:latin typeface="华文细黑"/>
                <a:ea typeface="华文细黑"/>
                <a:cs typeface="华文细黑"/>
              </a:rPr>
              <a:t>第三节　税款征收</a:t>
            </a:r>
            <a:endParaRPr lang="zh-CN" altLang="en-US" smtClean="0">
              <a:latin typeface="华文细黑"/>
              <a:ea typeface="华文细黑"/>
              <a:cs typeface="华文细黑"/>
            </a:endParaRPr>
          </a:p>
        </p:txBody>
      </p:sp>
      <p:sp>
        <p:nvSpPr>
          <p:cNvPr id="30722" name="内容占位符 2"/>
          <p:cNvSpPr>
            <a:spLocks noGrp="1"/>
          </p:cNvSpPr>
          <p:nvPr>
            <p:ph idx="1"/>
          </p:nvPr>
        </p:nvSpPr>
        <p:spPr>
          <a:xfrm>
            <a:off x="1187450" y="1196975"/>
            <a:ext cx="7561263"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三、税款征收的其他问题</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纳税期限与延期纳税</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滞纳金</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税款的多退少补</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减税和免税</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700338" y="333375"/>
            <a:ext cx="5853112" cy="647700"/>
          </a:xfrm>
        </p:spPr>
        <p:txBody>
          <a:bodyPr/>
          <a:lstStyle/>
          <a:p>
            <a:r>
              <a:rPr lang="zh-CN" altLang="zh-CN" smtClean="0">
                <a:latin typeface="华文细黑"/>
                <a:ea typeface="华文细黑"/>
                <a:cs typeface="华文细黑"/>
              </a:rPr>
              <a:t>第四节　税务检查</a:t>
            </a:r>
          </a:p>
        </p:txBody>
      </p:sp>
      <p:sp>
        <p:nvSpPr>
          <p:cNvPr id="31746" name="内容占位符 2"/>
          <p:cNvSpPr>
            <a:spLocks noGrp="1"/>
          </p:cNvSpPr>
          <p:nvPr>
            <p:ph idx="1"/>
          </p:nvPr>
        </p:nvSpPr>
        <p:spPr>
          <a:xfrm>
            <a:off x="395288" y="1196975"/>
            <a:ext cx="8208962"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一、税务检查的内容和形式</a:t>
            </a:r>
          </a:p>
          <a:p>
            <a:pPr marL="228600" indent="-228600" defTabSz="449263"/>
            <a:r>
              <a:rPr lang="zh-CN" altLang="zh-CN" dirty="0" smtClean="0"/>
              <a:t>税务检查的内容包</a:t>
            </a:r>
            <a:r>
              <a:rPr lang="zh-CN" altLang="zh-CN" dirty="0" smtClean="0"/>
              <a:t>括</a:t>
            </a:r>
            <a:r>
              <a:rPr lang="zh-CN" altLang="en-US" dirty="0" smtClean="0"/>
              <a:t>：</a:t>
            </a:r>
            <a:r>
              <a:rPr lang="zh-CN" altLang="zh-CN" dirty="0" smtClean="0"/>
              <a:t>检</a:t>
            </a:r>
            <a:r>
              <a:rPr lang="zh-CN" altLang="zh-CN" dirty="0" smtClean="0"/>
              <a:t>查纳税人履行纳税义务的情况</a:t>
            </a:r>
            <a:r>
              <a:rPr lang="en-US" altLang="zh-CN" dirty="0" smtClean="0"/>
              <a:t>,</a:t>
            </a:r>
            <a:r>
              <a:rPr lang="zh-CN" altLang="zh-CN" dirty="0" smtClean="0"/>
              <a:t>检查纳税人遵守财务会计制度的情况</a:t>
            </a:r>
            <a:r>
              <a:rPr lang="en-US" altLang="zh-CN" dirty="0" smtClean="0"/>
              <a:t>,</a:t>
            </a:r>
            <a:r>
              <a:rPr lang="zh-CN" altLang="zh-CN" dirty="0" smtClean="0"/>
              <a:t>检查税务人员执行税收征管制度的情况。此外</a:t>
            </a:r>
            <a:r>
              <a:rPr lang="en-US" altLang="zh-CN" dirty="0" smtClean="0"/>
              <a:t>,</a:t>
            </a:r>
            <a:r>
              <a:rPr lang="zh-CN" altLang="zh-CN" dirty="0" smtClean="0"/>
              <a:t>在检查中</a:t>
            </a:r>
            <a:r>
              <a:rPr lang="en-US" altLang="zh-CN" dirty="0" smtClean="0"/>
              <a:t>,</a:t>
            </a:r>
            <a:r>
              <a:rPr lang="zh-CN" altLang="zh-CN" dirty="0" smtClean="0"/>
              <a:t>税务机关也可以了解纳税人的生产经营情况</a:t>
            </a:r>
            <a:r>
              <a:rPr lang="en-US" altLang="zh-CN" dirty="0" smtClean="0"/>
              <a:t>,</a:t>
            </a:r>
            <a:r>
              <a:rPr lang="zh-CN" altLang="zh-CN" dirty="0" smtClean="0"/>
              <a:t>帮助纳税人改善经营管理</a:t>
            </a:r>
            <a:r>
              <a:rPr lang="en-US" altLang="zh-CN" dirty="0" smtClean="0"/>
              <a:t>,</a:t>
            </a:r>
            <a:r>
              <a:rPr lang="zh-CN" altLang="zh-CN" dirty="0" smtClean="0"/>
              <a:t>提高经济效益。</a:t>
            </a:r>
          </a:p>
          <a:p>
            <a:pPr marL="228600" indent="-228600" defTabSz="449263"/>
            <a:r>
              <a:rPr lang="zh-CN" altLang="zh-CN" dirty="0" smtClean="0"/>
              <a:t>税务检查的形式包括纳税人自查、税务机关专业检查、各部门联合检查等。其中</a:t>
            </a:r>
            <a:r>
              <a:rPr lang="en-US" altLang="zh-CN" dirty="0" smtClean="0"/>
              <a:t>,</a:t>
            </a:r>
            <a:r>
              <a:rPr lang="zh-CN" altLang="zh-CN" dirty="0" smtClean="0"/>
              <a:t>税务机关专业检查是最重要、最经常的一种</a:t>
            </a:r>
            <a:r>
              <a:rPr lang="en-US" altLang="zh-CN" dirty="0" smtClean="0"/>
              <a:t>.</a:t>
            </a:r>
            <a:r>
              <a:rPr lang="zh-CN" altLang="zh-CN" dirty="0" smtClean="0"/>
              <a:t>以日常检查和专案检查为主要形式。</a:t>
            </a:r>
          </a:p>
          <a:p>
            <a:pPr marL="228600" indent="-228600" defTabSz="449263"/>
            <a:endParaRPr lang="zh-CN" alt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3276600" y="333375"/>
            <a:ext cx="5256213" cy="647700"/>
          </a:xfrm>
        </p:spPr>
        <p:txBody>
          <a:bodyPr/>
          <a:lstStyle/>
          <a:p>
            <a:r>
              <a:rPr lang="zh-CN" altLang="zh-CN" smtClean="0">
                <a:latin typeface="华文细黑"/>
                <a:ea typeface="华文细黑"/>
                <a:cs typeface="华文细黑"/>
              </a:rPr>
              <a:t>第四节　税务检查</a:t>
            </a:r>
          </a:p>
        </p:txBody>
      </p:sp>
      <p:sp>
        <p:nvSpPr>
          <p:cNvPr id="32770" name="内容占位符 2"/>
          <p:cNvSpPr>
            <a:spLocks noGrp="1"/>
          </p:cNvSpPr>
          <p:nvPr>
            <p:ph idx="1"/>
          </p:nvPr>
        </p:nvSpPr>
        <p:spPr>
          <a:xfrm>
            <a:off x="611560" y="1052736"/>
            <a:ext cx="8137153" cy="5329014"/>
          </a:xfrm>
        </p:spPr>
        <p:txBody>
          <a:bodyPr/>
          <a:lstStyle/>
          <a:p>
            <a:pPr marL="228600" indent="-228600" algn="l" defTabSz="449263">
              <a:lnSpc>
                <a:spcPct val="125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二、税务机关在检查中的权利和义务</a:t>
            </a:r>
          </a:p>
          <a:p>
            <a:pPr marL="228600" indent="-228600" algn="l" defTabSz="449263">
              <a:lnSpc>
                <a:spcPct val="12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税务检查权</a:t>
            </a:r>
            <a:endParaRPr lang="zh-CN" altLang="en-US" sz="2200" dirty="0" smtClean="0">
              <a:solidFill>
                <a:srgbClr val="000000"/>
              </a:solidFill>
              <a:latin typeface="楷体_GB2312"/>
              <a:ea typeface="楷体_GB2312"/>
              <a:cs typeface="楷体_GB2312"/>
            </a:endParaRPr>
          </a:p>
          <a:p>
            <a:pPr marL="228600" indent="-228600" algn="l" defTabSz="449263">
              <a:lnSpc>
                <a:spcPct val="125000"/>
              </a:lnSpc>
              <a:spcBef>
                <a:spcPct val="0"/>
              </a:spcBef>
              <a:buClr>
                <a:schemeClr val="tx1"/>
              </a:buClr>
              <a:buFontTx/>
              <a:buChar char="•"/>
            </a:pPr>
            <a:r>
              <a:rPr lang="zh-CN" altLang="en-US" dirty="0" smtClean="0"/>
              <a:t>查账权</a:t>
            </a:r>
          </a:p>
          <a:p>
            <a:pPr marL="228600" indent="-228600" algn="l" defTabSz="449263">
              <a:lnSpc>
                <a:spcPct val="125000"/>
              </a:lnSpc>
              <a:spcBef>
                <a:spcPct val="0"/>
              </a:spcBef>
              <a:buClr>
                <a:schemeClr val="tx1"/>
              </a:buClr>
              <a:buFontTx/>
              <a:buChar char="•"/>
            </a:pPr>
            <a:r>
              <a:rPr lang="zh-CN" altLang="en-US" dirty="0" smtClean="0"/>
              <a:t>场地检查权 </a:t>
            </a:r>
          </a:p>
          <a:p>
            <a:pPr marL="228600" indent="-228600" algn="l" defTabSz="449263">
              <a:lnSpc>
                <a:spcPct val="125000"/>
              </a:lnSpc>
              <a:spcBef>
                <a:spcPct val="0"/>
              </a:spcBef>
              <a:buClr>
                <a:schemeClr val="tx1"/>
              </a:buClr>
              <a:buFontTx/>
              <a:buChar char="•"/>
            </a:pPr>
            <a:r>
              <a:rPr lang="zh-CN" altLang="en-US" dirty="0" smtClean="0"/>
              <a:t>责成提供资料权</a:t>
            </a:r>
          </a:p>
          <a:p>
            <a:pPr marL="228600" indent="-228600" algn="l" defTabSz="449263">
              <a:lnSpc>
                <a:spcPct val="125000"/>
              </a:lnSpc>
              <a:spcBef>
                <a:spcPct val="0"/>
              </a:spcBef>
              <a:buClr>
                <a:schemeClr val="tx1"/>
              </a:buClr>
              <a:buFontTx/>
              <a:buChar char="•"/>
            </a:pPr>
            <a:r>
              <a:rPr lang="zh-CN" altLang="en-US" dirty="0" smtClean="0"/>
              <a:t>询问权</a:t>
            </a:r>
          </a:p>
          <a:p>
            <a:pPr marL="228600" indent="-228600" algn="l" defTabSz="449263">
              <a:lnSpc>
                <a:spcPct val="125000"/>
              </a:lnSpc>
              <a:spcBef>
                <a:spcPct val="0"/>
              </a:spcBef>
              <a:buClr>
                <a:schemeClr val="tx1"/>
              </a:buClr>
              <a:buFontTx/>
              <a:buChar char="•"/>
            </a:pPr>
            <a:r>
              <a:rPr lang="zh-CN" altLang="en-US" dirty="0" smtClean="0"/>
              <a:t>在交通要道和邮政企业的查证权 </a:t>
            </a:r>
          </a:p>
          <a:p>
            <a:pPr marL="228600" indent="-228600" algn="l" defTabSz="449263">
              <a:lnSpc>
                <a:spcPct val="125000"/>
              </a:lnSpc>
              <a:spcBef>
                <a:spcPct val="0"/>
              </a:spcBef>
              <a:buClr>
                <a:schemeClr val="tx1"/>
              </a:buClr>
              <a:buFontTx/>
              <a:buChar char="•"/>
            </a:pPr>
            <a:r>
              <a:rPr lang="zh-CN" altLang="en-US" dirty="0" smtClean="0"/>
              <a:t>查核存款账户权 </a:t>
            </a:r>
            <a:endParaRPr lang="zh-CN" altLang="zh-CN"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3276600" y="333375"/>
            <a:ext cx="5256213" cy="647700"/>
          </a:xfrm>
        </p:spPr>
        <p:txBody>
          <a:bodyPr/>
          <a:lstStyle/>
          <a:p>
            <a:r>
              <a:rPr lang="zh-CN" altLang="zh-CN" smtClean="0">
                <a:latin typeface="华文细黑"/>
                <a:ea typeface="华文细黑"/>
                <a:cs typeface="华文细黑"/>
              </a:rPr>
              <a:t>第四节　税务检查</a:t>
            </a:r>
          </a:p>
        </p:txBody>
      </p:sp>
      <p:sp>
        <p:nvSpPr>
          <p:cNvPr id="32770" name="内容占位符 2"/>
          <p:cNvSpPr>
            <a:spLocks noGrp="1"/>
          </p:cNvSpPr>
          <p:nvPr>
            <p:ph idx="1"/>
          </p:nvPr>
        </p:nvSpPr>
        <p:spPr>
          <a:xfrm>
            <a:off x="611560" y="1052736"/>
            <a:ext cx="8137153" cy="5329014"/>
          </a:xfrm>
        </p:spPr>
        <p:txBody>
          <a:bodyPr/>
          <a:lstStyle/>
          <a:p>
            <a:pPr marL="228600" indent="-228600" algn="l" defTabSz="449263">
              <a:lnSpc>
                <a:spcPct val="12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税务机关在税务检查中的义务</a:t>
            </a:r>
            <a:endParaRPr lang="zh-CN" altLang="en-US" sz="2200" dirty="0" smtClean="0">
              <a:solidFill>
                <a:srgbClr val="000000"/>
              </a:solidFill>
              <a:latin typeface="楷体_GB2312"/>
              <a:ea typeface="楷体_GB2312"/>
              <a:cs typeface="楷体_GB2312"/>
            </a:endParaRPr>
          </a:p>
          <a:p>
            <a:pPr marL="228600" indent="-228600" algn="l" defTabSz="449263">
              <a:lnSpc>
                <a:spcPct val="150000"/>
              </a:lnSpc>
              <a:spcBef>
                <a:spcPct val="0"/>
              </a:spcBef>
              <a:buClr>
                <a:schemeClr val="tx1"/>
              </a:buClr>
              <a:buFontTx/>
              <a:buChar char="•"/>
            </a:pPr>
            <a:r>
              <a:rPr lang="zh-CN" altLang="en-US" dirty="0" smtClean="0"/>
              <a:t>税务机关派出人员在实施检查时</a:t>
            </a:r>
            <a:r>
              <a:rPr lang="en-US" altLang="zh-CN" dirty="0" smtClean="0"/>
              <a:t>,</a:t>
            </a:r>
            <a:r>
              <a:rPr lang="zh-CN" altLang="en-US" dirty="0" smtClean="0"/>
              <a:t>必须出示有效证件</a:t>
            </a:r>
            <a:r>
              <a:rPr lang="en-US" altLang="zh-CN" dirty="0" smtClean="0"/>
              <a:t>,</a:t>
            </a:r>
            <a:r>
              <a:rPr lang="zh-CN" altLang="en-US" dirty="0" smtClean="0"/>
              <a:t>如一般检查应出示检查证</a:t>
            </a:r>
            <a:r>
              <a:rPr lang="en-US" altLang="zh-CN" dirty="0" smtClean="0"/>
              <a:t>,</a:t>
            </a:r>
            <a:r>
              <a:rPr lang="zh-CN" altLang="en-US" dirty="0" smtClean="0"/>
              <a:t>查核存款账户必须持检查存款账户许可证。</a:t>
            </a:r>
          </a:p>
          <a:p>
            <a:pPr marL="228600" indent="-228600" algn="l" defTabSz="449263">
              <a:lnSpc>
                <a:spcPct val="150000"/>
              </a:lnSpc>
              <a:spcBef>
                <a:spcPct val="0"/>
              </a:spcBef>
              <a:buClr>
                <a:schemeClr val="tx1"/>
              </a:buClr>
              <a:buFontTx/>
              <a:buChar char="•"/>
            </a:pPr>
            <a:r>
              <a:rPr lang="zh-CN" altLang="en-US" dirty="0" smtClean="0"/>
              <a:t>检查所查阅的资料或所询问的话题必须与纳税有关。</a:t>
            </a:r>
            <a:endParaRPr lang="en-US" altLang="zh-CN" dirty="0" smtClean="0"/>
          </a:p>
          <a:p>
            <a:pPr marL="228600" indent="-228600" algn="l" defTabSz="449263">
              <a:lnSpc>
                <a:spcPct val="150000"/>
              </a:lnSpc>
              <a:spcBef>
                <a:spcPct val="0"/>
              </a:spcBef>
              <a:buClr>
                <a:schemeClr val="tx1"/>
              </a:buClr>
              <a:buFontTx/>
              <a:buChar char="•"/>
            </a:pPr>
            <a:r>
              <a:rPr lang="zh-CN" altLang="en-US" dirty="0" smtClean="0"/>
              <a:t>特殊检查行为必须征得县税务局</a:t>
            </a:r>
            <a:r>
              <a:rPr lang="en-US" altLang="zh-CN" dirty="0" smtClean="0"/>
              <a:t>(</a:t>
            </a:r>
            <a:r>
              <a:rPr lang="zh-CN" altLang="en-US" dirty="0" smtClean="0"/>
              <a:t>分局</a:t>
            </a:r>
            <a:r>
              <a:rPr lang="en-US" altLang="zh-CN" dirty="0" smtClean="0"/>
              <a:t>)</a:t>
            </a:r>
            <a:r>
              <a:rPr lang="zh-CN" altLang="en-US" dirty="0" smtClean="0"/>
              <a:t>局长的批准</a:t>
            </a:r>
            <a:r>
              <a:rPr lang="en-US" altLang="zh-CN" dirty="0" smtClean="0"/>
              <a:t>,</a:t>
            </a:r>
            <a:r>
              <a:rPr lang="zh-CN" altLang="en-US" dirty="0" smtClean="0"/>
              <a:t>或征得有关部门的核准。</a:t>
            </a:r>
          </a:p>
          <a:p>
            <a:pPr marL="228600" indent="-228600" algn="l" defTabSz="449263">
              <a:lnSpc>
                <a:spcPct val="150000"/>
              </a:lnSpc>
              <a:spcBef>
                <a:spcPct val="0"/>
              </a:spcBef>
              <a:buClr>
                <a:schemeClr val="tx1"/>
              </a:buClr>
              <a:buFontTx/>
              <a:buChar char="•"/>
            </a:pPr>
            <a:r>
              <a:rPr lang="zh-CN" altLang="en-US" dirty="0" smtClean="0"/>
              <a:t>税务机关在检查时应为纳税人保守秘密。</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idx="4294967295"/>
          </p:nvPr>
        </p:nvSpPr>
        <p:spPr>
          <a:xfrm>
            <a:off x="2916238" y="333375"/>
            <a:ext cx="5256212" cy="647700"/>
          </a:xfrm>
        </p:spPr>
        <p:txBody>
          <a:bodyPr/>
          <a:lstStyle/>
          <a:p>
            <a:r>
              <a:rPr lang="zh-CN" altLang="zh-CN" smtClean="0">
                <a:latin typeface="华文细黑"/>
                <a:ea typeface="华文细黑"/>
                <a:cs typeface="华文细黑"/>
              </a:rPr>
              <a:t>第四节　税务检查</a:t>
            </a:r>
          </a:p>
        </p:txBody>
      </p:sp>
      <p:sp>
        <p:nvSpPr>
          <p:cNvPr id="33794" name="内容占位符 2"/>
          <p:cNvSpPr>
            <a:spLocks noGrp="1"/>
          </p:cNvSpPr>
          <p:nvPr>
            <p:ph idx="4294967295"/>
          </p:nvPr>
        </p:nvSpPr>
        <p:spPr>
          <a:xfrm>
            <a:off x="395536" y="1052736"/>
            <a:ext cx="8352928" cy="532901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三、相对人在检查中的权利和义务</a:t>
            </a:r>
            <a:endParaRPr lang="en-US" altLang="zh-CN" dirty="0" smtClean="0"/>
          </a:p>
          <a:p>
            <a:pPr marL="228600" indent="-228600" defTabSz="449263">
              <a:lnSpc>
                <a:spcPct val="140000"/>
              </a:lnSpc>
            </a:pPr>
            <a:r>
              <a:rPr lang="en-US" altLang="zh-CN" dirty="0" smtClean="0"/>
              <a:t>1.</a:t>
            </a:r>
            <a:r>
              <a:rPr lang="zh-CN" altLang="en-US" dirty="0" smtClean="0"/>
              <a:t>相对人</a:t>
            </a:r>
            <a:r>
              <a:rPr lang="zh-CN" altLang="zh-CN" dirty="0" smtClean="0"/>
              <a:t>在</a:t>
            </a:r>
            <a:r>
              <a:rPr lang="zh-CN" altLang="en-US" dirty="0" smtClean="0"/>
              <a:t>税务</a:t>
            </a:r>
            <a:r>
              <a:rPr lang="zh-CN" altLang="zh-CN" dirty="0" smtClean="0"/>
              <a:t>检查中</a:t>
            </a:r>
            <a:r>
              <a:rPr lang="zh-CN" altLang="en-US" dirty="0" smtClean="0"/>
              <a:t>的义务主要</a:t>
            </a:r>
            <a:r>
              <a:rPr lang="zh-CN" altLang="en-US" dirty="0" smtClean="0"/>
              <a:t>有：</a:t>
            </a:r>
            <a:endParaRPr lang="en-US" altLang="zh-CN" dirty="0" smtClean="0"/>
          </a:p>
          <a:p>
            <a:pPr marL="228600" indent="-228600" defTabSz="449263">
              <a:lnSpc>
                <a:spcPct val="140000"/>
              </a:lnSpc>
            </a:pPr>
            <a:r>
              <a:rPr lang="en-US" altLang="zh-CN" dirty="0" smtClean="0"/>
              <a:t>(1)</a:t>
            </a:r>
            <a:r>
              <a:rPr lang="zh-CN" altLang="en-US" dirty="0" smtClean="0"/>
              <a:t>纳税人、扣缴义务人必须接受税务机关依法进行的检查</a:t>
            </a:r>
            <a:r>
              <a:rPr lang="en-US" altLang="zh-CN" dirty="0" smtClean="0"/>
              <a:t>,</a:t>
            </a:r>
            <a:r>
              <a:rPr lang="zh-CN" altLang="en-US" dirty="0" smtClean="0"/>
              <a:t>有关单位和个人必须配合、支持、协助税务机关实施检</a:t>
            </a:r>
            <a:r>
              <a:rPr lang="zh-CN" altLang="en-US" dirty="0" smtClean="0"/>
              <a:t>查。</a:t>
            </a:r>
            <a:endParaRPr lang="en-US" altLang="zh-CN" dirty="0" smtClean="0"/>
          </a:p>
          <a:p>
            <a:pPr marL="228600" indent="-228600" defTabSz="449263">
              <a:lnSpc>
                <a:spcPct val="140000"/>
              </a:lnSpc>
            </a:pPr>
            <a:r>
              <a:rPr lang="en-US" altLang="zh-CN" dirty="0" smtClean="0"/>
              <a:t>(2)</a:t>
            </a:r>
            <a:r>
              <a:rPr lang="zh-CN" altLang="en-US" dirty="0" smtClean="0"/>
              <a:t>向税务机关如实反映情</a:t>
            </a:r>
            <a:r>
              <a:rPr lang="zh-CN" altLang="en-US" dirty="0" smtClean="0"/>
              <a:t>况。</a:t>
            </a:r>
            <a:endParaRPr lang="en-US" altLang="zh-CN" dirty="0" smtClean="0"/>
          </a:p>
          <a:p>
            <a:pPr marL="228600" indent="-228600" defTabSz="449263">
              <a:lnSpc>
                <a:spcPct val="140000"/>
              </a:lnSpc>
            </a:pPr>
            <a:r>
              <a:rPr lang="en-US" altLang="zh-CN" dirty="0" smtClean="0"/>
              <a:t>(3)</a:t>
            </a:r>
            <a:r>
              <a:rPr lang="zh-CN" altLang="en-US" dirty="0" smtClean="0"/>
              <a:t>据实提供有关资料和证明材料。 </a:t>
            </a:r>
            <a:endParaRPr lang="zh-CN" altLang="zh-CN" dirty="0" smtClean="0"/>
          </a:p>
          <a:p>
            <a:pPr marL="228600" indent="-228600" defTabSz="449263">
              <a:lnSpc>
                <a:spcPct val="140000"/>
              </a:lnSpc>
            </a:pPr>
            <a:r>
              <a:rPr lang="en-US" altLang="zh-CN" dirty="0" smtClean="0"/>
              <a:t>2.</a:t>
            </a:r>
            <a:r>
              <a:rPr lang="zh-CN" altLang="zh-CN" dirty="0" smtClean="0"/>
              <a:t>相对人在</a:t>
            </a:r>
            <a:r>
              <a:rPr lang="zh-CN" altLang="en-US" dirty="0" smtClean="0"/>
              <a:t>税务</a:t>
            </a:r>
            <a:r>
              <a:rPr lang="zh-CN" altLang="zh-CN" dirty="0" smtClean="0"/>
              <a:t>检查中最主要的权利就是监督税务机关依据法律规定进行检查</a:t>
            </a:r>
            <a:r>
              <a:rPr lang="en-US" altLang="zh-CN" dirty="0" smtClean="0"/>
              <a:t>,</a:t>
            </a:r>
            <a:r>
              <a:rPr lang="zh-CN" altLang="zh-CN" dirty="0" smtClean="0"/>
              <a:t>对超出法定范围或违反法定程序的检查</a:t>
            </a:r>
            <a:r>
              <a:rPr lang="en-US" altLang="zh-CN" dirty="0" smtClean="0"/>
              <a:t>,</a:t>
            </a:r>
            <a:r>
              <a:rPr lang="zh-CN" altLang="zh-CN" dirty="0" smtClean="0"/>
              <a:t>相对人有权拒绝。</a:t>
            </a:r>
            <a:r>
              <a:rPr lang="zh-CN" altLang="en-US" dirty="0" smtClean="0"/>
              <a:t>此外</a:t>
            </a:r>
            <a:r>
              <a:rPr lang="en-US" altLang="zh-CN" dirty="0" smtClean="0"/>
              <a:t>,</a:t>
            </a:r>
            <a:r>
              <a:rPr lang="zh-CN" altLang="zh-CN" dirty="0" smtClean="0"/>
              <a:t>相对人的合法权益在税务检查中依法受到保护</a:t>
            </a:r>
            <a:r>
              <a:rPr lang="en-US" altLang="zh-CN" dirty="0" smtClean="0"/>
              <a:t>,</a:t>
            </a:r>
            <a:r>
              <a:rPr lang="zh-CN" altLang="zh-CN" dirty="0" smtClean="0"/>
              <a:t>如对生产经营场所和货物存放地与生活住宅合用的纳税人</a:t>
            </a:r>
            <a:r>
              <a:rPr lang="en-US" altLang="zh-CN" dirty="0" smtClean="0"/>
              <a:t>,</a:t>
            </a:r>
            <a:r>
              <a:rPr lang="zh-CN" altLang="zh-CN" dirty="0" smtClean="0"/>
              <a:t>税务机关不可以检查其住宅。</a:t>
            </a:r>
          </a:p>
          <a:p>
            <a:pPr marL="228600" indent="-228600" defTabSz="449263">
              <a:lnSpc>
                <a:spcPct val="125000"/>
              </a:lnSpc>
            </a:pPr>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3203575" y="333375"/>
            <a:ext cx="5329238" cy="647700"/>
          </a:xfrm>
        </p:spPr>
        <p:txBody>
          <a:bodyPr/>
          <a:lstStyle/>
          <a:p>
            <a:r>
              <a:rPr lang="zh-CN" altLang="zh-CN" smtClean="0">
                <a:latin typeface="华文细黑"/>
                <a:ea typeface="华文细黑"/>
                <a:cs typeface="华文细黑"/>
              </a:rPr>
              <a:t>第五节　税务代理</a:t>
            </a:r>
          </a:p>
        </p:txBody>
      </p:sp>
      <p:sp>
        <p:nvSpPr>
          <p:cNvPr id="34818" name="内容占位符 2"/>
          <p:cNvSpPr>
            <a:spLocks noGrp="1"/>
          </p:cNvSpPr>
          <p:nvPr>
            <p:ph idx="1"/>
          </p:nvPr>
        </p:nvSpPr>
        <p:spPr>
          <a:xfrm>
            <a:off x="539750" y="1196975"/>
            <a:ext cx="8208963"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一、税务代理的概念</a:t>
            </a:r>
          </a:p>
          <a:p>
            <a:pPr marL="228600" indent="-228600" defTabSz="449263"/>
            <a:r>
              <a:rPr lang="zh-CN" altLang="zh-CN" dirty="0" smtClean="0"/>
              <a:t>税务代理</a:t>
            </a:r>
            <a:r>
              <a:rPr lang="zh-CN" altLang="en-US" dirty="0" smtClean="0"/>
              <a:t>，</a:t>
            </a:r>
            <a:r>
              <a:rPr lang="zh-CN" altLang="zh-CN" dirty="0" smtClean="0"/>
              <a:t>是指税务代理人接受纳税人、扣缴义务人的委托</a:t>
            </a:r>
            <a:r>
              <a:rPr lang="en-US" altLang="zh-CN" dirty="0" smtClean="0"/>
              <a:t>,</a:t>
            </a:r>
            <a:r>
              <a:rPr lang="zh-CN" altLang="zh-CN" dirty="0" smtClean="0"/>
              <a:t>以被代理人的名义在国家法律规定的范围内代为办理税务事宜的各项行为的总称。它属于一种委托代理。</a:t>
            </a:r>
            <a:endParaRPr lang="zh-CN" altLang="en-US" sz="2400" b="1" dirty="0" smtClean="0">
              <a:solidFill>
                <a:srgbClr val="000000"/>
              </a:solidFill>
              <a:latin typeface="黑体" pitchFamily="49" charset="-122"/>
              <a:ea typeface="黑体" pitchFamily="49" charset="-122"/>
            </a:endParaRPr>
          </a:p>
          <a:p>
            <a:pPr marL="228600" indent="-228600" defTabSz="449263"/>
            <a:endParaRPr lang="zh-CN" alt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3203575" y="333375"/>
            <a:ext cx="5329238" cy="647700"/>
          </a:xfrm>
        </p:spPr>
        <p:txBody>
          <a:bodyPr/>
          <a:lstStyle/>
          <a:p>
            <a:r>
              <a:rPr lang="zh-CN" altLang="zh-CN" smtClean="0">
                <a:latin typeface="华文细黑"/>
                <a:ea typeface="华文细黑"/>
                <a:cs typeface="华文细黑"/>
              </a:rPr>
              <a:t>第五节　税务代理</a:t>
            </a:r>
          </a:p>
        </p:txBody>
      </p:sp>
      <p:sp>
        <p:nvSpPr>
          <p:cNvPr id="34818" name="内容占位符 2"/>
          <p:cNvSpPr>
            <a:spLocks noGrp="1"/>
          </p:cNvSpPr>
          <p:nvPr>
            <p:ph idx="1"/>
          </p:nvPr>
        </p:nvSpPr>
        <p:spPr>
          <a:xfrm>
            <a:off x="539750" y="1196975"/>
            <a:ext cx="8208963"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、税务代理的基本特征</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主体资格的特定性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税收法律责任的不可转嫁性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自愿性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有偿性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独立性</a:t>
            </a:r>
            <a:endParaRPr lang="zh-CN" altLang="zh-CN" dirty="0" smtClean="0"/>
          </a:p>
          <a:p>
            <a:pPr marL="228600" indent="-228600" defTabSz="449263"/>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700338" y="333375"/>
            <a:ext cx="5832475" cy="647700"/>
          </a:xfrm>
        </p:spPr>
        <p:txBody>
          <a:bodyPr/>
          <a:lstStyle/>
          <a:p>
            <a:r>
              <a:rPr lang="zh-CN" altLang="zh-CN" smtClean="0">
                <a:latin typeface="华文细黑"/>
                <a:ea typeface="华文细黑"/>
                <a:cs typeface="华文细黑"/>
              </a:rPr>
              <a:t>第五节　税务代理</a:t>
            </a:r>
          </a:p>
        </p:txBody>
      </p:sp>
      <p:sp>
        <p:nvSpPr>
          <p:cNvPr id="35842" name="内容占位符 2"/>
          <p:cNvSpPr>
            <a:spLocks noGrp="1"/>
          </p:cNvSpPr>
          <p:nvPr>
            <p:ph idx="1"/>
          </p:nvPr>
        </p:nvSpPr>
        <p:spPr>
          <a:xfrm>
            <a:off x="395288" y="1196975"/>
            <a:ext cx="8353425"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三、税务代理的作用</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有利于建立制约机</a:t>
            </a:r>
            <a:r>
              <a:rPr lang="zh-CN" altLang="zh-CN" sz="2200" dirty="0" smtClean="0">
                <a:solidFill>
                  <a:srgbClr val="000000"/>
                </a:solidFill>
                <a:latin typeface="楷体_GB2312"/>
                <a:ea typeface="楷体_GB2312"/>
                <a:cs typeface="楷体_GB2312"/>
              </a:rPr>
              <a:t>制</a:t>
            </a:r>
            <a:r>
              <a:rPr lang="zh-CN" altLang="en-US"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维</a:t>
            </a:r>
            <a:r>
              <a:rPr lang="zh-CN" altLang="zh-CN" sz="2200" dirty="0" smtClean="0">
                <a:solidFill>
                  <a:srgbClr val="000000"/>
                </a:solidFill>
                <a:latin typeface="楷体_GB2312"/>
                <a:ea typeface="楷体_GB2312"/>
                <a:cs typeface="楷体_GB2312"/>
              </a:rPr>
              <a:t>护征纳双方的合法权益</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有利于降低税收成</a:t>
            </a:r>
            <a:r>
              <a:rPr lang="zh-CN" altLang="zh-CN" sz="2200" dirty="0" smtClean="0">
                <a:solidFill>
                  <a:srgbClr val="000000"/>
                </a:solidFill>
                <a:latin typeface="楷体_GB2312"/>
                <a:ea typeface="楷体_GB2312"/>
                <a:cs typeface="楷体_GB2312"/>
              </a:rPr>
              <a:t>本</a:t>
            </a:r>
            <a:r>
              <a:rPr lang="zh-CN" altLang="en-US"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增</a:t>
            </a:r>
            <a:r>
              <a:rPr lang="zh-CN" altLang="zh-CN" sz="2200" dirty="0" smtClean="0">
                <a:solidFill>
                  <a:srgbClr val="000000"/>
                </a:solidFill>
                <a:latin typeface="楷体_GB2312"/>
                <a:ea typeface="楷体_GB2312"/>
                <a:cs typeface="楷体_GB2312"/>
              </a:rPr>
              <a:t>加税收收入</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有利于强化税收征收管理</a:t>
            </a:r>
          </a:p>
          <a:p>
            <a:pPr marL="228600" indent="-228600" defTabSz="449263"/>
            <a:endParaRPr lang="zh-CN" altLang="en-US"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987675" y="333375"/>
            <a:ext cx="5545138" cy="647700"/>
          </a:xfrm>
        </p:spPr>
        <p:txBody>
          <a:bodyPr/>
          <a:lstStyle/>
          <a:p>
            <a:r>
              <a:rPr lang="zh-CN" altLang="zh-CN" smtClean="0">
                <a:latin typeface="华文细黑"/>
                <a:ea typeface="华文细黑"/>
                <a:cs typeface="华文细黑"/>
              </a:rPr>
              <a:t>第五节　税务代理</a:t>
            </a:r>
          </a:p>
        </p:txBody>
      </p:sp>
      <p:sp>
        <p:nvSpPr>
          <p:cNvPr id="36866"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四、税务代理机构及代理形式</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税务代理机构</a:t>
            </a:r>
          </a:p>
          <a:p>
            <a:pPr marL="228600" indent="-228600" defTabSz="449263"/>
            <a:r>
              <a:rPr lang="zh-CN" altLang="zh-CN" dirty="0" smtClean="0"/>
              <a:t>从事税务代理业务的中介服务机构是税务师事务所、会计师事务所等。代理机构必须配备一定数量的注册税务师。</a:t>
            </a:r>
          </a:p>
          <a:p>
            <a:pPr marL="228600" indent="-228600" defTabSz="449263"/>
            <a:r>
              <a:rPr lang="zh-CN" altLang="zh-CN" dirty="0" smtClean="0"/>
              <a:t>代理机构可以是由注册税务师合伙设立的组织</a:t>
            </a:r>
            <a:r>
              <a:rPr lang="en-US" altLang="zh-CN" dirty="0" smtClean="0"/>
              <a:t>,</a:t>
            </a:r>
            <a:r>
              <a:rPr lang="zh-CN" altLang="zh-CN" dirty="0" smtClean="0"/>
              <a:t>也可以是由一定数量的注册税务师发起成立的负有有限责任的代理公司。代理机构是实行独立核算、自负盈亏的经济实体</a:t>
            </a:r>
            <a:r>
              <a:rPr lang="en-US" altLang="zh-CN" dirty="0" smtClean="0"/>
              <a:t>,</a:t>
            </a:r>
            <a:r>
              <a:rPr lang="zh-CN" altLang="zh-CN" dirty="0" smtClean="0"/>
              <a:t>其收入要依法纳税。</a:t>
            </a:r>
            <a:endParaRPr lang="en-US" altLang="zh-CN" dirty="0" smtClean="0"/>
          </a:p>
          <a:p>
            <a:pPr marL="228600" indent="-228600" defTabSz="449263"/>
            <a:endParaRPr lang="zh-CN" altLang="zh-CN" sz="1000"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税务代理的形式</a:t>
            </a:r>
          </a:p>
          <a:p>
            <a:pPr marL="228600" indent="-228600" defTabSz="449263"/>
            <a:r>
              <a:rPr lang="zh-CN" altLang="zh-CN" dirty="0" smtClean="0"/>
              <a:t>注册税务师可以接受纳税人、扣缴义务人的委托</a:t>
            </a:r>
            <a:r>
              <a:rPr lang="en-US" altLang="zh-CN" dirty="0" smtClean="0"/>
              <a:t>,</a:t>
            </a:r>
            <a:r>
              <a:rPr lang="zh-CN" altLang="zh-CN" dirty="0" smtClean="0"/>
              <a:t>进行全面代理、单项代理或常年代理和临时代理。</a:t>
            </a:r>
          </a:p>
          <a:p>
            <a:pPr marL="228600" indent="-228600" defTabSz="449263"/>
            <a:endParaRPr lang="zh-CN" alt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44100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34" name="Rectangle 4"/>
          <p:cNvSpPr>
            <a:spLocks noChangeArrowheads="1"/>
          </p:cNvSpPr>
          <p:nvPr/>
        </p:nvSpPr>
        <p:spPr bwMode="gray">
          <a:xfrm rot="3419336">
            <a:off x="2078037" y="38338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solidFill>
                <a:prstClr val="black"/>
              </a:solidFill>
              <a:ea typeface="+mn-ea"/>
            </a:endParaRPr>
          </a:p>
        </p:txBody>
      </p:sp>
      <p:sp>
        <p:nvSpPr>
          <p:cNvPr id="21508" name="Text Box 5"/>
          <p:cNvSpPr txBox="1">
            <a:spLocks noChangeArrowheads="1"/>
          </p:cNvSpPr>
          <p:nvPr/>
        </p:nvSpPr>
        <p:spPr bwMode="gray">
          <a:xfrm>
            <a:off x="2133600" y="38766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192722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37" name="Rectangle 7"/>
          <p:cNvSpPr>
            <a:spLocks noChangeArrowheads="1"/>
          </p:cNvSpPr>
          <p:nvPr/>
        </p:nvSpPr>
        <p:spPr bwMode="gray">
          <a:xfrm rot="3419336">
            <a:off x="2078037" y="135096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solidFill>
                <a:prstClr val="black"/>
              </a:solidFill>
              <a:ea typeface="+mn-ea"/>
            </a:endParaRPr>
          </a:p>
        </p:txBody>
      </p:sp>
      <p:sp>
        <p:nvSpPr>
          <p:cNvPr id="21511" name="Text Box 8"/>
          <p:cNvSpPr txBox="1">
            <a:spLocks noChangeArrowheads="1"/>
          </p:cNvSpPr>
          <p:nvPr/>
        </p:nvSpPr>
        <p:spPr bwMode="gray">
          <a:xfrm>
            <a:off x="2987675" y="1438275"/>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税收征收管理法概述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139382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276542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41" name="Rectangle 11"/>
          <p:cNvSpPr>
            <a:spLocks noChangeArrowheads="1"/>
          </p:cNvSpPr>
          <p:nvPr/>
        </p:nvSpPr>
        <p:spPr bwMode="gray">
          <a:xfrm rot="3419336">
            <a:off x="2078037" y="218916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prstClr val="black"/>
              </a:solidFill>
              <a:ea typeface="+mn-ea"/>
            </a:endParaRPr>
          </a:p>
        </p:txBody>
      </p:sp>
      <p:sp>
        <p:nvSpPr>
          <p:cNvPr id="21515" name="Text Box 12"/>
          <p:cNvSpPr txBox="1">
            <a:spLocks noChangeArrowheads="1"/>
          </p:cNvSpPr>
          <p:nvPr/>
        </p:nvSpPr>
        <p:spPr bwMode="gray">
          <a:xfrm>
            <a:off x="2133600" y="223202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3602038"/>
            <a:ext cx="4799012" cy="1587"/>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44" name="Rectangle 14"/>
          <p:cNvSpPr>
            <a:spLocks noChangeArrowheads="1"/>
          </p:cNvSpPr>
          <p:nvPr/>
        </p:nvSpPr>
        <p:spPr bwMode="gray">
          <a:xfrm rot="3419336">
            <a:off x="2078037" y="302736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solidFill>
                <a:prstClr val="black"/>
              </a:solidFill>
              <a:ea typeface="+mn-ea"/>
            </a:endParaRPr>
          </a:p>
        </p:txBody>
      </p:sp>
      <p:sp>
        <p:nvSpPr>
          <p:cNvPr id="21518" name="Text Box 15"/>
          <p:cNvSpPr txBox="1">
            <a:spLocks noChangeArrowheads="1"/>
          </p:cNvSpPr>
          <p:nvPr/>
        </p:nvSpPr>
        <p:spPr bwMode="gray">
          <a:xfrm>
            <a:off x="2133600" y="307022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Line 16"/>
          <p:cNvSpPr>
            <a:spLocks noChangeShapeType="1"/>
          </p:cNvSpPr>
          <p:nvPr/>
        </p:nvSpPr>
        <p:spPr bwMode="gray">
          <a:xfrm>
            <a:off x="2362200" y="5240338"/>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47" name="Rectangle 17"/>
          <p:cNvSpPr>
            <a:spLocks noChangeArrowheads="1"/>
          </p:cNvSpPr>
          <p:nvPr/>
        </p:nvSpPr>
        <p:spPr bwMode="ltGray">
          <a:xfrm rot="3419336">
            <a:off x="2078037" y="4664076"/>
            <a:ext cx="479425" cy="520700"/>
          </a:xfrm>
          <a:prstGeom prst="rect">
            <a:avLst/>
          </a:prstGeom>
          <a:gradFill rotWithShape="1">
            <a:gsLst>
              <a:gs pos="0">
                <a:schemeClr val="tx2"/>
              </a:gs>
              <a:gs pos="100000">
                <a:schemeClr val="tx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extrusionClr>
          </a:sp3d>
        </p:spPr>
        <p:txBody>
          <a:bodyPr wrap="none" anchor="ctr">
            <a:flatTx/>
          </a:bodyPr>
          <a:lstStyle/>
          <a:p>
            <a:pPr>
              <a:defRPr/>
            </a:pPr>
            <a:endParaRPr lang="zh-CN" altLang="en-US">
              <a:solidFill>
                <a:prstClr val="black"/>
              </a:solidFill>
              <a:ea typeface="+mn-ea"/>
            </a:endParaRPr>
          </a:p>
        </p:txBody>
      </p:sp>
      <p:sp>
        <p:nvSpPr>
          <p:cNvPr id="21521" name="Text Box 18"/>
          <p:cNvSpPr txBox="1">
            <a:spLocks noChangeArrowheads="1"/>
          </p:cNvSpPr>
          <p:nvPr/>
        </p:nvSpPr>
        <p:spPr bwMode="gray">
          <a:xfrm>
            <a:off x="2133600" y="4706938"/>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1522" name="Text Box 19"/>
          <p:cNvSpPr txBox="1">
            <a:spLocks noChangeArrowheads="1"/>
          </p:cNvSpPr>
          <p:nvPr/>
        </p:nvSpPr>
        <p:spPr bwMode="gray">
          <a:xfrm>
            <a:off x="2987675" y="2308225"/>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税务管理</a:t>
            </a:r>
            <a:endParaRPr lang="en-US" altLang="zh-CN" sz="2400" b="1">
              <a:solidFill>
                <a:srgbClr val="000000"/>
              </a:solidFill>
              <a:cs typeface="Arial" charset="0"/>
            </a:endParaRPr>
          </a:p>
        </p:txBody>
      </p:sp>
      <p:sp>
        <p:nvSpPr>
          <p:cNvPr id="21523" name="Text Box 20"/>
          <p:cNvSpPr txBox="1">
            <a:spLocks noChangeArrowheads="1"/>
          </p:cNvSpPr>
          <p:nvPr/>
        </p:nvSpPr>
        <p:spPr bwMode="gray">
          <a:xfrm>
            <a:off x="2987675" y="314007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税款征收</a:t>
            </a:r>
            <a:endParaRPr lang="en-US" altLang="zh-CN" sz="2400" b="1">
              <a:solidFill>
                <a:srgbClr val="000000"/>
              </a:solidFill>
              <a:cs typeface="Arial" charset="0"/>
            </a:endParaRPr>
          </a:p>
        </p:txBody>
      </p:sp>
      <p:sp>
        <p:nvSpPr>
          <p:cNvPr id="21524" name="Text Box 21"/>
          <p:cNvSpPr txBox="1">
            <a:spLocks noChangeArrowheads="1"/>
          </p:cNvSpPr>
          <p:nvPr/>
        </p:nvSpPr>
        <p:spPr bwMode="gray">
          <a:xfrm>
            <a:off x="2987675" y="3949700"/>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税务检查</a:t>
            </a:r>
            <a:endParaRPr lang="en-US" altLang="zh-CN" sz="2400" b="1">
              <a:solidFill>
                <a:srgbClr val="000000"/>
              </a:solidFill>
              <a:cs typeface="Arial" charset="0"/>
            </a:endParaRPr>
          </a:p>
        </p:txBody>
      </p:sp>
      <p:sp>
        <p:nvSpPr>
          <p:cNvPr id="21525" name="Text Box 22"/>
          <p:cNvSpPr txBox="1">
            <a:spLocks noChangeArrowheads="1"/>
          </p:cNvSpPr>
          <p:nvPr/>
        </p:nvSpPr>
        <p:spPr bwMode="gray">
          <a:xfrm>
            <a:off x="2987675" y="4770438"/>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税务代理</a:t>
            </a:r>
            <a:endParaRPr lang="en-US" altLang="zh-CN" sz="2400" b="1">
              <a:solidFill>
                <a:srgbClr val="000000"/>
              </a:solidFill>
              <a:cs typeface="Arial" charset="0"/>
            </a:endParaRPr>
          </a:p>
        </p:txBody>
      </p:sp>
      <p:sp>
        <p:nvSpPr>
          <p:cNvPr id="21526" name="Line 10"/>
          <p:cNvSpPr>
            <a:spLocks noChangeShapeType="1"/>
          </p:cNvSpPr>
          <p:nvPr/>
        </p:nvSpPr>
        <p:spPr bwMode="gray">
          <a:xfrm>
            <a:off x="2373313" y="6103938"/>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58" name="Rectangle 11"/>
          <p:cNvSpPr>
            <a:spLocks noChangeArrowheads="1"/>
          </p:cNvSpPr>
          <p:nvPr/>
        </p:nvSpPr>
        <p:spPr bwMode="gray">
          <a:xfrm rot="3419336">
            <a:off x="2089150" y="5527676"/>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prstClr val="black"/>
              </a:solidFill>
              <a:ea typeface="+mn-ea"/>
            </a:endParaRPr>
          </a:p>
        </p:txBody>
      </p:sp>
      <p:sp>
        <p:nvSpPr>
          <p:cNvPr id="21528" name="Text Box 12"/>
          <p:cNvSpPr txBox="1">
            <a:spLocks noChangeArrowheads="1"/>
          </p:cNvSpPr>
          <p:nvPr/>
        </p:nvSpPr>
        <p:spPr bwMode="gray">
          <a:xfrm>
            <a:off x="2143125" y="5570538"/>
            <a:ext cx="357188" cy="461962"/>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6</a:t>
            </a:r>
          </a:p>
        </p:txBody>
      </p:sp>
      <p:sp>
        <p:nvSpPr>
          <p:cNvPr id="21529" name="Text Box 19"/>
          <p:cNvSpPr txBox="1">
            <a:spLocks noChangeArrowheads="1"/>
          </p:cNvSpPr>
          <p:nvPr/>
        </p:nvSpPr>
        <p:spPr bwMode="gray">
          <a:xfrm>
            <a:off x="2998788" y="5638800"/>
            <a:ext cx="4176712"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法律责任</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987675" y="333375"/>
            <a:ext cx="5545138" cy="647700"/>
          </a:xfrm>
        </p:spPr>
        <p:txBody>
          <a:bodyPr/>
          <a:lstStyle/>
          <a:p>
            <a:r>
              <a:rPr lang="zh-CN" altLang="zh-CN" smtClean="0">
                <a:latin typeface="华文细黑"/>
                <a:ea typeface="华文细黑"/>
                <a:cs typeface="华文细黑"/>
              </a:rPr>
              <a:t>第五节　税务代理</a:t>
            </a:r>
          </a:p>
        </p:txBody>
      </p:sp>
      <p:sp>
        <p:nvSpPr>
          <p:cNvPr id="3" name="内容占位符 2"/>
          <p:cNvSpPr>
            <a:spLocks noGrp="1"/>
          </p:cNvSpPr>
          <p:nvPr>
            <p:ph idx="1"/>
          </p:nvPr>
        </p:nvSpPr>
        <p:spPr>
          <a:xfrm>
            <a:off x="395288" y="1052513"/>
            <a:ext cx="8353425" cy="5184775"/>
          </a:xfrm>
        </p:spPr>
        <p:txBody>
          <a:bodyPr/>
          <a:lstStyle/>
          <a:p>
            <a:pPr marL="228600" indent="-228600" algn="l"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五、税务代理的业务范围</a:t>
            </a:r>
          </a:p>
          <a:p>
            <a:pPr>
              <a:lnSpc>
                <a:spcPct val="125000"/>
              </a:lnSpc>
              <a:buFont typeface="Arial" pitchFamily="34" charset="0"/>
              <a:buChar char="•"/>
              <a:defRPr/>
            </a:pPr>
            <a:r>
              <a:rPr lang="zh-CN" altLang="zh-CN" dirty="0" smtClean="0"/>
              <a:t>代</a:t>
            </a:r>
            <a:r>
              <a:rPr lang="zh-CN" altLang="zh-CN" dirty="0"/>
              <a:t>理开业税务登记、变更税务登记和注销税务</a:t>
            </a:r>
            <a:r>
              <a:rPr lang="zh-CN" altLang="zh-CN" dirty="0" smtClean="0"/>
              <a:t>登记</a:t>
            </a:r>
            <a:endParaRPr lang="zh-CN" altLang="zh-CN" dirty="0"/>
          </a:p>
          <a:p>
            <a:pPr>
              <a:lnSpc>
                <a:spcPct val="125000"/>
              </a:lnSpc>
              <a:buFont typeface="Arial" pitchFamily="34" charset="0"/>
              <a:buChar char="•"/>
              <a:defRPr/>
            </a:pPr>
            <a:r>
              <a:rPr lang="zh-CN" altLang="zh-CN" dirty="0" smtClean="0"/>
              <a:t>代</a:t>
            </a:r>
            <a:r>
              <a:rPr lang="zh-CN" altLang="zh-CN" dirty="0"/>
              <a:t>理除增值税专用发票外的发票领购手</a:t>
            </a:r>
            <a:r>
              <a:rPr lang="zh-CN" altLang="zh-CN" dirty="0" smtClean="0"/>
              <a:t>续</a:t>
            </a:r>
            <a:endParaRPr lang="zh-CN" altLang="zh-CN" dirty="0"/>
          </a:p>
          <a:p>
            <a:pPr>
              <a:lnSpc>
                <a:spcPct val="125000"/>
              </a:lnSpc>
              <a:buFont typeface="Arial" pitchFamily="34" charset="0"/>
              <a:buChar char="•"/>
              <a:defRPr/>
            </a:pPr>
            <a:r>
              <a:rPr lang="zh-CN" altLang="zh-CN" dirty="0" smtClean="0"/>
              <a:t>代</a:t>
            </a:r>
            <a:r>
              <a:rPr lang="zh-CN" altLang="zh-CN" dirty="0"/>
              <a:t>理纳税申报或扣缴税款报</a:t>
            </a:r>
            <a:r>
              <a:rPr lang="zh-CN" altLang="zh-CN" dirty="0" smtClean="0"/>
              <a:t>告</a:t>
            </a:r>
            <a:endParaRPr lang="zh-CN" altLang="zh-CN" dirty="0"/>
          </a:p>
          <a:p>
            <a:pPr>
              <a:lnSpc>
                <a:spcPct val="125000"/>
              </a:lnSpc>
              <a:buFont typeface="Arial" pitchFamily="34" charset="0"/>
              <a:buChar char="•"/>
              <a:defRPr/>
            </a:pPr>
            <a:r>
              <a:rPr lang="zh-CN" altLang="zh-CN" dirty="0" smtClean="0"/>
              <a:t>代</a:t>
            </a:r>
            <a:r>
              <a:rPr lang="zh-CN" altLang="zh-CN" dirty="0"/>
              <a:t>理缴纳税款和申请退</a:t>
            </a:r>
            <a:r>
              <a:rPr lang="zh-CN" altLang="zh-CN" dirty="0" smtClean="0"/>
              <a:t>税</a:t>
            </a:r>
            <a:endParaRPr lang="zh-CN" altLang="zh-CN" dirty="0"/>
          </a:p>
          <a:p>
            <a:pPr>
              <a:lnSpc>
                <a:spcPct val="125000"/>
              </a:lnSpc>
              <a:buFont typeface="Arial" pitchFamily="34" charset="0"/>
              <a:buChar char="•"/>
              <a:defRPr/>
            </a:pPr>
            <a:r>
              <a:rPr lang="zh-CN" altLang="zh-CN" dirty="0" smtClean="0"/>
              <a:t>代</a:t>
            </a:r>
            <a:r>
              <a:rPr lang="zh-CN" altLang="zh-CN" dirty="0"/>
              <a:t>理制作涉税文</a:t>
            </a:r>
            <a:r>
              <a:rPr lang="zh-CN" altLang="zh-CN" dirty="0" smtClean="0"/>
              <a:t>书</a:t>
            </a:r>
            <a:endParaRPr lang="zh-CN" altLang="zh-CN" dirty="0"/>
          </a:p>
          <a:p>
            <a:pPr>
              <a:lnSpc>
                <a:spcPct val="125000"/>
              </a:lnSpc>
              <a:buFont typeface="Arial" pitchFamily="34" charset="0"/>
              <a:buChar char="•"/>
              <a:defRPr/>
            </a:pPr>
            <a:r>
              <a:rPr lang="zh-CN" altLang="zh-CN" dirty="0" smtClean="0"/>
              <a:t>代</a:t>
            </a:r>
            <a:r>
              <a:rPr lang="zh-CN" altLang="zh-CN" dirty="0"/>
              <a:t>理纳税审</a:t>
            </a:r>
            <a:r>
              <a:rPr lang="zh-CN" altLang="zh-CN" dirty="0" smtClean="0"/>
              <a:t>查</a:t>
            </a:r>
            <a:endParaRPr lang="zh-CN" altLang="zh-CN" dirty="0"/>
          </a:p>
          <a:p>
            <a:pPr>
              <a:lnSpc>
                <a:spcPct val="125000"/>
              </a:lnSpc>
              <a:buFont typeface="Arial" pitchFamily="34" charset="0"/>
              <a:buChar char="•"/>
              <a:defRPr/>
            </a:pPr>
            <a:r>
              <a:rPr lang="zh-CN" altLang="zh-CN" dirty="0" smtClean="0"/>
              <a:t>代</a:t>
            </a:r>
            <a:r>
              <a:rPr lang="zh-CN" altLang="zh-CN" dirty="0"/>
              <a:t>理建账建制</a:t>
            </a:r>
            <a:r>
              <a:rPr lang="en-US" altLang="zh-CN" dirty="0"/>
              <a:t>,</a:t>
            </a:r>
            <a:r>
              <a:rPr lang="zh-CN" altLang="zh-CN" dirty="0"/>
              <a:t>办理账</a:t>
            </a:r>
            <a:r>
              <a:rPr lang="zh-CN" altLang="zh-CN" dirty="0" smtClean="0"/>
              <a:t>务</a:t>
            </a:r>
            <a:endParaRPr lang="zh-CN" altLang="zh-CN" dirty="0"/>
          </a:p>
          <a:p>
            <a:pPr>
              <a:lnSpc>
                <a:spcPct val="125000"/>
              </a:lnSpc>
              <a:buFont typeface="Arial" pitchFamily="34" charset="0"/>
              <a:buChar char="•"/>
              <a:defRPr/>
            </a:pPr>
            <a:r>
              <a:rPr lang="zh-CN" altLang="zh-CN" dirty="0" smtClean="0"/>
              <a:t>税</a:t>
            </a:r>
            <a:r>
              <a:rPr lang="zh-CN" altLang="zh-CN" dirty="0"/>
              <a:t>务咨询</a:t>
            </a:r>
            <a:r>
              <a:rPr lang="en-US" altLang="zh-CN" dirty="0"/>
              <a:t>,</a:t>
            </a:r>
            <a:r>
              <a:rPr lang="zh-CN" altLang="zh-CN" dirty="0"/>
              <a:t>受聘税务顾</a:t>
            </a:r>
            <a:r>
              <a:rPr lang="zh-CN" altLang="zh-CN" dirty="0" smtClean="0"/>
              <a:t>问</a:t>
            </a:r>
            <a:endParaRPr lang="zh-CN" altLang="zh-CN" dirty="0"/>
          </a:p>
          <a:p>
            <a:pPr>
              <a:lnSpc>
                <a:spcPct val="125000"/>
              </a:lnSpc>
              <a:buFont typeface="Arial" pitchFamily="34" charset="0"/>
              <a:buChar char="•"/>
              <a:defRPr/>
            </a:pPr>
            <a:r>
              <a:rPr lang="zh-CN" altLang="zh-CN" dirty="0" smtClean="0"/>
              <a:t>代</a:t>
            </a:r>
            <a:r>
              <a:rPr lang="zh-CN" altLang="zh-CN" dirty="0"/>
              <a:t>理税务行政复</a:t>
            </a:r>
            <a:r>
              <a:rPr lang="zh-CN" altLang="zh-CN" dirty="0" smtClean="0"/>
              <a:t>议</a:t>
            </a:r>
            <a:endParaRPr lang="zh-CN" altLang="zh-CN" dirty="0"/>
          </a:p>
          <a:p>
            <a:pPr>
              <a:lnSpc>
                <a:spcPct val="125000"/>
              </a:lnSpc>
              <a:buFont typeface="Arial" pitchFamily="34" charset="0"/>
              <a:buChar char="•"/>
              <a:defRPr/>
            </a:pPr>
            <a:r>
              <a:rPr lang="zh-CN" altLang="zh-CN" dirty="0" smtClean="0"/>
              <a:t>代</a:t>
            </a:r>
            <a:r>
              <a:rPr lang="zh-CN" altLang="zh-CN" dirty="0"/>
              <a:t>理税务行政诉</a:t>
            </a:r>
            <a:r>
              <a:rPr lang="zh-CN" altLang="zh-CN" dirty="0" smtClean="0"/>
              <a:t>讼</a:t>
            </a:r>
            <a:endParaRPr lang="zh-CN" altLang="zh-CN" dirty="0"/>
          </a:p>
          <a:p>
            <a:pPr>
              <a:lnSpc>
                <a:spcPct val="125000"/>
              </a:lnSpc>
              <a:buFont typeface="Arial" pitchFamily="34" charset="0"/>
              <a:buChar char="•"/>
              <a:defRPr/>
            </a:pPr>
            <a:r>
              <a:rPr lang="zh-CN" altLang="zh-CN" dirty="0" smtClean="0"/>
              <a:t>国</a:t>
            </a:r>
            <a:r>
              <a:rPr lang="zh-CN" altLang="zh-CN" dirty="0"/>
              <a:t>家税务总局规定的其他业</a:t>
            </a:r>
            <a:r>
              <a:rPr lang="zh-CN" altLang="zh-CN" dirty="0" smtClean="0"/>
              <a:t>务</a:t>
            </a:r>
            <a:endParaRPr lang="zh-CN" altLang="zh-CN" dirty="0"/>
          </a:p>
          <a:p>
            <a:pPr>
              <a:lnSpc>
                <a:spcPct val="125000"/>
              </a:lnSpc>
              <a:buFont typeface="Arial" pitchFamily="34" charset="0"/>
              <a:buChar char="•"/>
              <a:defRPr/>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2916238" y="333375"/>
            <a:ext cx="5616575" cy="647700"/>
          </a:xfrm>
        </p:spPr>
        <p:txBody>
          <a:bodyPr/>
          <a:lstStyle/>
          <a:p>
            <a:r>
              <a:rPr lang="zh-CN" altLang="zh-CN" smtClean="0">
                <a:latin typeface="华文细黑"/>
                <a:ea typeface="华文细黑"/>
                <a:cs typeface="华文细黑"/>
              </a:rPr>
              <a:t>第五节　税务代理</a:t>
            </a:r>
          </a:p>
        </p:txBody>
      </p:sp>
      <p:sp>
        <p:nvSpPr>
          <p:cNvPr id="3891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六、税务代理的法律关系与法律责任</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税务代理的法律关系</a:t>
            </a:r>
          </a:p>
          <a:p>
            <a:pPr marL="228600" indent="-228600" defTabSz="449263"/>
            <a:r>
              <a:rPr lang="zh-CN" altLang="zh-CN" dirty="0" smtClean="0"/>
              <a:t>税</a:t>
            </a:r>
            <a:r>
              <a:rPr lang="zh-CN" altLang="zh-CN" dirty="0" smtClean="0"/>
              <a:t>务代理关系的确立</a:t>
            </a:r>
          </a:p>
          <a:p>
            <a:pPr marL="228600" indent="-228600" defTabSz="449263"/>
            <a:r>
              <a:rPr lang="zh-CN" altLang="zh-CN" dirty="0" smtClean="0"/>
              <a:t>税</a:t>
            </a:r>
            <a:r>
              <a:rPr lang="zh-CN" altLang="zh-CN" dirty="0" smtClean="0"/>
              <a:t>务代理关系的变更</a:t>
            </a:r>
          </a:p>
          <a:p>
            <a:pPr marL="228600" indent="-228600" defTabSz="449263"/>
            <a:r>
              <a:rPr lang="zh-CN" altLang="zh-CN" dirty="0" smtClean="0"/>
              <a:t>税</a:t>
            </a:r>
            <a:r>
              <a:rPr lang="zh-CN" altLang="zh-CN" dirty="0" smtClean="0"/>
              <a:t>务代理关系的终止</a:t>
            </a:r>
            <a:endParaRPr lang="en-US" altLang="zh-CN" dirty="0" smtClean="0"/>
          </a:p>
          <a:p>
            <a:pPr marL="228600" indent="-228600" defTabSz="449263"/>
            <a:endParaRPr lang="zh-CN" altLang="zh-CN" sz="1000"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税务代理的法律责任</a:t>
            </a:r>
          </a:p>
          <a:p>
            <a:pPr marL="228600" indent="-228600" defTabSz="449263"/>
            <a:r>
              <a:rPr lang="zh-CN" altLang="zh-CN" dirty="0" smtClean="0"/>
              <a:t>税</a:t>
            </a:r>
            <a:r>
              <a:rPr lang="zh-CN" altLang="zh-CN" dirty="0" smtClean="0"/>
              <a:t>务代理的罚则</a:t>
            </a:r>
          </a:p>
          <a:p>
            <a:pPr marL="228600" indent="-228600" defTabSz="449263"/>
            <a:r>
              <a:rPr lang="zh-CN" altLang="zh-CN" dirty="0" smtClean="0"/>
              <a:t>税</a:t>
            </a:r>
            <a:r>
              <a:rPr lang="zh-CN" altLang="zh-CN" dirty="0" smtClean="0"/>
              <a:t>务代理的赔偿</a:t>
            </a:r>
          </a:p>
          <a:p>
            <a:pPr marL="228600" indent="-228600" defTabSz="449263"/>
            <a:endParaRPr lang="zh-CN" alt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第六节　法律责任</a:t>
            </a:r>
          </a:p>
        </p:txBody>
      </p:sp>
      <p:sp>
        <p:nvSpPr>
          <p:cNvPr id="39938" name="内容占位符 2"/>
          <p:cNvSpPr>
            <a:spLocks noGrp="1"/>
          </p:cNvSpPr>
          <p:nvPr>
            <p:ph idx="1"/>
          </p:nvPr>
        </p:nvSpPr>
        <p:spPr>
          <a:xfrm>
            <a:off x="395288" y="1196975"/>
            <a:ext cx="8353425"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一、行政法律责任</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违反税务登记、账簿凭证管理行为的法律责任</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违反税款征收规定的法律责任</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其他违法行为的法律责任</a:t>
            </a:r>
          </a:p>
          <a:p>
            <a:pPr marL="228600" indent="-228600" defTabSz="449263"/>
            <a:endParaRPr lang="zh-CN" altLang="zh-CN"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dirty="0" smtClean="0">
                <a:latin typeface="华文细黑"/>
                <a:ea typeface="华文细黑"/>
                <a:cs typeface="华文细黑"/>
              </a:rPr>
              <a:t>                    </a:t>
            </a:r>
            <a:r>
              <a:rPr lang="zh-CN" altLang="zh-CN" dirty="0" smtClean="0">
                <a:latin typeface="华文细黑"/>
                <a:ea typeface="华文细黑"/>
                <a:cs typeface="华文细黑"/>
              </a:rPr>
              <a:t>第</a:t>
            </a:r>
            <a:r>
              <a:rPr lang="zh-CN" altLang="zh-CN" dirty="0" smtClean="0">
                <a:latin typeface="华文细黑"/>
                <a:ea typeface="华文细黑"/>
                <a:cs typeface="华文细黑"/>
              </a:rPr>
              <a:t>六节　法律责任</a:t>
            </a:r>
          </a:p>
        </p:txBody>
      </p:sp>
      <p:sp>
        <p:nvSpPr>
          <p:cNvPr id="4" name="内容占位符 3"/>
          <p:cNvSpPr>
            <a:spLocks noGrp="1"/>
          </p:cNvSpPr>
          <p:nvPr>
            <p:ph idx="1"/>
          </p:nvPr>
        </p:nvSpPr>
        <p:spPr/>
        <p:txBody>
          <a:bodyPr/>
          <a:lstStyle/>
          <a:p>
            <a:pPr>
              <a:buNone/>
            </a:pPr>
            <a:r>
              <a:rPr lang="zh-CN" altLang="en-US" sz="2400" b="1" dirty="0" smtClean="0">
                <a:solidFill>
                  <a:srgbClr val="000000"/>
                </a:solidFill>
                <a:latin typeface="黑体" pitchFamily="49" charset="-122"/>
                <a:ea typeface="黑体" pitchFamily="49" charset="-122"/>
              </a:rPr>
              <a:t>二、刑事法律责任</a:t>
            </a:r>
          </a:p>
          <a:p>
            <a:pPr>
              <a:lnSpc>
                <a:spcPct val="100000"/>
              </a:lnSpc>
            </a:pPr>
            <a:r>
              <a:rPr lang="zh-CN" altLang="en-US" sz="2000" dirty="0" smtClean="0"/>
              <a:t>偷</a:t>
            </a:r>
            <a:r>
              <a:rPr lang="zh-CN" altLang="en-US" sz="2000" dirty="0" smtClean="0"/>
              <a:t>税罪</a:t>
            </a:r>
          </a:p>
          <a:p>
            <a:pPr>
              <a:lnSpc>
                <a:spcPct val="100000"/>
              </a:lnSpc>
            </a:pPr>
            <a:r>
              <a:rPr lang="zh-CN" altLang="en-US" sz="2000" dirty="0" smtClean="0"/>
              <a:t>抗</a:t>
            </a:r>
            <a:r>
              <a:rPr lang="zh-CN" altLang="en-US" sz="2000" dirty="0" smtClean="0"/>
              <a:t>税罪</a:t>
            </a:r>
          </a:p>
          <a:p>
            <a:pPr>
              <a:lnSpc>
                <a:spcPct val="100000"/>
              </a:lnSpc>
            </a:pPr>
            <a:r>
              <a:rPr lang="zh-CN" altLang="en-US" sz="2000" dirty="0" smtClean="0"/>
              <a:t>逃</a:t>
            </a:r>
            <a:r>
              <a:rPr lang="zh-CN" altLang="en-US" sz="2000" dirty="0" smtClean="0"/>
              <a:t>避追缴欠税罪</a:t>
            </a:r>
          </a:p>
          <a:p>
            <a:pPr>
              <a:lnSpc>
                <a:spcPct val="100000"/>
              </a:lnSpc>
            </a:pPr>
            <a:r>
              <a:rPr lang="zh-CN" altLang="en-US" sz="2000" dirty="0" smtClean="0"/>
              <a:t>骗</a:t>
            </a:r>
            <a:r>
              <a:rPr lang="zh-CN" altLang="en-US" sz="2000" dirty="0" smtClean="0"/>
              <a:t>取出口退税罪</a:t>
            </a:r>
          </a:p>
          <a:p>
            <a:pPr>
              <a:lnSpc>
                <a:spcPct val="100000"/>
              </a:lnSpc>
            </a:pPr>
            <a:r>
              <a:rPr lang="zh-CN" altLang="en-US" sz="2000" dirty="0" smtClean="0"/>
              <a:t>虚</a:t>
            </a:r>
            <a:r>
              <a:rPr lang="zh-CN" altLang="en-US" sz="2000" dirty="0" smtClean="0"/>
              <a:t>开增值税专用发票用于骗取出口退税、抵扣税款罪</a:t>
            </a:r>
          </a:p>
          <a:p>
            <a:pPr>
              <a:lnSpc>
                <a:spcPct val="100000"/>
              </a:lnSpc>
            </a:pPr>
            <a:r>
              <a:rPr lang="zh-CN" altLang="en-US" sz="2000" dirty="0" smtClean="0"/>
              <a:t>伪</a:t>
            </a:r>
            <a:r>
              <a:rPr lang="zh-CN" altLang="en-US" sz="2000" dirty="0" smtClean="0"/>
              <a:t>造、出售伪造的增值税专用发票罪</a:t>
            </a:r>
          </a:p>
          <a:p>
            <a:pPr>
              <a:lnSpc>
                <a:spcPct val="100000"/>
              </a:lnSpc>
            </a:pPr>
            <a:r>
              <a:rPr lang="zh-CN" altLang="en-US" sz="2000" dirty="0" smtClean="0"/>
              <a:t>非</a:t>
            </a:r>
            <a:r>
              <a:rPr lang="zh-CN" altLang="en-US" sz="2000" dirty="0" smtClean="0"/>
              <a:t>法出售增值税专用发票罪</a:t>
            </a:r>
          </a:p>
          <a:p>
            <a:pPr>
              <a:lnSpc>
                <a:spcPct val="100000"/>
              </a:lnSpc>
            </a:pPr>
            <a:r>
              <a:rPr lang="zh-CN" altLang="en-US" sz="2000" dirty="0" smtClean="0"/>
              <a:t>非</a:t>
            </a:r>
            <a:r>
              <a:rPr lang="zh-CN" altLang="en-US" sz="2000" dirty="0" smtClean="0"/>
              <a:t>法购买增值税专用发票、购买伪造的增值税专用发票</a:t>
            </a:r>
            <a:r>
              <a:rPr lang="zh-CN" altLang="en-US" sz="2000" dirty="0" smtClean="0"/>
              <a:t>罪</a:t>
            </a:r>
            <a:endParaRPr lang="en-US" altLang="zh-CN" sz="2000" dirty="0" smtClean="0"/>
          </a:p>
          <a:p>
            <a:pPr>
              <a:lnSpc>
                <a:spcPct val="100000"/>
              </a:lnSpc>
            </a:pPr>
            <a:r>
              <a:rPr lang="zh-CN" altLang="en-US" sz="2000" dirty="0" smtClean="0"/>
              <a:t>非法制造、出售非法制造的用于骗取出口退税、抵扣税款发票罪</a:t>
            </a:r>
          </a:p>
          <a:p>
            <a:pPr>
              <a:lnSpc>
                <a:spcPct val="100000"/>
              </a:lnSpc>
            </a:pPr>
            <a:r>
              <a:rPr lang="zh-CN" altLang="en-US" sz="2000" dirty="0" smtClean="0"/>
              <a:t>非</a:t>
            </a:r>
            <a:r>
              <a:rPr lang="zh-CN" altLang="en-US" sz="2000" dirty="0" smtClean="0"/>
              <a:t>法制造、出售非法制造的发票罪</a:t>
            </a:r>
          </a:p>
          <a:p>
            <a:pPr>
              <a:lnSpc>
                <a:spcPct val="100000"/>
              </a:lnSpc>
            </a:pPr>
            <a:r>
              <a:rPr lang="zh-CN" altLang="en-US" sz="2000" dirty="0" smtClean="0"/>
              <a:t>非</a:t>
            </a:r>
            <a:r>
              <a:rPr lang="zh-CN" altLang="en-US" sz="2000" dirty="0" smtClean="0"/>
              <a:t>法出售用于骗取出口退税、抵扣税款发票罪</a:t>
            </a:r>
          </a:p>
          <a:p>
            <a:pPr>
              <a:lnSpc>
                <a:spcPct val="100000"/>
              </a:lnSpc>
            </a:pPr>
            <a:r>
              <a:rPr lang="zh-CN" altLang="en-US" sz="2000" dirty="0" smtClean="0"/>
              <a:t>非</a:t>
            </a:r>
            <a:r>
              <a:rPr lang="zh-CN" altLang="en-US" sz="2000" dirty="0" smtClean="0"/>
              <a:t>法出售发票罪</a:t>
            </a:r>
          </a:p>
          <a:p>
            <a:pPr>
              <a:lnSpc>
                <a:spcPct val="100000"/>
              </a:lnSpc>
            </a:pPr>
            <a:endParaRPr lang="zh-CN" altLang="en-US" sz="2000" dirty="0" smtClean="0"/>
          </a:p>
          <a:p>
            <a:pPr>
              <a:lnSpc>
                <a:spcPct val="100000"/>
              </a:lnSpc>
            </a:pPr>
            <a:endParaRPr lang="zh-CN" altLang="en-US" dirty="0" smtClean="0"/>
          </a:p>
          <a:p>
            <a:pPr>
              <a:lnSpc>
                <a:spcPct val="100000"/>
              </a:lnSpc>
            </a:pP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第六节　法律责任</a:t>
            </a:r>
          </a:p>
        </p:txBody>
      </p:sp>
      <p:sp>
        <p:nvSpPr>
          <p:cNvPr id="3" name="内容占位符 2"/>
          <p:cNvSpPr>
            <a:spLocks noGrp="1"/>
          </p:cNvSpPr>
          <p:nvPr>
            <p:ph idx="1"/>
          </p:nvPr>
        </p:nvSpPr>
        <p:spPr>
          <a:xfrm>
            <a:off x="611559" y="1268760"/>
            <a:ext cx="8281615" cy="5112990"/>
          </a:xfrm>
        </p:spPr>
        <p:txBody>
          <a:bodyPr/>
          <a:lstStyle/>
          <a:p>
            <a:pPr marL="228600" indent="-228600" algn="l" defTabSz="449263">
              <a:lnSpc>
                <a:spcPct val="140000"/>
              </a:lnSpc>
              <a:spcBef>
                <a:spcPct val="0"/>
              </a:spcBef>
              <a:buClr>
                <a:srgbClr val="486AC1"/>
              </a:buClr>
              <a:buSzPct val="100000"/>
              <a:buFont typeface="Arial" pitchFamily="34" charset="0"/>
              <a:buNone/>
              <a:defRPr/>
            </a:pPr>
            <a:r>
              <a:rPr lang="zh-CN" altLang="zh-CN" sz="2400" b="1" dirty="0" smtClean="0">
                <a:solidFill>
                  <a:srgbClr val="000000"/>
                </a:solidFill>
                <a:latin typeface="黑体" pitchFamily="2" charset="-122"/>
                <a:ea typeface="黑体" pitchFamily="2" charset="-122"/>
              </a:rPr>
              <a:t>三</a:t>
            </a:r>
            <a:r>
              <a:rPr lang="zh-CN" altLang="zh-CN" sz="2400" b="1" dirty="0">
                <a:solidFill>
                  <a:srgbClr val="000000"/>
                </a:solidFill>
                <a:latin typeface="黑体" pitchFamily="2" charset="-122"/>
                <a:ea typeface="黑体" pitchFamily="2" charset="-122"/>
              </a:rPr>
              <a:t>、税务人员职务犯罪</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一</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徇私舞弊不征、少征税款罪</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二</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徇私舞弊发售发票、抵扣税款、出口退税罪</a:t>
            </a:r>
          </a:p>
          <a:p>
            <a:pPr>
              <a:buFont typeface="Arial" pitchFamily="34" charset="0"/>
              <a:buChar char="•"/>
              <a:defRPr/>
            </a:pPr>
            <a:endParaRPr lang="zh-CN" altLang="zh-CN" dirty="0"/>
          </a:p>
          <a:p>
            <a:pPr>
              <a:buFont typeface="Arial" pitchFamily="34" charset="0"/>
              <a:buChar char="•"/>
              <a:defRPr/>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066925" y="333375"/>
            <a:ext cx="5745163" cy="647700"/>
          </a:xfrm>
        </p:spPr>
        <p:txBody>
          <a:bodyPr/>
          <a:lstStyle/>
          <a:p>
            <a:r>
              <a:rPr lang="zh-CN" altLang="zh-CN" smtClean="0">
                <a:latin typeface="华文细黑"/>
                <a:ea typeface="华文细黑"/>
                <a:cs typeface="华文细黑"/>
              </a:rPr>
              <a:t>第一节　税收征收管理法概述</a:t>
            </a:r>
          </a:p>
        </p:txBody>
      </p:sp>
      <p:sp>
        <p:nvSpPr>
          <p:cNvPr id="22530" name="内容占位符 2"/>
          <p:cNvSpPr>
            <a:spLocks noGrp="1"/>
          </p:cNvSpPr>
          <p:nvPr>
            <p:ph idx="1"/>
          </p:nvPr>
        </p:nvSpPr>
        <p:spPr>
          <a:xfrm>
            <a:off x="250825" y="1125538"/>
            <a:ext cx="8569325" cy="5111750"/>
          </a:xfrm>
        </p:spPr>
        <p:txBody>
          <a:bodyPr/>
          <a:lstStyle/>
          <a:p>
            <a:pPr>
              <a:lnSpc>
                <a:spcPct val="140000"/>
              </a:lnSpc>
            </a:pPr>
            <a:r>
              <a:rPr lang="zh-CN" altLang="en-US" dirty="0" smtClean="0"/>
              <a:t>税收征收管理是国家征税机关依据国家税收法律、行政法规的规定，按照统一的标准，通过一定的程序，对纳税人应纳税额组织入库的一种行政活动，是国家将税收政策贯彻落实到每个纳税人，有效地组织税收收入及时、足额入库的一系列活动的总称。</a:t>
            </a:r>
          </a:p>
          <a:p>
            <a:pPr>
              <a:lnSpc>
                <a:spcPct val="140000"/>
              </a:lnSpc>
            </a:pPr>
            <a:r>
              <a:rPr lang="zh-CN" altLang="en-US" dirty="0" smtClean="0"/>
              <a:t>税收征收管理具体包括税务管理、税款征收、税务检查、税务代理和法律责任。 </a:t>
            </a:r>
            <a:endParaRPr lang="zh-CN" altLang="zh-CN" dirty="0" smtClean="0"/>
          </a:p>
          <a:p>
            <a:pPr>
              <a:lnSpc>
                <a:spcPct val="140000"/>
              </a:lnSpc>
            </a:pPr>
            <a:r>
              <a:rPr lang="zh-CN" altLang="en-US" dirty="0" smtClean="0"/>
              <a:t>税收征收管理法是有关税收征收管理法律规范的总称</a:t>
            </a:r>
            <a:r>
              <a:rPr lang="en-US" altLang="zh-CN" dirty="0" smtClean="0"/>
              <a:t>,</a:t>
            </a:r>
            <a:r>
              <a:rPr lang="zh-CN" altLang="en-US" dirty="0" smtClean="0"/>
              <a:t>包括税收征收管理法及税收征收管理的有关法律、法规和规章。 </a:t>
            </a:r>
          </a:p>
          <a:p>
            <a:pPr>
              <a:lnSpc>
                <a:spcPct val="140000"/>
              </a:lnSpc>
            </a:pPr>
            <a:r>
              <a:rPr lang="zh-CN" altLang="zh-CN" dirty="0" smtClean="0"/>
              <a:t>税收征收管理法的遵守主体分为以下三个方</a:t>
            </a:r>
            <a:r>
              <a:rPr lang="zh-CN" altLang="zh-CN" dirty="0" smtClean="0"/>
              <a:t>面</a:t>
            </a:r>
            <a:r>
              <a:rPr lang="zh-CN" altLang="en-US" dirty="0" smtClean="0"/>
              <a:t>：</a:t>
            </a:r>
            <a:r>
              <a:rPr lang="zh-CN" altLang="zh-CN" dirty="0" smtClean="0"/>
              <a:t>税</a:t>
            </a:r>
            <a:r>
              <a:rPr lang="zh-CN" altLang="zh-CN" dirty="0" smtClean="0"/>
              <a:t>务行政主</a:t>
            </a:r>
            <a:r>
              <a:rPr lang="zh-CN" altLang="zh-CN" dirty="0" smtClean="0"/>
              <a:t>体</a:t>
            </a:r>
            <a:r>
              <a:rPr lang="zh-CN" altLang="en-US" dirty="0" smtClean="0"/>
              <a:t>、</a:t>
            </a:r>
            <a:r>
              <a:rPr lang="zh-CN" altLang="zh-CN" dirty="0" smtClean="0"/>
              <a:t>税</a:t>
            </a:r>
            <a:r>
              <a:rPr lang="zh-CN" altLang="zh-CN" dirty="0" smtClean="0"/>
              <a:t>务行政管理相</a:t>
            </a:r>
            <a:r>
              <a:rPr lang="zh-CN" altLang="zh-CN" dirty="0" smtClean="0"/>
              <a:t>对</a:t>
            </a:r>
            <a:r>
              <a:rPr lang="zh-CN" altLang="en-US" dirty="0" smtClean="0"/>
              <a:t>人和</a:t>
            </a:r>
            <a:r>
              <a:rPr lang="zh-CN" altLang="zh-CN" dirty="0" smtClean="0"/>
              <a:t>有</a:t>
            </a:r>
            <a:r>
              <a:rPr lang="zh-CN" altLang="zh-CN" dirty="0" smtClean="0"/>
              <a:t>关单位和部</a:t>
            </a:r>
            <a:r>
              <a:rPr lang="zh-CN" altLang="zh-CN" dirty="0" smtClean="0"/>
              <a:t>门</a:t>
            </a:r>
            <a:r>
              <a:rPr lang="zh-CN" altLang="en-US" dirty="0" smtClean="0"/>
              <a:t>。</a:t>
            </a:r>
            <a:endParaRPr lang="zh-CN" altLang="zh-CN" dirty="0" smtClean="0"/>
          </a:p>
          <a:p>
            <a:pPr>
              <a:lnSpc>
                <a:spcPct val="125000"/>
              </a:lnSpc>
              <a:buFont typeface="Arial" charset="0"/>
              <a:buNone/>
            </a:pP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3059113" y="404813"/>
            <a:ext cx="5329237" cy="647700"/>
          </a:xfrm>
        </p:spPr>
        <p:txBody>
          <a:bodyPr/>
          <a:lstStyle/>
          <a:p>
            <a:r>
              <a:rPr lang="zh-CN" altLang="zh-CN" smtClean="0">
                <a:latin typeface="华文细黑"/>
                <a:ea typeface="华文细黑"/>
                <a:cs typeface="华文细黑"/>
              </a:rPr>
              <a:t>第二节　税务管理</a:t>
            </a:r>
          </a:p>
        </p:txBody>
      </p:sp>
      <p:sp>
        <p:nvSpPr>
          <p:cNvPr id="23554" name="内容占位符 2"/>
          <p:cNvSpPr>
            <a:spLocks noGrp="1"/>
          </p:cNvSpPr>
          <p:nvPr>
            <p:ph idx="1"/>
          </p:nvPr>
        </p:nvSpPr>
        <p:spPr>
          <a:xfrm>
            <a:off x="611188" y="1196975"/>
            <a:ext cx="81375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一、税务登记</a:t>
            </a:r>
            <a:r>
              <a:rPr lang="zh-CN" altLang="en-US" sz="2400" b="1" dirty="0" smtClean="0">
                <a:solidFill>
                  <a:srgbClr val="000000"/>
                </a:solidFill>
                <a:latin typeface="黑体" pitchFamily="49" charset="-122"/>
                <a:ea typeface="黑体" pitchFamily="49" charset="-122"/>
              </a:rPr>
              <a:t>管理</a:t>
            </a:r>
            <a:endParaRPr lang="zh-CN" altLang="zh-CN" sz="2400" b="1" dirty="0" smtClean="0">
              <a:solidFill>
                <a:srgbClr val="000000"/>
              </a:solidFill>
              <a:latin typeface="黑体" pitchFamily="49" charset="-122"/>
              <a:ea typeface="黑体" pitchFamily="49" charset="-122"/>
            </a:endParaRP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设立</a:t>
            </a:r>
            <a:r>
              <a:rPr lang="zh-CN" altLang="zh-CN" sz="2200" dirty="0" smtClean="0">
                <a:solidFill>
                  <a:srgbClr val="000000"/>
                </a:solidFill>
                <a:latin typeface="楷体_GB2312"/>
                <a:ea typeface="楷体_GB2312"/>
                <a:cs typeface="楷体_GB2312"/>
              </a:rPr>
              <a:t>税务登记</a:t>
            </a:r>
          </a:p>
          <a:p>
            <a:pPr marL="228600" indent="-228600" defTabSz="449263">
              <a:lnSpc>
                <a:spcPct val="160000"/>
              </a:lnSpc>
            </a:pPr>
            <a:r>
              <a:rPr lang="zh-CN" altLang="en-US" dirty="0" smtClean="0"/>
              <a:t>设</a:t>
            </a:r>
            <a:r>
              <a:rPr lang="zh-CN" altLang="en-US" dirty="0" smtClean="0"/>
              <a:t>立</a:t>
            </a:r>
            <a:r>
              <a:rPr lang="zh-CN" altLang="zh-CN" dirty="0" smtClean="0"/>
              <a:t>税务登记的对象</a:t>
            </a:r>
          </a:p>
          <a:p>
            <a:pPr marL="228600" indent="-228600" defTabSz="449263">
              <a:lnSpc>
                <a:spcPct val="160000"/>
              </a:lnSpc>
            </a:pPr>
            <a:r>
              <a:rPr lang="zh-CN" altLang="zh-CN" dirty="0" smtClean="0"/>
              <a:t>办</a:t>
            </a:r>
            <a:r>
              <a:rPr lang="zh-CN" altLang="zh-CN" dirty="0" smtClean="0"/>
              <a:t>理开业税务登记的要求</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变更税务登记与注销税务登记</a:t>
            </a:r>
          </a:p>
          <a:p>
            <a:pPr marL="228600" indent="-228600" defTabSz="449263">
              <a:lnSpc>
                <a:spcPct val="160000"/>
              </a:lnSpc>
            </a:pPr>
            <a:r>
              <a:rPr lang="zh-CN" altLang="zh-CN" dirty="0" smtClean="0"/>
              <a:t>变</a:t>
            </a:r>
            <a:r>
              <a:rPr lang="zh-CN" altLang="zh-CN" dirty="0" smtClean="0"/>
              <a:t>更税务登记</a:t>
            </a:r>
          </a:p>
          <a:p>
            <a:pPr marL="228600" indent="-228600" defTabSz="449263">
              <a:lnSpc>
                <a:spcPct val="160000"/>
              </a:lnSpc>
            </a:pPr>
            <a:r>
              <a:rPr lang="zh-CN" altLang="zh-CN" dirty="0" smtClean="0"/>
              <a:t>注</a:t>
            </a:r>
            <a:r>
              <a:rPr lang="zh-CN" altLang="zh-CN" dirty="0" smtClean="0"/>
              <a:t>销税务登记</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停业、复业登记</a:t>
            </a:r>
          </a:p>
          <a:p>
            <a:pPr marL="228600" indent="-228600" defTabSz="449263">
              <a:lnSpc>
                <a:spcPct val="125000"/>
              </a:lnSpc>
            </a:pPr>
            <a:endParaRPr lang="zh-CN" altLang="zh-CN" dirty="0" smtClean="0"/>
          </a:p>
          <a:p>
            <a:pPr marL="228600" indent="-228600" defTabSz="449263">
              <a:lnSpc>
                <a:spcPct val="125000"/>
              </a:lnSpc>
            </a:pPr>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700338" y="404813"/>
            <a:ext cx="5832475" cy="647700"/>
          </a:xfrm>
        </p:spPr>
        <p:txBody>
          <a:bodyPr/>
          <a:lstStyle/>
          <a:p>
            <a:r>
              <a:rPr lang="zh-CN" altLang="zh-CN" smtClean="0">
                <a:latin typeface="华文细黑"/>
                <a:ea typeface="华文细黑"/>
                <a:cs typeface="华文细黑"/>
              </a:rPr>
              <a:t>第二节　税务管理</a:t>
            </a:r>
          </a:p>
        </p:txBody>
      </p:sp>
      <p:sp>
        <p:nvSpPr>
          <p:cNvPr id="24578" name="内容占位符 2"/>
          <p:cNvSpPr>
            <a:spLocks noGrp="1"/>
          </p:cNvSpPr>
          <p:nvPr>
            <p:ph idx="1"/>
          </p:nvPr>
        </p:nvSpPr>
        <p:spPr>
          <a:xfrm>
            <a:off x="900113" y="1196975"/>
            <a:ext cx="7848600"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二、账簿、凭证管理</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账簿、凭证概念的界定</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设置账簿的范围</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对纳税人的财务会计制度及其处理办法的管理</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账簿、凭证的保存和管理</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987675" y="333375"/>
            <a:ext cx="5545138" cy="647700"/>
          </a:xfrm>
        </p:spPr>
        <p:txBody>
          <a:bodyPr/>
          <a:lstStyle/>
          <a:p>
            <a:r>
              <a:rPr lang="zh-CN" altLang="zh-CN" smtClean="0">
                <a:latin typeface="华文细黑"/>
                <a:ea typeface="华文细黑"/>
                <a:cs typeface="华文细黑"/>
              </a:rPr>
              <a:t>第二节　税务管理</a:t>
            </a:r>
          </a:p>
        </p:txBody>
      </p:sp>
      <p:sp>
        <p:nvSpPr>
          <p:cNvPr id="25602" name="内容占位符 2"/>
          <p:cNvSpPr>
            <a:spLocks noGrp="1"/>
          </p:cNvSpPr>
          <p:nvPr>
            <p:ph idx="1"/>
          </p:nvPr>
        </p:nvSpPr>
        <p:spPr>
          <a:xfrm>
            <a:off x="755650" y="908050"/>
            <a:ext cx="7993063" cy="5473700"/>
          </a:xfrm>
        </p:spPr>
        <p:txBody>
          <a:bodyPr/>
          <a:lstStyle/>
          <a:p>
            <a:pPr marL="228600" indent="-228600" algn="l" defTabSz="449263">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三、纳税申报</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纳税申报的对象</a:t>
            </a:r>
          </a:p>
          <a:p>
            <a:pPr marL="228600" indent="-228600" defTabSz="449263">
              <a:buClr>
                <a:schemeClr val="tx1"/>
              </a:buClr>
            </a:pPr>
            <a:r>
              <a:rPr lang="zh-CN" altLang="zh-CN" dirty="0" smtClean="0"/>
              <a:t>负</a:t>
            </a:r>
            <a:r>
              <a:rPr lang="zh-CN" altLang="zh-CN" dirty="0" smtClean="0"/>
              <a:t>有纳税义务的单位和个人</a:t>
            </a:r>
          </a:p>
          <a:p>
            <a:pPr marL="228600" indent="-228600" defTabSz="449263">
              <a:buClr>
                <a:schemeClr val="tx1"/>
              </a:buClr>
            </a:pPr>
            <a:r>
              <a:rPr lang="zh-CN" altLang="zh-CN" dirty="0" smtClean="0"/>
              <a:t>取</a:t>
            </a:r>
            <a:r>
              <a:rPr lang="zh-CN" altLang="zh-CN" dirty="0" smtClean="0"/>
              <a:t>得临时应税收入或发生应税行为的纳税人</a:t>
            </a:r>
          </a:p>
          <a:p>
            <a:pPr marL="228600" indent="-228600" defTabSz="449263">
              <a:buClr>
                <a:schemeClr val="tx1"/>
              </a:buClr>
            </a:pPr>
            <a:r>
              <a:rPr lang="zh-CN" altLang="zh-CN" dirty="0" smtClean="0"/>
              <a:t>享</a:t>
            </a:r>
            <a:r>
              <a:rPr lang="zh-CN" altLang="zh-CN" dirty="0" smtClean="0"/>
              <a:t>有减税、免税待遇的纳税</a:t>
            </a:r>
            <a:r>
              <a:rPr lang="zh-CN" altLang="en-US" dirty="0" smtClean="0"/>
              <a:t>人</a:t>
            </a:r>
            <a:endParaRPr lang="zh-CN" altLang="zh-CN" dirty="0" smtClean="0"/>
          </a:p>
          <a:p>
            <a:pPr marL="228600" indent="-228600" defTabSz="449263">
              <a:buClr>
                <a:schemeClr val="tx1"/>
              </a:buClr>
            </a:pPr>
            <a:r>
              <a:rPr lang="zh-CN" altLang="zh-CN" dirty="0" smtClean="0"/>
              <a:t>扣</a:t>
            </a:r>
            <a:r>
              <a:rPr lang="zh-CN" altLang="zh-CN" dirty="0" smtClean="0"/>
              <a:t>缴义务人作为间接负有纳税义务的单位和个人</a:t>
            </a:r>
          </a:p>
          <a:p>
            <a:pPr marL="228600" indent="-228600" defTabSz="449263"/>
            <a:endParaRPr lang="zh-CN" altLang="zh-CN" sz="1000"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办理纳税申报的要求</a:t>
            </a:r>
          </a:p>
          <a:p>
            <a:pPr marL="228600" indent="-228600" defTabSz="449263"/>
            <a:r>
              <a:rPr lang="zh-CN" altLang="zh-CN" dirty="0" smtClean="0"/>
              <a:t>纳</a:t>
            </a:r>
            <a:r>
              <a:rPr lang="zh-CN" altLang="zh-CN" dirty="0" smtClean="0"/>
              <a:t>税申报的期限要求</a:t>
            </a:r>
          </a:p>
          <a:p>
            <a:pPr marL="228600" indent="-228600" defTabSz="449263"/>
            <a:r>
              <a:rPr lang="zh-CN" altLang="zh-CN" dirty="0" smtClean="0"/>
              <a:t>纳</a:t>
            </a:r>
            <a:r>
              <a:rPr lang="zh-CN" altLang="zh-CN" dirty="0" smtClean="0"/>
              <a:t>税申报的内容要求</a:t>
            </a:r>
          </a:p>
          <a:p>
            <a:pPr marL="228600" indent="-228600" defTabSz="449263"/>
            <a:r>
              <a:rPr lang="zh-CN" altLang="zh-CN" dirty="0" smtClean="0"/>
              <a:t>纳</a:t>
            </a:r>
            <a:r>
              <a:rPr lang="zh-CN" altLang="zh-CN" dirty="0" smtClean="0"/>
              <a:t>税申报的方法</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843213" y="404813"/>
            <a:ext cx="5710237" cy="647700"/>
          </a:xfrm>
        </p:spPr>
        <p:txBody>
          <a:bodyPr/>
          <a:lstStyle/>
          <a:p>
            <a:r>
              <a:rPr lang="zh-CN" altLang="zh-CN" smtClean="0">
                <a:latin typeface="华文细黑"/>
                <a:ea typeface="华文细黑"/>
                <a:cs typeface="华文细黑"/>
              </a:rPr>
              <a:t>第二节　税务管理</a:t>
            </a:r>
          </a:p>
        </p:txBody>
      </p:sp>
      <p:sp>
        <p:nvSpPr>
          <p:cNvPr id="26626" name="内容占位符 2"/>
          <p:cNvSpPr>
            <a:spLocks noGrp="1"/>
          </p:cNvSpPr>
          <p:nvPr>
            <p:ph idx="1"/>
          </p:nvPr>
        </p:nvSpPr>
        <p:spPr>
          <a:xfrm>
            <a:off x="1042988" y="1196975"/>
            <a:ext cx="7272337"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四、发票的使用和管理</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发票的印制</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发票的领购</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发票的开具</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发票的保管</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发票的检查</a:t>
            </a:r>
          </a:p>
          <a:p>
            <a:pPr marL="228600" indent="-228600" defTabSz="449263"/>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916238" y="333375"/>
            <a:ext cx="5276850" cy="647700"/>
          </a:xfrm>
        </p:spPr>
        <p:txBody>
          <a:bodyPr/>
          <a:lstStyle/>
          <a:p>
            <a:r>
              <a:rPr lang="zh-CN" altLang="zh-CN" smtClean="0">
                <a:latin typeface="华文细黑"/>
                <a:ea typeface="华文细黑"/>
                <a:cs typeface="华文细黑"/>
              </a:rPr>
              <a:t>第三节　税款征收</a:t>
            </a:r>
          </a:p>
        </p:txBody>
      </p:sp>
      <p:sp>
        <p:nvSpPr>
          <p:cNvPr id="276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一、税款征收的方式和程序</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税款征收的方式</a:t>
            </a:r>
          </a:p>
          <a:p>
            <a:pPr marL="228600" indent="-228600" defTabSz="449263"/>
            <a:r>
              <a:rPr lang="zh-CN" altLang="zh-CN" dirty="0" smtClean="0"/>
              <a:t>查</a:t>
            </a:r>
            <a:r>
              <a:rPr lang="zh-CN" altLang="zh-CN" dirty="0" smtClean="0"/>
              <a:t>账征收</a:t>
            </a:r>
          </a:p>
          <a:p>
            <a:pPr marL="228600" indent="-228600" defTabSz="449263"/>
            <a:r>
              <a:rPr lang="zh-CN" altLang="zh-CN" dirty="0" smtClean="0"/>
              <a:t>查</a:t>
            </a:r>
            <a:r>
              <a:rPr lang="zh-CN" altLang="zh-CN" dirty="0" smtClean="0"/>
              <a:t>定征收</a:t>
            </a:r>
          </a:p>
          <a:p>
            <a:pPr marL="228600" indent="-228600" defTabSz="449263"/>
            <a:r>
              <a:rPr lang="zh-CN" altLang="zh-CN" dirty="0" smtClean="0"/>
              <a:t>查</a:t>
            </a:r>
            <a:r>
              <a:rPr lang="zh-CN" altLang="zh-CN" dirty="0" smtClean="0"/>
              <a:t>验征收</a:t>
            </a:r>
          </a:p>
          <a:p>
            <a:pPr marL="228600" indent="-228600" defTabSz="449263"/>
            <a:r>
              <a:rPr lang="zh-CN" altLang="zh-CN" dirty="0" smtClean="0"/>
              <a:t>定</a:t>
            </a:r>
            <a:r>
              <a:rPr lang="zh-CN" altLang="zh-CN" dirty="0" smtClean="0"/>
              <a:t>期定额征收</a:t>
            </a:r>
          </a:p>
          <a:p>
            <a:pPr marL="228600" indent="-228600" defTabSz="449263"/>
            <a:r>
              <a:rPr lang="zh-CN" altLang="zh-CN" dirty="0" smtClean="0"/>
              <a:t>委</a:t>
            </a:r>
            <a:r>
              <a:rPr lang="zh-CN" altLang="zh-CN" dirty="0" smtClean="0"/>
              <a:t>托代征税款</a:t>
            </a:r>
          </a:p>
          <a:p>
            <a:pPr marL="228600" indent="-228600" defTabSz="449263"/>
            <a:r>
              <a:rPr lang="zh-CN" altLang="zh-CN" dirty="0" smtClean="0"/>
              <a:t>邮</a:t>
            </a:r>
            <a:r>
              <a:rPr lang="zh-CN" altLang="zh-CN" dirty="0" smtClean="0"/>
              <a:t>寄纳税</a:t>
            </a:r>
          </a:p>
          <a:p>
            <a:pPr marL="228600" indent="-228600" defTabSz="449263"/>
            <a:r>
              <a:rPr lang="zh-CN" altLang="zh-CN" dirty="0" smtClean="0"/>
              <a:t>其</a:t>
            </a:r>
            <a:r>
              <a:rPr lang="zh-CN" altLang="zh-CN" dirty="0" smtClean="0"/>
              <a:t>他</a:t>
            </a:r>
            <a:r>
              <a:rPr lang="zh-CN" altLang="en-US" dirty="0" smtClean="0"/>
              <a:t>征收</a:t>
            </a:r>
            <a:r>
              <a:rPr lang="zh-CN" altLang="zh-CN" dirty="0" smtClean="0"/>
              <a:t>方式</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771775" y="333375"/>
            <a:ext cx="5761038" cy="647700"/>
          </a:xfrm>
        </p:spPr>
        <p:txBody>
          <a:bodyPr/>
          <a:lstStyle/>
          <a:p>
            <a:r>
              <a:rPr lang="zh-CN" altLang="zh-CN" smtClean="0">
                <a:latin typeface="华文细黑"/>
                <a:ea typeface="华文细黑"/>
                <a:cs typeface="华文细黑"/>
              </a:rPr>
              <a:t>第三节　税款征收</a:t>
            </a:r>
          </a:p>
        </p:txBody>
      </p:sp>
      <p:sp>
        <p:nvSpPr>
          <p:cNvPr id="28674" name="内容占位符 2"/>
          <p:cNvSpPr>
            <a:spLocks noGrp="1"/>
          </p:cNvSpPr>
          <p:nvPr>
            <p:ph idx="1"/>
          </p:nvPr>
        </p:nvSpPr>
        <p:spPr>
          <a:xfrm>
            <a:off x="395288" y="1196975"/>
            <a:ext cx="8353425" cy="5184775"/>
          </a:xfrm>
        </p:spPr>
        <p:txBody>
          <a:bodyPr/>
          <a:lstStyle/>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税款征收的程序</a:t>
            </a:r>
          </a:p>
          <a:p>
            <a:pPr marL="228600" indent="-228600" defTabSz="449263">
              <a:lnSpc>
                <a:spcPct val="160000"/>
              </a:lnSpc>
            </a:pPr>
            <a:r>
              <a:rPr lang="zh-CN" altLang="zh-CN" dirty="0" smtClean="0"/>
              <a:t>由于征收方式不同</a:t>
            </a:r>
            <a:r>
              <a:rPr lang="en-US" altLang="zh-CN" dirty="0" smtClean="0"/>
              <a:t>,</a:t>
            </a:r>
            <a:r>
              <a:rPr lang="zh-CN" altLang="zh-CN" dirty="0" smtClean="0"/>
              <a:t>税款征收程序也有所不同。</a:t>
            </a:r>
            <a:endParaRPr lang="en-US" altLang="zh-CN" dirty="0" smtClean="0"/>
          </a:p>
          <a:p>
            <a:pPr marL="228600" indent="-228600" defTabSz="449263">
              <a:lnSpc>
                <a:spcPct val="160000"/>
              </a:lnSpc>
            </a:pPr>
            <a:r>
              <a:rPr lang="zh-CN" altLang="zh-CN" dirty="0" smtClean="0"/>
              <a:t>税款一般由纳税人直接向国家金库经收处</a:t>
            </a:r>
            <a:r>
              <a:rPr lang="en-US" altLang="zh-CN" dirty="0" smtClean="0"/>
              <a:t>(</a:t>
            </a:r>
            <a:r>
              <a:rPr lang="zh-CN" altLang="zh-CN" dirty="0" smtClean="0"/>
              <a:t>设在银行</a:t>
            </a:r>
            <a:r>
              <a:rPr lang="en-US" altLang="zh-CN" dirty="0" smtClean="0"/>
              <a:t>)</a:t>
            </a:r>
            <a:r>
              <a:rPr lang="zh-CN" altLang="zh-CN" dirty="0" smtClean="0"/>
              <a:t>缴纳。国库经收处将收纳的税款随同缴款书划</a:t>
            </a:r>
            <a:r>
              <a:rPr lang="zh-CN" altLang="zh-CN" dirty="0" smtClean="0"/>
              <a:t>转</a:t>
            </a:r>
            <a:r>
              <a:rPr lang="zh-CN" altLang="en-US" dirty="0" smtClean="0"/>
              <a:t>至国</a:t>
            </a:r>
            <a:r>
              <a:rPr lang="zh-CN" altLang="zh-CN" dirty="0" smtClean="0"/>
              <a:t>库后</a:t>
            </a:r>
            <a:r>
              <a:rPr lang="en-US" altLang="zh-CN" dirty="0" smtClean="0"/>
              <a:t>,</a:t>
            </a:r>
            <a:r>
              <a:rPr lang="zh-CN" altLang="zh-CN" dirty="0" smtClean="0"/>
              <a:t>税款征收入库手续即告完成。</a:t>
            </a:r>
          </a:p>
          <a:p>
            <a:pPr marL="228600" indent="-228600" defTabSz="449263"/>
            <a:endParaRPr lang="zh-CN" altLang="zh-CN"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2521</Words>
  <Application>Microsoft Office PowerPoint</Application>
  <PresentationFormat>全屏显示(4:3)</PresentationFormat>
  <Paragraphs>179</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目   录</vt:lpstr>
      <vt:lpstr>第一节　税收征收管理法概述</vt:lpstr>
      <vt:lpstr>第二节　税务管理</vt:lpstr>
      <vt:lpstr>第二节　税务管理</vt:lpstr>
      <vt:lpstr>第二节　税务管理</vt:lpstr>
      <vt:lpstr>第二节　税务管理</vt:lpstr>
      <vt:lpstr>第三节　税款征收</vt:lpstr>
      <vt:lpstr>第三节　税款征收</vt:lpstr>
      <vt:lpstr>第三节　税款征收</vt:lpstr>
      <vt:lpstr>第三节　税款征收</vt:lpstr>
      <vt:lpstr>第四节　税务检查</vt:lpstr>
      <vt:lpstr>第四节　税务检查</vt:lpstr>
      <vt:lpstr>第四节　税务检查</vt:lpstr>
      <vt:lpstr>第四节　税务检查</vt:lpstr>
      <vt:lpstr>第五节　税务代理</vt:lpstr>
      <vt:lpstr>第五节　税务代理</vt:lpstr>
      <vt:lpstr>第五节　税务代理</vt:lpstr>
      <vt:lpstr>第五节　税务代理</vt:lpstr>
      <vt:lpstr>第五节　税务代理</vt:lpstr>
      <vt:lpstr>第五节　税务代理</vt:lpstr>
      <vt:lpstr>第六节　法律责任</vt:lpstr>
      <vt:lpstr>                    第六节　法律责任</vt:lpstr>
      <vt:lpstr>第六节　法律责任</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28</cp:revision>
  <dcterms:created xsi:type="dcterms:W3CDTF">2014-11-26T09:30:08Z</dcterms:created>
  <dcterms:modified xsi:type="dcterms:W3CDTF">2020-12-22T06:24:28Z</dcterms:modified>
</cp:coreProperties>
</file>