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40"/>
  </p:handoutMasterIdLst>
  <p:sldIdLst>
    <p:sldId id="10162" r:id="rId3"/>
    <p:sldId id="10137" r:id="rId5"/>
    <p:sldId id="10138" r:id="rId6"/>
    <p:sldId id="10189" r:id="rId7"/>
    <p:sldId id="10190" r:id="rId8"/>
    <p:sldId id="10193" r:id="rId9"/>
    <p:sldId id="10191" r:id="rId10"/>
    <p:sldId id="10194" r:id="rId11"/>
    <p:sldId id="10200" r:id="rId12"/>
    <p:sldId id="10148" r:id="rId13"/>
    <p:sldId id="10202" r:id="rId14"/>
    <p:sldId id="10203" r:id="rId15"/>
    <p:sldId id="10271" r:id="rId16"/>
    <p:sldId id="10272" r:id="rId17"/>
    <p:sldId id="10273" r:id="rId18"/>
    <p:sldId id="10274" r:id="rId19"/>
    <p:sldId id="10275" r:id="rId20"/>
    <p:sldId id="10276" r:id="rId21"/>
    <p:sldId id="10204" r:id="rId22"/>
    <p:sldId id="10206" r:id="rId23"/>
    <p:sldId id="10277" r:id="rId24"/>
    <p:sldId id="10278" r:id="rId25"/>
    <p:sldId id="10279" r:id="rId26"/>
    <p:sldId id="10280" r:id="rId27"/>
    <p:sldId id="10281" r:id="rId28"/>
    <p:sldId id="10239" r:id="rId29"/>
    <p:sldId id="10240" r:id="rId30"/>
    <p:sldId id="10282" r:id="rId31"/>
    <p:sldId id="10241" r:id="rId32"/>
    <p:sldId id="10283" r:id="rId33"/>
    <p:sldId id="10284" r:id="rId34"/>
    <p:sldId id="10285" r:id="rId35"/>
    <p:sldId id="10242" r:id="rId36"/>
    <p:sldId id="10286" r:id="rId37"/>
    <p:sldId id="10287" r:id="rId38"/>
    <p:sldId id="10136" r:id="rId39"/>
  </p:sldIdLst>
  <p:sldSz cx="12858750" cy="7232650"/>
  <p:notesSz cx="6858000" cy="9144000"/>
  <p:custDataLst>
    <p:tags r:id="rId4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00099"/>
    <a:srgbClr val="90B6DE"/>
    <a:srgbClr val="C5C5C5"/>
    <a:srgbClr val="4BC1DD"/>
    <a:srgbClr val="E2D7C3"/>
    <a:srgbClr val="FFB700"/>
    <a:srgbClr val="E5DAC9"/>
    <a:srgbClr val="FFC600"/>
    <a:srgbClr val="953D19"/>
    <a:srgbClr val="CC93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82" autoAdjust="0"/>
    <p:restoredTop sz="95317" autoAdjust="0"/>
  </p:normalViewPr>
  <p:slideViewPr>
    <p:cSldViewPr>
      <p:cViewPr varScale="1">
        <p:scale>
          <a:sx n="51" d="100"/>
          <a:sy n="51" d="100"/>
        </p:scale>
        <p:origin x="-120" y="-1542"/>
      </p:cViewPr>
      <p:guideLst>
        <p:guide orient="horz" pos="344"/>
        <p:guide orient="horz" pos="4141"/>
        <p:guide pos="4050"/>
        <p:guide pos="557"/>
        <p:guide pos="7515"/>
        <p:guide pos="6907"/>
      </p:guideLst>
    </p:cSldViewPr>
  </p:slideViewPr>
  <p:outlineViewPr>
    <p:cViewPr>
      <p:scale>
        <a:sx n="100" d="100"/>
        <a:sy n="100" d="100"/>
      </p:scale>
      <p:origin x="0" y="0"/>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8.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smtClean="0"/>
              <a:t>Click to edit Master title style</a:t>
            </a:r>
            <a:endParaRPr lang="id-ID"/>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fld>
            <a:endParaRPr lang="id-ID"/>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0743" y="109604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4" name="矩形 3"/>
          <p:cNvSpPr/>
          <p:nvPr/>
        </p:nvSpPr>
        <p:spPr>
          <a:xfrm>
            <a:off x="-467" y="-358"/>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325370" y="5200377"/>
            <a:ext cx="8324850" cy="83058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smtClean="0">
                <a:solidFill>
                  <a:schemeClr val="bg1"/>
                </a:solidFill>
                <a:cs typeface="Arial" panose="020B0604020202020204" pitchFamily="34" charset="0"/>
              </a:rPr>
              <a:t>项目九</a:t>
            </a:r>
            <a:r>
              <a:rPr lang="en-US" altLang="zh-CN" sz="5400" b="1" smtClean="0">
                <a:solidFill>
                  <a:schemeClr val="bg1"/>
                </a:solidFill>
                <a:cs typeface="Arial" panose="020B0604020202020204" pitchFamily="34" charset="0"/>
              </a:rPr>
              <a:t> </a:t>
            </a:r>
            <a:r>
              <a:rPr lang="zh-CN" altLang="en-US" sz="5400" b="1" smtClean="0">
                <a:solidFill>
                  <a:schemeClr val="bg1"/>
                </a:solidFill>
                <a:cs typeface="Arial" panose="020B0604020202020204" pitchFamily="34" charset="0"/>
              </a:rPr>
              <a:t>编制财务会计</a:t>
            </a:r>
            <a:r>
              <a:rPr lang="zh-CN" altLang="en-US" sz="5400" b="1" smtClean="0">
                <a:solidFill>
                  <a:schemeClr val="bg1"/>
                </a:solidFill>
                <a:cs typeface="Arial" panose="020B0604020202020204" pitchFamily="34" charset="0"/>
              </a:rPr>
              <a:t>报告</a:t>
            </a:r>
            <a:endParaRPr lang="zh-CN" altLang="en-US" sz="5400" b="1" smtClean="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20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100455" y="448310"/>
            <a:ext cx="4839335"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3" name="TextBox 32"/>
          <p:cNvSpPr txBox="1"/>
          <p:nvPr/>
        </p:nvSpPr>
        <p:spPr>
          <a:xfrm>
            <a:off x="1196340" y="591820"/>
            <a:ext cx="4712970"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一、资产负债表的基本格式</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101090" y="1311910"/>
            <a:ext cx="11139170" cy="4615815"/>
          </a:xfrm>
          <a:prstGeom prst="rect">
            <a:avLst/>
          </a:prstGeom>
          <a:noFill/>
        </p:spPr>
        <p:txBody>
          <a:bodyPr wrap="square" rtlCol="0" anchor="t">
            <a:spAutoFit/>
          </a:bodyPr>
          <a:p>
            <a:pPr marL="0" indent="0" eaLnBrk="1" latinLnBrk="0" hangingPunct="1">
              <a:lnSpc>
                <a:spcPct val="150000"/>
              </a:lnSpc>
              <a:buNone/>
            </a:pPr>
            <a:r>
              <a:rPr lang="en-US" altLang="zh-CN"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、资产负债表通常包括</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表头、表身</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eaLnBrk="1" latinLnBrk="0" hangingPunct="1">
              <a:lnSpc>
                <a:spcPct val="150000"/>
              </a:lnSpc>
              <a:buNone/>
            </a:pPr>
            <a:r>
              <a:rPr lang="en-US" altLang="zh-CN"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表头</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部分主要包括资产负债表的名称、编制单位、编制日期、报表编号和金额单位</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eaLnBrk="1" latinLnBrk="0" hangingPunct="1">
              <a:lnSpc>
                <a:spcPct val="150000"/>
              </a:lnSpc>
              <a:buNone/>
            </a:pPr>
            <a:r>
              <a:rPr lang="en-US" altLang="zh-CN"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表身</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部分则列明了各项资产、负债和所有者权益各项目的财务状况，是资产负债表的</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主要部分</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eaLnBrk="1" latinLnBrk="0" hangingPunct="1">
              <a:lnSpc>
                <a:spcPct val="150000"/>
              </a:lnSpc>
              <a:buNone/>
            </a:pPr>
            <a:r>
              <a:rPr lang="en-US" altLang="zh-CN"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、资产负债表的表身格式主要有</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报告式</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账户式</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两种，</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企业的资产负债表采用</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账户式</a:t>
            </a:r>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结构。</a:t>
            </a:r>
            <a:endPar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5" dur="5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3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1383665"/>
            <a:ext cx="11139170" cy="5908040"/>
          </a:xfrm>
          <a:prstGeom prst="rect">
            <a:avLst/>
          </a:prstGeom>
          <a:noFill/>
        </p:spPr>
        <p:txBody>
          <a:bodyPr wrap="square" rtlCol="0" anchor="t">
            <a:spAutoFit/>
          </a:bodyPr>
          <a:p>
            <a:pPr lvl="1" indent="0" algn="just" eaLnBrk="1" hangingPunct="1">
              <a:lnSpc>
                <a:spcPct val="150000"/>
              </a:lnSpc>
              <a:spcBef>
                <a:spcPct val="0"/>
              </a:spcBef>
              <a:buFont typeface="Wingdings" panose="05000000000000000000" pitchFamily="2" charset="2"/>
              <a:buChar char="v"/>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账户式资产负债表分为</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左右</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结构</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lvl="1" indent="0" algn="just" eaLnBrk="1" hangingPunct="1">
              <a:lnSpc>
                <a:spcPct val="150000"/>
              </a:lnSpc>
              <a:spcBef>
                <a:spcPct val="0"/>
              </a:spcBef>
              <a:buFont typeface="Wingdings" panose="05000000000000000000" pitchFamily="2" charset="2"/>
              <a:buChar char="v"/>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左方为</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资产各项目</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，按资产的流动性大小排列：流动性大的资产排在前面，流动性小的资产排在后面</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lvl="1" indent="0" algn="just" eaLnBrk="1" hangingPunct="1">
              <a:lnSpc>
                <a:spcPct val="150000"/>
              </a:lnSpc>
              <a:spcBef>
                <a:spcPct val="0"/>
              </a:spcBef>
              <a:buFont typeface="Wingdings" panose="05000000000000000000" pitchFamily="2" charset="2"/>
              <a:buChar char="v"/>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右方为</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负债及所有者权益项目</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，一般清偿时间的先后顺序排列：流动负债排在前面，所有者权益项目排在最后</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indent="0" algn="just"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负债项目</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按照</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偿还时间</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的长短排列，偿还时间短的负债排在前面，偿还时间长的负债排在后面</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lvl="1" indent="0" algn="just"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所有者权益项目</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按照</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永久性大小</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排列，永久性越大，排在越前面</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Group 11"/>
          <p:cNvGrpSpPr/>
          <p:nvPr/>
        </p:nvGrpSpPr>
        <p:grpSpPr>
          <a:xfrm>
            <a:off x="1100455" y="448310"/>
            <a:ext cx="4839335"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1172845" y="402590"/>
            <a:ext cx="4265295" cy="737235"/>
          </a:xfrm>
          <a:prstGeom prst="rect">
            <a:avLst/>
          </a:prstGeom>
          <a:noFill/>
        </p:spPr>
        <p:txBody>
          <a:bodyPr wrap="square" rtlCol="0">
            <a:spAutoFit/>
          </a:bodyPr>
          <a:p>
            <a:pPr marL="0" indent="0" eaLnBrk="1" latinLnBrk="0" hangingPunct="1">
              <a:lnSpc>
                <a:spcPct val="150000"/>
              </a:lnSpc>
              <a:buNone/>
            </a:pPr>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账户式结构</a:t>
            </a:r>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资产负债表</a:t>
            </a:r>
            <a:endPar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aphicFrame>
        <p:nvGraphicFramePr>
          <p:cNvPr id="1472571" name="Group 59"/>
          <p:cNvGraphicFramePr>
            <a:graphicFrameLocks noGrp="1"/>
          </p:cNvGraphicFramePr>
          <p:nvPr>
            <p:ph sz="half" idx="1"/>
            <p:custDataLst>
              <p:tags r:id="rId1"/>
            </p:custDataLst>
          </p:nvPr>
        </p:nvGraphicFramePr>
        <p:xfrm>
          <a:off x="1323340" y="990600"/>
          <a:ext cx="9896475" cy="5905500"/>
        </p:xfrm>
        <a:graphic>
          <a:graphicData uri="http://schemas.openxmlformats.org/drawingml/2006/table">
            <a:tbl>
              <a:tblPr/>
              <a:tblGrid>
                <a:gridCol w="2335530"/>
                <a:gridCol w="1564640"/>
                <a:gridCol w="1153795"/>
                <a:gridCol w="2269490"/>
                <a:gridCol w="1227455"/>
                <a:gridCol w="1345565"/>
              </a:tblGrid>
              <a:tr h="535305">
                <a:tc>
                  <a:txBody>
                    <a:bodyPr/>
                    <a:p>
                      <a:pPr marL="342900" marR="0" lvl="0" indent="-342900" algn="l" defTabSz="914400" rtl="0" eaLnBrk="1" fontAlgn="base" latinLnBrk="0" hangingPunct="1">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资产</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l" defTabSz="914400" rtl="0" eaLnBrk="1" fontAlgn="base" latinLnBrk="0" hangingPunct="1">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smtClean="0">
                          <a:ln>
                            <a:noFill/>
                          </a:ln>
                          <a:effectLst/>
                          <a:latin typeface="黑体" panose="02010609060101010101" pitchFamily="49" charset="-122"/>
                          <a:ea typeface="黑体" panose="02010609060101010101" pitchFamily="49" charset="-122"/>
                          <a:sym typeface="+mn-ea"/>
                        </a:rPr>
                        <a:t>期末余额</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l" defTabSz="914400" rtl="0" eaLnBrk="1" fontAlgn="base" latinLnBrk="0" hangingPunct="1">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年初余额</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l" defTabSz="914400" rtl="0" eaLnBrk="1" fontAlgn="base" latinLnBrk="0" hangingPunct="1">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负债及所有者权益</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l" defTabSz="914400" rtl="0" eaLnBrk="1" fontAlgn="base" latinLnBrk="0" hangingPunct="1">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smtClean="0">
                          <a:ln>
                            <a:noFill/>
                          </a:ln>
                          <a:effectLst/>
                          <a:latin typeface="黑体" panose="02010609060101010101" pitchFamily="49" charset="-122"/>
                          <a:ea typeface="黑体" panose="02010609060101010101" pitchFamily="49" charset="-122"/>
                          <a:sym typeface="+mn-ea"/>
                        </a:rPr>
                        <a:t>期末余额</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l" defTabSz="914400" rtl="0" eaLnBrk="1" fontAlgn="base" latinLnBrk="0" hangingPunct="1">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smtClean="0">
                          <a:ln>
                            <a:noFill/>
                          </a:ln>
                          <a:effectLst/>
                          <a:latin typeface="黑体" panose="02010609060101010101" pitchFamily="49" charset="-122"/>
                          <a:ea typeface="黑体" panose="02010609060101010101" pitchFamily="49" charset="-122"/>
                          <a:sym typeface="+mn-ea"/>
                        </a:rPr>
                        <a:t>年初余额</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29200">
                <a:tc>
                  <a:txBody>
                    <a:bodyPr/>
                    <a:p>
                      <a:pPr marL="342900" marR="0" lvl="0" indent="-342900" algn="l" defTabSz="914400" rtl="0" eaLnBrk="1" fontAlgn="base" latinLnBrk="0" hangingPunct="1">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流动资产：</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货币资金</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交易性金融资产</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应收票据   </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应收账款</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a:t>
                      </a:r>
                      <a:r>
                        <a:rPr kumimoji="1" lang="zh-CN" altLang="en-US" sz="1800" b="1" smtClean="0">
                          <a:ln>
                            <a:noFill/>
                          </a:ln>
                          <a:effectLst/>
                          <a:latin typeface="黑体" panose="02010609060101010101" pitchFamily="49" charset="-122"/>
                          <a:ea typeface="黑体" panose="02010609060101010101" pitchFamily="49" charset="-122"/>
                          <a:cs typeface="黑体" panose="02010609060101010101" pitchFamily="49" charset="-122"/>
                          <a:sym typeface="+mn-ea"/>
                        </a:rPr>
                        <a:t>预付账款</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其它应收款</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存货</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待摊费用</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流动资产合计</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长期债权投资</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固定资产</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减：累计折旧</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固定资产净值</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固定资产清理</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smtClean="0">
                          <a:ln>
                            <a:noFill/>
                          </a:ln>
                          <a:effectLst/>
                          <a:latin typeface="黑体" panose="02010609060101010101" pitchFamily="49" charset="-122"/>
                          <a:ea typeface="黑体" panose="02010609060101010101" pitchFamily="49" charset="-122"/>
                          <a:cs typeface="黑体" panose="02010609060101010101" pitchFamily="49" charset="-122"/>
                          <a:sym typeface="+mn-ea"/>
                        </a:rPr>
                        <a:t>在建工程</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无形资产</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r" defTabSz="914400" rtl="0" eaLnBrk="1" fontAlgn="base" latinLnBrk="0" hangingPunct="1">
                        <a:spcBef>
                          <a:spcPct val="0"/>
                        </a:spcBef>
                        <a:spcAft>
                          <a:spcPct val="0"/>
                        </a:spcAft>
                        <a:buClr>
                          <a:schemeClr val="folHlink"/>
                        </a:buClr>
                        <a:buSzPct val="60000"/>
                        <a:buFont typeface="Wingdings" panose="05000000000000000000" pitchFamily="2" charset="2"/>
                        <a:buNone/>
                        <a:tabLst>
                          <a:tab pos="2095500" algn="l"/>
                        </a:tabLst>
                      </a:pPr>
                      <a:endParaRPr kumimoji="1" lang="zh-CN" altLang="zh-CN"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l" defTabSz="914400" rtl="0" eaLnBrk="1" fontAlgn="base" latinLnBrk="0" hangingPunct="1">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流动负债：</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短期借款</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应付账款</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预收账款</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应付工资</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应付福利费</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应交税金</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其它应交款</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预提费用</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流动负债合计</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长期负债：</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长期借款</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长期负债合计</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所有者权益</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实收资本</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资本公积</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盈余公积</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 未分配利润</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60000"/>
                        </a:lnSpc>
                        <a:spcBef>
                          <a:spcPct val="20000"/>
                        </a:spcBef>
                        <a:spcAft>
                          <a:spcPct val="0"/>
                        </a:spcAft>
                        <a:buClr>
                          <a:schemeClr val="folHlink"/>
                        </a:buClr>
                        <a:buSzPct val="60000"/>
                        <a:buFont typeface="Wingdings" panose="05000000000000000000" pitchFamily="2" charset="2"/>
                        <a:buNone/>
                      </a:pPr>
                      <a:endParaRPr kumimoji="1" lang="zh-CN" altLang="zh-CN"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r" defTabSz="914400" rtl="0" eaLnBrk="1" fontAlgn="base" latinLnBrk="0" hangingPunct="1">
                        <a:lnSpc>
                          <a:spcPct val="60000"/>
                        </a:lnSpc>
                        <a:spcBef>
                          <a:spcPct val="0"/>
                        </a:spcBef>
                        <a:spcAft>
                          <a:spcPct val="0"/>
                        </a:spcAft>
                        <a:buClr>
                          <a:schemeClr val="folHlink"/>
                        </a:buClr>
                        <a:buSzPct val="60000"/>
                        <a:buFont typeface="Wingdings" panose="05000000000000000000" pitchFamily="2" charset="2"/>
                        <a:buNone/>
                        <a:tabLst>
                          <a:tab pos="2095500" algn="l"/>
                        </a:tabLst>
                      </a:pPr>
                      <a:endParaRPr kumimoji="1" lang="zh-CN" altLang="zh-CN"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0995">
                <a:tc>
                  <a:txBody>
                    <a:bodyPr/>
                    <a:p>
                      <a:pPr marL="342900" marR="0" lvl="0" indent="-342900" algn="ctr" defTabSz="914400" rtl="0" eaLnBrk="1" fontAlgn="base" latinLnBrk="0" hangingPunct="1">
                        <a:lnSpc>
                          <a:spcPct val="60000"/>
                        </a:lnSpc>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资产合计</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60000"/>
                        </a:lnSpc>
                        <a:spcBef>
                          <a:spcPct val="20000"/>
                        </a:spcBef>
                        <a:spcAft>
                          <a:spcPct val="0"/>
                        </a:spcAft>
                        <a:buClr>
                          <a:schemeClr val="folHlink"/>
                        </a:buClr>
                        <a:buSzPct val="60000"/>
                        <a:buFont typeface="Wingdings" panose="05000000000000000000" pitchFamily="2" charset="2"/>
                        <a:buNone/>
                      </a:pPr>
                      <a:endParaRPr kumimoji="1" lang="zh-CN" altLang="zh-CN"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l" defTabSz="914400" rtl="0" eaLnBrk="1" fontAlgn="base" latinLnBrk="0" hangingPunct="1">
                        <a:lnSpc>
                          <a:spcPct val="60000"/>
                        </a:lnSpc>
                        <a:spcBef>
                          <a:spcPct val="0"/>
                        </a:spcBef>
                        <a:spcAft>
                          <a:spcPct val="0"/>
                        </a:spcAft>
                        <a:buClr>
                          <a:schemeClr val="folHlink"/>
                        </a:buClr>
                        <a:buSzPct val="60000"/>
                        <a:buFont typeface="Wingdings" panose="05000000000000000000" pitchFamily="2" charset="2"/>
                        <a:buNone/>
                        <a:tabLst>
                          <a:tab pos="2095500" algn="l"/>
                        </a:tabLst>
                      </a:pPr>
                      <a:endParaRPr kumimoji="1" lang="zh-CN" altLang="zh-CN"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60000"/>
                        </a:lnSpc>
                        <a:spcBef>
                          <a:spcPct val="0"/>
                        </a:spcBef>
                        <a:spcAft>
                          <a:spcPct val="0"/>
                        </a:spcAft>
                        <a:buClr>
                          <a:schemeClr val="folHlink"/>
                        </a:buClr>
                        <a:buSzPct val="60000"/>
                        <a:buFont typeface="Wingdings" panose="05000000000000000000" pitchFamily="2" charset="2"/>
                        <a:buNone/>
                        <a:tabLst>
                          <a:tab pos="2095500" algn="l"/>
                        </a:tabLst>
                      </a:pPr>
                      <a:r>
                        <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权益合计</a:t>
                      </a:r>
                      <a:endParaRPr kumimoji="1" lang="zh-CN" altLang="en-US" sz="18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60000"/>
                        </a:lnSpc>
                        <a:spcBef>
                          <a:spcPct val="20000"/>
                        </a:spcBef>
                        <a:spcAft>
                          <a:spcPct val="0"/>
                        </a:spcAft>
                        <a:buClr>
                          <a:schemeClr val="folHlink"/>
                        </a:buClr>
                        <a:buSzPct val="60000"/>
                        <a:buFont typeface="Wingdings" panose="05000000000000000000" pitchFamily="2" charset="2"/>
                        <a:buNone/>
                      </a:pPr>
                      <a:endParaRPr kumimoji="1" lang="zh-CN" altLang="zh-CN" sz="1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l" defTabSz="914400" rtl="0" eaLnBrk="1" fontAlgn="base" latinLnBrk="0" hangingPunct="1">
                        <a:lnSpc>
                          <a:spcPct val="60000"/>
                        </a:lnSpc>
                        <a:spcBef>
                          <a:spcPct val="0"/>
                        </a:spcBef>
                        <a:spcAft>
                          <a:spcPct val="0"/>
                        </a:spcAft>
                        <a:buClr>
                          <a:schemeClr val="folHlink"/>
                        </a:buClr>
                        <a:buSzPct val="60000"/>
                        <a:buFont typeface="Wingdings" panose="05000000000000000000" pitchFamily="2" charset="2"/>
                        <a:buNone/>
                        <a:tabLst>
                          <a:tab pos="2095500" algn="l"/>
                        </a:tabLst>
                      </a:pPr>
                      <a:endParaRPr kumimoji="1" lang="zh-CN" altLang="zh-CN" sz="1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8471" name="Text Box 40"/>
          <p:cNvSpPr txBox="1"/>
          <p:nvPr/>
        </p:nvSpPr>
        <p:spPr>
          <a:xfrm>
            <a:off x="5348923" y="87313"/>
            <a:ext cx="2520950" cy="460375"/>
          </a:xfrm>
          <a:prstGeom prst="rect">
            <a:avLst/>
          </a:prstGeom>
          <a:noFill/>
          <a:ln w="9525">
            <a:noFill/>
          </a:ln>
        </p:spPr>
        <p:txBody>
          <a:bodyPr anchor="t" anchorCtr="0">
            <a:spAutoFit/>
          </a:bodyPr>
          <a:p>
            <a:pPr>
              <a:spcBef>
                <a:spcPct val="50000"/>
              </a:spcBef>
            </a:pPr>
            <a:r>
              <a:rPr lang="zh-CN" altLang="en-US" sz="2400" b="1" dirty="0">
                <a:latin typeface="黑体" panose="02010609060101010101" pitchFamily="49" charset="-122"/>
                <a:ea typeface="黑体" panose="02010609060101010101" pitchFamily="49" charset="-122"/>
              </a:rPr>
              <a:t>资产负债表</a:t>
            </a:r>
            <a:endParaRPr lang="zh-CN" altLang="en-US" sz="2400" b="1" dirty="0">
              <a:latin typeface="黑体" panose="02010609060101010101" pitchFamily="49" charset="-122"/>
              <a:ea typeface="黑体" panose="02010609060101010101" pitchFamily="49" charset="-122"/>
            </a:endParaRPr>
          </a:p>
        </p:txBody>
      </p:sp>
      <p:sp useBgFill="1">
        <p:nvSpPr>
          <p:cNvPr id="18472" name="Text Box 41"/>
          <p:cNvSpPr txBox="1"/>
          <p:nvPr/>
        </p:nvSpPr>
        <p:spPr>
          <a:xfrm>
            <a:off x="1523365" y="591820"/>
            <a:ext cx="9380855" cy="398780"/>
          </a:xfrm>
          <a:prstGeom prst="rect">
            <a:avLst/>
          </a:prstGeom>
          <a:ln w="9525">
            <a:noFill/>
          </a:ln>
        </p:spPr>
        <p:txBody>
          <a:bodyPr wrap="square" anchor="t" anchorCtr="0">
            <a:spAutoFit/>
          </a:bodyPr>
          <a:p>
            <a:pPr>
              <a:spcBef>
                <a:spcPct val="50000"/>
              </a:spcBef>
            </a:pPr>
            <a:r>
              <a:rPr lang="zh-CN" altLang="en-US" sz="2000" b="1" dirty="0">
                <a:latin typeface="黑体" panose="02010609060101010101" pitchFamily="49" charset="-122"/>
                <a:ea typeface="黑体" panose="02010609060101010101" pitchFamily="49" charset="-122"/>
                <a:cs typeface="黑体" panose="02010609060101010101" pitchFamily="49" charset="-122"/>
              </a:rPr>
              <a:t>单位名称：            年    月   日              单位：元</a:t>
            </a:r>
            <a:endParaRPr lang="zh-CN" altLang="en-US" sz="2000" b="1" dirty="0">
              <a:latin typeface="黑体" panose="02010609060101010101" pitchFamily="49" charset="-122"/>
              <a:ea typeface="黑体" panose="02010609060101010101" pitchFamily="49" charset="-122"/>
              <a:cs typeface="黑体" panose="02010609060101010101" pitchFamily="49" charset="-122"/>
            </a:endParaRPr>
          </a:p>
        </p:txBody>
      </p:sp>
      <p:sp>
        <p:nvSpPr>
          <p:cNvPr id="1472554" name="AutoShape 42"/>
          <p:cNvSpPr/>
          <p:nvPr/>
        </p:nvSpPr>
        <p:spPr>
          <a:xfrm>
            <a:off x="11397615" y="119380"/>
            <a:ext cx="142875" cy="719138"/>
          </a:xfrm>
          <a:prstGeom prst="rightBrace">
            <a:avLst>
              <a:gd name="adj1" fmla="val 41851"/>
              <a:gd name="adj2" fmla="val 50000"/>
            </a:avLst>
          </a:prstGeom>
          <a:noFill/>
          <a:ln w="9525" cap="flat" cmpd="sng">
            <a:solidFill>
              <a:schemeClr val="tx1"/>
            </a:solidFill>
            <a:prstDash val="solid"/>
            <a:round/>
            <a:headEnd type="none" w="med" len="med"/>
            <a:tailEnd type="none" w="med" len="med"/>
          </a:ln>
        </p:spPr>
        <p:txBody>
          <a:bodyPr anchor="ctr" anchorCtr="0">
            <a:spAutoFit/>
          </a:bodyPr>
          <a:p>
            <a:endParaRPr lang="zh-CN" altLang="en-US" dirty="0">
              <a:latin typeface="Tahoma" panose="020B0604030504040204" pitchFamily="34" charset="0"/>
              <a:ea typeface="黑体" panose="02010609060101010101" pitchFamily="49" charset="-122"/>
            </a:endParaRPr>
          </a:p>
        </p:txBody>
      </p:sp>
      <p:sp>
        <p:nvSpPr>
          <p:cNvPr id="1472555" name="Text Box 43"/>
          <p:cNvSpPr txBox="1"/>
          <p:nvPr/>
        </p:nvSpPr>
        <p:spPr>
          <a:xfrm>
            <a:off x="11724640" y="258128"/>
            <a:ext cx="1008063" cy="521970"/>
          </a:xfrm>
          <a:prstGeom prst="rect">
            <a:avLst/>
          </a:prstGeom>
          <a:solidFill>
            <a:srgbClr val="CCCCFF">
              <a:alpha val="85880"/>
            </a:srgbClr>
          </a:solidFill>
          <a:ln w="9525">
            <a:noFill/>
          </a:ln>
        </p:spPr>
        <p:txBody>
          <a:bodyPr anchor="t" anchorCtr="0">
            <a:spAutoFit/>
          </a:bodyPr>
          <a:p>
            <a:pPr>
              <a:spcBef>
                <a:spcPct val="50000"/>
              </a:spcBef>
            </a:pPr>
            <a:r>
              <a:rPr lang="zh-CN" altLang="en-US" sz="2800" dirty="0">
                <a:solidFill>
                  <a:srgbClr val="CC6600"/>
                </a:solidFill>
                <a:latin typeface="Times New Roman" panose="02020603050405020304" pitchFamily="18" charset="0"/>
                <a:ea typeface="隶书" panose="02010509060101010101" pitchFamily="49" charset="-122"/>
              </a:rPr>
              <a:t>表头</a:t>
            </a:r>
            <a:endParaRPr lang="zh-CN" altLang="en-US" sz="2800" dirty="0">
              <a:solidFill>
                <a:srgbClr val="CC6600"/>
              </a:solidFill>
              <a:latin typeface="Times New Roman" panose="02020603050405020304" pitchFamily="18" charset="0"/>
              <a:ea typeface="隶书" panose="02010509060101010101" pitchFamily="49" charset="-122"/>
            </a:endParaRPr>
          </a:p>
        </p:txBody>
      </p:sp>
      <p:sp>
        <p:nvSpPr>
          <p:cNvPr id="1472557" name="Text Box 45"/>
          <p:cNvSpPr txBox="1"/>
          <p:nvPr/>
        </p:nvSpPr>
        <p:spPr>
          <a:xfrm>
            <a:off x="11685905" y="3786823"/>
            <a:ext cx="1008063" cy="521970"/>
          </a:xfrm>
          <a:prstGeom prst="rect">
            <a:avLst/>
          </a:prstGeom>
          <a:solidFill>
            <a:srgbClr val="CCCCFF">
              <a:alpha val="85880"/>
            </a:srgbClr>
          </a:solidFill>
          <a:ln w="9525">
            <a:noFill/>
          </a:ln>
        </p:spPr>
        <p:txBody>
          <a:bodyPr anchor="t" anchorCtr="0">
            <a:spAutoFit/>
          </a:bodyPr>
          <a:p>
            <a:pPr>
              <a:spcBef>
                <a:spcPct val="50000"/>
              </a:spcBef>
            </a:pPr>
            <a:r>
              <a:rPr lang="zh-CN" altLang="en-US" sz="2800" dirty="0">
                <a:solidFill>
                  <a:srgbClr val="CC6600"/>
                </a:solidFill>
                <a:latin typeface="Times New Roman" panose="02020603050405020304" pitchFamily="18" charset="0"/>
                <a:ea typeface="隶书" panose="02010509060101010101" pitchFamily="49" charset="-122"/>
              </a:rPr>
              <a:t>表身</a:t>
            </a:r>
            <a:endParaRPr lang="zh-CN" altLang="en-US" sz="2800" dirty="0">
              <a:solidFill>
                <a:srgbClr val="CC6600"/>
              </a:solidFill>
              <a:latin typeface="Times New Roman" panose="02020603050405020304" pitchFamily="18" charset="0"/>
              <a:ea typeface="隶书" panose="02010509060101010101" pitchFamily="49" charset="-122"/>
            </a:endParaRPr>
          </a:p>
        </p:txBody>
      </p:sp>
      <p:sp>
        <p:nvSpPr>
          <p:cNvPr id="18477" name="AutoShape 46"/>
          <p:cNvSpPr/>
          <p:nvPr/>
        </p:nvSpPr>
        <p:spPr>
          <a:xfrm>
            <a:off x="10965815" y="6335395"/>
            <a:ext cx="1838325" cy="732790"/>
          </a:xfrm>
          <a:prstGeom prst="cloudCallout">
            <a:avLst>
              <a:gd name="adj1" fmla="val -153085"/>
              <a:gd name="adj2" fmla="val -124705"/>
            </a:avLst>
          </a:prstGeom>
          <a:solidFill>
            <a:srgbClr val="CCCCFF">
              <a:alpha val="85880"/>
            </a:srgbClr>
          </a:solidFill>
          <a:ln w="9525" cap="flat" cmpd="sng">
            <a:solidFill>
              <a:srgbClr val="CCCCFF"/>
            </a:solidFill>
            <a:prstDash val="solid"/>
            <a:round/>
            <a:headEnd type="none" w="med" len="med"/>
            <a:tailEnd type="none" w="med" len="med"/>
          </a:ln>
        </p:spPr>
        <p:txBody>
          <a:bodyPr anchor="t" anchorCtr="0"/>
          <a:p>
            <a:pPr>
              <a:spcBef>
                <a:spcPct val="50000"/>
              </a:spcBef>
            </a:pPr>
            <a:r>
              <a:rPr lang="zh-CN" altLang="en-US" sz="2400" dirty="0">
                <a:latin typeface="Times New Roman" panose="02020603050405020304" pitchFamily="18" charset="0"/>
                <a:ea typeface="隶书" panose="02010509060101010101" pitchFamily="49" charset="-122"/>
              </a:rPr>
              <a:t>账户式</a:t>
            </a:r>
            <a:endParaRPr lang="zh-CN" altLang="en-US" sz="2400" dirty="0">
              <a:latin typeface="Times New Roman" panose="02020603050405020304" pitchFamily="18" charset="0"/>
              <a:ea typeface="隶书" panose="02010509060101010101" pitchFamily="49" charset="-122"/>
            </a:endParaRPr>
          </a:p>
        </p:txBody>
      </p:sp>
      <p:sp>
        <p:nvSpPr>
          <p:cNvPr id="5" name="右大括号 4"/>
          <p:cNvSpPr/>
          <p:nvPr/>
        </p:nvSpPr>
        <p:spPr>
          <a:xfrm>
            <a:off x="11254105" y="1023620"/>
            <a:ext cx="464185" cy="6049010"/>
          </a:xfrm>
          <a:prstGeom prst="rightBrace">
            <a:avLst>
              <a:gd name="adj1" fmla="val 8333"/>
              <a:gd name="adj2" fmla="val 50251"/>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72571"/>
                                        </p:tgtEl>
                                        <p:attrNameLst>
                                          <p:attrName>style.visibility</p:attrName>
                                        </p:attrNameLst>
                                      </p:cBhvr>
                                      <p:to>
                                        <p:strVal val="visible"/>
                                      </p:to>
                                    </p:set>
                                    <p:animEffect transition="in" filter="randombar(horizontal)">
                                      <p:cBhvr>
                                        <p:cTn id="7" dur="500"/>
                                        <p:tgtEl>
                                          <p:spTgt spid="147257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8471"/>
                                        </p:tgtEl>
                                        <p:attrNameLst>
                                          <p:attrName>style.visibility</p:attrName>
                                        </p:attrNameLst>
                                      </p:cBhvr>
                                      <p:to>
                                        <p:strVal val="visible"/>
                                      </p:to>
                                    </p:set>
                                    <p:animEffect transition="in" filter="randombar(horizontal)">
                                      <p:cBhvr>
                                        <p:cTn id="10" dur="500"/>
                                        <p:tgtEl>
                                          <p:spTgt spid="1847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8472"/>
                                        </p:tgtEl>
                                        <p:attrNameLst>
                                          <p:attrName>style.visibility</p:attrName>
                                        </p:attrNameLst>
                                      </p:cBhvr>
                                      <p:to>
                                        <p:strVal val="visible"/>
                                      </p:to>
                                    </p:set>
                                    <p:animEffect transition="in" filter="randombar(horizontal)">
                                      <p:cBhvr>
                                        <p:cTn id="13" dur="500"/>
                                        <p:tgtEl>
                                          <p:spTgt spid="1847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72554"/>
                                        </p:tgtEl>
                                        <p:attrNameLst>
                                          <p:attrName>style.visibility</p:attrName>
                                        </p:attrNameLst>
                                      </p:cBhvr>
                                      <p:to>
                                        <p:strVal val="visible"/>
                                      </p:to>
                                    </p:set>
                                    <p:animEffect transition="in" filter="randombar(horizontal)">
                                      <p:cBhvr>
                                        <p:cTn id="16" dur="500"/>
                                        <p:tgtEl>
                                          <p:spTgt spid="147255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472555"/>
                                        </p:tgtEl>
                                        <p:attrNameLst>
                                          <p:attrName>style.visibility</p:attrName>
                                        </p:attrNameLst>
                                      </p:cBhvr>
                                      <p:to>
                                        <p:strVal val="visible"/>
                                      </p:to>
                                    </p:set>
                                    <p:animEffect transition="in" filter="randombar(horizontal)">
                                      <p:cBhvr>
                                        <p:cTn id="19" dur="500"/>
                                        <p:tgtEl>
                                          <p:spTgt spid="147255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472557"/>
                                        </p:tgtEl>
                                        <p:attrNameLst>
                                          <p:attrName>style.visibility</p:attrName>
                                        </p:attrNameLst>
                                      </p:cBhvr>
                                      <p:to>
                                        <p:strVal val="visible"/>
                                      </p:to>
                                    </p:set>
                                    <p:animEffect transition="in" filter="randombar(horizontal)">
                                      <p:cBhvr>
                                        <p:cTn id="22" dur="500"/>
                                        <p:tgtEl>
                                          <p:spTgt spid="147255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8477"/>
                                        </p:tgtEl>
                                        <p:attrNameLst>
                                          <p:attrName>style.visibility</p:attrName>
                                        </p:attrNameLst>
                                      </p:cBhvr>
                                      <p:to>
                                        <p:strVal val="visible"/>
                                      </p:to>
                                    </p:set>
                                    <p:animEffect transition="in" filter="randombar(horizontal)">
                                      <p:cBhvr>
                                        <p:cTn id="30" dur="500"/>
                                        <p:tgtEl>
                                          <p:spTgt spid="18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1" grpId="0"/>
      <p:bldP spid="18472" grpId="0"/>
      <p:bldP spid="1472554" grpId="0" animBg="1"/>
      <p:bldP spid="1472555" grpId="0" animBg="1"/>
      <p:bldP spid="1472557" grpId="0" animBg="1"/>
      <p:bldP spid="5" grpId="0" animBg="1"/>
      <p:bldP spid="1847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12" name="Group 11"/>
          <p:cNvGrpSpPr/>
          <p:nvPr/>
        </p:nvGrpSpPr>
        <p:grpSpPr>
          <a:xfrm>
            <a:off x="1100455" y="448310"/>
            <a:ext cx="4839335"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1172845" y="402590"/>
            <a:ext cx="5004435" cy="737235"/>
          </a:xfrm>
          <a:prstGeom prst="rect">
            <a:avLst/>
          </a:prstGeom>
          <a:noFill/>
        </p:spPr>
        <p:txBody>
          <a:bodyPr wrap="square" rtlCol="0">
            <a:spAutoFit/>
          </a:bodyPr>
          <a:p>
            <a:pPr marL="0" indent="0" eaLnBrk="1" latinLnBrk="0" hangingPunct="1">
              <a:lnSpc>
                <a:spcPct val="150000"/>
              </a:lnSpc>
              <a:buNone/>
            </a:pPr>
            <a:r>
              <a:rPr lang="zh-CN" altLang="en-US" sz="2800" b="1" dirty="0">
                <a:solidFill>
                  <a:schemeClr val="bg1"/>
                </a:solidFill>
                <a:latin typeface="微软雅黑" panose="020B0503020204020204" pitchFamily="34" charset="-122"/>
                <a:ea typeface="微软雅黑" panose="020B0503020204020204" pitchFamily="34" charset="-122"/>
              </a:rPr>
              <a:t>二、资产负债表的编制方法</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16990" y="1384300"/>
            <a:ext cx="10509885" cy="5908040"/>
          </a:xfrm>
          <a:prstGeom prst="rect">
            <a:avLst/>
          </a:prstGeom>
          <a:noFill/>
        </p:spPr>
        <p:txBody>
          <a:bodyPr wrap="square" rtlCol="0">
            <a:spAutoFit/>
          </a:bodyPr>
          <a:p>
            <a:pPr eaLnBrk="1" latinLnBrk="0" hangingPunct="1">
              <a:lnSpc>
                <a:spcPct val="150000"/>
              </a:lnSpc>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（一）根据总账账户</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期末余额直接</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        资产负债表中可以根据有关总账账户的</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期末余额直接填列，如“短期借款”、“实收资本”、“资本</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公积”、“盈余公积”等项目。</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根据总账账户期末余额</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计算</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填列</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        资产负债表中需要根据几个总账账户期末余额计算填列，如“货币资金”等项目。</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      “货币资金”项目应根据“库存现金”、“银行存款”、“其他货币资金”三个总账账户的</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期末余额相加计算</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填列。</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304165"/>
            <a:ext cx="11139170" cy="5908040"/>
          </a:xfrm>
          <a:prstGeom prst="rect">
            <a:avLst/>
          </a:prstGeom>
          <a:noFill/>
        </p:spPr>
        <p:txBody>
          <a:bodyPr wrap="square" rtlCol="0" anchor="t">
            <a:spAutoFit/>
          </a:bodyPr>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（三）根据总账账户与明细账账户余额</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分析计算</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indent="0" algn="just"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资产负债表中需要根据总账账户与明细账账户余额分析计算填列，如“长期借款”等项目。</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indent="0" algn="just"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“长期借款”项目应根据“长期借款”总账账户余额扣除“长期借款”账户中将在一年内到期的非流动负债后的金额计算填列。</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（四）根据有关账户余额</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减去其备抵账户</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余额后的</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净额</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资产负债表中需要根据有关账户</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余额减去其备抵账户余额后的净额</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填列，如“应收票据”等项目。“应收票据”等项目应该根据各总账期末余额减去“坏账准备”相应明细账户期末余额后填列。</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304165"/>
            <a:ext cx="11139170" cy="5908040"/>
          </a:xfrm>
          <a:prstGeom prst="rect">
            <a:avLst/>
          </a:prstGeom>
          <a:noFill/>
        </p:spPr>
        <p:txBody>
          <a:bodyPr wrap="square" rtlCol="0" anchor="t">
            <a:spAutoFit/>
          </a:bodyPr>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（三）根据总账账户与明细账账户余额</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分析计算</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indent="0" algn="just"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资产负债表中需要根据总账账户与明细账账户余额分析计算填列，如“长期借款”等项目。</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indent="0" algn="just"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“长期借款”项目应根据“长期借款”总账账户余额扣除“长期借款”账户中将在一年内到期的非流动负债后的金额计算填列。</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（四）根据有关账户余额</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减去其备抵账户</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余额后的</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净额</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资产负债表中需要根据有关账户</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余额减去其备抵账户余额后的净额</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填列，如“应收票据”等项目。“应收票据”等项目应该根据各总账期末余额减去“坏账准备”相应明细账户期末余额后填列。</a:t>
            </a:r>
            <a:endPar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304165"/>
            <a:ext cx="11139170" cy="6554470"/>
          </a:xfrm>
          <a:prstGeom prst="rect">
            <a:avLst/>
          </a:prstGeom>
          <a:noFill/>
        </p:spPr>
        <p:txBody>
          <a:bodyPr wrap="square" rtlCol="0" anchor="t">
            <a:spAutoFit/>
          </a:bodyPr>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（五）根据明细账账户</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期末余额计算</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资产负债表中需要根据明细账账户期末余额计算填列，如“应收账款”等</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项目。</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1、“应收账款”项目</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“应收账款”项目应根据</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“应收账款”和“预收账款”</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账户所属各明细账的</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期末借方余额</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合计，</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减去“坏账准备”</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账户中的有关应收账款计提的坏账准备贷方余额后的金额填列。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2、“预收款项”项目</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“预收账款”项目应根据“</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预收账款”和“应收账款”</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账户所属各明细账的</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期末贷方</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余额合计填列。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304165"/>
            <a:ext cx="11139170" cy="6554470"/>
          </a:xfrm>
          <a:prstGeom prst="rect">
            <a:avLst/>
          </a:prstGeom>
          <a:noFill/>
        </p:spPr>
        <p:txBody>
          <a:bodyPr wrap="square" rtlCol="0" anchor="t">
            <a:spAutoFit/>
          </a:bodyPr>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3、“应付账款”项目</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“应付账款”项目应根据</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“应付账款”和“预付账款”</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账户所属各明细账的</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期末贷方余额合计</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4、“预付款项”项目</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预付账款”项目应根据</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“预付账款”和“应付账款”</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账户所属各明细账的</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期末借方余额合计，减去“坏账准备”</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账户中的有关预付账款计提的坏账准备贷方余额后的金额填列。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5、“未分配利润”项目</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“未分配利润”项目应根据“利润分配”账户中所属</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“未分配利润”明细</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账户的</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期末余额</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1028700" y="304165"/>
            <a:ext cx="11139170" cy="3322955"/>
          </a:xfrm>
          <a:prstGeom prst="rect">
            <a:avLst/>
          </a:prstGeom>
          <a:noFill/>
        </p:spPr>
        <p:txBody>
          <a:bodyPr wrap="square" rtlCol="0" anchor="t">
            <a:spAutoFit/>
          </a:bodyPr>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（六）综合运用上述填列方法分析填列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资产负债表中需要</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综合运用分析</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填列，如“存货”等项目。</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0" algn="l" eaLnBrk="1" hangingPunct="1">
              <a:lnSpc>
                <a:spcPct val="150000"/>
              </a:lnSpc>
              <a:spcBef>
                <a:spcPct val="0"/>
              </a:spcBef>
              <a:buFont typeface="Wingdings" panose="05000000000000000000" pitchFamily="2" charset="2"/>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“存货”项目应根据“在途物资”、“原材料”、“周转材料”、“库存商品”、“委托加工物资”、“生产成本”等账户的</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期末余额分析汇总后，再减去“存货跌价准备”账户</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的期末余额的</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净额</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来填列。</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2757170" y="448310"/>
            <a:ext cx="4036695" cy="737235"/>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戊公司资产负债表编制</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9</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-1】</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100" name="文本框 99"/>
          <p:cNvSpPr txBox="1"/>
          <p:nvPr/>
        </p:nvSpPr>
        <p:spPr>
          <a:xfrm>
            <a:off x="2828925" y="1096645"/>
            <a:ext cx="8256270" cy="398780"/>
          </a:xfrm>
          <a:prstGeom prst="rect">
            <a:avLst/>
          </a:prstGeom>
          <a:noFill/>
          <a:ln w="9525">
            <a:noFill/>
          </a:ln>
        </p:spPr>
        <p:txBody>
          <a:bodyPr wrap="square">
            <a:spAutoFit/>
          </a:bodyPr>
          <a:p>
            <a:pPr marL="0" indent="0" algn="ctr"/>
            <a:r>
              <a:rPr lang="zh-CN" sz="2000" b="0">
                <a:latin typeface="黑体" panose="02010609060101010101" pitchFamily="49" charset="-122"/>
                <a:ea typeface="黑体" panose="02010609060101010101" pitchFamily="49" charset="-122"/>
                <a:cs typeface="黑体" panose="02010609060101010101" pitchFamily="49" charset="-122"/>
              </a:rPr>
              <a:t>戊公司2021年12月31日账户余额表              单位：元</a:t>
            </a:r>
            <a:endParaRPr lang="zh-CN" altLang="en-US" sz="2000">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4" name="表格 3"/>
          <p:cNvGraphicFramePr/>
          <p:nvPr>
            <p:custDataLst>
              <p:tags r:id="rId1"/>
            </p:custDataLst>
          </p:nvPr>
        </p:nvGraphicFramePr>
        <p:xfrm>
          <a:off x="1892935" y="1495425"/>
          <a:ext cx="9240520" cy="5505450"/>
        </p:xfrm>
        <a:graphic>
          <a:graphicData uri="http://schemas.openxmlformats.org/drawingml/2006/table">
            <a:tbl>
              <a:tblPr firstRow="1" bandRow="1">
                <a:tableStyleId>{5940675A-B579-460E-94D1-54222C63F5DA}</a:tableStyleId>
              </a:tblPr>
              <a:tblGrid>
                <a:gridCol w="2112645"/>
                <a:gridCol w="1149350"/>
                <a:gridCol w="1327150"/>
                <a:gridCol w="2188210"/>
                <a:gridCol w="1194435"/>
                <a:gridCol w="1268730"/>
              </a:tblGrid>
              <a:tr h="283210">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账户名称</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借方余额</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贷方余额</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账户名称</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借方余额</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贷方余额</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库存现金</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84 300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短期借款</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274 260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银行存款</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148 780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应付账款</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16 000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交易性金融资产</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25 000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——A公司</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18 000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应收账款</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21 000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——B公司</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2 000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——甲公司</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26 000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预收账款</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2 000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——乙公司</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5 000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——丙公司</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6 000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坏账准备</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1 000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——丁公司</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4 000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——应收账款</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900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应付职工薪酬</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12 000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——其他应收款</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100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应交税费</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108 480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预付账款</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8 000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应付利息</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500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——C公司</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10 000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实收资本</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300 000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——D公司</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2 000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资本公积</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64 000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其他应收款</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10 000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盈余公积</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27 710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原材料</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32 000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利润分配</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生产成本</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29 000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黑体" panose="02010609060101010101" pitchFamily="49" charset="-122"/>
                        </a:rPr>
                        <a:t>——未分配利润</a:t>
                      </a:r>
                      <a:endParaRPr lang="en-US" altLang="en-US" sz="18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57 130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库存商品</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65 000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固定资产</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471 000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累计折旧</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66 000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955">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无形资产</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35 000</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pitchFamily="49" charset="-122"/>
                          <a:ea typeface="黑体" panose="02010609060101010101" pitchFamily="49" charset="-122"/>
                          <a:cs typeface="宋体" panose="02010600030101010101" pitchFamily="2" charset="-122"/>
                        </a:rPr>
                        <a:t> </a:t>
                      </a: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randombar(horizontal)">
                                      <p:cBhvr>
                                        <p:cTn id="18" dur="500"/>
                                        <p:tgtEl>
                                          <p:spTgt spid="100"/>
                                        </p:tgtEl>
                                      </p:cBhvr>
                                    </p:animEffect>
                                  </p:childTnLst>
                                </p:cTn>
                              </p:par>
                              <p:par>
                                <p:cTn id="19" presetID="14" presetClass="entr" presetSubtype="1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 y="1891665"/>
            <a:ext cx="5304790" cy="22872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6069235" y="1960342"/>
            <a:ext cx="502920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rPr>
              <a:t>任务一认识财务会计报告</a:t>
            </a:r>
            <a:endPar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2541323" y="3328893"/>
            <a:ext cx="2330766"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2397217" y="2031775"/>
            <a:ext cx="2257028" cy="135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800"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a:off x="5637743" y="1886046"/>
            <a:ext cx="0" cy="3953897"/>
          </a:xfrm>
          <a:prstGeom prst="line">
            <a:avLst/>
          </a:prstGeom>
          <a:noFill/>
          <a:ln w="12700" cap="flat" cmpd="sng">
            <a:solidFill>
              <a:srgbClr val="7F7F7F"/>
            </a:solidFill>
            <a:round/>
          </a:ln>
          <a:extLst>
            <a:ext uri="{909E8E84-426E-40DD-AFC4-6F175D3DCCD1}">
              <a14:hiddenFill xmlns:a14="http://schemas.microsoft.com/office/drawing/2010/main">
                <a:noFill/>
              </a14:hiddenFill>
            </a:ext>
          </a:extLst>
        </p:spPr>
        <p:txBody>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6069235" y="3420578"/>
            <a:ext cx="457200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rPr>
              <a:t>任务二编制资产负债表</a:t>
            </a:r>
            <a:endPar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6069330" y="4732655"/>
            <a:ext cx="666369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r>
              <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rPr>
              <a:t>任务三编制利润表</a:t>
            </a:r>
            <a:endParaRPr lang="zh-CN" altLang="en-US" sz="3600" b="1">
              <a:solidFill>
                <a:schemeClr val="accent5">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1000" fill="hold"/>
                                        <p:tgtEl>
                                          <p:spTgt spid="19"/>
                                        </p:tgtEl>
                                        <p:attrNameLst>
                                          <p:attrName>ppt_x</p:attrName>
                                        </p:attrNameLst>
                                      </p:cBhvr>
                                      <p:tavLst>
                                        <p:tav tm="0">
                                          <p:val>
                                            <p:strVal val="1+#ppt_w/2"/>
                                          </p:val>
                                        </p:tav>
                                        <p:tav tm="100000">
                                          <p:val>
                                            <p:strVal val="#ppt_x"/>
                                          </p:val>
                                        </p:tav>
                                      </p:tavLst>
                                    </p:anim>
                                    <p:anim calcmode="lin" valueType="num">
                                      <p:cBhvr additive="base">
                                        <p:cTn id="35"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1+#ppt_w/2"/>
                                          </p:val>
                                        </p:tav>
                                        <p:tav tm="100000">
                                          <p:val>
                                            <p:strVal val="#ppt_x"/>
                                          </p:val>
                                        </p:tav>
                                      </p:tavLst>
                                    </p:anim>
                                    <p:anim calcmode="lin" valueType="num">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7" grpId="0"/>
      <p:bldP spid="8" grpId="0"/>
      <p:bldP spid="9" grpId="0" bldLvl="0" animBg="1"/>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0" name="文本框 99"/>
          <p:cNvSpPr txBox="1"/>
          <p:nvPr/>
        </p:nvSpPr>
        <p:spPr>
          <a:xfrm>
            <a:off x="916940" y="233680"/>
            <a:ext cx="11786235" cy="1383665"/>
          </a:xfrm>
          <a:prstGeom prst="rect">
            <a:avLst/>
          </a:prstGeom>
          <a:noFill/>
          <a:ln w="9525">
            <a:noFill/>
          </a:ln>
        </p:spPr>
        <p:txBody>
          <a:bodyPr wrap="square">
            <a:spAutoFit/>
          </a:bodyPr>
          <a:p>
            <a:pPr marL="0" lvl="0" indent="260985" algn="l" eaLnBrk="1" latinLnBrk="0" hangingPunct="1">
              <a:lnSpc>
                <a:spcPct val="150000"/>
              </a:lnSpc>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货币资金=“库存现金”期末余额+“银行存款”期末余额=84 300+148 780=233 080（元）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12800" y="1456055"/>
            <a:ext cx="10884535" cy="737235"/>
          </a:xfrm>
          <a:prstGeom prst="rect">
            <a:avLst/>
          </a:prstGeom>
          <a:noFill/>
        </p:spPr>
        <p:txBody>
          <a:bodyPr wrap="square" rtlCol="0" anchor="t">
            <a:spAutoFit/>
          </a:bodyPr>
          <a:p>
            <a:pPr marL="0" lvl="0" indent="260985" algn="l" eaLnBrk="1" latinLnBrk="0" hangingPunct="1">
              <a:lnSpc>
                <a:spcPct val="150000"/>
              </a:lnSpc>
              <a:buClrTx/>
              <a:buSzTx/>
              <a:buFontTx/>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交易性金融资产=“交易性金融资产”期末余额=”25 000（元）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100455" y="2103755"/>
            <a:ext cx="10988040" cy="2676525"/>
          </a:xfrm>
          <a:prstGeom prst="rect">
            <a:avLst/>
          </a:prstGeom>
          <a:noFill/>
        </p:spPr>
        <p:txBody>
          <a:bodyPr wrap="square" rtlCol="0">
            <a:spAutoFit/>
          </a:bodyPr>
          <a:p>
            <a:pPr eaLnBrk="1" latinLnBrk="0" hangingPunct="1">
              <a:lnSpc>
                <a:spcPct val="150000"/>
              </a:lnSpc>
            </a:pPr>
            <a:r>
              <a:rPr lang="en-US">
                <a:latin typeface="微软雅黑" panose="020B0503020204020204" pitchFamily="34" charset="-122"/>
                <a:ea typeface="微软雅黑" panose="020B0503020204020204" pitchFamily="34" charset="-122"/>
                <a:cs typeface="宋体" panose="02010600030101010101" pitchFamily="2" charset="-122"/>
                <a:sym typeface="+mn-ea"/>
              </a:rPr>
              <a:t>  </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应收账款=“应收账款-甲” 期末借方余额+ “预收账款-丁” 期末借方余额-“坏账准备—应收账款”期末余额=26 000+4 000-900=29 100（元）  </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172845" y="4135120"/>
            <a:ext cx="10857865" cy="1383665"/>
          </a:xfrm>
          <a:prstGeom prst="rect">
            <a:avLst/>
          </a:prstGeom>
          <a:noFill/>
        </p:spPr>
        <p:txBody>
          <a:bodyPr wrap="square" rtlCol="0">
            <a:spAutoFit/>
          </a:bodyPr>
          <a:p>
            <a:pPr eaLnBrk="1" latinLnBrk="0" hangingPunct="1">
              <a:lnSpc>
                <a:spcPct val="150000"/>
              </a:lnSpc>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预付款项=“预付账款-C” 期末借方余额+ “应付账款-B” 期末借方余额=10 000+2 000=12 000（元）</a:t>
            </a:r>
            <a:r>
              <a:rPr lang="en-US" sz="2800">
                <a:latin typeface="微软雅黑" panose="020B0503020204020204" pitchFamily="34" charset="-122"/>
                <a:ea typeface="微软雅黑" panose="020B0503020204020204" pitchFamily="34" charset="-122"/>
                <a:cs typeface="宋体" panose="02010600030101010101" pitchFamily="2" charset="-122"/>
                <a:sym typeface="+mn-ea"/>
              </a:rPr>
              <a:t> </a:t>
            </a:r>
            <a:endParaRPr lang="zh-CN" altLang="en-US" sz="2800"/>
          </a:p>
        </p:txBody>
      </p:sp>
      <p:sp>
        <p:nvSpPr>
          <p:cNvPr id="7" name="文本框 6"/>
          <p:cNvSpPr txBox="1"/>
          <p:nvPr/>
        </p:nvSpPr>
        <p:spPr>
          <a:xfrm>
            <a:off x="1100455" y="5704205"/>
            <a:ext cx="10532745" cy="1383665"/>
          </a:xfrm>
          <a:prstGeom prst="rect">
            <a:avLst/>
          </a:prstGeom>
          <a:noFill/>
        </p:spPr>
        <p:txBody>
          <a:bodyPr wrap="square" rtlCol="0">
            <a:spAutoFit/>
          </a:bodyPr>
          <a:p>
            <a:pPr eaLnBrk="1" latinLnBrk="0" hangingPunct="1">
              <a:lnSpc>
                <a:spcPct val="150000"/>
              </a:lnSpc>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其他应收款=“其他应收款”期末余额-“坏账准备-其他应收款” 期末余额=10 000-100=9 900（元）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0" name="文本框 99"/>
          <p:cNvSpPr txBox="1"/>
          <p:nvPr/>
        </p:nvSpPr>
        <p:spPr>
          <a:xfrm>
            <a:off x="1244600" y="376555"/>
            <a:ext cx="11367770" cy="6554470"/>
          </a:xfrm>
          <a:prstGeom prst="rect">
            <a:avLst/>
          </a:prstGeom>
          <a:noFill/>
          <a:ln w="9525">
            <a:noFill/>
          </a:ln>
        </p:spPr>
        <p:txBody>
          <a:bodyPr wrap="square">
            <a:spAutoFit/>
          </a:bodyPr>
          <a:p>
            <a:pPr marL="0" lvl="0" indent="260985" algn="l" eaLnBrk="1" latinLnBrk="0" hangingPunct="1">
              <a:lnSpc>
                <a:spcPct val="150000"/>
              </a:lnSpc>
              <a:buClrTx/>
              <a:buSzTx/>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其他应收款=“其他应收款”期末余额-“坏账准备-其他应收款” 期末余额=10 000-100=9 900（元）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lvl="0" indent="260985" algn="l" eaLnBrk="1" latinLnBrk="0" hangingPunct="1">
              <a:lnSpc>
                <a:spcPct val="150000"/>
              </a:lnSpc>
              <a:buClrTx/>
              <a:buSzTx/>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存货=“原材料”期末余额+“生产成本”期末余额+“库存商品”期末余=32 000+29 000+65 000=126 000（元）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lvl="0" indent="260985" algn="l" eaLnBrk="1" latinLnBrk="0" hangingPunct="1">
              <a:lnSpc>
                <a:spcPct val="150000"/>
              </a:lnSpc>
              <a:buClrTx/>
              <a:buSzTx/>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 固定资产=“固定资产”期末余额-“累计折旧”期末余额=471 000-66 000=405 000（元）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lvl="0" indent="260985" algn="l" eaLnBrk="1" latinLnBrk="0" hangingPunct="1">
              <a:lnSpc>
                <a:spcPct val="150000"/>
              </a:lnSpc>
              <a:buClrTx/>
              <a:buSzTx/>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 应付账款=“预付账款-D” 期末贷方余额+ “应付账款-A” 期末贷方余额=2 000+18 000=20 000（元）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marL="0" lvl="0" indent="260985" algn="l" eaLnBrk="1" latinLnBrk="0" hangingPunct="1">
              <a:lnSpc>
                <a:spcPct val="150000"/>
              </a:lnSpc>
              <a:buClrTx/>
              <a:buSzTx/>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 预收款项=“应收账款-乙” 期末贷方余额+ “预收账款-丙” 期末贷方余额=5 000+6 000=11 000（元）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randombar(horizontal)">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Effect transition="in" filter="randombar(horizontal)">
                                      <p:cBhvr>
                                        <p:cTn id="12" dur="500"/>
                                        <p:tgtEl>
                                          <p:spTgt spid="10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animEffect transition="in" filter="randombar(horizontal)">
                                      <p:cBhvr>
                                        <p:cTn id="17" dur="500"/>
                                        <p:tgtEl>
                                          <p:spTgt spid="10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00">
                                            <p:txEl>
                                              <p:pRg st="3" end="3"/>
                                            </p:txEl>
                                          </p:spTgt>
                                        </p:tgtEl>
                                        <p:attrNameLst>
                                          <p:attrName>style.visibility</p:attrName>
                                        </p:attrNameLst>
                                      </p:cBhvr>
                                      <p:to>
                                        <p:strVal val="visible"/>
                                      </p:to>
                                    </p:set>
                                    <p:animEffect transition="in" filter="randombar(horizontal)">
                                      <p:cBhvr>
                                        <p:cTn id="22" dur="500"/>
                                        <p:tgtEl>
                                          <p:spTgt spid="10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00">
                                            <p:txEl>
                                              <p:pRg st="4" end="4"/>
                                            </p:txEl>
                                          </p:spTgt>
                                        </p:tgtEl>
                                        <p:attrNameLst>
                                          <p:attrName>style.visibility</p:attrName>
                                        </p:attrNameLst>
                                      </p:cBhvr>
                                      <p:to>
                                        <p:strVal val="visible"/>
                                      </p:to>
                                    </p:set>
                                    <p:animEffect transition="in" filter="randombar(horizontal)">
                                      <p:cBhvr>
                                        <p:cTn id="27" dur="5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9</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-1】</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100" name="文本框 99"/>
          <p:cNvSpPr txBox="1"/>
          <p:nvPr/>
        </p:nvSpPr>
        <p:spPr>
          <a:xfrm>
            <a:off x="1473835" y="304165"/>
            <a:ext cx="9704705" cy="706755"/>
          </a:xfrm>
          <a:prstGeom prst="rect">
            <a:avLst/>
          </a:prstGeom>
          <a:noFill/>
          <a:ln w="9525">
            <a:noFill/>
          </a:ln>
        </p:spPr>
        <p:txBody>
          <a:bodyPr wrap="square">
            <a:spAutoFit/>
          </a:bodyPr>
          <a:p>
            <a:pPr marL="0" indent="0"/>
            <a:r>
              <a:rPr lang="en-US" altLang="zh-CN" sz="20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资产负债表</a:t>
            </a:r>
            <a:r>
              <a:rPr lang="en-US" altLang="zh-CN" sz="20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会企01表</a:t>
            </a:r>
            <a:endParaRPr lang="zh-CN" sz="2000" b="0">
              <a:latin typeface="黑体" panose="02010609060101010101" pitchFamily="49" charset="-122"/>
              <a:ea typeface="黑体" panose="02010609060101010101" pitchFamily="49" charset="-122"/>
              <a:cs typeface="黑体" panose="02010609060101010101" pitchFamily="49" charset="-122"/>
            </a:endParaRPr>
          </a:p>
          <a:p>
            <a:pPr marL="0" indent="0" algn="r"/>
            <a:r>
              <a:rPr lang="zh-CN" sz="2000" b="0">
                <a:latin typeface="黑体" panose="02010609060101010101" pitchFamily="49" charset="-122"/>
                <a:ea typeface="黑体" panose="02010609060101010101" pitchFamily="49" charset="-122"/>
                <a:cs typeface="黑体" panose="02010609060101010101" pitchFamily="49" charset="-122"/>
              </a:rPr>
              <a:t>编制单位：戊公司     </a:t>
            </a:r>
            <a:r>
              <a:rPr lang="en-US" altLang="zh-CN" sz="20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      2021年12月31日                   单位：元</a:t>
            </a:r>
            <a:endParaRPr lang="zh-CN" sz="2000" b="0">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5" name="表格 4"/>
          <p:cNvGraphicFramePr/>
          <p:nvPr>
            <p:custDataLst>
              <p:tags r:id="rId1"/>
            </p:custDataLst>
          </p:nvPr>
        </p:nvGraphicFramePr>
        <p:xfrm>
          <a:off x="911860" y="1113790"/>
          <a:ext cx="0" cy="4711700"/>
        </p:xfrm>
        <a:graphic>
          <a:graphicData uri="http://schemas.openxmlformats.org/drawingml/2006/table">
            <a:tbl>
              <a:tblPr firstRow="1" bandRow="1">
                <a:tableStyleId>{5940675A-B579-460E-94D1-54222C63F5DA}</a:tableStyleId>
              </a:tblPr>
              <a:tblGrid>
                <a:gridCol w="2501900"/>
                <a:gridCol w="673100"/>
                <a:gridCol w="1069975"/>
                <a:gridCol w="1120775"/>
                <a:gridCol w="2466975"/>
                <a:gridCol w="674688"/>
                <a:gridCol w="1135062"/>
                <a:gridCol w="1392238"/>
              </a:tblGrid>
              <a:tr h="24384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资产</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行次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年初余额</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期末余额</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负债和所有者权益</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行次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年初余额</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期末余额</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1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流动资产：</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流动负债：</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05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货币资金</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233 080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短期借款</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23</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274 260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70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交易性金融资产</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25 000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应付账款</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24</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20 000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应收账款</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29 100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预收款项</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25</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11 000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预付款项</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4</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12 000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其他应付款</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26</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32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其他应收款</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5</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9 900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应付职工薪酬</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27</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12 000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存货</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6</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126 000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应交税费</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28</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108 480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70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一年内到期的非流动资产</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7</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应付利息</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29</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500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8600">
                <a:tc>
                  <a:txBody>
                    <a:bodyPr/>
                    <a:p>
                      <a:pPr indent="0">
                        <a:buNone/>
                      </a:pPr>
                      <a:r>
                        <a:rPr lang="en-US" sz="1600" b="0">
                          <a:latin typeface="黑体" panose="02010609060101010101" pitchFamily="49" charset="-122"/>
                          <a:ea typeface="黑体" panose="02010609060101010101" pitchFamily="49" charset="-122"/>
                          <a:cs typeface="黑体" panose="02010609060101010101" pitchFamily="49" charset="-122"/>
                        </a:rPr>
                        <a:t>  其他流动资产</a:t>
                      </a:r>
                      <a:endParaRPr lang="en-US" altLang="en-US" sz="16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8</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一年内到期的非流动负债</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流动资产合计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9</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435 080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其他流动负债</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31</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非流动资产：</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流动负债合计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32</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426 240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05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长期股权投资</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非流动负债：</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7000">
                <a:tc>
                  <a:txBody>
                    <a:bodyPr/>
                    <a:p>
                      <a:pPr indent="0">
                        <a:buNone/>
                      </a:pPr>
                      <a:r>
                        <a:rPr lang="en-US" sz="1600" b="0">
                          <a:latin typeface="黑体" panose="02010609060101010101" pitchFamily="49" charset="-122"/>
                          <a:ea typeface="黑体" panose="02010609060101010101" pitchFamily="49" charset="-122"/>
                          <a:cs typeface="黑体" panose="02010609060101010101" pitchFamily="49" charset="-122"/>
                        </a:rPr>
                        <a:t>  其他非金融资产</a:t>
                      </a:r>
                      <a:endParaRPr lang="en-US" altLang="en-US" sz="16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11</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长期借款</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33</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buNone/>
                      </a:pPr>
                      <a:r>
                        <a:rPr lang="en-US" sz="1600" b="0">
                          <a:latin typeface="黑体" panose="02010609060101010101" pitchFamily="49" charset="-122"/>
                          <a:ea typeface="黑体" panose="02010609060101010101" pitchFamily="49" charset="-122"/>
                          <a:cs typeface="黑体" panose="02010609060101010101" pitchFamily="49" charset="-122"/>
                        </a:rPr>
                        <a:t>  投资性房地产</a:t>
                      </a:r>
                      <a:endParaRPr lang="en-US" altLang="en-US" sz="16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12</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应付债券</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34</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固定资产</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13</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405 000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长期应付款</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35</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1600" b="0">
                          <a:latin typeface="黑体" panose="02010609060101010101" pitchFamily="49" charset="-122"/>
                          <a:ea typeface="黑体" panose="02010609060101010101" pitchFamily="49" charset="-122"/>
                          <a:cs typeface="黑体" panose="02010609060101010101" pitchFamily="49" charset="-122"/>
                        </a:rPr>
                        <a:t>  在建工程</a:t>
                      </a:r>
                      <a:endParaRPr lang="en-US" altLang="en-US" sz="16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14</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非流动负债合计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36</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p>
                      <a:pPr indent="0">
                        <a:buNone/>
                      </a:pPr>
                      <a:r>
                        <a:rPr lang="en-US" sz="1600" b="0">
                          <a:latin typeface="黑体" panose="02010609060101010101" pitchFamily="49" charset="-122"/>
                          <a:ea typeface="黑体" panose="02010609060101010101" pitchFamily="49" charset="-122"/>
                          <a:cs typeface="黑体" panose="02010609060101010101" pitchFamily="49" charset="-122"/>
                        </a:rPr>
                        <a:t>  无形资产</a:t>
                      </a:r>
                      <a:endParaRPr lang="en-US" altLang="en-US" sz="16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15</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35 000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负债合计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37</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426 240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100">
                <a:tc>
                  <a:txBody>
                    <a:bodyPr/>
                    <a:p>
                      <a:pPr indent="0">
                        <a:buNone/>
                      </a:pPr>
                      <a:r>
                        <a:rPr lang="en-US" sz="1600" b="0">
                          <a:latin typeface="黑体" panose="02010609060101010101" pitchFamily="49" charset="-122"/>
                          <a:ea typeface="黑体" panose="02010609060101010101" pitchFamily="49" charset="-122"/>
                          <a:cs typeface="黑体" panose="02010609060101010101" pitchFamily="49" charset="-122"/>
                        </a:rPr>
                        <a:t>  开发支出</a:t>
                      </a:r>
                      <a:endParaRPr lang="en-US" altLang="en-US" sz="16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16</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所有者权益：</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05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商誉</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17</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实收资本</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38</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300 000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8600">
                <a:tc>
                  <a:txBody>
                    <a:bodyPr/>
                    <a:p>
                      <a:pPr indent="0">
                        <a:buNone/>
                      </a:pPr>
                      <a:r>
                        <a:rPr lang="en-US" sz="1600" b="0">
                          <a:latin typeface="黑体" panose="02010609060101010101" pitchFamily="49" charset="-122"/>
                          <a:ea typeface="黑体" panose="02010609060101010101" pitchFamily="49" charset="-122"/>
                          <a:cs typeface="黑体" panose="02010609060101010101" pitchFamily="49" charset="-122"/>
                        </a:rPr>
                        <a:t>  长期待摊费用</a:t>
                      </a:r>
                      <a:endParaRPr lang="en-US" altLang="en-US" sz="16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18</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资本公积</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39</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64 000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buNone/>
                      </a:pPr>
                      <a:r>
                        <a:rPr lang="en-US" sz="1600" b="0">
                          <a:latin typeface="黑体" panose="02010609060101010101" pitchFamily="49" charset="-122"/>
                          <a:ea typeface="黑体" panose="02010609060101010101" pitchFamily="49" charset="-122"/>
                          <a:cs typeface="黑体" panose="02010609060101010101" pitchFamily="49" charset="-122"/>
                        </a:rPr>
                        <a:t>  递延所得税资产</a:t>
                      </a:r>
                      <a:endParaRPr lang="en-US" altLang="en-US" sz="16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19</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盈余公积</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40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27 710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p>
                      <a:pPr indent="0">
                        <a:buNone/>
                      </a:pPr>
                      <a:r>
                        <a:rPr lang="en-US" sz="1600" b="0">
                          <a:latin typeface="黑体" panose="02010609060101010101" pitchFamily="49" charset="-122"/>
                          <a:ea typeface="黑体" panose="02010609060101010101" pitchFamily="49" charset="-122"/>
                          <a:cs typeface="黑体" panose="02010609060101010101" pitchFamily="49" charset="-122"/>
                        </a:rPr>
                        <a:t>  其他非流动资产</a:t>
                      </a:r>
                      <a:endParaRPr lang="en-US" altLang="en-US" sz="16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未分配利润</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41</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57 130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32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非流动资产合计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21</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440 000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所有者权益合计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42</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448 840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资产总计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22</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875 080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负债和所有者权益总计</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黑体" panose="02010609060101010101" pitchFamily="49" charset="-122"/>
                          <a:ea typeface="黑体" panose="02010609060101010101" pitchFamily="49" charset="-122"/>
                          <a:cs typeface="宋体" panose="02010600030101010101" pitchFamily="2" charset="-122"/>
                        </a:rPr>
                        <a:t>43</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 </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黑体" panose="02010609060101010101" pitchFamily="49" charset="-122"/>
                          <a:ea typeface="黑体" panose="02010609060101010101" pitchFamily="49" charset="-122"/>
                          <a:cs typeface="宋体" panose="02010600030101010101" pitchFamily="2" charset="-122"/>
                        </a:rPr>
                        <a:t>875 080</a:t>
                      </a:r>
                      <a:endParaRPr lang="en-US" altLang="en-US" sz="16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randombar(horizontal)">
                                      <p:cBhvr>
                                        <p:cTn id="1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rgbClr val="C00000"/>
                </a:solidFill>
                <a:latin typeface="微软雅黑" panose="020B0503020204020204" pitchFamily="34" charset="-122"/>
                <a:ea typeface="微软雅黑" panose="020B0503020204020204" pitchFamily="34" charset="-122"/>
                <a:cs typeface="+mn-ea"/>
                <a:sym typeface="+mn-ea"/>
              </a:rPr>
              <a:t>【练习】</a:t>
            </a:r>
            <a:endParaRPr lang="zh-CN" altLang="en-US" sz="2800" b="1" dirty="0">
              <a:solidFill>
                <a:srgbClr val="C00000"/>
              </a:solidFill>
              <a:latin typeface="微软雅黑" panose="020B0503020204020204" pitchFamily="34" charset="-122"/>
              <a:ea typeface="微软雅黑" panose="020B0503020204020204" pitchFamily="34" charset="-122"/>
              <a:cs typeface="+mn-ea"/>
              <a:sym typeface="+mn-ea"/>
            </a:endParaRPr>
          </a:p>
        </p:txBody>
      </p:sp>
      <p:graphicFrame>
        <p:nvGraphicFramePr>
          <p:cNvPr id="1720510" name="Group 190"/>
          <p:cNvGraphicFramePr>
            <a:graphicFrameLocks noGrp="1"/>
          </p:cNvGraphicFramePr>
          <p:nvPr>
            <p:ph idx="1"/>
            <p:custDataLst>
              <p:tags r:id="rId1"/>
            </p:custDataLst>
          </p:nvPr>
        </p:nvGraphicFramePr>
        <p:xfrm>
          <a:off x="1028700" y="1528445"/>
          <a:ext cx="9389110" cy="4114800"/>
        </p:xfrm>
        <a:graphic>
          <a:graphicData uri="http://schemas.openxmlformats.org/drawingml/2006/table">
            <a:tbl>
              <a:tblPr/>
              <a:tblGrid>
                <a:gridCol w="2435225"/>
                <a:gridCol w="2522220"/>
                <a:gridCol w="2084705"/>
                <a:gridCol w="2346960"/>
              </a:tblGrid>
              <a:tr h="518160">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总账科目名称</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明细科目名称</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借方余额</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贷方余额</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rowSpan="2">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应收账款</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A</a:t>
                      </a: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公司</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26 000</a:t>
                      </a: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vMerge="1">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B</a:t>
                      </a: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公司</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5 000</a:t>
                      </a: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rowSpan="2">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预付账款</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C</a:t>
                      </a: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公司</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10 000</a:t>
                      </a: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vMerge="1">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D</a:t>
                      </a: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公司</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zh-CN"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2 000</a:t>
                      </a: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rowSpan="2">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应付账款</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E</a:t>
                      </a: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公司</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18 000</a:t>
                      </a: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vMerge="1">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F</a:t>
                      </a: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公司</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2 000</a:t>
                      </a: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rowSpan="2">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rPr>
                        <a:t>预收账款</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G</a:t>
                      </a: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公司</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6 000</a:t>
                      </a: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vMerge="1">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H</a:t>
                      </a:r>
                      <a:r>
                        <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rPr>
                        <a:t>公司</a:t>
                      </a:r>
                      <a:endParaRPr kumimoji="1" lang="zh-CN" altLang="en-US" sz="28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r>
                        <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4 000</a:t>
                      </a: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spcBef>
                          <a:spcPct val="20000"/>
                        </a:spcBef>
                        <a:spcAft>
                          <a:spcPct val="0"/>
                        </a:spcAft>
                        <a:buClr>
                          <a:schemeClr val="folHlink"/>
                        </a:buClr>
                        <a:buSzPct val="60000"/>
                        <a:buFont typeface="Wingdings" panose="05000000000000000000" pitchFamily="2" charset="2"/>
                        <a:buNone/>
                      </a:pPr>
                      <a:endParaRPr kumimoji="1" lang="en-US" alt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文本框 3"/>
          <p:cNvSpPr txBox="1"/>
          <p:nvPr/>
        </p:nvSpPr>
        <p:spPr>
          <a:xfrm>
            <a:off x="3477260" y="880110"/>
            <a:ext cx="6066790" cy="521970"/>
          </a:xfrm>
          <a:prstGeom prst="rect">
            <a:avLst/>
          </a:prstGeom>
          <a:noFill/>
        </p:spPr>
        <p:txBody>
          <a:bodyPr wrap="square" rtlCol="0">
            <a:spAutoFit/>
          </a:bodyPr>
          <a:p>
            <a:r>
              <a:rPr kumimoji="1" lang="zh-CN" altLang="en-US" sz="2800" smtClean="0">
                <a:ln>
                  <a:noFill/>
                </a:ln>
                <a:effectLst/>
                <a:latin typeface="黑体" panose="02010609060101010101" pitchFamily="49" charset="-122"/>
                <a:ea typeface="黑体" panose="02010609060101010101" pitchFamily="49" charset="-122"/>
                <a:sym typeface="+mn-ea"/>
              </a:rPr>
              <a:t>公司20</a:t>
            </a:r>
            <a:r>
              <a:rPr kumimoji="1" lang="en-US" altLang="zh-CN" sz="2800" smtClean="0">
                <a:ln>
                  <a:noFill/>
                </a:ln>
                <a:effectLst/>
                <a:latin typeface="黑体" panose="02010609060101010101" pitchFamily="49" charset="-122"/>
                <a:ea typeface="黑体" panose="02010609060101010101" pitchFamily="49" charset="-122"/>
                <a:sym typeface="+mn-ea"/>
              </a:rPr>
              <a:t>22</a:t>
            </a:r>
            <a:r>
              <a:rPr kumimoji="1" lang="zh-CN" altLang="en-US" sz="2800" smtClean="0">
                <a:ln>
                  <a:noFill/>
                </a:ln>
                <a:effectLst/>
                <a:latin typeface="黑体" panose="02010609060101010101" pitchFamily="49" charset="-122"/>
                <a:ea typeface="黑体" panose="02010609060101010101" pitchFamily="49" charset="-122"/>
                <a:sym typeface="+mn-ea"/>
              </a:rPr>
              <a:t>年12月账户部分余额表</a:t>
            </a:r>
            <a:endParaRPr kumimoji="1" lang="zh-CN" altLang="en-US" sz="2800" smtClean="0">
              <a:ln>
                <a:noFill/>
              </a:ln>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720510"/>
                                        </p:tgtEl>
                                        <p:attrNameLst>
                                          <p:attrName>style.visibility</p:attrName>
                                        </p:attrNameLst>
                                      </p:cBhvr>
                                      <p:to>
                                        <p:strVal val="visible"/>
                                      </p:to>
                                    </p:set>
                                    <p:animEffect transition="in" filter="randombar(horizontal)">
                                      <p:cBhvr>
                                        <p:cTn id="20" dur="500"/>
                                        <p:tgtEl>
                                          <p:spTgt spid="1720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 name="文本框 4"/>
          <p:cNvSpPr txBox="1"/>
          <p:nvPr/>
        </p:nvSpPr>
        <p:spPr>
          <a:xfrm>
            <a:off x="1677035" y="1311910"/>
            <a:ext cx="7118985" cy="2676525"/>
          </a:xfrm>
          <a:prstGeom prst="rect">
            <a:avLst/>
          </a:prstGeom>
          <a:noFill/>
        </p:spPr>
        <p:txBody>
          <a:bodyPr wrap="square" rtlCol="0" anchor="t">
            <a:spAutoFit/>
          </a:bodyPr>
          <a:p>
            <a:pPr eaLnBrk="1" latinLnBrk="0" hangingPunct="1">
              <a:lnSpc>
                <a:spcPct val="150000"/>
              </a:lnSpc>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应收账款=</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预付账款=</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应付账款=</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预收账款=</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028700" y="519430"/>
            <a:ext cx="11724005" cy="521970"/>
          </a:xfrm>
          <a:prstGeom prst="rect">
            <a:avLst/>
          </a:prstGeom>
          <a:noFill/>
        </p:spPr>
        <p:txBody>
          <a:bodyPr wrap="square" rtlCol="0">
            <a:spAutoFit/>
          </a:bodyPr>
          <a:p>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rPr>
              <a:t>求应收账款、预付账款、应付账款、预收账款在资产负债表上填列的金额</a:t>
            </a:r>
            <a:endParaRPr kumimoji="1" lang="zh-CN" altLang="en-US" sz="2800" b="1" smtClean="0">
              <a:ln>
                <a:noFill/>
              </a:ln>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12" name="Group 11"/>
          <p:cNvGrpSpPr/>
          <p:nvPr/>
        </p:nvGrpSpPr>
        <p:grpSpPr>
          <a:xfrm>
            <a:off x="885190" y="4476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1316990" y="532765"/>
            <a:ext cx="1126490" cy="521970"/>
          </a:xfrm>
          <a:prstGeom prst="rect">
            <a:avLst/>
          </a:prstGeom>
          <a:noFill/>
        </p:spPr>
        <p:txBody>
          <a:bodyPr wrap="square" rtlCol="0">
            <a:spAutoFit/>
          </a:bodyPr>
          <a:p>
            <a:r>
              <a:rPr lang="zh-CN" altLang="en-US" sz="2800" b="1" dirty="0">
                <a:solidFill>
                  <a:srgbClr val="C00000"/>
                </a:solidFill>
                <a:latin typeface="微软雅黑" panose="020B0503020204020204" pitchFamily="34" charset="-122"/>
                <a:ea typeface="微软雅黑" panose="020B0503020204020204" pitchFamily="34" charset="-122"/>
                <a:cs typeface="+mn-ea"/>
                <a:sym typeface="+mn-ea"/>
              </a:rPr>
              <a:t>答案</a:t>
            </a:r>
            <a:endParaRPr lang="zh-CN" altLang="en-US" sz="2800" b="1" dirty="0">
              <a:solidFill>
                <a:srgbClr val="C00000"/>
              </a:solidFill>
              <a:latin typeface="微软雅黑" panose="020B0503020204020204" pitchFamily="34" charset="-122"/>
              <a:ea typeface="微软雅黑" panose="020B0503020204020204" pitchFamily="34" charset="-122"/>
              <a:cs typeface="+mn-ea"/>
              <a:sym typeface="+mn-ea"/>
            </a:endParaRPr>
          </a:p>
        </p:txBody>
      </p:sp>
      <p:sp>
        <p:nvSpPr>
          <p:cNvPr id="5" name="文本框 4"/>
          <p:cNvSpPr txBox="1"/>
          <p:nvPr/>
        </p:nvSpPr>
        <p:spPr>
          <a:xfrm>
            <a:off x="1460500" y="1456690"/>
            <a:ext cx="7118985" cy="2676525"/>
          </a:xfrm>
          <a:prstGeom prst="rect">
            <a:avLst/>
          </a:prstGeom>
          <a:noFill/>
        </p:spPr>
        <p:txBody>
          <a:bodyPr wrap="square" rtlCol="0" anchor="t">
            <a:spAutoFit/>
          </a:bodyPr>
          <a:p>
            <a:pPr algn="l" eaLnBrk="1" latinLnBrk="0" hangingPunct="1">
              <a:lnSpc>
                <a:spcPct val="150000"/>
              </a:lnSpc>
              <a:buClrTx/>
              <a:buSzTx/>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应收账款=26000+4000=30000（元）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algn="l" eaLnBrk="1" latinLnBrk="0" hangingPunct="1">
              <a:lnSpc>
                <a:spcPct val="150000"/>
              </a:lnSpc>
              <a:buClrTx/>
              <a:buSzTx/>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预付账款=10000+2000=12000</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algn="l" eaLnBrk="1" latinLnBrk="0" hangingPunct="1">
              <a:lnSpc>
                <a:spcPct val="150000"/>
              </a:lnSpc>
              <a:buClrTx/>
              <a:buSzTx/>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应付账款=18000+2000=20000</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algn="l" eaLnBrk="1" latinLnBrk="0" hangingPunct="1">
              <a:lnSpc>
                <a:spcPct val="150000"/>
              </a:lnSpc>
              <a:buClrTx/>
              <a:buSzTx/>
              <a:buNone/>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预收账款=6000+5000=11000</a:t>
            </a: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172849" y="1731523"/>
            <a:ext cx="3699510" cy="3769360"/>
          </a:xfrm>
          <a:prstGeom prst="rect">
            <a:avLst/>
          </a:prstGeom>
          <a:noFill/>
          <a:effectLst/>
        </p:spPr>
        <p:txBody>
          <a:bodyPr wrap="none" rtlCol="0">
            <a:spAutoFit/>
          </a:bodyPr>
          <a:lstStyle/>
          <a:p>
            <a:r>
              <a:rPr lang="zh-CN" altLang="en-US"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任务</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3</a:t>
            </a:r>
            <a:endParaRPr lang="zh-CN" altLang="en-US"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5469890" y="2464435"/>
            <a:ext cx="6460490" cy="1014730"/>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编制利润表</a:t>
            </a:r>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5469847" y="3688181"/>
            <a:ext cx="24961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利润表的基本格式</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8733614" y="3688181"/>
            <a:ext cx="24961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利润表的编制方法</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9" grpId="0"/>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517652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7750" y="482600"/>
            <a:ext cx="4930775" cy="430530"/>
          </a:xfrm>
          <a:prstGeom prst="rect">
            <a:avLst/>
          </a:prstGeom>
          <a:noFill/>
        </p:spPr>
        <p:txBody>
          <a:bodyPr wrap="squar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一、 利润表的内容</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和基本格式</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100455" y="1312545"/>
            <a:ext cx="10618470" cy="5262245"/>
          </a:xfrm>
          <a:prstGeom prst="rect">
            <a:avLst/>
          </a:prstGeom>
          <a:noFill/>
        </p:spPr>
        <p:txBody>
          <a:bodyPr wrap="square" rtlCol="0">
            <a:spAutoFit/>
          </a:bodyPr>
          <a:p>
            <a:pPr eaLnBrk="1" latinLnBrk="0" hangingPunct="1">
              <a:lnSpc>
                <a:spcPct val="150000"/>
              </a:lnSpc>
            </a:pPr>
            <a:r>
              <a:rPr lang="zh-CN" altLang="en-US" sz="2800" b="1" dirty="0">
                <a:latin typeface="微软雅黑" panose="020B0503020204020204" pitchFamily="34" charset="-122"/>
                <a:ea typeface="微软雅黑" panose="020B0503020204020204" pitchFamily="34" charset="-122"/>
                <a:cs typeface="+mn-ea"/>
                <a:sym typeface="+mn-lt"/>
              </a:rPr>
              <a:t>（一）利润表的内容</a:t>
            </a:r>
            <a:r>
              <a:rPr lang="en-US" sz="2800" b="1" dirty="0">
                <a:latin typeface="微软雅黑" panose="020B0503020204020204" pitchFamily="34" charset="-122"/>
                <a:ea typeface="微软雅黑" panose="020B0503020204020204" pitchFamily="34" charset="-122"/>
                <a:cs typeface="+mn-ea"/>
                <a:sym typeface="+mn-lt"/>
              </a:rPr>
              <a:t>    </a:t>
            </a:r>
            <a:endParaRPr lang="en-US"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利润表，又称损益表，以</a:t>
            </a:r>
            <a:r>
              <a:rPr sz="2800" b="1" dirty="0">
                <a:solidFill>
                  <a:srgbClr val="C00000"/>
                </a:solidFill>
                <a:latin typeface="微软雅黑" panose="020B0503020204020204" pitchFamily="34" charset="-122"/>
                <a:ea typeface="微软雅黑" panose="020B0503020204020204" pitchFamily="34" charset="-122"/>
                <a:cs typeface="+mn-ea"/>
                <a:sym typeface="+mn-lt"/>
              </a:rPr>
              <a:t>“利润=收入-费用”</a:t>
            </a:r>
            <a:r>
              <a:rPr sz="2800" b="1" dirty="0">
                <a:latin typeface="微软雅黑" panose="020B0503020204020204" pitchFamily="34" charset="-122"/>
                <a:ea typeface="微软雅黑" panose="020B0503020204020204" pitchFamily="34" charset="-122"/>
                <a:cs typeface="+mn-ea"/>
                <a:sym typeface="+mn-lt"/>
              </a:rPr>
              <a:t>这一会计等式作为编报的理论依据，反映企业在一定会计期间的</a:t>
            </a:r>
            <a:r>
              <a:rPr sz="2800" b="1" dirty="0">
                <a:solidFill>
                  <a:srgbClr val="C00000"/>
                </a:solidFill>
                <a:latin typeface="微软雅黑" panose="020B0503020204020204" pitchFamily="34" charset="-122"/>
                <a:ea typeface="微软雅黑" panose="020B0503020204020204" pitchFamily="34" charset="-122"/>
                <a:cs typeface="+mn-ea"/>
                <a:sym typeface="+mn-lt"/>
              </a:rPr>
              <a:t>经营成果</a:t>
            </a:r>
            <a:r>
              <a:rPr sz="2800" b="1" dirty="0">
                <a:latin typeface="微软雅黑" panose="020B0503020204020204" pitchFamily="34" charset="-122"/>
                <a:ea typeface="微软雅黑" panose="020B0503020204020204" pitchFamily="34" charset="-122"/>
                <a:cs typeface="+mn-ea"/>
                <a:sym typeface="+mn-lt"/>
              </a:rPr>
              <a:t>。</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利润表是通过一定的表格来反映企业的经营成果的，由</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表头、表身</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两部分组成。</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表头</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主要包括利润表的名称、编制单位、所属时期、报表编号和金额单位</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表身</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主要反映经营成果的计算过程，是利润表的</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主要部分</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517652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662045"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二、 利润表的基本格式</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120140" y="1240155"/>
            <a:ext cx="10618470" cy="2030095"/>
          </a:xfrm>
          <a:prstGeom prst="rect">
            <a:avLst/>
          </a:prstGeom>
          <a:noFill/>
        </p:spPr>
        <p:txBody>
          <a:bodyPr wrap="square" rtlCol="0">
            <a:spAutoFit/>
          </a:bodyPr>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利润表的基本格式</a:t>
            </a:r>
            <a:r>
              <a:rPr sz="2800" b="1" dirty="0">
                <a:latin typeface="微软雅黑" panose="020B0503020204020204" pitchFamily="34" charset="-122"/>
                <a:ea typeface="微软雅黑" panose="020B0503020204020204" pitchFamily="34" charset="-122"/>
                <a:cs typeface="+mn-ea"/>
                <a:sym typeface="+mn-lt"/>
              </a:rPr>
              <a:t>比较普遍的结构有</a:t>
            </a:r>
            <a:r>
              <a:rPr sz="2800" b="1" dirty="0">
                <a:solidFill>
                  <a:srgbClr val="C00000"/>
                </a:solidFill>
                <a:latin typeface="微软雅黑" panose="020B0503020204020204" pitchFamily="34" charset="-122"/>
                <a:ea typeface="微软雅黑" panose="020B0503020204020204" pitchFamily="34" charset="-122"/>
                <a:cs typeface="+mn-ea"/>
                <a:sym typeface="+mn-lt"/>
              </a:rPr>
              <a:t>单步式</a:t>
            </a:r>
            <a:r>
              <a:rPr sz="2800" b="1" dirty="0">
                <a:latin typeface="微软雅黑" panose="020B0503020204020204" pitchFamily="34" charset="-122"/>
                <a:ea typeface="微软雅黑" panose="020B0503020204020204" pitchFamily="34" charset="-122"/>
                <a:cs typeface="+mn-ea"/>
                <a:sym typeface="+mn-lt"/>
              </a:rPr>
              <a:t>利润表和</a:t>
            </a:r>
            <a:r>
              <a:rPr sz="2800" b="1" dirty="0">
                <a:solidFill>
                  <a:srgbClr val="C00000"/>
                </a:solidFill>
                <a:latin typeface="微软雅黑" panose="020B0503020204020204" pitchFamily="34" charset="-122"/>
                <a:ea typeface="微软雅黑" panose="020B0503020204020204" pitchFamily="34" charset="-122"/>
                <a:cs typeface="+mn-ea"/>
                <a:sym typeface="+mn-lt"/>
              </a:rPr>
              <a:t>多步式</a:t>
            </a:r>
            <a:r>
              <a:rPr sz="2800" b="1" dirty="0">
                <a:latin typeface="微软雅黑" panose="020B0503020204020204" pitchFamily="34" charset="-122"/>
                <a:ea typeface="微软雅黑" panose="020B0503020204020204" pitchFamily="34" charset="-122"/>
                <a:cs typeface="+mn-ea"/>
                <a:sym typeface="+mn-lt"/>
              </a:rPr>
              <a:t>利润表两种</a:t>
            </a:r>
            <a:r>
              <a:rPr lang="zh-CN" sz="2800" b="1" dirty="0">
                <a:latin typeface="微软雅黑" panose="020B0503020204020204" pitchFamily="34" charset="-122"/>
                <a:ea typeface="微软雅黑" panose="020B0503020204020204" pitchFamily="34" charset="-122"/>
                <a:cs typeface="+mn-ea"/>
                <a:sym typeface="+mn-lt"/>
              </a:rPr>
              <a:t>。我国企业的利润表采用</a:t>
            </a:r>
            <a:r>
              <a:rPr lang="zh-CN" sz="2800" b="1" dirty="0">
                <a:solidFill>
                  <a:srgbClr val="C00000"/>
                </a:solidFill>
                <a:latin typeface="微软雅黑" panose="020B0503020204020204" pitchFamily="34" charset="-122"/>
                <a:ea typeface="微软雅黑" panose="020B0503020204020204" pitchFamily="34" charset="-122"/>
                <a:cs typeface="+mn-ea"/>
                <a:sym typeface="+mn-lt"/>
              </a:rPr>
              <a:t>多步式</a:t>
            </a:r>
            <a:r>
              <a:rPr lang="zh-CN" sz="2800" b="1" dirty="0">
                <a:latin typeface="微软雅黑" panose="020B0503020204020204" pitchFamily="34" charset="-122"/>
                <a:ea typeface="微软雅黑" panose="020B0503020204020204" pitchFamily="34" charset="-122"/>
                <a:cs typeface="+mn-ea"/>
                <a:sym typeface="+mn-lt"/>
              </a:rPr>
              <a:t>格式。</a:t>
            </a:r>
            <a:endParaRPr lang="zh-CN"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sz="2800" b="1" dirty="0">
                <a:latin typeface="微软雅黑" panose="020B0503020204020204" pitchFamily="34" charset="-122"/>
                <a:ea typeface="微软雅黑" panose="020B0503020204020204" pitchFamily="34" charset="-122"/>
                <a:cs typeface="+mn-ea"/>
                <a:sym typeface="+mn-lt"/>
              </a:rPr>
              <a:t>    </a:t>
            </a:r>
            <a:r>
              <a:rPr sz="2800" b="1" dirty="0">
                <a:latin typeface="微软雅黑" panose="020B0503020204020204" pitchFamily="34" charset="-122"/>
                <a:ea typeface="微软雅黑" panose="020B0503020204020204" pitchFamily="34" charset="-122"/>
                <a:cs typeface="+mn-ea"/>
                <a:sym typeface="+mn-lt"/>
              </a:rPr>
              <a:t>多步</a:t>
            </a:r>
            <a:r>
              <a:rPr sz="2800" b="1" dirty="0">
                <a:latin typeface="微软雅黑" panose="020B0503020204020204" pitchFamily="34" charset="-122"/>
                <a:ea typeface="微软雅黑" panose="020B0503020204020204" pitchFamily="34" charset="-122"/>
                <a:cs typeface="+mn-ea"/>
                <a:sym typeface="+mn-ea"/>
              </a:rPr>
              <a:t>式利润表计算当期净利润的步骤如下：</a:t>
            </a:r>
            <a:endParaRPr sz="2800" b="1" dirty="0">
              <a:latin typeface="微软雅黑" panose="020B0503020204020204" pitchFamily="34" charset="-122"/>
              <a:ea typeface="微软雅黑" panose="020B0503020204020204" pitchFamily="34" charset="-122"/>
              <a:cs typeface="+mn-ea"/>
              <a:sym typeface="+mn-lt"/>
            </a:endParaRPr>
          </a:p>
        </p:txBody>
      </p:sp>
      <p:grpSp>
        <p:nvGrpSpPr>
          <p:cNvPr id="3" name="组合 2"/>
          <p:cNvGrpSpPr/>
          <p:nvPr/>
        </p:nvGrpSpPr>
        <p:grpSpPr>
          <a:xfrm>
            <a:off x="452755" y="3616325"/>
            <a:ext cx="11783695" cy="1473200"/>
            <a:chOff x="240" y="6720"/>
            <a:chExt cx="13560" cy="1920"/>
          </a:xfrm>
        </p:grpSpPr>
        <p:sp>
          <p:nvSpPr>
            <p:cNvPr id="1483780" name="AutoShape 4"/>
            <p:cNvSpPr/>
            <p:nvPr/>
          </p:nvSpPr>
          <p:spPr>
            <a:xfrm>
              <a:off x="240" y="6720"/>
              <a:ext cx="2989" cy="1798"/>
            </a:xfrm>
            <a:prstGeom prst="flowChartAlternateProcess">
              <a:avLst/>
            </a:prstGeom>
            <a:noFill/>
            <a:ln w="15875" cap="flat" cmpd="sng">
              <a:solidFill>
                <a:srgbClr val="00CCFF"/>
              </a:solidFill>
              <a:prstDash val="solid"/>
              <a:miter/>
              <a:headEnd type="none" w="med" len="med"/>
              <a:tailEnd type="none" w="med" len="med"/>
            </a:ln>
            <a:scene3d>
              <a:camera prst="legacyPerspectiveBottom">
                <a:rot lat="0" lon="0" rev="0"/>
              </a:camera>
              <a:lightRig rig="legacyFlat3" dir="t"/>
            </a:scene3d>
            <a:sp3d extrusionH="887400" prstMaterial="legacyMatte">
              <a:bevelT w="13500" h="13500" prst="angle"/>
              <a:bevelB w="13500" h="13500" prst="angle"/>
              <a:extrusionClr>
                <a:srgbClr val="00CCFF"/>
              </a:extrusionClr>
            </a:sp3d>
          </p:spPr>
          <p:txBody>
            <a:bodyPr wrap="none" anchor="ctr" anchorCtr="0">
              <a:flatTx/>
            </a:bodyPr>
            <a:p>
              <a:pPr eaLnBrk="0" hangingPunct="0"/>
              <a:r>
                <a:rPr lang="zh-CN" altLang="en-US" sz="2800" b="1" dirty="0">
                  <a:solidFill>
                    <a:schemeClr val="tx1"/>
                  </a:solidFill>
                  <a:latin typeface="黑体" panose="02010609060101010101" pitchFamily="49" charset="-122"/>
                  <a:ea typeface="黑体" panose="02010609060101010101" pitchFamily="49" charset="-122"/>
                </a:rPr>
                <a:t>主营业务利润</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1483781" name="AutoShape 5"/>
            <p:cNvSpPr/>
            <p:nvPr/>
          </p:nvSpPr>
          <p:spPr>
            <a:xfrm>
              <a:off x="3120" y="7560"/>
              <a:ext cx="840" cy="480"/>
            </a:xfrm>
            <a:prstGeom prst="rightArrow">
              <a:avLst>
                <a:gd name="adj1" fmla="val 50000"/>
                <a:gd name="adj2" fmla="val 43750"/>
              </a:avLst>
            </a:prstGeom>
            <a:solidFill>
              <a:schemeClr val="hlink"/>
            </a:solidFill>
            <a:ln w="9525" cap="flat" cmpd="sng">
              <a:solidFill>
                <a:schemeClr val="tx1"/>
              </a:solidFill>
              <a:prstDash val="solid"/>
              <a:miter/>
              <a:headEnd type="none" w="med" len="med"/>
              <a:tailEnd type="none" w="med" len="med"/>
            </a:ln>
          </p:spPr>
          <p:txBody>
            <a:bodyPr wrap="none" anchor="ctr" anchorCtr="0"/>
            <a:p>
              <a:endParaRPr lang="zh-CN" altLang="en-US" dirty="0">
                <a:latin typeface="Tahoma" panose="020B0604030504040204" pitchFamily="34" charset="0"/>
                <a:ea typeface="黑体" panose="02010609060101010101" pitchFamily="49" charset="-122"/>
              </a:endParaRPr>
            </a:p>
          </p:txBody>
        </p:sp>
        <p:sp>
          <p:nvSpPr>
            <p:cNvPr id="1483782" name="AutoShape 6"/>
            <p:cNvSpPr/>
            <p:nvPr/>
          </p:nvSpPr>
          <p:spPr>
            <a:xfrm>
              <a:off x="6840" y="7440"/>
              <a:ext cx="840" cy="480"/>
            </a:xfrm>
            <a:prstGeom prst="rightArrow">
              <a:avLst>
                <a:gd name="adj1" fmla="val 50000"/>
                <a:gd name="adj2" fmla="val 43750"/>
              </a:avLst>
            </a:prstGeom>
            <a:solidFill>
              <a:schemeClr val="hlink"/>
            </a:solidFill>
            <a:ln w="9525" cap="flat" cmpd="sng">
              <a:solidFill>
                <a:schemeClr val="tx1"/>
              </a:solidFill>
              <a:prstDash val="solid"/>
              <a:miter/>
              <a:headEnd type="none" w="med" len="med"/>
              <a:tailEnd type="none" w="med" len="med"/>
            </a:ln>
          </p:spPr>
          <p:txBody>
            <a:bodyPr wrap="none" anchor="ctr" anchorCtr="0"/>
            <a:p>
              <a:endParaRPr lang="zh-CN" altLang="en-US" dirty="0">
                <a:latin typeface="Tahoma" panose="020B0604030504040204" pitchFamily="34" charset="0"/>
                <a:ea typeface="黑体" panose="02010609060101010101" pitchFamily="49" charset="-122"/>
              </a:endParaRPr>
            </a:p>
          </p:txBody>
        </p:sp>
        <p:sp>
          <p:nvSpPr>
            <p:cNvPr id="1483783" name="AutoShape 7"/>
            <p:cNvSpPr/>
            <p:nvPr/>
          </p:nvSpPr>
          <p:spPr>
            <a:xfrm>
              <a:off x="10320" y="7440"/>
              <a:ext cx="840" cy="480"/>
            </a:xfrm>
            <a:prstGeom prst="rightArrow">
              <a:avLst>
                <a:gd name="adj1" fmla="val 50000"/>
                <a:gd name="adj2" fmla="val 43750"/>
              </a:avLst>
            </a:prstGeom>
            <a:solidFill>
              <a:schemeClr val="hlink"/>
            </a:solidFill>
            <a:ln w="9525" cap="flat" cmpd="sng">
              <a:solidFill>
                <a:schemeClr val="tx1"/>
              </a:solidFill>
              <a:prstDash val="solid"/>
              <a:miter/>
              <a:headEnd type="none" w="med" len="med"/>
              <a:tailEnd type="none" w="med" len="med"/>
            </a:ln>
          </p:spPr>
          <p:txBody>
            <a:bodyPr wrap="none" anchor="ctr" anchorCtr="0"/>
            <a:p>
              <a:endParaRPr lang="zh-CN" altLang="en-US" dirty="0">
                <a:latin typeface="Tahoma" panose="020B0604030504040204" pitchFamily="34" charset="0"/>
                <a:ea typeface="黑体" panose="02010609060101010101" pitchFamily="49" charset="-122"/>
              </a:endParaRPr>
            </a:p>
          </p:txBody>
        </p:sp>
        <p:sp>
          <p:nvSpPr>
            <p:cNvPr id="1483784" name="AutoShape 8"/>
            <p:cNvSpPr/>
            <p:nvPr/>
          </p:nvSpPr>
          <p:spPr>
            <a:xfrm>
              <a:off x="3960" y="6840"/>
              <a:ext cx="2760" cy="1800"/>
            </a:xfrm>
            <a:prstGeom prst="flowChartAlternateProcess">
              <a:avLst/>
            </a:prstGeom>
            <a:noFill/>
            <a:ln w="15875" cap="flat" cmpd="sng">
              <a:solidFill>
                <a:srgbClr val="00CCFF"/>
              </a:solidFill>
              <a:prstDash val="solid"/>
              <a:miter/>
              <a:headEnd type="none" w="med" len="med"/>
              <a:tailEnd type="none" w="med" len="med"/>
            </a:ln>
            <a:scene3d>
              <a:camera prst="legacyPerspectiveBottom">
                <a:rot lat="0" lon="0" rev="0"/>
              </a:camera>
              <a:lightRig rig="legacyFlat3" dir="t"/>
            </a:scene3d>
            <a:sp3d extrusionH="887400" prstMaterial="legacyMatte">
              <a:bevelT w="13500" h="13500" prst="angle"/>
              <a:bevelB w="13500" h="13500" prst="angle"/>
              <a:extrusionClr>
                <a:srgbClr val="00CCFF"/>
              </a:extrusionClr>
            </a:sp3d>
          </p:spPr>
          <p:txBody>
            <a:bodyPr wrap="none" anchor="ctr" anchorCtr="0">
              <a:flatTx/>
            </a:bodyPr>
            <a:p>
              <a:pPr eaLnBrk="0" hangingPunct="0"/>
              <a:r>
                <a:rPr lang="zh-CN" altLang="en-US" sz="2800" b="1" dirty="0">
                  <a:solidFill>
                    <a:schemeClr val="tx1"/>
                  </a:solidFill>
                  <a:latin typeface="黑体" panose="02010609060101010101" pitchFamily="49" charset="-122"/>
                  <a:ea typeface="黑体" panose="02010609060101010101" pitchFamily="49" charset="-122"/>
                </a:rPr>
                <a:t>营业利润</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1483785" name="AutoShape 9"/>
            <p:cNvSpPr/>
            <p:nvPr/>
          </p:nvSpPr>
          <p:spPr>
            <a:xfrm>
              <a:off x="7680" y="6840"/>
              <a:ext cx="2520" cy="1800"/>
            </a:xfrm>
            <a:prstGeom prst="flowChartAlternateProcess">
              <a:avLst/>
            </a:prstGeom>
            <a:noFill/>
            <a:ln w="15875" cap="flat" cmpd="sng">
              <a:solidFill>
                <a:srgbClr val="00CCFF"/>
              </a:solidFill>
              <a:prstDash val="solid"/>
              <a:miter/>
              <a:headEnd type="none" w="med" len="med"/>
              <a:tailEnd type="none" w="med" len="med"/>
            </a:ln>
            <a:scene3d>
              <a:camera prst="legacyPerspectiveBottom">
                <a:rot lat="0" lon="0" rev="0"/>
              </a:camera>
              <a:lightRig rig="legacyFlat3" dir="t"/>
            </a:scene3d>
            <a:sp3d extrusionH="887400" prstMaterial="legacyMatte">
              <a:bevelT w="13500" h="13500" prst="angle"/>
              <a:bevelB w="13500" h="13500" prst="angle"/>
              <a:extrusionClr>
                <a:srgbClr val="00CCFF"/>
              </a:extrusionClr>
            </a:sp3d>
          </p:spPr>
          <p:txBody>
            <a:bodyPr wrap="none" anchor="ctr" anchorCtr="0">
              <a:flatTx/>
            </a:bodyPr>
            <a:p>
              <a:pPr eaLnBrk="0" hangingPunct="0"/>
              <a:r>
                <a:rPr lang="zh-CN" altLang="en-US" sz="2800" b="1" dirty="0">
                  <a:solidFill>
                    <a:schemeClr val="tx1"/>
                  </a:solidFill>
                  <a:latin typeface="黑体" panose="02010609060101010101" pitchFamily="49" charset="-122"/>
                  <a:ea typeface="黑体" panose="02010609060101010101" pitchFamily="49" charset="-122"/>
                </a:rPr>
                <a:t>利润总额</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1483786" name="AutoShape 10"/>
            <p:cNvSpPr/>
            <p:nvPr/>
          </p:nvSpPr>
          <p:spPr>
            <a:xfrm>
              <a:off x="11160" y="6840"/>
              <a:ext cx="2640" cy="1800"/>
            </a:xfrm>
            <a:prstGeom prst="flowChartAlternateProcess">
              <a:avLst/>
            </a:prstGeom>
            <a:noFill/>
            <a:ln w="15875" cap="flat" cmpd="sng">
              <a:solidFill>
                <a:srgbClr val="00CCFF"/>
              </a:solidFill>
              <a:prstDash val="solid"/>
              <a:miter/>
              <a:headEnd type="none" w="med" len="med"/>
              <a:tailEnd type="none" w="med" len="med"/>
            </a:ln>
            <a:scene3d>
              <a:camera prst="legacyPerspectiveBottom">
                <a:rot lat="0" lon="0" rev="0"/>
              </a:camera>
              <a:lightRig rig="legacyFlat3" dir="t"/>
            </a:scene3d>
            <a:sp3d extrusionH="887400" prstMaterial="legacyMatte">
              <a:bevelT w="13500" h="13500" prst="angle"/>
              <a:bevelB w="13500" h="13500" prst="angle"/>
              <a:extrusionClr>
                <a:srgbClr val="00CCFF"/>
              </a:extrusionClr>
            </a:sp3d>
          </p:spPr>
          <p:txBody>
            <a:bodyPr wrap="none" anchor="ctr" anchorCtr="0">
              <a:flatTx/>
            </a:bodyPr>
            <a:p>
              <a:pPr eaLnBrk="0" hangingPunct="0"/>
              <a:r>
                <a:rPr lang="zh-CN" altLang="en-US" sz="2800" b="1" dirty="0">
                  <a:solidFill>
                    <a:schemeClr val="tx1"/>
                  </a:solidFill>
                  <a:latin typeface="黑体" panose="02010609060101010101" pitchFamily="49" charset="-122"/>
                  <a:ea typeface="黑体" panose="02010609060101010101" pitchFamily="49" charset="-122"/>
                </a:rPr>
                <a:t>净利润</a:t>
              </a:r>
              <a:endParaRPr lang="zh-CN" altLang="en-US" sz="2800" b="1" dirty="0">
                <a:solidFill>
                  <a:schemeClr val="tx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03377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2672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多步式利润表主要编制内容</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028700" y="1168400"/>
            <a:ext cx="11113770" cy="5262245"/>
          </a:xfrm>
          <a:prstGeom prst="rect">
            <a:avLst/>
          </a:prstGeom>
          <a:noFill/>
        </p:spPr>
        <p:txBody>
          <a:bodyPr wrap="square" rtlCol="0">
            <a:spAutoFit/>
          </a:bodyPr>
          <a:p>
            <a:pPr eaLnBrk="1" latinLnBrk="0" hangingPunct="1">
              <a:lnSpc>
                <a:spcPct val="150000"/>
              </a:lnSpc>
            </a:pPr>
            <a:r>
              <a:rPr sz="2800" b="1" dirty="0">
                <a:solidFill>
                  <a:srgbClr val="C00000"/>
                </a:solidFill>
                <a:latin typeface="微软雅黑" panose="020B0503020204020204" pitchFamily="34" charset="-122"/>
                <a:ea typeface="微软雅黑" panose="020B0503020204020204" pitchFamily="34" charset="-122"/>
                <a:cs typeface="+mn-ea"/>
                <a:sym typeface="+mn-lt"/>
              </a:rPr>
              <a:t>1、以营业收入为基础计算营业利润</a:t>
            </a:r>
            <a:endParaRPr sz="2800" b="1" dirty="0">
              <a:solidFill>
                <a:srgbClr val="C00000"/>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solidFill>
                  <a:srgbClr val="C00000"/>
                </a:solidFill>
                <a:latin typeface="微软雅黑" panose="020B0503020204020204" pitchFamily="34" charset="-122"/>
                <a:ea typeface="微软雅黑" panose="020B0503020204020204" pitchFamily="34" charset="-122"/>
                <a:cs typeface="+mn-ea"/>
                <a:sym typeface="+mn-lt"/>
              </a:rPr>
              <a:t>营业收入</a:t>
            </a:r>
            <a:r>
              <a:rPr sz="2800" b="1" dirty="0">
                <a:latin typeface="微软雅黑" panose="020B0503020204020204" pitchFamily="34" charset="-122"/>
                <a:ea typeface="微软雅黑" panose="020B0503020204020204" pitchFamily="34" charset="-122"/>
                <a:cs typeface="+mn-ea"/>
                <a:sym typeface="+mn-lt"/>
              </a:rPr>
              <a:t>=主营业务收入+其他业务收入</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solidFill>
                  <a:srgbClr val="C00000"/>
                </a:solidFill>
                <a:latin typeface="微软雅黑" panose="020B0503020204020204" pitchFamily="34" charset="-122"/>
                <a:ea typeface="微软雅黑" panose="020B0503020204020204" pitchFamily="34" charset="-122"/>
                <a:cs typeface="+mn-ea"/>
                <a:sym typeface="+mn-lt"/>
              </a:rPr>
              <a:t>营业成本</a:t>
            </a:r>
            <a:r>
              <a:rPr sz="2800" b="1" dirty="0">
                <a:latin typeface="微软雅黑" panose="020B0503020204020204" pitchFamily="34" charset="-122"/>
                <a:ea typeface="微软雅黑" panose="020B0503020204020204" pitchFamily="34" charset="-122"/>
                <a:cs typeface="+mn-ea"/>
                <a:sym typeface="+mn-lt"/>
              </a:rPr>
              <a:t>=主营业务成本+其他业务成本</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solidFill>
                  <a:srgbClr val="C00000"/>
                </a:solidFill>
                <a:latin typeface="微软雅黑" panose="020B0503020204020204" pitchFamily="34" charset="-122"/>
                <a:ea typeface="微软雅黑" panose="020B0503020204020204" pitchFamily="34" charset="-122"/>
                <a:cs typeface="+mn-ea"/>
                <a:sym typeface="+mn-lt"/>
              </a:rPr>
              <a:t>营业利润</a:t>
            </a:r>
            <a:r>
              <a:rPr sz="2800" b="1" dirty="0">
                <a:latin typeface="微软雅黑" panose="020B0503020204020204" pitchFamily="34" charset="-122"/>
                <a:ea typeface="微软雅黑" panose="020B0503020204020204" pitchFamily="34" charset="-122"/>
                <a:cs typeface="+mn-ea"/>
                <a:sym typeface="+mn-lt"/>
              </a:rPr>
              <a:t>＝营业收入-营业成本-税金及附加－销售费用-管理费用－研发费用-财务费用+其他收益+投资收益（-投资损失）+公允价值变动收益（-公允价值变动损失）-信用减值损失-资产减值损失+资产处置收益（-资产处置损失）等</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endParaRPr sz="28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172849" y="1731523"/>
            <a:ext cx="3699510" cy="3769360"/>
          </a:xfrm>
          <a:prstGeom prst="rect">
            <a:avLst/>
          </a:prstGeom>
          <a:noFill/>
          <a:effectLst/>
        </p:spPr>
        <p:txBody>
          <a:bodyPr wrap="none" rtlCol="0">
            <a:spAutoFit/>
          </a:bodyPr>
          <a:lstStyle/>
          <a:p>
            <a:r>
              <a:rPr lang="zh-CN" altLang="en-US"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任务</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5878195" y="2752725"/>
            <a:ext cx="7044055" cy="1938020"/>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认识财务会计报告</a:t>
            </a:r>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3872331"/>
            <a:ext cx="3410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财务会计报告的含义和构成</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9453704" y="3872331"/>
            <a:ext cx="31819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财务会计报告的编制要求</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029278" y="4259538"/>
            <a:ext cx="2267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财务报表的种类</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9453704" y="4259538"/>
            <a:ext cx="2267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财务报表的作用</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35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9" grpId="0"/>
      <p:bldP spid="40" grpId="0"/>
      <p:bldP spid="41" grpId="0"/>
      <p:bldP spid="1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603377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2672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多步式利润表主要编制内容</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028700" y="1168400"/>
            <a:ext cx="11113770" cy="2676525"/>
          </a:xfrm>
          <a:prstGeom prst="rect">
            <a:avLst/>
          </a:prstGeom>
          <a:noFill/>
        </p:spPr>
        <p:txBody>
          <a:bodyPr wrap="square" rtlCol="0">
            <a:spAutoFit/>
          </a:bodyPr>
          <a:p>
            <a:pPr eaLnBrk="1" latinLnBrk="0" hangingPunct="1">
              <a:lnSpc>
                <a:spcPct val="150000"/>
              </a:lnSpc>
            </a:pPr>
            <a:r>
              <a:rPr sz="2800" b="1" dirty="0">
                <a:latin typeface="微软雅黑" panose="020B0503020204020204" pitchFamily="34" charset="-122"/>
                <a:ea typeface="微软雅黑" panose="020B0503020204020204" pitchFamily="34" charset="-122"/>
                <a:cs typeface="+mn-ea"/>
                <a:sym typeface="+mn-lt"/>
              </a:rPr>
              <a:t>2、以营业利润为基础计算</a:t>
            </a:r>
            <a:r>
              <a:rPr sz="2800" b="1" dirty="0">
                <a:solidFill>
                  <a:srgbClr val="C00000"/>
                </a:solidFill>
                <a:latin typeface="微软雅黑" panose="020B0503020204020204" pitchFamily="34" charset="-122"/>
                <a:ea typeface="微软雅黑" panose="020B0503020204020204" pitchFamily="34" charset="-122"/>
                <a:cs typeface="+mn-ea"/>
                <a:sym typeface="+mn-lt"/>
              </a:rPr>
              <a:t>利润总额</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solidFill>
                  <a:srgbClr val="C00000"/>
                </a:solidFill>
                <a:latin typeface="微软雅黑" panose="020B0503020204020204" pitchFamily="34" charset="-122"/>
                <a:ea typeface="微软雅黑" panose="020B0503020204020204" pitchFamily="34" charset="-122"/>
                <a:cs typeface="+mn-ea"/>
                <a:sym typeface="+mn-lt"/>
              </a:rPr>
              <a:t>利润总额</a:t>
            </a:r>
            <a:r>
              <a:rPr sz="2800" b="1" dirty="0">
                <a:latin typeface="微软雅黑" panose="020B0503020204020204" pitchFamily="34" charset="-122"/>
                <a:ea typeface="微软雅黑" panose="020B0503020204020204" pitchFamily="34" charset="-122"/>
                <a:cs typeface="+mn-ea"/>
                <a:sym typeface="+mn-lt"/>
              </a:rPr>
              <a:t>=营业利润+营业外收入－营业外支出</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latin typeface="微软雅黑" panose="020B0503020204020204" pitchFamily="34" charset="-122"/>
                <a:ea typeface="微软雅黑" panose="020B0503020204020204" pitchFamily="34" charset="-122"/>
                <a:cs typeface="+mn-ea"/>
                <a:sym typeface="+mn-lt"/>
              </a:rPr>
              <a:t>3、以利润总额为基础计算</a:t>
            </a:r>
            <a:r>
              <a:rPr sz="2800" b="1" dirty="0">
                <a:solidFill>
                  <a:srgbClr val="C00000"/>
                </a:solidFill>
                <a:latin typeface="微软雅黑" panose="020B0503020204020204" pitchFamily="34" charset="-122"/>
                <a:ea typeface="微软雅黑" panose="020B0503020204020204" pitchFamily="34" charset="-122"/>
                <a:cs typeface="+mn-ea"/>
                <a:sym typeface="+mn-lt"/>
              </a:rPr>
              <a:t>净利润</a:t>
            </a:r>
            <a:endParaRPr sz="2800" b="1" dirty="0">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sz="2800" b="1" dirty="0">
                <a:solidFill>
                  <a:srgbClr val="C00000"/>
                </a:solidFill>
                <a:latin typeface="微软雅黑" panose="020B0503020204020204" pitchFamily="34" charset="-122"/>
                <a:ea typeface="微软雅黑" panose="020B0503020204020204" pitchFamily="34" charset="-122"/>
                <a:cs typeface="+mn-ea"/>
                <a:sym typeface="+mn-lt"/>
              </a:rPr>
              <a:t>净利润</a:t>
            </a:r>
            <a:r>
              <a:rPr sz="2800" b="1" dirty="0">
                <a:latin typeface="微软雅黑" panose="020B0503020204020204" pitchFamily="34" charset="-122"/>
                <a:ea typeface="微软雅黑" panose="020B0503020204020204" pitchFamily="34" charset="-122"/>
                <a:cs typeface="+mn-ea"/>
                <a:sym typeface="+mn-lt"/>
              </a:rPr>
              <a:t>=利润总额－所得税费用</a:t>
            </a:r>
            <a:endParaRPr sz="2800" b="1"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945" y="159385"/>
            <a:ext cx="247777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28996" y="269526"/>
            <a:ext cx="2133600" cy="430530"/>
          </a:xfrm>
          <a:prstGeom prst="rect">
            <a:avLst/>
          </a:prstGeom>
          <a:noFill/>
        </p:spPr>
        <p:txBody>
          <a:bodyPr wrap="none" lIns="0" tIns="0" rIns="0" bIns="0" rtlCol="0">
            <a:spAutoFit/>
          </a:bodyPr>
          <a:lstStyle/>
          <a:p>
            <a:pPr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多步式利润表</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1244600" y="87630"/>
            <a:ext cx="11167110" cy="1076325"/>
          </a:xfrm>
          <a:prstGeom prst="rect">
            <a:avLst/>
          </a:prstGeom>
          <a:noFill/>
          <a:ln w="9525">
            <a:noFill/>
          </a:ln>
        </p:spPr>
        <p:txBody>
          <a:bodyPr wrap="square">
            <a:spAutoFit/>
          </a:bodyPr>
          <a:p>
            <a:pPr marL="0" indent="0" eaLnBrk="1" latinLnBrk="0" hangingPunct="1"/>
            <a:r>
              <a:rPr lang="en-US" altLang="zh-CN" sz="24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利润表（简表）</a:t>
            </a:r>
            <a:r>
              <a:rPr lang="en-US" sz="20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会企02表编制单位：</a:t>
            </a:r>
            <a:r>
              <a:rPr lang="en-US" sz="20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年</a:t>
            </a:r>
            <a:r>
              <a:rPr lang="en-US" sz="20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月</a:t>
            </a:r>
            <a:r>
              <a:rPr lang="en-US" sz="20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单位：元</a:t>
            </a:r>
            <a:endParaRPr lang="zh-CN" altLang="en-US" sz="2000">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3" name="表格 2"/>
          <p:cNvGraphicFramePr/>
          <p:nvPr>
            <p:custDataLst>
              <p:tags r:id="rId1"/>
            </p:custDataLst>
          </p:nvPr>
        </p:nvGraphicFramePr>
        <p:xfrm>
          <a:off x="1304290" y="1096010"/>
          <a:ext cx="0" cy="4305300"/>
        </p:xfrm>
        <a:graphic>
          <a:graphicData uri="http://schemas.openxmlformats.org/drawingml/2006/table">
            <a:tbl>
              <a:tblPr firstRow="1" bandRow="1">
                <a:tableStyleId>{5940675A-B579-460E-94D1-54222C63F5DA}</a:tableStyleId>
              </a:tblPr>
              <a:tblGrid>
                <a:gridCol w="6869113"/>
                <a:gridCol w="850900"/>
                <a:gridCol w="1387475"/>
                <a:gridCol w="1939925"/>
              </a:tblGrid>
              <a:tr h="304800">
                <a:tc>
                  <a:txBody>
                    <a:bodyPr/>
                    <a:p>
                      <a:pPr indent="0" algn="ctr">
                        <a:buNone/>
                      </a:pPr>
                      <a:r>
                        <a:rPr lang="en-US" sz="2000" b="0">
                          <a:latin typeface="黑体" panose="02010609060101010101" pitchFamily="49" charset="-122"/>
                          <a:ea typeface="黑体" panose="02010609060101010101" pitchFamily="49" charset="-122"/>
                          <a:cs typeface="黑体" panose="02010609060101010101" pitchFamily="49" charset="-122"/>
                        </a:rPr>
                        <a:t>项 目</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行次</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本期金额</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上期金额</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一、营业收入</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减：营业成本</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2</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税金及附加</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3</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销售费用</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4</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管理费用</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5</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研发费用</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6</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财务费用</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7</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加：其他收益</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8</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投资收益(亏损以“一”号填列)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9</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公允价值变动收益(亏损以“一”号填列)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信用减值损失(亏损以“一”号填列)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11</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资产减值损失(亏损以“一”号填列)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12</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资产处置收益(亏损以“一”号填列)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13</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二、营业利润(亏损以“一”号填列)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14</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加：营业外收入</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15</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减：营业外支出</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16</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三、利润总额(亏损以“一”号填列)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17</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减：所得税费用</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18</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四、净利润(亏损以“一”号填列)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19</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randombar(horizontal)">
                                      <p:cBhvr>
                                        <p:cTn id="15" dur="500"/>
                                        <p:tgtEl>
                                          <p:spTgt spid="10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10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503301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28700" y="520065"/>
            <a:ext cx="5046980" cy="861695"/>
          </a:xfrm>
          <a:prstGeom prst="rect">
            <a:avLst/>
          </a:prstGeom>
          <a:noFill/>
        </p:spPr>
        <p:txBody>
          <a:bodyPr wrap="square" lIns="0" tIns="0" rIns="0" bIns="0" rtlCol="0">
            <a:spAutoFit/>
          </a:bodyPr>
          <a:lstStyle/>
          <a:p>
            <a:pPr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二、利润表的编制方法</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a:p>
            <a:pPr defTabSz="963930"/>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995680" y="1312545"/>
            <a:ext cx="9828530" cy="3322955"/>
          </a:xfrm>
          <a:prstGeom prst="rect">
            <a:avLst/>
          </a:prstGeom>
          <a:noFill/>
          <a:ln w="9525">
            <a:noFill/>
          </a:ln>
        </p:spPr>
        <p:txBody>
          <a:bodyPr wrap="square">
            <a:spAutoFit/>
          </a:bodyPr>
          <a:p>
            <a:pPr marL="0" indent="0" eaLnBrk="1" latinLnBrk="0" hangingPunct="1">
              <a:lnSpc>
                <a:spcPct val="150000"/>
              </a:lnSpc>
            </a:pPr>
            <a:r>
              <a:rPr sz="2800" b="1" dirty="0">
                <a:latin typeface="微软雅黑" panose="020B0503020204020204" pitchFamily="34" charset="-122"/>
                <a:ea typeface="微软雅黑" panose="020B0503020204020204" pitchFamily="34" charset="-122"/>
                <a:cs typeface="+mn-ea"/>
              </a:rPr>
              <a:t>利润表的格式内容分为</a:t>
            </a:r>
            <a:r>
              <a:rPr sz="2800" b="1" dirty="0">
                <a:solidFill>
                  <a:srgbClr val="C00000"/>
                </a:solidFill>
                <a:latin typeface="微软雅黑" panose="020B0503020204020204" pitchFamily="34" charset="-122"/>
                <a:ea typeface="微软雅黑" panose="020B0503020204020204" pitchFamily="34" charset="-122"/>
                <a:cs typeface="+mn-ea"/>
              </a:rPr>
              <a:t>“本期金额”和“上期金额”</a:t>
            </a:r>
            <a:r>
              <a:rPr sz="2800" b="1" dirty="0">
                <a:latin typeface="微软雅黑" panose="020B0503020204020204" pitchFamily="34" charset="-122"/>
                <a:ea typeface="微软雅黑" panose="020B0503020204020204" pitchFamily="34" charset="-122"/>
                <a:cs typeface="+mn-ea"/>
              </a:rPr>
              <a:t>，“本</a:t>
            </a:r>
            <a:r>
              <a:rPr lang="zh-CN" sz="2800" b="1" dirty="0">
                <a:latin typeface="微软雅黑" panose="020B0503020204020204" pitchFamily="34" charset="-122"/>
                <a:ea typeface="微软雅黑" panose="020B0503020204020204" pitchFamily="34" charset="-122"/>
                <a:cs typeface="+mn-ea"/>
              </a:rPr>
              <a:t>期</a:t>
            </a:r>
            <a:r>
              <a:rPr sz="2800" b="1" dirty="0">
                <a:latin typeface="微软雅黑" panose="020B0503020204020204" pitchFamily="34" charset="-122"/>
                <a:ea typeface="微软雅黑" panose="020B0503020204020204" pitchFamily="34" charset="-122"/>
                <a:cs typeface="+mn-ea"/>
              </a:rPr>
              <a:t>金额”除“基本每股收益”及“稀释每股收益”外，应根据有关损益类账户和所有者权益有关账户的本期</a:t>
            </a:r>
            <a:r>
              <a:rPr sz="2800" b="1" dirty="0">
                <a:solidFill>
                  <a:srgbClr val="C00000"/>
                </a:solidFill>
                <a:latin typeface="微软雅黑" panose="020B0503020204020204" pitchFamily="34" charset="-122"/>
                <a:ea typeface="微软雅黑" panose="020B0503020204020204" pitchFamily="34" charset="-122"/>
                <a:cs typeface="+mn-ea"/>
              </a:rPr>
              <a:t>实际发生额分析填列</a:t>
            </a:r>
            <a:r>
              <a:rPr sz="2800" b="1" dirty="0">
                <a:latin typeface="微软雅黑" panose="020B0503020204020204" pitchFamily="34" charset="-122"/>
                <a:ea typeface="微软雅黑" panose="020B0503020204020204" pitchFamily="34" charset="-122"/>
                <a:cs typeface="+mn-ea"/>
              </a:rPr>
              <a:t>；“上期金额” 栏应根据上年年末该利润表的“本期金额”栏金额填列。</a:t>
            </a:r>
            <a:endParaRPr lang="zh-CN" sz="2800" b="1" dirty="0">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randombar(horizontal)">
                                      <p:cBhvr>
                                        <p:cTn id="1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10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5033010"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28700" y="520065"/>
            <a:ext cx="5046980" cy="861695"/>
          </a:xfrm>
          <a:prstGeom prst="rect">
            <a:avLst/>
          </a:prstGeom>
          <a:noFill/>
        </p:spPr>
        <p:txBody>
          <a:bodyPr wrap="square" lIns="0" tIns="0" rIns="0" bIns="0" rtlCol="0">
            <a:spAutoFit/>
          </a:bodyPr>
          <a:lstStyle/>
          <a:p>
            <a:pPr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编制方法</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a:p>
            <a:pPr defTabSz="963930"/>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956945" y="1240155"/>
            <a:ext cx="9828530" cy="5262245"/>
          </a:xfrm>
          <a:prstGeom prst="rect">
            <a:avLst/>
          </a:prstGeom>
          <a:noFill/>
          <a:ln w="9525">
            <a:noFill/>
          </a:ln>
        </p:spPr>
        <p:txBody>
          <a:bodyPr wrap="square">
            <a:spAutoFit/>
          </a:bodyPr>
          <a:p>
            <a:pPr marL="0" indent="0" eaLnBrk="1" latinLnBrk="0" hangingPunct="1">
              <a:lnSpc>
                <a:spcPct val="150000"/>
              </a:lnSpc>
            </a:pPr>
            <a:r>
              <a:rPr sz="2800" b="1" dirty="0">
                <a:latin typeface="微软雅黑" panose="020B0503020204020204" pitchFamily="34" charset="-122"/>
                <a:ea typeface="微软雅黑" panose="020B0503020204020204" pitchFamily="34" charset="-122"/>
                <a:cs typeface="+mn-ea"/>
              </a:rPr>
              <a:t>利润表项目的填列方法归纳如下</a:t>
            </a:r>
            <a:r>
              <a:rPr lang="zh-CN" sz="2800" b="1" dirty="0">
                <a:latin typeface="微软雅黑" panose="020B0503020204020204" pitchFamily="34" charset="-122"/>
                <a:ea typeface="微软雅黑" panose="020B0503020204020204" pitchFamily="34" charset="-122"/>
                <a:cs typeface="+mn-ea"/>
              </a:rPr>
              <a:t>：</a:t>
            </a:r>
            <a:endParaRPr lang="zh-CN" sz="2800" b="1" dirty="0">
              <a:latin typeface="微软雅黑" panose="020B0503020204020204" pitchFamily="34" charset="-122"/>
              <a:ea typeface="微软雅黑" panose="020B0503020204020204" pitchFamily="34" charset="-122"/>
              <a:cs typeface="+mn-ea"/>
            </a:endParaRPr>
          </a:p>
          <a:p>
            <a:pPr marL="0" indent="0" eaLnBrk="1" latinLnBrk="0" hangingPunct="1">
              <a:lnSpc>
                <a:spcPct val="150000"/>
              </a:lnSpc>
            </a:pPr>
            <a:r>
              <a:rPr lang="zh-CN" sz="2800" b="1" dirty="0">
                <a:latin typeface="微软雅黑" panose="020B0503020204020204" pitchFamily="34" charset="-122"/>
                <a:ea typeface="微软雅黑" panose="020B0503020204020204" pitchFamily="34" charset="-122"/>
                <a:cs typeface="+mn-ea"/>
              </a:rPr>
              <a:t>（一）根据损益类账户的本期</a:t>
            </a:r>
            <a:r>
              <a:rPr lang="zh-CN" sz="2800" b="1" dirty="0">
                <a:solidFill>
                  <a:srgbClr val="C00000"/>
                </a:solidFill>
                <a:latin typeface="微软雅黑" panose="020B0503020204020204" pitchFamily="34" charset="-122"/>
                <a:ea typeface="微软雅黑" panose="020B0503020204020204" pitchFamily="34" charset="-122"/>
                <a:cs typeface="+mn-ea"/>
              </a:rPr>
              <a:t>发生额分析</a:t>
            </a:r>
            <a:r>
              <a:rPr lang="zh-CN" sz="2800" b="1" dirty="0">
                <a:latin typeface="微软雅黑" panose="020B0503020204020204" pitchFamily="34" charset="-122"/>
                <a:ea typeface="微软雅黑" panose="020B0503020204020204" pitchFamily="34" charset="-122"/>
                <a:cs typeface="+mn-ea"/>
              </a:rPr>
              <a:t>填列</a:t>
            </a:r>
            <a:endParaRPr lang="zh-CN" sz="2800" b="1" dirty="0">
              <a:latin typeface="微软雅黑" panose="020B0503020204020204" pitchFamily="34" charset="-122"/>
              <a:ea typeface="微软雅黑" panose="020B0503020204020204" pitchFamily="34" charset="-122"/>
              <a:cs typeface="+mn-ea"/>
            </a:endParaRPr>
          </a:p>
          <a:p>
            <a:pPr marL="0" indent="0"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rPr>
              <a:t>    </a:t>
            </a:r>
            <a:r>
              <a:rPr lang="zh-CN" sz="2800" b="1" dirty="0">
                <a:latin typeface="微软雅黑" panose="020B0503020204020204" pitchFamily="34" charset="-122"/>
                <a:ea typeface="微软雅黑" panose="020B0503020204020204" pitchFamily="34" charset="-122"/>
                <a:cs typeface="+mn-ea"/>
              </a:rPr>
              <a:t>具体项目包括：“税金及附加”、“销售费用”</a:t>
            </a:r>
            <a:r>
              <a:rPr lang="zh-CN" sz="2800" b="1" dirty="0">
                <a:latin typeface="微软雅黑" panose="020B0503020204020204" pitchFamily="34" charset="-122"/>
                <a:ea typeface="微软雅黑" panose="020B0503020204020204" pitchFamily="34" charset="-122"/>
                <a:cs typeface="+mn-ea"/>
              </a:rPr>
              <a:t>等</a:t>
            </a:r>
            <a:endParaRPr lang="zh-CN" sz="2800" b="1" dirty="0">
              <a:latin typeface="微软雅黑" panose="020B0503020204020204" pitchFamily="34" charset="-122"/>
              <a:ea typeface="微软雅黑" panose="020B0503020204020204" pitchFamily="34" charset="-122"/>
              <a:cs typeface="+mn-ea"/>
            </a:endParaRPr>
          </a:p>
          <a:p>
            <a:pPr marL="0" indent="0" eaLnBrk="1" latinLnBrk="0" hangingPunct="1">
              <a:lnSpc>
                <a:spcPct val="150000"/>
              </a:lnSpc>
            </a:pPr>
            <a:r>
              <a:rPr lang="zh-CN" sz="2800" b="1" dirty="0">
                <a:latin typeface="微软雅黑" panose="020B0503020204020204" pitchFamily="34" charset="-122"/>
                <a:ea typeface="微软雅黑" panose="020B0503020204020204" pitchFamily="34" charset="-122"/>
                <a:cs typeface="+mn-ea"/>
              </a:rPr>
              <a:t>（二）根据损益类账户的本期</a:t>
            </a:r>
            <a:r>
              <a:rPr lang="zh-CN" sz="2800" b="1" dirty="0">
                <a:solidFill>
                  <a:srgbClr val="C00000"/>
                </a:solidFill>
                <a:latin typeface="微软雅黑" panose="020B0503020204020204" pitchFamily="34" charset="-122"/>
                <a:ea typeface="微软雅黑" panose="020B0503020204020204" pitchFamily="34" charset="-122"/>
                <a:cs typeface="+mn-ea"/>
              </a:rPr>
              <a:t>发生额计算</a:t>
            </a:r>
            <a:r>
              <a:rPr lang="zh-CN" sz="2800" b="1" dirty="0">
                <a:latin typeface="微软雅黑" panose="020B0503020204020204" pitchFamily="34" charset="-122"/>
                <a:ea typeface="微软雅黑" panose="020B0503020204020204" pitchFamily="34" charset="-122"/>
                <a:cs typeface="+mn-ea"/>
              </a:rPr>
              <a:t>填列</a:t>
            </a:r>
            <a:endParaRPr lang="zh-CN" sz="2800" b="1" dirty="0">
              <a:latin typeface="微软雅黑" panose="020B0503020204020204" pitchFamily="34" charset="-122"/>
              <a:ea typeface="微软雅黑" panose="020B0503020204020204" pitchFamily="34" charset="-122"/>
              <a:cs typeface="+mn-ea"/>
            </a:endParaRPr>
          </a:p>
          <a:p>
            <a:pPr marL="0" indent="0"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rPr>
              <a:t> </a:t>
            </a:r>
            <a:r>
              <a:rPr lang="zh-CN" sz="2800" b="1" dirty="0">
                <a:solidFill>
                  <a:srgbClr val="C00000"/>
                </a:solidFill>
                <a:latin typeface="微软雅黑" panose="020B0503020204020204" pitchFamily="34" charset="-122"/>
                <a:ea typeface="微软雅黑" panose="020B0503020204020204" pitchFamily="34" charset="-122"/>
                <a:cs typeface="+mn-ea"/>
              </a:rPr>
              <a:t>“营业收入”项目</a:t>
            </a:r>
            <a:r>
              <a:rPr lang="zh-CN" sz="2800" b="1" dirty="0">
                <a:latin typeface="微软雅黑" panose="020B0503020204020204" pitchFamily="34" charset="-122"/>
                <a:ea typeface="微软雅黑" panose="020B0503020204020204" pitchFamily="34" charset="-122"/>
                <a:cs typeface="+mn-ea"/>
              </a:rPr>
              <a:t>应根据“</a:t>
            </a:r>
            <a:r>
              <a:rPr lang="zh-CN" sz="2800" b="1" dirty="0">
                <a:solidFill>
                  <a:srgbClr val="C00000"/>
                </a:solidFill>
                <a:latin typeface="微软雅黑" panose="020B0503020204020204" pitchFamily="34" charset="-122"/>
                <a:ea typeface="微软雅黑" panose="020B0503020204020204" pitchFamily="34" charset="-122"/>
                <a:cs typeface="+mn-ea"/>
              </a:rPr>
              <a:t>主营业务收入”和“其他业务收入”</a:t>
            </a:r>
            <a:r>
              <a:rPr lang="zh-CN" sz="2800" b="1" dirty="0">
                <a:latin typeface="微软雅黑" panose="020B0503020204020204" pitchFamily="34" charset="-122"/>
                <a:ea typeface="微软雅黑" panose="020B0503020204020204" pitchFamily="34" charset="-122"/>
                <a:cs typeface="+mn-ea"/>
              </a:rPr>
              <a:t>账户发生额</a:t>
            </a:r>
            <a:r>
              <a:rPr lang="zh-CN" sz="2800" b="1" dirty="0">
                <a:solidFill>
                  <a:srgbClr val="C00000"/>
                </a:solidFill>
                <a:latin typeface="微软雅黑" panose="020B0503020204020204" pitchFamily="34" charset="-122"/>
                <a:ea typeface="微软雅黑" panose="020B0503020204020204" pitchFamily="34" charset="-122"/>
                <a:cs typeface="+mn-ea"/>
              </a:rPr>
              <a:t>计算</a:t>
            </a:r>
            <a:r>
              <a:rPr lang="zh-CN" sz="2800" b="1" dirty="0">
                <a:latin typeface="微软雅黑" panose="020B0503020204020204" pitchFamily="34" charset="-122"/>
                <a:ea typeface="微软雅黑" panose="020B0503020204020204" pitchFamily="34" charset="-122"/>
                <a:cs typeface="+mn-ea"/>
              </a:rPr>
              <a:t>填列。</a:t>
            </a:r>
            <a:endParaRPr lang="zh-CN" sz="2800" b="1" dirty="0">
              <a:latin typeface="微软雅黑" panose="020B0503020204020204" pitchFamily="34" charset="-122"/>
              <a:ea typeface="微软雅黑" panose="020B0503020204020204" pitchFamily="34" charset="-122"/>
              <a:cs typeface="+mn-ea"/>
            </a:endParaRPr>
          </a:p>
          <a:p>
            <a:pPr marL="0" indent="0" eaLnBrk="1" latinLnBrk="0" hangingPunct="1">
              <a:lnSpc>
                <a:spcPct val="150000"/>
              </a:lnSpc>
            </a:pPr>
            <a:r>
              <a:rPr lang="zh-CN" sz="2800" b="1" dirty="0">
                <a:latin typeface="微软雅黑" panose="020B0503020204020204" pitchFamily="34" charset="-122"/>
                <a:ea typeface="微软雅黑" panose="020B0503020204020204" pitchFamily="34" charset="-122"/>
                <a:cs typeface="+mn-ea"/>
              </a:rPr>
              <a:t>（三）根据报表项目之间的关系用</a:t>
            </a:r>
            <a:r>
              <a:rPr lang="zh-CN" sz="2800" b="1" dirty="0">
                <a:solidFill>
                  <a:srgbClr val="C00000"/>
                </a:solidFill>
                <a:latin typeface="微软雅黑" panose="020B0503020204020204" pitchFamily="34" charset="-122"/>
                <a:ea typeface="微软雅黑" panose="020B0503020204020204" pitchFamily="34" charset="-122"/>
                <a:cs typeface="+mn-ea"/>
              </a:rPr>
              <a:t>公式计算</a:t>
            </a:r>
            <a:r>
              <a:rPr lang="zh-CN" sz="2800" b="1" dirty="0">
                <a:latin typeface="微软雅黑" panose="020B0503020204020204" pitchFamily="34" charset="-122"/>
                <a:ea typeface="微软雅黑" panose="020B0503020204020204" pitchFamily="34" charset="-122"/>
                <a:cs typeface="+mn-ea"/>
              </a:rPr>
              <a:t>填列</a:t>
            </a:r>
            <a:endParaRPr lang="zh-CN" sz="2800" b="1" dirty="0">
              <a:latin typeface="微软雅黑" panose="020B0503020204020204" pitchFamily="34" charset="-122"/>
              <a:ea typeface="微软雅黑" panose="020B0503020204020204" pitchFamily="34" charset="-122"/>
              <a:cs typeface="+mn-ea"/>
            </a:endParaRPr>
          </a:p>
          <a:p>
            <a:pPr marL="0" indent="0"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rPr>
              <a:t>   </a:t>
            </a:r>
            <a:r>
              <a:rPr lang="zh-CN" sz="2800" b="1" dirty="0">
                <a:latin typeface="微软雅黑" panose="020B0503020204020204" pitchFamily="34" charset="-122"/>
                <a:ea typeface="微软雅黑" panose="020B0503020204020204" pitchFamily="34" charset="-122"/>
                <a:cs typeface="+mn-ea"/>
              </a:rPr>
              <a:t>具体项目包括“营业利润”、“利润总额”</a:t>
            </a:r>
            <a:r>
              <a:rPr lang="zh-CN" sz="2800" b="1" dirty="0">
                <a:latin typeface="微软雅黑" panose="020B0503020204020204" pitchFamily="34" charset="-122"/>
                <a:ea typeface="微软雅黑" panose="020B0503020204020204" pitchFamily="34" charset="-122"/>
                <a:cs typeface="+mn-ea"/>
              </a:rPr>
              <a:t>等</a:t>
            </a:r>
            <a:endParaRPr lang="zh-CN" sz="2800" b="1" dirty="0">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randombar(horizontal)">
                                      <p:cBhvr>
                                        <p:cTn id="1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10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2757170" y="448310"/>
            <a:ext cx="4036695" cy="737235"/>
          </a:xfrm>
          <a:prstGeom prst="rect">
            <a:avLst/>
          </a:prstGeom>
          <a:noFill/>
        </p:spPr>
        <p:txBody>
          <a:bodyPr wrap="square" rtlCol="0" anchor="t">
            <a:spAutoFit/>
          </a:bodyPr>
          <a:p>
            <a:pPr marL="0" marR="0" indent="0" defTabSz="914400" eaLnBrk="1" latinLnBrk="0" hangingPunct="1">
              <a:lnSpc>
                <a:spcPct val="150000"/>
              </a:lnSpc>
              <a:buClrTx/>
              <a:buSzTx/>
              <a:buFontTx/>
              <a:buNone/>
              <a:defRPr/>
            </a:pPr>
            <a:r>
              <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戊公司利润表编制</a:t>
            </a:r>
            <a:endParaRPr lang="zh-CN" altLang="en-US" sz="28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Group 11"/>
          <p:cNvGrpSpPr/>
          <p:nvPr/>
        </p:nvGrpSpPr>
        <p:grpSpPr>
          <a:xfrm>
            <a:off x="1028700" y="422275"/>
            <a:ext cx="1612900" cy="732155"/>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p>
          </p:txBody>
        </p:sp>
      </p:gr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9</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2</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100" name="文本框 99"/>
          <p:cNvSpPr txBox="1"/>
          <p:nvPr/>
        </p:nvSpPr>
        <p:spPr>
          <a:xfrm>
            <a:off x="2684780" y="1185545"/>
            <a:ext cx="9256395" cy="460375"/>
          </a:xfrm>
          <a:prstGeom prst="rect">
            <a:avLst/>
          </a:prstGeom>
          <a:noFill/>
          <a:ln w="9525">
            <a:noFill/>
          </a:ln>
        </p:spPr>
        <p:txBody>
          <a:bodyPr wrap="square">
            <a:spAutoFit/>
          </a:bodyPr>
          <a:p>
            <a:pPr marL="0" indent="0" algn="ctr"/>
            <a:r>
              <a:rPr lang="zh-CN" sz="2400" b="0">
                <a:latin typeface="黑体" panose="02010609060101010101" pitchFamily="49" charset="-122"/>
                <a:ea typeface="黑体" panose="02010609060101010101" pitchFamily="49" charset="-122"/>
                <a:cs typeface="黑体" panose="02010609060101010101" pitchFamily="49" charset="-122"/>
              </a:rPr>
              <a:t>戊公司2021年12月损益类账户发生额              单位：元</a:t>
            </a:r>
            <a:endParaRPr lang="zh-CN" altLang="en-US" sz="2400" b="0">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5" name="表格 4"/>
          <p:cNvGraphicFramePr/>
          <p:nvPr>
            <p:custDataLst>
              <p:tags r:id="rId1"/>
            </p:custDataLst>
          </p:nvPr>
        </p:nvGraphicFramePr>
        <p:xfrm>
          <a:off x="2037080" y="1656080"/>
          <a:ext cx="9923780" cy="4252595"/>
        </p:xfrm>
        <a:graphic>
          <a:graphicData uri="http://schemas.openxmlformats.org/drawingml/2006/table">
            <a:tbl>
              <a:tblPr firstRow="1" bandRow="1">
                <a:tableStyleId>{5940675A-B579-460E-94D1-54222C63F5DA}</a:tableStyleId>
              </a:tblPr>
              <a:tblGrid>
                <a:gridCol w="2424430"/>
                <a:gridCol w="2058035"/>
                <a:gridCol w="3430905"/>
                <a:gridCol w="2010410"/>
              </a:tblGrid>
              <a:tr h="845820">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账户名称</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借方发生额</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账户名称</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贷方发生额</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46455">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主营业务收入</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184 000</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主营业务成本</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115 000</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营业外收入</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56 300</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税金及附加</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0</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管理费用</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11 000</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销售费用</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5 000</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财务费用</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500</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营业外支出</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6 000</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 </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所得税费用</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pitchFamily="49" charset="-122"/>
                          <a:ea typeface="黑体" panose="02010609060101010101" pitchFamily="49" charset="-122"/>
                          <a:cs typeface="宋体" panose="02010600030101010101" pitchFamily="2" charset="-122"/>
                        </a:rPr>
                        <a:t>25 700</a:t>
                      </a:r>
                      <a:endParaRPr lang="en-US" altLang="en-US" sz="28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randombar(horizontal)">
                                      <p:cBhvr>
                                        <p:cTn id="18" dur="500"/>
                                        <p:tgtEl>
                                          <p:spTgt spid="10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1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196340" y="591820"/>
            <a:ext cx="4265295" cy="52197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（二）银行存款的清查</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 name="TextBox 32"/>
          <p:cNvSpPr txBox="1"/>
          <p:nvPr/>
        </p:nvSpPr>
        <p:spPr>
          <a:xfrm>
            <a:off x="956310" y="547370"/>
            <a:ext cx="1649095" cy="521970"/>
          </a:xfrm>
          <a:prstGeom prst="rect">
            <a:avLst/>
          </a:prstGeom>
          <a:noFill/>
        </p:spPr>
        <p:txBody>
          <a:bodyPr wrap="square" rtlCol="0">
            <a:spAutoFit/>
          </a:bodyPr>
          <a:p>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【例</a:t>
            </a:r>
            <a:r>
              <a:rPr lang="en-US" altLang="zh-CN" sz="2800" b="1" dirty="0">
                <a:solidFill>
                  <a:schemeClr val="bg1"/>
                </a:solidFill>
                <a:latin typeface="微软雅黑" panose="020B0503020204020204" pitchFamily="34" charset="-122"/>
                <a:ea typeface="微软雅黑" panose="020B0503020204020204" pitchFamily="34" charset="-122"/>
                <a:cs typeface="+mn-ea"/>
                <a:sym typeface="+mn-ea"/>
              </a:rPr>
              <a:t>9</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ea"/>
              </a:rPr>
              <a:t>-1】</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100" name="文本框 99"/>
          <p:cNvSpPr txBox="1"/>
          <p:nvPr/>
        </p:nvSpPr>
        <p:spPr>
          <a:xfrm>
            <a:off x="1460500" y="66040"/>
            <a:ext cx="10325100" cy="706755"/>
          </a:xfrm>
          <a:prstGeom prst="rect">
            <a:avLst/>
          </a:prstGeom>
          <a:noFill/>
          <a:ln w="9525">
            <a:noFill/>
          </a:ln>
        </p:spPr>
        <p:txBody>
          <a:bodyPr wrap="square">
            <a:spAutoFit/>
          </a:bodyPr>
          <a:p>
            <a:pPr marL="0" indent="0"/>
            <a:r>
              <a:rPr lang="en-US" altLang="zh-CN" sz="2000" b="0">
                <a:latin typeface="黑体" panose="02010609060101010101" pitchFamily="49" charset="-122"/>
                <a:ea typeface="黑体" panose="02010609060101010101" pitchFamily="49" charset="-122"/>
                <a:cs typeface="黑体" panose="02010609060101010101" pitchFamily="49" charset="-122"/>
              </a:rPr>
              <a:t>                                </a:t>
            </a:r>
            <a:r>
              <a:rPr sz="2000" b="0">
                <a:latin typeface="黑体" panose="02010609060101010101" pitchFamily="49" charset="-122"/>
                <a:ea typeface="黑体" panose="02010609060101010101" pitchFamily="49" charset="-122"/>
                <a:cs typeface="黑体" panose="02010609060101010101" pitchFamily="49" charset="-122"/>
              </a:rPr>
              <a:t>利润表</a:t>
            </a:r>
            <a:r>
              <a:rPr lang="en-US" altLang="zh-CN" sz="20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会企0</a:t>
            </a:r>
            <a:r>
              <a:rPr lang="en-US" altLang="zh-CN" sz="2000" b="0">
                <a:latin typeface="黑体" panose="02010609060101010101" pitchFamily="49" charset="-122"/>
                <a:ea typeface="黑体" panose="02010609060101010101" pitchFamily="49" charset="-122"/>
                <a:cs typeface="黑体" panose="02010609060101010101" pitchFamily="49" charset="-122"/>
              </a:rPr>
              <a:t>2</a:t>
            </a:r>
            <a:r>
              <a:rPr lang="zh-CN" sz="2000" b="0">
                <a:latin typeface="黑体" panose="02010609060101010101" pitchFamily="49" charset="-122"/>
                <a:ea typeface="黑体" panose="02010609060101010101" pitchFamily="49" charset="-122"/>
                <a:cs typeface="黑体" panose="02010609060101010101" pitchFamily="49" charset="-122"/>
              </a:rPr>
              <a:t>表</a:t>
            </a:r>
            <a:endParaRPr lang="zh-CN" sz="2000" b="0">
              <a:latin typeface="黑体" panose="02010609060101010101" pitchFamily="49" charset="-122"/>
              <a:ea typeface="黑体" panose="02010609060101010101" pitchFamily="49" charset="-122"/>
              <a:cs typeface="黑体" panose="02010609060101010101" pitchFamily="49" charset="-122"/>
            </a:endParaRPr>
          </a:p>
          <a:p>
            <a:pPr marL="0" indent="0" algn="r"/>
            <a:r>
              <a:rPr lang="zh-CN" sz="2000" b="0">
                <a:latin typeface="黑体" panose="02010609060101010101" pitchFamily="49" charset="-122"/>
                <a:ea typeface="黑体" panose="02010609060101010101" pitchFamily="49" charset="-122"/>
                <a:cs typeface="黑体" panose="02010609060101010101" pitchFamily="49" charset="-122"/>
              </a:rPr>
              <a:t>编制单位：戊公司     </a:t>
            </a:r>
            <a:r>
              <a:rPr lang="en-US" altLang="zh-CN" sz="2000" b="0">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      2021年12月                   单位：元</a:t>
            </a:r>
            <a:endParaRPr lang="zh-CN" sz="2000" b="0">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2" name="表格 1"/>
          <p:cNvGraphicFramePr/>
          <p:nvPr>
            <p:custDataLst>
              <p:tags r:id="rId1"/>
            </p:custDataLst>
          </p:nvPr>
        </p:nvGraphicFramePr>
        <p:xfrm>
          <a:off x="1532890" y="736600"/>
          <a:ext cx="10662285" cy="4519295"/>
        </p:xfrm>
        <a:graphic>
          <a:graphicData uri="http://schemas.openxmlformats.org/drawingml/2006/table">
            <a:tbl>
              <a:tblPr firstRow="1" bandRow="1">
                <a:tableStyleId>{5940675A-B579-460E-94D1-54222C63F5DA}</a:tableStyleId>
              </a:tblPr>
              <a:tblGrid>
                <a:gridCol w="6628765"/>
                <a:gridCol w="821690"/>
                <a:gridCol w="1339215"/>
                <a:gridCol w="1872615"/>
              </a:tblGrid>
              <a:tr h="304800">
                <a:tc>
                  <a:txBody>
                    <a:bodyPr/>
                    <a:p>
                      <a:pPr indent="0" algn="ctr">
                        <a:buNone/>
                      </a:pPr>
                      <a:r>
                        <a:rPr lang="en-US" sz="2000" b="0">
                          <a:latin typeface="黑体" panose="02010609060101010101" pitchFamily="49" charset="-122"/>
                          <a:ea typeface="黑体" panose="02010609060101010101" pitchFamily="49" charset="-122"/>
                          <a:cs typeface="黑体" panose="02010609060101010101" pitchFamily="49" charset="-122"/>
                        </a:rPr>
                        <a:t>项 目</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行次</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本期金额</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上期金额</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一、营业收入</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184 000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减：营业成本</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2</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115 000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265">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税金及附加</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3</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销售费用</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4</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5 000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管理费用</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5</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11 000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研发费用</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6</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财务费用</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7</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500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资产减值损失</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8</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加：其他收益</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9</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265">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    投资收益(亏损以“一”号填列)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公允价值变动收益(亏损以“一”号填列)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11</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信用减值损失(亏损以“一”号填列)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12</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资产减值损失(亏损以“一”号填列)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13</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资产处置收益(亏损以“一”号填列)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14</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二、营业利润(亏损以“一”号填列)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15</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52 500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加：营业外收入</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16</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56 300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265">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减：营业外支出</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17</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6 000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三、利润总额(亏损以“一”号填列)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18</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102 800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减：所得税费用</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19</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25 700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cs typeface="宋体" panose="02010600030101010101" pitchFamily="2" charset="-122"/>
                        </a:rPr>
                        <a:t> </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p>
                      <a:pPr indent="0">
                        <a:buNone/>
                      </a:pPr>
                      <a:r>
                        <a:rPr lang="en-US" sz="2000" b="0">
                          <a:latin typeface="黑体" panose="02010609060101010101" pitchFamily="49" charset="-122"/>
                          <a:ea typeface="黑体" panose="02010609060101010101" pitchFamily="49" charset="-122"/>
                          <a:cs typeface="黑体" panose="02010609060101010101" pitchFamily="49" charset="-122"/>
                        </a:rPr>
                        <a:t>四、净利润(亏损以“一”号填列)</a:t>
                      </a:r>
                      <a:endParaRPr lang="en-US" altLang="en-US" sz="20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20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cs typeface="宋体" panose="02010600030101010101" pitchFamily="2" charset="-122"/>
                        </a:rPr>
                        <a:t>77 100</a:t>
                      </a: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20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randombar(horizontal)">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955" y="-20066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266950" y="5199742"/>
            <a:ext cx="8324850"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a:solidFill>
                  <a:schemeClr val="bg1"/>
                </a:solidFill>
                <a:cs typeface="Arial" panose="020B0604020202020204" pitchFamily="34" charset="0"/>
              </a:rPr>
              <a:t>本章</a:t>
            </a:r>
            <a:r>
              <a:rPr lang="zh-CN" altLang="en-US" sz="6000" b="1">
                <a:solidFill>
                  <a:schemeClr val="bg1"/>
                </a:solidFill>
                <a:cs typeface="Arial" panose="020B0604020202020204" pitchFamily="34" charset="0"/>
              </a:rPr>
              <a:t>结束</a:t>
            </a:r>
            <a:endParaRPr lang="zh-CN" altLang="en-US" sz="6000"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6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543877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5084445"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一、 财务会计报告的含义和构成</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047750" y="1456690"/>
            <a:ext cx="10618470" cy="3322955"/>
          </a:xfrm>
          <a:prstGeom prst="rect">
            <a:avLst/>
          </a:prstGeom>
          <a:noFill/>
        </p:spPr>
        <p:txBody>
          <a:bodyPr wrap="square" rtlCol="0">
            <a:spAutoFit/>
          </a:bodyPr>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财务会计报告，是指企业对外提供的反映企业某一特定日期财务状况和某一会计期间经营成果、现金流量等会计信息的文件。</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 </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财务会计报告按照编制时间，分为</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mn-lt"/>
              </a:rPr>
              <a:t>年度和中期</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财务会计报告，其中，半年度、季度和月度财务会计报告统称为</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mn-lt"/>
              </a:rPr>
              <a:t>中期</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财务会计报告。</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310" y="400050"/>
            <a:ext cx="499808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7750" y="482600"/>
            <a:ext cx="5116830" cy="430530"/>
          </a:xfrm>
          <a:prstGeom prst="rect">
            <a:avLst/>
          </a:prstGeom>
          <a:noFill/>
        </p:spPr>
        <p:txBody>
          <a:bodyPr wrap="squar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二、财务会计报告的编制要求</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1100455" y="1384300"/>
            <a:ext cx="7919085" cy="2676525"/>
          </a:xfrm>
          <a:prstGeom prst="rect">
            <a:avLst/>
          </a:prstGeom>
          <a:noFill/>
        </p:spPr>
        <p:txBody>
          <a:bodyPr wrap="square" rtlCol="0">
            <a:spAutoFit/>
          </a:bodyPr>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ea"/>
              </a:rPr>
              <a:t>1</a:t>
            </a:r>
            <a:r>
              <a:rPr lang="zh-CN" altLang="en-US" sz="2800" b="1" dirty="0">
                <a:latin typeface="微软雅黑" panose="020B0503020204020204" pitchFamily="34" charset="-122"/>
                <a:ea typeface="微软雅黑" panose="020B0503020204020204" pitchFamily="34" charset="-122"/>
                <a:cs typeface="+mn-ea"/>
                <a:sym typeface="+mn-ea"/>
              </a:rPr>
              <a:t>、</a:t>
            </a:r>
            <a:r>
              <a:rPr lang="en-US" altLang="zh-CN" sz="2800" b="1" dirty="0">
                <a:latin typeface="微软雅黑" panose="020B0503020204020204" pitchFamily="34" charset="-122"/>
                <a:ea typeface="微软雅黑" panose="020B0503020204020204" pitchFamily="34" charset="-122"/>
                <a:cs typeface="+mn-ea"/>
                <a:sym typeface="+mn-ea"/>
              </a:rPr>
              <a:t>真实可靠</a:t>
            </a:r>
            <a:endParaRPr lang="en-US" altLang="zh-CN" sz="2800" b="1" dirty="0">
              <a:latin typeface="微软雅黑" panose="020B0503020204020204" pitchFamily="34" charset="-122"/>
              <a:ea typeface="微软雅黑" panose="020B0503020204020204" pitchFamily="34" charset="-122"/>
              <a:cs typeface="+mn-ea"/>
              <a:sym typeface="+mn-ea"/>
            </a:endParaRPr>
          </a:p>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ea"/>
              </a:rPr>
              <a:t>2</a:t>
            </a:r>
            <a:r>
              <a:rPr lang="zh-CN" altLang="en-US" sz="2800" b="1" dirty="0">
                <a:latin typeface="微软雅黑" panose="020B0503020204020204" pitchFamily="34" charset="-122"/>
                <a:ea typeface="微软雅黑" panose="020B0503020204020204" pitchFamily="34" charset="-122"/>
                <a:cs typeface="+mn-ea"/>
                <a:sym typeface="+mn-ea"/>
              </a:rPr>
              <a:t>、</a:t>
            </a:r>
            <a:r>
              <a:rPr lang="en-US" altLang="zh-CN" sz="2800" b="1" dirty="0">
                <a:latin typeface="微软雅黑" panose="020B0503020204020204" pitchFamily="34" charset="-122"/>
                <a:ea typeface="微软雅黑" panose="020B0503020204020204" pitchFamily="34" charset="-122"/>
                <a:cs typeface="+mn-ea"/>
                <a:sym typeface="+mn-ea"/>
              </a:rPr>
              <a:t>全面完整</a:t>
            </a:r>
            <a:endParaRPr lang="en-US" altLang="zh-CN" sz="2800" b="1" dirty="0">
              <a:latin typeface="微软雅黑" panose="020B0503020204020204" pitchFamily="34" charset="-122"/>
              <a:ea typeface="微软雅黑" panose="020B0503020204020204" pitchFamily="34" charset="-122"/>
              <a:cs typeface="+mn-ea"/>
              <a:sym typeface="+mn-ea"/>
            </a:endParaRPr>
          </a:p>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ea"/>
              </a:rPr>
              <a:t>3</a:t>
            </a:r>
            <a:r>
              <a:rPr lang="zh-CN" altLang="en-US" sz="2800" b="1" dirty="0">
                <a:latin typeface="微软雅黑" panose="020B0503020204020204" pitchFamily="34" charset="-122"/>
                <a:ea typeface="微软雅黑" panose="020B0503020204020204" pitchFamily="34" charset="-122"/>
                <a:cs typeface="+mn-ea"/>
                <a:sym typeface="+mn-ea"/>
              </a:rPr>
              <a:t>、</a:t>
            </a:r>
            <a:r>
              <a:rPr lang="en-US" altLang="zh-CN" sz="2800" b="1" dirty="0">
                <a:latin typeface="微软雅黑" panose="020B0503020204020204" pitchFamily="34" charset="-122"/>
                <a:ea typeface="微软雅黑" panose="020B0503020204020204" pitchFamily="34" charset="-122"/>
                <a:cs typeface="+mn-ea"/>
                <a:sym typeface="+mn-ea"/>
              </a:rPr>
              <a:t>编报及时</a:t>
            </a:r>
            <a:endParaRPr lang="en-US" altLang="zh-CN" sz="2800" b="1" dirty="0">
              <a:latin typeface="微软雅黑" panose="020B0503020204020204" pitchFamily="34" charset="-122"/>
              <a:ea typeface="微软雅黑" panose="020B0503020204020204" pitchFamily="34" charset="-122"/>
              <a:cs typeface="+mn-ea"/>
              <a:sym typeface="+mn-ea"/>
            </a:endParaRPr>
          </a:p>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ea"/>
              </a:rPr>
              <a:t>4</a:t>
            </a:r>
            <a:r>
              <a:rPr lang="zh-CN" altLang="en-US" sz="2800" b="1" dirty="0">
                <a:latin typeface="微软雅黑" panose="020B0503020204020204" pitchFamily="34" charset="-122"/>
                <a:ea typeface="微软雅黑" panose="020B0503020204020204" pitchFamily="34" charset="-122"/>
                <a:cs typeface="+mn-ea"/>
                <a:sym typeface="+mn-ea"/>
              </a:rPr>
              <a:t>、</a:t>
            </a:r>
            <a:r>
              <a:rPr lang="en-US" altLang="zh-CN" sz="2800" b="1" dirty="0">
                <a:latin typeface="微软雅黑" panose="020B0503020204020204" pitchFamily="34" charset="-122"/>
                <a:ea typeface="微软雅黑" panose="020B0503020204020204" pitchFamily="34" charset="-122"/>
                <a:cs typeface="+mn-ea"/>
                <a:sym typeface="+mn-ea"/>
              </a:rPr>
              <a:t>便于理解</a:t>
            </a:r>
            <a:endParaRPr lang="en-US" altLang="zh-CN" sz="2800" b="1" dirty="0">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945" y="351155"/>
            <a:ext cx="580326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101386" y="408591"/>
            <a:ext cx="32004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三、财务报表的种类</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812800" y="838835"/>
            <a:ext cx="11880850" cy="6554470"/>
          </a:xfrm>
          <a:prstGeom prst="rect">
            <a:avLst/>
          </a:prstGeom>
          <a:noFill/>
        </p:spPr>
        <p:txBody>
          <a:bodyPr wrap="square" rtlCol="0">
            <a:spAutoFit/>
          </a:bodyPr>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财务报表是对企业财务状况、经营成果和现金流量的结构性表达，一套完整的财务报表至少应包括</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资产负债表</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利润表</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现金流量表</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所有者权益（或股东权益）变动表及附注</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。财务报表可以根据需要，按照不同的标准分类。</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（一）按照财务报表反映的经济内容</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财务报表可以分为</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静态</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报表和</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动态</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报表</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静态报表</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是反映企业在某一特定日期财务状况的报表，如</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资产负债表</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endParaRPr lang="zh-CN" altLang="en-US"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 </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     </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动态报表</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则反映企业在某一会计期间经营成果或现金流量，如</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利润表和现金流量表</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5" dur="5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30" dur="5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randombar(horizontal)">
                                      <p:cBhvr>
                                        <p:cTn id="3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956945" y="735965"/>
            <a:ext cx="11880850" cy="2676525"/>
          </a:xfrm>
          <a:prstGeom prst="rect">
            <a:avLst/>
          </a:prstGeom>
          <a:noFill/>
        </p:spPr>
        <p:txBody>
          <a:bodyPr wrap="square" rtlCol="0">
            <a:spAutoFit/>
          </a:bodyPr>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（二）按照财务报表</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编制和报送的时间</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       财务报表可以分为</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中期</a:t>
            </a:r>
            <a:r>
              <a:rPr lang="en-US" altLang="zh-CN" sz="2800" b="1" dirty="0">
                <a:latin typeface="微软雅黑" panose="020B0503020204020204" pitchFamily="34" charset="-122"/>
                <a:ea typeface="微软雅黑" panose="020B0503020204020204" pitchFamily="34" charset="-122"/>
                <a:cs typeface="+mn-ea"/>
                <a:sym typeface="+mn-lt"/>
              </a:rPr>
              <a:t>财务报表和</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年度</a:t>
            </a:r>
            <a:r>
              <a:rPr lang="en-US" altLang="zh-CN" sz="2800" b="1" dirty="0">
                <a:latin typeface="微软雅黑" panose="020B0503020204020204" pitchFamily="34" charset="-122"/>
                <a:ea typeface="微软雅黑" panose="020B0503020204020204" pitchFamily="34" charset="-122"/>
                <a:cs typeface="+mn-ea"/>
                <a:sym typeface="+mn-lt"/>
              </a:rPr>
              <a:t>财务报表</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（三）按照财务报表编制的</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主体不同</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       财务报表可以分为</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个别</a:t>
            </a:r>
            <a:r>
              <a:rPr lang="en-US" altLang="zh-CN" sz="2800" b="1" dirty="0">
                <a:latin typeface="微软雅黑" panose="020B0503020204020204" pitchFamily="34" charset="-122"/>
                <a:ea typeface="微软雅黑" panose="020B0503020204020204" pitchFamily="34" charset="-122"/>
                <a:cs typeface="+mn-ea"/>
                <a:sym typeface="+mn-lt"/>
              </a:rPr>
              <a:t>财务报表和</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合并</a:t>
            </a:r>
            <a:r>
              <a:rPr lang="en-US" altLang="zh-CN" sz="2800" b="1" dirty="0">
                <a:latin typeface="微软雅黑" panose="020B0503020204020204" pitchFamily="34" charset="-122"/>
                <a:ea typeface="微软雅黑" panose="020B0503020204020204" pitchFamily="34" charset="-122"/>
                <a:cs typeface="+mn-ea"/>
                <a:sym typeface="+mn-lt"/>
              </a:rPr>
              <a:t>财务报表</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956945" y="400050"/>
            <a:ext cx="3952875" cy="650240"/>
          </a:xfrm>
          <a:prstGeom prst="roundRect">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173141" y="509556"/>
            <a:ext cx="3200400" cy="430530"/>
          </a:xfrm>
          <a:prstGeom prst="rect">
            <a:avLst/>
          </a:prstGeom>
          <a:noFill/>
        </p:spPr>
        <p:txBody>
          <a:bodyPr wrap="none" lIns="0" tIns="0" rIns="0" bIns="0" rtlCol="0">
            <a:spAutoFit/>
          </a:bodyPr>
          <a:lstStyle/>
          <a:p>
            <a:pPr algn="l" defTabSz="963930"/>
            <a:r>
              <a:rPr lang="zh-CN" altLang="en-US" sz="2800" b="1" dirty="0">
                <a:solidFill>
                  <a:schemeClr val="bg1"/>
                </a:solidFill>
                <a:latin typeface="微软雅黑" panose="020B0503020204020204" pitchFamily="34" charset="-122"/>
                <a:ea typeface="微软雅黑" panose="020B0503020204020204" pitchFamily="34" charset="-122"/>
                <a:cs typeface="+mn-ea"/>
              </a:rPr>
              <a:t>四、财务报表的作用</a:t>
            </a:r>
            <a:endParaRPr lang="zh-CN" altLang="en-US" sz="2800" b="1" dirty="0">
              <a:solidFill>
                <a:schemeClr val="bg1"/>
              </a:solidFill>
              <a:latin typeface="微软雅黑" panose="020B0503020204020204" pitchFamily="34" charset="-122"/>
              <a:ea typeface="微软雅黑" panose="020B0503020204020204" pitchFamily="34" charset="-122"/>
              <a:cs typeface="+mn-ea"/>
            </a:endParaRPr>
          </a:p>
        </p:txBody>
      </p:sp>
      <p:sp>
        <p:nvSpPr>
          <p:cNvPr id="2" name="文本框 1"/>
          <p:cNvSpPr txBox="1"/>
          <p:nvPr/>
        </p:nvSpPr>
        <p:spPr>
          <a:xfrm>
            <a:off x="956945" y="1383665"/>
            <a:ext cx="10618470" cy="3322955"/>
          </a:xfrm>
          <a:prstGeom prst="rect">
            <a:avLst/>
          </a:prstGeom>
          <a:noFill/>
        </p:spPr>
        <p:txBody>
          <a:bodyPr wrap="square" rtlCol="0">
            <a:spAutoFit/>
          </a:bodyPr>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1</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财务报表是企业内部管理者了解企业经营管理信息的重要途径。</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2</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财务报表是外部投资者、债权人分析企业状况，进行决策的重要依据。</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a:p>
            <a:pPr eaLnBrk="1" latinLnBrk="0" hangingPunct="1">
              <a:lnSpc>
                <a:spcPct val="150000"/>
              </a:lnSpc>
            </a:pP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3</a:t>
            </a:r>
            <a:r>
              <a:rPr lang="zh-CN" altLang="en-US" sz="2800" b="1" dirty="0">
                <a:solidFill>
                  <a:schemeClr val="tx1"/>
                </a:solidFill>
                <a:latin typeface="微软雅黑" panose="020B0503020204020204" pitchFamily="34" charset="-122"/>
                <a:ea typeface="微软雅黑" panose="020B0503020204020204" pitchFamily="34" charset="-122"/>
                <a:cs typeface="+mn-ea"/>
                <a:sym typeface="+mn-lt"/>
              </a:rPr>
              <a:t>、</a:t>
            </a:r>
            <a:r>
              <a:rPr lang="en-US" altLang="zh-CN" sz="2800" b="1" dirty="0">
                <a:solidFill>
                  <a:schemeClr val="tx1"/>
                </a:solidFill>
                <a:latin typeface="微软雅黑" panose="020B0503020204020204" pitchFamily="34" charset="-122"/>
                <a:ea typeface="微软雅黑" panose="020B0503020204020204" pitchFamily="34" charset="-122"/>
                <a:cs typeface="+mn-ea"/>
                <a:sym typeface="+mn-lt"/>
              </a:rPr>
              <a:t>财务报表是财政、工商、税务和审计部门对企业经营活动进行监督的重要手段。</a:t>
            </a:r>
            <a:endParaRPr lang="en-US" altLang="zh-CN" sz="28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0" grpId="0" bldLvl="0" animBg="1"/>
      <p:bldP spid="47" grpId="1"/>
      <p:bldP spid="3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172849" y="1731523"/>
            <a:ext cx="3699510" cy="3769360"/>
          </a:xfrm>
          <a:prstGeom prst="rect">
            <a:avLst/>
          </a:prstGeom>
          <a:noFill/>
          <a:effectLst/>
        </p:spPr>
        <p:txBody>
          <a:bodyPr wrap="none" rtlCol="0">
            <a:spAutoFit/>
          </a:bodyPr>
          <a:lstStyle/>
          <a:p>
            <a:r>
              <a:rPr lang="zh-CN" altLang="en-US"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任务</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2</a:t>
            </a:r>
            <a:endParaRPr lang="zh-CN" altLang="en-US"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10275" y="2752725"/>
            <a:ext cx="5880100" cy="1014730"/>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编制资产负债表</a:t>
            </a:r>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3872331"/>
            <a:ext cx="29533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资产负债表的基本格式</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9165414" y="3872331"/>
            <a:ext cx="29533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资产负债表的编制方法</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299"/>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9" grpId="0"/>
      <p:bldP spid="40" grpId="0"/>
      <p:bldP spid="41" grpId="0"/>
    </p:bldLst>
  </p:timing>
</p:sld>
</file>

<file path=ppt/tags/tag1.xml><?xml version="1.0" encoding="utf-8"?>
<p:tagLst xmlns:p="http://schemas.openxmlformats.org/presentationml/2006/main">
  <p:tag name="KSO_WM_UNIT_TABLE_BEAUTIFY" val="smartTable{dfb6397e-31b9-4bbb-823f-db62bad3fc77}"/>
  <p:tag name="TABLE_ENDDRAG_ORIGIN_RECT" val="759*474"/>
  <p:tag name="TABLE_ENDDRAG_RECT" val="104*78*759*474"/>
</p:tagLst>
</file>

<file path=ppt/tags/tag2.xml><?xml version="1.0" encoding="utf-8"?>
<p:tagLst xmlns:p="http://schemas.openxmlformats.org/presentationml/2006/main">
  <p:tag name="KSO_WM_UNIT_TABLE_BEAUTIFY" val="smartTable{e3e5b660-66d2-428c-9bd5-b43838ddce36}"/>
  <p:tag name="TABLE_ENDDRAG_ORIGIN_RECT" val="727*433"/>
  <p:tag name="TABLE_ENDDRAG_RECT" val="147*133*727*433"/>
</p:tagLst>
</file>

<file path=ppt/tags/tag3.xml><?xml version="1.0" encoding="utf-8"?>
<p:tagLst xmlns:p="http://schemas.openxmlformats.org/presentationml/2006/main">
  <p:tag name="KSO_WM_UNIT_TABLE_BEAUTIFY" val="smartTable{82861964-c5ca-49a5-84ee-5e2e33e1e062}"/>
</p:tagLst>
</file>

<file path=ppt/tags/tag4.xml><?xml version="1.0" encoding="utf-8"?>
<p:tagLst xmlns:p="http://schemas.openxmlformats.org/presentationml/2006/main">
  <p:tag name="KSO_WM_UNIT_TABLE_BEAUTIFY" val="smartTable{6b827b24-e52a-4eae-bf2b-92a23eb5dc37}"/>
</p:tagLst>
</file>

<file path=ppt/tags/tag5.xml><?xml version="1.0" encoding="utf-8"?>
<p:tagLst xmlns:p="http://schemas.openxmlformats.org/presentationml/2006/main">
  <p:tag name="KSO_WM_UNIT_TABLE_BEAUTIFY" val="smartTable{0b10da39-5f05-4133-b8ca-ec78e109a3a1}"/>
</p:tagLst>
</file>

<file path=ppt/tags/tag6.xml><?xml version="1.0" encoding="utf-8"?>
<p:tagLst xmlns:p="http://schemas.openxmlformats.org/presentationml/2006/main">
  <p:tag name="KSO_WM_UNIT_TABLE_BEAUTIFY" val="smartTable{d1227df9-f40a-4c99-a194-4c16b1b80296}"/>
  <p:tag name="TABLE_ENDDRAG_ORIGIN_RECT" val="781*333"/>
  <p:tag name="TABLE_ENDDRAG_RECT" val="175*137*781*333"/>
</p:tagLst>
</file>

<file path=ppt/tags/tag7.xml><?xml version="1.0" encoding="utf-8"?>
<p:tagLst xmlns:p="http://schemas.openxmlformats.org/presentationml/2006/main">
  <p:tag name="KSO_WM_UNIT_TABLE_BEAUTIFY" val="smartTable{4945cec6-c918-4c52-8b4b-442b043f551c}"/>
</p:tagLst>
</file>

<file path=ppt/tags/tag8.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272"/>
</p:tagLst>
</file>

<file path=ppt/theme/theme1.xml><?xml version="1.0" encoding="utf-8"?>
<a:theme xmlns:a="http://schemas.openxmlformats.org/drawingml/2006/main" name="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7352</Words>
  <Application>WPS 演示</Application>
  <PresentationFormat>自定义</PresentationFormat>
  <Paragraphs>1414</Paragraphs>
  <Slides>36</Slides>
  <Notes>26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vt:lpstr>
      <vt:lpstr>宋体</vt:lpstr>
      <vt:lpstr>Wingdings</vt:lpstr>
      <vt:lpstr>Calibri</vt:lpstr>
      <vt:lpstr>Calibri</vt:lpstr>
      <vt:lpstr>微软雅黑</vt:lpstr>
      <vt:lpstr>Tahoma</vt:lpstr>
      <vt:lpstr>黑体</vt:lpstr>
      <vt:lpstr>Arial Unicode MS</vt:lpstr>
      <vt:lpstr>Calibri Light</vt:lpstr>
      <vt:lpstr>楷体_GB2312</vt:lpstr>
      <vt:lpstr>新宋体</vt:lpstr>
      <vt:lpstr>Times New Roman</vt:lpstr>
      <vt:lpstr>隶书</vt:lpstr>
      <vt:lpstr>华文隶书</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创意铅笔</dc:title>
  <dc:creator/>
  <cp:keywords>www.1ppt.com</cp:keywords>
  <dc:description>www.1ppt.com</dc:description>
  <cp:lastModifiedBy>20940</cp:lastModifiedBy>
  <cp:revision>23</cp:revision>
  <dcterms:created xsi:type="dcterms:W3CDTF">2017-03-14T11:17:00Z</dcterms:created>
  <dcterms:modified xsi:type="dcterms:W3CDTF">2022-04-10T09:06:24Z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5DE699B8AA25438AB382B0DF4904F2EC</vt:lpwstr>
  </property>
  <property fmtid="{D5CDD505-2E9C-101B-9397-08002B2CF9AE}" pid="3" name="KSOProductBuildVer">
    <vt:lpwstr>2052-11.1.0.10723</vt:lpwstr>
  </property>
</Properties>
</file>