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31"/>
  </p:notesMasterIdLst>
  <p:sldIdLst>
    <p:sldId id="1130" r:id="rId3"/>
    <p:sldId id="1134" r:id="rId4"/>
    <p:sldId id="1315" r:id="rId5"/>
    <p:sldId id="1316" r:id="rId6"/>
    <p:sldId id="1317" r:id="rId7"/>
    <p:sldId id="1318" r:id="rId8"/>
    <p:sldId id="1319" r:id="rId9"/>
    <p:sldId id="1320" r:id="rId10"/>
    <p:sldId id="1322" r:id="rId11"/>
    <p:sldId id="1328" r:id="rId12"/>
    <p:sldId id="1323" r:id="rId13"/>
    <p:sldId id="1329" r:id="rId14"/>
    <p:sldId id="1324" r:id="rId15"/>
    <p:sldId id="1325" r:id="rId16"/>
    <p:sldId id="1326" r:id="rId17"/>
    <p:sldId id="1327" r:id="rId18"/>
    <p:sldId id="1330" r:id="rId19"/>
    <p:sldId id="1331" r:id="rId20"/>
    <p:sldId id="1332" r:id="rId21"/>
    <p:sldId id="1333" r:id="rId22"/>
    <p:sldId id="1334" r:id="rId23"/>
    <p:sldId id="1335" r:id="rId24"/>
    <p:sldId id="1336" r:id="rId25"/>
    <p:sldId id="1337" r:id="rId26"/>
    <p:sldId id="1338" r:id="rId27"/>
    <p:sldId id="1339" r:id="rId28"/>
    <p:sldId id="1340" r:id="rId29"/>
    <p:sldId id="1131" r:id="rId30"/>
  </p:sldIdLst>
  <p:sldSz cx="9144000" cy="5143500" type="screen16x9"/>
  <p:notesSz cx="7104063" cy="10234613"/>
  <p:custDataLst>
    <p:tags r:id="rId32"/>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95B3D7"/>
    <a:srgbClr val="0081E2"/>
    <a:srgbClr val="5BB9FF"/>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71" autoAdjust="0"/>
    <p:restoredTop sz="99419" autoAdjust="0"/>
  </p:normalViewPr>
  <p:slideViewPr>
    <p:cSldViewPr snapToGrid="0">
      <p:cViewPr>
        <p:scale>
          <a:sx n="66" d="100"/>
          <a:sy n="66" d="100"/>
        </p:scale>
        <p:origin x="-1488" y="-552"/>
      </p:cViewPr>
      <p:guideLst>
        <p:guide orient="horz" pos="1456"/>
        <p:guide orient="horz" pos="2981"/>
        <p:guide orient="horz" pos="1119"/>
        <p:guide pos="2883"/>
        <p:guide pos="672"/>
        <p:guide pos="5599"/>
        <p:guide pos="2265"/>
      </p:guideLst>
    </p:cSldViewPr>
  </p:slideViewPr>
  <p:notesTextViewPr>
    <p:cViewPr>
      <p:scale>
        <a:sx n="1" d="1"/>
        <a:sy n="1" d="1"/>
      </p:scale>
      <p:origin x="0" y="0"/>
    </p:cViewPr>
  </p:notesTextViewPr>
  <p:sorterViewPr>
    <p:cViewPr>
      <p:scale>
        <a:sx n="100" d="100"/>
        <a:sy n="100" d="100"/>
      </p:scale>
      <p:origin x="0" y="310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5434F4-EC7E-4A61-9AD0-A8AA239C9E5F}" type="doc">
      <dgm:prSet loTypeId="urn:microsoft.com/office/officeart/2005/8/layout/hierarchy6" loCatId="hierarchy" qsTypeId="urn:microsoft.com/office/officeart/2005/8/quickstyle/simple1" qsCatId="simple" csTypeId="urn:microsoft.com/office/officeart/2005/8/colors/accent1_2" csCatId="accent1" phldr="1"/>
      <dgm:spPr/>
      <dgm:t>
        <a:bodyPr/>
        <a:lstStyle/>
        <a:p>
          <a:endParaRPr lang="zh-CN" altLang="en-US"/>
        </a:p>
      </dgm:t>
    </dgm:pt>
    <dgm:pt modelId="{7B8E185D-6B5B-4288-A895-F1D656EEB239}">
      <dgm:prSet phldrT="[文本]" custT="1"/>
      <dgm:spPr>
        <a:solidFill>
          <a:srgbClr val="084CA1"/>
        </a:solidFill>
      </dgm:spPr>
      <dgm:t>
        <a:bodyPr/>
        <a:lstStyle/>
        <a:p>
          <a:r>
            <a:rPr lang="zh-CN" altLang="en-US" sz="1800" dirty="0" smtClean="0">
              <a:latin typeface="微软雅黑" pitchFamily="34" charset="-122"/>
              <a:ea typeface="微软雅黑" pitchFamily="34" charset="-122"/>
            </a:rPr>
            <a:t>增加资本的途径</a:t>
          </a:r>
          <a:endParaRPr lang="zh-CN" altLang="en-US" sz="1800" dirty="0">
            <a:latin typeface="微软雅黑" pitchFamily="34" charset="-122"/>
            <a:ea typeface="微软雅黑" pitchFamily="34" charset="-122"/>
          </a:endParaRPr>
        </a:p>
      </dgm:t>
    </dgm:pt>
    <dgm:pt modelId="{6F828EFE-6E22-4B13-AF75-E54F271D36C4}" type="parTrans" cxnId="{A2B11B9A-81E1-41DA-BA99-7278EAB213A6}">
      <dgm:prSet/>
      <dgm:spPr/>
      <dgm:t>
        <a:bodyPr/>
        <a:lstStyle/>
        <a:p>
          <a:endParaRPr lang="zh-CN" altLang="en-US"/>
        </a:p>
      </dgm:t>
    </dgm:pt>
    <dgm:pt modelId="{CED0E26D-716E-4C71-9180-1F02DE5C2B5F}" type="sibTrans" cxnId="{A2B11B9A-81E1-41DA-BA99-7278EAB213A6}">
      <dgm:prSet/>
      <dgm:spPr/>
      <dgm:t>
        <a:bodyPr/>
        <a:lstStyle/>
        <a:p>
          <a:endParaRPr lang="zh-CN" altLang="en-US"/>
        </a:p>
      </dgm:t>
    </dgm:pt>
    <dgm:pt modelId="{CEBCE23D-E82A-4B38-BAE3-AB5F94B3661F}">
      <dgm:prSet phldrT="[文本]" custT="1"/>
      <dgm:spPr>
        <a:solidFill>
          <a:srgbClr val="084CA1"/>
        </a:solidFill>
      </dgm:spPr>
      <dgm:t>
        <a:bodyPr/>
        <a:lstStyle/>
        <a:p>
          <a:r>
            <a:rPr lang="zh-CN" altLang="en-US" sz="1800" dirty="0" smtClean="0">
              <a:latin typeface="微软雅黑" pitchFamily="34" charset="-122"/>
              <a:ea typeface="微软雅黑" pitchFamily="34" charset="-122"/>
            </a:rPr>
            <a:t>投资者追加投资</a:t>
          </a:r>
          <a:endParaRPr lang="zh-CN" altLang="en-US" sz="1800" dirty="0">
            <a:latin typeface="微软雅黑" pitchFamily="34" charset="-122"/>
            <a:ea typeface="微软雅黑" pitchFamily="34" charset="-122"/>
          </a:endParaRPr>
        </a:p>
      </dgm:t>
    </dgm:pt>
    <dgm:pt modelId="{403653C8-6BD4-4B24-A23E-E15E568338DF}" type="parTrans" cxnId="{A4D45706-0B0B-4055-80BA-49920DE3581A}">
      <dgm:prSet/>
      <dgm:spPr>
        <a:ln>
          <a:solidFill>
            <a:srgbClr val="084CA1"/>
          </a:solidFill>
        </a:ln>
      </dgm:spPr>
      <dgm:t>
        <a:bodyPr/>
        <a:lstStyle/>
        <a:p>
          <a:endParaRPr lang="zh-CN" altLang="en-US"/>
        </a:p>
      </dgm:t>
    </dgm:pt>
    <dgm:pt modelId="{9BC663E9-8418-4F7A-B7BF-93BA1E7849C0}" type="sibTrans" cxnId="{A4D45706-0B0B-4055-80BA-49920DE3581A}">
      <dgm:prSet/>
      <dgm:spPr/>
      <dgm:t>
        <a:bodyPr/>
        <a:lstStyle/>
        <a:p>
          <a:endParaRPr lang="zh-CN" altLang="en-US"/>
        </a:p>
      </dgm:t>
    </dgm:pt>
    <dgm:pt modelId="{A329DAE4-B398-4187-8095-D2B7D7DD7AD9}">
      <dgm:prSet phldrT="[文本]" custT="1"/>
      <dgm:spPr>
        <a:solidFill>
          <a:srgbClr val="084CA1"/>
        </a:solidFill>
      </dgm:spPr>
      <dgm:t>
        <a:bodyPr/>
        <a:lstStyle/>
        <a:p>
          <a:r>
            <a:rPr lang="zh-CN" altLang="en-US" sz="1800" dirty="0" smtClean="0">
              <a:latin typeface="微软雅黑" pitchFamily="34" charset="-122"/>
              <a:ea typeface="微软雅黑" pitchFamily="34" charset="-122"/>
            </a:rPr>
            <a:t>盈余公积转增资本</a:t>
          </a:r>
          <a:endParaRPr lang="zh-CN" altLang="en-US" sz="1800" dirty="0">
            <a:latin typeface="微软雅黑" pitchFamily="34" charset="-122"/>
            <a:ea typeface="微软雅黑" pitchFamily="34" charset="-122"/>
          </a:endParaRPr>
        </a:p>
      </dgm:t>
    </dgm:pt>
    <dgm:pt modelId="{B328E132-41CC-4A7B-8E32-3320432DD943}" type="parTrans" cxnId="{ECBCA915-402F-472E-A366-D7D141AC189F}">
      <dgm:prSet/>
      <dgm:spPr>
        <a:ln>
          <a:solidFill>
            <a:srgbClr val="084CA1"/>
          </a:solidFill>
        </a:ln>
      </dgm:spPr>
      <dgm:t>
        <a:bodyPr/>
        <a:lstStyle/>
        <a:p>
          <a:endParaRPr lang="zh-CN" altLang="en-US"/>
        </a:p>
      </dgm:t>
    </dgm:pt>
    <dgm:pt modelId="{D18A8E1C-FB79-4D87-9A74-C7B52719AE6E}" type="sibTrans" cxnId="{ECBCA915-402F-472E-A366-D7D141AC189F}">
      <dgm:prSet/>
      <dgm:spPr/>
      <dgm:t>
        <a:bodyPr/>
        <a:lstStyle/>
        <a:p>
          <a:endParaRPr lang="zh-CN" altLang="en-US"/>
        </a:p>
      </dgm:t>
    </dgm:pt>
    <dgm:pt modelId="{B5A765A1-9CAA-49D0-B820-2282E0B1F2E7}">
      <dgm:prSet phldrT="[文本]" custT="1"/>
      <dgm:spPr>
        <a:solidFill>
          <a:srgbClr val="084CA1"/>
        </a:solidFill>
      </dgm:spPr>
      <dgm:t>
        <a:bodyPr/>
        <a:lstStyle/>
        <a:p>
          <a:r>
            <a:rPr lang="zh-CN" altLang="en-US" sz="1800" dirty="0" smtClean="0">
              <a:latin typeface="微软雅黑" pitchFamily="34" charset="-122"/>
              <a:ea typeface="微软雅黑" pitchFamily="34" charset="-122"/>
            </a:rPr>
            <a:t>资本公积转增资本</a:t>
          </a:r>
          <a:endParaRPr lang="zh-CN" altLang="en-US" sz="1800" dirty="0">
            <a:latin typeface="微软雅黑" pitchFamily="34" charset="-122"/>
            <a:ea typeface="微软雅黑" pitchFamily="34" charset="-122"/>
          </a:endParaRPr>
        </a:p>
      </dgm:t>
    </dgm:pt>
    <dgm:pt modelId="{D7BAE4E1-AE4D-4611-B1AF-1E2004F6A076}" type="parTrans" cxnId="{555085E1-CC05-4BD5-B6FC-16CDCDAE2386}">
      <dgm:prSet/>
      <dgm:spPr/>
      <dgm:t>
        <a:bodyPr/>
        <a:lstStyle/>
        <a:p>
          <a:endParaRPr lang="zh-CN" altLang="en-US"/>
        </a:p>
      </dgm:t>
    </dgm:pt>
    <dgm:pt modelId="{B5B2FE5A-FF73-4C89-A090-6E74A0FD358D}" type="sibTrans" cxnId="{555085E1-CC05-4BD5-B6FC-16CDCDAE2386}">
      <dgm:prSet/>
      <dgm:spPr/>
      <dgm:t>
        <a:bodyPr/>
        <a:lstStyle/>
        <a:p>
          <a:endParaRPr lang="zh-CN" altLang="en-US"/>
        </a:p>
      </dgm:t>
    </dgm:pt>
    <dgm:pt modelId="{DE32B234-66D3-4A81-AACC-6955B8F0E935}" type="pres">
      <dgm:prSet presAssocID="{145434F4-EC7E-4A61-9AD0-A8AA239C9E5F}" presName="mainComposite" presStyleCnt="0">
        <dgm:presLayoutVars>
          <dgm:chPref val="1"/>
          <dgm:dir/>
          <dgm:animOne val="branch"/>
          <dgm:animLvl val="lvl"/>
          <dgm:resizeHandles val="exact"/>
        </dgm:presLayoutVars>
      </dgm:prSet>
      <dgm:spPr/>
      <dgm:t>
        <a:bodyPr/>
        <a:lstStyle/>
        <a:p>
          <a:endParaRPr lang="zh-CN" altLang="en-US"/>
        </a:p>
      </dgm:t>
    </dgm:pt>
    <dgm:pt modelId="{3BF8A4E9-AD67-4A1D-A2FE-159A1654FE08}" type="pres">
      <dgm:prSet presAssocID="{145434F4-EC7E-4A61-9AD0-A8AA239C9E5F}" presName="hierFlow" presStyleCnt="0"/>
      <dgm:spPr/>
    </dgm:pt>
    <dgm:pt modelId="{A6793FBC-9CAD-4625-B1EE-145CE3D96950}" type="pres">
      <dgm:prSet presAssocID="{145434F4-EC7E-4A61-9AD0-A8AA239C9E5F}" presName="hierChild1" presStyleCnt="0">
        <dgm:presLayoutVars>
          <dgm:chPref val="1"/>
          <dgm:animOne val="branch"/>
          <dgm:animLvl val="lvl"/>
        </dgm:presLayoutVars>
      </dgm:prSet>
      <dgm:spPr/>
    </dgm:pt>
    <dgm:pt modelId="{45306E65-AAF5-4E0C-9275-90CA3ABDB908}" type="pres">
      <dgm:prSet presAssocID="{7B8E185D-6B5B-4288-A895-F1D656EEB239}" presName="Name14" presStyleCnt="0"/>
      <dgm:spPr/>
    </dgm:pt>
    <dgm:pt modelId="{C47BC2BD-9FF2-42C7-9ABE-E50E35DCF292}" type="pres">
      <dgm:prSet presAssocID="{7B8E185D-6B5B-4288-A895-F1D656EEB239}" presName="level1Shape" presStyleLbl="node0" presStyleIdx="0" presStyleCnt="1" custScaleX="137991" custScaleY="92477" custLinFactNeighborX="-20035" custLinFactNeighborY="1656">
        <dgm:presLayoutVars>
          <dgm:chPref val="3"/>
        </dgm:presLayoutVars>
      </dgm:prSet>
      <dgm:spPr/>
      <dgm:t>
        <a:bodyPr/>
        <a:lstStyle/>
        <a:p>
          <a:endParaRPr lang="zh-CN" altLang="en-US"/>
        </a:p>
      </dgm:t>
    </dgm:pt>
    <dgm:pt modelId="{A7DA4F80-AA99-4A3F-896A-576158620F1A}" type="pres">
      <dgm:prSet presAssocID="{7B8E185D-6B5B-4288-A895-F1D656EEB239}" presName="hierChild2" presStyleCnt="0"/>
      <dgm:spPr/>
    </dgm:pt>
    <dgm:pt modelId="{463C244D-4F98-4E3A-B297-E50B4769D55C}" type="pres">
      <dgm:prSet presAssocID="{403653C8-6BD4-4B24-A23E-E15E568338DF}" presName="Name19" presStyleLbl="parChTrans1D2" presStyleIdx="0" presStyleCnt="3"/>
      <dgm:spPr/>
      <dgm:t>
        <a:bodyPr/>
        <a:lstStyle/>
        <a:p>
          <a:endParaRPr lang="zh-CN" altLang="en-US"/>
        </a:p>
      </dgm:t>
    </dgm:pt>
    <dgm:pt modelId="{744A2CE7-DBEA-4876-9AE2-E55418BF14A2}" type="pres">
      <dgm:prSet presAssocID="{CEBCE23D-E82A-4B38-BAE3-AB5F94B3661F}" presName="Name21" presStyleCnt="0"/>
      <dgm:spPr/>
    </dgm:pt>
    <dgm:pt modelId="{E6A4D641-607E-44CD-97F6-5370CD6ADE27}" type="pres">
      <dgm:prSet presAssocID="{CEBCE23D-E82A-4B38-BAE3-AB5F94B3661F}" presName="level2Shape" presStyleLbl="node2" presStyleIdx="0" presStyleCnt="3" custScaleX="129890"/>
      <dgm:spPr/>
      <dgm:t>
        <a:bodyPr/>
        <a:lstStyle/>
        <a:p>
          <a:endParaRPr lang="zh-CN" altLang="en-US"/>
        </a:p>
      </dgm:t>
    </dgm:pt>
    <dgm:pt modelId="{3098DD5C-FBBA-4106-B12F-4A1C78DFA2A4}" type="pres">
      <dgm:prSet presAssocID="{CEBCE23D-E82A-4B38-BAE3-AB5F94B3661F}" presName="hierChild3" presStyleCnt="0"/>
      <dgm:spPr/>
    </dgm:pt>
    <dgm:pt modelId="{C345A015-B974-49F8-BB97-8BED5599347B}" type="pres">
      <dgm:prSet presAssocID="{D7BAE4E1-AE4D-4611-B1AF-1E2004F6A076}" presName="Name19" presStyleLbl="parChTrans1D2" presStyleIdx="1" presStyleCnt="3"/>
      <dgm:spPr/>
      <dgm:t>
        <a:bodyPr/>
        <a:lstStyle/>
        <a:p>
          <a:endParaRPr lang="zh-CN" altLang="en-US"/>
        </a:p>
      </dgm:t>
    </dgm:pt>
    <dgm:pt modelId="{A5CBBF03-4779-4245-86D9-5F7DAFAF487C}" type="pres">
      <dgm:prSet presAssocID="{B5A765A1-9CAA-49D0-B820-2282E0B1F2E7}" presName="Name21" presStyleCnt="0"/>
      <dgm:spPr/>
    </dgm:pt>
    <dgm:pt modelId="{A1A886E0-6612-4EF9-860F-415E45D2ECFD}" type="pres">
      <dgm:prSet presAssocID="{B5A765A1-9CAA-49D0-B820-2282E0B1F2E7}" presName="level2Shape" presStyleLbl="node2" presStyleIdx="1" presStyleCnt="3" custScaleX="169252"/>
      <dgm:spPr/>
      <dgm:t>
        <a:bodyPr/>
        <a:lstStyle/>
        <a:p>
          <a:endParaRPr lang="zh-CN" altLang="en-US"/>
        </a:p>
      </dgm:t>
    </dgm:pt>
    <dgm:pt modelId="{1867C0DF-1F5A-4F6A-B104-9031A9B4407D}" type="pres">
      <dgm:prSet presAssocID="{B5A765A1-9CAA-49D0-B820-2282E0B1F2E7}" presName="hierChild3" presStyleCnt="0"/>
      <dgm:spPr/>
    </dgm:pt>
    <dgm:pt modelId="{EC21BE8B-3879-4B53-9F95-B90A4B1C528A}" type="pres">
      <dgm:prSet presAssocID="{B328E132-41CC-4A7B-8E32-3320432DD943}" presName="Name19" presStyleLbl="parChTrans1D2" presStyleIdx="2" presStyleCnt="3"/>
      <dgm:spPr/>
      <dgm:t>
        <a:bodyPr/>
        <a:lstStyle/>
        <a:p>
          <a:endParaRPr lang="zh-CN" altLang="en-US"/>
        </a:p>
      </dgm:t>
    </dgm:pt>
    <dgm:pt modelId="{74EEBF90-F3F7-41D0-B3D4-2AF05A579646}" type="pres">
      <dgm:prSet presAssocID="{A329DAE4-B398-4187-8095-D2B7D7DD7AD9}" presName="Name21" presStyleCnt="0"/>
      <dgm:spPr/>
    </dgm:pt>
    <dgm:pt modelId="{81BA0268-0C11-4359-990C-88B5073A043E}" type="pres">
      <dgm:prSet presAssocID="{A329DAE4-B398-4187-8095-D2B7D7DD7AD9}" presName="level2Shape" presStyleLbl="node2" presStyleIdx="2" presStyleCnt="3" custScaleX="170319"/>
      <dgm:spPr/>
      <dgm:t>
        <a:bodyPr/>
        <a:lstStyle/>
        <a:p>
          <a:endParaRPr lang="zh-CN" altLang="en-US"/>
        </a:p>
      </dgm:t>
    </dgm:pt>
    <dgm:pt modelId="{8F8DD7C6-27C3-4F38-9A3F-14857C460429}" type="pres">
      <dgm:prSet presAssocID="{A329DAE4-B398-4187-8095-D2B7D7DD7AD9}" presName="hierChild3" presStyleCnt="0"/>
      <dgm:spPr/>
    </dgm:pt>
    <dgm:pt modelId="{EE1B46EA-0999-41BE-B1F6-B18698D0E114}" type="pres">
      <dgm:prSet presAssocID="{145434F4-EC7E-4A61-9AD0-A8AA239C9E5F}" presName="bgShapesFlow" presStyleCnt="0"/>
      <dgm:spPr/>
    </dgm:pt>
  </dgm:ptLst>
  <dgm:cxnLst>
    <dgm:cxn modelId="{87A75D52-E03E-478B-A562-77A626E2E6BB}" type="presOf" srcId="{403653C8-6BD4-4B24-A23E-E15E568338DF}" destId="{463C244D-4F98-4E3A-B297-E50B4769D55C}" srcOrd="0" destOrd="0" presId="urn:microsoft.com/office/officeart/2005/8/layout/hierarchy6"/>
    <dgm:cxn modelId="{ECBCA915-402F-472E-A366-D7D141AC189F}" srcId="{7B8E185D-6B5B-4288-A895-F1D656EEB239}" destId="{A329DAE4-B398-4187-8095-D2B7D7DD7AD9}" srcOrd="2" destOrd="0" parTransId="{B328E132-41CC-4A7B-8E32-3320432DD943}" sibTransId="{D18A8E1C-FB79-4D87-9A74-C7B52719AE6E}"/>
    <dgm:cxn modelId="{F522959A-B9DC-4DB9-8FA9-5B860071BE9A}" type="presOf" srcId="{A329DAE4-B398-4187-8095-D2B7D7DD7AD9}" destId="{81BA0268-0C11-4359-990C-88B5073A043E}" srcOrd="0" destOrd="0" presId="urn:microsoft.com/office/officeart/2005/8/layout/hierarchy6"/>
    <dgm:cxn modelId="{A4D45706-0B0B-4055-80BA-49920DE3581A}" srcId="{7B8E185D-6B5B-4288-A895-F1D656EEB239}" destId="{CEBCE23D-E82A-4B38-BAE3-AB5F94B3661F}" srcOrd="0" destOrd="0" parTransId="{403653C8-6BD4-4B24-A23E-E15E568338DF}" sibTransId="{9BC663E9-8418-4F7A-B7BF-93BA1E7849C0}"/>
    <dgm:cxn modelId="{A727539C-D54F-49AE-A796-7B0BBCF58D63}" type="presOf" srcId="{CEBCE23D-E82A-4B38-BAE3-AB5F94B3661F}" destId="{E6A4D641-607E-44CD-97F6-5370CD6ADE27}" srcOrd="0" destOrd="0" presId="urn:microsoft.com/office/officeart/2005/8/layout/hierarchy6"/>
    <dgm:cxn modelId="{81B915E1-1E8A-426E-91A9-82AFA0BBDF24}" type="presOf" srcId="{145434F4-EC7E-4A61-9AD0-A8AA239C9E5F}" destId="{DE32B234-66D3-4A81-AACC-6955B8F0E935}" srcOrd="0" destOrd="0" presId="urn:microsoft.com/office/officeart/2005/8/layout/hierarchy6"/>
    <dgm:cxn modelId="{72817307-3F62-4AC3-BFF7-015D6F773FB6}" type="presOf" srcId="{B328E132-41CC-4A7B-8E32-3320432DD943}" destId="{EC21BE8B-3879-4B53-9F95-B90A4B1C528A}" srcOrd="0" destOrd="0" presId="urn:microsoft.com/office/officeart/2005/8/layout/hierarchy6"/>
    <dgm:cxn modelId="{802E7DD7-65FD-49D4-A841-BC86622D8A79}" type="presOf" srcId="{7B8E185D-6B5B-4288-A895-F1D656EEB239}" destId="{C47BC2BD-9FF2-42C7-9ABE-E50E35DCF292}" srcOrd="0" destOrd="0" presId="urn:microsoft.com/office/officeart/2005/8/layout/hierarchy6"/>
    <dgm:cxn modelId="{A2B11B9A-81E1-41DA-BA99-7278EAB213A6}" srcId="{145434F4-EC7E-4A61-9AD0-A8AA239C9E5F}" destId="{7B8E185D-6B5B-4288-A895-F1D656EEB239}" srcOrd="0" destOrd="0" parTransId="{6F828EFE-6E22-4B13-AF75-E54F271D36C4}" sibTransId="{CED0E26D-716E-4C71-9180-1F02DE5C2B5F}"/>
    <dgm:cxn modelId="{B54D5E99-8A47-4D3E-8A91-240F5C7B4517}" type="presOf" srcId="{B5A765A1-9CAA-49D0-B820-2282E0B1F2E7}" destId="{A1A886E0-6612-4EF9-860F-415E45D2ECFD}" srcOrd="0" destOrd="0" presId="urn:microsoft.com/office/officeart/2005/8/layout/hierarchy6"/>
    <dgm:cxn modelId="{555085E1-CC05-4BD5-B6FC-16CDCDAE2386}" srcId="{7B8E185D-6B5B-4288-A895-F1D656EEB239}" destId="{B5A765A1-9CAA-49D0-B820-2282E0B1F2E7}" srcOrd="1" destOrd="0" parTransId="{D7BAE4E1-AE4D-4611-B1AF-1E2004F6A076}" sibTransId="{B5B2FE5A-FF73-4C89-A090-6E74A0FD358D}"/>
    <dgm:cxn modelId="{6F7C61E6-A1D4-45F6-8E6D-07E6A59D6AC3}" type="presOf" srcId="{D7BAE4E1-AE4D-4611-B1AF-1E2004F6A076}" destId="{C345A015-B974-49F8-BB97-8BED5599347B}" srcOrd="0" destOrd="0" presId="urn:microsoft.com/office/officeart/2005/8/layout/hierarchy6"/>
    <dgm:cxn modelId="{989778E7-C3C8-4D79-9836-D5FE294A2A5F}" type="presParOf" srcId="{DE32B234-66D3-4A81-AACC-6955B8F0E935}" destId="{3BF8A4E9-AD67-4A1D-A2FE-159A1654FE08}" srcOrd="0" destOrd="0" presId="urn:microsoft.com/office/officeart/2005/8/layout/hierarchy6"/>
    <dgm:cxn modelId="{07149322-D1A5-4E24-B91F-C2E50DC94261}" type="presParOf" srcId="{3BF8A4E9-AD67-4A1D-A2FE-159A1654FE08}" destId="{A6793FBC-9CAD-4625-B1EE-145CE3D96950}" srcOrd="0" destOrd="0" presId="urn:microsoft.com/office/officeart/2005/8/layout/hierarchy6"/>
    <dgm:cxn modelId="{B59F66EF-8C32-476E-A2FC-BEE12102BFE3}" type="presParOf" srcId="{A6793FBC-9CAD-4625-B1EE-145CE3D96950}" destId="{45306E65-AAF5-4E0C-9275-90CA3ABDB908}" srcOrd="0" destOrd="0" presId="urn:microsoft.com/office/officeart/2005/8/layout/hierarchy6"/>
    <dgm:cxn modelId="{ED32D343-08EC-4D64-90DB-4EF3BCCC7AAD}" type="presParOf" srcId="{45306E65-AAF5-4E0C-9275-90CA3ABDB908}" destId="{C47BC2BD-9FF2-42C7-9ABE-E50E35DCF292}" srcOrd="0" destOrd="0" presId="urn:microsoft.com/office/officeart/2005/8/layout/hierarchy6"/>
    <dgm:cxn modelId="{A032333D-805A-4219-B493-0189398D9095}" type="presParOf" srcId="{45306E65-AAF5-4E0C-9275-90CA3ABDB908}" destId="{A7DA4F80-AA99-4A3F-896A-576158620F1A}" srcOrd="1" destOrd="0" presId="urn:microsoft.com/office/officeart/2005/8/layout/hierarchy6"/>
    <dgm:cxn modelId="{078706AC-8D40-44CB-9693-469D53A085E8}" type="presParOf" srcId="{A7DA4F80-AA99-4A3F-896A-576158620F1A}" destId="{463C244D-4F98-4E3A-B297-E50B4769D55C}" srcOrd="0" destOrd="0" presId="urn:microsoft.com/office/officeart/2005/8/layout/hierarchy6"/>
    <dgm:cxn modelId="{99EFAF80-59C6-491A-B00D-11E31F98F798}" type="presParOf" srcId="{A7DA4F80-AA99-4A3F-896A-576158620F1A}" destId="{744A2CE7-DBEA-4876-9AE2-E55418BF14A2}" srcOrd="1" destOrd="0" presId="urn:microsoft.com/office/officeart/2005/8/layout/hierarchy6"/>
    <dgm:cxn modelId="{689B611B-DBD7-4864-B217-44B7ADCC21A5}" type="presParOf" srcId="{744A2CE7-DBEA-4876-9AE2-E55418BF14A2}" destId="{E6A4D641-607E-44CD-97F6-5370CD6ADE27}" srcOrd="0" destOrd="0" presId="urn:microsoft.com/office/officeart/2005/8/layout/hierarchy6"/>
    <dgm:cxn modelId="{DC0CBCEF-6AE0-458B-8E30-B2116B7D82F5}" type="presParOf" srcId="{744A2CE7-DBEA-4876-9AE2-E55418BF14A2}" destId="{3098DD5C-FBBA-4106-B12F-4A1C78DFA2A4}" srcOrd="1" destOrd="0" presId="urn:microsoft.com/office/officeart/2005/8/layout/hierarchy6"/>
    <dgm:cxn modelId="{8AAEF62A-AF16-44D3-B540-87B5A3CE4CDB}" type="presParOf" srcId="{A7DA4F80-AA99-4A3F-896A-576158620F1A}" destId="{C345A015-B974-49F8-BB97-8BED5599347B}" srcOrd="2" destOrd="0" presId="urn:microsoft.com/office/officeart/2005/8/layout/hierarchy6"/>
    <dgm:cxn modelId="{B482831E-C481-4313-B629-597276FC81FC}" type="presParOf" srcId="{A7DA4F80-AA99-4A3F-896A-576158620F1A}" destId="{A5CBBF03-4779-4245-86D9-5F7DAFAF487C}" srcOrd="3" destOrd="0" presId="urn:microsoft.com/office/officeart/2005/8/layout/hierarchy6"/>
    <dgm:cxn modelId="{F463F645-2833-4EEC-B5D4-759DF9ED269C}" type="presParOf" srcId="{A5CBBF03-4779-4245-86D9-5F7DAFAF487C}" destId="{A1A886E0-6612-4EF9-860F-415E45D2ECFD}" srcOrd="0" destOrd="0" presId="urn:microsoft.com/office/officeart/2005/8/layout/hierarchy6"/>
    <dgm:cxn modelId="{D7C73545-B3B6-44F6-899B-AFA3A69DF8E9}" type="presParOf" srcId="{A5CBBF03-4779-4245-86D9-5F7DAFAF487C}" destId="{1867C0DF-1F5A-4F6A-B104-9031A9B4407D}" srcOrd="1" destOrd="0" presId="urn:microsoft.com/office/officeart/2005/8/layout/hierarchy6"/>
    <dgm:cxn modelId="{15F91B89-FA6A-40E9-B268-2201333A3706}" type="presParOf" srcId="{A7DA4F80-AA99-4A3F-896A-576158620F1A}" destId="{EC21BE8B-3879-4B53-9F95-B90A4B1C528A}" srcOrd="4" destOrd="0" presId="urn:microsoft.com/office/officeart/2005/8/layout/hierarchy6"/>
    <dgm:cxn modelId="{2534C10B-9D53-4EE8-B4BB-C29633982D3B}" type="presParOf" srcId="{A7DA4F80-AA99-4A3F-896A-576158620F1A}" destId="{74EEBF90-F3F7-41D0-B3D4-2AF05A579646}" srcOrd="5" destOrd="0" presId="urn:microsoft.com/office/officeart/2005/8/layout/hierarchy6"/>
    <dgm:cxn modelId="{8E518568-BE04-4AD9-81D4-47132A4AD52E}" type="presParOf" srcId="{74EEBF90-F3F7-41D0-B3D4-2AF05A579646}" destId="{81BA0268-0C11-4359-990C-88B5073A043E}" srcOrd="0" destOrd="0" presId="urn:microsoft.com/office/officeart/2005/8/layout/hierarchy6"/>
    <dgm:cxn modelId="{B8AE8B09-207D-47A4-B275-E489F4211E34}" type="presParOf" srcId="{74EEBF90-F3F7-41D0-B3D4-2AF05A579646}" destId="{8F8DD7C6-27C3-4F38-9A3F-14857C460429}" srcOrd="1" destOrd="0" presId="urn:microsoft.com/office/officeart/2005/8/layout/hierarchy6"/>
    <dgm:cxn modelId="{0A9E5EBC-01AA-4494-9F47-2EA471503294}" type="presParOf" srcId="{DE32B234-66D3-4A81-AACC-6955B8F0E935}" destId="{EE1B46EA-0999-41BE-B1F6-B18698D0E114}" srcOrd="1" destOrd="0" presId="urn:microsoft.com/office/officeart/2005/8/layout/hierarchy6"/>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47BC2BD-9FF2-42C7-9ABE-E50E35DCF292}">
      <dsp:nvSpPr>
        <dsp:cNvPr id="0" name=""/>
        <dsp:cNvSpPr/>
      </dsp:nvSpPr>
      <dsp:spPr>
        <a:xfrm>
          <a:off x="2023756" y="1153196"/>
          <a:ext cx="1587505" cy="709262"/>
        </a:xfrm>
        <a:prstGeom prst="roundRect">
          <a:avLst>
            <a:gd name="adj" fmla="val 10000"/>
          </a:avLst>
        </a:prstGeom>
        <a:solidFill>
          <a:srgbClr val="084CA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增加资本的途径</a:t>
          </a:r>
          <a:endParaRPr lang="zh-CN" altLang="en-US" sz="1800" kern="1200" dirty="0">
            <a:latin typeface="微软雅黑" pitchFamily="34" charset="-122"/>
            <a:ea typeface="微软雅黑" pitchFamily="34" charset="-122"/>
          </a:endParaRPr>
        </a:p>
      </dsp:txBody>
      <dsp:txXfrm>
        <a:off x="2044530" y="1173970"/>
        <a:ext cx="1545957" cy="667714"/>
      </dsp:txXfrm>
    </dsp:sp>
    <dsp:sp modelId="{463C244D-4F98-4E3A-B297-E50B4769D55C}">
      <dsp:nvSpPr>
        <dsp:cNvPr id="0" name=""/>
        <dsp:cNvSpPr/>
      </dsp:nvSpPr>
      <dsp:spPr>
        <a:xfrm>
          <a:off x="749584" y="1862459"/>
          <a:ext cx="2067924" cy="294083"/>
        </a:xfrm>
        <a:custGeom>
          <a:avLst/>
          <a:gdLst/>
          <a:ahLst/>
          <a:cxnLst/>
          <a:rect l="0" t="0" r="0" b="0"/>
          <a:pathLst>
            <a:path>
              <a:moveTo>
                <a:pt x="2067924" y="0"/>
              </a:moveTo>
              <a:lnTo>
                <a:pt x="2067924" y="147041"/>
              </a:lnTo>
              <a:lnTo>
                <a:pt x="0" y="147041"/>
              </a:lnTo>
              <a:lnTo>
                <a:pt x="0" y="294083"/>
              </a:lnTo>
            </a:path>
          </a:pathLst>
        </a:custGeom>
        <a:noFill/>
        <a:ln w="25400" cap="flat" cmpd="sng" algn="ctr">
          <a:solidFill>
            <a:srgbClr val="084CA1"/>
          </a:solidFill>
          <a:prstDash val="solid"/>
        </a:ln>
        <a:effectLst/>
      </dsp:spPr>
      <dsp:style>
        <a:lnRef idx="2">
          <a:scrgbClr r="0" g="0" b="0"/>
        </a:lnRef>
        <a:fillRef idx="0">
          <a:scrgbClr r="0" g="0" b="0"/>
        </a:fillRef>
        <a:effectRef idx="0">
          <a:scrgbClr r="0" g="0" b="0"/>
        </a:effectRef>
        <a:fontRef idx="minor"/>
      </dsp:style>
    </dsp:sp>
    <dsp:sp modelId="{E6A4D641-607E-44CD-97F6-5370CD6ADE27}">
      <dsp:nvSpPr>
        <dsp:cNvPr id="0" name=""/>
        <dsp:cNvSpPr/>
      </dsp:nvSpPr>
      <dsp:spPr>
        <a:xfrm>
          <a:off x="2430" y="2156542"/>
          <a:ext cx="1494308" cy="766960"/>
        </a:xfrm>
        <a:prstGeom prst="roundRect">
          <a:avLst>
            <a:gd name="adj" fmla="val 10000"/>
          </a:avLst>
        </a:prstGeom>
        <a:solidFill>
          <a:srgbClr val="084CA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投资者追加投资</a:t>
          </a:r>
          <a:endParaRPr lang="zh-CN" altLang="en-US" sz="1800" kern="1200" dirty="0">
            <a:latin typeface="微软雅黑" pitchFamily="34" charset="-122"/>
            <a:ea typeface="微软雅黑" pitchFamily="34" charset="-122"/>
          </a:endParaRPr>
        </a:p>
      </dsp:txBody>
      <dsp:txXfrm>
        <a:off x="24893" y="2179005"/>
        <a:ext cx="1449382" cy="722034"/>
      </dsp:txXfrm>
    </dsp:sp>
    <dsp:sp modelId="{C345A015-B974-49F8-BB97-8BED5599347B}">
      <dsp:nvSpPr>
        <dsp:cNvPr id="0" name=""/>
        <dsp:cNvSpPr/>
      </dsp:nvSpPr>
      <dsp:spPr>
        <a:xfrm>
          <a:off x="2769724" y="1862459"/>
          <a:ext cx="91440" cy="294083"/>
        </a:xfrm>
        <a:custGeom>
          <a:avLst/>
          <a:gdLst/>
          <a:ahLst/>
          <a:cxnLst/>
          <a:rect l="0" t="0" r="0" b="0"/>
          <a:pathLst>
            <a:path>
              <a:moveTo>
                <a:pt x="47785" y="0"/>
              </a:moveTo>
              <a:lnTo>
                <a:pt x="47785" y="147041"/>
              </a:lnTo>
              <a:lnTo>
                <a:pt x="45720" y="147041"/>
              </a:lnTo>
              <a:lnTo>
                <a:pt x="45720" y="294083"/>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1A886E0-6612-4EF9-860F-415E45D2ECFD}">
      <dsp:nvSpPr>
        <dsp:cNvPr id="0" name=""/>
        <dsp:cNvSpPr/>
      </dsp:nvSpPr>
      <dsp:spPr>
        <a:xfrm>
          <a:off x="1841871" y="2156542"/>
          <a:ext cx="1947145" cy="766960"/>
        </a:xfrm>
        <a:prstGeom prst="roundRect">
          <a:avLst>
            <a:gd name="adj" fmla="val 10000"/>
          </a:avLst>
        </a:prstGeom>
        <a:solidFill>
          <a:srgbClr val="084CA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资本公积转增资本</a:t>
          </a:r>
          <a:endParaRPr lang="zh-CN" altLang="en-US" sz="1800" kern="1200" dirty="0">
            <a:latin typeface="微软雅黑" pitchFamily="34" charset="-122"/>
            <a:ea typeface="微软雅黑" pitchFamily="34" charset="-122"/>
          </a:endParaRPr>
        </a:p>
      </dsp:txBody>
      <dsp:txXfrm>
        <a:off x="1864334" y="2179005"/>
        <a:ext cx="1902219" cy="722034"/>
      </dsp:txXfrm>
    </dsp:sp>
    <dsp:sp modelId="{EC21BE8B-3879-4B53-9F95-B90A4B1C528A}">
      <dsp:nvSpPr>
        <dsp:cNvPr id="0" name=""/>
        <dsp:cNvSpPr/>
      </dsp:nvSpPr>
      <dsp:spPr>
        <a:xfrm>
          <a:off x="2817509" y="1862459"/>
          <a:ext cx="2296350" cy="294083"/>
        </a:xfrm>
        <a:custGeom>
          <a:avLst/>
          <a:gdLst/>
          <a:ahLst/>
          <a:cxnLst/>
          <a:rect l="0" t="0" r="0" b="0"/>
          <a:pathLst>
            <a:path>
              <a:moveTo>
                <a:pt x="0" y="0"/>
              </a:moveTo>
              <a:lnTo>
                <a:pt x="0" y="147041"/>
              </a:lnTo>
              <a:lnTo>
                <a:pt x="2296350" y="147041"/>
              </a:lnTo>
              <a:lnTo>
                <a:pt x="2296350" y="294083"/>
              </a:lnTo>
            </a:path>
          </a:pathLst>
        </a:custGeom>
        <a:noFill/>
        <a:ln w="25400" cap="flat" cmpd="sng" algn="ctr">
          <a:solidFill>
            <a:srgbClr val="084CA1"/>
          </a:solidFill>
          <a:prstDash val="solid"/>
        </a:ln>
        <a:effectLst/>
      </dsp:spPr>
      <dsp:style>
        <a:lnRef idx="2">
          <a:scrgbClr r="0" g="0" b="0"/>
        </a:lnRef>
        <a:fillRef idx="0">
          <a:scrgbClr r="0" g="0" b="0"/>
        </a:fillRef>
        <a:effectRef idx="0">
          <a:scrgbClr r="0" g="0" b="0"/>
        </a:effectRef>
        <a:fontRef idx="minor"/>
      </dsp:style>
    </dsp:sp>
    <dsp:sp modelId="{81BA0268-0C11-4359-990C-88B5073A043E}">
      <dsp:nvSpPr>
        <dsp:cNvPr id="0" name=""/>
        <dsp:cNvSpPr/>
      </dsp:nvSpPr>
      <dsp:spPr>
        <a:xfrm>
          <a:off x="4134148" y="2156542"/>
          <a:ext cx="1959420" cy="766960"/>
        </a:xfrm>
        <a:prstGeom prst="roundRect">
          <a:avLst>
            <a:gd name="adj" fmla="val 10000"/>
          </a:avLst>
        </a:prstGeom>
        <a:solidFill>
          <a:srgbClr val="084CA1"/>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盈余公积转增资本</a:t>
          </a:r>
          <a:endParaRPr lang="zh-CN" altLang="en-US" sz="1800" kern="1200" dirty="0">
            <a:latin typeface="微软雅黑" pitchFamily="34" charset="-122"/>
            <a:ea typeface="微软雅黑" pitchFamily="34" charset="-122"/>
          </a:endParaRPr>
        </a:p>
      </dsp:txBody>
      <dsp:txXfrm>
        <a:off x="4156611" y="2179005"/>
        <a:ext cx="1914494" cy="722034"/>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28</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72.xml"/><Relationship Id="rId7" Type="http://schemas.openxmlformats.org/officeDocument/2006/relationships/slideLayout" Target="../slideLayouts/slideLayout17.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tags" Target="../tags/tag75.xml"/><Relationship Id="rId5" Type="http://schemas.openxmlformats.org/officeDocument/2006/relationships/tags" Target="../tags/tag74.xml"/><Relationship Id="rId4" Type="http://schemas.openxmlformats.org/officeDocument/2006/relationships/tags" Target="../tags/tag73.xml"/></Relationships>
</file>

<file path=ppt/slides/_rels/slide11.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tags" Target="../tags/tag88.xml"/><Relationship Id="rId18" Type="http://schemas.openxmlformats.org/officeDocument/2006/relationships/tags" Target="../tags/tag93.xml"/><Relationship Id="rId3" Type="http://schemas.openxmlformats.org/officeDocument/2006/relationships/tags" Target="../tags/tag78.xml"/><Relationship Id="rId21" Type="http://schemas.openxmlformats.org/officeDocument/2006/relationships/tags" Target="../tags/tag96.xml"/><Relationship Id="rId7" Type="http://schemas.openxmlformats.org/officeDocument/2006/relationships/tags" Target="../tags/tag82.xml"/><Relationship Id="rId12" Type="http://schemas.openxmlformats.org/officeDocument/2006/relationships/tags" Target="../tags/tag87.xml"/><Relationship Id="rId17" Type="http://schemas.openxmlformats.org/officeDocument/2006/relationships/tags" Target="../tags/tag92.xml"/><Relationship Id="rId25" Type="http://schemas.openxmlformats.org/officeDocument/2006/relationships/image" Target="../media/image3.png"/><Relationship Id="rId2" Type="http://schemas.openxmlformats.org/officeDocument/2006/relationships/tags" Target="../tags/tag77.xml"/><Relationship Id="rId16" Type="http://schemas.openxmlformats.org/officeDocument/2006/relationships/tags" Target="../tags/tag91.xml"/><Relationship Id="rId20" Type="http://schemas.openxmlformats.org/officeDocument/2006/relationships/tags" Target="../tags/tag95.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24" Type="http://schemas.openxmlformats.org/officeDocument/2006/relationships/slideLayout" Target="../slideLayouts/slideLayout17.xml"/><Relationship Id="rId5" Type="http://schemas.openxmlformats.org/officeDocument/2006/relationships/tags" Target="../tags/tag80.xml"/><Relationship Id="rId15" Type="http://schemas.openxmlformats.org/officeDocument/2006/relationships/tags" Target="../tags/tag90.xml"/><Relationship Id="rId23" Type="http://schemas.openxmlformats.org/officeDocument/2006/relationships/tags" Target="../tags/tag98.xml"/><Relationship Id="rId10" Type="http://schemas.openxmlformats.org/officeDocument/2006/relationships/tags" Target="../tags/tag85.xml"/><Relationship Id="rId19" Type="http://schemas.openxmlformats.org/officeDocument/2006/relationships/tags" Target="../tags/tag94.xml"/><Relationship Id="rId4" Type="http://schemas.openxmlformats.org/officeDocument/2006/relationships/tags" Target="../tags/tag79.xml"/><Relationship Id="rId9" Type="http://schemas.openxmlformats.org/officeDocument/2006/relationships/tags" Target="../tags/tag84.xml"/><Relationship Id="rId14" Type="http://schemas.openxmlformats.org/officeDocument/2006/relationships/tags" Target="../tags/tag89.xml"/><Relationship Id="rId22" Type="http://schemas.openxmlformats.org/officeDocument/2006/relationships/tags" Target="../tags/tag97.xml"/></Relationships>
</file>

<file path=ppt/slides/_rels/slide12.xml.rels><?xml version="1.0" encoding="UTF-8" standalone="yes"?>
<Relationships xmlns="http://schemas.openxmlformats.org/package/2006/relationships"><Relationship Id="rId3" Type="http://schemas.openxmlformats.org/officeDocument/2006/relationships/tags" Target="../tags/tag101.xml"/><Relationship Id="rId7" Type="http://schemas.openxmlformats.org/officeDocument/2006/relationships/slideLayout" Target="../slideLayouts/slideLayout17.xml"/><Relationship Id="rId2" Type="http://schemas.openxmlformats.org/officeDocument/2006/relationships/tags" Target="../tags/tag100.xml"/><Relationship Id="rId1" Type="http://schemas.openxmlformats.org/officeDocument/2006/relationships/tags" Target="../tags/tag99.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s>
</file>

<file path=ppt/slides/_rels/slide13.xml.rels><?xml version="1.0" encoding="UTF-8" standalone="yes"?>
<Relationships xmlns="http://schemas.openxmlformats.org/package/2006/relationships"><Relationship Id="rId8" Type="http://schemas.openxmlformats.org/officeDocument/2006/relationships/tags" Target="../tags/tag112.xml"/><Relationship Id="rId3" Type="http://schemas.openxmlformats.org/officeDocument/2006/relationships/tags" Target="../tags/tag107.xml"/><Relationship Id="rId7" Type="http://schemas.openxmlformats.org/officeDocument/2006/relationships/tags" Target="../tags/tag111.xml"/><Relationship Id="rId2" Type="http://schemas.openxmlformats.org/officeDocument/2006/relationships/tags" Target="../tags/tag106.xml"/><Relationship Id="rId1" Type="http://schemas.openxmlformats.org/officeDocument/2006/relationships/tags" Target="../tags/tag105.xml"/><Relationship Id="rId6" Type="http://schemas.openxmlformats.org/officeDocument/2006/relationships/tags" Target="../tags/tag110.xml"/><Relationship Id="rId5" Type="http://schemas.openxmlformats.org/officeDocument/2006/relationships/tags" Target="../tags/tag109.xml"/><Relationship Id="rId4" Type="http://schemas.openxmlformats.org/officeDocument/2006/relationships/tags" Target="../tags/tag108.xml"/><Relationship Id="rId9"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8" Type="http://schemas.openxmlformats.org/officeDocument/2006/relationships/tags" Target="../tags/tag120.xml"/><Relationship Id="rId3" Type="http://schemas.openxmlformats.org/officeDocument/2006/relationships/tags" Target="../tags/tag115.xml"/><Relationship Id="rId7" Type="http://schemas.openxmlformats.org/officeDocument/2006/relationships/tags" Target="../tags/tag119.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 Id="rId9"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tags" Target="../tags/tag128.xml"/><Relationship Id="rId3" Type="http://schemas.openxmlformats.org/officeDocument/2006/relationships/tags" Target="../tags/tag123.xml"/><Relationship Id="rId7" Type="http://schemas.openxmlformats.org/officeDocument/2006/relationships/tags" Target="../tags/tag127.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 Id="rId9"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8" Type="http://schemas.openxmlformats.org/officeDocument/2006/relationships/tags" Target="../tags/tag136.xml"/><Relationship Id="rId3" Type="http://schemas.openxmlformats.org/officeDocument/2006/relationships/tags" Target="../tags/tag131.xml"/><Relationship Id="rId7" Type="http://schemas.openxmlformats.org/officeDocument/2006/relationships/tags" Target="../tags/tag135.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9"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tags" Target="../tags/tag139.xml"/><Relationship Id="rId7" Type="http://schemas.openxmlformats.org/officeDocument/2006/relationships/slideLayout" Target="../slideLayouts/slideLayout17.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s>
</file>

<file path=ppt/slides/_rels/slide18.xml.rels><?xml version="1.0" encoding="UTF-8" standalone="yes"?>
<Relationships xmlns="http://schemas.openxmlformats.org/package/2006/relationships"><Relationship Id="rId8" Type="http://schemas.openxmlformats.org/officeDocument/2006/relationships/diagramData" Target="../diagrams/data1.xml"/><Relationship Id="rId3" Type="http://schemas.openxmlformats.org/officeDocument/2006/relationships/tags" Target="../tags/tag145.xml"/><Relationship Id="rId7" Type="http://schemas.openxmlformats.org/officeDocument/2006/relationships/slideLayout" Target="../slideLayouts/slideLayout17.xml"/><Relationship Id="rId12" Type="http://schemas.microsoft.com/office/2007/relationships/diagramDrawing" Target="../diagrams/drawing1.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11" Type="http://schemas.openxmlformats.org/officeDocument/2006/relationships/diagramColors" Target="../diagrams/colors1.xml"/><Relationship Id="rId5" Type="http://schemas.openxmlformats.org/officeDocument/2006/relationships/tags" Target="../tags/tag147.xml"/><Relationship Id="rId10" Type="http://schemas.openxmlformats.org/officeDocument/2006/relationships/diagramQuickStyle" Target="../diagrams/quickStyle1.xml"/><Relationship Id="rId4" Type="http://schemas.openxmlformats.org/officeDocument/2006/relationships/tags" Target="../tags/tag146.xml"/><Relationship Id="rId9" Type="http://schemas.openxmlformats.org/officeDocument/2006/relationships/diagramLayout" Target="../diagrams/layout1.xml"/></Relationships>
</file>

<file path=ppt/slides/_rels/slide19.xml.rels><?xml version="1.0" encoding="UTF-8" standalone="yes"?>
<Relationships xmlns="http://schemas.openxmlformats.org/package/2006/relationships"><Relationship Id="rId8" Type="http://schemas.openxmlformats.org/officeDocument/2006/relationships/tags" Target="../tags/tag156.xml"/><Relationship Id="rId3" Type="http://schemas.openxmlformats.org/officeDocument/2006/relationships/tags" Target="../tags/tag151.xml"/><Relationship Id="rId7" Type="http://schemas.openxmlformats.org/officeDocument/2006/relationships/tags" Target="../tags/tag155.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9"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 Id="rId9" Type="http://schemas.openxmlformats.org/officeDocument/2006/relationships/image" Target="NULL" TargetMode="External"/></Relationships>
</file>

<file path=ppt/slides/_rels/slide20.xml.rels><?xml version="1.0" encoding="UTF-8" standalone="yes"?>
<Relationships xmlns="http://schemas.openxmlformats.org/package/2006/relationships"><Relationship Id="rId8" Type="http://schemas.openxmlformats.org/officeDocument/2006/relationships/tags" Target="../tags/tag164.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9"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8" Type="http://schemas.openxmlformats.org/officeDocument/2006/relationships/tags" Target="../tags/tag172.xml"/><Relationship Id="rId3" Type="http://schemas.openxmlformats.org/officeDocument/2006/relationships/tags" Target="../tags/tag167.xml"/><Relationship Id="rId7" Type="http://schemas.openxmlformats.org/officeDocument/2006/relationships/tags" Target="../tags/tag171.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 Id="rId9"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tags" Target="../tags/tag175.xml"/><Relationship Id="rId7" Type="http://schemas.openxmlformats.org/officeDocument/2006/relationships/slideLayout" Target="../slideLayouts/slideLayout17.xml"/><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s>
</file>

<file path=ppt/slides/_rels/slide23.xml.rels><?xml version="1.0" encoding="UTF-8" standalone="yes"?>
<Relationships xmlns="http://schemas.openxmlformats.org/package/2006/relationships"><Relationship Id="rId8" Type="http://schemas.openxmlformats.org/officeDocument/2006/relationships/tags" Target="../tags/tag186.xml"/><Relationship Id="rId3" Type="http://schemas.openxmlformats.org/officeDocument/2006/relationships/tags" Target="../tags/tag181.xml"/><Relationship Id="rId7" Type="http://schemas.openxmlformats.org/officeDocument/2006/relationships/tags" Target="../tags/tag185.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 Id="rId9"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8" Type="http://schemas.openxmlformats.org/officeDocument/2006/relationships/tags" Target="../tags/tag194.xml"/><Relationship Id="rId3" Type="http://schemas.openxmlformats.org/officeDocument/2006/relationships/tags" Target="../tags/tag189.xml"/><Relationship Id="rId7" Type="http://schemas.openxmlformats.org/officeDocument/2006/relationships/tags" Target="../tags/tag193.xml"/><Relationship Id="rId2" Type="http://schemas.openxmlformats.org/officeDocument/2006/relationships/tags" Target="../tags/tag188.xml"/><Relationship Id="rId1" Type="http://schemas.openxmlformats.org/officeDocument/2006/relationships/tags" Target="../tags/tag187.xml"/><Relationship Id="rId6" Type="http://schemas.openxmlformats.org/officeDocument/2006/relationships/tags" Target="../tags/tag192.xml"/><Relationship Id="rId5" Type="http://schemas.openxmlformats.org/officeDocument/2006/relationships/tags" Target="../tags/tag191.xml"/><Relationship Id="rId4" Type="http://schemas.openxmlformats.org/officeDocument/2006/relationships/tags" Target="../tags/tag190.xml"/><Relationship Id="rId9"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8" Type="http://schemas.openxmlformats.org/officeDocument/2006/relationships/tags" Target="../tags/tag202.xml"/><Relationship Id="rId3" Type="http://schemas.openxmlformats.org/officeDocument/2006/relationships/tags" Target="../tags/tag197.xml"/><Relationship Id="rId7" Type="http://schemas.openxmlformats.org/officeDocument/2006/relationships/tags" Target="../tags/tag201.xml"/><Relationship Id="rId2" Type="http://schemas.openxmlformats.org/officeDocument/2006/relationships/tags" Target="../tags/tag196.xml"/><Relationship Id="rId1" Type="http://schemas.openxmlformats.org/officeDocument/2006/relationships/tags" Target="../tags/tag195.xml"/><Relationship Id="rId6" Type="http://schemas.openxmlformats.org/officeDocument/2006/relationships/tags" Target="../tags/tag200.xml"/><Relationship Id="rId5" Type="http://schemas.openxmlformats.org/officeDocument/2006/relationships/tags" Target="../tags/tag199.xml"/><Relationship Id="rId4" Type="http://schemas.openxmlformats.org/officeDocument/2006/relationships/tags" Target="../tags/tag198.xml"/><Relationship Id="rId9"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8" Type="http://schemas.openxmlformats.org/officeDocument/2006/relationships/tags" Target="../tags/tag210.xml"/><Relationship Id="rId3" Type="http://schemas.openxmlformats.org/officeDocument/2006/relationships/tags" Target="../tags/tag205.xml"/><Relationship Id="rId7" Type="http://schemas.openxmlformats.org/officeDocument/2006/relationships/tags" Target="../tags/tag209.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 Id="rId9"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3" Type="http://schemas.openxmlformats.org/officeDocument/2006/relationships/tags" Target="../tags/tag213.xml"/><Relationship Id="rId7" Type="http://schemas.openxmlformats.org/officeDocument/2006/relationships/slideLayout" Target="../slideLayouts/slideLayout17.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tags" Target="../tags/tag216.xml"/><Relationship Id="rId5" Type="http://schemas.openxmlformats.org/officeDocument/2006/relationships/tags" Target="../tags/tag215.xml"/><Relationship Id="rId4" Type="http://schemas.openxmlformats.org/officeDocument/2006/relationships/tags" Target="../tags/tag21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17.xml"/></Relationships>
</file>

<file path=ppt/slides/_rels/slide3.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Layout" Target="../slideLayouts/slideLayout17.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s/_rels/slide4.xml.rels><?xml version="1.0" encoding="UTF-8" standalone="yes"?>
<Relationships xmlns="http://schemas.openxmlformats.org/package/2006/relationships"><Relationship Id="rId3" Type="http://schemas.openxmlformats.org/officeDocument/2006/relationships/tags" Target="../tags/tag30.xml"/><Relationship Id="rId7" Type="http://schemas.openxmlformats.org/officeDocument/2006/relationships/slideLayout" Target="../slideLayouts/slideLayout17.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s>
</file>

<file path=ppt/slides/_rels/slide5.xml.rels><?xml version="1.0" encoding="UTF-8" standalone="yes"?>
<Relationships xmlns="http://schemas.openxmlformats.org/package/2006/relationships"><Relationship Id="rId3" Type="http://schemas.openxmlformats.org/officeDocument/2006/relationships/tags" Target="../tags/tag36.xml"/><Relationship Id="rId7" Type="http://schemas.openxmlformats.org/officeDocument/2006/relationships/slideLayout" Target="../slideLayouts/slideLayout17.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5" Type="http://schemas.openxmlformats.org/officeDocument/2006/relationships/tags" Target="../tags/tag38.xml"/><Relationship Id="rId4" Type="http://schemas.openxmlformats.org/officeDocument/2006/relationships/tags" Target="../tags/tag37.xml"/></Relationships>
</file>

<file path=ppt/slides/_rels/slide6.xml.rels><?xml version="1.0" encoding="UTF-8" standalone="yes"?>
<Relationships xmlns="http://schemas.openxmlformats.org/package/2006/relationships"><Relationship Id="rId3" Type="http://schemas.openxmlformats.org/officeDocument/2006/relationships/tags" Target="../tags/tag42.xml"/><Relationship Id="rId7" Type="http://schemas.openxmlformats.org/officeDocument/2006/relationships/slideLayout" Target="../slideLayouts/slideLayout17.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5" Type="http://schemas.openxmlformats.org/officeDocument/2006/relationships/tags" Target="../tags/tag44.xml"/><Relationship Id="rId4" Type="http://schemas.openxmlformats.org/officeDocument/2006/relationships/tags" Target="../tags/tag43.xml"/></Relationships>
</file>

<file path=ppt/slides/_rels/slide7.xml.rels><?xml version="1.0" encoding="UTF-8" standalone="yes"?>
<Relationships xmlns="http://schemas.openxmlformats.org/package/2006/relationships"><Relationship Id="rId8" Type="http://schemas.openxmlformats.org/officeDocument/2006/relationships/tags" Target="../tags/tag5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9"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8" Type="http://schemas.openxmlformats.org/officeDocument/2006/relationships/tags" Target="../tags/tag61.xml"/><Relationship Id="rId3" Type="http://schemas.openxmlformats.org/officeDocument/2006/relationships/tags" Target="../tags/tag56.xml"/><Relationship Id="rId7" Type="http://schemas.openxmlformats.org/officeDocument/2006/relationships/tags" Target="../tags/tag60.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5" Type="http://schemas.openxmlformats.org/officeDocument/2006/relationships/tags" Target="../tags/tag58.xml"/><Relationship Id="rId4" Type="http://schemas.openxmlformats.org/officeDocument/2006/relationships/tags" Target="../tags/tag57.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8" Type="http://schemas.openxmlformats.org/officeDocument/2006/relationships/tags" Target="../tags/tag69.xml"/><Relationship Id="rId3" Type="http://schemas.openxmlformats.org/officeDocument/2006/relationships/tags" Target="../tags/tag64.xml"/><Relationship Id="rId7" Type="http://schemas.openxmlformats.org/officeDocument/2006/relationships/tags" Target="../tags/tag68.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 Id="rId9"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eaLnBrk="1" hangingPunct="1">
              <a:spcBef>
                <a:spcPct val="20000"/>
              </a:spcBef>
              <a:buFont typeface="Arial" charset="0"/>
              <a:buNone/>
            </a:pPr>
            <a:r>
              <a:rPr lang="en-US" altLang="zh-CN" sz="8600" b="1" dirty="0">
                <a:solidFill>
                  <a:srgbClr val="084CA1"/>
                </a:solidFill>
                <a:latin typeface="Arial" charset="0"/>
                <a:cs typeface="Arial" charset="0"/>
              </a:rPr>
              <a:t>01</a:t>
            </a:r>
          </a:p>
        </p:txBody>
      </p:sp>
      <p:sp>
        <p:nvSpPr>
          <p:cNvPr id="3075" name="文本框 16"/>
          <p:cNvSpPr txBox="1">
            <a:spLocks noChangeArrowheads="1"/>
          </p:cNvSpPr>
          <p:nvPr>
            <p:custDataLst>
              <p:tags r:id="rId3"/>
            </p:custDataLst>
          </p:nvPr>
        </p:nvSpPr>
        <p:spPr bwMode="auto">
          <a:xfrm>
            <a:off x="1558928" y="2357441"/>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4400" b="1" dirty="0" smtClean="0">
                <a:solidFill>
                  <a:srgbClr val="084CA1"/>
                </a:solidFill>
                <a:latin typeface="微软雅黑" pitchFamily="34" charset="-122"/>
                <a:ea typeface="微软雅黑" pitchFamily="34" charset="-122"/>
                <a:cs typeface="Arial" charset="0"/>
                <a:sym typeface="Microsoft YaHei"/>
              </a:rPr>
              <a:t>实收资本</a:t>
            </a:r>
            <a:endParaRPr lang="zh-CN" altLang="en-US" sz="4400" b="1" dirty="0">
              <a:solidFill>
                <a:srgbClr val="084CA1"/>
              </a:solidFill>
              <a:latin typeface="微软雅黑" pitchFamily="34" charset="-122"/>
              <a:ea typeface="微软雅黑" pitchFamily="34" charset="-122"/>
              <a:cs typeface="Arial" charset="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latin typeface="Calibri"/>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latin typeface="Calibri"/>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8631148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（一）接受现金资产投资</a:t>
            </a:r>
          </a:p>
        </p:txBody>
      </p:sp>
      <p:sp>
        <p:nvSpPr>
          <p:cNvPr id="22" name="矩形 21"/>
          <p:cNvSpPr/>
          <p:nvPr/>
        </p:nvSpPr>
        <p:spPr>
          <a:xfrm>
            <a:off x="1194363" y="1477246"/>
            <a:ext cx="3557416"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股份有限公司接受现金资产投资</a:t>
            </a:r>
            <a:endParaRPr lang="zh-CN" altLang="zh-CN" sz="1800" dirty="0">
              <a:ea typeface="微软雅黑"/>
              <a:cs typeface="+mn-ea"/>
            </a:endParaRPr>
          </a:p>
        </p:txBody>
      </p:sp>
      <p:sp>
        <p:nvSpPr>
          <p:cNvPr id="17" name="chain-links_68872"/>
          <p:cNvSpPr>
            <a:spLocks noChangeAspect="1"/>
          </p:cNvSpPr>
          <p:nvPr/>
        </p:nvSpPr>
        <p:spPr bwMode="auto">
          <a:xfrm>
            <a:off x="1073635" y="1916930"/>
            <a:ext cx="449339" cy="638473"/>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accent1"/>
          </a:solidFill>
          <a:ln>
            <a:noFill/>
          </a:ln>
        </p:spPr>
        <p:txBody>
          <a:bodyPr/>
          <a:lstStyle/>
          <a:p>
            <a:endParaRPr lang="zh-CN" altLang="en-US"/>
          </a:p>
        </p:txBody>
      </p:sp>
      <p:sp>
        <p:nvSpPr>
          <p:cNvPr id="18" name="矩形 17"/>
          <p:cNvSpPr/>
          <p:nvPr/>
        </p:nvSpPr>
        <p:spPr>
          <a:xfrm>
            <a:off x="1275745" y="2182776"/>
            <a:ext cx="2148345" cy="369332"/>
          </a:xfrm>
          <a:prstGeom prst="rect">
            <a:avLst/>
          </a:prstGeom>
        </p:spPr>
        <p:txBody>
          <a:bodyPr wrap="none">
            <a:spAutoFit/>
          </a:bodyPr>
          <a:lstStyle/>
          <a:p>
            <a:r>
              <a:rPr lang="zh-CN" altLang="zh-CN" sz="1800" b="1" dirty="0">
                <a:solidFill>
                  <a:srgbClr val="084CA1"/>
                </a:solidFill>
                <a:ea typeface="微软雅黑"/>
                <a:cs typeface="+mn-ea"/>
              </a:rPr>
              <a:t>【相关知识链接</a:t>
            </a:r>
            <a:r>
              <a:rPr lang="en-US" altLang="zh-CN" sz="1800" b="1" dirty="0">
                <a:solidFill>
                  <a:srgbClr val="084CA1"/>
                </a:solidFill>
                <a:ea typeface="微软雅黑"/>
                <a:cs typeface="+mn-ea"/>
              </a:rPr>
              <a:t>1</a:t>
            </a:r>
            <a:r>
              <a:rPr lang="zh-CN" altLang="zh-CN" sz="1800" b="1" dirty="0">
                <a:solidFill>
                  <a:srgbClr val="084CA1"/>
                </a:solidFill>
                <a:ea typeface="微软雅黑"/>
                <a:cs typeface="+mn-ea"/>
              </a:rPr>
              <a:t>】</a:t>
            </a:r>
            <a:endParaRPr lang="zh-CN" altLang="en-US" sz="1800" b="1" dirty="0">
              <a:solidFill>
                <a:srgbClr val="084CA1"/>
              </a:solidFill>
              <a:ea typeface="微软雅黑"/>
              <a:cs typeface="+mn-ea"/>
            </a:endParaRPr>
          </a:p>
        </p:txBody>
      </p:sp>
      <p:sp>
        <p:nvSpPr>
          <p:cNvPr id="2" name="矩形 1"/>
          <p:cNvSpPr/>
          <p:nvPr/>
        </p:nvSpPr>
        <p:spPr>
          <a:xfrm>
            <a:off x="3766990" y="2388729"/>
            <a:ext cx="4451052"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股票</a:t>
            </a:r>
            <a:r>
              <a:rPr lang="zh-CN" altLang="zh-CN" sz="1800" b="1" dirty="0">
                <a:latin typeface="微软雅黑" pitchFamily="34" charset="-122"/>
                <a:ea typeface="微软雅黑" pitchFamily="34" charset="-122"/>
              </a:rPr>
              <a:t>溢价发行</a:t>
            </a:r>
            <a:r>
              <a:rPr lang="zh-CN" altLang="zh-CN" sz="1800" dirty="0">
                <a:latin typeface="微软雅黑" pitchFamily="34" charset="-122"/>
                <a:ea typeface="微软雅黑" pitchFamily="34" charset="-122"/>
              </a:rPr>
              <a:t>的，从发行股票的溢价中抵扣，冲减</a:t>
            </a:r>
            <a:r>
              <a:rPr lang="zh-CN" altLang="zh-CN" sz="1800" dirty="0">
                <a:solidFill>
                  <a:srgbClr val="C00000"/>
                </a:solidFill>
                <a:latin typeface="微软雅黑" pitchFamily="34" charset="-122"/>
                <a:ea typeface="微软雅黑" pitchFamily="34" charset="-122"/>
              </a:rPr>
              <a:t>资本公积（股本溢价）</a:t>
            </a:r>
          </a:p>
        </p:txBody>
      </p:sp>
      <p:sp>
        <p:nvSpPr>
          <p:cNvPr id="21" name="矩形 20"/>
          <p:cNvSpPr/>
          <p:nvPr/>
        </p:nvSpPr>
        <p:spPr>
          <a:xfrm>
            <a:off x="197178" y="3155006"/>
            <a:ext cx="306672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股份有限公司发行股票支付的</a:t>
            </a:r>
            <a:r>
              <a:rPr lang="zh-CN" altLang="zh-CN" sz="1800" dirty="0">
                <a:solidFill>
                  <a:srgbClr val="C00000"/>
                </a:solidFill>
                <a:latin typeface="微软雅黑" pitchFamily="34" charset="-122"/>
                <a:ea typeface="微软雅黑" pitchFamily="34" charset="-122"/>
              </a:rPr>
              <a:t>手续费、佣金</a:t>
            </a:r>
            <a:r>
              <a:rPr lang="zh-CN" altLang="zh-CN" sz="1800" dirty="0">
                <a:latin typeface="微软雅黑" pitchFamily="34" charset="-122"/>
                <a:ea typeface="微软雅黑" pitchFamily="34" charset="-122"/>
              </a:rPr>
              <a:t>等发行</a:t>
            </a:r>
            <a:r>
              <a:rPr lang="zh-CN" altLang="zh-CN" sz="1800" dirty="0" smtClean="0">
                <a:latin typeface="微软雅黑" pitchFamily="34" charset="-122"/>
                <a:ea typeface="微软雅黑" pitchFamily="34" charset="-122"/>
              </a:rPr>
              <a:t>费用</a:t>
            </a:r>
            <a:endParaRPr lang="zh-CN" altLang="zh-CN" sz="1800" dirty="0">
              <a:latin typeface="微软雅黑" pitchFamily="34" charset="-122"/>
              <a:ea typeface="微软雅黑" pitchFamily="34" charset="-122"/>
            </a:endParaRPr>
          </a:p>
        </p:txBody>
      </p:sp>
      <p:sp>
        <p:nvSpPr>
          <p:cNvPr id="23" name="矩形 22"/>
          <p:cNvSpPr/>
          <p:nvPr/>
        </p:nvSpPr>
        <p:spPr>
          <a:xfrm>
            <a:off x="3766990" y="3608436"/>
            <a:ext cx="4983310" cy="1338828"/>
          </a:xfrm>
          <a:prstGeom prst="rect">
            <a:avLst/>
          </a:prstGeom>
        </p:spPr>
        <p:txBody>
          <a:bodyPr wrap="square">
            <a:spAutoFit/>
          </a:bodyPr>
          <a:lstStyle/>
          <a:p>
            <a:pPr>
              <a:lnSpc>
                <a:spcPct val="150000"/>
              </a:lnSpc>
            </a:pPr>
            <a:r>
              <a:rPr lang="zh-CN" altLang="zh-CN" sz="1800" b="1" dirty="0" smtClean="0">
                <a:latin typeface="微软雅黑" pitchFamily="34" charset="-122"/>
                <a:ea typeface="微软雅黑" pitchFamily="34" charset="-122"/>
              </a:rPr>
              <a:t>没有</a:t>
            </a:r>
            <a:r>
              <a:rPr lang="zh-CN" altLang="zh-CN" sz="1800" b="1" dirty="0">
                <a:latin typeface="微软雅黑" pitchFamily="34" charset="-122"/>
                <a:ea typeface="微软雅黑" pitchFamily="34" charset="-122"/>
              </a:rPr>
              <a:t>溢价</a:t>
            </a:r>
            <a:r>
              <a:rPr lang="zh-CN" altLang="zh-CN" sz="1800" dirty="0">
                <a:latin typeface="微软雅黑" pitchFamily="34" charset="-122"/>
                <a:ea typeface="微软雅黑" pitchFamily="34" charset="-122"/>
              </a:rPr>
              <a:t>或</a:t>
            </a:r>
            <a:r>
              <a:rPr lang="zh-CN" altLang="zh-CN" sz="1800" b="1" dirty="0">
                <a:latin typeface="微软雅黑" pitchFamily="34" charset="-122"/>
                <a:ea typeface="微软雅黑" pitchFamily="34" charset="-122"/>
              </a:rPr>
              <a:t>溢价金额不足</a:t>
            </a:r>
            <a:r>
              <a:rPr lang="zh-CN" altLang="zh-CN" sz="1800" dirty="0">
                <a:latin typeface="微软雅黑" pitchFamily="34" charset="-122"/>
                <a:ea typeface="微软雅黑" pitchFamily="34" charset="-122"/>
              </a:rPr>
              <a:t>以支付发行费用的部分，应将不足支付的发行费用冲减‌“</a:t>
            </a:r>
            <a:r>
              <a:rPr lang="zh-CN" altLang="zh-CN" sz="1800" dirty="0">
                <a:solidFill>
                  <a:srgbClr val="C00000"/>
                </a:solidFill>
                <a:latin typeface="微软雅黑" pitchFamily="34" charset="-122"/>
                <a:ea typeface="微软雅黑" pitchFamily="34" charset="-122"/>
              </a:rPr>
              <a:t>盈余公积‌</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和‌“</a:t>
            </a:r>
            <a:r>
              <a:rPr lang="zh-CN" altLang="zh-CN" sz="1800" dirty="0">
                <a:solidFill>
                  <a:srgbClr val="C00000"/>
                </a:solidFill>
                <a:latin typeface="微软雅黑" pitchFamily="34" charset="-122"/>
                <a:ea typeface="微软雅黑" pitchFamily="34" charset="-122"/>
              </a:rPr>
              <a:t>利润分配</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未分配利润</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等科目。</a:t>
            </a:r>
          </a:p>
        </p:txBody>
      </p:sp>
      <p:sp>
        <p:nvSpPr>
          <p:cNvPr id="24" name="右大括号 23"/>
          <p:cNvSpPr/>
          <p:nvPr/>
        </p:nvSpPr>
        <p:spPr>
          <a:xfrm flipH="1">
            <a:off x="3161620" y="2555402"/>
            <a:ext cx="524940" cy="2270597"/>
          </a:xfrm>
          <a:prstGeom prst="rightBrace">
            <a:avLst>
              <a:gd name="adj1" fmla="val 8333"/>
              <a:gd name="adj2" fmla="val 47606"/>
            </a:avLst>
          </a:prstGeom>
          <a:ln w="12700">
            <a:solidFill>
              <a:srgbClr val="084C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2586857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pic>
        <p:nvPicPr>
          <p:cNvPr id="17" name="图片 16"/>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822119" y="3685481"/>
            <a:ext cx="2279856" cy="1232817"/>
          </a:xfrm>
          <a:prstGeom prst="rect">
            <a:avLst/>
          </a:prstGeom>
        </p:spPr>
      </p:pic>
      <p:grpSp>
        <p:nvGrpSpPr>
          <p:cNvPr id="6" name="组合 5"/>
          <p:cNvGrpSpPr/>
          <p:nvPr/>
        </p:nvGrpSpPr>
        <p:grpSpPr>
          <a:xfrm>
            <a:off x="1863725" y="1823417"/>
            <a:ext cx="387350" cy="514276"/>
            <a:chOff x="1800225" y="1874217"/>
            <a:chExt cx="387350" cy="514276"/>
          </a:xfrm>
        </p:grpSpPr>
        <p:sp>
          <p:nvSpPr>
            <p:cNvPr id="18" name="MH_Other_1"/>
            <p:cNvSpPr/>
            <p:nvPr>
              <p:custDataLst>
                <p:tags r:id="rId18"/>
              </p:custDataLst>
            </p:nvPr>
          </p:nvSpPr>
          <p:spPr>
            <a:xfrm>
              <a:off x="1800225" y="2127746"/>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grpSp>
          <p:nvGrpSpPr>
            <p:cNvPr id="5" name="组合 4"/>
            <p:cNvGrpSpPr/>
            <p:nvPr/>
          </p:nvGrpSpPr>
          <p:grpSpPr>
            <a:xfrm>
              <a:off x="1855789" y="1874217"/>
              <a:ext cx="276225" cy="415851"/>
              <a:chOff x="1855789" y="1886917"/>
              <a:chExt cx="276225" cy="415851"/>
            </a:xfrm>
          </p:grpSpPr>
          <p:sp>
            <p:nvSpPr>
              <p:cNvPr id="19" name="MH_Other_2"/>
              <p:cNvSpPr/>
              <p:nvPr>
                <p:custDataLst>
                  <p:tags r:id="rId19"/>
                </p:custDataLst>
              </p:nvPr>
            </p:nvSpPr>
            <p:spPr>
              <a:xfrm>
                <a:off x="1920875" y="2188468"/>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1" name="MH_Other_3"/>
              <p:cNvSpPr/>
              <p:nvPr>
                <p:custDataLst>
                  <p:tags r:id="rId20"/>
                </p:custDataLst>
              </p:nvPr>
            </p:nvSpPr>
            <p:spPr>
              <a:xfrm rot="5441149">
                <a:off x="1952228" y="2187278"/>
                <a:ext cx="83344" cy="95250"/>
              </a:xfrm>
              <a:prstGeom prst="ellipse">
                <a:avLst/>
              </a:prstGeom>
              <a:solidFill>
                <a:schemeClr val="accent1">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3" name="MH_Other_4"/>
              <p:cNvSpPr/>
              <p:nvPr>
                <p:custDataLst>
                  <p:tags r:id="rId21"/>
                </p:custDataLst>
              </p:nvPr>
            </p:nvSpPr>
            <p:spPr>
              <a:xfrm rot="5441149">
                <a:off x="1880603" y="2109546"/>
                <a:ext cx="226593" cy="59854"/>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4" name="MH_Other_5"/>
              <p:cNvSpPr/>
              <p:nvPr>
                <p:custDataLst>
                  <p:tags r:id="rId22"/>
                </p:custDataLst>
              </p:nvPr>
            </p:nvSpPr>
            <p:spPr>
              <a:xfrm>
                <a:off x="1855789" y="1886917"/>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25" name="MH_Other_6"/>
              <p:cNvSpPr/>
              <p:nvPr>
                <p:custDataLst>
                  <p:tags r:id="rId23"/>
                </p:custDataLst>
              </p:nvPr>
            </p:nvSpPr>
            <p:spPr bwMode="auto">
              <a:xfrm>
                <a:off x="1892300" y="1914301"/>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grpSp>
      </p:grpSp>
      <p:sp>
        <p:nvSpPr>
          <p:cNvPr id="26" name="MH_Other_7"/>
          <p:cNvSpPr/>
          <p:nvPr>
            <p:custDataLst>
              <p:tags r:id="rId7"/>
            </p:custDataLst>
          </p:nvPr>
        </p:nvSpPr>
        <p:spPr>
          <a:xfrm>
            <a:off x="581159" y="2315866"/>
            <a:ext cx="3449636" cy="1268016"/>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1" name="MH_Text_1"/>
          <p:cNvSpPr/>
          <p:nvPr>
            <p:custDataLst>
              <p:tags r:id="rId8"/>
            </p:custDataLst>
          </p:nvPr>
        </p:nvSpPr>
        <p:spPr>
          <a:xfrm>
            <a:off x="773113" y="2414687"/>
            <a:ext cx="3091129" cy="1063843"/>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rmAutofit/>
          </a:bodyPr>
          <a:lstStyle/>
          <a:p>
            <a:pPr algn="ctr">
              <a:lnSpc>
                <a:spcPct val="150000"/>
              </a:lnSpc>
              <a:defRPr/>
            </a:pPr>
            <a:r>
              <a:rPr lang="zh-CN" altLang="en-US" sz="1800" dirty="0">
                <a:solidFill>
                  <a:srgbClr val="3B3B3B"/>
                </a:solidFill>
                <a:latin typeface="微软雅黑" pitchFamily="34" charset="-122"/>
                <a:ea typeface="微软雅黑" pitchFamily="34" charset="-122"/>
              </a:rPr>
              <a:t>投资合同</a:t>
            </a:r>
            <a:endParaRPr lang="en-US" altLang="zh-CN" sz="1800" dirty="0">
              <a:solidFill>
                <a:srgbClr val="3B3B3B"/>
              </a:solidFill>
              <a:latin typeface="微软雅黑" pitchFamily="34" charset="-122"/>
              <a:ea typeface="微软雅黑" pitchFamily="34" charset="-122"/>
            </a:endParaRPr>
          </a:p>
        </p:txBody>
      </p:sp>
      <p:grpSp>
        <p:nvGrpSpPr>
          <p:cNvPr id="4" name="组合 3"/>
          <p:cNvGrpSpPr/>
          <p:nvPr/>
        </p:nvGrpSpPr>
        <p:grpSpPr>
          <a:xfrm>
            <a:off x="6232525" y="1798017"/>
            <a:ext cx="387350" cy="501576"/>
            <a:chOff x="6156325" y="1886917"/>
            <a:chExt cx="387350" cy="501576"/>
          </a:xfrm>
        </p:grpSpPr>
        <p:sp>
          <p:nvSpPr>
            <p:cNvPr id="32" name="MH_Other_8"/>
            <p:cNvSpPr/>
            <p:nvPr>
              <p:custDataLst>
                <p:tags r:id="rId12"/>
              </p:custDataLst>
            </p:nvPr>
          </p:nvSpPr>
          <p:spPr>
            <a:xfrm>
              <a:off x="6156325" y="2127746"/>
              <a:ext cx="387350" cy="260747"/>
            </a:xfrm>
            <a:custGeom>
              <a:avLst/>
              <a:gdLst>
                <a:gd name="connsiteX0" fmla="*/ 181098 w 387596"/>
                <a:gd name="connsiteY0" fmla="*/ 66889 h 348240"/>
                <a:gd name="connsiteX1" fmla="*/ 51899 w 387596"/>
                <a:gd name="connsiteY1" fmla="*/ 174120 h 348240"/>
                <a:gd name="connsiteX2" fmla="*/ 181098 w 387596"/>
                <a:gd name="connsiteY2" fmla="*/ 281351 h 348240"/>
                <a:gd name="connsiteX3" fmla="*/ 310297 w 387596"/>
                <a:gd name="connsiteY3" fmla="*/ 174120 h 348240"/>
                <a:gd name="connsiteX4" fmla="*/ 181098 w 387596"/>
                <a:gd name="connsiteY4" fmla="*/ 66889 h 348240"/>
                <a:gd name="connsiteX5" fmla="*/ 193798 w 387596"/>
                <a:gd name="connsiteY5" fmla="*/ 0 h 348240"/>
                <a:gd name="connsiteX6" fmla="*/ 387596 w 387596"/>
                <a:gd name="connsiteY6" fmla="*/ 174120 h 348240"/>
                <a:gd name="connsiteX7" fmla="*/ 193798 w 387596"/>
                <a:gd name="connsiteY7" fmla="*/ 348240 h 348240"/>
                <a:gd name="connsiteX8" fmla="*/ 0 w 387596"/>
                <a:gd name="connsiteY8" fmla="*/ 174120 h 348240"/>
                <a:gd name="connsiteX9" fmla="*/ 193798 w 387596"/>
                <a:gd name="connsiteY9" fmla="*/ 0 h 3482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7596" h="348240">
                  <a:moveTo>
                    <a:pt x="181098" y="66889"/>
                  </a:moveTo>
                  <a:cubicBezTo>
                    <a:pt x="109743" y="66889"/>
                    <a:pt x="51899" y="114898"/>
                    <a:pt x="51899" y="174120"/>
                  </a:cubicBezTo>
                  <a:cubicBezTo>
                    <a:pt x="51899" y="233342"/>
                    <a:pt x="109743" y="281351"/>
                    <a:pt x="181098" y="281351"/>
                  </a:cubicBezTo>
                  <a:cubicBezTo>
                    <a:pt x="252453" y="281351"/>
                    <a:pt x="310297" y="233342"/>
                    <a:pt x="310297" y="174120"/>
                  </a:cubicBezTo>
                  <a:cubicBezTo>
                    <a:pt x="310297" y="114898"/>
                    <a:pt x="252453" y="66889"/>
                    <a:pt x="181098" y="66889"/>
                  </a:cubicBezTo>
                  <a:close/>
                  <a:moveTo>
                    <a:pt x="193798" y="0"/>
                  </a:moveTo>
                  <a:cubicBezTo>
                    <a:pt x="300830" y="0"/>
                    <a:pt x="387596" y="77956"/>
                    <a:pt x="387596" y="174120"/>
                  </a:cubicBezTo>
                  <a:cubicBezTo>
                    <a:pt x="387596" y="270284"/>
                    <a:pt x="300830" y="348240"/>
                    <a:pt x="193798" y="348240"/>
                  </a:cubicBezTo>
                  <a:cubicBezTo>
                    <a:pt x="86766" y="348240"/>
                    <a:pt x="0" y="270284"/>
                    <a:pt x="0" y="174120"/>
                  </a:cubicBezTo>
                  <a:cubicBezTo>
                    <a:pt x="0" y="77956"/>
                    <a:pt x="86766" y="0"/>
                    <a:pt x="193798" y="0"/>
                  </a:cubicBezTo>
                  <a:close/>
                </a:path>
              </a:pathLst>
            </a:cu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3" name="MH_Other_9"/>
            <p:cNvSpPr/>
            <p:nvPr>
              <p:custDataLst>
                <p:tags r:id="rId13"/>
              </p:custDataLst>
            </p:nvPr>
          </p:nvSpPr>
          <p:spPr>
            <a:xfrm>
              <a:off x="6276975" y="2188468"/>
              <a:ext cx="152400" cy="114300"/>
            </a:xfrm>
            <a:prstGeom prst="ellipse">
              <a:avLst/>
            </a:prstGeom>
            <a:solidFill>
              <a:srgbClr val="FFFFFF"/>
            </a:solidFill>
            <a:ln>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4" name="MH_Other_10"/>
            <p:cNvSpPr/>
            <p:nvPr>
              <p:custDataLst>
                <p:tags r:id="rId14"/>
              </p:custDataLst>
            </p:nvPr>
          </p:nvSpPr>
          <p:spPr>
            <a:xfrm rot="5441149">
              <a:off x="6308328" y="2187278"/>
              <a:ext cx="83344" cy="95250"/>
            </a:xfrm>
            <a:prstGeom prst="ellipse">
              <a:avLst/>
            </a:prstGeom>
            <a:solidFill>
              <a:schemeClr val="accent2">
                <a:lumMod val="75000"/>
              </a:schemeClr>
            </a:solidFill>
            <a:ln w="12700">
              <a:solidFill>
                <a:srgbClr val="A3A3A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5" name="MH_Other_11"/>
            <p:cNvSpPr/>
            <p:nvPr>
              <p:custDataLst>
                <p:tags r:id="rId15"/>
              </p:custDataLst>
            </p:nvPr>
          </p:nvSpPr>
          <p:spPr>
            <a:xfrm rot="5441149">
              <a:off x="6244663" y="2100772"/>
              <a:ext cx="227511" cy="76685"/>
            </a:xfrm>
            <a:prstGeom prst="rect">
              <a:avLst/>
            </a:prstGeom>
            <a:gradFill flip="none" rotWithShape="1">
              <a:gsLst>
                <a:gs pos="51000">
                  <a:srgbClr val="C2C2C2"/>
                </a:gs>
                <a:gs pos="2000">
                  <a:srgbClr val="000000"/>
                </a:gs>
                <a:gs pos="98000">
                  <a:srgbClr val="000000"/>
                </a:gs>
              </a:gsLst>
              <a:path path="rect">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6" name="MH_Other_12"/>
            <p:cNvSpPr/>
            <p:nvPr>
              <p:custDataLst>
                <p:tags r:id="rId16"/>
              </p:custDataLst>
            </p:nvPr>
          </p:nvSpPr>
          <p:spPr>
            <a:xfrm>
              <a:off x="6211889" y="1886917"/>
              <a:ext cx="276225" cy="205978"/>
            </a:xfrm>
            <a:prstGeom prst="ellipse">
              <a:avLst/>
            </a:prstGeom>
            <a:solidFill>
              <a:srgbClr val="D9D9D9"/>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7" name="MH_Other_13"/>
            <p:cNvSpPr/>
            <p:nvPr>
              <p:custDataLst>
                <p:tags r:id="rId17"/>
              </p:custDataLst>
            </p:nvPr>
          </p:nvSpPr>
          <p:spPr bwMode="auto">
            <a:xfrm>
              <a:off x="6248400" y="1914301"/>
              <a:ext cx="203200" cy="151210"/>
            </a:xfrm>
            <a:prstGeom prst="ellipse">
              <a:avLst/>
            </a:prstGeom>
            <a:solidFill>
              <a:srgbClr val="084CA1"/>
            </a:solidFill>
            <a:ln w="6350">
              <a:solidFill>
                <a:srgbClr val="FFFFFF"/>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grpSp>
      <p:sp>
        <p:nvSpPr>
          <p:cNvPr id="38" name="MH_Other_14"/>
          <p:cNvSpPr/>
          <p:nvPr>
            <p:custDataLst>
              <p:tags r:id="rId9"/>
            </p:custDataLst>
          </p:nvPr>
        </p:nvSpPr>
        <p:spPr>
          <a:xfrm>
            <a:off x="4525963" y="2290466"/>
            <a:ext cx="3756275" cy="1318815"/>
          </a:xfrm>
          <a:prstGeom prst="roundRect">
            <a:avLst>
              <a:gd name="adj" fmla="val 6144"/>
            </a:avLst>
          </a:prstGeom>
          <a:solidFill>
            <a:srgbClr val="084CA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800">
              <a:latin typeface="微软雅黑" pitchFamily="34" charset="-122"/>
              <a:ea typeface="微软雅黑" pitchFamily="34" charset="-122"/>
            </a:endParaRPr>
          </a:p>
        </p:txBody>
      </p:sp>
      <p:sp>
        <p:nvSpPr>
          <p:cNvPr id="39" name="MH_Text_2"/>
          <p:cNvSpPr/>
          <p:nvPr>
            <p:custDataLst>
              <p:tags r:id="rId10"/>
            </p:custDataLst>
          </p:nvPr>
        </p:nvSpPr>
        <p:spPr>
          <a:xfrm>
            <a:off x="4710113" y="2376587"/>
            <a:ext cx="3352091" cy="1156494"/>
          </a:xfrm>
          <a:prstGeom prst="roundRect">
            <a:avLst>
              <a:gd name="adj" fmla="val 6144"/>
            </a:avLst>
          </a:prstGeom>
          <a:solidFill>
            <a:srgbClr val="FFFFFF"/>
          </a:solidFill>
          <a:ln w="19050">
            <a:noFill/>
          </a:ln>
          <a:effectLst>
            <a:outerShdw blurRad="508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defRPr/>
            </a:pPr>
            <a:r>
              <a:rPr lang="zh-CN" altLang="en-US" sz="1800" dirty="0">
                <a:solidFill>
                  <a:srgbClr val="3B3B3B"/>
                </a:solidFill>
                <a:latin typeface="微软雅黑" pitchFamily="34" charset="-122"/>
                <a:ea typeface="微软雅黑" pitchFamily="34" charset="-122"/>
              </a:rPr>
              <a:t>协议约定价值确定入账价值（但投资合同或协议约定价值不公允的除外）</a:t>
            </a:r>
            <a:r>
              <a:rPr lang="zh-CN" altLang="en-US" sz="1800" b="1" dirty="0">
                <a:solidFill>
                  <a:srgbClr val="C00000"/>
                </a:solidFill>
                <a:latin typeface="微软雅黑" pitchFamily="34" charset="-122"/>
                <a:ea typeface="微软雅黑" pitchFamily="34" charset="-122"/>
              </a:rPr>
              <a:t>和</a:t>
            </a:r>
            <a:r>
              <a:rPr lang="zh-CN" altLang="en-US" sz="1800" dirty="0">
                <a:solidFill>
                  <a:srgbClr val="3B3B3B"/>
                </a:solidFill>
                <a:latin typeface="微软雅黑" pitchFamily="34" charset="-122"/>
                <a:ea typeface="微软雅黑" pitchFamily="34" charset="-122"/>
              </a:rPr>
              <a:t>在注册资本中应享有的份额</a:t>
            </a:r>
            <a:endParaRPr lang="en-US" altLang="zh-CN" sz="1800" dirty="0">
              <a:solidFill>
                <a:srgbClr val="3B3B3B"/>
              </a:solidFill>
              <a:latin typeface="微软雅黑" pitchFamily="34" charset="-122"/>
              <a:ea typeface="微软雅黑" pitchFamily="34" charset="-122"/>
            </a:endParaRPr>
          </a:p>
        </p:txBody>
      </p:sp>
      <p:sp>
        <p:nvSpPr>
          <p:cNvPr id="40" name="MH_SubTitle_1"/>
          <p:cNvSpPr txBox="1"/>
          <p:nvPr>
            <p:custDataLst>
              <p:tags r:id="rId11"/>
            </p:custDataLst>
          </p:nvPr>
        </p:nvSpPr>
        <p:spPr>
          <a:xfrm>
            <a:off x="2925764" y="1491630"/>
            <a:ext cx="2714625" cy="345281"/>
          </a:xfrm>
          <a:prstGeom prst="rect">
            <a:avLst/>
          </a:prstGeom>
          <a:noFill/>
        </p:spPr>
        <p:txBody>
          <a:bodyPr>
            <a:noAutofit/>
          </a:bodyPr>
          <a:lstStyle/>
          <a:p>
            <a:pPr algn="ctr">
              <a:defRPr/>
            </a:pPr>
            <a:r>
              <a:rPr lang="zh-CN" altLang="en-US" sz="1800" b="1" dirty="0">
                <a:solidFill>
                  <a:srgbClr val="084CA1"/>
                </a:solidFill>
                <a:latin typeface="微软雅黑" pitchFamily="34" charset="-122"/>
                <a:ea typeface="微软雅黑" pitchFamily="34" charset="-122"/>
              </a:rPr>
              <a:t>非现金</a:t>
            </a:r>
            <a:r>
              <a:rPr lang="zh-CN" altLang="en-US" sz="1800" b="1" dirty="0" smtClean="0">
                <a:solidFill>
                  <a:srgbClr val="084CA1"/>
                </a:solidFill>
                <a:latin typeface="微软雅黑" pitchFamily="34" charset="-122"/>
                <a:ea typeface="微软雅黑" pitchFamily="34" charset="-122"/>
              </a:rPr>
              <a:t>资产的确认</a:t>
            </a:r>
            <a:endParaRPr lang="zh-CN" altLang="en-US" sz="1800" b="1" dirty="0">
              <a:solidFill>
                <a:srgbClr val="084CA1"/>
              </a:solidFill>
              <a:latin typeface="微软雅黑" pitchFamily="34" charset="-122"/>
              <a:ea typeface="微软雅黑" pitchFamily="34" charset="-122"/>
            </a:endParaRPr>
          </a:p>
        </p:txBody>
      </p:sp>
      <p:sp>
        <p:nvSpPr>
          <p:cNvPr id="42" name="矩形 41"/>
          <p:cNvSpPr/>
          <p:nvPr/>
        </p:nvSpPr>
        <p:spPr>
          <a:xfrm>
            <a:off x="3131840" y="4074626"/>
            <a:ext cx="5188499" cy="923330"/>
          </a:xfrm>
          <a:prstGeom prst="rect">
            <a:avLst/>
          </a:prstGeom>
        </p:spPr>
        <p:txBody>
          <a:bodyPr wrap="square">
            <a:spAutoFit/>
          </a:bodyPr>
          <a:lstStyle/>
          <a:p>
            <a:r>
              <a:rPr lang="zh-CN" altLang="en-US" sz="1800" dirty="0">
                <a:latin typeface="微软雅黑" pitchFamily="34" charset="-122"/>
                <a:ea typeface="微软雅黑" pitchFamily="34" charset="-122"/>
              </a:rPr>
              <a:t>对于投资合同或协议约定的价值（不公允的除外）超过其在注册资本中所占份额的部分，应当计入</a:t>
            </a:r>
            <a:r>
              <a:rPr lang="zh-CN" altLang="en-US" sz="1800" b="1" dirty="0">
                <a:solidFill>
                  <a:srgbClr val="C00000"/>
                </a:solidFill>
                <a:latin typeface="微软雅黑" pitchFamily="34" charset="-122"/>
                <a:ea typeface="微软雅黑" pitchFamily="34" charset="-122"/>
              </a:rPr>
              <a:t>资本公积</a:t>
            </a:r>
            <a:r>
              <a:rPr lang="zh-CN" altLang="en-US" sz="1800" dirty="0" smtClean="0">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p:txBody>
      </p:sp>
      <p:sp>
        <p:nvSpPr>
          <p:cNvPr id="3" name="矩形 2"/>
          <p:cNvSpPr/>
          <p:nvPr/>
        </p:nvSpPr>
        <p:spPr>
          <a:xfrm>
            <a:off x="4073988" y="2776439"/>
            <a:ext cx="415498" cy="369332"/>
          </a:xfrm>
          <a:prstGeom prst="rect">
            <a:avLst/>
          </a:prstGeom>
        </p:spPr>
        <p:txBody>
          <a:bodyPr wrap="none">
            <a:spAutoFit/>
          </a:bodyPr>
          <a:lstStyle/>
          <a:p>
            <a:r>
              <a:rPr lang="zh-CN" altLang="en-US" sz="1800" b="1" dirty="0">
                <a:solidFill>
                  <a:srgbClr val="C00000"/>
                </a:solidFill>
                <a:latin typeface="微软雅黑" pitchFamily="34" charset="-122"/>
                <a:ea typeface="微软雅黑" pitchFamily="34" charset="-122"/>
              </a:rPr>
              <a:t>或</a:t>
            </a:r>
          </a:p>
        </p:txBody>
      </p:sp>
    </p:spTree>
    <p:custDataLst>
      <p:tags r:id="rId1"/>
    </p:custDataLst>
    <p:extLst>
      <p:ext uri="{BB962C8B-B14F-4D97-AF65-F5344CB8AC3E}">
        <p14:creationId xmlns:p14="http://schemas.microsoft.com/office/powerpoint/2010/main" val="37089946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sp>
        <p:nvSpPr>
          <p:cNvPr id="41" name="chain-links_68872"/>
          <p:cNvSpPr>
            <a:spLocks noChangeAspect="1"/>
          </p:cNvSpPr>
          <p:nvPr/>
        </p:nvSpPr>
        <p:spPr bwMode="auto">
          <a:xfrm>
            <a:off x="1314935" y="1624830"/>
            <a:ext cx="449339" cy="638473"/>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accent1"/>
          </a:solidFill>
          <a:ln>
            <a:noFill/>
          </a:ln>
        </p:spPr>
        <p:txBody>
          <a:bodyPr/>
          <a:lstStyle/>
          <a:p>
            <a:endParaRPr lang="zh-CN" altLang="en-US"/>
          </a:p>
        </p:txBody>
      </p:sp>
      <p:sp>
        <p:nvSpPr>
          <p:cNvPr id="43" name="矩形 42"/>
          <p:cNvSpPr/>
          <p:nvPr/>
        </p:nvSpPr>
        <p:spPr>
          <a:xfrm>
            <a:off x="1517045" y="1890676"/>
            <a:ext cx="2148345" cy="369332"/>
          </a:xfrm>
          <a:prstGeom prst="rect">
            <a:avLst/>
          </a:prstGeom>
        </p:spPr>
        <p:txBody>
          <a:bodyPr wrap="none">
            <a:spAutoFit/>
          </a:bodyPr>
          <a:lstStyle/>
          <a:p>
            <a:r>
              <a:rPr lang="zh-CN" altLang="zh-CN" sz="1800" b="1" dirty="0">
                <a:solidFill>
                  <a:srgbClr val="084CA1"/>
                </a:solidFill>
                <a:ea typeface="微软雅黑"/>
                <a:cs typeface="+mn-ea"/>
              </a:rPr>
              <a:t>【相关知识</a:t>
            </a:r>
            <a:r>
              <a:rPr lang="zh-CN" altLang="zh-CN" sz="1800" b="1" dirty="0" smtClean="0">
                <a:solidFill>
                  <a:srgbClr val="084CA1"/>
                </a:solidFill>
                <a:ea typeface="微软雅黑"/>
                <a:cs typeface="+mn-ea"/>
              </a:rPr>
              <a:t>链接</a:t>
            </a:r>
            <a:r>
              <a:rPr lang="en-US" altLang="zh-CN" sz="1800" b="1" dirty="0" smtClean="0">
                <a:solidFill>
                  <a:srgbClr val="084CA1"/>
                </a:solidFill>
                <a:ea typeface="微软雅黑"/>
                <a:cs typeface="+mn-ea"/>
              </a:rPr>
              <a:t>3</a:t>
            </a:r>
            <a:r>
              <a:rPr lang="zh-CN" altLang="zh-CN" sz="1800" b="1" dirty="0" smtClean="0">
                <a:solidFill>
                  <a:srgbClr val="084CA1"/>
                </a:solidFill>
                <a:ea typeface="微软雅黑"/>
                <a:cs typeface="+mn-ea"/>
              </a:rPr>
              <a:t>】</a:t>
            </a:r>
            <a:endParaRPr lang="zh-CN" altLang="en-US" sz="1800" b="1" dirty="0">
              <a:solidFill>
                <a:srgbClr val="084CA1"/>
              </a:solidFill>
              <a:ea typeface="微软雅黑"/>
              <a:cs typeface="+mn-ea"/>
            </a:endParaRPr>
          </a:p>
        </p:txBody>
      </p:sp>
      <p:sp>
        <p:nvSpPr>
          <p:cNvPr id="2" name="矩形 1"/>
          <p:cNvSpPr/>
          <p:nvPr/>
        </p:nvSpPr>
        <p:spPr>
          <a:xfrm>
            <a:off x="1751574" y="2526040"/>
            <a:ext cx="6236726" cy="923330"/>
          </a:xfrm>
          <a:prstGeom prst="rect">
            <a:avLst/>
          </a:prstGeom>
          <a:ln w="28575">
            <a:solidFill>
              <a:srgbClr val="084CA1"/>
            </a:solidFill>
            <a:prstDash val="sysDash"/>
          </a:ln>
        </p:spPr>
        <p:txBody>
          <a:bodyPr wrap="square">
            <a:spAutoFit/>
          </a:bodyPr>
          <a:lstStyle/>
          <a:p>
            <a:pPr>
              <a:lnSpc>
                <a:spcPct val="150000"/>
              </a:lnSpc>
            </a:pPr>
            <a:r>
              <a:rPr lang="zh-CN" altLang="zh-CN" sz="1800" dirty="0">
                <a:latin typeface="微软雅黑" pitchFamily="34" charset="-122"/>
                <a:ea typeface="微软雅黑" pitchFamily="34" charset="-122"/>
              </a:rPr>
              <a:t>如果接受投资者投入的固定资产和材料物资按规定可以抵扣，应将增值税计入‌“进项税额‌</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p>
        </p:txBody>
      </p:sp>
    </p:spTree>
    <p:custDataLst>
      <p:tags r:id="rId1"/>
    </p:custDataLst>
    <p:extLst>
      <p:ext uri="{BB962C8B-B14F-4D97-AF65-F5344CB8AC3E}">
        <p14:creationId xmlns:p14="http://schemas.microsoft.com/office/powerpoint/2010/main" val="600020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sp>
        <p:nvSpPr>
          <p:cNvPr id="22" name="矩形 21"/>
          <p:cNvSpPr/>
          <p:nvPr/>
        </p:nvSpPr>
        <p:spPr>
          <a:xfrm>
            <a:off x="1194363" y="1477246"/>
            <a:ext cx="217242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接收投入固定资产</a:t>
            </a:r>
            <a:endParaRPr lang="zh-CN" altLang="zh-CN" sz="1800" dirty="0">
              <a:ea typeface="微软雅黑"/>
              <a:cs typeface="+mn-ea"/>
            </a:endParaRPr>
          </a:p>
        </p:txBody>
      </p:sp>
      <p:sp>
        <p:nvSpPr>
          <p:cNvPr id="27" name="矩形 26"/>
          <p:cNvSpPr/>
          <p:nvPr>
            <p:custDataLst>
              <p:tags r:id="rId7"/>
            </p:custDataLst>
          </p:nvPr>
        </p:nvSpPr>
        <p:spPr>
          <a:xfrm>
            <a:off x="771769"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53091" y="34503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026740"/>
            <a:ext cx="7928955" cy="1460511"/>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4】</a:t>
            </a:r>
            <a:r>
              <a:rPr lang="zh-CN" altLang="en-US" sz="1800" dirty="0">
                <a:ea typeface="微软雅黑"/>
                <a:cs typeface="+mn-ea"/>
              </a:rPr>
              <a:t>甲有限责任公司于设立时收到乙公司作为资本投入的不需要安装的机器设备一台，合同约定该机器设备的价值为</a:t>
            </a:r>
            <a:r>
              <a:rPr lang="en-US" altLang="zh-CN" sz="1800" dirty="0">
                <a:ea typeface="微软雅黑"/>
                <a:cs typeface="+mn-ea"/>
              </a:rPr>
              <a:t>2 000 000</a:t>
            </a:r>
            <a:r>
              <a:rPr lang="zh-CN" altLang="en-US" sz="1800" dirty="0">
                <a:ea typeface="微软雅黑"/>
                <a:cs typeface="+mn-ea"/>
              </a:rPr>
              <a:t>元，增值税进项税额为</a:t>
            </a:r>
            <a:r>
              <a:rPr lang="en-US" altLang="zh-CN" sz="1800" dirty="0">
                <a:ea typeface="微软雅黑"/>
                <a:cs typeface="+mn-ea"/>
              </a:rPr>
              <a:t>320 000</a:t>
            </a:r>
            <a:r>
              <a:rPr lang="zh-CN" altLang="en-US" sz="1800" dirty="0">
                <a:ea typeface="微软雅黑"/>
                <a:cs typeface="+mn-ea"/>
              </a:rPr>
              <a:t>元。经约定甲公司接受乙公司的投入资本为</a:t>
            </a:r>
            <a:r>
              <a:rPr lang="en-US" altLang="zh-CN" sz="1800" dirty="0">
                <a:ea typeface="微软雅黑"/>
                <a:cs typeface="+mn-ea"/>
              </a:rPr>
              <a:t>2 320 000</a:t>
            </a:r>
            <a:r>
              <a:rPr lang="zh-CN" altLang="en-US" sz="1800" dirty="0">
                <a:ea typeface="微软雅黑"/>
                <a:cs typeface="+mn-ea"/>
              </a:rPr>
              <a:t>元。合同约定的固定资产价值与公允</a:t>
            </a:r>
            <a:r>
              <a:rPr lang="zh-CN" altLang="en-US" sz="1800" dirty="0">
                <a:latin typeface="微软雅黑" pitchFamily="34" charset="-122"/>
                <a:ea typeface="微软雅黑" pitchFamily="34" charset="-122"/>
              </a:rPr>
              <a:t>价值</a:t>
            </a:r>
            <a:r>
              <a:rPr lang="zh-CN" altLang="en-US" sz="1800" dirty="0">
                <a:ea typeface="微软雅黑"/>
                <a:cs typeface="+mn-ea"/>
              </a:rPr>
              <a:t>相符，不考虑其他因素。甲公司进行会计处理时，应编制如下会计分录：</a:t>
            </a:r>
          </a:p>
        </p:txBody>
      </p:sp>
      <p:sp>
        <p:nvSpPr>
          <p:cNvPr id="30" name="矩形 29"/>
          <p:cNvSpPr/>
          <p:nvPr/>
        </p:nvSpPr>
        <p:spPr>
          <a:xfrm>
            <a:off x="899651" y="3692087"/>
            <a:ext cx="6986770" cy="906513"/>
          </a:xfrm>
          <a:prstGeom prst="rect">
            <a:avLst/>
          </a:prstGeom>
        </p:spPr>
        <p:txBody>
          <a:bodyPr wrap="square" lIns="74787" tIns="37393" rIns="74787" bIns="37393">
            <a:spAutoFit/>
          </a:bodyPr>
          <a:lstStyle/>
          <a:p>
            <a:r>
              <a:rPr lang="zh-CN" altLang="en-US" sz="1800" dirty="0">
                <a:ea typeface="微软雅黑"/>
                <a:cs typeface="+mn-ea"/>
              </a:rPr>
              <a:t>借：固定资产　　　　　　　　　　　　     </a:t>
            </a:r>
            <a:r>
              <a:rPr lang="en-US" altLang="zh-CN" sz="1800" dirty="0">
                <a:ea typeface="微软雅黑"/>
                <a:cs typeface="+mn-ea"/>
              </a:rPr>
              <a:t>2 000 000</a:t>
            </a:r>
          </a:p>
          <a:p>
            <a:r>
              <a:rPr lang="zh-CN" altLang="en-US" sz="1800" dirty="0">
                <a:ea typeface="微软雅黑"/>
                <a:cs typeface="+mn-ea"/>
              </a:rPr>
              <a:t>　  </a:t>
            </a:r>
            <a:r>
              <a:rPr lang="zh-CN" altLang="en-US" sz="1800" dirty="0" smtClean="0">
                <a:ea typeface="微软雅黑"/>
                <a:cs typeface="+mn-ea"/>
              </a:rPr>
              <a:t>   应</a:t>
            </a:r>
            <a:r>
              <a:rPr lang="zh-CN" altLang="en-US" sz="1800" dirty="0">
                <a:ea typeface="微软雅黑"/>
                <a:cs typeface="+mn-ea"/>
              </a:rPr>
              <a:t>交税费</a:t>
            </a:r>
            <a:r>
              <a:rPr lang="en-US" altLang="zh-CN" sz="1800" dirty="0">
                <a:ea typeface="微软雅黑"/>
                <a:cs typeface="+mn-ea"/>
              </a:rPr>
              <a:t>——</a:t>
            </a:r>
            <a:r>
              <a:rPr lang="zh-CN" altLang="en-US" sz="1800" dirty="0">
                <a:ea typeface="微软雅黑"/>
                <a:cs typeface="+mn-ea"/>
              </a:rPr>
              <a:t>应交增值税（进项税额）    </a:t>
            </a:r>
            <a:r>
              <a:rPr lang="en-US" altLang="zh-CN" sz="1800" dirty="0">
                <a:ea typeface="微软雅黑"/>
                <a:cs typeface="+mn-ea"/>
              </a:rPr>
              <a:t>320 000</a:t>
            </a:r>
          </a:p>
          <a:p>
            <a:r>
              <a:rPr lang="zh-CN" altLang="en-US" sz="1800" dirty="0">
                <a:ea typeface="微软雅黑"/>
                <a:cs typeface="+mn-ea"/>
              </a:rPr>
              <a:t>　　贷：实收资本</a:t>
            </a:r>
            <a:r>
              <a:rPr lang="en-US" altLang="zh-CN" sz="1800" dirty="0">
                <a:ea typeface="微软雅黑"/>
                <a:cs typeface="+mn-ea"/>
              </a:rPr>
              <a:t>——</a:t>
            </a:r>
            <a:r>
              <a:rPr lang="zh-CN" altLang="en-US" sz="1800" dirty="0">
                <a:ea typeface="微软雅黑"/>
                <a:cs typeface="+mn-ea"/>
              </a:rPr>
              <a:t>乙公司　　　　　　　                 </a:t>
            </a:r>
            <a:r>
              <a:rPr lang="en-US" altLang="zh-CN" sz="1800" dirty="0">
                <a:ea typeface="微软雅黑"/>
                <a:cs typeface="+mn-ea"/>
              </a:rPr>
              <a:t>2 320 000</a:t>
            </a:r>
          </a:p>
        </p:txBody>
      </p:sp>
    </p:spTree>
    <p:custDataLst>
      <p:tags r:id="rId1"/>
    </p:custDataLst>
    <p:extLst>
      <p:ext uri="{BB962C8B-B14F-4D97-AF65-F5344CB8AC3E}">
        <p14:creationId xmlns:p14="http://schemas.microsoft.com/office/powerpoint/2010/main" val="7443563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sp>
        <p:nvSpPr>
          <p:cNvPr id="22" name="矩形 21"/>
          <p:cNvSpPr/>
          <p:nvPr/>
        </p:nvSpPr>
        <p:spPr>
          <a:xfrm>
            <a:off x="1194363" y="1477246"/>
            <a:ext cx="217242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接收投入固定资产</a:t>
            </a:r>
            <a:endParaRPr lang="zh-CN" altLang="zh-CN" sz="1800" dirty="0">
              <a:ea typeface="微软雅黑"/>
              <a:cs typeface="+mn-ea"/>
            </a:endParaRPr>
          </a:p>
        </p:txBody>
      </p:sp>
      <p:sp>
        <p:nvSpPr>
          <p:cNvPr id="27" name="矩形 26"/>
          <p:cNvSpPr/>
          <p:nvPr>
            <p:custDataLst>
              <p:tags r:id="rId7"/>
            </p:custDataLst>
          </p:nvPr>
        </p:nvSpPr>
        <p:spPr>
          <a:xfrm>
            <a:off x="771769"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53090" y="30439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026740"/>
            <a:ext cx="7928955" cy="906513"/>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5】</a:t>
            </a:r>
            <a:r>
              <a:rPr lang="zh-CN" altLang="en-US" sz="1800" dirty="0">
                <a:ea typeface="微软雅黑"/>
                <a:cs typeface="+mn-ea"/>
              </a:rPr>
              <a:t>甲企业（有限责任）收到乙企业以设备出资，该设备的原价为</a:t>
            </a:r>
            <a:r>
              <a:rPr lang="en-US" altLang="zh-CN" sz="1800" dirty="0">
                <a:ea typeface="微软雅黑"/>
                <a:cs typeface="+mn-ea"/>
              </a:rPr>
              <a:t>50</a:t>
            </a:r>
            <a:r>
              <a:rPr lang="zh-CN" altLang="en-US" sz="1800" dirty="0">
                <a:ea typeface="微软雅黑"/>
                <a:cs typeface="+mn-ea"/>
              </a:rPr>
              <a:t>万，已提折旧</a:t>
            </a:r>
            <a:r>
              <a:rPr lang="en-US" altLang="zh-CN" sz="1800" dirty="0">
                <a:ea typeface="微软雅黑"/>
                <a:cs typeface="+mn-ea"/>
              </a:rPr>
              <a:t>6</a:t>
            </a:r>
            <a:r>
              <a:rPr lang="zh-CN" altLang="en-US" sz="1800" dirty="0">
                <a:ea typeface="微软雅黑"/>
                <a:cs typeface="+mn-ea"/>
              </a:rPr>
              <a:t>万，投资合同约定该设备价值为</a:t>
            </a:r>
            <a:r>
              <a:rPr lang="en-US" altLang="zh-CN" sz="1800" dirty="0">
                <a:ea typeface="微软雅黑"/>
                <a:cs typeface="+mn-ea"/>
              </a:rPr>
              <a:t>40</a:t>
            </a:r>
            <a:r>
              <a:rPr lang="zh-CN" altLang="en-US" sz="1800" dirty="0">
                <a:ea typeface="微软雅黑"/>
                <a:cs typeface="+mn-ea"/>
              </a:rPr>
              <a:t>万（假定是公允的且不考虑增值税），占注册资本</a:t>
            </a:r>
            <a:r>
              <a:rPr lang="en-US" altLang="zh-CN" sz="1800" dirty="0">
                <a:ea typeface="微软雅黑"/>
                <a:cs typeface="+mn-ea"/>
              </a:rPr>
              <a:t>30</a:t>
            </a:r>
            <a:r>
              <a:rPr lang="zh-CN" altLang="en-US" sz="1800" dirty="0">
                <a:ea typeface="微软雅黑"/>
                <a:cs typeface="+mn-ea"/>
              </a:rPr>
              <a:t>万，则甲企业的会计处理为：</a:t>
            </a:r>
          </a:p>
        </p:txBody>
      </p:sp>
      <p:sp>
        <p:nvSpPr>
          <p:cNvPr id="30" name="矩形 29"/>
          <p:cNvSpPr/>
          <p:nvPr/>
        </p:nvSpPr>
        <p:spPr>
          <a:xfrm>
            <a:off x="943219" y="3238830"/>
            <a:ext cx="6986770" cy="906513"/>
          </a:xfrm>
          <a:prstGeom prst="rect">
            <a:avLst/>
          </a:prstGeom>
        </p:spPr>
        <p:txBody>
          <a:bodyPr wrap="square" lIns="74787" tIns="37393" rIns="74787" bIns="37393">
            <a:spAutoFit/>
          </a:bodyPr>
          <a:lstStyle/>
          <a:p>
            <a:r>
              <a:rPr lang="zh-CN" altLang="en-US" sz="1800" dirty="0">
                <a:ea typeface="微软雅黑"/>
                <a:cs typeface="+mn-ea"/>
              </a:rPr>
              <a:t>借：固定资产　　　                        </a:t>
            </a:r>
            <a:r>
              <a:rPr lang="en-US" altLang="zh-CN" sz="1800" dirty="0">
                <a:ea typeface="微软雅黑"/>
                <a:cs typeface="+mn-ea"/>
              </a:rPr>
              <a:t>400 000</a:t>
            </a:r>
          </a:p>
          <a:p>
            <a:r>
              <a:rPr lang="zh-CN" altLang="en-US" sz="1800" dirty="0" smtClean="0">
                <a:ea typeface="微软雅黑"/>
                <a:cs typeface="+mn-ea"/>
              </a:rPr>
              <a:t>         贷</a:t>
            </a:r>
            <a:r>
              <a:rPr lang="zh-CN" altLang="en-US" sz="1800" dirty="0">
                <a:ea typeface="微软雅黑"/>
                <a:cs typeface="+mn-ea"/>
              </a:rPr>
              <a:t>：实收资本　　　                                    </a:t>
            </a:r>
            <a:r>
              <a:rPr lang="en-US" altLang="zh-CN" sz="1800" dirty="0">
                <a:ea typeface="微软雅黑"/>
                <a:cs typeface="+mn-ea"/>
              </a:rPr>
              <a:t>300 000</a:t>
            </a:r>
          </a:p>
          <a:p>
            <a:r>
              <a:rPr lang="zh-CN" altLang="en-US" sz="1800" dirty="0">
                <a:ea typeface="微软雅黑"/>
                <a:cs typeface="+mn-ea"/>
              </a:rPr>
              <a:t>　　　</a:t>
            </a:r>
            <a:r>
              <a:rPr lang="zh-CN" altLang="en-US" sz="1800" dirty="0" smtClean="0">
                <a:ea typeface="微软雅黑"/>
                <a:cs typeface="+mn-ea"/>
              </a:rPr>
              <a:t> </a:t>
            </a:r>
            <a:r>
              <a:rPr lang="zh-CN" altLang="en-US" sz="1800" dirty="0">
                <a:ea typeface="微软雅黑"/>
                <a:cs typeface="+mn-ea"/>
              </a:rPr>
              <a:t>　资本公积　　　                                    </a:t>
            </a:r>
            <a:r>
              <a:rPr lang="en-US" altLang="zh-CN" sz="1800" dirty="0">
                <a:ea typeface="微软雅黑"/>
                <a:cs typeface="+mn-ea"/>
              </a:rPr>
              <a:t>100 000</a:t>
            </a:r>
          </a:p>
        </p:txBody>
      </p:sp>
    </p:spTree>
    <p:custDataLst>
      <p:tags r:id="rId1"/>
    </p:custDataLst>
    <p:extLst>
      <p:ext uri="{BB962C8B-B14F-4D97-AF65-F5344CB8AC3E}">
        <p14:creationId xmlns:p14="http://schemas.microsoft.com/office/powerpoint/2010/main" val="26568159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sp>
        <p:nvSpPr>
          <p:cNvPr id="22" name="矩形 21"/>
          <p:cNvSpPr/>
          <p:nvPr/>
        </p:nvSpPr>
        <p:spPr>
          <a:xfrm>
            <a:off x="1194363" y="1477246"/>
            <a:ext cx="217242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接收投入材料物资</a:t>
            </a:r>
            <a:endParaRPr lang="zh-CN" altLang="zh-CN" sz="1800" dirty="0">
              <a:ea typeface="微软雅黑"/>
              <a:cs typeface="+mn-ea"/>
            </a:endParaRPr>
          </a:p>
        </p:txBody>
      </p:sp>
      <p:sp>
        <p:nvSpPr>
          <p:cNvPr id="27" name="矩形 26"/>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53090" y="37932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026740"/>
            <a:ext cx="7928955" cy="1737510"/>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6】</a:t>
            </a:r>
            <a:r>
              <a:rPr lang="zh-CN" altLang="en-US" sz="1800" dirty="0">
                <a:ea typeface="微软雅黑"/>
                <a:cs typeface="+mn-ea"/>
              </a:rPr>
              <a:t>乙有限责任公司于设立时收到</a:t>
            </a:r>
            <a:r>
              <a:rPr lang="en-US" altLang="zh-CN" sz="1800" dirty="0">
                <a:ea typeface="微软雅黑"/>
                <a:cs typeface="+mn-ea"/>
              </a:rPr>
              <a:t>B</a:t>
            </a:r>
            <a:r>
              <a:rPr lang="zh-CN" altLang="en-US" sz="1800" dirty="0">
                <a:ea typeface="微软雅黑"/>
                <a:cs typeface="+mn-ea"/>
              </a:rPr>
              <a:t>公司作为资本投入的原材料一批，该批原材料投资合同或协议约定价值（不含可抵扣的增值税进项税额部分）为</a:t>
            </a:r>
            <a:r>
              <a:rPr lang="en-US" altLang="zh-CN" sz="1800" dirty="0">
                <a:ea typeface="微软雅黑"/>
                <a:cs typeface="+mn-ea"/>
              </a:rPr>
              <a:t>100 000</a:t>
            </a:r>
            <a:r>
              <a:rPr lang="zh-CN" altLang="en-US" sz="1800" dirty="0">
                <a:ea typeface="微软雅黑"/>
                <a:cs typeface="+mn-ea"/>
              </a:rPr>
              <a:t>元，增值税进项税额为</a:t>
            </a:r>
            <a:r>
              <a:rPr lang="en-US" altLang="zh-CN" sz="1800" dirty="0">
                <a:ea typeface="微软雅黑"/>
                <a:cs typeface="+mn-ea"/>
              </a:rPr>
              <a:t>16 000</a:t>
            </a:r>
            <a:r>
              <a:rPr lang="zh-CN" altLang="en-US" sz="1800" dirty="0">
                <a:ea typeface="微软雅黑"/>
                <a:cs typeface="+mn-ea"/>
              </a:rPr>
              <a:t>元。</a:t>
            </a:r>
            <a:r>
              <a:rPr lang="en-US" altLang="zh-CN" sz="1800" dirty="0">
                <a:ea typeface="微软雅黑"/>
                <a:cs typeface="+mn-ea"/>
              </a:rPr>
              <a:t>B</a:t>
            </a:r>
            <a:r>
              <a:rPr lang="zh-CN" altLang="en-US" sz="1800" dirty="0">
                <a:ea typeface="微软雅黑"/>
                <a:cs typeface="+mn-ea"/>
              </a:rPr>
              <a:t>公司已开具了增值税专用发票。假设合同约定的价值与公允价值相符，该进项税额允许抵扣，不考虑其他因素，原材料按实际成本进行日常核算。</a:t>
            </a:r>
          </a:p>
          <a:p>
            <a:r>
              <a:rPr lang="zh-CN" altLang="en-US" sz="1800" dirty="0">
                <a:ea typeface="微软雅黑"/>
                <a:cs typeface="+mn-ea"/>
              </a:rPr>
              <a:t>乙公司应编制如下会计分录：</a:t>
            </a:r>
          </a:p>
        </p:txBody>
      </p:sp>
      <p:sp>
        <p:nvSpPr>
          <p:cNvPr id="30" name="矩形 29"/>
          <p:cNvSpPr/>
          <p:nvPr/>
        </p:nvSpPr>
        <p:spPr>
          <a:xfrm>
            <a:off x="943219" y="3962730"/>
            <a:ext cx="6986770" cy="906513"/>
          </a:xfrm>
          <a:prstGeom prst="rect">
            <a:avLst/>
          </a:prstGeom>
        </p:spPr>
        <p:txBody>
          <a:bodyPr wrap="square" lIns="74787" tIns="37393" rIns="74787" bIns="37393">
            <a:spAutoFit/>
          </a:bodyPr>
          <a:lstStyle/>
          <a:p>
            <a:r>
              <a:rPr lang="zh-CN" altLang="en-US" sz="1800" dirty="0">
                <a:ea typeface="微软雅黑"/>
                <a:cs typeface="+mn-ea"/>
              </a:rPr>
              <a:t>借：原材料　　　　　　　　　　　　　    </a:t>
            </a:r>
            <a:r>
              <a:rPr lang="zh-CN" altLang="en-US" sz="1800" dirty="0" smtClean="0">
                <a:ea typeface="微软雅黑"/>
                <a:cs typeface="+mn-ea"/>
              </a:rPr>
              <a:t>      </a:t>
            </a:r>
            <a:r>
              <a:rPr lang="en-US" altLang="zh-CN" sz="1800" dirty="0">
                <a:ea typeface="微软雅黑"/>
                <a:cs typeface="+mn-ea"/>
              </a:rPr>
              <a:t>100 000</a:t>
            </a:r>
          </a:p>
          <a:p>
            <a:r>
              <a:rPr lang="zh-CN" altLang="en-US" sz="1800" dirty="0">
                <a:ea typeface="微软雅黑"/>
                <a:cs typeface="+mn-ea"/>
              </a:rPr>
              <a:t>　　应交税费</a:t>
            </a:r>
            <a:r>
              <a:rPr lang="en-US" altLang="zh-CN" sz="1800" dirty="0">
                <a:ea typeface="微软雅黑"/>
                <a:cs typeface="+mn-ea"/>
              </a:rPr>
              <a:t>——</a:t>
            </a:r>
            <a:r>
              <a:rPr lang="zh-CN" altLang="en-US" sz="1800" dirty="0">
                <a:ea typeface="微软雅黑"/>
                <a:cs typeface="+mn-ea"/>
              </a:rPr>
              <a:t>应交增值税（进项税额）　     </a:t>
            </a:r>
            <a:r>
              <a:rPr lang="en-US" altLang="zh-CN" sz="1800" dirty="0">
                <a:ea typeface="微软雅黑"/>
                <a:cs typeface="+mn-ea"/>
              </a:rPr>
              <a:t>16 000</a:t>
            </a:r>
          </a:p>
          <a:p>
            <a:r>
              <a:rPr lang="zh-CN" altLang="en-US" sz="1800" dirty="0">
                <a:ea typeface="微软雅黑"/>
                <a:cs typeface="+mn-ea"/>
              </a:rPr>
              <a:t>　　贷：实收资本</a:t>
            </a:r>
            <a:r>
              <a:rPr lang="en-US" altLang="zh-CN" sz="1800" dirty="0">
                <a:ea typeface="微软雅黑"/>
                <a:cs typeface="+mn-ea"/>
              </a:rPr>
              <a:t>——B</a:t>
            </a:r>
            <a:r>
              <a:rPr lang="zh-CN" altLang="en-US" sz="1800" dirty="0">
                <a:ea typeface="微软雅黑"/>
                <a:cs typeface="+mn-ea"/>
              </a:rPr>
              <a:t>公司　　　　　　　                   </a:t>
            </a:r>
            <a:r>
              <a:rPr lang="en-US" altLang="zh-CN" sz="1800" dirty="0">
                <a:ea typeface="微软雅黑"/>
                <a:cs typeface="+mn-ea"/>
              </a:rPr>
              <a:t>116 000</a:t>
            </a:r>
          </a:p>
        </p:txBody>
      </p:sp>
    </p:spTree>
    <p:custDataLst>
      <p:tags r:id="rId1"/>
    </p:custDataLst>
    <p:extLst>
      <p:ext uri="{BB962C8B-B14F-4D97-AF65-F5344CB8AC3E}">
        <p14:creationId xmlns:p14="http://schemas.microsoft.com/office/powerpoint/2010/main" val="26251943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92102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（二）接受非现金资产投资</a:t>
            </a:r>
          </a:p>
        </p:txBody>
      </p:sp>
      <p:sp>
        <p:nvSpPr>
          <p:cNvPr id="22" name="矩形 21"/>
          <p:cNvSpPr/>
          <p:nvPr/>
        </p:nvSpPr>
        <p:spPr>
          <a:xfrm>
            <a:off x="1194363" y="1477246"/>
            <a:ext cx="217242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接收投入材料物资</a:t>
            </a:r>
            <a:endParaRPr lang="zh-CN" altLang="zh-CN" sz="1800" dirty="0">
              <a:ea typeface="微软雅黑"/>
              <a:cs typeface="+mn-ea"/>
            </a:endParaRPr>
          </a:p>
        </p:txBody>
      </p:sp>
      <p:sp>
        <p:nvSpPr>
          <p:cNvPr id="27" name="矩形 26"/>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53090" y="37932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026740"/>
            <a:ext cx="7928955" cy="1737510"/>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7】</a:t>
            </a:r>
            <a:r>
              <a:rPr lang="zh-CN" altLang="en-US" sz="1800" dirty="0">
                <a:ea typeface="微软雅黑"/>
                <a:cs typeface="+mn-ea"/>
              </a:rPr>
              <a:t>丙有限责任公司于设立时收到</a:t>
            </a:r>
            <a:r>
              <a:rPr lang="en-US" altLang="zh-CN" sz="1800" dirty="0">
                <a:ea typeface="微软雅黑"/>
                <a:cs typeface="+mn-ea"/>
              </a:rPr>
              <a:t>A</a:t>
            </a:r>
            <a:r>
              <a:rPr lang="zh-CN" altLang="en-US" sz="1800" dirty="0">
                <a:ea typeface="微软雅黑"/>
                <a:cs typeface="+mn-ea"/>
              </a:rPr>
              <a:t>公司作为资本投入的非专利技术一项，该非专利技术投资合同约定价值为</a:t>
            </a:r>
            <a:r>
              <a:rPr lang="en-US" altLang="zh-CN" sz="1800" dirty="0">
                <a:ea typeface="微软雅黑"/>
                <a:cs typeface="+mn-ea"/>
              </a:rPr>
              <a:t>60 000</a:t>
            </a:r>
            <a:r>
              <a:rPr lang="zh-CN" altLang="en-US" sz="1800" dirty="0">
                <a:ea typeface="微软雅黑"/>
                <a:cs typeface="+mn-ea"/>
              </a:rPr>
              <a:t>元，同时收到</a:t>
            </a:r>
            <a:r>
              <a:rPr lang="en-US" altLang="zh-CN" sz="1800" dirty="0">
                <a:ea typeface="微软雅黑"/>
                <a:cs typeface="+mn-ea"/>
              </a:rPr>
              <a:t>B</a:t>
            </a:r>
            <a:r>
              <a:rPr lang="zh-CN" altLang="en-US" sz="1800" dirty="0">
                <a:ea typeface="微软雅黑"/>
                <a:cs typeface="+mn-ea"/>
              </a:rPr>
              <a:t>公司作为资本投入的土地使用权一项，投资合同约定价值为</a:t>
            </a:r>
            <a:r>
              <a:rPr lang="en-US" altLang="zh-CN" sz="1800" dirty="0">
                <a:ea typeface="微软雅黑"/>
                <a:cs typeface="+mn-ea"/>
              </a:rPr>
              <a:t>80 000</a:t>
            </a:r>
            <a:r>
              <a:rPr lang="zh-CN" altLang="en-US" sz="1800" dirty="0">
                <a:ea typeface="微软雅黑"/>
                <a:cs typeface="+mn-ea"/>
              </a:rPr>
              <a:t>元。假设丙公司接受该非专利技术和土地使用权符合国家注册资本管理的有关规定，可按合同约定作实收资本入账，合同约定的价值与公允价值相符，不考虑其他因素。丙公司应编制如下会计分录：</a:t>
            </a:r>
          </a:p>
        </p:txBody>
      </p:sp>
      <p:sp>
        <p:nvSpPr>
          <p:cNvPr id="30" name="矩形 29"/>
          <p:cNvSpPr/>
          <p:nvPr/>
        </p:nvSpPr>
        <p:spPr>
          <a:xfrm>
            <a:off x="943219" y="3962730"/>
            <a:ext cx="6986770" cy="1183512"/>
          </a:xfrm>
          <a:prstGeom prst="rect">
            <a:avLst/>
          </a:prstGeom>
        </p:spPr>
        <p:txBody>
          <a:bodyPr wrap="square" lIns="74787" tIns="37393" rIns="74787" bIns="37393">
            <a:spAutoFit/>
          </a:bodyPr>
          <a:lstStyle/>
          <a:p>
            <a:r>
              <a:rPr lang="zh-CN" altLang="en-US" sz="1800" dirty="0">
                <a:ea typeface="微软雅黑"/>
                <a:cs typeface="+mn-ea"/>
              </a:rPr>
              <a:t>借：无形资产</a:t>
            </a:r>
            <a:r>
              <a:rPr lang="en-US" altLang="zh-CN" sz="1800" dirty="0">
                <a:ea typeface="微软雅黑"/>
                <a:cs typeface="+mn-ea"/>
              </a:rPr>
              <a:t>——</a:t>
            </a:r>
            <a:r>
              <a:rPr lang="zh-CN" altLang="en-US" sz="1800" dirty="0">
                <a:ea typeface="微软雅黑"/>
                <a:cs typeface="+mn-ea"/>
              </a:rPr>
              <a:t>非专利技术　                </a:t>
            </a:r>
            <a:r>
              <a:rPr lang="zh-CN" altLang="en-US" sz="1800" dirty="0" smtClean="0">
                <a:ea typeface="微软雅黑"/>
                <a:cs typeface="+mn-ea"/>
              </a:rPr>
              <a:t>   </a:t>
            </a:r>
            <a:r>
              <a:rPr lang="en-US" altLang="zh-CN" sz="1800" dirty="0">
                <a:ea typeface="微软雅黑"/>
                <a:cs typeface="+mn-ea"/>
              </a:rPr>
              <a:t>60 000</a:t>
            </a:r>
          </a:p>
          <a:p>
            <a:r>
              <a:rPr lang="zh-CN" altLang="en-US" sz="1800" dirty="0">
                <a:ea typeface="微软雅黑"/>
                <a:cs typeface="+mn-ea"/>
              </a:rPr>
              <a:t>　　　　　　</a:t>
            </a:r>
            <a:r>
              <a:rPr lang="en-US" altLang="zh-CN" sz="1800" dirty="0" smtClean="0">
                <a:ea typeface="微软雅黑"/>
                <a:cs typeface="+mn-ea"/>
              </a:rPr>
              <a:t>——</a:t>
            </a:r>
            <a:r>
              <a:rPr lang="zh-CN" altLang="en-US" sz="1800" dirty="0">
                <a:ea typeface="微软雅黑"/>
                <a:cs typeface="+mn-ea"/>
              </a:rPr>
              <a:t>土地使用权          </a:t>
            </a:r>
            <a:r>
              <a:rPr lang="zh-CN" altLang="en-US" sz="1800" dirty="0" smtClean="0">
                <a:ea typeface="微软雅黑"/>
                <a:cs typeface="+mn-ea"/>
              </a:rPr>
              <a:t>         </a:t>
            </a:r>
            <a:r>
              <a:rPr lang="zh-CN" altLang="en-US" sz="1800" dirty="0">
                <a:ea typeface="微软雅黑"/>
                <a:cs typeface="+mn-ea"/>
              </a:rPr>
              <a:t>　</a:t>
            </a:r>
            <a:r>
              <a:rPr lang="en-US" altLang="zh-CN" sz="1800" dirty="0">
                <a:ea typeface="微软雅黑"/>
                <a:cs typeface="+mn-ea"/>
              </a:rPr>
              <a:t>80 000</a:t>
            </a:r>
          </a:p>
          <a:p>
            <a:r>
              <a:rPr lang="zh-CN" altLang="en-US" sz="1800" dirty="0">
                <a:ea typeface="微软雅黑"/>
                <a:cs typeface="+mn-ea"/>
              </a:rPr>
              <a:t>　</a:t>
            </a:r>
            <a:r>
              <a:rPr lang="zh-CN" altLang="en-US" sz="1800" dirty="0" smtClean="0">
                <a:ea typeface="微软雅黑"/>
                <a:cs typeface="+mn-ea"/>
              </a:rPr>
              <a:t>    贷</a:t>
            </a:r>
            <a:r>
              <a:rPr lang="zh-CN" altLang="en-US" sz="1800" dirty="0">
                <a:ea typeface="微软雅黑"/>
                <a:cs typeface="+mn-ea"/>
              </a:rPr>
              <a:t>：实收资本</a:t>
            </a:r>
            <a:r>
              <a:rPr lang="en-US" altLang="zh-CN" sz="1800" dirty="0">
                <a:ea typeface="微软雅黑"/>
                <a:cs typeface="+mn-ea"/>
              </a:rPr>
              <a:t>——A</a:t>
            </a:r>
            <a:r>
              <a:rPr lang="zh-CN" altLang="en-US" sz="1800" dirty="0">
                <a:ea typeface="微软雅黑"/>
                <a:cs typeface="+mn-ea"/>
              </a:rPr>
              <a:t>公司　　　                        </a:t>
            </a:r>
            <a:r>
              <a:rPr lang="zh-CN" altLang="en-US" sz="1800" dirty="0" smtClean="0">
                <a:ea typeface="微软雅黑"/>
                <a:cs typeface="+mn-ea"/>
              </a:rPr>
              <a:t>    </a:t>
            </a:r>
            <a:r>
              <a:rPr lang="en-US" altLang="zh-CN" sz="1800" dirty="0">
                <a:ea typeface="微软雅黑"/>
                <a:cs typeface="+mn-ea"/>
              </a:rPr>
              <a:t>60 000</a:t>
            </a:r>
          </a:p>
          <a:p>
            <a:r>
              <a:rPr lang="zh-CN" altLang="en-US" sz="1800" dirty="0">
                <a:ea typeface="微软雅黑"/>
                <a:cs typeface="+mn-ea"/>
              </a:rPr>
              <a:t>　　　　　　　　</a:t>
            </a:r>
            <a:r>
              <a:rPr lang="zh-CN" altLang="en-US" sz="1800" dirty="0" smtClean="0">
                <a:ea typeface="微软雅黑"/>
                <a:cs typeface="+mn-ea"/>
              </a:rPr>
              <a:t> </a:t>
            </a:r>
            <a:r>
              <a:rPr lang="en-US" altLang="zh-CN" sz="1800" dirty="0" smtClean="0">
                <a:ea typeface="微软雅黑"/>
                <a:cs typeface="+mn-ea"/>
              </a:rPr>
              <a:t>——</a:t>
            </a:r>
            <a:r>
              <a:rPr lang="en-US" altLang="zh-CN" sz="1800" dirty="0">
                <a:ea typeface="微软雅黑"/>
                <a:cs typeface="+mn-ea"/>
              </a:rPr>
              <a:t>B</a:t>
            </a:r>
            <a:r>
              <a:rPr lang="zh-CN" altLang="en-US" sz="1800" dirty="0">
                <a:ea typeface="微软雅黑"/>
                <a:cs typeface="+mn-ea"/>
              </a:rPr>
              <a:t>公司　　                 </a:t>
            </a:r>
            <a:r>
              <a:rPr lang="zh-CN" altLang="en-US" sz="1800" dirty="0" smtClean="0">
                <a:ea typeface="微软雅黑"/>
                <a:cs typeface="+mn-ea"/>
              </a:rPr>
              <a:t>              </a:t>
            </a:r>
            <a:r>
              <a:rPr lang="en-US" altLang="zh-CN" sz="1800" dirty="0">
                <a:ea typeface="微软雅黑"/>
                <a:cs typeface="+mn-ea"/>
              </a:rPr>
              <a:t>80 000</a:t>
            </a:r>
          </a:p>
        </p:txBody>
      </p:sp>
    </p:spTree>
    <p:custDataLst>
      <p:tags r:id="rId1"/>
    </p:custDataLst>
    <p:extLst>
      <p:ext uri="{BB962C8B-B14F-4D97-AF65-F5344CB8AC3E}">
        <p14:creationId xmlns:p14="http://schemas.microsoft.com/office/powerpoint/2010/main" val="22240865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4" name="TextBox 3"/>
          <p:cNvSpPr txBox="1"/>
          <p:nvPr/>
        </p:nvSpPr>
        <p:spPr>
          <a:xfrm>
            <a:off x="1252590" y="1704893"/>
            <a:ext cx="6570609" cy="2169825"/>
          </a:xfrm>
          <a:prstGeom prst="rect">
            <a:avLst/>
          </a:prstGeom>
          <a:noFill/>
        </p:spPr>
        <p:txBody>
          <a:bodyPr wrap="square" rtlCol="0">
            <a:spAutoFit/>
          </a:bodyPr>
          <a:lstStyle/>
          <a:p>
            <a:pPr indent="457200">
              <a:lnSpc>
                <a:spcPct val="150000"/>
              </a:lnSpc>
            </a:pPr>
            <a:r>
              <a:rPr lang="zh-CN" altLang="zh-CN" sz="1800" dirty="0">
                <a:latin typeface="微软雅黑" pitchFamily="34" charset="-122"/>
                <a:ea typeface="微软雅黑" pitchFamily="34" charset="-122"/>
              </a:rPr>
              <a:t>一般情况下，企业的实收资本应相对固定不变。</a:t>
            </a:r>
          </a:p>
          <a:p>
            <a:pPr indent="457200">
              <a:lnSpc>
                <a:spcPct val="150000"/>
              </a:lnSpc>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的</a:t>
            </a:r>
            <a:r>
              <a:rPr lang="zh-CN" altLang="zh-CN" sz="1800" b="1" dirty="0">
                <a:latin typeface="微软雅黑" pitchFamily="34" charset="-122"/>
                <a:ea typeface="微软雅黑" pitchFamily="34" charset="-122"/>
              </a:rPr>
              <a:t>注册资本应与实收资本相一致，</a:t>
            </a:r>
            <a:r>
              <a:rPr lang="zh-CN" altLang="zh-CN" sz="1800" dirty="0">
                <a:latin typeface="微软雅黑" pitchFamily="34" charset="-122"/>
                <a:ea typeface="微软雅黑" pitchFamily="34" charset="-122"/>
              </a:rPr>
              <a:t>当实收资本比原注册资金增加或减少的幅度</a:t>
            </a:r>
            <a:r>
              <a:rPr lang="zh-CN" altLang="zh-CN" sz="1800" b="1" dirty="0">
                <a:latin typeface="微软雅黑" pitchFamily="34" charset="-122"/>
                <a:ea typeface="微软雅黑" pitchFamily="34" charset="-122"/>
              </a:rPr>
              <a:t>超过</a:t>
            </a:r>
            <a:r>
              <a:rPr lang="en-US" altLang="zh-CN" sz="1800" b="1" dirty="0">
                <a:latin typeface="微软雅黑" pitchFamily="34" charset="-122"/>
                <a:ea typeface="微软雅黑" pitchFamily="34" charset="-122"/>
              </a:rPr>
              <a:t>20</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时，应持资金使用证明或者验资证明，向原登记主管机关申请变更登记。如擅自改变注册资本或抽逃资金，要受到工商行政部门的处罚。</a:t>
            </a:r>
          </a:p>
        </p:txBody>
      </p:sp>
      <p:sp>
        <p:nvSpPr>
          <p:cNvPr id="24" name="promotion_115911"/>
          <p:cNvSpPr>
            <a:spLocks noChangeAspect="1"/>
          </p:cNvSpPr>
          <p:nvPr/>
        </p:nvSpPr>
        <p:spPr bwMode="auto">
          <a:xfrm>
            <a:off x="7556458" y="3794936"/>
            <a:ext cx="1350819" cy="1239873"/>
          </a:xfrm>
          <a:custGeom>
            <a:avLst/>
            <a:gdLst>
              <a:gd name="connsiteX0" fmla="*/ 93434 w 608426"/>
              <a:gd name="connsiteY0" fmla="*/ 245427 h 558455"/>
              <a:gd name="connsiteX1" fmla="*/ 105418 w 608426"/>
              <a:gd name="connsiteY1" fmla="*/ 251565 h 558455"/>
              <a:gd name="connsiteX2" fmla="*/ 184086 w 608426"/>
              <a:gd name="connsiteY2" fmla="*/ 358669 h 558455"/>
              <a:gd name="connsiteX3" fmla="*/ 185315 w 608426"/>
              <a:gd name="connsiteY3" fmla="*/ 374167 h 558455"/>
              <a:gd name="connsiteX4" fmla="*/ 172101 w 608426"/>
              <a:gd name="connsiteY4" fmla="*/ 382300 h 558455"/>
              <a:gd name="connsiteX5" fmla="*/ 139835 w 608426"/>
              <a:gd name="connsiteY5" fmla="*/ 382300 h 558455"/>
              <a:gd name="connsiteX6" fmla="*/ 139835 w 608426"/>
              <a:gd name="connsiteY6" fmla="*/ 543571 h 558455"/>
              <a:gd name="connsiteX7" fmla="*/ 124931 w 608426"/>
              <a:gd name="connsiteY7" fmla="*/ 558455 h 558455"/>
              <a:gd name="connsiteX8" fmla="*/ 61936 w 608426"/>
              <a:gd name="connsiteY8" fmla="*/ 558455 h 558455"/>
              <a:gd name="connsiteX9" fmla="*/ 47186 w 608426"/>
              <a:gd name="connsiteY9" fmla="*/ 543571 h 558455"/>
              <a:gd name="connsiteX10" fmla="*/ 47186 w 608426"/>
              <a:gd name="connsiteY10" fmla="*/ 382300 h 558455"/>
              <a:gd name="connsiteX11" fmla="*/ 14766 w 608426"/>
              <a:gd name="connsiteY11" fmla="*/ 382300 h 558455"/>
              <a:gd name="connsiteX12" fmla="*/ 1552 w 608426"/>
              <a:gd name="connsiteY12" fmla="*/ 374167 h 558455"/>
              <a:gd name="connsiteX13" fmla="*/ 2935 w 608426"/>
              <a:gd name="connsiteY13" fmla="*/ 358669 h 558455"/>
              <a:gd name="connsiteX14" fmla="*/ 81603 w 608426"/>
              <a:gd name="connsiteY14" fmla="*/ 251565 h 558455"/>
              <a:gd name="connsiteX15" fmla="*/ 93434 w 608426"/>
              <a:gd name="connsiteY15" fmla="*/ 245427 h 558455"/>
              <a:gd name="connsiteX16" fmla="*/ 259204 w 608426"/>
              <a:gd name="connsiteY16" fmla="*/ 157855 h 558455"/>
              <a:gd name="connsiteX17" fmla="*/ 271035 w 608426"/>
              <a:gd name="connsiteY17" fmla="*/ 163839 h 558455"/>
              <a:gd name="connsiteX18" fmla="*/ 349703 w 608426"/>
              <a:gd name="connsiteY18" fmla="*/ 271085 h 558455"/>
              <a:gd name="connsiteX19" fmla="*/ 351086 w 608426"/>
              <a:gd name="connsiteY19" fmla="*/ 286581 h 558455"/>
              <a:gd name="connsiteX20" fmla="*/ 337872 w 608426"/>
              <a:gd name="connsiteY20" fmla="*/ 294559 h 558455"/>
              <a:gd name="connsiteX21" fmla="*/ 305452 w 608426"/>
              <a:gd name="connsiteY21" fmla="*/ 294559 h 558455"/>
              <a:gd name="connsiteX22" fmla="*/ 305452 w 608426"/>
              <a:gd name="connsiteY22" fmla="*/ 543572 h 558455"/>
              <a:gd name="connsiteX23" fmla="*/ 290702 w 608426"/>
              <a:gd name="connsiteY23" fmla="*/ 558455 h 558455"/>
              <a:gd name="connsiteX24" fmla="*/ 227707 w 608426"/>
              <a:gd name="connsiteY24" fmla="*/ 558455 h 558455"/>
              <a:gd name="connsiteX25" fmla="*/ 212803 w 608426"/>
              <a:gd name="connsiteY25" fmla="*/ 543572 h 558455"/>
              <a:gd name="connsiteX26" fmla="*/ 212803 w 608426"/>
              <a:gd name="connsiteY26" fmla="*/ 294559 h 558455"/>
              <a:gd name="connsiteX27" fmla="*/ 180537 w 608426"/>
              <a:gd name="connsiteY27" fmla="*/ 294559 h 558455"/>
              <a:gd name="connsiteX28" fmla="*/ 167323 w 608426"/>
              <a:gd name="connsiteY28" fmla="*/ 286581 h 558455"/>
              <a:gd name="connsiteX29" fmla="*/ 168552 w 608426"/>
              <a:gd name="connsiteY29" fmla="*/ 271085 h 558455"/>
              <a:gd name="connsiteX30" fmla="*/ 247220 w 608426"/>
              <a:gd name="connsiteY30" fmla="*/ 163839 h 558455"/>
              <a:gd name="connsiteX31" fmla="*/ 259204 w 608426"/>
              <a:gd name="connsiteY31" fmla="*/ 157855 h 558455"/>
              <a:gd name="connsiteX32" fmla="*/ 446012 w 608426"/>
              <a:gd name="connsiteY32" fmla="*/ 156011 h 558455"/>
              <a:gd name="connsiteX33" fmla="*/ 451390 w 608426"/>
              <a:gd name="connsiteY33" fmla="*/ 159693 h 558455"/>
              <a:gd name="connsiteX34" fmla="*/ 490572 w 608426"/>
              <a:gd name="connsiteY34" fmla="*/ 267094 h 558455"/>
              <a:gd name="connsiteX35" fmla="*/ 503787 w 608426"/>
              <a:gd name="connsiteY35" fmla="*/ 267094 h 558455"/>
              <a:gd name="connsiteX36" fmla="*/ 542969 w 608426"/>
              <a:gd name="connsiteY36" fmla="*/ 159693 h 558455"/>
              <a:gd name="connsiteX37" fmla="*/ 550191 w 608426"/>
              <a:gd name="connsiteY37" fmla="*/ 156165 h 558455"/>
              <a:gd name="connsiteX38" fmla="*/ 568783 w 608426"/>
              <a:gd name="connsiteY38" fmla="*/ 161841 h 558455"/>
              <a:gd name="connsiteX39" fmla="*/ 568937 w 608426"/>
              <a:gd name="connsiteY39" fmla="*/ 161995 h 558455"/>
              <a:gd name="connsiteX40" fmla="*/ 608426 w 608426"/>
              <a:gd name="connsiteY40" fmla="*/ 216462 h 558455"/>
              <a:gd name="connsiteX41" fmla="*/ 608426 w 608426"/>
              <a:gd name="connsiteY41" fmla="*/ 330306 h 558455"/>
              <a:gd name="connsiteX42" fmla="*/ 607504 w 608426"/>
              <a:gd name="connsiteY42" fmla="*/ 333375 h 558455"/>
              <a:gd name="connsiteX43" fmla="*/ 566632 w 608426"/>
              <a:gd name="connsiteY43" fmla="*/ 395514 h 558455"/>
              <a:gd name="connsiteX44" fmla="*/ 566632 w 608426"/>
              <a:gd name="connsiteY44" fmla="*/ 552625 h 558455"/>
              <a:gd name="connsiteX45" fmla="*/ 560793 w 608426"/>
              <a:gd name="connsiteY45" fmla="*/ 558455 h 558455"/>
              <a:gd name="connsiteX46" fmla="*/ 433566 w 608426"/>
              <a:gd name="connsiteY46" fmla="*/ 558455 h 558455"/>
              <a:gd name="connsiteX47" fmla="*/ 427727 w 608426"/>
              <a:gd name="connsiteY47" fmla="*/ 552625 h 558455"/>
              <a:gd name="connsiteX48" fmla="*/ 427727 w 608426"/>
              <a:gd name="connsiteY48" fmla="*/ 395514 h 558455"/>
              <a:gd name="connsiteX49" fmla="*/ 386855 w 608426"/>
              <a:gd name="connsiteY49" fmla="*/ 333375 h 558455"/>
              <a:gd name="connsiteX50" fmla="*/ 385933 w 608426"/>
              <a:gd name="connsiteY50" fmla="*/ 330306 h 558455"/>
              <a:gd name="connsiteX51" fmla="*/ 385933 w 608426"/>
              <a:gd name="connsiteY51" fmla="*/ 216769 h 558455"/>
              <a:gd name="connsiteX52" fmla="*/ 425730 w 608426"/>
              <a:gd name="connsiteY52" fmla="*/ 161841 h 558455"/>
              <a:gd name="connsiteX53" fmla="*/ 446012 w 608426"/>
              <a:gd name="connsiteY53" fmla="*/ 156011 h 558455"/>
              <a:gd name="connsiteX54" fmla="*/ 487387 w 608426"/>
              <a:gd name="connsiteY54" fmla="*/ 148470 h 558455"/>
              <a:gd name="connsiteX55" fmla="*/ 507184 w 608426"/>
              <a:gd name="connsiteY55" fmla="*/ 148470 h 558455"/>
              <a:gd name="connsiteX56" fmla="*/ 514244 w 608426"/>
              <a:gd name="connsiteY56" fmla="*/ 151386 h 558455"/>
              <a:gd name="connsiteX57" fmla="*/ 515472 w 608426"/>
              <a:gd name="connsiteY57" fmla="*/ 162281 h 558455"/>
              <a:gd name="connsiteX58" fmla="*/ 504882 w 608426"/>
              <a:gd name="connsiteY58" fmla="*/ 178239 h 558455"/>
              <a:gd name="connsiteX59" fmla="*/ 509793 w 608426"/>
              <a:gd name="connsiteY59" fmla="*/ 220131 h 558455"/>
              <a:gd name="connsiteX60" fmla="*/ 499971 w 608426"/>
              <a:gd name="connsiteY60" fmla="*/ 246064 h 558455"/>
              <a:gd name="connsiteX61" fmla="*/ 494446 w 608426"/>
              <a:gd name="connsiteY61" fmla="*/ 246064 h 558455"/>
              <a:gd name="connsiteX62" fmla="*/ 484624 w 608426"/>
              <a:gd name="connsiteY62" fmla="*/ 220131 h 558455"/>
              <a:gd name="connsiteX63" fmla="*/ 489689 w 608426"/>
              <a:gd name="connsiteY63" fmla="*/ 178239 h 558455"/>
              <a:gd name="connsiteX64" fmla="*/ 478946 w 608426"/>
              <a:gd name="connsiteY64" fmla="*/ 162281 h 558455"/>
              <a:gd name="connsiteX65" fmla="*/ 480173 w 608426"/>
              <a:gd name="connsiteY65" fmla="*/ 151386 h 558455"/>
              <a:gd name="connsiteX66" fmla="*/ 487387 w 608426"/>
              <a:gd name="connsiteY66" fmla="*/ 148470 h 558455"/>
              <a:gd name="connsiteX67" fmla="*/ 497215 w 608426"/>
              <a:gd name="connsiteY67" fmla="*/ 0 h 558455"/>
              <a:gd name="connsiteX68" fmla="*/ 562488 w 608426"/>
              <a:gd name="connsiteY68" fmla="*/ 65203 h 558455"/>
              <a:gd name="connsiteX69" fmla="*/ 497215 w 608426"/>
              <a:gd name="connsiteY69" fmla="*/ 130406 h 558455"/>
              <a:gd name="connsiteX70" fmla="*/ 431942 w 608426"/>
              <a:gd name="connsiteY70" fmla="*/ 65203 h 558455"/>
              <a:gd name="connsiteX71" fmla="*/ 497215 w 608426"/>
              <a:gd name="connsiteY71" fmla="*/ 0 h 558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608426" h="558455">
                <a:moveTo>
                  <a:pt x="93434" y="245427"/>
                </a:moveTo>
                <a:cubicBezTo>
                  <a:pt x="98197" y="245427"/>
                  <a:pt x="102653" y="247729"/>
                  <a:pt x="105418" y="251565"/>
                </a:cubicBezTo>
                <a:lnTo>
                  <a:pt x="184086" y="358669"/>
                </a:lnTo>
                <a:cubicBezTo>
                  <a:pt x="187312" y="363273"/>
                  <a:pt x="187927" y="369257"/>
                  <a:pt x="185315" y="374167"/>
                </a:cubicBezTo>
                <a:cubicBezTo>
                  <a:pt x="182857" y="379078"/>
                  <a:pt x="177786" y="382300"/>
                  <a:pt x="172101" y="382300"/>
                </a:cubicBezTo>
                <a:lnTo>
                  <a:pt x="139835" y="382300"/>
                </a:lnTo>
                <a:lnTo>
                  <a:pt x="139835" y="543571"/>
                </a:lnTo>
                <a:cubicBezTo>
                  <a:pt x="139835" y="551703"/>
                  <a:pt x="133228" y="558455"/>
                  <a:pt x="124931" y="558455"/>
                </a:cubicBezTo>
                <a:lnTo>
                  <a:pt x="61936" y="558455"/>
                </a:lnTo>
                <a:cubicBezTo>
                  <a:pt x="53793" y="558455"/>
                  <a:pt x="47186" y="551703"/>
                  <a:pt x="47186" y="543571"/>
                </a:cubicBezTo>
                <a:lnTo>
                  <a:pt x="47186" y="382300"/>
                </a:lnTo>
                <a:lnTo>
                  <a:pt x="14766" y="382300"/>
                </a:lnTo>
                <a:cubicBezTo>
                  <a:pt x="9235" y="382300"/>
                  <a:pt x="4164" y="379078"/>
                  <a:pt x="1552" y="374167"/>
                </a:cubicBezTo>
                <a:cubicBezTo>
                  <a:pt x="-906" y="369257"/>
                  <a:pt x="-445" y="363273"/>
                  <a:pt x="2935" y="358669"/>
                </a:cubicBezTo>
                <a:lnTo>
                  <a:pt x="81603" y="251565"/>
                </a:lnTo>
                <a:cubicBezTo>
                  <a:pt x="84368" y="247729"/>
                  <a:pt x="88824" y="245427"/>
                  <a:pt x="93434" y="245427"/>
                </a:cubicBezTo>
                <a:close/>
                <a:moveTo>
                  <a:pt x="259204" y="157855"/>
                </a:moveTo>
                <a:cubicBezTo>
                  <a:pt x="263814" y="157855"/>
                  <a:pt x="268270" y="160156"/>
                  <a:pt x="271035" y="163839"/>
                </a:cubicBezTo>
                <a:lnTo>
                  <a:pt x="349703" y="271085"/>
                </a:lnTo>
                <a:cubicBezTo>
                  <a:pt x="353083" y="275534"/>
                  <a:pt x="353544" y="281518"/>
                  <a:pt x="351086" y="286581"/>
                </a:cubicBezTo>
                <a:cubicBezTo>
                  <a:pt x="348474" y="291491"/>
                  <a:pt x="343403" y="294559"/>
                  <a:pt x="337872" y="294559"/>
                </a:cubicBezTo>
                <a:lnTo>
                  <a:pt x="305452" y="294559"/>
                </a:lnTo>
                <a:lnTo>
                  <a:pt x="305452" y="543572"/>
                </a:lnTo>
                <a:cubicBezTo>
                  <a:pt x="305452" y="551704"/>
                  <a:pt x="298845" y="558455"/>
                  <a:pt x="290702" y="558455"/>
                </a:cubicBezTo>
                <a:lnTo>
                  <a:pt x="227707" y="558455"/>
                </a:lnTo>
                <a:cubicBezTo>
                  <a:pt x="219410" y="558455"/>
                  <a:pt x="212803" y="551704"/>
                  <a:pt x="212803" y="543572"/>
                </a:cubicBezTo>
                <a:lnTo>
                  <a:pt x="212803" y="294559"/>
                </a:lnTo>
                <a:lnTo>
                  <a:pt x="180537" y="294559"/>
                </a:lnTo>
                <a:cubicBezTo>
                  <a:pt x="174852" y="294559"/>
                  <a:pt x="169781" y="291491"/>
                  <a:pt x="167323" y="286581"/>
                </a:cubicBezTo>
                <a:cubicBezTo>
                  <a:pt x="164711" y="281518"/>
                  <a:pt x="165326" y="275534"/>
                  <a:pt x="168552" y="271085"/>
                </a:cubicBezTo>
                <a:lnTo>
                  <a:pt x="247220" y="163839"/>
                </a:lnTo>
                <a:cubicBezTo>
                  <a:pt x="249985" y="160156"/>
                  <a:pt x="254441" y="157855"/>
                  <a:pt x="259204" y="157855"/>
                </a:cubicBezTo>
                <a:close/>
                <a:moveTo>
                  <a:pt x="446012" y="156011"/>
                </a:moveTo>
                <a:cubicBezTo>
                  <a:pt x="448317" y="156011"/>
                  <a:pt x="450468" y="157392"/>
                  <a:pt x="451390" y="159693"/>
                </a:cubicBezTo>
                <a:lnTo>
                  <a:pt x="490572" y="267094"/>
                </a:lnTo>
                <a:cubicBezTo>
                  <a:pt x="492877" y="273231"/>
                  <a:pt x="501636" y="273231"/>
                  <a:pt x="503787" y="267094"/>
                </a:cubicBezTo>
                <a:lnTo>
                  <a:pt x="542969" y="159693"/>
                </a:lnTo>
                <a:cubicBezTo>
                  <a:pt x="544044" y="156778"/>
                  <a:pt x="547271" y="155244"/>
                  <a:pt x="550191" y="156165"/>
                </a:cubicBezTo>
                <a:lnTo>
                  <a:pt x="568783" y="161841"/>
                </a:lnTo>
                <a:lnTo>
                  <a:pt x="568937" y="161995"/>
                </a:lnTo>
                <a:cubicBezTo>
                  <a:pt x="592446" y="169666"/>
                  <a:pt x="608426" y="191607"/>
                  <a:pt x="608426" y="216462"/>
                </a:cubicBezTo>
                <a:lnTo>
                  <a:pt x="608426" y="330306"/>
                </a:lnTo>
                <a:cubicBezTo>
                  <a:pt x="608426" y="331380"/>
                  <a:pt x="608119" y="332454"/>
                  <a:pt x="607504" y="333375"/>
                </a:cubicBezTo>
                <a:lnTo>
                  <a:pt x="566632" y="395514"/>
                </a:lnTo>
                <a:lnTo>
                  <a:pt x="566632" y="552625"/>
                </a:lnTo>
                <a:cubicBezTo>
                  <a:pt x="566632" y="555847"/>
                  <a:pt x="564020" y="558455"/>
                  <a:pt x="560793" y="558455"/>
                </a:cubicBezTo>
                <a:lnTo>
                  <a:pt x="433566" y="558455"/>
                </a:lnTo>
                <a:cubicBezTo>
                  <a:pt x="430339" y="558455"/>
                  <a:pt x="427727" y="555847"/>
                  <a:pt x="427727" y="552625"/>
                </a:cubicBezTo>
                <a:lnTo>
                  <a:pt x="427727" y="395514"/>
                </a:lnTo>
                <a:lnTo>
                  <a:pt x="386855" y="333375"/>
                </a:lnTo>
                <a:cubicBezTo>
                  <a:pt x="386240" y="332454"/>
                  <a:pt x="385933" y="331380"/>
                  <a:pt x="385933" y="330306"/>
                </a:cubicBezTo>
                <a:lnTo>
                  <a:pt x="385933" y="216769"/>
                </a:lnTo>
                <a:cubicBezTo>
                  <a:pt x="385933" y="191760"/>
                  <a:pt x="401913" y="169820"/>
                  <a:pt x="425730" y="161841"/>
                </a:cubicBezTo>
                <a:cubicBezTo>
                  <a:pt x="425730" y="161841"/>
                  <a:pt x="445398" y="156011"/>
                  <a:pt x="446012" y="156011"/>
                </a:cubicBezTo>
                <a:close/>
                <a:moveTo>
                  <a:pt x="487387" y="148470"/>
                </a:moveTo>
                <a:lnTo>
                  <a:pt x="507184" y="148470"/>
                </a:lnTo>
                <a:cubicBezTo>
                  <a:pt x="509793" y="148470"/>
                  <a:pt x="512402" y="149544"/>
                  <a:pt x="514244" y="151386"/>
                </a:cubicBezTo>
                <a:cubicBezTo>
                  <a:pt x="517007" y="154455"/>
                  <a:pt x="517467" y="158905"/>
                  <a:pt x="515472" y="162281"/>
                </a:cubicBezTo>
                <a:lnTo>
                  <a:pt x="504882" y="178239"/>
                </a:lnTo>
                <a:lnTo>
                  <a:pt x="509793" y="220131"/>
                </a:lnTo>
                <a:lnTo>
                  <a:pt x="499971" y="246064"/>
                </a:lnTo>
                <a:cubicBezTo>
                  <a:pt x="499050" y="248673"/>
                  <a:pt x="495367" y="248673"/>
                  <a:pt x="494446" y="246064"/>
                </a:cubicBezTo>
                <a:lnTo>
                  <a:pt x="484624" y="220131"/>
                </a:lnTo>
                <a:lnTo>
                  <a:pt x="489689" y="178239"/>
                </a:lnTo>
                <a:lnTo>
                  <a:pt x="478946" y="162281"/>
                </a:lnTo>
                <a:cubicBezTo>
                  <a:pt x="477104" y="158905"/>
                  <a:pt x="477411" y="154455"/>
                  <a:pt x="480173" y="151386"/>
                </a:cubicBezTo>
                <a:cubicBezTo>
                  <a:pt x="482015" y="149544"/>
                  <a:pt x="484624" y="148470"/>
                  <a:pt x="487387" y="148470"/>
                </a:cubicBezTo>
                <a:close/>
                <a:moveTo>
                  <a:pt x="497215" y="0"/>
                </a:moveTo>
                <a:cubicBezTo>
                  <a:pt x="533264" y="0"/>
                  <a:pt x="562488" y="29192"/>
                  <a:pt x="562488" y="65203"/>
                </a:cubicBezTo>
                <a:cubicBezTo>
                  <a:pt x="562488" y="101214"/>
                  <a:pt x="533264" y="130406"/>
                  <a:pt x="497215" y="130406"/>
                </a:cubicBezTo>
                <a:cubicBezTo>
                  <a:pt x="461166" y="130406"/>
                  <a:pt x="431942" y="101214"/>
                  <a:pt x="431942" y="65203"/>
                </a:cubicBezTo>
                <a:cubicBezTo>
                  <a:pt x="431942" y="29192"/>
                  <a:pt x="461166" y="0"/>
                  <a:pt x="497215" y="0"/>
                </a:cubicBezTo>
                <a:close/>
              </a:path>
            </a:pathLst>
          </a:custGeom>
          <a:solidFill>
            <a:schemeClr val="accent1"/>
          </a:solidFill>
          <a:ln>
            <a:noFill/>
          </a:ln>
        </p:spPr>
        <p:txBody>
          <a:bodyPr/>
          <a:lstStyle/>
          <a:p>
            <a:endParaRPr lang="zh-CN" altLang="en-US"/>
          </a:p>
        </p:txBody>
      </p:sp>
    </p:spTree>
    <p:custDataLst>
      <p:tags r:id="rId1"/>
    </p:custDataLst>
    <p:extLst>
      <p:ext uri="{BB962C8B-B14F-4D97-AF65-F5344CB8AC3E}">
        <p14:creationId xmlns:p14="http://schemas.microsoft.com/office/powerpoint/2010/main" val="11613611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实收资本（或股本）的增加</a:t>
            </a:r>
            <a:endParaRPr lang="zh-CN" altLang="zh-CN" sz="1800" dirty="0">
              <a:ea typeface="微软雅黑"/>
              <a:cs typeface="+mn-ea"/>
            </a:endParaRPr>
          </a:p>
        </p:txBody>
      </p:sp>
      <p:graphicFrame>
        <p:nvGraphicFramePr>
          <p:cNvPr id="2" name="图示 1"/>
          <p:cNvGraphicFramePr/>
          <p:nvPr>
            <p:extLst>
              <p:ext uri="{D42A27DB-BD31-4B8C-83A1-F6EECF244321}">
                <p14:modId xmlns:p14="http://schemas.microsoft.com/office/powerpoint/2010/main" val="999663777"/>
              </p:ext>
            </p:extLst>
          </p:nvPr>
        </p:nvGraphicFramePr>
        <p:xfrm>
          <a:off x="1970405" y="789903"/>
          <a:ext cx="6096000" cy="406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2" name="矩形 11"/>
          <p:cNvSpPr/>
          <p:nvPr/>
        </p:nvSpPr>
        <p:spPr>
          <a:xfrm>
            <a:off x="731111" y="4097492"/>
            <a:ext cx="8146189" cy="906513"/>
          </a:xfrm>
          <a:prstGeom prst="rect">
            <a:avLst/>
          </a:prstGeom>
          <a:solidFill>
            <a:schemeClr val="accent1">
              <a:lumMod val="20000"/>
              <a:lumOff val="80000"/>
            </a:schemeClr>
          </a:solidFill>
        </p:spPr>
        <p:txBody>
          <a:bodyPr wrap="square" lIns="74787" tIns="37393" rIns="74787" bIns="37393">
            <a:spAutoFit/>
          </a:bodyPr>
          <a:lstStyle/>
          <a:p>
            <a:pPr>
              <a:lnSpc>
                <a:spcPct val="150000"/>
              </a:lnSpc>
            </a:pPr>
            <a:r>
              <a:rPr lang="zh-CN" altLang="en-US" sz="1800" dirty="0">
                <a:ea typeface="微软雅黑"/>
                <a:cs typeface="+mn-ea"/>
              </a:rPr>
              <a:t>（</a:t>
            </a:r>
            <a:r>
              <a:rPr lang="en-US" altLang="zh-CN" sz="1800" dirty="0">
                <a:ea typeface="微软雅黑"/>
                <a:cs typeface="+mn-ea"/>
              </a:rPr>
              <a:t>1</a:t>
            </a:r>
            <a:r>
              <a:rPr lang="zh-CN" altLang="en-US" sz="1800" dirty="0">
                <a:ea typeface="微软雅黑"/>
                <a:cs typeface="+mn-ea"/>
              </a:rPr>
              <a:t>）企业接受投资者追加投资的，与初次投资的处理原则一致。</a:t>
            </a:r>
          </a:p>
          <a:p>
            <a:pPr>
              <a:lnSpc>
                <a:spcPct val="150000"/>
              </a:lnSpc>
            </a:pPr>
            <a:r>
              <a:rPr lang="zh-CN" altLang="en-US" sz="1800" dirty="0">
                <a:ea typeface="微软雅黑"/>
                <a:cs typeface="+mn-ea"/>
              </a:rPr>
              <a:t>（</a:t>
            </a:r>
            <a:r>
              <a:rPr lang="en-US" altLang="zh-CN" sz="1800" dirty="0">
                <a:ea typeface="微软雅黑"/>
                <a:cs typeface="+mn-ea"/>
              </a:rPr>
              <a:t>2</a:t>
            </a:r>
            <a:r>
              <a:rPr lang="zh-CN" altLang="en-US" sz="1800" dirty="0">
                <a:ea typeface="微软雅黑"/>
                <a:cs typeface="+mn-ea"/>
              </a:rPr>
              <a:t>）资本公积和盈余公积转增资本时，按转增的资本金额确认实收资本或股本。</a:t>
            </a:r>
          </a:p>
        </p:txBody>
      </p:sp>
    </p:spTree>
    <p:custDataLst>
      <p:tags r:id="rId1"/>
    </p:custDataLst>
    <p:extLst>
      <p:ext uri="{BB962C8B-B14F-4D97-AF65-F5344CB8AC3E}">
        <p14:creationId xmlns:p14="http://schemas.microsoft.com/office/powerpoint/2010/main" val="16965535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实收资本（或股本）的增加</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34884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1460511"/>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8】</a:t>
            </a:r>
            <a:r>
              <a:rPr lang="zh-CN" altLang="en-US" sz="1800" dirty="0" smtClean="0">
                <a:ea typeface="微软雅黑"/>
                <a:cs typeface="+mn-ea"/>
              </a:rPr>
              <a:t>（</a:t>
            </a:r>
            <a:r>
              <a:rPr lang="en-US" altLang="zh-CN" sz="1800" dirty="0">
                <a:ea typeface="微软雅黑"/>
                <a:cs typeface="+mn-ea"/>
              </a:rPr>
              <a:t>1</a:t>
            </a:r>
            <a:r>
              <a:rPr lang="zh-CN" altLang="en-US" sz="1800" dirty="0">
                <a:ea typeface="微软雅黑"/>
                <a:cs typeface="+mn-ea"/>
              </a:rPr>
              <a:t>）甲、乙、丙三人共同投资设立</a:t>
            </a:r>
            <a:r>
              <a:rPr lang="en-US" altLang="zh-CN" sz="1800" dirty="0">
                <a:ea typeface="微软雅黑"/>
                <a:cs typeface="+mn-ea"/>
              </a:rPr>
              <a:t>A</a:t>
            </a:r>
            <a:r>
              <a:rPr lang="zh-CN" altLang="en-US" sz="1800" dirty="0">
                <a:ea typeface="微软雅黑"/>
                <a:cs typeface="+mn-ea"/>
              </a:rPr>
              <a:t>有限责任公司，原注册资本为</a:t>
            </a:r>
            <a:r>
              <a:rPr lang="en-US" altLang="zh-CN" sz="1800" dirty="0">
                <a:ea typeface="微软雅黑"/>
                <a:cs typeface="+mn-ea"/>
              </a:rPr>
              <a:t>4 000 000</a:t>
            </a:r>
            <a:r>
              <a:rPr lang="zh-CN" altLang="en-US" sz="1800" dirty="0">
                <a:ea typeface="微软雅黑"/>
                <a:cs typeface="+mn-ea"/>
              </a:rPr>
              <a:t>元，甲、乙、丙分别出资</a:t>
            </a:r>
            <a:r>
              <a:rPr lang="en-US" altLang="zh-CN" sz="1800" dirty="0">
                <a:ea typeface="微软雅黑"/>
                <a:cs typeface="+mn-ea"/>
              </a:rPr>
              <a:t>500 000</a:t>
            </a:r>
            <a:r>
              <a:rPr lang="zh-CN" altLang="en-US" sz="1800" dirty="0">
                <a:ea typeface="微软雅黑"/>
                <a:cs typeface="+mn-ea"/>
              </a:rPr>
              <a:t>元、</a:t>
            </a:r>
            <a:r>
              <a:rPr lang="en-US" altLang="zh-CN" sz="1800" dirty="0">
                <a:ea typeface="微软雅黑"/>
                <a:cs typeface="+mn-ea"/>
              </a:rPr>
              <a:t>2 000 000</a:t>
            </a:r>
            <a:r>
              <a:rPr lang="zh-CN" altLang="en-US" sz="1800" dirty="0">
                <a:ea typeface="微软雅黑"/>
                <a:cs typeface="+mn-ea"/>
              </a:rPr>
              <a:t>元和</a:t>
            </a:r>
            <a:r>
              <a:rPr lang="en-US" altLang="zh-CN" sz="1800" dirty="0">
                <a:ea typeface="微软雅黑"/>
                <a:cs typeface="+mn-ea"/>
              </a:rPr>
              <a:t>1 500 000</a:t>
            </a:r>
            <a:r>
              <a:rPr lang="zh-CN" altLang="en-US" sz="1800" dirty="0">
                <a:ea typeface="微软雅黑"/>
                <a:cs typeface="+mn-ea"/>
              </a:rPr>
              <a:t>元。为扩大经营规模，经批准，</a:t>
            </a:r>
            <a:r>
              <a:rPr lang="en-US" altLang="zh-CN" sz="1800" dirty="0">
                <a:ea typeface="微软雅黑"/>
                <a:cs typeface="+mn-ea"/>
              </a:rPr>
              <a:t>A</a:t>
            </a:r>
            <a:r>
              <a:rPr lang="zh-CN" altLang="en-US" sz="1800" dirty="0">
                <a:ea typeface="微软雅黑"/>
                <a:cs typeface="+mn-ea"/>
              </a:rPr>
              <a:t>公司注册资本扩大为</a:t>
            </a:r>
            <a:r>
              <a:rPr lang="en-US" altLang="zh-CN" sz="1800" dirty="0">
                <a:ea typeface="微软雅黑"/>
                <a:cs typeface="+mn-ea"/>
              </a:rPr>
              <a:t>5 000 000</a:t>
            </a:r>
            <a:r>
              <a:rPr lang="zh-CN" altLang="en-US" sz="1800" dirty="0">
                <a:ea typeface="微软雅黑"/>
                <a:cs typeface="+mn-ea"/>
              </a:rPr>
              <a:t>元，甲、乙、丙按照原出资比例分别追加投资</a:t>
            </a:r>
            <a:r>
              <a:rPr lang="en-US" altLang="zh-CN" sz="1800" dirty="0">
                <a:ea typeface="微软雅黑"/>
                <a:cs typeface="+mn-ea"/>
              </a:rPr>
              <a:t>125 000</a:t>
            </a:r>
            <a:r>
              <a:rPr lang="zh-CN" altLang="en-US" sz="1800" dirty="0">
                <a:ea typeface="微软雅黑"/>
                <a:cs typeface="+mn-ea"/>
              </a:rPr>
              <a:t>元、</a:t>
            </a:r>
            <a:r>
              <a:rPr lang="en-US" altLang="zh-CN" sz="1800" dirty="0">
                <a:ea typeface="微软雅黑"/>
                <a:cs typeface="+mn-ea"/>
              </a:rPr>
              <a:t>500 000</a:t>
            </a:r>
            <a:r>
              <a:rPr lang="zh-CN" altLang="en-US" sz="1800" dirty="0">
                <a:ea typeface="微软雅黑"/>
                <a:cs typeface="+mn-ea"/>
              </a:rPr>
              <a:t>元和</a:t>
            </a:r>
            <a:r>
              <a:rPr lang="en-US" altLang="zh-CN" sz="1800" dirty="0">
                <a:ea typeface="微软雅黑"/>
                <a:cs typeface="+mn-ea"/>
              </a:rPr>
              <a:t>375 000</a:t>
            </a:r>
            <a:r>
              <a:rPr lang="zh-CN" altLang="en-US" sz="1800" dirty="0">
                <a:ea typeface="微软雅黑"/>
                <a:cs typeface="+mn-ea"/>
              </a:rPr>
              <a:t>元。</a:t>
            </a:r>
            <a:r>
              <a:rPr lang="en-US" altLang="zh-CN" sz="1800" dirty="0">
                <a:ea typeface="微软雅黑"/>
                <a:cs typeface="+mn-ea"/>
              </a:rPr>
              <a:t>A</a:t>
            </a:r>
            <a:r>
              <a:rPr lang="zh-CN" altLang="en-US" sz="1800" dirty="0">
                <a:ea typeface="微软雅黑"/>
                <a:cs typeface="+mn-ea"/>
              </a:rPr>
              <a:t>公司如期收到甲、乙、丙追加的现金投资。</a:t>
            </a:r>
          </a:p>
        </p:txBody>
      </p:sp>
      <p:sp>
        <p:nvSpPr>
          <p:cNvPr id="16" name="矩形 15"/>
          <p:cNvSpPr/>
          <p:nvPr/>
        </p:nvSpPr>
        <p:spPr>
          <a:xfrm>
            <a:off x="943219" y="3581730"/>
            <a:ext cx="6986770" cy="1460511"/>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1</a:t>
            </a:r>
            <a:r>
              <a:rPr lang="zh-CN" altLang="en-US" sz="1800" dirty="0">
                <a:ea typeface="微软雅黑"/>
                <a:cs typeface="+mn-ea"/>
              </a:rPr>
              <a:t>）首期收到出资者出资</a:t>
            </a:r>
          </a:p>
          <a:p>
            <a:r>
              <a:rPr lang="zh-CN" altLang="en-US" sz="1800" dirty="0">
                <a:ea typeface="微软雅黑"/>
                <a:cs typeface="+mn-ea"/>
              </a:rPr>
              <a:t>借：银行存款　　　　　　　            </a:t>
            </a:r>
            <a:r>
              <a:rPr lang="en-US" altLang="zh-CN" sz="1800" dirty="0">
                <a:ea typeface="微软雅黑"/>
                <a:cs typeface="+mn-ea"/>
              </a:rPr>
              <a:t>4 000 000</a:t>
            </a:r>
          </a:p>
          <a:p>
            <a:r>
              <a:rPr lang="zh-CN" altLang="en-US" sz="1800" dirty="0">
                <a:ea typeface="微软雅黑"/>
                <a:cs typeface="+mn-ea"/>
              </a:rPr>
              <a:t>　　贷：实收资本</a:t>
            </a:r>
            <a:r>
              <a:rPr lang="en-US" altLang="zh-CN" sz="1800" dirty="0">
                <a:ea typeface="微软雅黑"/>
                <a:cs typeface="+mn-ea"/>
              </a:rPr>
              <a:t>——</a:t>
            </a:r>
            <a:r>
              <a:rPr lang="zh-CN" altLang="en-US" sz="1800" dirty="0">
                <a:ea typeface="微软雅黑"/>
                <a:cs typeface="+mn-ea"/>
              </a:rPr>
              <a:t>甲　　　　　                        </a:t>
            </a:r>
            <a:r>
              <a:rPr lang="en-US" altLang="zh-CN" sz="1800" dirty="0">
                <a:ea typeface="微软雅黑"/>
                <a:cs typeface="+mn-ea"/>
              </a:rPr>
              <a:t>500 000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乙　　　　　                       </a:t>
            </a:r>
            <a:r>
              <a:rPr lang="en-US" altLang="zh-CN" sz="1800" dirty="0">
                <a:ea typeface="微软雅黑"/>
                <a:cs typeface="+mn-ea"/>
              </a:rPr>
              <a:t>2 000 000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丙　　　　　                       </a:t>
            </a:r>
            <a:r>
              <a:rPr lang="en-US" altLang="zh-CN" sz="1800" dirty="0">
                <a:ea typeface="微软雅黑"/>
                <a:cs typeface="+mn-ea"/>
              </a:rPr>
              <a:t>1 500 </a:t>
            </a:r>
            <a:r>
              <a:rPr lang="en-US" altLang="zh-CN" sz="1800" dirty="0" smtClean="0">
                <a:ea typeface="微软雅黑"/>
                <a:cs typeface="+mn-ea"/>
              </a:rPr>
              <a:t>000</a:t>
            </a:r>
            <a:endParaRPr lang="en-US" altLang="zh-CN" sz="1800" dirty="0">
              <a:ea typeface="微软雅黑"/>
              <a:cs typeface="+mn-ea"/>
            </a:endParaRPr>
          </a:p>
        </p:txBody>
      </p:sp>
    </p:spTree>
    <p:custDataLst>
      <p:tags r:id="rId1"/>
    </p:custDataLst>
    <p:extLst>
      <p:ext uri="{BB962C8B-B14F-4D97-AF65-F5344CB8AC3E}">
        <p14:creationId xmlns:p14="http://schemas.microsoft.com/office/powerpoint/2010/main" val="449187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77" name="矩形 76"/>
          <p:cNvSpPr/>
          <p:nvPr/>
        </p:nvSpPr>
        <p:spPr>
          <a:xfrm>
            <a:off x="1515848" y="649144"/>
            <a:ext cx="10743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一、概述</a:t>
            </a:r>
            <a:endParaRPr lang="en-US" altLang="zh-CN"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1" name="C4680208DCAEED60D78CB692BDDE4269.png" descr="C:\Documents and Settings\Administrator\Local Settings\Temp\SoEasy\C4680208DCAEED60D78CB692BDDE4269.png"/>
          <p:cNvPicPr>
            <a:picLocks noChangeAspect="1"/>
          </p:cNvPicPr>
          <p:nvPr/>
        </p:nvPicPr>
        <p:blipFill>
          <a:blip r:embed="rId8" r:link="rId9"/>
          <a:stretch>
            <a:fillRect/>
          </a:stretch>
        </p:blipFill>
        <p:spPr>
          <a:xfrm>
            <a:off x="779954" y="1653761"/>
            <a:ext cx="1474745" cy="1295400"/>
          </a:xfrm>
          <a:prstGeom prst="rect">
            <a:avLst/>
          </a:prstGeom>
          <a:solidFill>
            <a:schemeClr val="bg1">
              <a:lumMod val="85000"/>
            </a:schemeClr>
          </a:solidFill>
          <a:ln w="9525">
            <a:noFill/>
          </a:ln>
        </p:spPr>
      </p:pic>
      <p:sp>
        <p:nvSpPr>
          <p:cNvPr id="13" name="矩形 12"/>
          <p:cNvSpPr/>
          <p:nvPr/>
        </p:nvSpPr>
        <p:spPr>
          <a:xfrm>
            <a:off x="2328501" y="1653761"/>
            <a:ext cx="5866375" cy="961287"/>
          </a:xfrm>
          <a:prstGeom prst="rect">
            <a:avLst/>
          </a:prstGeom>
        </p:spPr>
        <p:txBody>
          <a:bodyPr wrap="square" lIns="91438" tIns="45719" rIns="91438" bIns="45719">
            <a:spAutoFit/>
          </a:bodyPr>
          <a:lstStyle/>
          <a:p>
            <a:pPr>
              <a:lnSpc>
                <a:spcPct val="150000"/>
              </a:lnSpc>
            </a:pPr>
            <a:r>
              <a:rPr lang="zh-CN" altLang="en-US" sz="2000" dirty="0">
                <a:latin typeface="微软雅黑" pitchFamily="34" charset="-122"/>
                <a:ea typeface="微软雅黑" pitchFamily="34" charset="-122"/>
              </a:rPr>
              <a:t>实收资本</a:t>
            </a:r>
            <a:r>
              <a:rPr lang="zh-CN" altLang="en-US" sz="2000" dirty="0" smtClean="0">
                <a:latin typeface="微软雅黑" pitchFamily="34" charset="-122"/>
                <a:ea typeface="微软雅黑" pitchFamily="34" charset="-122"/>
              </a:rPr>
              <a:t>：</a:t>
            </a:r>
            <a:r>
              <a:rPr lang="zh-CN" altLang="en-US" sz="2000" dirty="0">
                <a:latin typeface="微软雅黑" pitchFamily="34" charset="-122"/>
                <a:ea typeface="微软雅黑" pitchFamily="34" charset="-122"/>
              </a:rPr>
              <a:t>企业按照章程规定或合同、协议约定，接受</a:t>
            </a:r>
            <a:r>
              <a:rPr lang="zh-CN" altLang="en-US" sz="2000" b="1" dirty="0">
                <a:solidFill>
                  <a:srgbClr val="C00000"/>
                </a:solidFill>
                <a:latin typeface="微软雅黑" pitchFamily="34" charset="-122"/>
                <a:ea typeface="微软雅黑" pitchFamily="34" charset="-122"/>
              </a:rPr>
              <a:t>投资者投入</a:t>
            </a:r>
            <a:r>
              <a:rPr lang="zh-CN" altLang="en-US" sz="2000" dirty="0">
                <a:latin typeface="微软雅黑" pitchFamily="34" charset="-122"/>
                <a:ea typeface="微软雅黑" pitchFamily="34" charset="-122"/>
              </a:rPr>
              <a:t>企业的资本</a:t>
            </a:r>
            <a:r>
              <a:rPr lang="zh-CN" altLang="zh-CN" sz="2000" dirty="0" smtClean="0">
                <a:latin typeface="微软雅黑" pitchFamily="34" charset="-122"/>
                <a:ea typeface="微软雅黑" pitchFamily="34" charset="-122"/>
              </a:rPr>
              <a:t>。</a:t>
            </a:r>
          </a:p>
        </p:txBody>
      </p:sp>
      <p:sp>
        <p:nvSpPr>
          <p:cNvPr id="12" name="矩形 11"/>
          <p:cNvSpPr/>
          <p:nvPr/>
        </p:nvSpPr>
        <p:spPr>
          <a:xfrm>
            <a:off x="873688" y="3117732"/>
            <a:ext cx="7321188" cy="1477325"/>
          </a:xfrm>
          <a:prstGeom prst="rect">
            <a:avLst/>
          </a:prstGeom>
        </p:spPr>
        <p:txBody>
          <a:bodyPr wrap="square" lIns="91438" tIns="45719" rIns="91438" bIns="45719">
            <a:spAutoFit/>
          </a:bodyPr>
          <a:lstStyle/>
          <a:p>
            <a:pPr>
              <a:lnSpc>
                <a:spcPct val="150000"/>
              </a:lnSpc>
            </a:pPr>
            <a:r>
              <a:rPr lang="zh-CN" altLang="en-US" sz="2000" dirty="0" smtClean="0">
                <a:latin typeface="微软雅黑" pitchFamily="34" charset="-122"/>
                <a:ea typeface="微软雅黑" pitchFamily="34" charset="-122"/>
              </a:rPr>
              <a:t>注：实收资本的构成比例或股东的股权比例，是确定所有者在企业所有者权益中份额的基础，也是企业进行利润或股利分配的主要依据。</a:t>
            </a:r>
            <a:endParaRPr lang="zh-CN" altLang="zh-CN" sz="2000" dirty="0">
              <a:latin typeface="微软雅黑" pitchFamily="34" charset="-122"/>
              <a:ea typeface="微软雅黑" pitchFamily="34" charset="-122"/>
            </a:endParaRPr>
          </a:p>
        </p:txBody>
      </p:sp>
      <p:sp>
        <p:nvSpPr>
          <p:cNvPr id="14" name="矩形 13"/>
          <p:cNvSpPr/>
          <p:nvPr/>
        </p:nvSpPr>
        <p:spPr>
          <a:xfrm>
            <a:off x="1263959" y="1050411"/>
            <a:ext cx="130519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（一）含义</a:t>
            </a:r>
            <a:endParaRPr lang="en-US" altLang="zh-CN" sz="1800" b="1" dirty="0">
              <a:solidFill>
                <a:srgbClr val="084CA1"/>
              </a:solidFill>
              <a:ea typeface="微软雅黑"/>
              <a:cs typeface="+mn-ea"/>
              <a:sym typeface="+mn-lt"/>
            </a:endParaRPr>
          </a:p>
        </p:txBody>
      </p:sp>
    </p:spTree>
    <p:custDataLst>
      <p:tags r:id="rId1"/>
    </p:custDataLst>
    <p:extLst>
      <p:ext uri="{BB962C8B-B14F-4D97-AF65-F5344CB8AC3E}">
        <p14:creationId xmlns:p14="http://schemas.microsoft.com/office/powerpoint/2010/main" val="420209793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实收资本（或股本）的增加</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34884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1460511"/>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8】</a:t>
            </a:r>
            <a:r>
              <a:rPr lang="zh-CN" altLang="en-US" sz="1800" dirty="0" smtClean="0">
                <a:ea typeface="微软雅黑"/>
                <a:cs typeface="+mn-ea"/>
              </a:rPr>
              <a:t>（</a:t>
            </a:r>
            <a:r>
              <a:rPr lang="en-US" altLang="zh-CN" sz="1800" dirty="0">
                <a:ea typeface="微软雅黑"/>
                <a:cs typeface="+mn-ea"/>
              </a:rPr>
              <a:t>1</a:t>
            </a:r>
            <a:r>
              <a:rPr lang="zh-CN" altLang="en-US" sz="1800" dirty="0">
                <a:ea typeface="微软雅黑"/>
                <a:cs typeface="+mn-ea"/>
              </a:rPr>
              <a:t>）甲、乙、丙三人共同投资设立</a:t>
            </a:r>
            <a:r>
              <a:rPr lang="en-US" altLang="zh-CN" sz="1800" dirty="0">
                <a:ea typeface="微软雅黑"/>
                <a:cs typeface="+mn-ea"/>
              </a:rPr>
              <a:t>A</a:t>
            </a:r>
            <a:r>
              <a:rPr lang="zh-CN" altLang="en-US" sz="1800" dirty="0">
                <a:ea typeface="微软雅黑"/>
                <a:cs typeface="+mn-ea"/>
              </a:rPr>
              <a:t>有限责任公司，原注册资本为</a:t>
            </a:r>
            <a:r>
              <a:rPr lang="en-US" altLang="zh-CN" sz="1800" dirty="0">
                <a:ea typeface="微软雅黑"/>
                <a:cs typeface="+mn-ea"/>
              </a:rPr>
              <a:t>4 000 000</a:t>
            </a:r>
            <a:r>
              <a:rPr lang="zh-CN" altLang="en-US" sz="1800" dirty="0">
                <a:ea typeface="微软雅黑"/>
                <a:cs typeface="+mn-ea"/>
              </a:rPr>
              <a:t>元，甲、乙、丙分别出资</a:t>
            </a:r>
            <a:r>
              <a:rPr lang="en-US" altLang="zh-CN" sz="1800" dirty="0">
                <a:ea typeface="微软雅黑"/>
                <a:cs typeface="+mn-ea"/>
              </a:rPr>
              <a:t>500 000</a:t>
            </a:r>
            <a:r>
              <a:rPr lang="zh-CN" altLang="en-US" sz="1800" dirty="0">
                <a:ea typeface="微软雅黑"/>
                <a:cs typeface="+mn-ea"/>
              </a:rPr>
              <a:t>元、</a:t>
            </a:r>
            <a:r>
              <a:rPr lang="en-US" altLang="zh-CN" sz="1800" dirty="0">
                <a:ea typeface="微软雅黑"/>
                <a:cs typeface="+mn-ea"/>
              </a:rPr>
              <a:t>2 000 000</a:t>
            </a:r>
            <a:r>
              <a:rPr lang="zh-CN" altLang="en-US" sz="1800" dirty="0">
                <a:ea typeface="微软雅黑"/>
                <a:cs typeface="+mn-ea"/>
              </a:rPr>
              <a:t>元和</a:t>
            </a:r>
            <a:r>
              <a:rPr lang="en-US" altLang="zh-CN" sz="1800" dirty="0">
                <a:ea typeface="微软雅黑"/>
                <a:cs typeface="+mn-ea"/>
              </a:rPr>
              <a:t>1 500 000</a:t>
            </a:r>
            <a:r>
              <a:rPr lang="zh-CN" altLang="en-US" sz="1800" dirty="0">
                <a:ea typeface="微软雅黑"/>
                <a:cs typeface="+mn-ea"/>
              </a:rPr>
              <a:t>元。为扩大经营规模，经批准，</a:t>
            </a:r>
            <a:r>
              <a:rPr lang="en-US" altLang="zh-CN" sz="1800" dirty="0">
                <a:ea typeface="微软雅黑"/>
                <a:cs typeface="+mn-ea"/>
              </a:rPr>
              <a:t>A</a:t>
            </a:r>
            <a:r>
              <a:rPr lang="zh-CN" altLang="en-US" sz="1800" dirty="0">
                <a:ea typeface="微软雅黑"/>
                <a:cs typeface="+mn-ea"/>
              </a:rPr>
              <a:t>公司注册资本扩大为</a:t>
            </a:r>
            <a:r>
              <a:rPr lang="en-US" altLang="zh-CN" sz="1800" dirty="0">
                <a:ea typeface="微软雅黑"/>
                <a:cs typeface="+mn-ea"/>
              </a:rPr>
              <a:t>5 000 000</a:t>
            </a:r>
            <a:r>
              <a:rPr lang="zh-CN" altLang="en-US" sz="1800" dirty="0">
                <a:ea typeface="微软雅黑"/>
                <a:cs typeface="+mn-ea"/>
              </a:rPr>
              <a:t>元，甲、乙、丙按照原出资比例分别追加投资</a:t>
            </a:r>
            <a:r>
              <a:rPr lang="en-US" altLang="zh-CN" sz="1800" dirty="0">
                <a:ea typeface="微软雅黑"/>
                <a:cs typeface="+mn-ea"/>
              </a:rPr>
              <a:t>125 000</a:t>
            </a:r>
            <a:r>
              <a:rPr lang="zh-CN" altLang="en-US" sz="1800" dirty="0">
                <a:ea typeface="微软雅黑"/>
                <a:cs typeface="+mn-ea"/>
              </a:rPr>
              <a:t>元、</a:t>
            </a:r>
            <a:r>
              <a:rPr lang="en-US" altLang="zh-CN" sz="1800" dirty="0">
                <a:ea typeface="微软雅黑"/>
                <a:cs typeface="+mn-ea"/>
              </a:rPr>
              <a:t>500 000</a:t>
            </a:r>
            <a:r>
              <a:rPr lang="zh-CN" altLang="en-US" sz="1800" dirty="0">
                <a:ea typeface="微软雅黑"/>
                <a:cs typeface="+mn-ea"/>
              </a:rPr>
              <a:t>元和</a:t>
            </a:r>
            <a:r>
              <a:rPr lang="en-US" altLang="zh-CN" sz="1800" dirty="0">
                <a:ea typeface="微软雅黑"/>
                <a:cs typeface="+mn-ea"/>
              </a:rPr>
              <a:t>375 000</a:t>
            </a:r>
            <a:r>
              <a:rPr lang="zh-CN" altLang="en-US" sz="1800" dirty="0">
                <a:ea typeface="微软雅黑"/>
                <a:cs typeface="+mn-ea"/>
              </a:rPr>
              <a:t>元。</a:t>
            </a:r>
            <a:r>
              <a:rPr lang="en-US" altLang="zh-CN" sz="1800" dirty="0">
                <a:ea typeface="微软雅黑"/>
                <a:cs typeface="+mn-ea"/>
              </a:rPr>
              <a:t>A</a:t>
            </a:r>
            <a:r>
              <a:rPr lang="zh-CN" altLang="en-US" sz="1800" dirty="0">
                <a:ea typeface="微软雅黑"/>
                <a:cs typeface="+mn-ea"/>
              </a:rPr>
              <a:t>公司如期收到甲、乙、丙追加的现金投资。</a:t>
            </a:r>
          </a:p>
        </p:txBody>
      </p:sp>
      <p:sp>
        <p:nvSpPr>
          <p:cNvPr id="16" name="矩形 15"/>
          <p:cNvSpPr/>
          <p:nvPr/>
        </p:nvSpPr>
        <p:spPr>
          <a:xfrm>
            <a:off x="943219" y="3581730"/>
            <a:ext cx="6986770" cy="1460511"/>
          </a:xfrm>
          <a:prstGeom prst="rect">
            <a:avLst/>
          </a:prstGeom>
        </p:spPr>
        <p:txBody>
          <a:bodyPr wrap="square" lIns="74787" tIns="37393" rIns="74787" bIns="37393">
            <a:spAutoFit/>
          </a:bodyPr>
          <a:lstStyle/>
          <a:p>
            <a:r>
              <a:rPr lang="zh-CN" altLang="en-US" sz="1800" dirty="0" smtClean="0">
                <a:ea typeface="微软雅黑"/>
                <a:cs typeface="+mn-ea"/>
              </a:rPr>
              <a:t>出资</a:t>
            </a:r>
            <a:r>
              <a:rPr lang="zh-CN" altLang="en-US" sz="1800" dirty="0">
                <a:ea typeface="微软雅黑"/>
                <a:cs typeface="+mn-ea"/>
              </a:rPr>
              <a:t>者按原出资比例追加投资</a:t>
            </a:r>
            <a:r>
              <a:rPr lang="en-US" altLang="zh-CN" sz="1800" dirty="0">
                <a:ea typeface="微软雅黑"/>
                <a:cs typeface="+mn-ea"/>
              </a:rPr>
              <a:t>100</a:t>
            </a:r>
            <a:r>
              <a:rPr lang="zh-CN" altLang="en-US" sz="1800" dirty="0">
                <a:ea typeface="微软雅黑"/>
                <a:cs typeface="+mn-ea"/>
              </a:rPr>
              <a:t>万元</a:t>
            </a:r>
          </a:p>
          <a:p>
            <a:r>
              <a:rPr lang="zh-CN" altLang="en-US" sz="1800" dirty="0">
                <a:ea typeface="微软雅黑"/>
                <a:cs typeface="+mn-ea"/>
              </a:rPr>
              <a:t>借：银行存款　　　　　　　            </a:t>
            </a:r>
            <a:r>
              <a:rPr lang="en-US" altLang="zh-CN" sz="1800" dirty="0">
                <a:ea typeface="微软雅黑"/>
                <a:cs typeface="+mn-ea"/>
              </a:rPr>
              <a:t>1 000 000</a:t>
            </a:r>
          </a:p>
          <a:p>
            <a:r>
              <a:rPr lang="zh-CN" altLang="en-US" sz="1800" dirty="0">
                <a:ea typeface="微软雅黑"/>
                <a:cs typeface="+mn-ea"/>
              </a:rPr>
              <a:t>贷：实收资本</a:t>
            </a:r>
            <a:r>
              <a:rPr lang="en-US" altLang="zh-CN" sz="1800" dirty="0">
                <a:ea typeface="微软雅黑"/>
                <a:cs typeface="+mn-ea"/>
              </a:rPr>
              <a:t>——</a:t>
            </a:r>
            <a:r>
              <a:rPr lang="zh-CN" altLang="en-US" sz="1800" dirty="0">
                <a:ea typeface="微软雅黑"/>
                <a:cs typeface="+mn-ea"/>
              </a:rPr>
              <a:t>甲　　　　　                         </a:t>
            </a:r>
            <a:r>
              <a:rPr lang="en-US" altLang="zh-CN" sz="1800" dirty="0">
                <a:ea typeface="微软雅黑"/>
                <a:cs typeface="+mn-ea"/>
              </a:rPr>
              <a:t>125 000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乙　　　　　                         </a:t>
            </a:r>
            <a:r>
              <a:rPr lang="en-US" altLang="zh-CN" sz="1800" dirty="0">
                <a:ea typeface="微软雅黑"/>
                <a:cs typeface="+mn-ea"/>
              </a:rPr>
              <a:t>500 000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丙　　　　                         　</a:t>
            </a:r>
            <a:r>
              <a:rPr lang="en-US" altLang="zh-CN" sz="1800" dirty="0">
                <a:ea typeface="微软雅黑"/>
                <a:cs typeface="+mn-ea"/>
              </a:rPr>
              <a:t>375 000</a:t>
            </a:r>
          </a:p>
        </p:txBody>
      </p:sp>
    </p:spTree>
    <p:custDataLst>
      <p:tags r:id="rId1"/>
    </p:custDataLst>
    <p:extLst>
      <p:ext uri="{BB962C8B-B14F-4D97-AF65-F5344CB8AC3E}">
        <p14:creationId xmlns:p14="http://schemas.microsoft.com/office/powerpoint/2010/main" val="1019776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实收资本（或股本）的增加</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27645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629514"/>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8】</a:t>
            </a:r>
            <a:r>
              <a:rPr lang="zh-CN" altLang="en-US" sz="1800" dirty="0" smtClean="0">
                <a:ea typeface="微软雅黑"/>
                <a:cs typeface="+mn-ea"/>
              </a:rPr>
              <a:t>（</a:t>
            </a:r>
            <a:r>
              <a:rPr lang="en-US" altLang="zh-CN" sz="1800" dirty="0">
                <a:ea typeface="微软雅黑"/>
                <a:cs typeface="+mn-ea"/>
              </a:rPr>
              <a:t>2</a:t>
            </a:r>
            <a:r>
              <a:rPr lang="zh-CN" altLang="en-US" sz="1800" dirty="0">
                <a:ea typeface="微软雅黑"/>
                <a:cs typeface="+mn-ea"/>
              </a:rPr>
              <a:t>）因扩大经营规模需要，经批准，</a:t>
            </a:r>
            <a:r>
              <a:rPr lang="en-US" altLang="zh-CN" sz="1800" dirty="0">
                <a:ea typeface="微软雅黑"/>
                <a:cs typeface="+mn-ea"/>
              </a:rPr>
              <a:t>A</a:t>
            </a:r>
            <a:r>
              <a:rPr lang="zh-CN" altLang="en-US" sz="1800" dirty="0">
                <a:ea typeface="微软雅黑"/>
                <a:cs typeface="+mn-ea"/>
              </a:rPr>
              <a:t>公司按原出资比例将资本公积</a:t>
            </a:r>
            <a:r>
              <a:rPr lang="en-US" altLang="zh-CN" sz="1800" dirty="0">
                <a:ea typeface="微软雅黑"/>
                <a:cs typeface="+mn-ea"/>
              </a:rPr>
              <a:t>1 000 000</a:t>
            </a:r>
            <a:r>
              <a:rPr lang="zh-CN" altLang="en-US" sz="1800" dirty="0">
                <a:ea typeface="微软雅黑"/>
                <a:cs typeface="+mn-ea"/>
              </a:rPr>
              <a:t>元转增</a:t>
            </a:r>
            <a:r>
              <a:rPr lang="zh-CN" altLang="en-US" sz="1800" dirty="0" smtClean="0">
                <a:ea typeface="微软雅黑"/>
                <a:cs typeface="+mn-ea"/>
              </a:rPr>
              <a:t>资本。</a:t>
            </a:r>
            <a:endParaRPr lang="zh-CN" altLang="en-US" sz="1800" dirty="0">
              <a:ea typeface="微软雅黑"/>
              <a:cs typeface="+mn-ea"/>
            </a:endParaRPr>
          </a:p>
        </p:txBody>
      </p:sp>
      <p:sp>
        <p:nvSpPr>
          <p:cNvPr id="16" name="矩形 15"/>
          <p:cNvSpPr/>
          <p:nvPr/>
        </p:nvSpPr>
        <p:spPr>
          <a:xfrm>
            <a:off x="943219" y="3010230"/>
            <a:ext cx="6986770" cy="1183512"/>
          </a:xfrm>
          <a:prstGeom prst="rect">
            <a:avLst/>
          </a:prstGeom>
        </p:spPr>
        <p:txBody>
          <a:bodyPr wrap="square" lIns="74787" tIns="37393" rIns="74787" bIns="37393">
            <a:spAutoFit/>
          </a:bodyPr>
          <a:lstStyle/>
          <a:p>
            <a:r>
              <a:rPr lang="zh-CN" altLang="en-US" sz="1800" dirty="0">
                <a:ea typeface="微软雅黑"/>
                <a:cs typeface="+mn-ea"/>
              </a:rPr>
              <a:t>借：资本公积　　　　                　</a:t>
            </a:r>
            <a:r>
              <a:rPr lang="en-US" altLang="zh-CN" sz="1800" dirty="0">
                <a:ea typeface="微软雅黑"/>
                <a:cs typeface="+mn-ea"/>
              </a:rPr>
              <a:t>1 000 000</a:t>
            </a:r>
          </a:p>
          <a:p>
            <a:r>
              <a:rPr lang="zh-CN" altLang="en-US" sz="1800" dirty="0">
                <a:ea typeface="微软雅黑"/>
                <a:cs typeface="+mn-ea"/>
              </a:rPr>
              <a:t>　  贷：实收资本</a:t>
            </a:r>
            <a:r>
              <a:rPr lang="en-US" altLang="zh-CN" sz="1800" dirty="0">
                <a:ea typeface="微软雅黑"/>
                <a:cs typeface="+mn-ea"/>
              </a:rPr>
              <a:t>——</a:t>
            </a:r>
            <a:r>
              <a:rPr lang="zh-CN" altLang="en-US" sz="1800" dirty="0">
                <a:ea typeface="微软雅黑"/>
                <a:cs typeface="+mn-ea"/>
              </a:rPr>
              <a:t>甲　　　                             </a:t>
            </a:r>
            <a:r>
              <a:rPr lang="en-US" altLang="zh-CN" sz="1800" dirty="0">
                <a:ea typeface="微软雅黑"/>
                <a:cs typeface="+mn-ea"/>
              </a:rPr>
              <a:t>125 000</a:t>
            </a:r>
          </a:p>
          <a:p>
            <a:r>
              <a:rPr lang="zh-CN" altLang="en-US" sz="1800" dirty="0">
                <a:ea typeface="微软雅黑"/>
                <a:cs typeface="+mn-ea"/>
              </a:rPr>
              <a:t>　　　　　　　</a:t>
            </a:r>
            <a:r>
              <a:rPr lang="zh-CN" altLang="en-US" sz="1800" dirty="0" smtClean="0">
                <a:ea typeface="微软雅黑"/>
                <a:cs typeface="+mn-ea"/>
              </a:rPr>
              <a:t>  </a:t>
            </a:r>
            <a:r>
              <a:rPr lang="en-US" altLang="zh-CN" sz="1800" dirty="0" smtClean="0">
                <a:ea typeface="微软雅黑"/>
                <a:cs typeface="+mn-ea"/>
              </a:rPr>
              <a:t>——</a:t>
            </a:r>
            <a:r>
              <a:rPr lang="zh-CN" altLang="en-US" sz="1800" dirty="0">
                <a:ea typeface="微软雅黑"/>
                <a:cs typeface="+mn-ea"/>
              </a:rPr>
              <a:t>乙　　　                             </a:t>
            </a:r>
            <a:r>
              <a:rPr lang="en-US" altLang="zh-CN" sz="1800" dirty="0">
                <a:ea typeface="微软雅黑"/>
                <a:cs typeface="+mn-ea"/>
              </a:rPr>
              <a:t>500 000</a:t>
            </a:r>
          </a:p>
          <a:p>
            <a:r>
              <a:rPr lang="zh-CN" altLang="en-US" sz="1800" dirty="0">
                <a:ea typeface="微软雅黑"/>
                <a:cs typeface="+mn-ea"/>
              </a:rPr>
              <a:t>　　　　　　　</a:t>
            </a:r>
            <a:r>
              <a:rPr lang="zh-CN" altLang="en-US" sz="1800" dirty="0" smtClean="0">
                <a:ea typeface="微软雅黑"/>
                <a:cs typeface="+mn-ea"/>
              </a:rPr>
              <a:t>  </a:t>
            </a:r>
            <a:r>
              <a:rPr lang="en-US" altLang="zh-CN" sz="1800" dirty="0" smtClean="0">
                <a:ea typeface="微软雅黑"/>
                <a:cs typeface="+mn-ea"/>
              </a:rPr>
              <a:t>——</a:t>
            </a:r>
            <a:r>
              <a:rPr lang="zh-CN" altLang="en-US" sz="1800" dirty="0">
                <a:ea typeface="微软雅黑"/>
                <a:cs typeface="+mn-ea"/>
              </a:rPr>
              <a:t>丙　　　                             </a:t>
            </a:r>
            <a:r>
              <a:rPr lang="en-US" altLang="zh-CN" sz="1800" dirty="0">
                <a:ea typeface="微软雅黑"/>
                <a:cs typeface="+mn-ea"/>
              </a:rPr>
              <a:t>375 000</a:t>
            </a:r>
          </a:p>
        </p:txBody>
      </p:sp>
    </p:spTree>
    <p:custDataLst>
      <p:tags r:id="rId1"/>
    </p:custDataLst>
    <p:extLst>
      <p:ext uri="{BB962C8B-B14F-4D97-AF65-F5344CB8AC3E}">
        <p14:creationId xmlns:p14="http://schemas.microsoft.com/office/powerpoint/2010/main" val="9003911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407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8" name="矩形 17"/>
          <p:cNvSpPr/>
          <p:nvPr/>
        </p:nvSpPr>
        <p:spPr>
          <a:xfrm>
            <a:off x="1190146" y="2079653"/>
            <a:ext cx="4551353" cy="1737510"/>
          </a:xfrm>
          <a:prstGeom prst="rect">
            <a:avLst/>
          </a:prstGeom>
        </p:spPr>
        <p:txBody>
          <a:bodyPr wrap="square" lIns="74787" tIns="37393" rIns="74787" bIns="37393">
            <a:spAutoFit/>
          </a:bodyPr>
          <a:lstStyle/>
          <a:p>
            <a:pPr indent="457200"/>
            <a:r>
              <a:rPr lang="zh-CN" altLang="en-US" sz="1800" dirty="0">
                <a:latin typeface="微软雅黑" pitchFamily="34" charset="-122"/>
                <a:ea typeface="微软雅黑" pitchFamily="34" charset="-122"/>
                <a:cs typeface="+mn-ea"/>
              </a:rPr>
              <a:t>股份有限公司以收购本企业股票方式减资的，按注销股票的面值总额减少股本，购回股票支付的价款超过面值总额的部分，</a:t>
            </a:r>
            <a:r>
              <a:rPr lang="zh-CN" altLang="en-US" sz="1800" dirty="0" smtClean="0">
                <a:latin typeface="微软雅黑" pitchFamily="34" charset="-122"/>
                <a:ea typeface="微软雅黑" pitchFamily="34" charset="-122"/>
                <a:cs typeface="+mn-ea"/>
              </a:rPr>
              <a:t>依次冲</a:t>
            </a:r>
            <a:r>
              <a:rPr lang="zh-CN" altLang="en-US" sz="1800" dirty="0">
                <a:latin typeface="微软雅黑" pitchFamily="34" charset="-122"/>
                <a:ea typeface="微软雅黑" pitchFamily="34" charset="-122"/>
                <a:cs typeface="+mn-ea"/>
              </a:rPr>
              <a:t>减“资本公积”、“盈余公积”和“利润分配</a:t>
            </a:r>
            <a:r>
              <a:rPr lang="en-US" altLang="zh-CN" sz="1800" dirty="0">
                <a:latin typeface="微软雅黑" pitchFamily="34" charset="-122"/>
                <a:ea typeface="微软雅黑" pitchFamily="34" charset="-122"/>
                <a:cs typeface="+mn-ea"/>
              </a:rPr>
              <a:t>——</a:t>
            </a:r>
            <a:r>
              <a:rPr lang="zh-CN" altLang="en-US" sz="1800" dirty="0">
                <a:latin typeface="微软雅黑" pitchFamily="34" charset="-122"/>
                <a:ea typeface="微软雅黑" pitchFamily="34" charset="-122"/>
                <a:cs typeface="+mn-ea"/>
              </a:rPr>
              <a:t>未分配利润”等科目；相反增加资本公积（股本溢价）。</a:t>
            </a:r>
            <a:endParaRPr lang="zh-CN" altLang="zh-CN" sz="1800" dirty="0">
              <a:latin typeface="微软雅黑" pitchFamily="34" charset="-122"/>
              <a:ea typeface="微软雅黑" pitchFamily="34" charset="-122"/>
              <a:cs typeface="+mn-ea"/>
            </a:endParaRPr>
          </a:p>
        </p:txBody>
      </p:sp>
      <p:grpSp>
        <p:nvGrpSpPr>
          <p:cNvPr id="27" name="î$ľiḑé">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4AFDA965-9DDA-4E13-8D6A-96AAB83733BF}"/>
              </a:ext>
            </a:extLst>
          </p:cNvPr>
          <p:cNvGrpSpPr/>
          <p:nvPr/>
        </p:nvGrpSpPr>
        <p:grpSpPr>
          <a:xfrm>
            <a:off x="5785041" y="1419191"/>
            <a:ext cx="3034054" cy="3032809"/>
            <a:chOff x="6096000" y="1597106"/>
            <a:chExt cx="2564756" cy="2563704"/>
          </a:xfrm>
        </p:grpSpPr>
        <p:sp>
          <p:nvSpPr>
            <p:cNvPr id="36" name="iśḷiďe">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4011331C-2964-429E-A173-1EBC4AF827D8}"/>
                </a:ext>
              </a:extLst>
            </p:cNvPr>
            <p:cNvSpPr/>
            <p:nvPr/>
          </p:nvSpPr>
          <p:spPr>
            <a:xfrm>
              <a:off x="6096000" y="1597400"/>
              <a:ext cx="1242766" cy="1248717"/>
            </a:xfrm>
            <a:custGeom>
              <a:avLst/>
              <a:gdLst>
                <a:gd name="connsiteX0" fmla="*/ 905306 w 905306"/>
                <a:gd name="connsiteY0" fmla="*/ 632923 h 909641"/>
                <a:gd name="connsiteX1" fmla="*/ 905306 w 905306"/>
                <a:gd name="connsiteY1" fmla="*/ 693437 h 909641"/>
                <a:gd name="connsiteX2" fmla="*/ 643030 w 905306"/>
                <a:gd name="connsiteY2" fmla="*/ 909641 h 909641"/>
                <a:gd name="connsiteX3" fmla="*/ 573437 w 905306"/>
                <a:gd name="connsiteY3" fmla="*/ 909641 h 909641"/>
                <a:gd name="connsiteX4" fmla="*/ 840274 w 905306"/>
                <a:gd name="connsiteY4" fmla="*/ 0 h 909641"/>
                <a:gd name="connsiteX5" fmla="*/ 851190 w 905306"/>
                <a:gd name="connsiteY5" fmla="*/ 2204 h 909641"/>
                <a:gd name="connsiteX6" fmla="*/ 905306 w 905306"/>
                <a:gd name="connsiteY6" fmla="*/ 83846 h 909641"/>
                <a:gd name="connsiteX7" fmla="*/ 905306 w 905306"/>
                <a:gd name="connsiteY7" fmla="*/ 495414 h 909641"/>
                <a:gd name="connsiteX8" fmla="*/ 882045 w 905306"/>
                <a:gd name="connsiteY8" fmla="*/ 508372 h 909641"/>
                <a:gd name="connsiteX9" fmla="*/ 400389 w 905306"/>
                <a:gd name="connsiteY9" fmla="*/ 909641 h 909641"/>
                <a:gd name="connsiteX10" fmla="*/ 79511 w 905306"/>
                <a:gd name="connsiteY10" fmla="*/ 909641 h 909641"/>
                <a:gd name="connsiteX11" fmla="*/ 16858 w 905306"/>
                <a:gd name="connsiteY11" fmla="*/ 883689 h 909641"/>
                <a:gd name="connsiteX12" fmla="*/ 0 w 905306"/>
                <a:gd name="connsiteY12" fmla="*/ 858686 h 909641"/>
                <a:gd name="connsiteX13" fmla="*/ 1064 w 905306"/>
                <a:gd name="connsiteY13" fmla="*/ 837626 h 909641"/>
                <a:gd name="connsiteX14" fmla="*/ 838605 w 905306"/>
                <a:gd name="connsiteY14" fmla="*/ 85 h 909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05306" h="909641">
                  <a:moveTo>
                    <a:pt x="905306" y="632923"/>
                  </a:moveTo>
                  <a:lnTo>
                    <a:pt x="905306" y="693437"/>
                  </a:lnTo>
                  <a:lnTo>
                    <a:pt x="643030" y="909641"/>
                  </a:lnTo>
                  <a:lnTo>
                    <a:pt x="573437" y="909641"/>
                  </a:lnTo>
                  <a:close/>
                  <a:moveTo>
                    <a:pt x="840274" y="0"/>
                  </a:moveTo>
                  <a:lnTo>
                    <a:pt x="851190" y="2204"/>
                  </a:lnTo>
                  <a:cubicBezTo>
                    <a:pt x="882992" y="15655"/>
                    <a:pt x="905306" y="47145"/>
                    <a:pt x="905306" y="83846"/>
                  </a:cubicBezTo>
                  <a:lnTo>
                    <a:pt x="905306" y="495414"/>
                  </a:lnTo>
                  <a:lnTo>
                    <a:pt x="882045" y="508372"/>
                  </a:lnTo>
                  <a:lnTo>
                    <a:pt x="400389" y="909641"/>
                  </a:lnTo>
                  <a:lnTo>
                    <a:pt x="79511" y="909641"/>
                  </a:lnTo>
                  <a:cubicBezTo>
                    <a:pt x="55044" y="909641"/>
                    <a:pt x="32892" y="899724"/>
                    <a:pt x="16858" y="883689"/>
                  </a:cubicBezTo>
                  <a:lnTo>
                    <a:pt x="0" y="858686"/>
                  </a:lnTo>
                  <a:lnTo>
                    <a:pt x="1064" y="837626"/>
                  </a:lnTo>
                  <a:cubicBezTo>
                    <a:pt x="45912" y="396014"/>
                    <a:pt x="396993" y="44933"/>
                    <a:pt x="838605" y="85"/>
                  </a:cubicBezTo>
                  <a:close/>
                </a:path>
              </a:pathLst>
            </a:cu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7" name="íṧļîḓê">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E51E5FF4-3CC3-4FBB-AA97-AFF78042586D}"/>
                </a:ext>
              </a:extLst>
            </p:cNvPr>
            <p:cNvSpPr/>
            <p:nvPr/>
          </p:nvSpPr>
          <p:spPr>
            <a:xfrm>
              <a:off x="7411745" y="1597106"/>
              <a:ext cx="1249011" cy="1249011"/>
            </a:xfrm>
            <a:custGeom>
              <a:avLst/>
              <a:gdLst>
                <a:gd name="connsiteX0" fmla="*/ 0 w 909855"/>
                <a:gd name="connsiteY0" fmla="*/ 628704 h 909855"/>
                <a:gd name="connsiteX1" fmla="*/ 337187 w 909855"/>
                <a:gd name="connsiteY1" fmla="*/ 909855 h 909855"/>
                <a:gd name="connsiteX2" fmla="*/ 267594 w 909855"/>
                <a:gd name="connsiteY2" fmla="*/ 909855 h 909855"/>
                <a:gd name="connsiteX3" fmla="*/ 0 w 909855"/>
                <a:gd name="connsiteY3" fmla="*/ 689268 h 909855"/>
                <a:gd name="connsiteX4" fmla="*/ 66095 w 909855"/>
                <a:gd name="connsiteY4" fmla="*/ 0 h 909855"/>
                <a:gd name="connsiteX5" fmla="*/ 72014 w 909855"/>
                <a:gd name="connsiteY5" fmla="*/ 299 h 909855"/>
                <a:gd name="connsiteX6" fmla="*/ 909556 w 909855"/>
                <a:gd name="connsiteY6" fmla="*/ 837840 h 909855"/>
                <a:gd name="connsiteX7" fmla="*/ 909855 w 909855"/>
                <a:gd name="connsiteY7" fmla="*/ 843764 h 909855"/>
                <a:gd name="connsiteX8" fmla="*/ 907437 w 909855"/>
                <a:gd name="connsiteY8" fmla="*/ 855739 h 909855"/>
                <a:gd name="connsiteX9" fmla="*/ 825795 w 909855"/>
                <a:gd name="connsiteY9" fmla="*/ 909855 h 909855"/>
                <a:gd name="connsiteX10" fmla="*/ 510198 w 909855"/>
                <a:gd name="connsiteY10" fmla="*/ 909855 h 909855"/>
                <a:gd name="connsiteX11" fmla="*/ 373983 w 909855"/>
                <a:gd name="connsiteY11" fmla="*/ 796654 h 909855"/>
                <a:gd name="connsiteX12" fmla="*/ 373983 w 909855"/>
                <a:gd name="connsiteY12" fmla="*/ 514808 h 909855"/>
                <a:gd name="connsiteX13" fmla="*/ 367761 w 909855"/>
                <a:gd name="connsiteY13" fmla="*/ 498920 h 909855"/>
                <a:gd name="connsiteX14" fmla="*/ 351873 w 909855"/>
                <a:gd name="connsiteY14" fmla="*/ 492698 h 909855"/>
                <a:gd name="connsiteX15" fmla="*/ 219243 w 909855"/>
                <a:gd name="connsiteY15" fmla="*/ 492698 h 909855"/>
                <a:gd name="connsiteX16" fmla="*/ 203349 w 909855"/>
                <a:gd name="connsiteY16" fmla="*/ 498920 h 909855"/>
                <a:gd name="connsiteX17" fmla="*/ 197133 w 909855"/>
                <a:gd name="connsiteY17" fmla="*/ 514808 h 909855"/>
                <a:gd name="connsiteX18" fmla="*/ 197133 w 909855"/>
                <a:gd name="connsiteY18" fmla="*/ 649512 h 909855"/>
                <a:gd name="connsiteX19" fmla="*/ 28579 w 909855"/>
                <a:gd name="connsiteY19" fmla="*/ 508586 h 909855"/>
                <a:gd name="connsiteX20" fmla="*/ 4402 w 909855"/>
                <a:gd name="connsiteY20" fmla="*/ 495118 h 909855"/>
                <a:gd name="connsiteX21" fmla="*/ 0 w 909855"/>
                <a:gd name="connsiteY21" fmla="*/ 494420 h 909855"/>
                <a:gd name="connsiteX22" fmla="*/ 0 w 909855"/>
                <a:gd name="connsiteY22" fmla="*/ 84060 h 909855"/>
                <a:gd name="connsiteX23" fmla="*/ 54116 w 909855"/>
                <a:gd name="connsiteY23" fmla="*/ 2418 h 909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09855" h="909855">
                  <a:moveTo>
                    <a:pt x="0" y="628704"/>
                  </a:moveTo>
                  <a:lnTo>
                    <a:pt x="337187" y="909855"/>
                  </a:lnTo>
                  <a:lnTo>
                    <a:pt x="267594" y="909855"/>
                  </a:lnTo>
                  <a:lnTo>
                    <a:pt x="0" y="689268"/>
                  </a:lnTo>
                  <a:close/>
                  <a:moveTo>
                    <a:pt x="66095" y="0"/>
                  </a:moveTo>
                  <a:lnTo>
                    <a:pt x="72014" y="299"/>
                  </a:lnTo>
                  <a:cubicBezTo>
                    <a:pt x="513626" y="45147"/>
                    <a:pt x="864708" y="396228"/>
                    <a:pt x="909556" y="837840"/>
                  </a:cubicBezTo>
                  <a:lnTo>
                    <a:pt x="909855" y="843764"/>
                  </a:lnTo>
                  <a:lnTo>
                    <a:pt x="907437" y="855739"/>
                  </a:lnTo>
                  <a:cubicBezTo>
                    <a:pt x="893986" y="887541"/>
                    <a:pt x="862496" y="909855"/>
                    <a:pt x="825795" y="909855"/>
                  </a:cubicBezTo>
                  <a:lnTo>
                    <a:pt x="510198" y="909855"/>
                  </a:lnTo>
                  <a:lnTo>
                    <a:pt x="373983" y="796654"/>
                  </a:lnTo>
                  <a:lnTo>
                    <a:pt x="373983" y="514808"/>
                  </a:lnTo>
                  <a:cubicBezTo>
                    <a:pt x="373983" y="508359"/>
                    <a:pt x="371909" y="503063"/>
                    <a:pt x="367761" y="498920"/>
                  </a:cubicBezTo>
                  <a:cubicBezTo>
                    <a:pt x="363618" y="494772"/>
                    <a:pt x="358322" y="492698"/>
                    <a:pt x="351873" y="492698"/>
                  </a:cubicBezTo>
                  <a:lnTo>
                    <a:pt x="219243" y="492698"/>
                  </a:lnTo>
                  <a:cubicBezTo>
                    <a:pt x="212794" y="492698"/>
                    <a:pt x="207498" y="494772"/>
                    <a:pt x="203349" y="498920"/>
                  </a:cubicBezTo>
                  <a:cubicBezTo>
                    <a:pt x="199207" y="503063"/>
                    <a:pt x="197133" y="508359"/>
                    <a:pt x="197133" y="514808"/>
                  </a:cubicBezTo>
                  <a:lnTo>
                    <a:pt x="197133" y="649512"/>
                  </a:lnTo>
                  <a:lnTo>
                    <a:pt x="28579" y="508586"/>
                  </a:lnTo>
                  <a:cubicBezTo>
                    <a:pt x="21212" y="502600"/>
                    <a:pt x="13152" y="498110"/>
                    <a:pt x="4402" y="495118"/>
                  </a:cubicBezTo>
                  <a:lnTo>
                    <a:pt x="0" y="494420"/>
                  </a:lnTo>
                  <a:lnTo>
                    <a:pt x="0" y="84060"/>
                  </a:lnTo>
                  <a:cubicBezTo>
                    <a:pt x="0" y="47359"/>
                    <a:pt x="22314" y="15869"/>
                    <a:pt x="54116" y="2418"/>
                  </a:cubicBezTo>
                  <a:close/>
                </a:path>
              </a:pathLst>
            </a:cu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sp>
          <p:nvSpPr>
            <p:cNvPr id="38" name="íšlíḑê">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684622A0-93F9-4B5D-B2F4-15F2216B72A0}"/>
                </a:ext>
              </a:extLst>
            </p:cNvPr>
            <p:cNvSpPr/>
            <p:nvPr/>
          </p:nvSpPr>
          <p:spPr>
            <a:xfrm>
              <a:off x="7411745" y="2911799"/>
              <a:ext cx="1249011" cy="1249011"/>
            </a:xfrm>
            <a:custGeom>
              <a:avLst/>
              <a:gdLst>
                <a:gd name="connsiteX0" fmla="*/ 325637 w 909855"/>
                <a:gd name="connsiteY0" fmla="*/ 0 h 909855"/>
                <a:gd name="connsiteX1" fmla="*/ 394570 w 909855"/>
                <a:gd name="connsiteY1" fmla="*/ 0 h 909855"/>
                <a:gd name="connsiteX2" fmla="*/ 454112 w 909855"/>
                <a:gd name="connsiteY2" fmla="*/ 49647 h 909855"/>
                <a:gd name="connsiteX3" fmla="*/ 468619 w 909855"/>
                <a:gd name="connsiteY3" fmla="*/ 54483 h 909855"/>
                <a:gd name="connsiteX4" fmla="*/ 470693 w 909855"/>
                <a:gd name="connsiteY4" fmla="*/ 54483 h 909855"/>
                <a:gd name="connsiteX5" fmla="*/ 485201 w 909855"/>
                <a:gd name="connsiteY5" fmla="*/ 46885 h 909855"/>
                <a:gd name="connsiteX6" fmla="*/ 524482 w 909855"/>
                <a:gd name="connsiteY6" fmla="*/ 0 h 909855"/>
                <a:gd name="connsiteX7" fmla="*/ 825795 w 909855"/>
                <a:gd name="connsiteY7" fmla="*/ 0 h 909855"/>
                <a:gd name="connsiteX8" fmla="*/ 907437 w 909855"/>
                <a:gd name="connsiteY8" fmla="*/ 54116 h 909855"/>
                <a:gd name="connsiteX9" fmla="*/ 909855 w 909855"/>
                <a:gd name="connsiteY9" fmla="*/ 66091 h 909855"/>
                <a:gd name="connsiteX10" fmla="*/ 909556 w 909855"/>
                <a:gd name="connsiteY10" fmla="*/ 72014 h 909855"/>
                <a:gd name="connsiteX11" fmla="*/ 72014 w 909855"/>
                <a:gd name="connsiteY11" fmla="*/ 909556 h 909855"/>
                <a:gd name="connsiteX12" fmla="*/ 66091 w 909855"/>
                <a:gd name="connsiteY12" fmla="*/ 909855 h 909855"/>
                <a:gd name="connsiteX13" fmla="*/ 54116 w 909855"/>
                <a:gd name="connsiteY13" fmla="*/ 907437 h 909855"/>
                <a:gd name="connsiteX14" fmla="*/ 0 w 909855"/>
                <a:gd name="connsiteY14" fmla="*/ 825795 h 909855"/>
                <a:gd name="connsiteX15" fmla="*/ 0 w 909855"/>
                <a:gd name="connsiteY15" fmla="*/ 153955 h 909855"/>
                <a:gd name="connsiteX16" fmla="*/ 64503 w 909855"/>
                <a:gd name="connsiteY16" fmla="*/ 153955 h 909855"/>
                <a:gd name="connsiteX17" fmla="*/ 64503 w 909855"/>
                <a:gd name="connsiteY17" fmla="*/ 419224 h 909855"/>
                <a:gd name="connsiteX18" fmla="*/ 329768 w 909855"/>
                <a:gd name="connsiteY18" fmla="*/ 419224 h 909855"/>
                <a:gd name="connsiteX19" fmla="*/ 360856 w 909855"/>
                <a:gd name="connsiteY19" fmla="*/ 406098 h 909855"/>
                <a:gd name="connsiteX20" fmla="*/ 373983 w 909855"/>
                <a:gd name="connsiteY20" fmla="*/ 375014 h 909855"/>
                <a:gd name="connsiteX21" fmla="*/ 373983 w 909855"/>
                <a:gd name="connsiteY21" fmla="*/ 43430 h 909855"/>
                <a:gd name="connsiteX22" fmla="*/ 373290 w 909855"/>
                <a:gd name="connsiteY22" fmla="*/ 39282 h 909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09855" h="909855">
                  <a:moveTo>
                    <a:pt x="325637" y="0"/>
                  </a:moveTo>
                  <a:lnTo>
                    <a:pt x="394570" y="0"/>
                  </a:lnTo>
                  <a:lnTo>
                    <a:pt x="454112" y="49647"/>
                  </a:lnTo>
                  <a:cubicBezTo>
                    <a:pt x="457800" y="52869"/>
                    <a:pt x="462635" y="54483"/>
                    <a:pt x="468619" y="54483"/>
                  </a:cubicBezTo>
                  <a:lnTo>
                    <a:pt x="470693" y="54483"/>
                  </a:lnTo>
                  <a:cubicBezTo>
                    <a:pt x="476677" y="53562"/>
                    <a:pt x="481513" y="51028"/>
                    <a:pt x="485201" y="46885"/>
                  </a:cubicBezTo>
                  <a:lnTo>
                    <a:pt x="524482" y="0"/>
                  </a:lnTo>
                  <a:lnTo>
                    <a:pt x="825795" y="0"/>
                  </a:lnTo>
                  <a:cubicBezTo>
                    <a:pt x="862496" y="0"/>
                    <a:pt x="893986" y="22314"/>
                    <a:pt x="907437" y="54116"/>
                  </a:cubicBezTo>
                  <a:lnTo>
                    <a:pt x="909855" y="66091"/>
                  </a:lnTo>
                  <a:lnTo>
                    <a:pt x="909556" y="72014"/>
                  </a:lnTo>
                  <a:cubicBezTo>
                    <a:pt x="864708" y="513626"/>
                    <a:pt x="513626" y="864708"/>
                    <a:pt x="72014" y="909556"/>
                  </a:cubicBezTo>
                  <a:lnTo>
                    <a:pt x="66091" y="909855"/>
                  </a:lnTo>
                  <a:lnTo>
                    <a:pt x="54116" y="907437"/>
                  </a:lnTo>
                  <a:cubicBezTo>
                    <a:pt x="22314" y="893986"/>
                    <a:pt x="0" y="862496"/>
                    <a:pt x="0" y="825795"/>
                  </a:cubicBezTo>
                  <a:lnTo>
                    <a:pt x="0" y="153955"/>
                  </a:lnTo>
                  <a:lnTo>
                    <a:pt x="64503" y="153955"/>
                  </a:lnTo>
                  <a:lnTo>
                    <a:pt x="64503" y="419224"/>
                  </a:lnTo>
                  <a:lnTo>
                    <a:pt x="329768" y="419224"/>
                  </a:lnTo>
                  <a:cubicBezTo>
                    <a:pt x="341741" y="419224"/>
                    <a:pt x="352105" y="414849"/>
                    <a:pt x="360856" y="406098"/>
                  </a:cubicBezTo>
                  <a:cubicBezTo>
                    <a:pt x="369607" y="397352"/>
                    <a:pt x="373983" y="386987"/>
                    <a:pt x="373983" y="375014"/>
                  </a:cubicBezTo>
                  <a:lnTo>
                    <a:pt x="373983" y="43430"/>
                  </a:lnTo>
                  <a:cubicBezTo>
                    <a:pt x="373983" y="41589"/>
                    <a:pt x="373750" y="40203"/>
                    <a:pt x="373290" y="39282"/>
                  </a:cubicBezTo>
                  <a:close/>
                </a:path>
              </a:pathLst>
            </a:cu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sp>
          <p:nvSpPr>
            <p:cNvPr id="39" name="ïslïḍè">
              <a:extLst>
                <a:ext uri="{FF2B5EF4-FFF2-40B4-BE49-F238E27FC236}">
                  <a16:creationId xmlns="" xmlns:lc="http://schemas.openxmlformats.org/drawingml/2006/lockedCanvas" xmlns:a16="http://schemas.microsoft.com/office/drawing/2014/main" xmlns:p14="http://schemas.microsoft.com/office/powerpoint/2010/main" xmlns:a14="http://schemas.microsoft.com/office/drawing/2010/main" id="{81C2243E-200C-4815-BEF9-A9E6E2444103}"/>
                </a:ext>
              </a:extLst>
            </p:cNvPr>
            <p:cNvSpPr/>
            <p:nvPr/>
          </p:nvSpPr>
          <p:spPr>
            <a:xfrm>
              <a:off x="6096000" y="2911798"/>
              <a:ext cx="1242766" cy="1248716"/>
            </a:xfrm>
            <a:custGeom>
              <a:avLst/>
              <a:gdLst>
                <a:gd name="connsiteX0" fmla="*/ 79511 w 905306"/>
                <a:gd name="connsiteY0" fmla="*/ 0 h 909640"/>
                <a:gd name="connsiteX1" fmla="*/ 386142 w 905306"/>
                <a:gd name="connsiteY1" fmla="*/ 0 h 909640"/>
                <a:gd name="connsiteX2" fmla="*/ 425423 w 905306"/>
                <a:gd name="connsiteY2" fmla="*/ 46885 h 909640"/>
                <a:gd name="connsiteX3" fmla="*/ 439930 w 905306"/>
                <a:gd name="connsiteY3" fmla="*/ 54483 h 909640"/>
                <a:gd name="connsiteX4" fmla="*/ 456512 w 905306"/>
                <a:gd name="connsiteY4" fmla="*/ 49647 h 909640"/>
                <a:gd name="connsiteX5" fmla="*/ 516054 w 905306"/>
                <a:gd name="connsiteY5" fmla="*/ 0 h 909640"/>
                <a:gd name="connsiteX6" fmla="*/ 584987 w 905306"/>
                <a:gd name="connsiteY6" fmla="*/ 0 h 909640"/>
                <a:gd name="connsiteX7" fmla="*/ 537334 w 905306"/>
                <a:gd name="connsiteY7" fmla="*/ 39282 h 909640"/>
                <a:gd name="connsiteX8" fmla="*/ 536987 w 905306"/>
                <a:gd name="connsiteY8" fmla="*/ 41356 h 909640"/>
                <a:gd name="connsiteX9" fmla="*/ 536641 w 905306"/>
                <a:gd name="connsiteY9" fmla="*/ 43430 h 909640"/>
                <a:gd name="connsiteX10" fmla="*/ 536641 w 905306"/>
                <a:gd name="connsiteY10" fmla="*/ 375014 h 909640"/>
                <a:gd name="connsiteX11" fmla="*/ 549767 w 905306"/>
                <a:gd name="connsiteY11" fmla="*/ 406098 h 909640"/>
                <a:gd name="connsiteX12" fmla="*/ 580856 w 905306"/>
                <a:gd name="connsiteY12" fmla="*/ 419224 h 909640"/>
                <a:gd name="connsiteX13" fmla="*/ 846120 w 905306"/>
                <a:gd name="connsiteY13" fmla="*/ 419224 h 909640"/>
                <a:gd name="connsiteX14" fmla="*/ 846120 w 905306"/>
                <a:gd name="connsiteY14" fmla="*/ 153955 h 909640"/>
                <a:gd name="connsiteX15" fmla="*/ 905306 w 905306"/>
                <a:gd name="connsiteY15" fmla="*/ 153955 h 909640"/>
                <a:gd name="connsiteX16" fmla="*/ 905306 w 905306"/>
                <a:gd name="connsiteY16" fmla="*/ 825795 h 909640"/>
                <a:gd name="connsiteX17" fmla="*/ 851190 w 905306"/>
                <a:gd name="connsiteY17" fmla="*/ 907437 h 909640"/>
                <a:gd name="connsiteX18" fmla="*/ 840278 w 905306"/>
                <a:gd name="connsiteY18" fmla="*/ 909640 h 909640"/>
                <a:gd name="connsiteX19" fmla="*/ 838605 w 905306"/>
                <a:gd name="connsiteY19" fmla="*/ 909556 h 909640"/>
                <a:gd name="connsiteX20" fmla="*/ 1064 w 905306"/>
                <a:gd name="connsiteY20" fmla="*/ 72014 h 909640"/>
                <a:gd name="connsiteX21" fmla="*/ 0 w 905306"/>
                <a:gd name="connsiteY21" fmla="*/ 50955 h 909640"/>
                <a:gd name="connsiteX22" fmla="*/ 16858 w 905306"/>
                <a:gd name="connsiteY22" fmla="*/ 25952 h 909640"/>
                <a:gd name="connsiteX23" fmla="*/ 79511 w 905306"/>
                <a:gd name="connsiteY23" fmla="*/ 0 h 909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905306" h="909640">
                  <a:moveTo>
                    <a:pt x="79511" y="0"/>
                  </a:moveTo>
                  <a:lnTo>
                    <a:pt x="386142" y="0"/>
                  </a:lnTo>
                  <a:lnTo>
                    <a:pt x="425423" y="46885"/>
                  </a:lnTo>
                  <a:cubicBezTo>
                    <a:pt x="429105" y="51028"/>
                    <a:pt x="433941" y="53562"/>
                    <a:pt x="439930" y="54483"/>
                  </a:cubicBezTo>
                  <a:cubicBezTo>
                    <a:pt x="445459" y="54943"/>
                    <a:pt x="450983" y="53329"/>
                    <a:pt x="456512" y="49647"/>
                  </a:cubicBezTo>
                  <a:lnTo>
                    <a:pt x="516054" y="0"/>
                  </a:lnTo>
                  <a:lnTo>
                    <a:pt x="584987" y="0"/>
                  </a:lnTo>
                  <a:lnTo>
                    <a:pt x="537334" y="39282"/>
                  </a:lnTo>
                  <a:cubicBezTo>
                    <a:pt x="537334" y="39742"/>
                    <a:pt x="537220" y="40436"/>
                    <a:pt x="536987" y="41356"/>
                  </a:cubicBezTo>
                  <a:cubicBezTo>
                    <a:pt x="536760" y="42277"/>
                    <a:pt x="536641" y="42970"/>
                    <a:pt x="536641" y="43430"/>
                  </a:cubicBezTo>
                  <a:lnTo>
                    <a:pt x="536641" y="375014"/>
                  </a:lnTo>
                  <a:cubicBezTo>
                    <a:pt x="536641" y="386987"/>
                    <a:pt x="541016" y="397352"/>
                    <a:pt x="549767" y="406098"/>
                  </a:cubicBezTo>
                  <a:cubicBezTo>
                    <a:pt x="558518" y="414849"/>
                    <a:pt x="568883" y="419224"/>
                    <a:pt x="580856" y="419224"/>
                  </a:cubicBezTo>
                  <a:lnTo>
                    <a:pt x="846120" y="419224"/>
                  </a:lnTo>
                  <a:lnTo>
                    <a:pt x="846120" y="153955"/>
                  </a:lnTo>
                  <a:lnTo>
                    <a:pt x="905306" y="153955"/>
                  </a:lnTo>
                  <a:lnTo>
                    <a:pt x="905306" y="825795"/>
                  </a:lnTo>
                  <a:cubicBezTo>
                    <a:pt x="905306" y="862496"/>
                    <a:pt x="882992" y="893986"/>
                    <a:pt x="851190" y="907437"/>
                  </a:cubicBezTo>
                  <a:lnTo>
                    <a:pt x="840278" y="909640"/>
                  </a:lnTo>
                  <a:lnTo>
                    <a:pt x="838605" y="909556"/>
                  </a:lnTo>
                  <a:cubicBezTo>
                    <a:pt x="396993" y="864708"/>
                    <a:pt x="45912" y="513626"/>
                    <a:pt x="1064" y="72014"/>
                  </a:cubicBezTo>
                  <a:lnTo>
                    <a:pt x="0" y="50955"/>
                  </a:lnTo>
                  <a:lnTo>
                    <a:pt x="16858" y="25952"/>
                  </a:lnTo>
                  <a:cubicBezTo>
                    <a:pt x="32892" y="9918"/>
                    <a:pt x="55044" y="0"/>
                    <a:pt x="79511" y="0"/>
                  </a:cubicBezTo>
                  <a:close/>
                </a:path>
              </a:pathLst>
            </a:custGeom>
            <a:pattFill prst="pct5">
              <a:fgClr>
                <a:srgbClr val="E4E6EA"/>
              </a:fgClr>
              <a:bgClr>
                <a:srgbClr val="ADB5BF"/>
              </a:bgClr>
            </a:pattFill>
            <a:ln w="12700" cap="flat" cmpd="sng" algn="ctr">
              <a:noFill/>
              <a:prstDash val="solid"/>
              <a:miter lim="800000"/>
            </a:ln>
            <a:effectLst/>
            <a:extLst>
              <a:ext uri="{91240B29-F687-4F45-9708-019B960494DF}">
                <a14:hiddenLine xmlns:a14="http://schemas.microsoft.com/office/drawing/2010/main" w="9525">
                  <a:solidFill>
                    <a:srgbClr val="000000"/>
                  </a:solidFill>
                  <a:round/>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lt1"/>
                </a:solidFill>
              </a:endParaRPr>
            </a:p>
          </p:txBody>
        </p:sp>
      </p:grpSp>
    </p:spTree>
    <p:custDataLst>
      <p:tags r:id="rId1"/>
    </p:custDataLst>
    <p:extLst>
      <p:ext uri="{BB962C8B-B14F-4D97-AF65-F5344CB8AC3E}">
        <p14:creationId xmlns:p14="http://schemas.microsoft.com/office/powerpoint/2010/main" val="194894387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32725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1183512"/>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err="1" smtClean="0">
                <a:solidFill>
                  <a:srgbClr val="C00000"/>
                </a:solidFill>
                <a:latin typeface="微软雅黑" pitchFamily="34" charset="-122"/>
                <a:ea typeface="微软雅黑" pitchFamily="34" charset="-122"/>
              </a:rPr>
              <a:t>9】</a:t>
            </a:r>
            <a:r>
              <a:rPr lang="en-US" altLang="zh-CN" sz="1800" dirty="0" err="1">
                <a:ea typeface="微软雅黑"/>
                <a:cs typeface="+mn-ea"/>
              </a:rPr>
              <a:t>A</a:t>
            </a:r>
            <a:r>
              <a:rPr lang="zh-CN" altLang="en-US" sz="1800" dirty="0">
                <a:ea typeface="微软雅黑"/>
                <a:cs typeface="+mn-ea"/>
              </a:rPr>
              <a:t>公司</a:t>
            </a:r>
            <a:r>
              <a:rPr lang="en-US" altLang="zh-CN" sz="1800" dirty="0">
                <a:ea typeface="微软雅黑"/>
                <a:cs typeface="+mn-ea"/>
              </a:rPr>
              <a:t>2018</a:t>
            </a:r>
            <a:r>
              <a:rPr lang="zh-CN" altLang="en-US" sz="1800" dirty="0">
                <a:ea typeface="微软雅黑"/>
                <a:cs typeface="+mn-ea"/>
              </a:rPr>
              <a:t>年</a:t>
            </a:r>
            <a:r>
              <a:rPr lang="en-US" altLang="zh-CN" sz="1800" dirty="0">
                <a:ea typeface="微软雅黑"/>
                <a:cs typeface="+mn-ea"/>
              </a:rPr>
              <a:t>12</a:t>
            </a:r>
            <a:r>
              <a:rPr lang="zh-CN" altLang="en-US" sz="1800" dirty="0">
                <a:ea typeface="微软雅黑"/>
                <a:cs typeface="+mn-ea"/>
              </a:rPr>
              <a:t>月</a:t>
            </a:r>
            <a:r>
              <a:rPr lang="en-US" altLang="zh-CN" sz="1800" dirty="0">
                <a:ea typeface="微软雅黑"/>
                <a:cs typeface="+mn-ea"/>
              </a:rPr>
              <a:t>31</a:t>
            </a:r>
            <a:r>
              <a:rPr lang="zh-CN" altLang="en-US" sz="1800" dirty="0">
                <a:ea typeface="微软雅黑"/>
                <a:cs typeface="+mn-ea"/>
              </a:rPr>
              <a:t>日股本为</a:t>
            </a:r>
            <a:r>
              <a:rPr lang="en-US" altLang="zh-CN" sz="1800" dirty="0">
                <a:ea typeface="微软雅黑"/>
                <a:cs typeface="+mn-ea"/>
              </a:rPr>
              <a:t>100 000 000</a:t>
            </a:r>
            <a:r>
              <a:rPr lang="zh-CN" altLang="en-US" sz="1800" dirty="0">
                <a:ea typeface="微软雅黑"/>
                <a:cs typeface="+mn-ea"/>
              </a:rPr>
              <a:t>股，面值为</a:t>
            </a:r>
            <a:r>
              <a:rPr lang="en-US" altLang="zh-CN" sz="1800" dirty="0">
                <a:ea typeface="微软雅黑"/>
                <a:cs typeface="+mn-ea"/>
              </a:rPr>
              <a:t>1</a:t>
            </a:r>
            <a:r>
              <a:rPr lang="zh-CN" altLang="en-US" sz="1800" dirty="0">
                <a:ea typeface="微软雅黑"/>
                <a:cs typeface="+mn-ea"/>
              </a:rPr>
              <a:t>元，资本公积（股本溢价）为</a:t>
            </a:r>
            <a:r>
              <a:rPr lang="en-US" altLang="zh-CN" sz="1800" dirty="0">
                <a:ea typeface="微软雅黑"/>
                <a:cs typeface="+mn-ea"/>
              </a:rPr>
              <a:t>30 000 000</a:t>
            </a:r>
            <a:r>
              <a:rPr lang="zh-CN" altLang="en-US" sz="1800" dirty="0">
                <a:ea typeface="微软雅黑"/>
                <a:cs typeface="+mn-ea"/>
              </a:rPr>
              <a:t>元，盈余公积为</a:t>
            </a:r>
            <a:r>
              <a:rPr lang="en-US" altLang="zh-CN" sz="1800" dirty="0">
                <a:ea typeface="微软雅黑"/>
                <a:cs typeface="+mn-ea"/>
              </a:rPr>
              <a:t>40 000 000</a:t>
            </a:r>
            <a:r>
              <a:rPr lang="zh-CN" altLang="en-US" sz="1800" dirty="0">
                <a:ea typeface="微软雅黑"/>
                <a:cs typeface="+mn-ea"/>
              </a:rPr>
              <a:t>元。经股东大会批准，</a:t>
            </a:r>
            <a:r>
              <a:rPr lang="en-US" altLang="zh-CN" sz="1800" dirty="0">
                <a:ea typeface="微软雅黑"/>
                <a:cs typeface="+mn-ea"/>
              </a:rPr>
              <a:t>A</a:t>
            </a:r>
            <a:r>
              <a:rPr lang="zh-CN" altLang="en-US" sz="1800" dirty="0">
                <a:ea typeface="微软雅黑"/>
                <a:cs typeface="+mn-ea"/>
              </a:rPr>
              <a:t>公司以现金回购本公司股票</a:t>
            </a:r>
            <a:r>
              <a:rPr lang="en-US" altLang="zh-CN" sz="1800" dirty="0">
                <a:ea typeface="微软雅黑"/>
                <a:cs typeface="+mn-ea"/>
              </a:rPr>
              <a:t>20 000 000</a:t>
            </a:r>
            <a:r>
              <a:rPr lang="zh-CN" altLang="en-US" sz="1800" dirty="0">
                <a:ea typeface="微软雅黑"/>
                <a:cs typeface="+mn-ea"/>
              </a:rPr>
              <a:t>股并注销。假定</a:t>
            </a:r>
            <a:r>
              <a:rPr lang="en-US" altLang="zh-CN" sz="1800" dirty="0">
                <a:ea typeface="微软雅黑"/>
                <a:cs typeface="+mn-ea"/>
              </a:rPr>
              <a:t>A</a:t>
            </a:r>
            <a:r>
              <a:rPr lang="zh-CN" altLang="en-US" sz="1800" dirty="0">
                <a:ea typeface="微软雅黑"/>
                <a:cs typeface="+mn-ea"/>
              </a:rPr>
              <a:t>公司按每股</a:t>
            </a:r>
            <a:r>
              <a:rPr lang="en-US" altLang="zh-CN" sz="1800" dirty="0">
                <a:ea typeface="微软雅黑"/>
                <a:cs typeface="+mn-ea"/>
              </a:rPr>
              <a:t>2</a:t>
            </a:r>
            <a:r>
              <a:rPr lang="zh-CN" altLang="en-US" sz="1800" dirty="0">
                <a:ea typeface="微软雅黑"/>
                <a:cs typeface="+mn-ea"/>
              </a:rPr>
              <a:t>元回购股票，不考虑其他因素，</a:t>
            </a:r>
            <a:r>
              <a:rPr lang="en-US" altLang="zh-CN" sz="1800" dirty="0">
                <a:ea typeface="微软雅黑"/>
                <a:cs typeface="+mn-ea"/>
              </a:rPr>
              <a:t>A</a:t>
            </a:r>
            <a:r>
              <a:rPr lang="zh-CN" altLang="en-US" sz="1800" dirty="0">
                <a:ea typeface="微软雅黑"/>
                <a:cs typeface="+mn-ea"/>
              </a:rPr>
              <a:t>公司应编制如下会计分录：</a:t>
            </a:r>
          </a:p>
        </p:txBody>
      </p:sp>
      <p:sp>
        <p:nvSpPr>
          <p:cNvPr id="16" name="矩形 15"/>
          <p:cNvSpPr/>
          <p:nvPr/>
        </p:nvSpPr>
        <p:spPr>
          <a:xfrm>
            <a:off x="943219" y="3505530"/>
            <a:ext cx="6986770" cy="1183512"/>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1</a:t>
            </a:r>
            <a:r>
              <a:rPr lang="zh-CN" altLang="en-US" sz="1800" dirty="0">
                <a:ea typeface="微软雅黑"/>
                <a:cs typeface="+mn-ea"/>
              </a:rPr>
              <a:t>）回购本公司股份时：</a:t>
            </a:r>
          </a:p>
          <a:p>
            <a:r>
              <a:rPr lang="zh-CN" altLang="en-US" sz="1800" dirty="0">
                <a:ea typeface="微软雅黑"/>
                <a:cs typeface="+mn-ea"/>
              </a:rPr>
              <a:t>借：库存股　　　　　　　　        </a:t>
            </a:r>
            <a:r>
              <a:rPr lang="en-US" altLang="zh-CN" sz="1800" dirty="0">
                <a:ea typeface="微软雅黑"/>
                <a:cs typeface="+mn-ea"/>
              </a:rPr>
              <a:t>40 000 000</a:t>
            </a:r>
          </a:p>
          <a:p>
            <a:r>
              <a:rPr lang="zh-CN" altLang="en-US" sz="1800" dirty="0">
                <a:ea typeface="微软雅黑"/>
                <a:cs typeface="+mn-ea"/>
              </a:rPr>
              <a:t>　　贷：银行存款　　　　　　　                       </a:t>
            </a:r>
            <a:r>
              <a:rPr lang="en-US" altLang="zh-CN" sz="1800" dirty="0">
                <a:ea typeface="微软雅黑"/>
                <a:cs typeface="+mn-ea"/>
              </a:rPr>
              <a:t>40 000 000</a:t>
            </a:r>
          </a:p>
          <a:p>
            <a:r>
              <a:rPr lang="zh-CN" altLang="en-US" sz="1800" dirty="0">
                <a:ea typeface="微软雅黑"/>
                <a:cs typeface="+mn-ea"/>
              </a:rPr>
              <a:t>库存股成本＝</a:t>
            </a:r>
            <a:r>
              <a:rPr lang="en-US" altLang="zh-CN" sz="1800" dirty="0">
                <a:ea typeface="微软雅黑"/>
                <a:cs typeface="+mn-ea"/>
              </a:rPr>
              <a:t>20 000 000×2</a:t>
            </a:r>
            <a:r>
              <a:rPr lang="zh-CN" altLang="en-US" sz="1800" dirty="0">
                <a:ea typeface="微软雅黑"/>
                <a:cs typeface="+mn-ea"/>
              </a:rPr>
              <a:t>＝</a:t>
            </a:r>
            <a:r>
              <a:rPr lang="en-US" altLang="zh-CN" sz="1800" dirty="0">
                <a:ea typeface="微软雅黑"/>
                <a:cs typeface="+mn-ea"/>
              </a:rPr>
              <a:t>40 000 000</a:t>
            </a:r>
            <a:r>
              <a:rPr lang="zh-CN" altLang="en-US" sz="1800" dirty="0">
                <a:ea typeface="微软雅黑"/>
                <a:cs typeface="+mn-ea"/>
              </a:rPr>
              <a:t>（元）</a:t>
            </a:r>
          </a:p>
        </p:txBody>
      </p:sp>
    </p:spTree>
    <p:custDataLst>
      <p:tags r:id="rId1"/>
    </p:custDataLst>
    <p:extLst>
      <p:ext uri="{BB962C8B-B14F-4D97-AF65-F5344CB8AC3E}">
        <p14:creationId xmlns:p14="http://schemas.microsoft.com/office/powerpoint/2010/main" val="56718031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32725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1183512"/>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err="1" smtClean="0">
                <a:solidFill>
                  <a:srgbClr val="C00000"/>
                </a:solidFill>
                <a:latin typeface="微软雅黑" pitchFamily="34" charset="-122"/>
                <a:ea typeface="微软雅黑" pitchFamily="34" charset="-122"/>
              </a:rPr>
              <a:t>9】</a:t>
            </a:r>
            <a:r>
              <a:rPr lang="en-US" altLang="zh-CN" sz="1800" dirty="0" err="1">
                <a:ea typeface="微软雅黑"/>
                <a:cs typeface="+mn-ea"/>
              </a:rPr>
              <a:t>A</a:t>
            </a:r>
            <a:r>
              <a:rPr lang="zh-CN" altLang="en-US" sz="1800" dirty="0">
                <a:ea typeface="微软雅黑"/>
                <a:cs typeface="+mn-ea"/>
              </a:rPr>
              <a:t>公司</a:t>
            </a:r>
            <a:r>
              <a:rPr lang="en-US" altLang="zh-CN" sz="1800" dirty="0">
                <a:ea typeface="微软雅黑"/>
                <a:cs typeface="+mn-ea"/>
              </a:rPr>
              <a:t>2018</a:t>
            </a:r>
            <a:r>
              <a:rPr lang="zh-CN" altLang="en-US" sz="1800" dirty="0">
                <a:ea typeface="微软雅黑"/>
                <a:cs typeface="+mn-ea"/>
              </a:rPr>
              <a:t>年</a:t>
            </a:r>
            <a:r>
              <a:rPr lang="en-US" altLang="zh-CN" sz="1800" dirty="0">
                <a:ea typeface="微软雅黑"/>
                <a:cs typeface="+mn-ea"/>
              </a:rPr>
              <a:t>12</a:t>
            </a:r>
            <a:r>
              <a:rPr lang="zh-CN" altLang="en-US" sz="1800" dirty="0">
                <a:ea typeface="微软雅黑"/>
                <a:cs typeface="+mn-ea"/>
              </a:rPr>
              <a:t>月</a:t>
            </a:r>
            <a:r>
              <a:rPr lang="en-US" altLang="zh-CN" sz="1800" dirty="0">
                <a:ea typeface="微软雅黑"/>
                <a:cs typeface="+mn-ea"/>
              </a:rPr>
              <a:t>31</a:t>
            </a:r>
            <a:r>
              <a:rPr lang="zh-CN" altLang="en-US" sz="1800" dirty="0">
                <a:ea typeface="微软雅黑"/>
                <a:cs typeface="+mn-ea"/>
              </a:rPr>
              <a:t>日股本为</a:t>
            </a:r>
            <a:r>
              <a:rPr lang="en-US" altLang="zh-CN" sz="1800" dirty="0">
                <a:ea typeface="微软雅黑"/>
                <a:cs typeface="+mn-ea"/>
              </a:rPr>
              <a:t>100 000 000</a:t>
            </a:r>
            <a:r>
              <a:rPr lang="zh-CN" altLang="en-US" sz="1800" dirty="0">
                <a:ea typeface="微软雅黑"/>
                <a:cs typeface="+mn-ea"/>
              </a:rPr>
              <a:t>股，面值为</a:t>
            </a:r>
            <a:r>
              <a:rPr lang="en-US" altLang="zh-CN" sz="1800" dirty="0">
                <a:ea typeface="微软雅黑"/>
                <a:cs typeface="+mn-ea"/>
              </a:rPr>
              <a:t>1</a:t>
            </a:r>
            <a:r>
              <a:rPr lang="zh-CN" altLang="en-US" sz="1800" dirty="0">
                <a:ea typeface="微软雅黑"/>
                <a:cs typeface="+mn-ea"/>
              </a:rPr>
              <a:t>元，资本公积（股本溢价）为</a:t>
            </a:r>
            <a:r>
              <a:rPr lang="en-US" altLang="zh-CN" sz="1800" dirty="0">
                <a:ea typeface="微软雅黑"/>
                <a:cs typeface="+mn-ea"/>
              </a:rPr>
              <a:t>30 000 000</a:t>
            </a:r>
            <a:r>
              <a:rPr lang="zh-CN" altLang="en-US" sz="1800" dirty="0">
                <a:ea typeface="微软雅黑"/>
                <a:cs typeface="+mn-ea"/>
              </a:rPr>
              <a:t>元，盈余公积为</a:t>
            </a:r>
            <a:r>
              <a:rPr lang="en-US" altLang="zh-CN" sz="1800" dirty="0">
                <a:ea typeface="微软雅黑"/>
                <a:cs typeface="+mn-ea"/>
              </a:rPr>
              <a:t>40 000 000</a:t>
            </a:r>
            <a:r>
              <a:rPr lang="zh-CN" altLang="en-US" sz="1800" dirty="0">
                <a:ea typeface="微软雅黑"/>
                <a:cs typeface="+mn-ea"/>
              </a:rPr>
              <a:t>元。经股东大会批准，</a:t>
            </a:r>
            <a:r>
              <a:rPr lang="en-US" altLang="zh-CN" sz="1800" dirty="0">
                <a:ea typeface="微软雅黑"/>
                <a:cs typeface="+mn-ea"/>
              </a:rPr>
              <a:t>A</a:t>
            </a:r>
            <a:r>
              <a:rPr lang="zh-CN" altLang="en-US" sz="1800" dirty="0">
                <a:ea typeface="微软雅黑"/>
                <a:cs typeface="+mn-ea"/>
              </a:rPr>
              <a:t>公司以现金回购本公司股票</a:t>
            </a:r>
            <a:r>
              <a:rPr lang="en-US" altLang="zh-CN" sz="1800" dirty="0">
                <a:ea typeface="微软雅黑"/>
                <a:cs typeface="+mn-ea"/>
              </a:rPr>
              <a:t>20 000 000</a:t>
            </a:r>
            <a:r>
              <a:rPr lang="zh-CN" altLang="en-US" sz="1800" dirty="0">
                <a:ea typeface="微软雅黑"/>
                <a:cs typeface="+mn-ea"/>
              </a:rPr>
              <a:t>股并注销。假定</a:t>
            </a:r>
            <a:r>
              <a:rPr lang="en-US" altLang="zh-CN" sz="1800" dirty="0">
                <a:ea typeface="微软雅黑"/>
                <a:cs typeface="+mn-ea"/>
              </a:rPr>
              <a:t>A</a:t>
            </a:r>
            <a:r>
              <a:rPr lang="zh-CN" altLang="en-US" sz="1800" dirty="0">
                <a:ea typeface="微软雅黑"/>
                <a:cs typeface="+mn-ea"/>
              </a:rPr>
              <a:t>公司按每股</a:t>
            </a:r>
            <a:r>
              <a:rPr lang="en-US" altLang="zh-CN" sz="1800" dirty="0">
                <a:ea typeface="微软雅黑"/>
                <a:cs typeface="+mn-ea"/>
              </a:rPr>
              <a:t>2</a:t>
            </a:r>
            <a:r>
              <a:rPr lang="zh-CN" altLang="en-US" sz="1800" dirty="0">
                <a:ea typeface="微软雅黑"/>
                <a:cs typeface="+mn-ea"/>
              </a:rPr>
              <a:t>元回购股票，不考虑其他因素，</a:t>
            </a:r>
            <a:r>
              <a:rPr lang="en-US" altLang="zh-CN" sz="1800" dirty="0">
                <a:ea typeface="微软雅黑"/>
                <a:cs typeface="+mn-ea"/>
              </a:rPr>
              <a:t>A</a:t>
            </a:r>
            <a:r>
              <a:rPr lang="zh-CN" altLang="en-US" sz="1800" dirty="0">
                <a:ea typeface="微软雅黑"/>
                <a:cs typeface="+mn-ea"/>
              </a:rPr>
              <a:t>公司应编制如下会计分录：</a:t>
            </a:r>
          </a:p>
        </p:txBody>
      </p:sp>
      <p:sp>
        <p:nvSpPr>
          <p:cNvPr id="16" name="矩形 15"/>
          <p:cNvSpPr/>
          <p:nvPr/>
        </p:nvSpPr>
        <p:spPr>
          <a:xfrm>
            <a:off x="943219" y="3505530"/>
            <a:ext cx="6986770" cy="1460511"/>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2</a:t>
            </a:r>
            <a:r>
              <a:rPr lang="zh-CN" altLang="en-US" sz="1800" dirty="0">
                <a:ea typeface="微软雅黑"/>
                <a:cs typeface="+mn-ea"/>
              </a:rPr>
              <a:t>）注销本公司股份时：</a:t>
            </a:r>
          </a:p>
          <a:p>
            <a:r>
              <a:rPr lang="zh-CN" altLang="en-US" sz="1800" dirty="0">
                <a:ea typeface="微软雅黑"/>
                <a:cs typeface="+mn-ea"/>
              </a:rPr>
              <a:t>借：股本　　　　　　　　　         </a:t>
            </a:r>
            <a:r>
              <a:rPr lang="en-US" altLang="zh-CN" sz="1800" dirty="0">
                <a:ea typeface="微软雅黑"/>
                <a:cs typeface="+mn-ea"/>
              </a:rPr>
              <a:t>20 000 000</a:t>
            </a:r>
          </a:p>
          <a:p>
            <a:r>
              <a:rPr lang="zh-CN" altLang="en-US" sz="1800" dirty="0">
                <a:ea typeface="微软雅黑"/>
                <a:cs typeface="+mn-ea"/>
              </a:rPr>
              <a:t>　　资本公积　　　　　　　         </a:t>
            </a:r>
            <a:r>
              <a:rPr lang="en-US" altLang="zh-CN" sz="1800" dirty="0">
                <a:ea typeface="微软雅黑"/>
                <a:cs typeface="+mn-ea"/>
              </a:rPr>
              <a:t>20 000 000</a:t>
            </a:r>
          </a:p>
          <a:p>
            <a:r>
              <a:rPr lang="zh-CN" altLang="en-US" sz="1800" dirty="0">
                <a:ea typeface="微软雅黑"/>
                <a:cs typeface="+mn-ea"/>
              </a:rPr>
              <a:t>　　贷：库存股　　　　　　　                        　</a:t>
            </a:r>
            <a:r>
              <a:rPr lang="en-US" altLang="zh-CN" sz="1800" dirty="0">
                <a:ea typeface="微软雅黑"/>
                <a:cs typeface="+mn-ea"/>
              </a:rPr>
              <a:t>40 000 000</a:t>
            </a:r>
          </a:p>
          <a:p>
            <a:r>
              <a:rPr lang="zh-CN" altLang="en-US" sz="1800" dirty="0">
                <a:ea typeface="微软雅黑"/>
                <a:cs typeface="+mn-ea"/>
              </a:rPr>
              <a:t>应冲减的资本公积＝</a:t>
            </a:r>
            <a:r>
              <a:rPr lang="en-US" altLang="zh-CN" sz="1800" dirty="0">
                <a:ea typeface="微软雅黑"/>
                <a:cs typeface="+mn-ea"/>
              </a:rPr>
              <a:t>20 000 000×2</a:t>
            </a:r>
            <a:r>
              <a:rPr lang="zh-CN" altLang="en-US" sz="1800" dirty="0">
                <a:ea typeface="微软雅黑"/>
                <a:cs typeface="+mn-ea"/>
              </a:rPr>
              <a:t>－</a:t>
            </a:r>
            <a:r>
              <a:rPr lang="en-US" altLang="zh-CN" sz="1800" dirty="0">
                <a:ea typeface="微软雅黑"/>
                <a:cs typeface="+mn-ea"/>
              </a:rPr>
              <a:t>20 000 000×1</a:t>
            </a:r>
            <a:r>
              <a:rPr lang="zh-CN" altLang="en-US" sz="1800" dirty="0">
                <a:ea typeface="微软雅黑"/>
                <a:cs typeface="+mn-ea"/>
              </a:rPr>
              <a:t>＝</a:t>
            </a:r>
            <a:r>
              <a:rPr lang="en-US" altLang="zh-CN" sz="1800" dirty="0">
                <a:ea typeface="微软雅黑"/>
                <a:cs typeface="+mn-ea"/>
              </a:rPr>
              <a:t>20 000 000</a:t>
            </a:r>
            <a:r>
              <a:rPr lang="zh-CN" altLang="en-US" sz="1800" dirty="0">
                <a:ea typeface="微软雅黑"/>
                <a:cs typeface="+mn-ea"/>
              </a:rPr>
              <a:t>（元）</a:t>
            </a:r>
          </a:p>
        </p:txBody>
      </p:sp>
    </p:spTree>
    <p:custDataLst>
      <p:tags r:id="rId1"/>
    </p:custDataLst>
    <p:extLst>
      <p:ext uri="{BB962C8B-B14F-4D97-AF65-F5344CB8AC3E}">
        <p14:creationId xmlns:p14="http://schemas.microsoft.com/office/powerpoint/2010/main" val="26239814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29423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629514"/>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10】</a:t>
            </a:r>
            <a:r>
              <a:rPr lang="zh-CN" altLang="en-US" sz="1800" dirty="0" smtClean="0">
                <a:ea typeface="微软雅黑"/>
                <a:cs typeface="+mn-ea"/>
              </a:rPr>
              <a:t>承</a:t>
            </a:r>
            <a:r>
              <a:rPr lang="zh-CN" altLang="en-US" sz="1800" dirty="0">
                <a:ea typeface="微软雅黑"/>
                <a:cs typeface="+mn-ea"/>
              </a:rPr>
              <a:t>上例，假定</a:t>
            </a:r>
            <a:r>
              <a:rPr lang="en-US" altLang="zh-CN" sz="1800" dirty="0">
                <a:ea typeface="微软雅黑"/>
                <a:cs typeface="+mn-ea"/>
              </a:rPr>
              <a:t>A</a:t>
            </a:r>
            <a:r>
              <a:rPr lang="zh-CN" altLang="en-US" sz="1800" dirty="0">
                <a:ea typeface="微软雅黑"/>
                <a:cs typeface="+mn-ea"/>
              </a:rPr>
              <a:t>公司按每股</a:t>
            </a:r>
            <a:r>
              <a:rPr lang="en-US" altLang="zh-CN" sz="1800" dirty="0">
                <a:ea typeface="微软雅黑"/>
                <a:cs typeface="+mn-ea"/>
              </a:rPr>
              <a:t>3</a:t>
            </a:r>
            <a:r>
              <a:rPr lang="zh-CN" altLang="en-US" sz="1800" dirty="0">
                <a:ea typeface="微软雅黑"/>
                <a:cs typeface="+mn-ea"/>
              </a:rPr>
              <a:t>元回购股票，其他条件不变，</a:t>
            </a:r>
            <a:r>
              <a:rPr lang="en-US" altLang="zh-CN" sz="1800" dirty="0">
                <a:ea typeface="微软雅黑"/>
                <a:cs typeface="+mn-ea"/>
              </a:rPr>
              <a:t>A</a:t>
            </a:r>
            <a:r>
              <a:rPr lang="zh-CN" altLang="en-US" sz="1800" dirty="0">
                <a:ea typeface="微软雅黑"/>
                <a:cs typeface="+mn-ea"/>
              </a:rPr>
              <a:t>公司应编制如下会计分录：</a:t>
            </a:r>
          </a:p>
        </p:txBody>
      </p:sp>
      <p:sp>
        <p:nvSpPr>
          <p:cNvPr id="16" name="矩形 15"/>
          <p:cNvSpPr/>
          <p:nvPr/>
        </p:nvSpPr>
        <p:spPr>
          <a:xfrm>
            <a:off x="943219" y="3073730"/>
            <a:ext cx="6986770" cy="1183512"/>
          </a:xfrm>
          <a:prstGeom prst="rect">
            <a:avLst/>
          </a:prstGeom>
        </p:spPr>
        <p:txBody>
          <a:bodyPr wrap="square" lIns="74787" tIns="37393" rIns="74787" bIns="37393">
            <a:spAutoFit/>
          </a:bodyPr>
          <a:lstStyle/>
          <a:p>
            <a:r>
              <a:rPr lang="zh-CN" altLang="en-US" sz="1800" dirty="0">
                <a:ea typeface="微软雅黑"/>
                <a:cs typeface="+mn-ea"/>
              </a:rPr>
              <a:t>（</a:t>
            </a:r>
            <a:r>
              <a:rPr lang="en-US" altLang="zh-CN" sz="1800" dirty="0">
                <a:ea typeface="微软雅黑"/>
                <a:cs typeface="+mn-ea"/>
              </a:rPr>
              <a:t>1</a:t>
            </a:r>
            <a:r>
              <a:rPr lang="zh-CN" altLang="en-US" sz="1800" dirty="0">
                <a:ea typeface="微软雅黑"/>
                <a:cs typeface="+mn-ea"/>
              </a:rPr>
              <a:t>） 回购本公司股份时：</a:t>
            </a:r>
          </a:p>
          <a:p>
            <a:r>
              <a:rPr lang="zh-CN" altLang="en-US" sz="1800" dirty="0">
                <a:ea typeface="微软雅黑"/>
                <a:cs typeface="+mn-ea"/>
              </a:rPr>
              <a:t>借：库存股                          </a:t>
            </a:r>
            <a:r>
              <a:rPr lang="en-US" altLang="zh-CN" sz="1800" dirty="0">
                <a:ea typeface="微软雅黑"/>
                <a:cs typeface="+mn-ea"/>
              </a:rPr>
              <a:t>60 000 000</a:t>
            </a:r>
          </a:p>
          <a:p>
            <a:r>
              <a:rPr lang="zh-CN" altLang="en-US" sz="1800" dirty="0">
                <a:ea typeface="微软雅黑"/>
                <a:cs typeface="+mn-ea"/>
              </a:rPr>
              <a:t>贷：银行存款                                       </a:t>
            </a:r>
            <a:r>
              <a:rPr lang="en-US" altLang="zh-CN" sz="1800" dirty="0">
                <a:ea typeface="微软雅黑"/>
                <a:cs typeface="+mn-ea"/>
              </a:rPr>
              <a:t>60 000 000</a:t>
            </a:r>
          </a:p>
          <a:p>
            <a:r>
              <a:rPr lang="zh-CN" altLang="en-US" sz="1800" dirty="0">
                <a:ea typeface="微软雅黑"/>
                <a:cs typeface="+mn-ea"/>
              </a:rPr>
              <a:t>库存股成本＝</a:t>
            </a:r>
            <a:r>
              <a:rPr lang="en-US" altLang="zh-CN" sz="1800" dirty="0">
                <a:ea typeface="微软雅黑"/>
                <a:cs typeface="+mn-ea"/>
              </a:rPr>
              <a:t>20 000 000×3</a:t>
            </a:r>
            <a:r>
              <a:rPr lang="zh-CN" altLang="en-US" sz="1800" dirty="0">
                <a:ea typeface="微软雅黑"/>
                <a:cs typeface="+mn-ea"/>
              </a:rPr>
              <a:t>＝</a:t>
            </a:r>
            <a:r>
              <a:rPr lang="en-US" altLang="zh-CN" sz="1800" dirty="0">
                <a:ea typeface="微软雅黑"/>
                <a:cs typeface="+mn-ea"/>
              </a:rPr>
              <a:t>60 000 000</a:t>
            </a:r>
            <a:r>
              <a:rPr lang="zh-CN" altLang="en-US" sz="1800" dirty="0">
                <a:ea typeface="微软雅黑"/>
                <a:cs typeface="+mn-ea"/>
              </a:rPr>
              <a:t>（元</a:t>
            </a:r>
            <a:r>
              <a:rPr lang="zh-CN" altLang="en-US" sz="1800" dirty="0" smtClean="0">
                <a:ea typeface="微软雅黑"/>
                <a:cs typeface="+mn-ea"/>
              </a:rPr>
              <a:t>）</a:t>
            </a:r>
            <a:endParaRPr lang="zh-CN" altLang="en-US" sz="1800" dirty="0">
              <a:ea typeface="微软雅黑"/>
              <a:cs typeface="+mn-ea"/>
            </a:endParaRPr>
          </a:p>
        </p:txBody>
      </p:sp>
    </p:spTree>
    <p:custDataLst>
      <p:tags r:id="rId1"/>
    </p:custDataLst>
    <p:extLst>
      <p:ext uri="{BB962C8B-B14F-4D97-AF65-F5344CB8AC3E}">
        <p14:creationId xmlns:p14="http://schemas.microsoft.com/office/powerpoint/2010/main" val="1797872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3" name="矩形 12"/>
          <p:cNvSpPr/>
          <p:nvPr>
            <p:custDataLst>
              <p:tags r:id="rId7"/>
            </p:custDataLst>
          </p:nvPr>
        </p:nvSpPr>
        <p:spPr>
          <a:xfrm>
            <a:off x="753090"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4" name="矩形 13"/>
          <p:cNvSpPr/>
          <p:nvPr>
            <p:custDataLst>
              <p:tags r:id="rId8"/>
            </p:custDataLst>
          </p:nvPr>
        </p:nvSpPr>
        <p:spPr>
          <a:xfrm>
            <a:off x="753090" y="27391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15" name="矩形 14"/>
          <p:cNvSpPr/>
          <p:nvPr/>
        </p:nvSpPr>
        <p:spPr>
          <a:xfrm>
            <a:off x="790447" y="2026740"/>
            <a:ext cx="7928955" cy="629514"/>
          </a:xfrm>
          <a:prstGeom prst="rect">
            <a:avLst/>
          </a:prstGeom>
        </p:spPr>
        <p:txBody>
          <a:bodyPr wrap="square" lIns="74787" tIns="37393" rIns="74787" bIns="37393">
            <a:spAutoFit/>
          </a:bodyPr>
          <a:lstStyle/>
          <a:p>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例题</a:t>
            </a:r>
            <a:r>
              <a:rPr lang="en-US" altLang="zh-CN" sz="1800" dirty="0" smtClean="0">
                <a:solidFill>
                  <a:srgbClr val="C00000"/>
                </a:solidFill>
                <a:latin typeface="微软雅黑" pitchFamily="34" charset="-122"/>
                <a:ea typeface="微软雅黑" pitchFamily="34" charset="-122"/>
              </a:rPr>
              <a:t>10】</a:t>
            </a:r>
            <a:r>
              <a:rPr lang="zh-CN" altLang="en-US" sz="1800" dirty="0" smtClean="0">
                <a:ea typeface="微软雅黑"/>
                <a:cs typeface="+mn-ea"/>
              </a:rPr>
              <a:t>承</a:t>
            </a:r>
            <a:r>
              <a:rPr lang="zh-CN" altLang="en-US" sz="1800" dirty="0">
                <a:ea typeface="微软雅黑"/>
                <a:cs typeface="+mn-ea"/>
              </a:rPr>
              <a:t>上例，假定</a:t>
            </a:r>
            <a:r>
              <a:rPr lang="en-US" altLang="zh-CN" sz="1800" dirty="0">
                <a:ea typeface="微软雅黑"/>
                <a:cs typeface="+mn-ea"/>
              </a:rPr>
              <a:t>A</a:t>
            </a:r>
            <a:r>
              <a:rPr lang="zh-CN" altLang="en-US" sz="1800" dirty="0">
                <a:ea typeface="微软雅黑"/>
                <a:cs typeface="+mn-ea"/>
              </a:rPr>
              <a:t>公司按每股</a:t>
            </a:r>
            <a:r>
              <a:rPr lang="en-US" altLang="zh-CN" sz="1800" dirty="0">
                <a:ea typeface="微软雅黑"/>
                <a:cs typeface="+mn-ea"/>
              </a:rPr>
              <a:t>3</a:t>
            </a:r>
            <a:r>
              <a:rPr lang="zh-CN" altLang="en-US" sz="1800" dirty="0">
                <a:ea typeface="微软雅黑"/>
                <a:cs typeface="+mn-ea"/>
              </a:rPr>
              <a:t>元回购股票，其他条件不变，</a:t>
            </a:r>
            <a:r>
              <a:rPr lang="en-US" altLang="zh-CN" sz="1800" dirty="0">
                <a:ea typeface="微软雅黑"/>
                <a:cs typeface="+mn-ea"/>
              </a:rPr>
              <a:t>A</a:t>
            </a:r>
            <a:r>
              <a:rPr lang="zh-CN" altLang="en-US" sz="1800" dirty="0">
                <a:ea typeface="微软雅黑"/>
                <a:cs typeface="+mn-ea"/>
              </a:rPr>
              <a:t>公司应编制如下会计分录：</a:t>
            </a:r>
          </a:p>
        </p:txBody>
      </p:sp>
      <p:sp>
        <p:nvSpPr>
          <p:cNvPr id="16" name="矩形 15"/>
          <p:cNvSpPr/>
          <p:nvPr/>
        </p:nvSpPr>
        <p:spPr>
          <a:xfrm>
            <a:off x="943219" y="2845130"/>
            <a:ext cx="6986770" cy="2291508"/>
          </a:xfrm>
          <a:prstGeom prst="rect">
            <a:avLst/>
          </a:prstGeom>
        </p:spPr>
        <p:txBody>
          <a:bodyPr wrap="square" lIns="74787" tIns="37393" rIns="74787" bIns="37393">
            <a:spAutoFit/>
          </a:bodyPr>
          <a:lstStyle/>
          <a:p>
            <a:r>
              <a:rPr lang="zh-CN" altLang="en-US" sz="1800" dirty="0" smtClean="0">
                <a:ea typeface="微软雅黑"/>
                <a:cs typeface="+mn-ea"/>
              </a:rPr>
              <a:t>（</a:t>
            </a:r>
            <a:r>
              <a:rPr lang="en-US" altLang="zh-CN" sz="1800" dirty="0">
                <a:ea typeface="微软雅黑"/>
                <a:cs typeface="+mn-ea"/>
              </a:rPr>
              <a:t>2</a:t>
            </a:r>
            <a:r>
              <a:rPr lang="zh-CN" altLang="en-US" sz="1800" dirty="0">
                <a:ea typeface="微软雅黑"/>
                <a:cs typeface="+mn-ea"/>
              </a:rPr>
              <a:t>） 注销本公司股份时：</a:t>
            </a:r>
          </a:p>
          <a:p>
            <a:r>
              <a:rPr lang="zh-CN" altLang="en-US" sz="1800" dirty="0">
                <a:ea typeface="微软雅黑"/>
                <a:cs typeface="+mn-ea"/>
              </a:rPr>
              <a:t>借：股本　　　　　　　　　          </a:t>
            </a:r>
            <a:r>
              <a:rPr lang="en-US" altLang="zh-CN" sz="1800" dirty="0">
                <a:ea typeface="微软雅黑"/>
                <a:cs typeface="+mn-ea"/>
              </a:rPr>
              <a:t>20 000 000</a:t>
            </a:r>
          </a:p>
          <a:p>
            <a:r>
              <a:rPr lang="zh-CN" altLang="en-US" sz="1800" dirty="0">
                <a:ea typeface="微软雅黑"/>
                <a:cs typeface="+mn-ea"/>
              </a:rPr>
              <a:t>　　资本公积　　　　　　　          </a:t>
            </a:r>
            <a:r>
              <a:rPr lang="en-US" altLang="zh-CN" sz="1800" dirty="0">
                <a:ea typeface="微软雅黑"/>
                <a:cs typeface="+mn-ea"/>
              </a:rPr>
              <a:t>30 000 000</a:t>
            </a:r>
          </a:p>
          <a:p>
            <a:r>
              <a:rPr lang="zh-CN" altLang="en-US" sz="1800" dirty="0">
                <a:ea typeface="微软雅黑"/>
                <a:cs typeface="+mn-ea"/>
              </a:rPr>
              <a:t>　　盈余公积                        </a:t>
            </a:r>
            <a:r>
              <a:rPr lang="en-US" altLang="zh-CN" sz="1800" dirty="0">
                <a:ea typeface="微软雅黑"/>
                <a:cs typeface="+mn-ea"/>
              </a:rPr>
              <a:t>10 000 000</a:t>
            </a:r>
          </a:p>
          <a:p>
            <a:r>
              <a:rPr lang="zh-CN" altLang="en-US" sz="1800" dirty="0">
                <a:ea typeface="微软雅黑"/>
                <a:cs typeface="+mn-ea"/>
              </a:rPr>
              <a:t>贷：库存股　　　　　　　　                         </a:t>
            </a:r>
            <a:r>
              <a:rPr lang="en-US" altLang="zh-CN" sz="1800" dirty="0">
                <a:ea typeface="微软雅黑"/>
                <a:cs typeface="+mn-ea"/>
              </a:rPr>
              <a:t>60 000 000</a:t>
            </a:r>
          </a:p>
          <a:p>
            <a:r>
              <a:rPr lang="zh-CN" altLang="en-US" sz="1800" dirty="0">
                <a:ea typeface="微软雅黑"/>
                <a:cs typeface="+mn-ea"/>
              </a:rPr>
              <a:t>应冲减的资本公积＝</a:t>
            </a:r>
            <a:r>
              <a:rPr lang="en-US" altLang="zh-CN" sz="1800" dirty="0">
                <a:ea typeface="微软雅黑"/>
                <a:cs typeface="+mn-ea"/>
              </a:rPr>
              <a:t>20 000 000×3</a:t>
            </a:r>
            <a:r>
              <a:rPr lang="zh-CN" altLang="en-US" sz="1800" dirty="0">
                <a:ea typeface="微软雅黑"/>
                <a:cs typeface="+mn-ea"/>
              </a:rPr>
              <a:t>－</a:t>
            </a:r>
            <a:r>
              <a:rPr lang="en-US" altLang="zh-CN" sz="1800" dirty="0">
                <a:ea typeface="微软雅黑"/>
                <a:cs typeface="+mn-ea"/>
              </a:rPr>
              <a:t>20 000 000×1</a:t>
            </a:r>
            <a:r>
              <a:rPr lang="zh-CN" altLang="en-US" sz="1800" dirty="0">
                <a:ea typeface="微软雅黑"/>
                <a:cs typeface="+mn-ea"/>
              </a:rPr>
              <a:t>＝</a:t>
            </a:r>
            <a:r>
              <a:rPr lang="en-US" altLang="zh-CN" sz="1800" dirty="0">
                <a:ea typeface="微软雅黑"/>
                <a:cs typeface="+mn-ea"/>
              </a:rPr>
              <a:t>40 000 000</a:t>
            </a:r>
            <a:r>
              <a:rPr lang="zh-CN" altLang="en-US" sz="1800" dirty="0">
                <a:ea typeface="微软雅黑"/>
                <a:cs typeface="+mn-ea"/>
              </a:rPr>
              <a:t>（元）</a:t>
            </a:r>
          </a:p>
          <a:p>
            <a:r>
              <a:rPr lang="zh-CN" altLang="en-US" sz="1800" dirty="0">
                <a:ea typeface="微软雅黑"/>
                <a:cs typeface="+mn-ea"/>
              </a:rPr>
              <a:t>由于应冲减的资本公积大于公司现有的资本公积，所以只能冲减资本公积</a:t>
            </a:r>
            <a:r>
              <a:rPr lang="en-US" altLang="zh-CN" sz="1800" dirty="0">
                <a:ea typeface="微软雅黑"/>
                <a:cs typeface="+mn-ea"/>
              </a:rPr>
              <a:t>30 000 000</a:t>
            </a:r>
            <a:r>
              <a:rPr lang="zh-CN" altLang="en-US" sz="1800" dirty="0">
                <a:ea typeface="微软雅黑"/>
                <a:cs typeface="+mn-ea"/>
              </a:rPr>
              <a:t>元，剩余的</a:t>
            </a:r>
            <a:r>
              <a:rPr lang="en-US" altLang="zh-CN" sz="1800" dirty="0">
                <a:ea typeface="微软雅黑"/>
                <a:cs typeface="+mn-ea"/>
              </a:rPr>
              <a:t>10 000 000</a:t>
            </a:r>
            <a:r>
              <a:rPr lang="zh-CN" altLang="en-US" sz="1800" dirty="0">
                <a:ea typeface="微软雅黑"/>
                <a:cs typeface="+mn-ea"/>
              </a:rPr>
              <a:t>元应冲减盈余公积。</a:t>
            </a:r>
          </a:p>
        </p:txBody>
      </p:sp>
    </p:spTree>
    <p:custDataLst>
      <p:tags r:id="rId1"/>
    </p:custDataLst>
    <p:extLst>
      <p:ext uri="{BB962C8B-B14F-4D97-AF65-F5344CB8AC3E}">
        <p14:creationId xmlns:p14="http://schemas.microsoft.com/office/powerpoint/2010/main" val="415639678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4075186"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（三）实收资本（或股本）的增减变动</a:t>
            </a:r>
          </a:p>
        </p:txBody>
      </p:sp>
      <p:sp>
        <p:nvSpPr>
          <p:cNvPr id="10" name="矩形 9"/>
          <p:cNvSpPr/>
          <p:nvPr/>
        </p:nvSpPr>
        <p:spPr>
          <a:xfrm>
            <a:off x="1194363" y="1528046"/>
            <a:ext cx="3095752"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实收资本（或股本）的减少</a:t>
            </a:r>
            <a:endParaRPr lang="zh-CN" altLang="zh-CN" sz="1800" dirty="0">
              <a:ea typeface="微软雅黑"/>
              <a:cs typeface="+mn-ea"/>
            </a:endParaRPr>
          </a:p>
        </p:txBody>
      </p:sp>
      <p:sp>
        <p:nvSpPr>
          <p:cNvPr id="17" name="chain-links_68872"/>
          <p:cNvSpPr>
            <a:spLocks noChangeAspect="1"/>
          </p:cNvSpPr>
          <p:nvPr/>
        </p:nvSpPr>
        <p:spPr bwMode="auto">
          <a:xfrm>
            <a:off x="1022835" y="2018530"/>
            <a:ext cx="449339" cy="638473"/>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accent1"/>
          </a:solidFill>
          <a:ln>
            <a:noFill/>
          </a:ln>
        </p:spPr>
        <p:txBody>
          <a:bodyPr/>
          <a:lstStyle/>
          <a:p>
            <a:endParaRPr lang="zh-CN" altLang="en-US"/>
          </a:p>
        </p:txBody>
      </p:sp>
      <p:sp>
        <p:nvSpPr>
          <p:cNvPr id="18" name="矩形 17"/>
          <p:cNvSpPr/>
          <p:nvPr/>
        </p:nvSpPr>
        <p:spPr>
          <a:xfrm>
            <a:off x="1224945" y="2284376"/>
            <a:ext cx="2148345" cy="369332"/>
          </a:xfrm>
          <a:prstGeom prst="rect">
            <a:avLst/>
          </a:prstGeom>
        </p:spPr>
        <p:txBody>
          <a:bodyPr wrap="none">
            <a:spAutoFit/>
          </a:bodyPr>
          <a:lstStyle/>
          <a:p>
            <a:r>
              <a:rPr lang="zh-CN" altLang="zh-CN" sz="1800" b="1" dirty="0">
                <a:solidFill>
                  <a:srgbClr val="084CA1"/>
                </a:solidFill>
                <a:ea typeface="微软雅黑"/>
                <a:cs typeface="+mn-ea"/>
              </a:rPr>
              <a:t>【相关知识</a:t>
            </a:r>
            <a:r>
              <a:rPr lang="zh-CN" altLang="zh-CN" sz="1800" b="1" dirty="0" smtClean="0">
                <a:solidFill>
                  <a:srgbClr val="084CA1"/>
                </a:solidFill>
                <a:ea typeface="微软雅黑"/>
                <a:cs typeface="+mn-ea"/>
              </a:rPr>
              <a:t>链接</a:t>
            </a:r>
            <a:r>
              <a:rPr lang="en-US" altLang="zh-CN" sz="1800" b="1" dirty="0" smtClean="0">
                <a:solidFill>
                  <a:srgbClr val="084CA1"/>
                </a:solidFill>
                <a:ea typeface="微软雅黑"/>
                <a:cs typeface="+mn-ea"/>
              </a:rPr>
              <a:t>4</a:t>
            </a:r>
            <a:r>
              <a:rPr lang="zh-CN" altLang="zh-CN" sz="1800" b="1" dirty="0" smtClean="0">
                <a:solidFill>
                  <a:srgbClr val="084CA1"/>
                </a:solidFill>
                <a:ea typeface="微软雅黑"/>
                <a:cs typeface="+mn-ea"/>
              </a:rPr>
              <a:t>】</a:t>
            </a:r>
            <a:endParaRPr lang="zh-CN" altLang="en-US" sz="1800" b="1" dirty="0">
              <a:solidFill>
                <a:srgbClr val="084CA1"/>
              </a:solidFill>
              <a:ea typeface="微软雅黑"/>
              <a:cs typeface="+mn-ea"/>
            </a:endParaRPr>
          </a:p>
        </p:txBody>
      </p:sp>
      <p:sp>
        <p:nvSpPr>
          <p:cNvPr id="21" name="矩形 20"/>
          <p:cNvSpPr/>
          <p:nvPr/>
        </p:nvSpPr>
        <p:spPr>
          <a:xfrm>
            <a:off x="1395236" y="2732925"/>
            <a:ext cx="6236726" cy="923330"/>
          </a:xfrm>
          <a:prstGeom prst="rect">
            <a:avLst/>
          </a:prstGeom>
          <a:ln w="28575">
            <a:solidFill>
              <a:srgbClr val="084CA1"/>
            </a:solidFill>
            <a:prstDash val="sysDash"/>
          </a:ln>
        </p:spPr>
        <p:txBody>
          <a:bodyPr wrap="square">
            <a:spAutoFit/>
          </a:bodyPr>
          <a:lstStyle/>
          <a:p>
            <a:pPr>
              <a:lnSpc>
                <a:spcPct val="150000"/>
              </a:lnSpc>
            </a:pPr>
            <a:r>
              <a:rPr lang="zh-CN" altLang="en-US" sz="1800" dirty="0">
                <a:ea typeface="微软雅黑"/>
                <a:cs typeface="+mn-ea"/>
              </a:rPr>
              <a:t>如果是折价回购，股本与库存股的差额作为资本公积增加处理，计入该科目贷方。</a:t>
            </a:r>
            <a:endParaRPr lang="zh-CN" altLang="zh-CN" sz="1800" dirty="0">
              <a:ea typeface="微软雅黑"/>
              <a:cs typeface="+mn-ea"/>
            </a:endParaRPr>
          </a:p>
        </p:txBody>
      </p:sp>
    </p:spTree>
    <p:custDataLst>
      <p:tags r:id="rId1"/>
    </p:custDataLst>
    <p:extLst>
      <p:ext uri="{BB962C8B-B14F-4D97-AF65-F5344CB8AC3E}">
        <p14:creationId xmlns:p14="http://schemas.microsoft.com/office/powerpoint/2010/main" val="371331558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museum-building_28587"/>
          <p:cNvSpPr>
            <a:spLocks noChangeAspect="1"/>
          </p:cNvSpPr>
          <p:nvPr/>
        </p:nvSpPr>
        <p:spPr bwMode="auto">
          <a:xfrm>
            <a:off x="1094943" y="2655788"/>
            <a:ext cx="609685" cy="580639"/>
          </a:xfrm>
          <a:custGeom>
            <a:avLst/>
            <a:gdLst>
              <a:gd name="T0" fmla="*/ 2793 w 2903"/>
              <a:gd name="T1" fmla="*/ 2626 h 2769"/>
              <a:gd name="T2" fmla="*/ 2747 w 2903"/>
              <a:gd name="T3" fmla="*/ 2500 h 2769"/>
              <a:gd name="T4" fmla="*/ 2598 w 2903"/>
              <a:gd name="T5" fmla="*/ 2499 h 2769"/>
              <a:gd name="T6" fmla="*/ 2598 w 2903"/>
              <a:gd name="T7" fmla="*/ 2358 h 2769"/>
              <a:gd name="T8" fmla="*/ 2665 w 2903"/>
              <a:gd name="T9" fmla="*/ 1156 h 2769"/>
              <a:gd name="T10" fmla="*/ 2598 w 2903"/>
              <a:gd name="T11" fmla="*/ 1074 h 2769"/>
              <a:gd name="T12" fmla="*/ 2750 w 2903"/>
              <a:gd name="T13" fmla="*/ 1002 h 2769"/>
              <a:gd name="T14" fmla="*/ 2747 w 2903"/>
              <a:gd name="T15" fmla="*/ 962 h 2769"/>
              <a:gd name="T16" fmla="*/ 2820 w 2903"/>
              <a:gd name="T17" fmla="*/ 890 h 2769"/>
              <a:gd name="T18" fmla="*/ 1490 w 2903"/>
              <a:gd name="T19" fmla="*/ 15 h 2769"/>
              <a:gd name="T20" fmla="*/ 117 w 2903"/>
              <a:gd name="T21" fmla="*/ 829 h 2769"/>
              <a:gd name="T22" fmla="*/ 155 w 2903"/>
              <a:gd name="T23" fmla="*/ 962 h 2769"/>
              <a:gd name="T24" fmla="*/ 152 w 2903"/>
              <a:gd name="T25" fmla="*/ 1002 h 2769"/>
              <a:gd name="T26" fmla="*/ 305 w 2903"/>
              <a:gd name="T27" fmla="*/ 1074 h 2769"/>
              <a:gd name="T28" fmla="*/ 237 w 2903"/>
              <a:gd name="T29" fmla="*/ 1156 h 2769"/>
              <a:gd name="T30" fmla="*/ 305 w 2903"/>
              <a:gd name="T31" fmla="*/ 2358 h 2769"/>
              <a:gd name="T32" fmla="*/ 305 w 2903"/>
              <a:gd name="T33" fmla="*/ 2499 h 2769"/>
              <a:gd name="T34" fmla="*/ 155 w 2903"/>
              <a:gd name="T35" fmla="*/ 2500 h 2769"/>
              <a:gd name="T36" fmla="*/ 109 w 2903"/>
              <a:gd name="T37" fmla="*/ 2626 h 2769"/>
              <a:gd name="T38" fmla="*/ 0 w 2903"/>
              <a:gd name="T39" fmla="*/ 2697 h 2769"/>
              <a:gd name="T40" fmla="*/ 2831 w 2903"/>
              <a:gd name="T41" fmla="*/ 2769 h 2769"/>
              <a:gd name="T42" fmla="*/ 2831 w 2903"/>
              <a:gd name="T43" fmla="*/ 2626 h 2769"/>
              <a:gd name="T44" fmla="*/ 2455 w 2903"/>
              <a:gd name="T45" fmla="*/ 2358 h 2769"/>
              <a:gd name="T46" fmla="*/ 2455 w 2903"/>
              <a:gd name="T47" fmla="*/ 2499 h 2769"/>
              <a:gd name="T48" fmla="*/ 1881 w 2903"/>
              <a:gd name="T49" fmla="*/ 2500 h 2769"/>
              <a:gd name="T50" fmla="*/ 1949 w 2903"/>
              <a:gd name="T51" fmla="*/ 2429 h 2769"/>
              <a:gd name="T52" fmla="*/ 1881 w 2903"/>
              <a:gd name="T53" fmla="*/ 1227 h 2769"/>
              <a:gd name="T54" fmla="*/ 1938 w 2903"/>
              <a:gd name="T55" fmla="*/ 1121 h 2769"/>
              <a:gd name="T56" fmla="*/ 2388 w 2903"/>
              <a:gd name="T57" fmla="*/ 1156 h 2769"/>
              <a:gd name="T58" fmla="*/ 1165 w 2903"/>
              <a:gd name="T59" fmla="*/ 2499 h 2769"/>
              <a:gd name="T60" fmla="*/ 1165 w 2903"/>
              <a:gd name="T61" fmla="*/ 2358 h 2769"/>
              <a:gd name="T62" fmla="*/ 1232 w 2903"/>
              <a:gd name="T63" fmla="*/ 1156 h 2769"/>
              <a:gd name="T64" fmla="*/ 1682 w 2903"/>
              <a:gd name="T65" fmla="*/ 1121 h 2769"/>
              <a:gd name="T66" fmla="*/ 1738 w 2903"/>
              <a:gd name="T67" fmla="*/ 1227 h 2769"/>
              <a:gd name="T68" fmla="*/ 1671 w 2903"/>
              <a:gd name="T69" fmla="*/ 2429 h 2769"/>
              <a:gd name="T70" fmla="*/ 1738 w 2903"/>
              <a:gd name="T71" fmla="*/ 2500 h 2769"/>
              <a:gd name="T72" fmla="*/ 1165 w 2903"/>
              <a:gd name="T73" fmla="*/ 2499 h 2769"/>
              <a:gd name="T74" fmla="*/ 1021 w 2903"/>
              <a:gd name="T75" fmla="*/ 1227 h 2769"/>
              <a:gd name="T76" fmla="*/ 954 w 2903"/>
              <a:gd name="T77" fmla="*/ 2429 h 2769"/>
              <a:gd name="T78" fmla="*/ 1021 w 2903"/>
              <a:gd name="T79" fmla="*/ 2500 h 2769"/>
              <a:gd name="T80" fmla="*/ 448 w 2903"/>
              <a:gd name="T81" fmla="*/ 2499 h 2769"/>
              <a:gd name="T82" fmla="*/ 448 w 2903"/>
              <a:gd name="T83" fmla="*/ 2358 h 2769"/>
              <a:gd name="T84" fmla="*/ 515 w 2903"/>
              <a:gd name="T85" fmla="*/ 1156 h 2769"/>
              <a:gd name="T86" fmla="*/ 965 w 2903"/>
              <a:gd name="T87" fmla="*/ 1121 h 2769"/>
              <a:gd name="T88" fmla="*/ 1021 w 2903"/>
              <a:gd name="T89" fmla="*/ 1227 h 27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03" h="2769">
                <a:moveTo>
                  <a:pt x="2831" y="2626"/>
                </a:moveTo>
                <a:lnTo>
                  <a:pt x="2793" y="2626"/>
                </a:lnTo>
                <a:cubicBezTo>
                  <a:pt x="2809" y="2613"/>
                  <a:pt x="2819" y="2594"/>
                  <a:pt x="2819" y="2572"/>
                </a:cubicBezTo>
                <a:cubicBezTo>
                  <a:pt x="2819" y="2532"/>
                  <a:pt x="2787" y="2500"/>
                  <a:pt x="2747" y="2500"/>
                </a:cubicBezTo>
                <a:lnTo>
                  <a:pt x="2598" y="2500"/>
                </a:lnTo>
                <a:lnTo>
                  <a:pt x="2598" y="2499"/>
                </a:lnTo>
                <a:cubicBezTo>
                  <a:pt x="2635" y="2497"/>
                  <a:pt x="2665" y="2467"/>
                  <a:pt x="2665" y="2429"/>
                </a:cubicBezTo>
                <a:cubicBezTo>
                  <a:pt x="2665" y="2391"/>
                  <a:pt x="2635" y="2360"/>
                  <a:pt x="2598" y="2358"/>
                </a:cubicBezTo>
                <a:lnTo>
                  <a:pt x="2598" y="1227"/>
                </a:lnTo>
                <a:cubicBezTo>
                  <a:pt x="2635" y="1225"/>
                  <a:pt x="2665" y="1194"/>
                  <a:pt x="2665" y="1156"/>
                </a:cubicBezTo>
                <a:cubicBezTo>
                  <a:pt x="2665" y="1119"/>
                  <a:pt x="2635" y="1088"/>
                  <a:pt x="2598" y="1086"/>
                </a:cubicBezTo>
                <a:lnTo>
                  <a:pt x="2598" y="1074"/>
                </a:lnTo>
                <a:lnTo>
                  <a:pt x="2679" y="1074"/>
                </a:lnTo>
                <a:cubicBezTo>
                  <a:pt x="2718" y="1074"/>
                  <a:pt x="2750" y="1042"/>
                  <a:pt x="2750" y="1002"/>
                </a:cubicBezTo>
                <a:cubicBezTo>
                  <a:pt x="2750" y="987"/>
                  <a:pt x="2745" y="973"/>
                  <a:pt x="2736" y="962"/>
                </a:cubicBezTo>
                <a:lnTo>
                  <a:pt x="2747" y="962"/>
                </a:lnTo>
                <a:lnTo>
                  <a:pt x="2749" y="962"/>
                </a:lnTo>
                <a:cubicBezTo>
                  <a:pt x="2788" y="962"/>
                  <a:pt x="2820" y="930"/>
                  <a:pt x="2820" y="890"/>
                </a:cubicBezTo>
                <a:cubicBezTo>
                  <a:pt x="2820" y="861"/>
                  <a:pt x="2803" y="835"/>
                  <a:pt x="2777" y="824"/>
                </a:cubicBezTo>
                <a:lnTo>
                  <a:pt x="1490" y="15"/>
                </a:lnTo>
                <a:cubicBezTo>
                  <a:pt x="1466" y="0"/>
                  <a:pt x="1437" y="0"/>
                  <a:pt x="1413" y="15"/>
                </a:cubicBezTo>
                <a:lnTo>
                  <a:pt x="117" y="829"/>
                </a:lnTo>
                <a:cubicBezTo>
                  <a:pt x="90" y="846"/>
                  <a:pt x="78" y="879"/>
                  <a:pt x="87" y="910"/>
                </a:cubicBezTo>
                <a:cubicBezTo>
                  <a:pt x="95" y="940"/>
                  <a:pt x="124" y="962"/>
                  <a:pt x="155" y="962"/>
                </a:cubicBezTo>
                <a:lnTo>
                  <a:pt x="166" y="962"/>
                </a:lnTo>
                <a:cubicBezTo>
                  <a:pt x="158" y="973"/>
                  <a:pt x="152" y="987"/>
                  <a:pt x="152" y="1002"/>
                </a:cubicBezTo>
                <a:cubicBezTo>
                  <a:pt x="152" y="1042"/>
                  <a:pt x="184" y="1074"/>
                  <a:pt x="224" y="1074"/>
                </a:cubicBezTo>
                <a:lnTo>
                  <a:pt x="305" y="1074"/>
                </a:lnTo>
                <a:lnTo>
                  <a:pt x="305" y="1086"/>
                </a:lnTo>
                <a:cubicBezTo>
                  <a:pt x="267" y="1088"/>
                  <a:pt x="237" y="1119"/>
                  <a:pt x="237" y="1156"/>
                </a:cubicBezTo>
                <a:cubicBezTo>
                  <a:pt x="237" y="1194"/>
                  <a:pt x="267" y="1225"/>
                  <a:pt x="305" y="1227"/>
                </a:cubicBezTo>
                <a:lnTo>
                  <a:pt x="305" y="2358"/>
                </a:lnTo>
                <a:cubicBezTo>
                  <a:pt x="267" y="2360"/>
                  <a:pt x="237" y="2391"/>
                  <a:pt x="237" y="2429"/>
                </a:cubicBezTo>
                <a:cubicBezTo>
                  <a:pt x="237" y="2467"/>
                  <a:pt x="267" y="2497"/>
                  <a:pt x="305" y="2499"/>
                </a:cubicBezTo>
                <a:lnTo>
                  <a:pt x="305" y="2500"/>
                </a:lnTo>
                <a:lnTo>
                  <a:pt x="155" y="2500"/>
                </a:lnTo>
                <a:cubicBezTo>
                  <a:pt x="116" y="2500"/>
                  <a:pt x="84" y="2532"/>
                  <a:pt x="84" y="2572"/>
                </a:cubicBezTo>
                <a:cubicBezTo>
                  <a:pt x="84" y="2594"/>
                  <a:pt x="94" y="2613"/>
                  <a:pt x="109" y="2626"/>
                </a:cubicBezTo>
                <a:lnTo>
                  <a:pt x="72" y="2626"/>
                </a:lnTo>
                <a:cubicBezTo>
                  <a:pt x="32" y="2626"/>
                  <a:pt x="0" y="2658"/>
                  <a:pt x="0" y="2697"/>
                </a:cubicBezTo>
                <a:cubicBezTo>
                  <a:pt x="0" y="2737"/>
                  <a:pt x="32" y="2769"/>
                  <a:pt x="72" y="2769"/>
                </a:cubicBezTo>
                <a:lnTo>
                  <a:pt x="2831" y="2769"/>
                </a:lnTo>
                <a:cubicBezTo>
                  <a:pt x="2871" y="2769"/>
                  <a:pt x="2903" y="2737"/>
                  <a:pt x="2903" y="2697"/>
                </a:cubicBezTo>
                <a:cubicBezTo>
                  <a:pt x="2903" y="2658"/>
                  <a:pt x="2871" y="2626"/>
                  <a:pt x="2831" y="2626"/>
                </a:cubicBezTo>
                <a:close/>
                <a:moveTo>
                  <a:pt x="2455" y="1227"/>
                </a:moveTo>
                <a:lnTo>
                  <a:pt x="2455" y="2358"/>
                </a:lnTo>
                <a:cubicBezTo>
                  <a:pt x="2417" y="2360"/>
                  <a:pt x="2388" y="2391"/>
                  <a:pt x="2388" y="2429"/>
                </a:cubicBezTo>
                <a:cubicBezTo>
                  <a:pt x="2388" y="2467"/>
                  <a:pt x="2417" y="2497"/>
                  <a:pt x="2455" y="2499"/>
                </a:cubicBezTo>
                <a:lnTo>
                  <a:pt x="2455" y="2500"/>
                </a:lnTo>
                <a:lnTo>
                  <a:pt x="1881" y="2500"/>
                </a:lnTo>
                <a:lnTo>
                  <a:pt x="1881" y="2499"/>
                </a:lnTo>
                <a:cubicBezTo>
                  <a:pt x="1919" y="2497"/>
                  <a:pt x="1949" y="2467"/>
                  <a:pt x="1949" y="2429"/>
                </a:cubicBezTo>
                <a:cubicBezTo>
                  <a:pt x="1949" y="2391"/>
                  <a:pt x="1919" y="2360"/>
                  <a:pt x="1881" y="2358"/>
                </a:cubicBezTo>
                <a:lnTo>
                  <a:pt x="1881" y="1227"/>
                </a:lnTo>
                <a:cubicBezTo>
                  <a:pt x="1919" y="1225"/>
                  <a:pt x="1949" y="1194"/>
                  <a:pt x="1949" y="1156"/>
                </a:cubicBezTo>
                <a:cubicBezTo>
                  <a:pt x="1949" y="1143"/>
                  <a:pt x="1944" y="1131"/>
                  <a:pt x="1938" y="1121"/>
                </a:cubicBezTo>
                <a:lnTo>
                  <a:pt x="2399" y="1121"/>
                </a:lnTo>
                <a:cubicBezTo>
                  <a:pt x="2392" y="1131"/>
                  <a:pt x="2388" y="1143"/>
                  <a:pt x="2388" y="1156"/>
                </a:cubicBezTo>
                <a:cubicBezTo>
                  <a:pt x="2388" y="1194"/>
                  <a:pt x="2417" y="1225"/>
                  <a:pt x="2455" y="1227"/>
                </a:cubicBezTo>
                <a:close/>
                <a:moveTo>
                  <a:pt x="1165" y="2499"/>
                </a:moveTo>
                <a:cubicBezTo>
                  <a:pt x="1202" y="2497"/>
                  <a:pt x="1232" y="2467"/>
                  <a:pt x="1232" y="2429"/>
                </a:cubicBezTo>
                <a:cubicBezTo>
                  <a:pt x="1232" y="2391"/>
                  <a:pt x="1202" y="2360"/>
                  <a:pt x="1165" y="2358"/>
                </a:cubicBezTo>
                <a:lnTo>
                  <a:pt x="1165" y="1227"/>
                </a:lnTo>
                <a:cubicBezTo>
                  <a:pt x="1202" y="1225"/>
                  <a:pt x="1232" y="1194"/>
                  <a:pt x="1232" y="1156"/>
                </a:cubicBezTo>
                <a:cubicBezTo>
                  <a:pt x="1232" y="1143"/>
                  <a:pt x="1227" y="1131"/>
                  <a:pt x="1221" y="1121"/>
                </a:cubicBezTo>
                <a:lnTo>
                  <a:pt x="1682" y="1121"/>
                </a:lnTo>
                <a:cubicBezTo>
                  <a:pt x="1676" y="1131"/>
                  <a:pt x="1671" y="1143"/>
                  <a:pt x="1671" y="1156"/>
                </a:cubicBezTo>
                <a:cubicBezTo>
                  <a:pt x="1671" y="1194"/>
                  <a:pt x="1701" y="1225"/>
                  <a:pt x="1738" y="1227"/>
                </a:cubicBezTo>
                <a:lnTo>
                  <a:pt x="1738" y="2358"/>
                </a:lnTo>
                <a:cubicBezTo>
                  <a:pt x="1701" y="2360"/>
                  <a:pt x="1671" y="2391"/>
                  <a:pt x="1671" y="2429"/>
                </a:cubicBezTo>
                <a:cubicBezTo>
                  <a:pt x="1671" y="2467"/>
                  <a:pt x="1701" y="2497"/>
                  <a:pt x="1738" y="2499"/>
                </a:cubicBezTo>
                <a:lnTo>
                  <a:pt x="1738" y="2500"/>
                </a:lnTo>
                <a:lnTo>
                  <a:pt x="1165" y="2500"/>
                </a:lnTo>
                <a:lnTo>
                  <a:pt x="1165" y="2499"/>
                </a:lnTo>
                <a:lnTo>
                  <a:pt x="1165" y="2499"/>
                </a:lnTo>
                <a:close/>
                <a:moveTo>
                  <a:pt x="1021" y="1227"/>
                </a:moveTo>
                <a:lnTo>
                  <a:pt x="1021" y="2358"/>
                </a:lnTo>
                <a:cubicBezTo>
                  <a:pt x="984" y="2360"/>
                  <a:pt x="954" y="2391"/>
                  <a:pt x="954" y="2429"/>
                </a:cubicBezTo>
                <a:cubicBezTo>
                  <a:pt x="954" y="2467"/>
                  <a:pt x="984" y="2497"/>
                  <a:pt x="1021" y="2499"/>
                </a:cubicBezTo>
                <a:lnTo>
                  <a:pt x="1021" y="2500"/>
                </a:lnTo>
                <a:lnTo>
                  <a:pt x="448" y="2500"/>
                </a:lnTo>
                <a:lnTo>
                  <a:pt x="448" y="2499"/>
                </a:lnTo>
                <a:cubicBezTo>
                  <a:pt x="485" y="2497"/>
                  <a:pt x="515" y="2467"/>
                  <a:pt x="515" y="2429"/>
                </a:cubicBezTo>
                <a:cubicBezTo>
                  <a:pt x="515" y="2391"/>
                  <a:pt x="485" y="2360"/>
                  <a:pt x="448" y="2358"/>
                </a:cubicBezTo>
                <a:lnTo>
                  <a:pt x="448" y="1227"/>
                </a:lnTo>
                <a:cubicBezTo>
                  <a:pt x="485" y="1225"/>
                  <a:pt x="515" y="1194"/>
                  <a:pt x="515" y="1156"/>
                </a:cubicBezTo>
                <a:cubicBezTo>
                  <a:pt x="515" y="1143"/>
                  <a:pt x="511" y="1131"/>
                  <a:pt x="504" y="1121"/>
                </a:cubicBezTo>
                <a:lnTo>
                  <a:pt x="965" y="1121"/>
                </a:lnTo>
                <a:cubicBezTo>
                  <a:pt x="959" y="1131"/>
                  <a:pt x="954" y="1143"/>
                  <a:pt x="954" y="1156"/>
                </a:cubicBezTo>
                <a:cubicBezTo>
                  <a:pt x="954" y="1194"/>
                  <a:pt x="984" y="1225"/>
                  <a:pt x="1021" y="1227"/>
                </a:cubicBezTo>
                <a:close/>
              </a:path>
            </a:pathLst>
          </a:custGeom>
          <a:solidFill>
            <a:schemeClr val="accent1"/>
          </a:solidFill>
          <a:ln>
            <a:noFill/>
          </a:ln>
        </p:spPr>
        <p:txBody>
          <a:bodyPr/>
          <a:lstStyle/>
          <a:p>
            <a:endParaRPr lang="zh-CN" altLang="en-US"/>
          </a:p>
        </p:txBody>
      </p:sp>
      <p:sp>
        <p:nvSpPr>
          <p:cNvPr id="19" name="yen-bill-waving_21093"/>
          <p:cNvSpPr>
            <a:spLocks noChangeAspect="1"/>
          </p:cNvSpPr>
          <p:nvPr/>
        </p:nvSpPr>
        <p:spPr bwMode="auto">
          <a:xfrm>
            <a:off x="1053886" y="1775805"/>
            <a:ext cx="609685" cy="486954"/>
          </a:xfrm>
          <a:custGeom>
            <a:avLst/>
            <a:gdLst>
              <a:gd name="connsiteX0" fmla="*/ 366443 w 593311"/>
              <a:gd name="connsiteY0" fmla="*/ 129083 h 473877"/>
              <a:gd name="connsiteX1" fmla="*/ 335080 w 593311"/>
              <a:gd name="connsiteY1" fmla="*/ 194765 h 473877"/>
              <a:gd name="connsiteX2" fmla="*/ 355374 w 593311"/>
              <a:gd name="connsiteY2" fmla="*/ 185557 h 473877"/>
              <a:gd name="connsiteX3" fmla="*/ 355374 w 593311"/>
              <a:gd name="connsiteY3" fmla="*/ 201517 h 473877"/>
              <a:gd name="connsiteX4" fmla="*/ 325856 w 593311"/>
              <a:gd name="connsiteY4" fmla="*/ 214408 h 473877"/>
              <a:gd name="connsiteX5" fmla="*/ 310481 w 593311"/>
              <a:gd name="connsiteY5" fmla="*/ 246942 h 473877"/>
              <a:gd name="connsiteX6" fmla="*/ 351684 w 593311"/>
              <a:gd name="connsiteY6" fmla="*/ 229141 h 473877"/>
              <a:gd name="connsiteX7" fmla="*/ 351684 w 593311"/>
              <a:gd name="connsiteY7" fmla="*/ 244487 h 473877"/>
              <a:gd name="connsiteX8" fmla="*/ 308022 w 593311"/>
              <a:gd name="connsiteY8" fmla="*/ 264130 h 473877"/>
              <a:gd name="connsiteX9" fmla="*/ 308022 w 593311"/>
              <a:gd name="connsiteY9" fmla="*/ 319377 h 473877"/>
              <a:gd name="connsiteX10" fmla="*/ 285268 w 593311"/>
              <a:gd name="connsiteY10" fmla="*/ 329812 h 473877"/>
              <a:gd name="connsiteX11" fmla="*/ 285268 w 593311"/>
              <a:gd name="connsiteY11" fmla="*/ 274565 h 473877"/>
              <a:gd name="connsiteX12" fmla="*/ 242835 w 593311"/>
              <a:gd name="connsiteY12" fmla="*/ 293595 h 473877"/>
              <a:gd name="connsiteX13" fmla="*/ 242835 w 593311"/>
              <a:gd name="connsiteY13" fmla="*/ 277635 h 473877"/>
              <a:gd name="connsiteX14" fmla="*/ 282808 w 593311"/>
              <a:gd name="connsiteY14" fmla="*/ 259833 h 473877"/>
              <a:gd name="connsiteX15" fmla="*/ 267434 w 593311"/>
              <a:gd name="connsiteY15" fmla="*/ 241418 h 473877"/>
              <a:gd name="connsiteX16" fmla="*/ 237301 w 593311"/>
              <a:gd name="connsiteY16" fmla="*/ 254308 h 473877"/>
              <a:gd name="connsiteX17" fmla="*/ 237301 w 593311"/>
              <a:gd name="connsiteY17" fmla="*/ 238348 h 473877"/>
              <a:gd name="connsiteX18" fmla="*/ 258209 w 593311"/>
              <a:gd name="connsiteY18" fmla="*/ 229754 h 473877"/>
              <a:gd name="connsiteX19" fmla="*/ 227461 w 593311"/>
              <a:gd name="connsiteY19" fmla="*/ 189854 h 473877"/>
              <a:gd name="connsiteX20" fmla="*/ 253905 w 593311"/>
              <a:gd name="connsiteY20" fmla="*/ 179419 h 473877"/>
              <a:gd name="connsiteX21" fmla="*/ 296952 w 593311"/>
              <a:gd name="connsiteY21" fmla="*/ 238962 h 473877"/>
              <a:gd name="connsiteX22" fmla="*/ 340000 w 593311"/>
              <a:gd name="connsiteY22" fmla="*/ 140132 h 473877"/>
              <a:gd name="connsiteX23" fmla="*/ 366443 w 593311"/>
              <a:gd name="connsiteY23" fmla="*/ 129083 h 473877"/>
              <a:gd name="connsiteX24" fmla="*/ 340722 w 593311"/>
              <a:gd name="connsiteY24" fmla="*/ 112921 h 473877"/>
              <a:gd name="connsiteX25" fmla="*/ 296952 w 593311"/>
              <a:gd name="connsiteY25" fmla="*/ 124117 h 473877"/>
              <a:gd name="connsiteX26" fmla="*/ 183843 w 593311"/>
              <a:gd name="connsiteY26" fmla="*/ 281914 h 473877"/>
              <a:gd name="connsiteX27" fmla="*/ 296952 w 593311"/>
              <a:gd name="connsiteY27" fmla="*/ 349454 h 473877"/>
              <a:gd name="connsiteX28" fmla="*/ 409446 w 593311"/>
              <a:gd name="connsiteY28" fmla="*/ 192271 h 473877"/>
              <a:gd name="connsiteX29" fmla="*/ 340722 w 593311"/>
              <a:gd name="connsiteY29" fmla="*/ 112921 h 473877"/>
              <a:gd name="connsiteX30" fmla="*/ 346850 w 593311"/>
              <a:gd name="connsiteY30" fmla="*/ 96027 h 473877"/>
              <a:gd name="connsiteX31" fmla="*/ 425428 w 593311"/>
              <a:gd name="connsiteY31" fmla="*/ 188587 h 473877"/>
              <a:gd name="connsiteX32" fmla="*/ 296952 w 593311"/>
              <a:gd name="connsiteY32" fmla="*/ 365418 h 473877"/>
              <a:gd name="connsiteX33" fmla="*/ 168475 w 593311"/>
              <a:gd name="connsiteY33" fmla="*/ 285598 h 473877"/>
              <a:gd name="connsiteX34" fmla="*/ 296952 w 593311"/>
              <a:gd name="connsiteY34" fmla="*/ 108767 h 473877"/>
              <a:gd name="connsiteX35" fmla="*/ 346850 w 593311"/>
              <a:gd name="connsiteY35" fmla="*/ 96027 h 473877"/>
              <a:gd name="connsiteX36" fmla="*/ 470153 w 593311"/>
              <a:gd name="connsiteY36" fmla="*/ 19190 h 473877"/>
              <a:gd name="connsiteX37" fmla="*/ 19059 w 593311"/>
              <a:gd name="connsiteY37" fmla="*/ 88529 h 473877"/>
              <a:gd name="connsiteX38" fmla="*/ 19059 w 593311"/>
              <a:gd name="connsiteY38" fmla="*/ 417578 h 473877"/>
              <a:gd name="connsiteX39" fmla="*/ 574251 w 593311"/>
              <a:gd name="connsiteY39" fmla="*/ 385656 h 473877"/>
              <a:gd name="connsiteX40" fmla="*/ 574251 w 593311"/>
              <a:gd name="connsiteY40" fmla="*/ 55993 h 473877"/>
              <a:gd name="connsiteX41" fmla="*/ 470153 w 593311"/>
              <a:gd name="connsiteY41" fmla="*/ 19190 h 473877"/>
              <a:gd name="connsiteX42" fmla="*/ 482235 w 593311"/>
              <a:gd name="connsiteY42" fmla="*/ 544 h 473877"/>
              <a:gd name="connsiteX43" fmla="*/ 593311 w 593311"/>
              <a:gd name="connsiteY43" fmla="*/ 52923 h 473877"/>
              <a:gd name="connsiteX44" fmla="*/ 593311 w 593311"/>
              <a:gd name="connsiteY44" fmla="*/ 420648 h 473877"/>
              <a:gd name="connsiteX45" fmla="*/ 0 w 593311"/>
              <a:gd name="connsiteY45" fmla="*/ 420648 h 473877"/>
              <a:gd name="connsiteX46" fmla="*/ 0 w 593311"/>
              <a:gd name="connsiteY46" fmla="*/ 52923 h 473877"/>
              <a:gd name="connsiteX47" fmla="*/ 482235 w 593311"/>
              <a:gd name="connsiteY47" fmla="*/ 544 h 473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593311" h="473877">
                <a:moveTo>
                  <a:pt x="366443" y="129083"/>
                </a:moveTo>
                <a:cubicBezTo>
                  <a:pt x="355989" y="150568"/>
                  <a:pt x="345534" y="172666"/>
                  <a:pt x="335080" y="194765"/>
                </a:cubicBezTo>
                <a:cubicBezTo>
                  <a:pt x="341845" y="191696"/>
                  <a:pt x="348609" y="188626"/>
                  <a:pt x="355374" y="185557"/>
                </a:cubicBezTo>
                <a:lnTo>
                  <a:pt x="355374" y="201517"/>
                </a:lnTo>
                <a:cubicBezTo>
                  <a:pt x="345534" y="205814"/>
                  <a:pt x="335695" y="210111"/>
                  <a:pt x="325856" y="214408"/>
                </a:cubicBezTo>
                <a:cubicBezTo>
                  <a:pt x="320936" y="225457"/>
                  <a:pt x="315401" y="236507"/>
                  <a:pt x="310481" y="246942"/>
                </a:cubicBezTo>
                <a:cubicBezTo>
                  <a:pt x="324626" y="240804"/>
                  <a:pt x="338155" y="234665"/>
                  <a:pt x="351684" y="229141"/>
                </a:cubicBezTo>
                <a:lnTo>
                  <a:pt x="351684" y="244487"/>
                </a:lnTo>
                <a:cubicBezTo>
                  <a:pt x="336925" y="250625"/>
                  <a:pt x="322166" y="257378"/>
                  <a:pt x="308022" y="264130"/>
                </a:cubicBezTo>
                <a:lnTo>
                  <a:pt x="308022" y="319377"/>
                </a:lnTo>
                <a:cubicBezTo>
                  <a:pt x="300027" y="323060"/>
                  <a:pt x="292647" y="326743"/>
                  <a:pt x="285268" y="329812"/>
                </a:cubicBezTo>
                <a:lnTo>
                  <a:pt x="285268" y="274565"/>
                </a:lnTo>
                <a:cubicBezTo>
                  <a:pt x="271124" y="281318"/>
                  <a:pt x="256980" y="287456"/>
                  <a:pt x="242835" y="293595"/>
                </a:cubicBezTo>
                <a:lnTo>
                  <a:pt x="242835" y="277635"/>
                </a:lnTo>
                <a:cubicBezTo>
                  <a:pt x="255750" y="272110"/>
                  <a:pt x="269279" y="265972"/>
                  <a:pt x="282808" y="259833"/>
                </a:cubicBezTo>
                <a:cubicBezTo>
                  <a:pt x="277888" y="253695"/>
                  <a:pt x="272354" y="247556"/>
                  <a:pt x="267434" y="241418"/>
                </a:cubicBezTo>
                <a:cubicBezTo>
                  <a:pt x="257595" y="245715"/>
                  <a:pt x="247140" y="250011"/>
                  <a:pt x="237301" y="254308"/>
                </a:cubicBezTo>
                <a:lnTo>
                  <a:pt x="237301" y="238348"/>
                </a:lnTo>
                <a:cubicBezTo>
                  <a:pt x="244065" y="235893"/>
                  <a:pt x="251445" y="232824"/>
                  <a:pt x="258209" y="229754"/>
                </a:cubicBezTo>
                <a:cubicBezTo>
                  <a:pt x="247755" y="216864"/>
                  <a:pt x="237916" y="203359"/>
                  <a:pt x="227461" y="189854"/>
                </a:cubicBezTo>
                <a:cubicBezTo>
                  <a:pt x="236071" y="186785"/>
                  <a:pt x="244680" y="183102"/>
                  <a:pt x="253905" y="179419"/>
                </a:cubicBezTo>
                <a:cubicBezTo>
                  <a:pt x="268049" y="199676"/>
                  <a:pt x="282193" y="219319"/>
                  <a:pt x="296952" y="238962"/>
                </a:cubicBezTo>
                <a:cubicBezTo>
                  <a:pt x="311096" y="205814"/>
                  <a:pt x="325241" y="172666"/>
                  <a:pt x="340000" y="140132"/>
                </a:cubicBezTo>
                <a:cubicBezTo>
                  <a:pt x="348609" y="135835"/>
                  <a:pt x="357219" y="132152"/>
                  <a:pt x="366443" y="129083"/>
                </a:cubicBezTo>
                <a:close/>
                <a:moveTo>
                  <a:pt x="340722" y="112921"/>
                </a:moveTo>
                <a:cubicBezTo>
                  <a:pt x="327265" y="112912"/>
                  <a:pt x="312473" y="116442"/>
                  <a:pt x="296952" y="124117"/>
                </a:cubicBezTo>
                <a:cubicBezTo>
                  <a:pt x="234250" y="154817"/>
                  <a:pt x="183843" y="220515"/>
                  <a:pt x="183843" y="281914"/>
                </a:cubicBezTo>
                <a:cubicBezTo>
                  <a:pt x="183843" y="345156"/>
                  <a:pt x="234250" y="380154"/>
                  <a:pt x="296952" y="349454"/>
                </a:cubicBezTo>
                <a:cubicBezTo>
                  <a:pt x="359038" y="318754"/>
                  <a:pt x="409446" y="253670"/>
                  <a:pt x="409446" y="192271"/>
                </a:cubicBezTo>
                <a:cubicBezTo>
                  <a:pt x="409446" y="144840"/>
                  <a:pt x="381092" y="112950"/>
                  <a:pt x="340722" y="112921"/>
                </a:cubicBezTo>
                <a:close/>
                <a:moveTo>
                  <a:pt x="346850" y="96027"/>
                </a:moveTo>
                <a:cubicBezTo>
                  <a:pt x="392925" y="96487"/>
                  <a:pt x="425428" y="134248"/>
                  <a:pt x="425428" y="188587"/>
                </a:cubicBezTo>
                <a:cubicBezTo>
                  <a:pt x="425428" y="257968"/>
                  <a:pt x="367645" y="329806"/>
                  <a:pt x="296952" y="365418"/>
                </a:cubicBezTo>
                <a:cubicBezTo>
                  <a:pt x="225644" y="401030"/>
                  <a:pt x="168475" y="357436"/>
                  <a:pt x="168475" y="285598"/>
                </a:cubicBezTo>
                <a:cubicBezTo>
                  <a:pt x="168475" y="215603"/>
                  <a:pt x="225644" y="144379"/>
                  <a:pt x="296952" y="108767"/>
                </a:cubicBezTo>
                <a:cubicBezTo>
                  <a:pt x="314625" y="99864"/>
                  <a:pt x="331491" y="95873"/>
                  <a:pt x="346850" y="96027"/>
                </a:cubicBezTo>
                <a:close/>
                <a:moveTo>
                  <a:pt x="470153" y="19190"/>
                </a:moveTo>
                <a:cubicBezTo>
                  <a:pt x="319789" y="17514"/>
                  <a:pt x="169424" y="201755"/>
                  <a:pt x="19059" y="88529"/>
                </a:cubicBezTo>
                <a:lnTo>
                  <a:pt x="19059" y="417578"/>
                </a:lnTo>
                <a:cubicBezTo>
                  <a:pt x="204123" y="557547"/>
                  <a:pt x="389188" y="245687"/>
                  <a:pt x="574251" y="385656"/>
                </a:cubicBezTo>
                <a:lnTo>
                  <a:pt x="574251" y="55993"/>
                </a:lnTo>
                <a:cubicBezTo>
                  <a:pt x="539552" y="29864"/>
                  <a:pt x="504852" y="19576"/>
                  <a:pt x="470153" y="19190"/>
                </a:cubicBezTo>
                <a:close/>
                <a:moveTo>
                  <a:pt x="482235" y="544"/>
                </a:moveTo>
                <a:cubicBezTo>
                  <a:pt x="519279" y="3471"/>
                  <a:pt x="556306" y="18506"/>
                  <a:pt x="593311" y="52923"/>
                </a:cubicBezTo>
                <a:lnTo>
                  <a:pt x="593311" y="420648"/>
                </a:lnTo>
                <a:cubicBezTo>
                  <a:pt x="395951" y="237093"/>
                  <a:pt x="197975" y="604817"/>
                  <a:pt x="0" y="420648"/>
                </a:cubicBezTo>
                <a:lnTo>
                  <a:pt x="0" y="52923"/>
                </a:lnTo>
                <a:cubicBezTo>
                  <a:pt x="160855" y="202561"/>
                  <a:pt x="321710" y="-12138"/>
                  <a:pt x="482235" y="544"/>
                </a:cubicBezTo>
                <a:close/>
              </a:path>
            </a:pathLst>
          </a:custGeom>
          <a:solidFill>
            <a:schemeClr val="accent1"/>
          </a:solidFill>
          <a:ln>
            <a:noFill/>
          </a:ln>
        </p:spPr>
        <p:txBody>
          <a:bodyPr/>
          <a:lstStyle/>
          <a:p>
            <a:endParaRPr lang="zh-CN" altLang="en-US"/>
          </a:p>
        </p:txBody>
      </p:sp>
      <p:sp>
        <p:nvSpPr>
          <p:cNvPr id="21" name="two-heads-with-information-transference_43166"/>
          <p:cNvSpPr>
            <a:spLocks noChangeAspect="1"/>
          </p:cNvSpPr>
          <p:nvPr/>
        </p:nvSpPr>
        <p:spPr bwMode="auto">
          <a:xfrm>
            <a:off x="1118290" y="3507014"/>
            <a:ext cx="609685" cy="476274"/>
          </a:xfrm>
          <a:custGeom>
            <a:avLst/>
            <a:gdLst>
              <a:gd name="connsiteX0" fmla="*/ 299796 w 608406"/>
              <a:gd name="connsiteY0" fmla="*/ 86787 h 475275"/>
              <a:gd name="connsiteX1" fmla="*/ 403095 w 608406"/>
              <a:gd name="connsiteY1" fmla="*/ 136930 h 475275"/>
              <a:gd name="connsiteX2" fmla="*/ 420311 w 608406"/>
              <a:gd name="connsiteY2" fmla="*/ 131200 h 475275"/>
              <a:gd name="connsiteX3" fmla="*/ 410268 w 608406"/>
              <a:gd name="connsiteY3" fmla="*/ 189938 h 475275"/>
              <a:gd name="connsiteX4" fmla="*/ 364358 w 608406"/>
              <a:gd name="connsiteY4" fmla="*/ 151257 h 475275"/>
              <a:gd name="connsiteX5" fmla="*/ 380140 w 608406"/>
              <a:gd name="connsiteY5" fmla="*/ 145526 h 475275"/>
              <a:gd name="connsiteX6" fmla="*/ 298362 w 608406"/>
              <a:gd name="connsiteY6" fmla="*/ 109710 h 475275"/>
              <a:gd name="connsiteX7" fmla="*/ 172108 w 608406"/>
              <a:gd name="connsiteY7" fmla="*/ 197101 h 475275"/>
              <a:gd name="connsiteX8" fmla="*/ 152022 w 608406"/>
              <a:gd name="connsiteY8" fmla="*/ 185640 h 475275"/>
              <a:gd name="connsiteX9" fmla="*/ 299796 w 608406"/>
              <a:gd name="connsiteY9" fmla="*/ 86787 h 475275"/>
              <a:gd name="connsiteX10" fmla="*/ 474966 w 608406"/>
              <a:gd name="connsiteY10" fmla="*/ 5211 h 475275"/>
              <a:gd name="connsiteX11" fmla="*/ 571170 w 608406"/>
              <a:gd name="connsiteY11" fmla="*/ 53776 h 475275"/>
              <a:gd name="connsiteX12" fmla="*/ 584093 w 608406"/>
              <a:gd name="connsiteY12" fmla="*/ 212914 h 475275"/>
              <a:gd name="connsiteX13" fmla="*/ 581221 w 608406"/>
              <a:gd name="connsiteY13" fmla="*/ 217215 h 475275"/>
              <a:gd name="connsiteX14" fmla="*/ 520914 w 608406"/>
              <a:gd name="connsiteY14" fmla="*/ 354847 h 475275"/>
              <a:gd name="connsiteX15" fmla="*/ 525222 w 608406"/>
              <a:gd name="connsiteY15" fmla="*/ 475275 h 475275"/>
              <a:gd name="connsiteX16" fmla="*/ 424711 w 608406"/>
              <a:gd name="connsiteY16" fmla="*/ 475275 h 475275"/>
              <a:gd name="connsiteX17" fmla="*/ 416095 w 608406"/>
              <a:gd name="connsiteY17" fmla="*/ 397857 h 475275"/>
              <a:gd name="connsiteX18" fmla="*/ 381634 w 608406"/>
              <a:gd name="connsiteY18" fmla="*/ 407893 h 475275"/>
              <a:gd name="connsiteX19" fmla="*/ 354353 w 608406"/>
              <a:gd name="connsiteY19" fmla="*/ 374918 h 475275"/>
              <a:gd name="connsiteX20" fmla="*/ 335686 w 608406"/>
              <a:gd name="connsiteY20" fmla="*/ 359148 h 475275"/>
              <a:gd name="connsiteX21" fmla="*/ 347173 w 608406"/>
              <a:gd name="connsiteY21" fmla="*/ 344811 h 475275"/>
              <a:gd name="connsiteX22" fmla="*/ 329943 w 608406"/>
              <a:gd name="connsiteY22" fmla="*/ 341944 h 475275"/>
              <a:gd name="connsiteX23" fmla="*/ 335686 w 608406"/>
              <a:gd name="connsiteY23" fmla="*/ 317572 h 475275"/>
              <a:gd name="connsiteX24" fmla="*/ 311276 w 608406"/>
              <a:gd name="connsiteY24" fmla="*/ 306102 h 475275"/>
              <a:gd name="connsiteX25" fmla="*/ 339994 w 608406"/>
              <a:gd name="connsiteY25" fmla="*/ 247322 h 475275"/>
              <a:gd name="connsiteX26" fmla="*/ 337122 w 608406"/>
              <a:gd name="connsiteY26" fmla="*/ 217215 h 475275"/>
              <a:gd name="connsiteX27" fmla="*/ 576914 w 608406"/>
              <a:gd name="connsiteY27" fmla="*/ 217215 h 475275"/>
              <a:gd name="connsiteX28" fmla="*/ 391685 w 608406"/>
              <a:gd name="connsiteY28" fmla="*/ 52343 h 475275"/>
              <a:gd name="connsiteX29" fmla="*/ 474966 w 608406"/>
              <a:gd name="connsiteY29" fmla="*/ 5211 h 475275"/>
              <a:gd name="connsiteX30" fmla="*/ 133349 w 608406"/>
              <a:gd name="connsiteY30" fmla="*/ 181 h 475275"/>
              <a:gd name="connsiteX31" fmla="*/ 216573 w 608406"/>
              <a:gd name="connsiteY31" fmla="*/ 46598 h 475275"/>
              <a:gd name="connsiteX32" fmla="*/ 31471 w 608406"/>
              <a:gd name="connsiteY32" fmla="*/ 211474 h 475275"/>
              <a:gd name="connsiteX33" fmla="*/ 272534 w 608406"/>
              <a:gd name="connsiteY33" fmla="*/ 211474 h 475275"/>
              <a:gd name="connsiteX34" fmla="*/ 268230 w 608406"/>
              <a:gd name="connsiteY34" fmla="*/ 243015 h 475275"/>
              <a:gd name="connsiteX35" fmla="*/ 296928 w 608406"/>
              <a:gd name="connsiteY35" fmla="*/ 301797 h 475275"/>
              <a:gd name="connsiteX36" fmla="*/ 272534 w 608406"/>
              <a:gd name="connsiteY36" fmla="*/ 311833 h 475275"/>
              <a:gd name="connsiteX37" fmla="*/ 278274 w 608406"/>
              <a:gd name="connsiteY37" fmla="*/ 336206 h 475275"/>
              <a:gd name="connsiteX38" fmla="*/ 261055 w 608406"/>
              <a:gd name="connsiteY38" fmla="*/ 339073 h 475275"/>
              <a:gd name="connsiteX39" fmla="*/ 272534 w 608406"/>
              <a:gd name="connsiteY39" fmla="*/ 354844 h 475275"/>
              <a:gd name="connsiteX40" fmla="*/ 253881 w 608406"/>
              <a:gd name="connsiteY40" fmla="*/ 369181 h 475275"/>
              <a:gd name="connsiteX41" fmla="*/ 226618 w 608406"/>
              <a:gd name="connsiteY41" fmla="*/ 403590 h 475275"/>
              <a:gd name="connsiteX42" fmla="*/ 192180 w 608406"/>
              <a:gd name="connsiteY42" fmla="*/ 392120 h 475275"/>
              <a:gd name="connsiteX43" fmla="*/ 183571 w 608406"/>
              <a:gd name="connsiteY43" fmla="*/ 475275 h 475275"/>
              <a:gd name="connsiteX44" fmla="*/ 83127 w 608406"/>
              <a:gd name="connsiteY44" fmla="*/ 475275 h 475275"/>
              <a:gd name="connsiteX45" fmla="*/ 87432 w 608406"/>
              <a:gd name="connsiteY45" fmla="*/ 349109 h 475275"/>
              <a:gd name="connsiteX46" fmla="*/ 27166 w 608406"/>
              <a:gd name="connsiteY46" fmla="*/ 212908 h 475275"/>
              <a:gd name="connsiteX47" fmla="*/ 24296 w 608406"/>
              <a:gd name="connsiteY47" fmla="*/ 208606 h 475275"/>
              <a:gd name="connsiteX48" fmla="*/ 37210 w 608406"/>
              <a:gd name="connsiteY48" fmla="*/ 49465 h 475275"/>
              <a:gd name="connsiteX49" fmla="*/ 133349 w 608406"/>
              <a:gd name="connsiteY49" fmla="*/ 181 h 47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8406" h="475275">
                <a:moveTo>
                  <a:pt x="299796" y="86787"/>
                </a:moveTo>
                <a:cubicBezTo>
                  <a:pt x="361488" y="92518"/>
                  <a:pt x="390182" y="121171"/>
                  <a:pt x="403095" y="136930"/>
                </a:cubicBezTo>
                <a:lnTo>
                  <a:pt x="420311" y="131200"/>
                </a:lnTo>
                <a:lnTo>
                  <a:pt x="410268" y="189938"/>
                </a:lnTo>
                <a:lnTo>
                  <a:pt x="364358" y="151257"/>
                </a:lnTo>
                <a:lnTo>
                  <a:pt x="380140" y="145526"/>
                </a:lnTo>
                <a:cubicBezTo>
                  <a:pt x="370097" y="132632"/>
                  <a:pt x="345707" y="114008"/>
                  <a:pt x="298362" y="109710"/>
                </a:cubicBezTo>
                <a:cubicBezTo>
                  <a:pt x="225192" y="102547"/>
                  <a:pt x="172108" y="195669"/>
                  <a:pt x="172108" y="197101"/>
                </a:cubicBezTo>
                <a:lnTo>
                  <a:pt x="152022" y="185640"/>
                </a:lnTo>
                <a:cubicBezTo>
                  <a:pt x="154892" y="181342"/>
                  <a:pt x="212280" y="79624"/>
                  <a:pt x="299796" y="86787"/>
                </a:cubicBezTo>
                <a:close/>
                <a:moveTo>
                  <a:pt x="474966" y="5211"/>
                </a:moveTo>
                <a:cubicBezTo>
                  <a:pt x="506197" y="6824"/>
                  <a:pt x="539581" y="24386"/>
                  <a:pt x="571170" y="53776"/>
                </a:cubicBezTo>
                <a:cubicBezTo>
                  <a:pt x="640092" y="119726"/>
                  <a:pt x="594144" y="187108"/>
                  <a:pt x="584093" y="212914"/>
                </a:cubicBezTo>
                <a:cubicBezTo>
                  <a:pt x="582657" y="214348"/>
                  <a:pt x="582657" y="215781"/>
                  <a:pt x="581221" y="217215"/>
                </a:cubicBezTo>
                <a:cubicBezTo>
                  <a:pt x="585529" y="283164"/>
                  <a:pt x="520914" y="354847"/>
                  <a:pt x="520914" y="354847"/>
                </a:cubicBezTo>
                <a:lnTo>
                  <a:pt x="525222" y="475275"/>
                </a:lnTo>
                <a:lnTo>
                  <a:pt x="424711" y="475275"/>
                </a:lnTo>
                <a:lnTo>
                  <a:pt x="416095" y="397857"/>
                </a:lnTo>
                <a:cubicBezTo>
                  <a:pt x="416095" y="397857"/>
                  <a:pt x="410352" y="405026"/>
                  <a:pt x="381634" y="407893"/>
                </a:cubicBezTo>
                <a:cubicBezTo>
                  <a:pt x="351481" y="410760"/>
                  <a:pt x="354353" y="374918"/>
                  <a:pt x="354353" y="374918"/>
                </a:cubicBezTo>
                <a:cubicBezTo>
                  <a:pt x="354353" y="374918"/>
                  <a:pt x="335686" y="366316"/>
                  <a:pt x="335686" y="359148"/>
                </a:cubicBezTo>
                <a:cubicBezTo>
                  <a:pt x="335686" y="353413"/>
                  <a:pt x="347173" y="344811"/>
                  <a:pt x="347173" y="344811"/>
                </a:cubicBezTo>
                <a:cubicBezTo>
                  <a:pt x="347173" y="344811"/>
                  <a:pt x="334250" y="346245"/>
                  <a:pt x="329943" y="341944"/>
                </a:cubicBezTo>
                <a:cubicBezTo>
                  <a:pt x="325635" y="336209"/>
                  <a:pt x="335686" y="317572"/>
                  <a:pt x="335686" y="317572"/>
                </a:cubicBezTo>
                <a:cubicBezTo>
                  <a:pt x="335686" y="317572"/>
                  <a:pt x="319892" y="316138"/>
                  <a:pt x="311276" y="306102"/>
                </a:cubicBezTo>
                <a:cubicBezTo>
                  <a:pt x="301225" y="296067"/>
                  <a:pt x="339994" y="267393"/>
                  <a:pt x="339994" y="247322"/>
                </a:cubicBezTo>
                <a:cubicBezTo>
                  <a:pt x="337122" y="237286"/>
                  <a:pt x="337122" y="227251"/>
                  <a:pt x="337122" y="217215"/>
                </a:cubicBezTo>
                <a:lnTo>
                  <a:pt x="576914" y="217215"/>
                </a:lnTo>
                <a:lnTo>
                  <a:pt x="391685" y="52343"/>
                </a:lnTo>
                <a:cubicBezTo>
                  <a:pt x="414659" y="17935"/>
                  <a:pt x="443736" y="3598"/>
                  <a:pt x="474966" y="5211"/>
                </a:cubicBezTo>
                <a:close/>
                <a:moveTo>
                  <a:pt x="133349" y="181"/>
                </a:moveTo>
                <a:cubicBezTo>
                  <a:pt x="164558" y="-1790"/>
                  <a:pt x="193615" y="12189"/>
                  <a:pt x="216573" y="46598"/>
                </a:cubicBezTo>
                <a:lnTo>
                  <a:pt x="31471" y="211474"/>
                </a:lnTo>
                <a:lnTo>
                  <a:pt x="272534" y="211474"/>
                </a:lnTo>
                <a:cubicBezTo>
                  <a:pt x="272534" y="221510"/>
                  <a:pt x="271100" y="231546"/>
                  <a:pt x="268230" y="243015"/>
                </a:cubicBezTo>
                <a:cubicBezTo>
                  <a:pt x="268230" y="261653"/>
                  <a:pt x="306972" y="291761"/>
                  <a:pt x="296928" y="301797"/>
                </a:cubicBezTo>
                <a:cubicBezTo>
                  <a:pt x="288318" y="311833"/>
                  <a:pt x="272534" y="311833"/>
                  <a:pt x="272534" y="311833"/>
                </a:cubicBezTo>
                <a:cubicBezTo>
                  <a:pt x="272534" y="311833"/>
                  <a:pt x="282579" y="330471"/>
                  <a:pt x="278274" y="336206"/>
                </a:cubicBezTo>
                <a:cubicBezTo>
                  <a:pt x="273969" y="341941"/>
                  <a:pt x="261055" y="339073"/>
                  <a:pt x="261055" y="339073"/>
                </a:cubicBezTo>
                <a:cubicBezTo>
                  <a:pt x="261055" y="339073"/>
                  <a:pt x="272534" y="347676"/>
                  <a:pt x="272534" y="354844"/>
                </a:cubicBezTo>
                <a:cubicBezTo>
                  <a:pt x="272534" y="360579"/>
                  <a:pt x="253881" y="369181"/>
                  <a:pt x="253881" y="369181"/>
                </a:cubicBezTo>
                <a:cubicBezTo>
                  <a:pt x="253881" y="369181"/>
                  <a:pt x="256751" y="405024"/>
                  <a:pt x="226618" y="403590"/>
                </a:cubicBezTo>
                <a:cubicBezTo>
                  <a:pt x="197920" y="400723"/>
                  <a:pt x="192180" y="392120"/>
                  <a:pt x="192180" y="392120"/>
                </a:cubicBezTo>
                <a:lnTo>
                  <a:pt x="183571" y="475275"/>
                </a:lnTo>
                <a:lnTo>
                  <a:pt x="83127" y="475275"/>
                </a:lnTo>
                <a:lnTo>
                  <a:pt x="87432" y="349109"/>
                </a:lnTo>
                <a:cubicBezTo>
                  <a:pt x="87432" y="349109"/>
                  <a:pt x="22861" y="278858"/>
                  <a:pt x="27166" y="212908"/>
                </a:cubicBezTo>
                <a:cubicBezTo>
                  <a:pt x="27166" y="211474"/>
                  <a:pt x="25731" y="210040"/>
                  <a:pt x="24296" y="208606"/>
                </a:cubicBezTo>
                <a:cubicBezTo>
                  <a:pt x="14252" y="182800"/>
                  <a:pt x="-31665" y="113982"/>
                  <a:pt x="37210" y="49465"/>
                </a:cubicBezTo>
                <a:cubicBezTo>
                  <a:pt x="68778" y="20074"/>
                  <a:pt x="102140" y="2153"/>
                  <a:pt x="133349" y="181"/>
                </a:cubicBezTo>
                <a:close/>
              </a:path>
            </a:pathLst>
          </a:custGeom>
          <a:solidFill>
            <a:schemeClr val="accent1"/>
          </a:solidFill>
          <a:ln>
            <a:noFill/>
          </a:ln>
        </p:spPr>
        <p:txBody>
          <a:bodyPr/>
          <a:lstStyle/>
          <a:p>
            <a:endParaRPr lang="zh-CN" altLang="en-US"/>
          </a:p>
        </p:txBody>
      </p:sp>
      <p:sp>
        <p:nvSpPr>
          <p:cNvPr id="23" name="two-heads-with-information-transference_43166"/>
          <p:cNvSpPr>
            <a:spLocks noChangeAspect="1"/>
          </p:cNvSpPr>
          <p:nvPr/>
        </p:nvSpPr>
        <p:spPr bwMode="auto">
          <a:xfrm>
            <a:off x="1120386" y="4327135"/>
            <a:ext cx="609685" cy="566140"/>
          </a:xfrm>
          <a:custGeom>
            <a:avLst/>
            <a:gdLst>
              <a:gd name="connsiteX0" fmla="*/ 373273 h 605239"/>
              <a:gd name="connsiteY0" fmla="*/ 373273 h 605239"/>
              <a:gd name="connsiteX1" fmla="*/ 373273 h 605239"/>
              <a:gd name="connsiteY1" fmla="*/ 373273 h 605239"/>
              <a:gd name="connsiteX2" fmla="*/ 373273 h 605239"/>
              <a:gd name="connsiteY2" fmla="*/ 373273 h 605239"/>
              <a:gd name="connsiteX3" fmla="*/ 373273 h 605239"/>
              <a:gd name="connsiteY3" fmla="*/ 373273 h 605239"/>
              <a:gd name="connsiteX4" fmla="*/ 373273 h 605239"/>
              <a:gd name="connsiteY4" fmla="*/ 373273 h 605239"/>
              <a:gd name="connsiteX5" fmla="*/ 373273 h 605239"/>
              <a:gd name="connsiteY5" fmla="*/ 373273 h 605239"/>
              <a:gd name="connsiteX6" fmla="*/ 373273 h 605239"/>
              <a:gd name="connsiteY6" fmla="*/ 373273 h 605239"/>
              <a:gd name="connsiteX7" fmla="*/ 373273 h 605239"/>
              <a:gd name="connsiteY7" fmla="*/ 373273 h 605239"/>
              <a:gd name="connsiteX8" fmla="*/ 373273 h 605239"/>
              <a:gd name="connsiteY8" fmla="*/ 373273 h 605239"/>
              <a:gd name="connsiteX9" fmla="*/ 373273 h 605239"/>
              <a:gd name="connsiteY9" fmla="*/ 373273 h 605239"/>
              <a:gd name="connsiteX10" fmla="*/ 373273 h 605239"/>
              <a:gd name="connsiteY10" fmla="*/ 373273 h 605239"/>
              <a:gd name="connsiteX11" fmla="*/ 373273 h 605239"/>
              <a:gd name="connsiteY11" fmla="*/ 373273 h 605239"/>
              <a:gd name="connsiteX12" fmla="*/ 373273 h 605239"/>
              <a:gd name="connsiteY12" fmla="*/ 373273 h 605239"/>
              <a:gd name="connsiteX13" fmla="*/ 373273 h 605239"/>
              <a:gd name="connsiteY13" fmla="*/ 373273 h 605239"/>
              <a:gd name="connsiteX14" fmla="*/ 373273 h 605239"/>
              <a:gd name="connsiteY14" fmla="*/ 373273 h 605239"/>
              <a:gd name="connsiteX15" fmla="*/ 373273 h 605239"/>
              <a:gd name="connsiteY15" fmla="*/ 373273 h 605239"/>
              <a:gd name="connsiteX16" fmla="*/ 373273 h 605239"/>
              <a:gd name="connsiteY16" fmla="*/ 373273 h 605239"/>
              <a:gd name="connsiteX17" fmla="*/ 373273 h 605239"/>
              <a:gd name="connsiteY17" fmla="*/ 373273 h 605239"/>
              <a:gd name="connsiteX18" fmla="*/ 373273 h 605239"/>
              <a:gd name="connsiteY18" fmla="*/ 373273 h 605239"/>
              <a:gd name="connsiteX19" fmla="*/ 373273 h 605239"/>
              <a:gd name="connsiteY19" fmla="*/ 373273 h 605239"/>
              <a:gd name="connsiteX20" fmla="*/ 373273 h 605239"/>
              <a:gd name="connsiteY20" fmla="*/ 373273 h 605239"/>
              <a:gd name="connsiteX21" fmla="*/ 373273 h 605239"/>
              <a:gd name="connsiteY21" fmla="*/ 373273 h 605239"/>
              <a:gd name="connsiteX22" fmla="*/ 373273 h 605239"/>
              <a:gd name="connsiteY22" fmla="*/ 373273 h 605239"/>
              <a:gd name="connsiteX23" fmla="*/ 373273 h 605239"/>
              <a:gd name="connsiteY23" fmla="*/ 373273 h 605239"/>
              <a:gd name="connsiteX24" fmla="*/ 373273 h 605239"/>
              <a:gd name="connsiteY24" fmla="*/ 373273 h 605239"/>
              <a:gd name="connsiteX25" fmla="*/ 373273 h 605239"/>
              <a:gd name="connsiteY25" fmla="*/ 373273 h 605239"/>
              <a:gd name="connsiteX26" fmla="*/ 373273 h 605239"/>
              <a:gd name="connsiteY26" fmla="*/ 373273 h 605239"/>
              <a:gd name="connsiteX27" fmla="*/ 373273 h 605239"/>
              <a:gd name="connsiteY27" fmla="*/ 373273 h 605239"/>
              <a:gd name="connsiteX28" fmla="*/ 373273 h 605239"/>
              <a:gd name="connsiteY28" fmla="*/ 373273 h 605239"/>
              <a:gd name="connsiteX29" fmla="*/ 373273 h 605239"/>
              <a:gd name="connsiteY29" fmla="*/ 373273 h 605239"/>
              <a:gd name="connsiteX30" fmla="*/ 373273 h 605239"/>
              <a:gd name="connsiteY30" fmla="*/ 373273 h 605239"/>
              <a:gd name="connsiteX31" fmla="*/ 373273 h 605239"/>
              <a:gd name="connsiteY31" fmla="*/ 373273 h 605239"/>
              <a:gd name="connsiteX32" fmla="*/ 373273 h 605239"/>
              <a:gd name="connsiteY32" fmla="*/ 373273 h 605239"/>
              <a:gd name="connsiteX33" fmla="*/ 373273 h 605239"/>
              <a:gd name="connsiteY33" fmla="*/ 373273 h 605239"/>
              <a:gd name="connsiteX34" fmla="*/ 373273 h 605239"/>
              <a:gd name="connsiteY34" fmla="*/ 373273 h 605239"/>
              <a:gd name="connsiteX35" fmla="*/ 373273 h 605239"/>
              <a:gd name="connsiteY35" fmla="*/ 373273 h 605239"/>
              <a:gd name="connsiteX36" fmla="*/ 373273 h 605239"/>
              <a:gd name="connsiteY36" fmla="*/ 373273 h 605239"/>
              <a:gd name="connsiteX37" fmla="*/ 373273 h 605239"/>
              <a:gd name="connsiteY37" fmla="*/ 373273 h 605239"/>
              <a:gd name="connsiteX38" fmla="*/ 373273 h 605239"/>
              <a:gd name="connsiteY38" fmla="*/ 373273 h 605239"/>
              <a:gd name="connsiteX39" fmla="*/ 373273 h 605239"/>
              <a:gd name="connsiteY39" fmla="*/ 373273 h 605239"/>
              <a:gd name="connsiteX40" fmla="*/ 373273 h 605239"/>
              <a:gd name="connsiteY40" fmla="*/ 373273 h 605239"/>
              <a:gd name="connsiteX41" fmla="*/ 373273 h 605239"/>
              <a:gd name="connsiteY41" fmla="*/ 373273 h 605239"/>
              <a:gd name="connsiteX42" fmla="*/ 373273 h 605239"/>
              <a:gd name="connsiteY42" fmla="*/ 373273 h 605239"/>
              <a:gd name="connsiteX43" fmla="*/ 373273 h 605239"/>
              <a:gd name="connsiteY43" fmla="*/ 373273 h 605239"/>
              <a:gd name="connsiteX44" fmla="*/ 373273 h 605239"/>
              <a:gd name="connsiteY44" fmla="*/ 373273 h 605239"/>
              <a:gd name="connsiteX45" fmla="*/ 373273 h 605239"/>
              <a:gd name="connsiteY45" fmla="*/ 373273 h 605239"/>
              <a:gd name="connsiteX46" fmla="*/ 373273 h 605239"/>
              <a:gd name="connsiteY46" fmla="*/ 373273 h 605239"/>
              <a:gd name="connsiteX47" fmla="*/ 373273 h 605239"/>
              <a:gd name="connsiteY47" fmla="*/ 373273 h 605239"/>
              <a:gd name="connsiteX48" fmla="*/ 373273 h 605239"/>
              <a:gd name="connsiteY48" fmla="*/ 373273 h 605239"/>
              <a:gd name="connsiteX49" fmla="*/ 373273 h 605239"/>
              <a:gd name="connsiteY49" fmla="*/ 373273 h 605239"/>
              <a:gd name="connsiteX50" fmla="*/ 373273 h 605239"/>
              <a:gd name="connsiteY50" fmla="*/ 373273 h 605239"/>
              <a:gd name="connsiteX51" fmla="*/ 373273 h 605239"/>
              <a:gd name="connsiteY51" fmla="*/ 373273 h 605239"/>
              <a:gd name="connsiteX52" fmla="*/ 373273 h 605239"/>
              <a:gd name="connsiteY52" fmla="*/ 373273 h 605239"/>
              <a:gd name="connsiteX53" fmla="*/ 373273 h 605239"/>
              <a:gd name="connsiteY53" fmla="*/ 373273 h 605239"/>
              <a:gd name="connsiteX54" fmla="*/ 373273 h 605239"/>
              <a:gd name="connsiteY54" fmla="*/ 373273 h 605239"/>
              <a:gd name="connsiteX55" fmla="*/ 373273 h 605239"/>
              <a:gd name="connsiteY55" fmla="*/ 373273 h 605239"/>
              <a:gd name="connsiteX56" fmla="*/ 373273 h 605239"/>
              <a:gd name="connsiteY56" fmla="*/ 373273 h 605239"/>
              <a:gd name="connsiteX57" fmla="*/ 373273 h 605239"/>
              <a:gd name="connsiteY57" fmla="*/ 373273 h 605239"/>
              <a:gd name="connsiteX58" fmla="*/ 373273 h 605239"/>
              <a:gd name="connsiteY58" fmla="*/ 373273 h 605239"/>
              <a:gd name="connsiteX59" fmla="*/ 373273 h 605239"/>
              <a:gd name="connsiteY59" fmla="*/ 373273 h 605239"/>
              <a:gd name="connsiteX60" fmla="*/ 373273 h 605239"/>
              <a:gd name="connsiteY60" fmla="*/ 373273 h 605239"/>
              <a:gd name="connsiteX61" fmla="*/ 373273 h 605239"/>
              <a:gd name="connsiteY61" fmla="*/ 373273 h 605239"/>
              <a:gd name="connsiteX62" fmla="*/ 373273 h 605239"/>
              <a:gd name="connsiteY62" fmla="*/ 373273 h 605239"/>
              <a:gd name="connsiteX63" fmla="*/ 373273 h 605239"/>
              <a:gd name="connsiteY63" fmla="*/ 373273 h 605239"/>
              <a:gd name="connsiteX64" fmla="*/ 373273 h 605239"/>
              <a:gd name="connsiteY64" fmla="*/ 373273 h 605239"/>
              <a:gd name="connsiteX65" fmla="*/ 373273 h 605239"/>
              <a:gd name="connsiteY65" fmla="*/ 373273 h 605239"/>
              <a:gd name="connsiteX66" fmla="*/ 373273 h 605239"/>
              <a:gd name="connsiteY66" fmla="*/ 373273 h 605239"/>
              <a:gd name="connsiteX67" fmla="*/ 373273 h 605239"/>
              <a:gd name="connsiteY67" fmla="*/ 373273 h 605239"/>
              <a:gd name="connsiteX68" fmla="*/ 373273 h 605239"/>
              <a:gd name="connsiteY68" fmla="*/ 373273 h 605239"/>
              <a:gd name="connsiteX69" fmla="*/ 373273 h 605239"/>
              <a:gd name="connsiteY69" fmla="*/ 373273 h 605239"/>
              <a:gd name="connsiteX70" fmla="*/ 373273 h 605239"/>
              <a:gd name="connsiteY70" fmla="*/ 373273 h 605239"/>
              <a:gd name="connsiteX71" fmla="*/ 373273 h 605239"/>
              <a:gd name="connsiteY71" fmla="*/ 373273 h 605239"/>
              <a:gd name="connsiteX72" fmla="*/ 373273 h 605239"/>
              <a:gd name="connsiteY72" fmla="*/ 373273 h 605239"/>
              <a:gd name="connsiteX73" fmla="*/ 373273 h 605239"/>
              <a:gd name="connsiteY73" fmla="*/ 373273 h 605239"/>
              <a:gd name="connsiteX74" fmla="*/ 373273 h 605239"/>
              <a:gd name="connsiteY74" fmla="*/ 373273 h 605239"/>
              <a:gd name="connsiteX75" fmla="*/ 373273 h 605239"/>
              <a:gd name="connsiteY75" fmla="*/ 373273 h 605239"/>
              <a:gd name="connsiteX76" fmla="*/ 373273 h 605239"/>
              <a:gd name="connsiteY76" fmla="*/ 373273 h 605239"/>
              <a:gd name="connsiteX77" fmla="*/ 373273 h 605239"/>
              <a:gd name="connsiteY77" fmla="*/ 373273 h 605239"/>
              <a:gd name="connsiteX78" fmla="*/ 373273 h 605239"/>
              <a:gd name="connsiteY78" fmla="*/ 373273 h 605239"/>
              <a:gd name="connsiteX79" fmla="*/ 373273 h 605239"/>
              <a:gd name="connsiteY79" fmla="*/ 373273 h 605239"/>
              <a:gd name="connsiteX80" fmla="*/ 373273 h 605239"/>
              <a:gd name="connsiteY80" fmla="*/ 373273 h 605239"/>
              <a:gd name="connsiteX81" fmla="*/ 373273 h 605239"/>
              <a:gd name="connsiteY81" fmla="*/ 373273 h 605239"/>
              <a:gd name="connsiteX82" fmla="*/ 373273 h 605239"/>
              <a:gd name="connsiteY82" fmla="*/ 373273 h 605239"/>
              <a:gd name="connsiteX83" fmla="*/ 373273 h 605239"/>
              <a:gd name="connsiteY83" fmla="*/ 373273 h 605239"/>
              <a:gd name="connsiteX84" fmla="*/ 373273 h 605239"/>
              <a:gd name="connsiteY84" fmla="*/ 373273 h 605239"/>
              <a:gd name="connsiteX85" fmla="*/ 373273 h 605239"/>
              <a:gd name="connsiteY85" fmla="*/ 373273 h 605239"/>
              <a:gd name="connsiteX86" fmla="*/ 373273 h 605239"/>
              <a:gd name="connsiteY86" fmla="*/ 373273 h 605239"/>
              <a:gd name="connsiteX87" fmla="*/ 373273 h 605239"/>
              <a:gd name="connsiteY87" fmla="*/ 373273 h 605239"/>
              <a:gd name="connsiteX88" fmla="*/ 373273 h 605239"/>
              <a:gd name="connsiteY88" fmla="*/ 373273 h 605239"/>
              <a:gd name="connsiteX89" fmla="*/ 373273 h 605239"/>
              <a:gd name="connsiteY89" fmla="*/ 373273 h 605239"/>
              <a:gd name="connsiteX90" fmla="*/ 373273 h 605239"/>
              <a:gd name="connsiteY90" fmla="*/ 373273 h 605239"/>
              <a:gd name="connsiteX91" fmla="*/ 373273 h 605239"/>
              <a:gd name="connsiteY91" fmla="*/ 373273 h 605239"/>
              <a:gd name="connsiteX92" fmla="*/ 373273 h 605239"/>
              <a:gd name="connsiteY92" fmla="*/ 373273 h 605239"/>
              <a:gd name="connsiteX93" fmla="*/ 373273 h 605239"/>
              <a:gd name="connsiteY93" fmla="*/ 373273 h 605239"/>
              <a:gd name="connsiteX94" fmla="*/ 373273 h 605239"/>
              <a:gd name="connsiteY94" fmla="*/ 373273 h 605239"/>
              <a:gd name="connsiteX95" fmla="*/ 373273 h 605239"/>
              <a:gd name="connsiteY95" fmla="*/ 373273 h 605239"/>
              <a:gd name="connsiteX96" fmla="*/ 373273 h 605239"/>
              <a:gd name="connsiteY96" fmla="*/ 373273 h 605239"/>
              <a:gd name="connsiteX97" fmla="*/ 373273 h 605239"/>
              <a:gd name="connsiteY97" fmla="*/ 373273 h 605239"/>
              <a:gd name="connsiteX98" fmla="*/ 373273 h 605239"/>
              <a:gd name="connsiteY98" fmla="*/ 373273 h 605239"/>
              <a:gd name="connsiteX99" fmla="*/ 373273 h 605239"/>
              <a:gd name="connsiteY99" fmla="*/ 373273 h 605239"/>
              <a:gd name="connsiteX100" fmla="*/ 373273 h 605239"/>
              <a:gd name="connsiteY100" fmla="*/ 373273 h 605239"/>
              <a:gd name="connsiteX101" fmla="*/ 373273 h 605239"/>
              <a:gd name="connsiteY101" fmla="*/ 373273 h 605239"/>
              <a:gd name="connsiteX102" fmla="*/ 373273 h 605239"/>
              <a:gd name="connsiteY102" fmla="*/ 373273 h 605239"/>
              <a:gd name="connsiteX103" fmla="*/ 373273 h 605239"/>
              <a:gd name="connsiteY103" fmla="*/ 373273 h 605239"/>
              <a:gd name="connsiteX104" fmla="*/ 373273 h 605239"/>
              <a:gd name="connsiteY104" fmla="*/ 373273 h 605239"/>
              <a:gd name="connsiteX105" fmla="*/ 373273 h 605239"/>
              <a:gd name="connsiteY105" fmla="*/ 373273 h 605239"/>
              <a:gd name="connsiteX106" fmla="*/ 373273 h 605239"/>
              <a:gd name="connsiteY106" fmla="*/ 373273 h 605239"/>
              <a:gd name="connsiteX107" fmla="*/ 373273 h 605239"/>
              <a:gd name="connsiteY107" fmla="*/ 373273 h 605239"/>
              <a:gd name="connsiteX108" fmla="*/ 373273 h 605239"/>
              <a:gd name="connsiteY108" fmla="*/ 373273 h 605239"/>
              <a:gd name="connsiteX109" fmla="*/ 373273 h 605239"/>
              <a:gd name="connsiteY109" fmla="*/ 373273 h 605239"/>
              <a:gd name="connsiteX110" fmla="*/ 373273 h 605239"/>
              <a:gd name="connsiteY110" fmla="*/ 373273 h 605239"/>
              <a:gd name="connsiteX111" fmla="*/ 373273 h 605239"/>
              <a:gd name="connsiteY111" fmla="*/ 373273 h 605239"/>
              <a:gd name="connsiteX112" fmla="*/ 373273 h 605239"/>
              <a:gd name="connsiteY112" fmla="*/ 373273 h 605239"/>
              <a:gd name="connsiteX113" fmla="*/ 373273 h 605239"/>
              <a:gd name="connsiteY113" fmla="*/ 373273 h 605239"/>
              <a:gd name="connsiteX114" fmla="*/ 373273 h 605239"/>
              <a:gd name="connsiteY114" fmla="*/ 373273 h 605239"/>
              <a:gd name="connsiteX115" fmla="*/ 373273 h 605239"/>
              <a:gd name="connsiteY115" fmla="*/ 373273 h 605239"/>
              <a:gd name="connsiteX116" fmla="*/ 373273 h 605239"/>
              <a:gd name="connsiteY116" fmla="*/ 373273 h 605239"/>
              <a:gd name="connsiteX117" fmla="*/ 373273 h 605239"/>
              <a:gd name="connsiteY117" fmla="*/ 373273 h 605239"/>
              <a:gd name="connsiteX118" fmla="*/ 373273 h 605239"/>
              <a:gd name="connsiteY118" fmla="*/ 373273 h 605239"/>
              <a:gd name="connsiteX119" fmla="*/ 373273 h 605239"/>
              <a:gd name="connsiteY119" fmla="*/ 373273 h 605239"/>
              <a:gd name="connsiteX120" fmla="*/ 373273 h 605239"/>
              <a:gd name="connsiteY120" fmla="*/ 373273 h 605239"/>
              <a:gd name="connsiteX121" fmla="*/ 373273 h 605239"/>
              <a:gd name="connsiteY121" fmla="*/ 373273 h 605239"/>
              <a:gd name="connsiteX122" fmla="*/ 373273 h 605239"/>
              <a:gd name="connsiteY122" fmla="*/ 373273 h 605239"/>
              <a:gd name="connsiteX123" fmla="*/ 373273 h 605239"/>
              <a:gd name="connsiteY123" fmla="*/ 373273 h 605239"/>
              <a:gd name="connsiteX124" fmla="*/ 373273 h 605239"/>
              <a:gd name="connsiteY124" fmla="*/ 373273 h 605239"/>
              <a:gd name="connsiteX125" fmla="*/ 373273 h 605239"/>
              <a:gd name="connsiteY125" fmla="*/ 373273 h 605239"/>
              <a:gd name="connsiteX126" fmla="*/ 373273 h 605239"/>
              <a:gd name="connsiteY126" fmla="*/ 373273 h 605239"/>
              <a:gd name="connsiteX127" fmla="*/ 373273 h 605239"/>
              <a:gd name="connsiteY127" fmla="*/ 373273 h 605239"/>
              <a:gd name="connsiteX128" fmla="*/ 373273 h 605239"/>
              <a:gd name="connsiteY128" fmla="*/ 373273 h 605239"/>
              <a:gd name="connsiteX129" fmla="*/ 373273 h 605239"/>
              <a:gd name="connsiteY129" fmla="*/ 373273 h 605239"/>
              <a:gd name="connsiteX130" fmla="*/ 373273 h 605239"/>
              <a:gd name="connsiteY130" fmla="*/ 373273 h 605239"/>
              <a:gd name="connsiteX131" fmla="*/ 373273 h 605239"/>
              <a:gd name="connsiteY131" fmla="*/ 373273 h 605239"/>
              <a:gd name="connsiteX132" fmla="*/ 373273 h 605239"/>
              <a:gd name="connsiteY132" fmla="*/ 373273 h 605239"/>
              <a:gd name="connsiteX133" fmla="*/ 373273 h 605239"/>
              <a:gd name="connsiteY133" fmla="*/ 373273 h 605239"/>
              <a:gd name="connsiteX134" fmla="*/ 373273 h 605239"/>
              <a:gd name="connsiteY134" fmla="*/ 373273 h 605239"/>
              <a:gd name="connsiteX135" fmla="*/ 373273 h 605239"/>
              <a:gd name="connsiteY135" fmla="*/ 373273 h 605239"/>
              <a:gd name="connsiteX136" fmla="*/ 373273 h 605239"/>
              <a:gd name="connsiteY136" fmla="*/ 373273 h 605239"/>
              <a:gd name="connsiteX137" fmla="*/ 373273 h 605239"/>
              <a:gd name="connsiteY137" fmla="*/ 373273 h 605239"/>
              <a:gd name="connsiteX138" fmla="*/ 373273 h 605239"/>
              <a:gd name="connsiteY138" fmla="*/ 373273 h 605239"/>
              <a:gd name="connsiteX139" fmla="*/ 373273 h 605239"/>
              <a:gd name="connsiteY139" fmla="*/ 373273 h 605239"/>
              <a:gd name="connsiteX140" fmla="*/ 373273 h 605239"/>
              <a:gd name="connsiteY140" fmla="*/ 373273 h 605239"/>
              <a:gd name="connsiteX141" fmla="*/ 373273 h 605239"/>
              <a:gd name="connsiteY141" fmla="*/ 373273 h 605239"/>
              <a:gd name="connsiteX142" fmla="*/ 373273 h 605239"/>
              <a:gd name="connsiteY142" fmla="*/ 373273 h 605239"/>
              <a:gd name="connsiteX143" fmla="*/ 373273 h 605239"/>
              <a:gd name="connsiteY143" fmla="*/ 373273 h 605239"/>
              <a:gd name="connsiteX144" fmla="*/ 373273 h 605239"/>
              <a:gd name="connsiteY144" fmla="*/ 373273 h 605239"/>
              <a:gd name="connsiteX145" fmla="*/ 373273 h 605239"/>
              <a:gd name="connsiteY145" fmla="*/ 373273 h 605239"/>
              <a:gd name="connsiteX146" fmla="*/ 373273 h 605239"/>
              <a:gd name="connsiteY146" fmla="*/ 373273 h 605239"/>
              <a:gd name="connsiteX147" fmla="*/ 373273 h 605239"/>
              <a:gd name="connsiteY147" fmla="*/ 373273 h 605239"/>
              <a:gd name="connsiteX148" fmla="*/ 373273 h 605239"/>
              <a:gd name="connsiteY148" fmla="*/ 373273 h 605239"/>
              <a:gd name="connsiteX149" fmla="*/ 373273 h 605239"/>
              <a:gd name="connsiteY149" fmla="*/ 373273 h 605239"/>
              <a:gd name="connsiteX150" fmla="*/ 373273 h 605239"/>
              <a:gd name="connsiteY150" fmla="*/ 373273 h 605239"/>
              <a:gd name="connsiteX151" fmla="*/ 373273 h 605239"/>
              <a:gd name="connsiteY151" fmla="*/ 373273 h 605239"/>
              <a:gd name="connsiteX152" fmla="*/ 373273 h 605239"/>
              <a:gd name="connsiteY152" fmla="*/ 373273 h 605239"/>
              <a:gd name="connsiteX153" fmla="*/ 373273 h 605239"/>
              <a:gd name="connsiteY153" fmla="*/ 373273 h 605239"/>
              <a:gd name="connsiteX154" fmla="*/ 373273 h 605239"/>
              <a:gd name="connsiteY154" fmla="*/ 373273 h 605239"/>
              <a:gd name="connsiteX155" fmla="*/ 373273 h 605239"/>
              <a:gd name="connsiteY155" fmla="*/ 373273 h 605239"/>
              <a:gd name="connsiteX156" fmla="*/ 373273 h 605239"/>
              <a:gd name="connsiteY156" fmla="*/ 373273 h 605239"/>
              <a:gd name="connsiteX157" fmla="*/ 373273 h 605239"/>
              <a:gd name="connsiteY157" fmla="*/ 373273 h 605239"/>
              <a:gd name="connsiteX158" fmla="*/ 373273 h 605239"/>
              <a:gd name="connsiteY158" fmla="*/ 373273 h 605239"/>
              <a:gd name="connsiteX159" fmla="*/ 373273 h 605239"/>
              <a:gd name="connsiteY159" fmla="*/ 373273 h 605239"/>
              <a:gd name="connsiteX160" fmla="*/ 373273 h 605239"/>
              <a:gd name="connsiteY160" fmla="*/ 373273 h 605239"/>
              <a:gd name="connsiteX161" fmla="*/ 373273 h 605239"/>
              <a:gd name="connsiteY161" fmla="*/ 373273 h 605239"/>
              <a:gd name="connsiteX162" fmla="*/ 373273 h 605239"/>
              <a:gd name="connsiteY162" fmla="*/ 373273 h 605239"/>
              <a:gd name="connsiteX163" fmla="*/ 373273 h 605239"/>
              <a:gd name="connsiteY163" fmla="*/ 373273 h 605239"/>
              <a:gd name="connsiteX164" fmla="*/ 373273 h 605239"/>
              <a:gd name="connsiteY164" fmla="*/ 373273 h 605239"/>
              <a:gd name="connsiteX165" fmla="*/ 373273 h 605239"/>
              <a:gd name="connsiteY165" fmla="*/ 373273 h 605239"/>
              <a:gd name="connsiteX166" fmla="*/ 373273 h 605239"/>
              <a:gd name="connsiteY166" fmla="*/ 373273 h 605239"/>
              <a:gd name="connsiteX167" fmla="*/ 373273 h 605239"/>
              <a:gd name="connsiteY167" fmla="*/ 373273 h 605239"/>
              <a:gd name="connsiteX168" fmla="*/ 373273 h 605239"/>
              <a:gd name="connsiteY168" fmla="*/ 373273 h 605239"/>
              <a:gd name="connsiteX169" fmla="*/ 373273 h 605239"/>
              <a:gd name="connsiteY169" fmla="*/ 373273 h 605239"/>
              <a:gd name="connsiteX170" fmla="*/ 373273 h 605239"/>
              <a:gd name="connsiteY170" fmla="*/ 373273 h 605239"/>
              <a:gd name="connsiteX171" fmla="*/ 373273 h 605239"/>
              <a:gd name="connsiteY171" fmla="*/ 373273 h 605239"/>
              <a:gd name="connsiteX172" fmla="*/ 373273 h 605239"/>
              <a:gd name="connsiteY172" fmla="*/ 373273 h 605239"/>
              <a:gd name="connsiteX173" fmla="*/ 373273 h 605239"/>
              <a:gd name="connsiteY173" fmla="*/ 373273 h 605239"/>
              <a:gd name="connsiteX174" fmla="*/ 373273 h 605239"/>
              <a:gd name="connsiteY174" fmla="*/ 373273 h 605239"/>
              <a:gd name="connsiteX175" fmla="*/ 373273 h 605239"/>
              <a:gd name="connsiteY175" fmla="*/ 373273 h 605239"/>
              <a:gd name="connsiteX176" fmla="*/ 373273 h 605239"/>
              <a:gd name="connsiteY176" fmla="*/ 373273 h 605239"/>
              <a:gd name="connsiteX177" fmla="*/ 373273 h 605239"/>
              <a:gd name="connsiteY177" fmla="*/ 373273 h 605239"/>
              <a:gd name="connsiteX178" fmla="*/ 373273 h 605239"/>
              <a:gd name="connsiteY178" fmla="*/ 373273 h 605239"/>
              <a:gd name="connsiteX179" fmla="*/ 373273 h 605239"/>
              <a:gd name="connsiteY179" fmla="*/ 373273 h 605239"/>
              <a:gd name="connsiteX180" fmla="*/ 373273 h 605239"/>
              <a:gd name="connsiteY180" fmla="*/ 373273 h 605239"/>
              <a:gd name="connsiteX181" fmla="*/ 373273 h 605239"/>
              <a:gd name="connsiteY181" fmla="*/ 373273 h 605239"/>
              <a:gd name="connsiteX182" fmla="*/ 373273 h 605239"/>
              <a:gd name="connsiteY182" fmla="*/ 373273 h 605239"/>
              <a:gd name="connsiteX183" fmla="*/ 373273 h 605239"/>
              <a:gd name="connsiteY183" fmla="*/ 373273 h 605239"/>
              <a:gd name="connsiteX184" fmla="*/ 373273 h 605239"/>
              <a:gd name="connsiteY184" fmla="*/ 373273 h 605239"/>
              <a:gd name="connsiteX185" fmla="*/ 373273 h 605239"/>
              <a:gd name="connsiteY185" fmla="*/ 373273 h 605239"/>
              <a:gd name="connsiteX186" fmla="*/ 373273 h 605239"/>
              <a:gd name="connsiteY186" fmla="*/ 373273 h 605239"/>
              <a:gd name="connsiteX187" fmla="*/ 373273 h 605239"/>
              <a:gd name="connsiteY187" fmla="*/ 373273 h 605239"/>
              <a:gd name="connsiteX188" fmla="*/ 373273 h 605239"/>
              <a:gd name="connsiteY188" fmla="*/ 373273 h 605239"/>
              <a:gd name="connsiteX189" fmla="*/ 373273 h 605239"/>
              <a:gd name="connsiteY189" fmla="*/ 373273 h 605239"/>
              <a:gd name="connsiteX190" fmla="*/ 373273 h 605239"/>
              <a:gd name="connsiteY190" fmla="*/ 373273 h 605239"/>
              <a:gd name="connsiteX191" fmla="*/ 373273 h 605239"/>
              <a:gd name="connsiteY191" fmla="*/ 373273 h 605239"/>
              <a:gd name="connsiteX192" fmla="*/ 373273 h 605239"/>
              <a:gd name="connsiteY192" fmla="*/ 373273 h 605239"/>
              <a:gd name="connsiteX193" fmla="*/ 373273 h 605239"/>
              <a:gd name="connsiteY193" fmla="*/ 373273 h 605239"/>
              <a:gd name="connsiteX194" fmla="*/ 373273 h 605239"/>
              <a:gd name="connsiteY194" fmla="*/ 373273 h 605239"/>
              <a:gd name="connsiteX195" fmla="*/ 373273 h 605239"/>
              <a:gd name="connsiteY195" fmla="*/ 373273 h 605239"/>
              <a:gd name="connsiteX196" fmla="*/ 373273 h 605239"/>
              <a:gd name="connsiteY196" fmla="*/ 373273 h 605239"/>
              <a:gd name="connsiteX197" fmla="*/ 373273 h 605239"/>
              <a:gd name="connsiteY197" fmla="*/ 373273 h 605239"/>
              <a:gd name="connsiteX198" fmla="*/ 373273 h 605239"/>
              <a:gd name="connsiteY198" fmla="*/ 373273 h 605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607639" h="564241">
                <a:moveTo>
                  <a:pt x="532487" y="499039"/>
                </a:moveTo>
                <a:lnTo>
                  <a:pt x="565159" y="499039"/>
                </a:lnTo>
                <a:lnTo>
                  <a:pt x="565159" y="518586"/>
                </a:lnTo>
                <a:lnTo>
                  <a:pt x="532487" y="518586"/>
                </a:lnTo>
                <a:close/>
                <a:moveTo>
                  <a:pt x="427909" y="499039"/>
                </a:moveTo>
                <a:lnTo>
                  <a:pt x="460581" y="499039"/>
                </a:lnTo>
                <a:lnTo>
                  <a:pt x="460581" y="518586"/>
                </a:lnTo>
                <a:lnTo>
                  <a:pt x="427909" y="518586"/>
                </a:lnTo>
                <a:close/>
                <a:moveTo>
                  <a:pt x="257987" y="499039"/>
                </a:moveTo>
                <a:lnTo>
                  <a:pt x="290800" y="499039"/>
                </a:lnTo>
                <a:lnTo>
                  <a:pt x="290800" y="518586"/>
                </a:lnTo>
                <a:lnTo>
                  <a:pt x="257987" y="518586"/>
                </a:lnTo>
                <a:close/>
                <a:moveTo>
                  <a:pt x="49043" y="499039"/>
                </a:moveTo>
                <a:lnTo>
                  <a:pt x="81715" y="499039"/>
                </a:lnTo>
                <a:lnTo>
                  <a:pt x="81715" y="518586"/>
                </a:lnTo>
                <a:lnTo>
                  <a:pt x="49043" y="518586"/>
                </a:lnTo>
                <a:close/>
                <a:moveTo>
                  <a:pt x="205769" y="472859"/>
                </a:moveTo>
                <a:lnTo>
                  <a:pt x="238441" y="472859"/>
                </a:lnTo>
                <a:lnTo>
                  <a:pt x="238441" y="492547"/>
                </a:lnTo>
                <a:lnTo>
                  <a:pt x="205769" y="492547"/>
                </a:lnTo>
                <a:close/>
                <a:moveTo>
                  <a:pt x="506378" y="394672"/>
                </a:moveTo>
                <a:lnTo>
                  <a:pt x="538979" y="394672"/>
                </a:lnTo>
                <a:lnTo>
                  <a:pt x="538979" y="414219"/>
                </a:lnTo>
                <a:lnTo>
                  <a:pt x="506378" y="414219"/>
                </a:lnTo>
                <a:close/>
                <a:moveTo>
                  <a:pt x="362636" y="394672"/>
                </a:moveTo>
                <a:lnTo>
                  <a:pt x="395237" y="394672"/>
                </a:lnTo>
                <a:lnTo>
                  <a:pt x="395237" y="414219"/>
                </a:lnTo>
                <a:lnTo>
                  <a:pt x="362636" y="414219"/>
                </a:lnTo>
                <a:close/>
                <a:moveTo>
                  <a:pt x="127371" y="394672"/>
                </a:moveTo>
                <a:lnTo>
                  <a:pt x="160043" y="394672"/>
                </a:lnTo>
                <a:lnTo>
                  <a:pt x="160043" y="414219"/>
                </a:lnTo>
                <a:lnTo>
                  <a:pt x="127371" y="414219"/>
                </a:lnTo>
                <a:close/>
                <a:moveTo>
                  <a:pt x="62027" y="394672"/>
                </a:moveTo>
                <a:lnTo>
                  <a:pt x="94699" y="394672"/>
                </a:lnTo>
                <a:lnTo>
                  <a:pt x="94699" y="414219"/>
                </a:lnTo>
                <a:lnTo>
                  <a:pt x="62027" y="414219"/>
                </a:lnTo>
                <a:close/>
                <a:moveTo>
                  <a:pt x="336456" y="368563"/>
                </a:moveTo>
                <a:lnTo>
                  <a:pt x="369128" y="368563"/>
                </a:lnTo>
                <a:lnTo>
                  <a:pt x="369128" y="388110"/>
                </a:lnTo>
                <a:lnTo>
                  <a:pt x="336456" y="388110"/>
                </a:lnTo>
                <a:close/>
                <a:moveTo>
                  <a:pt x="205769" y="368563"/>
                </a:moveTo>
                <a:lnTo>
                  <a:pt x="238441" y="368563"/>
                </a:lnTo>
                <a:lnTo>
                  <a:pt x="238441" y="388110"/>
                </a:lnTo>
                <a:lnTo>
                  <a:pt x="205769" y="388110"/>
                </a:lnTo>
                <a:close/>
                <a:moveTo>
                  <a:pt x="245031" y="322868"/>
                </a:moveTo>
                <a:cubicBezTo>
                  <a:pt x="217707" y="322868"/>
                  <a:pt x="204356" y="328822"/>
                  <a:pt x="190204" y="335043"/>
                </a:cubicBezTo>
                <a:cubicBezTo>
                  <a:pt x="174806" y="341886"/>
                  <a:pt x="158874" y="348996"/>
                  <a:pt x="127366" y="348996"/>
                </a:cubicBezTo>
                <a:cubicBezTo>
                  <a:pt x="95947" y="348996"/>
                  <a:pt x="80015" y="341886"/>
                  <a:pt x="64618" y="335043"/>
                </a:cubicBezTo>
                <a:cubicBezTo>
                  <a:pt x="52246" y="329622"/>
                  <a:pt x="40497" y="324379"/>
                  <a:pt x="19581" y="323134"/>
                </a:cubicBezTo>
                <a:lnTo>
                  <a:pt x="19581" y="434045"/>
                </a:lnTo>
                <a:cubicBezTo>
                  <a:pt x="44769" y="435289"/>
                  <a:pt x="58921" y="441599"/>
                  <a:pt x="72539" y="447642"/>
                </a:cubicBezTo>
                <a:cubicBezTo>
                  <a:pt x="86691" y="453952"/>
                  <a:pt x="100042" y="459907"/>
                  <a:pt x="127366" y="459907"/>
                </a:cubicBezTo>
                <a:cubicBezTo>
                  <a:pt x="154691" y="459907"/>
                  <a:pt x="168042" y="453952"/>
                  <a:pt x="182194" y="447642"/>
                </a:cubicBezTo>
                <a:cubicBezTo>
                  <a:pt x="197591" y="440799"/>
                  <a:pt x="213523" y="433779"/>
                  <a:pt x="245031" y="433779"/>
                </a:cubicBezTo>
                <a:cubicBezTo>
                  <a:pt x="276539" y="433779"/>
                  <a:pt x="292382" y="440888"/>
                  <a:pt x="307780" y="447642"/>
                </a:cubicBezTo>
                <a:cubicBezTo>
                  <a:pt x="321932" y="453952"/>
                  <a:pt x="335194" y="459907"/>
                  <a:pt x="362518" y="459907"/>
                </a:cubicBezTo>
                <a:cubicBezTo>
                  <a:pt x="389843" y="459907"/>
                  <a:pt x="403283" y="453952"/>
                  <a:pt x="417434" y="447642"/>
                </a:cubicBezTo>
                <a:cubicBezTo>
                  <a:pt x="432832" y="440799"/>
                  <a:pt x="448764" y="433779"/>
                  <a:pt x="480183" y="433779"/>
                </a:cubicBezTo>
                <a:cubicBezTo>
                  <a:pt x="511691" y="433779"/>
                  <a:pt x="527623" y="440799"/>
                  <a:pt x="543021" y="447642"/>
                </a:cubicBezTo>
                <a:cubicBezTo>
                  <a:pt x="555304" y="453152"/>
                  <a:pt x="567053" y="458396"/>
                  <a:pt x="587969" y="459551"/>
                </a:cubicBezTo>
                <a:lnTo>
                  <a:pt x="587969" y="348729"/>
                </a:lnTo>
                <a:cubicBezTo>
                  <a:pt x="562870" y="347396"/>
                  <a:pt x="548718" y="341175"/>
                  <a:pt x="535011" y="335043"/>
                </a:cubicBezTo>
                <a:cubicBezTo>
                  <a:pt x="520859" y="328822"/>
                  <a:pt x="507508" y="322868"/>
                  <a:pt x="480183" y="322868"/>
                </a:cubicBezTo>
                <a:cubicBezTo>
                  <a:pt x="452859" y="322868"/>
                  <a:pt x="439508" y="328822"/>
                  <a:pt x="425356" y="335043"/>
                </a:cubicBezTo>
                <a:cubicBezTo>
                  <a:pt x="409958" y="341886"/>
                  <a:pt x="394026" y="348996"/>
                  <a:pt x="362518" y="348996"/>
                </a:cubicBezTo>
                <a:cubicBezTo>
                  <a:pt x="331099" y="348996"/>
                  <a:pt x="315167" y="341886"/>
                  <a:pt x="299859" y="335132"/>
                </a:cubicBezTo>
                <a:cubicBezTo>
                  <a:pt x="285707" y="328822"/>
                  <a:pt x="272356" y="322868"/>
                  <a:pt x="245031" y="322868"/>
                </a:cubicBezTo>
                <a:close/>
                <a:moveTo>
                  <a:pt x="336456" y="277181"/>
                </a:moveTo>
                <a:lnTo>
                  <a:pt x="369128" y="277181"/>
                </a:lnTo>
                <a:lnTo>
                  <a:pt x="369128" y="296728"/>
                </a:lnTo>
                <a:lnTo>
                  <a:pt x="336456" y="296728"/>
                </a:lnTo>
                <a:close/>
                <a:moveTo>
                  <a:pt x="88207" y="277181"/>
                </a:moveTo>
                <a:lnTo>
                  <a:pt x="120879" y="277181"/>
                </a:lnTo>
                <a:lnTo>
                  <a:pt x="120879" y="296728"/>
                </a:lnTo>
                <a:lnTo>
                  <a:pt x="88207" y="296728"/>
                </a:lnTo>
                <a:close/>
                <a:moveTo>
                  <a:pt x="506378" y="251142"/>
                </a:moveTo>
                <a:lnTo>
                  <a:pt x="538979" y="251142"/>
                </a:lnTo>
                <a:lnTo>
                  <a:pt x="538979" y="270689"/>
                </a:lnTo>
                <a:lnTo>
                  <a:pt x="506378" y="270689"/>
                </a:lnTo>
                <a:close/>
                <a:moveTo>
                  <a:pt x="212331" y="251142"/>
                </a:moveTo>
                <a:lnTo>
                  <a:pt x="245003" y="251142"/>
                </a:lnTo>
                <a:lnTo>
                  <a:pt x="245003" y="270689"/>
                </a:lnTo>
                <a:lnTo>
                  <a:pt x="212331" y="270689"/>
                </a:lnTo>
                <a:close/>
                <a:moveTo>
                  <a:pt x="120879" y="251142"/>
                </a:moveTo>
                <a:lnTo>
                  <a:pt x="153551" y="251142"/>
                </a:lnTo>
                <a:lnTo>
                  <a:pt x="153551" y="270689"/>
                </a:lnTo>
                <a:lnTo>
                  <a:pt x="120879" y="270689"/>
                </a:lnTo>
                <a:close/>
                <a:moveTo>
                  <a:pt x="512870" y="159760"/>
                </a:moveTo>
                <a:lnTo>
                  <a:pt x="538979" y="159760"/>
                </a:lnTo>
                <a:lnTo>
                  <a:pt x="538979" y="179377"/>
                </a:lnTo>
                <a:lnTo>
                  <a:pt x="512870" y="179377"/>
                </a:lnTo>
                <a:close/>
                <a:moveTo>
                  <a:pt x="68590" y="159760"/>
                </a:moveTo>
                <a:lnTo>
                  <a:pt x="94699" y="159760"/>
                </a:lnTo>
                <a:lnTo>
                  <a:pt x="94699" y="179377"/>
                </a:lnTo>
                <a:lnTo>
                  <a:pt x="68590" y="179377"/>
                </a:lnTo>
                <a:close/>
                <a:moveTo>
                  <a:pt x="264620" y="146705"/>
                </a:moveTo>
                <a:lnTo>
                  <a:pt x="290800" y="146705"/>
                </a:lnTo>
                <a:lnTo>
                  <a:pt x="290800" y="166252"/>
                </a:lnTo>
                <a:lnTo>
                  <a:pt x="264620" y="166252"/>
                </a:lnTo>
                <a:close/>
                <a:moveTo>
                  <a:pt x="343019" y="120667"/>
                </a:moveTo>
                <a:lnTo>
                  <a:pt x="369128" y="120667"/>
                </a:lnTo>
                <a:lnTo>
                  <a:pt x="369128" y="140214"/>
                </a:lnTo>
                <a:lnTo>
                  <a:pt x="343019" y="140214"/>
                </a:lnTo>
                <a:close/>
                <a:moveTo>
                  <a:pt x="245003" y="120667"/>
                </a:moveTo>
                <a:lnTo>
                  <a:pt x="271112" y="120667"/>
                </a:lnTo>
                <a:lnTo>
                  <a:pt x="271112" y="140214"/>
                </a:lnTo>
                <a:lnTo>
                  <a:pt x="245003" y="140214"/>
                </a:lnTo>
                <a:close/>
                <a:moveTo>
                  <a:pt x="225361" y="80517"/>
                </a:moveTo>
                <a:cubicBezTo>
                  <a:pt x="205958" y="109133"/>
                  <a:pt x="195989" y="142638"/>
                  <a:pt x="191806" y="159790"/>
                </a:cubicBezTo>
                <a:lnTo>
                  <a:pt x="225361" y="159790"/>
                </a:lnTo>
                <a:lnTo>
                  <a:pt x="225361" y="179341"/>
                </a:lnTo>
                <a:lnTo>
                  <a:pt x="133953" y="179341"/>
                </a:lnTo>
                <a:lnTo>
                  <a:pt x="133953" y="159790"/>
                </a:lnTo>
                <a:lnTo>
                  <a:pt x="167508" y="159790"/>
                </a:lnTo>
                <a:cubicBezTo>
                  <a:pt x="163413" y="142815"/>
                  <a:pt x="153623" y="109844"/>
                  <a:pt x="134576" y="81495"/>
                </a:cubicBezTo>
                <a:lnTo>
                  <a:pt x="19581" y="81495"/>
                </a:lnTo>
                <a:lnTo>
                  <a:pt x="19581" y="120687"/>
                </a:lnTo>
                <a:lnTo>
                  <a:pt x="114372" y="120687"/>
                </a:lnTo>
                <a:lnTo>
                  <a:pt x="114372" y="140238"/>
                </a:lnTo>
                <a:lnTo>
                  <a:pt x="19581" y="140238"/>
                </a:lnTo>
                <a:lnTo>
                  <a:pt x="19581" y="205469"/>
                </a:lnTo>
                <a:lnTo>
                  <a:pt x="62036" y="205469"/>
                </a:lnTo>
                <a:lnTo>
                  <a:pt x="62036" y="225021"/>
                </a:lnTo>
                <a:lnTo>
                  <a:pt x="19581" y="225021"/>
                </a:lnTo>
                <a:lnTo>
                  <a:pt x="19581" y="303583"/>
                </a:lnTo>
                <a:cubicBezTo>
                  <a:pt x="44769" y="304827"/>
                  <a:pt x="58921" y="311137"/>
                  <a:pt x="72539" y="317180"/>
                </a:cubicBezTo>
                <a:cubicBezTo>
                  <a:pt x="86691" y="323490"/>
                  <a:pt x="100042" y="329444"/>
                  <a:pt x="127366" y="329444"/>
                </a:cubicBezTo>
                <a:cubicBezTo>
                  <a:pt x="154691" y="329444"/>
                  <a:pt x="168042" y="323490"/>
                  <a:pt x="182194" y="317180"/>
                </a:cubicBezTo>
                <a:cubicBezTo>
                  <a:pt x="197591" y="310337"/>
                  <a:pt x="213523" y="303316"/>
                  <a:pt x="245031" y="303316"/>
                </a:cubicBezTo>
                <a:cubicBezTo>
                  <a:pt x="276539" y="303316"/>
                  <a:pt x="292382" y="310337"/>
                  <a:pt x="307780" y="317180"/>
                </a:cubicBezTo>
                <a:cubicBezTo>
                  <a:pt x="321932" y="323490"/>
                  <a:pt x="335283" y="329444"/>
                  <a:pt x="362518" y="329444"/>
                </a:cubicBezTo>
                <a:cubicBezTo>
                  <a:pt x="389843" y="329444"/>
                  <a:pt x="403283" y="323490"/>
                  <a:pt x="417434" y="317180"/>
                </a:cubicBezTo>
                <a:cubicBezTo>
                  <a:pt x="432832" y="310337"/>
                  <a:pt x="448764" y="303316"/>
                  <a:pt x="480183" y="303316"/>
                </a:cubicBezTo>
                <a:cubicBezTo>
                  <a:pt x="511691" y="303316"/>
                  <a:pt x="527623" y="310337"/>
                  <a:pt x="543021" y="317180"/>
                </a:cubicBezTo>
                <a:cubicBezTo>
                  <a:pt x="555304" y="322690"/>
                  <a:pt x="567053" y="327845"/>
                  <a:pt x="587969" y="329089"/>
                </a:cubicBezTo>
                <a:lnTo>
                  <a:pt x="587969" y="225021"/>
                </a:lnTo>
                <a:lnTo>
                  <a:pt x="88204" y="225021"/>
                </a:lnTo>
                <a:lnTo>
                  <a:pt x="88204" y="205469"/>
                </a:lnTo>
                <a:lnTo>
                  <a:pt x="587969" y="205469"/>
                </a:lnTo>
                <a:lnTo>
                  <a:pt x="587969" y="140238"/>
                </a:lnTo>
                <a:lnTo>
                  <a:pt x="493267" y="140238"/>
                </a:lnTo>
                <a:lnTo>
                  <a:pt x="493267" y="120687"/>
                </a:lnTo>
                <a:lnTo>
                  <a:pt x="587969" y="120687"/>
                </a:lnTo>
                <a:lnTo>
                  <a:pt x="587969" y="81495"/>
                </a:lnTo>
                <a:lnTo>
                  <a:pt x="473686" y="81495"/>
                </a:lnTo>
                <a:lnTo>
                  <a:pt x="473686" y="80517"/>
                </a:lnTo>
                <a:cubicBezTo>
                  <a:pt x="454283" y="109133"/>
                  <a:pt x="444225" y="142638"/>
                  <a:pt x="440042" y="159790"/>
                </a:cubicBezTo>
                <a:lnTo>
                  <a:pt x="473686" y="159790"/>
                </a:lnTo>
                <a:lnTo>
                  <a:pt x="473686" y="179341"/>
                </a:lnTo>
                <a:lnTo>
                  <a:pt x="382188" y="179341"/>
                </a:lnTo>
                <a:lnTo>
                  <a:pt x="382188" y="159790"/>
                </a:lnTo>
                <a:lnTo>
                  <a:pt x="415832" y="159790"/>
                </a:lnTo>
                <a:cubicBezTo>
                  <a:pt x="411649" y="142815"/>
                  <a:pt x="401859" y="109844"/>
                  <a:pt x="382811" y="81495"/>
                </a:cubicBezTo>
                <a:lnTo>
                  <a:pt x="225361" y="81495"/>
                </a:lnTo>
                <a:close/>
                <a:moveTo>
                  <a:pt x="169911" y="0"/>
                </a:moveTo>
                <a:lnTo>
                  <a:pt x="189492" y="0"/>
                </a:lnTo>
                <a:lnTo>
                  <a:pt x="189492" y="105490"/>
                </a:lnTo>
                <a:cubicBezTo>
                  <a:pt x="195366" y="92159"/>
                  <a:pt x="202843" y="78206"/>
                  <a:pt x="212277" y="65231"/>
                </a:cubicBezTo>
                <a:cubicBezTo>
                  <a:pt x="229811" y="40881"/>
                  <a:pt x="250817" y="24617"/>
                  <a:pt x="274581" y="16797"/>
                </a:cubicBezTo>
                <a:lnTo>
                  <a:pt x="280722" y="35371"/>
                </a:lnTo>
                <a:cubicBezTo>
                  <a:pt x="266037" y="40170"/>
                  <a:pt x="252508" y="49146"/>
                  <a:pt x="240314" y="61943"/>
                </a:cubicBezTo>
                <a:lnTo>
                  <a:pt x="367236" y="61943"/>
                </a:lnTo>
                <a:cubicBezTo>
                  <a:pt x="355131" y="49146"/>
                  <a:pt x="341602" y="40258"/>
                  <a:pt x="326827" y="35371"/>
                </a:cubicBezTo>
                <a:lnTo>
                  <a:pt x="333057" y="16797"/>
                </a:lnTo>
                <a:cubicBezTo>
                  <a:pt x="357178" y="24706"/>
                  <a:pt x="378272" y="41325"/>
                  <a:pt x="395895" y="66031"/>
                </a:cubicBezTo>
                <a:cubicBezTo>
                  <a:pt x="405063" y="78828"/>
                  <a:pt x="412361" y="92426"/>
                  <a:pt x="418147" y="105490"/>
                </a:cubicBezTo>
                <a:lnTo>
                  <a:pt x="418147" y="0"/>
                </a:lnTo>
                <a:lnTo>
                  <a:pt x="437728" y="0"/>
                </a:lnTo>
                <a:lnTo>
                  <a:pt x="437728" y="105490"/>
                </a:lnTo>
                <a:cubicBezTo>
                  <a:pt x="443602" y="92159"/>
                  <a:pt x="451078" y="78206"/>
                  <a:pt x="460513" y="65231"/>
                </a:cubicBezTo>
                <a:cubicBezTo>
                  <a:pt x="478047" y="40881"/>
                  <a:pt x="499052" y="24617"/>
                  <a:pt x="522906" y="16797"/>
                </a:cubicBezTo>
                <a:lnTo>
                  <a:pt x="529048" y="35371"/>
                </a:lnTo>
                <a:cubicBezTo>
                  <a:pt x="514273" y="40170"/>
                  <a:pt x="500743" y="49146"/>
                  <a:pt x="488550" y="61943"/>
                </a:cubicBezTo>
                <a:lnTo>
                  <a:pt x="607639" y="61943"/>
                </a:lnTo>
                <a:lnTo>
                  <a:pt x="607639" y="564241"/>
                </a:lnTo>
                <a:lnTo>
                  <a:pt x="120869" y="564241"/>
                </a:lnTo>
                <a:lnTo>
                  <a:pt x="120869" y="544689"/>
                </a:lnTo>
                <a:lnTo>
                  <a:pt x="587969" y="544689"/>
                </a:lnTo>
                <a:lnTo>
                  <a:pt x="587969" y="479192"/>
                </a:lnTo>
                <a:cubicBezTo>
                  <a:pt x="562870" y="477859"/>
                  <a:pt x="548718" y="471638"/>
                  <a:pt x="535011" y="465594"/>
                </a:cubicBezTo>
                <a:cubicBezTo>
                  <a:pt x="520859" y="459285"/>
                  <a:pt x="507508" y="453330"/>
                  <a:pt x="480183" y="453330"/>
                </a:cubicBezTo>
                <a:cubicBezTo>
                  <a:pt x="452859" y="453330"/>
                  <a:pt x="439508" y="459285"/>
                  <a:pt x="425356" y="465505"/>
                </a:cubicBezTo>
                <a:cubicBezTo>
                  <a:pt x="409958" y="472349"/>
                  <a:pt x="394026" y="479458"/>
                  <a:pt x="362518" y="479458"/>
                </a:cubicBezTo>
                <a:cubicBezTo>
                  <a:pt x="331099" y="479458"/>
                  <a:pt x="315167" y="472349"/>
                  <a:pt x="299859" y="465594"/>
                </a:cubicBezTo>
                <a:cubicBezTo>
                  <a:pt x="285707" y="459285"/>
                  <a:pt x="272356" y="453330"/>
                  <a:pt x="245031" y="453330"/>
                </a:cubicBezTo>
                <a:cubicBezTo>
                  <a:pt x="217707" y="453330"/>
                  <a:pt x="204356" y="459285"/>
                  <a:pt x="190204" y="465594"/>
                </a:cubicBezTo>
                <a:cubicBezTo>
                  <a:pt x="174806" y="472349"/>
                  <a:pt x="158874" y="479458"/>
                  <a:pt x="127366" y="479458"/>
                </a:cubicBezTo>
                <a:cubicBezTo>
                  <a:pt x="95947" y="479458"/>
                  <a:pt x="80015" y="472349"/>
                  <a:pt x="64618" y="465594"/>
                </a:cubicBezTo>
                <a:cubicBezTo>
                  <a:pt x="52246" y="460084"/>
                  <a:pt x="40497" y="454841"/>
                  <a:pt x="19581" y="453597"/>
                </a:cubicBezTo>
                <a:lnTo>
                  <a:pt x="19581" y="544689"/>
                </a:lnTo>
                <a:lnTo>
                  <a:pt x="94701" y="544689"/>
                </a:lnTo>
                <a:lnTo>
                  <a:pt x="94701" y="564241"/>
                </a:lnTo>
                <a:lnTo>
                  <a:pt x="0" y="564241"/>
                </a:lnTo>
                <a:lnTo>
                  <a:pt x="0" y="61943"/>
                </a:lnTo>
                <a:lnTo>
                  <a:pt x="119000" y="61943"/>
                </a:lnTo>
                <a:cubicBezTo>
                  <a:pt x="106806" y="49146"/>
                  <a:pt x="93277" y="40258"/>
                  <a:pt x="78591" y="35371"/>
                </a:cubicBezTo>
                <a:lnTo>
                  <a:pt x="84733" y="16797"/>
                </a:lnTo>
                <a:cubicBezTo>
                  <a:pt x="108853" y="24706"/>
                  <a:pt x="130036" y="41325"/>
                  <a:pt x="147660" y="66031"/>
                </a:cubicBezTo>
                <a:cubicBezTo>
                  <a:pt x="156827" y="78828"/>
                  <a:pt x="164125" y="92426"/>
                  <a:pt x="169911" y="105490"/>
                </a:cubicBezTo>
                <a:close/>
              </a:path>
            </a:pathLst>
          </a:custGeom>
          <a:solidFill>
            <a:schemeClr val="accent1"/>
          </a:solidFill>
          <a:ln>
            <a:noFill/>
          </a:ln>
        </p:spPr>
        <p:txBody>
          <a:bodyPr/>
          <a:lstStyle/>
          <a:p>
            <a:endParaRPr lang="zh-CN" altLang="en-US"/>
          </a:p>
        </p:txBody>
      </p:sp>
      <p:sp>
        <p:nvSpPr>
          <p:cNvPr id="24" name="矩形 23"/>
          <p:cNvSpPr/>
          <p:nvPr/>
        </p:nvSpPr>
        <p:spPr>
          <a:xfrm>
            <a:off x="1982045" y="1749824"/>
            <a:ext cx="929588" cy="458906"/>
          </a:xfrm>
          <a:prstGeom prst="rect">
            <a:avLst/>
          </a:prstGeom>
        </p:spPr>
        <p:txBody>
          <a:bodyPr wrap="square" lIns="91438" tIns="45719" rIns="91438" bIns="45719">
            <a:spAutoFit/>
          </a:bodyPr>
          <a:lstStyle/>
          <a:p>
            <a:pPr>
              <a:lnSpc>
                <a:spcPct val="150000"/>
              </a:lnSpc>
            </a:pPr>
            <a:r>
              <a:rPr lang="zh-CN" altLang="en-US" sz="1800" dirty="0" smtClean="0">
                <a:latin typeface="微软雅黑" pitchFamily="34" charset="-122"/>
                <a:ea typeface="微软雅黑" pitchFamily="34" charset="-122"/>
              </a:rPr>
              <a:t>货币</a:t>
            </a:r>
            <a:endParaRPr lang="zh-CN" altLang="zh-CN" sz="1800" dirty="0" smtClean="0">
              <a:latin typeface="微软雅黑" pitchFamily="34" charset="-122"/>
              <a:ea typeface="微软雅黑" pitchFamily="34" charset="-122"/>
            </a:endParaRPr>
          </a:p>
        </p:txBody>
      </p:sp>
      <p:sp>
        <p:nvSpPr>
          <p:cNvPr id="26" name="矩形 25"/>
          <p:cNvSpPr/>
          <p:nvPr/>
        </p:nvSpPr>
        <p:spPr>
          <a:xfrm>
            <a:off x="1982045" y="2680254"/>
            <a:ext cx="929588" cy="458906"/>
          </a:xfrm>
          <a:prstGeom prst="rect">
            <a:avLst/>
          </a:prstGeom>
        </p:spPr>
        <p:txBody>
          <a:bodyPr wrap="square" lIns="91438" tIns="45719" rIns="91438" bIns="45719">
            <a:spAutoFit/>
          </a:bodyPr>
          <a:lstStyle/>
          <a:p>
            <a:pPr>
              <a:lnSpc>
                <a:spcPct val="150000"/>
              </a:lnSpc>
            </a:pPr>
            <a:r>
              <a:rPr lang="zh-CN" altLang="en-US" sz="1800" dirty="0">
                <a:latin typeface="微软雅黑" pitchFamily="34" charset="-122"/>
                <a:ea typeface="微软雅黑" pitchFamily="34" charset="-122"/>
              </a:rPr>
              <a:t>实物</a:t>
            </a:r>
            <a:endParaRPr lang="zh-CN" altLang="zh-CN" sz="1800" dirty="0" smtClean="0">
              <a:latin typeface="微软雅黑" pitchFamily="34" charset="-122"/>
              <a:ea typeface="微软雅黑" pitchFamily="34" charset="-122"/>
            </a:endParaRPr>
          </a:p>
        </p:txBody>
      </p:sp>
      <p:sp>
        <p:nvSpPr>
          <p:cNvPr id="27" name="矩形 26"/>
          <p:cNvSpPr/>
          <p:nvPr/>
        </p:nvSpPr>
        <p:spPr>
          <a:xfrm>
            <a:off x="1982045" y="3421764"/>
            <a:ext cx="1404373" cy="458906"/>
          </a:xfrm>
          <a:prstGeom prst="rect">
            <a:avLst/>
          </a:prstGeom>
        </p:spPr>
        <p:txBody>
          <a:bodyPr wrap="square" lIns="91438" tIns="45719" rIns="91438" bIns="45719">
            <a:spAutoFit/>
          </a:bodyPr>
          <a:lstStyle/>
          <a:p>
            <a:pPr>
              <a:lnSpc>
                <a:spcPct val="150000"/>
              </a:lnSpc>
            </a:pPr>
            <a:r>
              <a:rPr lang="zh-CN" altLang="en-US" sz="1800" dirty="0" smtClean="0">
                <a:latin typeface="微软雅黑" pitchFamily="34" charset="-122"/>
                <a:ea typeface="微软雅黑" pitchFamily="34" charset="-122"/>
              </a:rPr>
              <a:t>知识产权</a:t>
            </a:r>
            <a:endParaRPr lang="zh-CN" altLang="zh-CN" sz="1800" dirty="0" smtClean="0">
              <a:latin typeface="微软雅黑" pitchFamily="34" charset="-122"/>
              <a:ea typeface="微软雅黑" pitchFamily="34" charset="-122"/>
            </a:endParaRPr>
          </a:p>
        </p:txBody>
      </p:sp>
      <p:sp>
        <p:nvSpPr>
          <p:cNvPr id="28" name="矩形 27"/>
          <p:cNvSpPr/>
          <p:nvPr/>
        </p:nvSpPr>
        <p:spPr>
          <a:xfrm>
            <a:off x="1982045" y="4285690"/>
            <a:ext cx="1803402" cy="458906"/>
          </a:xfrm>
          <a:prstGeom prst="rect">
            <a:avLst/>
          </a:prstGeom>
        </p:spPr>
        <p:txBody>
          <a:bodyPr wrap="square" lIns="91438" tIns="45719" rIns="91438" bIns="45719">
            <a:spAutoFit/>
          </a:bodyPr>
          <a:lstStyle/>
          <a:p>
            <a:pPr>
              <a:lnSpc>
                <a:spcPct val="150000"/>
              </a:lnSpc>
            </a:pPr>
            <a:r>
              <a:rPr lang="zh-CN" altLang="en-US" sz="1800" dirty="0" smtClean="0">
                <a:latin typeface="微软雅黑" pitchFamily="34" charset="-122"/>
                <a:ea typeface="微软雅黑" pitchFamily="34" charset="-122"/>
              </a:rPr>
              <a:t>土地使用权等</a:t>
            </a:r>
            <a:endParaRPr lang="zh-CN" altLang="zh-CN" sz="1800" dirty="0" smtClean="0">
              <a:latin typeface="微软雅黑" pitchFamily="34" charset="-122"/>
              <a:ea typeface="微软雅黑" pitchFamily="34" charset="-122"/>
            </a:endParaRPr>
          </a:p>
        </p:txBody>
      </p:sp>
      <p:sp>
        <p:nvSpPr>
          <p:cNvPr id="2" name="右大括号 1"/>
          <p:cNvSpPr/>
          <p:nvPr/>
        </p:nvSpPr>
        <p:spPr>
          <a:xfrm>
            <a:off x="3693189" y="2704822"/>
            <a:ext cx="442771" cy="2121894"/>
          </a:xfrm>
          <a:prstGeom prst="rightBrace">
            <a:avLst/>
          </a:prstGeom>
          <a:ln w="12700">
            <a:solidFill>
              <a:srgbClr val="084CA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9" name="矩形 28"/>
          <p:cNvSpPr/>
          <p:nvPr/>
        </p:nvSpPr>
        <p:spPr>
          <a:xfrm>
            <a:off x="4095392" y="3020513"/>
            <a:ext cx="4272872" cy="1289903"/>
          </a:xfrm>
          <a:prstGeom prst="rect">
            <a:avLst/>
          </a:prstGeom>
        </p:spPr>
        <p:txBody>
          <a:bodyPr wrap="square" lIns="91438" tIns="45719" rIns="91438" bIns="45719">
            <a:spAutoFit/>
          </a:bodyPr>
          <a:lstStyle/>
          <a:p>
            <a:pPr>
              <a:lnSpc>
                <a:spcPct val="150000"/>
              </a:lnSpc>
            </a:pPr>
            <a:r>
              <a:rPr lang="zh-CN" altLang="en-US" sz="1800" dirty="0">
                <a:latin typeface="微软雅黑" pitchFamily="34" charset="-122"/>
                <a:ea typeface="微软雅黑" pitchFamily="34" charset="-122"/>
              </a:rPr>
              <a:t>企业应当对作为出资的</a:t>
            </a:r>
            <a:r>
              <a:rPr lang="zh-CN" altLang="en-US" sz="1800" b="1" dirty="0">
                <a:solidFill>
                  <a:srgbClr val="C00000"/>
                </a:solidFill>
                <a:latin typeface="微软雅黑" pitchFamily="34" charset="-122"/>
                <a:ea typeface="微软雅黑" pitchFamily="34" charset="-122"/>
              </a:rPr>
              <a:t>非货币财产</a:t>
            </a:r>
            <a:r>
              <a:rPr lang="zh-CN" altLang="en-US" sz="1800" dirty="0">
                <a:latin typeface="微软雅黑" pitchFamily="34" charset="-122"/>
                <a:ea typeface="微软雅黑" pitchFamily="34" charset="-122"/>
              </a:rPr>
              <a:t>评估作价，核实财产，不得高估或者低估作价。</a:t>
            </a:r>
            <a:endParaRPr lang="zh-CN" altLang="zh-CN" sz="1800" dirty="0" smtClean="0">
              <a:latin typeface="微软雅黑" pitchFamily="34" charset="-122"/>
              <a:ea typeface="微软雅黑" pitchFamily="34" charset="-122"/>
            </a:endParaRPr>
          </a:p>
        </p:txBody>
      </p:sp>
      <p:sp>
        <p:nvSpPr>
          <p:cNvPr id="30" name="矩形 29"/>
          <p:cNvSpPr/>
          <p:nvPr/>
        </p:nvSpPr>
        <p:spPr>
          <a:xfrm>
            <a:off x="4095392" y="1644446"/>
            <a:ext cx="4484910" cy="874405"/>
          </a:xfrm>
          <a:prstGeom prst="rect">
            <a:avLst/>
          </a:prstGeom>
        </p:spPr>
        <p:txBody>
          <a:bodyPr wrap="square" lIns="91438" tIns="45719" rIns="91438" bIns="45719">
            <a:spAutoFit/>
          </a:bodyPr>
          <a:lstStyle/>
          <a:p>
            <a:pPr>
              <a:lnSpc>
                <a:spcPct val="150000"/>
              </a:lnSpc>
            </a:pPr>
            <a:r>
              <a:rPr lang="zh-CN" altLang="en-US" sz="1800" dirty="0">
                <a:latin typeface="微软雅黑" pitchFamily="34" charset="-122"/>
                <a:ea typeface="微软雅黑" pitchFamily="34" charset="-122"/>
              </a:rPr>
              <a:t>全体股东的</a:t>
            </a:r>
            <a:r>
              <a:rPr lang="zh-CN" altLang="en-US" sz="1800" b="1" dirty="0">
                <a:solidFill>
                  <a:srgbClr val="C00000"/>
                </a:solidFill>
                <a:latin typeface="微软雅黑" pitchFamily="34" charset="-122"/>
                <a:ea typeface="微软雅黑" pitchFamily="34" charset="-122"/>
              </a:rPr>
              <a:t>货币出资</a:t>
            </a:r>
            <a:r>
              <a:rPr lang="zh-CN" altLang="en-US" sz="1800" dirty="0">
                <a:latin typeface="微软雅黑" pitchFamily="34" charset="-122"/>
                <a:ea typeface="微软雅黑" pitchFamily="34" charset="-122"/>
              </a:rPr>
              <a:t>金额不得低于有限责任公司注册资本的</a:t>
            </a:r>
            <a:r>
              <a:rPr lang="en-US" altLang="zh-CN" sz="1800" dirty="0">
                <a:latin typeface="微软雅黑" pitchFamily="34" charset="-122"/>
                <a:ea typeface="微软雅黑" pitchFamily="34" charset="-122"/>
              </a:rPr>
              <a:t>30</a:t>
            </a:r>
            <a:r>
              <a:rPr lang="zh-CN" altLang="en-US" sz="1800" dirty="0">
                <a:latin typeface="微软雅黑" pitchFamily="34" charset="-122"/>
                <a:ea typeface="微软雅黑" pitchFamily="34" charset="-122"/>
              </a:rPr>
              <a:t>％</a:t>
            </a:r>
            <a:endParaRPr lang="zh-CN" altLang="zh-CN" sz="1800" dirty="0" smtClean="0">
              <a:latin typeface="微软雅黑" pitchFamily="34" charset="-122"/>
              <a:ea typeface="微软雅黑" pitchFamily="34" charset="-122"/>
            </a:endParaRPr>
          </a:p>
        </p:txBody>
      </p:sp>
      <p:sp>
        <p:nvSpPr>
          <p:cNvPr id="32" name="矩形 31"/>
          <p:cNvSpPr/>
          <p:nvPr/>
        </p:nvSpPr>
        <p:spPr>
          <a:xfrm>
            <a:off x="1250774" y="1079110"/>
            <a:ext cx="176686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（二）出资</a:t>
            </a:r>
            <a:r>
              <a:rPr lang="zh-CN" altLang="en-US" sz="1800" b="1" dirty="0">
                <a:solidFill>
                  <a:srgbClr val="084CA1"/>
                </a:solidFill>
                <a:ea typeface="微软雅黑"/>
                <a:cs typeface="+mn-ea"/>
                <a:sym typeface="+mn-lt"/>
              </a:rPr>
              <a:t>形式</a:t>
            </a:r>
          </a:p>
        </p:txBody>
      </p:sp>
      <p:sp>
        <p:nvSpPr>
          <p:cNvPr id="33" name="矩形 32"/>
          <p:cNvSpPr/>
          <p:nvPr/>
        </p:nvSpPr>
        <p:spPr>
          <a:xfrm>
            <a:off x="1515848" y="649144"/>
            <a:ext cx="10743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一、概述</a:t>
            </a:r>
            <a:endParaRPr lang="en-US" altLang="zh-CN" sz="1800" b="1" dirty="0">
              <a:solidFill>
                <a:srgbClr val="084CA1"/>
              </a:solidFill>
              <a:ea typeface="微软雅黑"/>
              <a:cs typeface="+mn-ea"/>
              <a:sym typeface="+mn-lt"/>
            </a:endParaRPr>
          </a:p>
        </p:txBody>
      </p:sp>
    </p:spTree>
    <p:custDataLst>
      <p:tags r:id="rId1"/>
    </p:custDataLst>
    <p:extLst>
      <p:ext uri="{BB962C8B-B14F-4D97-AF65-F5344CB8AC3E}">
        <p14:creationId xmlns:p14="http://schemas.microsoft.com/office/powerpoint/2010/main" val="2468327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1" name="矩形 30"/>
          <p:cNvSpPr/>
          <p:nvPr/>
        </p:nvSpPr>
        <p:spPr>
          <a:xfrm>
            <a:off x="969012" y="1492643"/>
            <a:ext cx="7057388" cy="1477325"/>
          </a:xfrm>
          <a:prstGeom prst="rect">
            <a:avLst/>
          </a:prstGeom>
        </p:spPr>
        <p:txBody>
          <a:bodyPr wrap="square" lIns="91438" tIns="45719" rIns="91438" bIns="45719">
            <a:spAutoFit/>
          </a:bodyPr>
          <a:lstStyle/>
          <a:p>
            <a:pPr indent="457200">
              <a:lnSpc>
                <a:spcPct val="150000"/>
              </a:lnSpc>
            </a:pPr>
            <a:r>
              <a:rPr lang="zh-CN" altLang="en-US" sz="2000" dirty="0">
                <a:latin typeface="微软雅黑" pitchFamily="34" charset="-122"/>
                <a:ea typeface="微软雅黑" pitchFamily="34" charset="-122"/>
              </a:rPr>
              <a:t>不论以何种方式出资，投资者如在投资过程中违反投资合约或协议约定，不按规定如期缴足出资额，企业可以依法追究投资者的违约责任</a:t>
            </a:r>
            <a:r>
              <a:rPr lang="zh-CN" altLang="en-US" sz="2000" dirty="0" smtClean="0">
                <a:latin typeface="微软雅黑" pitchFamily="34" charset="-122"/>
                <a:ea typeface="微软雅黑" pitchFamily="34" charset="-122"/>
              </a:rPr>
              <a:t>。</a:t>
            </a:r>
            <a:endParaRPr lang="zh-CN" altLang="zh-CN" sz="2000" dirty="0" smtClean="0">
              <a:latin typeface="微软雅黑" pitchFamily="34" charset="-122"/>
              <a:ea typeface="微软雅黑" pitchFamily="34" charset="-122"/>
            </a:endParaRPr>
          </a:p>
        </p:txBody>
      </p:sp>
      <p:sp>
        <p:nvSpPr>
          <p:cNvPr id="22" name="矩形 21"/>
          <p:cNvSpPr/>
          <p:nvPr/>
        </p:nvSpPr>
        <p:spPr>
          <a:xfrm>
            <a:off x="969012" y="3117279"/>
            <a:ext cx="7057388" cy="1477325"/>
          </a:xfrm>
          <a:prstGeom prst="rect">
            <a:avLst/>
          </a:prstGeom>
        </p:spPr>
        <p:txBody>
          <a:bodyPr wrap="square" lIns="91438" tIns="45719" rIns="91438" bIns="45719">
            <a:spAutoFit/>
          </a:bodyPr>
          <a:lstStyle/>
          <a:p>
            <a:pPr indent="457200">
              <a:lnSpc>
                <a:spcPct val="150000"/>
              </a:lnSpc>
            </a:pPr>
            <a:r>
              <a:rPr lang="zh-CN" altLang="en-US" sz="2000" dirty="0">
                <a:latin typeface="微软雅黑" pitchFamily="34" charset="-122"/>
                <a:ea typeface="微软雅黑" pitchFamily="34" charset="-122"/>
              </a:rPr>
              <a:t>企业收到所有者投入企业的资本后，应根据有关原始凭证（如投资清单、银行通知单等），分别不同的出资方式进行会计处理。</a:t>
            </a:r>
            <a:endParaRPr lang="zh-CN" altLang="zh-CN" sz="2000" dirty="0" smtClean="0">
              <a:latin typeface="微软雅黑" pitchFamily="34" charset="-122"/>
              <a:ea typeface="微软雅黑" pitchFamily="34" charset="-122"/>
            </a:endParaRPr>
          </a:p>
        </p:txBody>
      </p:sp>
      <p:sp>
        <p:nvSpPr>
          <p:cNvPr id="33" name="矩形 32"/>
          <p:cNvSpPr/>
          <p:nvPr/>
        </p:nvSpPr>
        <p:spPr>
          <a:xfrm>
            <a:off x="1515848" y="649144"/>
            <a:ext cx="10743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一、概述</a:t>
            </a:r>
            <a:endParaRPr lang="en-US" altLang="zh-CN" sz="1800" b="1" dirty="0">
              <a:solidFill>
                <a:srgbClr val="084CA1"/>
              </a:solidFill>
              <a:ea typeface="微软雅黑"/>
              <a:cs typeface="+mn-ea"/>
              <a:sym typeface="+mn-lt"/>
            </a:endParaRPr>
          </a:p>
        </p:txBody>
      </p:sp>
      <p:sp>
        <p:nvSpPr>
          <p:cNvPr id="34" name="矩形 33"/>
          <p:cNvSpPr/>
          <p:nvPr/>
        </p:nvSpPr>
        <p:spPr>
          <a:xfrm>
            <a:off x="1338586" y="1092005"/>
            <a:ext cx="176686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（二）出资</a:t>
            </a:r>
            <a:r>
              <a:rPr lang="zh-CN" altLang="en-US" sz="1800" b="1" dirty="0">
                <a:solidFill>
                  <a:srgbClr val="084CA1"/>
                </a:solidFill>
                <a:ea typeface="微软雅黑"/>
                <a:cs typeface="+mn-ea"/>
                <a:sym typeface="+mn-lt"/>
              </a:rPr>
              <a:t>形式</a:t>
            </a:r>
          </a:p>
        </p:txBody>
      </p:sp>
    </p:spTree>
    <p:custDataLst>
      <p:tags r:id="rId1"/>
    </p:custDataLst>
    <p:extLst>
      <p:ext uri="{BB962C8B-B14F-4D97-AF65-F5344CB8AC3E}">
        <p14:creationId xmlns:p14="http://schemas.microsoft.com/office/powerpoint/2010/main" val="40382787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831" name="chain-links_68872"/>
          <p:cNvSpPr>
            <a:spLocks noChangeAspect="1"/>
          </p:cNvSpPr>
          <p:nvPr/>
        </p:nvSpPr>
        <p:spPr bwMode="auto">
          <a:xfrm>
            <a:off x="959335" y="1116830"/>
            <a:ext cx="449339" cy="638473"/>
          </a:xfrm>
          <a:custGeom>
            <a:avLst/>
            <a:gdLst>
              <a:gd name="connsiteX0" fmla="*/ 148905 w 426314"/>
              <a:gd name="connsiteY0" fmla="*/ 296101 h 605756"/>
              <a:gd name="connsiteX1" fmla="*/ 157077 w 426314"/>
              <a:gd name="connsiteY1" fmla="*/ 305336 h 605756"/>
              <a:gd name="connsiteX2" fmla="*/ 137830 w 426314"/>
              <a:gd name="connsiteY2" fmla="*/ 344102 h 605756"/>
              <a:gd name="connsiteX3" fmla="*/ 118690 w 426314"/>
              <a:gd name="connsiteY3" fmla="*/ 359028 h 605756"/>
              <a:gd name="connsiteX4" fmla="*/ 100626 w 426314"/>
              <a:gd name="connsiteY4" fmla="*/ 376102 h 605756"/>
              <a:gd name="connsiteX5" fmla="*/ 57293 w 426314"/>
              <a:gd name="connsiteY5" fmla="*/ 463298 h 605756"/>
              <a:gd name="connsiteX6" fmla="*/ 92669 w 426314"/>
              <a:gd name="connsiteY6" fmla="*/ 544910 h 605756"/>
              <a:gd name="connsiteX7" fmla="*/ 93744 w 426314"/>
              <a:gd name="connsiteY7" fmla="*/ 545340 h 605756"/>
              <a:gd name="connsiteX8" fmla="*/ 94712 w 426314"/>
              <a:gd name="connsiteY8" fmla="*/ 545877 h 605756"/>
              <a:gd name="connsiteX9" fmla="*/ 181055 w 426314"/>
              <a:gd name="connsiteY9" fmla="*/ 524078 h 605756"/>
              <a:gd name="connsiteX10" fmla="*/ 223743 w 426314"/>
              <a:gd name="connsiteY10" fmla="*/ 436559 h 605756"/>
              <a:gd name="connsiteX11" fmla="*/ 226324 w 426314"/>
              <a:gd name="connsiteY11" fmla="*/ 411861 h 605756"/>
              <a:gd name="connsiteX12" fmla="*/ 226431 w 426314"/>
              <a:gd name="connsiteY12" fmla="*/ 387700 h 605756"/>
              <a:gd name="connsiteX13" fmla="*/ 245463 w 426314"/>
              <a:gd name="connsiteY13" fmla="*/ 348719 h 605756"/>
              <a:gd name="connsiteX14" fmla="*/ 257721 w 426314"/>
              <a:gd name="connsiteY14" fmla="*/ 349578 h 605756"/>
              <a:gd name="connsiteX15" fmla="*/ 271592 w 426314"/>
              <a:gd name="connsiteY15" fmla="*/ 459862 h 605756"/>
              <a:gd name="connsiteX16" fmla="*/ 228905 w 426314"/>
              <a:gd name="connsiteY16" fmla="*/ 547380 h 605756"/>
              <a:gd name="connsiteX17" fmla="*/ 71379 w 426314"/>
              <a:gd name="connsiteY17" fmla="*/ 593663 h 605756"/>
              <a:gd name="connsiteX18" fmla="*/ 70196 w 426314"/>
              <a:gd name="connsiteY18" fmla="*/ 593126 h 605756"/>
              <a:gd name="connsiteX19" fmla="*/ 69014 w 426314"/>
              <a:gd name="connsiteY19" fmla="*/ 592481 h 605756"/>
              <a:gd name="connsiteX20" fmla="*/ 9552 w 426314"/>
              <a:gd name="connsiteY20" fmla="*/ 439674 h 605756"/>
              <a:gd name="connsiteX21" fmla="*/ 52992 w 426314"/>
              <a:gd name="connsiteY21" fmla="*/ 352478 h 605756"/>
              <a:gd name="connsiteX22" fmla="*/ 148905 w 426314"/>
              <a:gd name="connsiteY22" fmla="*/ 296101 h 605756"/>
              <a:gd name="connsiteX23" fmla="*/ 267867 w 426314"/>
              <a:gd name="connsiteY23" fmla="*/ 165141 h 605756"/>
              <a:gd name="connsiteX24" fmla="*/ 287980 w 426314"/>
              <a:gd name="connsiteY24" fmla="*/ 174806 h 605756"/>
              <a:gd name="connsiteX25" fmla="*/ 294218 w 426314"/>
              <a:gd name="connsiteY25" fmla="*/ 192956 h 605756"/>
              <a:gd name="connsiteX26" fmla="*/ 176550 w 426314"/>
              <a:gd name="connsiteY26" fmla="*/ 434374 h 605756"/>
              <a:gd name="connsiteX27" fmla="*/ 158372 w 426314"/>
              <a:gd name="connsiteY27" fmla="*/ 440603 h 605756"/>
              <a:gd name="connsiteX28" fmla="*/ 138367 w 426314"/>
              <a:gd name="connsiteY28" fmla="*/ 430830 h 605756"/>
              <a:gd name="connsiteX29" fmla="*/ 132128 w 426314"/>
              <a:gd name="connsiteY29" fmla="*/ 412788 h 605756"/>
              <a:gd name="connsiteX30" fmla="*/ 249797 w 426314"/>
              <a:gd name="connsiteY30" fmla="*/ 171370 h 605756"/>
              <a:gd name="connsiteX31" fmla="*/ 267867 w 426314"/>
              <a:gd name="connsiteY31" fmla="*/ 165141 h 605756"/>
              <a:gd name="connsiteX32" fmla="*/ 309732 w 426314"/>
              <a:gd name="connsiteY32" fmla="*/ 280 h 605756"/>
              <a:gd name="connsiteX33" fmla="*/ 354874 w 426314"/>
              <a:gd name="connsiteY33" fmla="*/ 12045 h 605756"/>
              <a:gd name="connsiteX34" fmla="*/ 356057 w 426314"/>
              <a:gd name="connsiteY34" fmla="*/ 12689 h 605756"/>
              <a:gd name="connsiteX35" fmla="*/ 357240 w 426314"/>
              <a:gd name="connsiteY35" fmla="*/ 13226 h 605756"/>
              <a:gd name="connsiteX36" fmla="*/ 416716 w 426314"/>
              <a:gd name="connsiteY36" fmla="*/ 166141 h 605756"/>
              <a:gd name="connsiteX37" fmla="*/ 373373 w 426314"/>
              <a:gd name="connsiteY37" fmla="*/ 253230 h 605756"/>
              <a:gd name="connsiteX38" fmla="*/ 277330 w 426314"/>
              <a:gd name="connsiteY38" fmla="*/ 309607 h 605756"/>
              <a:gd name="connsiteX39" fmla="*/ 269157 w 426314"/>
              <a:gd name="connsiteY39" fmla="*/ 300479 h 605756"/>
              <a:gd name="connsiteX40" fmla="*/ 288516 w 426314"/>
              <a:gd name="connsiteY40" fmla="*/ 261606 h 605756"/>
              <a:gd name="connsiteX41" fmla="*/ 307660 w 426314"/>
              <a:gd name="connsiteY41" fmla="*/ 246787 h 605756"/>
              <a:gd name="connsiteX42" fmla="*/ 325728 w 426314"/>
              <a:gd name="connsiteY42" fmla="*/ 229606 h 605756"/>
              <a:gd name="connsiteX43" fmla="*/ 369071 w 426314"/>
              <a:gd name="connsiteY43" fmla="*/ 142410 h 605756"/>
              <a:gd name="connsiteX44" fmla="*/ 333579 w 426314"/>
              <a:gd name="connsiteY44" fmla="*/ 60905 h 605756"/>
              <a:gd name="connsiteX45" fmla="*/ 332611 w 426314"/>
              <a:gd name="connsiteY45" fmla="*/ 60368 h 605756"/>
              <a:gd name="connsiteX46" fmla="*/ 331536 w 426314"/>
              <a:gd name="connsiteY46" fmla="*/ 59938 h 605756"/>
              <a:gd name="connsiteX47" fmla="*/ 245173 w 426314"/>
              <a:gd name="connsiteY47" fmla="*/ 81630 h 605756"/>
              <a:gd name="connsiteX48" fmla="*/ 202583 w 426314"/>
              <a:gd name="connsiteY48" fmla="*/ 169148 h 605756"/>
              <a:gd name="connsiteX49" fmla="*/ 200002 w 426314"/>
              <a:gd name="connsiteY49" fmla="*/ 193954 h 605756"/>
              <a:gd name="connsiteX50" fmla="*/ 199894 w 426314"/>
              <a:gd name="connsiteY50" fmla="*/ 218115 h 605756"/>
              <a:gd name="connsiteX51" fmla="*/ 180858 w 426314"/>
              <a:gd name="connsiteY51" fmla="*/ 257096 h 605756"/>
              <a:gd name="connsiteX52" fmla="*/ 168597 w 426314"/>
              <a:gd name="connsiteY52" fmla="*/ 256237 h 605756"/>
              <a:gd name="connsiteX53" fmla="*/ 154615 w 426314"/>
              <a:gd name="connsiteY53" fmla="*/ 145953 h 605756"/>
              <a:gd name="connsiteX54" fmla="*/ 197313 w 426314"/>
              <a:gd name="connsiteY54" fmla="*/ 58328 h 605756"/>
              <a:gd name="connsiteX55" fmla="*/ 309732 w 426314"/>
              <a:gd name="connsiteY55" fmla="*/ 280 h 60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26314" h="605756">
                <a:moveTo>
                  <a:pt x="148905" y="296101"/>
                </a:moveTo>
                <a:cubicBezTo>
                  <a:pt x="153314" y="295886"/>
                  <a:pt x="159873" y="299645"/>
                  <a:pt x="157077" y="305336"/>
                </a:cubicBezTo>
                <a:cubicBezTo>
                  <a:pt x="151378" y="316933"/>
                  <a:pt x="141809" y="335940"/>
                  <a:pt x="137830" y="344102"/>
                </a:cubicBezTo>
                <a:cubicBezTo>
                  <a:pt x="134174" y="351404"/>
                  <a:pt x="123207" y="356558"/>
                  <a:pt x="118690" y="359028"/>
                </a:cubicBezTo>
                <a:cubicBezTo>
                  <a:pt x="110841" y="363109"/>
                  <a:pt x="104282" y="368800"/>
                  <a:pt x="100626" y="376102"/>
                </a:cubicBezTo>
                <a:lnTo>
                  <a:pt x="57293" y="463298"/>
                </a:lnTo>
                <a:cubicBezTo>
                  <a:pt x="43100" y="491755"/>
                  <a:pt x="65035" y="531165"/>
                  <a:pt x="92669" y="544910"/>
                </a:cubicBezTo>
                <a:cubicBezTo>
                  <a:pt x="92992" y="545017"/>
                  <a:pt x="93422" y="545232"/>
                  <a:pt x="93744" y="545340"/>
                </a:cubicBezTo>
                <a:cubicBezTo>
                  <a:pt x="94067" y="545554"/>
                  <a:pt x="94390" y="545769"/>
                  <a:pt x="94712" y="545877"/>
                </a:cubicBezTo>
                <a:cubicBezTo>
                  <a:pt x="122454" y="559407"/>
                  <a:pt x="167185" y="552642"/>
                  <a:pt x="181055" y="524078"/>
                </a:cubicBezTo>
                <a:lnTo>
                  <a:pt x="223743" y="436559"/>
                </a:lnTo>
                <a:cubicBezTo>
                  <a:pt x="227292" y="429150"/>
                  <a:pt x="227829" y="420559"/>
                  <a:pt x="226324" y="411861"/>
                </a:cubicBezTo>
                <a:cubicBezTo>
                  <a:pt x="225464" y="406814"/>
                  <a:pt x="222776" y="395002"/>
                  <a:pt x="226431" y="387700"/>
                </a:cubicBezTo>
                <a:cubicBezTo>
                  <a:pt x="230410" y="379538"/>
                  <a:pt x="239765" y="360317"/>
                  <a:pt x="245463" y="348719"/>
                </a:cubicBezTo>
                <a:cubicBezTo>
                  <a:pt x="248152" y="343028"/>
                  <a:pt x="255248" y="345927"/>
                  <a:pt x="257721" y="349578"/>
                </a:cubicBezTo>
                <a:cubicBezTo>
                  <a:pt x="278797" y="381257"/>
                  <a:pt x="289119" y="423995"/>
                  <a:pt x="271592" y="459862"/>
                </a:cubicBezTo>
                <a:lnTo>
                  <a:pt x="228905" y="547380"/>
                </a:lnTo>
                <a:cubicBezTo>
                  <a:pt x="203636" y="599354"/>
                  <a:pt x="128583" y="621475"/>
                  <a:pt x="71379" y="593663"/>
                </a:cubicBezTo>
                <a:cubicBezTo>
                  <a:pt x="71057" y="593448"/>
                  <a:pt x="70626" y="593233"/>
                  <a:pt x="70196" y="593126"/>
                </a:cubicBezTo>
                <a:cubicBezTo>
                  <a:pt x="69874" y="592911"/>
                  <a:pt x="69444" y="592696"/>
                  <a:pt x="69014" y="592481"/>
                </a:cubicBezTo>
                <a:cubicBezTo>
                  <a:pt x="12132" y="564239"/>
                  <a:pt x="-16147" y="491433"/>
                  <a:pt x="9552" y="439674"/>
                </a:cubicBezTo>
                <a:lnTo>
                  <a:pt x="52992" y="352478"/>
                </a:lnTo>
                <a:cubicBezTo>
                  <a:pt x="70734" y="316719"/>
                  <a:pt x="110949" y="298785"/>
                  <a:pt x="148905" y="296101"/>
                </a:cubicBezTo>
                <a:close/>
                <a:moveTo>
                  <a:pt x="267867" y="165141"/>
                </a:moveTo>
                <a:lnTo>
                  <a:pt x="287980" y="174806"/>
                </a:lnTo>
                <a:cubicBezTo>
                  <a:pt x="294648" y="178136"/>
                  <a:pt x="297445" y="186190"/>
                  <a:pt x="294218" y="192956"/>
                </a:cubicBezTo>
                <a:lnTo>
                  <a:pt x="176550" y="434374"/>
                </a:lnTo>
                <a:cubicBezTo>
                  <a:pt x="173323" y="441032"/>
                  <a:pt x="165149" y="443932"/>
                  <a:pt x="158372" y="440603"/>
                </a:cubicBezTo>
                <a:lnTo>
                  <a:pt x="138367" y="430830"/>
                </a:lnTo>
                <a:cubicBezTo>
                  <a:pt x="131591" y="427608"/>
                  <a:pt x="128794" y="419447"/>
                  <a:pt x="132128" y="412788"/>
                </a:cubicBezTo>
                <a:lnTo>
                  <a:pt x="249797" y="171370"/>
                </a:lnTo>
                <a:cubicBezTo>
                  <a:pt x="253024" y="164604"/>
                  <a:pt x="261198" y="161812"/>
                  <a:pt x="267867" y="165141"/>
                </a:cubicBezTo>
                <a:close/>
                <a:moveTo>
                  <a:pt x="309732" y="280"/>
                </a:moveTo>
                <a:cubicBezTo>
                  <a:pt x="325197" y="1300"/>
                  <a:pt x="340597" y="5119"/>
                  <a:pt x="354874" y="12045"/>
                </a:cubicBezTo>
                <a:cubicBezTo>
                  <a:pt x="355305" y="12260"/>
                  <a:pt x="355627" y="12475"/>
                  <a:pt x="356057" y="12689"/>
                </a:cubicBezTo>
                <a:cubicBezTo>
                  <a:pt x="356488" y="12904"/>
                  <a:pt x="356918" y="13119"/>
                  <a:pt x="357240" y="13226"/>
                </a:cubicBezTo>
                <a:cubicBezTo>
                  <a:pt x="414135" y="41468"/>
                  <a:pt x="442528" y="114382"/>
                  <a:pt x="416716" y="166141"/>
                </a:cubicBezTo>
                <a:lnTo>
                  <a:pt x="373373" y="253230"/>
                </a:lnTo>
                <a:cubicBezTo>
                  <a:pt x="355520" y="288989"/>
                  <a:pt x="315403" y="307030"/>
                  <a:pt x="277330" y="309607"/>
                </a:cubicBezTo>
                <a:cubicBezTo>
                  <a:pt x="273028" y="309929"/>
                  <a:pt x="266360" y="306063"/>
                  <a:pt x="269157" y="300479"/>
                </a:cubicBezTo>
                <a:cubicBezTo>
                  <a:pt x="274964" y="288882"/>
                  <a:pt x="284536" y="269767"/>
                  <a:pt x="288516" y="261606"/>
                </a:cubicBezTo>
                <a:cubicBezTo>
                  <a:pt x="292065" y="254304"/>
                  <a:pt x="303143" y="249149"/>
                  <a:pt x="307660" y="246787"/>
                </a:cubicBezTo>
                <a:cubicBezTo>
                  <a:pt x="315511" y="242599"/>
                  <a:pt x="321964" y="237015"/>
                  <a:pt x="325728" y="229606"/>
                </a:cubicBezTo>
                <a:lnTo>
                  <a:pt x="369071" y="142410"/>
                </a:lnTo>
                <a:cubicBezTo>
                  <a:pt x="383268" y="114060"/>
                  <a:pt x="361220" y="74543"/>
                  <a:pt x="333579" y="60905"/>
                </a:cubicBezTo>
                <a:cubicBezTo>
                  <a:pt x="333257" y="60690"/>
                  <a:pt x="332934" y="60583"/>
                  <a:pt x="332611" y="60368"/>
                </a:cubicBezTo>
                <a:cubicBezTo>
                  <a:pt x="332289" y="60261"/>
                  <a:pt x="331966" y="60046"/>
                  <a:pt x="331536" y="59938"/>
                </a:cubicBezTo>
                <a:cubicBezTo>
                  <a:pt x="303788" y="46408"/>
                  <a:pt x="259154" y="53066"/>
                  <a:pt x="245173" y="81630"/>
                </a:cubicBezTo>
                <a:lnTo>
                  <a:pt x="202583" y="169148"/>
                </a:lnTo>
                <a:cubicBezTo>
                  <a:pt x="198926" y="176558"/>
                  <a:pt x="198496" y="185148"/>
                  <a:pt x="200002" y="193954"/>
                </a:cubicBezTo>
                <a:cubicBezTo>
                  <a:pt x="200862" y="199001"/>
                  <a:pt x="203443" y="210813"/>
                  <a:pt x="199894" y="218115"/>
                </a:cubicBezTo>
                <a:cubicBezTo>
                  <a:pt x="195807" y="226277"/>
                  <a:pt x="186558" y="245498"/>
                  <a:pt x="180858" y="257096"/>
                </a:cubicBezTo>
                <a:cubicBezTo>
                  <a:pt x="178061" y="262680"/>
                  <a:pt x="170963" y="259780"/>
                  <a:pt x="168597" y="256237"/>
                </a:cubicBezTo>
                <a:cubicBezTo>
                  <a:pt x="147409" y="224558"/>
                  <a:pt x="137192" y="181820"/>
                  <a:pt x="154615" y="145953"/>
                </a:cubicBezTo>
                <a:lnTo>
                  <a:pt x="197313" y="58328"/>
                </a:lnTo>
                <a:cubicBezTo>
                  <a:pt x="216350" y="19347"/>
                  <a:pt x="263336" y="-2781"/>
                  <a:pt x="309732" y="280"/>
                </a:cubicBezTo>
                <a:close/>
              </a:path>
            </a:pathLst>
          </a:custGeom>
          <a:solidFill>
            <a:schemeClr val="accent1"/>
          </a:solidFill>
          <a:ln>
            <a:noFill/>
          </a:ln>
        </p:spPr>
        <p:txBody>
          <a:bodyPr/>
          <a:lstStyle/>
          <a:p>
            <a:endParaRPr lang="zh-CN" altLang="en-US"/>
          </a:p>
        </p:txBody>
      </p:sp>
      <p:sp>
        <p:nvSpPr>
          <p:cNvPr id="2" name="矩形 1"/>
          <p:cNvSpPr/>
          <p:nvPr/>
        </p:nvSpPr>
        <p:spPr>
          <a:xfrm>
            <a:off x="1161445" y="1382676"/>
            <a:ext cx="2148345" cy="369332"/>
          </a:xfrm>
          <a:prstGeom prst="rect">
            <a:avLst/>
          </a:prstGeom>
        </p:spPr>
        <p:txBody>
          <a:bodyPr wrap="none">
            <a:spAutoFit/>
          </a:bodyPr>
          <a:lstStyle/>
          <a:p>
            <a:r>
              <a:rPr lang="zh-CN" altLang="zh-CN" sz="1800" b="1" dirty="0">
                <a:solidFill>
                  <a:srgbClr val="084CA1"/>
                </a:solidFill>
                <a:ea typeface="微软雅黑"/>
                <a:cs typeface="+mn-ea"/>
              </a:rPr>
              <a:t>【相关知识链接</a:t>
            </a:r>
            <a:r>
              <a:rPr lang="en-US" altLang="zh-CN" sz="1800" b="1" dirty="0">
                <a:solidFill>
                  <a:srgbClr val="084CA1"/>
                </a:solidFill>
                <a:ea typeface="微软雅黑"/>
                <a:cs typeface="+mn-ea"/>
              </a:rPr>
              <a:t>1</a:t>
            </a:r>
            <a:r>
              <a:rPr lang="zh-CN" altLang="zh-CN" sz="1800" b="1" dirty="0">
                <a:solidFill>
                  <a:srgbClr val="084CA1"/>
                </a:solidFill>
                <a:ea typeface="微软雅黑"/>
                <a:cs typeface="+mn-ea"/>
              </a:rPr>
              <a:t>】</a:t>
            </a:r>
            <a:endParaRPr lang="zh-CN" altLang="en-US" sz="1800" b="1" dirty="0">
              <a:solidFill>
                <a:srgbClr val="084CA1"/>
              </a:solidFill>
              <a:ea typeface="微软雅黑"/>
              <a:cs typeface="+mn-ea"/>
            </a:endParaRPr>
          </a:p>
        </p:txBody>
      </p:sp>
      <p:graphicFrame>
        <p:nvGraphicFramePr>
          <p:cNvPr id="832" name="表格 831"/>
          <p:cNvGraphicFramePr>
            <a:graphicFrameLocks noGrp="1"/>
          </p:cNvGraphicFramePr>
          <p:nvPr>
            <p:extLst>
              <p:ext uri="{D42A27DB-BD31-4B8C-83A1-F6EECF244321}">
                <p14:modId xmlns:p14="http://schemas.microsoft.com/office/powerpoint/2010/main" val="3748288113"/>
              </p:ext>
            </p:extLst>
          </p:nvPr>
        </p:nvGraphicFramePr>
        <p:xfrm>
          <a:off x="989298" y="1880627"/>
          <a:ext cx="7740736" cy="2850605"/>
        </p:xfrm>
        <a:graphic>
          <a:graphicData uri="http://schemas.openxmlformats.org/drawingml/2006/table">
            <a:tbl>
              <a:tblPr firstRow="1" bandRow="1">
                <a:tableStyleId>{69CF1AB2-1976-4502-BF36-3FF5EA218861}</a:tableStyleId>
              </a:tblPr>
              <a:tblGrid>
                <a:gridCol w="1116000"/>
                <a:gridCol w="3160385"/>
                <a:gridCol w="3464351"/>
              </a:tblGrid>
              <a:tr h="610325">
                <a:tc>
                  <a:txBody>
                    <a:bodyPr/>
                    <a:lstStyle/>
                    <a:p>
                      <a:pPr algn="ctr">
                        <a:lnSpc>
                          <a:spcPct val="150000"/>
                        </a:lnSpc>
                      </a:pPr>
                      <a:endParaRPr lang="zh-CN" altLang="en-US" sz="1800" b="0" dirty="0">
                        <a:solidFill>
                          <a:schemeClr val="tx1"/>
                        </a:solidFill>
                        <a:latin typeface="微软雅黑" pitchFamily="34" charset="-122"/>
                        <a:ea typeface="微软雅黑" pitchFamily="34" charset="-122"/>
                        <a:cs typeface="+mn-ea"/>
                      </a:endParaRPr>
                    </a:p>
                  </a:txBody>
                  <a:tcPr anchor="ctr">
                    <a:lnTlToBr w="12700" cap="flat" cmpd="sng" algn="ctr">
                      <a:solidFill>
                        <a:schemeClr val="tx2">
                          <a:lumMod val="40000"/>
                          <a:lumOff val="60000"/>
                        </a:schemeClr>
                      </a:solidFill>
                      <a:prstDash val="solid"/>
                      <a:round/>
                      <a:headEnd type="none" w="med" len="med"/>
                      <a:tailEnd type="none" w="med" len="med"/>
                    </a:lnTlToBr>
                    <a:noFill/>
                  </a:tcPr>
                </a:tc>
                <a:tc>
                  <a:txBody>
                    <a:bodyPr/>
                    <a:lstStyle/>
                    <a:p>
                      <a:pPr algn="l">
                        <a:lnSpc>
                          <a:spcPct val="150000"/>
                        </a:lnSpc>
                      </a:pPr>
                      <a:r>
                        <a:rPr lang="zh-CN" altLang="en-US" sz="1800" b="0" dirty="0" smtClean="0">
                          <a:solidFill>
                            <a:schemeClr val="tx1"/>
                          </a:solidFill>
                          <a:latin typeface="微软雅黑" pitchFamily="34" charset="-122"/>
                          <a:ea typeface="微软雅黑" pitchFamily="34" charset="-122"/>
                          <a:cs typeface="+mn-ea"/>
                        </a:rPr>
                        <a:t>注册资本</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solidFill>
                            <a:schemeClr val="tx1"/>
                          </a:solidFill>
                          <a:latin typeface="微软雅黑" pitchFamily="34" charset="-122"/>
                          <a:ea typeface="微软雅黑" pitchFamily="34" charset="-122"/>
                          <a:cs typeface="+mn-ea"/>
                        </a:rPr>
                        <a:t>实收资本</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664278">
                <a:tc>
                  <a:txBody>
                    <a:bodyPr/>
                    <a:lstStyle/>
                    <a:p>
                      <a:pPr algn="ctr">
                        <a:lnSpc>
                          <a:spcPct val="150000"/>
                        </a:lnSpc>
                      </a:pPr>
                      <a:r>
                        <a:rPr lang="zh-CN" altLang="en-US" sz="1800" b="0" dirty="0" smtClean="0">
                          <a:solidFill>
                            <a:schemeClr val="tx1"/>
                          </a:solidFill>
                          <a:latin typeface="微软雅黑" pitchFamily="34" charset="-122"/>
                          <a:ea typeface="微软雅黑" pitchFamily="34" charset="-122"/>
                          <a:cs typeface="+mn-ea"/>
                        </a:rPr>
                        <a:t>区别</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latin typeface="微软雅黑" pitchFamily="34" charset="-122"/>
                          <a:ea typeface="微软雅黑" pitchFamily="34" charset="-122"/>
                        </a:rPr>
                        <a:t>法律上规定的强制性要求</a:t>
                      </a:r>
                      <a:endParaRPr lang="zh-CN" altLang="en-US" sz="1800" b="0" dirty="0">
                        <a:solidFill>
                          <a:schemeClr val="tx1"/>
                        </a:solidFill>
                        <a:latin typeface="微软雅黑" pitchFamily="34" charset="-122"/>
                        <a:ea typeface="微软雅黑" pitchFamily="34" charset="-122"/>
                        <a:cs typeface="+mn-ea"/>
                      </a:endParaRPr>
                    </a:p>
                  </a:txBody>
                  <a:tcPr anchor="ctr">
                    <a:noFill/>
                  </a:tcPr>
                </a:tc>
                <a:tc>
                  <a:txBody>
                    <a:bodyPr/>
                    <a:lstStyle/>
                    <a:p>
                      <a:pPr algn="l">
                        <a:lnSpc>
                          <a:spcPct val="150000"/>
                        </a:lnSpc>
                      </a:pPr>
                      <a:r>
                        <a:rPr lang="zh-CN" altLang="en-US" sz="1800" b="0" dirty="0" smtClean="0">
                          <a:solidFill>
                            <a:schemeClr val="tx1"/>
                          </a:solidFill>
                          <a:latin typeface="微软雅黑" pitchFamily="34" charset="-122"/>
                          <a:ea typeface="微软雅黑" pitchFamily="34" charset="-122"/>
                          <a:cs typeface="+mn-ea"/>
                        </a:rPr>
                        <a:t>公司成立时实际收到的股东的出资总额，是公司现实拥有的资本</a:t>
                      </a:r>
                      <a:endParaRPr lang="zh-CN" altLang="en-US" sz="1800" b="0" dirty="0">
                        <a:solidFill>
                          <a:schemeClr val="tx1"/>
                        </a:solidFill>
                        <a:latin typeface="微软雅黑" pitchFamily="34" charset="-122"/>
                        <a:ea typeface="微软雅黑" pitchFamily="34" charset="-122"/>
                        <a:cs typeface="+mn-ea"/>
                      </a:endParaRPr>
                    </a:p>
                  </a:txBody>
                  <a:tcPr anchor="ctr">
                    <a:noFill/>
                  </a:tcPr>
                </a:tc>
              </a:tr>
              <a:tr h="965840">
                <a:tc>
                  <a:txBody>
                    <a:bodyPr/>
                    <a:lstStyle/>
                    <a:p>
                      <a:pPr algn="ctr">
                        <a:lnSpc>
                          <a:spcPct val="150000"/>
                        </a:lnSpc>
                      </a:pPr>
                      <a:r>
                        <a:rPr lang="zh-CN" altLang="en-US" sz="1800" b="0" dirty="0" smtClean="0">
                          <a:solidFill>
                            <a:schemeClr val="tx1"/>
                          </a:solidFill>
                          <a:latin typeface="微软雅黑" pitchFamily="34" charset="-122"/>
                          <a:ea typeface="微软雅黑" pitchFamily="34" charset="-122"/>
                          <a:cs typeface="+mn-ea"/>
                        </a:rPr>
                        <a:t>联系</a:t>
                      </a:r>
                      <a:endParaRPr lang="en-US" altLang="zh-CN" sz="1800" b="0" dirty="0" smtClean="0">
                        <a:solidFill>
                          <a:schemeClr val="tx1"/>
                        </a:solidFill>
                        <a:latin typeface="微软雅黑" pitchFamily="34" charset="-122"/>
                        <a:ea typeface="微软雅黑" pitchFamily="34" charset="-122"/>
                        <a:cs typeface="+mn-ea"/>
                      </a:endParaRPr>
                    </a:p>
                  </a:txBody>
                  <a:tcPr anchor="ctr">
                    <a:noFill/>
                  </a:tcPr>
                </a:tc>
                <a:tc gridSpan="2">
                  <a:txBody>
                    <a:bodyPr/>
                    <a:lstStyle/>
                    <a:p>
                      <a:pPr algn="l">
                        <a:lnSpc>
                          <a:spcPct val="150000"/>
                        </a:lnSpc>
                      </a:pPr>
                      <a:r>
                        <a:rPr lang="zh-CN" altLang="en-US" sz="1800" b="0" dirty="0" smtClean="0">
                          <a:latin typeface="微软雅黑" pitchFamily="34" charset="-122"/>
                          <a:ea typeface="微软雅黑" pitchFamily="34" charset="-122"/>
                        </a:rPr>
                        <a:t>由于公司认购股份以后，可以一次全部缴清，也可以分期缴纳，所以实收资本在某段时间内可能小于注册资本，但公司的注册资本与实收资本最终是应当一致的。</a:t>
                      </a:r>
                      <a:endParaRPr lang="zh-CN" altLang="en-US" sz="1800" b="0" dirty="0">
                        <a:solidFill>
                          <a:schemeClr val="tx1"/>
                        </a:solidFill>
                        <a:latin typeface="微软雅黑" pitchFamily="34" charset="-122"/>
                        <a:ea typeface="微软雅黑" pitchFamily="34" charset="-122"/>
                        <a:cs typeface="+mn-ea"/>
                      </a:endParaRPr>
                    </a:p>
                  </a:txBody>
                  <a:tcPr anchor="ctr">
                    <a:noFill/>
                  </a:tcPr>
                </a:tc>
                <a:tc hMerge="1">
                  <a:txBody>
                    <a:bodyPr/>
                    <a:lstStyle/>
                    <a:p>
                      <a:pPr algn="l">
                        <a:lnSpc>
                          <a:spcPct val="150000"/>
                        </a:lnSpc>
                      </a:pPr>
                      <a:endParaRPr lang="zh-CN" altLang="en-US" sz="1800" b="0" dirty="0">
                        <a:solidFill>
                          <a:schemeClr val="tx1"/>
                        </a:solidFill>
                        <a:latin typeface="微软雅黑" pitchFamily="34" charset="-122"/>
                        <a:ea typeface="微软雅黑" pitchFamily="34" charset="-122"/>
                        <a:cs typeface="+mn-ea"/>
                      </a:endParaRPr>
                    </a:p>
                  </a:txBody>
                  <a:tcPr anchor="ctr">
                    <a:noFill/>
                  </a:tcPr>
                </a:tc>
              </a:tr>
            </a:tbl>
          </a:graphicData>
        </a:graphic>
      </p:graphicFrame>
      <p:sp>
        <p:nvSpPr>
          <p:cNvPr id="833" name="矩形 832"/>
          <p:cNvSpPr/>
          <p:nvPr/>
        </p:nvSpPr>
        <p:spPr>
          <a:xfrm>
            <a:off x="1515848" y="649144"/>
            <a:ext cx="10743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一、概述</a:t>
            </a:r>
            <a:endParaRPr lang="en-US" altLang="zh-CN" sz="1800" b="1" dirty="0">
              <a:solidFill>
                <a:srgbClr val="084CA1"/>
              </a:solidFill>
              <a:ea typeface="微软雅黑"/>
              <a:cs typeface="+mn-ea"/>
              <a:sym typeface="+mn-lt"/>
            </a:endParaRPr>
          </a:p>
        </p:txBody>
      </p:sp>
    </p:spTree>
    <p:custDataLst>
      <p:tags r:id="rId1"/>
    </p:custDataLst>
    <p:extLst>
      <p:ext uri="{BB962C8B-B14F-4D97-AF65-F5344CB8AC3E}">
        <p14:creationId xmlns:p14="http://schemas.microsoft.com/office/powerpoint/2010/main" val="12974140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cxnSp>
        <p:nvCxnSpPr>
          <p:cNvPr id="12" name="直接连接符 11"/>
          <p:cNvCxnSpPr/>
          <p:nvPr/>
        </p:nvCxnSpPr>
        <p:spPr>
          <a:xfrm>
            <a:off x="1470587" y="2674558"/>
            <a:ext cx="52407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4269008" y="2683904"/>
            <a:ext cx="0" cy="237352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文本框 6"/>
          <p:cNvSpPr txBox="1"/>
          <p:nvPr/>
        </p:nvSpPr>
        <p:spPr>
          <a:xfrm>
            <a:off x="3461304" y="2296538"/>
            <a:ext cx="1877952" cy="400110"/>
          </a:xfrm>
          <a:prstGeom prst="rect">
            <a:avLst/>
          </a:prstGeom>
          <a:noFill/>
        </p:spPr>
        <p:txBody>
          <a:bodyPr wrap="square" rtlCol="0">
            <a:spAutoFit/>
          </a:bodyPr>
          <a:lstStyle/>
          <a:p>
            <a:pPr algn="ctr"/>
            <a:r>
              <a:rPr lang="zh-CN" altLang="en-US" sz="2000" b="1" dirty="0">
                <a:solidFill>
                  <a:srgbClr val="084CA1"/>
                </a:solidFill>
                <a:latin typeface="微软雅黑" pitchFamily="34" charset="-122"/>
                <a:ea typeface="微软雅黑" pitchFamily="34" charset="-122"/>
              </a:rPr>
              <a:t>实收</a:t>
            </a:r>
            <a:r>
              <a:rPr lang="zh-CN" altLang="en-US" sz="2000" b="1" dirty="0" smtClean="0">
                <a:solidFill>
                  <a:srgbClr val="084CA1"/>
                </a:solidFill>
                <a:latin typeface="微软雅黑" pitchFamily="34" charset="-122"/>
                <a:ea typeface="微软雅黑" pitchFamily="34" charset="-122"/>
              </a:rPr>
              <a:t>资本</a:t>
            </a:r>
            <a:r>
              <a:rPr lang="en-US" altLang="zh-CN" sz="2000" b="1" dirty="0" smtClean="0">
                <a:solidFill>
                  <a:srgbClr val="084CA1"/>
                </a:solidFill>
                <a:latin typeface="微软雅黑" pitchFamily="34" charset="-122"/>
                <a:ea typeface="微软雅黑" pitchFamily="34" charset="-122"/>
              </a:rPr>
              <a:t>/</a:t>
            </a:r>
            <a:r>
              <a:rPr lang="zh-CN" altLang="en-US" sz="2000" b="1" dirty="0">
                <a:solidFill>
                  <a:srgbClr val="084CA1"/>
                </a:solidFill>
                <a:latin typeface="微软雅黑" pitchFamily="34" charset="-122"/>
                <a:ea typeface="微软雅黑" pitchFamily="34" charset="-122"/>
              </a:rPr>
              <a:t>股本</a:t>
            </a:r>
          </a:p>
        </p:txBody>
      </p:sp>
      <p:sp>
        <p:nvSpPr>
          <p:cNvPr id="15" name="文本框 16"/>
          <p:cNvSpPr txBox="1"/>
          <p:nvPr/>
        </p:nvSpPr>
        <p:spPr>
          <a:xfrm>
            <a:off x="1443011" y="2775021"/>
            <a:ext cx="2309182" cy="369332"/>
          </a:xfrm>
          <a:prstGeom prst="rect">
            <a:avLst/>
          </a:prstGeom>
          <a:noFill/>
        </p:spPr>
        <p:txBody>
          <a:bodyPr wrap="square" rtlCol="0">
            <a:spAutoFit/>
          </a:bodyPr>
          <a:lstStyle/>
          <a:p>
            <a:r>
              <a:rPr lang="zh-CN" altLang="en-US" sz="1800" dirty="0">
                <a:latin typeface="微软雅黑" pitchFamily="34" charset="-122"/>
                <a:ea typeface="微软雅黑" pitchFamily="34" charset="-122"/>
              </a:rPr>
              <a:t>投资人抽回投资额</a:t>
            </a:r>
          </a:p>
        </p:txBody>
      </p:sp>
      <p:sp>
        <p:nvSpPr>
          <p:cNvPr id="16" name="文本框 17"/>
          <p:cNvSpPr txBox="1"/>
          <p:nvPr/>
        </p:nvSpPr>
        <p:spPr>
          <a:xfrm>
            <a:off x="4292153" y="2775021"/>
            <a:ext cx="2726169" cy="646331"/>
          </a:xfrm>
          <a:prstGeom prst="rect">
            <a:avLst/>
          </a:prstGeom>
          <a:noFill/>
        </p:spPr>
        <p:txBody>
          <a:bodyPr wrap="square" rtlCol="0">
            <a:spAutoFit/>
          </a:bodyPr>
          <a:lstStyle/>
          <a:p>
            <a:r>
              <a:rPr lang="zh-CN" altLang="en-US" sz="1800" dirty="0">
                <a:latin typeface="微软雅黑" pitchFamily="34" charset="-122"/>
                <a:ea typeface="微软雅黑" pitchFamily="34" charset="-122"/>
              </a:rPr>
              <a:t>企业实际收到投资人投入的资本</a:t>
            </a:r>
          </a:p>
        </p:txBody>
      </p:sp>
      <p:sp>
        <p:nvSpPr>
          <p:cNvPr id="17" name="文本框 18"/>
          <p:cNvSpPr txBox="1"/>
          <p:nvPr/>
        </p:nvSpPr>
        <p:spPr>
          <a:xfrm>
            <a:off x="4292154" y="3420451"/>
            <a:ext cx="2548044" cy="923330"/>
          </a:xfrm>
          <a:prstGeom prst="rect">
            <a:avLst/>
          </a:prstGeom>
          <a:noFill/>
        </p:spPr>
        <p:txBody>
          <a:bodyPr wrap="square" rtlCol="0">
            <a:spAutoFit/>
          </a:bodyPr>
          <a:lstStyle/>
          <a:p>
            <a:r>
              <a:rPr lang="zh-CN" altLang="en-US" sz="1800" dirty="0">
                <a:latin typeface="微软雅黑" pitchFamily="34" charset="-122"/>
                <a:ea typeface="微软雅黑" pitchFamily="34" charset="-122"/>
              </a:rPr>
              <a:t>若为股份有限公司则核算股东投入的按股票面值确认的股本</a:t>
            </a:r>
          </a:p>
        </p:txBody>
      </p:sp>
      <p:sp>
        <p:nvSpPr>
          <p:cNvPr id="18" name="文本框 19"/>
          <p:cNvSpPr txBox="1"/>
          <p:nvPr/>
        </p:nvSpPr>
        <p:spPr>
          <a:xfrm>
            <a:off x="4292154" y="4358545"/>
            <a:ext cx="2548044" cy="646331"/>
          </a:xfrm>
          <a:prstGeom prst="rect">
            <a:avLst/>
          </a:prstGeom>
          <a:noFill/>
        </p:spPr>
        <p:txBody>
          <a:bodyPr wrap="square" rtlCol="0">
            <a:spAutoFit/>
          </a:bodyPr>
          <a:lstStyle/>
          <a:p>
            <a:r>
              <a:rPr lang="zh-CN" altLang="en-US" sz="1800" dirty="0">
                <a:latin typeface="微软雅黑" pitchFamily="34" charset="-122"/>
                <a:ea typeface="微软雅黑" pitchFamily="34" charset="-122"/>
              </a:rPr>
              <a:t>表示公司收到投资人的资本额</a:t>
            </a:r>
            <a:endParaRPr lang="zh-CN" altLang="en-US" sz="1800" dirty="0">
              <a:solidFill>
                <a:schemeClr val="tx1"/>
              </a:solidFill>
              <a:latin typeface="微软雅黑" pitchFamily="34" charset="-122"/>
              <a:ea typeface="微软雅黑" pitchFamily="34" charset="-122"/>
            </a:endParaRPr>
          </a:p>
        </p:txBody>
      </p:sp>
      <p:cxnSp>
        <p:nvCxnSpPr>
          <p:cNvPr id="19" name="直接连接符 18"/>
          <p:cNvCxnSpPr/>
          <p:nvPr/>
        </p:nvCxnSpPr>
        <p:spPr>
          <a:xfrm>
            <a:off x="1470587" y="4341265"/>
            <a:ext cx="52407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圆角矩形 20"/>
          <p:cNvSpPr/>
          <p:nvPr/>
        </p:nvSpPr>
        <p:spPr>
          <a:xfrm>
            <a:off x="1227105" y="1109793"/>
            <a:ext cx="7142590" cy="1076359"/>
          </a:xfrm>
          <a:prstGeom prst="roundRect">
            <a:avLst>
              <a:gd name="adj" fmla="val 317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50000"/>
              </a:lnSpc>
              <a:buFont typeface="Wingdings" panose="05000000000000000000" charset="0"/>
              <a:buChar char=""/>
            </a:pPr>
            <a:r>
              <a:rPr lang="zh-CN" altLang="en-US" sz="1800" dirty="0">
                <a:latin typeface="微软雅黑" pitchFamily="34" charset="-122"/>
                <a:ea typeface="微软雅黑" pitchFamily="34" charset="-122"/>
              </a:rPr>
              <a:t>企业应通过“实收资本”科目，股份有限公司通过“股本”科目，并按投资人设置明细科目，核算投资者投入资本的增减变动情况</a:t>
            </a:r>
            <a:r>
              <a:rPr lang="zh-CN" altLang="en-US" sz="1800" dirty="0" smtClean="0">
                <a:latin typeface="微软雅黑" pitchFamily="34" charset="-122"/>
                <a:ea typeface="微软雅黑" pitchFamily="34" charset="-122"/>
              </a:rPr>
              <a:t>。 </a:t>
            </a:r>
            <a:endParaRPr lang="zh-CN" altLang="en-US" sz="1800" dirty="0">
              <a:latin typeface="微软雅黑" pitchFamily="34" charset="-122"/>
              <a:ea typeface="微软雅黑" pitchFamily="34" charset="-122"/>
            </a:endParaRPr>
          </a:p>
        </p:txBody>
      </p:sp>
      <p:sp>
        <p:nvSpPr>
          <p:cNvPr id="23" name="TextBox 22"/>
          <p:cNvSpPr txBox="1"/>
          <p:nvPr/>
        </p:nvSpPr>
        <p:spPr>
          <a:xfrm>
            <a:off x="1582849" y="2265902"/>
            <a:ext cx="866221" cy="408656"/>
          </a:xfrm>
          <a:prstGeom prst="rect">
            <a:avLst/>
          </a:prstGeom>
          <a:noFill/>
        </p:spPr>
        <p:txBody>
          <a:bodyPr wrap="square" rtlCol="0">
            <a:spAutoFit/>
          </a:bodyPr>
          <a:lstStyle/>
          <a:p>
            <a:r>
              <a:rPr lang="zh-CN" altLang="en-US" sz="1800" b="1" dirty="0" smtClean="0">
                <a:latin typeface="Microsoft YaHei"/>
                <a:ea typeface="Microsoft YaHei"/>
                <a:sym typeface="Microsoft YaHei"/>
              </a:rPr>
              <a:t>借方</a:t>
            </a:r>
            <a:endParaRPr lang="zh-CN" altLang="en-US" sz="1800" b="1" dirty="0">
              <a:latin typeface="Microsoft YaHei"/>
              <a:ea typeface="Microsoft YaHei"/>
              <a:sym typeface="Microsoft YaHei"/>
            </a:endParaRPr>
          </a:p>
        </p:txBody>
      </p:sp>
      <p:sp>
        <p:nvSpPr>
          <p:cNvPr id="24" name="TextBox 23"/>
          <p:cNvSpPr txBox="1"/>
          <p:nvPr/>
        </p:nvSpPr>
        <p:spPr>
          <a:xfrm>
            <a:off x="5998953" y="2275248"/>
            <a:ext cx="712420" cy="408656"/>
          </a:xfrm>
          <a:prstGeom prst="rect">
            <a:avLst/>
          </a:prstGeom>
          <a:noFill/>
        </p:spPr>
        <p:txBody>
          <a:bodyPr wrap="square" rtlCol="0">
            <a:spAutoFit/>
          </a:bodyPr>
          <a:lstStyle/>
          <a:p>
            <a:r>
              <a:rPr lang="zh-CN" altLang="en-US" sz="1800" b="1" dirty="0">
                <a:latin typeface="Microsoft YaHei"/>
                <a:ea typeface="Microsoft YaHei"/>
                <a:sym typeface="Microsoft YaHei"/>
              </a:rPr>
              <a:t>贷</a:t>
            </a:r>
            <a:r>
              <a:rPr lang="zh-CN" altLang="en-US" sz="1800" b="1" dirty="0" smtClean="0">
                <a:latin typeface="Microsoft YaHei"/>
                <a:ea typeface="Microsoft YaHei"/>
                <a:sym typeface="Microsoft YaHei"/>
              </a:rPr>
              <a:t>方</a:t>
            </a:r>
            <a:endParaRPr lang="zh-CN" altLang="en-US" sz="1800" b="1" dirty="0">
              <a:latin typeface="Microsoft YaHei"/>
              <a:ea typeface="Microsoft YaHei"/>
              <a:sym typeface="Microsoft YaHei"/>
            </a:endParaRPr>
          </a:p>
        </p:txBody>
      </p:sp>
    </p:spTree>
    <p:custDataLst>
      <p:tags r:id="rId1"/>
    </p:custDataLst>
    <p:extLst>
      <p:ext uri="{BB962C8B-B14F-4D97-AF65-F5344CB8AC3E}">
        <p14:creationId xmlns:p14="http://schemas.microsoft.com/office/powerpoint/2010/main" val="7230732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7" name="矩形 26"/>
          <p:cNvSpPr/>
          <p:nvPr>
            <p:custDataLst>
              <p:tags r:id="rId7"/>
            </p:custDataLst>
          </p:nvPr>
        </p:nvSpPr>
        <p:spPr>
          <a:xfrm>
            <a:off x="771769"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71769" y="3738965"/>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207715"/>
            <a:ext cx="7928955" cy="1460511"/>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1】</a:t>
            </a:r>
            <a:r>
              <a:rPr lang="zh-CN" altLang="en-US" sz="1800" dirty="0">
                <a:ea typeface="微软雅黑"/>
                <a:cs typeface="+mn-ea"/>
              </a:rPr>
              <a:t>甲、乙、丙共同投资设立</a:t>
            </a:r>
            <a:r>
              <a:rPr lang="en-US" altLang="zh-CN" sz="1800" dirty="0">
                <a:ea typeface="微软雅黑"/>
                <a:cs typeface="+mn-ea"/>
              </a:rPr>
              <a:t>A</a:t>
            </a:r>
            <a:r>
              <a:rPr lang="zh-CN" altLang="en-US" sz="1800" dirty="0">
                <a:ea typeface="微软雅黑"/>
                <a:cs typeface="+mn-ea"/>
              </a:rPr>
              <a:t>有限责任公司，注册资本为</a:t>
            </a:r>
            <a:r>
              <a:rPr lang="en-US" altLang="zh-CN" sz="1800" dirty="0">
                <a:ea typeface="微软雅黑"/>
                <a:cs typeface="+mn-ea"/>
              </a:rPr>
              <a:t>2 000 000</a:t>
            </a:r>
            <a:r>
              <a:rPr lang="zh-CN" altLang="en-US" sz="1800" dirty="0">
                <a:ea typeface="微软雅黑"/>
                <a:cs typeface="+mn-ea"/>
              </a:rPr>
              <a:t>元，甲、乙、丙持股比例分别为</a:t>
            </a:r>
            <a:r>
              <a:rPr lang="en-US" altLang="zh-CN" sz="1800" dirty="0">
                <a:ea typeface="微软雅黑"/>
                <a:cs typeface="+mn-ea"/>
              </a:rPr>
              <a:t>60</a:t>
            </a:r>
            <a:r>
              <a:rPr lang="zh-CN" altLang="en-US" sz="1800" dirty="0">
                <a:ea typeface="微软雅黑"/>
                <a:cs typeface="+mn-ea"/>
              </a:rPr>
              <a:t>％，</a:t>
            </a:r>
            <a:r>
              <a:rPr lang="en-US" altLang="zh-CN" sz="1800" dirty="0">
                <a:ea typeface="微软雅黑"/>
                <a:cs typeface="+mn-ea"/>
              </a:rPr>
              <a:t>25</a:t>
            </a:r>
            <a:r>
              <a:rPr lang="zh-CN" altLang="en-US" sz="1800" dirty="0">
                <a:ea typeface="微软雅黑"/>
                <a:cs typeface="+mn-ea"/>
              </a:rPr>
              <a:t>％和</a:t>
            </a:r>
            <a:r>
              <a:rPr lang="en-US" altLang="zh-CN" sz="1800" dirty="0">
                <a:ea typeface="微软雅黑"/>
                <a:cs typeface="+mn-ea"/>
              </a:rPr>
              <a:t>15</a:t>
            </a:r>
            <a:r>
              <a:rPr lang="zh-CN" altLang="en-US" sz="1800" dirty="0">
                <a:ea typeface="微软雅黑"/>
                <a:cs typeface="+mn-ea"/>
              </a:rPr>
              <a:t>％。按照章程规定。甲、乙、丙投入资本分别为</a:t>
            </a:r>
            <a:r>
              <a:rPr lang="en-US" altLang="zh-CN" sz="1800" dirty="0">
                <a:ea typeface="微软雅黑"/>
                <a:cs typeface="+mn-ea"/>
              </a:rPr>
              <a:t>1 200 000</a:t>
            </a:r>
            <a:r>
              <a:rPr lang="zh-CN" altLang="en-US" sz="1800" dirty="0">
                <a:ea typeface="微软雅黑"/>
                <a:cs typeface="+mn-ea"/>
              </a:rPr>
              <a:t>元、</a:t>
            </a:r>
            <a:r>
              <a:rPr lang="en-US" altLang="zh-CN" sz="1800" dirty="0">
                <a:ea typeface="微软雅黑"/>
                <a:cs typeface="+mn-ea"/>
              </a:rPr>
              <a:t>500 000</a:t>
            </a:r>
            <a:r>
              <a:rPr lang="zh-CN" altLang="en-US" sz="1800" dirty="0">
                <a:ea typeface="微软雅黑"/>
                <a:cs typeface="+mn-ea"/>
              </a:rPr>
              <a:t>元和</a:t>
            </a:r>
            <a:r>
              <a:rPr lang="en-US" altLang="zh-CN" sz="1800" dirty="0">
                <a:ea typeface="微软雅黑"/>
                <a:cs typeface="+mn-ea"/>
              </a:rPr>
              <a:t>300 000</a:t>
            </a:r>
            <a:r>
              <a:rPr lang="zh-CN" altLang="en-US" sz="1800" dirty="0">
                <a:ea typeface="微软雅黑"/>
                <a:cs typeface="+mn-ea"/>
              </a:rPr>
              <a:t>元。</a:t>
            </a:r>
            <a:r>
              <a:rPr lang="en-US" altLang="zh-CN" sz="1800" dirty="0">
                <a:ea typeface="微软雅黑"/>
                <a:cs typeface="+mn-ea"/>
              </a:rPr>
              <a:t>A</a:t>
            </a:r>
            <a:r>
              <a:rPr lang="zh-CN" altLang="en-US" sz="1800" dirty="0">
                <a:ea typeface="微软雅黑"/>
                <a:cs typeface="+mn-ea"/>
              </a:rPr>
              <a:t>公司已如期收到各投资者一次缴足的款项。</a:t>
            </a:r>
          </a:p>
          <a:p>
            <a:r>
              <a:rPr lang="en-US" altLang="zh-CN" sz="1800" dirty="0">
                <a:ea typeface="微软雅黑"/>
                <a:cs typeface="+mn-ea"/>
              </a:rPr>
              <a:t>A</a:t>
            </a:r>
            <a:r>
              <a:rPr lang="zh-CN" altLang="en-US" sz="1800" dirty="0">
                <a:ea typeface="微软雅黑"/>
                <a:cs typeface="+mn-ea"/>
              </a:rPr>
              <a:t>公司在进行会计处理时，应编制如下会计分录：</a:t>
            </a:r>
          </a:p>
        </p:txBody>
      </p:sp>
      <p:sp>
        <p:nvSpPr>
          <p:cNvPr id="30" name="矩形 29"/>
          <p:cNvSpPr/>
          <p:nvPr/>
        </p:nvSpPr>
        <p:spPr>
          <a:xfrm>
            <a:off x="771769" y="3915646"/>
            <a:ext cx="7928955" cy="1183512"/>
          </a:xfrm>
          <a:prstGeom prst="rect">
            <a:avLst/>
          </a:prstGeom>
        </p:spPr>
        <p:txBody>
          <a:bodyPr wrap="square" lIns="74787" tIns="37393" rIns="74787" bIns="37393">
            <a:spAutoFit/>
          </a:bodyPr>
          <a:lstStyle/>
          <a:p>
            <a:r>
              <a:rPr lang="zh-CN" altLang="en-US" sz="1800" dirty="0">
                <a:ea typeface="微软雅黑"/>
                <a:cs typeface="+mn-ea"/>
              </a:rPr>
              <a:t>借：银行存款　　　　　　　　      </a:t>
            </a:r>
            <a:r>
              <a:rPr lang="en-US" altLang="zh-CN" sz="1800" dirty="0">
                <a:ea typeface="微软雅黑"/>
                <a:cs typeface="+mn-ea"/>
              </a:rPr>
              <a:t>2 000 000</a:t>
            </a:r>
          </a:p>
          <a:p>
            <a:r>
              <a:rPr lang="zh-CN" altLang="en-US" sz="1800" dirty="0">
                <a:ea typeface="微软雅黑"/>
                <a:cs typeface="+mn-ea"/>
              </a:rPr>
              <a:t>　　贷：实收资本</a:t>
            </a:r>
            <a:r>
              <a:rPr lang="en-US" altLang="zh-CN" sz="1800" dirty="0">
                <a:ea typeface="微软雅黑"/>
                <a:cs typeface="+mn-ea"/>
              </a:rPr>
              <a:t>——</a:t>
            </a:r>
            <a:r>
              <a:rPr lang="zh-CN" altLang="en-US" sz="1800" dirty="0">
                <a:ea typeface="微软雅黑"/>
                <a:cs typeface="+mn-ea"/>
              </a:rPr>
              <a:t>甲　　　　　             </a:t>
            </a:r>
            <a:r>
              <a:rPr lang="en-US" altLang="zh-CN" sz="1800" dirty="0">
                <a:ea typeface="微软雅黑"/>
                <a:cs typeface="+mn-ea"/>
              </a:rPr>
              <a:t>1 200 000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乙　　　　　　             </a:t>
            </a:r>
            <a:r>
              <a:rPr lang="en-US" altLang="zh-CN" sz="1800" dirty="0">
                <a:ea typeface="微软雅黑"/>
                <a:cs typeface="+mn-ea"/>
              </a:rPr>
              <a:t>500 000</a:t>
            </a:r>
          </a:p>
          <a:p>
            <a:r>
              <a:rPr lang="zh-CN" altLang="en-US" sz="1800" dirty="0">
                <a:ea typeface="微软雅黑"/>
                <a:cs typeface="+mn-ea"/>
              </a:rPr>
              <a:t>　　　　　　　　</a:t>
            </a:r>
            <a:r>
              <a:rPr lang="en-US" altLang="zh-CN" sz="1800" dirty="0">
                <a:ea typeface="微软雅黑"/>
                <a:cs typeface="+mn-ea"/>
              </a:rPr>
              <a:t>——</a:t>
            </a:r>
            <a:r>
              <a:rPr lang="zh-CN" altLang="en-US" sz="1800" dirty="0">
                <a:ea typeface="微软雅黑"/>
                <a:cs typeface="+mn-ea"/>
              </a:rPr>
              <a:t>丙　　　　　            </a:t>
            </a:r>
            <a:r>
              <a:rPr lang="zh-CN" altLang="en-US" sz="1800" dirty="0" smtClean="0">
                <a:ea typeface="微软雅黑"/>
                <a:cs typeface="+mn-ea"/>
              </a:rPr>
              <a:t>     </a:t>
            </a:r>
            <a:r>
              <a:rPr lang="en-US" altLang="zh-CN" sz="1800" dirty="0">
                <a:ea typeface="微软雅黑"/>
                <a:cs typeface="+mn-ea"/>
              </a:rPr>
              <a:t>300 000</a:t>
            </a:r>
          </a:p>
        </p:txBody>
      </p:sp>
      <p:sp>
        <p:nvSpPr>
          <p:cNvPr id="33" name="矩形 32"/>
          <p:cNvSpPr/>
          <p:nvPr/>
        </p:nvSpPr>
        <p:spPr>
          <a:xfrm>
            <a:off x="943219" y="1124732"/>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（一）接受现金资产投资</a:t>
            </a:r>
          </a:p>
        </p:txBody>
      </p:sp>
      <p:sp>
        <p:nvSpPr>
          <p:cNvPr id="34" name="矩形 33"/>
          <p:cNvSpPr/>
          <p:nvPr/>
        </p:nvSpPr>
        <p:spPr>
          <a:xfrm>
            <a:off x="1194363" y="1477246"/>
            <a:ext cx="4942411" cy="352515"/>
          </a:xfrm>
          <a:prstGeom prst="rect">
            <a:avLst/>
          </a:prstGeom>
        </p:spPr>
        <p:txBody>
          <a:bodyPr wrap="none" lIns="74787" tIns="37393" rIns="74787" bIns="37393">
            <a:spAutoFit/>
          </a:bodyPr>
          <a:lstStyle/>
          <a:p>
            <a:r>
              <a:rPr lang="en-US" altLang="zh-CN" sz="1800" dirty="0">
                <a:ea typeface="微软雅黑"/>
                <a:cs typeface="+mn-ea"/>
              </a:rPr>
              <a:t>1.</a:t>
            </a:r>
            <a:r>
              <a:rPr lang="zh-CN" altLang="en-US" sz="1800" dirty="0">
                <a:ea typeface="微软雅黑"/>
                <a:cs typeface="+mn-ea"/>
              </a:rPr>
              <a:t>股份有限公司以外的企业接受现金资产投资　</a:t>
            </a:r>
            <a:endParaRPr lang="zh-CN" altLang="zh-CN" sz="1800" dirty="0">
              <a:ea typeface="微软雅黑"/>
              <a:cs typeface="+mn-ea"/>
            </a:endParaRPr>
          </a:p>
        </p:txBody>
      </p:sp>
    </p:spTree>
    <p:custDataLst>
      <p:tags r:id="rId1"/>
    </p:custDataLst>
    <p:extLst>
      <p:ext uri="{BB962C8B-B14F-4D97-AF65-F5344CB8AC3E}">
        <p14:creationId xmlns:p14="http://schemas.microsoft.com/office/powerpoint/2010/main" val="26331621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7" name="矩形 26"/>
          <p:cNvSpPr/>
          <p:nvPr>
            <p:custDataLst>
              <p:tags r:id="rId7"/>
            </p:custDataLst>
          </p:nvPr>
        </p:nvSpPr>
        <p:spPr>
          <a:xfrm>
            <a:off x="771769"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71769" y="3518255"/>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207715"/>
            <a:ext cx="7928955" cy="1183512"/>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2】【</a:t>
            </a:r>
            <a:r>
              <a:rPr lang="zh-CN" altLang="en-US" sz="1800" dirty="0">
                <a:solidFill>
                  <a:srgbClr val="C00000"/>
                </a:solidFill>
                <a:latin typeface="微软雅黑" pitchFamily="34" charset="-122"/>
                <a:ea typeface="微软雅黑" pitchFamily="34" charset="-122"/>
              </a:rPr>
              <a:t>收到发行收入</a:t>
            </a:r>
            <a:r>
              <a:rPr lang="en-US" altLang="zh-CN" sz="1800" dirty="0">
                <a:solidFill>
                  <a:srgbClr val="C00000"/>
                </a:solidFill>
                <a:latin typeface="微软雅黑" pitchFamily="34" charset="-122"/>
                <a:ea typeface="微软雅黑" pitchFamily="34" charset="-122"/>
              </a:rPr>
              <a:t>】</a:t>
            </a:r>
            <a:r>
              <a:rPr lang="zh-CN" altLang="en-US" sz="1800" dirty="0">
                <a:ea typeface="微软雅黑"/>
                <a:cs typeface="+mn-ea"/>
              </a:rPr>
              <a:t>　</a:t>
            </a:r>
            <a:r>
              <a:rPr lang="en-US" altLang="zh-CN" sz="1800" dirty="0" smtClean="0">
                <a:ea typeface="微软雅黑"/>
                <a:cs typeface="+mn-ea"/>
              </a:rPr>
              <a:t>B</a:t>
            </a:r>
            <a:r>
              <a:rPr lang="zh-CN" altLang="en-US" sz="1800" dirty="0">
                <a:ea typeface="微软雅黑"/>
                <a:cs typeface="+mn-ea"/>
              </a:rPr>
              <a:t>股份有限公司发行普通股</a:t>
            </a:r>
            <a:r>
              <a:rPr lang="en-US" altLang="zh-CN" sz="1800" dirty="0">
                <a:ea typeface="微软雅黑"/>
                <a:cs typeface="+mn-ea"/>
              </a:rPr>
              <a:t>10 000 000</a:t>
            </a:r>
            <a:r>
              <a:rPr lang="zh-CN" altLang="en-US" sz="1800" dirty="0">
                <a:ea typeface="微软雅黑"/>
                <a:cs typeface="+mn-ea"/>
              </a:rPr>
              <a:t>股，每股面值</a:t>
            </a:r>
            <a:r>
              <a:rPr lang="en-US" altLang="zh-CN" sz="1800" dirty="0">
                <a:ea typeface="微软雅黑"/>
                <a:cs typeface="+mn-ea"/>
              </a:rPr>
              <a:t>1</a:t>
            </a:r>
            <a:r>
              <a:rPr lang="zh-CN" altLang="en-US" sz="1800" dirty="0">
                <a:ea typeface="微软雅黑"/>
                <a:cs typeface="+mn-ea"/>
              </a:rPr>
              <a:t>元，每股发行价格</a:t>
            </a:r>
            <a:r>
              <a:rPr lang="en-US" altLang="zh-CN" sz="1800" dirty="0">
                <a:ea typeface="微软雅黑"/>
                <a:cs typeface="+mn-ea"/>
              </a:rPr>
              <a:t>5</a:t>
            </a:r>
            <a:r>
              <a:rPr lang="zh-CN" altLang="en-US" sz="1800" dirty="0">
                <a:ea typeface="微软雅黑"/>
                <a:cs typeface="+mn-ea"/>
              </a:rPr>
              <a:t>元。假定股票发行成功，股款</a:t>
            </a:r>
            <a:r>
              <a:rPr lang="en-US" altLang="zh-CN" sz="1800" dirty="0">
                <a:ea typeface="微软雅黑"/>
                <a:cs typeface="+mn-ea"/>
              </a:rPr>
              <a:t>50 000 000</a:t>
            </a:r>
            <a:r>
              <a:rPr lang="zh-CN" altLang="en-US" sz="1800" dirty="0">
                <a:ea typeface="微软雅黑"/>
                <a:cs typeface="+mn-ea"/>
              </a:rPr>
              <a:t>元已全部收到，不考虑发行过程中的税费等因素。</a:t>
            </a:r>
          </a:p>
          <a:p>
            <a:r>
              <a:rPr lang="en-US" altLang="zh-CN" sz="1800" dirty="0">
                <a:ea typeface="微软雅黑"/>
                <a:cs typeface="+mn-ea"/>
              </a:rPr>
              <a:t>B</a:t>
            </a:r>
            <a:r>
              <a:rPr lang="zh-CN" altLang="en-US" sz="1800" dirty="0">
                <a:ea typeface="微软雅黑"/>
                <a:cs typeface="+mn-ea"/>
              </a:rPr>
              <a:t>公司应作如下账务处理：</a:t>
            </a:r>
          </a:p>
        </p:txBody>
      </p:sp>
      <p:sp>
        <p:nvSpPr>
          <p:cNvPr id="30" name="矩形 29"/>
          <p:cNvSpPr/>
          <p:nvPr/>
        </p:nvSpPr>
        <p:spPr>
          <a:xfrm>
            <a:off x="771769" y="3694936"/>
            <a:ext cx="7928955" cy="1183512"/>
          </a:xfrm>
          <a:prstGeom prst="rect">
            <a:avLst/>
          </a:prstGeom>
        </p:spPr>
        <p:txBody>
          <a:bodyPr wrap="square" lIns="74787" tIns="37393" rIns="74787" bIns="37393">
            <a:spAutoFit/>
          </a:bodyPr>
          <a:lstStyle/>
          <a:p>
            <a:r>
              <a:rPr lang="zh-CN" altLang="en-US" sz="1800" dirty="0">
                <a:ea typeface="微软雅黑"/>
                <a:cs typeface="+mn-ea"/>
              </a:rPr>
              <a:t>借：银行存款　　　　　　　　      　</a:t>
            </a:r>
            <a:r>
              <a:rPr lang="en-US" altLang="zh-CN" sz="1800" dirty="0">
                <a:ea typeface="微软雅黑"/>
                <a:cs typeface="+mn-ea"/>
              </a:rPr>
              <a:t>50 000 000</a:t>
            </a:r>
          </a:p>
          <a:p>
            <a:r>
              <a:rPr lang="zh-CN" altLang="en-US" sz="1800" dirty="0">
                <a:ea typeface="微软雅黑"/>
                <a:cs typeface="+mn-ea"/>
              </a:rPr>
              <a:t>　　贷：股本　　　　　　　　　　　            </a:t>
            </a:r>
            <a:r>
              <a:rPr lang="en-US" altLang="zh-CN" sz="1800" dirty="0">
                <a:ea typeface="微软雅黑"/>
                <a:cs typeface="+mn-ea"/>
              </a:rPr>
              <a:t>10 000 000</a:t>
            </a:r>
          </a:p>
          <a:p>
            <a:r>
              <a:rPr lang="zh-CN" altLang="en-US" sz="1800" dirty="0">
                <a:ea typeface="微软雅黑"/>
                <a:cs typeface="+mn-ea"/>
              </a:rPr>
              <a:t>　　　　资本公积</a:t>
            </a:r>
            <a:r>
              <a:rPr lang="en-US" altLang="zh-CN" sz="1800" dirty="0">
                <a:ea typeface="微软雅黑"/>
                <a:cs typeface="+mn-ea"/>
              </a:rPr>
              <a:t>——</a:t>
            </a:r>
            <a:r>
              <a:rPr lang="zh-CN" altLang="en-US" sz="1800" dirty="0">
                <a:ea typeface="微软雅黑"/>
                <a:cs typeface="+mn-ea"/>
              </a:rPr>
              <a:t>股本溢价　            　</a:t>
            </a:r>
            <a:r>
              <a:rPr lang="zh-CN" altLang="en-US" sz="1800" dirty="0" smtClean="0">
                <a:ea typeface="微软雅黑"/>
                <a:cs typeface="+mn-ea"/>
              </a:rPr>
              <a:t> </a:t>
            </a:r>
            <a:r>
              <a:rPr lang="zh-CN" altLang="en-US" sz="1800" dirty="0">
                <a:ea typeface="微软雅黑"/>
                <a:cs typeface="+mn-ea"/>
              </a:rPr>
              <a:t>　</a:t>
            </a:r>
            <a:r>
              <a:rPr lang="en-US" altLang="zh-CN" sz="1800" dirty="0">
                <a:ea typeface="微软雅黑"/>
                <a:cs typeface="+mn-ea"/>
              </a:rPr>
              <a:t>40 000 000</a:t>
            </a:r>
          </a:p>
          <a:p>
            <a:r>
              <a:rPr lang="en-US" altLang="zh-CN" sz="1800" dirty="0">
                <a:ea typeface="微软雅黑"/>
                <a:cs typeface="+mn-ea"/>
              </a:rPr>
              <a:t> “</a:t>
            </a:r>
            <a:r>
              <a:rPr lang="zh-CN" altLang="en-US" sz="1800" dirty="0">
                <a:ea typeface="微软雅黑"/>
                <a:cs typeface="+mn-ea"/>
              </a:rPr>
              <a:t>资本公积”科目的金额＝</a:t>
            </a:r>
            <a:r>
              <a:rPr lang="en-US" altLang="zh-CN" sz="1800" dirty="0">
                <a:ea typeface="微软雅黑"/>
                <a:cs typeface="+mn-ea"/>
              </a:rPr>
              <a:t>50 000 000—10 000 000</a:t>
            </a:r>
            <a:r>
              <a:rPr lang="zh-CN" altLang="en-US" sz="1800" dirty="0">
                <a:ea typeface="微软雅黑"/>
                <a:cs typeface="+mn-ea"/>
              </a:rPr>
              <a:t>＝</a:t>
            </a:r>
            <a:r>
              <a:rPr lang="en-US" altLang="zh-CN" sz="1800" dirty="0">
                <a:ea typeface="微软雅黑"/>
                <a:cs typeface="+mn-ea"/>
              </a:rPr>
              <a:t>40 000 000</a:t>
            </a:r>
            <a:r>
              <a:rPr lang="zh-CN" altLang="en-US" sz="1800" dirty="0">
                <a:ea typeface="微软雅黑"/>
                <a:cs typeface="+mn-ea"/>
              </a:rPr>
              <a:t>（元）</a:t>
            </a:r>
          </a:p>
        </p:txBody>
      </p:sp>
      <p:sp>
        <p:nvSpPr>
          <p:cNvPr id="14" name="矩形 13"/>
          <p:cNvSpPr/>
          <p:nvPr/>
        </p:nvSpPr>
        <p:spPr>
          <a:xfrm>
            <a:off x="943219" y="1124732"/>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（一）接受现金资产投资</a:t>
            </a:r>
          </a:p>
        </p:txBody>
      </p:sp>
      <p:sp>
        <p:nvSpPr>
          <p:cNvPr id="15" name="矩形 14"/>
          <p:cNvSpPr/>
          <p:nvPr/>
        </p:nvSpPr>
        <p:spPr>
          <a:xfrm>
            <a:off x="1194363" y="1477246"/>
            <a:ext cx="3557416"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股份有限公司接受现金资产投资</a:t>
            </a:r>
            <a:endParaRPr lang="zh-CN" altLang="zh-CN" sz="1800" dirty="0">
              <a:ea typeface="微软雅黑"/>
              <a:cs typeface="+mn-ea"/>
            </a:endParaRPr>
          </a:p>
        </p:txBody>
      </p:sp>
    </p:spTree>
    <p:custDataLst>
      <p:tags r:id="rId1"/>
    </p:custDataLst>
    <p:extLst>
      <p:ext uri="{BB962C8B-B14F-4D97-AF65-F5344CB8AC3E}">
        <p14:creationId xmlns:p14="http://schemas.microsoft.com/office/powerpoint/2010/main" val="17168439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algn="ctr" defTabSz="747869">
              <a:defRPr/>
            </a:pPr>
            <a:r>
              <a:rPr lang="en-US" altLang="zh-CN" sz="6000" kern="0" spc="327" dirty="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1893609"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实收资本</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515848" y="649144"/>
            <a:ext cx="26901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en-US" sz="1800" b="1" dirty="0">
                <a:solidFill>
                  <a:srgbClr val="084CA1"/>
                </a:solidFill>
                <a:ea typeface="微软雅黑"/>
                <a:cs typeface="+mn-ea"/>
                <a:sym typeface="+mn-lt"/>
              </a:rPr>
              <a:t>实收资本的账务处理</a:t>
            </a:r>
          </a:p>
        </p:txBody>
      </p:sp>
      <p:sp>
        <p:nvSpPr>
          <p:cNvPr id="20" name="矩形 19"/>
          <p:cNvSpPr/>
          <p:nvPr/>
        </p:nvSpPr>
        <p:spPr>
          <a:xfrm>
            <a:off x="943219" y="1124732"/>
            <a:ext cx="2690191"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（一）接受现金资产投资</a:t>
            </a:r>
          </a:p>
        </p:txBody>
      </p:sp>
      <p:sp>
        <p:nvSpPr>
          <p:cNvPr id="22" name="矩形 21"/>
          <p:cNvSpPr/>
          <p:nvPr/>
        </p:nvSpPr>
        <p:spPr>
          <a:xfrm>
            <a:off x="1194363" y="1477246"/>
            <a:ext cx="3557416" cy="352515"/>
          </a:xfrm>
          <a:prstGeom prst="rect">
            <a:avLst/>
          </a:prstGeom>
        </p:spPr>
        <p:txBody>
          <a:bodyPr wrap="none" lIns="74787" tIns="37393" rIns="74787" bIns="37393">
            <a:spAutoFit/>
          </a:bodyPr>
          <a:lstStyle/>
          <a:p>
            <a:r>
              <a:rPr lang="en-US" altLang="zh-CN" sz="1800" dirty="0">
                <a:ea typeface="微软雅黑"/>
                <a:cs typeface="+mn-ea"/>
              </a:rPr>
              <a:t>2.</a:t>
            </a:r>
            <a:r>
              <a:rPr lang="zh-CN" altLang="en-US" sz="1800" dirty="0">
                <a:ea typeface="微软雅黑"/>
                <a:cs typeface="+mn-ea"/>
              </a:rPr>
              <a:t>股份有限公司接受现金资产投资</a:t>
            </a:r>
            <a:endParaRPr lang="zh-CN" altLang="zh-CN" sz="1800" dirty="0">
              <a:ea typeface="微软雅黑"/>
              <a:cs typeface="+mn-ea"/>
            </a:endParaRPr>
          </a:p>
        </p:txBody>
      </p:sp>
      <p:sp>
        <p:nvSpPr>
          <p:cNvPr id="27" name="矩形 26"/>
          <p:cNvSpPr/>
          <p:nvPr>
            <p:custDataLst>
              <p:tags r:id="rId7"/>
            </p:custDataLst>
          </p:nvPr>
        </p:nvSpPr>
        <p:spPr>
          <a:xfrm>
            <a:off x="771769" y="1917429"/>
            <a:ext cx="7928955" cy="45719"/>
          </a:xfrm>
          <a:prstGeom prst="rect">
            <a:avLst/>
          </a:prstGeom>
          <a:solidFill>
            <a:schemeClr val="accent1"/>
          </a:solidFill>
          <a:ln>
            <a:solidFill>
              <a:srgbClr val="4C91BB"/>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8" name="矩形 27"/>
          <p:cNvSpPr/>
          <p:nvPr>
            <p:custDataLst>
              <p:tags r:id="rId8"/>
            </p:custDataLst>
          </p:nvPr>
        </p:nvSpPr>
        <p:spPr>
          <a:xfrm>
            <a:off x="753091" y="2662976"/>
            <a:ext cx="7947633" cy="45719"/>
          </a:xfrm>
          <a:prstGeom prst="rect">
            <a:avLst/>
          </a:prstGeom>
          <a:solidFill>
            <a:srgbClr val="E6E6D4"/>
          </a:solidFill>
          <a:ln>
            <a:solidFill>
              <a:srgbClr val="E6E6D4"/>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a:p>
        </p:txBody>
      </p:sp>
      <p:sp>
        <p:nvSpPr>
          <p:cNvPr id="29" name="矩形 28"/>
          <p:cNvSpPr/>
          <p:nvPr/>
        </p:nvSpPr>
        <p:spPr>
          <a:xfrm>
            <a:off x="790447" y="2026740"/>
            <a:ext cx="7928955" cy="629514"/>
          </a:xfrm>
          <a:prstGeom prst="rect">
            <a:avLst/>
          </a:prstGeom>
        </p:spPr>
        <p:txBody>
          <a:bodyPr wrap="square" lIns="74787" tIns="37393" rIns="74787" bIns="37393">
            <a:spAutoFit/>
          </a:bodyPr>
          <a:lstStyle/>
          <a:p>
            <a:r>
              <a:rPr lang="en-US" altLang="zh-CN" sz="1800" dirty="0">
                <a:solidFill>
                  <a:srgbClr val="C00000"/>
                </a:solidFill>
                <a:latin typeface="微软雅黑" pitchFamily="34" charset="-122"/>
                <a:ea typeface="微软雅黑" pitchFamily="34" charset="-122"/>
              </a:rPr>
              <a:t>【</a:t>
            </a:r>
            <a:r>
              <a:rPr lang="zh-CN" altLang="en-US" sz="1800" dirty="0">
                <a:solidFill>
                  <a:srgbClr val="C00000"/>
                </a:solidFill>
                <a:latin typeface="微软雅黑" pitchFamily="34" charset="-122"/>
                <a:ea typeface="微软雅黑" pitchFamily="34" charset="-122"/>
              </a:rPr>
              <a:t>例题</a:t>
            </a:r>
            <a:r>
              <a:rPr lang="en-US" altLang="zh-CN" sz="1800" dirty="0">
                <a:solidFill>
                  <a:srgbClr val="C00000"/>
                </a:solidFill>
                <a:latin typeface="微软雅黑" pitchFamily="34" charset="-122"/>
                <a:ea typeface="微软雅黑" pitchFamily="34" charset="-122"/>
              </a:rPr>
              <a:t>3】【</a:t>
            </a:r>
            <a:r>
              <a:rPr lang="zh-CN" altLang="en-US" sz="1800" dirty="0">
                <a:solidFill>
                  <a:srgbClr val="C00000"/>
                </a:solidFill>
                <a:latin typeface="微软雅黑" pitchFamily="34" charset="-122"/>
                <a:ea typeface="微软雅黑" pitchFamily="34" charset="-122"/>
              </a:rPr>
              <a:t>收到发行收入</a:t>
            </a:r>
            <a:r>
              <a:rPr lang="en-US" altLang="zh-CN" sz="1800" dirty="0">
                <a:solidFill>
                  <a:srgbClr val="C00000"/>
                </a:solidFill>
                <a:latin typeface="微软雅黑" pitchFamily="34" charset="-122"/>
                <a:ea typeface="微软雅黑" pitchFamily="34" charset="-122"/>
              </a:rPr>
              <a:t>】</a:t>
            </a:r>
            <a:r>
              <a:rPr lang="zh-CN" altLang="en-US" sz="1800" dirty="0">
                <a:ea typeface="微软雅黑"/>
                <a:cs typeface="+mn-ea"/>
              </a:rPr>
              <a:t>　</a:t>
            </a:r>
            <a:r>
              <a:rPr lang="zh-CN" altLang="en-US" sz="1800" dirty="0" smtClean="0">
                <a:ea typeface="微软雅黑"/>
                <a:cs typeface="+mn-ea"/>
              </a:rPr>
              <a:t>某</a:t>
            </a:r>
            <a:r>
              <a:rPr lang="zh-CN" altLang="en-US" sz="1800" dirty="0">
                <a:ea typeface="微软雅黑"/>
                <a:cs typeface="+mn-ea"/>
              </a:rPr>
              <a:t>上市公司发行普通股</a:t>
            </a:r>
            <a:r>
              <a:rPr lang="en-US" altLang="zh-CN" sz="1800" dirty="0">
                <a:ea typeface="微软雅黑"/>
                <a:cs typeface="+mn-ea"/>
              </a:rPr>
              <a:t>1 000</a:t>
            </a:r>
            <a:r>
              <a:rPr lang="zh-CN" altLang="en-US" sz="1800" dirty="0">
                <a:ea typeface="微软雅黑"/>
                <a:cs typeface="+mn-ea"/>
              </a:rPr>
              <a:t>万股，每股面值</a:t>
            </a:r>
            <a:r>
              <a:rPr lang="en-US" altLang="zh-CN" sz="1800" dirty="0">
                <a:ea typeface="微软雅黑"/>
                <a:cs typeface="+mn-ea"/>
              </a:rPr>
              <a:t>1</a:t>
            </a:r>
            <a:r>
              <a:rPr lang="zh-CN" altLang="en-US" sz="1800" dirty="0">
                <a:ea typeface="微软雅黑"/>
                <a:cs typeface="+mn-ea"/>
              </a:rPr>
              <a:t>元，每股发行价格</a:t>
            </a:r>
            <a:r>
              <a:rPr lang="en-US" altLang="zh-CN" sz="1800" dirty="0">
                <a:ea typeface="微软雅黑"/>
                <a:cs typeface="+mn-ea"/>
              </a:rPr>
              <a:t>5</a:t>
            </a:r>
            <a:r>
              <a:rPr lang="zh-CN" altLang="en-US" sz="1800" dirty="0">
                <a:ea typeface="微软雅黑"/>
                <a:cs typeface="+mn-ea"/>
              </a:rPr>
              <a:t>元，支付手续费</a:t>
            </a:r>
            <a:r>
              <a:rPr lang="en-US" altLang="zh-CN" sz="1800" dirty="0">
                <a:ea typeface="微软雅黑"/>
                <a:cs typeface="+mn-ea"/>
              </a:rPr>
              <a:t>20</a:t>
            </a:r>
            <a:r>
              <a:rPr lang="zh-CN" altLang="en-US" sz="1800" dirty="0">
                <a:ea typeface="微软雅黑"/>
                <a:cs typeface="+mn-ea"/>
              </a:rPr>
              <a:t>万元。该公司做如下分录：</a:t>
            </a:r>
          </a:p>
        </p:txBody>
      </p:sp>
      <p:sp>
        <p:nvSpPr>
          <p:cNvPr id="30" name="矩形 29"/>
          <p:cNvSpPr/>
          <p:nvPr/>
        </p:nvSpPr>
        <p:spPr>
          <a:xfrm>
            <a:off x="74430" y="3907987"/>
            <a:ext cx="4973820" cy="906513"/>
          </a:xfrm>
          <a:prstGeom prst="rect">
            <a:avLst/>
          </a:prstGeom>
        </p:spPr>
        <p:txBody>
          <a:bodyPr wrap="square" lIns="74787" tIns="37393" rIns="74787" bIns="37393">
            <a:spAutoFit/>
          </a:bodyPr>
          <a:lstStyle/>
          <a:p>
            <a:r>
              <a:rPr lang="zh-CN" altLang="en-US" sz="1800" dirty="0" smtClean="0">
                <a:ea typeface="微软雅黑"/>
                <a:cs typeface="+mn-ea"/>
              </a:rPr>
              <a:t>（</a:t>
            </a:r>
            <a:r>
              <a:rPr lang="en-US" altLang="zh-CN" sz="1800" dirty="0" smtClean="0">
                <a:ea typeface="微软雅黑"/>
                <a:cs typeface="+mn-ea"/>
              </a:rPr>
              <a:t>2</a:t>
            </a:r>
            <a:r>
              <a:rPr lang="zh-CN" altLang="en-US" sz="1800" dirty="0" smtClean="0">
                <a:ea typeface="微软雅黑"/>
                <a:cs typeface="+mn-ea"/>
              </a:rPr>
              <a:t>）支付手续费：</a:t>
            </a:r>
          </a:p>
          <a:p>
            <a:r>
              <a:rPr lang="zh-CN" altLang="en-US" sz="1800" dirty="0" smtClean="0">
                <a:ea typeface="微软雅黑"/>
                <a:cs typeface="+mn-ea"/>
              </a:rPr>
              <a:t>借：资本公积</a:t>
            </a:r>
            <a:r>
              <a:rPr lang="en-US" altLang="zh-CN" sz="1800" dirty="0" smtClean="0">
                <a:ea typeface="微软雅黑"/>
                <a:cs typeface="+mn-ea"/>
              </a:rPr>
              <a:t>——</a:t>
            </a:r>
            <a:r>
              <a:rPr lang="zh-CN" altLang="en-US" sz="1800" dirty="0" smtClean="0">
                <a:ea typeface="微软雅黑"/>
                <a:cs typeface="+mn-ea"/>
              </a:rPr>
              <a:t>股本溢价　  </a:t>
            </a:r>
            <a:r>
              <a:rPr lang="en-US" altLang="zh-CN" sz="1800" dirty="0" smtClean="0">
                <a:ea typeface="微软雅黑"/>
                <a:cs typeface="+mn-ea"/>
              </a:rPr>
              <a:t>2 000 000</a:t>
            </a:r>
          </a:p>
          <a:p>
            <a:r>
              <a:rPr lang="zh-CN" altLang="en-US" sz="1800" dirty="0" smtClean="0">
                <a:ea typeface="微软雅黑"/>
                <a:cs typeface="+mn-ea"/>
              </a:rPr>
              <a:t>          贷：银行存款                             </a:t>
            </a:r>
            <a:r>
              <a:rPr lang="en-US" altLang="zh-CN" sz="1800" dirty="0" smtClean="0">
                <a:ea typeface="微软雅黑"/>
                <a:cs typeface="+mn-ea"/>
              </a:rPr>
              <a:t>2 000 000</a:t>
            </a:r>
            <a:endParaRPr lang="en-US" altLang="zh-CN" sz="1800" dirty="0">
              <a:ea typeface="微软雅黑"/>
              <a:cs typeface="+mn-ea"/>
            </a:endParaRPr>
          </a:p>
        </p:txBody>
      </p:sp>
      <p:sp>
        <p:nvSpPr>
          <p:cNvPr id="14" name="矩形 13"/>
          <p:cNvSpPr/>
          <p:nvPr/>
        </p:nvSpPr>
        <p:spPr>
          <a:xfrm>
            <a:off x="4612079" y="3952426"/>
            <a:ext cx="4531921" cy="1183512"/>
          </a:xfrm>
          <a:prstGeom prst="rect">
            <a:avLst/>
          </a:prstGeom>
        </p:spPr>
        <p:txBody>
          <a:bodyPr wrap="square" lIns="74787" tIns="37393" rIns="74787" bIns="37393">
            <a:spAutoFit/>
          </a:bodyPr>
          <a:lstStyle/>
          <a:p>
            <a:r>
              <a:rPr lang="zh-CN" altLang="en-US" sz="1800" dirty="0">
                <a:solidFill>
                  <a:srgbClr val="C00000"/>
                </a:solidFill>
                <a:latin typeface="微软雅黑" pitchFamily="34" charset="-122"/>
                <a:ea typeface="微软雅黑" pitchFamily="34" charset="-122"/>
              </a:rPr>
              <a:t>也可以合并做：</a:t>
            </a:r>
          </a:p>
          <a:p>
            <a:r>
              <a:rPr lang="zh-CN" altLang="en-US" sz="1800" dirty="0">
                <a:ea typeface="微软雅黑"/>
                <a:cs typeface="+mn-ea"/>
              </a:rPr>
              <a:t>借：银行存款                          </a:t>
            </a:r>
            <a:r>
              <a:rPr lang="en-US" altLang="zh-CN" sz="1800" dirty="0">
                <a:ea typeface="微软雅黑"/>
                <a:cs typeface="+mn-ea"/>
              </a:rPr>
              <a:t>4 980 000</a:t>
            </a:r>
          </a:p>
          <a:p>
            <a:r>
              <a:rPr lang="zh-CN" altLang="en-US" sz="1800" dirty="0" smtClean="0">
                <a:ea typeface="微软雅黑"/>
                <a:cs typeface="+mn-ea"/>
              </a:rPr>
              <a:t>        贷</a:t>
            </a:r>
            <a:r>
              <a:rPr lang="zh-CN" altLang="en-US" sz="1800" dirty="0">
                <a:ea typeface="微软雅黑"/>
                <a:cs typeface="+mn-ea"/>
              </a:rPr>
              <a:t>：股本                                   </a:t>
            </a:r>
            <a:r>
              <a:rPr lang="zh-CN" altLang="en-US" sz="1800" dirty="0" smtClean="0">
                <a:ea typeface="微软雅黑"/>
                <a:cs typeface="+mn-ea"/>
              </a:rPr>
              <a:t> </a:t>
            </a:r>
            <a:r>
              <a:rPr lang="en-US" altLang="zh-CN" sz="1800" dirty="0" smtClean="0">
                <a:ea typeface="微软雅黑"/>
                <a:cs typeface="+mn-ea"/>
              </a:rPr>
              <a:t>10 </a:t>
            </a:r>
            <a:r>
              <a:rPr lang="en-US" altLang="zh-CN" sz="1800" dirty="0">
                <a:ea typeface="微软雅黑"/>
                <a:cs typeface="+mn-ea"/>
              </a:rPr>
              <a:t>000 000</a:t>
            </a:r>
          </a:p>
          <a:p>
            <a:r>
              <a:rPr lang="zh-CN" altLang="en-US" sz="1800" dirty="0" smtClean="0">
                <a:ea typeface="微软雅黑"/>
                <a:cs typeface="+mn-ea"/>
              </a:rPr>
              <a:t>                 资本</a:t>
            </a:r>
            <a:r>
              <a:rPr lang="zh-CN" altLang="en-US" sz="1800" dirty="0">
                <a:ea typeface="微软雅黑"/>
                <a:cs typeface="+mn-ea"/>
              </a:rPr>
              <a:t>公积</a:t>
            </a:r>
            <a:r>
              <a:rPr lang="en-US" altLang="zh-CN" sz="1800" dirty="0">
                <a:ea typeface="微软雅黑"/>
                <a:cs typeface="+mn-ea"/>
              </a:rPr>
              <a:t>——</a:t>
            </a:r>
            <a:r>
              <a:rPr lang="zh-CN" altLang="en-US" sz="1800" dirty="0">
                <a:ea typeface="微软雅黑"/>
                <a:cs typeface="+mn-ea"/>
              </a:rPr>
              <a:t>股本溢</a:t>
            </a:r>
            <a:r>
              <a:rPr lang="zh-CN" altLang="en-US" sz="1800" dirty="0" smtClean="0">
                <a:ea typeface="微软雅黑"/>
                <a:cs typeface="+mn-ea"/>
              </a:rPr>
              <a:t>价    </a:t>
            </a:r>
            <a:r>
              <a:rPr lang="en-US" altLang="zh-CN" sz="1800" dirty="0" smtClean="0">
                <a:ea typeface="微软雅黑"/>
                <a:cs typeface="+mn-ea"/>
              </a:rPr>
              <a:t>3 </a:t>
            </a:r>
            <a:r>
              <a:rPr lang="en-US" altLang="zh-CN" sz="1800" dirty="0">
                <a:ea typeface="微软雅黑"/>
                <a:cs typeface="+mn-ea"/>
              </a:rPr>
              <a:t>980 000</a:t>
            </a:r>
          </a:p>
        </p:txBody>
      </p:sp>
      <p:sp>
        <p:nvSpPr>
          <p:cNvPr id="16" name="矩形 15"/>
          <p:cNvSpPr/>
          <p:nvPr/>
        </p:nvSpPr>
        <p:spPr>
          <a:xfrm>
            <a:off x="174886" y="2746413"/>
            <a:ext cx="7928955" cy="1183512"/>
          </a:xfrm>
          <a:prstGeom prst="rect">
            <a:avLst/>
          </a:prstGeom>
        </p:spPr>
        <p:txBody>
          <a:bodyPr wrap="square" lIns="74787" tIns="37393" rIns="74787" bIns="37393">
            <a:spAutoFit/>
          </a:bodyPr>
          <a:lstStyle/>
          <a:p>
            <a:r>
              <a:rPr lang="zh-CN" altLang="en-US" sz="1800" dirty="0" smtClean="0">
                <a:ea typeface="微软雅黑"/>
                <a:cs typeface="+mn-ea"/>
              </a:rPr>
              <a:t>（</a:t>
            </a:r>
            <a:r>
              <a:rPr lang="en-US" altLang="zh-CN" sz="1800" dirty="0" smtClean="0">
                <a:ea typeface="微软雅黑"/>
                <a:cs typeface="+mn-ea"/>
              </a:rPr>
              <a:t>1</a:t>
            </a:r>
            <a:r>
              <a:rPr lang="zh-CN" altLang="en-US" sz="1800" dirty="0" smtClean="0">
                <a:ea typeface="微软雅黑"/>
                <a:cs typeface="+mn-ea"/>
              </a:rPr>
              <a:t>）发行时：</a:t>
            </a:r>
          </a:p>
          <a:p>
            <a:r>
              <a:rPr lang="zh-CN" altLang="en-US" sz="1800" dirty="0" smtClean="0">
                <a:ea typeface="微软雅黑"/>
                <a:cs typeface="+mn-ea"/>
              </a:rPr>
              <a:t>借：银行存款                         </a:t>
            </a:r>
            <a:r>
              <a:rPr lang="en-US" altLang="zh-CN" sz="1800" dirty="0" smtClean="0">
                <a:ea typeface="微软雅黑"/>
                <a:cs typeface="+mn-ea"/>
              </a:rPr>
              <a:t>50 000 000</a:t>
            </a:r>
          </a:p>
          <a:p>
            <a:r>
              <a:rPr lang="zh-CN" altLang="en-US" sz="1800" dirty="0" smtClean="0">
                <a:ea typeface="微软雅黑"/>
                <a:cs typeface="+mn-ea"/>
              </a:rPr>
              <a:t>         贷：股本                                    </a:t>
            </a:r>
            <a:r>
              <a:rPr lang="en-US" altLang="zh-CN" sz="1800" dirty="0" smtClean="0">
                <a:ea typeface="微软雅黑"/>
                <a:cs typeface="+mn-ea"/>
              </a:rPr>
              <a:t>10 000 000</a:t>
            </a:r>
          </a:p>
          <a:p>
            <a:r>
              <a:rPr lang="zh-CN" altLang="en-US" sz="1800" dirty="0" smtClean="0">
                <a:ea typeface="微软雅黑"/>
                <a:cs typeface="+mn-ea"/>
              </a:rPr>
              <a:t>         资本公积</a:t>
            </a:r>
            <a:r>
              <a:rPr lang="en-US" altLang="zh-CN" sz="1800" dirty="0" smtClean="0">
                <a:ea typeface="微软雅黑"/>
                <a:cs typeface="+mn-ea"/>
              </a:rPr>
              <a:t>——</a:t>
            </a:r>
            <a:r>
              <a:rPr lang="zh-CN" altLang="en-US" sz="1800" dirty="0" smtClean="0">
                <a:ea typeface="微软雅黑"/>
                <a:cs typeface="+mn-ea"/>
              </a:rPr>
              <a:t>股本溢价　　  </a:t>
            </a:r>
            <a:r>
              <a:rPr lang="en-US" altLang="zh-CN" sz="1800" dirty="0" smtClean="0">
                <a:ea typeface="微软雅黑"/>
                <a:cs typeface="+mn-ea"/>
              </a:rPr>
              <a:t>40 000 000</a:t>
            </a:r>
            <a:endParaRPr lang="en-US" altLang="zh-CN" sz="1800" dirty="0">
              <a:ea typeface="微软雅黑"/>
              <a:cs typeface="+mn-ea"/>
            </a:endParaRPr>
          </a:p>
        </p:txBody>
      </p:sp>
    </p:spTree>
    <p:custDataLst>
      <p:tags r:id="rId1"/>
    </p:custDataLst>
    <p:extLst>
      <p:ext uri="{BB962C8B-B14F-4D97-AF65-F5344CB8AC3E}">
        <p14:creationId xmlns:p14="http://schemas.microsoft.com/office/powerpoint/2010/main" val="332594120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9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7.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2.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7"/>
</p:tagLst>
</file>

<file path=ppt/tags/tag83.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1"/>
</p:tagLst>
</file>

<file path=ppt/tags/tag8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4"/>
</p:tagLst>
</file>

<file path=ppt/tags/tag8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Text"/>
  <p:tag name="MH_ORDER" val="2"/>
</p:tagLst>
</file>

<file path=ppt/tags/tag86.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SubTitle"/>
  <p:tag name="MH_ORDER" val="1"/>
</p:tagLst>
</file>

<file path=ppt/tags/tag87.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8"/>
</p:tagLst>
</file>

<file path=ppt/tags/tag8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9"/>
</p:tagLst>
</file>

<file path=ppt/tags/tag89.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0"/>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1"/>
</p:tagLst>
</file>

<file path=ppt/tags/tag91.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2"/>
</p:tagLst>
</file>

<file path=ppt/tags/tag92.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3"/>
</p:tagLst>
</file>

<file path=ppt/tags/tag93.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1"/>
</p:tagLst>
</file>

<file path=ppt/tags/tag94.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2"/>
</p:tagLst>
</file>

<file path=ppt/tags/tag95.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3"/>
</p:tagLst>
</file>

<file path=ppt/tags/tag96.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4"/>
</p:tagLst>
</file>

<file path=ppt/tags/tag97.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5"/>
</p:tagLst>
</file>

<file path=ppt/tags/tag98.xml><?xml version="1.0" encoding="utf-8"?>
<p:tagLst xmlns:a="http://schemas.openxmlformats.org/drawingml/2006/main" xmlns:r="http://schemas.openxmlformats.org/officeDocument/2006/relationships" xmlns:p="http://schemas.openxmlformats.org/presentationml/2006/main">
  <p:tag name="MH" val="20180713133215"/>
  <p:tag name="MH_LIBRARY" val="GRAPHIC"/>
  <p:tag name="MH_TYPE" val="Other"/>
  <p:tag name="MH_ORDER" val="6"/>
</p:tagLst>
</file>

<file path=ppt/tags/tag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6773</TotalTime>
  <Words>2601</Words>
  <Application>Microsoft Office PowerPoint</Application>
  <PresentationFormat>全屏显示(16:9)</PresentationFormat>
  <Paragraphs>260</Paragraphs>
  <Slides>28</Slides>
  <Notes>1</Notes>
  <HiddenSlides>0</HiddenSlides>
  <MMClips>0</MMClips>
  <ScaleCrop>false</ScaleCrop>
  <HeadingPairs>
    <vt:vector size="4" baseType="variant">
      <vt:variant>
        <vt:lpstr>主题</vt:lpstr>
      </vt:variant>
      <vt:variant>
        <vt:i4>2</vt:i4>
      </vt:variant>
      <vt:variant>
        <vt:lpstr>幻灯片标题</vt:lpstr>
      </vt:variant>
      <vt:variant>
        <vt:i4>28</vt:i4>
      </vt:variant>
    </vt:vector>
  </HeadingPairs>
  <TitlesOfParts>
    <vt:vector size="30"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481</cp:revision>
  <dcterms:created xsi:type="dcterms:W3CDTF">2018-01-31T05:19:00Z</dcterms:created>
  <dcterms:modified xsi:type="dcterms:W3CDTF">2018-08-23T05:52:54Z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