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4"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0934" y="244936"/>
            <a:ext cx="9997016" cy="749300"/>
          </a:xfrm>
        </p:spPr>
        <p:txBody>
          <a:bodyPr/>
          <a:lstStyle>
            <a:lvl1pPr>
              <a:defRPr>
                <a:solidFill>
                  <a:schemeClr val="accent1">
                    <a:lumMod val="25000"/>
                  </a:schemeClr>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117202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624114" y="313235"/>
            <a:ext cx="8699591" cy="647700"/>
          </a:xfrm>
        </p:spPr>
        <p:txBody>
          <a:bodyPr>
            <a:noAutofit/>
          </a:bodyPr>
          <a:lstStyle>
            <a:lvl1pPr algn="l">
              <a:defRPr sz="2400" b="1">
                <a:ln w="9525" cmpd="sng">
                  <a:solidFill>
                    <a:schemeClr val="accent1"/>
                  </a:solidFill>
                  <a:prstDash val="solid"/>
                </a:ln>
                <a:solidFill>
                  <a:schemeClr val="tx1"/>
                </a:solidFill>
                <a:effectLst>
                  <a:glow rad="38100">
                    <a:schemeClr val="accent1">
                      <a:alpha val="40000"/>
                    </a:schemeClr>
                  </a:glow>
                </a:effectLst>
                <a:latin typeface="微软雅黑" panose="020B0503020204020204" pitchFamily="34" charset="-122"/>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358900"/>
            <a:ext cx="10947400" cy="5016499"/>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990407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095" y="0"/>
            <a:ext cx="12274805" cy="6858000"/>
          </a:xfrm>
          <a:prstGeom prst="rect">
            <a:avLst/>
          </a:prstGeom>
        </p:spPr>
      </p:pic>
      <p:sp>
        <p:nvSpPr>
          <p:cNvPr id="1027" name="Rectangle 5"/>
          <p:cNvSpPr>
            <a:spLocks noGrp="1" noChangeArrowheads="1"/>
          </p:cNvSpPr>
          <p:nvPr>
            <p:ph type="title"/>
          </p:nvPr>
        </p:nvSpPr>
        <p:spPr bwMode="auto">
          <a:xfrm>
            <a:off x="467781" y="282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3477041"/>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8000"/>
            <a:ext cx="12325083" cy="6810000"/>
          </a:xfrm>
          <a:prstGeom prst="rect">
            <a:avLst/>
          </a:prstGeom>
        </p:spPr>
      </p:pic>
      <p:sp>
        <p:nvSpPr>
          <p:cNvPr id="5" name="文本框 4"/>
          <p:cNvSpPr txBox="1"/>
          <p:nvPr/>
        </p:nvSpPr>
        <p:spPr>
          <a:xfrm>
            <a:off x="0" y="2413336"/>
            <a:ext cx="12202733" cy="830997"/>
          </a:xfrm>
          <a:prstGeom prst="rect">
            <a:avLst/>
          </a:prstGeom>
          <a:noFill/>
        </p:spPr>
        <p:txBody>
          <a:bodyPr wrap="square" rtlCol="0">
            <a:spAutoFit/>
          </a:bodyPr>
          <a:lstStyle/>
          <a:p>
            <a:pPr algn="ctr"/>
            <a:r>
              <a:rPr lang="zh-CN" altLang="en-US" sz="4800" b="1" dirty="0">
                <a:solidFill>
                  <a:srgbClr val="000000"/>
                </a:solidFill>
                <a:latin typeface="微软雅黑" panose="020B0503020204020204" pitchFamily="34" charset="-122"/>
                <a:ea typeface="微软雅黑" panose="020B0503020204020204" pitchFamily="34" charset="-122"/>
              </a:rPr>
              <a:t>第三章　团队沟通与激励</a:t>
            </a:r>
          </a:p>
        </p:txBody>
      </p:sp>
      <p:sp>
        <p:nvSpPr>
          <p:cNvPr id="6" name="矩形 5"/>
          <p:cNvSpPr/>
          <p:nvPr/>
        </p:nvSpPr>
        <p:spPr>
          <a:xfrm>
            <a:off x="505813" y="1281144"/>
            <a:ext cx="2031325" cy="361637"/>
          </a:xfrm>
          <a:prstGeom prst="rect">
            <a:avLst/>
          </a:prstGeom>
        </p:spPr>
        <p:txBody>
          <a:bodyPr wrap="none">
            <a:spAutoFit/>
          </a:bodyPr>
          <a:lstStyle/>
          <a:p>
            <a:pPr algn="ctr">
              <a:lnSpc>
                <a:spcPts val="2100"/>
              </a:lnSpc>
            </a:pPr>
            <a:r>
              <a:rPr lang="zh-CN" altLang="zh-CN" dirty="0">
                <a:solidFill>
                  <a:srgbClr val="000000"/>
                </a:solidFill>
                <a:latin typeface="NEU-BZ-S92"/>
                <a:ea typeface="方正小标宋_GBK"/>
                <a:cs typeface="Times New Roman" panose="02020603050405020304" pitchFamily="18" charset="0"/>
              </a:rPr>
              <a:t>第一部分</a:t>
            </a:r>
            <a:r>
              <a:rPr lang="zh-CN" altLang="zh-CN" dirty="0">
                <a:solidFill>
                  <a:srgbClr val="000000"/>
                </a:solidFill>
                <a:latin typeface="NEU-BZ-S92"/>
                <a:ea typeface="方正书宋_GBK"/>
                <a:cs typeface="Times New Roman" panose="02020603050405020304" pitchFamily="18" charset="0"/>
              </a:rPr>
              <a:t>　</a:t>
            </a:r>
            <a:r>
              <a:rPr lang="zh-CN" altLang="zh-CN" dirty="0">
                <a:solidFill>
                  <a:srgbClr val="000000"/>
                </a:solidFill>
                <a:latin typeface="NEU-BZ-S92"/>
                <a:ea typeface="方正小标宋_GBK"/>
                <a:cs typeface="Times New Roman" panose="02020603050405020304" pitchFamily="18" charset="0"/>
              </a:rPr>
              <a:t>基础篇</a:t>
            </a:r>
            <a:endParaRPr lang="zh-CN" altLang="zh-CN" sz="1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13907319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激励概述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一、激励的基本范畴</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激励的含义</a:t>
            </a:r>
          </a:p>
          <a:p>
            <a:r>
              <a:rPr lang="zh-CN" altLang="zh-CN" dirty="0"/>
              <a:t>“激励”一词</a:t>
            </a:r>
            <a:r>
              <a:rPr lang="en-US" altLang="zh-CN" dirty="0"/>
              <a:t>,</a:t>
            </a:r>
            <a:r>
              <a:rPr lang="zh-CN" altLang="zh-CN" dirty="0"/>
              <a:t>源自英文单词</a:t>
            </a:r>
            <a:r>
              <a:rPr lang="en-US" altLang="zh-CN" dirty="0"/>
              <a:t>Motivation,</a:t>
            </a:r>
            <a:r>
              <a:rPr lang="zh-CN" altLang="zh-CN" dirty="0"/>
              <a:t>本意是指一个有机体在追求某种既定目标时的意愿程度。它有激发动机、鼓励行为、形成动力的含义</a:t>
            </a:r>
            <a:r>
              <a:rPr lang="en-US" altLang="zh-CN" dirty="0"/>
              <a:t>,</a:t>
            </a:r>
            <a:r>
              <a:rPr lang="zh-CN" altLang="zh-CN" dirty="0"/>
              <a:t>也就是人们常说的调动积极性。</a:t>
            </a:r>
          </a:p>
          <a:p>
            <a:r>
              <a:rPr lang="zh-CN" altLang="zh-CN" dirty="0"/>
              <a:t>激励可以看作是需要得到满足的过程。心理学家指出</a:t>
            </a:r>
            <a:r>
              <a:rPr lang="en-US" altLang="zh-CN" dirty="0"/>
              <a:t>,</a:t>
            </a:r>
            <a:r>
              <a:rPr lang="zh-CN" altLang="zh-CN" dirty="0"/>
              <a:t>人类的行为基本上都是动机性的行为</a:t>
            </a:r>
            <a:r>
              <a:rPr lang="en-US" altLang="zh-CN" dirty="0"/>
              <a:t>,</a:t>
            </a:r>
            <a:r>
              <a:rPr lang="zh-CN" altLang="zh-CN" dirty="0"/>
              <a:t>也就是说</a:t>
            </a:r>
            <a:r>
              <a:rPr lang="en-US" altLang="zh-CN" dirty="0"/>
              <a:t>,</a:t>
            </a:r>
            <a:r>
              <a:rPr lang="zh-CN" altLang="zh-CN" dirty="0"/>
              <a:t>人的行为都是有一定目的和目标的。而这种动机源于人的需求欲望</a:t>
            </a:r>
            <a:r>
              <a:rPr lang="zh-CN" altLang="zh-CN" dirty="0" smtClean="0"/>
              <a:t>。</a:t>
            </a:r>
            <a:endParaRPr lang="en-US" altLang="zh-CN" dirty="0" smtClean="0"/>
          </a:p>
          <a:p>
            <a:pPr marL="0" indent="0">
              <a:buNone/>
            </a:pPr>
            <a:r>
              <a:rPr lang="zh-CN" altLang="zh-CN" dirty="0" smtClean="0"/>
              <a:t> </a:t>
            </a:r>
            <a:r>
              <a:rPr lang="en-US" altLang="zh-CN" sz="2200" b="1" dirty="0" smtClean="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激励的划分</a:t>
            </a:r>
          </a:p>
          <a:p>
            <a:r>
              <a:rPr lang="en-US" altLang="zh-CN" dirty="0"/>
              <a:t>1.</a:t>
            </a:r>
            <a:r>
              <a:rPr lang="zh-CN" altLang="zh-CN" dirty="0"/>
              <a:t>从内容上划分</a:t>
            </a:r>
          </a:p>
          <a:p>
            <a:r>
              <a:rPr lang="en-US" altLang="zh-CN" dirty="0"/>
              <a:t>2.</a:t>
            </a:r>
            <a:r>
              <a:rPr lang="zh-CN" altLang="zh-CN" dirty="0"/>
              <a:t>从性质上划分</a:t>
            </a:r>
          </a:p>
          <a:p>
            <a:r>
              <a:rPr lang="en-US" altLang="zh-CN" dirty="0"/>
              <a:t>3.</a:t>
            </a:r>
            <a:r>
              <a:rPr lang="zh-CN" altLang="zh-CN" dirty="0"/>
              <a:t>从对象上划分</a:t>
            </a:r>
          </a:p>
          <a:p>
            <a:endParaRPr lang="zh-CN" altLang="en-US" dirty="0"/>
          </a:p>
        </p:txBody>
      </p:sp>
    </p:spTree>
    <p:extLst>
      <p:ext uri="{BB962C8B-B14F-4D97-AF65-F5344CB8AC3E}">
        <p14:creationId xmlns:p14="http://schemas.microsoft.com/office/powerpoint/2010/main" val="267513573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激励概述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二、激励的主要理论</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内容型激励理论</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过程型激励理论</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行为改造型激励理论</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综合型激励理论</a:t>
            </a:r>
          </a:p>
          <a:p>
            <a:endParaRPr lang="zh-CN" altLang="en-US" dirty="0"/>
          </a:p>
        </p:txBody>
      </p:sp>
    </p:spTree>
    <p:extLst>
      <p:ext uri="{BB962C8B-B14F-4D97-AF65-F5344CB8AC3E}">
        <p14:creationId xmlns:p14="http://schemas.microsoft.com/office/powerpoint/2010/main" val="72102496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激励概述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三、团队激励的作用机理</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协同工作及其困难</a:t>
            </a:r>
          </a:p>
          <a:p>
            <a:r>
              <a:rPr lang="zh-CN" altLang="zh-CN" dirty="0"/>
              <a:t>团队存在的意义在于</a:t>
            </a:r>
            <a:r>
              <a:rPr lang="en-US" altLang="zh-CN" dirty="0"/>
              <a:t>,</a:t>
            </a:r>
            <a:r>
              <a:rPr lang="zh-CN" altLang="zh-CN" dirty="0"/>
              <a:t>它能够实现员工单干或松散结合难以实现的目标</a:t>
            </a:r>
            <a:r>
              <a:rPr lang="en-US" altLang="zh-CN" dirty="0"/>
              <a:t>,</a:t>
            </a:r>
            <a:r>
              <a:rPr lang="zh-CN" altLang="zh-CN" dirty="0"/>
              <a:t>这也是团队生产的优势所在。确保团队目标的实现并保持团队的成功运作</a:t>
            </a:r>
            <a:r>
              <a:rPr lang="en-US" altLang="zh-CN" dirty="0"/>
              <a:t>,</a:t>
            </a:r>
            <a:r>
              <a:rPr lang="zh-CN" altLang="zh-CN" dirty="0"/>
              <a:t>或者说打造高绩效的团队</a:t>
            </a:r>
            <a:r>
              <a:rPr lang="en-US" altLang="zh-CN" dirty="0"/>
              <a:t>,</a:t>
            </a:r>
            <a:r>
              <a:rPr lang="zh-CN" altLang="zh-CN" dirty="0"/>
              <a:t>乃是企业组建团队之后应有的追求。不过</a:t>
            </a:r>
            <a:r>
              <a:rPr lang="en-US" altLang="zh-CN" dirty="0"/>
              <a:t>,</a:t>
            </a:r>
            <a:r>
              <a:rPr lang="zh-CN" altLang="zh-CN" dirty="0"/>
              <a:t>如果团队不具备“良好的装置和设备条件”</a:t>
            </a:r>
            <a:r>
              <a:rPr lang="en-US" altLang="zh-CN" dirty="0"/>
              <a:t>,</a:t>
            </a:r>
            <a:r>
              <a:rPr lang="zh-CN" altLang="zh-CN" dirty="0"/>
              <a:t>它的优势就难以自动体现。</a:t>
            </a:r>
          </a:p>
          <a:p>
            <a:r>
              <a:rPr lang="zh-CN" altLang="zh-CN" dirty="0"/>
              <a:t>但是</a:t>
            </a:r>
            <a:r>
              <a:rPr lang="en-US" altLang="zh-CN" dirty="0"/>
              <a:t>,</a:t>
            </a:r>
            <a:r>
              <a:rPr lang="zh-CN" altLang="zh-CN" dirty="0"/>
              <a:t>达到团队的协同又是较难的</a:t>
            </a:r>
            <a:r>
              <a:rPr lang="en-US" altLang="zh-CN" dirty="0"/>
              <a:t>,</a:t>
            </a:r>
            <a:r>
              <a:rPr lang="zh-CN" altLang="zh-CN" dirty="0"/>
              <a:t>团队的失败往往也在于没有达到协同的力量。这是因为</a:t>
            </a:r>
            <a:r>
              <a:rPr lang="en-US" altLang="zh-CN" dirty="0"/>
              <a:t>,</a:t>
            </a:r>
            <a:r>
              <a:rPr lang="zh-CN" altLang="zh-CN" dirty="0"/>
              <a:t>团队的每一个个体成员都有自己的意识</a:t>
            </a:r>
            <a:r>
              <a:rPr lang="en-US" altLang="zh-CN" dirty="0"/>
              <a:t>,</a:t>
            </a:r>
            <a:r>
              <a:rPr lang="zh-CN" altLang="zh-CN" dirty="0"/>
              <a:t>都有自己的行为习惯</a:t>
            </a:r>
            <a:r>
              <a:rPr lang="en-US" altLang="zh-CN" dirty="0"/>
              <a:t>,</a:t>
            </a:r>
            <a:r>
              <a:rPr lang="zh-CN" altLang="zh-CN" dirty="0"/>
              <a:t>都有自己的能力特长和对他人的匹配需求</a:t>
            </a:r>
            <a:r>
              <a:rPr lang="en-US" altLang="zh-CN" dirty="0"/>
              <a:t>,</a:t>
            </a:r>
            <a:r>
              <a:rPr lang="zh-CN" altLang="zh-CN" dirty="0"/>
              <a:t>这些方面在团队中同时达到协同确实很不容易</a:t>
            </a:r>
            <a:r>
              <a:rPr lang="zh-CN" altLang="zh-CN" dirty="0" smtClean="0"/>
              <a:t>。</a:t>
            </a:r>
            <a:endParaRPr lang="zh-CN" altLang="zh-CN" dirty="0"/>
          </a:p>
        </p:txBody>
      </p:sp>
    </p:spTree>
    <p:extLst>
      <p:ext uri="{BB962C8B-B14F-4D97-AF65-F5344CB8AC3E}">
        <p14:creationId xmlns:p14="http://schemas.microsoft.com/office/powerpoint/2010/main" val="320766880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激励概述</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激励对团队的作用</a:t>
            </a:r>
          </a:p>
          <a:p>
            <a:r>
              <a:rPr lang="zh-CN" altLang="zh-CN" dirty="0"/>
              <a:t>因此</a:t>
            </a:r>
            <a:r>
              <a:rPr lang="en-US" altLang="zh-CN" dirty="0"/>
              <a:t>,</a:t>
            </a:r>
            <a:r>
              <a:rPr lang="zh-CN" altLang="zh-CN" dirty="0"/>
              <a:t>管理者为了使得团队成员按照组织的目标行事</a:t>
            </a:r>
            <a:r>
              <a:rPr lang="en-US" altLang="zh-CN" dirty="0"/>
              <a:t>,</a:t>
            </a:r>
            <a:r>
              <a:rPr lang="zh-CN" altLang="zh-CN" dirty="0"/>
              <a:t>为了提升成员之间的协同程度</a:t>
            </a:r>
            <a:r>
              <a:rPr lang="en-US" altLang="zh-CN" dirty="0"/>
              <a:t>,</a:t>
            </a:r>
            <a:r>
              <a:rPr lang="zh-CN" altLang="zh-CN" dirty="0"/>
              <a:t>必须通过激励机制的构建</a:t>
            </a:r>
            <a:r>
              <a:rPr lang="en-US" altLang="zh-CN" dirty="0"/>
              <a:t>,</a:t>
            </a:r>
            <a:r>
              <a:rPr lang="zh-CN" altLang="zh-CN" dirty="0"/>
              <a:t>在驱使员工积极参与团队合作生产的同时</a:t>
            </a:r>
            <a:r>
              <a:rPr lang="en-US" altLang="zh-CN" dirty="0"/>
              <a:t>,</a:t>
            </a:r>
            <a:r>
              <a:rPr lang="zh-CN" altLang="zh-CN" dirty="0"/>
              <a:t>满足其个人效用</a:t>
            </a:r>
            <a:r>
              <a:rPr lang="en-US" altLang="zh-CN" dirty="0"/>
              <a:t>,</a:t>
            </a:r>
            <a:r>
              <a:rPr lang="zh-CN" altLang="zh-CN" dirty="0"/>
              <a:t>提升其个人福利水平。从对员工行为的经济分析中</a:t>
            </a:r>
            <a:r>
              <a:rPr lang="en-US" altLang="zh-CN" dirty="0"/>
              <a:t>,</a:t>
            </a:r>
            <a:r>
              <a:rPr lang="zh-CN" altLang="zh-CN" dirty="0"/>
              <a:t>可以肯定员工个人效用的复杂性</a:t>
            </a:r>
            <a:r>
              <a:rPr lang="en-US" altLang="zh-CN" dirty="0"/>
              <a:t>:</a:t>
            </a:r>
            <a:r>
              <a:rPr lang="zh-CN" altLang="zh-CN" dirty="0"/>
              <a:t>它既包括利己成分</a:t>
            </a:r>
            <a:r>
              <a:rPr lang="en-US" altLang="zh-CN" dirty="0"/>
              <a:t>,</a:t>
            </a:r>
            <a:r>
              <a:rPr lang="zh-CN" altLang="zh-CN" dirty="0"/>
              <a:t>也包括利他成分</a:t>
            </a:r>
            <a:r>
              <a:rPr lang="en-US" altLang="zh-CN" dirty="0"/>
              <a:t>;</a:t>
            </a:r>
            <a:r>
              <a:rPr lang="zh-CN" altLang="zh-CN" dirty="0"/>
              <a:t>既受货币因素驱动</a:t>
            </a:r>
            <a:r>
              <a:rPr lang="en-US" altLang="zh-CN" dirty="0"/>
              <a:t>,</a:t>
            </a:r>
            <a:r>
              <a:rPr lang="zh-CN" altLang="zh-CN" dirty="0"/>
              <a:t>也受非货币因素驱动。但是</a:t>
            </a:r>
            <a:r>
              <a:rPr lang="en-US" altLang="zh-CN" dirty="0"/>
              <a:t>,</a:t>
            </a:r>
            <a:r>
              <a:rPr lang="zh-CN" altLang="zh-CN" dirty="0"/>
              <a:t>利他也是为了利己</a:t>
            </a:r>
            <a:r>
              <a:rPr lang="en-US" altLang="zh-CN" dirty="0"/>
              <a:t>,</a:t>
            </a:r>
            <a:r>
              <a:rPr lang="zh-CN" altLang="zh-CN" dirty="0"/>
              <a:t>也是为了满足自己的效用。</a:t>
            </a:r>
          </a:p>
          <a:p>
            <a:endParaRPr lang="zh-CN" altLang="en-US" dirty="0"/>
          </a:p>
          <a:p>
            <a:endParaRPr lang="zh-CN" altLang="en-US" dirty="0"/>
          </a:p>
        </p:txBody>
      </p:sp>
    </p:spTree>
    <p:extLst>
      <p:ext uri="{BB962C8B-B14F-4D97-AF65-F5344CB8AC3E}">
        <p14:creationId xmlns:p14="http://schemas.microsoft.com/office/powerpoint/2010/main" val="252949588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团队激励常用方法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一、竞争激励</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优秀员工榜</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竞赛</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职位竞选</a:t>
            </a:r>
          </a:p>
          <a:p>
            <a:endParaRPr lang="zh-CN" altLang="en-US" dirty="0"/>
          </a:p>
        </p:txBody>
      </p:sp>
    </p:spTree>
    <p:extLst>
      <p:ext uri="{BB962C8B-B14F-4D97-AF65-F5344CB8AC3E}">
        <p14:creationId xmlns:p14="http://schemas.microsoft.com/office/powerpoint/2010/main" val="246885209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团队激励常用方法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二、个体薪酬激励</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加薪</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公司股份与期权</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休假与旅游</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津贴和福利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游戏、奖品和其他形式</a:t>
            </a:r>
          </a:p>
          <a:p>
            <a:endParaRPr lang="zh-CN" altLang="en-US" dirty="0"/>
          </a:p>
        </p:txBody>
      </p:sp>
    </p:spTree>
    <p:extLst>
      <p:ext uri="{BB962C8B-B14F-4D97-AF65-F5344CB8AC3E}">
        <p14:creationId xmlns:p14="http://schemas.microsoft.com/office/powerpoint/2010/main" val="213249478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团队激励常用方法</a:t>
            </a:r>
            <a:endParaRPr lang="zh-CN" altLang="en-US" dirty="0"/>
          </a:p>
        </p:txBody>
      </p:sp>
      <p:sp>
        <p:nvSpPr>
          <p:cNvPr id="3" name="内容占位符 2"/>
          <p:cNvSpPr>
            <a:spLocks noGrp="1"/>
          </p:cNvSpPr>
          <p:nvPr>
            <p:ph idx="1"/>
          </p:nvPr>
        </p:nvSpPr>
        <p:spPr/>
        <p:txBody>
          <a:bodyPr>
            <a:normAutofit lnSpcReduction="10000"/>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三、团队薪酬激励</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团队的薪酬支付方式</a:t>
            </a:r>
          </a:p>
          <a:p>
            <a:r>
              <a:rPr lang="en-US" altLang="zh-CN" dirty="0"/>
              <a:t>1.</a:t>
            </a:r>
            <a:r>
              <a:rPr lang="zh-CN" altLang="zh-CN" dirty="0"/>
              <a:t>基本薪酬</a:t>
            </a:r>
          </a:p>
          <a:p>
            <a:r>
              <a:rPr lang="en-US" altLang="zh-CN" dirty="0"/>
              <a:t>2.</a:t>
            </a:r>
            <a:r>
              <a:rPr lang="zh-CN" altLang="zh-CN" dirty="0"/>
              <a:t>个人导向和团队导向的薪酬激励</a:t>
            </a:r>
          </a:p>
          <a:p>
            <a:r>
              <a:rPr lang="en-US" altLang="zh-CN" dirty="0"/>
              <a:t>3.</a:t>
            </a:r>
            <a:r>
              <a:rPr lang="zh-CN" altLang="zh-CN" dirty="0"/>
              <a:t>团队目标激励计划</a:t>
            </a:r>
          </a:p>
          <a:p>
            <a:r>
              <a:rPr lang="en-US" altLang="zh-CN" dirty="0"/>
              <a:t>4.</a:t>
            </a:r>
            <a:r>
              <a:rPr lang="zh-CN" altLang="zh-CN" dirty="0"/>
              <a:t>利润分享计划和收益分享计划</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支持高绩效团队运作的薪酬支付体系</a:t>
            </a:r>
          </a:p>
          <a:p>
            <a:r>
              <a:rPr lang="en-US" altLang="zh-CN" dirty="0"/>
              <a:t>1.</a:t>
            </a:r>
            <a:r>
              <a:rPr lang="zh-CN" altLang="zh-CN" dirty="0"/>
              <a:t>支持组织的商务战略</a:t>
            </a:r>
          </a:p>
          <a:p>
            <a:r>
              <a:rPr lang="en-US" altLang="zh-CN" dirty="0"/>
              <a:t>2.</a:t>
            </a:r>
            <a:r>
              <a:rPr lang="zh-CN" altLang="zh-CN" dirty="0"/>
              <a:t>与组织结构、组织绩效考核体系相匹配</a:t>
            </a:r>
          </a:p>
          <a:p>
            <a:r>
              <a:rPr lang="en-US" altLang="zh-CN" dirty="0"/>
              <a:t>3.</a:t>
            </a:r>
            <a:r>
              <a:rPr lang="zh-CN" altLang="zh-CN" dirty="0"/>
              <a:t>与组织文化相适应</a:t>
            </a:r>
          </a:p>
          <a:p>
            <a:r>
              <a:rPr lang="en-US" altLang="zh-CN" dirty="0"/>
              <a:t>4.</a:t>
            </a:r>
            <a:r>
              <a:rPr lang="zh-CN" altLang="zh-CN" dirty="0"/>
              <a:t>保证薪酬支付体系的内部协调</a:t>
            </a:r>
          </a:p>
          <a:p>
            <a:endParaRPr lang="zh-CN" altLang="en-US" dirty="0"/>
          </a:p>
        </p:txBody>
      </p:sp>
    </p:spTree>
    <p:extLst>
      <p:ext uri="{BB962C8B-B14F-4D97-AF65-F5344CB8AC3E}">
        <p14:creationId xmlns:p14="http://schemas.microsoft.com/office/powerpoint/2010/main" val="165882184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团队激励常用方法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四、事业激励</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工作激励</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荣誉激励</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晋升与增加责任</a:t>
            </a:r>
          </a:p>
          <a:p>
            <a:endParaRPr lang="zh-CN" altLang="en-US" dirty="0"/>
          </a:p>
        </p:txBody>
      </p:sp>
    </p:spTree>
    <p:extLst>
      <p:ext uri="{BB962C8B-B14F-4D97-AF65-F5344CB8AC3E}">
        <p14:creationId xmlns:p14="http://schemas.microsoft.com/office/powerpoint/2010/main" val="314824997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团队激励常用方法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五、愿景激励</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职业发展</a:t>
            </a:r>
          </a:p>
          <a:p>
            <a:r>
              <a:rPr lang="zh-CN" altLang="zh-CN" dirty="0"/>
              <a:t>每个团队成员都关注自己职业生涯的发展</a:t>
            </a:r>
            <a:r>
              <a:rPr lang="en-US" altLang="zh-CN" dirty="0"/>
              <a:t>,</a:t>
            </a:r>
            <a:r>
              <a:rPr lang="zh-CN" altLang="zh-CN" dirty="0"/>
              <a:t>薪资在高成就需要的成员心目中往往是次要的</a:t>
            </a:r>
            <a:r>
              <a:rPr lang="en-US" altLang="zh-CN" dirty="0"/>
              <a:t>,</a:t>
            </a:r>
            <a:r>
              <a:rPr lang="zh-CN" altLang="zh-CN" dirty="0"/>
              <a:t>更重要的是个人未来的发展前景。公布明确的职业生涯发展路径</a:t>
            </a:r>
            <a:r>
              <a:rPr lang="en-US" altLang="zh-CN" dirty="0"/>
              <a:t>,</a:t>
            </a:r>
            <a:r>
              <a:rPr lang="zh-CN" altLang="zh-CN" dirty="0"/>
              <a:t>鼓励团队成员上一个台阶和职位</a:t>
            </a:r>
            <a:r>
              <a:rPr lang="en-US" altLang="zh-CN" dirty="0"/>
              <a:t>,</a:t>
            </a:r>
            <a:r>
              <a:rPr lang="zh-CN" altLang="zh-CN" dirty="0"/>
              <a:t>是非常重要的激励手段。</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培训与学习机会</a:t>
            </a:r>
          </a:p>
          <a:p>
            <a:r>
              <a:rPr lang="zh-CN" altLang="zh-CN" dirty="0"/>
              <a:t>对团队中的优秀成员提供培训或其他的学习机会</a:t>
            </a:r>
            <a:r>
              <a:rPr lang="en-US" altLang="zh-CN" dirty="0"/>
              <a:t>,</a:t>
            </a:r>
            <a:r>
              <a:rPr lang="zh-CN" altLang="zh-CN" dirty="0"/>
              <a:t>可以作为对其杰出工作的奖励</a:t>
            </a:r>
            <a:r>
              <a:rPr lang="en-US" altLang="zh-CN" dirty="0"/>
              <a:t>,</a:t>
            </a:r>
            <a:r>
              <a:rPr lang="zh-CN" altLang="zh-CN" dirty="0"/>
              <a:t>因为培训或攻读学位可以扩大知识范围、学习新的技能</a:t>
            </a:r>
            <a:r>
              <a:rPr lang="en-US" altLang="zh-CN" dirty="0"/>
              <a:t>,</a:t>
            </a:r>
            <a:r>
              <a:rPr lang="zh-CN" altLang="zh-CN" dirty="0"/>
              <a:t>并拓宽与同行之间的交往</a:t>
            </a:r>
            <a:r>
              <a:rPr lang="en-US" altLang="zh-CN" dirty="0"/>
              <a:t>,</a:t>
            </a:r>
            <a:r>
              <a:rPr lang="zh-CN" altLang="zh-CN" dirty="0"/>
              <a:t>这对他们的职业发展同时也为团队的发展带来全新的视角。</a:t>
            </a:r>
          </a:p>
          <a:p>
            <a:endParaRPr lang="zh-CN" altLang="en-US" dirty="0"/>
          </a:p>
        </p:txBody>
      </p:sp>
    </p:spTree>
    <p:extLst>
      <p:ext uri="{BB962C8B-B14F-4D97-AF65-F5344CB8AC3E}">
        <p14:creationId xmlns:p14="http://schemas.microsoft.com/office/powerpoint/2010/main" val="353826944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smtClean="0">
                <a:solidFill>
                  <a:srgbClr val="000000"/>
                </a:solidFill>
              </a:rPr>
              <a:t>目   录</a:t>
            </a:r>
            <a:endParaRPr lang="zh-CN" altLang="en-US" sz="2800" dirty="0">
              <a:solidFill>
                <a:srgbClr val="000000"/>
              </a:solidFill>
            </a:endParaRPr>
          </a:p>
        </p:txBody>
      </p:sp>
      <p:grpSp>
        <p:nvGrpSpPr>
          <p:cNvPr id="17" name="组合 16"/>
          <p:cNvGrpSpPr/>
          <p:nvPr/>
        </p:nvGrpSpPr>
        <p:grpSpPr>
          <a:xfrm>
            <a:off x="1870430" y="203275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rPr>
                    <a:t>第一节　沟通概述</a:t>
                  </a:r>
                  <a:endParaRPr lang="zh-CN" altLang="zh-CN" sz="2000" b="1" dirty="0">
                    <a:solidFill>
                      <a:srgbClr val="000000"/>
                    </a:solidFill>
                    <a:latin typeface="微软雅黑" panose="020B0503020204020204" pitchFamily="34" charset="-122"/>
                    <a:ea typeface="微软雅黑" panose="020B0503020204020204" pitchFamily="34" charset="-122"/>
                  </a:endParaRP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rPr>
                    <a:t>第二节　团队中的沟通</a:t>
                  </a:r>
                  <a:endParaRPr lang="zh-CN" altLang="en-US" sz="2000" b="1" dirty="0">
                    <a:solidFill>
                      <a:srgbClr val="000000"/>
                    </a:solidFill>
                    <a:latin typeface="微软雅黑" panose="020B0503020204020204" pitchFamily="34" charset="-122"/>
                    <a:ea typeface="微软雅黑" panose="020B0503020204020204" pitchFamily="34" charset="-122"/>
                    <a:cs typeface="锐字工房云字库准圆GBK" panose="02010604000000000000" charset="-122"/>
                    <a:sym typeface="+mn-ea"/>
                  </a:endParaRP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rPr>
                    <a:t>第三节　激励概述</a:t>
                  </a:r>
                  <a:endParaRPr lang="zh-CN" altLang="en-US" sz="2000" b="1"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rPr>
                  <a:t>第四节　团队激励常用方法</a:t>
                </a:r>
                <a:endParaRPr lang="zh-CN" altLang="en-US" sz="2000" b="1"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728413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沟通概述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一、沟通的定义</a:t>
            </a:r>
          </a:p>
          <a:p>
            <a:r>
              <a:rPr lang="zh-CN" altLang="zh-CN" dirty="0"/>
              <a:t>就团队管理而言</a:t>
            </a:r>
            <a:r>
              <a:rPr lang="en-US" altLang="zh-CN" dirty="0"/>
              <a:t>,</a:t>
            </a:r>
            <a:r>
              <a:rPr lang="zh-CN" altLang="zh-CN" dirty="0"/>
              <a:t>在团队成员之间如果不相互传递信息</a:t>
            </a:r>
            <a:r>
              <a:rPr lang="en-US" altLang="zh-CN" dirty="0"/>
              <a:t>,</a:t>
            </a:r>
            <a:r>
              <a:rPr lang="zh-CN" altLang="zh-CN" dirty="0"/>
              <a:t>团队就无法共同协作</a:t>
            </a:r>
            <a:r>
              <a:rPr lang="en-US" altLang="zh-CN" dirty="0"/>
              <a:t>,</a:t>
            </a:r>
            <a:r>
              <a:rPr lang="zh-CN" altLang="zh-CN" dirty="0"/>
              <a:t>这样</a:t>
            </a:r>
            <a:r>
              <a:rPr lang="en-US" altLang="zh-CN" dirty="0"/>
              <a:t>,</a:t>
            </a:r>
            <a:r>
              <a:rPr lang="zh-CN" altLang="zh-CN" dirty="0"/>
              <a:t>团队也就不能存在。进而</a:t>
            </a:r>
            <a:r>
              <a:rPr lang="en-US" altLang="zh-CN" dirty="0"/>
              <a:t>,</a:t>
            </a:r>
            <a:r>
              <a:rPr lang="zh-CN" altLang="zh-CN" dirty="0"/>
              <a:t>沟通更重要的不是信息的传递</a:t>
            </a:r>
            <a:r>
              <a:rPr lang="en-US" altLang="zh-CN" dirty="0"/>
              <a:t>,</a:t>
            </a:r>
            <a:r>
              <a:rPr lang="zh-CN" altLang="zh-CN" dirty="0"/>
              <a:t>它还必须被理解</a:t>
            </a:r>
            <a:r>
              <a:rPr lang="en-US" altLang="zh-CN" dirty="0"/>
              <a:t>,</a:t>
            </a:r>
            <a:r>
              <a:rPr lang="zh-CN" altLang="zh-CN" dirty="0"/>
              <a:t>只有得到理解、达成共识才可以认为是有效的沟通。随着团队成员的多样化</a:t>
            </a:r>
            <a:r>
              <a:rPr lang="en-US" altLang="zh-CN" dirty="0"/>
              <a:t>,</a:t>
            </a:r>
            <a:r>
              <a:rPr lang="zh-CN" altLang="zh-CN" dirty="0"/>
              <a:t>他们之间就会有更多的差异</a:t>
            </a:r>
            <a:r>
              <a:rPr lang="en-US" altLang="zh-CN" dirty="0"/>
              <a:t>,</a:t>
            </a:r>
            <a:r>
              <a:rPr lang="zh-CN" altLang="zh-CN" dirty="0"/>
              <a:t>这样</a:t>
            </a:r>
            <a:r>
              <a:rPr lang="en-US" altLang="zh-CN" dirty="0"/>
              <a:t>,</a:t>
            </a:r>
            <a:r>
              <a:rPr lang="zh-CN" altLang="zh-CN" dirty="0"/>
              <a:t>也就更加需要团队的成员们进行有效的沟通。</a:t>
            </a:r>
          </a:p>
          <a:p>
            <a:r>
              <a:rPr lang="zh-CN" altLang="zh-CN" dirty="0"/>
              <a:t>就单一的沟通过程而言</a:t>
            </a:r>
            <a:r>
              <a:rPr lang="en-US" altLang="zh-CN" dirty="0"/>
              <a:t>,</a:t>
            </a:r>
            <a:r>
              <a:rPr lang="zh-CN" altLang="zh-CN" dirty="0"/>
              <a:t>沟通包括“传递什么内容”和“怎样传递”两个方面。扩大之</a:t>
            </a:r>
            <a:r>
              <a:rPr lang="en-US" altLang="zh-CN" dirty="0"/>
              <a:t>,</a:t>
            </a:r>
            <a:r>
              <a:rPr lang="zh-CN" altLang="zh-CN" dirty="0"/>
              <a:t>单一方向发出的信息会引致双向的沟通</a:t>
            </a:r>
            <a:r>
              <a:rPr lang="en-US" altLang="zh-CN" dirty="0"/>
              <a:t>,</a:t>
            </a:r>
            <a:r>
              <a:rPr lang="zh-CN" altLang="zh-CN" dirty="0"/>
              <a:t>即接受方对所传递的内容有了了解、有了理解、有了认同和共鸣</a:t>
            </a:r>
            <a:r>
              <a:rPr lang="en-US" altLang="zh-CN" dirty="0"/>
              <a:t>,</a:t>
            </a:r>
            <a:r>
              <a:rPr lang="zh-CN" altLang="zh-CN" dirty="0"/>
              <a:t>有了积极的回应。这要求沟通的双方必须相互适应对方的思维模式</a:t>
            </a:r>
            <a:r>
              <a:rPr lang="en-US" altLang="zh-CN" dirty="0"/>
              <a:t>,</a:t>
            </a:r>
            <a:r>
              <a:rPr lang="zh-CN" altLang="zh-CN" dirty="0"/>
              <a:t>直到双方都对所讨论的问题和意见达成共识。</a:t>
            </a:r>
          </a:p>
          <a:p>
            <a:endParaRPr lang="zh-CN" altLang="en-US" dirty="0"/>
          </a:p>
        </p:txBody>
      </p:sp>
    </p:spTree>
    <p:extLst>
      <p:ext uri="{BB962C8B-B14F-4D97-AF65-F5344CB8AC3E}">
        <p14:creationId xmlns:p14="http://schemas.microsoft.com/office/powerpoint/2010/main" val="389018649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沟通概述</a:t>
            </a:r>
            <a:endParaRPr lang="zh-CN" altLang="en-US" dirty="0"/>
          </a:p>
        </p:txBody>
      </p:sp>
      <p:sp>
        <p:nvSpPr>
          <p:cNvPr id="3" name="内容占位符 2"/>
          <p:cNvSpPr>
            <a:spLocks noGrp="1"/>
          </p:cNvSpPr>
          <p:nvPr>
            <p:ph idx="1"/>
          </p:nvPr>
        </p:nvSpPr>
        <p:spPr/>
        <p:txBody>
          <a:bodyPr>
            <a:normAutofit/>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二、沟通的类型</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沟通方向</a:t>
            </a:r>
          </a:p>
          <a:p>
            <a:r>
              <a:rPr lang="en-US" altLang="zh-CN" dirty="0"/>
              <a:t>1.</a:t>
            </a:r>
            <a:r>
              <a:rPr lang="zh-CN" altLang="zh-CN" dirty="0"/>
              <a:t>水平沟通</a:t>
            </a:r>
          </a:p>
          <a:p>
            <a:r>
              <a:rPr lang="en-US" altLang="zh-CN" dirty="0"/>
              <a:t>2.</a:t>
            </a:r>
            <a:r>
              <a:rPr lang="zh-CN" altLang="zh-CN" dirty="0"/>
              <a:t>垂直沟通</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沟通网络</a:t>
            </a:r>
          </a:p>
          <a:p>
            <a:r>
              <a:rPr lang="zh-CN" altLang="zh-CN" dirty="0"/>
              <a:t>其一</a:t>
            </a:r>
            <a:r>
              <a:rPr lang="en-US" altLang="zh-CN" dirty="0"/>
              <a:t>,</a:t>
            </a:r>
            <a:r>
              <a:rPr lang="zh-CN" altLang="zh-CN" dirty="0"/>
              <a:t>正式网络沟通</a:t>
            </a:r>
            <a:r>
              <a:rPr lang="en-US" altLang="zh-CN" dirty="0"/>
              <a:t>(Formal Net􀆼works)</a:t>
            </a:r>
            <a:r>
              <a:rPr lang="zh-CN" altLang="zh-CN" dirty="0"/>
              <a:t>。</a:t>
            </a:r>
          </a:p>
          <a:p>
            <a:r>
              <a:rPr lang="zh-CN" altLang="zh-CN" dirty="0"/>
              <a:t>其二</a:t>
            </a:r>
            <a:r>
              <a:rPr lang="en-US" altLang="zh-CN" dirty="0"/>
              <a:t>,</a:t>
            </a:r>
            <a:r>
              <a:rPr lang="zh-CN" altLang="zh-CN" dirty="0"/>
              <a:t>非正式网络沟通</a:t>
            </a:r>
            <a:r>
              <a:rPr lang="en-US" altLang="zh-CN" dirty="0"/>
              <a:t>(Informal Net􀆼works)</a:t>
            </a:r>
            <a:r>
              <a:rPr lang="zh-CN" altLang="zh-CN" dirty="0"/>
              <a:t>。</a:t>
            </a:r>
          </a:p>
          <a:p>
            <a:endParaRPr lang="zh-CN" altLang="en-US" dirty="0"/>
          </a:p>
        </p:txBody>
      </p:sp>
    </p:spTree>
    <p:extLst>
      <p:ext uri="{BB962C8B-B14F-4D97-AF65-F5344CB8AC3E}">
        <p14:creationId xmlns:p14="http://schemas.microsoft.com/office/powerpoint/2010/main" val="107629310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沟通概述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三、沟通的功能</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信息传递功能</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激励功能</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控制功能</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情绪表达功能</a:t>
            </a:r>
          </a:p>
          <a:p>
            <a:endParaRPr lang="zh-CN" altLang="en-US" dirty="0"/>
          </a:p>
        </p:txBody>
      </p:sp>
    </p:spTree>
    <p:extLst>
      <p:ext uri="{BB962C8B-B14F-4D97-AF65-F5344CB8AC3E}">
        <p14:creationId xmlns:p14="http://schemas.microsoft.com/office/powerpoint/2010/main" val="369158721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沟通概述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四、沟通的通道</a:t>
            </a:r>
          </a:p>
          <a:p>
            <a:r>
              <a:rPr lang="zh-CN" altLang="zh-CN" dirty="0"/>
              <a:t>沟通通道是人们在沟通时所采用的媒介。沟通通道包括面对面的交谈、电话、电子邮件、备忘录、信件以及广告、公告、一般文件、通知等。</a:t>
            </a:r>
          </a:p>
          <a:p>
            <a:r>
              <a:rPr lang="zh-CN" altLang="zh-CN" dirty="0"/>
              <a:t>学者指出</a:t>
            </a:r>
            <a:r>
              <a:rPr lang="en-US" altLang="zh-CN" dirty="0"/>
              <a:t>,</a:t>
            </a:r>
            <a:r>
              <a:rPr lang="zh-CN" altLang="zh-CN" dirty="0"/>
              <a:t>人群总体中有</a:t>
            </a:r>
            <a:r>
              <a:rPr lang="en-US" altLang="zh-CN" dirty="0"/>
              <a:t>5%~20%</a:t>
            </a:r>
            <a:r>
              <a:rPr lang="zh-CN" altLang="zh-CN" dirty="0"/>
              <a:t>的人会有不同程度的沟通焦虑或紧张。例如</a:t>
            </a:r>
            <a:r>
              <a:rPr lang="en-US" altLang="zh-CN" dirty="0"/>
              <a:t>,</a:t>
            </a:r>
            <a:r>
              <a:rPr lang="zh-CN" altLang="zh-CN" dirty="0"/>
              <a:t>对口头沟通存在焦虑的人很难与其他人面对面地交谈</a:t>
            </a:r>
            <a:r>
              <a:rPr lang="en-US" altLang="zh-CN" dirty="0"/>
              <a:t>,</a:t>
            </a:r>
            <a:r>
              <a:rPr lang="zh-CN" altLang="zh-CN" dirty="0"/>
              <a:t>甚至在需要打电话时也很焦虑</a:t>
            </a:r>
            <a:r>
              <a:rPr lang="en-US" altLang="zh-CN" dirty="0"/>
              <a:t>,</a:t>
            </a:r>
            <a:r>
              <a:rPr lang="zh-CN" altLang="zh-CN" dirty="0"/>
              <a:t>而依赖写信或发电子邮件等方式传递信息</a:t>
            </a:r>
            <a:r>
              <a:rPr lang="en-US" altLang="zh-CN" dirty="0"/>
              <a:t>,</a:t>
            </a:r>
            <a:r>
              <a:rPr lang="zh-CN" altLang="zh-CN" dirty="0"/>
              <a:t>放弃打电话这种更快又有即时反馈的方式。</a:t>
            </a:r>
          </a:p>
          <a:p>
            <a:r>
              <a:rPr lang="zh-CN" altLang="zh-CN" dirty="0"/>
              <a:t>从通道丰富性模型来看</a:t>
            </a:r>
            <a:r>
              <a:rPr lang="en-US" altLang="zh-CN" dirty="0"/>
              <a:t>,</a:t>
            </a:r>
            <a:r>
              <a:rPr lang="zh-CN" altLang="zh-CN" dirty="0"/>
              <a:t>团队</a:t>
            </a:r>
            <a:r>
              <a:rPr lang="en-US" altLang="zh-CN" dirty="0"/>
              <a:t>(</a:t>
            </a:r>
            <a:r>
              <a:rPr lang="zh-CN" altLang="zh-CN" dirty="0"/>
              <a:t>内部</a:t>
            </a:r>
            <a:r>
              <a:rPr lang="en-US" altLang="zh-CN" dirty="0"/>
              <a:t>)</a:t>
            </a:r>
            <a:r>
              <a:rPr lang="zh-CN" altLang="zh-CN" dirty="0"/>
              <a:t>的活动是非常有利于沟通的。对于组织的领导者来说</a:t>
            </a:r>
            <a:r>
              <a:rPr lang="en-US" altLang="zh-CN" dirty="0"/>
              <a:t>,</a:t>
            </a:r>
            <a:r>
              <a:rPr lang="zh-CN" altLang="zh-CN" dirty="0"/>
              <a:t>应当注意多利用会议、调查研究、“走动式”管理等丰富性程度更高的沟通通道</a:t>
            </a:r>
            <a:r>
              <a:rPr lang="en-US" altLang="zh-CN" dirty="0"/>
              <a:t>,</a:t>
            </a:r>
            <a:r>
              <a:rPr lang="zh-CN" altLang="zh-CN" dirty="0"/>
              <a:t>做好对团队的管理。</a:t>
            </a:r>
          </a:p>
          <a:p>
            <a:endParaRPr lang="zh-CN" altLang="en-US" dirty="0"/>
          </a:p>
        </p:txBody>
      </p:sp>
    </p:spTree>
    <p:extLst>
      <p:ext uri="{BB962C8B-B14F-4D97-AF65-F5344CB8AC3E}">
        <p14:creationId xmlns:p14="http://schemas.microsoft.com/office/powerpoint/2010/main" val="306268308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团队中的沟通</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一、团队沟通制度</a:t>
            </a:r>
          </a:p>
          <a:p>
            <a:r>
              <a:rPr lang="zh-CN" altLang="zh-CN" dirty="0"/>
              <a:t>团队中的沟通要作为一项长期工作</a:t>
            </a:r>
            <a:r>
              <a:rPr lang="en-US" altLang="zh-CN" dirty="0"/>
              <a:t>,</a:t>
            </a:r>
            <a:r>
              <a:rPr lang="zh-CN" altLang="zh-CN" dirty="0"/>
              <a:t>最好能够建立一种沟通的制度</a:t>
            </a:r>
            <a:r>
              <a:rPr lang="en-US" altLang="zh-CN" dirty="0"/>
              <a:t>,</a:t>
            </a:r>
            <a:r>
              <a:rPr lang="zh-CN" altLang="zh-CN" dirty="0"/>
              <a:t>以确保团队成员之间能够及时沟通</a:t>
            </a:r>
            <a:r>
              <a:rPr lang="zh-CN" altLang="zh-CN" dirty="0" smtClean="0"/>
              <a:t>。</a:t>
            </a:r>
            <a:endParaRPr lang="en-US" altLang="zh-CN" dirty="0" smtClean="0"/>
          </a:p>
          <a:p>
            <a:r>
              <a:rPr lang="zh-CN" altLang="zh-CN" dirty="0" smtClean="0"/>
              <a:t>沟通</a:t>
            </a:r>
            <a:r>
              <a:rPr lang="zh-CN" altLang="zh-CN" dirty="0"/>
              <a:t>的好坏直接影响着团队成员的工作效率和工作业绩</a:t>
            </a:r>
            <a:r>
              <a:rPr lang="en-US" altLang="zh-CN" dirty="0"/>
              <a:t>,</a:t>
            </a:r>
            <a:r>
              <a:rPr lang="zh-CN" altLang="zh-CN" dirty="0"/>
              <a:t>因此</a:t>
            </a:r>
            <a:r>
              <a:rPr lang="en-US" altLang="zh-CN" dirty="0"/>
              <a:t>,</a:t>
            </a:r>
            <a:r>
              <a:rPr lang="zh-CN" altLang="zh-CN" dirty="0"/>
              <a:t>许多知名企业都把沟通列为企业文化建设的一个重要组成部分。</a:t>
            </a:r>
          </a:p>
          <a:p>
            <a:endParaRPr lang="zh-CN" altLang="en-US" dirty="0"/>
          </a:p>
        </p:txBody>
      </p:sp>
    </p:spTree>
    <p:extLst>
      <p:ext uri="{BB962C8B-B14F-4D97-AF65-F5344CB8AC3E}">
        <p14:creationId xmlns:p14="http://schemas.microsoft.com/office/powerpoint/2010/main" val="170289086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团队中的沟通</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二、团队沟通技巧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积极倾听的技巧</a:t>
            </a:r>
          </a:p>
          <a:p>
            <a:r>
              <a:rPr lang="zh-CN" altLang="zh-CN" dirty="0"/>
              <a:t>积极倾听</a:t>
            </a:r>
            <a:r>
              <a:rPr lang="en-US" altLang="zh-CN" dirty="0"/>
              <a:t>(Active Listening),</a:t>
            </a:r>
            <a:r>
              <a:rPr lang="zh-CN" altLang="zh-CN" dirty="0"/>
              <a:t>指在思维上参与说话</a:t>
            </a:r>
            <a:r>
              <a:rPr lang="en-US" altLang="zh-CN" dirty="0"/>
              <a:t>,</a:t>
            </a:r>
            <a:r>
              <a:rPr lang="zh-CN" altLang="zh-CN" dirty="0"/>
              <a:t>给予非语言反馈</a:t>
            </a:r>
            <a:r>
              <a:rPr lang="en-US" altLang="zh-CN" dirty="0"/>
              <a:t>,</a:t>
            </a:r>
            <a:r>
              <a:rPr lang="zh-CN" altLang="zh-CN" dirty="0"/>
              <a:t>同时在脑中对信息进行分析</a:t>
            </a:r>
            <a:r>
              <a:rPr lang="en-US" altLang="zh-CN" dirty="0"/>
              <a:t>,</a:t>
            </a:r>
            <a:r>
              <a:rPr lang="zh-CN" altLang="zh-CN" dirty="0"/>
              <a:t>提出疑问。</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团队沟通的妙方</a:t>
            </a:r>
          </a:p>
          <a:p>
            <a:r>
              <a:rPr lang="zh-CN" altLang="zh-CN" dirty="0"/>
              <a:t>团队管理者只要真心对员工感兴趣</a:t>
            </a:r>
            <a:r>
              <a:rPr lang="en-US" altLang="zh-CN" dirty="0"/>
              <a:t>,</a:t>
            </a:r>
            <a:r>
              <a:rPr lang="zh-CN" altLang="zh-CN" dirty="0"/>
              <a:t>他的管理活动就能取得出人意料的成绩。在多数情况下</a:t>
            </a:r>
            <a:r>
              <a:rPr lang="en-US" altLang="zh-CN" dirty="0"/>
              <a:t>,</a:t>
            </a:r>
            <a:r>
              <a:rPr lang="zh-CN" altLang="zh-CN" dirty="0"/>
              <a:t>一个公司需要几位主管在一起合作工作</a:t>
            </a:r>
            <a:r>
              <a:rPr lang="en-US" altLang="zh-CN" dirty="0"/>
              <a:t>,</a:t>
            </a:r>
            <a:r>
              <a:rPr lang="zh-CN" altLang="zh-CN" dirty="0"/>
              <a:t>他们必须要知道管理技巧与团队合作并非一蹴而就</a:t>
            </a:r>
            <a:r>
              <a:rPr lang="en-US" altLang="zh-CN" dirty="0"/>
              <a:t>,</a:t>
            </a:r>
            <a:r>
              <a:rPr lang="zh-CN" altLang="zh-CN" dirty="0"/>
              <a:t>而需要持续不断地付出一段时间的努力才可以逐渐培养出良好的合作关系。</a:t>
            </a:r>
          </a:p>
          <a:p>
            <a:endParaRPr lang="zh-CN" altLang="en-US" dirty="0"/>
          </a:p>
        </p:txBody>
      </p:sp>
    </p:spTree>
    <p:extLst>
      <p:ext uri="{BB962C8B-B14F-4D97-AF65-F5344CB8AC3E}">
        <p14:creationId xmlns:p14="http://schemas.microsoft.com/office/powerpoint/2010/main" val="227990517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团队中的沟通</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三、团队沟通中的问题</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不同性别间的沟通障碍</a:t>
            </a:r>
          </a:p>
          <a:p>
            <a:r>
              <a:rPr lang="zh-CN" altLang="zh-CN" dirty="0"/>
              <a:t>因此</a:t>
            </a:r>
            <a:r>
              <a:rPr lang="en-US" altLang="zh-CN" dirty="0"/>
              <a:t>,</a:t>
            </a:r>
            <a:r>
              <a:rPr lang="zh-CN" altLang="zh-CN" dirty="0"/>
              <a:t>团队中的男女员工在沟通时</a:t>
            </a:r>
            <a:r>
              <a:rPr lang="en-US" altLang="zh-CN" dirty="0"/>
              <a:t>,</a:t>
            </a:r>
            <a:r>
              <a:rPr lang="zh-CN" altLang="zh-CN" dirty="0"/>
              <a:t>要相互理解、相互尊重。女性要注意从工作的角度</a:t>
            </a:r>
            <a:r>
              <a:rPr lang="en-US" altLang="zh-CN" dirty="0"/>
              <a:t>,</a:t>
            </a:r>
            <a:r>
              <a:rPr lang="zh-CN" altLang="zh-CN" dirty="0"/>
              <a:t>以开阔的视野多用理性思维考虑问题</a:t>
            </a:r>
            <a:r>
              <a:rPr lang="en-US" altLang="zh-CN" dirty="0"/>
              <a:t>,</a:t>
            </a:r>
            <a:r>
              <a:rPr lang="zh-CN" altLang="zh-CN" dirty="0"/>
              <a:t>注意维护男性的尊严</a:t>
            </a:r>
            <a:r>
              <a:rPr lang="en-US" altLang="zh-CN" dirty="0"/>
              <a:t>,</a:t>
            </a:r>
            <a:r>
              <a:rPr lang="zh-CN" altLang="zh-CN" dirty="0"/>
              <a:t>照顾他的面子</a:t>
            </a:r>
            <a:r>
              <a:rPr lang="en-US" altLang="zh-CN" dirty="0"/>
              <a:t>;</a:t>
            </a:r>
            <a:r>
              <a:rPr lang="zh-CN" altLang="zh-CN" dirty="0"/>
              <a:t>男性也要学会善解人意</a:t>
            </a:r>
            <a:r>
              <a:rPr lang="en-US" altLang="zh-CN" dirty="0"/>
              <a:t>,</a:t>
            </a:r>
            <a:r>
              <a:rPr lang="zh-CN" altLang="zh-CN" dirty="0"/>
              <a:t>耐心倾听</a:t>
            </a:r>
            <a:r>
              <a:rPr lang="en-US" altLang="zh-CN" dirty="0"/>
              <a:t>,</a:t>
            </a:r>
            <a:r>
              <a:rPr lang="zh-CN" altLang="zh-CN" dirty="0"/>
              <a:t>多站在对方的角度考虑问题</a:t>
            </a:r>
            <a:r>
              <a:rPr lang="en-US" altLang="zh-CN" dirty="0"/>
              <a:t>,</a:t>
            </a:r>
            <a:r>
              <a:rPr lang="zh-CN" altLang="zh-CN" dirty="0"/>
              <a:t>掌握沟通的艺术</a:t>
            </a:r>
            <a:r>
              <a:rPr lang="en-US" altLang="zh-CN" dirty="0"/>
              <a:t>,</a:t>
            </a:r>
            <a:r>
              <a:rPr lang="zh-CN" altLang="zh-CN" dirty="0"/>
              <a:t>平等交流</a:t>
            </a:r>
            <a:r>
              <a:rPr lang="en-US" altLang="zh-CN" dirty="0"/>
              <a:t>,</a:t>
            </a:r>
            <a:r>
              <a:rPr lang="zh-CN" altLang="zh-CN" dirty="0"/>
              <a:t>促进合作。</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跨文化沟通</a:t>
            </a:r>
          </a:p>
          <a:p>
            <a:r>
              <a:rPr lang="en-US" altLang="zh-CN" dirty="0"/>
              <a:t>1.</a:t>
            </a:r>
            <a:r>
              <a:rPr lang="zh-CN" altLang="zh-CN" dirty="0"/>
              <a:t>语义造成的障碍</a:t>
            </a:r>
          </a:p>
          <a:p>
            <a:r>
              <a:rPr lang="en-US" altLang="zh-CN" dirty="0"/>
              <a:t>2.</a:t>
            </a:r>
            <a:r>
              <a:rPr lang="zh-CN" altLang="zh-CN" dirty="0"/>
              <a:t>词汇内在的含义造成的障碍</a:t>
            </a:r>
          </a:p>
          <a:p>
            <a:r>
              <a:rPr lang="en-US" altLang="zh-CN" dirty="0"/>
              <a:t>3.</a:t>
            </a:r>
            <a:r>
              <a:rPr lang="zh-CN" altLang="zh-CN" dirty="0"/>
              <a:t>语调差异造成的障碍</a:t>
            </a:r>
          </a:p>
          <a:p>
            <a:r>
              <a:rPr lang="en-US" altLang="zh-CN" dirty="0"/>
              <a:t>5.</a:t>
            </a:r>
            <a:r>
              <a:rPr lang="zh-CN" altLang="zh-CN" dirty="0"/>
              <a:t>不同的文化背景和宗教信仰造成的差异</a:t>
            </a:r>
          </a:p>
          <a:p>
            <a:endParaRPr lang="zh-CN" altLang="en-US" dirty="0"/>
          </a:p>
        </p:txBody>
      </p:sp>
    </p:spTree>
    <p:extLst>
      <p:ext uri="{BB962C8B-B14F-4D97-AF65-F5344CB8AC3E}">
        <p14:creationId xmlns:p14="http://schemas.microsoft.com/office/powerpoint/2010/main" val="100597758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1527</Words>
  <Application>Microsoft Office PowerPoint</Application>
  <PresentationFormat>宽屏</PresentationFormat>
  <Paragraphs>107</Paragraphs>
  <Slides>18</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18</vt:i4>
      </vt:variant>
    </vt:vector>
  </HeadingPairs>
  <TitlesOfParts>
    <vt:vector size="31" baseType="lpstr">
      <vt:lpstr>GungsuhChe</vt:lpstr>
      <vt:lpstr>NEU-BZ-S92</vt:lpstr>
      <vt:lpstr>方正粗黑宋简体</vt:lpstr>
      <vt:lpstr>方正书宋_GBK</vt:lpstr>
      <vt:lpstr>方正小标宋_GBK</vt:lpstr>
      <vt:lpstr>黑体</vt:lpstr>
      <vt:lpstr>楷体</vt:lpstr>
      <vt:lpstr>锐字工房云字库准圆GBK</vt:lpstr>
      <vt:lpstr>宋体</vt:lpstr>
      <vt:lpstr>微软雅黑</vt:lpstr>
      <vt:lpstr>Arial</vt:lpstr>
      <vt:lpstr>Times New Roman</vt:lpstr>
      <vt:lpstr>默认设计模板</vt:lpstr>
      <vt:lpstr>PowerPoint 演示文稿</vt:lpstr>
      <vt:lpstr>PowerPoint 演示文稿</vt:lpstr>
      <vt:lpstr>第一节　沟通概述</vt:lpstr>
      <vt:lpstr>第一节　沟通概述</vt:lpstr>
      <vt:lpstr>第一节　沟通概述</vt:lpstr>
      <vt:lpstr>第一节　沟通概述</vt:lpstr>
      <vt:lpstr>第二节　团队中的沟通</vt:lpstr>
      <vt:lpstr>第二节　团队中的沟通</vt:lpstr>
      <vt:lpstr>第二节　团队中的沟通</vt:lpstr>
      <vt:lpstr>第三节　激励概述</vt:lpstr>
      <vt:lpstr>第三节　激励概述</vt:lpstr>
      <vt:lpstr>第三节　激励概述</vt:lpstr>
      <vt:lpstr>第三节　激励概述</vt:lpstr>
      <vt:lpstr>第四节　团队激励常用方法</vt:lpstr>
      <vt:lpstr>第四节　团队激励常用方法</vt:lpstr>
      <vt:lpstr>第四节　团队激励常用方法</vt:lpstr>
      <vt:lpstr>第四节　团队激励常用方法</vt:lpstr>
      <vt:lpstr>第四节　团队激励常用方法</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4</cp:revision>
  <dcterms:created xsi:type="dcterms:W3CDTF">2021-12-05T12:37:30Z</dcterms:created>
  <dcterms:modified xsi:type="dcterms:W3CDTF">2021-12-05T12:58:28Z</dcterms:modified>
</cp:coreProperties>
</file>