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5"/>
  </p:notesMasterIdLst>
  <p:sldIdLst>
    <p:sldId id="344" r:id="rId2"/>
    <p:sldId id="345" r:id="rId3"/>
    <p:sldId id="346" r:id="rId4"/>
    <p:sldId id="343" r:id="rId5"/>
    <p:sldId id="347" r:id="rId6"/>
    <p:sldId id="348" r:id="rId7"/>
    <p:sldId id="349" r:id="rId8"/>
    <p:sldId id="358" r:id="rId9"/>
    <p:sldId id="351" r:id="rId10"/>
    <p:sldId id="352" r:id="rId11"/>
    <p:sldId id="463" r:id="rId12"/>
    <p:sldId id="464" r:id="rId13"/>
    <p:sldId id="484" r:id="rId14"/>
    <p:sldId id="485" r:id="rId15"/>
    <p:sldId id="486" r:id="rId16"/>
    <p:sldId id="487" r:id="rId17"/>
    <p:sldId id="466" r:id="rId18"/>
    <p:sldId id="318" r:id="rId19"/>
    <p:sldId id="354" r:id="rId20"/>
    <p:sldId id="359" r:id="rId21"/>
    <p:sldId id="468" r:id="rId22"/>
    <p:sldId id="488" r:id="rId23"/>
    <p:sldId id="489" r:id="rId24"/>
    <p:sldId id="490" r:id="rId25"/>
    <p:sldId id="362" r:id="rId26"/>
    <p:sldId id="491" r:id="rId27"/>
    <p:sldId id="492" r:id="rId28"/>
    <p:sldId id="424" r:id="rId29"/>
    <p:sldId id="475" r:id="rId30"/>
    <p:sldId id="426" r:id="rId31"/>
    <p:sldId id="427" r:id="rId32"/>
    <p:sldId id="370" r:id="rId33"/>
    <p:sldId id="493" r:id="rId34"/>
    <p:sldId id="494" r:id="rId35"/>
    <p:sldId id="476" r:id="rId36"/>
    <p:sldId id="495" r:id="rId37"/>
    <p:sldId id="403" r:id="rId38"/>
    <p:sldId id="477" r:id="rId39"/>
    <p:sldId id="496" r:id="rId40"/>
    <p:sldId id="497" r:id="rId41"/>
    <p:sldId id="413" r:id="rId42"/>
    <p:sldId id="498" r:id="rId43"/>
    <p:sldId id="499" r:id="rId44"/>
    <p:sldId id="500" r:id="rId45"/>
    <p:sldId id="501" r:id="rId46"/>
    <p:sldId id="428" r:id="rId47"/>
    <p:sldId id="502" r:id="rId48"/>
    <p:sldId id="462" r:id="rId49"/>
    <p:sldId id="481" r:id="rId50"/>
    <p:sldId id="503" r:id="rId51"/>
    <p:sldId id="504" r:id="rId52"/>
    <p:sldId id="461" r:id="rId53"/>
    <p:sldId id="505" r:id="rId54"/>
  </p:sldIdLst>
  <p:sldSz cx="9144000" cy="6858000" type="screen4x3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5E9"/>
    <a:srgbClr val="BBA3EB"/>
    <a:srgbClr val="CCFFCC"/>
    <a:srgbClr val="D3C4F2"/>
    <a:srgbClr val="EBFFEB"/>
    <a:srgbClr val="FFFFFF"/>
    <a:srgbClr val="CCFF99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1" autoAdjust="0"/>
    <p:restoredTop sz="99503" autoAdjust="0"/>
  </p:normalViewPr>
  <p:slideViewPr>
    <p:cSldViewPr>
      <p:cViewPr varScale="1">
        <p:scale>
          <a:sx n="70" d="100"/>
          <a:sy n="70" d="100"/>
        </p:scale>
        <p:origin x="-12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1980" y="-90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灯片编号占位符 1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FE200-46BB-4692-B311-ECFABC7A59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5709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8"/>
          <p:cNvSpPr>
            <a:spLocks noChangeArrowheads="1"/>
          </p:cNvSpPr>
          <p:nvPr/>
        </p:nvSpPr>
        <p:spPr bwMode="gray">
          <a:xfrm>
            <a:off x="684213" y="333375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Oval 40"/>
          <p:cNvSpPr>
            <a:spLocks noChangeArrowheads="1"/>
          </p:cNvSpPr>
          <p:nvPr/>
        </p:nvSpPr>
        <p:spPr bwMode="gray">
          <a:xfrm>
            <a:off x="971550" y="1628775"/>
            <a:ext cx="3529013" cy="3671888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Oval 43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219200"/>
            <a:ext cx="4495800" cy="1752600"/>
          </a:xfrm>
        </p:spPr>
        <p:txBody>
          <a:bodyPr/>
          <a:lstStyle>
            <a:lvl1pPr algn="r">
              <a:defRPr sz="40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486400"/>
            <a:ext cx="7620000" cy="304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en-US" altLang="zh-CN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81400" y="6400800"/>
            <a:ext cx="2209800" cy="24447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934075" y="6391275"/>
            <a:ext cx="2852767" cy="252435"/>
          </a:xfrm>
          <a:prstGeom prst="rect">
            <a:avLst/>
          </a:prstGeom>
        </p:spPr>
        <p:txBody>
          <a:bodyPr/>
          <a:lstStyle>
            <a:lvl1pPr>
              <a:defRPr sz="1200" b="1" i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1000" y="6400800"/>
            <a:ext cx="2133600" cy="244475"/>
          </a:xfrm>
        </p:spPr>
        <p:txBody>
          <a:bodyPr/>
          <a:lstStyle>
            <a:lvl1pPr algn="l">
              <a:defRPr sz="1200"/>
            </a:lvl1pPr>
          </a:lstStyle>
          <a:p>
            <a:pPr>
              <a:defRPr/>
            </a:pPr>
            <a:fld id="{433BAFD5-2CE7-40F6-9B0C-8A7B47FEC7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9111" y="2606052"/>
            <a:ext cx="2487133" cy="24871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231" y="668151"/>
            <a:ext cx="840636" cy="8406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0265">
            <a:off x="768979" y="1819255"/>
            <a:ext cx="1361677" cy="1361676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1029" y="3497579"/>
            <a:ext cx="2002971" cy="126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 userDrawn="1"/>
        </p:nvSpPr>
        <p:spPr>
          <a:xfrm>
            <a:off x="3926404" y="3715482"/>
            <a:ext cx="1608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SQL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4BC87-2322-4537-B8F4-9FE887746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7975" y="609600"/>
            <a:ext cx="2066925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48375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C661A-7D1A-4102-8EAC-6DEB98011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C6F607-F638-4FFD-AA04-6C561AD6835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88CDA5-8121-490B-936B-8AEA9D57C9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C11FF-0938-4A23-9A1D-5074982849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97145-69DA-4605-B420-C8A1E119E8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B2C9-A724-4804-8D38-B5614D11B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CC5D-FEF4-43F2-A1CC-A8E8F64150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FA83A-FAA8-4821-ACE4-B661B604A7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5166D-255D-4ECC-A1CA-4D53688093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3F0FD-4A76-480B-9749-BB70B8C1FF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31E9C-1170-47C5-A336-4231CAB38C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Oval 105"/>
          <p:cNvSpPr>
            <a:spLocks noChangeArrowheads="1"/>
          </p:cNvSpPr>
          <p:nvPr/>
        </p:nvSpPr>
        <p:spPr bwMode="gray">
          <a:xfrm>
            <a:off x="179388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0" y="0"/>
            <a:ext cx="9144000" cy="11969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3415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ea typeface="宋体" pitchFamily="2" charset="-122"/>
              </a:defRPr>
            </a:lvl1pPr>
          </a:lstStyle>
          <a:p>
            <a:pPr>
              <a:defRPr/>
            </a:pPr>
            <a:fld id="{89606887-116E-4E0E-9425-0268C18C0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051720" y="354805"/>
            <a:ext cx="4746848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44666">
            <a:off x="7769061" y="1325"/>
            <a:ext cx="1363216" cy="1363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5346" y="-171400"/>
            <a:ext cx="1737026" cy="17370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080" y="598487"/>
            <a:ext cx="969640" cy="9696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5" r:id="rId12"/>
    <p:sldLayoutId id="2147483717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24172" y="719134"/>
            <a:ext cx="6262670" cy="1066792"/>
          </a:xfrm>
        </p:spPr>
        <p:txBody>
          <a:bodyPr/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学习情境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12    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管理数据库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3BAFD5-2CE7-40F6-9B0C-8A7B47FEC7CD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56598" y="1628657"/>
            <a:ext cx="6459564" cy="9033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880419" y="1757172"/>
            <a:ext cx="509587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在打开的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新用户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对话框中，输入“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libai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347019" y="1889838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1898" y="1543109"/>
            <a:ext cx="1177602" cy="1177602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955674" y="1934419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3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131207" y="2720711"/>
            <a:ext cx="5954801" cy="111998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898" y="2748476"/>
            <a:ext cx="1211718" cy="1211718"/>
          </a:xfrm>
          <a:prstGeom prst="rect">
            <a:avLst/>
          </a:prstGeom>
          <a:noFill/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black">
          <a:xfrm>
            <a:off x="1241934" y="3148501"/>
            <a:ext cx="113164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4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2373580" y="3148122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6905" y="2957537"/>
            <a:ext cx="50193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创建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按钮并用同样的方式创建“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dufu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账户信息。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3616" y="3868793"/>
            <a:ext cx="2490102" cy="26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108607" y="4985597"/>
            <a:ext cx="14930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图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12.3  【</a:t>
            </a:r>
            <a:r>
              <a:rPr lang="zh-CN" altLang="en-US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新用户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对话框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13938" y="1550679"/>
            <a:ext cx="3782198" cy="203590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681486" y="1555260"/>
            <a:ext cx="3069624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计算机管理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窗口中，右键单击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，从弹出的快捷菜单中选择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组名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文本框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中输入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“学生处”，如图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214970" y="2394317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836" y="1846123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815511" y="2310959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5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013938" y="3933056"/>
            <a:ext cx="3782198" cy="216024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636460" y="3997512"/>
            <a:ext cx="3159676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选择用户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，依次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将上述创建的新用户都添加到这个组中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按钮后返回到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。给“学生处”组添加新成员后的效果如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12.5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139375" y="4511698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765" y="4058151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815511" y="4511698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6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6" name="矩形 5"/>
          <p:cNvSpPr>
            <a:spLocks noChangeArrowheads="1"/>
          </p:cNvSpPr>
          <p:nvPr/>
        </p:nvSpPr>
        <p:spPr bwMode="auto">
          <a:xfrm>
            <a:off x="6755699" y="3429419"/>
            <a:ext cx="889858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12.4</a:t>
            </a:r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0165" y="1412776"/>
            <a:ext cx="2680926" cy="2016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6948264" y="5865226"/>
            <a:ext cx="864096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12.5</a:t>
            </a:r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1708" y="3798751"/>
            <a:ext cx="2437840" cy="206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4428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1868676" y="1569796"/>
            <a:ext cx="6302478" cy="154233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556134" y="1681244"/>
            <a:ext cx="5589904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分配用户权限。双击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控制面板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管理工具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图标，在打开的窗口中双击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本地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安全策略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图标，打开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本地安全设置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本地策略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用户权利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指派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091026" y="2281409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248" y="1782068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694923" y="2246904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7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893350" y="3504781"/>
            <a:ext cx="6302478" cy="130720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515872" y="3681644"/>
            <a:ext cx="5479484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在窗口右边的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策略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显示列表中，右键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在本地登录选项，选择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属性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命令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，打开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在本地登录属性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对话框，如图</a:t>
            </a:r>
            <a:r>
              <a:rPr lang="en-US" altLang="zh-CN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12.7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018787" y="3958329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177" y="3504782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694923" y="3958329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8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gray">
          <a:xfrm>
            <a:off x="1985604" y="5004126"/>
            <a:ext cx="6302478" cy="108012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black">
          <a:xfrm>
            <a:off x="2621119" y="5082521"/>
            <a:ext cx="5479484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添加用户或组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按钮，打开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选择用户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或组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对话框，单击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检查名称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按钮，将查到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的组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NET-DB\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学生处”添加进来，如图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12.8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 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gray">
          <a:xfrm>
            <a:off x="2111041" y="5385665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9431" y="4932118"/>
            <a:ext cx="1307205" cy="1307205"/>
          </a:xfrm>
          <a:prstGeom prst="rect">
            <a:avLst/>
          </a:prstGeom>
          <a:noFill/>
        </p:spPr>
      </p:pic>
      <p:sp>
        <p:nvSpPr>
          <p:cNvPr id="20" name="Text Box 12"/>
          <p:cNvSpPr txBox="1">
            <a:spLocks noChangeArrowheads="1"/>
          </p:cNvSpPr>
          <p:nvPr/>
        </p:nvSpPr>
        <p:spPr bwMode="black">
          <a:xfrm>
            <a:off x="787177" y="5385665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9</a:t>
            </a:r>
            <a:endParaRPr lang="en-US" altLang="zh-CN" sz="2000" b="1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14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pic>
        <p:nvPicPr>
          <p:cNvPr id="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5" t="-305" r="44891" b="37961"/>
          <a:stretch>
            <a:fillRect/>
          </a:stretch>
        </p:blipFill>
        <p:spPr bwMode="auto">
          <a:xfrm>
            <a:off x="611561" y="2030653"/>
            <a:ext cx="2592288" cy="233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597876" y="4519722"/>
            <a:ext cx="828675" cy="369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12.6</a:t>
            </a:r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8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81733"/>
            <a:ext cx="2799894" cy="29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4487914" y="4888854"/>
            <a:ext cx="828675" cy="369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12.7</a:t>
            </a:r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0" y="2033414"/>
            <a:ext cx="2634367" cy="233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7092280" y="4519722"/>
            <a:ext cx="828675" cy="369887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b="1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12.8</a:t>
            </a:r>
            <a:endParaRPr lang="zh-CN" alt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512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13938" y="1846123"/>
            <a:ext cx="6086454" cy="1510869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681486" y="2356368"/>
            <a:ext cx="306962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214970" y="2394317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836" y="1846123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815511" y="2310959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10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013938" y="3933056"/>
            <a:ext cx="6374486" cy="201622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632487" y="4281494"/>
            <a:ext cx="5463932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完成账户在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中的映射。启动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Server 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中展开“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服务器节点，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再展开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139375" y="4511698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765" y="4058151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815511" y="4511698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11</a:t>
            </a:r>
            <a:endParaRPr lang="en-US" altLang="zh-CN" sz="2000" b="1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8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13938" y="1550680"/>
            <a:ext cx="3566174" cy="161811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632487" y="1759573"/>
            <a:ext cx="275461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右键单击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登录名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节点，从弹出的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快捷菜单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中选择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新建登录名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命令，如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12.9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214970" y="2394317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836" y="1846123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815511" y="2310959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12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061211" y="3323689"/>
            <a:ext cx="3782198" cy="1905511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566600" y="3352933"/>
            <a:ext cx="3303692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文本框中输入“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NET-DB\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学生处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默认数据库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下拉列表中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作为默认数据库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171800" y="3985906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697" y="3576493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874443" y="4030040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13</a:t>
            </a:r>
            <a:endParaRPr lang="en-US" altLang="zh-CN" sz="2000" b="1" dirty="0">
              <a:ea typeface="宋体" pitchFamily="2" charset="-122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0292" y="1340768"/>
            <a:ext cx="2946416" cy="215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6724884" y="3493981"/>
            <a:ext cx="953801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12.9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1211" y="5075142"/>
            <a:ext cx="3871550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0" indent="0"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注意：计算机名要用数据库服务安装的主机名称，例如“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NET-DB\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学生处”中的“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NET-DB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”是当前计算机的名称。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30" b="11470"/>
          <a:stretch>
            <a:fillRect/>
          </a:stretch>
        </p:blipFill>
        <p:spPr bwMode="auto">
          <a:xfrm>
            <a:off x="5932760" y="3861048"/>
            <a:ext cx="2937853" cy="2111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625497" y="6018946"/>
            <a:ext cx="1087726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12.10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933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1835893" y="1484784"/>
            <a:ext cx="3816227" cy="193354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480601" y="1546231"/>
            <a:ext cx="3171519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在左侧的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选择页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中，单击选择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用户映射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用户映射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选项页面，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数据库前的复选框，允许用户访问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默认的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数据库，如图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12.11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091026" y="2419941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803" y="1947759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651578" y="2447100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14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942984" y="3617958"/>
            <a:ext cx="6013391" cy="85365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561534" y="3828435"/>
            <a:ext cx="436038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按钮，创建该用户登录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信息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068422" y="3844732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812" y="3391185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744558" y="3844732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15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gray">
          <a:xfrm>
            <a:off x="1874825" y="4811987"/>
            <a:ext cx="6081550" cy="108012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black">
          <a:xfrm>
            <a:off x="2621119" y="5082521"/>
            <a:ext cx="425513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操作系统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开始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注销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菜单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，注销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当前账户，用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libai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登录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gray">
          <a:xfrm>
            <a:off x="2111041" y="5167066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911" y="4678564"/>
            <a:ext cx="1307205" cy="1307205"/>
          </a:xfrm>
          <a:prstGeom prst="rect">
            <a:avLst/>
          </a:prstGeom>
          <a:noFill/>
        </p:spPr>
      </p:pic>
      <p:sp>
        <p:nvSpPr>
          <p:cNvPr id="20" name="Text Box 12"/>
          <p:cNvSpPr txBox="1">
            <a:spLocks noChangeArrowheads="1"/>
          </p:cNvSpPr>
          <p:nvPr/>
        </p:nvSpPr>
        <p:spPr bwMode="black">
          <a:xfrm>
            <a:off x="765441" y="5132111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16</a:t>
            </a:r>
            <a:endParaRPr lang="en-US" altLang="zh-CN" sz="2000" b="1" dirty="0">
              <a:ea typeface="宋体" pitchFamily="2" charset="-122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635" b="56227"/>
          <a:stretch>
            <a:fillRect/>
          </a:stretch>
        </p:blipFill>
        <p:spPr bwMode="auto">
          <a:xfrm>
            <a:off x="5652120" y="1544691"/>
            <a:ext cx="3312367" cy="1990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6"/>
          <p:cNvSpPr>
            <a:spLocks noChangeArrowheads="1"/>
          </p:cNvSpPr>
          <p:nvPr/>
        </p:nvSpPr>
        <p:spPr bwMode="auto">
          <a:xfrm flipH="1">
            <a:off x="7053509" y="3535307"/>
            <a:ext cx="1015994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12.11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397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56598" y="1628657"/>
            <a:ext cx="6459564" cy="138911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978122" y="1870300"/>
            <a:ext cx="5095875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启动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连接到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拉列表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选项，如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12.12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444722" y="2132549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200" y="1603326"/>
            <a:ext cx="1414448" cy="1414448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955674" y="2131910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17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123728" y="3573016"/>
            <a:ext cx="3240359" cy="187220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2516253" y="4331119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3731" y="3801896"/>
            <a:ext cx="1414448" cy="1414448"/>
          </a:xfrm>
          <a:prstGeom prst="rect">
            <a:avLst/>
          </a:prstGeom>
          <a:noFill/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black">
          <a:xfrm>
            <a:off x="1027205" y="4330480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18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9653" y="4068870"/>
            <a:ext cx="2502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连接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】</a:t>
            </a:r>
          </a:p>
          <a:p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        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按钮，完成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        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登录。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6898" y="3429000"/>
            <a:ext cx="3001469" cy="195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6516216" y="5494000"/>
            <a:ext cx="956023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12.12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076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4779640" y="2268354"/>
            <a:ext cx="3449637" cy="239761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906842" y="2271739"/>
            <a:ext cx="3449637" cy="2379649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4885312" y="3664292"/>
            <a:ext cx="3449637" cy="189564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818783" y="3504491"/>
            <a:ext cx="3449637" cy="2082706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2433155" y="2522474"/>
            <a:ext cx="4572032" cy="30008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知识总结：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身份验证模式下，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依靠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操作系统来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认证访问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实例的用户身份。由于用户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开机启动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操作系统时，已经通过了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的认证，因此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该用户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在启动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时，不需要在连接字符串中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提供任何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用户的认证信息。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1720" y="354805"/>
            <a:ext cx="5876522" cy="487363"/>
          </a:xfrm>
        </p:spPr>
        <p:txBody>
          <a:bodyPr/>
          <a:lstStyle/>
          <a:p>
            <a:r>
              <a:rPr lang="zh-CN" altLang="en-US" sz="2400" dirty="0" smtClean="0">
                <a:latin typeface="+mj-ea"/>
              </a:rPr>
              <a:t>任务</a:t>
            </a:r>
            <a:r>
              <a:rPr lang="en-US" altLang="zh-CN" sz="2400" dirty="0" smtClean="0">
                <a:latin typeface="+mj-ea"/>
              </a:rPr>
              <a:t>2  </a:t>
            </a:r>
            <a:r>
              <a:rPr lang="zh-CN" altLang="en-US" sz="2400" dirty="0" smtClean="0">
                <a:latin typeface="+mj-ea"/>
              </a:rPr>
              <a:t>创建</a:t>
            </a:r>
            <a:r>
              <a:rPr lang="zh-CN" altLang="en-US" sz="2400" dirty="0">
                <a:latin typeface="+mj-ea"/>
              </a:rPr>
              <a:t>账户</a:t>
            </a:r>
            <a:r>
              <a:rPr lang="en-US" altLang="zh-CN" sz="2400" dirty="0" err="1">
                <a:latin typeface="+mj-ea"/>
              </a:rPr>
              <a:t>lipeng</a:t>
            </a:r>
            <a:r>
              <a:rPr lang="zh-CN" altLang="en-US" sz="2400" dirty="0">
                <a:latin typeface="+mj-ea"/>
              </a:rPr>
              <a:t>，使其能够通过混合验证方式访问学生管理系统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09325" y="2924944"/>
            <a:ext cx="661891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09325" y="1772816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启动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Management Studio，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“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数据库服务器节点下的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289363" y="3212976"/>
            <a:ext cx="330611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节点，从弹出的快捷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新建登录名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登录名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本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框中输入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登录“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lipeng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，然后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复选框。</a:t>
            </a:r>
          </a:p>
        </p:txBody>
      </p:sp>
      <p:sp>
        <p:nvSpPr>
          <p:cNvPr id="3" name="矩形 2"/>
          <p:cNvSpPr/>
          <p:nvPr/>
        </p:nvSpPr>
        <p:spPr>
          <a:xfrm>
            <a:off x="4643518" y="3212976"/>
            <a:ext cx="31500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密码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文本框中输入密码，这里输入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密码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123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”，确认密码“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123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”。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情境描述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152172" y="2073481"/>
            <a:ext cx="6092236" cy="342316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790402" y="2678331"/>
            <a:ext cx="4565212" cy="1938992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学生管理信息系统投入使用后，有几类用户需要</a:t>
            </a:r>
            <a:r>
              <a:rPr lang="zh-CN" altLang="en-US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经常访问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装有该系统数据库的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。为了让具有</a:t>
            </a:r>
            <a:r>
              <a:rPr lang="zh-CN" altLang="en-US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合法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使用身份的用户正常使用系统，我们要求管理员</a:t>
            </a:r>
            <a:r>
              <a:rPr lang="zh-CN" altLang="en-US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薛俊在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上进行必要的安全管理设置。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407787" y="3647827"/>
            <a:ext cx="352654" cy="27447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48" y="2996952"/>
            <a:ext cx="1688828" cy="1688828"/>
          </a:xfrm>
          <a:prstGeom prst="rect">
            <a:avLst/>
          </a:prstGeom>
          <a:noFill/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black">
          <a:xfrm>
            <a:off x="910750" y="3614487"/>
            <a:ext cx="12414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/>
              <a:t>情境描述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1081300" y="3140968"/>
            <a:ext cx="6605610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1543083" y="2132856"/>
            <a:ext cx="56820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取消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强制实施密码策略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复选框的选中状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态，其余设置为默认，如图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040" b="56140"/>
          <a:stretch>
            <a:fillRect/>
          </a:stretch>
        </p:blipFill>
        <p:spPr bwMode="auto">
          <a:xfrm>
            <a:off x="1513993" y="3557426"/>
            <a:ext cx="4905783" cy="247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552270" y="5445224"/>
            <a:ext cx="972058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12.13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37470" y="3140968"/>
            <a:ext cx="661891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18833" y="1772816"/>
            <a:ext cx="6572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页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列表中选中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用户映射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，然后在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出现的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数据库，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数据库角色成员身份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public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，此时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账户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lipeng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拥有了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数据库的所有操作权限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315313" y="3284984"/>
            <a:ext cx="64189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6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选择页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列表中选中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状态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示，将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是否允许连接到数据库引擎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设置为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“授予”，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设置为“启用”</a:t>
            </a: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1318833" y="4365104"/>
            <a:ext cx="661891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388" y="4509120"/>
            <a:ext cx="2461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7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按钮完成操作</a:t>
            </a: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6748614" y="5523742"/>
            <a:ext cx="985604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12.14</a:t>
            </a:r>
            <a:endParaRPr lang="zh-CN" altLang="en-US">
              <a:solidFill>
                <a:srgbClr val="002060"/>
              </a:solidFill>
            </a:endParaRPr>
          </a:p>
        </p:txBody>
      </p:sp>
      <p:pic>
        <p:nvPicPr>
          <p:cNvPr id="12" name="Picture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175" b="50000"/>
          <a:stretch>
            <a:fillRect/>
          </a:stretch>
        </p:blipFill>
        <p:spPr bwMode="auto">
          <a:xfrm>
            <a:off x="3746468" y="4365104"/>
            <a:ext cx="291491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3191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任务</a:t>
            </a:r>
            <a:r>
              <a:rPr lang="en-US" altLang="zh-CN" sz="2400" dirty="0"/>
              <a:t>2</a:t>
            </a:r>
            <a:r>
              <a:rPr lang="zh-CN" altLang="en-US" sz="2400" dirty="0"/>
              <a:t>（续）</a:t>
            </a:r>
            <a:endParaRPr lang="zh-CN" altLang="en-US" sz="2400" dirty="0">
              <a:latin typeface="+mj-ea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09325" y="2924944"/>
            <a:ext cx="661891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32635" y="1988840"/>
            <a:ext cx="6572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  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对象资源管理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中，单击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断开连接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按钮，如图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12.15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275880" y="3429000"/>
            <a:ext cx="33061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9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数据库引擎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  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项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744"/>
          <a:stretch>
            <a:fillRect/>
          </a:stretch>
        </p:blipFill>
        <p:spPr bwMode="auto">
          <a:xfrm>
            <a:off x="5004048" y="3356993"/>
            <a:ext cx="3119835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652120" y="5732229"/>
            <a:ext cx="1080120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12.15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93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任务</a:t>
            </a:r>
            <a:r>
              <a:rPr lang="en-US" altLang="zh-CN" sz="2400" dirty="0"/>
              <a:t>2</a:t>
            </a:r>
            <a:r>
              <a:rPr lang="zh-CN" altLang="en-US" sz="2400" dirty="0"/>
              <a:t>（续）</a:t>
            </a:r>
            <a:endParaRPr lang="zh-CN" altLang="en-US" sz="2400" dirty="0">
              <a:latin typeface="+mj-ea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272982" y="3861048"/>
            <a:ext cx="357843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00712" y="1988840"/>
            <a:ext cx="355070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0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连接到服务器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拉列表中选择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，输入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登录名“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lipeng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，输入密码“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123”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12.16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276332" y="4221088"/>
            <a:ext cx="33061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  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成功，如图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55189"/>
            <a:ext cx="3312367" cy="2398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585"/>
          <a:stretch>
            <a:fillRect/>
          </a:stretch>
        </p:blipFill>
        <p:spPr bwMode="auto">
          <a:xfrm>
            <a:off x="5579277" y="4031164"/>
            <a:ext cx="2757189" cy="187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333716" y="5903664"/>
            <a:ext cx="10524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 </a:t>
            </a:r>
            <a:r>
              <a:rPr lang="en-US" altLang="zh-CN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12.17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20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4779640" y="2268354"/>
            <a:ext cx="3449637" cy="239761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906842" y="2271739"/>
            <a:ext cx="3449637" cy="2379649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4885312" y="3664292"/>
            <a:ext cx="3449637" cy="189564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818783" y="3504491"/>
            <a:ext cx="3449637" cy="2082706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2362286" y="2723395"/>
            <a:ext cx="4659125" cy="2585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知识总结：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身份验证模式下，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依据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现有的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登录名作为验证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 登录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身份的凭据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身份验证需要用户在字符串中提供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的用户名和密码。</a:t>
            </a:r>
          </a:p>
        </p:txBody>
      </p:sp>
    </p:spTree>
    <p:extLst>
      <p:ext uri="{BB962C8B-B14F-4D97-AF65-F5344CB8AC3E}">
        <p14:creationId xmlns:p14="http://schemas.microsoft.com/office/powerpoint/2010/main" xmlns="" val="4173296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332656"/>
            <a:ext cx="6120680" cy="487363"/>
          </a:xfrm>
        </p:spPr>
        <p:txBody>
          <a:bodyPr/>
          <a:lstStyle/>
          <a:p>
            <a:pPr algn="l"/>
            <a:r>
              <a:rPr lang="zh-CN" altLang="en-US" sz="1800" dirty="0" smtClean="0">
                <a:latin typeface="黑体" pitchFamily="49" charset="-122"/>
              </a:rPr>
              <a:t>任务</a:t>
            </a:r>
            <a:r>
              <a:rPr lang="en-US" altLang="zh-CN" sz="1800" dirty="0" smtClean="0">
                <a:latin typeface="黑体" pitchFamily="49" charset="-122"/>
              </a:rPr>
              <a:t>3   </a:t>
            </a:r>
            <a:r>
              <a:rPr lang="zh-CN" altLang="en-US" sz="1800" dirty="0" smtClean="0">
                <a:latin typeface="黑体" pitchFamily="49" charset="-122"/>
              </a:rPr>
              <a:t>某</a:t>
            </a:r>
            <a:r>
              <a:rPr lang="zh-CN" altLang="en-US" sz="1800" dirty="0">
                <a:latin typeface="黑体" pitchFamily="49" charset="-122"/>
              </a:rPr>
              <a:t>用户以</a:t>
            </a:r>
            <a:r>
              <a:rPr lang="en-US" altLang="zh-CN" sz="1800" dirty="0">
                <a:latin typeface="黑体" pitchFamily="49" charset="-122"/>
              </a:rPr>
              <a:t>Windows</a:t>
            </a:r>
            <a:r>
              <a:rPr lang="zh-CN" altLang="en-US" sz="1800" dirty="0">
                <a:latin typeface="黑体" pitchFamily="49" charset="-122"/>
              </a:rPr>
              <a:t>身份验证安装了</a:t>
            </a:r>
            <a:r>
              <a:rPr lang="en-US" altLang="zh-CN" sz="1800" dirty="0">
                <a:latin typeface="黑体" pitchFamily="49" charset="-122"/>
              </a:rPr>
              <a:t>SQL </a:t>
            </a:r>
            <a:r>
              <a:rPr lang="en-US" altLang="zh-CN" sz="1800" dirty="0" smtClean="0">
                <a:latin typeface="黑体" pitchFamily="49" charset="-122"/>
              </a:rPr>
              <a:t>Server2005</a:t>
            </a:r>
            <a:br>
              <a:rPr lang="en-US" altLang="zh-CN" sz="1800" dirty="0" smtClean="0">
                <a:latin typeface="黑体" pitchFamily="49" charset="-122"/>
              </a:rPr>
            </a:br>
            <a:r>
              <a:rPr lang="en-US" altLang="zh-CN" sz="1800" dirty="0" smtClean="0">
                <a:latin typeface="黑体" pitchFamily="49" charset="-122"/>
              </a:rPr>
              <a:t>   </a:t>
            </a:r>
            <a:r>
              <a:rPr lang="zh-CN" altLang="en-US" sz="1800" dirty="0" smtClean="0">
                <a:latin typeface="黑体" pitchFamily="49" charset="-122"/>
              </a:rPr>
              <a:t>数据库</a:t>
            </a:r>
            <a:r>
              <a:rPr lang="zh-CN" altLang="en-US" sz="1800" dirty="0">
                <a:latin typeface="黑体" pitchFamily="49" charset="-122"/>
              </a:rPr>
              <a:t>服务，后期使用过程中有时</a:t>
            </a:r>
            <a:r>
              <a:rPr lang="zh-CN" altLang="en-US" sz="1800" dirty="0" smtClean="0">
                <a:latin typeface="黑体" pitchFamily="49" charset="-122"/>
              </a:rPr>
              <a:t>希望使用</a:t>
            </a:r>
            <a:r>
              <a:rPr lang="en-US" altLang="zh-CN" sz="1800" dirty="0" err="1">
                <a:latin typeface="黑体" pitchFamily="49" charset="-122"/>
              </a:rPr>
              <a:t>sa</a:t>
            </a:r>
            <a:r>
              <a:rPr lang="zh-CN" altLang="en-US" sz="1800" dirty="0">
                <a:latin typeface="黑体" pitchFamily="49" charset="-122"/>
              </a:rPr>
              <a:t>账户登录</a:t>
            </a:r>
            <a:endParaRPr lang="en-US" altLang="zh-CN" sz="1800" b="0" dirty="0">
              <a:ea typeface="宋体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41438" y="2235539"/>
            <a:ext cx="1724025" cy="482600"/>
            <a:chOff x="816" y="2966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3224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966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步骤 </a:t>
              </a:r>
              <a:r>
                <a:rPr lang="en-US" altLang="zh-CN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1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36649" y="3450714"/>
            <a:ext cx="1724025" cy="482600"/>
            <a:chOff x="812" y="3033"/>
            <a:chExt cx="1440" cy="448"/>
          </a:xfrm>
        </p:grpSpPr>
        <p:sp>
          <p:nvSpPr>
            <p:cNvPr id="71687" name="Freeform 7"/>
            <p:cNvSpPr>
              <a:spLocks/>
            </p:cNvSpPr>
            <p:nvPr/>
          </p:nvSpPr>
          <p:spPr bwMode="gray">
            <a:xfrm>
              <a:off x="897" y="3291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8" name="Rectangle 8"/>
            <p:cNvSpPr>
              <a:spLocks noChangeArrowheads="1"/>
            </p:cNvSpPr>
            <p:nvPr/>
          </p:nvSpPr>
          <p:spPr bwMode="gray">
            <a:xfrm>
              <a:off x="812" y="3033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2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352213" y="4528002"/>
            <a:ext cx="1724025" cy="482600"/>
            <a:chOff x="825" y="2972"/>
            <a:chExt cx="1440" cy="448"/>
          </a:xfrm>
        </p:grpSpPr>
        <p:sp>
          <p:nvSpPr>
            <p:cNvPr id="71690" name="Freeform 10"/>
            <p:cNvSpPr>
              <a:spLocks/>
            </p:cNvSpPr>
            <p:nvPr/>
          </p:nvSpPr>
          <p:spPr bwMode="gray">
            <a:xfrm>
              <a:off x="910" y="3230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1" name="Rectangle 11"/>
            <p:cNvSpPr>
              <a:spLocks noChangeArrowheads="1"/>
            </p:cNvSpPr>
            <p:nvPr/>
          </p:nvSpPr>
          <p:spPr bwMode="gray">
            <a:xfrm>
              <a:off x="825" y="2972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3647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3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</p:cNvCxnSpPr>
          <p:nvPr/>
        </p:nvCxnSpPr>
        <p:spPr bwMode="gray">
          <a:xfrm>
            <a:off x="2198688" y="1949448"/>
            <a:ext cx="4762" cy="1143000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6" name="AutoShape 16"/>
          <p:cNvCxnSpPr>
            <a:cxnSpLocks noChangeShapeType="1"/>
          </p:cNvCxnSpPr>
          <p:nvPr/>
        </p:nvCxnSpPr>
        <p:spPr bwMode="gray">
          <a:xfrm>
            <a:off x="2198688" y="3092448"/>
            <a:ext cx="0" cy="113931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7" name="AutoShape 17"/>
          <p:cNvCxnSpPr>
            <a:cxnSpLocks noChangeShapeType="1"/>
          </p:cNvCxnSpPr>
          <p:nvPr/>
        </p:nvCxnSpPr>
        <p:spPr bwMode="gray">
          <a:xfrm flipH="1">
            <a:off x="2198661" y="4231762"/>
            <a:ext cx="4789" cy="1429486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214546" y="306854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>
            <a:off x="2239938" y="4231761"/>
            <a:ext cx="59595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 flipV="1">
            <a:off x="2260611" y="5661248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3214678" y="2124049"/>
            <a:ext cx="498953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启动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身份登录服务器，右键单击“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NET-DB”</a:t>
            </a:r>
          </a:p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并选择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3214678" y="3200439"/>
            <a:ext cx="50006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页面，在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服务器身份验证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身份验证模式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sp>
        <p:nvSpPr>
          <p:cNvPr id="71703" name="Text Box 23"/>
          <p:cNvSpPr txBox="1">
            <a:spLocks noChangeArrowheads="1"/>
          </p:cNvSpPr>
          <p:nvPr/>
        </p:nvSpPr>
        <p:spPr bwMode="auto">
          <a:xfrm>
            <a:off x="3257178" y="4528002"/>
            <a:ext cx="495815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按钮，弹出“直到重新启动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</a:t>
            </a:r>
          </a:p>
          <a:p>
            <a:pPr eaLnBrk="0" hangingPunct="0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以后，您所做的某些配置更改才会生效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信息提示，单击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12.19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3   </a:t>
            </a:r>
            <a:r>
              <a:rPr lang="zh-CN" altLang="en-US" dirty="0" smtClean="0">
                <a:latin typeface="+mj-ea"/>
              </a:rPr>
              <a:t>（续）</a:t>
            </a:r>
            <a:endParaRPr lang="en-US" altLang="zh-CN" b="0" dirty="0">
              <a:latin typeface="+mj-ea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41438" y="2235539"/>
            <a:ext cx="1724025" cy="482600"/>
            <a:chOff x="816" y="2966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3224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966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步骤 </a:t>
              </a:r>
              <a:r>
                <a:rPr lang="en-US" altLang="zh-CN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4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36649" y="3450714"/>
            <a:ext cx="1724025" cy="482600"/>
            <a:chOff x="812" y="3033"/>
            <a:chExt cx="1440" cy="448"/>
          </a:xfrm>
        </p:grpSpPr>
        <p:sp>
          <p:nvSpPr>
            <p:cNvPr id="71687" name="Freeform 7"/>
            <p:cNvSpPr>
              <a:spLocks/>
            </p:cNvSpPr>
            <p:nvPr/>
          </p:nvSpPr>
          <p:spPr bwMode="gray">
            <a:xfrm>
              <a:off x="897" y="3291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8" name="Rectangle 8"/>
            <p:cNvSpPr>
              <a:spLocks noChangeArrowheads="1"/>
            </p:cNvSpPr>
            <p:nvPr/>
          </p:nvSpPr>
          <p:spPr bwMode="gray">
            <a:xfrm>
              <a:off x="812" y="3033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5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</p:cNvCxnSpPr>
          <p:nvPr/>
        </p:nvCxnSpPr>
        <p:spPr bwMode="gray">
          <a:xfrm>
            <a:off x="2198688" y="1949448"/>
            <a:ext cx="4762" cy="1143000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6" name="AutoShape 16"/>
          <p:cNvCxnSpPr>
            <a:cxnSpLocks noChangeShapeType="1"/>
          </p:cNvCxnSpPr>
          <p:nvPr/>
        </p:nvCxnSpPr>
        <p:spPr bwMode="gray">
          <a:xfrm>
            <a:off x="2198688" y="3092448"/>
            <a:ext cx="0" cy="113931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214546" y="2924944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>
            <a:off x="2239938" y="4231761"/>
            <a:ext cx="59595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3214678" y="2124049"/>
            <a:ext cx="49895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中右键单击“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NET-DB”</a:t>
            </a:r>
          </a:p>
          <a:p>
            <a:pPr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服务器，并选择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重新启动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3215966" y="2951463"/>
            <a:ext cx="51737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sa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账户登录，操作过程同上一任务中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lipeng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账户的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注意：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sa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账户是系统默认的管理员账户，不需要创建，也不能够删除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" r="37396" b="50000"/>
          <a:stretch>
            <a:fillRect/>
          </a:stretch>
        </p:blipFill>
        <p:spPr bwMode="auto">
          <a:xfrm>
            <a:off x="1213354" y="4231761"/>
            <a:ext cx="3717318" cy="24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0359" y="4535672"/>
            <a:ext cx="3722811" cy="90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6084168" y="5576816"/>
            <a:ext cx="10005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12.19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4240286" y="6410965"/>
            <a:ext cx="1041702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12.18</a:t>
            </a:r>
            <a:endParaRPr lang="zh-CN" alt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1069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4779640" y="2268354"/>
            <a:ext cx="3449637" cy="239761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906842" y="2271739"/>
            <a:ext cx="3449637" cy="2379649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4885312" y="3664292"/>
            <a:ext cx="3449637" cy="189564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818783" y="3504491"/>
            <a:ext cx="3449637" cy="2082706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2362286" y="2723395"/>
            <a:ext cx="4659125" cy="2585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知识总结：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在混合模式身份验证下，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Server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都可以访问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实例。需要为非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提供访问权限时，使用混合模式验证身份，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如另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一个数据库用户从其他计算机上访问本地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时。</a:t>
            </a:r>
          </a:p>
        </p:txBody>
      </p:sp>
    </p:spTree>
    <p:extLst>
      <p:ext uri="{BB962C8B-B14F-4D97-AF65-F5344CB8AC3E}">
        <p14:creationId xmlns:p14="http://schemas.microsoft.com/office/powerpoint/2010/main" xmlns="" val="1256541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5936" y="332656"/>
            <a:ext cx="6169318" cy="487363"/>
          </a:xfrm>
        </p:spPr>
        <p:txBody>
          <a:bodyPr/>
          <a:lstStyle/>
          <a:p>
            <a:r>
              <a:rPr lang="zh-CN" altLang="en-US" sz="2400" dirty="0"/>
              <a:t>学习子情境 </a:t>
            </a:r>
            <a:r>
              <a:rPr lang="en-US" altLang="zh-CN" sz="2400" dirty="0" smtClean="0"/>
              <a:t>12.2          </a:t>
            </a:r>
            <a:r>
              <a:rPr lang="zh-CN" altLang="en-US" sz="2400" dirty="0" smtClean="0"/>
              <a:t>使用</a:t>
            </a:r>
            <a:r>
              <a:rPr lang="en-US" altLang="zh-CN" sz="2400" dirty="0"/>
              <a:t>T-SQL</a:t>
            </a:r>
            <a:r>
              <a:rPr lang="zh-CN" altLang="en-US" sz="2400" dirty="0"/>
              <a:t>命令</a:t>
            </a:r>
            <a:br>
              <a:rPr lang="zh-CN" altLang="en-US" sz="2400" dirty="0"/>
            </a:br>
            <a:r>
              <a:rPr lang="zh-CN" altLang="en-US" sz="2400" dirty="0"/>
              <a:t>创建和操作</a:t>
            </a:r>
            <a:r>
              <a:rPr lang="en-US" altLang="zh-CN" sz="2400" dirty="0"/>
              <a:t>Student</a:t>
            </a:r>
            <a:r>
              <a:rPr lang="zh-CN" altLang="en-US" sz="2400" dirty="0"/>
              <a:t>数据库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500298" y="1859623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000100" y="2852936"/>
            <a:ext cx="7500990" cy="3456384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2852936"/>
            <a:ext cx="7143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学生管理信息系统将用户登录管理进行了权限</a:t>
            </a:r>
            <a:r>
              <a:rPr lang="zh-CN" altLang="en-US" sz="2000" dirty="0" smtClean="0">
                <a:solidFill>
                  <a:schemeClr val="bg1"/>
                </a:solidFill>
              </a:rPr>
              <a:t>细分</a:t>
            </a:r>
            <a:r>
              <a:rPr lang="zh-CN" altLang="en-US" sz="2000" dirty="0">
                <a:solidFill>
                  <a:schemeClr val="bg1"/>
                </a:solidFill>
              </a:rPr>
              <a:t>，主要有系统管理员、学生信息录入员、学生</a:t>
            </a:r>
            <a:r>
              <a:rPr lang="zh-CN" altLang="en-US" sz="2000" dirty="0" smtClean="0">
                <a:solidFill>
                  <a:schemeClr val="bg1"/>
                </a:solidFill>
              </a:rPr>
              <a:t>信息</a:t>
            </a:r>
            <a:r>
              <a:rPr lang="zh-CN" altLang="en-US" sz="2000" dirty="0">
                <a:solidFill>
                  <a:schemeClr val="bg1"/>
                </a:solidFill>
              </a:rPr>
              <a:t>查询员。系统管理员拥有分配系统账号，分配</a:t>
            </a:r>
            <a:r>
              <a:rPr lang="zh-CN" altLang="en-US" sz="2000" dirty="0" smtClean="0">
                <a:solidFill>
                  <a:schemeClr val="bg1"/>
                </a:solidFill>
              </a:rPr>
              <a:t>、修改</a:t>
            </a:r>
            <a:r>
              <a:rPr lang="zh-CN" altLang="en-US" sz="2000" dirty="0">
                <a:solidFill>
                  <a:schemeClr val="bg1"/>
                </a:solidFill>
              </a:rPr>
              <a:t>用户权限，备份数据等权限；学生信息录入</a:t>
            </a:r>
            <a:r>
              <a:rPr lang="zh-CN" altLang="en-US" sz="2000" dirty="0" smtClean="0">
                <a:solidFill>
                  <a:schemeClr val="bg1"/>
                </a:solidFill>
              </a:rPr>
              <a:t>员拥有</a:t>
            </a:r>
            <a:r>
              <a:rPr lang="zh-CN" altLang="en-US" sz="2000" dirty="0">
                <a:solidFill>
                  <a:schemeClr val="bg1"/>
                </a:solidFill>
              </a:rPr>
              <a:t>录入、修改学生基本信息、学生成绩、学生</a:t>
            </a:r>
            <a:r>
              <a:rPr lang="zh-CN" altLang="en-US" sz="2000" dirty="0" smtClean="0">
                <a:solidFill>
                  <a:schemeClr val="bg1"/>
                </a:solidFill>
              </a:rPr>
              <a:t>违规</a:t>
            </a:r>
            <a:r>
              <a:rPr lang="zh-CN" altLang="en-US" sz="2000" dirty="0">
                <a:solidFill>
                  <a:schemeClr val="bg1"/>
                </a:solidFill>
              </a:rPr>
              <a:t>处理信息、统计成绩等级等权限；学生信息</a:t>
            </a:r>
            <a:r>
              <a:rPr lang="zh-CN" altLang="en-US" sz="2000" dirty="0" smtClean="0">
                <a:solidFill>
                  <a:schemeClr val="bg1"/>
                </a:solidFill>
              </a:rPr>
              <a:t>查询员</a:t>
            </a:r>
            <a:r>
              <a:rPr lang="zh-CN" altLang="en-US" sz="2000" dirty="0">
                <a:solidFill>
                  <a:schemeClr val="bg1"/>
                </a:solidFill>
              </a:rPr>
              <a:t>拥有查询学生信息、学生成绩及其成绩等级的</a:t>
            </a:r>
            <a:r>
              <a:rPr lang="zh-CN" altLang="en-US" sz="2000" dirty="0" smtClean="0">
                <a:solidFill>
                  <a:schemeClr val="bg1"/>
                </a:solidFill>
              </a:rPr>
              <a:t>权限</a:t>
            </a:r>
            <a:r>
              <a:rPr lang="zh-CN" altLang="en-US" sz="2000" dirty="0">
                <a:solidFill>
                  <a:schemeClr val="bg1"/>
                </a:solidFill>
              </a:rPr>
              <a:t>。薛俊需要将不同的权限进一步细化分配。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1736" y="1931067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800352" y="2362223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943352" y="2876573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>
            <a:off x="3181352" y="3657623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4019552" y="251462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gray">
          <a:xfrm>
            <a:off x="5101109" y="4048541"/>
            <a:ext cx="869055" cy="10568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81527" y="3267098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200402" y="1638323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4" name="Group 40"/>
          <p:cNvGrpSpPr>
            <a:grpSpLocks/>
          </p:cNvGrpSpPr>
          <p:nvPr/>
        </p:nvGrpSpPr>
        <p:grpSpPr bwMode="auto">
          <a:xfrm>
            <a:off x="2116140" y="2921023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6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6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73" name="Group 69"/>
          <p:cNvGrpSpPr>
            <a:grpSpLocks/>
          </p:cNvGrpSpPr>
          <p:nvPr/>
        </p:nvGrpSpPr>
        <p:grpSpPr bwMode="auto">
          <a:xfrm>
            <a:off x="5718282" y="4858763"/>
            <a:ext cx="1146175" cy="1374775"/>
            <a:chOff x="2064" y="1008"/>
            <a:chExt cx="722" cy="866"/>
          </a:xfrm>
        </p:grpSpPr>
        <p:sp>
          <p:nvSpPr>
            <p:cNvPr id="74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5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88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89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0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91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98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3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94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76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78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84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80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7" name="Rectangle 97"/>
            <p:cNvSpPr>
              <a:spLocks noChangeArrowheads="1"/>
            </p:cNvSpPr>
            <p:nvPr/>
          </p:nvSpPr>
          <p:spPr bwMode="gray">
            <a:xfrm>
              <a:off x="2325" y="1301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768852" y="3441723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8" name="AutoShape 174"/>
          <p:cNvSpPr>
            <a:spLocks/>
          </p:cNvSpPr>
          <p:nvPr/>
        </p:nvSpPr>
        <p:spPr bwMode="auto">
          <a:xfrm>
            <a:off x="285752" y="1711348"/>
            <a:ext cx="260350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掌握为账户分配合法权限的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方法</a:t>
            </a:r>
          </a:p>
          <a:p>
            <a:pPr algn="r" eaLnBrk="0" hangingPunct="0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285752" y="3662386"/>
            <a:ext cx="1828800" cy="800099"/>
          </a:xfrm>
          <a:prstGeom prst="accentCallout2">
            <a:avLst>
              <a:gd name="adj1" fmla="val 26278"/>
              <a:gd name="adj2" fmla="val 98532"/>
              <a:gd name="adj3" fmla="val 26278"/>
              <a:gd name="adj4" fmla="val 118926"/>
              <a:gd name="adj5" fmla="val 11851"/>
              <a:gd name="adj6" fmla="val 127519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掌握为登录账户设置固定服务器角色的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方法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0" name="AutoShape 176"/>
          <p:cNvSpPr>
            <a:spLocks/>
          </p:cNvSpPr>
          <p:nvPr/>
        </p:nvSpPr>
        <p:spPr bwMode="auto">
          <a:xfrm>
            <a:off x="6513494" y="3741049"/>
            <a:ext cx="1791471" cy="392112"/>
          </a:xfrm>
          <a:prstGeom prst="accentCallout2">
            <a:avLst>
              <a:gd name="adj1" fmla="val 52011"/>
              <a:gd name="adj2" fmla="val 92828"/>
              <a:gd name="adj3" fmla="val 286162"/>
              <a:gd name="adj4" fmla="val 92077"/>
              <a:gd name="adj5" fmla="val 438460"/>
              <a:gd name="adj6" fmla="val 4818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掌握实施数据库角色分配的方法</a:t>
            </a:r>
          </a:p>
        </p:txBody>
      </p:sp>
    </p:spTree>
    <p:extLst>
      <p:ext uri="{BB962C8B-B14F-4D97-AF65-F5344CB8AC3E}">
        <p14:creationId xmlns:p14="http://schemas.microsoft.com/office/powerpoint/2010/main" xmlns="" val="34575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" name="AutoShape 29"/>
          <p:cNvSpPr>
            <a:spLocks noChangeArrowheads="1"/>
          </p:cNvSpPr>
          <p:nvPr/>
        </p:nvSpPr>
        <p:spPr bwMode="auto">
          <a:xfrm>
            <a:off x="4819650" y="2571744"/>
            <a:ext cx="4019550" cy="2752731"/>
          </a:xfrm>
          <a:prstGeom prst="roundRect">
            <a:avLst>
              <a:gd name="adj" fmla="val 5208"/>
            </a:avLst>
          </a:prstGeom>
          <a:solidFill>
            <a:srgbClr val="FCFCFC">
              <a:alpha val="70000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gray">
          <a:xfrm flipH="1">
            <a:off x="3286116" y="1922446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071538" y="1958958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3"/>
          <p:cNvSpPr>
            <a:spLocks/>
          </p:cNvSpPr>
          <p:nvPr/>
        </p:nvSpPr>
        <p:spPr bwMode="blackWhite">
          <a:xfrm>
            <a:off x="4865687" y="3906845"/>
            <a:ext cx="3900487" cy="522287"/>
          </a:xfrm>
          <a:prstGeom prst="callout2">
            <a:avLst>
              <a:gd name="adj1" fmla="val 24316"/>
              <a:gd name="adj2" fmla="val -1954"/>
              <a:gd name="adj3" fmla="val 21884"/>
              <a:gd name="adj4" fmla="val -11843"/>
              <a:gd name="adj5" fmla="val 105473"/>
              <a:gd name="adj6" fmla="val -2629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folHlink"/>
                </a:solidFill>
              </a:rPr>
              <a:t>能够熟练的应用各种角色</a:t>
            </a:r>
          </a:p>
        </p:txBody>
      </p:sp>
      <p:sp>
        <p:nvSpPr>
          <p:cNvPr id="29" name="AutoShape 24"/>
          <p:cNvSpPr>
            <a:spLocks/>
          </p:cNvSpPr>
          <p:nvPr/>
        </p:nvSpPr>
        <p:spPr bwMode="blackWhite">
          <a:xfrm>
            <a:off x="4883150" y="4837126"/>
            <a:ext cx="3865563" cy="449262"/>
          </a:xfrm>
          <a:prstGeom prst="callout2">
            <a:avLst>
              <a:gd name="adj1" fmla="val 25440"/>
              <a:gd name="adj2" fmla="val -1972"/>
              <a:gd name="adj3" fmla="val 25440"/>
              <a:gd name="adj4" fmla="val -13551"/>
              <a:gd name="adj5" fmla="val 79504"/>
              <a:gd name="adj6" fmla="val -24519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hlink"/>
                </a:solidFill>
              </a:rPr>
              <a:t>能够恰当的分配用户权限</a:t>
            </a:r>
          </a:p>
        </p:txBody>
      </p:sp>
      <p:sp>
        <p:nvSpPr>
          <p:cNvPr id="31" name="AutoShape 26"/>
          <p:cNvSpPr>
            <a:spLocks noChangeArrowheads="1"/>
          </p:cNvSpPr>
          <p:nvPr/>
        </p:nvSpPr>
        <p:spPr bwMode="ltGray">
          <a:xfrm rot="-544120">
            <a:off x="718616" y="3350211"/>
            <a:ext cx="393700" cy="2108789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CFCFC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gray">
          <a:xfrm>
            <a:off x="304800" y="5611813"/>
            <a:ext cx="1565275" cy="43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</p:txBody>
      </p:sp>
      <p:sp>
        <p:nvSpPr>
          <p:cNvPr id="42" name="AutoShape 22"/>
          <p:cNvSpPr>
            <a:spLocks/>
          </p:cNvSpPr>
          <p:nvPr/>
        </p:nvSpPr>
        <p:spPr bwMode="blackWhite">
          <a:xfrm>
            <a:off x="4929190" y="2698748"/>
            <a:ext cx="3916363" cy="515938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172309"/>
              <a:gd name="adj6" fmla="val -2420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能够创建各种数据库登录账户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163638" y="3336926"/>
            <a:ext cx="3003550" cy="2771774"/>
            <a:chOff x="1163638" y="3336926"/>
            <a:chExt cx="3003550" cy="2771774"/>
          </a:xfrm>
        </p:grpSpPr>
        <p:grpSp>
          <p:nvGrpSpPr>
            <p:cNvPr id="11" name="Group 6"/>
            <p:cNvGrpSpPr>
              <a:grpSpLocks/>
            </p:cNvGrpSpPr>
            <p:nvPr/>
          </p:nvGrpSpPr>
          <p:grpSpPr bwMode="auto">
            <a:xfrm>
              <a:off x="1338448" y="4525850"/>
              <a:ext cx="2706373" cy="1582850"/>
              <a:chOff x="1082" y="2355"/>
              <a:chExt cx="3406" cy="1993"/>
            </a:xfrm>
          </p:grpSpPr>
          <p:sp>
            <p:nvSpPr>
              <p:cNvPr id="24" name="Freeform 7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Freeform 9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" name="Freeform 13"/>
            <p:cNvSpPr>
              <a:spLocks/>
            </p:cNvSpPr>
            <p:nvPr/>
          </p:nvSpPr>
          <p:spPr bwMode="gray">
            <a:xfrm>
              <a:off x="1280443" y="4139073"/>
              <a:ext cx="2803313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solidFill>
              <a:srgbClr val="B4B4B4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1221643" y="3738793"/>
              <a:ext cx="2902637" cy="1582850"/>
              <a:chOff x="1082" y="2355"/>
              <a:chExt cx="3406" cy="1993"/>
            </a:xfrm>
          </p:grpSpPr>
          <p:sp>
            <p:nvSpPr>
              <p:cNvPr id="18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Freeform 21"/>
            <p:cNvSpPr>
              <a:spLocks/>
            </p:cNvSpPr>
            <p:nvPr/>
          </p:nvSpPr>
          <p:spPr bwMode="gray">
            <a:xfrm>
              <a:off x="1163638" y="3336926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39822" y="2928934"/>
            <a:ext cx="3003550" cy="1582850"/>
            <a:chOff x="1139822" y="2928934"/>
            <a:chExt cx="3003550" cy="1582850"/>
          </a:xfrm>
        </p:grpSpPr>
        <p:sp>
          <p:nvSpPr>
            <p:cNvPr id="35" name="Freeform 19"/>
            <p:cNvSpPr>
              <a:spLocks/>
            </p:cNvSpPr>
            <p:nvPr/>
          </p:nvSpPr>
          <p:spPr bwMode="gray">
            <a:xfrm>
              <a:off x="1139822" y="3461845"/>
              <a:ext cx="1179903" cy="1049939"/>
            </a:xfrm>
            <a:custGeom>
              <a:avLst/>
              <a:gdLst/>
              <a:ahLst/>
              <a:cxnLst>
                <a:cxn ang="0">
                  <a:pos x="51" y="367"/>
                </a:cxn>
                <a:cxn ang="0">
                  <a:pos x="1323" y="1322"/>
                </a:cxn>
                <a:cxn ang="0">
                  <a:pos x="1323" y="974"/>
                </a:cxn>
                <a:cxn ang="0">
                  <a:pos x="0" y="0"/>
                </a:cxn>
                <a:cxn ang="0">
                  <a:pos x="51" y="367"/>
                </a:cxn>
              </a:cxnLst>
              <a:rect l="0" t="0" r="r" b="b"/>
              <a:pathLst>
                <a:path w="1323" h="1322">
                  <a:moveTo>
                    <a:pt x="51" y="367"/>
                  </a:moveTo>
                  <a:lnTo>
                    <a:pt x="1323" y="1322"/>
                  </a:lnTo>
                  <a:lnTo>
                    <a:pt x="1323" y="974"/>
                  </a:lnTo>
                  <a:lnTo>
                    <a:pt x="0" y="0"/>
                  </a:lnTo>
                  <a:lnTo>
                    <a:pt x="51" y="367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gray">
            <a:xfrm>
              <a:off x="2306497" y="3380836"/>
              <a:ext cx="1836875" cy="1126182"/>
            </a:xfrm>
            <a:custGeom>
              <a:avLst/>
              <a:gdLst/>
              <a:ahLst/>
              <a:cxnLst>
                <a:cxn ang="0">
                  <a:pos x="0" y="1070"/>
                </a:cxn>
                <a:cxn ang="0">
                  <a:pos x="2083" y="0"/>
                </a:cxn>
                <a:cxn ang="0">
                  <a:pos x="2045" y="355"/>
                </a:cxn>
                <a:cxn ang="0">
                  <a:pos x="7" y="1418"/>
                </a:cxn>
                <a:cxn ang="0">
                  <a:pos x="0" y="1070"/>
                </a:cxn>
              </a:cxnLst>
              <a:rect l="0" t="0" r="r" b="b"/>
              <a:pathLst>
                <a:path w="2083" h="1418">
                  <a:moveTo>
                    <a:pt x="0" y="1070"/>
                  </a:moveTo>
                  <a:lnTo>
                    <a:pt x="2083" y="0"/>
                  </a:lnTo>
                  <a:lnTo>
                    <a:pt x="2045" y="355"/>
                  </a:lnTo>
                  <a:lnTo>
                    <a:pt x="7" y="1418"/>
                  </a:lnTo>
                  <a:lnTo>
                    <a:pt x="0" y="107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gray">
            <a:xfrm>
              <a:off x="1139822" y="2928934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 rot="21396019">
            <a:off x="2102813" y="782979"/>
            <a:ext cx="107283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0000" b="1" cap="none" spc="50" dirty="0" smtClean="0">
                <a:ln w="11430"/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zh-CN" altLang="en-US" sz="20000" b="1" cap="none" spc="50" dirty="0">
              <a:ln w="11430"/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857356" y="2143116"/>
            <a:ext cx="5715040" cy="364333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214546" y="2571744"/>
            <a:ext cx="5086370" cy="16825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chemeClr val="bg1"/>
                </a:solidFill>
              </a:rPr>
              <a:t>分别为系统管理员、学生信息录入员、学生信息查询员分配相应的数据库操作权限。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873281" y="1871076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2759109" y="1873076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4824194" y="1871075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170267" y="2481904"/>
            <a:ext cx="588842" cy="200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 flipV="1">
            <a:off x="4056095" y="2481903"/>
            <a:ext cx="768099" cy="2001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017390" y="2317237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2911228" y="2299238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5001748" y="2297237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610066" y="3194390"/>
            <a:ext cx="1823416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>
                <a:latin typeface="黑体" pitchFamily="49" charset="-122"/>
              </a:rPr>
              <a:t>将系统管理员权限分配给薛俊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2580994" y="3136031"/>
            <a:ext cx="211961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/>
              <a:t>为学生信息录入员</a:t>
            </a:r>
            <a:r>
              <a:rPr lang="en-US" altLang="zh-CN" dirty="0" err="1"/>
              <a:t>libai</a:t>
            </a:r>
            <a:r>
              <a:rPr lang="zh-CN" altLang="en-US" dirty="0"/>
              <a:t>和</a:t>
            </a:r>
            <a:r>
              <a:rPr lang="en-US" altLang="zh-CN" dirty="0" err="1"/>
              <a:t>dufu</a:t>
            </a:r>
            <a:r>
              <a:rPr lang="zh-CN" altLang="en-US" dirty="0"/>
              <a:t>两个账户分配</a:t>
            </a:r>
            <a:r>
              <a:rPr lang="zh-CN" altLang="en-US" dirty="0" smtClean="0"/>
              <a:t>数据库</a:t>
            </a:r>
            <a:r>
              <a:rPr lang="zh-CN" altLang="en-US" dirty="0"/>
              <a:t>读写权限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4857638" y="3160072"/>
            <a:ext cx="1766756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为学生信息录入员</a:t>
            </a:r>
            <a:r>
              <a:rPr lang="en-US" altLang="zh-CN" sz="1600" dirty="0" err="1"/>
              <a:t>lipeng</a:t>
            </a:r>
            <a:r>
              <a:rPr lang="zh-CN" altLang="en-US" sz="1600" dirty="0"/>
              <a:t>授予查询</a:t>
            </a:r>
            <a:r>
              <a:rPr lang="en-US" altLang="zh-CN" sz="1600" dirty="0"/>
              <a:t>Student</a:t>
            </a:r>
            <a:r>
              <a:rPr lang="zh-CN" altLang="en-US" sz="1600" dirty="0" smtClean="0"/>
              <a:t>数据库中</a:t>
            </a:r>
            <a:r>
              <a:rPr lang="zh-CN" altLang="en-US" sz="1600" dirty="0"/>
              <a:t>的</a:t>
            </a:r>
            <a:r>
              <a:rPr lang="en-US" altLang="zh-CN" sz="1600" dirty="0"/>
              <a:t>Courses</a:t>
            </a:r>
            <a:r>
              <a:rPr lang="zh-CN" altLang="en-US" sz="1600" dirty="0"/>
              <a:t>表的权限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cxnSp>
        <p:nvCxnSpPr>
          <p:cNvPr id="34" name="AutoShape 18"/>
          <p:cNvCxnSpPr>
            <a:cxnSpLocks noChangeShapeType="1"/>
          </p:cNvCxnSpPr>
          <p:nvPr/>
        </p:nvCxnSpPr>
        <p:spPr bwMode="gray">
          <a:xfrm>
            <a:off x="6121180" y="2501903"/>
            <a:ext cx="1289032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39" name="Text Box 26"/>
          <p:cNvSpPr txBox="1">
            <a:spLocks noChangeArrowheads="1"/>
          </p:cNvSpPr>
          <p:nvPr/>
        </p:nvSpPr>
        <p:spPr bwMode="gray">
          <a:xfrm>
            <a:off x="6748716" y="3176995"/>
            <a:ext cx="190012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通过命令方式对学生信息录入员</a:t>
            </a:r>
            <a:r>
              <a:rPr lang="en-US" altLang="zh-CN" sz="1600" dirty="0" err="1" smtClean="0"/>
              <a:t>libai</a:t>
            </a:r>
            <a:r>
              <a:rPr lang="zh-CN" altLang="en-US" sz="1600" dirty="0" smtClean="0"/>
              <a:t>进行</a:t>
            </a:r>
            <a:r>
              <a:rPr lang="zh-CN" altLang="en-US" sz="1600" dirty="0"/>
              <a:t>权限分配，要求能够插入、修改，不能</a:t>
            </a:r>
            <a:r>
              <a:rPr lang="zh-CN" altLang="en-US" sz="1600" dirty="0" smtClean="0"/>
              <a:t>删除</a:t>
            </a:r>
            <a:r>
              <a:rPr lang="zh-CN" altLang="en-US" sz="1600" dirty="0"/>
              <a:t>表</a:t>
            </a:r>
            <a:r>
              <a:rPr lang="en-US" altLang="zh-CN" sz="1600" dirty="0" err="1"/>
              <a:t>Student_course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" name="AutoShape 13"/>
          <p:cNvSpPr>
            <a:spLocks noChangeArrowheads="1"/>
          </p:cNvSpPr>
          <p:nvPr/>
        </p:nvSpPr>
        <p:spPr bwMode="gray">
          <a:xfrm>
            <a:off x="6738789" y="1873077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black">
          <a:xfrm>
            <a:off x="6882898" y="2299238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1 </a:t>
            </a:r>
            <a:r>
              <a:rPr lang="zh-CN" altLang="en-US" sz="2800" dirty="0" smtClean="0">
                <a:latin typeface="黑体" pitchFamily="49" charset="-122"/>
              </a:rPr>
              <a:t>将</a:t>
            </a:r>
            <a:r>
              <a:rPr lang="zh-CN" altLang="en-US" sz="2800" dirty="0">
                <a:latin typeface="黑体" pitchFamily="49" charset="-122"/>
              </a:rPr>
              <a:t>系统管理员权限分配给薛俊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538136" y="2803133"/>
            <a:ext cx="1071570" cy="642942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ltGray">
          <a:xfrm>
            <a:off x="571472" y="1643050"/>
            <a:ext cx="1071570" cy="64294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dirty="0" smtClean="0"/>
              <a:t>1</a:t>
            </a:r>
            <a:endParaRPr lang="zh-CN" altLang="en-US" dirty="0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invGray">
          <a:xfrm>
            <a:off x="1785918" y="1885939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gray">
          <a:xfrm>
            <a:off x="2102883" y="1743082"/>
            <a:ext cx="6215106" cy="442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按照学习子情境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中介绍的方法，创建用户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名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xuejun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gray">
          <a:xfrm>
            <a:off x="2125004" y="2471858"/>
            <a:ext cx="6192985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中，展开“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器下的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服务器角色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节点，可以看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到固定服务器角色，如图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所示，在固定服务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器角色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sysadmin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上单击鼠标右键，弹出快捷菜单，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从中选择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命令。</a:t>
            </a: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1752582" y="3017447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3" t="525" r="4897" b="29549"/>
          <a:stretch>
            <a:fillRect/>
          </a:stretch>
        </p:blipFill>
        <p:spPr bwMode="auto">
          <a:xfrm>
            <a:off x="5795301" y="3645024"/>
            <a:ext cx="2251080" cy="268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28184" y="6326069"/>
            <a:ext cx="11776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12.20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9399" y="3820504"/>
            <a:ext cx="4572000" cy="2308324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注意：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固定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服务器角色也是服务器级别的主体，其作用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范围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是整个服务器。固定服务器角色已经具备了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执行指定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操作的权限，可以把其他登录名作为成员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添加到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固定服务器角色中，这样该登录名可以继承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固定服务器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角色的权限。固定服务器角色中的</a:t>
            </a:r>
            <a:r>
              <a:rPr lang="en-US" altLang="zh-CN" dirty="0" err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sysadmin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拥有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系统的所有权限。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1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538136" y="2803133"/>
            <a:ext cx="1071570" cy="642942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ltGray">
          <a:xfrm>
            <a:off x="571472" y="1643050"/>
            <a:ext cx="1071570" cy="64294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invGray">
          <a:xfrm>
            <a:off x="1785918" y="1885939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gray">
          <a:xfrm>
            <a:off x="2102883" y="1743082"/>
            <a:ext cx="6215106" cy="442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在打开的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服务器角色属性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gray">
          <a:xfrm>
            <a:off x="2102882" y="2953788"/>
            <a:ext cx="6192985" cy="3416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在打开的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服务器角色属性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按钮。</a:t>
            </a: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1752582" y="3017447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92" b="28558"/>
          <a:stretch>
            <a:fillRect/>
          </a:stretch>
        </p:blipFill>
        <p:spPr bwMode="auto">
          <a:xfrm>
            <a:off x="1643042" y="3793911"/>
            <a:ext cx="4324077" cy="2083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6156176" y="5097946"/>
            <a:ext cx="985777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12.21</a:t>
            </a:r>
            <a:endParaRPr lang="zh-CN" alt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966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1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538136" y="3298475"/>
            <a:ext cx="1071570" cy="642942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ltGray">
          <a:xfrm>
            <a:off x="571472" y="2138392"/>
            <a:ext cx="1071570" cy="64294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invGray">
          <a:xfrm>
            <a:off x="1785918" y="2381281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gray">
          <a:xfrm>
            <a:off x="2102883" y="2238424"/>
            <a:ext cx="354923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查找对象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对话框中，选中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xuejun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前的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复选框，如图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按钮。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gray">
          <a:xfrm>
            <a:off x="2102883" y="3449130"/>
            <a:ext cx="3693253" cy="1089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返回到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选择登录名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对话框，可以看到选中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的目标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xuejun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]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出现在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输入要选择的对象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名称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框中，单击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1752582" y="3512789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ltGray">
          <a:xfrm>
            <a:off x="590073" y="4742641"/>
            <a:ext cx="1071570" cy="642942"/>
          </a:xfrm>
          <a:prstGeom prst="homePlate">
            <a:avLst>
              <a:gd name="adj" fmla="val 25000"/>
            </a:avLst>
          </a:prstGeom>
          <a:solidFill>
            <a:srgbClr val="FFC000"/>
          </a:soli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invGray">
          <a:xfrm>
            <a:off x="1804519" y="4985530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C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gray">
          <a:xfrm>
            <a:off x="2121484" y="4842673"/>
            <a:ext cx="59069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返回到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服务器角色属性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对话框，确认添加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的用户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无误后，单击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按钮，完成为用户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分配角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色的操作</a:t>
            </a:r>
          </a:p>
        </p:txBody>
      </p:sp>
      <p:sp>
        <p:nvSpPr>
          <p:cNvPr id="24" name="矩形 5"/>
          <p:cNvSpPr>
            <a:spLocks noChangeArrowheads="1"/>
          </p:cNvSpPr>
          <p:nvPr/>
        </p:nvSpPr>
        <p:spPr bwMode="auto">
          <a:xfrm>
            <a:off x="6590873" y="4169327"/>
            <a:ext cx="1059349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12.22</a:t>
            </a:r>
            <a:endParaRPr lang="zh-CN" altLang="en-US" dirty="0"/>
          </a:p>
        </p:txBody>
      </p:sp>
      <p:pic>
        <p:nvPicPr>
          <p:cNvPr id="25" name="Picture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8201" y="1786228"/>
            <a:ext cx="3240360" cy="221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6670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   (</a:t>
            </a:r>
            <a:r>
              <a:rPr lang="zh-CN" altLang="en-US" dirty="0"/>
              <a:t>续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176336" y="2276872"/>
            <a:ext cx="7254552" cy="286232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知识总结：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/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系统提供了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个固定服务器角色，这些角色及其功能如表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12-1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所示。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    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12-1 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固定服务器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角色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/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固定服务器角色的权限是固定不变的，固定的含义是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指这些角色的名称、权限都是事先存在的，并且不能被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删除或修改。其好处是简化了系统级权限的管理工作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041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   (</a:t>
            </a:r>
            <a:r>
              <a:rPr lang="zh-CN" altLang="en-US" dirty="0"/>
              <a:t>续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  <p:graphicFrame>
        <p:nvGraphicFramePr>
          <p:cNvPr id="6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9871274"/>
              </p:ext>
            </p:extLst>
          </p:nvPr>
        </p:nvGraphicFramePr>
        <p:xfrm>
          <a:off x="0" y="1484784"/>
          <a:ext cx="9001000" cy="4991594"/>
        </p:xfrm>
        <a:graphic>
          <a:graphicData uri="http://schemas.openxmlformats.org/drawingml/2006/table">
            <a:tbl>
              <a:tblPr/>
              <a:tblGrid>
                <a:gridCol w="1997230"/>
                <a:gridCol w="7003770"/>
              </a:tblGrid>
              <a:tr h="544799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固定服务器角色</a:t>
                      </a:r>
                      <a:endParaRPr kumimoji="0" lang="zh-CN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描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    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述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626530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bulkadmin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块数据操作管理员，拥有执行块操作的权限，即拥有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ADMINISTER BULK OPERATIONS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权限，例如执行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BULK INSERT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操作</a:t>
                      </a:r>
                      <a:endParaRPr kumimoji="0" lang="zh-CN" alt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544799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dbcreator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数据库创建者，拥有创建并修改数据库的权限，即拥有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CREATE DATABASE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权限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387464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diskadmin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磁盘管理员，拥有修改资源的权限，即拥有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RESOURCE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权限</a:t>
                      </a:r>
                      <a:endParaRPr kumimoji="0" lang="zh-CN" alt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processadmin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进程管理员，拥有管理服务器连接和状态的权限，即拥有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ANY CONNECTION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、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SERVER STATE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权限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544799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securityadm</a:t>
                      </a:r>
                      <a:r>
                        <a:rPr kumimoji="0" lang="en-US" altLang="zh-CN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i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n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安全管理员，拥有执行修改登录名的权限，即拥有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ANY LOGIN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权限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891520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serveradmin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服务器管理员，拥有修改端点、资源、服务器状态等权限，即拥有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ANY ENDPOINT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、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RESOURCES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、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SERVER STATE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、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SETTINGS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、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SHUTDOWN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和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VIEW SERVER STATE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权限</a:t>
                      </a:r>
                      <a:endParaRPr kumimoji="0" lang="zh-CN" alt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544799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setupadmin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安装程序管理员，拥有修改链接服务器权限，即拥有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ALTER ANY LINKED SERVER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权限</a:t>
                      </a:r>
                      <a:endParaRPr kumimoji="0" lang="zh-CN" alt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315456"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sysadmin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539750" marR="0" lvl="0" indent="-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539750" algn="l"/>
                          <a:tab pos="800100" algn="l"/>
                        </a:tabLst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系统管理员，拥有操作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SQL Server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系统的所有权限</a:t>
                      </a:r>
                      <a:endParaRPr kumimoji="0" lang="zh-CN" alt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739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dirty="0" smtClean="0">
                <a:latin typeface="黑体" pitchFamily="49" charset="-122"/>
              </a:rPr>
              <a:t>任务</a:t>
            </a:r>
            <a:r>
              <a:rPr lang="en-US" altLang="zh-CN" sz="2000" dirty="0" smtClean="0">
                <a:latin typeface="黑体" pitchFamily="49" charset="-122"/>
              </a:rPr>
              <a:t>2</a:t>
            </a:r>
            <a:r>
              <a:rPr lang="zh-CN" altLang="en-US" sz="2000" dirty="0">
                <a:latin typeface="黑体" pitchFamily="49" charset="-122"/>
              </a:rPr>
              <a:t>为学生信息录入员</a:t>
            </a:r>
            <a:r>
              <a:rPr lang="en-US" altLang="zh-CN" sz="2000" dirty="0" err="1">
                <a:latin typeface="黑体" pitchFamily="49" charset="-122"/>
              </a:rPr>
              <a:t>libai</a:t>
            </a:r>
            <a:r>
              <a:rPr lang="zh-CN" altLang="en-US" sz="2000" dirty="0">
                <a:latin typeface="黑体" pitchFamily="49" charset="-122"/>
              </a:rPr>
              <a:t>和</a:t>
            </a:r>
            <a:r>
              <a:rPr lang="en-US" altLang="zh-CN" sz="2000" dirty="0" err="1">
                <a:latin typeface="黑体" pitchFamily="49" charset="-122"/>
              </a:rPr>
              <a:t>dufu</a:t>
            </a:r>
            <a:r>
              <a:rPr lang="zh-CN" altLang="en-US" sz="2000" dirty="0">
                <a:latin typeface="黑体" pitchFamily="49" charset="-122"/>
              </a:rPr>
              <a:t>两个账户</a:t>
            </a:r>
            <a:r>
              <a:rPr lang="zh-CN" altLang="en-US" sz="2000" dirty="0" smtClean="0">
                <a:latin typeface="黑体" pitchFamily="49" charset="-122"/>
              </a:rPr>
              <a:t>分配数据库</a:t>
            </a:r>
            <a:r>
              <a:rPr lang="zh-CN" altLang="en-US" sz="2000" dirty="0">
                <a:latin typeface="黑体" pitchFamily="49" charset="-122"/>
              </a:rPr>
              <a:t>读写权限</a:t>
            </a:r>
            <a:endParaRPr lang="zh-CN" altLang="en-US" sz="20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168091" y="1920369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250265" y="1566884"/>
            <a:ext cx="6000791" cy="148798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225259" y="192989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283673" y="1610333"/>
            <a:ext cx="5966401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中，展开“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NET-DB”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下的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【Student】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安全性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角色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节点，可以看到数据库级角色，如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所示，在准备添加用户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db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­_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datareader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角色上单击鼠标右键，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弹出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快捷菜单，选择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</a:t>
            </a:r>
            <a:endParaRPr lang="en-US" altLang="zh-CN" dirty="0"/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913176" y="3280419"/>
            <a:ext cx="4353697" cy="259607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018402" y="3454870"/>
            <a:ext cx="4320479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固定数据库角色（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Database Roles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）是数据库级的主体，可以使用固定数据库角色来为一组数据库用户指定数据库权限。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db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­_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datareader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角色权限是可以读所有用户表中的所有数据，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db_datawriter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角色权限是可以在所有用户表中添加、删除和更新数据。</a:t>
            </a:r>
          </a:p>
        </p:txBody>
      </p:sp>
      <p:pic>
        <p:nvPicPr>
          <p:cNvPr id="19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6" r="17220" b="25690"/>
          <a:stretch>
            <a:fillRect/>
          </a:stretch>
        </p:blipFill>
        <p:spPr bwMode="auto">
          <a:xfrm>
            <a:off x="5582572" y="2852936"/>
            <a:ext cx="3100201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5004048" y="5916958"/>
            <a:ext cx="999379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1F497D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1F497D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任务</a:t>
            </a:r>
            <a:r>
              <a:rPr lang="en-US" altLang="zh-CN" sz="2400" dirty="0"/>
              <a:t>2    (</a:t>
            </a:r>
            <a:r>
              <a:rPr lang="zh-CN" altLang="en-US" sz="2400" dirty="0"/>
              <a:t>续</a:t>
            </a:r>
            <a:r>
              <a:rPr lang="en-US" altLang="zh-CN" sz="2400" dirty="0"/>
              <a:t>)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875317" y="1981129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957491" y="1627644"/>
            <a:ext cx="3401855" cy="113559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932485" y="199065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147867" y="1761500"/>
            <a:ext cx="3211479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数据库角色属性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875318" y="3360976"/>
            <a:ext cx="928694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913417" y="3384786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983968" y="3115626"/>
            <a:ext cx="3375378" cy="15262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090635" y="3265206"/>
            <a:ext cx="312469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查找对象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【NET-DB\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学生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用户前的复选框，如图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按钮。</a:t>
            </a:r>
            <a:endParaRPr lang="zh-CN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2566" y="1484784"/>
            <a:ext cx="3501922" cy="276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6367458" y="4275676"/>
            <a:ext cx="1008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12.24</a:t>
            </a:r>
            <a:endParaRPr lang="zh-CN" altLang="en-US" dirty="0"/>
          </a:p>
        </p:txBody>
      </p:sp>
      <p:pic>
        <p:nvPicPr>
          <p:cNvPr id="22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5412" y="4645008"/>
            <a:ext cx="3846326" cy="2024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3652983" y="5805264"/>
            <a:ext cx="1080120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chemeClr val="tx2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940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任务</a:t>
            </a:r>
            <a:r>
              <a:rPr lang="en-US" altLang="zh-CN" sz="2400" dirty="0"/>
              <a:t>2    (</a:t>
            </a:r>
            <a:r>
              <a:rPr lang="zh-CN" altLang="en-US" sz="2400" dirty="0"/>
              <a:t>续</a:t>
            </a:r>
            <a:r>
              <a:rPr lang="en-US" altLang="zh-CN" sz="2400" dirty="0"/>
              <a:t>)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923226" y="2102894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005400" y="1749409"/>
            <a:ext cx="6070893" cy="113559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980394" y="2112424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195776" y="1883265"/>
            <a:ext cx="5736501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返回到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数据库角色属性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对话框，确认添加</a:t>
            </a: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的用户无误后，单击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按钮，完成为用</a:t>
            </a: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户分配角色的操作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923227" y="3482741"/>
            <a:ext cx="928694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961326" y="3506551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031877" y="3237391"/>
            <a:ext cx="6044416" cy="103345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167159" y="3401611"/>
            <a:ext cx="579373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用同样的方法为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【NET-DB\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学生处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用户分配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db_datawriter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角色权限。</a:t>
            </a:r>
            <a:endParaRPr lang="zh-CN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ltGray">
          <a:xfrm>
            <a:off x="1853699" y="4509120"/>
            <a:ext cx="6222594" cy="1800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rgbClr val="FFC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5325" y="4553888"/>
            <a:ext cx="57426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知识总结：</a:t>
            </a:r>
          </a:p>
          <a:p>
            <a:pPr eaLnBrk="1" hangingPunct="1">
              <a:buFont typeface="Arial" charset="0"/>
              <a:buNone/>
            </a:pP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固定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数据库角色用于对单个数据库进行操作，每个数据</a:t>
            </a:r>
          </a:p>
          <a:p>
            <a:pPr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库都有一系列固定数据库角色，尽管在不同的数据库内</a:t>
            </a:r>
          </a:p>
          <a:p>
            <a:pPr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他们是同名的，但各自的作用范围都仅限于本数据库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12-2 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标准（默认）的数据库角色</a:t>
            </a:r>
          </a:p>
        </p:txBody>
      </p:sp>
    </p:spTree>
    <p:extLst>
      <p:ext uri="{BB962C8B-B14F-4D97-AF65-F5344CB8AC3E}">
        <p14:creationId xmlns:p14="http://schemas.microsoft.com/office/powerpoint/2010/main" xmlns="" val="153779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pitchFamily="2" charset="-122"/>
              </a:rPr>
              <a:t>学习情境划分</a:t>
            </a:r>
            <a:endParaRPr lang="en-US" altLang="zh-CN" dirty="0">
              <a:ea typeface="宋体" pitchFamily="2" charset="-122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57224" y="3121036"/>
            <a:ext cx="2071702" cy="1379534"/>
            <a:chOff x="3964" y="2071"/>
            <a:chExt cx="1484" cy="330"/>
          </a:xfrm>
        </p:grpSpPr>
        <p:sp>
          <p:nvSpPr>
            <p:cNvPr id="85001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2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950480" y="3121036"/>
            <a:ext cx="2237018" cy="1308096"/>
            <a:chOff x="3964" y="2071"/>
            <a:chExt cx="1484" cy="330"/>
          </a:xfrm>
        </p:grpSpPr>
        <p:sp>
          <p:nvSpPr>
            <p:cNvPr id="85004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5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714750" y="1852632"/>
            <a:ext cx="1597025" cy="536575"/>
            <a:chOff x="3964" y="2071"/>
            <a:chExt cx="1484" cy="330"/>
          </a:xfrm>
        </p:grpSpPr>
        <p:sp>
          <p:nvSpPr>
            <p:cNvPr id="85013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4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cxnSp>
        <p:nvCxnSpPr>
          <p:cNvPr id="85018" name="AutoShape 26"/>
          <p:cNvCxnSpPr>
            <a:cxnSpLocks noChangeShapeType="1"/>
          </p:cNvCxnSpPr>
          <p:nvPr/>
        </p:nvCxnSpPr>
        <p:spPr bwMode="black">
          <a:xfrm rot="16200000">
            <a:off x="2897187" y="1506549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5019" name="AutoShape 27"/>
          <p:cNvCxnSpPr>
            <a:cxnSpLocks noChangeShapeType="1"/>
          </p:cNvCxnSpPr>
          <p:nvPr/>
        </p:nvCxnSpPr>
        <p:spPr bwMode="black">
          <a:xfrm rot="5400000" flipH="1">
            <a:off x="5419725" y="1504961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85020" name="Text Box 28"/>
          <p:cNvSpPr txBox="1">
            <a:spLocks noChangeArrowheads="1"/>
          </p:cNvSpPr>
          <p:nvPr/>
        </p:nvSpPr>
        <p:spPr bwMode="black">
          <a:xfrm>
            <a:off x="3929058" y="1933594"/>
            <a:ext cx="113347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学习情境</a:t>
            </a:r>
            <a:endParaRPr lang="en-US" altLang="zh-CN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black">
          <a:xfrm>
            <a:off x="6028600" y="3286124"/>
            <a:ext cx="218673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dirty="0" smtClean="0">
                <a:solidFill>
                  <a:schemeClr val="bg1"/>
                </a:solidFill>
              </a:rPr>
              <a:t>12.2  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</a:rPr>
              <a:t>为合法账户分配所需权限</a:t>
            </a:r>
          </a:p>
        </p:txBody>
      </p:sp>
      <p:sp>
        <p:nvSpPr>
          <p:cNvPr id="44" name="Text Box 34"/>
          <p:cNvSpPr txBox="1">
            <a:spLocks noChangeArrowheads="1"/>
          </p:cNvSpPr>
          <p:nvPr/>
        </p:nvSpPr>
        <p:spPr bwMode="black">
          <a:xfrm>
            <a:off x="889768" y="3181480"/>
            <a:ext cx="2131170" cy="10618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dirty="0" smtClean="0">
                <a:solidFill>
                  <a:schemeClr val="bg1"/>
                </a:solidFill>
              </a:rPr>
              <a:t>12.1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</a:rPr>
              <a:t>创建</a:t>
            </a:r>
            <a:r>
              <a:rPr lang="en-US" altLang="zh-CN" dirty="0">
                <a:solidFill>
                  <a:schemeClr val="bg1"/>
                </a:solidFill>
              </a:rPr>
              <a:t>SQL Server</a:t>
            </a:r>
            <a:r>
              <a:rPr lang="zh-CN" altLang="en-US" dirty="0">
                <a:solidFill>
                  <a:schemeClr val="bg1"/>
                </a:solidFill>
              </a:rPr>
              <a:t>登录账户</a:t>
            </a:r>
            <a:endParaRPr lang="en-US" altLang="zh-CN" b="1" dirty="0">
              <a:solidFill>
                <a:schemeClr val="bg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    (</a:t>
            </a:r>
            <a:r>
              <a:rPr lang="zh-CN" altLang="en-US" dirty="0"/>
              <a:t>续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  <p:graphicFrame>
        <p:nvGraphicFramePr>
          <p:cNvPr id="6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8898749"/>
              </p:ext>
            </p:extLst>
          </p:nvPr>
        </p:nvGraphicFramePr>
        <p:xfrm>
          <a:off x="322263" y="404813"/>
          <a:ext cx="8355012" cy="6376988"/>
        </p:xfrm>
        <a:graphic>
          <a:graphicData uri="http://schemas.openxmlformats.org/drawingml/2006/table">
            <a:tbl>
              <a:tblPr/>
              <a:tblGrid>
                <a:gridCol w="2038350"/>
                <a:gridCol w="6316662"/>
              </a:tblGrid>
              <a:tr h="33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固定数据库角色</a:t>
                      </a:r>
                      <a:endParaRPr kumimoji="0" 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对应的数据库级权限</a:t>
                      </a:r>
                      <a:endParaRPr kumimoji="0" 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33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db_accessadmin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可以管理对数据库的访问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, 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可以添加或删除用户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ID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673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db_backupoperator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可以备份数据库，可以发出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DBCC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、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CHECKPOINT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和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BACKUP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语句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33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­_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datareader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可以读所有用户表中的所有数据</a:t>
                      </a:r>
                      <a:endParaRPr kumimoji="0" 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33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db_datawriter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可以在所有用户表中添加、删除和更新数据</a:t>
                      </a:r>
                      <a:endParaRPr kumimoji="0" 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100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db­_ddladmin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可以执行任何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DDL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（数据定义语言）命令，可以发出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ALL DDL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，但不能发出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GRANT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、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REVOKE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或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DENY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语句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670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db_denydatareader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不能读所有用户表中的所有数据</a:t>
                      </a:r>
                      <a:endParaRPr kumimoji="0" 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67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db_denydatawriter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不能在所有用户表中添加、删除和更新数据</a:t>
                      </a:r>
                      <a:endParaRPr kumimoji="0" 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67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db_owner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可以执行所有的配置和维护行为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, 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在数据库中有全部许可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671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Db_securityadmin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可以修改数据库角色成员并管理权限，可以管理全部许可、对象所有权、角色和角色成员资格</a:t>
                      </a:r>
                      <a:endParaRPr kumimoji="0" 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  <a:tr h="670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宋体" pitchFamily="2" charset="-122"/>
                        </a:rPr>
                        <a:t>Pubic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一个特别的数据角色。所有的数据库用户都属于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public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角色。不能将用户从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public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sym typeface="Times New Roman" pitchFamily="18" charset="0"/>
                        </a:rPr>
                        <a:t>角色中移除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Calibri" pitchFamily="34" charset="0"/>
                      </a:endParaRPr>
                    </a:p>
                  </a:txBody>
                  <a:tcPr marL="36191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C1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988637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1720" y="354805"/>
            <a:ext cx="5400600" cy="487363"/>
          </a:xfrm>
        </p:spPr>
        <p:txBody>
          <a:bodyPr/>
          <a:lstStyle/>
          <a:p>
            <a:r>
              <a:rPr lang="zh-CN" altLang="en-US" sz="2400" dirty="0" smtClean="0">
                <a:latin typeface="+mj-ea"/>
              </a:rPr>
              <a:t>任务</a:t>
            </a:r>
            <a:r>
              <a:rPr lang="en-US" altLang="zh-CN" sz="2400" dirty="0" smtClean="0">
                <a:latin typeface="+mj-ea"/>
              </a:rPr>
              <a:t>3  </a:t>
            </a:r>
            <a:r>
              <a:rPr lang="zh-CN" altLang="en-US" sz="2400" dirty="0" smtClean="0">
                <a:latin typeface="+mj-ea"/>
              </a:rPr>
              <a:t>为</a:t>
            </a:r>
            <a:r>
              <a:rPr lang="zh-CN" altLang="en-US" sz="2400" dirty="0">
                <a:latin typeface="+mj-ea"/>
              </a:rPr>
              <a:t>学生信息录入员</a:t>
            </a:r>
            <a:r>
              <a:rPr lang="en-US" altLang="zh-CN" sz="2400" dirty="0" err="1">
                <a:latin typeface="+mj-ea"/>
              </a:rPr>
              <a:t>lipeng</a:t>
            </a:r>
            <a:r>
              <a:rPr lang="zh-CN" altLang="en-US" sz="2400" dirty="0">
                <a:latin typeface="+mj-ea"/>
              </a:rPr>
              <a:t>授予查询</a:t>
            </a:r>
            <a:r>
              <a:rPr lang="en-US" altLang="zh-CN" sz="2400" dirty="0">
                <a:latin typeface="+mj-ea"/>
              </a:rPr>
              <a:t>Student</a:t>
            </a:r>
            <a:r>
              <a:rPr lang="zh-CN" altLang="en-US" sz="2400" dirty="0" smtClean="0">
                <a:latin typeface="+mj-ea"/>
              </a:rPr>
              <a:t>数据库中</a:t>
            </a:r>
            <a:r>
              <a:rPr lang="zh-CN" altLang="en-US" sz="2400" dirty="0">
                <a:latin typeface="+mj-ea"/>
              </a:rPr>
              <a:t>的</a:t>
            </a:r>
            <a:r>
              <a:rPr lang="en-US" altLang="zh-CN" sz="2400" dirty="0">
                <a:latin typeface="+mj-ea"/>
              </a:rPr>
              <a:t>Courses</a:t>
            </a:r>
            <a:r>
              <a:rPr lang="zh-CN" altLang="en-US" sz="2400" dirty="0">
                <a:latin typeface="+mj-ea"/>
              </a:rPr>
              <a:t>表的权限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3881" y="1723180"/>
            <a:ext cx="5978581" cy="84856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09644" y="193812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873557" y="202280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42976" y="198217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4128" y="1797760"/>
            <a:ext cx="559757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中，展开“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NET-DB”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下的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【Student】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071670" y="2780928"/>
            <a:ext cx="6000792" cy="71951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206264" y="2901119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5400000">
            <a:off x="1870177" y="2985797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1134826" y="2920311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519343" y="2823323"/>
            <a:ext cx="5432361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右键单击“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lipeng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，在弹出的快捷菜单中选择</a:t>
            </a:r>
          </a:p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1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7445" y="3500438"/>
            <a:ext cx="4124512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960407" y="5765041"/>
            <a:ext cx="996439" cy="369332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12.26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3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3881" y="1723180"/>
            <a:ext cx="2694143" cy="112975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09644" y="193812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873557" y="202280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42976" y="198217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4129" y="1797760"/>
            <a:ext cx="2217871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在左边的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选择页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安全对象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12.27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151065" y="3211344"/>
            <a:ext cx="2636959" cy="124272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285659" y="333153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5400000">
            <a:off x="1953739" y="342849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1214221" y="3350726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454723" y="3373810"/>
            <a:ext cx="211727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按钮，打开如图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的对话框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3" name="Picture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238" b="69708"/>
          <a:stretch>
            <a:fillRect/>
          </a:stretch>
        </p:blipFill>
        <p:spPr bwMode="auto">
          <a:xfrm>
            <a:off x="5220071" y="1723180"/>
            <a:ext cx="3385815" cy="12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5"/>
          <p:cNvSpPr>
            <a:spLocks noChangeArrowheads="1"/>
          </p:cNvSpPr>
          <p:nvPr/>
        </p:nvSpPr>
        <p:spPr bwMode="auto">
          <a:xfrm>
            <a:off x="6610894" y="2785164"/>
            <a:ext cx="11422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12.27</a:t>
            </a:r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263" y="3154496"/>
            <a:ext cx="3024337" cy="177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7"/>
          <p:cNvSpPr>
            <a:spLocks noChangeArrowheads="1"/>
          </p:cNvSpPr>
          <p:nvPr/>
        </p:nvSpPr>
        <p:spPr bwMode="auto">
          <a:xfrm>
            <a:off x="8262600" y="4129847"/>
            <a:ext cx="686571" cy="584775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sz="16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12.28</a:t>
            </a:r>
            <a:endParaRPr lang="zh-CN" altLang="en-US" sz="1600" dirty="0">
              <a:solidFill>
                <a:srgbClr val="002060"/>
              </a:solidFill>
            </a:endParaRP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gray">
          <a:xfrm>
            <a:off x="2222503" y="4604460"/>
            <a:ext cx="2565521" cy="155856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gray">
          <a:xfrm>
            <a:off x="1357097" y="4724650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gray">
          <a:xfrm>
            <a:off x="1285659" y="4743842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5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black">
          <a:xfrm>
            <a:off x="2526161" y="4685693"/>
            <a:ext cx="2117277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特定对象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单选按钮，单击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，打开如图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所示的对话框。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Arc 13"/>
          <p:cNvSpPr>
            <a:spLocks/>
          </p:cNvSpPr>
          <p:nvPr/>
        </p:nvSpPr>
        <p:spPr bwMode="gray">
          <a:xfrm rot="5400000">
            <a:off x="2014058" y="4815840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2" name="Picture 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0032" y="5011307"/>
            <a:ext cx="2880370" cy="1718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8230990" y="5870633"/>
            <a:ext cx="682769" cy="584775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sz="16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12.29</a:t>
            </a:r>
            <a:endParaRPr lang="zh-CN" alt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60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3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3881" y="1723180"/>
            <a:ext cx="2694143" cy="112975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09644" y="193812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873557" y="202280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42976" y="198217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6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4129" y="1797760"/>
            <a:ext cx="2217871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对象类型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按钮，打开如图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12.30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的对话框。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151065" y="3068960"/>
            <a:ext cx="2636959" cy="138510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285659" y="333153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5400000">
            <a:off x="1953739" y="342849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1214221" y="3350726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7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454723" y="3174064"/>
            <a:ext cx="2188715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按钮，打开如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12.31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所示的对话框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gray">
          <a:xfrm>
            <a:off x="2222503" y="4604460"/>
            <a:ext cx="2565521" cy="155856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gray">
          <a:xfrm>
            <a:off x="1357097" y="4724650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gray">
          <a:xfrm>
            <a:off x="1285659" y="4743842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8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black">
          <a:xfrm>
            <a:off x="2526161" y="4685693"/>
            <a:ext cx="2117277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浏览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按钮，打开如图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12.32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【Courses】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Arc 13"/>
          <p:cNvSpPr>
            <a:spLocks/>
          </p:cNvSpPr>
          <p:nvPr/>
        </p:nvSpPr>
        <p:spPr bwMode="gray">
          <a:xfrm rot="5400000">
            <a:off x="2014058" y="4815840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23180"/>
            <a:ext cx="2971043" cy="202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64558"/>
            <a:ext cx="2971043" cy="210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6"/>
          <p:cNvSpPr>
            <a:spLocks noChangeArrowheads="1"/>
          </p:cNvSpPr>
          <p:nvPr/>
        </p:nvSpPr>
        <p:spPr bwMode="auto">
          <a:xfrm>
            <a:off x="7975091" y="5138828"/>
            <a:ext cx="764570" cy="646331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12.31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37" name="矩形 6"/>
          <p:cNvSpPr>
            <a:spLocks noChangeArrowheads="1"/>
          </p:cNvSpPr>
          <p:nvPr/>
        </p:nvSpPr>
        <p:spPr bwMode="auto">
          <a:xfrm>
            <a:off x="7975091" y="2843046"/>
            <a:ext cx="764570" cy="646331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12.30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75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 autoUpdateAnimBg="0"/>
      <p:bldP spid="37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3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3881" y="1680997"/>
            <a:ext cx="6150527" cy="117193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09644" y="193812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873557" y="202280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42976" y="198217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9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9795" y="1680997"/>
            <a:ext cx="574059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返回到选择对象窗口，再单击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，打开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12.33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所示的窗口。选中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【Select】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按钮，表示授予用户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lipeng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可以对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表进行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SELECT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操作。</a:t>
            </a:r>
          </a:p>
        </p:txBody>
      </p:sp>
      <p:pic>
        <p:nvPicPr>
          <p:cNvPr id="23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2" t="28642" r="52364" b="30853"/>
          <a:stretch>
            <a:fillRect/>
          </a:stretch>
        </p:blipFill>
        <p:spPr bwMode="auto">
          <a:xfrm>
            <a:off x="4949360" y="3284983"/>
            <a:ext cx="3295048" cy="165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6294570" y="5301208"/>
            <a:ext cx="946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12.32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25" name="矩形 5"/>
          <p:cNvSpPr>
            <a:spLocks noChangeArrowheads="1"/>
          </p:cNvSpPr>
          <p:nvPr/>
        </p:nvSpPr>
        <p:spPr bwMode="auto">
          <a:xfrm>
            <a:off x="2571750" y="5301208"/>
            <a:ext cx="946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12.33</a:t>
            </a:r>
            <a:endParaRPr lang="zh-CN" altLang="en-US">
              <a:solidFill>
                <a:srgbClr val="002060"/>
              </a:solidFill>
            </a:endParaRPr>
          </a:p>
        </p:txBody>
      </p:sp>
      <p:pic>
        <p:nvPicPr>
          <p:cNvPr id="26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56" t="55031" r="4926" b="8476"/>
          <a:stretch>
            <a:fillRect/>
          </a:stretch>
        </p:blipFill>
        <p:spPr bwMode="auto">
          <a:xfrm>
            <a:off x="1331640" y="3120962"/>
            <a:ext cx="3287482" cy="218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1364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3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3881" y="1723179"/>
            <a:ext cx="5978581" cy="134578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09644" y="193812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873557" y="202280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42976" y="1982174"/>
            <a:ext cx="107293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10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4128" y="1797760"/>
            <a:ext cx="559757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如果还想限制只能对表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的某些列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具有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SELECT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权限，可以在图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12.33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权限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按钮，打开如图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12.34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所示的对话框，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表示限制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只能对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Course_id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Course_name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具有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SELECT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权限。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071670" y="3308843"/>
            <a:ext cx="6000792" cy="61093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223455" y="3360776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5400000">
            <a:off x="1982890" y="3431611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1152017" y="3379968"/>
            <a:ext cx="10810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519343" y="3418507"/>
            <a:ext cx="543236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按钮，完成权限授予。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3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4457" y="3895076"/>
            <a:ext cx="3535507" cy="259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5580112" y="5210908"/>
            <a:ext cx="936104" cy="646331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12.34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1672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639777" cy="487363"/>
          </a:xfrm>
        </p:spPr>
        <p:txBody>
          <a:bodyPr/>
          <a:lstStyle/>
          <a:p>
            <a:pPr algn="l"/>
            <a:r>
              <a:rPr lang="zh-CN" altLang="en-US" sz="2000" dirty="0" smtClean="0">
                <a:latin typeface="黑体" pitchFamily="49" charset="-122"/>
              </a:rPr>
              <a:t>任务</a:t>
            </a:r>
            <a:r>
              <a:rPr lang="en-US" altLang="zh-CN" sz="2000" dirty="0" smtClean="0">
                <a:latin typeface="黑体" pitchFamily="49" charset="-122"/>
              </a:rPr>
              <a:t>4   </a:t>
            </a:r>
            <a:r>
              <a:rPr lang="zh-CN" altLang="en-US" sz="2000" dirty="0" smtClean="0">
                <a:latin typeface="黑体" pitchFamily="49" charset="-122"/>
              </a:rPr>
              <a:t>通过</a:t>
            </a:r>
            <a:r>
              <a:rPr lang="zh-CN" altLang="en-US" sz="2000" dirty="0">
                <a:latin typeface="黑体" pitchFamily="49" charset="-122"/>
              </a:rPr>
              <a:t>命令方式对学生信息录入员</a:t>
            </a:r>
            <a:r>
              <a:rPr lang="en-US" altLang="zh-CN" sz="2000" dirty="0" err="1" smtClean="0">
                <a:latin typeface="黑体" pitchFamily="49" charset="-122"/>
              </a:rPr>
              <a:t>libai</a:t>
            </a:r>
            <a:r>
              <a:rPr lang="zh-CN" altLang="en-US" sz="2000" dirty="0" smtClean="0">
                <a:latin typeface="黑体" pitchFamily="49" charset="-122"/>
              </a:rPr>
              <a:t>进行权限</a:t>
            </a:r>
            <a:r>
              <a:rPr lang="en-US" altLang="zh-CN" sz="2000" dirty="0" smtClean="0">
                <a:latin typeface="黑体" pitchFamily="49" charset="-122"/>
              </a:rPr>
              <a:t/>
            </a:r>
            <a:br>
              <a:rPr lang="en-US" altLang="zh-CN" sz="2000" dirty="0" smtClean="0">
                <a:latin typeface="黑体" pitchFamily="49" charset="-122"/>
              </a:rPr>
            </a:br>
            <a:r>
              <a:rPr lang="zh-CN" altLang="en-US" sz="2000" dirty="0" smtClean="0">
                <a:latin typeface="黑体" pitchFamily="49" charset="-122"/>
              </a:rPr>
              <a:t>分配</a:t>
            </a:r>
            <a:r>
              <a:rPr lang="zh-CN" altLang="en-US" sz="2000" dirty="0">
                <a:latin typeface="黑体" pitchFamily="49" charset="-122"/>
              </a:rPr>
              <a:t>，要求能够插入、修改，不能</a:t>
            </a:r>
            <a:r>
              <a:rPr lang="zh-CN" altLang="en-US" sz="2000" dirty="0" smtClean="0">
                <a:latin typeface="黑体" pitchFamily="49" charset="-122"/>
              </a:rPr>
              <a:t>删除</a:t>
            </a:r>
            <a:r>
              <a:rPr lang="zh-CN" altLang="en-US" sz="2000" dirty="0">
                <a:latin typeface="黑体" pitchFamily="49" charset="-122"/>
              </a:rPr>
              <a:t>表</a:t>
            </a:r>
            <a:r>
              <a:rPr lang="en-US" altLang="zh-CN" sz="2000" dirty="0" err="1">
                <a:latin typeface="黑体" pitchFamily="49" charset="-122"/>
              </a:rPr>
              <a:t>Student_course</a:t>
            </a:r>
            <a:endParaRPr lang="zh-CN" altLang="en-US" sz="20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2124135" y="1966366"/>
            <a:ext cx="6082792" cy="113431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239898" y="2181315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903811" y="226599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1173230" y="2225361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569641" y="2206338"/>
            <a:ext cx="521563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数据库下的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安全性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创建“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libai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6406" y="3686254"/>
            <a:ext cx="6082792" cy="93325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12169" y="3901201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45501" y="3945247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555776" y="3829715"/>
            <a:ext cx="532688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工具栏上的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，新建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查询文件。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897017" y="396022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4   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866055"/>
            <a:ext cx="6082792" cy="70568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030453" y="2017226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94366" y="210190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63785" y="2061272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164675" y="2050030"/>
            <a:ext cx="582245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输入查询语句：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03026" y="3933056"/>
            <a:ext cx="6082792" cy="63044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118789" y="4002602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052121" y="4046648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92908" y="4024348"/>
            <a:ext cx="561290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执行查询语句，执行结果如图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12.35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803637" y="406162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0756"/>
          <a:stretch/>
        </p:blipFill>
        <p:spPr bwMode="auto">
          <a:xfrm>
            <a:off x="2032594" y="2765428"/>
            <a:ext cx="5510206" cy="10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57" t="62074" r="17899" b="11185"/>
          <a:stretch>
            <a:fillRect/>
          </a:stretch>
        </p:blipFill>
        <p:spPr bwMode="auto">
          <a:xfrm>
            <a:off x="1546225" y="4797425"/>
            <a:ext cx="475615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6513694" y="5741987"/>
            <a:ext cx="946150" cy="369888"/>
          </a:xfrm>
          <a:prstGeom prst="rect">
            <a:avLst/>
          </a:prstGeom>
          <a:solidFill>
            <a:srgbClr val="B2C1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2060"/>
                </a:solidFill>
                <a:latin typeface="Calibri" pitchFamily="34" charset="0"/>
                <a:sym typeface="宋体" pitchFamily="2" charset="-122"/>
              </a:rPr>
              <a:t>图</a:t>
            </a:r>
            <a:r>
              <a:rPr lang="en-US" altLang="zh-CN" b="1">
                <a:solidFill>
                  <a:srgbClr val="00206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12.35</a:t>
            </a:r>
            <a:endParaRPr lang="zh-CN" alt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5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11225" y="116632"/>
            <a:ext cx="8229600" cy="927100"/>
          </a:xfrm>
        </p:spPr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4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120307" y="2071481"/>
            <a:ext cx="1867518" cy="4247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知识总结：</a:t>
            </a: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>
            <a:off x="975842" y="1972326"/>
            <a:ext cx="0" cy="392909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gray">
          <a:xfrm>
            <a:off x="1352081" y="2942295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gray">
          <a:xfrm>
            <a:off x="1352081" y="3939252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635837" y="2941448"/>
            <a:ext cx="5672467" cy="840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除了使用固定数据库角色，还有一种办法是为数据库角色和用户授予小粒度的数据库权限。可以通过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GRANT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DENY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REVOKE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语句来管理权限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gray">
          <a:xfrm>
            <a:off x="1606081" y="3901152"/>
            <a:ext cx="6278287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GRANT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允许一个数据库用户或角色执行所授权限指定的操作。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3893941" y="-121855"/>
            <a:ext cx="0" cy="5760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gray">
          <a:xfrm>
            <a:off x="1315976" y="4595617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gray">
          <a:xfrm>
            <a:off x="1599731" y="4594770"/>
            <a:ext cx="5852589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ENY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拒绝一个数据库用户或者角色的特定权限，并且阻止他们从其他角色中继承这个权限。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    </a:t>
            </a:r>
            <a:r>
              <a:rPr lang="en-US" altLang="zh-CN" dirty="0"/>
              <a:t>(</a:t>
            </a:r>
            <a:r>
              <a:rPr lang="zh-CN" altLang="en-US" dirty="0"/>
              <a:t>续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gray">
          <a:xfrm>
            <a:off x="1103290" y="1866891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8"/>
          <p:cNvSpPr>
            <a:spLocks noChangeArrowheads="1"/>
          </p:cNvSpPr>
          <p:nvPr/>
        </p:nvSpPr>
        <p:spPr bwMode="gray">
          <a:xfrm>
            <a:off x="1103290" y="2813426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gray">
          <a:xfrm>
            <a:off x="1430851" y="1828791"/>
            <a:ext cx="6572296" cy="442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REVOKE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取消先前被授予或拒绝的权限。</a:t>
            </a: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gray">
          <a:xfrm>
            <a:off x="1430851" y="2638200"/>
            <a:ext cx="6572296" cy="33513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GRANT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命令的语法格式如下：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GRANT { ALL [ PRIVILEGES ] }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| permission [ ( column [ ,...n ] ) ] [ ,...n ]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[ ON [ class :: ] securable ] TO principal [ ,...n ] 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[ WITH GRANT OPTION ] [ AS principal ]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ON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子句指定被授予权限的对象，而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子句指定被授予权限的数据库角色。</a:t>
            </a:r>
          </a:p>
        </p:txBody>
      </p:sp>
    </p:spTree>
    <p:extLst>
      <p:ext uri="{BB962C8B-B14F-4D97-AF65-F5344CB8AC3E}">
        <p14:creationId xmlns:p14="http://schemas.microsoft.com/office/powerpoint/2010/main" xmlns="" val="202157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042" y="764704"/>
            <a:ext cx="7000924" cy="487363"/>
          </a:xfrm>
        </p:spPr>
        <p:txBody>
          <a:bodyPr/>
          <a:lstStyle/>
          <a:p>
            <a:r>
              <a:rPr lang="zh-CN" altLang="en-US" sz="2800" b="0" dirty="0" smtClean="0">
                <a:latin typeface="黑体" pitchFamily="49" charset="-122"/>
              </a:rPr>
              <a:t>学习子情境</a:t>
            </a:r>
            <a:r>
              <a:rPr lang="en-US" altLang="zh-CN" sz="2800" b="0" dirty="0" smtClean="0">
                <a:latin typeface="黑体" pitchFamily="49" charset="-122"/>
              </a:rPr>
              <a:t>12.1  </a:t>
            </a:r>
            <a:r>
              <a:rPr lang="zh-CN" altLang="en-US" sz="2800" b="0" dirty="0" smtClean="0">
                <a:latin typeface="黑体" pitchFamily="49" charset="-122"/>
              </a:rPr>
              <a:t>创建</a:t>
            </a:r>
            <a:r>
              <a:rPr lang="en-US" altLang="zh-CN" sz="2800" b="0" dirty="0">
                <a:latin typeface="黑体" pitchFamily="49" charset="-122"/>
              </a:rPr>
              <a:t>SQL Server</a:t>
            </a:r>
            <a:r>
              <a:rPr lang="zh-CN" altLang="en-US" sz="2800" b="0" dirty="0">
                <a:latin typeface="黑体" pitchFamily="49" charset="-122"/>
              </a:rPr>
              <a:t>登录账户</a:t>
            </a:r>
            <a:br>
              <a:rPr lang="zh-CN" altLang="en-US" sz="2800" b="0" dirty="0">
                <a:latin typeface="黑体" pitchFamily="49" charset="-122"/>
              </a:rPr>
            </a:br>
            <a:endParaRPr lang="zh-CN" altLang="en-US" sz="25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500298" y="1643044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357290" y="2571744"/>
            <a:ext cx="6500858" cy="2657456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2785633"/>
            <a:ext cx="5929354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学生管理系统的各种用户在使用系统之前必须得到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自己的合法身份，数据库管理员薛俊首先针对管理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用户创建了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登录账户，其次对普通用户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创建了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登录账户信息。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1736" y="1714488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4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120307" y="2071481"/>
            <a:ext cx="1795510" cy="4247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归纳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总结：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>
            <a:off x="975842" y="1972326"/>
            <a:ext cx="0" cy="392909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gray">
          <a:xfrm>
            <a:off x="1352081" y="2942295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gray">
          <a:xfrm>
            <a:off x="1352081" y="3939252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635837" y="2941448"/>
            <a:ext cx="5456443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验证所有用户连接的访问权限，因此所有用户连接都必须指定身份验证模式和凭据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gray">
          <a:xfrm>
            <a:off x="1606082" y="3901152"/>
            <a:ext cx="5486198" cy="10064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有两种身份验证模式可供选择：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身份验证和混合模式身份验证，它们控制应用程序用户如何连接到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3893941" y="-121855"/>
            <a:ext cx="0" cy="5760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gray">
          <a:xfrm>
            <a:off x="1388187" y="5281161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gray">
          <a:xfrm>
            <a:off x="1671943" y="5108696"/>
            <a:ext cx="5564354" cy="840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并且可以创建两种类型的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登录，它们控制对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实例的访问。</a:t>
            </a:r>
          </a:p>
        </p:txBody>
      </p:sp>
    </p:spTree>
    <p:extLst>
      <p:ext uri="{BB962C8B-B14F-4D97-AF65-F5344CB8AC3E}">
        <p14:creationId xmlns:p14="http://schemas.microsoft.com/office/powerpoint/2010/main" xmlns="" val="2228430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    </a:t>
            </a:r>
            <a:r>
              <a:rPr lang="en-US" altLang="zh-CN" dirty="0"/>
              <a:t>(</a:t>
            </a:r>
            <a:r>
              <a:rPr lang="zh-CN" altLang="en-US" dirty="0"/>
              <a:t>续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51</a:t>
            </a:fld>
            <a:endParaRPr lang="en-US" altLang="zh-CN"/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gray">
          <a:xfrm>
            <a:off x="1103290" y="1866891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8"/>
          <p:cNvSpPr>
            <a:spLocks noChangeArrowheads="1"/>
          </p:cNvSpPr>
          <p:nvPr/>
        </p:nvSpPr>
        <p:spPr bwMode="gray">
          <a:xfrm>
            <a:off x="1120170" y="2935199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gray">
          <a:xfrm>
            <a:off x="1430851" y="1828791"/>
            <a:ext cx="580544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身份验证和登录名是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的第一级安全性保护，因此要为环境配置最安全的选项。</a:t>
            </a: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gray">
          <a:xfrm>
            <a:off x="1595645" y="2813426"/>
            <a:ext cx="5805445" cy="30008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角色是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用来集中管理数据库或服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务器的权限。数据库管理员将操作数据库的权限赋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给角色后，再将角色赋给数据库用户或登录账户，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从而使数据库用户或登录账户拥有了相应的权限。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当向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中添加登录名并设置用户后，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就可以将登录名映射到用户需要访问的每个数据库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中的用户账户或者角色中。</a:t>
            </a:r>
          </a:p>
        </p:txBody>
      </p:sp>
    </p:spTree>
    <p:extLst>
      <p:ext uri="{BB962C8B-B14F-4D97-AF65-F5344CB8AC3E}">
        <p14:creationId xmlns:p14="http://schemas.microsoft.com/office/powerpoint/2010/main" xmlns="" val="398720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习题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52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899592" y="1772816"/>
            <a:ext cx="7532340" cy="452431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algn="ctr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理论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题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登录有几种验证方式，分别是什么？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能不能禁用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登录方式？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身份验证它的作用是什么，有什么好处？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．什么是角色？服务器角色和数据库角色的区别是什么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algn="ctr" eaLnBrk="1" hangingPunct="1">
              <a:buFont typeface="Arial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algn="ctr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题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1" hangingPunct="1">
              <a:buFont typeface="Arial" charset="0"/>
              <a:buAutoNum type="arabicPeriod"/>
            </a:pP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实现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下面的操作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：创建数据库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company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，自定义部门表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department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和客户表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customers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内容。</a:t>
            </a:r>
          </a:p>
          <a:p>
            <a:pPr marL="0" indent="0"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操作系统上建立一个用户名叫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aaa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，建立一个工作组名叫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group1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，将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aaa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放入工作组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group1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中。</a:t>
            </a:r>
          </a:p>
          <a:p>
            <a:pPr marL="0" indent="0" eaLnBrk="1" hangingPunct="1"/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习题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53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899592" y="1772816"/>
            <a:ext cx="7532340" cy="424731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：使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group1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组成为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合法账户，并让其可以访问数据库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company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中的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department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：使用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aaa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重新连接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服务器，尝试该用户是否能对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department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customers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表进行查询操作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2. 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实现下面的操作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：创建登录账号：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YGKQAmd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，并在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   Management Studio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下查看。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：禁止账号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YGKQAmd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登录，然后再进行恢复。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：给数据库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YGKQ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创建用户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YGKQAmd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，然后修改用户名为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YGAmd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 为数据库用户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YGAmd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设置权限：对于数据库表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JBQK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QQLX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具有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SELECT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UPDATE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权限。</a:t>
            </a:r>
          </a:p>
          <a:p>
            <a:pPr marL="0" indent="0" eaLnBrk="1" hangingPunct="1">
              <a:buFont typeface="Arial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：创建数据库角色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XAmd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，并添加成员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YGAmd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0" indent="0" eaLnBrk="1" hangingPunct="1">
              <a:buFont typeface="Arial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010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800352" y="2362223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943352" y="2876573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4019552" y="251462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gray">
          <a:xfrm>
            <a:off x="5418196" y="3893186"/>
            <a:ext cx="547288" cy="617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81527" y="3267098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200402" y="1638323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73" name="Group 69"/>
          <p:cNvGrpSpPr>
            <a:grpSpLocks/>
          </p:cNvGrpSpPr>
          <p:nvPr/>
        </p:nvGrpSpPr>
        <p:grpSpPr bwMode="auto">
          <a:xfrm>
            <a:off x="5732329" y="4377554"/>
            <a:ext cx="1146175" cy="1374775"/>
            <a:chOff x="2064" y="1008"/>
            <a:chExt cx="722" cy="866"/>
          </a:xfrm>
        </p:grpSpPr>
        <p:sp>
          <p:nvSpPr>
            <p:cNvPr id="74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5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88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89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0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91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98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3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94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76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78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84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80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7" name="Rectangle 97"/>
            <p:cNvSpPr>
              <a:spLocks noChangeArrowheads="1"/>
            </p:cNvSpPr>
            <p:nvPr/>
          </p:nvSpPr>
          <p:spPr bwMode="gray">
            <a:xfrm>
              <a:off x="2325" y="1301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768852" y="3441723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8" name="AutoShape 174"/>
          <p:cNvSpPr>
            <a:spLocks/>
          </p:cNvSpPr>
          <p:nvPr/>
        </p:nvSpPr>
        <p:spPr bwMode="auto">
          <a:xfrm>
            <a:off x="554972" y="2907571"/>
            <a:ext cx="260350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-148775"/>
              <a:gd name="adj6" fmla="val 121901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学会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登录方式的设置</a:t>
            </a:r>
          </a:p>
        </p:txBody>
      </p:sp>
      <p:sp>
        <p:nvSpPr>
          <p:cNvPr id="180" name="AutoShape 176"/>
          <p:cNvSpPr>
            <a:spLocks/>
          </p:cNvSpPr>
          <p:nvPr/>
        </p:nvSpPr>
        <p:spPr bwMode="auto">
          <a:xfrm>
            <a:off x="2983658" y="5366477"/>
            <a:ext cx="1791471" cy="392112"/>
          </a:xfrm>
          <a:prstGeom prst="accentCallout2">
            <a:avLst>
              <a:gd name="adj1" fmla="val 48582"/>
              <a:gd name="adj2" fmla="val 95830"/>
              <a:gd name="adj3" fmla="val 32387"/>
              <a:gd name="adj4" fmla="val 134111"/>
              <a:gd name="adj5" fmla="val -86236"/>
              <a:gd name="adj6" fmla="val 180462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学会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登录账户的设置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691680" y="2065978"/>
            <a:ext cx="6096740" cy="3451254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214335" y="2331727"/>
            <a:ext cx="5051430" cy="28623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sz="200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Windows</a:t>
            </a:r>
            <a:r>
              <a:rPr lang="zh-CN" altLang="en-US" sz="200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系统中创建</a:t>
            </a:r>
            <a:r>
              <a:rPr lang="en-US" altLang="zh-CN" sz="2000" kern="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libai</a:t>
            </a:r>
            <a:r>
              <a:rPr lang="zh-CN" altLang="en-US" sz="200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000" kern="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dufu</a:t>
            </a:r>
            <a:r>
              <a:rPr lang="zh-CN" altLang="en-US" sz="200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两个账户</a:t>
            </a:r>
            <a:r>
              <a:rPr lang="zh-CN" altLang="en-US" sz="200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完成据库</a:t>
            </a:r>
            <a:r>
              <a:rPr lang="zh-CN" altLang="en-US" sz="200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登录，另外李鹏同学需要通过前台应用程序</a:t>
            </a:r>
            <a:r>
              <a:rPr lang="zh-CN" altLang="en-US" sz="200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访问</a:t>
            </a:r>
            <a:r>
              <a:rPr lang="en-US" altLang="zh-CN" sz="200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sz="200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数据库，此时后台数据库往往是</a:t>
            </a:r>
            <a:r>
              <a:rPr lang="zh-CN" altLang="en-US" sz="200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通过</a:t>
            </a:r>
            <a:r>
              <a:rPr lang="en-US" altLang="zh-CN" sz="200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00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验证方式登录的，现需要创建</a:t>
            </a:r>
            <a:r>
              <a:rPr lang="en-US" altLang="zh-CN" sz="2000" kern="0" dirty="0" err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lipeng</a:t>
            </a:r>
            <a:r>
              <a:rPr lang="zh-CN" altLang="en-US" sz="200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这个账户以</a:t>
            </a:r>
            <a:r>
              <a:rPr lang="zh-CN" altLang="en-US" sz="200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完成数据库访问。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677597" y="2275181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767202" y="2275181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183631" y="2275181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720584" y="2796675"/>
            <a:ext cx="1046618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780786" y="2600619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3878328" y="2600619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solidFill>
                  <a:srgbClr val="FFFFFF"/>
                </a:solidFill>
              </a:rPr>
              <a:t>任务</a:t>
            </a:r>
            <a:r>
              <a:rPr lang="en-US" altLang="zh-CN" sz="1600" dirty="0" smtClean="0">
                <a:solidFill>
                  <a:srgbClr val="FFFFFF"/>
                </a:solidFill>
              </a:rPr>
              <a:t>2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313807" y="2600619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1391846" y="3524942"/>
            <a:ext cx="1328738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400" dirty="0"/>
              <a:t>创建</a:t>
            </a:r>
            <a:r>
              <a:rPr lang="en-US" altLang="zh-CN" sz="1400" dirty="0" err="1"/>
              <a:t>libai</a:t>
            </a:r>
            <a:r>
              <a:rPr lang="zh-CN" altLang="en-US" sz="1400" dirty="0"/>
              <a:t>、</a:t>
            </a:r>
            <a:r>
              <a:rPr lang="en-US" altLang="zh-CN" sz="1400" dirty="0" err="1"/>
              <a:t>dufu</a:t>
            </a:r>
            <a:r>
              <a:rPr lang="zh-CN" altLang="en-US" sz="1400" dirty="0"/>
              <a:t>两个账户使其能够访问学生管理系统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671781" y="3491614"/>
            <a:ext cx="1233827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400" dirty="0"/>
              <a:t>创建账户</a:t>
            </a:r>
            <a:r>
              <a:rPr lang="en-US" altLang="zh-CN" sz="1400" dirty="0" err="1"/>
              <a:t>lipeng</a:t>
            </a:r>
            <a:r>
              <a:rPr lang="zh-CN" altLang="en-US" sz="1400" dirty="0"/>
              <a:t>，使其能够通过混合验证方式访问学生管理系统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6075996" y="3417219"/>
            <a:ext cx="1258256" cy="22467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dirty="0"/>
              <a:t>某用户以</a:t>
            </a:r>
            <a:r>
              <a:rPr lang="en-US" altLang="zh-CN" sz="1400" dirty="0"/>
              <a:t>Windows</a:t>
            </a:r>
            <a:r>
              <a:rPr lang="zh-CN" altLang="en-US" sz="1400" dirty="0"/>
              <a:t>身份验证安装了</a:t>
            </a:r>
            <a:r>
              <a:rPr lang="en-US" altLang="zh-CN" sz="1400" dirty="0"/>
              <a:t>SQL    </a:t>
            </a:r>
            <a:r>
              <a:rPr lang="en-US" altLang="zh-CN" sz="1400" dirty="0" smtClean="0"/>
              <a:t>Server2005</a:t>
            </a:r>
            <a:r>
              <a:rPr lang="zh-CN" altLang="en-US" sz="1400" dirty="0"/>
              <a:t>数据库服务，后期使用过程中有时</a:t>
            </a:r>
            <a:r>
              <a:rPr lang="zh-CN" altLang="en-US" sz="1400" dirty="0" smtClean="0"/>
              <a:t>希望使用</a:t>
            </a:r>
            <a:r>
              <a:rPr lang="en-US" altLang="zh-CN" sz="1400" dirty="0" err="1"/>
              <a:t>sa</a:t>
            </a:r>
            <a:r>
              <a:rPr lang="zh-CN" altLang="en-US" sz="1400" dirty="0"/>
              <a:t>账户登录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cxnSp>
        <p:nvCxnSpPr>
          <p:cNvPr id="78" name="AutoShape 18"/>
          <p:cNvCxnSpPr>
            <a:cxnSpLocks noChangeShapeType="1"/>
            <a:endCxn id="8" idx="1"/>
          </p:cNvCxnSpPr>
          <p:nvPr/>
        </p:nvCxnSpPr>
        <p:spPr bwMode="gray">
          <a:xfrm>
            <a:off x="4859386" y="2796675"/>
            <a:ext cx="132424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633" y="404664"/>
            <a:ext cx="6019800" cy="487363"/>
          </a:xfrm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1   </a:t>
            </a:r>
            <a:r>
              <a:rPr lang="zh-CN" altLang="en-US" sz="2400" dirty="0" smtClean="0"/>
              <a:t>创建</a:t>
            </a:r>
            <a:r>
              <a:rPr lang="en-US" altLang="zh-CN" sz="2400" dirty="0" err="1"/>
              <a:t>libai</a:t>
            </a:r>
            <a:r>
              <a:rPr lang="zh-CN" altLang="en-US" sz="2400" dirty="0"/>
              <a:t>、</a:t>
            </a:r>
            <a:r>
              <a:rPr lang="en-US" altLang="zh-CN" sz="2400" dirty="0" err="1"/>
              <a:t>dufu</a:t>
            </a:r>
            <a:r>
              <a:rPr lang="zh-CN" altLang="en-US" sz="2400" dirty="0"/>
              <a:t>两个账户使其能够访问学生</a:t>
            </a:r>
            <a:r>
              <a:rPr lang="zh-CN" altLang="en-US" sz="2400" dirty="0" smtClean="0"/>
              <a:t>管理系统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13938" y="1550680"/>
            <a:ext cx="6074205" cy="123024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699792" y="1621039"/>
            <a:ext cx="5924526" cy="1089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开始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设置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控制面板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控制面板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窗口中双击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管理工具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图标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，接着在打开的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管理工具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双击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计算机管理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图标，打开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计算机管理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322360" y="2053103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3118" y="1550680"/>
            <a:ext cx="1138548" cy="1138548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1130549" y="1965748"/>
            <a:ext cx="12208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1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986136" y="2986057"/>
            <a:ext cx="6402288" cy="92002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823938" y="3136977"/>
            <a:ext cx="5564486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本地用户和组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节点，右键单击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新用户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12.2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224888" y="3261088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2687" y="2900652"/>
            <a:ext cx="1118979" cy="1118979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1182687" y="3261088"/>
            <a:ext cx="120027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2</a:t>
            </a:r>
            <a:endParaRPr lang="en-US" altLang="zh-CN" sz="2000" b="1" dirty="0">
              <a:ea typeface="宋体" pitchFamily="2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8112" y="4059620"/>
            <a:ext cx="3289432" cy="216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234616" y="6137581"/>
            <a:ext cx="38164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b="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图</a:t>
            </a:r>
            <a:r>
              <a:rPr lang="en-US" b="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12.1  【</a:t>
            </a:r>
            <a:r>
              <a:rPr lang="zh-CN" altLang="en-US" b="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计算机管理</a:t>
            </a:r>
            <a:r>
              <a:rPr lang="en-US" b="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】</a:t>
            </a:r>
            <a:r>
              <a:rPr lang="zh-CN" altLang="en-US" b="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窗口</a:t>
            </a:r>
            <a:endParaRPr lang="zh-CN" altLang="en-US" b="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3071" y="4037462"/>
            <a:ext cx="2223989" cy="218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7178578" y="5095055"/>
            <a:ext cx="14457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b="0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图</a:t>
            </a:r>
            <a:r>
              <a:rPr lang="en-US" b="0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12.2  </a:t>
            </a:r>
            <a:r>
              <a:rPr lang="zh-CN" altLang="en-US" b="0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选择</a:t>
            </a:r>
            <a:r>
              <a:rPr lang="en-US" b="0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【</a:t>
            </a:r>
            <a:r>
              <a:rPr lang="zh-CN" altLang="en-US" b="0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新用户</a:t>
            </a:r>
            <a:r>
              <a:rPr lang="en-US" b="0" dirty="0">
                <a:solidFill>
                  <a:srgbClr val="002060"/>
                </a:solidFill>
                <a:latin typeface="Times New Roman" pitchFamily="18" charset="0"/>
                <a:sym typeface="Times New Roman" pitchFamily="18" charset="0"/>
              </a:rPr>
              <a:t>】</a:t>
            </a:r>
            <a:endParaRPr lang="en-US" b="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Default Design 2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FF9933"/>
      </a:hlink>
      <a:folHlink>
        <a:srgbClr val="855ADA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98C13D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CADDAF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3399</TotalTime>
  <Words>4153</Words>
  <Application>Microsoft Office PowerPoint</Application>
  <PresentationFormat>全屏显示(4:3)</PresentationFormat>
  <Paragraphs>427</Paragraphs>
  <Slides>53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4" baseType="lpstr">
      <vt:lpstr>主题1</vt:lpstr>
      <vt:lpstr>学习情境12      管理数据库</vt:lpstr>
      <vt:lpstr>情境描述</vt:lpstr>
      <vt:lpstr>技能目标</vt:lpstr>
      <vt:lpstr>学习情境划分</vt:lpstr>
      <vt:lpstr>学习子情境12.1  创建SQL Server登录账户 </vt:lpstr>
      <vt:lpstr>技能目标</vt:lpstr>
      <vt:lpstr>工作任务</vt:lpstr>
      <vt:lpstr>任务实施</vt:lpstr>
      <vt:lpstr>任务1   创建libai、dufu两个账户使其能够访问学生管理系统</vt:lpstr>
      <vt:lpstr>任务1（续）</vt:lpstr>
      <vt:lpstr>任务1（续）</vt:lpstr>
      <vt:lpstr>任务1（续）</vt:lpstr>
      <vt:lpstr>任务1（续）</vt:lpstr>
      <vt:lpstr>任务1（续）</vt:lpstr>
      <vt:lpstr>任务1（续）</vt:lpstr>
      <vt:lpstr>任务1（续）</vt:lpstr>
      <vt:lpstr>任务1（续）</vt:lpstr>
      <vt:lpstr>任务1  （续）</vt:lpstr>
      <vt:lpstr>任务2  创建账户lipeng，使其能够通过混合验证方式访问学生管理系统</vt:lpstr>
      <vt:lpstr>任务2（续）</vt:lpstr>
      <vt:lpstr>任务2（续）</vt:lpstr>
      <vt:lpstr>任务2（续）</vt:lpstr>
      <vt:lpstr>任务2（续）</vt:lpstr>
      <vt:lpstr>任务2  （续）</vt:lpstr>
      <vt:lpstr>任务3   某用户以Windows身份验证安装了SQL Server2005    数据库服务，后期使用过程中有时希望使用sa账户登录</vt:lpstr>
      <vt:lpstr>任务3   （续）</vt:lpstr>
      <vt:lpstr>任务3  （续）</vt:lpstr>
      <vt:lpstr>学习子情境 12.2          使用T-SQL命令 创建和操作Student数据库</vt:lpstr>
      <vt:lpstr>技能目标</vt:lpstr>
      <vt:lpstr>工作任务</vt:lpstr>
      <vt:lpstr>任务实施</vt:lpstr>
      <vt:lpstr>任务1 将系统管理员权限分配给薛俊</vt:lpstr>
      <vt:lpstr>任务1 （续）</vt:lpstr>
      <vt:lpstr>任务1 （续）</vt:lpstr>
      <vt:lpstr>任务1     (续)</vt:lpstr>
      <vt:lpstr>任务1     (续)</vt:lpstr>
      <vt:lpstr>任务2为学生信息录入员libai和dufu两个账户分配数据库读写权限</vt:lpstr>
      <vt:lpstr>任务2    (续)</vt:lpstr>
      <vt:lpstr>任务2    (续)</vt:lpstr>
      <vt:lpstr>任务2    (续)</vt:lpstr>
      <vt:lpstr>任务3  为学生信息录入员lipeng授予查询Student数据库中的Courses表的权限</vt:lpstr>
      <vt:lpstr>任务3（续）</vt:lpstr>
      <vt:lpstr>任务3（续）</vt:lpstr>
      <vt:lpstr>任务3（续）</vt:lpstr>
      <vt:lpstr>任务3（续）</vt:lpstr>
      <vt:lpstr>任务4   通过命令方式对学生信息录入员libai进行权限 分配，要求能够插入、修改，不能删除表Student_course</vt:lpstr>
      <vt:lpstr>任务4   （续）</vt:lpstr>
      <vt:lpstr>任务4  （续）</vt:lpstr>
      <vt:lpstr>任务4    (续)</vt:lpstr>
      <vt:lpstr>任务4  （续）</vt:lpstr>
      <vt:lpstr>任务4    (续)</vt:lpstr>
      <vt:lpstr>习题</vt:lpstr>
      <vt:lpstr>习题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 关系数据库概述</dc:title>
  <dc:creator>Lenovo User</dc:creator>
  <cp:lastModifiedBy>admin</cp:lastModifiedBy>
  <cp:revision>419</cp:revision>
  <dcterms:created xsi:type="dcterms:W3CDTF">2007-10-24T11:33:37Z</dcterms:created>
  <dcterms:modified xsi:type="dcterms:W3CDTF">2012-08-26T09:19:59Z</dcterms:modified>
</cp:coreProperties>
</file>