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xml" ContentType="application/vnd.openxmlformats-officedocument.presentationml.tags+xml"/>
  <Override PartName="/ppt/tags/tag660.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63"/>
  </p:notesMasterIdLst>
  <p:handoutMasterIdLst>
    <p:handoutMasterId r:id="rId64"/>
  </p:handoutMasterIdLst>
  <p:sldIdLst>
    <p:sldId id="257" r:id="rId4"/>
    <p:sldId id="259" r:id="rId5"/>
    <p:sldId id="260" r:id="rId6"/>
    <p:sldId id="262" r:id="rId7"/>
    <p:sldId id="312" r:id="rId8"/>
    <p:sldId id="313" r:id="rId9"/>
    <p:sldId id="264" r:id="rId10"/>
    <p:sldId id="314" r:id="rId11"/>
    <p:sldId id="315" r:id="rId12"/>
    <p:sldId id="265" r:id="rId13"/>
    <p:sldId id="316" r:id="rId14"/>
    <p:sldId id="317" r:id="rId15"/>
    <p:sldId id="318" r:id="rId16"/>
    <p:sldId id="268" r:id="rId17"/>
    <p:sldId id="270" r:id="rId18"/>
    <p:sldId id="269" r:id="rId19"/>
    <p:sldId id="272" r:id="rId20"/>
    <p:sldId id="321" r:id="rId21"/>
    <p:sldId id="273" r:id="rId22"/>
    <p:sldId id="322" r:id="rId23"/>
    <p:sldId id="275" r:id="rId24"/>
    <p:sldId id="323" r:id="rId25"/>
    <p:sldId id="276" r:id="rId26"/>
    <p:sldId id="277" r:id="rId27"/>
    <p:sldId id="280" r:id="rId28"/>
    <p:sldId id="281" r:id="rId29"/>
    <p:sldId id="282" r:id="rId30"/>
    <p:sldId id="283" r:id="rId31"/>
    <p:sldId id="324" r:id="rId32"/>
    <p:sldId id="284" r:id="rId33"/>
    <p:sldId id="285" r:id="rId34"/>
    <p:sldId id="286" r:id="rId35"/>
    <p:sldId id="325" r:id="rId36"/>
    <p:sldId id="287" r:id="rId37"/>
    <p:sldId id="326" r:id="rId38"/>
    <p:sldId id="288" r:id="rId39"/>
    <p:sldId id="289" r:id="rId40"/>
    <p:sldId id="290" r:id="rId41"/>
    <p:sldId id="291" r:id="rId42"/>
    <p:sldId id="327" r:id="rId43"/>
    <p:sldId id="293" r:id="rId44"/>
    <p:sldId id="328" r:id="rId45"/>
    <p:sldId id="294" r:id="rId46"/>
    <p:sldId id="329" r:id="rId47"/>
    <p:sldId id="295" r:id="rId48"/>
    <p:sldId id="330" r:id="rId49"/>
    <p:sldId id="296" r:id="rId50"/>
    <p:sldId id="331" r:id="rId51"/>
    <p:sldId id="297" r:id="rId52"/>
    <p:sldId id="298" r:id="rId53"/>
    <p:sldId id="300" r:id="rId54"/>
    <p:sldId id="332" r:id="rId55"/>
    <p:sldId id="301" r:id="rId56"/>
    <p:sldId id="302" r:id="rId57"/>
    <p:sldId id="303" r:id="rId58"/>
    <p:sldId id="306" r:id="rId59"/>
    <p:sldId id="309" r:id="rId60"/>
    <p:sldId id="310" r:id="rId61"/>
    <p:sldId id="311" r:id="rId62"/>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0" name="Mia Vida Villanueva" initials="MVV" lastIdx="1" clrIdx="0"/>
  <p:cmAuthor id="7" name="1206988966@qq.com" initials="1" lastIdx="1" clrIdx="2"/>
  <p:cmAuthor id="1" name="admin" initials="a" lastIdx="1" clrIdx="0"/>
  <p:cmAuthor id="8" name="姜伟光" initials="姜" lastIdx="1" clrIdx="0"/>
  <p:cmAuthor id="3" name="lenovo" initials="l" lastIdx="6" clrIdx="2"/>
  <p:cmAuthor id="4" name="Administrator" initials="A" lastIdx="4" clrIdx="3"/>
  <p:cmAuthor id="5" name="宋洁然" initials="宋" lastIdx="2" clrIdx="1"/>
  <p:cmAuthor id="6" name="ming qiu" initials="m" lastIdx="17"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8" Type="http://schemas.openxmlformats.org/officeDocument/2006/relationships/commentAuthors" Target="commentAuthors.xml"/><Relationship Id="rId67" Type="http://schemas.openxmlformats.org/officeDocument/2006/relationships/tableStyles" Target="tableStyles.xml"/><Relationship Id="rId66" Type="http://schemas.openxmlformats.org/officeDocument/2006/relationships/viewProps" Target="viewProps.xml"/><Relationship Id="rId65" Type="http://schemas.openxmlformats.org/officeDocument/2006/relationships/presProps" Target="presProps.xml"/><Relationship Id="rId64" Type="http://schemas.openxmlformats.org/officeDocument/2006/relationships/handoutMaster" Target="handoutMasters/handoutMaster1.xml"/><Relationship Id="rId63" Type="http://schemas.openxmlformats.org/officeDocument/2006/relationships/notesMaster" Target="notesMasters/notesMaster1.xml"/><Relationship Id="rId62" Type="http://schemas.openxmlformats.org/officeDocument/2006/relationships/slide" Target="slides/slide59.xml"/><Relationship Id="rId61" Type="http://schemas.openxmlformats.org/officeDocument/2006/relationships/slide" Target="slides/slide58.xml"/><Relationship Id="rId60" Type="http://schemas.openxmlformats.org/officeDocument/2006/relationships/slide" Target="slides/slide57.xml"/><Relationship Id="rId6" Type="http://schemas.openxmlformats.org/officeDocument/2006/relationships/slide" Target="slides/slide3.xml"/><Relationship Id="rId59" Type="http://schemas.openxmlformats.org/officeDocument/2006/relationships/slide" Target="slides/slide56.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media/>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tags" Target="../tags/tag238.xml"/><Relationship Id="rId8" Type="http://schemas.openxmlformats.org/officeDocument/2006/relationships/tags" Target="../tags/tag237.xml"/><Relationship Id="rId7" Type="http://schemas.openxmlformats.org/officeDocument/2006/relationships/tags" Target="../tags/tag236.xml"/><Relationship Id="rId6" Type="http://schemas.openxmlformats.org/officeDocument/2006/relationships/tags" Target="../tags/tag235.xml"/><Relationship Id="rId5" Type="http://schemas.openxmlformats.org/officeDocument/2006/relationships/tags" Target="../tags/tag234.xml"/><Relationship Id="rId4" Type="http://schemas.openxmlformats.org/officeDocument/2006/relationships/tags" Target="../tags/tag233.xml"/><Relationship Id="rId3" Type="http://schemas.openxmlformats.org/officeDocument/2006/relationships/tags" Target="../tags/tag232.xml"/><Relationship Id="rId2" Type="http://schemas.openxmlformats.org/officeDocument/2006/relationships/tags" Target="../tags/tag231.xml"/><Relationship Id="rId10" Type="http://schemas.openxmlformats.org/officeDocument/2006/relationships/slideLayout" Target="../slideLayouts/slideLayout17.xml"/><Relationship Id="rId1" Type="http://schemas.openxmlformats.org/officeDocument/2006/relationships/tags" Target="../tags/tag230.xml"/></Relationships>
</file>

<file path=ppt/slides/_rels/slide11.xml.rels><?xml version="1.0" encoding="UTF-8" standalone="yes"?>
<Relationships xmlns="http://schemas.openxmlformats.org/package/2006/relationships"><Relationship Id="rId9" Type="http://schemas.openxmlformats.org/officeDocument/2006/relationships/tags" Target="../tags/tag247.xml"/><Relationship Id="rId8" Type="http://schemas.openxmlformats.org/officeDocument/2006/relationships/tags" Target="../tags/tag246.xml"/><Relationship Id="rId7" Type="http://schemas.openxmlformats.org/officeDocument/2006/relationships/tags" Target="../tags/tag245.xml"/><Relationship Id="rId6" Type="http://schemas.openxmlformats.org/officeDocument/2006/relationships/tags" Target="../tags/tag244.xml"/><Relationship Id="rId5" Type="http://schemas.openxmlformats.org/officeDocument/2006/relationships/tags" Target="../tags/tag243.xml"/><Relationship Id="rId4" Type="http://schemas.openxmlformats.org/officeDocument/2006/relationships/tags" Target="../tags/tag242.xml"/><Relationship Id="rId3" Type="http://schemas.openxmlformats.org/officeDocument/2006/relationships/tags" Target="../tags/tag241.xml"/><Relationship Id="rId2" Type="http://schemas.openxmlformats.org/officeDocument/2006/relationships/tags" Target="../tags/tag240.xml"/><Relationship Id="rId10" Type="http://schemas.openxmlformats.org/officeDocument/2006/relationships/slideLayout" Target="../slideLayouts/slideLayout17.xml"/><Relationship Id="rId1" Type="http://schemas.openxmlformats.org/officeDocument/2006/relationships/tags" Target="../tags/tag239.xml"/></Relationships>
</file>

<file path=ppt/slides/_rels/slide12.xml.rels><?xml version="1.0" encoding="UTF-8" standalone="yes"?>
<Relationships xmlns="http://schemas.openxmlformats.org/package/2006/relationships"><Relationship Id="rId9" Type="http://schemas.openxmlformats.org/officeDocument/2006/relationships/tags" Target="../tags/tag256.xml"/><Relationship Id="rId8" Type="http://schemas.openxmlformats.org/officeDocument/2006/relationships/tags" Target="../tags/tag255.xml"/><Relationship Id="rId7" Type="http://schemas.openxmlformats.org/officeDocument/2006/relationships/tags" Target="../tags/tag254.xml"/><Relationship Id="rId6" Type="http://schemas.openxmlformats.org/officeDocument/2006/relationships/tags" Target="../tags/tag253.xml"/><Relationship Id="rId5" Type="http://schemas.openxmlformats.org/officeDocument/2006/relationships/tags" Target="../tags/tag252.xml"/><Relationship Id="rId4" Type="http://schemas.openxmlformats.org/officeDocument/2006/relationships/tags" Target="../tags/tag251.xml"/><Relationship Id="rId3" Type="http://schemas.openxmlformats.org/officeDocument/2006/relationships/tags" Target="../tags/tag250.xml"/><Relationship Id="rId2" Type="http://schemas.openxmlformats.org/officeDocument/2006/relationships/tags" Target="../tags/tag249.xml"/><Relationship Id="rId10" Type="http://schemas.openxmlformats.org/officeDocument/2006/relationships/slideLayout" Target="../slideLayouts/slideLayout17.xml"/><Relationship Id="rId1" Type="http://schemas.openxmlformats.org/officeDocument/2006/relationships/tags" Target="../tags/tag248.xml"/></Relationships>
</file>

<file path=ppt/slides/_rels/slide13.xml.rels><?xml version="1.0" encoding="UTF-8" standalone="yes"?>
<Relationships xmlns="http://schemas.openxmlformats.org/package/2006/relationships"><Relationship Id="rId9" Type="http://schemas.openxmlformats.org/officeDocument/2006/relationships/tags" Target="../tags/tag265.xml"/><Relationship Id="rId8" Type="http://schemas.openxmlformats.org/officeDocument/2006/relationships/tags" Target="../tags/tag264.xml"/><Relationship Id="rId7" Type="http://schemas.openxmlformats.org/officeDocument/2006/relationships/tags" Target="../tags/tag263.xml"/><Relationship Id="rId6" Type="http://schemas.openxmlformats.org/officeDocument/2006/relationships/tags" Target="../tags/tag262.xml"/><Relationship Id="rId5" Type="http://schemas.openxmlformats.org/officeDocument/2006/relationships/tags" Target="../tags/tag261.xml"/><Relationship Id="rId4" Type="http://schemas.openxmlformats.org/officeDocument/2006/relationships/tags" Target="../tags/tag260.xml"/><Relationship Id="rId3" Type="http://schemas.openxmlformats.org/officeDocument/2006/relationships/tags" Target="../tags/tag259.xml"/><Relationship Id="rId2" Type="http://schemas.openxmlformats.org/officeDocument/2006/relationships/tags" Target="../tags/tag258.xml"/><Relationship Id="rId10" Type="http://schemas.openxmlformats.org/officeDocument/2006/relationships/slideLayout" Target="../slideLayouts/slideLayout17.xml"/><Relationship Id="rId1" Type="http://schemas.openxmlformats.org/officeDocument/2006/relationships/tags" Target="../tags/tag257.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3.xml"/><Relationship Id="rId7" Type="http://schemas.openxmlformats.org/officeDocument/2006/relationships/tags" Target="../tags/tag272.xml"/><Relationship Id="rId6" Type="http://schemas.openxmlformats.org/officeDocument/2006/relationships/tags" Target="../tags/tag271.xml"/><Relationship Id="rId5" Type="http://schemas.openxmlformats.org/officeDocument/2006/relationships/tags" Target="../tags/tag270.xml"/><Relationship Id="rId4" Type="http://schemas.openxmlformats.org/officeDocument/2006/relationships/tags" Target="../tags/tag269.xml"/><Relationship Id="rId3" Type="http://schemas.openxmlformats.org/officeDocument/2006/relationships/tags" Target="../tags/tag268.xml"/><Relationship Id="rId2" Type="http://schemas.openxmlformats.org/officeDocument/2006/relationships/tags" Target="../tags/tag267.xml"/><Relationship Id="rId1" Type="http://schemas.openxmlformats.org/officeDocument/2006/relationships/tags" Target="../tags/tag266.xml"/></Relationships>
</file>

<file path=ppt/slides/_rels/slide15.xml.rels><?xml version="1.0" encoding="UTF-8" standalone="yes"?>
<Relationships xmlns="http://schemas.openxmlformats.org/package/2006/relationships"><Relationship Id="rId9" Type="http://schemas.openxmlformats.org/officeDocument/2006/relationships/tags" Target="../tags/tag282.xml"/><Relationship Id="rId8" Type="http://schemas.openxmlformats.org/officeDocument/2006/relationships/tags" Target="../tags/tag281.xml"/><Relationship Id="rId7" Type="http://schemas.openxmlformats.org/officeDocument/2006/relationships/tags" Target="../tags/tag280.xml"/><Relationship Id="rId6" Type="http://schemas.openxmlformats.org/officeDocument/2006/relationships/tags" Target="../tags/tag279.xml"/><Relationship Id="rId5" Type="http://schemas.openxmlformats.org/officeDocument/2006/relationships/tags" Target="../tags/tag278.xml"/><Relationship Id="rId4" Type="http://schemas.openxmlformats.org/officeDocument/2006/relationships/tags" Target="../tags/tag277.xml"/><Relationship Id="rId3" Type="http://schemas.openxmlformats.org/officeDocument/2006/relationships/tags" Target="../tags/tag276.xml"/><Relationship Id="rId24" Type="http://schemas.openxmlformats.org/officeDocument/2006/relationships/slideLayout" Target="../slideLayouts/slideLayout17.xml"/><Relationship Id="rId23" Type="http://schemas.openxmlformats.org/officeDocument/2006/relationships/tags" Target="../tags/tag296.xml"/><Relationship Id="rId22" Type="http://schemas.openxmlformats.org/officeDocument/2006/relationships/tags" Target="../tags/tag295.xml"/><Relationship Id="rId21" Type="http://schemas.openxmlformats.org/officeDocument/2006/relationships/tags" Target="../tags/tag294.xml"/><Relationship Id="rId20" Type="http://schemas.openxmlformats.org/officeDocument/2006/relationships/tags" Target="../tags/tag293.xml"/><Relationship Id="rId2" Type="http://schemas.openxmlformats.org/officeDocument/2006/relationships/tags" Target="../tags/tag275.xml"/><Relationship Id="rId19" Type="http://schemas.openxmlformats.org/officeDocument/2006/relationships/tags" Target="../tags/tag292.xml"/><Relationship Id="rId18" Type="http://schemas.openxmlformats.org/officeDocument/2006/relationships/tags" Target="../tags/tag291.xml"/><Relationship Id="rId17" Type="http://schemas.openxmlformats.org/officeDocument/2006/relationships/tags" Target="../tags/tag290.xml"/><Relationship Id="rId16" Type="http://schemas.openxmlformats.org/officeDocument/2006/relationships/tags" Target="../tags/tag289.xml"/><Relationship Id="rId15" Type="http://schemas.openxmlformats.org/officeDocument/2006/relationships/tags" Target="../tags/tag288.xml"/><Relationship Id="rId14" Type="http://schemas.openxmlformats.org/officeDocument/2006/relationships/tags" Target="../tags/tag287.xml"/><Relationship Id="rId13" Type="http://schemas.openxmlformats.org/officeDocument/2006/relationships/tags" Target="../tags/tag286.xml"/><Relationship Id="rId12" Type="http://schemas.openxmlformats.org/officeDocument/2006/relationships/tags" Target="../tags/tag285.xml"/><Relationship Id="rId11" Type="http://schemas.openxmlformats.org/officeDocument/2006/relationships/tags" Target="../tags/tag284.xml"/><Relationship Id="rId10" Type="http://schemas.openxmlformats.org/officeDocument/2006/relationships/tags" Target="../tags/tag283.xml"/><Relationship Id="rId1" Type="http://schemas.openxmlformats.org/officeDocument/2006/relationships/tags" Target="../tags/tag274.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4.xml"/><Relationship Id="rId7" Type="http://schemas.openxmlformats.org/officeDocument/2006/relationships/tags" Target="../tags/tag303.xml"/><Relationship Id="rId6" Type="http://schemas.openxmlformats.org/officeDocument/2006/relationships/tags" Target="../tags/tag302.xml"/><Relationship Id="rId5" Type="http://schemas.openxmlformats.org/officeDocument/2006/relationships/tags" Target="../tags/tag301.xml"/><Relationship Id="rId4" Type="http://schemas.openxmlformats.org/officeDocument/2006/relationships/tags" Target="../tags/tag300.xml"/><Relationship Id="rId3" Type="http://schemas.openxmlformats.org/officeDocument/2006/relationships/tags" Target="../tags/tag299.xml"/><Relationship Id="rId2" Type="http://schemas.openxmlformats.org/officeDocument/2006/relationships/tags" Target="../tags/tag298.xml"/><Relationship Id="rId1" Type="http://schemas.openxmlformats.org/officeDocument/2006/relationships/tags" Target="../tags/tag297.xml"/></Relationships>
</file>

<file path=ppt/slides/_rels/slide17.xml.rels><?xml version="1.0" encoding="UTF-8" standalone="yes"?>
<Relationships xmlns="http://schemas.openxmlformats.org/package/2006/relationships"><Relationship Id="rId9" Type="http://schemas.openxmlformats.org/officeDocument/2006/relationships/tags" Target="../tags/tag313.xml"/><Relationship Id="rId8" Type="http://schemas.openxmlformats.org/officeDocument/2006/relationships/tags" Target="../tags/tag312.xml"/><Relationship Id="rId7" Type="http://schemas.openxmlformats.org/officeDocument/2006/relationships/tags" Target="../tags/tag311.xml"/><Relationship Id="rId6" Type="http://schemas.openxmlformats.org/officeDocument/2006/relationships/tags" Target="../tags/tag310.xml"/><Relationship Id="rId5" Type="http://schemas.openxmlformats.org/officeDocument/2006/relationships/tags" Target="../tags/tag309.xml"/><Relationship Id="rId4" Type="http://schemas.openxmlformats.org/officeDocument/2006/relationships/tags" Target="../tags/tag308.xml"/><Relationship Id="rId3" Type="http://schemas.openxmlformats.org/officeDocument/2006/relationships/tags" Target="../tags/tag307.xml"/><Relationship Id="rId2" Type="http://schemas.openxmlformats.org/officeDocument/2006/relationships/tags" Target="../tags/tag306.xml"/><Relationship Id="rId10" Type="http://schemas.openxmlformats.org/officeDocument/2006/relationships/slideLayout" Target="../slideLayouts/slideLayout17.xml"/><Relationship Id="rId1" Type="http://schemas.openxmlformats.org/officeDocument/2006/relationships/tags" Target="../tags/tag305.xml"/></Relationships>
</file>

<file path=ppt/slides/_rels/slide18.xml.rels><?xml version="1.0" encoding="UTF-8" standalone="yes"?>
<Relationships xmlns="http://schemas.openxmlformats.org/package/2006/relationships"><Relationship Id="rId9" Type="http://schemas.openxmlformats.org/officeDocument/2006/relationships/tags" Target="../tags/tag322.xml"/><Relationship Id="rId8" Type="http://schemas.openxmlformats.org/officeDocument/2006/relationships/tags" Target="../tags/tag321.xml"/><Relationship Id="rId7" Type="http://schemas.openxmlformats.org/officeDocument/2006/relationships/tags" Target="../tags/tag320.xml"/><Relationship Id="rId6" Type="http://schemas.openxmlformats.org/officeDocument/2006/relationships/tags" Target="../tags/tag319.xml"/><Relationship Id="rId5" Type="http://schemas.openxmlformats.org/officeDocument/2006/relationships/tags" Target="../tags/tag318.xml"/><Relationship Id="rId4" Type="http://schemas.openxmlformats.org/officeDocument/2006/relationships/tags" Target="../tags/tag317.xml"/><Relationship Id="rId3" Type="http://schemas.openxmlformats.org/officeDocument/2006/relationships/tags" Target="../tags/tag316.xml"/><Relationship Id="rId2" Type="http://schemas.openxmlformats.org/officeDocument/2006/relationships/tags" Target="../tags/tag315.xml"/><Relationship Id="rId10" Type="http://schemas.openxmlformats.org/officeDocument/2006/relationships/slideLayout" Target="../slideLayouts/slideLayout17.xml"/><Relationship Id="rId1" Type="http://schemas.openxmlformats.org/officeDocument/2006/relationships/tags" Target="../tags/tag314.xml"/></Relationships>
</file>

<file path=ppt/slides/_rels/slide19.xml.rels><?xml version="1.0" encoding="UTF-8" standalone="yes"?>
<Relationships xmlns="http://schemas.openxmlformats.org/package/2006/relationships"><Relationship Id="rId9" Type="http://schemas.openxmlformats.org/officeDocument/2006/relationships/tags" Target="../tags/tag331.xml"/><Relationship Id="rId8" Type="http://schemas.openxmlformats.org/officeDocument/2006/relationships/tags" Target="../tags/tag330.xml"/><Relationship Id="rId7" Type="http://schemas.openxmlformats.org/officeDocument/2006/relationships/tags" Target="../tags/tag329.xml"/><Relationship Id="rId6" Type="http://schemas.openxmlformats.org/officeDocument/2006/relationships/tags" Target="../tags/tag328.xml"/><Relationship Id="rId5" Type="http://schemas.openxmlformats.org/officeDocument/2006/relationships/tags" Target="../tags/tag327.xml"/><Relationship Id="rId4" Type="http://schemas.openxmlformats.org/officeDocument/2006/relationships/tags" Target="../tags/tag326.xml"/><Relationship Id="rId3" Type="http://schemas.openxmlformats.org/officeDocument/2006/relationships/tags" Target="../tags/tag325.xml"/><Relationship Id="rId2" Type="http://schemas.openxmlformats.org/officeDocument/2006/relationships/tags" Target="../tags/tag324.xml"/><Relationship Id="rId10" Type="http://schemas.openxmlformats.org/officeDocument/2006/relationships/slideLayout" Target="../slideLayouts/slideLayout17.xml"/><Relationship Id="rId1" Type="http://schemas.openxmlformats.org/officeDocument/2006/relationships/tags" Target="../tags/tag323.xml"/></Relationships>
</file>

<file path=ppt/slides/_rels/slide2.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334.xml"/><Relationship Id="rId2" Type="http://schemas.openxmlformats.org/officeDocument/2006/relationships/tags" Target="../tags/tag333.xml"/><Relationship Id="rId1" Type="http://schemas.openxmlformats.org/officeDocument/2006/relationships/tags" Target="../tags/tag332.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2.xml"/><Relationship Id="rId7" Type="http://schemas.openxmlformats.org/officeDocument/2006/relationships/tags" Target="../tags/tag341.xml"/><Relationship Id="rId6" Type="http://schemas.openxmlformats.org/officeDocument/2006/relationships/tags" Target="../tags/tag340.xml"/><Relationship Id="rId5" Type="http://schemas.openxmlformats.org/officeDocument/2006/relationships/tags" Target="../tags/tag339.xml"/><Relationship Id="rId4" Type="http://schemas.openxmlformats.org/officeDocument/2006/relationships/tags" Target="../tags/tag338.xml"/><Relationship Id="rId3" Type="http://schemas.openxmlformats.org/officeDocument/2006/relationships/tags" Target="../tags/tag337.xml"/><Relationship Id="rId2" Type="http://schemas.openxmlformats.org/officeDocument/2006/relationships/tags" Target="../tags/tag336.xml"/><Relationship Id="rId1" Type="http://schemas.openxmlformats.org/officeDocument/2006/relationships/tags" Target="../tags/tag335.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0.xml"/><Relationship Id="rId7" Type="http://schemas.openxmlformats.org/officeDocument/2006/relationships/tags" Target="../tags/tag349.xml"/><Relationship Id="rId6" Type="http://schemas.openxmlformats.org/officeDocument/2006/relationships/tags" Target="../tags/tag348.xml"/><Relationship Id="rId5" Type="http://schemas.openxmlformats.org/officeDocument/2006/relationships/tags" Target="../tags/tag347.xml"/><Relationship Id="rId4" Type="http://schemas.openxmlformats.org/officeDocument/2006/relationships/tags" Target="../tags/tag346.xml"/><Relationship Id="rId3" Type="http://schemas.openxmlformats.org/officeDocument/2006/relationships/tags" Target="../tags/tag345.xml"/><Relationship Id="rId2" Type="http://schemas.openxmlformats.org/officeDocument/2006/relationships/tags" Target="../tags/tag344.xml"/><Relationship Id="rId1" Type="http://schemas.openxmlformats.org/officeDocument/2006/relationships/tags" Target="../tags/tag343.xml"/></Relationships>
</file>

<file path=ppt/slides/_rels/slide23.xml.rels><?xml version="1.0" encoding="UTF-8" standalone="yes"?>
<Relationships xmlns="http://schemas.openxmlformats.org/package/2006/relationships"><Relationship Id="rId9" Type="http://schemas.openxmlformats.org/officeDocument/2006/relationships/tags" Target="../tags/tag359.xml"/><Relationship Id="rId8" Type="http://schemas.openxmlformats.org/officeDocument/2006/relationships/tags" Target="../tags/tag358.xml"/><Relationship Id="rId7" Type="http://schemas.openxmlformats.org/officeDocument/2006/relationships/tags" Target="../tags/tag357.xml"/><Relationship Id="rId6" Type="http://schemas.openxmlformats.org/officeDocument/2006/relationships/tags" Target="../tags/tag356.xml"/><Relationship Id="rId5" Type="http://schemas.openxmlformats.org/officeDocument/2006/relationships/tags" Target="../tags/tag355.xml"/><Relationship Id="rId4" Type="http://schemas.openxmlformats.org/officeDocument/2006/relationships/tags" Target="../tags/tag354.xml"/><Relationship Id="rId3" Type="http://schemas.openxmlformats.org/officeDocument/2006/relationships/tags" Target="../tags/tag353.xml"/><Relationship Id="rId2" Type="http://schemas.openxmlformats.org/officeDocument/2006/relationships/tags" Target="../tags/tag352.xml"/><Relationship Id="rId10" Type="http://schemas.openxmlformats.org/officeDocument/2006/relationships/slideLayout" Target="../slideLayouts/slideLayout17.xml"/><Relationship Id="rId1" Type="http://schemas.openxmlformats.org/officeDocument/2006/relationships/tags" Target="../tags/tag351.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7.xml"/><Relationship Id="rId7" Type="http://schemas.openxmlformats.org/officeDocument/2006/relationships/tags" Target="../tags/tag366.xml"/><Relationship Id="rId6" Type="http://schemas.openxmlformats.org/officeDocument/2006/relationships/tags" Target="../tags/tag365.xml"/><Relationship Id="rId5" Type="http://schemas.openxmlformats.org/officeDocument/2006/relationships/tags" Target="../tags/tag364.xml"/><Relationship Id="rId4" Type="http://schemas.openxmlformats.org/officeDocument/2006/relationships/tags" Target="../tags/tag363.xml"/><Relationship Id="rId3" Type="http://schemas.openxmlformats.org/officeDocument/2006/relationships/tags" Target="../tags/tag362.xml"/><Relationship Id="rId2" Type="http://schemas.openxmlformats.org/officeDocument/2006/relationships/tags" Target="../tags/tag361.xml"/><Relationship Id="rId1" Type="http://schemas.openxmlformats.org/officeDocument/2006/relationships/tags" Target="../tags/tag360.xml"/></Relationships>
</file>

<file path=ppt/slides/_rels/slide25.xml.rels><?xml version="1.0" encoding="UTF-8" standalone="yes"?>
<Relationships xmlns="http://schemas.openxmlformats.org/package/2006/relationships"><Relationship Id="rId9" Type="http://schemas.openxmlformats.org/officeDocument/2006/relationships/tags" Target="../tags/tag376.xml"/><Relationship Id="rId8" Type="http://schemas.openxmlformats.org/officeDocument/2006/relationships/tags" Target="../tags/tag375.xml"/><Relationship Id="rId7" Type="http://schemas.openxmlformats.org/officeDocument/2006/relationships/tags" Target="../tags/tag374.xml"/><Relationship Id="rId6" Type="http://schemas.openxmlformats.org/officeDocument/2006/relationships/tags" Target="../tags/tag373.xml"/><Relationship Id="rId5" Type="http://schemas.openxmlformats.org/officeDocument/2006/relationships/tags" Target="../tags/tag372.xml"/><Relationship Id="rId4" Type="http://schemas.openxmlformats.org/officeDocument/2006/relationships/tags" Target="../tags/tag371.xml"/><Relationship Id="rId3" Type="http://schemas.openxmlformats.org/officeDocument/2006/relationships/tags" Target="../tags/tag370.xml"/><Relationship Id="rId2" Type="http://schemas.openxmlformats.org/officeDocument/2006/relationships/tags" Target="../tags/tag369.xml"/><Relationship Id="rId14" Type="http://schemas.openxmlformats.org/officeDocument/2006/relationships/slideLayout" Target="../slideLayouts/slideLayout17.xml"/><Relationship Id="rId13" Type="http://schemas.openxmlformats.org/officeDocument/2006/relationships/tags" Target="../tags/tag380.xml"/><Relationship Id="rId12" Type="http://schemas.openxmlformats.org/officeDocument/2006/relationships/tags" Target="../tags/tag379.xml"/><Relationship Id="rId11" Type="http://schemas.openxmlformats.org/officeDocument/2006/relationships/tags" Target="../tags/tag378.xml"/><Relationship Id="rId10" Type="http://schemas.openxmlformats.org/officeDocument/2006/relationships/tags" Target="../tags/tag377.xml"/><Relationship Id="rId1" Type="http://schemas.openxmlformats.org/officeDocument/2006/relationships/tags" Target="../tags/tag368.xml"/></Relationships>
</file>

<file path=ppt/slides/_rels/slide26.xml.rels><?xml version="1.0" encoding="UTF-8" standalone="yes"?>
<Relationships xmlns="http://schemas.openxmlformats.org/package/2006/relationships"><Relationship Id="rId9" Type="http://schemas.openxmlformats.org/officeDocument/2006/relationships/tags" Target="../tags/tag389.xml"/><Relationship Id="rId8" Type="http://schemas.openxmlformats.org/officeDocument/2006/relationships/tags" Target="../tags/tag388.xml"/><Relationship Id="rId7" Type="http://schemas.openxmlformats.org/officeDocument/2006/relationships/tags" Target="../tags/tag387.xml"/><Relationship Id="rId6" Type="http://schemas.openxmlformats.org/officeDocument/2006/relationships/tags" Target="../tags/tag386.xml"/><Relationship Id="rId5" Type="http://schemas.openxmlformats.org/officeDocument/2006/relationships/tags" Target="../tags/tag385.xml"/><Relationship Id="rId4" Type="http://schemas.openxmlformats.org/officeDocument/2006/relationships/tags" Target="../tags/tag384.xml"/><Relationship Id="rId3" Type="http://schemas.openxmlformats.org/officeDocument/2006/relationships/tags" Target="../tags/tag383.xml"/><Relationship Id="rId2" Type="http://schemas.openxmlformats.org/officeDocument/2006/relationships/tags" Target="../tags/tag382.xml"/><Relationship Id="rId10" Type="http://schemas.openxmlformats.org/officeDocument/2006/relationships/slideLayout" Target="../slideLayouts/slideLayout17.xml"/><Relationship Id="rId1" Type="http://schemas.openxmlformats.org/officeDocument/2006/relationships/tags" Target="../tags/tag381.xml"/></Relationships>
</file>

<file path=ppt/slides/_rels/slide27.xml.rels><?xml version="1.0" encoding="UTF-8" standalone="yes"?>
<Relationships xmlns="http://schemas.openxmlformats.org/package/2006/relationships"><Relationship Id="rId9" Type="http://schemas.openxmlformats.org/officeDocument/2006/relationships/tags" Target="../tags/tag398.xml"/><Relationship Id="rId8" Type="http://schemas.openxmlformats.org/officeDocument/2006/relationships/tags" Target="../tags/tag397.xml"/><Relationship Id="rId7" Type="http://schemas.openxmlformats.org/officeDocument/2006/relationships/tags" Target="../tags/tag396.xml"/><Relationship Id="rId6" Type="http://schemas.openxmlformats.org/officeDocument/2006/relationships/tags" Target="../tags/tag395.xml"/><Relationship Id="rId5" Type="http://schemas.openxmlformats.org/officeDocument/2006/relationships/tags" Target="../tags/tag394.xml"/><Relationship Id="rId4" Type="http://schemas.openxmlformats.org/officeDocument/2006/relationships/tags" Target="../tags/tag393.xml"/><Relationship Id="rId3" Type="http://schemas.openxmlformats.org/officeDocument/2006/relationships/tags" Target="../tags/tag392.xml"/><Relationship Id="rId2" Type="http://schemas.openxmlformats.org/officeDocument/2006/relationships/tags" Target="../tags/tag391.xml"/><Relationship Id="rId10" Type="http://schemas.openxmlformats.org/officeDocument/2006/relationships/slideLayout" Target="../slideLayouts/slideLayout17.xml"/><Relationship Id="rId1" Type="http://schemas.openxmlformats.org/officeDocument/2006/relationships/tags" Target="../tags/tag390.xml"/></Relationships>
</file>

<file path=ppt/slides/_rels/slide28.xml.rels><?xml version="1.0" encoding="UTF-8" standalone="yes"?>
<Relationships xmlns="http://schemas.openxmlformats.org/package/2006/relationships"><Relationship Id="rId9" Type="http://schemas.openxmlformats.org/officeDocument/2006/relationships/tags" Target="../tags/tag407.xml"/><Relationship Id="rId8" Type="http://schemas.openxmlformats.org/officeDocument/2006/relationships/tags" Target="../tags/tag406.xml"/><Relationship Id="rId7" Type="http://schemas.openxmlformats.org/officeDocument/2006/relationships/tags" Target="../tags/tag405.xml"/><Relationship Id="rId6" Type="http://schemas.openxmlformats.org/officeDocument/2006/relationships/tags" Target="../tags/tag404.xml"/><Relationship Id="rId5" Type="http://schemas.openxmlformats.org/officeDocument/2006/relationships/tags" Target="../tags/tag403.xml"/><Relationship Id="rId4" Type="http://schemas.openxmlformats.org/officeDocument/2006/relationships/tags" Target="../tags/tag402.xml"/><Relationship Id="rId3" Type="http://schemas.openxmlformats.org/officeDocument/2006/relationships/tags" Target="../tags/tag401.xml"/><Relationship Id="rId2" Type="http://schemas.openxmlformats.org/officeDocument/2006/relationships/tags" Target="../tags/tag400.xml"/><Relationship Id="rId14" Type="http://schemas.openxmlformats.org/officeDocument/2006/relationships/slideLayout" Target="../slideLayouts/slideLayout17.xml"/><Relationship Id="rId13" Type="http://schemas.openxmlformats.org/officeDocument/2006/relationships/tags" Target="../tags/tag411.xml"/><Relationship Id="rId12" Type="http://schemas.openxmlformats.org/officeDocument/2006/relationships/tags" Target="../tags/tag410.xml"/><Relationship Id="rId11" Type="http://schemas.openxmlformats.org/officeDocument/2006/relationships/tags" Target="../tags/tag409.xml"/><Relationship Id="rId10" Type="http://schemas.openxmlformats.org/officeDocument/2006/relationships/tags" Target="../tags/tag408.xml"/><Relationship Id="rId1" Type="http://schemas.openxmlformats.org/officeDocument/2006/relationships/tags" Target="../tags/tag399.xml"/></Relationships>
</file>

<file path=ppt/slides/_rels/slide29.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413.xml"/><Relationship Id="rId1" Type="http://schemas.openxmlformats.org/officeDocument/2006/relationships/tags" Target="../tags/tag412.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76.xml"/><Relationship Id="rId7" Type="http://schemas.openxmlformats.org/officeDocument/2006/relationships/tags" Target="../tags/tag175.xml"/><Relationship Id="rId6" Type="http://schemas.openxmlformats.org/officeDocument/2006/relationships/tags" Target="../tags/tag174.xml"/><Relationship Id="rId5" Type="http://schemas.openxmlformats.org/officeDocument/2006/relationships/tags" Target="../tags/tag173.xml"/><Relationship Id="rId4" Type="http://schemas.openxmlformats.org/officeDocument/2006/relationships/tags" Target="../tags/tag172.xml"/><Relationship Id="rId3" Type="http://schemas.openxmlformats.org/officeDocument/2006/relationships/tags" Target="../tags/tag171.xml"/><Relationship Id="rId2" Type="http://schemas.openxmlformats.org/officeDocument/2006/relationships/tags" Target="../tags/tag170.xml"/><Relationship Id="rId1" Type="http://schemas.openxmlformats.org/officeDocument/2006/relationships/tags" Target="../tags/tag169.xml"/></Relationships>
</file>

<file path=ppt/slides/_rels/slide3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1.xml"/><Relationship Id="rId7" Type="http://schemas.openxmlformats.org/officeDocument/2006/relationships/tags" Target="../tags/tag420.xml"/><Relationship Id="rId6" Type="http://schemas.openxmlformats.org/officeDocument/2006/relationships/tags" Target="../tags/tag419.xml"/><Relationship Id="rId5" Type="http://schemas.openxmlformats.org/officeDocument/2006/relationships/tags" Target="../tags/tag418.xml"/><Relationship Id="rId4" Type="http://schemas.openxmlformats.org/officeDocument/2006/relationships/tags" Target="../tags/tag417.xml"/><Relationship Id="rId3" Type="http://schemas.openxmlformats.org/officeDocument/2006/relationships/tags" Target="../tags/tag416.xml"/><Relationship Id="rId2" Type="http://schemas.openxmlformats.org/officeDocument/2006/relationships/tags" Target="../tags/tag415.xml"/><Relationship Id="rId1" Type="http://schemas.openxmlformats.org/officeDocument/2006/relationships/tags" Target="../tags/tag414.xml"/></Relationships>
</file>

<file path=ppt/slides/_rels/slide31.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28.xml"/><Relationship Id="rId6" Type="http://schemas.openxmlformats.org/officeDocument/2006/relationships/tags" Target="../tags/tag427.xml"/><Relationship Id="rId5" Type="http://schemas.openxmlformats.org/officeDocument/2006/relationships/tags" Target="../tags/tag426.xml"/><Relationship Id="rId4" Type="http://schemas.openxmlformats.org/officeDocument/2006/relationships/tags" Target="../tags/tag425.xml"/><Relationship Id="rId3" Type="http://schemas.openxmlformats.org/officeDocument/2006/relationships/tags" Target="../tags/tag424.xml"/><Relationship Id="rId2" Type="http://schemas.openxmlformats.org/officeDocument/2006/relationships/tags" Target="../tags/tag423.xml"/><Relationship Id="rId1" Type="http://schemas.openxmlformats.org/officeDocument/2006/relationships/tags" Target="../tags/tag422.xml"/></Relationships>
</file>

<file path=ppt/slides/_rels/slide32.xml.rels><?xml version="1.0" encoding="UTF-8" standalone="yes"?>
<Relationships xmlns="http://schemas.openxmlformats.org/package/2006/relationships"><Relationship Id="rId9" Type="http://schemas.openxmlformats.org/officeDocument/2006/relationships/tags" Target="../tags/tag437.xml"/><Relationship Id="rId8" Type="http://schemas.openxmlformats.org/officeDocument/2006/relationships/tags" Target="../tags/tag436.xml"/><Relationship Id="rId7" Type="http://schemas.openxmlformats.org/officeDocument/2006/relationships/tags" Target="../tags/tag435.xml"/><Relationship Id="rId6" Type="http://schemas.openxmlformats.org/officeDocument/2006/relationships/tags" Target="../tags/tag434.xml"/><Relationship Id="rId5" Type="http://schemas.openxmlformats.org/officeDocument/2006/relationships/tags" Target="../tags/tag433.xml"/><Relationship Id="rId4" Type="http://schemas.openxmlformats.org/officeDocument/2006/relationships/tags" Target="../tags/tag432.xml"/><Relationship Id="rId3" Type="http://schemas.openxmlformats.org/officeDocument/2006/relationships/tags" Target="../tags/tag431.xml"/><Relationship Id="rId2" Type="http://schemas.openxmlformats.org/officeDocument/2006/relationships/tags" Target="../tags/tag430.xml"/><Relationship Id="rId10" Type="http://schemas.openxmlformats.org/officeDocument/2006/relationships/slideLayout" Target="../slideLayouts/slideLayout17.xml"/><Relationship Id="rId1" Type="http://schemas.openxmlformats.org/officeDocument/2006/relationships/tags" Target="../tags/tag429.xml"/></Relationships>
</file>

<file path=ppt/slides/_rels/slide33.xml.rels><?xml version="1.0" encoding="UTF-8" standalone="yes"?>
<Relationships xmlns="http://schemas.openxmlformats.org/package/2006/relationships"><Relationship Id="rId9" Type="http://schemas.openxmlformats.org/officeDocument/2006/relationships/tags" Target="../tags/tag446.xml"/><Relationship Id="rId8" Type="http://schemas.openxmlformats.org/officeDocument/2006/relationships/tags" Target="../tags/tag445.xml"/><Relationship Id="rId7" Type="http://schemas.openxmlformats.org/officeDocument/2006/relationships/tags" Target="../tags/tag444.xml"/><Relationship Id="rId6" Type="http://schemas.openxmlformats.org/officeDocument/2006/relationships/tags" Target="../tags/tag443.xml"/><Relationship Id="rId5" Type="http://schemas.openxmlformats.org/officeDocument/2006/relationships/tags" Target="../tags/tag442.xml"/><Relationship Id="rId4" Type="http://schemas.openxmlformats.org/officeDocument/2006/relationships/tags" Target="../tags/tag441.xml"/><Relationship Id="rId3" Type="http://schemas.openxmlformats.org/officeDocument/2006/relationships/tags" Target="../tags/tag440.xml"/><Relationship Id="rId2" Type="http://schemas.openxmlformats.org/officeDocument/2006/relationships/tags" Target="../tags/tag439.xml"/><Relationship Id="rId10" Type="http://schemas.openxmlformats.org/officeDocument/2006/relationships/slideLayout" Target="../slideLayouts/slideLayout17.xml"/><Relationship Id="rId1" Type="http://schemas.openxmlformats.org/officeDocument/2006/relationships/tags" Target="../tags/tag438.xml"/></Relationships>
</file>

<file path=ppt/slides/_rels/slide3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54.xml"/><Relationship Id="rId7" Type="http://schemas.openxmlformats.org/officeDocument/2006/relationships/tags" Target="../tags/tag453.xml"/><Relationship Id="rId6" Type="http://schemas.openxmlformats.org/officeDocument/2006/relationships/tags" Target="../tags/tag452.xml"/><Relationship Id="rId5" Type="http://schemas.openxmlformats.org/officeDocument/2006/relationships/tags" Target="../tags/tag451.xml"/><Relationship Id="rId4" Type="http://schemas.openxmlformats.org/officeDocument/2006/relationships/tags" Target="../tags/tag450.xml"/><Relationship Id="rId3" Type="http://schemas.openxmlformats.org/officeDocument/2006/relationships/tags" Target="../tags/tag449.xml"/><Relationship Id="rId2" Type="http://schemas.openxmlformats.org/officeDocument/2006/relationships/tags" Target="../tags/tag448.xml"/><Relationship Id="rId1" Type="http://schemas.openxmlformats.org/officeDocument/2006/relationships/tags" Target="../tags/tag447.xml"/></Relationships>
</file>

<file path=ppt/slides/_rels/slide35.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456.xml"/><Relationship Id="rId1" Type="http://schemas.openxmlformats.org/officeDocument/2006/relationships/tags" Target="../tags/tag455.xml"/></Relationships>
</file>

<file path=ppt/slides/_rels/slide3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64.xml"/><Relationship Id="rId7" Type="http://schemas.openxmlformats.org/officeDocument/2006/relationships/tags" Target="../tags/tag463.xml"/><Relationship Id="rId6" Type="http://schemas.openxmlformats.org/officeDocument/2006/relationships/tags" Target="../tags/tag462.xml"/><Relationship Id="rId5" Type="http://schemas.openxmlformats.org/officeDocument/2006/relationships/tags" Target="../tags/tag461.xml"/><Relationship Id="rId4" Type="http://schemas.openxmlformats.org/officeDocument/2006/relationships/tags" Target="../tags/tag460.xml"/><Relationship Id="rId3" Type="http://schemas.openxmlformats.org/officeDocument/2006/relationships/tags" Target="../tags/tag459.xml"/><Relationship Id="rId2" Type="http://schemas.openxmlformats.org/officeDocument/2006/relationships/tags" Target="../tags/tag458.xml"/><Relationship Id="rId1" Type="http://schemas.openxmlformats.org/officeDocument/2006/relationships/tags" Target="../tags/tag457.xml"/></Relationships>
</file>

<file path=ppt/slides/_rels/slide3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2.xml"/><Relationship Id="rId7" Type="http://schemas.openxmlformats.org/officeDocument/2006/relationships/tags" Target="../tags/tag471.xml"/><Relationship Id="rId6" Type="http://schemas.openxmlformats.org/officeDocument/2006/relationships/tags" Target="../tags/tag470.xml"/><Relationship Id="rId5" Type="http://schemas.openxmlformats.org/officeDocument/2006/relationships/tags" Target="../tags/tag469.xml"/><Relationship Id="rId4" Type="http://schemas.openxmlformats.org/officeDocument/2006/relationships/tags" Target="../tags/tag468.xml"/><Relationship Id="rId3" Type="http://schemas.openxmlformats.org/officeDocument/2006/relationships/tags" Target="../tags/tag467.xml"/><Relationship Id="rId2" Type="http://schemas.openxmlformats.org/officeDocument/2006/relationships/tags" Target="../tags/tag466.xml"/><Relationship Id="rId1" Type="http://schemas.openxmlformats.org/officeDocument/2006/relationships/tags" Target="../tags/tag465.xml"/></Relationships>
</file>

<file path=ppt/slides/_rels/slide3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0.xml"/><Relationship Id="rId7" Type="http://schemas.openxmlformats.org/officeDocument/2006/relationships/tags" Target="../tags/tag479.xml"/><Relationship Id="rId6" Type="http://schemas.openxmlformats.org/officeDocument/2006/relationships/tags" Target="../tags/tag478.xml"/><Relationship Id="rId5" Type="http://schemas.openxmlformats.org/officeDocument/2006/relationships/tags" Target="../tags/tag477.xml"/><Relationship Id="rId4" Type="http://schemas.openxmlformats.org/officeDocument/2006/relationships/tags" Target="../tags/tag476.xml"/><Relationship Id="rId3" Type="http://schemas.openxmlformats.org/officeDocument/2006/relationships/tags" Target="../tags/tag475.xml"/><Relationship Id="rId2" Type="http://schemas.openxmlformats.org/officeDocument/2006/relationships/tags" Target="../tags/tag474.xml"/><Relationship Id="rId1" Type="http://schemas.openxmlformats.org/officeDocument/2006/relationships/tags" Target="../tags/tag473.xml"/></Relationships>
</file>

<file path=ppt/slides/_rels/slide3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8.xml"/><Relationship Id="rId7" Type="http://schemas.openxmlformats.org/officeDocument/2006/relationships/tags" Target="../tags/tag487.xml"/><Relationship Id="rId6" Type="http://schemas.openxmlformats.org/officeDocument/2006/relationships/tags" Target="../tags/tag486.xml"/><Relationship Id="rId5" Type="http://schemas.openxmlformats.org/officeDocument/2006/relationships/tags" Target="../tags/tag485.xml"/><Relationship Id="rId4" Type="http://schemas.openxmlformats.org/officeDocument/2006/relationships/tags" Target="../tags/tag484.xml"/><Relationship Id="rId3" Type="http://schemas.openxmlformats.org/officeDocument/2006/relationships/tags" Target="../tags/tag483.xml"/><Relationship Id="rId2" Type="http://schemas.openxmlformats.org/officeDocument/2006/relationships/tags" Target="../tags/tag482.xml"/><Relationship Id="rId1" Type="http://schemas.openxmlformats.org/officeDocument/2006/relationships/tags" Target="../tags/tag481.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4.xml"/><Relationship Id="rId7" Type="http://schemas.openxmlformats.org/officeDocument/2006/relationships/tags" Target="../tags/tag183.xml"/><Relationship Id="rId6" Type="http://schemas.openxmlformats.org/officeDocument/2006/relationships/tags" Target="../tags/tag182.xml"/><Relationship Id="rId5" Type="http://schemas.openxmlformats.org/officeDocument/2006/relationships/tags" Target="../tags/tag181.xml"/><Relationship Id="rId4" Type="http://schemas.openxmlformats.org/officeDocument/2006/relationships/tags" Target="../tags/tag180.xml"/><Relationship Id="rId3" Type="http://schemas.openxmlformats.org/officeDocument/2006/relationships/tags" Target="../tags/tag179.xml"/><Relationship Id="rId2" Type="http://schemas.openxmlformats.org/officeDocument/2006/relationships/tags" Target="../tags/tag178.xml"/><Relationship Id="rId1" Type="http://schemas.openxmlformats.org/officeDocument/2006/relationships/tags" Target="../tags/tag177.xml"/></Relationships>
</file>

<file path=ppt/slides/_rels/slide4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96.xml"/><Relationship Id="rId7" Type="http://schemas.openxmlformats.org/officeDocument/2006/relationships/tags" Target="../tags/tag495.xml"/><Relationship Id="rId6" Type="http://schemas.openxmlformats.org/officeDocument/2006/relationships/tags" Target="../tags/tag494.xml"/><Relationship Id="rId5" Type="http://schemas.openxmlformats.org/officeDocument/2006/relationships/tags" Target="../tags/tag493.xml"/><Relationship Id="rId4" Type="http://schemas.openxmlformats.org/officeDocument/2006/relationships/tags" Target="../tags/tag492.xml"/><Relationship Id="rId3" Type="http://schemas.openxmlformats.org/officeDocument/2006/relationships/tags" Target="../tags/tag491.xml"/><Relationship Id="rId2" Type="http://schemas.openxmlformats.org/officeDocument/2006/relationships/tags" Target="../tags/tag490.xml"/><Relationship Id="rId1" Type="http://schemas.openxmlformats.org/officeDocument/2006/relationships/tags" Target="../tags/tag489.xml"/></Relationships>
</file>

<file path=ppt/slides/_rels/slide41.xml.rels><?xml version="1.0" encoding="UTF-8" standalone="yes"?>
<Relationships xmlns="http://schemas.openxmlformats.org/package/2006/relationships"><Relationship Id="rId9" Type="http://schemas.openxmlformats.org/officeDocument/2006/relationships/tags" Target="../tags/tag505.xml"/><Relationship Id="rId8" Type="http://schemas.openxmlformats.org/officeDocument/2006/relationships/tags" Target="../tags/tag504.xml"/><Relationship Id="rId7" Type="http://schemas.openxmlformats.org/officeDocument/2006/relationships/tags" Target="../tags/tag503.xml"/><Relationship Id="rId6" Type="http://schemas.openxmlformats.org/officeDocument/2006/relationships/tags" Target="../tags/tag502.xml"/><Relationship Id="rId5" Type="http://schemas.openxmlformats.org/officeDocument/2006/relationships/tags" Target="../tags/tag501.xml"/><Relationship Id="rId4" Type="http://schemas.openxmlformats.org/officeDocument/2006/relationships/tags" Target="../tags/tag500.xml"/><Relationship Id="rId3" Type="http://schemas.openxmlformats.org/officeDocument/2006/relationships/tags" Target="../tags/tag499.xml"/><Relationship Id="rId2" Type="http://schemas.openxmlformats.org/officeDocument/2006/relationships/tags" Target="../tags/tag498.xml"/><Relationship Id="rId10" Type="http://schemas.openxmlformats.org/officeDocument/2006/relationships/slideLayout" Target="../slideLayouts/slideLayout17.xml"/><Relationship Id="rId1" Type="http://schemas.openxmlformats.org/officeDocument/2006/relationships/tags" Target="../tags/tag497.xml"/></Relationships>
</file>

<file path=ppt/slides/_rels/slide4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3.xml"/><Relationship Id="rId7" Type="http://schemas.openxmlformats.org/officeDocument/2006/relationships/tags" Target="../tags/tag512.xml"/><Relationship Id="rId6" Type="http://schemas.openxmlformats.org/officeDocument/2006/relationships/tags" Target="../tags/tag511.xml"/><Relationship Id="rId5" Type="http://schemas.openxmlformats.org/officeDocument/2006/relationships/tags" Target="../tags/tag510.xml"/><Relationship Id="rId4" Type="http://schemas.openxmlformats.org/officeDocument/2006/relationships/tags" Target="../tags/tag509.xml"/><Relationship Id="rId3" Type="http://schemas.openxmlformats.org/officeDocument/2006/relationships/tags" Target="../tags/tag508.xml"/><Relationship Id="rId2" Type="http://schemas.openxmlformats.org/officeDocument/2006/relationships/tags" Target="../tags/tag507.xml"/><Relationship Id="rId1" Type="http://schemas.openxmlformats.org/officeDocument/2006/relationships/tags" Target="../tags/tag506.xml"/></Relationships>
</file>

<file path=ppt/slides/_rels/slide4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21.xml"/><Relationship Id="rId7" Type="http://schemas.openxmlformats.org/officeDocument/2006/relationships/tags" Target="../tags/tag520.xml"/><Relationship Id="rId6" Type="http://schemas.openxmlformats.org/officeDocument/2006/relationships/tags" Target="../tags/tag519.xml"/><Relationship Id="rId5" Type="http://schemas.openxmlformats.org/officeDocument/2006/relationships/tags" Target="../tags/tag518.xml"/><Relationship Id="rId4" Type="http://schemas.openxmlformats.org/officeDocument/2006/relationships/tags" Target="../tags/tag517.xml"/><Relationship Id="rId3" Type="http://schemas.openxmlformats.org/officeDocument/2006/relationships/tags" Target="../tags/tag516.xml"/><Relationship Id="rId2" Type="http://schemas.openxmlformats.org/officeDocument/2006/relationships/tags" Target="../tags/tag515.xml"/><Relationship Id="rId1" Type="http://schemas.openxmlformats.org/officeDocument/2006/relationships/tags" Target="../tags/tag514.xml"/></Relationships>
</file>

<file path=ppt/slides/_rels/slide44.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523.xml"/><Relationship Id="rId1" Type="http://schemas.openxmlformats.org/officeDocument/2006/relationships/tags" Target="../tags/tag522.xml"/></Relationships>
</file>

<file path=ppt/slides/_rels/slide45.xml.rels><?xml version="1.0" encoding="UTF-8" standalone="yes"?>
<Relationships xmlns="http://schemas.openxmlformats.org/package/2006/relationships"><Relationship Id="rId9" Type="http://schemas.openxmlformats.org/officeDocument/2006/relationships/tags" Target="../tags/tag532.xml"/><Relationship Id="rId8" Type="http://schemas.openxmlformats.org/officeDocument/2006/relationships/tags" Target="../tags/tag531.xml"/><Relationship Id="rId7" Type="http://schemas.openxmlformats.org/officeDocument/2006/relationships/tags" Target="../tags/tag530.xml"/><Relationship Id="rId6" Type="http://schemas.openxmlformats.org/officeDocument/2006/relationships/tags" Target="../tags/tag529.xml"/><Relationship Id="rId5" Type="http://schemas.openxmlformats.org/officeDocument/2006/relationships/tags" Target="../tags/tag528.xml"/><Relationship Id="rId4" Type="http://schemas.openxmlformats.org/officeDocument/2006/relationships/tags" Target="../tags/tag527.xml"/><Relationship Id="rId3" Type="http://schemas.openxmlformats.org/officeDocument/2006/relationships/tags" Target="../tags/tag526.xml"/><Relationship Id="rId2" Type="http://schemas.openxmlformats.org/officeDocument/2006/relationships/tags" Target="../tags/tag525.xml"/><Relationship Id="rId14" Type="http://schemas.openxmlformats.org/officeDocument/2006/relationships/slideLayout" Target="../slideLayouts/slideLayout17.xml"/><Relationship Id="rId13" Type="http://schemas.openxmlformats.org/officeDocument/2006/relationships/tags" Target="../tags/tag536.xml"/><Relationship Id="rId12" Type="http://schemas.openxmlformats.org/officeDocument/2006/relationships/tags" Target="../tags/tag535.xml"/><Relationship Id="rId11" Type="http://schemas.openxmlformats.org/officeDocument/2006/relationships/tags" Target="../tags/tag534.xml"/><Relationship Id="rId10" Type="http://schemas.openxmlformats.org/officeDocument/2006/relationships/tags" Target="../tags/tag533.xml"/><Relationship Id="rId1" Type="http://schemas.openxmlformats.org/officeDocument/2006/relationships/tags" Target="../tags/tag524.xml"/></Relationships>
</file>

<file path=ppt/slides/_rels/slide46.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538.xml"/><Relationship Id="rId1" Type="http://schemas.openxmlformats.org/officeDocument/2006/relationships/tags" Target="../tags/tag537.xml"/></Relationships>
</file>

<file path=ppt/slides/_rels/slide47.xml.rels><?xml version="1.0" encoding="UTF-8" standalone="yes"?>
<Relationships xmlns="http://schemas.openxmlformats.org/package/2006/relationships"><Relationship Id="rId9" Type="http://schemas.openxmlformats.org/officeDocument/2006/relationships/tags" Target="../tags/tag547.xml"/><Relationship Id="rId8" Type="http://schemas.openxmlformats.org/officeDocument/2006/relationships/tags" Target="../tags/tag546.xml"/><Relationship Id="rId7" Type="http://schemas.openxmlformats.org/officeDocument/2006/relationships/tags" Target="../tags/tag545.xml"/><Relationship Id="rId6" Type="http://schemas.openxmlformats.org/officeDocument/2006/relationships/tags" Target="../tags/tag544.xml"/><Relationship Id="rId5" Type="http://schemas.openxmlformats.org/officeDocument/2006/relationships/tags" Target="../tags/tag543.xml"/><Relationship Id="rId4" Type="http://schemas.openxmlformats.org/officeDocument/2006/relationships/tags" Target="../tags/tag542.xml"/><Relationship Id="rId3" Type="http://schemas.openxmlformats.org/officeDocument/2006/relationships/tags" Target="../tags/tag541.xml"/><Relationship Id="rId2" Type="http://schemas.openxmlformats.org/officeDocument/2006/relationships/tags" Target="../tags/tag540.xml"/><Relationship Id="rId10" Type="http://schemas.openxmlformats.org/officeDocument/2006/relationships/slideLayout" Target="../slideLayouts/slideLayout17.xml"/><Relationship Id="rId1" Type="http://schemas.openxmlformats.org/officeDocument/2006/relationships/tags" Target="../tags/tag539.xml"/></Relationships>
</file>

<file path=ppt/slides/_rels/slide48.xml.rels><?xml version="1.0" encoding="UTF-8" standalone="yes"?>
<Relationships xmlns="http://schemas.openxmlformats.org/package/2006/relationships"><Relationship Id="rId9" Type="http://schemas.openxmlformats.org/officeDocument/2006/relationships/tags" Target="../tags/tag556.xml"/><Relationship Id="rId8" Type="http://schemas.openxmlformats.org/officeDocument/2006/relationships/tags" Target="../tags/tag555.xml"/><Relationship Id="rId7" Type="http://schemas.openxmlformats.org/officeDocument/2006/relationships/tags" Target="../tags/tag554.xml"/><Relationship Id="rId6" Type="http://schemas.openxmlformats.org/officeDocument/2006/relationships/tags" Target="../tags/tag553.xml"/><Relationship Id="rId5" Type="http://schemas.openxmlformats.org/officeDocument/2006/relationships/tags" Target="../tags/tag552.xml"/><Relationship Id="rId4" Type="http://schemas.openxmlformats.org/officeDocument/2006/relationships/tags" Target="../tags/tag551.xml"/><Relationship Id="rId3" Type="http://schemas.openxmlformats.org/officeDocument/2006/relationships/tags" Target="../tags/tag550.xml"/><Relationship Id="rId2" Type="http://schemas.openxmlformats.org/officeDocument/2006/relationships/tags" Target="../tags/tag549.xml"/><Relationship Id="rId10" Type="http://schemas.openxmlformats.org/officeDocument/2006/relationships/slideLayout" Target="../slideLayouts/slideLayout17.xml"/><Relationship Id="rId1" Type="http://schemas.openxmlformats.org/officeDocument/2006/relationships/tags" Target="../tags/tag548.xml"/></Relationships>
</file>

<file path=ppt/slides/_rels/slide4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64.xml"/><Relationship Id="rId7" Type="http://schemas.openxmlformats.org/officeDocument/2006/relationships/tags" Target="../tags/tag563.xml"/><Relationship Id="rId6" Type="http://schemas.openxmlformats.org/officeDocument/2006/relationships/tags" Target="../tags/tag562.xml"/><Relationship Id="rId5" Type="http://schemas.openxmlformats.org/officeDocument/2006/relationships/tags" Target="../tags/tag561.xml"/><Relationship Id="rId4" Type="http://schemas.openxmlformats.org/officeDocument/2006/relationships/tags" Target="../tags/tag560.xml"/><Relationship Id="rId3" Type="http://schemas.openxmlformats.org/officeDocument/2006/relationships/tags" Target="../tags/tag559.xml"/><Relationship Id="rId2" Type="http://schemas.openxmlformats.org/officeDocument/2006/relationships/tags" Target="../tags/tag558.xml"/><Relationship Id="rId1" Type="http://schemas.openxmlformats.org/officeDocument/2006/relationships/tags" Target="../tags/tag557.xml"/></Relationships>
</file>

<file path=ppt/slides/_rels/slide5.xml.rels><?xml version="1.0" encoding="UTF-8" standalone="yes"?>
<Relationships xmlns="http://schemas.openxmlformats.org/package/2006/relationships"><Relationship Id="rId9" Type="http://schemas.openxmlformats.org/officeDocument/2006/relationships/tags" Target="../tags/tag193.xml"/><Relationship Id="rId8" Type="http://schemas.openxmlformats.org/officeDocument/2006/relationships/tags" Target="../tags/tag192.xml"/><Relationship Id="rId7" Type="http://schemas.openxmlformats.org/officeDocument/2006/relationships/tags" Target="../tags/tag191.xml"/><Relationship Id="rId6" Type="http://schemas.openxmlformats.org/officeDocument/2006/relationships/tags" Target="../tags/tag190.xml"/><Relationship Id="rId5" Type="http://schemas.openxmlformats.org/officeDocument/2006/relationships/tags" Target="../tags/tag189.xml"/><Relationship Id="rId4" Type="http://schemas.openxmlformats.org/officeDocument/2006/relationships/tags" Target="../tags/tag188.xml"/><Relationship Id="rId3" Type="http://schemas.openxmlformats.org/officeDocument/2006/relationships/tags" Target="../tags/tag187.xml"/><Relationship Id="rId2" Type="http://schemas.openxmlformats.org/officeDocument/2006/relationships/tags" Target="../tags/tag186.xml"/><Relationship Id="rId11" Type="http://schemas.openxmlformats.org/officeDocument/2006/relationships/slideLayout" Target="../slideLayouts/slideLayout17.xml"/><Relationship Id="rId10" Type="http://schemas.openxmlformats.org/officeDocument/2006/relationships/tags" Target="../tags/tag194.xml"/><Relationship Id="rId1" Type="http://schemas.openxmlformats.org/officeDocument/2006/relationships/tags" Target="../tags/tag185.xml"/></Relationships>
</file>

<file path=ppt/slides/_rels/slide5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72.xml"/><Relationship Id="rId7" Type="http://schemas.openxmlformats.org/officeDocument/2006/relationships/tags" Target="../tags/tag571.xml"/><Relationship Id="rId6" Type="http://schemas.openxmlformats.org/officeDocument/2006/relationships/tags" Target="../tags/tag570.xml"/><Relationship Id="rId5" Type="http://schemas.openxmlformats.org/officeDocument/2006/relationships/tags" Target="../tags/tag569.xml"/><Relationship Id="rId4" Type="http://schemas.openxmlformats.org/officeDocument/2006/relationships/tags" Target="../tags/tag568.xml"/><Relationship Id="rId3" Type="http://schemas.openxmlformats.org/officeDocument/2006/relationships/tags" Target="../tags/tag567.xml"/><Relationship Id="rId2" Type="http://schemas.openxmlformats.org/officeDocument/2006/relationships/tags" Target="../tags/tag566.xml"/><Relationship Id="rId1" Type="http://schemas.openxmlformats.org/officeDocument/2006/relationships/tags" Target="../tags/tag565.xml"/></Relationships>
</file>

<file path=ppt/slides/_rels/slide5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80.xml"/><Relationship Id="rId7" Type="http://schemas.openxmlformats.org/officeDocument/2006/relationships/tags" Target="../tags/tag579.xml"/><Relationship Id="rId6" Type="http://schemas.openxmlformats.org/officeDocument/2006/relationships/tags" Target="../tags/tag578.xml"/><Relationship Id="rId5" Type="http://schemas.openxmlformats.org/officeDocument/2006/relationships/tags" Target="../tags/tag577.xml"/><Relationship Id="rId4" Type="http://schemas.openxmlformats.org/officeDocument/2006/relationships/tags" Target="../tags/tag576.xml"/><Relationship Id="rId3" Type="http://schemas.openxmlformats.org/officeDocument/2006/relationships/tags" Target="../tags/tag575.xml"/><Relationship Id="rId2" Type="http://schemas.openxmlformats.org/officeDocument/2006/relationships/tags" Target="../tags/tag574.xml"/><Relationship Id="rId1" Type="http://schemas.openxmlformats.org/officeDocument/2006/relationships/tags" Target="../tags/tag573.xml"/></Relationships>
</file>

<file path=ppt/slides/_rels/slide52.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tags" Target="../tags/tag582.xml"/><Relationship Id="rId1" Type="http://schemas.openxmlformats.org/officeDocument/2006/relationships/tags" Target="../tags/tag581.xml"/></Relationships>
</file>

<file path=ppt/slides/_rels/slide53.xml.rels><?xml version="1.0" encoding="UTF-8" standalone="yes"?>
<Relationships xmlns="http://schemas.openxmlformats.org/package/2006/relationships"><Relationship Id="rId9" Type="http://schemas.openxmlformats.org/officeDocument/2006/relationships/tags" Target="../tags/tag590.xml"/><Relationship Id="rId8" Type="http://schemas.openxmlformats.org/officeDocument/2006/relationships/image" Target="../media/image1.jpeg"/><Relationship Id="rId7" Type="http://schemas.openxmlformats.org/officeDocument/2006/relationships/tags" Target="../tags/tag589.xml"/><Relationship Id="rId6" Type="http://schemas.openxmlformats.org/officeDocument/2006/relationships/tags" Target="../tags/tag588.xml"/><Relationship Id="rId5" Type="http://schemas.openxmlformats.org/officeDocument/2006/relationships/tags" Target="../tags/tag587.xml"/><Relationship Id="rId4" Type="http://schemas.openxmlformats.org/officeDocument/2006/relationships/tags" Target="../tags/tag586.xml"/><Relationship Id="rId3" Type="http://schemas.openxmlformats.org/officeDocument/2006/relationships/tags" Target="../tags/tag585.xml"/><Relationship Id="rId2" Type="http://schemas.openxmlformats.org/officeDocument/2006/relationships/tags" Target="../tags/tag584.xml"/><Relationship Id="rId11" Type="http://schemas.openxmlformats.org/officeDocument/2006/relationships/slideLayout" Target="../slideLayouts/slideLayout17.xml"/><Relationship Id="rId10" Type="http://schemas.openxmlformats.org/officeDocument/2006/relationships/tags" Target="../tags/tag591.xml"/><Relationship Id="rId1" Type="http://schemas.openxmlformats.org/officeDocument/2006/relationships/tags" Target="../tags/tag583.xml"/></Relationships>
</file>

<file path=ppt/slides/_rels/slide5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99.xml"/><Relationship Id="rId7" Type="http://schemas.openxmlformats.org/officeDocument/2006/relationships/tags" Target="../tags/tag598.xml"/><Relationship Id="rId6" Type="http://schemas.openxmlformats.org/officeDocument/2006/relationships/tags" Target="../tags/tag597.xml"/><Relationship Id="rId5" Type="http://schemas.openxmlformats.org/officeDocument/2006/relationships/tags" Target="../tags/tag596.xml"/><Relationship Id="rId4" Type="http://schemas.openxmlformats.org/officeDocument/2006/relationships/tags" Target="../tags/tag595.xml"/><Relationship Id="rId3" Type="http://schemas.openxmlformats.org/officeDocument/2006/relationships/tags" Target="../tags/tag594.xml"/><Relationship Id="rId2" Type="http://schemas.openxmlformats.org/officeDocument/2006/relationships/tags" Target="../tags/tag593.xml"/><Relationship Id="rId1" Type="http://schemas.openxmlformats.org/officeDocument/2006/relationships/tags" Target="../tags/tag592.xml"/></Relationships>
</file>

<file path=ppt/slides/_rels/slide5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07.xml"/><Relationship Id="rId7" Type="http://schemas.openxmlformats.org/officeDocument/2006/relationships/tags" Target="../tags/tag606.xml"/><Relationship Id="rId6" Type="http://schemas.openxmlformats.org/officeDocument/2006/relationships/tags" Target="../tags/tag605.xml"/><Relationship Id="rId5" Type="http://schemas.openxmlformats.org/officeDocument/2006/relationships/tags" Target="../tags/tag604.xml"/><Relationship Id="rId4" Type="http://schemas.openxmlformats.org/officeDocument/2006/relationships/tags" Target="../tags/tag603.xml"/><Relationship Id="rId3" Type="http://schemas.openxmlformats.org/officeDocument/2006/relationships/tags" Target="../tags/tag602.xml"/><Relationship Id="rId2" Type="http://schemas.openxmlformats.org/officeDocument/2006/relationships/tags" Target="../tags/tag601.xml"/><Relationship Id="rId1" Type="http://schemas.openxmlformats.org/officeDocument/2006/relationships/tags" Target="../tags/tag600.xml"/></Relationships>
</file>

<file path=ppt/slides/_rels/slide56.xml.rels><?xml version="1.0" encoding="UTF-8" standalone="yes"?>
<Relationships xmlns="http://schemas.openxmlformats.org/package/2006/relationships"><Relationship Id="rId9" Type="http://schemas.openxmlformats.org/officeDocument/2006/relationships/tags" Target="../tags/tag616.xml"/><Relationship Id="rId8" Type="http://schemas.openxmlformats.org/officeDocument/2006/relationships/tags" Target="../tags/tag615.xml"/><Relationship Id="rId7" Type="http://schemas.openxmlformats.org/officeDocument/2006/relationships/tags" Target="../tags/tag614.xml"/><Relationship Id="rId6" Type="http://schemas.openxmlformats.org/officeDocument/2006/relationships/tags" Target="../tags/tag613.xml"/><Relationship Id="rId5" Type="http://schemas.openxmlformats.org/officeDocument/2006/relationships/tags" Target="../tags/tag612.xml"/><Relationship Id="rId4" Type="http://schemas.openxmlformats.org/officeDocument/2006/relationships/tags" Target="../tags/tag611.xml"/><Relationship Id="rId30" Type="http://schemas.openxmlformats.org/officeDocument/2006/relationships/slideLayout" Target="../slideLayouts/slideLayout17.xml"/><Relationship Id="rId3" Type="http://schemas.openxmlformats.org/officeDocument/2006/relationships/tags" Target="../tags/tag610.xml"/><Relationship Id="rId29" Type="http://schemas.openxmlformats.org/officeDocument/2006/relationships/tags" Target="../tags/tag636.xml"/><Relationship Id="rId28" Type="http://schemas.openxmlformats.org/officeDocument/2006/relationships/tags" Target="../tags/tag635.xml"/><Relationship Id="rId27" Type="http://schemas.openxmlformats.org/officeDocument/2006/relationships/tags" Target="../tags/tag634.xml"/><Relationship Id="rId26" Type="http://schemas.openxmlformats.org/officeDocument/2006/relationships/tags" Target="../tags/tag633.xml"/><Relationship Id="rId25" Type="http://schemas.openxmlformats.org/officeDocument/2006/relationships/tags" Target="../tags/tag632.xml"/><Relationship Id="rId24" Type="http://schemas.openxmlformats.org/officeDocument/2006/relationships/tags" Target="../tags/tag631.xml"/><Relationship Id="rId23" Type="http://schemas.openxmlformats.org/officeDocument/2006/relationships/tags" Target="../tags/tag630.xml"/><Relationship Id="rId22" Type="http://schemas.openxmlformats.org/officeDocument/2006/relationships/tags" Target="../tags/tag629.xml"/><Relationship Id="rId21" Type="http://schemas.openxmlformats.org/officeDocument/2006/relationships/tags" Target="../tags/tag628.xml"/><Relationship Id="rId20" Type="http://schemas.openxmlformats.org/officeDocument/2006/relationships/tags" Target="../tags/tag627.xml"/><Relationship Id="rId2" Type="http://schemas.openxmlformats.org/officeDocument/2006/relationships/tags" Target="../tags/tag609.xml"/><Relationship Id="rId19" Type="http://schemas.openxmlformats.org/officeDocument/2006/relationships/tags" Target="../tags/tag626.xml"/><Relationship Id="rId18" Type="http://schemas.openxmlformats.org/officeDocument/2006/relationships/tags" Target="../tags/tag625.xml"/><Relationship Id="rId17" Type="http://schemas.openxmlformats.org/officeDocument/2006/relationships/tags" Target="../tags/tag624.xml"/><Relationship Id="rId16" Type="http://schemas.openxmlformats.org/officeDocument/2006/relationships/tags" Target="../tags/tag623.xml"/><Relationship Id="rId15" Type="http://schemas.openxmlformats.org/officeDocument/2006/relationships/tags" Target="../tags/tag622.xml"/><Relationship Id="rId14" Type="http://schemas.openxmlformats.org/officeDocument/2006/relationships/tags" Target="../tags/tag621.xml"/><Relationship Id="rId13" Type="http://schemas.openxmlformats.org/officeDocument/2006/relationships/tags" Target="../tags/tag620.xml"/><Relationship Id="rId12" Type="http://schemas.openxmlformats.org/officeDocument/2006/relationships/tags" Target="../tags/tag619.xml"/><Relationship Id="rId11" Type="http://schemas.openxmlformats.org/officeDocument/2006/relationships/tags" Target="../tags/tag618.xml"/><Relationship Id="rId10" Type="http://schemas.openxmlformats.org/officeDocument/2006/relationships/tags" Target="../tags/tag617.xml"/><Relationship Id="rId1" Type="http://schemas.openxmlformats.org/officeDocument/2006/relationships/tags" Target="../tags/tag608.xml"/></Relationships>
</file>

<file path=ppt/slides/_rels/slide57.xml.rels><?xml version="1.0" encoding="UTF-8" standalone="yes"?>
<Relationships xmlns="http://schemas.openxmlformats.org/package/2006/relationships"><Relationship Id="rId9" Type="http://schemas.openxmlformats.org/officeDocument/2006/relationships/tags" Target="../tags/tag645.xml"/><Relationship Id="rId8" Type="http://schemas.openxmlformats.org/officeDocument/2006/relationships/tags" Target="../tags/tag644.xml"/><Relationship Id="rId7" Type="http://schemas.openxmlformats.org/officeDocument/2006/relationships/tags" Target="../tags/tag643.xml"/><Relationship Id="rId6" Type="http://schemas.openxmlformats.org/officeDocument/2006/relationships/tags" Target="../tags/tag642.xml"/><Relationship Id="rId5" Type="http://schemas.openxmlformats.org/officeDocument/2006/relationships/tags" Target="../tags/tag641.xml"/><Relationship Id="rId4" Type="http://schemas.openxmlformats.org/officeDocument/2006/relationships/tags" Target="../tags/tag640.xml"/><Relationship Id="rId3" Type="http://schemas.openxmlformats.org/officeDocument/2006/relationships/tags" Target="../tags/tag639.xml"/><Relationship Id="rId2" Type="http://schemas.openxmlformats.org/officeDocument/2006/relationships/tags" Target="../tags/tag638.xml"/><Relationship Id="rId16" Type="http://schemas.openxmlformats.org/officeDocument/2006/relationships/slideLayout" Target="../slideLayouts/slideLayout17.xml"/><Relationship Id="rId15" Type="http://schemas.openxmlformats.org/officeDocument/2006/relationships/tags" Target="../tags/tag651.xml"/><Relationship Id="rId14" Type="http://schemas.openxmlformats.org/officeDocument/2006/relationships/tags" Target="../tags/tag650.xml"/><Relationship Id="rId13" Type="http://schemas.openxmlformats.org/officeDocument/2006/relationships/tags" Target="../tags/tag649.xml"/><Relationship Id="rId12" Type="http://schemas.openxmlformats.org/officeDocument/2006/relationships/tags" Target="../tags/tag648.xml"/><Relationship Id="rId11" Type="http://schemas.openxmlformats.org/officeDocument/2006/relationships/tags" Target="../tags/tag647.xml"/><Relationship Id="rId10" Type="http://schemas.openxmlformats.org/officeDocument/2006/relationships/tags" Target="../tags/tag646.xml"/><Relationship Id="rId1" Type="http://schemas.openxmlformats.org/officeDocument/2006/relationships/tags" Target="../tags/tag637.xml"/></Relationships>
</file>

<file path=ppt/slides/_rels/slide5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658.xml"/><Relationship Id="rId6" Type="http://schemas.openxmlformats.org/officeDocument/2006/relationships/tags" Target="../tags/tag657.xml"/><Relationship Id="rId5" Type="http://schemas.openxmlformats.org/officeDocument/2006/relationships/tags" Target="../tags/tag656.xml"/><Relationship Id="rId4" Type="http://schemas.openxmlformats.org/officeDocument/2006/relationships/tags" Target="../tags/tag655.xml"/><Relationship Id="rId3" Type="http://schemas.openxmlformats.org/officeDocument/2006/relationships/tags" Target="../tags/tag654.xml"/><Relationship Id="rId2" Type="http://schemas.openxmlformats.org/officeDocument/2006/relationships/tags" Target="../tags/tag653.xml"/><Relationship Id="rId1" Type="http://schemas.openxmlformats.org/officeDocument/2006/relationships/tags" Target="../tags/tag652.xml"/></Relationships>
</file>

<file path=ppt/slides/_rels/slide59.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660.xml"/><Relationship Id="rId1" Type="http://schemas.openxmlformats.org/officeDocument/2006/relationships/tags" Target="../tags/tag659.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2.xml"/><Relationship Id="rId7" Type="http://schemas.openxmlformats.org/officeDocument/2006/relationships/tags" Target="../tags/tag201.xml"/><Relationship Id="rId6" Type="http://schemas.openxmlformats.org/officeDocument/2006/relationships/tags" Target="../tags/tag200.xml"/><Relationship Id="rId5" Type="http://schemas.openxmlformats.org/officeDocument/2006/relationships/tags" Target="../tags/tag199.xml"/><Relationship Id="rId4" Type="http://schemas.openxmlformats.org/officeDocument/2006/relationships/tags" Target="../tags/tag198.xml"/><Relationship Id="rId3" Type="http://schemas.openxmlformats.org/officeDocument/2006/relationships/tags" Target="../tags/tag197.xml"/><Relationship Id="rId2" Type="http://schemas.openxmlformats.org/officeDocument/2006/relationships/tags" Target="../tags/tag196.xml"/><Relationship Id="rId1" Type="http://schemas.openxmlformats.org/officeDocument/2006/relationships/tags" Target="../tags/tag195.xml"/></Relationships>
</file>

<file path=ppt/slides/_rels/slide7.xml.rels><?xml version="1.0" encoding="UTF-8" standalone="yes"?>
<Relationships xmlns="http://schemas.openxmlformats.org/package/2006/relationships"><Relationship Id="rId9" Type="http://schemas.openxmlformats.org/officeDocument/2006/relationships/tags" Target="../tags/tag211.xml"/><Relationship Id="rId8" Type="http://schemas.openxmlformats.org/officeDocument/2006/relationships/tags" Target="../tags/tag210.xml"/><Relationship Id="rId7" Type="http://schemas.openxmlformats.org/officeDocument/2006/relationships/tags" Target="../tags/tag209.xml"/><Relationship Id="rId6" Type="http://schemas.openxmlformats.org/officeDocument/2006/relationships/tags" Target="../tags/tag208.xml"/><Relationship Id="rId5" Type="http://schemas.openxmlformats.org/officeDocument/2006/relationships/tags" Target="../tags/tag207.xml"/><Relationship Id="rId4" Type="http://schemas.openxmlformats.org/officeDocument/2006/relationships/tags" Target="../tags/tag206.xml"/><Relationship Id="rId3" Type="http://schemas.openxmlformats.org/officeDocument/2006/relationships/tags" Target="../tags/tag205.xml"/><Relationship Id="rId2" Type="http://schemas.openxmlformats.org/officeDocument/2006/relationships/tags" Target="../tags/tag204.xml"/><Relationship Id="rId10" Type="http://schemas.openxmlformats.org/officeDocument/2006/relationships/slideLayout" Target="../slideLayouts/slideLayout17.xml"/><Relationship Id="rId1" Type="http://schemas.openxmlformats.org/officeDocument/2006/relationships/tags" Target="../tags/tag203.xml"/></Relationships>
</file>

<file path=ppt/slides/_rels/slide8.xml.rels><?xml version="1.0" encoding="UTF-8" standalone="yes"?>
<Relationships xmlns="http://schemas.openxmlformats.org/package/2006/relationships"><Relationship Id="rId9" Type="http://schemas.openxmlformats.org/officeDocument/2006/relationships/tags" Target="../tags/tag220.xml"/><Relationship Id="rId8" Type="http://schemas.openxmlformats.org/officeDocument/2006/relationships/tags" Target="../tags/tag219.xml"/><Relationship Id="rId7" Type="http://schemas.openxmlformats.org/officeDocument/2006/relationships/tags" Target="../tags/tag218.xml"/><Relationship Id="rId6" Type="http://schemas.openxmlformats.org/officeDocument/2006/relationships/tags" Target="../tags/tag217.xml"/><Relationship Id="rId5" Type="http://schemas.openxmlformats.org/officeDocument/2006/relationships/tags" Target="../tags/tag216.xml"/><Relationship Id="rId4" Type="http://schemas.openxmlformats.org/officeDocument/2006/relationships/tags" Target="../tags/tag215.xml"/><Relationship Id="rId3" Type="http://schemas.openxmlformats.org/officeDocument/2006/relationships/tags" Target="../tags/tag214.xml"/><Relationship Id="rId2" Type="http://schemas.openxmlformats.org/officeDocument/2006/relationships/tags" Target="../tags/tag213.xml"/><Relationship Id="rId10" Type="http://schemas.openxmlformats.org/officeDocument/2006/relationships/slideLayout" Target="../slideLayouts/slideLayout17.xml"/><Relationship Id="rId1" Type="http://schemas.openxmlformats.org/officeDocument/2006/relationships/tags" Target="../tags/tag212.xml"/></Relationships>
</file>

<file path=ppt/slides/_rels/slide9.xml.rels><?xml version="1.0" encoding="UTF-8" standalone="yes"?>
<Relationships xmlns="http://schemas.openxmlformats.org/package/2006/relationships"><Relationship Id="rId9" Type="http://schemas.openxmlformats.org/officeDocument/2006/relationships/tags" Target="../tags/tag229.xml"/><Relationship Id="rId8" Type="http://schemas.openxmlformats.org/officeDocument/2006/relationships/tags" Target="../tags/tag228.xml"/><Relationship Id="rId7" Type="http://schemas.openxmlformats.org/officeDocument/2006/relationships/tags" Target="../tags/tag227.xml"/><Relationship Id="rId6" Type="http://schemas.openxmlformats.org/officeDocument/2006/relationships/tags" Target="../tags/tag226.xml"/><Relationship Id="rId5" Type="http://schemas.openxmlformats.org/officeDocument/2006/relationships/tags" Target="../tags/tag225.xml"/><Relationship Id="rId4" Type="http://schemas.openxmlformats.org/officeDocument/2006/relationships/tags" Target="../tags/tag224.xml"/><Relationship Id="rId3" Type="http://schemas.openxmlformats.org/officeDocument/2006/relationships/tags" Target="../tags/tag223.xml"/><Relationship Id="rId2" Type="http://schemas.openxmlformats.org/officeDocument/2006/relationships/tags" Target="../tags/tag222.xml"/><Relationship Id="rId10" Type="http://schemas.openxmlformats.org/officeDocument/2006/relationships/slideLayout" Target="../slideLayouts/slideLayout17.xml"/><Relationship Id="rId1" Type="http://schemas.openxmlformats.org/officeDocument/2006/relationships/tags" Target="../tags/tag22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第十八章 行政事业单位的预算结余</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42290" y="1518285"/>
            <a:ext cx="11235055" cy="14001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5.因购货退回、发生差错更正等退回国库直接支付、授权支付款项,或者收回货币资金的:
(1)属于本年度支付的,借记“财政拨款预算收入”科目或本科目(零余额账户用款额度、货币资金),贷记相关支出科目;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13485" y="2781300"/>
          <a:ext cx="8525510" cy="2386330"/>
        </p:xfrm>
        <a:graphic>
          <a:graphicData uri="http://schemas.openxmlformats.org/drawingml/2006/table">
            <a:tbl>
              <a:tblPr/>
              <a:tblGrid>
                <a:gridCol w="4367530"/>
                <a:gridCol w="4157980"/>
              </a:tblGrid>
              <a:tr h="58991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9641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借:财政拨款收入/零余额账户用款额度/ 银行存款等</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贷:业务活动费用/单位管理费用/库存物品等</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零余额账户用款额度、货币资金</a:t>
                      </a:r>
                      <a:endParaRPr lang="zh-CN" altLang="en-US"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事业支出等</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09295" y="1536700"/>
            <a:ext cx="11120755" cy="12065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(2)属于以前年度支付的,借记本科目(财政应返还额度、零余额账户用款额度、货币资金),贷记“财政拨款结转”“财政拨款结余”“非财政拨款结转”“非财政拨款结余”科目。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149985" y="2730500"/>
          <a:ext cx="8735695" cy="2816860"/>
        </p:xfrm>
        <a:graphic>
          <a:graphicData uri="http://schemas.openxmlformats.org/drawingml/2006/table">
            <a:tbl>
              <a:tblPr/>
              <a:tblGrid>
                <a:gridCol w="3527425"/>
                <a:gridCol w="5208270"/>
              </a:tblGrid>
              <a:tr h="65405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16281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借:财政应返还额度/零余额账户用款额度/ 银行存款等</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贷:以前年度盈余调整/库存物品</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财政应返还额度</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财政拨款结余</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非财政拨款结余</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年初余额调整</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162665" cy="23075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有企业所得税缴纳义务的事业单位缴纳所得税时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按照实际缴纳金额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省级（含省级）以上单位根据本年度财政直接支付预算指标数与当年财政直接支付实际支出数的差额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科目。省级以下单位不用做此核算。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某省级事业单位本年度财政直接支付指标数与实际支出数差额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184400" y="3835400"/>
          <a:ext cx="8140065" cy="2577465"/>
        </p:xfrm>
        <a:graphic>
          <a:graphicData uri="http://schemas.openxmlformats.org/drawingml/2006/table">
            <a:tbl>
              <a:tblPr/>
              <a:tblGrid>
                <a:gridCol w="4124960"/>
                <a:gridCol w="4015105"/>
              </a:tblGrid>
              <a:tr h="67818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9928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借:财政应返还额度——财政直接支付	180 000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贷:财政拨款收入  	180 000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财政应返还额度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180 000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180 000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71600"/>
            <a:ext cx="11163935" cy="36741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单位依据代理银行提供的对账单做注销额度的相关账务处理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本年度财政授权支付预算指标数大于零余额账户用款额度下达数的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省级（含省级）以上单位根据未下达的用款额度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。省级以下单位不用做此核算。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下年初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单位依据代理银行提供的额度恢复到账通知书做恢复额度的相关账务处理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。单位收到财政部门批复的上年末未下达零余额账户用款额度的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某事业单位根据下年初代理银行提供的额度恢复到账通知书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元做恢复额度账务处理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766060" y="4902200"/>
          <a:ext cx="6250940" cy="1680210"/>
        </p:xfrm>
        <a:graphic>
          <a:graphicData uri="http://schemas.openxmlformats.org/drawingml/2006/table">
            <a:tbl>
              <a:tblPr/>
              <a:tblGrid>
                <a:gridCol w="2985770"/>
                <a:gridCol w="3265170"/>
              </a:tblGrid>
              <a:tr h="386080">
                <a:tc>
                  <a:txBody>
                    <a:bodyPr/>
                    <a:p>
                      <a:pPr marL="0" indent="0" algn="ctr">
                        <a:lnSpc>
                          <a:spcPct val="120000"/>
                        </a:lnSpc>
                        <a:spcBef>
                          <a:spcPts val="0"/>
                        </a:spcBef>
                        <a:spcAft>
                          <a:spcPts val="0"/>
                        </a:spcAft>
                      </a:pPr>
                      <a:r>
                        <a:rPr lang="zh-CN" sz="1500" spc="120">
                          <a:solidFill>
                            <a:srgbClr val="000000"/>
                          </a:solidFill>
                          <a:latin typeface="微软雅黑" panose="020B0503020204020204" charset="-122"/>
                          <a:ea typeface="微软雅黑" panose="020B0503020204020204" charset="-122"/>
                        </a:rPr>
                        <a:t>财务会计</a:t>
                      </a:r>
                      <a:endParaRPr lang="zh-CN" sz="15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500" spc="120">
                          <a:solidFill>
                            <a:srgbClr val="000000"/>
                          </a:solidFill>
                          <a:latin typeface="微软雅黑" panose="020B0503020204020204" charset="-122"/>
                          <a:ea typeface="微软雅黑" panose="020B0503020204020204" charset="-122"/>
                        </a:rPr>
                        <a:t>预算会计</a:t>
                      </a:r>
                      <a:endParaRPr lang="zh-CN" sz="15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94130">
                <a:tc>
                  <a:txBody>
                    <a:bodyPr/>
                    <a:p>
                      <a:pPr marL="0" indent="0" algn="l">
                        <a:lnSpc>
                          <a:spcPct val="120000"/>
                        </a:lnSpc>
                        <a:spcBef>
                          <a:spcPts val="0"/>
                        </a:spcBef>
                        <a:spcAft>
                          <a:spcPts val="0"/>
                        </a:spcAft>
                      </a:pPr>
                      <a:r>
                        <a:rPr lang="zh-CN" sz="1300" spc="120">
                          <a:solidFill>
                            <a:srgbClr val="000000"/>
                          </a:solidFill>
                          <a:latin typeface="微软雅黑" panose="020B0503020204020204" charset="-122"/>
                          <a:ea typeface="微软雅黑" panose="020B0503020204020204" charset="-122"/>
                          <a:cs typeface="微软雅黑" panose="020B0503020204020204" charset="-122"/>
                        </a:rPr>
                        <a:t>借:零余额账户用款额度	40 000</a:t>
                      </a:r>
                      <a:endParaRPr lang="zh-CN" sz="13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     </a:t>
                      </a:r>
                      <a:r>
                        <a:rPr lang="zh-CN" sz="1300" spc="120">
                          <a:solidFill>
                            <a:srgbClr val="000000"/>
                          </a:solidFill>
                          <a:latin typeface="微软雅黑" panose="020B0503020204020204" charset="-122"/>
                          <a:ea typeface="微软雅黑" panose="020B0503020204020204" charset="-122"/>
                          <a:cs typeface="微软雅黑" panose="020B0503020204020204" charset="-122"/>
                        </a:rPr>
                        <a:t>贷:财政应返还额度——财政授权支付	40 000</a:t>
                      </a:r>
                      <a:endParaRPr lang="zh-CN" sz="13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3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a:t>
                      </a:r>
                      <a:r>
                        <a:rPr lang="zh-CN" sz="13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300" spc="12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3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3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a:t>
                      </a:r>
                      <a:r>
                        <a:rPr lang="zh-CN" sz="13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300" spc="120">
                          <a:solidFill>
                            <a:srgbClr val="000000"/>
                          </a:solidFill>
                          <a:latin typeface="微软雅黑" panose="020B0503020204020204" charset="-122"/>
                          <a:ea typeface="微软雅黑" panose="020B0503020204020204" charset="-122"/>
                          <a:cs typeface="微软雅黑" panose="020B0503020204020204" charset="-122"/>
                        </a:rPr>
                        <a:t>财政应返还额度  	</a:t>
                      </a:r>
                      <a:r>
                        <a:rPr lang="en-US" altLang="zh-CN" sz="1300" spc="12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3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一、财政拨款结转</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1205" y="1442085"/>
            <a:ext cx="10862310" cy="44469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科目的核算范围以及明细设置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科目核算单位取得的同级财政拨款结转资金的调整、结转和滚存情况。本科目年末贷方余额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反映单位滚存的财政拨款结转资金数额。本科目由行政、事业单位共用。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与会计差错更正、以前年度支出收回相关的明细科目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本明细科目核算因发生会计差错更正、以前年度支出收回等原因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需要调整财政拨款结转的金额。年末结账后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2" name="组合 21"/>
          <p:cNvGrpSpPr/>
          <p:nvPr userDrawn="1">
            <p:custDataLst>
              <p:tags r:id="rId1"/>
            </p:custDataLst>
          </p:nvPr>
        </p:nvGrpSpPr>
        <p:grpSpPr>
          <a:xfrm>
            <a:off x="4001597" y="6045200"/>
            <a:ext cx="8190403" cy="812800"/>
            <a:chOff x="4001597" y="5613400"/>
            <a:chExt cx="8190403" cy="1244600"/>
          </a:xfrm>
        </p:grpSpPr>
        <p:sp>
          <p:nvSpPr>
            <p:cNvPr id="2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等腰三角形 2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与财政拨款调拨业务相关的明细科目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矩形 3"/>
          <p:cNvSpPr/>
          <p:nvPr>
            <p:custDataLst>
              <p:tags r:id="rId7"/>
            </p:custDataLst>
          </p:nvPr>
        </p:nvSpPr>
        <p:spPr>
          <a:xfrm>
            <a:off x="1303020" y="2228803"/>
            <a:ext cx="849559" cy="79533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5" name="矩形 4"/>
          <p:cNvSpPr/>
          <p:nvPr>
            <p:custDataLst>
              <p:tags r:id="rId8"/>
            </p:custDataLst>
          </p:nvPr>
        </p:nvSpPr>
        <p:spPr>
          <a:xfrm>
            <a:off x="2151996" y="2228803"/>
            <a:ext cx="8736984" cy="795331"/>
          </a:xfrm>
          <a:prstGeom prst="rect">
            <a:avLst/>
          </a:prstGeom>
          <a:solidFill>
            <a:schemeClr val="lt1">
              <a:lumMod val="9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17" name="文本框 16"/>
          <p:cNvSpPr txBox="1"/>
          <p:nvPr>
            <p:custDataLst>
              <p:tags r:id="rId9"/>
            </p:custDataLst>
          </p:nvPr>
        </p:nvSpPr>
        <p:spPr>
          <a:xfrm>
            <a:off x="2420799" y="2276616"/>
            <a:ext cx="8328240" cy="699705"/>
          </a:xfrm>
          <a:prstGeom prst="rect">
            <a:avLst/>
          </a:prstGeom>
        </p:spPr>
        <p:txBody>
          <a:bodyPr wrap="square" lIns="90000" tIns="46800" rIns="90000" bIns="46800" anchor="ctr" anchorCtr="0">
            <a:normAutofit/>
          </a:bodyPr>
          <a:lstStyle>
            <a:defPPr>
              <a:defRPr lang="zh-CN"/>
            </a:defPPr>
            <a:lvl1pPr>
              <a:defRPr sz="1400">
                <a:solidFill>
                  <a:prstClr val="white"/>
                </a:solidFill>
              </a:defRPr>
            </a:lvl1pPr>
          </a:lstStyle>
          <a:p>
            <a:pPr lvl="0" algn="l">
              <a:lnSpc>
                <a:spcPct val="120000"/>
              </a:lnSpc>
              <a:buClrTx/>
              <a:buSzTx/>
              <a:buFontTx/>
            </a:pPr>
            <a:r>
              <a:rPr lang="zh-CN" altLang="en-US" sz="1600" spc="100" dirty="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(1)“归集调入”:本明细科目核算按照规定从其他单位调入财政拨款结转资金时,实际调增的额度数额或调入的资金数额。年末结账后,本明细科目应无余额。</a:t>
            </a:r>
            <a:endParaRPr lang="zh-CN" altLang="en-US" sz="1600" spc="100" dirty="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8" name="矩形 7"/>
          <p:cNvSpPr/>
          <p:nvPr>
            <p:custDataLst>
              <p:tags r:id="rId10"/>
            </p:custDataLst>
          </p:nvPr>
        </p:nvSpPr>
        <p:spPr>
          <a:xfrm>
            <a:off x="1303020" y="3221218"/>
            <a:ext cx="849559" cy="79533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9" name="矩形 8"/>
          <p:cNvSpPr/>
          <p:nvPr>
            <p:custDataLst>
              <p:tags r:id="rId11"/>
            </p:custDataLst>
          </p:nvPr>
        </p:nvSpPr>
        <p:spPr>
          <a:xfrm>
            <a:off x="2151996" y="3221218"/>
            <a:ext cx="8736984" cy="795331"/>
          </a:xfrm>
          <a:prstGeom prst="rect">
            <a:avLst/>
          </a:prstGeom>
          <a:solidFill>
            <a:schemeClr val="lt1">
              <a:lumMod val="9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18" name="文本框 17"/>
          <p:cNvSpPr txBox="1"/>
          <p:nvPr>
            <p:custDataLst>
              <p:tags r:id="rId12"/>
            </p:custDataLst>
          </p:nvPr>
        </p:nvSpPr>
        <p:spPr>
          <a:xfrm>
            <a:off x="2420799" y="3268448"/>
            <a:ext cx="8328240" cy="699705"/>
          </a:xfrm>
          <a:prstGeom prst="rect">
            <a:avLst/>
          </a:prstGeom>
        </p:spPr>
        <p:txBody>
          <a:bodyPr wrap="square" lIns="90000" tIns="46800" rIns="90000" bIns="46800" anchor="ctr" anchorCtr="0">
            <a:normAutofit/>
          </a:bodyPr>
          <a:lstStyle>
            <a:defPPr>
              <a:defRPr lang="zh-CN"/>
            </a:defPPr>
            <a:lvl1pPr>
              <a:defRPr sz="1400">
                <a:solidFill>
                  <a:prstClr val="white"/>
                </a:solidFill>
              </a:defRPr>
            </a:lvl1pPr>
          </a:lstStyle>
          <a:p>
            <a:pPr lvl="0" algn="l">
              <a:lnSpc>
                <a:spcPct val="120000"/>
              </a:lnSpc>
              <a:buClrTx/>
              <a:buSzTx/>
              <a:buFontTx/>
            </a:pPr>
            <a:r>
              <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(2)“归集调出”:本明细科目核算按照规定向其他单位调出财政拨款结转资金时,实际调减的额度数额或调出的资金数额。年末结账后,本明细科目应无余额。</a:t>
            </a:r>
            <a:endPar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12" name="矩形 11"/>
          <p:cNvSpPr/>
          <p:nvPr>
            <p:custDataLst>
              <p:tags r:id="rId13"/>
            </p:custDataLst>
          </p:nvPr>
        </p:nvSpPr>
        <p:spPr>
          <a:xfrm>
            <a:off x="1303020" y="4213050"/>
            <a:ext cx="849559" cy="79533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13" name="矩形 12"/>
          <p:cNvSpPr/>
          <p:nvPr>
            <p:custDataLst>
              <p:tags r:id="rId14"/>
            </p:custDataLst>
          </p:nvPr>
        </p:nvSpPr>
        <p:spPr>
          <a:xfrm>
            <a:off x="2151996" y="4213050"/>
            <a:ext cx="8736984" cy="795331"/>
          </a:xfrm>
          <a:prstGeom prst="rect">
            <a:avLst/>
          </a:prstGeom>
          <a:solidFill>
            <a:schemeClr val="lt1">
              <a:lumMod val="9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19" name="文本框 18"/>
          <p:cNvSpPr txBox="1"/>
          <p:nvPr>
            <p:custDataLst>
              <p:tags r:id="rId15"/>
            </p:custDataLst>
          </p:nvPr>
        </p:nvSpPr>
        <p:spPr>
          <a:xfrm>
            <a:off x="2420799" y="4260863"/>
            <a:ext cx="8328240" cy="699705"/>
          </a:xfrm>
          <a:prstGeom prst="rect">
            <a:avLst/>
          </a:prstGeom>
        </p:spPr>
        <p:txBody>
          <a:bodyPr wrap="square" lIns="90000" tIns="46800" rIns="90000" bIns="46800" anchor="ctr" anchorCtr="0">
            <a:normAutofit/>
          </a:bodyPr>
          <a:lstStyle>
            <a:defPPr>
              <a:defRPr lang="zh-CN"/>
            </a:defPPr>
            <a:lvl1pPr>
              <a:defRPr sz="1400">
                <a:solidFill>
                  <a:prstClr val="white"/>
                </a:solidFill>
              </a:defRPr>
            </a:lvl1pPr>
          </a:lstStyle>
          <a:p>
            <a:pPr lvl="0" algn="l">
              <a:lnSpc>
                <a:spcPct val="120000"/>
              </a:lnSpc>
              <a:buClrTx/>
              <a:buSzTx/>
              <a:buFontTx/>
            </a:pPr>
            <a:r>
              <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(3)“归集上缴”:本明细科目核算按照规定上缴财政拨款结转资金时,实际核销的额度数额或上缴的资金数额。年末结账后,本明细科目应无余额。</a:t>
            </a:r>
            <a:endPar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20" name="矩形 19"/>
          <p:cNvSpPr/>
          <p:nvPr>
            <p:custDataLst>
              <p:tags r:id="rId16"/>
            </p:custDataLst>
          </p:nvPr>
        </p:nvSpPr>
        <p:spPr>
          <a:xfrm>
            <a:off x="1303020" y="5205465"/>
            <a:ext cx="849559" cy="79533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21" name="矩形 20"/>
          <p:cNvSpPr/>
          <p:nvPr>
            <p:custDataLst>
              <p:tags r:id="rId17"/>
            </p:custDataLst>
          </p:nvPr>
        </p:nvSpPr>
        <p:spPr>
          <a:xfrm>
            <a:off x="2151996" y="5205465"/>
            <a:ext cx="8736984" cy="795331"/>
          </a:xfrm>
          <a:prstGeom prst="rect">
            <a:avLst/>
          </a:prstGeom>
          <a:solidFill>
            <a:schemeClr val="lt1">
              <a:lumMod val="9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dk1"/>
              </a:solidFill>
              <a:latin typeface="微软雅黑" panose="020B0503020204020204" charset="-122"/>
              <a:ea typeface="微软雅黑" panose="020B0503020204020204" charset="-122"/>
            </a:endParaRPr>
          </a:p>
        </p:txBody>
      </p:sp>
      <p:sp>
        <p:nvSpPr>
          <p:cNvPr id="23" name="文本框 22"/>
          <p:cNvSpPr txBox="1"/>
          <p:nvPr>
            <p:custDataLst>
              <p:tags r:id="rId18"/>
            </p:custDataLst>
          </p:nvPr>
        </p:nvSpPr>
        <p:spPr>
          <a:xfrm>
            <a:off x="2420799" y="5253279"/>
            <a:ext cx="8328240" cy="699705"/>
          </a:xfrm>
          <a:prstGeom prst="rect">
            <a:avLst/>
          </a:prstGeom>
        </p:spPr>
        <p:txBody>
          <a:bodyPr wrap="square" lIns="90000" tIns="46800" rIns="90000" bIns="46800" anchor="ctr" anchorCtr="0">
            <a:normAutofit/>
          </a:bodyPr>
          <a:lstStyle>
            <a:defPPr>
              <a:defRPr lang="zh-CN"/>
            </a:defPPr>
            <a:lvl1pPr>
              <a:defRPr sz="1400">
                <a:solidFill>
                  <a:prstClr val="white"/>
                </a:solidFill>
              </a:defRPr>
            </a:lvl1pPr>
          </a:lstStyle>
          <a:p>
            <a:pPr lvl="0" algn="l">
              <a:lnSpc>
                <a:spcPct val="120000"/>
              </a:lnSpc>
              <a:buClrTx/>
              <a:buSzTx/>
              <a:buFontTx/>
            </a:pPr>
            <a:r>
              <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rPr>
              <a:t>(4)“单位内部调剂”:本明细科目核算经财政部门批准对财政拨款结余资金改变用途,调整用于本单位其他未完成项目等的调整金额。年末结账后,本明细科目应无余额。</a:t>
            </a:r>
            <a:endParaRPr lang="zh-CN" altLang="en-US" sz="1600" spc="100">
              <a:solidFill>
                <a:schemeClr val="dk1">
                  <a:lumMod val="85000"/>
                  <a:lumOff val="15000"/>
                </a:schemeClr>
              </a:solidFill>
              <a:uFillTx/>
              <a:latin typeface="微软雅黑" panose="020B0503020204020204" charset="-122"/>
              <a:ea typeface="微软雅黑" panose="020B0503020204020204" charset="-122"/>
              <a:cs typeface="微软雅黑" panose="020B0503020204020204" charset="-122"/>
              <a:sym typeface="+mn-ea"/>
            </a:endParaRPr>
          </a:p>
        </p:txBody>
      </p:sp>
      <p:sp>
        <p:nvSpPr>
          <p:cNvPr id="15" name="文本框 14"/>
          <p:cNvSpPr txBox="1"/>
          <p:nvPr>
            <p:custDataLst>
              <p:tags r:id="rId19"/>
            </p:custDataLst>
          </p:nvPr>
        </p:nvSpPr>
        <p:spPr>
          <a:xfrm>
            <a:off x="1514098" y="4314508"/>
            <a:ext cx="426820" cy="592417"/>
          </a:xfrm>
          <a:prstGeom prst="rect">
            <a:avLst/>
          </a:prstGeom>
          <a:noFill/>
        </p:spPr>
        <p:txBody>
          <a:bodyPr wrap="none" rtlCol="0">
            <a:normAutofit fontScale="80000"/>
          </a:bodyPr>
          <a:lstStyle/>
          <a:p>
            <a:r>
              <a:rPr lang="en-US" altLang="zh-CN" sz="3600" b="1">
                <a:solidFill>
                  <a:schemeClr val="lt1"/>
                </a:solidFill>
                <a:latin typeface="微软雅黑" panose="020B0503020204020204" charset="-122"/>
                <a:ea typeface="微软雅黑" panose="020B0503020204020204" charset="-122"/>
              </a:rPr>
              <a:t>3</a:t>
            </a:r>
            <a:endParaRPr lang="en-US" altLang="zh-CN" sz="3600" b="1">
              <a:solidFill>
                <a:schemeClr val="lt1"/>
              </a:solidFill>
              <a:latin typeface="微软雅黑" panose="020B0503020204020204" charset="-122"/>
              <a:ea typeface="微软雅黑" panose="020B0503020204020204" charset="-122"/>
            </a:endParaRPr>
          </a:p>
        </p:txBody>
      </p:sp>
      <p:sp>
        <p:nvSpPr>
          <p:cNvPr id="6" name="文本框 5"/>
          <p:cNvSpPr txBox="1"/>
          <p:nvPr>
            <p:custDataLst>
              <p:tags r:id="rId20"/>
            </p:custDataLst>
          </p:nvPr>
        </p:nvSpPr>
        <p:spPr>
          <a:xfrm>
            <a:off x="1514098" y="3322092"/>
            <a:ext cx="426820" cy="592417"/>
          </a:xfrm>
          <a:prstGeom prst="rect">
            <a:avLst/>
          </a:prstGeom>
          <a:noFill/>
        </p:spPr>
        <p:txBody>
          <a:bodyPr wrap="none" rtlCol="0">
            <a:normAutofit fontScale="80000"/>
          </a:bodyPr>
          <a:lstStyle/>
          <a:p>
            <a:r>
              <a:rPr lang="en-US" altLang="zh-CN" sz="3600" b="1">
                <a:solidFill>
                  <a:schemeClr val="lt1"/>
                </a:solidFill>
                <a:latin typeface="微软雅黑" panose="020B0503020204020204" charset="-122"/>
                <a:ea typeface="微软雅黑" panose="020B0503020204020204" charset="-122"/>
              </a:rPr>
              <a:t>2</a:t>
            </a:r>
            <a:endParaRPr lang="en-US" altLang="zh-CN" sz="3600" b="1">
              <a:solidFill>
                <a:schemeClr val="lt1"/>
              </a:solidFill>
              <a:latin typeface="微软雅黑" panose="020B0503020204020204" charset="-122"/>
              <a:ea typeface="微软雅黑" panose="020B0503020204020204" charset="-122"/>
            </a:endParaRPr>
          </a:p>
        </p:txBody>
      </p:sp>
      <p:sp>
        <p:nvSpPr>
          <p:cNvPr id="7" name="文本框 6"/>
          <p:cNvSpPr txBox="1"/>
          <p:nvPr>
            <p:custDataLst>
              <p:tags r:id="rId21"/>
            </p:custDataLst>
          </p:nvPr>
        </p:nvSpPr>
        <p:spPr>
          <a:xfrm>
            <a:off x="1514098" y="2330260"/>
            <a:ext cx="426820" cy="592417"/>
          </a:xfrm>
          <a:prstGeom prst="rect">
            <a:avLst/>
          </a:prstGeom>
          <a:noFill/>
        </p:spPr>
        <p:txBody>
          <a:bodyPr wrap="none" rtlCol="0">
            <a:normAutofit fontScale="80000"/>
          </a:bodyPr>
          <a:lstStyle/>
          <a:p>
            <a:r>
              <a:rPr lang="en-US" altLang="zh-CN" sz="3600" b="1">
                <a:solidFill>
                  <a:schemeClr val="lt1"/>
                </a:solidFill>
                <a:latin typeface="微软雅黑" panose="020B0503020204020204" charset="-122"/>
                <a:ea typeface="微软雅黑" panose="020B0503020204020204" charset="-122"/>
              </a:rPr>
              <a:t>1</a:t>
            </a:r>
            <a:endParaRPr lang="en-US" altLang="zh-CN" sz="3600" b="1">
              <a:solidFill>
                <a:schemeClr val="lt1"/>
              </a:solidFill>
              <a:latin typeface="微软雅黑" panose="020B0503020204020204" charset="-122"/>
              <a:ea typeface="微软雅黑" panose="020B0503020204020204" charset="-122"/>
            </a:endParaRPr>
          </a:p>
        </p:txBody>
      </p:sp>
      <p:sp>
        <p:nvSpPr>
          <p:cNvPr id="10" name="文本框 9"/>
          <p:cNvSpPr txBox="1"/>
          <p:nvPr>
            <p:custDataLst>
              <p:tags r:id="rId22"/>
            </p:custDataLst>
          </p:nvPr>
        </p:nvSpPr>
        <p:spPr>
          <a:xfrm>
            <a:off x="1514681" y="5306923"/>
            <a:ext cx="426820" cy="592417"/>
          </a:xfrm>
          <a:prstGeom prst="rect">
            <a:avLst/>
          </a:prstGeom>
          <a:noFill/>
        </p:spPr>
        <p:txBody>
          <a:bodyPr wrap="none" rtlCol="0">
            <a:normAutofit fontScale="80000"/>
          </a:bodyPr>
          <a:lstStyle/>
          <a:p>
            <a:r>
              <a:rPr lang="en-US" altLang="zh-CN" sz="3600" b="1">
                <a:solidFill>
                  <a:schemeClr val="lt1"/>
                </a:solidFill>
                <a:latin typeface="微软雅黑" panose="020B0503020204020204" charset="-122"/>
                <a:ea typeface="微软雅黑" panose="020B0503020204020204" charset="-122"/>
              </a:rPr>
              <a:t>4</a:t>
            </a:r>
            <a:endParaRPr lang="en-US" altLang="zh-CN" sz="3600" b="1">
              <a:solidFill>
                <a:schemeClr val="lt1"/>
              </a:solidFill>
              <a:latin typeface="微软雅黑" panose="020B0503020204020204" charset="-122"/>
              <a:ea typeface="微软雅黑" panose="020B0503020204020204" charset="-122"/>
            </a:endParaRPr>
          </a:p>
        </p:txBody>
      </p:sp>
    </p:spTree>
    <p:custDataLst>
      <p:tags r:id="rId23"/>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pPr algn="l" fontAlgn="auto">
              <a:lnSpc>
                <a:spcPct val="120000"/>
              </a:lnSpc>
              <a:spcAft>
                <a:spcPts val="800"/>
              </a:spcAft>
            </a:pPr>
            <a:r>
              <a:rPr lang="en-US" altLang="zh-CN" spc="100" dirty="0">
                <a:ln w="3175">
                  <a:noFill/>
                  <a:prstDash val="dash"/>
                </a:ln>
                <a:solidFill>
                  <a:schemeClr val="dk1">
                    <a:lumMod val="75000"/>
                    <a:lumOff val="25000"/>
                  </a:schemeClr>
                </a:solidFill>
                <a:uFillTx/>
                <a:sym typeface="+mn-ea"/>
              </a:rPr>
              <a:t>3.</a:t>
            </a:r>
            <a:r>
              <a:rPr lang="zh-CN" altLang="en-US" spc="100" dirty="0">
                <a:ln w="3175">
                  <a:noFill/>
                  <a:prstDash val="dash"/>
                </a:ln>
                <a:solidFill>
                  <a:schemeClr val="dk1">
                    <a:lumMod val="75000"/>
                    <a:lumOff val="25000"/>
                  </a:schemeClr>
                </a:solidFill>
                <a:uFillTx/>
                <a:sym typeface="+mn-ea"/>
              </a:rPr>
              <a:t>与年末财政拨款结转业务相关的明细科目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348740" y="1609090"/>
            <a:ext cx="9866630" cy="422656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本明细科目核算单位本年度财政拨款收支相抵后的余额。年末结账后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本明细科目核算单位滚存的财政拨款结转资金。本明细科目年末贷方余额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反映单位财政拨款滚存的结转资金数额。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本科目还应当设置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两个明细科目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人员经费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日常公用经费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明细科目下按照具体项目进行明细核算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本科目还应按照《政府收支分类科目》中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的相关科目进行明细核算。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有一般公共预算财政拨款、政府性基金预算财政拨款等两种或两种以上财政拨款的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还应当在本科目下按照财政拨款的种类进行明细核算。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财政拨款结转</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62025" y="1752600"/>
            <a:ext cx="9167495" cy="146748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因发生会计差错更正退回以前年度国库直接支付、授权支付款项或财政性货币资金,或者因发生会计差错更正增加以前年度国库直接支付、授权支付支出或财政性货币资金支出,属于以前年度财政拨款结转资金的,借记或贷记“资金结存——财政应返还额度、零余额账户用款额度、货币资金”科目,贷记或借记本科目(年初余额调整)。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文本框 4"/>
          <p:cNvSpPr txBox="1"/>
          <p:nvPr/>
        </p:nvSpPr>
        <p:spPr>
          <a:xfrm>
            <a:off x="962025" y="1384300"/>
            <a:ext cx="6096000" cy="368300"/>
          </a:xfrm>
          <a:prstGeom prst="rect">
            <a:avLst/>
          </a:prstGeom>
          <a:noFill/>
        </p:spPr>
        <p:txBody>
          <a:bodyPr wrap="square" rtlCol="0" anchor="t">
            <a:spAutoFit/>
          </a:bodyPr>
          <a:p>
            <a:r>
              <a:rPr lang="en-US" altLang="zh-CN"/>
              <a:t>1.</a:t>
            </a:r>
            <a:r>
              <a:rPr lang="zh-CN" altLang="en-US"/>
              <a:t>与会计差错更正、以前年度支出收回相关的账务处理</a:t>
            </a:r>
            <a:endParaRPr lang="zh-CN" altLang="en-US"/>
          </a:p>
        </p:txBody>
      </p:sp>
      <p:graphicFrame>
        <p:nvGraphicFramePr>
          <p:cNvPr id="6" name="表格 5"/>
          <p:cNvGraphicFramePr/>
          <p:nvPr>
            <p:custDataLst>
              <p:tags r:id="rId8"/>
            </p:custDataLst>
          </p:nvPr>
        </p:nvGraphicFramePr>
        <p:xfrm>
          <a:off x="2070100" y="3060700"/>
          <a:ext cx="8185150" cy="2626995"/>
        </p:xfrm>
        <a:graphic>
          <a:graphicData uri="http://schemas.openxmlformats.org/drawingml/2006/table">
            <a:tbl>
              <a:tblPr/>
              <a:tblGrid>
                <a:gridCol w="4834255"/>
                <a:gridCol w="3350895"/>
              </a:tblGrid>
              <a:tr h="34036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4363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因发生会计差错更正退回以前年度国库直接支付、授权支付款项或财政性货币资金:</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借:零余额账户用款额度/银行存款等</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贷:以前年度盈余调整</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货币资金等</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年初余额调整</a:t>
                      </a:r>
                      <a:endParaRPr lang="zh-CN" altLang="en-US"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43000">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因发生会计差错更正增加以前年度国库直接支付、授权支付支出或财政性货币资金支出</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以前年度盈余调整</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银行存款</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年初余额调整</a:t>
                      </a:r>
                      <a:endParaRPr lang="zh-CN" altLang="en-US"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货币资金等</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财政拨款结转</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97560" y="1456055"/>
            <a:ext cx="9302115" cy="22434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因购货退回、预付款项收回等发生以前年度支出又收回国库直接支付、授权支付款项或收回财政性货币资金,属于以前年度财政拨款结转资金的,借记“资金结存——财政应返还额度、零余额账户用款额度、货币资金”科目,贷记本科目(年初余额调整)。
【例18-8】 某事业单位退回以前年度购买的办公用品900元,此900元原来用国库直接支付的方式支付。会计核算如下: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425575" y="3492500"/>
          <a:ext cx="9608820" cy="2553335"/>
        </p:xfrm>
        <a:graphic>
          <a:graphicData uri="http://schemas.openxmlformats.org/drawingml/2006/table">
            <a:tbl>
              <a:tblPr/>
              <a:tblGrid>
                <a:gridCol w="3957955"/>
                <a:gridCol w="5650865"/>
              </a:tblGrid>
              <a:tr h="579120">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财务会计</a:t>
                      </a:r>
                      <a:endParaRPr lang="zh-CN" sz="17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预算会计</a:t>
                      </a:r>
                      <a:endParaRPr lang="zh-CN" sz="17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74215">
                <a:tc>
                  <a:txBody>
                    <a:bodyPr/>
                    <a:p>
                      <a:pPr marL="0" indent="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借:财政应返还额度	900</a:t>
                      </a:r>
                      <a:endParaRPr 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     </a:t>
                      </a:r>
                      <a:r>
                        <a:rPr lang="zh-CN" sz="1700" spc="120">
                          <a:solidFill>
                            <a:schemeClr val="tx1"/>
                          </a:solidFill>
                          <a:latin typeface="微软雅黑" panose="020B0503020204020204" charset="-122"/>
                          <a:ea typeface="微软雅黑" panose="020B0503020204020204" charset="-122"/>
                          <a:cs typeface="微软雅黑" panose="020B0503020204020204" charset="-122"/>
                        </a:rPr>
                        <a:t>贷:以前年度盈余调整</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 </a:t>
                      </a:r>
                      <a:r>
                        <a:rPr lang="zh-CN" sz="1700" spc="120">
                          <a:solidFill>
                            <a:schemeClr val="tx1"/>
                          </a:solidFill>
                          <a:latin typeface="微软雅黑" panose="020B0503020204020204" charset="-122"/>
                          <a:ea typeface="微软雅黑" panose="020B0503020204020204" charset="-122"/>
                          <a:cs typeface="微软雅黑" panose="020B0503020204020204" charset="-122"/>
                        </a:rPr>
                        <a:t>900</a:t>
                      </a:r>
                      <a:endParaRPr lang="zh-CN" sz="17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财政应返还额度</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900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财政拨款结转</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年初余额调整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900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与财政拨款结转结余资金调整业务相关的账务处理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56920" y="1424940"/>
            <a:ext cx="10977880" cy="23641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(1)按照规定从其他单位调入财政拨款结转资金的,按照实际调增的额度数额或调入的资金数额,借记“资金结存——财政应返还额度、零余额账户用款额度、货币资金”科目,贷记本科目(归集调入)。具体参考例18-4。
(2)按照规定向其他单位调出财政拨款结转资金的,按照实际调减的额度数额或调出的资金数额,借记本科目(归集调出),贷记“资金结存——财政应返还额度、零余额账户用款额度、货币资金”科目。
【例18-9】 某事业单位财政应返还额度减少34 000元,用于向其他单位调出财政拨款结转资金。会计核算如下: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739900" y="3759200"/>
          <a:ext cx="7722870" cy="2285365"/>
        </p:xfrm>
        <a:graphic>
          <a:graphicData uri="http://schemas.openxmlformats.org/drawingml/2006/table">
            <a:tbl>
              <a:tblPr/>
              <a:tblGrid>
                <a:gridCol w="3424555"/>
                <a:gridCol w="4298315"/>
              </a:tblGrid>
              <a:tr h="661035">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24330">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借:累计盈余34 000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贷:财政应返还额度	34 000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财政拨款结转</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归集调出	</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34 000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财政应返还额度</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34 000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11" name="Title 6"/>
          <p:cNvSpPr txBox="1"/>
          <p:nvPr>
            <p:custDataLst>
              <p:tags r:id="rId5"/>
            </p:custDataLst>
          </p:nvPr>
        </p:nvSpPr>
        <p:spPr>
          <a:xfrm>
            <a:off x="1990225" y="1532636"/>
            <a:ext cx="8211550" cy="409752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结余是指行政事业会计主体预算年度内预算收入扣除预算支出后的资金金额以及历年滚存的资金金额。预算结余包括结余资金和结转资金。结余资金是指年度预算执行终了,预算收入实际完成数扣除预算支出和结转资金后剩余的资金。结转资金是指预算安排项目的支出年终尚未执行完毕或者因故未执行,且下年需要按原用途继续使用的资金。行政事业单位的预算结余类科目有:资金结存、财政拨款结转、财政拨款结余、非财政拨款结转、非财政拨款结余、专用结余、经营结余、其他结余和非财政拨款结余分配。其中,资金结余、财政拨款结转、非财政拨款结转、非财政拨款结余和其他结余属于行政事业单位都适用,经营结余、专用结余和非财政拨款结余分配只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932180" y="352425"/>
            <a:ext cx="10476865" cy="1243330"/>
          </a:xfrm>
          <a:prstGeom prst="rect">
            <a:avLst/>
          </a:prstGeom>
          <a:noFill/>
        </p:spPr>
        <p:txBody>
          <a:bodyPr wrap="square" rtlCol="0" anchor="t">
            <a:noAutofit/>
          </a:bodyPr>
          <a:p>
            <a:pPr indent="0" fontAlgn="auto">
              <a:lnSpc>
                <a:spcPct val="120000"/>
              </a:lnSpc>
            </a:pPr>
            <a:r>
              <a:rPr lang="en-US" altLang="zh-CN"/>
              <a:t>(3)</a:t>
            </a:r>
            <a:r>
              <a:rPr lang="zh-CN" altLang="en-US"/>
              <a:t>按照规定上缴财政拨款结转资金或注销财政拨款结转资金额度的</a:t>
            </a:r>
            <a:r>
              <a:rPr lang="en-US" altLang="zh-CN"/>
              <a:t>,</a:t>
            </a:r>
            <a:r>
              <a:rPr lang="zh-CN" altLang="en-US"/>
              <a:t>按照实际上缴资金数额或注销的资金额度数额</a:t>
            </a:r>
            <a:r>
              <a:rPr lang="en-US" altLang="zh-CN"/>
              <a:t>,</a:t>
            </a:r>
            <a:r>
              <a:rPr lang="zh-CN" altLang="en-US"/>
              <a:t>借记本科目</a:t>
            </a:r>
            <a:r>
              <a:rPr lang="en-US" altLang="zh-CN"/>
              <a:t>(</a:t>
            </a:r>
            <a:r>
              <a:rPr lang="zh-CN" altLang="en-US"/>
              <a:t>归集上缴</a:t>
            </a:r>
            <a:r>
              <a:rPr lang="en-US" altLang="zh-CN"/>
              <a:t>),</a:t>
            </a:r>
            <a:r>
              <a:rPr lang="zh-CN" altLang="en-US"/>
              <a:t>贷记</a:t>
            </a:r>
            <a:r>
              <a:rPr lang="en-US" altLang="zh-CN"/>
              <a:t>“</a:t>
            </a:r>
            <a:r>
              <a:rPr lang="zh-CN" altLang="en-US"/>
              <a:t>资金结存</a:t>
            </a:r>
            <a:r>
              <a:rPr lang="en-US" altLang="zh-CN"/>
              <a:t>——</a:t>
            </a:r>
            <a:r>
              <a:rPr lang="zh-CN" altLang="en-US"/>
              <a:t>财政应返还额度、零余额账户用款额度、货币资金</a:t>
            </a:r>
            <a:r>
              <a:rPr lang="en-US" altLang="zh-CN"/>
              <a:t>”</a:t>
            </a:r>
            <a:r>
              <a:rPr lang="zh-CN" altLang="en-US"/>
              <a:t>科目。</a:t>
            </a:r>
            <a:endParaRPr lang="zh-CN" altLang="en-US"/>
          </a:p>
        </p:txBody>
      </p:sp>
      <p:graphicFrame>
        <p:nvGraphicFramePr>
          <p:cNvPr id="3" name="表格 2"/>
          <p:cNvGraphicFramePr/>
          <p:nvPr>
            <p:custDataLst>
              <p:tags r:id="rId1"/>
            </p:custDataLst>
          </p:nvPr>
        </p:nvGraphicFramePr>
        <p:xfrm>
          <a:off x="2229485" y="1231900"/>
          <a:ext cx="7680325" cy="1325245"/>
        </p:xfrm>
        <a:graphic>
          <a:graphicData uri="http://schemas.openxmlformats.org/drawingml/2006/table">
            <a:tbl>
              <a:tblPr/>
              <a:tblGrid>
                <a:gridCol w="3404235"/>
                <a:gridCol w="4276090"/>
              </a:tblGrid>
              <a:tr h="37211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5313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借:累计盈余</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贷:财政应返还额度/零余额账户用款额度/银行存款</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归集上缴</a:t>
                      </a:r>
                      <a:endParaRPr lang="zh-CN" altLang="en-US"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财政应返还额度</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4" name="文本框 3"/>
          <p:cNvSpPr txBox="1"/>
          <p:nvPr/>
        </p:nvSpPr>
        <p:spPr>
          <a:xfrm>
            <a:off x="1080135" y="2755900"/>
            <a:ext cx="10328910" cy="1177925"/>
          </a:xfrm>
          <a:prstGeom prst="rect">
            <a:avLst/>
          </a:prstGeom>
          <a:noFill/>
        </p:spPr>
        <p:txBody>
          <a:bodyPr wrap="square" rtlCol="0" anchor="t">
            <a:noAutofit/>
          </a:bodyPr>
          <a:p>
            <a:pPr indent="0" fontAlgn="auto">
              <a:lnSpc>
                <a:spcPct val="130000"/>
              </a:lnSpc>
            </a:pPr>
            <a:r>
              <a:rPr lang="en-US" altLang="zh-CN"/>
              <a:t>(4)</a:t>
            </a:r>
            <a:r>
              <a:rPr lang="zh-CN" altLang="en-US"/>
              <a:t>经财政部门批准对财政拨款结余资金改变用途</a:t>
            </a:r>
            <a:r>
              <a:rPr lang="en-US" altLang="zh-CN"/>
              <a:t>,</a:t>
            </a:r>
            <a:r>
              <a:rPr lang="zh-CN" altLang="en-US"/>
              <a:t>调整用于本单位基本支出或其他未完成项目支出的</a:t>
            </a:r>
            <a:r>
              <a:rPr lang="en-US" altLang="zh-CN"/>
              <a:t>,</a:t>
            </a:r>
            <a:r>
              <a:rPr lang="zh-CN" altLang="en-US"/>
              <a:t>按照批准调剂的金额</a:t>
            </a:r>
            <a:r>
              <a:rPr lang="en-US" altLang="zh-CN"/>
              <a:t>,</a:t>
            </a:r>
            <a:r>
              <a:rPr lang="zh-CN" altLang="en-US"/>
              <a:t>借记</a:t>
            </a:r>
            <a:r>
              <a:rPr lang="en-US" altLang="zh-CN"/>
              <a:t>“</a:t>
            </a:r>
            <a:r>
              <a:rPr lang="zh-CN" altLang="en-US"/>
              <a:t>财政拨款结余</a:t>
            </a:r>
            <a:r>
              <a:rPr lang="en-US" altLang="zh-CN"/>
              <a:t>——</a:t>
            </a:r>
            <a:r>
              <a:rPr lang="zh-CN" altLang="en-US"/>
              <a:t>单位内部调剂</a:t>
            </a:r>
            <a:r>
              <a:rPr lang="en-US" altLang="zh-CN"/>
              <a:t>”</a:t>
            </a:r>
            <a:r>
              <a:rPr lang="zh-CN" altLang="en-US"/>
              <a:t>科目</a:t>
            </a:r>
            <a:r>
              <a:rPr lang="en-US" altLang="zh-CN"/>
              <a:t>,</a:t>
            </a:r>
            <a:r>
              <a:rPr lang="zh-CN" altLang="en-US"/>
              <a:t>贷记本科目</a:t>
            </a:r>
            <a:r>
              <a:rPr lang="en-US" altLang="zh-CN"/>
              <a:t>(</a:t>
            </a:r>
            <a:r>
              <a:rPr lang="zh-CN" altLang="en-US"/>
              <a:t>单位内部调剂</a:t>
            </a:r>
            <a:r>
              <a:rPr lang="en-US" altLang="zh-CN"/>
              <a:t>)</a:t>
            </a:r>
            <a:r>
              <a:rPr lang="zh-CN" altLang="en-US"/>
              <a:t>。</a:t>
            </a:r>
            <a:endParaRPr lang="zh-CN" altLang="en-US"/>
          </a:p>
        </p:txBody>
      </p:sp>
      <p:graphicFrame>
        <p:nvGraphicFramePr>
          <p:cNvPr id="5" name="表格 4"/>
          <p:cNvGraphicFramePr/>
          <p:nvPr>
            <p:custDataLst>
              <p:tags r:id="rId2"/>
            </p:custDataLst>
          </p:nvPr>
        </p:nvGraphicFramePr>
        <p:xfrm>
          <a:off x="2336800" y="3708400"/>
          <a:ext cx="6972300" cy="1625600"/>
        </p:xfrm>
        <a:graphic>
          <a:graphicData uri="http://schemas.openxmlformats.org/drawingml/2006/table">
            <a:tbl>
              <a:tblPr/>
              <a:tblGrid>
                <a:gridCol w="1849120"/>
                <a:gridCol w="5123180"/>
              </a:tblGrid>
              <a:tr h="664845">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60755">
                <a:tc>
                  <a:txBody>
                    <a:bodyPr/>
                    <a:p>
                      <a:pPr marL="0" indent="0" algn="ctr">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rPr>
                        <a:t>—</a:t>
                      </a:r>
                      <a:endParaRPr lang="en-US" altLang="zh-CN" sz="17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借:财政拨款结余——单位内部调剂</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贷:财政拨款结转——单位内部调剂</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与年末财政拨款结转和结余业务相关的账务处理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762000" y="1537335"/>
            <a:ext cx="10973435" cy="1742440"/>
          </a:xfrm>
          <a:prstGeom prst="rect">
            <a:avLst/>
          </a:prstGeom>
          <a:noFill/>
        </p:spPr>
        <p:txBody>
          <a:bodyPr wrap="square" rtlCol="0" anchor="t">
            <a:noAutofit/>
          </a:bodyPr>
          <a:p>
            <a:pPr indent="0" fontAlgn="auto">
              <a:lnSpc>
                <a:spcPct val="130000"/>
              </a:lnSpc>
            </a:pPr>
            <a:r>
              <a:rPr lang="zh-CN" altLang="en-US"/>
              <a:t>　</a:t>
            </a:r>
            <a:r>
              <a:rPr lang="en-US" altLang="zh-CN"/>
              <a:t>(1)</a:t>
            </a:r>
            <a:r>
              <a:rPr lang="zh-CN" altLang="en-US"/>
              <a:t>年末</a:t>
            </a:r>
            <a:r>
              <a:rPr lang="en-US" altLang="zh-CN"/>
              <a:t>,</a:t>
            </a:r>
            <a:r>
              <a:rPr lang="zh-CN" altLang="en-US"/>
              <a:t>将财政拨款预算收入本年发生额转入本科目</a:t>
            </a:r>
            <a:r>
              <a:rPr lang="en-US" altLang="zh-CN"/>
              <a:t>,</a:t>
            </a:r>
            <a:r>
              <a:rPr lang="zh-CN" altLang="en-US"/>
              <a:t>借记</a:t>
            </a:r>
            <a:r>
              <a:rPr lang="en-US" altLang="zh-CN"/>
              <a:t>“</a:t>
            </a:r>
            <a:r>
              <a:rPr lang="zh-CN" altLang="en-US"/>
              <a:t>财政拨款预算收入</a:t>
            </a:r>
            <a:r>
              <a:rPr lang="en-US" altLang="zh-CN"/>
              <a:t>”</a:t>
            </a:r>
            <a:r>
              <a:rPr lang="zh-CN" altLang="en-US"/>
              <a:t>科目</a:t>
            </a:r>
            <a:r>
              <a:rPr lang="en-US" altLang="zh-CN"/>
              <a:t>,</a:t>
            </a:r>
            <a:r>
              <a:rPr lang="zh-CN" altLang="en-US"/>
              <a:t>贷记本科目</a:t>
            </a:r>
            <a:r>
              <a:rPr lang="en-US" altLang="zh-CN"/>
              <a:t>(</a:t>
            </a:r>
            <a:r>
              <a:rPr lang="zh-CN" altLang="en-US"/>
              <a:t>本年收支结转</a:t>
            </a:r>
            <a:r>
              <a:rPr lang="en-US" altLang="zh-CN"/>
              <a:t>);</a:t>
            </a:r>
            <a:r>
              <a:rPr lang="zh-CN" altLang="en-US"/>
              <a:t>将各项支出中财政拨款支出本年发生额转入本科目</a:t>
            </a:r>
            <a:r>
              <a:rPr lang="en-US" altLang="zh-CN"/>
              <a:t>,</a:t>
            </a:r>
            <a:r>
              <a:rPr lang="zh-CN" altLang="en-US"/>
              <a:t>借记本科目</a:t>
            </a:r>
            <a:r>
              <a:rPr lang="en-US" altLang="zh-CN"/>
              <a:t>(</a:t>
            </a:r>
            <a:r>
              <a:rPr lang="zh-CN" altLang="en-US"/>
              <a:t>本年收支结转</a:t>
            </a:r>
            <a:r>
              <a:rPr lang="en-US" altLang="zh-CN"/>
              <a:t>),</a:t>
            </a:r>
            <a:r>
              <a:rPr lang="zh-CN" altLang="en-US"/>
              <a:t>贷记各项支出</a:t>
            </a:r>
            <a:r>
              <a:rPr lang="en-US" altLang="zh-CN"/>
              <a:t>(</a:t>
            </a:r>
            <a:r>
              <a:rPr lang="zh-CN" altLang="en-US"/>
              <a:t>财政拨款支出</a:t>
            </a:r>
            <a:r>
              <a:rPr lang="en-US" altLang="zh-CN"/>
              <a:t>)</a:t>
            </a:r>
            <a:r>
              <a:rPr lang="zh-CN" altLang="en-US"/>
              <a:t>科目。</a:t>
            </a:r>
            <a:endParaRPr lang="zh-CN" altLang="en-US"/>
          </a:p>
          <a:p>
            <a:pPr indent="0" fontAlgn="auto">
              <a:lnSpc>
                <a:spcPct val="130000"/>
              </a:lnSpc>
            </a:pPr>
            <a:r>
              <a:rPr lang="zh-CN" altLang="en-US"/>
              <a:t>　　【例</a:t>
            </a:r>
            <a:r>
              <a:rPr lang="en-US" altLang="zh-CN"/>
              <a:t>18-10</a:t>
            </a:r>
            <a:r>
              <a:rPr lang="zh-CN" altLang="en-US"/>
              <a:t>】　</a:t>
            </a:r>
            <a:r>
              <a:rPr lang="en-US" altLang="zh-CN"/>
              <a:t> </a:t>
            </a:r>
            <a:r>
              <a:rPr lang="zh-CN" altLang="en-US"/>
              <a:t>某事业单位年末将财政拨款预算收入本年发生额</a:t>
            </a:r>
            <a:r>
              <a:rPr lang="en-US" altLang="zh-CN"/>
              <a:t>1 750 000</a:t>
            </a:r>
            <a:r>
              <a:rPr lang="zh-CN" altLang="en-US"/>
              <a:t>元和事业支出中的财政拨款支出发生额</a:t>
            </a:r>
            <a:r>
              <a:rPr lang="en-US" altLang="zh-CN"/>
              <a:t>1 700 000</a:t>
            </a:r>
            <a:r>
              <a:rPr lang="zh-CN" altLang="en-US"/>
              <a:t>元转入财政拨款结转</a:t>
            </a:r>
            <a:r>
              <a:rPr lang="en-US" altLang="zh-CN"/>
              <a:t>,</a:t>
            </a:r>
            <a:r>
              <a:rPr lang="zh-CN" altLang="en-US"/>
              <a:t>会计核算如下</a:t>
            </a:r>
            <a:r>
              <a:rPr lang="en-US" altLang="zh-CN"/>
              <a:t>:</a:t>
            </a:r>
            <a:endParaRPr lang="zh-CN" altLang="en-US"/>
          </a:p>
        </p:txBody>
      </p:sp>
      <p:graphicFrame>
        <p:nvGraphicFramePr>
          <p:cNvPr id="5" name="表格 4"/>
          <p:cNvGraphicFramePr/>
          <p:nvPr>
            <p:custDataLst>
              <p:tags r:id="rId7"/>
            </p:custDataLst>
          </p:nvPr>
        </p:nvGraphicFramePr>
        <p:xfrm>
          <a:off x="1921510" y="3566160"/>
          <a:ext cx="8148955" cy="2359660"/>
        </p:xfrm>
        <a:graphic>
          <a:graphicData uri="http://schemas.openxmlformats.org/drawingml/2006/table">
            <a:tbl>
              <a:tblPr/>
              <a:tblGrid>
                <a:gridCol w="3032125"/>
                <a:gridCol w="5116830"/>
              </a:tblGrid>
              <a:tr h="344805">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14855">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1750 000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本年收支结转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1750 000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本年收支结转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1700 000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财政拨款支出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1700 000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与年末财政拨款结转和结余业务相关的账务处理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45795" y="1537335"/>
            <a:ext cx="11089640" cy="1096010"/>
          </a:xfrm>
          <a:prstGeom prst="rect">
            <a:avLst/>
          </a:prstGeom>
          <a:noFill/>
        </p:spPr>
        <p:txBody>
          <a:bodyPr wrap="square" rtlCol="0" anchor="t">
            <a:noAutofit/>
          </a:bodyPr>
          <a:p>
            <a:pPr indent="0" fontAlgn="auto">
              <a:lnSpc>
                <a:spcPct val="130000"/>
              </a:lnSpc>
            </a:pPr>
            <a:r>
              <a:rPr lang="en-US" altLang="zh-CN"/>
              <a:t>(2)</a:t>
            </a:r>
            <a:r>
              <a:rPr lang="zh-CN" altLang="en-US"/>
              <a:t>年末冲销有关明细科目余额。将本科目</a:t>
            </a:r>
            <a:r>
              <a:rPr lang="en-US" altLang="zh-CN"/>
              <a:t>(</a:t>
            </a:r>
            <a:r>
              <a:rPr lang="zh-CN" altLang="en-US"/>
              <a:t>本年收支结转、年初余额调整、归集调入、归集调出、归集上缴、单位内部调剂</a:t>
            </a:r>
            <a:r>
              <a:rPr lang="en-US" altLang="zh-CN"/>
              <a:t>)</a:t>
            </a:r>
            <a:r>
              <a:rPr lang="zh-CN" altLang="en-US"/>
              <a:t>余额转入本科目</a:t>
            </a:r>
            <a:r>
              <a:rPr lang="en-US" altLang="zh-CN"/>
              <a:t>(</a:t>
            </a:r>
            <a:r>
              <a:rPr lang="zh-CN" altLang="en-US"/>
              <a:t>累计结转</a:t>
            </a:r>
            <a:r>
              <a:rPr lang="en-US" altLang="zh-CN"/>
              <a:t>)</a:t>
            </a:r>
            <a:r>
              <a:rPr lang="zh-CN" altLang="en-US"/>
              <a:t>。结转后</a:t>
            </a:r>
            <a:r>
              <a:rPr lang="en-US" altLang="zh-CN"/>
              <a:t>,</a:t>
            </a:r>
            <a:r>
              <a:rPr lang="zh-CN" altLang="en-US"/>
              <a:t>本科目除</a:t>
            </a:r>
            <a:r>
              <a:rPr lang="en-US" altLang="zh-CN"/>
              <a:t>“</a:t>
            </a:r>
            <a:r>
              <a:rPr lang="zh-CN" altLang="en-US"/>
              <a:t>累计结转</a:t>
            </a:r>
            <a:r>
              <a:rPr lang="en-US" altLang="zh-CN"/>
              <a:t>”</a:t>
            </a:r>
            <a:r>
              <a:rPr lang="zh-CN" altLang="en-US"/>
              <a:t>明细科目外</a:t>
            </a:r>
            <a:r>
              <a:rPr lang="en-US" altLang="zh-CN"/>
              <a:t>,</a:t>
            </a:r>
            <a:r>
              <a:rPr lang="zh-CN" altLang="en-US"/>
              <a:t>其他明细科目应无余额。</a:t>
            </a:r>
            <a:endParaRPr lang="zh-CN" altLang="en-US"/>
          </a:p>
        </p:txBody>
      </p:sp>
      <p:graphicFrame>
        <p:nvGraphicFramePr>
          <p:cNvPr id="6" name="表格 5"/>
          <p:cNvGraphicFramePr/>
          <p:nvPr>
            <p:custDataLst>
              <p:tags r:id="rId7"/>
            </p:custDataLst>
          </p:nvPr>
        </p:nvGraphicFramePr>
        <p:xfrm>
          <a:off x="1793240" y="2319020"/>
          <a:ext cx="9138920" cy="3945255"/>
        </p:xfrm>
        <a:graphic>
          <a:graphicData uri="http://schemas.openxmlformats.org/drawingml/2006/table">
            <a:tbl>
              <a:tblPr/>
              <a:tblGrid>
                <a:gridCol w="1812290"/>
                <a:gridCol w="7326630"/>
              </a:tblGrid>
              <a:tr h="43688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508375">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借:财政拨款结转——年初余额调整[该明细科目为贷方余额时]</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——归集调入</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——单位内部调剂</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——本年收支结转[该明细科目为贷方余额时]</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贷:财政拨款结转——累计结转</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借:财政拨款结转——累计结转</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贷:财政拨款结转——归集上缴</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——年初余额调整[该明细科目为借方余额时]</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——归集调出</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——本年收支结转[该明细科目为借方余额时]</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与年末财政拨款结转和结余业务相关的账务处理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95985" y="1518920"/>
            <a:ext cx="10663555" cy="22955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(3)年末完成上述结转后,应当对财政拨款结转各明细项目执行情况进行分析,按照有关规定将符合财政拨款结余性质的项目余额转入财政拨款结余,借记本科目(累计结转),贷记“财政拨款结余——结转转入”科目。
【例18-11】 某事业单位年末将财政拨款结转中符合财政拨款结余性质的某项目30 000元转入财政拨款结余,会计核算如下: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3263900" y="3556000"/>
          <a:ext cx="7752715" cy="2489200"/>
        </p:xfrm>
        <a:graphic>
          <a:graphicData uri="http://schemas.openxmlformats.org/drawingml/2006/table">
            <a:tbl>
              <a:tblPr/>
              <a:tblGrid>
                <a:gridCol w="1782445"/>
                <a:gridCol w="5970270"/>
              </a:tblGrid>
              <a:tr h="1294130">
                <a:tc>
                  <a:txBody>
                    <a:bodyPr/>
                    <a:p>
                      <a:pPr marL="85725"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95070">
                <a:tc>
                  <a:txBody>
                    <a:bodyPr/>
                    <a:p>
                      <a:pPr marL="85725" indent="0" algn="ctr">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rPr>
                        <a:t>—</a:t>
                      </a:r>
                      <a:endParaRPr lang="en-US" altLang="zh-CN" sz="17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借:财政拨款结转——累计结转	30 000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贷:财政拨款结余——结转转入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30 000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财政拨款结余</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17550" y="1539875"/>
            <a:ext cx="11017250" cy="4499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科目核算单位取得的同级财政拨款项目支出结余资金的调整、结转和滚存情况。本科目年末贷方余额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反映单位滚存的财政拨款结余资金数额。本科目由行政、事业单位共用。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与会计差错更正、以前年度支出收回相关的明细科目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本明细科目核算因发生会计差错更正、以前年度支出收回等原因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需要调整财政拨款结余的金额。年末结账后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与财政拨款结余资金调整业务相关的明细科目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归集上缴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本明细科目核算按照规定上缴财政拨款结余资金时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实际核销的额度数额或上缴的资金数额。年末结账后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单位内部调剂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本明细科目核算经财政部门批准对财政拨款结余资金改变用途</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调整用于本单位其他未完成项目等的调整金额。年末结账后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与年末财政拨款结余业务相关的明细科目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(1)“结转转入”:本明细科目核算单位按照规定转入财政拨款结余的财政拨款结转资金。年末结账后,本明细科目应无余额。
(2)“累计结余”:本明细科目核算单位滚存的财政拨款结余资金。本明细科目年末贷方余额,反映单位财政拨款滚存的结余资金数额。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还应当按照具体项目、《政府收支分类科目》中“支出功能分类科目”的相关科目等进行明细核算。有一般公共预算财政拨款、政府性基金预算财政拨款等两种或两种以上财政拨款的,还应当在本科目下按照财政拨款的种类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财政拨款结余</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05155" y="1371600"/>
            <a:ext cx="11129645" cy="361505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与会计差错更正、以前年度支出收回相关的账务处理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因发生会计差错更正退回以前年度国库直接支付、授权支付款项或财政性货币资金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或者因发生会计差错更正增加以前年度国库直接支付、授权支付支出或财政性货币资金支出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属于以前年度财政拨款结余资金的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财政应返还额度、零余额账户用款额度、货币资金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因购货退回、预付款项收回等发生以前年度支出又收回国库直接支付、授权支付款项或收回财政性货币资金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属于以前年度财政拨款结余资金的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财政应返还额度、零余额账户用款额度、货币资金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某事业单位因购货退回发生以前年度直接支付款项退回国库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属于以前年度财政拨款结余资金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4876800" y="4635500"/>
          <a:ext cx="6478270" cy="2079625"/>
        </p:xfrm>
        <a:graphic>
          <a:graphicData uri="http://schemas.openxmlformats.org/drawingml/2006/table">
            <a:tbl>
              <a:tblPr/>
              <a:tblGrid>
                <a:gridCol w="2839085"/>
                <a:gridCol w="3639185"/>
              </a:tblGrid>
              <a:tr h="48323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96390">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借:财政应返还额度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贷:库存物品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财政应返还额度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财政拨款结余</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年初余额调整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与财政拨款结余资金调整业务相关的账务处理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94335" y="1384935"/>
            <a:ext cx="11340465" cy="13881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(1)经财政部门批准对财政拨款结余资金改变用途,调整用于本单位基本支出或其他未完成项目支出的,按照批准调剂的金额,借记本科目(单位内部调剂),贷记“财政拨款结转——单位内部调剂”科目。
【例18-13】 某事业单位经财政批准将财政拨款结余资金30 000元调整为基本支出经费,会计核算如下: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文本框 4"/>
          <p:cNvSpPr txBox="1"/>
          <p:nvPr/>
        </p:nvSpPr>
        <p:spPr>
          <a:xfrm>
            <a:off x="752475" y="5187950"/>
            <a:ext cx="10783570" cy="1339215"/>
          </a:xfrm>
          <a:prstGeom prst="rect">
            <a:avLst/>
          </a:prstGeom>
          <a:noFill/>
        </p:spPr>
        <p:txBody>
          <a:bodyPr wrap="square" rtlCol="0" anchor="t">
            <a:noAutofit/>
          </a:bodyPr>
          <a:p>
            <a:pPr indent="0" fontAlgn="auto">
              <a:lnSpc>
                <a:spcPct val="130000"/>
              </a:lnSpc>
            </a:pPr>
            <a:r>
              <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(2)按照规定上缴财政拨款结余资金或注销财政拨款结余资金额度的,按照实际上缴资金数额或注销的资金额度数额,借记本科目(归集上缴),贷记“资金结存——财政应返还额度、零余额账户用款额度、货币资金”科目。参考“财政拨款结转”相关核算。</a:t>
            </a:r>
            <a:endParaRPr lang="zh-CN" altLang="en-US"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endParaRPr>
          </a:p>
        </p:txBody>
      </p:sp>
      <p:graphicFrame>
        <p:nvGraphicFramePr>
          <p:cNvPr id="6" name="表格 5"/>
          <p:cNvGraphicFramePr/>
          <p:nvPr>
            <p:custDataLst>
              <p:tags r:id="rId8"/>
            </p:custDataLst>
          </p:nvPr>
        </p:nvGraphicFramePr>
        <p:xfrm>
          <a:off x="2626995" y="2939415"/>
          <a:ext cx="7219950" cy="1793875"/>
        </p:xfrm>
        <a:graphic>
          <a:graphicData uri="http://schemas.openxmlformats.org/drawingml/2006/table">
            <a:tbl>
              <a:tblPr/>
              <a:tblGrid>
                <a:gridCol w="1621790"/>
                <a:gridCol w="5598160"/>
              </a:tblGrid>
              <a:tr h="40703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86840">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借:财政拨款结余——单位内部调剂	30 000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贷:财政拨款结转——单位内部调剂</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30 000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与年末财政拨款结转和结余业务相关的账务处理</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(1)年末,对财政拨款结转各明细项目执行情况进行分析,按照有关规定将符合财政拨款结余性质的项目余额转入财政拨款结余,借记“财政拨款结转——累计结转”科目,贷记本科目(结转转入)。参考例18-11。
(2)年末冲销有关明细科目余额。将本科目(年初余额调整、归集上缴、单位内部调剂、结转转入)余额转入本科目(累计结余)。结转后,本科目除“累计结余”明细科目外,其他明细科目应无余额。参考“财政拨款结转”相关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1613535" y="1689100"/>
          <a:ext cx="9798050" cy="3876040"/>
        </p:xfrm>
        <a:graphic>
          <a:graphicData uri="http://schemas.openxmlformats.org/drawingml/2006/table">
            <a:tbl>
              <a:tblPr/>
              <a:tblGrid>
                <a:gridCol w="1459230"/>
                <a:gridCol w="8338820"/>
              </a:tblGrid>
              <a:tr h="50609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369945">
                <a:tc>
                  <a:txBody>
                    <a:bodyPr/>
                    <a:p>
                      <a:pPr marL="0"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借:财政拨款结余——年初余额调整[该明细科目为贷方余额时]</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贷:财政拨款结余——累计结余</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借:财政拨款结余——累计结余</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贷:财政拨款结余——年初余额调整[该明细科目为借方余额时]</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——归集上缴</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——单位内部调剂</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借:财政拨款结余——结转转入</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贷:财政拨款结余——累计结余</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科目的核算范围及明细设置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9155" y="1454150"/>
            <a:ext cx="9747885" cy="470979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科目核算单位纳入部门预算管理的资金的流入、流出、调整和滚存等情况。本科目年末借方余额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反映单位预算资金的累计滚存情况。</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本科目应当设置以下明细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本明细科目核算实行国库集中支付的单位根据财政部门批复的用款计划收到和支用的零余额账户用款额度。年末结账后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本明细科目应无余额。有些地方预算管理一体化下不再设置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一级科目，相应的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这一明细科目也就不用设置。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本明细科目核算单位以库存现金、银行存款、其他货币资金形态存在的资金。本明细科目年末借方余额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反映单位尚未使用的货币资金。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本明细科目核算实行国库集中支付的单位可以使用的以前年度财政直接支付资金额度和财政应返还的财政授权支付资金额度。本明细科目下可设置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两个明细科目进行明细核算。本明细科目年末借方余额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反映单位应收财政返还的资金额度。在预算管理一体化下，有些地方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科目下不再分设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明细科目；相应的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科目下也不需分设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一、非财政拨款结转</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700"/>
            <a:ext cx="1127696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科目核算单位除财政拨款收支、经营收支以外各非同级财政拨款专项资金的调整、结转和滚存情况。本科目年末贷方余额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反映单位滚存的非同级财政拨款专项结转资金数额。本科目由行政、事业单位共用。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有以下明细科目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本明细科目核算因发生会计差错更正、以前年度支出收回等原因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需要调整非财政拨款结转的资金。年末结账后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缴回资金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本明细科目核算按照规定缴回非财政拨款结转资金时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实际缴回的资金数额。年末结账后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“非财政拨款结转”科目的核算范围及明细设置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文本框 4"/>
          <p:cNvSpPr txBox="1"/>
          <p:nvPr/>
        </p:nvSpPr>
        <p:spPr>
          <a:xfrm>
            <a:off x="1206500" y="1711960"/>
            <a:ext cx="10043160" cy="3498215"/>
          </a:xfrm>
          <a:prstGeom prst="rect">
            <a:avLst/>
          </a:prstGeom>
          <a:noFill/>
        </p:spPr>
        <p:txBody>
          <a:bodyPr wrap="square" rtlCol="0" anchor="t">
            <a:noAutofit/>
          </a:bodyPr>
          <a:p>
            <a:pPr indent="0" fontAlgn="auto">
              <a:lnSpc>
                <a:spcPct val="150000"/>
              </a:lnSpc>
            </a:pPr>
            <a:r>
              <a:rPr lang="en-US" altLang="zh-CN"/>
              <a:t>      3.“</a:t>
            </a:r>
            <a:r>
              <a:rPr lang="zh-CN" altLang="en-US"/>
              <a:t>项目间接费用或管理费</a:t>
            </a:r>
            <a:r>
              <a:rPr lang="en-US" altLang="zh-CN"/>
              <a:t>”:</a:t>
            </a:r>
            <a:r>
              <a:rPr lang="zh-CN" altLang="en-US"/>
              <a:t>本明细科目核算单位取得的科研项目预算收入中</a:t>
            </a:r>
            <a:r>
              <a:rPr lang="en-US" altLang="zh-CN"/>
              <a:t>,</a:t>
            </a:r>
            <a:r>
              <a:rPr lang="zh-CN" altLang="en-US"/>
              <a:t>按照规定计提项目间接费用或管理费的数额。年末结账后</a:t>
            </a:r>
            <a:r>
              <a:rPr lang="en-US" altLang="zh-CN"/>
              <a:t>,</a:t>
            </a:r>
            <a:r>
              <a:rPr lang="zh-CN" altLang="en-US"/>
              <a:t>本明细科目应无余额。</a:t>
            </a:r>
            <a:endParaRPr lang="zh-CN" altLang="en-US"/>
          </a:p>
          <a:p>
            <a:pPr indent="0" fontAlgn="auto">
              <a:lnSpc>
                <a:spcPct val="150000"/>
              </a:lnSpc>
            </a:pPr>
            <a:r>
              <a:rPr lang="zh-CN" altLang="en-US"/>
              <a:t>　　</a:t>
            </a:r>
            <a:r>
              <a:rPr lang="en-US" altLang="zh-CN"/>
              <a:t>4.“</a:t>
            </a:r>
            <a:r>
              <a:rPr lang="zh-CN" altLang="en-US"/>
              <a:t>本年收支结转</a:t>
            </a:r>
            <a:r>
              <a:rPr lang="en-US" altLang="zh-CN"/>
              <a:t>”:</a:t>
            </a:r>
            <a:r>
              <a:rPr lang="zh-CN" altLang="en-US"/>
              <a:t>本明细科目核算单位本年度非同级财政拨款专项收支相抵后的余额。年末结账后</a:t>
            </a:r>
            <a:r>
              <a:rPr lang="en-US" altLang="zh-CN"/>
              <a:t>,</a:t>
            </a:r>
            <a:r>
              <a:rPr lang="zh-CN" altLang="en-US"/>
              <a:t>本明细科目应无余额。</a:t>
            </a:r>
            <a:endParaRPr lang="zh-CN" altLang="en-US"/>
          </a:p>
          <a:p>
            <a:pPr indent="0" fontAlgn="auto">
              <a:lnSpc>
                <a:spcPct val="150000"/>
              </a:lnSpc>
            </a:pPr>
            <a:r>
              <a:rPr lang="zh-CN" altLang="en-US"/>
              <a:t>　　</a:t>
            </a:r>
            <a:r>
              <a:rPr lang="en-US" altLang="zh-CN"/>
              <a:t>5.“</a:t>
            </a:r>
            <a:r>
              <a:rPr lang="zh-CN" altLang="en-US"/>
              <a:t>累计结转</a:t>
            </a:r>
            <a:r>
              <a:rPr lang="en-US" altLang="zh-CN"/>
              <a:t>”:</a:t>
            </a:r>
            <a:r>
              <a:rPr lang="zh-CN" altLang="en-US"/>
              <a:t>本明细科目核算单位滚存的非同级财政拨款专项结转资金。</a:t>
            </a:r>
            <a:endParaRPr lang="zh-CN" altLang="en-US"/>
          </a:p>
          <a:p>
            <a:pPr indent="0" fontAlgn="auto">
              <a:lnSpc>
                <a:spcPct val="150000"/>
              </a:lnSpc>
            </a:pPr>
            <a:r>
              <a:rPr lang="zh-CN" altLang="en-US"/>
              <a:t>　　本明细科目年末贷方余额</a:t>
            </a:r>
            <a:r>
              <a:rPr lang="en-US" altLang="zh-CN"/>
              <a:t>,</a:t>
            </a:r>
            <a:r>
              <a:rPr lang="zh-CN" altLang="en-US"/>
              <a:t>反映单位非同级财政拨款滚存的专项结转资金数额。</a:t>
            </a:r>
            <a:endParaRPr lang="zh-CN" altLang="en-US"/>
          </a:p>
          <a:p>
            <a:pPr indent="0" fontAlgn="auto">
              <a:lnSpc>
                <a:spcPct val="150000"/>
              </a:lnSpc>
            </a:pPr>
            <a:r>
              <a:rPr lang="zh-CN" altLang="en-US"/>
              <a:t>　　本科目还应当按照具体项目、《政府收支分类科目》中</a:t>
            </a:r>
            <a:r>
              <a:rPr lang="en-US" altLang="zh-CN"/>
              <a:t>“</a:t>
            </a:r>
            <a:r>
              <a:rPr lang="zh-CN" altLang="en-US"/>
              <a:t>支出功能分类科目</a:t>
            </a:r>
            <a:r>
              <a:rPr lang="en-US" altLang="zh-CN"/>
              <a:t>”</a:t>
            </a:r>
            <a:r>
              <a:rPr lang="zh-CN" altLang="en-US"/>
              <a:t>的相关科目等进行明细核算。</a:t>
            </a:r>
            <a:endParaRPr lang="zh-CN" altLang="en-US"/>
          </a:p>
        </p:txBody>
      </p:sp>
    </p:spTree>
    <p:custDataLst>
      <p:tags r:id="rId7"/>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“非财政拨款结转”的主要账务处理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14680" y="2000250"/>
            <a:ext cx="11120120" cy="134239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1.按照规定从科研项目预算收入中提取项目管理费或间接费时,按照提取金额,借记本科目(项目间接费用或管理费),贷记“非财政拨款结余——项目间接费用或管理费”科目。
【例18-14】 某事业单位从科研项目预算收入中提取项目管理费10 000元,会计核算如下: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52345" y="3342640"/>
          <a:ext cx="8101330" cy="2552065"/>
        </p:xfrm>
        <a:graphic>
          <a:graphicData uri="http://schemas.openxmlformats.org/drawingml/2006/table">
            <a:tbl>
              <a:tblPr/>
              <a:tblGrid>
                <a:gridCol w="4000500"/>
                <a:gridCol w="4100830"/>
              </a:tblGrid>
              <a:tr h="509905">
                <a:tc>
                  <a:txBody>
                    <a:bodyPr/>
                    <a:p>
                      <a:pPr marL="0" indent="0" algn="ctr">
                        <a:lnSpc>
                          <a:spcPts val="1550"/>
                        </a:lnSpc>
                        <a:spcBef>
                          <a:spcPct val="0"/>
                        </a:spcBef>
                        <a:spcAft>
                          <a:spcPct val="0"/>
                        </a:spcAft>
                      </a:pPr>
                      <a:r>
                        <a:rPr lang="zh-CN" sz="1600">
                          <a:solidFill>
                            <a:srgbClr val="000000"/>
                          </a:solidFill>
                          <a:latin typeface="NEU-BZ-S92"/>
                          <a:ea typeface="方正仿宋_GBK" panose="03000509000000000000" charset="-122"/>
                        </a:rPr>
                        <a:t>财务会计</a:t>
                      </a:r>
                      <a:endParaRPr lang="zh-CN" sz="16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ts val="1550"/>
                        </a:lnSpc>
                        <a:spcBef>
                          <a:spcPct val="0"/>
                        </a:spcBef>
                        <a:spcAft>
                          <a:spcPct val="0"/>
                        </a:spcAft>
                      </a:pPr>
                      <a:r>
                        <a:rPr lang="zh-CN" sz="1600">
                          <a:solidFill>
                            <a:srgbClr val="000000"/>
                          </a:solidFill>
                          <a:latin typeface="NEU-BZ-S92"/>
                          <a:ea typeface="方正仿宋_GBK" panose="03000509000000000000" charset="-122"/>
                        </a:rPr>
                        <a:t>预算会计</a:t>
                      </a:r>
                      <a:endParaRPr lang="zh-CN" sz="16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42160">
                <a:tc>
                  <a:txBody>
                    <a:bodyPr/>
                    <a:p>
                      <a:pPr indent="0" fontAlgn="auto">
                        <a:lnSpc>
                          <a:spcPct val="100000"/>
                        </a:lnSpc>
                        <a:spcBef>
                          <a:spcPct val="0"/>
                        </a:spcBef>
                        <a:spcAft>
                          <a:spcPct val="0"/>
                        </a:spcAft>
                      </a:pPr>
                      <a:r>
                        <a:rPr lang="zh-CN" sz="1600">
                          <a:solidFill>
                            <a:srgbClr val="000000"/>
                          </a:solidFill>
                          <a:latin typeface="NEU-BZ-S92"/>
                          <a:ea typeface="方正仿宋_GBK" panose="03000509000000000000" charset="-122"/>
                        </a:rPr>
                        <a:t>借</a:t>
                      </a:r>
                      <a:r>
                        <a:rPr lang="en-US" altLang="zh-CN" sz="1600">
                          <a:solidFill>
                            <a:srgbClr val="000000"/>
                          </a:solidFill>
                          <a:latin typeface="方正仿宋_GBK" panose="03000509000000000000" charset="-122"/>
                          <a:ea typeface="方正书宋_GBK"/>
                        </a:rPr>
                        <a:t>:</a:t>
                      </a:r>
                      <a:r>
                        <a:rPr lang="zh-CN" sz="1600">
                          <a:solidFill>
                            <a:srgbClr val="000000"/>
                          </a:solidFill>
                          <a:latin typeface="NEU-BZ-S92"/>
                          <a:ea typeface="方正仿宋_GBK" panose="03000509000000000000" charset="-122"/>
                        </a:rPr>
                        <a:t>单位管理费用</a:t>
                      </a:r>
                      <a:r>
                        <a:rPr lang="zh-CN" altLang="en-US" sz="1600">
                          <a:solidFill>
                            <a:srgbClr val="000000"/>
                          </a:solidFill>
                          <a:latin typeface="NEU-BZ-S92"/>
                          <a:ea typeface="方正书宋_GBK"/>
                        </a:rPr>
                        <a:t>	</a:t>
                      </a:r>
                      <a:r>
                        <a:rPr lang="en-US" altLang="zh-CN" sz="1600">
                          <a:solidFill>
                            <a:srgbClr val="000000"/>
                          </a:solidFill>
                          <a:latin typeface="NEU-BZ-S92"/>
                          <a:ea typeface="方正书宋_GBK"/>
                        </a:rPr>
                        <a:t>10</a:t>
                      </a:r>
                      <a:r>
                        <a:rPr lang="en-US" altLang="zh-CN" sz="1600">
                          <a:solidFill>
                            <a:srgbClr val="000000"/>
                          </a:solidFill>
                          <a:latin typeface="NEU-BZ-S92"/>
                          <a:ea typeface="NEU-BZ-S92"/>
                        </a:rPr>
                        <a:t> </a:t>
                      </a:r>
                      <a:r>
                        <a:rPr lang="en-US" altLang="zh-CN" sz="1600">
                          <a:solidFill>
                            <a:srgbClr val="000000"/>
                          </a:solidFill>
                          <a:latin typeface="NEU-BZ-S92"/>
                          <a:ea typeface="方正书宋_GBK"/>
                        </a:rPr>
                        <a:t>000</a:t>
                      </a:r>
                      <a:endParaRPr lang="en-US" altLang="zh-CN" sz="1600">
                        <a:solidFill>
                          <a:srgbClr val="000000"/>
                        </a:solidFill>
                        <a:latin typeface="NEU-BZ-S92"/>
                        <a:ea typeface="方正书宋_GBK"/>
                      </a:endParaRPr>
                    </a:p>
                    <a:p>
                      <a:pPr indent="228600" fontAlgn="auto">
                        <a:lnSpc>
                          <a:spcPct val="100000"/>
                        </a:lnSpc>
                        <a:spcBef>
                          <a:spcPct val="0"/>
                        </a:spcBef>
                        <a:spcAft>
                          <a:spcPct val="0"/>
                        </a:spcAft>
                      </a:pPr>
                      <a:r>
                        <a:rPr lang="zh-CN" sz="1600">
                          <a:solidFill>
                            <a:srgbClr val="000000"/>
                          </a:solidFill>
                          <a:latin typeface="NEU-BZ-S92"/>
                          <a:ea typeface="方正仿宋_GBK" panose="03000509000000000000" charset="-122"/>
                        </a:rPr>
                        <a:t>贷</a:t>
                      </a:r>
                      <a:r>
                        <a:rPr lang="en-US" altLang="zh-CN" sz="1600">
                          <a:solidFill>
                            <a:srgbClr val="000000"/>
                          </a:solidFill>
                          <a:latin typeface="方正仿宋_GBK" panose="03000509000000000000" charset="-122"/>
                          <a:ea typeface="方正书宋_GBK"/>
                        </a:rPr>
                        <a:t>:</a:t>
                      </a:r>
                      <a:r>
                        <a:rPr lang="zh-CN" sz="1600">
                          <a:solidFill>
                            <a:srgbClr val="000000"/>
                          </a:solidFill>
                          <a:latin typeface="NEU-BZ-S92"/>
                          <a:ea typeface="方正仿宋_GBK" panose="03000509000000000000" charset="-122"/>
                        </a:rPr>
                        <a:t>预提费用</a:t>
                      </a:r>
                      <a:r>
                        <a:rPr lang="en-US" altLang="zh-CN" sz="1600">
                          <a:solidFill>
                            <a:srgbClr val="000000"/>
                          </a:solidFill>
                          <a:latin typeface="NEU-BZ-S92"/>
                          <a:ea typeface="方正仿宋_GBK" panose="03000509000000000000" charset="-122"/>
                        </a:rPr>
                        <a:t>——</a:t>
                      </a:r>
                      <a:r>
                        <a:rPr lang="zh-CN" altLang="en-US" sz="1600">
                          <a:solidFill>
                            <a:srgbClr val="000000"/>
                          </a:solidFill>
                          <a:latin typeface="NEU-BZ-S92"/>
                          <a:ea typeface="方正仿宋_GBK" panose="03000509000000000000" charset="-122"/>
                        </a:rPr>
                        <a:t>项目间接费用或管理费用</a:t>
                      </a:r>
                      <a:r>
                        <a:rPr lang="zh-CN" altLang="en-US" sz="1600">
                          <a:solidFill>
                            <a:srgbClr val="000000"/>
                          </a:solidFill>
                          <a:latin typeface="NEU-BZ-S92"/>
                          <a:ea typeface="方正书宋_GBK"/>
                        </a:rPr>
                        <a:t>	</a:t>
                      </a:r>
                      <a:r>
                        <a:rPr lang="en-US" altLang="zh-CN" sz="1600">
                          <a:solidFill>
                            <a:srgbClr val="000000"/>
                          </a:solidFill>
                          <a:latin typeface="NEU-BZ-S92"/>
                          <a:ea typeface="方正书宋_GBK"/>
                        </a:rPr>
                        <a:t>10</a:t>
                      </a:r>
                      <a:r>
                        <a:rPr lang="en-US" altLang="zh-CN" sz="1600">
                          <a:solidFill>
                            <a:srgbClr val="000000"/>
                          </a:solidFill>
                          <a:latin typeface="NEU-BZ-S92"/>
                          <a:ea typeface="NEU-BZ-S92"/>
                        </a:rPr>
                        <a:t> </a:t>
                      </a:r>
                      <a:r>
                        <a:rPr lang="en-US" altLang="zh-CN" sz="1600">
                          <a:solidFill>
                            <a:srgbClr val="000000"/>
                          </a:solidFill>
                          <a:latin typeface="NEU-BZ-S92"/>
                          <a:ea typeface="方正书宋_GBK"/>
                        </a:rPr>
                        <a:t>000</a:t>
                      </a:r>
                      <a:endParaRPr lang="en-US" altLang="zh-CN" sz="1600">
                        <a:solidFill>
                          <a:srgbClr val="000000"/>
                        </a:solidFill>
                        <a:latin typeface="NEU-BZ-S92"/>
                        <a:ea typeface="方正书宋_GBK"/>
                      </a:endParaRPr>
                    </a:p>
                    <a:p>
                      <a:pPr indent="0" fontAlgn="auto">
                        <a:lnSpc>
                          <a:spcPct val="100000"/>
                        </a:lnSpc>
                        <a:spcBef>
                          <a:spcPct val="0"/>
                        </a:spcBef>
                        <a:spcAft>
                          <a:spcPct val="0"/>
                        </a:spcAft>
                      </a:pPr>
                      <a:r>
                        <a:rPr lang="zh-CN" sz="1600">
                          <a:solidFill>
                            <a:srgbClr val="000000"/>
                          </a:solidFill>
                          <a:latin typeface="方正书宋_GBK"/>
                          <a:ea typeface="方正书宋_GBK"/>
                        </a:rPr>
                        <a:t>　</a:t>
                      </a:r>
                      <a:endParaRPr lang="zh-CN" sz="1600">
                        <a:solidFill>
                          <a:srgbClr val="000000"/>
                        </a:solidFill>
                        <a:latin typeface="方正书宋_GBK"/>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NEU-BZ-S92"/>
                          <a:ea typeface="方正仿宋_GBK" panose="03000509000000000000" charset="-122"/>
                        </a:rPr>
                        <a:t>借</a:t>
                      </a:r>
                      <a:r>
                        <a:rPr lang="en-US" altLang="zh-CN" sz="1600">
                          <a:solidFill>
                            <a:srgbClr val="000000"/>
                          </a:solidFill>
                          <a:latin typeface="方正仿宋_GBK" panose="03000509000000000000" charset="-122"/>
                          <a:ea typeface="方正书宋_GBK"/>
                        </a:rPr>
                        <a:t>:</a:t>
                      </a:r>
                      <a:r>
                        <a:rPr lang="zh-CN" sz="1600">
                          <a:solidFill>
                            <a:srgbClr val="000000"/>
                          </a:solidFill>
                          <a:latin typeface="NEU-BZ-S92"/>
                          <a:ea typeface="方正仿宋_GBK" panose="03000509000000000000" charset="-122"/>
                        </a:rPr>
                        <a:t>非财政拨款结转</a:t>
                      </a:r>
                      <a:r>
                        <a:rPr lang="en-US" altLang="zh-CN" sz="1600">
                          <a:solidFill>
                            <a:srgbClr val="000000"/>
                          </a:solidFill>
                          <a:latin typeface="NEU-BZ-S92"/>
                          <a:ea typeface="方正仿宋_GBK" panose="03000509000000000000" charset="-122"/>
                        </a:rPr>
                        <a:t>——</a:t>
                      </a:r>
                      <a:r>
                        <a:rPr lang="zh-CN" altLang="en-US" sz="1600">
                          <a:solidFill>
                            <a:srgbClr val="000000"/>
                          </a:solidFill>
                          <a:latin typeface="NEU-BZ-S92"/>
                          <a:ea typeface="方正仿宋_GBK" panose="03000509000000000000" charset="-122"/>
                        </a:rPr>
                        <a:t>项目间接费用或管理费</a:t>
                      </a:r>
                      <a:r>
                        <a:rPr lang="zh-CN" altLang="en-US" sz="1600">
                          <a:solidFill>
                            <a:srgbClr val="000000"/>
                          </a:solidFill>
                          <a:latin typeface="NEU-BZ-S92"/>
                          <a:ea typeface="方正书宋_GBK"/>
                        </a:rPr>
                        <a:t>	</a:t>
                      </a:r>
                      <a:r>
                        <a:rPr lang="en-US" altLang="zh-CN" sz="1600">
                          <a:solidFill>
                            <a:srgbClr val="000000"/>
                          </a:solidFill>
                          <a:latin typeface="NEU-BZ-S92"/>
                          <a:ea typeface="方正书宋_GBK"/>
                        </a:rPr>
                        <a:t>10</a:t>
                      </a:r>
                      <a:r>
                        <a:rPr lang="en-US" altLang="zh-CN" sz="1600">
                          <a:solidFill>
                            <a:srgbClr val="000000"/>
                          </a:solidFill>
                          <a:latin typeface="NEU-BZ-S92"/>
                          <a:ea typeface="NEU-BZ-S92"/>
                        </a:rPr>
                        <a:t> </a:t>
                      </a:r>
                      <a:r>
                        <a:rPr lang="en-US" altLang="zh-CN" sz="1600">
                          <a:solidFill>
                            <a:srgbClr val="000000"/>
                          </a:solidFill>
                          <a:latin typeface="NEU-BZ-S92"/>
                          <a:ea typeface="方正书宋_GBK"/>
                        </a:rPr>
                        <a:t>000</a:t>
                      </a:r>
                      <a:endParaRPr lang="en-US" altLang="zh-CN" sz="1600">
                        <a:solidFill>
                          <a:srgbClr val="000000"/>
                        </a:solidFill>
                        <a:latin typeface="NEU-BZ-S92"/>
                        <a:ea typeface="方正书宋_GBK"/>
                      </a:endParaRPr>
                    </a:p>
                    <a:p>
                      <a:pPr indent="228600" fontAlgn="auto">
                        <a:lnSpc>
                          <a:spcPct val="100000"/>
                        </a:lnSpc>
                        <a:spcBef>
                          <a:spcPct val="0"/>
                        </a:spcBef>
                        <a:spcAft>
                          <a:spcPct val="0"/>
                        </a:spcAft>
                      </a:pPr>
                      <a:r>
                        <a:rPr lang="zh-CN" sz="1600">
                          <a:solidFill>
                            <a:srgbClr val="000000"/>
                          </a:solidFill>
                          <a:latin typeface="NEU-BZ-S92"/>
                          <a:ea typeface="方正仿宋_GBK" panose="03000509000000000000" charset="-122"/>
                        </a:rPr>
                        <a:t>贷</a:t>
                      </a:r>
                      <a:r>
                        <a:rPr lang="en-US" altLang="zh-CN" sz="1600">
                          <a:solidFill>
                            <a:srgbClr val="000000"/>
                          </a:solidFill>
                          <a:latin typeface="方正仿宋_GBK" panose="03000509000000000000" charset="-122"/>
                          <a:ea typeface="方正书宋_GBK"/>
                        </a:rPr>
                        <a:t>:</a:t>
                      </a:r>
                      <a:r>
                        <a:rPr lang="zh-CN" sz="1600">
                          <a:solidFill>
                            <a:srgbClr val="000000"/>
                          </a:solidFill>
                          <a:latin typeface="NEU-BZ-S92"/>
                          <a:ea typeface="方正仿宋_GBK" panose="03000509000000000000" charset="-122"/>
                        </a:rPr>
                        <a:t>非财政拨款结余</a:t>
                      </a:r>
                      <a:r>
                        <a:rPr lang="en-US" altLang="zh-CN" sz="1600">
                          <a:solidFill>
                            <a:srgbClr val="000000"/>
                          </a:solidFill>
                          <a:latin typeface="NEU-BZ-S92"/>
                          <a:ea typeface="方正仿宋_GBK" panose="03000509000000000000" charset="-122"/>
                        </a:rPr>
                        <a:t>——</a:t>
                      </a:r>
                      <a:r>
                        <a:rPr lang="zh-CN" altLang="en-US" sz="1600">
                          <a:solidFill>
                            <a:srgbClr val="000000"/>
                          </a:solidFill>
                          <a:latin typeface="NEU-BZ-S92"/>
                          <a:ea typeface="方正仿宋_GBK" panose="03000509000000000000" charset="-122"/>
                        </a:rPr>
                        <a:t>项目间接费用或管理费</a:t>
                      </a:r>
                      <a:r>
                        <a:rPr lang="zh-CN" altLang="en-US" sz="1600">
                          <a:solidFill>
                            <a:srgbClr val="000000"/>
                          </a:solidFill>
                          <a:latin typeface="NEU-BZ-S92"/>
                          <a:ea typeface="方正书宋_GBK"/>
                        </a:rPr>
                        <a:t>	</a:t>
                      </a:r>
                      <a:r>
                        <a:rPr lang="en-US" altLang="zh-CN" sz="1600">
                          <a:solidFill>
                            <a:srgbClr val="000000"/>
                          </a:solidFill>
                          <a:latin typeface="NEU-BZ-S92"/>
                          <a:ea typeface="方正书宋_GBK"/>
                        </a:rPr>
                        <a:t>10</a:t>
                      </a:r>
                      <a:r>
                        <a:rPr lang="en-US" altLang="zh-CN" sz="1600">
                          <a:solidFill>
                            <a:srgbClr val="000000"/>
                          </a:solidFill>
                          <a:latin typeface="NEU-BZ-S92"/>
                          <a:ea typeface="NEU-BZ-S92"/>
                        </a:rPr>
                        <a:t> </a:t>
                      </a:r>
                      <a:r>
                        <a:rPr lang="en-US" altLang="zh-CN" sz="1600">
                          <a:solidFill>
                            <a:srgbClr val="000000"/>
                          </a:solidFill>
                          <a:latin typeface="NEU-BZ-S92"/>
                          <a:ea typeface="方正书宋_GBK"/>
                        </a:rPr>
                        <a:t>000</a:t>
                      </a:r>
                      <a:endParaRPr lang="en-US" altLang="zh-CN" sz="16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“非财政拨款结转”的主要账务处理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45260"/>
            <a:ext cx="11277600" cy="264668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因会计差错更正收到或支出非同级财政拨款货币资金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属于非财政拨款结转资金的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按照收到或支出的金额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因收回以前年度支出等收到非同级财政拨款货币资金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属于非财政拨款结转资金的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按照规定缴回非财政拨款结转资金的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按照实际缴回资金数额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缴回资金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某事业单位按规定缴回给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单位非同级财政拨款的专项资金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用银行存款方式缴回。会计核算如下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58620" y="4298950"/>
          <a:ext cx="9542145" cy="1736725"/>
        </p:xfrm>
        <a:graphic>
          <a:graphicData uri="http://schemas.openxmlformats.org/drawingml/2006/table">
            <a:tbl>
              <a:tblPr/>
              <a:tblGrid>
                <a:gridCol w="4039870"/>
                <a:gridCol w="5502275"/>
              </a:tblGrid>
              <a:tr h="579120">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财务会计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预算会计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57605">
                <a:tc>
                  <a:txBody>
                    <a:bodyPr/>
                    <a:p>
                      <a:pPr indent="0" fontAlgn="auto">
                        <a:lnSpc>
                          <a:spcPct val="100000"/>
                        </a:lnSpc>
                        <a:spcBef>
                          <a:spcPct val="0"/>
                        </a:spcBef>
                        <a:spcAft>
                          <a:spcPct val="0"/>
                        </a:spcAft>
                      </a:pPr>
                      <a:r>
                        <a:rPr lang="zh-CN" sz="1800">
                          <a:solidFill>
                            <a:srgbClr val="000000"/>
                          </a:solidFill>
                          <a:latin typeface="NEU-BZ-S92"/>
                          <a:ea typeface="方正仿宋_GBK" panose="03000509000000000000" charset="-122"/>
                        </a:rPr>
                        <a:t>借</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累计盈余</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45</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p>
                      <a:pPr indent="228600" fontAlgn="auto">
                        <a:lnSpc>
                          <a:spcPct val="100000"/>
                        </a:lnSpc>
                        <a:spcBef>
                          <a:spcPct val="0"/>
                        </a:spcBef>
                        <a:spcAft>
                          <a:spcPct val="0"/>
                        </a:spcAft>
                      </a:pPr>
                      <a:r>
                        <a:rPr lang="zh-CN" sz="1800">
                          <a:solidFill>
                            <a:srgbClr val="000000"/>
                          </a:solidFill>
                          <a:latin typeface="NEU-BZ-S92"/>
                          <a:ea typeface="方正仿宋_GBK" panose="03000509000000000000" charset="-122"/>
                        </a:rPr>
                        <a:t>贷</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银行存款</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45</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800">
                          <a:solidFill>
                            <a:srgbClr val="000000"/>
                          </a:solidFill>
                          <a:latin typeface="NEU-BZ-S92"/>
                          <a:ea typeface="方正仿宋_GBK" panose="03000509000000000000" charset="-122"/>
                        </a:rPr>
                        <a:t>借</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非财政拨款结转</a:t>
                      </a:r>
                      <a:r>
                        <a:rPr lang="en-US" altLang="zh-CN" sz="1800">
                          <a:solidFill>
                            <a:srgbClr val="000000"/>
                          </a:solidFill>
                          <a:latin typeface="NEU-BZ-S92"/>
                          <a:ea typeface="方正仿宋_GBK" panose="03000509000000000000" charset="-122"/>
                        </a:rPr>
                        <a:t>——</a:t>
                      </a:r>
                      <a:r>
                        <a:rPr lang="zh-CN" altLang="en-US" sz="1800">
                          <a:solidFill>
                            <a:srgbClr val="000000"/>
                          </a:solidFill>
                          <a:latin typeface="NEU-BZ-S92"/>
                          <a:ea typeface="方正仿宋_GBK" panose="03000509000000000000" charset="-122"/>
                        </a:rPr>
                        <a:t>缴回资金</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45</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p>
                      <a:pPr indent="114300" fontAlgn="auto">
                        <a:lnSpc>
                          <a:spcPct val="100000"/>
                        </a:lnSpc>
                        <a:spcBef>
                          <a:spcPct val="0"/>
                        </a:spcBef>
                        <a:spcAft>
                          <a:spcPct val="0"/>
                        </a:spcAft>
                      </a:pPr>
                      <a:r>
                        <a:rPr lang="zh-CN" sz="1800">
                          <a:solidFill>
                            <a:srgbClr val="000000"/>
                          </a:solidFill>
                          <a:latin typeface="NEU-BZ-S92"/>
                          <a:ea typeface="方正仿宋_GBK" panose="03000509000000000000" charset="-122"/>
                        </a:rPr>
                        <a:t>贷</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资金结存</a:t>
                      </a:r>
                      <a:r>
                        <a:rPr lang="en-US" altLang="zh-CN" sz="1800">
                          <a:solidFill>
                            <a:srgbClr val="000000"/>
                          </a:solidFill>
                          <a:latin typeface="NEU-BZ-S92"/>
                          <a:ea typeface="方正仿宋_GBK" panose="03000509000000000000" charset="-122"/>
                        </a:rPr>
                        <a:t>——</a:t>
                      </a:r>
                      <a:r>
                        <a:rPr lang="zh-CN" altLang="en-US" sz="1800">
                          <a:solidFill>
                            <a:srgbClr val="000000"/>
                          </a:solidFill>
                          <a:latin typeface="NEU-BZ-S92"/>
                          <a:ea typeface="方正仿宋_GBK" panose="03000509000000000000" charset="-122"/>
                        </a:rPr>
                        <a:t>货币资金</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45</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“非财政拨款结转”的主要账务处理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01345" y="1383665"/>
            <a:ext cx="10619105" cy="23469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年末,将事业预算收入、上级补助预算收入、附属单位上缴预算收入、非同级财政拨款预算收入、债务预算收入、其他预算收入本年发生额中的专项资金收入转入本科目,借记“事业预算收入”“上级补助预算收入”“附属单位上缴预算收入”“非同级财政拨款预算收入”“债务预算收入”“其他预算收入”科目下各专项资金收入明细科目,贷记本科目(本年收支结转);将行政支出、事业支出、其他支出本年发生额中的非财政拨款专项资金支出转入本科目,借记本科目(本年收支结转),贷记“行政支出”“事业支出”“其他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文本框 2"/>
          <p:cNvSpPr txBox="1"/>
          <p:nvPr/>
        </p:nvSpPr>
        <p:spPr>
          <a:xfrm>
            <a:off x="1419225" y="489585"/>
            <a:ext cx="10010775" cy="1730375"/>
          </a:xfrm>
          <a:prstGeom prst="rect">
            <a:avLst/>
          </a:prstGeom>
          <a:noFill/>
        </p:spPr>
        <p:txBody>
          <a:bodyPr wrap="square" rtlCol="0" anchor="t">
            <a:noAutofit/>
          </a:bodyPr>
          <a:p>
            <a:pPr indent="0" fontAlgn="auto">
              <a:lnSpc>
                <a:spcPct val="150000"/>
              </a:lnSpc>
            </a:pPr>
            <a:r>
              <a:rPr lang="zh-CN" altLang="en-US"/>
              <a:t>【例</a:t>
            </a:r>
            <a:r>
              <a:rPr lang="en-US" altLang="zh-CN"/>
              <a:t>18-16</a:t>
            </a:r>
            <a:r>
              <a:rPr lang="zh-CN" altLang="en-US"/>
              <a:t>】　</a:t>
            </a:r>
            <a:r>
              <a:rPr lang="en-US" altLang="zh-CN"/>
              <a:t> </a:t>
            </a:r>
            <a:r>
              <a:rPr lang="zh-CN" altLang="en-US"/>
              <a:t>某事业单位年末将事业预算收入、上级补助预算收入本年发生额中非同级财政专项资金收入各</a:t>
            </a:r>
            <a:r>
              <a:rPr lang="en-US" altLang="zh-CN"/>
              <a:t>10 000</a:t>
            </a:r>
            <a:r>
              <a:rPr lang="zh-CN" altLang="en-US"/>
              <a:t>元、</a:t>
            </a:r>
            <a:r>
              <a:rPr lang="en-US" altLang="zh-CN"/>
              <a:t>20 000</a:t>
            </a:r>
            <a:r>
              <a:rPr lang="zh-CN" altLang="en-US"/>
              <a:t>元</a:t>
            </a:r>
            <a:r>
              <a:rPr lang="en-US" altLang="zh-CN"/>
              <a:t>,</a:t>
            </a:r>
            <a:r>
              <a:rPr lang="zh-CN" altLang="en-US"/>
              <a:t>以及事业支出、其他支出科目下各非同级财政专项资金支出各</a:t>
            </a:r>
            <a:r>
              <a:rPr lang="en-US" altLang="zh-CN"/>
              <a:t>8 000</a:t>
            </a:r>
            <a:r>
              <a:rPr lang="zh-CN" altLang="en-US"/>
              <a:t>元、</a:t>
            </a:r>
            <a:r>
              <a:rPr lang="en-US" altLang="zh-CN"/>
              <a:t>18 000</a:t>
            </a:r>
            <a:r>
              <a:rPr lang="zh-CN" altLang="en-US"/>
              <a:t>元转入非财政拨款结转</a:t>
            </a:r>
            <a:r>
              <a:rPr lang="en-US" altLang="zh-CN"/>
              <a:t>,</a:t>
            </a:r>
            <a:r>
              <a:rPr lang="zh-CN" altLang="en-US"/>
              <a:t>会计核算如下</a:t>
            </a:r>
            <a:r>
              <a:rPr lang="en-US" altLang="zh-CN"/>
              <a:t>:</a:t>
            </a:r>
            <a:endParaRPr lang="zh-CN" altLang="en-US"/>
          </a:p>
        </p:txBody>
      </p:sp>
      <p:graphicFrame>
        <p:nvGraphicFramePr>
          <p:cNvPr id="4" name="表格 3"/>
          <p:cNvGraphicFramePr/>
          <p:nvPr>
            <p:custDataLst>
              <p:tags r:id="rId1"/>
            </p:custDataLst>
          </p:nvPr>
        </p:nvGraphicFramePr>
        <p:xfrm>
          <a:off x="1953895" y="1892300"/>
          <a:ext cx="9659620" cy="3624580"/>
        </p:xfrm>
        <a:graphic>
          <a:graphicData uri="http://schemas.openxmlformats.org/drawingml/2006/table">
            <a:tbl>
              <a:tblPr/>
              <a:tblGrid>
                <a:gridCol w="4089400"/>
                <a:gridCol w="5570220"/>
              </a:tblGrid>
              <a:tr h="329565">
                <a:tc>
                  <a:txBody>
                    <a:bodyPr/>
                    <a:p>
                      <a:pPr indent="0" algn="ctr" fontAlgn="auto">
                        <a:lnSpc>
                          <a:spcPct val="100000"/>
                        </a:lnSpc>
                        <a:spcBef>
                          <a:spcPct val="0"/>
                        </a:spcBef>
                        <a:spcAft>
                          <a:spcPct val="0"/>
                        </a:spcAft>
                      </a:pPr>
                      <a:r>
                        <a:rPr lang="zh-CN" sz="1700">
                          <a:solidFill>
                            <a:srgbClr val="000000"/>
                          </a:solidFill>
                          <a:latin typeface="NEU-BZ-S92"/>
                          <a:ea typeface="方正仿宋_GBK" panose="03000509000000000000" charset="-122"/>
                        </a:rPr>
                        <a:t>财务会计</a:t>
                      </a:r>
                      <a:endParaRPr lang="zh-CN" sz="17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700">
                          <a:solidFill>
                            <a:srgbClr val="000000"/>
                          </a:solidFill>
                          <a:latin typeface="NEU-BZ-S92"/>
                          <a:ea typeface="方正仿宋_GBK" panose="03000509000000000000" charset="-122"/>
                        </a:rPr>
                        <a:t>预算会计</a:t>
                      </a:r>
                      <a:endParaRPr lang="zh-CN" sz="17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295015">
                <a:tc>
                  <a:txBody>
                    <a:bodyPr/>
                    <a:p>
                      <a:pPr indent="0" fontAlgn="auto">
                        <a:lnSpc>
                          <a:spcPct val="100000"/>
                        </a:lnSpc>
                        <a:spcBef>
                          <a:spcPct val="0"/>
                        </a:spcBef>
                        <a:spcAft>
                          <a:spcPct val="0"/>
                        </a:spcAft>
                      </a:pPr>
                      <a:r>
                        <a:rPr lang="zh-CN" sz="1700">
                          <a:solidFill>
                            <a:srgbClr val="000000"/>
                          </a:solidFill>
                          <a:latin typeface="NEU-BZ-S92"/>
                          <a:ea typeface="方正仿宋_GBK" panose="03000509000000000000" charset="-122"/>
                        </a:rPr>
                        <a:t>注</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财务会计收入和费用结转是在每期期末</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即每月月末</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所以</a:t>
                      </a:r>
                      <a:r>
                        <a:rPr lang="en-US" altLang="zh-CN" sz="1700">
                          <a:solidFill>
                            <a:srgbClr val="000000"/>
                          </a:solidFill>
                          <a:latin typeface="NEU-BZ-S92"/>
                          <a:ea typeface="方正书宋_GBK"/>
                        </a:rPr>
                        <a:t>12</a:t>
                      </a:r>
                      <a:r>
                        <a:rPr lang="zh-CN" sz="1700">
                          <a:solidFill>
                            <a:srgbClr val="000000"/>
                          </a:solidFill>
                          <a:latin typeface="NEU-BZ-S92"/>
                          <a:ea typeface="方正仿宋_GBK" panose="03000509000000000000" charset="-122"/>
                        </a:rPr>
                        <a:t>月底只能结转当月发生的收入和费用。</a:t>
                      </a:r>
                      <a:endParaRPr lang="zh-CN" sz="1700">
                        <a:solidFill>
                          <a:srgbClr val="000000"/>
                        </a:solidFill>
                        <a:latin typeface="NEU-BZ-S92"/>
                        <a:ea typeface="方正仿宋_GBK" panose="03000509000000000000"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700">
                          <a:solidFill>
                            <a:srgbClr val="000000"/>
                          </a:solidFill>
                          <a:latin typeface="NEU-BZ-S92"/>
                          <a:ea typeface="方正仿宋_GBK" panose="03000509000000000000" charset="-122"/>
                        </a:rPr>
                        <a:t>借</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事业预算收入</a:t>
                      </a:r>
                      <a:r>
                        <a:rPr lang="zh-CN" altLang="en-US" sz="1700">
                          <a:solidFill>
                            <a:srgbClr val="000000"/>
                          </a:solidFill>
                          <a:latin typeface="NEU-BZ-S92"/>
                          <a:ea typeface="方正书宋_GBK"/>
                        </a:rPr>
                        <a:t>	</a:t>
                      </a:r>
                      <a:r>
                        <a:rPr lang="en-US" altLang="zh-CN" sz="1700">
                          <a:solidFill>
                            <a:srgbClr val="000000"/>
                          </a:solidFill>
                          <a:latin typeface="NEU-BZ-S92"/>
                          <a:ea typeface="方正书宋_GBK"/>
                        </a:rPr>
                        <a:t>10</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p>
                      <a:pPr indent="114300" fontAlgn="auto">
                        <a:lnSpc>
                          <a:spcPct val="100000"/>
                        </a:lnSpc>
                        <a:spcBef>
                          <a:spcPct val="0"/>
                        </a:spcBef>
                        <a:spcAft>
                          <a:spcPct val="0"/>
                        </a:spcAft>
                      </a:pPr>
                      <a:r>
                        <a:rPr lang="zh-CN" sz="1700">
                          <a:solidFill>
                            <a:srgbClr val="000000"/>
                          </a:solidFill>
                          <a:latin typeface="NEU-BZ-S92"/>
                          <a:ea typeface="方正仿宋_GBK" panose="03000509000000000000" charset="-122"/>
                        </a:rPr>
                        <a:t>上级补助预算收入</a:t>
                      </a:r>
                      <a:r>
                        <a:rPr lang="zh-CN" altLang="en-US" sz="1700">
                          <a:solidFill>
                            <a:srgbClr val="000000"/>
                          </a:solidFill>
                          <a:latin typeface="NEU-BZ-S92"/>
                          <a:ea typeface="方正书宋_GBK"/>
                        </a:rPr>
                        <a:t> </a:t>
                      </a:r>
                      <a:r>
                        <a:rPr lang="en-US" altLang="zh-CN" sz="1700">
                          <a:solidFill>
                            <a:srgbClr val="000000"/>
                          </a:solidFill>
                          <a:latin typeface="NEU-BZ-S92"/>
                          <a:ea typeface="方正书宋_GBK"/>
                        </a:rPr>
                        <a:t>20</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p>
                      <a:pPr indent="228600" fontAlgn="auto">
                        <a:lnSpc>
                          <a:spcPct val="100000"/>
                        </a:lnSpc>
                        <a:spcBef>
                          <a:spcPct val="0"/>
                        </a:spcBef>
                        <a:spcAft>
                          <a:spcPct val="0"/>
                        </a:spcAft>
                      </a:pPr>
                      <a:r>
                        <a:rPr lang="zh-CN" sz="1700">
                          <a:solidFill>
                            <a:srgbClr val="000000"/>
                          </a:solidFill>
                          <a:latin typeface="NEU-BZ-S92"/>
                          <a:ea typeface="方正仿宋_GBK" panose="03000509000000000000" charset="-122"/>
                        </a:rPr>
                        <a:t>贷</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非财政拨款结转</a:t>
                      </a:r>
                      <a:r>
                        <a:rPr lang="en-US" altLang="zh-CN" sz="1700">
                          <a:solidFill>
                            <a:srgbClr val="000000"/>
                          </a:solidFill>
                          <a:latin typeface="NEU-BZ-S92"/>
                          <a:ea typeface="方正仿宋_GBK" panose="03000509000000000000" charset="-122"/>
                        </a:rPr>
                        <a:t>——</a:t>
                      </a:r>
                      <a:r>
                        <a:rPr lang="zh-CN" altLang="en-US" sz="1700">
                          <a:solidFill>
                            <a:srgbClr val="000000"/>
                          </a:solidFill>
                          <a:latin typeface="NEU-BZ-S92"/>
                          <a:ea typeface="方正仿宋_GBK" panose="03000509000000000000" charset="-122"/>
                        </a:rPr>
                        <a:t>本年收支结转</a:t>
                      </a:r>
                      <a:r>
                        <a:rPr lang="en-US" altLang="zh-CN" sz="1700">
                          <a:solidFill>
                            <a:srgbClr val="000000"/>
                          </a:solidFill>
                          <a:latin typeface="NEU-BZ-S92"/>
                          <a:ea typeface="方正书宋_GBK"/>
                        </a:rPr>
                        <a:t>30</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p>
                      <a:pPr indent="0" fontAlgn="auto">
                        <a:lnSpc>
                          <a:spcPct val="100000"/>
                        </a:lnSpc>
                        <a:spcBef>
                          <a:spcPct val="0"/>
                        </a:spcBef>
                        <a:spcAft>
                          <a:spcPct val="0"/>
                        </a:spcAft>
                      </a:pPr>
                      <a:r>
                        <a:rPr lang="zh-CN" sz="1700">
                          <a:solidFill>
                            <a:srgbClr val="000000"/>
                          </a:solidFill>
                          <a:latin typeface="NEU-BZ-S92"/>
                          <a:ea typeface="方正仿宋_GBK" panose="03000509000000000000" charset="-122"/>
                        </a:rPr>
                        <a:t>借</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非财政拨款结转</a:t>
                      </a:r>
                      <a:r>
                        <a:rPr lang="en-US" altLang="zh-CN" sz="1700">
                          <a:solidFill>
                            <a:srgbClr val="000000"/>
                          </a:solidFill>
                          <a:latin typeface="NEU-BZ-S92"/>
                          <a:ea typeface="方正仿宋_GBK" panose="03000509000000000000" charset="-122"/>
                        </a:rPr>
                        <a:t>——</a:t>
                      </a:r>
                      <a:r>
                        <a:rPr lang="zh-CN" altLang="en-US" sz="1700">
                          <a:solidFill>
                            <a:srgbClr val="000000"/>
                          </a:solidFill>
                          <a:latin typeface="NEU-BZ-S92"/>
                          <a:ea typeface="方正仿宋_GBK" panose="03000509000000000000" charset="-122"/>
                        </a:rPr>
                        <a:t>本年收支结转</a:t>
                      </a:r>
                      <a:r>
                        <a:rPr lang="zh-CN" altLang="en-US" sz="1700">
                          <a:solidFill>
                            <a:srgbClr val="000000"/>
                          </a:solidFill>
                          <a:latin typeface="NEU-BZ-S92"/>
                          <a:ea typeface="方正书宋_GBK"/>
                        </a:rPr>
                        <a:t>	</a:t>
                      </a:r>
                      <a:r>
                        <a:rPr lang="en-US" altLang="zh-CN" sz="1700">
                          <a:solidFill>
                            <a:srgbClr val="000000"/>
                          </a:solidFill>
                          <a:latin typeface="NEU-BZ-S92"/>
                          <a:ea typeface="方正书宋_GBK"/>
                        </a:rPr>
                        <a:t>26</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p>
                      <a:pPr indent="228600" fontAlgn="auto">
                        <a:lnSpc>
                          <a:spcPct val="100000"/>
                        </a:lnSpc>
                        <a:spcBef>
                          <a:spcPct val="0"/>
                        </a:spcBef>
                        <a:spcAft>
                          <a:spcPct val="0"/>
                        </a:spcAft>
                      </a:pPr>
                      <a:r>
                        <a:rPr lang="zh-CN" sz="1700">
                          <a:solidFill>
                            <a:srgbClr val="000000"/>
                          </a:solidFill>
                          <a:latin typeface="NEU-BZ-S92"/>
                          <a:ea typeface="方正仿宋_GBK" panose="03000509000000000000" charset="-122"/>
                        </a:rPr>
                        <a:t>贷</a:t>
                      </a:r>
                      <a:r>
                        <a:rPr lang="en-US" altLang="zh-CN" sz="1700">
                          <a:solidFill>
                            <a:srgbClr val="000000"/>
                          </a:solidFill>
                          <a:latin typeface="方正仿宋_GBK" panose="03000509000000000000" charset="-122"/>
                          <a:ea typeface="方正书宋_GBK"/>
                        </a:rPr>
                        <a:t>:</a:t>
                      </a:r>
                      <a:r>
                        <a:rPr lang="zh-CN" sz="1700">
                          <a:solidFill>
                            <a:srgbClr val="000000"/>
                          </a:solidFill>
                          <a:latin typeface="NEU-BZ-S92"/>
                          <a:ea typeface="方正仿宋_GBK" panose="03000509000000000000" charset="-122"/>
                        </a:rPr>
                        <a:t>事业支出</a:t>
                      </a:r>
                      <a:r>
                        <a:rPr lang="en-US" altLang="zh-CN" sz="1700">
                          <a:solidFill>
                            <a:srgbClr val="000000"/>
                          </a:solidFill>
                          <a:latin typeface="NEU-BZ-S92"/>
                          <a:ea typeface="方正仿宋_GBK" panose="03000509000000000000" charset="-122"/>
                        </a:rPr>
                        <a:t>——</a:t>
                      </a:r>
                      <a:r>
                        <a:rPr lang="zh-CN" altLang="en-US" sz="1700">
                          <a:solidFill>
                            <a:srgbClr val="000000"/>
                          </a:solidFill>
                          <a:latin typeface="NEU-BZ-S92"/>
                          <a:ea typeface="方正仿宋_GBK" panose="03000509000000000000" charset="-122"/>
                        </a:rPr>
                        <a:t>非财政专项资金支出 </a:t>
                      </a:r>
                      <a:r>
                        <a:rPr lang="zh-CN" altLang="en-US" sz="1700">
                          <a:solidFill>
                            <a:srgbClr val="000000"/>
                          </a:solidFill>
                          <a:latin typeface="NEU-BZ-S92"/>
                          <a:ea typeface="方正书宋_GBK"/>
                        </a:rPr>
                        <a:t>	</a:t>
                      </a:r>
                      <a:r>
                        <a:rPr lang="en-US" altLang="zh-CN" sz="1700">
                          <a:solidFill>
                            <a:srgbClr val="000000"/>
                          </a:solidFill>
                          <a:latin typeface="NEU-BZ-S92"/>
                          <a:ea typeface="方正书宋_GBK"/>
                        </a:rPr>
                        <a:t>8</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p>
                      <a:pPr indent="342900" fontAlgn="auto">
                        <a:lnSpc>
                          <a:spcPct val="100000"/>
                        </a:lnSpc>
                        <a:spcBef>
                          <a:spcPct val="0"/>
                        </a:spcBef>
                        <a:spcAft>
                          <a:spcPct val="0"/>
                        </a:spcAft>
                      </a:pPr>
                      <a:r>
                        <a:rPr lang="zh-CN" sz="1700">
                          <a:solidFill>
                            <a:srgbClr val="000000"/>
                          </a:solidFill>
                          <a:latin typeface="NEU-BZ-S92"/>
                          <a:ea typeface="方正仿宋_GBK" panose="03000509000000000000" charset="-122"/>
                        </a:rPr>
                        <a:t>其他支出</a:t>
                      </a:r>
                      <a:r>
                        <a:rPr lang="en-US" altLang="zh-CN" sz="1700">
                          <a:solidFill>
                            <a:srgbClr val="000000"/>
                          </a:solidFill>
                          <a:latin typeface="NEU-BZ-S92"/>
                          <a:ea typeface="方正仿宋_GBK" panose="03000509000000000000" charset="-122"/>
                        </a:rPr>
                        <a:t>——</a:t>
                      </a:r>
                      <a:r>
                        <a:rPr lang="zh-CN" altLang="en-US" sz="1700">
                          <a:solidFill>
                            <a:srgbClr val="000000"/>
                          </a:solidFill>
                          <a:latin typeface="NEU-BZ-S92"/>
                          <a:ea typeface="方正仿宋_GBK" panose="03000509000000000000" charset="-122"/>
                        </a:rPr>
                        <a:t>非财政专项资金支出</a:t>
                      </a:r>
                      <a:r>
                        <a:rPr lang="zh-CN" altLang="en-US" sz="1700">
                          <a:solidFill>
                            <a:srgbClr val="000000"/>
                          </a:solidFill>
                          <a:latin typeface="NEU-BZ-S92"/>
                          <a:ea typeface="方正书宋_GBK"/>
                        </a:rPr>
                        <a:t>	     </a:t>
                      </a:r>
                      <a:r>
                        <a:rPr lang="en-US" altLang="zh-CN" sz="1700">
                          <a:solidFill>
                            <a:srgbClr val="000000"/>
                          </a:solidFill>
                          <a:latin typeface="NEU-BZ-S92"/>
                          <a:ea typeface="方正书宋_GBK"/>
                        </a:rPr>
                        <a:t>18</a:t>
                      </a:r>
                      <a:r>
                        <a:rPr lang="en-US" altLang="zh-CN" sz="1700">
                          <a:solidFill>
                            <a:srgbClr val="000000"/>
                          </a:solidFill>
                          <a:latin typeface="NEU-BZ-S92"/>
                          <a:ea typeface="NEU-BZ-S92"/>
                        </a:rPr>
                        <a:t> </a:t>
                      </a:r>
                      <a:r>
                        <a:rPr lang="en-US" altLang="zh-CN" sz="1700">
                          <a:solidFill>
                            <a:srgbClr val="000000"/>
                          </a:solidFill>
                          <a:latin typeface="NEU-BZ-S92"/>
                          <a:ea typeface="方正书宋_GBK"/>
                        </a:rPr>
                        <a:t>000</a:t>
                      </a:r>
                      <a:endParaRPr lang="en-US" altLang="zh-CN" sz="17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“非财政拨款结转”的主要账务处理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31450" y="1398889"/>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5.年末冲销有关明细科目余额,将本科目(年初余额调整、项目间接费用或管理费、缴回资金、本年收支结转)余额转入本科目(累计结转)。结转后,本科目除“累计结转”明细科目外,其他明细科目应无余额。
6.年末完成上述结转后,应当对非财政拨款专项结转资金各项目情况进行分析,将留归本单位使用的非财政拨款专项(项目已完成)剩余资金转入非财政拨款结余,借记本科目(累计结转),贷记“非财政拨款结余——结转转入”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二、非财政拨款结余</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20655" y="146048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科目核算单位历年滚存的非限定用途的非同级财政拨款结余资金,主要为非财政拨款结余扣除结余分配后滚存的金额。本科目年末贷方余额,反映单位非同级财政拨款结余资金的累计滚存数额。本科目由行政、事业单位共用。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“非财政拨款结余”科目的明细设置有:
1.“年初余额调整”:本明细科目核算因发生会计差错更正、以前年度支出收回等原因,需要调整非财政拨款结余的资金。年末结账后,本明细科目应无余额。
2.“项目间接费用或管理费”:本明细科目核算单位取得的科研项目预算收入中,按照规定计提的项目间接费用或管理费数额。年末结账后,本明细科目应无余额。
3.“结转转入”:本明细科目核算按照规定留归单位使用,由单位统筹调配,纳入单位非财政拨款结余的非同级财政拨款专项剩余资金。年末结账后,本明细科目应无余额。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“非财政拨款结余”科目的核算范围及明细设置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248410" y="1657985"/>
            <a:ext cx="9440545" cy="46062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4.“累计结余”:本明细科目核算单位历年滚存的非同级财政拨款、非专项结余资金。本明细科目年末贷方余额,反映单位非同级财政拨款滚存的非专项结余资金数额。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还应当按照《政府收支分类科目》中“支出功能分类科目”的相关科目进行明细核算。因为“非财政拨款结余”科目其他明细在年末转账后都没有余额,只有“累计结余”才有余额,所以其余额数就是“非财政拨款结余”科目的余额数。“非财政拨款结余”科目的余额是反映非同级财政拨款、非专项结余资金,也就是不指定用途的非同级财政拨款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“非财政拨款结余”的主要账务处理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5176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按照规定从科研项目预算收入中提取项目管理费或间接费时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有企业所得税缴纳义务的事业单位实际缴纳企业所得税时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按照缴纳金额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因会计差错更正收到或支出非同级财政拨款货币资金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属于非财政拨款结余资金的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按照收到或支出的金额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因收回以前年度支出等收到非同级财政拨款货币资金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属于非财政拨款结余资金的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核算与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相关业务相似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可以参考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相关业务的核算。</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14120" y="1613535"/>
            <a:ext cx="10173970" cy="46507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财政授权支付方式下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单位根据代理银行转来的财政授权支付额度到账通知书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按照通知书中的授权支付额度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以国库集中支付以外的其他支付方式取得预算收入时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财政授权支付方式下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发生相关支出时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从零余额账户提取现金时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。退回现金时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做相反会计分录。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“非财政拨款结余”的主要账务处理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15176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将留归本单位使用的非财政拨款专项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项目已完成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剩余资金转入本科目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相关业务核算。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年末冲销有关明细科目余额。将本科目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年初余额调整、项目间接费用或管理费、结转转入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余额结转入本科目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其他明细科目应无余额。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科目为借方余额的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科目为贷方余额的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“非财政拨款结余”的主要账务处理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99820" y="1536700"/>
            <a:ext cx="10043795" cy="14897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【例18-17】 某事业单位年末将非财政拨款结余分配贷方余额80 000元转入非财政拨款结余,会计核算如下: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378075" y="3026410"/>
          <a:ext cx="7404735" cy="1840230"/>
        </p:xfrm>
        <a:graphic>
          <a:graphicData uri="http://schemas.openxmlformats.org/drawingml/2006/table">
            <a:tbl>
              <a:tblPr/>
              <a:tblGrid>
                <a:gridCol w="2090420"/>
                <a:gridCol w="5314315"/>
              </a:tblGrid>
              <a:tr h="612775">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财务会计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预算会计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27455">
                <a:tc>
                  <a:txBody>
                    <a:bodyPr/>
                    <a:p>
                      <a:pPr indent="0" algn="ctr" fontAlgn="auto">
                        <a:lnSpc>
                          <a:spcPct val="100000"/>
                        </a:lnSpc>
                        <a:spcBef>
                          <a:spcPct val="0"/>
                        </a:spcBef>
                        <a:spcAft>
                          <a:spcPct val="0"/>
                        </a:spcAft>
                      </a:pPr>
                      <a:r>
                        <a:rPr lang="en-US" altLang="zh-CN" sz="1800">
                          <a:solidFill>
                            <a:srgbClr val="000000"/>
                          </a:solidFill>
                          <a:latin typeface="NEU-BZ-S92"/>
                          <a:ea typeface="方正仿宋_GBK" panose="03000509000000000000" charset="-122"/>
                        </a:rPr>
                        <a:t>—</a:t>
                      </a:r>
                      <a:endParaRPr lang="en-US" altLang="zh-CN" sz="1800">
                        <a:solidFill>
                          <a:srgbClr val="000000"/>
                        </a:solidFill>
                        <a:latin typeface="NEU-BZ-S92"/>
                        <a:ea typeface="方正仿宋_GBK" panose="03000509000000000000"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800">
                          <a:solidFill>
                            <a:srgbClr val="000000"/>
                          </a:solidFill>
                          <a:latin typeface="NEU-BZ-S92"/>
                          <a:ea typeface="方正仿宋_GBK" panose="03000509000000000000" charset="-122"/>
                        </a:rPr>
                        <a:t>借</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非财政拨款结余分配</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80</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p>
                      <a:pPr indent="228600" fontAlgn="auto">
                        <a:lnSpc>
                          <a:spcPct val="100000"/>
                        </a:lnSpc>
                        <a:spcBef>
                          <a:spcPct val="0"/>
                        </a:spcBef>
                        <a:spcAft>
                          <a:spcPct val="0"/>
                        </a:spcAft>
                      </a:pPr>
                      <a:r>
                        <a:rPr lang="zh-CN" sz="1800">
                          <a:solidFill>
                            <a:srgbClr val="000000"/>
                          </a:solidFill>
                          <a:latin typeface="NEU-BZ-S92"/>
                          <a:ea typeface="方正仿宋_GBK" panose="03000509000000000000" charset="-122"/>
                        </a:rPr>
                        <a:t>贷</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非财政拨款结余</a:t>
                      </a:r>
                      <a:r>
                        <a:rPr lang="en-US" altLang="zh-CN" sz="1800">
                          <a:solidFill>
                            <a:srgbClr val="000000"/>
                          </a:solidFill>
                          <a:latin typeface="NEU-BZ-S92"/>
                          <a:ea typeface="方正仿宋_GBK" panose="03000509000000000000" charset="-122"/>
                        </a:rPr>
                        <a:t>——</a:t>
                      </a:r>
                      <a:r>
                        <a:rPr lang="zh-CN" altLang="en-US" sz="1800">
                          <a:solidFill>
                            <a:srgbClr val="000000"/>
                          </a:solidFill>
                          <a:latin typeface="NEU-BZ-S92"/>
                          <a:ea typeface="方正仿宋_GBK" panose="03000509000000000000" charset="-122"/>
                        </a:rPr>
                        <a:t>累计结余</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80</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非财政拨款结转与结余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“非财政拨款结余”的主要账务处理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97865" y="1536065"/>
            <a:ext cx="10764520" cy="170307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年末,行政单位将“其他结余”科目余额转入非财政拨款结余。“其他结余”科目为借方余额的,借记本科目(累计结余),贷记“其他结余”科目;“其他结余”科目为贷方余额的,借记“其他结余”科目,贷记本科目(累计结余)。
【例18-18】 某行政单位年末将其他结余贷方余额50 000元转入非财政拨款结余,会计核算如下: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nvGraphicFramePr>
        <p:xfrm>
          <a:off x="1657985" y="3387725"/>
          <a:ext cx="8622030" cy="1874520"/>
        </p:xfrm>
        <a:graphic>
          <a:graphicData uri="http://schemas.openxmlformats.org/drawingml/2006/table">
            <a:tbl>
              <a:tblPr/>
              <a:tblGrid>
                <a:gridCol w="3041650"/>
                <a:gridCol w="5580380"/>
              </a:tblGrid>
              <a:tr h="624840">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财务会计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800">
                          <a:solidFill>
                            <a:srgbClr val="000000"/>
                          </a:solidFill>
                          <a:latin typeface="NEU-BZ-S92"/>
                          <a:ea typeface="方正仿宋_GBK" panose="03000509000000000000" charset="-122"/>
                        </a:rPr>
                        <a:t>预算会计</a:t>
                      </a:r>
                      <a:endParaRPr lang="zh-CN" sz="1800">
                        <a:solidFill>
                          <a:srgbClr val="000000"/>
                        </a:solidFill>
                        <a:latin typeface="NEU-BZ-S92"/>
                        <a:ea typeface="方正仿宋_GBK" panose="03000509000000000000"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49680">
                <a:tc>
                  <a:txBody>
                    <a:bodyPr/>
                    <a:p>
                      <a:pPr indent="0" algn="ctr" fontAlgn="auto">
                        <a:lnSpc>
                          <a:spcPct val="100000"/>
                        </a:lnSpc>
                        <a:spcBef>
                          <a:spcPct val="0"/>
                        </a:spcBef>
                        <a:spcAft>
                          <a:spcPct val="0"/>
                        </a:spcAft>
                      </a:pPr>
                      <a:r>
                        <a:rPr lang="en-US" altLang="zh-CN" sz="1800">
                          <a:solidFill>
                            <a:srgbClr val="000000"/>
                          </a:solidFill>
                          <a:latin typeface="NEU-BZ-S92"/>
                          <a:ea typeface="方正仿宋_GBK" panose="03000509000000000000" charset="-122"/>
                        </a:rPr>
                        <a:t>—</a:t>
                      </a:r>
                      <a:endParaRPr lang="en-US" altLang="zh-CN" sz="1800">
                        <a:solidFill>
                          <a:srgbClr val="000000"/>
                        </a:solidFill>
                        <a:latin typeface="NEU-BZ-S92"/>
                        <a:ea typeface="方正仿宋_GBK" panose="03000509000000000000"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800">
                          <a:solidFill>
                            <a:srgbClr val="000000"/>
                          </a:solidFill>
                          <a:latin typeface="NEU-BZ-S92"/>
                          <a:ea typeface="方正仿宋_GBK" panose="03000509000000000000" charset="-122"/>
                        </a:rPr>
                        <a:t>借</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其他结余</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50</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p>
                      <a:pPr indent="228600" fontAlgn="auto">
                        <a:lnSpc>
                          <a:spcPct val="100000"/>
                        </a:lnSpc>
                        <a:spcBef>
                          <a:spcPct val="0"/>
                        </a:spcBef>
                        <a:spcAft>
                          <a:spcPct val="0"/>
                        </a:spcAft>
                      </a:pPr>
                      <a:r>
                        <a:rPr lang="zh-CN" sz="1800">
                          <a:solidFill>
                            <a:srgbClr val="000000"/>
                          </a:solidFill>
                          <a:latin typeface="NEU-BZ-S92"/>
                          <a:ea typeface="方正仿宋_GBK" panose="03000509000000000000" charset="-122"/>
                        </a:rPr>
                        <a:t>贷</a:t>
                      </a:r>
                      <a:r>
                        <a:rPr lang="en-US" altLang="zh-CN" sz="1800">
                          <a:solidFill>
                            <a:srgbClr val="000000"/>
                          </a:solidFill>
                          <a:latin typeface="方正仿宋_GBK" panose="03000509000000000000" charset="-122"/>
                          <a:ea typeface="方正书宋_GBK"/>
                        </a:rPr>
                        <a:t>:</a:t>
                      </a:r>
                      <a:r>
                        <a:rPr lang="zh-CN" sz="1800">
                          <a:solidFill>
                            <a:srgbClr val="000000"/>
                          </a:solidFill>
                          <a:latin typeface="NEU-BZ-S92"/>
                          <a:ea typeface="方正仿宋_GBK" panose="03000509000000000000" charset="-122"/>
                        </a:rPr>
                        <a:t>非财政拨款结余</a:t>
                      </a:r>
                      <a:r>
                        <a:rPr lang="en-US" altLang="zh-CN" sz="1800">
                          <a:solidFill>
                            <a:srgbClr val="000000"/>
                          </a:solidFill>
                          <a:latin typeface="NEU-BZ-S92"/>
                          <a:ea typeface="方正仿宋_GBK" panose="03000509000000000000" charset="-122"/>
                        </a:rPr>
                        <a:t>——</a:t>
                      </a:r>
                      <a:r>
                        <a:rPr lang="zh-CN" altLang="en-US" sz="1800">
                          <a:solidFill>
                            <a:srgbClr val="000000"/>
                          </a:solidFill>
                          <a:latin typeface="NEU-BZ-S92"/>
                          <a:ea typeface="方正仿宋_GBK" panose="03000509000000000000" charset="-122"/>
                        </a:rPr>
                        <a:t>累计结余</a:t>
                      </a:r>
                      <a:r>
                        <a:rPr lang="zh-CN" altLang="en-US" sz="1800">
                          <a:solidFill>
                            <a:srgbClr val="000000"/>
                          </a:solidFill>
                          <a:latin typeface="NEU-BZ-S92"/>
                          <a:ea typeface="方正书宋_GBK"/>
                        </a:rPr>
                        <a:t>  </a:t>
                      </a:r>
                      <a:r>
                        <a:rPr lang="en-US" altLang="zh-CN" sz="1800">
                          <a:solidFill>
                            <a:srgbClr val="000000"/>
                          </a:solidFill>
                          <a:latin typeface="NEU-BZ-S92"/>
                          <a:ea typeface="方正书宋_GBK"/>
                        </a:rPr>
                        <a:t>50</a:t>
                      </a:r>
                      <a:r>
                        <a:rPr lang="en-US" altLang="zh-CN" sz="1800">
                          <a:solidFill>
                            <a:srgbClr val="000000"/>
                          </a:solidFill>
                          <a:latin typeface="NEU-BZ-S92"/>
                          <a:ea typeface="NEU-BZ-S92"/>
                        </a:rPr>
                        <a:t> </a:t>
                      </a:r>
                      <a:r>
                        <a:rPr lang="en-US" altLang="zh-CN" sz="1800">
                          <a:solidFill>
                            <a:srgbClr val="000000"/>
                          </a:solidFill>
                          <a:latin typeface="NEU-BZ-S92"/>
                          <a:ea typeface="方正书宋_GBK"/>
                        </a:rPr>
                        <a:t>000</a:t>
                      </a:r>
                      <a:endParaRPr lang="en-US" altLang="zh-CN" sz="18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其他结余、经营结余与专用结余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其他结余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科目核算单位本年度除财政拨款收支、非同级财政专项资金收支和经营收支以外各项收支相抵后的余额。年末结账后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本科目应无余额。本科目适用于行政事业单位。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将事业预算收入、上级补助预算收入、附属单位上缴预算收入、非同级财政拨款预算收入、债务预算收入、其他预算收入本年发生额中的非专项资金收入以及投资预算收益本年发生额转入本科目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附属单位上缴预算收入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科目下各非专项资金收入明细科目和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科目本年发生额为借方净额时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将行政支出、事业支出、其他支出本年发生额中的非同级财政、非专项资金支出以及上缴上级支出、对附属单位补助支出、投资支出、债务还本支出本年发生额转入本科目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科目下各非同级财政、非专项资金支出明细科目和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上缴上级支出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对附属单位补助支出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1127125" y="643890"/>
          <a:ext cx="9732010" cy="4555490"/>
        </p:xfrm>
        <a:graphic>
          <a:graphicData uri="http://schemas.openxmlformats.org/drawingml/2006/table">
            <a:tbl>
              <a:tblPr/>
              <a:tblGrid>
                <a:gridCol w="2287905"/>
                <a:gridCol w="7444105"/>
              </a:tblGrid>
              <a:tr h="379730">
                <a:tc>
                  <a:txBody>
                    <a:bodyPr/>
                    <a:p>
                      <a:pPr indent="0" algn="ctr" fontAlgn="auto">
                        <a:lnSpc>
                          <a:spcPct val="135000"/>
                        </a:lnSpc>
                        <a:spcBef>
                          <a:spcPct val="0"/>
                        </a:spcBef>
                        <a:spcAft>
                          <a:spcPct val="0"/>
                        </a:spcAft>
                      </a:pPr>
                      <a:r>
                        <a:rPr lang="zh-CN" sz="1800">
                          <a:solidFill>
                            <a:srgbClr val="000000"/>
                          </a:solidFill>
                          <a:latin typeface="+mj-ea"/>
                          <a:ea typeface="+mj-ea"/>
                        </a:rPr>
                        <a:t>财务会计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5000"/>
                        </a:lnSpc>
                        <a:spcBef>
                          <a:spcPct val="0"/>
                        </a:spcBef>
                        <a:spcAft>
                          <a:spcPct val="0"/>
                        </a:spcAft>
                      </a:pPr>
                      <a:r>
                        <a:rPr lang="zh-CN" sz="1800">
                          <a:solidFill>
                            <a:srgbClr val="000000"/>
                          </a:solidFill>
                          <a:latin typeface="+mj-ea"/>
                          <a:ea typeface="+mj-ea"/>
                        </a:rPr>
                        <a:t>预算会计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4175760">
                <a:tc>
                  <a:txBody>
                    <a:bodyPr/>
                    <a:p>
                      <a:pPr indent="0" algn="l" fontAlgn="auto">
                        <a:lnSpc>
                          <a:spcPct val="135000"/>
                        </a:lnSpc>
                        <a:spcBef>
                          <a:spcPct val="0"/>
                        </a:spcBef>
                        <a:spcAft>
                          <a:spcPct val="0"/>
                        </a:spcAft>
                      </a:pPr>
                      <a:r>
                        <a:rPr lang="en-US" altLang="zh-CN" sz="1800">
                          <a:solidFill>
                            <a:srgbClr val="000000"/>
                          </a:solidFill>
                          <a:latin typeface="+mj-ea"/>
                          <a:ea typeface="+mj-ea"/>
                        </a:rPr>
                        <a:t>          —</a:t>
                      </a:r>
                      <a:endParaRPr lang="en-US" altLang="zh-CN" sz="1800">
                        <a:solidFill>
                          <a:srgbClr val="000000"/>
                        </a:solidFill>
                        <a:latin typeface="+mj-ea"/>
                        <a:ea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l" fontAlgn="auto">
                        <a:lnSpc>
                          <a:spcPct val="135000"/>
                        </a:lnSpc>
                        <a:spcBef>
                          <a:spcPct val="0"/>
                        </a:spcBef>
                        <a:spcAft>
                          <a:spcPct val="0"/>
                        </a:spcAft>
                      </a:pPr>
                      <a:r>
                        <a:rPr lang="en-US" altLang="zh-CN" sz="1800">
                          <a:solidFill>
                            <a:srgbClr val="000000"/>
                          </a:solidFill>
                          <a:latin typeface="+mj-ea"/>
                          <a:ea typeface="+mj-ea"/>
                          <a:cs typeface="+mj-ea"/>
                        </a:rPr>
                        <a:t>(</a:t>
                      </a:r>
                      <a:r>
                        <a:rPr lang="en-US" altLang="zh-CN" sz="1800">
                          <a:solidFill>
                            <a:srgbClr val="000000"/>
                          </a:solidFill>
                          <a:latin typeface="+mj-ea"/>
                          <a:ea typeface="+mj-ea"/>
                          <a:cs typeface="+mj-ea"/>
                        </a:rPr>
                        <a:t>1)</a:t>
                      </a:r>
                      <a:r>
                        <a:rPr lang="zh-CN" sz="1800">
                          <a:solidFill>
                            <a:srgbClr val="000000"/>
                          </a:solidFill>
                          <a:latin typeface="+mj-ea"/>
                          <a:ea typeface="+mj-ea"/>
                          <a:cs typeface="+mj-ea"/>
                        </a:rPr>
                        <a:t>结转预算收入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除财政拨款收入、非同级财政专项收入、经营收入以外</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0" algn="l" fontAlgn="auto">
                        <a:lnSpc>
                          <a:spcPct val="135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事业预算收入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上级补助预算收入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附属单位上缴预算收入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非同级财政拨款预算收入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债务预算收入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其他预算收入</a:t>
                      </a:r>
                      <a:r>
                        <a:rPr lang="en-US" altLang="zh-CN" sz="1800">
                          <a:solidFill>
                            <a:srgbClr val="000000"/>
                          </a:solidFill>
                          <a:latin typeface="+mj-ea"/>
                          <a:ea typeface="+mj-ea"/>
                          <a:cs typeface="+mj-ea"/>
                        </a:rPr>
                        <a:t>[</a:t>
                      </a:r>
                      <a:r>
                        <a:rPr lang="zh-CN" sz="1800">
                          <a:solidFill>
                            <a:srgbClr val="000000"/>
                          </a:solidFill>
                          <a:latin typeface="+mj-ea"/>
                          <a:ea typeface="+mj-ea"/>
                          <a:cs typeface="+mj-ea"/>
                        </a:rPr>
                        <a:t>非专项资金收入部分</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0" algn="l" fontAlgn="auto">
                        <a:lnSpc>
                          <a:spcPct val="135000"/>
                        </a:lnSpc>
                        <a:spcBef>
                          <a:spcPct val="0"/>
                        </a:spcBef>
                        <a:spcAft>
                          <a:spcPct val="0"/>
                        </a:spcAft>
                      </a:pPr>
                      <a:r>
                        <a:rPr lang="zh-CN" sz="1800">
                          <a:solidFill>
                            <a:srgbClr val="000000"/>
                          </a:solidFill>
                          <a:latin typeface="+mj-ea"/>
                          <a:ea typeface="+mj-ea"/>
                          <a:cs typeface="+mj-ea"/>
                        </a:rPr>
                        <a:t>投资预算收益</a:t>
                      </a:r>
                      <a:r>
                        <a:rPr lang="en-US" altLang="zh-CN" sz="1800">
                          <a:solidFill>
                            <a:srgbClr val="000000"/>
                          </a:solidFill>
                          <a:latin typeface="+mj-ea"/>
                          <a:ea typeface="+mj-ea"/>
                          <a:cs typeface="+mj-ea"/>
                        </a:rPr>
                        <a:t>[</a:t>
                      </a:r>
                      <a:r>
                        <a:rPr lang="zh-CN" sz="1800">
                          <a:solidFill>
                            <a:srgbClr val="000000"/>
                          </a:solidFill>
                          <a:latin typeface="+mj-ea"/>
                          <a:ea typeface="+mj-ea"/>
                          <a:cs typeface="+mj-ea"/>
                        </a:rPr>
                        <a:t>为贷方余额时</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228600" algn="l" fontAlgn="auto">
                        <a:lnSpc>
                          <a:spcPct val="135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其他结余</a:t>
                      </a:r>
                      <a:endParaRPr lang="zh-CN" sz="1800">
                        <a:solidFill>
                          <a:srgbClr val="000000"/>
                        </a:solidFill>
                        <a:latin typeface="+mj-ea"/>
                        <a:ea typeface="+mj-ea"/>
                        <a:cs typeface="+mj-ea"/>
                      </a:endParaRPr>
                    </a:p>
                    <a:p>
                      <a:pPr indent="0" algn="l" fontAlgn="auto">
                        <a:lnSpc>
                          <a:spcPct val="135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其他结余</a:t>
                      </a:r>
                      <a:endParaRPr lang="zh-CN" sz="1800">
                        <a:solidFill>
                          <a:srgbClr val="000000"/>
                        </a:solidFill>
                        <a:latin typeface="+mj-ea"/>
                        <a:ea typeface="+mj-ea"/>
                        <a:cs typeface="+mj-ea"/>
                      </a:endParaRPr>
                    </a:p>
                    <a:p>
                      <a:pPr indent="228600" algn="l" fontAlgn="auto">
                        <a:lnSpc>
                          <a:spcPct val="135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投资预算收益</a:t>
                      </a:r>
                      <a:r>
                        <a:rPr lang="en-US" altLang="zh-CN" sz="1800">
                          <a:solidFill>
                            <a:srgbClr val="000000"/>
                          </a:solidFill>
                          <a:latin typeface="+mj-ea"/>
                          <a:ea typeface="+mj-ea"/>
                          <a:cs typeface="+mj-ea"/>
                        </a:rPr>
                        <a:t>[</a:t>
                      </a:r>
                      <a:r>
                        <a:rPr lang="zh-CN" sz="1800">
                          <a:solidFill>
                            <a:srgbClr val="000000"/>
                          </a:solidFill>
                          <a:latin typeface="+mj-ea"/>
                          <a:ea typeface="+mj-ea"/>
                          <a:cs typeface="+mj-ea"/>
                        </a:rPr>
                        <a:t>为借方余额时</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0" algn="l" fontAlgn="auto">
                        <a:lnSpc>
                          <a:spcPct val="135000"/>
                        </a:lnSpc>
                        <a:spcBef>
                          <a:spcPct val="0"/>
                        </a:spcBef>
                        <a:spcAft>
                          <a:spcPct val="0"/>
                        </a:spcAft>
                      </a:pPr>
                      <a:r>
                        <a:rPr lang="en-US" altLang="zh-CN" sz="1800">
                          <a:solidFill>
                            <a:srgbClr val="000000"/>
                          </a:solidFill>
                          <a:latin typeface="+mj-ea"/>
                          <a:ea typeface="+mj-ea"/>
                          <a:cs typeface="+mj-ea"/>
                        </a:rPr>
                        <a:t>(</a:t>
                      </a:r>
                      <a:r>
                        <a:rPr lang="en-US" altLang="zh-CN" sz="1800">
                          <a:solidFill>
                            <a:srgbClr val="000000"/>
                          </a:solidFill>
                          <a:latin typeface="+mj-ea"/>
                          <a:ea typeface="+mj-ea"/>
                          <a:cs typeface="+mj-ea"/>
                        </a:rPr>
                        <a:t>2)</a:t>
                      </a:r>
                      <a:r>
                        <a:rPr lang="zh-CN" sz="1800">
                          <a:solidFill>
                            <a:srgbClr val="000000"/>
                          </a:solidFill>
                          <a:latin typeface="+mj-ea"/>
                          <a:ea typeface="+mj-ea"/>
                          <a:cs typeface="+mj-ea"/>
                        </a:rPr>
                        <a:t>结转预算支出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除同级财政拨款支出、非同级财政专项支出、经营支出以外</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0" algn="l" fontAlgn="auto">
                        <a:lnSpc>
                          <a:spcPct val="135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其他结余</a:t>
                      </a:r>
                      <a:endParaRPr lang="zh-CN" sz="1800">
                        <a:solidFill>
                          <a:srgbClr val="000000"/>
                        </a:solidFill>
                        <a:latin typeface="+mj-ea"/>
                        <a:ea typeface="+mj-ea"/>
                        <a:cs typeface="+mj-ea"/>
                      </a:endParaRPr>
                    </a:p>
                    <a:p>
                      <a:pPr indent="228600" algn="l" fontAlgn="auto">
                        <a:lnSpc>
                          <a:spcPct val="135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行政支出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事业支出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其他支出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非财政、非专项资金支出部分</a:t>
                      </a:r>
                      <a:r>
                        <a:rPr lang="en-US" altLang="zh-CN" sz="1800">
                          <a:solidFill>
                            <a:srgbClr val="000000"/>
                          </a:solidFill>
                          <a:latin typeface="+mj-ea"/>
                          <a:ea typeface="+mj-ea"/>
                          <a:cs typeface="+mj-ea"/>
                        </a:rPr>
                        <a:t>]</a:t>
                      </a:r>
                      <a:endParaRPr lang="en-US" altLang="zh-CN" sz="1800">
                        <a:solidFill>
                          <a:srgbClr val="000000"/>
                        </a:solidFill>
                        <a:latin typeface="+mj-ea"/>
                        <a:ea typeface="+mj-ea"/>
                        <a:cs typeface="+mj-ea"/>
                      </a:endParaRPr>
                    </a:p>
                    <a:p>
                      <a:pPr indent="342900" algn="l" fontAlgn="auto">
                        <a:lnSpc>
                          <a:spcPct val="135000"/>
                        </a:lnSpc>
                        <a:spcBef>
                          <a:spcPct val="0"/>
                        </a:spcBef>
                        <a:spcAft>
                          <a:spcPct val="0"/>
                        </a:spcAft>
                      </a:pPr>
                      <a:r>
                        <a:rPr lang="en-US" altLang="zh-CN" sz="1800">
                          <a:solidFill>
                            <a:srgbClr val="000000"/>
                          </a:solidFill>
                          <a:latin typeface="+mj-ea"/>
                          <a:ea typeface="+mj-ea"/>
                          <a:cs typeface="+mj-ea"/>
                        </a:rPr>
                        <a:t>  </a:t>
                      </a:r>
                      <a:r>
                        <a:rPr lang="zh-CN" sz="1800">
                          <a:solidFill>
                            <a:srgbClr val="000000"/>
                          </a:solidFill>
                          <a:latin typeface="+mj-ea"/>
                          <a:ea typeface="+mj-ea"/>
                          <a:cs typeface="+mj-ea"/>
                        </a:rPr>
                        <a:t>上缴上级支出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对附属单位补助支出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投资支出</a:t>
                      </a:r>
                      <a:r>
                        <a:rPr lang="en-US" altLang="zh-CN" sz="1800">
                          <a:solidFill>
                            <a:srgbClr val="000000"/>
                          </a:solidFill>
                          <a:latin typeface="+mj-ea"/>
                          <a:ea typeface="+mj-ea"/>
                          <a:cs typeface="+mj-ea"/>
                        </a:rPr>
                        <a:t>/</a:t>
                      </a:r>
                      <a:r>
                        <a:rPr lang="zh-CN" sz="1800">
                          <a:solidFill>
                            <a:srgbClr val="000000"/>
                          </a:solidFill>
                          <a:latin typeface="+mj-ea"/>
                          <a:ea typeface="+mj-ea"/>
                          <a:cs typeface="+mj-ea"/>
                        </a:rPr>
                        <a:t>债务还本支出</a:t>
                      </a:r>
                      <a:endParaRPr lang="zh-CN" sz="1800">
                        <a:solidFill>
                          <a:srgbClr val="000000"/>
                        </a:solidFill>
                        <a:latin typeface="+mj-ea"/>
                        <a:ea typeface="+mj-ea"/>
                        <a:cs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其他结余、经营结余与专用结余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其他结余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369659"/>
            <a:ext cx="7664123" cy="348981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年末,完成上面的结转后,行政单位将本科目余额转入“非财政拨款结余——累计结余”科目;事业单位将本科目余额转入“非财政拨款结余分配”科目。当本科目为贷方余额时,借记本科目,贷记“非财政拨款结余——累计结余”或“非财政拨款结余分配”科目;当本科目为借方余额时,借记“非财政拨款结余——累计结余”或“非财政拨款结余分配”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2325370" y="1056005"/>
          <a:ext cx="8599805" cy="4238625"/>
        </p:xfrm>
        <a:graphic>
          <a:graphicData uri="http://schemas.openxmlformats.org/drawingml/2006/table">
            <a:tbl>
              <a:tblPr/>
              <a:tblGrid>
                <a:gridCol w="3034030"/>
                <a:gridCol w="5565775"/>
              </a:tblGrid>
              <a:tr h="385445">
                <a:tc>
                  <a:txBody>
                    <a:bodyPr/>
                    <a:p>
                      <a:pPr indent="0" algn="ctr"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rPr>
                        <a:t>财务会计</a:t>
                      </a:r>
                      <a:endParaRPr lang="zh-CN" sz="18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rPr>
                        <a:t>预算会计</a:t>
                      </a:r>
                      <a:endParaRPr lang="zh-CN" sz="18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853180">
                <a:tc>
                  <a:txBody>
                    <a:bodyPr/>
                    <a:p>
                      <a:pPr indent="0" algn="ctr" fontAlgn="auto">
                        <a:lnSpc>
                          <a:spcPct val="130000"/>
                        </a:lnSpc>
                        <a:spcBef>
                          <a:spcPct val="0"/>
                        </a:spcBef>
                        <a:spcAft>
                          <a:spcPct val="0"/>
                        </a:spcAft>
                      </a:pPr>
                      <a:r>
                        <a:rPr lang="en-US" altLang="zh-CN" sz="1800">
                          <a:solidFill>
                            <a:srgbClr val="000000"/>
                          </a:solidFill>
                          <a:latin typeface="微软雅黑" panose="020B0503020204020204" charset="-122"/>
                          <a:ea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30000"/>
                        </a:lnSpc>
                        <a:spcBef>
                          <a:spcPct val="0"/>
                        </a:spcBef>
                        <a:spcAft>
                          <a:spcPct val="0"/>
                        </a:spcAft>
                      </a:pPr>
                      <a:r>
                        <a:rPr lang="en-US" altLang="zh-CN" sz="1800">
                          <a:solidFill>
                            <a:srgbClr val="000000"/>
                          </a:solidFill>
                          <a:latin typeface="微软雅黑" panose="020B0503020204020204" charset="-122"/>
                          <a:ea typeface="微软雅黑" panose="020B0503020204020204" charset="-122"/>
                          <a:cs typeface="微软雅黑" panose="020B0503020204020204" charset="-122"/>
                        </a:rPr>
                        <a:t>(1)</a:t>
                      </a:r>
                      <a:r>
                        <a:rPr lang="zh-CN" sz="1800">
                          <a:solidFill>
                            <a:srgbClr val="000000"/>
                          </a:solidFill>
                          <a:latin typeface="微软雅黑" panose="020B0503020204020204" charset="-122"/>
                          <a:ea typeface="微软雅黑" panose="020B0503020204020204" charset="-122"/>
                          <a:cs typeface="微软雅黑" panose="020B0503020204020204" charset="-122"/>
                        </a:rPr>
                        <a:t>行政单位</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其他结余</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为贷方余额时</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非财政拨款结余</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a:solidFill>
                            <a:srgbClr val="000000"/>
                          </a:solidFill>
                          <a:latin typeface="微软雅黑" panose="020B0503020204020204" charset="-122"/>
                          <a:ea typeface="微软雅黑" panose="020B0503020204020204" charset="-122"/>
                          <a:cs typeface="微软雅黑" panose="020B0503020204020204" charset="-122"/>
                        </a:rPr>
                        <a:t>累计结余</a:t>
                      </a:r>
                      <a:endParaRPr lang="zh-CN" altLang="en-US" sz="18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非财政拨款结余</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a:solidFill>
                            <a:srgbClr val="000000"/>
                          </a:solidFill>
                          <a:latin typeface="微软雅黑" panose="020B0503020204020204" charset="-122"/>
                          <a:ea typeface="微软雅黑" panose="020B0503020204020204" charset="-122"/>
                          <a:cs typeface="微软雅黑" panose="020B0503020204020204" charset="-122"/>
                        </a:rPr>
                        <a:t>累计结余</a:t>
                      </a:r>
                      <a:endParaRPr lang="zh-CN" altLang="en-US" sz="18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8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为借方余额时</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en-US" altLang="zh-CN" sz="1800">
                          <a:solidFill>
                            <a:srgbClr val="000000"/>
                          </a:solidFill>
                          <a:latin typeface="微软雅黑" panose="020B0503020204020204" charset="-122"/>
                          <a:ea typeface="微软雅黑" panose="020B0503020204020204" charset="-122"/>
                          <a:cs typeface="微软雅黑" panose="020B0503020204020204" charset="-122"/>
                        </a:rPr>
                        <a:t>(2)</a:t>
                      </a:r>
                      <a:r>
                        <a:rPr lang="zh-CN" sz="1800">
                          <a:solidFill>
                            <a:srgbClr val="000000"/>
                          </a:solidFill>
                          <a:latin typeface="微软雅黑" panose="020B0503020204020204" charset="-122"/>
                          <a:ea typeface="微软雅黑" panose="020B0503020204020204" charset="-122"/>
                          <a:cs typeface="微软雅黑" panose="020B0503020204020204" charset="-122"/>
                        </a:rPr>
                        <a:t>事业单位</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其他结余</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为贷方余额时</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8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非财政拨款结余分配</a:t>
                      </a:r>
                      <a:endParaRPr lang="zh-CN" sz="18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非财政拨款结余分配</a:t>
                      </a:r>
                      <a:endParaRPr lang="zh-CN" sz="18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8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8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r>
                        <a:rPr lang="zh-CN" sz="1800">
                          <a:solidFill>
                            <a:srgbClr val="000000"/>
                          </a:solidFill>
                          <a:latin typeface="微软雅黑" panose="020B0503020204020204" charset="-122"/>
                          <a:ea typeface="微软雅黑" panose="020B0503020204020204" charset="-122"/>
                          <a:cs typeface="微软雅黑" panose="020B0503020204020204" charset="-122"/>
                        </a:rPr>
                        <a:t>为借方余额时</a:t>
                      </a:r>
                      <a:r>
                        <a:rPr lang="en-US" altLang="zh-CN" sz="1800">
                          <a:solidFill>
                            <a:srgbClr val="000000"/>
                          </a:solidFill>
                          <a:latin typeface="微软雅黑" panose="020B0503020204020204" charset="-122"/>
                          <a:ea typeface="微软雅黑" panose="020B0503020204020204" charset="-122"/>
                          <a:cs typeface="微软雅黑" panose="020B0503020204020204" charset="-122"/>
                        </a:rPr>
                        <a:t>]</a:t>
                      </a:r>
                      <a:endParaRPr lang="zh-CN" sz="18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2"/>
    </p:custData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其他结余、经营结余与专用结余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经营结余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19505" y="1354455"/>
            <a:ext cx="10080625" cy="26155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科目核算事业单位本年度经营活动收支相抵后余额弥补以前年度经营亏损后的余额。本科目可以按照经营活动类别进行明细核算。年末结账后,本科目一般无余额;如为借方余额,反映事业单位累计发生的经营亏损。因为行政单位是不允许进行经营活动的,所以本科目仅适用于事业单位,不适用于行政单位。
1.年末,将经营预算收入本年发生额转入本科目,借记“经营预算收入”科目,贷记本科目;将经营支出本年发生额转入本科目,借记本科目,贷记“经营支出”科目。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906395" y="3761740"/>
          <a:ext cx="6992620" cy="2095500"/>
        </p:xfrm>
        <a:graphic>
          <a:graphicData uri="http://schemas.openxmlformats.org/drawingml/2006/table">
            <a:tbl>
              <a:tblPr/>
              <a:tblGrid>
                <a:gridCol w="3452495"/>
                <a:gridCol w="3540125"/>
              </a:tblGrid>
              <a:tr h="419100">
                <a:tc>
                  <a:txBody>
                    <a:bodyPr/>
                    <a:p>
                      <a:pPr indent="0" algn="ctr" fontAlgn="auto">
                        <a:lnSpc>
                          <a:spcPct val="130000"/>
                        </a:lnSpc>
                        <a:spcBef>
                          <a:spcPct val="0"/>
                        </a:spcBef>
                        <a:spcAft>
                          <a:spcPct val="0"/>
                        </a:spcAft>
                      </a:pPr>
                      <a:r>
                        <a:rPr lang="zh-CN" sz="1800">
                          <a:solidFill>
                            <a:srgbClr val="000000"/>
                          </a:solidFill>
                          <a:latin typeface="+mj-ea"/>
                          <a:ea typeface="+mj-ea"/>
                        </a:rPr>
                        <a:t>财务会计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800">
                          <a:solidFill>
                            <a:srgbClr val="000000"/>
                          </a:solidFill>
                          <a:latin typeface="+mj-ea"/>
                          <a:ea typeface="+mj-ea"/>
                        </a:rPr>
                        <a:t>预算会计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76400">
                <a:tc>
                  <a:txBody>
                    <a:bodyPr/>
                    <a:p>
                      <a:pPr indent="0" algn="ctr" fontAlgn="auto">
                        <a:lnSpc>
                          <a:spcPct val="130000"/>
                        </a:lnSpc>
                        <a:spcBef>
                          <a:spcPct val="0"/>
                        </a:spcBef>
                        <a:spcAft>
                          <a:spcPct val="0"/>
                        </a:spcAft>
                      </a:pPr>
                      <a:r>
                        <a:rPr lang="en-US" altLang="zh-CN" sz="1800">
                          <a:solidFill>
                            <a:srgbClr val="000000"/>
                          </a:solidFill>
                          <a:latin typeface="+mj-ea"/>
                          <a:ea typeface="+mj-ea"/>
                        </a:rPr>
                        <a:t>—</a:t>
                      </a:r>
                      <a:endParaRPr lang="en-US" altLang="zh-CN" sz="1800">
                        <a:solidFill>
                          <a:srgbClr val="000000"/>
                        </a:solidFill>
                        <a:latin typeface="+mj-ea"/>
                        <a:ea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30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经营预算收入</a:t>
                      </a:r>
                      <a:endParaRPr lang="zh-CN" sz="1800">
                        <a:solidFill>
                          <a:srgbClr val="000000"/>
                        </a:solidFill>
                        <a:latin typeface="+mj-ea"/>
                        <a:ea typeface="+mj-ea"/>
                        <a:cs typeface="+mj-ea"/>
                      </a:endParaRPr>
                    </a:p>
                    <a:p>
                      <a:pPr indent="228600" fontAlgn="auto">
                        <a:lnSpc>
                          <a:spcPct val="130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经营结余</a:t>
                      </a:r>
                      <a:endParaRPr lang="zh-CN" sz="1800">
                        <a:solidFill>
                          <a:srgbClr val="000000"/>
                        </a:solidFill>
                        <a:latin typeface="+mj-ea"/>
                        <a:ea typeface="+mj-ea"/>
                        <a:cs typeface="+mj-ea"/>
                      </a:endParaRPr>
                    </a:p>
                    <a:p>
                      <a:pPr indent="0" fontAlgn="auto">
                        <a:lnSpc>
                          <a:spcPct val="130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经营结余</a:t>
                      </a:r>
                      <a:endParaRPr lang="zh-CN" sz="1800">
                        <a:solidFill>
                          <a:srgbClr val="000000"/>
                        </a:solidFill>
                        <a:latin typeface="+mj-ea"/>
                        <a:ea typeface="+mj-ea"/>
                        <a:cs typeface="+mj-ea"/>
                      </a:endParaRPr>
                    </a:p>
                    <a:p>
                      <a:pPr indent="228600" fontAlgn="auto">
                        <a:lnSpc>
                          <a:spcPct val="130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经营支出</a:t>
                      </a:r>
                      <a:endParaRPr lang="zh-CN" sz="1800">
                        <a:solidFill>
                          <a:srgbClr val="000000"/>
                        </a:solidFill>
                        <a:latin typeface="+mj-ea"/>
                        <a:ea typeface="+mj-ea"/>
                        <a:cs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其他结余、经营结余与专用结余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经营结余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18870" y="1536700"/>
            <a:ext cx="10153650" cy="17487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2.年末,完成上面结转后,如本科目为贷方余额,将本科目贷方余额转入“非财政拨款结余分配”科目,借记本科目,贷记“非财政拨款结余分配”科目;如本科目为借方余额,为经营亏损,不予结转。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821305" y="3477895"/>
          <a:ext cx="6706870" cy="2573020"/>
        </p:xfrm>
        <a:graphic>
          <a:graphicData uri="http://schemas.openxmlformats.org/drawingml/2006/table">
            <a:tbl>
              <a:tblPr/>
              <a:tblGrid>
                <a:gridCol w="3311525"/>
                <a:gridCol w="3395345"/>
              </a:tblGrid>
              <a:tr h="643255">
                <a:tc>
                  <a:txBody>
                    <a:bodyPr/>
                    <a:p>
                      <a:pPr indent="0" algn="ctr" fontAlgn="auto">
                        <a:lnSpc>
                          <a:spcPct val="130000"/>
                        </a:lnSpc>
                        <a:spcBef>
                          <a:spcPct val="0"/>
                        </a:spcBef>
                        <a:spcAft>
                          <a:spcPct val="0"/>
                        </a:spcAft>
                      </a:pPr>
                      <a:r>
                        <a:rPr lang="zh-CN" sz="1800">
                          <a:solidFill>
                            <a:srgbClr val="000000"/>
                          </a:solidFill>
                          <a:latin typeface="+mj-ea"/>
                          <a:ea typeface="+mj-ea"/>
                        </a:rPr>
                        <a:t>财务会计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800">
                          <a:solidFill>
                            <a:srgbClr val="000000"/>
                          </a:solidFill>
                          <a:latin typeface="+mj-ea"/>
                          <a:ea typeface="+mj-ea"/>
                        </a:rPr>
                        <a:t>预算会计</a:t>
                      </a:r>
                      <a:endParaRPr lang="zh-CN" sz="1800">
                        <a:solidFill>
                          <a:srgbClr val="000000"/>
                        </a:solidFill>
                        <a:latin typeface="+mj-ea"/>
                        <a:ea typeface="+mj-ea"/>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29765">
                <a:tc>
                  <a:txBody>
                    <a:bodyPr/>
                    <a:p>
                      <a:pPr indent="0" algn="ctr" fontAlgn="auto">
                        <a:lnSpc>
                          <a:spcPct val="130000"/>
                        </a:lnSpc>
                        <a:spcBef>
                          <a:spcPct val="0"/>
                        </a:spcBef>
                        <a:spcAft>
                          <a:spcPct val="0"/>
                        </a:spcAft>
                      </a:pPr>
                      <a:r>
                        <a:rPr lang="en-US" altLang="zh-CN" sz="1800">
                          <a:solidFill>
                            <a:srgbClr val="000000"/>
                          </a:solidFill>
                          <a:latin typeface="+mj-ea"/>
                          <a:ea typeface="+mj-ea"/>
                        </a:rPr>
                        <a:t>—</a:t>
                      </a:r>
                      <a:endParaRPr lang="en-US" altLang="zh-CN" sz="1800">
                        <a:solidFill>
                          <a:srgbClr val="000000"/>
                        </a:solidFill>
                        <a:latin typeface="+mj-ea"/>
                        <a:ea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30000"/>
                        </a:lnSpc>
                        <a:spcBef>
                          <a:spcPct val="0"/>
                        </a:spcBef>
                        <a:spcAft>
                          <a:spcPct val="0"/>
                        </a:spcAft>
                      </a:pPr>
                      <a:r>
                        <a:rPr lang="zh-CN" sz="1800">
                          <a:solidFill>
                            <a:srgbClr val="000000"/>
                          </a:solidFill>
                          <a:latin typeface="+mj-ea"/>
                          <a:ea typeface="+mj-ea"/>
                          <a:cs typeface="+mj-ea"/>
                        </a:rPr>
                        <a:t>借</a:t>
                      </a:r>
                      <a:r>
                        <a:rPr lang="en-US" altLang="zh-CN" sz="1800">
                          <a:solidFill>
                            <a:srgbClr val="000000"/>
                          </a:solidFill>
                          <a:latin typeface="+mj-ea"/>
                          <a:ea typeface="+mj-ea"/>
                          <a:cs typeface="+mj-ea"/>
                        </a:rPr>
                        <a:t>:</a:t>
                      </a:r>
                      <a:r>
                        <a:rPr lang="zh-CN" sz="1800">
                          <a:solidFill>
                            <a:srgbClr val="000000"/>
                          </a:solidFill>
                          <a:latin typeface="+mj-ea"/>
                          <a:ea typeface="+mj-ea"/>
                          <a:cs typeface="+mj-ea"/>
                        </a:rPr>
                        <a:t>经营结余</a:t>
                      </a:r>
                      <a:endParaRPr lang="zh-CN" sz="1800">
                        <a:solidFill>
                          <a:srgbClr val="000000"/>
                        </a:solidFill>
                        <a:latin typeface="+mj-ea"/>
                        <a:ea typeface="+mj-ea"/>
                        <a:cs typeface="+mj-ea"/>
                      </a:endParaRPr>
                    </a:p>
                    <a:p>
                      <a:pPr indent="114300" fontAlgn="auto">
                        <a:lnSpc>
                          <a:spcPct val="130000"/>
                        </a:lnSpc>
                        <a:spcBef>
                          <a:spcPct val="0"/>
                        </a:spcBef>
                        <a:spcAft>
                          <a:spcPct val="0"/>
                        </a:spcAft>
                      </a:pPr>
                      <a:r>
                        <a:rPr lang="zh-CN" sz="1800">
                          <a:solidFill>
                            <a:srgbClr val="000000"/>
                          </a:solidFill>
                          <a:latin typeface="+mj-ea"/>
                          <a:ea typeface="+mj-ea"/>
                          <a:cs typeface="+mj-ea"/>
                        </a:rPr>
                        <a:t>贷</a:t>
                      </a:r>
                      <a:r>
                        <a:rPr lang="en-US" altLang="zh-CN" sz="1800">
                          <a:solidFill>
                            <a:srgbClr val="000000"/>
                          </a:solidFill>
                          <a:latin typeface="+mj-ea"/>
                          <a:ea typeface="+mj-ea"/>
                          <a:cs typeface="+mj-ea"/>
                        </a:rPr>
                        <a:t>:</a:t>
                      </a:r>
                      <a:r>
                        <a:rPr lang="zh-CN" sz="1800">
                          <a:solidFill>
                            <a:srgbClr val="000000"/>
                          </a:solidFill>
                          <a:latin typeface="+mj-ea"/>
                          <a:ea typeface="+mj-ea"/>
                          <a:cs typeface="+mj-ea"/>
                        </a:rPr>
                        <a:t>非财政拨款结余分配</a:t>
                      </a:r>
                      <a:endParaRPr lang="zh-CN" sz="1800">
                        <a:solidFill>
                          <a:srgbClr val="000000"/>
                        </a:solidFill>
                        <a:latin typeface="+mj-ea"/>
                        <a:ea typeface="+mj-ea"/>
                        <a:cs typeface="+mj-ea"/>
                      </a:endParaRPr>
                    </a:p>
                    <a:p>
                      <a:pPr indent="0" fontAlgn="auto">
                        <a:lnSpc>
                          <a:spcPct val="130000"/>
                        </a:lnSpc>
                        <a:spcBef>
                          <a:spcPct val="0"/>
                        </a:spcBef>
                        <a:spcAft>
                          <a:spcPct val="0"/>
                        </a:spcAft>
                      </a:pPr>
                      <a:r>
                        <a:rPr lang="zh-CN" sz="1800">
                          <a:solidFill>
                            <a:srgbClr val="000000"/>
                          </a:solidFill>
                          <a:latin typeface="+mj-ea"/>
                          <a:ea typeface="+mj-ea"/>
                          <a:cs typeface="+mj-ea"/>
                        </a:rPr>
                        <a:t>年末结余在借方</a:t>
                      </a:r>
                      <a:r>
                        <a:rPr lang="en-US" altLang="zh-CN" sz="1800">
                          <a:solidFill>
                            <a:srgbClr val="000000"/>
                          </a:solidFill>
                          <a:latin typeface="+mj-ea"/>
                          <a:ea typeface="+mj-ea"/>
                          <a:cs typeface="+mj-ea"/>
                        </a:rPr>
                        <a:t>,</a:t>
                      </a:r>
                      <a:r>
                        <a:rPr lang="zh-CN" sz="1800">
                          <a:solidFill>
                            <a:srgbClr val="000000"/>
                          </a:solidFill>
                          <a:latin typeface="+mj-ea"/>
                          <a:ea typeface="+mj-ea"/>
                          <a:cs typeface="+mj-ea"/>
                        </a:rPr>
                        <a:t>则不予结转</a:t>
                      </a:r>
                      <a:endParaRPr lang="zh-CN" sz="1800">
                        <a:solidFill>
                          <a:srgbClr val="000000"/>
                        </a:solidFill>
                        <a:latin typeface="+mj-ea"/>
                        <a:ea typeface="+mj-ea"/>
                        <a:cs typeface="+mj-ea"/>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其他结余、经营结余与专用结余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专用结余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科目核算事业单位按照规定从非财政拨款结余中提取的具有专门用途的资金的变动和滚存情况。本科目应当按照专用结余的类别进行明细核算。本科目年末贷方余额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反映事业单位从非同级财政拨款结余中提取的专用基金的累计滚存数额。本科目仅适用于事业单位。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根据有关规定从本年度非财政拨款结余或经营结余中提取基金的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按照提取金额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贷记本科目。具体核算见例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根据规定使用从非财政拨款结余或经营结余中提取的专用基金时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会计核算见第十五章第六节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部分，具体核算见例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15365" y="1498600"/>
            <a:ext cx="10372725" cy="8432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某事业单位从零余额账户提取现金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70000" y="2230120"/>
          <a:ext cx="8811260" cy="1358900"/>
        </p:xfrm>
        <a:graphic>
          <a:graphicData uri="http://schemas.openxmlformats.org/drawingml/2006/table">
            <a:tbl>
              <a:tblPr/>
              <a:tblGrid>
                <a:gridCol w="3815080"/>
                <a:gridCol w="4996180"/>
              </a:tblGrid>
              <a:tr h="42862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3027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借:现金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贷:零余额账户用款额度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457200" y="3705225"/>
            <a:ext cx="11277600" cy="1409700"/>
          </a:xfrm>
          <a:prstGeom prst="rect">
            <a:avLst/>
          </a:prstGeom>
          <a:noFill/>
        </p:spPr>
        <p:txBody>
          <a:bodyPr wrap="square" rtlCol="0" anchor="t">
            <a:noAutofit/>
          </a:bodyPr>
          <a:p>
            <a:pPr indent="0" fontAlgn="auto">
              <a:lnSpc>
                <a:spcPct val="130000"/>
              </a:lnSpc>
            </a:pPr>
            <a:r>
              <a:rPr lang="en-US" altLang="zh-CN"/>
              <a:t>        </a:t>
            </a:r>
            <a:r>
              <a:rPr lang="zh-CN" altLang="en-US"/>
              <a:t>使用以前年度财政直接支付额度发生支出时</a:t>
            </a:r>
            <a:r>
              <a:rPr lang="en-US" altLang="zh-CN"/>
              <a:t>,</a:t>
            </a:r>
            <a:r>
              <a:rPr lang="zh-CN" altLang="en-US"/>
              <a:t>按照实际支付金额</a:t>
            </a:r>
            <a:r>
              <a:rPr lang="en-US" altLang="zh-CN"/>
              <a:t>,</a:t>
            </a:r>
            <a:r>
              <a:rPr lang="zh-CN" altLang="en-US"/>
              <a:t>借记</a:t>
            </a:r>
            <a:r>
              <a:rPr lang="en-US" altLang="zh-CN"/>
              <a:t>“</a:t>
            </a:r>
            <a:r>
              <a:rPr lang="zh-CN" altLang="en-US"/>
              <a:t>行政支出</a:t>
            </a:r>
            <a:r>
              <a:rPr lang="en-US" altLang="zh-CN"/>
              <a:t>”“</a:t>
            </a:r>
            <a:r>
              <a:rPr lang="zh-CN" altLang="en-US"/>
              <a:t>事业支出</a:t>
            </a:r>
            <a:r>
              <a:rPr lang="en-US" altLang="zh-CN"/>
              <a:t>”</a:t>
            </a:r>
            <a:r>
              <a:rPr lang="zh-CN" altLang="en-US"/>
              <a:t>等科目</a:t>
            </a:r>
            <a:r>
              <a:rPr lang="en-US" altLang="zh-CN"/>
              <a:t>,</a:t>
            </a:r>
            <a:r>
              <a:rPr lang="zh-CN" altLang="en-US"/>
              <a:t>贷记本科目</a:t>
            </a:r>
            <a:r>
              <a:rPr lang="en-US" altLang="zh-CN"/>
              <a:t>(</a:t>
            </a:r>
            <a:r>
              <a:rPr lang="zh-CN" altLang="en-US"/>
              <a:t>财政应返还额度</a:t>
            </a:r>
            <a:r>
              <a:rPr lang="en-US" altLang="zh-CN"/>
              <a:t>)</a:t>
            </a:r>
            <a:r>
              <a:rPr lang="zh-CN" altLang="en-US"/>
              <a:t>。</a:t>
            </a:r>
            <a:endParaRPr lang="zh-CN" altLang="en-US"/>
          </a:p>
          <a:p>
            <a:pPr indent="0" fontAlgn="auto">
              <a:lnSpc>
                <a:spcPct val="130000"/>
              </a:lnSpc>
            </a:pPr>
            <a:r>
              <a:rPr lang="zh-CN" altLang="en-US"/>
              <a:t>　　【例</a:t>
            </a:r>
            <a:r>
              <a:rPr lang="en-US" altLang="zh-CN"/>
              <a:t>18-2</a:t>
            </a:r>
            <a:r>
              <a:rPr lang="zh-CN" altLang="en-US"/>
              <a:t>】　</a:t>
            </a:r>
            <a:r>
              <a:rPr lang="en-US" altLang="zh-CN"/>
              <a:t> </a:t>
            </a:r>
            <a:r>
              <a:rPr lang="zh-CN" altLang="en-US"/>
              <a:t>某事业单位通过以前年度财政直接支付额度支付</a:t>
            </a:r>
            <a:r>
              <a:rPr lang="en-US" altLang="zh-CN"/>
              <a:t>30 000</a:t>
            </a:r>
            <a:r>
              <a:rPr lang="zh-CN" altLang="en-US"/>
              <a:t>元的管理活动服务费</a:t>
            </a:r>
            <a:r>
              <a:rPr lang="en-US" altLang="zh-CN"/>
              <a:t>,</a:t>
            </a:r>
            <a:r>
              <a:rPr lang="zh-CN" altLang="en-US"/>
              <a:t>会计核算如下</a:t>
            </a:r>
            <a:r>
              <a:rPr lang="en-US" altLang="zh-CN"/>
              <a:t>:</a:t>
            </a:r>
            <a:endParaRPr lang="en-US" altLang="zh-CN"/>
          </a:p>
          <a:p>
            <a:endParaRPr lang="zh-CN" altLang="en-US"/>
          </a:p>
        </p:txBody>
      </p:sp>
      <p:graphicFrame>
        <p:nvGraphicFramePr>
          <p:cNvPr id="7" name="表格 6"/>
          <p:cNvGraphicFramePr/>
          <p:nvPr>
            <p:custDataLst>
              <p:tags r:id="rId9"/>
            </p:custDataLst>
          </p:nvPr>
        </p:nvGraphicFramePr>
        <p:xfrm>
          <a:off x="1686560" y="5002530"/>
          <a:ext cx="7216775" cy="1585595"/>
        </p:xfrm>
        <a:graphic>
          <a:graphicData uri="http://schemas.openxmlformats.org/drawingml/2006/table">
            <a:tbl>
              <a:tblPr/>
              <a:tblGrid>
                <a:gridCol w="3054350"/>
                <a:gridCol w="4162425"/>
              </a:tblGrid>
              <a:tr h="396875">
                <a:tc>
                  <a:txBody>
                    <a:bodyPr/>
                    <a:p>
                      <a:pPr marL="0" algn="ctr">
                        <a:lnSpc>
                          <a:spcPct val="120000"/>
                        </a:lnSpc>
                        <a:spcBef>
                          <a:spcPts val="0"/>
                        </a:spcBef>
                        <a:spcAft>
                          <a:spcPts val="0"/>
                        </a:spcAft>
                        <a:buClrTx/>
                        <a:buSzTx/>
                        <a:buFontTx/>
                      </a:pPr>
                      <a:r>
                        <a:rPr lang="zh-CN" sz="1700" spc="120">
                          <a:solidFill>
                            <a:srgbClr val="000000"/>
                          </a:solidFill>
                          <a:latin typeface="微软雅黑" panose="020B0503020204020204" charset="-122"/>
                          <a:ea typeface="微软雅黑" panose="020B0503020204020204" charset="-122"/>
                          <a:cs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algn="ctr">
                        <a:lnSpc>
                          <a:spcPct val="120000"/>
                        </a:lnSpc>
                        <a:spcBef>
                          <a:spcPts val="0"/>
                        </a:spcBef>
                        <a:spcAft>
                          <a:spcPts val="0"/>
                        </a:spcAft>
                        <a:buClrTx/>
                        <a:buSzTx/>
                        <a:buFontTx/>
                      </a:pPr>
                      <a:r>
                        <a:rPr lang="zh-CN" sz="1700" spc="120">
                          <a:solidFill>
                            <a:srgbClr val="000000"/>
                          </a:solidFill>
                          <a:latin typeface="微软雅黑" panose="020B0503020204020204" charset="-122"/>
                          <a:ea typeface="微软雅黑" panose="020B0503020204020204" charset="-122"/>
                          <a:cs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88720">
                <a:tc>
                  <a:txBody>
                    <a:bodyPr/>
                    <a:p>
                      <a:pPr marL="0" algn="l">
                        <a:lnSpc>
                          <a:spcPct val="120000"/>
                        </a:lnSpc>
                        <a:spcBef>
                          <a:spcPts val="0"/>
                        </a:spcBef>
                        <a:spcAft>
                          <a:spcPts val="0"/>
                        </a:spcAft>
                        <a:buClrTx/>
                        <a:buSzTx/>
                        <a:buFontTx/>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借:单位管理费用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algn="l">
                        <a:lnSpc>
                          <a:spcPct val="120000"/>
                        </a:lnSpc>
                        <a:spcBef>
                          <a:spcPts val="0"/>
                        </a:spcBef>
                        <a:spcAft>
                          <a:spcPts val="0"/>
                        </a:spcAft>
                        <a:buClrTx/>
                        <a:buSzTx/>
                        <a:buFontTx/>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贷:财政应返还额度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algn="l">
                        <a:lnSpc>
                          <a:spcPct val="120000"/>
                        </a:lnSpc>
                        <a:spcBef>
                          <a:spcPts val="0"/>
                        </a:spcBef>
                        <a:spcAft>
                          <a:spcPts val="0"/>
                        </a:spcAft>
                        <a:buClrTx/>
                        <a:buSzTx/>
                        <a:buFontTx/>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借:事业支出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algn="l">
                        <a:lnSpc>
                          <a:spcPct val="120000"/>
                        </a:lnSpc>
                        <a:spcBef>
                          <a:spcPts val="0"/>
                        </a:spcBef>
                        <a:spcAft>
                          <a:spcPts val="0"/>
                        </a:spcAft>
                        <a:buClrTx/>
                        <a:buSzTx/>
                        <a:buFontTx/>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贷:资金结存——财政应返还额度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10"/>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非财政拨款结余分配与年末结账流程</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非财政拨款结余分配</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科目核算事业单位本年度非财政拨款结余分配的情况和结果。年末结账后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本科目应无余额。本科目仅适用于事业单位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因为只有事业单位才存在非财政拨款结余分配的经济行为。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科目为贷方余额时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科目为借方余额时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科目贷方余额转入本科目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的相关业务核算。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根据有关规定提取专用基金的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按照提取的金额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按照规定完成上面处理后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将本科目余额转入非财政拨款结余。当本科目为借方余额时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当本科目为贷方余额时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非财政拨款结余分配与年末结账流程</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预算会计的年末结账流程</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76300" y="1495425"/>
            <a:ext cx="9730740" cy="46685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收支结转。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预算会计不需要像财务会计那样每月结转收支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只要年底进行收支结转。预算会计下事业单位的收支分为四类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行政单位只有三类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不包括经营性收支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所以收支结转也需要四次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第一类是同级财政的各类拨款及其形成的支出以及它们的结转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第二类就是除同级财政各类拨款之外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非经营性的专项性质的收支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第三类是除同级财政各类拨款之外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非经营性的非专项性质的收支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第四类就是经营性的收支。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2" name="表格 1"/>
          <p:cNvGraphicFramePr/>
          <p:nvPr>
            <p:custDataLst>
              <p:tags r:id="rId1"/>
            </p:custDataLst>
          </p:nvPr>
        </p:nvGraphicFramePr>
        <p:xfrm>
          <a:off x="1168956" y="890270"/>
          <a:ext cx="10073719" cy="5873115"/>
        </p:xfrm>
        <a:graphic>
          <a:graphicData uri="http://schemas.openxmlformats.org/drawingml/2006/table">
            <a:tbl>
              <a:tblPr/>
              <a:tblGrid>
                <a:gridCol w="817880"/>
                <a:gridCol w="1428750"/>
                <a:gridCol w="1427480"/>
                <a:gridCol w="3469005"/>
                <a:gridCol w="2621280"/>
              </a:tblGrid>
              <a:tr h="217805">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类别</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性质</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结转结余</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收</a:t>
                      </a:r>
                      <a:r>
                        <a:rPr lang="zh-CN" sz="1600">
                          <a:solidFill>
                            <a:srgbClr val="000000"/>
                          </a:solidFill>
                          <a:latin typeface="微软雅黑" panose="020B0503020204020204" charset="-122"/>
                          <a:ea typeface="微软雅黑" panose="020B0503020204020204" charset="-122"/>
                        </a:rPr>
                        <a:t>　入</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支</a:t>
                      </a:r>
                      <a:r>
                        <a:rPr lang="zh-CN" sz="1600">
                          <a:solidFill>
                            <a:srgbClr val="000000"/>
                          </a:solidFill>
                          <a:latin typeface="微软雅黑" panose="020B0503020204020204" charset="-122"/>
                          <a:ea typeface="微软雅黑" panose="020B0503020204020204" charset="-122"/>
                        </a:rPr>
                        <a:t>　出</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676910">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第一类</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同级财政各类拨款</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财政拨款结转</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财政拨款预算收入</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1.</a:t>
                      </a:r>
                      <a:r>
                        <a:rPr lang="zh-CN" sz="160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财政拨款支出</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2.</a:t>
                      </a:r>
                      <a:r>
                        <a:rPr lang="zh-CN" sz="160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财政拨款支出</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30095">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第二类</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除同级财政各类拨款之外、非经营性、专项</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非财政拨款结转</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1.</a:t>
                      </a:r>
                      <a:r>
                        <a:rPr lang="zh-CN" sz="1600">
                          <a:solidFill>
                            <a:srgbClr val="000000"/>
                          </a:solidFill>
                          <a:latin typeface="微软雅黑" panose="020B0503020204020204" charset="-122"/>
                          <a:ea typeface="微软雅黑" panose="020B0503020204020204" charset="-122"/>
                          <a:cs typeface="微软雅黑" panose="020B0503020204020204" charset="-122"/>
                        </a:rPr>
                        <a:t>事业预算收入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2.</a:t>
                      </a:r>
                      <a:r>
                        <a:rPr lang="zh-CN" sz="1600">
                          <a:solidFill>
                            <a:srgbClr val="000000"/>
                          </a:solidFill>
                          <a:latin typeface="微软雅黑" panose="020B0503020204020204" charset="-122"/>
                          <a:ea typeface="微软雅黑" panose="020B0503020204020204" charset="-122"/>
                          <a:cs typeface="微软雅黑" panose="020B0503020204020204" charset="-122"/>
                        </a:rPr>
                        <a:t>上级补助收入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3.</a:t>
                      </a:r>
                      <a:r>
                        <a:rPr lang="zh-CN" sz="1600">
                          <a:solidFill>
                            <a:srgbClr val="000000"/>
                          </a:solidFill>
                          <a:latin typeface="微软雅黑" panose="020B0503020204020204" charset="-122"/>
                          <a:ea typeface="微软雅黑" panose="020B0503020204020204" charset="-122"/>
                          <a:cs typeface="微软雅黑" panose="020B0503020204020204" charset="-122"/>
                        </a:rPr>
                        <a:t>非同级财政拨款预算收入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4.</a:t>
                      </a:r>
                      <a:r>
                        <a:rPr lang="zh-CN" sz="1600">
                          <a:solidFill>
                            <a:srgbClr val="000000"/>
                          </a:solidFill>
                          <a:latin typeface="微软雅黑" panose="020B0503020204020204" charset="-122"/>
                          <a:ea typeface="微软雅黑" panose="020B0503020204020204" charset="-122"/>
                          <a:cs typeface="微软雅黑" panose="020B0503020204020204" charset="-122"/>
                        </a:rPr>
                        <a:t>附属单位上缴预算收入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5.</a:t>
                      </a:r>
                      <a:r>
                        <a:rPr lang="zh-CN" sz="1600">
                          <a:solidFill>
                            <a:srgbClr val="000000"/>
                          </a:solidFill>
                          <a:latin typeface="微软雅黑" panose="020B0503020204020204" charset="-122"/>
                          <a:ea typeface="微软雅黑" panose="020B0503020204020204" charset="-122"/>
                          <a:cs typeface="微软雅黑" panose="020B0503020204020204" charset="-122"/>
                        </a:rPr>
                        <a:t>债务预算收入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6.</a:t>
                      </a:r>
                      <a:r>
                        <a:rPr lang="zh-CN" sz="1600">
                          <a:solidFill>
                            <a:srgbClr val="000000"/>
                          </a:solidFill>
                          <a:latin typeface="微软雅黑" panose="020B0503020204020204" charset="-122"/>
                          <a:ea typeface="微软雅黑" panose="020B0503020204020204" charset="-122"/>
                          <a:cs typeface="微软雅黑" panose="020B0503020204020204" charset="-122"/>
                        </a:rPr>
                        <a:t>其他预算收入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1.</a:t>
                      </a:r>
                      <a:r>
                        <a:rPr lang="zh-CN" sz="160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非财政专项资金支出</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2.</a:t>
                      </a:r>
                      <a:r>
                        <a:rPr lang="zh-CN" sz="160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非财政专项资金支出</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199640">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第三类</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除同级财政各类拨款之外、非经营性、非专项</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其他结余</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1.</a:t>
                      </a:r>
                      <a:r>
                        <a:rPr lang="zh-CN" sz="1600">
                          <a:solidFill>
                            <a:srgbClr val="000000"/>
                          </a:solidFill>
                          <a:latin typeface="微软雅黑" panose="020B0503020204020204" charset="-122"/>
                          <a:ea typeface="微软雅黑" panose="020B0503020204020204" charset="-122"/>
                          <a:cs typeface="微软雅黑" panose="020B0503020204020204" charset="-122"/>
                        </a:rPr>
                        <a:t>事业预算收入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2.</a:t>
                      </a:r>
                      <a:r>
                        <a:rPr lang="zh-CN" sz="1600">
                          <a:solidFill>
                            <a:srgbClr val="000000"/>
                          </a:solidFill>
                          <a:latin typeface="微软雅黑" panose="020B0503020204020204" charset="-122"/>
                          <a:ea typeface="微软雅黑" panose="020B0503020204020204" charset="-122"/>
                          <a:cs typeface="微软雅黑" panose="020B0503020204020204" charset="-122"/>
                        </a:rPr>
                        <a:t>上级补助收入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3.</a:t>
                      </a:r>
                      <a:r>
                        <a:rPr lang="zh-CN" sz="1600">
                          <a:solidFill>
                            <a:srgbClr val="000000"/>
                          </a:solidFill>
                          <a:latin typeface="微软雅黑" panose="020B0503020204020204" charset="-122"/>
                          <a:ea typeface="微软雅黑" panose="020B0503020204020204" charset="-122"/>
                          <a:cs typeface="微软雅黑" panose="020B0503020204020204" charset="-122"/>
                        </a:rPr>
                        <a:t>非同级财政拨款预算收入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4.</a:t>
                      </a:r>
                      <a:r>
                        <a:rPr lang="zh-CN" sz="1600">
                          <a:solidFill>
                            <a:srgbClr val="000000"/>
                          </a:solidFill>
                          <a:latin typeface="微软雅黑" panose="020B0503020204020204" charset="-122"/>
                          <a:ea typeface="微软雅黑" panose="020B0503020204020204" charset="-122"/>
                          <a:cs typeface="微软雅黑" panose="020B0503020204020204" charset="-122"/>
                        </a:rPr>
                        <a:t>附属单位上缴预算收入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5.</a:t>
                      </a:r>
                      <a:r>
                        <a:rPr lang="zh-CN" sz="1600">
                          <a:solidFill>
                            <a:srgbClr val="000000"/>
                          </a:solidFill>
                          <a:latin typeface="微软雅黑" panose="020B0503020204020204" charset="-122"/>
                          <a:ea typeface="微软雅黑" panose="020B0503020204020204" charset="-122"/>
                          <a:cs typeface="微软雅黑" panose="020B0503020204020204" charset="-122"/>
                        </a:rPr>
                        <a:t>债务预算收入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6.</a:t>
                      </a:r>
                      <a:r>
                        <a:rPr lang="zh-CN" sz="1600">
                          <a:solidFill>
                            <a:srgbClr val="000000"/>
                          </a:solidFill>
                          <a:latin typeface="微软雅黑" panose="020B0503020204020204" charset="-122"/>
                          <a:ea typeface="微软雅黑" panose="020B0503020204020204" charset="-122"/>
                          <a:cs typeface="微软雅黑" panose="020B0503020204020204" charset="-122"/>
                        </a:rPr>
                        <a:t>投资预算收益</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7.</a:t>
                      </a:r>
                      <a:r>
                        <a:rPr lang="zh-CN" sz="1600">
                          <a:solidFill>
                            <a:srgbClr val="000000"/>
                          </a:solidFill>
                          <a:latin typeface="微软雅黑" panose="020B0503020204020204" charset="-122"/>
                          <a:ea typeface="微软雅黑" panose="020B0503020204020204" charset="-122"/>
                          <a:cs typeface="微软雅黑" panose="020B0503020204020204" charset="-122"/>
                        </a:rPr>
                        <a:t>其他预算收入</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非专项资金收入</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1.</a:t>
                      </a:r>
                      <a:r>
                        <a:rPr lang="zh-CN" sz="160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其他资</a:t>
                      </a:r>
                      <a:r>
                        <a:rPr lang="zh-CN" sz="1600">
                          <a:solidFill>
                            <a:srgbClr val="FF0000"/>
                          </a:solidFill>
                          <a:latin typeface="微软雅黑" panose="020B0503020204020204" charset="-122"/>
                          <a:ea typeface="微软雅黑" panose="020B0503020204020204" charset="-122"/>
                          <a:cs typeface="微软雅黑" panose="020B0503020204020204" charset="-122"/>
                        </a:rPr>
                        <a:t>金支出</a:t>
                      </a:r>
                      <a:endParaRPr lang="zh-CN" sz="1600">
                        <a:solidFill>
                          <a:srgbClr val="FF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2.</a:t>
                      </a:r>
                      <a:r>
                        <a:rPr lang="zh-CN" sz="160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其他资金支出</a:t>
                      </a:r>
                      <a:endParaRPr lang="zh-CN" altLang="en-US"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3.</a:t>
                      </a:r>
                      <a:r>
                        <a:rPr lang="zh-CN" sz="1600">
                          <a:solidFill>
                            <a:srgbClr val="000000"/>
                          </a:solidFill>
                          <a:latin typeface="微软雅黑" panose="020B0503020204020204" charset="-122"/>
                          <a:ea typeface="微软雅黑" panose="020B0503020204020204" charset="-122"/>
                          <a:cs typeface="微软雅黑" panose="020B0503020204020204" charset="-122"/>
                        </a:rPr>
                        <a:t>投资支出</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4.</a:t>
                      </a:r>
                      <a:r>
                        <a:rPr lang="zh-CN" sz="1600">
                          <a:solidFill>
                            <a:srgbClr val="000000"/>
                          </a:solidFill>
                          <a:latin typeface="微软雅黑" panose="020B0503020204020204" charset="-122"/>
                          <a:ea typeface="微软雅黑" panose="020B0503020204020204" charset="-122"/>
                          <a:cs typeface="微软雅黑" panose="020B0503020204020204" charset="-122"/>
                        </a:rPr>
                        <a:t>上缴上级支出</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5.</a:t>
                      </a:r>
                      <a:r>
                        <a:rPr lang="zh-CN" sz="1600">
                          <a:solidFill>
                            <a:srgbClr val="000000"/>
                          </a:solidFill>
                          <a:latin typeface="微软雅黑" panose="020B0503020204020204" charset="-122"/>
                          <a:ea typeface="微软雅黑" panose="020B0503020204020204" charset="-122"/>
                          <a:cs typeface="微软雅黑" panose="020B0503020204020204" charset="-122"/>
                        </a:rPr>
                        <a:t>对附属单位补助支出</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6.</a:t>
                      </a:r>
                      <a:r>
                        <a:rPr lang="zh-CN" sz="1600">
                          <a:solidFill>
                            <a:srgbClr val="000000"/>
                          </a:solidFill>
                          <a:latin typeface="微软雅黑" panose="020B0503020204020204" charset="-122"/>
                          <a:ea typeface="微软雅黑" panose="020B0503020204020204" charset="-122"/>
                          <a:cs typeface="微软雅黑" panose="020B0503020204020204" charset="-122"/>
                        </a:rPr>
                        <a:t>债务还本支出</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17805">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第四类</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经营性</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经营结余</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经营预算收入</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经营支出</a:t>
                      </a:r>
                      <a:endParaRPr lang="zh-CN" sz="1600">
                        <a:solidFill>
                          <a:srgbClr val="000000"/>
                        </a:solidFill>
                        <a:latin typeface="微软雅黑" panose="020B0503020204020204" charset="-122"/>
                        <a:ea typeface="微软雅黑" panose="020B0503020204020204" charset="-122"/>
                      </a:endParaRPr>
                    </a:p>
                  </a:txBody>
                  <a:tcPr marL="25400" marR="2540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3" name="文本框 2"/>
          <p:cNvSpPr txBox="1"/>
          <p:nvPr/>
        </p:nvSpPr>
        <p:spPr>
          <a:xfrm>
            <a:off x="2656840" y="355600"/>
            <a:ext cx="6329045" cy="440055"/>
          </a:xfrm>
          <a:prstGeom prst="rect">
            <a:avLst/>
          </a:prstGeom>
          <a:noFill/>
        </p:spPr>
        <p:txBody>
          <a:bodyPr wrap="square" rtlCol="0" anchor="t">
            <a:noAutofit/>
          </a:bodyPr>
          <a:p>
            <a:pPr algn="ctr"/>
            <a:r>
              <a:rPr lang="zh-CN" altLang="en-US"/>
              <a:t>事业单位预算会计的四种收支及其结转</a:t>
            </a:r>
            <a:endParaRPr lang="zh-CN" altLang="en-US"/>
          </a:p>
        </p:txBody>
      </p:sp>
    </p:spTree>
    <p:custDataLst>
      <p:tags r:id="rId2"/>
    </p:custData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2" name="等腰三角形 11"/>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非财政拨款结余分配与年末结账流程</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预算会计的年末结账流程</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pic>
        <p:nvPicPr>
          <p:cNvPr id="4" name="图片 3" descr="/data/temp/53e92081-6581-11f0-90ed-9eff6264072a.jpg53e92081-6581-11f0-90ed-9eff6264072a"/>
          <p:cNvPicPr>
            <a:picLocks noChangeAspect="1"/>
          </p:cNvPicPr>
          <p:nvPr>
            <p:custDataLst>
              <p:tags r:id="rId7"/>
            </p:custDataLst>
          </p:nvPr>
        </p:nvPicPr>
        <p:blipFill rotWithShape="1">
          <a:blip r:embed="rId8"/>
          <a:srcRect/>
          <a:stretch>
            <a:fillRect/>
          </a:stretch>
        </p:blipFill>
        <p:spPr>
          <a:xfrm>
            <a:off x="2164080" y="2729865"/>
            <a:ext cx="8001635" cy="2546350"/>
          </a:xfrm>
          <a:custGeom>
            <a:avLst/>
            <a:gdLst/>
            <a:ahLst/>
            <a:cxnLst>
              <a:cxn ang="3">
                <a:pos x="hc" y="t"/>
              </a:cxn>
              <a:cxn ang="cd2">
                <a:pos x="l" y="vc"/>
              </a:cxn>
              <a:cxn ang="cd4">
                <a:pos x="hc" y="b"/>
              </a:cxn>
              <a:cxn ang="0">
                <a:pos x="r" y="vc"/>
              </a:cxn>
            </a:cxnLst>
            <a:rect l="l" t="t" r="r" b="b"/>
            <a:pathLst>
              <a:path w="19200" h="7200">
                <a:moveTo>
                  <a:pt x="0" y="0"/>
                </a:moveTo>
                <a:lnTo>
                  <a:pt x="19200" y="0"/>
                </a:lnTo>
                <a:lnTo>
                  <a:pt x="19200" y="7200"/>
                </a:lnTo>
                <a:lnTo>
                  <a:pt x="0" y="7200"/>
                </a:lnTo>
                <a:lnTo>
                  <a:pt x="0" y="0"/>
                </a:lnTo>
                <a:close/>
              </a:path>
            </a:pathLst>
          </a:custGeom>
        </p:spPr>
      </p:pic>
      <p:sp>
        <p:nvSpPr>
          <p:cNvPr id="5" name="Title 6"/>
          <p:cNvSpPr txBox="1"/>
          <p:nvPr>
            <p:custDataLst>
              <p:tags r:id="rId9"/>
            </p:custDataLst>
          </p:nvPr>
        </p:nvSpPr>
        <p:spPr>
          <a:xfrm>
            <a:off x="1890347" y="4919460"/>
            <a:ext cx="8411304" cy="163422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ctr"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图18-1 事业单位预算会计的四种收支分类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6" name="文本框 5"/>
          <p:cNvSpPr txBox="1"/>
          <p:nvPr/>
        </p:nvSpPr>
        <p:spPr>
          <a:xfrm>
            <a:off x="713740" y="1505585"/>
            <a:ext cx="10340340" cy="1074420"/>
          </a:xfrm>
          <a:prstGeom prst="rect">
            <a:avLst/>
          </a:prstGeom>
        </p:spPr>
        <p:txBody>
          <a:bodyPr>
            <a:noAutofit/>
          </a:bodyPr>
          <a:p>
            <a:pPr indent="0" defTabSz="266700" fontAlgn="auto">
              <a:lnSpc>
                <a:spcPct val="13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事业单位的四类收支可以分为经营性与非经营性</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非经营性又可以分为同级财政各类拨款与同级财政各类拨款之外的非经营性收支</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后者又可以分为专项和非专项</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见图</a:t>
            </a:r>
            <a:r>
              <a:rPr lang="en-US" altLang="zh-CN">
                <a:solidFill>
                  <a:schemeClr val="tx1"/>
                </a:solidFill>
                <a:latin typeface="微软雅黑" panose="020B0503020204020204" charset="-122"/>
                <a:ea typeface="微软雅黑" panose="020B0503020204020204" charset="-122"/>
                <a:cs typeface="微软雅黑" panose="020B0503020204020204" charset="-122"/>
              </a:rPr>
              <a:t>18-1)</a:t>
            </a:r>
            <a:r>
              <a:rPr lang="zh-CN" altLang="en-US">
                <a:solidFill>
                  <a:schemeClr val="tx1"/>
                </a:solidFill>
                <a:latin typeface="微软雅黑" panose="020B0503020204020204" charset="-122"/>
                <a:ea typeface="微软雅黑" panose="020B0503020204020204" charset="-122"/>
                <a:cs typeface="微软雅黑" panose="020B0503020204020204" charset="-122"/>
              </a:rPr>
              <a:t>。</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p:txBody>
      </p:sp>
    </p:spTree>
    <p:custDataLst>
      <p:tags r:id="rId10"/>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非财政拨款结余分配与年末结账流程</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预算会计的年末结账流程</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03300" y="1495425"/>
            <a:ext cx="10460355" cy="49320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冲销其他明细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并将结转转入结余。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的其他明细结转到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其他明细科目余额为零。明细科目只剩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具体核算请参考本章第二节。</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各明细项目执行情况进行分析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按照有关规定将符合财政拨款结余性质的项目余额转入财政拨款结余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的其他明细结转到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其他明细科目余额为零。明细科目只剩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具体核算请参考本章第三节。</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对非财政拨款专项结转资金各项目情况进行分析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将留归本单位使用的非财政拨款专项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项目已完成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剩余资金转入非财政拨款结余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第五节非财政拨款结余分配与年末结账流程</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预算会计的年末结账流程</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277600" cy="48615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其他结余与经营结余转入非财政拨款结余分配或非财政拨款结余。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余额为零。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和有贷方余额的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余额为零。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或者为借方余额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或者余额为零。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事业单位对非财政拨款结余进行分配。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按照规定对非财政拨款结余按比例计提专用基金。借记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事业单位将分配完的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余额为零。</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事业单位缴纳所得税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作为非财政拨款结余的减少。借记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上面的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都不涉及行政单位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即行政单位不需要进行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3" name="组合 12"/>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05" name="Oval 6"/>
          <p:cNvSpPr>
            <a:spLocks noChangeArrowheads="1"/>
          </p:cNvSpPr>
          <p:nvPr>
            <p:custDataLst>
              <p:tags r:id="rId6"/>
            </p:custDataLst>
          </p:nvPr>
        </p:nvSpPr>
        <p:spPr bwMode="auto">
          <a:xfrm>
            <a:off x="1303168" y="1914588"/>
            <a:ext cx="614334" cy="618753"/>
          </a:xfrm>
          <a:prstGeom prst="ellipse">
            <a:avLst/>
          </a:prstGeom>
          <a:solidFill>
            <a:schemeClr val="accent1"/>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07" name="Freeform 8"/>
          <p:cNvSpPr>
            <a:spLocks noEditPoints="1"/>
          </p:cNvSpPr>
          <p:nvPr>
            <p:custDataLst>
              <p:tags r:id="rId7"/>
            </p:custDataLst>
          </p:nvPr>
        </p:nvSpPr>
        <p:spPr bwMode="auto">
          <a:xfrm>
            <a:off x="1489410" y="2062640"/>
            <a:ext cx="242416" cy="242417"/>
          </a:xfrm>
          <a:custGeom>
            <a:avLst/>
            <a:gdLst>
              <a:gd name="T0" fmla="*/ 10 w 66"/>
              <a:gd name="T1" fmla="*/ 57 h 66"/>
              <a:gd name="T2" fmla="*/ 9 w 66"/>
              <a:gd name="T3" fmla="*/ 64 h 66"/>
              <a:gd name="T4" fmla="*/ 7 w 66"/>
              <a:gd name="T5" fmla="*/ 57 h 66"/>
              <a:gd name="T6" fmla="*/ 12 w 66"/>
              <a:gd name="T7" fmla="*/ 52 h 66"/>
              <a:gd name="T8" fmla="*/ 53 w 66"/>
              <a:gd name="T9" fmla="*/ 12 h 66"/>
              <a:gd name="T10" fmla="*/ 57 w 66"/>
              <a:gd name="T11" fmla="*/ 2 h 66"/>
              <a:gd name="T12" fmla="*/ 59 w 66"/>
              <a:gd name="T13" fmla="*/ 10 h 66"/>
              <a:gd name="T14" fmla="*/ 57 w 66"/>
              <a:gd name="T15" fmla="*/ 12 h 66"/>
              <a:gd name="T16" fmla="*/ 56 w 66"/>
              <a:gd name="T17" fmla="*/ 13 h 66"/>
              <a:gd name="T18" fmla="*/ 54 w 66"/>
              <a:gd name="T19" fmla="*/ 14 h 66"/>
              <a:gd name="T20" fmla="*/ 56 w 66"/>
              <a:gd name="T21" fmla="*/ 21 h 66"/>
              <a:gd name="T22" fmla="*/ 53 w 66"/>
              <a:gd name="T23" fmla="*/ 16 h 66"/>
              <a:gd name="T24" fmla="*/ 43 w 66"/>
              <a:gd name="T25" fmla="*/ 25 h 66"/>
              <a:gd name="T26" fmla="*/ 46 w 66"/>
              <a:gd name="T27" fmla="*/ 31 h 66"/>
              <a:gd name="T28" fmla="*/ 35 w 66"/>
              <a:gd name="T29" fmla="*/ 33 h 66"/>
              <a:gd name="T30" fmla="*/ 38 w 66"/>
              <a:gd name="T31" fmla="*/ 39 h 66"/>
              <a:gd name="T32" fmla="*/ 27 w 66"/>
              <a:gd name="T33" fmla="*/ 41 h 66"/>
              <a:gd name="T34" fmla="*/ 29 w 66"/>
              <a:gd name="T35" fmla="*/ 48 h 66"/>
              <a:gd name="T36" fmla="*/ 16 w 66"/>
              <a:gd name="T37" fmla="*/ 52 h 66"/>
              <a:gd name="T38" fmla="*/ 21 w 66"/>
              <a:gd name="T39" fmla="*/ 56 h 66"/>
              <a:gd name="T40" fmla="*/ 14 w 66"/>
              <a:gd name="T41" fmla="*/ 54 h 66"/>
              <a:gd name="T42" fmla="*/ 13 w 66"/>
              <a:gd name="T43" fmla="*/ 55 h 66"/>
              <a:gd name="T44" fmla="*/ 16 w 66"/>
              <a:gd name="T45" fmla="*/ 61 h 66"/>
              <a:gd name="T46" fmla="*/ 32 w 66"/>
              <a:gd name="T47" fmla="*/ 17 h 66"/>
              <a:gd name="T48" fmla="*/ 25 w 66"/>
              <a:gd name="T49" fmla="*/ 24 h 66"/>
              <a:gd name="T50" fmla="*/ 39 w 66"/>
              <a:gd name="T51" fmla="*/ 26 h 66"/>
              <a:gd name="T52" fmla="*/ 29 w 66"/>
              <a:gd name="T53" fmla="*/ 8 h 66"/>
              <a:gd name="T54" fmla="*/ 16 w 66"/>
              <a:gd name="T55" fmla="*/ 15 h 66"/>
              <a:gd name="T56" fmla="*/ 31 w 66"/>
              <a:gd name="T57" fmla="*/ 16 h 66"/>
              <a:gd name="T58" fmla="*/ 33 w 66"/>
              <a:gd name="T59" fmla="*/ 13 h 66"/>
              <a:gd name="T60" fmla="*/ 45 w 66"/>
              <a:gd name="T61" fmla="*/ 10 h 66"/>
              <a:gd name="T62" fmla="*/ 35 w 66"/>
              <a:gd name="T63" fmla="*/ 17 h 66"/>
              <a:gd name="T64" fmla="*/ 50 w 66"/>
              <a:gd name="T65" fmla="*/ 15 h 66"/>
              <a:gd name="T66" fmla="*/ 36 w 66"/>
              <a:gd name="T67" fmla="*/ 15 h 66"/>
              <a:gd name="T68" fmla="*/ 14 w 66"/>
              <a:gd name="T69" fmla="*/ 32 h 66"/>
              <a:gd name="T70" fmla="*/ 21 w 66"/>
              <a:gd name="T71" fmla="*/ 23 h 66"/>
              <a:gd name="T72" fmla="*/ 7 w 66"/>
              <a:gd name="T73" fmla="*/ 28 h 66"/>
              <a:gd name="T74" fmla="*/ 10 w 66"/>
              <a:gd name="T75" fmla="*/ 46 h 66"/>
              <a:gd name="T76" fmla="*/ 13 w 66"/>
              <a:gd name="T77" fmla="*/ 34 h 66"/>
              <a:gd name="T78" fmla="*/ 17 w 66"/>
              <a:gd name="T79" fmla="*/ 34 h 66"/>
              <a:gd name="T80" fmla="*/ 31 w 66"/>
              <a:gd name="T81" fmla="*/ 34 h 66"/>
              <a:gd name="T82" fmla="*/ 22 w 66"/>
              <a:gd name="T83" fmla="*/ 25 h 66"/>
              <a:gd name="T84" fmla="*/ 23 w 66"/>
              <a:gd name="T85" fmla="*/ 41 h 66"/>
              <a:gd name="T86" fmla="*/ 13 w 66"/>
              <a:gd name="T87" fmla="*/ 50 h 66"/>
              <a:gd name="T88" fmla="*/ 23 w 66"/>
              <a:gd name="T89" fmla="*/ 41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66" h="66">
                <a:moveTo>
                  <a:pt x="16" y="61"/>
                </a:moveTo>
                <a:cubicBezTo>
                  <a:pt x="14" y="60"/>
                  <a:pt x="13" y="59"/>
                  <a:pt x="11" y="57"/>
                </a:cubicBezTo>
                <a:cubicBezTo>
                  <a:pt x="11" y="57"/>
                  <a:pt x="11" y="57"/>
                  <a:pt x="10" y="57"/>
                </a:cubicBezTo>
                <a:cubicBezTo>
                  <a:pt x="10" y="58"/>
                  <a:pt x="10" y="58"/>
                  <a:pt x="10" y="58"/>
                </a:cubicBezTo>
                <a:cubicBezTo>
                  <a:pt x="9" y="58"/>
                  <a:pt x="9" y="59"/>
                  <a:pt x="9" y="59"/>
                </a:cubicBezTo>
                <a:cubicBezTo>
                  <a:pt x="10" y="61"/>
                  <a:pt x="10" y="63"/>
                  <a:pt x="9" y="64"/>
                </a:cubicBezTo>
                <a:cubicBezTo>
                  <a:pt x="7" y="66"/>
                  <a:pt x="4" y="66"/>
                  <a:pt x="2" y="64"/>
                </a:cubicBezTo>
                <a:cubicBezTo>
                  <a:pt x="0" y="63"/>
                  <a:pt x="0" y="60"/>
                  <a:pt x="2" y="58"/>
                </a:cubicBezTo>
                <a:cubicBezTo>
                  <a:pt x="3" y="56"/>
                  <a:pt x="6" y="56"/>
                  <a:pt x="7" y="57"/>
                </a:cubicBezTo>
                <a:cubicBezTo>
                  <a:pt x="8" y="57"/>
                  <a:pt x="8" y="57"/>
                  <a:pt x="8" y="57"/>
                </a:cubicBezTo>
                <a:cubicBezTo>
                  <a:pt x="9" y="55"/>
                  <a:pt x="11" y="54"/>
                  <a:pt x="12" y="53"/>
                </a:cubicBezTo>
                <a:cubicBezTo>
                  <a:pt x="12" y="53"/>
                  <a:pt x="12" y="52"/>
                  <a:pt x="12" y="52"/>
                </a:cubicBezTo>
                <a:cubicBezTo>
                  <a:pt x="2" y="41"/>
                  <a:pt x="2" y="24"/>
                  <a:pt x="13" y="13"/>
                </a:cubicBezTo>
                <a:cubicBezTo>
                  <a:pt x="24" y="2"/>
                  <a:pt x="41" y="3"/>
                  <a:pt x="52" y="12"/>
                </a:cubicBezTo>
                <a:cubicBezTo>
                  <a:pt x="52" y="12"/>
                  <a:pt x="53" y="12"/>
                  <a:pt x="53" y="12"/>
                </a:cubicBezTo>
                <a:cubicBezTo>
                  <a:pt x="56" y="9"/>
                  <a:pt x="56" y="9"/>
                  <a:pt x="56" y="9"/>
                </a:cubicBezTo>
                <a:cubicBezTo>
                  <a:pt x="57" y="8"/>
                  <a:pt x="57" y="8"/>
                  <a:pt x="57" y="8"/>
                </a:cubicBezTo>
                <a:cubicBezTo>
                  <a:pt x="56" y="6"/>
                  <a:pt x="56" y="4"/>
                  <a:pt x="57" y="2"/>
                </a:cubicBezTo>
                <a:cubicBezTo>
                  <a:pt x="59" y="0"/>
                  <a:pt x="62" y="0"/>
                  <a:pt x="64" y="2"/>
                </a:cubicBezTo>
                <a:cubicBezTo>
                  <a:pt x="66" y="4"/>
                  <a:pt x="66" y="7"/>
                  <a:pt x="64" y="9"/>
                </a:cubicBezTo>
                <a:cubicBezTo>
                  <a:pt x="63" y="10"/>
                  <a:pt x="60" y="11"/>
                  <a:pt x="59" y="10"/>
                </a:cubicBezTo>
                <a:cubicBezTo>
                  <a:pt x="58" y="10"/>
                  <a:pt x="58" y="10"/>
                  <a:pt x="58" y="10"/>
                </a:cubicBezTo>
                <a:cubicBezTo>
                  <a:pt x="57" y="11"/>
                  <a:pt x="57" y="11"/>
                  <a:pt x="57" y="11"/>
                </a:cubicBezTo>
                <a:cubicBezTo>
                  <a:pt x="57" y="11"/>
                  <a:pt x="57" y="11"/>
                  <a:pt x="57" y="12"/>
                </a:cubicBezTo>
                <a:cubicBezTo>
                  <a:pt x="58" y="13"/>
                  <a:pt x="60" y="15"/>
                  <a:pt x="61" y="16"/>
                </a:cubicBezTo>
                <a:cubicBezTo>
                  <a:pt x="59" y="18"/>
                  <a:pt x="59" y="18"/>
                  <a:pt x="59" y="18"/>
                </a:cubicBezTo>
                <a:cubicBezTo>
                  <a:pt x="58" y="16"/>
                  <a:pt x="57" y="15"/>
                  <a:pt x="56" y="13"/>
                </a:cubicBezTo>
                <a:cubicBezTo>
                  <a:pt x="56" y="13"/>
                  <a:pt x="55" y="13"/>
                  <a:pt x="55" y="13"/>
                </a:cubicBezTo>
                <a:cubicBezTo>
                  <a:pt x="55" y="13"/>
                  <a:pt x="55" y="13"/>
                  <a:pt x="55" y="13"/>
                </a:cubicBezTo>
                <a:cubicBezTo>
                  <a:pt x="54" y="14"/>
                  <a:pt x="54" y="14"/>
                  <a:pt x="54" y="14"/>
                </a:cubicBezTo>
                <a:cubicBezTo>
                  <a:pt x="54" y="14"/>
                  <a:pt x="54" y="14"/>
                  <a:pt x="54" y="15"/>
                </a:cubicBezTo>
                <a:cubicBezTo>
                  <a:pt x="55" y="16"/>
                  <a:pt x="57" y="18"/>
                  <a:pt x="57" y="19"/>
                </a:cubicBezTo>
                <a:cubicBezTo>
                  <a:pt x="56" y="21"/>
                  <a:pt x="56" y="21"/>
                  <a:pt x="56" y="21"/>
                </a:cubicBezTo>
                <a:cubicBezTo>
                  <a:pt x="56" y="21"/>
                  <a:pt x="56" y="21"/>
                  <a:pt x="56" y="21"/>
                </a:cubicBezTo>
                <a:cubicBezTo>
                  <a:pt x="53" y="23"/>
                  <a:pt x="53" y="23"/>
                  <a:pt x="53" y="23"/>
                </a:cubicBezTo>
                <a:cubicBezTo>
                  <a:pt x="54" y="21"/>
                  <a:pt x="54" y="18"/>
                  <a:pt x="53" y="16"/>
                </a:cubicBezTo>
                <a:cubicBezTo>
                  <a:pt x="53" y="16"/>
                  <a:pt x="52" y="16"/>
                  <a:pt x="52" y="16"/>
                </a:cubicBezTo>
                <a:cubicBezTo>
                  <a:pt x="52" y="16"/>
                  <a:pt x="52" y="16"/>
                  <a:pt x="51" y="16"/>
                </a:cubicBezTo>
                <a:cubicBezTo>
                  <a:pt x="43" y="25"/>
                  <a:pt x="43" y="25"/>
                  <a:pt x="43" y="25"/>
                </a:cubicBezTo>
                <a:cubicBezTo>
                  <a:pt x="43" y="25"/>
                  <a:pt x="43" y="25"/>
                  <a:pt x="43" y="25"/>
                </a:cubicBezTo>
                <a:cubicBezTo>
                  <a:pt x="43" y="26"/>
                  <a:pt x="45" y="28"/>
                  <a:pt x="47" y="29"/>
                </a:cubicBezTo>
                <a:cubicBezTo>
                  <a:pt x="46" y="31"/>
                  <a:pt x="46" y="31"/>
                  <a:pt x="46" y="31"/>
                </a:cubicBezTo>
                <a:cubicBezTo>
                  <a:pt x="44" y="30"/>
                  <a:pt x="43" y="29"/>
                  <a:pt x="42" y="27"/>
                </a:cubicBezTo>
                <a:cubicBezTo>
                  <a:pt x="41" y="27"/>
                  <a:pt x="41" y="27"/>
                  <a:pt x="40" y="27"/>
                </a:cubicBezTo>
                <a:cubicBezTo>
                  <a:pt x="35" y="33"/>
                  <a:pt x="35" y="33"/>
                  <a:pt x="35" y="33"/>
                </a:cubicBezTo>
                <a:cubicBezTo>
                  <a:pt x="35" y="33"/>
                  <a:pt x="35" y="34"/>
                  <a:pt x="35" y="34"/>
                </a:cubicBezTo>
                <a:cubicBezTo>
                  <a:pt x="39" y="38"/>
                  <a:pt x="39" y="38"/>
                  <a:pt x="39" y="38"/>
                </a:cubicBezTo>
                <a:cubicBezTo>
                  <a:pt x="38" y="39"/>
                  <a:pt x="38" y="39"/>
                  <a:pt x="38" y="39"/>
                </a:cubicBezTo>
                <a:cubicBezTo>
                  <a:pt x="34" y="35"/>
                  <a:pt x="34" y="35"/>
                  <a:pt x="34" y="35"/>
                </a:cubicBezTo>
                <a:cubicBezTo>
                  <a:pt x="33" y="35"/>
                  <a:pt x="33" y="35"/>
                  <a:pt x="32" y="35"/>
                </a:cubicBezTo>
                <a:cubicBezTo>
                  <a:pt x="27" y="41"/>
                  <a:pt x="27" y="41"/>
                  <a:pt x="27" y="41"/>
                </a:cubicBezTo>
                <a:cubicBezTo>
                  <a:pt x="27" y="41"/>
                  <a:pt x="27" y="42"/>
                  <a:pt x="27" y="42"/>
                </a:cubicBezTo>
                <a:cubicBezTo>
                  <a:pt x="28" y="43"/>
                  <a:pt x="30" y="45"/>
                  <a:pt x="31" y="46"/>
                </a:cubicBezTo>
                <a:cubicBezTo>
                  <a:pt x="29" y="48"/>
                  <a:pt x="29" y="48"/>
                  <a:pt x="29" y="48"/>
                </a:cubicBezTo>
                <a:cubicBezTo>
                  <a:pt x="28" y="46"/>
                  <a:pt x="27" y="45"/>
                  <a:pt x="26" y="43"/>
                </a:cubicBezTo>
                <a:cubicBezTo>
                  <a:pt x="25" y="43"/>
                  <a:pt x="25" y="43"/>
                  <a:pt x="24" y="43"/>
                </a:cubicBezTo>
                <a:cubicBezTo>
                  <a:pt x="16" y="52"/>
                  <a:pt x="16" y="52"/>
                  <a:pt x="16" y="52"/>
                </a:cubicBezTo>
                <a:cubicBezTo>
                  <a:pt x="16" y="52"/>
                  <a:pt x="16" y="53"/>
                  <a:pt x="16" y="53"/>
                </a:cubicBezTo>
                <a:cubicBezTo>
                  <a:pt x="18" y="54"/>
                  <a:pt x="21" y="54"/>
                  <a:pt x="23" y="54"/>
                </a:cubicBezTo>
                <a:cubicBezTo>
                  <a:pt x="21" y="56"/>
                  <a:pt x="21" y="56"/>
                  <a:pt x="21" y="56"/>
                </a:cubicBezTo>
                <a:cubicBezTo>
                  <a:pt x="21" y="56"/>
                  <a:pt x="21" y="56"/>
                  <a:pt x="21" y="56"/>
                </a:cubicBezTo>
                <a:cubicBezTo>
                  <a:pt x="19" y="58"/>
                  <a:pt x="19" y="58"/>
                  <a:pt x="19" y="58"/>
                </a:cubicBezTo>
                <a:cubicBezTo>
                  <a:pt x="17" y="57"/>
                  <a:pt x="16" y="56"/>
                  <a:pt x="14" y="54"/>
                </a:cubicBezTo>
                <a:cubicBezTo>
                  <a:pt x="14" y="54"/>
                  <a:pt x="14" y="54"/>
                  <a:pt x="13" y="55"/>
                </a:cubicBezTo>
                <a:cubicBezTo>
                  <a:pt x="13" y="55"/>
                  <a:pt x="13" y="55"/>
                  <a:pt x="13" y="55"/>
                </a:cubicBezTo>
                <a:cubicBezTo>
                  <a:pt x="13" y="55"/>
                  <a:pt x="13" y="55"/>
                  <a:pt x="13" y="55"/>
                </a:cubicBezTo>
                <a:cubicBezTo>
                  <a:pt x="13" y="56"/>
                  <a:pt x="13" y="56"/>
                  <a:pt x="13" y="56"/>
                </a:cubicBezTo>
                <a:cubicBezTo>
                  <a:pt x="14" y="57"/>
                  <a:pt x="16" y="58"/>
                  <a:pt x="17" y="59"/>
                </a:cubicBezTo>
                <a:lnTo>
                  <a:pt x="16" y="61"/>
                </a:lnTo>
                <a:close/>
                <a:moveTo>
                  <a:pt x="39" y="25"/>
                </a:moveTo>
                <a:cubicBezTo>
                  <a:pt x="37" y="22"/>
                  <a:pt x="35" y="20"/>
                  <a:pt x="33" y="18"/>
                </a:cubicBezTo>
                <a:cubicBezTo>
                  <a:pt x="33" y="17"/>
                  <a:pt x="33" y="17"/>
                  <a:pt x="32" y="17"/>
                </a:cubicBezTo>
                <a:cubicBezTo>
                  <a:pt x="30" y="19"/>
                  <a:pt x="27" y="21"/>
                  <a:pt x="25" y="23"/>
                </a:cubicBezTo>
                <a:cubicBezTo>
                  <a:pt x="25" y="23"/>
                  <a:pt x="25" y="23"/>
                  <a:pt x="25" y="23"/>
                </a:cubicBezTo>
                <a:cubicBezTo>
                  <a:pt x="25" y="24"/>
                  <a:pt x="25" y="24"/>
                  <a:pt x="25" y="24"/>
                </a:cubicBezTo>
                <a:cubicBezTo>
                  <a:pt x="32" y="31"/>
                  <a:pt x="32" y="31"/>
                  <a:pt x="32" y="31"/>
                </a:cubicBezTo>
                <a:cubicBezTo>
                  <a:pt x="33" y="32"/>
                  <a:pt x="33" y="32"/>
                  <a:pt x="34" y="31"/>
                </a:cubicBezTo>
                <a:cubicBezTo>
                  <a:pt x="39" y="26"/>
                  <a:pt x="39" y="26"/>
                  <a:pt x="39" y="26"/>
                </a:cubicBezTo>
                <a:cubicBezTo>
                  <a:pt x="39" y="26"/>
                  <a:pt x="39" y="25"/>
                  <a:pt x="39" y="25"/>
                </a:cubicBezTo>
                <a:close/>
                <a:moveTo>
                  <a:pt x="32" y="14"/>
                </a:moveTo>
                <a:cubicBezTo>
                  <a:pt x="31" y="12"/>
                  <a:pt x="30" y="10"/>
                  <a:pt x="29" y="8"/>
                </a:cubicBezTo>
                <a:cubicBezTo>
                  <a:pt x="29" y="8"/>
                  <a:pt x="29" y="7"/>
                  <a:pt x="28" y="8"/>
                </a:cubicBezTo>
                <a:cubicBezTo>
                  <a:pt x="24" y="8"/>
                  <a:pt x="19" y="10"/>
                  <a:pt x="16" y="13"/>
                </a:cubicBezTo>
                <a:cubicBezTo>
                  <a:pt x="15" y="14"/>
                  <a:pt x="15" y="14"/>
                  <a:pt x="16" y="15"/>
                </a:cubicBezTo>
                <a:cubicBezTo>
                  <a:pt x="23" y="21"/>
                  <a:pt x="23" y="21"/>
                  <a:pt x="23" y="21"/>
                </a:cubicBezTo>
                <a:cubicBezTo>
                  <a:pt x="23" y="22"/>
                  <a:pt x="23" y="22"/>
                  <a:pt x="24" y="21"/>
                </a:cubicBezTo>
                <a:cubicBezTo>
                  <a:pt x="26" y="19"/>
                  <a:pt x="29" y="17"/>
                  <a:pt x="31" y="16"/>
                </a:cubicBezTo>
                <a:cubicBezTo>
                  <a:pt x="32" y="15"/>
                  <a:pt x="32" y="15"/>
                  <a:pt x="32" y="14"/>
                </a:cubicBezTo>
                <a:close/>
                <a:moveTo>
                  <a:pt x="31" y="8"/>
                </a:moveTo>
                <a:cubicBezTo>
                  <a:pt x="32" y="10"/>
                  <a:pt x="32" y="12"/>
                  <a:pt x="33" y="13"/>
                </a:cubicBezTo>
                <a:cubicBezTo>
                  <a:pt x="34" y="14"/>
                  <a:pt x="34" y="14"/>
                  <a:pt x="34" y="14"/>
                </a:cubicBezTo>
                <a:cubicBezTo>
                  <a:pt x="38" y="12"/>
                  <a:pt x="42" y="11"/>
                  <a:pt x="45" y="11"/>
                </a:cubicBezTo>
                <a:cubicBezTo>
                  <a:pt x="45" y="11"/>
                  <a:pt x="46" y="10"/>
                  <a:pt x="45" y="10"/>
                </a:cubicBezTo>
                <a:cubicBezTo>
                  <a:pt x="41" y="8"/>
                  <a:pt x="37" y="7"/>
                  <a:pt x="32" y="7"/>
                </a:cubicBezTo>
                <a:cubicBezTo>
                  <a:pt x="31" y="7"/>
                  <a:pt x="31" y="8"/>
                  <a:pt x="31" y="8"/>
                </a:cubicBezTo>
                <a:close/>
                <a:moveTo>
                  <a:pt x="35" y="17"/>
                </a:moveTo>
                <a:cubicBezTo>
                  <a:pt x="37" y="19"/>
                  <a:pt x="38" y="21"/>
                  <a:pt x="40" y="23"/>
                </a:cubicBezTo>
                <a:cubicBezTo>
                  <a:pt x="41" y="24"/>
                  <a:pt x="41" y="24"/>
                  <a:pt x="42" y="23"/>
                </a:cubicBezTo>
                <a:cubicBezTo>
                  <a:pt x="50" y="15"/>
                  <a:pt x="50" y="15"/>
                  <a:pt x="50" y="15"/>
                </a:cubicBezTo>
                <a:cubicBezTo>
                  <a:pt x="50" y="15"/>
                  <a:pt x="50" y="14"/>
                  <a:pt x="50" y="14"/>
                </a:cubicBezTo>
                <a:cubicBezTo>
                  <a:pt x="50" y="14"/>
                  <a:pt x="50" y="14"/>
                  <a:pt x="50" y="14"/>
                </a:cubicBezTo>
                <a:cubicBezTo>
                  <a:pt x="46" y="11"/>
                  <a:pt x="40" y="13"/>
                  <a:pt x="36" y="15"/>
                </a:cubicBezTo>
                <a:cubicBezTo>
                  <a:pt x="35" y="16"/>
                  <a:pt x="35" y="16"/>
                  <a:pt x="35" y="17"/>
                </a:cubicBezTo>
                <a:close/>
                <a:moveTo>
                  <a:pt x="8" y="29"/>
                </a:moveTo>
                <a:cubicBezTo>
                  <a:pt x="10" y="30"/>
                  <a:pt x="12" y="31"/>
                  <a:pt x="14" y="32"/>
                </a:cubicBezTo>
                <a:cubicBezTo>
                  <a:pt x="15" y="32"/>
                  <a:pt x="15" y="32"/>
                  <a:pt x="15" y="32"/>
                </a:cubicBezTo>
                <a:cubicBezTo>
                  <a:pt x="17" y="29"/>
                  <a:pt x="19" y="26"/>
                  <a:pt x="21" y="24"/>
                </a:cubicBezTo>
                <a:cubicBezTo>
                  <a:pt x="21" y="24"/>
                  <a:pt x="21" y="23"/>
                  <a:pt x="21" y="23"/>
                </a:cubicBezTo>
                <a:cubicBezTo>
                  <a:pt x="14" y="16"/>
                  <a:pt x="14" y="16"/>
                  <a:pt x="14" y="16"/>
                </a:cubicBezTo>
                <a:cubicBezTo>
                  <a:pt x="14" y="16"/>
                  <a:pt x="14" y="16"/>
                  <a:pt x="13" y="16"/>
                </a:cubicBezTo>
                <a:cubicBezTo>
                  <a:pt x="10" y="20"/>
                  <a:pt x="8" y="24"/>
                  <a:pt x="7" y="28"/>
                </a:cubicBezTo>
                <a:cubicBezTo>
                  <a:pt x="7" y="29"/>
                  <a:pt x="7" y="29"/>
                  <a:pt x="8" y="29"/>
                </a:cubicBezTo>
                <a:close/>
                <a:moveTo>
                  <a:pt x="7" y="32"/>
                </a:moveTo>
                <a:cubicBezTo>
                  <a:pt x="7" y="37"/>
                  <a:pt x="8" y="41"/>
                  <a:pt x="10" y="46"/>
                </a:cubicBezTo>
                <a:cubicBezTo>
                  <a:pt x="10" y="46"/>
                  <a:pt x="10" y="46"/>
                  <a:pt x="10" y="45"/>
                </a:cubicBezTo>
                <a:cubicBezTo>
                  <a:pt x="10" y="42"/>
                  <a:pt x="12" y="38"/>
                  <a:pt x="13" y="35"/>
                </a:cubicBezTo>
                <a:cubicBezTo>
                  <a:pt x="14" y="34"/>
                  <a:pt x="14" y="34"/>
                  <a:pt x="13" y="34"/>
                </a:cubicBezTo>
                <a:cubicBezTo>
                  <a:pt x="11" y="33"/>
                  <a:pt x="10" y="32"/>
                  <a:pt x="8" y="31"/>
                </a:cubicBezTo>
                <a:cubicBezTo>
                  <a:pt x="7" y="31"/>
                  <a:pt x="7" y="32"/>
                  <a:pt x="7" y="32"/>
                </a:cubicBezTo>
                <a:close/>
                <a:moveTo>
                  <a:pt x="17" y="34"/>
                </a:moveTo>
                <a:cubicBezTo>
                  <a:pt x="20" y="35"/>
                  <a:pt x="22" y="37"/>
                  <a:pt x="24" y="39"/>
                </a:cubicBezTo>
                <a:cubicBezTo>
                  <a:pt x="25" y="40"/>
                  <a:pt x="25" y="40"/>
                  <a:pt x="26" y="39"/>
                </a:cubicBezTo>
                <a:cubicBezTo>
                  <a:pt x="31" y="34"/>
                  <a:pt x="31" y="34"/>
                  <a:pt x="31" y="34"/>
                </a:cubicBezTo>
                <a:cubicBezTo>
                  <a:pt x="31" y="34"/>
                  <a:pt x="31" y="33"/>
                  <a:pt x="31" y="33"/>
                </a:cubicBezTo>
                <a:cubicBezTo>
                  <a:pt x="24" y="25"/>
                  <a:pt x="24" y="25"/>
                  <a:pt x="24" y="25"/>
                </a:cubicBezTo>
                <a:cubicBezTo>
                  <a:pt x="23" y="25"/>
                  <a:pt x="23" y="25"/>
                  <a:pt x="22" y="25"/>
                </a:cubicBezTo>
                <a:cubicBezTo>
                  <a:pt x="20" y="28"/>
                  <a:pt x="18" y="30"/>
                  <a:pt x="17" y="33"/>
                </a:cubicBezTo>
                <a:cubicBezTo>
                  <a:pt x="17" y="33"/>
                  <a:pt x="17" y="33"/>
                  <a:pt x="17" y="34"/>
                </a:cubicBezTo>
                <a:close/>
                <a:moveTo>
                  <a:pt x="23" y="41"/>
                </a:moveTo>
                <a:cubicBezTo>
                  <a:pt x="21" y="39"/>
                  <a:pt x="19" y="37"/>
                  <a:pt x="16" y="36"/>
                </a:cubicBezTo>
                <a:cubicBezTo>
                  <a:pt x="16" y="35"/>
                  <a:pt x="15" y="35"/>
                  <a:pt x="15" y="36"/>
                </a:cubicBezTo>
                <a:cubicBezTo>
                  <a:pt x="13" y="40"/>
                  <a:pt x="11" y="46"/>
                  <a:pt x="13" y="50"/>
                </a:cubicBezTo>
                <a:cubicBezTo>
                  <a:pt x="13" y="51"/>
                  <a:pt x="14" y="51"/>
                  <a:pt x="15" y="50"/>
                </a:cubicBezTo>
                <a:cubicBezTo>
                  <a:pt x="23" y="42"/>
                  <a:pt x="23" y="42"/>
                  <a:pt x="23" y="42"/>
                </a:cubicBezTo>
                <a:cubicBezTo>
                  <a:pt x="23" y="42"/>
                  <a:pt x="23" y="41"/>
                  <a:pt x="23" y="41"/>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15" name="Freeform 9"/>
          <p:cNvSpPr>
            <a:spLocks noEditPoints="1"/>
          </p:cNvSpPr>
          <p:nvPr>
            <p:custDataLst>
              <p:tags r:id="rId8"/>
            </p:custDataLst>
          </p:nvPr>
        </p:nvSpPr>
        <p:spPr bwMode="auto">
          <a:xfrm>
            <a:off x="1527026" y="2121154"/>
            <a:ext cx="213159" cy="261225"/>
          </a:xfrm>
          <a:custGeom>
            <a:avLst/>
            <a:gdLst>
              <a:gd name="T0" fmla="*/ 34 w 58"/>
              <a:gd name="T1" fmla="*/ 29 h 71"/>
              <a:gd name="T2" fmla="*/ 25 w 58"/>
              <a:gd name="T3" fmla="*/ 35 h 71"/>
              <a:gd name="T4" fmla="*/ 27 w 58"/>
              <a:gd name="T5" fmla="*/ 42 h 71"/>
              <a:gd name="T6" fmla="*/ 40 w 58"/>
              <a:gd name="T7" fmla="*/ 37 h 71"/>
              <a:gd name="T8" fmla="*/ 6 w 58"/>
              <a:gd name="T9" fmla="*/ 45 h 71"/>
              <a:gd name="T10" fmla="*/ 44 w 58"/>
              <a:gd name="T11" fmla="*/ 39 h 71"/>
              <a:gd name="T12" fmla="*/ 51 w 58"/>
              <a:gd name="T13" fmla="*/ 0 h 71"/>
              <a:gd name="T14" fmla="*/ 26 w 58"/>
              <a:gd name="T15" fmla="*/ 50 h 71"/>
              <a:gd name="T16" fmla="*/ 25 w 58"/>
              <a:gd name="T17" fmla="*/ 52 h 71"/>
              <a:gd name="T18" fmla="*/ 25 w 58"/>
              <a:gd name="T19" fmla="*/ 61 h 71"/>
              <a:gd name="T20" fmla="*/ 25 w 58"/>
              <a:gd name="T21" fmla="*/ 63 h 71"/>
              <a:gd name="T22" fmla="*/ 45 w 58"/>
              <a:gd name="T23" fmla="*/ 69 h 71"/>
              <a:gd name="T24" fmla="*/ 1 w 58"/>
              <a:gd name="T25" fmla="*/ 71 h 71"/>
              <a:gd name="T26" fmla="*/ 20 w 58"/>
              <a:gd name="T27" fmla="*/ 63 h 71"/>
              <a:gd name="T28" fmla="*/ 21 w 58"/>
              <a:gd name="T29" fmla="*/ 61 h 71"/>
              <a:gd name="T30" fmla="*/ 21 w 58"/>
              <a:gd name="T31" fmla="*/ 52 h 71"/>
              <a:gd name="T32" fmla="*/ 21 w 58"/>
              <a:gd name="T33" fmla="*/ 50 h 71"/>
              <a:gd name="T34" fmla="*/ 6 w 58"/>
              <a:gd name="T35" fmla="*/ 45 h 71"/>
              <a:gd name="T36" fmla="*/ 11 w 58"/>
              <a:gd name="T37" fmla="*/ 40 h 71"/>
              <a:gd name="T38" fmla="*/ 24 w 58"/>
              <a:gd name="T39" fmla="*/ 43 h 71"/>
              <a:gd name="T40" fmla="*/ 23 w 58"/>
              <a:gd name="T41" fmla="*/ 37 h 71"/>
              <a:gd name="T42" fmla="*/ 11 w 58"/>
              <a:gd name="T43" fmla="*/ 40 h 71"/>
              <a:gd name="T44" fmla="*/ 13 w 58"/>
              <a:gd name="T45" fmla="*/ 38 h 71"/>
              <a:gd name="T46" fmla="*/ 21 w 58"/>
              <a:gd name="T47" fmla="*/ 34 h 71"/>
              <a:gd name="T48" fmla="*/ 21 w 58"/>
              <a:gd name="T49" fmla="*/ 30 h 71"/>
              <a:gd name="T50" fmla="*/ 24 w 58"/>
              <a:gd name="T51" fmla="*/ 33 h 71"/>
              <a:gd name="T52" fmla="*/ 31 w 58"/>
              <a:gd name="T53" fmla="*/ 27 h 71"/>
              <a:gd name="T54" fmla="*/ 29 w 58"/>
              <a:gd name="T55" fmla="*/ 22 h 71"/>
              <a:gd name="T56" fmla="*/ 33 w 58"/>
              <a:gd name="T57" fmla="*/ 25 h 71"/>
              <a:gd name="T58" fmla="*/ 39 w 58"/>
              <a:gd name="T59" fmla="*/ 18 h 71"/>
              <a:gd name="T60" fmla="*/ 36 w 58"/>
              <a:gd name="T61" fmla="*/ 15 h 71"/>
              <a:gd name="T62" fmla="*/ 40 w 58"/>
              <a:gd name="T63" fmla="*/ 15 h 71"/>
              <a:gd name="T64" fmla="*/ 43 w 58"/>
              <a:gd name="T65" fmla="*/ 7 h 71"/>
              <a:gd name="T66" fmla="*/ 46 w 58"/>
              <a:gd name="T67" fmla="*/ 5 h 71"/>
              <a:gd name="T68" fmla="*/ 43 w 58"/>
              <a:gd name="T69" fmla="*/ 17 h 71"/>
              <a:gd name="T70" fmla="*/ 49 w 58"/>
              <a:gd name="T71" fmla="*/ 18 h 71"/>
              <a:gd name="T72" fmla="*/ 46 w 58"/>
              <a:gd name="T73" fmla="*/ 5 h 71"/>
              <a:gd name="T74" fmla="*/ 43 w 58"/>
              <a:gd name="T75" fmla="*/ 37 h 71"/>
              <a:gd name="T76" fmla="*/ 48 w 58"/>
              <a:gd name="T77" fmla="*/ 21 h 71"/>
              <a:gd name="T78" fmla="*/ 41 w 58"/>
              <a:gd name="T79" fmla="*/ 19 h 71"/>
              <a:gd name="T80" fmla="*/ 35 w 58"/>
              <a:gd name="T81" fmla="*/ 28 h 71"/>
              <a:gd name="T82" fmla="*/ 42 w 58"/>
              <a:gd name="T83" fmla="*/ 35 h 71"/>
              <a:gd name="T84" fmla="*/ 49 w 58"/>
              <a:gd name="T85" fmla="*/ 22 h 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58" h="71">
                <a:moveTo>
                  <a:pt x="40" y="36"/>
                </a:moveTo>
                <a:cubicBezTo>
                  <a:pt x="34" y="29"/>
                  <a:pt x="34" y="29"/>
                  <a:pt x="34" y="29"/>
                </a:cubicBezTo>
                <a:cubicBezTo>
                  <a:pt x="33" y="29"/>
                  <a:pt x="33" y="29"/>
                  <a:pt x="32" y="29"/>
                </a:cubicBezTo>
                <a:cubicBezTo>
                  <a:pt x="30" y="32"/>
                  <a:pt x="27" y="33"/>
                  <a:pt x="25" y="35"/>
                </a:cubicBezTo>
                <a:cubicBezTo>
                  <a:pt x="24" y="35"/>
                  <a:pt x="24" y="36"/>
                  <a:pt x="24" y="36"/>
                </a:cubicBezTo>
                <a:cubicBezTo>
                  <a:pt x="26" y="38"/>
                  <a:pt x="26" y="40"/>
                  <a:pt x="27" y="42"/>
                </a:cubicBezTo>
                <a:cubicBezTo>
                  <a:pt x="27" y="43"/>
                  <a:pt x="27" y="43"/>
                  <a:pt x="28" y="43"/>
                </a:cubicBezTo>
                <a:cubicBezTo>
                  <a:pt x="32" y="42"/>
                  <a:pt x="37" y="40"/>
                  <a:pt x="40" y="37"/>
                </a:cubicBezTo>
                <a:cubicBezTo>
                  <a:pt x="41" y="37"/>
                  <a:pt x="41" y="36"/>
                  <a:pt x="40" y="36"/>
                </a:cubicBezTo>
                <a:close/>
                <a:moveTo>
                  <a:pt x="6" y="45"/>
                </a:moveTo>
                <a:cubicBezTo>
                  <a:pt x="7" y="43"/>
                  <a:pt x="7" y="43"/>
                  <a:pt x="7" y="43"/>
                </a:cubicBezTo>
                <a:cubicBezTo>
                  <a:pt x="19" y="50"/>
                  <a:pt x="34" y="49"/>
                  <a:pt x="44" y="39"/>
                </a:cubicBezTo>
                <a:cubicBezTo>
                  <a:pt x="54" y="29"/>
                  <a:pt x="56" y="13"/>
                  <a:pt x="49" y="2"/>
                </a:cubicBezTo>
                <a:cubicBezTo>
                  <a:pt x="51" y="0"/>
                  <a:pt x="51" y="0"/>
                  <a:pt x="51" y="0"/>
                </a:cubicBezTo>
                <a:cubicBezTo>
                  <a:pt x="58" y="13"/>
                  <a:pt x="57" y="29"/>
                  <a:pt x="46" y="40"/>
                </a:cubicBezTo>
                <a:cubicBezTo>
                  <a:pt x="40" y="46"/>
                  <a:pt x="33" y="49"/>
                  <a:pt x="26" y="50"/>
                </a:cubicBezTo>
                <a:cubicBezTo>
                  <a:pt x="25" y="50"/>
                  <a:pt x="25" y="50"/>
                  <a:pt x="25" y="50"/>
                </a:cubicBezTo>
                <a:cubicBezTo>
                  <a:pt x="25" y="52"/>
                  <a:pt x="25" y="52"/>
                  <a:pt x="25" y="52"/>
                </a:cubicBezTo>
                <a:cubicBezTo>
                  <a:pt x="25" y="52"/>
                  <a:pt x="25" y="52"/>
                  <a:pt x="25" y="52"/>
                </a:cubicBezTo>
                <a:cubicBezTo>
                  <a:pt x="29" y="54"/>
                  <a:pt x="29" y="59"/>
                  <a:pt x="25" y="61"/>
                </a:cubicBezTo>
                <a:cubicBezTo>
                  <a:pt x="25" y="61"/>
                  <a:pt x="25" y="61"/>
                  <a:pt x="25" y="61"/>
                </a:cubicBezTo>
                <a:cubicBezTo>
                  <a:pt x="25" y="63"/>
                  <a:pt x="25" y="63"/>
                  <a:pt x="25" y="63"/>
                </a:cubicBezTo>
                <a:cubicBezTo>
                  <a:pt x="25" y="63"/>
                  <a:pt x="25" y="63"/>
                  <a:pt x="26" y="63"/>
                </a:cubicBezTo>
                <a:cubicBezTo>
                  <a:pt x="32" y="64"/>
                  <a:pt x="40" y="66"/>
                  <a:pt x="45" y="69"/>
                </a:cubicBezTo>
                <a:cubicBezTo>
                  <a:pt x="46" y="70"/>
                  <a:pt x="46" y="71"/>
                  <a:pt x="45" y="71"/>
                </a:cubicBezTo>
                <a:cubicBezTo>
                  <a:pt x="1" y="71"/>
                  <a:pt x="1" y="71"/>
                  <a:pt x="1" y="71"/>
                </a:cubicBezTo>
                <a:cubicBezTo>
                  <a:pt x="0" y="71"/>
                  <a:pt x="0" y="70"/>
                  <a:pt x="1" y="69"/>
                </a:cubicBezTo>
                <a:cubicBezTo>
                  <a:pt x="6" y="66"/>
                  <a:pt x="14" y="64"/>
                  <a:pt x="20" y="63"/>
                </a:cubicBezTo>
                <a:cubicBezTo>
                  <a:pt x="21" y="63"/>
                  <a:pt x="21" y="63"/>
                  <a:pt x="21" y="63"/>
                </a:cubicBezTo>
                <a:cubicBezTo>
                  <a:pt x="21" y="61"/>
                  <a:pt x="21" y="61"/>
                  <a:pt x="21" y="61"/>
                </a:cubicBezTo>
                <a:cubicBezTo>
                  <a:pt x="21" y="61"/>
                  <a:pt x="21" y="61"/>
                  <a:pt x="21" y="61"/>
                </a:cubicBezTo>
                <a:cubicBezTo>
                  <a:pt x="17" y="59"/>
                  <a:pt x="17" y="54"/>
                  <a:pt x="21" y="52"/>
                </a:cubicBezTo>
                <a:cubicBezTo>
                  <a:pt x="21" y="52"/>
                  <a:pt x="21" y="52"/>
                  <a:pt x="21" y="52"/>
                </a:cubicBezTo>
                <a:cubicBezTo>
                  <a:pt x="21" y="50"/>
                  <a:pt x="21" y="50"/>
                  <a:pt x="21" y="50"/>
                </a:cubicBezTo>
                <a:cubicBezTo>
                  <a:pt x="21" y="50"/>
                  <a:pt x="21" y="50"/>
                  <a:pt x="20" y="50"/>
                </a:cubicBezTo>
                <a:cubicBezTo>
                  <a:pt x="15" y="49"/>
                  <a:pt x="10" y="48"/>
                  <a:pt x="6" y="45"/>
                </a:cubicBezTo>
                <a:close/>
                <a:moveTo>
                  <a:pt x="9" y="42"/>
                </a:moveTo>
                <a:cubicBezTo>
                  <a:pt x="11" y="40"/>
                  <a:pt x="11" y="40"/>
                  <a:pt x="11" y="40"/>
                </a:cubicBezTo>
                <a:cubicBezTo>
                  <a:pt x="11" y="40"/>
                  <a:pt x="11" y="40"/>
                  <a:pt x="11" y="40"/>
                </a:cubicBezTo>
                <a:cubicBezTo>
                  <a:pt x="15" y="43"/>
                  <a:pt x="19" y="44"/>
                  <a:pt x="24" y="43"/>
                </a:cubicBezTo>
                <a:cubicBezTo>
                  <a:pt x="25" y="43"/>
                  <a:pt x="25" y="43"/>
                  <a:pt x="25" y="42"/>
                </a:cubicBezTo>
                <a:cubicBezTo>
                  <a:pt x="24" y="41"/>
                  <a:pt x="24" y="39"/>
                  <a:pt x="23" y="37"/>
                </a:cubicBezTo>
                <a:cubicBezTo>
                  <a:pt x="22" y="37"/>
                  <a:pt x="22" y="37"/>
                  <a:pt x="22" y="37"/>
                </a:cubicBezTo>
                <a:cubicBezTo>
                  <a:pt x="18" y="39"/>
                  <a:pt x="15" y="40"/>
                  <a:pt x="11" y="40"/>
                </a:cubicBezTo>
                <a:cubicBezTo>
                  <a:pt x="11" y="40"/>
                  <a:pt x="11" y="40"/>
                  <a:pt x="11" y="40"/>
                </a:cubicBezTo>
                <a:cubicBezTo>
                  <a:pt x="13" y="38"/>
                  <a:pt x="13" y="38"/>
                  <a:pt x="13" y="38"/>
                </a:cubicBezTo>
                <a:cubicBezTo>
                  <a:pt x="16" y="37"/>
                  <a:pt x="18" y="36"/>
                  <a:pt x="20" y="35"/>
                </a:cubicBezTo>
                <a:cubicBezTo>
                  <a:pt x="21" y="35"/>
                  <a:pt x="21" y="34"/>
                  <a:pt x="21" y="34"/>
                </a:cubicBezTo>
                <a:cubicBezTo>
                  <a:pt x="20" y="33"/>
                  <a:pt x="20" y="32"/>
                  <a:pt x="19" y="32"/>
                </a:cubicBezTo>
                <a:cubicBezTo>
                  <a:pt x="21" y="30"/>
                  <a:pt x="21" y="30"/>
                  <a:pt x="21" y="30"/>
                </a:cubicBezTo>
                <a:cubicBezTo>
                  <a:pt x="21" y="31"/>
                  <a:pt x="22" y="32"/>
                  <a:pt x="23" y="33"/>
                </a:cubicBezTo>
                <a:cubicBezTo>
                  <a:pt x="23" y="33"/>
                  <a:pt x="23" y="34"/>
                  <a:pt x="24" y="33"/>
                </a:cubicBezTo>
                <a:cubicBezTo>
                  <a:pt x="26" y="32"/>
                  <a:pt x="29" y="30"/>
                  <a:pt x="31" y="28"/>
                </a:cubicBezTo>
                <a:cubicBezTo>
                  <a:pt x="31" y="28"/>
                  <a:pt x="31" y="27"/>
                  <a:pt x="31" y="27"/>
                </a:cubicBezTo>
                <a:cubicBezTo>
                  <a:pt x="28" y="23"/>
                  <a:pt x="28" y="23"/>
                  <a:pt x="28" y="23"/>
                </a:cubicBezTo>
                <a:cubicBezTo>
                  <a:pt x="29" y="22"/>
                  <a:pt x="29" y="22"/>
                  <a:pt x="29" y="22"/>
                </a:cubicBezTo>
                <a:cubicBezTo>
                  <a:pt x="32" y="25"/>
                  <a:pt x="32" y="25"/>
                  <a:pt x="32" y="25"/>
                </a:cubicBezTo>
                <a:cubicBezTo>
                  <a:pt x="33" y="25"/>
                  <a:pt x="33" y="25"/>
                  <a:pt x="33" y="25"/>
                </a:cubicBezTo>
                <a:cubicBezTo>
                  <a:pt x="33" y="25"/>
                  <a:pt x="33" y="25"/>
                  <a:pt x="34" y="25"/>
                </a:cubicBezTo>
                <a:cubicBezTo>
                  <a:pt x="36" y="23"/>
                  <a:pt x="38" y="20"/>
                  <a:pt x="39" y="18"/>
                </a:cubicBezTo>
                <a:cubicBezTo>
                  <a:pt x="39" y="18"/>
                  <a:pt x="39" y="17"/>
                  <a:pt x="39" y="17"/>
                </a:cubicBezTo>
                <a:cubicBezTo>
                  <a:pt x="38" y="16"/>
                  <a:pt x="37" y="16"/>
                  <a:pt x="36" y="15"/>
                </a:cubicBezTo>
                <a:cubicBezTo>
                  <a:pt x="37" y="13"/>
                  <a:pt x="37" y="13"/>
                  <a:pt x="37" y="13"/>
                </a:cubicBezTo>
                <a:cubicBezTo>
                  <a:pt x="38" y="14"/>
                  <a:pt x="39" y="15"/>
                  <a:pt x="40" y="15"/>
                </a:cubicBezTo>
                <a:cubicBezTo>
                  <a:pt x="40" y="15"/>
                  <a:pt x="41" y="15"/>
                  <a:pt x="41" y="15"/>
                </a:cubicBezTo>
                <a:cubicBezTo>
                  <a:pt x="42" y="13"/>
                  <a:pt x="43" y="10"/>
                  <a:pt x="43" y="7"/>
                </a:cubicBezTo>
                <a:cubicBezTo>
                  <a:pt x="46" y="5"/>
                  <a:pt x="46" y="5"/>
                  <a:pt x="46" y="5"/>
                </a:cubicBezTo>
                <a:cubicBezTo>
                  <a:pt x="46" y="5"/>
                  <a:pt x="46" y="5"/>
                  <a:pt x="46" y="5"/>
                </a:cubicBezTo>
                <a:cubicBezTo>
                  <a:pt x="46" y="9"/>
                  <a:pt x="44" y="13"/>
                  <a:pt x="43" y="16"/>
                </a:cubicBezTo>
                <a:cubicBezTo>
                  <a:pt x="42" y="16"/>
                  <a:pt x="43" y="17"/>
                  <a:pt x="43" y="17"/>
                </a:cubicBezTo>
                <a:cubicBezTo>
                  <a:pt x="45" y="18"/>
                  <a:pt x="46" y="19"/>
                  <a:pt x="48" y="19"/>
                </a:cubicBezTo>
                <a:cubicBezTo>
                  <a:pt x="49" y="19"/>
                  <a:pt x="49" y="19"/>
                  <a:pt x="49" y="18"/>
                </a:cubicBezTo>
                <a:cubicBezTo>
                  <a:pt x="49" y="14"/>
                  <a:pt x="48" y="9"/>
                  <a:pt x="46" y="5"/>
                </a:cubicBezTo>
                <a:cubicBezTo>
                  <a:pt x="46" y="5"/>
                  <a:pt x="46" y="5"/>
                  <a:pt x="46" y="5"/>
                </a:cubicBezTo>
                <a:cubicBezTo>
                  <a:pt x="47" y="3"/>
                  <a:pt x="47" y="3"/>
                  <a:pt x="47" y="3"/>
                </a:cubicBezTo>
                <a:cubicBezTo>
                  <a:pt x="53" y="14"/>
                  <a:pt x="52" y="28"/>
                  <a:pt x="43" y="37"/>
                </a:cubicBezTo>
                <a:cubicBezTo>
                  <a:pt x="34" y="46"/>
                  <a:pt x="20" y="48"/>
                  <a:pt x="9" y="42"/>
                </a:cubicBezTo>
                <a:close/>
                <a:moveTo>
                  <a:pt x="48" y="21"/>
                </a:moveTo>
                <a:cubicBezTo>
                  <a:pt x="46" y="21"/>
                  <a:pt x="44" y="20"/>
                  <a:pt x="42" y="19"/>
                </a:cubicBezTo>
                <a:cubicBezTo>
                  <a:pt x="42" y="18"/>
                  <a:pt x="41" y="19"/>
                  <a:pt x="41" y="19"/>
                </a:cubicBezTo>
                <a:cubicBezTo>
                  <a:pt x="39" y="22"/>
                  <a:pt x="37" y="24"/>
                  <a:pt x="35" y="27"/>
                </a:cubicBezTo>
                <a:cubicBezTo>
                  <a:pt x="35" y="27"/>
                  <a:pt x="35" y="27"/>
                  <a:pt x="35" y="28"/>
                </a:cubicBezTo>
                <a:cubicBezTo>
                  <a:pt x="42" y="34"/>
                  <a:pt x="42" y="34"/>
                  <a:pt x="42" y="34"/>
                </a:cubicBezTo>
                <a:cubicBezTo>
                  <a:pt x="42" y="35"/>
                  <a:pt x="42" y="35"/>
                  <a:pt x="42" y="35"/>
                </a:cubicBezTo>
                <a:cubicBezTo>
                  <a:pt x="42" y="35"/>
                  <a:pt x="43" y="35"/>
                  <a:pt x="43" y="34"/>
                </a:cubicBezTo>
                <a:cubicBezTo>
                  <a:pt x="46" y="31"/>
                  <a:pt x="48" y="27"/>
                  <a:pt x="49" y="22"/>
                </a:cubicBezTo>
                <a:cubicBezTo>
                  <a:pt x="49" y="22"/>
                  <a:pt x="49" y="21"/>
                  <a:pt x="48" y="21"/>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01" name="Oval 11"/>
          <p:cNvSpPr>
            <a:spLocks noChangeArrowheads="1"/>
          </p:cNvSpPr>
          <p:nvPr>
            <p:custDataLst>
              <p:tags r:id="rId9"/>
            </p:custDataLst>
          </p:nvPr>
        </p:nvSpPr>
        <p:spPr bwMode="auto">
          <a:xfrm>
            <a:off x="6424087" y="3025397"/>
            <a:ext cx="614334" cy="617279"/>
          </a:xfrm>
          <a:prstGeom prst="ellipse">
            <a:avLst/>
          </a:prstGeom>
          <a:solidFill>
            <a:schemeClr val="accent3"/>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03" name="Freeform 13"/>
          <p:cNvSpPr>
            <a:spLocks noEditPoints="1"/>
          </p:cNvSpPr>
          <p:nvPr>
            <p:custDataLst>
              <p:tags r:id="rId10"/>
            </p:custDataLst>
          </p:nvPr>
        </p:nvSpPr>
        <p:spPr bwMode="auto">
          <a:xfrm>
            <a:off x="6571791" y="3189040"/>
            <a:ext cx="200620" cy="183903"/>
          </a:xfrm>
          <a:custGeom>
            <a:avLst/>
            <a:gdLst>
              <a:gd name="T0" fmla="*/ 54 w 54"/>
              <a:gd name="T1" fmla="*/ 34 h 50"/>
              <a:gd name="T2" fmla="*/ 2 w 54"/>
              <a:gd name="T3" fmla="*/ 34 h 50"/>
              <a:gd name="T4" fmla="*/ 1 w 54"/>
              <a:gd name="T5" fmla="*/ 36 h 50"/>
              <a:gd name="T6" fmla="*/ 19 w 54"/>
              <a:gd name="T7" fmla="*/ 50 h 50"/>
              <a:gd name="T8" fmla="*/ 38 w 54"/>
              <a:gd name="T9" fmla="*/ 50 h 50"/>
              <a:gd name="T10" fmla="*/ 42 w 54"/>
              <a:gd name="T11" fmla="*/ 47 h 50"/>
              <a:gd name="T12" fmla="*/ 40 w 54"/>
              <a:gd name="T13" fmla="*/ 42 h 50"/>
              <a:gd name="T14" fmla="*/ 40 w 54"/>
              <a:gd name="T15" fmla="*/ 40 h 50"/>
              <a:gd name="T16" fmla="*/ 41 w 54"/>
              <a:gd name="T17" fmla="*/ 40 h 50"/>
              <a:gd name="T18" fmla="*/ 45 w 54"/>
              <a:gd name="T19" fmla="*/ 43 h 50"/>
              <a:gd name="T20" fmla="*/ 47 w 54"/>
              <a:gd name="T21" fmla="*/ 42 h 50"/>
              <a:gd name="T22" fmla="*/ 42 w 54"/>
              <a:gd name="T23" fmla="*/ 38 h 50"/>
              <a:gd name="T24" fmla="*/ 43 w 54"/>
              <a:gd name="T25" fmla="*/ 37 h 50"/>
              <a:gd name="T26" fmla="*/ 45 w 54"/>
              <a:gd name="T27" fmla="*/ 36 h 50"/>
              <a:gd name="T28" fmla="*/ 50 w 54"/>
              <a:gd name="T29" fmla="*/ 39 h 50"/>
              <a:gd name="T30" fmla="*/ 54 w 54"/>
              <a:gd name="T31" fmla="*/ 34 h 50"/>
              <a:gd name="T32" fmla="*/ 35 w 54"/>
              <a:gd name="T33" fmla="*/ 31 h 50"/>
              <a:gd name="T34" fmla="*/ 27 w 54"/>
              <a:gd name="T35" fmla="*/ 3 h 50"/>
              <a:gd name="T36" fmla="*/ 29 w 54"/>
              <a:gd name="T37" fmla="*/ 1 h 50"/>
              <a:gd name="T38" fmla="*/ 47 w 54"/>
              <a:gd name="T39" fmla="*/ 15 h 50"/>
              <a:gd name="T40" fmla="*/ 51 w 54"/>
              <a:gd name="T41" fmla="*/ 30 h 50"/>
              <a:gd name="T42" fmla="*/ 49 w 54"/>
              <a:gd name="T43" fmla="*/ 32 h 50"/>
              <a:gd name="T44" fmla="*/ 36 w 54"/>
              <a:gd name="T45" fmla="*/ 32 h 50"/>
              <a:gd name="T46" fmla="*/ 35 w 54"/>
              <a:gd name="T47" fmla="*/ 31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54" h="50">
                <a:moveTo>
                  <a:pt x="54" y="34"/>
                </a:moveTo>
                <a:cubicBezTo>
                  <a:pt x="2" y="34"/>
                  <a:pt x="2" y="34"/>
                  <a:pt x="2" y="34"/>
                </a:cubicBezTo>
                <a:cubicBezTo>
                  <a:pt x="1" y="34"/>
                  <a:pt x="0" y="35"/>
                  <a:pt x="1" y="36"/>
                </a:cubicBezTo>
                <a:cubicBezTo>
                  <a:pt x="2" y="45"/>
                  <a:pt x="11" y="50"/>
                  <a:pt x="19" y="50"/>
                </a:cubicBezTo>
                <a:cubicBezTo>
                  <a:pt x="38" y="50"/>
                  <a:pt x="38" y="50"/>
                  <a:pt x="38" y="50"/>
                </a:cubicBezTo>
                <a:cubicBezTo>
                  <a:pt x="42" y="47"/>
                  <a:pt x="42" y="47"/>
                  <a:pt x="42" y="47"/>
                </a:cubicBezTo>
                <a:cubicBezTo>
                  <a:pt x="41" y="45"/>
                  <a:pt x="40" y="44"/>
                  <a:pt x="40" y="42"/>
                </a:cubicBezTo>
                <a:cubicBezTo>
                  <a:pt x="40" y="41"/>
                  <a:pt x="40" y="41"/>
                  <a:pt x="40" y="40"/>
                </a:cubicBezTo>
                <a:cubicBezTo>
                  <a:pt x="40" y="40"/>
                  <a:pt x="41" y="39"/>
                  <a:pt x="41" y="40"/>
                </a:cubicBezTo>
                <a:cubicBezTo>
                  <a:pt x="45" y="43"/>
                  <a:pt x="45" y="43"/>
                  <a:pt x="45" y="43"/>
                </a:cubicBezTo>
                <a:cubicBezTo>
                  <a:pt x="47" y="42"/>
                  <a:pt x="47" y="42"/>
                  <a:pt x="47" y="42"/>
                </a:cubicBezTo>
                <a:cubicBezTo>
                  <a:pt x="42" y="38"/>
                  <a:pt x="42" y="38"/>
                  <a:pt x="42" y="38"/>
                </a:cubicBezTo>
                <a:cubicBezTo>
                  <a:pt x="42" y="38"/>
                  <a:pt x="42" y="37"/>
                  <a:pt x="43" y="37"/>
                </a:cubicBezTo>
                <a:cubicBezTo>
                  <a:pt x="43" y="36"/>
                  <a:pt x="44" y="36"/>
                  <a:pt x="45" y="36"/>
                </a:cubicBezTo>
                <a:cubicBezTo>
                  <a:pt x="47" y="36"/>
                  <a:pt x="49" y="37"/>
                  <a:pt x="50" y="39"/>
                </a:cubicBezTo>
                <a:lnTo>
                  <a:pt x="54" y="34"/>
                </a:lnTo>
                <a:close/>
                <a:moveTo>
                  <a:pt x="35" y="31"/>
                </a:moveTo>
                <a:cubicBezTo>
                  <a:pt x="27" y="3"/>
                  <a:pt x="27" y="3"/>
                  <a:pt x="27" y="3"/>
                </a:cubicBezTo>
                <a:cubicBezTo>
                  <a:pt x="27" y="2"/>
                  <a:pt x="28" y="1"/>
                  <a:pt x="29" y="1"/>
                </a:cubicBezTo>
                <a:cubicBezTo>
                  <a:pt x="37" y="0"/>
                  <a:pt x="45" y="7"/>
                  <a:pt x="47" y="15"/>
                </a:cubicBezTo>
                <a:cubicBezTo>
                  <a:pt x="51" y="30"/>
                  <a:pt x="51" y="30"/>
                  <a:pt x="51" y="30"/>
                </a:cubicBezTo>
                <a:cubicBezTo>
                  <a:pt x="51" y="31"/>
                  <a:pt x="51" y="32"/>
                  <a:pt x="49" y="32"/>
                </a:cubicBezTo>
                <a:cubicBezTo>
                  <a:pt x="36" y="32"/>
                  <a:pt x="36" y="32"/>
                  <a:pt x="36" y="32"/>
                </a:cubicBezTo>
                <a:cubicBezTo>
                  <a:pt x="36" y="32"/>
                  <a:pt x="35" y="32"/>
                  <a:pt x="35" y="31"/>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04" name="Freeform 14"/>
          <p:cNvSpPr>
            <a:spLocks noEditPoints="1"/>
          </p:cNvSpPr>
          <p:nvPr>
            <p:custDataLst>
              <p:tags r:id="rId11"/>
            </p:custDataLst>
          </p:nvPr>
        </p:nvSpPr>
        <p:spPr bwMode="auto">
          <a:xfrm>
            <a:off x="6711807" y="3314428"/>
            <a:ext cx="173453" cy="179723"/>
          </a:xfrm>
          <a:custGeom>
            <a:avLst/>
            <a:gdLst>
              <a:gd name="T0" fmla="*/ 46 w 47"/>
              <a:gd name="T1" fmla="*/ 0 h 49"/>
              <a:gd name="T2" fmla="*/ 16 w 47"/>
              <a:gd name="T3" fmla="*/ 0 h 49"/>
              <a:gd name="T4" fmla="*/ 12 w 47"/>
              <a:gd name="T5" fmla="*/ 5 h 49"/>
              <a:gd name="T6" fmla="*/ 13 w 47"/>
              <a:gd name="T7" fmla="*/ 8 h 49"/>
              <a:gd name="T8" fmla="*/ 13 w 47"/>
              <a:gd name="T9" fmla="*/ 9 h 49"/>
              <a:gd name="T10" fmla="*/ 12 w 47"/>
              <a:gd name="T11" fmla="*/ 10 h 49"/>
              <a:gd name="T12" fmla="*/ 9 w 47"/>
              <a:gd name="T13" fmla="*/ 8 h 49"/>
              <a:gd name="T14" fmla="*/ 7 w 47"/>
              <a:gd name="T15" fmla="*/ 9 h 49"/>
              <a:gd name="T16" fmla="*/ 11 w 47"/>
              <a:gd name="T17" fmla="*/ 11 h 49"/>
              <a:gd name="T18" fmla="*/ 10 w 47"/>
              <a:gd name="T19" fmla="*/ 13 h 49"/>
              <a:gd name="T20" fmla="*/ 7 w 47"/>
              <a:gd name="T21" fmla="*/ 14 h 49"/>
              <a:gd name="T22" fmla="*/ 4 w 47"/>
              <a:gd name="T23" fmla="*/ 13 h 49"/>
              <a:gd name="T24" fmla="*/ 0 w 47"/>
              <a:gd name="T25" fmla="*/ 16 h 49"/>
              <a:gd name="T26" fmla="*/ 46 w 47"/>
              <a:gd name="T27" fmla="*/ 16 h 49"/>
              <a:gd name="T28" fmla="*/ 47 w 47"/>
              <a:gd name="T29" fmla="*/ 14 h 49"/>
              <a:gd name="T30" fmla="*/ 47 w 47"/>
              <a:gd name="T31" fmla="*/ 2 h 49"/>
              <a:gd name="T32" fmla="*/ 46 w 47"/>
              <a:gd name="T33" fmla="*/ 0 h 49"/>
              <a:gd name="T34" fmla="*/ 10 w 47"/>
              <a:gd name="T35" fmla="*/ 48 h 49"/>
              <a:gd name="T36" fmla="*/ 3 w 47"/>
              <a:gd name="T37" fmla="*/ 20 h 49"/>
              <a:gd name="T38" fmla="*/ 4 w 47"/>
              <a:gd name="T39" fmla="*/ 18 h 49"/>
              <a:gd name="T40" fmla="*/ 17 w 47"/>
              <a:gd name="T41" fmla="*/ 18 h 49"/>
              <a:gd name="T42" fmla="*/ 19 w 47"/>
              <a:gd name="T43" fmla="*/ 19 h 49"/>
              <a:gd name="T44" fmla="*/ 26 w 47"/>
              <a:gd name="T45" fmla="*/ 43 h 49"/>
              <a:gd name="T46" fmla="*/ 24 w 47"/>
              <a:gd name="T47" fmla="*/ 46 h 49"/>
              <a:gd name="T48" fmla="*/ 12 w 47"/>
              <a:gd name="T49" fmla="*/ 49 h 49"/>
              <a:gd name="T50" fmla="*/ 10 w 47"/>
              <a:gd name="T51" fmla="*/ 48 h 49"/>
              <a:gd name="T52" fmla="*/ 15 w 47"/>
              <a:gd name="T53" fmla="*/ 45 h 49"/>
              <a:gd name="T54" fmla="*/ 20 w 47"/>
              <a:gd name="T55" fmla="*/ 43 h 49"/>
              <a:gd name="T56" fmla="*/ 21 w 47"/>
              <a:gd name="T57" fmla="*/ 41 h 49"/>
              <a:gd name="T58" fmla="*/ 17 w 47"/>
              <a:gd name="T59" fmla="*/ 25 h 49"/>
              <a:gd name="T60" fmla="*/ 15 w 47"/>
              <a:gd name="T61" fmla="*/ 24 h 49"/>
              <a:gd name="T62" fmla="*/ 10 w 47"/>
              <a:gd name="T63" fmla="*/ 25 h 49"/>
              <a:gd name="T64" fmla="*/ 8 w 47"/>
              <a:gd name="T65" fmla="*/ 27 h 49"/>
              <a:gd name="T66" fmla="*/ 13 w 47"/>
              <a:gd name="T67" fmla="*/ 43 h 49"/>
              <a:gd name="T68" fmla="*/ 15 w 47"/>
              <a:gd name="T69" fmla="*/ 45 h 49"/>
              <a:gd name="T70" fmla="*/ 44 w 47"/>
              <a:gd name="T71" fmla="*/ 5 h 49"/>
              <a:gd name="T72" fmla="*/ 44 w 47"/>
              <a:gd name="T73" fmla="*/ 11 h 49"/>
              <a:gd name="T74" fmla="*/ 42 w 47"/>
              <a:gd name="T75" fmla="*/ 13 h 49"/>
              <a:gd name="T76" fmla="*/ 26 w 47"/>
              <a:gd name="T77" fmla="*/ 13 h 49"/>
              <a:gd name="T78" fmla="*/ 24 w 47"/>
              <a:gd name="T79" fmla="*/ 11 h 49"/>
              <a:gd name="T80" fmla="*/ 24 w 47"/>
              <a:gd name="T81" fmla="*/ 5 h 49"/>
              <a:gd name="T82" fmla="*/ 26 w 47"/>
              <a:gd name="T83" fmla="*/ 4 h 49"/>
              <a:gd name="T84" fmla="*/ 42 w 47"/>
              <a:gd name="T85" fmla="*/ 4 h 49"/>
              <a:gd name="T86" fmla="*/ 44 w 47"/>
              <a:gd name="T87" fmla="*/ 5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7" h="49">
                <a:moveTo>
                  <a:pt x="46" y="0"/>
                </a:moveTo>
                <a:cubicBezTo>
                  <a:pt x="16" y="0"/>
                  <a:pt x="16" y="0"/>
                  <a:pt x="16" y="0"/>
                </a:cubicBezTo>
                <a:cubicBezTo>
                  <a:pt x="12" y="5"/>
                  <a:pt x="12" y="5"/>
                  <a:pt x="12" y="5"/>
                </a:cubicBezTo>
                <a:cubicBezTo>
                  <a:pt x="13" y="5"/>
                  <a:pt x="13" y="7"/>
                  <a:pt x="13" y="8"/>
                </a:cubicBezTo>
                <a:cubicBezTo>
                  <a:pt x="13" y="8"/>
                  <a:pt x="13" y="9"/>
                  <a:pt x="13" y="9"/>
                </a:cubicBezTo>
                <a:cubicBezTo>
                  <a:pt x="13" y="10"/>
                  <a:pt x="12" y="10"/>
                  <a:pt x="12" y="10"/>
                </a:cubicBezTo>
                <a:cubicBezTo>
                  <a:pt x="9" y="8"/>
                  <a:pt x="9" y="8"/>
                  <a:pt x="9" y="8"/>
                </a:cubicBezTo>
                <a:cubicBezTo>
                  <a:pt x="7" y="9"/>
                  <a:pt x="7" y="9"/>
                  <a:pt x="7" y="9"/>
                </a:cubicBezTo>
                <a:cubicBezTo>
                  <a:pt x="11" y="11"/>
                  <a:pt x="11" y="11"/>
                  <a:pt x="11" y="11"/>
                </a:cubicBezTo>
                <a:cubicBezTo>
                  <a:pt x="11" y="12"/>
                  <a:pt x="11" y="12"/>
                  <a:pt x="10" y="13"/>
                </a:cubicBezTo>
                <a:cubicBezTo>
                  <a:pt x="10" y="13"/>
                  <a:pt x="9" y="14"/>
                  <a:pt x="7" y="14"/>
                </a:cubicBezTo>
                <a:cubicBezTo>
                  <a:pt x="6" y="14"/>
                  <a:pt x="5" y="13"/>
                  <a:pt x="4" y="13"/>
                </a:cubicBezTo>
                <a:cubicBezTo>
                  <a:pt x="0" y="16"/>
                  <a:pt x="0" y="16"/>
                  <a:pt x="0" y="16"/>
                </a:cubicBezTo>
                <a:cubicBezTo>
                  <a:pt x="46" y="16"/>
                  <a:pt x="46" y="16"/>
                  <a:pt x="46" y="16"/>
                </a:cubicBezTo>
                <a:cubicBezTo>
                  <a:pt x="47" y="16"/>
                  <a:pt x="47" y="15"/>
                  <a:pt x="47" y="14"/>
                </a:cubicBezTo>
                <a:cubicBezTo>
                  <a:pt x="47" y="2"/>
                  <a:pt x="47" y="2"/>
                  <a:pt x="47" y="2"/>
                </a:cubicBezTo>
                <a:cubicBezTo>
                  <a:pt x="47" y="1"/>
                  <a:pt x="47" y="0"/>
                  <a:pt x="46" y="0"/>
                </a:cubicBezTo>
                <a:close/>
                <a:moveTo>
                  <a:pt x="10" y="48"/>
                </a:moveTo>
                <a:cubicBezTo>
                  <a:pt x="3" y="20"/>
                  <a:pt x="3" y="20"/>
                  <a:pt x="3" y="20"/>
                </a:cubicBezTo>
                <a:cubicBezTo>
                  <a:pt x="2" y="19"/>
                  <a:pt x="3" y="18"/>
                  <a:pt x="4" y="18"/>
                </a:cubicBezTo>
                <a:cubicBezTo>
                  <a:pt x="17" y="18"/>
                  <a:pt x="17" y="18"/>
                  <a:pt x="17" y="18"/>
                </a:cubicBezTo>
                <a:cubicBezTo>
                  <a:pt x="18" y="18"/>
                  <a:pt x="19" y="18"/>
                  <a:pt x="19" y="19"/>
                </a:cubicBezTo>
                <a:cubicBezTo>
                  <a:pt x="26" y="43"/>
                  <a:pt x="26" y="43"/>
                  <a:pt x="26" y="43"/>
                </a:cubicBezTo>
                <a:cubicBezTo>
                  <a:pt x="26" y="44"/>
                  <a:pt x="25" y="45"/>
                  <a:pt x="24" y="46"/>
                </a:cubicBezTo>
                <a:cubicBezTo>
                  <a:pt x="12" y="49"/>
                  <a:pt x="12" y="49"/>
                  <a:pt x="12" y="49"/>
                </a:cubicBezTo>
                <a:cubicBezTo>
                  <a:pt x="11" y="49"/>
                  <a:pt x="10" y="48"/>
                  <a:pt x="10" y="48"/>
                </a:cubicBezTo>
                <a:close/>
                <a:moveTo>
                  <a:pt x="15" y="45"/>
                </a:moveTo>
                <a:cubicBezTo>
                  <a:pt x="20" y="43"/>
                  <a:pt x="20" y="43"/>
                  <a:pt x="20" y="43"/>
                </a:cubicBezTo>
                <a:cubicBezTo>
                  <a:pt x="21" y="43"/>
                  <a:pt x="22" y="42"/>
                  <a:pt x="21" y="41"/>
                </a:cubicBezTo>
                <a:cubicBezTo>
                  <a:pt x="17" y="25"/>
                  <a:pt x="17" y="25"/>
                  <a:pt x="17" y="25"/>
                </a:cubicBezTo>
                <a:cubicBezTo>
                  <a:pt x="17" y="24"/>
                  <a:pt x="16" y="23"/>
                  <a:pt x="15" y="24"/>
                </a:cubicBezTo>
                <a:cubicBezTo>
                  <a:pt x="10" y="25"/>
                  <a:pt x="10" y="25"/>
                  <a:pt x="10" y="25"/>
                </a:cubicBezTo>
                <a:cubicBezTo>
                  <a:pt x="9" y="25"/>
                  <a:pt x="8" y="26"/>
                  <a:pt x="8" y="27"/>
                </a:cubicBezTo>
                <a:cubicBezTo>
                  <a:pt x="13" y="43"/>
                  <a:pt x="13" y="43"/>
                  <a:pt x="13" y="43"/>
                </a:cubicBezTo>
                <a:cubicBezTo>
                  <a:pt x="13" y="44"/>
                  <a:pt x="14" y="45"/>
                  <a:pt x="15" y="45"/>
                </a:cubicBezTo>
                <a:close/>
                <a:moveTo>
                  <a:pt x="44" y="5"/>
                </a:moveTo>
                <a:cubicBezTo>
                  <a:pt x="44" y="11"/>
                  <a:pt x="44" y="11"/>
                  <a:pt x="44" y="11"/>
                </a:cubicBezTo>
                <a:cubicBezTo>
                  <a:pt x="44" y="12"/>
                  <a:pt x="43" y="13"/>
                  <a:pt x="42" y="13"/>
                </a:cubicBezTo>
                <a:cubicBezTo>
                  <a:pt x="26" y="13"/>
                  <a:pt x="26" y="13"/>
                  <a:pt x="26" y="13"/>
                </a:cubicBezTo>
                <a:cubicBezTo>
                  <a:pt x="25" y="13"/>
                  <a:pt x="24" y="12"/>
                  <a:pt x="24" y="11"/>
                </a:cubicBezTo>
                <a:cubicBezTo>
                  <a:pt x="24" y="5"/>
                  <a:pt x="24" y="5"/>
                  <a:pt x="24" y="5"/>
                </a:cubicBezTo>
                <a:cubicBezTo>
                  <a:pt x="24" y="4"/>
                  <a:pt x="25" y="4"/>
                  <a:pt x="26" y="4"/>
                </a:cubicBezTo>
                <a:cubicBezTo>
                  <a:pt x="42" y="4"/>
                  <a:pt x="42" y="4"/>
                  <a:pt x="42" y="4"/>
                </a:cubicBezTo>
                <a:cubicBezTo>
                  <a:pt x="43" y="4"/>
                  <a:pt x="44" y="4"/>
                  <a:pt x="44" y="5"/>
                </a:cubicBezTo>
                <a:close/>
              </a:path>
            </a:pathLst>
          </a:custGeom>
          <a:solidFill>
            <a:schemeClr val="lt2"/>
          </a:solidFill>
          <a:ln>
            <a:noFill/>
          </a:ln>
        </p:spPr>
        <p:txBody>
          <a:bodyPr>
            <a:normAutofit/>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9" name="Oval 16"/>
          <p:cNvSpPr>
            <a:spLocks noChangeArrowheads="1"/>
          </p:cNvSpPr>
          <p:nvPr>
            <p:custDataLst>
              <p:tags r:id="rId12"/>
            </p:custDataLst>
          </p:nvPr>
        </p:nvSpPr>
        <p:spPr bwMode="auto">
          <a:xfrm>
            <a:off x="6424087" y="1914588"/>
            <a:ext cx="614334" cy="618753"/>
          </a:xfrm>
          <a:prstGeom prst="ellipse">
            <a:avLst/>
          </a:prstGeom>
          <a:solidFill>
            <a:schemeClr val="accent3"/>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100" name="Freeform 17"/>
          <p:cNvSpPr/>
          <p:nvPr>
            <p:custDataLst>
              <p:tags r:id="rId13"/>
            </p:custDataLst>
          </p:nvPr>
        </p:nvSpPr>
        <p:spPr bwMode="auto">
          <a:xfrm>
            <a:off x="6628865" y="2098740"/>
            <a:ext cx="204777" cy="247501"/>
          </a:xfrm>
          <a:custGeom>
            <a:avLst/>
            <a:gdLst>
              <a:gd name="T0" fmla="*/ 54 w 56"/>
              <a:gd name="T1" fmla="*/ 67 h 67"/>
              <a:gd name="T2" fmla="*/ 8 w 56"/>
              <a:gd name="T3" fmla="*/ 67 h 67"/>
              <a:gd name="T4" fmla="*/ 0 w 56"/>
              <a:gd name="T5" fmla="*/ 60 h 67"/>
              <a:gd name="T6" fmla="*/ 0 w 56"/>
              <a:gd name="T7" fmla="*/ 8 h 67"/>
              <a:gd name="T8" fmla="*/ 8 w 56"/>
              <a:gd name="T9" fmla="*/ 0 h 67"/>
              <a:gd name="T10" fmla="*/ 54 w 56"/>
              <a:gd name="T11" fmla="*/ 0 h 67"/>
              <a:gd name="T12" fmla="*/ 56 w 56"/>
              <a:gd name="T13" fmla="*/ 2 h 67"/>
              <a:gd name="T14" fmla="*/ 56 w 56"/>
              <a:gd name="T15" fmla="*/ 11 h 67"/>
              <a:gd name="T16" fmla="*/ 55 w 56"/>
              <a:gd name="T17" fmla="*/ 12 h 67"/>
              <a:gd name="T18" fmla="*/ 54 w 56"/>
              <a:gd name="T19" fmla="*/ 12 h 67"/>
              <a:gd name="T20" fmla="*/ 53 w 56"/>
              <a:gd name="T21" fmla="*/ 11 h 67"/>
              <a:gd name="T22" fmla="*/ 53 w 56"/>
              <a:gd name="T23" fmla="*/ 5 h 67"/>
              <a:gd name="T24" fmla="*/ 51 w 56"/>
              <a:gd name="T25" fmla="*/ 3 h 67"/>
              <a:gd name="T26" fmla="*/ 8 w 56"/>
              <a:gd name="T27" fmla="*/ 3 h 67"/>
              <a:gd name="T28" fmla="*/ 8 w 56"/>
              <a:gd name="T29" fmla="*/ 14 h 67"/>
              <a:gd name="T30" fmla="*/ 54 w 56"/>
              <a:gd name="T31" fmla="*/ 14 h 67"/>
              <a:gd name="T32" fmla="*/ 56 w 56"/>
              <a:gd name="T33" fmla="*/ 16 h 67"/>
              <a:gd name="T34" fmla="*/ 56 w 56"/>
              <a:gd name="T35" fmla="*/ 66 h 67"/>
              <a:gd name="T36" fmla="*/ 54 w 56"/>
              <a:gd name="T37" fmla="*/ 67 h 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56" h="67">
                <a:moveTo>
                  <a:pt x="54" y="67"/>
                </a:moveTo>
                <a:cubicBezTo>
                  <a:pt x="8" y="67"/>
                  <a:pt x="8" y="67"/>
                  <a:pt x="8" y="67"/>
                </a:cubicBezTo>
                <a:cubicBezTo>
                  <a:pt x="4" y="67"/>
                  <a:pt x="0" y="64"/>
                  <a:pt x="0" y="60"/>
                </a:cubicBezTo>
                <a:cubicBezTo>
                  <a:pt x="0" y="42"/>
                  <a:pt x="0" y="25"/>
                  <a:pt x="0" y="8"/>
                </a:cubicBezTo>
                <a:cubicBezTo>
                  <a:pt x="0" y="4"/>
                  <a:pt x="4" y="0"/>
                  <a:pt x="8" y="0"/>
                </a:cubicBezTo>
                <a:cubicBezTo>
                  <a:pt x="24" y="0"/>
                  <a:pt x="38" y="0"/>
                  <a:pt x="54" y="0"/>
                </a:cubicBezTo>
                <a:cubicBezTo>
                  <a:pt x="55" y="0"/>
                  <a:pt x="56" y="1"/>
                  <a:pt x="56" y="2"/>
                </a:cubicBezTo>
                <a:cubicBezTo>
                  <a:pt x="56" y="11"/>
                  <a:pt x="56" y="11"/>
                  <a:pt x="56" y="11"/>
                </a:cubicBezTo>
                <a:cubicBezTo>
                  <a:pt x="56" y="12"/>
                  <a:pt x="55" y="12"/>
                  <a:pt x="55" y="12"/>
                </a:cubicBezTo>
                <a:cubicBezTo>
                  <a:pt x="54" y="12"/>
                  <a:pt x="54" y="12"/>
                  <a:pt x="54" y="12"/>
                </a:cubicBezTo>
                <a:cubicBezTo>
                  <a:pt x="54" y="12"/>
                  <a:pt x="53" y="12"/>
                  <a:pt x="53" y="11"/>
                </a:cubicBezTo>
                <a:cubicBezTo>
                  <a:pt x="53" y="5"/>
                  <a:pt x="53" y="5"/>
                  <a:pt x="53" y="5"/>
                </a:cubicBezTo>
                <a:cubicBezTo>
                  <a:pt x="53" y="4"/>
                  <a:pt x="52" y="3"/>
                  <a:pt x="51" y="3"/>
                </a:cubicBezTo>
                <a:cubicBezTo>
                  <a:pt x="8" y="3"/>
                  <a:pt x="8" y="3"/>
                  <a:pt x="8" y="3"/>
                </a:cubicBezTo>
                <a:cubicBezTo>
                  <a:pt x="2" y="3"/>
                  <a:pt x="1" y="14"/>
                  <a:pt x="8" y="14"/>
                </a:cubicBezTo>
                <a:cubicBezTo>
                  <a:pt x="54" y="14"/>
                  <a:pt x="54" y="14"/>
                  <a:pt x="54" y="14"/>
                </a:cubicBezTo>
                <a:cubicBezTo>
                  <a:pt x="55" y="14"/>
                  <a:pt x="56" y="15"/>
                  <a:pt x="56" y="16"/>
                </a:cubicBezTo>
                <a:cubicBezTo>
                  <a:pt x="56" y="32"/>
                  <a:pt x="56" y="49"/>
                  <a:pt x="56" y="66"/>
                </a:cubicBezTo>
                <a:cubicBezTo>
                  <a:pt x="56" y="67"/>
                  <a:pt x="55" y="67"/>
                  <a:pt x="54" y="67"/>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6" name="Oval 19"/>
          <p:cNvSpPr>
            <a:spLocks noChangeArrowheads="1"/>
          </p:cNvSpPr>
          <p:nvPr>
            <p:custDataLst>
              <p:tags r:id="rId14"/>
            </p:custDataLst>
          </p:nvPr>
        </p:nvSpPr>
        <p:spPr bwMode="auto">
          <a:xfrm>
            <a:off x="1303168" y="3025397"/>
            <a:ext cx="614334" cy="617279"/>
          </a:xfrm>
          <a:prstGeom prst="ellipse">
            <a:avLst/>
          </a:prstGeom>
          <a:solidFill>
            <a:schemeClr val="accent1"/>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8" name="Freeform 20"/>
          <p:cNvSpPr>
            <a:spLocks noEditPoints="1"/>
          </p:cNvSpPr>
          <p:nvPr>
            <p:custDataLst>
              <p:tags r:id="rId15"/>
            </p:custDataLst>
          </p:nvPr>
        </p:nvSpPr>
        <p:spPr bwMode="auto">
          <a:xfrm>
            <a:off x="1460803" y="3177139"/>
            <a:ext cx="262233" cy="309377"/>
          </a:xfrm>
          <a:custGeom>
            <a:avLst/>
            <a:gdLst>
              <a:gd name="T0" fmla="*/ 24 w 72"/>
              <a:gd name="T1" fmla="*/ 71 h 85"/>
              <a:gd name="T2" fmla="*/ 30 w 72"/>
              <a:gd name="T3" fmla="*/ 73 h 85"/>
              <a:gd name="T4" fmla="*/ 18 w 72"/>
              <a:gd name="T5" fmla="*/ 30 h 85"/>
              <a:gd name="T6" fmla="*/ 18 w 72"/>
              <a:gd name="T7" fmla="*/ 32 h 85"/>
              <a:gd name="T8" fmla="*/ 4 w 72"/>
              <a:gd name="T9" fmla="*/ 55 h 85"/>
              <a:gd name="T10" fmla="*/ 3 w 72"/>
              <a:gd name="T11" fmla="*/ 55 h 85"/>
              <a:gd name="T12" fmla="*/ 17 w 72"/>
              <a:gd name="T13" fmla="*/ 29 h 85"/>
              <a:gd name="T14" fmla="*/ 18 w 72"/>
              <a:gd name="T15" fmla="*/ 30 h 85"/>
              <a:gd name="T16" fmla="*/ 68 w 72"/>
              <a:gd name="T17" fmla="*/ 59 h 85"/>
              <a:gd name="T18" fmla="*/ 54 w 72"/>
              <a:gd name="T19" fmla="*/ 82 h 85"/>
              <a:gd name="T20" fmla="*/ 54 w 72"/>
              <a:gd name="T21" fmla="*/ 84 h 85"/>
              <a:gd name="T22" fmla="*/ 55 w 72"/>
              <a:gd name="T23" fmla="*/ 84 h 85"/>
              <a:gd name="T24" fmla="*/ 69 w 72"/>
              <a:gd name="T25" fmla="*/ 59 h 85"/>
              <a:gd name="T26" fmla="*/ 60 w 72"/>
              <a:gd name="T27" fmla="*/ 59 h 85"/>
              <a:gd name="T28" fmla="*/ 59 w 72"/>
              <a:gd name="T29" fmla="*/ 59 h 85"/>
              <a:gd name="T30" fmla="*/ 50 w 72"/>
              <a:gd name="T31" fmla="*/ 75 h 85"/>
              <a:gd name="T32" fmla="*/ 50 w 72"/>
              <a:gd name="T33" fmla="*/ 76 h 85"/>
              <a:gd name="T34" fmla="*/ 51 w 72"/>
              <a:gd name="T35" fmla="*/ 78 h 85"/>
              <a:gd name="T36" fmla="*/ 60 w 72"/>
              <a:gd name="T37" fmla="*/ 59 h 85"/>
              <a:gd name="T38" fmla="*/ 22 w 72"/>
              <a:gd name="T39" fmla="*/ 37 h 85"/>
              <a:gd name="T40" fmla="*/ 22 w 72"/>
              <a:gd name="T41" fmla="*/ 39 h 85"/>
              <a:gd name="T42" fmla="*/ 13 w 72"/>
              <a:gd name="T43" fmla="*/ 54 h 85"/>
              <a:gd name="T44" fmla="*/ 12 w 72"/>
              <a:gd name="T45" fmla="*/ 55 h 85"/>
              <a:gd name="T46" fmla="*/ 21 w 72"/>
              <a:gd name="T47" fmla="*/ 36 h 85"/>
              <a:gd name="T48" fmla="*/ 51 w 72"/>
              <a:gd name="T49" fmla="*/ 57 h 85"/>
              <a:gd name="T50" fmla="*/ 46 w 72"/>
              <a:gd name="T51" fmla="*/ 76 h 85"/>
              <a:gd name="T52" fmla="*/ 14 w 72"/>
              <a:gd name="T53" fmla="*/ 62 h 85"/>
              <a:gd name="T54" fmla="*/ 22 w 72"/>
              <a:gd name="T55" fmla="*/ 53 h 85"/>
              <a:gd name="T56" fmla="*/ 41 w 72"/>
              <a:gd name="T57" fmla="*/ 38 h 85"/>
              <a:gd name="T58" fmla="*/ 45 w 72"/>
              <a:gd name="T59" fmla="*/ 33 h 85"/>
              <a:gd name="T60" fmla="*/ 52 w 72"/>
              <a:gd name="T61" fmla="*/ 35 h 85"/>
              <a:gd name="T62" fmla="*/ 51 w 72"/>
              <a:gd name="T63" fmla="*/ 37 h 85"/>
              <a:gd name="T64" fmla="*/ 51 w 72"/>
              <a:gd name="T65" fmla="*/ 57 h 85"/>
              <a:gd name="T66" fmla="*/ 59 w 72"/>
              <a:gd name="T67" fmla="*/ 7 h 85"/>
              <a:gd name="T68" fmla="*/ 67 w 72"/>
              <a:gd name="T69" fmla="*/ 11 h 85"/>
              <a:gd name="T70" fmla="*/ 54 w 72"/>
              <a:gd name="T71" fmla="*/ 34 h 85"/>
              <a:gd name="T72" fmla="*/ 47 w 72"/>
              <a:gd name="T73" fmla="*/ 31 h 85"/>
              <a:gd name="T74" fmla="*/ 61 w 72"/>
              <a:gd name="T75" fmla="*/ 5 h 85"/>
              <a:gd name="T76" fmla="*/ 68 w 72"/>
              <a:gd name="T77" fmla="*/ 9 h 85"/>
              <a:gd name="T78" fmla="*/ 61 w 72"/>
              <a:gd name="T79" fmla="*/ 6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72" h="85">
                <a:moveTo>
                  <a:pt x="30" y="74"/>
                </a:moveTo>
                <a:cubicBezTo>
                  <a:pt x="27" y="78"/>
                  <a:pt x="22" y="74"/>
                  <a:pt x="24" y="71"/>
                </a:cubicBezTo>
                <a:cubicBezTo>
                  <a:pt x="24" y="70"/>
                  <a:pt x="24" y="70"/>
                  <a:pt x="25" y="70"/>
                </a:cubicBezTo>
                <a:cubicBezTo>
                  <a:pt x="30" y="73"/>
                  <a:pt x="30" y="73"/>
                  <a:pt x="30" y="73"/>
                </a:cubicBezTo>
                <a:cubicBezTo>
                  <a:pt x="31" y="73"/>
                  <a:pt x="31" y="74"/>
                  <a:pt x="30" y="74"/>
                </a:cubicBezTo>
                <a:close/>
                <a:moveTo>
                  <a:pt x="18" y="30"/>
                </a:moveTo>
                <a:cubicBezTo>
                  <a:pt x="19" y="30"/>
                  <a:pt x="19" y="30"/>
                  <a:pt x="19" y="30"/>
                </a:cubicBezTo>
                <a:cubicBezTo>
                  <a:pt x="19" y="31"/>
                  <a:pt x="18" y="32"/>
                  <a:pt x="18" y="32"/>
                </a:cubicBezTo>
                <a:cubicBezTo>
                  <a:pt x="9" y="35"/>
                  <a:pt x="3" y="44"/>
                  <a:pt x="5" y="54"/>
                </a:cubicBezTo>
                <a:cubicBezTo>
                  <a:pt x="5" y="54"/>
                  <a:pt x="5" y="55"/>
                  <a:pt x="4" y="55"/>
                </a:cubicBezTo>
                <a:cubicBezTo>
                  <a:pt x="4" y="55"/>
                  <a:pt x="4" y="55"/>
                  <a:pt x="4" y="55"/>
                </a:cubicBezTo>
                <a:cubicBezTo>
                  <a:pt x="4" y="55"/>
                  <a:pt x="3" y="55"/>
                  <a:pt x="3" y="55"/>
                </a:cubicBezTo>
                <a:cubicBezTo>
                  <a:pt x="3" y="55"/>
                  <a:pt x="3" y="55"/>
                  <a:pt x="3" y="54"/>
                </a:cubicBezTo>
                <a:cubicBezTo>
                  <a:pt x="0" y="43"/>
                  <a:pt x="7" y="33"/>
                  <a:pt x="17" y="29"/>
                </a:cubicBezTo>
                <a:cubicBezTo>
                  <a:pt x="17" y="29"/>
                  <a:pt x="18" y="29"/>
                  <a:pt x="18" y="29"/>
                </a:cubicBezTo>
                <a:cubicBezTo>
                  <a:pt x="18" y="29"/>
                  <a:pt x="18" y="30"/>
                  <a:pt x="18" y="30"/>
                </a:cubicBezTo>
                <a:close/>
                <a:moveTo>
                  <a:pt x="68" y="59"/>
                </a:moveTo>
                <a:cubicBezTo>
                  <a:pt x="68" y="59"/>
                  <a:pt x="68" y="59"/>
                  <a:pt x="68" y="59"/>
                </a:cubicBezTo>
                <a:cubicBezTo>
                  <a:pt x="67" y="59"/>
                  <a:pt x="67" y="59"/>
                  <a:pt x="67" y="60"/>
                </a:cubicBezTo>
                <a:cubicBezTo>
                  <a:pt x="69" y="69"/>
                  <a:pt x="63" y="79"/>
                  <a:pt x="54" y="82"/>
                </a:cubicBezTo>
                <a:cubicBezTo>
                  <a:pt x="54" y="82"/>
                  <a:pt x="53" y="83"/>
                  <a:pt x="53" y="83"/>
                </a:cubicBezTo>
                <a:cubicBezTo>
                  <a:pt x="54" y="84"/>
                  <a:pt x="54" y="84"/>
                  <a:pt x="54" y="84"/>
                </a:cubicBezTo>
                <a:cubicBezTo>
                  <a:pt x="54" y="84"/>
                  <a:pt x="54" y="84"/>
                  <a:pt x="54" y="84"/>
                </a:cubicBezTo>
                <a:cubicBezTo>
                  <a:pt x="54" y="85"/>
                  <a:pt x="55" y="85"/>
                  <a:pt x="55" y="84"/>
                </a:cubicBezTo>
                <a:cubicBezTo>
                  <a:pt x="65" y="81"/>
                  <a:pt x="72" y="70"/>
                  <a:pt x="69" y="59"/>
                </a:cubicBezTo>
                <a:cubicBezTo>
                  <a:pt x="69" y="59"/>
                  <a:pt x="69" y="59"/>
                  <a:pt x="69" y="59"/>
                </a:cubicBezTo>
                <a:cubicBezTo>
                  <a:pt x="69" y="59"/>
                  <a:pt x="68" y="59"/>
                  <a:pt x="68" y="59"/>
                </a:cubicBezTo>
                <a:close/>
                <a:moveTo>
                  <a:pt x="60" y="59"/>
                </a:moveTo>
                <a:cubicBezTo>
                  <a:pt x="60" y="59"/>
                  <a:pt x="60" y="59"/>
                  <a:pt x="60" y="59"/>
                </a:cubicBezTo>
                <a:cubicBezTo>
                  <a:pt x="59" y="59"/>
                  <a:pt x="59" y="59"/>
                  <a:pt x="59" y="59"/>
                </a:cubicBezTo>
                <a:cubicBezTo>
                  <a:pt x="59" y="60"/>
                  <a:pt x="59" y="60"/>
                  <a:pt x="59" y="60"/>
                </a:cubicBezTo>
                <a:cubicBezTo>
                  <a:pt x="61" y="67"/>
                  <a:pt x="57" y="74"/>
                  <a:pt x="50" y="75"/>
                </a:cubicBezTo>
                <a:cubicBezTo>
                  <a:pt x="50" y="75"/>
                  <a:pt x="50" y="75"/>
                  <a:pt x="50" y="75"/>
                </a:cubicBezTo>
                <a:cubicBezTo>
                  <a:pt x="50" y="76"/>
                  <a:pt x="50" y="76"/>
                  <a:pt x="50" y="76"/>
                </a:cubicBezTo>
                <a:cubicBezTo>
                  <a:pt x="50" y="77"/>
                  <a:pt x="50" y="77"/>
                  <a:pt x="50" y="77"/>
                </a:cubicBezTo>
                <a:cubicBezTo>
                  <a:pt x="50" y="77"/>
                  <a:pt x="50" y="78"/>
                  <a:pt x="51" y="78"/>
                </a:cubicBezTo>
                <a:cubicBezTo>
                  <a:pt x="59" y="76"/>
                  <a:pt x="64" y="67"/>
                  <a:pt x="61" y="59"/>
                </a:cubicBezTo>
                <a:cubicBezTo>
                  <a:pt x="61" y="59"/>
                  <a:pt x="61" y="59"/>
                  <a:pt x="60" y="59"/>
                </a:cubicBezTo>
                <a:close/>
                <a:moveTo>
                  <a:pt x="22" y="37"/>
                </a:moveTo>
                <a:cubicBezTo>
                  <a:pt x="22" y="37"/>
                  <a:pt x="22" y="37"/>
                  <a:pt x="22" y="37"/>
                </a:cubicBezTo>
                <a:cubicBezTo>
                  <a:pt x="22" y="38"/>
                  <a:pt x="22" y="38"/>
                  <a:pt x="22" y="38"/>
                </a:cubicBezTo>
                <a:cubicBezTo>
                  <a:pt x="22" y="38"/>
                  <a:pt x="22" y="39"/>
                  <a:pt x="22" y="39"/>
                </a:cubicBezTo>
                <a:cubicBezTo>
                  <a:pt x="15" y="40"/>
                  <a:pt x="11" y="47"/>
                  <a:pt x="13" y="53"/>
                </a:cubicBezTo>
                <a:cubicBezTo>
                  <a:pt x="13" y="54"/>
                  <a:pt x="13" y="54"/>
                  <a:pt x="13" y="54"/>
                </a:cubicBezTo>
                <a:cubicBezTo>
                  <a:pt x="13" y="55"/>
                  <a:pt x="13" y="55"/>
                  <a:pt x="12" y="55"/>
                </a:cubicBezTo>
                <a:cubicBezTo>
                  <a:pt x="12" y="55"/>
                  <a:pt x="12" y="55"/>
                  <a:pt x="12" y="55"/>
                </a:cubicBezTo>
                <a:cubicBezTo>
                  <a:pt x="11" y="55"/>
                  <a:pt x="11" y="55"/>
                  <a:pt x="11" y="54"/>
                </a:cubicBezTo>
                <a:cubicBezTo>
                  <a:pt x="8" y="46"/>
                  <a:pt x="13" y="38"/>
                  <a:pt x="21" y="36"/>
                </a:cubicBezTo>
                <a:cubicBezTo>
                  <a:pt x="22" y="36"/>
                  <a:pt x="22" y="36"/>
                  <a:pt x="22" y="37"/>
                </a:cubicBezTo>
                <a:close/>
                <a:moveTo>
                  <a:pt x="51" y="57"/>
                </a:moveTo>
                <a:cubicBezTo>
                  <a:pt x="48" y="62"/>
                  <a:pt x="47" y="65"/>
                  <a:pt x="46" y="68"/>
                </a:cubicBezTo>
                <a:cubicBezTo>
                  <a:pt x="46" y="70"/>
                  <a:pt x="46" y="72"/>
                  <a:pt x="46" y="76"/>
                </a:cubicBezTo>
                <a:cubicBezTo>
                  <a:pt x="46" y="79"/>
                  <a:pt x="45" y="80"/>
                  <a:pt x="42" y="79"/>
                </a:cubicBezTo>
                <a:cubicBezTo>
                  <a:pt x="33" y="73"/>
                  <a:pt x="23" y="68"/>
                  <a:pt x="14" y="62"/>
                </a:cubicBezTo>
                <a:cubicBezTo>
                  <a:pt x="12" y="61"/>
                  <a:pt x="12" y="59"/>
                  <a:pt x="14" y="58"/>
                </a:cubicBezTo>
                <a:cubicBezTo>
                  <a:pt x="18" y="56"/>
                  <a:pt x="20" y="55"/>
                  <a:pt x="22" y="53"/>
                </a:cubicBezTo>
                <a:cubicBezTo>
                  <a:pt x="24" y="51"/>
                  <a:pt x="25" y="49"/>
                  <a:pt x="28" y="44"/>
                </a:cubicBezTo>
                <a:cubicBezTo>
                  <a:pt x="31" y="38"/>
                  <a:pt x="37" y="37"/>
                  <a:pt x="41" y="38"/>
                </a:cubicBezTo>
                <a:cubicBezTo>
                  <a:pt x="44" y="38"/>
                  <a:pt x="44" y="37"/>
                  <a:pt x="45" y="34"/>
                </a:cubicBezTo>
                <a:cubicBezTo>
                  <a:pt x="45" y="34"/>
                  <a:pt x="45" y="33"/>
                  <a:pt x="45" y="33"/>
                </a:cubicBezTo>
                <a:cubicBezTo>
                  <a:pt x="46" y="32"/>
                  <a:pt x="46" y="32"/>
                  <a:pt x="47" y="32"/>
                </a:cubicBezTo>
                <a:cubicBezTo>
                  <a:pt x="52" y="35"/>
                  <a:pt x="52" y="35"/>
                  <a:pt x="52" y="35"/>
                </a:cubicBezTo>
                <a:cubicBezTo>
                  <a:pt x="53" y="36"/>
                  <a:pt x="53" y="36"/>
                  <a:pt x="52" y="37"/>
                </a:cubicBezTo>
                <a:cubicBezTo>
                  <a:pt x="52" y="37"/>
                  <a:pt x="52" y="37"/>
                  <a:pt x="51" y="37"/>
                </a:cubicBezTo>
                <a:cubicBezTo>
                  <a:pt x="49" y="40"/>
                  <a:pt x="49" y="41"/>
                  <a:pt x="50" y="43"/>
                </a:cubicBezTo>
                <a:cubicBezTo>
                  <a:pt x="53" y="46"/>
                  <a:pt x="54" y="52"/>
                  <a:pt x="51" y="57"/>
                </a:cubicBezTo>
                <a:close/>
                <a:moveTo>
                  <a:pt x="46" y="30"/>
                </a:moveTo>
                <a:cubicBezTo>
                  <a:pt x="49" y="23"/>
                  <a:pt x="54" y="13"/>
                  <a:pt x="59" y="7"/>
                </a:cubicBezTo>
                <a:cubicBezTo>
                  <a:pt x="59" y="7"/>
                  <a:pt x="60" y="7"/>
                  <a:pt x="60" y="7"/>
                </a:cubicBezTo>
                <a:cubicBezTo>
                  <a:pt x="67" y="11"/>
                  <a:pt x="67" y="11"/>
                  <a:pt x="67" y="11"/>
                </a:cubicBezTo>
                <a:cubicBezTo>
                  <a:pt x="68" y="11"/>
                  <a:pt x="68" y="11"/>
                  <a:pt x="68" y="12"/>
                </a:cubicBezTo>
                <a:cubicBezTo>
                  <a:pt x="65" y="19"/>
                  <a:pt x="59" y="29"/>
                  <a:pt x="54" y="34"/>
                </a:cubicBezTo>
                <a:cubicBezTo>
                  <a:pt x="54" y="35"/>
                  <a:pt x="54" y="35"/>
                  <a:pt x="53" y="35"/>
                </a:cubicBezTo>
                <a:cubicBezTo>
                  <a:pt x="47" y="31"/>
                  <a:pt x="47" y="31"/>
                  <a:pt x="47" y="31"/>
                </a:cubicBezTo>
                <a:cubicBezTo>
                  <a:pt x="46" y="31"/>
                  <a:pt x="46" y="30"/>
                  <a:pt x="46" y="30"/>
                </a:cubicBezTo>
                <a:close/>
                <a:moveTo>
                  <a:pt x="61" y="5"/>
                </a:moveTo>
                <a:cubicBezTo>
                  <a:pt x="64" y="2"/>
                  <a:pt x="66" y="0"/>
                  <a:pt x="68" y="1"/>
                </a:cubicBezTo>
                <a:cubicBezTo>
                  <a:pt x="70" y="2"/>
                  <a:pt x="70" y="5"/>
                  <a:pt x="68" y="9"/>
                </a:cubicBezTo>
                <a:cubicBezTo>
                  <a:pt x="68" y="10"/>
                  <a:pt x="68" y="10"/>
                  <a:pt x="67" y="10"/>
                </a:cubicBezTo>
                <a:cubicBezTo>
                  <a:pt x="61" y="6"/>
                  <a:pt x="61" y="6"/>
                  <a:pt x="61" y="6"/>
                </a:cubicBezTo>
                <a:cubicBezTo>
                  <a:pt x="61" y="6"/>
                  <a:pt x="61" y="5"/>
                  <a:pt x="61" y="5"/>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4" name="Oval 22"/>
          <p:cNvSpPr>
            <a:spLocks noChangeArrowheads="1"/>
          </p:cNvSpPr>
          <p:nvPr>
            <p:custDataLst>
              <p:tags r:id="rId16"/>
            </p:custDataLst>
          </p:nvPr>
        </p:nvSpPr>
        <p:spPr bwMode="auto">
          <a:xfrm>
            <a:off x="1303168" y="4133260"/>
            <a:ext cx="614334" cy="617279"/>
          </a:xfrm>
          <a:prstGeom prst="ellipse">
            <a:avLst/>
          </a:prstGeom>
          <a:solidFill>
            <a:schemeClr val="accent1"/>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5" name="Freeform 23"/>
          <p:cNvSpPr>
            <a:spLocks noEditPoints="1"/>
          </p:cNvSpPr>
          <p:nvPr>
            <p:custDataLst>
              <p:tags r:id="rId17"/>
            </p:custDataLst>
          </p:nvPr>
        </p:nvSpPr>
        <p:spPr bwMode="auto">
          <a:xfrm>
            <a:off x="1518258" y="4338037"/>
            <a:ext cx="222457" cy="247501"/>
          </a:xfrm>
          <a:custGeom>
            <a:avLst/>
            <a:gdLst>
              <a:gd name="T0" fmla="*/ 6 w 60"/>
              <a:gd name="T1" fmla="*/ 52 h 67"/>
              <a:gd name="T2" fmla="*/ 0 w 60"/>
              <a:gd name="T3" fmla="*/ 6 h 67"/>
              <a:gd name="T4" fmla="*/ 42 w 60"/>
              <a:gd name="T5" fmla="*/ 0 h 67"/>
              <a:gd name="T6" fmla="*/ 43 w 60"/>
              <a:gd name="T7" fmla="*/ 8 h 67"/>
              <a:gd name="T8" fmla="*/ 42 w 60"/>
              <a:gd name="T9" fmla="*/ 9 h 67"/>
              <a:gd name="T10" fmla="*/ 41 w 60"/>
              <a:gd name="T11" fmla="*/ 3 h 67"/>
              <a:gd name="T12" fmla="*/ 6 w 60"/>
              <a:gd name="T13" fmla="*/ 1 h 67"/>
              <a:gd name="T14" fmla="*/ 42 w 60"/>
              <a:gd name="T15" fmla="*/ 10 h 67"/>
              <a:gd name="T16" fmla="*/ 43 w 60"/>
              <a:gd name="T17" fmla="*/ 12 h 67"/>
              <a:gd name="T18" fmla="*/ 22 w 60"/>
              <a:gd name="T19" fmla="*/ 13 h 67"/>
              <a:gd name="T20" fmla="*/ 15 w 60"/>
              <a:gd name="T21" fmla="*/ 51 h 67"/>
              <a:gd name="T22" fmla="*/ 58 w 60"/>
              <a:gd name="T23" fmla="*/ 67 h 67"/>
              <a:gd name="T24" fmla="*/ 16 w 60"/>
              <a:gd name="T25" fmla="*/ 61 h 67"/>
              <a:gd name="T26" fmla="*/ 22 w 60"/>
              <a:gd name="T27" fmla="*/ 14 h 67"/>
              <a:gd name="T28" fmla="*/ 60 w 60"/>
              <a:gd name="T29" fmla="*/ 16 h 67"/>
              <a:gd name="T30" fmla="*/ 59 w 60"/>
              <a:gd name="T31" fmla="*/ 24 h 67"/>
              <a:gd name="T32" fmla="*/ 57 w 60"/>
              <a:gd name="T33" fmla="*/ 23 h 67"/>
              <a:gd name="T34" fmla="*/ 56 w 60"/>
              <a:gd name="T35" fmla="*/ 16 h 67"/>
              <a:gd name="T36" fmla="*/ 22 w 60"/>
              <a:gd name="T37" fmla="*/ 25 h 67"/>
              <a:gd name="T38" fmla="*/ 60 w 60"/>
              <a:gd name="T39" fmla="*/ 27 h 67"/>
              <a:gd name="T40" fmla="*/ 58 w 60"/>
              <a:gd name="T41" fmla="*/ 67 h 67"/>
              <a:gd name="T42" fmla="*/ 23 w 60"/>
              <a:gd name="T43" fmla="*/ 18 h 67"/>
              <a:gd name="T44" fmla="*/ 22 w 60"/>
              <a:gd name="T45" fmla="*/ 17 h 67"/>
              <a:gd name="T46" fmla="*/ 55 w 60"/>
              <a:gd name="T47" fmla="*/ 16 h 67"/>
              <a:gd name="T48" fmla="*/ 56 w 60"/>
              <a:gd name="T49" fmla="*/ 17 h 67"/>
              <a:gd name="T50" fmla="*/ 55 w 60"/>
              <a:gd name="T51" fmla="*/ 20 h 67"/>
              <a:gd name="T52" fmla="*/ 22 w 60"/>
              <a:gd name="T53" fmla="*/ 19 h 67"/>
              <a:gd name="T54" fmla="*/ 23 w 60"/>
              <a:gd name="T55" fmla="*/ 18 h 67"/>
              <a:gd name="T56" fmla="*/ 56 w 60"/>
              <a:gd name="T57" fmla="*/ 19 h 67"/>
              <a:gd name="T58" fmla="*/ 55 w 60"/>
              <a:gd name="T59" fmla="*/ 20 h 67"/>
              <a:gd name="T60" fmla="*/ 23 w 60"/>
              <a:gd name="T61" fmla="*/ 22 h 67"/>
              <a:gd name="T62" fmla="*/ 22 w 60"/>
              <a:gd name="T63" fmla="*/ 21 h 67"/>
              <a:gd name="T64" fmla="*/ 55 w 60"/>
              <a:gd name="T65" fmla="*/ 21 h 67"/>
              <a:gd name="T66" fmla="*/ 56 w 60"/>
              <a:gd name="T67" fmla="*/ 22 h 67"/>
              <a:gd name="T68" fmla="*/ 55 w 60"/>
              <a:gd name="T69" fmla="*/ 25 h 67"/>
              <a:gd name="T70" fmla="*/ 22 w 60"/>
              <a:gd name="T71" fmla="*/ 24 h 67"/>
              <a:gd name="T72" fmla="*/ 23 w 60"/>
              <a:gd name="T73" fmla="*/ 23 h 67"/>
              <a:gd name="T74" fmla="*/ 56 w 60"/>
              <a:gd name="T75" fmla="*/ 24 h 67"/>
              <a:gd name="T76" fmla="*/ 55 w 60"/>
              <a:gd name="T77" fmla="*/ 25 h 67"/>
              <a:gd name="T78" fmla="*/ 7 w 60"/>
              <a:gd name="T79" fmla="*/ 3 h 67"/>
              <a:gd name="T80" fmla="*/ 6 w 60"/>
              <a:gd name="T81" fmla="*/ 2 h 67"/>
              <a:gd name="T82" fmla="*/ 39 w 60"/>
              <a:gd name="T83" fmla="*/ 2 h 67"/>
              <a:gd name="T84" fmla="*/ 40 w 60"/>
              <a:gd name="T85" fmla="*/ 2 h 67"/>
              <a:gd name="T86" fmla="*/ 39 w 60"/>
              <a:gd name="T87" fmla="*/ 5 h 67"/>
              <a:gd name="T88" fmla="*/ 6 w 60"/>
              <a:gd name="T89" fmla="*/ 5 h 67"/>
              <a:gd name="T90" fmla="*/ 7 w 60"/>
              <a:gd name="T91" fmla="*/ 4 h 67"/>
              <a:gd name="T92" fmla="*/ 40 w 60"/>
              <a:gd name="T93" fmla="*/ 5 h 67"/>
              <a:gd name="T94" fmla="*/ 39 w 60"/>
              <a:gd name="T95" fmla="*/ 5 h 67"/>
              <a:gd name="T96" fmla="*/ 7 w 60"/>
              <a:gd name="T97" fmla="*/ 8 h 67"/>
              <a:gd name="T98" fmla="*/ 6 w 60"/>
              <a:gd name="T99" fmla="*/ 7 h 67"/>
              <a:gd name="T100" fmla="*/ 39 w 60"/>
              <a:gd name="T101" fmla="*/ 6 h 67"/>
              <a:gd name="T102" fmla="*/ 40 w 60"/>
              <a:gd name="T103" fmla="*/ 7 h 67"/>
              <a:gd name="T104" fmla="*/ 39 w 60"/>
              <a:gd name="T105" fmla="*/ 10 h 67"/>
              <a:gd name="T106" fmla="*/ 6 w 60"/>
              <a:gd name="T107" fmla="*/ 9 h 67"/>
              <a:gd name="T108" fmla="*/ 7 w 60"/>
              <a:gd name="T109" fmla="*/ 8 h 67"/>
              <a:gd name="T110" fmla="*/ 40 w 60"/>
              <a:gd name="T111" fmla="*/ 9 h 67"/>
              <a:gd name="T112" fmla="*/ 39 w 60"/>
              <a:gd name="T113" fmla="*/ 10 h 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0" h="67">
                <a:moveTo>
                  <a:pt x="14" y="52"/>
                </a:moveTo>
                <a:cubicBezTo>
                  <a:pt x="6" y="52"/>
                  <a:pt x="6" y="52"/>
                  <a:pt x="6" y="52"/>
                </a:cubicBezTo>
                <a:cubicBezTo>
                  <a:pt x="3" y="52"/>
                  <a:pt x="0" y="49"/>
                  <a:pt x="0" y="46"/>
                </a:cubicBezTo>
                <a:cubicBezTo>
                  <a:pt x="0" y="32"/>
                  <a:pt x="0" y="19"/>
                  <a:pt x="0" y="6"/>
                </a:cubicBezTo>
                <a:cubicBezTo>
                  <a:pt x="0" y="2"/>
                  <a:pt x="3" y="0"/>
                  <a:pt x="6" y="0"/>
                </a:cubicBezTo>
                <a:cubicBezTo>
                  <a:pt x="18" y="0"/>
                  <a:pt x="30" y="0"/>
                  <a:pt x="42" y="0"/>
                </a:cubicBezTo>
                <a:cubicBezTo>
                  <a:pt x="43" y="0"/>
                  <a:pt x="43" y="0"/>
                  <a:pt x="43" y="1"/>
                </a:cubicBezTo>
                <a:cubicBezTo>
                  <a:pt x="43" y="8"/>
                  <a:pt x="43" y="8"/>
                  <a:pt x="43" y="8"/>
                </a:cubicBezTo>
                <a:cubicBezTo>
                  <a:pt x="43" y="8"/>
                  <a:pt x="43" y="9"/>
                  <a:pt x="42" y="9"/>
                </a:cubicBezTo>
                <a:cubicBezTo>
                  <a:pt x="42" y="9"/>
                  <a:pt x="42" y="9"/>
                  <a:pt x="42" y="9"/>
                </a:cubicBezTo>
                <a:cubicBezTo>
                  <a:pt x="42" y="9"/>
                  <a:pt x="41" y="8"/>
                  <a:pt x="41" y="8"/>
                </a:cubicBezTo>
                <a:cubicBezTo>
                  <a:pt x="41" y="3"/>
                  <a:pt x="41" y="3"/>
                  <a:pt x="41" y="3"/>
                </a:cubicBezTo>
                <a:cubicBezTo>
                  <a:pt x="41" y="2"/>
                  <a:pt x="41" y="1"/>
                  <a:pt x="40" y="1"/>
                </a:cubicBezTo>
                <a:cubicBezTo>
                  <a:pt x="6" y="1"/>
                  <a:pt x="6" y="1"/>
                  <a:pt x="6" y="1"/>
                </a:cubicBezTo>
                <a:cubicBezTo>
                  <a:pt x="0" y="1"/>
                  <a:pt x="0" y="10"/>
                  <a:pt x="6" y="10"/>
                </a:cubicBezTo>
                <a:cubicBezTo>
                  <a:pt x="42" y="10"/>
                  <a:pt x="42" y="10"/>
                  <a:pt x="42" y="10"/>
                </a:cubicBezTo>
                <a:cubicBezTo>
                  <a:pt x="43" y="10"/>
                  <a:pt x="43" y="11"/>
                  <a:pt x="43" y="11"/>
                </a:cubicBezTo>
                <a:cubicBezTo>
                  <a:pt x="43" y="12"/>
                  <a:pt x="43" y="12"/>
                  <a:pt x="43" y="12"/>
                </a:cubicBezTo>
                <a:cubicBezTo>
                  <a:pt x="43" y="13"/>
                  <a:pt x="43" y="13"/>
                  <a:pt x="42" y="13"/>
                </a:cubicBezTo>
                <a:cubicBezTo>
                  <a:pt x="22" y="13"/>
                  <a:pt x="22" y="13"/>
                  <a:pt x="22" y="13"/>
                </a:cubicBezTo>
                <a:cubicBezTo>
                  <a:pt x="18" y="13"/>
                  <a:pt x="15" y="16"/>
                  <a:pt x="15" y="20"/>
                </a:cubicBezTo>
                <a:cubicBezTo>
                  <a:pt x="15" y="51"/>
                  <a:pt x="15" y="51"/>
                  <a:pt x="15" y="51"/>
                </a:cubicBezTo>
                <a:cubicBezTo>
                  <a:pt x="15" y="51"/>
                  <a:pt x="15" y="52"/>
                  <a:pt x="14" y="52"/>
                </a:cubicBezTo>
                <a:close/>
                <a:moveTo>
                  <a:pt x="58" y="67"/>
                </a:moveTo>
                <a:cubicBezTo>
                  <a:pt x="22" y="67"/>
                  <a:pt x="22" y="67"/>
                  <a:pt x="22" y="67"/>
                </a:cubicBezTo>
                <a:cubicBezTo>
                  <a:pt x="19" y="67"/>
                  <a:pt x="16" y="64"/>
                  <a:pt x="16" y="61"/>
                </a:cubicBezTo>
                <a:cubicBezTo>
                  <a:pt x="16" y="47"/>
                  <a:pt x="16" y="34"/>
                  <a:pt x="16" y="20"/>
                </a:cubicBezTo>
                <a:cubicBezTo>
                  <a:pt x="16" y="17"/>
                  <a:pt x="19" y="14"/>
                  <a:pt x="22" y="14"/>
                </a:cubicBezTo>
                <a:cubicBezTo>
                  <a:pt x="35" y="14"/>
                  <a:pt x="46" y="14"/>
                  <a:pt x="58" y="14"/>
                </a:cubicBezTo>
                <a:cubicBezTo>
                  <a:pt x="59" y="14"/>
                  <a:pt x="60" y="15"/>
                  <a:pt x="60" y="16"/>
                </a:cubicBezTo>
                <a:cubicBezTo>
                  <a:pt x="60" y="23"/>
                  <a:pt x="60" y="23"/>
                  <a:pt x="60" y="23"/>
                </a:cubicBezTo>
                <a:cubicBezTo>
                  <a:pt x="60" y="23"/>
                  <a:pt x="59" y="24"/>
                  <a:pt x="59" y="24"/>
                </a:cubicBezTo>
                <a:cubicBezTo>
                  <a:pt x="59" y="24"/>
                  <a:pt x="59" y="24"/>
                  <a:pt x="59" y="24"/>
                </a:cubicBezTo>
                <a:cubicBezTo>
                  <a:pt x="58" y="24"/>
                  <a:pt x="57" y="23"/>
                  <a:pt x="57" y="23"/>
                </a:cubicBezTo>
                <a:cubicBezTo>
                  <a:pt x="57" y="17"/>
                  <a:pt x="57" y="17"/>
                  <a:pt x="57" y="17"/>
                </a:cubicBezTo>
                <a:cubicBezTo>
                  <a:pt x="57" y="16"/>
                  <a:pt x="57" y="16"/>
                  <a:pt x="56" y="16"/>
                </a:cubicBezTo>
                <a:cubicBezTo>
                  <a:pt x="22" y="16"/>
                  <a:pt x="22" y="16"/>
                  <a:pt x="22" y="16"/>
                </a:cubicBezTo>
                <a:cubicBezTo>
                  <a:pt x="16" y="16"/>
                  <a:pt x="16" y="25"/>
                  <a:pt x="22" y="25"/>
                </a:cubicBezTo>
                <a:cubicBezTo>
                  <a:pt x="58" y="25"/>
                  <a:pt x="58" y="25"/>
                  <a:pt x="58" y="25"/>
                </a:cubicBezTo>
                <a:cubicBezTo>
                  <a:pt x="59" y="25"/>
                  <a:pt x="60" y="26"/>
                  <a:pt x="60" y="27"/>
                </a:cubicBezTo>
                <a:cubicBezTo>
                  <a:pt x="60" y="39"/>
                  <a:pt x="60" y="52"/>
                  <a:pt x="60" y="65"/>
                </a:cubicBezTo>
                <a:cubicBezTo>
                  <a:pt x="60" y="66"/>
                  <a:pt x="59" y="67"/>
                  <a:pt x="58" y="67"/>
                </a:cubicBezTo>
                <a:close/>
                <a:moveTo>
                  <a:pt x="55" y="18"/>
                </a:moveTo>
                <a:cubicBezTo>
                  <a:pt x="23" y="18"/>
                  <a:pt x="23" y="18"/>
                  <a:pt x="23" y="18"/>
                </a:cubicBezTo>
                <a:cubicBezTo>
                  <a:pt x="22" y="18"/>
                  <a:pt x="22" y="17"/>
                  <a:pt x="22" y="17"/>
                </a:cubicBezTo>
                <a:cubicBezTo>
                  <a:pt x="22" y="17"/>
                  <a:pt x="22" y="17"/>
                  <a:pt x="22" y="17"/>
                </a:cubicBezTo>
                <a:cubicBezTo>
                  <a:pt x="22" y="17"/>
                  <a:pt x="22" y="16"/>
                  <a:pt x="23" y="16"/>
                </a:cubicBezTo>
                <a:cubicBezTo>
                  <a:pt x="55" y="16"/>
                  <a:pt x="55" y="16"/>
                  <a:pt x="55" y="16"/>
                </a:cubicBezTo>
                <a:cubicBezTo>
                  <a:pt x="56" y="16"/>
                  <a:pt x="56" y="17"/>
                  <a:pt x="56" y="17"/>
                </a:cubicBezTo>
                <a:cubicBezTo>
                  <a:pt x="56" y="17"/>
                  <a:pt x="56" y="17"/>
                  <a:pt x="56" y="17"/>
                </a:cubicBezTo>
                <a:cubicBezTo>
                  <a:pt x="56" y="17"/>
                  <a:pt x="56" y="18"/>
                  <a:pt x="55" y="18"/>
                </a:cubicBezTo>
                <a:close/>
                <a:moveTo>
                  <a:pt x="55" y="20"/>
                </a:moveTo>
                <a:cubicBezTo>
                  <a:pt x="23" y="20"/>
                  <a:pt x="23" y="20"/>
                  <a:pt x="23" y="20"/>
                </a:cubicBezTo>
                <a:cubicBezTo>
                  <a:pt x="22" y="20"/>
                  <a:pt x="22" y="20"/>
                  <a:pt x="22" y="19"/>
                </a:cubicBezTo>
                <a:cubicBezTo>
                  <a:pt x="22" y="19"/>
                  <a:pt x="22" y="19"/>
                  <a:pt x="22" y="19"/>
                </a:cubicBezTo>
                <a:cubicBezTo>
                  <a:pt x="22" y="19"/>
                  <a:pt x="22" y="18"/>
                  <a:pt x="23" y="18"/>
                </a:cubicBezTo>
                <a:cubicBezTo>
                  <a:pt x="55" y="18"/>
                  <a:pt x="55" y="18"/>
                  <a:pt x="55" y="18"/>
                </a:cubicBezTo>
                <a:cubicBezTo>
                  <a:pt x="56" y="18"/>
                  <a:pt x="56" y="19"/>
                  <a:pt x="56" y="19"/>
                </a:cubicBezTo>
                <a:cubicBezTo>
                  <a:pt x="56" y="19"/>
                  <a:pt x="56" y="19"/>
                  <a:pt x="56" y="19"/>
                </a:cubicBezTo>
                <a:cubicBezTo>
                  <a:pt x="56" y="20"/>
                  <a:pt x="56" y="20"/>
                  <a:pt x="55" y="20"/>
                </a:cubicBezTo>
                <a:close/>
                <a:moveTo>
                  <a:pt x="55" y="22"/>
                </a:moveTo>
                <a:cubicBezTo>
                  <a:pt x="23" y="22"/>
                  <a:pt x="23" y="22"/>
                  <a:pt x="23" y="22"/>
                </a:cubicBezTo>
                <a:cubicBezTo>
                  <a:pt x="22" y="22"/>
                  <a:pt x="22" y="22"/>
                  <a:pt x="22" y="22"/>
                </a:cubicBezTo>
                <a:cubicBezTo>
                  <a:pt x="22" y="21"/>
                  <a:pt x="22" y="21"/>
                  <a:pt x="22" y="21"/>
                </a:cubicBezTo>
                <a:cubicBezTo>
                  <a:pt x="22" y="21"/>
                  <a:pt x="22" y="21"/>
                  <a:pt x="23" y="21"/>
                </a:cubicBezTo>
                <a:cubicBezTo>
                  <a:pt x="55" y="21"/>
                  <a:pt x="55" y="21"/>
                  <a:pt x="55" y="21"/>
                </a:cubicBezTo>
                <a:cubicBezTo>
                  <a:pt x="56" y="21"/>
                  <a:pt x="56" y="21"/>
                  <a:pt x="56" y="21"/>
                </a:cubicBezTo>
                <a:cubicBezTo>
                  <a:pt x="56" y="22"/>
                  <a:pt x="56" y="22"/>
                  <a:pt x="56" y="22"/>
                </a:cubicBezTo>
                <a:cubicBezTo>
                  <a:pt x="56" y="22"/>
                  <a:pt x="56" y="22"/>
                  <a:pt x="55" y="22"/>
                </a:cubicBezTo>
                <a:close/>
                <a:moveTo>
                  <a:pt x="55" y="25"/>
                </a:moveTo>
                <a:cubicBezTo>
                  <a:pt x="23" y="25"/>
                  <a:pt x="23" y="25"/>
                  <a:pt x="23" y="25"/>
                </a:cubicBezTo>
                <a:cubicBezTo>
                  <a:pt x="22" y="25"/>
                  <a:pt x="22" y="24"/>
                  <a:pt x="22" y="24"/>
                </a:cubicBezTo>
                <a:cubicBezTo>
                  <a:pt x="22" y="24"/>
                  <a:pt x="22" y="24"/>
                  <a:pt x="22" y="24"/>
                </a:cubicBezTo>
                <a:cubicBezTo>
                  <a:pt x="22" y="23"/>
                  <a:pt x="22" y="23"/>
                  <a:pt x="23" y="23"/>
                </a:cubicBezTo>
                <a:cubicBezTo>
                  <a:pt x="55" y="23"/>
                  <a:pt x="55" y="23"/>
                  <a:pt x="55" y="23"/>
                </a:cubicBezTo>
                <a:cubicBezTo>
                  <a:pt x="56" y="23"/>
                  <a:pt x="56" y="23"/>
                  <a:pt x="56" y="24"/>
                </a:cubicBezTo>
                <a:cubicBezTo>
                  <a:pt x="56" y="24"/>
                  <a:pt x="56" y="24"/>
                  <a:pt x="56" y="24"/>
                </a:cubicBezTo>
                <a:cubicBezTo>
                  <a:pt x="56" y="24"/>
                  <a:pt x="56" y="25"/>
                  <a:pt x="55" y="25"/>
                </a:cubicBezTo>
                <a:close/>
                <a:moveTo>
                  <a:pt x="39" y="3"/>
                </a:moveTo>
                <a:cubicBezTo>
                  <a:pt x="7" y="3"/>
                  <a:pt x="7" y="3"/>
                  <a:pt x="7" y="3"/>
                </a:cubicBezTo>
                <a:cubicBezTo>
                  <a:pt x="6" y="3"/>
                  <a:pt x="6" y="3"/>
                  <a:pt x="6" y="2"/>
                </a:cubicBezTo>
                <a:cubicBezTo>
                  <a:pt x="6" y="2"/>
                  <a:pt x="6" y="2"/>
                  <a:pt x="6" y="2"/>
                </a:cubicBezTo>
                <a:cubicBezTo>
                  <a:pt x="6" y="2"/>
                  <a:pt x="6" y="2"/>
                  <a:pt x="7" y="2"/>
                </a:cubicBezTo>
                <a:cubicBezTo>
                  <a:pt x="39" y="2"/>
                  <a:pt x="39" y="2"/>
                  <a:pt x="39" y="2"/>
                </a:cubicBezTo>
                <a:cubicBezTo>
                  <a:pt x="40" y="2"/>
                  <a:pt x="40" y="2"/>
                  <a:pt x="40" y="2"/>
                </a:cubicBezTo>
                <a:cubicBezTo>
                  <a:pt x="40" y="2"/>
                  <a:pt x="40" y="2"/>
                  <a:pt x="40" y="2"/>
                </a:cubicBezTo>
                <a:cubicBezTo>
                  <a:pt x="40" y="3"/>
                  <a:pt x="40" y="3"/>
                  <a:pt x="39" y="3"/>
                </a:cubicBezTo>
                <a:close/>
                <a:moveTo>
                  <a:pt x="39" y="5"/>
                </a:moveTo>
                <a:cubicBezTo>
                  <a:pt x="7" y="5"/>
                  <a:pt x="7" y="5"/>
                  <a:pt x="7" y="5"/>
                </a:cubicBezTo>
                <a:cubicBezTo>
                  <a:pt x="6" y="5"/>
                  <a:pt x="6" y="5"/>
                  <a:pt x="6" y="5"/>
                </a:cubicBezTo>
                <a:cubicBezTo>
                  <a:pt x="6" y="5"/>
                  <a:pt x="6" y="5"/>
                  <a:pt x="6" y="5"/>
                </a:cubicBezTo>
                <a:cubicBezTo>
                  <a:pt x="6" y="4"/>
                  <a:pt x="6" y="4"/>
                  <a:pt x="7" y="4"/>
                </a:cubicBezTo>
                <a:cubicBezTo>
                  <a:pt x="39" y="4"/>
                  <a:pt x="39" y="4"/>
                  <a:pt x="39" y="4"/>
                </a:cubicBezTo>
                <a:cubicBezTo>
                  <a:pt x="40" y="4"/>
                  <a:pt x="40" y="4"/>
                  <a:pt x="40" y="5"/>
                </a:cubicBezTo>
                <a:cubicBezTo>
                  <a:pt x="40" y="5"/>
                  <a:pt x="40" y="5"/>
                  <a:pt x="40" y="5"/>
                </a:cubicBezTo>
                <a:cubicBezTo>
                  <a:pt x="40" y="5"/>
                  <a:pt x="40" y="5"/>
                  <a:pt x="39" y="5"/>
                </a:cubicBezTo>
                <a:close/>
                <a:moveTo>
                  <a:pt x="39" y="8"/>
                </a:moveTo>
                <a:cubicBezTo>
                  <a:pt x="7" y="8"/>
                  <a:pt x="7" y="8"/>
                  <a:pt x="7" y="8"/>
                </a:cubicBezTo>
                <a:cubicBezTo>
                  <a:pt x="6" y="8"/>
                  <a:pt x="6" y="7"/>
                  <a:pt x="6" y="7"/>
                </a:cubicBezTo>
                <a:cubicBezTo>
                  <a:pt x="6" y="7"/>
                  <a:pt x="6" y="7"/>
                  <a:pt x="6" y="7"/>
                </a:cubicBezTo>
                <a:cubicBezTo>
                  <a:pt x="6" y="6"/>
                  <a:pt x="6" y="6"/>
                  <a:pt x="7" y="6"/>
                </a:cubicBezTo>
                <a:cubicBezTo>
                  <a:pt x="39" y="6"/>
                  <a:pt x="39" y="6"/>
                  <a:pt x="39" y="6"/>
                </a:cubicBezTo>
                <a:cubicBezTo>
                  <a:pt x="40" y="6"/>
                  <a:pt x="40" y="6"/>
                  <a:pt x="40" y="7"/>
                </a:cubicBezTo>
                <a:cubicBezTo>
                  <a:pt x="40" y="7"/>
                  <a:pt x="40" y="7"/>
                  <a:pt x="40" y="7"/>
                </a:cubicBezTo>
                <a:cubicBezTo>
                  <a:pt x="40" y="7"/>
                  <a:pt x="40" y="8"/>
                  <a:pt x="39" y="8"/>
                </a:cubicBezTo>
                <a:close/>
                <a:moveTo>
                  <a:pt x="39" y="10"/>
                </a:moveTo>
                <a:cubicBezTo>
                  <a:pt x="7" y="10"/>
                  <a:pt x="7" y="10"/>
                  <a:pt x="7" y="10"/>
                </a:cubicBezTo>
                <a:cubicBezTo>
                  <a:pt x="6" y="10"/>
                  <a:pt x="6" y="10"/>
                  <a:pt x="6" y="9"/>
                </a:cubicBezTo>
                <a:cubicBezTo>
                  <a:pt x="6" y="9"/>
                  <a:pt x="6" y="9"/>
                  <a:pt x="6" y="9"/>
                </a:cubicBezTo>
                <a:cubicBezTo>
                  <a:pt x="6" y="9"/>
                  <a:pt x="6" y="8"/>
                  <a:pt x="7" y="8"/>
                </a:cubicBezTo>
                <a:cubicBezTo>
                  <a:pt x="39" y="8"/>
                  <a:pt x="39" y="8"/>
                  <a:pt x="39" y="8"/>
                </a:cubicBezTo>
                <a:cubicBezTo>
                  <a:pt x="40" y="8"/>
                  <a:pt x="40" y="9"/>
                  <a:pt x="40" y="9"/>
                </a:cubicBezTo>
                <a:cubicBezTo>
                  <a:pt x="40" y="9"/>
                  <a:pt x="40" y="9"/>
                  <a:pt x="40" y="9"/>
                </a:cubicBezTo>
                <a:cubicBezTo>
                  <a:pt x="40" y="10"/>
                  <a:pt x="40" y="10"/>
                  <a:pt x="39" y="10"/>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0" name="Oval 28"/>
          <p:cNvSpPr>
            <a:spLocks noChangeArrowheads="1"/>
          </p:cNvSpPr>
          <p:nvPr>
            <p:custDataLst>
              <p:tags r:id="rId18"/>
            </p:custDataLst>
          </p:nvPr>
        </p:nvSpPr>
        <p:spPr bwMode="auto">
          <a:xfrm>
            <a:off x="6424087" y="4133260"/>
            <a:ext cx="614334" cy="617279"/>
          </a:xfrm>
          <a:prstGeom prst="ellipse">
            <a:avLst/>
          </a:prstGeom>
          <a:solidFill>
            <a:schemeClr val="accent3"/>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91" name="Freeform 29"/>
          <p:cNvSpPr>
            <a:spLocks noEditPoints="1"/>
          </p:cNvSpPr>
          <p:nvPr>
            <p:custDataLst>
              <p:tags r:id="rId19"/>
            </p:custDataLst>
          </p:nvPr>
        </p:nvSpPr>
        <p:spPr bwMode="auto">
          <a:xfrm>
            <a:off x="6578775" y="4308573"/>
            <a:ext cx="302010" cy="312323"/>
          </a:xfrm>
          <a:custGeom>
            <a:avLst/>
            <a:gdLst>
              <a:gd name="T0" fmla="*/ 58 w 83"/>
              <a:gd name="T1" fmla="*/ 28 h 85"/>
              <a:gd name="T2" fmla="*/ 35 w 83"/>
              <a:gd name="T3" fmla="*/ 14 h 85"/>
              <a:gd name="T4" fmla="*/ 20 w 83"/>
              <a:gd name="T5" fmla="*/ 34 h 85"/>
              <a:gd name="T6" fmla="*/ 33 w 83"/>
              <a:gd name="T7" fmla="*/ 15 h 85"/>
              <a:gd name="T8" fmla="*/ 34 w 83"/>
              <a:gd name="T9" fmla="*/ 16 h 85"/>
              <a:gd name="T10" fmla="*/ 23 w 83"/>
              <a:gd name="T11" fmla="*/ 41 h 85"/>
              <a:gd name="T12" fmla="*/ 35 w 83"/>
              <a:gd name="T13" fmla="*/ 56 h 85"/>
              <a:gd name="T14" fmla="*/ 23 w 83"/>
              <a:gd name="T15" fmla="*/ 55 h 85"/>
              <a:gd name="T16" fmla="*/ 20 w 83"/>
              <a:gd name="T17" fmla="*/ 52 h 85"/>
              <a:gd name="T18" fmla="*/ 44 w 83"/>
              <a:gd name="T19" fmla="*/ 64 h 85"/>
              <a:gd name="T20" fmla="*/ 22 w 83"/>
              <a:gd name="T21" fmla="*/ 63 h 85"/>
              <a:gd name="T22" fmla="*/ 22 w 83"/>
              <a:gd name="T23" fmla="*/ 57 h 85"/>
              <a:gd name="T24" fmla="*/ 67 w 83"/>
              <a:gd name="T25" fmla="*/ 41 h 85"/>
              <a:gd name="T26" fmla="*/ 65 w 83"/>
              <a:gd name="T27" fmla="*/ 46 h 85"/>
              <a:gd name="T28" fmla="*/ 54 w 83"/>
              <a:gd name="T29" fmla="*/ 50 h 85"/>
              <a:gd name="T30" fmla="*/ 40 w 83"/>
              <a:gd name="T31" fmla="*/ 11 h 85"/>
              <a:gd name="T32" fmla="*/ 57 w 83"/>
              <a:gd name="T33" fmla="*/ 24 h 85"/>
              <a:gd name="T34" fmla="*/ 52 w 83"/>
              <a:gd name="T35" fmla="*/ 40 h 85"/>
              <a:gd name="T36" fmla="*/ 52 w 83"/>
              <a:gd name="T37" fmla="*/ 40 h 85"/>
              <a:gd name="T38" fmla="*/ 34 w 83"/>
              <a:gd name="T39" fmla="*/ 43 h 85"/>
              <a:gd name="T40" fmla="*/ 58 w 83"/>
              <a:gd name="T41" fmla="*/ 61 h 85"/>
              <a:gd name="T42" fmla="*/ 9 w 83"/>
              <a:gd name="T43" fmla="*/ 34 h 85"/>
              <a:gd name="T44" fmla="*/ 33 w 83"/>
              <a:gd name="T45" fmla="*/ 10 h 85"/>
              <a:gd name="T46" fmla="*/ 66 w 83"/>
              <a:gd name="T47" fmla="*/ 18 h 85"/>
              <a:gd name="T48" fmla="*/ 76 w 83"/>
              <a:gd name="T49" fmla="*/ 47 h 85"/>
              <a:gd name="T50" fmla="*/ 75 w 83"/>
              <a:gd name="T51" fmla="*/ 47 h 85"/>
              <a:gd name="T52" fmla="*/ 73 w 83"/>
              <a:gd name="T53" fmla="*/ 39 h 85"/>
              <a:gd name="T54" fmla="*/ 68 w 83"/>
              <a:gd name="T55" fmla="*/ 25 h 85"/>
              <a:gd name="T56" fmla="*/ 68 w 83"/>
              <a:gd name="T57" fmla="*/ 37 h 85"/>
              <a:gd name="T58" fmla="*/ 52 w 83"/>
              <a:gd name="T59" fmla="*/ 71 h 85"/>
              <a:gd name="T60" fmla="*/ 58 w 83"/>
              <a:gd name="T61" fmla="*/ 66 h 85"/>
              <a:gd name="T62" fmla="*/ 70 w 83"/>
              <a:gd name="T63" fmla="*/ 53 h 85"/>
              <a:gd name="T64" fmla="*/ 58 w 83"/>
              <a:gd name="T65" fmla="*/ 61 h 85"/>
              <a:gd name="T66" fmla="*/ 17 w 83"/>
              <a:gd name="T67" fmla="*/ 49 h 85"/>
              <a:gd name="T68" fmla="*/ 12 w 83"/>
              <a:gd name="T69" fmla="*/ 38 h 85"/>
              <a:gd name="T70" fmla="*/ 15 w 83"/>
              <a:gd name="T71" fmla="*/ 54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83" h="85">
                <a:moveTo>
                  <a:pt x="58" y="27"/>
                </a:moveTo>
                <a:cubicBezTo>
                  <a:pt x="58" y="27"/>
                  <a:pt x="58" y="28"/>
                  <a:pt x="58" y="28"/>
                </a:cubicBezTo>
                <a:cubicBezTo>
                  <a:pt x="58" y="29"/>
                  <a:pt x="58" y="29"/>
                  <a:pt x="57" y="29"/>
                </a:cubicBezTo>
                <a:cubicBezTo>
                  <a:pt x="51" y="22"/>
                  <a:pt x="44" y="17"/>
                  <a:pt x="35" y="14"/>
                </a:cubicBezTo>
                <a:cubicBezTo>
                  <a:pt x="21" y="10"/>
                  <a:pt x="12" y="19"/>
                  <a:pt x="19" y="34"/>
                </a:cubicBezTo>
                <a:cubicBezTo>
                  <a:pt x="19" y="35"/>
                  <a:pt x="20" y="35"/>
                  <a:pt x="20" y="34"/>
                </a:cubicBezTo>
                <a:cubicBezTo>
                  <a:pt x="22" y="28"/>
                  <a:pt x="25" y="22"/>
                  <a:pt x="30" y="16"/>
                </a:cubicBezTo>
                <a:cubicBezTo>
                  <a:pt x="30" y="15"/>
                  <a:pt x="32" y="15"/>
                  <a:pt x="33" y="15"/>
                </a:cubicBezTo>
                <a:cubicBezTo>
                  <a:pt x="33" y="15"/>
                  <a:pt x="33" y="15"/>
                  <a:pt x="33" y="15"/>
                </a:cubicBezTo>
                <a:cubicBezTo>
                  <a:pt x="34" y="15"/>
                  <a:pt x="34" y="16"/>
                  <a:pt x="34" y="16"/>
                </a:cubicBezTo>
                <a:cubicBezTo>
                  <a:pt x="28" y="22"/>
                  <a:pt x="25" y="31"/>
                  <a:pt x="22" y="38"/>
                </a:cubicBezTo>
                <a:cubicBezTo>
                  <a:pt x="22" y="39"/>
                  <a:pt x="22" y="40"/>
                  <a:pt x="23" y="41"/>
                </a:cubicBezTo>
                <a:cubicBezTo>
                  <a:pt x="26" y="46"/>
                  <a:pt x="30" y="51"/>
                  <a:pt x="35" y="55"/>
                </a:cubicBezTo>
                <a:cubicBezTo>
                  <a:pt x="35" y="55"/>
                  <a:pt x="35" y="56"/>
                  <a:pt x="35" y="56"/>
                </a:cubicBezTo>
                <a:cubicBezTo>
                  <a:pt x="31" y="56"/>
                  <a:pt x="28" y="56"/>
                  <a:pt x="25" y="56"/>
                </a:cubicBezTo>
                <a:cubicBezTo>
                  <a:pt x="24" y="56"/>
                  <a:pt x="24" y="55"/>
                  <a:pt x="23" y="55"/>
                </a:cubicBezTo>
                <a:cubicBezTo>
                  <a:pt x="22" y="54"/>
                  <a:pt x="22" y="53"/>
                  <a:pt x="21" y="52"/>
                </a:cubicBezTo>
                <a:cubicBezTo>
                  <a:pt x="20" y="52"/>
                  <a:pt x="20" y="52"/>
                  <a:pt x="20" y="52"/>
                </a:cubicBezTo>
                <a:cubicBezTo>
                  <a:pt x="19" y="72"/>
                  <a:pt x="32" y="78"/>
                  <a:pt x="45" y="65"/>
                </a:cubicBezTo>
                <a:cubicBezTo>
                  <a:pt x="45" y="65"/>
                  <a:pt x="45" y="64"/>
                  <a:pt x="44" y="64"/>
                </a:cubicBezTo>
                <a:cubicBezTo>
                  <a:pt x="37" y="66"/>
                  <a:pt x="30" y="66"/>
                  <a:pt x="25" y="65"/>
                </a:cubicBezTo>
                <a:cubicBezTo>
                  <a:pt x="24" y="65"/>
                  <a:pt x="23" y="64"/>
                  <a:pt x="22" y="63"/>
                </a:cubicBezTo>
                <a:cubicBezTo>
                  <a:pt x="22" y="61"/>
                  <a:pt x="21" y="59"/>
                  <a:pt x="21" y="57"/>
                </a:cubicBezTo>
                <a:cubicBezTo>
                  <a:pt x="21" y="57"/>
                  <a:pt x="21" y="56"/>
                  <a:pt x="22" y="57"/>
                </a:cubicBezTo>
                <a:cubicBezTo>
                  <a:pt x="36" y="60"/>
                  <a:pt x="59" y="54"/>
                  <a:pt x="69" y="44"/>
                </a:cubicBezTo>
                <a:cubicBezTo>
                  <a:pt x="68" y="43"/>
                  <a:pt x="68" y="42"/>
                  <a:pt x="67" y="41"/>
                </a:cubicBezTo>
                <a:cubicBezTo>
                  <a:pt x="67" y="41"/>
                  <a:pt x="66" y="41"/>
                  <a:pt x="66" y="41"/>
                </a:cubicBezTo>
                <a:cubicBezTo>
                  <a:pt x="66" y="43"/>
                  <a:pt x="65" y="44"/>
                  <a:pt x="65" y="46"/>
                </a:cubicBezTo>
                <a:cubicBezTo>
                  <a:pt x="62" y="48"/>
                  <a:pt x="59" y="49"/>
                  <a:pt x="55" y="51"/>
                </a:cubicBezTo>
                <a:cubicBezTo>
                  <a:pt x="55" y="51"/>
                  <a:pt x="54" y="50"/>
                  <a:pt x="54" y="50"/>
                </a:cubicBezTo>
                <a:cubicBezTo>
                  <a:pt x="55" y="49"/>
                  <a:pt x="55" y="48"/>
                  <a:pt x="56" y="46"/>
                </a:cubicBezTo>
                <a:cubicBezTo>
                  <a:pt x="67" y="17"/>
                  <a:pt x="54" y="2"/>
                  <a:pt x="40" y="11"/>
                </a:cubicBezTo>
                <a:cubicBezTo>
                  <a:pt x="39" y="11"/>
                  <a:pt x="39" y="12"/>
                  <a:pt x="40" y="12"/>
                </a:cubicBezTo>
                <a:cubicBezTo>
                  <a:pt x="46" y="15"/>
                  <a:pt x="52" y="19"/>
                  <a:pt x="57" y="24"/>
                </a:cubicBezTo>
                <a:cubicBezTo>
                  <a:pt x="58" y="25"/>
                  <a:pt x="58" y="26"/>
                  <a:pt x="58" y="27"/>
                </a:cubicBezTo>
                <a:close/>
                <a:moveTo>
                  <a:pt x="52" y="40"/>
                </a:moveTo>
                <a:cubicBezTo>
                  <a:pt x="53" y="55"/>
                  <a:pt x="31" y="55"/>
                  <a:pt x="31" y="41"/>
                </a:cubicBezTo>
                <a:cubicBezTo>
                  <a:pt x="31" y="28"/>
                  <a:pt x="51" y="27"/>
                  <a:pt x="52" y="40"/>
                </a:cubicBezTo>
                <a:close/>
                <a:moveTo>
                  <a:pt x="44" y="43"/>
                </a:moveTo>
                <a:cubicBezTo>
                  <a:pt x="44" y="49"/>
                  <a:pt x="34" y="50"/>
                  <a:pt x="34" y="43"/>
                </a:cubicBezTo>
                <a:cubicBezTo>
                  <a:pt x="34" y="37"/>
                  <a:pt x="43" y="37"/>
                  <a:pt x="44" y="43"/>
                </a:cubicBezTo>
                <a:close/>
                <a:moveTo>
                  <a:pt x="58" y="61"/>
                </a:moveTo>
                <a:cubicBezTo>
                  <a:pt x="44" y="85"/>
                  <a:pt x="22" y="83"/>
                  <a:pt x="17" y="63"/>
                </a:cubicBezTo>
                <a:cubicBezTo>
                  <a:pt x="4" y="58"/>
                  <a:pt x="0" y="45"/>
                  <a:pt x="9" y="34"/>
                </a:cubicBezTo>
                <a:cubicBezTo>
                  <a:pt x="10" y="33"/>
                  <a:pt x="10" y="32"/>
                  <a:pt x="10" y="31"/>
                </a:cubicBezTo>
                <a:cubicBezTo>
                  <a:pt x="7" y="16"/>
                  <a:pt x="18" y="7"/>
                  <a:pt x="33" y="10"/>
                </a:cubicBezTo>
                <a:cubicBezTo>
                  <a:pt x="34" y="10"/>
                  <a:pt x="35" y="10"/>
                  <a:pt x="36" y="9"/>
                </a:cubicBezTo>
                <a:cubicBezTo>
                  <a:pt x="48" y="0"/>
                  <a:pt x="62" y="4"/>
                  <a:pt x="66" y="18"/>
                </a:cubicBezTo>
                <a:cubicBezTo>
                  <a:pt x="67" y="19"/>
                  <a:pt x="67" y="19"/>
                  <a:pt x="68" y="20"/>
                </a:cubicBezTo>
                <a:cubicBezTo>
                  <a:pt x="80" y="25"/>
                  <a:pt x="83" y="37"/>
                  <a:pt x="76" y="47"/>
                </a:cubicBezTo>
                <a:cubicBezTo>
                  <a:pt x="76" y="47"/>
                  <a:pt x="75" y="47"/>
                  <a:pt x="75" y="47"/>
                </a:cubicBezTo>
                <a:cubicBezTo>
                  <a:pt x="75" y="47"/>
                  <a:pt x="75" y="47"/>
                  <a:pt x="75" y="47"/>
                </a:cubicBezTo>
                <a:cubicBezTo>
                  <a:pt x="74" y="45"/>
                  <a:pt x="73" y="43"/>
                  <a:pt x="73" y="42"/>
                </a:cubicBezTo>
                <a:cubicBezTo>
                  <a:pt x="72" y="41"/>
                  <a:pt x="72" y="40"/>
                  <a:pt x="73" y="39"/>
                </a:cubicBezTo>
                <a:cubicBezTo>
                  <a:pt x="75" y="33"/>
                  <a:pt x="74" y="28"/>
                  <a:pt x="69" y="24"/>
                </a:cubicBezTo>
                <a:cubicBezTo>
                  <a:pt x="68" y="24"/>
                  <a:pt x="68" y="24"/>
                  <a:pt x="68" y="25"/>
                </a:cubicBezTo>
                <a:cubicBezTo>
                  <a:pt x="68" y="27"/>
                  <a:pt x="68" y="30"/>
                  <a:pt x="67" y="34"/>
                </a:cubicBezTo>
                <a:cubicBezTo>
                  <a:pt x="67" y="35"/>
                  <a:pt x="67" y="36"/>
                  <a:pt x="68" y="37"/>
                </a:cubicBezTo>
                <a:cubicBezTo>
                  <a:pt x="82" y="58"/>
                  <a:pt x="71" y="76"/>
                  <a:pt x="52" y="72"/>
                </a:cubicBezTo>
                <a:cubicBezTo>
                  <a:pt x="52" y="72"/>
                  <a:pt x="51" y="72"/>
                  <a:pt x="52" y="71"/>
                </a:cubicBezTo>
                <a:cubicBezTo>
                  <a:pt x="53" y="70"/>
                  <a:pt x="54" y="68"/>
                  <a:pt x="55" y="67"/>
                </a:cubicBezTo>
                <a:cubicBezTo>
                  <a:pt x="56" y="66"/>
                  <a:pt x="57" y="66"/>
                  <a:pt x="58" y="66"/>
                </a:cubicBezTo>
                <a:cubicBezTo>
                  <a:pt x="66" y="66"/>
                  <a:pt x="71" y="61"/>
                  <a:pt x="71" y="54"/>
                </a:cubicBezTo>
                <a:cubicBezTo>
                  <a:pt x="71" y="53"/>
                  <a:pt x="70" y="53"/>
                  <a:pt x="70" y="53"/>
                </a:cubicBezTo>
                <a:cubicBezTo>
                  <a:pt x="67" y="55"/>
                  <a:pt x="64" y="57"/>
                  <a:pt x="60" y="59"/>
                </a:cubicBezTo>
                <a:cubicBezTo>
                  <a:pt x="59" y="60"/>
                  <a:pt x="58" y="60"/>
                  <a:pt x="58" y="61"/>
                </a:cubicBezTo>
                <a:close/>
                <a:moveTo>
                  <a:pt x="16" y="53"/>
                </a:moveTo>
                <a:cubicBezTo>
                  <a:pt x="16" y="52"/>
                  <a:pt x="16" y="50"/>
                  <a:pt x="17" y="49"/>
                </a:cubicBezTo>
                <a:cubicBezTo>
                  <a:pt x="17" y="48"/>
                  <a:pt x="17" y="47"/>
                  <a:pt x="16" y="46"/>
                </a:cubicBezTo>
                <a:cubicBezTo>
                  <a:pt x="14" y="43"/>
                  <a:pt x="13" y="40"/>
                  <a:pt x="12" y="38"/>
                </a:cubicBezTo>
                <a:cubicBezTo>
                  <a:pt x="12" y="37"/>
                  <a:pt x="11" y="37"/>
                  <a:pt x="11" y="38"/>
                </a:cubicBezTo>
                <a:cubicBezTo>
                  <a:pt x="7" y="44"/>
                  <a:pt x="9" y="50"/>
                  <a:pt x="15" y="54"/>
                </a:cubicBezTo>
                <a:cubicBezTo>
                  <a:pt x="16" y="54"/>
                  <a:pt x="16" y="54"/>
                  <a:pt x="16" y="53"/>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88" name="Oval 31"/>
          <p:cNvSpPr>
            <a:spLocks noChangeArrowheads="1"/>
          </p:cNvSpPr>
          <p:nvPr>
            <p:custDataLst>
              <p:tags r:id="rId20"/>
            </p:custDataLst>
          </p:nvPr>
        </p:nvSpPr>
        <p:spPr bwMode="auto">
          <a:xfrm>
            <a:off x="1303168" y="5241123"/>
            <a:ext cx="614334" cy="617279"/>
          </a:xfrm>
          <a:prstGeom prst="ellipse">
            <a:avLst/>
          </a:prstGeom>
          <a:solidFill>
            <a:schemeClr val="accent1"/>
          </a:solidFill>
          <a:ln>
            <a:noFill/>
          </a:ln>
        </p:spPr>
        <p:txBody>
          <a:bodyPr>
            <a:normAutofit fontScale="30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89" name="Freeform 32"/>
          <p:cNvSpPr>
            <a:spLocks noEditPoints="1"/>
          </p:cNvSpPr>
          <p:nvPr>
            <p:custDataLst>
              <p:tags r:id="rId21"/>
            </p:custDataLst>
          </p:nvPr>
        </p:nvSpPr>
        <p:spPr bwMode="auto">
          <a:xfrm>
            <a:off x="1460803" y="5400231"/>
            <a:ext cx="300537" cy="300537"/>
          </a:xfrm>
          <a:custGeom>
            <a:avLst/>
            <a:gdLst>
              <a:gd name="T0" fmla="*/ 82 w 82"/>
              <a:gd name="T1" fmla="*/ 41 h 82"/>
              <a:gd name="T2" fmla="*/ 0 w 82"/>
              <a:gd name="T3" fmla="*/ 41 h 82"/>
              <a:gd name="T4" fmla="*/ 63 w 82"/>
              <a:gd name="T5" fmla="*/ 43 h 82"/>
              <a:gd name="T6" fmla="*/ 67 w 82"/>
              <a:gd name="T7" fmla="*/ 35 h 82"/>
              <a:gd name="T8" fmla="*/ 74 w 82"/>
              <a:gd name="T9" fmla="*/ 39 h 82"/>
              <a:gd name="T10" fmla="*/ 76 w 82"/>
              <a:gd name="T11" fmla="*/ 33 h 82"/>
              <a:gd name="T12" fmla="*/ 76 w 82"/>
              <a:gd name="T13" fmla="*/ 41 h 82"/>
              <a:gd name="T14" fmla="*/ 76 w 82"/>
              <a:gd name="T15" fmla="*/ 44 h 82"/>
              <a:gd name="T16" fmla="*/ 76 w 82"/>
              <a:gd name="T17" fmla="*/ 46 h 82"/>
              <a:gd name="T18" fmla="*/ 75 w 82"/>
              <a:gd name="T19" fmla="*/ 46 h 82"/>
              <a:gd name="T20" fmla="*/ 72 w 82"/>
              <a:gd name="T21" fmla="*/ 44 h 82"/>
              <a:gd name="T22" fmla="*/ 72 w 82"/>
              <a:gd name="T23" fmla="*/ 47 h 82"/>
              <a:gd name="T24" fmla="*/ 75 w 82"/>
              <a:gd name="T25" fmla="*/ 49 h 82"/>
              <a:gd name="T26" fmla="*/ 41 w 82"/>
              <a:gd name="T27" fmla="*/ 76 h 82"/>
              <a:gd name="T28" fmla="*/ 41 w 82"/>
              <a:gd name="T29" fmla="*/ 5 h 82"/>
              <a:gd name="T30" fmla="*/ 52 w 82"/>
              <a:gd name="T31" fmla="*/ 8 h 82"/>
              <a:gd name="T32" fmla="*/ 37 w 82"/>
              <a:gd name="T33" fmla="*/ 15 h 82"/>
              <a:gd name="T34" fmla="*/ 30 w 82"/>
              <a:gd name="T35" fmla="*/ 17 h 82"/>
              <a:gd name="T36" fmla="*/ 29 w 82"/>
              <a:gd name="T37" fmla="*/ 24 h 82"/>
              <a:gd name="T38" fmla="*/ 26 w 82"/>
              <a:gd name="T39" fmla="*/ 29 h 82"/>
              <a:gd name="T40" fmla="*/ 24 w 82"/>
              <a:gd name="T41" fmla="*/ 31 h 82"/>
              <a:gd name="T42" fmla="*/ 26 w 82"/>
              <a:gd name="T43" fmla="*/ 33 h 82"/>
              <a:gd name="T44" fmla="*/ 29 w 82"/>
              <a:gd name="T45" fmla="*/ 32 h 82"/>
              <a:gd name="T46" fmla="*/ 33 w 82"/>
              <a:gd name="T47" fmla="*/ 28 h 82"/>
              <a:gd name="T48" fmla="*/ 38 w 82"/>
              <a:gd name="T49" fmla="*/ 30 h 82"/>
              <a:gd name="T50" fmla="*/ 41 w 82"/>
              <a:gd name="T51" fmla="*/ 34 h 82"/>
              <a:gd name="T52" fmla="*/ 35 w 82"/>
              <a:gd name="T53" fmla="*/ 34 h 82"/>
              <a:gd name="T54" fmla="*/ 32 w 82"/>
              <a:gd name="T55" fmla="*/ 32 h 82"/>
              <a:gd name="T56" fmla="*/ 25 w 82"/>
              <a:gd name="T57" fmla="*/ 37 h 82"/>
              <a:gd name="T58" fmla="*/ 23 w 82"/>
              <a:gd name="T59" fmla="*/ 46 h 82"/>
              <a:gd name="T60" fmla="*/ 28 w 82"/>
              <a:gd name="T61" fmla="*/ 51 h 82"/>
              <a:gd name="T62" fmla="*/ 35 w 82"/>
              <a:gd name="T63" fmla="*/ 51 h 82"/>
              <a:gd name="T64" fmla="*/ 43 w 82"/>
              <a:gd name="T65" fmla="*/ 70 h 82"/>
              <a:gd name="T66" fmla="*/ 49 w 82"/>
              <a:gd name="T67" fmla="*/ 57 h 82"/>
              <a:gd name="T68" fmla="*/ 49 w 82"/>
              <a:gd name="T69" fmla="*/ 44 h 82"/>
              <a:gd name="T70" fmla="*/ 44 w 82"/>
              <a:gd name="T71" fmla="*/ 38 h 82"/>
              <a:gd name="T72" fmla="*/ 47 w 82"/>
              <a:gd name="T73" fmla="*/ 41 h 82"/>
              <a:gd name="T74" fmla="*/ 53 w 82"/>
              <a:gd name="T75" fmla="*/ 37 h 82"/>
              <a:gd name="T76" fmla="*/ 50 w 82"/>
              <a:gd name="T77" fmla="*/ 34 h 82"/>
              <a:gd name="T78" fmla="*/ 55 w 82"/>
              <a:gd name="T79" fmla="*/ 34 h 82"/>
              <a:gd name="T80" fmla="*/ 62 w 82"/>
              <a:gd name="T81" fmla="*/ 43 h 82"/>
              <a:gd name="T82" fmla="*/ 51 w 82"/>
              <a:gd name="T83" fmla="*/ 58 h 82"/>
              <a:gd name="T84" fmla="*/ 49 w 82"/>
              <a:gd name="T85" fmla="*/ 63 h 82"/>
              <a:gd name="T86" fmla="*/ 52 w 82"/>
              <a:gd name="T87" fmla="*/ 58 h 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82" h="82">
                <a:moveTo>
                  <a:pt x="41" y="0"/>
                </a:moveTo>
                <a:cubicBezTo>
                  <a:pt x="64" y="0"/>
                  <a:pt x="82" y="18"/>
                  <a:pt x="82" y="41"/>
                </a:cubicBezTo>
                <a:cubicBezTo>
                  <a:pt x="82" y="63"/>
                  <a:pt x="64" y="82"/>
                  <a:pt x="41" y="82"/>
                </a:cubicBezTo>
                <a:cubicBezTo>
                  <a:pt x="18" y="82"/>
                  <a:pt x="0" y="63"/>
                  <a:pt x="0" y="41"/>
                </a:cubicBezTo>
                <a:cubicBezTo>
                  <a:pt x="0" y="18"/>
                  <a:pt x="18" y="0"/>
                  <a:pt x="41" y="0"/>
                </a:cubicBezTo>
                <a:close/>
                <a:moveTo>
                  <a:pt x="63" y="43"/>
                </a:moveTo>
                <a:cubicBezTo>
                  <a:pt x="64" y="40"/>
                  <a:pt x="64" y="38"/>
                  <a:pt x="65" y="35"/>
                </a:cubicBezTo>
                <a:cubicBezTo>
                  <a:pt x="65" y="34"/>
                  <a:pt x="65" y="34"/>
                  <a:pt x="67" y="35"/>
                </a:cubicBezTo>
                <a:cubicBezTo>
                  <a:pt x="68" y="37"/>
                  <a:pt x="70" y="38"/>
                  <a:pt x="72" y="40"/>
                </a:cubicBezTo>
                <a:cubicBezTo>
                  <a:pt x="73" y="41"/>
                  <a:pt x="74" y="41"/>
                  <a:pt x="74" y="39"/>
                </a:cubicBezTo>
                <a:cubicBezTo>
                  <a:pt x="74" y="37"/>
                  <a:pt x="74" y="35"/>
                  <a:pt x="75" y="33"/>
                </a:cubicBezTo>
                <a:cubicBezTo>
                  <a:pt x="75" y="32"/>
                  <a:pt x="75" y="32"/>
                  <a:pt x="76" y="33"/>
                </a:cubicBezTo>
                <a:cubicBezTo>
                  <a:pt x="76" y="36"/>
                  <a:pt x="76" y="38"/>
                  <a:pt x="76" y="41"/>
                </a:cubicBezTo>
                <a:cubicBezTo>
                  <a:pt x="76" y="41"/>
                  <a:pt x="77" y="41"/>
                  <a:pt x="76" y="41"/>
                </a:cubicBezTo>
                <a:cubicBezTo>
                  <a:pt x="75" y="43"/>
                  <a:pt x="75" y="43"/>
                  <a:pt x="75" y="43"/>
                </a:cubicBezTo>
                <a:cubicBezTo>
                  <a:pt x="75" y="44"/>
                  <a:pt x="75" y="44"/>
                  <a:pt x="76" y="44"/>
                </a:cubicBezTo>
                <a:cubicBezTo>
                  <a:pt x="76" y="44"/>
                  <a:pt x="76" y="45"/>
                  <a:pt x="76" y="45"/>
                </a:cubicBezTo>
                <a:cubicBezTo>
                  <a:pt x="76" y="45"/>
                  <a:pt x="76" y="46"/>
                  <a:pt x="76" y="46"/>
                </a:cubicBezTo>
                <a:cubicBezTo>
                  <a:pt x="76" y="46"/>
                  <a:pt x="76" y="47"/>
                  <a:pt x="76" y="47"/>
                </a:cubicBezTo>
                <a:cubicBezTo>
                  <a:pt x="75" y="47"/>
                  <a:pt x="75" y="46"/>
                  <a:pt x="75" y="46"/>
                </a:cubicBezTo>
                <a:cubicBezTo>
                  <a:pt x="74" y="46"/>
                  <a:pt x="74" y="47"/>
                  <a:pt x="73" y="45"/>
                </a:cubicBezTo>
                <a:cubicBezTo>
                  <a:pt x="73" y="45"/>
                  <a:pt x="73" y="45"/>
                  <a:pt x="72" y="44"/>
                </a:cubicBezTo>
                <a:cubicBezTo>
                  <a:pt x="70" y="39"/>
                  <a:pt x="70" y="39"/>
                  <a:pt x="71" y="45"/>
                </a:cubicBezTo>
                <a:cubicBezTo>
                  <a:pt x="72" y="46"/>
                  <a:pt x="72" y="47"/>
                  <a:pt x="72" y="47"/>
                </a:cubicBezTo>
                <a:cubicBezTo>
                  <a:pt x="72" y="49"/>
                  <a:pt x="73" y="49"/>
                  <a:pt x="74" y="49"/>
                </a:cubicBezTo>
                <a:cubicBezTo>
                  <a:pt x="74" y="49"/>
                  <a:pt x="75" y="49"/>
                  <a:pt x="75" y="49"/>
                </a:cubicBezTo>
                <a:cubicBezTo>
                  <a:pt x="75" y="49"/>
                  <a:pt x="76" y="49"/>
                  <a:pt x="75" y="49"/>
                </a:cubicBezTo>
                <a:cubicBezTo>
                  <a:pt x="72" y="65"/>
                  <a:pt x="58" y="76"/>
                  <a:pt x="41" y="76"/>
                </a:cubicBezTo>
                <a:cubicBezTo>
                  <a:pt x="21" y="76"/>
                  <a:pt x="6" y="60"/>
                  <a:pt x="6" y="41"/>
                </a:cubicBezTo>
                <a:cubicBezTo>
                  <a:pt x="6" y="21"/>
                  <a:pt x="21" y="5"/>
                  <a:pt x="41" y="5"/>
                </a:cubicBezTo>
                <a:cubicBezTo>
                  <a:pt x="45" y="5"/>
                  <a:pt x="48" y="6"/>
                  <a:pt x="52" y="7"/>
                </a:cubicBezTo>
                <a:cubicBezTo>
                  <a:pt x="52" y="7"/>
                  <a:pt x="52" y="8"/>
                  <a:pt x="52" y="8"/>
                </a:cubicBezTo>
                <a:cubicBezTo>
                  <a:pt x="48" y="10"/>
                  <a:pt x="44" y="12"/>
                  <a:pt x="41" y="14"/>
                </a:cubicBezTo>
                <a:cubicBezTo>
                  <a:pt x="39" y="15"/>
                  <a:pt x="39" y="15"/>
                  <a:pt x="37" y="15"/>
                </a:cubicBezTo>
                <a:cubicBezTo>
                  <a:pt x="36" y="15"/>
                  <a:pt x="34" y="16"/>
                  <a:pt x="32" y="16"/>
                </a:cubicBezTo>
                <a:cubicBezTo>
                  <a:pt x="31" y="16"/>
                  <a:pt x="31" y="16"/>
                  <a:pt x="30" y="17"/>
                </a:cubicBezTo>
                <a:cubicBezTo>
                  <a:pt x="30" y="19"/>
                  <a:pt x="30" y="20"/>
                  <a:pt x="30" y="22"/>
                </a:cubicBezTo>
                <a:cubicBezTo>
                  <a:pt x="29" y="23"/>
                  <a:pt x="29" y="23"/>
                  <a:pt x="29" y="24"/>
                </a:cubicBezTo>
                <a:cubicBezTo>
                  <a:pt x="28" y="26"/>
                  <a:pt x="28" y="27"/>
                  <a:pt x="27" y="28"/>
                </a:cubicBezTo>
                <a:cubicBezTo>
                  <a:pt x="27" y="29"/>
                  <a:pt x="27" y="29"/>
                  <a:pt x="26" y="29"/>
                </a:cubicBezTo>
                <a:cubicBezTo>
                  <a:pt x="26" y="29"/>
                  <a:pt x="25" y="30"/>
                  <a:pt x="25" y="30"/>
                </a:cubicBezTo>
                <a:cubicBezTo>
                  <a:pt x="24" y="30"/>
                  <a:pt x="24" y="30"/>
                  <a:pt x="24" y="31"/>
                </a:cubicBezTo>
                <a:cubicBezTo>
                  <a:pt x="24" y="31"/>
                  <a:pt x="24" y="32"/>
                  <a:pt x="25" y="32"/>
                </a:cubicBezTo>
                <a:cubicBezTo>
                  <a:pt x="25" y="33"/>
                  <a:pt x="25" y="33"/>
                  <a:pt x="26" y="33"/>
                </a:cubicBezTo>
                <a:cubicBezTo>
                  <a:pt x="26" y="33"/>
                  <a:pt x="26" y="33"/>
                  <a:pt x="27" y="33"/>
                </a:cubicBezTo>
                <a:cubicBezTo>
                  <a:pt x="28" y="33"/>
                  <a:pt x="28" y="33"/>
                  <a:pt x="29" y="32"/>
                </a:cubicBezTo>
                <a:cubicBezTo>
                  <a:pt x="29" y="31"/>
                  <a:pt x="30" y="30"/>
                  <a:pt x="31" y="29"/>
                </a:cubicBezTo>
                <a:cubicBezTo>
                  <a:pt x="31" y="28"/>
                  <a:pt x="32" y="28"/>
                  <a:pt x="33" y="28"/>
                </a:cubicBezTo>
                <a:cubicBezTo>
                  <a:pt x="34" y="29"/>
                  <a:pt x="35" y="29"/>
                  <a:pt x="36" y="29"/>
                </a:cubicBezTo>
                <a:cubicBezTo>
                  <a:pt x="37" y="30"/>
                  <a:pt x="37" y="30"/>
                  <a:pt x="38" y="30"/>
                </a:cubicBezTo>
                <a:cubicBezTo>
                  <a:pt x="39" y="31"/>
                  <a:pt x="40" y="32"/>
                  <a:pt x="41" y="33"/>
                </a:cubicBezTo>
                <a:cubicBezTo>
                  <a:pt x="42" y="33"/>
                  <a:pt x="41" y="34"/>
                  <a:pt x="41" y="34"/>
                </a:cubicBezTo>
                <a:cubicBezTo>
                  <a:pt x="39" y="34"/>
                  <a:pt x="38" y="34"/>
                  <a:pt x="37" y="34"/>
                </a:cubicBezTo>
                <a:cubicBezTo>
                  <a:pt x="36" y="35"/>
                  <a:pt x="36" y="34"/>
                  <a:pt x="35" y="34"/>
                </a:cubicBezTo>
                <a:cubicBezTo>
                  <a:pt x="35" y="33"/>
                  <a:pt x="34" y="33"/>
                  <a:pt x="33" y="32"/>
                </a:cubicBezTo>
                <a:cubicBezTo>
                  <a:pt x="33" y="32"/>
                  <a:pt x="32" y="32"/>
                  <a:pt x="32" y="32"/>
                </a:cubicBezTo>
                <a:cubicBezTo>
                  <a:pt x="30" y="33"/>
                  <a:pt x="28" y="34"/>
                  <a:pt x="26" y="35"/>
                </a:cubicBezTo>
                <a:cubicBezTo>
                  <a:pt x="25" y="35"/>
                  <a:pt x="25" y="36"/>
                  <a:pt x="25" y="37"/>
                </a:cubicBezTo>
                <a:cubicBezTo>
                  <a:pt x="24" y="39"/>
                  <a:pt x="24" y="42"/>
                  <a:pt x="23" y="44"/>
                </a:cubicBezTo>
                <a:cubicBezTo>
                  <a:pt x="22" y="45"/>
                  <a:pt x="22" y="45"/>
                  <a:pt x="23" y="46"/>
                </a:cubicBezTo>
                <a:cubicBezTo>
                  <a:pt x="24" y="48"/>
                  <a:pt x="25" y="49"/>
                  <a:pt x="26" y="51"/>
                </a:cubicBezTo>
                <a:cubicBezTo>
                  <a:pt x="27" y="52"/>
                  <a:pt x="27" y="52"/>
                  <a:pt x="28" y="51"/>
                </a:cubicBezTo>
                <a:cubicBezTo>
                  <a:pt x="30" y="51"/>
                  <a:pt x="32" y="51"/>
                  <a:pt x="33" y="50"/>
                </a:cubicBezTo>
                <a:cubicBezTo>
                  <a:pt x="34" y="50"/>
                  <a:pt x="35" y="50"/>
                  <a:pt x="35" y="51"/>
                </a:cubicBezTo>
                <a:cubicBezTo>
                  <a:pt x="37" y="57"/>
                  <a:pt x="39" y="63"/>
                  <a:pt x="41" y="69"/>
                </a:cubicBezTo>
                <a:cubicBezTo>
                  <a:pt x="42" y="71"/>
                  <a:pt x="42" y="71"/>
                  <a:pt x="43" y="70"/>
                </a:cubicBezTo>
                <a:cubicBezTo>
                  <a:pt x="45" y="67"/>
                  <a:pt x="46" y="64"/>
                  <a:pt x="48" y="61"/>
                </a:cubicBezTo>
                <a:cubicBezTo>
                  <a:pt x="49" y="59"/>
                  <a:pt x="49" y="59"/>
                  <a:pt x="49" y="57"/>
                </a:cubicBezTo>
                <a:cubicBezTo>
                  <a:pt x="50" y="53"/>
                  <a:pt x="50" y="50"/>
                  <a:pt x="51" y="46"/>
                </a:cubicBezTo>
                <a:cubicBezTo>
                  <a:pt x="51" y="44"/>
                  <a:pt x="51" y="44"/>
                  <a:pt x="49" y="44"/>
                </a:cubicBezTo>
                <a:cubicBezTo>
                  <a:pt x="48" y="45"/>
                  <a:pt x="48" y="44"/>
                  <a:pt x="47" y="43"/>
                </a:cubicBezTo>
                <a:cubicBezTo>
                  <a:pt x="46" y="41"/>
                  <a:pt x="45" y="39"/>
                  <a:pt x="44" y="38"/>
                </a:cubicBezTo>
                <a:cubicBezTo>
                  <a:pt x="43" y="36"/>
                  <a:pt x="43" y="36"/>
                  <a:pt x="44" y="37"/>
                </a:cubicBezTo>
                <a:cubicBezTo>
                  <a:pt x="45" y="38"/>
                  <a:pt x="46" y="40"/>
                  <a:pt x="47" y="41"/>
                </a:cubicBezTo>
                <a:cubicBezTo>
                  <a:pt x="49" y="42"/>
                  <a:pt x="49" y="42"/>
                  <a:pt x="50" y="41"/>
                </a:cubicBezTo>
                <a:cubicBezTo>
                  <a:pt x="51" y="40"/>
                  <a:pt x="52" y="38"/>
                  <a:pt x="53" y="37"/>
                </a:cubicBezTo>
                <a:cubicBezTo>
                  <a:pt x="54" y="36"/>
                  <a:pt x="54" y="36"/>
                  <a:pt x="52" y="35"/>
                </a:cubicBezTo>
                <a:cubicBezTo>
                  <a:pt x="51" y="35"/>
                  <a:pt x="51" y="34"/>
                  <a:pt x="50" y="34"/>
                </a:cubicBezTo>
                <a:cubicBezTo>
                  <a:pt x="49" y="33"/>
                  <a:pt x="48" y="33"/>
                  <a:pt x="50" y="34"/>
                </a:cubicBezTo>
                <a:cubicBezTo>
                  <a:pt x="52" y="34"/>
                  <a:pt x="53" y="34"/>
                  <a:pt x="55" y="34"/>
                </a:cubicBezTo>
                <a:cubicBezTo>
                  <a:pt x="57" y="35"/>
                  <a:pt x="57" y="35"/>
                  <a:pt x="58" y="36"/>
                </a:cubicBezTo>
                <a:cubicBezTo>
                  <a:pt x="59" y="39"/>
                  <a:pt x="60" y="41"/>
                  <a:pt x="62" y="43"/>
                </a:cubicBezTo>
                <a:cubicBezTo>
                  <a:pt x="62" y="45"/>
                  <a:pt x="63" y="44"/>
                  <a:pt x="63" y="43"/>
                </a:cubicBezTo>
                <a:close/>
                <a:moveTo>
                  <a:pt x="51" y="58"/>
                </a:moveTo>
                <a:cubicBezTo>
                  <a:pt x="51" y="58"/>
                  <a:pt x="50" y="59"/>
                  <a:pt x="50" y="59"/>
                </a:cubicBezTo>
                <a:cubicBezTo>
                  <a:pt x="49" y="61"/>
                  <a:pt x="49" y="61"/>
                  <a:pt x="49" y="63"/>
                </a:cubicBezTo>
                <a:cubicBezTo>
                  <a:pt x="50" y="66"/>
                  <a:pt x="50" y="66"/>
                  <a:pt x="51" y="63"/>
                </a:cubicBezTo>
                <a:cubicBezTo>
                  <a:pt x="51" y="61"/>
                  <a:pt x="52" y="60"/>
                  <a:pt x="52" y="58"/>
                </a:cubicBezTo>
                <a:cubicBezTo>
                  <a:pt x="53" y="55"/>
                  <a:pt x="53" y="55"/>
                  <a:pt x="51" y="58"/>
                </a:cubicBezTo>
                <a:close/>
              </a:path>
            </a:pathLst>
          </a:custGeom>
          <a:solidFill>
            <a:schemeClr val="lt2"/>
          </a:solidFill>
          <a:ln>
            <a:noFill/>
          </a:ln>
        </p:spPr>
        <p:txBody>
          <a:bodyPr>
            <a:normAutofit fontScale="25000"/>
          </a:bodyPr>
          <a:lstStyle/>
          <a:p>
            <a:pPr defTabSz="1217295" eaLnBrk="0" fontAlgn="base" hangingPunct="0">
              <a:spcBef>
                <a:spcPct val="0"/>
              </a:spcBef>
              <a:spcAft>
                <a:spcPct val="0"/>
              </a:spcAft>
            </a:pPr>
            <a:endParaRPr lang="zh-CN" altLang="en-US" sz="6000">
              <a:solidFill>
                <a:srgbClr val="4D4D4D">
                  <a:lumMod val="60000"/>
                  <a:lumOff val="40000"/>
                </a:srgbClr>
              </a:solidFill>
              <a:latin typeface="微软雅黑" panose="020B0503020204020204" charset="-122"/>
              <a:ea typeface="微软雅黑" panose="020B0503020204020204" charset="-122"/>
              <a:sym typeface="Arial" panose="020B0604020202020204" pitchFamily="34" charset="0"/>
            </a:endParaRPr>
          </a:p>
        </p:txBody>
      </p:sp>
      <p:sp>
        <p:nvSpPr>
          <p:cNvPr id="2" name="文本框 1"/>
          <p:cNvSpPr txBox="1"/>
          <p:nvPr>
            <p:custDataLst>
              <p:tags r:id="rId22"/>
            </p:custDataLst>
          </p:nvPr>
        </p:nvSpPr>
        <p:spPr>
          <a:xfrm>
            <a:off x="7193109" y="4133260"/>
            <a:ext cx="3696314" cy="6172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10000"/>
          </a:bodyPr>
          <a:lstStyle>
            <a:defPPr>
              <a:defRPr lang="zh-CN"/>
            </a:defPPr>
            <a:lvl1pPr>
              <a:lnSpc>
                <a:spcPct val="120000"/>
              </a:lnSpc>
              <a:defRPr>
                <a:solidFill>
                  <a:srgbClr val="4D4D4D">
                    <a:lumMod val="60000"/>
                    <a:lumOff val="40000"/>
                  </a:srgbClr>
                </a:solidFill>
              </a:defRPr>
            </a:lvl1pPr>
          </a:lstStyle>
          <a:p>
            <a:pPr algn="l"/>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6.“非财政拨款结转”和“非财政拨款结余”有哪些明细科目?</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4" name="文本框 3"/>
          <p:cNvSpPr txBox="1"/>
          <p:nvPr>
            <p:custDataLst>
              <p:tags r:id="rId23"/>
            </p:custDataLst>
          </p:nvPr>
        </p:nvSpPr>
        <p:spPr>
          <a:xfrm>
            <a:off x="7193109" y="3025397"/>
            <a:ext cx="3696314" cy="6172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4.“资金结存”有哪些明细科目?</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5" name="文本框 4"/>
          <p:cNvSpPr txBox="1"/>
          <p:nvPr>
            <p:custDataLst>
              <p:tags r:id="rId24"/>
            </p:custDataLst>
          </p:nvPr>
        </p:nvSpPr>
        <p:spPr>
          <a:xfrm>
            <a:off x="7193109" y="1916061"/>
            <a:ext cx="3696314" cy="617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10000"/>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2.事业单位收支有哪几种类型?与行政单位有哪些区别?</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6" name="文本框 5"/>
          <p:cNvSpPr txBox="1"/>
          <p:nvPr>
            <p:custDataLst>
              <p:tags r:id="rId25"/>
            </p:custDataLst>
          </p:nvPr>
        </p:nvSpPr>
        <p:spPr>
          <a:xfrm>
            <a:off x="2103127" y="5239649"/>
            <a:ext cx="3697787" cy="617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10000"/>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7.预算会计的年末结账流程是什么样的?</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7" name="文本框 6"/>
          <p:cNvSpPr txBox="1"/>
          <p:nvPr>
            <p:custDataLst>
              <p:tags r:id="rId26"/>
            </p:custDataLst>
          </p:nvPr>
        </p:nvSpPr>
        <p:spPr>
          <a:xfrm>
            <a:off x="2103127" y="4133260"/>
            <a:ext cx="3697787" cy="6172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10000"/>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5.“财政拨款结转”和“财政拨款结余”有哪些明细科目?</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8" name="文本框 7"/>
          <p:cNvSpPr txBox="1"/>
          <p:nvPr>
            <p:custDataLst>
              <p:tags r:id="rId27"/>
            </p:custDataLst>
          </p:nvPr>
        </p:nvSpPr>
        <p:spPr>
          <a:xfrm>
            <a:off x="2103127" y="1916061"/>
            <a:ext cx="3697787" cy="617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20000"/>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1.什么是预算结余?什么是结转资金?什么是结余资金?</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10" name="文本框 9"/>
          <p:cNvSpPr txBox="1"/>
          <p:nvPr>
            <p:custDataLst>
              <p:tags r:id="rId28"/>
            </p:custDataLst>
          </p:nvPr>
        </p:nvSpPr>
        <p:spPr>
          <a:xfrm>
            <a:off x="2103127" y="3025397"/>
            <a:ext cx="3697787" cy="6172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0000" tIns="0" rIns="90000" bIns="0">
            <a:normAutofit lnSpcReduction="10000"/>
          </a:bodyPr>
          <a:lstStyle>
            <a:defPPr>
              <a:defRPr lang="zh-CN"/>
            </a:defPPr>
            <a:lvl1pPr>
              <a:lnSpc>
                <a:spcPct val="120000"/>
              </a:lnSpc>
              <a:defRPr>
                <a:solidFill>
                  <a:srgbClr val="4D4D4D">
                    <a:lumMod val="60000"/>
                    <a:lumOff val="40000"/>
                  </a:srgbClr>
                </a:solidFill>
              </a:defRPr>
            </a:lvl1pPr>
          </a:lstStyle>
          <a:p>
            <a:r>
              <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3.事业单位哪些业务会引起“非财政拨款结余”的变化?</a:t>
            </a:r>
            <a:endParaRPr lang="zh-CN" altLang="en-US">
              <a:solidFill>
                <a:schemeClr val="dk1">
                  <a:lumMod val="65000"/>
                  <a:lumOff val="3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Tree>
    <p:custDataLst>
      <p:tags r:id="rId29"/>
    </p:custDataLst>
  </p:cSld>
  <p:clrMapOvr>
    <a:masterClrMapping/>
  </p:clrMapOvr>
  <p:transition spd="med"/>
</p:sld>
</file>

<file path=ppt/slides/slide5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6" name="等腰三角形 14"/>
          <p:cNvSpPr/>
          <p:nvPr>
            <p:custDataLst>
              <p:tags r:id="rId6"/>
            </p:custDataLst>
          </p:nvPr>
        </p:nvSpPr>
        <p:spPr>
          <a:xfrm rot="5400000">
            <a:off x="2690813" y="1634938"/>
            <a:ext cx="365872" cy="333935"/>
          </a:xfrm>
          <a:prstGeom prst="triangle">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7" name="等腰三角形 15"/>
          <p:cNvSpPr/>
          <p:nvPr>
            <p:custDataLst>
              <p:tags r:id="rId7"/>
            </p:custDataLst>
          </p:nvPr>
        </p:nvSpPr>
        <p:spPr>
          <a:xfrm rot="5400000">
            <a:off x="2523845" y="1634938"/>
            <a:ext cx="365872" cy="333935"/>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6" name="文本框 25"/>
          <p:cNvSpPr txBox="1"/>
          <p:nvPr>
            <p:custDataLst>
              <p:tags r:id="rId8"/>
            </p:custDataLst>
          </p:nvPr>
        </p:nvSpPr>
        <p:spPr>
          <a:xfrm>
            <a:off x="3095545" y="1618970"/>
            <a:ext cx="6556922" cy="1243012"/>
          </a:xfrm>
          <a:prstGeom prst="rect">
            <a:avLst/>
          </a:prstGeom>
          <a:noFill/>
        </p:spPr>
        <p:txBody>
          <a:bodyPr wrap="square" lIns="91440" tIns="45720" rIns="91440" bIns="45720" rtlCol="0" anchor="t" anchorCtr="0">
            <a:normAutofit fontScale="90000" lnSpcReduction="20000"/>
          </a:bodyPr>
          <a:p>
            <a:pPr fontAlgn="auto">
              <a:lnSpc>
                <a:spcPct val="130000"/>
              </a:lnSpc>
            </a:pPr>
            <a:r>
              <a:rPr lang="zh-CN" altLang="en-US"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1.某事业单位年末将“财政拨款结转”科目下的明细科目“本年收支结转”贷方余额10 000元、“年初余额调整”贷方余额20 000元 、“归集调入”贷方余额30 000元转入“累计结转”,会计分录应如何做?</a:t>
            </a:r>
            <a:endParaRPr lang="zh-CN" altLang="en-US"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27" name="等腰三角形 14"/>
          <p:cNvSpPr/>
          <p:nvPr>
            <p:custDataLst>
              <p:tags r:id="rId9"/>
            </p:custDataLst>
          </p:nvPr>
        </p:nvSpPr>
        <p:spPr>
          <a:xfrm rot="5400000">
            <a:off x="2690813" y="3280522"/>
            <a:ext cx="365872" cy="333935"/>
          </a:xfrm>
          <a:prstGeom prst="triangle">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8" name="等腰三角形 15"/>
          <p:cNvSpPr/>
          <p:nvPr>
            <p:custDataLst>
              <p:tags r:id="rId10"/>
            </p:custDataLst>
          </p:nvPr>
        </p:nvSpPr>
        <p:spPr>
          <a:xfrm rot="5400000">
            <a:off x="2523845" y="3280522"/>
            <a:ext cx="365872" cy="333935"/>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9" name="文本框 28"/>
          <p:cNvSpPr txBox="1"/>
          <p:nvPr>
            <p:custDataLst>
              <p:tags r:id="rId11"/>
            </p:custDataLst>
          </p:nvPr>
        </p:nvSpPr>
        <p:spPr>
          <a:xfrm>
            <a:off x="3096105" y="3264554"/>
            <a:ext cx="6556922" cy="1243012"/>
          </a:xfrm>
          <a:prstGeom prst="rect">
            <a:avLst/>
          </a:prstGeom>
          <a:noFill/>
        </p:spPr>
        <p:txBody>
          <a:bodyPr wrap="square" lIns="91440" tIns="45720" rIns="91440" bIns="45720" rtlCol="0" anchor="t" anchorCtr="0">
            <a:normAutofit fontScale="90000"/>
          </a:bodyPr>
          <a:p>
            <a:pPr fontAlgn="auto">
              <a:lnSpc>
                <a:spcPct val="130000"/>
              </a:lnSpc>
            </a:pPr>
            <a:r>
              <a:rPr lang="zh-CN" altLang="en-US"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2.某事业单位年末将“非财政拨款结转”科目下的明细科目“年初余额调整”贷方余额20 000元 、“项目间接费用或管理费”借方余额30 000元转入“累计结转”,会计分录应如何做?</a:t>
            </a:r>
            <a:endParaRPr lang="zh-CN" altLang="en-US"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30" name="等腰三角形 14"/>
          <p:cNvSpPr/>
          <p:nvPr>
            <p:custDataLst>
              <p:tags r:id="rId12"/>
            </p:custDataLst>
          </p:nvPr>
        </p:nvSpPr>
        <p:spPr>
          <a:xfrm rot="5400000">
            <a:off x="2690813" y="4926106"/>
            <a:ext cx="365872" cy="333935"/>
          </a:xfrm>
          <a:prstGeom prst="triangle">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31" name="等腰三角形 15"/>
          <p:cNvSpPr/>
          <p:nvPr>
            <p:custDataLst>
              <p:tags r:id="rId13"/>
            </p:custDataLst>
          </p:nvPr>
        </p:nvSpPr>
        <p:spPr>
          <a:xfrm rot="5400000">
            <a:off x="2523845" y="4926106"/>
            <a:ext cx="365872" cy="333935"/>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32" name="文本框 31"/>
          <p:cNvSpPr txBox="1"/>
          <p:nvPr>
            <p:custDataLst>
              <p:tags r:id="rId14"/>
            </p:custDataLst>
          </p:nvPr>
        </p:nvSpPr>
        <p:spPr>
          <a:xfrm>
            <a:off x="3095545" y="4910138"/>
            <a:ext cx="6556922" cy="1243012"/>
          </a:xfrm>
          <a:prstGeom prst="rect">
            <a:avLst/>
          </a:prstGeom>
          <a:noFill/>
        </p:spPr>
        <p:txBody>
          <a:bodyPr wrap="square" lIns="91440" tIns="45720" rIns="91440" bIns="45720" rtlCol="0" anchor="t" anchorCtr="0">
            <a:normAutofit/>
          </a:bodyPr>
          <a:p>
            <a:pPr fontAlgn="auto">
              <a:lnSpc>
                <a:spcPct val="130000"/>
              </a:lnSpc>
            </a:pPr>
            <a:r>
              <a:rPr lang="zh-CN" altLang="en-US" sz="1600"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3.某事业单位年末将非财政拨款专项结转中留归本单位使用的非财政拨款专项剩余资金180 000元转入非财政拨款结余,会计分录应如何做?</a:t>
            </a:r>
            <a:endParaRPr lang="zh-CN" altLang="en-US" sz="1600" spc="150">
              <a:solidFill>
                <a:schemeClr val="dk1">
                  <a:lumMod val="75000"/>
                  <a:lumOff val="25000"/>
                </a:schemeClr>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Tree>
    <p:custDataLst>
      <p:tags r:id="rId15"/>
    </p:custDataLst>
  </p:cSld>
  <p:clrMapOvr>
    <a:masterClrMapping/>
  </p:clrMapOvr>
  <p:transition spd="med"/>
</p:sld>
</file>

<file path=ppt/slides/slide5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585071" y="1837436"/>
            <a:ext cx="9021857" cy="409752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某事业单位年末将事业预算收入、上级补助预算收入、非同级财政拨款预算收入、其他预算收入本年发生额中非专项资金收入10 000元、20 000元、30 000元,以及事业支出、对附属单位补助支出、其他支出各科目非财政非专项资金8 000元、15 000元、26 000元进行收支结转,会计分录应如何做?
5.某事业单位年末将经营预算收入10 000元、经营支出8 000元进行收支结转,会计分录应如何做?
6.某事业单位按规定从非财政拨款结余中提取专用基金40 000元,会计分录应如何做?</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12" name="文本框 11"/>
          <p:cNvSpPr txBox="1"/>
          <p:nvPr/>
        </p:nvSpPr>
        <p:spPr>
          <a:xfrm>
            <a:off x="815340" y="1536065"/>
            <a:ext cx="10498455" cy="2075180"/>
          </a:xfrm>
          <a:prstGeom prst="rect">
            <a:avLst/>
          </a:prstGeom>
        </p:spPr>
        <p:txBody>
          <a:bodyPr>
            <a:noAutofit/>
          </a:bodyPr>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国库集中支付以外的其他支付方式下</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发生相关支出时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按照实际支付的金额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借记“事业支出”“经营支出”等科目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。具体参考例</a:t>
            </a:r>
            <a:r>
              <a:rPr lang="en-US" altLang="zh-CN">
                <a:solidFill>
                  <a:schemeClr val="tx1"/>
                </a:solidFill>
                <a:latin typeface="微软雅黑" panose="020B0503020204020204" charset="-122"/>
                <a:ea typeface="微软雅黑" panose="020B0503020204020204" charset="-122"/>
                <a:cs typeface="微软雅黑" panose="020B0503020204020204" charset="-122"/>
              </a:rPr>
              <a:t>17-11</a:t>
            </a:r>
            <a:r>
              <a:rPr lang="zh-CN" altLang="en-US">
                <a:solidFill>
                  <a:srgbClr val="000000"/>
                </a:solidFill>
                <a:latin typeface="微软雅黑" panose="020B0503020204020204" charset="-122"/>
                <a:ea typeface="微软雅黑" panose="020B0503020204020204" charset="-122"/>
                <a:cs typeface="微软雅黑" panose="020B0503020204020204" charset="-122"/>
              </a:rPr>
              <a:t>。</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按照规定上缴财政拨款结转结余资金或注销财政拨款结转结余资金额度的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按照实际上缴资金数额或注销的资金额度数额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归集上缴”或“财政拨款结余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归集上缴”科目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财政应返还额度、零余额账户用款额度、货币资金</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marL="0" indent="0" defTabSz="266700">
              <a:lnSpc>
                <a:spcPts val="1550"/>
              </a:lnSpc>
              <a:spcBef>
                <a:spcPct val="0"/>
              </a:spcBef>
              <a:spcAft>
                <a:spcPct val="0"/>
              </a:spcAft>
            </a:pPr>
            <a:r>
              <a:rPr lang="en-US" altLang="zh-CN" sz="1600">
                <a:solidFill>
                  <a:srgbClr val="000000"/>
                </a:solidFill>
                <a:latin typeface="NEU-BZ-S92"/>
                <a:ea typeface="方正书宋_GBK"/>
              </a:rPr>
              <a:t> </a:t>
            </a:r>
            <a:endParaRPr lang="en-US" altLang="zh-CN" sz="1600">
              <a:solidFill>
                <a:srgbClr val="000000"/>
              </a:solidFill>
              <a:latin typeface="NEU-BZ-S92"/>
              <a:ea typeface="方正书宋_GBK"/>
            </a:endParaRPr>
          </a:p>
        </p:txBody>
      </p:sp>
      <p:graphicFrame>
        <p:nvGraphicFramePr>
          <p:cNvPr id="13" name="表格 12"/>
          <p:cNvGraphicFramePr/>
          <p:nvPr>
            <p:custDataLst>
              <p:tags r:id="rId7"/>
            </p:custDataLst>
          </p:nvPr>
        </p:nvGraphicFramePr>
        <p:xfrm>
          <a:off x="1727835" y="3429000"/>
          <a:ext cx="7860665" cy="2294890"/>
        </p:xfrm>
        <a:graphic>
          <a:graphicData uri="http://schemas.openxmlformats.org/drawingml/2006/table">
            <a:tbl>
              <a:tblPr/>
              <a:tblGrid>
                <a:gridCol w="3306445"/>
                <a:gridCol w="4554220"/>
              </a:tblGrid>
              <a:tr h="634365">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60525">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借:累计盈余</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贷:财政应返还额度/零</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余额账户用款额度/银行存款</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财政拨款结余</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归集上缴</a:t>
                      </a:r>
                      <a:endParaRPr lang="zh-CN" altLang="en-US"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财政应返还额度</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09295" y="2000250"/>
            <a:ext cx="11025505" cy="15760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按规定向原资金拨入单位缴回非财政拨款结转资金的,按照实际缴回资金数额,借记“非财政拨款结转——缴回资金”科目,贷记本科目(货币资金)。
【例18-3】 某事业单位向原资金拨入单位缴回专业委托调研经费20 000元,会计核算如下: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35200" y="3517900"/>
          <a:ext cx="8205470" cy="1614805"/>
        </p:xfrm>
        <a:graphic>
          <a:graphicData uri="http://schemas.openxmlformats.org/drawingml/2006/table">
            <a:tbl>
              <a:tblPr/>
              <a:tblGrid>
                <a:gridCol w="3479800"/>
                <a:gridCol w="4725670"/>
              </a:tblGrid>
              <a:tr h="42545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8935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借:累计盈余	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缴回资金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78815" y="1384300"/>
            <a:ext cx="11055985" cy="1867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收到从其他单位调入的财政拨款结转资金的,按照实际调入资金数额,借记本科目(财政应返还额度、零余额账户用款额度、货币资金),贷记“财政拨款结转——归集调入”科目。
【例18-4】 某事业单位收到从其他单位调入财政拨款结转资金130 000元,以零余额账户用款额度增加的方式调入,会计核算如下: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45945" y="3035300"/>
          <a:ext cx="7969250" cy="2787650"/>
        </p:xfrm>
        <a:graphic>
          <a:graphicData uri="http://schemas.openxmlformats.org/drawingml/2006/table">
            <a:tbl>
              <a:tblPr/>
              <a:tblGrid>
                <a:gridCol w="3754755"/>
                <a:gridCol w="4214495"/>
              </a:tblGrid>
              <a:tr h="73342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5422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借:零余额账户用款额度	130 000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贷:累计盈余	  130 000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归集调入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“资金结存”科目的主要账务处理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78815" y="1384300"/>
            <a:ext cx="11055985" cy="18675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按照规定使用专用基金时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某事业单位使用专用基金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此专用基金是从预算收入中计提的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购买固定资产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426970" y="2933700"/>
          <a:ext cx="8244840" cy="2664460"/>
        </p:xfrm>
        <a:graphic>
          <a:graphicData uri="http://schemas.openxmlformats.org/drawingml/2006/table">
            <a:tbl>
              <a:tblPr/>
              <a:tblGrid>
                <a:gridCol w="4453890"/>
                <a:gridCol w="3790950"/>
              </a:tblGrid>
              <a:tr h="770890">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93570">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借:固定资产	15 000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15 000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借:专用基金	15 000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贷:累计盈余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130 000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15 000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15 000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3"/>
</p:tagLst>
</file>

<file path=ppt/tags/tag168.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50:56&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7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92.xml><?xml version="1.0" encoding="utf-8"?>
<p:tagLst xmlns:p="http://schemas.openxmlformats.org/presentationml/2006/main">
  <p:tag name="TABLE_ENDDRAG_ORIGIN_RECT" val="693*107"/>
  <p:tag name="TABLE_ENDDRAG_RECT" val="100*193*693*107"/>
  <p:tag name="TABLE_AUTOADJUST_FLAG" val="1"/>
</p:tagLst>
</file>

<file path=ppt/tags/tag193.xml><?xml version="1.0" encoding="utf-8"?>
<p:tagLst xmlns:p="http://schemas.openxmlformats.org/presentationml/2006/main">
  <p:tag name="TABLE_ENDDRAG_ORIGIN_RECT" val="568*124"/>
  <p:tag name="TABLE_ENDDRAG_RECT" val="132*393*568*124"/>
</p:tagLst>
</file>

<file path=ppt/tags/tag19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1.xml><?xml version="1.0" encoding="utf-8"?>
<p:tagLst xmlns:p="http://schemas.openxmlformats.org/presentationml/2006/main">
  <p:tag name="TABLE_ENDDRAG_ORIGIN_RECT" val="618*180"/>
  <p:tag name="TABLE_ENDDRAG_RECT" val="136*270*618*180"/>
  <p:tag name="TABLE_AUTOADJUST_FLAG" val="1"/>
</p:tagLst>
</file>

<file path=ppt/tags/tag20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TABLE_ENDDRAG_ORIGIN_RECT" val="646*127"/>
  <p:tag name="TABLE_ENDDRAG_RECT" val="176*277*646*127"/>
  <p:tag name="TABLE_AUTOADJUST_FLAG" val="1"/>
</p:tagLst>
</file>

<file path=ppt/tags/tag2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9.xml><?xml version="1.0" encoding="utf-8"?>
<p:tagLst xmlns:p="http://schemas.openxmlformats.org/presentationml/2006/main">
  <p:tag name="TABLE_ENDDRAG_ORIGIN_RECT" val="627*219"/>
  <p:tag name="TABLE_ENDDRAG_RECT" val="145*239*627*219"/>
  <p:tag name="TABLE_AUTOADJUST_FLAG" val="1"/>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28.xml><?xml version="1.0" encoding="utf-8"?>
<p:tagLst xmlns:p="http://schemas.openxmlformats.org/presentationml/2006/main">
  <p:tag name="TABLE_ENDDRAG_ORIGIN_RECT" val="649*209"/>
  <p:tag name="TABLE_ENDDRAG_RECT" val="191*231*649*209"/>
  <p:tag name="TABLE_AUTOADJUST_FLAG" val="1"/>
</p:tagLst>
</file>

<file path=ppt/tags/tag2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37.xml><?xml version="1.0" encoding="utf-8"?>
<p:tagLst xmlns:p="http://schemas.openxmlformats.org/presentationml/2006/main">
  <p:tag name="TABLE_ENDDRAG_ORIGIN_RECT" val="671*187"/>
  <p:tag name="TABLE_ENDDRAG_RECT" val="95*219*671*187"/>
  <p:tag name="TABLE_AUTOADJUST_FLAG" val="1"/>
</p:tagLst>
</file>

<file path=ppt/tags/tag23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6.xml><?xml version="1.0" encoding="utf-8"?>
<p:tagLst xmlns:p="http://schemas.openxmlformats.org/presentationml/2006/main">
  <p:tag name="TABLE_ENDDRAG_ORIGIN_RECT" val="687*221"/>
  <p:tag name="TABLE_ENDDRAG_RECT" val="90*215*687*221"/>
  <p:tag name="TABLE_AUTOADJUST_FLAG" val="1"/>
</p:tagLst>
</file>

<file path=ppt/tags/tag24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55.xml><?xml version="1.0" encoding="utf-8"?>
<p:tagLst xmlns:p="http://schemas.openxmlformats.org/presentationml/2006/main">
  <p:tag name="TABLE_ENDDRAG_ORIGIN_RECT" val="640*202"/>
  <p:tag name="TABLE_ENDDRAG_RECT" val="172*302*640*202"/>
  <p:tag name="TABLE_AUTOADJUST_FLAG" val="1"/>
</p:tagLst>
</file>

<file path=ppt/tags/tag2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64.xml><?xml version="1.0" encoding="utf-8"?>
<p:tagLst xmlns:p="http://schemas.openxmlformats.org/presentationml/2006/main">
  <p:tag name="TABLE_ENDDRAG_ORIGIN_RECT" val="492*132"/>
  <p:tag name="TABLE_ENDDRAG_RECT" val="217*386*492*132"/>
  <p:tag name="TABLE_AUTOADJUST_FLAG" val="1"/>
</p:tagLst>
</file>

<file path=ppt/tags/tag26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7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6&quot;,&quot;maxSize&quot;:{&quot;size1&quot;:31.1},&quot;minSize&quot;:{&quot;size1&quot;:17.8},&quot;normalSize&quot;:{&quot;size1&quot;:17.8},&quot;subLayout&quot;:[{&quot;id&quot;:&quot;2025-07-20T23:50:56&quot;,&quot;maxSize&quot;:{&quot;size1&quot;:100},&quot;minSize&quot;:{&quot;size1&quot;:61.7},&quot;normalSize&quot;:{&quot;size1&quot;:61.7},&quot;subLayout&quot;:[{&quot;id&quot;:&quot;2025-07-20T23:50:56&quot;,&quot;margin&quot;:{&quot;bottom&quot;:0,&quot;left&quot;:1.2699999809265137,&quot;right&quot;:1.2699999809265137,&quot;top&quot;:0.4230000376701355},&quot;type&quot;:0},{&quot;id&quot;:&quot;2025-07-20T23:50:56&quot;,&quot;margin&quot;:{&quot;bottom&quot;:0.025999998673796654,&quot;left&quot;:1.2699999809265137,&quot;right&quot;:1.2699999809265137,&quot;top&quot;:0.025999998673796654},&quot;type&quot;:0}],&quot;type&quot;:0},{&quot;id&quot;:&quot;2025-07-20T23:50:5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170849_3*l_h_i*1_1_1"/>
  <p:tag name="KSO_WM_TEMPLATE_CATEGORY" val="diagram"/>
  <p:tag name="KSO_WM_TEMPLATE_INDEX" val="20170849"/>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Lst>
</file>

<file path=ppt/tags/tag28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2"/>
  <p:tag name="KSO_WM_UNIT_ID" val="diagram20170849_3*l_h_i*1_1_2"/>
  <p:tag name="KSO_WM_TEMPLATE_CATEGORY" val="diagram"/>
  <p:tag name="KSO_WM_TEMPLATE_INDEX" val="20170849"/>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TEXT_FILL_FORE_SCHEMECOLOR_INDEX_BRIGHTNESS" val="0"/>
  <p:tag name="KSO_WM_UNIT_TEXT_FILL_FORE_SCHEMECOLOR_INDEX" val="13"/>
  <p:tag name="KSO_WM_UNIT_TEXT_FILL_TYPE" val="1"/>
</p:tagLst>
</file>

<file path=ppt/tags/tag282.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VALUE" val="76"/>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170849_3*l_h_f*1_1_1"/>
  <p:tag name="KSO_WM_TEMPLATE_CATEGORY" val="diagram"/>
  <p:tag name="KSO_WM_TEMPLATE_INDEX" val="20170849"/>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Lst>
</file>

<file path=ppt/tags/tag28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170849_3*l_h_i*1_2_1"/>
  <p:tag name="KSO_WM_TEMPLATE_CATEGORY" val="diagram"/>
  <p:tag name="KSO_WM_TEMPLATE_INDEX" val="20170849"/>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13"/>
  <p:tag name="KSO_WM_UNIT_TEXT_FILL_TYPE" val="1"/>
</p:tagLst>
</file>

<file path=ppt/tags/tag28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2"/>
  <p:tag name="KSO_WM_UNIT_ID" val="diagram20170849_3*l_h_i*1_2_2"/>
  <p:tag name="KSO_WM_TEMPLATE_CATEGORY" val="diagram"/>
  <p:tag name="KSO_WM_TEMPLATE_INDEX" val="20170849"/>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TEXT_FILL_FORE_SCHEMECOLOR_INDEX_BRIGHTNESS" val="0"/>
  <p:tag name="KSO_WM_UNIT_TEXT_FILL_FORE_SCHEMECOLOR_INDEX" val="13"/>
  <p:tag name="KSO_WM_UNIT_TEXT_FILL_TYPE" val="1"/>
</p:tagLst>
</file>

<file path=ppt/tags/tag285.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VALUE" val="76"/>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170849_3*l_h_f*1_2_1"/>
  <p:tag name="KSO_WM_TEMPLATE_CATEGORY" val="diagram"/>
  <p:tag name="KSO_WM_TEMPLATE_INDEX" val="20170849"/>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Lst>
</file>

<file path=ppt/tags/tag28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170849_3*l_h_i*1_3_1"/>
  <p:tag name="KSO_WM_TEMPLATE_CATEGORY" val="diagram"/>
  <p:tag name="KSO_WM_TEMPLATE_INDEX" val="20170849"/>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13"/>
  <p:tag name="KSO_WM_UNIT_TEXT_FILL_TYPE" val="1"/>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2"/>
  <p:tag name="KSO_WM_UNIT_ID" val="diagram20170849_3*l_h_i*1_3_2"/>
  <p:tag name="KSO_WM_TEMPLATE_CATEGORY" val="diagram"/>
  <p:tag name="KSO_WM_TEMPLATE_INDEX" val="20170849"/>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TEXT_FILL_FORE_SCHEMECOLOR_INDEX_BRIGHTNESS" val="0"/>
  <p:tag name="KSO_WM_UNIT_TEXT_FILL_FORE_SCHEMECOLOR_INDEX" val="13"/>
  <p:tag name="KSO_WM_UNIT_TEXT_FILL_TYPE" val="1"/>
</p:tagLst>
</file>

<file path=ppt/tags/tag288.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VALUE" val="76"/>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170849_3*l_h_f*1_3_1"/>
  <p:tag name="KSO_WM_TEMPLATE_CATEGORY" val="diagram"/>
  <p:tag name="KSO_WM_TEMPLATE_INDEX" val="20170849"/>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
  <p:tag name="KSO_WM_UNIT_ID" val="diagram20170849_3*l_h_i*1_4_1"/>
  <p:tag name="KSO_WM_TEMPLATE_CATEGORY" val="diagram"/>
  <p:tag name="KSO_WM_TEMPLATE_INDEX" val="20170849"/>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2"/>
  <p:tag name="KSO_WM_UNIT_ID" val="diagram20170849_3*l_h_i*1_4_2"/>
  <p:tag name="KSO_WM_TEMPLATE_CATEGORY" val="diagram"/>
  <p:tag name="KSO_WM_TEMPLATE_INDEX" val="20170849"/>
  <p:tag name="KSO_WM_UNIT_LAYERLEVEL" val="1_1_1"/>
  <p:tag name="KSO_WM_TAG_VERSION" val="1.0"/>
  <p:tag name="KSO_WM_BEAUTIFY_FLAG" val="#wm#"/>
  <p:tag name="KSO_WM_UNIT_FILL_FORE_SCHEMECOLOR_INDEX_BRIGHTNESS" val="-0.05"/>
  <p:tag name="KSO_WM_UNIT_FILL_FORE_SCHEMECOLOR_INDEX" val="14"/>
  <p:tag name="KSO_WM_UNIT_FILL_TYPE" val="1"/>
  <p:tag name="KSO_WM_UNIT_TEXT_FILL_FORE_SCHEMECOLOR_INDEX_BRIGHTNESS" val="0"/>
  <p:tag name="KSO_WM_UNIT_TEXT_FILL_FORE_SCHEMECOLOR_INDEX" val="13"/>
  <p:tag name="KSO_WM_UNIT_TEXT_FILL_TYPE" val="1"/>
</p:tagLst>
</file>

<file path=ppt/tags/tag291.xml><?xml version="1.0" encoding="utf-8"?>
<p:tagLst xmlns:p="http://schemas.openxmlformats.org/presentationml/2006/main">
  <p:tag name="KSO_WM_UNIT_SUBTYPE" val="a"/>
  <p:tag name="KSO_WM_UNIT_PRESET_TEXT" val="点击此处添加正文，文字是您思想的提炼，为了演示发布的良好效果，请言简意赅的阐述您的观点。"/>
  <p:tag name="KSO_WM_UNIT_NOCLEAR" val="0"/>
  <p:tag name="KSO_WM_UNIT_VALUE" val="76"/>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170849_3*l_h_f*1_4_1"/>
  <p:tag name="KSO_WM_TEMPLATE_CATEGORY" val="diagram"/>
  <p:tag name="KSO_WM_TEMPLATE_INDEX" val="20170849"/>
  <p:tag name="KSO_WM_UNIT_LAYERLEVEL" val="1_1_1"/>
  <p:tag name="KSO_WM_TAG_VERSION" val="1.0"/>
  <p:tag name="KSO_WM_BEAUTIFY_FLAG" val="#wm#"/>
  <p:tag name="KSO_WM_UNIT_TEXT_FILL_FORE_SCHEMECOLOR_INDEX_BRIGHTNESS" val="0.15"/>
  <p:tag name="KSO_WM_UNIT_TEXT_FILL_FORE_SCHEMECOLOR_INDEX" val="13"/>
  <p:tag name="KSO_WM_UNIT_TEXT_FILL_TYPE" val="1"/>
</p:tagLst>
</file>

<file path=ppt/tags/tag29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3"/>
  <p:tag name="KSO_WM_UNIT_ID" val="diagram20170849_3*l_h_i*1_3_3"/>
  <p:tag name="KSO_WM_TEMPLATE_CATEGORY" val="diagram"/>
  <p:tag name="KSO_WM_TEMPLATE_INDEX" val="20170849"/>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3"/>
  <p:tag name="KSO_WM_UNIT_ID" val="diagram20170849_3*l_h_i*1_2_3"/>
  <p:tag name="KSO_WM_TEMPLATE_CATEGORY" val="diagram"/>
  <p:tag name="KSO_WM_TEMPLATE_INDEX" val="20170849"/>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3"/>
  <p:tag name="KSO_WM_UNIT_ID" val="diagram20170849_3*l_h_i*1_1_3"/>
  <p:tag name="KSO_WM_TEMPLATE_CATEGORY" val="diagram"/>
  <p:tag name="KSO_WM_TEMPLATE_INDEX" val="20170849"/>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3"/>
  <p:tag name="KSO_WM_UNIT_ID" val="diagram20170849_3*l_h_i*1_4_3"/>
  <p:tag name="KSO_WM_TEMPLATE_CATEGORY" val="diagram"/>
  <p:tag name="KSO_WM_TEMPLATE_INDEX" val="20170849"/>
  <p:tag name="KSO_WM_UNIT_LAYERLEVEL" val="1_1_1"/>
  <p:tag name="KSO_WM_TAG_VERSION" val="1.0"/>
  <p:tag name="KSO_WM_BEAUTIFY_FLAG" val="#wm#"/>
  <p:tag name="KSO_WM_UNIT_TEXT_FILL_FORE_SCHEMECOLOR_INDEX_BRIGHTNESS" val="0"/>
  <p:tag name="KSO_WM_UNIT_TEXT_FILL_FORE_SCHEMECOLOR_INDEX" val="14"/>
  <p:tag name="KSO_WM_UNIT_TEXT_FILL_TYPE" val="1"/>
</p:tagLst>
</file>

<file path=ppt/tags/tag2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0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12.xml><?xml version="1.0" encoding="utf-8"?>
<p:tagLst xmlns:p="http://schemas.openxmlformats.org/presentationml/2006/main">
  <p:tag name="TABLE_ENDDRAG_ORIGIN_RECT" val="594*203"/>
  <p:tag name="TABLE_ENDDRAG_RECT" val="163*241*594*203"/>
  <p:tag name="TABLE_AUTOADJUST_FLAG" val="1"/>
</p:tagLst>
</file>

<file path=ppt/tags/tag3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1.xml><?xml version="1.0" encoding="utf-8"?>
<p:tagLst xmlns:p="http://schemas.openxmlformats.org/presentationml/2006/main">
  <p:tag name="TABLE_ENDDRAG_ORIGIN_RECT" val="756*201"/>
  <p:tag name="TABLE_ENDDRAG_RECT" val="112*275*756*201"/>
  <p:tag name="TABLE_AUTOADJUST_FLAG" val="1"/>
</p:tagLst>
</file>

<file path=ppt/tags/tag3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TABLE_ENDDRAG_ORIGIN_RECT" val="608*179"/>
  <p:tag name="TABLE_ENDDRAG_RECT" val="137*296*608*179"/>
  <p:tag name="TABLE_AUTOADJUST_FLAG" val="1"/>
</p:tagLst>
</file>

<file path=ppt/tags/tag33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2.xml><?xml version="1.0" encoding="utf-8"?>
<p:tagLst xmlns:p="http://schemas.openxmlformats.org/presentationml/2006/main">
  <p:tag name="TABLE_ENDDRAG_ORIGIN_RECT" val="604*104"/>
  <p:tag name="TABLE_ENDDRAG_RECT" val="175*97*604*104"/>
  <p:tag name="TABLE_AUTOADJUST_FLAG" val="1"/>
</p:tagLst>
</file>

<file path=ppt/tags/tag333.xml><?xml version="1.0" encoding="utf-8"?>
<p:tagLst xmlns:p="http://schemas.openxmlformats.org/presentationml/2006/main">
  <p:tag name="TABLE_ENDDRAG_ORIGIN_RECT" val="549*128"/>
  <p:tag name="TABLE_ENDDRAG_RECT" val="184*292*549*128"/>
  <p:tag name="TABLE_AUTOADJUST_FLAG" val="1"/>
</p:tagLst>
</file>

<file path=ppt/tags/tag334.xml><?xml version="1.0" encoding="utf-8"?>
<p:tagLst xmlns:p="http://schemas.openxmlformats.org/presentationml/2006/main">
  <p:tag name="KSO_WM_BEAUTIFY_FLAG" val="#wm#"/>
  <p:tag name="KSO_WM_TEMPLATE_CATEGORY" val="diagram"/>
  <p:tag name="KSO_WM_TEMPLATE_INDEX" val="20220058"/>
</p:tagLst>
</file>

<file path=ppt/tags/tag3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41.xml><?xml version="1.0" encoding="utf-8"?>
<p:tagLst xmlns:p="http://schemas.openxmlformats.org/presentationml/2006/main">
  <p:tag name="TABLE_ENDDRAG_ORIGIN_RECT" val="641*185"/>
  <p:tag name="TABLE_ENDDRAG_RECT" val="148*270*641*185"/>
  <p:tag name="TABLE_AUTOADJUST_FLAG" val="1"/>
</p:tagLst>
</file>

<file path=ppt/tags/tag34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49.xml><?xml version="1.0" encoding="utf-8"?>
<p:tagLst xmlns:p="http://schemas.openxmlformats.org/presentationml/2006/main">
  <p:tag name="TABLE_ENDDRAG_ORIGIN_RECT" val="719*310"/>
  <p:tag name="TABLE_ENDDRAG_RECT" val="141*182*719*310"/>
  <p:tag name="TABLE_AUTOADJUST_FLAG" val="1"/>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8.xml><?xml version="1.0" encoding="utf-8"?>
<p:tagLst xmlns:p="http://schemas.openxmlformats.org/presentationml/2006/main">
  <p:tag name="TABLE_ENDDRAG_ORIGIN_RECT" val="523*204"/>
  <p:tag name="TABLE_ENDDRAG_RECT" val="257*280*523*204"/>
  <p:tag name="TABLE_AUTOADJUST_FLAG" val="1"/>
</p:tagLst>
</file>

<file path=ppt/tags/tag3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4.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375.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376.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377.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378.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3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88.xml><?xml version="1.0" encoding="utf-8"?>
<p:tagLst xmlns:p="http://schemas.openxmlformats.org/presentationml/2006/main">
  <p:tag name="TABLE_ENDDRAG_ORIGIN_RECT" val="416*93"/>
  <p:tag name="TABLE_ENDDRAG_RECT" val="384*365*416*93"/>
  <p:tag name="TABLE_AUTOADJUST_FLAG" val="1"/>
</p:tagLst>
</file>

<file path=ppt/tags/tag3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97.xml><?xml version="1.0" encoding="utf-8"?>
<p:tagLst xmlns:p="http://schemas.openxmlformats.org/presentationml/2006/main">
  <p:tag name="TABLE_ENDDRAG_ORIGIN_RECT" val="568*141"/>
  <p:tag name="TABLE_ENDDRAG_RECT" val="206*231*568*141"/>
  <p:tag name="TABLE_AUTOADJUST_FLAG" val="1"/>
</p:tagLst>
</file>

<file path=ppt/tags/tag39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5.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406.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407.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408.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409.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2.xml><?xml version="1.0" encoding="utf-8"?>
<p:tagLst xmlns:p="http://schemas.openxmlformats.org/presentationml/2006/main">
  <p:tag name="TABLE_ENDDRAG_ORIGIN_RECT" val="771*305"/>
  <p:tag name="TABLE_ENDDRAG_RECT" val="127*133*771*305"/>
  <p:tag name="TABLE_AUTOADJUST_FLAG" val="1"/>
</p:tagLst>
</file>

<file path=ppt/tags/tag413.xml><?xml version="1.0" encoding="utf-8"?>
<p:tagLst xmlns:p="http://schemas.openxmlformats.org/presentationml/2006/main">
  <p:tag name="KSO_WM_BEAUTIFY_FLAG" val="#wm#"/>
  <p:tag name="KSO_WM_TEMPLATE_CATEGORY" val="diagram"/>
  <p:tag name="KSO_WM_TEMPLATE_INDEX" val="20220058"/>
</p:tagLst>
</file>

<file path=ppt/tags/tag4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2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2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36.xml><?xml version="1.0" encoding="utf-8"?>
<p:tagLst xmlns:p="http://schemas.openxmlformats.org/presentationml/2006/main">
  <p:tag name="TABLE_ENDDRAG_ORIGIN_RECT" val="637*200"/>
  <p:tag name="TABLE_ENDDRAG_RECT" val="177*263*637*200"/>
</p:tagLst>
</file>

<file path=ppt/tags/tag43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4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45.xml><?xml version="1.0" encoding="utf-8"?>
<p:tagLst xmlns:p="http://schemas.openxmlformats.org/presentationml/2006/main">
  <p:tag name="TABLE_ENDDRAG_ORIGIN_RECT" val="751*136"/>
  <p:tag name="TABLE_ENDDRAG_RECT" val="155*338*751*136"/>
</p:tagLst>
</file>

<file path=ppt/tags/tag44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5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5.xml><?xml version="1.0" encoding="utf-8"?>
<p:tagLst xmlns:p="http://schemas.openxmlformats.org/presentationml/2006/main">
  <p:tag name="TABLE_ENDDRAG_ORIGIN_RECT" val="760*285"/>
  <p:tag name="TABLE_ENDDRAG_RECT" val="153*149*760*285"/>
</p:tagLst>
</file>

<file path=ppt/tags/tag456.xml><?xml version="1.0" encoding="utf-8"?>
<p:tagLst xmlns:p="http://schemas.openxmlformats.org/presentationml/2006/main">
  <p:tag name="KSO_WM_BEAUTIFY_FLAG" val="#wm#"/>
  <p:tag name="KSO_WM_TEMPLATE_CATEGORY" val="diagram"/>
  <p:tag name="KSO_WM_TEMPLATE_INDEX" val="20220058"/>
</p:tagLst>
</file>

<file path=ppt/tags/tag4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7&quot;,&quot;maxSize&quot;:{&quot;size1&quot;:31.1},&quot;minSize&quot;:{&quot;size1&quot;:17.8},&quot;normalSize&quot;:{&quot;size1&quot;:17.8},&quot;subLayout&quot;:[{&quot;id&quot;:&quot;2025-07-20T23:50:57&quot;,&quot;maxSize&quot;:{&quot;size1&quot;:100},&quot;minSize&quot;:{&quot;size1&quot;:61.7},&quot;normalSize&quot;:{&quot;size1&quot;:61.7},&quot;subLayout&quot;:[{&quot;id&quot;:&quot;2025-07-20T23:50:57&quot;,&quot;margin&quot;:{&quot;bottom&quot;:0,&quot;left&quot;:1.2699999809265137,&quot;right&quot;:1.2699999809265137,&quot;top&quot;:0.4230000376701355},&quot;type&quot;:0},{&quot;id&quot;:&quot;2025-07-20T23:50:57&quot;,&quot;margin&quot;:{&quot;bottom&quot;:0.025999998673796654,&quot;left&quot;:1.2699999809265137,&quot;right&quot;:1.2699999809265137,&quot;top&quot;:0.025999998673796654},&quot;type&quot;:0}],&quot;type&quot;:0},{&quot;id&quot;:&quot;2025-07-20T23:50:5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04.xml><?xml version="1.0" encoding="utf-8"?>
<p:tagLst xmlns:p="http://schemas.openxmlformats.org/presentationml/2006/main">
  <p:tag name="TABLE_ENDDRAG_ORIGIN_RECT" val="500*54"/>
  <p:tag name="TABLE_ENDDRAG_RECT" val="187*238*500*54"/>
</p:tagLst>
</file>

<file path=ppt/tags/tag5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2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2.xml><?xml version="1.0" encoding="utf-8"?>
<p:tagLst xmlns:p="http://schemas.openxmlformats.org/presentationml/2006/main">
  <p:tag name="TABLE_ENDDRAG_ORIGIN_RECT" val="609*304"/>
  <p:tag name="TABLE_ENDDRAG_RECT" val="229*150*609*304"/>
</p:tagLst>
</file>

<file path=ppt/tags/tag523.xml><?xml version="1.0" encoding="utf-8"?>
<p:tagLst xmlns:p="http://schemas.openxmlformats.org/presentationml/2006/main">
  <p:tag name="KSO_WM_BEAUTIFY_FLAG" val="#wm#"/>
  <p:tag name="KSO_WM_TEMPLATE_CATEGORY" val="diagram"/>
  <p:tag name="KSO_WM_TEMPLATE_INDEX" val="20220058"/>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531.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532.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533.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534.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53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3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7.xml><?xml version="1.0" encoding="utf-8"?>
<p:tagLst xmlns:p="http://schemas.openxmlformats.org/presentationml/2006/main">
  <p:tag name="TABLE_ENDDRAG_ORIGIN_RECT" val="476*271"/>
  <p:tag name="TABLE_ENDDRAG_RECT" val="211*84*476*271"/>
</p:tagLst>
</file>

<file path=ppt/tags/tag538.xml><?xml version="1.0" encoding="utf-8"?>
<p:tagLst xmlns:p="http://schemas.openxmlformats.org/presentationml/2006/main">
  <p:tag name="KSO_WM_BEAUTIFY_FLAG" val="#wm#"/>
  <p:tag name="KSO_WM_TEMPLATE_CATEGORY" val="diagram"/>
  <p:tag name="KSO_WM_TEMPLATE_INDEX" val="20220058"/>
</p:tagLst>
</file>

<file path=ppt/tags/tag5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46.xml><?xml version="1.0" encoding="utf-8"?>
<p:tagLst xmlns:p="http://schemas.openxmlformats.org/presentationml/2006/main">
  <p:tag name="TABLE_ENDDRAG_ORIGIN_RECT" val="452*164"/>
  <p:tag name="TABLE_ENDDRAG_RECT" val="228*296*452*164"/>
</p:tagLst>
</file>

<file path=ppt/tags/tag54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55.xml><?xml version="1.0" encoding="utf-8"?>
<p:tagLst xmlns:p="http://schemas.openxmlformats.org/presentationml/2006/main">
  <p:tag name="TABLE_ENDDRAG_ORIGIN_RECT" val="432*186"/>
  <p:tag name="TABLE_ENDDRAG_RECT" val="255*239*432*186"/>
</p:tagLst>
</file>

<file path=ppt/tags/tag5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1.xml><?xml version="1.0" encoding="utf-8"?>
<p:tagLst xmlns:p="http://schemas.openxmlformats.org/presentationml/2006/main">
  <p:tag name="TABLE_ENDDRAG_ORIGIN_RECT" val="768*420"/>
  <p:tag name="TABLE_ENDDRAG_RECT" val="116*84*768*420"/>
</p:tagLst>
</file>

<file path=ppt/tags/tag582.xml><?xml version="1.0" encoding="utf-8"?>
<p:tagLst xmlns:p="http://schemas.openxmlformats.org/presentationml/2006/main">
  <p:tag name="KSO_WM_BEAUTIFY_FLAG" val="#wm#"/>
  <p:tag name="KSO_WM_TEMPLATE_CATEGORY" val="diagram"/>
  <p:tag name="KSO_WM_TEMPLATE_INDEX" val="20220058"/>
</p:tagLst>
</file>

<file path=ppt/tags/tag5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9.xml><?xml version="1.0" encoding="utf-8"?>
<p:tagLst xmlns:p="http://schemas.openxmlformats.org/presentationml/2006/main">
  <p:tag name="KSO_WM_UNIT_VALUE" val="1269*3384"/>
  <p:tag name="KSO_WM_UNIT_HIGHLIGHT" val="0"/>
  <p:tag name="KSO_WM_UNIT_COMPATIBLE" val="1"/>
  <p:tag name="KSO_WM_UNIT_DIAGRAM_ISNUMVISUAL" val="0"/>
  <p:tag name="KSO_WM_UNIT_DIAGRAM_ISREFERUNIT" val="0"/>
  <p:tag name="KSO_WM_UNIT_TYPE" val="d"/>
  <p:tag name="KSO_WM_UNIT_INDEX" val="1"/>
  <p:tag name="KSO_WM_UNIT_ID" val="diagram20210860_1*d*1"/>
  <p:tag name="KSO_WM_TEMPLATE_CATEGORY" val="diagram"/>
  <p:tag name="KSO_WM_TEMPLATE_INDEX" val="20210860"/>
  <p:tag name="KSO_WM_UNIT_LAYERLEVEL" val="1"/>
  <p:tag name="KSO_WM_TAG_VERSION" val="1.0"/>
  <p:tag name="KSO_WM_BEAUTIFY_FLAG" val="#wm#"/>
  <p:tag name="KSO_WM_CHIP_GROUPID" val="5e7310da9a230a26b9e88a19"/>
  <p:tag name="KSO_WM_CHIP_XID" val="5e7310da9a230a26b9e88a1a"/>
  <p:tag name="KSO_WM_UNIT_DEC_AREA_ID" val="d3da675d28be45e3a78bba7abfbd4aa7"/>
  <p:tag name="KSO_WM_UNIT_DECORATE_INFO" val="{&quot;ReferentInfo&quot;:{&quot;Id&quot;:&quot;slide&quot;,&quot;X&quot;:{&quot;Pos&quot;:1},&quot;Y&quot;:{&quot;Pos&quot;:1}},&quot;DecorateInfoX&quot;:{&quot;Pos&quot;:1,&quot;IsAbs&quot;:false},&quot;DecorateInfoY&quot;:{&quot;Pos&quot;:1,&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c95e095f1e284e3a8d43156e00bfea23"/>
  <p:tag name="KSO_WM_UNIT_PLACING_PICTURE" val="c95e095f1e284e3a8d43156e00bfea23"/>
  <p:tag name="KSO_WM_TEMPLATE_ASSEMBLE_XID" val="639af84f0c9383becde69508"/>
  <p:tag name="KSO_WM_TEMPLATE_ASSEMBLE_GROUPID" val="639af84f0c9383becde69508"/>
  <p:tag name="WM_BEAUTIFY_ZORDER_FLAG_TAG" val="4"/>
  <p:tag name="KSO_WM_UNIT_PLACING_PICTURE_INFO" val="{&quot;code&quot;:&quot;&quot;,&quot;full_picture&quot;:false,&quot;scheme&quot;:&quot;&quot;,&quot;spacing&quot;:5}"/>
  <p:tag name="KSO_WM_UNIT_PLACING_PICTURE_COLLAGE_RELATIVERECTANGLE" val="{&quot;height&quot;:2753.070228632303,&quot;width&quot;:8652}"/>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地阐述您的观点。您的内容已经简明扼要，字字珠玑，但信息却千丝万缕、错综复杂，需要用更多的文字来表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0860_1*f*1"/>
  <p:tag name="KSO_WM_TEMPLATE_CATEGORY" val="diagram"/>
  <p:tag name="KSO_WM_TEMPLATE_INDEX" val="20210860"/>
  <p:tag name="KSO_WM_UNIT_LAYERLEVEL" val="1"/>
  <p:tag name="KSO_WM_TAG_VERSION" val="1.0"/>
  <p:tag name="KSO_WM_BEAUTIFY_FLAG" val="#wm#"/>
  <p:tag name="KSO_WM_UNIT_DEFAULT_FONT" val="14;20;2"/>
  <p:tag name="KSO_WM_UNIT_BLOCK" val="0"/>
  <p:tag name="KSO_WM_UNIT_VALUE" val="138"/>
  <p:tag name="KSO_WM_UNIT_SHOW_EDIT_AREA_INDICATION" val="1"/>
  <p:tag name="KSO_WM_CHIP_GROUPID" val="5e6b05596848fb12bee65ac8"/>
  <p:tag name="KSO_WM_CHIP_XID" val="5e6b05596848fb12bee65aca"/>
  <p:tag name="KSO_WM_UNIT_DEC_AREA_ID" val="302feb7e0a824c2b8ad76b9b27b4a864"/>
  <p:tag name="KSO_WM_UNIT_DECORATE_INFO" val="{&quot;ReferentInfo&quot;:{&quot;Id&quot;:&quot;slide&quot;,&quot;X&quot;:{&quot;Pos&quot;:1},&quot;Y&quot;:{&quot;Pos&quot;:1}},&quot;DecorateInfoX&quot;:{&quot;Pos&quot;:1,&quot;IsAbs&quot;:false},&quot;DecorateInfoY&quot;:{&quot;Pos&quot;:1,&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8707e5ebbce141ef82d327ffb618e11b"/>
  <p:tag name="KSO_WM_UNIT_TEXT_FILL_FORE_SCHEMECOLOR_INDEX_BRIGHTNESS" val="0.25"/>
  <p:tag name="KSO_WM_UNIT_TEXT_FILL_FORE_SCHEMECOLOR_INDEX" val="13"/>
  <p:tag name="KSO_WM_UNIT_TEXT_FILL_TYPE" val="1"/>
  <p:tag name="KSO_WM_TEMPLATE_ASSEMBLE_XID" val="639af84f0c9383becde69508"/>
  <p:tag name="KSO_WM_TEMPLATE_ASSEMBLE_GROUPID" val="639af84f0c9383becde69508"/>
  <p:tag name="WM_BEAUTIFY_ZORDER_FLAG_TAG" val="5"/>
</p:tagLst>
</file>

<file path=ppt/tags/tag5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31.1},&quot;minSize&quot;:{&quot;size1&quot;:17.8},&quot;normalSize&quot;:{&quot;size1&quot;:17.8},&quot;subLayout&quot;:[{&quot;id&quot;:&quot;2025-07-20T23:50:58&quot;,&quot;maxSize&quot;:{&quot;size1&quot;:100},&quot;minSize&quot;:{&quot;size1&quot;:61.7},&quot;normalSize&quot;:{&quot;size1&quot;:61.7},&quot;subLayout&quot;:[{&quot;id&quot;:&quot;2025-07-20T23:50:58&quot;,&quot;margin&quot;:{&quot;bottom&quot;:0,&quot;left&quot;:1.2699999809265137,&quot;right&quot;:1.2699999809265137,&quot;top&quot;:0.4230000376701355},&quot;type&quot;:0},{&quot;id&quot;:&quot;2025-07-20T23:50:58&quot;,&quot;margin&quot;:{&quot;bottom&quot;:0.025999998673796654,&quot;left&quot;:1.2699999809265137,&quot;right&quot;:1.2699999809265137,&quot;top&quot;:0.025999998673796654},&quot;type&quot;:0}],&quot;type&quot;:0},{&quot;id&quot;:&quot;2025-07-20T23:50:5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12.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1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10868_7*l_h_i*1_1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5"/>
  <p:tag name="KSO_WM_UNIT_FILL_TYPE" val="1"/>
</p:tagLst>
</file>

<file path=ppt/tags/tag61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2"/>
  <p:tag name="KSO_WM_UNIT_ID" val="diagram20210868_7*l_h_i*1_1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1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3"/>
  <p:tag name="KSO_WM_UNIT_ID" val="diagram20210868_7*l_h_i*1_1_3"/>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1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
  <p:tag name="KSO_WM_UNIT_ID" val="diagram20210868_7*l_h_i*1_4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7"/>
  <p:tag name="KSO_WM_UNIT_FILL_TYPE" val="1"/>
</p:tagLst>
</file>

<file path=ppt/tags/tag61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2"/>
  <p:tag name="KSO_WM_UNIT_ID" val="diagram20210868_7*l_h_i*1_4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1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3"/>
  <p:tag name="KSO_WM_UNIT_ID" val="diagram20210868_7*l_h_i*1_4_3"/>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1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10868_7*l_h_i*1_2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7"/>
  <p:tag name="KSO_WM_UNIT_FILL_TYPE" val="1"/>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2"/>
  <p:tag name="KSO_WM_UNIT_ID" val="diagram20210868_7*l_h_i*1_2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2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10868_7*l_h_i*1_3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5"/>
  <p:tag name="KSO_WM_UNIT_FILL_TYPE" val="1"/>
</p:tagLst>
</file>

<file path=ppt/tags/tag62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2"/>
  <p:tag name="KSO_WM_UNIT_ID" val="diagram20210868_7*l_h_i*1_3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2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1"/>
  <p:tag name="KSO_WM_UNIT_ID" val="diagram20210868_7*l_h_i*1_5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5"/>
  <p:tag name="KSO_WM_UNIT_FILL_TYPE" val="1"/>
</p:tagLst>
</file>

<file path=ppt/tags/tag62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2"/>
  <p:tag name="KSO_WM_UNIT_ID" val="diagram20210868_7*l_h_i*1_5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2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6_1"/>
  <p:tag name="KSO_WM_UNIT_ID" val="diagram20210868_7*l_h_i*1_6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7"/>
  <p:tag name="KSO_WM_UNIT_FILL_TYPE" val="1"/>
</p:tagLst>
</file>

<file path=ppt/tags/tag62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6_2"/>
  <p:tag name="KSO_WM_UNIT_ID" val="diagram20210868_7*l_h_i*1_6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2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7_1"/>
  <p:tag name="KSO_WM_UNIT_ID" val="diagram20210868_7*l_h_i*1_7_1"/>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5"/>
  <p:tag name="KSO_WM_UNIT_FILL_TYPE" val="1"/>
</p:tagLst>
</file>

<file path=ppt/tags/tag62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7_2"/>
  <p:tag name="KSO_WM_UNIT_ID" val="diagram20210868_7*l_h_i*1_7_2"/>
  <p:tag name="KSO_WM_TEMPLATE_CATEGORY" val="diagram"/>
  <p:tag name="KSO_WM_TEMPLATE_INDEX" val="20210868"/>
  <p:tag name="KSO_WM_UNIT_LAYERLEVEL" val="1_1_1"/>
  <p:tag name="KSO_WM_TAG_VERSION" val="1.0"/>
  <p:tag name="KSO_WM_BEAUTIFY_FLAG" val="#wm#"/>
  <p:tag name="KSO_WM_UNIT_FILL_FORE_SCHEMECOLOR_INDEX_BRIGHTNESS" val="0"/>
  <p:tag name="KSO_WM_UNIT_FILL_FORE_SCHEMECOLOR_INDEX" val="16"/>
  <p:tag name="KSO_WM_UNIT_FILL_TYPE" val="1"/>
</p:tagLst>
</file>

<file path=ppt/tags/tag629.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6_1"/>
  <p:tag name="KSO_WM_UNIT_ID" val="diagram20210868_7*l_h_f*1_6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210868_7*l_h_f*1_4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1.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10868_7*l_h_f*1_2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2.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7_1"/>
  <p:tag name="KSO_WM_UNIT_ID" val="diagram20210868_7*l_h_f*1_7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3.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5_1"/>
  <p:tag name="KSO_WM_UNIT_ID" val="diagram20210868_7*l_h_f*1_5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4.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10868_7*l_h_f*1_1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5.xml><?xml version="1.0" encoding="utf-8"?>
<p:tagLst xmlns:p="http://schemas.openxmlformats.org/presentationml/2006/main">
  <p:tag name="KSO_WM_UNIT_SUBTYPE" val="a"/>
  <p:tag name="KSO_WM_UNIT_PRESET_TEXT" val="单击此处输入你的正文，请尽量言简意赅的阐述观点。"/>
  <p:tag name="KSO_WM_UNIT_NOCLEAR" val="0"/>
  <p:tag name="KSO_WM_UNIT_VALUE" val="32"/>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10868_7*l_h_f*1_3_1"/>
  <p:tag name="KSO_WM_TEMPLATE_CATEGORY" val="diagram"/>
  <p:tag name="KSO_WM_TEMPLATE_INDEX" val="20210868"/>
  <p:tag name="KSO_WM_UNIT_LAYERLEVEL" val="1_1_1"/>
  <p:tag name="KSO_WM_TAG_VERSION" val="1.0"/>
  <p:tag name="KSO_WM_BEAUTIFY_FLAG" val="#wm#"/>
  <p:tag name="KSO_WM_UNIT_TEXT_FILL_FORE_SCHEMECOLOR_INDEX_BRIGHTNESS" val="0.4"/>
  <p:tag name="KSO_WM_UNIT_TEXT_FILL_FORE_SCHEMECOLOR_INDEX" val="13"/>
  <p:tag name="KSO_WM_UNIT_TEXT_FILL_TYPE" val="1"/>
</p:tagLst>
</file>

<file path=ppt/tags/tag63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20},&quot;minSize&quot;:{&quot;size1&quot;:11.2},&quot;normalSize&quot;:{&quot;size1&quot;:11.2},&quot;subLayout&quot;:[{&quot;id&quot;:&quot;2025-07-20T23:50:58&quot;,&quot;margin&quot;:{&quot;bottom&quot;:0.025999998673796654,&quot;left&quot;:1.2699999809265137,&quot;right&quot;:1.2699999809265137,&quot;top&quot;:0.4230000376701355},&quot;type&quot;:0},{&quot;id&quot;:&quot;2025-07-20T23:50:5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41.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4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2"/>
  <p:tag name="KSO_WM_UNIT_ID" val="diagram20205585_2*l_h_i*1_1_2"/>
  <p:tag name="KSO_WM_TEMPLATE_CATEGORY" val="diagram"/>
  <p:tag name="KSO_WM_TEMPLATE_INDEX" val="20205585"/>
  <p:tag name="KSO_WM_UNIT_LAYERLEVEL" val="1_1_1"/>
  <p:tag name="KSO_WM_TAG_VERSION" val="1.0"/>
  <p:tag name="KSO_WM_BEAUTIFY_FLAG" val="#wm#"/>
  <p:tag name="KSO_WM_UNIT_FILL_FORE_SCHEMECOLOR_INDEX_BRIGHTNESS" val="-0.25"/>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4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05585_2*l_h_i*1_1_1"/>
  <p:tag name="KSO_WM_TEMPLATE_CATEGORY" val="diagram"/>
  <p:tag name="KSO_WM_TEMPLATE_INDEX" val="20205585"/>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44.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05585_2*l_h_f*1_1_1"/>
  <p:tag name="KSO_WM_TEMPLATE_CATEGORY" val="diagram"/>
  <p:tag name="KSO_WM_TEMPLATE_INDEX" val="20205585"/>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根据需要可酌情增减文字，以便观者可以准确理解您所传达的信息。"/>
  <p:tag name="KSO_WM_UNIT_TEXT_FILL_FORE_SCHEMECOLOR_INDEX_BRIGHTNESS" val="0.25"/>
  <p:tag name="KSO_WM_UNIT_TEXT_FILL_FORE_SCHEMECOLOR_INDEX" val="13"/>
  <p:tag name="KSO_WM_UNIT_TEXT_FILL_TYPE" val="1"/>
  <p:tag name="KSO_WM_DIAGRAM_VIRTUALLY_FRAME" val="{&quot;height&quot;:357.02208661417325,&quot;left&quot;:199.98531496062992,&quot;top&quot;:127.47791338582677,&quot;width&quot;:560.0955511811023}"/>
</p:tagLst>
</file>

<file path=ppt/tags/tag64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2"/>
  <p:tag name="KSO_WM_UNIT_ID" val="diagram20205585_2*l_h_i*1_2_2"/>
  <p:tag name="KSO_WM_TEMPLATE_CATEGORY" val="diagram"/>
  <p:tag name="KSO_WM_TEMPLATE_INDEX" val="20205585"/>
  <p:tag name="KSO_WM_UNIT_LAYERLEVEL" val="1_1_1"/>
  <p:tag name="KSO_WM_TAG_VERSION" val="1.0"/>
  <p:tag name="KSO_WM_BEAUTIFY_FLAG" val="#wm#"/>
  <p:tag name="KSO_WM_UNIT_FILL_FORE_SCHEMECOLOR_INDEX_BRIGHTNESS" val="-0.25"/>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4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05585_2*l_h_i*1_2_1"/>
  <p:tag name="KSO_WM_TEMPLATE_CATEGORY" val="diagram"/>
  <p:tag name="KSO_WM_TEMPLATE_INDEX" val="20205585"/>
  <p:tag name="KSO_WM_UNIT_LAYERLEVEL" val="1_1_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47.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05585_2*l_h_f*1_2_1"/>
  <p:tag name="KSO_WM_TEMPLATE_CATEGORY" val="diagram"/>
  <p:tag name="KSO_WM_TEMPLATE_INDEX" val="20205585"/>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根据需要可酌情增减文字，以便观者可以准确理解您所传达的信息。"/>
  <p:tag name="KSO_WM_UNIT_TEXT_FILL_FORE_SCHEMECOLOR_INDEX_BRIGHTNESS" val="0.25"/>
  <p:tag name="KSO_WM_UNIT_TEXT_FILL_FORE_SCHEMECOLOR_INDEX" val="13"/>
  <p:tag name="KSO_WM_UNIT_TEXT_FILL_TYPE" val="1"/>
  <p:tag name="KSO_WM_DIAGRAM_VIRTUALLY_FRAME" val="{&quot;height&quot;:357.02208661417325,&quot;left&quot;:199.98531496062992,&quot;top&quot;:127.47791338582677,&quot;width&quot;:560.0955511811023}"/>
</p:tagLst>
</file>

<file path=ppt/tags/tag64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2"/>
  <p:tag name="KSO_WM_UNIT_ID" val="diagram20205585_2*l_h_i*1_3_2"/>
  <p:tag name="KSO_WM_TEMPLATE_CATEGORY" val="diagram"/>
  <p:tag name="KSO_WM_TEMPLATE_INDEX" val="20205585"/>
  <p:tag name="KSO_WM_UNIT_LAYERLEVEL" val="1_1_1"/>
  <p:tag name="KSO_WM_TAG_VERSION" val="1.0"/>
  <p:tag name="KSO_WM_BEAUTIFY_FLAG" val="#wm#"/>
  <p:tag name="KSO_WM_UNIT_FILL_FORE_SCHEMECOLOR_INDEX_BRIGHTNESS" val="-0.25"/>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4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05585_2*l_h_i*1_3_1"/>
  <p:tag name="KSO_WM_TEMPLATE_CATEGORY" val="diagram"/>
  <p:tag name="KSO_WM_TEMPLATE_INDEX" val="20205585"/>
  <p:tag name="KSO_WM_UNIT_LAYERLEVEL" val="1_1_1"/>
  <p:tag name="KSO_WM_TAG_VERSION" val="1.0"/>
  <p:tag name="KSO_WM_BEAUTIFY_FLAG" val="#wm#"/>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 name="KSO_WM_DIAGRAM_VIRTUALLY_FRAME" val="{&quot;height&quot;:357.02208661417325,&quot;left&quot;:199.98531496062992,&quot;top&quot;:127.47791338582677,&quot;width&quot;:560.0955511811023}"/>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0.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05585_2*l_h_f*1_3_1"/>
  <p:tag name="KSO_WM_TEMPLATE_CATEGORY" val="diagram"/>
  <p:tag name="KSO_WM_TEMPLATE_INDEX" val="20205585"/>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根据需要可酌情增减文字，以便观者可以准确理解您所传达的信息。"/>
  <p:tag name="KSO_WM_UNIT_TEXT_FILL_FORE_SCHEMECOLOR_INDEX_BRIGHTNESS" val="0.25"/>
  <p:tag name="KSO_WM_UNIT_TEXT_FILL_FORE_SCHEMECOLOR_INDEX" val="13"/>
  <p:tag name="KSO_WM_UNIT_TEXT_FILL_TYPE" val="1"/>
  <p:tag name="KSO_WM_DIAGRAM_VIRTUALLY_FRAME" val="{&quot;height&quot;:357.02208661417325,&quot;left&quot;:199.98531496062992,&quot;top&quot;:127.47791338582677,&quot;width&quot;:560.0955511811023}"/>
</p:tagLst>
</file>

<file path=ppt/tags/tag651.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20},&quot;minSize&quot;:{&quot;size1&quot;:11.2},&quot;normalSize&quot;:{&quot;size1&quot;:11.2},&quot;subLayout&quot;:[{&quot;id&quot;:&quot;2025-07-20T23:50:58&quot;,&quot;margin&quot;:{&quot;bottom&quot;:0.025999998673796654,&quot;left&quot;:1.2699999809265137,&quot;right&quot;:1.2699999809265137,&quot;top&quot;:0.4230000376701355},&quot;type&quot;:0},{&quot;id&quot;:&quot;2025-07-20T23:50:5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56.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658.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0:58&quot;,&quot;maxSize&quot;:{&quot;size1&quot;:20},&quot;minSize&quot;:{&quot;size1&quot;:11.2},&quot;normalSize&quot;:{&quot;size1&quot;:11.2},&quot;subLayout&quot;:[{&quot;id&quot;:&quot;2025-07-20T23:50:58&quot;,&quot;margin&quot;:{&quot;bottom&quot;:0.025999998673796654,&quot;left&quot;:1.2699999809265137,&quot;right&quot;:1.2699999809265137,&quot;top&quot;:0.4230000376701355},&quot;type&quot;:0},{&quot;id&quot;:&quot;2025-07-20T23:50:5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659.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0.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17842</Words>
  <Application>WPS 演示</Application>
  <PresentationFormat>宽屏</PresentationFormat>
  <Paragraphs>821</Paragraphs>
  <Slides>59</Slides>
  <Notes>0</Notes>
  <HiddenSlides>0</HiddenSlides>
  <MMClips>0</MMClips>
  <ScaleCrop>false</ScaleCrop>
  <HeadingPairs>
    <vt:vector size="6" baseType="variant">
      <vt:variant>
        <vt:lpstr>已用的字体</vt:lpstr>
      </vt:variant>
      <vt:variant>
        <vt:i4>18</vt:i4>
      </vt:variant>
      <vt:variant>
        <vt:lpstr>主题</vt:lpstr>
      </vt:variant>
      <vt:variant>
        <vt:i4>2</vt:i4>
      </vt:variant>
      <vt:variant>
        <vt:lpstr>幻灯片标题</vt:lpstr>
      </vt:variant>
      <vt:variant>
        <vt:i4>59</vt:i4>
      </vt:variant>
    </vt:vector>
  </HeadingPairs>
  <TitlesOfParts>
    <vt:vector size="79" baseType="lpstr">
      <vt:lpstr>Arial</vt:lpstr>
      <vt:lpstr>宋体</vt:lpstr>
      <vt:lpstr>Wingdings</vt:lpstr>
      <vt:lpstr>微软雅黑</vt:lpstr>
      <vt:lpstr>汉仪旗黑-85S</vt:lpstr>
      <vt:lpstr>黑体</vt:lpstr>
      <vt:lpstr>Viner Hand ITC</vt:lpstr>
      <vt:lpstr>汉仪旗黑-85S</vt:lpstr>
      <vt:lpstr>Segoe UI</vt:lpstr>
      <vt:lpstr>Arial Unicode MS</vt:lpstr>
      <vt:lpstr>Arial Black</vt:lpstr>
      <vt:lpstr>Calibri</vt:lpstr>
      <vt:lpstr>方正仿宋_GBK</vt:lpstr>
      <vt:lpstr>NEU-BZ-S92</vt:lpstr>
      <vt:lpstr>方正书宋_GBK</vt:lpstr>
      <vt:lpstr>Segoe Print</vt:lpstr>
      <vt:lpstr>方正黑体_GBK</vt:lpstr>
      <vt:lpstr>NEU-HZ-S92</vt:lpstr>
      <vt:lpstr>Office 主题​​</vt:lpstr>
      <vt:lpstr>1_Office 主题​​</vt:lpstr>
      <vt:lpstr>第十八章 行政事业单位的预算结余</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19</cp:revision>
  <dcterms:created xsi:type="dcterms:W3CDTF">2025-07-20T15:51:00Z</dcterms:created>
  <dcterms:modified xsi:type="dcterms:W3CDTF">2025-07-27T09:20:27Z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