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63"/>
  </p:notesMasterIdLst>
  <p:handoutMasterIdLst>
    <p:handoutMasterId r:id="rId64"/>
  </p:handoutMasterIdLst>
  <p:sldIdLst>
    <p:sldId id="257" r:id="rId4"/>
    <p:sldId id="259" r:id="rId5"/>
    <p:sldId id="260" r:id="rId6"/>
    <p:sldId id="262" r:id="rId7"/>
    <p:sldId id="312" r:id="rId8"/>
    <p:sldId id="313" r:id="rId9"/>
    <p:sldId id="264" r:id="rId10"/>
    <p:sldId id="314" r:id="rId11"/>
    <p:sldId id="315" r:id="rId12"/>
    <p:sldId id="265" r:id="rId13"/>
    <p:sldId id="316" r:id="rId14"/>
    <p:sldId id="317" r:id="rId15"/>
    <p:sldId id="318" r:id="rId16"/>
    <p:sldId id="268" r:id="rId17"/>
    <p:sldId id="270" r:id="rId18"/>
    <p:sldId id="269" r:id="rId19"/>
    <p:sldId id="272" r:id="rId20"/>
    <p:sldId id="321" r:id="rId21"/>
    <p:sldId id="273" r:id="rId22"/>
    <p:sldId id="322" r:id="rId23"/>
    <p:sldId id="275" r:id="rId24"/>
    <p:sldId id="323" r:id="rId25"/>
    <p:sldId id="276" r:id="rId26"/>
    <p:sldId id="277" r:id="rId27"/>
    <p:sldId id="280" r:id="rId28"/>
    <p:sldId id="281" r:id="rId29"/>
    <p:sldId id="282" r:id="rId30"/>
    <p:sldId id="283" r:id="rId31"/>
    <p:sldId id="324" r:id="rId32"/>
    <p:sldId id="284" r:id="rId33"/>
    <p:sldId id="285" r:id="rId34"/>
    <p:sldId id="286" r:id="rId35"/>
    <p:sldId id="325" r:id="rId36"/>
    <p:sldId id="287" r:id="rId37"/>
    <p:sldId id="326" r:id="rId38"/>
    <p:sldId id="288" r:id="rId39"/>
    <p:sldId id="289" r:id="rId40"/>
    <p:sldId id="290" r:id="rId41"/>
    <p:sldId id="291" r:id="rId42"/>
    <p:sldId id="327" r:id="rId43"/>
    <p:sldId id="293" r:id="rId44"/>
    <p:sldId id="328" r:id="rId45"/>
    <p:sldId id="294" r:id="rId46"/>
    <p:sldId id="329" r:id="rId47"/>
    <p:sldId id="295" r:id="rId48"/>
    <p:sldId id="330" r:id="rId49"/>
    <p:sldId id="296" r:id="rId50"/>
    <p:sldId id="331" r:id="rId51"/>
    <p:sldId id="297" r:id="rId52"/>
    <p:sldId id="298" r:id="rId53"/>
    <p:sldId id="300" r:id="rId54"/>
    <p:sldId id="332" r:id="rId55"/>
    <p:sldId id="301" r:id="rId56"/>
    <p:sldId id="302" r:id="rId57"/>
    <p:sldId id="303" r:id="rId58"/>
    <p:sldId id="306" r:id="rId59"/>
    <p:sldId id="309" r:id="rId60"/>
    <p:sldId id="310" r:id="rId61"/>
    <p:sldId id="311" r:id="rId6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0" name="Mia Vida Villanueva" initials="MVV" lastIdx="1" clrIdx="0"/>
  <p:cmAuthor id="7" name="1206988966@qq.com" initials="1" lastIdx="1" clrIdx="2"/>
  <p:cmAuthor id="1" name="admin" initials="a" lastIdx="1" clrIdx="0"/>
  <p:cmAuthor id="8" name="姜伟光" initials="姜" lastIdx="1" clrIdx="0"/>
  <p:cmAuthor id="3" name="lenovo" initials="l" lastIdx="6" clrIdx="2"/>
  <p:cmAuthor id="4" name="Administrator" initials="A" lastIdx="4" clrIdx="3"/>
  <p:cmAuthor id="5" name="宋洁然" initials="宋" lastIdx="2" clrIdx="1"/>
  <p:cmAuthor id="6" name="ming qiu" initials="m"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notesMaster" Target="notesMasters/notesMaster1.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0" Type="http://schemas.openxmlformats.org/officeDocument/2006/relationships/slideLayout" Target="../slideLayouts/slideLayout17.xml"/><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0" Type="http://schemas.openxmlformats.org/officeDocument/2006/relationships/slideLayout" Target="../slideLayouts/slideLayout17.xml"/><Relationship Id="rId1" Type="http://schemas.openxmlformats.org/officeDocument/2006/relationships/tags" Target="../tags/tag239.xml"/></Relationships>
</file>

<file path=ppt/slides/_rels/slide12.xml.rels><?xml version="1.0" encoding="UTF-8" standalone="yes"?>
<Relationships xmlns="http://schemas.openxmlformats.org/package/2006/relationships"><Relationship Id="rId9" Type="http://schemas.openxmlformats.org/officeDocument/2006/relationships/tags" Target="../tags/tag256.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0" Type="http://schemas.openxmlformats.org/officeDocument/2006/relationships/slideLayout" Target="../slideLayouts/slideLayout17.xml"/><Relationship Id="rId1" Type="http://schemas.openxmlformats.org/officeDocument/2006/relationships/tags" Target="../tags/tag248.xml"/></Relationships>
</file>

<file path=ppt/slides/_rels/slide13.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0" Type="http://schemas.openxmlformats.org/officeDocument/2006/relationships/slideLayout" Target="../slideLayouts/slideLayout17.xml"/><Relationship Id="rId1" Type="http://schemas.openxmlformats.org/officeDocument/2006/relationships/tags" Target="../tags/tag257.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15.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4" Type="http://schemas.openxmlformats.org/officeDocument/2006/relationships/slideLayout" Target="../slideLayouts/slideLayout17.xml"/><Relationship Id="rId23" Type="http://schemas.openxmlformats.org/officeDocument/2006/relationships/tags" Target="../tags/tag296.xml"/><Relationship Id="rId22" Type="http://schemas.openxmlformats.org/officeDocument/2006/relationships/tags" Target="../tags/tag295.xml"/><Relationship Id="rId21" Type="http://schemas.openxmlformats.org/officeDocument/2006/relationships/tags" Target="../tags/tag294.xml"/><Relationship Id="rId20" Type="http://schemas.openxmlformats.org/officeDocument/2006/relationships/tags" Target="../tags/tag293.xml"/><Relationship Id="rId2" Type="http://schemas.openxmlformats.org/officeDocument/2006/relationships/tags" Target="../tags/tag275.xml"/><Relationship Id="rId19" Type="http://schemas.openxmlformats.org/officeDocument/2006/relationships/tags" Target="../tags/tag292.xml"/><Relationship Id="rId18" Type="http://schemas.openxmlformats.org/officeDocument/2006/relationships/tags" Target="../tags/tag291.xml"/><Relationship Id="rId17" Type="http://schemas.openxmlformats.org/officeDocument/2006/relationships/tags" Target="../tags/tag290.xml"/><Relationship Id="rId16" Type="http://schemas.openxmlformats.org/officeDocument/2006/relationships/tags" Target="../tags/tag289.xml"/><Relationship Id="rId15" Type="http://schemas.openxmlformats.org/officeDocument/2006/relationships/tags" Target="../tags/tag288.xml"/><Relationship Id="rId14" Type="http://schemas.openxmlformats.org/officeDocument/2006/relationships/tags" Target="../tags/tag287.xml"/><Relationship Id="rId13" Type="http://schemas.openxmlformats.org/officeDocument/2006/relationships/tags" Target="../tags/tag286.xml"/><Relationship Id="rId12" Type="http://schemas.openxmlformats.org/officeDocument/2006/relationships/tags" Target="../tags/tag285.xml"/><Relationship Id="rId11" Type="http://schemas.openxmlformats.org/officeDocument/2006/relationships/tags" Target="../tags/tag284.xml"/><Relationship Id="rId10" Type="http://schemas.openxmlformats.org/officeDocument/2006/relationships/tags" Target="../tags/tag283.xml"/><Relationship Id="rId1" Type="http://schemas.openxmlformats.org/officeDocument/2006/relationships/tags" Target="../tags/tag274.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4.xml"/><Relationship Id="rId7" Type="http://schemas.openxmlformats.org/officeDocument/2006/relationships/tags" Target="../tags/tag303.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tags" Target="../tags/tag298.xml"/><Relationship Id="rId1" Type="http://schemas.openxmlformats.org/officeDocument/2006/relationships/tags" Target="../tags/tag297.xml"/></Relationships>
</file>

<file path=ppt/slides/_rels/slide17.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 Type="http://schemas.openxmlformats.org/officeDocument/2006/relationships/tags" Target="../tags/tag306.xml"/><Relationship Id="rId10" Type="http://schemas.openxmlformats.org/officeDocument/2006/relationships/slideLayout" Target="../slideLayouts/slideLayout17.xml"/><Relationship Id="rId1" Type="http://schemas.openxmlformats.org/officeDocument/2006/relationships/tags" Target="../tags/tag305.xml"/></Relationships>
</file>

<file path=ppt/slides/_rels/slide18.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0" Type="http://schemas.openxmlformats.org/officeDocument/2006/relationships/slideLayout" Target="../slideLayouts/slideLayout17.xml"/><Relationship Id="rId1" Type="http://schemas.openxmlformats.org/officeDocument/2006/relationships/tags" Target="../tags/tag314.xml"/></Relationships>
</file>

<file path=ppt/slides/_rels/slide19.xml.rels><?xml version="1.0" encoding="UTF-8" standalone="yes"?>
<Relationships xmlns="http://schemas.openxmlformats.org/package/2006/relationships"><Relationship Id="rId9" Type="http://schemas.openxmlformats.org/officeDocument/2006/relationships/tags" Target="../tags/tag331.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tags" Target="../tags/tag324.xml"/><Relationship Id="rId10" Type="http://schemas.openxmlformats.org/officeDocument/2006/relationships/slideLayout" Target="../slideLayouts/slideLayout17.xml"/><Relationship Id="rId1" Type="http://schemas.openxmlformats.org/officeDocument/2006/relationships/tags" Target="../tags/tag323.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34.xml"/><Relationship Id="rId2" Type="http://schemas.openxmlformats.org/officeDocument/2006/relationships/tags" Target="../tags/tag333.xml"/><Relationship Id="rId1" Type="http://schemas.openxmlformats.org/officeDocument/2006/relationships/tags" Target="../tags/tag332.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tags" Target="../tags/tag343.xml"/></Relationships>
</file>

<file path=ppt/slides/_rels/slide23.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0" Type="http://schemas.openxmlformats.org/officeDocument/2006/relationships/slideLayout" Target="../slideLayouts/slideLayout17.xml"/><Relationship Id="rId1" Type="http://schemas.openxmlformats.org/officeDocument/2006/relationships/tags" Target="../tags/tag351.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7.xml"/><Relationship Id="rId7" Type="http://schemas.openxmlformats.org/officeDocument/2006/relationships/tags" Target="../tags/tag366.xml"/><Relationship Id="rId6" Type="http://schemas.openxmlformats.org/officeDocument/2006/relationships/tags" Target="../tags/tag365.xml"/><Relationship Id="rId5" Type="http://schemas.openxmlformats.org/officeDocument/2006/relationships/tags" Target="../tags/tag364.xml"/><Relationship Id="rId4" Type="http://schemas.openxmlformats.org/officeDocument/2006/relationships/tags" Target="../tags/tag363.xml"/><Relationship Id="rId3" Type="http://schemas.openxmlformats.org/officeDocument/2006/relationships/tags" Target="../tags/tag362.xml"/><Relationship Id="rId2" Type="http://schemas.openxmlformats.org/officeDocument/2006/relationships/tags" Target="../tags/tag361.xml"/><Relationship Id="rId1" Type="http://schemas.openxmlformats.org/officeDocument/2006/relationships/tags" Target="../tags/tag360.xml"/></Relationships>
</file>

<file path=ppt/slides/_rels/slide25.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4" Type="http://schemas.openxmlformats.org/officeDocument/2006/relationships/slideLayout" Target="../slideLayouts/slideLayout17.xml"/><Relationship Id="rId13" Type="http://schemas.openxmlformats.org/officeDocument/2006/relationships/tags" Target="../tags/tag380.xml"/><Relationship Id="rId12" Type="http://schemas.openxmlformats.org/officeDocument/2006/relationships/tags" Target="../tags/tag379.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tags" Target="../tags/tag368.xml"/></Relationships>
</file>

<file path=ppt/slides/_rels/slide26.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0" Type="http://schemas.openxmlformats.org/officeDocument/2006/relationships/slideLayout" Target="../slideLayouts/slideLayout17.xml"/><Relationship Id="rId1" Type="http://schemas.openxmlformats.org/officeDocument/2006/relationships/tags" Target="../tags/tag381.xml"/></Relationships>
</file>

<file path=ppt/slides/_rels/slide27.xml.rels><?xml version="1.0" encoding="UTF-8" standalone="yes"?>
<Relationships xmlns="http://schemas.openxmlformats.org/package/2006/relationships"><Relationship Id="rId9" Type="http://schemas.openxmlformats.org/officeDocument/2006/relationships/tags" Target="../tags/tag398.xml"/><Relationship Id="rId8" Type="http://schemas.openxmlformats.org/officeDocument/2006/relationships/tags" Target="../tags/tag397.xml"/><Relationship Id="rId7" Type="http://schemas.openxmlformats.org/officeDocument/2006/relationships/tags" Target="../tags/tag396.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tags" Target="../tags/tag391.xml"/><Relationship Id="rId10" Type="http://schemas.openxmlformats.org/officeDocument/2006/relationships/slideLayout" Target="../slideLayouts/slideLayout17.xml"/><Relationship Id="rId1" Type="http://schemas.openxmlformats.org/officeDocument/2006/relationships/tags" Target="../tags/tag390.xml"/></Relationships>
</file>

<file path=ppt/slides/_rels/slide28.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4" Type="http://schemas.openxmlformats.org/officeDocument/2006/relationships/slideLayout" Target="../slideLayouts/slideLayout17.xml"/><Relationship Id="rId13" Type="http://schemas.openxmlformats.org/officeDocument/2006/relationships/tags" Target="../tags/tag411.xml"/><Relationship Id="rId12" Type="http://schemas.openxmlformats.org/officeDocument/2006/relationships/tags" Target="../tags/tag410.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tags" Target="../tags/tag399.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413.xml"/><Relationship Id="rId1" Type="http://schemas.openxmlformats.org/officeDocument/2006/relationships/tags" Target="../tags/tag41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tags" Target="../tags/tag422.xml"/></Relationships>
</file>

<file path=ppt/slides/_rels/slide32.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0" Type="http://schemas.openxmlformats.org/officeDocument/2006/relationships/slideLayout" Target="../slideLayouts/slideLayout17.xml"/><Relationship Id="rId1" Type="http://schemas.openxmlformats.org/officeDocument/2006/relationships/tags" Target="../tags/tag429.xml"/></Relationships>
</file>

<file path=ppt/slides/_rels/slide33.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0" Type="http://schemas.openxmlformats.org/officeDocument/2006/relationships/slideLayout" Target="../slideLayouts/slideLayout17.xml"/><Relationship Id="rId1" Type="http://schemas.openxmlformats.org/officeDocument/2006/relationships/tags" Target="../tags/tag438.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 Type="http://schemas.openxmlformats.org/officeDocument/2006/relationships/tags" Target="../tags/tag447.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456.xml"/><Relationship Id="rId1" Type="http://schemas.openxmlformats.org/officeDocument/2006/relationships/tags" Target="../tags/tag455.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 Type="http://schemas.openxmlformats.org/officeDocument/2006/relationships/tags" Target="../tags/tag457.xml"/></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 Type="http://schemas.openxmlformats.org/officeDocument/2006/relationships/tags" Target="../tags/tag465.xml"/></Relationships>
</file>

<file path=ppt/slides/_rels/slide3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ags" Target="../tags/tag473.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tags" Target="../tags/tag481.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 Type="http://schemas.openxmlformats.org/officeDocument/2006/relationships/tags" Target="../tags/tag489.xml"/></Relationships>
</file>

<file path=ppt/slides/_rels/slide41.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0" Type="http://schemas.openxmlformats.org/officeDocument/2006/relationships/slideLayout" Target="../slideLayouts/slideLayout17.xml"/><Relationship Id="rId1" Type="http://schemas.openxmlformats.org/officeDocument/2006/relationships/tags" Target="../tags/tag497.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 Type="http://schemas.openxmlformats.org/officeDocument/2006/relationships/tags" Target="../tags/tag506.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21.xml"/><Relationship Id="rId7" Type="http://schemas.openxmlformats.org/officeDocument/2006/relationships/tags" Target="../tags/tag520.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 Id="rId3" Type="http://schemas.openxmlformats.org/officeDocument/2006/relationships/tags" Target="../tags/tag516.xml"/><Relationship Id="rId2" Type="http://schemas.openxmlformats.org/officeDocument/2006/relationships/tags" Target="../tags/tag515.xml"/><Relationship Id="rId1" Type="http://schemas.openxmlformats.org/officeDocument/2006/relationships/tags" Target="../tags/tag51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23.xml"/><Relationship Id="rId1" Type="http://schemas.openxmlformats.org/officeDocument/2006/relationships/tags" Target="../tags/tag522.xml"/></Relationships>
</file>

<file path=ppt/slides/_rels/slide45.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4" Type="http://schemas.openxmlformats.org/officeDocument/2006/relationships/slideLayout" Target="../slideLayouts/slideLayout17.xml"/><Relationship Id="rId13" Type="http://schemas.openxmlformats.org/officeDocument/2006/relationships/tags" Target="../tags/tag536.xml"/><Relationship Id="rId12" Type="http://schemas.openxmlformats.org/officeDocument/2006/relationships/tags" Target="../tags/tag535.xml"/><Relationship Id="rId11" Type="http://schemas.openxmlformats.org/officeDocument/2006/relationships/tags" Target="../tags/tag534.xml"/><Relationship Id="rId10" Type="http://schemas.openxmlformats.org/officeDocument/2006/relationships/tags" Target="../tags/tag533.xml"/><Relationship Id="rId1" Type="http://schemas.openxmlformats.org/officeDocument/2006/relationships/tags" Target="../tags/tag524.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38.xml"/><Relationship Id="rId1" Type="http://schemas.openxmlformats.org/officeDocument/2006/relationships/tags" Target="../tags/tag537.xml"/></Relationships>
</file>

<file path=ppt/slides/_rels/slide47.xml.rels><?xml version="1.0" encoding="UTF-8" standalone="yes"?>
<Relationships xmlns="http://schemas.openxmlformats.org/package/2006/relationships"><Relationship Id="rId9" Type="http://schemas.openxmlformats.org/officeDocument/2006/relationships/tags" Target="../tags/tag547.xml"/><Relationship Id="rId8" Type="http://schemas.openxmlformats.org/officeDocument/2006/relationships/tags" Target="../tags/tag546.xml"/><Relationship Id="rId7" Type="http://schemas.openxmlformats.org/officeDocument/2006/relationships/tags" Target="../tags/tag545.xml"/><Relationship Id="rId6" Type="http://schemas.openxmlformats.org/officeDocument/2006/relationships/tags" Target="../tags/tag544.xml"/><Relationship Id="rId5" Type="http://schemas.openxmlformats.org/officeDocument/2006/relationships/tags" Target="../tags/tag543.xml"/><Relationship Id="rId4" Type="http://schemas.openxmlformats.org/officeDocument/2006/relationships/tags" Target="../tags/tag542.xml"/><Relationship Id="rId3" Type="http://schemas.openxmlformats.org/officeDocument/2006/relationships/tags" Target="../tags/tag541.xml"/><Relationship Id="rId2" Type="http://schemas.openxmlformats.org/officeDocument/2006/relationships/tags" Target="../tags/tag540.xml"/><Relationship Id="rId10" Type="http://schemas.openxmlformats.org/officeDocument/2006/relationships/slideLayout" Target="../slideLayouts/slideLayout17.xml"/><Relationship Id="rId1" Type="http://schemas.openxmlformats.org/officeDocument/2006/relationships/tags" Target="../tags/tag539.xml"/></Relationships>
</file>

<file path=ppt/slides/_rels/slide48.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 Type="http://schemas.openxmlformats.org/officeDocument/2006/relationships/tags" Target="../tags/tag549.xml"/><Relationship Id="rId10" Type="http://schemas.openxmlformats.org/officeDocument/2006/relationships/slideLayout" Target="../slideLayouts/slideLayout17.xml"/><Relationship Id="rId1" Type="http://schemas.openxmlformats.org/officeDocument/2006/relationships/tags" Target="../tags/tag548.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 Type="http://schemas.openxmlformats.org/officeDocument/2006/relationships/tags" Target="../tags/tag557.xml"/></Relationships>
</file>

<file path=ppt/slides/_rels/slide5.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7.xml"/><Relationship Id="rId10" Type="http://schemas.openxmlformats.org/officeDocument/2006/relationships/tags" Target="../tags/tag194.xml"/><Relationship Id="rId1" Type="http://schemas.openxmlformats.org/officeDocument/2006/relationships/tags" Target="../tags/tag185.xml"/></Relationships>
</file>

<file path=ppt/slides/_rels/slide5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72.xml"/><Relationship Id="rId7" Type="http://schemas.openxmlformats.org/officeDocument/2006/relationships/tags" Target="../tags/tag571.xml"/><Relationship Id="rId6" Type="http://schemas.openxmlformats.org/officeDocument/2006/relationships/tags" Target="../tags/tag570.xml"/><Relationship Id="rId5" Type="http://schemas.openxmlformats.org/officeDocument/2006/relationships/tags" Target="../tags/tag569.xml"/><Relationship Id="rId4" Type="http://schemas.openxmlformats.org/officeDocument/2006/relationships/tags" Target="../tags/tag568.xml"/><Relationship Id="rId3" Type="http://schemas.openxmlformats.org/officeDocument/2006/relationships/tags" Target="../tags/tag567.xml"/><Relationship Id="rId2" Type="http://schemas.openxmlformats.org/officeDocument/2006/relationships/tags" Target="../tags/tag566.xml"/><Relationship Id="rId1" Type="http://schemas.openxmlformats.org/officeDocument/2006/relationships/tags" Target="../tags/tag565.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 Type="http://schemas.openxmlformats.org/officeDocument/2006/relationships/tags" Target="../tags/tag573.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82.xml"/><Relationship Id="rId1" Type="http://schemas.openxmlformats.org/officeDocument/2006/relationships/tags" Target="../tags/tag581.xml"/></Relationships>
</file>

<file path=ppt/slides/_rels/slide53.xml.rels><?xml version="1.0" encoding="UTF-8" standalone="yes"?>
<Relationships xmlns="http://schemas.openxmlformats.org/package/2006/relationships"><Relationship Id="rId9" Type="http://schemas.openxmlformats.org/officeDocument/2006/relationships/tags" Target="../tags/tag590.xml"/><Relationship Id="rId8" Type="http://schemas.openxmlformats.org/officeDocument/2006/relationships/image" Target="../media/image1.jpeg"/><Relationship Id="rId7" Type="http://schemas.openxmlformats.org/officeDocument/2006/relationships/tags" Target="../tags/tag589.xml"/><Relationship Id="rId6" Type="http://schemas.openxmlformats.org/officeDocument/2006/relationships/tags" Target="../tags/tag588.xml"/><Relationship Id="rId5" Type="http://schemas.openxmlformats.org/officeDocument/2006/relationships/tags" Target="../tags/tag587.xml"/><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tags" Target="../tags/tag584.xml"/><Relationship Id="rId11" Type="http://schemas.openxmlformats.org/officeDocument/2006/relationships/slideLayout" Target="../slideLayouts/slideLayout17.xml"/><Relationship Id="rId10" Type="http://schemas.openxmlformats.org/officeDocument/2006/relationships/tags" Target="../tags/tag591.xml"/><Relationship Id="rId1" Type="http://schemas.openxmlformats.org/officeDocument/2006/relationships/tags" Target="../tags/tag583.xml"/></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9.xml"/><Relationship Id="rId7" Type="http://schemas.openxmlformats.org/officeDocument/2006/relationships/tags" Target="../tags/tag598.xml"/><Relationship Id="rId6" Type="http://schemas.openxmlformats.org/officeDocument/2006/relationships/tags" Target="../tags/tag597.xml"/><Relationship Id="rId5" Type="http://schemas.openxmlformats.org/officeDocument/2006/relationships/tags" Target="../tags/tag596.xml"/><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tags" Target="../tags/tag593.xml"/><Relationship Id="rId1" Type="http://schemas.openxmlformats.org/officeDocument/2006/relationships/tags" Target="../tags/tag592.xml"/></Relationships>
</file>

<file path=ppt/slides/_rels/slide5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07.xml"/><Relationship Id="rId7" Type="http://schemas.openxmlformats.org/officeDocument/2006/relationships/tags" Target="../tags/tag606.xml"/><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tags" Target="../tags/tag601.xml"/><Relationship Id="rId1" Type="http://schemas.openxmlformats.org/officeDocument/2006/relationships/tags" Target="../tags/tag600.xml"/></Relationships>
</file>

<file path=ppt/slides/_rels/slide56.xml.rels><?xml version="1.0" encoding="UTF-8" standalone="yes"?>
<Relationships xmlns="http://schemas.openxmlformats.org/package/2006/relationships"><Relationship Id="rId9" Type="http://schemas.openxmlformats.org/officeDocument/2006/relationships/tags" Target="../tags/tag616.xml"/><Relationship Id="rId8" Type="http://schemas.openxmlformats.org/officeDocument/2006/relationships/tags" Target="../tags/tag615.xml"/><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tags" Target="../tags/tag611.xml"/><Relationship Id="rId30" Type="http://schemas.openxmlformats.org/officeDocument/2006/relationships/slideLayout" Target="../slideLayouts/slideLayout17.xml"/><Relationship Id="rId3" Type="http://schemas.openxmlformats.org/officeDocument/2006/relationships/tags" Target="../tags/tag610.xml"/><Relationship Id="rId29" Type="http://schemas.openxmlformats.org/officeDocument/2006/relationships/tags" Target="../tags/tag636.xml"/><Relationship Id="rId28" Type="http://schemas.openxmlformats.org/officeDocument/2006/relationships/tags" Target="../tags/tag635.xml"/><Relationship Id="rId27" Type="http://schemas.openxmlformats.org/officeDocument/2006/relationships/tags" Target="../tags/tag634.xml"/><Relationship Id="rId26" Type="http://schemas.openxmlformats.org/officeDocument/2006/relationships/tags" Target="../tags/tag633.xml"/><Relationship Id="rId25" Type="http://schemas.openxmlformats.org/officeDocument/2006/relationships/tags" Target="../tags/tag632.xml"/><Relationship Id="rId24" Type="http://schemas.openxmlformats.org/officeDocument/2006/relationships/tags" Target="../tags/tag631.xml"/><Relationship Id="rId23" Type="http://schemas.openxmlformats.org/officeDocument/2006/relationships/tags" Target="../tags/tag630.xml"/><Relationship Id="rId22" Type="http://schemas.openxmlformats.org/officeDocument/2006/relationships/tags" Target="../tags/tag629.xml"/><Relationship Id="rId21" Type="http://schemas.openxmlformats.org/officeDocument/2006/relationships/tags" Target="../tags/tag628.xml"/><Relationship Id="rId20" Type="http://schemas.openxmlformats.org/officeDocument/2006/relationships/tags" Target="../tags/tag627.xml"/><Relationship Id="rId2" Type="http://schemas.openxmlformats.org/officeDocument/2006/relationships/tags" Target="../tags/tag609.xml"/><Relationship Id="rId19" Type="http://schemas.openxmlformats.org/officeDocument/2006/relationships/tags" Target="../tags/tag626.xml"/><Relationship Id="rId18" Type="http://schemas.openxmlformats.org/officeDocument/2006/relationships/tags" Target="../tags/tag625.xml"/><Relationship Id="rId17" Type="http://schemas.openxmlformats.org/officeDocument/2006/relationships/tags" Target="../tags/tag624.xml"/><Relationship Id="rId16" Type="http://schemas.openxmlformats.org/officeDocument/2006/relationships/tags" Target="../tags/tag623.xml"/><Relationship Id="rId15" Type="http://schemas.openxmlformats.org/officeDocument/2006/relationships/tags" Target="../tags/tag622.xml"/><Relationship Id="rId14" Type="http://schemas.openxmlformats.org/officeDocument/2006/relationships/tags" Target="../tags/tag621.xml"/><Relationship Id="rId13" Type="http://schemas.openxmlformats.org/officeDocument/2006/relationships/tags" Target="../tags/tag620.xml"/><Relationship Id="rId12" Type="http://schemas.openxmlformats.org/officeDocument/2006/relationships/tags" Target="../tags/tag619.xml"/><Relationship Id="rId11" Type="http://schemas.openxmlformats.org/officeDocument/2006/relationships/tags" Target="../tags/tag618.xml"/><Relationship Id="rId10" Type="http://schemas.openxmlformats.org/officeDocument/2006/relationships/tags" Target="../tags/tag617.xml"/><Relationship Id="rId1" Type="http://schemas.openxmlformats.org/officeDocument/2006/relationships/tags" Target="../tags/tag608.xml"/></Relationships>
</file>

<file path=ppt/slides/_rels/slide57.xml.rels><?xml version="1.0" encoding="UTF-8" standalone="yes"?>
<Relationships xmlns="http://schemas.openxmlformats.org/package/2006/relationships"><Relationship Id="rId9" Type="http://schemas.openxmlformats.org/officeDocument/2006/relationships/tags" Target="../tags/tag645.xml"/><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 Id="rId3" Type="http://schemas.openxmlformats.org/officeDocument/2006/relationships/tags" Target="../tags/tag639.xml"/><Relationship Id="rId2" Type="http://schemas.openxmlformats.org/officeDocument/2006/relationships/tags" Target="../tags/tag638.xml"/><Relationship Id="rId16" Type="http://schemas.openxmlformats.org/officeDocument/2006/relationships/slideLayout" Target="../slideLayouts/slideLayout17.xml"/><Relationship Id="rId15" Type="http://schemas.openxmlformats.org/officeDocument/2006/relationships/tags" Target="../tags/tag651.xml"/><Relationship Id="rId14" Type="http://schemas.openxmlformats.org/officeDocument/2006/relationships/tags" Target="../tags/tag650.xml"/><Relationship Id="rId13" Type="http://schemas.openxmlformats.org/officeDocument/2006/relationships/tags" Target="../tags/tag649.xml"/><Relationship Id="rId12" Type="http://schemas.openxmlformats.org/officeDocument/2006/relationships/tags" Target="../tags/tag648.xml"/><Relationship Id="rId11" Type="http://schemas.openxmlformats.org/officeDocument/2006/relationships/tags" Target="../tags/tag647.xml"/><Relationship Id="rId10" Type="http://schemas.openxmlformats.org/officeDocument/2006/relationships/tags" Target="../tags/tag646.xml"/><Relationship Id="rId1" Type="http://schemas.openxmlformats.org/officeDocument/2006/relationships/tags" Target="../tags/tag637.xml"/></Relationships>
</file>

<file path=ppt/slides/_rels/slide5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58.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 Id="rId3" Type="http://schemas.openxmlformats.org/officeDocument/2006/relationships/tags" Target="../tags/tag654.xml"/><Relationship Id="rId2" Type="http://schemas.openxmlformats.org/officeDocument/2006/relationships/tags" Target="../tags/tag653.xml"/><Relationship Id="rId1" Type="http://schemas.openxmlformats.org/officeDocument/2006/relationships/tags" Target="../tags/tag652.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60.xml"/><Relationship Id="rId1" Type="http://schemas.openxmlformats.org/officeDocument/2006/relationships/tags" Target="../tags/tag659.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2.xml"/><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7.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0" Type="http://schemas.openxmlformats.org/officeDocument/2006/relationships/slideLayout" Target="../slideLayouts/slideLayout17.xml"/><Relationship Id="rId1" Type="http://schemas.openxmlformats.org/officeDocument/2006/relationships/tags" Target="../tags/tag203.xml"/></Relationships>
</file>

<file path=ppt/slides/_rels/slide8.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0" Type="http://schemas.openxmlformats.org/officeDocument/2006/relationships/slideLayout" Target="../slideLayouts/slideLayout17.xml"/><Relationship Id="rId1" Type="http://schemas.openxmlformats.org/officeDocument/2006/relationships/tags" Target="../tags/tag212.xml"/></Relationships>
</file>

<file path=ppt/slides/_rels/slide9.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0" Type="http://schemas.openxmlformats.org/officeDocument/2006/relationships/slideLayout" Target="../slideLayouts/slideLayout17.xml"/><Relationship Id="rId1" Type="http://schemas.openxmlformats.org/officeDocument/2006/relationships/tags" Target="../tags/tag2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第十八章 行政事业单位的预算结余</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2290" y="1518285"/>
            <a:ext cx="11235055" cy="14001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5.因购货退回、发生差错更正等退回国库直接支付、授权支付款项,或者收回货币资金的:
(1)属于本年度支付的,借记“财政拨款预算收入”科目或本科目(零余额账户用款额度、货币资金),贷记相关支出科目;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13485" y="2781300"/>
          <a:ext cx="8525510" cy="2386330"/>
        </p:xfrm>
        <a:graphic>
          <a:graphicData uri="http://schemas.openxmlformats.org/drawingml/2006/table">
            <a:tbl>
              <a:tblPr/>
              <a:tblGrid>
                <a:gridCol w="4367530"/>
                <a:gridCol w="4157980"/>
              </a:tblGrid>
              <a:tr h="58991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9641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借:财政拨款收入/零余额账户用款额度/ 银行存款等</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贷:业务活动费用/单位管理费用/库存物品等</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零余额账户用款额度、货币资金</a:t>
                      </a:r>
                      <a:endParaRPr lang="zh-CN" altLang="en-US"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事业支出等</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9295" y="1536700"/>
            <a:ext cx="11120755" cy="12065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(2)属于以前年度支付的,借记本科目(财政应返还额度、零余额账户用款额度、货币资金),贷记“财政拨款结转”“财政拨款结余”“非财政拨款结转”“非财政拨款结余”科目。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149985" y="2730500"/>
          <a:ext cx="8735695" cy="2816860"/>
        </p:xfrm>
        <a:graphic>
          <a:graphicData uri="http://schemas.openxmlformats.org/drawingml/2006/table">
            <a:tbl>
              <a:tblPr/>
              <a:tblGrid>
                <a:gridCol w="3527425"/>
                <a:gridCol w="5208270"/>
              </a:tblGrid>
              <a:tr h="65405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6281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借:财政应返还额度/零余额账户用款额度/ 银行存款等</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贷:以前年度盈余调整/库存物品</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财政拨款结余</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年初余额调整</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162665" cy="23075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有企业所得税缴纳义务的事业单位缴纳所得税时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按照实际缴纳金额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省级（含省级）以上单位根据本年度财政直接支付预算指标数与当年财政直接支付实际支出数的差额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科目。省级以下单位不用做此核算。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某省级事业单位本年度财政直接支付指标数与实际支出数差额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84400" y="3835400"/>
          <a:ext cx="8140065" cy="2577465"/>
        </p:xfrm>
        <a:graphic>
          <a:graphicData uri="http://schemas.openxmlformats.org/drawingml/2006/table">
            <a:tbl>
              <a:tblPr/>
              <a:tblGrid>
                <a:gridCol w="4124960"/>
                <a:gridCol w="4015105"/>
              </a:tblGrid>
              <a:tr h="67818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9928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借:财政应返还额度——财政直接支付	180 000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贷:财政拨款收入  	180 000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71600"/>
            <a:ext cx="11163935" cy="36741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单位依据代理银行提供的对账单做注销额度的相关账务处理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本年度财政授权支付预算指标数大于零余额账户用款额度下达数的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省级（含省级）以上单位根据未下达的用款额度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。省级以下单位不用做此核算。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下年初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单位依据代理银行提供的额度恢复到账通知书做恢复额度的相关账务处理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。单位收到财政部门批复的上年末未下达零余额账户用款额度的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某事业单位根据下年初代理银行提供的额度恢复到账通知书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元做恢复额度账务处理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766060" y="4902200"/>
          <a:ext cx="6250940" cy="1680210"/>
        </p:xfrm>
        <a:graphic>
          <a:graphicData uri="http://schemas.openxmlformats.org/drawingml/2006/table">
            <a:tbl>
              <a:tblPr/>
              <a:tblGrid>
                <a:gridCol w="2985770"/>
                <a:gridCol w="3265170"/>
              </a:tblGrid>
              <a:tr h="386080">
                <a:tc>
                  <a:txBody>
                    <a:bodyPr/>
                    <a:p>
                      <a:pPr marL="0" indent="0" algn="ctr">
                        <a:lnSpc>
                          <a:spcPct val="120000"/>
                        </a:lnSpc>
                        <a:spcBef>
                          <a:spcPts val="0"/>
                        </a:spcBef>
                        <a:spcAft>
                          <a:spcPts val="0"/>
                        </a:spcAft>
                      </a:pPr>
                      <a:r>
                        <a:rPr lang="zh-CN" sz="1500" spc="120">
                          <a:solidFill>
                            <a:srgbClr val="000000"/>
                          </a:solidFill>
                          <a:latin typeface="微软雅黑" panose="020B0503020204020204" charset="-122"/>
                          <a:ea typeface="微软雅黑" panose="020B0503020204020204" charset="-122"/>
                        </a:rPr>
                        <a:t>财务会计</a:t>
                      </a:r>
                      <a:endParaRPr lang="zh-CN" sz="15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500" spc="120">
                          <a:solidFill>
                            <a:srgbClr val="000000"/>
                          </a:solidFill>
                          <a:latin typeface="微软雅黑" panose="020B0503020204020204" charset="-122"/>
                          <a:ea typeface="微软雅黑" panose="020B0503020204020204" charset="-122"/>
                        </a:rPr>
                        <a:t>预算会计</a:t>
                      </a:r>
                      <a:endParaRPr lang="zh-CN" sz="15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94130">
                <a:tc>
                  <a:txBody>
                    <a:bodyPr/>
                    <a:p>
                      <a:pPr marL="0" indent="0" algn="l">
                        <a:lnSpc>
                          <a:spcPct val="120000"/>
                        </a:lnSpc>
                        <a:spcBef>
                          <a:spcPts val="0"/>
                        </a:spcBef>
                        <a:spcAft>
                          <a:spcPts val="0"/>
                        </a:spcAft>
                      </a:pPr>
                      <a:r>
                        <a:rPr lang="zh-CN" sz="13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	40 000</a:t>
                      </a:r>
                      <a:endParaRPr lang="zh-CN" sz="13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     </a:t>
                      </a:r>
                      <a:r>
                        <a:rPr lang="zh-CN" sz="1300" spc="120">
                          <a:solidFill>
                            <a:srgbClr val="000000"/>
                          </a:solidFill>
                          <a:latin typeface="微软雅黑" panose="020B0503020204020204" charset="-122"/>
                          <a:ea typeface="微软雅黑" panose="020B0503020204020204" charset="-122"/>
                          <a:cs typeface="微软雅黑" panose="020B0503020204020204" charset="-122"/>
                        </a:rPr>
                        <a:t>贷:财政应返还额度——财政授权支付	40 000</a:t>
                      </a:r>
                      <a:endParaRPr lang="zh-CN" sz="13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3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a:t>
                      </a:r>
                      <a:r>
                        <a:rPr lang="zh-CN" sz="13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3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3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3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a:t>
                      </a:r>
                      <a:r>
                        <a:rPr lang="zh-CN" sz="13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3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3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3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一、财政拨款结转</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1205" y="1442085"/>
            <a:ext cx="10862310" cy="44469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科目的核算范围以及明细设置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科目核算单位取得的同级财政拨款结转资金的调整、结转和滚存情况。本科目年末贷方余额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反映单位滚存的财政拨款结转资金数额。本科目由行政、事业单位共用。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与会计差错更正、以前年度支出收回相关的明细科目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本明细科目核算因发生会计差错更正、以前年度支出收回等原因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需要调整财政拨款结转的金额。年末结账后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与财政拨款调拨业务相关的明细科目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矩形 3"/>
          <p:cNvSpPr/>
          <p:nvPr>
            <p:custDataLst>
              <p:tags r:id="rId7"/>
            </p:custDataLst>
          </p:nvPr>
        </p:nvSpPr>
        <p:spPr>
          <a:xfrm>
            <a:off x="1303020" y="2228803"/>
            <a:ext cx="849559" cy="795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5" name="矩形 4"/>
          <p:cNvSpPr/>
          <p:nvPr>
            <p:custDataLst>
              <p:tags r:id="rId8"/>
            </p:custDataLst>
          </p:nvPr>
        </p:nvSpPr>
        <p:spPr>
          <a:xfrm>
            <a:off x="2151996" y="2228803"/>
            <a:ext cx="8736984" cy="795331"/>
          </a:xfrm>
          <a:prstGeom prst="rect">
            <a:avLst/>
          </a:prstGeom>
          <a:solidFill>
            <a:schemeClr val="lt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17" name="文本框 16"/>
          <p:cNvSpPr txBox="1"/>
          <p:nvPr>
            <p:custDataLst>
              <p:tags r:id="rId9"/>
            </p:custDataLst>
          </p:nvPr>
        </p:nvSpPr>
        <p:spPr>
          <a:xfrm>
            <a:off x="2420799" y="2276616"/>
            <a:ext cx="8328240" cy="69970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(1)“归集调入”:本明细科目核算按照规定从其他单位调入财政拨款结转资金时,实际调增的额度数额或调入的资金数额。年末结账后,本明细科目应无余额。</a:t>
            </a:r>
            <a:endParaRPr lang="zh-CN" altLang="en-US" sz="1600" spc="100" dirty="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矩形 7"/>
          <p:cNvSpPr/>
          <p:nvPr>
            <p:custDataLst>
              <p:tags r:id="rId10"/>
            </p:custDataLst>
          </p:nvPr>
        </p:nvSpPr>
        <p:spPr>
          <a:xfrm>
            <a:off x="1303020" y="3221218"/>
            <a:ext cx="849559" cy="7953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9" name="矩形 8"/>
          <p:cNvSpPr/>
          <p:nvPr>
            <p:custDataLst>
              <p:tags r:id="rId11"/>
            </p:custDataLst>
          </p:nvPr>
        </p:nvSpPr>
        <p:spPr>
          <a:xfrm>
            <a:off x="2151996" y="3221218"/>
            <a:ext cx="8736984" cy="795331"/>
          </a:xfrm>
          <a:prstGeom prst="rect">
            <a:avLst/>
          </a:prstGeom>
          <a:solidFill>
            <a:schemeClr val="lt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18" name="文本框 17"/>
          <p:cNvSpPr txBox="1"/>
          <p:nvPr>
            <p:custDataLst>
              <p:tags r:id="rId12"/>
            </p:custDataLst>
          </p:nvPr>
        </p:nvSpPr>
        <p:spPr>
          <a:xfrm>
            <a:off x="2420799" y="3268448"/>
            <a:ext cx="8328240" cy="69970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(2)“归集调出”:本明细科目核算按照规定向其他单位调出财政拨款结转资金时,实际调减的额度数额或调出的资金数额。年末结账后,本明细科目应无余额。</a:t>
            </a:r>
            <a:endPar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2" name="矩形 11"/>
          <p:cNvSpPr/>
          <p:nvPr>
            <p:custDataLst>
              <p:tags r:id="rId13"/>
            </p:custDataLst>
          </p:nvPr>
        </p:nvSpPr>
        <p:spPr>
          <a:xfrm>
            <a:off x="1303020" y="4213050"/>
            <a:ext cx="849559" cy="7953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13" name="矩形 12"/>
          <p:cNvSpPr/>
          <p:nvPr>
            <p:custDataLst>
              <p:tags r:id="rId14"/>
            </p:custDataLst>
          </p:nvPr>
        </p:nvSpPr>
        <p:spPr>
          <a:xfrm>
            <a:off x="2151996" y="4213050"/>
            <a:ext cx="8736984" cy="795331"/>
          </a:xfrm>
          <a:prstGeom prst="rect">
            <a:avLst/>
          </a:prstGeom>
          <a:solidFill>
            <a:schemeClr val="lt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19" name="文本框 18"/>
          <p:cNvSpPr txBox="1"/>
          <p:nvPr>
            <p:custDataLst>
              <p:tags r:id="rId15"/>
            </p:custDataLst>
          </p:nvPr>
        </p:nvSpPr>
        <p:spPr>
          <a:xfrm>
            <a:off x="2420799" y="4260863"/>
            <a:ext cx="8328240" cy="69970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(3)“归集上缴”:本明细科目核算按照规定上缴财政拨款结转资金时,实际核销的额度数额或上缴的资金数额。年末结账后,本明细科目应无余额。</a:t>
            </a:r>
            <a:endPar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0" name="矩形 19"/>
          <p:cNvSpPr/>
          <p:nvPr>
            <p:custDataLst>
              <p:tags r:id="rId16"/>
            </p:custDataLst>
          </p:nvPr>
        </p:nvSpPr>
        <p:spPr>
          <a:xfrm>
            <a:off x="1303020" y="5205465"/>
            <a:ext cx="849559" cy="795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21" name="矩形 20"/>
          <p:cNvSpPr/>
          <p:nvPr>
            <p:custDataLst>
              <p:tags r:id="rId17"/>
            </p:custDataLst>
          </p:nvPr>
        </p:nvSpPr>
        <p:spPr>
          <a:xfrm>
            <a:off x="2151996" y="5205465"/>
            <a:ext cx="8736984" cy="795331"/>
          </a:xfrm>
          <a:prstGeom prst="rect">
            <a:avLst/>
          </a:prstGeom>
          <a:solidFill>
            <a:schemeClr val="lt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solidFill>
              <a:latin typeface="微软雅黑" panose="020B0503020204020204" charset="-122"/>
              <a:ea typeface="微软雅黑" panose="020B0503020204020204" charset="-122"/>
            </a:endParaRPr>
          </a:p>
        </p:txBody>
      </p:sp>
      <p:sp>
        <p:nvSpPr>
          <p:cNvPr id="23" name="文本框 22"/>
          <p:cNvSpPr txBox="1"/>
          <p:nvPr>
            <p:custDataLst>
              <p:tags r:id="rId18"/>
            </p:custDataLst>
          </p:nvPr>
        </p:nvSpPr>
        <p:spPr>
          <a:xfrm>
            <a:off x="2420799" y="5253279"/>
            <a:ext cx="8328240" cy="69970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(4)“单位内部调剂”:本明细科目核算经财政部门批准对财政拨款结余资金改变用途,调整用于本单位其他未完成项目等的调整金额。年末结账后,本明细科目应无余额。</a:t>
            </a:r>
            <a:endParaRPr lang="zh-CN" altLang="en-US" sz="1600" spc="10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5" name="文本框 14"/>
          <p:cNvSpPr txBox="1"/>
          <p:nvPr>
            <p:custDataLst>
              <p:tags r:id="rId19"/>
            </p:custDataLst>
          </p:nvPr>
        </p:nvSpPr>
        <p:spPr>
          <a:xfrm>
            <a:off x="1514098" y="4314508"/>
            <a:ext cx="426820" cy="592417"/>
          </a:xfrm>
          <a:prstGeom prst="rect">
            <a:avLst/>
          </a:prstGeom>
          <a:noFill/>
        </p:spPr>
        <p:txBody>
          <a:bodyPr wrap="none" rtlCol="0">
            <a:normAutofit fontScale="80000"/>
          </a:bodyPr>
          <a:lstStyle/>
          <a:p>
            <a:r>
              <a:rPr lang="en-US" altLang="zh-CN" sz="3600" b="1">
                <a:solidFill>
                  <a:schemeClr val="lt1"/>
                </a:solidFill>
                <a:latin typeface="微软雅黑" panose="020B0503020204020204" charset="-122"/>
                <a:ea typeface="微软雅黑" panose="020B0503020204020204" charset="-122"/>
              </a:rPr>
              <a:t>3</a:t>
            </a:r>
            <a:endParaRPr lang="en-US" altLang="zh-CN" sz="3600" b="1">
              <a:solidFill>
                <a:schemeClr val="lt1"/>
              </a:solidFill>
              <a:latin typeface="微软雅黑" panose="020B0503020204020204" charset="-122"/>
              <a:ea typeface="微软雅黑" panose="020B0503020204020204" charset="-122"/>
            </a:endParaRPr>
          </a:p>
        </p:txBody>
      </p:sp>
      <p:sp>
        <p:nvSpPr>
          <p:cNvPr id="6" name="文本框 5"/>
          <p:cNvSpPr txBox="1"/>
          <p:nvPr>
            <p:custDataLst>
              <p:tags r:id="rId20"/>
            </p:custDataLst>
          </p:nvPr>
        </p:nvSpPr>
        <p:spPr>
          <a:xfrm>
            <a:off x="1514098" y="3322092"/>
            <a:ext cx="426820" cy="592417"/>
          </a:xfrm>
          <a:prstGeom prst="rect">
            <a:avLst/>
          </a:prstGeom>
          <a:noFill/>
        </p:spPr>
        <p:txBody>
          <a:bodyPr wrap="none" rtlCol="0">
            <a:normAutofit fontScale="80000"/>
          </a:bodyPr>
          <a:lstStyle/>
          <a:p>
            <a:r>
              <a:rPr lang="en-US" altLang="zh-CN" sz="3600" b="1">
                <a:solidFill>
                  <a:schemeClr val="lt1"/>
                </a:solidFill>
                <a:latin typeface="微软雅黑" panose="020B0503020204020204" charset="-122"/>
                <a:ea typeface="微软雅黑" panose="020B0503020204020204" charset="-122"/>
              </a:rPr>
              <a:t>2</a:t>
            </a:r>
            <a:endParaRPr lang="en-US" altLang="zh-CN" sz="3600" b="1">
              <a:solidFill>
                <a:schemeClr val="lt1"/>
              </a:solidFill>
              <a:latin typeface="微软雅黑" panose="020B0503020204020204" charset="-122"/>
              <a:ea typeface="微软雅黑" panose="020B0503020204020204" charset="-122"/>
            </a:endParaRPr>
          </a:p>
        </p:txBody>
      </p:sp>
      <p:sp>
        <p:nvSpPr>
          <p:cNvPr id="7" name="文本框 6"/>
          <p:cNvSpPr txBox="1"/>
          <p:nvPr>
            <p:custDataLst>
              <p:tags r:id="rId21"/>
            </p:custDataLst>
          </p:nvPr>
        </p:nvSpPr>
        <p:spPr>
          <a:xfrm>
            <a:off x="1514098" y="2330260"/>
            <a:ext cx="426820" cy="592417"/>
          </a:xfrm>
          <a:prstGeom prst="rect">
            <a:avLst/>
          </a:prstGeom>
          <a:noFill/>
        </p:spPr>
        <p:txBody>
          <a:bodyPr wrap="none" rtlCol="0">
            <a:normAutofit fontScale="80000"/>
          </a:bodyPr>
          <a:lstStyle/>
          <a:p>
            <a:r>
              <a:rPr lang="en-US" altLang="zh-CN" sz="3600" b="1">
                <a:solidFill>
                  <a:schemeClr val="lt1"/>
                </a:solidFill>
                <a:latin typeface="微软雅黑" panose="020B0503020204020204" charset="-122"/>
                <a:ea typeface="微软雅黑" panose="020B0503020204020204" charset="-122"/>
              </a:rPr>
              <a:t>1</a:t>
            </a:r>
            <a:endParaRPr lang="en-US" altLang="zh-CN" sz="3600" b="1">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22"/>
            </p:custDataLst>
          </p:nvPr>
        </p:nvSpPr>
        <p:spPr>
          <a:xfrm>
            <a:off x="1514681" y="5306923"/>
            <a:ext cx="426820" cy="592417"/>
          </a:xfrm>
          <a:prstGeom prst="rect">
            <a:avLst/>
          </a:prstGeom>
          <a:noFill/>
        </p:spPr>
        <p:txBody>
          <a:bodyPr wrap="none" rtlCol="0">
            <a:normAutofit fontScale="80000"/>
          </a:bodyPr>
          <a:lstStyle/>
          <a:p>
            <a:r>
              <a:rPr lang="en-US" altLang="zh-CN" sz="3600" b="1">
                <a:solidFill>
                  <a:schemeClr val="lt1"/>
                </a:solidFill>
                <a:latin typeface="微软雅黑" panose="020B0503020204020204" charset="-122"/>
                <a:ea typeface="微软雅黑" panose="020B0503020204020204" charset="-122"/>
              </a:rPr>
              <a:t>4</a:t>
            </a:r>
            <a:endParaRPr lang="en-US" altLang="zh-CN" sz="3600" b="1">
              <a:solidFill>
                <a:schemeClr val="lt1"/>
              </a:solidFill>
              <a:latin typeface="微软雅黑" panose="020B0503020204020204" charset="-122"/>
              <a:ea typeface="微软雅黑" panose="020B0503020204020204" charset="-122"/>
            </a:endParaRPr>
          </a:p>
        </p:txBody>
      </p:sp>
    </p:spTree>
    <p:custDataLst>
      <p:tags r:id="rId23"/>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algn="l" fontAlgn="auto">
              <a:lnSpc>
                <a:spcPct val="120000"/>
              </a:lnSpc>
              <a:spcAft>
                <a:spcPts val="800"/>
              </a:spcAft>
            </a:pPr>
            <a:r>
              <a:rPr lang="en-US" altLang="zh-CN" spc="100" dirty="0">
                <a:ln w="3175">
                  <a:noFill/>
                  <a:prstDash val="dash"/>
                </a:ln>
                <a:solidFill>
                  <a:schemeClr val="dk1">
                    <a:lumMod val="75000"/>
                    <a:lumOff val="25000"/>
                  </a:schemeClr>
                </a:solidFill>
                <a:uFillTx/>
                <a:sym typeface="+mn-ea"/>
              </a:rPr>
              <a:t>3.</a:t>
            </a:r>
            <a:r>
              <a:rPr lang="zh-CN" altLang="en-US" spc="100" dirty="0">
                <a:ln w="3175">
                  <a:noFill/>
                  <a:prstDash val="dash"/>
                </a:ln>
                <a:solidFill>
                  <a:schemeClr val="dk1">
                    <a:lumMod val="75000"/>
                    <a:lumOff val="25000"/>
                  </a:schemeClr>
                </a:solidFill>
                <a:uFillTx/>
                <a:sym typeface="+mn-ea"/>
              </a:rPr>
              <a:t>与年末财政拨款结转业务相关的明细科目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348740" y="1609090"/>
            <a:ext cx="9866630" cy="422656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本明细科目核算单位本年度财政拨款收支相抵后的余额。年末结账后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本明细科目核算单位滚存的财政拨款结转资金。本明细科目年末贷方余额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反映单位财政拨款滚存的结转资金数额。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本科目还应当设置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人员经费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日常公用经费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明细科目下按照具体项目进行明细核算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本科目还应按照《政府收支分类科目》中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的相关科目进行明细核算。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有一般公共预算财政拨款、政府性基金预算财政拨款等两种或两种以上财政拨款的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还应当在本科目下按照财政拨款的种类进行明细核算。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财政拨款结转</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62025" y="1752600"/>
            <a:ext cx="9167495" cy="14674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因发生会计差错更正退回以前年度国库直接支付、授权支付款项或财政性货币资金,或者因发生会计差错更正增加以前年度国库直接支付、授权支付支出或财政性货币资金支出,属于以前年度财政拨款结转资金的,借记或贷记“资金结存——财政应返还额度、零余额账户用款额度、货币资金”科目,贷记或借记本科目(年初余额调整)。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962025" y="1384300"/>
            <a:ext cx="6096000" cy="368300"/>
          </a:xfrm>
          <a:prstGeom prst="rect">
            <a:avLst/>
          </a:prstGeom>
          <a:noFill/>
        </p:spPr>
        <p:txBody>
          <a:bodyPr wrap="square" rtlCol="0" anchor="t">
            <a:spAutoFit/>
          </a:bodyPr>
          <a:p>
            <a:r>
              <a:rPr lang="en-US" altLang="zh-CN"/>
              <a:t>1.</a:t>
            </a:r>
            <a:r>
              <a:rPr lang="zh-CN" altLang="en-US"/>
              <a:t>与会计差错更正、以前年度支出收回相关的账务处理</a:t>
            </a:r>
            <a:endParaRPr lang="zh-CN" altLang="en-US"/>
          </a:p>
        </p:txBody>
      </p:sp>
      <p:graphicFrame>
        <p:nvGraphicFramePr>
          <p:cNvPr id="6" name="表格 5"/>
          <p:cNvGraphicFramePr/>
          <p:nvPr>
            <p:custDataLst>
              <p:tags r:id="rId8"/>
            </p:custDataLst>
          </p:nvPr>
        </p:nvGraphicFramePr>
        <p:xfrm>
          <a:off x="2070100" y="3060700"/>
          <a:ext cx="8185150" cy="2626995"/>
        </p:xfrm>
        <a:graphic>
          <a:graphicData uri="http://schemas.openxmlformats.org/drawingml/2006/table">
            <a:tbl>
              <a:tblPr/>
              <a:tblGrid>
                <a:gridCol w="4834255"/>
                <a:gridCol w="3350895"/>
              </a:tblGrid>
              <a:tr h="34036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4363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因发生会计差错更正退回以前年度国库直接支付、授权支付款项或财政性货币资金:</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借:零余额账户用款额度/银行存款等</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贷:以前年度盈余调整</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货币资金等</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年初余额调整</a:t>
                      </a:r>
                      <a:endParaRPr lang="zh-CN" altLang="en-US"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430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因发生会计差错更正增加以前年度国库直接支付、授权支付支出或财政性货币资金支出</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以前年度盈余调整</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年初余额调整</a:t>
                      </a:r>
                      <a:endParaRPr lang="zh-CN" altLang="en-US"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货币资金等</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财政拨款结转</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97560" y="1456055"/>
            <a:ext cx="9302115" cy="22434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因购货退回、预付款项收回等发生以前年度支出又收回国库直接支付、授权支付款项或收回财政性货币资金,属于以前年度财政拨款结转资金的,借记“资金结存——财政应返还额度、零余额账户用款额度、货币资金”科目,贷记本科目(年初余额调整)。
【例18-8】 某事业单位退回以前年度购买的办公用品900元,此900元原来用国库直接支付的方式支付。会计核算如下: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425575" y="3492500"/>
          <a:ext cx="9608820" cy="2553335"/>
        </p:xfrm>
        <a:graphic>
          <a:graphicData uri="http://schemas.openxmlformats.org/drawingml/2006/table">
            <a:tbl>
              <a:tblPr/>
              <a:tblGrid>
                <a:gridCol w="3957955"/>
                <a:gridCol w="5650865"/>
              </a:tblGrid>
              <a:tr h="579120">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财务会计</a:t>
                      </a:r>
                      <a:endParaRPr lang="zh-CN" sz="17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预算会计</a:t>
                      </a:r>
                      <a:endParaRPr lang="zh-CN" sz="17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74215">
                <a:tc>
                  <a:txBody>
                    <a:bodyPr/>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借:财政应返还额度	900</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a:t>
                      </a:r>
                      <a:r>
                        <a:rPr lang="zh-CN" sz="1700" spc="120">
                          <a:solidFill>
                            <a:schemeClr val="tx1"/>
                          </a:solidFill>
                          <a:latin typeface="微软雅黑" panose="020B0503020204020204" charset="-122"/>
                          <a:ea typeface="微软雅黑" panose="020B0503020204020204" charset="-122"/>
                          <a:cs typeface="微软雅黑" panose="020B0503020204020204" charset="-122"/>
                        </a:rPr>
                        <a:t>贷:以前年度盈余调整</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a:t>
                      </a:r>
                      <a:r>
                        <a:rPr lang="zh-CN" sz="1700" spc="120">
                          <a:solidFill>
                            <a:schemeClr val="tx1"/>
                          </a:solidFill>
                          <a:latin typeface="微软雅黑" panose="020B0503020204020204" charset="-122"/>
                          <a:ea typeface="微软雅黑" panose="020B0503020204020204" charset="-122"/>
                          <a:cs typeface="微软雅黑" panose="020B0503020204020204" charset="-122"/>
                        </a:rPr>
                        <a:t>900</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财政应返还额度</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900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财政拨款结转</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年初余额调整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900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与财政拨款结转结余资金调整业务相关的账务处理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56920" y="1424940"/>
            <a:ext cx="10977880" cy="23641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(1)按照规定从其他单位调入财政拨款结转资金的,按照实际调增的额度数额或调入的资金数额,借记“资金结存——财政应返还额度、零余额账户用款额度、货币资金”科目,贷记本科目(归集调入)。具体参考例18-4。
(2)按照规定向其他单位调出财政拨款结转资金的,按照实际调减的额度数额或调出的资金数额,借记本科目(归集调出),贷记“资金结存——财政应返还额度、零余额账户用款额度、货币资金”科目。
【例18-9】 某事业单位财政应返还额度减少34 000元,用于向其他单位调出财政拨款结转资金。会计核算如下: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39900" y="3759200"/>
          <a:ext cx="7722870" cy="2285365"/>
        </p:xfrm>
        <a:graphic>
          <a:graphicData uri="http://schemas.openxmlformats.org/drawingml/2006/table">
            <a:tbl>
              <a:tblPr/>
              <a:tblGrid>
                <a:gridCol w="3424555"/>
                <a:gridCol w="4298315"/>
              </a:tblGrid>
              <a:tr h="66103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2433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借:累计盈余34 000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贷:财政应返还额度	34 000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财政拨款结转</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归集调出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34 000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财政应返还额度</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34 000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5"/>
            </p:custDataLst>
          </p:nvPr>
        </p:nvSpPr>
        <p:spPr>
          <a:xfrm>
            <a:off x="1990225" y="1532636"/>
            <a:ext cx="8211550"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余是指行政事业会计主体预算年度内预算收入扣除预算支出后的资金金额以及历年滚存的资金金额。预算结余包括结余资金和结转资金。结余资金是指年度预算执行终了,预算收入实际完成数扣除预算支出和结转资金后剩余的资金。结转资金是指预算安排项目的支出年终尚未执行完毕或者因故未执行,且下年需要按原用途继续使用的资金。行政事业单位的预算结余类科目有:资金结存、财政拨款结转、财政拨款结余、非财政拨款结转、非财政拨款结余、专用结余、经营结余、其他结余和非财政拨款结余分配。其中,资金结余、财政拨款结转、非财政拨款结转、非财政拨款结余和其他结余属于行政事业单位都适用,经营结余、专用结余和非财政拨款结余分配只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32180" y="352425"/>
            <a:ext cx="10476865" cy="1243330"/>
          </a:xfrm>
          <a:prstGeom prst="rect">
            <a:avLst/>
          </a:prstGeom>
          <a:noFill/>
        </p:spPr>
        <p:txBody>
          <a:bodyPr wrap="square" rtlCol="0" anchor="t">
            <a:noAutofit/>
          </a:bodyPr>
          <a:p>
            <a:pPr indent="0" fontAlgn="auto">
              <a:lnSpc>
                <a:spcPct val="120000"/>
              </a:lnSpc>
            </a:pPr>
            <a:r>
              <a:rPr lang="en-US" altLang="zh-CN"/>
              <a:t>(3)</a:t>
            </a:r>
            <a:r>
              <a:rPr lang="zh-CN" altLang="en-US"/>
              <a:t>按照规定上缴财政拨款结转资金或注销财政拨款结转资金额度的</a:t>
            </a:r>
            <a:r>
              <a:rPr lang="en-US" altLang="zh-CN"/>
              <a:t>,</a:t>
            </a:r>
            <a:r>
              <a:rPr lang="zh-CN" altLang="en-US"/>
              <a:t>按照实际上缴资金数额或注销的资金额度数额</a:t>
            </a:r>
            <a:r>
              <a:rPr lang="en-US" altLang="zh-CN"/>
              <a:t>,</a:t>
            </a:r>
            <a:r>
              <a:rPr lang="zh-CN" altLang="en-US"/>
              <a:t>借记本科目</a:t>
            </a:r>
            <a:r>
              <a:rPr lang="en-US" altLang="zh-CN"/>
              <a:t>(</a:t>
            </a:r>
            <a:r>
              <a:rPr lang="zh-CN" altLang="en-US"/>
              <a:t>归集上缴</a:t>
            </a:r>
            <a:r>
              <a:rPr lang="en-US" altLang="zh-CN"/>
              <a:t>),</a:t>
            </a:r>
            <a:r>
              <a:rPr lang="zh-CN" altLang="en-US"/>
              <a:t>贷记</a:t>
            </a:r>
            <a:r>
              <a:rPr lang="en-US" altLang="zh-CN"/>
              <a:t>“</a:t>
            </a:r>
            <a:r>
              <a:rPr lang="zh-CN" altLang="en-US"/>
              <a:t>资金结存</a:t>
            </a:r>
            <a:r>
              <a:rPr lang="en-US" altLang="zh-CN"/>
              <a:t>——</a:t>
            </a:r>
            <a:r>
              <a:rPr lang="zh-CN" altLang="en-US"/>
              <a:t>财政应返还额度、零余额账户用款额度、货币资金</a:t>
            </a:r>
            <a:r>
              <a:rPr lang="en-US" altLang="zh-CN"/>
              <a:t>”</a:t>
            </a:r>
            <a:r>
              <a:rPr lang="zh-CN" altLang="en-US"/>
              <a:t>科目。</a:t>
            </a:r>
            <a:endParaRPr lang="zh-CN" altLang="en-US"/>
          </a:p>
        </p:txBody>
      </p:sp>
      <p:graphicFrame>
        <p:nvGraphicFramePr>
          <p:cNvPr id="3" name="表格 2"/>
          <p:cNvGraphicFramePr/>
          <p:nvPr>
            <p:custDataLst>
              <p:tags r:id="rId1"/>
            </p:custDataLst>
          </p:nvPr>
        </p:nvGraphicFramePr>
        <p:xfrm>
          <a:off x="2229485" y="1231900"/>
          <a:ext cx="7680325" cy="1325245"/>
        </p:xfrm>
        <a:graphic>
          <a:graphicData uri="http://schemas.openxmlformats.org/drawingml/2006/table">
            <a:tbl>
              <a:tblPr/>
              <a:tblGrid>
                <a:gridCol w="3404235"/>
                <a:gridCol w="4276090"/>
              </a:tblGrid>
              <a:tr h="3721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5313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借:累计盈余</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贷:财政应返还额度/零余额账户用款额度/银行存款</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归集上缴</a:t>
                      </a:r>
                      <a:endParaRPr lang="zh-CN" altLang="en-US"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080135" y="2755900"/>
            <a:ext cx="10328910" cy="1177925"/>
          </a:xfrm>
          <a:prstGeom prst="rect">
            <a:avLst/>
          </a:prstGeom>
          <a:noFill/>
        </p:spPr>
        <p:txBody>
          <a:bodyPr wrap="square" rtlCol="0" anchor="t">
            <a:noAutofit/>
          </a:bodyPr>
          <a:p>
            <a:pPr indent="0" fontAlgn="auto">
              <a:lnSpc>
                <a:spcPct val="130000"/>
              </a:lnSpc>
            </a:pPr>
            <a:r>
              <a:rPr lang="en-US" altLang="zh-CN"/>
              <a:t>(4)</a:t>
            </a:r>
            <a:r>
              <a:rPr lang="zh-CN" altLang="en-US"/>
              <a:t>经财政部门批准对财政拨款结余资金改变用途</a:t>
            </a:r>
            <a:r>
              <a:rPr lang="en-US" altLang="zh-CN"/>
              <a:t>,</a:t>
            </a:r>
            <a:r>
              <a:rPr lang="zh-CN" altLang="en-US"/>
              <a:t>调整用于本单位基本支出或其他未完成项目支出的</a:t>
            </a:r>
            <a:r>
              <a:rPr lang="en-US" altLang="zh-CN"/>
              <a:t>,</a:t>
            </a:r>
            <a:r>
              <a:rPr lang="zh-CN" altLang="en-US"/>
              <a:t>按照批准调剂的金额</a:t>
            </a:r>
            <a:r>
              <a:rPr lang="en-US" altLang="zh-CN"/>
              <a:t>,</a:t>
            </a:r>
            <a:r>
              <a:rPr lang="zh-CN" altLang="en-US"/>
              <a:t>借记</a:t>
            </a:r>
            <a:r>
              <a:rPr lang="en-US" altLang="zh-CN"/>
              <a:t>“</a:t>
            </a:r>
            <a:r>
              <a:rPr lang="zh-CN" altLang="en-US"/>
              <a:t>财政拨款结余</a:t>
            </a:r>
            <a:r>
              <a:rPr lang="en-US" altLang="zh-CN"/>
              <a:t>——</a:t>
            </a:r>
            <a:r>
              <a:rPr lang="zh-CN" altLang="en-US"/>
              <a:t>单位内部调剂</a:t>
            </a:r>
            <a:r>
              <a:rPr lang="en-US" altLang="zh-CN"/>
              <a:t>”</a:t>
            </a:r>
            <a:r>
              <a:rPr lang="zh-CN" altLang="en-US"/>
              <a:t>科目</a:t>
            </a:r>
            <a:r>
              <a:rPr lang="en-US" altLang="zh-CN"/>
              <a:t>,</a:t>
            </a:r>
            <a:r>
              <a:rPr lang="zh-CN" altLang="en-US"/>
              <a:t>贷记本科目</a:t>
            </a:r>
            <a:r>
              <a:rPr lang="en-US" altLang="zh-CN"/>
              <a:t>(</a:t>
            </a:r>
            <a:r>
              <a:rPr lang="zh-CN" altLang="en-US"/>
              <a:t>单位内部调剂</a:t>
            </a:r>
            <a:r>
              <a:rPr lang="en-US" altLang="zh-CN"/>
              <a:t>)</a:t>
            </a:r>
            <a:r>
              <a:rPr lang="zh-CN" altLang="en-US"/>
              <a:t>。</a:t>
            </a:r>
            <a:endParaRPr lang="zh-CN" altLang="en-US"/>
          </a:p>
        </p:txBody>
      </p:sp>
      <p:graphicFrame>
        <p:nvGraphicFramePr>
          <p:cNvPr id="5" name="表格 4"/>
          <p:cNvGraphicFramePr/>
          <p:nvPr>
            <p:custDataLst>
              <p:tags r:id="rId2"/>
            </p:custDataLst>
          </p:nvPr>
        </p:nvGraphicFramePr>
        <p:xfrm>
          <a:off x="2336800" y="3708400"/>
          <a:ext cx="6972300" cy="1625600"/>
        </p:xfrm>
        <a:graphic>
          <a:graphicData uri="http://schemas.openxmlformats.org/drawingml/2006/table">
            <a:tbl>
              <a:tblPr/>
              <a:tblGrid>
                <a:gridCol w="1849120"/>
                <a:gridCol w="5123180"/>
              </a:tblGrid>
              <a:tr h="66484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60755">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借:财政拨款结余——单位内部调剂</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贷:财政拨款结转——单位内部调剂</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与年末财政拨款结转和结余业务相关的账务处理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762000" y="1537335"/>
            <a:ext cx="10973435" cy="1742440"/>
          </a:xfrm>
          <a:prstGeom prst="rect">
            <a:avLst/>
          </a:prstGeom>
          <a:noFill/>
        </p:spPr>
        <p:txBody>
          <a:bodyPr wrap="square" rtlCol="0" anchor="t">
            <a:noAutofit/>
          </a:bodyPr>
          <a:p>
            <a:pPr indent="0" fontAlgn="auto">
              <a:lnSpc>
                <a:spcPct val="130000"/>
              </a:lnSpc>
            </a:pPr>
            <a:r>
              <a:rPr lang="zh-CN" altLang="en-US"/>
              <a:t>　</a:t>
            </a:r>
            <a:r>
              <a:rPr lang="en-US" altLang="zh-CN"/>
              <a:t>(1)</a:t>
            </a:r>
            <a:r>
              <a:rPr lang="zh-CN" altLang="en-US"/>
              <a:t>年末</a:t>
            </a:r>
            <a:r>
              <a:rPr lang="en-US" altLang="zh-CN"/>
              <a:t>,</a:t>
            </a:r>
            <a:r>
              <a:rPr lang="zh-CN" altLang="en-US"/>
              <a:t>将财政拨款预算收入本年发生额转入本科目</a:t>
            </a:r>
            <a:r>
              <a:rPr lang="en-US" altLang="zh-CN"/>
              <a:t>,</a:t>
            </a:r>
            <a:r>
              <a:rPr lang="zh-CN" altLang="en-US"/>
              <a:t>借记</a:t>
            </a:r>
            <a:r>
              <a:rPr lang="en-US" altLang="zh-CN"/>
              <a:t>“</a:t>
            </a:r>
            <a:r>
              <a:rPr lang="zh-CN" altLang="en-US"/>
              <a:t>财政拨款预算收入</a:t>
            </a:r>
            <a:r>
              <a:rPr lang="en-US" altLang="zh-CN"/>
              <a:t>”</a:t>
            </a:r>
            <a:r>
              <a:rPr lang="zh-CN" altLang="en-US"/>
              <a:t>科目</a:t>
            </a:r>
            <a:r>
              <a:rPr lang="en-US" altLang="zh-CN"/>
              <a:t>,</a:t>
            </a:r>
            <a:r>
              <a:rPr lang="zh-CN" altLang="en-US"/>
              <a:t>贷记本科目</a:t>
            </a:r>
            <a:r>
              <a:rPr lang="en-US" altLang="zh-CN"/>
              <a:t>(</a:t>
            </a:r>
            <a:r>
              <a:rPr lang="zh-CN" altLang="en-US"/>
              <a:t>本年收支结转</a:t>
            </a:r>
            <a:r>
              <a:rPr lang="en-US" altLang="zh-CN"/>
              <a:t>);</a:t>
            </a:r>
            <a:r>
              <a:rPr lang="zh-CN" altLang="en-US"/>
              <a:t>将各项支出中财政拨款支出本年发生额转入本科目</a:t>
            </a:r>
            <a:r>
              <a:rPr lang="en-US" altLang="zh-CN"/>
              <a:t>,</a:t>
            </a:r>
            <a:r>
              <a:rPr lang="zh-CN" altLang="en-US"/>
              <a:t>借记本科目</a:t>
            </a:r>
            <a:r>
              <a:rPr lang="en-US" altLang="zh-CN"/>
              <a:t>(</a:t>
            </a:r>
            <a:r>
              <a:rPr lang="zh-CN" altLang="en-US"/>
              <a:t>本年收支结转</a:t>
            </a:r>
            <a:r>
              <a:rPr lang="en-US" altLang="zh-CN"/>
              <a:t>),</a:t>
            </a:r>
            <a:r>
              <a:rPr lang="zh-CN" altLang="en-US"/>
              <a:t>贷记各项支出</a:t>
            </a:r>
            <a:r>
              <a:rPr lang="en-US" altLang="zh-CN"/>
              <a:t>(</a:t>
            </a:r>
            <a:r>
              <a:rPr lang="zh-CN" altLang="en-US"/>
              <a:t>财政拨款支出</a:t>
            </a:r>
            <a:r>
              <a:rPr lang="en-US" altLang="zh-CN"/>
              <a:t>)</a:t>
            </a:r>
            <a:r>
              <a:rPr lang="zh-CN" altLang="en-US"/>
              <a:t>科目。</a:t>
            </a:r>
            <a:endParaRPr lang="zh-CN" altLang="en-US"/>
          </a:p>
          <a:p>
            <a:pPr indent="0" fontAlgn="auto">
              <a:lnSpc>
                <a:spcPct val="130000"/>
              </a:lnSpc>
            </a:pPr>
            <a:r>
              <a:rPr lang="zh-CN" altLang="en-US"/>
              <a:t>　　【例</a:t>
            </a:r>
            <a:r>
              <a:rPr lang="en-US" altLang="zh-CN"/>
              <a:t>18-10</a:t>
            </a:r>
            <a:r>
              <a:rPr lang="zh-CN" altLang="en-US"/>
              <a:t>】　</a:t>
            </a:r>
            <a:r>
              <a:rPr lang="en-US" altLang="zh-CN"/>
              <a:t> </a:t>
            </a:r>
            <a:r>
              <a:rPr lang="zh-CN" altLang="en-US"/>
              <a:t>某事业单位年末将财政拨款预算收入本年发生额</a:t>
            </a:r>
            <a:r>
              <a:rPr lang="en-US" altLang="zh-CN"/>
              <a:t>1 750 000</a:t>
            </a:r>
            <a:r>
              <a:rPr lang="zh-CN" altLang="en-US"/>
              <a:t>元和事业支出中的财政拨款支出发生额</a:t>
            </a:r>
            <a:r>
              <a:rPr lang="en-US" altLang="zh-CN"/>
              <a:t>1 700 000</a:t>
            </a:r>
            <a:r>
              <a:rPr lang="zh-CN" altLang="en-US"/>
              <a:t>元转入财政拨款结转</a:t>
            </a:r>
            <a:r>
              <a:rPr lang="en-US" altLang="zh-CN"/>
              <a:t>,</a:t>
            </a:r>
            <a:r>
              <a:rPr lang="zh-CN" altLang="en-US"/>
              <a:t>会计核算如下</a:t>
            </a:r>
            <a:r>
              <a:rPr lang="en-US" altLang="zh-CN"/>
              <a:t>:</a:t>
            </a:r>
            <a:endParaRPr lang="zh-CN" altLang="en-US"/>
          </a:p>
        </p:txBody>
      </p:sp>
      <p:graphicFrame>
        <p:nvGraphicFramePr>
          <p:cNvPr id="5" name="表格 4"/>
          <p:cNvGraphicFramePr/>
          <p:nvPr>
            <p:custDataLst>
              <p:tags r:id="rId7"/>
            </p:custDataLst>
          </p:nvPr>
        </p:nvGraphicFramePr>
        <p:xfrm>
          <a:off x="1921510" y="3566160"/>
          <a:ext cx="8148955" cy="2359660"/>
        </p:xfrm>
        <a:graphic>
          <a:graphicData uri="http://schemas.openxmlformats.org/drawingml/2006/table">
            <a:tbl>
              <a:tblPr/>
              <a:tblGrid>
                <a:gridCol w="3032125"/>
                <a:gridCol w="5116830"/>
              </a:tblGrid>
              <a:tr h="344805">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14855">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1750 000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本年收支结转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1750 000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本年收支结转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1700 000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财政拨款支出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1700 000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与年末财政拨款结转和结余业务相关的账务处理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45795" y="1537335"/>
            <a:ext cx="11089640" cy="1096010"/>
          </a:xfrm>
          <a:prstGeom prst="rect">
            <a:avLst/>
          </a:prstGeom>
          <a:noFill/>
        </p:spPr>
        <p:txBody>
          <a:bodyPr wrap="square" rtlCol="0" anchor="t">
            <a:noAutofit/>
          </a:bodyPr>
          <a:p>
            <a:pPr indent="0" fontAlgn="auto">
              <a:lnSpc>
                <a:spcPct val="130000"/>
              </a:lnSpc>
            </a:pPr>
            <a:r>
              <a:rPr lang="en-US" altLang="zh-CN"/>
              <a:t>(2)</a:t>
            </a:r>
            <a:r>
              <a:rPr lang="zh-CN" altLang="en-US"/>
              <a:t>年末冲销有关明细科目余额。将本科目</a:t>
            </a:r>
            <a:r>
              <a:rPr lang="en-US" altLang="zh-CN"/>
              <a:t>(</a:t>
            </a:r>
            <a:r>
              <a:rPr lang="zh-CN" altLang="en-US"/>
              <a:t>本年收支结转、年初余额调整、归集调入、归集调出、归集上缴、单位内部调剂</a:t>
            </a:r>
            <a:r>
              <a:rPr lang="en-US" altLang="zh-CN"/>
              <a:t>)</a:t>
            </a:r>
            <a:r>
              <a:rPr lang="zh-CN" altLang="en-US"/>
              <a:t>余额转入本科目</a:t>
            </a:r>
            <a:r>
              <a:rPr lang="en-US" altLang="zh-CN"/>
              <a:t>(</a:t>
            </a:r>
            <a:r>
              <a:rPr lang="zh-CN" altLang="en-US"/>
              <a:t>累计结转</a:t>
            </a:r>
            <a:r>
              <a:rPr lang="en-US" altLang="zh-CN"/>
              <a:t>)</a:t>
            </a:r>
            <a:r>
              <a:rPr lang="zh-CN" altLang="en-US"/>
              <a:t>。结转后</a:t>
            </a:r>
            <a:r>
              <a:rPr lang="en-US" altLang="zh-CN"/>
              <a:t>,</a:t>
            </a:r>
            <a:r>
              <a:rPr lang="zh-CN" altLang="en-US"/>
              <a:t>本科目除</a:t>
            </a:r>
            <a:r>
              <a:rPr lang="en-US" altLang="zh-CN"/>
              <a:t>“</a:t>
            </a:r>
            <a:r>
              <a:rPr lang="zh-CN" altLang="en-US"/>
              <a:t>累计结转</a:t>
            </a:r>
            <a:r>
              <a:rPr lang="en-US" altLang="zh-CN"/>
              <a:t>”</a:t>
            </a:r>
            <a:r>
              <a:rPr lang="zh-CN" altLang="en-US"/>
              <a:t>明细科目外</a:t>
            </a:r>
            <a:r>
              <a:rPr lang="en-US" altLang="zh-CN"/>
              <a:t>,</a:t>
            </a:r>
            <a:r>
              <a:rPr lang="zh-CN" altLang="en-US"/>
              <a:t>其他明细科目应无余额。</a:t>
            </a:r>
            <a:endParaRPr lang="zh-CN" altLang="en-US"/>
          </a:p>
        </p:txBody>
      </p:sp>
      <p:graphicFrame>
        <p:nvGraphicFramePr>
          <p:cNvPr id="6" name="表格 5"/>
          <p:cNvGraphicFramePr/>
          <p:nvPr>
            <p:custDataLst>
              <p:tags r:id="rId7"/>
            </p:custDataLst>
          </p:nvPr>
        </p:nvGraphicFramePr>
        <p:xfrm>
          <a:off x="1793240" y="2319020"/>
          <a:ext cx="9138920" cy="3945255"/>
        </p:xfrm>
        <a:graphic>
          <a:graphicData uri="http://schemas.openxmlformats.org/drawingml/2006/table">
            <a:tbl>
              <a:tblPr/>
              <a:tblGrid>
                <a:gridCol w="1812290"/>
                <a:gridCol w="7326630"/>
              </a:tblGrid>
              <a:tr h="43688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508375">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借:财政拨款结转——年初余额调整[该明细科目为贷方余额时]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——归集调入</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——单位内部调剂</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——本年收支结转[该明细科目为贷方余额时]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贷:财政拨款结转——累计结转</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借:财政拨款结转——累计结转</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贷:财政拨款结转——归集上缴</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——年初余额调整[该明细科目为借方余额时]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——归集调出</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——本年收支结转[该明细科目为借方余额时]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与年末财政拨款结转和结余业务相关的账务处理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95985" y="1518920"/>
            <a:ext cx="10663555" cy="2295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(3)年末完成上述结转后,应当对财政拨款结转各明细项目执行情况进行分析,按照有关规定将符合财政拨款结余性质的项目余额转入财政拨款结余,借记本科目(累计结转),贷记“财政拨款结余——结转转入”科目。
【例18-11】 某事业单位年末将财政拨款结转中符合财政拨款结余性质的某项目30 000元转入财政拨款结余,会计核算如下: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263900" y="3556000"/>
          <a:ext cx="7752715" cy="2489200"/>
        </p:xfrm>
        <a:graphic>
          <a:graphicData uri="http://schemas.openxmlformats.org/drawingml/2006/table">
            <a:tbl>
              <a:tblPr/>
              <a:tblGrid>
                <a:gridCol w="1782445"/>
                <a:gridCol w="5970270"/>
              </a:tblGrid>
              <a:tr h="1294130">
                <a:tc>
                  <a:txBody>
                    <a:bodyPr/>
                    <a:p>
                      <a:pPr marL="85725"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95070">
                <a:tc>
                  <a:txBody>
                    <a:bodyPr/>
                    <a:p>
                      <a:pPr marL="85725"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借:财政拨款结转——累计结转	30 000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贷:财政拨款结余——结转转入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30 000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财政拨款结余</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7550" y="1539875"/>
            <a:ext cx="11017250" cy="4499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科目核算单位取得的同级财政拨款项目支出结余资金的调整、结转和滚存情况。本科目年末贷方余额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反映单位滚存的财政拨款结余资金数额。本科目由行政、事业单位共用。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与会计差错更正、以前年度支出收回相关的明细科目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本明细科目核算因发生会计差错更正、以前年度支出收回等原因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需要调整财政拨款结余的金额。年末结账后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与财政拨款结余资金调整业务相关的明细科目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归集上缴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本明细科目核算按照规定上缴财政拨款结余资金时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实际核销的额度数额或上缴的资金数额。年末结账后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单位内部调剂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本明细科目核算经财政部门批准对财政拨款结余资金改变用途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调整用于本单位其他未完成项目等的调整金额。年末结账后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与年末财政拨款结余业务相关的明细科目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(1)“结转转入”:本明细科目核算单位按照规定转入财政拨款结余的财政拨款结转资金。年末结账后,本明细科目应无余额。
(2)“累计结余”:本明细科目核算单位滚存的财政拨款结余资金。本明细科目年末贷方余额,反映单位财政拨款滚存的结余资金数额。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还应当按照具体项目、《政府收支分类科目》中“支出功能分类科目”的相关科目等进行明细核算。有一般公共预算财政拨款、政府性基金预算财政拨款等两种或两种以上财政拨款的,还应当在本科目下按照财政拨款的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财政拨款结余</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5155" y="1371600"/>
            <a:ext cx="11129645" cy="36150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与会计差错更正、以前年度支出收回相关的账务处理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因发生会计差错更正退回以前年度国库直接支付、授权支付款项或财政性货币资金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或者因发生会计差错更正增加以前年度国库直接支付、授权支付支出或财政性货币资金支出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属于以前年度财政拨款结余资金的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财政应返还额度、零余额账户用款额度、货币资金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因购货退回、预付款项收回等发生以前年度支出又收回国库直接支付、授权支付款项或收回财政性货币资金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属于以前年度财政拨款结余资金的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财政应返还额度、零余额账户用款额度、货币资金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某事业单位因购货退回发生以前年度直接支付款项退回国库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属于以前年度财政拨款结余资金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4876800" y="4635500"/>
          <a:ext cx="6478270" cy="2079625"/>
        </p:xfrm>
        <a:graphic>
          <a:graphicData uri="http://schemas.openxmlformats.org/drawingml/2006/table">
            <a:tbl>
              <a:tblPr/>
              <a:tblGrid>
                <a:gridCol w="2839085"/>
                <a:gridCol w="3639185"/>
              </a:tblGrid>
              <a:tr h="4832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963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借:财政应返还额度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财政拨款结余</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年初余额调整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与财政拨款结余资金调整业务相关的账务处理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94335" y="1384935"/>
            <a:ext cx="11340465" cy="13881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(1)经财政部门批准对财政拨款结余资金改变用途,调整用于本单位基本支出或其他未完成项目支出的,按照批准调剂的金额,借记本科目(单位内部调剂),贷记“财政拨款结转——单位内部调剂”科目。
【例18-13】 某事业单位经财政批准将财政拨款结余资金30 000元调整为基本支出经费,会计核算如下: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752475" y="5187950"/>
            <a:ext cx="10783570" cy="1339215"/>
          </a:xfrm>
          <a:prstGeom prst="rect">
            <a:avLst/>
          </a:prstGeom>
          <a:noFill/>
        </p:spPr>
        <p:txBody>
          <a:bodyPr wrap="square" rtlCol="0" anchor="t">
            <a:noAutofit/>
          </a:bodyPr>
          <a:p>
            <a:pPr indent="0" fontAlgn="auto">
              <a:lnSpc>
                <a:spcPct val="130000"/>
              </a:lnSpc>
            </a:pP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按照规定上缴财政拨款结余资金或注销财政拨款结余资金额度的,按照实际上缴资金数额或注销的资金额度数额,借记本科目(归集上缴),贷记“资金结存——财政应返还额度、零余额账户用款额度、货币资金”科目。参考“财政拨款结转”相关核算。</a:t>
            </a:r>
            <a:endPar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6" name="表格 5"/>
          <p:cNvGraphicFramePr/>
          <p:nvPr>
            <p:custDataLst>
              <p:tags r:id="rId8"/>
            </p:custDataLst>
          </p:nvPr>
        </p:nvGraphicFramePr>
        <p:xfrm>
          <a:off x="2626995" y="2939415"/>
          <a:ext cx="7219950" cy="1793875"/>
        </p:xfrm>
        <a:graphic>
          <a:graphicData uri="http://schemas.openxmlformats.org/drawingml/2006/table">
            <a:tbl>
              <a:tblPr/>
              <a:tblGrid>
                <a:gridCol w="1621790"/>
                <a:gridCol w="5598160"/>
              </a:tblGrid>
              <a:tr h="4070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86840">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借:财政拨款结余——单位内部调剂	30 000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贷:财政拨款结转——单位内部调剂</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30 000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与年末财政拨款结转和结余业务相关的账务处理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(1)年末,对财政拨款结转各明细项目执行情况进行分析,按照有关规定将符合财政拨款结余性质的项目余额转入财政拨款结余,借记“财政拨款结转——累计结转”科目,贷记本科目(结转转入)。参考例18-11。
(2)年末冲销有关明细科目余额。将本科目(年初余额调整、归集上缴、单位内部调剂、结转转入)余额转入本科目(累计结余)。结转后,本科目除“累计结余”明细科目外,其他明细科目应无余额。参考“财政拨款结转”相关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613535" y="1689100"/>
          <a:ext cx="9798050" cy="3876040"/>
        </p:xfrm>
        <a:graphic>
          <a:graphicData uri="http://schemas.openxmlformats.org/drawingml/2006/table">
            <a:tbl>
              <a:tblPr/>
              <a:tblGrid>
                <a:gridCol w="1459230"/>
                <a:gridCol w="8338820"/>
              </a:tblGrid>
              <a:tr h="50609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369945">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借:财政拨款结余——年初余额调整[该明细科目为贷方余额时]</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贷:财政拨款结余——累计结余</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借:财政拨款结余——累计结余</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贷:财政拨款结余——年初余额调整[该明细科目为借方余额时]</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——归集上缴</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——单位内部调剂</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借:财政拨款结余——结转转入</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贷:财政拨款结余——累计结余</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科目的核算范围及明细设置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9155" y="1454150"/>
            <a:ext cx="9747885" cy="470979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科目核算单位纳入部门预算管理的资金的流入、流出、调整和滚存等情况。本科目年末借方余额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反映单位预算资金的累计滚存情况。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本科目应当设置以下明细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本明细科目核算实行国库集中支付的单位根据财政部门批复的用款计划收到和支用的零余额账户用款额度。年末结账后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本明细科目应无余额。有些地方预算管理一体化下不再设置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一级科目，相应的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这一明细科目也就不用设置。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本明细科目核算单位以库存现金、银行存款、其他货币资金形态存在的资金。本明细科目年末借方余额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反映单位尚未使用的货币资金。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本明细科目核算实行国库集中支付的单位可以使用的以前年度财政直接支付资金额度和财政应返还的财政授权支付资金额度。本明细科目下可设置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两个明细科目进行明细核算。本明细科目年末借方余额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反映单位应收财政返还的资金额度。在预算管理一体化下，有些地方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科目下不再分设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明细科目；相应的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科目下也不需分设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一、非财政拨款结转</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科目核算单位除财政拨款收支、经营收支以外各非同级财政拨款专项资金的调整、结转和滚存情况。本科目年末贷方余额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反映单位滚存的非同级财政拨款专项结转资金数额。本科目由行政、事业单位共用。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有以下明细科目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本明细科目核算因发生会计差错更正、以前年度支出收回等原因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需要调整非财政拨款结转的资金。年末结账后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缴回资金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本明细科目核算按照规定缴回非财政拨款结转资金时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实际缴回的资金数额。年末结账后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“非财政拨款结转”科目的核算范围及明细设置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文本框 4"/>
          <p:cNvSpPr txBox="1"/>
          <p:nvPr/>
        </p:nvSpPr>
        <p:spPr>
          <a:xfrm>
            <a:off x="1206500" y="1711960"/>
            <a:ext cx="10043160" cy="3498215"/>
          </a:xfrm>
          <a:prstGeom prst="rect">
            <a:avLst/>
          </a:prstGeom>
          <a:noFill/>
        </p:spPr>
        <p:txBody>
          <a:bodyPr wrap="square" rtlCol="0" anchor="t">
            <a:noAutofit/>
          </a:bodyPr>
          <a:p>
            <a:pPr indent="0" fontAlgn="auto">
              <a:lnSpc>
                <a:spcPct val="150000"/>
              </a:lnSpc>
            </a:pPr>
            <a:r>
              <a:rPr lang="en-US" altLang="zh-CN"/>
              <a:t>      3.“</a:t>
            </a:r>
            <a:r>
              <a:rPr lang="zh-CN" altLang="en-US"/>
              <a:t>项目间接费用或管理费</a:t>
            </a:r>
            <a:r>
              <a:rPr lang="en-US" altLang="zh-CN"/>
              <a:t>”:</a:t>
            </a:r>
            <a:r>
              <a:rPr lang="zh-CN" altLang="en-US"/>
              <a:t>本明细科目核算单位取得的科研项目预算收入中</a:t>
            </a:r>
            <a:r>
              <a:rPr lang="en-US" altLang="zh-CN"/>
              <a:t>,</a:t>
            </a:r>
            <a:r>
              <a:rPr lang="zh-CN" altLang="en-US"/>
              <a:t>按照规定计提项目间接费用或管理费的数额。年末结账后</a:t>
            </a:r>
            <a:r>
              <a:rPr lang="en-US" altLang="zh-CN"/>
              <a:t>,</a:t>
            </a:r>
            <a:r>
              <a:rPr lang="zh-CN" altLang="en-US"/>
              <a:t>本明细科目应无余额。</a:t>
            </a:r>
            <a:endParaRPr lang="zh-CN" altLang="en-US"/>
          </a:p>
          <a:p>
            <a:pPr indent="0" fontAlgn="auto">
              <a:lnSpc>
                <a:spcPct val="150000"/>
              </a:lnSpc>
            </a:pPr>
            <a:r>
              <a:rPr lang="zh-CN" altLang="en-US"/>
              <a:t>　　</a:t>
            </a:r>
            <a:r>
              <a:rPr lang="en-US" altLang="zh-CN"/>
              <a:t>4.“</a:t>
            </a:r>
            <a:r>
              <a:rPr lang="zh-CN" altLang="en-US"/>
              <a:t>本年收支结转</a:t>
            </a:r>
            <a:r>
              <a:rPr lang="en-US" altLang="zh-CN"/>
              <a:t>”:</a:t>
            </a:r>
            <a:r>
              <a:rPr lang="zh-CN" altLang="en-US"/>
              <a:t>本明细科目核算单位本年度非同级财政拨款专项收支相抵后的余额。年末结账后</a:t>
            </a:r>
            <a:r>
              <a:rPr lang="en-US" altLang="zh-CN"/>
              <a:t>,</a:t>
            </a:r>
            <a:r>
              <a:rPr lang="zh-CN" altLang="en-US"/>
              <a:t>本明细科目应无余额。</a:t>
            </a:r>
            <a:endParaRPr lang="zh-CN" altLang="en-US"/>
          </a:p>
          <a:p>
            <a:pPr indent="0" fontAlgn="auto">
              <a:lnSpc>
                <a:spcPct val="150000"/>
              </a:lnSpc>
            </a:pPr>
            <a:r>
              <a:rPr lang="zh-CN" altLang="en-US"/>
              <a:t>　　</a:t>
            </a:r>
            <a:r>
              <a:rPr lang="en-US" altLang="zh-CN"/>
              <a:t>5.“</a:t>
            </a:r>
            <a:r>
              <a:rPr lang="zh-CN" altLang="en-US"/>
              <a:t>累计结转</a:t>
            </a:r>
            <a:r>
              <a:rPr lang="en-US" altLang="zh-CN"/>
              <a:t>”:</a:t>
            </a:r>
            <a:r>
              <a:rPr lang="zh-CN" altLang="en-US"/>
              <a:t>本明细科目核算单位滚存的非同级财政拨款专项结转资金。</a:t>
            </a:r>
            <a:endParaRPr lang="zh-CN" altLang="en-US"/>
          </a:p>
          <a:p>
            <a:pPr indent="0" fontAlgn="auto">
              <a:lnSpc>
                <a:spcPct val="150000"/>
              </a:lnSpc>
            </a:pPr>
            <a:r>
              <a:rPr lang="zh-CN" altLang="en-US"/>
              <a:t>　　本明细科目年末贷方余额</a:t>
            </a:r>
            <a:r>
              <a:rPr lang="en-US" altLang="zh-CN"/>
              <a:t>,</a:t>
            </a:r>
            <a:r>
              <a:rPr lang="zh-CN" altLang="en-US"/>
              <a:t>反映单位非同级财政拨款滚存的专项结转资金数额。</a:t>
            </a:r>
            <a:endParaRPr lang="zh-CN" altLang="en-US"/>
          </a:p>
          <a:p>
            <a:pPr indent="0" fontAlgn="auto">
              <a:lnSpc>
                <a:spcPct val="150000"/>
              </a:lnSpc>
            </a:pPr>
            <a:r>
              <a:rPr lang="zh-CN" altLang="en-US"/>
              <a:t>　　本科目还应当按照具体项目、《政府收支分类科目》中</a:t>
            </a:r>
            <a:r>
              <a:rPr lang="en-US" altLang="zh-CN"/>
              <a:t>“</a:t>
            </a:r>
            <a:r>
              <a:rPr lang="zh-CN" altLang="en-US"/>
              <a:t>支出功能分类科目</a:t>
            </a:r>
            <a:r>
              <a:rPr lang="en-US" altLang="zh-CN"/>
              <a:t>”</a:t>
            </a:r>
            <a:r>
              <a:rPr lang="zh-CN" altLang="en-US"/>
              <a:t>的相关科目等进行明细核算。</a:t>
            </a:r>
            <a:endParaRPr lang="zh-CN" altLang="en-US"/>
          </a:p>
        </p:txBody>
      </p:sp>
    </p:spTree>
    <p:custDataLst>
      <p:tags r:id="rId7"/>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“非财政拨款结转”的主要账务处理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4680" y="2000250"/>
            <a:ext cx="11120120" cy="134239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1.按照规定从科研项目预算收入中提取项目管理费或间接费时,按照提取金额,借记本科目(项目间接费用或管理费),贷记“非财政拨款结余——项目间接费用或管理费”科目。
【例18-14】 某事业单位从科研项目预算收入中提取项目管理费10 000元,会计核算如下: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52345" y="3342640"/>
          <a:ext cx="8101330" cy="2552065"/>
        </p:xfrm>
        <a:graphic>
          <a:graphicData uri="http://schemas.openxmlformats.org/drawingml/2006/table">
            <a:tbl>
              <a:tblPr/>
              <a:tblGrid>
                <a:gridCol w="4000500"/>
                <a:gridCol w="4100830"/>
              </a:tblGrid>
              <a:tr h="509905">
                <a:tc>
                  <a:txBody>
                    <a:bodyPr/>
                    <a:p>
                      <a:pPr marL="0" indent="0" algn="ctr">
                        <a:lnSpc>
                          <a:spcPts val="1550"/>
                        </a:lnSpc>
                        <a:spcBef>
                          <a:spcPct val="0"/>
                        </a:spcBef>
                        <a:spcAft>
                          <a:spcPct val="0"/>
                        </a:spcAft>
                      </a:pPr>
                      <a:r>
                        <a:rPr lang="zh-CN" sz="1600">
                          <a:solidFill>
                            <a:srgbClr val="000000"/>
                          </a:solidFill>
                          <a:latin typeface="NEU-BZ-S92"/>
                          <a:ea typeface="方正仿宋_GBK" panose="03000509000000000000" charset="-122"/>
                        </a:rPr>
                        <a:t>财务会计</a:t>
                      </a:r>
                      <a:endParaRPr lang="zh-CN" sz="16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sz="1600">
                          <a:solidFill>
                            <a:srgbClr val="000000"/>
                          </a:solidFill>
                          <a:latin typeface="NEU-BZ-S92"/>
                          <a:ea typeface="方正仿宋_GBK" panose="03000509000000000000" charset="-122"/>
                        </a:rPr>
                        <a:t>预算会计</a:t>
                      </a:r>
                      <a:endParaRPr lang="zh-CN" sz="16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42160">
                <a:tc>
                  <a:txBody>
                    <a:bodyPr/>
                    <a:p>
                      <a:pPr indent="0" fontAlgn="auto">
                        <a:lnSpc>
                          <a:spcPct val="100000"/>
                        </a:lnSpc>
                        <a:spcBef>
                          <a:spcPct val="0"/>
                        </a:spcBef>
                        <a:spcAft>
                          <a:spcPct val="0"/>
                        </a:spcAft>
                      </a:pPr>
                      <a:r>
                        <a:rPr lang="zh-CN" sz="1600">
                          <a:solidFill>
                            <a:srgbClr val="000000"/>
                          </a:solidFill>
                          <a:latin typeface="NEU-BZ-S92"/>
                          <a:ea typeface="方正仿宋_GBK" panose="03000509000000000000" charset="-122"/>
                        </a:rPr>
                        <a:t>借</a:t>
                      </a:r>
                      <a:r>
                        <a:rPr lang="en-US" altLang="zh-CN" sz="1600">
                          <a:solidFill>
                            <a:srgbClr val="000000"/>
                          </a:solidFill>
                          <a:latin typeface="方正仿宋_GBK" panose="03000509000000000000" charset="-122"/>
                          <a:ea typeface="方正书宋_GBK"/>
                        </a:rPr>
                        <a:t>:</a:t>
                      </a:r>
                      <a:r>
                        <a:rPr lang="zh-CN" sz="1600">
                          <a:solidFill>
                            <a:srgbClr val="000000"/>
                          </a:solidFill>
                          <a:latin typeface="NEU-BZ-S92"/>
                          <a:ea typeface="方正仿宋_GBK" panose="03000509000000000000" charset="-122"/>
                        </a:rPr>
                        <a:t>单位管理费用</a:t>
                      </a:r>
                      <a:r>
                        <a:rPr lang="zh-CN" altLang="en-US" sz="1600">
                          <a:solidFill>
                            <a:srgbClr val="000000"/>
                          </a:solidFill>
                          <a:latin typeface="NEU-BZ-S92"/>
                          <a:ea typeface="方正书宋_GBK"/>
                        </a:rPr>
                        <a:t>	</a:t>
                      </a:r>
                      <a:r>
                        <a:rPr lang="en-US" altLang="zh-CN" sz="1600">
                          <a:solidFill>
                            <a:srgbClr val="000000"/>
                          </a:solidFill>
                          <a:latin typeface="NEU-BZ-S92"/>
                          <a:ea typeface="方正书宋_GBK"/>
                        </a:rPr>
                        <a:t>10</a:t>
                      </a:r>
                      <a:r>
                        <a:rPr lang="en-US" altLang="zh-CN" sz="1600">
                          <a:solidFill>
                            <a:srgbClr val="000000"/>
                          </a:solidFill>
                          <a:latin typeface="NEU-BZ-S92"/>
                          <a:ea typeface="NEU-BZ-S92"/>
                        </a:rPr>
                        <a:t> </a:t>
                      </a:r>
                      <a:r>
                        <a:rPr lang="en-US" altLang="zh-CN" sz="1600">
                          <a:solidFill>
                            <a:srgbClr val="000000"/>
                          </a:solidFill>
                          <a:latin typeface="NEU-BZ-S92"/>
                          <a:ea typeface="方正书宋_GBK"/>
                        </a:rPr>
                        <a:t>000</a:t>
                      </a:r>
                      <a:endParaRPr lang="en-US" altLang="zh-CN" sz="1600">
                        <a:solidFill>
                          <a:srgbClr val="000000"/>
                        </a:solidFill>
                        <a:latin typeface="NEU-BZ-S92"/>
                        <a:ea typeface="方正书宋_GBK"/>
                      </a:endParaRPr>
                    </a:p>
                    <a:p>
                      <a:pPr indent="228600" fontAlgn="auto">
                        <a:lnSpc>
                          <a:spcPct val="100000"/>
                        </a:lnSpc>
                        <a:spcBef>
                          <a:spcPct val="0"/>
                        </a:spcBef>
                        <a:spcAft>
                          <a:spcPct val="0"/>
                        </a:spcAft>
                      </a:pPr>
                      <a:r>
                        <a:rPr lang="zh-CN" sz="1600">
                          <a:solidFill>
                            <a:srgbClr val="000000"/>
                          </a:solidFill>
                          <a:latin typeface="NEU-BZ-S92"/>
                          <a:ea typeface="方正仿宋_GBK" panose="03000509000000000000" charset="-122"/>
                        </a:rPr>
                        <a:t>贷</a:t>
                      </a:r>
                      <a:r>
                        <a:rPr lang="en-US" altLang="zh-CN" sz="1600">
                          <a:solidFill>
                            <a:srgbClr val="000000"/>
                          </a:solidFill>
                          <a:latin typeface="方正仿宋_GBK" panose="03000509000000000000" charset="-122"/>
                          <a:ea typeface="方正书宋_GBK"/>
                        </a:rPr>
                        <a:t>:</a:t>
                      </a:r>
                      <a:r>
                        <a:rPr lang="zh-CN" sz="1600">
                          <a:solidFill>
                            <a:srgbClr val="000000"/>
                          </a:solidFill>
                          <a:latin typeface="NEU-BZ-S92"/>
                          <a:ea typeface="方正仿宋_GBK" panose="03000509000000000000" charset="-122"/>
                        </a:rPr>
                        <a:t>预提费用</a:t>
                      </a:r>
                      <a:r>
                        <a:rPr lang="en-US" altLang="zh-CN" sz="1600">
                          <a:solidFill>
                            <a:srgbClr val="000000"/>
                          </a:solidFill>
                          <a:latin typeface="NEU-BZ-S92"/>
                          <a:ea typeface="方正仿宋_GBK" panose="03000509000000000000" charset="-122"/>
                        </a:rPr>
                        <a:t>——</a:t>
                      </a:r>
                      <a:r>
                        <a:rPr lang="zh-CN" altLang="en-US" sz="1600">
                          <a:solidFill>
                            <a:srgbClr val="000000"/>
                          </a:solidFill>
                          <a:latin typeface="NEU-BZ-S92"/>
                          <a:ea typeface="方正仿宋_GBK" panose="03000509000000000000" charset="-122"/>
                        </a:rPr>
                        <a:t>项目间接费用或管理费用</a:t>
                      </a:r>
                      <a:r>
                        <a:rPr lang="zh-CN" altLang="en-US" sz="1600">
                          <a:solidFill>
                            <a:srgbClr val="000000"/>
                          </a:solidFill>
                          <a:latin typeface="NEU-BZ-S92"/>
                          <a:ea typeface="方正书宋_GBK"/>
                        </a:rPr>
                        <a:t>	</a:t>
                      </a:r>
                      <a:r>
                        <a:rPr lang="en-US" altLang="zh-CN" sz="1600">
                          <a:solidFill>
                            <a:srgbClr val="000000"/>
                          </a:solidFill>
                          <a:latin typeface="NEU-BZ-S92"/>
                          <a:ea typeface="方正书宋_GBK"/>
                        </a:rPr>
                        <a:t>10</a:t>
                      </a:r>
                      <a:r>
                        <a:rPr lang="en-US" altLang="zh-CN" sz="1600">
                          <a:solidFill>
                            <a:srgbClr val="000000"/>
                          </a:solidFill>
                          <a:latin typeface="NEU-BZ-S92"/>
                          <a:ea typeface="NEU-BZ-S92"/>
                        </a:rPr>
                        <a:t> </a:t>
                      </a:r>
                      <a:r>
                        <a:rPr lang="en-US" altLang="zh-CN" sz="1600">
                          <a:solidFill>
                            <a:srgbClr val="000000"/>
                          </a:solidFill>
                          <a:latin typeface="NEU-BZ-S92"/>
                          <a:ea typeface="方正书宋_GBK"/>
                        </a:rPr>
                        <a:t>000</a:t>
                      </a:r>
                      <a:endParaRPr lang="en-US" altLang="zh-CN" sz="1600">
                        <a:solidFill>
                          <a:srgbClr val="000000"/>
                        </a:solidFill>
                        <a:latin typeface="NEU-BZ-S92"/>
                        <a:ea typeface="方正书宋_GBK"/>
                      </a:endParaRPr>
                    </a:p>
                    <a:p>
                      <a:pPr indent="0" fontAlgn="auto">
                        <a:lnSpc>
                          <a:spcPct val="100000"/>
                        </a:lnSpc>
                        <a:spcBef>
                          <a:spcPct val="0"/>
                        </a:spcBef>
                        <a:spcAft>
                          <a:spcPct val="0"/>
                        </a:spcAft>
                      </a:pPr>
                      <a:r>
                        <a:rPr lang="zh-CN" sz="1600">
                          <a:solidFill>
                            <a:srgbClr val="000000"/>
                          </a:solidFill>
                          <a:latin typeface="方正书宋_GBK"/>
                          <a:ea typeface="方正书宋_GBK"/>
                        </a:rPr>
                        <a:t>　</a:t>
                      </a:r>
                      <a:endParaRPr lang="zh-CN" sz="1600">
                        <a:solidFill>
                          <a:srgbClr val="000000"/>
                        </a:solidFill>
                        <a:latin typeface="方正书宋_GBK"/>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NEU-BZ-S92"/>
                          <a:ea typeface="方正仿宋_GBK" panose="03000509000000000000" charset="-122"/>
                        </a:rPr>
                        <a:t>借</a:t>
                      </a:r>
                      <a:r>
                        <a:rPr lang="en-US" altLang="zh-CN" sz="1600">
                          <a:solidFill>
                            <a:srgbClr val="000000"/>
                          </a:solidFill>
                          <a:latin typeface="方正仿宋_GBK" panose="03000509000000000000" charset="-122"/>
                          <a:ea typeface="方正书宋_GBK"/>
                        </a:rPr>
                        <a:t>:</a:t>
                      </a:r>
                      <a:r>
                        <a:rPr lang="zh-CN" sz="1600">
                          <a:solidFill>
                            <a:srgbClr val="000000"/>
                          </a:solidFill>
                          <a:latin typeface="NEU-BZ-S92"/>
                          <a:ea typeface="方正仿宋_GBK" panose="03000509000000000000" charset="-122"/>
                        </a:rPr>
                        <a:t>非财政拨款结转</a:t>
                      </a:r>
                      <a:r>
                        <a:rPr lang="en-US" altLang="zh-CN" sz="1600">
                          <a:solidFill>
                            <a:srgbClr val="000000"/>
                          </a:solidFill>
                          <a:latin typeface="NEU-BZ-S92"/>
                          <a:ea typeface="方正仿宋_GBK" panose="03000509000000000000" charset="-122"/>
                        </a:rPr>
                        <a:t>——</a:t>
                      </a:r>
                      <a:r>
                        <a:rPr lang="zh-CN" altLang="en-US" sz="1600">
                          <a:solidFill>
                            <a:srgbClr val="000000"/>
                          </a:solidFill>
                          <a:latin typeface="NEU-BZ-S92"/>
                          <a:ea typeface="方正仿宋_GBK" panose="03000509000000000000" charset="-122"/>
                        </a:rPr>
                        <a:t>项目间接费用或管理费</a:t>
                      </a:r>
                      <a:r>
                        <a:rPr lang="zh-CN" altLang="en-US" sz="1600">
                          <a:solidFill>
                            <a:srgbClr val="000000"/>
                          </a:solidFill>
                          <a:latin typeface="NEU-BZ-S92"/>
                          <a:ea typeface="方正书宋_GBK"/>
                        </a:rPr>
                        <a:t>	</a:t>
                      </a:r>
                      <a:r>
                        <a:rPr lang="en-US" altLang="zh-CN" sz="1600">
                          <a:solidFill>
                            <a:srgbClr val="000000"/>
                          </a:solidFill>
                          <a:latin typeface="NEU-BZ-S92"/>
                          <a:ea typeface="方正书宋_GBK"/>
                        </a:rPr>
                        <a:t>10</a:t>
                      </a:r>
                      <a:r>
                        <a:rPr lang="en-US" altLang="zh-CN" sz="1600">
                          <a:solidFill>
                            <a:srgbClr val="000000"/>
                          </a:solidFill>
                          <a:latin typeface="NEU-BZ-S92"/>
                          <a:ea typeface="NEU-BZ-S92"/>
                        </a:rPr>
                        <a:t> </a:t>
                      </a:r>
                      <a:r>
                        <a:rPr lang="en-US" altLang="zh-CN" sz="1600">
                          <a:solidFill>
                            <a:srgbClr val="000000"/>
                          </a:solidFill>
                          <a:latin typeface="NEU-BZ-S92"/>
                          <a:ea typeface="方正书宋_GBK"/>
                        </a:rPr>
                        <a:t>000</a:t>
                      </a:r>
                      <a:endParaRPr lang="en-US" altLang="zh-CN" sz="1600">
                        <a:solidFill>
                          <a:srgbClr val="000000"/>
                        </a:solidFill>
                        <a:latin typeface="NEU-BZ-S92"/>
                        <a:ea typeface="方正书宋_GBK"/>
                      </a:endParaRPr>
                    </a:p>
                    <a:p>
                      <a:pPr indent="228600" fontAlgn="auto">
                        <a:lnSpc>
                          <a:spcPct val="100000"/>
                        </a:lnSpc>
                        <a:spcBef>
                          <a:spcPct val="0"/>
                        </a:spcBef>
                        <a:spcAft>
                          <a:spcPct val="0"/>
                        </a:spcAft>
                      </a:pPr>
                      <a:r>
                        <a:rPr lang="zh-CN" sz="1600">
                          <a:solidFill>
                            <a:srgbClr val="000000"/>
                          </a:solidFill>
                          <a:latin typeface="NEU-BZ-S92"/>
                          <a:ea typeface="方正仿宋_GBK" panose="03000509000000000000" charset="-122"/>
                        </a:rPr>
                        <a:t>贷</a:t>
                      </a:r>
                      <a:r>
                        <a:rPr lang="en-US" altLang="zh-CN" sz="1600">
                          <a:solidFill>
                            <a:srgbClr val="000000"/>
                          </a:solidFill>
                          <a:latin typeface="方正仿宋_GBK" panose="03000509000000000000" charset="-122"/>
                          <a:ea typeface="方正书宋_GBK"/>
                        </a:rPr>
                        <a:t>:</a:t>
                      </a:r>
                      <a:r>
                        <a:rPr lang="zh-CN" sz="1600">
                          <a:solidFill>
                            <a:srgbClr val="000000"/>
                          </a:solidFill>
                          <a:latin typeface="NEU-BZ-S92"/>
                          <a:ea typeface="方正仿宋_GBK" panose="03000509000000000000" charset="-122"/>
                        </a:rPr>
                        <a:t>非财政拨款结余</a:t>
                      </a:r>
                      <a:r>
                        <a:rPr lang="en-US" altLang="zh-CN" sz="1600">
                          <a:solidFill>
                            <a:srgbClr val="000000"/>
                          </a:solidFill>
                          <a:latin typeface="NEU-BZ-S92"/>
                          <a:ea typeface="方正仿宋_GBK" panose="03000509000000000000" charset="-122"/>
                        </a:rPr>
                        <a:t>——</a:t>
                      </a:r>
                      <a:r>
                        <a:rPr lang="zh-CN" altLang="en-US" sz="1600">
                          <a:solidFill>
                            <a:srgbClr val="000000"/>
                          </a:solidFill>
                          <a:latin typeface="NEU-BZ-S92"/>
                          <a:ea typeface="方正仿宋_GBK" panose="03000509000000000000" charset="-122"/>
                        </a:rPr>
                        <a:t>项目间接费用或管理费</a:t>
                      </a:r>
                      <a:r>
                        <a:rPr lang="zh-CN" altLang="en-US" sz="1600">
                          <a:solidFill>
                            <a:srgbClr val="000000"/>
                          </a:solidFill>
                          <a:latin typeface="NEU-BZ-S92"/>
                          <a:ea typeface="方正书宋_GBK"/>
                        </a:rPr>
                        <a:t>	</a:t>
                      </a:r>
                      <a:r>
                        <a:rPr lang="en-US" altLang="zh-CN" sz="1600">
                          <a:solidFill>
                            <a:srgbClr val="000000"/>
                          </a:solidFill>
                          <a:latin typeface="NEU-BZ-S92"/>
                          <a:ea typeface="方正书宋_GBK"/>
                        </a:rPr>
                        <a:t>10</a:t>
                      </a:r>
                      <a:r>
                        <a:rPr lang="en-US" altLang="zh-CN" sz="1600">
                          <a:solidFill>
                            <a:srgbClr val="000000"/>
                          </a:solidFill>
                          <a:latin typeface="NEU-BZ-S92"/>
                          <a:ea typeface="NEU-BZ-S92"/>
                        </a:rPr>
                        <a:t> </a:t>
                      </a:r>
                      <a:r>
                        <a:rPr lang="en-US" altLang="zh-CN" sz="1600">
                          <a:solidFill>
                            <a:srgbClr val="000000"/>
                          </a:solidFill>
                          <a:latin typeface="NEU-BZ-S92"/>
                          <a:ea typeface="方正书宋_GBK"/>
                        </a:rPr>
                        <a:t>000</a:t>
                      </a:r>
                      <a:endParaRPr lang="en-US" altLang="zh-CN" sz="16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“非财政拨款结转”的主要账务处理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45260"/>
            <a:ext cx="11277600" cy="264668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因会计差错更正收到或支出非同级财政拨款货币资金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属于非财政拨款结转资金的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按照收到或支出的金额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因收回以前年度支出等收到非同级财政拨款货币资金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属于非财政拨款结转资金的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按照规定缴回非财政拨款结转资金的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按照实际缴回资金数额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缴回资金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某事业单位按规定缴回给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单位非同级财政拨款的专项资金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用银行存款方式缴回。会计核算如下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58620" y="4298950"/>
          <a:ext cx="9542145" cy="1736725"/>
        </p:xfrm>
        <a:graphic>
          <a:graphicData uri="http://schemas.openxmlformats.org/drawingml/2006/table">
            <a:tbl>
              <a:tblPr/>
              <a:tblGrid>
                <a:gridCol w="4039870"/>
                <a:gridCol w="5502275"/>
              </a:tblGrid>
              <a:tr h="579120">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财务会计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预算会计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57605">
                <a:tc>
                  <a:txBody>
                    <a:bodyPr/>
                    <a:p>
                      <a:pPr indent="0" fontAlgn="auto">
                        <a:lnSpc>
                          <a:spcPct val="100000"/>
                        </a:lnSpc>
                        <a:spcBef>
                          <a:spcPct val="0"/>
                        </a:spcBef>
                        <a:spcAft>
                          <a:spcPct val="0"/>
                        </a:spcAft>
                      </a:pPr>
                      <a:r>
                        <a:rPr lang="zh-CN" sz="1800">
                          <a:solidFill>
                            <a:srgbClr val="000000"/>
                          </a:solidFill>
                          <a:latin typeface="NEU-BZ-S92"/>
                          <a:ea typeface="方正仿宋_GBK" panose="03000509000000000000" charset="-122"/>
                        </a:rPr>
                        <a:t>借</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累计盈余</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45</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p>
                      <a:pPr indent="228600" fontAlgn="auto">
                        <a:lnSpc>
                          <a:spcPct val="100000"/>
                        </a:lnSpc>
                        <a:spcBef>
                          <a:spcPct val="0"/>
                        </a:spcBef>
                        <a:spcAft>
                          <a:spcPct val="0"/>
                        </a:spcAft>
                      </a:pPr>
                      <a:r>
                        <a:rPr lang="zh-CN" sz="1800">
                          <a:solidFill>
                            <a:srgbClr val="000000"/>
                          </a:solidFill>
                          <a:latin typeface="NEU-BZ-S92"/>
                          <a:ea typeface="方正仿宋_GBK" panose="03000509000000000000" charset="-122"/>
                        </a:rPr>
                        <a:t>贷</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银行存款</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45</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800">
                          <a:solidFill>
                            <a:srgbClr val="000000"/>
                          </a:solidFill>
                          <a:latin typeface="NEU-BZ-S92"/>
                          <a:ea typeface="方正仿宋_GBK" panose="03000509000000000000" charset="-122"/>
                        </a:rPr>
                        <a:t>借</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非财政拨款结转</a:t>
                      </a:r>
                      <a:r>
                        <a:rPr lang="en-US" altLang="zh-CN" sz="1800">
                          <a:solidFill>
                            <a:srgbClr val="000000"/>
                          </a:solidFill>
                          <a:latin typeface="NEU-BZ-S92"/>
                          <a:ea typeface="方正仿宋_GBK" panose="03000509000000000000" charset="-122"/>
                        </a:rPr>
                        <a:t>——</a:t>
                      </a:r>
                      <a:r>
                        <a:rPr lang="zh-CN" altLang="en-US" sz="1800">
                          <a:solidFill>
                            <a:srgbClr val="000000"/>
                          </a:solidFill>
                          <a:latin typeface="NEU-BZ-S92"/>
                          <a:ea typeface="方正仿宋_GBK" panose="03000509000000000000" charset="-122"/>
                        </a:rPr>
                        <a:t>缴回资金</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45</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p>
                      <a:pPr indent="114300" fontAlgn="auto">
                        <a:lnSpc>
                          <a:spcPct val="100000"/>
                        </a:lnSpc>
                        <a:spcBef>
                          <a:spcPct val="0"/>
                        </a:spcBef>
                        <a:spcAft>
                          <a:spcPct val="0"/>
                        </a:spcAft>
                      </a:pPr>
                      <a:r>
                        <a:rPr lang="zh-CN" sz="1800">
                          <a:solidFill>
                            <a:srgbClr val="000000"/>
                          </a:solidFill>
                          <a:latin typeface="NEU-BZ-S92"/>
                          <a:ea typeface="方正仿宋_GBK" panose="03000509000000000000" charset="-122"/>
                        </a:rPr>
                        <a:t>贷</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资金结存</a:t>
                      </a:r>
                      <a:r>
                        <a:rPr lang="en-US" altLang="zh-CN" sz="1800">
                          <a:solidFill>
                            <a:srgbClr val="000000"/>
                          </a:solidFill>
                          <a:latin typeface="NEU-BZ-S92"/>
                          <a:ea typeface="方正仿宋_GBK" panose="03000509000000000000" charset="-122"/>
                        </a:rPr>
                        <a:t>——</a:t>
                      </a:r>
                      <a:r>
                        <a:rPr lang="zh-CN" altLang="en-US" sz="1800">
                          <a:solidFill>
                            <a:srgbClr val="000000"/>
                          </a:solidFill>
                          <a:latin typeface="NEU-BZ-S92"/>
                          <a:ea typeface="方正仿宋_GBK" panose="03000509000000000000" charset="-122"/>
                        </a:rPr>
                        <a:t>货币资金</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45</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“非财政拨款结转”的主要账务处理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1345" y="1383665"/>
            <a:ext cx="10619105" cy="23469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年末,将事业预算收入、上级补助预算收入、附属单位上缴预算收入、非同级财政拨款预算收入、债务预算收入、其他预算收入本年发生额中的专项资金收入转入本科目,借记“事业预算收入”“上级补助预算收入”“附属单位上缴预算收入”“非同级财政拨款预算收入”“债务预算收入”“其他预算收入”科目下各专项资金收入明细科目,贷记本科目(本年收支结转);将行政支出、事业支出、其他支出本年发生额中的非财政拨款专项资金支出转入本科目,借记本科目(本年收支结转),贷记“行政支出”“事业支出”“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419225" y="489585"/>
            <a:ext cx="10010775" cy="1730375"/>
          </a:xfrm>
          <a:prstGeom prst="rect">
            <a:avLst/>
          </a:prstGeom>
          <a:noFill/>
        </p:spPr>
        <p:txBody>
          <a:bodyPr wrap="square" rtlCol="0" anchor="t">
            <a:noAutofit/>
          </a:bodyPr>
          <a:p>
            <a:pPr indent="0" fontAlgn="auto">
              <a:lnSpc>
                <a:spcPct val="150000"/>
              </a:lnSpc>
            </a:pPr>
            <a:r>
              <a:rPr lang="zh-CN" altLang="en-US"/>
              <a:t>【例</a:t>
            </a:r>
            <a:r>
              <a:rPr lang="en-US" altLang="zh-CN"/>
              <a:t>18-16</a:t>
            </a:r>
            <a:r>
              <a:rPr lang="zh-CN" altLang="en-US"/>
              <a:t>】　</a:t>
            </a:r>
            <a:r>
              <a:rPr lang="en-US" altLang="zh-CN"/>
              <a:t> </a:t>
            </a:r>
            <a:r>
              <a:rPr lang="zh-CN" altLang="en-US"/>
              <a:t>某事业单位年末将事业预算收入、上级补助预算收入本年发生额中非同级财政专项资金收入各</a:t>
            </a:r>
            <a:r>
              <a:rPr lang="en-US" altLang="zh-CN"/>
              <a:t>10 000</a:t>
            </a:r>
            <a:r>
              <a:rPr lang="zh-CN" altLang="en-US"/>
              <a:t>元、</a:t>
            </a:r>
            <a:r>
              <a:rPr lang="en-US" altLang="zh-CN"/>
              <a:t>20 000</a:t>
            </a:r>
            <a:r>
              <a:rPr lang="zh-CN" altLang="en-US"/>
              <a:t>元</a:t>
            </a:r>
            <a:r>
              <a:rPr lang="en-US" altLang="zh-CN"/>
              <a:t>,</a:t>
            </a:r>
            <a:r>
              <a:rPr lang="zh-CN" altLang="en-US"/>
              <a:t>以及事业支出、其他支出科目下各非同级财政专项资金支出各</a:t>
            </a:r>
            <a:r>
              <a:rPr lang="en-US" altLang="zh-CN"/>
              <a:t>8 000</a:t>
            </a:r>
            <a:r>
              <a:rPr lang="zh-CN" altLang="en-US"/>
              <a:t>元、</a:t>
            </a:r>
            <a:r>
              <a:rPr lang="en-US" altLang="zh-CN"/>
              <a:t>18 000</a:t>
            </a:r>
            <a:r>
              <a:rPr lang="zh-CN" altLang="en-US"/>
              <a:t>元转入非财政拨款结转</a:t>
            </a:r>
            <a:r>
              <a:rPr lang="en-US" altLang="zh-CN"/>
              <a:t>,</a:t>
            </a:r>
            <a:r>
              <a:rPr lang="zh-CN" altLang="en-US"/>
              <a:t>会计核算如下</a:t>
            </a:r>
            <a:r>
              <a:rPr lang="en-US" altLang="zh-CN"/>
              <a:t>:</a:t>
            </a:r>
            <a:endParaRPr lang="zh-CN" altLang="en-US"/>
          </a:p>
        </p:txBody>
      </p:sp>
      <p:graphicFrame>
        <p:nvGraphicFramePr>
          <p:cNvPr id="4" name="表格 3"/>
          <p:cNvGraphicFramePr/>
          <p:nvPr>
            <p:custDataLst>
              <p:tags r:id="rId1"/>
            </p:custDataLst>
          </p:nvPr>
        </p:nvGraphicFramePr>
        <p:xfrm>
          <a:off x="1953895" y="1892300"/>
          <a:ext cx="9659620" cy="3624580"/>
        </p:xfrm>
        <a:graphic>
          <a:graphicData uri="http://schemas.openxmlformats.org/drawingml/2006/table">
            <a:tbl>
              <a:tblPr/>
              <a:tblGrid>
                <a:gridCol w="4089400"/>
                <a:gridCol w="5570220"/>
              </a:tblGrid>
              <a:tr h="329565">
                <a:tc>
                  <a:txBody>
                    <a:bodyPr/>
                    <a:p>
                      <a:pPr indent="0" algn="ctr" fontAlgn="auto">
                        <a:lnSpc>
                          <a:spcPct val="100000"/>
                        </a:lnSpc>
                        <a:spcBef>
                          <a:spcPct val="0"/>
                        </a:spcBef>
                        <a:spcAft>
                          <a:spcPct val="0"/>
                        </a:spcAft>
                      </a:pPr>
                      <a:r>
                        <a:rPr lang="zh-CN" sz="1700">
                          <a:solidFill>
                            <a:srgbClr val="000000"/>
                          </a:solidFill>
                          <a:latin typeface="NEU-BZ-S92"/>
                          <a:ea typeface="方正仿宋_GBK" panose="03000509000000000000" charset="-122"/>
                        </a:rPr>
                        <a:t>财务会计</a:t>
                      </a:r>
                      <a:endParaRPr lang="zh-CN" sz="17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700">
                          <a:solidFill>
                            <a:srgbClr val="000000"/>
                          </a:solidFill>
                          <a:latin typeface="NEU-BZ-S92"/>
                          <a:ea typeface="方正仿宋_GBK" panose="03000509000000000000" charset="-122"/>
                        </a:rPr>
                        <a:t>预算会计</a:t>
                      </a:r>
                      <a:endParaRPr lang="zh-CN" sz="17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295015">
                <a:tc>
                  <a:txBody>
                    <a:bodyPr/>
                    <a:p>
                      <a:pPr indent="0" fontAlgn="auto">
                        <a:lnSpc>
                          <a:spcPct val="100000"/>
                        </a:lnSpc>
                        <a:spcBef>
                          <a:spcPct val="0"/>
                        </a:spcBef>
                        <a:spcAft>
                          <a:spcPct val="0"/>
                        </a:spcAft>
                      </a:pPr>
                      <a:r>
                        <a:rPr lang="zh-CN" sz="1700">
                          <a:solidFill>
                            <a:srgbClr val="000000"/>
                          </a:solidFill>
                          <a:latin typeface="NEU-BZ-S92"/>
                          <a:ea typeface="方正仿宋_GBK" panose="03000509000000000000" charset="-122"/>
                        </a:rPr>
                        <a:t>注</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财务会计收入和费用结转是在每期期末</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即每月月末</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所以</a:t>
                      </a:r>
                      <a:r>
                        <a:rPr lang="en-US" altLang="zh-CN" sz="1700">
                          <a:solidFill>
                            <a:srgbClr val="000000"/>
                          </a:solidFill>
                          <a:latin typeface="NEU-BZ-S92"/>
                          <a:ea typeface="方正书宋_GBK"/>
                        </a:rPr>
                        <a:t>12</a:t>
                      </a:r>
                      <a:r>
                        <a:rPr lang="zh-CN" sz="1700">
                          <a:solidFill>
                            <a:srgbClr val="000000"/>
                          </a:solidFill>
                          <a:latin typeface="NEU-BZ-S92"/>
                          <a:ea typeface="方正仿宋_GBK" panose="03000509000000000000" charset="-122"/>
                        </a:rPr>
                        <a:t>月底只能结转当月发生的收入和费用。</a:t>
                      </a:r>
                      <a:endParaRPr lang="zh-CN" sz="1700">
                        <a:solidFill>
                          <a:srgbClr val="000000"/>
                        </a:solidFill>
                        <a:latin typeface="NEU-BZ-S92"/>
                        <a:ea typeface="方正仿宋_GBK" panose="03000509000000000000"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700">
                          <a:solidFill>
                            <a:srgbClr val="000000"/>
                          </a:solidFill>
                          <a:latin typeface="NEU-BZ-S92"/>
                          <a:ea typeface="方正仿宋_GBK" panose="03000509000000000000" charset="-122"/>
                        </a:rPr>
                        <a:t>借</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事业预算收入</a:t>
                      </a:r>
                      <a:r>
                        <a:rPr lang="zh-CN" altLang="en-US" sz="1700">
                          <a:solidFill>
                            <a:srgbClr val="000000"/>
                          </a:solidFill>
                          <a:latin typeface="NEU-BZ-S92"/>
                          <a:ea typeface="方正书宋_GBK"/>
                        </a:rPr>
                        <a:t>	</a:t>
                      </a:r>
                      <a:r>
                        <a:rPr lang="en-US" altLang="zh-CN" sz="1700">
                          <a:solidFill>
                            <a:srgbClr val="000000"/>
                          </a:solidFill>
                          <a:latin typeface="NEU-BZ-S92"/>
                          <a:ea typeface="方正书宋_GBK"/>
                        </a:rPr>
                        <a:t>10</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p>
                      <a:pPr indent="114300" fontAlgn="auto">
                        <a:lnSpc>
                          <a:spcPct val="100000"/>
                        </a:lnSpc>
                        <a:spcBef>
                          <a:spcPct val="0"/>
                        </a:spcBef>
                        <a:spcAft>
                          <a:spcPct val="0"/>
                        </a:spcAft>
                      </a:pPr>
                      <a:r>
                        <a:rPr lang="zh-CN" sz="1700">
                          <a:solidFill>
                            <a:srgbClr val="000000"/>
                          </a:solidFill>
                          <a:latin typeface="NEU-BZ-S92"/>
                          <a:ea typeface="方正仿宋_GBK" panose="03000509000000000000" charset="-122"/>
                        </a:rPr>
                        <a:t>上级补助预算收入</a:t>
                      </a:r>
                      <a:r>
                        <a:rPr lang="zh-CN" altLang="en-US" sz="1700">
                          <a:solidFill>
                            <a:srgbClr val="000000"/>
                          </a:solidFill>
                          <a:latin typeface="NEU-BZ-S92"/>
                          <a:ea typeface="方正书宋_GBK"/>
                        </a:rPr>
                        <a:t> </a:t>
                      </a:r>
                      <a:r>
                        <a:rPr lang="en-US" altLang="zh-CN" sz="1700">
                          <a:solidFill>
                            <a:srgbClr val="000000"/>
                          </a:solidFill>
                          <a:latin typeface="NEU-BZ-S92"/>
                          <a:ea typeface="方正书宋_GBK"/>
                        </a:rPr>
                        <a:t>20</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p>
                      <a:pPr indent="228600" fontAlgn="auto">
                        <a:lnSpc>
                          <a:spcPct val="100000"/>
                        </a:lnSpc>
                        <a:spcBef>
                          <a:spcPct val="0"/>
                        </a:spcBef>
                        <a:spcAft>
                          <a:spcPct val="0"/>
                        </a:spcAft>
                      </a:pPr>
                      <a:r>
                        <a:rPr lang="zh-CN" sz="1700">
                          <a:solidFill>
                            <a:srgbClr val="000000"/>
                          </a:solidFill>
                          <a:latin typeface="NEU-BZ-S92"/>
                          <a:ea typeface="方正仿宋_GBK" panose="03000509000000000000" charset="-122"/>
                        </a:rPr>
                        <a:t>贷</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非财政拨款结转</a:t>
                      </a:r>
                      <a:r>
                        <a:rPr lang="en-US" altLang="zh-CN" sz="1700">
                          <a:solidFill>
                            <a:srgbClr val="000000"/>
                          </a:solidFill>
                          <a:latin typeface="NEU-BZ-S92"/>
                          <a:ea typeface="方正仿宋_GBK" panose="03000509000000000000" charset="-122"/>
                        </a:rPr>
                        <a:t>——</a:t>
                      </a:r>
                      <a:r>
                        <a:rPr lang="zh-CN" altLang="en-US" sz="1700">
                          <a:solidFill>
                            <a:srgbClr val="000000"/>
                          </a:solidFill>
                          <a:latin typeface="NEU-BZ-S92"/>
                          <a:ea typeface="方正仿宋_GBK" panose="03000509000000000000" charset="-122"/>
                        </a:rPr>
                        <a:t>本年收支结转</a:t>
                      </a:r>
                      <a:r>
                        <a:rPr lang="en-US" altLang="zh-CN" sz="1700">
                          <a:solidFill>
                            <a:srgbClr val="000000"/>
                          </a:solidFill>
                          <a:latin typeface="NEU-BZ-S92"/>
                          <a:ea typeface="方正书宋_GBK"/>
                        </a:rPr>
                        <a:t>30</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p>
                      <a:pPr indent="0" fontAlgn="auto">
                        <a:lnSpc>
                          <a:spcPct val="100000"/>
                        </a:lnSpc>
                        <a:spcBef>
                          <a:spcPct val="0"/>
                        </a:spcBef>
                        <a:spcAft>
                          <a:spcPct val="0"/>
                        </a:spcAft>
                      </a:pPr>
                      <a:r>
                        <a:rPr lang="zh-CN" sz="1700">
                          <a:solidFill>
                            <a:srgbClr val="000000"/>
                          </a:solidFill>
                          <a:latin typeface="NEU-BZ-S92"/>
                          <a:ea typeface="方正仿宋_GBK" panose="03000509000000000000" charset="-122"/>
                        </a:rPr>
                        <a:t>借</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非财政拨款结转</a:t>
                      </a:r>
                      <a:r>
                        <a:rPr lang="en-US" altLang="zh-CN" sz="1700">
                          <a:solidFill>
                            <a:srgbClr val="000000"/>
                          </a:solidFill>
                          <a:latin typeface="NEU-BZ-S92"/>
                          <a:ea typeface="方正仿宋_GBK" panose="03000509000000000000" charset="-122"/>
                        </a:rPr>
                        <a:t>——</a:t>
                      </a:r>
                      <a:r>
                        <a:rPr lang="zh-CN" altLang="en-US" sz="1700">
                          <a:solidFill>
                            <a:srgbClr val="000000"/>
                          </a:solidFill>
                          <a:latin typeface="NEU-BZ-S92"/>
                          <a:ea typeface="方正仿宋_GBK" panose="03000509000000000000" charset="-122"/>
                        </a:rPr>
                        <a:t>本年收支结转</a:t>
                      </a:r>
                      <a:r>
                        <a:rPr lang="zh-CN" altLang="en-US" sz="1700">
                          <a:solidFill>
                            <a:srgbClr val="000000"/>
                          </a:solidFill>
                          <a:latin typeface="NEU-BZ-S92"/>
                          <a:ea typeface="方正书宋_GBK"/>
                        </a:rPr>
                        <a:t>	</a:t>
                      </a:r>
                      <a:r>
                        <a:rPr lang="en-US" altLang="zh-CN" sz="1700">
                          <a:solidFill>
                            <a:srgbClr val="000000"/>
                          </a:solidFill>
                          <a:latin typeface="NEU-BZ-S92"/>
                          <a:ea typeface="方正书宋_GBK"/>
                        </a:rPr>
                        <a:t>26</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p>
                      <a:pPr indent="228600" fontAlgn="auto">
                        <a:lnSpc>
                          <a:spcPct val="100000"/>
                        </a:lnSpc>
                        <a:spcBef>
                          <a:spcPct val="0"/>
                        </a:spcBef>
                        <a:spcAft>
                          <a:spcPct val="0"/>
                        </a:spcAft>
                      </a:pPr>
                      <a:r>
                        <a:rPr lang="zh-CN" sz="1700">
                          <a:solidFill>
                            <a:srgbClr val="000000"/>
                          </a:solidFill>
                          <a:latin typeface="NEU-BZ-S92"/>
                          <a:ea typeface="方正仿宋_GBK" panose="03000509000000000000" charset="-122"/>
                        </a:rPr>
                        <a:t>贷</a:t>
                      </a:r>
                      <a:r>
                        <a:rPr lang="en-US" altLang="zh-CN" sz="1700">
                          <a:solidFill>
                            <a:srgbClr val="000000"/>
                          </a:solidFill>
                          <a:latin typeface="方正仿宋_GBK" panose="03000509000000000000" charset="-122"/>
                          <a:ea typeface="方正书宋_GBK"/>
                        </a:rPr>
                        <a:t>:</a:t>
                      </a:r>
                      <a:r>
                        <a:rPr lang="zh-CN" sz="1700">
                          <a:solidFill>
                            <a:srgbClr val="000000"/>
                          </a:solidFill>
                          <a:latin typeface="NEU-BZ-S92"/>
                          <a:ea typeface="方正仿宋_GBK" panose="03000509000000000000" charset="-122"/>
                        </a:rPr>
                        <a:t>事业支出</a:t>
                      </a:r>
                      <a:r>
                        <a:rPr lang="en-US" altLang="zh-CN" sz="1700">
                          <a:solidFill>
                            <a:srgbClr val="000000"/>
                          </a:solidFill>
                          <a:latin typeface="NEU-BZ-S92"/>
                          <a:ea typeface="方正仿宋_GBK" panose="03000509000000000000" charset="-122"/>
                        </a:rPr>
                        <a:t>——</a:t>
                      </a:r>
                      <a:r>
                        <a:rPr lang="zh-CN" altLang="en-US" sz="1700">
                          <a:solidFill>
                            <a:srgbClr val="000000"/>
                          </a:solidFill>
                          <a:latin typeface="NEU-BZ-S92"/>
                          <a:ea typeface="方正仿宋_GBK" panose="03000509000000000000" charset="-122"/>
                        </a:rPr>
                        <a:t>非财政专项资金支出 </a:t>
                      </a:r>
                      <a:r>
                        <a:rPr lang="zh-CN" altLang="en-US" sz="1700">
                          <a:solidFill>
                            <a:srgbClr val="000000"/>
                          </a:solidFill>
                          <a:latin typeface="NEU-BZ-S92"/>
                          <a:ea typeface="方正书宋_GBK"/>
                        </a:rPr>
                        <a:t>	</a:t>
                      </a:r>
                      <a:r>
                        <a:rPr lang="en-US" altLang="zh-CN" sz="1700">
                          <a:solidFill>
                            <a:srgbClr val="000000"/>
                          </a:solidFill>
                          <a:latin typeface="NEU-BZ-S92"/>
                          <a:ea typeface="方正书宋_GBK"/>
                        </a:rPr>
                        <a:t>8</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p>
                      <a:pPr indent="342900" fontAlgn="auto">
                        <a:lnSpc>
                          <a:spcPct val="100000"/>
                        </a:lnSpc>
                        <a:spcBef>
                          <a:spcPct val="0"/>
                        </a:spcBef>
                        <a:spcAft>
                          <a:spcPct val="0"/>
                        </a:spcAft>
                      </a:pPr>
                      <a:r>
                        <a:rPr lang="zh-CN" sz="1700">
                          <a:solidFill>
                            <a:srgbClr val="000000"/>
                          </a:solidFill>
                          <a:latin typeface="NEU-BZ-S92"/>
                          <a:ea typeface="方正仿宋_GBK" panose="03000509000000000000" charset="-122"/>
                        </a:rPr>
                        <a:t>其他支出</a:t>
                      </a:r>
                      <a:r>
                        <a:rPr lang="en-US" altLang="zh-CN" sz="1700">
                          <a:solidFill>
                            <a:srgbClr val="000000"/>
                          </a:solidFill>
                          <a:latin typeface="NEU-BZ-S92"/>
                          <a:ea typeface="方正仿宋_GBK" panose="03000509000000000000" charset="-122"/>
                        </a:rPr>
                        <a:t>——</a:t>
                      </a:r>
                      <a:r>
                        <a:rPr lang="zh-CN" altLang="en-US" sz="1700">
                          <a:solidFill>
                            <a:srgbClr val="000000"/>
                          </a:solidFill>
                          <a:latin typeface="NEU-BZ-S92"/>
                          <a:ea typeface="方正仿宋_GBK" panose="03000509000000000000" charset="-122"/>
                        </a:rPr>
                        <a:t>非财政专项资金支出</a:t>
                      </a:r>
                      <a:r>
                        <a:rPr lang="zh-CN" altLang="en-US" sz="1700">
                          <a:solidFill>
                            <a:srgbClr val="000000"/>
                          </a:solidFill>
                          <a:latin typeface="NEU-BZ-S92"/>
                          <a:ea typeface="方正书宋_GBK"/>
                        </a:rPr>
                        <a:t>	     </a:t>
                      </a:r>
                      <a:r>
                        <a:rPr lang="en-US" altLang="zh-CN" sz="1700">
                          <a:solidFill>
                            <a:srgbClr val="000000"/>
                          </a:solidFill>
                          <a:latin typeface="NEU-BZ-S92"/>
                          <a:ea typeface="方正书宋_GBK"/>
                        </a:rPr>
                        <a:t>18</a:t>
                      </a:r>
                      <a:r>
                        <a:rPr lang="en-US" altLang="zh-CN" sz="1700">
                          <a:solidFill>
                            <a:srgbClr val="000000"/>
                          </a:solidFill>
                          <a:latin typeface="NEU-BZ-S92"/>
                          <a:ea typeface="NEU-BZ-S92"/>
                        </a:rPr>
                        <a:t> </a:t>
                      </a:r>
                      <a:r>
                        <a:rPr lang="en-US" altLang="zh-CN" sz="1700">
                          <a:solidFill>
                            <a:srgbClr val="000000"/>
                          </a:solidFill>
                          <a:latin typeface="NEU-BZ-S92"/>
                          <a:ea typeface="方正书宋_GBK"/>
                        </a:rPr>
                        <a:t>000</a:t>
                      </a:r>
                      <a:endParaRPr lang="en-US" altLang="zh-CN" sz="17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“非财政拨款结转”的主要账务处理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1450" y="13988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5.年末冲销有关明细科目余额,将本科目(年初余额调整、项目间接费用或管理费、缴回资金、本年收支结转)余额转入本科目(累计结转)。结转后,本科目除“累计结转”明细科目外,其他明细科目应无余额。
6.年末完成上述结转后,应当对非财政拨款专项结转资金各项目情况进行分析,将留归本单位使用的非财政拨款专项(项目已完成)剩余资金转入非财政拨款结余,借记本科目(累计结转),贷记“非财政拨款结余——结转转入”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二、非财政拨款结余</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0655" y="14604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科目核算单位历年滚存的非限定用途的非同级财政拨款结余资金,主要为非财政拨款结余扣除结余分配后滚存的金额。本科目年末贷方余额,反映单位非同级财政拨款结余资金的累计滚存数额。本科目由行政、事业单位共用。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“非财政拨款结余”科目的明细设置有:
1.“年初余额调整”:本明细科目核算因发生会计差错更正、以前年度支出收回等原因,需要调整非财政拨款结余的资金。年末结账后,本明细科目应无余额。
2.“项目间接费用或管理费”:本明细科目核算单位取得的科研项目预算收入中,按照规定计提的项目间接费用或管理费数额。年末结账后,本明细科目应无余额。
3.“结转转入”:本明细科目核算按照规定留归单位使用,由单位统筹调配,纳入单位非财政拨款结余的非同级财政拨款专项剩余资金。年末结账后,本明细科目应无余额。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“非财政拨款结余”科目的核算范围及明细设置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248410" y="1657985"/>
            <a:ext cx="9440545" cy="46062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4.“累计结余”:本明细科目核算单位历年滚存的非同级财政拨款、非专项结余资金。本明细科目年末贷方余额,反映单位非同级财政拨款滚存的非专项结余资金数额。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还应当按照《政府收支分类科目》中“支出功能分类科目”的相关科目进行明细核算。因为“非财政拨款结余”科目其他明细在年末转账后都没有余额,只有“累计结余”才有余额,所以其余额数就是“非财政拨款结余”科目的余额数。“非财政拨款结余”科目的余额是反映非同级财政拨款、非专项结余资金,也就是不指定用途的非同级财政拨款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17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按照规定从科研项目预算收入中提取项目管理费或间接费时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有企业所得税缴纳义务的事业单位实际缴纳企业所得税时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按照缴纳金额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因会计差错更正收到或支出非同级财政拨款货币资金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属于非财政拨款结余资金的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按照收到或支出的金额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因收回以前年度支出等收到非同级财政拨款货币资金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属于非财政拨款结余资金的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核算与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相关业务相似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相关业务的核算。</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14120" y="1613535"/>
            <a:ext cx="10173970" cy="46507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财政授权支付方式下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单位根据代理银行转来的财政授权支付额度到账通知书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按照通知书中的授权支付额度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以国库集中支付以外的其他支付方式取得预算收入时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财政授权支付方式下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发生相关支出时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从零余额账户提取现金时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。退回现金时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做相反会计分录。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17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将留归本单位使用的非财政拨款专项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项目已完成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剩余资金转入本科目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相关业务核算。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年末冲销有关明细科目余额。将本科目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年初余额调整、项目间接费用或管理费、结转转入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余额结转入本科目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其他明细科目应无余额。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科目为借方余额的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科目为贷方余额的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99820" y="1536700"/>
            <a:ext cx="10043795" cy="14897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【例18-17】 某事业单位年末将非财政拨款结余分配贷方余额80 000元转入非财政拨款结余,会计核算如下: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378075" y="3026410"/>
          <a:ext cx="7404735" cy="1840230"/>
        </p:xfrm>
        <a:graphic>
          <a:graphicData uri="http://schemas.openxmlformats.org/drawingml/2006/table">
            <a:tbl>
              <a:tblPr/>
              <a:tblGrid>
                <a:gridCol w="2090420"/>
                <a:gridCol w="5314315"/>
              </a:tblGrid>
              <a:tr h="612775">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财务会计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预算会计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27455">
                <a:tc>
                  <a:txBody>
                    <a:bodyPr/>
                    <a:p>
                      <a:pPr indent="0" algn="ctr" fontAlgn="auto">
                        <a:lnSpc>
                          <a:spcPct val="100000"/>
                        </a:lnSpc>
                        <a:spcBef>
                          <a:spcPct val="0"/>
                        </a:spcBef>
                        <a:spcAft>
                          <a:spcPct val="0"/>
                        </a:spcAft>
                      </a:pPr>
                      <a:r>
                        <a:rPr lang="en-US" altLang="zh-CN" sz="1800">
                          <a:solidFill>
                            <a:srgbClr val="000000"/>
                          </a:solidFill>
                          <a:latin typeface="NEU-BZ-S92"/>
                          <a:ea typeface="方正仿宋_GBK" panose="03000509000000000000" charset="-122"/>
                        </a:rPr>
                        <a:t>—</a:t>
                      </a:r>
                      <a:endParaRPr lang="en-US" altLang="zh-CN" sz="1800">
                        <a:solidFill>
                          <a:srgbClr val="000000"/>
                        </a:solidFill>
                        <a:latin typeface="NEU-BZ-S92"/>
                        <a:ea typeface="方正仿宋_GBK" panose="03000509000000000000"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800">
                          <a:solidFill>
                            <a:srgbClr val="000000"/>
                          </a:solidFill>
                          <a:latin typeface="NEU-BZ-S92"/>
                          <a:ea typeface="方正仿宋_GBK" panose="03000509000000000000" charset="-122"/>
                        </a:rPr>
                        <a:t>借</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非财政拨款结余分配</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80</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p>
                      <a:pPr indent="228600" fontAlgn="auto">
                        <a:lnSpc>
                          <a:spcPct val="100000"/>
                        </a:lnSpc>
                        <a:spcBef>
                          <a:spcPct val="0"/>
                        </a:spcBef>
                        <a:spcAft>
                          <a:spcPct val="0"/>
                        </a:spcAft>
                      </a:pPr>
                      <a:r>
                        <a:rPr lang="zh-CN" sz="1800">
                          <a:solidFill>
                            <a:srgbClr val="000000"/>
                          </a:solidFill>
                          <a:latin typeface="NEU-BZ-S92"/>
                          <a:ea typeface="方正仿宋_GBK" panose="03000509000000000000" charset="-122"/>
                        </a:rPr>
                        <a:t>贷</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非财政拨款结余</a:t>
                      </a:r>
                      <a:r>
                        <a:rPr lang="en-US" altLang="zh-CN" sz="1800">
                          <a:solidFill>
                            <a:srgbClr val="000000"/>
                          </a:solidFill>
                          <a:latin typeface="NEU-BZ-S92"/>
                          <a:ea typeface="方正仿宋_GBK" panose="03000509000000000000" charset="-122"/>
                        </a:rPr>
                        <a:t>——</a:t>
                      </a:r>
                      <a:r>
                        <a:rPr lang="zh-CN" altLang="en-US" sz="1800">
                          <a:solidFill>
                            <a:srgbClr val="000000"/>
                          </a:solidFill>
                          <a:latin typeface="NEU-BZ-S92"/>
                          <a:ea typeface="方正仿宋_GBK" panose="03000509000000000000" charset="-122"/>
                        </a:rPr>
                        <a:t>累计结余</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80</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非财政拨款结转与结余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“非财政拨款结余”的主要账务处理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97865" y="1536065"/>
            <a:ext cx="10764520" cy="17030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年末,行政单位将“其他结余”科目余额转入非财政拨款结余。“其他结余”科目为借方余额的,借记本科目(累计结余),贷记“其他结余”科目;“其他结余”科目为贷方余额的,借记“其他结余”科目,贷记本科目(累计结余)。
【例18-18】 某行政单位年末将其他结余贷方余额50 000元转入非财政拨款结余,会计核算如下: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nvGraphicFramePr>
        <p:xfrm>
          <a:off x="1657985" y="3387725"/>
          <a:ext cx="8622030" cy="1874520"/>
        </p:xfrm>
        <a:graphic>
          <a:graphicData uri="http://schemas.openxmlformats.org/drawingml/2006/table">
            <a:tbl>
              <a:tblPr/>
              <a:tblGrid>
                <a:gridCol w="3041650"/>
                <a:gridCol w="5580380"/>
              </a:tblGrid>
              <a:tr h="624840">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财务会计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800">
                          <a:solidFill>
                            <a:srgbClr val="000000"/>
                          </a:solidFill>
                          <a:latin typeface="NEU-BZ-S92"/>
                          <a:ea typeface="方正仿宋_GBK" panose="03000509000000000000" charset="-122"/>
                        </a:rPr>
                        <a:t>预算会计</a:t>
                      </a:r>
                      <a:endParaRPr lang="zh-CN" sz="1800">
                        <a:solidFill>
                          <a:srgbClr val="000000"/>
                        </a:solidFill>
                        <a:latin typeface="NEU-BZ-S92"/>
                        <a:ea typeface="方正仿宋_GBK" panose="03000509000000000000"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9680">
                <a:tc>
                  <a:txBody>
                    <a:bodyPr/>
                    <a:p>
                      <a:pPr indent="0" algn="ctr" fontAlgn="auto">
                        <a:lnSpc>
                          <a:spcPct val="100000"/>
                        </a:lnSpc>
                        <a:spcBef>
                          <a:spcPct val="0"/>
                        </a:spcBef>
                        <a:spcAft>
                          <a:spcPct val="0"/>
                        </a:spcAft>
                      </a:pPr>
                      <a:r>
                        <a:rPr lang="en-US" altLang="zh-CN" sz="1800">
                          <a:solidFill>
                            <a:srgbClr val="000000"/>
                          </a:solidFill>
                          <a:latin typeface="NEU-BZ-S92"/>
                          <a:ea typeface="方正仿宋_GBK" panose="03000509000000000000" charset="-122"/>
                        </a:rPr>
                        <a:t>—</a:t>
                      </a:r>
                      <a:endParaRPr lang="en-US" altLang="zh-CN" sz="1800">
                        <a:solidFill>
                          <a:srgbClr val="000000"/>
                        </a:solidFill>
                        <a:latin typeface="NEU-BZ-S92"/>
                        <a:ea typeface="方正仿宋_GBK" panose="03000509000000000000"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800">
                          <a:solidFill>
                            <a:srgbClr val="000000"/>
                          </a:solidFill>
                          <a:latin typeface="NEU-BZ-S92"/>
                          <a:ea typeface="方正仿宋_GBK" panose="03000509000000000000" charset="-122"/>
                        </a:rPr>
                        <a:t>借</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其他结余</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50</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p>
                      <a:pPr indent="228600" fontAlgn="auto">
                        <a:lnSpc>
                          <a:spcPct val="100000"/>
                        </a:lnSpc>
                        <a:spcBef>
                          <a:spcPct val="0"/>
                        </a:spcBef>
                        <a:spcAft>
                          <a:spcPct val="0"/>
                        </a:spcAft>
                      </a:pPr>
                      <a:r>
                        <a:rPr lang="zh-CN" sz="1800">
                          <a:solidFill>
                            <a:srgbClr val="000000"/>
                          </a:solidFill>
                          <a:latin typeface="NEU-BZ-S92"/>
                          <a:ea typeface="方正仿宋_GBK" panose="03000509000000000000" charset="-122"/>
                        </a:rPr>
                        <a:t>贷</a:t>
                      </a:r>
                      <a:r>
                        <a:rPr lang="en-US" altLang="zh-CN" sz="1800">
                          <a:solidFill>
                            <a:srgbClr val="000000"/>
                          </a:solidFill>
                          <a:latin typeface="方正仿宋_GBK" panose="03000509000000000000" charset="-122"/>
                          <a:ea typeface="方正书宋_GBK"/>
                        </a:rPr>
                        <a:t>:</a:t>
                      </a:r>
                      <a:r>
                        <a:rPr lang="zh-CN" sz="1800">
                          <a:solidFill>
                            <a:srgbClr val="000000"/>
                          </a:solidFill>
                          <a:latin typeface="NEU-BZ-S92"/>
                          <a:ea typeface="方正仿宋_GBK" panose="03000509000000000000" charset="-122"/>
                        </a:rPr>
                        <a:t>非财政拨款结余</a:t>
                      </a:r>
                      <a:r>
                        <a:rPr lang="en-US" altLang="zh-CN" sz="1800">
                          <a:solidFill>
                            <a:srgbClr val="000000"/>
                          </a:solidFill>
                          <a:latin typeface="NEU-BZ-S92"/>
                          <a:ea typeface="方正仿宋_GBK" panose="03000509000000000000" charset="-122"/>
                        </a:rPr>
                        <a:t>——</a:t>
                      </a:r>
                      <a:r>
                        <a:rPr lang="zh-CN" altLang="en-US" sz="1800">
                          <a:solidFill>
                            <a:srgbClr val="000000"/>
                          </a:solidFill>
                          <a:latin typeface="NEU-BZ-S92"/>
                          <a:ea typeface="方正仿宋_GBK" panose="03000509000000000000" charset="-122"/>
                        </a:rPr>
                        <a:t>累计结余</a:t>
                      </a:r>
                      <a:r>
                        <a:rPr lang="zh-CN" altLang="en-US" sz="1800">
                          <a:solidFill>
                            <a:srgbClr val="000000"/>
                          </a:solidFill>
                          <a:latin typeface="NEU-BZ-S92"/>
                          <a:ea typeface="方正书宋_GBK"/>
                        </a:rPr>
                        <a:t>  </a:t>
                      </a:r>
                      <a:r>
                        <a:rPr lang="en-US" altLang="zh-CN" sz="1800">
                          <a:solidFill>
                            <a:srgbClr val="000000"/>
                          </a:solidFill>
                          <a:latin typeface="NEU-BZ-S92"/>
                          <a:ea typeface="方正书宋_GBK"/>
                        </a:rPr>
                        <a:t>50</a:t>
                      </a:r>
                      <a:r>
                        <a:rPr lang="en-US" altLang="zh-CN" sz="1800">
                          <a:solidFill>
                            <a:srgbClr val="000000"/>
                          </a:solidFill>
                          <a:latin typeface="NEU-BZ-S92"/>
                          <a:ea typeface="NEU-BZ-S92"/>
                        </a:rPr>
                        <a:t> </a:t>
                      </a:r>
                      <a:r>
                        <a:rPr lang="en-US" altLang="zh-CN" sz="1800">
                          <a:solidFill>
                            <a:srgbClr val="000000"/>
                          </a:solidFill>
                          <a:latin typeface="NEU-BZ-S92"/>
                          <a:ea typeface="方正书宋_GBK"/>
                        </a:rPr>
                        <a:t>000</a:t>
                      </a:r>
                      <a:endParaRPr lang="en-US" altLang="zh-CN" sz="18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其他结余、经营结余与专用结余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其他结余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科目核算单位本年度除财政拨款收支、非同级财政专项资金收支和经营收支以外各项收支相抵后的余额。年末结账后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本科目应无余额。本科目适用于行政事业单位。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将事业预算收入、上级补助预算收入、附属单位上缴预算收入、非同级财政拨款预算收入、债务预算收入、其他预算收入本年发生额中的非专项资金收入以及投资预算收益本年发生额转入本科目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科目下各非专项资金收入明细科目和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科目本年发生额为借方净额时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将行政支出、事业支出、其他支出本年发生额中的非同级财政、非专项资金支出以及上缴上级支出、对附属单位补助支出、投资支出、债务还本支出本年发生额转入本科目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科目下各非同级财政、非专项资金支出明细科目和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上缴上级支出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对附属单位补助支出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127125" y="643890"/>
          <a:ext cx="9732010" cy="4555490"/>
        </p:xfrm>
        <a:graphic>
          <a:graphicData uri="http://schemas.openxmlformats.org/drawingml/2006/table">
            <a:tbl>
              <a:tblPr/>
              <a:tblGrid>
                <a:gridCol w="2287905"/>
                <a:gridCol w="7444105"/>
              </a:tblGrid>
              <a:tr h="379730">
                <a:tc>
                  <a:txBody>
                    <a:bodyPr/>
                    <a:p>
                      <a:pPr indent="0" algn="ctr" fontAlgn="auto">
                        <a:lnSpc>
                          <a:spcPct val="135000"/>
                        </a:lnSpc>
                        <a:spcBef>
                          <a:spcPct val="0"/>
                        </a:spcBef>
                        <a:spcAft>
                          <a:spcPct val="0"/>
                        </a:spcAft>
                      </a:pPr>
                      <a:r>
                        <a:rPr lang="zh-CN" sz="1800">
                          <a:solidFill>
                            <a:srgbClr val="000000"/>
                          </a:solidFill>
                          <a:latin typeface="+mj-ea"/>
                          <a:ea typeface="+mj-ea"/>
                        </a:rPr>
                        <a:t>财务会计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5000"/>
                        </a:lnSpc>
                        <a:spcBef>
                          <a:spcPct val="0"/>
                        </a:spcBef>
                        <a:spcAft>
                          <a:spcPct val="0"/>
                        </a:spcAft>
                      </a:pPr>
                      <a:r>
                        <a:rPr lang="zh-CN" sz="1800">
                          <a:solidFill>
                            <a:srgbClr val="000000"/>
                          </a:solidFill>
                          <a:latin typeface="+mj-ea"/>
                          <a:ea typeface="+mj-ea"/>
                        </a:rPr>
                        <a:t>预算会计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4175760">
                <a:tc>
                  <a:txBody>
                    <a:bodyPr/>
                    <a:p>
                      <a:pPr indent="0" algn="l" fontAlgn="auto">
                        <a:lnSpc>
                          <a:spcPct val="135000"/>
                        </a:lnSpc>
                        <a:spcBef>
                          <a:spcPct val="0"/>
                        </a:spcBef>
                        <a:spcAft>
                          <a:spcPct val="0"/>
                        </a:spcAft>
                      </a:pPr>
                      <a:r>
                        <a:rPr lang="en-US" altLang="zh-CN" sz="1800">
                          <a:solidFill>
                            <a:srgbClr val="000000"/>
                          </a:solidFill>
                          <a:latin typeface="+mj-ea"/>
                          <a:ea typeface="+mj-ea"/>
                        </a:rPr>
                        <a:t>          —</a:t>
                      </a:r>
                      <a:endParaRPr lang="en-US" altLang="zh-CN" sz="1800">
                        <a:solidFill>
                          <a:srgbClr val="000000"/>
                        </a:solidFill>
                        <a:latin typeface="+mj-ea"/>
                        <a:ea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l" fontAlgn="auto">
                        <a:lnSpc>
                          <a:spcPct val="135000"/>
                        </a:lnSpc>
                        <a:spcBef>
                          <a:spcPct val="0"/>
                        </a:spcBef>
                        <a:spcAft>
                          <a:spcPct val="0"/>
                        </a:spcAft>
                      </a:pPr>
                      <a:r>
                        <a:rPr lang="en-US" altLang="zh-CN" sz="1800">
                          <a:solidFill>
                            <a:srgbClr val="000000"/>
                          </a:solidFill>
                          <a:latin typeface="+mj-ea"/>
                          <a:ea typeface="+mj-ea"/>
                          <a:cs typeface="+mj-ea"/>
                        </a:rPr>
                        <a:t>(</a:t>
                      </a:r>
                      <a:r>
                        <a:rPr lang="en-US" altLang="zh-CN" sz="1800">
                          <a:solidFill>
                            <a:srgbClr val="000000"/>
                          </a:solidFill>
                          <a:latin typeface="+mj-ea"/>
                          <a:ea typeface="+mj-ea"/>
                          <a:cs typeface="+mj-ea"/>
                        </a:rPr>
                        <a:t>1)</a:t>
                      </a:r>
                      <a:r>
                        <a:rPr lang="zh-CN" sz="1800">
                          <a:solidFill>
                            <a:srgbClr val="000000"/>
                          </a:solidFill>
                          <a:latin typeface="+mj-ea"/>
                          <a:ea typeface="+mj-ea"/>
                          <a:cs typeface="+mj-ea"/>
                        </a:rPr>
                        <a:t>结转预算收入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除财政拨款收入、非同级财政专项收入、经营收入以外</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0" algn="l" fontAlgn="auto">
                        <a:lnSpc>
                          <a:spcPct val="135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事业预算收入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上级补助预算收入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附属单位上缴预算收入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非同级财政拨款预算收入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债务预算收入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其他预算收入</a:t>
                      </a:r>
                      <a:r>
                        <a:rPr lang="en-US" altLang="zh-CN" sz="1800">
                          <a:solidFill>
                            <a:srgbClr val="000000"/>
                          </a:solidFill>
                          <a:latin typeface="+mj-ea"/>
                          <a:ea typeface="+mj-ea"/>
                          <a:cs typeface="+mj-ea"/>
                        </a:rPr>
                        <a:t>[</a:t>
                      </a:r>
                      <a:r>
                        <a:rPr lang="zh-CN" sz="1800">
                          <a:solidFill>
                            <a:srgbClr val="000000"/>
                          </a:solidFill>
                          <a:latin typeface="+mj-ea"/>
                          <a:ea typeface="+mj-ea"/>
                          <a:cs typeface="+mj-ea"/>
                        </a:rPr>
                        <a:t>非专项资金收入部分</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0" algn="l" fontAlgn="auto">
                        <a:lnSpc>
                          <a:spcPct val="135000"/>
                        </a:lnSpc>
                        <a:spcBef>
                          <a:spcPct val="0"/>
                        </a:spcBef>
                        <a:spcAft>
                          <a:spcPct val="0"/>
                        </a:spcAft>
                      </a:pPr>
                      <a:r>
                        <a:rPr lang="zh-CN" sz="1800">
                          <a:solidFill>
                            <a:srgbClr val="000000"/>
                          </a:solidFill>
                          <a:latin typeface="+mj-ea"/>
                          <a:ea typeface="+mj-ea"/>
                          <a:cs typeface="+mj-ea"/>
                        </a:rPr>
                        <a:t>投资预算收益</a:t>
                      </a:r>
                      <a:r>
                        <a:rPr lang="en-US" altLang="zh-CN" sz="1800">
                          <a:solidFill>
                            <a:srgbClr val="000000"/>
                          </a:solidFill>
                          <a:latin typeface="+mj-ea"/>
                          <a:ea typeface="+mj-ea"/>
                          <a:cs typeface="+mj-ea"/>
                        </a:rPr>
                        <a:t>[</a:t>
                      </a:r>
                      <a:r>
                        <a:rPr lang="zh-CN" sz="1800">
                          <a:solidFill>
                            <a:srgbClr val="000000"/>
                          </a:solidFill>
                          <a:latin typeface="+mj-ea"/>
                          <a:ea typeface="+mj-ea"/>
                          <a:cs typeface="+mj-ea"/>
                        </a:rPr>
                        <a:t>为贷方余额时</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228600" algn="l" fontAlgn="auto">
                        <a:lnSpc>
                          <a:spcPct val="135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其他结余</a:t>
                      </a:r>
                      <a:endParaRPr lang="zh-CN" sz="1800">
                        <a:solidFill>
                          <a:srgbClr val="000000"/>
                        </a:solidFill>
                        <a:latin typeface="+mj-ea"/>
                        <a:ea typeface="+mj-ea"/>
                        <a:cs typeface="+mj-ea"/>
                      </a:endParaRPr>
                    </a:p>
                    <a:p>
                      <a:pPr indent="0" algn="l" fontAlgn="auto">
                        <a:lnSpc>
                          <a:spcPct val="135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其他结余</a:t>
                      </a:r>
                      <a:endParaRPr lang="zh-CN" sz="1800">
                        <a:solidFill>
                          <a:srgbClr val="000000"/>
                        </a:solidFill>
                        <a:latin typeface="+mj-ea"/>
                        <a:ea typeface="+mj-ea"/>
                        <a:cs typeface="+mj-ea"/>
                      </a:endParaRPr>
                    </a:p>
                    <a:p>
                      <a:pPr indent="228600" algn="l" fontAlgn="auto">
                        <a:lnSpc>
                          <a:spcPct val="135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投资预算收益</a:t>
                      </a:r>
                      <a:r>
                        <a:rPr lang="en-US" altLang="zh-CN" sz="1800">
                          <a:solidFill>
                            <a:srgbClr val="000000"/>
                          </a:solidFill>
                          <a:latin typeface="+mj-ea"/>
                          <a:ea typeface="+mj-ea"/>
                          <a:cs typeface="+mj-ea"/>
                        </a:rPr>
                        <a:t>[</a:t>
                      </a:r>
                      <a:r>
                        <a:rPr lang="zh-CN" sz="1800">
                          <a:solidFill>
                            <a:srgbClr val="000000"/>
                          </a:solidFill>
                          <a:latin typeface="+mj-ea"/>
                          <a:ea typeface="+mj-ea"/>
                          <a:cs typeface="+mj-ea"/>
                        </a:rPr>
                        <a:t>为借方余额时</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0" algn="l" fontAlgn="auto">
                        <a:lnSpc>
                          <a:spcPct val="135000"/>
                        </a:lnSpc>
                        <a:spcBef>
                          <a:spcPct val="0"/>
                        </a:spcBef>
                        <a:spcAft>
                          <a:spcPct val="0"/>
                        </a:spcAft>
                      </a:pPr>
                      <a:r>
                        <a:rPr lang="en-US" altLang="zh-CN" sz="1800">
                          <a:solidFill>
                            <a:srgbClr val="000000"/>
                          </a:solidFill>
                          <a:latin typeface="+mj-ea"/>
                          <a:ea typeface="+mj-ea"/>
                          <a:cs typeface="+mj-ea"/>
                        </a:rPr>
                        <a:t>(</a:t>
                      </a:r>
                      <a:r>
                        <a:rPr lang="en-US" altLang="zh-CN" sz="1800">
                          <a:solidFill>
                            <a:srgbClr val="000000"/>
                          </a:solidFill>
                          <a:latin typeface="+mj-ea"/>
                          <a:ea typeface="+mj-ea"/>
                          <a:cs typeface="+mj-ea"/>
                        </a:rPr>
                        <a:t>2)</a:t>
                      </a:r>
                      <a:r>
                        <a:rPr lang="zh-CN" sz="1800">
                          <a:solidFill>
                            <a:srgbClr val="000000"/>
                          </a:solidFill>
                          <a:latin typeface="+mj-ea"/>
                          <a:ea typeface="+mj-ea"/>
                          <a:cs typeface="+mj-ea"/>
                        </a:rPr>
                        <a:t>结转预算支出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除同级财政拨款支出、非同级财政专项支出、经营支出以外</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0" algn="l" fontAlgn="auto">
                        <a:lnSpc>
                          <a:spcPct val="135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其他结余</a:t>
                      </a:r>
                      <a:endParaRPr lang="zh-CN" sz="1800">
                        <a:solidFill>
                          <a:srgbClr val="000000"/>
                        </a:solidFill>
                        <a:latin typeface="+mj-ea"/>
                        <a:ea typeface="+mj-ea"/>
                        <a:cs typeface="+mj-ea"/>
                      </a:endParaRPr>
                    </a:p>
                    <a:p>
                      <a:pPr indent="228600" algn="l" fontAlgn="auto">
                        <a:lnSpc>
                          <a:spcPct val="135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行政支出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事业支出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其他支出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非财政、非专项资金支出部分</a:t>
                      </a:r>
                      <a:r>
                        <a:rPr lang="en-US" altLang="zh-CN" sz="1800">
                          <a:solidFill>
                            <a:srgbClr val="000000"/>
                          </a:solidFill>
                          <a:latin typeface="+mj-ea"/>
                          <a:ea typeface="+mj-ea"/>
                          <a:cs typeface="+mj-ea"/>
                        </a:rPr>
                        <a:t>]</a:t>
                      </a:r>
                      <a:endParaRPr lang="en-US" altLang="zh-CN" sz="1800">
                        <a:solidFill>
                          <a:srgbClr val="000000"/>
                        </a:solidFill>
                        <a:latin typeface="+mj-ea"/>
                        <a:ea typeface="+mj-ea"/>
                        <a:cs typeface="+mj-ea"/>
                      </a:endParaRPr>
                    </a:p>
                    <a:p>
                      <a:pPr indent="342900" algn="l" fontAlgn="auto">
                        <a:lnSpc>
                          <a:spcPct val="135000"/>
                        </a:lnSpc>
                        <a:spcBef>
                          <a:spcPct val="0"/>
                        </a:spcBef>
                        <a:spcAft>
                          <a:spcPct val="0"/>
                        </a:spcAft>
                      </a:pPr>
                      <a:r>
                        <a:rPr lang="en-US" altLang="zh-CN" sz="1800">
                          <a:solidFill>
                            <a:srgbClr val="000000"/>
                          </a:solidFill>
                          <a:latin typeface="+mj-ea"/>
                          <a:ea typeface="+mj-ea"/>
                          <a:cs typeface="+mj-ea"/>
                        </a:rPr>
                        <a:t>  </a:t>
                      </a:r>
                      <a:r>
                        <a:rPr lang="zh-CN" sz="1800">
                          <a:solidFill>
                            <a:srgbClr val="000000"/>
                          </a:solidFill>
                          <a:latin typeface="+mj-ea"/>
                          <a:ea typeface="+mj-ea"/>
                          <a:cs typeface="+mj-ea"/>
                        </a:rPr>
                        <a:t>上缴上级支出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对附属单位补助支出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投资支出</a:t>
                      </a:r>
                      <a:r>
                        <a:rPr lang="en-US" altLang="zh-CN" sz="1800">
                          <a:solidFill>
                            <a:srgbClr val="000000"/>
                          </a:solidFill>
                          <a:latin typeface="+mj-ea"/>
                          <a:ea typeface="+mj-ea"/>
                          <a:cs typeface="+mj-ea"/>
                        </a:rPr>
                        <a:t>/</a:t>
                      </a:r>
                      <a:r>
                        <a:rPr lang="zh-CN" sz="1800">
                          <a:solidFill>
                            <a:srgbClr val="000000"/>
                          </a:solidFill>
                          <a:latin typeface="+mj-ea"/>
                          <a:ea typeface="+mj-ea"/>
                          <a:cs typeface="+mj-ea"/>
                        </a:rPr>
                        <a:t>债务还本支出</a:t>
                      </a:r>
                      <a:endParaRPr lang="zh-CN" sz="1800">
                        <a:solidFill>
                          <a:srgbClr val="000000"/>
                        </a:solidFill>
                        <a:latin typeface="+mj-ea"/>
                        <a:ea typeface="+mj-ea"/>
                        <a:cs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其他结余、经营结余与专用结余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其他结余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年末,完成上面的结转后,行政单位将本科目余额转入“非财政拨款结余——累计结余”科目;事业单位将本科目余额转入“非财政拨款结余分配”科目。当本科目为贷方余额时,借记本科目,贷记“非财政拨款结余——累计结余”或“非财政拨款结余分配”科目;当本科目为借方余额时,借记“非财政拨款结余——累计结余”或“非财政拨款结余分配”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2325370" y="1056005"/>
          <a:ext cx="8599805" cy="4238625"/>
        </p:xfrm>
        <a:graphic>
          <a:graphicData uri="http://schemas.openxmlformats.org/drawingml/2006/table">
            <a:tbl>
              <a:tblPr/>
              <a:tblGrid>
                <a:gridCol w="3034030"/>
                <a:gridCol w="5565775"/>
              </a:tblGrid>
              <a:tr h="385445">
                <a:tc>
                  <a:txBody>
                    <a:bodyPr/>
                    <a:p>
                      <a:pPr indent="0" algn="ctr"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rPr>
                        <a:t>财务会计</a:t>
                      </a:r>
                      <a:endParaRPr lang="zh-CN" sz="18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rPr>
                        <a:t>预算会计</a:t>
                      </a:r>
                      <a:endParaRPr lang="zh-CN" sz="18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853180">
                <a:tc>
                  <a:txBody>
                    <a:bodyPr/>
                    <a:p>
                      <a:pPr indent="0" algn="ctr" fontAlgn="auto">
                        <a:lnSpc>
                          <a:spcPct val="130000"/>
                        </a:lnSpc>
                        <a:spcBef>
                          <a:spcPct val="0"/>
                        </a:spcBef>
                        <a:spcAft>
                          <a:spcPct val="0"/>
                        </a:spcAft>
                      </a:pPr>
                      <a:r>
                        <a:rPr lang="en-US" altLang="zh-CN" sz="1800">
                          <a:solidFill>
                            <a:srgbClr val="000000"/>
                          </a:solidFill>
                          <a:latin typeface="微软雅黑" panose="020B0503020204020204" charset="-122"/>
                          <a:ea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30000"/>
                        </a:lnSpc>
                        <a:spcBef>
                          <a:spcPct val="0"/>
                        </a:spcBef>
                        <a:spcAft>
                          <a:spcPct val="0"/>
                        </a:spcAft>
                      </a:pPr>
                      <a:r>
                        <a:rPr lang="en-US" altLang="zh-CN" sz="1800">
                          <a:solidFill>
                            <a:srgbClr val="000000"/>
                          </a:solidFill>
                          <a:latin typeface="微软雅黑" panose="020B0503020204020204" charset="-122"/>
                          <a:ea typeface="微软雅黑" panose="020B0503020204020204" charset="-122"/>
                          <a:cs typeface="微软雅黑" panose="020B0503020204020204" charset="-122"/>
                        </a:rPr>
                        <a:t>(1)</a:t>
                      </a:r>
                      <a:r>
                        <a:rPr lang="zh-CN" sz="1800">
                          <a:solidFill>
                            <a:srgbClr val="000000"/>
                          </a:solidFill>
                          <a:latin typeface="微软雅黑" panose="020B0503020204020204" charset="-122"/>
                          <a:ea typeface="微软雅黑" panose="020B0503020204020204" charset="-122"/>
                          <a:cs typeface="微软雅黑" panose="020B0503020204020204" charset="-122"/>
                        </a:rPr>
                        <a:t>行政单位</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其他结余</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为贷方余额时</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a:solidFill>
                            <a:srgbClr val="000000"/>
                          </a:solidFill>
                          <a:latin typeface="微软雅黑" panose="020B0503020204020204" charset="-122"/>
                          <a:ea typeface="微软雅黑" panose="020B0503020204020204" charset="-122"/>
                          <a:cs typeface="微软雅黑" panose="020B0503020204020204" charset="-122"/>
                        </a:rPr>
                        <a:t>累计结余</a:t>
                      </a:r>
                      <a:endParaRPr lang="zh-CN" altLang="en-US" sz="18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a:solidFill>
                            <a:srgbClr val="000000"/>
                          </a:solidFill>
                          <a:latin typeface="微软雅黑" panose="020B0503020204020204" charset="-122"/>
                          <a:ea typeface="微软雅黑" panose="020B0503020204020204" charset="-122"/>
                          <a:cs typeface="微软雅黑" panose="020B0503020204020204" charset="-122"/>
                        </a:rPr>
                        <a:t>累计结余</a:t>
                      </a:r>
                      <a:endParaRPr lang="zh-CN" altLang="en-US" sz="18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8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为借方余额时</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en-US" altLang="zh-CN" sz="1800">
                          <a:solidFill>
                            <a:srgbClr val="000000"/>
                          </a:solidFill>
                          <a:latin typeface="微软雅黑" panose="020B0503020204020204" charset="-122"/>
                          <a:ea typeface="微软雅黑" panose="020B0503020204020204" charset="-122"/>
                          <a:cs typeface="微软雅黑" panose="020B0503020204020204" charset="-122"/>
                        </a:rPr>
                        <a:t>(2)</a:t>
                      </a:r>
                      <a:r>
                        <a:rPr lang="zh-CN" sz="1800">
                          <a:solidFill>
                            <a:srgbClr val="000000"/>
                          </a:solidFill>
                          <a:latin typeface="微软雅黑" panose="020B0503020204020204" charset="-122"/>
                          <a:ea typeface="微软雅黑" panose="020B0503020204020204" charset="-122"/>
                          <a:cs typeface="微软雅黑" panose="020B0503020204020204" charset="-122"/>
                        </a:rPr>
                        <a:t>事业单位</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其他结余</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为贷方余额时</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非财政拨款结余分配</a:t>
                      </a:r>
                      <a:endParaRPr lang="zh-CN" sz="18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非财政拨款结余分配</a:t>
                      </a:r>
                      <a:endParaRPr lang="zh-CN" sz="18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8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8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r>
                        <a:rPr lang="zh-CN" sz="1800">
                          <a:solidFill>
                            <a:srgbClr val="000000"/>
                          </a:solidFill>
                          <a:latin typeface="微软雅黑" panose="020B0503020204020204" charset="-122"/>
                          <a:ea typeface="微软雅黑" panose="020B0503020204020204" charset="-122"/>
                          <a:cs typeface="微软雅黑" panose="020B0503020204020204" charset="-122"/>
                        </a:rPr>
                        <a:t>为借方余额时</a:t>
                      </a:r>
                      <a:r>
                        <a:rPr lang="en-US" altLang="zh-CN" sz="1800">
                          <a:solidFill>
                            <a:srgbClr val="000000"/>
                          </a:solidFill>
                          <a:latin typeface="微软雅黑" panose="020B0503020204020204" charset="-122"/>
                          <a:ea typeface="微软雅黑" panose="020B0503020204020204" charset="-122"/>
                          <a:cs typeface="微软雅黑" panose="020B0503020204020204" charset="-122"/>
                        </a:rPr>
                        <a:t>]</a:t>
                      </a:r>
                      <a:endParaRPr lang="zh-CN" sz="18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其他结余、经营结余与专用结余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经营结余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19505" y="1354455"/>
            <a:ext cx="10080625" cy="26155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科目核算事业单位本年度经营活动收支相抵后余额弥补以前年度经营亏损后的余额。本科目可以按照经营活动类别进行明细核算。年末结账后,本科目一般无余额;如为借方余额,反映事业单位累计发生的经营亏损。因为行政单位是不允许进行经营活动的,所以本科目仅适用于事业单位,不适用于行政单位。
1.年末,将经营预算收入本年发生额转入本科目,借记“经营预算收入”科目,贷记本科目;将经营支出本年发生额转入本科目,借记本科目,贷记“经营支出”科目。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906395" y="3761740"/>
          <a:ext cx="6992620" cy="2095500"/>
        </p:xfrm>
        <a:graphic>
          <a:graphicData uri="http://schemas.openxmlformats.org/drawingml/2006/table">
            <a:tbl>
              <a:tblPr/>
              <a:tblGrid>
                <a:gridCol w="3452495"/>
                <a:gridCol w="3540125"/>
              </a:tblGrid>
              <a:tr h="419100">
                <a:tc>
                  <a:txBody>
                    <a:bodyPr/>
                    <a:p>
                      <a:pPr indent="0" algn="ctr" fontAlgn="auto">
                        <a:lnSpc>
                          <a:spcPct val="130000"/>
                        </a:lnSpc>
                        <a:spcBef>
                          <a:spcPct val="0"/>
                        </a:spcBef>
                        <a:spcAft>
                          <a:spcPct val="0"/>
                        </a:spcAft>
                      </a:pPr>
                      <a:r>
                        <a:rPr lang="zh-CN" sz="1800">
                          <a:solidFill>
                            <a:srgbClr val="000000"/>
                          </a:solidFill>
                          <a:latin typeface="+mj-ea"/>
                          <a:ea typeface="+mj-ea"/>
                        </a:rPr>
                        <a:t>财务会计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800">
                          <a:solidFill>
                            <a:srgbClr val="000000"/>
                          </a:solidFill>
                          <a:latin typeface="+mj-ea"/>
                          <a:ea typeface="+mj-ea"/>
                        </a:rPr>
                        <a:t>预算会计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76400">
                <a:tc>
                  <a:txBody>
                    <a:bodyPr/>
                    <a:p>
                      <a:pPr indent="0" algn="ctr" fontAlgn="auto">
                        <a:lnSpc>
                          <a:spcPct val="130000"/>
                        </a:lnSpc>
                        <a:spcBef>
                          <a:spcPct val="0"/>
                        </a:spcBef>
                        <a:spcAft>
                          <a:spcPct val="0"/>
                        </a:spcAft>
                      </a:pPr>
                      <a:r>
                        <a:rPr lang="en-US" altLang="zh-CN" sz="1800">
                          <a:solidFill>
                            <a:srgbClr val="000000"/>
                          </a:solidFill>
                          <a:latin typeface="+mj-ea"/>
                          <a:ea typeface="+mj-ea"/>
                        </a:rPr>
                        <a:t>—</a:t>
                      </a:r>
                      <a:endParaRPr lang="en-US" altLang="zh-CN" sz="1800">
                        <a:solidFill>
                          <a:srgbClr val="000000"/>
                        </a:solidFill>
                        <a:latin typeface="+mj-ea"/>
                        <a:ea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30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经营预算收入</a:t>
                      </a:r>
                      <a:endParaRPr lang="zh-CN" sz="1800">
                        <a:solidFill>
                          <a:srgbClr val="000000"/>
                        </a:solidFill>
                        <a:latin typeface="+mj-ea"/>
                        <a:ea typeface="+mj-ea"/>
                        <a:cs typeface="+mj-ea"/>
                      </a:endParaRPr>
                    </a:p>
                    <a:p>
                      <a:pPr indent="228600" fontAlgn="auto">
                        <a:lnSpc>
                          <a:spcPct val="130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经营结余</a:t>
                      </a:r>
                      <a:endParaRPr lang="zh-CN" sz="1800">
                        <a:solidFill>
                          <a:srgbClr val="000000"/>
                        </a:solidFill>
                        <a:latin typeface="+mj-ea"/>
                        <a:ea typeface="+mj-ea"/>
                        <a:cs typeface="+mj-ea"/>
                      </a:endParaRPr>
                    </a:p>
                    <a:p>
                      <a:pPr indent="0" fontAlgn="auto">
                        <a:lnSpc>
                          <a:spcPct val="130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经营结余</a:t>
                      </a:r>
                      <a:endParaRPr lang="zh-CN" sz="1800">
                        <a:solidFill>
                          <a:srgbClr val="000000"/>
                        </a:solidFill>
                        <a:latin typeface="+mj-ea"/>
                        <a:ea typeface="+mj-ea"/>
                        <a:cs typeface="+mj-ea"/>
                      </a:endParaRPr>
                    </a:p>
                    <a:p>
                      <a:pPr indent="228600" fontAlgn="auto">
                        <a:lnSpc>
                          <a:spcPct val="130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经营支出</a:t>
                      </a:r>
                      <a:endParaRPr lang="zh-CN" sz="1800">
                        <a:solidFill>
                          <a:srgbClr val="000000"/>
                        </a:solidFill>
                        <a:latin typeface="+mj-ea"/>
                        <a:ea typeface="+mj-ea"/>
                        <a:cs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其他结余、经营结余与专用结余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经营结余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18870" y="1536700"/>
            <a:ext cx="10153650" cy="1748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2.年末,完成上面结转后,如本科目为贷方余额,将本科目贷方余额转入“非财政拨款结余分配”科目,借记本科目,贷记“非财政拨款结余分配”科目;如本科目为借方余额,为经营亏损,不予结转。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821305" y="3477895"/>
          <a:ext cx="6706870" cy="2573020"/>
        </p:xfrm>
        <a:graphic>
          <a:graphicData uri="http://schemas.openxmlformats.org/drawingml/2006/table">
            <a:tbl>
              <a:tblPr/>
              <a:tblGrid>
                <a:gridCol w="3311525"/>
                <a:gridCol w="3395345"/>
              </a:tblGrid>
              <a:tr h="643255">
                <a:tc>
                  <a:txBody>
                    <a:bodyPr/>
                    <a:p>
                      <a:pPr indent="0" algn="ctr" fontAlgn="auto">
                        <a:lnSpc>
                          <a:spcPct val="130000"/>
                        </a:lnSpc>
                        <a:spcBef>
                          <a:spcPct val="0"/>
                        </a:spcBef>
                        <a:spcAft>
                          <a:spcPct val="0"/>
                        </a:spcAft>
                      </a:pPr>
                      <a:r>
                        <a:rPr lang="zh-CN" sz="1800">
                          <a:solidFill>
                            <a:srgbClr val="000000"/>
                          </a:solidFill>
                          <a:latin typeface="+mj-ea"/>
                          <a:ea typeface="+mj-ea"/>
                        </a:rPr>
                        <a:t>财务会计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800">
                          <a:solidFill>
                            <a:srgbClr val="000000"/>
                          </a:solidFill>
                          <a:latin typeface="+mj-ea"/>
                          <a:ea typeface="+mj-ea"/>
                        </a:rPr>
                        <a:t>预算会计</a:t>
                      </a:r>
                      <a:endParaRPr lang="zh-CN" sz="1800">
                        <a:solidFill>
                          <a:srgbClr val="000000"/>
                        </a:solidFill>
                        <a:latin typeface="+mj-ea"/>
                        <a:ea typeface="+mj-ea"/>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29765">
                <a:tc>
                  <a:txBody>
                    <a:bodyPr/>
                    <a:p>
                      <a:pPr indent="0" algn="ctr" fontAlgn="auto">
                        <a:lnSpc>
                          <a:spcPct val="130000"/>
                        </a:lnSpc>
                        <a:spcBef>
                          <a:spcPct val="0"/>
                        </a:spcBef>
                        <a:spcAft>
                          <a:spcPct val="0"/>
                        </a:spcAft>
                      </a:pPr>
                      <a:r>
                        <a:rPr lang="en-US" altLang="zh-CN" sz="1800">
                          <a:solidFill>
                            <a:srgbClr val="000000"/>
                          </a:solidFill>
                          <a:latin typeface="+mj-ea"/>
                          <a:ea typeface="+mj-ea"/>
                        </a:rPr>
                        <a:t>—</a:t>
                      </a:r>
                      <a:endParaRPr lang="en-US" altLang="zh-CN" sz="1800">
                        <a:solidFill>
                          <a:srgbClr val="000000"/>
                        </a:solidFill>
                        <a:latin typeface="+mj-ea"/>
                        <a:ea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30000"/>
                        </a:lnSpc>
                        <a:spcBef>
                          <a:spcPct val="0"/>
                        </a:spcBef>
                        <a:spcAft>
                          <a:spcPct val="0"/>
                        </a:spcAft>
                      </a:pPr>
                      <a:r>
                        <a:rPr lang="zh-CN" sz="1800">
                          <a:solidFill>
                            <a:srgbClr val="000000"/>
                          </a:solidFill>
                          <a:latin typeface="+mj-ea"/>
                          <a:ea typeface="+mj-ea"/>
                          <a:cs typeface="+mj-ea"/>
                        </a:rPr>
                        <a:t>借</a:t>
                      </a:r>
                      <a:r>
                        <a:rPr lang="en-US" altLang="zh-CN" sz="1800">
                          <a:solidFill>
                            <a:srgbClr val="000000"/>
                          </a:solidFill>
                          <a:latin typeface="+mj-ea"/>
                          <a:ea typeface="+mj-ea"/>
                          <a:cs typeface="+mj-ea"/>
                        </a:rPr>
                        <a:t>:</a:t>
                      </a:r>
                      <a:r>
                        <a:rPr lang="zh-CN" sz="1800">
                          <a:solidFill>
                            <a:srgbClr val="000000"/>
                          </a:solidFill>
                          <a:latin typeface="+mj-ea"/>
                          <a:ea typeface="+mj-ea"/>
                          <a:cs typeface="+mj-ea"/>
                        </a:rPr>
                        <a:t>经营结余</a:t>
                      </a:r>
                      <a:endParaRPr lang="zh-CN" sz="1800">
                        <a:solidFill>
                          <a:srgbClr val="000000"/>
                        </a:solidFill>
                        <a:latin typeface="+mj-ea"/>
                        <a:ea typeface="+mj-ea"/>
                        <a:cs typeface="+mj-ea"/>
                      </a:endParaRPr>
                    </a:p>
                    <a:p>
                      <a:pPr indent="114300" fontAlgn="auto">
                        <a:lnSpc>
                          <a:spcPct val="130000"/>
                        </a:lnSpc>
                        <a:spcBef>
                          <a:spcPct val="0"/>
                        </a:spcBef>
                        <a:spcAft>
                          <a:spcPct val="0"/>
                        </a:spcAft>
                      </a:pPr>
                      <a:r>
                        <a:rPr lang="zh-CN" sz="1800">
                          <a:solidFill>
                            <a:srgbClr val="000000"/>
                          </a:solidFill>
                          <a:latin typeface="+mj-ea"/>
                          <a:ea typeface="+mj-ea"/>
                          <a:cs typeface="+mj-ea"/>
                        </a:rPr>
                        <a:t>贷</a:t>
                      </a:r>
                      <a:r>
                        <a:rPr lang="en-US" altLang="zh-CN" sz="1800">
                          <a:solidFill>
                            <a:srgbClr val="000000"/>
                          </a:solidFill>
                          <a:latin typeface="+mj-ea"/>
                          <a:ea typeface="+mj-ea"/>
                          <a:cs typeface="+mj-ea"/>
                        </a:rPr>
                        <a:t>:</a:t>
                      </a:r>
                      <a:r>
                        <a:rPr lang="zh-CN" sz="1800">
                          <a:solidFill>
                            <a:srgbClr val="000000"/>
                          </a:solidFill>
                          <a:latin typeface="+mj-ea"/>
                          <a:ea typeface="+mj-ea"/>
                          <a:cs typeface="+mj-ea"/>
                        </a:rPr>
                        <a:t>非财政拨款结余分配</a:t>
                      </a:r>
                      <a:endParaRPr lang="zh-CN" sz="1800">
                        <a:solidFill>
                          <a:srgbClr val="000000"/>
                        </a:solidFill>
                        <a:latin typeface="+mj-ea"/>
                        <a:ea typeface="+mj-ea"/>
                        <a:cs typeface="+mj-ea"/>
                      </a:endParaRPr>
                    </a:p>
                    <a:p>
                      <a:pPr indent="0" fontAlgn="auto">
                        <a:lnSpc>
                          <a:spcPct val="130000"/>
                        </a:lnSpc>
                        <a:spcBef>
                          <a:spcPct val="0"/>
                        </a:spcBef>
                        <a:spcAft>
                          <a:spcPct val="0"/>
                        </a:spcAft>
                      </a:pPr>
                      <a:r>
                        <a:rPr lang="zh-CN" sz="1800">
                          <a:solidFill>
                            <a:srgbClr val="000000"/>
                          </a:solidFill>
                          <a:latin typeface="+mj-ea"/>
                          <a:ea typeface="+mj-ea"/>
                          <a:cs typeface="+mj-ea"/>
                        </a:rPr>
                        <a:t>年末结余在借方</a:t>
                      </a:r>
                      <a:r>
                        <a:rPr lang="en-US" altLang="zh-CN" sz="1800">
                          <a:solidFill>
                            <a:srgbClr val="000000"/>
                          </a:solidFill>
                          <a:latin typeface="+mj-ea"/>
                          <a:ea typeface="+mj-ea"/>
                          <a:cs typeface="+mj-ea"/>
                        </a:rPr>
                        <a:t>,</a:t>
                      </a:r>
                      <a:r>
                        <a:rPr lang="zh-CN" sz="1800">
                          <a:solidFill>
                            <a:srgbClr val="000000"/>
                          </a:solidFill>
                          <a:latin typeface="+mj-ea"/>
                          <a:ea typeface="+mj-ea"/>
                          <a:cs typeface="+mj-ea"/>
                        </a:rPr>
                        <a:t>则不予结转</a:t>
                      </a:r>
                      <a:endParaRPr lang="zh-CN" sz="1800">
                        <a:solidFill>
                          <a:srgbClr val="000000"/>
                        </a:solidFill>
                        <a:latin typeface="+mj-ea"/>
                        <a:ea typeface="+mj-ea"/>
                        <a:cs typeface="+mj-ea"/>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其他结余、经营结余与专用结余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专用结余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科目核算事业单位按照规定从非财政拨款结余中提取的具有专门用途的资金的变动和滚存情况。本科目应当按照专用结余的类别进行明细核算。本科目年末贷方余额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反映事业单位从非同级财政拨款结余中提取的专用基金的累计滚存数额。本科目仅适用于事业单位。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根据有关规定从本年度非财政拨款结余或经营结余中提取基金的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按照提取金额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贷记本科目。具体核算见例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根据规定使用从非财政拨款结余或经营结余中提取的专用基金时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会计核算见第十五章第六节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部分，具体核算见例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15365" y="1498600"/>
            <a:ext cx="10372725" cy="8432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某事业单位从零余额账户提取现金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70000" y="2230120"/>
          <a:ext cx="8811260" cy="1358900"/>
        </p:xfrm>
        <a:graphic>
          <a:graphicData uri="http://schemas.openxmlformats.org/drawingml/2006/table">
            <a:tbl>
              <a:tblPr/>
              <a:tblGrid>
                <a:gridCol w="3815080"/>
                <a:gridCol w="4996180"/>
              </a:tblGrid>
              <a:tr h="42862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3027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借:现金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贷:零余额账户用款额度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457200" y="3705225"/>
            <a:ext cx="11277600" cy="1409700"/>
          </a:xfrm>
          <a:prstGeom prst="rect">
            <a:avLst/>
          </a:prstGeom>
          <a:noFill/>
        </p:spPr>
        <p:txBody>
          <a:bodyPr wrap="square" rtlCol="0" anchor="t">
            <a:noAutofit/>
          </a:bodyPr>
          <a:p>
            <a:pPr indent="0" fontAlgn="auto">
              <a:lnSpc>
                <a:spcPct val="130000"/>
              </a:lnSpc>
            </a:pPr>
            <a:r>
              <a:rPr lang="en-US" altLang="zh-CN"/>
              <a:t>        </a:t>
            </a:r>
            <a:r>
              <a:rPr lang="zh-CN" altLang="en-US"/>
              <a:t>使用以前年度财政直接支付额度发生支出时</a:t>
            </a:r>
            <a:r>
              <a:rPr lang="en-US" altLang="zh-CN"/>
              <a:t>,</a:t>
            </a:r>
            <a:r>
              <a:rPr lang="zh-CN" altLang="en-US"/>
              <a:t>按照实际支付金额</a:t>
            </a:r>
            <a:r>
              <a:rPr lang="en-US" altLang="zh-CN"/>
              <a:t>,</a:t>
            </a:r>
            <a:r>
              <a:rPr lang="zh-CN" altLang="en-US"/>
              <a:t>借记</a:t>
            </a:r>
            <a:r>
              <a:rPr lang="en-US" altLang="zh-CN"/>
              <a:t>“</a:t>
            </a:r>
            <a:r>
              <a:rPr lang="zh-CN" altLang="en-US"/>
              <a:t>行政支出</a:t>
            </a:r>
            <a:r>
              <a:rPr lang="en-US" altLang="zh-CN"/>
              <a:t>”“</a:t>
            </a:r>
            <a:r>
              <a:rPr lang="zh-CN" altLang="en-US"/>
              <a:t>事业支出</a:t>
            </a:r>
            <a:r>
              <a:rPr lang="en-US" altLang="zh-CN"/>
              <a:t>”</a:t>
            </a:r>
            <a:r>
              <a:rPr lang="zh-CN" altLang="en-US"/>
              <a:t>等科目</a:t>
            </a:r>
            <a:r>
              <a:rPr lang="en-US" altLang="zh-CN"/>
              <a:t>,</a:t>
            </a:r>
            <a:r>
              <a:rPr lang="zh-CN" altLang="en-US"/>
              <a:t>贷记本科目</a:t>
            </a:r>
            <a:r>
              <a:rPr lang="en-US" altLang="zh-CN"/>
              <a:t>(</a:t>
            </a:r>
            <a:r>
              <a:rPr lang="zh-CN" altLang="en-US"/>
              <a:t>财政应返还额度</a:t>
            </a:r>
            <a:r>
              <a:rPr lang="en-US" altLang="zh-CN"/>
              <a:t>)</a:t>
            </a:r>
            <a:r>
              <a:rPr lang="zh-CN" altLang="en-US"/>
              <a:t>。</a:t>
            </a:r>
            <a:endParaRPr lang="zh-CN" altLang="en-US"/>
          </a:p>
          <a:p>
            <a:pPr indent="0" fontAlgn="auto">
              <a:lnSpc>
                <a:spcPct val="130000"/>
              </a:lnSpc>
            </a:pPr>
            <a:r>
              <a:rPr lang="zh-CN" altLang="en-US"/>
              <a:t>　　【例</a:t>
            </a:r>
            <a:r>
              <a:rPr lang="en-US" altLang="zh-CN"/>
              <a:t>18-2</a:t>
            </a:r>
            <a:r>
              <a:rPr lang="zh-CN" altLang="en-US"/>
              <a:t>】　</a:t>
            </a:r>
            <a:r>
              <a:rPr lang="en-US" altLang="zh-CN"/>
              <a:t> </a:t>
            </a:r>
            <a:r>
              <a:rPr lang="zh-CN" altLang="en-US"/>
              <a:t>某事业单位通过以前年度财政直接支付额度支付</a:t>
            </a:r>
            <a:r>
              <a:rPr lang="en-US" altLang="zh-CN"/>
              <a:t>30 000</a:t>
            </a:r>
            <a:r>
              <a:rPr lang="zh-CN" altLang="en-US"/>
              <a:t>元的管理活动服务费</a:t>
            </a:r>
            <a:r>
              <a:rPr lang="en-US" altLang="zh-CN"/>
              <a:t>,</a:t>
            </a:r>
            <a:r>
              <a:rPr lang="zh-CN" altLang="en-US"/>
              <a:t>会计核算如下</a:t>
            </a:r>
            <a:r>
              <a:rPr lang="en-US" altLang="zh-CN"/>
              <a:t>:</a:t>
            </a:r>
            <a:endParaRPr lang="en-US" altLang="zh-CN"/>
          </a:p>
          <a:p>
            <a:endParaRPr lang="zh-CN" altLang="en-US"/>
          </a:p>
        </p:txBody>
      </p:sp>
      <p:graphicFrame>
        <p:nvGraphicFramePr>
          <p:cNvPr id="7" name="表格 6"/>
          <p:cNvGraphicFramePr/>
          <p:nvPr>
            <p:custDataLst>
              <p:tags r:id="rId9"/>
            </p:custDataLst>
          </p:nvPr>
        </p:nvGraphicFramePr>
        <p:xfrm>
          <a:off x="1686560" y="5002530"/>
          <a:ext cx="7216775" cy="1585595"/>
        </p:xfrm>
        <a:graphic>
          <a:graphicData uri="http://schemas.openxmlformats.org/drawingml/2006/table">
            <a:tbl>
              <a:tblPr/>
              <a:tblGrid>
                <a:gridCol w="3054350"/>
                <a:gridCol w="4162425"/>
              </a:tblGrid>
              <a:tr h="396875">
                <a:tc>
                  <a:txBody>
                    <a:bodyPr/>
                    <a:p>
                      <a:pPr marL="0" algn="ctr">
                        <a:lnSpc>
                          <a:spcPct val="120000"/>
                        </a:lnSpc>
                        <a:spcBef>
                          <a:spcPts val="0"/>
                        </a:spcBef>
                        <a:spcAft>
                          <a:spcPts val="0"/>
                        </a:spcAft>
                        <a:buClrTx/>
                        <a:buSzTx/>
                        <a:buFontTx/>
                      </a:pPr>
                      <a:r>
                        <a:rPr lang="zh-CN" sz="1700" spc="120">
                          <a:solidFill>
                            <a:srgbClr val="000000"/>
                          </a:solidFill>
                          <a:latin typeface="微软雅黑" panose="020B0503020204020204" charset="-122"/>
                          <a:ea typeface="微软雅黑" panose="020B0503020204020204" charset="-122"/>
                          <a:cs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algn="ctr">
                        <a:lnSpc>
                          <a:spcPct val="120000"/>
                        </a:lnSpc>
                        <a:spcBef>
                          <a:spcPts val="0"/>
                        </a:spcBef>
                        <a:spcAft>
                          <a:spcPts val="0"/>
                        </a:spcAft>
                        <a:buClrTx/>
                        <a:buSzTx/>
                        <a:buFontTx/>
                      </a:pPr>
                      <a:r>
                        <a:rPr lang="zh-CN" sz="1700" spc="120">
                          <a:solidFill>
                            <a:srgbClr val="000000"/>
                          </a:solidFill>
                          <a:latin typeface="微软雅黑" panose="020B0503020204020204" charset="-122"/>
                          <a:ea typeface="微软雅黑" panose="020B0503020204020204" charset="-122"/>
                          <a:cs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88720">
                <a:tc>
                  <a:txBody>
                    <a:bodyPr/>
                    <a:p>
                      <a:pPr marL="0" algn="l">
                        <a:lnSpc>
                          <a:spcPct val="120000"/>
                        </a:lnSpc>
                        <a:spcBef>
                          <a:spcPts val="0"/>
                        </a:spcBef>
                        <a:spcAft>
                          <a:spcPts val="0"/>
                        </a:spcAft>
                        <a:buClrTx/>
                        <a:buSzTx/>
                        <a:buFontTx/>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借:单位管理费用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FontTx/>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贷:财政应返还额度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algn="l">
                        <a:lnSpc>
                          <a:spcPct val="120000"/>
                        </a:lnSpc>
                        <a:spcBef>
                          <a:spcPts val="0"/>
                        </a:spcBef>
                        <a:spcAft>
                          <a:spcPts val="0"/>
                        </a:spcAft>
                        <a:buClrTx/>
                        <a:buSzTx/>
                        <a:buFontTx/>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借:事业支出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FontTx/>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贷:资金结存——财政应返还额度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非财政拨款结余分配与年末结账流程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非财政拨款结余分配</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科目核算事业单位本年度非财政拨款结余分配的情况和结果。年末结账后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本科目应无余额。本科目仅适用于事业单位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因为只有事业单位才存在非财政拨款结余分配的经济行为。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科目为贷方余额时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科目为借方余额时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科目贷方余额转入本科目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的相关业务核算。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根据有关规定提取专用基金的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按照提取的金额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按照规定完成上面处理后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将本科目余额转入非财政拨款结余。当本科目为借方余额时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当本科目为贷方余额时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非财政拨款结余分配与年末结账流程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预算会计的年末结账流程</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6300" y="1495425"/>
            <a:ext cx="9730740" cy="4668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收支结转。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预算会计不需要像财务会计那样每月结转收支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只要年底进行收支结转。预算会计下事业单位的收支分为四类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行政单位只有三类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不包括经营性收支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所以收支结转也需要四次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第一类是同级财政的各类拨款及其形成的支出以及它们的结转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第二类就是除同级财政各类拨款之外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非经营性的专项性质的收支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第三类是除同级财政各类拨款之外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非经营性的非专项性质的收支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第四类就是经营性的收支。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168956" y="890270"/>
          <a:ext cx="10073719" cy="5873115"/>
        </p:xfrm>
        <a:graphic>
          <a:graphicData uri="http://schemas.openxmlformats.org/drawingml/2006/table">
            <a:tbl>
              <a:tblPr/>
              <a:tblGrid>
                <a:gridCol w="817880"/>
                <a:gridCol w="1428750"/>
                <a:gridCol w="1427480"/>
                <a:gridCol w="3469005"/>
                <a:gridCol w="2621280"/>
              </a:tblGrid>
              <a:tr h="217805">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类别</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性质</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结转结余</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收</a:t>
                      </a:r>
                      <a:r>
                        <a:rPr lang="zh-CN" sz="1600">
                          <a:solidFill>
                            <a:srgbClr val="000000"/>
                          </a:solidFill>
                          <a:latin typeface="微软雅黑" panose="020B0503020204020204" charset="-122"/>
                          <a:ea typeface="微软雅黑" panose="020B0503020204020204" charset="-122"/>
                        </a:rPr>
                        <a:t>　入</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支</a:t>
                      </a:r>
                      <a:r>
                        <a:rPr lang="zh-CN" sz="1600">
                          <a:solidFill>
                            <a:srgbClr val="000000"/>
                          </a:solidFill>
                          <a:latin typeface="微软雅黑" panose="020B0503020204020204" charset="-122"/>
                          <a:ea typeface="微软雅黑" panose="020B0503020204020204" charset="-122"/>
                        </a:rPr>
                        <a:t>　出</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676910">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第一类</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同级财政各类拨款</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财政拨款结转</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财政拨款预算收入</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1.</a:t>
                      </a:r>
                      <a:r>
                        <a:rPr lang="zh-CN" sz="160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财政拨款支出</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2.</a:t>
                      </a:r>
                      <a:r>
                        <a:rPr lang="zh-CN" sz="160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财政拨款支出</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30095">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第二类</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除同级财政各类拨款之外、非经营性、专项</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非财政拨款结转</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1.</a:t>
                      </a:r>
                      <a:r>
                        <a:rPr lang="zh-CN" sz="1600">
                          <a:solidFill>
                            <a:srgbClr val="000000"/>
                          </a:solidFill>
                          <a:latin typeface="微软雅黑" panose="020B0503020204020204" charset="-122"/>
                          <a:ea typeface="微软雅黑" panose="020B0503020204020204" charset="-122"/>
                          <a:cs typeface="微软雅黑" panose="020B0503020204020204" charset="-122"/>
                        </a:rPr>
                        <a:t>事业预算收入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2.</a:t>
                      </a:r>
                      <a:r>
                        <a:rPr lang="zh-CN" sz="1600">
                          <a:solidFill>
                            <a:srgbClr val="000000"/>
                          </a:solidFill>
                          <a:latin typeface="微软雅黑" panose="020B0503020204020204" charset="-122"/>
                          <a:ea typeface="微软雅黑" panose="020B0503020204020204" charset="-122"/>
                          <a:cs typeface="微软雅黑" panose="020B0503020204020204" charset="-122"/>
                        </a:rPr>
                        <a:t>上级补助收入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3.</a:t>
                      </a:r>
                      <a:r>
                        <a:rPr lang="zh-CN" sz="1600">
                          <a:solidFill>
                            <a:srgbClr val="000000"/>
                          </a:solidFill>
                          <a:latin typeface="微软雅黑" panose="020B0503020204020204" charset="-122"/>
                          <a:ea typeface="微软雅黑" panose="020B0503020204020204" charset="-122"/>
                          <a:cs typeface="微软雅黑" panose="020B0503020204020204" charset="-122"/>
                        </a:rPr>
                        <a:t>非同级财政拨款预算收入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4.</a:t>
                      </a:r>
                      <a:r>
                        <a:rPr lang="zh-CN" sz="1600">
                          <a:solidFill>
                            <a:srgbClr val="000000"/>
                          </a:solidFill>
                          <a:latin typeface="微软雅黑" panose="020B0503020204020204" charset="-122"/>
                          <a:ea typeface="微软雅黑" panose="020B0503020204020204" charset="-122"/>
                          <a:cs typeface="微软雅黑" panose="020B0503020204020204" charset="-122"/>
                        </a:rPr>
                        <a:t>附属单位上缴预算收入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5.</a:t>
                      </a:r>
                      <a:r>
                        <a:rPr lang="zh-CN" sz="1600">
                          <a:solidFill>
                            <a:srgbClr val="000000"/>
                          </a:solidFill>
                          <a:latin typeface="微软雅黑" panose="020B0503020204020204" charset="-122"/>
                          <a:ea typeface="微软雅黑" panose="020B0503020204020204" charset="-122"/>
                          <a:cs typeface="微软雅黑" panose="020B0503020204020204" charset="-122"/>
                        </a:rPr>
                        <a:t>债务预算收入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6.</a:t>
                      </a:r>
                      <a:r>
                        <a:rPr lang="zh-CN" sz="1600">
                          <a:solidFill>
                            <a:srgbClr val="000000"/>
                          </a:solidFill>
                          <a:latin typeface="微软雅黑" panose="020B0503020204020204" charset="-122"/>
                          <a:ea typeface="微软雅黑" panose="020B0503020204020204" charset="-122"/>
                          <a:cs typeface="微软雅黑" panose="020B0503020204020204" charset="-122"/>
                        </a:rPr>
                        <a:t>其他预算收入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1.</a:t>
                      </a:r>
                      <a:r>
                        <a:rPr lang="zh-CN" sz="160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非财政专项资金支出</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2.</a:t>
                      </a:r>
                      <a:r>
                        <a:rPr lang="zh-CN" sz="160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非财政专项资金支出</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99640">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第三类</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除同级财政各类拨款之外、非经营性、非专项</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其他结余</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1.</a:t>
                      </a:r>
                      <a:r>
                        <a:rPr lang="zh-CN" sz="1600">
                          <a:solidFill>
                            <a:srgbClr val="000000"/>
                          </a:solidFill>
                          <a:latin typeface="微软雅黑" panose="020B0503020204020204" charset="-122"/>
                          <a:ea typeface="微软雅黑" panose="020B0503020204020204" charset="-122"/>
                          <a:cs typeface="微软雅黑" panose="020B0503020204020204" charset="-122"/>
                        </a:rPr>
                        <a:t>事业预算收入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2.</a:t>
                      </a:r>
                      <a:r>
                        <a:rPr lang="zh-CN" sz="1600">
                          <a:solidFill>
                            <a:srgbClr val="000000"/>
                          </a:solidFill>
                          <a:latin typeface="微软雅黑" panose="020B0503020204020204" charset="-122"/>
                          <a:ea typeface="微软雅黑" panose="020B0503020204020204" charset="-122"/>
                          <a:cs typeface="微软雅黑" panose="020B0503020204020204" charset="-122"/>
                        </a:rPr>
                        <a:t>上级补助收入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3.</a:t>
                      </a:r>
                      <a:r>
                        <a:rPr lang="zh-CN" sz="1600">
                          <a:solidFill>
                            <a:srgbClr val="000000"/>
                          </a:solidFill>
                          <a:latin typeface="微软雅黑" panose="020B0503020204020204" charset="-122"/>
                          <a:ea typeface="微软雅黑" panose="020B0503020204020204" charset="-122"/>
                          <a:cs typeface="微软雅黑" panose="020B0503020204020204" charset="-122"/>
                        </a:rPr>
                        <a:t>非同级财政拨款预算收入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4.</a:t>
                      </a:r>
                      <a:r>
                        <a:rPr lang="zh-CN" sz="1600">
                          <a:solidFill>
                            <a:srgbClr val="000000"/>
                          </a:solidFill>
                          <a:latin typeface="微软雅黑" panose="020B0503020204020204" charset="-122"/>
                          <a:ea typeface="微软雅黑" panose="020B0503020204020204" charset="-122"/>
                          <a:cs typeface="微软雅黑" panose="020B0503020204020204" charset="-122"/>
                        </a:rPr>
                        <a:t>附属单位上缴预算收入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5.</a:t>
                      </a:r>
                      <a:r>
                        <a:rPr lang="zh-CN" sz="1600">
                          <a:solidFill>
                            <a:srgbClr val="000000"/>
                          </a:solidFill>
                          <a:latin typeface="微软雅黑" panose="020B0503020204020204" charset="-122"/>
                          <a:ea typeface="微软雅黑" panose="020B0503020204020204" charset="-122"/>
                          <a:cs typeface="微软雅黑" panose="020B0503020204020204" charset="-122"/>
                        </a:rPr>
                        <a:t>债务预算收入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6.</a:t>
                      </a:r>
                      <a:r>
                        <a:rPr lang="zh-CN" sz="1600">
                          <a:solidFill>
                            <a:srgbClr val="000000"/>
                          </a:solidFill>
                          <a:latin typeface="微软雅黑" panose="020B0503020204020204" charset="-122"/>
                          <a:ea typeface="微软雅黑" panose="020B0503020204020204" charset="-122"/>
                          <a:cs typeface="微软雅黑" panose="020B0503020204020204" charset="-122"/>
                        </a:rPr>
                        <a:t>投资预算收益</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7.</a:t>
                      </a:r>
                      <a:r>
                        <a:rPr lang="zh-CN" sz="1600">
                          <a:solidFill>
                            <a:srgbClr val="000000"/>
                          </a:solidFill>
                          <a:latin typeface="微软雅黑" panose="020B0503020204020204" charset="-122"/>
                          <a:ea typeface="微软雅黑" panose="020B0503020204020204" charset="-122"/>
                          <a:cs typeface="微软雅黑" panose="020B0503020204020204" charset="-122"/>
                        </a:rPr>
                        <a:t>其他预算收入</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非专项资金收入</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1.</a:t>
                      </a:r>
                      <a:r>
                        <a:rPr lang="zh-CN" sz="160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其他资</a:t>
                      </a:r>
                      <a:r>
                        <a:rPr lang="zh-CN" sz="1600">
                          <a:solidFill>
                            <a:srgbClr val="FF0000"/>
                          </a:solidFill>
                          <a:latin typeface="微软雅黑" panose="020B0503020204020204" charset="-122"/>
                          <a:ea typeface="微软雅黑" panose="020B0503020204020204" charset="-122"/>
                          <a:cs typeface="微软雅黑" panose="020B0503020204020204" charset="-122"/>
                        </a:rPr>
                        <a:t>金支出</a:t>
                      </a:r>
                      <a:endParaRPr lang="zh-CN" sz="1600">
                        <a:solidFill>
                          <a:srgbClr val="FF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2.</a:t>
                      </a:r>
                      <a:r>
                        <a:rPr lang="zh-CN" sz="160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其他资金支出</a:t>
                      </a:r>
                      <a:endParaRPr lang="zh-CN" altLang="en-US"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3.</a:t>
                      </a:r>
                      <a:r>
                        <a:rPr lang="zh-CN" sz="1600">
                          <a:solidFill>
                            <a:srgbClr val="000000"/>
                          </a:solidFill>
                          <a:latin typeface="微软雅黑" panose="020B0503020204020204" charset="-122"/>
                          <a:ea typeface="微软雅黑" panose="020B0503020204020204" charset="-122"/>
                          <a:cs typeface="微软雅黑" panose="020B0503020204020204" charset="-122"/>
                        </a:rPr>
                        <a:t>投资支出</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4.</a:t>
                      </a:r>
                      <a:r>
                        <a:rPr lang="zh-CN" sz="1600">
                          <a:solidFill>
                            <a:srgbClr val="000000"/>
                          </a:solidFill>
                          <a:latin typeface="微软雅黑" panose="020B0503020204020204" charset="-122"/>
                          <a:ea typeface="微软雅黑" panose="020B0503020204020204" charset="-122"/>
                          <a:cs typeface="微软雅黑" panose="020B0503020204020204" charset="-122"/>
                        </a:rPr>
                        <a:t>上缴上级支出</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5.</a:t>
                      </a:r>
                      <a:r>
                        <a:rPr lang="zh-CN" sz="1600">
                          <a:solidFill>
                            <a:srgbClr val="000000"/>
                          </a:solidFill>
                          <a:latin typeface="微软雅黑" panose="020B0503020204020204" charset="-122"/>
                          <a:ea typeface="微软雅黑" panose="020B0503020204020204" charset="-122"/>
                          <a:cs typeface="微软雅黑" panose="020B0503020204020204" charset="-122"/>
                        </a:rPr>
                        <a:t>对附属单位补助支出</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6.</a:t>
                      </a:r>
                      <a:r>
                        <a:rPr lang="zh-CN" sz="1600">
                          <a:solidFill>
                            <a:srgbClr val="000000"/>
                          </a:solidFill>
                          <a:latin typeface="微软雅黑" panose="020B0503020204020204" charset="-122"/>
                          <a:ea typeface="微软雅黑" panose="020B0503020204020204" charset="-122"/>
                          <a:cs typeface="微软雅黑" panose="020B0503020204020204" charset="-122"/>
                        </a:rPr>
                        <a:t>债务还本支出</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7805">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第四类</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经营性</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经营结余</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经营预算收入</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经营支出</a:t>
                      </a:r>
                      <a:endParaRPr lang="zh-CN" sz="1600">
                        <a:solidFill>
                          <a:srgbClr val="000000"/>
                        </a:solidFill>
                        <a:latin typeface="微软雅黑" panose="020B0503020204020204" charset="-122"/>
                        <a:ea typeface="微软雅黑" panose="020B0503020204020204" charset="-122"/>
                      </a:endParaRPr>
                    </a:p>
                  </a:txBody>
                  <a:tcPr marL="25400" marR="2540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3" name="文本框 2"/>
          <p:cNvSpPr txBox="1"/>
          <p:nvPr/>
        </p:nvSpPr>
        <p:spPr>
          <a:xfrm>
            <a:off x="2656840" y="355600"/>
            <a:ext cx="6329045" cy="440055"/>
          </a:xfrm>
          <a:prstGeom prst="rect">
            <a:avLst/>
          </a:prstGeom>
          <a:noFill/>
        </p:spPr>
        <p:txBody>
          <a:bodyPr wrap="square" rtlCol="0" anchor="t">
            <a:noAutofit/>
          </a:bodyPr>
          <a:p>
            <a:pPr algn="ctr"/>
            <a:r>
              <a:rPr lang="zh-CN" altLang="en-US"/>
              <a:t>事业单位预算会计的四种收支及其结转</a:t>
            </a:r>
            <a:endParaRPr lang="zh-CN" altLang="en-US"/>
          </a:p>
        </p:txBody>
      </p:sp>
    </p:spTree>
    <p:custDataLst>
      <p:tags r:id="rId2"/>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非财政拨款结余分配与年末结账流程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预算会计的年末结账流程</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pic>
        <p:nvPicPr>
          <p:cNvPr id="4" name="图片 3" descr="/data/temp/53e92081-6581-11f0-90ed-9eff6264072a.jpg53e92081-6581-11f0-90ed-9eff6264072a"/>
          <p:cNvPicPr>
            <a:picLocks noChangeAspect="1"/>
          </p:cNvPicPr>
          <p:nvPr>
            <p:custDataLst>
              <p:tags r:id="rId7"/>
            </p:custDataLst>
          </p:nvPr>
        </p:nvPicPr>
        <p:blipFill rotWithShape="1">
          <a:blip r:embed="rId8"/>
          <a:srcRect/>
          <a:stretch>
            <a:fillRect/>
          </a:stretch>
        </p:blipFill>
        <p:spPr>
          <a:xfrm>
            <a:off x="2164080" y="2729865"/>
            <a:ext cx="8001635" cy="2546350"/>
          </a:xfrm>
          <a:custGeom>
            <a:avLst/>
            <a:gdLst/>
            <a:ahLst/>
            <a:cxnLst>
              <a:cxn ang="3">
                <a:pos x="hc" y="t"/>
              </a:cxn>
              <a:cxn ang="cd2">
                <a:pos x="l" y="vc"/>
              </a:cxn>
              <a:cxn ang="cd4">
                <a:pos x="hc" y="b"/>
              </a:cxn>
              <a:cxn ang="0">
                <a:pos x="r" y="vc"/>
              </a:cxn>
            </a:cxnLst>
            <a:rect l="l" t="t" r="r" b="b"/>
            <a:pathLst>
              <a:path w="19200" h="7200">
                <a:moveTo>
                  <a:pt x="0" y="0"/>
                </a:moveTo>
                <a:lnTo>
                  <a:pt x="19200" y="0"/>
                </a:lnTo>
                <a:lnTo>
                  <a:pt x="19200" y="7200"/>
                </a:lnTo>
                <a:lnTo>
                  <a:pt x="0" y="7200"/>
                </a:lnTo>
                <a:lnTo>
                  <a:pt x="0" y="0"/>
                </a:lnTo>
                <a:close/>
              </a:path>
            </a:pathLst>
          </a:custGeom>
        </p:spPr>
      </p:pic>
      <p:sp>
        <p:nvSpPr>
          <p:cNvPr id="5" name="Title 6"/>
          <p:cNvSpPr txBox="1"/>
          <p:nvPr>
            <p:custDataLst>
              <p:tags r:id="rId9"/>
            </p:custDataLst>
          </p:nvPr>
        </p:nvSpPr>
        <p:spPr>
          <a:xfrm>
            <a:off x="1890347" y="4919460"/>
            <a:ext cx="8411304" cy="163422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ctr"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图18-1 事业单位预算会计的四种收支分类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713740" y="1505585"/>
            <a:ext cx="10340340" cy="1074420"/>
          </a:xfrm>
          <a:prstGeom prst="rect">
            <a:avLst/>
          </a:prstGeom>
        </p:spPr>
        <p:txBody>
          <a:bodyPr>
            <a:noAutofit/>
          </a:bodyPr>
          <a:p>
            <a:pPr indent="0" defTabSz="266700" fontAlgn="auto">
              <a:lnSpc>
                <a:spcPct val="13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事业单位的四类收支可以分为经营性与非经营性</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非经营性又可以分为同级财政各类拨款与同级财政各类拨款之外的非经营性收支</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后者又可以分为专项和非专项</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见图</a:t>
            </a:r>
            <a:r>
              <a:rPr lang="en-US" altLang="zh-CN">
                <a:solidFill>
                  <a:schemeClr val="tx1"/>
                </a:solidFill>
                <a:latin typeface="微软雅黑" panose="020B0503020204020204" charset="-122"/>
                <a:ea typeface="微软雅黑" panose="020B0503020204020204" charset="-122"/>
                <a:cs typeface="微软雅黑" panose="020B0503020204020204" charset="-122"/>
              </a:rPr>
              <a:t>18-1)</a:t>
            </a:r>
            <a:r>
              <a:rPr lang="zh-CN" altLang="en-US">
                <a:solidFill>
                  <a:schemeClr val="tx1"/>
                </a:solidFill>
                <a:latin typeface="微软雅黑" panose="020B0503020204020204" charset="-122"/>
                <a:ea typeface="微软雅黑" panose="020B0503020204020204" charset="-122"/>
                <a:cs typeface="微软雅黑" panose="020B0503020204020204" charset="-122"/>
              </a:rPr>
              <a:t>。</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非财政拨款结余分配与年末结账流程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预算会计的年末结账流程</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03300" y="1495425"/>
            <a:ext cx="10460355" cy="49320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冲销其他明细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并将结转转入结余。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的其他明细结转到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其他明细科目余额为零。明细科目只剩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具体核算请参考本章第二节。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各明细项目执行情况进行分析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按照有关规定将符合财政拨款结余性质的项目余额转入财政拨款结余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的其他明细结转到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其他明细科目余额为零。明细科目只剩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具体核算请参考本章第三节。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对非财政拨款专项结转资金各项目情况进行分析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将留归本单位使用的非财政拨款专项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项目已完成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剩余资金转入非财政拨款结余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第五节非财政拨款结余分配与年末结账流程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预算会计的年末结账流程</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48615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其他结余与经营结余转入非财政拨款结余分配或非财政拨款结余。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余额为零。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和有贷方余额的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余额为零。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或者余额为零。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事业单位对非财政拨款结余进行分配。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按照规定对非财政拨款结余按比例计提专用基金。借记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事业单位将分配完的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余额为零。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事业单位缴纳所得税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作为非财政拨款结余的减少。借记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上面的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都不涉及行政单位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即行政单位不需要进行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05" name="Oval 6"/>
          <p:cNvSpPr>
            <a:spLocks noChangeArrowheads="1"/>
          </p:cNvSpPr>
          <p:nvPr>
            <p:custDataLst>
              <p:tags r:id="rId6"/>
            </p:custDataLst>
          </p:nvPr>
        </p:nvSpPr>
        <p:spPr bwMode="auto">
          <a:xfrm>
            <a:off x="1303168" y="1914588"/>
            <a:ext cx="614334" cy="618753"/>
          </a:xfrm>
          <a:prstGeom prst="ellipse">
            <a:avLst/>
          </a:prstGeom>
          <a:solidFill>
            <a:schemeClr val="accent1"/>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07" name="Freeform 8"/>
          <p:cNvSpPr>
            <a:spLocks noEditPoints="1"/>
          </p:cNvSpPr>
          <p:nvPr>
            <p:custDataLst>
              <p:tags r:id="rId7"/>
            </p:custDataLst>
          </p:nvPr>
        </p:nvSpPr>
        <p:spPr bwMode="auto">
          <a:xfrm>
            <a:off x="1489410" y="2062640"/>
            <a:ext cx="242416" cy="242417"/>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15" name="Freeform 9"/>
          <p:cNvSpPr>
            <a:spLocks noEditPoints="1"/>
          </p:cNvSpPr>
          <p:nvPr>
            <p:custDataLst>
              <p:tags r:id="rId8"/>
            </p:custDataLst>
          </p:nvPr>
        </p:nvSpPr>
        <p:spPr bwMode="auto">
          <a:xfrm>
            <a:off x="1527026" y="2121154"/>
            <a:ext cx="213159" cy="2612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01" name="Oval 11"/>
          <p:cNvSpPr>
            <a:spLocks noChangeArrowheads="1"/>
          </p:cNvSpPr>
          <p:nvPr>
            <p:custDataLst>
              <p:tags r:id="rId9"/>
            </p:custDataLst>
          </p:nvPr>
        </p:nvSpPr>
        <p:spPr bwMode="auto">
          <a:xfrm>
            <a:off x="6424087" y="3025397"/>
            <a:ext cx="614334" cy="617279"/>
          </a:xfrm>
          <a:prstGeom prst="ellipse">
            <a:avLst/>
          </a:prstGeom>
          <a:solidFill>
            <a:schemeClr val="accent3"/>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03" name="Freeform 13"/>
          <p:cNvSpPr>
            <a:spLocks noEditPoints="1"/>
          </p:cNvSpPr>
          <p:nvPr>
            <p:custDataLst>
              <p:tags r:id="rId10"/>
            </p:custDataLst>
          </p:nvPr>
        </p:nvSpPr>
        <p:spPr bwMode="auto">
          <a:xfrm>
            <a:off x="6571791" y="3189040"/>
            <a:ext cx="200620" cy="183903"/>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04" name="Freeform 14"/>
          <p:cNvSpPr>
            <a:spLocks noEditPoints="1"/>
          </p:cNvSpPr>
          <p:nvPr>
            <p:custDataLst>
              <p:tags r:id="rId11"/>
            </p:custDataLst>
          </p:nvPr>
        </p:nvSpPr>
        <p:spPr bwMode="auto">
          <a:xfrm>
            <a:off x="6711807" y="3314428"/>
            <a:ext cx="173453" cy="179723"/>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chemeClr val="lt2"/>
          </a:solidFill>
          <a:ln>
            <a:noFill/>
          </a:ln>
        </p:spPr>
        <p:txBody>
          <a:bodyPr>
            <a:normAutofit/>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9" name="Oval 16"/>
          <p:cNvSpPr>
            <a:spLocks noChangeArrowheads="1"/>
          </p:cNvSpPr>
          <p:nvPr>
            <p:custDataLst>
              <p:tags r:id="rId12"/>
            </p:custDataLst>
          </p:nvPr>
        </p:nvSpPr>
        <p:spPr bwMode="auto">
          <a:xfrm>
            <a:off x="6424087" y="1914588"/>
            <a:ext cx="614334" cy="618753"/>
          </a:xfrm>
          <a:prstGeom prst="ellipse">
            <a:avLst/>
          </a:prstGeom>
          <a:solidFill>
            <a:schemeClr val="accent3"/>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100" name="Freeform 17"/>
          <p:cNvSpPr/>
          <p:nvPr>
            <p:custDataLst>
              <p:tags r:id="rId13"/>
            </p:custDataLst>
          </p:nvPr>
        </p:nvSpPr>
        <p:spPr bwMode="auto">
          <a:xfrm>
            <a:off x="6628865" y="2098740"/>
            <a:ext cx="204777" cy="247501"/>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6" name="Oval 19"/>
          <p:cNvSpPr>
            <a:spLocks noChangeArrowheads="1"/>
          </p:cNvSpPr>
          <p:nvPr>
            <p:custDataLst>
              <p:tags r:id="rId14"/>
            </p:custDataLst>
          </p:nvPr>
        </p:nvSpPr>
        <p:spPr bwMode="auto">
          <a:xfrm>
            <a:off x="1303168" y="3025397"/>
            <a:ext cx="614334" cy="617279"/>
          </a:xfrm>
          <a:prstGeom prst="ellipse">
            <a:avLst/>
          </a:prstGeom>
          <a:solidFill>
            <a:schemeClr val="accent1"/>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8" name="Freeform 20"/>
          <p:cNvSpPr>
            <a:spLocks noEditPoints="1"/>
          </p:cNvSpPr>
          <p:nvPr>
            <p:custDataLst>
              <p:tags r:id="rId15"/>
            </p:custDataLst>
          </p:nvPr>
        </p:nvSpPr>
        <p:spPr bwMode="auto">
          <a:xfrm>
            <a:off x="1460803" y="3177139"/>
            <a:ext cx="262233" cy="309377"/>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4" name="Oval 22"/>
          <p:cNvSpPr>
            <a:spLocks noChangeArrowheads="1"/>
          </p:cNvSpPr>
          <p:nvPr>
            <p:custDataLst>
              <p:tags r:id="rId16"/>
            </p:custDataLst>
          </p:nvPr>
        </p:nvSpPr>
        <p:spPr bwMode="auto">
          <a:xfrm>
            <a:off x="1303168" y="4133260"/>
            <a:ext cx="614334" cy="617279"/>
          </a:xfrm>
          <a:prstGeom prst="ellipse">
            <a:avLst/>
          </a:prstGeom>
          <a:solidFill>
            <a:schemeClr val="accent1"/>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5" name="Freeform 23"/>
          <p:cNvSpPr>
            <a:spLocks noEditPoints="1"/>
          </p:cNvSpPr>
          <p:nvPr>
            <p:custDataLst>
              <p:tags r:id="rId17"/>
            </p:custDataLst>
          </p:nvPr>
        </p:nvSpPr>
        <p:spPr bwMode="auto">
          <a:xfrm>
            <a:off x="1518258" y="4338037"/>
            <a:ext cx="222457" cy="247501"/>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0" name="Oval 28"/>
          <p:cNvSpPr>
            <a:spLocks noChangeArrowheads="1"/>
          </p:cNvSpPr>
          <p:nvPr>
            <p:custDataLst>
              <p:tags r:id="rId18"/>
            </p:custDataLst>
          </p:nvPr>
        </p:nvSpPr>
        <p:spPr bwMode="auto">
          <a:xfrm>
            <a:off x="6424087" y="4133260"/>
            <a:ext cx="614334" cy="617279"/>
          </a:xfrm>
          <a:prstGeom prst="ellipse">
            <a:avLst/>
          </a:prstGeom>
          <a:solidFill>
            <a:schemeClr val="accent3"/>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91" name="Freeform 29"/>
          <p:cNvSpPr>
            <a:spLocks noEditPoints="1"/>
          </p:cNvSpPr>
          <p:nvPr>
            <p:custDataLst>
              <p:tags r:id="rId19"/>
            </p:custDataLst>
          </p:nvPr>
        </p:nvSpPr>
        <p:spPr bwMode="auto">
          <a:xfrm>
            <a:off x="6578775" y="4308573"/>
            <a:ext cx="302010" cy="312323"/>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88" name="Oval 31"/>
          <p:cNvSpPr>
            <a:spLocks noChangeArrowheads="1"/>
          </p:cNvSpPr>
          <p:nvPr>
            <p:custDataLst>
              <p:tags r:id="rId20"/>
            </p:custDataLst>
          </p:nvPr>
        </p:nvSpPr>
        <p:spPr bwMode="auto">
          <a:xfrm>
            <a:off x="1303168" y="5241123"/>
            <a:ext cx="614334" cy="617279"/>
          </a:xfrm>
          <a:prstGeom prst="ellipse">
            <a:avLst/>
          </a:prstGeom>
          <a:solidFill>
            <a:schemeClr val="accent1"/>
          </a:solidFill>
          <a:ln>
            <a:noFill/>
          </a:ln>
        </p:spPr>
        <p:txBody>
          <a:bodyPr>
            <a:normAutofit fontScale="30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89" name="Freeform 32"/>
          <p:cNvSpPr>
            <a:spLocks noEditPoints="1"/>
          </p:cNvSpPr>
          <p:nvPr>
            <p:custDataLst>
              <p:tags r:id="rId21"/>
            </p:custDataLst>
          </p:nvPr>
        </p:nvSpPr>
        <p:spPr bwMode="auto">
          <a:xfrm>
            <a:off x="1460803" y="5400231"/>
            <a:ext cx="300537" cy="300537"/>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chemeClr val="lt2"/>
          </a:solidFill>
          <a:ln>
            <a:noFill/>
          </a:ln>
        </p:spPr>
        <p:txBody>
          <a:bodyPr>
            <a:normAutofit fontScale="25000"/>
          </a:bodyPr>
          <a:lstStyle/>
          <a:p>
            <a:pPr defTabSz="1217295" eaLnBrk="0" fontAlgn="base" hangingPunct="0">
              <a:spcBef>
                <a:spcPct val="0"/>
              </a:spcBef>
              <a:spcAft>
                <a:spcPct val="0"/>
              </a:spcAft>
            </a:pPr>
            <a:endParaRPr lang="zh-CN" altLang="en-US" sz="6000">
              <a:solidFill>
                <a:srgbClr val="4D4D4D">
                  <a:lumMod val="60000"/>
                  <a:lumOff val="40000"/>
                </a:srgbClr>
              </a:solidFill>
              <a:latin typeface="微软雅黑" panose="020B0503020204020204" charset="-122"/>
              <a:ea typeface="微软雅黑" panose="020B0503020204020204" charset="-122"/>
              <a:sym typeface="Arial" panose="020B0604020202020204" pitchFamily="34" charset="0"/>
            </a:endParaRPr>
          </a:p>
        </p:txBody>
      </p:sp>
      <p:sp>
        <p:nvSpPr>
          <p:cNvPr id="2" name="文本框 1"/>
          <p:cNvSpPr txBox="1"/>
          <p:nvPr>
            <p:custDataLst>
              <p:tags r:id="rId22"/>
            </p:custDataLst>
          </p:nvPr>
        </p:nvSpPr>
        <p:spPr>
          <a:xfrm>
            <a:off x="7193109" y="4133260"/>
            <a:ext cx="3696314" cy="61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10000"/>
          </a:bodyPr>
          <a:lstStyle>
            <a:defPPr>
              <a:defRPr lang="zh-CN"/>
            </a:defPPr>
            <a:lvl1pPr>
              <a:lnSpc>
                <a:spcPct val="120000"/>
              </a:lnSpc>
              <a:defRPr>
                <a:solidFill>
                  <a:srgbClr val="4D4D4D">
                    <a:lumMod val="60000"/>
                    <a:lumOff val="40000"/>
                  </a:srgbClr>
                </a:solidFill>
              </a:defRPr>
            </a:lvl1pPr>
          </a:lstStyle>
          <a:p>
            <a:pPr algn="l"/>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6.“非财政拨款结转”和“非财政拨款结余”有哪些明细科目?</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4" name="文本框 3"/>
          <p:cNvSpPr txBox="1"/>
          <p:nvPr>
            <p:custDataLst>
              <p:tags r:id="rId23"/>
            </p:custDataLst>
          </p:nvPr>
        </p:nvSpPr>
        <p:spPr>
          <a:xfrm>
            <a:off x="7193109" y="3025397"/>
            <a:ext cx="3696314" cy="61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4.“资金结存”有哪些明细科目?</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5" name="文本框 4"/>
          <p:cNvSpPr txBox="1"/>
          <p:nvPr>
            <p:custDataLst>
              <p:tags r:id="rId24"/>
            </p:custDataLst>
          </p:nvPr>
        </p:nvSpPr>
        <p:spPr>
          <a:xfrm>
            <a:off x="7193109" y="1916061"/>
            <a:ext cx="3696314" cy="61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10000"/>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2.事业单位收支有哪几种类型?与行政单位有哪些区别?</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6" name="文本框 5"/>
          <p:cNvSpPr txBox="1"/>
          <p:nvPr>
            <p:custDataLst>
              <p:tags r:id="rId25"/>
            </p:custDataLst>
          </p:nvPr>
        </p:nvSpPr>
        <p:spPr>
          <a:xfrm>
            <a:off x="2103127" y="5239649"/>
            <a:ext cx="3697787" cy="61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10000"/>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7.预算会计的年末结账流程是什么样的?</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7" name="文本框 6"/>
          <p:cNvSpPr txBox="1"/>
          <p:nvPr>
            <p:custDataLst>
              <p:tags r:id="rId26"/>
            </p:custDataLst>
          </p:nvPr>
        </p:nvSpPr>
        <p:spPr>
          <a:xfrm>
            <a:off x="2103127" y="4133260"/>
            <a:ext cx="3697787" cy="61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10000"/>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5.“财政拨款结转”和“财政拨款结余”有哪些明细科目?</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8" name="文本框 7"/>
          <p:cNvSpPr txBox="1"/>
          <p:nvPr>
            <p:custDataLst>
              <p:tags r:id="rId27"/>
            </p:custDataLst>
          </p:nvPr>
        </p:nvSpPr>
        <p:spPr>
          <a:xfrm>
            <a:off x="2103127" y="1916061"/>
            <a:ext cx="3697787" cy="61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20000"/>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1.什么是预算结余?什么是结转资金?什么是结余资金?</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0" name="文本框 9"/>
          <p:cNvSpPr txBox="1"/>
          <p:nvPr>
            <p:custDataLst>
              <p:tags r:id="rId28"/>
            </p:custDataLst>
          </p:nvPr>
        </p:nvSpPr>
        <p:spPr>
          <a:xfrm>
            <a:off x="2103127" y="3025397"/>
            <a:ext cx="3697787" cy="61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0" rIns="90000" bIns="0">
            <a:normAutofit lnSpcReduction="10000"/>
          </a:bodyPr>
          <a:lstStyle>
            <a:defPPr>
              <a:defRPr lang="zh-CN"/>
            </a:defPPr>
            <a:lvl1pPr>
              <a:lnSpc>
                <a:spcPct val="120000"/>
              </a:lnSpc>
              <a:defRPr>
                <a:solidFill>
                  <a:srgbClr val="4D4D4D">
                    <a:lumMod val="60000"/>
                    <a:lumOff val="40000"/>
                  </a:srgbClr>
                </a:solidFill>
              </a:defRPr>
            </a:lvl1pPr>
          </a:lstStyle>
          <a:p>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3.事业单位哪些业务会引起“非财政拨款结余”的变化?</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ustDataLst>
      <p:tags r:id="rId29"/>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等腰三角形 14"/>
          <p:cNvSpPr/>
          <p:nvPr>
            <p:custDataLst>
              <p:tags r:id="rId6"/>
            </p:custDataLst>
          </p:nvPr>
        </p:nvSpPr>
        <p:spPr>
          <a:xfrm rot="5400000">
            <a:off x="2690813" y="1634938"/>
            <a:ext cx="365872" cy="333935"/>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7" name="等腰三角形 15"/>
          <p:cNvSpPr/>
          <p:nvPr>
            <p:custDataLst>
              <p:tags r:id="rId7"/>
            </p:custDataLst>
          </p:nvPr>
        </p:nvSpPr>
        <p:spPr>
          <a:xfrm rot="5400000">
            <a:off x="2523845" y="1634938"/>
            <a:ext cx="365872" cy="33393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6" name="文本框 25"/>
          <p:cNvSpPr txBox="1"/>
          <p:nvPr>
            <p:custDataLst>
              <p:tags r:id="rId8"/>
            </p:custDataLst>
          </p:nvPr>
        </p:nvSpPr>
        <p:spPr>
          <a:xfrm>
            <a:off x="3095545" y="1618970"/>
            <a:ext cx="6556922" cy="1243012"/>
          </a:xfrm>
          <a:prstGeom prst="rect">
            <a:avLst/>
          </a:prstGeom>
          <a:noFill/>
        </p:spPr>
        <p:txBody>
          <a:bodyPr wrap="square" lIns="91440" tIns="45720" rIns="91440" bIns="45720" rtlCol="0" anchor="t" anchorCtr="0">
            <a:normAutofit fontScale="90000" lnSpcReduction="20000"/>
          </a:bodyPr>
          <a:p>
            <a:pPr fontAlgn="auto">
              <a:lnSpc>
                <a:spcPct val="130000"/>
              </a:lnSpc>
            </a:pPr>
            <a:r>
              <a:rPr lang="zh-CN" altLang="en-US"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1.某事业单位年末将“财政拨款结转”科目下的明细科目“本年收支结转”贷方余额10 000元、“年初余额调整”贷方余额20 000元 、“归集调入”贷方余额30 000元转入“累计结转”,会计分录应如何做?</a:t>
            </a:r>
            <a:endParaRPr lang="zh-CN" altLang="en-US"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7" name="等腰三角形 14"/>
          <p:cNvSpPr/>
          <p:nvPr>
            <p:custDataLst>
              <p:tags r:id="rId9"/>
            </p:custDataLst>
          </p:nvPr>
        </p:nvSpPr>
        <p:spPr>
          <a:xfrm rot="5400000">
            <a:off x="2690813" y="3280522"/>
            <a:ext cx="365872" cy="3339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8" name="等腰三角形 15"/>
          <p:cNvSpPr/>
          <p:nvPr>
            <p:custDataLst>
              <p:tags r:id="rId10"/>
            </p:custDataLst>
          </p:nvPr>
        </p:nvSpPr>
        <p:spPr>
          <a:xfrm rot="5400000">
            <a:off x="2523845" y="3280522"/>
            <a:ext cx="365872" cy="33393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9" name="文本框 28"/>
          <p:cNvSpPr txBox="1"/>
          <p:nvPr>
            <p:custDataLst>
              <p:tags r:id="rId11"/>
            </p:custDataLst>
          </p:nvPr>
        </p:nvSpPr>
        <p:spPr>
          <a:xfrm>
            <a:off x="3096105" y="3264554"/>
            <a:ext cx="6556922" cy="1243012"/>
          </a:xfrm>
          <a:prstGeom prst="rect">
            <a:avLst/>
          </a:prstGeom>
          <a:noFill/>
        </p:spPr>
        <p:txBody>
          <a:bodyPr wrap="square" lIns="91440" tIns="45720" rIns="91440" bIns="45720" rtlCol="0" anchor="t" anchorCtr="0">
            <a:normAutofit fontScale="90000"/>
          </a:bodyPr>
          <a:p>
            <a:pPr fontAlgn="auto">
              <a:lnSpc>
                <a:spcPct val="130000"/>
              </a:lnSpc>
            </a:pPr>
            <a:r>
              <a:rPr lang="zh-CN" altLang="en-US"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2.某事业单位年末将“非财政拨款结转”科目下的明细科目“年初余额调整”贷方余额20 000元 、“项目间接费用或管理费”借方余额30 000元转入“累计结转”,会计分录应如何做?</a:t>
            </a:r>
            <a:endParaRPr lang="zh-CN" altLang="en-US"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30" name="等腰三角形 14"/>
          <p:cNvSpPr/>
          <p:nvPr>
            <p:custDataLst>
              <p:tags r:id="rId12"/>
            </p:custDataLst>
          </p:nvPr>
        </p:nvSpPr>
        <p:spPr>
          <a:xfrm rot="5400000">
            <a:off x="2690813" y="4926106"/>
            <a:ext cx="365872" cy="333935"/>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31" name="等腰三角形 15"/>
          <p:cNvSpPr/>
          <p:nvPr>
            <p:custDataLst>
              <p:tags r:id="rId13"/>
            </p:custDataLst>
          </p:nvPr>
        </p:nvSpPr>
        <p:spPr>
          <a:xfrm rot="5400000">
            <a:off x="2523845" y="4926106"/>
            <a:ext cx="365872" cy="33393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32" name="文本框 31"/>
          <p:cNvSpPr txBox="1"/>
          <p:nvPr>
            <p:custDataLst>
              <p:tags r:id="rId14"/>
            </p:custDataLst>
          </p:nvPr>
        </p:nvSpPr>
        <p:spPr>
          <a:xfrm>
            <a:off x="3095545" y="4910138"/>
            <a:ext cx="6556922" cy="1243012"/>
          </a:xfrm>
          <a:prstGeom prst="rect">
            <a:avLst/>
          </a:prstGeom>
          <a:noFill/>
        </p:spPr>
        <p:txBody>
          <a:bodyPr wrap="square" lIns="91440" tIns="45720" rIns="91440" bIns="45720" rtlCol="0" anchor="t" anchorCtr="0">
            <a:normAutofit/>
          </a:bodyPr>
          <a:p>
            <a:pPr fontAlgn="auto">
              <a:lnSpc>
                <a:spcPct val="130000"/>
              </a:lnSpc>
            </a:pPr>
            <a:r>
              <a:rPr lang="zh-CN" altLang="en-US" sz="1600"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3.某事业单位年末将非财政拨款专项结转中留归本单位使用的非财政拨款专项剩余资金180 000元转入非财政拨款结余,会计分录应如何做?</a:t>
            </a:r>
            <a:endParaRPr lang="zh-CN" altLang="en-US" sz="1600" spc="15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ustDataLst>
      <p:tags r:id="rId15"/>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585071" y="18374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某事业单位年末将事业预算收入、上级补助预算收入、非同级财政拨款预算收入、其他预算收入本年发生额中非专项资金收入10 000元、20 000元、30 000元,以及事业支出、对附属单位补助支出、其他支出各科目非财政非专项资金8 000元、15 000元、26 000元进行收支结转,会计分录应如何做?
5.某事业单位年末将经营预算收入10 000元、经营支出8 000元进行收支结转,会计分录应如何做?
6.某事业单位按规定从非财政拨款结余中提取专用基金40 000元,会计分录应如何做?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2" name="文本框 11"/>
          <p:cNvSpPr txBox="1"/>
          <p:nvPr/>
        </p:nvSpPr>
        <p:spPr>
          <a:xfrm>
            <a:off x="815340" y="1536065"/>
            <a:ext cx="10498455" cy="2075180"/>
          </a:xfrm>
          <a:prstGeom prst="rect">
            <a:avLst/>
          </a:prstGeom>
        </p:spPr>
        <p:txBody>
          <a:bodyPr>
            <a:noAutofit/>
          </a:bodyPr>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国库集中支付以外的其他支付方式下</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发生相关支出时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按照实际支付的金额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借记“事业支出”“经营支出”等科目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。具体参考例</a:t>
            </a:r>
            <a:r>
              <a:rPr lang="en-US" altLang="zh-CN">
                <a:solidFill>
                  <a:schemeClr val="tx1"/>
                </a:solidFill>
                <a:latin typeface="微软雅黑" panose="020B0503020204020204" charset="-122"/>
                <a:ea typeface="微软雅黑" panose="020B0503020204020204" charset="-122"/>
                <a:cs typeface="微软雅黑" panose="020B0503020204020204" charset="-122"/>
              </a:rPr>
              <a:t>17-11</a:t>
            </a:r>
            <a:r>
              <a:rPr lang="zh-CN" altLang="en-US">
                <a:solidFill>
                  <a:srgbClr val="000000"/>
                </a:solidFill>
                <a:latin typeface="微软雅黑" panose="020B0503020204020204" charset="-122"/>
                <a:ea typeface="微软雅黑" panose="020B0503020204020204" charset="-122"/>
                <a:cs typeface="微软雅黑" panose="020B0503020204020204" charset="-122"/>
              </a:rPr>
              <a:t>。</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按照规定上缴财政拨款结转结余资金或注销财政拨款结转结余资金额度的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按照实际上缴资金数额或注销的资金额度数额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归集上缴”或“财政拨款结余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归集上缴”科目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财政应返还额度、零余额账户用款额度、货币资金</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marL="0" indent="0" defTabSz="266700">
              <a:lnSpc>
                <a:spcPts val="1550"/>
              </a:lnSpc>
              <a:spcBef>
                <a:spcPct val="0"/>
              </a:spcBef>
              <a:spcAft>
                <a:spcPct val="0"/>
              </a:spcAft>
            </a:pPr>
            <a:r>
              <a:rPr lang="en-US" altLang="zh-CN" sz="1600">
                <a:solidFill>
                  <a:srgbClr val="000000"/>
                </a:solidFill>
                <a:latin typeface="NEU-BZ-S92"/>
                <a:ea typeface="方正书宋_GBK"/>
              </a:rPr>
              <a:t> </a:t>
            </a:r>
            <a:endParaRPr lang="en-US" altLang="zh-CN" sz="1600">
              <a:solidFill>
                <a:srgbClr val="000000"/>
              </a:solidFill>
              <a:latin typeface="NEU-BZ-S92"/>
              <a:ea typeface="方正书宋_GBK"/>
            </a:endParaRPr>
          </a:p>
        </p:txBody>
      </p:sp>
      <p:graphicFrame>
        <p:nvGraphicFramePr>
          <p:cNvPr id="13" name="表格 12"/>
          <p:cNvGraphicFramePr/>
          <p:nvPr>
            <p:custDataLst>
              <p:tags r:id="rId7"/>
            </p:custDataLst>
          </p:nvPr>
        </p:nvGraphicFramePr>
        <p:xfrm>
          <a:off x="1727835" y="3429000"/>
          <a:ext cx="7860665" cy="2294890"/>
        </p:xfrm>
        <a:graphic>
          <a:graphicData uri="http://schemas.openxmlformats.org/drawingml/2006/table">
            <a:tbl>
              <a:tblPr/>
              <a:tblGrid>
                <a:gridCol w="3306445"/>
                <a:gridCol w="4554220"/>
              </a:tblGrid>
              <a:tr h="63436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6052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借:累计盈余</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贷:财政应返还额度/零</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余额账户用款额度/银行存款</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财政拨款结余</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归集上缴</a:t>
                      </a:r>
                      <a:endParaRPr lang="zh-CN" altLang="en-US"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9295" y="2000250"/>
            <a:ext cx="11025505" cy="15760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按规定向原资金拨入单位缴回非财政拨款结转资金的,按照实际缴回资金数额,借记“非财政拨款结转——缴回资金”科目,贷记本科目(货币资金)。
【例18-3】 某事业单位向原资金拨入单位缴回专业委托调研经费20 000元,会计核算如下: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35200" y="3517900"/>
          <a:ext cx="8205470" cy="1614805"/>
        </p:xfrm>
        <a:graphic>
          <a:graphicData uri="http://schemas.openxmlformats.org/drawingml/2006/table">
            <a:tbl>
              <a:tblPr/>
              <a:tblGrid>
                <a:gridCol w="3479800"/>
                <a:gridCol w="4725670"/>
              </a:tblGrid>
              <a:tr h="42545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8935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借:累计盈余	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缴回资金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8815" y="1384300"/>
            <a:ext cx="11055985" cy="1867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收到从其他单位调入的财政拨款结转资金的,按照实际调入资金数额,借记本科目(财政应返还额度、零余额账户用款额度、货币资金),贷记“财政拨款结转——归集调入”科目。
【例18-4】 某事业单位收到从其他单位调入财政拨款结转资金130 000元,以零余额账户用款额度增加的方式调入,会计核算如下: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45945" y="3035300"/>
          <a:ext cx="7969250" cy="2787650"/>
        </p:xfrm>
        <a:graphic>
          <a:graphicData uri="http://schemas.openxmlformats.org/drawingml/2006/table">
            <a:tbl>
              <a:tblPr/>
              <a:tblGrid>
                <a:gridCol w="3754755"/>
                <a:gridCol w="4214495"/>
              </a:tblGrid>
              <a:tr h="73342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5422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	130 000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贷:累计盈余	  130 000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归集调入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“资金结存”科目的主要账务处理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8815" y="1384300"/>
            <a:ext cx="11055985" cy="1867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按照规定使用专用基金时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某事业单位使用专用基金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此专用基金是从预算收入中计提的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426970" y="2933700"/>
          <a:ext cx="8244840" cy="2664460"/>
        </p:xfrm>
        <a:graphic>
          <a:graphicData uri="http://schemas.openxmlformats.org/drawingml/2006/table">
            <a:tbl>
              <a:tblPr/>
              <a:tblGrid>
                <a:gridCol w="4453890"/>
                <a:gridCol w="3790950"/>
              </a:tblGrid>
              <a:tr h="77089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9357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借:固定资产	15 000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15 000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借:专用基金	15 000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贷:累计盈余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130 000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15 000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15 000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6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50:56&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2.xml><?xml version="1.0" encoding="utf-8"?>
<p:tagLst xmlns:p="http://schemas.openxmlformats.org/presentationml/2006/main">
  <p:tag name="TABLE_ENDDRAG_ORIGIN_RECT" val="693*107"/>
  <p:tag name="TABLE_ENDDRAG_RECT" val="100*193*693*107"/>
  <p:tag name="TABLE_AUTOADJUST_FLAG" val="1"/>
</p:tagLst>
</file>

<file path=ppt/tags/tag193.xml><?xml version="1.0" encoding="utf-8"?>
<p:tagLst xmlns:p="http://schemas.openxmlformats.org/presentationml/2006/main">
  <p:tag name="TABLE_ENDDRAG_ORIGIN_RECT" val="568*124"/>
  <p:tag name="TABLE_ENDDRAG_RECT" val="132*393*568*124"/>
</p:tagLst>
</file>

<file path=ppt/tags/tag1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1.xml><?xml version="1.0" encoding="utf-8"?>
<p:tagLst xmlns:p="http://schemas.openxmlformats.org/presentationml/2006/main">
  <p:tag name="TABLE_ENDDRAG_ORIGIN_RECT" val="618*180"/>
  <p:tag name="TABLE_ENDDRAG_RECT" val="136*270*618*180"/>
  <p:tag name="TABLE_AUTOADJUST_FLAG" val="1"/>
</p:tagLst>
</file>

<file path=ppt/tags/tag2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TABLE_ENDDRAG_ORIGIN_RECT" val="646*127"/>
  <p:tag name="TABLE_ENDDRAG_RECT" val="176*277*646*127"/>
  <p:tag name="TABLE_AUTOADJUST_FLAG" val="1"/>
</p:tagLst>
</file>

<file path=ppt/tags/tag2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9.xml><?xml version="1.0" encoding="utf-8"?>
<p:tagLst xmlns:p="http://schemas.openxmlformats.org/presentationml/2006/main">
  <p:tag name="TABLE_ENDDRAG_ORIGIN_RECT" val="627*219"/>
  <p:tag name="TABLE_ENDDRAG_RECT" val="145*239*627*219"/>
  <p:tag name="TABLE_AUTOADJUST_FL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8.xml><?xml version="1.0" encoding="utf-8"?>
<p:tagLst xmlns:p="http://schemas.openxmlformats.org/presentationml/2006/main">
  <p:tag name="TABLE_ENDDRAG_ORIGIN_RECT" val="649*209"/>
  <p:tag name="TABLE_ENDDRAG_RECT" val="191*231*649*209"/>
  <p:tag name="TABLE_AUTOADJUST_FLAG" val="1"/>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7.xml><?xml version="1.0" encoding="utf-8"?>
<p:tagLst xmlns:p="http://schemas.openxmlformats.org/presentationml/2006/main">
  <p:tag name="TABLE_ENDDRAG_ORIGIN_RECT" val="671*187"/>
  <p:tag name="TABLE_ENDDRAG_RECT" val="95*219*671*187"/>
  <p:tag name="TABLE_AUTOADJUST_FLAG" val="1"/>
</p:tagLst>
</file>

<file path=ppt/tags/tag2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6.xml><?xml version="1.0" encoding="utf-8"?>
<p:tagLst xmlns:p="http://schemas.openxmlformats.org/presentationml/2006/main">
  <p:tag name="TABLE_ENDDRAG_ORIGIN_RECT" val="687*221"/>
  <p:tag name="TABLE_ENDDRAG_RECT" val="90*215*687*221"/>
  <p:tag name="TABLE_AUTOADJUST_FLAG" val="1"/>
</p:tagLst>
</file>

<file path=ppt/tags/tag2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5.xml><?xml version="1.0" encoding="utf-8"?>
<p:tagLst xmlns:p="http://schemas.openxmlformats.org/presentationml/2006/main">
  <p:tag name="TABLE_ENDDRAG_ORIGIN_RECT" val="640*202"/>
  <p:tag name="TABLE_ENDDRAG_RECT" val="172*302*640*202"/>
  <p:tag name="TABLE_AUTOADJUST_FLAG" val="1"/>
</p:tagLst>
</file>

<file path=ppt/tags/tag2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4.xml><?xml version="1.0" encoding="utf-8"?>
<p:tagLst xmlns:p="http://schemas.openxmlformats.org/presentationml/2006/main">
  <p:tag name="TABLE_ENDDRAG_ORIGIN_RECT" val="492*132"/>
  <p:tag name="TABLE_ENDDRAG_RECT" val="217*386*492*132"/>
  <p:tag name="TABLE_AUTOADJUST_FLAG" val="1"/>
</p:tagLst>
</file>

<file path=ppt/tags/tag2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6&quot;,&quot;maxSize&quot;:{&quot;size1&quot;:31.1},&quot;minSize&quot;:{&quot;size1&quot;:17.8},&quot;normalSize&quot;:{&quot;size1&quot;:17.8},&quot;subLayout&quot;:[{&quot;id&quot;:&quot;2025-07-20T23:50:56&quot;,&quot;maxSize&quot;:{&quot;size1&quot;:100},&quot;minSize&quot;:{&quot;size1&quot;:61.7},&quot;normalSize&quot;:{&quot;size1&quot;:61.7},&quot;subLayout&quot;:[{&quot;id&quot;:&quot;2025-07-20T23:50:56&quot;,&quot;margin&quot;:{&quot;bottom&quot;:0,&quot;left&quot;:1.2699999809265137,&quot;right&quot;:1.2699999809265137,&quot;top&quot;:0.4230000376701355},&quot;type&quot;:0},{&quot;id&quot;:&quot;2025-07-20T23:50:56&quot;,&quot;margin&quot;:{&quot;bottom&quot;:0.025999998673796654,&quot;left&quot;:1.2699999809265137,&quot;right&quot;:1.2699999809265137,&quot;top&quot;:0.025999998673796654},&quot;type&quot;:0}],&quot;type&quot;:0},{&quot;id&quot;:&quot;2025-07-20T23:50:5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3*l_h_i*1_1_1"/>
  <p:tag name="KSO_WM_TEMPLATE_CATEGORY" val="diagram"/>
  <p:tag name="KSO_WM_TEMPLATE_INDEX" val="2017084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3*l_h_i*1_1_2"/>
  <p:tag name="KSO_WM_TEMPLATE_CATEGORY" val="diagram"/>
  <p:tag name="KSO_WM_TEMPLATE_INDEX" val="20170849"/>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3*l_h_f*1_1_1"/>
  <p:tag name="KSO_WM_TEMPLATE_CATEGORY" val="diagram"/>
  <p:tag name="KSO_WM_TEMPLATE_INDEX" val="20170849"/>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3*l_h_i*1_2_1"/>
  <p:tag name="KSO_WM_TEMPLATE_CATEGORY" val="diagram"/>
  <p:tag name="KSO_WM_TEMPLATE_INDEX" val="20170849"/>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3*l_h_i*1_2_2"/>
  <p:tag name="KSO_WM_TEMPLATE_CATEGORY" val="diagram"/>
  <p:tag name="KSO_WM_TEMPLATE_INDEX" val="20170849"/>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8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3*l_h_f*1_2_1"/>
  <p:tag name="KSO_WM_TEMPLATE_CATEGORY" val="diagram"/>
  <p:tag name="KSO_WM_TEMPLATE_INDEX" val="20170849"/>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3*l_h_i*1_3_1"/>
  <p:tag name="KSO_WM_TEMPLATE_CATEGORY" val="diagram"/>
  <p:tag name="KSO_WM_TEMPLATE_INDEX" val="20170849"/>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3*l_h_i*1_3_2"/>
  <p:tag name="KSO_WM_TEMPLATE_CATEGORY" val="diagram"/>
  <p:tag name="KSO_WM_TEMPLATE_INDEX" val="20170849"/>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3*l_h_f*1_3_1"/>
  <p:tag name="KSO_WM_TEMPLATE_CATEGORY" val="diagram"/>
  <p:tag name="KSO_WM_TEMPLATE_INDEX" val="20170849"/>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3*l_h_i*1_4_1"/>
  <p:tag name="KSO_WM_TEMPLATE_CATEGORY" val="diagram"/>
  <p:tag name="KSO_WM_TEMPLATE_INDEX" val="2017084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49_3*l_h_i*1_4_2"/>
  <p:tag name="KSO_WM_TEMPLATE_CATEGORY" val="diagram"/>
  <p:tag name="KSO_WM_TEMPLATE_INDEX" val="20170849"/>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3*l_h_f*1_4_1"/>
  <p:tag name="KSO_WM_TEMPLATE_CATEGORY" val="diagram"/>
  <p:tag name="KSO_WM_TEMPLATE_INDEX" val="20170849"/>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3*l_h_i*1_3_3"/>
  <p:tag name="KSO_WM_TEMPLATE_CATEGORY" val="diagram"/>
  <p:tag name="KSO_WM_TEMPLATE_INDEX" val="2017084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3*l_h_i*1_2_3"/>
  <p:tag name="KSO_WM_TEMPLATE_CATEGORY" val="diagram"/>
  <p:tag name="KSO_WM_TEMPLATE_INDEX" val="2017084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3*l_h_i*1_1_3"/>
  <p:tag name="KSO_WM_TEMPLATE_CATEGORY" val="diagram"/>
  <p:tag name="KSO_WM_TEMPLATE_INDEX" val="2017084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3*l_h_i*1_4_3"/>
  <p:tag name="KSO_WM_TEMPLATE_CATEGORY" val="diagram"/>
  <p:tag name="KSO_WM_TEMPLATE_INDEX" val="2017084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2.xml><?xml version="1.0" encoding="utf-8"?>
<p:tagLst xmlns:p="http://schemas.openxmlformats.org/presentationml/2006/main">
  <p:tag name="TABLE_ENDDRAG_ORIGIN_RECT" val="594*203"/>
  <p:tag name="TABLE_ENDDRAG_RECT" val="163*241*594*203"/>
  <p:tag name="TABLE_AUTOADJUST_FLAG" val="1"/>
</p:tagLst>
</file>

<file path=ppt/tags/tag3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1.xml><?xml version="1.0" encoding="utf-8"?>
<p:tagLst xmlns:p="http://schemas.openxmlformats.org/presentationml/2006/main">
  <p:tag name="TABLE_ENDDRAG_ORIGIN_RECT" val="756*201"/>
  <p:tag name="TABLE_ENDDRAG_RECT" val="112*275*756*201"/>
  <p:tag name="TABLE_AUTOADJUST_FLAG" val="1"/>
</p:tagLst>
</file>

<file path=ppt/tags/tag3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TABLE_ENDDRAG_ORIGIN_RECT" val="608*179"/>
  <p:tag name="TABLE_ENDDRAG_RECT" val="137*296*608*179"/>
  <p:tag name="TABLE_AUTOADJUST_FLAG" val="1"/>
</p:tagLst>
</file>

<file path=ppt/tags/tag3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2.xml><?xml version="1.0" encoding="utf-8"?>
<p:tagLst xmlns:p="http://schemas.openxmlformats.org/presentationml/2006/main">
  <p:tag name="TABLE_ENDDRAG_ORIGIN_RECT" val="604*104"/>
  <p:tag name="TABLE_ENDDRAG_RECT" val="175*97*604*104"/>
  <p:tag name="TABLE_AUTOADJUST_FLAG" val="1"/>
</p:tagLst>
</file>

<file path=ppt/tags/tag333.xml><?xml version="1.0" encoding="utf-8"?>
<p:tagLst xmlns:p="http://schemas.openxmlformats.org/presentationml/2006/main">
  <p:tag name="TABLE_ENDDRAG_ORIGIN_RECT" val="549*128"/>
  <p:tag name="TABLE_ENDDRAG_RECT" val="184*292*549*128"/>
  <p:tag name="TABLE_AUTOADJUST_FLAG" val="1"/>
</p:tagLst>
</file>

<file path=ppt/tags/tag334.xml><?xml version="1.0" encoding="utf-8"?>
<p:tagLst xmlns:p="http://schemas.openxmlformats.org/presentationml/2006/main">
  <p:tag name="KSO_WM_BEAUTIFY_FLAG" val="#wm#"/>
  <p:tag name="KSO_WM_TEMPLATE_CATEGORY" val="diagram"/>
  <p:tag name="KSO_WM_TEMPLATE_INDEX" val="20220058"/>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TABLE_ENDDRAG_ORIGIN_RECT" val="641*185"/>
  <p:tag name="TABLE_ENDDRAG_RECT" val="148*270*641*185"/>
  <p:tag name="TABLE_AUTOADJUST_FLAG" val="1"/>
</p:tagLst>
</file>

<file path=ppt/tags/tag3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TABLE_ENDDRAG_ORIGIN_RECT" val="719*310"/>
  <p:tag name="TABLE_ENDDRAG_RECT" val="141*182*719*310"/>
  <p:tag name="TABLE_AUTOADJUST_FLAG"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8.xml><?xml version="1.0" encoding="utf-8"?>
<p:tagLst xmlns:p="http://schemas.openxmlformats.org/presentationml/2006/main">
  <p:tag name="TABLE_ENDDRAG_ORIGIN_RECT" val="523*204"/>
  <p:tag name="TABLE_ENDDRAG_RECT" val="257*280*523*204"/>
  <p:tag name="TABLE_AUTOADJUST_FLAG" val="1"/>
</p:tagLst>
</file>

<file path=ppt/tags/tag3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7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7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7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7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8.xml><?xml version="1.0" encoding="utf-8"?>
<p:tagLst xmlns:p="http://schemas.openxmlformats.org/presentationml/2006/main">
  <p:tag name="TABLE_ENDDRAG_ORIGIN_RECT" val="416*93"/>
  <p:tag name="TABLE_ENDDRAG_RECT" val="384*365*416*93"/>
  <p:tag name="TABLE_AUTOADJUST_FLAG" val="1"/>
</p:tagLst>
</file>

<file path=ppt/tags/tag3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7.xml><?xml version="1.0" encoding="utf-8"?>
<p:tagLst xmlns:p="http://schemas.openxmlformats.org/presentationml/2006/main">
  <p:tag name="TABLE_ENDDRAG_ORIGIN_RECT" val="568*141"/>
  <p:tag name="TABLE_ENDDRAG_RECT" val="206*231*568*141"/>
  <p:tag name="TABLE_AUTOADJUST_FLAG" val="1"/>
</p:tagLst>
</file>

<file path=ppt/tags/tag3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0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0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0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2.xml><?xml version="1.0" encoding="utf-8"?>
<p:tagLst xmlns:p="http://schemas.openxmlformats.org/presentationml/2006/main">
  <p:tag name="TABLE_ENDDRAG_ORIGIN_RECT" val="771*305"/>
  <p:tag name="TABLE_ENDDRAG_RECT" val="127*133*771*305"/>
  <p:tag name="TABLE_AUTOADJUST_FLAG" val="1"/>
</p:tagLst>
</file>

<file path=ppt/tags/tag413.xml><?xml version="1.0" encoding="utf-8"?>
<p:tagLst xmlns:p="http://schemas.openxmlformats.org/presentationml/2006/main">
  <p:tag name="KSO_WM_BEAUTIFY_FLAG" val="#wm#"/>
  <p:tag name="KSO_WM_TEMPLATE_CATEGORY" val="diagram"/>
  <p:tag name="KSO_WM_TEMPLATE_INDEX" val="20220058"/>
</p:tagLst>
</file>

<file path=ppt/tags/tag4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36.xml><?xml version="1.0" encoding="utf-8"?>
<p:tagLst xmlns:p="http://schemas.openxmlformats.org/presentationml/2006/main">
  <p:tag name="TABLE_ENDDRAG_ORIGIN_RECT" val="637*200"/>
  <p:tag name="TABLE_ENDDRAG_RECT" val="177*263*637*200"/>
</p:tagLst>
</file>

<file path=ppt/tags/tag4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5.xml><?xml version="1.0" encoding="utf-8"?>
<p:tagLst xmlns:p="http://schemas.openxmlformats.org/presentationml/2006/main">
  <p:tag name="TABLE_ENDDRAG_ORIGIN_RECT" val="751*136"/>
  <p:tag name="TABLE_ENDDRAG_RECT" val="155*338*751*136"/>
</p:tagLst>
</file>

<file path=ppt/tags/tag4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5.xml><?xml version="1.0" encoding="utf-8"?>
<p:tagLst xmlns:p="http://schemas.openxmlformats.org/presentationml/2006/main">
  <p:tag name="TABLE_ENDDRAG_ORIGIN_RECT" val="760*285"/>
  <p:tag name="TABLE_ENDDRAG_RECT" val="153*149*760*285"/>
</p:tagLst>
</file>

<file path=ppt/tags/tag456.xml><?xml version="1.0" encoding="utf-8"?>
<p:tagLst xmlns:p="http://schemas.openxmlformats.org/presentationml/2006/main">
  <p:tag name="KSO_WM_BEAUTIFY_FLAG" val="#wm#"/>
  <p:tag name="KSO_WM_TEMPLATE_CATEGORY" val="diagram"/>
  <p:tag name="KSO_WM_TEMPLATE_INDEX" val="20220058"/>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7&quot;,&quot;maxSize&quot;:{&quot;size1&quot;:31.1},&quot;minSize&quot;:{&quot;size1&quot;:17.8},&quot;normalSize&quot;:{&quot;size1&quot;:17.8},&quot;subLayout&quot;:[{&quot;id&quot;:&quot;2025-07-20T23:50:57&quot;,&quot;maxSize&quot;:{&quot;size1&quot;:100},&quot;minSize&quot;:{&quot;size1&quot;:61.7},&quot;normalSize&quot;:{&quot;size1&quot;:61.7},&quot;subLayout&quot;:[{&quot;id&quot;:&quot;2025-07-20T23:50:57&quot;,&quot;margin&quot;:{&quot;bottom&quot;:0,&quot;left&quot;:1.2699999809265137,&quot;right&quot;:1.2699999809265137,&quot;top&quot;:0.4230000376701355},&quot;type&quot;:0},{&quot;id&quot;:&quot;2025-07-20T23:50:57&quot;,&quot;margin&quot;:{&quot;bottom&quot;:0.025999998673796654,&quot;left&quot;:1.2699999809265137,&quot;right&quot;:1.2699999809265137,&quot;top&quot;:0.025999998673796654},&quot;type&quot;:0}],&quot;type&quot;:0},{&quot;id&quot;:&quot;2025-07-20T23:50:5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4.xml><?xml version="1.0" encoding="utf-8"?>
<p:tagLst xmlns:p="http://schemas.openxmlformats.org/presentationml/2006/main">
  <p:tag name="TABLE_ENDDRAG_ORIGIN_RECT" val="500*54"/>
  <p:tag name="TABLE_ENDDRAG_RECT" val="187*238*500*54"/>
</p:tagLst>
</file>

<file path=ppt/tags/tag5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2.xml><?xml version="1.0" encoding="utf-8"?>
<p:tagLst xmlns:p="http://schemas.openxmlformats.org/presentationml/2006/main">
  <p:tag name="TABLE_ENDDRAG_ORIGIN_RECT" val="609*304"/>
  <p:tag name="TABLE_ENDDRAG_RECT" val="229*150*609*304"/>
</p:tagLst>
</file>

<file path=ppt/tags/tag523.xml><?xml version="1.0" encoding="utf-8"?>
<p:tagLst xmlns:p="http://schemas.openxmlformats.org/presentationml/2006/main">
  <p:tag name="KSO_WM_BEAUTIFY_FLAG" val="#wm#"/>
  <p:tag name="KSO_WM_TEMPLATE_CATEGORY" val="diagram"/>
  <p:tag name="KSO_WM_TEMPLATE_INDEX" val="20220058"/>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3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3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3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3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7.xml><?xml version="1.0" encoding="utf-8"?>
<p:tagLst xmlns:p="http://schemas.openxmlformats.org/presentationml/2006/main">
  <p:tag name="TABLE_ENDDRAG_ORIGIN_RECT" val="476*271"/>
  <p:tag name="TABLE_ENDDRAG_RECT" val="211*84*476*271"/>
</p:tagLst>
</file>

<file path=ppt/tags/tag538.xml><?xml version="1.0" encoding="utf-8"?>
<p:tagLst xmlns:p="http://schemas.openxmlformats.org/presentationml/2006/main">
  <p:tag name="KSO_WM_BEAUTIFY_FLAG" val="#wm#"/>
  <p:tag name="KSO_WM_TEMPLATE_CATEGORY" val="diagram"/>
  <p:tag name="KSO_WM_TEMPLATE_INDEX" val="20220058"/>
</p:tagLst>
</file>

<file path=ppt/tags/tag5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6.xml><?xml version="1.0" encoding="utf-8"?>
<p:tagLst xmlns:p="http://schemas.openxmlformats.org/presentationml/2006/main">
  <p:tag name="TABLE_ENDDRAG_ORIGIN_RECT" val="452*164"/>
  <p:tag name="TABLE_ENDDRAG_RECT" val="228*296*452*164"/>
</p:tagLst>
</file>

<file path=ppt/tags/tag5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5.xml><?xml version="1.0" encoding="utf-8"?>
<p:tagLst xmlns:p="http://schemas.openxmlformats.org/presentationml/2006/main">
  <p:tag name="TABLE_ENDDRAG_ORIGIN_RECT" val="432*186"/>
  <p:tag name="TABLE_ENDDRAG_RECT" val="255*239*432*186"/>
</p:tagLst>
</file>

<file path=ppt/tags/tag5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1.xml><?xml version="1.0" encoding="utf-8"?>
<p:tagLst xmlns:p="http://schemas.openxmlformats.org/presentationml/2006/main">
  <p:tag name="TABLE_ENDDRAG_ORIGIN_RECT" val="768*420"/>
  <p:tag name="TABLE_ENDDRAG_RECT" val="116*84*768*420"/>
</p:tagLst>
</file>

<file path=ppt/tags/tag582.xml><?xml version="1.0" encoding="utf-8"?>
<p:tagLst xmlns:p="http://schemas.openxmlformats.org/presentationml/2006/main">
  <p:tag name="KSO_WM_BEAUTIFY_FLAG" val="#wm#"/>
  <p:tag name="KSO_WM_TEMPLATE_CATEGORY" val="diagram"/>
  <p:tag name="KSO_WM_TEMPLATE_INDEX" val="20220058"/>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9.xml><?xml version="1.0" encoding="utf-8"?>
<p:tagLst xmlns:p="http://schemas.openxmlformats.org/presentationml/2006/main">
  <p:tag name="KSO_WM_UNIT_VALUE" val="1269*3384"/>
  <p:tag name="KSO_WM_UNIT_HIGHLIGHT" val="0"/>
  <p:tag name="KSO_WM_UNIT_COMPATIBLE" val="1"/>
  <p:tag name="KSO_WM_UNIT_DIAGRAM_ISNUMVISUAL" val="0"/>
  <p:tag name="KSO_WM_UNIT_DIAGRAM_ISREFERUNIT" val="0"/>
  <p:tag name="KSO_WM_UNIT_TYPE" val="d"/>
  <p:tag name="KSO_WM_UNIT_INDEX" val="1"/>
  <p:tag name="KSO_WM_UNIT_ID" val="diagram20210860_1*d*1"/>
  <p:tag name="KSO_WM_TEMPLATE_CATEGORY" val="diagram"/>
  <p:tag name="KSO_WM_TEMPLATE_INDEX" val="20210860"/>
  <p:tag name="KSO_WM_UNIT_LAYERLEVEL" val="1"/>
  <p:tag name="KSO_WM_TAG_VERSION" val="1.0"/>
  <p:tag name="KSO_WM_BEAUTIFY_FLAG" val="#wm#"/>
  <p:tag name="KSO_WM_CHIP_GROUPID" val="5e7310da9a230a26b9e88a19"/>
  <p:tag name="KSO_WM_CHIP_XID" val="5e7310da9a230a26b9e88a1a"/>
  <p:tag name="KSO_WM_UNIT_DEC_AREA_ID" val="d3da675d28be45e3a78bba7abfbd4aa7"/>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5e095f1e284e3a8d43156e00bfea23"/>
  <p:tag name="KSO_WM_UNIT_PLACING_PICTURE" val="c95e095f1e284e3a8d43156e00bfea23"/>
  <p:tag name="KSO_WM_TEMPLATE_ASSEMBLE_XID" val="639af84f0c9383becde69508"/>
  <p:tag name="KSO_WM_TEMPLATE_ASSEMBLE_GROUPID" val="639af84f0c9383becde69508"/>
  <p:tag name="WM_BEAUTIFY_ZORDER_FLAG_TAG" val="4"/>
  <p:tag name="KSO_WM_UNIT_PLACING_PICTURE_INFO" val="{&quot;code&quot;:&quot;&quot;,&quot;full_picture&quot;:false,&quot;scheme&quot;:&quot;&quot;,&quot;spacing&quot;:5}"/>
  <p:tag name="KSO_WM_UNIT_PLACING_PICTURE_COLLAGE_RELATIVERECTANGLE" val="{&quot;height&quot;:2753.070228632303,&quot;width&quot;:865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0860_1*f*1"/>
  <p:tag name="KSO_WM_TEMPLATE_CATEGORY" val="diagram"/>
  <p:tag name="KSO_WM_TEMPLATE_INDEX" val="20210860"/>
  <p:tag name="KSO_WM_UNIT_LAYERLEVEL" val="1"/>
  <p:tag name="KSO_WM_TAG_VERSION" val="1.0"/>
  <p:tag name="KSO_WM_BEAUTIFY_FLAG" val="#wm#"/>
  <p:tag name="KSO_WM_UNIT_DEFAULT_FONT" val="14;20;2"/>
  <p:tag name="KSO_WM_UNIT_BLOCK" val="0"/>
  <p:tag name="KSO_WM_UNIT_VALUE" val="138"/>
  <p:tag name="KSO_WM_UNIT_SHOW_EDIT_AREA_INDICATION" val="1"/>
  <p:tag name="KSO_WM_CHIP_GROUPID" val="5e6b05596848fb12bee65ac8"/>
  <p:tag name="KSO_WM_CHIP_XID" val="5e6b05596848fb12bee65aca"/>
  <p:tag name="KSO_WM_UNIT_DEC_AREA_ID" val="302feb7e0a824c2b8ad76b9b27b4a864"/>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707e5ebbce141ef82d327ffb618e11b"/>
  <p:tag name="KSO_WM_UNIT_TEXT_FILL_FORE_SCHEMECOLOR_INDEX_BRIGHTNESS" val="0.25"/>
  <p:tag name="KSO_WM_UNIT_TEXT_FILL_FORE_SCHEMECOLOR_INDEX" val="13"/>
  <p:tag name="KSO_WM_UNIT_TEXT_FILL_TYPE" val="1"/>
  <p:tag name="KSO_WM_TEMPLATE_ASSEMBLE_XID" val="639af84f0c9383becde69508"/>
  <p:tag name="KSO_WM_TEMPLATE_ASSEMBLE_GROUPID" val="639af84f0c9383becde69508"/>
  <p:tag name="WM_BEAUTIFY_ZORDER_FLAG_TAG" val="5"/>
</p:tagLst>
</file>

<file path=ppt/tags/tag5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31.1},&quot;minSize&quot;:{&quot;size1&quot;:17.8},&quot;normalSize&quot;:{&quot;size1&quot;:17.8},&quot;subLayout&quot;:[{&quot;id&quot;:&quot;2025-07-20T23:50:58&quot;,&quot;maxSize&quot;:{&quot;size1&quot;:100},&quot;minSize&quot;:{&quot;size1&quot;:61.7},&quot;normalSize&quot;:{&quot;size1&quot;:61.7},&quot;subLayout&quot;:[{&quot;id&quot;:&quot;2025-07-20T23:50:58&quot;,&quot;margin&quot;:{&quot;bottom&quot;:0,&quot;left&quot;:1.2699999809265137,&quot;right&quot;:1.2699999809265137,&quot;top&quot;:0.4230000376701355},&quot;type&quot;:0},{&quot;id&quot;:&quot;2025-07-20T23:50:58&quot;,&quot;margin&quot;:{&quot;bottom&quot;:0.025999998673796654,&quot;left&quot;:1.2699999809265137,&quot;right&quot;:1.2699999809265137,&quot;top&quot;:0.025999998673796654},&quot;type&quot;:0}],&quot;type&quot;:0},{&quot;id&quot;:&quot;2025-07-20T23:50:5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868_7*l_h_i*1_1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5"/>
  <p:tag name="KSO_WM_UNIT_FILL_TYPE"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10868_7*l_h_i*1_1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0868_7*l_h_i*1_1_3"/>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0868_7*l_h_i*1_4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7"/>
  <p:tag name="KSO_WM_UNIT_FILL_TYPE"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10868_7*l_h_i*1_4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0868_7*l_h_i*1_4_3"/>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868_7*l_h_i*1_2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7"/>
  <p:tag name="KSO_WM_UNI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10868_7*l_h_i*1_2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0868_7*l_h_i*1_3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5"/>
  <p:tag name="KSO_WM_UNIT_FILL_TYPE"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10868_7*l_h_i*1_3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10868_7*l_h_i*1_5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5"/>
  <p:tag name="KSO_WM_UNIT_FILL_TYPE"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10868_7*l_h_i*1_5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10868_7*l_h_i*1_6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7"/>
  <p:tag name="KSO_WM_UNIT_FILL_TYPE" val="1"/>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10868_7*l_h_i*1_6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1"/>
  <p:tag name="KSO_WM_UNIT_ID" val="diagram20210868_7*l_h_i*1_7_1"/>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5"/>
  <p:tag name="KSO_WM_UNIT_FILL_TYPE" val="1"/>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2"/>
  <p:tag name="KSO_WM_UNIT_ID" val="diagram20210868_7*l_h_i*1_7_2"/>
  <p:tag name="KSO_WM_TEMPLATE_CATEGORY" val="diagram"/>
  <p:tag name="KSO_WM_TEMPLATE_INDEX" val="20210868"/>
  <p:tag name="KSO_WM_UNIT_LAYERLEVEL" val="1_1_1"/>
  <p:tag name="KSO_WM_TAG_VERSION" val="1.0"/>
  <p:tag name="KSO_WM_BEAUTIFY_FLAG" val="#wm#"/>
  <p:tag name="KSO_WM_UNIT_FILL_FORE_SCHEMECOLOR_INDEX_BRIGHTNESS" val="0"/>
  <p:tag name="KSO_WM_UNIT_FILL_FORE_SCHEMECOLOR_INDEX" val="16"/>
  <p:tag name="KSO_WM_UNIT_FILL_TYPE" val="1"/>
</p:tagLst>
</file>

<file path=ppt/tags/tag629.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10868_7*l_h_f*1_6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0868_7*l_h_f*1_4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1.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868_7*l_h_f*1_2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2.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diagram20210868_7*l_h_f*1_7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3.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0868_7*l_h_f*1_5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4.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868_7*l_h_f*1_1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5.xml><?xml version="1.0" encoding="utf-8"?>
<p:tagLst xmlns:p="http://schemas.openxmlformats.org/presentationml/2006/main">
  <p:tag name="KSO_WM_UNIT_SUBTYPE" val="a"/>
  <p:tag name="KSO_WM_UNIT_PRESET_TEXT" val="单击此处输入你的正文，请尽量言简意赅的阐述观点。"/>
  <p:tag name="KSO_WM_UNIT_NOCLEAR" val="0"/>
  <p:tag name="KSO_WM_UNIT_VALUE" val="3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0868_7*l_h_f*1_3_1"/>
  <p:tag name="KSO_WM_TEMPLATE_CATEGORY" val="diagram"/>
  <p:tag name="KSO_WM_TEMPLATE_INDEX" val="20210868"/>
  <p:tag name="KSO_WM_UNIT_LAYERLEVEL" val="1_1_1"/>
  <p:tag name="KSO_WM_TAG_VERSION" val="1.0"/>
  <p:tag name="KSO_WM_BEAUTIFY_FLAG" val="#wm#"/>
  <p:tag name="KSO_WM_UNIT_TEXT_FILL_FORE_SCHEMECOLOR_INDEX_BRIGHTNESS" val="0.4"/>
  <p:tag name="KSO_WM_UNIT_TEXT_FILL_FORE_SCHEMECOLOR_INDEX" val="13"/>
  <p:tag name="KSO_WM_UNIT_TEXT_FILL_TYPE" val="1"/>
</p:tagLst>
</file>

<file path=ppt/tags/tag63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20},&quot;minSize&quot;:{&quot;size1&quot;:11.2},&quot;normalSize&quot;:{&quot;size1&quot;:11.2},&quot;subLayout&quot;:[{&quot;id&quot;:&quot;2025-07-20T23:50:58&quot;,&quot;margin&quot;:{&quot;bottom&quot;:0.025999998673796654,&quot;left&quot;:1.2699999809265137,&quot;right&quot;:1.2699999809265137,&quot;top&quot;:0.4230000376701355},&quot;type&quot;:0},{&quot;id&quot;:&quot;2025-07-20T23:50: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4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5585_2*l_h_i*1_1_2"/>
  <p:tag name="KSO_WM_TEMPLATE_CATEGORY" val="diagram"/>
  <p:tag name="KSO_WM_TEMPLATE_INDEX" val="20205585"/>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585_2*l_h_i*1_1_1"/>
  <p:tag name="KSO_WM_TEMPLATE_CATEGORY" val="diagram"/>
  <p:tag name="KSO_WM_TEMPLATE_INDEX" val="20205585"/>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4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585_2*l_h_f*1_1_1"/>
  <p:tag name="KSO_WM_TEMPLATE_CATEGORY" val="diagram"/>
  <p:tag name="KSO_WM_TEMPLATE_INDEX" val="20205585"/>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 name="KSO_WM_DIAGRAM_VIRTUALLY_FRAME" val="{&quot;height&quot;:357.02208661417325,&quot;left&quot;:199.98531496062992,&quot;top&quot;:127.47791338582677,&quot;width&quot;:560.0955511811023}"/>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5585_2*l_h_i*1_2_2"/>
  <p:tag name="KSO_WM_TEMPLATE_CATEGORY" val="diagram"/>
  <p:tag name="KSO_WM_TEMPLATE_INDEX" val="20205585"/>
  <p:tag name="KSO_WM_UNIT_LAYERLEVEL" val="1_1_1"/>
  <p:tag name="KSO_WM_TAG_VERSION" val="1.0"/>
  <p:tag name="KSO_WM_BEAUTIFY_FLAG" val="#wm#"/>
  <p:tag name="KSO_WM_UNIT_FILL_FORE_SCHEMECOLOR_INDEX_BRIGHTNESS" val="-0.25"/>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585_2*l_h_i*1_2_1"/>
  <p:tag name="KSO_WM_TEMPLATE_CATEGORY" val="diagram"/>
  <p:tag name="KSO_WM_TEMPLATE_INDEX" val="20205585"/>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4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585_2*l_h_f*1_2_1"/>
  <p:tag name="KSO_WM_TEMPLATE_CATEGORY" val="diagram"/>
  <p:tag name="KSO_WM_TEMPLATE_INDEX" val="20205585"/>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 name="KSO_WM_DIAGRAM_VIRTUALLY_FRAME" val="{&quot;height&quot;:357.02208661417325,&quot;left&quot;:199.98531496062992,&quot;top&quot;:127.47791338582677,&quot;width&quot;:560.0955511811023}"/>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5585_2*l_h_i*1_3_2"/>
  <p:tag name="KSO_WM_TEMPLATE_CATEGORY" val="diagram"/>
  <p:tag name="KSO_WM_TEMPLATE_INDEX" val="20205585"/>
  <p:tag name="KSO_WM_UNIT_LAYERLEVEL" val="1_1_1"/>
  <p:tag name="KSO_WM_TAG_VERSION" val="1.0"/>
  <p:tag name="KSO_WM_BEAUTIFY_FLAG" val="#wm#"/>
  <p:tag name="KSO_WM_UNIT_FILL_FORE_SCHEMECOLOR_INDEX_BRIGHTNESS" val="-0.25"/>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5585_2*l_h_i*1_3_1"/>
  <p:tag name="KSO_WM_TEMPLATE_CATEGORY" val="diagram"/>
  <p:tag name="KSO_WM_TEMPLATE_INDEX" val="20205585"/>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357.02208661417325,&quot;left&quot;:199.98531496062992,&quot;top&quot;:127.47791338582677,&quot;width&quot;:560.0955511811023}"/>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5585_2*l_h_f*1_3_1"/>
  <p:tag name="KSO_WM_TEMPLATE_CATEGORY" val="diagram"/>
  <p:tag name="KSO_WM_TEMPLATE_INDEX" val="20205585"/>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 name="KSO_WM_DIAGRAM_VIRTUALLY_FRAME" val="{&quot;height&quot;:357.02208661417325,&quot;left&quot;:199.98531496062992,&quot;top&quot;:127.47791338582677,&quot;width&quot;:560.0955511811023}"/>
</p:tagLst>
</file>

<file path=ppt/tags/tag6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20},&quot;minSize&quot;:{&quot;size1&quot;:11.2},&quot;normalSize&quot;:{&quot;size1&quot;:11.2},&quot;subLayout&quot;:[{&quot;id&quot;:&quot;2025-07-20T23:50:58&quot;,&quot;margin&quot;:{&quot;bottom&quot;:0.025999998673796654,&quot;left&quot;:1.2699999809265137,&quot;right&quot;:1.2699999809265137,&quot;top&quot;:0.4230000376701355},&quot;type&quot;:0},{&quot;id&quot;:&quot;2025-07-20T23:50: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65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0:58&quot;,&quot;maxSize&quot;:{&quot;size1&quot;:20},&quot;minSize&quot;:{&quot;size1&quot;:11.2},&quot;normalSize&quot;:{&quot;size1&quot;:11.2},&quot;subLayout&quot;:[{&quot;id&quot;:&quot;2025-07-20T23:50:58&quot;,&quot;margin&quot;:{&quot;bottom&quot;:0.025999998673796654,&quot;left&quot;:1.2699999809265137,&quot;right&quot;:1.2699999809265137,&quot;top&quot;:0.4230000376701355},&quot;type&quot;:0},{&quot;id&quot;:&quot;2025-07-20T23:50: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59.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17842</Words>
  <Application>WPS 演示</Application>
  <PresentationFormat>宽屏</PresentationFormat>
  <Paragraphs>821</Paragraphs>
  <Slides>59</Slides>
  <Notes>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59</vt:i4>
      </vt:variant>
    </vt:vector>
  </HeadingPairs>
  <TitlesOfParts>
    <vt:vector size="79" baseType="lpstr">
      <vt:lpstr>Arial</vt:lpstr>
      <vt:lpstr>宋体</vt:lpstr>
      <vt:lpstr>Wingdings</vt:lpstr>
      <vt:lpstr>微软雅黑</vt:lpstr>
      <vt:lpstr>汉仪旗黑-85S</vt:lpstr>
      <vt:lpstr>黑体</vt:lpstr>
      <vt:lpstr>Viner Hand ITC</vt:lpstr>
      <vt:lpstr>汉仪旗黑-85S</vt:lpstr>
      <vt:lpstr>Segoe UI</vt:lpstr>
      <vt:lpstr>Arial Unicode MS</vt:lpstr>
      <vt:lpstr>Arial Black</vt:lpstr>
      <vt:lpstr>Calibri</vt:lpstr>
      <vt:lpstr>方正仿宋_GBK</vt:lpstr>
      <vt:lpstr>NEU-BZ-S92</vt:lpstr>
      <vt:lpstr>方正书宋_GBK</vt:lpstr>
      <vt:lpstr>Segoe Print</vt:lpstr>
      <vt:lpstr>方正黑体_GBK</vt:lpstr>
      <vt:lpstr>NEU-HZ-S92</vt:lpstr>
      <vt:lpstr>Office 主题​​</vt:lpstr>
      <vt:lpstr>1_Office 主题​​</vt:lpstr>
      <vt:lpstr>第十八章 行政事业单位的预算结余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19</cp:revision>
  <dcterms:created xsi:type="dcterms:W3CDTF">2025-07-20T15:51:00Z</dcterms:created>
  <dcterms:modified xsi:type="dcterms:W3CDTF">2025-07-27T09:20:27Z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