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3.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国际商务封面"/>
          <p:cNvPicPr>
            <a:picLocks noChangeAspect="1"/>
          </p:cNvPicPr>
          <p:nvPr/>
        </p:nvPicPr>
        <p:blipFill>
          <a:blip r:embed="rId1"/>
          <a:stretch>
            <a:fillRect/>
          </a:stretch>
        </p:blipFill>
        <p:spPr>
          <a:xfrm>
            <a:off x="0" y="12065"/>
            <a:ext cx="12198350" cy="68459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1.3</a:t>
            </a:r>
            <a:r>
              <a:rPr lang="en-US">
                <a:cs typeface="汉仪铁线黑-65简" panose="00020600040101010101" charset="-122"/>
                <a:sym typeface="+mn-ea"/>
              </a:rPr>
              <a:t>  </a:t>
            </a:r>
            <a:r>
              <a:rPr altLang="en-US">
                <a:cs typeface="汉仪铁线黑-65简" panose="00020600040101010101" charset="-122"/>
                <a:sym typeface="+mn-ea"/>
              </a:rPr>
              <a:t>金融全球化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金融全球化的概念</a:t>
            </a:r>
            <a:endParaRPr lang="zh-CN" altLang="en-US" sz="2600" b="1">
              <a:latin typeface="+mj-lt"/>
              <a:ea typeface="黑体" panose="02010609060101010101" charset="-122"/>
              <a:cs typeface="+mj-lt"/>
            </a:endParaRPr>
          </a:p>
          <a:p>
            <a:r>
              <a:rPr lang="zh-CN" altLang="en-US"/>
              <a:t>金融全球化（Globalization of Finance）是指世界各国、各地区在金融业务、金融政策等方面相互交往和协调、相互渗透和扩张、相互竞争和制约已发展到相当水平，进而使全球金融形成一个联系密切、不可分割的整体。</a:t>
            </a:r>
            <a:endParaRPr lang="zh-CN" altLang="en-US"/>
          </a:p>
          <a:p>
            <a:r>
              <a:rPr lang="zh-CN" altLang="en-US"/>
              <a:t>金融全球化主要表现在资本流动全球化、货币体系全球化、金融市场全球化、金融机构全球化、金融协调和监管全球化等方面。资本流动的放开起初是固定汇率制度解体后，由发达国家率先尝试的，经过几十年的发展，国际资金已逐步流向发展中国家和新兴市场国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1.3</a:t>
            </a:r>
            <a:r>
              <a:rPr lang="en-US">
                <a:cs typeface="汉仪铁线黑-65简" panose="00020600040101010101" charset="-122"/>
                <a:sym typeface="+mn-ea"/>
              </a:rPr>
              <a:t>  </a:t>
            </a:r>
            <a:r>
              <a:rPr altLang="en-US">
                <a:cs typeface="汉仪铁线黑-65简" panose="00020600040101010101" charset="-122"/>
                <a:sym typeface="+mn-ea"/>
              </a:rPr>
              <a:t>金融全球化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金融全球化的度量方式</a:t>
            </a:r>
            <a:endParaRPr lang="zh-CN" altLang="en-US" sz="2600" b="1">
              <a:latin typeface="+mj-lt"/>
              <a:ea typeface="黑体" panose="02010609060101010101" charset="-122"/>
              <a:cs typeface="+mj-lt"/>
            </a:endParaRPr>
          </a:p>
          <a:p>
            <a:r>
              <a:rPr lang="zh-CN" altLang="en-US"/>
              <a:t>探究金融全球化的程度，可以采用每日货币交换流通量占GDP的比重、跨境银行海外资产占GDP的比重、跨境银行贷款和存款存量占GDP的比重等进行测度，如表14所示。表14中的数据是由国际清算银行（Bank of International Settlement， BIS）提供的，这些指标几乎都呈现上升的趋势，由此可以得出1980年至2010年，金融全球化程度一直在加深。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1.3</a:t>
            </a:r>
            <a:r>
              <a:rPr lang="en-US">
                <a:cs typeface="汉仪铁线黑-65简" panose="00020600040101010101" charset="-122"/>
                <a:sym typeface="+mn-ea"/>
              </a:rPr>
              <a:t>  </a:t>
            </a:r>
            <a:r>
              <a:rPr altLang="en-US">
                <a:cs typeface="汉仪铁线黑-65简" panose="00020600040101010101" charset="-122"/>
                <a:sym typeface="+mn-ea"/>
              </a:rPr>
              <a:t>金融全球化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1.3.3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中国的金融开放</a:t>
            </a:r>
            <a:endParaRPr lang="zh-CN" altLang="en-US" sz="2600" b="1">
              <a:latin typeface="+mj-lt"/>
              <a:ea typeface="黑体" panose="02010609060101010101" charset="-122"/>
              <a:cs typeface="+mj-lt"/>
            </a:endParaRPr>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（1） 从人民币汇率制度的变化看中国的金融开放</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（2） 从国际收支平衡表的经常性账户和资本账户的开放程度看中国的金融开放</a:t>
            </a:r>
            <a:endParaRPr lang="zh-CN" altLang="en-US" sz="2000" b="1">
              <a:latin typeface="Arial" panose="020B0604020202020204" pitchFamily="34" charset="0"/>
              <a:ea typeface="华文楷体" panose="02010600040101010101" charset="-122"/>
              <a:cs typeface="Arial" panose="020B0604020202020204" pitchFamily="34" charset="0"/>
            </a:endParaRPr>
          </a:p>
          <a:p>
            <a:pPr marL="0" indent="0">
              <a:buNone/>
            </a:pPr>
            <a:r>
              <a:rPr lang="zh-CN" altLang="en-US" sz="2000" b="1">
                <a:latin typeface="Arial" panose="020B0604020202020204" pitchFamily="34" charset="0"/>
                <a:ea typeface="华文楷体" panose="02010600040101010101" charset="-122"/>
                <a:cs typeface="Arial" panose="020B0604020202020204" pitchFamily="34" charset="0"/>
              </a:rPr>
              <a:t>（3） 中国的金融行业开放进程</a:t>
            </a:r>
            <a:endParaRPr lang="zh-CN" altLang="en-US" sz="2000" b="1">
              <a:latin typeface="Arial" panose="020B0604020202020204" pitchFamily="34" charset="0"/>
              <a:ea typeface="华文楷体" panose="02010600040101010101"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1.4</a:t>
            </a:r>
            <a:r>
              <a:rPr lang="en-US">
                <a:cs typeface="汉仪铁线黑-65简" panose="00020600040101010101" charset="-122"/>
                <a:sym typeface="+mn-ea"/>
              </a:rPr>
              <a:t>  </a:t>
            </a:r>
            <a:r>
              <a:rPr altLang="en-US">
                <a:cs typeface="汉仪铁线黑-65简" panose="00020600040101010101" charset="-122"/>
                <a:sym typeface="+mn-ea"/>
              </a:rPr>
              <a:t>全球化的表现</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国别分类</a:t>
            </a:r>
            <a:endParaRPr lang="zh-CN" altLang="en-US" sz="2600" b="1">
              <a:latin typeface="+mj-lt"/>
              <a:ea typeface="黑体" panose="02010609060101010101" charset="-122"/>
              <a:cs typeface="+mj-lt"/>
            </a:endParaRPr>
          </a:p>
          <a:p>
            <a:r>
              <a:rPr lang="zh-CN" altLang="en-US"/>
              <a:t>全球的经济体可以被划分为发达国家和新兴市场经济体。在部分机构组织和学术期刊的分类中，新兴市场经济体又被分为发展中国家、转型经济体。</a:t>
            </a:r>
            <a:endParaRPr lang="zh-CN" altLang="en-US"/>
          </a:p>
          <a:p>
            <a:r>
              <a:rPr lang="zh-CN" altLang="en-US"/>
              <a:t>发达国家（Developed Country）是成熟的经济体，是完成了工业化、具有先进生产力、市场体制完善的国家，其人均国内生产总值、国际贸易和投资量都较大。从各大洲的分布来看，发达国家包括北美范围内的美国和加拿大，亚洲和大洋洲范围内的日本、澳大利亚和新西兰，欧洲的28个欧盟国家以及瑞士、挪威和冰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1.4</a:t>
            </a:r>
            <a:r>
              <a:rPr lang="en-US">
                <a:cs typeface="汉仪铁线黑-65简" panose="00020600040101010101" charset="-122"/>
                <a:sym typeface="+mn-ea"/>
              </a:rPr>
              <a:t>  </a:t>
            </a:r>
            <a:r>
              <a:rPr altLang="en-US">
                <a:cs typeface="汉仪铁线黑-65简" panose="00020600040101010101" charset="-122"/>
                <a:sym typeface="+mn-ea"/>
              </a:rPr>
              <a:t>全球化的表现</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区域性贸易集团</a:t>
            </a:r>
            <a:endParaRPr lang="zh-CN" altLang="en-US" sz="2600" b="1">
              <a:latin typeface="+mj-lt"/>
              <a:ea typeface="黑体" panose="02010609060101010101" charset="-122"/>
              <a:cs typeface="+mj-lt"/>
            </a:endParaRPr>
          </a:p>
          <a:p>
            <a:r>
              <a:rPr lang="zh-CN" altLang="en-US"/>
              <a:t>目前，全球范围内的区域性贸易集团主要有北美自由贸易区、欧洲联盟和东南亚国家联盟三个贸易联盟，在这三个贸易联盟中，世界的主要贸易活动通过三种主要货币（美元、欧元和日元）完成。世界经济体系不再是单一的中心。目前，这些贸易集团还在不断扩大它们的影响范围并不断地通过贸易多边协议或单边协定吸纳新的国家加入。</a:t>
            </a:r>
            <a:endParaRPr lang="zh-CN" altLang="en-US"/>
          </a:p>
          <a:p>
            <a:r>
              <a:rPr lang="zh-CN" altLang="en-US"/>
              <a:t>欧洲联盟（European Union）简称欧盟，是由欧洲共同体发展而来的，创始成员国有6个，分别为德国、法国、意大利、荷兰、比利时和卢森堡，现拥有28个成员国。</a:t>
            </a:r>
            <a:endParaRPr lang="zh-CN" altLang="en-US"/>
          </a:p>
          <a:p>
            <a:r>
              <a:rPr lang="zh-CN" altLang="en-US"/>
              <a:t>东南亚国家联盟（Association of Southeast Asian Nations）简称东盟，其成员国有马来西亚、印度尼西亚、泰国、菲律宾、新加坡、越南等。</a:t>
            </a:r>
            <a:endParaRPr lang="zh-CN" altLang="en-US"/>
          </a:p>
          <a:p>
            <a:r>
              <a:rPr lang="zh-CN" altLang="en-US"/>
              <a:t>北美自由贸易区（North American Free Trade Area）由美洲的发达国家和发展中国家——美国、加拿大和墨西哥三国组成。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1.4</a:t>
            </a:r>
            <a:r>
              <a:rPr lang="en-US">
                <a:cs typeface="汉仪铁线黑-65简" panose="00020600040101010101" charset="-122"/>
                <a:sym typeface="+mn-ea"/>
              </a:rPr>
              <a:t>  </a:t>
            </a:r>
            <a:r>
              <a:rPr altLang="en-US">
                <a:cs typeface="汉仪铁线黑-65简" panose="00020600040101010101" charset="-122"/>
                <a:sym typeface="+mn-ea"/>
              </a:rPr>
              <a:t>全球化的表现</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1.4.3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全球机构的出现</a:t>
            </a:r>
            <a:endParaRPr lang="zh-CN" altLang="en-US" sz="2600" b="1">
              <a:latin typeface="+mj-lt"/>
              <a:ea typeface="黑体" panose="02010609060101010101" charset="-122"/>
              <a:cs typeface="+mj-lt"/>
            </a:endParaRPr>
          </a:p>
          <a:p>
            <a:r>
              <a:rPr lang="zh-CN" altLang="en-US"/>
              <a:t>由于这些机构的出现，各国的边界正在逐渐模糊。超国家范畴的机构包括联合国、世界贸易组织、世界银行和国际货币基金组织等。</a:t>
            </a:r>
            <a:endParaRPr lang="zh-CN" altLang="en-US"/>
          </a:p>
          <a:p>
            <a:r>
              <a:rPr lang="zh-CN" altLang="en-US"/>
              <a:t>联合国（The United Nations）是第二次世界大战后成立的、由主权国家组成的国际组织，致力于促进各国在国际法、国际安全、经济发展、社会进步、人权及实现世界和平方面的合作。1945年10月24日，在美国旧金山签订生效的《联合国宪章》标志着联合国正式成立。</a:t>
            </a:r>
            <a:endParaRPr lang="zh-CN" altLang="en-US"/>
          </a:p>
          <a:p>
            <a:r>
              <a:rPr lang="zh-CN" altLang="en-US"/>
              <a:t>1994年，关税与贸易总协定部长会议决定成立更具全球性的世界贸易组织（World Trade Organization， WTO），以取代关税与贸易总协定。</a:t>
            </a:r>
            <a:endParaRPr lang="zh-CN" altLang="en-US"/>
          </a:p>
          <a:p>
            <a:r>
              <a:rPr lang="zh-CN" altLang="en-US"/>
              <a:t>国际货币基金组织（International Monetary Fund， IMF）和世界银行（World Bank）是由44个国家于1944年在布雷顿森林会议上创建的。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1.5</a:t>
            </a:r>
            <a:r>
              <a:rPr lang="en-US">
                <a:cs typeface="汉仪铁线黑-65简" panose="00020600040101010101" charset="-122"/>
                <a:sym typeface="+mn-ea"/>
              </a:rPr>
              <a:t>  </a:t>
            </a:r>
            <a:r>
              <a:rPr altLang="en-US">
                <a:cs typeface="汉仪铁线黑-65简" panose="00020600040101010101" charset="-122"/>
                <a:sym typeface="+mn-ea"/>
              </a:rPr>
              <a:t>全球化带来的影响</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1.5.1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经济增长</a:t>
            </a:r>
            <a:endParaRPr lang="zh-CN" altLang="en-US" sz="2600" b="1">
              <a:latin typeface="+mj-lt"/>
              <a:ea typeface="黑体" panose="02010609060101010101" charset="-122"/>
              <a:cs typeface="+mj-lt"/>
            </a:endParaRPr>
          </a:p>
          <a:p>
            <a:r>
              <a:rPr lang="zh-CN" altLang="en-US"/>
              <a:t>目前，大家普遍接受的是全球化将会带来经济增长。</a:t>
            </a:r>
            <a:endParaRPr lang="zh-CN" altLang="en-US"/>
          </a:p>
          <a:p>
            <a:r>
              <a:rPr lang="zh-CN" altLang="en-US"/>
              <a:t>部分学者如张中元（2014）认为，经济全球化、社会全球化均能带来经济增长；周先波等（2009）则通过研究发现，全球化与经济增长之间存在非线性关系，认为全球化对经济增长的促进作用的大小与全球化程度有关，即当全球化水平低于某一界限时，开放度的提高对经济增长的促进作用会增强，当超过这一界限时，开放度的提高对经济增长的促进作用会减弱；此外，研究还发现，全球化是否对某一经济体的经济增长产生正面影响，还与该经济体的经济发展水平、人力资本积累水平和政治制度等因素有很大关系。</a:t>
            </a:r>
            <a:endParaRPr lang="zh-CN" altLang="en-US"/>
          </a:p>
          <a:p>
            <a:r>
              <a:rPr lang="zh-CN" altLang="en-US"/>
              <a:t>全球化对经济增长具有正面影响，那么全球化还有怎样的负面影响呢？人们现在普遍认为全球化与收入不平等相关。从宏观层面来看，评判一个国家的收入是否平等，有两个重要的方式，即洛伦兹曲线和基尼系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1.5</a:t>
            </a:r>
            <a:r>
              <a:rPr lang="en-US">
                <a:cs typeface="汉仪铁线黑-65简" panose="00020600040101010101" charset="-122"/>
                <a:sym typeface="+mn-ea"/>
              </a:rPr>
              <a:t>  </a:t>
            </a:r>
            <a:r>
              <a:rPr altLang="en-US">
                <a:cs typeface="汉仪铁线黑-65简" panose="00020600040101010101" charset="-122"/>
                <a:sym typeface="+mn-ea"/>
              </a:rPr>
              <a:t>全球化带来的影响</a:t>
            </a:r>
            <a:endParaRPr lang="zh-CN" altLang="en-US"/>
          </a:p>
        </p:txBody>
      </p:sp>
      <p:sp>
        <p:nvSpPr>
          <p:cNvPr id="3" name="内容占位符 2"/>
          <p:cNvSpPr>
            <a:spLocks noGrp="1"/>
          </p:cNvSpPr>
          <p:nvPr>
            <p:ph idx="1"/>
          </p:nvPr>
        </p:nvSpPr>
        <p:spPr/>
        <p:txBody>
          <a:bodyPr/>
          <a:p>
            <a:r>
              <a:rPr lang="zh-CN" altLang="en-US"/>
              <a:t>洛伦兹曲线（Lorenz Curve）指的是在一个国家或地区内，由以“最贫穷的人口计算起一直到最富有的人口”的人口百分比与对应各个人口百分比的收入百分比的点组成的曲线。</a:t>
            </a:r>
            <a:endParaRPr lang="zh-CN" altLang="en-US"/>
          </a:p>
          <a:p>
            <a:r>
              <a:rPr lang="zh-CN" altLang="en-US"/>
              <a:t>洛伦兹曲线的弯曲程度有重要意义。一般来讲，洛伦兹曲线反映了一个国家收入分配的不平等程度。从图17来看，弯曲程度越大，收入分配越不平等；反之亦然。</a:t>
            </a:r>
            <a:endParaRPr lang="zh-CN" altLang="en-US"/>
          </a:p>
          <a:p>
            <a:r>
              <a:rPr lang="zh-CN" altLang="en-US"/>
              <a:t>基尼系数（Gini Coefficient）是1943年美国经济学家阿尔伯特·赫希曼根据洛伦兹曲线所定义的判断收入分配公平程度的指标，是介于0和1之间的比例数值，是国际上用来综合考察居民收入分配差异状况的一个重要分析指标。</a:t>
            </a:r>
            <a:endParaRPr lang="zh-CN" altLang="en-US"/>
          </a:p>
          <a:p>
            <a:r>
              <a:rPr lang="zh-CN" altLang="en-US"/>
              <a:t>收入分配越是趋向平等，洛伦兹曲线的弧度越小，基尼系数也越小；反之，收入分配越是趋向不平等，洛伦兹曲线的弧度越大，基尼系数也就越大。国际上通常把0.4作为贫富差距的警戒线，大于这一数值容易出现社会动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1.5</a:t>
            </a:r>
            <a:r>
              <a:rPr lang="en-US">
                <a:cs typeface="汉仪铁线黑-65简" panose="00020600040101010101" charset="-122"/>
                <a:sym typeface="+mn-ea"/>
              </a:rPr>
              <a:t>  </a:t>
            </a:r>
            <a:r>
              <a:rPr altLang="en-US">
                <a:cs typeface="汉仪铁线黑-65简" panose="00020600040101010101" charset="-122"/>
                <a:sym typeface="+mn-ea"/>
              </a:rPr>
              <a:t>全球化带来的影响</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1.5.3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全球化与环境污染</a:t>
            </a:r>
            <a:endParaRPr lang="zh-CN" altLang="en-US" sz="2600" b="1">
              <a:latin typeface="+mj-lt"/>
              <a:ea typeface="黑体" panose="02010609060101010101" charset="-122"/>
              <a:cs typeface="+mj-lt"/>
            </a:endParaRPr>
          </a:p>
          <a:p>
            <a:r>
              <a:rPr lang="zh-CN" altLang="en-US"/>
              <a:t>此处讨论全球化与环境污染的关系要引入“环境倾销”这一观点。发达国家停止在其国内从事污染密集型产品的生产并将其通过对外直接投资建厂的方式转移到环境保护法不太严格的发展中国家或者直接从这些发展中国家进口污染密集型产品，但发达国家又不愿意将可以减轻污染的先进技术告知发展中国家，导致发展中国家的环境恶化，这就是“环境倾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1.5</a:t>
            </a:r>
            <a:r>
              <a:rPr lang="en-US">
                <a:cs typeface="汉仪铁线黑-65简" panose="00020600040101010101" charset="-122"/>
                <a:sym typeface="+mn-ea"/>
              </a:rPr>
              <a:t>  </a:t>
            </a:r>
            <a:r>
              <a:rPr altLang="en-US">
                <a:cs typeface="汉仪铁线黑-65简" panose="00020600040101010101" charset="-122"/>
                <a:sym typeface="+mn-ea"/>
              </a:rPr>
              <a:t>全球化带来的影响</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1.5.4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全球化的微观视角</a:t>
            </a:r>
            <a:endParaRPr lang="zh-CN" altLang="en-US" sz="2600" b="1">
              <a:latin typeface="+mj-lt"/>
              <a:ea typeface="黑体" panose="02010609060101010101" charset="-122"/>
              <a:cs typeface="+mj-lt"/>
            </a:endParaRPr>
          </a:p>
          <a:p>
            <a:r>
              <a:rPr lang="zh-CN" altLang="en-US"/>
              <a:t>随着技术进步带来的便利性、灵活性和高效率，企业可以通过全球化布局摆脱地区性的限制，在更加广阔的市场进行资源协调，选择更加适宜的发展区域。因此，目前很多企业选择进行全球化布局，其经营活动和联盟组织遍布全球。</a:t>
            </a:r>
            <a:endParaRPr lang="zh-CN" altLang="en-US"/>
          </a:p>
          <a:p>
            <a:r>
              <a:rPr lang="zh-CN" altLang="en-US"/>
              <a:t>中小型企业尤其受益于全球化。借助互联网，中小型企业可以像大企业一样在全世界范围内寻找优质客户和供应商，并且能通过传真、电子邮件、网络会议等现代通信技术降低与客户交流沟通、签订合同的成本。例如，一家在伦敦的两人小公司可以通过互联网在欧洲寻求原材料供应商，并送往越南的工厂进行加工，最终由一家法国的货运代理负责其境外货物的配送和运输工作，销售到在网络上进行订购的消费者手中。全球化在降低中小企业经营成本的同时，也能为其提供范围更加广阔的供应商和消费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第一章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全球化</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olidFill>
                  <a:schemeClr val="tx1"/>
                </a:solidFill>
                <a:cs typeface="汉仪铁线黑-65简" panose="00020600040101010101" charset="-122"/>
                <a:sym typeface="+mn-ea"/>
              </a:rPr>
              <a:t>1.6</a:t>
            </a:r>
            <a:r>
              <a:rPr lang="en-US">
                <a:solidFill>
                  <a:schemeClr val="tx1"/>
                </a:solidFill>
                <a:cs typeface="汉仪铁线黑-65简" panose="00020600040101010101" charset="-122"/>
                <a:sym typeface="+mn-ea"/>
              </a:rPr>
              <a:t>  </a:t>
            </a:r>
            <a:r>
              <a:rPr altLang="en-US">
                <a:solidFill>
                  <a:schemeClr val="tx1"/>
                </a:solidFill>
                <a:cs typeface="汉仪铁线黑-65简" panose="00020600040101010101" charset="-122"/>
                <a:sym typeface="+mn-ea"/>
              </a:rPr>
              <a:t>全球化的相关观点</a:t>
            </a:r>
            <a:endParaRPr lang="zh-CN" altLang="en-US">
              <a:solidFill>
                <a:schemeClr val="tx1"/>
              </a:solidFill>
              <a:cs typeface="汉仪铁线黑-65简" panose="00020600040101010101" charset="-122"/>
              <a:sym typeface="+mn-ea"/>
            </a:endParaRPr>
          </a:p>
        </p:txBody>
      </p:sp>
      <p:sp>
        <p:nvSpPr>
          <p:cNvPr id="3" name="内容占位符 2"/>
          <p:cNvSpPr>
            <a:spLocks noGrp="1"/>
          </p:cNvSpPr>
          <p:nvPr>
            <p:ph idx="1"/>
          </p:nvPr>
        </p:nvSpPr>
        <p:spPr/>
        <p:txBody>
          <a:bodyPr/>
          <a:p>
            <a:r>
              <a:rPr lang="zh-CN" altLang="en-US"/>
              <a:t>有些学者认为全球化是自20世纪后期以来产生的一种新现象，是受到近年来技术革新和西方发达国家借助跨国企业来尝试主导他国的意识形态所推动的。这种观点的持有者许多是全球化的反对者，他们更关注全球化带来的负面影响，如上节所提及的收入不平等、环境压力等，提倡放慢全球化的速度。</a:t>
            </a:r>
            <a:endParaRPr lang="zh-CN" altLang="en-US"/>
          </a:p>
          <a:p>
            <a:r>
              <a:rPr lang="zh-CN" altLang="en-US"/>
              <a:t>与此相反，一些历史学家认为全球化是人类历史的一部分，并不是新出现的。从西汉丝绸之路到后来繁荣的海上贸易，国与国之间加强联系、互通有无是一直存在并不断发展的。</a:t>
            </a:r>
            <a:endParaRPr lang="zh-CN" altLang="en-US"/>
          </a:p>
          <a:p>
            <a:r>
              <a:rPr lang="zh-CN" altLang="en-US"/>
              <a:t>比较折中的观点认为全球化不是新近出现的现象，也不是直线式上升的，而是不断变化与发展的。这种观点与马克思的发展论有共通之处，相对而言也更贴近现实。</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olidFill>
                  <a:schemeClr val="tx1"/>
                </a:solidFill>
                <a:cs typeface="汉仪铁线黑-65简" panose="00020600040101010101" charset="-122"/>
                <a:sym typeface="+mn-ea"/>
              </a:rPr>
              <a:t>1.6</a:t>
            </a:r>
            <a:r>
              <a:rPr lang="en-US">
                <a:solidFill>
                  <a:schemeClr val="tx1"/>
                </a:solidFill>
                <a:cs typeface="汉仪铁线黑-65简" panose="00020600040101010101" charset="-122"/>
                <a:sym typeface="+mn-ea"/>
              </a:rPr>
              <a:t>  </a:t>
            </a:r>
            <a:r>
              <a:rPr altLang="en-US">
                <a:solidFill>
                  <a:schemeClr val="tx1"/>
                </a:solidFill>
                <a:cs typeface="汉仪铁线黑-65简" panose="00020600040101010101" charset="-122"/>
                <a:sym typeface="+mn-ea"/>
              </a:rPr>
              <a:t>全球化的相关观点</a:t>
            </a:r>
            <a:endParaRPr lang="zh-CN" altLang="en-US">
              <a:solidFill>
                <a:schemeClr val="tx1"/>
              </a:solidFill>
              <a:cs typeface="汉仪铁线黑-65简" panose="00020600040101010101" charset="-122"/>
              <a:sym typeface="+mn-ea"/>
            </a:endParaRPr>
          </a:p>
        </p:txBody>
      </p:sp>
      <p:sp>
        <p:nvSpPr>
          <p:cNvPr id="3" name="内容占位符 2"/>
          <p:cNvSpPr>
            <a:spLocks noGrp="1"/>
          </p:cNvSpPr>
          <p:nvPr>
            <p:ph idx="1"/>
          </p:nvPr>
        </p:nvSpPr>
        <p:spPr/>
        <p:txBody>
          <a:bodyPr/>
          <a:p>
            <a:r>
              <a:rPr lang="zh-CN" altLang="en-US"/>
              <a:t>目前的全球化开始于第二次世界大战之后。当时的大部分西方国家有进行全球贸易和投资的意愿，而其他国家则不愿参与到全球化进程中。</a:t>
            </a:r>
            <a:endParaRPr lang="zh-CN" altLang="en-US"/>
          </a:p>
          <a:p>
            <a:r>
              <a:rPr lang="zh-CN" altLang="en-US"/>
              <a:t>然而，全球化不会永远单边地向前发展。20世纪90年代和21世纪初，全球化得到了快速发展的同时也受到了强烈的抵抗。反全球化浪潮始于1995年。1999年，世界贸易组织在西雅图会议中大出风头，从此以后，与经济有关的问题到哪里，反全球化的抗议者就跟到哪里。</a:t>
            </a:r>
            <a:endParaRPr lang="zh-CN" altLang="en-US"/>
          </a:p>
          <a:p>
            <a:r>
              <a:rPr lang="zh-CN" altLang="en-US"/>
              <a:t>此后，虽然反对全球化的行动仍在许多国家有报道，但受到巨额经济利益的影响，全球化的步伐并未停止，至2005年左右，全球的国际贸易总值恢复到了历史高位。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46" name="组合 45"/>
          <p:cNvGrpSpPr/>
          <p:nvPr/>
        </p:nvGrpSpPr>
        <p:grpSpPr>
          <a:xfrm>
            <a:off x="2893060" y="1383030"/>
            <a:ext cx="5842000" cy="4244975"/>
            <a:chOff x="4556" y="2178"/>
            <a:chExt cx="9200" cy="6685"/>
          </a:xfrm>
        </p:grpSpPr>
        <p:grpSp>
          <p:nvGrpSpPr>
            <p:cNvPr id="4098" name="Group 2"/>
            <p:cNvGrpSpPr/>
            <p:nvPr/>
          </p:nvGrpSpPr>
          <p:grpSpPr>
            <a:xfrm>
              <a:off x="4556" y="2178"/>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1.1</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什么是全球化</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3331"/>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1.2</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全球化的度量指标</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4447"/>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1.3</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金融全球化</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566" y="5585"/>
              <a:ext cx="9180" cy="1017"/>
              <a:chOff x="0" y="0"/>
              <a:chExt cx="8840"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108" y="36"/>
                <a:ext cx="8673" cy="981"/>
                <a:chOff x="0" y="0"/>
                <a:chExt cx="867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1.4</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全球化的表现</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6" name="Group 2"/>
            <p:cNvGrpSpPr/>
            <p:nvPr/>
          </p:nvGrpSpPr>
          <p:grpSpPr>
            <a:xfrm>
              <a:off x="4576" y="6716"/>
              <a:ext cx="9180" cy="1017"/>
              <a:chOff x="0" y="0"/>
              <a:chExt cx="8840" cy="1019"/>
            </a:xfrm>
          </p:grpSpPr>
          <p:sp>
            <p:nvSpPr>
              <p:cNvPr id="3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8" name="Group 4"/>
              <p:cNvGrpSpPr/>
              <p:nvPr/>
            </p:nvGrpSpPr>
            <p:grpSpPr>
              <a:xfrm>
                <a:off x="108" y="36"/>
                <a:ext cx="8673" cy="981"/>
                <a:chOff x="0" y="0"/>
                <a:chExt cx="8673" cy="981"/>
              </a:xfrm>
            </p:grpSpPr>
            <p:pic>
              <p:nvPicPr>
                <p:cNvPr id="3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1.5</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全球化带来的影响</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41" name="Group 2"/>
            <p:cNvGrpSpPr/>
            <p:nvPr/>
          </p:nvGrpSpPr>
          <p:grpSpPr>
            <a:xfrm>
              <a:off x="4576" y="7847"/>
              <a:ext cx="9180" cy="1017"/>
              <a:chOff x="0" y="0"/>
              <a:chExt cx="8840" cy="1019"/>
            </a:xfrm>
          </p:grpSpPr>
          <p:sp>
            <p:nvSpPr>
              <p:cNvPr id="4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rgbClr val="FFFFFF"/>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3" name="Group 4"/>
              <p:cNvGrpSpPr/>
              <p:nvPr/>
            </p:nvGrpSpPr>
            <p:grpSpPr>
              <a:xfrm>
                <a:off x="108" y="36"/>
                <a:ext cx="8673" cy="981"/>
                <a:chOff x="0" y="0"/>
                <a:chExt cx="8673" cy="981"/>
              </a:xfrm>
            </p:grpSpPr>
            <p:pic>
              <p:nvPicPr>
                <p:cNvPr id="4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1.6</a:t>
                  </a:r>
                  <a:r>
                    <a:rPr lang="en-US" alt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全球化的相关观点</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1.1</a:t>
            </a:r>
            <a:r>
              <a:rPr lang="en-US">
                <a:cs typeface="汉仪铁线黑-65简" panose="00020600040101010101" charset="-122"/>
                <a:sym typeface="+mn-ea"/>
              </a:rPr>
              <a:t>  </a:t>
            </a:r>
            <a:r>
              <a:rPr altLang="en-US">
                <a:cs typeface="汉仪铁线黑-65简" panose="00020600040101010101" charset="-122"/>
                <a:sym typeface="+mn-ea"/>
              </a:rPr>
              <a:t>什么是全球化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1.1.1 生产全球化</a:t>
            </a:r>
            <a:endParaRPr lang="zh-CN" altLang="en-US" sz="2600" b="1">
              <a:latin typeface="+mj-lt"/>
              <a:ea typeface="黑体" panose="02010609060101010101" charset="-122"/>
              <a:cs typeface="+mj-lt"/>
            </a:endParaRPr>
          </a:p>
          <a:p>
            <a:r>
              <a:rPr lang="zh-CN" altLang="en-US"/>
              <a:t>早期生产全球化仅表现为产品制造环节的外包，部分企业通过外包的方式将产品的制造环节外包给劳动力资本、能源资本或土地资本价格更低的其他国家的工厂。然而，随着互联网技术的发展，人们的沟通成本降低，很多企业开始将服务外包给其他国家，如美国医院将部分放射科的工作外包给印度医生，实现了外包业务从简单产品制造到服务外包的升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1.1</a:t>
            </a:r>
            <a:r>
              <a:rPr lang="en-US">
                <a:cs typeface="汉仪铁线黑-65简" panose="00020600040101010101" charset="-122"/>
                <a:sym typeface="+mn-ea"/>
              </a:rPr>
              <a:t>  </a:t>
            </a:r>
            <a:r>
              <a:rPr altLang="en-US">
                <a:cs typeface="汉仪铁线黑-65简" panose="00020600040101010101" charset="-122"/>
                <a:sym typeface="+mn-ea"/>
              </a:rPr>
              <a:t>什么是全球化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市场全球化</a:t>
            </a:r>
            <a:endParaRPr lang="zh-CN" altLang="en-US" sz="2600" b="1">
              <a:latin typeface="+mj-lt"/>
              <a:ea typeface="黑体" panose="02010609060101010101" charset="-122"/>
              <a:cs typeface="+mj-lt"/>
            </a:endParaRPr>
          </a:p>
          <a:p>
            <a:r>
              <a:rPr lang="zh-CN" altLang="en-US"/>
              <a:t>产品生产完成后，便进入了产品的销售阶段。原本分散和独立的各国市场现在都相互融合，逐渐形成了一个巨大的国际市场，这就是市场全球化（Globalization of Markets）。</a:t>
            </a:r>
            <a:endParaRPr lang="zh-CN" altLang="en-US"/>
          </a:p>
          <a:p>
            <a:r>
              <a:rPr lang="zh-CN" altLang="en-US"/>
              <a:t>目前，大多数全球化企业在海外的生产和销售活动的规模远大于其在国内的生产经营活动。例如，雀巢50%的销售来自境外市场，宝洁的这一比例达到65%，可口可乐的这一比例则达到了80%。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1.1</a:t>
            </a:r>
            <a:r>
              <a:rPr lang="en-US">
                <a:cs typeface="汉仪铁线黑-65简" panose="00020600040101010101" charset="-122"/>
                <a:sym typeface="+mn-ea"/>
              </a:rPr>
              <a:t>  </a:t>
            </a:r>
            <a:r>
              <a:rPr altLang="en-US">
                <a:cs typeface="汉仪铁线黑-65简" panose="00020600040101010101" charset="-122"/>
                <a:sym typeface="+mn-ea"/>
              </a:rPr>
              <a:t>什么是全球化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人力资本全球化</a:t>
            </a:r>
            <a:endParaRPr lang="zh-CN" altLang="en-US" sz="2600" b="1">
              <a:latin typeface="+mj-lt"/>
              <a:ea typeface="黑体" panose="02010609060101010101" charset="-122"/>
              <a:cs typeface="+mj-lt"/>
            </a:endParaRPr>
          </a:p>
          <a:p>
            <a:r>
              <a:rPr lang="zh-CN" altLang="en-US"/>
              <a:t>除了生产与销售，人力资本也呈现全球化趋势，很多企业开始在不同国家雇用员工来负责企业某项专业业务，即人力资本全球化（Globalization of Human Capital）。</a:t>
            </a:r>
            <a:endParaRPr lang="zh-CN" altLang="en-US"/>
          </a:p>
          <a:p>
            <a:r>
              <a:rPr lang="zh-CN" altLang="en-US"/>
              <a:t>许多新兴国家与欠发达国家有着充足与低廉的劳动力，很多跨国企业选择将一些低端职位转移到这些国家。其中，中国一直有“世界的工厂”的名号，这是由于很多跨国企业利用中国的低廉人力成本，将简单的工厂制造业务外包给中国的企业，如苹果手机的组装工作就被外包给了中国的富士康。同样，印度也有“世界的办公室”的称号，劳动力便宜、英语水平高、计算机操作能力强等因素导致了跨国企业将基础的服务业务转移到了印度，如IBM和微软等软件企业常常会雇用印度的工程师进行软件设计的测试工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1.1</a:t>
            </a:r>
            <a:r>
              <a:rPr lang="en-US">
                <a:cs typeface="汉仪铁线黑-65简" panose="00020600040101010101" charset="-122"/>
                <a:sym typeface="+mn-ea"/>
              </a:rPr>
              <a:t>  </a:t>
            </a:r>
            <a:r>
              <a:rPr altLang="en-US">
                <a:cs typeface="汉仪铁线黑-65简" panose="00020600040101010101" charset="-122"/>
                <a:sym typeface="+mn-ea"/>
              </a:rPr>
              <a:t>什么是全球化</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信息技术全球化</a:t>
            </a:r>
            <a:endParaRPr lang="zh-CN" altLang="en-US" sz="2600" b="1">
              <a:latin typeface="+mj-lt"/>
              <a:ea typeface="黑体" panose="02010609060101010101" charset="-122"/>
              <a:cs typeface="+mj-lt"/>
            </a:endParaRPr>
          </a:p>
          <a:p>
            <a:r>
              <a:rPr lang="zh-CN" altLang="en-US"/>
              <a:t>信息技术的传播是全球化的重要媒介和推动力。过去信息技术落后，国内基本的贸易和通信都困难，全球化更是难如登天。</a:t>
            </a:r>
            <a:endParaRPr lang="zh-CN" altLang="en-US"/>
          </a:p>
          <a:p>
            <a:r>
              <a:rPr lang="zh-CN" altLang="en-US"/>
              <a:t>我国最早的信息传播记载出现在三千多年前的商代，乘马传递曰驿。但这种方式传递消息太慢，容易出错，有时传信人未送达就身故，导致信息无法送达。现代信息技术的发展在极大程度上促进了如今全球化的发展。信息技术已经深入我们每个人的工作和生活，信息技术的发展使得各国的边界逐渐模糊，使得各国企业进行全球化业务更加便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1.2</a:t>
            </a:r>
            <a:r>
              <a:rPr lang="en-US">
                <a:cs typeface="汉仪铁线黑-65简" panose="00020600040101010101" charset="-122"/>
                <a:sym typeface="+mn-ea"/>
              </a:rPr>
              <a:t>  </a:t>
            </a:r>
            <a:r>
              <a:rPr altLang="en-US">
                <a:cs typeface="汉仪铁线黑-65简" panose="00020600040101010101" charset="-122"/>
                <a:sym typeface="+mn-ea"/>
              </a:rPr>
              <a:t>全球化的度量指标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加总指标</a:t>
            </a:r>
            <a:endParaRPr lang="zh-CN" altLang="en-US" sz="2600" b="1">
              <a:latin typeface="+mj-lt"/>
              <a:ea typeface="黑体" panose="02010609060101010101" charset="-122"/>
              <a:cs typeface="+mj-lt"/>
            </a:endParaRPr>
          </a:p>
          <a:p>
            <a:r>
              <a:rPr lang="zh-CN" altLang="en-US"/>
              <a:t>用来探究经济全球化程度的加总式指标有很多，表11列举了比较常用的几种度量指标，如贸易开放度、外商直接投资额占总GDP的百分比以及发展中国家和新兴市场国家的各项指标（如购买力平价下的GDP、对外直接投资额和外汇储备）占对应指标在全世界总额中的百分比。表11中右侧的数值是采用各指标计算出的指数，可以看到，每个指标的数值基本具有增长的趋势，这表明从1980年到2010年全球化的程度在不断加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cs typeface="汉仪铁线黑-65简" panose="00020600040101010101" charset="-122"/>
                <a:sym typeface="+mn-ea"/>
              </a:rPr>
              <a:t>1.2</a:t>
            </a:r>
            <a:r>
              <a:rPr lang="en-US">
                <a:cs typeface="汉仪铁线黑-65简" panose="00020600040101010101" charset="-122"/>
                <a:sym typeface="+mn-ea"/>
              </a:rPr>
              <a:t>  </a:t>
            </a:r>
            <a:r>
              <a:rPr altLang="en-US">
                <a:cs typeface="汉仪铁线黑-65简" panose="00020600040101010101" charset="-122"/>
                <a:sym typeface="+mn-ea"/>
              </a:rPr>
              <a:t>全球化的度量指标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网络指标</a:t>
            </a:r>
            <a:endParaRPr lang="zh-CN" altLang="en-US" sz="2600" b="1">
              <a:latin typeface="+mj-lt"/>
              <a:ea typeface="黑体" panose="02010609060101010101" charset="-122"/>
              <a:cs typeface="+mj-lt"/>
            </a:endParaRPr>
          </a:p>
          <a:p>
            <a:r>
              <a:rPr lang="zh-CN" altLang="en-US"/>
              <a:t>除了加总指标外，还能采用网络指标测度全球化。网络是由一群主体构成的总和，其中部分主体相互之间具有某种关联。这种相关关系的定义很灵活，可以是任何不同形式的关系。例如，国家间出口贸易的关系、股票投资者是否是同一家健身房的健身伙伴的关系、企业董事之间的校友关系以及企业之间的战略伙伴关系等，均可以用来构建网络。</a:t>
            </a:r>
            <a:endParaRPr lang="zh-CN" altLang="en-US"/>
          </a:p>
          <a:p>
            <a:r>
              <a:rPr lang="zh-CN" altLang="en-US"/>
              <a:t>此外，我们还能用国际航班交通图对全球化进行衡量。航线网越密集，表明各个国家之间的航线越多，全球化程度也就越深。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4920</Words>
  <Application>WPS 演示</Application>
  <PresentationFormat>宽屏</PresentationFormat>
  <Paragraphs>127</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华文楷体</vt:lpstr>
      <vt:lpstr>Office 主题​​</vt:lpstr>
      <vt:lpstr>默认设计模板</vt:lpstr>
      <vt:lpstr>PowerPoint 演示文稿</vt:lpstr>
      <vt:lpstr>PowerPoint 演示文稿</vt:lpstr>
      <vt:lpstr>PowerPoint 演示文稿</vt:lpstr>
      <vt:lpstr>1.1  什么是全球化</vt:lpstr>
      <vt:lpstr>1.1  什么是全球化</vt:lpstr>
      <vt:lpstr>1.1  什么是全球化</vt:lpstr>
      <vt:lpstr>1.1  什么是全球化</vt:lpstr>
      <vt:lpstr>1.2  全球化的度量指标</vt:lpstr>
      <vt:lpstr>1.2  全球化的度量指标</vt:lpstr>
      <vt:lpstr>1.3  金融全球化</vt:lpstr>
      <vt:lpstr>1.3  金融全球化</vt:lpstr>
      <vt:lpstr>1.3  金融全球化</vt:lpstr>
      <vt:lpstr>1.4  全球化的表现</vt:lpstr>
      <vt:lpstr>1.4  全球化的表现</vt:lpstr>
      <vt:lpstr>1.4  全球化的表现</vt:lpstr>
      <vt:lpstr>1.5  全球化带来的影响</vt:lpstr>
      <vt:lpstr>1.5  全球化带来的影响</vt:lpstr>
      <vt:lpstr>1.5  全球化带来的影响</vt:lpstr>
      <vt:lpstr>1.5  全球化带来的影响</vt:lpstr>
      <vt:lpstr>1.6  全球化的相关观点</vt:lpstr>
      <vt:lpstr>1.6  全球化的相关观点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6C249221323141C9836CD3821A3C69D6</vt:lpwstr>
  </property>
</Properties>
</file>