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2"/>
  </p:handoutMasterIdLst>
  <p:sldIdLst>
    <p:sldId id="10162" r:id="rId3"/>
    <p:sldId id="10137" r:id="rId5"/>
    <p:sldId id="10138" r:id="rId6"/>
    <p:sldId id="10189" r:id="rId7"/>
    <p:sldId id="10190" r:id="rId8"/>
    <p:sldId id="10193" r:id="rId9"/>
    <p:sldId id="10191" r:id="rId10"/>
    <p:sldId id="10194" r:id="rId11"/>
    <p:sldId id="10192" r:id="rId12"/>
    <p:sldId id="10195" r:id="rId13"/>
    <p:sldId id="10197" r:id="rId14"/>
    <p:sldId id="10196" r:id="rId15"/>
    <p:sldId id="10198" r:id="rId16"/>
    <p:sldId id="10199" r:id="rId17"/>
    <p:sldId id="10200" r:id="rId18"/>
    <p:sldId id="10148" r:id="rId19"/>
    <p:sldId id="10202" r:id="rId20"/>
    <p:sldId id="10203" r:id="rId21"/>
    <p:sldId id="10204" r:id="rId22"/>
    <p:sldId id="10206" r:id="rId23"/>
    <p:sldId id="10236" r:id="rId24"/>
    <p:sldId id="10205" r:id="rId25"/>
    <p:sldId id="10234" r:id="rId26"/>
    <p:sldId id="10233" r:id="rId27"/>
    <p:sldId id="10235" r:id="rId28"/>
    <p:sldId id="10237" r:id="rId29"/>
    <p:sldId id="10238" r:id="rId30"/>
    <p:sldId id="10239" r:id="rId31"/>
    <p:sldId id="10240" r:id="rId32"/>
    <p:sldId id="10241" r:id="rId33"/>
    <p:sldId id="10242" r:id="rId34"/>
    <p:sldId id="10245" r:id="rId35"/>
    <p:sldId id="10243" r:id="rId36"/>
    <p:sldId id="10253" r:id="rId37"/>
    <p:sldId id="10246" r:id="rId38"/>
    <p:sldId id="10249" r:id="rId39"/>
    <p:sldId id="10250" r:id="rId40"/>
    <p:sldId id="10248" r:id="rId41"/>
    <p:sldId id="10252" r:id="rId42"/>
    <p:sldId id="10251" r:id="rId43"/>
    <p:sldId id="10254" r:id="rId44"/>
    <p:sldId id="10256" r:id="rId45"/>
    <p:sldId id="10255" r:id="rId46"/>
    <p:sldId id="10258" r:id="rId47"/>
    <p:sldId id="10259" r:id="rId48"/>
    <p:sldId id="10260" r:id="rId49"/>
    <p:sldId id="10269" r:id="rId50"/>
    <p:sldId id="10136" r:id="rId51"/>
  </p:sldIdLst>
  <p:sldSz cx="12858750" cy="7232650"/>
  <p:notesSz cx="6858000" cy="9144000"/>
  <p:custDataLst>
    <p:tags r:id="rId5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0099"/>
    <a:srgbClr val="90B6DE"/>
    <a:srgbClr val="C5C5C5"/>
    <a:srgbClr val="4BC1DD"/>
    <a:srgbClr val="E2D7C3"/>
    <a:srgbClr val="FFB700"/>
    <a:srgbClr val="E5DAC9"/>
    <a:srgbClr val="FFC600"/>
    <a:srgbClr val="953D19"/>
    <a:srgbClr val="CC93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5317" autoAdjust="0"/>
  </p:normalViewPr>
  <p:slideViewPr>
    <p:cSldViewPr>
      <p:cViewPr varScale="1">
        <p:scale>
          <a:sx n="51" d="100"/>
          <a:sy n="51" d="100"/>
        </p:scale>
        <p:origin x="-120" y="-1542"/>
      </p:cViewPr>
      <p:guideLst>
        <p:guide orient="horz" pos="264"/>
        <p:guide orient="horz" pos="4144"/>
        <p:guide pos="4050"/>
        <p:guide pos="557"/>
        <p:guide pos="7490"/>
        <p:guide pos="6907"/>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9.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325370" y="5200377"/>
            <a:ext cx="8324850"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项目八</a:t>
            </a:r>
            <a:r>
              <a:rPr lang="en-US" altLang="zh-CN" sz="5400" b="1" smtClean="0">
                <a:solidFill>
                  <a:schemeClr val="bg1"/>
                </a:solidFill>
                <a:cs typeface="Arial" panose="020B0604020202020204" pitchFamily="34" charset="0"/>
              </a:rPr>
              <a:t> </a:t>
            </a:r>
            <a:r>
              <a:rPr lang="zh-CN" altLang="en-US" sz="5400" b="1" smtClean="0">
                <a:solidFill>
                  <a:schemeClr val="bg1"/>
                </a:solidFill>
                <a:cs typeface="Arial" panose="020B0604020202020204" pitchFamily="34" charset="0"/>
              </a:rPr>
              <a:t>开展财产清查</a:t>
            </a:r>
            <a:endParaRPr lang="zh-CN" altLang="en-US" sz="5400" b="1" dirty="0" smtClean="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9784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（三）</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按照清查的执行单位不同</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2" name="文本框 1"/>
          <p:cNvSpPr txBox="1"/>
          <p:nvPr/>
        </p:nvSpPr>
        <p:spPr>
          <a:xfrm>
            <a:off x="956310" y="1384300"/>
            <a:ext cx="10618470" cy="461581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1.内部清查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latin typeface="微软雅黑" panose="020B0503020204020204" pitchFamily="34" charset="-122"/>
                <a:ea typeface="微软雅黑" panose="020B0503020204020204" pitchFamily="34" charset="-122"/>
                <a:cs typeface="+mn-ea"/>
                <a:sym typeface="+mn-lt"/>
              </a:rPr>
              <a:t>内部清查是指由本单位内部自行组织有关人员对本单位的财产所进行的清查。</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大部分的财产清</a:t>
            </a:r>
            <a:r>
              <a:rPr lang="en-US" altLang="zh-CN" sz="2800" b="1" dirty="0">
                <a:latin typeface="微软雅黑" panose="020B0503020204020204" pitchFamily="34" charset="-122"/>
                <a:ea typeface="微软雅黑" panose="020B0503020204020204" pitchFamily="34" charset="-122"/>
                <a:cs typeface="+mn-ea"/>
                <a:sym typeface="+mn-lt"/>
              </a:rPr>
              <a:t>查都是内部清查。</a:t>
            </a:r>
            <a:endParaRPr lang="en-US" altLang="zh-CN"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2.外部清查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外部清查是指由上级主管部门、审计机关、司法部门、注册会计师等有关部门或人员根据国家法律或制度的规定对单位所进行的财产清查。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911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rPr>
              <a:t>二、账实不符的主要原因</a:t>
            </a:r>
            <a:endParaRPr lang="zh-CN" altLang="en-US" sz="2800" b="1" dirty="0">
              <a:solidFill>
                <a:schemeClr val="bg1"/>
              </a:solid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956310" y="1168400"/>
            <a:ext cx="10618470" cy="5262245"/>
          </a:xfrm>
          <a:prstGeom prst="rect">
            <a:avLst/>
          </a:prstGeom>
          <a:noFill/>
        </p:spPr>
        <p:txBody>
          <a:bodyPr wrap="square" rtlCol="0">
            <a:spAutoFit/>
          </a:bodyPr>
          <a:p>
            <a:pPr eaLnBrk="1" latinLnBrk="0" hangingPunct="1">
              <a:lnSpc>
                <a:spcPct val="150000"/>
              </a:lnSpc>
            </a:pP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造成账实不符的原因主要有以下几个方面：</a:t>
            </a:r>
            <a:endParaRPr lang="en-US" altLang="zh-CN" sz="2800" b="1" dirty="0">
              <a:solidFill>
                <a:srgbClr val="C00000"/>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1.在收、发各项财产过程中，由于计量、检验不准确而发生品种、数量或质量上的差错</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2.账务处理中出现漏记、重记、错记或计算错误</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3.在财产的保管过程中，受到气候等自然因素影响而发生的数量和质量上的变化</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4.由于保管不善或工作人员失职发生的财产残损、变质或短缺，以及货币资金、债权债务的差错</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6" dur="500"/>
                                        <p:tgtEl>
                                          <p:spTgt spid="2">
                                            <p:txEl>
                                              <p:pRg st="3" end="3"/>
                                            </p:txEl>
                                          </p:spTgt>
                                        </p:tgtEl>
                                      </p:cBhvr>
                                    </p:animEffect>
                                  </p:childTnLst>
                                </p:cTn>
                              </p:par>
                              <p:par>
                                <p:cTn id="27" presetID="14" presetClass="entr" presetSubtype="10" fill="hold"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911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rPr>
              <a:t>二、账实不符的主要原因</a:t>
            </a:r>
            <a:endParaRPr lang="zh-CN" altLang="en-US" sz="2800" b="1" dirty="0">
              <a:solidFill>
                <a:schemeClr val="bg1"/>
              </a:solid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956310" y="1096010"/>
            <a:ext cx="10618470" cy="203009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5.由于不法分子营私舞弊，贪污盗窃等而造成的财产物资损失</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6.因为自然灾害或意外事故造成的财产物资损失</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7.由于结算凭证的传递不及时而造成了未达账项。</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400050"/>
            <a:ext cx="387794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2004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rPr>
              <a:t>三、财产清查的意义</a:t>
            </a:r>
            <a:endParaRPr lang="zh-CN" altLang="en-US" sz="2800" b="1" dirty="0">
              <a:solidFill>
                <a:schemeClr val="bg1"/>
              </a:solid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956310" y="1168400"/>
            <a:ext cx="10618470" cy="2676525"/>
          </a:xfrm>
          <a:prstGeom prst="rect">
            <a:avLst/>
          </a:prstGeom>
          <a:noFill/>
        </p:spPr>
        <p:txBody>
          <a:bodyPr wrap="square" rtlCol="0">
            <a:spAutoFit/>
          </a:bodyPr>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1.</a:t>
            </a:r>
            <a:r>
              <a:rPr lang="zh-CN" altLang="en-US" sz="2800" b="1" dirty="0">
                <a:latin typeface="微软雅黑" panose="020B0503020204020204" pitchFamily="34" charset="-122"/>
                <a:ea typeface="微软雅黑" panose="020B0503020204020204" pitchFamily="34" charset="-122"/>
                <a:cs typeface="+mn-ea"/>
                <a:sym typeface="+mn-lt"/>
              </a:rPr>
              <a:t>确保</a:t>
            </a:r>
            <a:r>
              <a:rPr lang="en-US" altLang="zh-CN" sz="2800" b="1" dirty="0">
                <a:latin typeface="微软雅黑" panose="020B0503020204020204" pitchFamily="34" charset="-122"/>
                <a:ea typeface="微软雅黑" panose="020B0503020204020204" pitchFamily="34" charset="-122"/>
                <a:cs typeface="+mn-ea"/>
                <a:sym typeface="+mn-lt"/>
              </a:rPr>
              <a:t>账簿记录的真实、可靠，提高会计信息的质量。</a:t>
            </a:r>
            <a:endParaRPr lang="en-US" altLang="zh-CN"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2.加速资金周转，提高财产物资的使用效果。</a:t>
            </a:r>
            <a:endParaRPr lang="en-US" altLang="zh-CN"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3.</a:t>
            </a:r>
            <a:r>
              <a:rPr lang="zh-CN" altLang="en-US" sz="2800" b="1" dirty="0">
                <a:latin typeface="微软雅黑" panose="020B0503020204020204" pitchFamily="34" charset="-122"/>
                <a:ea typeface="微软雅黑" panose="020B0503020204020204" pitchFamily="34" charset="-122"/>
                <a:cs typeface="+mn-ea"/>
                <a:sym typeface="+mn-lt"/>
              </a:rPr>
              <a:t>确保</a:t>
            </a:r>
            <a:r>
              <a:rPr lang="en-US" altLang="zh-CN" sz="2800" b="1" dirty="0">
                <a:latin typeface="微软雅黑" panose="020B0503020204020204" pitchFamily="34" charset="-122"/>
                <a:ea typeface="微软雅黑" panose="020B0503020204020204" pitchFamily="34" charset="-122"/>
                <a:cs typeface="+mn-ea"/>
                <a:sym typeface="+mn-lt"/>
              </a:rPr>
              <a:t>各项财产物资的安全完整，及时结清债权债务，避免发生坏账损失。</a:t>
            </a:r>
            <a:endParaRPr lang="en-US" altLang="zh-CN"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400050"/>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911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rPr>
              <a:t>四、财产清查的一般程序</a:t>
            </a:r>
            <a:endParaRPr lang="zh-CN" altLang="en-US" sz="2800" b="1" dirty="0">
              <a:solidFill>
                <a:schemeClr val="bg1"/>
              </a:solid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885190" y="951865"/>
            <a:ext cx="11851640" cy="526224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1.</a:t>
            </a:r>
            <a:r>
              <a:rPr sz="2800" b="1" dirty="0">
                <a:latin typeface="微软雅黑" panose="020B0503020204020204" pitchFamily="34" charset="-122"/>
                <a:ea typeface="微软雅黑" panose="020B0503020204020204" pitchFamily="34" charset="-122"/>
                <a:cs typeface="+mn-ea"/>
                <a:sym typeface="+mn-lt"/>
              </a:rPr>
              <a:t>建立财产清查组织</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2.</a:t>
            </a:r>
            <a:r>
              <a:rPr sz="2800" b="1" dirty="0">
                <a:latin typeface="微软雅黑" panose="020B0503020204020204" pitchFamily="34" charset="-122"/>
                <a:ea typeface="微软雅黑" panose="020B0503020204020204" pitchFamily="34" charset="-122"/>
                <a:cs typeface="+mn-ea"/>
                <a:sym typeface="+mn-lt"/>
              </a:rPr>
              <a:t>组织清查人员学习有关政策规定</a:t>
            </a:r>
            <a:r>
              <a:rPr lang="zh-CN" sz="2800" b="1" dirty="0">
                <a:latin typeface="微软雅黑" panose="020B0503020204020204" pitchFamily="34" charset="-122"/>
                <a:ea typeface="微软雅黑" panose="020B0503020204020204" pitchFamily="34" charset="-122"/>
                <a:cs typeface="+mn-ea"/>
                <a:sym typeface="+mn-lt"/>
              </a:rPr>
              <a:t>，</a:t>
            </a:r>
            <a:r>
              <a:rPr sz="2800" b="1" dirty="0">
                <a:latin typeface="微软雅黑" panose="020B0503020204020204" pitchFamily="34" charset="-122"/>
                <a:ea typeface="微软雅黑" panose="020B0503020204020204" pitchFamily="34" charset="-122"/>
                <a:cs typeface="+mn-ea"/>
                <a:sym typeface="+mn-lt"/>
              </a:rPr>
              <a:t>以提高财产清查工作的质量</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3.</a:t>
            </a:r>
            <a:r>
              <a:rPr sz="2800" b="1" dirty="0">
                <a:latin typeface="微软雅黑" panose="020B0503020204020204" pitchFamily="34" charset="-122"/>
                <a:ea typeface="微软雅黑" panose="020B0503020204020204" pitchFamily="34" charset="-122"/>
                <a:cs typeface="+mn-ea"/>
                <a:sym typeface="+mn-lt"/>
              </a:rPr>
              <a:t>确定清查对象、范围，明确清查任务</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4.</a:t>
            </a:r>
            <a:r>
              <a:rPr sz="2800" b="1" dirty="0">
                <a:latin typeface="微软雅黑" panose="020B0503020204020204" pitchFamily="34" charset="-122"/>
                <a:ea typeface="微软雅黑" panose="020B0503020204020204" pitchFamily="34" charset="-122"/>
                <a:cs typeface="+mn-ea"/>
                <a:sym typeface="+mn-lt"/>
              </a:rPr>
              <a:t>制定清查方案，具体安排清查内容、时间、步骤、方法，以及必要的清查前准备</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5.</a:t>
            </a:r>
            <a:r>
              <a:rPr sz="2800" b="1" dirty="0">
                <a:latin typeface="微软雅黑" panose="020B0503020204020204" pitchFamily="34" charset="-122"/>
                <a:ea typeface="微软雅黑" panose="020B0503020204020204" pitchFamily="34" charset="-122"/>
                <a:cs typeface="+mn-ea"/>
                <a:sym typeface="+mn-lt"/>
              </a:rPr>
              <a:t>清查时清查数量、核对有关账簿记录等</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6.</a:t>
            </a:r>
            <a:r>
              <a:rPr sz="2800" b="1" dirty="0">
                <a:latin typeface="微软雅黑" panose="020B0503020204020204" pitchFamily="34" charset="-122"/>
                <a:ea typeface="微软雅黑" panose="020B0503020204020204" pitchFamily="34" charset="-122"/>
                <a:cs typeface="+mn-ea"/>
                <a:sym typeface="+mn-lt"/>
              </a:rPr>
              <a:t>填制盘存清单</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7.</a:t>
            </a:r>
            <a:r>
              <a:rPr sz="2800" b="1" dirty="0">
                <a:latin typeface="微软雅黑" panose="020B0503020204020204" pitchFamily="34" charset="-122"/>
                <a:ea typeface="微软雅黑" panose="020B0503020204020204" pitchFamily="34" charset="-122"/>
                <a:cs typeface="+mn-ea"/>
                <a:sym typeface="+mn-lt"/>
              </a:rPr>
              <a:t>根据盘存清单，填制实物、往来账项清查结果报告表。</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1" dur="500"/>
                                        <p:tgtEl>
                                          <p:spTgt spid="2">
                                            <p:txEl>
                                              <p:pRg st="2" end="2"/>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4" dur="500"/>
                                        <p:tgtEl>
                                          <p:spTgt spid="2">
                                            <p:txEl>
                                              <p:pRg st="3" end="3"/>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0" dur="500"/>
                                        <p:tgtEl>
                                          <p:spTgt spid="2">
                                            <p:txEl>
                                              <p:pRg st="5" end="5"/>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10275" y="2752725"/>
            <a:ext cx="5880100"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财产清查的实施</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货币资金的清查方法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165414" y="3872331"/>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实物资产的清查方法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往来款项的清查方法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99"/>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99"/>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一、货币资金的清查方法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1090" y="1311910"/>
            <a:ext cx="11139170" cy="4831080"/>
          </a:xfrm>
          <a:prstGeom prst="rect">
            <a:avLst/>
          </a:prstGeom>
          <a:noFill/>
        </p:spPr>
        <p:txBody>
          <a:bodyPr wrap="square" rtlCol="0" anchor="t">
            <a:spAutoFit/>
          </a:bodyPr>
          <a:p>
            <a:pPr marL="0" indent="0">
              <a:buNone/>
            </a:pP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（一）库存现金的清查</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latinLnBrk="0" hangingPunct="1">
              <a:lnSpc>
                <a:spcPct val="150000"/>
              </a:lnSpc>
              <a:buClrTx/>
              <a:buSzTx/>
              <a:buFontTx/>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●清查方法：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实地盘点法</a:t>
            </a:r>
            <a:endParaRPr lang="zh-CN" altLang="en-US" sz="28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FontTx/>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●清查内容：</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账实是否相符；是否有违反现金管理条例的收支；有无白条抵库；是否有超限额库存</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FontTx/>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●现金盘点报告表：</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“现金盘点报告表”具有双重性质，它既是盘存单，又是账存实存对比表，它是反映现金实有数和调整账簿记录的重要依据。</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00000"/>
              </a:lnSpc>
              <a:buClrTx/>
              <a:buSzTx/>
              <a:buFontTx/>
            </a:pP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1383665"/>
            <a:ext cx="11139170" cy="3969385"/>
          </a:xfrm>
          <a:prstGeom prst="rect">
            <a:avLst/>
          </a:prstGeom>
          <a:noFill/>
        </p:spPr>
        <p:txBody>
          <a:bodyPr wrap="square" rtlCol="0" anchor="t">
            <a:spAutoFit/>
          </a:bodyPr>
          <a:p>
            <a:pPr marL="0" indent="0" eaLnBrk="1" latinLnBrk="0" hangingPunct="1">
              <a:lnSpc>
                <a:spcPct val="150000"/>
              </a:lnSpc>
              <a:buNone/>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●清查方法：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将银行存款</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日记账记录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与银行</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对账单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进行核对</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●银企双方账目不一致的原因：</a:t>
            </a:r>
            <a:endParaRPr kumimoji="0" lang="zh-CN" altLang="en-US" sz="2800" b="1" i="0" u="none" strike="noStrike" kern="1200" cap="none" spc="0" normalizeH="0" baseline="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lang="zh-CN" altLang="en-US" sz="2800" b="1" noProof="0" smtClean="0">
                <a:ln>
                  <a:noFill/>
                </a:ln>
                <a:effectLst>
                  <a:outerShdw blurRad="38100" dist="38100" dir="2700000" algn="tl">
                    <a:srgbClr val="C0C0C0"/>
                  </a:outerShdw>
                </a:effectLst>
                <a:uLnTx/>
                <a:uFillTx/>
                <a:latin typeface="楷体_GB2312" pitchFamily="49" charset="-122"/>
                <a:ea typeface="楷体_GB2312" pitchFamily="49" charset="-122"/>
                <a:sym typeface="+mn-ea"/>
              </a:rPr>
              <a:t>   </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1、记账差错</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——银行或企业记账时发生的单方或双方错误</a:t>
            </a:r>
            <a:endParaRPr kumimoji="0" lang="zh-CN" altLang="en-US" sz="28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2、未达账项</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——企业与银行之间由于凭证传递上的时间差，一方已登记入账，另一方因尚未收到凭证而未登记入账的款项。 </a:t>
            </a:r>
            <a:endParaRPr kumimoji="0" lang="zh-CN" altLang="en-US" sz="28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FontTx/>
            </a:pP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1172845" y="402590"/>
            <a:ext cx="4265295" cy="737235"/>
          </a:xfrm>
          <a:prstGeom prst="rect">
            <a:avLst/>
          </a:prstGeom>
          <a:noFill/>
        </p:spPr>
        <p:txBody>
          <a:bodyPr wrap="square" rtlCol="0">
            <a:spAutoFit/>
          </a:bodyPr>
          <a:p>
            <a:pPr marL="0" indent="0" eaLnBrk="1" latinLnBrk="0" hangingPunct="1">
              <a:lnSpc>
                <a:spcPct val="150000"/>
              </a:lnSpc>
              <a:buNone/>
            </a:pPr>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（二）银行存款的清查</a:t>
            </a:r>
            <a:endPar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735965"/>
            <a:ext cx="11139170" cy="332295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未达账项的类型：</a:t>
            </a:r>
            <a:endParaRPr lang="zh-CN" altLang="en-US" sz="2800" b="1" i="0" u="none" strike="noStrike" kern="1200" cap="none" spc="0" normalizeH="0" baseline="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1、企业已收，银行未收款；</a:t>
            </a:r>
            <a:endParaRPr lang="zh-CN" altLang="en-US" sz="28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2、企业已付，银行未付款；</a:t>
            </a:r>
            <a:endParaRPr lang="zh-CN" altLang="en-US" sz="28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3、银行已收，企业未收款；</a:t>
            </a:r>
            <a:endParaRPr lang="zh-CN" altLang="en-US" sz="28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4、银行已付，企业未付款。</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8" dur="500"/>
                                        <p:tgtEl>
                                          <p:spTgt spid="2">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2757170" y="448310"/>
            <a:ext cx="9944100" cy="203009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甲公司2022年3月31日进行银行对账，3月1日～3月31日企业银行存款日记账账面记录与银行出具的3月31日对账单资料及对账后勾对的情况如下表。请完成银行余额调节表</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【例8-1】</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graphicFrame>
        <p:nvGraphicFramePr>
          <p:cNvPr id="5" name="表格 4"/>
          <p:cNvGraphicFramePr/>
          <p:nvPr>
            <p:custDataLst>
              <p:tags r:id="rId1"/>
            </p:custDataLst>
          </p:nvPr>
        </p:nvGraphicFramePr>
        <p:xfrm>
          <a:off x="1135380" y="3031490"/>
          <a:ext cx="10506075" cy="3844290"/>
        </p:xfrm>
        <a:graphic>
          <a:graphicData uri="http://schemas.openxmlformats.org/drawingml/2006/table">
            <a:tbl>
              <a:tblPr firstRow="1" bandRow="1">
                <a:tableStyleId>{5940675A-B579-460E-94D1-54222C63F5DA}</a:tableStyleId>
              </a:tblPr>
              <a:tblGrid>
                <a:gridCol w="1510030"/>
                <a:gridCol w="1309370"/>
                <a:gridCol w="1504315"/>
                <a:gridCol w="1802130"/>
                <a:gridCol w="1511935"/>
                <a:gridCol w="626745"/>
                <a:gridCol w="1607820"/>
                <a:gridCol w="633730"/>
              </a:tblGrid>
              <a:tr h="647700">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日期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凭证号</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摘要</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借方</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贷方</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方向</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余额</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标记</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2022-3-1</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期初余额</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100 000.00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2022-3-1</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银付-001</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付料款</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30 000.00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70 000.00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2022-3-2</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银付-002</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付料款</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50 000.00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2022-3-3</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银收-001</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收销货款</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10 000.00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60 000.00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2023-3-4</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银收-002</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收销货款</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80 000.00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2022-3-5</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银付-003</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交税金</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80 000.00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2022-3-30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银收-003</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收销货款</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60 000.00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60 000.00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2022-3-30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银付-004</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取备用金</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40 000.00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53390">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2022-3-31</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期末余额</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 </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latin typeface="微软雅黑" panose="020B0503020204020204" pitchFamily="34" charset="-122"/>
                          <a:ea typeface="微软雅黑" panose="020B0503020204020204" pitchFamily="34" charset="-122"/>
                          <a:cs typeface="宋体" panose="02010600030101010101" pitchFamily="2" charset="-122"/>
                        </a:rPr>
                        <a:t>借</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1">
                          <a:latin typeface="微软雅黑" panose="020B0503020204020204" pitchFamily="34" charset="-122"/>
                          <a:ea typeface="微软雅黑" panose="020B0503020204020204" pitchFamily="34" charset="-122"/>
                          <a:cs typeface="宋体" panose="02010600030101010101" pitchFamily="2" charset="-122"/>
                        </a:rPr>
                        <a:t>40 000.00</a:t>
                      </a: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20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6" name="文本框 5"/>
          <p:cNvSpPr txBox="1"/>
          <p:nvPr/>
        </p:nvSpPr>
        <p:spPr>
          <a:xfrm>
            <a:off x="3054350" y="2609215"/>
            <a:ext cx="64719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表</a:t>
            </a:r>
            <a:r>
              <a:rPr lang="en-US" altLang="zh-CN" b="1">
                <a:latin typeface="微软雅黑" panose="020B0503020204020204" pitchFamily="34" charset="-122"/>
                <a:ea typeface="微软雅黑" panose="020B0503020204020204" pitchFamily="34" charset="-122"/>
              </a:rPr>
              <a:t>8-1  </a:t>
            </a:r>
            <a:r>
              <a:rPr lang="zh-CN" altLang="en-US" b="1">
                <a:latin typeface="微软雅黑" panose="020B0503020204020204" pitchFamily="34" charset="-122"/>
                <a:ea typeface="微软雅黑" panose="020B0503020204020204" pitchFamily="34" charset="-122"/>
              </a:rPr>
              <a:t>企业银行存款日记账记录</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891665"/>
            <a:ext cx="5304790" cy="2287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069235" y="1960342"/>
            <a:ext cx="41148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任务一了解财产清查</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541323" y="3328893"/>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2397217" y="2031775"/>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5637743" y="1886046"/>
            <a:ext cx="0" cy="3953897"/>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069235" y="3420578"/>
            <a:ext cx="45720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任务二财产清查的实施</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069330" y="4732655"/>
            <a:ext cx="666369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任务三财产清查结果的账务处理</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7" grpId="0"/>
      <p:bldP spid="8" grpId="0"/>
      <p:bldP spid="9" grpId="0" bldLvl="0" animBg="1"/>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文本框 5"/>
          <p:cNvSpPr txBox="1"/>
          <p:nvPr/>
        </p:nvSpPr>
        <p:spPr>
          <a:xfrm>
            <a:off x="2613025" y="470535"/>
            <a:ext cx="6471920"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rPr>
              <a:t>表</a:t>
            </a:r>
            <a:r>
              <a:rPr lang="en-US" altLang="zh-CN" b="1">
                <a:latin typeface="微软雅黑" panose="020B0503020204020204" pitchFamily="34" charset="-122"/>
                <a:ea typeface="微软雅黑" panose="020B0503020204020204" pitchFamily="34" charset="-122"/>
              </a:rPr>
              <a:t>8-2  </a:t>
            </a:r>
            <a:r>
              <a:rPr lang="zh-CN" altLang="en-US" b="1">
                <a:latin typeface="微软雅黑" panose="020B0503020204020204" pitchFamily="34" charset="-122"/>
                <a:ea typeface="微软雅黑" panose="020B0503020204020204" pitchFamily="34" charset="-122"/>
              </a:rPr>
              <a:t>银行对账单</a:t>
            </a:r>
            <a:endParaRPr lang="zh-CN" altLang="en-US" b="1">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1"/>
            </p:custDataLst>
          </p:nvPr>
        </p:nvGraphicFramePr>
        <p:xfrm>
          <a:off x="1393825" y="981243"/>
          <a:ext cx="9852025" cy="3681095"/>
        </p:xfrm>
        <a:graphic>
          <a:graphicData uri="http://schemas.openxmlformats.org/drawingml/2006/table">
            <a:tbl>
              <a:tblPr firstRow="1" bandRow="1">
                <a:tableStyleId>{5940675A-B579-460E-94D1-54222C63F5DA}</a:tableStyleId>
              </a:tblPr>
              <a:tblGrid>
                <a:gridCol w="2133600"/>
                <a:gridCol w="2012315"/>
                <a:gridCol w="2230755"/>
                <a:gridCol w="1721485"/>
                <a:gridCol w="1753870"/>
              </a:tblGrid>
              <a:tr h="445135">
                <a:tc>
                  <a:txBody>
                    <a:bodyPr/>
                    <a:p>
                      <a:pPr indent="0" algn="ctr">
                        <a:buNone/>
                      </a:pPr>
                      <a:r>
                        <a:rPr lang="zh-CN" altLang="en-US" sz="2000" b="1">
                          <a:latin typeface="微软雅黑" panose="020B0503020204020204" pitchFamily="34" charset="-122"/>
                          <a:ea typeface="微软雅黑" panose="020B0503020204020204" pitchFamily="34" charset="-122"/>
                        </a:rPr>
                        <a:t>日期</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微软雅黑" panose="020B0503020204020204" pitchFamily="34" charset="-122"/>
                          <a:ea typeface="微软雅黑" panose="020B0503020204020204" pitchFamily="34" charset="-122"/>
                        </a:rPr>
                        <a:t>摘要</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微软雅黑" panose="020B0503020204020204" pitchFamily="34" charset="-122"/>
                          <a:ea typeface="微软雅黑" panose="020B0503020204020204" pitchFamily="34" charset="-122"/>
                        </a:rPr>
                        <a:t>对手账号</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微软雅黑" panose="020B0503020204020204" pitchFamily="34" charset="-122"/>
                          <a:ea typeface="微软雅黑" panose="020B0503020204020204" pitchFamily="34" charset="-122"/>
                        </a:rPr>
                        <a:t>发生额</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微软雅黑" panose="020B0503020204020204" pitchFamily="34" charset="-122"/>
                          <a:ea typeface="微软雅黑" panose="020B0503020204020204" pitchFamily="34" charset="-122"/>
                        </a:rPr>
                        <a:t>余额</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2022-3-1</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期初余额</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100 000.00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2022-3-1</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跨行转账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0252822</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-30 000.00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70 000.00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2022-3-2</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跨行转账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0160213</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-20 000.00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50 000.00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2022-3-4</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跨行转账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0300103</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10 000.00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60 000.00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2022-3-5</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银联入账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0300544</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20 000.00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80 000.00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2022-3-6</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跨行转账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0500185</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-80 000.00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2022-3-30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银联入账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0800066</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80 000.00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80 000.00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42900">
                <a:tc>
                  <a:txBody>
                    <a:bodyPr/>
                    <a:p>
                      <a:pPr indent="0">
                        <a:buNone/>
                      </a:pPr>
                      <a:r>
                        <a:rPr lang="zh-CN" altLang="en-US" sz="2000" b="1">
                          <a:latin typeface="微软雅黑" panose="020B0503020204020204" pitchFamily="34" charset="-122"/>
                          <a:ea typeface="微软雅黑" panose="020B0503020204020204" pitchFamily="34" charset="-122"/>
                        </a:rPr>
                        <a:t>2022-3-30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跨行转账</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0900207</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-70 000.00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10 000.00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92760">
                <a:tc>
                  <a:txBody>
                    <a:bodyPr/>
                    <a:p>
                      <a:pPr indent="0">
                        <a:buNone/>
                      </a:pPr>
                      <a:r>
                        <a:rPr lang="zh-CN" altLang="en-US" sz="2000" b="1">
                          <a:latin typeface="微软雅黑" panose="020B0503020204020204" pitchFamily="34" charset="-122"/>
                          <a:ea typeface="微软雅黑" panose="020B0503020204020204" pitchFamily="34" charset="-122"/>
                        </a:rPr>
                        <a:t>2022-3-31</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期末余额</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zh-CN" altLang="en-US" sz="2000" b="1">
                          <a:latin typeface="微软雅黑" panose="020B0503020204020204" pitchFamily="34" charset="-122"/>
                          <a:ea typeface="微软雅黑" panose="020B0503020204020204" pitchFamily="34" charset="-122"/>
                        </a:rPr>
                        <a:t>10 000.00</a:t>
                      </a:r>
                      <a:endParaRPr lang="zh-CN" altLang="en-US" sz="2000" b="1">
                        <a:latin typeface="微软雅黑" panose="020B0503020204020204" pitchFamily="34" charset="-122"/>
                        <a:ea typeface="微软雅黑" panose="020B0503020204020204" pitchFamily="34"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7" name="Group 11"/>
          <p:cNvGrpSpPr/>
          <p:nvPr/>
        </p:nvGrpSpPr>
        <p:grpSpPr>
          <a:xfrm>
            <a:off x="1028700" y="422275"/>
            <a:ext cx="4144645" cy="732155"/>
            <a:chOff x="1664677" y="1949380"/>
            <a:chExt cx="1195754" cy="1266093"/>
          </a:xfrm>
        </p:grpSpPr>
        <p:sp>
          <p:nvSpPr>
            <p:cNvPr id="8"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9"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10" name="TextBox 32"/>
          <p:cNvSpPr txBox="1"/>
          <p:nvPr/>
        </p:nvSpPr>
        <p:spPr>
          <a:xfrm>
            <a:off x="1388745" y="520065"/>
            <a:ext cx="39223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银行存款余额调节表</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graphicFrame>
        <p:nvGraphicFramePr>
          <p:cNvPr id="11" name="表格 10"/>
          <p:cNvGraphicFramePr/>
          <p:nvPr>
            <p:custDataLst>
              <p:tags r:id="rId1"/>
            </p:custDataLst>
          </p:nvPr>
        </p:nvGraphicFramePr>
        <p:xfrm>
          <a:off x="1136015" y="1750545"/>
          <a:ext cx="11423650" cy="2766060"/>
        </p:xfrm>
        <a:graphic>
          <a:graphicData uri="http://schemas.openxmlformats.org/drawingml/2006/table">
            <a:tbl>
              <a:tblPr firstRow="1" bandRow="1">
                <a:tableStyleId>{5940675A-B579-460E-94D1-54222C63F5DA}</a:tableStyleId>
              </a:tblPr>
              <a:tblGrid>
                <a:gridCol w="4002405"/>
                <a:gridCol w="1861820"/>
                <a:gridCol w="3903980"/>
                <a:gridCol w="1655445"/>
              </a:tblGrid>
              <a:tr h="431800">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5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企业银行存款日记账余额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银行对账单余额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7213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加：银行已收、企业未收款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加：企业已收、银行未收款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419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减：银行已付、企业未付款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减：企业已付、银行未付款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672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7" name="Group 11"/>
          <p:cNvGrpSpPr/>
          <p:nvPr/>
        </p:nvGrpSpPr>
        <p:grpSpPr>
          <a:xfrm>
            <a:off x="1028700" y="422275"/>
            <a:ext cx="1602105" cy="732155"/>
            <a:chOff x="1664677" y="1949380"/>
            <a:chExt cx="1195754" cy="1266093"/>
          </a:xfrm>
        </p:grpSpPr>
        <p:sp>
          <p:nvSpPr>
            <p:cNvPr id="8"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9"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10" name="TextBox 32"/>
          <p:cNvSpPr txBox="1"/>
          <p:nvPr/>
        </p:nvSpPr>
        <p:spPr>
          <a:xfrm>
            <a:off x="1388745" y="520065"/>
            <a:ext cx="1268095" cy="521970"/>
          </a:xfrm>
          <a:prstGeom prst="rect">
            <a:avLst/>
          </a:prstGeom>
          <a:noFill/>
        </p:spPr>
        <p:txBody>
          <a:bodyPr wrap="squar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sym typeface="+mn-ea"/>
              </a:rPr>
              <a:t>答案</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ea"/>
            </a:endParaRPr>
          </a:p>
        </p:txBody>
      </p:sp>
      <p:graphicFrame>
        <p:nvGraphicFramePr>
          <p:cNvPr id="11" name="表格 10"/>
          <p:cNvGraphicFramePr/>
          <p:nvPr>
            <p:custDataLst>
              <p:tags r:id="rId1"/>
            </p:custDataLst>
          </p:nvPr>
        </p:nvGraphicFramePr>
        <p:xfrm>
          <a:off x="1136015" y="1750545"/>
          <a:ext cx="11423650" cy="2766060"/>
        </p:xfrm>
        <a:graphic>
          <a:graphicData uri="http://schemas.openxmlformats.org/drawingml/2006/table">
            <a:tbl>
              <a:tblPr firstRow="1" bandRow="1">
                <a:tableStyleId>{5940675A-B579-460E-94D1-54222C63F5DA}</a:tableStyleId>
              </a:tblPr>
              <a:tblGrid>
                <a:gridCol w="4002405"/>
                <a:gridCol w="1861820"/>
                <a:gridCol w="3903980"/>
                <a:gridCol w="1655445"/>
              </a:tblGrid>
              <a:tr h="431800">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5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企业银行存款日记账余额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40 000.00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银行对账单余额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10 000.00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7213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加：银行已收、企业未收款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80 000.00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加：企业已收、银行未收款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60 000.00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419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减：银行已付、企业未付款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70 000.00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减：企业已付、银行未付款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20 000.00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672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50 000.00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50 000.00</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100" name="文本框 99"/>
          <p:cNvSpPr txBox="1"/>
          <p:nvPr/>
        </p:nvSpPr>
        <p:spPr>
          <a:xfrm>
            <a:off x="1136015" y="4984750"/>
            <a:ext cx="11205845" cy="1383665"/>
          </a:xfrm>
          <a:prstGeom prst="rect">
            <a:avLst/>
          </a:prstGeom>
          <a:noFill/>
          <a:ln w="9525">
            <a:noFill/>
          </a:ln>
        </p:spPr>
        <p:txBody>
          <a:bodyPr wrap="square">
            <a:spAutoFit/>
          </a:bodyPr>
          <a:p>
            <a:pPr marL="0" indent="0"/>
            <a:r>
              <a:rPr 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提示</a:t>
            </a:r>
            <a:r>
              <a:rPr 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800" b="1">
                <a:latin typeface="微软雅黑" panose="020B0503020204020204" pitchFamily="34" charset="-122"/>
                <a:ea typeface="微软雅黑" panose="020B0503020204020204" pitchFamily="34" charset="-122"/>
                <a:cs typeface="微软雅黑" panose="020B0503020204020204" pitchFamily="34" charset="-122"/>
              </a:rPr>
              <a:t>编制“银行存款余额调节表”</a:t>
            </a:r>
            <a:r>
              <a:rPr 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只起到对账作用</a:t>
            </a:r>
            <a:r>
              <a:rPr lang="en-US" sz="2800" b="1">
                <a:latin typeface="微软雅黑" panose="020B0503020204020204" pitchFamily="34" charset="-122"/>
                <a:ea typeface="微软雅黑" panose="020B0503020204020204" pitchFamily="34" charset="-122"/>
                <a:cs typeface="微软雅黑" panose="020B0503020204020204" pitchFamily="34" charset="-122"/>
              </a:rPr>
              <a:t>，</a:t>
            </a:r>
            <a:r>
              <a:rPr 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不能</a:t>
            </a:r>
            <a:r>
              <a:rPr lang="en-US" sz="2800" b="1">
                <a:latin typeface="微软雅黑" panose="020B0503020204020204" pitchFamily="34" charset="-122"/>
                <a:ea typeface="微软雅黑" panose="020B0503020204020204" pitchFamily="34" charset="-122"/>
                <a:cs typeface="微软雅黑" panose="020B0503020204020204" pitchFamily="34" charset="-122"/>
              </a:rPr>
              <a:t>作为调节有关账户余额的原始凭证，银行存款日记账的登记，还应待收到有关原始凭证后再进行登记。</a:t>
            </a:r>
            <a:endParaRPr 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randombar(horizontal)">
                                      <p:cBhvr>
                                        <p:cTn id="2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0" grpId="0"/>
      <p:bldP spid="10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1311910"/>
            <a:ext cx="11669395" cy="5908040"/>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公司6月30日银行存款日记账的账面余额为90</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000元，银行对账单的账面余额为81</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000元。经逐笔查实，发现有以下未达账项：</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6月29日，银行代企业收回货款2</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000元，企业因尚未收到收款通知而尚未入账；</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6月29日，银行代企业支付本月水电费共7</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000元，企业因尚未收到付款通知而尚未入账；</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6月30日，企业存入银行的转账支票一张计6</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000元，银行尚未入账；</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6月30日，企业开出转账支票一张计2</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000元，银行尚未入账。</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要求，请填制银行余额</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调节表</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sym typeface="+mn-ea"/>
              </a:rPr>
              <a:t>【练习】</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7" name="Group 11"/>
          <p:cNvGrpSpPr/>
          <p:nvPr/>
        </p:nvGrpSpPr>
        <p:grpSpPr>
          <a:xfrm>
            <a:off x="1028700" y="422275"/>
            <a:ext cx="4144645" cy="732155"/>
            <a:chOff x="1664677" y="1949380"/>
            <a:chExt cx="1195754" cy="1266093"/>
          </a:xfrm>
        </p:grpSpPr>
        <p:sp>
          <p:nvSpPr>
            <p:cNvPr id="8"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9"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10" name="TextBox 32"/>
          <p:cNvSpPr txBox="1"/>
          <p:nvPr/>
        </p:nvSpPr>
        <p:spPr>
          <a:xfrm>
            <a:off x="1388745" y="520065"/>
            <a:ext cx="39223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银行存款余额调节表</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graphicFrame>
        <p:nvGraphicFramePr>
          <p:cNvPr id="11" name="表格 10"/>
          <p:cNvGraphicFramePr/>
          <p:nvPr>
            <p:custDataLst>
              <p:tags r:id="rId1"/>
            </p:custDataLst>
          </p:nvPr>
        </p:nvGraphicFramePr>
        <p:xfrm>
          <a:off x="1136015" y="1750545"/>
          <a:ext cx="11423650" cy="2766060"/>
        </p:xfrm>
        <a:graphic>
          <a:graphicData uri="http://schemas.openxmlformats.org/drawingml/2006/table">
            <a:tbl>
              <a:tblPr firstRow="1" bandRow="1">
                <a:tableStyleId>{5940675A-B579-460E-94D1-54222C63F5DA}</a:tableStyleId>
              </a:tblPr>
              <a:tblGrid>
                <a:gridCol w="4002405"/>
                <a:gridCol w="1861820"/>
                <a:gridCol w="3903980"/>
                <a:gridCol w="1655445"/>
              </a:tblGrid>
              <a:tr h="431800">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5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企业银行存款日记账余额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银行对账单余额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7213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加：银行已收、企业未收款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加：企业已收、银行未收款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419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减：银行已付、企业未付款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减：企业已付、银行未付款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672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7" name="Group 11"/>
          <p:cNvGrpSpPr/>
          <p:nvPr/>
        </p:nvGrpSpPr>
        <p:grpSpPr>
          <a:xfrm>
            <a:off x="1028700" y="422275"/>
            <a:ext cx="4144645" cy="732155"/>
            <a:chOff x="1664677" y="1949380"/>
            <a:chExt cx="1195754" cy="1266093"/>
          </a:xfrm>
        </p:grpSpPr>
        <p:sp>
          <p:nvSpPr>
            <p:cNvPr id="8"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9"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10" name="TextBox 32"/>
          <p:cNvSpPr txBox="1"/>
          <p:nvPr/>
        </p:nvSpPr>
        <p:spPr>
          <a:xfrm>
            <a:off x="1388745" y="520065"/>
            <a:ext cx="39223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银行存款余额调节表</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graphicFrame>
        <p:nvGraphicFramePr>
          <p:cNvPr id="11" name="表格 10"/>
          <p:cNvGraphicFramePr/>
          <p:nvPr>
            <p:custDataLst>
              <p:tags r:id="rId1"/>
            </p:custDataLst>
          </p:nvPr>
        </p:nvGraphicFramePr>
        <p:xfrm>
          <a:off x="1136015" y="1750545"/>
          <a:ext cx="11423650" cy="2766060"/>
        </p:xfrm>
        <a:graphic>
          <a:graphicData uri="http://schemas.openxmlformats.org/drawingml/2006/table">
            <a:tbl>
              <a:tblPr firstRow="1" bandRow="1">
                <a:tableStyleId>{5940675A-B579-460E-94D1-54222C63F5DA}</a:tableStyleId>
              </a:tblPr>
              <a:tblGrid>
                <a:gridCol w="4002405"/>
                <a:gridCol w="1861820"/>
                <a:gridCol w="3903980"/>
                <a:gridCol w="1655445"/>
              </a:tblGrid>
              <a:tr h="431800">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400" b="1">
                          <a:latin typeface="微软雅黑" panose="020B0503020204020204" pitchFamily="34" charset="-122"/>
                          <a:ea typeface="微软雅黑" panose="020B0503020204020204" pitchFamily="34" charset="-122"/>
                          <a:cs typeface="宋体" panose="02010600030101010101" pitchFamily="2" charset="-122"/>
                        </a:rPr>
                        <a:t>金额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5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企业银行存款日记账余额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90 000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anchor="ct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银行对账单余额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algn="l" defTabSz="914400" rtl="0" eaLnBrk="1" fontAlgn="base" latinLnBrk="0" hangingPunct="1">
                        <a:spcBef>
                          <a:spcPct val="20000"/>
                        </a:spcBef>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81 000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7213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加：银行已收、企业未收款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2 000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anchor="ct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加：企业已收、银行未收款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algn="l" defTabSz="914400" rtl="0" eaLnBrk="1" fontAlgn="base" latinLnBrk="0" hangingPunct="1">
                        <a:spcBef>
                          <a:spcPct val="20000"/>
                        </a:spcBef>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6 000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54419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减：银行已付、企业未付款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7 000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anchor="ct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减：企业已付、银行未付款</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algn="l" defTabSz="914400" rtl="0" eaLnBrk="1" fontAlgn="base" latinLnBrk="0" hangingPunct="1">
                        <a:spcBef>
                          <a:spcPct val="20000"/>
                        </a:spcBef>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2 000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672465">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85 000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anchor="ct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buNone/>
                      </a:pPr>
                      <a:r>
                        <a:rPr lang="en-US" sz="2400" b="1">
                          <a:latin typeface="微软雅黑" panose="020B0503020204020204" pitchFamily="34" charset="-122"/>
                          <a:ea typeface="微软雅黑" panose="020B0503020204020204" pitchFamily="34" charset="-122"/>
                          <a:cs typeface="宋体" panose="02010600030101010101" pitchFamily="2" charset="-122"/>
                        </a:rPr>
                        <a:t>调节后的存款余额</a:t>
                      </a:r>
                      <a:endParaRPr lang="en-US" altLang="en-US" sz="2400" b="1">
                        <a:latin typeface="微软雅黑" panose="020B0503020204020204" pitchFamily="34" charset="-122"/>
                        <a:ea typeface="微软雅黑" panose="020B0503020204020204" pitchFamily="34" charset="-122"/>
                        <a:cs typeface="宋体" panose="02010600030101010101" pitchFamily="2" charset="-122"/>
                      </a:endParaRPr>
                    </a:p>
                  </a:txBody>
                  <a:tcPr marL="76200" marR="76200" marT="19050" marB="1905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marL="0" marR="0" lvl="0" algn="l" defTabSz="914400" rtl="0" eaLnBrk="1" fontAlgn="base" latinLnBrk="0" hangingPunct="1">
                        <a:spcBef>
                          <a:spcPct val="20000"/>
                        </a:spcBef>
                        <a:buClr>
                          <a:schemeClr val="folHlink"/>
                        </a:buClr>
                        <a:buSzPct val="60000"/>
                        <a:buFont typeface="Wingdings" panose="05000000000000000000" pitchFamily="2" charset="2"/>
                        <a:buNone/>
                      </a:pPr>
                      <a:r>
                        <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rPr>
                        <a:t>85 000</a:t>
                      </a:r>
                      <a:endParaRPr lang="en-US" sz="2400" b="1" i="0" u="none" strike="noStrike" cap="none" normalizeH="0" baseline="0">
                        <a:latin typeface="微软雅黑" panose="020B0503020204020204" pitchFamily="34" charset="-122"/>
                        <a:ea typeface="微软雅黑" panose="020B0503020204020204" pitchFamily="34" charset="-122"/>
                        <a:cs typeface="宋体" panose="02010600030101010101" pitchFamily="2" charset="-122"/>
                      </a:endParaRPr>
                    </a:p>
                  </a:txBody>
                  <a:tcPr horzOverflow="overflow">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二、实物资产的清查方法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918210" y="1113790"/>
            <a:ext cx="11940540" cy="5908040"/>
          </a:xfrm>
          <a:prstGeom prst="rect">
            <a:avLst/>
          </a:prstGeom>
          <a:noFill/>
        </p:spPr>
        <p:txBody>
          <a:bodyPr wrap="square" rtlCol="0" anchor="t">
            <a:spAutoFit/>
          </a:bodyPr>
          <a:p>
            <a:pPr marL="0" indent="0" eaLnBrk="1" latinLnBrk="0" hangingPunct="1">
              <a:lnSpc>
                <a:spcPct val="150000"/>
              </a:lnSpc>
              <a:buNone/>
            </a:pP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实物资产的清查方法最常用的有</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实地盘点法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技术推算法</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latinLnBrk="0" hangingPunct="1">
              <a:lnSpc>
                <a:spcPct val="150000"/>
              </a:lnSpc>
              <a:buNone/>
            </a:pP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（一）实地盘点法</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latinLnBrk="0" hangingPunct="1">
              <a:lnSpc>
                <a:spcPct val="150000"/>
              </a:lnSpc>
              <a:buClrTx/>
              <a:buSzTx/>
              <a:buFontTx/>
            </a:pPr>
            <a:r>
              <a:rPr lang="en-US" altLang="zh-CN"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实地盘点法是通过逐一清点或采用计量器具来测定实有数量的方法。</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多数</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财产物资都可以采用这种方法。</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latinLnBrk="0" hangingPunct="1">
              <a:lnSpc>
                <a:spcPct val="150000"/>
              </a:lnSpc>
              <a:buClrTx/>
              <a:buSzTx/>
              <a:buFontTx/>
            </a:pP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（二）技术推算法</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latinLnBrk="0" hangingPunct="1">
              <a:lnSpc>
                <a:spcPct val="150000"/>
              </a:lnSpc>
              <a:buClrTx/>
              <a:buSzTx/>
              <a:buFontTx/>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技术推算法是按照一定标准推算出其实存数的一种方法。这种方法适用于</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堆垛量很大</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不便</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一一清点，单位价值又比较</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低</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的实物的清查。</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FontTx/>
            </a:pPr>
            <a:r>
              <a:rPr lang="zh-CN" altLang="en-US" sz="2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提示】</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对各项财产物资的盘点结果，应如实逐一登记在</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盘存单</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上，并由</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盘点人员</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实物保管人员</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共同签章。盘存单是财产物资实存数额的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原始凭证</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5" dur="500"/>
                                        <p:tgtEl>
                                          <p:spTgt spid="2">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4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三 、往来款项的清查方法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72845" y="1383665"/>
            <a:ext cx="11940540" cy="2286635"/>
          </a:xfrm>
          <a:prstGeom prst="rect">
            <a:avLst/>
          </a:prstGeom>
          <a:noFill/>
        </p:spPr>
        <p:txBody>
          <a:bodyPr wrap="square" rtlCol="0" anchor="t">
            <a:spAutoFit/>
          </a:bodyPr>
          <a:p>
            <a:pPr indent="0">
              <a:lnSpc>
                <a:spcPct val="90000"/>
              </a:lnSpc>
              <a:spcBef>
                <a:spcPct val="50000"/>
              </a:spcBef>
              <a:buFont typeface="Arial" panose="020B0604020202020204" pitchFamily="34" charset="0"/>
              <a:buNone/>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●清查方法</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包括各种应收、应付、预收、预付款项</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90000"/>
              </a:lnSpc>
              <a:spcBef>
                <a:spcPct val="50000"/>
              </a:spcBef>
              <a:buFont typeface="Arial" panose="020B0604020202020204" pitchFamily="34" charset="0"/>
              <a:buNone/>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●清查内容：</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与债权债务对方进行账目核对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90000"/>
              </a:lnSpc>
              <a:spcBef>
                <a:spcPct val="50000"/>
              </a:spcBef>
              <a:buFont typeface="Arial" panose="020B0604020202020204" pitchFamily="34" charset="0"/>
              <a:buNone/>
            </a:pP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往来款项清查表：</a:t>
            </a:r>
            <a:r>
              <a:rPr lang="zh-CN" altLang="en-US" sz="2800" b="1" dirty="0">
                <a:latin typeface="宋体" panose="02010600030101010101" pitchFamily="2" charset="-122"/>
                <a:ea typeface="黑体" panose="02010609060101010101" pitchFamily="49" charset="-122"/>
                <a:sym typeface="+mn-ea"/>
              </a:rPr>
              <a:t> </a:t>
            </a:r>
            <a:endParaRPr lang="zh-CN" altLang="en-US" sz="2800" b="1" dirty="0">
              <a:latin typeface="宋体" panose="02010600030101010101" pitchFamily="2" charset="-122"/>
              <a:ea typeface="黑体" panose="02010609060101010101" pitchFamily="49" charset="-122"/>
              <a:sym typeface="+mn-ea"/>
            </a:endParaRPr>
          </a:p>
          <a:p>
            <a:pPr indent="0">
              <a:lnSpc>
                <a:spcPct val="90000"/>
              </a:lnSpc>
              <a:spcBef>
                <a:spcPct val="50000"/>
              </a:spcBef>
              <a:buFont typeface="Arial" panose="020B0604020202020204" pitchFamily="34" charset="0"/>
              <a:buNone/>
            </a:pP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600075" y="3328035"/>
            <a:ext cx="12001500" cy="829945"/>
          </a:xfrm>
          <a:prstGeom prst="rect">
            <a:avLst/>
          </a:prstGeom>
          <a:noFill/>
          <a:ln w="9525">
            <a:noFill/>
          </a:ln>
        </p:spPr>
        <p:txBody>
          <a:bodyPr wrap="square">
            <a:spAutoFit/>
          </a:bodyPr>
          <a:p>
            <a:pPr marL="0" indent="0" algn="ctr"/>
            <a:r>
              <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rPr>
              <a:t>往来款项清查清查表</a:t>
            </a:r>
            <a:endPar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indent="0"/>
            <a:r>
              <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rPr>
              <a:t>单位名称：                       </a:t>
            </a:r>
            <a:r>
              <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rPr>
              <a:t>年      月    日</a:t>
            </a:r>
            <a:endPar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532765" y="4336415"/>
          <a:ext cx="12007850" cy="2235200"/>
        </p:xfrm>
        <a:graphic>
          <a:graphicData uri="http://schemas.openxmlformats.org/drawingml/2006/table">
            <a:tbl>
              <a:tblPr firstRow="1" bandRow="1">
                <a:tableStyleId>{5940675A-B579-460E-94D1-54222C63F5DA}</a:tableStyleId>
              </a:tblPr>
              <a:tblGrid>
                <a:gridCol w="984885"/>
                <a:gridCol w="986155"/>
                <a:gridCol w="768350"/>
                <a:gridCol w="982980"/>
                <a:gridCol w="767080"/>
                <a:gridCol w="1430020"/>
                <a:gridCol w="1435100"/>
                <a:gridCol w="1437005"/>
                <a:gridCol w="1392555"/>
                <a:gridCol w="892810"/>
                <a:gridCol w="930910"/>
              </a:tblGrid>
              <a:tr h="426720">
                <a:tc rowSpan="2">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明细账户名称</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账面结存金额</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清查结果</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发生日期</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不符原因分析</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备注</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chemeClr val="tx1"/>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801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相符</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不相符</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未达账项</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a:solidFill>
                        <a:schemeClr val="tx1"/>
                      </a:solidFill>
                      <a:prstDash val="soli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拖付款项</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争执款项</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无法收回</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其他</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0" dirty="0" smtClea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8320">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latin typeface="宋体" panose="02010600030101010101" pitchFamily="2" charset="-122"/>
                          <a:ea typeface="宋体" panose="02010600030101010101" pitchFamily="2" charset="-122"/>
                          <a:cs typeface="宋体" panose="02010600030101010101" pitchFamily="2" charset="-122"/>
                        </a:rPr>
                        <a:t>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00">
                                            <p:txEl>
                                              <p:pRg st="0" end="0"/>
                                            </p:txEl>
                                          </p:spTgt>
                                        </p:tgtEl>
                                        <p:attrNameLst>
                                          <p:attrName>style.visibility</p:attrName>
                                        </p:attrNameLst>
                                      </p:cBhvr>
                                      <p:to>
                                        <p:strVal val="visible"/>
                                      </p:to>
                                    </p:set>
                                    <p:animEffect transition="in" filter="randombar(horizontal)">
                                      <p:cBhvr>
                                        <p:cTn id="30" dur="500"/>
                                        <p:tgtEl>
                                          <p:spTgt spid="100">
                                            <p:txEl>
                                              <p:pRg st="0" end="0"/>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100">
                                            <p:txEl>
                                              <p:pRg st="1" end="1"/>
                                            </p:txEl>
                                          </p:spTgt>
                                        </p:tgtEl>
                                        <p:attrNameLst>
                                          <p:attrName>style.visibility</p:attrName>
                                        </p:attrNameLst>
                                      </p:cBhvr>
                                      <p:to>
                                        <p:strVal val="visible"/>
                                      </p:to>
                                    </p:set>
                                    <p:animEffect transition="in" filter="randombar(horizontal)">
                                      <p:cBhvr>
                                        <p:cTn id="33" dur="500"/>
                                        <p:tgtEl>
                                          <p:spTgt spid="100">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horizont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469890" y="2464435"/>
            <a:ext cx="6460490" cy="193802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财产清查结果的账务处理</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5469847" y="4624171"/>
            <a:ext cx="31819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财产清查结果的处理要求</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8926019" y="4624171"/>
            <a:ext cx="3867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财产清查结果的处理步骤和方法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469843" y="5011378"/>
            <a:ext cx="31819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财产清查结果的账务处理</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17652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728845"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 财产清查结果的处理要求</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9335" y="1600200"/>
            <a:ext cx="10618470" cy="3322955"/>
          </a:xfrm>
          <a:prstGeom prst="rect">
            <a:avLst/>
          </a:prstGeom>
          <a:noFill/>
        </p:spPr>
        <p:txBody>
          <a:bodyPr wrap="square" rtlCol="0">
            <a:spAutoFit/>
          </a:bodyPr>
          <a:p>
            <a:pPr eaLnBrk="1" latinLnBrk="0" hangingPunct="1">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财产</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清查的</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结果</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1</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、账存数与实存数相符</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2</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、账存数大于实存数，财产物资发生盘亏</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3</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、账存数小于实存数，财产物资发生盘盈</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 </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了解财产清查</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9533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财产清查的含义和种类</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165414" y="3872331"/>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账实不符的主要原因</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财产清查的意义</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9165414" y="4259538"/>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财产清查的一般程序</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689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二、财产清查结果的处理步骤和方法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8700" y="1168400"/>
            <a:ext cx="10618470" cy="5262245"/>
          </a:xfrm>
          <a:prstGeom prst="rect">
            <a:avLst/>
          </a:prstGeom>
          <a:noFill/>
        </p:spPr>
        <p:txBody>
          <a:bodyPr wrap="square" rtlCol="0">
            <a:spAutoFit/>
          </a:bodyPr>
          <a:p>
            <a:pPr eaLnBrk="1" latinLnBrk="0" hangingPunct="1">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（一）</a:t>
            </a:r>
            <a:r>
              <a:rPr sz="2800" b="1" dirty="0">
                <a:latin typeface="微软雅黑" panose="020B0503020204020204" pitchFamily="34" charset="-122"/>
                <a:ea typeface="微软雅黑" panose="020B0503020204020204" pitchFamily="34" charset="-122"/>
                <a:cs typeface="+mn-ea"/>
                <a:sym typeface="+mn-lt"/>
              </a:rPr>
              <a:t>审批之前的处理 </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solidFill>
                  <a:schemeClr val="tx1"/>
                </a:solidFill>
                <a:latin typeface="微软雅黑" panose="020B0503020204020204" pitchFamily="34" charset="-122"/>
                <a:ea typeface="微软雅黑" panose="020B0503020204020204" pitchFamily="34" charset="-122"/>
                <a:cs typeface="+mn-ea"/>
                <a:sym typeface="+mn-lt"/>
              </a:rPr>
              <a:t>      </a:t>
            </a:r>
            <a:r>
              <a:rPr sz="2800" b="1" dirty="0">
                <a:solidFill>
                  <a:schemeClr val="tx1"/>
                </a:solidFill>
                <a:latin typeface="微软雅黑" panose="020B0503020204020204" pitchFamily="34" charset="-122"/>
                <a:ea typeface="微软雅黑" panose="020B0503020204020204" pitchFamily="34" charset="-122"/>
                <a:cs typeface="+mn-ea"/>
                <a:sym typeface="+mn-lt"/>
              </a:rPr>
              <a:t>会计人员和财产管理人员应根据“实存账存对比表”、“库存现金盘点报告表”等资料，编制记账凭证，调整有关财产的账面价值，</a:t>
            </a:r>
            <a:r>
              <a:rPr sz="2800" b="1" dirty="0">
                <a:solidFill>
                  <a:srgbClr val="C00000"/>
                </a:solidFill>
                <a:latin typeface="微软雅黑" panose="020B0503020204020204" pitchFamily="34" charset="-122"/>
                <a:ea typeface="微软雅黑" panose="020B0503020204020204" pitchFamily="34" charset="-122"/>
                <a:cs typeface="+mn-ea"/>
                <a:sym typeface="+mn-lt"/>
              </a:rPr>
              <a:t>使账簿记录</a:t>
            </a:r>
            <a:r>
              <a:rPr sz="2800" b="1" dirty="0">
                <a:solidFill>
                  <a:schemeClr val="tx1"/>
                </a:solidFill>
                <a:latin typeface="微软雅黑" panose="020B0503020204020204" pitchFamily="34" charset="-122"/>
                <a:ea typeface="微软雅黑" panose="020B0503020204020204" pitchFamily="34" charset="-122"/>
                <a:cs typeface="+mn-ea"/>
                <a:sym typeface="+mn-lt"/>
              </a:rPr>
              <a:t>与</a:t>
            </a:r>
            <a:r>
              <a:rPr sz="2800" b="1" dirty="0">
                <a:solidFill>
                  <a:srgbClr val="C00000"/>
                </a:solidFill>
                <a:latin typeface="微软雅黑" panose="020B0503020204020204" pitchFamily="34" charset="-122"/>
                <a:ea typeface="微软雅黑" panose="020B0503020204020204" pitchFamily="34" charset="-122"/>
                <a:cs typeface="+mn-ea"/>
                <a:sym typeface="+mn-lt"/>
              </a:rPr>
              <a:t>实际盘存数</a:t>
            </a:r>
            <a:r>
              <a:rPr sz="2800" b="1" dirty="0">
                <a:solidFill>
                  <a:schemeClr val="tx1"/>
                </a:solidFill>
                <a:latin typeface="微软雅黑" panose="020B0503020204020204" pitchFamily="34" charset="-122"/>
                <a:ea typeface="微软雅黑" panose="020B0503020204020204" pitchFamily="34" charset="-122"/>
                <a:cs typeface="+mn-ea"/>
                <a:sym typeface="+mn-lt"/>
              </a:rPr>
              <a:t>相符。 </a:t>
            </a:r>
            <a:endParaRPr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chemeClr val="tx1"/>
                </a:solidFill>
                <a:latin typeface="微软雅黑" panose="020B0503020204020204" pitchFamily="34" charset="-122"/>
                <a:ea typeface="微软雅黑" panose="020B0503020204020204" pitchFamily="34" charset="-122"/>
                <a:cs typeface="+mn-ea"/>
                <a:sym typeface="+mn-lt"/>
              </a:rPr>
              <a:t>（二）审批之后的处理</a:t>
            </a:r>
            <a:endParaRPr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solidFill>
                  <a:schemeClr val="tx1"/>
                </a:solidFill>
                <a:latin typeface="微软雅黑" panose="020B0503020204020204" pitchFamily="34" charset="-122"/>
                <a:ea typeface="微软雅黑" panose="020B0503020204020204" pitchFamily="34" charset="-122"/>
                <a:cs typeface="+mn-ea"/>
                <a:sym typeface="+mn-lt"/>
              </a:rPr>
              <a:t>      </a:t>
            </a:r>
            <a:r>
              <a:rPr sz="2800" b="1" dirty="0">
                <a:solidFill>
                  <a:schemeClr val="tx1"/>
                </a:solidFill>
                <a:latin typeface="微软雅黑" panose="020B0503020204020204" pitchFamily="34" charset="-122"/>
                <a:ea typeface="微软雅黑" panose="020B0503020204020204" pitchFamily="34" charset="-122"/>
                <a:cs typeface="+mn-ea"/>
                <a:sym typeface="+mn-lt"/>
              </a:rPr>
              <a:t>会计人员应根据审批意见进行账务处理，一方面登记</a:t>
            </a:r>
            <a:r>
              <a:rPr sz="2800" b="1" dirty="0">
                <a:solidFill>
                  <a:srgbClr val="C00000"/>
                </a:solidFill>
                <a:latin typeface="微软雅黑" panose="020B0503020204020204" pitchFamily="34" charset="-122"/>
                <a:ea typeface="微软雅黑" panose="020B0503020204020204" pitchFamily="34" charset="-122"/>
                <a:cs typeface="+mn-ea"/>
                <a:sym typeface="+mn-lt"/>
              </a:rPr>
              <a:t>“待处理财产损溢”</a:t>
            </a:r>
            <a:r>
              <a:rPr sz="2800" b="1" dirty="0">
                <a:solidFill>
                  <a:schemeClr val="tx1"/>
                </a:solidFill>
                <a:latin typeface="微软雅黑" panose="020B0503020204020204" pitchFamily="34" charset="-122"/>
                <a:ea typeface="微软雅黑" panose="020B0503020204020204" pitchFamily="34" charset="-122"/>
                <a:cs typeface="+mn-ea"/>
                <a:sym typeface="+mn-lt"/>
              </a:rPr>
              <a:t>等有关账簿，转销审批前登记的金额，另一方面还要调整有关</a:t>
            </a:r>
            <a:r>
              <a:rPr sz="2800" b="1" dirty="0">
                <a:solidFill>
                  <a:srgbClr val="C00000"/>
                </a:solidFill>
                <a:latin typeface="微软雅黑" panose="020B0503020204020204" pitchFamily="34" charset="-122"/>
                <a:ea typeface="微软雅黑" panose="020B0503020204020204" pitchFamily="34" charset="-122"/>
                <a:cs typeface="+mn-ea"/>
                <a:sym typeface="+mn-lt"/>
              </a:rPr>
              <a:t>成本费用、营业外收入和支出</a:t>
            </a:r>
            <a:r>
              <a:rPr sz="2800" b="1" dirty="0">
                <a:solidFill>
                  <a:schemeClr val="tx1"/>
                </a:solidFill>
                <a:latin typeface="微软雅黑" panose="020B0503020204020204" pitchFamily="34" charset="-122"/>
                <a:ea typeface="微软雅黑" panose="020B0503020204020204" pitchFamily="34" charset="-122"/>
                <a:cs typeface="+mn-ea"/>
                <a:sym typeface="+mn-lt"/>
              </a:rPr>
              <a:t>等账簿。</a:t>
            </a:r>
            <a:endParaRPr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03301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28700" y="520065"/>
            <a:ext cx="5046980" cy="861695"/>
          </a:xfrm>
          <a:prstGeom prst="rect">
            <a:avLst/>
          </a:prstGeom>
          <a:noFill/>
        </p:spPr>
        <p:txBody>
          <a:bodyPr wrap="squar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三、财产清查结果的账务处理</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a:p>
            <a:pPr algn="l" defTabSz="963930"/>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graphicFrame>
        <p:nvGraphicFramePr>
          <p:cNvPr id="4" name="Object 3"/>
          <p:cNvGraphicFramePr/>
          <p:nvPr/>
        </p:nvGraphicFramePr>
        <p:xfrm>
          <a:off x="1388745" y="1672590"/>
          <a:ext cx="8727440" cy="4314825"/>
        </p:xfrm>
        <a:graphic>
          <a:graphicData uri="http://schemas.openxmlformats.org/presentationml/2006/ole">
            <mc:AlternateContent xmlns:mc="http://schemas.openxmlformats.org/markup-compatibility/2006">
              <mc:Choice xmlns:v="urn:schemas-microsoft-com:vml" Requires="v">
                <p:oleObj spid="_x0000_s5" name="" r:id="rId1" imgW="8039100" imgH="1962150" progId="Paint.Picture">
                  <p:embed/>
                </p:oleObj>
              </mc:Choice>
              <mc:Fallback>
                <p:oleObj name="" r:id="rId1" imgW="8039100" imgH="1962150" progId="Paint.Picture">
                  <p:embed/>
                  <p:pic>
                    <p:nvPicPr>
                      <p:cNvPr id="0" name="图片 3080"/>
                      <p:cNvPicPr/>
                      <p:nvPr/>
                    </p:nvPicPr>
                    <p:blipFill>
                      <a:blip r:embed="rId2"/>
                      <a:stretch>
                        <a:fillRect/>
                      </a:stretch>
                    </p:blipFill>
                    <p:spPr>
                      <a:xfrm>
                        <a:off x="1388745" y="1672590"/>
                        <a:ext cx="8727440" cy="4314825"/>
                      </a:xfrm>
                      <a:prstGeom prst="rect">
                        <a:avLst/>
                      </a:prstGeom>
                      <a:noFill/>
                      <a:ln w="38100">
                        <a:noFill/>
                        <a:miter/>
                      </a:ln>
                    </p:spPr>
                  </p:pic>
                </p:oleObj>
              </mc:Fallback>
            </mc:AlternateContent>
          </a:graphicData>
        </a:graphic>
      </p:graphicFrame>
      <p:sp>
        <p:nvSpPr>
          <p:cNvPr id="6" name="文本框 5"/>
          <p:cNvSpPr txBox="1"/>
          <p:nvPr/>
        </p:nvSpPr>
        <p:spPr>
          <a:xfrm>
            <a:off x="1820545" y="1150620"/>
            <a:ext cx="1605280" cy="521970"/>
          </a:xfrm>
          <a:prstGeom prst="rect">
            <a:avLst/>
          </a:prstGeom>
          <a:noFill/>
        </p:spPr>
        <p:txBody>
          <a:bodyPr wrap="non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rPr>
              <a:t>账户</a:t>
            </a:r>
            <a:r>
              <a:rPr lang="zh-CN" altLang="en-US" sz="2800" b="1" dirty="0">
                <a:solidFill>
                  <a:srgbClr val="C00000"/>
                </a:solidFill>
                <a:latin typeface="微软雅黑" panose="020B0503020204020204" pitchFamily="34" charset="-122"/>
                <a:ea typeface="微软雅黑" panose="020B0503020204020204" pitchFamily="34" charset="-122"/>
                <a:cs typeface="+mn-ea"/>
              </a:rPr>
              <a:t>设置</a:t>
            </a:r>
            <a:endParaRPr lang="zh-CN" altLang="en-US" sz="2800" b="1" dirty="0">
              <a:solidFill>
                <a:srgbClr val="C00000"/>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689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一）库存</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现金清查结果的账务处理</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812800" y="1483995"/>
            <a:ext cx="11089005" cy="5240020"/>
            <a:chOff x="1624" y="2301"/>
            <a:chExt cx="17463" cy="8252"/>
          </a:xfrm>
        </p:grpSpPr>
        <p:grpSp>
          <p:nvGrpSpPr>
            <p:cNvPr id="3" name="组合 2"/>
            <p:cNvGrpSpPr/>
            <p:nvPr/>
          </p:nvGrpSpPr>
          <p:grpSpPr>
            <a:xfrm>
              <a:off x="1859" y="2301"/>
              <a:ext cx="17228" cy="8252"/>
              <a:chOff x="1873" y="2294"/>
              <a:chExt cx="12315" cy="6726"/>
            </a:xfrm>
          </p:grpSpPr>
          <p:sp>
            <p:nvSpPr>
              <p:cNvPr id="48131" name="Line 4"/>
              <p:cNvSpPr/>
              <p:nvPr/>
            </p:nvSpPr>
            <p:spPr>
              <a:xfrm>
                <a:off x="5606" y="6169"/>
                <a:ext cx="3515" cy="1248"/>
              </a:xfrm>
              <a:prstGeom prst="line">
                <a:avLst/>
              </a:prstGeom>
              <a:ln w="28575">
                <a:noFill/>
              </a:ln>
            </p:spPr>
          </p:sp>
          <p:sp>
            <p:nvSpPr>
              <p:cNvPr id="48133" name="Line 6"/>
              <p:cNvSpPr/>
              <p:nvPr/>
            </p:nvSpPr>
            <p:spPr>
              <a:xfrm>
                <a:off x="5233" y="7574"/>
                <a:ext cx="1135" cy="0"/>
              </a:xfrm>
              <a:prstGeom prst="line">
                <a:avLst/>
              </a:prstGeom>
              <a:ln w="9525" cap="flat" cmpd="sng">
                <a:solidFill>
                  <a:schemeClr val="tx1"/>
                </a:solidFill>
                <a:prstDash val="solid"/>
                <a:round/>
                <a:headEnd type="triangle" w="med" len="med"/>
                <a:tailEnd type="triangle" w="med" len="med"/>
              </a:ln>
            </p:spPr>
          </p:sp>
          <p:sp>
            <p:nvSpPr>
              <p:cNvPr id="48134" name="Text Box 7"/>
              <p:cNvSpPr txBox="1"/>
              <p:nvPr/>
            </p:nvSpPr>
            <p:spPr>
              <a:xfrm>
                <a:off x="5151" y="537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待处理财产损溢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35" name="Group 8"/>
              <p:cNvGrpSpPr/>
              <p:nvPr/>
            </p:nvGrpSpPr>
            <p:grpSpPr>
              <a:xfrm>
                <a:off x="5263" y="6054"/>
                <a:ext cx="4765" cy="2383"/>
                <a:chOff x="1836" y="2704"/>
                <a:chExt cx="1906" cy="953"/>
              </a:xfrm>
            </p:grpSpPr>
            <p:sp>
              <p:nvSpPr>
                <p:cNvPr id="48136" name="Line 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37" name="Line 1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grpSp>
            <p:nvGrpSpPr>
              <p:cNvPr id="48138" name="Group 11"/>
              <p:cNvGrpSpPr/>
              <p:nvPr/>
            </p:nvGrpSpPr>
            <p:grpSpPr>
              <a:xfrm>
                <a:off x="2350" y="6962"/>
                <a:ext cx="2745" cy="1828"/>
                <a:chOff x="739" y="2971"/>
                <a:chExt cx="1098" cy="731"/>
              </a:xfrm>
            </p:grpSpPr>
            <p:sp>
              <p:nvSpPr>
                <p:cNvPr id="48139" name="Line 12"/>
                <p:cNvSpPr/>
                <p:nvPr/>
              </p:nvSpPr>
              <p:spPr>
                <a:xfrm>
                  <a:off x="739" y="2971"/>
                  <a:ext cx="1098" cy="5"/>
                </a:xfrm>
                <a:prstGeom prst="line">
                  <a:avLst/>
                </a:prstGeom>
                <a:ln w="9525" cap="flat" cmpd="sng">
                  <a:solidFill>
                    <a:schemeClr val="tx1"/>
                  </a:solidFill>
                  <a:prstDash val="solid"/>
                  <a:round/>
                  <a:headEnd type="none" w="med" len="med"/>
                  <a:tailEnd type="none" w="med" len="med"/>
                </a:ln>
              </p:spPr>
            </p:sp>
            <p:sp>
              <p:nvSpPr>
                <p:cNvPr id="48140" name="Line 13"/>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41" name="Text Box 14"/>
              <p:cNvSpPr txBox="1"/>
              <p:nvPr/>
            </p:nvSpPr>
            <p:spPr>
              <a:xfrm>
                <a:off x="2353" y="6354"/>
                <a:ext cx="3360" cy="512"/>
              </a:xfrm>
              <a:prstGeom prst="rect">
                <a:avLst/>
              </a:prstGeom>
              <a:noFill/>
              <a:ln w="28575">
                <a:noFill/>
              </a:ln>
            </p:spPr>
            <p:txBody>
              <a:bodyPr wrap="square" anchor="t" anchorCtr="0">
                <a:spAutoFit/>
              </a:bodyPr>
              <a:p>
                <a:pPr algn="l">
                  <a:spcBef>
                    <a:spcPct val="50000"/>
                  </a:spcBef>
                  <a:buClrTx/>
                  <a:buSzTx/>
                  <a:buFontTx/>
                </a:pPr>
                <a:r>
                  <a:rPr lang="zh-CN" altLang="en-US" sz="2000" dirty="0">
                    <a:solidFill>
                      <a:srgbClr val="000099"/>
                    </a:solidFill>
                    <a:latin typeface="微软雅黑" panose="020B0503020204020204" pitchFamily="34" charset="-122"/>
                    <a:ea typeface="微软雅黑" panose="020B0503020204020204" pitchFamily="34" charset="-122"/>
                    <a:cs typeface="+mn-ea"/>
                  </a:rPr>
                  <a:t>营业外收入 其他应付款</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sp>
            <p:nvSpPr>
              <p:cNvPr id="48142" name="Text Box 15"/>
              <p:cNvSpPr txBox="1"/>
              <p:nvPr/>
            </p:nvSpPr>
            <p:spPr>
              <a:xfrm>
                <a:off x="3913" y="7214"/>
                <a:ext cx="1475"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43" name="Text Box 16"/>
              <p:cNvSpPr txBox="1"/>
              <p:nvPr/>
            </p:nvSpPr>
            <p:spPr>
              <a:xfrm>
                <a:off x="6397" y="7337"/>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44" name="Text Box 17"/>
              <p:cNvSpPr txBox="1"/>
              <p:nvPr/>
            </p:nvSpPr>
            <p:spPr>
              <a:xfrm>
                <a:off x="4856" y="6989"/>
                <a:ext cx="2852" cy="512"/>
              </a:xfrm>
              <a:prstGeom prst="rect">
                <a:avLst/>
              </a:prstGeom>
              <a:noFill/>
              <a:ln w="28575">
                <a:noFill/>
              </a:ln>
            </p:spPr>
            <p:txBody>
              <a:bodyPr wrap="square" anchor="t" anchorCtr="0">
                <a:spAutoFit/>
              </a:bodyPr>
              <a:p>
                <a:pPr algn="l">
                  <a:spcBef>
                    <a:spcPct val="50000"/>
                  </a:spcBef>
                  <a:buClrTx/>
                  <a:buSzTx/>
                  <a:buFontTx/>
                </a:pPr>
                <a:r>
                  <a:rPr lang="zh-CN" altLang="en-US" sz="2000" dirty="0">
                    <a:solidFill>
                      <a:srgbClr val="C00000"/>
                    </a:solidFill>
                    <a:latin typeface="微软雅黑" panose="020B0503020204020204" pitchFamily="34" charset="-122"/>
                    <a:ea typeface="微软雅黑" panose="020B0503020204020204" pitchFamily="34" charset="-122"/>
                    <a:cs typeface="+mn-ea"/>
                  </a:rPr>
                  <a:t>批准核销盘盈额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grpSp>
            <p:nvGrpSpPr>
              <p:cNvPr id="48145" name="Group 18"/>
              <p:cNvGrpSpPr/>
              <p:nvPr/>
            </p:nvGrpSpPr>
            <p:grpSpPr>
              <a:xfrm>
                <a:off x="10821" y="6962"/>
                <a:ext cx="2382" cy="1815"/>
                <a:chOff x="884" y="2976"/>
                <a:chExt cx="953" cy="726"/>
              </a:xfrm>
            </p:grpSpPr>
            <p:sp>
              <p:nvSpPr>
                <p:cNvPr id="48146" name="Line 19"/>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47" name="Line 20"/>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48" name="Text Box 21"/>
              <p:cNvSpPr txBox="1"/>
              <p:nvPr/>
            </p:nvSpPr>
            <p:spPr>
              <a:xfrm>
                <a:off x="10481" y="2948"/>
                <a:ext cx="2973" cy="512"/>
              </a:xfrm>
              <a:prstGeom prst="rect">
                <a:avLst/>
              </a:prstGeom>
              <a:noFill/>
              <a:ln w="28575">
                <a:noFill/>
              </a:ln>
            </p:spPr>
            <p:txBody>
              <a:bodyPr wrap="square"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管理费用</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其他应收款</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sp>
            <p:nvSpPr>
              <p:cNvPr id="48149" name="Text Box 22"/>
              <p:cNvSpPr txBox="1"/>
              <p:nvPr/>
            </p:nvSpPr>
            <p:spPr>
              <a:xfrm>
                <a:off x="10481" y="7302"/>
                <a:ext cx="1247"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0" name="Text Box 23"/>
              <p:cNvSpPr txBox="1"/>
              <p:nvPr/>
            </p:nvSpPr>
            <p:spPr>
              <a:xfrm>
                <a:off x="7758" y="7302"/>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1" name="Line 24"/>
              <p:cNvSpPr/>
              <p:nvPr/>
            </p:nvSpPr>
            <p:spPr>
              <a:xfrm>
                <a:off x="9121" y="7757"/>
                <a:ext cx="1135" cy="0"/>
              </a:xfrm>
              <a:prstGeom prst="line">
                <a:avLst/>
              </a:prstGeom>
              <a:ln w="9525" cap="flat" cmpd="sng">
                <a:solidFill>
                  <a:schemeClr val="tx1"/>
                </a:solidFill>
                <a:prstDash val="solid"/>
                <a:round/>
                <a:headEnd type="triangle" w="med" len="med"/>
                <a:tailEnd type="triangle" w="med" len="med"/>
              </a:ln>
            </p:spPr>
          </p:sp>
          <p:sp>
            <p:nvSpPr>
              <p:cNvPr id="48152" name="Text Box 25"/>
              <p:cNvSpPr txBox="1"/>
              <p:nvPr/>
            </p:nvSpPr>
            <p:spPr>
              <a:xfrm>
                <a:off x="9156" y="7175"/>
                <a:ext cx="1928"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盘盈额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2009" name="Oval 26"/>
              <p:cNvSpPr>
                <a:spLocks noChangeArrowheads="1"/>
              </p:cNvSpPr>
              <p:nvPr/>
            </p:nvSpPr>
            <p:spPr bwMode="auto">
              <a:xfrm>
                <a:off x="13393" y="6068"/>
                <a:ext cx="795" cy="2952"/>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发生盘盈时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54" name="Text Box 27"/>
              <p:cNvSpPr txBox="1"/>
              <p:nvPr/>
            </p:nvSpPr>
            <p:spPr>
              <a:xfrm>
                <a:off x="5113" y="229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待处理财产损溢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 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55" name="Group 28"/>
              <p:cNvGrpSpPr/>
              <p:nvPr/>
            </p:nvGrpSpPr>
            <p:grpSpPr>
              <a:xfrm>
                <a:off x="5353" y="3014"/>
                <a:ext cx="4765" cy="2383"/>
                <a:chOff x="1836" y="2704"/>
                <a:chExt cx="1906" cy="953"/>
              </a:xfrm>
            </p:grpSpPr>
            <p:sp>
              <p:nvSpPr>
                <p:cNvPr id="48156" name="Line 2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57" name="Line 3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sp>
            <p:nvSpPr>
              <p:cNvPr id="48158" name="Text Box 31"/>
              <p:cNvSpPr txBox="1"/>
              <p:nvPr/>
            </p:nvSpPr>
            <p:spPr>
              <a:xfrm>
                <a:off x="59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9" name="Text Box 32"/>
              <p:cNvSpPr txBox="1"/>
              <p:nvPr/>
            </p:nvSpPr>
            <p:spPr>
              <a:xfrm>
                <a:off x="4937" y="3614"/>
                <a:ext cx="1703"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0" name="Line 33"/>
              <p:cNvSpPr/>
              <p:nvPr/>
            </p:nvSpPr>
            <p:spPr>
              <a:xfrm>
                <a:off x="4873" y="4334"/>
                <a:ext cx="1135" cy="0"/>
              </a:xfrm>
              <a:prstGeom prst="line">
                <a:avLst/>
              </a:prstGeom>
              <a:ln w="9525" cap="flat" cmpd="sng">
                <a:solidFill>
                  <a:schemeClr val="tx1"/>
                </a:solidFill>
                <a:prstDash val="solid"/>
                <a:round/>
                <a:headEnd type="triangle" w="med" len="med"/>
                <a:tailEnd type="triangle" w="med" len="med"/>
              </a:ln>
            </p:spPr>
          </p:sp>
          <p:sp>
            <p:nvSpPr>
              <p:cNvPr id="48161" name="Text Box 34"/>
              <p:cNvSpPr txBox="1"/>
              <p:nvPr/>
            </p:nvSpPr>
            <p:spPr>
              <a:xfrm>
                <a:off x="3167" y="293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库存现金</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62" name="Group 35"/>
              <p:cNvGrpSpPr/>
              <p:nvPr/>
            </p:nvGrpSpPr>
            <p:grpSpPr>
              <a:xfrm>
                <a:off x="2593" y="3614"/>
                <a:ext cx="2383" cy="1815"/>
                <a:chOff x="884" y="2976"/>
                <a:chExt cx="953" cy="726"/>
              </a:xfrm>
            </p:grpSpPr>
            <p:sp>
              <p:nvSpPr>
                <p:cNvPr id="48163" name="Line 36"/>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64" name="Line 37"/>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65" name="Text Box 38"/>
              <p:cNvSpPr txBox="1"/>
              <p:nvPr/>
            </p:nvSpPr>
            <p:spPr>
              <a:xfrm>
                <a:off x="3758" y="3974"/>
                <a:ext cx="1475"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6" name="Text Box 39"/>
              <p:cNvSpPr txBox="1"/>
              <p:nvPr/>
            </p:nvSpPr>
            <p:spPr>
              <a:xfrm>
                <a:off x="77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7" name="Text Box 40"/>
              <p:cNvSpPr txBox="1"/>
              <p:nvPr/>
            </p:nvSpPr>
            <p:spPr>
              <a:xfrm>
                <a:off x="8408" y="3614"/>
                <a:ext cx="2486" cy="512"/>
              </a:xfrm>
              <a:prstGeom prst="rect">
                <a:avLst/>
              </a:prstGeom>
              <a:noFill/>
              <a:ln w="28575">
                <a:noFill/>
              </a:ln>
            </p:spPr>
            <p:txBody>
              <a:bodyPr wrap="square"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批准核销盘亏额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8" name="Line 41"/>
              <p:cNvSpPr/>
              <p:nvPr/>
            </p:nvSpPr>
            <p:spPr>
              <a:xfrm>
                <a:off x="8833" y="4334"/>
                <a:ext cx="1135" cy="0"/>
              </a:xfrm>
              <a:prstGeom prst="line">
                <a:avLst/>
              </a:prstGeom>
              <a:ln w="9525" cap="flat" cmpd="sng">
                <a:solidFill>
                  <a:schemeClr val="tx1"/>
                </a:solidFill>
                <a:prstDash val="solid"/>
                <a:round/>
                <a:headEnd type="triangle" w="med" len="med"/>
                <a:tailEnd type="triangle" w="med" len="med"/>
              </a:ln>
            </p:spPr>
          </p:sp>
          <p:grpSp>
            <p:nvGrpSpPr>
              <p:cNvPr id="48169" name="Group 42"/>
              <p:cNvGrpSpPr/>
              <p:nvPr/>
            </p:nvGrpSpPr>
            <p:grpSpPr>
              <a:xfrm>
                <a:off x="10633" y="3734"/>
                <a:ext cx="2653" cy="1815"/>
                <a:chOff x="884" y="2976"/>
                <a:chExt cx="1061" cy="726"/>
              </a:xfrm>
            </p:grpSpPr>
            <p:sp>
              <p:nvSpPr>
                <p:cNvPr id="48170" name="Line 43"/>
                <p:cNvSpPr/>
                <p:nvPr/>
              </p:nvSpPr>
              <p:spPr>
                <a:xfrm>
                  <a:off x="884" y="2976"/>
                  <a:ext cx="1061" cy="1"/>
                </a:xfrm>
                <a:prstGeom prst="line">
                  <a:avLst/>
                </a:prstGeom>
                <a:ln w="9525" cap="flat" cmpd="sng">
                  <a:solidFill>
                    <a:schemeClr val="tx1"/>
                  </a:solidFill>
                  <a:prstDash val="solid"/>
                  <a:round/>
                  <a:headEnd type="none" w="med" len="med"/>
                  <a:tailEnd type="none" w="med" len="med"/>
                </a:ln>
              </p:spPr>
            </p:sp>
            <p:sp>
              <p:nvSpPr>
                <p:cNvPr id="48171" name="Line 44"/>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72" name="Text Box 45"/>
              <p:cNvSpPr txBox="1"/>
              <p:nvPr/>
            </p:nvSpPr>
            <p:spPr>
              <a:xfrm>
                <a:off x="101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2029" name="Oval 46"/>
              <p:cNvSpPr>
                <a:spLocks noChangeArrowheads="1"/>
              </p:cNvSpPr>
              <p:nvPr/>
            </p:nvSpPr>
            <p:spPr bwMode="auto">
              <a:xfrm>
                <a:off x="1873" y="2828"/>
                <a:ext cx="795" cy="2953"/>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发生盘亏时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2030" name="Oval 47"/>
              <p:cNvSpPr>
                <a:spLocks noChangeArrowheads="1"/>
              </p:cNvSpPr>
              <p:nvPr/>
            </p:nvSpPr>
            <p:spPr bwMode="auto">
              <a:xfrm>
                <a:off x="13393" y="2462"/>
                <a:ext cx="795" cy="2964"/>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75" name="Text Box 48"/>
              <p:cNvSpPr txBox="1"/>
              <p:nvPr/>
            </p:nvSpPr>
            <p:spPr>
              <a:xfrm>
                <a:off x="11275" y="635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库存现金</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sp>
          <p:nvSpPr>
            <p:cNvPr id="41988" name="Oval 5"/>
            <p:cNvSpPr>
              <a:spLocks noChangeArrowheads="1"/>
            </p:cNvSpPr>
            <p:nvPr/>
          </p:nvSpPr>
          <p:spPr bwMode="auto">
            <a:xfrm>
              <a:off x="1624" y="6679"/>
              <a:ext cx="1083" cy="3628"/>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隶书" panose="02010509060101010101" pitchFamily="49"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57034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190490"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库存现金盘亏、盘盈的账务处理  </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47750" y="1888490"/>
            <a:ext cx="10618470" cy="267652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当现金发生</a:t>
            </a:r>
            <a:r>
              <a:rPr sz="2800" b="1" dirty="0">
                <a:solidFill>
                  <a:srgbClr val="C00000"/>
                </a:solidFill>
                <a:latin typeface="微软雅黑" panose="020B0503020204020204" pitchFamily="34" charset="-122"/>
                <a:ea typeface="微软雅黑" panose="020B0503020204020204" pitchFamily="34" charset="-122"/>
                <a:cs typeface="+mn-ea"/>
                <a:sym typeface="+mn-lt"/>
              </a:rPr>
              <a:t>盘亏</a:t>
            </a:r>
            <a:r>
              <a:rPr sz="2800" b="1" dirty="0">
                <a:latin typeface="微软雅黑" panose="020B0503020204020204" pitchFamily="34" charset="-122"/>
                <a:ea typeface="微软雅黑" panose="020B0503020204020204" pitchFamily="34" charset="-122"/>
                <a:cs typeface="+mn-ea"/>
                <a:sym typeface="+mn-lt"/>
              </a:rPr>
              <a:t>，即短款时，应先通过</a:t>
            </a:r>
            <a:r>
              <a:rPr sz="2800" b="1" dirty="0">
                <a:solidFill>
                  <a:srgbClr val="C00000"/>
                </a:solidFill>
                <a:latin typeface="微软雅黑" panose="020B0503020204020204" pitchFamily="34" charset="-122"/>
                <a:ea typeface="微软雅黑" panose="020B0503020204020204" pitchFamily="34" charset="-122"/>
                <a:cs typeface="+mn-ea"/>
                <a:sym typeface="+mn-lt"/>
              </a:rPr>
              <a:t>“待处理财产损溢”</a:t>
            </a:r>
            <a:r>
              <a:rPr sz="2800" b="1" dirty="0">
                <a:latin typeface="微软雅黑" panose="020B0503020204020204" pitchFamily="34" charset="-122"/>
                <a:ea typeface="微软雅黑" panose="020B0503020204020204" pitchFamily="34" charset="-122"/>
                <a:cs typeface="+mn-ea"/>
                <a:sym typeface="+mn-lt"/>
              </a:rPr>
              <a:t>账户核算</a:t>
            </a:r>
            <a:r>
              <a:rPr lang="zh-CN" sz="2800" b="1" dirty="0">
                <a:latin typeface="微软雅黑" panose="020B0503020204020204" pitchFamily="34" charset="-122"/>
                <a:ea typeface="微软雅黑" panose="020B0503020204020204" pitchFamily="34" charset="-122"/>
                <a:cs typeface="+mn-ea"/>
                <a:sym typeface="+mn-lt"/>
              </a:rPr>
              <a:t>。</a:t>
            </a:r>
            <a:endParaRPr lang="zh-CN"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zh-CN" sz="2800" b="1" dirty="0">
                <a:latin typeface="微软雅黑" panose="020B0503020204020204" pitchFamily="34" charset="-122"/>
                <a:ea typeface="微软雅黑" panose="020B0503020204020204" pitchFamily="34" charset="-122"/>
                <a:cs typeface="+mn-ea"/>
                <a:sym typeface="+mn-lt"/>
              </a:rPr>
              <a:t> </a:t>
            </a:r>
            <a:r>
              <a:rPr lang="en-US" altLang="zh-CN"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报经批准后，属于应由责任人赔偿或保险公司赔偿的部分，计入</a:t>
            </a:r>
            <a:r>
              <a:rPr sz="2800" b="1" dirty="0">
                <a:solidFill>
                  <a:srgbClr val="C00000"/>
                </a:solidFill>
                <a:latin typeface="微软雅黑" panose="020B0503020204020204" pitchFamily="34" charset="-122"/>
                <a:ea typeface="微软雅黑" panose="020B0503020204020204" pitchFamily="34" charset="-122"/>
                <a:cs typeface="+mn-ea"/>
                <a:sym typeface="+mn-lt"/>
              </a:rPr>
              <a:t>其他应收款</a:t>
            </a:r>
            <a:r>
              <a:rPr sz="2800" b="1" dirty="0">
                <a:latin typeface="微软雅黑" panose="020B0503020204020204" pitchFamily="34" charset="-122"/>
                <a:ea typeface="微软雅黑" panose="020B0503020204020204" pitchFamily="34" charset="-122"/>
                <a:cs typeface="+mn-ea"/>
                <a:sym typeface="+mn-lt"/>
              </a:rPr>
              <a:t>；属于</a:t>
            </a:r>
            <a:r>
              <a:rPr sz="2800" b="1" dirty="0">
                <a:solidFill>
                  <a:srgbClr val="C00000"/>
                </a:solidFill>
                <a:latin typeface="微软雅黑" panose="020B0503020204020204" pitchFamily="34" charset="-122"/>
                <a:ea typeface="微软雅黑" panose="020B0503020204020204" pitchFamily="34" charset="-122"/>
                <a:cs typeface="+mn-ea"/>
                <a:sym typeface="+mn-lt"/>
              </a:rPr>
              <a:t>无法</a:t>
            </a:r>
            <a:r>
              <a:rPr sz="2800" b="1" dirty="0">
                <a:latin typeface="微软雅黑" panose="020B0503020204020204" pitchFamily="34" charset="-122"/>
                <a:ea typeface="微软雅黑" panose="020B0503020204020204" pitchFamily="34" charset="-122"/>
                <a:cs typeface="+mn-ea"/>
                <a:sym typeface="+mn-lt"/>
              </a:rPr>
              <a:t>查明原因的，计入</a:t>
            </a:r>
            <a:r>
              <a:rPr sz="2800" b="1" dirty="0">
                <a:solidFill>
                  <a:srgbClr val="C00000"/>
                </a:solidFill>
                <a:latin typeface="微软雅黑" panose="020B0503020204020204" pitchFamily="34" charset="-122"/>
                <a:ea typeface="微软雅黑" panose="020B0503020204020204" pitchFamily="34" charset="-122"/>
                <a:cs typeface="+mn-ea"/>
                <a:sym typeface="+mn-lt"/>
              </a:rPr>
              <a:t>管理费用</a:t>
            </a:r>
            <a:r>
              <a:rPr sz="2800" b="1" dirty="0">
                <a:latin typeface="微软雅黑" panose="020B0503020204020204" pitchFamily="34" charset="-122"/>
                <a:ea typeface="微软雅黑" panose="020B0503020204020204" pitchFamily="34" charset="-122"/>
                <a:cs typeface="+mn-ea"/>
                <a:sym typeface="+mn-lt"/>
              </a:rPr>
              <a:t>。 </a:t>
            </a:r>
            <a:endParaRPr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1001395"/>
            <a:ext cx="10618470" cy="267652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当现金发生</a:t>
            </a:r>
            <a:r>
              <a:rPr sz="2800" b="1" dirty="0">
                <a:solidFill>
                  <a:srgbClr val="C00000"/>
                </a:solidFill>
                <a:latin typeface="微软雅黑" panose="020B0503020204020204" pitchFamily="34" charset="-122"/>
                <a:ea typeface="微软雅黑" panose="020B0503020204020204" pitchFamily="34" charset="-122"/>
                <a:cs typeface="+mn-ea"/>
                <a:sym typeface="+mn-lt"/>
              </a:rPr>
              <a:t>盘盈</a:t>
            </a:r>
            <a:r>
              <a:rPr sz="2800" b="1" dirty="0">
                <a:latin typeface="微软雅黑" panose="020B0503020204020204" pitchFamily="34" charset="-122"/>
                <a:ea typeface="微软雅黑" panose="020B0503020204020204" pitchFamily="34" charset="-122"/>
                <a:cs typeface="+mn-ea"/>
                <a:sym typeface="+mn-lt"/>
              </a:rPr>
              <a:t>，即长款时，应先通过</a:t>
            </a:r>
            <a:r>
              <a:rPr sz="2800" b="1" dirty="0">
                <a:solidFill>
                  <a:srgbClr val="C00000"/>
                </a:solidFill>
                <a:latin typeface="微软雅黑" panose="020B0503020204020204" pitchFamily="34" charset="-122"/>
                <a:ea typeface="微软雅黑" panose="020B0503020204020204" pitchFamily="34" charset="-122"/>
                <a:cs typeface="+mn-ea"/>
                <a:sym typeface="+mn-lt"/>
              </a:rPr>
              <a:t>“待处理财产损溢”</a:t>
            </a:r>
            <a:r>
              <a:rPr sz="2800" b="1" dirty="0">
                <a:latin typeface="微软雅黑" panose="020B0503020204020204" pitchFamily="34" charset="-122"/>
                <a:ea typeface="微软雅黑" panose="020B0503020204020204" pitchFamily="34" charset="-122"/>
                <a:cs typeface="+mn-ea"/>
                <a:sym typeface="+mn-lt"/>
              </a:rPr>
              <a:t>账户核算</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报经批准后，属于应支付给有关人员或单位的，计入</a:t>
            </a:r>
            <a:r>
              <a:rPr sz="2800" b="1" dirty="0">
                <a:solidFill>
                  <a:srgbClr val="C00000"/>
                </a:solidFill>
                <a:latin typeface="微软雅黑" panose="020B0503020204020204" pitchFamily="34" charset="-122"/>
                <a:ea typeface="微软雅黑" panose="020B0503020204020204" pitchFamily="34" charset="-122"/>
                <a:cs typeface="+mn-ea"/>
                <a:sym typeface="+mn-lt"/>
              </a:rPr>
              <a:t>其他应付款</a:t>
            </a:r>
            <a:r>
              <a:rPr sz="2800" b="1" dirty="0">
                <a:latin typeface="微软雅黑" panose="020B0503020204020204" pitchFamily="34" charset="-122"/>
                <a:ea typeface="微软雅黑" panose="020B0503020204020204" pitchFamily="34" charset="-122"/>
                <a:cs typeface="+mn-ea"/>
                <a:sym typeface="+mn-lt"/>
              </a:rPr>
              <a:t>；属于</a:t>
            </a:r>
            <a:r>
              <a:rPr sz="2800" b="1" dirty="0">
                <a:solidFill>
                  <a:srgbClr val="C00000"/>
                </a:solidFill>
                <a:latin typeface="微软雅黑" panose="020B0503020204020204" pitchFamily="34" charset="-122"/>
                <a:ea typeface="微软雅黑" panose="020B0503020204020204" pitchFamily="34" charset="-122"/>
                <a:cs typeface="+mn-ea"/>
                <a:sym typeface="+mn-lt"/>
              </a:rPr>
              <a:t>无法</a:t>
            </a:r>
            <a:r>
              <a:rPr sz="2800" b="1" dirty="0">
                <a:latin typeface="微软雅黑" panose="020B0503020204020204" pitchFamily="34" charset="-122"/>
                <a:ea typeface="微软雅黑" panose="020B0503020204020204" pitchFamily="34" charset="-122"/>
                <a:cs typeface="+mn-ea"/>
                <a:sym typeface="+mn-lt"/>
              </a:rPr>
              <a:t>查明原因的，计入</a:t>
            </a:r>
            <a:r>
              <a:rPr sz="2800" b="1" dirty="0">
                <a:solidFill>
                  <a:srgbClr val="C00000"/>
                </a:solidFill>
                <a:latin typeface="微软雅黑" panose="020B0503020204020204" pitchFamily="34" charset="-122"/>
                <a:ea typeface="微软雅黑" panose="020B0503020204020204" pitchFamily="34" charset="-122"/>
                <a:cs typeface="+mn-ea"/>
                <a:sym typeface="+mn-lt"/>
              </a:rPr>
              <a:t>营业外收入</a:t>
            </a:r>
            <a:r>
              <a:rPr sz="2800" b="1" dirty="0">
                <a:latin typeface="微软雅黑" panose="020B0503020204020204" pitchFamily="34" charset="-122"/>
                <a:ea typeface="微软雅黑" panose="020B0503020204020204" pitchFamily="34" charset="-122"/>
                <a:cs typeface="+mn-ea"/>
                <a:sym typeface="+mn-lt"/>
              </a:rPr>
              <a:t>。 </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456055"/>
            <a:ext cx="9944100" cy="526224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甲公司出纳在某日财产清查中，查明库存现金短款32.70元。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1、报经审批前，编制会计分录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借：待处理财产损溢　32.70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贷：库存现金　　　　32.70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、根据管理权限报经审批后，</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上述现金短款属于无法查明的其他原因，编制会计分录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借：管理费用        32.70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贷：待处理财产损溢　　　32.70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2</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6" dur="500"/>
                                        <p:tgtEl>
                                          <p:spTgt spid="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1" dur="500"/>
                                        <p:tgtEl>
                                          <p:spTgt spid="2">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6" dur="500"/>
                                        <p:tgtEl>
                                          <p:spTgt spid="2">
                                            <p:txEl>
                                              <p:pRg st="5" end="5"/>
                                            </p:txEl>
                                          </p:spTgt>
                                        </p:tgtEl>
                                      </p:cBhvr>
                                    </p:animEffect>
                                  </p:childTnLst>
                                </p:cTn>
                              </p:par>
                              <p:par>
                                <p:cTn id="37" presetID="14" presetClass="entr" presetSubtype="10" fill="hold"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456055"/>
            <a:ext cx="9944100" cy="526224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甲公司出纳在某日财产清查中，查明库存现金长款45元。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1、报经审批前，编制会计分录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借：库存现金　　　　　45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贷：待处理财产损溢　　　 45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、根据管理权限报经审批后，上述现金</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长款属于无法查明的其他原因，编制会计分录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借：待处理财产损溢　 　45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贷：营业外收入　　　  　45</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3</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8" dur="5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3" dur="500"/>
                                        <p:tgtEl>
                                          <p:spTgt spid="2">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8" dur="500"/>
                                        <p:tgtEl>
                                          <p:spTgt spid="2">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4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978400"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a:t>
            </a:r>
            <a:r>
              <a:rPr lang="zh-CN" sz="2800" b="1" dirty="0">
                <a:solidFill>
                  <a:schemeClr val="bg1"/>
                </a:solidFill>
                <a:latin typeface="微软雅黑" panose="020B0503020204020204" pitchFamily="34" charset="-122"/>
                <a:ea typeface="微软雅黑" panose="020B0503020204020204" pitchFamily="34" charset="-122"/>
                <a:cs typeface="+mn-ea"/>
                <a:sym typeface="+mn-lt"/>
              </a:rPr>
              <a:t>二</a:t>
            </a:r>
            <a:r>
              <a:rPr sz="2800" b="1" dirty="0">
                <a:solidFill>
                  <a:schemeClr val="bg1"/>
                </a:solidFill>
                <a:latin typeface="微软雅黑" panose="020B0503020204020204" pitchFamily="34" charset="-122"/>
                <a:ea typeface="微软雅黑" panose="020B0503020204020204" pitchFamily="34" charset="-122"/>
                <a:cs typeface="+mn-ea"/>
                <a:sym typeface="+mn-lt"/>
              </a:rPr>
              <a:t>）</a:t>
            </a:r>
            <a:r>
              <a:rPr lang="zh-CN" sz="2800" b="1" dirty="0">
                <a:solidFill>
                  <a:schemeClr val="bg1"/>
                </a:solidFill>
                <a:latin typeface="微软雅黑" panose="020B0503020204020204" pitchFamily="34" charset="-122"/>
                <a:ea typeface="微软雅黑" panose="020B0503020204020204" pitchFamily="34" charset="-122"/>
                <a:cs typeface="+mn-ea"/>
                <a:sym typeface="+mn-lt"/>
              </a:rPr>
              <a:t>存货</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清查结果的账务处理</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1031240" y="1393825"/>
            <a:ext cx="11072495" cy="5233381"/>
            <a:chOff x="1650" y="2301"/>
            <a:chExt cx="17437" cy="8242"/>
          </a:xfrm>
        </p:grpSpPr>
        <p:grpSp>
          <p:nvGrpSpPr>
            <p:cNvPr id="3" name="组合 2"/>
            <p:cNvGrpSpPr/>
            <p:nvPr/>
          </p:nvGrpSpPr>
          <p:grpSpPr>
            <a:xfrm>
              <a:off x="1873" y="2301"/>
              <a:ext cx="17214" cy="8242"/>
              <a:chOff x="1873" y="2294"/>
              <a:chExt cx="12315" cy="6718"/>
            </a:xfrm>
          </p:grpSpPr>
          <p:sp>
            <p:nvSpPr>
              <p:cNvPr id="48131" name="Line 4"/>
              <p:cNvSpPr/>
              <p:nvPr/>
            </p:nvSpPr>
            <p:spPr>
              <a:xfrm>
                <a:off x="5606" y="6169"/>
                <a:ext cx="3515" cy="1248"/>
              </a:xfrm>
              <a:prstGeom prst="line">
                <a:avLst/>
              </a:prstGeom>
              <a:ln w="28575">
                <a:noFill/>
              </a:ln>
            </p:spPr>
          </p:sp>
          <p:sp>
            <p:nvSpPr>
              <p:cNvPr id="48133" name="Line 6"/>
              <p:cNvSpPr/>
              <p:nvPr/>
            </p:nvSpPr>
            <p:spPr>
              <a:xfrm>
                <a:off x="5233" y="7574"/>
                <a:ext cx="1135" cy="0"/>
              </a:xfrm>
              <a:prstGeom prst="line">
                <a:avLst/>
              </a:prstGeom>
              <a:ln w="9525" cap="flat" cmpd="sng">
                <a:solidFill>
                  <a:schemeClr val="tx1"/>
                </a:solidFill>
                <a:prstDash val="solid"/>
                <a:round/>
                <a:headEnd type="triangle" w="med" len="med"/>
                <a:tailEnd type="triangle" w="med" len="med"/>
              </a:ln>
            </p:spPr>
          </p:sp>
          <p:sp>
            <p:nvSpPr>
              <p:cNvPr id="48134" name="Text Box 7"/>
              <p:cNvSpPr txBox="1"/>
              <p:nvPr/>
            </p:nvSpPr>
            <p:spPr>
              <a:xfrm>
                <a:off x="5151" y="537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待处理财产损溢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35" name="Group 8"/>
              <p:cNvGrpSpPr/>
              <p:nvPr/>
            </p:nvGrpSpPr>
            <p:grpSpPr>
              <a:xfrm>
                <a:off x="5263" y="6054"/>
                <a:ext cx="4765" cy="2383"/>
                <a:chOff x="1836" y="2704"/>
                <a:chExt cx="1906" cy="953"/>
              </a:xfrm>
            </p:grpSpPr>
            <p:sp>
              <p:nvSpPr>
                <p:cNvPr id="48136" name="Line 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37" name="Line 1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grpSp>
            <p:nvGrpSpPr>
              <p:cNvPr id="48138" name="Group 11"/>
              <p:cNvGrpSpPr/>
              <p:nvPr/>
            </p:nvGrpSpPr>
            <p:grpSpPr>
              <a:xfrm>
                <a:off x="2350" y="6962"/>
                <a:ext cx="2745" cy="1828"/>
                <a:chOff x="739" y="2971"/>
                <a:chExt cx="1098" cy="731"/>
              </a:xfrm>
            </p:grpSpPr>
            <p:sp>
              <p:nvSpPr>
                <p:cNvPr id="48139" name="Line 12"/>
                <p:cNvSpPr/>
                <p:nvPr/>
              </p:nvSpPr>
              <p:spPr>
                <a:xfrm>
                  <a:off x="739" y="2971"/>
                  <a:ext cx="1098" cy="5"/>
                </a:xfrm>
                <a:prstGeom prst="line">
                  <a:avLst/>
                </a:prstGeom>
                <a:ln w="9525" cap="flat" cmpd="sng">
                  <a:solidFill>
                    <a:schemeClr val="tx1"/>
                  </a:solidFill>
                  <a:prstDash val="solid"/>
                  <a:round/>
                  <a:headEnd type="none" w="med" len="med"/>
                  <a:tailEnd type="none" w="med" len="med"/>
                </a:ln>
              </p:spPr>
            </p:sp>
            <p:sp>
              <p:nvSpPr>
                <p:cNvPr id="48140" name="Line 13"/>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41" name="Text Box 14"/>
              <p:cNvSpPr txBox="1"/>
              <p:nvPr/>
            </p:nvSpPr>
            <p:spPr>
              <a:xfrm>
                <a:off x="2098" y="6354"/>
                <a:ext cx="3360" cy="512"/>
              </a:xfrm>
              <a:prstGeom prst="rect">
                <a:avLst/>
              </a:prstGeom>
              <a:noFill/>
              <a:ln w="28575">
                <a:noFill/>
              </a:ln>
            </p:spPr>
            <p:txBody>
              <a:bodyPr wrap="square" anchor="t" anchorCtr="0">
                <a:spAutoFit/>
              </a:bodyPr>
              <a:p>
                <a:pPr algn="l">
                  <a:spcBef>
                    <a:spcPct val="50000"/>
                  </a:spcBef>
                  <a:buClrTx/>
                  <a:buSzTx/>
                  <a:buFontTx/>
                </a:pP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管理</a:t>
                </a:r>
                <a:r>
                  <a:rPr lang="zh-CN" altLang="en-US" sz="2000" dirty="0">
                    <a:solidFill>
                      <a:srgbClr val="000099"/>
                    </a:solidFill>
                    <a:latin typeface="微软雅黑" panose="020B0503020204020204" pitchFamily="34" charset="-122"/>
                    <a:ea typeface="微软雅黑" panose="020B0503020204020204" pitchFamily="34" charset="-122"/>
                    <a:cs typeface="+mn-ea"/>
                  </a:rPr>
                  <a:t>费用</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sp>
            <p:nvSpPr>
              <p:cNvPr id="48142" name="Text Box 15"/>
              <p:cNvSpPr txBox="1"/>
              <p:nvPr/>
            </p:nvSpPr>
            <p:spPr>
              <a:xfrm>
                <a:off x="3913" y="7214"/>
                <a:ext cx="1475"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43" name="Text Box 16"/>
              <p:cNvSpPr txBox="1"/>
              <p:nvPr/>
            </p:nvSpPr>
            <p:spPr>
              <a:xfrm>
                <a:off x="6397" y="7337"/>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44" name="Text Box 17"/>
              <p:cNvSpPr txBox="1"/>
              <p:nvPr/>
            </p:nvSpPr>
            <p:spPr>
              <a:xfrm>
                <a:off x="4856" y="6989"/>
                <a:ext cx="2852" cy="512"/>
              </a:xfrm>
              <a:prstGeom prst="rect">
                <a:avLst/>
              </a:prstGeom>
              <a:noFill/>
              <a:ln w="28575">
                <a:noFill/>
              </a:ln>
            </p:spPr>
            <p:txBody>
              <a:bodyPr wrap="square" anchor="t" anchorCtr="0">
                <a:spAutoFit/>
              </a:bodyPr>
              <a:p>
                <a:pPr algn="l">
                  <a:spcBef>
                    <a:spcPct val="50000"/>
                  </a:spcBef>
                  <a:buClrTx/>
                  <a:buSzTx/>
                  <a:buFontTx/>
                </a:pPr>
                <a:r>
                  <a:rPr lang="zh-CN" altLang="en-US" sz="2000" dirty="0">
                    <a:solidFill>
                      <a:srgbClr val="C00000"/>
                    </a:solidFill>
                    <a:latin typeface="微软雅黑" panose="020B0503020204020204" pitchFamily="34" charset="-122"/>
                    <a:ea typeface="微软雅黑" panose="020B0503020204020204" pitchFamily="34" charset="-122"/>
                    <a:cs typeface="+mn-ea"/>
                  </a:rPr>
                  <a:t>批准核销盘盈额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grpSp>
            <p:nvGrpSpPr>
              <p:cNvPr id="48145" name="Group 18"/>
              <p:cNvGrpSpPr/>
              <p:nvPr/>
            </p:nvGrpSpPr>
            <p:grpSpPr>
              <a:xfrm>
                <a:off x="10821" y="6962"/>
                <a:ext cx="2382" cy="1815"/>
                <a:chOff x="884" y="2976"/>
                <a:chExt cx="953" cy="726"/>
              </a:xfrm>
            </p:grpSpPr>
            <p:sp>
              <p:nvSpPr>
                <p:cNvPr id="48146" name="Line 19"/>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47" name="Line 20"/>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48" name="Text Box 21"/>
              <p:cNvSpPr txBox="1"/>
              <p:nvPr/>
            </p:nvSpPr>
            <p:spPr>
              <a:xfrm>
                <a:off x="11046" y="2457"/>
                <a:ext cx="2973" cy="1303"/>
              </a:xfrm>
              <a:prstGeom prst="rect">
                <a:avLst/>
              </a:prstGeom>
              <a:noFill/>
              <a:ln w="28575">
                <a:noFill/>
              </a:ln>
            </p:spPr>
            <p:txBody>
              <a:bodyPr wrap="square" anchor="t" anchorCtr="0">
                <a:spAutoFit/>
              </a:bodyPr>
              <a:p>
                <a:pPr eaLnBrk="1" latinLnBrk="0" hangingPunct="1">
                  <a:spcBef>
                    <a:spcPts val="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管理费用</a:t>
                </a:r>
                <a:r>
                  <a:rPr lang="en-US" altLang="zh-CN" sz="2000" dirty="0">
                    <a:solidFill>
                      <a:srgbClr val="000099"/>
                    </a:solidFill>
                    <a:latin typeface="微软雅黑" panose="020B0503020204020204" pitchFamily="34" charset="-122"/>
                    <a:ea typeface="微软雅黑" panose="020B0503020204020204" pitchFamily="34" charset="-122"/>
                    <a:cs typeface="+mn-ea"/>
                  </a:rPr>
                  <a:t> </a:t>
                </a:r>
                <a:endParaRPr lang="en-US" altLang="zh-CN" sz="2000" dirty="0">
                  <a:solidFill>
                    <a:srgbClr val="000099"/>
                  </a:solidFill>
                  <a:latin typeface="微软雅黑" panose="020B0503020204020204" pitchFamily="34" charset="-122"/>
                  <a:ea typeface="微软雅黑" panose="020B0503020204020204" pitchFamily="34" charset="-122"/>
                  <a:cs typeface="+mn-ea"/>
                </a:endParaRPr>
              </a:p>
              <a:p>
                <a:pPr eaLnBrk="1" latinLnBrk="0" hangingPunct="1">
                  <a:spcBef>
                    <a:spcPts val="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其他应收款</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a:p>
                <a:pPr eaLnBrk="1" latinLnBrk="0" hangingPunct="1">
                  <a:spcBef>
                    <a:spcPts val="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营业外</a:t>
                </a:r>
                <a:r>
                  <a:rPr lang="zh-CN" altLang="en-US" sz="2000" dirty="0">
                    <a:solidFill>
                      <a:srgbClr val="000099"/>
                    </a:solidFill>
                    <a:latin typeface="微软雅黑" panose="020B0503020204020204" pitchFamily="34" charset="-122"/>
                    <a:ea typeface="微软雅黑" panose="020B0503020204020204" pitchFamily="34" charset="-122"/>
                    <a:cs typeface="+mn-ea"/>
                  </a:rPr>
                  <a:t>支出</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sp>
            <p:nvSpPr>
              <p:cNvPr id="48149" name="Text Box 22"/>
              <p:cNvSpPr txBox="1"/>
              <p:nvPr/>
            </p:nvSpPr>
            <p:spPr>
              <a:xfrm>
                <a:off x="10481" y="7302"/>
                <a:ext cx="1247"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0" name="Text Box 23"/>
              <p:cNvSpPr txBox="1"/>
              <p:nvPr/>
            </p:nvSpPr>
            <p:spPr>
              <a:xfrm>
                <a:off x="7758" y="7302"/>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1" name="Line 24"/>
              <p:cNvSpPr/>
              <p:nvPr/>
            </p:nvSpPr>
            <p:spPr>
              <a:xfrm>
                <a:off x="9121" y="7757"/>
                <a:ext cx="1135" cy="0"/>
              </a:xfrm>
              <a:prstGeom prst="line">
                <a:avLst/>
              </a:prstGeom>
              <a:ln w="9525" cap="flat" cmpd="sng">
                <a:solidFill>
                  <a:schemeClr val="tx1"/>
                </a:solidFill>
                <a:prstDash val="solid"/>
                <a:round/>
                <a:headEnd type="triangle" w="med" len="med"/>
                <a:tailEnd type="triangle" w="med" len="med"/>
              </a:ln>
            </p:spPr>
          </p:sp>
          <p:sp>
            <p:nvSpPr>
              <p:cNvPr id="48152" name="Text Box 25"/>
              <p:cNvSpPr txBox="1"/>
              <p:nvPr/>
            </p:nvSpPr>
            <p:spPr>
              <a:xfrm>
                <a:off x="9156" y="7175"/>
                <a:ext cx="1928"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盘盈额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2009" name="Oval 26"/>
              <p:cNvSpPr>
                <a:spLocks noChangeArrowheads="1"/>
              </p:cNvSpPr>
              <p:nvPr/>
            </p:nvSpPr>
            <p:spPr bwMode="auto">
              <a:xfrm>
                <a:off x="13393" y="6076"/>
                <a:ext cx="795" cy="2936"/>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发生盘盈时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54" name="Text Box 27"/>
              <p:cNvSpPr txBox="1"/>
              <p:nvPr/>
            </p:nvSpPr>
            <p:spPr>
              <a:xfrm>
                <a:off x="5113" y="229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待处理财产损溢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 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55" name="Group 28"/>
              <p:cNvGrpSpPr/>
              <p:nvPr/>
            </p:nvGrpSpPr>
            <p:grpSpPr>
              <a:xfrm>
                <a:off x="5353" y="3014"/>
                <a:ext cx="4765" cy="2383"/>
                <a:chOff x="1836" y="2704"/>
                <a:chExt cx="1906" cy="953"/>
              </a:xfrm>
            </p:grpSpPr>
            <p:sp>
              <p:nvSpPr>
                <p:cNvPr id="48156" name="Line 2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57" name="Line 3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sp>
            <p:nvSpPr>
              <p:cNvPr id="48158" name="Text Box 31"/>
              <p:cNvSpPr txBox="1"/>
              <p:nvPr/>
            </p:nvSpPr>
            <p:spPr>
              <a:xfrm>
                <a:off x="59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9" name="Text Box 32"/>
              <p:cNvSpPr txBox="1"/>
              <p:nvPr/>
            </p:nvSpPr>
            <p:spPr>
              <a:xfrm>
                <a:off x="4937" y="3614"/>
                <a:ext cx="1703"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0" name="Line 33"/>
              <p:cNvSpPr/>
              <p:nvPr/>
            </p:nvSpPr>
            <p:spPr>
              <a:xfrm>
                <a:off x="4873" y="4334"/>
                <a:ext cx="1135" cy="0"/>
              </a:xfrm>
              <a:prstGeom prst="line">
                <a:avLst/>
              </a:prstGeom>
              <a:ln w="9525" cap="flat" cmpd="sng">
                <a:solidFill>
                  <a:schemeClr val="tx1"/>
                </a:solidFill>
                <a:prstDash val="solid"/>
                <a:round/>
                <a:headEnd type="triangle" w="med" len="med"/>
                <a:tailEnd type="triangle" w="med" len="med"/>
              </a:ln>
            </p:spPr>
          </p:sp>
          <p:sp>
            <p:nvSpPr>
              <p:cNvPr id="48161" name="Text Box 34"/>
              <p:cNvSpPr txBox="1"/>
              <p:nvPr/>
            </p:nvSpPr>
            <p:spPr>
              <a:xfrm>
                <a:off x="3167" y="293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原材料</a:t>
                </a:r>
                <a:r>
                  <a:rPr lang="zh-CN" altLang="en-US" sz="2000" dirty="0">
                    <a:solidFill>
                      <a:srgbClr val="000099"/>
                    </a:solidFill>
                    <a:latin typeface="微软雅黑" panose="020B0503020204020204" pitchFamily="34" charset="-122"/>
                    <a:ea typeface="微软雅黑" panose="020B0503020204020204" pitchFamily="34" charset="-122"/>
                    <a:cs typeface="+mn-ea"/>
                  </a:rPr>
                  <a:t>等</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62" name="Group 35"/>
              <p:cNvGrpSpPr/>
              <p:nvPr/>
            </p:nvGrpSpPr>
            <p:grpSpPr>
              <a:xfrm>
                <a:off x="2593" y="3614"/>
                <a:ext cx="2383" cy="1815"/>
                <a:chOff x="884" y="2976"/>
                <a:chExt cx="953" cy="726"/>
              </a:xfrm>
            </p:grpSpPr>
            <p:sp>
              <p:nvSpPr>
                <p:cNvPr id="48163" name="Line 36"/>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64" name="Line 37"/>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65" name="Text Box 38"/>
              <p:cNvSpPr txBox="1"/>
              <p:nvPr/>
            </p:nvSpPr>
            <p:spPr>
              <a:xfrm>
                <a:off x="3758" y="3974"/>
                <a:ext cx="1475"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6" name="Text Box 39"/>
              <p:cNvSpPr txBox="1"/>
              <p:nvPr/>
            </p:nvSpPr>
            <p:spPr>
              <a:xfrm>
                <a:off x="77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7" name="Text Box 40"/>
              <p:cNvSpPr txBox="1"/>
              <p:nvPr/>
            </p:nvSpPr>
            <p:spPr>
              <a:xfrm>
                <a:off x="8408" y="3614"/>
                <a:ext cx="2486" cy="512"/>
              </a:xfrm>
              <a:prstGeom prst="rect">
                <a:avLst/>
              </a:prstGeom>
              <a:noFill/>
              <a:ln w="28575">
                <a:noFill/>
              </a:ln>
            </p:spPr>
            <p:txBody>
              <a:bodyPr wrap="square"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批准核销盘亏额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8" name="Line 41"/>
              <p:cNvSpPr/>
              <p:nvPr/>
            </p:nvSpPr>
            <p:spPr>
              <a:xfrm>
                <a:off x="8833" y="4334"/>
                <a:ext cx="1135" cy="0"/>
              </a:xfrm>
              <a:prstGeom prst="line">
                <a:avLst/>
              </a:prstGeom>
              <a:ln w="9525" cap="flat" cmpd="sng">
                <a:solidFill>
                  <a:schemeClr val="tx1"/>
                </a:solidFill>
                <a:prstDash val="solid"/>
                <a:round/>
                <a:headEnd type="triangle" w="med" len="med"/>
                <a:tailEnd type="triangle" w="med" len="med"/>
              </a:ln>
            </p:spPr>
          </p:sp>
          <p:grpSp>
            <p:nvGrpSpPr>
              <p:cNvPr id="48169" name="Group 42"/>
              <p:cNvGrpSpPr/>
              <p:nvPr/>
            </p:nvGrpSpPr>
            <p:grpSpPr>
              <a:xfrm>
                <a:off x="10633" y="3734"/>
                <a:ext cx="2653" cy="1815"/>
                <a:chOff x="884" y="2976"/>
                <a:chExt cx="1061" cy="726"/>
              </a:xfrm>
            </p:grpSpPr>
            <p:sp>
              <p:nvSpPr>
                <p:cNvPr id="48170" name="Line 43"/>
                <p:cNvSpPr/>
                <p:nvPr/>
              </p:nvSpPr>
              <p:spPr>
                <a:xfrm>
                  <a:off x="884" y="2976"/>
                  <a:ext cx="1061" cy="1"/>
                </a:xfrm>
                <a:prstGeom prst="line">
                  <a:avLst/>
                </a:prstGeom>
                <a:ln w="9525" cap="flat" cmpd="sng">
                  <a:solidFill>
                    <a:schemeClr val="tx1"/>
                  </a:solidFill>
                  <a:prstDash val="solid"/>
                  <a:round/>
                  <a:headEnd type="none" w="med" len="med"/>
                  <a:tailEnd type="none" w="med" len="med"/>
                </a:ln>
              </p:spPr>
            </p:sp>
            <p:sp>
              <p:nvSpPr>
                <p:cNvPr id="48171" name="Line 44"/>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72" name="Text Box 45"/>
              <p:cNvSpPr txBox="1"/>
              <p:nvPr/>
            </p:nvSpPr>
            <p:spPr>
              <a:xfrm>
                <a:off x="101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2029" name="Oval 46"/>
              <p:cNvSpPr>
                <a:spLocks noChangeArrowheads="1"/>
              </p:cNvSpPr>
              <p:nvPr/>
            </p:nvSpPr>
            <p:spPr bwMode="auto">
              <a:xfrm>
                <a:off x="1873" y="2836"/>
                <a:ext cx="795" cy="2937"/>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发生盘亏时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2030" name="Oval 47"/>
              <p:cNvSpPr>
                <a:spLocks noChangeArrowheads="1"/>
              </p:cNvSpPr>
              <p:nvPr/>
            </p:nvSpPr>
            <p:spPr bwMode="auto">
              <a:xfrm>
                <a:off x="13393" y="2456"/>
                <a:ext cx="795" cy="2976"/>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75" name="Text Box 48"/>
              <p:cNvSpPr txBox="1"/>
              <p:nvPr/>
            </p:nvSpPr>
            <p:spPr>
              <a:xfrm>
                <a:off x="11358" y="635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原材料</a:t>
                </a:r>
                <a:r>
                  <a:rPr lang="zh-CN" altLang="en-US" sz="2000" dirty="0">
                    <a:solidFill>
                      <a:srgbClr val="000099"/>
                    </a:solidFill>
                    <a:latin typeface="微软雅黑" panose="020B0503020204020204" pitchFamily="34" charset="-122"/>
                    <a:ea typeface="微软雅黑" panose="020B0503020204020204" pitchFamily="34" charset="-122"/>
                    <a:cs typeface="+mn-ea"/>
                  </a:rPr>
                  <a:t>等</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sp>
          <p:nvSpPr>
            <p:cNvPr id="41988" name="Oval 5"/>
            <p:cNvSpPr>
              <a:spLocks noChangeArrowheads="1"/>
            </p:cNvSpPr>
            <p:nvPr/>
          </p:nvSpPr>
          <p:spPr bwMode="auto">
            <a:xfrm>
              <a:off x="1650" y="6785"/>
              <a:ext cx="1083" cy="3628"/>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隶书" panose="02010509060101010101" pitchFamily="49"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57034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373245"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存货盘盈、盘亏的账务处理 </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885190" y="1456055"/>
            <a:ext cx="10296525" cy="396938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当存货发生的盘盈时，按盘盈存货的计划成本或估计成本，</a:t>
            </a:r>
            <a:r>
              <a:rPr sz="2800" b="1" dirty="0">
                <a:solidFill>
                  <a:srgbClr val="C00000"/>
                </a:solidFill>
                <a:latin typeface="微软雅黑" panose="020B0503020204020204" pitchFamily="34" charset="-122"/>
                <a:ea typeface="微软雅黑" panose="020B0503020204020204" pitchFamily="34" charset="-122"/>
                <a:cs typeface="+mn-ea"/>
                <a:sym typeface="+mn-lt"/>
              </a:rPr>
              <a:t>借记：“原材料”、“库存商品”</a:t>
            </a:r>
            <a:r>
              <a:rPr sz="2800" b="1" dirty="0">
                <a:latin typeface="微软雅黑" panose="020B0503020204020204" pitchFamily="34" charset="-122"/>
                <a:ea typeface="微软雅黑" panose="020B0503020204020204" pitchFamily="34" charset="-122"/>
                <a:cs typeface="+mn-ea"/>
                <a:sym typeface="+mn-lt"/>
              </a:rPr>
              <a:t>等账户，</a:t>
            </a:r>
            <a:r>
              <a:rPr sz="2800" b="1" dirty="0">
                <a:solidFill>
                  <a:srgbClr val="C00000"/>
                </a:solidFill>
                <a:latin typeface="微软雅黑" panose="020B0503020204020204" pitchFamily="34" charset="-122"/>
                <a:ea typeface="微软雅黑" panose="020B0503020204020204" pitchFamily="34" charset="-122"/>
                <a:cs typeface="+mn-ea"/>
                <a:sym typeface="+mn-lt"/>
              </a:rPr>
              <a:t>贷记：“待处理财产损溢”</a:t>
            </a:r>
            <a:r>
              <a:rPr sz="2800" b="1" dirty="0">
                <a:latin typeface="微软雅黑" panose="020B0503020204020204" pitchFamily="34" charset="-122"/>
                <a:ea typeface="微软雅黑" panose="020B0503020204020204" pitchFamily="34" charset="-122"/>
                <a:cs typeface="+mn-ea"/>
                <a:sym typeface="+mn-lt"/>
              </a:rPr>
              <a:t>账户。</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报批准后，再根据审批意见，</a:t>
            </a:r>
            <a:r>
              <a:rPr sz="2800" b="1" dirty="0">
                <a:solidFill>
                  <a:srgbClr val="C00000"/>
                </a:solidFill>
                <a:latin typeface="微软雅黑" panose="020B0503020204020204" pitchFamily="34" charset="-122"/>
                <a:ea typeface="微软雅黑" panose="020B0503020204020204" pitchFamily="34" charset="-122"/>
                <a:cs typeface="+mn-ea"/>
                <a:sym typeface="+mn-lt"/>
              </a:rPr>
              <a:t>借记：“待处理财产损溢”</a:t>
            </a:r>
            <a:r>
              <a:rPr sz="2800" b="1" dirty="0">
                <a:latin typeface="微软雅黑" panose="020B0503020204020204" pitchFamily="34" charset="-122"/>
                <a:ea typeface="微软雅黑" panose="020B0503020204020204" pitchFamily="34" charset="-122"/>
                <a:cs typeface="+mn-ea"/>
                <a:sym typeface="+mn-lt"/>
              </a:rPr>
              <a:t>账户，</a:t>
            </a:r>
            <a:r>
              <a:rPr sz="2800" b="1" dirty="0">
                <a:solidFill>
                  <a:srgbClr val="C00000"/>
                </a:solidFill>
                <a:latin typeface="微软雅黑" panose="020B0503020204020204" pitchFamily="34" charset="-122"/>
                <a:ea typeface="微软雅黑" panose="020B0503020204020204" pitchFamily="34" charset="-122"/>
                <a:cs typeface="+mn-ea"/>
                <a:sym typeface="+mn-lt"/>
              </a:rPr>
              <a:t>贷记：“管理费用”</a:t>
            </a:r>
            <a:r>
              <a:rPr sz="2800" b="1" dirty="0">
                <a:latin typeface="微软雅黑" panose="020B0503020204020204" pitchFamily="34" charset="-122"/>
                <a:ea typeface="微软雅黑" panose="020B0503020204020204" pitchFamily="34" charset="-122"/>
                <a:cs typeface="+mn-ea"/>
                <a:sym typeface="+mn-lt"/>
              </a:rPr>
              <a:t>账户。 </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373245"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存货盘盈、盘亏的账务处理 </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956945" y="735965"/>
            <a:ext cx="11687810" cy="461581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当存货发生盘亏或毁损时，</a:t>
            </a:r>
            <a:r>
              <a:rPr sz="2800" b="1" dirty="0">
                <a:solidFill>
                  <a:srgbClr val="C00000"/>
                </a:solidFill>
                <a:latin typeface="微软雅黑" panose="020B0503020204020204" pitchFamily="34" charset="-122"/>
                <a:ea typeface="微软雅黑" panose="020B0503020204020204" pitchFamily="34" charset="-122"/>
                <a:cs typeface="+mn-ea"/>
                <a:sym typeface="+mn-lt"/>
              </a:rPr>
              <a:t>借记：“待处理财产损溢”</a:t>
            </a:r>
            <a:r>
              <a:rPr sz="2800" b="1" dirty="0">
                <a:latin typeface="微软雅黑" panose="020B0503020204020204" pitchFamily="34" charset="-122"/>
                <a:ea typeface="微软雅黑" panose="020B0503020204020204" pitchFamily="34" charset="-122"/>
                <a:cs typeface="+mn-ea"/>
                <a:sym typeface="+mn-lt"/>
              </a:rPr>
              <a:t>账户，</a:t>
            </a:r>
            <a:r>
              <a:rPr sz="2800" b="1" dirty="0">
                <a:solidFill>
                  <a:srgbClr val="C00000"/>
                </a:solidFill>
                <a:latin typeface="微软雅黑" panose="020B0503020204020204" pitchFamily="34" charset="-122"/>
                <a:ea typeface="微软雅黑" panose="020B0503020204020204" pitchFamily="34" charset="-122"/>
                <a:cs typeface="+mn-ea"/>
                <a:sym typeface="+mn-lt"/>
              </a:rPr>
              <a:t>贷记：“原材料”、“库存商品”</a:t>
            </a:r>
            <a:r>
              <a:rPr sz="2800" b="1" dirty="0">
                <a:latin typeface="微软雅黑" panose="020B0503020204020204" pitchFamily="34" charset="-122"/>
                <a:ea typeface="微软雅黑" panose="020B0503020204020204" pitchFamily="34" charset="-122"/>
                <a:cs typeface="+mn-ea"/>
                <a:sym typeface="+mn-lt"/>
              </a:rPr>
              <a:t>等账户。</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报经批准后，再根据审批意见，作如下会计处理：</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b="1" dirty="0">
                <a:latin typeface="微软雅黑" panose="020B0503020204020204" pitchFamily="34" charset="-122"/>
                <a:ea typeface="微软雅黑" panose="020B0503020204020204" pitchFamily="34" charset="-122"/>
                <a:cs typeface="+mn-ea"/>
                <a:sym typeface="+mn-lt"/>
              </a:rPr>
              <a:t>对于入库的</a:t>
            </a:r>
            <a:r>
              <a:rPr sz="2800" b="1" dirty="0">
                <a:solidFill>
                  <a:srgbClr val="C00000"/>
                </a:solidFill>
                <a:latin typeface="微软雅黑" panose="020B0503020204020204" pitchFamily="34" charset="-122"/>
                <a:ea typeface="微软雅黑" panose="020B0503020204020204" pitchFamily="34" charset="-122"/>
                <a:cs typeface="+mn-ea"/>
                <a:sym typeface="+mn-lt"/>
              </a:rPr>
              <a:t>残料</a:t>
            </a:r>
            <a:r>
              <a:rPr sz="2800" b="1" dirty="0">
                <a:latin typeface="微软雅黑" panose="020B0503020204020204" pitchFamily="34" charset="-122"/>
                <a:ea typeface="微软雅黑" panose="020B0503020204020204" pitchFamily="34" charset="-122"/>
                <a:cs typeface="+mn-ea"/>
                <a:sym typeface="+mn-lt"/>
              </a:rPr>
              <a:t>价值，</a:t>
            </a:r>
            <a:r>
              <a:rPr sz="2800" b="1" dirty="0">
                <a:solidFill>
                  <a:srgbClr val="C00000"/>
                </a:solidFill>
                <a:latin typeface="微软雅黑" panose="020B0503020204020204" pitchFamily="34" charset="-122"/>
                <a:ea typeface="微软雅黑" panose="020B0503020204020204" pitchFamily="34" charset="-122"/>
                <a:cs typeface="+mn-ea"/>
                <a:sym typeface="+mn-lt"/>
              </a:rPr>
              <a:t>借记：“原材料”等</a:t>
            </a:r>
            <a:r>
              <a:rPr sz="2800" b="1" dirty="0">
                <a:latin typeface="微软雅黑" panose="020B0503020204020204" pitchFamily="34" charset="-122"/>
                <a:ea typeface="微软雅黑" panose="020B0503020204020204" pitchFamily="34" charset="-122"/>
                <a:cs typeface="+mn-ea"/>
                <a:sym typeface="+mn-lt"/>
              </a:rPr>
              <a:t>账户</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b="1" dirty="0">
                <a:latin typeface="微软雅黑" panose="020B0503020204020204" pitchFamily="34" charset="-122"/>
                <a:ea typeface="微软雅黑" panose="020B0503020204020204" pitchFamily="34" charset="-122"/>
                <a:cs typeface="+mn-ea"/>
                <a:sym typeface="+mn-lt"/>
              </a:rPr>
              <a:t>对于应由保险公司和过失人的</a:t>
            </a:r>
            <a:r>
              <a:rPr sz="2800" b="1" dirty="0">
                <a:solidFill>
                  <a:srgbClr val="C00000"/>
                </a:solidFill>
                <a:latin typeface="微软雅黑" panose="020B0503020204020204" pitchFamily="34" charset="-122"/>
                <a:ea typeface="微软雅黑" panose="020B0503020204020204" pitchFamily="34" charset="-122"/>
                <a:cs typeface="+mn-ea"/>
                <a:sym typeface="+mn-lt"/>
              </a:rPr>
              <a:t>赔款</a:t>
            </a:r>
            <a:r>
              <a:rPr sz="2800" b="1" dirty="0">
                <a:latin typeface="微软雅黑" panose="020B0503020204020204" pitchFamily="34" charset="-122"/>
                <a:ea typeface="微软雅黑" panose="020B0503020204020204" pitchFamily="34" charset="-122"/>
                <a:cs typeface="+mn-ea"/>
                <a:sym typeface="+mn-lt"/>
              </a:rPr>
              <a:t>，</a:t>
            </a:r>
            <a:r>
              <a:rPr sz="2800" b="1" dirty="0">
                <a:solidFill>
                  <a:srgbClr val="C00000"/>
                </a:solidFill>
                <a:latin typeface="微软雅黑" panose="020B0503020204020204" pitchFamily="34" charset="-122"/>
                <a:ea typeface="微软雅黑" panose="020B0503020204020204" pitchFamily="34" charset="-122"/>
                <a:cs typeface="+mn-ea"/>
                <a:sym typeface="+mn-lt"/>
              </a:rPr>
              <a:t>借记：“其他应收款”</a:t>
            </a:r>
            <a:r>
              <a:rPr sz="2800" b="1" dirty="0">
                <a:latin typeface="微软雅黑" panose="020B0503020204020204" pitchFamily="34" charset="-122"/>
                <a:ea typeface="微软雅黑" panose="020B0503020204020204" pitchFamily="34" charset="-122"/>
                <a:cs typeface="+mn-ea"/>
                <a:sym typeface="+mn-lt"/>
              </a:rPr>
              <a:t>账户</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 </a:t>
            </a:r>
            <a:r>
              <a:rPr lang="en-US" sz="2800" b="1" dirty="0">
                <a:latin typeface="微软雅黑" panose="020B0503020204020204" pitchFamily="34" charset="-122"/>
                <a:ea typeface="微软雅黑" panose="020B0503020204020204" pitchFamily="34" charset="-122"/>
                <a:cs typeface="+mn-ea"/>
                <a:sym typeface="+mn-lt"/>
              </a:rPr>
              <a:t>       </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b="1" dirty="0">
                <a:latin typeface="微软雅黑" panose="020B0503020204020204" pitchFamily="34" charset="-122"/>
                <a:ea typeface="微软雅黑" panose="020B0503020204020204" pitchFamily="34" charset="-122"/>
                <a:cs typeface="+mn-ea"/>
                <a:sym typeface="+mn-lt"/>
              </a:rPr>
              <a:t>属于</a:t>
            </a:r>
            <a:r>
              <a:rPr sz="2800" b="1" dirty="0">
                <a:solidFill>
                  <a:srgbClr val="C00000"/>
                </a:solidFill>
                <a:latin typeface="微软雅黑" panose="020B0503020204020204" pitchFamily="34" charset="-122"/>
                <a:ea typeface="微软雅黑" panose="020B0503020204020204" pitchFamily="34" charset="-122"/>
                <a:cs typeface="+mn-ea"/>
                <a:sym typeface="+mn-lt"/>
              </a:rPr>
              <a:t>一般</a:t>
            </a:r>
            <a:r>
              <a:rPr sz="2800" b="1" dirty="0">
                <a:latin typeface="微软雅黑" panose="020B0503020204020204" pitchFamily="34" charset="-122"/>
                <a:ea typeface="微软雅黑" panose="020B0503020204020204" pitchFamily="34" charset="-122"/>
                <a:cs typeface="+mn-ea"/>
                <a:sym typeface="+mn-lt"/>
              </a:rPr>
              <a:t>经营损失的部分，</a:t>
            </a:r>
            <a:r>
              <a:rPr sz="2800" b="1" dirty="0">
                <a:solidFill>
                  <a:srgbClr val="C00000"/>
                </a:solidFill>
                <a:latin typeface="微软雅黑" panose="020B0503020204020204" pitchFamily="34" charset="-122"/>
                <a:ea typeface="微软雅黑" panose="020B0503020204020204" pitchFamily="34" charset="-122"/>
                <a:cs typeface="+mn-ea"/>
                <a:sym typeface="+mn-lt"/>
              </a:rPr>
              <a:t>借记：“管理费用”</a:t>
            </a:r>
            <a:r>
              <a:rPr sz="2800" b="1" dirty="0">
                <a:latin typeface="微软雅黑" panose="020B0503020204020204" pitchFamily="34" charset="-122"/>
                <a:ea typeface="微软雅黑" panose="020B0503020204020204" pitchFamily="34" charset="-122"/>
                <a:cs typeface="+mn-ea"/>
                <a:sym typeface="+mn-lt"/>
              </a:rPr>
              <a:t>账户</a:t>
            </a:r>
            <a:r>
              <a:rPr lang="zh-CN" sz="2800" b="1" dirty="0">
                <a:latin typeface="微软雅黑" panose="020B0503020204020204" pitchFamily="34" charset="-122"/>
                <a:ea typeface="微软雅黑" panose="020B0503020204020204" pitchFamily="34" charset="-122"/>
                <a:cs typeface="+mn-ea"/>
                <a:sym typeface="+mn-lt"/>
              </a:rPr>
              <a:t>；</a:t>
            </a:r>
            <a:r>
              <a:rPr sz="2800" b="1" dirty="0">
                <a:latin typeface="微软雅黑" panose="020B0503020204020204" pitchFamily="34" charset="-122"/>
                <a:ea typeface="微软雅黑" panose="020B0503020204020204" pitchFamily="34" charset="-122"/>
                <a:cs typeface="+mn-ea"/>
                <a:sym typeface="+mn-lt"/>
              </a:rPr>
              <a:t>属于</a:t>
            </a:r>
            <a:r>
              <a:rPr sz="2800" b="1" dirty="0">
                <a:solidFill>
                  <a:srgbClr val="C00000"/>
                </a:solidFill>
                <a:latin typeface="微软雅黑" panose="020B0503020204020204" pitchFamily="34" charset="-122"/>
                <a:ea typeface="微软雅黑" panose="020B0503020204020204" pitchFamily="34" charset="-122"/>
                <a:cs typeface="+mn-ea"/>
                <a:sym typeface="+mn-lt"/>
              </a:rPr>
              <a:t>非常损失</a:t>
            </a:r>
            <a:r>
              <a:rPr sz="2800" b="1" dirty="0">
                <a:latin typeface="微软雅黑" panose="020B0503020204020204" pitchFamily="34" charset="-122"/>
                <a:ea typeface="微软雅黑" panose="020B0503020204020204" pitchFamily="34" charset="-122"/>
                <a:cs typeface="+mn-ea"/>
                <a:sym typeface="+mn-lt"/>
              </a:rPr>
              <a:t>的部分，</a:t>
            </a:r>
            <a:r>
              <a:rPr sz="2800" b="1" dirty="0">
                <a:solidFill>
                  <a:srgbClr val="C00000"/>
                </a:solidFill>
                <a:latin typeface="微软雅黑" panose="020B0503020204020204" pitchFamily="34" charset="-122"/>
                <a:ea typeface="微软雅黑" panose="020B0503020204020204" pitchFamily="34" charset="-122"/>
                <a:cs typeface="+mn-ea"/>
                <a:sym typeface="+mn-lt"/>
              </a:rPr>
              <a:t>借记：“营业外支出”</a:t>
            </a:r>
            <a:r>
              <a:rPr sz="2800" b="1" dirty="0">
                <a:latin typeface="微软雅黑" panose="020B0503020204020204" pitchFamily="34" charset="-122"/>
                <a:ea typeface="微软雅黑" panose="020B0503020204020204" pitchFamily="34" charset="-122"/>
                <a:cs typeface="+mn-ea"/>
                <a:sym typeface="+mn-lt"/>
              </a:rPr>
              <a:t>账户。</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7" grpId="1"/>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448691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306445"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 财产清查的含义</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9335" y="1600200"/>
            <a:ext cx="10618470" cy="203009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财产清查是指通过对货币资金、实物资产和往来款项等财产物资进行盘点或核对，确定其实存数，查明账存数与实存数否相符的一种专门方法。</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456055"/>
            <a:ext cx="11008995" cy="526224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甲公司在月末财产清查中，盘盈A材料一批，估计成本为800元。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1、报经审批前，编制会计分录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借：原材料—A材料        800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贷：待处理财产损溢         800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、根据管理权限报经审批后，上述材料盘盈系平时收发计量误差所致，</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借：待处理财产损溢         800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贷：管理费用                800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4</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8" dur="5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3" dur="500"/>
                                        <p:tgtEl>
                                          <p:spTgt spid="2">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8" dur="500"/>
                                        <p:tgtEl>
                                          <p:spTgt spid="2">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4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689600"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a:t>
            </a:r>
            <a:r>
              <a:rPr lang="zh-CN" sz="2800" b="1" dirty="0">
                <a:solidFill>
                  <a:schemeClr val="bg1"/>
                </a:solidFill>
                <a:latin typeface="微软雅黑" panose="020B0503020204020204" pitchFamily="34" charset="-122"/>
                <a:ea typeface="微软雅黑" panose="020B0503020204020204" pitchFamily="34" charset="-122"/>
                <a:cs typeface="+mn-ea"/>
                <a:sym typeface="+mn-lt"/>
              </a:rPr>
              <a:t>三</a:t>
            </a:r>
            <a:r>
              <a:rPr sz="28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固定资产</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清查结果的账务处理</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1028700" y="1461135"/>
            <a:ext cx="11091545" cy="5322570"/>
            <a:chOff x="1620" y="2301"/>
            <a:chExt cx="17467" cy="8382"/>
          </a:xfrm>
        </p:grpSpPr>
        <p:grpSp>
          <p:nvGrpSpPr>
            <p:cNvPr id="3" name="组合 2"/>
            <p:cNvGrpSpPr/>
            <p:nvPr/>
          </p:nvGrpSpPr>
          <p:grpSpPr>
            <a:xfrm>
              <a:off x="1873" y="2301"/>
              <a:ext cx="17214" cy="8242"/>
              <a:chOff x="1873" y="2294"/>
              <a:chExt cx="12315" cy="6718"/>
            </a:xfrm>
          </p:grpSpPr>
          <p:sp>
            <p:nvSpPr>
              <p:cNvPr id="48131" name="Line 4"/>
              <p:cNvSpPr/>
              <p:nvPr/>
            </p:nvSpPr>
            <p:spPr>
              <a:xfrm>
                <a:off x="5606" y="6169"/>
                <a:ext cx="3515" cy="1248"/>
              </a:xfrm>
              <a:prstGeom prst="line">
                <a:avLst/>
              </a:prstGeom>
              <a:ln w="28575">
                <a:noFill/>
              </a:ln>
            </p:spPr>
          </p:sp>
          <p:sp>
            <p:nvSpPr>
              <p:cNvPr id="48134" name="Text Box 7"/>
              <p:cNvSpPr txBox="1"/>
              <p:nvPr/>
            </p:nvSpPr>
            <p:spPr>
              <a:xfrm>
                <a:off x="5151" y="537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sym typeface="+mn-ea"/>
                  </a:rPr>
                  <a:t>以前年度损益调整</a:t>
                </a:r>
                <a:r>
                  <a:rPr lang="zh-CN" altLang="en-US" sz="2000" dirty="0">
                    <a:solidFill>
                      <a:srgbClr val="000099"/>
                    </a:solidFill>
                    <a:latin typeface="微软雅黑" panose="020B0503020204020204" pitchFamily="34" charset="-122"/>
                    <a:ea typeface="微软雅黑" panose="020B0503020204020204" pitchFamily="34" charset="-122"/>
                    <a:cs typeface="+mn-ea"/>
                  </a:rPr>
                  <a:t>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35" name="Group 8"/>
              <p:cNvGrpSpPr/>
              <p:nvPr/>
            </p:nvGrpSpPr>
            <p:grpSpPr>
              <a:xfrm>
                <a:off x="5263" y="6054"/>
                <a:ext cx="4765" cy="2383"/>
                <a:chOff x="1836" y="2704"/>
                <a:chExt cx="1906" cy="953"/>
              </a:xfrm>
            </p:grpSpPr>
            <p:sp>
              <p:nvSpPr>
                <p:cNvPr id="48136" name="Line 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37" name="Line 1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grpSp>
            <p:nvGrpSpPr>
              <p:cNvPr id="48145" name="Group 18"/>
              <p:cNvGrpSpPr/>
              <p:nvPr/>
            </p:nvGrpSpPr>
            <p:grpSpPr>
              <a:xfrm>
                <a:off x="10821" y="6962"/>
                <a:ext cx="2382" cy="1815"/>
                <a:chOff x="884" y="2976"/>
                <a:chExt cx="953" cy="726"/>
              </a:xfrm>
            </p:grpSpPr>
            <p:sp>
              <p:nvSpPr>
                <p:cNvPr id="48146" name="Line 19"/>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47" name="Line 20"/>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48" name="Text Box 21"/>
              <p:cNvSpPr txBox="1"/>
              <p:nvPr/>
            </p:nvSpPr>
            <p:spPr>
              <a:xfrm>
                <a:off x="10940" y="2736"/>
                <a:ext cx="2973" cy="907"/>
              </a:xfrm>
              <a:prstGeom prst="rect">
                <a:avLst/>
              </a:prstGeom>
              <a:noFill/>
              <a:ln w="28575">
                <a:noFill/>
              </a:ln>
            </p:spPr>
            <p:txBody>
              <a:bodyPr wrap="square" anchor="t" anchorCtr="0">
                <a:spAutoFit/>
              </a:bodyPr>
              <a:p>
                <a:pPr eaLnBrk="1" latinLnBrk="0" hangingPunct="1">
                  <a:spcBef>
                    <a:spcPts val="0"/>
                  </a:spcBef>
                </a:pPr>
                <a:endParaRPr lang="zh-CN" altLang="en-US" sz="2000" dirty="0">
                  <a:solidFill>
                    <a:srgbClr val="000099"/>
                  </a:solidFill>
                  <a:latin typeface="微软雅黑" panose="020B0503020204020204" pitchFamily="34" charset="-122"/>
                  <a:ea typeface="微软雅黑" panose="020B0503020204020204" pitchFamily="34" charset="-122"/>
                  <a:cs typeface="+mn-ea"/>
                </a:endParaRPr>
              </a:p>
              <a:p>
                <a:pPr eaLnBrk="1" latinLnBrk="0" hangingPunct="1">
                  <a:spcBef>
                    <a:spcPts val="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营业外</a:t>
                </a:r>
                <a:r>
                  <a:rPr lang="zh-CN" altLang="en-US" sz="2000" dirty="0">
                    <a:solidFill>
                      <a:srgbClr val="000099"/>
                    </a:solidFill>
                    <a:latin typeface="微软雅黑" panose="020B0503020204020204" pitchFamily="34" charset="-122"/>
                    <a:ea typeface="微软雅黑" panose="020B0503020204020204" pitchFamily="34" charset="-122"/>
                    <a:cs typeface="+mn-ea"/>
                  </a:rPr>
                  <a:t>支出</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sp>
            <p:nvSpPr>
              <p:cNvPr id="48149" name="Text Box 22"/>
              <p:cNvSpPr txBox="1"/>
              <p:nvPr/>
            </p:nvSpPr>
            <p:spPr>
              <a:xfrm>
                <a:off x="10481" y="7302"/>
                <a:ext cx="1247"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0" name="Text Box 23"/>
              <p:cNvSpPr txBox="1"/>
              <p:nvPr/>
            </p:nvSpPr>
            <p:spPr>
              <a:xfrm>
                <a:off x="7758" y="7302"/>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1" name="Line 24"/>
              <p:cNvSpPr/>
              <p:nvPr/>
            </p:nvSpPr>
            <p:spPr>
              <a:xfrm>
                <a:off x="9121" y="7757"/>
                <a:ext cx="1135" cy="0"/>
              </a:xfrm>
              <a:prstGeom prst="line">
                <a:avLst/>
              </a:prstGeom>
              <a:ln w="9525" cap="flat" cmpd="sng">
                <a:solidFill>
                  <a:schemeClr val="tx1"/>
                </a:solidFill>
                <a:prstDash val="solid"/>
                <a:round/>
                <a:headEnd type="triangle" w="med" len="med"/>
                <a:tailEnd type="triangle" w="med" len="med"/>
              </a:ln>
            </p:spPr>
          </p:sp>
          <p:sp>
            <p:nvSpPr>
              <p:cNvPr id="48152" name="Text Box 25"/>
              <p:cNvSpPr txBox="1"/>
              <p:nvPr/>
            </p:nvSpPr>
            <p:spPr>
              <a:xfrm>
                <a:off x="9156" y="7175"/>
                <a:ext cx="1928"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盘盈额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2009" name="Oval 26"/>
              <p:cNvSpPr>
                <a:spLocks noChangeArrowheads="1"/>
              </p:cNvSpPr>
              <p:nvPr/>
            </p:nvSpPr>
            <p:spPr bwMode="auto">
              <a:xfrm>
                <a:off x="13393" y="6076"/>
                <a:ext cx="795" cy="2936"/>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发生盘盈时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54" name="Text Box 27"/>
              <p:cNvSpPr txBox="1"/>
              <p:nvPr/>
            </p:nvSpPr>
            <p:spPr>
              <a:xfrm>
                <a:off x="5113" y="2294"/>
                <a:ext cx="5895"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借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待处理财产损溢    </a:t>
                </a:r>
                <a:r>
                  <a:rPr lang="en-US" altLang="zh-CN" sz="2000" dirty="0">
                    <a:solidFill>
                      <a:srgbClr val="000099"/>
                    </a:solidFill>
                    <a:latin typeface="微软雅黑" panose="020B0503020204020204" pitchFamily="34" charset="-122"/>
                    <a:ea typeface="微软雅黑" panose="020B0503020204020204" pitchFamily="34" charset="-122"/>
                    <a:cs typeface="+mn-ea"/>
                  </a:rPr>
                  <a:t>           </a:t>
                </a:r>
                <a:r>
                  <a:rPr lang="zh-CN" altLang="en-US" sz="2000" dirty="0">
                    <a:solidFill>
                      <a:srgbClr val="000099"/>
                    </a:solidFill>
                    <a:latin typeface="微软雅黑" panose="020B0503020204020204" pitchFamily="34" charset="-122"/>
                    <a:ea typeface="微软雅黑" panose="020B0503020204020204" pitchFamily="34" charset="-122"/>
                    <a:cs typeface="+mn-ea"/>
                  </a:rPr>
                  <a:t> 贷</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55" name="Group 28"/>
              <p:cNvGrpSpPr/>
              <p:nvPr/>
            </p:nvGrpSpPr>
            <p:grpSpPr>
              <a:xfrm>
                <a:off x="5353" y="3014"/>
                <a:ext cx="4765" cy="2383"/>
                <a:chOff x="1836" y="2704"/>
                <a:chExt cx="1906" cy="953"/>
              </a:xfrm>
            </p:grpSpPr>
            <p:sp>
              <p:nvSpPr>
                <p:cNvPr id="48156" name="Line 29"/>
                <p:cNvSpPr/>
                <p:nvPr/>
              </p:nvSpPr>
              <p:spPr>
                <a:xfrm>
                  <a:off x="1836" y="2704"/>
                  <a:ext cx="1906" cy="0"/>
                </a:xfrm>
                <a:prstGeom prst="line">
                  <a:avLst/>
                </a:prstGeom>
                <a:ln w="9525" cap="flat" cmpd="sng">
                  <a:solidFill>
                    <a:schemeClr val="tx1"/>
                  </a:solidFill>
                  <a:prstDash val="solid"/>
                  <a:round/>
                  <a:headEnd type="none" w="med" len="med"/>
                  <a:tailEnd type="none" w="med" len="med"/>
                </a:ln>
              </p:spPr>
            </p:sp>
            <p:sp>
              <p:nvSpPr>
                <p:cNvPr id="48157" name="Line 30"/>
                <p:cNvSpPr/>
                <p:nvPr/>
              </p:nvSpPr>
              <p:spPr>
                <a:xfrm>
                  <a:off x="2744" y="2704"/>
                  <a:ext cx="0" cy="953"/>
                </a:xfrm>
                <a:prstGeom prst="line">
                  <a:avLst/>
                </a:prstGeom>
                <a:ln w="9525" cap="flat" cmpd="sng">
                  <a:solidFill>
                    <a:schemeClr val="tx1"/>
                  </a:solidFill>
                  <a:prstDash val="solid"/>
                  <a:round/>
                  <a:headEnd type="none" w="med" len="med"/>
                  <a:tailEnd type="none" w="med" len="med"/>
                </a:ln>
              </p:spPr>
            </p:sp>
          </p:grpSp>
          <p:sp>
            <p:nvSpPr>
              <p:cNvPr id="48158" name="Text Box 31"/>
              <p:cNvSpPr txBox="1"/>
              <p:nvPr/>
            </p:nvSpPr>
            <p:spPr>
              <a:xfrm>
                <a:off x="59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59" name="Text Box 32"/>
              <p:cNvSpPr txBox="1"/>
              <p:nvPr/>
            </p:nvSpPr>
            <p:spPr>
              <a:xfrm>
                <a:off x="4937" y="3614"/>
                <a:ext cx="1703" cy="512"/>
              </a:xfrm>
              <a:prstGeom prst="rect">
                <a:avLst/>
              </a:prstGeom>
              <a:noFill/>
              <a:ln w="28575">
                <a:noFill/>
              </a:ln>
            </p:spPr>
            <p:txBody>
              <a:bodyPr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0" name="Line 33"/>
              <p:cNvSpPr/>
              <p:nvPr/>
            </p:nvSpPr>
            <p:spPr>
              <a:xfrm>
                <a:off x="4873" y="4334"/>
                <a:ext cx="1135" cy="0"/>
              </a:xfrm>
              <a:prstGeom prst="line">
                <a:avLst/>
              </a:prstGeom>
              <a:ln w="9525" cap="flat" cmpd="sng">
                <a:solidFill>
                  <a:schemeClr val="tx1"/>
                </a:solidFill>
                <a:prstDash val="solid"/>
                <a:round/>
                <a:headEnd type="triangle" w="med" len="med"/>
                <a:tailEnd type="triangle" w="med" len="med"/>
              </a:ln>
            </p:spPr>
          </p:sp>
          <p:sp>
            <p:nvSpPr>
              <p:cNvPr id="48161" name="Text Box 34"/>
              <p:cNvSpPr txBox="1"/>
              <p:nvPr/>
            </p:nvSpPr>
            <p:spPr>
              <a:xfrm>
                <a:off x="3167" y="293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固定</a:t>
                </a:r>
                <a:r>
                  <a:rPr lang="zh-CN" altLang="en-US" sz="2000" dirty="0">
                    <a:solidFill>
                      <a:srgbClr val="000099"/>
                    </a:solidFill>
                    <a:latin typeface="微软雅黑" panose="020B0503020204020204" pitchFamily="34" charset="-122"/>
                    <a:ea typeface="微软雅黑" panose="020B0503020204020204" pitchFamily="34" charset="-122"/>
                    <a:cs typeface="+mn-ea"/>
                  </a:rPr>
                  <a:t>资产</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nvGrpSpPr>
              <p:cNvPr id="48162" name="Group 35"/>
              <p:cNvGrpSpPr/>
              <p:nvPr/>
            </p:nvGrpSpPr>
            <p:grpSpPr>
              <a:xfrm>
                <a:off x="2593" y="3614"/>
                <a:ext cx="2383" cy="1815"/>
                <a:chOff x="884" y="2976"/>
                <a:chExt cx="953" cy="726"/>
              </a:xfrm>
            </p:grpSpPr>
            <p:sp>
              <p:nvSpPr>
                <p:cNvPr id="48163" name="Line 36"/>
                <p:cNvSpPr/>
                <p:nvPr/>
              </p:nvSpPr>
              <p:spPr>
                <a:xfrm>
                  <a:off x="884" y="2976"/>
                  <a:ext cx="953" cy="0"/>
                </a:xfrm>
                <a:prstGeom prst="line">
                  <a:avLst/>
                </a:prstGeom>
                <a:ln w="9525" cap="flat" cmpd="sng">
                  <a:solidFill>
                    <a:schemeClr val="tx1"/>
                  </a:solidFill>
                  <a:prstDash val="solid"/>
                  <a:round/>
                  <a:headEnd type="none" w="med" len="med"/>
                  <a:tailEnd type="none" w="med" len="med"/>
                </a:ln>
              </p:spPr>
            </p:sp>
            <p:sp>
              <p:nvSpPr>
                <p:cNvPr id="48164" name="Line 37"/>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65" name="Text Box 38"/>
              <p:cNvSpPr txBox="1"/>
              <p:nvPr/>
            </p:nvSpPr>
            <p:spPr>
              <a:xfrm>
                <a:off x="3758" y="3974"/>
                <a:ext cx="1475"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6" name="Text Box 39"/>
              <p:cNvSpPr txBox="1"/>
              <p:nvPr/>
            </p:nvSpPr>
            <p:spPr>
              <a:xfrm>
                <a:off x="77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8167" name="Text Box 40"/>
              <p:cNvSpPr txBox="1"/>
              <p:nvPr/>
            </p:nvSpPr>
            <p:spPr>
              <a:xfrm>
                <a:off x="8408" y="3614"/>
                <a:ext cx="2486" cy="512"/>
              </a:xfrm>
              <a:prstGeom prst="rect">
                <a:avLst/>
              </a:prstGeom>
              <a:noFill/>
              <a:ln w="28575">
                <a:noFill/>
              </a:ln>
            </p:spPr>
            <p:txBody>
              <a:bodyPr wrap="square" anchor="t" anchorCtr="0">
                <a:spAutoFit/>
              </a:bodyPr>
              <a:p>
                <a:pPr>
                  <a:spcBef>
                    <a:spcPct val="50000"/>
                  </a:spcBef>
                </a:pPr>
                <a:r>
                  <a:rPr lang="zh-CN" altLang="en-US" sz="2000" dirty="0">
                    <a:solidFill>
                      <a:srgbClr val="C00000"/>
                    </a:solidFill>
                    <a:latin typeface="微软雅黑" panose="020B0503020204020204" pitchFamily="34" charset="-122"/>
                    <a:ea typeface="微软雅黑" panose="020B0503020204020204" pitchFamily="34" charset="-122"/>
                    <a:cs typeface="+mn-ea"/>
                  </a:rPr>
                  <a:t>批准核销盘亏额</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48168" name="Line 41"/>
              <p:cNvSpPr/>
              <p:nvPr/>
            </p:nvSpPr>
            <p:spPr>
              <a:xfrm>
                <a:off x="8833" y="4334"/>
                <a:ext cx="1135" cy="0"/>
              </a:xfrm>
              <a:prstGeom prst="line">
                <a:avLst/>
              </a:prstGeom>
              <a:ln w="9525" cap="flat" cmpd="sng">
                <a:solidFill>
                  <a:schemeClr val="tx1"/>
                </a:solidFill>
                <a:prstDash val="solid"/>
                <a:round/>
                <a:headEnd type="triangle" w="med" len="med"/>
                <a:tailEnd type="triangle" w="med" len="med"/>
              </a:ln>
            </p:spPr>
          </p:sp>
          <p:grpSp>
            <p:nvGrpSpPr>
              <p:cNvPr id="48169" name="Group 42"/>
              <p:cNvGrpSpPr/>
              <p:nvPr/>
            </p:nvGrpSpPr>
            <p:grpSpPr>
              <a:xfrm>
                <a:off x="10633" y="3734"/>
                <a:ext cx="2653" cy="1815"/>
                <a:chOff x="884" y="2976"/>
                <a:chExt cx="1061" cy="726"/>
              </a:xfrm>
            </p:grpSpPr>
            <p:sp>
              <p:nvSpPr>
                <p:cNvPr id="48170" name="Line 43"/>
                <p:cNvSpPr/>
                <p:nvPr/>
              </p:nvSpPr>
              <p:spPr>
                <a:xfrm>
                  <a:off x="884" y="2976"/>
                  <a:ext cx="1061" cy="1"/>
                </a:xfrm>
                <a:prstGeom prst="line">
                  <a:avLst/>
                </a:prstGeom>
                <a:ln w="9525" cap="flat" cmpd="sng">
                  <a:solidFill>
                    <a:schemeClr val="tx1"/>
                  </a:solidFill>
                  <a:prstDash val="solid"/>
                  <a:round/>
                  <a:headEnd type="none" w="med" len="med"/>
                  <a:tailEnd type="none" w="med" len="med"/>
                </a:ln>
              </p:spPr>
            </p:sp>
            <p:sp>
              <p:nvSpPr>
                <p:cNvPr id="48171" name="Line 44"/>
                <p:cNvSpPr/>
                <p:nvPr/>
              </p:nvSpPr>
              <p:spPr>
                <a:xfrm>
                  <a:off x="1338" y="2976"/>
                  <a:ext cx="0" cy="726"/>
                </a:xfrm>
                <a:prstGeom prst="line">
                  <a:avLst/>
                </a:prstGeom>
                <a:ln w="9525" cap="flat" cmpd="sng">
                  <a:solidFill>
                    <a:schemeClr val="tx1"/>
                  </a:solidFill>
                  <a:prstDash val="solid"/>
                  <a:round/>
                  <a:headEnd type="none" w="med" len="med"/>
                  <a:tailEnd type="none" w="med" len="med"/>
                </a:ln>
              </p:spPr>
            </p:sp>
          </p:grpSp>
          <p:sp>
            <p:nvSpPr>
              <p:cNvPr id="48172" name="Text Box 45"/>
              <p:cNvSpPr txBox="1"/>
              <p:nvPr/>
            </p:nvSpPr>
            <p:spPr>
              <a:xfrm>
                <a:off x="10153" y="3974"/>
                <a:ext cx="1248" cy="473"/>
              </a:xfrm>
              <a:prstGeom prst="rect">
                <a:avLst/>
              </a:prstGeom>
              <a:noFill/>
              <a:ln w="28575">
                <a:noFill/>
              </a:ln>
            </p:spPr>
            <p:txBody>
              <a:bodyPr anchor="t" anchorCtr="0">
                <a:spAutoFit/>
              </a:bodyPr>
              <a:p>
                <a:pPr>
                  <a:spcBef>
                    <a:spcPct val="50000"/>
                  </a:spcBef>
                </a:pPr>
                <a:r>
                  <a:rPr lang="en-US" altLang="zh-CN" b="1" dirty="0">
                    <a:latin typeface="Times New Roman" panose="02020603050405020304" pitchFamily="18" charset="0"/>
                    <a:ea typeface="隶书" panose="02010509060101010101" pitchFamily="49" charset="-122"/>
                  </a:rPr>
                  <a:t>××</a:t>
                </a:r>
                <a:endParaRPr lang="en-US" altLang="zh-CN" b="1" dirty="0">
                  <a:latin typeface="Times New Roman" panose="02020603050405020304" pitchFamily="18" charset="0"/>
                  <a:ea typeface="隶书" panose="02010509060101010101" pitchFamily="49" charset="-122"/>
                </a:endParaRPr>
              </a:p>
            </p:txBody>
          </p:sp>
          <p:sp>
            <p:nvSpPr>
              <p:cNvPr id="42029" name="Oval 46"/>
              <p:cNvSpPr>
                <a:spLocks noChangeArrowheads="1"/>
              </p:cNvSpPr>
              <p:nvPr/>
            </p:nvSpPr>
            <p:spPr bwMode="auto">
              <a:xfrm>
                <a:off x="1873" y="2836"/>
                <a:ext cx="795" cy="2937"/>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发生盘亏时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2030" name="Oval 47"/>
              <p:cNvSpPr>
                <a:spLocks noChangeArrowheads="1"/>
              </p:cNvSpPr>
              <p:nvPr/>
            </p:nvSpPr>
            <p:spPr bwMode="auto">
              <a:xfrm>
                <a:off x="13393" y="2456"/>
                <a:ext cx="795" cy="2976"/>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175" name="Text Box 48"/>
              <p:cNvSpPr txBox="1"/>
              <p:nvPr/>
            </p:nvSpPr>
            <p:spPr>
              <a:xfrm>
                <a:off x="11358" y="6354"/>
                <a:ext cx="1928" cy="512"/>
              </a:xfrm>
              <a:prstGeom prst="rect">
                <a:avLst/>
              </a:prstGeom>
              <a:noFill/>
              <a:ln w="28575">
                <a:noFill/>
              </a:ln>
            </p:spPr>
            <p:txBody>
              <a:bodyPr anchor="t" anchorCtr="0">
                <a:spAutoFit/>
              </a:bodyPr>
              <a:p>
                <a:pPr>
                  <a:spcBef>
                    <a:spcPct val="50000"/>
                  </a:spcBef>
                </a:pPr>
                <a:r>
                  <a:rPr lang="zh-CN" altLang="en-US" sz="2000" dirty="0">
                    <a:solidFill>
                      <a:srgbClr val="000099"/>
                    </a:solidFill>
                    <a:latin typeface="微软雅黑" panose="020B0503020204020204" pitchFamily="34" charset="-122"/>
                    <a:ea typeface="微软雅黑" panose="020B0503020204020204" pitchFamily="34" charset="-122"/>
                    <a:cs typeface="+mn-ea"/>
                  </a:rPr>
                  <a:t>固定</a:t>
                </a:r>
                <a:r>
                  <a:rPr lang="zh-CN" altLang="en-US" sz="2000" dirty="0">
                    <a:solidFill>
                      <a:srgbClr val="000099"/>
                    </a:solidFill>
                    <a:latin typeface="微软雅黑" panose="020B0503020204020204" pitchFamily="34" charset="-122"/>
                    <a:ea typeface="微软雅黑" panose="020B0503020204020204" pitchFamily="34" charset="-122"/>
                    <a:cs typeface="+mn-ea"/>
                  </a:rPr>
                  <a:t>资产</a:t>
                </a:r>
                <a:endParaRPr lang="zh-CN" altLang="en-US" sz="2000" dirty="0">
                  <a:solidFill>
                    <a:srgbClr val="000099"/>
                  </a:solidFill>
                  <a:latin typeface="微软雅黑" panose="020B0503020204020204" pitchFamily="34" charset="-122"/>
                  <a:ea typeface="微软雅黑" panose="020B0503020204020204" pitchFamily="34" charset="-122"/>
                  <a:cs typeface="+mn-ea"/>
                </a:endParaRPr>
              </a:p>
            </p:txBody>
          </p:sp>
        </p:grpSp>
        <p:sp>
          <p:nvSpPr>
            <p:cNvPr id="41988" name="Oval 5"/>
            <p:cNvSpPr>
              <a:spLocks noChangeArrowheads="1"/>
            </p:cNvSpPr>
            <p:nvPr/>
          </p:nvSpPr>
          <p:spPr bwMode="auto">
            <a:xfrm>
              <a:off x="1620" y="7055"/>
              <a:ext cx="1083" cy="3628"/>
            </a:xfrm>
            <a:prstGeom prst="ellipse">
              <a:avLst/>
            </a:prstGeom>
            <a:gradFill rotWithShape="1">
              <a:gsLst>
                <a:gs pos="0">
                  <a:srgbClr val="DDDDDD"/>
                </a:gs>
                <a:gs pos="50000">
                  <a:srgbClr val="FFFFFF">
                    <a:alpha val="90999"/>
                  </a:srgbClr>
                </a:gs>
                <a:gs pos="100000">
                  <a:srgbClr val="DDDDDD"/>
                </a:gs>
              </a:gsLst>
              <a:lin ang="5400000" scaled="1"/>
            </a:gradFill>
            <a:ln>
              <a:noFill/>
            </a:ln>
            <a:extLst>
              <a:ext uri="{91240B29-F687-4F45-9708-019B960494DF}">
                <a14:hiddenLine xmlns:a14="http://schemas.microsoft.com/office/drawing/2010/main" w="28575">
                  <a:solidFill>
                    <a:srgbClr val="000000"/>
                  </a:solidFill>
                  <a:round/>
                </a14:hiddenLine>
              </a:ext>
            </a:extLst>
          </p:spPr>
          <p:txBody>
            <a:bodyPr wrap="square" anchor="ctr">
              <a:spAutoFit/>
            </a:bodyPr>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批准核销时</a:t>
              </a:r>
              <a:endParaRPr kumimoji="0" lang="zh-CN" altLang="en-US" sz="1800" b="0" i="0" u="none" strike="noStrike" kern="1200" cap="none" spc="0" normalizeH="0" baseline="0" noProof="0" smtClean="0">
                <a:ln>
                  <a:noFill/>
                </a:ln>
                <a:solidFill>
                  <a:schemeClr val="tx1"/>
                </a:solidFill>
                <a:effectLst/>
                <a:uLnTx/>
                <a:uFillTx/>
                <a:latin typeface="Times New Roman" panose="02020603050405020304" pitchFamily="18" charset="0"/>
                <a:ea typeface="隶书" panose="02010509060101010101" pitchFamily="49"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57034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978400"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固定资产盘盈、盘亏的账务处理</a:t>
            </a:r>
            <a:endParaRPr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885190" y="1096010"/>
            <a:ext cx="10890885" cy="5908040"/>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盘亏</a:t>
            </a:r>
            <a:r>
              <a:rPr lang="en-US" sz="2800" b="1" dirty="0">
                <a:latin typeface="微软雅黑" panose="020B0503020204020204" pitchFamily="34" charset="-122"/>
                <a:ea typeface="微软雅黑" panose="020B0503020204020204" pitchFamily="34" charset="-122"/>
                <a:cs typeface="+mn-ea"/>
                <a:sym typeface="+mn-lt"/>
              </a:rPr>
              <a:t>的固定资产，应按其账面价值，</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借记：“待处理财产损溢”</a:t>
            </a:r>
            <a:r>
              <a:rPr lang="en-US" sz="2800" b="1" dirty="0">
                <a:latin typeface="微软雅黑" panose="020B0503020204020204" pitchFamily="34" charset="-122"/>
                <a:ea typeface="微软雅黑" panose="020B0503020204020204" pitchFamily="34" charset="-122"/>
                <a:cs typeface="+mn-ea"/>
                <a:sym typeface="+mn-lt"/>
              </a:rPr>
              <a:t>账户，按照已计提的累计折旧，</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借记：“累计折旧”</a:t>
            </a:r>
            <a:r>
              <a:rPr lang="en-US" sz="2800" b="1" dirty="0">
                <a:latin typeface="微软雅黑" panose="020B0503020204020204" pitchFamily="34" charset="-122"/>
                <a:ea typeface="微软雅黑" panose="020B0503020204020204" pitchFamily="34" charset="-122"/>
                <a:cs typeface="+mn-ea"/>
                <a:sym typeface="+mn-lt"/>
              </a:rPr>
              <a:t>账户，按照固定资产原价，</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贷记：“固定资产”</a:t>
            </a:r>
            <a:r>
              <a:rPr lang="en-US" sz="2800" b="1" dirty="0">
                <a:latin typeface="微软雅黑" panose="020B0503020204020204" pitchFamily="34" charset="-122"/>
                <a:ea typeface="微软雅黑" panose="020B0503020204020204" pitchFamily="34" charset="-122"/>
                <a:cs typeface="+mn-ea"/>
                <a:sym typeface="+mn-lt"/>
              </a:rPr>
              <a:t>账户。</a:t>
            </a:r>
            <a:endParaRPr lang="en-US"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报批准后，再根据审批意见，应由保险公司和过失人的</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赔款</a:t>
            </a:r>
            <a:r>
              <a:rPr lang="en-US" sz="2800" b="1" dirty="0">
                <a:latin typeface="微软雅黑" panose="020B0503020204020204" pitchFamily="34" charset="-122"/>
                <a:ea typeface="微软雅黑" panose="020B0503020204020204" pitchFamily="34" charset="-122"/>
                <a:cs typeface="+mn-ea"/>
                <a:sym typeface="+mn-lt"/>
              </a:rPr>
              <a:t>，</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借记：“其他应收款”</a:t>
            </a:r>
            <a:r>
              <a:rPr lang="en-US" sz="2800" b="1" dirty="0">
                <a:latin typeface="微软雅黑" panose="020B0503020204020204" pitchFamily="34" charset="-122"/>
                <a:ea typeface="微软雅黑" panose="020B0503020204020204" pitchFamily="34" charset="-122"/>
                <a:cs typeface="+mn-ea"/>
                <a:sym typeface="+mn-lt"/>
              </a:rPr>
              <a:t>账户</a:t>
            </a:r>
            <a:r>
              <a:rPr lang="zh-CN" altLang="en-US" sz="2800" b="1" dirty="0">
                <a:latin typeface="微软雅黑" panose="020B0503020204020204" pitchFamily="34" charset="-122"/>
                <a:ea typeface="微软雅黑" panose="020B0503020204020204" pitchFamily="34" charset="-122"/>
                <a:cs typeface="+mn-ea"/>
                <a:sym typeface="+mn-lt"/>
              </a:rPr>
              <a:t>；</a:t>
            </a:r>
            <a:r>
              <a:rPr lang="en-US" sz="2800" b="1" dirty="0">
                <a:latin typeface="微软雅黑" panose="020B0503020204020204" pitchFamily="34" charset="-122"/>
                <a:ea typeface="微软雅黑" panose="020B0503020204020204" pitchFamily="34" charset="-122"/>
                <a:cs typeface="+mn-ea"/>
                <a:sym typeface="+mn-lt"/>
              </a:rPr>
              <a:t>扣除保险公司、个人等赔偿后的</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净损失</a:t>
            </a:r>
            <a:r>
              <a:rPr lang="en-US" sz="2800" b="1" dirty="0">
                <a:latin typeface="微软雅黑" panose="020B0503020204020204" pitchFamily="34" charset="-122"/>
                <a:ea typeface="微软雅黑" panose="020B0503020204020204" pitchFamily="34" charset="-122"/>
                <a:cs typeface="+mn-ea"/>
                <a:sym typeface="+mn-lt"/>
              </a:rPr>
              <a:t>，</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借记：“营业外支出”</a:t>
            </a:r>
            <a:r>
              <a:rPr lang="en-US" sz="2800" b="1" dirty="0">
                <a:latin typeface="微软雅黑" panose="020B0503020204020204" pitchFamily="34" charset="-122"/>
                <a:ea typeface="微软雅黑" panose="020B0503020204020204" pitchFamily="34" charset="-122"/>
                <a:cs typeface="+mn-ea"/>
                <a:sym typeface="+mn-lt"/>
              </a:rPr>
              <a:t>账户。</a:t>
            </a:r>
            <a:endParaRPr lang="en-US"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solidFill>
                  <a:srgbClr val="C00000"/>
                </a:solidFill>
                <a:latin typeface="微软雅黑" panose="020B0503020204020204" pitchFamily="34" charset="-122"/>
                <a:ea typeface="微软雅黑" panose="020B0503020204020204" pitchFamily="34" charset="-122"/>
                <a:cs typeface="+mn-ea"/>
                <a:sym typeface="+mn-lt"/>
              </a:rPr>
              <a:t>      </a:t>
            </a:r>
            <a:r>
              <a:rPr sz="2800" b="1" dirty="0">
                <a:solidFill>
                  <a:srgbClr val="C00000"/>
                </a:solidFill>
                <a:latin typeface="微软雅黑" panose="020B0503020204020204" pitchFamily="34" charset="-122"/>
                <a:ea typeface="微软雅黑" panose="020B0503020204020204" pitchFamily="34" charset="-122"/>
                <a:cs typeface="+mn-ea"/>
                <a:sym typeface="+mn-lt"/>
              </a:rPr>
              <a:t>盘盈</a:t>
            </a:r>
            <a:r>
              <a:rPr sz="2800" b="1" dirty="0">
                <a:latin typeface="微软雅黑" panose="020B0503020204020204" pitchFamily="34" charset="-122"/>
                <a:ea typeface="微软雅黑" panose="020B0503020204020204" pitchFamily="34" charset="-122"/>
                <a:cs typeface="+mn-ea"/>
                <a:sym typeface="+mn-lt"/>
              </a:rPr>
              <a:t>的固定资产，应按重置成本确定其入账价值，作为前期差错处理，在按管理权限报经批准处理前，应先通过</a:t>
            </a:r>
            <a:r>
              <a:rPr sz="2800" b="1" dirty="0">
                <a:solidFill>
                  <a:srgbClr val="C00000"/>
                </a:solidFill>
                <a:latin typeface="微软雅黑" panose="020B0503020204020204" pitchFamily="34" charset="-122"/>
                <a:ea typeface="微软雅黑" panose="020B0503020204020204" pitchFamily="34" charset="-122"/>
                <a:cs typeface="+mn-ea"/>
                <a:sym typeface="+mn-lt"/>
              </a:rPr>
              <a:t>“以前年度损益调整”</a:t>
            </a:r>
            <a:r>
              <a:rPr sz="2800" b="1" dirty="0">
                <a:latin typeface="微软雅黑" panose="020B0503020204020204" pitchFamily="34" charset="-122"/>
                <a:ea typeface="微软雅黑" panose="020B0503020204020204" pitchFamily="34" charset="-122"/>
                <a:cs typeface="+mn-ea"/>
                <a:sym typeface="+mn-lt"/>
              </a:rPr>
              <a:t>账户核算。</a:t>
            </a:r>
            <a:r>
              <a:rPr lang="en-US" sz="2800" b="1" dirty="0">
                <a:latin typeface="微软雅黑" panose="020B0503020204020204" pitchFamily="34" charset="-122"/>
                <a:ea typeface="微软雅黑" panose="020B0503020204020204" pitchFamily="34" charset="-122"/>
                <a:cs typeface="+mn-ea"/>
                <a:sym typeface="+mn-lt"/>
              </a:rPr>
              <a:t>      </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244600" y="51943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041400"/>
            <a:ext cx="11008995" cy="5908040"/>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甲公司在财产清查过程中，发现盘亏B设备一台，其原价为100 000元，已提折旧80 000元。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1、报经审批前，编制会计分录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借：待处理财产损溢      20 000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累计折旧            80 000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贷：固定资产            100 000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、根据管理权限报经审批后，编制会计分录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借：营业外支出—盘亏损失  20 000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贷：待处理财产损溢            20 000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5</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8" dur="5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3" dur="500"/>
                                        <p:tgtEl>
                                          <p:spTgt spid="2">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8" dur="500"/>
                                        <p:tgtEl>
                                          <p:spTgt spid="2">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43" dur="500"/>
                                        <p:tgtEl>
                                          <p:spTgt spid="2">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
                                            <p:txEl>
                                              <p:pRg st="7" end="7"/>
                                            </p:txEl>
                                          </p:spTgt>
                                        </p:tgtEl>
                                        <p:attrNameLst>
                                          <p:attrName>style.visibility</p:attrName>
                                        </p:attrNameLst>
                                      </p:cBhvr>
                                      <p:to>
                                        <p:strVal val="visible"/>
                                      </p:to>
                                    </p:set>
                                    <p:animEffect transition="in" filter="randombar(horizontal)">
                                      <p:cBhvr>
                                        <p:cTn id="4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57034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689600" cy="430530"/>
          </a:xfrm>
          <a:prstGeom prst="rect">
            <a:avLst/>
          </a:prstGeom>
          <a:noFill/>
        </p:spPr>
        <p:txBody>
          <a:bodyPr wrap="none" lIns="0" tIns="0" rIns="0" bIns="0" rtlCol="0">
            <a:spAutoFit/>
          </a:bodyPr>
          <a:lstStyle/>
          <a:p>
            <a:pPr algn="l" defTabSz="963930"/>
            <a:r>
              <a:rPr sz="2800" b="1" dirty="0">
                <a:solidFill>
                  <a:schemeClr val="bg1"/>
                </a:solidFill>
                <a:latin typeface="微软雅黑" panose="020B0503020204020204" pitchFamily="34" charset="-122"/>
                <a:ea typeface="微软雅黑" panose="020B0503020204020204" pitchFamily="34" charset="-122"/>
                <a:cs typeface="+mn-ea"/>
                <a:sym typeface="+mn-lt"/>
              </a:rPr>
              <a:t>（四）往来款项清查结果的账务处理</a:t>
            </a:r>
            <a:endParaRPr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885190" y="1096010"/>
            <a:ext cx="10890885" cy="203009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在财产清查过程中如发现无法收回的应收账款，应按规定程序报经批准后</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冲减“坏账准备”</a:t>
            </a:r>
            <a:r>
              <a:rPr lang="en-US" sz="2800" b="1" dirty="0">
                <a:latin typeface="微软雅黑" panose="020B0503020204020204" pitchFamily="34" charset="-122"/>
                <a:ea typeface="微软雅黑" panose="020B0503020204020204" pitchFamily="34" charset="-122"/>
                <a:cs typeface="+mn-ea"/>
                <a:sym typeface="+mn-lt"/>
              </a:rPr>
              <a:t>。</a:t>
            </a:r>
            <a:endParaRPr lang="en-US"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无法支付的应付款经批准后，直接转作</a:t>
            </a:r>
            <a:r>
              <a:rPr lang="en-US" sz="2800" b="1" dirty="0">
                <a:solidFill>
                  <a:srgbClr val="C00000"/>
                </a:solidFill>
                <a:latin typeface="微软雅黑" panose="020B0503020204020204" pitchFamily="34" charset="-122"/>
                <a:ea typeface="微软雅黑" panose="020B0503020204020204" pitchFamily="34" charset="-122"/>
                <a:cs typeface="+mn-ea"/>
                <a:sym typeface="+mn-lt"/>
              </a:rPr>
              <a:t>“营业外收入”</a:t>
            </a:r>
            <a:r>
              <a:rPr lang="en-US" sz="2800" b="1" dirty="0">
                <a:latin typeface="微软雅黑" panose="020B0503020204020204" pitchFamily="34" charset="-122"/>
                <a:ea typeface="微软雅黑" panose="020B0503020204020204" pitchFamily="34" charset="-122"/>
                <a:cs typeface="+mn-ea"/>
                <a:sym typeface="+mn-lt"/>
              </a:rPr>
              <a:t>。</a:t>
            </a:r>
            <a:endParaRPr lang="en-US"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244600" y="51943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041400"/>
            <a:ext cx="11008995" cy="267652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甲公司在财产清查过程中，发现应收某企业货款50 000元，确实无法收回，经批准转作坏账损失，</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编制会计分录。</a:t>
            </a:r>
            <a:endParaRPr lang="zh-CN" altLang="en-US" sz="28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借：坏账准备        50 000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贷：应收账款        50 000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6</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244600" y="51943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0455" y="1041400"/>
            <a:ext cx="11008995" cy="267652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甲公司在财产清查中，企业将无法支付的应付账款60 000元，经批准予以转销，</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编制会计分录。</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借：应付账款       60 000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贷：营业外收入      60 000</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【例8-</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7</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2" name="Group 11"/>
          <p:cNvGrpSpPr/>
          <p:nvPr/>
        </p:nvGrpSpPr>
        <p:grpSpPr>
          <a:xfrm>
            <a:off x="884554" y="-11394"/>
            <a:ext cx="1613535" cy="718749"/>
            <a:chOff x="1557812" y="1199449"/>
            <a:chExt cx="1196225" cy="1242910"/>
          </a:xfrm>
        </p:grpSpPr>
        <p:sp>
          <p:nvSpPr>
            <p:cNvPr id="13" name="Rounded Rectangle 12"/>
            <p:cNvSpPr/>
            <p:nvPr/>
          </p:nvSpPr>
          <p:spPr>
            <a:xfrm>
              <a:off x="1557812" y="119944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558283" y="1246605"/>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1108075" y="15875"/>
            <a:ext cx="1167765" cy="521970"/>
          </a:xfrm>
          <a:prstGeom prst="rect">
            <a:avLst/>
          </a:prstGeom>
          <a:noFill/>
        </p:spPr>
        <p:txBody>
          <a:bodyPr wrap="squar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sym typeface="+mn-ea"/>
              </a:rPr>
              <a:t>总结</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ea"/>
            </a:endParaRPr>
          </a:p>
        </p:txBody>
      </p:sp>
      <p:graphicFrame>
        <p:nvGraphicFramePr>
          <p:cNvPr id="5" name="表格 4"/>
          <p:cNvGraphicFramePr/>
          <p:nvPr>
            <p:custDataLst>
              <p:tags r:id="rId1"/>
            </p:custDataLst>
          </p:nvPr>
        </p:nvGraphicFramePr>
        <p:xfrm>
          <a:off x="956945" y="735965"/>
          <a:ext cx="11817985" cy="6527165"/>
        </p:xfrm>
        <a:graphic>
          <a:graphicData uri="http://schemas.openxmlformats.org/drawingml/2006/table">
            <a:tbl>
              <a:tblPr firstRow="1" bandRow="1">
                <a:tableStyleId>{5940675A-B579-460E-94D1-54222C63F5DA}</a:tableStyleId>
              </a:tblPr>
              <a:tblGrid>
                <a:gridCol w="746125"/>
                <a:gridCol w="3997325"/>
                <a:gridCol w="7074535"/>
              </a:tblGrid>
              <a:tr h="365760">
                <a:tc>
                  <a:txBody>
                    <a:bodyPr/>
                    <a:p>
                      <a:pPr indent="0">
                        <a:buNone/>
                      </a:pPr>
                      <a:r>
                        <a:rPr lang="en-US" sz="2000" b="0">
                          <a:solidFill>
                            <a:srgbClr val="3F3F3F"/>
                          </a:solidFill>
                          <a:latin typeface="Calibri" panose="020F0502020204030204" pitchFamily="34" charset="0"/>
                          <a:cs typeface="Calibri" panose="020F0502020204030204" pitchFamily="34" charset="0"/>
                        </a:rPr>
                        <a:t> </a:t>
                      </a:r>
                      <a:endParaRPr lang="en-US" altLang="en-US" sz="2000" b="0">
                        <a:solidFill>
                          <a:srgbClr val="3F3F3F"/>
                        </a:solidFill>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盘盈（现金称“溢余”）</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盘亏（现金称“短缺”）</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940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库存现金</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借：库存现金</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贷：其他应付款</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        营业外收入 （不明原因）</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贷：库存现金</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借：其他应收款</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管理费用（不明原因）</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贷：待处理财产损溢</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8800">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存货</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借：原材料等</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管理费用</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贷：原材料等应交税费——应交增值税（进项税额转出）</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借：原材料（残料）</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其他应收款（赔款）</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管理费用（管理不善）营业外支出（非常损失）</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贷：待处理财产损溢</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0">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固定资产</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借：固定资产（重置成本）</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以前年度损益调整</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借：以前年度损益调整</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贷：盈余公积</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利润分配——未分配利润</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累计折旧</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贷：固定资产</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应交税费——应交增值税（进项税额转出）</a:t>
                      </a:r>
                      <a:r>
                        <a:rPr lang="zh-CN" altLang="en-US" sz="2000" b="0">
                          <a:solidFill>
                            <a:srgbClr val="FF0000"/>
                          </a:solidFill>
                          <a:latin typeface="宋体" panose="02010600030101010101" pitchFamily="2" charset="-122"/>
                          <a:ea typeface="宋体" panose="02010600030101010101" pitchFamily="2" charset="-122"/>
                          <a:cs typeface="宋体" panose="02010600030101010101" pitchFamily="2" charset="-122"/>
                        </a:rPr>
                        <a:t>【如有】</a:t>
                      </a:r>
                      <a:endParaRPr lang="en-US" sz="20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借：其他应收款（赔款）</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    </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营业外支出——盘亏损失</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贷：待处理财产损溢</a:t>
                      </a:r>
                      <a:endParaRPr 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【提示】</a:t>
                      </a: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固定资产的毁损通过</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“固定资产清理”</a:t>
                      </a: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科目核算；而存货的毁损通过“待处理财产损溢”科目核算。</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955" y="-20066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5199742"/>
            <a:ext cx="832485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a:solidFill>
                  <a:schemeClr val="bg1"/>
                </a:solidFill>
                <a:cs typeface="Arial" panose="020B0604020202020204" pitchFamily="34" charset="0"/>
              </a:rPr>
              <a:t>本章</a:t>
            </a:r>
            <a:r>
              <a:rPr lang="zh-CN" altLang="en-US" sz="6000" b="1">
                <a:solidFill>
                  <a:schemeClr val="bg1"/>
                </a:solidFill>
                <a:cs typeface="Arial" panose="020B0604020202020204" pitchFamily="34" charset="0"/>
              </a:rPr>
              <a:t>结束</a:t>
            </a:r>
            <a:endParaRPr lang="zh-CN" altLang="en-US" sz="60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464058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306445"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 财产清查的种类</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8700" y="1384300"/>
            <a:ext cx="7919085" cy="1383665"/>
          </a:xfrm>
          <a:prstGeom prst="rect">
            <a:avLst/>
          </a:prstGeom>
          <a:noFill/>
        </p:spPr>
        <p:txBody>
          <a:bodyPr wrap="square" rtlCol="0">
            <a:spAutoFit/>
          </a:bodyPr>
          <a:p>
            <a:pPr eaLnBrk="1" hangingPunct="1"/>
            <a:r>
              <a:rPr lang="en-US" altLang="zh-CN" sz="2800" dirty="0">
                <a:sym typeface="+mn-ea"/>
              </a:rPr>
              <a:t>                                         </a:t>
            </a:r>
            <a:r>
              <a:rPr lang="zh-CN" altLang="en-US" sz="2800" b="1" dirty="0">
                <a:solidFill>
                  <a:srgbClr val="0070C0"/>
                </a:solidFill>
                <a:latin typeface="微软雅黑" panose="020B0503020204020204" pitchFamily="34" charset="-122"/>
                <a:ea typeface="微软雅黑" panose="020B0503020204020204" pitchFamily="34" charset="-122"/>
                <a:cs typeface="+mn-ea"/>
                <a:sym typeface="+mn-ea"/>
              </a:rPr>
              <a:t>全面清查</a:t>
            </a:r>
            <a:r>
              <a:rPr lang="zh-CN" altLang="en-US" sz="2800" b="1" dirty="0">
                <a:solidFill>
                  <a:srgbClr val="FFC000"/>
                </a:solidFill>
                <a:latin typeface="微软雅黑" panose="020B0503020204020204" pitchFamily="34" charset="-122"/>
                <a:ea typeface="微软雅黑" panose="020B0503020204020204" pitchFamily="34" charset="-122"/>
                <a:cs typeface="+mn-ea"/>
                <a:sym typeface="+mn-ea"/>
              </a:rPr>
              <a:t> </a:t>
            </a:r>
            <a:r>
              <a:rPr lang="zh-CN" altLang="en-US" sz="2800" b="1" dirty="0">
                <a:latin typeface="微软雅黑" panose="020B0503020204020204" pitchFamily="34" charset="-122"/>
                <a:ea typeface="微软雅黑" panose="020B0503020204020204" pitchFamily="34" charset="-122"/>
                <a:cs typeface="+mn-ea"/>
                <a:sym typeface="+mn-ea"/>
              </a:rPr>
              <a:t>      </a:t>
            </a:r>
            <a:r>
              <a:rPr lang="zh-CN" altLang="en-US" sz="2800" b="1" dirty="0">
                <a:solidFill>
                  <a:srgbClr val="0D0D11"/>
                </a:solidFill>
                <a:sym typeface="+mn-ea"/>
              </a:rPr>
              <a:t>                               </a:t>
            </a:r>
            <a:endParaRPr lang="zh-CN" altLang="en-US" sz="2800" b="1" dirty="0">
              <a:solidFill>
                <a:srgbClr val="0D0D11"/>
              </a:solidFill>
            </a:endParaRPr>
          </a:p>
          <a:p>
            <a:pPr eaLnBrk="1" hangingPunct="1"/>
            <a:r>
              <a:rPr lang="zh-CN" altLang="en-US" sz="2800" b="1" dirty="0">
                <a:solidFill>
                  <a:srgbClr val="0070C0"/>
                </a:solidFill>
                <a:latin typeface="微软雅黑" panose="020B0503020204020204" pitchFamily="34" charset="-122"/>
                <a:ea typeface="微软雅黑" panose="020B0503020204020204" pitchFamily="34" charset="-122"/>
                <a:cs typeface="+mn-ea"/>
                <a:sym typeface="+mn-ea"/>
              </a:rPr>
              <a:t>按清查的范围分类</a:t>
            </a:r>
            <a:endParaRPr lang="zh-CN" altLang="en-US" sz="2800" b="1" dirty="0">
              <a:solidFill>
                <a:schemeClr val="tx1"/>
              </a:solidFill>
              <a:latin typeface="微软雅黑" panose="020B0503020204020204" pitchFamily="34" charset="-122"/>
              <a:ea typeface="微软雅黑" panose="020B0503020204020204" pitchFamily="34" charset="-122"/>
              <a:cs typeface="+mn-ea"/>
            </a:endParaRPr>
          </a:p>
          <a:p>
            <a:pPr eaLnBrk="1" hangingPunct="1"/>
            <a:r>
              <a:rPr lang="zh-CN" altLang="en-US" sz="2800" b="1" dirty="0">
                <a:solidFill>
                  <a:schemeClr val="tx1"/>
                </a:solidFill>
                <a:latin typeface="微软雅黑" panose="020B0503020204020204" pitchFamily="34" charset="-122"/>
                <a:ea typeface="微软雅黑" panose="020B0503020204020204" pitchFamily="34" charset="-122"/>
                <a:cs typeface="+mn-ea"/>
                <a:sym typeface="+mn-ea"/>
              </a:rPr>
              <a:t>                                </a:t>
            </a:r>
            <a:r>
              <a:rPr lang="zh-CN" altLang="en-US" sz="2800" b="1" dirty="0">
                <a:solidFill>
                  <a:srgbClr val="0070C0"/>
                </a:solidFill>
                <a:latin typeface="微软雅黑" panose="020B0503020204020204" pitchFamily="34" charset="-122"/>
                <a:ea typeface="微软雅黑" panose="020B0503020204020204" pitchFamily="34" charset="-122"/>
                <a:cs typeface="+mn-ea"/>
                <a:sym typeface="+mn-ea"/>
              </a:rPr>
              <a:t>局部清查</a:t>
            </a:r>
            <a:endParaRPr lang="zh-CN" altLang="en-US" sz="2800" b="1" dirty="0">
              <a:solidFill>
                <a:srgbClr val="0070C0"/>
              </a:solidFill>
              <a:latin typeface="微软雅黑" panose="020B0503020204020204" pitchFamily="34" charset="-122"/>
              <a:ea typeface="微软雅黑" panose="020B0503020204020204" pitchFamily="34" charset="-122"/>
              <a:cs typeface="+mn-ea"/>
              <a:sym typeface="+mn-ea"/>
            </a:endParaRPr>
          </a:p>
        </p:txBody>
      </p:sp>
      <p:sp>
        <p:nvSpPr>
          <p:cNvPr id="1433604" name="AutoShape 4"/>
          <p:cNvSpPr/>
          <p:nvPr/>
        </p:nvSpPr>
        <p:spPr>
          <a:xfrm>
            <a:off x="4052570" y="1600200"/>
            <a:ext cx="304800" cy="990600"/>
          </a:xfrm>
          <a:prstGeom prst="leftBrace">
            <a:avLst>
              <a:gd name="adj1" fmla="val 27038"/>
              <a:gd name="adj2" fmla="val 50000"/>
            </a:avLst>
          </a:prstGeom>
          <a:noFill/>
          <a:ln w="57150" cap="sq" cmpd="sng">
            <a:solidFill>
              <a:schemeClr val="accent1">
                <a:lumMod val="75000"/>
              </a:schemeClr>
            </a:solidFill>
            <a:prstDash val="solid"/>
            <a:round/>
            <a:headEnd type="none" w="sm" len="sm"/>
            <a:tailEnd type="none" w="sm" len="sm"/>
          </a:ln>
        </p:spPr>
        <p:txBody>
          <a:bodyPr wrap="none" anchor="ctr" anchorCtr="0"/>
          <a:p>
            <a:endParaRPr lang="zh-CN" altLang="en-US" dirty="0">
              <a:solidFill>
                <a:schemeClr val="accent3">
                  <a:lumMod val="75000"/>
                </a:schemeClr>
              </a:solidFill>
              <a:latin typeface="Tahoma" panose="020B0604030504040204" pitchFamily="34" charset="0"/>
              <a:ea typeface="黑体" panose="02010609060101010101" pitchFamily="49" charset="-122"/>
            </a:endParaRPr>
          </a:p>
        </p:txBody>
      </p:sp>
      <p:sp>
        <p:nvSpPr>
          <p:cNvPr id="3" name="文本框 2"/>
          <p:cNvSpPr txBox="1"/>
          <p:nvPr/>
        </p:nvSpPr>
        <p:spPr>
          <a:xfrm>
            <a:off x="1028700" y="3328670"/>
            <a:ext cx="7919085" cy="1383665"/>
          </a:xfrm>
          <a:prstGeom prst="rect">
            <a:avLst/>
          </a:prstGeom>
          <a:noFill/>
        </p:spPr>
        <p:txBody>
          <a:bodyPr wrap="square" rtlCol="0">
            <a:spAutoFit/>
          </a:bodyPr>
          <a:p>
            <a:pPr eaLnBrk="1" hangingPunct="1"/>
            <a:r>
              <a:rPr lang="en-US" altLang="zh-CN" sz="2800" dirty="0">
                <a:sym typeface="+mn-ea"/>
              </a:rPr>
              <a:t>                                         </a:t>
            </a:r>
            <a:r>
              <a:rPr lang="zh-CN" altLang="en-US" sz="2800" b="1" dirty="0">
                <a:solidFill>
                  <a:srgbClr val="002060"/>
                </a:solidFill>
                <a:latin typeface="微软雅黑" panose="020B0503020204020204" pitchFamily="34" charset="-122"/>
                <a:ea typeface="微软雅黑" panose="020B0503020204020204" pitchFamily="34" charset="-122"/>
                <a:cs typeface="+mn-ea"/>
                <a:sym typeface="+mn-ea"/>
              </a:rPr>
              <a:t>定期清查</a:t>
            </a:r>
            <a:r>
              <a:rPr lang="zh-CN" altLang="en-US" sz="2800" b="1" dirty="0">
                <a:solidFill>
                  <a:srgbClr val="FFC000"/>
                </a:solidFill>
                <a:latin typeface="微软雅黑" panose="020B0503020204020204" pitchFamily="34" charset="-122"/>
                <a:ea typeface="微软雅黑" panose="020B0503020204020204" pitchFamily="34" charset="-122"/>
                <a:cs typeface="+mn-ea"/>
                <a:sym typeface="+mn-ea"/>
              </a:rPr>
              <a:t> </a:t>
            </a:r>
            <a:r>
              <a:rPr lang="zh-CN" altLang="en-US" sz="2800" b="1" dirty="0">
                <a:latin typeface="微软雅黑" panose="020B0503020204020204" pitchFamily="34" charset="-122"/>
                <a:ea typeface="微软雅黑" panose="020B0503020204020204" pitchFamily="34" charset="-122"/>
                <a:cs typeface="+mn-ea"/>
                <a:sym typeface="+mn-ea"/>
              </a:rPr>
              <a:t>      </a:t>
            </a:r>
            <a:r>
              <a:rPr lang="zh-CN" altLang="en-US" sz="2800" b="1" dirty="0">
                <a:solidFill>
                  <a:srgbClr val="0D0D11"/>
                </a:solidFill>
                <a:sym typeface="+mn-ea"/>
              </a:rPr>
              <a:t>                               </a:t>
            </a:r>
            <a:endParaRPr lang="zh-CN" altLang="en-US" sz="2800" b="1" dirty="0">
              <a:solidFill>
                <a:srgbClr val="0D0D11"/>
              </a:solidFill>
            </a:endParaRPr>
          </a:p>
          <a:p>
            <a:pPr eaLnBrk="1" hangingPunct="1"/>
            <a:r>
              <a:rPr lang="zh-CN" altLang="en-US" sz="2800" b="1" dirty="0">
                <a:solidFill>
                  <a:srgbClr val="002060"/>
                </a:solidFill>
                <a:latin typeface="微软雅黑" panose="020B0503020204020204" pitchFamily="34" charset="-122"/>
                <a:ea typeface="微软雅黑" panose="020B0503020204020204" pitchFamily="34" charset="-122"/>
                <a:cs typeface="+mn-ea"/>
                <a:sym typeface="+mn-ea"/>
              </a:rPr>
              <a:t>按清查的时间不同</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ea"/>
            </a:endParaRPr>
          </a:p>
          <a:p>
            <a:pPr eaLnBrk="1" hangingPunct="1"/>
            <a:r>
              <a:rPr lang="zh-CN" altLang="en-US" sz="2800" b="1" dirty="0">
                <a:solidFill>
                  <a:schemeClr val="tx1"/>
                </a:solidFill>
                <a:latin typeface="微软雅黑" panose="020B0503020204020204" pitchFamily="34" charset="-122"/>
                <a:ea typeface="微软雅黑" panose="020B0503020204020204" pitchFamily="34" charset="-122"/>
                <a:cs typeface="+mn-ea"/>
                <a:sym typeface="+mn-ea"/>
              </a:rPr>
              <a:t>                                </a:t>
            </a:r>
            <a:r>
              <a:rPr lang="zh-CN" altLang="en-US" sz="2800" b="1" dirty="0">
                <a:solidFill>
                  <a:srgbClr val="002060"/>
                </a:solidFill>
                <a:latin typeface="微软雅黑" panose="020B0503020204020204" pitchFamily="34" charset="-122"/>
                <a:ea typeface="微软雅黑" panose="020B0503020204020204" pitchFamily="34" charset="-122"/>
                <a:cs typeface="+mn-ea"/>
                <a:sym typeface="+mn-ea"/>
              </a:rPr>
              <a:t>不定期清查</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4" name="AutoShape 4"/>
          <p:cNvSpPr/>
          <p:nvPr/>
        </p:nvSpPr>
        <p:spPr>
          <a:xfrm>
            <a:off x="3980815" y="3616325"/>
            <a:ext cx="304800" cy="990600"/>
          </a:xfrm>
          <a:prstGeom prst="leftBrace">
            <a:avLst>
              <a:gd name="adj1" fmla="val 27038"/>
              <a:gd name="adj2" fmla="val 50000"/>
            </a:avLst>
          </a:prstGeom>
          <a:noFill/>
          <a:ln w="57150" cap="sq" cmpd="sng">
            <a:solidFill>
              <a:schemeClr val="accent4">
                <a:lumMod val="75000"/>
              </a:schemeClr>
            </a:solidFill>
            <a:prstDash val="solid"/>
            <a:round/>
            <a:headEnd type="none" w="sm" len="sm"/>
            <a:tailEnd type="none" w="sm" len="sm"/>
          </a:ln>
        </p:spPr>
        <p:txBody>
          <a:bodyPr wrap="none" anchor="ctr" anchorCtr="0"/>
          <a:p>
            <a:endParaRPr lang="zh-CN" altLang="en-US" dirty="0">
              <a:gradFill>
                <a:gsLst>
                  <a:gs pos="0">
                    <a:srgbClr val="012D86"/>
                  </a:gs>
                  <a:gs pos="100000">
                    <a:srgbClr val="0E2557"/>
                  </a:gs>
                </a:gsLst>
                <a:lin scaled="0"/>
              </a:gradFill>
              <a:latin typeface="Tahoma" panose="020B0604030504040204" pitchFamily="34" charset="0"/>
              <a:ea typeface="黑体" panose="02010609060101010101" pitchFamily="49" charset="-122"/>
            </a:endParaRPr>
          </a:p>
        </p:txBody>
      </p:sp>
      <p:sp>
        <p:nvSpPr>
          <p:cNvPr id="5" name="文本框 4"/>
          <p:cNvSpPr txBox="1"/>
          <p:nvPr/>
        </p:nvSpPr>
        <p:spPr>
          <a:xfrm>
            <a:off x="1047750" y="5056505"/>
            <a:ext cx="9457055" cy="1383665"/>
          </a:xfrm>
          <a:prstGeom prst="rect">
            <a:avLst/>
          </a:prstGeom>
          <a:noFill/>
        </p:spPr>
        <p:txBody>
          <a:bodyPr wrap="square" rtlCol="0">
            <a:spAutoFit/>
          </a:bodyPr>
          <a:p>
            <a:pPr eaLnBrk="1" hangingPunct="1"/>
            <a:r>
              <a:rPr lang="en-US" altLang="zh-CN" sz="2800" dirty="0">
                <a:sym typeface="+mn-ea"/>
              </a:rPr>
              <a:t>                                                      </a:t>
            </a:r>
            <a:r>
              <a:rPr lang="zh-CN" altLang="en-US" sz="2800" b="1" dirty="0">
                <a:solidFill>
                  <a:srgbClr val="7030A0"/>
                </a:solidFill>
                <a:latin typeface="微软雅黑" panose="020B0503020204020204" pitchFamily="34" charset="-122"/>
                <a:ea typeface="微软雅黑" panose="020B0503020204020204" pitchFamily="34" charset="-122"/>
                <a:cs typeface="+mn-ea"/>
                <a:sym typeface="+mn-ea"/>
              </a:rPr>
              <a:t>内部清查 </a:t>
            </a:r>
            <a:r>
              <a:rPr lang="zh-CN" altLang="en-US" sz="2800" b="1" dirty="0">
                <a:latin typeface="微软雅黑" panose="020B0503020204020204" pitchFamily="34" charset="-122"/>
                <a:ea typeface="微软雅黑" panose="020B0503020204020204" pitchFamily="34" charset="-122"/>
                <a:cs typeface="+mn-ea"/>
                <a:sym typeface="+mn-ea"/>
              </a:rPr>
              <a:t>      </a:t>
            </a:r>
            <a:r>
              <a:rPr lang="zh-CN" altLang="en-US" sz="2800" b="1" dirty="0">
                <a:solidFill>
                  <a:srgbClr val="0D0D11"/>
                </a:solidFill>
                <a:sym typeface="+mn-ea"/>
              </a:rPr>
              <a:t>                               </a:t>
            </a:r>
            <a:endParaRPr lang="zh-CN" altLang="en-US" sz="2800" b="1" dirty="0">
              <a:solidFill>
                <a:srgbClr val="0D0D11"/>
              </a:solidFill>
            </a:endParaRPr>
          </a:p>
          <a:p>
            <a:pPr eaLnBrk="1" hangingPunct="1"/>
            <a:r>
              <a:rPr lang="zh-CN" altLang="en-US" sz="2800" b="1" dirty="0">
                <a:solidFill>
                  <a:srgbClr val="7030A0"/>
                </a:solidFill>
                <a:latin typeface="微软雅黑" panose="020B0503020204020204" pitchFamily="34" charset="-122"/>
                <a:ea typeface="微软雅黑" panose="020B0503020204020204" pitchFamily="34" charset="-122"/>
                <a:cs typeface="+mn-ea"/>
                <a:sym typeface="+mn-ea"/>
              </a:rPr>
              <a:t>按照清查的执行单位不同</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ea"/>
            </a:endParaRPr>
          </a:p>
          <a:p>
            <a:pPr eaLnBrk="1" hangingPunct="1"/>
            <a:r>
              <a:rPr lang="zh-CN" altLang="en-US" sz="2800" b="1" dirty="0">
                <a:solidFill>
                  <a:schemeClr val="tx1"/>
                </a:solidFill>
                <a:latin typeface="微软雅黑" panose="020B0503020204020204" pitchFamily="34" charset="-122"/>
                <a:ea typeface="微软雅黑" panose="020B0503020204020204" pitchFamily="34" charset="-122"/>
                <a:cs typeface="+mn-ea"/>
                <a:sym typeface="+mn-ea"/>
              </a:rPr>
              <a:t>                                </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ea"/>
              </a:rPr>
              <a:t>         </a:t>
            </a:r>
            <a:r>
              <a:rPr lang="zh-CN" altLang="en-US" sz="2800" b="1" dirty="0">
                <a:solidFill>
                  <a:srgbClr val="7030A0"/>
                </a:solidFill>
                <a:latin typeface="微软雅黑" panose="020B0503020204020204" pitchFamily="34" charset="-122"/>
                <a:ea typeface="微软雅黑" panose="020B0503020204020204" pitchFamily="34" charset="-122"/>
                <a:cs typeface="+mn-ea"/>
                <a:sym typeface="+mn-ea"/>
              </a:rPr>
              <a:t>外部清查</a:t>
            </a:r>
            <a:endParaRPr lang="zh-CN" altLang="en-US" sz="2800" b="1" dirty="0">
              <a:solidFill>
                <a:srgbClr val="7030A0"/>
              </a:solidFill>
              <a:latin typeface="微软雅黑" panose="020B0503020204020204" pitchFamily="34" charset="-122"/>
              <a:ea typeface="微软雅黑" panose="020B0503020204020204" pitchFamily="34" charset="-122"/>
              <a:cs typeface="+mn-ea"/>
              <a:sym typeface="+mn-ea"/>
            </a:endParaRPr>
          </a:p>
        </p:txBody>
      </p:sp>
      <p:sp>
        <p:nvSpPr>
          <p:cNvPr id="6" name="AutoShape 4"/>
          <p:cNvSpPr/>
          <p:nvPr/>
        </p:nvSpPr>
        <p:spPr>
          <a:xfrm>
            <a:off x="5132705" y="5344795"/>
            <a:ext cx="304800" cy="990600"/>
          </a:xfrm>
          <a:prstGeom prst="leftBrace">
            <a:avLst>
              <a:gd name="adj1" fmla="val 27038"/>
              <a:gd name="adj2" fmla="val 50000"/>
            </a:avLst>
          </a:prstGeom>
          <a:noFill/>
          <a:ln w="57150" cap="sq" cmpd="sng">
            <a:solidFill>
              <a:srgbClr val="7030A0"/>
            </a:solidFill>
            <a:prstDash val="solid"/>
            <a:round/>
            <a:headEnd type="none" w="sm" len="sm"/>
            <a:tailEnd type="none" w="sm" len="sm"/>
          </a:ln>
        </p:spPr>
        <p:txBody>
          <a:bodyPr wrap="none" anchor="ctr" anchorCtr="0"/>
          <a:p>
            <a:endParaRPr lang="zh-CN" altLang="en-US" dirty="0">
              <a:gradFill>
                <a:gsLst>
                  <a:gs pos="0">
                    <a:srgbClr val="012D86"/>
                  </a:gs>
                  <a:gs pos="100000">
                    <a:srgbClr val="0E2557"/>
                  </a:gs>
                </a:gsLst>
                <a:lin scaled="0"/>
              </a:gradFill>
              <a:latin typeface="Tahoma" panose="020B060403050404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604"/>
                                        </p:tgtEl>
                                        <p:attrNameLst>
                                          <p:attrName>style.visibility</p:attrName>
                                        </p:attrNameLst>
                                      </p:cBhvr>
                                      <p:to>
                                        <p:strVal val="visible"/>
                                      </p:to>
                                    </p:set>
                                    <p:anim calcmode="lin" valueType="num">
                                      <p:cBhvr>
                                        <p:cTn id="7" dur="500" fill="hold"/>
                                        <p:tgtEl>
                                          <p:spTgt spid="1433604"/>
                                        </p:tgtEl>
                                        <p:attrNameLst>
                                          <p:attrName>ppt_x</p:attrName>
                                        </p:attrNameLst>
                                      </p:cBhvr>
                                      <p:tavLst>
                                        <p:tav tm="0">
                                          <p:val>
                                            <p:strVal val="0-#ppt_w/2"/>
                                          </p:val>
                                        </p:tav>
                                        <p:tav tm="100000">
                                          <p:val>
                                            <p:strVal val="#ppt_x"/>
                                          </p:val>
                                        </p:tav>
                                      </p:tavLst>
                                    </p:anim>
                                    <p:anim calcmode="lin" valueType="num">
                                      <p:cBhvr>
                                        <p:cTn id="8" dur="500" fill="hold"/>
                                        <p:tgtEl>
                                          <p:spTgt spid="14336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0-#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0-#ppt_w/2"/>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500"/>
                                        <p:tgtEl>
                                          <p:spTgt spid="4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randombar(horizontal)">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randombar(horizontal)">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04" grpId="0" bldLvl="0" animBg="1"/>
      <p:bldP spid="4" grpId="0" bldLvl="0" animBg="1"/>
      <p:bldP spid="6" grpId="0" bldLvl="0" animBg="1"/>
      <p:bldP spid="47" grpId="0"/>
      <p:bldP spid="30" grpId="0" bldLvl="0" animBg="1"/>
      <p:bldP spid="47" grpId="1"/>
      <p:bldP spid="30" grpId="1" animBg="1"/>
      <p:bldP spid="2" grpId="0"/>
      <p:bldP spid="2" grpId="1"/>
      <p:bldP spid="3" grpId="0"/>
      <p:bldP spid="3"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351155"/>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101386" y="408591"/>
            <a:ext cx="46228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（一）按财产清查的范围不同</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812800" y="838835"/>
            <a:ext cx="11880850" cy="5908040"/>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1.全面清查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全面清查是指对属于本单位或存放在本单位的全部财产物资和往来款项等进行的全面盘点和清查。    </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需要进行全面清查的情况有：</a:t>
            </a:r>
            <a:endParaRPr lang="en-US" altLang="zh-CN" sz="2800" b="1" dirty="0">
              <a:solidFill>
                <a:srgbClr val="C00000"/>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①年终决算之前</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②单位撤销、合并或者改变其隶属关系时</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③中外合资、国内联营前</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④企业股份制改制前以及单位负责人调离工作前</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⑤开展资产评估、清产核资等专项经济活动前</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500"/>
                                        <p:tgtEl>
                                          <p:spTgt spid="2">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1" dur="500"/>
                                        <p:tgtEl>
                                          <p:spTgt spid="2">
                                            <p:txEl>
                                              <p:pRg st="2" end="2"/>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4" dur="500"/>
                                        <p:tgtEl>
                                          <p:spTgt spid="2">
                                            <p:txEl>
                                              <p:pRg st="3" end="3"/>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0" dur="500"/>
                                        <p:tgtEl>
                                          <p:spTgt spid="2">
                                            <p:txEl>
                                              <p:pRg st="5" end="5"/>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3" dur="500"/>
                                        <p:tgtEl>
                                          <p:spTgt spid="2">
                                            <p:txEl>
                                              <p:pRg st="6" end="6"/>
                                            </p:txEl>
                                          </p:spTgt>
                                        </p:tgtEl>
                                      </p:cBhvr>
                                    </p:animEffect>
                                  </p:childTnLst>
                                </p:cTn>
                              </p:par>
                              <p:par>
                                <p:cTn id="34" presetID="14" presetClass="entr" presetSubtype="10" fill="hold" nodeType="withEffect">
                                  <p:stCondLst>
                                    <p:cond delay="0"/>
                                  </p:stCondLst>
                                  <p:childTnLst>
                                    <p:set>
                                      <p:cBhvr>
                                        <p:cTn id="35" dur="1" fill="hold">
                                          <p:stCondLst>
                                            <p:cond delay="0"/>
                                          </p:stCondLst>
                                        </p:cTn>
                                        <p:tgtEl>
                                          <p:spTgt spid="2">
                                            <p:txEl>
                                              <p:pRg st="7" end="7"/>
                                            </p:txEl>
                                          </p:spTgt>
                                        </p:tgtEl>
                                        <p:attrNameLst>
                                          <p:attrName>style.visibility</p:attrName>
                                        </p:attrNameLst>
                                      </p:cBhvr>
                                      <p:to>
                                        <p:strVal val="visible"/>
                                      </p:to>
                                    </p:set>
                                    <p:animEffect transition="in" filter="randombar(horizontal)">
                                      <p:cBhvr>
                                        <p:cTn id="3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956945" y="735965"/>
            <a:ext cx="11880850" cy="203009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2.</a:t>
            </a:r>
            <a:r>
              <a:rPr lang="en-US" altLang="zh-CN" sz="2800" b="1" dirty="0">
                <a:latin typeface="微软雅黑" panose="020B0503020204020204" pitchFamily="34" charset="-122"/>
                <a:ea typeface="微软雅黑" panose="020B0503020204020204" pitchFamily="34" charset="-122"/>
                <a:cs typeface="+mn-ea"/>
                <a:sym typeface="+mn-lt"/>
              </a:rPr>
              <a:t>局部清查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    局部清查是根据需要对部分财产物资和往来款项等进行的清查。局部清查的清查对象应根据业务需要和相关具体情况而定。</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400050"/>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9116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按清查的时间不同</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2" name="文本框 1"/>
          <p:cNvSpPr txBox="1"/>
          <p:nvPr/>
        </p:nvSpPr>
        <p:spPr>
          <a:xfrm>
            <a:off x="956945" y="1383665"/>
            <a:ext cx="10618470" cy="396938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1.定期清查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定期清查是指根据事先计划或管理制度规定的时间安排进行的财产清查。定期清查一般在</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月末、季末、年末</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2.不定期清查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不定期清查是指事先没有安排计划，而是根据需要进行的</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临时性</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清查。</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956310" y="591820"/>
            <a:ext cx="10618470" cy="3969385"/>
          </a:xfrm>
          <a:prstGeom prst="rect">
            <a:avLst/>
          </a:prstGeom>
          <a:noFill/>
        </p:spPr>
        <p:txBody>
          <a:bodyPr wrap="square" rtlCol="0">
            <a:spAutoFit/>
          </a:bodyPr>
          <a:p>
            <a:pPr eaLnBrk="1" latinLnBrk="0" hangingPunct="1">
              <a:lnSpc>
                <a:spcPct val="150000"/>
              </a:lnSpc>
            </a:pP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需要进行全面清查的情况有：</a:t>
            </a:r>
            <a:endParaRPr lang="en-US" altLang="zh-CN" sz="28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①在单位更换出纳和财产物资保管人员时</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②当单位发生自然灾害、贪污盗窃或营私舞弊等事件时</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③单位发生撤销、合并、重组等事项时</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④上级或经济管理部门如财政、税务、银行以及审计部门对本单位进行审查时</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8" dur="500"/>
                                        <p:tgtEl>
                                          <p:spTgt spid="2">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b4ff3fa0-c65b-4143-a73f-58269adeafe2}"/>
  <p:tag name="TABLE_ENDDRAG_ORIGIN_RECT" val="827*288"/>
  <p:tag name="TABLE_ENDDRAG_RECT" val="131*19*827*288"/>
</p:tagLst>
</file>

<file path=ppt/tags/tag2.xml><?xml version="1.0" encoding="utf-8"?>
<p:tagLst xmlns:p="http://schemas.openxmlformats.org/presentationml/2006/main">
  <p:tag name="KSO_WM_UNIT_TABLE_BEAUTIFY" val="smartTable{8e6caa0f-45eb-475e-bc71-783b5057a450}"/>
  <p:tag name="TABLE_ENDDRAG_ORIGIN_RECT" val="775*270"/>
  <p:tag name="TABLE_ENDDRAG_RECT" val="120*77*775*270"/>
</p:tagLst>
</file>

<file path=ppt/tags/tag3.xml><?xml version="1.0" encoding="utf-8"?>
<p:tagLst xmlns:p="http://schemas.openxmlformats.org/presentationml/2006/main">
  <p:tag name="KSO_WM_UNIT_TABLE_BEAUTIFY" val="smartTable{99e94732-8f7f-4c17-a904-6ffd76f142dc}"/>
  <p:tag name="TABLE_ENDDRAG_ORIGIN_RECT" val="899*217"/>
  <p:tag name="TABLE_ENDDRAG_RECT" val="89*137*899*217"/>
</p:tagLst>
</file>

<file path=ppt/tags/tag4.xml><?xml version="1.0" encoding="utf-8"?>
<p:tagLst xmlns:p="http://schemas.openxmlformats.org/presentationml/2006/main">
  <p:tag name="KSO_WM_UNIT_TABLE_BEAUTIFY" val="smartTable{99e94732-8f7f-4c17-a904-6ffd76f142dc}"/>
  <p:tag name="TABLE_ENDDRAG_ORIGIN_RECT" val="899*217"/>
  <p:tag name="TABLE_ENDDRAG_RECT" val="89*137*899*217"/>
</p:tagLst>
</file>

<file path=ppt/tags/tag5.xml><?xml version="1.0" encoding="utf-8"?>
<p:tagLst xmlns:p="http://schemas.openxmlformats.org/presentationml/2006/main">
  <p:tag name="KSO_WM_UNIT_TABLE_BEAUTIFY" val="smartTable{99e94732-8f7f-4c17-a904-6ffd76f142dc}"/>
  <p:tag name="TABLE_ENDDRAG_ORIGIN_RECT" val="899*217"/>
  <p:tag name="TABLE_ENDDRAG_RECT" val="89*137*899*217"/>
</p:tagLst>
</file>

<file path=ppt/tags/tag6.xml><?xml version="1.0" encoding="utf-8"?>
<p:tagLst xmlns:p="http://schemas.openxmlformats.org/presentationml/2006/main">
  <p:tag name="KSO_WM_UNIT_TABLE_BEAUTIFY" val="smartTable{99e94732-8f7f-4c17-a904-6ffd76f142dc}"/>
  <p:tag name="TABLE_ENDDRAG_ORIGIN_RECT" val="899*217"/>
  <p:tag name="TABLE_ENDDRAG_RECT" val="89*137*899*217"/>
</p:tagLst>
</file>

<file path=ppt/tags/tag7.xml><?xml version="1.0" encoding="utf-8"?>
<p:tagLst xmlns:p="http://schemas.openxmlformats.org/presentationml/2006/main">
  <p:tag name="KSO_WM_UNIT_TABLE_BEAUTIFY" val="smartTable{d3a3a76d-7d71-4449-bd7a-74251912fb6b}"/>
  <p:tag name="TABLE_ENDDRAG_ORIGIN_RECT" val="945*169"/>
  <p:tag name="TABLE_ENDDRAG_RECT" val="41*341*945*169"/>
</p:tagLst>
</file>

<file path=ppt/tags/tag8.xml><?xml version="1.0" encoding="utf-8"?>
<p:tagLst xmlns:p="http://schemas.openxmlformats.org/presentationml/2006/main">
  <p:tag name="KSO_WM_UNIT_TABLE_BEAUTIFY" val="smartTable{dfb58c09-f255-4286-a696-13b7946a214b}"/>
  <p:tag name="TABLE_ENDDRAG_ORIGIN_RECT" val="930*497"/>
  <p:tag name="TABLE_ENDDRAG_RECT" val="75*66*930*497"/>
</p:tagLst>
</file>

<file path=ppt/tags/tag9.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8126</Words>
  <Application>WPS 演示</Application>
  <PresentationFormat>自定义</PresentationFormat>
  <Paragraphs>978</Paragraphs>
  <Slides>48</Slides>
  <Notes>26</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4" baseType="lpstr">
      <vt:lpstr>Arial</vt:lpstr>
      <vt:lpstr>宋体</vt:lpstr>
      <vt:lpstr>Wingdings</vt:lpstr>
      <vt:lpstr>Calibri</vt:lpstr>
      <vt:lpstr>Calibri</vt:lpstr>
      <vt:lpstr>微软雅黑</vt:lpstr>
      <vt:lpstr>Tahoma</vt:lpstr>
      <vt:lpstr>黑体</vt:lpstr>
      <vt:lpstr>Calibri Light</vt:lpstr>
      <vt:lpstr>Arial Unicode MS</vt:lpstr>
      <vt:lpstr>楷体_GB2312</vt:lpstr>
      <vt:lpstr>新宋体</vt:lpstr>
      <vt:lpstr>Times New Roman</vt:lpstr>
      <vt:lpstr>隶书</vt:lpstr>
      <vt:lpstr>第一PPT，www.1ppt.com</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20940</cp:lastModifiedBy>
  <cp:revision>19</cp:revision>
  <dcterms:created xsi:type="dcterms:W3CDTF">2017-03-14T11:17:00Z</dcterms:created>
  <dcterms:modified xsi:type="dcterms:W3CDTF">2022-04-10T02:40:42Z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5DE699B8AA25438AB382B0DF4904F2EC</vt:lpwstr>
  </property>
  <property fmtid="{D5CDD505-2E9C-101B-9397-08002B2CF9AE}" pid="3" name="KSOProductBuildVer">
    <vt:lpwstr>2052-11.1.0.10723</vt:lpwstr>
  </property>
</Properties>
</file>