
<file path=[Content_Types].xml><?xml version="1.0" encoding="utf-8"?>
<Types xmlns="http://schemas.openxmlformats.org/package/2006/content-types">
  <Default Extension="jpeg" ContentType="image/jpeg"/>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9" r:id="rId4"/>
  </p:sldMasterIdLst>
  <p:notesMasterIdLst>
    <p:notesMasterId r:id="rId7"/>
  </p:notesMasterIdLst>
  <p:sldIdLst>
    <p:sldId id="256" r:id="rId5"/>
    <p:sldId id="979" r:id="rId6"/>
    <p:sldId id="534" r:id="rId8"/>
    <p:sldId id="980" r:id="rId9"/>
    <p:sldId id="981" r:id="rId10"/>
    <p:sldId id="1000" r:id="rId11"/>
    <p:sldId id="439" r:id="rId12"/>
    <p:sldId id="1003" r:id="rId13"/>
    <p:sldId id="983" r:id="rId14"/>
    <p:sldId id="984" r:id="rId15"/>
    <p:sldId id="986" r:id="rId16"/>
    <p:sldId id="987" r:id="rId17"/>
    <p:sldId id="988" r:id="rId18"/>
    <p:sldId id="639" r:id="rId19"/>
    <p:sldId id="989" r:id="rId20"/>
    <p:sldId id="991" r:id="rId21"/>
    <p:sldId id="990" r:id="rId22"/>
    <p:sldId id="992" r:id="rId23"/>
    <p:sldId id="993" r:id="rId24"/>
    <p:sldId id="994" r:id="rId25"/>
    <p:sldId id="995" r:id="rId26"/>
    <p:sldId id="996" r:id="rId27"/>
    <p:sldId id="997" r:id="rId28"/>
    <p:sldId id="1004" r:id="rId29"/>
    <p:sldId id="999" r:id="rId30"/>
    <p:sldId id="1005" r:id="rId31"/>
    <p:sldId id="1006" r:id="rId32"/>
    <p:sldId id="1007" r:id="rId33"/>
    <p:sldId id="1008" r:id="rId34"/>
    <p:sldId id="555" r:id="rId35"/>
    <p:sldId id="556" r:id="rId36"/>
    <p:sldId id="985" r:id="rId37"/>
    <p:sldId id="557" r:id="rId38"/>
    <p:sldId id="1010" r:id="rId39"/>
    <p:sldId id="1066" r:id="rId40"/>
    <p:sldId id="1067" r:id="rId41"/>
    <p:sldId id="558" r:id="rId42"/>
    <p:sldId id="806" r:id="rId43"/>
    <p:sldId id="559" r:id="rId44"/>
    <p:sldId id="560" r:id="rId45"/>
    <p:sldId id="978" r:id="rId46"/>
    <p:sldId id="807" r:id="rId47"/>
    <p:sldId id="976" r:id="rId48"/>
    <p:sldId id="640" r:id="rId49"/>
    <p:sldId id="1011" r:id="rId50"/>
    <p:sldId id="1012" r:id="rId51"/>
    <p:sldId id="1013" r:id="rId52"/>
    <p:sldId id="1014" r:id="rId53"/>
    <p:sldId id="1015" r:id="rId54"/>
    <p:sldId id="1017" r:id="rId55"/>
    <p:sldId id="1021" r:id="rId56"/>
    <p:sldId id="1025" r:id="rId57"/>
    <p:sldId id="1030" r:id="rId58"/>
    <p:sldId id="1031" r:id="rId59"/>
    <p:sldId id="1032" r:id="rId60"/>
    <p:sldId id="1033" r:id="rId61"/>
    <p:sldId id="1034" r:id="rId62"/>
    <p:sldId id="1035" r:id="rId63"/>
    <p:sldId id="1036" r:id="rId64"/>
    <p:sldId id="1037" r:id="rId65"/>
    <p:sldId id="1038" r:id="rId66"/>
    <p:sldId id="1039" r:id="rId67"/>
    <p:sldId id="1040" r:id="rId68"/>
    <p:sldId id="1041" r:id="rId69"/>
    <p:sldId id="1042" r:id="rId70"/>
    <p:sldId id="1043" r:id="rId71"/>
    <p:sldId id="1044" r:id="rId72"/>
    <p:sldId id="1045" r:id="rId73"/>
    <p:sldId id="1046" r:id="rId74"/>
    <p:sldId id="1047" r:id="rId75"/>
    <p:sldId id="1048" r:id="rId76"/>
    <p:sldId id="1049" r:id="rId77"/>
    <p:sldId id="1050" r:id="rId78"/>
    <p:sldId id="1051" r:id="rId79"/>
    <p:sldId id="1052" r:id="rId80"/>
    <p:sldId id="1053" r:id="rId81"/>
    <p:sldId id="1054" r:id="rId82"/>
    <p:sldId id="1055" r:id="rId83"/>
    <p:sldId id="1056" r:id="rId84"/>
    <p:sldId id="1057" r:id="rId85"/>
    <p:sldId id="1058" r:id="rId86"/>
    <p:sldId id="1059" r:id="rId87"/>
    <p:sldId id="1061" r:id="rId88"/>
    <p:sldId id="1060" r:id="rId89"/>
    <p:sldId id="1062" r:id="rId90"/>
    <p:sldId id="1063" r:id="rId91"/>
    <p:sldId id="1064" r:id="rId92"/>
    <p:sldId id="1065" r:id="rId93"/>
    <p:sldId id="1068" r:id="rId94"/>
    <p:sldId id="1070" r:id="rId95"/>
    <p:sldId id="1069" r:id="rId96"/>
    <p:sldId id="1071" r:id="rId97"/>
    <p:sldId id="1072" r:id="rId98"/>
    <p:sldId id="1073" r:id="rId99"/>
    <p:sldId id="1074" r:id="rId100"/>
    <p:sldId id="1075" r:id="rId101"/>
    <p:sldId id="1076" r:id="rId102"/>
    <p:sldId id="1077" r:id="rId103"/>
    <p:sldId id="1078" r:id="rId104"/>
    <p:sldId id="1079" r:id="rId105"/>
    <p:sldId id="1080" r:id="rId106"/>
    <p:sldId id="1081" r:id="rId107"/>
    <p:sldId id="1082" r:id="rId108"/>
    <p:sldId id="1083" r:id="rId109"/>
    <p:sldId id="1084" r:id="rId110"/>
    <p:sldId id="1085" r:id="rId111"/>
    <p:sldId id="1086" r:id="rId112"/>
    <p:sldId id="1088" r:id="rId113"/>
    <p:sldId id="1089" r:id="rId114"/>
    <p:sldId id="1090" r:id="rId115"/>
    <p:sldId id="1087" r:id="rId116"/>
    <p:sldId id="1091" r:id="rId117"/>
    <p:sldId id="1092" r:id="rId118"/>
    <p:sldId id="1093" r:id="rId119"/>
    <p:sldId id="1094" r:id="rId120"/>
    <p:sldId id="1096" r:id="rId121"/>
    <p:sldId id="1095" r:id="rId122"/>
    <p:sldId id="1097" r:id="rId123"/>
    <p:sldId id="1098" r:id="rId124"/>
    <p:sldId id="1099" r:id="rId125"/>
    <p:sldId id="1100" r:id="rId126"/>
    <p:sldId id="1101" r:id="rId127"/>
    <p:sldId id="1102" r:id="rId128"/>
    <p:sldId id="1103" r:id="rId129"/>
    <p:sldId id="1105" r:id="rId130"/>
    <p:sldId id="1109" r:id="rId131"/>
    <p:sldId id="1104" r:id="rId132"/>
    <p:sldId id="1106" r:id="rId133"/>
    <p:sldId id="1107" r:id="rId134"/>
    <p:sldId id="1108" r:id="rId135"/>
    <p:sldId id="1110" r:id="rId136"/>
    <p:sldId id="1120" r:id="rId137"/>
    <p:sldId id="1121" r:id="rId138"/>
    <p:sldId id="1122" r:id="rId139"/>
    <p:sldId id="1123" r:id="rId140"/>
    <p:sldId id="1124" r:id="rId1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F466"/>
    <a:srgbClr val="FFCC66"/>
    <a:srgbClr val="CC99FF"/>
    <a:srgbClr val="66CCFF"/>
    <a:srgbClr val="99FF99"/>
    <a:srgbClr val="FDA1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99" autoAdjust="0"/>
    <p:restoredTop sz="94549" autoAdjust="0"/>
  </p:normalViewPr>
  <p:slideViewPr>
    <p:cSldViewPr>
      <p:cViewPr>
        <p:scale>
          <a:sx n="70" d="100"/>
          <a:sy n="70" d="100"/>
        </p:scale>
        <p:origin x="632" y="512"/>
      </p:cViewPr>
      <p:guideLst>
        <p:guide orient="horz" pos="2136"/>
        <p:guide pos="292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4.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3.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notesMaster" Target="notesMasters/notesMaster1.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5" Type="http://schemas.openxmlformats.org/officeDocument/2006/relationships/commentAuthors" Target="commentAuthors.xml"/><Relationship Id="rId144" Type="http://schemas.openxmlformats.org/officeDocument/2006/relationships/tableStyles" Target="tableStyles.xml"/><Relationship Id="rId143" Type="http://schemas.openxmlformats.org/officeDocument/2006/relationships/viewProps" Target="viewProps.xml"/><Relationship Id="rId142" Type="http://schemas.openxmlformats.org/officeDocument/2006/relationships/presProps" Target="presProps.xml"/><Relationship Id="rId141" Type="http://schemas.openxmlformats.org/officeDocument/2006/relationships/slide" Target="slides/slide136.xml"/><Relationship Id="rId140" Type="http://schemas.openxmlformats.org/officeDocument/2006/relationships/slide" Target="slides/slide135.xml"/><Relationship Id="rId14" Type="http://schemas.openxmlformats.org/officeDocument/2006/relationships/slide" Target="slides/slide9.xml"/><Relationship Id="rId139" Type="http://schemas.openxmlformats.org/officeDocument/2006/relationships/slide" Target="slides/slide134.xml"/><Relationship Id="rId138" Type="http://schemas.openxmlformats.org/officeDocument/2006/relationships/slide" Target="slides/slide133.xml"/><Relationship Id="rId137" Type="http://schemas.openxmlformats.org/officeDocument/2006/relationships/slide" Target="slides/slide132.xml"/><Relationship Id="rId136" Type="http://schemas.openxmlformats.org/officeDocument/2006/relationships/slide" Target="slides/slide131.xml"/><Relationship Id="rId135" Type="http://schemas.openxmlformats.org/officeDocument/2006/relationships/slide" Target="slides/slide130.xml"/><Relationship Id="rId134" Type="http://schemas.openxmlformats.org/officeDocument/2006/relationships/slide" Target="slides/slide129.xml"/><Relationship Id="rId133" Type="http://schemas.openxmlformats.org/officeDocument/2006/relationships/slide" Target="slides/slide128.xml"/><Relationship Id="rId132" Type="http://schemas.openxmlformats.org/officeDocument/2006/relationships/slide" Target="slides/slide127.xml"/><Relationship Id="rId131" Type="http://schemas.openxmlformats.org/officeDocument/2006/relationships/slide" Target="slides/slide126.xml"/><Relationship Id="rId130" Type="http://schemas.openxmlformats.org/officeDocument/2006/relationships/slide" Target="slides/slide125.xml"/><Relationship Id="rId13" Type="http://schemas.openxmlformats.org/officeDocument/2006/relationships/slide" Target="slides/slide8.xml"/><Relationship Id="rId129" Type="http://schemas.openxmlformats.org/officeDocument/2006/relationships/slide" Target="slides/slide124.xml"/><Relationship Id="rId128" Type="http://schemas.openxmlformats.org/officeDocument/2006/relationships/slide" Target="slides/slide123.xml"/><Relationship Id="rId127" Type="http://schemas.openxmlformats.org/officeDocument/2006/relationships/slide" Target="slides/slide122.xml"/><Relationship Id="rId126" Type="http://schemas.openxmlformats.org/officeDocument/2006/relationships/slide" Target="slides/slide121.xml"/><Relationship Id="rId125" Type="http://schemas.openxmlformats.org/officeDocument/2006/relationships/slide" Target="slides/slide120.xml"/><Relationship Id="rId124" Type="http://schemas.openxmlformats.org/officeDocument/2006/relationships/slide" Target="slides/slide119.xml"/><Relationship Id="rId123" Type="http://schemas.openxmlformats.org/officeDocument/2006/relationships/slide" Target="slides/slide118.xml"/><Relationship Id="rId122" Type="http://schemas.openxmlformats.org/officeDocument/2006/relationships/slide" Target="slides/slide117.xml"/><Relationship Id="rId121" Type="http://schemas.openxmlformats.org/officeDocument/2006/relationships/slide" Target="slides/slide116.xml"/><Relationship Id="rId120" Type="http://schemas.openxmlformats.org/officeDocument/2006/relationships/slide" Target="slides/slide115.xml"/><Relationship Id="rId12" Type="http://schemas.openxmlformats.org/officeDocument/2006/relationships/slide" Target="slides/slide7.xml"/><Relationship Id="rId119" Type="http://schemas.openxmlformats.org/officeDocument/2006/relationships/slide" Target="slides/slide114.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4" Type="http://schemas.openxmlformats.org/officeDocument/2006/relationships/slide" Target="slides/slide109.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D26487-1D51-4531-AC79-C90A9A56B0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DCF77A-CA66-41E6-B2BC-DBF79387115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166B93B5-CD27-4775-8D3E-C740D887058D}" type="slidenum">
              <a:rPr lang="en-US" altLang="zh-CN" smtClean="0">
                <a:solidFill>
                  <a:srgbClr val="000000"/>
                </a:solidFill>
                <a:latin typeface="Arial" panose="020B0604020202090204" pitchFamily="34" charset="0"/>
              </a:rPr>
            </a:fld>
            <a:endParaRPr lang="en-US" altLang="zh-CN" smtClean="0">
              <a:solidFill>
                <a:srgbClr val="000000"/>
              </a:solidFill>
              <a:latin typeface="Arial" panose="020B0604020202090204" pitchFamily="34" charset="0"/>
            </a:endParaRPr>
          </a:p>
        </p:txBody>
      </p:sp>
      <p:sp>
        <p:nvSpPr>
          <p:cNvPr id="184323"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432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9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9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4AD46FD0-5AF6-4E66-916C-3B5B46814C96}" type="slidenum">
              <a:rPr lang="zh-CN" altLang="en-US" smtClean="0"/>
            </a:fld>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9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9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4AD46FD0-5AF6-4E66-916C-3B5B46814C96}" type="slidenum">
              <a:rPr lang="zh-CN" altLang="en-US" smtClean="0"/>
            </a:fld>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9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9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4AD46FD0-5AF6-4E66-916C-3B5B46814C96}" type="slidenum">
              <a:rPr lang="zh-CN" altLang="en-US" smtClean="0"/>
            </a:fld>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9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9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4AD46FD0-5AF6-4E66-916C-3B5B46814C96}" type="slidenum">
              <a:rPr lang="zh-CN" altLang="en-US" smtClean="0"/>
            </a:fld>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9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9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4AD46FD0-5AF6-4E66-916C-3B5B46814C96}" type="slidenum">
              <a:rPr lang="zh-CN" altLang="en-US" smtClean="0"/>
            </a:fld>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90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90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B935B0F2-6E2D-4324-B01C-A977BAE6F9F6}" type="slidenum">
              <a:rPr lang="zh-CN" altLang="en-US" smtClean="0"/>
            </a:fld>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7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7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A128A3E-8B44-4B0A-A939-0B8E924551AE}" type="slidenum">
              <a:rPr lang="zh-CN" altLang="en-US" smtClean="0"/>
            </a:fld>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7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7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8A128A3E-8B44-4B0A-A939-0B8E924551AE}" type="slidenum">
              <a:rPr lang="zh-CN" altLang="en-US" smtClean="0"/>
            </a:fld>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8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8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6522CAAE-BB13-47B3-8C7B-93C053773F02}" type="slidenum">
              <a:rPr lang="zh-CN" altLang="en-US" smtClean="0"/>
            </a:fld>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89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18944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fld id="{4AD46FD0-5AF6-4E66-916C-3B5B46814C96}"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image" Target="../media/image6.png"/><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image" Target="file:///F:\Lets_Create/pic_temp/pic_sup.png" TargetMode="External"/><Relationship Id="rId5" Type="http://schemas.openxmlformats.org/officeDocument/2006/relationships/image" Target="../media/image5.png"/><Relationship Id="rId4" Type="http://schemas.openxmlformats.org/officeDocument/2006/relationships/tags" Target="../tags/tag2.xml"/><Relationship Id="rId3" Type="http://schemas.openxmlformats.org/officeDocument/2006/relationships/image" Target="../media/image4.png"/><Relationship Id="rId2" Type="http://schemas.openxmlformats.org/officeDocument/2006/relationships/tags" Target="../tags/tag1.xml"/><Relationship Id="rId17" Type="http://schemas.openxmlformats.org/officeDocument/2006/relationships/tags" Target="../tags/tag9.xml"/><Relationship Id="rId16" Type="http://schemas.openxmlformats.org/officeDocument/2006/relationships/tags" Target="../tags/tag8.xml"/><Relationship Id="rId15" Type="http://schemas.openxmlformats.org/officeDocument/2006/relationships/tags" Target="../tags/tag7.xml"/><Relationship Id="rId14" Type="http://schemas.openxmlformats.org/officeDocument/2006/relationships/tags" Target="../tags/tag6.xml"/><Relationship Id="rId13" Type="http://schemas.openxmlformats.org/officeDocument/2006/relationships/image" Target="file:///F:\Lets_Create/pic_temp/0_pic_quater_right_up.png" TargetMode="External"/><Relationship Id="rId12" Type="http://schemas.openxmlformats.org/officeDocument/2006/relationships/image" Target="../media/image7.png"/><Relationship Id="rId11" Type="http://schemas.openxmlformats.org/officeDocument/2006/relationships/tags" Target="../tags/tag5.xml"/><Relationship Id="rId10" Type="http://schemas.openxmlformats.org/officeDocument/2006/relationships/image" Target="file:///C:\Users\Administrator\Desktop\&#32032;&#26448;&#20998;&#31867;\&#29980;&#21697;&#32032;&#26448;\&#20027;&#39064;\&#22270;&#29255;80.png" TargetMode="External"/><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tags" Target="../tags/tag17.xml"/><Relationship Id="rId7" Type="http://schemas.openxmlformats.org/officeDocument/2006/relationships/image" Target="file:///F:\Lets_Create/pic_temp/pic_half_left.png" TargetMode="External"/><Relationship Id="rId6" Type="http://schemas.openxmlformats.org/officeDocument/2006/relationships/image" Target="../media/image8.png"/><Relationship Id="rId5" Type="http://schemas.openxmlformats.org/officeDocument/2006/relationships/tags" Target="../tags/tag16.xml"/><Relationship Id="rId4" Type="http://schemas.openxmlformats.org/officeDocument/2006/relationships/image" Target="file:///F:\Lets_Create/pic_temp/pic_sup.png" TargetMode="External"/><Relationship Id="rId3" Type="http://schemas.openxmlformats.org/officeDocument/2006/relationships/image" Target="../media/image5.png"/><Relationship Id="rId20" Type="http://schemas.openxmlformats.org/officeDocument/2006/relationships/tags" Target="../tags/tag26.xml"/><Relationship Id="rId2" Type="http://schemas.openxmlformats.org/officeDocument/2006/relationships/tags" Target="../tags/tag15.xml"/><Relationship Id="rId19" Type="http://schemas.openxmlformats.org/officeDocument/2006/relationships/tags" Target="../tags/tag25.xml"/><Relationship Id="rId18" Type="http://schemas.openxmlformats.org/officeDocument/2006/relationships/tags" Target="../tags/tag24.xml"/><Relationship Id="rId17" Type="http://schemas.openxmlformats.org/officeDocument/2006/relationships/tags" Target="../tags/tag23.xml"/><Relationship Id="rId16" Type="http://schemas.openxmlformats.org/officeDocument/2006/relationships/tags" Target="../tags/tag22.xml"/><Relationship Id="rId15" Type="http://schemas.openxmlformats.org/officeDocument/2006/relationships/tags" Target="../tags/tag21.xml"/><Relationship Id="rId14" Type="http://schemas.openxmlformats.org/officeDocument/2006/relationships/tags" Target="../tags/tag20.xml"/><Relationship Id="rId13" Type="http://schemas.openxmlformats.org/officeDocument/2006/relationships/tags" Target="../tags/tag19.xml"/><Relationship Id="rId12" Type="http://schemas.openxmlformats.org/officeDocument/2006/relationships/image" Target="../media/image4.png"/><Relationship Id="rId11" Type="http://schemas.openxmlformats.org/officeDocument/2006/relationships/tags" Target="../tags/tag18.xml"/><Relationship Id="rId10" Type="http://schemas.openxmlformats.org/officeDocument/2006/relationships/image" Target="file:///F:\Lets_Create/pic_temp/pic_half_right.png" TargetMode="External"/><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image" Target="../media/image10.png"/><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F:\Lets_Create/pic_temp/pic_sup.png" TargetMode="External"/><Relationship Id="rId3" Type="http://schemas.openxmlformats.org/officeDocument/2006/relationships/image" Target="../media/image5.png"/><Relationship Id="rId2" Type="http://schemas.openxmlformats.org/officeDocument/2006/relationships/tags" Target="../tags/tag41.xml"/><Relationship Id="rId18" Type="http://schemas.openxmlformats.org/officeDocument/2006/relationships/tags" Target="../tags/tag50.xml"/><Relationship Id="rId17" Type="http://schemas.openxmlformats.org/officeDocument/2006/relationships/tags" Target="../tags/tag49.xml"/><Relationship Id="rId16" Type="http://schemas.openxmlformats.org/officeDocument/2006/relationships/tags" Target="../tags/tag48.xml"/><Relationship Id="rId15" Type="http://schemas.openxmlformats.org/officeDocument/2006/relationships/tags" Target="../tags/tag47.xml"/><Relationship Id="rId14" Type="http://schemas.openxmlformats.org/officeDocument/2006/relationships/image" Target="file:///F:\Lets_Create/pic_temp/0_pic_quater_right_up.png" TargetMode="External"/><Relationship Id="rId13" Type="http://schemas.openxmlformats.org/officeDocument/2006/relationships/image" Target="../media/image7.png"/><Relationship Id="rId12" Type="http://schemas.openxmlformats.org/officeDocument/2006/relationships/tags" Target="../tags/tag46.xml"/><Relationship Id="rId11" Type="http://schemas.openxmlformats.org/officeDocument/2006/relationships/image" Target="file:///C:\Users\Administrator\Desktop\&#32032;&#26448;&#20998;&#31867;\&#29980;&#21697;&#32032;&#26448;\&#20027;&#39064;\&#22270;&#29255;80.png" TargetMode="External"/><Relationship Id="rId10"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image" Target="file:///C:\Users\Administrator\Desktop\&#32032;&#26448;&#20998;&#31867;\&#29980;&#21697;&#32032;&#26448;\&#20027;&#39064;\&#22270;&#29255;80.png" TargetMode="External"/><Relationship Id="rId8" Type="http://schemas.openxmlformats.org/officeDocument/2006/relationships/image" Target="../media/image6.png"/><Relationship Id="rId7" Type="http://schemas.openxmlformats.org/officeDocument/2006/relationships/tags" Target="../tags/tag71.xml"/><Relationship Id="rId6" Type="http://schemas.openxmlformats.org/officeDocument/2006/relationships/image" Target="file:///F:\Lets_Create/pic_temp/pic_sup.png" TargetMode="External"/><Relationship Id="rId5" Type="http://schemas.openxmlformats.org/officeDocument/2006/relationships/image" Target="../media/image5.png"/><Relationship Id="rId4" Type="http://schemas.openxmlformats.org/officeDocument/2006/relationships/tags" Target="../tags/tag70.xml"/><Relationship Id="rId3" Type="http://schemas.openxmlformats.org/officeDocument/2006/relationships/image" Target="../media/image4.png"/><Relationship Id="rId2" Type="http://schemas.openxmlformats.org/officeDocument/2006/relationships/tags" Target="../tags/tag69.xml"/><Relationship Id="rId18" Type="http://schemas.openxmlformats.org/officeDocument/2006/relationships/tags" Target="../tags/tag78.xml"/><Relationship Id="rId17" Type="http://schemas.openxmlformats.org/officeDocument/2006/relationships/tags" Target="../tags/tag77.xml"/><Relationship Id="rId16" Type="http://schemas.openxmlformats.org/officeDocument/2006/relationships/tags" Target="../tags/tag76.xml"/><Relationship Id="rId15" Type="http://schemas.openxmlformats.org/officeDocument/2006/relationships/tags" Target="../tags/tag75.xml"/><Relationship Id="rId14" Type="http://schemas.openxmlformats.org/officeDocument/2006/relationships/tags" Target="../tags/tag74.xml"/><Relationship Id="rId13" Type="http://schemas.openxmlformats.org/officeDocument/2006/relationships/tags" Target="../tags/tag73.xml"/><Relationship Id="rId12" Type="http://schemas.openxmlformats.org/officeDocument/2006/relationships/image" Target="file:///F:\Lets_Create/pic_temp/0_pic_quater_right_up.png" TargetMode="External"/><Relationship Id="rId11" Type="http://schemas.openxmlformats.org/officeDocument/2006/relationships/image" Target="../media/image7.png"/><Relationship Id="rId10" Type="http://schemas.openxmlformats.org/officeDocument/2006/relationships/tags" Target="../tags/tag72.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82.xml"/><Relationship Id="rId8" Type="http://schemas.openxmlformats.org/officeDocument/2006/relationships/tags" Target="../tags/tag81.xml"/><Relationship Id="rId7" Type="http://schemas.openxmlformats.org/officeDocument/2006/relationships/image" Target="file:///F:\Lets_Create/pic_temp/1_pic_quater_left_down.png" TargetMode="External"/><Relationship Id="rId6" Type="http://schemas.openxmlformats.org/officeDocument/2006/relationships/image" Target="../media/image11.png"/><Relationship Id="rId5" Type="http://schemas.openxmlformats.org/officeDocument/2006/relationships/tags" Target="../tags/tag80.xml"/><Relationship Id="rId4" Type="http://schemas.openxmlformats.org/officeDocument/2006/relationships/image" Target="file:///F:\Lets_Create/pic_temp/0_pic_quater_right_up.png" TargetMode="External"/><Relationship Id="rId3" Type="http://schemas.openxmlformats.org/officeDocument/2006/relationships/image" Target="../media/image7.png"/><Relationship Id="rId2" Type="http://schemas.openxmlformats.org/officeDocument/2006/relationships/tags" Target="../tags/tag79.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88.xml"/><Relationship Id="rId8" Type="http://schemas.openxmlformats.org/officeDocument/2006/relationships/image" Target="file:///F:\Lets_Create/pic_temp/1_pic_quater_left_down.png" TargetMode="External"/><Relationship Id="rId7" Type="http://schemas.openxmlformats.org/officeDocument/2006/relationships/image" Target="../media/image13.png"/><Relationship Id="rId6" Type="http://schemas.openxmlformats.org/officeDocument/2006/relationships/tags" Target="../tags/tag87.xml"/><Relationship Id="rId5" Type="http://schemas.openxmlformats.org/officeDocument/2006/relationships/image" Target="file:///F:\Lets_Create/pic_temp/0_pic_quater_right_up.png" TargetMode="External"/><Relationship Id="rId4" Type="http://schemas.openxmlformats.org/officeDocument/2006/relationships/image" Target="../media/image12.png"/><Relationship Id="rId3" Type="http://schemas.openxmlformats.org/officeDocument/2006/relationships/tags" Target="../tags/tag86.xml"/><Relationship Id="rId2" Type="http://schemas.openxmlformats.org/officeDocument/2006/relationships/tags" Target="../tags/tag85.xml"/><Relationship Id="rId13" Type="http://schemas.openxmlformats.org/officeDocument/2006/relationships/tags" Target="../tags/tag92.xml"/><Relationship Id="rId12" Type="http://schemas.openxmlformats.org/officeDocument/2006/relationships/tags" Target="../tags/tag91.xml"/><Relationship Id="rId11" Type="http://schemas.openxmlformats.org/officeDocument/2006/relationships/tags" Target="../tags/tag90.xml"/><Relationship Id="rId10" Type="http://schemas.openxmlformats.org/officeDocument/2006/relationships/tags" Target="../tags/tag89.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image" Target="file:///F:\Lets_Create/pic_temp/1_pic_quater_left_down.png" TargetMode="External"/><Relationship Id="rId7" Type="http://schemas.openxmlformats.org/officeDocument/2006/relationships/image" Target="../media/image15.png"/><Relationship Id="rId6" Type="http://schemas.openxmlformats.org/officeDocument/2006/relationships/tags" Target="../tags/tag95.xml"/><Relationship Id="rId5" Type="http://schemas.openxmlformats.org/officeDocument/2006/relationships/image" Target="file:///F:\Lets_Create/pic_temp/0_pic_quater_right_up.png" TargetMode="External"/><Relationship Id="rId4" Type="http://schemas.openxmlformats.org/officeDocument/2006/relationships/image" Target="../media/image14.png"/><Relationship Id="rId3" Type="http://schemas.openxmlformats.org/officeDocument/2006/relationships/tags" Target="../tags/tag94.xml"/><Relationship Id="rId2" Type="http://schemas.openxmlformats.org/officeDocument/2006/relationships/tags" Target="../tags/tag93.xml"/><Relationship Id="rId14" Type="http://schemas.openxmlformats.org/officeDocument/2006/relationships/tags" Target="../tags/tag101.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image" Target="file:///F:\Lets_Create/pic_temp/1_pic_quater_left_down.png" TargetMode="External"/><Relationship Id="rId7" Type="http://schemas.openxmlformats.org/officeDocument/2006/relationships/image" Target="../media/image16.png"/><Relationship Id="rId6" Type="http://schemas.openxmlformats.org/officeDocument/2006/relationships/tags" Target="../tags/tag104.xml"/><Relationship Id="rId5" Type="http://schemas.openxmlformats.org/officeDocument/2006/relationships/image" Target="file:///F:\Lets_Create/pic_temp/0_pic_quater_right_up.png" TargetMode="External"/><Relationship Id="rId4" Type="http://schemas.openxmlformats.org/officeDocument/2006/relationships/image" Target="../media/image7.png"/><Relationship Id="rId3" Type="http://schemas.openxmlformats.org/officeDocument/2006/relationships/tags" Target="../tags/tag103.xml"/><Relationship Id="rId2" Type="http://schemas.openxmlformats.org/officeDocument/2006/relationships/tags" Target="../tags/tag102.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9" Type="http://schemas.openxmlformats.org/officeDocument/2006/relationships/tags" Target="../tags/tag114.xml"/><Relationship Id="rId8" Type="http://schemas.openxmlformats.org/officeDocument/2006/relationships/image" Target="file:///F:\Lets_Create/pic_temp/1_pic_quater_left_down.png" TargetMode="External"/><Relationship Id="rId7" Type="http://schemas.openxmlformats.org/officeDocument/2006/relationships/image" Target="../media/image16.png"/><Relationship Id="rId6" Type="http://schemas.openxmlformats.org/officeDocument/2006/relationships/tags" Target="../tags/tag113.xml"/><Relationship Id="rId5" Type="http://schemas.openxmlformats.org/officeDocument/2006/relationships/image" Target="file:///F:\Lets_Create/pic_temp/0_pic_quater_right_up.png" TargetMode="External"/><Relationship Id="rId4" Type="http://schemas.openxmlformats.org/officeDocument/2006/relationships/image" Target="../media/image7.png"/><Relationship Id="rId3" Type="http://schemas.openxmlformats.org/officeDocument/2006/relationships/tags" Target="../tags/tag112.xml"/><Relationship Id="rId2" Type="http://schemas.openxmlformats.org/officeDocument/2006/relationships/tags" Target="../tags/tag111.xml"/><Relationship Id="rId14" Type="http://schemas.openxmlformats.org/officeDocument/2006/relationships/tags" Target="../tags/tag119.xml"/><Relationship Id="rId13" Type="http://schemas.openxmlformats.org/officeDocument/2006/relationships/tags" Target="../tags/tag118.xml"/><Relationship Id="rId12" Type="http://schemas.openxmlformats.org/officeDocument/2006/relationships/tags" Target="../tags/tag117.xml"/><Relationship Id="rId11" Type="http://schemas.openxmlformats.org/officeDocument/2006/relationships/tags" Target="../tags/tag116.xml"/><Relationship Id="rId10" Type="http://schemas.openxmlformats.org/officeDocument/2006/relationships/tags" Target="../tags/tag115.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123.xml"/><Relationship Id="rId8" Type="http://schemas.openxmlformats.org/officeDocument/2006/relationships/image" Target="file:///F:\Lets_Create/pic_temp/1_pic_quater_left_down.png" TargetMode="External"/><Relationship Id="rId7" Type="http://schemas.openxmlformats.org/officeDocument/2006/relationships/image" Target="../media/image16.png"/><Relationship Id="rId6" Type="http://schemas.openxmlformats.org/officeDocument/2006/relationships/tags" Target="../tags/tag122.xml"/><Relationship Id="rId5" Type="http://schemas.openxmlformats.org/officeDocument/2006/relationships/image" Target="file:///F:\Lets_Create/pic_temp/0_pic_quater_right_up.png" TargetMode="External"/><Relationship Id="rId4" Type="http://schemas.openxmlformats.org/officeDocument/2006/relationships/image" Target="../media/image17.png"/><Relationship Id="rId3" Type="http://schemas.openxmlformats.org/officeDocument/2006/relationships/tags" Target="../tags/tag121.xml"/><Relationship Id="rId2" Type="http://schemas.openxmlformats.org/officeDocument/2006/relationships/tags" Target="../tags/tag120.xml"/><Relationship Id="rId16" Type="http://schemas.openxmlformats.org/officeDocument/2006/relationships/tags" Target="../tags/tag130.xml"/><Relationship Id="rId15" Type="http://schemas.openxmlformats.org/officeDocument/2006/relationships/tags" Target="../tags/tag129.xml"/><Relationship Id="rId14" Type="http://schemas.openxmlformats.org/officeDocument/2006/relationships/tags" Target="../tags/tag128.xml"/><Relationship Id="rId13" Type="http://schemas.openxmlformats.org/officeDocument/2006/relationships/tags" Target="../tags/tag127.xml"/><Relationship Id="rId12" Type="http://schemas.openxmlformats.org/officeDocument/2006/relationships/tags" Target="../tags/tag126.xml"/><Relationship Id="rId11" Type="http://schemas.openxmlformats.org/officeDocument/2006/relationships/tags" Target="../tags/tag125.xml"/><Relationship Id="rId10" Type="http://schemas.openxmlformats.org/officeDocument/2006/relationships/tags" Target="../tags/tag124.xml"/><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134.xml"/><Relationship Id="rId8" Type="http://schemas.openxmlformats.org/officeDocument/2006/relationships/image" Target="file:///F:\Lets_Create/pic_temp/1_pic_quater_left_down.png" TargetMode="External"/><Relationship Id="rId7" Type="http://schemas.openxmlformats.org/officeDocument/2006/relationships/image" Target="../media/image19.png"/><Relationship Id="rId6" Type="http://schemas.openxmlformats.org/officeDocument/2006/relationships/tags" Target="../tags/tag133.xml"/><Relationship Id="rId5" Type="http://schemas.openxmlformats.org/officeDocument/2006/relationships/image" Target="file:///F:\Lets_Create/pic_temp/0_pic_quater_right_up.png" TargetMode="External"/><Relationship Id="rId4" Type="http://schemas.openxmlformats.org/officeDocument/2006/relationships/image" Target="../media/image18.png"/><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38.xml"/><Relationship Id="rId12" Type="http://schemas.openxmlformats.org/officeDocument/2006/relationships/tags" Target="../tags/tag137.xml"/><Relationship Id="rId11" Type="http://schemas.openxmlformats.org/officeDocument/2006/relationships/tags" Target="../tags/tag136.xml"/><Relationship Id="rId10" Type="http://schemas.openxmlformats.org/officeDocument/2006/relationships/tags" Target="../tags/tag135.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07757" y="365125"/>
            <a:ext cx="1478756"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71488" y="365125"/>
            <a:ext cx="4321969"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solidFill>
        <a:effectLst/>
      </p:bgPr>
    </p:bg>
    <p:spTree>
      <p:nvGrpSpPr>
        <p:cNvPr id="1" name=""/>
        <p:cNvGrpSpPr/>
        <p:nvPr/>
      </p:nvGrpSpPr>
      <p:grpSpPr>
        <a:xfrm>
          <a:off x="0" y="0"/>
          <a:ext cx="0" cy="0"/>
          <a:chOff x="0" y="0"/>
          <a:chExt cx="0" cy="0"/>
        </a:xfrm>
      </p:grpSpPr>
      <p:pic>
        <p:nvPicPr>
          <p:cNvPr id="14344" name="图片 7"/>
          <p:cNvPicPr>
            <a:picLocks noChangeAspect="1"/>
          </p:cNvPicPr>
          <p:nvPr/>
        </p:nvPicPr>
        <p:blipFill>
          <a:blip r:embed="rId2"/>
          <a:srcRect l="76" t="10126" r="475" b="-5792"/>
          <a:stretch>
            <a:fillRect/>
          </a:stretch>
        </p:blipFill>
        <p:spPr>
          <a:xfrm>
            <a:off x="-1587" y="-25400"/>
            <a:ext cx="9145587" cy="6673850"/>
          </a:xfrm>
          <a:prstGeom prst="rect">
            <a:avLst/>
          </a:prstGeom>
          <a:noFill/>
          <a:ln w="9525">
            <a:noFill/>
            <a:miter/>
          </a:ln>
        </p:spPr>
      </p:pic>
      <p:sp>
        <p:nvSpPr>
          <p:cNvPr id="14339" name="KSO_BT1"/>
          <p:cNvSpPr>
            <a:spLocks noGrp="1"/>
          </p:cNvSpPr>
          <p:nvPr>
            <p:ph type="ctrTitle"/>
          </p:nvPr>
        </p:nvSpPr>
        <p:spPr>
          <a:xfrm>
            <a:off x="3048000" y="3825875"/>
            <a:ext cx="5200650" cy="1717675"/>
          </a:xfrm>
          <a:prstGeom prst="rect">
            <a:avLst/>
          </a:prstGeom>
          <a:noFill/>
          <a:ln w="9525">
            <a:noFill/>
            <a:miter/>
          </a:ln>
        </p:spPr>
        <p:txBody>
          <a:bodyPr anchor="b"/>
          <a:lstStyle>
            <a:lvl1pPr lvl="0" algn="ctr">
              <a:defRPr sz="3600" kern="1200"/>
            </a:lvl1pPr>
          </a:lstStyle>
          <a:p>
            <a:pPr lvl="0"/>
            <a:r>
              <a:rPr lang="zh-CN" altLang="en-US" dirty="0"/>
              <a:t>单击此处编辑母版标题样式</a:t>
            </a:r>
            <a:endParaRPr lang="zh-CN" altLang="en-US" dirty="0"/>
          </a:p>
        </p:txBody>
      </p:sp>
      <p:sp>
        <p:nvSpPr>
          <p:cNvPr id="4" name="KSO_FD"/>
          <p:cNvSpPr>
            <a:spLocks noGrp="1"/>
          </p:cNvSpPr>
          <p:nvPr>
            <p:ph type="dt" sz="half" idx="2"/>
          </p:nvPr>
        </p:nvSpPr>
        <p:spPr>
          <a:xfrm>
            <a:off x="457200" y="6245225"/>
            <a:ext cx="2133600" cy="476250"/>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KSO_FT"/>
          <p:cNvSpPr>
            <a:spLocks noGrp="1"/>
          </p:cNvSpPr>
          <p:nvPr>
            <p:ph type="ftr" sz="quarter" idx="3"/>
          </p:nvPr>
        </p:nvSpPr>
        <p:spPr>
          <a:xfrm>
            <a:off x="3124200" y="6245225"/>
            <a:ext cx="2895600" cy="476250"/>
          </a:xfrm>
          <a:prstGeom prst="rect">
            <a:avLst/>
          </a:prstGeom>
        </p:spPr>
        <p:txBody>
          <a:bodyPr vert="horz" lIns="91440" tIns="45720" rIns="91440" bIns="45720" rtlCol="0" anchor="ctr"/>
          <a:lstStyle/>
          <a:p>
            <a:endParaRPr lang="zh-CN" altLang="en-US"/>
          </a:p>
        </p:txBody>
      </p:sp>
      <p:sp>
        <p:nvSpPr>
          <p:cNvPr id="6" name="KSO_FN"/>
          <p:cNvSpPr>
            <a:spLocks noGrp="1"/>
          </p:cNvSpPr>
          <p:nvPr>
            <p:ph type="sldNum" sz="quarter" idx="4"/>
          </p:nvPr>
        </p:nvSpPr>
        <p:spPr>
          <a:xfrm>
            <a:off x="6553200" y="6245225"/>
            <a:ext cx="2133600" cy="476250"/>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pic>
        <p:nvPicPr>
          <p:cNvPr id="14345" name="图片 14344"/>
          <p:cNvPicPr>
            <a:picLocks noChangeAspect="1"/>
          </p:cNvPicPr>
          <p:nvPr/>
        </p:nvPicPr>
        <p:blipFill>
          <a:blip r:embed="rId3"/>
          <a:srcRect/>
          <a:stretch>
            <a:fillRect/>
          </a:stretch>
        </p:blipFill>
        <p:spPr>
          <a:xfrm>
            <a:off x="2962275" y="5756275"/>
            <a:ext cx="5457825" cy="476250"/>
          </a:xfrm>
          <a:prstGeom prst="rect">
            <a:avLst/>
          </a:prstGeom>
          <a:noFill/>
          <a:ln w="9525">
            <a:noFill/>
            <a:miter/>
          </a:ln>
        </p:spPr>
      </p:pic>
      <p:sp>
        <p:nvSpPr>
          <p:cNvPr id="14340" name="KSO_BC1"/>
          <p:cNvSpPr>
            <a:spLocks noGrp="1"/>
          </p:cNvSpPr>
          <p:nvPr>
            <p:ph type="subTitle" idx="1"/>
          </p:nvPr>
        </p:nvSpPr>
        <p:spPr>
          <a:xfrm>
            <a:off x="3048000" y="5715000"/>
            <a:ext cx="3771900" cy="438150"/>
          </a:xfrm>
          <a:prstGeom prst="rect">
            <a:avLst/>
          </a:prstGeom>
          <a:noFill/>
          <a:ln w="9525">
            <a:noFill/>
            <a:miter/>
          </a:ln>
        </p:spPr>
        <p:txBody>
          <a:bodyPr anchor="t"/>
          <a:lstStyle>
            <a:lvl1pPr marL="0" lvl="0" indent="0" algn="ctr">
              <a:buNone/>
              <a:defRPr sz="1800" kern="1200">
                <a:solidFill>
                  <a:schemeClr val="bg1"/>
                </a:solidFill>
              </a:defRPr>
            </a:lvl1pPr>
            <a:lvl2pPr marL="0" lvl="1" indent="0" algn="ctr">
              <a:buNone/>
              <a:defRPr sz="1800" kern="1200">
                <a:solidFill>
                  <a:schemeClr val="bg1"/>
                </a:solidFill>
              </a:defRPr>
            </a:lvl2pPr>
            <a:lvl3pPr marL="914400" lvl="2" indent="-914400" algn="ctr">
              <a:buNone/>
              <a:defRPr sz="1800" kern="1200">
                <a:solidFill>
                  <a:schemeClr val="bg1"/>
                </a:solidFill>
              </a:defRPr>
            </a:lvl3pPr>
            <a:lvl4pPr marL="1371600" lvl="3" indent="-1371600" algn="ctr">
              <a:buNone/>
              <a:defRPr sz="1800" kern="1200">
                <a:solidFill>
                  <a:schemeClr val="bg1"/>
                </a:solidFill>
              </a:defRPr>
            </a:lvl4pPr>
            <a:lvl5pPr marL="1828800" lvl="4" indent="-1828800" algn="ctr">
              <a:buNone/>
              <a:defRPr sz="1800" kern="1200">
                <a:solidFill>
                  <a:schemeClr val="bg1"/>
                </a:solidFill>
              </a:defRPr>
            </a:lvl5pPr>
          </a:lstStyle>
          <a:p>
            <a:pPr lvl="0"/>
            <a:r>
              <a:rPr lang="zh-CN" altLang="en-US" dirty="0"/>
              <a:t>单击此处编辑母版副标题样式</a:t>
            </a:r>
            <a:endParaRPr lang="zh-CN" altLang="en-US" dirty="0"/>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a:xfrm>
            <a:off x="339634" y="603840"/>
            <a:ext cx="8370453" cy="589244"/>
          </a:xfrm>
        </p:spPr>
        <p:txBody>
          <a:bodyPr/>
          <a:lstStyle/>
          <a:p>
            <a:r>
              <a:rPr lang="zh-CN" altLang="en-US" smtClean="0"/>
              <a:t>单击此处编辑母版标题样式</a:t>
            </a:r>
            <a:endParaRPr lang="en-US" dirty="0"/>
          </a:p>
        </p:txBody>
      </p:sp>
      <p:sp>
        <p:nvSpPr>
          <p:cNvPr id="3" name="KSO_BC1"/>
          <p:cNvSpPr>
            <a:spLocks noGrp="1"/>
          </p:cNvSpPr>
          <p:nvPr>
            <p:ph idx="1"/>
          </p:nvPr>
        </p:nvSpPr>
        <p:spPr>
          <a:xfrm>
            <a:off x="339634" y="1419498"/>
            <a:ext cx="8361986" cy="507097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节标题">
    <p:spTree>
      <p:nvGrpSpPr>
        <p:cNvPr id="1" name=""/>
        <p:cNvGrpSpPr/>
        <p:nvPr/>
      </p:nvGrpSpPr>
      <p:grpSpPr>
        <a:xfrm>
          <a:off x="0" y="0"/>
          <a:ext cx="0" cy="0"/>
          <a:chOff x="0" y="0"/>
          <a:chExt cx="0" cy="0"/>
        </a:xfrm>
      </p:grpSpPr>
      <p:sp>
        <p:nvSpPr>
          <p:cNvPr id="2" name="KSO_ST1"/>
          <p:cNvSpPr>
            <a:spLocks noGrp="1"/>
          </p:cNvSpPr>
          <p:nvPr>
            <p:ph type="title"/>
          </p:nvPr>
        </p:nvSpPr>
        <p:spPr>
          <a:xfrm>
            <a:off x="1574006" y="2223593"/>
            <a:ext cx="5995988" cy="1235075"/>
          </a:xfrm>
        </p:spPr>
        <p:txBody>
          <a:bodyPr anchor="b">
            <a:normAutofit/>
          </a:bodyPr>
          <a:lstStyle>
            <a:lvl1pPr algn="ctr">
              <a:defRPr sz="4000"/>
            </a:lvl1pPr>
          </a:lstStyle>
          <a:p>
            <a:r>
              <a:rPr lang="zh-CN" altLang="en-US" smtClean="0"/>
              <a:t>单击此处编辑母版标题样式</a:t>
            </a:r>
            <a:endParaRPr lang="en-US" dirty="0"/>
          </a:p>
        </p:txBody>
      </p:sp>
      <p:sp>
        <p:nvSpPr>
          <p:cNvPr id="9" name="文本占位符 8"/>
          <p:cNvSpPr>
            <a:spLocks noGrp="1"/>
          </p:cNvSpPr>
          <p:nvPr>
            <p:ph type="body" idx="1"/>
          </p:nvPr>
        </p:nvSpPr>
        <p:spPr>
          <a:xfrm>
            <a:off x="2360701" y="3518571"/>
            <a:ext cx="4422598" cy="311893"/>
          </a:xfrm>
          <a:custGeom>
            <a:avLst/>
            <a:gdLst>
              <a:gd name="connsiteX0" fmla="*/ 3353121 w 4422598"/>
              <a:gd name="connsiteY0" fmla="*/ 78203 h 311893"/>
              <a:gd name="connsiteX1" fmla="*/ 4422598 w 4422598"/>
              <a:gd name="connsiteY1" fmla="*/ 131259 h 311893"/>
              <a:gd name="connsiteX2" fmla="*/ 3753749 w 4422598"/>
              <a:gd name="connsiteY2" fmla="*/ 311893 h 311893"/>
              <a:gd name="connsiteX3" fmla="*/ 0 w 4422598"/>
              <a:gd name="connsiteY3" fmla="*/ 0 h 311893"/>
              <a:gd name="connsiteX4" fmla="*/ 3065552 w 4422598"/>
              <a:gd name="connsiteY4" fmla="*/ 0 h 311893"/>
              <a:gd name="connsiteX5" fmla="*/ 3553658 w 4422598"/>
              <a:gd name="connsiteY5" fmla="*/ 310788 h 311893"/>
              <a:gd name="connsiteX6" fmla="*/ 397735 w 4422598"/>
              <a:gd name="connsiteY6" fmla="*/ 299223 h 311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2598" h="311893">
                <a:moveTo>
                  <a:pt x="3353121" y="78203"/>
                </a:moveTo>
                <a:lnTo>
                  <a:pt x="4422598" y="131259"/>
                </a:lnTo>
                <a:lnTo>
                  <a:pt x="3753749" y="311893"/>
                </a:lnTo>
                <a:close/>
                <a:moveTo>
                  <a:pt x="0" y="0"/>
                </a:moveTo>
                <a:lnTo>
                  <a:pt x="3065552" y="0"/>
                </a:lnTo>
                <a:lnTo>
                  <a:pt x="3553658" y="310788"/>
                </a:lnTo>
                <a:lnTo>
                  <a:pt x="397735" y="299223"/>
                </a:lnTo>
                <a:close/>
              </a:path>
            </a:pathLst>
          </a:custGeom>
          <a:solidFill>
            <a:schemeClr val="tx2"/>
          </a:solidFill>
          <a:effectLst>
            <a:outerShdw blurRad="76200" dist="12700" dir="2700000" sy="-23000" kx="-800400" algn="bl" rotWithShape="0">
              <a:prstClr val="black">
                <a:alpha val="20000"/>
              </a:prstClr>
            </a:outerShdw>
          </a:effectLst>
        </p:spPr>
        <p:txBody>
          <a:bodyPr wrap="square" lIns="360000" tIns="0" rIns="1332000" bIns="0" anchor="ctr">
            <a:no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3" name="日期占位符 2"/>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13D0CE79-49FB-443D-BEF8-6B709DE8FD0C}"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lvl="0" algn="ctr"/>
            <a:endParaRPr lang="en-US" altLang="zh-CN" sz="1200">
              <a:solidFill>
                <a:srgbClr val="919293"/>
              </a:solidFill>
            </a:endParaRPr>
          </a:p>
        </p:txBody>
      </p:sp>
      <p:sp>
        <p:nvSpPr>
          <p:cNvPr id="5" name="灯片编号占位符 4"/>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EF906490-237C-474C-BA2E-D98840BC1F8F}"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1049867" y="1244600"/>
            <a:ext cx="3810000"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BC2"/>
          <p:cNvSpPr>
            <a:spLocks noGrp="1"/>
          </p:cNvSpPr>
          <p:nvPr>
            <p:ph sz="half" idx="2"/>
          </p:nvPr>
        </p:nvSpPr>
        <p:spPr>
          <a:xfrm>
            <a:off x="4889499" y="1244600"/>
            <a:ext cx="3820587" cy="49323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727199" y="118532"/>
            <a:ext cx="6984076"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824576" y="2200274"/>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2200274"/>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7" name="日期占位符 6"/>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13D0CE79-49FB-443D-BEF8-6B709DE8FD0C}"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lvl="0" algn="ctr"/>
            <a:endParaRPr lang="en-US" altLang="zh-CN" sz="1200" dirty="0">
              <a:solidFill>
                <a:srgbClr val="919293"/>
              </a:solidFill>
            </a:endParaRPr>
          </a:p>
        </p:txBody>
      </p:sp>
      <p:sp>
        <p:nvSpPr>
          <p:cNvPr id="9" name="灯片编号占位符 8"/>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EF906490-237C-474C-BA2E-D98840BC1F8F}"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defTabSz="0">
              <a:lnSpc>
                <a:spcPct val="95000"/>
              </a:lnSpc>
              <a:tabLst>
                <a:tab pos="656590" algn="l"/>
                <a:tab pos="1313180" algn="l"/>
                <a:tab pos="1969770" algn="l"/>
              </a:tabLst>
            </a:pPr>
            <a:endParaRPr lang="en-US" altLang="x-none" dirty="0"/>
          </a:p>
        </p:txBody>
      </p:sp>
      <p:sp>
        <p:nvSpPr>
          <p:cNvPr id="3" name="页脚占位符 2"/>
          <p:cNvSpPr>
            <a:spLocks noGrp="1"/>
          </p:cNvSpPr>
          <p:nvPr>
            <p:ph type="ftr" sz="quarter" idx="11"/>
          </p:nvPr>
        </p:nvSpPr>
        <p:spPr/>
        <p:txBody>
          <a:bodyPr/>
          <a:lstStyle/>
          <a:p>
            <a:pPr defTabSz="0">
              <a:lnSpc>
                <a:spcPct val="95000"/>
              </a:lnSpc>
              <a:tabLst>
                <a:tab pos="656590" algn="l"/>
                <a:tab pos="1313180" algn="l"/>
                <a:tab pos="1969770" algn="l"/>
                <a:tab pos="2626360" algn="l"/>
              </a:tabLst>
            </a:pPr>
            <a:endParaRPr lang="en-US" altLang="x-none" dirty="0"/>
          </a:p>
        </p:txBody>
      </p:sp>
      <p:sp>
        <p:nvSpPr>
          <p:cNvPr id="4" name="灯片编号占位符 3"/>
          <p:cNvSpPr>
            <a:spLocks noGrp="1"/>
          </p:cNvSpPr>
          <p:nvPr>
            <p:ph type="sldNum" sz="quarter" idx="12"/>
          </p:nvPr>
        </p:nvSpPr>
        <p:spPr/>
        <p:txBody>
          <a:bodyPr/>
          <a:lstStyle/>
          <a:p>
            <a:pPr defTabSz="0">
              <a:lnSpc>
                <a:spcPct val="95000"/>
              </a:lnSpc>
              <a:tabLst>
                <a:tab pos="656590" algn="l"/>
                <a:tab pos="1313180" algn="l"/>
                <a:tab pos="1969770" algn="l"/>
              </a:tabLst>
            </a:pPr>
            <a:fld id="{9A0DB2DC-4C9A-4742-B13C-FB6460FD3503}" type="slidenum">
              <a:rPr lang="en-US" altLang="x-none" smtClean="0"/>
            </a:fld>
            <a:endParaRPr lang="en-US" altLang="x-non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tx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rotWithShape="1">
          <a:blip r:embed="rId3"/>
          <a:srcRect/>
          <a:stretch>
            <a:fillRect/>
          </a:stretch>
        </p:blipFill>
        <p:spPr>
          <a:xfrm rot="5400000">
            <a:off x="4764769" y="453390"/>
            <a:ext cx="3184433" cy="6210300"/>
          </a:xfrm>
          <a:prstGeom prst="rect">
            <a:avLst/>
          </a:prstGeom>
        </p:spPr>
      </p:pic>
      <p:pic>
        <p:nvPicPr>
          <p:cNvPr id="8" name="图片 7"/>
          <p:cNvPicPr/>
          <p:nvPr userDrawn="1">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9" name="矩形 8"/>
          <p:cNvSpPr/>
          <p:nvPr userDrawn="1">
            <p:custDataLst>
              <p:tags r:id="rId7"/>
            </p:custDataLst>
          </p:nvPr>
        </p:nvSpPr>
        <p:spPr>
          <a:xfrm>
            <a:off x="4370070" y="1835150"/>
            <a:ext cx="3958590" cy="3446780"/>
          </a:xfrm>
          <a:prstGeom prst="rect">
            <a:avLst/>
          </a:prstGeom>
          <a:solidFill>
            <a:schemeClr val="accent2">
              <a:lumMod val="40000"/>
              <a:lumOff val="60000"/>
              <a:alpha val="70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p>
        </p:txBody>
      </p:sp>
      <p:pic>
        <p:nvPicPr>
          <p:cNvPr id="10" name="图片 9"/>
          <p:cNvPicPr/>
          <p:nvPr userDrawn="1">
            <p:custDataLst>
              <p:tags r:id="rId8"/>
            </p:custDataLst>
          </p:nvPr>
        </p:nvPicPr>
        <p:blipFill>
          <a:blip r:embed="rId9" r:link="rId10">
            <a:extLst>
              <a:ext uri="{28A0092B-C50C-407E-A947-70E740481C1C}">
                <a14:useLocalDpi xmlns:a14="http://schemas.microsoft.com/office/drawing/2010/main" val="0"/>
              </a:ext>
            </a:extLst>
          </a:blip>
          <a:stretch>
            <a:fillRect/>
          </a:stretch>
        </p:blipFill>
        <p:spPr>
          <a:xfrm>
            <a:off x="247650" y="881226"/>
            <a:ext cx="4114800" cy="5095548"/>
          </a:xfrm>
          <a:prstGeom prst="rect">
            <a:avLst/>
          </a:prstGeom>
        </p:spPr>
      </p:pic>
      <p:pic>
        <p:nvPicPr>
          <p:cNvPr id="11" name="图片 10"/>
          <p:cNvPicPr/>
          <p:nvPr userDrawn="1">
            <p:custDataLst>
              <p:tags r:id="rId11"/>
            </p:custDataLst>
          </p:nvPr>
        </p:nvPicPr>
        <p:blipFill>
          <a:blip r:embed="rId12" r:link="rId13" cstate="print">
            <a:extLst>
              <a:ext uri="{28A0092B-C50C-407E-A947-70E740481C1C}">
                <a14:useLocalDpi xmlns:a14="http://schemas.microsoft.com/office/drawing/2010/main" val="0"/>
              </a:ext>
            </a:extLst>
          </a:blip>
          <a:stretch>
            <a:fillRect/>
          </a:stretch>
        </p:blipFill>
        <p:spPr>
          <a:xfrm>
            <a:off x="8286750" y="-66675"/>
            <a:ext cx="857250" cy="1279585"/>
          </a:xfrm>
          <a:prstGeom prst="rect">
            <a:avLst/>
          </a:prstGeom>
        </p:spPr>
      </p:pic>
      <p:sp>
        <p:nvSpPr>
          <p:cNvPr id="2" name="标题 1"/>
          <p:cNvSpPr>
            <a:spLocks noGrp="1"/>
          </p:cNvSpPr>
          <p:nvPr>
            <p:ph type="ctrTitle" hasCustomPrompt="1"/>
            <p:custDataLst>
              <p:tags r:id="rId14"/>
            </p:custDataLst>
          </p:nvPr>
        </p:nvSpPr>
        <p:spPr>
          <a:xfrm>
            <a:off x="4383134" y="2117549"/>
            <a:ext cx="3916680" cy="2881982"/>
          </a:xfrm>
        </p:spPr>
        <p:txBody>
          <a:bodyPr lIns="90000" tIns="46800" rIns="90000" bIns="46800" anchor="ctr" anchorCtr="0">
            <a:normAutofit/>
          </a:bodyPr>
          <a:lstStyle>
            <a:lvl1pPr algn="ctr">
              <a:defRPr sz="4400" spc="600" baseline="0">
                <a:solidFill>
                  <a:schemeClr val="bg2"/>
                </a:solidFill>
                <a:ea typeface="汉仪旗黑-85S" panose="00020600040101010101" pitchFamily="18" charset="-122"/>
              </a:defRPr>
            </a:lvl1pPr>
          </a:lstStyle>
          <a:p>
            <a:r>
              <a:rPr lang="zh-CN" altLang="en-US" dirty="0"/>
              <a:t>编辑标题</a:t>
            </a:r>
            <a:endParaRPr lang="zh-CN" altLang="en-US" dirty="0"/>
          </a:p>
        </p:txBody>
      </p:sp>
      <p:sp>
        <p:nvSpPr>
          <p:cNvPr id="16" name="日期占位符 15"/>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6"/>
            </p:custDataLst>
          </p:nvPr>
        </p:nvSpPr>
        <p:spPr/>
        <p:txBody>
          <a:bodyPr/>
          <a:lstStyle/>
          <a:p>
            <a:endParaRPr lang="zh-CN" altLang="en-US" dirty="0"/>
          </a:p>
        </p:txBody>
      </p:sp>
      <p:sp>
        <p:nvSpPr>
          <p:cNvPr id="18" name="灯片编号占位符 17"/>
          <p:cNvSpPr>
            <a:spLocks noGrp="1"/>
          </p:cNvSpPr>
          <p:nvPr>
            <p:ph type="sldNum" sz="quarter" idx="12"/>
            <p:custDataLst>
              <p:tags r:id="rId17"/>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90204" pitchFamily="34" charset="0"/>
                <a:ea typeface="微软雅黑"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52508"/>
            <a:ext cx="8139178"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0" y="1397000"/>
            <a:ext cx="1642341" cy="4064000"/>
          </a:xfrm>
          <a:prstGeom prst="rect">
            <a:avLst/>
          </a:prstGeom>
        </p:spPr>
      </p:pic>
      <p:pic>
        <p:nvPicPr>
          <p:cNvPr id="9" name="图片 8"/>
          <p:cNvPicPr/>
          <p:nvPr userDrawn="1">
            <p:custDataLst>
              <p:tags r:id="rId8"/>
            </p:custDataLst>
          </p:nvPr>
        </p:nvPicPr>
        <p:blipFill>
          <a:blip r:embed="rId9" r:link="rId10" cstate="print">
            <a:extLst>
              <a:ext uri="{28A0092B-C50C-407E-A947-70E740481C1C}">
                <a14:useLocalDpi xmlns:a14="http://schemas.microsoft.com/office/drawing/2010/main" val="0"/>
              </a:ext>
            </a:extLst>
          </a:blip>
          <a:stretch>
            <a:fillRect/>
          </a:stretch>
        </p:blipFill>
        <p:spPr>
          <a:xfrm>
            <a:off x="7501659" y="1397000"/>
            <a:ext cx="1642341" cy="4064000"/>
          </a:xfrm>
          <a:prstGeom prst="rect">
            <a:avLst/>
          </a:prstGeom>
        </p:spPr>
      </p:pic>
      <p:pic>
        <p:nvPicPr>
          <p:cNvPr id="10" name="图片 9"/>
          <p:cNvPicPr>
            <a:picLocks noChangeAspect="1"/>
          </p:cNvPicPr>
          <p:nvPr userDrawn="1">
            <p:custDataLst>
              <p:tags r:id="rId11"/>
            </p:custDataLst>
          </p:nvPr>
        </p:nvPicPr>
        <p:blipFill rotWithShape="1">
          <a:blip r:embed="rId12"/>
          <a:srcRect/>
          <a:stretch>
            <a:fillRect/>
          </a:stretch>
        </p:blipFill>
        <p:spPr>
          <a:xfrm rot="5400000">
            <a:off x="2970259" y="488950"/>
            <a:ext cx="3184433" cy="6210300"/>
          </a:xfrm>
          <a:prstGeom prst="rect">
            <a:avLst/>
          </a:prstGeom>
        </p:spPr>
      </p:pic>
      <p:sp>
        <p:nvSpPr>
          <p:cNvPr id="11" name="矩形 10"/>
          <p:cNvSpPr/>
          <p:nvPr userDrawn="1">
            <p:custDataLst>
              <p:tags r:id="rId13"/>
            </p:custDataLst>
          </p:nvPr>
        </p:nvSpPr>
        <p:spPr>
          <a:xfrm>
            <a:off x="2583180" y="1870710"/>
            <a:ext cx="3958590" cy="3446780"/>
          </a:xfrm>
          <a:prstGeom prst="rect">
            <a:avLst/>
          </a:prstGeom>
          <a:solidFill>
            <a:schemeClr val="accent2">
              <a:lumMod val="40000"/>
              <a:lumOff val="60000"/>
              <a:alpha val="70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椭圆 11"/>
          <p:cNvSpPr/>
          <p:nvPr userDrawn="1">
            <p:custDataLst>
              <p:tags r:id="rId14"/>
            </p:custDataLst>
          </p:nvPr>
        </p:nvSpPr>
        <p:spPr>
          <a:xfrm>
            <a:off x="4341019" y="2439035"/>
            <a:ext cx="542449" cy="758190"/>
          </a:xfrm>
          <a:prstGeom prst="ellipse">
            <a:avLst/>
          </a:prstGeom>
          <a:solidFill>
            <a:srgbClr val="C8DD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椭圆 14"/>
          <p:cNvSpPr/>
          <p:nvPr userDrawn="1">
            <p:custDataLst>
              <p:tags r:id="rId15"/>
            </p:custDataLst>
          </p:nvPr>
        </p:nvSpPr>
        <p:spPr>
          <a:xfrm>
            <a:off x="3021806" y="2238375"/>
            <a:ext cx="1016318" cy="1377950"/>
          </a:xfrm>
          <a:prstGeom prst="ellipse">
            <a:avLst/>
          </a:prstGeom>
          <a:noFill/>
          <a:ln>
            <a:solidFill>
              <a:srgbClr val="EEF2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6" name="椭圆 15"/>
          <p:cNvSpPr/>
          <p:nvPr userDrawn="1">
            <p:custDataLst>
              <p:tags r:id="rId16"/>
            </p:custDataLst>
          </p:nvPr>
        </p:nvSpPr>
        <p:spPr>
          <a:xfrm>
            <a:off x="3868103" y="2658110"/>
            <a:ext cx="801529" cy="1044575"/>
          </a:xfrm>
          <a:prstGeom prst="ellipse">
            <a:avLst/>
          </a:prstGeom>
          <a:noFill/>
          <a:ln>
            <a:solidFill>
              <a:srgbClr val="EEF2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7"/>
            </p:custDataLst>
          </p:nvPr>
        </p:nvSpPr>
        <p:spPr>
          <a:xfrm>
            <a:off x="2583181" y="3630930"/>
            <a:ext cx="3958590" cy="758190"/>
          </a:xfrm>
        </p:spPr>
        <p:txBody>
          <a:bodyPr lIns="90000" tIns="46800" rIns="90000" bIns="46800" anchor="b" anchorCtr="0">
            <a:normAutofit/>
          </a:bodyPr>
          <a:lstStyle>
            <a:lvl1pPr algn="ctr">
              <a:defRPr sz="4000" b="0" u="none" strike="noStrike" kern="1200" cap="none" spc="300" normalizeH="0" baseline="0">
                <a:solidFill>
                  <a:schemeClr val="bg2"/>
                </a:solidFill>
                <a:uFillTx/>
                <a:latin typeface="Arial" panose="020B060402020209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18"/>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9"/>
            </p:custDataLst>
          </p:nvPr>
        </p:nvSpPr>
        <p:spPr/>
        <p:txBody>
          <a:bodyPr/>
          <a:lstStyle/>
          <a:p>
            <a:endParaRPr lang="zh-CN" altLang="en-US"/>
          </a:p>
        </p:txBody>
      </p:sp>
      <p:sp>
        <p:nvSpPr>
          <p:cNvPr id="6" name="灯片编号占位符 5"/>
          <p:cNvSpPr>
            <a:spLocks noGrp="1"/>
          </p:cNvSpPr>
          <p:nvPr>
            <p:ph type="sldNum" sz="quarter" idx="12"/>
            <p:custDataLst>
              <p:tags r:id="rId20"/>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90204" pitchFamily="34" charset="0"/>
                <a:ea typeface="微软雅黑"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02448" y="952508"/>
            <a:ext cx="396243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4679158" y="952508"/>
            <a:ext cx="3962432" cy="5388907"/>
          </a:xfrm>
        </p:spPr>
        <p:txBody>
          <a:bodyPr>
            <a:normAutofit/>
          </a:bodyPr>
          <a:lstStyle>
            <a:lvl1pPr>
              <a:defRPr sz="1600" baseline="0">
                <a:solidFill>
                  <a:schemeClr val="tx1">
                    <a:lumMod val="85000"/>
                    <a:lumOff val="15000"/>
                  </a:schemeClr>
                </a:solidFill>
                <a:latin typeface="Arial" panose="020B0604020202090204" pitchFamily="34" charset="0"/>
                <a:ea typeface="微软雅黑" pitchFamily="34" charset="-122"/>
              </a:defRPr>
            </a:lvl1pPr>
            <a:lvl2pPr>
              <a:defRPr sz="1600" baseline="0">
                <a:solidFill>
                  <a:schemeClr val="tx1">
                    <a:lumMod val="85000"/>
                    <a:lumOff val="15000"/>
                  </a:schemeClr>
                </a:solidFill>
                <a:latin typeface="Arial" panose="020B0604020202090204" pitchFamily="34" charset="0"/>
                <a:ea typeface="微软雅黑" pitchFamily="34" charset="-122"/>
              </a:defRPr>
            </a:lvl2pPr>
            <a:lvl3pPr>
              <a:defRPr sz="1600" baseline="0">
                <a:solidFill>
                  <a:schemeClr val="tx1">
                    <a:lumMod val="85000"/>
                    <a:lumOff val="15000"/>
                  </a:schemeClr>
                </a:solidFill>
                <a:latin typeface="Arial" panose="020B0604020202090204" pitchFamily="34" charset="0"/>
                <a:ea typeface="微软雅黑" pitchFamily="34" charset="-122"/>
              </a:defRPr>
            </a:lvl3pPr>
            <a:lvl4pPr>
              <a:defRPr sz="1600" baseline="0">
                <a:solidFill>
                  <a:schemeClr val="tx1">
                    <a:lumMod val="85000"/>
                    <a:lumOff val="15000"/>
                  </a:schemeClr>
                </a:solidFill>
                <a:latin typeface="Arial" panose="020B0604020202090204" pitchFamily="34" charset="0"/>
                <a:ea typeface="微软雅黑" pitchFamily="34" charset="-122"/>
              </a:defRPr>
            </a:lvl4pPr>
            <a:lvl5pPr>
              <a:defRPr sz="1600"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443234"/>
            <a:ext cx="8139178"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90204" pitchFamily="34" charset="0"/>
                <a:ea typeface="微软雅黑"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952508"/>
            <a:ext cx="3962432" cy="381003"/>
          </a:xfrm>
        </p:spPr>
        <p:txBody>
          <a:bodyPr lIns="101600" tIns="38100" rIns="76200" bIns="381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90204"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406525"/>
            <a:ext cx="39624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52508"/>
            <a:ext cx="396243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9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406525"/>
            <a:ext cx="396243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矩形 6"/>
          <p:cNvSpPr/>
          <p:nvPr userDrawn="1">
            <p:custDataLst>
              <p:tags r:id="rId5"/>
            </p:custDataLst>
          </p:nvPr>
        </p:nvSpPr>
        <p:spPr>
          <a:xfrm>
            <a:off x="3657600" y="0"/>
            <a:ext cx="5486400" cy="6858000"/>
          </a:xfrm>
          <a:prstGeom prst="rect">
            <a:avLst/>
          </a:prstGeom>
          <a:solidFill>
            <a:srgbClr val="E6F0E1"/>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90204" pitchFamily="34" charset="0"/>
            </a:endParaRPr>
          </a:p>
        </p:txBody>
      </p:sp>
      <p:pic>
        <p:nvPicPr>
          <p:cNvPr id="8" name="图片 7"/>
          <p:cNvPicPr>
            <a:picLocks noChangeAspect="1"/>
          </p:cNvPicPr>
          <p:nvPr userDrawn="1">
            <p:custDataLst>
              <p:tags r:id="rId6"/>
            </p:custDataLst>
          </p:nvPr>
        </p:nvPicPr>
        <p:blipFill rotWithShape="1">
          <a:blip r:embed="rId7"/>
          <a:srcRect/>
          <a:stretch>
            <a:fillRect/>
          </a:stretch>
        </p:blipFill>
        <p:spPr>
          <a:xfrm rot="5400000">
            <a:off x="4078129" y="94615"/>
            <a:ext cx="4644866" cy="6667500"/>
          </a:xfrm>
          <a:prstGeom prst="rect">
            <a:avLst/>
          </a:prstGeom>
        </p:spPr>
      </p:pic>
      <p:sp>
        <p:nvSpPr>
          <p:cNvPr id="9" name="矩形 8"/>
          <p:cNvSpPr/>
          <p:nvPr userDrawn="1">
            <p:custDataLst>
              <p:tags r:id="rId8"/>
            </p:custDataLst>
          </p:nvPr>
        </p:nvSpPr>
        <p:spPr>
          <a:xfrm>
            <a:off x="4265295" y="928370"/>
            <a:ext cx="4253389" cy="4984750"/>
          </a:xfrm>
          <a:prstGeom prst="rect">
            <a:avLst/>
          </a:prstGeom>
          <a:solidFill>
            <a:schemeClr val="accent2">
              <a:lumMod val="40000"/>
              <a:lumOff val="60000"/>
              <a:alpha val="70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aseline="0">
              <a:latin typeface="Arial" panose="020B0604020202090204" pitchFamily="34" charset="0"/>
            </a:endParaRPr>
          </a:p>
        </p:txBody>
      </p:sp>
      <p:pic>
        <p:nvPicPr>
          <p:cNvPr id="10" name="图片 9"/>
          <p:cNvPicPr/>
          <p:nvPr userDrawn="1">
            <p:custDataLst>
              <p:tags r:id="rId9"/>
            </p:custDataLst>
          </p:nvPr>
        </p:nvPicPr>
        <p:blipFill>
          <a:blip r:embed="rId10" r:link="rId11" cstate="print">
            <a:extLst>
              <a:ext uri="{28A0092B-C50C-407E-A947-70E740481C1C}">
                <a14:useLocalDpi xmlns:a14="http://schemas.microsoft.com/office/drawing/2010/main" val="0"/>
              </a:ext>
            </a:extLst>
          </a:blip>
          <a:stretch>
            <a:fillRect/>
          </a:stretch>
        </p:blipFill>
        <p:spPr>
          <a:xfrm>
            <a:off x="418624" y="1891796"/>
            <a:ext cx="3291840" cy="4076439"/>
          </a:xfrm>
          <a:prstGeom prst="rect">
            <a:avLst/>
          </a:prstGeom>
        </p:spPr>
      </p:pic>
      <p:pic>
        <p:nvPicPr>
          <p:cNvPr id="11" name="图片 10"/>
          <p:cNvPicPr/>
          <p:nvPr userDrawn="1">
            <p:custDataLst>
              <p:tags r:id="rId12"/>
            </p:custDataLst>
          </p:nvPr>
        </p:nvPicPr>
        <p:blipFill>
          <a:blip r:embed="rId13" r:link="rId14" cstate="print">
            <a:extLst>
              <a:ext uri="{28A0092B-C50C-407E-A947-70E740481C1C}">
                <a14:useLocalDpi xmlns:a14="http://schemas.microsoft.com/office/drawing/2010/main" val="0"/>
              </a:ext>
            </a:extLst>
          </a:blip>
          <a:stretch>
            <a:fillRect/>
          </a:stretch>
        </p:blipFill>
        <p:spPr>
          <a:xfrm>
            <a:off x="8286750" y="5578415"/>
            <a:ext cx="857250" cy="1279585"/>
          </a:xfrm>
          <a:prstGeom prst="rect">
            <a:avLst/>
          </a:prstGeom>
        </p:spPr>
      </p:pic>
      <p:sp>
        <p:nvSpPr>
          <p:cNvPr id="2" name="标题 1"/>
          <p:cNvSpPr>
            <a:spLocks noGrp="1"/>
          </p:cNvSpPr>
          <p:nvPr>
            <p:ph type="title"/>
            <p:custDataLst>
              <p:tags r:id="rId15"/>
            </p:custDataLst>
          </p:nvPr>
        </p:nvSpPr>
        <p:spPr>
          <a:xfrm>
            <a:off x="502412" y="501288"/>
            <a:ext cx="8139178"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Arial" panose="020B0604020202090204" pitchFamily="34" charset="0"/>
                <a:ea typeface="微软雅黑"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16"/>
            </p:custDataLst>
          </p:nvPr>
        </p:nvSpPr>
        <p:spPr/>
        <p:txBody>
          <a:bodyPr/>
          <a:lstStyle>
            <a:lvl1pPr>
              <a:defRPr baseline="0">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7"/>
            </p:custDataLst>
          </p:nvPr>
        </p:nvSpPr>
        <p:spPr/>
        <p:txBody>
          <a:bodyPr/>
          <a:lstStyle>
            <a:lvl1pPr>
              <a:defRPr baseline="0">
                <a:latin typeface="Arial" panose="020B0604020202090204" pitchFamily="34" charset="0"/>
              </a:defRPr>
            </a:lvl1pPr>
          </a:lstStyle>
          <a:p>
            <a:endParaRPr lang="zh-CN" altLang="en-US"/>
          </a:p>
        </p:txBody>
      </p:sp>
      <p:sp>
        <p:nvSpPr>
          <p:cNvPr id="5" name="灯片编号占位符 4"/>
          <p:cNvSpPr>
            <a:spLocks noGrp="1"/>
          </p:cNvSpPr>
          <p:nvPr>
            <p:ph type="sldNum" sz="quarter" idx="12"/>
            <p:custDataLst>
              <p:tags r:id="rId18"/>
            </p:custDataLst>
          </p:nvPr>
        </p:nvSpPr>
        <p:spPr/>
        <p:txBody>
          <a:bodyPr/>
          <a:lstStyle>
            <a:lvl1pPr>
              <a:defRPr baseline="0">
                <a:latin typeface="Arial" panose="020B060402020209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baseline="0">
                <a:solidFill>
                  <a:schemeClr val="tx1">
                    <a:lumMod val="85000"/>
                    <a:lumOff val="15000"/>
                  </a:schemeClr>
                </a:solidFill>
                <a:ea typeface="微软雅黑"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solidFill>
                  <a:schemeClr val="tx1">
                    <a:lumMod val="85000"/>
                    <a:lumOff val="15000"/>
                  </a:schemeClr>
                </a:solidFill>
                <a:ea typeface="微软雅黑"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solidFill>
                  <a:schemeClr val="tx1">
                    <a:lumMod val="85000"/>
                    <a:lumOff val="15000"/>
                  </a:schemeClr>
                </a:solidFill>
                <a:ea typeface="微软雅黑"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443234"/>
            <a:ext cx="8139178"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90204" pitchFamily="34" charset="0"/>
                <a:ea typeface="微软雅黑"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502448" y="952508"/>
            <a:ext cx="3962432" cy="5388907"/>
          </a:xfrm>
        </p:spPr>
        <p:txBody>
          <a:bodyPr vert="horz" lIns="101600" tIns="0" rIns="82550" bIns="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9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4679194" y="952508"/>
            <a:ext cx="396243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9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90204" pitchFamily="34" charset="0"/>
                <a:ea typeface="微软雅黑"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7" name="灯片编号占位符 6"/>
          <p:cNvSpPr>
            <a:spLocks noGrp="1"/>
          </p:cNvSpPr>
          <p:nvPr>
            <p:ph type="sldNum" sz="quarter" idx="12"/>
            <p:custDataLst>
              <p:tags r:id="rId7"/>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FABC47A4-756D-490B-A52F-7D9E2C9FC05F}"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952508"/>
            <a:ext cx="713238"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90204" pitchFamily="34" charset="0"/>
                <a:ea typeface="微软雅黑"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952500"/>
            <a:ext cx="7371076"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90204" pitchFamily="34" charset="0"/>
                <a:ea typeface="微软雅黑" pitchFamily="34" charset="-122"/>
              </a:defRPr>
            </a:lvl1pPr>
            <a:lvl2pPr indent="0" eaLnBrk="1" fontAlgn="auto" latinLnBrk="0" hangingPunct="1">
              <a:defRPr baseline="0">
                <a:solidFill>
                  <a:schemeClr val="tx1">
                    <a:lumMod val="85000"/>
                    <a:lumOff val="15000"/>
                  </a:schemeClr>
                </a:solidFill>
                <a:latin typeface="Arial" panose="020B0604020202090204" pitchFamily="34" charset="0"/>
                <a:ea typeface="微软雅黑" pitchFamily="34" charset="-122"/>
              </a:defRPr>
            </a:lvl2pPr>
            <a:lvl3pPr indent="0" eaLnBrk="1" fontAlgn="auto" latinLnBrk="0" hangingPunct="1">
              <a:defRPr baseline="0">
                <a:solidFill>
                  <a:schemeClr val="tx1">
                    <a:lumMod val="85000"/>
                    <a:lumOff val="15000"/>
                  </a:schemeClr>
                </a:solidFill>
                <a:latin typeface="Arial" panose="020B0604020202090204" pitchFamily="34" charset="0"/>
                <a:ea typeface="微软雅黑" pitchFamily="34" charset="-122"/>
              </a:defRPr>
            </a:lvl3pPr>
            <a:lvl4pPr indent="0" eaLnBrk="1" fontAlgn="auto" latinLnBrk="0" hangingPunct="1">
              <a:defRPr baseline="0">
                <a:solidFill>
                  <a:schemeClr val="tx1">
                    <a:lumMod val="85000"/>
                    <a:lumOff val="15000"/>
                  </a:schemeClr>
                </a:solidFill>
                <a:latin typeface="Arial" panose="020B0604020202090204" pitchFamily="34" charset="0"/>
                <a:ea typeface="微软雅黑" pitchFamily="34" charset="-122"/>
              </a:defRPr>
            </a:lvl4pPr>
            <a:lvl5pPr indent="0" eaLnBrk="1" fontAlgn="auto" latinLnBrk="0" hangingPunct="1">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4"/>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952508"/>
            <a:ext cx="8139178" cy="5388907"/>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rotWithShape="1">
          <a:blip r:embed="rId3"/>
          <a:srcRect/>
          <a:stretch>
            <a:fillRect/>
          </a:stretch>
        </p:blipFill>
        <p:spPr>
          <a:xfrm rot="5400000">
            <a:off x="1202055" y="595630"/>
            <a:ext cx="3184208" cy="6210300"/>
          </a:xfrm>
          <a:prstGeom prst="rect">
            <a:avLst/>
          </a:prstGeom>
        </p:spPr>
      </p:pic>
      <p:pic>
        <p:nvPicPr>
          <p:cNvPr id="7" name="图片 6"/>
          <p:cNvPicPr/>
          <p:nvPr userDrawn="1">
            <p:custDataLst>
              <p:tags r:id="rId4"/>
            </p:custDataLst>
          </p:nvPr>
        </p:nvPicPr>
        <p:blipFill>
          <a:blip r:embed="rId5" r:link="rId6">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图片 7"/>
          <p:cNvPicPr/>
          <p:nvPr userDrawn="1">
            <p:custDataLst>
              <p:tags r:id="rId7"/>
            </p:custDataLst>
          </p:nvPr>
        </p:nvPicPr>
        <p:blipFill>
          <a:blip r:embed="rId8" r:link="rId9">
            <a:extLst>
              <a:ext uri="{28A0092B-C50C-407E-A947-70E740481C1C}">
                <a14:useLocalDpi xmlns:a14="http://schemas.microsoft.com/office/drawing/2010/main" val="0"/>
              </a:ext>
            </a:extLst>
          </a:blip>
          <a:stretch>
            <a:fillRect/>
          </a:stretch>
        </p:blipFill>
        <p:spPr>
          <a:xfrm>
            <a:off x="5210175" y="881226"/>
            <a:ext cx="4114800" cy="5095548"/>
          </a:xfrm>
          <a:prstGeom prst="rect">
            <a:avLst/>
          </a:prstGeom>
        </p:spPr>
      </p:pic>
      <p:pic>
        <p:nvPicPr>
          <p:cNvPr id="9" name="图片 8"/>
          <p:cNvPicPr/>
          <p:nvPr userDrawn="1">
            <p:custDataLst>
              <p:tags r:id="rId10"/>
            </p:custDataLst>
          </p:nvPr>
        </p:nvPicPr>
        <p:blipFill>
          <a:blip r:embed="rId11" r:link="rId12" cstate="print">
            <a:extLst>
              <a:ext uri="{28A0092B-C50C-407E-A947-70E740481C1C}">
                <a14:useLocalDpi xmlns:a14="http://schemas.microsoft.com/office/drawing/2010/main" val="0"/>
              </a:ext>
            </a:extLst>
          </a:blip>
          <a:stretch>
            <a:fillRect/>
          </a:stretch>
        </p:blipFill>
        <p:spPr>
          <a:xfrm>
            <a:off x="0" y="0"/>
            <a:ext cx="857250" cy="1279585"/>
          </a:xfrm>
          <a:prstGeom prst="rect">
            <a:avLst/>
          </a:prstGeom>
        </p:spPr>
      </p:pic>
      <p:sp>
        <p:nvSpPr>
          <p:cNvPr id="10" name="矩形 9"/>
          <p:cNvSpPr/>
          <p:nvPr userDrawn="1">
            <p:custDataLst>
              <p:tags r:id="rId13"/>
            </p:custDataLst>
          </p:nvPr>
        </p:nvSpPr>
        <p:spPr>
          <a:xfrm>
            <a:off x="814864" y="1977390"/>
            <a:ext cx="3958590" cy="3446780"/>
          </a:xfrm>
          <a:prstGeom prst="rect">
            <a:avLst/>
          </a:prstGeom>
          <a:solidFill>
            <a:schemeClr val="accent2">
              <a:lumMod val="40000"/>
              <a:lumOff val="60000"/>
              <a:alpha val="70000"/>
            </a:schemeClr>
          </a:solidFill>
          <a:ln>
            <a:noFill/>
          </a:ln>
          <a:effectLst>
            <a:outerShdw blurRad="76200" dist="508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 name="标题 1"/>
          <p:cNvSpPr>
            <a:spLocks noGrp="1"/>
          </p:cNvSpPr>
          <p:nvPr>
            <p:ph type="title" hasCustomPrompt="1"/>
            <p:custDataLst>
              <p:tags r:id="rId14"/>
            </p:custDataLst>
          </p:nvPr>
        </p:nvSpPr>
        <p:spPr>
          <a:xfrm>
            <a:off x="814865" y="2933701"/>
            <a:ext cx="3958590" cy="1036348"/>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5400" b="0" i="0" u="none" strike="noStrike" kern="1200" cap="all" spc="600" normalizeH="0" baseline="0" noProof="1" dirty="0">
                <a:solidFill>
                  <a:schemeClr val="bg1"/>
                </a:solidFill>
                <a:uFillTx/>
                <a:latin typeface="Arial" panose="020B060402020209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1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6"/>
            </p:custDataLst>
          </p:nvPr>
        </p:nvSpPr>
        <p:spPr/>
        <p:txBody>
          <a:bodyPr/>
          <a:lstStyle/>
          <a:p>
            <a:endParaRPr lang="zh-CN" altLang="en-US"/>
          </a:p>
        </p:txBody>
      </p:sp>
      <p:sp>
        <p:nvSpPr>
          <p:cNvPr id="5" name="灯片编号占位符 4"/>
          <p:cNvSpPr>
            <a:spLocks noGrp="1"/>
          </p:cNvSpPr>
          <p:nvPr>
            <p:ph type="sldNum" sz="quarter" idx="12"/>
            <p:custDataLst>
              <p:tags r:id="rId17"/>
            </p:custDataLst>
          </p:nvPr>
        </p:nvSpPr>
        <p:spPr/>
        <p:txBody>
          <a:bodyPr/>
          <a:lstStyle/>
          <a:p>
            <a:fld id="{49AE70B2-8BF9-45C0-BB95-33D1B9D3A854}" type="slidenum">
              <a:rPr lang="zh-CN" altLang="en-US" smtClean="0"/>
            </a:fld>
            <a:endParaRPr lang="zh-CN" altLang="en-US"/>
          </a:p>
        </p:txBody>
      </p:sp>
      <p:sp>
        <p:nvSpPr>
          <p:cNvPr id="14" name="文本占位符 13"/>
          <p:cNvSpPr>
            <a:spLocks noGrp="1"/>
          </p:cNvSpPr>
          <p:nvPr>
            <p:ph type="body" sz="quarter" idx="13" hasCustomPrompt="1"/>
            <p:custDataLst>
              <p:tags r:id="rId18"/>
            </p:custDataLst>
          </p:nvPr>
        </p:nvSpPr>
        <p:spPr>
          <a:xfrm>
            <a:off x="814626" y="4006850"/>
            <a:ext cx="3958590" cy="831850"/>
          </a:xfrm>
        </p:spPr>
        <p:txBody>
          <a:bodyPr lIns="46800" tIns="46800" rIns="90000" bIns="46800">
            <a:normAutofit/>
          </a:bodyPr>
          <a:lstStyle>
            <a:lvl1pPr marL="0" indent="0" algn="ctr">
              <a:lnSpc>
                <a:spcPct val="100000"/>
              </a:lnSpc>
              <a:spcAft>
                <a:spcPts val="0"/>
              </a:spcAft>
              <a:buNone/>
              <a:defRPr sz="2400" baseline="0">
                <a:solidFill>
                  <a:schemeClr val="bg1"/>
                </a:solidFill>
                <a:latin typeface="Arial" panose="020B0604020202090204" pitchFamily="34" charset="0"/>
              </a:defRPr>
            </a:lvl1pPr>
          </a:lstStyle>
          <a:p>
            <a:pPr lvl="0"/>
            <a:r>
              <a:rPr lang="zh-CN" altLang="en-US" dirty="0"/>
              <a:t>单击此处编辑文本</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tx2"/>
        </a:solidFill>
        <a:effectLst/>
      </p:bgPr>
    </p:bg>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8096" y="5578475"/>
            <a:ext cx="857250" cy="1279525"/>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8302943" y="5740400"/>
            <a:ext cx="816293" cy="1117600"/>
          </a:xfrm>
          <a:prstGeom prst="rect">
            <a:avLst/>
          </a:prstGeom>
        </p:spPr>
      </p:pic>
      <p:sp>
        <p:nvSpPr>
          <p:cNvPr id="2" name="标题 1"/>
          <p:cNvSpPr>
            <a:spLocks noGrp="1"/>
          </p:cNvSpPr>
          <p:nvPr userDrawn="1">
            <p:ph type="title"/>
            <p:custDataLst>
              <p:tags r:id="rId8"/>
            </p:custDataLst>
          </p:nvPr>
        </p:nvSpPr>
        <p:spPr/>
        <p:txBody>
          <a:bodyPr/>
          <a:lstStyle>
            <a:lvl1pPr algn="ctr">
              <a:defRPr baseline="0">
                <a:solidFill>
                  <a:schemeClr val="tx1">
                    <a:lumMod val="85000"/>
                    <a:lumOff val="15000"/>
                  </a:schemeClr>
                </a:solidFill>
                <a:latin typeface="Arial" panose="020B0604020202090204" pitchFamily="34" charset="0"/>
                <a:ea typeface="微软雅黑" pitchFamily="3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9"/>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0"/>
            </p:custDataLst>
          </p:nvPr>
        </p:nvSpPr>
        <p:spPr/>
        <p:txBody>
          <a:bodyPr/>
          <a:lstStyle>
            <a:lvl1pPr>
              <a:defRPr>
                <a:solidFill>
                  <a:schemeClr val="tx1">
                    <a:lumMod val="85000"/>
                    <a:lumOff val="15000"/>
                  </a:schemeClr>
                </a:solidFill>
              </a:defRPr>
            </a:lvl1pPr>
          </a:lstStyle>
          <a:p>
            <a:endParaRPr lang="zh-CN" altLang="en-US" dirty="0"/>
          </a:p>
        </p:txBody>
      </p:sp>
      <p:sp>
        <p:nvSpPr>
          <p:cNvPr id="5" name="灯片编号占位符 4"/>
          <p:cNvSpPr>
            <a:spLocks noGrp="1"/>
          </p:cNvSpPr>
          <p:nvPr userDrawn="1">
            <p:ph type="sldNum" sz="quarter" idx="12"/>
            <p:custDataLst>
              <p:tags r:id="rId11"/>
            </p:custDataLst>
          </p:nvPr>
        </p:nvSpPr>
        <p:spPr>
          <a:xfrm>
            <a:off x="6415088" y="6349833"/>
            <a:ext cx="2025000" cy="316800"/>
          </a:xfrm>
        </p:spPr>
        <p:txBody>
          <a:bodyPr/>
          <a:lstStyle>
            <a:lvl1pPr>
              <a:defRPr>
                <a:solidFill>
                  <a:schemeClr val="tx1">
                    <a:lumMod val="85000"/>
                    <a:lumOff val="15000"/>
                  </a:schemeClr>
                </a:solidFill>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19040" y="304775"/>
            <a:ext cx="8705920" cy="6248450"/>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en-US" altLang="zh-CN" sz="1350" baseline="0">
              <a:solidFill>
                <a:schemeClr val="tx1">
                  <a:lumMod val="85000"/>
                  <a:lumOff val="15000"/>
                </a:schemeClr>
              </a:solidFill>
              <a:latin typeface="Arial" panose="020B0604020202090204" pitchFamily="34" charset="0"/>
              <a:cs typeface="Viner Hand ITC" panose="03070502030502020203" charset="0"/>
              <a:sym typeface="+mn-ea"/>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79534" y="34925"/>
            <a:ext cx="881539" cy="1214120"/>
          </a:xfrm>
          <a:prstGeom prst="rect">
            <a:avLst/>
          </a:prstGeom>
        </p:spPr>
      </p:pic>
      <p:pic>
        <p:nvPicPr>
          <p:cNvPr id="11" name="图片 10"/>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7952423" y="5240655"/>
            <a:ext cx="1191578" cy="1617345"/>
          </a:xfrm>
          <a:prstGeom prst="rect">
            <a:avLst/>
          </a:prstGeom>
        </p:spPr>
      </p:pic>
      <p:sp>
        <p:nvSpPr>
          <p:cNvPr id="2" name="标题 1"/>
          <p:cNvSpPr>
            <a:spLocks noGrp="1"/>
          </p:cNvSpPr>
          <p:nvPr>
            <p:ph type="title" hasCustomPrompt="1"/>
            <p:custDataLst>
              <p:tags r:id="rId9"/>
            </p:custDataLst>
          </p:nvPr>
        </p:nvSpPr>
        <p:spPr>
          <a:xfrm>
            <a:off x="961200" y="1249200"/>
            <a:ext cx="7219800" cy="723600"/>
          </a:xfrm>
        </p:spPr>
        <p:txBody>
          <a:bodyPr wrap="square" anchor="ctr">
            <a:normAutofit/>
          </a:bodyPr>
          <a:lstStyle>
            <a:lvl1pPr>
              <a:defRPr sz="3200" baseline="0">
                <a:solidFill>
                  <a:schemeClr val="tx1">
                    <a:lumMod val="85000"/>
                    <a:lumOff val="15000"/>
                  </a:schemeClr>
                </a:solidFill>
                <a:latin typeface="Arial" panose="020B0604020202090204" pitchFamily="34" charset="0"/>
                <a:ea typeface="微软雅黑"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960835" y="2163600"/>
            <a:ext cx="7219950" cy="3445200"/>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3" name="日期占位符 2"/>
          <p:cNvSpPr>
            <a:spLocks noGrp="1"/>
          </p:cNvSpPr>
          <p:nvPr>
            <p:ph type="dt" sz="half" idx="10"/>
            <p:custDataLst>
              <p:tags r:id="rId11"/>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3617595"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350" baseline="0" dirty="0">
              <a:solidFill>
                <a:schemeClr val="tx1">
                  <a:lumMod val="85000"/>
                  <a:lumOff val="15000"/>
                </a:schemeClr>
              </a:solidFill>
              <a:latin typeface="Arial" panose="020B0604020202090204" pitchFamily="34" charset="0"/>
              <a:sym typeface="+mn-ea"/>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8457248" y="-147955"/>
            <a:ext cx="776288" cy="1095375"/>
          </a:xfrm>
          <a:prstGeom prst="rect">
            <a:avLst/>
          </a:prstGeom>
        </p:spPr>
      </p:pic>
      <p:pic>
        <p:nvPicPr>
          <p:cNvPr id="13" name="图片 12"/>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49054" y="5447030"/>
            <a:ext cx="1020604" cy="1313180"/>
          </a:xfrm>
          <a:prstGeom prst="rect">
            <a:avLst/>
          </a:prstGeom>
        </p:spPr>
      </p:pic>
      <p:sp>
        <p:nvSpPr>
          <p:cNvPr id="2" name="标题 1"/>
          <p:cNvSpPr>
            <a:spLocks noGrp="1"/>
          </p:cNvSpPr>
          <p:nvPr>
            <p:ph type="title" hasCustomPrompt="1"/>
            <p:custDataLst>
              <p:tags r:id="rId9"/>
            </p:custDataLst>
          </p:nvPr>
        </p:nvSpPr>
        <p:spPr>
          <a:xfrm>
            <a:off x="437400" y="770400"/>
            <a:ext cx="2970000" cy="882000"/>
          </a:xfrm>
        </p:spPr>
        <p:txBody>
          <a:bodyPr anchor="ctr">
            <a:normAutofit/>
          </a:bodyPr>
          <a:lstStyle>
            <a:lvl1pPr>
              <a:defRPr sz="3600" baseline="0">
                <a:solidFill>
                  <a:schemeClr val="tx1">
                    <a:lumMod val="85000"/>
                    <a:lumOff val="15000"/>
                  </a:schemeClr>
                </a:solidFill>
                <a:latin typeface="Arial" panose="020B0604020202090204" pitchFamily="34" charset="0"/>
                <a:ea typeface="微软雅黑"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10"/>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40100" y="1764000"/>
            <a:ext cx="2967300" cy="4093200"/>
          </a:xfrm>
        </p:spPr>
        <p:txBody>
          <a:bodyPr>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p:ph sz="quarter" idx="14"/>
            <p:custDataLst>
              <p:tags r:id="rId14"/>
            </p:custDataLst>
          </p:nvPr>
        </p:nvSpPr>
        <p:spPr>
          <a:xfrm>
            <a:off x="3825900" y="769938"/>
            <a:ext cx="4860000" cy="5087937"/>
          </a:xfrm>
        </p:spPr>
        <p:txBody>
          <a:bodyPr>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350" baseline="0">
              <a:solidFill>
                <a:schemeClr val="tx1">
                  <a:lumMod val="85000"/>
                  <a:lumOff val="15000"/>
                </a:schemeClr>
              </a:solidFill>
              <a:latin typeface="Arial" panose="020B0604020202090204" pitchFamily="34" charset="0"/>
              <a:sym typeface="+mn-ea"/>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57150" y="24130"/>
            <a:ext cx="857250" cy="1279525"/>
          </a:xfrm>
          <a:prstGeom prst="rect">
            <a:avLst/>
          </a:prstGeom>
        </p:spPr>
      </p:pic>
      <p:pic>
        <p:nvPicPr>
          <p:cNvPr id="13" name="图片 12"/>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8213408" y="104775"/>
            <a:ext cx="857250" cy="1117600"/>
          </a:xfrm>
          <a:prstGeom prst="rect">
            <a:avLst/>
          </a:prstGeom>
        </p:spPr>
      </p:pic>
      <p:sp>
        <p:nvSpPr>
          <p:cNvPr id="2" name="标题 1"/>
          <p:cNvSpPr>
            <a:spLocks noGrp="1"/>
          </p:cNvSpPr>
          <p:nvPr>
            <p:ph type="title"/>
            <p:custDataLst>
              <p:tags r:id="rId9"/>
            </p:custDataLst>
          </p:nvPr>
        </p:nvSpPr>
        <p:spPr>
          <a:xfrm>
            <a:off x="459000" y="781200"/>
            <a:ext cx="8232300" cy="626400"/>
          </a:xfrm>
        </p:spPr>
        <p:txBody>
          <a:bodyPr anchor="ctr">
            <a:normAutofit/>
          </a:bodyPr>
          <a:lstStyle>
            <a:lvl1pPr algn="ctr">
              <a:defRPr sz="3600" baseline="0">
                <a:solidFill>
                  <a:schemeClr val="tx1">
                    <a:lumMod val="85000"/>
                    <a:lumOff val="15000"/>
                  </a:schemeClr>
                </a:solidFill>
                <a:latin typeface="Arial" panose="020B0604020202090204" pitchFamily="34" charset="0"/>
                <a:ea typeface="微软雅黑"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459000" y="1659600"/>
            <a:ext cx="8231981" cy="828000"/>
          </a:xfrm>
        </p:spPr>
        <p:txBody>
          <a:bodyPr>
            <a:normAutofit/>
          </a:bodyPr>
          <a:lstStyle>
            <a:lvl1pPr algn="ctr">
              <a:defRPr baseline="0">
                <a:solidFill>
                  <a:schemeClr val="tx1">
                    <a:lumMod val="85000"/>
                    <a:lumOff val="15000"/>
                  </a:schemeClr>
                </a:solidFill>
                <a:latin typeface="Arial" panose="020B0604020202090204" pitchFamily="34" charset="0"/>
                <a:ea typeface="微软雅黑"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459581" y="2808000"/>
            <a:ext cx="8224200" cy="3430800"/>
          </a:xfrm>
        </p:spPr>
        <p:txBody>
          <a:bodyPr>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5029201"/>
            <a:ext cx="9144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350" baseline="0">
              <a:solidFill>
                <a:schemeClr val="tx1">
                  <a:lumMod val="85000"/>
                  <a:lumOff val="15000"/>
                </a:schemeClr>
              </a:solidFill>
              <a:latin typeface="Arial" panose="020B0604020202090204" pitchFamily="34" charset="0"/>
              <a:sym typeface="+mn-ea"/>
            </a:endParaRPr>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45085"/>
            <a:ext cx="857250" cy="1279525"/>
          </a:xfrm>
          <a:prstGeom prst="rect">
            <a:avLst/>
          </a:prstGeom>
        </p:spPr>
      </p:pic>
      <p:pic>
        <p:nvPicPr>
          <p:cNvPr id="13" name="图片 12"/>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8221028" y="116840"/>
            <a:ext cx="857250" cy="1117600"/>
          </a:xfrm>
          <a:prstGeom prst="rect">
            <a:avLst/>
          </a:prstGeom>
        </p:spPr>
      </p:pic>
      <p:sp>
        <p:nvSpPr>
          <p:cNvPr id="2" name="标题 1"/>
          <p:cNvSpPr>
            <a:spLocks noGrp="1"/>
          </p:cNvSpPr>
          <p:nvPr>
            <p:ph type="title"/>
            <p:custDataLst>
              <p:tags r:id="rId9"/>
            </p:custDataLst>
          </p:nvPr>
        </p:nvSpPr>
        <p:spPr>
          <a:xfrm>
            <a:off x="453600" y="669600"/>
            <a:ext cx="8232300" cy="565200"/>
          </a:xfrm>
        </p:spPr>
        <p:txBody>
          <a:bodyPr wrap="square" anchor="ctr">
            <a:normAutofit/>
          </a:bodyPr>
          <a:lstStyle>
            <a:lvl1pPr algn="ctr">
              <a:defRPr sz="3200" baseline="0">
                <a:solidFill>
                  <a:schemeClr val="tx1">
                    <a:lumMod val="85000"/>
                    <a:lumOff val="15000"/>
                  </a:schemeClr>
                </a:solidFill>
                <a:latin typeface="Arial" panose="020B0604020202090204" pitchFamily="34" charset="0"/>
                <a:ea typeface="微软雅黑"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453628" y="1681200"/>
            <a:ext cx="8243100" cy="3211200"/>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p:ph type="body" sz="quarter" idx="14"/>
            <p:custDataLst>
              <p:tags r:id="rId14"/>
            </p:custDataLst>
          </p:nvPr>
        </p:nvSpPr>
        <p:spPr>
          <a:xfrm>
            <a:off x="445500" y="5180400"/>
            <a:ext cx="8251200" cy="1011600"/>
          </a:xfrm>
        </p:spPr>
        <p:txBody>
          <a:bodyPr wrap="square">
            <a:normAutofit/>
          </a:bodyPr>
          <a:lstStyle>
            <a:lvl1pPr marL="0" indent="0">
              <a:buNone/>
              <a:defRPr baseline="0">
                <a:solidFill>
                  <a:schemeClr val="tx1">
                    <a:lumMod val="85000"/>
                    <a:lumOff val="15000"/>
                  </a:schemeClr>
                </a:solidFill>
                <a:latin typeface="Arial" panose="020B0604020202090204" pitchFamily="34" charset="0"/>
                <a:ea typeface="微软雅黑"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9144000"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en-US" altLang="zh-CN" sz="1350" baseline="0">
              <a:solidFill>
                <a:schemeClr val="tx1">
                  <a:lumMod val="85000"/>
                  <a:lumOff val="15000"/>
                </a:schemeClr>
              </a:solidFill>
              <a:latin typeface="Arial" panose="020B0604020202090204" pitchFamily="34" charset="0"/>
              <a:cs typeface="Viner Hand ITC" panose="03070502030502020203" charset="0"/>
              <a:sym typeface="+mn-ea"/>
            </a:endParaRPr>
          </a:p>
        </p:txBody>
      </p:sp>
      <p:pic>
        <p:nvPicPr>
          <p:cNvPr id="14" name="图片 13"/>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8531543" y="0"/>
            <a:ext cx="612458" cy="914400"/>
          </a:xfrm>
          <a:prstGeom prst="rect">
            <a:avLst/>
          </a:prstGeom>
        </p:spPr>
      </p:pic>
      <p:pic>
        <p:nvPicPr>
          <p:cNvPr id="15" name="图片 14"/>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98108" y="5598160"/>
            <a:ext cx="857250" cy="1117600"/>
          </a:xfrm>
          <a:prstGeom prst="rect">
            <a:avLst/>
          </a:prstGeom>
        </p:spPr>
      </p:pic>
      <p:sp>
        <p:nvSpPr>
          <p:cNvPr id="3" name="日期占位符 2"/>
          <p:cNvSpPr>
            <a:spLocks noGrp="1"/>
          </p:cNvSpPr>
          <p:nvPr>
            <p:ph type="dt" sz="half" idx="10"/>
            <p:custDataLst>
              <p:tags r:id="rId9"/>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2"/>
            </p:custDataLst>
          </p:nvPr>
        </p:nvSpPr>
        <p:spPr>
          <a:xfrm>
            <a:off x="434700" y="1663200"/>
            <a:ext cx="4006800" cy="2894400"/>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9" name="内容占位符 8"/>
          <p:cNvSpPr>
            <a:spLocks noGrp="1"/>
          </p:cNvSpPr>
          <p:nvPr>
            <p:ph sz="quarter" idx="14"/>
            <p:custDataLst>
              <p:tags r:id="rId13"/>
            </p:custDataLst>
          </p:nvPr>
        </p:nvSpPr>
        <p:spPr>
          <a:xfrm>
            <a:off x="4681800" y="1663200"/>
            <a:ext cx="4025700" cy="2894400"/>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vl2pPr>
              <a:defRPr baseline="0">
                <a:solidFill>
                  <a:schemeClr val="tx1">
                    <a:lumMod val="85000"/>
                    <a:lumOff val="15000"/>
                  </a:schemeClr>
                </a:solidFill>
                <a:latin typeface="Arial" panose="020B0604020202090204" pitchFamily="34" charset="0"/>
                <a:ea typeface="微软雅黑" pitchFamily="34" charset="-122"/>
              </a:defRPr>
            </a:lvl2pPr>
            <a:lvl3pPr>
              <a:defRPr baseline="0">
                <a:solidFill>
                  <a:schemeClr val="tx1">
                    <a:lumMod val="85000"/>
                    <a:lumOff val="15000"/>
                  </a:schemeClr>
                </a:solidFill>
                <a:latin typeface="Arial" panose="020B0604020202090204" pitchFamily="34" charset="0"/>
                <a:ea typeface="微软雅黑" pitchFamily="34" charset="-122"/>
              </a:defRPr>
            </a:lvl3pPr>
            <a:lvl4pPr>
              <a:defRPr baseline="0">
                <a:solidFill>
                  <a:schemeClr val="tx1">
                    <a:lumMod val="85000"/>
                    <a:lumOff val="15000"/>
                  </a:schemeClr>
                </a:solidFill>
                <a:latin typeface="Arial" panose="020B0604020202090204" pitchFamily="34" charset="0"/>
                <a:ea typeface="微软雅黑" pitchFamily="34" charset="-122"/>
              </a:defRPr>
            </a:lvl4pPr>
            <a:lvl5pPr>
              <a:defRPr baseline="0">
                <a:solidFill>
                  <a:schemeClr val="tx1">
                    <a:lumMod val="85000"/>
                    <a:lumOff val="15000"/>
                  </a:schemeClr>
                </a:solidFill>
                <a:latin typeface="Arial" panose="020B0604020202090204" pitchFamily="34" charset="0"/>
                <a:ea typeface="微软雅黑" pitchFamily="3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4"/>
            </p:custDataLst>
          </p:nvPr>
        </p:nvSpPr>
        <p:spPr>
          <a:xfrm>
            <a:off x="429300" y="4816800"/>
            <a:ext cx="4006800" cy="781200"/>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5"/>
            </p:custDataLst>
          </p:nvPr>
        </p:nvSpPr>
        <p:spPr>
          <a:xfrm>
            <a:off x="4689900" y="4813200"/>
            <a:ext cx="4025700" cy="781200"/>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stStyle>
          <a:p>
            <a:pPr lvl="0"/>
            <a:r>
              <a:rPr lang="zh-CN" altLang="en-US" dirty="0"/>
              <a:t>单击此处编辑母版文本样式</a:t>
            </a:r>
            <a:endParaRPr lang="zh-CN" altLang="en-US" dirty="0"/>
          </a:p>
        </p:txBody>
      </p:sp>
      <p:sp>
        <p:nvSpPr>
          <p:cNvPr id="2" name="标题 1"/>
          <p:cNvSpPr>
            <a:spLocks noGrp="1"/>
          </p:cNvSpPr>
          <p:nvPr>
            <p:ph type="title"/>
            <p:custDataLst>
              <p:tags r:id="rId16"/>
            </p:custDataLst>
          </p:nvPr>
        </p:nvSpPr>
        <p:spPr>
          <a:xfrm>
            <a:off x="434700" y="237600"/>
            <a:ext cx="8278200" cy="441964"/>
          </a:xfrm>
        </p:spPr>
        <p:txBody>
          <a:bodyPr wrap="square">
            <a:normAutofit/>
          </a:bodyPr>
          <a:lstStyle>
            <a:lvl1pPr>
              <a:defRPr baseline="0">
                <a:solidFill>
                  <a:schemeClr val="tx1">
                    <a:lumMod val="85000"/>
                    <a:lumOff val="15000"/>
                  </a:schemeClr>
                </a:solidFill>
                <a:latin typeface="Arial" panose="020B0604020202090204" pitchFamily="34" charset="0"/>
                <a:ea typeface="微软雅黑" pitchFamily="34" charset="-122"/>
              </a:defRPr>
            </a:lvl1pPr>
          </a:lstStyle>
          <a:p>
            <a:r>
              <a:rPr lang="zh-CN" altLang="en-US" dirty="0"/>
              <a:t>单击此处编辑母版标题样式</a:t>
            </a:r>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9" name="矩形 8"/>
          <p:cNvSpPr/>
          <p:nvPr userDrawn="1">
            <p:custDataLst>
              <p:tags r:id="rId2"/>
            </p:custDataLst>
          </p:nvPr>
        </p:nvSpPr>
        <p:spPr>
          <a:xfrm>
            <a:off x="0" y="959224"/>
            <a:ext cx="9144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lvl="0" algn="ctr"/>
            <a:endParaRPr lang="en-US" altLang="zh-CN" sz="1350" baseline="0">
              <a:solidFill>
                <a:schemeClr val="tx1">
                  <a:lumMod val="85000"/>
                  <a:lumOff val="15000"/>
                </a:schemeClr>
              </a:solidFill>
              <a:latin typeface="Arial" panose="020B0604020202090204" pitchFamily="34" charset="0"/>
              <a:sym typeface="+mn-ea"/>
            </a:endParaRPr>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1618298" cy="2415540"/>
          </a:xfrm>
          <a:prstGeom prst="rect">
            <a:avLst/>
          </a:prstGeom>
        </p:spPr>
      </p:pic>
      <p:pic>
        <p:nvPicPr>
          <p:cNvPr id="11" name="图片 10"/>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7525703" y="4748530"/>
            <a:ext cx="1618298" cy="2109470"/>
          </a:xfrm>
          <a:prstGeom prst="rect">
            <a:avLst/>
          </a:prstGeom>
        </p:spPr>
      </p:pic>
      <p:sp>
        <p:nvSpPr>
          <p:cNvPr id="2" name="标题 1"/>
          <p:cNvSpPr>
            <a:spLocks noGrp="1"/>
          </p:cNvSpPr>
          <p:nvPr>
            <p:ph type="title" hasCustomPrompt="1"/>
            <p:custDataLst>
              <p:tags r:id="rId9"/>
            </p:custDataLst>
          </p:nvPr>
        </p:nvSpPr>
        <p:spPr>
          <a:xfrm>
            <a:off x="1142100" y="1339200"/>
            <a:ext cx="6858000" cy="2386800"/>
          </a:xfrm>
        </p:spPr>
        <p:txBody>
          <a:bodyPr wrap="square" anchor="b">
            <a:normAutofit/>
          </a:bodyPr>
          <a:lstStyle>
            <a:lvl1pPr algn="ctr">
              <a:defRPr sz="6000" baseline="0">
                <a:solidFill>
                  <a:schemeClr val="tx1">
                    <a:lumMod val="85000"/>
                    <a:lumOff val="15000"/>
                  </a:schemeClr>
                </a:solidFill>
                <a:latin typeface="Arial" panose="020B0604020202090204" pitchFamily="34" charset="0"/>
                <a:ea typeface="微软雅黑"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wrap="square">
            <a:normAutofit/>
          </a:bodyPr>
          <a:lstStyle>
            <a:lvl1pPr>
              <a:defRPr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141810" y="3862800"/>
            <a:ext cx="6858000" cy="1656000"/>
          </a:xfrm>
        </p:spPr>
        <p:txBody>
          <a:bodyPr wrap="square">
            <a:normAutofit/>
          </a:bodyPr>
          <a:lstStyle>
            <a:lvl1pPr algn="ctr">
              <a:defRPr baseline="0">
                <a:solidFill>
                  <a:schemeClr val="tx1">
                    <a:lumMod val="85000"/>
                    <a:lumOff val="15000"/>
                  </a:schemeClr>
                </a:solidFill>
                <a:latin typeface="Arial" panose="020B0604020202090204" pitchFamily="34" charset="0"/>
                <a:ea typeface="微软雅黑"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71487" y="1825625"/>
            <a:ext cx="2900363"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3486150" y="1825625"/>
            <a:ext cx="2900363"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6"/>
            <a:ext cx="4629150" cy="4873625"/>
          </a:xfrm>
        </p:spPr>
        <p:txBody>
          <a:bodyPr vert="horz" wrap="square" lIns="91440" tIns="45720" rIns="91440" bIns="45720" numCol="1" rtlCol="0" anchor="t" anchorCtr="0" compatLnSpc="1">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685800" rtl="0" eaLnBrk="0" fontAlgn="base" latinLnBrk="0" hangingPunct="0">
              <a:lnSpc>
                <a:spcPct val="90000"/>
              </a:lnSpc>
              <a:spcBef>
                <a:spcPts val="750"/>
              </a:spcBef>
              <a:spcAft>
                <a:spcPct val="0"/>
              </a:spcAft>
              <a:buClrTx/>
              <a:buSzTx/>
              <a:buFont typeface="Arial" panose="020B0604020202090204" pitchFamily="34" charset="0"/>
              <a:buNone/>
              <a:defRPr/>
            </a:pPr>
            <a:endParaRPr kumimoji="0" lang="zh-CN" altLang="en-US" sz="24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image" Target="../media/image3.png"/><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0" Type="http://schemas.openxmlformats.org/officeDocument/2006/relationships/theme" Target="../theme/theme2.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slideLayout" Target="../slideLayouts/slideLayout27.xml"/><Relationship Id="rId7" Type="http://schemas.openxmlformats.org/officeDocument/2006/relationships/slideLayout" Target="../slideLayouts/slideLayout26.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5" Type="http://schemas.openxmlformats.org/officeDocument/2006/relationships/theme" Target="../theme/theme3.xml"/><Relationship Id="rId24" Type="http://schemas.openxmlformats.org/officeDocument/2006/relationships/tags" Target="../tags/tag144.xml"/><Relationship Id="rId23" Type="http://schemas.openxmlformats.org/officeDocument/2006/relationships/tags" Target="../tags/tag143.xml"/><Relationship Id="rId22" Type="http://schemas.openxmlformats.org/officeDocument/2006/relationships/tags" Target="../tags/tag142.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slideLayout" Target="../slideLayouts/slideLayout21.xml"/><Relationship Id="rId19" Type="http://schemas.openxmlformats.org/officeDocument/2006/relationships/tags" Target="../tags/tag139.xml"/><Relationship Id="rId18" Type="http://schemas.openxmlformats.org/officeDocument/2006/relationships/slideLayout" Target="../slideLayouts/slideLayout37.xml"/><Relationship Id="rId17" Type="http://schemas.openxmlformats.org/officeDocument/2006/relationships/slideLayout" Target="../slideLayouts/slideLayout36.xml"/><Relationship Id="rId16" Type="http://schemas.openxmlformats.org/officeDocument/2006/relationships/slideLayout" Target="../slideLayouts/slideLayout35.xml"/><Relationship Id="rId15" Type="http://schemas.openxmlformats.org/officeDocument/2006/relationships/slideLayout" Target="../slideLayouts/slideLayout34.xml"/><Relationship Id="rId14" Type="http://schemas.openxmlformats.org/officeDocument/2006/relationships/slideLayout" Target="../slideLayouts/slideLayout33.xml"/><Relationship Id="rId13" Type="http://schemas.openxmlformats.org/officeDocument/2006/relationships/slideLayout" Target="../slideLayouts/slideLayout32.xml"/><Relationship Id="rId12" Type="http://schemas.openxmlformats.org/officeDocument/2006/relationships/slideLayout" Target="../slideLayouts/slideLayout31.xml"/><Relationship Id="rId11" Type="http://schemas.openxmlformats.org/officeDocument/2006/relationships/slideLayout" Target="../slideLayouts/slideLayout30.xml"/><Relationship Id="rId10" Type="http://schemas.openxmlformats.org/officeDocument/2006/relationships/slideLayout" Target="../slideLayouts/slideLayout29.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628650" y="365125"/>
            <a:ext cx="7886700" cy="1325563"/>
          </a:xfrm>
          <a:prstGeom prst="rect">
            <a:avLst/>
          </a:prstGeom>
          <a:noFill/>
          <a:ln w="9525">
            <a:noFill/>
            <a:miter/>
          </a:ln>
        </p:spPr>
        <p:txBody>
          <a:bodyPr anchor="ctr"/>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628650" y="1825625"/>
            <a:ext cx="7886700" cy="4351338"/>
          </a:xfrm>
          <a:prstGeom prst="rect">
            <a:avLst/>
          </a:prstGeom>
          <a:noFill/>
          <a:ln w="9525">
            <a:noFill/>
            <a:miter/>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hangingPunct="1">
              <a:spcBef>
                <a:spcPts val="0"/>
              </a:spcBef>
              <a:spcAft>
                <a:spcPts val="0"/>
              </a:spcAft>
              <a:defRPr sz="900">
                <a:solidFill>
                  <a:schemeClr val="tx1">
                    <a:tint val="75000"/>
                  </a:schemeClr>
                </a:solidFill>
                <a:latin typeface="+mn-lt"/>
                <a:ea typeface="+mn-ea"/>
              </a:defRPr>
            </a:lvl1pPr>
          </a:lstStyle>
          <a:p>
            <a:pPr marL="0" marR="0" lvl="0" indent="0" algn="l" defTabSz="914400" rtl="0" eaLnBrk="1" latinLnBrk="0" hangingPunct="1">
              <a:spcBef>
                <a:spcPts val="0"/>
              </a:spcBef>
              <a:spcAft>
                <a:spcPts val="0"/>
              </a:spcAft>
              <a:buClrTx/>
              <a:buSzTx/>
              <a:buFontTx/>
              <a:buNone/>
              <a:defRPr/>
            </a:pPr>
            <a:fld id="{C81FE08C-3EED-4856-B2A7-5AD428AF831E}" type="datetimeFigureOut">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hangingPunct="1">
              <a:spcBef>
                <a:spcPts val="0"/>
              </a:spcBef>
              <a:spcAft>
                <a:spcPts val="0"/>
              </a:spcAft>
              <a:defRPr sz="900">
                <a:solidFill>
                  <a:schemeClr val="tx1">
                    <a:tint val="75000"/>
                  </a:schemeClr>
                </a:solidFill>
                <a:latin typeface="+mn-lt"/>
                <a:ea typeface="+mn-ea"/>
              </a:defRPr>
            </a:lvl1pPr>
          </a:lstStyle>
          <a:p>
            <a:pPr marL="0" marR="0" lvl="0" indent="0" algn="ctr" defTabSz="914400" rtl="0" eaLnBrk="1" latinLnBrk="0" hangingPunct="1">
              <a:spcBef>
                <a:spcPts val="0"/>
              </a:spcBef>
              <a:spcAft>
                <a:spcPts val="0"/>
              </a:spcAft>
              <a:buClrTx/>
              <a:buSzTx/>
              <a:buFontTx/>
              <a:buNone/>
              <a:defRPr/>
            </a:pPr>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eaLnBrk="1" hangingPunct="1">
              <a:spcBef>
                <a:spcPts val="0"/>
              </a:spcBef>
              <a:spcAft>
                <a:spcPts val="0"/>
              </a:spcAft>
              <a:defRPr sz="900">
                <a:solidFill>
                  <a:schemeClr val="tx1">
                    <a:tint val="75000"/>
                  </a:schemeClr>
                </a:solidFill>
                <a:latin typeface="+mn-lt"/>
                <a:ea typeface="+mn-ea"/>
              </a:defRPr>
            </a:lvl1pPr>
          </a:lstStyle>
          <a:p>
            <a:pPr marL="0" marR="0" lvl="0" indent="0" algn="r" defTabSz="914400" rtl="0" eaLnBrk="1" latinLnBrk="0" hangingPunct="1">
              <a:spcBef>
                <a:spcPts val="0"/>
              </a:spcBef>
              <a:spcAft>
                <a:spcPts val="0"/>
              </a:spcAft>
              <a:buClrTx/>
              <a:buSzTx/>
              <a:buFontTx/>
              <a:buNone/>
              <a:defRPr/>
            </a:pPr>
            <a:fld id="{6528A062-11FE-40D1-80F2-AC34DFD43FD4}" type="slidenum">
              <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rPr>
            </a:fld>
            <a:endParaRPr kumimoji="0" lang="zh-CN" altLang="en-US" sz="9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itchFamily="34" charset="0"/>
          <a:ea typeface="宋体" pitchFamily="2" charset="-122"/>
        </a:defRPr>
      </a:lvl5pPr>
      <a:lvl6pPr marL="4572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6pPr>
      <a:lvl7pPr marL="9144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7pPr>
      <a:lvl8pPr marL="13716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8pPr>
      <a:lvl9pPr marL="1828800" algn="l" defTabSz="685800" rtl="0" fontAlgn="base">
        <a:lnSpc>
          <a:spcPct val="90000"/>
        </a:lnSpc>
        <a:spcBef>
          <a:spcPct val="0"/>
        </a:spcBef>
        <a:spcAft>
          <a:spcPct val="0"/>
        </a:spcAft>
        <a:defRPr sz="3300">
          <a:solidFill>
            <a:schemeClr val="tx1"/>
          </a:solidFill>
          <a:latin typeface="Calibri Light" pitchFamily="34" charset="0"/>
          <a:ea typeface="宋体"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9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9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9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9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9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9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6"/>
          <p:cNvPicPr>
            <a:picLocks noChangeAspect="1"/>
          </p:cNvPicPr>
          <p:nvPr/>
        </p:nvPicPr>
        <p:blipFill>
          <a:blip r:embed="rId9"/>
          <a:srcRect l="1053" t="285" r="1619" b="92966"/>
          <a:stretch>
            <a:fillRect/>
          </a:stretch>
        </p:blipFill>
        <p:spPr>
          <a:xfrm>
            <a:off x="0" y="0"/>
            <a:ext cx="9144000" cy="482600"/>
          </a:xfrm>
          <a:prstGeom prst="rect">
            <a:avLst/>
          </a:prstGeom>
          <a:noFill/>
          <a:ln w="9525">
            <a:noFill/>
            <a:miter/>
          </a:ln>
        </p:spPr>
      </p:pic>
      <p:sp>
        <p:nvSpPr>
          <p:cNvPr id="1027" name="KSO_BT1"/>
          <p:cNvSpPr>
            <a:spLocks noGrp="1"/>
          </p:cNvSpPr>
          <p:nvPr>
            <p:ph type="title"/>
          </p:nvPr>
        </p:nvSpPr>
        <p:spPr>
          <a:xfrm>
            <a:off x="339725" y="595313"/>
            <a:ext cx="8370888" cy="588962"/>
          </a:xfrm>
          <a:prstGeom prst="rect">
            <a:avLst/>
          </a:prstGeom>
          <a:noFill/>
          <a:ln w="9525">
            <a:noFill/>
            <a:miter/>
          </a:ln>
        </p:spPr>
        <p:txBody>
          <a:bodyPr anchor="b"/>
          <a:lstStyle/>
          <a:p>
            <a:pPr lvl="0"/>
            <a:r>
              <a:rPr lang="zh-CN" altLang="en-US" dirty="0"/>
              <a:t>单击此处编辑母版标题样式</a:t>
            </a:r>
            <a:endParaRPr lang="en-US" altLang="x-none" dirty="0"/>
          </a:p>
        </p:txBody>
      </p:sp>
      <p:sp>
        <p:nvSpPr>
          <p:cNvPr id="1028" name="KSO_BC1"/>
          <p:cNvSpPr>
            <a:spLocks noGrp="1"/>
          </p:cNvSpPr>
          <p:nvPr>
            <p:ph type="body" idx="1"/>
          </p:nvPr>
        </p:nvSpPr>
        <p:spPr>
          <a:xfrm>
            <a:off x="339725" y="1393825"/>
            <a:ext cx="8361363" cy="4708525"/>
          </a:xfrm>
          <a:prstGeom prst="rect">
            <a:avLst/>
          </a:prstGeom>
          <a:noFill/>
          <a:ln w="9525">
            <a:noFill/>
            <a:miter/>
          </a:ln>
        </p:spPr>
        <p:txBody>
          <a:body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4" name="KSO_FD"/>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KSO_FT"/>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p>
            <a:endParaRPr lang="zh-CN" altLang="en-US"/>
          </a:p>
        </p:txBody>
      </p:sp>
      <p:sp>
        <p:nvSpPr>
          <p:cNvPr id="6" name="KSO_FN"/>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hf sldNum="0" hdr="0" ftr="0" dt="0"/>
  <p:txStyles>
    <p:title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tx2">
            <a:lumMod val="75000"/>
          </a:schemeClr>
        </a:buClr>
        <a:buSzPct val="60000"/>
        <a:buFont typeface="Wingdings" panose="05000000000000000000" pitchFamily="2" charset="2"/>
        <a:buChar char="u"/>
        <a:defRPr sz="2000" kern="1200" baseline="0">
          <a:solidFill>
            <a:schemeClr val="tx1"/>
          </a:solidFill>
          <a:latin typeface="Arial" panose="020B0604020202090204" pitchFamily="34" charset="0"/>
          <a:ea typeface="宋体" pitchFamily="2" charset="-122"/>
          <a:cs typeface="+mn-cs"/>
        </a:defRPr>
      </a:lvl1pPr>
      <a:lvl2pPr marL="357505" indent="-357505" algn="just" defTabSz="914400" rtl="0" eaLnBrk="1" latinLnBrk="0" hangingPunct="1">
        <a:lnSpc>
          <a:spcPct val="130000"/>
        </a:lnSpc>
        <a:spcBef>
          <a:spcPts val="0"/>
        </a:spcBef>
        <a:spcAft>
          <a:spcPts val="600"/>
        </a:spcAft>
        <a:buClr>
          <a:schemeClr val="accent2">
            <a:lumMod val="60000"/>
            <a:lumOff val="40000"/>
          </a:schemeClr>
        </a:buClr>
        <a:buFont typeface="幼圆" pitchFamily="49" charset="-122"/>
        <a:buChar char=" "/>
        <a:defRPr sz="1600" kern="1200" baseline="0">
          <a:solidFill>
            <a:srgbClr val="7D7D7D"/>
          </a:solidFill>
          <a:latin typeface="幼圆" pitchFamily="49" charset="-122"/>
          <a:ea typeface="幼圆" pitchFamily="49" charset="-122"/>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502412" y="443230"/>
            <a:ext cx="8139178" cy="441964"/>
          </a:xfrm>
          <a:prstGeom prst="rect">
            <a:avLst/>
          </a:prstGeom>
        </p:spPr>
        <p:txBody>
          <a:bodyPr vert="horz" lIns="101600" tIns="38100" rIns="76200" bIns="381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502412" y="952508"/>
            <a:ext cx="8139178" cy="5388907"/>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659807" y="6349833"/>
            <a:ext cx="2025000" cy="316800"/>
          </a:xfrm>
          <a:prstGeom prst="rect">
            <a:avLst/>
          </a:prstGeom>
        </p:spPr>
        <p:txBody>
          <a:bodyPr vert="horz" lIns="91440" tIns="45720" rIns="91440" bIns="45720" rtlCol="0" anchor="ctr">
            <a:normAutofit/>
          </a:bodyPr>
          <a:lstStyle>
            <a:lvl1pPr algn="l">
              <a:defRPr sz="1200" cap="all" baseline="0">
                <a:solidFill>
                  <a:schemeClr val="tx1">
                    <a:lumMod val="85000"/>
                    <a:lumOff val="15000"/>
                  </a:schemeClr>
                </a:solidFill>
                <a:latin typeface="Arial" panose="020B0604020202090204" pitchFamily="34" charset="0"/>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3087000" y="6349833"/>
            <a:ext cx="2970000" cy="316800"/>
          </a:xfrm>
          <a:prstGeom prst="rect">
            <a:avLst/>
          </a:prstGeom>
        </p:spPr>
        <p:txBody>
          <a:bodyPr vert="horz" lIns="91440" tIns="45720" rIns="91440" bIns="45720" rtlCol="0" anchor="ctr">
            <a:normAutofit/>
          </a:bodyPr>
          <a:lstStyle>
            <a:lvl1pPr algn="ctr">
              <a:defRPr sz="1200" cap="all" baseline="0">
                <a:solidFill>
                  <a:schemeClr val="tx1">
                    <a:lumMod val="85000"/>
                    <a:lumOff val="15000"/>
                  </a:schemeClr>
                </a:solidFill>
                <a:latin typeface="Arial" panose="020B0604020202090204" pitchFamily="34" charset="0"/>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6457950" y="6349833"/>
            <a:ext cx="2025000" cy="316800"/>
          </a:xfrm>
          <a:prstGeom prst="rect">
            <a:avLst/>
          </a:prstGeom>
        </p:spPr>
        <p:txBody>
          <a:bodyPr vert="horz" lIns="91440" tIns="45720" rIns="91440" bIns="45720" rtlCol="0" anchor="ctr">
            <a:normAutofit/>
          </a:bodyPr>
          <a:lstStyle>
            <a:lvl1pPr algn="r">
              <a:defRPr sz="1200" cap="all" baseline="0">
                <a:solidFill>
                  <a:schemeClr val="tx1">
                    <a:lumMod val="85000"/>
                    <a:lumOff val="15000"/>
                  </a:schemeClr>
                </a:solidFill>
                <a:latin typeface="Arial" panose="020B0604020202090204" pitchFamily="34" charset="0"/>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 id="2147483683" r:id="rId14"/>
    <p:sldLayoutId id="2147483684" r:id="rId15"/>
    <p:sldLayoutId id="2147483685" r:id="rId16"/>
    <p:sldLayoutId id="2147483686" r:id="rId17"/>
    <p:sldLayoutId id="2147483687" r:id="rId18"/>
  </p:sldLayoutIdLst>
  <p:txStyles>
    <p:titleStyle>
      <a:lvl1pPr algn="l" defTabSz="914400" rtl="0" eaLnBrk="1" fontAlgn="auto" latinLnBrk="0" hangingPunct="1">
        <a:lnSpc>
          <a:spcPct val="100000"/>
        </a:lnSpc>
        <a:spcBef>
          <a:spcPct val="0"/>
        </a:spcBef>
        <a:buNone/>
        <a:defRPr sz="2400" b="1" u="none" strike="noStrike" kern="1200" cap="all" spc="200" normalizeH="0" baseline="0">
          <a:solidFill>
            <a:schemeClr val="tx1">
              <a:lumMod val="85000"/>
              <a:lumOff val="15000"/>
            </a:schemeClr>
          </a:solidFill>
          <a:uFillTx/>
          <a:latin typeface="Arial" panose="020B0604020202090204"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all" spc="150" normalizeH="0" baseline="0">
          <a:solidFill>
            <a:schemeClr val="tx1">
              <a:lumMod val="85000"/>
              <a:lumOff val="15000"/>
            </a:schemeClr>
          </a:solidFill>
          <a:uFillTx/>
          <a:latin typeface="Arial" panose="020B0604020202090204" pitchFamily="34" charset="0"/>
          <a:ea typeface="微软雅黑" pitchFamily="34"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90204" pitchFamily="34" charset="0"/>
        <a:buChar char="•"/>
        <a:tabLst>
          <a:tab pos="1609725" algn="l"/>
        </a:tabLst>
        <a:defRPr sz="1600" u="none" strike="noStrike" kern="1200" cap="all" spc="150" normalizeH="0" baseline="0">
          <a:solidFill>
            <a:schemeClr val="tx1">
              <a:lumMod val="85000"/>
              <a:lumOff val="15000"/>
            </a:schemeClr>
          </a:solidFill>
          <a:uFillTx/>
          <a:latin typeface="Arial" panose="020B0604020202090204" pitchFamily="34" charset="0"/>
          <a:ea typeface="微软雅黑" pitchFamily="34"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all" spc="150" normalizeH="0" baseline="0">
          <a:solidFill>
            <a:schemeClr val="tx1">
              <a:lumMod val="85000"/>
              <a:lumOff val="15000"/>
            </a:schemeClr>
          </a:solidFill>
          <a:uFillTx/>
          <a:latin typeface="Arial" panose="020B0604020202090204" pitchFamily="34" charset="0"/>
          <a:ea typeface="微软雅黑" pitchFamily="34"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all" spc="150" normalizeH="0" baseline="0">
          <a:solidFill>
            <a:schemeClr val="tx1">
              <a:lumMod val="85000"/>
              <a:lumOff val="15000"/>
            </a:schemeClr>
          </a:solidFill>
          <a:uFillTx/>
          <a:latin typeface="Arial" panose="020B0604020202090204" pitchFamily="34" charset="0"/>
          <a:ea typeface="微软雅黑" pitchFamily="34"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90204" pitchFamily="34" charset="0"/>
        <a:buChar char="•"/>
        <a:defRPr sz="1600" u="none" strike="noStrike" kern="1200" cap="all" spc="150" normalizeH="0" baseline="0">
          <a:solidFill>
            <a:schemeClr val="tx1">
              <a:lumMod val="85000"/>
              <a:lumOff val="15000"/>
            </a:schemeClr>
          </a:solidFill>
          <a:uFillTx/>
          <a:latin typeface="Arial" panose="020B0604020202090204"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46.xml"/><Relationship Id="rId1" Type="http://schemas.openxmlformats.org/officeDocument/2006/relationships/tags" Target="../tags/tag14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34.png"/></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3.xml"/><Relationship Id="rId2" Type="http://schemas.openxmlformats.org/officeDocument/2006/relationships/image" Target="../media/image22.GIF"/><Relationship Id="rId1" Type="http://schemas.openxmlformats.org/officeDocument/2006/relationships/image" Target="../media/image21.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image" Target="../media/image21.wmf"/></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23.png"/><Relationship Id="rId2" Type="http://schemas.microsoft.com/office/2007/relationships/media" Target="file:///D:\parblisher\Clipart\corpmm\ThemeSnd\j0074270.mid" TargetMode="External"/><Relationship Id="rId1" Type="http://schemas.openxmlformats.org/officeDocument/2006/relationships/audio" Target="file:///D:\parblisher\Clipart\corpmm\ThemeSnd\j0074270.mid"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4.png"/></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6.jpe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29.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0.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33.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ctrTitle"/>
            <p:custDataLst>
              <p:tags r:id="rId1"/>
            </p:custDataLst>
          </p:nvPr>
        </p:nvSpPr>
        <p:spPr/>
        <p:txBody>
          <a:bodyPr/>
          <a:p>
            <a:pPr marL="0" indent="0" algn="ctr">
              <a:lnSpc>
                <a:spcPct val="100000"/>
              </a:lnSpc>
              <a:spcBef>
                <a:spcPts val="0"/>
              </a:spcBef>
              <a:spcAft>
                <a:spcPts val="0"/>
              </a:spcAft>
              <a:buSzPct val="100000"/>
              <a:buNone/>
            </a:pPr>
            <a:r>
              <a:rPr lang="zh-CN" altLang="en-US" sz="4400" dirty="0">
                <a:solidFill>
                  <a:srgbClr val="FF0000"/>
                </a:solidFill>
              </a:rPr>
              <a:t>第四章  沟通与协调工作</a:t>
            </a:r>
            <a:endParaRPr lang="zh-CN" altLang="en-US" sz="4400" dirty="0">
              <a:solidFill>
                <a:srgbClr val="FF0000"/>
              </a:solidFill>
            </a:endParaRPr>
          </a:p>
        </p:txBody>
      </p:sp>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李副总对王玉经理怎么和其他同事沟通工作觉得好奇,开始观察她的沟通方式。原来,王玉经理总是以电子邮件交代部门员工工作。部门员工也都是以电子邮件回复工作进度及提出问题,很少找她当面报告或讨论。对其他部门同事也是如此,电子邮件似乎被王玉经理当作和同仁们合作的最佳沟通工具。</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a:solidFill>
                  <a:srgbClr val="000000"/>
                </a:solidFill>
                <a:latin typeface="黑体" pitchFamily="49" charset="-122"/>
                <a:ea typeface="黑体" pitchFamily="49" charset="-122"/>
              </a:rPr>
              <a:t>　　王玉经理的部门员工对部门逐渐没有向心力,除了不配合加班,还只执行交办的工作,不太主动提出企划或问题。而其他各部门主管,也不会像王玉经理刚到研发部时,主动到她办公室聊聊,大家见了面,只是客气地点个头。开会时的讨论,也都是例行公事，讨论并不积极。</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bg1">
                    <a:lumMod val="50000"/>
                  </a:schemeClr>
                </a:solidFill>
                <a:effectLst/>
                <a:uLnTx/>
                <a:uFillTx/>
                <a:latin typeface="华文新魏" pitchFamily="2" charset="-122"/>
                <a:ea typeface="华文新魏" pitchFamily="2" charset="-122"/>
              </a:rPr>
              <a:t>协调的概念</a:t>
            </a:r>
            <a:endParaRPr kumimoji="0" lang="zh-CN" altLang="en-US" sz="2400" b="0" i="0" u="none" strike="noStrike" kern="0" cap="none" spc="0" normalizeH="0" baseline="0" noProof="0" dirty="0">
              <a:ln>
                <a:noFill/>
              </a:ln>
              <a:solidFill>
                <a:schemeClr val="bg1">
                  <a:lumMod val="50000"/>
                </a:schemeClr>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协调工作的意义 </a:t>
            </a:r>
            <a:endParaRPr lang="zh-CN" altLang="en-US" sz="2400" kern="0" dirty="0">
              <a:solidFill>
                <a:schemeClr val="bg1">
                  <a:lumMod val="50000"/>
                </a:schemeClr>
              </a:solidFill>
              <a:latin typeface="华文新魏" pitchFamily="2" charset="-122"/>
              <a:ea typeface="华文新魏" pitchFamily="2" charset="-122"/>
            </a:endParaRPr>
          </a:p>
        </p:txBody>
      </p:sp>
      <p:sp>
        <p:nvSpPr>
          <p:cNvPr id="11" name="任意多边形 10"/>
          <p:cNvSpPr/>
          <p:nvPr/>
        </p:nvSpPr>
        <p:spPr>
          <a:xfrm>
            <a:off x="2461418" y="3933056"/>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3</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2" name="直接连接符 11"/>
          <p:cNvCxnSpPr/>
          <p:nvPr/>
        </p:nvCxnSpPr>
        <p:spPr>
          <a:xfrm>
            <a:off x="2739230" y="4305867"/>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3" name="文本框 38"/>
          <p:cNvSpPr txBox="1"/>
          <p:nvPr/>
        </p:nvSpPr>
        <p:spPr>
          <a:xfrm>
            <a:off x="2926556" y="3899840"/>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协调工作</a:t>
            </a:r>
            <a:r>
              <a:rPr lang="zh-CN" altLang="en-US" sz="2400" kern="0" dirty="0" smtClean="0">
                <a:solidFill>
                  <a:schemeClr val="bg1">
                    <a:lumMod val="50000"/>
                  </a:schemeClr>
                </a:solidFill>
                <a:latin typeface="华文新魏" pitchFamily="2" charset="-122"/>
                <a:ea typeface="华文新魏" pitchFamily="2" charset="-122"/>
              </a:rPr>
              <a:t>的内容 </a:t>
            </a:r>
            <a:endParaRPr lang="zh-CN" altLang="en-US" sz="2400" kern="0" dirty="0">
              <a:solidFill>
                <a:schemeClr val="bg1">
                  <a:lumMod val="50000"/>
                </a:schemeClr>
              </a:solidFill>
              <a:latin typeface="华文新魏" pitchFamily="2" charset="-122"/>
              <a:ea typeface="华文新魏" pitchFamily="2" charset="-122"/>
            </a:endParaRPr>
          </a:p>
        </p:txBody>
      </p:sp>
      <p:sp>
        <p:nvSpPr>
          <p:cNvPr id="14" name="任意多边形 13"/>
          <p:cNvSpPr/>
          <p:nvPr/>
        </p:nvSpPr>
        <p:spPr>
          <a:xfrm>
            <a:off x="1801812" y="4830368"/>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4</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5" name="直接连接符 14"/>
          <p:cNvCxnSpPr/>
          <p:nvPr/>
        </p:nvCxnSpPr>
        <p:spPr>
          <a:xfrm>
            <a:off x="2079624" y="5203179"/>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6" name="文本框 38"/>
          <p:cNvSpPr txBox="1"/>
          <p:nvPr/>
        </p:nvSpPr>
        <p:spPr>
          <a:xfrm>
            <a:off x="2266950" y="4797152"/>
            <a:ext cx="4162425" cy="335012"/>
          </a:xfrm>
          <a:prstGeom prst="rect">
            <a:avLst/>
          </a:prstGeom>
          <a:noFill/>
        </p:spPr>
        <p:txBody>
          <a:bodyPr>
            <a:noAutofit/>
          </a:bodyPr>
          <a:lstStyle/>
          <a:p>
            <a:pPr>
              <a:defRPr/>
            </a:pPr>
            <a:r>
              <a:rPr lang="zh-CN" altLang="en-US" sz="2400" kern="0" dirty="0" smtClean="0">
                <a:latin typeface="华文新魏" pitchFamily="2" charset="-122"/>
                <a:ea typeface="华文新魏" pitchFamily="2" charset="-122"/>
              </a:rPr>
              <a:t>协调的主要方式 </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195909"/>
            <a:ext cx="7793038" cy="4475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大</a:t>
            </a:r>
            <a:r>
              <a:rPr lang="zh-CN" altLang="en-US" sz="2000" b="1" dirty="0">
                <a:solidFill>
                  <a:srgbClr val="000000"/>
                </a:solidFill>
                <a:latin typeface="黑体" pitchFamily="49" charset="-122"/>
                <a:ea typeface="黑体" pitchFamily="49" charset="-122"/>
              </a:rPr>
              <a:t>新糖果糕点饮料公司秘书陈青青，是刚调来公司办公室工作的。一天，办公室主任交给她一项新任务，负责全公司的黑板宣传工作。但是，陈秘书不会编排版面，美术字也不过关，主任又选派了同一办公室有美术功底的杨秘书负责版面编排工作，让陈秘书专门负责组稿、改稿等工作。杨秘书很有才干，编排版面、写美术字、画画等在公司都是小有名气的，他根本就没把这黄毛丫头放在眼里。碰到他工作忙起来，就把出黑板报的事儿抛到九霄云外去了，弄得主任常常催促陈秘书：“怎么黑板报又延期了？“陈秘书又不好明说，只好硬着头皮去催杨秘书，可杨秘书根本不配合，还拿冷眼对她，陈秘书只恨自己没用，不能动笔画。</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smtClean="0">
                <a:solidFill>
                  <a:srgbClr val="000000"/>
                </a:solidFill>
                <a:latin typeface="黑体" pitchFamily="49" charset="-122"/>
                <a:ea typeface="黑体" pitchFamily="49" charset="-122"/>
              </a:rPr>
              <a:t>    面对</a:t>
            </a:r>
            <a:r>
              <a:rPr lang="zh-CN" altLang="en-US" sz="2000" b="1" dirty="0">
                <a:solidFill>
                  <a:srgbClr val="000000"/>
                </a:solidFill>
                <a:latin typeface="黑体" pitchFamily="49" charset="-122"/>
                <a:ea typeface="黑体" pitchFamily="49" charset="-122"/>
              </a:rPr>
              <a:t>这种情况，陈秘书应该采用哪种方式与杨秘书进行协调？具体应该怎样做？</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不善于协调关系的陈青青</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2123906"/>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个别</a:t>
            </a:r>
            <a:r>
              <a:rPr lang="zh-CN" altLang="en-US" b="1" dirty="0">
                <a:latin typeface="Arial" panose="020B0604020202090204" pitchFamily="34" charset="0"/>
                <a:ea typeface="宋体" pitchFamily="2" charset="-122"/>
                <a:sym typeface="+mn-ea"/>
              </a:rPr>
              <a:t>协调也称直接协调，主要是针对一些情况比较简单、涉及面小的矛盾和问题。个别协调主要是通过秘书与协调对象直接进行沟通交流，以个别协商和疏导的方式积极解决工作中的矛盾和问题。在此期间，秘书人员要及时地和协调对象进行思想交流，找出问题所在，有的放矢地做好协调对象的思想工作，晓之以理，动之以情，最终使协调对象消除隔阂和误会，淡化矛盾，解决问题。</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1659429" cy="461665"/>
          </a:xfrm>
          <a:prstGeom prst="rect">
            <a:avLst/>
          </a:prstGeom>
        </p:spPr>
        <p:txBody>
          <a:bodyPr wrap="none">
            <a:spAutoFit/>
          </a:bodyPr>
          <a:lstStyle/>
          <a:p>
            <a:r>
              <a:rPr lang="en-US" altLang="zh-CN" sz="2400" b="1" dirty="0" smtClean="0"/>
              <a:t>1.</a:t>
            </a:r>
            <a:r>
              <a:rPr lang="zh-CN" altLang="en-US" sz="2400" b="1" dirty="0"/>
              <a:t>个别协调</a:t>
            </a:r>
            <a:endParaRPr lang="zh-CN" altLang="en-US" sz="2400" b="1" dirty="0"/>
          </a:p>
        </p:txBody>
      </p:sp>
    </p:spTree>
  </p:cSld>
  <p:clrMapOvr>
    <a:masterClrMapping/>
  </p:clrMapOvr>
  <p:transition spd="med"/>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3424197"/>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会议</a:t>
            </a:r>
            <a:r>
              <a:rPr lang="zh-CN" altLang="en-US" b="1" dirty="0">
                <a:latin typeface="Arial" panose="020B0604020202090204" pitchFamily="34" charset="0"/>
                <a:ea typeface="宋体" pitchFamily="2" charset="-122"/>
                <a:sym typeface="+mn-ea"/>
              </a:rPr>
              <a:t>协调主要是针对一些情况比较复杂，涉及面广的矛盾和问题。会议协调主要是通过和组织其他部门之间进行沟通交流，以召开协调会议的方式解决问题。秘书部门作为领导的助手，在召开协调会议之前要先做好问题的调查研究工作，深入细致地了解问题所在，对问题的发展态势做出精准的判断和分析，并和相关部门进行沟通，初步拟定解决措施，以提高协调会议的效率。在各部门充分提出解决方案后，还要协助临高对个别有分歧的部门做好疏导和协调工作，从大局出发，以集体利益为重，求同存异，形成合理，最终达到比较满意的结果。</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1659429" cy="461665"/>
          </a:xfrm>
          <a:prstGeom prst="rect">
            <a:avLst/>
          </a:prstGeom>
        </p:spPr>
        <p:txBody>
          <a:bodyPr wrap="none">
            <a:spAutoFit/>
          </a:bodyPr>
          <a:lstStyle/>
          <a:p>
            <a:r>
              <a:rPr lang="en-US" altLang="zh-CN" sz="2400" b="1" dirty="0" smtClean="0"/>
              <a:t>2.</a:t>
            </a:r>
            <a:r>
              <a:rPr lang="zh-CN" altLang="en-US" sz="2400" b="1" dirty="0"/>
              <a:t>会议协调</a:t>
            </a:r>
            <a:endParaRPr lang="zh-CN" altLang="en-US" sz="2400" b="1" dirty="0"/>
          </a:p>
        </p:txBody>
      </p:sp>
    </p:spTree>
  </p:cSld>
  <p:clrMapOvr>
    <a:masterClrMapping/>
  </p:clrMapOvr>
  <p:transition spd="med"/>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1708407"/>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文件</a:t>
            </a:r>
            <a:r>
              <a:rPr lang="zh-CN" altLang="en-US" b="1" dirty="0">
                <a:latin typeface="Arial" panose="020B0604020202090204" pitchFamily="34" charset="0"/>
                <a:ea typeface="宋体" pitchFamily="2" charset="-122"/>
                <a:sym typeface="+mn-ea"/>
              </a:rPr>
              <a:t>协调主要针对一些综合性、常规性的工作或者重大活动，主要通过发布文件的形式，明确各部门的职责，落实到各相关单位。在制发文件之前，秘书部门要和相关各个部门进行沟通协调，达成共识，同时进行文件的会签，以示负责。</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39763"/>
            <a:ext cx="1659429" cy="461665"/>
          </a:xfrm>
          <a:prstGeom prst="rect">
            <a:avLst/>
          </a:prstGeom>
        </p:spPr>
        <p:txBody>
          <a:bodyPr wrap="none">
            <a:spAutoFit/>
          </a:bodyPr>
          <a:lstStyle/>
          <a:p>
            <a:r>
              <a:rPr lang="en-US" altLang="zh-CN" sz="2400" b="1" dirty="0" smtClean="0"/>
              <a:t>3.</a:t>
            </a:r>
            <a:r>
              <a:rPr lang="zh-CN" altLang="en-US" sz="2400" b="1" dirty="0"/>
              <a:t>文件协调</a:t>
            </a:r>
            <a:endParaRPr lang="zh-CN" altLang="en-US" sz="2400" b="1" dirty="0"/>
          </a:p>
        </p:txBody>
      </p:sp>
    </p:spTree>
  </p:cSld>
  <p:clrMapOvr>
    <a:masterClrMapping/>
  </p:clrMapOvr>
  <p:transition spd="med"/>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39752" y="3645024"/>
            <a:ext cx="6624736" cy="1717675"/>
          </a:xfrm>
        </p:spPr>
        <p:txBody>
          <a:bodyPr>
            <a:noAutofit/>
          </a:bodyPr>
          <a:lstStyle/>
          <a:p>
            <a:r>
              <a:rPr lang="zh-CN" altLang="en-US" dirty="0"/>
              <a:t>第四节	协调的基本步骤和技巧</a:t>
            </a:r>
            <a:endParaRPr lang="zh-CN" alt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195909"/>
            <a:ext cx="779303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宏大公司赵副总经理因一项业务工作,与黄总经理产生了争执。后来,赵副总在与王秘书外出时,对秘书说黄总经理太过于武断,并且不尊重他人的意见,以至于公司决策出现失误,给公司造成了很大的经济损失。王秘书知道总经理与副总经理一直以来都因工作意见不同,会有一些分歧。宏大公司的总经理是一位颇有能力的人,但不太注意沟通协调的方式方法,因而伤了不少人,员工对此也颇有意见。赵副总经理考虑问题比较周到,群众基础较好,但容易犹豫不决，不够果断。王秘书在个人情感上更偏向赵副总经理一些。今天,赵副总和他谈起与总经理的分歧,意思也很明显，就是想得到王秘书对他的支持和理解。 </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王秘书此时应如何办?</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842732" y="2924944"/>
            <a:ext cx="758390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200000"/>
              </a:lnSpc>
            </a:pPr>
            <a:r>
              <a:rPr lang="zh-CN" altLang="en-US" sz="2000" b="1" dirty="0">
                <a:solidFill>
                  <a:srgbClr val="000000"/>
                </a:solidFill>
                <a:latin typeface="黑体" pitchFamily="49" charset="-122"/>
                <a:ea typeface="黑体" pitchFamily="49" charset="-122"/>
              </a:rPr>
              <a:t>秘书在处理协调工作时，应注意以下的内容：</a:t>
            </a:r>
            <a:endParaRPr lang="zh-CN" altLang="en-US" sz="2000" b="1" dirty="0">
              <a:solidFill>
                <a:srgbClr val="000000"/>
              </a:solidFill>
              <a:latin typeface="黑体" pitchFamily="49" charset="-122"/>
              <a:ea typeface="黑体" pitchFamily="49" charset="-122"/>
            </a:endParaRPr>
          </a:p>
          <a:p>
            <a:pPr eaLnBrk="1" hangingPunct="1">
              <a:lnSpc>
                <a:spcPct val="200000"/>
              </a:lnSpc>
            </a:pPr>
            <a:r>
              <a:rPr lang="en-US" altLang="zh-CN" sz="2000" b="1" dirty="0">
                <a:solidFill>
                  <a:srgbClr val="000000"/>
                </a:solidFill>
                <a:latin typeface="黑体" pitchFamily="49" charset="-122"/>
                <a:ea typeface="黑体" pitchFamily="49" charset="-122"/>
              </a:rPr>
              <a:t>1.</a:t>
            </a:r>
            <a:r>
              <a:rPr lang="zh-CN" altLang="en-US" sz="2000" b="1" dirty="0">
                <a:solidFill>
                  <a:srgbClr val="000000"/>
                </a:solidFill>
                <a:latin typeface="黑体" pitchFamily="49" charset="-122"/>
                <a:ea typeface="黑体" pitchFamily="49" charset="-122"/>
              </a:rPr>
              <a:t>掌握秘书协调的基本步骤。</a:t>
            </a:r>
            <a:endParaRPr lang="zh-CN" altLang="en-US" sz="2000" b="1" dirty="0">
              <a:solidFill>
                <a:srgbClr val="000000"/>
              </a:solidFill>
              <a:latin typeface="黑体" pitchFamily="49" charset="-122"/>
              <a:ea typeface="黑体" pitchFamily="49" charset="-122"/>
            </a:endParaRPr>
          </a:p>
          <a:p>
            <a:pPr eaLnBrk="1" hangingPunct="1">
              <a:lnSpc>
                <a:spcPct val="200000"/>
              </a:lnSpc>
            </a:pPr>
            <a:r>
              <a:rPr lang="en-US" altLang="zh-CN" sz="2000" b="1" dirty="0">
                <a:solidFill>
                  <a:srgbClr val="000000"/>
                </a:solidFill>
                <a:latin typeface="黑体" pitchFamily="49" charset="-122"/>
                <a:ea typeface="黑体" pitchFamily="49" charset="-122"/>
              </a:rPr>
              <a:t>2.</a:t>
            </a:r>
            <a:r>
              <a:rPr lang="zh-CN" altLang="en-US" sz="2000" b="1" dirty="0">
                <a:solidFill>
                  <a:srgbClr val="000000"/>
                </a:solidFill>
                <a:latin typeface="黑体" pitchFamily="49" charset="-122"/>
                <a:ea typeface="黑体" pitchFamily="49" charset="-122"/>
              </a:rPr>
              <a:t>掌握协调工作的技巧。</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任务分析</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lang="zh-CN" altLang="en-US" sz="2400" kern="0" dirty="0">
                <a:latin typeface="华文新魏" pitchFamily="2" charset="-122"/>
                <a:ea typeface="华文新魏" pitchFamily="2" charset="-122"/>
              </a:rPr>
              <a:t>秘书协调工作的基本步骤</a:t>
            </a:r>
            <a:endParaRPr kumimoji="0" lang="zh-CN" altLang="en-US" sz="2400" b="0" i="0" u="none" strike="noStrike" kern="0" cap="none" spc="0" normalizeH="0" baseline="0" noProof="0" dirty="0">
              <a:ln>
                <a:noFill/>
              </a:ln>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秘书做好协调工作的技巧 </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lang="zh-CN" altLang="en-US" sz="2400" kern="0" dirty="0">
                <a:latin typeface="华文新魏" pitchFamily="2" charset="-122"/>
                <a:ea typeface="华文新魏" pitchFamily="2" charset="-122"/>
              </a:rPr>
              <a:t>秘书协调工作的基本步骤</a:t>
            </a:r>
            <a:endParaRPr kumimoji="0" lang="zh-CN" altLang="en-US" sz="2400" b="0" i="0" u="none" strike="noStrike" kern="0" cap="none" spc="0" normalizeH="0" baseline="0" noProof="0" dirty="0">
              <a:ln>
                <a:noFill/>
              </a:ln>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秘书做好协调工作的技巧 </a:t>
            </a:r>
            <a:endParaRPr lang="zh-CN" altLang="en-US" sz="2400" kern="0" dirty="0">
              <a:solidFill>
                <a:schemeClr val="bg1">
                  <a:lumMod val="50000"/>
                </a:schemeClr>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一天,李副总刚好经过王玉经理办公室门口,听到她打电话,讨论内容似乎和赵经理业务范围有关。李副总简单听了一下谈话的内容,确定是两位经理在沟通。之后,他找了赵经理,询问他具体情况，问为什么办公室离得这么近，不直接走过去说,还要用电话沟通。</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赵经理笑答,电话是王玉经理打来的,王玉经理比较喜欢用电话讨论工作,而不是当面沟通。了解这些情形后,李副总找了王玉经理聊聊,原来王玉经理觉得为了提高工作效率,她喜欢用电话沟通,借此达到工作要求,为公司带来最大的利益。</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1043607" y="2132856"/>
            <a:ext cx="7429227" cy="3054865"/>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一要深入了解问题</a:t>
            </a:r>
            <a:r>
              <a:rPr lang="zh-CN" altLang="en-US" sz="2400" b="1" dirty="0" smtClean="0">
                <a:latin typeface="Arial" panose="020B0604020202090204" pitchFamily="34" charset="0"/>
                <a:ea typeface="宋体" pitchFamily="2" charset="-122"/>
                <a:sym typeface="+mn-ea"/>
              </a:rPr>
              <a:t>。</a:t>
            </a:r>
            <a:endParaRPr lang="en-US" altLang="zh-CN" sz="2400" b="1" dirty="0" smtClean="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二</a:t>
            </a:r>
            <a:r>
              <a:rPr lang="zh-CN" altLang="en-US" sz="2400" b="1" dirty="0">
                <a:latin typeface="Arial" panose="020B0604020202090204" pitchFamily="34" charset="0"/>
                <a:ea typeface="宋体" pitchFamily="2" charset="-122"/>
                <a:sym typeface="+mn-ea"/>
              </a:rPr>
              <a:t>要准确判断是非</a:t>
            </a:r>
            <a:r>
              <a:rPr lang="zh-CN" altLang="en-US" sz="2400" b="1" dirty="0" smtClean="0">
                <a:latin typeface="Arial" panose="020B0604020202090204" pitchFamily="34" charset="0"/>
                <a:ea typeface="宋体" pitchFamily="2" charset="-122"/>
                <a:sym typeface="+mn-ea"/>
              </a:rPr>
              <a:t>。</a:t>
            </a:r>
            <a:endParaRPr lang="en-US" altLang="zh-CN" sz="2400" b="1" dirty="0" smtClean="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三</a:t>
            </a:r>
            <a:r>
              <a:rPr lang="zh-CN" altLang="en-US" sz="2400" b="1" dirty="0">
                <a:latin typeface="Arial" panose="020B0604020202090204" pitchFamily="34" charset="0"/>
                <a:ea typeface="宋体" pitchFamily="2" charset="-122"/>
                <a:sym typeface="+mn-ea"/>
              </a:rPr>
              <a:t>要果断解决问题</a:t>
            </a:r>
            <a:r>
              <a:rPr lang="zh-CN" altLang="en-US" sz="2400" b="1" dirty="0" smtClean="0">
                <a:latin typeface="Arial" panose="020B0604020202090204" pitchFamily="34" charset="0"/>
                <a:ea typeface="宋体" pitchFamily="2" charset="-122"/>
                <a:sym typeface="+mn-ea"/>
              </a:rPr>
              <a:t>。</a:t>
            </a:r>
            <a:endParaRPr lang="en-US" altLang="zh-CN" sz="2400" b="1" dirty="0" smtClean="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四</a:t>
            </a:r>
            <a:r>
              <a:rPr lang="zh-CN" altLang="en-US" sz="2400" b="1" dirty="0">
                <a:latin typeface="Arial" panose="020B0604020202090204" pitchFamily="34" charset="0"/>
                <a:ea typeface="宋体" pitchFamily="2" charset="-122"/>
                <a:sym typeface="+mn-ea"/>
              </a:rPr>
              <a:t>要提出相应措施</a:t>
            </a:r>
            <a:r>
              <a:rPr lang="zh-CN" altLang="en-US" sz="2400" b="1" dirty="0" smtClean="0">
                <a:latin typeface="Arial" panose="020B0604020202090204" pitchFamily="34" charset="0"/>
                <a:ea typeface="宋体" pitchFamily="2" charset="-122"/>
                <a:sym typeface="+mn-ea"/>
              </a:rPr>
              <a:t>。</a:t>
            </a: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4515980" cy="461665"/>
          </a:xfrm>
          <a:prstGeom prst="rect">
            <a:avLst/>
          </a:prstGeom>
        </p:spPr>
        <p:txBody>
          <a:bodyPr wrap="none">
            <a:spAutoFit/>
          </a:bodyPr>
          <a:lstStyle/>
          <a:p>
            <a:r>
              <a:rPr lang="zh-CN" altLang="en-US" sz="2400" b="1" dirty="0"/>
              <a:t>秘书协调工作的基本步骤包括：</a:t>
            </a:r>
            <a:endParaRPr lang="zh-CN" altLang="en-US" sz="2400" b="1" dirty="0"/>
          </a:p>
        </p:txBody>
      </p:sp>
    </p:spTree>
  </p:cSld>
  <p:clrMapOvr>
    <a:masterClrMapping/>
  </p:clrMapOvr>
  <p:transition spd="med"/>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lang="zh-CN" altLang="en-US" sz="2400" kern="0" dirty="0">
                <a:solidFill>
                  <a:schemeClr val="bg1">
                    <a:lumMod val="50000"/>
                  </a:schemeClr>
                </a:solidFill>
                <a:latin typeface="华文新魏" pitchFamily="2" charset="-122"/>
                <a:ea typeface="华文新魏" pitchFamily="2" charset="-122"/>
              </a:rPr>
              <a:t>秘书协调工作的基本步骤</a:t>
            </a:r>
            <a:endParaRPr kumimoji="0" lang="zh-CN" altLang="en-US" sz="2400" b="0" i="0" u="none" strike="noStrike" kern="0" cap="none" spc="0" normalizeH="0" baseline="0" noProof="0" dirty="0">
              <a:ln>
                <a:noFill/>
              </a:ln>
              <a:solidFill>
                <a:schemeClr val="bg1">
                  <a:lumMod val="50000"/>
                </a:schemeClr>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秘书做好协调工作的技巧 </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1043607" y="2132856"/>
            <a:ext cx="7429227" cy="3054865"/>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（一）善于沟通，建立良好的人际关系</a:t>
            </a:r>
            <a:r>
              <a:rPr lang="zh-CN" altLang="en-US" sz="2400" b="1" dirty="0" smtClean="0">
                <a:latin typeface="Arial" panose="020B0604020202090204" pitchFamily="34" charset="0"/>
                <a:ea typeface="宋体" pitchFamily="2" charset="-122"/>
                <a:sym typeface="+mn-ea"/>
              </a:rPr>
              <a:t>。</a:t>
            </a:r>
            <a:endParaRPr lang="en-US" altLang="zh-CN" sz="2400" b="1" dirty="0" smtClean="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（二）讲究一定的协调</a:t>
            </a:r>
            <a:r>
              <a:rPr lang="zh-CN" altLang="en-US" sz="2400" b="1" dirty="0" smtClean="0">
                <a:latin typeface="Arial" panose="020B0604020202090204" pitchFamily="34" charset="0"/>
                <a:ea typeface="宋体" pitchFamily="2" charset="-122"/>
                <a:sym typeface="+mn-ea"/>
              </a:rPr>
              <a:t>艺术。</a:t>
            </a:r>
            <a:endParaRPr lang="en-US" altLang="zh-CN" sz="2400" b="1" dirty="0" smtClean="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（三）坚持原则性与灵活性相统一。</a:t>
            </a:r>
            <a:endParaRPr lang="en-US" altLang="zh-CN" sz="2400" b="1" dirty="0" smtClean="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5444119" cy="461665"/>
          </a:xfrm>
          <a:prstGeom prst="rect">
            <a:avLst/>
          </a:prstGeom>
        </p:spPr>
        <p:txBody>
          <a:bodyPr wrap="none">
            <a:spAutoFit/>
          </a:bodyPr>
          <a:lstStyle/>
          <a:p>
            <a:r>
              <a:rPr lang="zh-CN" altLang="en-US" sz="2400" b="1" dirty="0" smtClean="0"/>
              <a:t>秘书应</a:t>
            </a:r>
            <a:r>
              <a:rPr lang="zh-CN" altLang="en-US" sz="2400" b="1" dirty="0"/>
              <a:t>掌握协调工作的一些基本</a:t>
            </a:r>
            <a:r>
              <a:rPr lang="zh-CN" altLang="en-US" sz="2400" b="1" dirty="0" smtClean="0"/>
              <a:t>技巧：</a:t>
            </a:r>
            <a:endParaRPr lang="zh-CN" altLang="en-US" sz="2400" b="1" dirty="0"/>
          </a:p>
        </p:txBody>
      </p:sp>
    </p:spTree>
  </p:cSld>
  <p:clrMapOvr>
    <a:masterClrMapping/>
  </p:clrMapOvr>
  <p:transition spd="med"/>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7310" y="2365195"/>
            <a:ext cx="7793038" cy="2399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李丽是大明贸易有限公司的总经理秘书,主要负责会议室的安排和协调工作。为了做好这项工作,李丽每周都根据各科室提前上报的会议室使用申请表来编制公司会议室使用情况一览表。她对公司所有的会议室的情况也都非常清楚，她会根据各个会议的参加人员、规模、时间等来安排会议室。</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会议室的协调安排</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681037" y="2307310"/>
            <a:ext cx="7793038" cy="341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b="1" dirty="0" smtClean="0">
                <a:solidFill>
                  <a:srgbClr val="000000"/>
                </a:solidFill>
                <a:latin typeface="黑体" pitchFamily="49" charset="-122"/>
                <a:ea typeface="黑体" pitchFamily="49" charset="-122"/>
              </a:rPr>
              <a:t>    </a:t>
            </a:r>
            <a:r>
              <a:rPr b="1" dirty="0">
                <a:solidFill>
                  <a:srgbClr val="000000"/>
                </a:solidFill>
                <a:latin typeface="黑体" pitchFamily="49" charset="-122"/>
                <a:ea typeface="黑体" pitchFamily="49" charset="-122"/>
              </a:rPr>
              <a:t>某一天,客服部秘书王兰来找她,说是他们经理临时决定召开一个重要的会议,请她务必给安排一间会议室。李丽一看,申请表上参加会议人数一栏是20人,设备一栏填写的是使用投影仪,开会时间是今天下午2:30。李丽查看了当天的会议室使用情况一览表,发现有投影仪的会议室已经都被预订了,就问客服部秘书王兰是不是一定要用有投影仪的会议室。客服部秘书王兰说,因为会上要演示方案,所以一定要用投影仪。李丽又问:“你们部的会议一定要今天下午开吗?可不可以推迟到明天上午,后天也有一个可以容纳30人的装有投影仪的会议室空着……。”客服部秘书王兰急切地说:“不行的,会议很急,经理要马上召开。”这下李丽可为难了。她让客服部秘书王兰先回去，等她协调好再联系她。</a:t>
            </a:r>
            <a:endParaRPr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会议室的协调安排</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681037" y="2307310"/>
            <a:ext cx="7793038" cy="283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0000"/>
              </a:lnSpc>
            </a:pPr>
            <a:r>
              <a:rPr lang="zh-CN" altLang="en-US" b="1" dirty="0" smtClean="0">
                <a:solidFill>
                  <a:srgbClr val="000000"/>
                </a:solidFill>
                <a:latin typeface="黑体" pitchFamily="49" charset="-122"/>
                <a:ea typeface="黑体" pitchFamily="49" charset="-122"/>
              </a:rPr>
              <a:t>    </a:t>
            </a:r>
            <a:r>
              <a:rPr b="1" dirty="0">
                <a:solidFill>
                  <a:srgbClr val="000000"/>
                </a:solidFill>
                <a:latin typeface="黑体" pitchFamily="49" charset="-122"/>
                <a:ea typeface="黑体" pitchFamily="49" charset="-122"/>
              </a:rPr>
              <a:t>于是，李丽开始仔细研究会议室使用情况,发现有个会议室开会部门的参会人数很少，不用那么大的会议室,就赶紧给这个部门的秘书打电话说明情况后,同其商量能否换一间小一点会议室开会。那个部门说也需要投影仪，李丽说:“请放心,我会叫人从其他部门借来一个移动的投影仪和幕布，并调试好。”对方也同意了。然后，李丽拿过公司的会议室使用情况一览表,在相应的栏目上做了改动。之后打电话给客服部秘书王兰,告诉她会议室已经安排好了,他们下午可以使用。然后打印了一份会议室更改通知,贴到了布告栏中，并在公司群也发了会议地址更改的通知。</a:t>
            </a:r>
            <a:endParaRPr b="1" dirty="0">
              <a:solidFill>
                <a:srgbClr val="000000"/>
              </a:solidFill>
              <a:latin typeface="黑体" pitchFamily="49" charset="-122"/>
              <a:ea typeface="黑体" pitchFamily="49" charset="-122"/>
            </a:endParaRPr>
          </a:p>
          <a:p>
            <a:pPr eaLnBrk="1" hangingPunct="1">
              <a:lnSpc>
                <a:spcPct val="110000"/>
              </a:lnSpc>
            </a:pPr>
            <a:r>
              <a:rPr b="1" dirty="0">
                <a:solidFill>
                  <a:srgbClr val="000000"/>
                </a:solidFill>
                <a:latin typeface="黑体" pitchFamily="49" charset="-122"/>
                <a:ea typeface="黑体" pitchFamily="49" charset="-122"/>
              </a:rPr>
              <a:t>　　由于李丽的认真协调,各部门的会议都正常召开了。</a:t>
            </a:r>
            <a:endParaRPr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会议室的协调安排</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39752" y="3645024"/>
            <a:ext cx="6624736" cy="1717675"/>
          </a:xfrm>
        </p:spPr>
        <p:txBody>
          <a:bodyPr>
            <a:noAutofit/>
          </a:bodyPr>
          <a:lstStyle/>
          <a:p>
            <a:r>
              <a:rPr lang="zh-CN" altLang="en-US" dirty="0" smtClean="0"/>
              <a:t>本章小结</a:t>
            </a:r>
            <a:endParaRPr lang="zh-CN" alt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1043607" y="2132856"/>
            <a:ext cx="7429227" cy="1462891"/>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沟通  有效沟通   沟通的技巧   协调   协调的技巧  </a:t>
            </a:r>
            <a:endParaRPr lang="zh-CN" altLang="en-US" sz="2400" b="1" dirty="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关键术语</a:t>
            </a:r>
            <a:endParaRPr lang="zh-CN" altLang="en-US" sz="3600" dirty="0"/>
          </a:p>
        </p:txBody>
      </p:sp>
    </p:spTree>
  </p:cSld>
  <p:clrMapOvr>
    <a:masterClrMapping/>
  </p:clrMapOvr>
  <p:transition spd="med"/>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5063107"/>
          </a:xfrm>
          <a:prstGeom prst="rect">
            <a:avLst/>
          </a:prstGeom>
          <a:noFill/>
          <a:ln w="9525">
            <a:noFill/>
            <a:miter/>
          </a:ln>
        </p:spPr>
        <p:txBody>
          <a:bodyPr wrap="square" lIns="81639" tIns="58421" rIns="81639" bIns="40820">
            <a:spAutoFit/>
          </a:bodyPr>
          <a:lstStyle/>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smtClean="0">
                <a:latin typeface="Arial" panose="020B0604020202090204" pitchFamily="34" charset="0"/>
                <a:ea typeface="宋体" pitchFamily="2" charset="-122"/>
                <a:sym typeface="+mn-ea"/>
              </a:rPr>
              <a:t>1</a:t>
            </a:r>
            <a:r>
              <a:rPr lang="en-US" altLang="zh-CN" sz="2000" b="1" dirty="0">
                <a:latin typeface="Arial" panose="020B0604020202090204" pitchFamily="34" charset="0"/>
                <a:ea typeface="宋体" pitchFamily="2" charset="-122"/>
                <a:sym typeface="+mn-ea"/>
              </a:rPr>
              <a:t>.</a:t>
            </a:r>
            <a:r>
              <a:rPr lang="zh-CN" altLang="en-US" sz="2000" b="1" dirty="0">
                <a:latin typeface="Arial" panose="020B0604020202090204" pitchFamily="34" charset="0"/>
                <a:ea typeface="宋体" pitchFamily="2" charset="-122"/>
                <a:sym typeface="+mn-ea"/>
              </a:rPr>
              <a:t>沟通是一种信息传递和交流的过程。不仅包括公务信息的传递和交流，也包含着个人情感、思想和观点的交流。</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沟通的种类：按照沟通方式，沟通可以分为口头沟通、书面沟通、非语言沟通以及电子沟通。按照组织内部信息沟通的方向，沟通可以分为上行沟通、下行沟通、平行沟通和斜向沟通。按照信息沟通是否存在反馈，沟通可以分为单向沟通和双向沟通。</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秘书人员沟通的作用主要有两点：（</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）传递和获得信息。（</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）改善人际关系。</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4.</a:t>
            </a:r>
            <a:r>
              <a:rPr lang="zh-CN" altLang="en-US" sz="2000" b="1" dirty="0">
                <a:latin typeface="Arial" panose="020B0604020202090204" pitchFamily="34" charset="0"/>
                <a:ea typeface="宋体" pitchFamily="2" charset="-122"/>
                <a:sym typeface="+mn-ea"/>
              </a:rPr>
              <a:t>有效的沟通：必须满足的三个条件：第一，信息发送者所发出的信息完整而准确；第二，信息在传递过程中没有损失；第三，接受者必须真正理解了接受到的信息。三个条件，缺一不可。缺少任何一个条件都不能构成有效</a:t>
            </a:r>
            <a:r>
              <a:rPr lang="zh-CN" altLang="en-US" sz="2000" b="1" dirty="0" smtClean="0">
                <a:latin typeface="Arial" panose="020B0604020202090204" pitchFamily="34" charset="0"/>
                <a:ea typeface="宋体" pitchFamily="2" charset="-122"/>
                <a:sym typeface="+mn-ea"/>
              </a:rPr>
              <a:t>沟通</a:t>
            </a:r>
            <a:endParaRPr lang="en-US" altLang="zh-CN" sz="2000" b="1" dirty="0" smtClean="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a:t>本章小结</a:t>
            </a:r>
            <a:endParaRPr lang="zh-CN" altLang="en-US" sz="3600" dirty="0"/>
          </a:p>
        </p:txBody>
      </p:sp>
    </p:spTree>
  </p:cSld>
  <p:clrMapOvr>
    <a:masterClrMapping/>
  </p:clrMapOvr>
  <p:transition spd="med"/>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5063107"/>
          </a:xfrm>
          <a:prstGeom prst="rect">
            <a:avLst/>
          </a:prstGeom>
          <a:noFill/>
          <a:ln w="9525">
            <a:noFill/>
            <a:miter/>
          </a:ln>
        </p:spPr>
        <p:txBody>
          <a:bodyPr wrap="square" lIns="81639" tIns="58421" rIns="81639" bIns="40820">
            <a:spAutoFit/>
          </a:bodyPr>
          <a:lstStyle/>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5.</a:t>
            </a:r>
            <a:r>
              <a:rPr lang="zh-CN" altLang="en-US" sz="2000" b="1" dirty="0">
                <a:latin typeface="Arial" panose="020B0604020202090204" pitchFamily="34" charset="0"/>
                <a:ea typeface="宋体" pitchFamily="2" charset="-122"/>
                <a:sym typeface="+mn-ea"/>
              </a:rPr>
              <a:t>影响有效沟通的因素</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信息发送者方面：（</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）表达能力的欠缺。（</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）知识或经验的缺乏。（</a:t>
            </a: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）发送者影响力的欠缺。</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信息传递渠道方面：（</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）信息传递环节过多。（</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）沟通方式选择不当。（</a:t>
            </a: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）信息传递受外界环境的干扰。</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信息接收者方面：（</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）理解能力偏低。（</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）传递的信息量太大。（</a:t>
            </a: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）接收者的情绪低落。</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6.</a:t>
            </a:r>
            <a:r>
              <a:rPr lang="zh-CN" altLang="en-US" sz="2000" b="1" dirty="0">
                <a:latin typeface="Arial" panose="020B0604020202090204" pitchFamily="34" charset="0"/>
                <a:ea typeface="宋体" pitchFamily="2" charset="-122"/>
                <a:sym typeface="+mn-ea"/>
              </a:rPr>
              <a:t>有效沟通的技巧：（</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）保持空杯心态；（</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）经常换位思考；（</a:t>
            </a: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）运用笑的技巧 ；（</a:t>
            </a:r>
            <a:r>
              <a:rPr lang="en-US" altLang="zh-CN" sz="2000" b="1" dirty="0">
                <a:latin typeface="Arial" panose="020B0604020202090204" pitchFamily="34" charset="0"/>
                <a:ea typeface="宋体" pitchFamily="2" charset="-122"/>
                <a:sym typeface="+mn-ea"/>
              </a:rPr>
              <a:t>4</a:t>
            </a:r>
            <a:r>
              <a:rPr lang="zh-CN" altLang="en-US" sz="2000" b="1" dirty="0">
                <a:latin typeface="Arial" panose="020B0604020202090204" pitchFamily="34" charset="0"/>
                <a:ea typeface="宋体" pitchFamily="2" charset="-122"/>
                <a:sym typeface="+mn-ea"/>
              </a:rPr>
              <a:t>）点燃“心灵之窗”；（</a:t>
            </a:r>
            <a:r>
              <a:rPr lang="en-US" altLang="zh-CN" sz="2000" b="1" dirty="0">
                <a:latin typeface="Arial" panose="020B0604020202090204" pitchFamily="34" charset="0"/>
                <a:ea typeface="宋体" pitchFamily="2" charset="-122"/>
                <a:sym typeface="+mn-ea"/>
              </a:rPr>
              <a:t>5</a:t>
            </a:r>
            <a:r>
              <a:rPr lang="zh-CN" altLang="en-US" sz="2000" b="1" dirty="0">
                <a:latin typeface="Arial" panose="020B0604020202090204" pitchFamily="34" charset="0"/>
                <a:ea typeface="宋体" pitchFamily="2" charset="-122"/>
                <a:sym typeface="+mn-ea"/>
              </a:rPr>
              <a:t>）沟通从“你”开始；（</a:t>
            </a:r>
            <a:r>
              <a:rPr lang="en-US" altLang="zh-CN" sz="2000" b="1" dirty="0">
                <a:latin typeface="Arial" panose="020B0604020202090204" pitchFamily="34" charset="0"/>
                <a:ea typeface="宋体" pitchFamily="2" charset="-122"/>
                <a:sym typeface="+mn-ea"/>
              </a:rPr>
              <a:t>6</a:t>
            </a:r>
            <a:r>
              <a:rPr lang="zh-CN" altLang="en-US" sz="2000" b="1" dirty="0">
                <a:latin typeface="Arial" panose="020B0604020202090204" pitchFamily="34" charset="0"/>
                <a:ea typeface="宋体" pitchFamily="2" charset="-122"/>
                <a:sym typeface="+mn-ea"/>
              </a:rPr>
              <a:t>）语言巧妙中红心；（</a:t>
            </a:r>
            <a:r>
              <a:rPr lang="en-US" altLang="zh-CN" sz="2000" b="1" dirty="0">
                <a:latin typeface="Arial" panose="020B0604020202090204" pitchFamily="34" charset="0"/>
                <a:ea typeface="宋体" pitchFamily="2" charset="-122"/>
                <a:sym typeface="+mn-ea"/>
              </a:rPr>
              <a:t>7</a:t>
            </a:r>
            <a:r>
              <a:rPr lang="zh-CN" altLang="en-US" sz="2000" b="1" dirty="0">
                <a:latin typeface="Arial" panose="020B0604020202090204" pitchFamily="34" charset="0"/>
                <a:ea typeface="宋体" pitchFamily="2" charset="-122"/>
                <a:sym typeface="+mn-ea"/>
              </a:rPr>
              <a:t>）学会使用行话；（</a:t>
            </a:r>
            <a:r>
              <a:rPr lang="en-US" altLang="zh-CN" sz="2000" b="1" dirty="0">
                <a:latin typeface="Arial" panose="020B0604020202090204" pitchFamily="34" charset="0"/>
                <a:ea typeface="宋体" pitchFamily="2" charset="-122"/>
                <a:sym typeface="+mn-ea"/>
              </a:rPr>
              <a:t>8</a:t>
            </a:r>
            <a:r>
              <a:rPr lang="zh-CN" altLang="en-US" sz="2000" b="1" dirty="0">
                <a:latin typeface="Arial" panose="020B0604020202090204" pitchFamily="34" charset="0"/>
                <a:ea typeface="宋体" pitchFamily="2" charset="-122"/>
                <a:sym typeface="+mn-ea"/>
              </a:rPr>
              <a:t>）记住要“继续沟通”；（</a:t>
            </a:r>
            <a:r>
              <a:rPr lang="en-US" altLang="zh-CN" sz="2000" b="1" dirty="0">
                <a:latin typeface="Arial" panose="020B0604020202090204" pitchFamily="34" charset="0"/>
                <a:ea typeface="宋体" pitchFamily="2" charset="-122"/>
                <a:sym typeface="+mn-ea"/>
              </a:rPr>
              <a:t>9</a:t>
            </a:r>
            <a:r>
              <a:rPr lang="zh-CN" altLang="en-US" sz="2000" b="1" dirty="0">
                <a:latin typeface="Arial" panose="020B0604020202090204" pitchFamily="34" charset="0"/>
                <a:ea typeface="宋体" pitchFamily="2" charset="-122"/>
                <a:sym typeface="+mn-ea"/>
              </a:rPr>
              <a:t>）好记性不如烂笔头</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7.</a:t>
            </a:r>
            <a:r>
              <a:rPr lang="zh-CN" altLang="en-US" sz="2000" b="1" dirty="0">
                <a:latin typeface="Arial" panose="020B0604020202090204" pitchFamily="34" charset="0"/>
                <a:ea typeface="宋体" pitchFamily="2" charset="-122"/>
                <a:sym typeface="+mn-ea"/>
              </a:rPr>
              <a:t>协调是指两个以上的个人、部门或单位经过协商，使各种关系融洽、和谐，工作相互协作配合，利益相互补偿的过程和形态。</a:t>
            </a: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a:t>本章小结</a:t>
            </a:r>
            <a:endParaRPr lang="zh-CN" altLang="en-US" sz="3600" dirty="0"/>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了解</a:t>
            </a:r>
            <a:r>
              <a:rPr lang="zh-CN" altLang="en-US" sz="2000" b="1" dirty="0">
                <a:solidFill>
                  <a:srgbClr val="000000"/>
                </a:solidFill>
                <a:latin typeface="黑体" pitchFamily="49" charset="-122"/>
                <a:ea typeface="黑体" pitchFamily="49" charset="-122"/>
              </a:rPr>
              <a:t>这些情形后，李副总找了梁经理聊聊，原来梁经理觉得效率应该是最需要追求的目标，所以他希望用最节省时间的方式，达到工作要求，为公司带来最大的利益</a:t>
            </a:r>
            <a:r>
              <a:rPr lang="zh-CN" altLang="en-US" sz="2000" b="1" dirty="0" smtClean="0">
                <a:solidFill>
                  <a:srgbClr val="000000"/>
                </a:solidFill>
                <a:latin typeface="黑体" pitchFamily="49" charset="-122"/>
                <a:ea typeface="黑体" pitchFamily="49" charset="-122"/>
              </a:rPr>
              <a:t>。</a:t>
            </a:r>
            <a:endParaRPr lang="en-US" altLang="zh-CN" sz="2000" b="1" dirty="0" smtClean="0">
              <a:solidFill>
                <a:srgbClr val="000000"/>
              </a:solidFill>
              <a:latin typeface="黑体" pitchFamily="49" charset="-122"/>
              <a:ea typeface="黑体" pitchFamily="49" charset="-122"/>
            </a:endParaRPr>
          </a:p>
          <a:p>
            <a:pPr eaLnBrk="1" hangingPunct="1">
              <a:lnSpc>
                <a:spcPct val="120000"/>
              </a:lnSpc>
            </a:pP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3906893"/>
          </a:xfrm>
          <a:prstGeom prst="rect">
            <a:avLst/>
          </a:prstGeom>
          <a:noFill/>
          <a:ln w="9525">
            <a:noFill/>
            <a:miter/>
          </a:ln>
        </p:spPr>
        <p:txBody>
          <a:bodyPr wrap="square" lIns="81639" tIns="58421" rIns="81639" bIns="40820">
            <a:spAutoFit/>
          </a:bodyPr>
          <a:lstStyle/>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8.</a:t>
            </a:r>
            <a:r>
              <a:rPr lang="zh-CN" altLang="en-US" sz="2000" b="1" dirty="0">
                <a:latin typeface="Arial" panose="020B0604020202090204" pitchFamily="34" charset="0"/>
                <a:ea typeface="宋体" pitchFamily="2" charset="-122"/>
                <a:sym typeface="+mn-ea"/>
              </a:rPr>
              <a:t>协调工作的意义：第一，协调是秘书人员的工作职责。第二，协调是发挥组织整体优势的重要保证。第三，协调是提高秘书人员业务水平的有效途径。</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9.</a:t>
            </a:r>
            <a:r>
              <a:rPr lang="zh-CN" altLang="en-US" sz="2000" b="1" dirty="0">
                <a:latin typeface="Arial" panose="020B0604020202090204" pitchFamily="34" charset="0"/>
                <a:ea typeface="宋体" pitchFamily="2" charset="-122"/>
                <a:sym typeface="+mn-ea"/>
              </a:rPr>
              <a:t>协调工作的内容：与组织内部上级领导的关系协调、与组织各部门之间的关系协调、与组织外部之间的关系协调。</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10.</a:t>
            </a:r>
            <a:r>
              <a:rPr lang="zh-CN" altLang="en-US" sz="2000" b="1" dirty="0">
                <a:latin typeface="Arial" panose="020B0604020202090204" pitchFamily="34" charset="0"/>
                <a:ea typeface="宋体" pitchFamily="2" charset="-122"/>
                <a:sym typeface="+mn-ea"/>
              </a:rPr>
              <a:t>协调的主要方式</a:t>
            </a:r>
            <a:r>
              <a:rPr lang="en-US" altLang="zh-CN" sz="2000" b="1" dirty="0">
                <a:latin typeface="Arial" panose="020B0604020202090204" pitchFamily="34" charset="0"/>
                <a:ea typeface="宋体" pitchFamily="2" charset="-122"/>
                <a:sym typeface="+mn-ea"/>
              </a:rPr>
              <a:t>:</a:t>
            </a:r>
            <a:r>
              <a:rPr lang="zh-CN" altLang="en-US" sz="2000" b="1" dirty="0">
                <a:latin typeface="Arial" panose="020B0604020202090204" pitchFamily="34" charset="0"/>
                <a:ea typeface="宋体" pitchFamily="2" charset="-122"/>
                <a:sym typeface="+mn-ea"/>
              </a:rPr>
              <a:t>个别协调、会议协调和文件协调。</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11.</a:t>
            </a:r>
            <a:r>
              <a:rPr lang="zh-CN" altLang="en-US" sz="2000" b="1" dirty="0">
                <a:latin typeface="Arial" panose="020B0604020202090204" pitchFamily="34" charset="0"/>
                <a:ea typeface="宋体" pitchFamily="2" charset="-122"/>
                <a:sym typeface="+mn-ea"/>
              </a:rPr>
              <a:t>秘书协调工作的基本步骤：一要深入了解问题。二要准确判断是非。三要果断解决问题。四要提出相应措施。</a:t>
            </a:r>
            <a:endParaRPr lang="zh-CN" altLang="en-US" sz="2000" b="1" dirty="0">
              <a:latin typeface="Arial" panose="020B0604020202090204" pitchFamily="34" charset="0"/>
              <a:ea typeface="宋体" pitchFamily="2" charset="-122"/>
              <a:sym typeface="+mn-ea"/>
            </a:endParaRPr>
          </a:p>
          <a:p>
            <a:pPr marL="342900" indent="-342900" defTabSz="0">
              <a:lnSpc>
                <a:spcPct val="125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a:latin typeface="Arial" panose="020B0604020202090204" pitchFamily="34" charset="0"/>
                <a:ea typeface="宋体" pitchFamily="2" charset="-122"/>
                <a:sym typeface="+mn-ea"/>
              </a:rPr>
              <a:t>12.</a:t>
            </a:r>
            <a:r>
              <a:rPr lang="zh-CN" altLang="en-US" sz="2000" b="1" dirty="0">
                <a:latin typeface="Arial" panose="020B0604020202090204" pitchFamily="34" charset="0"/>
                <a:ea typeface="宋体" pitchFamily="2" charset="-122"/>
                <a:sym typeface="+mn-ea"/>
              </a:rPr>
              <a:t>秘书做好协调工作的技巧：（</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）善于沟通，建立良好的人际关系。（</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）讲究一定的协调艺术。（</a:t>
            </a: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）坚持原则性与灵活性相统一。</a:t>
            </a: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a:t>本章小结</a:t>
            </a:r>
            <a:endParaRPr lang="zh-CN" altLang="en-US" sz="3600" dirty="0"/>
          </a:p>
        </p:txBody>
      </p:sp>
    </p:spTree>
  </p:cSld>
  <p:clrMapOvr>
    <a:masterClrMapping/>
  </p:clrMapOvr>
  <p:transition spd="med"/>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339634" y="603840"/>
            <a:ext cx="2792206"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a:t>知识结构图</a:t>
            </a:r>
            <a:endParaRPr lang="zh-CN" altLang="en-US" sz="3600" dirty="0"/>
          </a:p>
        </p:txBody>
      </p:sp>
      <p:pic>
        <p:nvPicPr>
          <p:cNvPr id="5" name="图片 4"/>
          <p:cNvPicPr/>
          <p:nvPr/>
        </p:nvPicPr>
        <p:blipFill>
          <a:blip r:embed="rId1"/>
          <a:srcRect l="7245" t="24879" r="20617" b="17572"/>
          <a:stretch>
            <a:fillRect/>
          </a:stretch>
        </p:blipFill>
        <p:spPr>
          <a:xfrm>
            <a:off x="467544" y="1464521"/>
            <a:ext cx="8280920" cy="4628775"/>
          </a:xfrm>
          <a:prstGeom prst="rect">
            <a:avLst/>
          </a:prstGeom>
          <a:noFill/>
          <a:ln w="9525">
            <a:noFill/>
          </a:ln>
        </p:spPr>
      </p:pic>
    </p:spTree>
  </p:cSld>
  <p:clrMapOvr>
    <a:masterClrMapping/>
  </p:clrMapOvr>
  <p:transition spd="med"/>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案例研究</a:t>
            </a:r>
            <a:endParaRPr lang="zh-CN" altLang="en-US" sz="3600" dirty="0"/>
          </a:p>
        </p:txBody>
      </p:sp>
      <p:sp>
        <p:nvSpPr>
          <p:cNvPr id="5" name="AutoShape 2"/>
          <p:cNvSpPr>
            <a:spLocks noChangeArrowheads="1"/>
          </p:cNvSpPr>
          <p:nvPr/>
        </p:nvSpPr>
        <p:spPr bwMode="gray">
          <a:xfrm>
            <a:off x="544513" y="1863725"/>
            <a:ext cx="8066087" cy="4805363"/>
          </a:xfrm>
          <a:prstGeom prst="roundRect">
            <a:avLst>
              <a:gd name="adj" fmla="val 8856"/>
            </a:avLst>
          </a:prstGeom>
          <a:ln w="38100">
            <a:solidFill>
              <a:schemeClr val="accent4">
                <a:lumMod val="75000"/>
              </a:schemeClr>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6" name="Group 3"/>
          <p:cNvGrpSpPr/>
          <p:nvPr/>
        </p:nvGrpSpPr>
        <p:grpSpPr bwMode="auto">
          <a:xfrm>
            <a:off x="279400" y="1641475"/>
            <a:ext cx="6283325" cy="708025"/>
            <a:chOff x="892" y="928"/>
            <a:chExt cx="3335" cy="391"/>
          </a:xfrm>
        </p:grpSpPr>
        <p:sp>
          <p:nvSpPr>
            <p:cNvPr id="7" name="AutoShape 4"/>
            <p:cNvSpPr>
              <a:spLocks noChangeArrowheads="1"/>
            </p:cNvSpPr>
            <p:nvPr/>
          </p:nvSpPr>
          <p:spPr bwMode="gray">
            <a:xfrm>
              <a:off x="976" y="939"/>
              <a:ext cx="3251" cy="261"/>
            </a:xfrm>
            <a:prstGeom prst="roundRect">
              <a:avLst>
                <a:gd name="adj" fmla="val 50000"/>
              </a:avLst>
            </a:prstGeom>
            <a:solidFill>
              <a:schemeClr val="accent4">
                <a:lumMod val="50000"/>
              </a:schemeClr>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8" name="Group 5"/>
            <p:cNvGrpSpPr/>
            <p:nvPr/>
          </p:nvGrpSpPr>
          <p:grpSpPr bwMode="auto">
            <a:xfrm>
              <a:off x="892" y="928"/>
              <a:ext cx="376" cy="391"/>
              <a:chOff x="892" y="928"/>
              <a:chExt cx="376" cy="391"/>
            </a:xfrm>
          </p:grpSpPr>
          <p:sp>
            <p:nvSpPr>
              <p:cNvPr id="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10" name="Group 7"/>
              <p:cNvGrpSpPr/>
              <p:nvPr/>
            </p:nvGrpSpPr>
            <p:grpSpPr bwMode="auto">
              <a:xfrm>
                <a:off x="892" y="928"/>
                <a:ext cx="376" cy="376"/>
                <a:chOff x="892" y="928"/>
                <a:chExt cx="376" cy="376"/>
              </a:xfrm>
            </p:grpSpPr>
            <p:sp>
              <p:nvSpPr>
                <p:cNvPr id="1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2" name="Oval 9"/>
                <p:cNvSpPr>
                  <a:spLocks noChangeArrowheads="1"/>
                </p:cNvSpPr>
                <p:nvPr/>
              </p:nvSpPr>
              <p:spPr bwMode="gray">
                <a:xfrm>
                  <a:off x="979" y="1009"/>
                  <a:ext cx="212" cy="212"/>
                </a:xfrm>
                <a:prstGeom prst="ellipse">
                  <a:avLst/>
                </a:pr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13" name="TextBox 11"/>
          <p:cNvSpPr txBox="1">
            <a:spLocks noChangeArrowheads="1"/>
          </p:cNvSpPr>
          <p:nvPr/>
        </p:nvSpPr>
        <p:spPr bwMode="auto">
          <a:xfrm>
            <a:off x="681037" y="2307310"/>
            <a:ext cx="7793038"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某</a:t>
            </a:r>
            <a:r>
              <a:rPr lang="zh-CN" altLang="en-US" sz="2000" b="1" dirty="0">
                <a:solidFill>
                  <a:srgbClr val="000000"/>
                </a:solidFill>
                <a:latin typeface="黑体" pitchFamily="49" charset="-122"/>
                <a:ea typeface="黑体" pitchFamily="49" charset="-122"/>
              </a:rPr>
              <a:t>大型企业厂区面积很大，内部有有段交通要道凹凸不平，特别是下雨后，长期泥泞，往来车辆和行人都感到不便。厂领导要基建部门负责修复，基建部门说，他们负责房屋维修，道路维修不是他们职能范围的事，厂区内的环境应按各车间划定的清洁负责包干，要邻近的车间负责修复，有关车间说，他们只能负责清洁区的清洁卫生，对道路不能负责，再说，在此道路上往来的是全厂职工和来往车辆，并不只是该车间单独使用，不应由他们负责。这样，问题长期不能解决。厂长责成秘书小刘负责处理此事。</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smtClean="0">
                <a:solidFill>
                  <a:srgbClr val="000000"/>
                </a:solidFill>
                <a:latin typeface="黑体" pitchFamily="49" charset="-122"/>
                <a:ea typeface="黑体" pitchFamily="49" charset="-122"/>
              </a:rPr>
              <a:t>    问题：如果</a:t>
            </a:r>
            <a:r>
              <a:rPr lang="zh-CN" altLang="en-US" sz="2000" b="1" dirty="0">
                <a:solidFill>
                  <a:srgbClr val="000000"/>
                </a:solidFill>
                <a:latin typeface="黑体" pitchFamily="49" charset="-122"/>
                <a:ea typeface="黑体" pitchFamily="49" charset="-122"/>
              </a:rPr>
              <a:t>你是小刘，你会怎么做？</a:t>
            </a:r>
            <a:endParaRPr lang="zh-CN" altLang="en-US" sz="2000" b="1" dirty="0">
              <a:solidFill>
                <a:srgbClr val="000000"/>
              </a:solidFill>
              <a:latin typeface="黑体" pitchFamily="49" charset="-122"/>
              <a:ea typeface="黑体" pitchFamily="49" charset="-122"/>
            </a:endParaRPr>
          </a:p>
        </p:txBody>
      </p:sp>
      <p:sp>
        <p:nvSpPr>
          <p:cNvPr id="14"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谁来修路</a:t>
            </a:r>
            <a:endParaRPr lang="zh-CN" altLang="en-US" b="1" dirty="0">
              <a:solidFill>
                <a:srgbClr val="FFFFFF"/>
              </a:solidFill>
              <a:latin typeface="黑体" pitchFamily="49" charset="-122"/>
              <a:ea typeface="黑体" pitchFamily="49" charset="-122"/>
            </a:endParaRPr>
          </a:p>
        </p:txBody>
      </p:sp>
    </p:spTree>
  </p:cSld>
  <p:clrMapOvr>
    <a:masterClrMapping/>
  </p:clrMapOvr>
  <p:transition spd="med"/>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案例研究</a:t>
            </a:r>
            <a:endParaRPr lang="zh-CN" altLang="en-US" sz="3600" dirty="0"/>
          </a:p>
        </p:txBody>
      </p:sp>
      <p:sp>
        <p:nvSpPr>
          <p:cNvPr id="5" name="AutoShape 2"/>
          <p:cNvSpPr>
            <a:spLocks noChangeArrowheads="1"/>
          </p:cNvSpPr>
          <p:nvPr/>
        </p:nvSpPr>
        <p:spPr bwMode="gray">
          <a:xfrm>
            <a:off x="544513" y="1863725"/>
            <a:ext cx="8066087" cy="4805363"/>
          </a:xfrm>
          <a:prstGeom prst="roundRect">
            <a:avLst>
              <a:gd name="adj" fmla="val 8856"/>
            </a:avLst>
          </a:prstGeom>
          <a:ln w="38100">
            <a:solidFill>
              <a:schemeClr val="accent4">
                <a:lumMod val="75000"/>
              </a:schemeClr>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6" name="Group 3"/>
          <p:cNvGrpSpPr/>
          <p:nvPr/>
        </p:nvGrpSpPr>
        <p:grpSpPr bwMode="auto">
          <a:xfrm>
            <a:off x="279400" y="1641475"/>
            <a:ext cx="6283325" cy="708025"/>
            <a:chOff x="892" y="928"/>
            <a:chExt cx="3335" cy="391"/>
          </a:xfrm>
        </p:grpSpPr>
        <p:sp>
          <p:nvSpPr>
            <p:cNvPr id="7" name="AutoShape 4"/>
            <p:cNvSpPr>
              <a:spLocks noChangeArrowheads="1"/>
            </p:cNvSpPr>
            <p:nvPr/>
          </p:nvSpPr>
          <p:spPr bwMode="gray">
            <a:xfrm>
              <a:off x="976" y="939"/>
              <a:ext cx="3251" cy="261"/>
            </a:xfrm>
            <a:prstGeom prst="roundRect">
              <a:avLst>
                <a:gd name="adj" fmla="val 50000"/>
              </a:avLst>
            </a:prstGeom>
            <a:solidFill>
              <a:schemeClr val="accent4">
                <a:lumMod val="50000"/>
              </a:schemeClr>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8" name="Group 5"/>
            <p:cNvGrpSpPr/>
            <p:nvPr/>
          </p:nvGrpSpPr>
          <p:grpSpPr bwMode="auto">
            <a:xfrm>
              <a:off x="892" y="928"/>
              <a:ext cx="376" cy="391"/>
              <a:chOff x="892" y="928"/>
              <a:chExt cx="376" cy="391"/>
            </a:xfrm>
          </p:grpSpPr>
          <p:sp>
            <p:nvSpPr>
              <p:cNvPr id="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10" name="Group 7"/>
              <p:cNvGrpSpPr/>
              <p:nvPr/>
            </p:nvGrpSpPr>
            <p:grpSpPr bwMode="auto">
              <a:xfrm>
                <a:off x="892" y="928"/>
                <a:ext cx="376" cy="376"/>
                <a:chOff x="892" y="928"/>
                <a:chExt cx="376" cy="376"/>
              </a:xfrm>
            </p:grpSpPr>
            <p:sp>
              <p:nvSpPr>
                <p:cNvPr id="1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2" name="Oval 9"/>
                <p:cNvSpPr>
                  <a:spLocks noChangeArrowheads="1"/>
                </p:cNvSpPr>
                <p:nvPr/>
              </p:nvSpPr>
              <p:spPr bwMode="gray">
                <a:xfrm>
                  <a:off x="979" y="1009"/>
                  <a:ext cx="212" cy="212"/>
                </a:xfrm>
                <a:prstGeom prst="ellipse">
                  <a:avLst/>
                </a:pr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13" name="TextBox 11"/>
          <p:cNvSpPr txBox="1">
            <a:spLocks noChangeArrowheads="1"/>
          </p:cNvSpPr>
          <p:nvPr/>
        </p:nvSpPr>
        <p:spPr bwMode="auto">
          <a:xfrm>
            <a:off x="665936" y="2193824"/>
            <a:ext cx="7793038"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办公室主任赵志意的协调工作</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赵志意是某公司办公室主任,负责处理公司的日常事务性工作。在一次全公司范围的会议上,公司领导发现办公室准备的会议材料缺页,并且缺的那一页内容恰好是关于新产品的报价,这页内容是会议要讨论的重点。为此,公司领导非常恼火,责成办公室主任赵志去查清责任,处理这件事情。</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赵志意非常生气,自从他上任以来,从来没出现过准备会议材料上的任何纰漏,这次事件让他颜面扫地。赵志意知道所有材料都是新来的实习生李秘书交给他审核的,虽然他当时事情多没有非常细致地过目,负有一定的责任,但这种事情本该是秘书人员应该做好的。如果事事都要领导亲自审核过目,一点点地纠正、把关,那还要那么多秘书人员干嘛?赵志意越想越火,直接交代相关部门不再聘用还在实习期的李秘书。</a:t>
            </a:r>
            <a:endParaRPr lang="zh-CN" altLang="en-US" sz="2000" b="1" dirty="0">
              <a:solidFill>
                <a:srgbClr val="000000"/>
              </a:solidFill>
              <a:latin typeface="黑体" pitchFamily="49" charset="-122"/>
              <a:ea typeface="黑体" pitchFamily="49" charset="-122"/>
            </a:endParaRPr>
          </a:p>
        </p:txBody>
      </p:sp>
      <p:sp>
        <p:nvSpPr>
          <p:cNvPr id="14"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办公室主任赵志意的协调工作</a:t>
            </a:r>
            <a:endParaRPr lang="zh-CN" altLang="en-US" b="1" dirty="0">
              <a:solidFill>
                <a:srgbClr val="FFFFFF"/>
              </a:solidFill>
              <a:latin typeface="黑体" pitchFamily="49" charset="-122"/>
              <a:ea typeface="黑体" pitchFamily="49" charset="-122"/>
            </a:endParaRPr>
          </a:p>
        </p:txBody>
      </p:sp>
    </p:spTree>
  </p:cSld>
  <p:clrMapOvr>
    <a:masterClrMapping/>
  </p:clrMapOvr>
  <p:transition spd="med"/>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案例研究</a:t>
            </a:r>
            <a:endParaRPr lang="zh-CN" altLang="en-US" sz="3600" dirty="0"/>
          </a:p>
        </p:txBody>
      </p:sp>
      <p:sp>
        <p:nvSpPr>
          <p:cNvPr id="5" name="AutoShape 2"/>
          <p:cNvSpPr>
            <a:spLocks noChangeArrowheads="1"/>
          </p:cNvSpPr>
          <p:nvPr/>
        </p:nvSpPr>
        <p:spPr bwMode="gray">
          <a:xfrm>
            <a:off x="544513" y="1863725"/>
            <a:ext cx="8066087" cy="4805363"/>
          </a:xfrm>
          <a:prstGeom prst="roundRect">
            <a:avLst>
              <a:gd name="adj" fmla="val 8856"/>
            </a:avLst>
          </a:prstGeom>
          <a:ln w="38100">
            <a:solidFill>
              <a:schemeClr val="accent4">
                <a:lumMod val="75000"/>
              </a:schemeClr>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6" name="Group 3"/>
          <p:cNvGrpSpPr/>
          <p:nvPr/>
        </p:nvGrpSpPr>
        <p:grpSpPr bwMode="auto">
          <a:xfrm>
            <a:off x="279400" y="1641475"/>
            <a:ext cx="6283325" cy="708025"/>
            <a:chOff x="892" y="928"/>
            <a:chExt cx="3335" cy="391"/>
          </a:xfrm>
        </p:grpSpPr>
        <p:sp>
          <p:nvSpPr>
            <p:cNvPr id="7" name="AutoShape 4"/>
            <p:cNvSpPr>
              <a:spLocks noChangeArrowheads="1"/>
            </p:cNvSpPr>
            <p:nvPr/>
          </p:nvSpPr>
          <p:spPr bwMode="gray">
            <a:xfrm>
              <a:off x="976" y="939"/>
              <a:ext cx="3251" cy="261"/>
            </a:xfrm>
            <a:prstGeom prst="roundRect">
              <a:avLst>
                <a:gd name="adj" fmla="val 50000"/>
              </a:avLst>
            </a:prstGeom>
            <a:solidFill>
              <a:schemeClr val="accent4">
                <a:lumMod val="50000"/>
              </a:schemeClr>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8" name="Group 5"/>
            <p:cNvGrpSpPr/>
            <p:nvPr/>
          </p:nvGrpSpPr>
          <p:grpSpPr bwMode="auto">
            <a:xfrm>
              <a:off x="892" y="928"/>
              <a:ext cx="376" cy="391"/>
              <a:chOff x="892" y="928"/>
              <a:chExt cx="376" cy="391"/>
            </a:xfrm>
          </p:grpSpPr>
          <p:sp>
            <p:nvSpPr>
              <p:cNvPr id="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10" name="Group 7"/>
              <p:cNvGrpSpPr/>
              <p:nvPr/>
            </p:nvGrpSpPr>
            <p:grpSpPr bwMode="auto">
              <a:xfrm>
                <a:off x="892" y="928"/>
                <a:ext cx="376" cy="376"/>
                <a:chOff x="892" y="928"/>
                <a:chExt cx="376" cy="376"/>
              </a:xfrm>
            </p:grpSpPr>
            <p:sp>
              <p:nvSpPr>
                <p:cNvPr id="1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12" name="Oval 9"/>
                <p:cNvSpPr>
                  <a:spLocks noChangeArrowheads="1"/>
                </p:cNvSpPr>
                <p:nvPr/>
              </p:nvSpPr>
              <p:spPr bwMode="gray">
                <a:xfrm>
                  <a:off x="979" y="1009"/>
                  <a:ext cx="212" cy="212"/>
                </a:xfrm>
                <a:prstGeom prst="ellipse">
                  <a:avLst/>
                </a:prstGeom>
                <a:solidFill>
                  <a:schemeClr val="accent4">
                    <a:lumMod val="50000"/>
                  </a:scheme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13" name="TextBox 11"/>
          <p:cNvSpPr txBox="1">
            <a:spLocks noChangeArrowheads="1"/>
          </p:cNvSpPr>
          <p:nvPr/>
        </p:nvSpPr>
        <p:spPr bwMode="auto">
          <a:xfrm>
            <a:off x="681037" y="2424258"/>
            <a:ext cx="779303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事实上,李秘书上班不到一周时间,对很多公司办公的细节和流程都不了解。这次会议材料是公司里工作了5年的张秘书准备好交给李秘书的。张秘书平时工作很认真,深得领导的重用。发生这次事件是因为打印机在打印会议材料的时候出现故障,新产品报价那页没有打印出任何文字,全页面空白。由于打印机以前没有出现过类似故障,所以张秘书以为是多打了一页白纸,没有细致检查就把白纸抽掉了。</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问题:</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1.请分析这次事件的责任方。</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2.如果你是办公室主任赵志意,应该怎样调查并协调解决这件事情?</a:t>
            </a:r>
            <a:endParaRPr lang="zh-CN" altLang="en-US" sz="2000" b="1" dirty="0">
              <a:solidFill>
                <a:srgbClr val="000000"/>
              </a:solidFill>
              <a:latin typeface="黑体" pitchFamily="49" charset="-122"/>
              <a:ea typeface="黑体" pitchFamily="49" charset="-122"/>
            </a:endParaRPr>
          </a:p>
        </p:txBody>
      </p:sp>
      <p:sp>
        <p:nvSpPr>
          <p:cNvPr id="14"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办公室主任赵志意的协调工作</a:t>
            </a:r>
            <a:endParaRPr lang="zh-CN" altLang="en-US" b="1" dirty="0">
              <a:solidFill>
                <a:srgbClr val="FFFFFF"/>
              </a:solidFill>
              <a:latin typeface="黑体" pitchFamily="49" charset="-122"/>
              <a:ea typeface="黑体" pitchFamily="49" charset="-122"/>
            </a:endParaRPr>
          </a:p>
        </p:txBody>
      </p:sp>
    </p:spTree>
  </p:cSld>
  <p:clrMapOvr>
    <a:masterClrMapping/>
  </p:clrMapOvr>
  <p:transition spd="med"/>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9176"/>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4370610"/>
          </a:xfrm>
          <a:prstGeom prst="rect">
            <a:avLst/>
          </a:prstGeom>
          <a:noFill/>
          <a:ln w="9525">
            <a:noFill/>
            <a:miter/>
          </a:ln>
        </p:spPr>
        <p:txBody>
          <a:bodyPr wrap="square" lIns="81639" tIns="58421" rIns="81639" bIns="40820">
            <a:spAutoFit/>
          </a:bodyPr>
          <a:lstStyle/>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a:t>
            </a:r>
            <a:r>
              <a:rPr lang="zh-CN" altLang="en-US" sz="2400" b="1" dirty="0" smtClean="0">
                <a:latin typeface="Arial" panose="020B0604020202090204" pitchFamily="34" charset="0"/>
                <a:ea typeface="宋体" pitchFamily="2" charset="-122"/>
                <a:sym typeface="+mn-ea"/>
              </a:rPr>
              <a:t>训练任务一：</a:t>
            </a:r>
            <a:endParaRPr lang="en-US" altLang="zh-CN" sz="2400" b="1" dirty="0" smtClean="0">
              <a:latin typeface="Arial" panose="020B0604020202090204" pitchFamily="34" charset="0"/>
              <a:ea typeface="宋体" pitchFamily="2" charset="-122"/>
              <a:sym typeface="+mn-ea"/>
            </a:endParaRPr>
          </a:p>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b="1" dirty="0">
                <a:latin typeface="Arial" panose="020B0604020202090204" pitchFamily="34" charset="0"/>
                <a:ea typeface="宋体" pitchFamily="2" charset="-122"/>
                <a:sym typeface="+mn-ea"/>
              </a:rPr>
              <a:t> </a:t>
            </a:r>
            <a:r>
              <a:rPr lang="en-US" altLang="zh-CN" b="1" dirty="0" smtClean="0">
                <a:latin typeface="Arial" panose="020B0604020202090204" pitchFamily="34" charset="0"/>
                <a:ea typeface="宋体" pitchFamily="2" charset="-122"/>
                <a:sym typeface="+mn-ea"/>
              </a:rPr>
              <a:t>      </a:t>
            </a:r>
            <a:r>
              <a:rPr lang="zh-CN" altLang="en-US" b="1" dirty="0" smtClean="0">
                <a:latin typeface="Arial" panose="020B0604020202090204" pitchFamily="34" charset="0"/>
                <a:ea typeface="宋体" pitchFamily="2" charset="-122"/>
                <a:sym typeface="+mn-ea"/>
              </a:rPr>
              <a:t>吴伟刚到宏达公司担任副总经理李志新的秘书，工作就比较出色，深得领导的赏识，许多的重要活动都由他组织，可谓对他委以重任。这就招来了一些人的嫉妒，尤其是单位的另一个秘书王红，她比吴伟早进单位，但是工作表现不出色，没有得到领导的重用。于是老秘书王红就到处说吴伟的坏话，说他骄傲、轻狂，不把别的人放在眼里，甚至不把领导放在眼里，这些话传到了领导那里，领导信以为真，对他渐渐疏远，有点儿把他晾在一边的味道。</a:t>
            </a:r>
            <a:endParaRPr lang="zh-CN" altLang="en-US" b="1" dirty="0" smtClean="0">
              <a:latin typeface="Arial" panose="020B0604020202090204" pitchFamily="34" charset="0"/>
              <a:ea typeface="宋体" pitchFamily="2" charset="-122"/>
              <a:sym typeface="+mn-ea"/>
            </a:endParaRPr>
          </a:p>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秘书吴伟真是有一肚子的苦水，但是他没有立即表现出来，更没有逢人就替自己开脱。他一方面自己进行检讨，看看是不是自己确有做得不好的地方，另一方面对同事采取积极接近的态度，对待说他坏话的王红，他也并不是冷眼相向，反而主动帮她完成任务，但是不把功劳放在自己的身上，这样单位对他的舆论好了起来，一些人开始替他在领导面前讲好话，老秘书王红也不再说什么了。</a:t>
            </a:r>
            <a:endParaRPr lang="zh-CN" altLang="en-US" b="1" dirty="0" smtClean="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实验实训</a:t>
            </a:r>
            <a:endParaRPr lang="zh-CN" altLang="en-US" sz="3600" dirty="0"/>
          </a:p>
        </p:txBody>
      </p:sp>
    </p:spTree>
  </p:cSld>
  <p:clrMapOvr>
    <a:masterClrMapping/>
  </p:clrMapOvr>
  <p:transition spd="med"/>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9176"/>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467543" y="2170627"/>
            <a:ext cx="8416883" cy="1408261"/>
          </a:xfrm>
          <a:prstGeom prst="rect">
            <a:avLst/>
          </a:prstGeom>
          <a:noFill/>
          <a:ln w="9525">
            <a:noFill/>
            <a:miter/>
          </a:ln>
        </p:spPr>
        <p:txBody>
          <a:bodyPr wrap="square" lIns="81639" tIns="58421" rIns="81639" bIns="40820">
            <a:spAutoFit/>
          </a:bodyPr>
          <a:lstStyle/>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3200" b="1" dirty="0" smtClean="0">
                <a:latin typeface="Arial" panose="020B0604020202090204" pitchFamily="34" charset="0"/>
                <a:ea typeface="宋体" pitchFamily="2" charset="-122"/>
                <a:sym typeface="+mn-ea"/>
              </a:rPr>
              <a:t>实训目的</a:t>
            </a:r>
            <a:r>
              <a:rPr lang="zh-CN" altLang="en-US" sz="4000" b="1" dirty="0" smtClean="0">
                <a:latin typeface="Arial" panose="020B0604020202090204" pitchFamily="34" charset="0"/>
                <a:ea typeface="宋体" pitchFamily="2" charset="-122"/>
                <a:sym typeface="+mn-ea"/>
              </a:rPr>
              <a:t>：</a:t>
            </a:r>
            <a:endParaRPr lang="en-US" altLang="zh-CN" sz="4000" b="1" dirty="0" smtClean="0">
              <a:latin typeface="Arial" panose="020B0604020202090204" pitchFamily="34" charset="0"/>
              <a:ea typeface="宋体" pitchFamily="2" charset="-122"/>
              <a:sym typeface="+mn-ea"/>
            </a:endParaRPr>
          </a:p>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smtClean="0">
                <a:latin typeface="Arial" panose="020B0604020202090204" pitchFamily="34" charset="0"/>
                <a:ea typeface="宋体" pitchFamily="2" charset="-122"/>
                <a:sym typeface="+mn-ea"/>
              </a:rPr>
              <a:t>         通过</a:t>
            </a:r>
            <a:r>
              <a:rPr lang="zh-CN" altLang="en-US" sz="2800" b="1" dirty="0">
                <a:latin typeface="Arial" panose="020B0604020202090204" pitchFamily="34" charset="0"/>
                <a:ea typeface="宋体" pitchFamily="2" charset="-122"/>
                <a:sym typeface="+mn-ea"/>
              </a:rPr>
              <a:t>训练让学生掌握商务沟通协调的基本技能。</a:t>
            </a:r>
            <a:endParaRPr lang="zh-CN" altLang="en-US" sz="2800" b="1" dirty="0" smtClean="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实验实训</a:t>
            </a:r>
            <a:endParaRPr lang="zh-CN" altLang="en-US" sz="3600" dirty="0"/>
          </a:p>
        </p:txBody>
      </p:sp>
    </p:spTree>
  </p:cSld>
  <p:clrMapOvr>
    <a:masterClrMapping/>
  </p:clrMapOvr>
  <p:transition spd="med"/>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7667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5257456"/>
          </a:xfrm>
          <a:prstGeom prst="rect">
            <a:avLst/>
          </a:prstGeom>
          <a:noFill/>
          <a:ln w="9525">
            <a:noFill/>
            <a:miter/>
          </a:ln>
        </p:spPr>
        <p:txBody>
          <a:bodyPr wrap="square" lIns="81639" tIns="58421" rIns="81639" bIns="40820">
            <a:spAutoFit/>
          </a:bodyPr>
          <a:lstStyle/>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领导对他的态度有所缓和，秘书吴伟觉得是时候向领导申诉了，但是具体的时机呢？吴伟的领导喜欢在午间休息的时候打乒乓球，吴伟就陪领导打乒乓球，他一方面显示出自己打乒乓球的实力，一方面又恰到好处地让领导赢球，让领导在竞争的感觉中赢球，领导很高兴，说：“吴伟，球技不错呀。”吴伟说：“哪里，还是李总您的球技好，是不是以前学过？”领导笑着说：“我可是全靠自学的，没事打着玩儿。”吴伟就说：“是吗？我看您都是专业水准了，我都拿出自己的看家本领了。”领导说：“是呀，吴伟，你打球还是比较厉害的。”秘书吴伟乘机就说：“我这个人就是实在，打球的时候我就想着好好打球，所以有的人说我打球的时候不给人留情面，说我工作的时候也这样，其实和打球一样，我没有想别的，就是想把事情做好。不过，我以后一定要注意，因为不是每个人都像领导一样了解我。”领导听完秘书的一席话，哈哈大笑：“这些话我也听到过，我当时就告诉他们，年轻人嘛，有干劲是好的，好好做工作，别管别人怎么想。我就喜欢你这样的实在劲儿。你不知道，公司好多人打球总是让着我，没劲，让我的球技总是得不到提高。”从那以后，领导喜欢叫上秘书吴伟一起打球。</a:t>
            </a:r>
            <a:endParaRPr lang="zh-CN" altLang="en-US" b="1" dirty="0" smtClean="0">
              <a:latin typeface="Arial" panose="020B0604020202090204" pitchFamily="34" charset="0"/>
              <a:ea typeface="宋体" pitchFamily="2" charset="-122"/>
              <a:sym typeface="+mn-ea"/>
            </a:endParaRPr>
          </a:p>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资料来源：葛红岩主编</a:t>
            </a:r>
            <a:r>
              <a:rPr lang="en-US" altLang="zh-CN" b="1" dirty="0" smtClean="0">
                <a:latin typeface="Arial" panose="020B0604020202090204" pitchFamily="34" charset="0"/>
                <a:ea typeface="宋体" pitchFamily="2" charset="-122"/>
                <a:sym typeface="+mn-ea"/>
              </a:rPr>
              <a:t>《</a:t>
            </a:r>
            <a:r>
              <a:rPr lang="zh-CN" altLang="en-US" b="1" dirty="0" smtClean="0">
                <a:latin typeface="Arial" panose="020B0604020202090204" pitchFamily="34" charset="0"/>
                <a:ea typeface="宋体" pitchFamily="2" charset="-122"/>
                <a:sym typeface="+mn-ea"/>
              </a:rPr>
              <a:t>新编秘书实务</a:t>
            </a:r>
            <a:r>
              <a:rPr lang="en-US" altLang="zh-CN" b="1" dirty="0" smtClean="0">
                <a:latin typeface="Arial" panose="020B0604020202090204" pitchFamily="34" charset="0"/>
                <a:ea typeface="宋体" pitchFamily="2" charset="-122"/>
                <a:sym typeface="+mn-ea"/>
              </a:rPr>
              <a:t>》</a:t>
            </a:r>
            <a:r>
              <a:rPr lang="zh-CN" altLang="en-US" b="1" dirty="0" smtClean="0">
                <a:latin typeface="Arial" panose="020B0604020202090204" pitchFamily="34" charset="0"/>
                <a:ea typeface="宋体" pitchFamily="2" charset="-122"/>
                <a:sym typeface="+mn-ea"/>
              </a:rPr>
              <a:t>高等教育出版社</a:t>
            </a:r>
            <a:r>
              <a:rPr lang="en-US" altLang="zh-CN" b="1" dirty="0" smtClean="0">
                <a:latin typeface="Arial" panose="020B0604020202090204" pitchFamily="34" charset="0"/>
                <a:ea typeface="宋体" pitchFamily="2" charset="-122"/>
                <a:sym typeface="+mn-ea"/>
              </a:rPr>
              <a:t>2014</a:t>
            </a:r>
            <a:r>
              <a:rPr lang="zh-CN" altLang="en-US" b="1" dirty="0" smtClean="0">
                <a:latin typeface="Arial" panose="020B0604020202090204" pitchFamily="34" charset="0"/>
                <a:ea typeface="宋体" pitchFamily="2" charset="-122"/>
                <a:sym typeface="+mn-ea"/>
              </a:rPr>
              <a:t>年版。</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实验实训</a:t>
            </a:r>
            <a:endParaRPr lang="zh-CN" altLang="en-US" sz="3600" dirty="0"/>
          </a:p>
        </p:txBody>
      </p:sp>
    </p:spTree>
  </p:cSld>
  <p:clrMapOvr>
    <a:masterClrMapping/>
  </p:clrMapOvr>
  <p:transition spd="med"/>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9176"/>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4485005"/>
          </a:xfrm>
          <a:prstGeom prst="rect">
            <a:avLst/>
          </a:prstGeom>
          <a:noFill/>
          <a:ln w="9525">
            <a:noFill/>
            <a:miter/>
          </a:ln>
        </p:spPr>
        <p:txBody>
          <a:bodyPr wrap="square" lIns="81639" tIns="58421" rIns="81639" bIns="40820">
            <a:spAutoFit/>
          </a:bodyPr>
          <a:lstStyle/>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smtClean="0">
                <a:latin typeface="Arial" panose="020B0604020202090204" pitchFamily="34" charset="0"/>
                <a:ea typeface="宋体" pitchFamily="2" charset="-122"/>
                <a:sym typeface="+mn-ea"/>
              </a:rPr>
              <a:t>       </a:t>
            </a:r>
            <a:r>
              <a:rPr lang="zh-CN" altLang="en-US" sz="2800" b="1" dirty="0" smtClean="0">
                <a:latin typeface="Arial" panose="020B0604020202090204" pitchFamily="34" charset="0"/>
                <a:ea typeface="宋体" pitchFamily="2" charset="-122"/>
                <a:sym typeface="+mn-ea"/>
              </a:rPr>
              <a:t>训练任务二：</a:t>
            </a:r>
            <a:endParaRPr lang="en-US" altLang="zh-CN" sz="2800" b="1" dirty="0" smtClean="0">
              <a:latin typeface="Arial" panose="020B0604020202090204" pitchFamily="34" charset="0"/>
              <a:ea typeface="宋体" pitchFamily="2" charset="-122"/>
              <a:sym typeface="+mn-ea"/>
            </a:endParaRPr>
          </a:p>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smtClean="0">
                <a:latin typeface="Arial" panose="020B0604020202090204" pitchFamily="34" charset="0"/>
                <a:ea typeface="宋体" pitchFamily="2" charset="-122"/>
                <a:sym typeface="+mn-ea"/>
              </a:rPr>
              <a:t>        </a:t>
            </a:r>
            <a:r>
              <a:rPr lang="zh-CN" altLang="en-US" sz="2000" b="1" dirty="0">
                <a:latin typeface="Arial" panose="020B0604020202090204" pitchFamily="34" charset="0"/>
                <a:ea typeface="宋体" pitchFamily="2" charset="-122"/>
                <a:sym typeface="+mn-ea"/>
              </a:rPr>
              <a:t>陈霞是大华贸易有限公司的秘书。小李和小周是她的同事,小李和小周经常两个人意见不合,并时常在办公室里大声吵架,而且总吵得不可开交,陈霞和同事们已经司空见惯了,也并没有去协调她们二人的矛盾。</a:t>
            </a:r>
            <a:endParaRPr lang="zh-CN" altLang="en-US" sz="2000" b="1" dirty="0">
              <a:latin typeface="Arial" panose="020B0604020202090204" pitchFamily="34" charset="0"/>
              <a:ea typeface="宋体" pitchFamily="2" charset="-122"/>
              <a:sym typeface="+mn-ea"/>
            </a:endParaRPr>
          </a:p>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　　一日,经理经过办公室,听到小李和小周在里面大吵大闹的样子,办公室的其他人员也没有去协调的意思。这时,经理把秘书陈霞叫到办公室,询问二人吵架的事由。陈霞则说,她们二人时常这样,经理不用担心,过一会儿她们自然会好了。经理听了陈霞的汇报后非常生气,告诉陈霞,她们二人时常这样,怎么不早向他汇报,她们二人在大家办公时间就这样大吵大闹,一是影响工作效率,二是影响公司的形象。他让陈霞去协调一下二人的矛盾,把这个问题解决掉,她们不能总这样在办公室闹意见。</a:t>
            </a: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实验实训</a:t>
            </a:r>
            <a:endParaRPr lang="zh-CN" altLang="en-US" sz="3600" dirty="0"/>
          </a:p>
        </p:txBody>
      </p:sp>
    </p:spTree>
  </p:cSld>
  <p:clrMapOvr>
    <a:masterClrMapping/>
  </p:clrMapOvr>
  <p:transition spd="med"/>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9176"/>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3792220"/>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smtClean="0">
                <a:latin typeface="Arial" panose="020B0604020202090204" pitchFamily="34" charset="0"/>
                <a:ea typeface="宋体" pitchFamily="2" charset="-122"/>
                <a:sym typeface="+mn-ea"/>
              </a:rPr>
              <a:t>        </a:t>
            </a:r>
            <a:r>
              <a:rPr lang="zh-CN" altLang="en-US" sz="2000" b="1" dirty="0">
                <a:latin typeface="Arial" panose="020B0604020202090204" pitchFamily="34" charset="0"/>
                <a:ea typeface="宋体" pitchFamily="2" charset="-122"/>
                <a:sym typeface="+mn-ea"/>
              </a:rPr>
              <a:t>　陈霞按照经理的意思去协调小李和小周的矛盾,但是在办公室里,原本两个人的吵闹声,变成了三个人的吵架声,一时间办公室乱成一团。经理闻声赶过去,把陈霞叫了出来,并告诉她如何去协调他人的矛盾。陈霞听从了经理的意见,并照此去沟通协调,最后小李和小周纷纷表示以后再不会这样了。这样一场持久的矛盾就消除了。</a:t>
            </a:r>
            <a:endParaRPr lang="zh-CN" altLang="en-US" sz="20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　　请小组成员按照案例进行现场模拟演练,并安排具体讨论环节,可适当增加具体情节。需要小组成员分角色去模拟情景,并在模拟前对于沟通协调的方式要小组内部确定。</a:t>
            </a: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实验实训</a:t>
            </a:r>
            <a:endParaRPr lang="zh-CN" altLang="en-US" sz="3600" dirty="0"/>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你认为王玉经理在与员工沟通方面有什么问题。应该如何改进?在工作中,秘书人员需要与其他领导、同事、客户之间保持良好的沟通,要做好沟通工作,需要做好以下几点:</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1.了解沟通的含义与种类。</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2.理解秘书人员沟通的作用。</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任务分析</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9176"/>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339634" y="1340768"/>
            <a:ext cx="8624854" cy="4486026"/>
          </a:xfrm>
          <a:prstGeom prst="rect">
            <a:avLst/>
          </a:prstGeom>
          <a:noFill/>
          <a:ln w="9525">
            <a:noFill/>
            <a:miter/>
          </a:ln>
        </p:spPr>
        <p:txBody>
          <a:bodyPr wrap="square" lIns="81639" tIns="58421" rIns="81639" bIns="40820">
            <a:spAutoFit/>
          </a:bodyPr>
          <a:lstStyle/>
          <a:p>
            <a:pPr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实训</a:t>
            </a:r>
            <a:r>
              <a:rPr lang="zh-CN" altLang="en-US" sz="2800" b="1" dirty="0" smtClean="0">
                <a:latin typeface="Arial" panose="020B0604020202090204" pitchFamily="34" charset="0"/>
                <a:ea typeface="宋体" pitchFamily="2" charset="-122"/>
                <a:sym typeface="+mn-ea"/>
              </a:rPr>
              <a:t>要求：</a:t>
            </a:r>
            <a:endParaRPr lang="en-US" altLang="zh-CN" sz="2800" b="1" dirty="0" smtClean="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1</a:t>
            </a:r>
            <a:r>
              <a:rPr lang="zh-CN" altLang="en-US" sz="2000" b="1" dirty="0">
                <a:latin typeface="Arial" panose="020B0604020202090204" pitchFamily="34" charset="0"/>
                <a:ea typeface="宋体" pitchFamily="2" charset="-122"/>
                <a:sym typeface="+mn-ea"/>
              </a:rPr>
              <a:t>）由组长抽选题目，每个小组都需要参与；</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2</a:t>
            </a:r>
            <a:r>
              <a:rPr lang="zh-CN" altLang="en-US" sz="2000" b="1" dirty="0">
                <a:latin typeface="Arial" panose="020B0604020202090204" pitchFamily="34" charset="0"/>
                <a:ea typeface="宋体" pitchFamily="2" charset="-122"/>
                <a:sym typeface="+mn-ea"/>
              </a:rPr>
              <a:t>）每个小组成员由</a:t>
            </a:r>
            <a:r>
              <a:rPr lang="en-US" altLang="zh-CN" sz="2000" b="1" dirty="0">
                <a:latin typeface="Arial" panose="020B0604020202090204" pitchFamily="34" charset="0"/>
                <a:ea typeface="宋体" pitchFamily="2" charset="-122"/>
                <a:sym typeface="+mn-ea"/>
              </a:rPr>
              <a:t>10</a:t>
            </a:r>
            <a:r>
              <a:rPr lang="zh-CN" altLang="en-US" sz="2000" b="1" dirty="0">
                <a:latin typeface="Arial" panose="020B0604020202090204" pitchFamily="34" charset="0"/>
                <a:ea typeface="宋体" pitchFamily="2" charset="-122"/>
                <a:sym typeface="+mn-ea"/>
              </a:rPr>
              <a:t>人组成，由组长分配任务。</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3</a:t>
            </a:r>
            <a:r>
              <a:rPr lang="zh-CN" altLang="en-US" sz="2000" b="1" dirty="0">
                <a:latin typeface="Arial" panose="020B0604020202090204" pitchFamily="34" charset="0"/>
                <a:ea typeface="宋体" pitchFamily="2" charset="-122"/>
                <a:sym typeface="+mn-ea"/>
              </a:rPr>
              <a:t>）操作中需要使用的物品，要求学生课前准备或制作。</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4</a:t>
            </a:r>
            <a:r>
              <a:rPr lang="zh-CN" altLang="en-US" sz="2000" b="1" dirty="0">
                <a:latin typeface="Arial" panose="020B0604020202090204" pitchFamily="34" charset="0"/>
                <a:ea typeface="宋体" pitchFamily="2" charset="-122"/>
                <a:sym typeface="+mn-ea"/>
              </a:rPr>
              <a:t>）各组上交一份情景剧的剧本，并根据剧本进行现场的演练。</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5</a:t>
            </a:r>
            <a:r>
              <a:rPr lang="zh-CN" altLang="en-US" sz="2000" b="1" dirty="0">
                <a:latin typeface="Arial" panose="020B0604020202090204" pitchFamily="34" charset="0"/>
                <a:ea typeface="宋体" pitchFamily="2" charset="-122"/>
                <a:sym typeface="+mn-ea"/>
              </a:rPr>
              <a:t>）小组可以根据所给的材料，适当地增加角色与情节。</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6</a:t>
            </a:r>
            <a:r>
              <a:rPr lang="zh-CN" altLang="en-US" sz="2000" b="1" dirty="0">
                <a:latin typeface="Arial" panose="020B0604020202090204" pitchFamily="34" charset="0"/>
                <a:ea typeface="宋体" pitchFamily="2" charset="-122"/>
                <a:sym typeface="+mn-ea"/>
              </a:rPr>
              <a:t>） 教师将学生的演示情况与上交的材料综合打分，记入学生的平时成绩。</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7</a:t>
            </a:r>
            <a:r>
              <a:rPr lang="zh-CN" altLang="en-US" sz="2000" b="1" dirty="0">
                <a:latin typeface="Arial" panose="020B0604020202090204" pitchFamily="34" charset="0"/>
                <a:ea typeface="宋体" pitchFamily="2" charset="-122"/>
                <a:sym typeface="+mn-ea"/>
              </a:rPr>
              <a:t>）本实训在秘书综合实训室进行，工作人员需要穿职业装。</a:t>
            </a:r>
            <a:endParaRPr lang="zh-CN" altLang="en-US" sz="2000" b="1" dirty="0">
              <a:latin typeface="Arial" panose="020B0604020202090204" pitchFamily="34" charset="0"/>
              <a:ea typeface="宋体" pitchFamily="2" charset="-122"/>
              <a:sym typeface="+mn-ea"/>
            </a:endParaRPr>
          </a:p>
          <a:p>
            <a:pPr lvl="1" defTabSz="0">
              <a:lnSpc>
                <a:spcPct val="125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a:latin typeface="Arial" panose="020B0604020202090204" pitchFamily="34" charset="0"/>
                <a:ea typeface="宋体" pitchFamily="2" charset="-122"/>
                <a:sym typeface="+mn-ea"/>
              </a:rPr>
              <a:t>（</a:t>
            </a:r>
            <a:r>
              <a:rPr lang="en-US" altLang="zh-CN" sz="2000" b="1" dirty="0">
                <a:latin typeface="Arial" panose="020B0604020202090204" pitchFamily="34" charset="0"/>
                <a:ea typeface="宋体" pitchFamily="2" charset="-122"/>
                <a:sym typeface="+mn-ea"/>
              </a:rPr>
              <a:t>8</a:t>
            </a:r>
            <a:r>
              <a:rPr lang="zh-CN" altLang="en-US" sz="2000" b="1" dirty="0">
                <a:latin typeface="Arial" panose="020B0604020202090204" pitchFamily="34" charset="0"/>
                <a:ea typeface="宋体" pitchFamily="2" charset="-122"/>
                <a:sym typeface="+mn-ea"/>
              </a:rPr>
              <a:t>）本节实训后，组长统一将本次完成的任务和本节实训报告上交给实训指导教师，由教师最终给出成绩。</a:t>
            </a: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4" y="603840"/>
            <a:ext cx="2288149"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实验实训</a:t>
            </a:r>
            <a:endParaRPr lang="zh-CN" altLang="en-US" sz="3600" dirty="0"/>
          </a:p>
        </p:txBody>
      </p:sp>
    </p:spTree>
  </p:cSld>
  <p:clrMapOvr>
    <a:masterClrMapping/>
  </p:clrMapOvr>
  <p:transition spd="med"/>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1520" y="483512"/>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519146" y="1772816"/>
            <a:ext cx="8624854" cy="1036300"/>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3600" b="1" dirty="0">
                <a:latin typeface="Arial" panose="020B0604020202090204" pitchFamily="34" charset="0"/>
                <a:ea typeface="宋体" pitchFamily="2" charset="-122"/>
                <a:sym typeface="+mn-ea"/>
              </a:rPr>
              <a:t>1. </a:t>
            </a:r>
            <a:r>
              <a:rPr lang="en-US" altLang="zh-CN" sz="3600" b="1" dirty="0" smtClean="0">
                <a:latin typeface="Arial" panose="020B0604020202090204" pitchFamily="34" charset="0"/>
                <a:ea typeface="宋体" pitchFamily="2" charset="-122"/>
                <a:sym typeface="+mn-ea"/>
              </a:rPr>
              <a:t>A2.C3.D4.B5.D6.D7.B8.C9.A10.C</a:t>
            </a:r>
            <a:endParaRPr lang="zh-CN" altLang="en-US" sz="3600" b="1" dirty="0">
              <a:latin typeface="Arial" panose="020B0604020202090204" pitchFamily="34" charset="0"/>
              <a:ea typeface="宋体" pitchFamily="2" charset="-122"/>
              <a:sym typeface="+mn-ea"/>
            </a:endParaRPr>
          </a:p>
        </p:txBody>
      </p:sp>
      <p:sp>
        <p:nvSpPr>
          <p:cNvPr id="4" name="标题 1"/>
          <p:cNvSpPr txBox="1"/>
          <p:nvPr/>
        </p:nvSpPr>
        <p:spPr>
          <a:xfrm>
            <a:off x="251520" y="603840"/>
            <a:ext cx="5760640"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复习思考题</a:t>
            </a:r>
            <a:r>
              <a:rPr lang="zh-CN" altLang="en-US" sz="2400" dirty="0" smtClean="0"/>
              <a:t>参考答案</a:t>
            </a:r>
            <a:endParaRPr lang="zh-CN" altLang="en-US" sz="2400" dirty="0"/>
          </a:p>
        </p:txBody>
      </p:sp>
    </p:spTree>
  </p:cSld>
  <p:clrMapOvr>
    <a:masterClrMapping/>
  </p:clrMapOvr>
  <p:transition spd="med"/>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9176"/>
            <a:ext cx="9144000" cy="6381328"/>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2" name="Text Box 2"/>
          <p:cNvSpPr txBox="1"/>
          <p:nvPr/>
        </p:nvSpPr>
        <p:spPr>
          <a:xfrm>
            <a:off x="755576" y="1556792"/>
            <a:ext cx="8208912" cy="3054865"/>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400" b="1" dirty="0">
                <a:latin typeface="Arial" panose="020B0604020202090204" pitchFamily="34" charset="0"/>
                <a:ea typeface="宋体" pitchFamily="2" charset="-122"/>
                <a:sym typeface="+mn-ea"/>
              </a:rPr>
              <a:t>1. </a:t>
            </a:r>
            <a:r>
              <a:rPr lang="en-US" altLang="zh-CN" sz="2400" b="1" dirty="0" smtClean="0">
                <a:latin typeface="Arial" panose="020B0604020202090204" pitchFamily="34" charset="0"/>
                <a:ea typeface="宋体" pitchFamily="2" charset="-122"/>
                <a:sym typeface="+mn-ea"/>
              </a:rPr>
              <a:t>  </a:t>
            </a:r>
            <a:r>
              <a:rPr lang="zh-CN" altLang="en-US" sz="2400" b="1" dirty="0" smtClean="0">
                <a:latin typeface="Arial" panose="020B0604020202090204" pitchFamily="34" charset="0"/>
                <a:ea typeface="宋体" pitchFamily="2" charset="-122"/>
                <a:sym typeface="+mn-ea"/>
              </a:rPr>
              <a:t>什么</a:t>
            </a:r>
            <a:r>
              <a:rPr lang="zh-CN" altLang="en-US" sz="2400" b="1" dirty="0">
                <a:latin typeface="Arial" panose="020B0604020202090204" pitchFamily="34" charset="0"/>
                <a:ea typeface="宋体" pitchFamily="2" charset="-122"/>
                <a:sym typeface="+mn-ea"/>
              </a:rPr>
              <a:t>是沟通？沟通的种类有哪些？</a:t>
            </a:r>
            <a:endParaRPr lang="zh-CN" altLang="en-US" sz="2400" b="1" dirty="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400" b="1" dirty="0">
                <a:latin typeface="Arial" panose="020B0604020202090204" pitchFamily="34" charset="0"/>
                <a:ea typeface="宋体" pitchFamily="2" charset="-122"/>
                <a:sym typeface="+mn-ea"/>
              </a:rPr>
              <a:t>2</a:t>
            </a:r>
            <a:r>
              <a:rPr lang="zh-CN" altLang="en-US" sz="2400" b="1" dirty="0">
                <a:latin typeface="Arial" panose="020B0604020202090204" pitchFamily="34" charset="0"/>
                <a:ea typeface="宋体" pitchFamily="2" charset="-122"/>
                <a:sym typeface="+mn-ea"/>
              </a:rPr>
              <a:t>．什么是有效沟通？简述有效沟通的条件。</a:t>
            </a:r>
            <a:endParaRPr lang="zh-CN" altLang="en-US" sz="2400" b="1" dirty="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400" b="1" dirty="0">
                <a:latin typeface="Arial" panose="020B0604020202090204" pitchFamily="34" charset="0"/>
                <a:ea typeface="宋体" pitchFamily="2" charset="-122"/>
                <a:sym typeface="+mn-ea"/>
              </a:rPr>
              <a:t>3</a:t>
            </a:r>
            <a:r>
              <a:rPr lang="zh-CN" altLang="en-US" sz="2400" b="1" dirty="0">
                <a:latin typeface="Arial" panose="020B0604020202090204" pitchFamily="34" charset="0"/>
                <a:ea typeface="宋体" pitchFamily="2" charset="-122"/>
                <a:sym typeface="+mn-ea"/>
              </a:rPr>
              <a:t>．什么是协调？协调的工作内容和主要方式有哪些？</a:t>
            </a:r>
            <a:endParaRPr lang="zh-CN" altLang="en-US" sz="2400" b="1" dirty="0">
              <a:latin typeface="Arial" panose="020B0604020202090204" pitchFamily="34" charset="0"/>
              <a:ea typeface="宋体" pitchFamily="2"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400" b="1" dirty="0">
                <a:latin typeface="Arial" panose="020B0604020202090204" pitchFamily="34" charset="0"/>
                <a:ea typeface="宋体" pitchFamily="2" charset="-122"/>
                <a:sym typeface="+mn-ea"/>
              </a:rPr>
              <a:t>4</a:t>
            </a:r>
            <a:r>
              <a:rPr lang="zh-CN" altLang="en-US" sz="2400" b="1" dirty="0">
                <a:latin typeface="Arial" panose="020B0604020202090204" pitchFamily="34" charset="0"/>
                <a:ea typeface="宋体" pitchFamily="2" charset="-122"/>
                <a:sym typeface="+mn-ea"/>
              </a:rPr>
              <a:t>．简述秘书协调工作的基本步骤。</a:t>
            </a: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251520" y="603840"/>
            <a:ext cx="5760640"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复习思考题</a:t>
            </a:r>
            <a:r>
              <a:rPr lang="en-US" altLang="zh-CN" sz="2400" dirty="0" smtClean="0"/>
              <a:t>——</a:t>
            </a:r>
            <a:r>
              <a:rPr lang="zh-CN" altLang="en-US" sz="2400" dirty="0" smtClean="0"/>
              <a:t>问答题</a:t>
            </a:r>
            <a:endParaRPr lang="zh-CN" altLang="en-US" sz="2400" dirty="0"/>
          </a:p>
        </p:txBody>
      </p:sp>
    </p:spTree>
  </p:cSld>
  <p:clrMapOvr>
    <a:masterClrMapping/>
  </p:clrMapOvr>
  <p:transition spd="med"/>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755576" y="1556792"/>
            <a:ext cx="8208912" cy="3793529"/>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400" b="1" dirty="0" smtClean="0">
                <a:latin typeface="Arial" panose="020B0604020202090204" pitchFamily="34" charset="0"/>
                <a:ea typeface="宋体" pitchFamily="2" charset="-122"/>
                <a:sym typeface="+mn-ea"/>
              </a:rPr>
              <a:t>1.   </a:t>
            </a:r>
            <a:r>
              <a:rPr lang="zh-CN" altLang="en-US" sz="2400" b="1" dirty="0" smtClean="0">
                <a:latin typeface="Arial" panose="020B0604020202090204" pitchFamily="34" charset="0"/>
                <a:ea typeface="宋体" pitchFamily="2" charset="-122"/>
                <a:sym typeface="+mn-ea"/>
              </a:rPr>
              <a:t>什么是沟通？沟通的种类有哪些？</a:t>
            </a:r>
            <a:endParaRPr lang="zh-CN" altLang="en-US" sz="2400" b="1" dirty="0" smtClean="0">
              <a:latin typeface="Arial" panose="020B0604020202090204" pitchFamily="34" charset="0"/>
              <a:ea typeface="宋体" pitchFamily="2" charset="-122"/>
              <a:sym typeface="+mn-ea"/>
            </a:endParaRPr>
          </a:p>
          <a:p>
            <a:r>
              <a:rPr lang="zh-CN" altLang="zh-CN" sz="2400" b="1" dirty="0"/>
              <a:t>沟通是一种信息传递和交流的过程。 </a:t>
            </a:r>
            <a:endParaRPr lang="en-US" altLang="zh-CN" sz="2400" b="1" dirty="0" smtClean="0"/>
          </a:p>
          <a:p>
            <a:r>
              <a:rPr lang="zh-CN" altLang="zh-CN" sz="2400" b="1" dirty="0" smtClean="0"/>
              <a:t>（</a:t>
            </a:r>
            <a:r>
              <a:rPr lang="zh-CN" altLang="zh-CN" sz="2400" b="1" dirty="0"/>
              <a:t>二）沟通的种类</a:t>
            </a:r>
            <a:endParaRPr lang="zh-CN" altLang="zh-CN" sz="2400" b="1" dirty="0"/>
          </a:p>
          <a:p>
            <a:r>
              <a:rPr lang="en-US" altLang="zh-CN" sz="2400" b="1" dirty="0"/>
              <a:t>1.</a:t>
            </a:r>
            <a:r>
              <a:rPr lang="zh-CN" altLang="zh-CN" sz="2400" b="1" dirty="0"/>
              <a:t>按照沟通方式，沟通可以分为口头沟通、书面沟通、非语言沟通以及电子沟通</a:t>
            </a:r>
            <a:r>
              <a:rPr lang="zh-CN" altLang="zh-CN" sz="2400" b="1" dirty="0" smtClean="0"/>
              <a:t>。</a:t>
            </a:r>
            <a:endParaRPr lang="en-US" altLang="zh-CN" sz="2400" b="1" dirty="0" smtClean="0"/>
          </a:p>
          <a:p>
            <a:r>
              <a:rPr lang="en-US" altLang="zh-CN" sz="2400" b="1" dirty="0" smtClean="0"/>
              <a:t>2</a:t>
            </a:r>
            <a:r>
              <a:rPr lang="en-US" altLang="zh-CN" sz="2400" b="1" dirty="0"/>
              <a:t>.</a:t>
            </a:r>
            <a:r>
              <a:rPr lang="zh-CN" altLang="zh-CN" sz="2400" b="1" dirty="0"/>
              <a:t>按照组织内部信息沟通的方向，沟通可以分为上行沟通、下行沟通、平行沟通和斜向沟通</a:t>
            </a:r>
            <a:r>
              <a:rPr lang="zh-CN" altLang="zh-CN" sz="2400" b="1" dirty="0" smtClean="0"/>
              <a:t>。</a:t>
            </a:r>
            <a:endParaRPr lang="en-US" altLang="zh-CN" sz="2400" b="1" dirty="0" smtClean="0"/>
          </a:p>
          <a:p>
            <a:r>
              <a:rPr lang="en-US" altLang="zh-CN" sz="2400" b="1" dirty="0" smtClean="0"/>
              <a:t>3</a:t>
            </a:r>
            <a:r>
              <a:rPr lang="en-US" altLang="zh-CN" sz="2400" b="1" dirty="0"/>
              <a:t>.</a:t>
            </a:r>
            <a:r>
              <a:rPr lang="zh-CN" altLang="zh-CN" sz="2400" b="1" dirty="0"/>
              <a:t>按照信息沟通是否存在反馈，沟通可以分为单向沟通和双向沟通</a:t>
            </a:r>
            <a:r>
              <a:rPr lang="zh-CN" altLang="zh-CN" sz="2400" b="1" dirty="0" smtClean="0"/>
              <a:t>。</a:t>
            </a:r>
            <a:endParaRPr lang="zh-CN" altLang="en-US" sz="2400" b="1" dirty="0">
              <a:latin typeface="Arial" panose="020B0604020202090204" pitchFamily="34" charset="0"/>
              <a:ea typeface="宋体" pitchFamily="2" charset="-122"/>
              <a:sym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755576" y="1556792"/>
            <a:ext cx="8208912" cy="3116420"/>
          </a:xfrm>
          <a:prstGeom prst="rect">
            <a:avLst/>
          </a:prstGeom>
          <a:noFill/>
          <a:ln w="9525">
            <a:noFill/>
            <a:miter/>
          </a:ln>
        </p:spPr>
        <p:txBody>
          <a:bodyPr wrap="square" lIns="81639" tIns="58421" rIns="81639" bIns="40820">
            <a:spAutoFit/>
          </a:bodyPr>
          <a:lstStyle/>
          <a:p>
            <a:r>
              <a:rPr lang="en-US" altLang="zh-CN" sz="2800" dirty="0" smtClean="0">
                <a:latin typeface="宋体" charset="-122"/>
                <a:ea typeface="宋体" charset="-122"/>
                <a:cs typeface="宋体" charset="-122"/>
                <a:sym typeface="+mn-ea"/>
              </a:rPr>
              <a:t>2</a:t>
            </a:r>
            <a:r>
              <a:rPr lang="zh-CN" altLang="en-US" sz="2800" dirty="0">
                <a:latin typeface="宋体" charset="-122"/>
                <a:ea typeface="宋体" charset="-122"/>
                <a:cs typeface="宋体" charset="-122"/>
                <a:sym typeface="+mn-ea"/>
              </a:rPr>
              <a:t>．什么是有效沟通？简述有效沟通的条件</a:t>
            </a:r>
            <a:r>
              <a:rPr lang="zh-CN" altLang="en-US" sz="2800" dirty="0" smtClean="0">
                <a:latin typeface="宋体" charset="-122"/>
                <a:ea typeface="宋体" charset="-122"/>
                <a:cs typeface="宋体" charset="-122"/>
                <a:sym typeface="+mn-ea"/>
              </a:rPr>
              <a:t>。</a:t>
            </a:r>
            <a:endParaRPr lang="en-US" altLang="zh-CN" sz="2800" dirty="0" smtClean="0">
              <a:latin typeface="宋体" charset="-122"/>
              <a:ea typeface="宋体" charset="-122"/>
              <a:cs typeface="宋体" charset="-122"/>
              <a:sym typeface="+mn-ea"/>
            </a:endParaRPr>
          </a:p>
          <a:p>
            <a:r>
              <a:rPr lang="zh-CN" altLang="en-US" sz="2800" dirty="0" smtClean="0">
                <a:latin typeface="宋体" charset="-122"/>
                <a:ea typeface="宋体" charset="-122"/>
                <a:cs typeface="宋体" charset="-122"/>
                <a:sym typeface="+mn-ea"/>
              </a:rPr>
              <a:t>有效沟通就是为了取得良好的沟通效果而进行的沟通。</a:t>
            </a:r>
            <a:endParaRPr lang="en-US" altLang="zh-CN" sz="2800" dirty="0">
              <a:latin typeface="宋体" charset="-122"/>
              <a:ea typeface="宋体" charset="-122"/>
              <a:cs typeface="宋体" charset="-122"/>
              <a:sym typeface="+mn-ea"/>
            </a:endParaRPr>
          </a:p>
          <a:p>
            <a:r>
              <a:rPr lang="zh-CN" altLang="zh-CN" sz="2800" dirty="0" smtClean="0">
                <a:latin typeface="宋体" charset="-122"/>
                <a:ea typeface="宋体" charset="-122"/>
                <a:cs typeface="宋体" charset="-122"/>
              </a:rPr>
              <a:t>有效</a:t>
            </a:r>
            <a:r>
              <a:rPr lang="zh-CN" altLang="zh-CN" sz="2800" dirty="0">
                <a:latin typeface="宋体" charset="-122"/>
                <a:ea typeface="宋体" charset="-122"/>
                <a:cs typeface="宋体" charset="-122"/>
              </a:rPr>
              <a:t>的沟通：必须满足的三个条件：</a:t>
            </a:r>
            <a:endParaRPr lang="zh-CN" altLang="zh-CN" sz="2800" dirty="0">
              <a:latin typeface="宋体" charset="-122"/>
              <a:ea typeface="宋体" charset="-122"/>
              <a:cs typeface="宋体" charset="-122"/>
            </a:endParaRPr>
          </a:p>
          <a:p>
            <a:r>
              <a:rPr lang="zh-CN" altLang="zh-CN" sz="2800" dirty="0">
                <a:latin typeface="宋体" charset="-122"/>
                <a:ea typeface="宋体" charset="-122"/>
                <a:cs typeface="宋体" charset="-122"/>
              </a:rPr>
              <a:t>第一，信息发送者所发出的信息完整而准确；</a:t>
            </a:r>
            <a:endParaRPr lang="zh-CN" altLang="zh-CN" sz="2800" dirty="0">
              <a:latin typeface="宋体" charset="-122"/>
              <a:ea typeface="宋体" charset="-122"/>
              <a:cs typeface="宋体" charset="-122"/>
            </a:endParaRPr>
          </a:p>
          <a:p>
            <a:r>
              <a:rPr lang="zh-CN" altLang="zh-CN" sz="2800" dirty="0">
                <a:latin typeface="宋体" charset="-122"/>
                <a:ea typeface="宋体" charset="-122"/>
                <a:cs typeface="宋体" charset="-122"/>
              </a:rPr>
              <a:t>第二，信息在传递过程中没有损失；</a:t>
            </a:r>
            <a:endParaRPr lang="zh-CN" altLang="zh-CN" sz="2800" dirty="0">
              <a:latin typeface="宋体" charset="-122"/>
              <a:ea typeface="宋体" charset="-122"/>
              <a:cs typeface="宋体" charset="-122"/>
            </a:endParaRPr>
          </a:p>
          <a:p>
            <a:r>
              <a:rPr lang="zh-CN" altLang="zh-CN" sz="2800" dirty="0">
                <a:latin typeface="宋体" charset="-122"/>
                <a:ea typeface="宋体" charset="-122"/>
                <a:cs typeface="宋体" charset="-122"/>
              </a:rPr>
              <a:t>第三，接受者必须真正理解了接受到的信息。</a:t>
            </a:r>
            <a:endParaRPr lang="zh-CN" altLang="zh-CN" sz="2800" dirty="0">
              <a:latin typeface="宋体" charset="-122"/>
              <a:ea typeface="宋体" charset="-122"/>
              <a:cs typeface="宋体" charset="-122"/>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85832"/>
            <a:ext cx="9144000" cy="6615576"/>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800" b="1" dirty="0" smtClean="0">
                <a:solidFill>
                  <a:schemeClr val="tx1"/>
                </a:solidFill>
                <a:latin typeface="宋体" charset="-122"/>
                <a:ea typeface="宋体" charset="-122"/>
                <a:cs typeface="宋体" charset="-122"/>
                <a:sym typeface="+mn-ea"/>
              </a:rPr>
              <a:t>3</a:t>
            </a:r>
            <a:r>
              <a:rPr lang="zh-CN" altLang="en-US" sz="2800" b="1" dirty="0" smtClean="0">
                <a:solidFill>
                  <a:schemeClr val="tx1"/>
                </a:solidFill>
                <a:latin typeface="宋体" charset="-122"/>
                <a:ea typeface="宋体" charset="-122"/>
                <a:cs typeface="宋体" charset="-122"/>
                <a:sym typeface="+mn-ea"/>
              </a:rPr>
              <a:t>．什么是协调？协调的工作内容和主要方式有哪些？</a:t>
            </a:r>
            <a:endParaRPr lang="en-US" altLang="zh-CN" sz="2800" b="1" dirty="0" smtClean="0">
              <a:solidFill>
                <a:schemeClr val="tx1"/>
              </a:solidFill>
              <a:latin typeface="宋体" charset="-122"/>
              <a:ea typeface="宋体" charset="-122"/>
              <a:cs typeface="宋体" charset="-122"/>
              <a:sym typeface="+mn-ea"/>
            </a:endParaRPr>
          </a:p>
          <a:p>
            <a:r>
              <a:rPr lang="zh-CN" altLang="zh-CN" sz="2800" dirty="0" smtClean="0">
                <a:solidFill>
                  <a:schemeClr val="tx1"/>
                </a:solidFill>
                <a:latin typeface="宋体" charset="-122"/>
                <a:ea typeface="宋体" charset="-122"/>
                <a:cs typeface="宋体" charset="-122"/>
              </a:rPr>
              <a:t>一般</a:t>
            </a:r>
            <a:r>
              <a:rPr lang="zh-CN" altLang="zh-CN" sz="2800" dirty="0">
                <a:solidFill>
                  <a:schemeClr val="tx1"/>
                </a:solidFill>
                <a:latin typeface="宋体" charset="-122"/>
                <a:ea typeface="宋体" charset="-122"/>
                <a:cs typeface="宋体" charset="-122"/>
              </a:rPr>
              <a:t>来讲，协调是指两个以上的个人、部门或单位经过协商，使各种关系融洽、和谐，工作相互协作配合，利益相互补偿的过程和形态</a:t>
            </a:r>
            <a:r>
              <a:rPr lang="zh-CN" altLang="zh-CN" sz="2800" dirty="0" smtClean="0">
                <a:solidFill>
                  <a:schemeClr val="tx1"/>
                </a:solidFill>
                <a:latin typeface="宋体" charset="-122"/>
                <a:ea typeface="宋体" charset="-122"/>
                <a:cs typeface="宋体" charset="-122"/>
              </a:rPr>
              <a:t>。</a:t>
            </a:r>
            <a:endParaRPr lang="en-US" altLang="zh-CN" sz="2800" dirty="0" smtClean="0">
              <a:solidFill>
                <a:schemeClr val="tx1"/>
              </a:solidFill>
              <a:latin typeface="宋体" charset="-122"/>
              <a:ea typeface="宋体" charset="-122"/>
              <a:cs typeface="宋体" charset="-122"/>
            </a:endParaRPr>
          </a:p>
          <a:p>
            <a:r>
              <a:rPr lang="zh-CN" altLang="zh-CN" sz="2800" dirty="0" smtClean="0">
                <a:solidFill>
                  <a:schemeClr val="tx1"/>
                </a:solidFill>
                <a:latin typeface="宋体" charset="-122"/>
                <a:ea typeface="宋体" charset="-122"/>
                <a:cs typeface="宋体" charset="-122"/>
              </a:rPr>
              <a:t>秘书</a:t>
            </a:r>
            <a:r>
              <a:rPr lang="zh-CN" altLang="zh-CN" sz="2800" dirty="0">
                <a:solidFill>
                  <a:schemeClr val="tx1"/>
                </a:solidFill>
                <a:latin typeface="宋体" charset="-122"/>
                <a:ea typeface="宋体" charset="-122"/>
                <a:cs typeface="宋体" charset="-122"/>
              </a:rPr>
              <a:t>部门协调工作的内容主要包括：与组织内部上级领导的关系协调、与组织各部门之间的关系协调、与组织外部之间的关系协调</a:t>
            </a:r>
            <a:r>
              <a:rPr lang="zh-CN" altLang="zh-CN" sz="2800" dirty="0" smtClean="0">
                <a:solidFill>
                  <a:schemeClr val="tx1"/>
                </a:solidFill>
                <a:latin typeface="宋体" charset="-122"/>
                <a:ea typeface="宋体" charset="-122"/>
                <a:cs typeface="宋体" charset="-122"/>
              </a:rPr>
              <a:t>。</a:t>
            </a:r>
            <a:r>
              <a:rPr lang="zh-CN" altLang="zh-CN" sz="2800" dirty="0">
                <a:solidFill>
                  <a:schemeClr val="tx1"/>
                </a:solidFill>
                <a:latin typeface="宋体" charset="-122"/>
                <a:ea typeface="宋体" charset="-122"/>
                <a:cs typeface="宋体" charset="-122"/>
              </a:rPr>
              <a:t>秘书的协调工作主要有三种方式</a:t>
            </a:r>
            <a:r>
              <a:rPr lang="en-US" altLang="zh-CN" sz="2800" dirty="0">
                <a:solidFill>
                  <a:schemeClr val="tx1"/>
                </a:solidFill>
                <a:latin typeface="宋体" charset="-122"/>
                <a:ea typeface="宋体" charset="-122"/>
                <a:cs typeface="宋体" charset="-122"/>
              </a:rPr>
              <a:t>:</a:t>
            </a:r>
            <a:r>
              <a:rPr lang="zh-CN" altLang="zh-CN" sz="2800" dirty="0">
                <a:solidFill>
                  <a:schemeClr val="tx1"/>
                </a:solidFill>
                <a:latin typeface="宋体" charset="-122"/>
                <a:ea typeface="宋体" charset="-122"/>
                <a:cs typeface="宋体" charset="-122"/>
              </a:rPr>
              <a:t>个别协调、会议协调和文件协调。</a:t>
            </a:r>
            <a:endParaRPr lang="zh-CN" altLang="zh-CN" sz="2800" dirty="0">
              <a:solidFill>
                <a:schemeClr val="tx1"/>
              </a:solidFill>
              <a:latin typeface="宋体" charset="-122"/>
              <a:ea typeface="宋体" charset="-122"/>
              <a:cs typeface="宋体" charset="-122"/>
            </a:endParaRPr>
          </a:p>
          <a:p>
            <a:endParaRPr lang="zh-CN" altLang="zh-CN" sz="2400" dirty="0">
              <a:solidFill>
                <a:schemeClr val="tx1"/>
              </a:solidFill>
            </a:endParaRP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p:nvPr/>
        </p:nvSpPr>
        <p:spPr>
          <a:xfrm>
            <a:off x="683568" y="1556792"/>
            <a:ext cx="8208912" cy="2877894"/>
          </a:xfrm>
          <a:prstGeom prst="rect">
            <a:avLst/>
          </a:prstGeom>
          <a:noFill/>
          <a:ln w="9525">
            <a:noFill/>
            <a:miter/>
          </a:ln>
        </p:spPr>
        <p:txBody>
          <a:bodyPr wrap="square" lIns="81639" tIns="58421" rIns="81639" bIns="40820">
            <a:spAutoFit/>
          </a:bodyPr>
          <a:lstStyle/>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3200" b="1" dirty="0" smtClean="0">
                <a:latin typeface="宋体" charset="-122"/>
                <a:ea typeface="宋体" charset="-122"/>
                <a:cs typeface="宋体" charset="-122"/>
                <a:sym typeface="+mn-ea"/>
              </a:rPr>
              <a:t>4</a:t>
            </a:r>
            <a:r>
              <a:rPr lang="zh-CN" altLang="en-US" sz="3200" b="1" dirty="0" smtClean="0">
                <a:latin typeface="宋体" charset="-122"/>
                <a:ea typeface="宋体" charset="-122"/>
                <a:cs typeface="宋体" charset="-122"/>
                <a:sym typeface="+mn-ea"/>
              </a:rPr>
              <a:t>．简述秘书协调工作的基本步骤。</a:t>
            </a:r>
            <a:endParaRPr lang="en-US" altLang="zh-CN" sz="3200" b="1" dirty="0" smtClean="0">
              <a:latin typeface="宋体" charset="-122"/>
              <a:ea typeface="宋体" charset="-122"/>
              <a:cs typeface="宋体" charset="-122"/>
              <a:sym typeface="+mn-ea"/>
            </a:endParaRPr>
          </a:p>
          <a:p>
            <a:pPr defTabSz="0">
              <a:lnSpc>
                <a:spcPct val="20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zh-CN" sz="3200" dirty="0" smtClean="0">
                <a:latin typeface="宋体" charset="-122"/>
                <a:ea typeface="宋体" charset="-122"/>
                <a:cs typeface="宋体" charset="-122"/>
              </a:rPr>
              <a:t>一要深入了解问题</a:t>
            </a:r>
            <a:r>
              <a:rPr lang="zh-CN" altLang="en-US" sz="3200" dirty="0" smtClean="0">
                <a:latin typeface="宋体" charset="-122"/>
                <a:ea typeface="宋体" charset="-122"/>
                <a:cs typeface="宋体" charset="-122"/>
              </a:rPr>
              <a:t>；</a:t>
            </a:r>
            <a:r>
              <a:rPr lang="zh-CN" altLang="zh-CN" sz="3200" dirty="0" smtClean="0">
                <a:latin typeface="宋体" charset="-122"/>
                <a:ea typeface="宋体" charset="-122"/>
                <a:cs typeface="宋体" charset="-122"/>
              </a:rPr>
              <a:t>二</a:t>
            </a:r>
            <a:r>
              <a:rPr lang="zh-CN" altLang="zh-CN" sz="3200" dirty="0">
                <a:latin typeface="宋体" charset="-122"/>
                <a:ea typeface="宋体" charset="-122"/>
                <a:cs typeface="宋体" charset="-122"/>
              </a:rPr>
              <a:t>要准确判断是</a:t>
            </a:r>
            <a:r>
              <a:rPr lang="zh-CN" altLang="zh-CN" sz="3200" dirty="0" smtClean="0">
                <a:latin typeface="宋体" charset="-122"/>
                <a:ea typeface="宋体" charset="-122"/>
                <a:cs typeface="宋体" charset="-122"/>
              </a:rPr>
              <a:t>非</a:t>
            </a:r>
            <a:r>
              <a:rPr lang="zh-CN" altLang="en-US" sz="3200" dirty="0" smtClean="0">
                <a:latin typeface="宋体" charset="-122"/>
                <a:ea typeface="宋体" charset="-122"/>
                <a:cs typeface="宋体" charset="-122"/>
              </a:rPr>
              <a:t>；</a:t>
            </a:r>
            <a:r>
              <a:rPr lang="zh-CN" altLang="zh-CN" sz="3200" dirty="0" smtClean="0">
                <a:latin typeface="宋体" charset="-122"/>
                <a:ea typeface="宋体" charset="-122"/>
                <a:cs typeface="宋体" charset="-122"/>
              </a:rPr>
              <a:t>三</a:t>
            </a:r>
            <a:r>
              <a:rPr lang="zh-CN" altLang="zh-CN" sz="3200" dirty="0">
                <a:latin typeface="宋体" charset="-122"/>
                <a:ea typeface="宋体" charset="-122"/>
                <a:cs typeface="宋体" charset="-122"/>
              </a:rPr>
              <a:t>要果断解决</a:t>
            </a:r>
            <a:r>
              <a:rPr lang="zh-CN" altLang="zh-CN" sz="3200" dirty="0" smtClean="0">
                <a:latin typeface="宋体" charset="-122"/>
                <a:ea typeface="宋体" charset="-122"/>
                <a:cs typeface="宋体" charset="-122"/>
              </a:rPr>
              <a:t>问题</a:t>
            </a:r>
            <a:r>
              <a:rPr lang="zh-CN" altLang="en-US" sz="3200" dirty="0" smtClean="0">
                <a:latin typeface="宋体" charset="-122"/>
                <a:ea typeface="宋体" charset="-122"/>
                <a:cs typeface="宋体" charset="-122"/>
              </a:rPr>
              <a:t>；</a:t>
            </a:r>
            <a:r>
              <a:rPr lang="zh-CN" altLang="zh-CN" sz="3200" dirty="0" smtClean="0">
                <a:latin typeface="宋体" charset="-122"/>
                <a:ea typeface="宋体" charset="-122"/>
                <a:cs typeface="宋体" charset="-122"/>
              </a:rPr>
              <a:t>四</a:t>
            </a:r>
            <a:r>
              <a:rPr lang="zh-CN" altLang="zh-CN" sz="3200" dirty="0">
                <a:latin typeface="宋体" charset="-122"/>
                <a:ea typeface="宋体" charset="-122"/>
                <a:cs typeface="宋体" charset="-122"/>
              </a:rPr>
              <a:t>要提出相应措施。 </a:t>
            </a:r>
            <a:endParaRPr lang="zh-CN" altLang="en-US" sz="3200" b="1" dirty="0">
              <a:latin typeface="宋体" charset="-122"/>
              <a:ea typeface="宋体" charset="-122"/>
              <a:cs typeface="宋体"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210766" y="1284763"/>
            <a:ext cx="8382240" cy="3607435"/>
          </a:xfrm>
          <a:prstGeom prst="rect">
            <a:avLst/>
          </a:prstGeom>
          <a:noFill/>
          <a:ln w="9525">
            <a:noFill/>
            <a:miter/>
          </a:ln>
        </p:spPr>
        <p:txBody>
          <a:bodyPr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　　</a:t>
            </a:r>
            <a:r>
              <a:rPr lang="zh-CN" altLang="en-US" sz="3200" b="1" dirty="0" smtClean="0">
                <a:solidFill>
                  <a:srgbClr val="C00000"/>
                </a:solidFill>
                <a:latin typeface="Arial" panose="020B0604020202090204" pitchFamily="34" charset="0"/>
                <a:ea typeface="宋体" pitchFamily="2" charset="-122"/>
                <a:sym typeface="+mn-ea"/>
              </a:rPr>
              <a:t>沟通</a:t>
            </a:r>
            <a:r>
              <a:rPr lang="zh-CN" altLang="en-US" sz="2400" b="1" dirty="0" smtClean="0">
                <a:latin typeface="Arial" panose="020B0604020202090204" pitchFamily="34" charset="0"/>
                <a:ea typeface="宋体" pitchFamily="2" charset="-122"/>
                <a:sym typeface="+mn-ea"/>
              </a:rPr>
              <a:t>是</a:t>
            </a:r>
            <a:r>
              <a:rPr lang="zh-CN" altLang="en-US" sz="2400" b="1" dirty="0">
                <a:latin typeface="Arial" panose="020B0604020202090204" pitchFamily="34" charset="0"/>
                <a:ea typeface="宋体" pitchFamily="2" charset="-122"/>
                <a:sym typeface="+mn-ea"/>
              </a:rPr>
              <a:t>一种信息传递和交流的过程。不仅包括公务信息</a:t>
            </a:r>
            <a:r>
              <a:rPr lang="zh-CN" altLang="en-US" sz="2400" b="1" dirty="0" smtClean="0">
                <a:latin typeface="Arial" panose="020B0604020202090204" pitchFamily="34" charset="0"/>
                <a:ea typeface="宋体" pitchFamily="2" charset="-122"/>
                <a:sym typeface="+mn-ea"/>
              </a:rPr>
              <a:t>的传递</a:t>
            </a:r>
            <a:r>
              <a:rPr lang="zh-CN" altLang="en-US" sz="2400" b="1" dirty="0">
                <a:latin typeface="Arial" panose="020B0604020202090204" pitchFamily="34" charset="0"/>
                <a:ea typeface="宋体" pitchFamily="2" charset="-122"/>
                <a:sym typeface="+mn-ea"/>
              </a:rPr>
              <a:t>和交流，也包含着个人情感、思想和观点的交流。</a:t>
            </a:r>
            <a:endParaRPr lang="zh-CN" altLang="en-US" sz="24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     对于秘书而言,沟通工作不仅仅是在组织内外不同人员之间传递公务信息,还包括与各类人员的个人情感、思想和观点的交流,比如:与领导沟通,搞好上下级关系;与同事沟通,维护同事感情;与客户沟通,做好客户关系管理等。</a:t>
            </a: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2191626" cy="461665"/>
          </a:xfrm>
          <a:prstGeom prst="rect">
            <a:avLst/>
          </a:prstGeom>
        </p:spPr>
        <p:txBody>
          <a:bodyPr wrap="none">
            <a:spAutoFit/>
          </a:bodyPr>
          <a:lstStyle/>
          <a:p>
            <a:r>
              <a:rPr lang="zh-CN" altLang="en-US" sz="2400" b="1" dirty="0" smtClean="0"/>
              <a:t>１</a:t>
            </a:r>
            <a:r>
              <a:rPr lang="en-US" altLang="zh-CN" sz="2400" b="1" dirty="0" smtClean="0"/>
              <a:t>. </a:t>
            </a:r>
            <a:r>
              <a:rPr lang="zh-CN" altLang="en-US" sz="2400" b="1" dirty="0" smtClean="0"/>
              <a:t>沟通的定义</a:t>
            </a:r>
            <a:endParaRPr lang="zh-CN" altLang="en-US" sz="2400" b="1" dirty="0"/>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Line 6"/>
          <p:cNvSpPr>
            <a:spLocks noChangeShapeType="1"/>
          </p:cNvSpPr>
          <p:nvPr/>
        </p:nvSpPr>
        <p:spPr bwMode="auto">
          <a:xfrm flipH="1" flipV="1">
            <a:off x="2090738" y="3524250"/>
            <a:ext cx="579437"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7411" name="Line 6"/>
          <p:cNvSpPr>
            <a:spLocks noChangeShapeType="1"/>
          </p:cNvSpPr>
          <p:nvPr/>
        </p:nvSpPr>
        <p:spPr bwMode="auto">
          <a:xfrm flipH="1" flipV="1">
            <a:off x="2652713" y="4089400"/>
            <a:ext cx="563562"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7413" name="Freeform 5"/>
          <p:cNvSpPr/>
          <p:nvPr/>
        </p:nvSpPr>
        <p:spPr bwMode="auto">
          <a:xfrm>
            <a:off x="2670175" y="2289175"/>
            <a:ext cx="546100" cy="2663825"/>
          </a:xfrm>
          <a:custGeom>
            <a:avLst/>
            <a:gdLst>
              <a:gd name="T0" fmla="*/ 2147483647 w 229"/>
              <a:gd name="T1" fmla="*/ 0 h 721"/>
              <a:gd name="T2" fmla="*/ 0 w 229"/>
              <a:gd name="T3" fmla="*/ 0 h 721"/>
              <a:gd name="T4" fmla="*/ 0 w 229"/>
              <a:gd name="T5" fmla="*/ 2147483647 h 721"/>
              <a:gd name="T6" fmla="*/ 2147483647 w 229"/>
              <a:gd name="T7" fmla="*/ 2147483647 h 7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 h="721">
                <a:moveTo>
                  <a:pt x="228" y="0"/>
                </a:moveTo>
                <a:lnTo>
                  <a:pt x="0" y="0"/>
                </a:lnTo>
                <a:lnTo>
                  <a:pt x="0" y="720"/>
                </a:lnTo>
                <a:lnTo>
                  <a:pt x="221" y="720"/>
                </a:lnTo>
              </a:path>
            </a:pathLst>
          </a:custGeom>
          <a:noFill/>
          <a:ln w="19050" cap="flat" cmpd="sng">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14" name="Line 6"/>
          <p:cNvSpPr>
            <a:spLocks noChangeShapeType="1"/>
          </p:cNvSpPr>
          <p:nvPr/>
        </p:nvSpPr>
        <p:spPr bwMode="auto">
          <a:xfrm flipH="1" flipV="1">
            <a:off x="2660650" y="3175000"/>
            <a:ext cx="546100"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grpSp>
        <p:nvGrpSpPr>
          <p:cNvPr id="20487" name="Group 24"/>
          <p:cNvGrpSpPr/>
          <p:nvPr/>
        </p:nvGrpSpPr>
        <p:grpSpPr bwMode="auto">
          <a:xfrm>
            <a:off x="2922588" y="2001838"/>
            <a:ext cx="1665287" cy="646112"/>
            <a:chOff x="450" y="1550"/>
            <a:chExt cx="4840" cy="475"/>
          </a:xfrm>
          <a:solidFill>
            <a:schemeClr val="tx2">
              <a:lumMod val="50000"/>
            </a:schemeClr>
          </a:solidFill>
        </p:grpSpPr>
        <p:sp>
          <p:nvSpPr>
            <p:cNvPr id="20512"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13"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16"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14663" y="2225675"/>
            <a:ext cx="160337"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Rectangle 28"/>
          <p:cNvSpPr>
            <a:spLocks noChangeArrowheads="1"/>
          </p:cNvSpPr>
          <p:nvPr/>
        </p:nvSpPr>
        <p:spPr bwMode="auto">
          <a:xfrm>
            <a:off x="3321050" y="2171700"/>
            <a:ext cx="1031875" cy="30797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FFFF"/>
                </a:solidFill>
                <a:latin typeface="黑体" pitchFamily="49" charset="-122"/>
                <a:ea typeface="黑体" pitchFamily="49" charset="-122"/>
              </a:rPr>
              <a:t>口头沟通</a:t>
            </a:r>
            <a:endParaRPr lang="en-US" altLang="ko-KR" sz="2000" b="1">
              <a:solidFill>
                <a:srgbClr val="FFFFFF"/>
              </a:solidFill>
              <a:latin typeface="黑体" pitchFamily="49" charset="-122"/>
              <a:ea typeface="黑体" pitchFamily="49" charset="-122"/>
            </a:endParaRPr>
          </a:p>
        </p:txBody>
      </p:sp>
      <p:sp>
        <p:nvSpPr>
          <p:cNvPr id="17418" name="Rectangle 34"/>
          <p:cNvSpPr>
            <a:spLocks noChangeArrowheads="1"/>
          </p:cNvSpPr>
          <p:nvPr/>
        </p:nvSpPr>
        <p:spPr bwMode="auto">
          <a:xfrm>
            <a:off x="628650" y="3227388"/>
            <a:ext cx="1727200" cy="571500"/>
          </a:xfrm>
          <a:prstGeom prst="rect">
            <a:avLst/>
          </a:prstGeom>
          <a:gradFill rotWithShape="0">
            <a:gsLst>
              <a:gs pos="0">
                <a:srgbClr val="67312B"/>
              </a:gs>
              <a:gs pos="100000">
                <a:srgbClr val="301714"/>
              </a:gs>
            </a:gsLst>
            <a:path path="rect">
              <a:fillToRect r="100000" b="100000"/>
            </a:path>
          </a:gradFill>
          <a:ln w="9525">
            <a:miter lim="800000"/>
          </a:ln>
          <a:scene3d>
            <a:camera prst="legacyObliqueBottomLeft"/>
            <a:lightRig rig="legacyFlat3" dir="b"/>
          </a:scene3d>
          <a:sp3d extrusionH="100000" prstMaterial="legacyMatte">
            <a:bevelT w="13500" h="13500" prst="angle"/>
            <a:bevelB w="13500" h="13500" prst="angle"/>
            <a:extrusionClr>
              <a:srgbClr val="67312B"/>
            </a:extrusionClr>
          </a:sp3d>
        </p:spPr>
        <p:txBody>
          <a:bodyPr wrap="none" anchor="ctr">
            <a:flatTx/>
          </a:bodyPr>
          <a:lstStyle/>
          <a:p>
            <a:pPr algn="ctr"/>
            <a:endParaRPr lang="zh-CN" altLang="zh-CN" b="1">
              <a:solidFill>
                <a:srgbClr val="FFFFFF"/>
              </a:solidFill>
              <a:latin typeface="黑体" pitchFamily="49" charset="-122"/>
              <a:ea typeface="黑体" pitchFamily="49" charset="-122"/>
            </a:endParaRPr>
          </a:p>
        </p:txBody>
      </p:sp>
      <p:sp>
        <p:nvSpPr>
          <p:cNvPr id="17419" name="Rectangle 37"/>
          <p:cNvSpPr>
            <a:spLocks noChangeArrowheads="1"/>
          </p:cNvSpPr>
          <p:nvPr/>
        </p:nvSpPr>
        <p:spPr bwMode="auto">
          <a:xfrm>
            <a:off x="758825" y="3386138"/>
            <a:ext cx="1547813" cy="30797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a:solidFill>
                  <a:srgbClr val="FFFFFF"/>
                </a:solidFill>
                <a:latin typeface="黑体" pitchFamily="49" charset="-122"/>
                <a:ea typeface="黑体" pitchFamily="49" charset="-122"/>
              </a:rPr>
              <a:t>按照沟通方式</a:t>
            </a:r>
            <a:endParaRPr lang="en-US" altLang="ko-KR" sz="2000" b="1" dirty="0">
              <a:solidFill>
                <a:srgbClr val="FFFFFF"/>
              </a:solidFill>
              <a:latin typeface="黑体" pitchFamily="49" charset="-122"/>
              <a:ea typeface="黑体" pitchFamily="49" charset="-122"/>
            </a:endParaRPr>
          </a:p>
        </p:txBody>
      </p:sp>
      <p:grpSp>
        <p:nvGrpSpPr>
          <p:cNvPr id="20492" name="Group 24"/>
          <p:cNvGrpSpPr/>
          <p:nvPr/>
        </p:nvGrpSpPr>
        <p:grpSpPr bwMode="auto">
          <a:xfrm>
            <a:off x="2928938" y="2889250"/>
            <a:ext cx="1665287" cy="647700"/>
            <a:chOff x="450" y="1550"/>
            <a:chExt cx="4840" cy="475"/>
          </a:xfrm>
          <a:solidFill>
            <a:schemeClr val="tx2">
              <a:lumMod val="50000"/>
            </a:schemeClr>
          </a:solidFill>
        </p:grpSpPr>
        <p:sp>
          <p:nvSpPr>
            <p:cNvPr id="20510"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11"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21"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21013" y="3113088"/>
            <a:ext cx="160337"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Rectangle 28"/>
          <p:cNvSpPr>
            <a:spLocks noChangeArrowheads="1"/>
          </p:cNvSpPr>
          <p:nvPr/>
        </p:nvSpPr>
        <p:spPr bwMode="auto">
          <a:xfrm>
            <a:off x="3327400" y="3059113"/>
            <a:ext cx="1031875" cy="30797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FFFF"/>
                </a:solidFill>
                <a:latin typeface="黑体" pitchFamily="49" charset="-122"/>
                <a:ea typeface="黑体" pitchFamily="49" charset="-122"/>
              </a:rPr>
              <a:t>书面沟通</a:t>
            </a:r>
            <a:endParaRPr lang="en-US" altLang="ko-KR" sz="2000" b="1">
              <a:solidFill>
                <a:srgbClr val="FFFFFF"/>
              </a:solidFill>
              <a:latin typeface="黑体" pitchFamily="49" charset="-122"/>
              <a:ea typeface="黑体" pitchFamily="49" charset="-122"/>
            </a:endParaRPr>
          </a:p>
        </p:txBody>
      </p:sp>
      <p:grpSp>
        <p:nvGrpSpPr>
          <p:cNvPr id="20495" name="Group 24"/>
          <p:cNvGrpSpPr/>
          <p:nvPr/>
        </p:nvGrpSpPr>
        <p:grpSpPr bwMode="auto">
          <a:xfrm>
            <a:off x="2933700" y="3794125"/>
            <a:ext cx="1665288" cy="646113"/>
            <a:chOff x="450" y="1550"/>
            <a:chExt cx="4840" cy="475"/>
          </a:xfrm>
          <a:solidFill>
            <a:schemeClr val="tx2">
              <a:lumMod val="50000"/>
            </a:schemeClr>
          </a:solidFill>
        </p:grpSpPr>
        <p:sp>
          <p:nvSpPr>
            <p:cNvPr id="20508"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09"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24"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25775" y="4017963"/>
            <a:ext cx="160338"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5" name="Rectangle 28"/>
          <p:cNvSpPr>
            <a:spLocks noChangeArrowheads="1"/>
          </p:cNvSpPr>
          <p:nvPr/>
        </p:nvSpPr>
        <p:spPr bwMode="auto">
          <a:xfrm>
            <a:off x="3246438" y="3963988"/>
            <a:ext cx="1289050" cy="30797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FFFF"/>
                </a:solidFill>
                <a:latin typeface="黑体" pitchFamily="49" charset="-122"/>
                <a:ea typeface="黑体" pitchFamily="49" charset="-122"/>
              </a:rPr>
              <a:t>非语言沟通</a:t>
            </a:r>
            <a:endParaRPr lang="en-US" altLang="ko-KR" sz="2000" b="1">
              <a:solidFill>
                <a:srgbClr val="FFFFFF"/>
              </a:solidFill>
              <a:latin typeface="黑体" pitchFamily="49" charset="-122"/>
              <a:ea typeface="黑体" pitchFamily="49" charset="-122"/>
            </a:endParaRPr>
          </a:p>
        </p:txBody>
      </p:sp>
      <p:grpSp>
        <p:nvGrpSpPr>
          <p:cNvPr id="20498" name="Group 24"/>
          <p:cNvGrpSpPr/>
          <p:nvPr/>
        </p:nvGrpSpPr>
        <p:grpSpPr bwMode="auto">
          <a:xfrm>
            <a:off x="2936875" y="4656138"/>
            <a:ext cx="1665288" cy="647700"/>
            <a:chOff x="450" y="1550"/>
            <a:chExt cx="4840" cy="475"/>
          </a:xfrm>
          <a:solidFill>
            <a:schemeClr val="tx2">
              <a:lumMod val="50000"/>
            </a:schemeClr>
          </a:solidFill>
        </p:grpSpPr>
        <p:sp>
          <p:nvSpPr>
            <p:cNvPr id="20506"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07"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27"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97200" y="4889500"/>
            <a:ext cx="160338"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8" name="Rectangle 28"/>
          <p:cNvSpPr>
            <a:spLocks noChangeArrowheads="1"/>
          </p:cNvSpPr>
          <p:nvPr/>
        </p:nvSpPr>
        <p:spPr bwMode="auto">
          <a:xfrm>
            <a:off x="3305175" y="4837113"/>
            <a:ext cx="1031875" cy="30797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FFFF"/>
                </a:solidFill>
                <a:latin typeface="黑体" pitchFamily="49" charset="-122"/>
                <a:ea typeface="黑体" pitchFamily="49" charset="-122"/>
              </a:rPr>
              <a:t>电子沟通</a:t>
            </a:r>
            <a:endParaRPr lang="en-US" altLang="ko-KR" sz="2000" b="1">
              <a:solidFill>
                <a:srgbClr val="FFFFFF"/>
              </a:solidFill>
              <a:latin typeface="黑体" pitchFamily="49" charset="-122"/>
              <a:ea typeface="黑体" pitchFamily="49" charset="-122"/>
            </a:endParaRPr>
          </a:p>
        </p:txBody>
      </p:sp>
      <p:sp>
        <p:nvSpPr>
          <p:cNvPr id="38" name="矩形标注 37"/>
          <p:cNvSpPr/>
          <p:nvPr/>
        </p:nvSpPr>
        <p:spPr>
          <a:xfrm>
            <a:off x="4932363" y="1808163"/>
            <a:ext cx="3600450" cy="646112"/>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zh-CN" altLang="en-US" sz="2000" b="1" spc="-150" dirty="0">
                <a:latin typeface="黑体" pitchFamily="49" charset="-122"/>
                <a:ea typeface="黑体" pitchFamily="49" charset="-122"/>
              </a:rPr>
              <a:t>交谈、讨论、会议、走访等</a:t>
            </a:r>
            <a:endParaRPr lang="zh-CN" altLang="en-US" sz="2000" b="1" spc="-150" dirty="0">
              <a:latin typeface="黑体" pitchFamily="49" charset="-122"/>
              <a:ea typeface="黑体" pitchFamily="49" charset="-122"/>
            </a:endParaRPr>
          </a:p>
        </p:txBody>
      </p:sp>
      <p:sp>
        <p:nvSpPr>
          <p:cNvPr id="39" name="矩形标注 38"/>
          <p:cNvSpPr/>
          <p:nvPr/>
        </p:nvSpPr>
        <p:spPr>
          <a:xfrm>
            <a:off x="4943475" y="2647950"/>
            <a:ext cx="3600450" cy="646113"/>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zh-CN" altLang="en-US" sz="2000" b="1" dirty="0">
                <a:latin typeface="黑体" pitchFamily="49" charset="-122"/>
                <a:ea typeface="黑体" pitchFamily="49" charset="-122"/>
              </a:rPr>
              <a:t>文件、信件、书面汇报等</a:t>
            </a:r>
            <a:endParaRPr lang="zh-CN" altLang="en-US" sz="2000" b="1" dirty="0">
              <a:latin typeface="黑体" pitchFamily="49" charset="-122"/>
              <a:ea typeface="黑体" pitchFamily="49" charset="-122"/>
            </a:endParaRPr>
          </a:p>
        </p:txBody>
      </p:sp>
      <p:sp>
        <p:nvSpPr>
          <p:cNvPr id="40" name="矩形标注 39"/>
          <p:cNvSpPr/>
          <p:nvPr/>
        </p:nvSpPr>
        <p:spPr>
          <a:xfrm>
            <a:off x="4943475" y="3511550"/>
            <a:ext cx="3600450" cy="646113"/>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en-US" altLang="zh-CN" sz="2000" b="1" dirty="0">
              <a:latin typeface="黑体" pitchFamily="49" charset="-122"/>
              <a:ea typeface="黑体" pitchFamily="49" charset="-122"/>
            </a:endParaRPr>
          </a:p>
          <a:p>
            <a:pPr algn="ctr">
              <a:defRPr/>
            </a:pPr>
            <a:r>
              <a:rPr lang="zh-CN" altLang="en-US" sz="2000" b="1" dirty="0">
                <a:latin typeface="黑体" pitchFamily="49" charset="-122"/>
                <a:ea typeface="黑体" pitchFamily="49" charset="-122"/>
              </a:rPr>
              <a:t>语调、手势、表情、肢体动作</a:t>
            </a:r>
            <a:endParaRPr lang="zh-CN" altLang="en-US" sz="2000" b="1" dirty="0">
              <a:latin typeface="黑体" pitchFamily="49" charset="-122"/>
              <a:ea typeface="黑体" pitchFamily="49" charset="-122"/>
            </a:endParaRPr>
          </a:p>
        </p:txBody>
      </p:sp>
      <p:sp>
        <p:nvSpPr>
          <p:cNvPr id="41" name="矩形标注 40"/>
          <p:cNvSpPr/>
          <p:nvPr/>
        </p:nvSpPr>
        <p:spPr>
          <a:xfrm>
            <a:off x="4932363" y="4392613"/>
            <a:ext cx="3600450" cy="646112"/>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zh-CN" altLang="en-US" sz="2000" b="1" dirty="0">
                <a:latin typeface="黑体" pitchFamily="49" charset="-122"/>
                <a:ea typeface="黑体" pitchFamily="49" charset="-122"/>
              </a:rPr>
              <a:t>计算机网络、传真机</a:t>
            </a:r>
            <a:endParaRPr lang="zh-CN" altLang="en-US" sz="2000" b="1" dirty="0">
              <a:latin typeface="黑体" pitchFamily="49" charset="-122"/>
              <a:ea typeface="黑体" pitchFamily="49" charset="-122"/>
            </a:endParaRPr>
          </a:p>
        </p:txBody>
      </p:sp>
      <p:sp>
        <p:nvSpPr>
          <p:cNvPr id="42" name="圆角矩形 41"/>
          <p:cNvSpPr/>
          <p:nvPr/>
        </p:nvSpPr>
        <p:spPr>
          <a:xfrm>
            <a:off x="4787900" y="3386138"/>
            <a:ext cx="3097213" cy="427037"/>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defRPr/>
            </a:pPr>
            <a:r>
              <a:rPr lang="zh-CN" altLang="en-US" b="1" dirty="0">
                <a:latin typeface="黑体" pitchFamily="49" charset="-122"/>
                <a:ea typeface="黑体" pitchFamily="49" charset="-122"/>
              </a:rPr>
              <a:t>  非语言沟通有哪些？</a:t>
            </a:r>
            <a:endParaRPr lang="zh-CN" altLang="en-US" b="1" dirty="0">
              <a:latin typeface="黑体" pitchFamily="49" charset="-122"/>
              <a:ea typeface="黑体" pitchFamily="49" charset="-122"/>
            </a:endParaRPr>
          </a:p>
        </p:txBody>
      </p:sp>
      <p:sp>
        <p:nvSpPr>
          <p:cNvPr id="35"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36" name="矩形 35"/>
          <p:cNvSpPr/>
          <p:nvPr/>
        </p:nvSpPr>
        <p:spPr>
          <a:xfrm>
            <a:off x="2627784" y="760151"/>
            <a:ext cx="2037737" cy="461665"/>
          </a:xfrm>
          <a:prstGeom prst="rect">
            <a:avLst/>
          </a:prstGeom>
        </p:spPr>
        <p:txBody>
          <a:bodyPr wrap="none">
            <a:spAutoFit/>
          </a:bodyPr>
          <a:lstStyle/>
          <a:p>
            <a:r>
              <a:rPr lang="en-US" altLang="zh-CN" sz="2400" b="1" dirty="0" smtClean="0"/>
              <a:t>2. </a:t>
            </a:r>
            <a:r>
              <a:rPr lang="zh-CN" altLang="en-US" sz="2400" b="1" dirty="0" smtClean="0"/>
              <a:t>沟通的种类</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P spid="41"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Line 6"/>
          <p:cNvSpPr>
            <a:spLocks noChangeShapeType="1"/>
          </p:cNvSpPr>
          <p:nvPr/>
        </p:nvSpPr>
        <p:spPr bwMode="auto">
          <a:xfrm flipH="1" flipV="1">
            <a:off x="2090738" y="3524250"/>
            <a:ext cx="579437"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17413" name="Freeform 5"/>
          <p:cNvSpPr/>
          <p:nvPr/>
        </p:nvSpPr>
        <p:spPr bwMode="auto">
          <a:xfrm>
            <a:off x="2670175" y="2289175"/>
            <a:ext cx="546100" cy="2663825"/>
          </a:xfrm>
          <a:custGeom>
            <a:avLst/>
            <a:gdLst>
              <a:gd name="T0" fmla="*/ 2147483647 w 229"/>
              <a:gd name="T1" fmla="*/ 0 h 721"/>
              <a:gd name="T2" fmla="*/ 0 w 229"/>
              <a:gd name="T3" fmla="*/ 0 h 721"/>
              <a:gd name="T4" fmla="*/ 0 w 229"/>
              <a:gd name="T5" fmla="*/ 2147483647 h 721"/>
              <a:gd name="T6" fmla="*/ 2147483647 w 229"/>
              <a:gd name="T7" fmla="*/ 2147483647 h 7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 h="721">
                <a:moveTo>
                  <a:pt x="228" y="0"/>
                </a:moveTo>
                <a:lnTo>
                  <a:pt x="0" y="0"/>
                </a:lnTo>
                <a:lnTo>
                  <a:pt x="0" y="720"/>
                </a:lnTo>
                <a:lnTo>
                  <a:pt x="221" y="720"/>
                </a:lnTo>
              </a:path>
            </a:pathLst>
          </a:custGeom>
          <a:noFill/>
          <a:ln w="19050" cap="flat" cmpd="sng">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7414" name="Line 6"/>
          <p:cNvSpPr>
            <a:spLocks noChangeShapeType="1"/>
          </p:cNvSpPr>
          <p:nvPr/>
        </p:nvSpPr>
        <p:spPr bwMode="auto">
          <a:xfrm flipH="1" flipV="1">
            <a:off x="2670362" y="3148684"/>
            <a:ext cx="546100"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grpSp>
        <p:nvGrpSpPr>
          <p:cNvPr id="20487" name="Group 24"/>
          <p:cNvGrpSpPr/>
          <p:nvPr/>
        </p:nvGrpSpPr>
        <p:grpSpPr bwMode="auto">
          <a:xfrm>
            <a:off x="2922588" y="2001838"/>
            <a:ext cx="1665287" cy="646112"/>
            <a:chOff x="450" y="1550"/>
            <a:chExt cx="4840" cy="475"/>
          </a:xfrm>
          <a:solidFill>
            <a:schemeClr val="tx2">
              <a:lumMod val="50000"/>
            </a:schemeClr>
          </a:solidFill>
        </p:grpSpPr>
        <p:sp>
          <p:nvSpPr>
            <p:cNvPr id="20512"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13"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16"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14663" y="2225675"/>
            <a:ext cx="160337"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7" name="Rectangle 28"/>
          <p:cNvSpPr>
            <a:spLocks noChangeArrowheads="1"/>
          </p:cNvSpPr>
          <p:nvPr/>
        </p:nvSpPr>
        <p:spPr bwMode="auto">
          <a:xfrm>
            <a:off x="3321050" y="2171700"/>
            <a:ext cx="1032334" cy="307777"/>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solidFill>
                  <a:srgbClr val="FFFFFF"/>
                </a:solidFill>
                <a:latin typeface="黑体" pitchFamily="49" charset="-122"/>
                <a:ea typeface="黑体" pitchFamily="49" charset="-122"/>
              </a:rPr>
              <a:t>上行沟通</a:t>
            </a:r>
            <a:endParaRPr lang="en-US" altLang="ko-KR" sz="2000" b="1" dirty="0">
              <a:solidFill>
                <a:srgbClr val="FFFFFF"/>
              </a:solidFill>
              <a:latin typeface="黑体" pitchFamily="49" charset="-122"/>
              <a:ea typeface="黑体" pitchFamily="49" charset="-122"/>
            </a:endParaRPr>
          </a:p>
        </p:txBody>
      </p:sp>
      <p:sp>
        <p:nvSpPr>
          <p:cNvPr id="17418" name="Rectangle 34"/>
          <p:cNvSpPr>
            <a:spLocks noChangeArrowheads="1"/>
          </p:cNvSpPr>
          <p:nvPr/>
        </p:nvSpPr>
        <p:spPr bwMode="auto">
          <a:xfrm>
            <a:off x="628650" y="3227388"/>
            <a:ext cx="1727200" cy="571500"/>
          </a:xfrm>
          <a:prstGeom prst="rect">
            <a:avLst/>
          </a:prstGeom>
          <a:gradFill rotWithShape="0">
            <a:gsLst>
              <a:gs pos="0">
                <a:srgbClr val="67312B"/>
              </a:gs>
              <a:gs pos="100000">
                <a:srgbClr val="301714"/>
              </a:gs>
            </a:gsLst>
            <a:path path="rect">
              <a:fillToRect r="100000" b="100000"/>
            </a:path>
          </a:gradFill>
          <a:ln w="9525">
            <a:miter lim="800000"/>
          </a:ln>
          <a:scene3d>
            <a:camera prst="legacyObliqueBottomLeft"/>
            <a:lightRig rig="legacyFlat3" dir="b"/>
          </a:scene3d>
          <a:sp3d extrusionH="100000" prstMaterial="legacyMatte">
            <a:bevelT w="13500" h="13500" prst="angle"/>
            <a:bevelB w="13500" h="13500" prst="angle"/>
            <a:extrusionClr>
              <a:srgbClr val="67312B"/>
            </a:extrusionClr>
          </a:sp3d>
        </p:spPr>
        <p:txBody>
          <a:bodyPr wrap="none" anchor="ctr">
            <a:flatTx/>
          </a:bodyPr>
          <a:lstStyle/>
          <a:p>
            <a:pPr algn="ctr"/>
            <a:endParaRPr lang="zh-CN" altLang="zh-CN" b="1">
              <a:solidFill>
                <a:srgbClr val="FFFFFF"/>
              </a:solidFill>
              <a:latin typeface="黑体" pitchFamily="49" charset="-122"/>
              <a:ea typeface="黑体" pitchFamily="49" charset="-122"/>
            </a:endParaRPr>
          </a:p>
        </p:txBody>
      </p:sp>
      <p:sp>
        <p:nvSpPr>
          <p:cNvPr id="17419" name="Rectangle 37"/>
          <p:cNvSpPr>
            <a:spLocks noChangeArrowheads="1"/>
          </p:cNvSpPr>
          <p:nvPr/>
        </p:nvSpPr>
        <p:spPr bwMode="auto">
          <a:xfrm>
            <a:off x="758825" y="3386138"/>
            <a:ext cx="1548501" cy="307777"/>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a:solidFill>
                  <a:srgbClr val="FFFFFF"/>
                </a:solidFill>
                <a:latin typeface="黑体" pitchFamily="49" charset="-122"/>
                <a:ea typeface="黑体" pitchFamily="49" charset="-122"/>
              </a:rPr>
              <a:t>按照</a:t>
            </a:r>
            <a:r>
              <a:rPr lang="zh-CN" altLang="en-US" sz="2000" b="1" dirty="0" smtClean="0">
                <a:solidFill>
                  <a:srgbClr val="FFFFFF"/>
                </a:solidFill>
                <a:latin typeface="黑体" pitchFamily="49" charset="-122"/>
                <a:ea typeface="黑体" pitchFamily="49" charset="-122"/>
              </a:rPr>
              <a:t>沟通方向</a:t>
            </a:r>
            <a:endParaRPr lang="en-US" altLang="ko-KR" sz="2000" b="1" dirty="0">
              <a:solidFill>
                <a:srgbClr val="FFFFFF"/>
              </a:solidFill>
              <a:latin typeface="黑体" pitchFamily="49" charset="-122"/>
              <a:ea typeface="黑体" pitchFamily="49" charset="-122"/>
            </a:endParaRPr>
          </a:p>
        </p:txBody>
      </p:sp>
      <p:grpSp>
        <p:nvGrpSpPr>
          <p:cNvPr id="20492" name="Group 24"/>
          <p:cNvGrpSpPr/>
          <p:nvPr/>
        </p:nvGrpSpPr>
        <p:grpSpPr bwMode="auto">
          <a:xfrm>
            <a:off x="2938650" y="2862934"/>
            <a:ext cx="1665287" cy="647700"/>
            <a:chOff x="450" y="1550"/>
            <a:chExt cx="4840" cy="475"/>
          </a:xfrm>
          <a:solidFill>
            <a:schemeClr val="tx2">
              <a:lumMod val="50000"/>
            </a:schemeClr>
          </a:solidFill>
        </p:grpSpPr>
        <p:sp>
          <p:nvSpPr>
            <p:cNvPr id="20510"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11"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21"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30725" y="3086772"/>
            <a:ext cx="160337"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Rectangle 28"/>
          <p:cNvSpPr>
            <a:spLocks noChangeArrowheads="1"/>
          </p:cNvSpPr>
          <p:nvPr/>
        </p:nvSpPr>
        <p:spPr bwMode="auto">
          <a:xfrm>
            <a:off x="3337112" y="3032797"/>
            <a:ext cx="1032334" cy="307777"/>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solidFill>
                  <a:srgbClr val="FFFFFF"/>
                </a:solidFill>
                <a:latin typeface="黑体" pitchFamily="49" charset="-122"/>
                <a:ea typeface="黑体" pitchFamily="49" charset="-122"/>
              </a:rPr>
              <a:t>下行沟通</a:t>
            </a:r>
            <a:endParaRPr lang="en-US" altLang="ko-KR" sz="2000" b="1" dirty="0">
              <a:solidFill>
                <a:srgbClr val="FFFFFF"/>
              </a:solidFill>
              <a:latin typeface="黑体" pitchFamily="49" charset="-122"/>
              <a:ea typeface="黑体" pitchFamily="49" charset="-122"/>
            </a:endParaRPr>
          </a:p>
        </p:txBody>
      </p:sp>
      <p:grpSp>
        <p:nvGrpSpPr>
          <p:cNvPr id="20498" name="Group 24"/>
          <p:cNvGrpSpPr/>
          <p:nvPr/>
        </p:nvGrpSpPr>
        <p:grpSpPr bwMode="auto">
          <a:xfrm>
            <a:off x="2936875" y="4656138"/>
            <a:ext cx="1665288" cy="647700"/>
            <a:chOff x="450" y="1550"/>
            <a:chExt cx="4840" cy="475"/>
          </a:xfrm>
          <a:solidFill>
            <a:schemeClr val="tx2">
              <a:lumMod val="50000"/>
            </a:schemeClr>
          </a:solidFill>
        </p:grpSpPr>
        <p:sp>
          <p:nvSpPr>
            <p:cNvPr id="20506"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20507"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17427"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97200" y="4889500"/>
            <a:ext cx="160338"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8" name="Rectangle 28"/>
          <p:cNvSpPr>
            <a:spLocks noChangeArrowheads="1"/>
          </p:cNvSpPr>
          <p:nvPr/>
        </p:nvSpPr>
        <p:spPr bwMode="auto">
          <a:xfrm>
            <a:off x="3305175" y="4837113"/>
            <a:ext cx="1032334" cy="307777"/>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solidFill>
                  <a:srgbClr val="FFFFFF"/>
                </a:solidFill>
                <a:latin typeface="黑体" pitchFamily="49" charset="-122"/>
                <a:ea typeface="黑体" pitchFamily="49" charset="-122"/>
              </a:rPr>
              <a:t>斜向沟通</a:t>
            </a:r>
            <a:endParaRPr lang="en-US" altLang="ko-KR" sz="2000" b="1" dirty="0">
              <a:solidFill>
                <a:srgbClr val="FFFFFF"/>
              </a:solidFill>
              <a:latin typeface="黑体" pitchFamily="49" charset="-122"/>
              <a:ea typeface="黑体" pitchFamily="49" charset="-122"/>
            </a:endParaRPr>
          </a:p>
        </p:txBody>
      </p:sp>
      <p:sp>
        <p:nvSpPr>
          <p:cNvPr id="38" name="矩形标注 37"/>
          <p:cNvSpPr/>
          <p:nvPr/>
        </p:nvSpPr>
        <p:spPr>
          <a:xfrm>
            <a:off x="5001960" y="1275919"/>
            <a:ext cx="3744093" cy="969491"/>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defRPr/>
            </a:pPr>
            <a:r>
              <a:rPr lang="zh-CN" altLang="en-US" sz="2000" b="1" spc="-150" dirty="0">
                <a:latin typeface="黑体" pitchFamily="49" charset="-122"/>
                <a:ea typeface="黑体" pitchFamily="49" charset="-122"/>
              </a:rPr>
              <a:t>级向上级传递信息，是领导了解基层情况和员工思想状态的有效渠道</a:t>
            </a:r>
            <a:endParaRPr lang="zh-CN" altLang="en-US" sz="2000" b="1" spc="-150" dirty="0">
              <a:latin typeface="黑体" pitchFamily="49" charset="-122"/>
              <a:ea typeface="黑体" pitchFamily="49" charset="-122"/>
            </a:endParaRPr>
          </a:p>
        </p:txBody>
      </p:sp>
      <p:sp>
        <p:nvSpPr>
          <p:cNvPr id="39" name="矩形标注 38"/>
          <p:cNvSpPr/>
          <p:nvPr/>
        </p:nvSpPr>
        <p:spPr>
          <a:xfrm>
            <a:off x="5003907" y="2363274"/>
            <a:ext cx="3742146" cy="891481"/>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zh-CN" altLang="en-US" sz="2000" b="1" dirty="0">
                <a:latin typeface="黑体" pitchFamily="49" charset="-122"/>
                <a:ea typeface="黑体" pitchFamily="49" charset="-122"/>
              </a:rPr>
              <a:t>上级将信息传达给下级，可帮助下级明确工作任务、目标等</a:t>
            </a:r>
            <a:endParaRPr lang="zh-CN" altLang="en-US" sz="2000" b="1" dirty="0">
              <a:latin typeface="黑体" pitchFamily="49" charset="-122"/>
              <a:ea typeface="黑体" pitchFamily="49" charset="-122"/>
            </a:endParaRPr>
          </a:p>
        </p:txBody>
      </p:sp>
      <p:sp>
        <p:nvSpPr>
          <p:cNvPr id="41" name="矩形标注 40"/>
          <p:cNvSpPr/>
          <p:nvPr/>
        </p:nvSpPr>
        <p:spPr>
          <a:xfrm>
            <a:off x="5003907" y="3367035"/>
            <a:ext cx="3813690" cy="939995"/>
          </a:xfrm>
          <a:prstGeom prst="wedgeRectCallout">
            <a:avLst>
              <a:gd name="adj1" fmla="val -61354"/>
              <a:gd name="adj2" fmla="val 44669"/>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defRPr/>
            </a:pPr>
            <a:r>
              <a:rPr lang="zh-CN" altLang="en-US" sz="2000" b="1" dirty="0">
                <a:latin typeface="黑体" pitchFamily="49" charset="-122"/>
                <a:ea typeface="黑体" pitchFamily="49" charset="-122"/>
              </a:rPr>
              <a:t>是组织中处于同一层面的人员或职能部门间的信息传递和交流的沟通方式</a:t>
            </a:r>
            <a:endParaRPr lang="zh-CN" altLang="en-US" sz="2000" b="1" dirty="0">
              <a:latin typeface="黑体" pitchFamily="49" charset="-122"/>
              <a:ea typeface="黑体" pitchFamily="49" charset="-122"/>
            </a:endParaRPr>
          </a:p>
        </p:txBody>
      </p:sp>
      <p:sp>
        <p:nvSpPr>
          <p:cNvPr id="35"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36" name="矩形 35"/>
          <p:cNvSpPr/>
          <p:nvPr/>
        </p:nvSpPr>
        <p:spPr>
          <a:xfrm>
            <a:off x="2627784" y="760151"/>
            <a:ext cx="2037737" cy="461665"/>
          </a:xfrm>
          <a:prstGeom prst="rect">
            <a:avLst/>
          </a:prstGeom>
        </p:spPr>
        <p:txBody>
          <a:bodyPr wrap="none">
            <a:spAutoFit/>
          </a:bodyPr>
          <a:lstStyle/>
          <a:p>
            <a:r>
              <a:rPr lang="en-US" altLang="zh-CN" sz="2400" b="1" dirty="0" smtClean="0"/>
              <a:t>2. </a:t>
            </a:r>
            <a:r>
              <a:rPr lang="zh-CN" altLang="en-US" sz="2400" b="1" dirty="0" smtClean="0"/>
              <a:t>沟通的种类</a:t>
            </a:r>
            <a:endParaRPr lang="zh-CN" altLang="en-US" sz="2400" b="1" dirty="0"/>
          </a:p>
        </p:txBody>
      </p:sp>
      <p:sp>
        <p:nvSpPr>
          <p:cNvPr id="37" name="Line 6"/>
          <p:cNvSpPr>
            <a:spLocks noChangeShapeType="1"/>
          </p:cNvSpPr>
          <p:nvPr/>
        </p:nvSpPr>
        <p:spPr bwMode="auto">
          <a:xfrm flipH="1" flipV="1">
            <a:off x="2672137" y="4009830"/>
            <a:ext cx="546100"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grpSp>
        <p:nvGrpSpPr>
          <p:cNvPr id="43" name="Group 24"/>
          <p:cNvGrpSpPr/>
          <p:nvPr/>
        </p:nvGrpSpPr>
        <p:grpSpPr bwMode="auto">
          <a:xfrm>
            <a:off x="2940425" y="3724080"/>
            <a:ext cx="1665287" cy="647700"/>
            <a:chOff x="450" y="1550"/>
            <a:chExt cx="4840" cy="475"/>
          </a:xfrm>
          <a:solidFill>
            <a:schemeClr val="tx2">
              <a:lumMod val="50000"/>
            </a:schemeClr>
          </a:solidFill>
        </p:grpSpPr>
        <p:sp>
          <p:nvSpPr>
            <p:cNvPr id="44" name="AutoShape 25"/>
            <p:cNvSpPr>
              <a:spLocks noChangeArrowheads="1"/>
            </p:cNvSpPr>
            <p:nvPr/>
          </p:nvSpPr>
          <p:spPr bwMode="auto">
            <a:xfrm>
              <a:off x="450" y="1550"/>
              <a:ext cx="4840" cy="475"/>
            </a:xfrm>
            <a:prstGeom prst="roundRect">
              <a:avLst>
                <a:gd name="adj" fmla="val 9028"/>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sp>
          <p:nvSpPr>
            <p:cNvPr id="45" name="AutoShape 26"/>
            <p:cNvSpPr>
              <a:spLocks noChangeArrowheads="1"/>
            </p:cNvSpPr>
            <p:nvPr/>
          </p:nvSpPr>
          <p:spPr bwMode="auto">
            <a:xfrm>
              <a:off x="469" y="1564"/>
              <a:ext cx="4802" cy="220"/>
            </a:xfrm>
            <a:prstGeom prst="roundRect">
              <a:avLst>
                <a:gd name="adj" fmla="val 13880"/>
              </a:avLst>
            </a:prstGeom>
            <a:grp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grpSp>
      <p:pic>
        <p:nvPicPr>
          <p:cNvPr id="46"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32500" y="3947918"/>
            <a:ext cx="160337"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Rectangle 28"/>
          <p:cNvSpPr>
            <a:spLocks noChangeArrowheads="1"/>
          </p:cNvSpPr>
          <p:nvPr/>
        </p:nvSpPr>
        <p:spPr bwMode="auto">
          <a:xfrm>
            <a:off x="3338887" y="3893943"/>
            <a:ext cx="1032334" cy="307777"/>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dirty="0" smtClean="0">
                <a:solidFill>
                  <a:srgbClr val="FFFFFF"/>
                </a:solidFill>
                <a:latin typeface="黑体" pitchFamily="49" charset="-122"/>
                <a:ea typeface="黑体" pitchFamily="49" charset="-122"/>
              </a:rPr>
              <a:t>平行沟通</a:t>
            </a:r>
            <a:endParaRPr lang="en-US" altLang="ko-KR" sz="2000" b="1" dirty="0">
              <a:solidFill>
                <a:srgbClr val="FFFFFF"/>
              </a:solidFill>
              <a:latin typeface="黑体" pitchFamily="49" charset="-122"/>
              <a:ea typeface="黑体" pitchFamily="49" charset="-122"/>
            </a:endParaRPr>
          </a:p>
        </p:txBody>
      </p:sp>
      <p:sp>
        <p:nvSpPr>
          <p:cNvPr id="54" name="矩形标注 53"/>
          <p:cNvSpPr/>
          <p:nvPr/>
        </p:nvSpPr>
        <p:spPr>
          <a:xfrm>
            <a:off x="5029380" y="4521003"/>
            <a:ext cx="3813690" cy="939995"/>
          </a:xfrm>
          <a:prstGeom prst="wedgeRectCallout">
            <a:avLst>
              <a:gd name="adj1" fmla="val -60996"/>
              <a:gd name="adj2" fmla="val 12727"/>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defRPr/>
            </a:pPr>
            <a:r>
              <a:rPr lang="zh-CN" altLang="en-US" sz="2000" b="1" dirty="0">
                <a:latin typeface="黑体" pitchFamily="49" charset="-122"/>
                <a:ea typeface="黑体" pitchFamily="49" charset="-122"/>
              </a:rPr>
              <a:t>指没有直接隶属关系的单位和人员之间的信息沟通方式</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animBg="1"/>
      <p:bldP spid="5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Line 6"/>
          <p:cNvSpPr>
            <a:spLocks noChangeShapeType="1"/>
          </p:cNvSpPr>
          <p:nvPr/>
        </p:nvSpPr>
        <p:spPr bwMode="auto">
          <a:xfrm flipH="1" flipV="1">
            <a:off x="2090738" y="3524250"/>
            <a:ext cx="579437" cy="0"/>
          </a:xfrm>
          <a:prstGeom prst="line">
            <a:avLst/>
          </a:prstGeom>
          <a:noFill/>
          <a:ln w="19050">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noFill/>
              </a14:hiddenFill>
            </a:ext>
          </a:extLst>
        </p:spPr>
        <p:txBody>
          <a:bodyPr/>
          <a:lstStyle/>
          <a:p>
            <a:endParaRPr lang="zh-CN" altLang="en-US"/>
          </a:p>
        </p:txBody>
      </p:sp>
      <p:sp>
        <p:nvSpPr>
          <p:cNvPr id="20484" name="Freeform 5"/>
          <p:cNvSpPr/>
          <p:nvPr/>
        </p:nvSpPr>
        <p:spPr bwMode="auto">
          <a:xfrm>
            <a:off x="2649538" y="2901950"/>
            <a:ext cx="546100" cy="1409700"/>
          </a:xfrm>
          <a:custGeom>
            <a:avLst/>
            <a:gdLst>
              <a:gd name="T0" fmla="*/ 2147483647 w 229"/>
              <a:gd name="T1" fmla="*/ 0 h 721"/>
              <a:gd name="T2" fmla="*/ 0 w 229"/>
              <a:gd name="T3" fmla="*/ 0 h 721"/>
              <a:gd name="T4" fmla="*/ 0 w 229"/>
              <a:gd name="T5" fmla="*/ 2147483647 h 721"/>
              <a:gd name="T6" fmla="*/ 2147483647 w 229"/>
              <a:gd name="T7" fmla="*/ 2147483647 h 72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9" h="721">
                <a:moveTo>
                  <a:pt x="228" y="0"/>
                </a:moveTo>
                <a:lnTo>
                  <a:pt x="0" y="0"/>
                </a:lnTo>
                <a:lnTo>
                  <a:pt x="0" y="720"/>
                </a:lnTo>
                <a:lnTo>
                  <a:pt x="221" y="720"/>
                </a:lnTo>
              </a:path>
            </a:pathLst>
          </a:custGeom>
          <a:noFill/>
          <a:ln w="19050" cap="flat" cmpd="sng">
            <a:solidFill>
              <a:schemeClr val="folHlink"/>
            </a:solidFill>
            <a:prstDash val="sysDot"/>
            <a:round/>
            <a:headEnd type="none" w="sm" len="sm"/>
            <a:tailEnd type="none" w="sm" len="sm"/>
          </a:ln>
          <a:effectLst>
            <a:outerShdw dist="17961" dir="2700000" algn="ctr" rotWithShape="0">
              <a:srgbClr val="2A3210">
                <a:alpha val="50000"/>
              </a:srgbClr>
            </a:outerShdw>
          </a:effectLst>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0485" name="Rectangle 34"/>
          <p:cNvSpPr>
            <a:spLocks noChangeArrowheads="1"/>
          </p:cNvSpPr>
          <p:nvPr/>
        </p:nvSpPr>
        <p:spPr bwMode="auto">
          <a:xfrm>
            <a:off x="628650" y="3227388"/>
            <a:ext cx="1727200" cy="571500"/>
          </a:xfrm>
          <a:prstGeom prst="rect">
            <a:avLst/>
          </a:prstGeom>
          <a:gradFill rotWithShape="0">
            <a:gsLst>
              <a:gs pos="0">
                <a:srgbClr val="67312B"/>
              </a:gs>
              <a:gs pos="100000">
                <a:srgbClr val="301714"/>
              </a:gs>
            </a:gsLst>
            <a:path path="rect">
              <a:fillToRect r="100000" b="100000"/>
            </a:path>
          </a:gradFill>
          <a:ln w="9525">
            <a:miter lim="800000"/>
          </a:ln>
          <a:scene3d>
            <a:camera prst="legacyObliqueBottomLeft"/>
            <a:lightRig rig="legacyFlat3" dir="b"/>
          </a:scene3d>
          <a:sp3d extrusionH="100000" prstMaterial="legacyMatte">
            <a:bevelT w="13500" h="13500" prst="angle"/>
            <a:bevelB w="13500" h="13500" prst="angle"/>
            <a:extrusionClr>
              <a:srgbClr val="67312B"/>
            </a:extrusionClr>
          </a:sp3d>
        </p:spPr>
        <p:txBody>
          <a:bodyPr wrap="none" anchor="ctr">
            <a:flatTx/>
          </a:bodyPr>
          <a:lstStyle/>
          <a:p>
            <a:pPr algn="ctr"/>
            <a:endParaRPr lang="zh-CN" altLang="zh-CN" b="1">
              <a:solidFill>
                <a:srgbClr val="FFFFFF"/>
              </a:solidFill>
              <a:latin typeface="黑体" pitchFamily="49" charset="-122"/>
              <a:ea typeface="黑体" pitchFamily="49" charset="-122"/>
            </a:endParaRPr>
          </a:p>
        </p:txBody>
      </p:sp>
      <p:sp>
        <p:nvSpPr>
          <p:cNvPr id="20486" name="Rectangle 37"/>
          <p:cNvSpPr>
            <a:spLocks noChangeArrowheads="1"/>
          </p:cNvSpPr>
          <p:nvPr/>
        </p:nvSpPr>
        <p:spPr bwMode="auto">
          <a:xfrm>
            <a:off x="684213" y="3386138"/>
            <a:ext cx="1547812" cy="30797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2000" b="1">
                <a:solidFill>
                  <a:srgbClr val="FFFFFF"/>
                </a:solidFill>
                <a:latin typeface="黑体" pitchFamily="49" charset="-122"/>
                <a:ea typeface="黑体" pitchFamily="49" charset="-122"/>
              </a:rPr>
              <a:t>是否存在反馈</a:t>
            </a:r>
            <a:endParaRPr lang="en-US" altLang="ko-KR" sz="2000" b="1">
              <a:solidFill>
                <a:srgbClr val="FFFFFF"/>
              </a:solidFill>
              <a:latin typeface="黑体" pitchFamily="49" charset="-122"/>
              <a:ea typeface="黑体" pitchFamily="49" charset="-122"/>
            </a:endParaRPr>
          </a:p>
        </p:txBody>
      </p:sp>
      <p:sp>
        <p:nvSpPr>
          <p:cNvPr id="23569" name="AutoShape 25"/>
          <p:cNvSpPr>
            <a:spLocks noChangeArrowheads="1"/>
          </p:cNvSpPr>
          <p:nvPr/>
        </p:nvSpPr>
        <p:spPr bwMode="auto">
          <a:xfrm>
            <a:off x="2928938" y="2601913"/>
            <a:ext cx="1498600" cy="647700"/>
          </a:xfrm>
          <a:prstGeom prst="roundRect">
            <a:avLst>
              <a:gd name="adj" fmla="val 9028"/>
            </a:avLst>
          </a:prstGeom>
          <a:solidFill>
            <a:schemeClr val="tx2">
              <a:lumMod val="50000"/>
            </a:schemeClr>
          </a:solidFill>
          <a:ln>
            <a:noFill/>
          </a:ln>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pic>
        <p:nvPicPr>
          <p:cNvPr id="20488"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21013" y="2827338"/>
            <a:ext cx="160337" cy="150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9" name="Rectangle 28"/>
          <p:cNvSpPr>
            <a:spLocks noChangeArrowheads="1"/>
          </p:cNvSpPr>
          <p:nvPr/>
        </p:nvSpPr>
        <p:spPr bwMode="auto">
          <a:xfrm>
            <a:off x="3327400" y="2773363"/>
            <a:ext cx="923925" cy="27622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b="1">
                <a:solidFill>
                  <a:srgbClr val="FFFFFF"/>
                </a:solidFill>
                <a:latin typeface="黑体" pitchFamily="49" charset="-122"/>
                <a:ea typeface="黑体" pitchFamily="49" charset="-122"/>
              </a:rPr>
              <a:t>单向沟通</a:t>
            </a:r>
            <a:endParaRPr lang="en-US" altLang="ko-KR" b="1">
              <a:solidFill>
                <a:srgbClr val="FFFFFF"/>
              </a:solidFill>
              <a:latin typeface="黑体" pitchFamily="49" charset="-122"/>
              <a:ea typeface="黑体" pitchFamily="49" charset="-122"/>
            </a:endParaRPr>
          </a:p>
        </p:txBody>
      </p:sp>
      <p:sp>
        <p:nvSpPr>
          <p:cNvPr id="23567" name="AutoShape 25"/>
          <p:cNvSpPr>
            <a:spLocks noChangeArrowheads="1"/>
          </p:cNvSpPr>
          <p:nvPr/>
        </p:nvSpPr>
        <p:spPr bwMode="auto">
          <a:xfrm>
            <a:off x="2924175" y="4017963"/>
            <a:ext cx="1498600" cy="646112"/>
          </a:xfrm>
          <a:prstGeom prst="roundRect">
            <a:avLst>
              <a:gd name="adj" fmla="val 9028"/>
            </a:avLst>
          </a:prstGeom>
          <a:solidFill>
            <a:schemeClr val="tx2">
              <a:lumMod val="50000"/>
            </a:schemeClr>
          </a:solidFill>
          <a:ln>
            <a:noFill/>
          </a:ln>
        </p:spPr>
        <p:txBody>
          <a:bodyPr wrap="none" anchor="ctr"/>
          <a:lstStyle/>
          <a:p>
            <a:pPr algn="ctr">
              <a:lnSpc>
                <a:spcPct val="140000"/>
              </a:lnSpc>
              <a:buClr>
                <a:srgbClr val="FFFFFF"/>
              </a:buClr>
              <a:buFont typeface="Wingdings" panose="05000000000000000000" pitchFamily="2" charset="2"/>
              <a:buNone/>
              <a:defRPr/>
            </a:pPr>
            <a:endParaRPr lang="zh-CN" altLang="zh-CN" b="1">
              <a:solidFill>
                <a:srgbClr val="FFFF00"/>
              </a:solidFill>
              <a:latin typeface="黑体" pitchFamily="49" charset="-122"/>
              <a:ea typeface="黑体" pitchFamily="49" charset="-122"/>
            </a:endParaRPr>
          </a:p>
        </p:txBody>
      </p:sp>
      <p:pic>
        <p:nvPicPr>
          <p:cNvPr id="20491" name="Picture 27" descr="sub"/>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16250" y="4241800"/>
            <a:ext cx="160338"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2" name="Rectangle 28"/>
          <p:cNvSpPr>
            <a:spLocks noChangeArrowheads="1"/>
          </p:cNvSpPr>
          <p:nvPr/>
        </p:nvSpPr>
        <p:spPr bwMode="auto">
          <a:xfrm>
            <a:off x="3322638" y="4187825"/>
            <a:ext cx="923925" cy="276225"/>
          </a:xfrm>
          <a:prstGeom prst="rect">
            <a:avLst/>
          </a:prstGeom>
          <a:noFill/>
          <a:ln>
            <a:noFill/>
          </a:ln>
          <a:effectLst>
            <a:outerShdw dist="28398" dir="3806097" algn="ctr" rotWithShape="0">
              <a:schemeClr val="tx1"/>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b="1">
                <a:solidFill>
                  <a:srgbClr val="FFFFFF"/>
                </a:solidFill>
                <a:latin typeface="黑体" pitchFamily="49" charset="-122"/>
                <a:ea typeface="黑体" pitchFamily="49" charset="-122"/>
              </a:rPr>
              <a:t>双向沟通</a:t>
            </a:r>
            <a:endParaRPr lang="en-US" altLang="ko-KR" b="1">
              <a:solidFill>
                <a:srgbClr val="FFFFFF"/>
              </a:solidFill>
              <a:latin typeface="黑体" pitchFamily="49" charset="-122"/>
              <a:ea typeface="黑体" pitchFamily="49" charset="-122"/>
            </a:endParaRPr>
          </a:p>
        </p:txBody>
      </p:sp>
      <p:sp>
        <p:nvSpPr>
          <p:cNvPr id="39" name="矩形标注 38"/>
          <p:cNvSpPr/>
          <p:nvPr/>
        </p:nvSpPr>
        <p:spPr>
          <a:xfrm>
            <a:off x="4716463" y="1557338"/>
            <a:ext cx="3995737" cy="1828800"/>
          </a:xfrm>
          <a:prstGeom prst="wedgeRectCallout">
            <a:avLst>
              <a:gd name="adj1" fmla="val -57858"/>
              <a:gd name="adj2" fmla="val 31165"/>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nSpc>
                <a:spcPct val="150000"/>
              </a:lnSpc>
              <a:defRPr/>
            </a:pPr>
            <a:r>
              <a:rPr lang="zh-CN" altLang="en-US" sz="2000" b="1" dirty="0">
                <a:latin typeface="黑体" pitchFamily="49" charset="-122"/>
                <a:ea typeface="黑体" pitchFamily="49" charset="-122"/>
              </a:rPr>
              <a:t>没有反馈的信息传递的沟通方式。</a:t>
            </a:r>
            <a:endParaRPr lang="en-US" altLang="zh-CN" sz="2000" b="1" dirty="0">
              <a:latin typeface="黑体" pitchFamily="49" charset="-122"/>
              <a:ea typeface="黑体" pitchFamily="49" charset="-122"/>
            </a:endParaRPr>
          </a:p>
          <a:p>
            <a:pPr>
              <a:lnSpc>
                <a:spcPct val="150000"/>
              </a:lnSpc>
              <a:defRPr/>
            </a:pPr>
            <a:r>
              <a:rPr lang="zh-CN" altLang="en-US" sz="2000" b="1" dirty="0">
                <a:latin typeface="黑体" pitchFamily="49" charset="-122"/>
                <a:ea typeface="黑体" pitchFamily="49" charset="-122"/>
              </a:rPr>
              <a:t>缺点：缺乏民主，易使接受方产生抵触情绪。</a:t>
            </a:r>
            <a:endParaRPr lang="en-US" altLang="zh-CN" sz="2000" b="1" dirty="0">
              <a:latin typeface="黑体" pitchFamily="49" charset="-122"/>
              <a:ea typeface="黑体" pitchFamily="49" charset="-122"/>
            </a:endParaRPr>
          </a:p>
          <a:p>
            <a:pPr>
              <a:lnSpc>
                <a:spcPct val="150000"/>
              </a:lnSpc>
              <a:defRPr/>
            </a:pPr>
            <a:r>
              <a:rPr lang="zh-CN" altLang="en-US" sz="2000" b="1" dirty="0">
                <a:latin typeface="黑体" pitchFamily="49" charset="-122"/>
                <a:ea typeface="黑体" pitchFamily="49" charset="-122"/>
              </a:rPr>
              <a:t>适用：简单、继续办理的事情</a:t>
            </a:r>
            <a:endParaRPr lang="zh-CN" altLang="en-US" sz="2000" b="1" dirty="0">
              <a:latin typeface="黑体" pitchFamily="49" charset="-122"/>
              <a:ea typeface="黑体" pitchFamily="49" charset="-122"/>
            </a:endParaRPr>
          </a:p>
        </p:txBody>
      </p:sp>
      <p:sp>
        <p:nvSpPr>
          <p:cNvPr id="40" name="矩形标注 39"/>
          <p:cNvSpPr/>
          <p:nvPr/>
        </p:nvSpPr>
        <p:spPr>
          <a:xfrm>
            <a:off x="4716463" y="3582988"/>
            <a:ext cx="3997325" cy="1933575"/>
          </a:xfrm>
          <a:prstGeom prst="wedgeRectCallout">
            <a:avLst>
              <a:gd name="adj1" fmla="val -61354"/>
              <a:gd name="adj2" fmla="val 22622"/>
            </a:avLst>
          </a:prstGeom>
          <a:solidFill>
            <a:schemeClr val="accent2">
              <a:lumMod val="50000"/>
            </a:schemeClr>
          </a:solidFill>
        </p:spPr>
        <p:style>
          <a:lnRef idx="2">
            <a:schemeClr val="accent2">
              <a:shade val="50000"/>
            </a:schemeClr>
          </a:lnRef>
          <a:fillRef idx="1">
            <a:schemeClr val="accent2"/>
          </a:fillRef>
          <a:effectRef idx="0">
            <a:schemeClr val="accent2"/>
          </a:effectRef>
          <a:fontRef idx="minor">
            <a:schemeClr val="lt1"/>
          </a:fontRef>
        </p:style>
        <p:txBody>
          <a:bodyPr anchor="ctr"/>
          <a:lstStyle/>
          <a:p>
            <a:pPr>
              <a:lnSpc>
                <a:spcPct val="150000"/>
              </a:lnSpc>
              <a:defRPr/>
            </a:pPr>
            <a:r>
              <a:rPr lang="zh-CN" altLang="en-US" sz="2000" b="1" dirty="0">
                <a:latin typeface="黑体" pitchFamily="49" charset="-122"/>
                <a:ea typeface="黑体" pitchFamily="49" charset="-122"/>
              </a:rPr>
              <a:t>有反馈的信息传递的沟通方式。</a:t>
            </a:r>
            <a:endParaRPr lang="en-US" altLang="zh-CN" sz="2000" b="1" dirty="0">
              <a:latin typeface="黑体" pitchFamily="49" charset="-122"/>
              <a:ea typeface="黑体" pitchFamily="49" charset="-122"/>
            </a:endParaRPr>
          </a:p>
          <a:p>
            <a:pPr>
              <a:lnSpc>
                <a:spcPct val="150000"/>
              </a:lnSpc>
              <a:defRPr/>
            </a:pPr>
            <a:r>
              <a:rPr lang="zh-CN" altLang="en-US" sz="2000" b="1" dirty="0">
                <a:latin typeface="黑体" pitchFamily="49" charset="-122"/>
                <a:ea typeface="黑体" pitchFamily="49" charset="-122"/>
              </a:rPr>
              <a:t>优点：有助于增进彼此了解，加深感情并建立良好的人际关系。</a:t>
            </a:r>
            <a:endParaRPr lang="zh-CN" altLang="en-US" sz="2000" b="1" dirty="0">
              <a:latin typeface="黑体" pitchFamily="49" charset="-122"/>
              <a:ea typeface="黑体" pitchFamily="49" charset="-122"/>
            </a:endParaRPr>
          </a:p>
        </p:txBody>
      </p:sp>
      <p:sp>
        <p:nvSpPr>
          <p:cNvPr id="16"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17" name="矩形 16"/>
          <p:cNvSpPr/>
          <p:nvPr/>
        </p:nvSpPr>
        <p:spPr>
          <a:xfrm>
            <a:off x="2627784" y="760151"/>
            <a:ext cx="2037737" cy="461665"/>
          </a:xfrm>
          <a:prstGeom prst="rect">
            <a:avLst/>
          </a:prstGeom>
        </p:spPr>
        <p:txBody>
          <a:bodyPr wrap="none">
            <a:spAutoFit/>
          </a:bodyPr>
          <a:lstStyle/>
          <a:p>
            <a:r>
              <a:rPr lang="en-US" altLang="zh-CN" sz="2400" b="1" dirty="0" smtClean="0"/>
              <a:t>2. </a:t>
            </a:r>
            <a:r>
              <a:rPr lang="zh-CN" altLang="en-US" sz="2400" b="1" dirty="0" smtClean="0"/>
              <a:t>沟通的种类</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solidFill>
            <a:schemeClr val="bg1"/>
          </a:solidFill>
          <a:ln w="57150">
            <a:solidFill>
              <a:srgbClr val="002060"/>
            </a:solidFill>
            <a:miter lim="800000"/>
          </a:ln>
        </p:spPr>
        <p:txBody>
          <a:bodyPr/>
          <a:lstStyle/>
          <a:p>
            <a:r>
              <a:rPr lang="zh-CN" altLang="en-US" dirty="0">
                <a:solidFill>
                  <a:srgbClr val="002060"/>
                </a:solidFill>
              </a:rPr>
              <a:t>游戏：我们一起来画图</a:t>
            </a:r>
            <a:endParaRPr lang="zh-CN" altLang="en-US" b="1" dirty="0" smtClean="0">
              <a:solidFill>
                <a:srgbClr val="002060"/>
              </a:solidFill>
            </a:endParaRPr>
          </a:p>
        </p:txBody>
      </p:sp>
      <p:sp>
        <p:nvSpPr>
          <p:cNvPr id="31747" name="AutoShape 4"/>
          <p:cNvSpPr>
            <a:spLocks noChangeArrowheads="1"/>
          </p:cNvSpPr>
          <p:nvPr/>
        </p:nvSpPr>
        <p:spPr bwMode="gray">
          <a:xfrm>
            <a:off x="414058"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endParaRPr lang="en-US" altLang="zh-CN" sz="4400" b="1" dirty="0">
              <a:solidFill>
                <a:schemeClr val="bg1"/>
              </a:solidFill>
              <a:latin typeface="黑体" pitchFamily="49" charset="-122"/>
              <a:ea typeface="黑体" pitchFamily="49" charset="-122"/>
            </a:endParaRPr>
          </a:p>
          <a:p>
            <a:pPr eaLnBrk="0" hangingPunct="0">
              <a:lnSpc>
                <a:spcPct val="150000"/>
              </a:lnSpc>
            </a:pPr>
            <a:endParaRPr lang="en-US" altLang="zh-CN" sz="4400" b="1" dirty="0">
              <a:solidFill>
                <a:schemeClr val="bg1"/>
              </a:solidFill>
              <a:latin typeface="黑体" pitchFamily="49" charset="-122"/>
              <a:ea typeface="黑体" pitchFamily="49" charset="-122"/>
            </a:endParaRPr>
          </a:p>
        </p:txBody>
      </p:sp>
      <p:pic>
        <p:nvPicPr>
          <p:cNvPr id="31748"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Rectangle 6"/>
          <p:cNvSpPr>
            <a:spLocks noChangeArrowheads="1"/>
          </p:cNvSpPr>
          <p:nvPr/>
        </p:nvSpPr>
        <p:spPr bwMode="auto">
          <a:xfrm>
            <a:off x="561971" y="1917994"/>
            <a:ext cx="8057597" cy="2246769"/>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zh-CN" altLang="en-US" sz="2800" b="1" dirty="0" smtClean="0">
                <a:solidFill>
                  <a:schemeClr val="bg1"/>
                </a:solidFill>
                <a:latin typeface="仿宋" pitchFamily="49" charset="-122"/>
                <a:ea typeface="仿宋" pitchFamily="49" charset="-122"/>
              </a:rPr>
              <a:t>根据描述画图</a:t>
            </a:r>
            <a:endParaRPr lang="en-US" altLang="zh-CN" sz="2800" b="1" dirty="0" smtClean="0">
              <a:solidFill>
                <a:schemeClr val="bg1"/>
              </a:solidFill>
              <a:latin typeface="仿宋" pitchFamily="49" charset="-122"/>
              <a:ea typeface="仿宋" pitchFamily="49" charset="-122"/>
            </a:endParaRPr>
          </a:p>
          <a:p>
            <a:endParaRPr lang="en-US" altLang="zh-CN" sz="2800" b="1" dirty="0" smtClean="0">
              <a:solidFill>
                <a:schemeClr val="bg1"/>
              </a:solidFill>
              <a:latin typeface="仿宋" pitchFamily="49" charset="-122"/>
              <a:ea typeface="仿宋" pitchFamily="49" charset="-122"/>
            </a:endParaRPr>
          </a:p>
          <a:p>
            <a:r>
              <a:rPr lang="zh-CN" altLang="en-US" sz="2800" b="1" dirty="0" smtClean="0">
                <a:solidFill>
                  <a:schemeClr val="bg1"/>
                </a:solidFill>
                <a:latin typeface="仿宋" pitchFamily="49" charset="-122"/>
                <a:ea typeface="仿宋" pitchFamily="49" charset="-122"/>
              </a:rPr>
              <a:t>第一次描述时，同学们只允许听，不许提问。</a:t>
            </a:r>
            <a:endParaRPr lang="en-US" altLang="zh-CN" sz="2800" b="1" dirty="0" smtClean="0">
              <a:solidFill>
                <a:schemeClr val="bg1"/>
              </a:solidFill>
              <a:latin typeface="仿宋" pitchFamily="49" charset="-122"/>
              <a:ea typeface="仿宋" pitchFamily="49" charset="-122"/>
            </a:endParaRPr>
          </a:p>
          <a:p>
            <a:endParaRPr lang="en-US" altLang="zh-CN" sz="2800" b="1" dirty="0" smtClean="0">
              <a:solidFill>
                <a:schemeClr val="bg1"/>
              </a:solidFill>
              <a:latin typeface="仿宋" pitchFamily="49" charset="-122"/>
              <a:ea typeface="仿宋" pitchFamily="49" charset="-122"/>
            </a:endParaRPr>
          </a:p>
          <a:p>
            <a:r>
              <a:rPr lang="zh-CN" altLang="en-US" sz="2800" b="1" dirty="0" smtClean="0">
                <a:solidFill>
                  <a:schemeClr val="bg1"/>
                </a:solidFill>
                <a:latin typeface="仿宋" pitchFamily="49" charset="-122"/>
                <a:ea typeface="仿宋" pitchFamily="49" charset="-122"/>
              </a:rPr>
              <a:t>第二</a:t>
            </a:r>
            <a:r>
              <a:rPr lang="zh-CN" altLang="en-US" sz="2800" b="1" dirty="0">
                <a:solidFill>
                  <a:schemeClr val="bg1"/>
                </a:solidFill>
                <a:latin typeface="仿宋" pitchFamily="49" charset="-122"/>
                <a:ea typeface="仿宋" pitchFamily="49" charset="-122"/>
              </a:rPr>
              <a:t>次</a:t>
            </a:r>
            <a:r>
              <a:rPr lang="zh-CN" altLang="en-US" sz="2800" b="1" dirty="0" smtClean="0">
                <a:solidFill>
                  <a:schemeClr val="bg1"/>
                </a:solidFill>
                <a:latin typeface="仿宋" pitchFamily="49" charset="-122"/>
                <a:ea typeface="仿宋" pitchFamily="49" charset="-122"/>
              </a:rPr>
              <a:t>描述时，同学们可以</a:t>
            </a:r>
            <a:r>
              <a:rPr lang="zh-CN" altLang="en-US" sz="2800" b="1" dirty="0">
                <a:solidFill>
                  <a:schemeClr val="bg1"/>
                </a:solidFill>
                <a:latin typeface="仿宋" pitchFamily="49" charset="-122"/>
                <a:ea typeface="仿宋" pitchFamily="49" charset="-122"/>
              </a:rPr>
              <a:t>发问</a:t>
            </a:r>
            <a:r>
              <a:rPr lang="zh-CN" altLang="en-US" sz="2800" b="1" dirty="0" smtClean="0">
                <a:solidFill>
                  <a:schemeClr val="bg1"/>
                </a:solidFill>
                <a:latin typeface="仿宋" pitchFamily="49" charset="-122"/>
                <a:ea typeface="仿宋" pitchFamily="49" charset="-122"/>
              </a:rPr>
              <a:t>。</a:t>
            </a:r>
            <a:endParaRPr lang="zh-CN" altLang="en-US" sz="2800" b="1" dirty="0">
              <a:solidFill>
                <a:schemeClr val="bg1"/>
              </a:solidFill>
              <a:latin typeface="仿宋" pitchFamily="49" charset="-122"/>
              <a:ea typeface="仿宋" pitchFamily="49"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908720"/>
            <a:ext cx="8712968" cy="56166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2987824" y="2060848"/>
            <a:ext cx="2689448" cy="1656184"/>
          </a:xfrm>
          <a:prstGeom prs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987824" y="3717032"/>
            <a:ext cx="2689448" cy="1944216"/>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3275856" y="4077072"/>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361769" y="4581128"/>
            <a:ext cx="1103548" cy="108012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6" idx="2"/>
            <a:endCxn id="6" idx="6"/>
          </p:cNvCxnSpPr>
          <p:nvPr/>
        </p:nvCxnSpPr>
        <p:spPr>
          <a:xfrm>
            <a:off x="3275856" y="4437112"/>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1" name="直接连接符 10"/>
          <p:cNvCxnSpPr>
            <a:stCxn id="6" idx="0"/>
            <a:endCxn id="6" idx="4"/>
          </p:cNvCxnSpPr>
          <p:nvPr/>
        </p:nvCxnSpPr>
        <p:spPr>
          <a:xfrm>
            <a:off x="3635896" y="4077072"/>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直接连接符 12"/>
          <p:cNvCxnSpPr>
            <a:stCxn id="7" idx="1"/>
            <a:endCxn id="7" idx="3"/>
          </p:cNvCxnSpPr>
          <p:nvPr/>
        </p:nvCxnSpPr>
        <p:spPr>
          <a:xfrm>
            <a:off x="4361769" y="5121188"/>
            <a:ext cx="1103548"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p:nvPr/>
        </p:nvCxnSpPr>
        <p:spPr>
          <a:xfrm>
            <a:off x="4361769" y="4869160"/>
            <a:ext cx="1103548"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直接连接符 16"/>
          <p:cNvCxnSpPr/>
          <p:nvPr/>
        </p:nvCxnSpPr>
        <p:spPr>
          <a:xfrm>
            <a:off x="4376379" y="5387623"/>
            <a:ext cx="1103548"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5" name="椭圆 24"/>
          <p:cNvSpPr/>
          <p:nvPr/>
        </p:nvSpPr>
        <p:spPr>
          <a:xfrm>
            <a:off x="5677272" y="3491309"/>
            <a:ext cx="432048" cy="45144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2555776" y="3482296"/>
            <a:ext cx="432048" cy="45144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116524" y="1609403"/>
            <a:ext cx="432048" cy="45144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2987824" y="5656028"/>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 name="直接连接符 30"/>
          <p:cNvCxnSpPr>
            <a:stCxn id="30" idx="2"/>
            <a:endCxn id="30" idx="6"/>
          </p:cNvCxnSpPr>
          <p:nvPr/>
        </p:nvCxnSpPr>
        <p:spPr>
          <a:xfrm>
            <a:off x="2987824" y="6016068"/>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直接连接符 31"/>
          <p:cNvCxnSpPr>
            <a:stCxn id="30" idx="0"/>
            <a:endCxn id="30" idx="4"/>
          </p:cNvCxnSpPr>
          <p:nvPr/>
        </p:nvCxnSpPr>
        <p:spPr>
          <a:xfrm>
            <a:off x="3347864" y="5656028"/>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直接连接符 20"/>
          <p:cNvCxnSpPr>
            <a:stCxn id="30" idx="1"/>
            <a:endCxn id="30" idx="5"/>
          </p:cNvCxnSpPr>
          <p:nvPr/>
        </p:nvCxnSpPr>
        <p:spPr>
          <a:xfrm>
            <a:off x="3093277" y="5761481"/>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a:stCxn id="30" idx="7"/>
            <a:endCxn id="30" idx="3"/>
          </p:cNvCxnSpPr>
          <p:nvPr/>
        </p:nvCxnSpPr>
        <p:spPr>
          <a:xfrm flipH="1">
            <a:off x="3093277" y="5761481"/>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40" name="椭圆 39"/>
          <p:cNvSpPr/>
          <p:nvPr/>
        </p:nvSpPr>
        <p:spPr>
          <a:xfrm>
            <a:off x="4969977" y="5669990"/>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a:stCxn id="40" idx="2"/>
            <a:endCxn id="40" idx="6"/>
          </p:cNvCxnSpPr>
          <p:nvPr/>
        </p:nvCxnSpPr>
        <p:spPr>
          <a:xfrm>
            <a:off x="4969977" y="6030030"/>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2" name="直接连接符 41"/>
          <p:cNvCxnSpPr>
            <a:stCxn id="40" idx="1"/>
            <a:endCxn id="40" idx="5"/>
          </p:cNvCxnSpPr>
          <p:nvPr/>
        </p:nvCxnSpPr>
        <p:spPr>
          <a:xfrm>
            <a:off x="5075430" y="5775443"/>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3" name="直接连接符 42"/>
          <p:cNvCxnSpPr>
            <a:stCxn id="40" idx="7"/>
            <a:endCxn id="40" idx="3"/>
          </p:cNvCxnSpPr>
          <p:nvPr/>
        </p:nvCxnSpPr>
        <p:spPr>
          <a:xfrm flipH="1">
            <a:off x="5075430" y="5775443"/>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p:cNvCxnSpPr/>
          <p:nvPr/>
        </p:nvCxnSpPr>
        <p:spPr>
          <a:xfrm>
            <a:off x="5330017" y="5702975"/>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37" name="直接连接符 36"/>
          <p:cNvCxnSpPr>
            <a:stCxn id="2" idx="1"/>
            <a:endCxn id="2" idx="5"/>
          </p:cNvCxnSpPr>
          <p:nvPr/>
        </p:nvCxnSpPr>
        <p:spPr>
          <a:xfrm>
            <a:off x="3660186" y="2888940"/>
            <a:ext cx="1344724"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347864" y="3284984"/>
            <a:ext cx="1982153"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040198" y="2492896"/>
            <a:ext cx="672362"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52" name="心形 51"/>
          <p:cNvSpPr/>
          <p:nvPr/>
        </p:nvSpPr>
        <p:spPr>
          <a:xfrm>
            <a:off x="7701378" y="922724"/>
            <a:ext cx="1188132" cy="1091918"/>
          </a:xfrm>
          <a:prstGeom prst="hear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心形 52"/>
          <p:cNvSpPr/>
          <p:nvPr/>
        </p:nvSpPr>
        <p:spPr>
          <a:xfrm flipV="1">
            <a:off x="277042" y="5387623"/>
            <a:ext cx="1224136" cy="1080120"/>
          </a:xfrm>
          <a:prstGeom prst="hear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太阳形 45"/>
          <p:cNvSpPr/>
          <p:nvPr/>
        </p:nvSpPr>
        <p:spPr>
          <a:xfrm>
            <a:off x="277042" y="922724"/>
            <a:ext cx="1702670" cy="1584176"/>
          </a:xfrm>
          <a:prstGeom prst="sun">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立方体 47"/>
          <p:cNvSpPr/>
          <p:nvPr/>
        </p:nvSpPr>
        <p:spPr>
          <a:xfrm>
            <a:off x="7233326" y="4961769"/>
            <a:ext cx="1656184" cy="1512168"/>
          </a:xfrm>
          <a:prstGeom prst="cub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笑脸 50"/>
          <p:cNvSpPr/>
          <p:nvPr/>
        </p:nvSpPr>
        <p:spPr>
          <a:xfrm>
            <a:off x="7524328" y="5574677"/>
            <a:ext cx="771116" cy="720080"/>
          </a:xfrm>
          <a:prstGeom prst="smileyFac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5723062" y="3491309"/>
            <a:ext cx="357069" cy="450829"/>
          </a:xfrm>
          <a:prstGeom prst="rect">
            <a:avLst/>
          </a:prstGeom>
          <a:noFill/>
        </p:spPr>
        <p:txBody>
          <a:bodyPr wrap="square" rtlCol="0">
            <a:spAutoFit/>
          </a:bodyPr>
          <a:lstStyle/>
          <a:p>
            <a:pPr>
              <a:lnSpc>
                <a:spcPct val="130000"/>
              </a:lnSpc>
            </a:pPr>
            <a:r>
              <a:rPr lang="en-US" altLang="zh-CN" sz="2000" dirty="0" smtClean="0">
                <a:latin typeface="Arial" panose="020B0604020202090204" pitchFamily="34" charset="0"/>
                <a:ea typeface="微软雅黑" pitchFamily="34" charset="-122"/>
              </a:rPr>
              <a:t>7</a:t>
            </a:r>
            <a:endParaRPr lang="zh-CN" altLang="en-US" sz="2000" dirty="0" smtClean="0">
              <a:latin typeface="Arial" panose="020B0604020202090204" pitchFamily="34" charset="0"/>
              <a:ea typeface="微软雅黑" pitchFamily="34" charset="-122"/>
            </a:endParaRPr>
          </a:p>
        </p:txBody>
      </p:sp>
      <p:sp>
        <p:nvSpPr>
          <p:cNvPr id="60" name="TextBox 59"/>
          <p:cNvSpPr txBox="1"/>
          <p:nvPr/>
        </p:nvSpPr>
        <p:spPr>
          <a:xfrm>
            <a:off x="2593265" y="3482296"/>
            <a:ext cx="357069" cy="450829"/>
          </a:xfrm>
          <a:prstGeom prst="rect">
            <a:avLst/>
          </a:prstGeom>
          <a:noFill/>
        </p:spPr>
        <p:txBody>
          <a:bodyPr wrap="square" rtlCol="0">
            <a:spAutoFit/>
          </a:bodyPr>
          <a:lstStyle/>
          <a:p>
            <a:pPr>
              <a:lnSpc>
                <a:spcPct val="130000"/>
              </a:lnSpc>
            </a:pPr>
            <a:r>
              <a:rPr lang="en-US" altLang="zh-CN" sz="2000" dirty="0" smtClean="0">
                <a:latin typeface="Arial" panose="020B0604020202090204" pitchFamily="34" charset="0"/>
                <a:ea typeface="微软雅黑" pitchFamily="34" charset="-122"/>
              </a:rPr>
              <a:t>8</a:t>
            </a:r>
            <a:endParaRPr lang="zh-CN" altLang="en-US" sz="2000" dirty="0" smtClean="0">
              <a:latin typeface="Arial" panose="020B0604020202090204" pitchFamily="34" charset="0"/>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339634" y="1988840"/>
            <a:ext cx="840883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zh-CN" sz="2800" b="1" dirty="0"/>
              <a:t>通过本章学习，你应能够：</a:t>
            </a:r>
            <a:endParaRPr lang="zh-CN" altLang="zh-CN" sz="2800" dirty="0"/>
          </a:p>
          <a:p>
            <a:pPr>
              <a:lnSpc>
                <a:spcPct val="150000"/>
              </a:lnSpc>
            </a:pPr>
            <a:r>
              <a:rPr lang="zh-CN" altLang="zh-CN" sz="2800" b="1" dirty="0"/>
              <a:t>知识目标：</a:t>
            </a:r>
            <a:r>
              <a:rPr lang="zh-CN" altLang="zh-CN" sz="2800" dirty="0"/>
              <a:t>了解沟通和协调的基本概念。</a:t>
            </a:r>
            <a:endParaRPr lang="zh-CN" altLang="zh-CN" sz="2800" dirty="0"/>
          </a:p>
          <a:p>
            <a:pPr>
              <a:lnSpc>
                <a:spcPct val="150000"/>
              </a:lnSpc>
            </a:pPr>
            <a:r>
              <a:rPr lang="zh-CN" altLang="zh-CN" sz="2800" b="1" dirty="0"/>
              <a:t>技能目标：</a:t>
            </a:r>
            <a:r>
              <a:rPr lang="zh-CN" altLang="zh-CN" sz="2800" dirty="0"/>
              <a:t>掌握沟通与协调的具体方法和基本技巧。</a:t>
            </a:r>
            <a:endParaRPr lang="zh-CN" altLang="zh-CN" sz="2800" dirty="0"/>
          </a:p>
        </p:txBody>
      </p:sp>
      <p:sp>
        <p:nvSpPr>
          <p:cNvPr id="3" name="标题 1"/>
          <p:cNvSpPr txBox="1"/>
          <p:nvPr/>
        </p:nvSpPr>
        <p:spPr>
          <a:xfrm>
            <a:off x="339633" y="898462"/>
            <a:ext cx="2504173"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a:t>学习</a:t>
            </a:r>
            <a:r>
              <a:rPr lang="zh-CN" altLang="en-US" sz="3600" dirty="0" smtClean="0"/>
              <a:t>目标：</a:t>
            </a:r>
            <a:endParaRPr lang="zh-CN" altLang="en-US" sz="3600"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mph" presetSubtype="0" fill="hold" nodeType="clickEffect">
                                  <p:stCondLst>
                                    <p:cond delay="0"/>
                                  </p:stCondLst>
                                  <p:iterate type="lt">
                                    <p:tmPct val="4000"/>
                                  </p:iterate>
                                  <p:childTnLst>
                                    <p:set>
                                      <p:cBhvr override="childStyle">
                                        <p:cTn id="11" dur="1500" fill="hold"/>
                                        <p:tgtEl>
                                          <p:spTgt spid="4098">
                                            <p:txEl>
                                              <p:pRg st="0" end="0"/>
                                            </p:txEl>
                                          </p:spTgt>
                                        </p:tgtEl>
                                        <p:attrNameLst>
                                          <p:attrName>style.color</p:attrName>
                                        </p:attrNameLst>
                                      </p:cBhvr>
                                      <p:to>
                                        <p:clrVal>
                                          <a:srgbClr val="C00000"/>
                                        </p:clrVal>
                                      </p:to>
                                    </p:set>
                                    <p:set>
                                      <p:cBhvr>
                                        <p:cTn id="12" dur="1500" fill="hold"/>
                                        <p:tgtEl>
                                          <p:spTgt spid="4098">
                                            <p:txEl>
                                              <p:pRg st="0" end="0"/>
                                            </p:txEl>
                                          </p:spTgt>
                                        </p:tgtEl>
                                        <p:attrNameLst>
                                          <p:attrName>fillcolor</p:attrName>
                                        </p:attrNameLst>
                                      </p:cBhvr>
                                      <p:to>
                                        <p:clrVal>
                                          <a:srgbClr val="C00000"/>
                                        </p:clrVal>
                                      </p:to>
                                    </p:set>
                                    <p:set>
                                      <p:cBhvr>
                                        <p:cTn id="13" dur="1500" fill="hold"/>
                                        <p:tgtEl>
                                          <p:spTgt spid="4098">
                                            <p:txEl>
                                              <p:pRg st="0" end="0"/>
                                            </p:txEl>
                                          </p:spTgt>
                                        </p:tgtEl>
                                        <p:attrNameLst>
                                          <p:attrName>fill.type</p:attrName>
                                        </p:attrNameLst>
                                      </p:cBhvr>
                                      <p:to>
                                        <p:strVal val="solid"/>
                                      </p:to>
                                    </p:set>
                                  </p:childTnLst>
                                </p:cTn>
                              </p:par>
                            </p:childTnLst>
                          </p:cTn>
                        </p:par>
                      </p:childTnLst>
                    </p:cTn>
                  </p:par>
                  <p:par>
                    <p:cTn id="14" fill="hold">
                      <p:stCondLst>
                        <p:cond delay="indefinite"/>
                      </p:stCondLst>
                      <p:childTnLst>
                        <p:par>
                          <p:cTn id="15" fill="hold">
                            <p:stCondLst>
                              <p:cond delay="0"/>
                            </p:stCondLst>
                            <p:childTnLst>
                              <p:par>
                                <p:cTn id="16" presetID="16" presetClass="emph" presetSubtype="0" fill="hold" nodeType="clickEffect">
                                  <p:stCondLst>
                                    <p:cond delay="0"/>
                                  </p:stCondLst>
                                  <p:iterate type="lt">
                                    <p:tmPct val="4000"/>
                                  </p:iterate>
                                  <p:childTnLst>
                                    <p:set>
                                      <p:cBhvr override="childStyle">
                                        <p:cTn id="17" dur="1500" fill="hold"/>
                                        <p:tgtEl>
                                          <p:spTgt spid="4098">
                                            <p:txEl>
                                              <p:pRg st="1" end="1"/>
                                            </p:txEl>
                                          </p:spTgt>
                                        </p:tgtEl>
                                        <p:attrNameLst>
                                          <p:attrName>style.color</p:attrName>
                                        </p:attrNameLst>
                                      </p:cBhvr>
                                      <p:to>
                                        <p:clrVal>
                                          <a:srgbClr val="C00000"/>
                                        </p:clrVal>
                                      </p:to>
                                    </p:set>
                                    <p:set>
                                      <p:cBhvr>
                                        <p:cTn id="18" dur="1500" fill="hold"/>
                                        <p:tgtEl>
                                          <p:spTgt spid="4098">
                                            <p:txEl>
                                              <p:pRg st="1" end="1"/>
                                            </p:txEl>
                                          </p:spTgt>
                                        </p:tgtEl>
                                        <p:attrNameLst>
                                          <p:attrName>fillcolor</p:attrName>
                                        </p:attrNameLst>
                                      </p:cBhvr>
                                      <p:to>
                                        <p:clrVal>
                                          <a:srgbClr val="C00000"/>
                                        </p:clrVal>
                                      </p:to>
                                    </p:set>
                                    <p:set>
                                      <p:cBhvr>
                                        <p:cTn id="19" dur="1500" fill="hold"/>
                                        <p:tgtEl>
                                          <p:spTgt spid="4098">
                                            <p:txEl>
                                              <p:pRg st="1" end="1"/>
                                            </p:txEl>
                                          </p:spTgt>
                                        </p:tgtEl>
                                        <p:attrNameLst>
                                          <p:attrName>fill.type</p:attrName>
                                        </p:attrNameLst>
                                      </p:cBhvr>
                                      <p:to>
                                        <p:strVal val="solid"/>
                                      </p:to>
                                    </p:set>
                                  </p:childTnLst>
                                </p:cTn>
                              </p:par>
                            </p:childTnLst>
                          </p:cTn>
                        </p:par>
                      </p:childTnLst>
                    </p:cTn>
                  </p:par>
                  <p:par>
                    <p:cTn id="20" fill="hold">
                      <p:stCondLst>
                        <p:cond delay="indefinite"/>
                      </p:stCondLst>
                      <p:childTnLst>
                        <p:par>
                          <p:cTn id="21" fill="hold">
                            <p:stCondLst>
                              <p:cond delay="0"/>
                            </p:stCondLst>
                            <p:childTnLst>
                              <p:par>
                                <p:cTn id="22" presetID="16" presetClass="emph" presetSubtype="0" fill="hold" nodeType="clickEffect">
                                  <p:stCondLst>
                                    <p:cond delay="0"/>
                                  </p:stCondLst>
                                  <p:iterate type="lt">
                                    <p:tmPct val="4000"/>
                                  </p:iterate>
                                  <p:childTnLst>
                                    <p:set>
                                      <p:cBhvr override="childStyle">
                                        <p:cTn id="23" dur="1500" fill="hold"/>
                                        <p:tgtEl>
                                          <p:spTgt spid="4098">
                                            <p:txEl>
                                              <p:pRg st="2" end="2"/>
                                            </p:txEl>
                                          </p:spTgt>
                                        </p:tgtEl>
                                        <p:attrNameLst>
                                          <p:attrName>style.color</p:attrName>
                                        </p:attrNameLst>
                                      </p:cBhvr>
                                      <p:to>
                                        <p:clrVal>
                                          <a:srgbClr val="C00000"/>
                                        </p:clrVal>
                                      </p:to>
                                    </p:set>
                                    <p:set>
                                      <p:cBhvr>
                                        <p:cTn id="24" dur="1500" fill="hold"/>
                                        <p:tgtEl>
                                          <p:spTgt spid="4098">
                                            <p:txEl>
                                              <p:pRg st="2" end="2"/>
                                            </p:txEl>
                                          </p:spTgt>
                                        </p:tgtEl>
                                        <p:attrNameLst>
                                          <p:attrName>fillcolor</p:attrName>
                                        </p:attrNameLst>
                                      </p:cBhvr>
                                      <p:to>
                                        <p:clrVal>
                                          <a:srgbClr val="C00000"/>
                                        </p:clrVal>
                                      </p:to>
                                    </p:set>
                                    <p:set>
                                      <p:cBhvr>
                                        <p:cTn id="25" dur="1500" fill="hold"/>
                                        <p:tgtEl>
                                          <p:spTgt spid="4098">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51520" y="908720"/>
            <a:ext cx="8712968" cy="561662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3071083" y="3152076"/>
            <a:ext cx="705524" cy="690307"/>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61" idx="1"/>
          </p:cNvCxnSpPr>
          <p:nvPr/>
        </p:nvCxnSpPr>
        <p:spPr>
          <a:xfrm>
            <a:off x="2895156" y="3983909"/>
            <a:ext cx="4125116" cy="0"/>
          </a:xfrm>
          <a:prstGeom prst="line">
            <a:avLst/>
          </a:prstGeom>
          <a:ln w="28575">
            <a:prstDash val="soli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899592" y="5877272"/>
            <a:ext cx="8064896" cy="0"/>
          </a:xfrm>
          <a:prstGeom prst="line">
            <a:avLst/>
          </a:prstGeom>
          <a:ln w="28575">
            <a:prstDash val="lgDash"/>
          </a:ln>
        </p:spPr>
        <p:style>
          <a:lnRef idx="1">
            <a:schemeClr val="accent1"/>
          </a:lnRef>
          <a:fillRef idx="0">
            <a:schemeClr val="accent1"/>
          </a:fillRef>
          <a:effectRef idx="0">
            <a:schemeClr val="accent1"/>
          </a:effectRef>
          <a:fontRef idx="minor">
            <a:schemeClr val="tx1"/>
          </a:fontRef>
        </p:style>
      </p:cxnSp>
      <p:sp>
        <p:nvSpPr>
          <p:cNvPr id="52" name="心形 51"/>
          <p:cNvSpPr/>
          <p:nvPr/>
        </p:nvSpPr>
        <p:spPr>
          <a:xfrm>
            <a:off x="5152461" y="3167424"/>
            <a:ext cx="684076" cy="689999"/>
          </a:xfrm>
          <a:prstGeom prst="hear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心形 52"/>
          <p:cNvSpPr/>
          <p:nvPr/>
        </p:nvSpPr>
        <p:spPr>
          <a:xfrm flipV="1">
            <a:off x="5129067" y="4160100"/>
            <a:ext cx="696100" cy="680324"/>
          </a:xfrm>
          <a:prstGeom prst="hear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立方体 47"/>
          <p:cNvSpPr/>
          <p:nvPr/>
        </p:nvSpPr>
        <p:spPr>
          <a:xfrm>
            <a:off x="7308304" y="939777"/>
            <a:ext cx="1656184" cy="1512168"/>
          </a:xfrm>
          <a:prstGeom prst="cub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笑脸 50"/>
          <p:cNvSpPr/>
          <p:nvPr/>
        </p:nvSpPr>
        <p:spPr>
          <a:xfrm>
            <a:off x="6156176" y="4120344"/>
            <a:ext cx="699108" cy="720080"/>
          </a:xfrm>
          <a:prstGeom prst="smileyFac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7668344" y="1479069"/>
            <a:ext cx="576064" cy="809261"/>
          </a:xfrm>
          <a:prstGeom prst="rect">
            <a:avLst/>
          </a:prstGeom>
          <a:noFill/>
        </p:spPr>
        <p:txBody>
          <a:bodyPr wrap="square" rtlCol="0">
            <a:spAutoFit/>
          </a:bodyPr>
          <a:lstStyle/>
          <a:p>
            <a:pPr>
              <a:lnSpc>
                <a:spcPct val="130000"/>
              </a:lnSpc>
            </a:pPr>
            <a:r>
              <a:rPr lang="en-US" altLang="zh-CN" sz="4000" dirty="0" smtClean="0">
                <a:latin typeface="Arial" panose="020B0604020202090204" pitchFamily="34" charset="0"/>
                <a:ea typeface="微软雅黑" pitchFamily="34" charset="-122"/>
              </a:rPr>
              <a:t>7</a:t>
            </a:r>
            <a:endParaRPr lang="zh-CN" altLang="en-US" sz="4000" dirty="0" smtClean="0">
              <a:latin typeface="Arial" panose="020B0604020202090204" pitchFamily="34" charset="0"/>
              <a:ea typeface="微软雅黑" pitchFamily="34" charset="-122"/>
            </a:endParaRPr>
          </a:p>
        </p:txBody>
      </p:sp>
      <p:sp>
        <p:nvSpPr>
          <p:cNvPr id="60" name="TextBox 59"/>
          <p:cNvSpPr txBox="1"/>
          <p:nvPr/>
        </p:nvSpPr>
        <p:spPr>
          <a:xfrm>
            <a:off x="4260840" y="4098547"/>
            <a:ext cx="357069" cy="737574"/>
          </a:xfrm>
          <a:prstGeom prst="rect">
            <a:avLst/>
          </a:prstGeom>
          <a:noFill/>
        </p:spPr>
        <p:txBody>
          <a:bodyPr wrap="square" rtlCol="0">
            <a:spAutoFit/>
          </a:bodyPr>
          <a:lstStyle/>
          <a:p>
            <a:pPr>
              <a:lnSpc>
                <a:spcPct val="130000"/>
              </a:lnSpc>
            </a:pPr>
            <a:r>
              <a:rPr lang="en-US" altLang="zh-CN" sz="3600" dirty="0" smtClean="0">
                <a:latin typeface="Arial" panose="020B0604020202090204" pitchFamily="34" charset="0"/>
                <a:ea typeface="微软雅黑" pitchFamily="34" charset="-122"/>
              </a:rPr>
              <a:t>8</a:t>
            </a:r>
            <a:endParaRPr lang="zh-CN" altLang="en-US" sz="3600" dirty="0" smtClean="0">
              <a:latin typeface="Arial" panose="020B0604020202090204" pitchFamily="34" charset="0"/>
              <a:ea typeface="微软雅黑" pitchFamily="34" charset="-122"/>
            </a:endParaRPr>
          </a:p>
        </p:txBody>
      </p:sp>
      <p:sp>
        <p:nvSpPr>
          <p:cNvPr id="61" name="矩形 60"/>
          <p:cNvSpPr/>
          <p:nvPr/>
        </p:nvSpPr>
        <p:spPr>
          <a:xfrm>
            <a:off x="2895156" y="3006342"/>
            <a:ext cx="4125115" cy="195513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直角三角形 68"/>
          <p:cNvSpPr/>
          <p:nvPr/>
        </p:nvSpPr>
        <p:spPr>
          <a:xfrm flipH="1">
            <a:off x="1043608" y="3006342"/>
            <a:ext cx="1844896" cy="1944216"/>
          </a:xfrm>
          <a:prstGeom prst="rtTriangl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a:stCxn id="61" idx="0"/>
            <a:endCxn id="61" idx="2"/>
          </p:cNvCxnSpPr>
          <p:nvPr/>
        </p:nvCxnSpPr>
        <p:spPr>
          <a:xfrm>
            <a:off x="4957714" y="3006342"/>
            <a:ext cx="0" cy="1955133"/>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83" name="直接连接符 82"/>
          <p:cNvCxnSpPr/>
          <p:nvPr/>
        </p:nvCxnSpPr>
        <p:spPr>
          <a:xfrm>
            <a:off x="3923928" y="3006342"/>
            <a:ext cx="0" cy="1955133"/>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84" name="直接连接符 83"/>
          <p:cNvCxnSpPr/>
          <p:nvPr/>
        </p:nvCxnSpPr>
        <p:spPr>
          <a:xfrm>
            <a:off x="5985027" y="3006342"/>
            <a:ext cx="0" cy="1955133"/>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85" name="笑脸 84"/>
          <p:cNvSpPr/>
          <p:nvPr/>
        </p:nvSpPr>
        <p:spPr>
          <a:xfrm>
            <a:off x="4082537" y="3152384"/>
            <a:ext cx="699108" cy="720080"/>
          </a:xfrm>
          <a:prstGeom prst="smileyFac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笑脸 85"/>
          <p:cNvSpPr/>
          <p:nvPr/>
        </p:nvSpPr>
        <p:spPr>
          <a:xfrm>
            <a:off x="3077499" y="4144219"/>
            <a:ext cx="699108" cy="720080"/>
          </a:xfrm>
          <a:prstGeom prst="smileyFac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笑脸 86"/>
          <p:cNvSpPr/>
          <p:nvPr/>
        </p:nvSpPr>
        <p:spPr>
          <a:xfrm>
            <a:off x="6156176" y="3152384"/>
            <a:ext cx="699108" cy="720080"/>
          </a:xfrm>
          <a:prstGeom prst="smileyFac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1043608" y="4997343"/>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2" name="直接连接符 131"/>
          <p:cNvCxnSpPr>
            <a:stCxn id="131" idx="2"/>
            <a:endCxn id="131" idx="6"/>
          </p:cNvCxnSpPr>
          <p:nvPr/>
        </p:nvCxnSpPr>
        <p:spPr>
          <a:xfrm>
            <a:off x="1043608" y="5357383"/>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3" name="直接连接符 132"/>
          <p:cNvCxnSpPr>
            <a:stCxn id="131" idx="1"/>
            <a:endCxn id="131" idx="5"/>
          </p:cNvCxnSpPr>
          <p:nvPr/>
        </p:nvCxnSpPr>
        <p:spPr>
          <a:xfrm>
            <a:off x="1149061" y="5102796"/>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4" name="直接连接符 133"/>
          <p:cNvCxnSpPr>
            <a:stCxn id="131" idx="7"/>
            <a:endCxn id="131" idx="3"/>
          </p:cNvCxnSpPr>
          <p:nvPr/>
        </p:nvCxnSpPr>
        <p:spPr>
          <a:xfrm flipH="1">
            <a:off x="1149061" y="5102796"/>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5" name="直接连接符 134"/>
          <p:cNvCxnSpPr/>
          <p:nvPr/>
        </p:nvCxnSpPr>
        <p:spPr>
          <a:xfrm>
            <a:off x="1403648" y="5015277"/>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36" name="椭圆 135"/>
          <p:cNvSpPr/>
          <p:nvPr/>
        </p:nvSpPr>
        <p:spPr>
          <a:xfrm>
            <a:off x="6300192" y="4961475"/>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7" name="直接连接符 136"/>
          <p:cNvCxnSpPr>
            <a:stCxn id="136" idx="2"/>
            <a:endCxn id="136" idx="6"/>
          </p:cNvCxnSpPr>
          <p:nvPr/>
        </p:nvCxnSpPr>
        <p:spPr>
          <a:xfrm>
            <a:off x="6300192" y="5321515"/>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8" name="直接连接符 137"/>
          <p:cNvCxnSpPr>
            <a:stCxn id="136" idx="1"/>
            <a:endCxn id="136" idx="5"/>
          </p:cNvCxnSpPr>
          <p:nvPr/>
        </p:nvCxnSpPr>
        <p:spPr>
          <a:xfrm>
            <a:off x="6405645" y="5066928"/>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39" name="直接连接符 138"/>
          <p:cNvCxnSpPr>
            <a:stCxn id="136" idx="7"/>
            <a:endCxn id="136" idx="3"/>
          </p:cNvCxnSpPr>
          <p:nvPr/>
        </p:nvCxnSpPr>
        <p:spPr>
          <a:xfrm flipH="1">
            <a:off x="6405645" y="5066928"/>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0" name="直接连接符 139"/>
          <p:cNvCxnSpPr/>
          <p:nvPr/>
        </p:nvCxnSpPr>
        <p:spPr>
          <a:xfrm>
            <a:off x="6660232" y="4979409"/>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41" name="椭圆 140"/>
          <p:cNvSpPr/>
          <p:nvPr/>
        </p:nvSpPr>
        <p:spPr>
          <a:xfrm>
            <a:off x="2888504" y="4990692"/>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2" name="直接连接符 141"/>
          <p:cNvCxnSpPr>
            <a:stCxn id="141" idx="2"/>
            <a:endCxn id="141" idx="6"/>
          </p:cNvCxnSpPr>
          <p:nvPr/>
        </p:nvCxnSpPr>
        <p:spPr>
          <a:xfrm>
            <a:off x="2888504" y="5350732"/>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3" name="直接连接符 142"/>
          <p:cNvCxnSpPr>
            <a:stCxn id="141" idx="1"/>
            <a:endCxn id="141" idx="5"/>
          </p:cNvCxnSpPr>
          <p:nvPr/>
        </p:nvCxnSpPr>
        <p:spPr>
          <a:xfrm>
            <a:off x="2993957" y="5096145"/>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4" name="直接连接符 143"/>
          <p:cNvCxnSpPr>
            <a:stCxn id="141" idx="7"/>
            <a:endCxn id="141" idx="3"/>
          </p:cNvCxnSpPr>
          <p:nvPr/>
        </p:nvCxnSpPr>
        <p:spPr>
          <a:xfrm flipH="1">
            <a:off x="2993957" y="5096145"/>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5" name="直接连接符 144"/>
          <p:cNvCxnSpPr/>
          <p:nvPr/>
        </p:nvCxnSpPr>
        <p:spPr>
          <a:xfrm>
            <a:off x="3248544" y="5008626"/>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46" name="椭圆 145"/>
          <p:cNvSpPr/>
          <p:nvPr/>
        </p:nvSpPr>
        <p:spPr>
          <a:xfrm>
            <a:off x="4608004" y="4984468"/>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7" name="直接连接符 146"/>
          <p:cNvCxnSpPr>
            <a:stCxn id="146" idx="2"/>
            <a:endCxn id="146" idx="6"/>
          </p:cNvCxnSpPr>
          <p:nvPr/>
        </p:nvCxnSpPr>
        <p:spPr>
          <a:xfrm>
            <a:off x="4608004" y="5344508"/>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8" name="直接连接符 147"/>
          <p:cNvCxnSpPr>
            <a:stCxn id="146" idx="1"/>
            <a:endCxn id="146" idx="5"/>
          </p:cNvCxnSpPr>
          <p:nvPr/>
        </p:nvCxnSpPr>
        <p:spPr>
          <a:xfrm>
            <a:off x="4713457" y="5089921"/>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49" name="直接连接符 148"/>
          <p:cNvCxnSpPr>
            <a:stCxn id="146" idx="7"/>
            <a:endCxn id="146" idx="3"/>
          </p:cNvCxnSpPr>
          <p:nvPr/>
        </p:nvCxnSpPr>
        <p:spPr>
          <a:xfrm flipH="1">
            <a:off x="4713457" y="5089921"/>
            <a:ext cx="509174" cy="509174"/>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50" name="直接连接符 149"/>
          <p:cNvCxnSpPr/>
          <p:nvPr/>
        </p:nvCxnSpPr>
        <p:spPr>
          <a:xfrm>
            <a:off x="4968044" y="5002402"/>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52" name="新月形 151"/>
          <p:cNvSpPr/>
          <p:nvPr/>
        </p:nvSpPr>
        <p:spPr>
          <a:xfrm>
            <a:off x="356973" y="1106364"/>
            <a:ext cx="792088" cy="1226695"/>
          </a:xfrm>
          <a:prstGeom prst="moon">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1966056" y="4057675"/>
            <a:ext cx="720080" cy="720080"/>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5" name="直接连接符 154"/>
          <p:cNvCxnSpPr>
            <a:stCxn id="154" idx="2"/>
            <a:endCxn id="154" idx="6"/>
          </p:cNvCxnSpPr>
          <p:nvPr/>
        </p:nvCxnSpPr>
        <p:spPr>
          <a:xfrm>
            <a:off x="1966056" y="4417715"/>
            <a:ext cx="720080" cy="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cxnSp>
        <p:nvCxnSpPr>
          <p:cNvPr id="156" name="直接连接符 155"/>
          <p:cNvCxnSpPr>
            <a:stCxn id="154" idx="0"/>
            <a:endCxn id="154" idx="4"/>
          </p:cNvCxnSpPr>
          <p:nvPr/>
        </p:nvCxnSpPr>
        <p:spPr>
          <a:xfrm>
            <a:off x="2326096" y="4057675"/>
            <a:ext cx="0" cy="720080"/>
          </a:xfrm>
          <a:prstGeom prst="lin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157" name="椭圆 156"/>
          <p:cNvSpPr/>
          <p:nvPr/>
        </p:nvSpPr>
        <p:spPr>
          <a:xfrm>
            <a:off x="2679132" y="2522852"/>
            <a:ext cx="432048" cy="451445"/>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右箭头 160"/>
          <p:cNvSpPr/>
          <p:nvPr/>
        </p:nvSpPr>
        <p:spPr>
          <a:xfrm flipH="1">
            <a:off x="8151428" y="5111489"/>
            <a:ext cx="813060" cy="667469"/>
          </a:xfrm>
          <a:prstGeom prst="rightArrow">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标题 1"/>
          <p:cNvSpPr>
            <a:spLocks noGrp="1"/>
          </p:cNvSpPr>
          <p:nvPr>
            <p:ph type="title"/>
          </p:nvPr>
        </p:nvSpPr>
        <p:spPr>
          <a:solidFill>
            <a:schemeClr val="bg1"/>
          </a:solidFill>
          <a:ln w="57150">
            <a:solidFill>
              <a:srgbClr val="002060"/>
            </a:solidFill>
            <a:miter lim="800000"/>
          </a:ln>
        </p:spPr>
        <p:txBody>
          <a:bodyPr/>
          <a:lstStyle/>
          <a:p>
            <a:r>
              <a:rPr lang="zh-CN" altLang="en-US" dirty="0">
                <a:solidFill>
                  <a:srgbClr val="002060"/>
                </a:solidFill>
              </a:rPr>
              <a:t>游戏：我们一起来画图</a:t>
            </a:r>
            <a:endParaRPr lang="zh-CN" altLang="en-US" b="1" dirty="0" smtClean="0">
              <a:solidFill>
                <a:srgbClr val="002060"/>
              </a:solidFill>
            </a:endParaRPr>
          </a:p>
        </p:txBody>
      </p:sp>
      <p:sp>
        <p:nvSpPr>
          <p:cNvPr id="4" name="AutoShape 4"/>
          <p:cNvSpPr>
            <a:spLocks noChangeArrowheads="1"/>
          </p:cNvSpPr>
          <p:nvPr/>
        </p:nvSpPr>
        <p:spPr bwMode="gray">
          <a:xfrm>
            <a:off x="395288" y="1552575"/>
            <a:ext cx="8353425" cy="4972050"/>
          </a:xfrm>
          <a:prstGeom prst="roundRect">
            <a:avLst>
              <a:gd name="adj" fmla="val 16667"/>
            </a:avLst>
          </a:prstGeom>
          <a:solidFill>
            <a:srgbClr val="002060"/>
          </a:solidFill>
          <a:ln w="57150" algn="ctr">
            <a:solidFill>
              <a:schemeClr val="bg1"/>
            </a:solidFill>
            <a:round/>
          </a:ln>
          <a:effectLst/>
        </p:spPr>
        <p:txBody>
          <a:bodyPr wrap="none" anchor="ctr"/>
          <a:lstStyle/>
          <a:p>
            <a:pPr eaLnBrk="0" hangingPunct="0">
              <a:lnSpc>
                <a:spcPct val="150000"/>
              </a:lnSpc>
              <a:spcBef>
                <a:spcPts val="0"/>
              </a:spcBef>
              <a:spcAft>
                <a:spcPts val="0"/>
              </a:spcAft>
              <a:defRPr/>
            </a:pPr>
            <a:r>
              <a:rPr lang="zh-CN" altLang="en-US" sz="2400" b="1" dirty="0" smtClean="0">
                <a:solidFill>
                  <a:schemeClr val="bg1"/>
                </a:solidFill>
                <a:latin typeface="幼圆" pitchFamily="49" charset="-122"/>
                <a:ea typeface="幼圆" pitchFamily="49" charset="-122"/>
              </a:rPr>
              <a:t>    通过</a:t>
            </a:r>
            <a:r>
              <a:rPr lang="zh-CN" altLang="en-US" sz="2400" b="1" dirty="0">
                <a:solidFill>
                  <a:schemeClr val="bg1"/>
                </a:solidFill>
                <a:latin typeface="幼圆" pitchFamily="49" charset="-122"/>
                <a:ea typeface="幼圆" pitchFamily="49" charset="-122"/>
              </a:rPr>
              <a:t>这个小游戏不难发现，双向沟通能够使得交流</a:t>
            </a:r>
            <a:r>
              <a:rPr lang="zh-CN" altLang="en-US" sz="2400" b="1" dirty="0" smtClean="0">
                <a:solidFill>
                  <a:schemeClr val="bg1"/>
                </a:solidFill>
                <a:latin typeface="幼圆" pitchFamily="49" charset="-122"/>
                <a:ea typeface="幼圆" pitchFamily="49" charset="-122"/>
              </a:rPr>
              <a:t>的</a:t>
            </a:r>
            <a:endParaRPr lang="en-US" altLang="zh-CN" sz="2400" b="1" dirty="0" smtClean="0">
              <a:solidFill>
                <a:schemeClr val="bg1"/>
              </a:solidFill>
              <a:latin typeface="幼圆" pitchFamily="49" charset="-122"/>
              <a:ea typeface="幼圆" pitchFamily="49" charset="-122"/>
            </a:endParaRPr>
          </a:p>
          <a:p>
            <a:pPr eaLnBrk="0" hangingPunct="0">
              <a:lnSpc>
                <a:spcPct val="150000"/>
              </a:lnSpc>
              <a:spcBef>
                <a:spcPts val="0"/>
              </a:spcBef>
              <a:spcAft>
                <a:spcPts val="0"/>
              </a:spcAft>
              <a:defRPr/>
            </a:pPr>
            <a:r>
              <a:rPr lang="zh-CN" altLang="en-US" sz="2400" b="1" dirty="0" smtClean="0">
                <a:solidFill>
                  <a:schemeClr val="bg1"/>
                </a:solidFill>
                <a:latin typeface="幼圆" pitchFamily="49" charset="-122"/>
                <a:ea typeface="幼圆" pitchFamily="49" charset="-122"/>
              </a:rPr>
              <a:t>信息</a:t>
            </a:r>
            <a:r>
              <a:rPr lang="zh-CN" altLang="en-US" sz="2400" b="1" dirty="0">
                <a:solidFill>
                  <a:schemeClr val="bg1"/>
                </a:solidFill>
                <a:latin typeface="幼圆" pitchFamily="49" charset="-122"/>
                <a:ea typeface="幼圆" pitchFamily="49" charset="-122"/>
              </a:rPr>
              <a:t>更加精准，画出的图案更加接近正确答案。因此</a:t>
            </a:r>
            <a:r>
              <a:rPr lang="zh-CN" altLang="en-US" sz="2400" b="1" dirty="0" smtClean="0">
                <a:solidFill>
                  <a:schemeClr val="bg1"/>
                </a:solidFill>
                <a:latin typeface="幼圆" pitchFamily="49" charset="-122"/>
                <a:ea typeface="幼圆" pitchFamily="49" charset="-122"/>
              </a:rPr>
              <a:t>，</a:t>
            </a:r>
            <a:endParaRPr lang="en-US" altLang="zh-CN" sz="2400" b="1" dirty="0" smtClean="0">
              <a:solidFill>
                <a:schemeClr val="bg1"/>
              </a:solidFill>
              <a:latin typeface="幼圆" pitchFamily="49" charset="-122"/>
              <a:ea typeface="幼圆" pitchFamily="49" charset="-122"/>
            </a:endParaRPr>
          </a:p>
          <a:p>
            <a:pPr eaLnBrk="0" hangingPunct="0">
              <a:lnSpc>
                <a:spcPct val="150000"/>
              </a:lnSpc>
              <a:spcBef>
                <a:spcPts val="0"/>
              </a:spcBef>
              <a:spcAft>
                <a:spcPts val="0"/>
              </a:spcAft>
              <a:defRPr/>
            </a:pPr>
            <a:r>
              <a:rPr lang="zh-CN" altLang="en-US" sz="2400" b="1" dirty="0" smtClean="0">
                <a:solidFill>
                  <a:schemeClr val="bg1"/>
                </a:solidFill>
                <a:latin typeface="幼圆" pitchFamily="49" charset="-122"/>
                <a:ea typeface="幼圆" pitchFamily="49" charset="-122"/>
              </a:rPr>
              <a:t>秘书</a:t>
            </a:r>
            <a:r>
              <a:rPr lang="zh-CN" altLang="en-US" sz="2400" b="1" dirty="0">
                <a:solidFill>
                  <a:schemeClr val="bg1"/>
                </a:solidFill>
                <a:latin typeface="幼圆" pitchFamily="49" charset="-122"/>
                <a:ea typeface="幼圆" pitchFamily="49" charset="-122"/>
              </a:rPr>
              <a:t>在日常工作中，如果条件允许，应该多使用</a:t>
            </a:r>
            <a:r>
              <a:rPr lang="zh-CN" altLang="en-US" sz="2400" b="1" dirty="0" smtClean="0">
                <a:solidFill>
                  <a:schemeClr val="bg1"/>
                </a:solidFill>
                <a:latin typeface="幼圆" pitchFamily="49" charset="-122"/>
                <a:ea typeface="幼圆" pitchFamily="49" charset="-122"/>
              </a:rPr>
              <a:t>双向</a:t>
            </a:r>
            <a:endParaRPr lang="en-US" altLang="zh-CN" sz="2400" b="1" dirty="0" smtClean="0">
              <a:solidFill>
                <a:schemeClr val="bg1"/>
              </a:solidFill>
              <a:latin typeface="幼圆" pitchFamily="49" charset="-122"/>
              <a:ea typeface="幼圆" pitchFamily="49" charset="-122"/>
            </a:endParaRPr>
          </a:p>
          <a:p>
            <a:pPr eaLnBrk="0" hangingPunct="0">
              <a:lnSpc>
                <a:spcPct val="150000"/>
              </a:lnSpc>
              <a:spcBef>
                <a:spcPts val="0"/>
              </a:spcBef>
              <a:spcAft>
                <a:spcPts val="0"/>
              </a:spcAft>
              <a:defRPr/>
            </a:pPr>
            <a:r>
              <a:rPr lang="zh-CN" altLang="en-US" sz="2400" b="1" dirty="0" smtClean="0">
                <a:solidFill>
                  <a:schemeClr val="bg1"/>
                </a:solidFill>
                <a:latin typeface="幼圆" pitchFamily="49" charset="-122"/>
                <a:ea typeface="幼圆" pitchFamily="49" charset="-122"/>
              </a:rPr>
              <a:t>沟通</a:t>
            </a:r>
            <a:r>
              <a:rPr lang="zh-CN" altLang="en-US" sz="2400" b="1" dirty="0">
                <a:solidFill>
                  <a:schemeClr val="bg1"/>
                </a:solidFill>
                <a:latin typeface="幼圆" pitchFamily="49" charset="-122"/>
                <a:ea typeface="幼圆" pitchFamily="49" charset="-122"/>
              </a:rPr>
              <a:t>，发挥民主，多听群众反馈。</a:t>
            </a:r>
            <a:endParaRPr lang="zh-CN" altLang="en-US" sz="2400" b="1" dirty="0">
              <a:solidFill>
                <a:schemeClr val="bg1"/>
              </a:solidFill>
              <a:latin typeface="幼圆" pitchFamily="49" charset="-122"/>
              <a:ea typeface="幼圆" pitchFamily="49" charset="-122"/>
            </a:endParaRPr>
          </a:p>
        </p:txBody>
      </p:sp>
      <p:pic>
        <p:nvPicPr>
          <p:cNvPr id="32772"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Picture 3"/>
          <p:cNvSpPr>
            <a:spLocks noChangeAspect="1" noChangeArrowheads="1"/>
          </p:cNvSpPr>
          <p:nvPr/>
        </p:nvSpPr>
        <p:spPr bwMode="auto">
          <a:xfrm>
            <a:off x="860425" y="5173663"/>
            <a:ext cx="758825" cy="1096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6628" name="Group 3"/>
          <p:cNvGrpSpPr/>
          <p:nvPr/>
        </p:nvGrpSpPr>
        <p:grpSpPr bwMode="auto">
          <a:xfrm>
            <a:off x="279400" y="1641475"/>
            <a:ext cx="6283325" cy="708025"/>
            <a:chOff x="892" y="928"/>
            <a:chExt cx="3335" cy="391"/>
          </a:xfrm>
        </p:grpSpPr>
        <p:sp>
          <p:nvSpPr>
            <p:cNvPr id="26631"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6632" name="Group 5"/>
            <p:cNvGrpSpPr/>
            <p:nvPr/>
          </p:nvGrpSpPr>
          <p:grpSpPr bwMode="auto">
            <a:xfrm>
              <a:off x="892" y="928"/>
              <a:ext cx="376" cy="391"/>
              <a:chOff x="892" y="928"/>
              <a:chExt cx="376" cy="391"/>
            </a:xfrm>
          </p:grpSpPr>
          <p:sp>
            <p:nvSpPr>
              <p:cNvPr id="26633"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6634" name="Group 7"/>
              <p:cNvGrpSpPr/>
              <p:nvPr/>
            </p:nvGrpSpPr>
            <p:grpSpPr bwMode="auto">
              <a:xfrm>
                <a:off x="892" y="928"/>
                <a:ext cx="376" cy="376"/>
                <a:chOff x="892" y="928"/>
                <a:chExt cx="376" cy="376"/>
              </a:xfrm>
            </p:grpSpPr>
            <p:sp>
              <p:nvSpPr>
                <p:cNvPr id="26635"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6636"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6629"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沟通的意义</a:t>
            </a:r>
            <a:endParaRPr lang="zh-CN" altLang="en-US" b="1" dirty="0">
              <a:solidFill>
                <a:srgbClr val="FFFFFF"/>
              </a:solidFill>
              <a:latin typeface="黑体" pitchFamily="49" charset="-122"/>
              <a:ea typeface="黑体" pitchFamily="49" charset="-122"/>
            </a:endParaRPr>
          </a:p>
        </p:txBody>
      </p:sp>
      <p:sp>
        <p:nvSpPr>
          <p:cNvPr id="26630" name="TextBox 11"/>
          <p:cNvSpPr txBox="1">
            <a:spLocks noChangeArrowheads="1"/>
          </p:cNvSpPr>
          <p:nvPr/>
        </p:nvSpPr>
        <p:spPr bwMode="auto">
          <a:xfrm>
            <a:off x="760413" y="2322513"/>
            <a:ext cx="7632700" cy="496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400" b="1" dirty="0" smtClean="0">
                <a:solidFill>
                  <a:srgbClr val="000000"/>
                </a:solidFill>
                <a:latin typeface="黑体" pitchFamily="49" charset="-122"/>
                <a:ea typeface="黑体" pitchFamily="49" charset="-122"/>
              </a:rPr>
              <a:t>    </a:t>
            </a:r>
            <a:r>
              <a:rPr sz="2400" b="1">
                <a:solidFill>
                  <a:srgbClr val="000000"/>
                </a:solidFill>
                <a:latin typeface="黑体" pitchFamily="49" charset="-122"/>
                <a:ea typeface="黑体" pitchFamily="49" charset="-122"/>
              </a:rPr>
              <a:t>赵正义是个暴发户,他觉得自己有钱了就该出国去玩玩了,于是,他跟随旅行团到了国外,住了家星级的酒店,酒店的服务很好,每天早上赵正义打开房门就有个服务生对他热情地说:</a:t>
            </a:r>
            <a:endParaRPr sz="2400" b="1">
              <a:solidFill>
                <a:srgbClr val="000000"/>
              </a:solidFill>
              <a:latin typeface="黑体" pitchFamily="49" charset="-122"/>
              <a:ea typeface="黑体" pitchFamily="49" charset="-122"/>
            </a:endParaRPr>
          </a:p>
          <a:p>
            <a:pPr eaLnBrk="1" hangingPunct="1">
              <a:lnSpc>
                <a:spcPct val="120000"/>
              </a:lnSpc>
            </a:pPr>
            <a:r>
              <a:rPr sz="2400" b="1">
                <a:solidFill>
                  <a:srgbClr val="000000"/>
                </a:solidFill>
                <a:latin typeface="黑体" pitchFamily="49" charset="-122"/>
                <a:ea typeface="黑体" pitchFamily="49" charset="-122"/>
              </a:rPr>
              <a:t>　　“Good morning,Sir”,赵正义愣住了。这是什么意思呢?在自己的家乡,一般陌生人见面都会问:“您贵姓?”于是赵正义大声叫道:“我叫赵正义!”   </a:t>
            </a:r>
            <a:endParaRPr sz="2400" b="1">
              <a:solidFill>
                <a:srgbClr val="000000"/>
              </a:solidFill>
              <a:latin typeface="黑体" pitchFamily="49" charset="-122"/>
              <a:ea typeface="黑体" pitchFamily="49" charset="-122"/>
            </a:endParaRPr>
          </a:p>
          <a:p>
            <a:pPr eaLnBrk="1" hangingPunct="1">
              <a:lnSpc>
                <a:spcPct val="120000"/>
              </a:lnSpc>
            </a:pPr>
            <a:r>
              <a:rPr sz="2400" b="1">
                <a:solidFill>
                  <a:srgbClr val="000000"/>
                </a:solidFill>
                <a:latin typeface="黑体" pitchFamily="49" charset="-122"/>
                <a:ea typeface="黑体" pitchFamily="49" charset="-122"/>
              </a:rPr>
              <a:t>　　如此这般,连着3天,都是那个服务生来敲门,每天都大声说:“Good morning,Sir!”而赵正义亦大声回道:“我叫赵正义!”但他非常生气。这个服务生也太笨了,天天问自己叫什么,告诉他又记不住,很烦的。   </a:t>
            </a:r>
            <a:endParaRPr sz="2400" b="1">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6628" name="Group 3"/>
          <p:cNvGrpSpPr/>
          <p:nvPr/>
        </p:nvGrpSpPr>
        <p:grpSpPr bwMode="auto">
          <a:xfrm>
            <a:off x="279400" y="1641475"/>
            <a:ext cx="6283325" cy="708025"/>
            <a:chOff x="892" y="928"/>
            <a:chExt cx="3335" cy="391"/>
          </a:xfrm>
        </p:grpSpPr>
        <p:sp>
          <p:nvSpPr>
            <p:cNvPr id="26631"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6632" name="Group 5"/>
            <p:cNvGrpSpPr/>
            <p:nvPr/>
          </p:nvGrpSpPr>
          <p:grpSpPr bwMode="auto">
            <a:xfrm>
              <a:off x="892" y="928"/>
              <a:ext cx="376" cy="391"/>
              <a:chOff x="892" y="928"/>
              <a:chExt cx="376" cy="391"/>
            </a:xfrm>
          </p:grpSpPr>
          <p:sp>
            <p:nvSpPr>
              <p:cNvPr id="26633"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6634" name="Group 7"/>
              <p:cNvGrpSpPr/>
              <p:nvPr/>
            </p:nvGrpSpPr>
            <p:grpSpPr bwMode="auto">
              <a:xfrm>
                <a:off x="892" y="928"/>
                <a:ext cx="376" cy="376"/>
                <a:chOff x="892" y="928"/>
                <a:chExt cx="376" cy="376"/>
              </a:xfrm>
            </p:grpSpPr>
            <p:sp>
              <p:nvSpPr>
                <p:cNvPr id="26635"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6636"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6629"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沟通的意义</a:t>
            </a:r>
            <a:endParaRPr lang="zh-CN" altLang="en-US" b="1" dirty="0">
              <a:solidFill>
                <a:srgbClr val="FFFFFF"/>
              </a:solidFill>
              <a:latin typeface="黑体" pitchFamily="49" charset="-122"/>
              <a:ea typeface="黑体" pitchFamily="49" charset="-122"/>
            </a:endParaRPr>
          </a:p>
        </p:txBody>
      </p:sp>
      <p:sp>
        <p:nvSpPr>
          <p:cNvPr id="26630" name="TextBox 11"/>
          <p:cNvSpPr txBox="1">
            <a:spLocks noChangeArrowheads="1"/>
          </p:cNvSpPr>
          <p:nvPr/>
        </p:nvSpPr>
        <p:spPr bwMode="auto">
          <a:xfrm>
            <a:off x="760413" y="2187907"/>
            <a:ext cx="7632700" cy="4965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400" b="1" dirty="0" smtClean="0">
                <a:solidFill>
                  <a:srgbClr val="000000"/>
                </a:solidFill>
                <a:latin typeface="黑体" pitchFamily="49" charset="-122"/>
                <a:ea typeface="黑体" pitchFamily="49" charset="-122"/>
              </a:rPr>
              <a:t>    </a:t>
            </a:r>
            <a:r>
              <a:rPr sz="2400" b="1">
                <a:solidFill>
                  <a:srgbClr val="000000"/>
                </a:solidFill>
                <a:latin typeface="黑体" pitchFamily="49" charset="-122"/>
                <a:ea typeface="黑体" pitchFamily="49" charset="-122"/>
              </a:rPr>
              <a:t>终于,他忍不住去问导游,“Good morning,Sir!”是什么意思,导游告诉他 ,那是人家在跟你问好呢!啊!赵正义恍然大悟,心里别提多难受了,于是他也跟导游学了“Good morning,Sir”,想在第二天早上和服务生好好地打个招呼。</a:t>
            </a:r>
            <a:endParaRPr sz="2400" b="1">
              <a:solidFill>
                <a:srgbClr val="000000"/>
              </a:solidFill>
              <a:latin typeface="黑体" pitchFamily="49" charset="-122"/>
              <a:ea typeface="黑体" pitchFamily="49" charset="-122"/>
            </a:endParaRPr>
          </a:p>
          <a:p>
            <a:pPr eaLnBrk="1" hangingPunct="1">
              <a:lnSpc>
                <a:spcPct val="120000"/>
              </a:lnSpc>
            </a:pPr>
            <a:r>
              <a:rPr sz="2400" b="1">
                <a:solidFill>
                  <a:srgbClr val="000000"/>
                </a:solidFill>
                <a:latin typeface="黑体" pitchFamily="49" charset="-122"/>
                <a:ea typeface="黑体" pitchFamily="49" charset="-122"/>
              </a:rPr>
              <a:t>　　第二天早上,赵正义早早起床在房内练习这句话,等他一开门,果然这位服务生很礼貌地出现并向他微笑,还没等他开口,陈阿土先说了:“Good morning,Sir”,服务生一愣,于是回答道:“我叫赵正义。” </a:t>
            </a:r>
            <a:endParaRPr sz="2400" b="1">
              <a:solidFill>
                <a:srgbClr val="000000"/>
              </a:solidFill>
              <a:latin typeface="黑体" pitchFamily="49" charset="-122"/>
              <a:ea typeface="黑体" pitchFamily="49" charset="-122"/>
            </a:endParaRPr>
          </a:p>
          <a:p>
            <a:pPr eaLnBrk="1" hangingPunct="1">
              <a:lnSpc>
                <a:spcPct val="120000"/>
              </a:lnSpc>
            </a:pPr>
            <a:r>
              <a:rPr sz="2400" b="1">
                <a:solidFill>
                  <a:srgbClr val="000000"/>
                </a:solidFill>
                <a:latin typeface="黑体" pitchFamily="49" charset="-122"/>
                <a:ea typeface="黑体" pitchFamily="49" charset="-122"/>
              </a:rPr>
              <a:t>　　与人交往,不是你影响他,就是他影响你。那么我们为什么要沟通,沟通有什么样的作用呢?</a:t>
            </a:r>
            <a:endParaRPr sz="2400" b="1">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138341"/>
            <a:ext cx="4104456" cy="319088"/>
          </a:xfrm>
          <a:prstGeom prst="rect">
            <a:avLst/>
          </a:prstGeom>
          <a:noFill/>
        </p:spPr>
        <p:txBody>
          <a:bodyPr>
            <a:noAutofit/>
          </a:bodyPr>
          <a:lstStyle/>
          <a:p>
            <a:pPr lvl="0">
              <a:defRPr/>
            </a:pPr>
            <a:r>
              <a:rPr lang="zh-CN" altLang="en-US" sz="2400" kern="0" dirty="0">
                <a:solidFill>
                  <a:schemeClr val="bg1">
                    <a:lumMod val="50000"/>
                  </a:schemeClr>
                </a:solidFill>
                <a:latin typeface="华文新魏" pitchFamily="2" charset="-122"/>
                <a:ea typeface="华文新魏" pitchFamily="2" charset="-122"/>
              </a:rPr>
              <a:t>沟通</a:t>
            </a:r>
            <a:r>
              <a:rPr lang="zh-CN" altLang="en-US" sz="2400" kern="0" dirty="0" smtClean="0">
                <a:solidFill>
                  <a:schemeClr val="bg1">
                    <a:lumMod val="50000"/>
                  </a:schemeClr>
                </a:solidFill>
                <a:latin typeface="华文新魏" pitchFamily="2" charset="-122"/>
                <a:ea typeface="华文新魏" pitchFamily="2" charset="-122"/>
              </a:rPr>
              <a:t>的含义与种类</a:t>
            </a:r>
            <a:endParaRPr kumimoji="0" lang="zh-CN" altLang="en-US" sz="2400" b="0" i="0" u="none" strike="noStrike" kern="0" cap="none" spc="0" normalizeH="0" baseline="0" noProof="0" dirty="0">
              <a:ln>
                <a:noFill/>
              </a:ln>
              <a:solidFill>
                <a:schemeClr val="bg1">
                  <a:lumMod val="50000"/>
                </a:schemeClr>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秘书人员沟通的作用</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339634" y="1284763"/>
            <a:ext cx="8253371" cy="5086190"/>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a:t>
            </a:r>
            <a:r>
              <a:rPr lang="en-US" altLang="zh-CN" sz="2400" b="1" dirty="0">
                <a:latin typeface="Arial" panose="020B0604020202090204" pitchFamily="34" charset="0"/>
                <a:ea typeface="宋体" pitchFamily="2" charset="-122"/>
                <a:sym typeface="+mn-ea"/>
              </a:rPr>
              <a:t>1</a:t>
            </a:r>
            <a:r>
              <a:rPr lang="zh-CN" altLang="en-US" sz="2400" b="1" dirty="0">
                <a:latin typeface="Arial" panose="020B0604020202090204" pitchFamily="34" charset="0"/>
                <a:ea typeface="宋体" pitchFamily="2" charset="-122"/>
                <a:sym typeface="+mn-ea"/>
              </a:rPr>
              <a:t>）传递和获得信息。信息的采集、传送、整理、交换，无一不是沟通的过程。通过沟通，交换有意义、有价值的各种信息，生活中的大小事务才得以开展。</a:t>
            </a:r>
            <a:endParaRPr lang="zh-CN" altLang="en-US" sz="24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a:t>
            </a:r>
            <a:r>
              <a:rPr lang="en-US" altLang="zh-CN" sz="2400" b="1" dirty="0">
                <a:latin typeface="Arial" panose="020B0604020202090204" pitchFamily="34" charset="0"/>
                <a:ea typeface="宋体" pitchFamily="2" charset="-122"/>
                <a:sym typeface="+mn-ea"/>
              </a:rPr>
              <a:t>2</a:t>
            </a:r>
            <a:r>
              <a:rPr lang="zh-CN" altLang="en-US" sz="2400" b="1" dirty="0">
                <a:latin typeface="Arial" panose="020B0604020202090204" pitchFamily="34" charset="0"/>
                <a:ea typeface="宋体" pitchFamily="2" charset="-122"/>
                <a:sym typeface="+mn-ea"/>
              </a:rPr>
              <a:t>）改善人际关系。社会是由人们互相沟通所维持的关系组成的网，人们相互交流是因为需要同周围的社会环境相联系。沟通与人际关系两者相互促进、相互影响。有效的沟通可以赢得和谐的人际关系，而和谐的人际关系又使沟通更加顺畅。相反，人际关系不良会使沟通难以开展，而不恰当的沟通又会使人际关系变得更坏。</a:t>
            </a: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Tree>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a:solidFill>
                  <a:srgbClr val="000000"/>
                </a:solidFill>
                <a:latin typeface="黑体" pitchFamily="49" charset="-122"/>
                <a:ea typeface="黑体" pitchFamily="49" charset="-122"/>
              </a:rPr>
              <a:t>     小芸已在公司做了三年秘书，敬业精神有口皆碑。最近她换了上司，是负责研发的公司副总经理。这位新上司让小芸心烦不已，因为他特别喜欢加班，即使没有应酬，也不会在晚上七点半之前离开办公室。小芸的家离公司比较远，路上至少得花两个小时。另外，每周要上一次夜校，还要与男朋友约会。最初一个月，小芸还能坚持在上司离开办公室之后再下班，慢慢地就感到坚持不下去了。</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000000"/>
                </a:solidFill>
                <a:latin typeface="黑体" pitchFamily="49" charset="-122"/>
                <a:ea typeface="黑体" pitchFamily="49" charset="-122"/>
                <a:sym typeface="+mn-ea"/>
              </a:rPr>
              <a:t> </a:t>
            </a:r>
            <a:r>
              <a:rPr lang="zh-CN" altLang="en-US" b="1" dirty="0">
                <a:solidFill>
                  <a:srgbClr val="000000"/>
                </a:solidFill>
                <a:latin typeface="黑体" pitchFamily="49" charset="-122"/>
                <a:ea typeface="黑体" pitchFamily="49" charset="-122"/>
                <a:sym typeface="+mn-ea"/>
              </a:rPr>
              <a:t>秘书的沟通能力</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33286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544830" y="1863725"/>
            <a:ext cx="8266430" cy="424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作为职业秘书，小芸一开始就严格要求自己，三年来都是在上司下班后自己才下班，现在这位新上司的工作习惯却让她犯了难。经过一个多月的观察，她发现新上司也不是每天都有什么重要的事，有一次竟然是在网上玩游戏。小芸希望上司能了解自己的苦衷，却不知道怎么开口。直接告诉上司自己家离公司很远，不能每天都加班到七点半？那就是说自己要比上司先下班，这有违她对自己的职业要求，她不能这么做。即使这么说了，上司也不一定会同意，那今后两人就更难相处了。要么“提醒”上司没事就早点下班？这更不行，这种“提醒”是变相的指责，更有违秘书的道德准则。</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78878" y="145700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秘书的沟通能力</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sym typeface="+mn-ea"/>
              </a:rPr>
              <a:t>怎么办？思来想去，小芸最后决定辞职，尽管她舍不得这份轻车熟路的工作还有办公室里的同事。在小芸办完所有离职手续最后与上司告别时，上司问她为什么干得好好的要辞职，是不是他这个上司有什么地方做得不好，这时小芸才把心里的苦水倒了出来。</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难道错了吗</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39752" y="3645024"/>
            <a:ext cx="6624736" cy="1717675"/>
          </a:xfrm>
        </p:spPr>
        <p:txBody>
          <a:bodyPr>
            <a:noAutofit/>
          </a:bodyPr>
          <a:lstStyle/>
          <a:p>
            <a:r>
              <a:rPr lang="zh-CN" altLang="en-US" sz="4000" dirty="0"/>
              <a:t>第二节	有效沟通和沟通技巧</a:t>
            </a:r>
            <a:endParaRPr lang="zh-CN" altLang="en-US" sz="40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p:txBody>
          <a:bodyPr/>
          <a:lstStyle/>
          <a:p>
            <a:r>
              <a:rPr lang="zh-CN" altLang="en-US"/>
              <a:t>案例</a:t>
            </a:r>
            <a:endParaRPr lang="zh-CN" altLang="en-US"/>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5" name="TextBox 10"/>
          <p:cNvSpPr txBox="1">
            <a:spLocks noChangeArrowheads="1"/>
          </p:cNvSpPr>
          <p:nvPr/>
        </p:nvSpPr>
        <p:spPr bwMode="auto">
          <a:xfrm>
            <a:off x="1116013" y="1741488"/>
            <a:ext cx="3600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dirty="0">
                <a:solidFill>
                  <a:srgbClr val="FFFFFF"/>
                </a:solidFill>
                <a:latin typeface="黑体" pitchFamily="49" charset="-122"/>
                <a:ea typeface="黑体" pitchFamily="49" charset="-122"/>
              </a:rPr>
              <a:t>善于协调的陈秘书</a:t>
            </a:r>
            <a:endParaRPr lang="zh-CN" altLang="en-US" sz="2000" b="1" dirty="0">
              <a:solidFill>
                <a:srgbClr val="FFFFFF"/>
              </a:solidFill>
              <a:latin typeface="黑体" pitchFamily="49" charset="-122"/>
              <a:ea typeface="黑体" pitchFamily="49" charset="-122"/>
            </a:endParaRPr>
          </a:p>
        </p:txBody>
      </p:sp>
      <p:sp>
        <p:nvSpPr>
          <p:cNvPr id="5126" name="TextBox 11"/>
          <p:cNvSpPr txBox="1">
            <a:spLocks noChangeArrowheads="1"/>
          </p:cNvSpPr>
          <p:nvPr/>
        </p:nvSpPr>
        <p:spPr bwMode="auto">
          <a:xfrm>
            <a:off x="739775" y="2349500"/>
            <a:ext cx="7793038" cy="359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李经理在电话里抱怨说:“王总,我们公司可是你们公司的老客户了，但是最近你们公司是怎么搞的,售后服务总是跟不上,我们的设备出了故障,请你们公司来维修,总是推三阻四,你们这样的工作作风给我们的工作带来很大影响，你们要是不改变这种工作作风的话,老王总,我看以后咱们没办法再合作了，我们就准备换设备了。”王总经理在电话里连忙向李经理道歉并保证会调查清楚,保证他们的设备故障及时处理好。放下电话后,李经理马上让黄秘书去找相关负责的部门，售后服务部和设备维护部的部门主管过来。黄秘书此时提醒总经理,他该出发去机场到北京出差了。总经理临走时交代黄秘书，宏大公司的这件事情必须处理好。</a:t>
            </a:r>
            <a:endParaRPr lang="zh-CN" altLang="en-US" sz="2000" b="1"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6628" name="Group 3"/>
          <p:cNvGrpSpPr/>
          <p:nvPr/>
        </p:nvGrpSpPr>
        <p:grpSpPr bwMode="auto">
          <a:xfrm>
            <a:off x="279400" y="1641475"/>
            <a:ext cx="6283325" cy="708025"/>
            <a:chOff x="892" y="928"/>
            <a:chExt cx="3335" cy="391"/>
          </a:xfrm>
        </p:grpSpPr>
        <p:sp>
          <p:nvSpPr>
            <p:cNvPr id="26631"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6632" name="Group 5"/>
            <p:cNvGrpSpPr/>
            <p:nvPr/>
          </p:nvGrpSpPr>
          <p:grpSpPr bwMode="auto">
            <a:xfrm>
              <a:off x="892" y="928"/>
              <a:ext cx="376" cy="391"/>
              <a:chOff x="892" y="928"/>
              <a:chExt cx="376" cy="391"/>
            </a:xfrm>
          </p:grpSpPr>
          <p:sp>
            <p:nvSpPr>
              <p:cNvPr id="26633"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6634" name="Group 7"/>
              <p:cNvGrpSpPr/>
              <p:nvPr/>
            </p:nvGrpSpPr>
            <p:grpSpPr bwMode="auto">
              <a:xfrm>
                <a:off x="892" y="928"/>
                <a:ext cx="376" cy="376"/>
                <a:chOff x="892" y="928"/>
                <a:chExt cx="376" cy="376"/>
              </a:xfrm>
            </p:grpSpPr>
            <p:sp>
              <p:nvSpPr>
                <p:cNvPr id="26635"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6636"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6629"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
        <p:nvSpPr>
          <p:cNvPr id="26630" name="TextBox 11"/>
          <p:cNvSpPr txBox="1">
            <a:spLocks noChangeArrowheads="1"/>
          </p:cNvSpPr>
          <p:nvPr/>
        </p:nvSpPr>
        <p:spPr bwMode="auto">
          <a:xfrm>
            <a:off x="760413" y="2322513"/>
            <a:ext cx="7632700" cy="408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en-US" altLang="zh-CN" sz="2400" b="1" dirty="0">
                <a:solidFill>
                  <a:srgbClr val="000000"/>
                </a:solidFill>
                <a:latin typeface="黑体" pitchFamily="49" charset="-122"/>
                <a:ea typeface="黑体" pitchFamily="49" charset="-122"/>
              </a:rPr>
              <a:t>    1910</a:t>
            </a:r>
            <a:r>
              <a:rPr lang="zh-CN" altLang="en-US" sz="2400" b="1" dirty="0">
                <a:solidFill>
                  <a:srgbClr val="000000"/>
                </a:solidFill>
                <a:latin typeface="黑体" pitchFamily="49" charset="-122"/>
                <a:ea typeface="黑体" pitchFamily="49" charset="-122"/>
              </a:rPr>
              <a:t>年美军的一次部队的命令传递是这样的： </a:t>
            </a:r>
            <a:endParaRPr lang="zh-CN" altLang="en-US" sz="2400" b="1" dirty="0">
              <a:solidFill>
                <a:srgbClr val="000000"/>
              </a:solidFill>
              <a:latin typeface="黑体" pitchFamily="49" charset="-122"/>
              <a:ea typeface="黑体" pitchFamily="49" charset="-122"/>
            </a:endParaRPr>
          </a:p>
          <a:p>
            <a:pPr eaLnBrk="1" hangingPunct="1">
              <a:lnSpc>
                <a:spcPct val="120000"/>
              </a:lnSpc>
            </a:pPr>
            <a:r>
              <a:rPr lang="zh-CN" altLang="en-US" sz="2400" b="1" dirty="0">
                <a:solidFill>
                  <a:srgbClr val="000000"/>
                </a:solidFill>
                <a:latin typeface="黑体" pitchFamily="49" charset="-122"/>
                <a:ea typeface="黑体" pitchFamily="49" charset="-122"/>
              </a:rPr>
              <a:t>    营长对值班军官：明晚大约８点钟左右，哈雷彗星将可能在这个地区看到，这种彗星每隔</a:t>
            </a:r>
            <a:r>
              <a:rPr lang="en-US" altLang="zh-CN" sz="2400" b="1" dirty="0">
                <a:solidFill>
                  <a:srgbClr val="000000"/>
                </a:solidFill>
                <a:latin typeface="黑体" pitchFamily="49" charset="-122"/>
                <a:ea typeface="黑体" pitchFamily="49" charset="-122"/>
              </a:rPr>
              <a:t>76</a:t>
            </a:r>
            <a:r>
              <a:rPr lang="zh-CN" altLang="en-US" sz="2400" b="1" dirty="0">
                <a:solidFill>
                  <a:srgbClr val="000000"/>
                </a:solidFill>
                <a:latin typeface="黑体" pitchFamily="49" charset="-122"/>
                <a:ea typeface="黑体" pitchFamily="49" charset="-122"/>
              </a:rPr>
              <a:t>年才能看见一次。命令所有士兵穿着野战服在操场上集合，我将向他们解释这一罕见的现象。如果下雨的话，就在礼堂集合，我为他们放一部有关彗星的影片。</a:t>
            </a:r>
            <a:endParaRPr lang="en-US" altLang="zh-CN" sz="2400" b="1" dirty="0">
              <a:solidFill>
                <a:srgbClr val="000000"/>
              </a:solidFill>
              <a:latin typeface="黑体" pitchFamily="49" charset="-122"/>
              <a:ea typeface="黑体" pitchFamily="49" charset="-122"/>
            </a:endParaRPr>
          </a:p>
          <a:p>
            <a:pPr eaLnBrk="1" hangingPunct="1">
              <a:lnSpc>
                <a:spcPct val="120000"/>
              </a:lnSpc>
            </a:pPr>
            <a:r>
              <a:rPr lang="en-US" altLang="zh-CN" sz="2400" b="1" dirty="0">
                <a:solidFill>
                  <a:srgbClr val="000000"/>
                </a:solidFill>
                <a:latin typeface="黑体" pitchFamily="49" charset="-122"/>
                <a:ea typeface="黑体" pitchFamily="49" charset="-122"/>
              </a:rPr>
              <a:t>    </a:t>
            </a:r>
            <a:r>
              <a:rPr lang="zh-CN" altLang="en-US" sz="2400" b="1" dirty="0">
                <a:solidFill>
                  <a:srgbClr val="000000"/>
                </a:solidFill>
                <a:latin typeface="黑体" pitchFamily="49" charset="-122"/>
                <a:ea typeface="黑体" pitchFamily="49" charset="-122"/>
              </a:rPr>
              <a:t>值班军官对连长：根据营长的命令，明晚８点哈雷彗星将在操场上空出现。如果下雨的话，就让士兵穿着野战服列队前往礼堂，这一罕见的现象将在那里出现。 </a:t>
            </a:r>
            <a:endParaRPr lang="zh-CN" altLang="en-US" sz="2400" b="1"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7652" name="Group 3"/>
          <p:cNvGrpSpPr/>
          <p:nvPr/>
        </p:nvGrpSpPr>
        <p:grpSpPr bwMode="auto">
          <a:xfrm>
            <a:off x="279400" y="1641475"/>
            <a:ext cx="6283325" cy="708025"/>
            <a:chOff x="892" y="928"/>
            <a:chExt cx="3335" cy="391"/>
          </a:xfrm>
        </p:grpSpPr>
        <p:sp>
          <p:nvSpPr>
            <p:cNvPr id="27655"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7656" name="Group 5"/>
            <p:cNvGrpSpPr/>
            <p:nvPr/>
          </p:nvGrpSpPr>
          <p:grpSpPr bwMode="auto">
            <a:xfrm>
              <a:off x="892" y="928"/>
              <a:ext cx="376" cy="391"/>
              <a:chOff x="892" y="928"/>
              <a:chExt cx="376" cy="391"/>
            </a:xfrm>
          </p:grpSpPr>
          <p:sp>
            <p:nvSpPr>
              <p:cNvPr id="27657"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7658" name="Group 7"/>
              <p:cNvGrpSpPr/>
              <p:nvPr/>
            </p:nvGrpSpPr>
            <p:grpSpPr bwMode="auto">
              <a:xfrm>
                <a:off x="892" y="928"/>
                <a:ext cx="376" cy="376"/>
                <a:chOff x="892" y="928"/>
                <a:chExt cx="376" cy="376"/>
              </a:xfrm>
            </p:grpSpPr>
            <p:sp>
              <p:nvSpPr>
                <p:cNvPr id="27659"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7660"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7653"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
        <p:nvSpPr>
          <p:cNvPr id="27654" name="TextBox 11"/>
          <p:cNvSpPr txBox="1">
            <a:spLocks noChangeArrowheads="1"/>
          </p:cNvSpPr>
          <p:nvPr/>
        </p:nvSpPr>
        <p:spPr bwMode="auto">
          <a:xfrm>
            <a:off x="760413" y="2322513"/>
            <a:ext cx="76327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a:solidFill>
                  <a:srgbClr val="000000"/>
                </a:solidFill>
                <a:latin typeface="黑体" pitchFamily="49" charset="-122"/>
                <a:ea typeface="黑体" pitchFamily="49" charset="-122"/>
              </a:rPr>
              <a:t>    连长对排长：根据营长的命令，明晚８点，非凡的哈雷彗星将身穿野战服在礼堂中出现。如果操场上下雨，营长将下达另一个命令，这种命令每隔</a:t>
            </a:r>
            <a:r>
              <a:rPr lang="en-US" altLang="zh-CN" sz="2400" b="1">
                <a:solidFill>
                  <a:srgbClr val="000000"/>
                </a:solidFill>
                <a:latin typeface="黑体" pitchFamily="49" charset="-122"/>
                <a:ea typeface="黑体" pitchFamily="49" charset="-122"/>
              </a:rPr>
              <a:t>76</a:t>
            </a:r>
            <a:r>
              <a:rPr lang="zh-CN" altLang="en-US" sz="2400" b="1">
                <a:solidFill>
                  <a:srgbClr val="000000"/>
                </a:solidFill>
                <a:latin typeface="黑体" pitchFamily="49" charset="-122"/>
                <a:ea typeface="黑体" pitchFamily="49" charset="-122"/>
              </a:rPr>
              <a:t>年才会出现一次。 </a:t>
            </a:r>
            <a:endParaRPr lang="zh-CN" altLang="en-US" sz="2400" b="1">
              <a:solidFill>
                <a:srgbClr val="000000"/>
              </a:solidFill>
              <a:latin typeface="黑体" pitchFamily="49" charset="-122"/>
              <a:ea typeface="黑体" pitchFamily="49" charset="-122"/>
            </a:endParaRPr>
          </a:p>
          <a:p>
            <a:pPr eaLnBrk="1" hangingPunct="1">
              <a:lnSpc>
                <a:spcPct val="150000"/>
              </a:lnSpc>
            </a:pPr>
            <a:r>
              <a:rPr lang="zh-CN" altLang="en-US" sz="2400" b="1">
                <a:solidFill>
                  <a:srgbClr val="000000"/>
                </a:solidFill>
                <a:latin typeface="黑体" pitchFamily="49" charset="-122"/>
                <a:ea typeface="黑体" pitchFamily="49" charset="-122"/>
              </a:rPr>
              <a:t>    排长对班长：明晚８点，营长将带着哈雷彗星在礼堂中出现，这是每隔</a:t>
            </a:r>
            <a:r>
              <a:rPr lang="en-US" altLang="zh-CN" sz="2400" b="1">
                <a:solidFill>
                  <a:srgbClr val="000000"/>
                </a:solidFill>
                <a:latin typeface="黑体" pitchFamily="49" charset="-122"/>
                <a:ea typeface="黑体" pitchFamily="49" charset="-122"/>
              </a:rPr>
              <a:t>76</a:t>
            </a:r>
            <a:r>
              <a:rPr lang="zh-CN" altLang="en-US" sz="2400" b="1">
                <a:solidFill>
                  <a:srgbClr val="000000"/>
                </a:solidFill>
                <a:latin typeface="黑体" pitchFamily="49" charset="-122"/>
                <a:ea typeface="黑体" pitchFamily="49" charset="-122"/>
              </a:rPr>
              <a:t>年才有的事。如果下雨的话，营长将命令彗星穿上野战服到操场上去。 </a:t>
            </a:r>
            <a:endParaRPr lang="zh-CN" altLang="en-US" sz="2400" b="1">
              <a:solidFill>
                <a:srgbClr val="000000"/>
              </a:solidFill>
              <a:latin typeface="黑体" pitchFamily="49" charset="-122"/>
              <a:ea typeface="黑体" pitchFamily="49" charset="-122"/>
            </a:endParaRPr>
          </a:p>
          <a:p>
            <a:pPr eaLnBrk="1" hangingPunct="1">
              <a:lnSpc>
                <a:spcPct val="150000"/>
              </a:lnSpc>
            </a:pPr>
            <a:r>
              <a:rPr lang="zh-CN" altLang="en-US" sz="2400" b="1">
                <a:solidFill>
                  <a:srgbClr val="000000"/>
                </a:solidFill>
                <a:latin typeface="黑体" pitchFamily="49" charset="-122"/>
                <a:ea typeface="黑体" pitchFamily="49" charset="-122"/>
              </a:rPr>
              <a:t>    </a:t>
            </a:r>
            <a:endParaRPr lang="zh-CN" altLang="en-US" sz="2400" b="1">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7652" name="Group 3"/>
          <p:cNvGrpSpPr/>
          <p:nvPr/>
        </p:nvGrpSpPr>
        <p:grpSpPr bwMode="auto">
          <a:xfrm>
            <a:off x="279400" y="1641475"/>
            <a:ext cx="6283325" cy="708025"/>
            <a:chOff x="892" y="928"/>
            <a:chExt cx="3335" cy="391"/>
          </a:xfrm>
        </p:grpSpPr>
        <p:sp>
          <p:nvSpPr>
            <p:cNvPr id="27655"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7656" name="Group 5"/>
            <p:cNvGrpSpPr/>
            <p:nvPr/>
          </p:nvGrpSpPr>
          <p:grpSpPr bwMode="auto">
            <a:xfrm>
              <a:off x="892" y="928"/>
              <a:ext cx="376" cy="391"/>
              <a:chOff x="892" y="928"/>
              <a:chExt cx="376" cy="391"/>
            </a:xfrm>
          </p:grpSpPr>
          <p:sp>
            <p:nvSpPr>
              <p:cNvPr id="27657"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7658" name="Group 7"/>
              <p:cNvGrpSpPr/>
              <p:nvPr/>
            </p:nvGrpSpPr>
            <p:grpSpPr bwMode="auto">
              <a:xfrm>
                <a:off x="892" y="928"/>
                <a:ext cx="376" cy="376"/>
                <a:chOff x="892" y="928"/>
                <a:chExt cx="376" cy="376"/>
              </a:xfrm>
            </p:grpSpPr>
            <p:sp>
              <p:nvSpPr>
                <p:cNvPr id="27659"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7660"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7653"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
        <p:nvSpPr>
          <p:cNvPr id="27654" name="TextBox 11"/>
          <p:cNvSpPr txBox="1">
            <a:spLocks noChangeArrowheads="1"/>
          </p:cNvSpPr>
          <p:nvPr/>
        </p:nvSpPr>
        <p:spPr bwMode="auto">
          <a:xfrm>
            <a:off x="760413" y="2322513"/>
            <a:ext cx="76327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a:solidFill>
                  <a:srgbClr val="000000"/>
                </a:solidFill>
                <a:latin typeface="黑体" pitchFamily="49" charset="-122"/>
                <a:ea typeface="黑体" pitchFamily="49" charset="-122"/>
              </a:rPr>
              <a:t>    连长对排长：根据营长的命令，明晚８点，非凡的哈雷彗星将身穿野战服在礼堂中出现。如果操场上下雨，营长将下达另一个命令，这种命令每隔</a:t>
            </a:r>
            <a:r>
              <a:rPr lang="en-US" altLang="zh-CN" sz="2400" b="1">
                <a:solidFill>
                  <a:srgbClr val="000000"/>
                </a:solidFill>
                <a:latin typeface="黑体" pitchFamily="49" charset="-122"/>
                <a:ea typeface="黑体" pitchFamily="49" charset="-122"/>
              </a:rPr>
              <a:t>76</a:t>
            </a:r>
            <a:r>
              <a:rPr lang="zh-CN" altLang="en-US" sz="2400" b="1">
                <a:solidFill>
                  <a:srgbClr val="000000"/>
                </a:solidFill>
                <a:latin typeface="黑体" pitchFamily="49" charset="-122"/>
                <a:ea typeface="黑体" pitchFamily="49" charset="-122"/>
              </a:rPr>
              <a:t>年才会出现一次。 </a:t>
            </a:r>
            <a:endParaRPr lang="zh-CN" altLang="en-US" sz="2400" b="1">
              <a:solidFill>
                <a:srgbClr val="000000"/>
              </a:solidFill>
              <a:latin typeface="黑体" pitchFamily="49" charset="-122"/>
              <a:ea typeface="黑体" pitchFamily="49" charset="-122"/>
            </a:endParaRPr>
          </a:p>
          <a:p>
            <a:pPr eaLnBrk="1" hangingPunct="1">
              <a:lnSpc>
                <a:spcPct val="150000"/>
              </a:lnSpc>
            </a:pPr>
            <a:r>
              <a:rPr lang="zh-CN" altLang="en-US" sz="2400" b="1">
                <a:solidFill>
                  <a:srgbClr val="000000"/>
                </a:solidFill>
                <a:latin typeface="黑体" pitchFamily="49" charset="-122"/>
                <a:ea typeface="黑体" pitchFamily="49" charset="-122"/>
              </a:rPr>
              <a:t>    排长对班长：明晚８点，营长将带着哈雷彗星在礼堂中出现，这是每隔</a:t>
            </a:r>
            <a:r>
              <a:rPr lang="en-US" altLang="zh-CN" sz="2400" b="1">
                <a:solidFill>
                  <a:srgbClr val="000000"/>
                </a:solidFill>
                <a:latin typeface="黑体" pitchFamily="49" charset="-122"/>
                <a:ea typeface="黑体" pitchFamily="49" charset="-122"/>
              </a:rPr>
              <a:t>76</a:t>
            </a:r>
            <a:r>
              <a:rPr lang="zh-CN" altLang="en-US" sz="2400" b="1">
                <a:solidFill>
                  <a:srgbClr val="000000"/>
                </a:solidFill>
                <a:latin typeface="黑体" pitchFamily="49" charset="-122"/>
                <a:ea typeface="黑体" pitchFamily="49" charset="-122"/>
              </a:rPr>
              <a:t>年才有的事。如果下雨的话，营长将命令彗星穿上野战服到操场上去。 </a:t>
            </a:r>
            <a:endParaRPr lang="zh-CN" altLang="en-US" sz="2400" b="1">
              <a:solidFill>
                <a:srgbClr val="000000"/>
              </a:solidFill>
              <a:latin typeface="黑体" pitchFamily="49" charset="-122"/>
              <a:ea typeface="黑体" pitchFamily="49" charset="-122"/>
            </a:endParaRPr>
          </a:p>
          <a:p>
            <a:pPr eaLnBrk="1" hangingPunct="1">
              <a:lnSpc>
                <a:spcPct val="150000"/>
              </a:lnSpc>
            </a:pPr>
            <a:r>
              <a:rPr lang="zh-CN" altLang="en-US" sz="2400" b="1">
                <a:solidFill>
                  <a:srgbClr val="000000"/>
                </a:solidFill>
                <a:latin typeface="黑体" pitchFamily="49" charset="-122"/>
                <a:ea typeface="黑体" pitchFamily="49" charset="-122"/>
              </a:rPr>
              <a:t>    </a:t>
            </a:r>
            <a:endParaRPr lang="zh-CN" altLang="en-US" sz="2400" b="1">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8676" name="Group 3"/>
          <p:cNvGrpSpPr/>
          <p:nvPr/>
        </p:nvGrpSpPr>
        <p:grpSpPr bwMode="auto">
          <a:xfrm>
            <a:off x="279400" y="1641475"/>
            <a:ext cx="6283325" cy="708025"/>
            <a:chOff x="892" y="928"/>
            <a:chExt cx="3335" cy="391"/>
          </a:xfrm>
        </p:grpSpPr>
        <p:sp>
          <p:nvSpPr>
            <p:cNvPr id="28680"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8681" name="Group 5"/>
            <p:cNvGrpSpPr/>
            <p:nvPr/>
          </p:nvGrpSpPr>
          <p:grpSpPr bwMode="auto">
            <a:xfrm>
              <a:off x="892" y="928"/>
              <a:ext cx="376" cy="391"/>
              <a:chOff x="892" y="928"/>
              <a:chExt cx="376" cy="391"/>
            </a:xfrm>
          </p:grpSpPr>
          <p:sp>
            <p:nvSpPr>
              <p:cNvPr id="28682"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8683" name="Group 7"/>
              <p:cNvGrpSpPr/>
              <p:nvPr/>
            </p:nvGrpSpPr>
            <p:grpSpPr bwMode="auto">
              <a:xfrm>
                <a:off x="892" y="928"/>
                <a:ext cx="376" cy="376"/>
                <a:chOff x="892" y="928"/>
                <a:chExt cx="376" cy="376"/>
              </a:xfrm>
            </p:grpSpPr>
            <p:sp>
              <p:nvSpPr>
                <p:cNvPr id="28684"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8685"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8677"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
        <p:nvSpPr>
          <p:cNvPr id="28678" name="TextBox 11"/>
          <p:cNvSpPr txBox="1">
            <a:spLocks noChangeArrowheads="1"/>
          </p:cNvSpPr>
          <p:nvPr/>
        </p:nvSpPr>
        <p:spPr bwMode="auto">
          <a:xfrm>
            <a:off x="760413" y="2322513"/>
            <a:ext cx="7632700"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a:solidFill>
                  <a:srgbClr val="000000"/>
                </a:solidFill>
                <a:latin typeface="黑体" pitchFamily="49" charset="-122"/>
                <a:ea typeface="黑体" pitchFamily="49" charset="-122"/>
              </a:rPr>
              <a:t>    班长对士兵：在明晚８点下雨的时候，著名的</a:t>
            </a:r>
            <a:r>
              <a:rPr lang="en-US" altLang="zh-CN" sz="2400" b="1" dirty="0">
                <a:solidFill>
                  <a:srgbClr val="000000"/>
                </a:solidFill>
                <a:latin typeface="黑体" pitchFamily="49" charset="-122"/>
                <a:ea typeface="黑体" pitchFamily="49" charset="-122"/>
              </a:rPr>
              <a:t>76</a:t>
            </a:r>
            <a:r>
              <a:rPr lang="zh-CN" altLang="en-US" sz="2400" b="1" dirty="0">
                <a:solidFill>
                  <a:srgbClr val="000000"/>
                </a:solidFill>
                <a:latin typeface="黑体" pitchFamily="49" charset="-122"/>
                <a:ea typeface="黑体" pitchFamily="49" charset="-122"/>
              </a:rPr>
              <a:t>岁哈雷将军将在营长的陪同下身着野战服，开着他那彗星牌汽车，经过操场前往礼堂</a:t>
            </a:r>
            <a:r>
              <a:rPr lang="zh-CN" altLang="en-US" sz="2400" b="1" dirty="0" smtClean="0">
                <a:solidFill>
                  <a:srgbClr val="000000"/>
                </a:solidFill>
                <a:latin typeface="黑体" pitchFamily="49" charset="-122"/>
                <a:ea typeface="黑体" pitchFamily="49" charset="-122"/>
              </a:rPr>
              <a:t>。</a:t>
            </a:r>
            <a:endParaRPr lang="en-US" altLang="zh-CN" sz="2400" b="1" dirty="0" smtClean="0">
              <a:solidFill>
                <a:srgbClr val="000000"/>
              </a:solidFill>
              <a:latin typeface="黑体" pitchFamily="49" charset="-122"/>
              <a:ea typeface="黑体" pitchFamily="49" charset="-122"/>
            </a:endParaRPr>
          </a:p>
          <a:p>
            <a:pPr eaLnBrk="1" hangingPunct="1">
              <a:lnSpc>
                <a:spcPct val="150000"/>
              </a:lnSpc>
            </a:pPr>
            <a:r>
              <a:rPr lang="zh-CN" altLang="en-US" sz="1600" b="1" dirty="0" smtClean="0">
                <a:solidFill>
                  <a:srgbClr val="000000"/>
                </a:solidFill>
                <a:latin typeface="黑体" pitchFamily="49" charset="-122"/>
                <a:ea typeface="黑体" pitchFamily="49" charset="-122"/>
              </a:rPr>
              <a:t>      资料</a:t>
            </a:r>
            <a:r>
              <a:rPr lang="zh-CN" altLang="en-US" sz="1600" b="1" dirty="0">
                <a:solidFill>
                  <a:srgbClr val="000000"/>
                </a:solidFill>
                <a:latin typeface="黑体" pitchFamily="49" charset="-122"/>
                <a:ea typeface="黑体" pitchFamily="49" charset="-122"/>
              </a:rPr>
              <a:t>来源：</a:t>
            </a:r>
            <a:r>
              <a:rPr lang="en-US" altLang="zh-CN" sz="1600" b="1" dirty="0">
                <a:solidFill>
                  <a:srgbClr val="000000"/>
                </a:solidFill>
                <a:latin typeface="黑体" pitchFamily="49" charset="-122"/>
                <a:ea typeface="黑体" pitchFamily="49" charset="-122"/>
              </a:rPr>
              <a:t>https://weibo.com/6005673231/EaocuwXJh?type=comment</a:t>
            </a:r>
            <a:r>
              <a:rPr lang="zh-CN" altLang="en-US" sz="1600" b="1" dirty="0">
                <a:solidFill>
                  <a:srgbClr val="000000"/>
                </a:solidFill>
                <a:latin typeface="黑体" pitchFamily="49" charset="-122"/>
                <a:ea typeface="黑体" pitchFamily="49" charset="-122"/>
              </a:rPr>
              <a:t>。</a:t>
            </a:r>
            <a:endParaRPr lang="zh-CN" altLang="en-US" sz="1600" b="1" dirty="0">
              <a:solidFill>
                <a:srgbClr val="000000"/>
              </a:solidFill>
              <a:latin typeface="黑体" pitchFamily="49" charset="-122"/>
              <a:ea typeface="黑体" pitchFamily="49" charset="-122"/>
            </a:endParaRPr>
          </a:p>
        </p:txBody>
      </p:sp>
      <p:sp>
        <p:nvSpPr>
          <p:cNvPr id="28679" name="AutoShape 4"/>
          <p:cNvSpPr>
            <a:spLocks noChangeArrowheads="1"/>
          </p:cNvSpPr>
          <p:nvPr/>
        </p:nvSpPr>
        <p:spPr bwMode="gray">
          <a:xfrm>
            <a:off x="1116013" y="4437062"/>
            <a:ext cx="7056387" cy="2016273"/>
          </a:xfrm>
          <a:prstGeom prst="roundRect">
            <a:avLst>
              <a:gd name="adj" fmla="val 50000"/>
            </a:avLst>
          </a:prstGeom>
          <a:solidFill>
            <a:srgbClr val="C000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r>
              <a:rPr lang="zh-CN" altLang="en-US" sz="2400" dirty="0">
                <a:solidFill>
                  <a:schemeClr val="bg1"/>
                </a:solidFill>
                <a:latin typeface="黑体" pitchFamily="49" charset="-122"/>
                <a:ea typeface="黑体" pitchFamily="49" charset="-122"/>
              </a:rPr>
              <a:t>为什么营长的命令传到士兵，会完全颠覆</a:t>
            </a:r>
            <a:r>
              <a:rPr lang="zh-CN" altLang="en-US" sz="2400" dirty="0" smtClean="0">
                <a:solidFill>
                  <a:schemeClr val="bg1"/>
                </a:solidFill>
                <a:latin typeface="黑体" pitchFamily="49" charset="-122"/>
                <a:ea typeface="黑体" pitchFamily="49" charset="-122"/>
              </a:rPr>
              <a:t>原本</a:t>
            </a:r>
            <a:endParaRPr lang="en-US" altLang="zh-CN" sz="2400" dirty="0" smtClean="0">
              <a:solidFill>
                <a:schemeClr val="bg1"/>
              </a:solidFill>
              <a:latin typeface="黑体" pitchFamily="49" charset="-122"/>
              <a:ea typeface="黑体" pitchFamily="49" charset="-122"/>
            </a:endParaRPr>
          </a:p>
          <a:p>
            <a:r>
              <a:rPr lang="zh-CN" altLang="en-US" sz="2400" dirty="0" smtClean="0">
                <a:solidFill>
                  <a:schemeClr val="bg1"/>
                </a:solidFill>
                <a:latin typeface="黑体" pitchFamily="49" charset="-122"/>
                <a:ea typeface="黑体" pitchFamily="49" charset="-122"/>
              </a:rPr>
              <a:t>的</a:t>
            </a:r>
            <a:r>
              <a:rPr lang="zh-CN" altLang="en-US" sz="2400" dirty="0">
                <a:solidFill>
                  <a:schemeClr val="bg1"/>
                </a:solidFill>
                <a:latin typeface="黑体" pitchFamily="49" charset="-122"/>
                <a:ea typeface="黑体" pitchFamily="49" charset="-122"/>
              </a:rPr>
              <a:t>意思？是什么影响了沟通的有效性？这种</a:t>
            </a:r>
            <a:r>
              <a:rPr lang="zh-CN" altLang="en-US" sz="2400" dirty="0" smtClean="0">
                <a:solidFill>
                  <a:schemeClr val="bg1"/>
                </a:solidFill>
                <a:latin typeface="黑体" pitchFamily="49" charset="-122"/>
                <a:ea typeface="黑体" pitchFamily="49" charset="-122"/>
              </a:rPr>
              <a:t>情</a:t>
            </a:r>
            <a:endParaRPr lang="en-US" altLang="zh-CN" sz="2400" dirty="0" smtClean="0">
              <a:solidFill>
                <a:schemeClr val="bg1"/>
              </a:solidFill>
              <a:latin typeface="黑体" pitchFamily="49" charset="-122"/>
              <a:ea typeface="黑体" pitchFamily="49" charset="-122"/>
            </a:endParaRPr>
          </a:p>
          <a:p>
            <a:r>
              <a:rPr lang="zh-CN" altLang="en-US" sz="2400" dirty="0" smtClean="0">
                <a:solidFill>
                  <a:schemeClr val="bg1"/>
                </a:solidFill>
                <a:latin typeface="黑体" pitchFamily="49" charset="-122"/>
                <a:ea typeface="黑体" pitchFamily="49" charset="-122"/>
              </a:rPr>
              <a:t>况</a:t>
            </a:r>
            <a:r>
              <a:rPr lang="zh-CN" altLang="en-US" sz="2400" dirty="0">
                <a:solidFill>
                  <a:schemeClr val="bg1"/>
                </a:solidFill>
                <a:latin typeface="黑体" pitchFamily="49" charset="-122"/>
                <a:ea typeface="黑体" pitchFamily="49" charset="-122"/>
              </a:rPr>
              <a:t>在真实生活中存在吗？</a:t>
            </a:r>
            <a:endParaRPr lang="zh-CN" altLang="en-US" sz="2400"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1"/>
          <p:cNvSpPr>
            <a:spLocks noGrp="1"/>
          </p:cNvSpPr>
          <p:nvPr>
            <p:ph type="title"/>
          </p:nvPr>
        </p:nvSpPr>
        <p:spPr>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案例</a:t>
            </a:r>
            <a:endParaRPr lang="zh-CN" altLang="en-US"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27652" name="Group 3"/>
          <p:cNvGrpSpPr/>
          <p:nvPr/>
        </p:nvGrpSpPr>
        <p:grpSpPr bwMode="auto">
          <a:xfrm>
            <a:off x="279400" y="1641475"/>
            <a:ext cx="6283325" cy="708025"/>
            <a:chOff x="892" y="928"/>
            <a:chExt cx="3335" cy="391"/>
          </a:xfrm>
        </p:grpSpPr>
        <p:sp>
          <p:nvSpPr>
            <p:cNvPr id="27655"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27656" name="Group 5"/>
            <p:cNvGrpSpPr/>
            <p:nvPr/>
          </p:nvGrpSpPr>
          <p:grpSpPr bwMode="auto">
            <a:xfrm>
              <a:off x="892" y="928"/>
              <a:ext cx="376" cy="391"/>
              <a:chOff x="892" y="928"/>
              <a:chExt cx="376" cy="391"/>
            </a:xfrm>
          </p:grpSpPr>
          <p:sp>
            <p:nvSpPr>
              <p:cNvPr id="27657"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27658" name="Group 7"/>
              <p:cNvGrpSpPr/>
              <p:nvPr/>
            </p:nvGrpSpPr>
            <p:grpSpPr bwMode="auto">
              <a:xfrm>
                <a:off x="892" y="928"/>
                <a:ext cx="376" cy="376"/>
                <a:chOff x="892" y="928"/>
                <a:chExt cx="376" cy="376"/>
              </a:xfrm>
            </p:grpSpPr>
            <p:sp>
              <p:nvSpPr>
                <p:cNvPr id="27659"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27660"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27653"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任务分析</a:t>
            </a:r>
            <a:endParaRPr lang="zh-CN" altLang="en-US" b="1" dirty="0">
              <a:solidFill>
                <a:srgbClr val="FFFFFF"/>
              </a:solidFill>
              <a:latin typeface="黑体" pitchFamily="49" charset="-122"/>
              <a:ea typeface="黑体" pitchFamily="49" charset="-122"/>
            </a:endParaRPr>
          </a:p>
        </p:txBody>
      </p:sp>
      <p:sp>
        <p:nvSpPr>
          <p:cNvPr id="27654" name="TextBox 11"/>
          <p:cNvSpPr txBox="1">
            <a:spLocks noChangeArrowheads="1"/>
          </p:cNvSpPr>
          <p:nvPr/>
        </p:nvSpPr>
        <p:spPr bwMode="auto">
          <a:xfrm>
            <a:off x="760413" y="2322513"/>
            <a:ext cx="76327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smtClean="0">
                <a:solidFill>
                  <a:srgbClr val="000000"/>
                </a:solidFill>
                <a:latin typeface="黑体" pitchFamily="49" charset="-122"/>
                <a:ea typeface="黑体" pitchFamily="49" charset="-122"/>
              </a:rPr>
              <a:t>    沟通</a:t>
            </a:r>
            <a:r>
              <a:rPr lang="zh-CN" altLang="en-US" sz="2400" b="1" dirty="0">
                <a:solidFill>
                  <a:srgbClr val="000000"/>
                </a:solidFill>
                <a:latin typeface="黑体" pitchFamily="49" charset="-122"/>
                <a:ea typeface="黑体" pitchFamily="49" charset="-122"/>
              </a:rPr>
              <a:t>的内容在传递过程中会因为各种各样的原因而造成损失，最后大家得到的信息和最初传递出来的信息有误差。为了尽可能减少误差的出现保证沟通的有效性，秘书人员在进行沟通时，应掌握以下内容：</a:t>
            </a:r>
            <a:endParaRPr lang="zh-CN" altLang="en-US" sz="2400" b="1" dirty="0">
              <a:solidFill>
                <a:srgbClr val="000000"/>
              </a:solidFill>
              <a:latin typeface="黑体" pitchFamily="49" charset="-122"/>
              <a:ea typeface="黑体" pitchFamily="49" charset="-122"/>
            </a:endParaRPr>
          </a:p>
          <a:p>
            <a:pPr eaLnBrk="1" hangingPunct="1">
              <a:lnSpc>
                <a:spcPct val="150000"/>
              </a:lnSpc>
            </a:pPr>
            <a:r>
              <a:rPr lang="en-US" altLang="zh-CN" sz="2400" b="1" dirty="0" smtClean="0">
                <a:solidFill>
                  <a:srgbClr val="000000"/>
                </a:solidFill>
                <a:latin typeface="黑体" pitchFamily="49" charset="-122"/>
                <a:ea typeface="黑体" pitchFamily="49" charset="-122"/>
              </a:rPr>
              <a:t>    1</a:t>
            </a:r>
            <a:r>
              <a:rPr lang="en-US" altLang="zh-CN" sz="2400" b="1" dirty="0">
                <a:solidFill>
                  <a:srgbClr val="000000"/>
                </a:solidFill>
                <a:latin typeface="黑体" pitchFamily="49" charset="-122"/>
                <a:ea typeface="黑体" pitchFamily="49" charset="-122"/>
              </a:rPr>
              <a:t>.</a:t>
            </a:r>
            <a:r>
              <a:rPr lang="zh-CN" altLang="en-US" sz="2400" b="1" dirty="0">
                <a:solidFill>
                  <a:srgbClr val="000000"/>
                </a:solidFill>
                <a:latin typeface="黑体" pitchFamily="49" charset="-122"/>
                <a:ea typeface="黑体" pitchFamily="49" charset="-122"/>
              </a:rPr>
              <a:t>什么是有效沟通</a:t>
            </a:r>
            <a:r>
              <a:rPr lang="en-US" altLang="zh-CN" sz="2400" b="1" dirty="0">
                <a:solidFill>
                  <a:srgbClr val="000000"/>
                </a:solidFill>
                <a:latin typeface="黑体" pitchFamily="49" charset="-122"/>
                <a:ea typeface="黑体" pitchFamily="49" charset="-122"/>
              </a:rPr>
              <a:t>?</a:t>
            </a:r>
            <a:endParaRPr lang="en-US" altLang="zh-CN" sz="2400" b="1" dirty="0">
              <a:solidFill>
                <a:srgbClr val="000000"/>
              </a:solidFill>
              <a:latin typeface="黑体" pitchFamily="49" charset="-122"/>
              <a:ea typeface="黑体" pitchFamily="49" charset="-122"/>
            </a:endParaRPr>
          </a:p>
          <a:p>
            <a:pPr eaLnBrk="1" hangingPunct="1">
              <a:lnSpc>
                <a:spcPct val="150000"/>
              </a:lnSpc>
            </a:pPr>
            <a:r>
              <a:rPr lang="en-US" altLang="zh-CN" sz="2400" b="1" dirty="0" smtClean="0">
                <a:solidFill>
                  <a:srgbClr val="000000"/>
                </a:solidFill>
                <a:latin typeface="黑体" pitchFamily="49" charset="-122"/>
                <a:ea typeface="黑体" pitchFamily="49" charset="-122"/>
              </a:rPr>
              <a:t>    2</a:t>
            </a:r>
            <a:r>
              <a:rPr lang="en-US" altLang="zh-CN" sz="2400" b="1" dirty="0">
                <a:solidFill>
                  <a:srgbClr val="000000"/>
                </a:solidFill>
                <a:latin typeface="黑体" pitchFamily="49" charset="-122"/>
                <a:ea typeface="黑体" pitchFamily="49" charset="-122"/>
              </a:rPr>
              <a:t>.</a:t>
            </a:r>
            <a:r>
              <a:rPr lang="zh-CN" altLang="en-US" sz="2400" b="1" dirty="0">
                <a:solidFill>
                  <a:srgbClr val="000000"/>
                </a:solidFill>
                <a:latin typeface="黑体" pitchFamily="49" charset="-122"/>
                <a:ea typeface="黑体" pitchFamily="49" charset="-122"/>
              </a:rPr>
              <a:t>有效沟通的技巧有哪些？</a:t>
            </a:r>
            <a:endParaRPr lang="zh-CN" altLang="en-US" sz="2400" b="1"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tx1"/>
                </a:solidFill>
                <a:effectLst/>
                <a:uLnTx/>
                <a:uFillTx/>
                <a:latin typeface="华文新魏" pitchFamily="2" charset="-122"/>
                <a:ea typeface="华文新魏" pitchFamily="2" charset="-122"/>
              </a:rPr>
              <a:t>有效沟通</a:t>
            </a:r>
            <a:endParaRPr kumimoji="0" lang="zh-CN" altLang="en-US" sz="2400" b="0" i="0" u="none" strike="noStrike" kern="0" cap="none" spc="0" normalizeH="0" baseline="0" noProof="0" dirty="0">
              <a:ln>
                <a:noFill/>
              </a:ln>
              <a:solidFill>
                <a:schemeClr val="tx1"/>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smtClean="0">
                <a:latin typeface="华文新魏" pitchFamily="2" charset="-122"/>
                <a:ea typeface="华文新魏" pitchFamily="2" charset="-122"/>
              </a:rPr>
              <a:t>有效沟通的技巧</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tx1"/>
                </a:solidFill>
                <a:effectLst/>
                <a:uLnTx/>
                <a:uFillTx/>
                <a:latin typeface="华文新魏" pitchFamily="2" charset="-122"/>
                <a:ea typeface="华文新魏" pitchFamily="2" charset="-122"/>
              </a:rPr>
              <a:t>有效沟通</a:t>
            </a:r>
            <a:endParaRPr kumimoji="0" lang="zh-CN" altLang="en-US" sz="2400" b="0" i="0" u="none" strike="noStrike" kern="0" cap="none" spc="0" normalizeH="0" baseline="0" noProof="0" dirty="0">
              <a:ln>
                <a:noFill/>
              </a:ln>
              <a:solidFill>
                <a:schemeClr val="tx1"/>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smtClean="0">
                <a:solidFill>
                  <a:schemeClr val="bg1">
                    <a:lumMod val="50000"/>
                  </a:schemeClr>
                </a:solidFill>
                <a:latin typeface="华文新魏" pitchFamily="2" charset="-122"/>
                <a:ea typeface="华文新魏" pitchFamily="2" charset="-122"/>
              </a:rPr>
              <a:t>有效沟通的技巧</a:t>
            </a:r>
            <a:endParaRPr lang="zh-CN" altLang="en-US" sz="2400" kern="0" dirty="0">
              <a:solidFill>
                <a:schemeClr val="bg1">
                  <a:lumMod val="50000"/>
                </a:schemeClr>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solidFill>
            <a:schemeClr val="bg1"/>
          </a:solidFill>
          <a:ln w="57150">
            <a:solidFill>
              <a:srgbClr val="002060"/>
            </a:solidFill>
            <a:miter lim="800000"/>
          </a:ln>
        </p:spPr>
        <p:txBody>
          <a:bodyPr/>
          <a:lstStyle/>
          <a:p>
            <a:pPr eaLnBrk="1" hangingPunct="1"/>
            <a:r>
              <a:rPr lang="zh-CN" altLang="en-US" b="1" dirty="0" smtClean="0">
                <a:solidFill>
                  <a:srgbClr val="002060"/>
                </a:solidFill>
              </a:rPr>
              <a:t>游戏：传话接龙</a:t>
            </a:r>
            <a:endParaRPr lang="zh-CN" altLang="en-US" b="1" dirty="0" smtClean="0">
              <a:solidFill>
                <a:srgbClr val="002060"/>
              </a:solidFill>
            </a:endParaRPr>
          </a:p>
        </p:txBody>
      </p:sp>
      <p:sp>
        <p:nvSpPr>
          <p:cNvPr id="29699" name="AutoShape 4"/>
          <p:cNvSpPr>
            <a:spLocks noChangeArrowheads="1"/>
          </p:cNvSpPr>
          <p:nvPr/>
        </p:nvSpPr>
        <p:spPr bwMode="gray">
          <a:xfrm>
            <a:off x="395288"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r>
              <a:rPr lang="zh-CN" altLang="en-US" sz="3600" b="1" dirty="0">
                <a:solidFill>
                  <a:schemeClr val="bg1"/>
                </a:solidFill>
                <a:latin typeface="黑体" pitchFamily="49" charset="-122"/>
                <a:ea typeface="黑体" pitchFamily="49" charset="-122"/>
              </a:rPr>
              <a:t>游戏可以反应出真实的行为</a:t>
            </a:r>
            <a:endParaRPr lang="en-US" altLang="zh-CN" sz="3600" b="1" dirty="0">
              <a:solidFill>
                <a:schemeClr val="bg1"/>
              </a:solidFill>
              <a:latin typeface="黑体" pitchFamily="49" charset="-122"/>
              <a:ea typeface="黑体" pitchFamily="49" charset="-122"/>
            </a:endParaRPr>
          </a:p>
          <a:p>
            <a:pPr eaLnBrk="0" hangingPunct="0">
              <a:lnSpc>
                <a:spcPct val="150000"/>
              </a:lnSpc>
            </a:pPr>
            <a:endParaRPr lang="en-US" altLang="zh-CN" sz="3600" b="1" dirty="0">
              <a:solidFill>
                <a:schemeClr val="bg1"/>
              </a:solidFill>
              <a:latin typeface="黑体" pitchFamily="49" charset="-122"/>
              <a:ea typeface="黑体" pitchFamily="49" charset="-122"/>
            </a:endParaRPr>
          </a:p>
          <a:p>
            <a:pPr eaLnBrk="0" hangingPunct="0">
              <a:lnSpc>
                <a:spcPct val="150000"/>
              </a:lnSpc>
            </a:pPr>
            <a:r>
              <a:rPr lang="zh-CN" altLang="en-US" sz="3600" b="1" dirty="0">
                <a:solidFill>
                  <a:schemeClr val="bg1"/>
                </a:solidFill>
                <a:latin typeface="黑体" pitchFamily="49" charset="-122"/>
                <a:ea typeface="黑体" pitchFamily="49" charset="-122"/>
              </a:rPr>
              <a:t>我们做个游戏吧</a:t>
            </a:r>
            <a:r>
              <a:rPr lang="en-US" altLang="zh-CN" sz="3600" b="1" dirty="0">
                <a:solidFill>
                  <a:schemeClr val="bg1"/>
                </a:solidFill>
                <a:latin typeface="黑体" pitchFamily="49" charset="-122"/>
                <a:ea typeface="黑体" pitchFamily="49" charset="-122"/>
              </a:rPr>
              <a:t>……</a:t>
            </a:r>
            <a:endParaRPr lang="en-US" altLang="zh-CN" sz="3600" b="1" dirty="0">
              <a:solidFill>
                <a:schemeClr val="bg1"/>
              </a:solidFill>
              <a:latin typeface="黑体" pitchFamily="49" charset="-122"/>
              <a:ea typeface="黑体" pitchFamily="49" charset="-122"/>
            </a:endParaRPr>
          </a:p>
        </p:txBody>
      </p:sp>
      <p:pic>
        <p:nvPicPr>
          <p:cNvPr id="29700"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标题 1"/>
          <p:cNvSpPr>
            <a:spLocks noGrp="1"/>
          </p:cNvSpPr>
          <p:nvPr>
            <p:ph type="title"/>
          </p:nvPr>
        </p:nvSpPr>
        <p:spPr>
          <a:solidFill>
            <a:schemeClr val="bg1"/>
          </a:solidFill>
          <a:ln w="57150">
            <a:solidFill>
              <a:srgbClr val="002060"/>
            </a:solidFill>
            <a:miter lim="800000"/>
          </a:ln>
        </p:spPr>
        <p:txBody>
          <a:bodyPr/>
          <a:lstStyle/>
          <a:p>
            <a:pPr eaLnBrk="1" hangingPunct="1"/>
            <a:r>
              <a:rPr lang="zh-CN" altLang="en-US" b="1" dirty="0" smtClean="0">
                <a:solidFill>
                  <a:srgbClr val="002060"/>
                </a:solidFill>
              </a:rPr>
              <a:t>游戏：传话接龙</a:t>
            </a:r>
            <a:endParaRPr lang="zh-CN" altLang="en-US" b="1" dirty="0" smtClean="0">
              <a:solidFill>
                <a:srgbClr val="002060"/>
              </a:solidFill>
            </a:endParaRPr>
          </a:p>
        </p:txBody>
      </p:sp>
      <p:sp>
        <p:nvSpPr>
          <p:cNvPr id="29699" name="AutoShape 4"/>
          <p:cNvSpPr>
            <a:spLocks noChangeArrowheads="1"/>
          </p:cNvSpPr>
          <p:nvPr/>
        </p:nvSpPr>
        <p:spPr bwMode="gray">
          <a:xfrm>
            <a:off x="395288"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r>
              <a:rPr lang="zh-CN" altLang="en-US" sz="3600" b="1" dirty="0" smtClean="0">
                <a:solidFill>
                  <a:schemeClr val="bg1"/>
                </a:solidFill>
                <a:latin typeface="黑体" pitchFamily="49" charset="-122"/>
                <a:ea typeface="黑体" pitchFamily="49" charset="-122"/>
              </a:rPr>
              <a:t>每组推送一个同学上台完成游戏。</a:t>
            </a:r>
            <a:endParaRPr lang="en-US" altLang="zh-CN" sz="3600" b="1" dirty="0" smtClean="0">
              <a:solidFill>
                <a:schemeClr val="bg1"/>
              </a:solidFill>
              <a:latin typeface="黑体" pitchFamily="49" charset="-122"/>
              <a:ea typeface="黑体" pitchFamily="49" charset="-122"/>
            </a:endParaRPr>
          </a:p>
          <a:p>
            <a:pPr eaLnBrk="0" hangingPunct="0">
              <a:lnSpc>
                <a:spcPct val="150000"/>
              </a:lnSpc>
            </a:pPr>
            <a:endParaRPr lang="en-US" altLang="zh-CN" sz="3600" b="1" dirty="0">
              <a:solidFill>
                <a:schemeClr val="bg1"/>
              </a:solidFill>
              <a:latin typeface="黑体" pitchFamily="49" charset="-122"/>
              <a:ea typeface="黑体" pitchFamily="49" charset="-122"/>
            </a:endParaRPr>
          </a:p>
        </p:txBody>
      </p:sp>
      <p:pic>
        <p:nvPicPr>
          <p:cNvPr id="29700"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标题 1"/>
          <p:cNvSpPr>
            <a:spLocks noGrp="1"/>
          </p:cNvSpPr>
          <p:nvPr>
            <p:ph type="title"/>
          </p:nvPr>
        </p:nvSpPr>
        <p:spPr>
          <a:solidFill>
            <a:schemeClr val="bg1"/>
          </a:solidFill>
          <a:ln w="57150">
            <a:solidFill>
              <a:srgbClr val="002060"/>
            </a:solidFill>
            <a:miter lim="800000"/>
          </a:ln>
        </p:spPr>
        <p:txBody>
          <a:bodyPr/>
          <a:lstStyle/>
          <a:p>
            <a:pPr eaLnBrk="1" hangingPunct="1"/>
            <a:r>
              <a:rPr lang="zh-CN" altLang="en-US" b="1" dirty="0" smtClean="0">
                <a:solidFill>
                  <a:srgbClr val="002060"/>
                </a:solidFill>
              </a:rPr>
              <a:t>游戏：传话接龙</a:t>
            </a:r>
            <a:endParaRPr lang="zh-CN" altLang="en-US" b="1" dirty="0" smtClean="0">
              <a:solidFill>
                <a:srgbClr val="002060"/>
              </a:solidFill>
            </a:endParaRPr>
          </a:p>
        </p:txBody>
      </p:sp>
      <p:sp>
        <p:nvSpPr>
          <p:cNvPr id="30723" name="AutoShape 4"/>
          <p:cNvSpPr>
            <a:spLocks noChangeArrowheads="1"/>
          </p:cNvSpPr>
          <p:nvPr/>
        </p:nvSpPr>
        <p:spPr bwMode="gray">
          <a:xfrm>
            <a:off x="395288"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endParaRPr lang="zh-CN" altLang="en-US" sz="3600" b="1">
              <a:solidFill>
                <a:schemeClr val="bg1"/>
              </a:solidFill>
              <a:latin typeface="黑体" pitchFamily="49" charset="-122"/>
              <a:ea typeface="黑体" pitchFamily="49" charset="-122"/>
            </a:endParaRPr>
          </a:p>
        </p:txBody>
      </p:sp>
      <p:pic>
        <p:nvPicPr>
          <p:cNvPr id="30724"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25" name="Picture 5" descr="j0076132"/>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011863" y="5026025"/>
            <a:ext cx="1871662"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6" name="TextBox 1"/>
          <p:cNvSpPr txBox="1">
            <a:spLocks noChangeArrowheads="1"/>
          </p:cNvSpPr>
          <p:nvPr/>
        </p:nvSpPr>
        <p:spPr bwMode="auto">
          <a:xfrm>
            <a:off x="642938" y="1798638"/>
            <a:ext cx="7745412"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nSpc>
                <a:spcPct val="150000"/>
              </a:lnSpc>
            </a:pPr>
            <a:r>
              <a:rPr lang="zh-CN" altLang="en-US" sz="2800" b="1" dirty="0">
                <a:solidFill>
                  <a:schemeClr val="bg1"/>
                </a:solidFill>
                <a:latin typeface="黑体" pitchFamily="49" charset="-122"/>
                <a:ea typeface="黑体" pitchFamily="49" charset="-122"/>
              </a:rPr>
              <a:t>传话内容：</a:t>
            </a:r>
            <a:endParaRPr lang="en-US" altLang="zh-CN" sz="2800" b="1" dirty="0">
              <a:solidFill>
                <a:schemeClr val="bg1"/>
              </a:solidFill>
              <a:latin typeface="黑体" pitchFamily="49" charset="-122"/>
              <a:ea typeface="黑体" pitchFamily="49" charset="-122"/>
            </a:endParaRPr>
          </a:p>
          <a:p>
            <a:pPr>
              <a:lnSpc>
                <a:spcPct val="150000"/>
              </a:lnSpc>
            </a:pPr>
            <a:r>
              <a:rPr lang="zh-CN" altLang="en-US" sz="2800" b="1" dirty="0">
                <a:solidFill>
                  <a:schemeClr val="bg1"/>
                </a:solidFill>
                <a:latin typeface="黑体" pitchFamily="49" charset="-122"/>
                <a:ea typeface="黑体" pitchFamily="49" charset="-122"/>
              </a:rPr>
              <a:t>    </a:t>
            </a:r>
            <a:r>
              <a:rPr lang="zh-CN" altLang="en-US" sz="2800" b="1" dirty="0" smtClean="0">
                <a:solidFill>
                  <a:schemeClr val="bg1"/>
                </a:solidFill>
                <a:latin typeface="黑体" pitchFamily="49" charset="-122"/>
                <a:ea typeface="黑体" pitchFamily="49" charset="-122"/>
              </a:rPr>
              <a:t>明天上午</a:t>
            </a:r>
            <a:r>
              <a:rPr lang="en-US" altLang="zh-CN" sz="2800" b="1" dirty="0">
                <a:solidFill>
                  <a:schemeClr val="bg1"/>
                </a:solidFill>
                <a:latin typeface="黑体" pitchFamily="49" charset="-122"/>
                <a:ea typeface="黑体" pitchFamily="49" charset="-122"/>
              </a:rPr>
              <a:t>9</a:t>
            </a:r>
            <a:r>
              <a:rPr lang="zh-CN" altLang="en-US" sz="2800" b="1" dirty="0">
                <a:solidFill>
                  <a:schemeClr val="bg1"/>
                </a:solidFill>
                <a:latin typeface="黑体" pitchFamily="49" charset="-122"/>
                <a:ea typeface="黑体" pitchFamily="49" charset="-122"/>
              </a:rPr>
              <a:t>点</a:t>
            </a:r>
            <a:r>
              <a:rPr lang="en-US" altLang="zh-CN" sz="2800" b="1" dirty="0">
                <a:solidFill>
                  <a:schemeClr val="bg1"/>
                </a:solidFill>
                <a:latin typeface="黑体" pitchFamily="49" charset="-122"/>
                <a:ea typeface="黑体" pitchFamily="49" charset="-122"/>
              </a:rPr>
              <a:t>25</a:t>
            </a:r>
            <a:r>
              <a:rPr lang="zh-CN" altLang="en-US" sz="2800" b="1" dirty="0">
                <a:solidFill>
                  <a:schemeClr val="bg1"/>
                </a:solidFill>
                <a:latin typeface="黑体" pitchFamily="49" charset="-122"/>
                <a:ea typeface="黑体" pitchFamily="49" charset="-122"/>
              </a:rPr>
              <a:t>分，多维柯斯电器有限公司销售</a:t>
            </a:r>
            <a:r>
              <a:rPr lang="zh-CN" altLang="en-US" sz="2800" b="1" dirty="0" smtClean="0">
                <a:solidFill>
                  <a:schemeClr val="bg1"/>
                </a:solidFill>
                <a:latin typeface="黑体" pitchFamily="49" charset="-122"/>
                <a:ea typeface="黑体" pitchFamily="49" charset="-122"/>
              </a:rPr>
              <a:t>部经理</a:t>
            </a:r>
            <a:r>
              <a:rPr lang="zh-CN" altLang="en-US" sz="2800" b="1" dirty="0">
                <a:solidFill>
                  <a:schemeClr val="bg1"/>
                </a:solidFill>
                <a:latin typeface="黑体" pitchFamily="49" charset="-122"/>
                <a:ea typeface="黑体" pitchFamily="49" charset="-122"/>
              </a:rPr>
              <a:t>要来</a:t>
            </a:r>
            <a:r>
              <a:rPr lang="zh-CN" altLang="en-US" sz="2800" b="1" dirty="0" smtClean="0">
                <a:solidFill>
                  <a:schemeClr val="bg1"/>
                </a:solidFill>
                <a:latin typeface="黑体" pitchFamily="49" charset="-122"/>
                <a:ea typeface="黑体" pitchFamily="49" charset="-122"/>
              </a:rPr>
              <a:t>向我公司推销其</a:t>
            </a:r>
            <a:r>
              <a:rPr lang="zh-CN" altLang="en-US" sz="2800" b="1" dirty="0">
                <a:solidFill>
                  <a:schemeClr val="bg1"/>
                </a:solidFill>
                <a:latin typeface="黑体" pitchFamily="49" charset="-122"/>
                <a:ea typeface="黑体" pitchFamily="49" charset="-122"/>
              </a:rPr>
              <a:t>生产的最新款</a:t>
            </a:r>
            <a:r>
              <a:rPr lang="en-US" altLang="zh-CN" sz="2800" b="1" dirty="0">
                <a:solidFill>
                  <a:schemeClr val="bg1"/>
                </a:solidFill>
                <a:latin typeface="黑体" pitchFamily="49" charset="-122"/>
                <a:ea typeface="黑体" pitchFamily="49" charset="-122"/>
              </a:rPr>
              <a:t>GK1528</a:t>
            </a:r>
            <a:r>
              <a:rPr lang="zh-CN" altLang="en-US" sz="2800" b="1" dirty="0">
                <a:solidFill>
                  <a:schemeClr val="bg1"/>
                </a:solidFill>
                <a:latin typeface="黑体" pitchFamily="49" charset="-122"/>
                <a:ea typeface="黑体" pitchFamily="49" charset="-122"/>
              </a:rPr>
              <a:t>型打卡机，你与办公室联系一下二楼的</a:t>
            </a:r>
            <a:r>
              <a:rPr lang="en-US" altLang="zh-CN" sz="2800" b="1" dirty="0">
                <a:solidFill>
                  <a:schemeClr val="bg1"/>
                </a:solidFill>
                <a:latin typeface="黑体" pitchFamily="49" charset="-122"/>
                <a:ea typeface="黑体" pitchFamily="49" charset="-122"/>
              </a:rPr>
              <a:t>10</a:t>
            </a:r>
            <a:r>
              <a:rPr lang="zh-CN" altLang="en-US" sz="2800" b="1" dirty="0">
                <a:solidFill>
                  <a:schemeClr val="bg1"/>
                </a:solidFill>
                <a:latin typeface="黑体" pitchFamily="49" charset="-122"/>
                <a:ea typeface="黑体" pitchFamily="49" charset="-122"/>
              </a:rPr>
              <a:t>人贵宾会客室，并通知采购部王经理及技术部欧阳经理参加。</a:t>
            </a:r>
            <a:endParaRPr lang="zh-CN" altLang="en-US" sz="2800" b="1" dirty="0">
              <a:solidFill>
                <a:schemeClr val="bg1"/>
              </a:solidFill>
              <a:latin typeface="黑体" pitchFamily="49" charset="-122"/>
              <a:ea typeface="黑体" pitchFamily="49" charset="-122"/>
            </a:endParaRPr>
          </a:p>
          <a:p>
            <a:pPr>
              <a:lnSpc>
                <a:spcPct val="150000"/>
              </a:lnSpc>
            </a:pPr>
            <a:endParaRPr lang="zh-CN" altLang="en-US" sz="2400" b="1" dirty="0">
              <a:solidFill>
                <a:schemeClr val="bg1"/>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5" name="TextBox 10"/>
          <p:cNvSpPr txBox="1">
            <a:spLocks noChangeArrowheads="1"/>
          </p:cNvSpPr>
          <p:nvPr/>
        </p:nvSpPr>
        <p:spPr bwMode="auto">
          <a:xfrm>
            <a:off x="1116013" y="1741488"/>
            <a:ext cx="3600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dirty="0">
                <a:solidFill>
                  <a:srgbClr val="FFFFFF"/>
                </a:solidFill>
                <a:latin typeface="黑体" pitchFamily="49" charset="-122"/>
                <a:ea typeface="黑体" pitchFamily="49" charset="-122"/>
              </a:rPr>
              <a:t>善于协调的陈秘书</a:t>
            </a:r>
            <a:endParaRPr lang="zh-CN" altLang="en-US" sz="2000" b="1" dirty="0">
              <a:solidFill>
                <a:srgbClr val="FFFFFF"/>
              </a:solidFill>
              <a:latin typeface="黑体" pitchFamily="49" charset="-122"/>
              <a:ea typeface="黑体" pitchFamily="49" charset="-122"/>
            </a:endParaRPr>
          </a:p>
        </p:txBody>
      </p:sp>
      <p:sp>
        <p:nvSpPr>
          <p:cNvPr id="5126" name="TextBox 11"/>
          <p:cNvSpPr txBox="1">
            <a:spLocks noChangeArrowheads="1"/>
          </p:cNvSpPr>
          <p:nvPr/>
        </p:nvSpPr>
        <p:spPr bwMode="auto">
          <a:xfrm>
            <a:off x="739775" y="2349500"/>
            <a:ext cx="7793038"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总经理走后,黄秘书请来两个部门的主管,把总经理的意思转达给了两位主管。两个部门的领导表示都很委屈，自己都做了自己应该做的事情，但是却没做好，他们也很恼火。看到两位部门主管各不相让,争论起来,黄秘书马上诚恳地说:“情况我都了解了,的确有很多困难,两位领导的工作都很不容易。不过,目前这事情还得靠我们团结合作才能尽快解决，不然失去宏大公司这个大客户，也是我们公司的一大损失。”一句话说得两位部门主管连连表示赞同。</a:t>
            </a:r>
            <a:endParaRPr lang="zh-CN" altLang="en-US" sz="2000" b="1"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solidFill>
            <a:schemeClr val="bg1"/>
          </a:solidFill>
          <a:ln w="57150">
            <a:solidFill>
              <a:srgbClr val="002060"/>
            </a:solidFill>
            <a:miter lim="800000"/>
          </a:ln>
        </p:spPr>
        <p:txBody>
          <a:bodyPr/>
          <a:lstStyle/>
          <a:p>
            <a:pPr eaLnBrk="1" hangingPunct="1"/>
            <a:r>
              <a:rPr lang="zh-CN" altLang="en-US" b="1" smtClean="0">
                <a:solidFill>
                  <a:srgbClr val="002060"/>
                </a:solidFill>
              </a:rPr>
              <a:t>游戏</a:t>
            </a:r>
            <a:endParaRPr lang="zh-CN" altLang="en-US" b="1" smtClean="0">
              <a:solidFill>
                <a:srgbClr val="002060"/>
              </a:solidFill>
            </a:endParaRPr>
          </a:p>
        </p:txBody>
      </p:sp>
      <p:sp>
        <p:nvSpPr>
          <p:cNvPr id="31747" name="AutoShape 4"/>
          <p:cNvSpPr>
            <a:spLocks noChangeArrowheads="1"/>
          </p:cNvSpPr>
          <p:nvPr/>
        </p:nvSpPr>
        <p:spPr bwMode="gray">
          <a:xfrm>
            <a:off x="410610"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r>
              <a:rPr lang="zh-CN" altLang="en-US" sz="4000" b="1" dirty="0">
                <a:solidFill>
                  <a:schemeClr val="bg1"/>
                </a:solidFill>
                <a:latin typeface="黑体" pitchFamily="49" charset="-122"/>
                <a:ea typeface="黑体" pitchFamily="49" charset="-122"/>
              </a:rPr>
              <a:t>游戏说</a:t>
            </a:r>
            <a:r>
              <a:rPr lang="zh-CN" altLang="en-US" sz="4000" b="1" dirty="0" smtClean="0">
                <a:solidFill>
                  <a:schemeClr val="bg1"/>
                </a:solidFill>
                <a:latin typeface="黑体" pitchFamily="49" charset="-122"/>
                <a:ea typeface="黑体" pitchFamily="49" charset="-122"/>
              </a:rPr>
              <a:t>明了什么？（与沟通相关）</a:t>
            </a:r>
            <a:endParaRPr lang="en-US" altLang="zh-CN" sz="4000" b="1" dirty="0">
              <a:solidFill>
                <a:schemeClr val="bg1"/>
              </a:solidFill>
              <a:latin typeface="黑体" pitchFamily="49" charset="-122"/>
              <a:ea typeface="黑体" pitchFamily="49" charset="-122"/>
            </a:endParaRPr>
          </a:p>
          <a:p>
            <a:pPr eaLnBrk="0" hangingPunct="0">
              <a:lnSpc>
                <a:spcPct val="150000"/>
              </a:lnSpc>
            </a:pPr>
            <a:endParaRPr lang="en-US" altLang="zh-CN" sz="4400" b="1" dirty="0">
              <a:solidFill>
                <a:schemeClr val="bg1"/>
              </a:solidFill>
              <a:latin typeface="黑体" pitchFamily="49" charset="-122"/>
              <a:ea typeface="黑体" pitchFamily="49" charset="-122"/>
            </a:endParaRPr>
          </a:p>
          <a:p>
            <a:pPr eaLnBrk="0" hangingPunct="0">
              <a:lnSpc>
                <a:spcPct val="150000"/>
              </a:lnSpc>
            </a:pPr>
            <a:endParaRPr lang="en-US" altLang="zh-CN" sz="4400" b="1" dirty="0">
              <a:solidFill>
                <a:schemeClr val="bg1"/>
              </a:solidFill>
              <a:latin typeface="黑体" pitchFamily="49" charset="-122"/>
              <a:ea typeface="黑体" pitchFamily="49" charset="-122"/>
            </a:endParaRPr>
          </a:p>
        </p:txBody>
      </p:sp>
      <p:pic>
        <p:nvPicPr>
          <p:cNvPr id="31748"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solidFill>
            <a:schemeClr val="bg1"/>
          </a:solidFill>
          <a:ln w="57150">
            <a:solidFill>
              <a:srgbClr val="002060"/>
            </a:solidFill>
            <a:miter lim="800000"/>
          </a:ln>
        </p:spPr>
        <p:txBody>
          <a:bodyPr/>
          <a:lstStyle/>
          <a:p>
            <a:pPr eaLnBrk="1" hangingPunct="1"/>
            <a:r>
              <a:rPr lang="zh-CN" altLang="en-US" b="1" smtClean="0">
                <a:solidFill>
                  <a:srgbClr val="002060"/>
                </a:solidFill>
              </a:rPr>
              <a:t>游戏</a:t>
            </a:r>
            <a:endParaRPr lang="zh-CN" altLang="en-US" b="1" smtClean="0">
              <a:solidFill>
                <a:srgbClr val="002060"/>
              </a:solidFill>
            </a:endParaRPr>
          </a:p>
        </p:txBody>
      </p:sp>
      <p:sp>
        <p:nvSpPr>
          <p:cNvPr id="31747" name="AutoShape 4"/>
          <p:cNvSpPr>
            <a:spLocks noChangeArrowheads="1"/>
          </p:cNvSpPr>
          <p:nvPr/>
        </p:nvSpPr>
        <p:spPr bwMode="gray">
          <a:xfrm>
            <a:off x="410610"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r>
              <a:rPr lang="zh-CN" altLang="en-US" sz="4000" b="1" dirty="0">
                <a:solidFill>
                  <a:schemeClr val="bg1"/>
                </a:solidFill>
                <a:latin typeface="黑体" pitchFamily="49" charset="-122"/>
                <a:ea typeface="黑体" pitchFamily="49" charset="-122"/>
              </a:rPr>
              <a:t>游戏说</a:t>
            </a:r>
            <a:r>
              <a:rPr lang="zh-CN" altLang="en-US" sz="4000" b="1" dirty="0" smtClean="0">
                <a:solidFill>
                  <a:schemeClr val="bg1"/>
                </a:solidFill>
                <a:latin typeface="黑体" pitchFamily="49" charset="-122"/>
                <a:ea typeface="黑体" pitchFamily="49" charset="-122"/>
              </a:rPr>
              <a:t>明了什么？（与沟通相关）</a:t>
            </a:r>
            <a:endParaRPr lang="en-US" altLang="zh-CN" sz="4000" b="1" dirty="0">
              <a:solidFill>
                <a:schemeClr val="bg1"/>
              </a:solidFill>
              <a:latin typeface="黑体" pitchFamily="49" charset="-122"/>
              <a:ea typeface="黑体" pitchFamily="49" charset="-122"/>
            </a:endParaRPr>
          </a:p>
          <a:p>
            <a:pPr eaLnBrk="0" hangingPunct="0">
              <a:lnSpc>
                <a:spcPct val="150000"/>
              </a:lnSpc>
            </a:pPr>
            <a:endParaRPr lang="en-US" altLang="zh-CN" sz="4400" b="1" dirty="0">
              <a:solidFill>
                <a:schemeClr val="bg1"/>
              </a:solidFill>
              <a:latin typeface="黑体" pitchFamily="49" charset="-122"/>
              <a:ea typeface="黑体" pitchFamily="49" charset="-122"/>
            </a:endParaRPr>
          </a:p>
          <a:p>
            <a:pPr eaLnBrk="0" hangingPunct="0">
              <a:lnSpc>
                <a:spcPct val="150000"/>
              </a:lnSpc>
            </a:pPr>
            <a:endParaRPr lang="en-US" altLang="zh-CN" sz="4400" b="1" dirty="0">
              <a:solidFill>
                <a:schemeClr val="bg1"/>
              </a:solidFill>
              <a:latin typeface="黑体" pitchFamily="49" charset="-122"/>
              <a:ea typeface="黑体" pitchFamily="49" charset="-122"/>
            </a:endParaRPr>
          </a:p>
        </p:txBody>
      </p:sp>
      <p:pic>
        <p:nvPicPr>
          <p:cNvPr id="31748"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Rectangle 6"/>
          <p:cNvSpPr>
            <a:spLocks noChangeArrowheads="1"/>
          </p:cNvSpPr>
          <p:nvPr/>
        </p:nvSpPr>
        <p:spPr bwMode="auto">
          <a:xfrm>
            <a:off x="706437" y="4504978"/>
            <a:ext cx="8057597" cy="1384995"/>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r>
              <a:rPr lang="zh-CN" altLang="en-US" sz="2800" b="1" dirty="0" smtClean="0">
                <a:solidFill>
                  <a:schemeClr val="bg1"/>
                </a:solidFill>
                <a:latin typeface="仿宋" pitchFamily="49" charset="-122"/>
                <a:ea typeface="仿宋" pitchFamily="49" charset="-122"/>
              </a:rPr>
              <a:t>请小组成员每人在纸条上写下一个体会，组长和组员一起把类似的体会合并，总结出小组的体会，进行汇报。</a:t>
            </a:r>
            <a:endParaRPr lang="zh-CN" altLang="en-US" sz="2800" b="1" dirty="0">
              <a:solidFill>
                <a:schemeClr val="bg1"/>
              </a:solidFill>
              <a:latin typeface="仿宋" pitchFamily="49" charset="-122"/>
              <a:ea typeface="仿宋"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1"/>
          <p:cNvSpPr>
            <a:spLocks noGrp="1"/>
          </p:cNvSpPr>
          <p:nvPr>
            <p:ph type="title"/>
          </p:nvPr>
        </p:nvSpPr>
        <p:spPr>
          <a:solidFill>
            <a:schemeClr val="bg1"/>
          </a:solidFill>
          <a:ln w="57150">
            <a:solidFill>
              <a:srgbClr val="002060"/>
            </a:solidFill>
            <a:miter lim="800000"/>
          </a:ln>
        </p:spPr>
        <p:txBody>
          <a:bodyPr/>
          <a:lstStyle/>
          <a:p>
            <a:pPr eaLnBrk="1" hangingPunct="1"/>
            <a:r>
              <a:rPr lang="zh-CN" altLang="en-US" b="1" smtClean="0">
                <a:solidFill>
                  <a:srgbClr val="002060"/>
                </a:solidFill>
              </a:rPr>
              <a:t>游戏</a:t>
            </a:r>
            <a:endParaRPr lang="zh-CN" altLang="en-US" b="1" smtClean="0">
              <a:solidFill>
                <a:srgbClr val="002060"/>
              </a:solidFill>
            </a:endParaRPr>
          </a:p>
        </p:txBody>
      </p:sp>
      <p:sp>
        <p:nvSpPr>
          <p:cNvPr id="31747" name="AutoShape 4"/>
          <p:cNvSpPr>
            <a:spLocks noChangeArrowheads="1"/>
          </p:cNvSpPr>
          <p:nvPr/>
        </p:nvSpPr>
        <p:spPr bwMode="gray">
          <a:xfrm>
            <a:off x="395288" y="1552575"/>
            <a:ext cx="8353425" cy="4972050"/>
          </a:xfrm>
          <a:prstGeom prst="roundRect">
            <a:avLst>
              <a:gd name="adj" fmla="val 16667"/>
            </a:avLst>
          </a:prstGeom>
          <a:solidFill>
            <a:srgbClr val="002060"/>
          </a:solidFill>
          <a:ln w="57150" algn="ctr">
            <a:solidFill>
              <a:schemeClr val="bg1"/>
            </a:solidFill>
            <a:round/>
          </a:ln>
        </p:spPr>
        <p:txBody>
          <a:bodyPr wrap="none" anchor="ctr"/>
          <a:lstStyle/>
          <a:p>
            <a:pPr eaLnBrk="0" hangingPunct="0">
              <a:lnSpc>
                <a:spcPct val="150000"/>
              </a:lnSpc>
            </a:pPr>
            <a:r>
              <a:rPr lang="zh-CN" altLang="en-US" sz="4400" b="1">
                <a:solidFill>
                  <a:schemeClr val="bg1"/>
                </a:solidFill>
                <a:latin typeface="黑体" pitchFamily="49" charset="-122"/>
                <a:ea typeface="黑体" pitchFamily="49" charset="-122"/>
              </a:rPr>
              <a:t>游戏说明了这些道理：</a:t>
            </a:r>
            <a:endParaRPr lang="en-US" altLang="zh-CN" sz="4400" b="1">
              <a:solidFill>
                <a:schemeClr val="bg1"/>
              </a:solidFill>
              <a:latin typeface="黑体" pitchFamily="49" charset="-122"/>
              <a:ea typeface="黑体" pitchFamily="49" charset="-122"/>
            </a:endParaRPr>
          </a:p>
          <a:p>
            <a:pPr eaLnBrk="0" hangingPunct="0">
              <a:lnSpc>
                <a:spcPct val="150000"/>
              </a:lnSpc>
            </a:pPr>
            <a:endParaRPr lang="en-US" altLang="zh-CN" sz="4400" b="1">
              <a:solidFill>
                <a:schemeClr val="bg1"/>
              </a:solidFill>
              <a:latin typeface="黑体" pitchFamily="49" charset="-122"/>
              <a:ea typeface="黑体" pitchFamily="49" charset="-122"/>
            </a:endParaRPr>
          </a:p>
          <a:p>
            <a:pPr eaLnBrk="0" hangingPunct="0">
              <a:lnSpc>
                <a:spcPct val="150000"/>
              </a:lnSpc>
            </a:pPr>
            <a:endParaRPr lang="en-US" altLang="zh-CN" sz="4400" b="1">
              <a:solidFill>
                <a:schemeClr val="bg1"/>
              </a:solidFill>
              <a:latin typeface="黑体" pitchFamily="49" charset="-122"/>
              <a:ea typeface="黑体" pitchFamily="49" charset="-122"/>
            </a:endParaRPr>
          </a:p>
        </p:txBody>
      </p:sp>
      <p:pic>
        <p:nvPicPr>
          <p:cNvPr id="31748" name="Picture 3" descr="j007881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292725" y="119063"/>
            <a:ext cx="3095625" cy="1363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Rectangle 6"/>
          <p:cNvSpPr>
            <a:spLocks noChangeArrowheads="1"/>
          </p:cNvSpPr>
          <p:nvPr/>
        </p:nvSpPr>
        <p:spPr bwMode="auto">
          <a:xfrm>
            <a:off x="706438" y="4724400"/>
            <a:ext cx="7239000" cy="946150"/>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800" b="1">
                <a:solidFill>
                  <a:schemeClr val="bg1"/>
                </a:solidFill>
                <a:latin typeface="华文隶书" pitchFamily="2" charset="-122"/>
                <a:ea typeface="华文隶书" pitchFamily="2" charset="-122"/>
              </a:rPr>
              <a:t>传话内容通常会因为中间环节的差错而使表达者的初衷与接收者得到的信息大相径庭。 </a:t>
            </a:r>
            <a:endParaRPr lang="zh-CN" altLang="en-US" sz="2800" b="1">
              <a:solidFill>
                <a:schemeClr val="bg1"/>
              </a:solidFill>
              <a:latin typeface="华文隶书" pitchFamily="2" charset="-122"/>
              <a:ea typeface="华文隶书" pitchFamily="2" charset="-122"/>
            </a:endParaRPr>
          </a:p>
        </p:txBody>
      </p:sp>
      <p:sp>
        <p:nvSpPr>
          <p:cNvPr id="31750" name="Text Box 7"/>
          <p:cNvSpPr txBox="1">
            <a:spLocks noChangeArrowheads="1"/>
          </p:cNvSpPr>
          <p:nvPr/>
        </p:nvSpPr>
        <p:spPr bwMode="auto">
          <a:xfrm>
            <a:off x="579438" y="3854450"/>
            <a:ext cx="914400" cy="36830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pPr>
            <a:r>
              <a:rPr lang="zh-CN" altLang="en-US" b="1">
                <a:solidFill>
                  <a:schemeClr val="bg1"/>
                </a:solidFill>
              </a:rPr>
              <a:t>表达者</a:t>
            </a:r>
            <a:endParaRPr lang="zh-CN" altLang="en-US" b="1">
              <a:solidFill>
                <a:schemeClr val="bg1"/>
              </a:solidFill>
            </a:endParaRPr>
          </a:p>
        </p:txBody>
      </p:sp>
      <p:sp>
        <p:nvSpPr>
          <p:cNvPr id="31751" name="Text Box 8"/>
          <p:cNvSpPr txBox="1">
            <a:spLocks noChangeArrowheads="1"/>
          </p:cNvSpPr>
          <p:nvPr/>
        </p:nvSpPr>
        <p:spPr bwMode="auto">
          <a:xfrm>
            <a:off x="1874838" y="3854450"/>
            <a:ext cx="1371600" cy="36830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pPr>
            <a:r>
              <a:rPr lang="zh-CN" altLang="en-US" b="1">
                <a:solidFill>
                  <a:schemeClr val="bg1"/>
                </a:solidFill>
              </a:rPr>
              <a:t>中间环节</a:t>
            </a:r>
            <a:r>
              <a:rPr lang="en-US" altLang="zh-CN" b="1">
                <a:solidFill>
                  <a:schemeClr val="bg1"/>
                </a:solidFill>
              </a:rPr>
              <a:t>1</a:t>
            </a:r>
            <a:endParaRPr lang="en-US" altLang="zh-CN" b="1">
              <a:solidFill>
                <a:schemeClr val="bg1"/>
              </a:solidFill>
            </a:endParaRPr>
          </a:p>
        </p:txBody>
      </p:sp>
      <p:sp>
        <p:nvSpPr>
          <p:cNvPr id="31752" name="Text Box 9"/>
          <p:cNvSpPr txBox="1">
            <a:spLocks noChangeArrowheads="1"/>
          </p:cNvSpPr>
          <p:nvPr/>
        </p:nvSpPr>
        <p:spPr bwMode="auto">
          <a:xfrm>
            <a:off x="3627438" y="3854450"/>
            <a:ext cx="1371600" cy="36830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pPr>
            <a:r>
              <a:rPr lang="zh-CN" altLang="en-US" b="1">
                <a:solidFill>
                  <a:schemeClr val="bg1"/>
                </a:solidFill>
              </a:rPr>
              <a:t>中间环节</a:t>
            </a:r>
            <a:r>
              <a:rPr lang="en-US" altLang="zh-CN" b="1">
                <a:solidFill>
                  <a:schemeClr val="bg1"/>
                </a:solidFill>
              </a:rPr>
              <a:t>2</a:t>
            </a:r>
            <a:endParaRPr lang="en-US" altLang="zh-CN" b="1">
              <a:solidFill>
                <a:schemeClr val="bg1"/>
              </a:solidFill>
            </a:endParaRPr>
          </a:p>
        </p:txBody>
      </p:sp>
      <p:sp>
        <p:nvSpPr>
          <p:cNvPr id="31753" name="Text Box 10"/>
          <p:cNvSpPr txBox="1">
            <a:spLocks noChangeArrowheads="1"/>
          </p:cNvSpPr>
          <p:nvPr/>
        </p:nvSpPr>
        <p:spPr bwMode="auto">
          <a:xfrm>
            <a:off x="5354638" y="3854450"/>
            <a:ext cx="1371600" cy="36830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spcBef>
                <a:spcPct val="50000"/>
              </a:spcBef>
            </a:pPr>
            <a:r>
              <a:rPr lang="en-US" altLang="zh-CN" b="1">
                <a:solidFill>
                  <a:schemeClr val="bg1"/>
                </a:solidFill>
                <a:latin typeface="Arial" panose="020B0604020202090204" pitchFamily="34" charset="0"/>
              </a:rPr>
              <a:t>……</a:t>
            </a:r>
            <a:endParaRPr lang="en-US" altLang="zh-CN" b="1">
              <a:solidFill>
                <a:schemeClr val="bg1"/>
              </a:solidFill>
            </a:endParaRPr>
          </a:p>
        </p:txBody>
      </p:sp>
      <p:sp>
        <p:nvSpPr>
          <p:cNvPr id="31754" name="Text Box 11"/>
          <p:cNvSpPr txBox="1">
            <a:spLocks noChangeArrowheads="1"/>
          </p:cNvSpPr>
          <p:nvPr/>
        </p:nvSpPr>
        <p:spPr bwMode="auto">
          <a:xfrm>
            <a:off x="7259638" y="3854450"/>
            <a:ext cx="1371600" cy="368300"/>
          </a:xfrm>
          <a:prstGeom prst="rect">
            <a:avLst/>
          </a:prstGeom>
          <a:noFill/>
          <a:ln w="38100">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spcBef>
                <a:spcPct val="50000"/>
              </a:spcBef>
            </a:pPr>
            <a:r>
              <a:rPr lang="zh-CN" altLang="en-US" b="1">
                <a:solidFill>
                  <a:schemeClr val="bg1"/>
                </a:solidFill>
              </a:rPr>
              <a:t>信息接收者</a:t>
            </a:r>
            <a:endParaRPr lang="zh-CN" altLang="en-US" b="1">
              <a:solidFill>
                <a:schemeClr val="bg1"/>
              </a:solidFill>
            </a:endParaRPr>
          </a:p>
        </p:txBody>
      </p:sp>
      <p:sp>
        <p:nvSpPr>
          <p:cNvPr id="31755" name="Rectangle 13"/>
          <p:cNvSpPr>
            <a:spLocks noChangeArrowheads="1"/>
          </p:cNvSpPr>
          <p:nvPr/>
        </p:nvSpPr>
        <p:spPr bwMode="auto">
          <a:xfrm>
            <a:off x="1417638" y="3702050"/>
            <a:ext cx="587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bg1"/>
                </a:solidFill>
              </a:rPr>
              <a:t>→</a:t>
            </a:r>
            <a:endParaRPr lang="en-US" altLang="zh-CN" sz="3200" b="1">
              <a:solidFill>
                <a:schemeClr val="bg1"/>
              </a:solidFill>
            </a:endParaRPr>
          </a:p>
        </p:txBody>
      </p:sp>
      <p:sp>
        <p:nvSpPr>
          <p:cNvPr id="31756" name="Rectangle 14"/>
          <p:cNvSpPr>
            <a:spLocks noChangeArrowheads="1"/>
          </p:cNvSpPr>
          <p:nvPr/>
        </p:nvSpPr>
        <p:spPr bwMode="auto">
          <a:xfrm>
            <a:off x="6726238" y="3702050"/>
            <a:ext cx="587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bg1"/>
                </a:solidFill>
              </a:rPr>
              <a:t>→</a:t>
            </a:r>
            <a:endParaRPr lang="en-US" altLang="zh-CN" sz="3200" b="1">
              <a:solidFill>
                <a:schemeClr val="bg1"/>
              </a:solidFill>
            </a:endParaRPr>
          </a:p>
        </p:txBody>
      </p:sp>
      <p:sp>
        <p:nvSpPr>
          <p:cNvPr id="31757" name="Rectangle 15"/>
          <p:cNvSpPr>
            <a:spLocks noChangeArrowheads="1"/>
          </p:cNvSpPr>
          <p:nvPr/>
        </p:nvSpPr>
        <p:spPr bwMode="auto">
          <a:xfrm>
            <a:off x="3170238" y="3702050"/>
            <a:ext cx="587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bg1"/>
                </a:solidFill>
              </a:rPr>
              <a:t>→</a:t>
            </a:r>
            <a:endParaRPr lang="en-US" altLang="zh-CN" sz="3200" b="1">
              <a:solidFill>
                <a:schemeClr val="bg1"/>
              </a:solidFill>
            </a:endParaRPr>
          </a:p>
        </p:txBody>
      </p:sp>
      <p:sp>
        <p:nvSpPr>
          <p:cNvPr id="31758" name="Rectangle 16"/>
          <p:cNvSpPr>
            <a:spLocks noChangeArrowheads="1"/>
          </p:cNvSpPr>
          <p:nvPr/>
        </p:nvSpPr>
        <p:spPr bwMode="auto">
          <a:xfrm>
            <a:off x="4897438" y="3702050"/>
            <a:ext cx="5873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200" b="1">
                <a:solidFill>
                  <a:schemeClr val="bg1"/>
                </a:solidFill>
              </a:rPr>
              <a:t>→</a:t>
            </a:r>
            <a:endParaRPr lang="en-US" altLang="zh-CN" sz="3200" b="1">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沟通漏斗图</a:t>
            </a:r>
            <a:endParaRPr lang="zh-CN" altLang="en-US" dirty="0" smtClean="0">
              <a:solidFill>
                <a:schemeClr val="bg1"/>
              </a:solidFill>
              <a:latin typeface="黑体" pitchFamily="49" charset="-122"/>
              <a:ea typeface="黑体" pitchFamily="49" charset="-122"/>
            </a:endParaRPr>
          </a:p>
        </p:txBody>
      </p:sp>
      <p:grpSp>
        <p:nvGrpSpPr>
          <p:cNvPr id="26" name="Group 3"/>
          <p:cNvGrpSpPr/>
          <p:nvPr/>
        </p:nvGrpSpPr>
        <p:grpSpPr bwMode="auto">
          <a:xfrm>
            <a:off x="1042988" y="1773238"/>
            <a:ext cx="7273925" cy="4340225"/>
            <a:chOff x="930" y="1603"/>
            <a:chExt cx="3916" cy="2190"/>
          </a:xfrm>
        </p:grpSpPr>
        <p:pic>
          <p:nvPicPr>
            <p:cNvPr id="38916" name="j0074270.mid">
              <a:hlinkClick r:id="" action="ppaction://media"/>
            </p:cNvPr>
            <p:cNvPicPr>
              <a:picLocks noRot="1" noChangeAspect="1" noChangeArrowheads="1"/>
            </p:cNvPicPr>
            <p:nvPr>
              <a:audi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1375" y="3022"/>
              <a:ext cx="178" cy="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AutoShape 5"/>
            <p:cNvSpPr>
              <a:spLocks noChangeArrowheads="1"/>
            </p:cNvSpPr>
            <p:nvPr/>
          </p:nvSpPr>
          <p:spPr bwMode="auto">
            <a:xfrm>
              <a:off x="930" y="1603"/>
              <a:ext cx="1914" cy="219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FFFF"/>
            </a:solidFill>
            <a:ln w="9525">
              <a:solidFill>
                <a:srgbClr val="FB1821"/>
              </a:solidFill>
              <a:miter lim="800000"/>
            </a:ln>
            <a:effectLst>
              <a:outerShdw dist="107763" dir="2700000" algn="ctr" rotWithShape="0">
                <a:srgbClr val="008A71"/>
              </a:outerShdw>
            </a:effectLst>
          </p:spPr>
          <p:txBody>
            <a:bodyPr wrap="none" anchor="ctr"/>
            <a:lstStyle/>
            <a:p>
              <a:pPr>
                <a:spcBef>
                  <a:spcPts val="0"/>
                </a:spcBef>
                <a:spcAft>
                  <a:spcPts val="0"/>
                </a:spcAft>
                <a:defRPr/>
              </a:pPr>
              <a:endParaRPr lang="zh-CN" altLang="en-US" kern="0">
                <a:solidFill>
                  <a:sysClr val="windowText" lastClr="000000"/>
                </a:solidFill>
                <a:latin typeface="Arial" panose="020B0604020202090204" pitchFamily="34" charset="0"/>
              </a:endParaRPr>
            </a:p>
          </p:txBody>
        </p:sp>
        <p:sp>
          <p:nvSpPr>
            <p:cNvPr id="29" name="Line 6"/>
            <p:cNvSpPr>
              <a:spLocks noChangeShapeType="1"/>
            </p:cNvSpPr>
            <p:nvPr/>
          </p:nvSpPr>
          <p:spPr bwMode="auto">
            <a:xfrm>
              <a:off x="1019" y="2009"/>
              <a:ext cx="1736" cy="0"/>
            </a:xfrm>
            <a:prstGeom prst="line">
              <a:avLst/>
            </a:prstGeom>
            <a:noFill/>
            <a:ln w="9525">
              <a:solidFill>
                <a:srgbClr val="FB1821"/>
              </a:solidFill>
              <a:miter lim="800000"/>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0" name="Line 7"/>
            <p:cNvSpPr>
              <a:spLocks noChangeShapeType="1"/>
            </p:cNvSpPr>
            <p:nvPr/>
          </p:nvSpPr>
          <p:spPr bwMode="auto">
            <a:xfrm>
              <a:off x="1108" y="2455"/>
              <a:ext cx="1558" cy="0"/>
            </a:xfrm>
            <a:prstGeom prst="line">
              <a:avLst/>
            </a:prstGeom>
            <a:noFill/>
            <a:ln w="9525">
              <a:solidFill>
                <a:srgbClr val="FB1821"/>
              </a:solidFill>
              <a:miter lim="800000"/>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1" name="Line 8"/>
            <p:cNvSpPr>
              <a:spLocks noChangeShapeType="1"/>
            </p:cNvSpPr>
            <p:nvPr/>
          </p:nvSpPr>
          <p:spPr bwMode="auto">
            <a:xfrm>
              <a:off x="1197" y="2901"/>
              <a:ext cx="1380" cy="0"/>
            </a:xfrm>
            <a:prstGeom prst="line">
              <a:avLst/>
            </a:prstGeom>
            <a:noFill/>
            <a:ln w="9525">
              <a:solidFill>
                <a:srgbClr val="FB1821"/>
              </a:solidFill>
              <a:miter lim="800000"/>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2" name="Line 9"/>
            <p:cNvSpPr>
              <a:spLocks noChangeShapeType="1"/>
            </p:cNvSpPr>
            <p:nvPr/>
          </p:nvSpPr>
          <p:spPr bwMode="auto">
            <a:xfrm>
              <a:off x="1286" y="3347"/>
              <a:ext cx="1155" cy="0"/>
            </a:xfrm>
            <a:prstGeom prst="line">
              <a:avLst/>
            </a:prstGeom>
            <a:noFill/>
            <a:ln w="9525">
              <a:solidFill>
                <a:srgbClr val="FB1821"/>
              </a:solidFill>
              <a:miter lim="800000"/>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3" name="Line 10"/>
            <p:cNvSpPr>
              <a:spLocks noChangeShapeType="1"/>
            </p:cNvSpPr>
            <p:nvPr/>
          </p:nvSpPr>
          <p:spPr bwMode="auto">
            <a:xfrm>
              <a:off x="2755" y="1797"/>
              <a:ext cx="805" cy="0"/>
            </a:xfrm>
            <a:prstGeom prst="line">
              <a:avLst/>
            </a:prstGeom>
            <a:noFill/>
            <a:ln w="9525">
              <a:solidFill>
                <a:srgbClr val="008A71"/>
              </a:solidFill>
              <a:miter lim="800000"/>
              <a:tailEnd type="triangle" w="med" len="med"/>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4" name="Line 11"/>
            <p:cNvSpPr>
              <a:spLocks noChangeShapeType="1"/>
            </p:cNvSpPr>
            <p:nvPr/>
          </p:nvSpPr>
          <p:spPr bwMode="auto">
            <a:xfrm>
              <a:off x="2666" y="2251"/>
              <a:ext cx="894" cy="0"/>
            </a:xfrm>
            <a:prstGeom prst="line">
              <a:avLst/>
            </a:prstGeom>
            <a:noFill/>
            <a:ln w="9525">
              <a:solidFill>
                <a:srgbClr val="008A71"/>
              </a:solidFill>
              <a:miter lim="800000"/>
              <a:tailEnd type="triangle" w="med" len="med"/>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5" name="Line 12"/>
            <p:cNvSpPr>
              <a:spLocks noChangeShapeType="1"/>
            </p:cNvSpPr>
            <p:nvPr/>
          </p:nvSpPr>
          <p:spPr bwMode="auto">
            <a:xfrm>
              <a:off x="2577" y="2659"/>
              <a:ext cx="983" cy="0"/>
            </a:xfrm>
            <a:prstGeom prst="line">
              <a:avLst/>
            </a:prstGeom>
            <a:noFill/>
            <a:ln w="9525">
              <a:solidFill>
                <a:srgbClr val="008A71"/>
              </a:solidFill>
              <a:miter lim="800000"/>
              <a:tailEnd type="triangle" w="med" len="med"/>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6" name="Line 13"/>
            <p:cNvSpPr>
              <a:spLocks noChangeShapeType="1"/>
            </p:cNvSpPr>
            <p:nvPr/>
          </p:nvSpPr>
          <p:spPr bwMode="auto">
            <a:xfrm>
              <a:off x="2488" y="3113"/>
              <a:ext cx="1072" cy="0"/>
            </a:xfrm>
            <a:prstGeom prst="line">
              <a:avLst/>
            </a:prstGeom>
            <a:noFill/>
            <a:ln w="9525">
              <a:solidFill>
                <a:srgbClr val="008A71"/>
              </a:solidFill>
              <a:miter lim="800000"/>
              <a:tailEnd type="triangle" w="med" len="med"/>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7" name="Line 14"/>
            <p:cNvSpPr>
              <a:spLocks noChangeShapeType="1"/>
            </p:cNvSpPr>
            <p:nvPr/>
          </p:nvSpPr>
          <p:spPr bwMode="auto">
            <a:xfrm>
              <a:off x="2399" y="3566"/>
              <a:ext cx="1161" cy="0"/>
            </a:xfrm>
            <a:prstGeom prst="line">
              <a:avLst/>
            </a:prstGeom>
            <a:noFill/>
            <a:ln w="9525">
              <a:solidFill>
                <a:srgbClr val="008A71"/>
              </a:solidFill>
              <a:miter lim="800000"/>
              <a:tailEnd type="triangle" w="med" len="med"/>
            </a:ln>
            <a:extLst>
              <a:ext uri="{909E8E84-426E-40DD-AFC4-6F175D3DCCD1}">
                <a14:hiddenFill xmlns:a14="http://schemas.microsoft.com/office/drawing/2010/main">
                  <a:noFill/>
                </a14:hiddenFill>
              </a:ext>
            </a:extLst>
          </p:spPr>
          <p:txBody>
            <a:bodyPr wrap="none"/>
            <a:lstStyle/>
            <a:p>
              <a:pPr>
                <a:spcBef>
                  <a:spcPts val="0"/>
                </a:spcBef>
                <a:spcAft>
                  <a:spcPts val="0"/>
                </a:spcAft>
                <a:defRPr/>
              </a:pPr>
              <a:endParaRPr lang="zh-CN" altLang="en-US" kern="0">
                <a:solidFill>
                  <a:sysClr val="windowText" lastClr="000000"/>
                </a:solidFill>
              </a:endParaRPr>
            </a:p>
          </p:txBody>
        </p:sp>
        <p:sp>
          <p:nvSpPr>
            <p:cNvPr id="38927" name="WordArt 15"/>
            <p:cNvSpPr>
              <a:spLocks noChangeArrowheads="1" noChangeShapeType="1" noTextEdit="1"/>
            </p:cNvSpPr>
            <p:nvPr/>
          </p:nvSpPr>
          <p:spPr bwMode="auto">
            <a:xfrm>
              <a:off x="3778" y="1661"/>
              <a:ext cx="1068" cy="243"/>
            </a:xfrm>
            <a:prstGeom prst="rect">
              <a:avLst/>
            </a:prstGeom>
          </p:spPr>
          <p:txBody>
            <a:bodyPr wrap="none" fromWordArt="1">
              <a:prstTxWarp prst="textPlain">
                <a:avLst>
                  <a:gd name="adj" fmla="val 50000"/>
                </a:avLst>
              </a:prstTxWarp>
            </a:bodyPr>
            <a:lstStyle/>
            <a:p>
              <a:pPr algn="ctr"/>
              <a:r>
                <a:rPr lang="zh-CN" altLang="en-US" kern="10">
                  <a:ln w="9525">
                    <a:solidFill>
                      <a:srgbClr val="008A71"/>
                    </a:solidFill>
                    <a:miter lim="800000"/>
                  </a:ln>
                  <a:solidFill>
                    <a:srgbClr val="000066"/>
                  </a:solidFill>
                  <a:latin typeface="MS PGothic"/>
                  <a:ea typeface="MS PGothic"/>
                </a:rPr>
                <a:t>您 想 说 的</a:t>
              </a:r>
              <a:endParaRPr lang="zh-CN" altLang="en-US" kern="10">
                <a:ln w="9525">
                  <a:solidFill>
                    <a:srgbClr val="008A71"/>
                  </a:solidFill>
                  <a:miter lim="800000"/>
                </a:ln>
                <a:solidFill>
                  <a:srgbClr val="000066"/>
                </a:solidFill>
                <a:latin typeface="MS PGothic"/>
                <a:ea typeface="MS PGothic"/>
              </a:endParaRPr>
            </a:p>
          </p:txBody>
        </p:sp>
        <p:sp>
          <p:nvSpPr>
            <p:cNvPr id="38928" name="WordArt 16"/>
            <p:cNvSpPr>
              <a:spLocks noChangeArrowheads="1" noChangeShapeType="1" noTextEdit="1"/>
            </p:cNvSpPr>
            <p:nvPr/>
          </p:nvSpPr>
          <p:spPr bwMode="auto">
            <a:xfrm>
              <a:off x="3778" y="2115"/>
              <a:ext cx="1068" cy="243"/>
            </a:xfrm>
            <a:prstGeom prst="rect">
              <a:avLst/>
            </a:prstGeom>
          </p:spPr>
          <p:txBody>
            <a:bodyPr wrap="none" fromWordArt="1">
              <a:prstTxWarp prst="textPlain">
                <a:avLst>
                  <a:gd name="adj" fmla="val 50000"/>
                </a:avLst>
              </a:prstTxWarp>
            </a:bodyPr>
            <a:lstStyle/>
            <a:p>
              <a:pPr algn="ctr"/>
              <a:r>
                <a:rPr lang="zh-CN" altLang="en-US" kern="10">
                  <a:ln w="9525">
                    <a:solidFill>
                      <a:srgbClr val="008A71"/>
                    </a:solidFill>
                    <a:miter lim="800000"/>
                  </a:ln>
                  <a:solidFill>
                    <a:srgbClr val="000066"/>
                  </a:solidFill>
                  <a:latin typeface="MS PGothic"/>
                  <a:ea typeface="MS PGothic"/>
                </a:rPr>
                <a:t>您 说 出 来 的</a:t>
              </a:r>
              <a:endParaRPr lang="zh-CN" altLang="en-US" kern="10">
                <a:ln w="9525">
                  <a:solidFill>
                    <a:srgbClr val="008A71"/>
                  </a:solidFill>
                  <a:miter lim="800000"/>
                </a:ln>
                <a:solidFill>
                  <a:srgbClr val="000066"/>
                </a:solidFill>
                <a:latin typeface="MS PGothic"/>
                <a:ea typeface="MS PGothic"/>
              </a:endParaRPr>
            </a:p>
          </p:txBody>
        </p:sp>
        <p:sp>
          <p:nvSpPr>
            <p:cNvPr id="38929" name="WordArt 17"/>
            <p:cNvSpPr>
              <a:spLocks noChangeArrowheads="1" noChangeShapeType="1" noTextEdit="1"/>
            </p:cNvSpPr>
            <p:nvPr/>
          </p:nvSpPr>
          <p:spPr bwMode="auto">
            <a:xfrm>
              <a:off x="3778" y="2523"/>
              <a:ext cx="1068" cy="244"/>
            </a:xfrm>
            <a:prstGeom prst="rect">
              <a:avLst/>
            </a:prstGeom>
          </p:spPr>
          <p:txBody>
            <a:bodyPr wrap="none" fromWordArt="1">
              <a:prstTxWarp prst="textPlain">
                <a:avLst>
                  <a:gd name="adj" fmla="val 50000"/>
                </a:avLst>
              </a:prstTxWarp>
            </a:bodyPr>
            <a:lstStyle/>
            <a:p>
              <a:pPr algn="ctr"/>
              <a:r>
                <a:rPr lang="zh-CN" altLang="en-US" kern="10">
                  <a:ln w="9525">
                    <a:solidFill>
                      <a:srgbClr val="008A71"/>
                    </a:solidFill>
                    <a:miter lim="800000"/>
                  </a:ln>
                  <a:solidFill>
                    <a:srgbClr val="000066"/>
                  </a:solidFill>
                  <a:latin typeface="MS PGothic"/>
                  <a:ea typeface="MS PGothic"/>
                </a:rPr>
                <a:t>对 方 听 到 的</a:t>
              </a:r>
              <a:endParaRPr lang="zh-CN" altLang="en-US" kern="10">
                <a:ln w="9525">
                  <a:solidFill>
                    <a:srgbClr val="008A71"/>
                  </a:solidFill>
                  <a:miter lim="800000"/>
                </a:ln>
                <a:solidFill>
                  <a:srgbClr val="000066"/>
                </a:solidFill>
                <a:latin typeface="MS PGothic"/>
                <a:ea typeface="MS PGothic"/>
              </a:endParaRPr>
            </a:p>
          </p:txBody>
        </p:sp>
        <p:sp>
          <p:nvSpPr>
            <p:cNvPr id="38930" name="WordArt 18"/>
            <p:cNvSpPr>
              <a:spLocks noChangeArrowheads="1" noChangeShapeType="1" noTextEdit="1"/>
            </p:cNvSpPr>
            <p:nvPr/>
          </p:nvSpPr>
          <p:spPr bwMode="auto">
            <a:xfrm>
              <a:off x="3778" y="3430"/>
              <a:ext cx="1068" cy="243"/>
            </a:xfrm>
            <a:prstGeom prst="rect">
              <a:avLst/>
            </a:prstGeom>
          </p:spPr>
          <p:txBody>
            <a:bodyPr wrap="none" fromWordArt="1">
              <a:prstTxWarp prst="textPlain">
                <a:avLst>
                  <a:gd name="adj" fmla="val 50000"/>
                </a:avLst>
              </a:prstTxWarp>
            </a:bodyPr>
            <a:lstStyle/>
            <a:p>
              <a:pPr algn="ctr"/>
              <a:r>
                <a:rPr lang="zh-CN" altLang="en-US" kern="10">
                  <a:ln w="9525">
                    <a:solidFill>
                      <a:srgbClr val="008A71"/>
                    </a:solidFill>
                    <a:miter lim="800000"/>
                  </a:ln>
                  <a:solidFill>
                    <a:srgbClr val="000066"/>
                  </a:solidFill>
                  <a:latin typeface="MS PGothic"/>
                  <a:ea typeface="MS PGothic"/>
                </a:rPr>
                <a:t>对 方 记 住 的</a:t>
              </a:r>
              <a:endParaRPr lang="zh-CN" altLang="en-US" kern="10">
                <a:ln w="9525">
                  <a:solidFill>
                    <a:srgbClr val="008A71"/>
                  </a:solidFill>
                  <a:miter lim="800000"/>
                </a:ln>
                <a:solidFill>
                  <a:srgbClr val="000066"/>
                </a:solidFill>
                <a:latin typeface="MS PGothic"/>
                <a:ea typeface="MS PGothic"/>
              </a:endParaRPr>
            </a:p>
          </p:txBody>
        </p:sp>
        <p:sp>
          <p:nvSpPr>
            <p:cNvPr id="38931" name="WordArt 19"/>
            <p:cNvSpPr>
              <a:spLocks noChangeArrowheads="1" noChangeShapeType="1" noTextEdit="1"/>
            </p:cNvSpPr>
            <p:nvPr/>
          </p:nvSpPr>
          <p:spPr bwMode="auto">
            <a:xfrm>
              <a:off x="3778" y="2959"/>
              <a:ext cx="1068" cy="244"/>
            </a:xfrm>
            <a:prstGeom prst="rect">
              <a:avLst/>
            </a:prstGeom>
          </p:spPr>
          <p:txBody>
            <a:bodyPr wrap="none" fromWordArt="1">
              <a:prstTxWarp prst="textPlain">
                <a:avLst>
                  <a:gd name="adj" fmla="val 50000"/>
                </a:avLst>
              </a:prstTxWarp>
            </a:bodyPr>
            <a:lstStyle/>
            <a:p>
              <a:pPr algn="ctr"/>
              <a:r>
                <a:rPr lang="zh-CN" altLang="en-US" kern="10">
                  <a:ln w="9525">
                    <a:solidFill>
                      <a:srgbClr val="008A71"/>
                    </a:solidFill>
                    <a:miter lim="800000"/>
                  </a:ln>
                  <a:solidFill>
                    <a:srgbClr val="000066"/>
                  </a:solidFill>
                  <a:latin typeface="MS PGothic"/>
                  <a:ea typeface="MS PGothic"/>
                </a:rPr>
                <a:t>对 方 理 解 的</a:t>
              </a:r>
              <a:endParaRPr lang="zh-CN" altLang="en-US" kern="10">
                <a:ln w="9525">
                  <a:solidFill>
                    <a:srgbClr val="008A71"/>
                  </a:solidFill>
                  <a:miter lim="800000"/>
                </a:ln>
                <a:solidFill>
                  <a:srgbClr val="000066"/>
                </a:solidFill>
                <a:latin typeface="MS PGothic"/>
                <a:ea typeface="MS PGothic"/>
              </a:endParaRPr>
            </a:p>
          </p:txBody>
        </p:sp>
        <p:sp>
          <p:nvSpPr>
            <p:cNvPr id="38932" name="WordArt 20"/>
            <p:cNvSpPr>
              <a:spLocks noChangeArrowheads="1" noChangeShapeType="1" noTextEdit="1"/>
            </p:cNvSpPr>
            <p:nvPr/>
          </p:nvSpPr>
          <p:spPr bwMode="auto">
            <a:xfrm>
              <a:off x="1687" y="1725"/>
              <a:ext cx="400" cy="162"/>
            </a:xfrm>
            <a:prstGeom prst="rect">
              <a:avLst/>
            </a:prstGeom>
          </p:spPr>
          <p:txBody>
            <a:bodyPr wrap="none" fromWordArt="1">
              <a:prstTxWarp prst="textPlain">
                <a:avLst>
                  <a:gd name="adj" fmla="val 50000"/>
                </a:avLst>
              </a:prstTxWarp>
            </a:bodyPr>
            <a:lstStyle/>
            <a:p>
              <a:pPr algn="ctr"/>
              <a:r>
                <a:rPr lang="en-US" altLang="zh-CN" kern="10">
                  <a:ln w="9525">
                    <a:solidFill>
                      <a:srgbClr val="FB1821"/>
                    </a:solidFill>
                    <a:miter lim="800000"/>
                  </a:ln>
                  <a:solidFill>
                    <a:srgbClr val="000000"/>
                  </a:solidFill>
                  <a:latin typeface="方正中等线简体"/>
                </a:rPr>
                <a:t>100%</a:t>
              </a:r>
              <a:endParaRPr lang="zh-CN" altLang="en-US" kern="10">
                <a:ln w="9525">
                  <a:solidFill>
                    <a:srgbClr val="FB1821"/>
                  </a:solidFill>
                  <a:miter lim="800000"/>
                </a:ln>
                <a:solidFill>
                  <a:srgbClr val="000000"/>
                </a:solidFill>
                <a:latin typeface="方正中等线简体"/>
              </a:endParaRPr>
            </a:p>
          </p:txBody>
        </p:sp>
        <p:sp>
          <p:nvSpPr>
            <p:cNvPr id="38933" name="WordArt 21"/>
            <p:cNvSpPr>
              <a:spLocks noChangeArrowheads="1" noChangeShapeType="1" noTextEdit="1"/>
            </p:cNvSpPr>
            <p:nvPr/>
          </p:nvSpPr>
          <p:spPr bwMode="auto">
            <a:xfrm>
              <a:off x="1687" y="2171"/>
              <a:ext cx="400" cy="162"/>
            </a:xfrm>
            <a:prstGeom prst="rect">
              <a:avLst/>
            </a:prstGeom>
          </p:spPr>
          <p:txBody>
            <a:bodyPr wrap="none" fromWordArt="1">
              <a:prstTxWarp prst="textPlain">
                <a:avLst>
                  <a:gd name="adj" fmla="val 50000"/>
                </a:avLst>
              </a:prstTxWarp>
            </a:bodyPr>
            <a:lstStyle/>
            <a:p>
              <a:pPr algn="ctr"/>
              <a:r>
                <a:rPr lang="en-US" altLang="zh-CN" kern="10">
                  <a:ln w="9525">
                    <a:solidFill>
                      <a:srgbClr val="FB1821"/>
                    </a:solidFill>
                    <a:miter lim="800000"/>
                  </a:ln>
                  <a:solidFill>
                    <a:srgbClr val="000000"/>
                  </a:solidFill>
                  <a:latin typeface="方正中等线简体"/>
                </a:rPr>
                <a:t>80%</a:t>
              </a:r>
              <a:endParaRPr lang="zh-CN" altLang="en-US" kern="10">
                <a:ln w="9525">
                  <a:solidFill>
                    <a:srgbClr val="FB1821"/>
                  </a:solidFill>
                  <a:miter lim="800000"/>
                </a:ln>
                <a:solidFill>
                  <a:srgbClr val="000000"/>
                </a:solidFill>
                <a:latin typeface="方正中等线简体"/>
              </a:endParaRPr>
            </a:p>
          </p:txBody>
        </p:sp>
        <p:sp>
          <p:nvSpPr>
            <p:cNvPr id="38934" name="WordArt 22"/>
            <p:cNvSpPr>
              <a:spLocks noChangeArrowheads="1" noChangeShapeType="1" noTextEdit="1"/>
            </p:cNvSpPr>
            <p:nvPr/>
          </p:nvSpPr>
          <p:spPr bwMode="auto">
            <a:xfrm>
              <a:off x="1687" y="2617"/>
              <a:ext cx="400" cy="162"/>
            </a:xfrm>
            <a:prstGeom prst="rect">
              <a:avLst/>
            </a:prstGeom>
          </p:spPr>
          <p:txBody>
            <a:bodyPr wrap="none" fromWordArt="1">
              <a:prstTxWarp prst="textPlain">
                <a:avLst>
                  <a:gd name="adj" fmla="val 50000"/>
                </a:avLst>
              </a:prstTxWarp>
            </a:bodyPr>
            <a:lstStyle/>
            <a:p>
              <a:pPr algn="ctr"/>
              <a:r>
                <a:rPr lang="en-US" altLang="zh-CN" kern="10">
                  <a:ln w="9525">
                    <a:solidFill>
                      <a:srgbClr val="FB1821"/>
                    </a:solidFill>
                    <a:miter lim="800000"/>
                  </a:ln>
                  <a:solidFill>
                    <a:srgbClr val="000000"/>
                  </a:solidFill>
                  <a:latin typeface="方正中等线简体"/>
                </a:rPr>
                <a:t>60%</a:t>
              </a:r>
              <a:endParaRPr lang="zh-CN" altLang="en-US" kern="10">
                <a:ln w="9525">
                  <a:solidFill>
                    <a:srgbClr val="FB1821"/>
                  </a:solidFill>
                  <a:miter lim="800000"/>
                </a:ln>
                <a:solidFill>
                  <a:srgbClr val="000000"/>
                </a:solidFill>
                <a:latin typeface="方正中等线简体"/>
              </a:endParaRPr>
            </a:p>
          </p:txBody>
        </p:sp>
        <p:sp>
          <p:nvSpPr>
            <p:cNvPr id="38935" name="WordArt 23"/>
            <p:cNvSpPr>
              <a:spLocks noChangeArrowheads="1" noChangeShapeType="1" noTextEdit="1"/>
            </p:cNvSpPr>
            <p:nvPr/>
          </p:nvSpPr>
          <p:spPr bwMode="auto">
            <a:xfrm>
              <a:off x="1687" y="3063"/>
              <a:ext cx="400" cy="162"/>
            </a:xfrm>
            <a:prstGeom prst="rect">
              <a:avLst/>
            </a:prstGeom>
          </p:spPr>
          <p:txBody>
            <a:bodyPr wrap="none" fromWordArt="1">
              <a:prstTxWarp prst="textPlain">
                <a:avLst>
                  <a:gd name="adj" fmla="val 50000"/>
                </a:avLst>
              </a:prstTxWarp>
            </a:bodyPr>
            <a:lstStyle/>
            <a:p>
              <a:pPr algn="ctr"/>
              <a:r>
                <a:rPr lang="en-US" altLang="zh-CN" kern="10">
                  <a:ln w="9525">
                    <a:solidFill>
                      <a:srgbClr val="FB1821"/>
                    </a:solidFill>
                    <a:miter lim="800000"/>
                  </a:ln>
                  <a:solidFill>
                    <a:srgbClr val="000000"/>
                  </a:solidFill>
                  <a:latin typeface="方正中等线简体"/>
                </a:rPr>
                <a:t>40%</a:t>
              </a:r>
              <a:endParaRPr lang="zh-CN" altLang="en-US" kern="10">
                <a:ln w="9525">
                  <a:solidFill>
                    <a:srgbClr val="FB1821"/>
                  </a:solidFill>
                  <a:miter lim="800000"/>
                </a:ln>
                <a:solidFill>
                  <a:srgbClr val="000000"/>
                </a:solidFill>
                <a:latin typeface="方正中等线简体"/>
              </a:endParaRPr>
            </a:p>
          </p:txBody>
        </p:sp>
        <p:sp>
          <p:nvSpPr>
            <p:cNvPr id="38936" name="WordArt 24"/>
            <p:cNvSpPr>
              <a:spLocks noChangeArrowheads="1" noChangeShapeType="1" noTextEdit="1"/>
            </p:cNvSpPr>
            <p:nvPr/>
          </p:nvSpPr>
          <p:spPr bwMode="auto">
            <a:xfrm>
              <a:off x="1687" y="3509"/>
              <a:ext cx="400" cy="162"/>
            </a:xfrm>
            <a:prstGeom prst="rect">
              <a:avLst/>
            </a:prstGeom>
          </p:spPr>
          <p:txBody>
            <a:bodyPr wrap="none" fromWordArt="1">
              <a:prstTxWarp prst="textPlain">
                <a:avLst>
                  <a:gd name="adj" fmla="val 50000"/>
                </a:avLst>
              </a:prstTxWarp>
            </a:bodyPr>
            <a:lstStyle/>
            <a:p>
              <a:pPr algn="ctr"/>
              <a:r>
                <a:rPr lang="en-US" altLang="zh-CN" kern="10">
                  <a:ln w="9525">
                    <a:solidFill>
                      <a:srgbClr val="FB1821"/>
                    </a:solidFill>
                    <a:miter lim="800000"/>
                  </a:ln>
                  <a:solidFill>
                    <a:srgbClr val="000000"/>
                  </a:solidFill>
                  <a:latin typeface="方正中等线简体"/>
                </a:rPr>
                <a:t>20%</a:t>
              </a:r>
              <a:endParaRPr lang="zh-CN" altLang="en-US" kern="10">
                <a:ln w="9525">
                  <a:solidFill>
                    <a:srgbClr val="FB1821"/>
                  </a:solidFill>
                  <a:miter lim="800000"/>
                </a:ln>
                <a:solidFill>
                  <a:srgbClr val="000000"/>
                </a:solidFill>
                <a:latin typeface="方正中等线简体"/>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amond(in)">
                                      <p:cBhvr>
                                        <p:cTn id="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346825" y="1292269"/>
            <a:ext cx="8382240" cy="3793529"/>
          </a:xfrm>
          <a:prstGeom prst="rect">
            <a:avLst/>
          </a:prstGeom>
          <a:noFill/>
          <a:ln w="9525">
            <a:noFill/>
            <a:miter/>
          </a:ln>
        </p:spPr>
        <p:txBody>
          <a:bodyPr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3200" b="1" dirty="0">
                <a:solidFill>
                  <a:srgbClr val="C00000"/>
                </a:solidFill>
                <a:latin typeface="Arial" panose="020B0604020202090204" pitchFamily="34" charset="0"/>
                <a:ea typeface="宋体" pitchFamily="2" charset="-122"/>
                <a:sym typeface="+mn-ea"/>
              </a:rPr>
              <a:t>有效的沟通</a:t>
            </a:r>
            <a:r>
              <a:rPr lang="zh-CN" altLang="en-US" sz="2400" b="1" dirty="0">
                <a:latin typeface="Arial" panose="020B0604020202090204" pitchFamily="34" charset="0"/>
                <a:ea typeface="宋体" pitchFamily="2" charset="-122"/>
                <a:sym typeface="+mn-ea"/>
              </a:rPr>
              <a:t>：必须满足的三个条件：</a:t>
            </a:r>
            <a:endParaRPr lang="zh-CN" altLang="en-US" sz="2400" b="1" dirty="0">
              <a:latin typeface="Arial" panose="020B0604020202090204" pitchFamily="34" charset="0"/>
              <a:ea typeface="宋体" pitchFamily="2" charset="-122"/>
              <a:sym typeface="+mn-ea"/>
            </a:endParaRPr>
          </a:p>
          <a:p>
            <a:pPr marL="457200" indent="-457200" defTabSz="0">
              <a:lnSpc>
                <a:spcPct val="150000"/>
              </a:lnSpc>
              <a:buFont typeface="+mj-ea"/>
              <a:buAutoNum type="circleNumDbPlain"/>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信息</a:t>
            </a:r>
            <a:r>
              <a:rPr lang="zh-CN" altLang="en-US" sz="2400" b="1" dirty="0">
                <a:latin typeface="Arial" panose="020B0604020202090204" pitchFamily="34" charset="0"/>
                <a:ea typeface="宋体" pitchFamily="2" charset="-122"/>
                <a:sym typeface="+mn-ea"/>
              </a:rPr>
              <a:t>发送者所发出的信息完整而准确；</a:t>
            </a:r>
            <a:endParaRPr lang="zh-CN" altLang="en-US" sz="2400" b="1" dirty="0">
              <a:latin typeface="Arial" panose="020B0604020202090204" pitchFamily="34" charset="0"/>
              <a:ea typeface="宋体" pitchFamily="2" charset="-122"/>
              <a:sym typeface="+mn-ea"/>
            </a:endParaRPr>
          </a:p>
          <a:p>
            <a:pPr marL="457200" indent="-457200" defTabSz="0">
              <a:lnSpc>
                <a:spcPct val="150000"/>
              </a:lnSpc>
              <a:buFont typeface="+mj-ea"/>
              <a:buAutoNum type="circleNumDbPlain"/>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信息</a:t>
            </a:r>
            <a:r>
              <a:rPr lang="zh-CN" altLang="en-US" sz="2400" b="1" dirty="0">
                <a:latin typeface="Arial" panose="020B0604020202090204" pitchFamily="34" charset="0"/>
                <a:ea typeface="宋体" pitchFamily="2" charset="-122"/>
                <a:sym typeface="+mn-ea"/>
              </a:rPr>
              <a:t>在传递过程中没有损失；</a:t>
            </a:r>
            <a:endParaRPr lang="zh-CN" altLang="en-US" sz="2400" b="1" dirty="0">
              <a:latin typeface="Arial" panose="020B0604020202090204" pitchFamily="34" charset="0"/>
              <a:ea typeface="宋体" pitchFamily="2" charset="-122"/>
              <a:sym typeface="+mn-ea"/>
            </a:endParaRPr>
          </a:p>
          <a:p>
            <a:pPr marL="457200" indent="-457200" defTabSz="0">
              <a:lnSpc>
                <a:spcPct val="150000"/>
              </a:lnSpc>
              <a:buFont typeface="+mj-ea"/>
              <a:buAutoNum type="circleNumDbPlain"/>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接受者</a:t>
            </a:r>
            <a:r>
              <a:rPr lang="zh-CN" altLang="en-US" sz="2400" b="1" dirty="0">
                <a:latin typeface="Arial" panose="020B0604020202090204" pitchFamily="34" charset="0"/>
                <a:ea typeface="宋体" pitchFamily="2" charset="-122"/>
                <a:sym typeface="+mn-ea"/>
              </a:rPr>
              <a:t>必须真正理解了接受到的信息</a:t>
            </a:r>
            <a:endParaRPr lang="zh-CN" altLang="en-US" sz="24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3200" b="1" dirty="0">
                <a:solidFill>
                  <a:srgbClr val="C00000"/>
                </a:solidFill>
                <a:latin typeface="Arial" panose="020B0604020202090204" pitchFamily="34" charset="0"/>
                <a:ea typeface="宋体" pitchFamily="2" charset="-122"/>
                <a:sym typeface="+mn-ea"/>
              </a:rPr>
              <a:t>无效的沟通</a:t>
            </a:r>
            <a:r>
              <a:rPr lang="zh-CN" altLang="en-US" sz="2400" b="1" dirty="0">
                <a:latin typeface="Arial" panose="020B0604020202090204" pitchFamily="34" charset="0"/>
                <a:ea typeface="宋体" pitchFamily="2" charset="-122"/>
                <a:sym typeface="+mn-ea"/>
              </a:rPr>
              <a:t>：领导给你布置任务的时候，你表面在听，</a:t>
            </a:r>
            <a:r>
              <a:rPr lang="zh-CN" altLang="en-US" sz="2400" b="1" dirty="0" smtClean="0">
                <a:latin typeface="Arial" panose="020B0604020202090204" pitchFamily="34" charset="0"/>
                <a:ea typeface="宋体" pitchFamily="2" charset="-122"/>
                <a:sym typeface="+mn-ea"/>
              </a:rPr>
              <a:t>但是完全</a:t>
            </a:r>
            <a:r>
              <a:rPr lang="zh-CN" altLang="en-US" sz="2400" b="1" dirty="0">
                <a:latin typeface="Arial" panose="020B0604020202090204" pitchFamily="34" charset="0"/>
                <a:ea typeface="宋体" pitchFamily="2" charset="-122"/>
                <a:sym typeface="+mn-ea"/>
              </a:rPr>
              <a:t>没有听进去，没有领会领导的意思。违背了</a:t>
            </a:r>
            <a:r>
              <a:rPr lang="en-US" altLang="zh-CN" sz="2400" b="1" dirty="0">
                <a:latin typeface="Arial" panose="020B0604020202090204" pitchFamily="34" charset="0"/>
                <a:ea typeface="宋体" pitchFamily="2" charset="-122"/>
                <a:sym typeface="+mn-ea"/>
              </a:rPr>
              <a:t>(3)</a:t>
            </a: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2810385" cy="461665"/>
          </a:xfrm>
          <a:prstGeom prst="rect">
            <a:avLst/>
          </a:prstGeom>
        </p:spPr>
        <p:txBody>
          <a:bodyPr wrap="none">
            <a:spAutoFit/>
          </a:bodyPr>
          <a:lstStyle/>
          <a:p>
            <a:r>
              <a:rPr lang="zh-CN" altLang="en-US" sz="2400" b="1" dirty="0" smtClean="0"/>
              <a:t>１</a:t>
            </a:r>
            <a:r>
              <a:rPr lang="en-US" altLang="zh-CN" sz="2400" b="1" dirty="0" smtClean="0"/>
              <a:t>. </a:t>
            </a:r>
            <a:r>
              <a:rPr lang="zh-CN" altLang="en-US" sz="2400" b="1" dirty="0" smtClean="0"/>
              <a:t>有效沟通的条件</a:t>
            </a:r>
            <a:endParaRPr lang="zh-CN" altLang="en-US" sz="2400" b="1" dirty="0"/>
          </a:p>
        </p:txBody>
      </p:sp>
    </p:spTree>
  </p:cSld>
  <p:clrMapOvr>
    <a:masterClrMapping/>
  </p:clrMapOvr>
  <p:transition spd="med"/>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899592" y="2276872"/>
            <a:ext cx="7896508" cy="2685533"/>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smtClean="0">
                <a:latin typeface="Arial" panose="020B0604020202090204" pitchFamily="34" charset="0"/>
                <a:ea typeface="宋体" pitchFamily="2" charset="-122"/>
                <a:sym typeface="+mn-ea"/>
              </a:rPr>
              <a:t>信息</a:t>
            </a:r>
            <a:r>
              <a:rPr lang="zh-CN" altLang="en-US" sz="2800" b="1" dirty="0">
                <a:latin typeface="Arial" panose="020B0604020202090204" pitchFamily="34" charset="0"/>
                <a:ea typeface="宋体" pitchFamily="2" charset="-122"/>
                <a:sym typeface="+mn-ea"/>
              </a:rPr>
              <a:t>发送者</a:t>
            </a:r>
            <a:r>
              <a:rPr lang="zh-CN" altLang="en-US" sz="2800" b="1" dirty="0" smtClean="0">
                <a:latin typeface="Arial" panose="020B0604020202090204" pitchFamily="34" charset="0"/>
                <a:ea typeface="宋体" pitchFamily="2" charset="-122"/>
                <a:sym typeface="+mn-ea"/>
              </a:rPr>
              <a:t>方面：</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1</a:t>
            </a:r>
            <a:r>
              <a:rPr lang="zh-CN" altLang="en-US" sz="2800" b="1" dirty="0">
                <a:latin typeface="Arial" panose="020B0604020202090204" pitchFamily="34" charset="0"/>
                <a:ea typeface="宋体" pitchFamily="2" charset="-122"/>
                <a:sym typeface="+mn-ea"/>
              </a:rPr>
              <a:t>）表达能力的欠缺。</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2</a:t>
            </a:r>
            <a:r>
              <a:rPr lang="zh-CN" altLang="en-US" sz="2800" b="1" dirty="0">
                <a:latin typeface="Arial" panose="020B0604020202090204" pitchFamily="34" charset="0"/>
                <a:ea typeface="宋体" pitchFamily="2" charset="-122"/>
                <a:sym typeface="+mn-ea"/>
              </a:rPr>
              <a:t>）知识或经验的缺乏。</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3</a:t>
            </a:r>
            <a:r>
              <a:rPr lang="zh-CN" altLang="en-US" sz="2800" b="1" dirty="0">
                <a:latin typeface="Arial" panose="020B0604020202090204" pitchFamily="34" charset="0"/>
                <a:ea typeface="宋体" pitchFamily="2" charset="-122"/>
                <a:sym typeface="+mn-ea"/>
              </a:rPr>
              <a:t>）发送者影响力的欠缺。</a:t>
            </a:r>
            <a:endParaRPr lang="zh-CN" altLang="en-US" sz="28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3206327" cy="461665"/>
          </a:xfrm>
          <a:prstGeom prst="rect">
            <a:avLst/>
          </a:prstGeom>
        </p:spPr>
        <p:txBody>
          <a:bodyPr wrap="none">
            <a:spAutoFit/>
          </a:bodyPr>
          <a:lstStyle/>
          <a:p>
            <a:r>
              <a:rPr lang="en-US" altLang="zh-CN" sz="2400" b="1" dirty="0" smtClean="0"/>
              <a:t>2.</a:t>
            </a:r>
            <a:r>
              <a:rPr lang="zh-CN" altLang="en-US" sz="2400" b="1" dirty="0"/>
              <a:t>影响有效沟通的因素</a:t>
            </a:r>
            <a:endParaRPr lang="zh-CN" altLang="en-US" sz="2400" b="1" dirty="0"/>
          </a:p>
        </p:txBody>
      </p:sp>
    </p:spTree>
  </p:cSld>
  <p:clrMapOvr>
    <a:masterClrMapping/>
  </p:clrMapOvr>
  <p:transition spd="med"/>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899592" y="2276872"/>
            <a:ext cx="7896508" cy="2685533"/>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信息传递渠道</a:t>
            </a:r>
            <a:r>
              <a:rPr lang="zh-CN" altLang="en-US" sz="2800" b="1" dirty="0" smtClean="0">
                <a:latin typeface="Arial" panose="020B0604020202090204" pitchFamily="34" charset="0"/>
                <a:ea typeface="宋体" pitchFamily="2" charset="-122"/>
                <a:sym typeface="+mn-ea"/>
              </a:rPr>
              <a:t>方面：</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1</a:t>
            </a:r>
            <a:r>
              <a:rPr lang="zh-CN" altLang="en-US" sz="2800" b="1" dirty="0">
                <a:latin typeface="Arial" panose="020B0604020202090204" pitchFamily="34" charset="0"/>
                <a:ea typeface="宋体" pitchFamily="2" charset="-122"/>
                <a:sym typeface="+mn-ea"/>
              </a:rPr>
              <a:t>）信息传递环节过多。</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2</a:t>
            </a:r>
            <a:r>
              <a:rPr lang="zh-CN" altLang="en-US" sz="2800" b="1" dirty="0">
                <a:latin typeface="Arial" panose="020B0604020202090204" pitchFamily="34" charset="0"/>
                <a:ea typeface="宋体" pitchFamily="2" charset="-122"/>
                <a:sym typeface="+mn-ea"/>
              </a:rPr>
              <a:t>）沟通方式选择不当。</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3</a:t>
            </a:r>
            <a:r>
              <a:rPr lang="zh-CN" altLang="en-US" sz="2800" b="1" dirty="0">
                <a:latin typeface="Arial" panose="020B0604020202090204" pitchFamily="34" charset="0"/>
                <a:ea typeface="宋体" pitchFamily="2" charset="-122"/>
                <a:sym typeface="+mn-ea"/>
              </a:rPr>
              <a:t>）信息传递受外界环境的干扰。</a:t>
            </a:r>
            <a:endParaRPr lang="zh-CN" altLang="en-US" sz="28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3206327" cy="461665"/>
          </a:xfrm>
          <a:prstGeom prst="rect">
            <a:avLst/>
          </a:prstGeom>
        </p:spPr>
        <p:txBody>
          <a:bodyPr wrap="none">
            <a:spAutoFit/>
          </a:bodyPr>
          <a:lstStyle/>
          <a:p>
            <a:r>
              <a:rPr lang="en-US" altLang="zh-CN" sz="2400" b="1" dirty="0" smtClean="0"/>
              <a:t>2.</a:t>
            </a:r>
            <a:r>
              <a:rPr lang="zh-CN" altLang="en-US" sz="2400" b="1" dirty="0"/>
              <a:t>影响有效沟通的因素</a:t>
            </a:r>
            <a:endParaRPr lang="zh-CN" altLang="en-US" sz="2400" b="1" dirty="0"/>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899592" y="2276872"/>
            <a:ext cx="7896508" cy="2685533"/>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信息接收者</a:t>
            </a:r>
            <a:r>
              <a:rPr lang="zh-CN" altLang="en-US" sz="2800" b="1" dirty="0" smtClean="0">
                <a:latin typeface="Arial" panose="020B0604020202090204" pitchFamily="34" charset="0"/>
                <a:ea typeface="宋体" pitchFamily="2" charset="-122"/>
                <a:sym typeface="+mn-ea"/>
              </a:rPr>
              <a:t>方面：</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1</a:t>
            </a:r>
            <a:r>
              <a:rPr lang="zh-CN" altLang="en-US" sz="2800" b="1" dirty="0">
                <a:latin typeface="Arial" panose="020B0604020202090204" pitchFamily="34" charset="0"/>
                <a:ea typeface="宋体" pitchFamily="2" charset="-122"/>
                <a:sym typeface="+mn-ea"/>
              </a:rPr>
              <a:t>）理解能力偏低。</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2</a:t>
            </a:r>
            <a:r>
              <a:rPr lang="zh-CN" altLang="en-US" sz="2800" b="1" dirty="0">
                <a:latin typeface="Arial" panose="020B0604020202090204" pitchFamily="34" charset="0"/>
                <a:ea typeface="宋体" pitchFamily="2" charset="-122"/>
                <a:sym typeface="+mn-ea"/>
              </a:rPr>
              <a:t>）传递的信息量太大。</a:t>
            </a:r>
            <a:endParaRPr lang="zh-CN" altLang="en-US" sz="28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800" b="1" dirty="0">
                <a:latin typeface="Arial" panose="020B0604020202090204" pitchFamily="34" charset="0"/>
                <a:ea typeface="宋体" pitchFamily="2" charset="-122"/>
                <a:sym typeface="+mn-ea"/>
              </a:rPr>
              <a:t>（</a:t>
            </a:r>
            <a:r>
              <a:rPr lang="en-US" altLang="zh-CN" sz="2800" b="1" dirty="0">
                <a:latin typeface="Arial" panose="020B0604020202090204" pitchFamily="34" charset="0"/>
                <a:ea typeface="宋体" pitchFamily="2" charset="-122"/>
                <a:sym typeface="+mn-ea"/>
              </a:rPr>
              <a:t>3</a:t>
            </a:r>
            <a:r>
              <a:rPr lang="zh-CN" altLang="en-US" sz="2800" b="1" dirty="0">
                <a:latin typeface="Arial" panose="020B0604020202090204" pitchFamily="34" charset="0"/>
                <a:ea typeface="宋体" pitchFamily="2" charset="-122"/>
                <a:sym typeface="+mn-ea"/>
              </a:rPr>
              <a:t>）接收者的情绪低落。</a:t>
            </a:r>
            <a:endParaRPr lang="zh-CN" altLang="en-US" sz="28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3206327" cy="461665"/>
          </a:xfrm>
          <a:prstGeom prst="rect">
            <a:avLst/>
          </a:prstGeom>
        </p:spPr>
        <p:txBody>
          <a:bodyPr wrap="none">
            <a:spAutoFit/>
          </a:bodyPr>
          <a:lstStyle/>
          <a:p>
            <a:r>
              <a:rPr lang="en-US" altLang="zh-CN" sz="2400" b="1" dirty="0" smtClean="0"/>
              <a:t>2.</a:t>
            </a:r>
            <a:r>
              <a:rPr lang="zh-CN" altLang="en-US" sz="2400" b="1" dirty="0"/>
              <a:t>影响有效沟通的因素</a:t>
            </a:r>
            <a:endParaRPr lang="zh-CN" altLang="en-US" sz="2400" b="1" dirty="0"/>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59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a:solidFill>
                  <a:srgbClr val="000000"/>
                </a:solidFill>
                <a:latin typeface="黑体" pitchFamily="49" charset="-122"/>
                <a:ea typeface="黑体" pitchFamily="49" charset="-122"/>
              </a:rPr>
              <a:t> “李秘书到陈总办公室问他之前送来的公司派人去德国进修的报告，陈总批示了没有，陈总在一大堆文件里翻出人事部的报告,简单地看了一下,便签了字。陈总把文件交给李秘书,让他把文件送到人事部去,并让他通知去进修的赵明,16:30到他办公室来一趟,他要了解一下去德国进修的一些具体情况。</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a:solidFill>
                  <a:srgbClr val="000000"/>
                </a:solidFill>
                <a:latin typeface="黑体" pitchFamily="49" charset="-122"/>
                <a:ea typeface="黑体" pitchFamily="49" charset="-122"/>
              </a:rPr>
              <a:t>　　李秘书把文件送到人事部后,就给赵明打电话。“赵明在吗?我是李秘书,你的报告陈总已经批了,我已把文件送到人事部去了,他们会尽快给你办手续。”赵明连忙说谢谢。“另外,今天16:30,你去一趟陈总的办公室,陈总想跟你谈谈,去德国进修的一些具体情况,请你准备一下。”</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良好沟通</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254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放下电话,同一办公室的王秘书就对李秘书说:“你和他也不熟悉，他已经占了很大便宜,没有必要跟他说那么多吧。”</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a:solidFill>
                  <a:srgbClr val="000000"/>
                </a:solidFill>
                <a:latin typeface="黑体" pitchFamily="49" charset="-122"/>
                <a:ea typeface="黑体" pitchFamily="49" charset="-122"/>
              </a:rPr>
              <a:t>　　“小王,别看赵明个头那么高,可他实际工作时间不长,经验不足。作为一名新员工能有这样的机会不容易,他如果毫无准备地去见陈总,万一他说不清楚,让陈总很失望，领导很有可能临时换人。因此,我们做秘书的顺便提醒一下赵明,让他提前做些准备,也是我们做秘书的责任。”</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良好沟通</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5" name="TextBox 10"/>
          <p:cNvSpPr txBox="1">
            <a:spLocks noChangeArrowheads="1"/>
          </p:cNvSpPr>
          <p:nvPr/>
        </p:nvSpPr>
        <p:spPr bwMode="auto">
          <a:xfrm>
            <a:off x="1116013" y="1741488"/>
            <a:ext cx="3600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sz="2000" b="1" dirty="0">
                <a:solidFill>
                  <a:srgbClr val="FFFFFF"/>
                </a:solidFill>
                <a:latin typeface="黑体" pitchFamily="49" charset="-122"/>
                <a:ea typeface="黑体" pitchFamily="49" charset="-122"/>
              </a:rPr>
              <a:t>善于协调的陈秘书</a:t>
            </a:r>
            <a:endParaRPr lang="zh-CN" altLang="en-US" sz="2000" b="1" dirty="0">
              <a:solidFill>
                <a:srgbClr val="FFFFFF"/>
              </a:solidFill>
              <a:latin typeface="黑体" pitchFamily="49" charset="-122"/>
              <a:ea typeface="黑体" pitchFamily="49" charset="-122"/>
            </a:endParaRPr>
          </a:p>
        </p:txBody>
      </p:sp>
      <p:sp>
        <p:nvSpPr>
          <p:cNvPr id="5126" name="TextBox 11"/>
          <p:cNvSpPr txBox="1">
            <a:spLocks noChangeArrowheads="1"/>
          </p:cNvSpPr>
          <p:nvPr/>
        </p:nvSpPr>
        <p:spPr bwMode="auto">
          <a:xfrm>
            <a:off x="739775" y="2349500"/>
            <a:ext cx="7793038" cy="3949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sym typeface="+mn-ea"/>
              </a:rPr>
              <a:t>黄秘书接着说:“我想到了一个办法，不知道可不可行，两位领导可以商量一下:售后服务部是否可以在报修电话中询问客户的问题是什么，如果是简单的小问题，售后服务部的工作人员可以在电话里指导客户进行操作，这样不仅节省了时间，也及时帮助客户解决了问题；另外，我们设备维护部可以到一些大客户那里为他们的员工做几次上门免费维修培训,这样一些小毛病,他们自己就能解决了,又省力又省时……我在两位领导面前班门弄斧了，您二位看看如何？咱们再仔细研究研究,提出个详细方案,等总经理回来向他汇报。”两位部门情绪慢慢缓和了下来,马上和黄秘书一起投入到方案的研讨中。</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a:solidFill>
                  <a:srgbClr val="000000"/>
                </a:solidFill>
                <a:latin typeface="黑体" pitchFamily="49" charset="-122"/>
                <a:ea typeface="黑体" pitchFamily="49" charset="-122"/>
                <a:sym typeface="+mn-ea"/>
              </a:rPr>
              <a:t>　　问题:案例中的黄秘书是如何进行沟通与协调的?</a:t>
            </a:r>
            <a:endParaRPr lang="zh-CN" altLang="en-US" sz="2000" b="1" dirty="0">
              <a:solidFill>
                <a:srgbClr val="000000"/>
              </a:solidFill>
              <a:latin typeface="黑体" pitchFamily="49" charset="-122"/>
              <a:ea typeface="黑体" pitchFamily="49" charset="-122"/>
            </a:endParaRPr>
          </a:p>
          <a:p>
            <a:pPr eaLnBrk="1" hangingPunct="1">
              <a:lnSpc>
                <a:spcPct val="114000"/>
              </a:lnSpc>
            </a:pPr>
            <a:endParaRPr lang="zh-CN" altLang="en-US" sz="2000" b="1" dirty="0">
              <a:solidFill>
                <a:srgbClr val="000000"/>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bg1">
                    <a:lumMod val="50000"/>
                  </a:schemeClr>
                </a:solidFill>
                <a:effectLst/>
                <a:uLnTx/>
                <a:uFillTx/>
                <a:latin typeface="华文新魏" pitchFamily="2" charset="-122"/>
                <a:ea typeface="华文新魏" pitchFamily="2" charset="-122"/>
              </a:rPr>
              <a:t>有效沟通</a:t>
            </a:r>
            <a:endParaRPr kumimoji="0" lang="zh-CN" altLang="en-US" sz="2400" b="0" i="0" u="none" strike="noStrike" kern="0" cap="none" spc="0" normalizeH="0" baseline="0" noProof="0" dirty="0">
              <a:ln>
                <a:noFill/>
              </a:ln>
              <a:solidFill>
                <a:schemeClr val="bg1">
                  <a:lumMod val="50000"/>
                </a:schemeClr>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smtClean="0">
                <a:latin typeface="华文新魏" pitchFamily="2" charset="-122"/>
                <a:ea typeface="华文新魏" pitchFamily="2" charset="-122"/>
              </a:rPr>
              <a:t>有效沟通的技巧</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标题 1"/>
          <p:cNvSpPr>
            <a:spLocks noGrp="1"/>
          </p:cNvSpPr>
          <p:nvPr>
            <p:ph type="title"/>
          </p:nvPr>
        </p:nvSpPr>
        <p:spPr>
          <a:xfrm>
            <a:off x="493713" y="26035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 </a:t>
            </a:r>
            <a:endParaRPr lang="zh-CN" altLang="en-US" smtClean="0">
              <a:solidFill>
                <a:schemeClr val="bg1"/>
              </a:solidFill>
              <a:latin typeface="黑体" pitchFamily="49" charset="-122"/>
              <a:ea typeface="黑体" pitchFamily="49" charset="-122"/>
            </a:endParaRPr>
          </a:p>
        </p:txBody>
      </p:sp>
      <p:pic>
        <p:nvPicPr>
          <p:cNvPr id="4" name="Picture 2"/>
          <p:cNvPicPr>
            <a:picLocks noChangeAspect="1" noChangeArrowheads="1"/>
          </p:cNvPicPr>
          <p:nvPr/>
        </p:nvPicPr>
        <p:blipFill>
          <a:blip r:embed="rId1"/>
          <a:srcRect/>
          <a:stretch>
            <a:fillRect/>
          </a:stretch>
        </p:blipFill>
        <p:spPr bwMode="auto">
          <a:xfrm>
            <a:off x="493713" y="1557338"/>
            <a:ext cx="8181975" cy="50736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1849077" y="332656"/>
            <a:ext cx="5472608" cy="1107996"/>
          </a:xfrm>
          <a:prstGeom prst="rect">
            <a:avLst/>
          </a:prstGeom>
          <a:noFill/>
        </p:spPr>
        <p:txBody>
          <a:bodyPr>
            <a:spAutoFit/>
          </a:bodyPr>
          <a:lstStyle/>
          <a:p>
            <a:pPr algn="ctr">
              <a:defRPr/>
            </a:pPr>
            <a:r>
              <a:rPr lang="zh-CN" altLang="en-US"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黑体" pitchFamily="49" charset="-122"/>
                <a:ea typeface="黑体" pitchFamily="49" charset="-122"/>
              </a:rPr>
              <a:t>沟 通 九 式</a:t>
            </a:r>
            <a:endParaRPr lang="zh-CN" altLang="en-US" sz="66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标题 1"/>
          <p:cNvSpPr>
            <a:spLocks noGrp="1"/>
          </p:cNvSpPr>
          <p:nvPr>
            <p:ph type="title"/>
          </p:nvPr>
        </p:nvSpPr>
        <p:spPr>
          <a:xfrm>
            <a:off x="457200" y="333375"/>
            <a:ext cx="8229600" cy="1622425"/>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第一招  空杯心态</a:t>
            </a:r>
            <a:br>
              <a:rPr lang="en-US" altLang="zh-CN" smtClean="0">
                <a:solidFill>
                  <a:schemeClr val="bg1"/>
                </a:solidFill>
                <a:latin typeface="黑体" pitchFamily="49" charset="-122"/>
                <a:ea typeface="黑体" pitchFamily="49" charset="-122"/>
              </a:rPr>
            </a:br>
            <a:r>
              <a:rPr lang="en-US" altLang="zh-CN" smtClean="0">
                <a:solidFill>
                  <a:schemeClr val="bg1"/>
                </a:solidFill>
                <a:latin typeface="黑体" pitchFamily="49" charset="-122"/>
                <a:ea typeface="黑体" pitchFamily="49" charset="-122"/>
              </a:rPr>
              <a:t>——</a:t>
            </a:r>
            <a:r>
              <a:rPr lang="zh-CN" altLang="en-US" smtClean="0">
                <a:solidFill>
                  <a:schemeClr val="bg1"/>
                </a:solidFill>
                <a:latin typeface="黑体" pitchFamily="49" charset="-122"/>
                <a:ea typeface="黑体" pitchFamily="49" charset="-122"/>
              </a:rPr>
              <a:t>倒空脑中的油箱</a:t>
            </a:r>
            <a:endParaRPr lang="zh-CN" altLang="en-US" smtClean="0">
              <a:solidFill>
                <a:schemeClr val="bg1"/>
              </a:solidFill>
              <a:latin typeface="黑体" pitchFamily="49" charset="-122"/>
              <a:ea typeface="黑体" pitchFamily="49" charset="-122"/>
            </a:endParaRPr>
          </a:p>
        </p:txBody>
      </p:sp>
      <p:pic>
        <p:nvPicPr>
          <p:cNvPr id="203778" name="Picture 2"/>
          <p:cNvPicPr>
            <a:picLocks noChangeAspect="1" noChangeArrowheads="1"/>
          </p:cNvPicPr>
          <p:nvPr/>
        </p:nvPicPr>
        <p:blipFill>
          <a:blip r:embed="rId1"/>
          <a:srcRect/>
          <a:stretch>
            <a:fillRect/>
          </a:stretch>
        </p:blipFill>
        <p:spPr bwMode="auto">
          <a:xfrm>
            <a:off x="2124075" y="2312988"/>
            <a:ext cx="4535488" cy="4002087"/>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p:cNvSpPr>
            <a:spLocks noGrp="1"/>
          </p:cNvSpPr>
          <p:nvPr>
            <p:ph type="title"/>
          </p:nvPr>
        </p:nvSpPr>
        <p:spPr>
          <a:xfrm>
            <a:off x="457200" y="188913"/>
            <a:ext cx="8229600" cy="1766887"/>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第一招  空杯心态</a:t>
            </a:r>
            <a:br>
              <a:rPr lang="en-US" altLang="zh-CN" dirty="0" smtClean="0">
                <a:solidFill>
                  <a:schemeClr val="bg1"/>
                </a:solidFill>
                <a:latin typeface="黑体" pitchFamily="49" charset="-122"/>
                <a:ea typeface="黑体" pitchFamily="49" charset="-122"/>
              </a:rPr>
            </a:br>
            <a:r>
              <a:rPr lang="en-US" altLang="zh-CN" dirty="0" smtClean="0">
                <a:solidFill>
                  <a:schemeClr val="bg1"/>
                </a:solidFill>
                <a:latin typeface="黑体" pitchFamily="49" charset="-122"/>
                <a:ea typeface="黑体" pitchFamily="49" charset="-122"/>
              </a:rPr>
              <a:t>——</a:t>
            </a:r>
            <a:r>
              <a:rPr lang="zh-CN" altLang="en-US" dirty="0" smtClean="0">
                <a:solidFill>
                  <a:schemeClr val="bg1"/>
                </a:solidFill>
                <a:latin typeface="黑体" pitchFamily="49" charset="-122"/>
                <a:ea typeface="黑体" pitchFamily="49" charset="-122"/>
              </a:rPr>
              <a:t>倒空脑中的油箱</a:t>
            </a:r>
            <a:endParaRPr lang="zh-CN" altLang="en-US" dirty="0"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540" name="TextBox 7"/>
          <p:cNvSpPr txBox="1">
            <a:spLocks noChangeArrowheads="1"/>
          </p:cNvSpPr>
          <p:nvPr/>
        </p:nvSpPr>
        <p:spPr bwMode="auto">
          <a:xfrm>
            <a:off x="817563" y="3213100"/>
            <a:ext cx="7416800" cy="286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a:latin typeface="黑体" pitchFamily="49" charset="-122"/>
                <a:ea typeface="黑体" pitchFamily="49" charset="-122"/>
              </a:rPr>
              <a:t>    所谓空杯心态，最直接的含义就是一个装满水的杯子很难接纳新东西。寓意着我们要将心里的“杯子”倒空，将自己所重视、在乎的很多东西以及曾经辉煌的过去从心态上彻底了结清空。只有将心倒空了，才会有空间吸收外面更多的东西，才能拥有更大的成功。</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标题 1"/>
          <p:cNvSpPr>
            <a:spLocks noGrp="1"/>
          </p:cNvSpPr>
          <p:nvPr>
            <p:ph type="title"/>
          </p:nvPr>
        </p:nvSpPr>
        <p:spPr>
          <a:xfrm>
            <a:off x="457200" y="188913"/>
            <a:ext cx="8229600" cy="1766887"/>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第一招  空杯心态</a:t>
            </a:r>
            <a:br>
              <a:rPr lang="en-US" altLang="zh-CN" smtClean="0">
                <a:solidFill>
                  <a:schemeClr val="bg1"/>
                </a:solidFill>
                <a:latin typeface="黑体" pitchFamily="49" charset="-122"/>
                <a:ea typeface="黑体" pitchFamily="49" charset="-122"/>
              </a:rPr>
            </a:br>
            <a:r>
              <a:rPr lang="en-US" altLang="zh-CN" smtClean="0">
                <a:solidFill>
                  <a:schemeClr val="bg1"/>
                </a:solidFill>
                <a:latin typeface="黑体" pitchFamily="49" charset="-122"/>
                <a:ea typeface="黑体" pitchFamily="49" charset="-122"/>
              </a:rPr>
              <a:t>——</a:t>
            </a:r>
            <a:r>
              <a:rPr lang="zh-CN" altLang="en-US" smtClean="0">
                <a:solidFill>
                  <a:schemeClr val="bg1"/>
                </a:solidFill>
                <a:latin typeface="黑体" pitchFamily="49" charset="-122"/>
                <a:ea typeface="黑体" pitchFamily="49" charset="-122"/>
              </a:rPr>
              <a:t>倒空脑中的油箱</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5540" name="TextBox 7"/>
          <p:cNvSpPr txBox="1">
            <a:spLocks noChangeArrowheads="1"/>
          </p:cNvSpPr>
          <p:nvPr/>
        </p:nvSpPr>
        <p:spPr bwMode="auto">
          <a:xfrm>
            <a:off x="817563" y="3213100"/>
            <a:ext cx="7416800" cy="2916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30000"/>
              </a:lnSpc>
            </a:pPr>
            <a:r>
              <a:rPr lang="zh-CN" altLang="en-US" sz="2400" b="1" dirty="0" smtClean="0">
                <a:latin typeface="黑体" pitchFamily="49" charset="-122"/>
                <a:ea typeface="黑体" pitchFamily="49" charset="-122"/>
              </a:rPr>
              <a:t>    </a:t>
            </a:r>
            <a:r>
              <a:rPr lang="zh-CN" altLang="en-US" sz="2000" b="1" dirty="0" smtClean="0">
                <a:latin typeface="黑体" pitchFamily="49" charset="-122"/>
                <a:ea typeface="黑体" pitchFamily="49" charset="-122"/>
              </a:rPr>
              <a:t>秘书</a:t>
            </a:r>
            <a:r>
              <a:rPr lang="zh-CN" altLang="en-US" sz="2000" b="1" dirty="0">
                <a:latin typeface="黑体" pitchFamily="49" charset="-122"/>
                <a:ea typeface="黑体" pitchFamily="49" charset="-122"/>
              </a:rPr>
              <a:t>与客户沟通时更要有空杯心态，不管你为公司的发展出过多少力、立过多少汗马功劳，在客户面前，你不代表你自己，而是代表整个公司。保持空杯心态能帮助秘书人员虚心地接纳更多的意见和建议，更加宽容地对待身边的人。当你保持空杯心态与人沟通时，自然会更加亲切、随和，人与人的情感交流是相互的，对方一定会感觉到你的态度。这对提高公司业绩和形象是很有帮助的。</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标题 1"/>
          <p:cNvSpPr>
            <a:spLocks noGrp="1"/>
          </p:cNvSpPr>
          <p:nvPr>
            <p:ph type="title"/>
          </p:nvPr>
        </p:nvSpPr>
        <p:spPr>
          <a:xfrm>
            <a:off x="457200" y="188913"/>
            <a:ext cx="8229600" cy="1766887"/>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第一招  空杯心态</a:t>
            </a:r>
            <a:br>
              <a:rPr lang="en-US" altLang="zh-CN" smtClean="0">
                <a:solidFill>
                  <a:schemeClr val="bg1"/>
                </a:solidFill>
                <a:latin typeface="黑体" pitchFamily="49" charset="-122"/>
                <a:ea typeface="黑体" pitchFamily="49" charset="-122"/>
              </a:rPr>
            </a:br>
            <a:r>
              <a:rPr lang="en-US" altLang="zh-CN" smtClean="0">
                <a:solidFill>
                  <a:schemeClr val="bg1"/>
                </a:solidFill>
                <a:latin typeface="黑体" pitchFamily="49" charset="-122"/>
                <a:ea typeface="黑体" pitchFamily="49" charset="-122"/>
              </a:rPr>
              <a:t>——</a:t>
            </a:r>
            <a:r>
              <a:rPr lang="zh-CN" altLang="en-US" smtClean="0">
                <a:solidFill>
                  <a:schemeClr val="bg1"/>
                </a:solidFill>
                <a:latin typeface="黑体" pitchFamily="49" charset="-122"/>
                <a:ea typeface="黑体" pitchFamily="49" charset="-122"/>
              </a:rPr>
              <a:t>倒空脑中的油箱</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6564" name="TextBox 7"/>
          <p:cNvSpPr txBox="1">
            <a:spLocks noChangeArrowheads="1"/>
          </p:cNvSpPr>
          <p:nvPr/>
        </p:nvSpPr>
        <p:spPr bwMode="auto">
          <a:xfrm>
            <a:off x="817563" y="3213100"/>
            <a:ext cx="7416800" cy="277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smtClean="0">
                <a:latin typeface="黑体" pitchFamily="49" charset="-122"/>
                <a:ea typeface="黑体" pitchFamily="49" charset="-122"/>
              </a:rPr>
              <a:t>    反过来</a:t>
            </a:r>
            <a:r>
              <a:rPr lang="zh-CN" altLang="en-US" sz="2400" b="1" dirty="0">
                <a:latin typeface="黑体" pitchFamily="49" charset="-122"/>
                <a:ea typeface="黑体" pitchFamily="49" charset="-122"/>
              </a:rPr>
              <a:t>，当客户向你抱怨的时候，你也可以利用空杯心态。先让对方说个够。耐心地等他们脑中的油表指针降到零，等待最后一滴油漏尽。只有这么做，才能确定他们心中的噪音已除，可以开始接受你的想法了。</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第二招 换位思考</a:t>
            </a:r>
            <a:endParaRPr lang="zh-CN" altLang="en-US" dirty="0" smtClean="0">
              <a:solidFill>
                <a:schemeClr val="bg1"/>
              </a:solidFill>
              <a:latin typeface="黑体" pitchFamily="49" charset="-122"/>
              <a:ea typeface="黑体" pitchFamily="49" charset="-122"/>
            </a:endParaRPr>
          </a:p>
        </p:txBody>
      </p:sp>
      <p:pic>
        <p:nvPicPr>
          <p:cNvPr id="67587" name="Picture 4" descr="1600020042"/>
          <p:cNvPicPr>
            <a:picLocks noChangeAspect="1" noChangeArrowheads="1"/>
          </p:cNvPicPr>
          <p:nvPr/>
        </p:nvPicPr>
        <p:blipFill>
          <a:blip r:embed="rId1">
            <a:extLst>
              <a:ext uri="{28A0092B-C50C-407E-A947-70E740481C1C}">
                <a14:useLocalDpi xmlns:a14="http://schemas.microsoft.com/office/drawing/2010/main" val="0"/>
              </a:ext>
            </a:extLst>
          </a:blip>
          <a:srcRect t="12308" b="33728"/>
          <a:stretch>
            <a:fillRect/>
          </a:stretch>
        </p:blipFill>
        <p:spPr bwMode="auto">
          <a:xfrm>
            <a:off x="1562100" y="2133600"/>
            <a:ext cx="5616575" cy="426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第二招 换位思考</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TextBox 7"/>
          <p:cNvSpPr txBox="1"/>
          <p:nvPr/>
        </p:nvSpPr>
        <p:spPr>
          <a:xfrm>
            <a:off x="720725" y="3141663"/>
            <a:ext cx="7704138" cy="2862262"/>
          </a:xfrm>
          <a:prstGeom prst="rect">
            <a:avLst/>
          </a:prstGeom>
          <a:noFill/>
        </p:spPr>
        <p:txBody>
          <a:bodyPr>
            <a:spAutoFit/>
          </a:bodyPr>
          <a:lstStyle/>
          <a:p>
            <a:pPr>
              <a:lnSpc>
                <a:spcPct val="150000"/>
              </a:lnSpc>
              <a:defRPr/>
            </a:pPr>
            <a:r>
              <a:rPr lang="zh-CN" altLang="en-US" sz="3600" b="1" kern="0" dirty="0">
                <a:solidFill>
                  <a:srgbClr val="FB1821"/>
                </a:solidFill>
                <a:latin typeface="黑体" pitchFamily="49" charset="-122"/>
                <a:ea typeface="黑体" pitchFamily="49" charset="-122"/>
                <a:cs typeface="+mj-cs"/>
              </a:rPr>
              <a:t>你把我当成你，我把你当成我</a:t>
            </a:r>
            <a:endParaRPr lang="en-US" altLang="zh-CN" sz="3600" b="1" kern="0" dirty="0">
              <a:solidFill>
                <a:srgbClr val="FB1821"/>
              </a:solidFill>
              <a:latin typeface="黑体" pitchFamily="49" charset="-122"/>
              <a:ea typeface="黑体" pitchFamily="49" charset="-122"/>
              <a:cs typeface="+mj-cs"/>
            </a:endParaRPr>
          </a:p>
          <a:p>
            <a:pPr>
              <a:lnSpc>
                <a:spcPct val="150000"/>
              </a:lnSpc>
              <a:defRPr/>
            </a:pPr>
            <a:r>
              <a:rPr lang="zh-CN" altLang="en-US" sz="2800" b="1" dirty="0">
                <a:latin typeface="黑体" pitchFamily="49" charset="-122"/>
                <a:ea typeface="黑体" pitchFamily="49" charset="-122"/>
              </a:rPr>
              <a:t>    换位思考，</a:t>
            </a:r>
            <a:r>
              <a:rPr lang="zh-CN" altLang="en-US" sz="2800" b="1" dirty="0" smtClean="0">
                <a:latin typeface="黑体" pitchFamily="49" charset="-122"/>
                <a:ea typeface="黑体" pitchFamily="49" charset="-122"/>
              </a:rPr>
              <a:t>就是当你作出</a:t>
            </a:r>
            <a:r>
              <a:rPr lang="zh-CN" altLang="en-US" sz="2800" b="1" dirty="0">
                <a:latin typeface="黑体" pitchFamily="49" charset="-122"/>
                <a:ea typeface="黑体" pitchFamily="49" charset="-122"/>
              </a:rPr>
              <a:t>涉及</a:t>
            </a:r>
            <a:r>
              <a:rPr lang="zh-CN" altLang="en-US" sz="2800" b="1" dirty="0" smtClean="0">
                <a:latin typeface="黑体" pitchFamily="49" charset="-122"/>
                <a:ea typeface="黑体" pitchFamily="49" charset="-122"/>
              </a:rPr>
              <a:t>到客户的决策</a:t>
            </a:r>
            <a:r>
              <a:rPr lang="zh-CN" altLang="en-US" sz="2800" b="1" dirty="0">
                <a:latin typeface="黑体" pitchFamily="49" charset="-122"/>
                <a:ea typeface="黑体" pitchFamily="49" charset="-122"/>
              </a:rPr>
              <a:t>时，不但考虑到己方的情况，而且还能站</a:t>
            </a:r>
            <a:r>
              <a:rPr lang="zh-CN" altLang="en-US" sz="2800" b="1" dirty="0" smtClean="0">
                <a:latin typeface="黑体" pitchFamily="49" charset="-122"/>
                <a:ea typeface="黑体" pitchFamily="49" charset="-122"/>
              </a:rPr>
              <a:t>在客户的</a:t>
            </a:r>
            <a:r>
              <a:rPr lang="zh-CN" altLang="en-US" sz="2800" b="1" dirty="0">
                <a:latin typeface="黑体" pitchFamily="49" charset="-122"/>
                <a:ea typeface="黑体" pitchFamily="49" charset="-122"/>
              </a:rPr>
              <a:t>立场上思考问题。</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第二招 换位思考</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69636" name="TextBox 7"/>
          <p:cNvSpPr txBox="1">
            <a:spLocks noChangeArrowheads="1"/>
          </p:cNvSpPr>
          <p:nvPr/>
        </p:nvSpPr>
        <p:spPr bwMode="auto">
          <a:xfrm>
            <a:off x="755650" y="3213100"/>
            <a:ext cx="7704138" cy="2328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latin typeface="黑体" pitchFamily="49" charset="-122"/>
                <a:ea typeface="黑体" pitchFamily="49" charset="-122"/>
              </a:rPr>
              <a:t>    比如</a:t>
            </a:r>
            <a:r>
              <a:rPr lang="zh-CN" altLang="en-US" sz="2000" b="1" dirty="0">
                <a:latin typeface="黑体" pitchFamily="49" charset="-122"/>
                <a:ea typeface="黑体" pitchFamily="49" charset="-122"/>
              </a:rPr>
              <a:t>秘书人员在与部门同事沟通的时候，应该站在对方的角度去思考问题、解决问题，才能够顺利找出矛盾、对症下药，避免激发内部矛盾；秘书人员在与客户沟通的时候，要站在客户的角度，根据客户的需要作决定，才能发现和满足客户真正的需求，赢得客户的信任，建立和提升品牌形象。</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第三招 笑的技巧</a:t>
            </a:r>
            <a:endParaRPr lang="zh-CN" altLang="en-US" dirty="0" smtClean="0">
              <a:solidFill>
                <a:schemeClr val="bg1"/>
              </a:solidFill>
              <a:latin typeface="黑体" pitchFamily="49" charset="-122"/>
              <a:ea typeface="黑体" pitchFamily="49" charset="-122"/>
            </a:endParaRPr>
          </a:p>
        </p:txBody>
      </p:sp>
      <p:pic>
        <p:nvPicPr>
          <p:cNvPr id="204802" name="Picture 2"/>
          <p:cNvPicPr>
            <a:picLocks noChangeAspect="1" noChangeArrowheads="1"/>
          </p:cNvPicPr>
          <p:nvPr/>
        </p:nvPicPr>
        <p:blipFill>
          <a:blip r:embed="rId1"/>
          <a:srcRect/>
          <a:stretch>
            <a:fillRect/>
          </a:stretch>
        </p:blipFill>
        <p:spPr bwMode="auto">
          <a:xfrm>
            <a:off x="1547813" y="2205038"/>
            <a:ext cx="5903912" cy="4367212"/>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39752" y="3645024"/>
            <a:ext cx="6624736" cy="1717675"/>
          </a:xfrm>
        </p:spPr>
        <p:txBody>
          <a:bodyPr>
            <a:noAutofit/>
          </a:bodyPr>
          <a:lstStyle/>
          <a:p>
            <a:r>
              <a:rPr lang="zh-CN" altLang="en-US" sz="4400" dirty="0"/>
              <a:t>第一节	沟通的概述</a:t>
            </a:r>
            <a:endParaRPr lang="zh-CN" altLang="en-US" sz="44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第三招 笑的技巧</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TextBox 7"/>
          <p:cNvSpPr txBox="1"/>
          <p:nvPr/>
        </p:nvSpPr>
        <p:spPr>
          <a:xfrm>
            <a:off x="720725" y="3141663"/>
            <a:ext cx="7704138" cy="2768600"/>
          </a:xfrm>
          <a:prstGeom prst="rect">
            <a:avLst/>
          </a:prstGeom>
          <a:noFill/>
        </p:spPr>
        <p:txBody>
          <a:bodyPr>
            <a:spAutoFit/>
          </a:bodyPr>
          <a:lstStyle/>
          <a:p>
            <a:pPr>
              <a:lnSpc>
                <a:spcPct val="150000"/>
              </a:lnSpc>
              <a:defRPr/>
            </a:pPr>
            <a:r>
              <a:rPr lang="zh-CN" altLang="en-US" sz="3600" b="1" kern="0" dirty="0">
                <a:solidFill>
                  <a:srgbClr val="FB1821"/>
                </a:solidFill>
                <a:latin typeface="黑体" pitchFamily="49" charset="-122"/>
                <a:ea typeface="黑体" pitchFamily="49" charset="-122"/>
                <a:cs typeface="+mj-cs"/>
              </a:rPr>
              <a:t>独一无二的笑容</a:t>
            </a:r>
            <a:endParaRPr lang="en-US" altLang="zh-CN" sz="3600" b="1" kern="0" dirty="0">
              <a:solidFill>
                <a:srgbClr val="FB1821"/>
              </a:solidFill>
              <a:latin typeface="黑体" pitchFamily="49" charset="-122"/>
              <a:ea typeface="黑体" pitchFamily="49" charset="-122"/>
              <a:cs typeface="+mj-cs"/>
            </a:endParaRPr>
          </a:p>
          <a:p>
            <a:pPr>
              <a:lnSpc>
                <a:spcPct val="150000"/>
              </a:lnSpc>
              <a:defRPr/>
            </a:pPr>
            <a:r>
              <a:rPr lang="zh-CN" altLang="en-US" sz="2000" b="1" dirty="0">
                <a:latin typeface="黑体" pitchFamily="49" charset="-122"/>
                <a:ea typeface="黑体" pitchFamily="49" charset="-122"/>
              </a:rPr>
              <a:t>    如果你给每一个人的笑一成不变，就像便宜的纪念币一样，会失去价值。和某群人初识时，对每个人绽放的笑容必须有所区别。</a:t>
            </a:r>
            <a:endParaRPr lang="zh-CN" altLang="en-US" sz="2000" b="1" dirty="0">
              <a:latin typeface="黑体" pitchFamily="49" charset="-122"/>
              <a:ea typeface="黑体" pitchFamily="49" charset="-122"/>
            </a:endParaRPr>
          </a:p>
          <a:p>
            <a:pPr>
              <a:lnSpc>
                <a:spcPct val="150000"/>
              </a:lnSpc>
              <a:defRPr/>
            </a:pPr>
            <a:r>
              <a:rPr lang="zh-CN" altLang="en-US" sz="2000" b="1" dirty="0">
                <a:latin typeface="黑体" pitchFamily="49" charset="-122"/>
                <a:ea typeface="黑体" pitchFamily="49" charset="-122"/>
              </a:rPr>
              <a:t>    如果这群人之中，</a:t>
            </a:r>
            <a:r>
              <a:rPr lang="zh-CN" altLang="en-US" sz="2000" b="1" dirty="0" smtClean="0">
                <a:latin typeface="黑体" pitchFamily="49" charset="-122"/>
                <a:ea typeface="黑体" pitchFamily="49" charset="-122"/>
              </a:rPr>
              <a:t>某个客户对</a:t>
            </a:r>
            <a:r>
              <a:rPr lang="zh-CN" altLang="en-US" sz="2000" b="1" dirty="0">
                <a:latin typeface="黑体" pitchFamily="49" charset="-122"/>
                <a:ea typeface="黑体" pitchFamily="49" charset="-122"/>
              </a:rPr>
              <a:t>你特别重要，就给他一个最灿烂、最特别的排山倒海的笑容。</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第三招 笑的技巧</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2708" name="TextBox 7"/>
          <p:cNvSpPr txBox="1">
            <a:spLocks noChangeArrowheads="1"/>
          </p:cNvSpPr>
          <p:nvPr/>
        </p:nvSpPr>
        <p:spPr bwMode="auto">
          <a:xfrm>
            <a:off x="755650" y="3213100"/>
            <a:ext cx="7704138" cy="2854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latin typeface="黑体" pitchFamily="49" charset="-122"/>
                <a:ea typeface="黑体" pitchFamily="49" charset="-122"/>
              </a:rPr>
              <a:t>    比如</a:t>
            </a:r>
            <a:r>
              <a:rPr lang="zh-CN" altLang="en-US" sz="2000" b="1" dirty="0">
                <a:latin typeface="黑体" pitchFamily="49" charset="-122"/>
                <a:ea typeface="黑体" pitchFamily="49" charset="-122"/>
              </a:rPr>
              <a:t>秘书人员在接待工作中就可以运用笑的技巧提升沟通的有效性。面对不同身份、不同级别、不同熟悉程度的来宾，一定要笑得不同，笑得有层次。对于重要的来宾，应该先注视对方一秒钟，停一下，把他的脸输入脑子里，然后以又大又温暖的笑容，让笑扩散到整个脸庞，连眼里也充满笑意。这种笑容会将对方仿佛吸入温暖的水流中。如此不到一秒钟的延迟，会让对方感觉你的笑容十分真诚，而且是他独享的特别待遇。笑过之后，你会发现你为接下来的谈判开了一个好头。</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第四招 点燃“心灵之窗”</a:t>
            </a:r>
            <a:endParaRPr lang="zh-CN" altLang="en-US" dirty="0" smtClean="0">
              <a:solidFill>
                <a:schemeClr val="bg1"/>
              </a:solidFill>
              <a:latin typeface="黑体" pitchFamily="49" charset="-122"/>
              <a:ea typeface="黑体" pitchFamily="49" charset="-122"/>
            </a:endParaRPr>
          </a:p>
        </p:txBody>
      </p:sp>
      <p:pic>
        <p:nvPicPr>
          <p:cNvPr id="205826" name="Picture 2"/>
          <p:cNvPicPr>
            <a:picLocks noChangeAspect="1" noChangeArrowheads="1"/>
          </p:cNvPicPr>
          <p:nvPr/>
        </p:nvPicPr>
        <p:blipFill>
          <a:blip r:embed="rId1"/>
          <a:srcRect/>
          <a:stretch>
            <a:fillRect/>
          </a:stretch>
        </p:blipFill>
        <p:spPr bwMode="auto">
          <a:xfrm>
            <a:off x="1385888" y="2133600"/>
            <a:ext cx="6370637" cy="443865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第四招 点燃“心灵之窗”</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4756" name="TextBox 7"/>
          <p:cNvSpPr txBox="1">
            <a:spLocks noChangeArrowheads="1"/>
          </p:cNvSpPr>
          <p:nvPr/>
        </p:nvSpPr>
        <p:spPr bwMode="auto">
          <a:xfrm>
            <a:off x="709613" y="3357563"/>
            <a:ext cx="7704137"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a:latin typeface="黑体" pitchFamily="49" charset="-122"/>
                <a:ea typeface="黑体" pitchFamily="49" charset="-122"/>
              </a:rPr>
              <a:t>    假装你的眼睛被热热粘粘的糖粘</a:t>
            </a:r>
            <a:r>
              <a:rPr lang="zh-CN" altLang="en-US" sz="2400" b="1" dirty="0" smtClean="0">
                <a:latin typeface="黑体" pitchFamily="49" charset="-122"/>
                <a:ea typeface="黑体" pitchFamily="49" charset="-122"/>
              </a:rPr>
              <a:t>到客户的</a:t>
            </a:r>
            <a:r>
              <a:rPr lang="zh-CN" altLang="en-US" sz="2400" b="1" dirty="0">
                <a:latin typeface="黑体" pitchFamily="49" charset="-122"/>
                <a:ea typeface="黑体" pitchFamily="49" charset="-122"/>
              </a:rPr>
              <a:t>脸上。即使他</a:t>
            </a:r>
            <a:r>
              <a:rPr lang="en-US" altLang="zh-CN" sz="2400" b="1" dirty="0">
                <a:latin typeface="黑体" pitchFamily="49" charset="-122"/>
                <a:ea typeface="黑体" pitchFamily="49" charset="-122"/>
              </a:rPr>
              <a:t>/</a:t>
            </a:r>
            <a:r>
              <a:rPr lang="zh-CN" altLang="en-US" sz="2400" b="1" dirty="0">
                <a:latin typeface="黑体" pitchFamily="49" charset="-122"/>
                <a:ea typeface="黑体" pitchFamily="49" charset="-122"/>
              </a:rPr>
              <a:t>她说完话之后，你的眼神也不要移开。如果必须移开，做得慢一点，百般不情愿似的，好像糖丝拉到细得断了线才要放开。</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第四招 点燃“心灵之窗”</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780" name="TextBox 7"/>
          <p:cNvSpPr txBox="1">
            <a:spLocks noChangeArrowheads="1"/>
          </p:cNvSpPr>
          <p:nvPr/>
        </p:nvSpPr>
        <p:spPr bwMode="auto">
          <a:xfrm>
            <a:off x="709613" y="3068638"/>
            <a:ext cx="770413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3600" b="1" dirty="0">
                <a:solidFill>
                  <a:srgbClr val="C00000"/>
                </a:solidFill>
                <a:latin typeface="黑体" pitchFamily="49" charset="-122"/>
                <a:ea typeface="黑体" pitchFamily="49" charset="-122"/>
              </a:rPr>
              <a:t>眼神要像超级强力胶</a:t>
            </a:r>
            <a:endParaRPr lang="en-US" altLang="zh-CN" sz="3600" b="1" dirty="0">
              <a:solidFill>
                <a:srgbClr val="C00000"/>
              </a:solidFill>
              <a:latin typeface="黑体" pitchFamily="49" charset="-122"/>
              <a:ea typeface="黑体" pitchFamily="49" charset="-122"/>
            </a:endParaRPr>
          </a:p>
          <a:p>
            <a:pPr eaLnBrk="1" hangingPunct="1">
              <a:lnSpc>
                <a:spcPct val="150000"/>
              </a:lnSpc>
            </a:pPr>
            <a:r>
              <a:rPr lang="zh-CN" altLang="en-US" sz="2800" b="1" dirty="0">
                <a:latin typeface="黑体" pitchFamily="49" charset="-122"/>
                <a:ea typeface="黑体" pitchFamily="49" charset="-122"/>
              </a:rPr>
              <a:t>    </a:t>
            </a:r>
            <a:r>
              <a:rPr lang="zh-CN" altLang="en-US" sz="2400" b="1" dirty="0">
                <a:latin typeface="黑体" pitchFamily="49" charset="-122"/>
                <a:ea typeface="黑体" pitchFamily="49" charset="-122"/>
              </a:rPr>
              <a:t>不论讲话的人是谁，你的眼睛看着说话的人，不过每当说话人讲到一个段落，你的眼神要顺势溜转</a:t>
            </a:r>
            <a:r>
              <a:rPr lang="zh-CN" altLang="en-US" sz="2400" b="1" dirty="0" smtClean="0">
                <a:latin typeface="黑体" pitchFamily="49" charset="-122"/>
                <a:ea typeface="黑体" pitchFamily="49" charset="-122"/>
              </a:rPr>
              <a:t>到特殊客户身上</a:t>
            </a:r>
            <a:r>
              <a:rPr lang="zh-CN" altLang="en-US" sz="2400" b="1" dirty="0">
                <a:latin typeface="黑体" pitchFamily="49" charset="-122"/>
                <a:ea typeface="黑体" pitchFamily="49" charset="-122"/>
              </a:rPr>
              <a:t>。这样一来</a:t>
            </a:r>
            <a:r>
              <a:rPr lang="zh-CN" altLang="en-US" sz="2400" b="1" dirty="0" smtClean="0">
                <a:latin typeface="黑体" pitchFamily="49" charset="-122"/>
                <a:ea typeface="黑体" pitchFamily="49" charset="-122"/>
              </a:rPr>
              <a:t>，该客户仍然</a:t>
            </a:r>
            <a:r>
              <a:rPr lang="zh-CN" altLang="en-US" sz="2400" b="1" dirty="0">
                <a:latin typeface="黑体" pitchFamily="49" charset="-122"/>
                <a:ea typeface="黑体" pitchFamily="49" charset="-122"/>
              </a:rPr>
              <a:t>感受到你对他的注意。</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第五招 沟通从“你”开始</a:t>
            </a:r>
            <a:endParaRPr lang="zh-CN" altLang="en-US" dirty="0" smtClean="0">
              <a:solidFill>
                <a:schemeClr val="bg1"/>
              </a:solidFill>
              <a:latin typeface="黑体" pitchFamily="49" charset="-122"/>
              <a:ea typeface="黑体" pitchFamily="49" charset="-122"/>
            </a:endParaRPr>
          </a:p>
        </p:txBody>
      </p:sp>
      <p:pic>
        <p:nvPicPr>
          <p:cNvPr id="76803"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6375" y="2276475"/>
            <a:ext cx="6192838" cy="4032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74F0D"/>
                  </a:outerShdw>
                </a:effectLst>
              </a14:hiddenEffects>
            </a:ext>
          </a:extLst>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第五招 沟通从“你”开始</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7828" name="TextBox 7"/>
          <p:cNvSpPr txBox="1">
            <a:spLocks noChangeArrowheads="1"/>
          </p:cNvSpPr>
          <p:nvPr/>
        </p:nvSpPr>
        <p:spPr bwMode="auto">
          <a:xfrm>
            <a:off x="687388" y="3357563"/>
            <a:ext cx="7705725" cy="222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a:latin typeface="黑体" pitchFamily="49" charset="-122"/>
                <a:ea typeface="黑体" pitchFamily="49" charset="-122"/>
              </a:rPr>
              <a:t>    只要场合及语法恰当，尽可能用</a:t>
            </a:r>
            <a:r>
              <a:rPr lang="zh-CN" altLang="en-US" sz="2400" b="1" dirty="0" smtClean="0">
                <a:latin typeface="黑体" pitchFamily="49" charset="-122"/>
                <a:ea typeface="黑体" pitchFamily="49" charset="-122"/>
              </a:rPr>
              <a:t>“您”</a:t>
            </a:r>
            <a:r>
              <a:rPr lang="zh-CN" altLang="en-US" sz="2400" b="1" dirty="0">
                <a:latin typeface="黑体" pitchFamily="49" charset="-122"/>
                <a:ea typeface="黑体" pitchFamily="49" charset="-122"/>
              </a:rPr>
              <a:t>做每个句子的开头。这样会立刻</a:t>
            </a:r>
            <a:r>
              <a:rPr lang="zh-CN" altLang="en-US" sz="2400" b="1" dirty="0" smtClean="0">
                <a:latin typeface="黑体" pitchFamily="49" charset="-122"/>
                <a:ea typeface="黑体" pitchFamily="49" charset="-122"/>
              </a:rPr>
              <a:t>抓住客户的</a:t>
            </a:r>
            <a:r>
              <a:rPr lang="zh-CN" altLang="en-US" sz="2400" b="1" dirty="0">
                <a:latin typeface="黑体" pitchFamily="49" charset="-122"/>
                <a:ea typeface="黑体" pitchFamily="49" charset="-122"/>
              </a:rPr>
              <a:t>注意力。这种做法也能</a:t>
            </a:r>
            <a:r>
              <a:rPr lang="zh-CN" altLang="en-US" sz="2400" b="1" dirty="0" smtClean="0">
                <a:latin typeface="黑体" pitchFamily="49" charset="-122"/>
                <a:ea typeface="黑体" pitchFamily="49" charset="-122"/>
              </a:rPr>
              <a:t>得到客户正面</a:t>
            </a:r>
            <a:r>
              <a:rPr lang="zh-CN" altLang="en-US" sz="2400" b="1" dirty="0">
                <a:latin typeface="黑体" pitchFamily="49" charset="-122"/>
                <a:ea typeface="黑体" pitchFamily="49" charset="-122"/>
              </a:rPr>
              <a:t>的回应，因为你触动了人的自负心理，同时也免除他们自行思考加工的过程。</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第六招 语言巧妙中红心</a:t>
            </a:r>
            <a:endParaRPr lang="zh-CN" altLang="en-US" dirty="0" smtClean="0">
              <a:solidFill>
                <a:schemeClr val="bg1"/>
              </a:solidFill>
              <a:latin typeface="黑体" pitchFamily="49" charset="-122"/>
              <a:ea typeface="黑体" pitchFamily="49" charset="-122"/>
            </a:endParaRPr>
          </a:p>
        </p:txBody>
      </p:sp>
      <p:pic>
        <p:nvPicPr>
          <p:cNvPr id="78851"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47813" y="2282825"/>
            <a:ext cx="5688012" cy="428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74F0D"/>
                  </a:outerShdw>
                </a:effectLst>
              </a14:hiddenEffects>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第六招 语言巧妙中红心</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9876" name="TextBox 7"/>
          <p:cNvSpPr txBox="1">
            <a:spLocks noChangeArrowheads="1"/>
          </p:cNvSpPr>
          <p:nvPr/>
        </p:nvSpPr>
        <p:spPr bwMode="auto">
          <a:xfrm>
            <a:off x="709613" y="3068638"/>
            <a:ext cx="770413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3200" b="1" dirty="0" smtClean="0">
                <a:solidFill>
                  <a:srgbClr val="C00000"/>
                </a:solidFill>
                <a:latin typeface="黑体" pitchFamily="49" charset="-122"/>
                <a:ea typeface="黑体" pitchFamily="49" charset="-122"/>
              </a:rPr>
              <a:t>强力放送</a:t>
            </a:r>
            <a:endParaRPr lang="en-US" altLang="zh-CN" sz="3200" b="1" dirty="0" smtClean="0">
              <a:solidFill>
                <a:srgbClr val="C00000"/>
              </a:solidFill>
              <a:latin typeface="黑体" pitchFamily="49" charset="-122"/>
              <a:ea typeface="黑体" pitchFamily="49" charset="-122"/>
            </a:endParaRPr>
          </a:p>
          <a:p>
            <a:pPr eaLnBrk="1" hangingPunct="1">
              <a:lnSpc>
                <a:spcPct val="150000"/>
              </a:lnSpc>
            </a:pPr>
            <a:r>
              <a:rPr lang="zh-CN" altLang="en-US" sz="2400" b="1" dirty="0" smtClean="0">
                <a:latin typeface="黑体" pitchFamily="49" charset="-122"/>
                <a:ea typeface="黑体" pitchFamily="49" charset="-122"/>
              </a:rPr>
              <a:t>    客户喜欢园艺吗？不妨试试种瓜得瓜的比喻。客户喜欢体育运动吗？那就跟他谈谈最近举行的各项赛事</a:t>
            </a:r>
            <a:r>
              <a:rPr lang="en-US" altLang="zh-CN" sz="2400" b="1" dirty="0" smtClean="0">
                <a:latin typeface="黑体" pitchFamily="49" charset="-122"/>
                <a:ea typeface="黑体" pitchFamily="49" charset="-122"/>
              </a:rPr>
              <a:t>……</a:t>
            </a:r>
            <a:r>
              <a:rPr lang="zh-CN" altLang="en-US" sz="2400" b="1" dirty="0" smtClean="0">
                <a:latin typeface="黑体" pitchFamily="49" charset="-122"/>
                <a:ea typeface="黑体" pitchFamily="49" charset="-122"/>
              </a:rPr>
              <a:t>总之，你要唤醒客户的兴趣或生活方式，然后编织一幅图像。告诉对方，你和他志同道合，兴味相投。 </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第七招 成为每一行的行家</a:t>
            </a:r>
            <a:endParaRPr lang="zh-CN" altLang="en-US" dirty="0" smtClean="0">
              <a:solidFill>
                <a:schemeClr val="bg1"/>
              </a:solidFill>
              <a:latin typeface="黑体" pitchFamily="49" charset="-122"/>
              <a:ea typeface="黑体" pitchFamily="49" charset="-122"/>
            </a:endParaRPr>
          </a:p>
        </p:txBody>
      </p:sp>
      <p:pic>
        <p:nvPicPr>
          <p:cNvPr id="208898" name="Picture 2"/>
          <p:cNvPicPr>
            <a:picLocks noChangeAspect="1" noChangeArrowheads="1"/>
          </p:cNvPicPr>
          <p:nvPr/>
        </p:nvPicPr>
        <p:blipFill>
          <a:blip r:embed="rId1"/>
          <a:srcRect/>
          <a:stretch>
            <a:fillRect/>
          </a:stretch>
        </p:blipFill>
        <p:spPr bwMode="auto">
          <a:xfrm>
            <a:off x="1892300" y="2060575"/>
            <a:ext cx="5111750" cy="4568825"/>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138341"/>
            <a:ext cx="4104456" cy="319088"/>
          </a:xfrm>
          <a:prstGeom prst="rect">
            <a:avLst/>
          </a:prstGeom>
          <a:noFill/>
        </p:spPr>
        <p:txBody>
          <a:bodyPr>
            <a:noAutofit/>
          </a:bodyPr>
          <a:lstStyle/>
          <a:p>
            <a:pPr lvl="0">
              <a:defRPr/>
            </a:pPr>
            <a:r>
              <a:rPr lang="zh-CN" altLang="en-US" sz="2400" kern="0" dirty="0">
                <a:latin typeface="华文新魏" pitchFamily="2" charset="-122"/>
                <a:ea typeface="华文新魏" pitchFamily="2" charset="-122"/>
              </a:rPr>
              <a:t>沟通</a:t>
            </a:r>
            <a:r>
              <a:rPr lang="zh-CN" altLang="en-US" sz="2400" kern="0" dirty="0" smtClean="0">
                <a:latin typeface="华文新魏" pitchFamily="2" charset="-122"/>
                <a:ea typeface="华文新魏" pitchFamily="2" charset="-122"/>
              </a:rPr>
              <a:t>的含义与种类</a:t>
            </a:r>
            <a:endParaRPr kumimoji="0" lang="zh-CN" altLang="en-US" sz="2400" b="0" i="0" u="none" strike="noStrike" kern="0" cap="none" spc="0" normalizeH="0" baseline="0" noProof="0" dirty="0">
              <a:ln>
                <a:noFill/>
              </a:ln>
              <a:solidFill>
                <a:schemeClr val="tx1"/>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秘书人员沟通的作用</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第七招 成为每一行的行家</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1924" name="TextBox 7"/>
          <p:cNvSpPr txBox="1">
            <a:spLocks noChangeArrowheads="1"/>
          </p:cNvSpPr>
          <p:nvPr/>
        </p:nvSpPr>
        <p:spPr bwMode="auto">
          <a:xfrm>
            <a:off x="709613" y="3284538"/>
            <a:ext cx="7704137"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400" b="1" dirty="0">
                <a:latin typeface="黑体" pitchFamily="49" charset="-122"/>
                <a:ea typeface="黑体" pitchFamily="49" charset="-122"/>
              </a:rPr>
              <a:t>    天生赢家懂得说每一行的行话，对他们来说，那就像是第二语言一样。什么是行话？就是各种职业使用的语言。</a:t>
            </a:r>
            <a:endParaRPr lang="zh-CN" altLang="en-US" sz="2400" b="1" dirty="0">
              <a:latin typeface="黑体" pitchFamily="49" charset="-122"/>
              <a:ea typeface="黑体" pitchFamily="49" charset="-122"/>
            </a:endParaRPr>
          </a:p>
          <a:p>
            <a:pPr eaLnBrk="1" hangingPunct="1">
              <a:lnSpc>
                <a:spcPct val="150000"/>
              </a:lnSpc>
            </a:pPr>
            <a:r>
              <a:rPr lang="zh-CN" altLang="en-US" sz="2400" b="1" dirty="0">
                <a:latin typeface="黑体" pitchFamily="49" charset="-122"/>
                <a:ea typeface="黑体" pitchFamily="49" charset="-122"/>
              </a:rPr>
              <a:t>    为什么要说行话？因为听在别人耳里，会觉得你是内行人。</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第七招 成为每一行的行家</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2948" name="TextBox 7"/>
          <p:cNvSpPr txBox="1">
            <a:spLocks noChangeArrowheads="1"/>
          </p:cNvSpPr>
          <p:nvPr/>
        </p:nvSpPr>
        <p:spPr bwMode="auto">
          <a:xfrm>
            <a:off x="709613" y="3362325"/>
            <a:ext cx="7704137" cy="193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800" b="1" dirty="0">
                <a:latin typeface="黑体" pitchFamily="49" charset="-122"/>
                <a:ea typeface="黑体" pitchFamily="49" charset="-122"/>
              </a:rPr>
              <a:t>    其实，各行各业的行话很容易学。只要问问同行的朋友，向他们请教内行人才会问的开场白问句。你不必学得太多，但是收获却非常大。 </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第七招 成为每一行的行家</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3972" name="TextBox 7"/>
          <p:cNvSpPr txBox="1">
            <a:spLocks noChangeArrowheads="1"/>
          </p:cNvSpPr>
          <p:nvPr/>
        </p:nvSpPr>
        <p:spPr bwMode="auto">
          <a:xfrm>
            <a:off x="709613" y="3068638"/>
            <a:ext cx="7704137"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3600" b="1" dirty="0">
                <a:solidFill>
                  <a:srgbClr val="C00000"/>
                </a:solidFill>
                <a:latin typeface="黑体" pitchFamily="49" charset="-122"/>
                <a:ea typeface="黑体" pitchFamily="49" charset="-122"/>
              </a:rPr>
              <a:t>出门须知天下事</a:t>
            </a:r>
            <a:endParaRPr lang="en-US" altLang="zh-CN" sz="3600" b="1" dirty="0">
              <a:solidFill>
                <a:srgbClr val="C00000"/>
              </a:solidFill>
              <a:latin typeface="黑体" pitchFamily="49" charset="-122"/>
              <a:ea typeface="黑体" pitchFamily="49" charset="-122"/>
            </a:endParaRPr>
          </a:p>
          <a:p>
            <a:pPr eaLnBrk="1" hangingPunct="1">
              <a:lnSpc>
                <a:spcPct val="150000"/>
              </a:lnSpc>
            </a:pPr>
            <a:r>
              <a:rPr lang="zh-CN" altLang="en-US" sz="2400" b="1" dirty="0">
                <a:latin typeface="黑体" pitchFamily="49" charset="-122"/>
                <a:ea typeface="黑体" pitchFamily="49" charset="-122"/>
              </a:rPr>
              <a:t>    每一天出门前，最后一道准备工作（就算你已经照过镜子，审查过你的化妆），就是打开电视机看看新闻，或翻翻报纸。当天所发生的任何事件，都是谈话的好题材。</a:t>
            </a:r>
            <a:endParaRPr lang="zh-CN" altLang="en-US" sz="24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第八招 继续沟通</a:t>
            </a:r>
            <a:endParaRPr lang="zh-CN" altLang="en-US" dirty="0" smtClean="0">
              <a:solidFill>
                <a:schemeClr val="bg1"/>
              </a:solidFill>
              <a:latin typeface="黑体" pitchFamily="49" charset="-122"/>
              <a:ea typeface="黑体" pitchFamily="49" charset="-122"/>
            </a:endParaRPr>
          </a:p>
        </p:txBody>
      </p:sp>
      <p:pic>
        <p:nvPicPr>
          <p:cNvPr id="84995"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827088" y="2276475"/>
            <a:ext cx="720090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574F0D"/>
                  </a:outerShdw>
                </a:effectLst>
              </a14:hiddenEffects>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标题 1"/>
          <p:cNvSpPr>
            <a:spLocks noGrp="1"/>
          </p:cNvSpPr>
          <p:nvPr>
            <p:ph type="title"/>
          </p:nvPr>
        </p:nvSpPr>
        <p:spPr>
          <a:xfrm>
            <a:off x="457200" y="812800"/>
            <a:ext cx="8229600" cy="1143000"/>
          </a:xfrm>
          <a:solidFill>
            <a:schemeClr val="tx1"/>
          </a:solidFill>
        </p:spPr>
        <p:txBody>
          <a:bodyPr/>
          <a:lstStyle/>
          <a:p>
            <a:r>
              <a:rPr lang="zh-CN" altLang="en-US" dirty="0" smtClean="0">
                <a:solidFill>
                  <a:schemeClr val="bg1"/>
                </a:solidFill>
                <a:latin typeface="黑体" pitchFamily="49" charset="-122"/>
                <a:ea typeface="黑体" pitchFamily="49" charset="-122"/>
              </a:rPr>
              <a:t>第八招  记住</a:t>
            </a:r>
            <a:r>
              <a:rPr lang="zh-CN" altLang="en-US" dirty="0">
                <a:solidFill>
                  <a:schemeClr val="bg1"/>
                </a:solidFill>
                <a:latin typeface="黑体" pitchFamily="49" charset="-122"/>
                <a:ea typeface="黑体" pitchFamily="49" charset="-122"/>
              </a:rPr>
              <a:t>要“继续沟通”</a:t>
            </a:r>
            <a:endParaRPr lang="zh-CN" altLang="en-US" dirty="0"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2719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6020" name="TextBox 7"/>
          <p:cNvSpPr txBox="1">
            <a:spLocks noChangeArrowheads="1"/>
          </p:cNvSpPr>
          <p:nvPr/>
        </p:nvSpPr>
        <p:spPr bwMode="auto">
          <a:xfrm>
            <a:off x="709613" y="3068638"/>
            <a:ext cx="7704137" cy="277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3600" b="1" dirty="0">
                <a:solidFill>
                  <a:srgbClr val="C00000"/>
                </a:solidFill>
                <a:latin typeface="黑体" pitchFamily="49" charset="-122"/>
                <a:ea typeface="黑体" pitchFamily="49" charset="-122"/>
              </a:rPr>
              <a:t>伸出援手</a:t>
            </a:r>
            <a:endParaRPr lang="en-US" altLang="zh-CN" sz="3600" b="1" dirty="0">
              <a:solidFill>
                <a:srgbClr val="C00000"/>
              </a:solidFill>
              <a:latin typeface="黑体" pitchFamily="49" charset="-122"/>
              <a:ea typeface="黑体" pitchFamily="49" charset="-122"/>
            </a:endParaRPr>
          </a:p>
          <a:p>
            <a:pPr eaLnBrk="1" hangingPunct="1">
              <a:lnSpc>
                <a:spcPct val="150000"/>
              </a:lnSpc>
            </a:pPr>
            <a:r>
              <a:rPr lang="zh-CN" altLang="en-US" sz="2000" b="1" dirty="0">
                <a:latin typeface="黑体" pitchFamily="49" charset="-122"/>
                <a:ea typeface="黑体" pitchFamily="49" charset="-122"/>
              </a:rPr>
              <a:t>    </a:t>
            </a:r>
            <a:r>
              <a:rPr lang="zh-CN" altLang="en-US" sz="2000" b="1" dirty="0" smtClean="0">
                <a:latin typeface="黑体" pitchFamily="49" charset="-122"/>
                <a:ea typeface="黑体" pitchFamily="49" charset="-122"/>
              </a:rPr>
              <a:t>当客户说</a:t>
            </a:r>
            <a:r>
              <a:rPr lang="zh-CN" altLang="en-US" sz="2000" b="1" dirty="0">
                <a:latin typeface="黑体" pitchFamily="49" charset="-122"/>
                <a:ea typeface="黑体" pitchFamily="49" charset="-122"/>
              </a:rPr>
              <a:t>话题被打断时，让突如其来的事件自行发展结束。等大伙儿忙到一个段落，你就可以对被打断</a:t>
            </a:r>
            <a:r>
              <a:rPr lang="zh-CN" altLang="en-US" sz="2000" b="1" dirty="0" smtClean="0">
                <a:latin typeface="黑体" pitchFamily="49" charset="-122"/>
                <a:ea typeface="黑体" pitchFamily="49" charset="-122"/>
              </a:rPr>
              <a:t>的客户说</a:t>
            </a:r>
            <a:r>
              <a:rPr lang="zh-CN" altLang="en-US" sz="2000" b="1" dirty="0">
                <a:latin typeface="黑体" pitchFamily="49" charset="-122"/>
                <a:ea typeface="黑体" pitchFamily="49" charset="-122"/>
              </a:rPr>
              <a:t>，“</a:t>
            </a:r>
            <a:r>
              <a:rPr lang="zh-CN" altLang="en-US" sz="2000" b="1" dirty="0" smtClean="0">
                <a:latin typeface="黑体" pitchFamily="49" charset="-122"/>
                <a:ea typeface="黑体" pitchFamily="49" charset="-122"/>
              </a:rPr>
              <a:t>请您继续</a:t>
            </a:r>
            <a:r>
              <a:rPr lang="zh-CN" altLang="en-US" sz="2000" b="1" dirty="0">
                <a:latin typeface="黑体" pitchFamily="49" charset="-122"/>
                <a:ea typeface="黑体" pitchFamily="49" charset="-122"/>
              </a:rPr>
              <a:t>刚刚的故事</a:t>
            </a:r>
            <a:r>
              <a:rPr lang="en-US" altLang="zh-CN" sz="2000" b="1" dirty="0">
                <a:latin typeface="黑体" pitchFamily="49" charset="-122"/>
                <a:ea typeface="黑体" pitchFamily="49" charset="-122"/>
              </a:rPr>
              <a:t>……”</a:t>
            </a:r>
            <a:r>
              <a:rPr lang="zh-CN" altLang="en-US" sz="2000" b="1" dirty="0">
                <a:latin typeface="黑体" pitchFamily="49" charset="-122"/>
                <a:ea typeface="黑体" pitchFamily="49" charset="-122"/>
              </a:rPr>
              <a:t>更理想的是，如果记得他讲到哪里，你就说“对了，你刚说到</a:t>
            </a:r>
            <a:r>
              <a:rPr lang="en-US" altLang="zh-CN" sz="2000" b="1" dirty="0">
                <a:latin typeface="黑体" pitchFamily="49" charset="-122"/>
                <a:ea typeface="黑体" pitchFamily="49" charset="-122"/>
              </a:rPr>
              <a:t>……</a:t>
            </a:r>
            <a:r>
              <a:rPr lang="zh-CN" altLang="en-US" sz="2000" b="1" dirty="0">
                <a:latin typeface="黑体" pitchFamily="49" charset="-122"/>
                <a:ea typeface="黑体" pitchFamily="49" charset="-122"/>
              </a:rPr>
              <a:t>后来怎么了？”</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标题 1"/>
          <p:cNvSpPr>
            <a:spLocks noGrp="1"/>
          </p:cNvSpPr>
          <p:nvPr>
            <p:ph type="title"/>
          </p:nvPr>
        </p:nvSpPr>
        <p:spPr>
          <a:xfrm>
            <a:off x="457200" y="812800"/>
            <a:ext cx="8229600" cy="1143000"/>
          </a:xfrm>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第九招 名片记事本</a:t>
            </a:r>
            <a:endParaRPr lang="zh-CN" altLang="en-US" dirty="0" smtClean="0">
              <a:solidFill>
                <a:schemeClr val="bg1"/>
              </a:solidFill>
              <a:latin typeface="黑体" pitchFamily="49" charset="-122"/>
              <a:ea typeface="黑体" pitchFamily="49" charset="-122"/>
            </a:endParaRPr>
          </a:p>
        </p:txBody>
      </p:sp>
      <p:pic>
        <p:nvPicPr>
          <p:cNvPr id="210946" name="Picture 2"/>
          <p:cNvPicPr>
            <a:picLocks noChangeAspect="1" noChangeArrowheads="1"/>
          </p:cNvPicPr>
          <p:nvPr/>
        </p:nvPicPr>
        <p:blipFill>
          <a:blip r:embed="rId1"/>
          <a:srcRect/>
          <a:stretch>
            <a:fillRect/>
          </a:stretch>
        </p:blipFill>
        <p:spPr bwMode="auto">
          <a:xfrm>
            <a:off x="1476375" y="2205038"/>
            <a:ext cx="5903913" cy="4254500"/>
          </a:xfrm>
          <a:prstGeom prst="rect">
            <a:avLst/>
          </a:prstGeom>
          <a:noFill/>
          <a:ln>
            <a:noFill/>
          </a:ln>
          <a:effectLst>
            <a:prstShdw prst="shdw17" dist="17961" dir="2700000">
              <a:schemeClr val="accent1">
                <a:gamma/>
                <a:shade val="60000"/>
                <a:invGamma/>
              </a:scheme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标题 1"/>
          <p:cNvSpPr>
            <a:spLocks noGrp="1"/>
          </p:cNvSpPr>
          <p:nvPr>
            <p:ph type="title"/>
          </p:nvPr>
        </p:nvSpPr>
        <p:spPr>
          <a:xfrm>
            <a:off x="457200" y="812800"/>
            <a:ext cx="8229600" cy="1143000"/>
          </a:xfrm>
          <a:solidFill>
            <a:schemeClr val="tx1"/>
          </a:solidFill>
        </p:spPr>
        <p:txBody>
          <a:bodyPr/>
          <a:lstStyle/>
          <a:p>
            <a:pPr eaLnBrk="1" hangingPunct="1"/>
            <a:r>
              <a:rPr lang="zh-CN" altLang="en-US" smtClean="0">
                <a:solidFill>
                  <a:schemeClr val="bg1"/>
                </a:solidFill>
                <a:latin typeface="黑体" pitchFamily="49" charset="-122"/>
                <a:ea typeface="黑体" pitchFamily="49" charset="-122"/>
              </a:rPr>
              <a:t>第九招 名片记事本</a:t>
            </a:r>
            <a:endParaRPr lang="zh-CN" altLang="en-US"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487863"/>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8068" name="TextBox 7"/>
          <p:cNvSpPr txBox="1">
            <a:spLocks noChangeArrowheads="1"/>
          </p:cNvSpPr>
          <p:nvPr/>
        </p:nvSpPr>
        <p:spPr bwMode="auto">
          <a:xfrm>
            <a:off x="709613" y="3068638"/>
            <a:ext cx="7704137"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3600" b="1" dirty="0">
                <a:solidFill>
                  <a:srgbClr val="C00000"/>
                </a:solidFill>
                <a:latin typeface="黑体" pitchFamily="49" charset="-122"/>
                <a:ea typeface="黑体" pitchFamily="49" charset="-122"/>
              </a:rPr>
              <a:t>记住他人是最好的赞美</a:t>
            </a:r>
            <a:endParaRPr lang="en-US" altLang="zh-CN" sz="3600" b="1" dirty="0">
              <a:solidFill>
                <a:srgbClr val="C00000"/>
              </a:solidFill>
              <a:latin typeface="黑体" pitchFamily="49" charset="-122"/>
              <a:ea typeface="黑体" pitchFamily="49" charset="-122"/>
            </a:endParaRPr>
          </a:p>
          <a:p>
            <a:pPr eaLnBrk="1" hangingPunct="1">
              <a:lnSpc>
                <a:spcPct val="150000"/>
              </a:lnSpc>
            </a:pPr>
            <a:r>
              <a:rPr lang="en-US" altLang="zh-CN" sz="3600" b="1" dirty="0" smtClean="0">
                <a:solidFill>
                  <a:srgbClr val="C00000"/>
                </a:solidFill>
                <a:latin typeface="黑体" pitchFamily="49" charset="-122"/>
                <a:ea typeface="黑体" pitchFamily="49" charset="-122"/>
              </a:rPr>
              <a:t>    </a:t>
            </a:r>
            <a:r>
              <a:rPr lang="zh-CN" altLang="en-US" sz="2000" b="1" dirty="0" smtClean="0">
                <a:latin typeface="黑体" pitchFamily="49" charset="-122"/>
                <a:ea typeface="黑体" pitchFamily="49" charset="-122"/>
              </a:rPr>
              <a:t>在</a:t>
            </a:r>
            <a:r>
              <a:rPr lang="zh-CN" altLang="en-US" sz="2000" b="1" dirty="0">
                <a:latin typeface="黑体" pitchFamily="49" charset="-122"/>
                <a:ea typeface="黑体" pitchFamily="49" charset="-122"/>
              </a:rPr>
              <a:t>宴会中和</a:t>
            </a:r>
            <a:r>
              <a:rPr lang="zh-CN" altLang="en-US" sz="2000" b="1" dirty="0" smtClean="0">
                <a:latin typeface="黑体" pitchFamily="49" charset="-122"/>
                <a:ea typeface="黑体" pitchFamily="49" charset="-122"/>
              </a:rPr>
              <a:t>某客户谈完</a:t>
            </a:r>
            <a:r>
              <a:rPr lang="zh-CN" altLang="en-US" sz="2000" b="1" dirty="0">
                <a:latin typeface="黑体" pitchFamily="49" charset="-122"/>
                <a:ea typeface="黑体" pitchFamily="49" charset="-122"/>
              </a:rPr>
              <a:t>话之后，拿出你的笔和记事本，就谈及的细节做好笔记，以便能唤起你对这段话的记忆。比方说：他最喜欢的餐厅、运动、电影，或是最喜欢的饮料。她崇拜谁、在哪里长大、读书的时候得过什么奖。对方讲过笑话也可以记下来。</a:t>
            </a:r>
            <a:endParaRPr lang="zh-CN" altLang="en-US" sz="20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标题 1"/>
          <p:cNvSpPr>
            <a:spLocks noGrp="1"/>
          </p:cNvSpPr>
          <p:nvPr>
            <p:ph type="title"/>
          </p:nvPr>
        </p:nvSpPr>
        <p:spPr>
          <a:xfrm>
            <a:off x="457200" y="812800"/>
            <a:ext cx="8229600" cy="1143000"/>
          </a:xfrm>
          <a:solidFill>
            <a:schemeClr val="tx1"/>
          </a:solidFill>
        </p:spPr>
        <p:txBody>
          <a:bodyPr/>
          <a:lstStyle/>
          <a:p>
            <a:r>
              <a:rPr lang="zh-CN" altLang="en-US" dirty="0" smtClean="0">
                <a:solidFill>
                  <a:schemeClr val="bg1"/>
                </a:solidFill>
                <a:latin typeface="黑体" pitchFamily="49" charset="-122"/>
                <a:ea typeface="黑体" pitchFamily="49" charset="-122"/>
              </a:rPr>
              <a:t>第九招  好</a:t>
            </a:r>
            <a:r>
              <a:rPr lang="zh-CN" altLang="en-US" dirty="0">
                <a:solidFill>
                  <a:schemeClr val="bg1"/>
                </a:solidFill>
                <a:latin typeface="黑体" pitchFamily="49" charset="-122"/>
                <a:ea typeface="黑体" pitchFamily="49" charset="-122"/>
              </a:rPr>
              <a:t>记性不如烂笔头</a:t>
            </a:r>
            <a:endParaRPr lang="zh-CN" altLang="en-US" dirty="0" smtClean="0">
              <a:solidFill>
                <a:schemeClr val="bg1"/>
              </a:solidFill>
              <a:latin typeface="黑体" pitchFamily="49" charset="-122"/>
              <a:ea typeface="黑体" pitchFamily="49" charset="-122"/>
            </a:endParaRPr>
          </a:p>
        </p:txBody>
      </p:sp>
      <p:sp>
        <p:nvSpPr>
          <p:cNvPr id="6" name="上箭头标注 5"/>
          <p:cNvSpPr/>
          <p:nvPr/>
        </p:nvSpPr>
        <p:spPr>
          <a:xfrm>
            <a:off x="528638" y="1965325"/>
            <a:ext cx="8066087" cy="4343400"/>
          </a:xfrm>
          <a:prstGeom prst="upArrowCallout">
            <a:avLst>
              <a:gd name="adj1" fmla="val 42637"/>
              <a:gd name="adj2" fmla="val 46350"/>
              <a:gd name="adj3" fmla="val 14325"/>
              <a:gd name="adj4" fmla="val 75000"/>
            </a:avLst>
          </a:prstGeom>
          <a:solidFill>
            <a:schemeClr val="bg1"/>
          </a:solid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9092" name="TextBox 7"/>
          <p:cNvSpPr txBox="1">
            <a:spLocks noChangeArrowheads="1"/>
          </p:cNvSpPr>
          <p:nvPr/>
        </p:nvSpPr>
        <p:spPr bwMode="auto">
          <a:xfrm>
            <a:off x="709613" y="3573463"/>
            <a:ext cx="7704137" cy="203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800" b="1" dirty="0">
                <a:latin typeface="黑体" pitchFamily="49" charset="-122"/>
                <a:ea typeface="黑体" pitchFamily="49" charset="-122"/>
              </a:rPr>
              <a:t>    下一次和对方联络，顺便提起这些小细节：餐厅、电影、酒、家乡、高中奖状、或者回味一下当时令人莞尔的笑话。</a:t>
            </a:r>
            <a:endParaRPr lang="zh-CN" altLang="en-US" sz="2800" b="1" dirty="0">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小资料</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95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我</a:t>
            </a:r>
            <a:r>
              <a:rPr lang="zh-CN" altLang="en-US" sz="2000" b="1" dirty="0">
                <a:solidFill>
                  <a:srgbClr val="000000"/>
                </a:solidFill>
                <a:latin typeface="黑体" pitchFamily="49" charset="-122"/>
                <a:ea typeface="黑体" pitchFamily="49" charset="-122"/>
              </a:rPr>
              <a:t>一直致力于与公司的所有人进行良好的沟通。我们上班到公司遇到的第一个人就是门卫室的门卫了。之后便是保洁阿姨。有时候我会和他们简单地打个招呼，有时候则会停下来嘘寒问暖一番。</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和</a:t>
            </a:r>
            <a:r>
              <a:rPr lang="zh-CN" altLang="en-US" sz="2000" b="1" dirty="0">
                <a:solidFill>
                  <a:srgbClr val="000000"/>
                </a:solidFill>
                <a:latin typeface="黑体" pitchFamily="49" charset="-122"/>
                <a:ea typeface="黑体" pitchFamily="49" charset="-122"/>
              </a:rPr>
              <a:t>一个人聊一聊，你便可以对他的人生观、价值观有所了解。正所谓三人行，必有我师，多和大家聊一聊，总会有一些收获的。比如，我经常和保洁阿姨打招呼，有时候便也会向她请教把会长室打扫得更干净的方法、让会长室保持整洁的方法等等。一学到新招，立刻学以致用，把这些打扫秘诀用到了会长室和我家里</a:t>
            </a:r>
            <a:r>
              <a:rPr lang="zh-CN" altLang="en-US" sz="2000" b="1" dirty="0" smtClean="0">
                <a:solidFill>
                  <a:srgbClr val="000000"/>
                </a:solidFill>
                <a:latin typeface="黑体" pitchFamily="49" charset="-122"/>
                <a:ea typeface="黑体" pitchFamily="49" charset="-122"/>
              </a:rPr>
              <a:t>。</a:t>
            </a:r>
            <a:endParaRPr lang="en-US" altLang="zh-CN" sz="2000" b="1" dirty="0" smtClean="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我</a:t>
            </a:r>
            <a:r>
              <a:rPr lang="zh-CN" altLang="en-US" sz="2000" b="1" dirty="0">
                <a:solidFill>
                  <a:srgbClr val="000000"/>
                </a:solidFill>
                <a:latin typeface="黑体" pitchFamily="49" charset="-122"/>
                <a:ea typeface="黑体" pitchFamily="49" charset="-122"/>
              </a:rPr>
              <a:t>经常教导我的后辈们要拥有“教皇的胸怀”。据说教皇经常倾听与宗教毫无瓜葛的地球物理学家、哲学家的讲话。他这样做，是为了培养自己客观思考的能力和积累更多的知识。</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成为沟通达人</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小资料</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2153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秘书</a:t>
            </a:r>
            <a:r>
              <a:rPr lang="zh-CN" altLang="en-US" sz="2000" b="1" dirty="0">
                <a:solidFill>
                  <a:srgbClr val="000000"/>
                </a:solidFill>
                <a:latin typeface="黑体" pitchFamily="49" charset="-122"/>
                <a:ea typeface="黑体" pitchFamily="49" charset="-122"/>
              </a:rPr>
              <a:t>也是如此。不能因为自己侍奉上司就只看得到上司一个人。正如同上司会关注每一个员工一样，秘书也需要同大家多做沟通。多和大家交谈，这样不仅能开阔视野、增长见识，还能培养自己的沟通能力。</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人</a:t>
            </a:r>
            <a:r>
              <a:rPr lang="zh-CN" altLang="en-US" sz="2000" b="1" dirty="0">
                <a:solidFill>
                  <a:srgbClr val="000000"/>
                </a:solidFill>
                <a:latin typeface="黑体" pitchFamily="49" charset="-122"/>
                <a:ea typeface="黑体" pitchFamily="49" charset="-122"/>
              </a:rPr>
              <a:t>在职场，难免会有需要别人帮助的时候。若是能够为自己找到几位“顾问”，在你遇到难题时为你指点迷津，那该有多好。</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成为沟通达人</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138341"/>
            <a:ext cx="4104456" cy="319088"/>
          </a:xfrm>
          <a:prstGeom prst="rect">
            <a:avLst/>
          </a:prstGeom>
          <a:noFill/>
        </p:spPr>
        <p:txBody>
          <a:bodyPr>
            <a:noAutofit/>
          </a:bodyPr>
          <a:lstStyle/>
          <a:p>
            <a:pPr lvl="0">
              <a:defRPr/>
            </a:pPr>
            <a:r>
              <a:rPr lang="zh-CN" altLang="en-US" sz="2400" kern="0" dirty="0">
                <a:latin typeface="华文新魏" pitchFamily="2" charset="-122"/>
                <a:ea typeface="华文新魏" pitchFamily="2" charset="-122"/>
              </a:rPr>
              <a:t>沟通</a:t>
            </a:r>
            <a:r>
              <a:rPr lang="zh-CN" altLang="en-US" sz="2400" kern="0" dirty="0" smtClean="0">
                <a:latin typeface="华文新魏" pitchFamily="2" charset="-122"/>
                <a:ea typeface="华文新魏" pitchFamily="2" charset="-122"/>
              </a:rPr>
              <a:t>的含义与种类</a:t>
            </a:r>
            <a:endParaRPr kumimoji="0" lang="zh-CN" altLang="en-US" sz="2400" b="0" i="0" u="none" strike="noStrike" kern="0" cap="none" spc="0" normalizeH="0" baseline="0" noProof="0" dirty="0">
              <a:ln>
                <a:noFill/>
              </a:ln>
              <a:solidFill>
                <a:schemeClr val="tx1"/>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秘书人员沟通的作用</a:t>
            </a:r>
            <a:endParaRPr lang="zh-CN" altLang="en-US" sz="2400" kern="0" dirty="0">
              <a:solidFill>
                <a:schemeClr val="bg1">
                  <a:lumMod val="50000"/>
                </a:schemeClr>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小资料</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136233"/>
            <a:ext cx="7793038" cy="458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en-US" altLang="zh-CN" sz="2000" b="1" dirty="0">
                <a:solidFill>
                  <a:srgbClr val="000000"/>
                </a:solidFill>
                <a:latin typeface="黑体" pitchFamily="49" charset="-122"/>
                <a:ea typeface="黑体" pitchFamily="49" charset="-122"/>
              </a:rPr>
              <a:t>1.</a:t>
            </a:r>
            <a:r>
              <a:rPr lang="zh-CN" altLang="en-US" sz="2000" b="1" dirty="0">
                <a:solidFill>
                  <a:srgbClr val="000000"/>
                </a:solidFill>
                <a:latin typeface="黑体" pitchFamily="49" charset="-122"/>
                <a:ea typeface="黑体" pitchFamily="49" charset="-122"/>
              </a:rPr>
              <a:t>开门见山，直入主题</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a:t>
            </a:r>
            <a:r>
              <a:rPr lang="zh-CN" altLang="en-US" b="1" dirty="0" smtClean="0">
                <a:solidFill>
                  <a:srgbClr val="000000"/>
                </a:solidFill>
                <a:latin typeface="黑体" pitchFamily="49" charset="-122"/>
                <a:ea typeface="黑体" pitchFamily="49" charset="-122"/>
              </a:rPr>
              <a:t>要</a:t>
            </a:r>
            <a:r>
              <a:rPr lang="zh-CN" altLang="en-US" b="1" dirty="0">
                <a:solidFill>
                  <a:srgbClr val="000000"/>
                </a:solidFill>
                <a:latin typeface="黑体" pitchFamily="49" charset="-122"/>
                <a:ea typeface="黑体" pitchFamily="49" charset="-122"/>
              </a:rPr>
              <a:t>想成为沟通达人，就要先学会倾听。所谓倾听，一边听一边揣摩对方的心思是不正确的，应该一心一意专心致志地听对方所讲的。听的时候也不要去猜对方接下来要说什么。每个人根据自己所处立场的不同，想法也会不尽相同，所以去猜别人的心思是毫无意义的。</a:t>
            </a:r>
            <a:endParaRPr lang="zh-CN" altLang="en-US" b="1" dirty="0">
              <a:solidFill>
                <a:srgbClr val="000000"/>
              </a:solidFill>
              <a:latin typeface="黑体" pitchFamily="49" charset="-122"/>
              <a:ea typeface="黑体" pitchFamily="49" charset="-122"/>
            </a:endParaRPr>
          </a:p>
          <a:p>
            <a:pPr eaLnBrk="1" hangingPunct="1">
              <a:lnSpc>
                <a:spcPct val="114000"/>
              </a:lnSpc>
            </a:pPr>
            <a:r>
              <a:rPr lang="zh-CN" altLang="en-US" b="1" dirty="0" smtClean="0">
                <a:solidFill>
                  <a:srgbClr val="000000"/>
                </a:solidFill>
                <a:latin typeface="黑体" pitchFamily="49" charset="-122"/>
                <a:ea typeface="黑体" pitchFamily="49" charset="-122"/>
              </a:rPr>
              <a:t>    打断</a:t>
            </a:r>
            <a:r>
              <a:rPr lang="zh-CN" altLang="en-US" b="1" dirty="0">
                <a:solidFill>
                  <a:srgbClr val="000000"/>
                </a:solidFill>
                <a:latin typeface="黑体" pitchFamily="49" charset="-122"/>
                <a:ea typeface="黑体" pitchFamily="49" charset="-122"/>
              </a:rPr>
              <a:t>别人的话或是转移话题也是很失礼的行为。一定要听对方把话说完，把握中心思想，了解对方的意图。只有这样，你接下来与对方说的话才会有针对性，才不会使你们的谈话成为一场无休止的废话大战。</a:t>
            </a:r>
            <a:endParaRPr lang="zh-CN" altLang="en-US" b="1" dirty="0">
              <a:solidFill>
                <a:srgbClr val="000000"/>
              </a:solidFill>
              <a:latin typeface="黑体" pitchFamily="49" charset="-122"/>
              <a:ea typeface="黑体" pitchFamily="49" charset="-122"/>
            </a:endParaRPr>
          </a:p>
          <a:p>
            <a:pPr eaLnBrk="1" hangingPunct="1">
              <a:lnSpc>
                <a:spcPct val="114000"/>
              </a:lnSpc>
            </a:pPr>
            <a:r>
              <a:rPr lang="zh-CN" altLang="en-US" b="1" dirty="0" smtClean="0">
                <a:solidFill>
                  <a:srgbClr val="000000"/>
                </a:solidFill>
                <a:latin typeface="黑体" pitchFamily="49" charset="-122"/>
                <a:ea typeface="黑体" pitchFamily="49" charset="-122"/>
              </a:rPr>
              <a:t>    正如</a:t>
            </a:r>
            <a:r>
              <a:rPr lang="zh-CN" altLang="en-US" b="1" dirty="0">
                <a:solidFill>
                  <a:srgbClr val="000000"/>
                </a:solidFill>
                <a:latin typeface="黑体" pitchFamily="49" charset="-122"/>
                <a:ea typeface="黑体" pitchFamily="49" charset="-122"/>
              </a:rPr>
              <a:t>“听”并不容易一样，“说”也一样不容易。滔滔不绝的高谈阔论固然有其魅力，但在业务上，简明扼要的论述才更为受欢迎。</a:t>
            </a:r>
            <a:endParaRPr lang="zh-CN" altLang="en-US" b="1" dirty="0">
              <a:solidFill>
                <a:srgbClr val="000000"/>
              </a:solidFill>
              <a:latin typeface="黑体" pitchFamily="49" charset="-122"/>
              <a:ea typeface="黑体" pitchFamily="49" charset="-122"/>
            </a:endParaRPr>
          </a:p>
          <a:p>
            <a:pPr eaLnBrk="1" hangingPunct="1">
              <a:lnSpc>
                <a:spcPct val="114000"/>
              </a:lnSpc>
            </a:pPr>
            <a:r>
              <a:rPr lang="zh-CN" altLang="en-US" b="1" dirty="0">
                <a:solidFill>
                  <a:srgbClr val="000000"/>
                </a:solidFill>
                <a:latin typeface="黑体" pitchFamily="49" charset="-122"/>
                <a:ea typeface="黑体" pitchFamily="49" charset="-122"/>
              </a:rPr>
              <a:t>我和上司说话时，一般会直接把我的结论说出来。无论是报告、商议、电话、上司最想知道的其实就是结论。只有你自己简明扼要地把结论说出来，上司才能有的放矢地进行应对，这样的对话，才是有效率的对话，才能在更短的时间内交流更多的内容。</a:t>
            </a:r>
            <a:endParaRPr lang="zh-CN" altLang="en-US"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成为沟通达人</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小资料</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659374" y="2201555"/>
            <a:ext cx="7793038" cy="4338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en-US" altLang="zh-CN" sz="2000" b="1" dirty="0">
                <a:solidFill>
                  <a:srgbClr val="000000"/>
                </a:solidFill>
                <a:latin typeface="黑体" pitchFamily="49" charset="-122"/>
                <a:ea typeface="黑体" pitchFamily="49" charset="-122"/>
              </a:rPr>
              <a:t>2.</a:t>
            </a:r>
            <a:r>
              <a:rPr lang="zh-CN" altLang="en-US" sz="2000" b="1" dirty="0">
                <a:solidFill>
                  <a:srgbClr val="000000"/>
                </a:solidFill>
                <a:latin typeface="黑体" pitchFamily="49" charset="-122"/>
                <a:ea typeface="黑体" pitchFamily="49" charset="-122"/>
              </a:rPr>
              <a:t>思想要积极，说话方式也要积极</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1600" b="1" dirty="0" smtClean="0">
                <a:solidFill>
                  <a:srgbClr val="000000"/>
                </a:solidFill>
                <a:latin typeface="黑体" pitchFamily="49" charset="-122"/>
                <a:ea typeface="黑体" pitchFamily="49" charset="-122"/>
              </a:rPr>
              <a:t>    还有</a:t>
            </a:r>
            <a:r>
              <a:rPr lang="zh-CN" altLang="en-US" sz="1600" b="1" dirty="0">
                <a:solidFill>
                  <a:srgbClr val="000000"/>
                </a:solidFill>
                <a:latin typeface="黑体" pitchFamily="49" charset="-122"/>
                <a:ea typeface="黑体" pitchFamily="49" charset="-122"/>
              </a:rPr>
              <a:t>一点非常重要，那就是学会多说积极的话。很多人总是带有消极的思考方式。这种人的消极心理从他们说话的习惯上就可见一斑。“真的能行吗？”“估计困难噢”，这些泄气话便是他们的口头禅，无怪乎好多事情还没开始干他们就打退堂鼓了。</a:t>
            </a:r>
            <a:endParaRPr lang="zh-CN" altLang="en-US" sz="1600" b="1" dirty="0">
              <a:solidFill>
                <a:srgbClr val="000000"/>
              </a:solidFill>
              <a:latin typeface="黑体" pitchFamily="49" charset="-122"/>
              <a:ea typeface="黑体" pitchFamily="49" charset="-122"/>
            </a:endParaRPr>
          </a:p>
          <a:p>
            <a:pPr eaLnBrk="1" hangingPunct="1">
              <a:lnSpc>
                <a:spcPct val="114000"/>
              </a:lnSpc>
            </a:pPr>
            <a:r>
              <a:rPr lang="zh-CN" altLang="en-US" sz="1600" b="1" dirty="0" smtClean="0">
                <a:solidFill>
                  <a:srgbClr val="000000"/>
                </a:solidFill>
                <a:latin typeface="黑体" pitchFamily="49" charset="-122"/>
                <a:ea typeface="黑体" pitchFamily="49" charset="-122"/>
              </a:rPr>
              <a:t>    这种</a:t>
            </a:r>
            <a:r>
              <a:rPr lang="zh-CN" altLang="en-US" sz="1600" b="1" dirty="0">
                <a:solidFill>
                  <a:srgbClr val="000000"/>
                </a:solidFill>
                <a:latin typeface="黑体" pitchFamily="49" charset="-122"/>
                <a:ea typeface="黑体" pitchFamily="49" charset="-122"/>
              </a:rPr>
              <a:t>消极的人，无论做什么事情都会往消极的方面想。同一件事，不同心态的人所看到的结果也是完全不同的。积极的人会看到这件事积极的一面，认为这件事是有希望做到的；消极的人则会看到消极的一面，认为这件事注定会失败。</a:t>
            </a:r>
            <a:endParaRPr lang="zh-CN" altLang="en-US" sz="1600" b="1" dirty="0">
              <a:solidFill>
                <a:srgbClr val="000000"/>
              </a:solidFill>
              <a:latin typeface="黑体" pitchFamily="49" charset="-122"/>
              <a:ea typeface="黑体" pitchFamily="49" charset="-122"/>
            </a:endParaRPr>
          </a:p>
          <a:p>
            <a:pPr eaLnBrk="1" hangingPunct="1">
              <a:lnSpc>
                <a:spcPct val="114000"/>
              </a:lnSpc>
            </a:pPr>
            <a:r>
              <a:rPr lang="zh-CN" altLang="en-US" sz="1600" b="1" dirty="0" smtClean="0">
                <a:solidFill>
                  <a:srgbClr val="000000"/>
                </a:solidFill>
                <a:latin typeface="黑体" pitchFamily="49" charset="-122"/>
                <a:ea typeface="黑体" pitchFamily="49" charset="-122"/>
              </a:rPr>
              <a:t>    这种</a:t>
            </a:r>
            <a:r>
              <a:rPr lang="zh-CN" altLang="en-US" sz="1600" b="1" dirty="0">
                <a:solidFill>
                  <a:srgbClr val="000000"/>
                </a:solidFill>
                <a:latin typeface="黑体" pitchFamily="49" charset="-122"/>
                <a:ea typeface="黑体" pitchFamily="49" charset="-122"/>
              </a:rPr>
              <a:t>不同心态导致的视角差异，有可能会影响到一件事的最终结果。也就是说，消极的人总是看到事情不好的一面，所以要达成目标也很困难。相比之下，积极的人在每一件事上都看得到可能性，所以做事的时候也就更有激情，成功率也会相应高许多。</a:t>
            </a:r>
            <a:endParaRPr lang="zh-CN" altLang="en-US" sz="1600" b="1" dirty="0">
              <a:solidFill>
                <a:srgbClr val="000000"/>
              </a:solidFill>
              <a:latin typeface="黑体" pitchFamily="49" charset="-122"/>
              <a:ea typeface="黑体" pitchFamily="49" charset="-122"/>
            </a:endParaRPr>
          </a:p>
          <a:p>
            <a:pPr eaLnBrk="1" hangingPunct="1">
              <a:lnSpc>
                <a:spcPct val="114000"/>
              </a:lnSpc>
            </a:pPr>
            <a:r>
              <a:rPr lang="zh-CN" altLang="en-US" sz="1600" b="1" dirty="0" smtClean="0">
                <a:solidFill>
                  <a:srgbClr val="000000"/>
                </a:solidFill>
                <a:latin typeface="黑体" pitchFamily="49" charset="-122"/>
                <a:ea typeface="黑体" pitchFamily="49" charset="-122"/>
              </a:rPr>
              <a:t>    细心</a:t>
            </a:r>
            <a:r>
              <a:rPr lang="zh-CN" altLang="en-US" sz="1600" b="1" dirty="0">
                <a:solidFill>
                  <a:srgbClr val="000000"/>
                </a:solidFill>
                <a:latin typeface="黑体" pitchFamily="49" charset="-122"/>
                <a:ea typeface="黑体" pitchFamily="49" charset="-122"/>
              </a:rPr>
              <a:t>观察一下你周围的人们吧。在任何领域中出类拔萃的人，总是那些喜欢用积极的方式说话的人。说话的习惯就是这样重要。做事的时候也是一样，要能够找到这件事积极的一面。积极的心态不仅可以为你带来热情，还能够指引你走向成功。</a:t>
            </a:r>
            <a:endParaRPr lang="zh-CN" altLang="en-US" sz="1600" b="1" dirty="0">
              <a:solidFill>
                <a:srgbClr val="000000"/>
              </a:solidFill>
              <a:latin typeface="黑体" pitchFamily="49" charset="-122"/>
              <a:ea typeface="黑体" pitchFamily="49" charset="-122"/>
            </a:endParaRPr>
          </a:p>
          <a:p>
            <a:pPr eaLnBrk="1" hangingPunct="1">
              <a:lnSpc>
                <a:spcPct val="114000"/>
              </a:lnSpc>
            </a:pPr>
            <a:r>
              <a:rPr lang="zh-CN" altLang="en-US" sz="1400" b="1" dirty="0" smtClean="0">
                <a:solidFill>
                  <a:srgbClr val="000000"/>
                </a:solidFill>
                <a:latin typeface="黑体" pitchFamily="49" charset="-122"/>
                <a:ea typeface="黑体" pitchFamily="49" charset="-122"/>
              </a:rPr>
              <a:t>    资料</a:t>
            </a:r>
            <a:r>
              <a:rPr lang="zh-CN" altLang="en-US" sz="1400" b="1" dirty="0">
                <a:solidFill>
                  <a:srgbClr val="000000"/>
                </a:solidFill>
                <a:latin typeface="黑体" pitchFamily="49" charset="-122"/>
                <a:ea typeface="黑体" pitchFamily="49" charset="-122"/>
              </a:rPr>
              <a:t>节选自：金圣姬著，关启锐译</a:t>
            </a:r>
            <a:r>
              <a:rPr lang="en-US" altLang="zh-CN" sz="1400" b="1" dirty="0">
                <a:solidFill>
                  <a:srgbClr val="000000"/>
                </a:solidFill>
                <a:latin typeface="黑体" pitchFamily="49" charset="-122"/>
                <a:ea typeface="黑体" pitchFamily="49" charset="-122"/>
              </a:rPr>
              <a:t>《</a:t>
            </a:r>
            <a:r>
              <a:rPr lang="zh-CN" altLang="en-US" sz="1400" b="1" dirty="0">
                <a:solidFill>
                  <a:srgbClr val="000000"/>
                </a:solidFill>
                <a:latin typeface="黑体" pitchFamily="49" charset="-122"/>
                <a:ea typeface="黑体" pitchFamily="49" charset="-122"/>
              </a:rPr>
              <a:t>沈夫人致后辈书</a:t>
            </a:r>
            <a:r>
              <a:rPr lang="en-US" altLang="zh-CN" sz="1400" b="1" dirty="0">
                <a:solidFill>
                  <a:srgbClr val="000000"/>
                </a:solidFill>
                <a:latin typeface="黑体" pitchFamily="49" charset="-122"/>
                <a:ea typeface="黑体" pitchFamily="49" charset="-122"/>
              </a:rPr>
              <a:t>》</a:t>
            </a:r>
            <a:r>
              <a:rPr lang="zh-CN" altLang="en-US" sz="1400" b="1" dirty="0">
                <a:solidFill>
                  <a:srgbClr val="000000"/>
                </a:solidFill>
                <a:latin typeface="黑体" pitchFamily="49" charset="-122"/>
                <a:ea typeface="黑体" pitchFamily="49" charset="-122"/>
              </a:rPr>
              <a:t>，现代教育出版社</a:t>
            </a:r>
            <a:r>
              <a:rPr lang="en-US" altLang="zh-CN" sz="1400" b="1" dirty="0">
                <a:solidFill>
                  <a:srgbClr val="000000"/>
                </a:solidFill>
                <a:latin typeface="黑体" pitchFamily="49" charset="-122"/>
                <a:ea typeface="黑体" pitchFamily="49" charset="-122"/>
              </a:rPr>
              <a:t>2010</a:t>
            </a:r>
            <a:r>
              <a:rPr lang="zh-CN" altLang="en-US" sz="1400" b="1" dirty="0">
                <a:solidFill>
                  <a:srgbClr val="000000"/>
                </a:solidFill>
                <a:latin typeface="黑体" pitchFamily="49" charset="-122"/>
                <a:ea typeface="黑体" pitchFamily="49" charset="-122"/>
              </a:rPr>
              <a:t>年版。</a:t>
            </a:r>
            <a:endParaRPr lang="zh-CN" altLang="en-US" sz="14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成为沟通达人</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4258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en-US" altLang="zh-CN" sz="2000" b="1" dirty="0" smtClean="0">
                <a:solidFill>
                  <a:srgbClr val="000000"/>
                </a:solidFill>
                <a:latin typeface="黑体" pitchFamily="49" charset="-122"/>
                <a:ea typeface="黑体" pitchFamily="49" charset="-122"/>
              </a:rPr>
              <a:t>    2015</a:t>
            </a:r>
            <a:r>
              <a:rPr lang="zh-CN" altLang="en-US" sz="2000" b="1" dirty="0">
                <a:solidFill>
                  <a:srgbClr val="000000"/>
                </a:solidFill>
                <a:latin typeface="黑体" pitchFamily="49" charset="-122"/>
                <a:ea typeface="黑体" pitchFamily="49" charset="-122"/>
              </a:rPr>
              <a:t>年</a:t>
            </a:r>
            <a:r>
              <a:rPr lang="en-US" altLang="zh-CN" sz="2000" b="1" dirty="0">
                <a:solidFill>
                  <a:srgbClr val="000000"/>
                </a:solidFill>
                <a:latin typeface="黑体" pitchFamily="49" charset="-122"/>
                <a:ea typeface="黑体" pitchFamily="49" charset="-122"/>
              </a:rPr>
              <a:t>4</a:t>
            </a:r>
            <a:r>
              <a:rPr lang="zh-CN" altLang="en-US" sz="2000" b="1" dirty="0">
                <a:solidFill>
                  <a:srgbClr val="000000"/>
                </a:solidFill>
                <a:latin typeface="黑体" pitchFamily="49" charset="-122"/>
                <a:ea typeface="黑体" pitchFamily="49" charset="-122"/>
              </a:rPr>
              <a:t>月</a:t>
            </a:r>
            <a:r>
              <a:rPr lang="en-US" altLang="zh-CN" sz="2000" b="1" dirty="0">
                <a:solidFill>
                  <a:srgbClr val="000000"/>
                </a:solidFill>
                <a:latin typeface="黑体" pitchFamily="49" charset="-122"/>
                <a:ea typeface="黑体" pitchFamily="49" charset="-122"/>
              </a:rPr>
              <a:t>7</a:t>
            </a:r>
            <a:r>
              <a:rPr lang="zh-CN" altLang="en-US" sz="2000" b="1" dirty="0">
                <a:solidFill>
                  <a:srgbClr val="000000"/>
                </a:solidFill>
                <a:latin typeface="黑体" pitchFamily="49" charset="-122"/>
                <a:ea typeface="黑体" pitchFamily="49" charset="-122"/>
              </a:rPr>
              <a:t>日，</a:t>
            </a:r>
            <a:r>
              <a:rPr lang="en-US" altLang="zh-CN" sz="2000" b="1" dirty="0">
                <a:solidFill>
                  <a:srgbClr val="000000"/>
                </a:solidFill>
                <a:latin typeface="黑体" pitchFamily="49" charset="-122"/>
                <a:ea typeface="黑体" pitchFamily="49" charset="-122"/>
              </a:rPr>
              <a:t>EMC</a:t>
            </a:r>
            <a:r>
              <a:rPr lang="zh-CN" altLang="en-US" sz="2000" b="1" dirty="0">
                <a:solidFill>
                  <a:srgbClr val="000000"/>
                </a:solidFill>
                <a:latin typeface="黑体" pitchFamily="49" charset="-122"/>
                <a:ea typeface="黑体" pitchFamily="49" charset="-122"/>
              </a:rPr>
              <a:t>大中华区总裁陆纯初回办公室取东西，到门口才发现自己没带钥匙。此时他的私人秘书瑞贝卡已经下班。总裁联系秘书未果。数小时后，总裁对秘书的怨气仍未消减，于是在凌晨</a:t>
            </a:r>
            <a:r>
              <a:rPr lang="en-US" altLang="zh-CN" sz="2000" b="1" dirty="0">
                <a:solidFill>
                  <a:srgbClr val="000000"/>
                </a:solidFill>
                <a:latin typeface="黑体" pitchFamily="49" charset="-122"/>
                <a:ea typeface="黑体" pitchFamily="49" charset="-122"/>
              </a:rPr>
              <a:t>1</a:t>
            </a:r>
            <a:r>
              <a:rPr lang="zh-CN" altLang="en-US" sz="2000" b="1" dirty="0">
                <a:solidFill>
                  <a:srgbClr val="000000"/>
                </a:solidFill>
                <a:latin typeface="黑体" pitchFamily="49" charset="-122"/>
                <a:ea typeface="黑体" pitchFamily="49" charset="-122"/>
              </a:rPr>
              <a:t>时</a:t>
            </a:r>
            <a:r>
              <a:rPr lang="en-US" altLang="zh-CN" sz="2000" b="1" dirty="0">
                <a:solidFill>
                  <a:srgbClr val="000000"/>
                </a:solidFill>
                <a:latin typeface="黑体" pitchFamily="49" charset="-122"/>
                <a:ea typeface="黑体" pitchFamily="49" charset="-122"/>
              </a:rPr>
              <a:t>13</a:t>
            </a:r>
            <a:r>
              <a:rPr lang="zh-CN" altLang="en-US" sz="2000" b="1" dirty="0">
                <a:solidFill>
                  <a:srgbClr val="000000"/>
                </a:solidFill>
                <a:latin typeface="黑体" pitchFamily="49" charset="-122"/>
                <a:ea typeface="黑体" pitchFamily="49" charset="-122"/>
              </a:rPr>
              <a:t>分通过内部电子邮件系统给瑞贝卡发了一封措辞严厉的“谴责信”。信是这样写的：瑞贝卡，我曾告诉过你，想东西、做事情，不要想当然！结果今天晚上你就把我锁在门外，我要取的东西都还在办公室里。问题在于你自以为是地认为我随身带了钥匙。从现在起，无论是午餐时段还是晚上下班后，你要跟你服务的每一名经理都确认无事后才能离开办公室，明白了吗？</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a:solidFill>
                  <a:srgbClr val="000000"/>
                </a:solidFill>
                <a:latin typeface="黑体" pitchFamily="49" charset="-122"/>
                <a:ea typeface="黑体" pitchFamily="49" charset="-122"/>
              </a:rPr>
              <a:t>    总裁把这封邮件同时传递给了公司几位高管。结果瑞贝卡回复了一封咄咄逼人的邮件，并让</a:t>
            </a:r>
            <a:r>
              <a:rPr lang="en-US" altLang="zh-CN" sz="2000" b="1" dirty="0">
                <a:solidFill>
                  <a:srgbClr val="000000"/>
                </a:solidFill>
                <a:latin typeface="黑体" pitchFamily="49" charset="-122"/>
                <a:ea typeface="黑体" pitchFamily="49" charset="-122"/>
              </a:rPr>
              <a:t>EMC</a:t>
            </a:r>
            <a:r>
              <a:rPr lang="zh-CN" altLang="en-US" sz="2000" b="1" dirty="0">
                <a:solidFill>
                  <a:srgbClr val="000000"/>
                </a:solidFill>
                <a:latin typeface="黑体" pitchFamily="49" charset="-122"/>
                <a:ea typeface="黑体" pitchFamily="49" charset="-122"/>
              </a:rPr>
              <a:t>大中华区的所有人都收到了这封邮件。</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“牛”秘书的辛酸事</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95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瑞</a:t>
            </a:r>
            <a:r>
              <a:rPr lang="zh-CN" altLang="en-US" sz="2000" b="1" dirty="0">
                <a:solidFill>
                  <a:srgbClr val="000000"/>
                </a:solidFill>
                <a:latin typeface="黑体" pitchFamily="49" charset="-122"/>
                <a:ea typeface="黑体" pitchFamily="49" charset="-122"/>
              </a:rPr>
              <a:t>贝卡是这样回复的：</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第一</a:t>
            </a:r>
            <a:r>
              <a:rPr lang="zh-CN" altLang="en-US" sz="2000" b="1" dirty="0">
                <a:solidFill>
                  <a:srgbClr val="000000"/>
                </a:solidFill>
                <a:latin typeface="黑体" pitchFamily="49" charset="-122"/>
                <a:ea typeface="黑体" pitchFamily="49" charset="-122"/>
              </a:rPr>
              <a:t>，我做这件事是完全正确的，我锁门是从安全角度上考虑的，北京这里不是没有丢过东西，如果一旦丢了东西，我无法承担这个责任。</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第二</a:t>
            </a:r>
            <a:r>
              <a:rPr lang="zh-CN" altLang="en-US" sz="2000" b="1" dirty="0">
                <a:solidFill>
                  <a:srgbClr val="000000"/>
                </a:solidFill>
                <a:latin typeface="黑体" pitchFamily="49" charset="-122"/>
                <a:ea typeface="黑体" pitchFamily="49" charset="-122"/>
              </a:rPr>
              <a:t>，你有钥匙，你自己忘了带，还要说别人不对。造成这件事的主要原因都在于你自己，不要把自己的错误转移到别人的身上。</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第三</a:t>
            </a:r>
            <a:r>
              <a:rPr lang="zh-CN" altLang="en-US" sz="2000" b="1" dirty="0">
                <a:solidFill>
                  <a:srgbClr val="000000"/>
                </a:solidFill>
                <a:latin typeface="黑体" pitchFamily="49" charset="-122"/>
                <a:ea typeface="黑体" pitchFamily="49" charset="-122"/>
              </a:rPr>
              <a:t>，你无权干涉和控制我的私人时间，我一天就</a:t>
            </a:r>
            <a:r>
              <a:rPr lang="en-US" altLang="zh-CN" sz="2000" b="1" dirty="0">
                <a:solidFill>
                  <a:srgbClr val="000000"/>
                </a:solidFill>
                <a:latin typeface="黑体" pitchFamily="49" charset="-122"/>
                <a:ea typeface="黑体" pitchFamily="49" charset="-122"/>
              </a:rPr>
              <a:t>8</a:t>
            </a:r>
            <a:r>
              <a:rPr lang="zh-CN" altLang="en-US" sz="2000" b="1" dirty="0">
                <a:solidFill>
                  <a:srgbClr val="000000"/>
                </a:solidFill>
                <a:latin typeface="黑体" pitchFamily="49" charset="-122"/>
                <a:ea typeface="黑体" pitchFamily="49" charset="-122"/>
              </a:rPr>
              <a:t>小时工作时间，请你记住，中午和晚上下班的时间都是我的私人时间。</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第四</a:t>
            </a:r>
            <a:r>
              <a:rPr lang="zh-CN" altLang="en-US" sz="2000" b="1" dirty="0">
                <a:solidFill>
                  <a:srgbClr val="000000"/>
                </a:solidFill>
                <a:latin typeface="黑体" pitchFamily="49" charset="-122"/>
                <a:ea typeface="黑体" pitchFamily="49" charset="-122"/>
              </a:rPr>
              <a:t>，从我到</a:t>
            </a:r>
            <a:r>
              <a:rPr lang="en-US" altLang="zh-CN" sz="2000" b="1" dirty="0">
                <a:solidFill>
                  <a:srgbClr val="000000"/>
                </a:solidFill>
                <a:latin typeface="黑体" pitchFamily="49" charset="-122"/>
                <a:ea typeface="黑体" pitchFamily="49" charset="-122"/>
              </a:rPr>
              <a:t>EMC</a:t>
            </a:r>
            <a:r>
              <a:rPr lang="zh-CN" altLang="en-US" sz="2000" b="1" dirty="0">
                <a:solidFill>
                  <a:srgbClr val="000000"/>
                </a:solidFill>
                <a:latin typeface="黑体" pitchFamily="49" charset="-122"/>
                <a:ea typeface="黑体" pitchFamily="49" charset="-122"/>
              </a:rPr>
              <a:t>的第一天到现在为止，我工作尽职尽责，也加过很多次班，我没有任何怨言，但是如果你们要求我加班是为了工作以外的事情，我无法做到</a:t>
            </a:r>
            <a:r>
              <a:rPr lang="zh-CN" altLang="en-US" sz="2000" b="1" dirty="0" smtClean="0">
                <a:solidFill>
                  <a:srgbClr val="000000"/>
                </a:solidFill>
                <a:latin typeface="黑体" pitchFamily="49" charset="-122"/>
                <a:ea typeface="黑体" pitchFamily="49" charset="-122"/>
              </a:rPr>
              <a:t>。</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“牛”秘书的辛酸事</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951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14000"/>
              </a:lnSpc>
            </a:pPr>
            <a:r>
              <a:rPr lang="zh-CN" altLang="en-US" sz="2000" b="1" dirty="0" smtClean="0">
                <a:solidFill>
                  <a:srgbClr val="000000"/>
                </a:solidFill>
                <a:latin typeface="黑体" pitchFamily="49" charset="-122"/>
                <a:ea typeface="黑体" pitchFamily="49" charset="-122"/>
              </a:rPr>
              <a:t>    第五</a:t>
            </a:r>
            <a:r>
              <a:rPr lang="zh-CN" altLang="en-US" sz="2000" b="1" dirty="0">
                <a:solidFill>
                  <a:srgbClr val="000000"/>
                </a:solidFill>
                <a:latin typeface="黑体" pitchFamily="49" charset="-122"/>
                <a:ea typeface="黑体" pitchFamily="49" charset="-122"/>
              </a:rPr>
              <a:t>，虽然咱们是上下级关系，也请你注意一下你说话的语气，这是做人最基本的礼貌问题。</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第六</a:t>
            </a:r>
            <a:r>
              <a:rPr lang="zh-CN" altLang="en-US" sz="2000" b="1" dirty="0">
                <a:solidFill>
                  <a:srgbClr val="000000"/>
                </a:solidFill>
                <a:latin typeface="黑体" pitchFamily="49" charset="-122"/>
                <a:ea typeface="黑体" pitchFamily="49" charset="-122"/>
              </a:rPr>
              <a:t>，我要在这里强调一下，我并没有猜想或者假定什么，因为我没有这个时间也没有这个必要。</a:t>
            </a:r>
            <a:endParaRPr lang="zh-CN" altLang="en-US" sz="2000" b="1" dirty="0">
              <a:solidFill>
                <a:srgbClr val="000000"/>
              </a:solidFill>
              <a:latin typeface="黑体" pitchFamily="49" charset="-122"/>
              <a:ea typeface="黑体" pitchFamily="49" charset="-122"/>
            </a:endParaRPr>
          </a:p>
          <a:p>
            <a:pPr eaLnBrk="1" hangingPunct="1">
              <a:lnSpc>
                <a:spcPct val="114000"/>
              </a:lnSpc>
            </a:pPr>
            <a:r>
              <a:rPr lang="zh-CN" altLang="en-US" sz="2000" b="1" dirty="0" smtClean="0">
                <a:solidFill>
                  <a:srgbClr val="000000"/>
                </a:solidFill>
                <a:latin typeface="黑体" pitchFamily="49" charset="-122"/>
                <a:ea typeface="黑体" pitchFamily="49" charset="-122"/>
              </a:rPr>
              <a:t>    这</a:t>
            </a:r>
            <a:r>
              <a:rPr lang="zh-CN" altLang="en-US" sz="2000" b="1" dirty="0">
                <a:solidFill>
                  <a:srgbClr val="000000"/>
                </a:solidFill>
                <a:latin typeface="黑体" pitchFamily="49" charset="-122"/>
                <a:ea typeface="黑体" pitchFamily="49" charset="-122"/>
              </a:rPr>
              <a:t>件事在网上吵得沸沸扬扬，形成几千人转发的局面。一些网友</a:t>
            </a:r>
            <a:r>
              <a:rPr lang="zh-CN" altLang="en-US" sz="2000" b="1" dirty="0" smtClean="0">
                <a:solidFill>
                  <a:srgbClr val="000000"/>
                </a:solidFill>
                <a:latin typeface="黑体" pitchFamily="49" charset="-122"/>
                <a:ea typeface="黑体" pitchFamily="49" charset="-122"/>
              </a:rPr>
              <a:t>称瑞</a:t>
            </a:r>
            <a:r>
              <a:rPr lang="zh-CN" altLang="en-US" sz="2000" b="1" dirty="0">
                <a:solidFill>
                  <a:srgbClr val="000000"/>
                </a:solidFill>
                <a:latin typeface="黑体" pitchFamily="49" charset="-122"/>
                <a:ea typeface="黑体" pitchFamily="49" charset="-122"/>
              </a:rPr>
              <a:t>贝卡为“史上最牛女秘书”。瑞贝卡在“秘书门”事件不久后离开公司。据说她于</a:t>
            </a:r>
            <a:r>
              <a:rPr lang="en-US" altLang="zh-CN" sz="2000" b="1" dirty="0">
                <a:solidFill>
                  <a:srgbClr val="000000"/>
                </a:solidFill>
                <a:latin typeface="黑体" pitchFamily="49" charset="-122"/>
                <a:ea typeface="黑体" pitchFamily="49" charset="-122"/>
              </a:rPr>
              <a:t>2015</a:t>
            </a:r>
            <a:r>
              <a:rPr lang="zh-CN" altLang="en-US" sz="2000" b="1" dirty="0">
                <a:solidFill>
                  <a:srgbClr val="000000"/>
                </a:solidFill>
                <a:latin typeface="黑体" pitchFamily="49" charset="-122"/>
                <a:ea typeface="黑体" pitchFamily="49" charset="-122"/>
              </a:rPr>
              <a:t>年</a:t>
            </a:r>
            <a:r>
              <a:rPr lang="en-US" altLang="zh-CN" sz="2000" b="1" dirty="0">
                <a:solidFill>
                  <a:srgbClr val="000000"/>
                </a:solidFill>
                <a:latin typeface="黑体" pitchFamily="49" charset="-122"/>
                <a:ea typeface="黑体" pitchFamily="49" charset="-122"/>
              </a:rPr>
              <a:t>9</a:t>
            </a:r>
            <a:r>
              <a:rPr lang="zh-CN" altLang="en-US" sz="2000" b="1" dirty="0">
                <a:solidFill>
                  <a:srgbClr val="000000"/>
                </a:solidFill>
                <a:latin typeface="黑体" pitchFamily="49" charset="-122"/>
                <a:ea typeface="黑体" pitchFamily="49" charset="-122"/>
              </a:rPr>
              <a:t>月</a:t>
            </a:r>
            <a:r>
              <a:rPr lang="en-US" altLang="zh-CN" sz="2000" b="1" dirty="0">
                <a:solidFill>
                  <a:srgbClr val="000000"/>
                </a:solidFill>
                <a:latin typeface="黑体" pitchFamily="49" charset="-122"/>
                <a:ea typeface="黑体" pitchFamily="49" charset="-122"/>
              </a:rPr>
              <a:t>12</a:t>
            </a:r>
            <a:r>
              <a:rPr lang="zh-CN" altLang="en-US" sz="2000" b="1" dirty="0">
                <a:solidFill>
                  <a:srgbClr val="000000"/>
                </a:solidFill>
                <a:latin typeface="黑体" pitchFamily="49" charset="-122"/>
                <a:ea typeface="黑体" pitchFamily="49" charset="-122"/>
              </a:rPr>
              <a:t>日开始在</a:t>
            </a:r>
            <a:r>
              <a:rPr lang="en-US" altLang="zh-CN" sz="2000" b="1" dirty="0">
                <a:solidFill>
                  <a:srgbClr val="000000"/>
                </a:solidFill>
                <a:latin typeface="黑体" pitchFamily="49" charset="-122"/>
                <a:ea typeface="黑体" pitchFamily="49" charset="-122"/>
              </a:rPr>
              <a:t>IBM</a:t>
            </a:r>
            <a:r>
              <a:rPr lang="zh-CN" altLang="en-US" sz="2000" b="1" dirty="0">
                <a:solidFill>
                  <a:srgbClr val="000000"/>
                </a:solidFill>
                <a:latin typeface="黑体" pitchFamily="49" charset="-122"/>
                <a:ea typeface="黑体" pitchFamily="49" charset="-122"/>
              </a:rPr>
              <a:t>上班。而原</a:t>
            </a:r>
            <a:r>
              <a:rPr lang="en-US" altLang="zh-CN" sz="2000" b="1" dirty="0">
                <a:solidFill>
                  <a:srgbClr val="000000"/>
                </a:solidFill>
                <a:latin typeface="黑体" pitchFamily="49" charset="-122"/>
                <a:ea typeface="黑体" pitchFamily="49" charset="-122"/>
              </a:rPr>
              <a:t>EMC</a:t>
            </a:r>
            <a:r>
              <a:rPr lang="zh-CN" altLang="en-US" sz="2000" b="1" dirty="0">
                <a:solidFill>
                  <a:srgbClr val="000000"/>
                </a:solidFill>
                <a:latin typeface="黑体" pitchFamily="49" charset="-122"/>
                <a:ea typeface="黑体" pitchFamily="49" charset="-122"/>
              </a:rPr>
              <a:t>大中华区总裁陆纯初也于</a:t>
            </a:r>
            <a:r>
              <a:rPr lang="en-US" altLang="zh-CN" sz="2000" b="1" dirty="0">
                <a:solidFill>
                  <a:srgbClr val="000000"/>
                </a:solidFill>
                <a:latin typeface="黑体" pitchFamily="49" charset="-122"/>
                <a:ea typeface="黑体" pitchFamily="49" charset="-122"/>
              </a:rPr>
              <a:t>2015</a:t>
            </a:r>
            <a:r>
              <a:rPr lang="zh-CN" altLang="en-US" sz="2000" b="1" dirty="0">
                <a:solidFill>
                  <a:srgbClr val="000000"/>
                </a:solidFill>
                <a:latin typeface="黑体" pitchFamily="49" charset="-122"/>
                <a:ea typeface="黑体" pitchFamily="49" charset="-122"/>
              </a:rPr>
              <a:t>年</a:t>
            </a:r>
            <a:r>
              <a:rPr lang="en-US" altLang="zh-CN" sz="2000" b="1" dirty="0">
                <a:solidFill>
                  <a:srgbClr val="000000"/>
                </a:solidFill>
                <a:latin typeface="黑体" pitchFamily="49" charset="-122"/>
                <a:ea typeface="黑体" pitchFamily="49" charset="-122"/>
              </a:rPr>
              <a:t>5</a:t>
            </a:r>
            <a:r>
              <a:rPr lang="zh-CN" altLang="en-US" sz="2000" b="1" dirty="0">
                <a:solidFill>
                  <a:srgbClr val="000000"/>
                </a:solidFill>
                <a:latin typeface="黑体" pitchFamily="49" charset="-122"/>
                <a:ea typeface="黑体" pitchFamily="49" charset="-122"/>
              </a:rPr>
              <a:t>月</a:t>
            </a:r>
            <a:r>
              <a:rPr lang="en-US" altLang="zh-CN" sz="2000" b="1" dirty="0">
                <a:solidFill>
                  <a:srgbClr val="000000"/>
                </a:solidFill>
                <a:latin typeface="黑体" pitchFamily="49" charset="-122"/>
                <a:ea typeface="黑体" pitchFamily="49" charset="-122"/>
              </a:rPr>
              <a:t>8</a:t>
            </a:r>
            <a:r>
              <a:rPr lang="zh-CN" altLang="en-US" sz="2000" b="1" dirty="0">
                <a:solidFill>
                  <a:srgbClr val="000000"/>
                </a:solidFill>
                <a:latin typeface="黑体" pitchFamily="49" charset="-122"/>
                <a:ea typeface="黑体" pitchFamily="49" charset="-122"/>
              </a:rPr>
              <a:t>日离开了</a:t>
            </a:r>
            <a:r>
              <a:rPr lang="en-US" altLang="zh-CN" sz="2000" b="1" dirty="0">
                <a:solidFill>
                  <a:srgbClr val="000000"/>
                </a:solidFill>
                <a:latin typeface="黑体" pitchFamily="49" charset="-122"/>
                <a:ea typeface="黑体" pitchFamily="49" charset="-122"/>
              </a:rPr>
              <a:t>EMC</a:t>
            </a:r>
            <a:r>
              <a:rPr lang="zh-CN" altLang="en-US" sz="2000" b="1" dirty="0">
                <a:solidFill>
                  <a:srgbClr val="000000"/>
                </a:solidFill>
                <a:latin typeface="黑体" pitchFamily="49" charset="-122"/>
                <a:ea typeface="黑体" pitchFamily="49" charset="-122"/>
              </a:rPr>
              <a:t>。</a:t>
            </a:r>
            <a:endParaRPr lang="zh-CN" altLang="en-US" sz="2000" b="1" dirty="0">
              <a:solidFill>
                <a:srgbClr val="000000"/>
              </a:solidFill>
              <a:latin typeface="黑体" pitchFamily="49" charset="-122"/>
              <a:ea typeface="黑体" pitchFamily="49" charset="-122"/>
            </a:endParaRPr>
          </a:p>
          <a:p>
            <a:pPr eaLnBrk="1" hangingPunct="1">
              <a:lnSpc>
                <a:spcPct val="114000"/>
              </a:lnSpc>
            </a:pPr>
            <a:endParaRPr lang="en-US" altLang="zh-CN" sz="2000" b="1" dirty="0" smtClean="0">
              <a:solidFill>
                <a:srgbClr val="000000"/>
              </a:solidFill>
              <a:latin typeface="黑体" pitchFamily="49" charset="-122"/>
              <a:ea typeface="黑体" pitchFamily="49" charset="-122"/>
            </a:endParaRPr>
          </a:p>
          <a:p>
            <a:pPr eaLnBrk="1" hangingPunct="1">
              <a:lnSpc>
                <a:spcPct val="114000"/>
              </a:lnSpc>
            </a:pPr>
            <a:r>
              <a:rPr lang="en-US" altLang="zh-CN" sz="2000" b="1" dirty="0">
                <a:solidFill>
                  <a:srgbClr val="000000"/>
                </a:solidFill>
                <a:latin typeface="黑体" pitchFamily="49" charset="-122"/>
                <a:ea typeface="黑体" pitchFamily="49" charset="-122"/>
              </a:rPr>
              <a:t> </a:t>
            </a:r>
            <a:r>
              <a:rPr lang="en-US" altLang="zh-CN" sz="2000" b="1" dirty="0" smtClean="0">
                <a:solidFill>
                  <a:srgbClr val="000000"/>
                </a:solidFill>
                <a:latin typeface="黑体" pitchFamily="49" charset="-122"/>
                <a:ea typeface="黑体" pitchFamily="49" charset="-122"/>
              </a:rPr>
              <a:t>   </a:t>
            </a:r>
            <a:r>
              <a:rPr lang="zh-CN" altLang="en-US" sz="2000" b="1" dirty="0" smtClean="0">
                <a:solidFill>
                  <a:srgbClr val="000000"/>
                </a:solidFill>
                <a:latin typeface="黑体" pitchFamily="49" charset="-122"/>
                <a:ea typeface="黑体" pitchFamily="49" charset="-122"/>
              </a:rPr>
              <a:t>资料</a:t>
            </a:r>
            <a:r>
              <a:rPr lang="zh-CN" altLang="en-US" sz="2000" b="1" dirty="0">
                <a:solidFill>
                  <a:srgbClr val="000000"/>
                </a:solidFill>
                <a:latin typeface="黑体" pitchFamily="49" charset="-122"/>
                <a:ea typeface="黑体" pitchFamily="49" charset="-122"/>
              </a:rPr>
              <a:t>来源：杨锋主编</a:t>
            </a:r>
            <a:r>
              <a:rPr lang="en-US" altLang="zh-CN" sz="2000" b="1" dirty="0">
                <a:solidFill>
                  <a:srgbClr val="000000"/>
                </a:solidFill>
                <a:latin typeface="黑体" pitchFamily="49" charset="-122"/>
                <a:ea typeface="黑体" pitchFamily="49" charset="-122"/>
              </a:rPr>
              <a:t>《</a:t>
            </a:r>
            <a:r>
              <a:rPr lang="zh-CN" altLang="en-US" sz="2000" b="1" dirty="0">
                <a:solidFill>
                  <a:srgbClr val="000000"/>
                </a:solidFill>
                <a:latin typeface="黑体" pitchFamily="49" charset="-122"/>
                <a:ea typeface="黑体" pitchFamily="49" charset="-122"/>
              </a:rPr>
              <a:t>秘书工作案例与分析</a:t>
            </a:r>
            <a:r>
              <a:rPr lang="en-US" altLang="zh-CN" sz="2000" b="1" dirty="0">
                <a:solidFill>
                  <a:srgbClr val="000000"/>
                </a:solidFill>
                <a:latin typeface="黑体" pitchFamily="49" charset="-122"/>
                <a:ea typeface="黑体" pitchFamily="49" charset="-122"/>
              </a:rPr>
              <a:t>》</a:t>
            </a:r>
            <a:r>
              <a:rPr lang="zh-CN" altLang="en-US" sz="2000" b="1" dirty="0">
                <a:solidFill>
                  <a:srgbClr val="000000"/>
                </a:solidFill>
                <a:latin typeface="黑体" pitchFamily="49" charset="-122"/>
                <a:ea typeface="黑体" pitchFamily="49" charset="-122"/>
              </a:rPr>
              <a:t>，暨南大学出版社</a:t>
            </a:r>
            <a:r>
              <a:rPr lang="en-US" altLang="zh-CN" sz="2000" b="1" dirty="0">
                <a:solidFill>
                  <a:srgbClr val="000000"/>
                </a:solidFill>
                <a:latin typeface="黑体" pitchFamily="49" charset="-122"/>
                <a:ea typeface="黑体" pitchFamily="49" charset="-122"/>
              </a:rPr>
              <a:t>2016</a:t>
            </a:r>
            <a:r>
              <a:rPr lang="zh-CN" altLang="en-US" sz="2000" b="1" dirty="0">
                <a:solidFill>
                  <a:srgbClr val="000000"/>
                </a:solidFill>
                <a:latin typeface="黑体" pitchFamily="49" charset="-122"/>
                <a:ea typeface="黑体" pitchFamily="49" charset="-122"/>
              </a:rPr>
              <a:t>年版。</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“牛”秘书的辛酸事</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339752" y="3645024"/>
            <a:ext cx="6624736" cy="1717675"/>
          </a:xfrm>
        </p:spPr>
        <p:txBody>
          <a:bodyPr>
            <a:noAutofit/>
          </a:bodyPr>
          <a:lstStyle/>
          <a:p>
            <a:r>
              <a:rPr lang="zh-CN" altLang="en-US" sz="4000" dirty="0"/>
              <a:t>第三节	协调工作的概述</a:t>
            </a:r>
            <a:endParaRPr lang="zh-CN" altLang="en-US" sz="4000"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上海</a:t>
            </a:r>
            <a:r>
              <a:rPr lang="zh-CN" altLang="en-US" sz="2000" b="1" dirty="0">
                <a:solidFill>
                  <a:srgbClr val="000000"/>
                </a:solidFill>
                <a:latin typeface="黑体" pitchFamily="49" charset="-122"/>
                <a:ea typeface="黑体" pitchFamily="49" charset="-122"/>
              </a:rPr>
              <a:t>某服装厂有四大车间，分别是布料、剪裁、缝纫、包装车间，生产流程互相衔接，人员配备平衡。一天，包装车间有</a:t>
            </a:r>
            <a:r>
              <a:rPr lang="en-US" altLang="zh-CN" sz="2000" b="1" dirty="0">
                <a:solidFill>
                  <a:srgbClr val="000000"/>
                </a:solidFill>
                <a:latin typeface="黑体" pitchFamily="49" charset="-122"/>
                <a:ea typeface="黑体" pitchFamily="49" charset="-122"/>
              </a:rPr>
              <a:t>6</a:t>
            </a:r>
            <a:r>
              <a:rPr lang="zh-CN" altLang="en-US" sz="2000" b="1" dirty="0">
                <a:solidFill>
                  <a:srgbClr val="000000"/>
                </a:solidFill>
                <a:latin typeface="黑体" pitchFamily="49" charset="-122"/>
                <a:ea typeface="黑体" pitchFamily="49" charset="-122"/>
              </a:rPr>
              <a:t>人同时请病假，但这天有一订单急需完成发货出去。包装车间主任急忙打电话报告厂长办公室，不巧，正副厂长都到外地接业务去了，只有厂办秘书董小平在，董秘书接到电话后应该怎么办？</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a:solidFill>
                  <a:srgbClr val="000000"/>
                </a:solidFill>
                <a:latin typeface="黑体" pitchFamily="49" charset="-122"/>
                <a:ea typeface="黑体" pitchFamily="49" charset="-122"/>
              </a:rPr>
              <a:t>（</a:t>
            </a:r>
            <a:r>
              <a:rPr lang="en-US" altLang="zh-CN" sz="2000" b="1" dirty="0">
                <a:solidFill>
                  <a:srgbClr val="000000"/>
                </a:solidFill>
                <a:latin typeface="黑体" pitchFamily="49" charset="-122"/>
                <a:ea typeface="黑体" pitchFamily="49" charset="-122"/>
              </a:rPr>
              <a:t>1</a:t>
            </a:r>
            <a:r>
              <a:rPr lang="zh-CN" altLang="en-US" sz="2000" b="1" dirty="0">
                <a:solidFill>
                  <a:srgbClr val="000000"/>
                </a:solidFill>
                <a:latin typeface="黑体" pitchFamily="49" charset="-122"/>
                <a:ea typeface="黑体" pitchFamily="49" charset="-122"/>
              </a:rPr>
              <a:t>）是否需要打长途电话向外地的正副厂长请示？还是自己来处置？　　</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a:solidFill>
                  <a:srgbClr val="000000"/>
                </a:solidFill>
                <a:latin typeface="黑体" pitchFamily="49" charset="-122"/>
                <a:ea typeface="黑体" pitchFamily="49" charset="-122"/>
              </a:rPr>
              <a:t>（</a:t>
            </a:r>
            <a:r>
              <a:rPr lang="en-US" altLang="zh-CN" sz="2000" b="1" dirty="0">
                <a:solidFill>
                  <a:srgbClr val="000000"/>
                </a:solidFill>
                <a:latin typeface="黑体" pitchFamily="49" charset="-122"/>
                <a:ea typeface="黑体" pitchFamily="49" charset="-122"/>
              </a:rPr>
              <a:t>2</a:t>
            </a:r>
            <a:r>
              <a:rPr lang="zh-CN" altLang="en-US" sz="2000" b="1" dirty="0">
                <a:solidFill>
                  <a:srgbClr val="000000"/>
                </a:solidFill>
                <a:latin typeface="黑体" pitchFamily="49" charset="-122"/>
                <a:ea typeface="黑体" pitchFamily="49" charset="-122"/>
              </a:rPr>
              <a:t>）厂办一共只有</a:t>
            </a:r>
            <a:r>
              <a:rPr lang="en-US" altLang="zh-CN" sz="2000" b="1" dirty="0">
                <a:solidFill>
                  <a:srgbClr val="000000"/>
                </a:solidFill>
                <a:latin typeface="黑体" pitchFamily="49" charset="-122"/>
                <a:ea typeface="黑体" pitchFamily="49" charset="-122"/>
              </a:rPr>
              <a:t>3</a:t>
            </a:r>
            <a:r>
              <a:rPr lang="zh-CN" altLang="en-US" sz="2000" b="1" dirty="0">
                <a:solidFill>
                  <a:srgbClr val="000000"/>
                </a:solidFill>
                <a:latin typeface="黑体" pitchFamily="49" charset="-122"/>
                <a:ea typeface="黑体" pitchFamily="49" charset="-122"/>
              </a:rPr>
              <a:t>个人，是否都派到包装车间去临时顶班？</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a:solidFill>
                  <a:srgbClr val="000000"/>
                </a:solidFill>
                <a:latin typeface="黑体" pitchFamily="49" charset="-122"/>
                <a:ea typeface="黑体" pitchFamily="49" charset="-122"/>
              </a:rPr>
              <a:t>（</a:t>
            </a:r>
            <a:r>
              <a:rPr lang="en-US" altLang="zh-CN" sz="2000" b="1" dirty="0">
                <a:solidFill>
                  <a:srgbClr val="000000"/>
                </a:solidFill>
                <a:latin typeface="黑体" pitchFamily="49" charset="-122"/>
                <a:ea typeface="黑体" pitchFamily="49" charset="-122"/>
              </a:rPr>
              <a:t>3</a:t>
            </a:r>
            <a:r>
              <a:rPr lang="zh-CN" altLang="en-US" sz="2000" b="1" dirty="0">
                <a:solidFill>
                  <a:srgbClr val="000000"/>
                </a:solidFill>
                <a:latin typeface="黑体" pitchFamily="49" charset="-122"/>
                <a:ea typeface="黑体" pitchFamily="49" charset="-122"/>
              </a:rPr>
              <a:t>）是否打电话到职业介绍所，找</a:t>
            </a:r>
            <a:r>
              <a:rPr lang="en-US" altLang="zh-CN" sz="2000" b="1" dirty="0">
                <a:solidFill>
                  <a:srgbClr val="000000"/>
                </a:solidFill>
                <a:latin typeface="黑体" pitchFamily="49" charset="-122"/>
                <a:ea typeface="黑体" pitchFamily="49" charset="-122"/>
              </a:rPr>
              <a:t>6</a:t>
            </a:r>
            <a:r>
              <a:rPr lang="zh-CN" altLang="en-US" sz="2000" b="1" dirty="0">
                <a:solidFill>
                  <a:srgbClr val="000000"/>
                </a:solidFill>
                <a:latin typeface="黑体" pitchFamily="49" charset="-122"/>
                <a:ea typeface="黑体" pitchFamily="49" charset="-122"/>
              </a:rPr>
              <a:t>个临时工来帮忙？</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en-US" altLang="zh-CN" sz="2000" b="1" dirty="0">
                <a:solidFill>
                  <a:srgbClr val="000000"/>
                </a:solidFill>
                <a:latin typeface="黑体" pitchFamily="49" charset="-122"/>
                <a:ea typeface="黑体" pitchFamily="49" charset="-122"/>
              </a:rPr>
              <a:t>4</a:t>
            </a:r>
            <a:r>
              <a:rPr lang="zh-CN" altLang="en-US" sz="2000" b="1" dirty="0">
                <a:solidFill>
                  <a:srgbClr val="000000"/>
                </a:solidFill>
                <a:latin typeface="黑体" pitchFamily="49" charset="-122"/>
                <a:ea typeface="黑体" pitchFamily="49" charset="-122"/>
              </a:rPr>
              <a:t>）与另外</a:t>
            </a:r>
            <a:r>
              <a:rPr lang="en-US" altLang="zh-CN" sz="2000" b="1" dirty="0">
                <a:solidFill>
                  <a:srgbClr val="000000"/>
                </a:solidFill>
                <a:latin typeface="黑体" pitchFamily="49" charset="-122"/>
                <a:ea typeface="黑体" pitchFamily="49" charset="-122"/>
              </a:rPr>
              <a:t>3</a:t>
            </a:r>
            <a:r>
              <a:rPr lang="zh-CN" altLang="en-US" sz="2000" b="1" dirty="0">
                <a:solidFill>
                  <a:srgbClr val="000000"/>
                </a:solidFill>
                <a:latin typeface="黑体" pitchFamily="49" charset="-122"/>
                <a:ea typeface="黑体" pitchFamily="49" charset="-122"/>
              </a:rPr>
              <a:t>各车间主任协调商量，从他们那里临时调做过包装的人到包装车间去，仍然保持生产流程的衔接和人员的平衡。如果</a:t>
            </a:r>
            <a:r>
              <a:rPr lang="en-US" altLang="zh-CN" sz="2000" b="1" dirty="0">
                <a:solidFill>
                  <a:srgbClr val="000000"/>
                </a:solidFill>
                <a:latin typeface="黑体" pitchFamily="49" charset="-122"/>
                <a:ea typeface="黑体" pitchFamily="49" charset="-122"/>
              </a:rPr>
              <a:t>3</a:t>
            </a:r>
            <a:r>
              <a:rPr lang="zh-CN" altLang="en-US" sz="2000" b="1" dirty="0">
                <a:solidFill>
                  <a:srgbClr val="000000"/>
                </a:solidFill>
                <a:latin typeface="黑体" pitchFamily="49" charset="-122"/>
                <a:ea typeface="黑体" pitchFamily="49" charset="-122"/>
              </a:rPr>
              <a:t>个车间主任都同意，那么，每个车间调几个人最合适？为什么？</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en-US" altLang="zh-CN" sz="2000" b="1" dirty="0">
                <a:solidFill>
                  <a:srgbClr val="000000"/>
                </a:solidFill>
                <a:latin typeface="黑体" pitchFamily="49" charset="-122"/>
                <a:ea typeface="黑体" pitchFamily="49" charset="-122"/>
              </a:rPr>
              <a:t>5</a:t>
            </a:r>
            <a:r>
              <a:rPr lang="zh-CN" altLang="en-US" sz="2000" b="1" dirty="0">
                <a:solidFill>
                  <a:srgbClr val="000000"/>
                </a:solidFill>
                <a:latin typeface="黑体" pitchFamily="49" charset="-122"/>
                <a:ea typeface="黑体" pitchFamily="49" charset="-122"/>
              </a:rPr>
              <a:t>）如果其他车间主任不同意，董秘书还有什么办法协调解决？</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smtClean="0">
                <a:solidFill>
                  <a:srgbClr val="000000"/>
                </a:solidFill>
                <a:latin typeface="黑体" pitchFamily="49" charset="-122"/>
                <a:ea typeface="黑体" pitchFamily="49" charset="-122"/>
              </a:rPr>
              <a:t>    </a:t>
            </a:r>
            <a:endParaRPr lang="en-US" altLang="zh-CN" sz="2000" b="1" dirty="0" smtClean="0">
              <a:solidFill>
                <a:srgbClr val="000000"/>
              </a:solidFill>
              <a:latin typeface="黑体" pitchFamily="49" charset="-122"/>
              <a:ea typeface="黑体" pitchFamily="49" charset="-122"/>
            </a:endParaRPr>
          </a:p>
          <a:p>
            <a:pPr eaLnBrk="1" hangingPunct="1">
              <a:lnSpc>
                <a:spcPct val="150000"/>
              </a:lnSpc>
            </a:pPr>
            <a:r>
              <a:rPr lang="en-US" altLang="zh-CN" sz="2000" b="1" dirty="0">
                <a:solidFill>
                  <a:srgbClr val="000000"/>
                </a:solidFill>
                <a:latin typeface="黑体" pitchFamily="49" charset="-122"/>
                <a:ea typeface="黑体" pitchFamily="49" charset="-122"/>
              </a:rPr>
              <a:t> </a:t>
            </a:r>
            <a:r>
              <a:rPr lang="en-US" altLang="zh-CN" sz="2000" b="1" dirty="0" smtClean="0">
                <a:solidFill>
                  <a:srgbClr val="000000"/>
                </a:solidFill>
                <a:latin typeface="黑体" pitchFamily="49" charset="-122"/>
                <a:ea typeface="黑体" pitchFamily="49" charset="-122"/>
              </a:rPr>
              <a:t>   </a:t>
            </a:r>
            <a:r>
              <a:rPr lang="zh-CN" altLang="en-US" sz="2000" b="1" dirty="0" smtClean="0">
                <a:solidFill>
                  <a:srgbClr val="000000"/>
                </a:solidFill>
                <a:latin typeface="黑体" pitchFamily="49" charset="-122"/>
                <a:ea typeface="黑体" pitchFamily="49" charset="-122"/>
              </a:rPr>
              <a:t>资料</a:t>
            </a:r>
            <a:r>
              <a:rPr lang="zh-CN" altLang="en-US" sz="2000" b="1" dirty="0">
                <a:solidFill>
                  <a:srgbClr val="000000"/>
                </a:solidFill>
                <a:latin typeface="黑体" pitchFamily="49" charset="-122"/>
                <a:ea typeface="黑体" pitchFamily="49" charset="-122"/>
              </a:rPr>
              <a:t>来源：</a:t>
            </a:r>
            <a:r>
              <a:rPr lang="en-US" altLang="zh-CN" sz="2000" b="1" dirty="0">
                <a:solidFill>
                  <a:srgbClr val="000000"/>
                </a:solidFill>
                <a:latin typeface="黑体" pitchFamily="49" charset="-122"/>
                <a:ea typeface="黑体" pitchFamily="49" charset="-122"/>
              </a:rPr>
              <a:t>《</a:t>
            </a:r>
            <a:r>
              <a:rPr lang="zh-CN" altLang="en-US" sz="2000" b="1" dirty="0">
                <a:solidFill>
                  <a:srgbClr val="000000"/>
                </a:solidFill>
                <a:latin typeface="黑体" pitchFamily="49" charset="-122"/>
                <a:ea typeface="黑体" pitchFamily="49" charset="-122"/>
              </a:rPr>
              <a:t>秘书（四级）指导手册</a:t>
            </a:r>
            <a:r>
              <a:rPr lang="en-US" altLang="zh-CN" sz="2000" b="1" dirty="0">
                <a:solidFill>
                  <a:srgbClr val="000000"/>
                </a:solidFill>
                <a:latin typeface="黑体" pitchFamily="49" charset="-122"/>
                <a:ea typeface="黑体" pitchFamily="49" charset="-122"/>
              </a:rPr>
              <a:t>》</a:t>
            </a:r>
            <a:r>
              <a:rPr lang="zh-CN" altLang="en-US" sz="2000" b="1" dirty="0">
                <a:solidFill>
                  <a:srgbClr val="000000"/>
                </a:solidFill>
                <a:latin typeface="黑体" pitchFamily="49" charset="-122"/>
                <a:ea typeface="黑体" pitchFamily="49" charset="-122"/>
              </a:rPr>
              <a:t>，上海市职业培训发展中心组织编写，中国劳动社会保障出版社</a:t>
            </a:r>
            <a:r>
              <a:rPr lang="en-US" altLang="zh-CN" sz="2000" b="1" dirty="0">
                <a:solidFill>
                  <a:srgbClr val="000000"/>
                </a:solidFill>
                <a:latin typeface="黑体" pitchFamily="49" charset="-122"/>
                <a:ea typeface="黑体" pitchFamily="49" charset="-122"/>
              </a:rPr>
              <a:t>,2010</a:t>
            </a:r>
            <a:r>
              <a:rPr lang="zh-CN" altLang="en-US" sz="2000" b="1" dirty="0">
                <a:solidFill>
                  <a:srgbClr val="000000"/>
                </a:solidFill>
                <a:latin typeface="黑体" pitchFamily="49" charset="-122"/>
                <a:ea typeface="黑体" pitchFamily="49" charset="-122"/>
              </a:rPr>
              <a:t>年版。</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943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要</a:t>
            </a:r>
            <a:r>
              <a:rPr lang="zh-CN" altLang="en-US" sz="2000" b="1" dirty="0">
                <a:solidFill>
                  <a:srgbClr val="000000"/>
                </a:solidFill>
                <a:latin typeface="黑体" pitchFamily="49" charset="-122"/>
                <a:ea typeface="黑体" pitchFamily="49" charset="-122"/>
              </a:rPr>
              <a:t>想完成上述问题，首先要知道什么是协调，其次要掌握协调的方法和技巧。本节我们首先来学习协调工作的一些基本概念。</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smtClean="0">
                <a:solidFill>
                  <a:srgbClr val="FFFFFF"/>
                </a:solidFill>
                <a:latin typeface="黑体" pitchFamily="49" charset="-122"/>
                <a:ea typeface="黑体" pitchFamily="49" charset="-122"/>
              </a:rPr>
              <a:t>任务分析</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tx1"/>
                </a:solidFill>
                <a:effectLst/>
                <a:uLnTx/>
                <a:uFillTx/>
                <a:latin typeface="华文新魏" pitchFamily="2" charset="-122"/>
                <a:ea typeface="华文新魏" pitchFamily="2" charset="-122"/>
              </a:rPr>
              <a:t>协调的概念</a:t>
            </a:r>
            <a:endParaRPr kumimoji="0" lang="zh-CN" altLang="en-US" sz="2400" b="0" i="0" u="none" strike="noStrike" kern="0" cap="none" spc="0" normalizeH="0" baseline="0" noProof="0" dirty="0">
              <a:ln>
                <a:noFill/>
              </a:ln>
              <a:solidFill>
                <a:schemeClr val="tx1"/>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协调工作的意义 </a:t>
            </a:r>
            <a:endParaRPr lang="zh-CN" altLang="en-US" sz="2400" kern="0" dirty="0">
              <a:latin typeface="华文新魏" pitchFamily="2" charset="-122"/>
              <a:ea typeface="华文新魏" pitchFamily="2" charset="-122"/>
            </a:endParaRPr>
          </a:p>
        </p:txBody>
      </p:sp>
      <p:sp>
        <p:nvSpPr>
          <p:cNvPr id="11" name="任意多边形 10"/>
          <p:cNvSpPr/>
          <p:nvPr/>
        </p:nvSpPr>
        <p:spPr>
          <a:xfrm>
            <a:off x="2461418" y="3933056"/>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3</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2" name="直接连接符 11"/>
          <p:cNvCxnSpPr/>
          <p:nvPr/>
        </p:nvCxnSpPr>
        <p:spPr>
          <a:xfrm>
            <a:off x="2739230" y="4305867"/>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3" name="文本框 38"/>
          <p:cNvSpPr txBox="1"/>
          <p:nvPr/>
        </p:nvSpPr>
        <p:spPr>
          <a:xfrm>
            <a:off x="2926556" y="3899840"/>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协调工作</a:t>
            </a:r>
            <a:r>
              <a:rPr lang="zh-CN" altLang="en-US" sz="2400" kern="0" dirty="0" smtClean="0">
                <a:latin typeface="华文新魏" pitchFamily="2" charset="-122"/>
                <a:ea typeface="华文新魏" pitchFamily="2" charset="-122"/>
              </a:rPr>
              <a:t>的内容 </a:t>
            </a:r>
            <a:endParaRPr lang="zh-CN" altLang="en-US" sz="2400" kern="0" dirty="0">
              <a:latin typeface="华文新魏" pitchFamily="2" charset="-122"/>
              <a:ea typeface="华文新魏" pitchFamily="2" charset="-122"/>
            </a:endParaRPr>
          </a:p>
        </p:txBody>
      </p:sp>
      <p:sp>
        <p:nvSpPr>
          <p:cNvPr id="14" name="任意多边形 13"/>
          <p:cNvSpPr/>
          <p:nvPr/>
        </p:nvSpPr>
        <p:spPr>
          <a:xfrm>
            <a:off x="1801812" y="4830368"/>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4</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5" name="直接连接符 14"/>
          <p:cNvCxnSpPr/>
          <p:nvPr/>
        </p:nvCxnSpPr>
        <p:spPr>
          <a:xfrm>
            <a:off x="2079624" y="5203179"/>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6" name="文本框 38"/>
          <p:cNvSpPr txBox="1"/>
          <p:nvPr/>
        </p:nvSpPr>
        <p:spPr>
          <a:xfrm>
            <a:off x="2266950" y="4797152"/>
            <a:ext cx="4162425" cy="335012"/>
          </a:xfrm>
          <a:prstGeom prst="rect">
            <a:avLst/>
          </a:prstGeom>
          <a:noFill/>
        </p:spPr>
        <p:txBody>
          <a:bodyPr>
            <a:noAutofit/>
          </a:bodyPr>
          <a:lstStyle/>
          <a:p>
            <a:pPr>
              <a:defRPr/>
            </a:pPr>
            <a:r>
              <a:rPr lang="zh-CN" altLang="en-US" sz="2400" kern="0" dirty="0" smtClean="0">
                <a:latin typeface="华文新魏" pitchFamily="2" charset="-122"/>
                <a:ea typeface="华文新魏" pitchFamily="2" charset="-122"/>
              </a:rPr>
              <a:t>协调的主要方式 </a:t>
            </a:r>
            <a:endParaRPr lang="zh-CN" altLang="en-US" sz="2400" kern="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78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5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研发部王玉经理才进公司不到一年,工作表现颇受领导赞赏,不管是专业能力还是管理绩效,都获得大家肯定。</a:t>
            </a:r>
            <a:endParaRPr lang="zh-CN" altLang="en-US" sz="2000" b="1" dirty="0">
              <a:solidFill>
                <a:srgbClr val="000000"/>
              </a:solidFill>
              <a:latin typeface="黑体" pitchFamily="49" charset="-122"/>
              <a:ea typeface="黑体" pitchFamily="49" charset="-122"/>
            </a:endParaRPr>
          </a:p>
          <a:p>
            <a:pPr eaLnBrk="1" hangingPunct="1">
              <a:lnSpc>
                <a:spcPct val="150000"/>
              </a:lnSpc>
            </a:pPr>
            <a:r>
              <a:rPr lang="zh-CN" altLang="en-US" sz="2000" b="1" dirty="0">
                <a:solidFill>
                  <a:srgbClr val="000000"/>
                </a:solidFill>
                <a:latin typeface="黑体" pitchFamily="49" charset="-122"/>
                <a:ea typeface="黑体" pitchFamily="49" charset="-122"/>
              </a:rPr>
              <a:t>　　李副总发现,王玉经理到研发部以来,几乎每天加班。她经常第二天来上班，看到王玉经理电子邮件的发送时间是前一天晚上10点多,甚至还有当天早上7点多发送的另一封邮件。这个部门下班时总是王玉经理最晚离开,上班时第一个到。但是,即使在工作量吃紧的时候,其他同仁似乎都准时走,很少跟着她留下来。平常也难得见到王玉经理和她的部下或副手进行沟通。</a:t>
            </a:r>
            <a:endParaRPr lang="zh-CN" altLang="en-US" sz="2000" b="1" dirty="0">
              <a:solidFill>
                <a:srgbClr val="000000"/>
              </a:solidFill>
              <a:latin typeface="黑体" pitchFamily="49" charset="-122"/>
              <a:ea typeface="黑体" pitchFamily="49" charset="-122"/>
            </a:endParaRPr>
          </a:p>
        </p:txBody>
      </p:sp>
      <p:sp>
        <p:nvSpPr>
          <p:cNvPr id="13"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案例描述</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tx1"/>
                </a:solidFill>
                <a:effectLst/>
                <a:uLnTx/>
                <a:uFillTx/>
                <a:latin typeface="华文新魏" pitchFamily="2" charset="-122"/>
                <a:ea typeface="华文新魏" pitchFamily="2" charset="-122"/>
              </a:rPr>
              <a:t>协调的概念</a:t>
            </a:r>
            <a:endParaRPr kumimoji="0" lang="zh-CN" altLang="en-US" sz="2400" b="0" i="0" u="none" strike="noStrike" kern="0" cap="none" spc="0" normalizeH="0" baseline="0" noProof="0" dirty="0">
              <a:ln>
                <a:noFill/>
              </a:ln>
              <a:solidFill>
                <a:schemeClr val="tx1"/>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协调工作的意义 </a:t>
            </a:r>
            <a:endParaRPr lang="zh-CN" altLang="en-US" sz="2400" kern="0" dirty="0">
              <a:solidFill>
                <a:schemeClr val="bg1">
                  <a:lumMod val="50000"/>
                </a:schemeClr>
              </a:solidFill>
              <a:latin typeface="华文新魏" pitchFamily="2" charset="-122"/>
              <a:ea typeface="华文新魏" pitchFamily="2" charset="-122"/>
            </a:endParaRPr>
          </a:p>
        </p:txBody>
      </p:sp>
      <p:sp>
        <p:nvSpPr>
          <p:cNvPr id="11" name="任意多边形 10"/>
          <p:cNvSpPr/>
          <p:nvPr/>
        </p:nvSpPr>
        <p:spPr>
          <a:xfrm>
            <a:off x="2461418" y="3933056"/>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3</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2" name="直接连接符 11"/>
          <p:cNvCxnSpPr/>
          <p:nvPr/>
        </p:nvCxnSpPr>
        <p:spPr>
          <a:xfrm>
            <a:off x="2739230" y="4305867"/>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3" name="文本框 38"/>
          <p:cNvSpPr txBox="1"/>
          <p:nvPr/>
        </p:nvSpPr>
        <p:spPr>
          <a:xfrm>
            <a:off x="2926556" y="3899840"/>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协调工作</a:t>
            </a:r>
            <a:r>
              <a:rPr lang="zh-CN" altLang="en-US" sz="2400" kern="0" dirty="0" smtClean="0">
                <a:solidFill>
                  <a:schemeClr val="bg1">
                    <a:lumMod val="50000"/>
                  </a:schemeClr>
                </a:solidFill>
                <a:latin typeface="华文新魏" pitchFamily="2" charset="-122"/>
                <a:ea typeface="华文新魏" pitchFamily="2" charset="-122"/>
              </a:rPr>
              <a:t>的内容 </a:t>
            </a:r>
            <a:endParaRPr lang="zh-CN" altLang="en-US" sz="2400" kern="0" dirty="0">
              <a:solidFill>
                <a:schemeClr val="bg1">
                  <a:lumMod val="50000"/>
                </a:schemeClr>
              </a:solidFill>
              <a:latin typeface="华文新魏" pitchFamily="2" charset="-122"/>
              <a:ea typeface="华文新魏" pitchFamily="2" charset="-122"/>
            </a:endParaRPr>
          </a:p>
        </p:txBody>
      </p:sp>
      <p:sp>
        <p:nvSpPr>
          <p:cNvPr id="14" name="任意多边形 13"/>
          <p:cNvSpPr/>
          <p:nvPr/>
        </p:nvSpPr>
        <p:spPr>
          <a:xfrm>
            <a:off x="1801812" y="4830368"/>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4</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5" name="直接连接符 14"/>
          <p:cNvCxnSpPr/>
          <p:nvPr/>
        </p:nvCxnSpPr>
        <p:spPr>
          <a:xfrm>
            <a:off x="2079624" y="5203179"/>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6" name="文本框 38"/>
          <p:cNvSpPr txBox="1"/>
          <p:nvPr/>
        </p:nvSpPr>
        <p:spPr>
          <a:xfrm>
            <a:off x="2266950" y="4797152"/>
            <a:ext cx="4162425" cy="335012"/>
          </a:xfrm>
          <a:prstGeom prst="rect">
            <a:avLst/>
          </a:prstGeom>
          <a:noFill/>
        </p:spPr>
        <p:txBody>
          <a:bodyPr>
            <a:noAutofit/>
          </a:bodyPr>
          <a:lstStyle/>
          <a:p>
            <a:pPr>
              <a:defRPr/>
            </a:pPr>
            <a:r>
              <a:rPr lang="zh-CN" altLang="en-US" sz="2400" kern="0" dirty="0" smtClean="0">
                <a:solidFill>
                  <a:schemeClr val="bg1">
                    <a:lumMod val="50000"/>
                  </a:schemeClr>
                </a:solidFill>
                <a:latin typeface="华文新魏" pitchFamily="2" charset="-122"/>
                <a:ea typeface="华文新魏" pitchFamily="2" charset="-122"/>
              </a:rPr>
              <a:t>协调的主要方式 </a:t>
            </a:r>
            <a:endParaRPr lang="zh-CN" altLang="en-US" sz="2400" kern="0" dirty="0">
              <a:solidFill>
                <a:schemeClr val="bg1">
                  <a:lumMod val="50000"/>
                </a:schemeClr>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3793529"/>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000" b="1" dirty="0" smtClean="0">
                <a:latin typeface="Arial" panose="020B0604020202090204" pitchFamily="34" charset="0"/>
                <a:ea typeface="宋体" pitchFamily="2" charset="-122"/>
                <a:sym typeface="+mn-ea"/>
              </a:rPr>
              <a:t>        一般来讲</a:t>
            </a:r>
            <a:r>
              <a:rPr lang="zh-CN" altLang="en-US" sz="2000" b="1" dirty="0">
                <a:latin typeface="Arial" panose="020B0604020202090204" pitchFamily="34" charset="0"/>
                <a:ea typeface="宋体" pitchFamily="2" charset="-122"/>
                <a:sym typeface="+mn-ea"/>
              </a:rPr>
              <a:t>，协调是指两个以上的个人、部门或单位经过协商，使各种关系融洽、和谐，工作相互协作配合，利益相互补偿的过程和形态</a:t>
            </a:r>
            <a:r>
              <a:rPr lang="zh-CN" altLang="en-US" sz="2000" b="1" dirty="0" smtClean="0">
                <a:latin typeface="Arial" panose="020B0604020202090204" pitchFamily="34" charset="0"/>
                <a:ea typeface="宋体" pitchFamily="2" charset="-122"/>
                <a:sym typeface="+mn-ea"/>
              </a:rPr>
              <a:t>。</a:t>
            </a:r>
            <a:endParaRPr lang="en-US" altLang="zh-CN" sz="2000" b="1" dirty="0" smtClean="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endParaRPr lang="en-US" altLang="zh-CN" sz="2000" b="1" dirty="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sz="2000" b="1" dirty="0" smtClean="0">
                <a:latin typeface="Arial" panose="020B0604020202090204" pitchFamily="34" charset="0"/>
                <a:ea typeface="宋体" pitchFamily="2" charset="-122"/>
                <a:sym typeface="+mn-ea"/>
              </a:rPr>
              <a:t>        </a:t>
            </a:r>
            <a:r>
              <a:rPr lang="zh-CN" altLang="en-US" sz="2000" b="1" dirty="0" smtClean="0">
                <a:latin typeface="Arial" panose="020B0604020202090204" pitchFamily="34" charset="0"/>
                <a:ea typeface="宋体" pitchFamily="2" charset="-122"/>
                <a:sym typeface="+mn-ea"/>
              </a:rPr>
              <a:t>秘书</a:t>
            </a:r>
            <a:r>
              <a:rPr lang="zh-CN" altLang="en-US" sz="2000" b="1" dirty="0">
                <a:latin typeface="Arial" panose="020B0604020202090204" pitchFamily="34" charset="0"/>
                <a:ea typeface="宋体" pitchFamily="2" charset="-122"/>
                <a:sym typeface="+mn-ea"/>
              </a:rPr>
              <a:t>工作比较特殊，上听领导指示，下要各个部门配合。可以说，秘书的日常工作具有很强的协作性，需要协调各部门，不论是策划活动、组织会议，还是写一份材料、搜集一些信息，都需要各个部门的大力配合，才能使各个局部协同起来，步调一致，发挥出总体优势，确保各项工作落实，最终取得最佳效益。</a:t>
            </a:r>
            <a:endParaRPr lang="zh-CN" altLang="en-US" sz="20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1731564" cy="461665"/>
          </a:xfrm>
          <a:prstGeom prst="rect">
            <a:avLst/>
          </a:prstGeom>
        </p:spPr>
        <p:txBody>
          <a:bodyPr wrap="none">
            <a:spAutoFit/>
          </a:bodyPr>
          <a:lstStyle/>
          <a:p>
            <a:r>
              <a:rPr lang="zh-CN" altLang="en-US" sz="2400" b="1" dirty="0" smtClean="0"/>
              <a:t>协调</a:t>
            </a:r>
            <a:r>
              <a:rPr lang="zh-CN" altLang="en-US" sz="2400" b="1" dirty="0"/>
              <a:t>的概念</a:t>
            </a:r>
            <a:endParaRPr lang="zh-CN" altLang="en-US" sz="2400" b="1" dirty="0"/>
          </a:p>
        </p:txBody>
      </p:sp>
    </p:spTree>
  </p:cSld>
  <p:clrMapOvr>
    <a:masterClrMapping/>
  </p:clrMapOvr>
  <p:transition spd="med"/>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bg1">
                    <a:lumMod val="50000"/>
                  </a:schemeClr>
                </a:solidFill>
                <a:effectLst/>
                <a:uLnTx/>
                <a:uFillTx/>
                <a:latin typeface="华文新魏" pitchFamily="2" charset="-122"/>
                <a:ea typeface="华文新魏" pitchFamily="2" charset="-122"/>
              </a:rPr>
              <a:t>协调的概念</a:t>
            </a:r>
            <a:endParaRPr kumimoji="0" lang="zh-CN" altLang="en-US" sz="2400" b="0" i="0" u="none" strike="noStrike" kern="0" cap="none" spc="0" normalizeH="0" baseline="0" noProof="0" dirty="0">
              <a:ln>
                <a:noFill/>
              </a:ln>
              <a:solidFill>
                <a:schemeClr val="bg1">
                  <a:lumMod val="50000"/>
                </a:schemeClr>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协调工作的意义 </a:t>
            </a:r>
            <a:endParaRPr lang="zh-CN" altLang="en-US" sz="2400" kern="0" dirty="0">
              <a:latin typeface="华文新魏" pitchFamily="2" charset="-122"/>
              <a:ea typeface="华文新魏" pitchFamily="2" charset="-122"/>
            </a:endParaRPr>
          </a:p>
        </p:txBody>
      </p:sp>
      <p:sp>
        <p:nvSpPr>
          <p:cNvPr id="11" name="任意多边形 10"/>
          <p:cNvSpPr/>
          <p:nvPr/>
        </p:nvSpPr>
        <p:spPr>
          <a:xfrm>
            <a:off x="2461418" y="3933056"/>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3</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2" name="直接连接符 11"/>
          <p:cNvCxnSpPr/>
          <p:nvPr/>
        </p:nvCxnSpPr>
        <p:spPr>
          <a:xfrm>
            <a:off x="2739230" y="4305867"/>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3" name="文本框 38"/>
          <p:cNvSpPr txBox="1"/>
          <p:nvPr/>
        </p:nvSpPr>
        <p:spPr>
          <a:xfrm>
            <a:off x="2926556" y="3899840"/>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协调工作</a:t>
            </a:r>
            <a:r>
              <a:rPr lang="zh-CN" altLang="en-US" sz="2400" kern="0" dirty="0" smtClean="0">
                <a:solidFill>
                  <a:schemeClr val="bg1">
                    <a:lumMod val="50000"/>
                  </a:schemeClr>
                </a:solidFill>
                <a:latin typeface="华文新魏" pitchFamily="2" charset="-122"/>
                <a:ea typeface="华文新魏" pitchFamily="2" charset="-122"/>
              </a:rPr>
              <a:t>的内容 </a:t>
            </a:r>
            <a:endParaRPr lang="zh-CN" altLang="en-US" sz="2400" kern="0" dirty="0">
              <a:solidFill>
                <a:schemeClr val="bg1">
                  <a:lumMod val="50000"/>
                </a:schemeClr>
              </a:solidFill>
              <a:latin typeface="华文新魏" pitchFamily="2" charset="-122"/>
              <a:ea typeface="华文新魏" pitchFamily="2" charset="-122"/>
            </a:endParaRPr>
          </a:p>
        </p:txBody>
      </p:sp>
      <p:sp>
        <p:nvSpPr>
          <p:cNvPr id="14" name="任意多边形 13"/>
          <p:cNvSpPr/>
          <p:nvPr/>
        </p:nvSpPr>
        <p:spPr>
          <a:xfrm>
            <a:off x="1801812" y="4830368"/>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4</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5" name="直接连接符 14"/>
          <p:cNvCxnSpPr/>
          <p:nvPr/>
        </p:nvCxnSpPr>
        <p:spPr>
          <a:xfrm>
            <a:off x="2079624" y="5203179"/>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6" name="文本框 38"/>
          <p:cNvSpPr txBox="1"/>
          <p:nvPr/>
        </p:nvSpPr>
        <p:spPr>
          <a:xfrm>
            <a:off x="2266950" y="4797152"/>
            <a:ext cx="4162425" cy="335012"/>
          </a:xfrm>
          <a:prstGeom prst="rect">
            <a:avLst/>
          </a:prstGeom>
          <a:noFill/>
        </p:spPr>
        <p:txBody>
          <a:bodyPr>
            <a:noAutofit/>
          </a:bodyPr>
          <a:lstStyle/>
          <a:p>
            <a:pPr>
              <a:defRPr/>
            </a:pPr>
            <a:r>
              <a:rPr lang="zh-CN" altLang="en-US" sz="2400" kern="0" dirty="0" smtClean="0">
                <a:solidFill>
                  <a:schemeClr val="bg1">
                    <a:lumMod val="50000"/>
                  </a:schemeClr>
                </a:solidFill>
                <a:latin typeface="华文新魏" pitchFamily="2" charset="-122"/>
                <a:ea typeface="华文新魏" pitchFamily="2" charset="-122"/>
              </a:rPr>
              <a:t>协调的主要方式 </a:t>
            </a:r>
            <a:endParaRPr lang="zh-CN" altLang="en-US" sz="2400" kern="0" dirty="0">
              <a:solidFill>
                <a:schemeClr val="bg1">
                  <a:lumMod val="50000"/>
                </a:schemeClr>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1690454"/>
          </a:xfrm>
          <a:prstGeom prst="rect">
            <a:avLst/>
          </a:prstGeom>
          <a:noFill/>
          <a:ln w="9525">
            <a:noFill/>
            <a:miter/>
          </a:ln>
        </p:spPr>
        <p:txBody>
          <a:bodyPr wrap="square" lIns="81639" tIns="58421" rIns="81639" bIns="40820">
            <a:spAutoFit/>
          </a:bodyPr>
          <a:lstStyle/>
          <a:p>
            <a:pPr marL="342900" indent="-342900" defTabSz="0">
              <a:lnSpc>
                <a:spcPct val="150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a:latin typeface="Arial" panose="020B0604020202090204" pitchFamily="34" charset="0"/>
                <a:ea typeface="宋体" pitchFamily="2" charset="-122"/>
                <a:sym typeface="+mn-ea"/>
              </a:rPr>
              <a:t>第一，协调是秘书人员的工作职责</a:t>
            </a:r>
            <a:r>
              <a:rPr lang="zh-CN" altLang="en-US" sz="2400" b="1" dirty="0" smtClean="0">
                <a:latin typeface="Arial" panose="020B0604020202090204" pitchFamily="34" charset="0"/>
                <a:ea typeface="宋体" pitchFamily="2" charset="-122"/>
                <a:sym typeface="+mn-ea"/>
              </a:rPr>
              <a:t>。</a:t>
            </a:r>
            <a:endParaRPr lang="en-US" altLang="zh-CN" sz="2400" b="1" dirty="0" smtClean="0">
              <a:latin typeface="Arial" panose="020B0604020202090204" pitchFamily="34" charset="0"/>
              <a:ea typeface="宋体" pitchFamily="2" charset="-122"/>
              <a:sym typeface="+mn-ea"/>
            </a:endParaRPr>
          </a:p>
          <a:p>
            <a:pPr marL="342900" indent="-342900" defTabSz="0">
              <a:lnSpc>
                <a:spcPct val="150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第二</a:t>
            </a:r>
            <a:r>
              <a:rPr lang="zh-CN" altLang="en-US" sz="2400" b="1" dirty="0">
                <a:latin typeface="Arial" panose="020B0604020202090204" pitchFamily="34" charset="0"/>
                <a:ea typeface="宋体" pitchFamily="2" charset="-122"/>
                <a:sym typeface="+mn-ea"/>
              </a:rPr>
              <a:t>，协调是发挥组织整体优势的重要保证</a:t>
            </a:r>
            <a:r>
              <a:rPr lang="zh-CN" altLang="en-US" sz="2400" b="1" dirty="0" smtClean="0">
                <a:latin typeface="Arial" panose="020B0604020202090204" pitchFamily="34" charset="0"/>
                <a:ea typeface="宋体" pitchFamily="2" charset="-122"/>
                <a:sym typeface="+mn-ea"/>
              </a:rPr>
              <a:t>。</a:t>
            </a:r>
            <a:endParaRPr lang="en-US" altLang="zh-CN" sz="2400" b="1" dirty="0" smtClean="0">
              <a:latin typeface="Arial" panose="020B0604020202090204" pitchFamily="34" charset="0"/>
              <a:ea typeface="宋体" pitchFamily="2" charset="-122"/>
              <a:sym typeface="+mn-ea"/>
            </a:endParaRPr>
          </a:p>
          <a:p>
            <a:pPr marL="342900" indent="-342900" defTabSz="0">
              <a:lnSpc>
                <a:spcPct val="150000"/>
              </a:lnSpc>
              <a:buFont typeface="Arial" panose="020B0604020202090204" pitchFamily="34" charset="0"/>
              <a:buChar char="•"/>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sz="2400" b="1" dirty="0" smtClean="0">
                <a:latin typeface="Arial" panose="020B0604020202090204" pitchFamily="34" charset="0"/>
                <a:ea typeface="宋体" pitchFamily="2" charset="-122"/>
                <a:sym typeface="+mn-ea"/>
              </a:rPr>
              <a:t>第三</a:t>
            </a:r>
            <a:r>
              <a:rPr lang="zh-CN" altLang="en-US" sz="2400" b="1" dirty="0">
                <a:latin typeface="Arial" panose="020B0604020202090204" pitchFamily="34" charset="0"/>
                <a:ea typeface="宋体" pitchFamily="2" charset="-122"/>
                <a:sym typeface="+mn-ea"/>
              </a:rPr>
              <a:t>，协调是提高秘书人员业务水平的有效途径</a:t>
            </a:r>
            <a:r>
              <a:rPr lang="zh-CN" altLang="en-US" sz="2400" b="1" dirty="0" smtClean="0">
                <a:latin typeface="Arial" panose="020B0604020202090204" pitchFamily="34" charset="0"/>
                <a:ea typeface="宋体" pitchFamily="2" charset="-122"/>
                <a:sym typeface="+mn-ea"/>
              </a:rPr>
              <a:t>。</a:t>
            </a:r>
            <a:endParaRPr lang="zh-CN" altLang="en-US" sz="2400"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1731564" cy="461665"/>
          </a:xfrm>
          <a:prstGeom prst="rect">
            <a:avLst/>
          </a:prstGeom>
        </p:spPr>
        <p:txBody>
          <a:bodyPr wrap="none">
            <a:spAutoFit/>
          </a:bodyPr>
          <a:lstStyle/>
          <a:p>
            <a:r>
              <a:rPr lang="zh-CN" altLang="en-US" sz="2400" b="1" dirty="0" smtClean="0"/>
              <a:t>协调的意义</a:t>
            </a:r>
            <a:endParaRPr lang="zh-CN" altLang="en-US" sz="2400" b="1" dirty="0"/>
          </a:p>
        </p:txBody>
      </p:sp>
    </p:spTree>
  </p:cSld>
  <p:clrMapOvr>
    <a:masterClrMapping/>
  </p:clrMapOvr>
  <p:transition spd="med"/>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任意多边形 22"/>
          <p:cNvSpPr/>
          <p:nvPr/>
        </p:nvSpPr>
        <p:spPr>
          <a:xfrm>
            <a:off x="0" y="0"/>
            <a:ext cx="5327650" cy="6219825"/>
          </a:xfrm>
          <a:custGeom>
            <a:avLst/>
            <a:gdLst>
              <a:gd name="connsiteX0" fmla="*/ 5328310 w 5328310"/>
              <a:gd name="connsiteY0" fmla="*/ 0 h 6220062"/>
              <a:gd name="connsiteX1" fmla="*/ 0 w 5328310"/>
              <a:gd name="connsiteY1" fmla="*/ 6220062 h 6220062"/>
              <a:gd name="connsiteX2" fmla="*/ 0 w 5328310"/>
              <a:gd name="connsiteY2" fmla="*/ 6137058 h 6220062"/>
              <a:gd name="connsiteX3" fmla="*/ 5257205 w 5328310"/>
              <a:gd name="connsiteY3" fmla="*/ 1 h 6220062"/>
              <a:gd name="connsiteX4" fmla="*/ 3749023 w 5328310"/>
              <a:gd name="connsiteY4" fmla="*/ 0 h 6220062"/>
              <a:gd name="connsiteX5" fmla="*/ 5153586 w 5328310"/>
              <a:gd name="connsiteY5" fmla="*/ 0 h 6220062"/>
              <a:gd name="connsiteX6" fmla="*/ 1 w 5328310"/>
              <a:gd name="connsiteY6" fmla="*/ 6010835 h 6220062"/>
              <a:gd name="connsiteX7" fmla="*/ 1 w 5328310"/>
              <a:gd name="connsiteY7" fmla="*/ 4348503 h 6220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28310" h="6220062">
                <a:moveTo>
                  <a:pt x="5328310" y="0"/>
                </a:moveTo>
                <a:lnTo>
                  <a:pt x="0" y="6220062"/>
                </a:lnTo>
                <a:lnTo>
                  <a:pt x="0" y="6137058"/>
                </a:lnTo>
                <a:lnTo>
                  <a:pt x="5257205" y="1"/>
                </a:lnTo>
                <a:close/>
                <a:moveTo>
                  <a:pt x="3749023" y="0"/>
                </a:moveTo>
                <a:lnTo>
                  <a:pt x="5153586" y="0"/>
                </a:lnTo>
                <a:lnTo>
                  <a:pt x="1" y="6010835"/>
                </a:lnTo>
                <a:lnTo>
                  <a:pt x="1" y="4348503"/>
                </a:lnTo>
                <a:close/>
              </a:path>
            </a:pathLst>
          </a:custGeom>
          <a:solidFill>
            <a:schemeClr val="tx2"/>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400" b="0" i="0" u="none" strike="noStrike" kern="0" cap="none" spc="0" normalizeH="0" baseline="0" noProof="0" dirty="0">
              <a:ln>
                <a:noFill/>
              </a:ln>
              <a:solidFill>
                <a:srgbClr val="FFFFFF"/>
              </a:solidFill>
              <a:effectLst/>
              <a:uLnTx/>
              <a:uFillTx/>
              <a:latin typeface="Calibri"/>
              <a:ea typeface="幼圆"/>
              <a:cs typeface="+mn-cs"/>
            </a:endParaRPr>
          </a:p>
        </p:txBody>
      </p:sp>
      <p:sp>
        <p:nvSpPr>
          <p:cNvPr id="3075" name="文本框 23"/>
          <p:cNvSpPr txBox="1"/>
          <p:nvPr/>
        </p:nvSpPr>
        <p:spPr>
          <a:xfrm>
            <a:off x="2371725" y="1522413"/>
            <a:ext cx="931863"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目</a:t>
            </a:r>
            <a:endParaRPr lang="zh-CN" altLang="en-US" sz="4000" dirty="0">
              <a:solidFill>
                <a:srgbClr val="FFFFFF"/>
              </a:solidFill>
              <a:latin typeface="华文彩云" pitchFamily="2" charset="-122"/>
              <a:ea typeface="华文彩云" pitchFamily="2" charset="-122"/>
            </a:endParaRPr>
          </a:p>
        </p:txBody>
      </p:sp>
      <p:sp>
        <p:nvSpPr>
          <p:cNvPr id="3076" name="文本框 24"/>
          <p:cNvSpPr txBox="1"/>
          <p:nvPr/>
        </p:nvSpPr>
        <p:spPr>
          <a:xfrm>
            <a:off x="1366838" y="2755900"/>
            <a:ext cx="900112" cy="708025"/>
          </a:xfrm>
          <a:prstGeom prst="rect">
            <a:avLst/>
          </a:prstGeom>
          <a:noFill/>
          <a:ln w="9525">
            <a:noFill/>
            <a:miter/>
          </a:ln>
        </p:spPr>
        <p:txBody>
          <a:bodyPr>
            <a:spAutoFit/>
          </a:bodyPr>
          <a:lstStyle/>
          <a:p>
            <a:pPr lvl="0" algn="ctr" eaLnBrk="1" hangingPunct="1"/>
            <a:r>
              <a:rPr lang="zh-CN" altLang="en-US" sz="4000" dirty="0">
                <a:solidFill>
                  <a:srgbClr val="FFFFFF"/>
                </a:solidFill>
                <a:latin typeface="华文彩云" pitchFamily="2" charset="-122"/>
                <a:ea typeface="华文彩云" pitchFamily="2" charset="-122"/>
              </a:rPr>
              <a:t>录</a:t>
            </a:r>
            <a:endParaRPr lang="zh-CN" altLang="en-US" sz="4000" dirty="0">
              <a:solidFill>
                <a:srgbClr val="FFFFFF"/>
              </a:solidFill>
              <a:latin typeface="华文彩云" pitchFamily="2" charset="-122"/>
              <a:ea typeface="华文彩云" pitchFamily="2" charset="-122"/>
            </a:endParaRPr>
          </a:p>
        </p:txBody>
      </p:sp>
      <p:sp>
        <p:nvSpPr>
          <p:cNvPr id="26" name="任意多边形 25"/>
          <p:cNvSpPr/>
          <p:nvPr/>
        </p:nvSpPr>
        <p:spPr>
          <a:xfrm>
            <a:off x="3492501" y="2152087"/>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1</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7" name="直接连接符 26"/>
          <p:cNvCxnSpPr/>
          <p:nvPr/>
        </p:nvCxnSpPr>
        <p:spPr>
          <a:xfrm>
            <a:off x="3768726" y="2524898"/>
            <a:ext cx="382270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28" name="任意多边形 27"/>
          <p:cNvSpPr/>
          <p:nvPr/>
        </p:nvSpPr>
        <p:spPr>
          <a:xfrm>
            <a:off x="2925499" y="3074564"/>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a:ln>
                  <a:noFill/>
                </a:ln>
                <a:solidFill>
                  <a:srgbClr val="FFFFFF"/>
                </a:solidFill>
                <a:effectLst/>
                <a:uLnTx/>
                <a:uFillTx/>
                <a:latin typeface="Arial Rounded MT Bold" panose="020F0704030504030204"/>
                <a:ea typeface="幼圆"/>
                <a:cs typeface="+mn-cs"/>
              </a:rPr>
              <a:t>2</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29" name="直接连接符 28"/>
          <p:cNvCxnSpPr/>
          <p:nvPr/>
        </p:nvCxnSpPr>
        <p:spPr>
          <a:xfrm>
            <a:off x="3203311" y="3447375"/>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38" name="文本框 37"/>
          <p:cNvSpPr txBox="1"/>
          <p:nvPr/>
        </p:nvSpPr>
        <p:spPr>
          <a:xfrm>
            <a:off x="3998706" y="2096597"/>
            <a:ext cx="4104456" cy="319088"/>
          </a:xfrm>
          <a:prstGeom prst="rect">
            <a:avLst/>
          </a:prstGeom>
          <a:noFill/>
        </p:spPr>
        <p:txBody>
          <a:bodyPr>
            <a:noAutofit/>
          </a:bodyPr>
          <a:lstStyle/>
          <a:p>
            <a:pPr lvl="0">
              <a:defRPr/>
            </a:pPr>
            <a:r>
              <a:rPr kumimoji="0" lang="zh-CN" altLang="en-US" sz="2400" b="0" i="0" u="none" strike="noStrike" kern="0" cap="none" spc="0" normalizeH="0" baseline="0" noProof="0" dirty="0" smtClean="0">
                <a:ln>
                  <a:noFill/>
                </a:ln>
                <a:solidFill>
                  <a:schemeClr val="bg1">
                    <a:lumMod val="50000"/>
                  </a:schemeClr>
                </a:solidFill>
                <a:effectLst/>
                <a:uLnTx/>
                <a:uFillTx/>
                <a:latin typeface="华文新魏" pitchFamily="2" charset="-122"/>
                <a:ea typeface="华文新魏" pitchFamily="2" charset="-122"/>
              </a:rPr>
              <a:t>协调的概念</a:t>
            </a:r>
            <a:endParaRPr kumimoji="0" lang="zh-CN" altLang="en-US" sz="2400" b="0" i="0" u="none" strike="noStrike" kern="0" cap="none" spc="0" normalizeH="0" baseline="0" noProof="0" dirty="0">
              <a:ln>
                <a:noFill/>
              </a:ln>
              <a:solidFill>
                <a:schemeClr val="bg1">
                  <a:lumMod val="50000"/>
                </a:schemeClr>
              </a:solidFill>
              <a:effectLst/>
              <a:uLnTx/>
              <a:uFillTx/>
              <a:latin typeface="华文新魏" pitchFamily="2" charset="-122"/>
              <a:ea typeface="华文新魏" pitchFamily="2" charset="-122"/>
            </a:endParaRPr>
          </a:p>
        </p:txBody>
      </p:sp>
      <p:sp>
        <p:nvSpPr>
          <p:cNvPr id="39" name="文本框 38"/>
          <p:cNvSpPr txBox="1"/>
          <p:nvPr/>
        </p:nvSpPr>
        <p:spPr>
          <a:xfrm>
            <a:off x="3390637" y="3041348"/>
            <a:ext cx="4162425" cy="335012"/>
          </a:xfrm>
          <a:prstGeom prst="rect">
            <a:avLst/>
          </a:prstGeom>
          <a:noFill/>
        </p:spPr>
        <p:txBody>
          <a:bodyPr>
            <a:noAutofit/>
          </a:bodyPr>
          <a:lstStyle/>
          <a:p>
            <a:pPr>
              <a:defRPr/>
            </a:pPr>
            <a:r>
              <a:rPr lang="zh-CN" altLang="en-US" sz="2400" kern="0" dirty="0">
                <a:solidFill>
                  <a:schemeClr val="bg1">
                    <a:lumMod val="50000"/>
                  </a:schemeClr>
                </a:solidFill>
                <a:latin typeface="华文新魏" pitchFamily="2" charset="-122"/>
                <a:ea typeface="华文新魏" pitchFamily="2" charset="-122"/>
              </a:rPr>
              <a:t>协调工作的意义 </a:t>
            </a:r>
            <a:endParaRPr lang="zh-CN" altLang="en-US" sz="2400" kern="0" dirty="0">
              <a:solidFill>
                <a:schemeClr val="bg1">
                  <a:lumMod val="50000"/>
                </a:schemeClr>
              </a:solidFill>
              <a:latin typeface="华文新魏" pitchFamily="2" charset="-122"/>
              <a:ea typeface="华文新魏" pitchFamily="2" charset="-122"/>
            </a:endParaRPr>
          </a:p>
        </p:txBody>
      </p:sp>
      <p:sp>
        <p:nvSpPr>
          <p:cNvPr id="11" name="任意多边形 10"/>
          <p:cNvSpPr/>
          <p:nvPr/>
        </p:nvSpPr>
        <p:spPr>
          <a:xfrm>
            <a:off x="2461418" y="3933056"/>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3</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2" name="直接连接符 11"/>
          <p:cNvCxnSpPr/>
          <p:nvPr/>
        </p:nvCxnSpPr>
        <p:spPr>
          <a:xfrm>
            <a:off x="2739230" y="4305867"/>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3" name="文本框 38"/>
          <p:cNvSpPr txBox="1"/>
          <p:nvPr/>
        </p:nvSpPr>
        <p:spPr>
          <a:xfrm>
            <a:off x="2926556" y="3899840"/>
            <a:ext cx="4162425" cy="335012"/>
          </a:xfrm>
          <a:prstGeom prst="rect">
            <a:avLst/>
          </a:prstGeom>
          <a:noFill/>
        </p:spPr>
        <p:txBody>
          <a:bodyPr>
            <a:noAutofit/>
          </a:bodyPr>
          <a:lstStyle/>
          <a:p>
            <a:pPr>
              <a:defRPr/>
            </a:pPr>
            <a:r>
              <a:rPr lang="zh-CN" altLang="en-US" sz="2400" kern="0" dirty="0">
                <a:latin typeface="华文新魏" pitchFamily="2" charset="-122"/>
                <a:ea typeface="华文新魏" pitchFamily="2" charset="-122"/>
              </a:rPr>
              <a:t>协调工作</a:t>
            </a:r>
            <a:r>
              <a:rPr lang="zh-CN" altLang="en-US" sz="2400" kern="0" dirty="0" smtClean="0">
                <a:latin typeface="华文新魏" pitchFamily="2" charset="-122"/>
                <a:ea typeface="华文新魏" pitchFamily="2" charset="-122"/>
              </a:rPr>
              <a:t>的内容 </a:t>
            </a:r>
            <a:endParaRPr lang="zh-CN" altLang="en-US" sz="2400" kern="0" dirty="0">
              <a:latin typeface="华文新魏" pitchFamily="2" charset="-122"/>
              <a:ea typeface="华文新魏" pitchFamily="2" charset="-122"/>
            </a:endParaRPr>
          </a:p>
        </p:txBody>
      </p:sp>
      <p:sp>
        <p:nvSpPr>
          <p:cNvPr id="14" name="任意多边形 13"/>
          <p:cNvSpPr/>
          <p:nvPr/>
        </p:nvSpPr>
        <p:spPr>
          <a:xfrm>
            <a:off x="1801812" y="4830368"/>
            <a:ext cx="376238" cy="454025"/>
          </a:xfrm>
          <a:custGeom>
            <a:avLst/>
            <a:gdLst>
              <a:gd name="connsiteX0" fmla="*/ 167526 w 335051"/>
              <a:gd name="connsiteY0" fmla="*/ 0 h 404441"/>
              <a:gd name="connsiteX1" fmla="*/ 285984 w 335051"/>
              <a:gd name="connsiteY1" fmla="*/ 49067 h 404441"/>
              <a:gd name="connsiteX2" fmla="*/ 285984 w 335051"/>
              <a:gd name="connsiteY2" fmla="*/ 285983 h 404441"/>
              <a:gd name="connsiteX3" fmla="*/ 167526 w 335051"/>
              <a:gd name="connsiteY3" fmla="*/ 404441 h 404441"/>
              <a:gd name="connsiteX4" fmla="*/ 49068 w 335051"/>
              <a:gd name="connsiteY4" fmla="*/ 285983 h 404441"/>
              <a:gd name="connsiteX5" fmla="*/ 49068 w 335051"/>
              <a:gd name="connsiteY5" fmla="*/ 49067 h 404441"/>
              <a:gd name="connsiteX6" fmla="*/ 167526 w 335051"/>
              <a:gd name="connsiteY6" fmla="*/ 0 h 404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5051" h="404441">
                <a:moveTo>
                  <a:pt x="167526" y="0"/>
                </a:moveTo>
                <a:cubicBezTo>
                  <a:pt x="210400" y="0"/>
                  <a:pt x="253273" y="16355"/>
                  <a:pt x="285984" y="49067"/>
                </a:cubicBezTo>
                <a:cubicBezTo>
                  <a:pt x="351407" y="114490"/>
                  <a:pt x="351407" y="220560"/>
                  <a:pt x="285984" y="285983"/>
                </a:cubicBezTo>
                <a:lnTo>
                  <a:pt x="167526" y="404441"/>
                </a:lnTo>
                <a:lnTo>
                  <a:pt x="49068" y="285983"/>
                </a:lnTo>
                <a:cubicBezTo>
                  <a:pt x="-16355" y="220560"/>
                  <a:pt x="-16355" y="114490"/>
                  <a:pt x="49068" y="49067"/>
                </a:cubicBezTo>
                <a:cubicBezTo>
                  <a:pt x="81780" y="16355"/>
                  <a:pt x="124653" y="0"/>
                  <a:pt x="167526" y="0"/>
                </a:cubicBezTo>
                <a:close/>
              </a:path>
            </a:pathLst>
          </a:custGeom>
          <a:solidFill>
            <a:schemeClr val="tx1"/>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2800" b="1" i="0" u="none" strike="noStrike" kern="0" cap="none" spc="0" normalizeH="0" baseline="0" noProof="0" dirty="0" smtClean="0">
                <a:ln>
                  <a:noFill/>
                </a:ln>
                <a:solidFill>
                  <a:srgbClr val="FFFFFF"/>
                </a:solidFill>
                <a:effectLst/>
                <a:uLnTx/>
                <a:uFillTx/>
                <a:latin typeface="Arial Rounded MT Bold" panose="020F0704030504030204"/>
                <a:ea typeface="幼圆"/>
                <a:cs typeface="+mn-cs"/>
              </a:rPr>
              <a:t>4</a:t>
            </a:r>
            <a:endParaRPr kumimoji="0" lang="zh-CN" altLang="en-US" sz="2800" b="1" i="0" u="none" strike="noStrike" kern="0" cap="none" spc="0" normalizeH="0" baseline="0" noProof="0" dirty="0">
              <a:ln>
                <a:noFill/>
              </a:ln>
              <a:solidFill>
                <a:srgbClr val="FFFFFF"/>
              </a:solidFill>
              <a:effectLst/>
              <a:uLnTx/>
              <a:uFillTx/>
              <a:latin typeface="Arial Rounded MT Bold" panose="020F0704030504030204"/>
              <a:ea typeface="幼圆"/>
              <a:cs typeface="+mn-cs"/>
            </a:endParaRPr>
          </a:p>
        </p:txBody>
      </p:sp>
      <p:cxnSp>
        <p:nvCxnSpPr>
          <p:cNvPr id="15" name="直接连接符 14"/>
          <p:cNvCxnSpPr/>
          <p:nvPr/>
        </p:nvCxnSpPr>
        <p:spPr>
          <a:xfrm>
            <a:off x="2079624" y="5203179"/>
            <a:ext cx="4349750" cy="0"/>
          </a:xfrm>
          <a:prstGeom prst="line">
            <a:avLst/>
          </a:prstGeom>
          <a:noFill/>
          <a:ln w="12700" cap="flat" cmpd="sng" algn="ctr">
            <a:solidFill>
              <a:srgbClr val="83B40D"/>
            </a:solidFill>
            <a:prstDash val="dash"/>
            <a:miter lim="800000"/>
          </a:ln>
          <a:effectLst>
            <a:outerShdw blurRad="38100" dist="38100" dir="2700000" algn="tl" rotWithShape="0">
              <a:srgbClr val="FFFFFF">
                <a:lumMod val="85000"/>
                <a:alpha val="40000"/>
              </a:srgbClr>
            </a:outerShdw>
          </a:effectLst>
        </p:spPr>
      </p:cxnSp>
      <p:sp>
        <p:nvSpPr>
          <p:cNvPr id="16" name="文本框 38"/>
          <p:cNvSpPr txBox="1"/>
          <p:nvPr/>
        </p:nvSpPr>
        <p:spPr>
          <a:xfrm>
            <a:off x="2266950" y="4797152"/>
            <a:ext cx="4162425" cy="335012"/>
          </a:xfrm>
          <a:prstGeom prst="rect">
            <a:avLst/>
          </a:prstGeom>
          <a:noFill/>
        </p:spPr>
        <p:txBody>
          <a:bodyPr>
            <a:noAutofit/>
          </a:bodyPr>
          <a:lstStyle/>
          <a:p>
            <a:pPr>
              <a:defRPr/>
            </a:pPr>
            <a:r>
              <a:rPr lang="zh-CN" altLang="en-US" sz="2400" kern="0" dirty="0" smtClean="0">
                <a:solidFill>
                  <a:schemeClr val="bg1">
                    <a:lumMod val="50000"/>
                  </a:schemeClr>
                </a:solidFill>
                <a:latin typeface="华文新魏" pitchFamily="2" charset="-122"/>
                <a:ea typeface="华文新魏" pitchFamily="2" charset="-122"/>
              </a:rPr>
              <a:t>协调的主要方式 </a:t>
            </a:r>
            <a:endParaRPr lang="zh-CN" altLang="en-US" sz="2400" kern="0" dirty="0">
              <a:solidFill>
                <a:schemeClr val="bg1">
                  <a:lumMod val="50000"/>
                </a:schemeClr>
              </a:solidFill>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3839695"/>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秘书</a:t>
            </a:r>
            <a:r>
              <a:rPr lang="zh-CN" altLang="en-US" b="1" dirty="0">
                <a:latin typeface="Arial" panose="020B0604020202090204" pitchFamily="34" charset="0"/>
                <a:ea typeface="宋体" pitchFamily="2" charset="-122"/>
                <a:sym typeface="+mn-ea"/>
              </a:rPr>
              <a:t>的工作主要是围绕领导的工作需要而展开，辅助与服务于领导工作，因此协调好与上级领导的关系是秘书协调工作中最重要的内容</a:t>
            </a:r>
            <a:r>
              <a:rPr lang="zh-CN" altLang="en-US" b="1" dirty="0" smtClean="0">
                <a:latin typeface="Arial" panose="020B0604020202090204" pitchFamily="34" charset="0"/>
                <a:ea typeface="宋体" pitchFamily="2" charset="-122"/>
                <a:sym typeface="+mn-ea"/>
              </a:rPr>
              <a:t>。</a:t>
            </a:r>
            <a:endParaRPr lang="en-US" altLang="zh-CN" b="1" dirty="0" smtClean="0">
              <a:latin typeface="Arial" panose="020B0604020202090204" pitchFamily="34" charset="0"/>
              <a:ea typeface="宋体" pitchFamily="2" charset="-122"/>
              <a:sym typeface="+mn-ea"/>
            </a:endParaRPr>
          </a:p>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en-US" altLang="zh-CN" b="1" dirty="0">
                <a:latin typeface="Arial" panose="020B0604020202090204" pitchFamily="34" charset="0"/>
                <a:ea typeface="宋体" pitchFamily="2" charset="-122"/>
                <a:sym typeface="+mn-ea"/>
              </a:rPr>
              <a:t> </a:t>
            </a:r>
            <a:r>
              <a:rPr lang="en-US" altLang="zh-CN" b="1" dirty="0" smtClean="0">
                <a:latin typeface="Arial" panose="020B0604020202090204" pitchFamily="34" charset="0"/>
                <a:ea typeface="宋体" pitchFamily="2" charset="-122"/>
                <a:sym typeface="+mn-ea"/>
              </a:rPr>
              <a:t>       </a:t>
            </a:r>
            <a:r>
              <a:rPr lang="zh-CN" altLang="en-US" b="1" dirty="0" smtClean="0">
                <a:latin typeface="Arial" panose="020B0604020202090204" pitchFamily="34" charset="0"/>
                <a:ea typeface="宋体" pitchFamily="2" charset="-122"/>
                <a:sym typeface="+mn-ea"/>
              </a:rPr>
              <a:t>秘书</a:t>
            </a:r>
            <a:r>
              <a:rPr lang="zh-CN" altLang="en-US" b="1" dirty="0">
                <a:latin typeface="Arial" panose="020B0604020202090204" pitchFamily="34" charset="0"/>
                <a:ea typeface="宋体" pitchFamily="2" charset="-122"/>
                <a:sym typeface="+mn-ea"/>
              </a:rPr>
              <a:t>要尊重领导，了解领导。领导都有各自的性格特点、思维方式、工作方法、处事习惯等，秘书了解领导，特别是掌握领导在长期工作中所形成的思维方式和工作方式，有助于秘书准确、系统地领会领导意图。此外，秘书必须时刻保持清醒的角色意识，找准自己的位置，决不能越权越位。就算秘书和领导相处得十分融洽，也一定不能替领导做主、替领导拿主意。秘书还要积极主动为领导分忧，切实做好各项信息的收集、整理等事务性工作，为领导决策提供有力的科学依据。</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4822154" cy="461665"/>
          </a:xfrm>
          <a:prstGeom prst="rect">
            <a:avLst/>
          </a:prstGeom>
        </p:spPr>
        <p:txBody>
          <a:bodyPr wrap="none">
            <a:spAutoFit/>
          </a:bodyPr>
          <a:lstStyle/>
          <a:p>
            <a:r>
              <a:rPr lang="en-US" altLang="zh-CN" sz="2400" b="1" dirty="0" smtClean="0"/>
              <a:t>1. </a:t>
            </a:r>
            <a:r>
              <a:rPr lang="zh-CN" altLang="en-US" sz="2400" b="1" dirty="0" smtClean="0"/>
              <a:t>与</a:t>
            </a:r>
            <a:r>
              <a:rPr lang="zh-CN" altLang="en-US" sz="2400" b="1" dirty="0"/>
              <a:t>组织内部上级领导的关系协调</a:t>
            </a:r>
            <a:endParaRPr lang="zh-CN" altLang="en-US" sz="2400" b="1" dirty="0"/>
          </a:p>
        </p:txBody>
      </p:sp>
    </p:spTree>
  </p:cSld>
  <p:clrMapOvr>
    <a:masterClrMapping/>
  </p:clrMapOvr>
  <p:transition spd="med"/>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b="1" dirty="0" smtClean="0">
                <a:solidFill>
                  <a:srgbClr val="000000"/>
                </a:solidFill>
                <a:latin typeface="黑体" pitchFamily="49" charset="-122"/>
                <a:ea typeface="黑体" pitchFamily="49" charset="-122"/>
              </a:rPr>
              <a:t>    </a:t>
            </a:r>
            <a:r>
              <a:rPr lang="zh-CN" altLang="en-US" b="1" dirty="0">
                <a:solidFill>
                  <a:srgbClr val="000000"/>
                </a:solidFill>
                <a:latin typeface="黑体" pitchFamily="49" charset="-122"/>
                <a:ea typeface="黑体" pitchFamily="49" charset="-122"/>
              </a:rPr>
              <a:t>梁志是某局局长的秘书,他是资格比较老的秘书了。因为工作的关系,他与各位领导关系都比较近,经常向领导们请示汇报,所以局里领导们的关系他最了解。</a:t>
            </a:r>
            <a:endParaRPr lang="zh-CN" altLang="en-US" b="1" dirty="0">
              <a:solidFill>
                <a:srgbClr val="000000"/>
              </a:solidFill>
              <a:latin typeface="黑体" pitchFamily="49" charset="-122"/>
              <a:ea typeface="黑体" pitchFamily="49" charset="-122"/>
            </a:endParaRPr>
          </a:p>
          <a:p>
            <a:pPr eaLnBrk="1" hangingPunct="1">
              <a:lnSpc>
                <a:spcPct val="120000"/>
              </a:lnSpc>
            </a:pPr>
            <a:r>
              <a:rPr lang="zh-CN" altLang="en-US" b="1" dirty="0">
                <a:solidFill>
                  <a:srgbClr val="000000"/>
                </a:solidFill>
                <a:latin typeface="黑体" pitchFamily="49" charset="-122"/>
                <a:ea typeface="黑体" pitchFamily="49" charset="-122"/>
              </a:rPr>
              <a:t>　　他最近发现局里两位副局长关系比较紧张。他时不时地听到黄副局长抱怨赵副局长不好的地方,他也不敢附和,每次都借故避开话题。他知道副局长这样说肯定是希望得到他的支持。但是两位副局长之间的争斗非常复杂。梁志身在其中,有时觉得很难做。</a:t>
            </a:r>
            <a:endParaRPr lang="zh-CN" altLang="en-US" b="1" dirty="0">
              <a:solidFill>
                <a:srgbClr val="000000"/>
              </a:solidFill>
              <a:latin typeface="黑体" pitchFamily="49" charset="-122"/>
              <a:ea typeface="黑体" pitchFamily="49" charset="-122"/>
            </a:endParaRPr>
          </a:p>
          <a:p>
            <a:pPr eaLnBrk="1" hangingPunct="1">
              <a:lnSpc>
                <a:spcPct val="120000"/>
              </a:lnSpc>
            </a:pPr>
            <a:r>
              <a:rPr lang="zh-CN" altLang="en-US" b="1" dirty="0">
                <a:solidFill>
                  <a:srgbClr val="000000"/>
                </a:solidFill>
                <a:latin typeface="黑体" pitchFamily="49" charset="-122"/>
                <a:ea typeface="黑体" pitchFamily="49" charset="-122"/>
              </a:rPr>
              <a:t>　　有一次,他送文件去黄副局长办公室,敲门进去后,发现赵副局长也在。他能感觉到气氛不对,好像刚才俩人有过激烈地争论。他见状马上说:“对不起,我过一会儿再来。”但黄副局长叫住他,让他评评理。梁志谁也不敢得罪,于是说:“对不起两位副局长,局长说让我送完文件赶紧回去,他还有其他的事要我去办理。”说完,他赶紧退了出来。</a:t>
            </a:r>
            <a:endParaRPr lang="zh-CN" altLang="en-US"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与领导之间的关系协调</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2539404"/>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秘书</a:t>
            </a:r>
            <a:r>
              <a:rPr lang="zh-CN" altLang="en-US" b="1" dirty="0">
                <a:latin typeface="Arial" panose="020B0604020202090204" pitchFamily="34" charset="0"/>
                <a:ea typeface="宋体" pitchFamily="2" charset="-122"/>
                <a:sym typeface="+mn-ea"/>
              </a:rPr>
              <a:t>工作繁杂，起草文稿、处理文件、筹办会议等各项工作都需要组织内部各部门的配合与支持。因此，处理好组织内部各部门之间的关系，建立一个良好的工作关系和人际关系，有利于调动每一个成员的积极性、创造性，也有利于提高工作质量和效率。在处理与组织内部各部门之间的关系时，要坚持低调内敛，谦虚待人，把握好说话办事的分寸，要真诚公正地协调工作问题，从而达到沟通协调的目的。</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4443845" cy="461665"/>
          </a:xfrm>
          <a:prstGeom prst="rect">
            <a:avLst/>
          </a:prstGeom>
        </p:spPr>
        <p:txBody>
          <a:bodyPr wrap="none">
            <a:spAutoFit/>
          </a:bodyPr>
          <a:lstStyle/>
          <a:p>
            <a:r>
              <a:rPr lang="en-US" altLang="zh-CN" sz="2400" b="1" dirty="0" smtClean="0"/>
              <a:t>2.</a:t>
            </a:r>
            <a:r>
              <a:rPr lang="zh-CN" altLang="en-US" sz="2400" b="1" dirty="0"/>
              <a:t>与组织各部门之间的关系协调</a:t>
            </a:r>
            <a:endParaRPr lang="zh-CN" altLang="en-US" sz="2400" b="1" dirty="0"/>
          </a:p>
        </p:txBody>
      </p:sp>
    </p:spTree>
  </p:cSld>
  <p:clrMapOvr>
    <a:masterClrMapping/>
  </p:clrMapOvr>
  <p:transition spd="med"/>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p:cNvSpPr>
          <p:nvPr>
            <p:ph type="title"/>
          </p:nvPr>
        </p:nvSpPr>
        <p:spPr>
          <a:solidFill>
            <a:schemeClr val="tx1"/>
          </a:solidFill>
        </p:spPr>
        <p:txBody>
          <a:bodyPr/>
          <a:lstStyle/>
          <a:p>
            <a:pPr eaLnBrk="1" hangingPunct="1"/>
            <a:r>
              <a:rPr lang="zh-CN" altLang="en-US" dirty="0" smtClean="0">
                <a:solidFill>
                  <a:schemeClr val="bg1"/>
                </a:solidFill>
                <a:latin typeface="黑体" pitchFamily="49" charset="-122"/>
                <a:ea typeface="黑体" pitchFamily="49" charset="-122"/>
              </a:rPr>
              <a:t>案例</a:t>
            </a:r>
            <a:endParaRPr lang="zh-CN" altLang="en-US" dirty="0" smtClean="0">
              <a:solidFill>
                <a:schemeClr val="bg1"/>
              </a:solidFill>
              <a:latin typeface="黑体" pitchFamily="49" charset="-122"/>
              <a:ea typeface="黑体" pitchFamily="49" charset="-122"/>
            </a:endParaRPr>
          </a:p>
        </p:txBody>
      </p:sp>
      <p:sp>
        <p:nvSpPr>
          <p:cNvPr id="3" name="AutoShape 2"/>
          <p:cNvSpPr>
            <a:spLocks noChangeArrowheads="1"/>
          </p:cNvSpPr>
          <p:nvPr/>
        </p:nvSpPr>
        <p:spPr bwMode="gray">
          <a:xfrm>
            <a:off x="544513" y="1863725"/>
            <a:ext cx="8066087" cy="4805363"/>
          </a:xfrm>
          <a:prstGeom prst="roundRect">
            <a:avLst>
              <a:gd name="adj" fmla="val 8856"/>
            </a:avLst>
          </a:prstGeom>
          <a:ln w="38100">
            <a:solidFill>
              <a:srgbClr val="006600"/>
            </a:solidFill>
          </a:ln>
        </p:spPr>
        <p:style>
          <a:lnRef idx="1">
            <a:schemeClr val="accent3"/>
          </a:lnRef>
          <a:fillRef idx="2">
            <a:schemeClr val="accent3"/>
          </a:fillRef>
          <a:effectRef idx="1">
            <a:schemeClr val="accent3"/>
          </a:effectRef>
          <a:fontRef idx="minor">
            <a:schemeClr val="dk1"/>
          </a:fontRef>
        </p:style>
        <p:txBody>
          <a:bodyPr wrap="none" anchor="ctr"/>
          <a:lstStyle/>
          <a:p>
            <a:pPr>
              <a:spcBef>
                <a:spcPts val="0"/>
              </a:spcBef>
              <a:spcAft>
                <a:spcPts val="0"/>
              </a:spcAft>
              <a:defRPr/>
            </a:pPr>
            <a:endParaRPr lang="zh-CN" altLang="zh-CN">
              <a:solidFill>
                <a:prstClr val="black"/>
              </a:solidFill>
            </a:endParaRPr>
          </a:p>
        </p:txBody>
      </p:sp>
      <p:grpSp>
        <p:nvGrpSpPr>
          <p:cNvPr id="5124" name="Group 3"/>
          <p:cNvGrpSpPr/>
          <p:nvPr/>
        </p:nvGrpSpPr>
        <p:grpSpPr bwMode="auto">
          <a:xfrm>
            <a:off x="279400" y="1641475"/>
            <a:ext cx="6283325" cy="708025"/>
            <a:chOff x="892" y="928"/>
            <a:chExt cx="3335" cy="391"/>
          </a:xfrm>
        </p:grpSpPr>
        <p:sp>
          <p:nvSpPr>
            <p:cNvPr id="5127" name="AutoShape 4"/>
            <p:cNvSpPr>
              <a:spLocks noChangeArrowheads="1"/>
            </p:cNvSpPr>
            <p:nvPr/>
          </p:nvSpPr>
          <p:spPr bwMode="gray">
            <a:xfrm>
              <a:off x="976" y="939"/>
              <a:ext cx="3251" cy="261"/>
            </a:xfrm>
            <a:prstGeom prst="roundRect">
              <a:avLst>
                <a:gd name="adj" fmla="val 50000"/>
              </a:avLst>
            </a:prstGeom>
            <a:solidFill>
              <a:srgbClr val="006600"/>
            </a:solidFill>
            <a:ln>
              <a:noFill/>
            </a:ln>
            <a:effectLst>
              <a:outerShdw dist="28398" dir="3806097"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nvGrpSpPr>
            <p:cNvPr id="5128" name="Group 5"/>
            <p:cNvGrpSpPr/>
            <p:nvPr/>
          </p:nvGrpSpPr>
          <p:grpSpPr bwMode="auto">
            <a:xfrm>
              <a:off x="892" y="928"/>
              <a:ext cx="376" cy="391"/>
              <a:chOff x="892" y="928"/>
              <a:chExt cx="376" cy="391"/>
            </a:xfrm>
          </p:grpSpPr>
          <p:sp>
            <p:nvSpPr>
              <p:cNvPr id="5129" name="Oval 6"/>
              <p:cNvSpPr>
                <a:spLocks noChangeArrowheads="1"/>
              </p:cNvSpPr>
              <p:nvPr/>
            </p:nvSpPr>
            <p:spPr bwMode="gray">
              <a:xfrm>
                <a:off x="897" y="948"/>
                <a:ext cx="371" cy="371"/>
              </a:xfrm>
              <a:prstGeom prst="ellipse">
                <a:avLst/>
              </a:prstGeom>
              <a:solidFill>
                <a:schemeClr val="tx1"/>
              </a:solidFill>
              <a:ln>
                <a:noFill/>
              </a:ln>
              <a:extLst>
                <a:ext uri="{91240B29-F687-4F45-9708-019B960494DF}">
                  <a14:hiddenLine xmlns:a14="http://schemas.microsoft.com/office/drawing/2010/main" w="28575">
                    <a:solidFill>
                      <a:srgbClr val="000000"/>
                    </a:solidFill>
                    <a:round/>
                  </a14:hiddenLine>
                </a:ext>
              </a:extLst>
            </p:spPr>
            <p:txBody>
              <a:bodyPr wrap="none" anchor="ctr"/>
              <a:lstStyle/>
              <a:p>
                <a:endParaRPr lang="zh-CN" altLang="zh-CN">
                  <a:solidFill>
                    <a:srgbClr val="000000"/>
                  </a:solidFill>
                </a:endParaRPr>
              </a:p>
            </p:txBody>
          </p:sp>
          <p:grpSp>
            <p:nvGrpSpPr>
              <p:cNvPr id="5130" name="Group 7"/>
              <p:cNvGrpSpPr/>
              <p:nvPr/>
            </p:nvGrpSpPr>
            <p:grpSpPr bwMode="auto">
              <a:xfrm>
                <a:off x="892" y="928"/>
                <a:ext cx="376" cy="376"/>
                <a:chOff x="892" y="928"/>
                <a:chExt cx="376" cy="376"/>
              </a:xfrm>
            </p:grpSpPr>
            <p:sp>
              <p:nvSpPr>
                <p:cNvPr id="5131" name="AutoShape 8"/>
                <p:cNvSpPr>
                  <a:spLocks noChangeArrowheads="1"/>
                </p:cNvSpPr>
                <p:nvPr/>
              </p:nvSpPr>
              <p:spPr bwMode="gray">
                <a:xfrm>
                  <a:off x="892" y="928"/>
                  <a:ext cx="376" cy="3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60 w 21600"/>
                    <a:gd name="T25" fmla="*/ 3160 h 21600"/>
                    <a:gd name="T26" fmla="*/ 18440 w 21600"/>
                    <a:gd name="T27" fmla="*/ 1844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gradFill rotWithShape="1">
                  <a:gsLst>
                    <a:gs pos="0">
                      <a:schemeClr val="tx2"/>
                    </a:gs>
                    <a:gs pos="100000">
                      <a:schemeClr val="bg1"/>
                    </a:gs>
                  </a:gsLst>
                  <a:path path="rect">
                    <a:fillToRect l="100000" t="100000"/>
                  </a:path>
                </a:gradFill>
                <a:ln>
                  <a:noFill/>
                </a:ln>
                <a:effectLst>
                  <a:outerShdw dist="25400" algn="ctr" rotWithShape="0">
                    <a:schemeClr val="bg2"/>
                  </a:outerShdw>
                </a:effectLst>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5132" name="Oval 9"/>
                <p:cNvSpPr>
                  <a:spLocks noChangeArrowheads="1"/>
                </p:cNvSpPr>
                <p:nvPr/>
              </p:nvSpPr>
              <p:spPr bwMode="gray">
                <a:xfrm>
                  <a:off x="979" y="1009"/>
                  <a:ext cx="212" cy="212"/>
                </a:xfrm>
                <a:prstGeom prst="ellipse">
                  <a:avLst/>
                </a:prstGeom>
                <a:solidFill>
                  <a:srgbClr val="006600"/>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solidFill>
                      <a:srgbClr val="000000"/>
                    </a:solidFill>
                  </a:endParaRPr>
                </a:p>
              </p:txBody>
            </p:sp>
          </p:grpSp>
        </p:grpSp>
      </p:grpSp>
      <p:sp>
        <p:nvSpPr>
          <p:cNvPr id="5126" name="TextBox 11"/>
          <p:cNvSpPr txBox="1">
            <a:spLocks noChangeArrowheads="1"/>
          </p:cNvSpPr>
          <p:nvPr/>
        </p:nvSpPr>
        <p:spPr bwMode="auto">
          <a:xfrm>
            <a:off x="739775" y="2349500"/>
            <a:ext cx="7793038"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lnSpc>
                <a:spcPct val="120000"/>
              </a:lnSpc>
            </a:pPr>
            <a:r>
              <a:rPr lang="zh-CN" altLang="en-US" sz="2000" b="1" dirty="0" smtClean="0">
                <a:solidFill>
                  <a:srgbClr val="000000"/>
                </a:solidFill>
                <a:latin typeface="黑体" pitchFamily="49" charset="-122"/>
                <a:ea typeface="黑体" pitchFamily="49" charset="-122"/>
              </a:rPr>
              <a:t>    </a:t>
            </a:r>
            <a:r>
              <a:rPr lang="zh-CN" altLang="en-US" sz="2000" b="1" dirty="0">
                <a:solidFill>
                  <a:srgbClr val="000000"/>
                </a:solidFill>
                <a:latin typeface="黑体" pitchFamily="49" charset="-122"/>
                <a:ea typeface="黑体" pitchFamily="49" charset="-122"/>
              </a:rPr>
              <a:t>何晓是公司秘书部门一名新进员工,为人比较随和,不喜争执,和同事的关系处得都比较好。但是,前一段时间,不知道为什么,同一部门的夏珍珍老是处处和他过不去,有时候还故意在别人面前指桑骂槐,对跟她合作的工作任务也都有意让何晓做得多。起初,何晓觉得都是同事,没什么大不了的,忍一忍就算了。但是,看到夏珍珍如此嚣张,何晓一赌气,告到了经理那儿。经理把夏珍珍批评了一通,从此,何晓和夏珍珍成了冤家了。</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何晓和夏珍珍成了冤家是怎么造成的?</a:t>
            </a:r>
            <a:endParaRPr lang="zh-CN" altLang="en-US" sz="2000" b="1" dirty="0">
              <a:solidFill>
                <a:srgbClr val="000000"/>
              </a:solidFill>
              <a:latin typeface="黑体" pitchFamily="49" charset="-122"/>
              <a:ea typeface="黑体" pitchFamily="49" charset="-122"/>
            </a:endParaRPr>
          </a:p>
          <a:p>
            <a:pPr eaLnBrk="1" hangingPunct="1">
              <a:lnSpc>
                <a:spcPct val="120000"/>
              </a:lnSpc>
            </a:pPr>
            <a:r>
              <a:rPr lang="zh-CN" altLang="en-US" sz="2000" b="1" dirty="0">
                <a:solidFill>
                  <a:srgbClr val="000000"/>
                </a:solidFill>
                <a:latin typeface="黑体" pitchFamily="49" charset="-122"/>
                <a:ea typeface="黑体" pitchFamily="49" charset="-122"/>
              </a:rPr>
              <a:t>　　如果你是何晓,你会像他一样处理与夏珍珍之间的问题吗?为什么?</a:t>
            </a:r>
            <a:endParaRPr lang="zh-CN" altLang="en-US" sz="2000" b="1" dirty="0">
              <a:solidFill>
                <a:srgbClr val="000000"/>
              </a:solidFill>
              <a:latin typeface="黑体" pitchFamily="49" charset="-122"/>
              <a:ea typeface="黑体" pitchFamily="49" charset="-122"/>
            </a:endParaRPr>
          </a:p>
        </p:txBody>
      </p:sp>
      <p:sp>
        <p:nvSpPr>
          <p:cNvPr id="12" name="TextBox 10"/>
          <p:cNvSpPr txBox="1">
            <a:spLocks noChangeArrowheads="1"/>
          </p:cNvSpPr>
          <p:nvPr/>
        </p:nvSpPr>
        <p:spPr bwMode="auto">
          <a:xfrm>
            <a:off x="1116013" y="1741488"/>
            <a:ext cx="3600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rgbClr val="FFFFFF"/>
                </a:solidFill>
                <a:latin typeface="黑体" pitchFamily="49" charset="-122"/>
                <a:ea typeface="黑体" pitchFamily="49" charset="-122"/>
              </a:rPr>
              <a:t>员工之间的矛盾</a:t>
            </a:r>
            <a:endParaRPr lang="zh-CN" altLang="en-US" b="1" dirty="0">
              <a:solidFill>
                <a:srgbClr val="FFFFFF"/>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467544" y="1772816"/>
            <a:ext cx="8112532" cy="2954902"/>
          </a:xfrm>
          <a:prstGeom prst="rect">
            <a:avLst/>
          </a:prstGeom>
          <a:noFill/>
          <a:ln w="9525">
            <a:noFill/>
            <a:miter/>
          </a:ln>
        </p:spPr>
        <p:txBody>
          <a:bodyPr wrap="square" lIns="81639" tIns="58421" rIns="81639" bIns="40820">
            <a:spAutoFit/>
          </a:bodyPr>
          <a:lstStyle/>
          <a:p>
            <a:pPr defTabSz="0">
              <a:lnSpc>
                <a:spcPct val="150000"/>
              </a:lnSpc>
              <a:tabLst>
                <a:tab pos="656590" algn="l"/>
                <a:tab pos="1313180" algn="l"/>
                <a:tab pos="1969770" algn="l"/>
                <a:tab pos="2626360" algn="l"/>
                <a:tab pos="3282950" algn="l"/>
                <a:tab pos="3939540" algn="l"/>
                <a:tab pos="4596130" algn="l"/>
                <a:tab pos="5252720" algn="l"/>
                <a:tab pos="5909310" algn="l"/>
                <a:tab pos="6565900" algn="l"/>
                <a:tab pos="7223125" algn="l"/>
                <a:tab pos="7879715" algn="l"/>
              </a:tabLst>
            </a:pPr>
            <a:r>
              <a:rPr lang="zh-CN" altLang="en-US" b="1" dirty="0" smtClean="0">
                <a:latin typeface="Arial" panose="020B0604020202090204" pitchFamily="34" charset="0"/>
                <a:ea typeface="宋体" pitchFamily="2" charset="-122"/>
                <a:sym typeface="+mn-ea"/>
              </a:rPr>
              <a:t>        在</a:t>
            </a:r>
            <a:r>
              <a:rPr lang="zh-CN" altLang="en-US" b="1" dirty="0">
                <a:latin typeface="Arial" panose="020B0604020202090204" pitchFamily="34" charset="0"/>
                <a:ea typeface="宋体" pitchFamily="2" charset="-122"/>
                <a:sym typeface="+mn-ea"/>
              </a:rPr>
              <a:t>各种资讯日益发达的今天，协调处理好与组织外部的关系，成为秘书部门日益重要的工作职责。首先，要积极协调好与相关的政府部门之间的关系，熟悉政府部门的职责范围，主动加强联系，为组织发展创造良好的发展环境。第二，要积极协调好组织与同行业部门之间的关系，加强横向联系，增进行业了解，提高组织的影响力。第三，要积极协调好与新闻媒体之间的关系，要善于利用微博、微信等新媒体为组织宣传，认真倾听媒体的批评，建立相应的应急机制，为组织发展创造良好的舆论环境。</a:t>
            </a:r>
            <a:endParaRPr lang="zh-CN" altLang="en-US" b="1" dirty="0">
              <a:latin typeface="Arial" panose="020B0604020202090204" pitchFamily="34" charset="0"/>
              <a:ea typeface="宋体" pitchFamily="2" charset="-122"/>
              <a:sym typeface="+mn-ea"/>
            </a:endParaRPr>
          </a:p>
        </p:txBody>
      </p:sp>
      <p:sp>
        <p:nvSpPr>
          <p:cNvPr id="4" name="标题 1"/>
          <p:cNvSpPr txBox="1"/>
          <p:nvPr/>
        </p:nvSpPr>
        <p:spPr>
          <a:xfrm>
            <a:off x="339635" y="603840"/>
            <a:ext cx="2000118" cy="589244"/>
          </a:xfrm>
          <a:prstGeom prst="rect">
            <a:avLst/>
          </a:prstGeom>
        </p:spPr>
        <p:txBody>
          <a:bodyPr>
            <a:noAutofit/>
          </a:bodyPr>
          <a:lstStyle>
            <a:lvl1pPr algn="l" defTabSz="914400" rtl="0" eaLnBrk="1" latinLnBrk="0" hangingPunct="1">
              <a:lnSpc>
                <a:spcPct val="90000"/>
              </a:lnSpc>
              <a:spcBef>
                <a:spcPct val="0"/>
              </a:spcBef>
              <a:buNone/>
              <a:defRPr sz="3000" b="1" i="0" kern="1200" baseline="0">
                <a:solidFill>
                  <a:schemeClr val="tx2"/>
                </a:solidFill>
                <a:latin typeface="Arial Black" panose="020B0A04020102020204" pitchFamily="34" charset="0"/>
                <a:ea typeface="宋体" pitchFamily="2" charset="-122"/>
                <a:cs typeface="+mj-cs"/>
              </a:defRPr>
            </a:lvl1pPr>
          </a:lstStyle>
          <a:p>
            <a:r>
              <a:rPr lang="zh-CN" altLang="en-US" sz="3600" dirty="0" smtClean="0"/>
              <a:t>知识点</a:t>
            </a:r>
            <a:endParaRPr lang="zh-CN" altLang="en-US" sz="3600" dirty="0"/>
          </a:p>
        </p:txBody>
      </p:sp>
      <p:sp>
        <p:nvSpPr>
          <p:cNvPr id="5" name="矩形 4"/>
          <p:cNvSpPr/>
          <p:nvPr/>
        </p:nvSpPr>
        <p:spPr>
          <a:xfrm>
            <a:off x="2627784" y="760151"/>
            <a:ext cx="4134465" cy="461665"/>
          </a:xfrm>
          <a:prstGeom prst="rect">
            <a:avLst/>
          </a:prstGeom>
        </p:spPr>
        <p:txBody>
          <a:bodyPr wrap="none">
            <a:spAutoFit/>
          </a:bodyPr>
          <a:lstStyle/>
          <a:p>
            <a:r>
              <a:rPr lang="en-US" altLang="zh-CN" sz="2400" b="1" dirty="0" smtClean="0"/>
              <a:t>3.</a:t>
            </a:r>
            <a:r>
              <a:rPr lang="zh-CN" altLang="en-US" sz="2400" b="1" dirty="0"/>
              <a:t>与组织外部之间的关系协调</a:t>
            </a:r>
            <a:endParaRPr lang="zh-CN" altLang="en-US" sz="2400" b="1" dirty="0"/>
          </a:p>
        </p:txBody>
      </p:sp>
    </p:spTree>
  </p:cSld>
  <p:clrMapOvr>
    <a:masterClrMapping/>
  </p:clrMapOvr>
  <p:transition spd="med"/>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topBottom"/>
  <p:tag name="KSO_WM_SLIDE_BK_DARK_LIGHT" val="2"/>
</p:tagLst>
</file>

<file path=ppt/tags/tag10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ottomTop"/>
  <p:tag name="KSO_WM_SLIDE_BK_DARK_LIGHT" val="2"/>
</p:tagLst>
</file>

<file path=ppt/tags/tag11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navigation"/>
  <p:tag name="KSO_WM_SLIDE_BK_DARK_LIGHT" val="2"/>
</p:tagLst>
</file>

<file path=ppt/tags/tag12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belt"/>
  <p:tag name="KSO_WM_SLIDE_BK_DARK_LIGHT" val="2"/>
</p:tagLst>
</file>

<file path=ppt/tags/tag132.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3.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924"/>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924"/>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4.xml><?xml version="1.0" encoding="utf-8"?>
<p:tagLst xmlns:p="http://schemas.openxmlformats.org/presentationml/2006/main">
  <p:tag name="KSO_WM_TEMPLATE_SUBCATEGORY" val="0"/>
  <p:tag name="KSO_WM_TEMPLATE_MASTER_TYPE" val="1"/>
  <p:tag name="KSO_WM_TEMPLATE_COLOR_TYPE" val="1"/>
  <p:tag name="KSO_WM_TEMPLATE_MASTER_THUMB_INDEX" val="12"/>
  <p:tag name="KSO_WM_TAG_VERSION" val="1.0"/>
  <p:tag name="KSO_WM_BEAUTIFY_FLAG" val="#wm#"/>
  <p:tag name="KSO_WM_TEMPLATE_CATEGORY" val="custom"/>
  <p:tag name="KSO_WM_TEMPLATE_INDEX" val="20203924"/>
  <p:tag name="KSO_WM_TEMPLATE_THUMBS_INDEX" val="1、4、5、6、7、8、9、10、11、12、13"/>
</p:tagLst>
</file>

<file path=ppt/tags/tag145.xml><?xml version="1.0" encoding="utf-8"?>
<p:tagLst xmlns:p="http://schemas.openxmlformats.org/presentationml/2006/main">
  <p:tag name="KSO_WM_UNIT_ISCONTENTSTITLE" val="0"/>
  <p:tag name="KSO_WM_UNIT_PRESET_TEXT" val="马卡龙味的冬天"/>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3924_1*a*1"/>
  <p:tag name="KSO_WM_TEMPLATE_CATEGORY" val="custom"/>
  <p:tag name="KSO_WM_TEMPLATE_INDEX" val="20203924"/>
  <p:tag name="KSO_WM_UNIT_LAYERLEVEL" val="1"/>
  <p:tag name="KSO_WM_TAG_VERSION" val="1.0"/>
  <p:tag name="KSO_WM_BEAUTIFY_FLAG" val="#wm#"/>
  <p:tag name="KSO_WM_UNIT_ISNUMDGMTITLE" val="0"/>
</p:tagLst>
</file>

<file path=ppt/tags/tag146.xml><?xml version="1.0" encoding="utf-8"?>
<p:tagLst xmlns:p="http://schemas.openxmlformats.org/presentationml/2006/main">
  <p:tag name="KSO_WM_SLIDE_ID" val="custom2020392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3924"/>
  <p:tag name="KSO_WM_SLIDE_LAYOUT" val="a"/>
  <p:tag name="KSO_WM_SLIDE_LAYOUT_CNT" val="1"/>
  <p:tag name="KSO_WM_TEMPLATE_THUMBS_INDEX" val="1、4、5、6、7、8、9、10、11、12、13、15"/>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y*1"/>
  <p:tag name="KSO_WM_UNIT_LAYERLEVEL" val="1"/>
  <p:tag name="KSO_WM_TAG_VERSION" val="1.0"/>
  <p:tag name="KSO_WM_BEAUTIFY_FLAG" val="#wm#"/>
  <p:tag name="KSO_WM_UNIT_TYPE" val="y"/>
  <p:tag name="KSO_WM_UNIT_INDEX"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2"/>
  <p:tag name="KSO_WM_UNIT_LAYERLEVEL" val="1"/>
  <p:tag name="KSO_WM_TAG_VERSION" val="1.0"/>
  <p:tag name="KSO_WM_BEAUTIFY_FLAG" val="#wm#"/>
  <p:tag name="KSO_WM_UNIT_TYPE" val="y"/>
  <p:tag name="KSO_WM_UNIT_INDEX"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y*1"/>
  <p:tag name="KSO_WM_UNIT_LAYERLEVEL" val="1"/>
  <p:tag name="KSO_WM_TAG_VERSION" val="1.0"/>
  <p:tag name="KSO_WM_BEAUTIFY_FLAG" val="#wm#"/>
  <p:tag name="KSO_WM_UNIT_TYPE" val="y"/>
  <p:tag name="KSO_WM_UNIT_INDEX"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y*1"/>
  <p:tag name="KSO_WM_UNIT_LAYERLEVEL" val="1"/>
  <p:tag name="KSO_WM_TAG_VERSION" val="1.0"/>
  <p:tag name="KSO_WM_BEAUTIFY_FLAG" val="#wm#"/>
  <p:tag name="KSO_WM_UNIT_TYPE" val="y"/>
  <p:tag name="KSO_WM_UNIT_INDEX"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frame"/>
  <p:tag name="KSO_WM_SLIDE_BK_DARK_LIGHT" val="2"/>
</p:tagLst>
</file>

<file path=ppt/tags/tag86.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7.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UNIT_BK_DARK_LIGHT" val="2"/>
  <p:tag name="KSO_WM_SLIDE_BACKGROUND_TYPE" val="leftRight"/>
  <p:tag name="KSO_WM_SLIDE_BK_DARK_LIGHT" val="2"/>
</p:tagLst>
</file>

<file path=ppt/tags/tag9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A000120140530A64PPBG">
  <a:themeElements>
    <a:clrScheme name="自定义 1">
      <a:dk1>
        <a:srgbClr val="3D3F41"/>
      </a:dk1>
      <a:lt1>
        <a:srgbClr val="FFFFFF"/>
      </a:lt1>
      <a:dk2>
        <a:srgbClr val="3D3F41"/>
      </a:dk2>
      <a:lt2>
        <a:srgbClr val="FFFFFF"/>
      </a:lt2>
      <a:accent1>
        <a:srgbClr val="4F5A71"/>
      </a:accent1>
      <a:accent2>
        <a:srgbClr val="6A8F94"/>
      </a:accent2>
      <a:accent3>
        <a:srgbClr val="4E6363"/>
      </a:accent3>
      <a:accent4>
        <a:srgbClr val="8B695B"/>
      </a:accent4>
      <a:accent5>
        <a:srgbClr val="B2C6D2"/>
      </a:accent5>
      <a:accent6>
        <a:srgbClr val="FFC000"/>
      </a:accent6>
      <a:hlink>
        <a:srgbClr val="00B0F0"/>
      </a:hlink>
      <a:folHlink>
        <a:srgbClr val="AFB2B4"/>
      </a:folHlink>
    </a:clrScheme>
    <a:fontScheme name="自定义 2">
      <a:majorFont>
        <a:latin typeface="Baskerville Old Face"/>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90204" pitchFamily="34" charset="0"/>
            <a:ea typeface="微软雅黑"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原谅">
      <a:dk1>
        <a:srgbClr val="000000"/>
      </a:dk1>
      <a:lt1>
        <a:srgbClr val="FFFFFF"/>
      </a:lt1>
      <a:dk2>
        <a:srgbClr val="E6F0E1"/>
      </a:dk2>
      <a:lt2>
        <a:srgbClr val="FFFFFF"/>
      </a:lt2>
      <a:accent1>
        <a:srgbClr val="76A485"/>
      </a:accent1>
      <a:accent2>
        <a:srgbClr val="80A37F"/>
      </a:accent2>
      <a:accent3>
        <a:srgbClr val="8AA17B"/>
      </a:accent3>
      <a:accent4>
        <a:srgbClr val="93A078"/>
      </a:accent4>
      <a:accent5>
        <a:srgbClr val="9C9E76"/>
      </a:accent5>
      <a:accent6>
        <a:srgbClr val="A49C76"/>
      </a:accent6>
      <a:hlink>
        <a:srgbClr val="BFBFBF"/>
      </a:hlink>
      <a:folHlink>
        <a:srgbClr val="BFBFB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19170</Words>
  <Application>WPS 演示</Application>
  <PresentationFormat>全屏显示(4:3)</PresentationFormat>
  <Paragraphs>1032</Paragraphs>
  <Slides>136</Slides>
  <Notes>11</Notes>
  <HiddenSlides>0</HiddenSlides>
  <MMClips>1</MMClips>
  <ScaleCrop>false</ScaleCrop>
  <HeadingPairs>
    <vt:vector size="6" baseType="variant">
      <vt:variant>
        <vt:lpstr>已用的字体</vt:lpstr>
      </vt:variant>
      <vt:variant>
        <vt:i4>37</vt:i4>
      </vt:variant>
      <vt:variant>
        <vt:lpstr>主题</vt:lpstr>
      </vt:variant>
      <vt:variant>
        <vt:i4>3</vt:i4>
      </vt:variant>
      <vt:variant>
        <vt:lpstr>幻灯片标题</vt:lpstr>
      </vt:variant>
      <vt:variant>
        <vt:i4>136</vt:i4>
      </vt:variant>
    </vt:vector>
  </HeadingPairs>
  <TitlesOfParts>
    <vt:vector size="176" baseType="lpstr">
      <vt:lpstr>Arial</vt:lpstr>
      <vt:lpstr>方正书宋_GBK</vt:lpstr>
      <vt:lpstr>Wingdings</vt:lpstr>
      <vt:lpstr>Calibri Light</vt:lpstr>
      <vt:lpstr>Verdana</vt:lpstr>
      <vt:lpstr>宋体</vt:lpstr>
      <vt:lpstr>汉仪书宋二KW</vt:lpstr>
      <vt:lpstr>微软雅黑</vt:lpstr>
      <vt:lpstr>汉仪旗黑</vt:lpstr>
      <vt:lpstr>Arial Black</vt:lpstr>
      <vt:lpstr>幼圆</vt:lpstr>
      <vt:lpstr>苹方-简</vt:lpstr>
      <vt:lpstr>Calibri</vt:lpstr>
      <vt:lpstr>黑体</vt:lpstr>
      <vt:lpstr>汉仪中黑KW</vt:lpstr>
      <vt:lpstr>Calibri</vt:lpstr>
      <vt:lpstr>幼圆</vt:lpstr>
      <vt:lpstr>华文彩云</vt:lpstr>
      <vt:lpstr>Arial Rounded MT Bold</vt:lpstr>
      <vt:lpstr>华文新魏</vt:lpstr>
      <vt:lpstr>仿宋</vt:lpstr>
      <vt:lpstr>方正仿宋_GBK</vt:lpstr>
      <vt:lpstr>华文隶书</vt:lpstr>
      <vt:lpstr>MS PGothic</vt:lpstr>
      <vt:lpstr>方正中等线简体</vt:lpstr>
      <vt:lpstr>宋体</vt:lpstr>
      <vt:lpstr>宋体</vt:lpstr>
      <vt:lpstr>Arial Unicode MS</vt:lpstr>
      <vt:lpstr>Wingdings</vt:lpstr>
      <vt:lpstr>宋体-简</vt:lpstr>
      <vt:lpstr>Thonburi</vt:lpstr>
      <vt:lpstr>汉仪旗黑-85S</vt:lpstr>
      <vt:lpstr>Viner Hand ITC</vt:lpstr>
      <vt:lpstr>隶书</vt:lpstr>
      <vt:lpstr>报隶-简</vt:lpstr>
      <vt:lpstr>汉仪尚巍手书W</vt:lpstr>
      <vt:lpstr>幼圆</vt:lpstr>
      <vt:lpstr>Office 主题</vt:lpstr>
      <vt:lpstr>A000120140530A64PPBG</vt:lpstr>
      <vt:lpstr>1_Office 主题​​</vt:lpstr>
      <vt:lpstr>第四章  沟通与协调工作</vt:lpstr>
      <vt:lpstr>PowerPoint 演示文稿</vt:lpstr>
      <vt:lpstr>案例</vt:lpstr>
      <vt:lpstr>案例</vt:lpstr>
      <vt:lpstr>案例</vt:lpstr>
      <vt:lpstr>第一节	沟通的概述</vt:lpstr>
      <vt:lpstr>PowerPoint 演示文稿</vt:lpstr>
      <vt:lpstr>PowerPoint 演示文稿</vt:lpstr>
      <vt:lpstr>案例</vt:lpstr>
      <vt:lpstr>案例</vt:lpstr>
      <vt:lpstr>案例</vt:lpstr>
      <vt:lpstr>案例</vt:lpstr>
      <vt:lpstr>案例</vt:lpstr>
      <vt:lpstr>PowerPoint 演示文稿</vt:lpstr>
      <vt:lpstr>PowerPoint 演示文稿</vt:lpstr>
      <vt:lpstr>PowerPoint 演示文稿</vt:lpstr>
      <vt:lpstr>PowerPoint 演示文稿</vt:lpstr>
      <vt:lpstr>游戏：我们一起来画图</vt:lpstr>
      <vt:lpstr>PowerPoint 演示文稿</vt:lpstr>
      <vt:lpstr>PowerPoint 演示文稿</vt:lpstr>
      <vt:lpstr>游戏：我们一起来画图</vt:lpstr>
      <vt:lpstr>案例</vt:lpstr>
      <vt:lpstr>案例</vt:lpstr>
      <vt:lpstr>PowerPoint 演示文稿</vt:lpstr>
      <vt:lpstr>PowerPoint 演示文稿</vt:lpstr>
      <vt:lpstr>案例</vt:lpstr>
      <vt:lpstr>案例</vt:lpstr>
      <vt:lpstr>案例</vt:lpstr>
      <vt:lpstr>第二节	有效沟通和沟通技巧</vt:lpstr>
      <vt:lpstr>案例</vt:lpstr>
      <vt:lpstr>案例</vt:lpstr>
      <vt:lpstr>案例</vt:lpstr>
      <vt:lpstr>案例</vt:lpstr>
      <vt:lpstr>案例</vt:lpstr>
      <vt:lpstr>PowerPoint 演示文稿</vt:lpstr>
      <vt:lpstr>PowerPoint 演示文稿</vt:lpstr>
      <vt:lpstr>游戏：传话接龙</vt:lpstr>
      <vt:lpstr>游戏：传话接龙</vt:lpstr>
      <vt:lpstr>游戏：传话接龙</vt:lpstr>
      <vt:lpstr>游戏</vt:lpstr>
      <vt:lpstr>游戏</vt:lpstr>
      <vt:lpstr>游戏</vt:lpstr>
      <vt:lpstr>沟通漏斗图</vt:lpstr>
      <vt:lpstr>PowerPoint 演示文稿</vt:lpstr>
      <vt:lpstr>PowerPoint 演示文稿</vt:lpstr>
      <vt:lpstr>PowerPoint 演示文稿</vt:lpstr>
      <vt:lpstr>PowerPoint 演示文稿</vt:lpstr>
      <vt:lpstr>案例</vt:lpstr>
      <vt:lpstr>案例</vt:lpstr>
      <vt:lpstr>PowerPoint 演示文稿</vt:lpstr>
      <vt:lpstr> </vt:lpstr>
      <vt:lpstr>第一招  空杯心态 ——倒空脑中的油箱</vt:lpstr>
      <vt:lpstr>第一招  空杯心态 ——倒空脑中的油箱</vt:lpstr>
      <vt:lpstr>第一招  空杯心态 ——倒空脑中的油箱</vt:lpstr>
      <vt:lpstr>第一招  空杯心态 ——倒空脑中的油箱</vt:lpstr>
      <vt:lpstr>第二招 换位思考</vt:lpstr>
      <vt:lpstr>第二招 换位思考</vt:lpstr>
      <vt:lpstr>第二招 换位思考</vt:lpstr>
      <vt:lpstr>第三招 笑的技巧</vt:lpstr>
      <vt:lpstr>第三招 笑的技巧</vt:lpstr>
      <vt:lpstr>第三招 笑的技巧</vt:lpstr>
      <vt:lpstr>第四招 点燃“心灵之窗”</vt:lpstr>
      <vt:lpstr>第四招 点燃“心灵之窗”</vt:lpstr>
      <vt:lpstr>第四招 点燃“心灵之窗”</vt:lpstr>
      <vt:lpstr>第五招 沟通从“你”开始</vt:lpstr>
      <vt:lpstr>第五招 沟通从“你”开始</vt:lpstr>
      <vt:lpstr>第六招 语言巧妙中红心</vt:lpstr>
      <vt:lpstr>第六招 语言巧妙中红心</vt:lpstr>
      <vt:lpstr>第七招 成为每一行的行家</vt:lpstr>
      <vt:lpstr>第七招 成为每一行的行家</vt:lpstr>
      <vt:lpstr>第七招 成为每一行的行家</vt:lpstr>
      <vt:lpstr>第七招 成为每一行的行家</vt:lpstr>
      <vt:lpstr>第八招 继续沟通</vt:lpstr>
      <vt:lpstr>第八招  记住要“继续沟通”</vt:lpstr>
      <vt:lpstr>第九招 名片记事本</vt:lpstr>
      <vt:lpstr>第九招 名片记事本</vt:lpstr>
      <vt:lpstr>第九招  好记性不如烂笔头</vt:lpstr>
      <vt:lpstr>小资料</vt:lpstr>
      <vt:lpstr>小资料</vt:lpstr>
      <vt:lpstr>小资料</vt:lpstr>
      <vt:lpstr>小资料</vt:lpstr>
      <vt:lpstr>案例</vt:lpstr>
      <vt:lpstr>案例</vt:lpstr>
      <vt:lpstr>案例</vt:lpstr>
      <vt:lpstr>第三节	协调工作的概述</vt:lpstr>
      <vt:lpstr>案例</vt:lpstr>
      <vt:lpstr>案例</vt:lpstr>
      <vt:lpstr>案例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vt:lpstr>
      <vt:lpstr>PowerPoint 演示文稿</vt:lpstr>
      <vt:lpstr>案例</vt:lpstr>
      <vt:lpstr>PowerPoint 演示文稿</vt:lpstr>
      <vt:lpstr>PowerPoint 演示文稿</vt:lpstr>
      <vt:lpstr>案例</vt:lpstr>
      <vt:lpstr>PowerPoint 演示文稿</vt:lpstr>
      <vt:lpstr>PowerPoint 演示文稿</vt:lpstr>
      <vt:lpstr>PowerPoint 演示文稿</vt:lpstr>
      <vt:lpstr>第四节	协调的基本步骤和技巧</vt:lpstr>
      <vt:lpstr>案例</vt:lpstr>
      <vt:lpstr>案例</vt:lpstr>
      <vt:lpstr>PowerPoint 演示文稿</vt:lpstr>
      <vt:lpstr>PowerPoint 演示文稿</vt:lpstr>
      <vt:lpstr>PowerPoint 演示文稿</vt:lpstr>
      <vt:lpstr>PowerPoint 演示文稿</vt:lpstr>
      <vt:lpstr>PowerPoint 演示文稿</vt:lpstr>
      <vt:lpstr>案例</vt:lpstr>
      <vt:lpstr>案例</vt:lpstr>
      <vt:lpstr>案例</vt:lpstr>
      <vt:lpstr>本章小结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 市场</dc:title>
  <dc:creator>VIVI</dc:creator>
  <cp:lastModifiedBy>lilanying</cp:lastModifiedBy>
  <cp:revision>262</cp:revision>
  <dcterms:created xsi:type="dcterms:W3CDTF">2022-03-06T12:31:05Z</dcterms:created>
  <dcterms:modified xsi:type="dcterms:W3CDTF">2022-03-06T12:31:05Z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2052-2.7.1.4479</vt:lpwstr>
  </property>
</Properties>
</file>