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6"/>
  </p:handoutMasterIdLst>
  <p:sldIdLst>
    <p:sldId id="256" r:id="rId3"/>
    <p:sldId id="257" r:id="rId5"/>
    <p:sldId id="282" r:id="rId6"/>
    <p:sldId id="258" r:id="rId7"/>
    <p:sldId id="259" r:id="rId8"/>
    <p:sldId id="260" r:id="rId9"/>
    <p:sldId id="261" r:id="rId10"/>
    <p:sldId id="262" r:id="rId11"/>
    <p:sldId id="263" r:id="rId12"/>
    <p:sldId id="306" r:id="rId13"/>
    <p:sldId id="307" r:id="rId14"/>
    <p:sldId id="264" r:id="rId15"/>
    <p:sldId id="265" r:id="rId16"/>
    <p:sldId id="266" r:id="rId17"/>
    <p:sldId id="267" r:id="rId18"/>
    <p:sldId id="268" r:id="rId19"/>
    <p:sldId id="269" r:id="rId20"/>
    <p:sldId id="308" r:id="rId21"/>
    <p:sldId id="309" r:id="rId22"/>
    <p:sldId id="310" r:id="rId23"/>
    <p:sldId id="311" r:id="rId24"/>
    <p:sldId id="270" r:id="rId25"/>
    <p:sldId id="271" r:id="rId26"/>
    <p:sldId id="272" r:id="rId27"/>
    <p:sldId id="273" r:id="rId28"/>
    <p:sldId id="274" r:id="rId29"/>
    <p:sldId id="275" r:id="rId30"/>
    <p:sldId id="276" r:id="rId31"/>
    <p:sldId id="277" r:id="rId32"/>
    <p:sldId id="278" r:id="rId33"/>
    <p:sldId id="279" r:id="rId34"/>
    <p:sldId id="280" r:id="rId35"/>
  </p:sldIdLst>
  <p:sldSz cx="9906000" cy="6858000" type="A4"/>
  <p:notesSz cx="6858000" cy="9144000"/>
  <p:defaultTextStyle>
    <a:defPPr>
      <a:defRPr lang="en-US"/>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34558"/>
    <p:restoredTop sz="86456"/>
  </p:normalViewPr>
  <p:slideViewPr>
    <p:cSldViewPr showGuides="1">
      <p:cViewPr varScale="1">
        <p:scale>
          <a:sx n="70" d="100"/>
          <a:sy n="70" d="100"/>
        </p:scale>
        <p:origin x="-1854" y="-108"/>
      </p:cViewPr>
      <p:guideLst>
        <p:guide orient="horz" pos="2159"/>
        <p:guide pos="3120"/>
      </p:guideLst>
    </p:cSldViewPr>
  </p:slideViewPr>
  <p:outlineViewPr>
    <p:cViewPr>
      <p:scale>
        <a:sx n="33" d="100"/>
        <a:sy n="33" d="100"/>
      </p:scale>
      <p:origin x="270" y="241788"/>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handoutMaster" Target="handoutMasters/handoutMaster1.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9698"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smtClean="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29699" name="Rectangle 3"/>
          <p:cNvSpPr>
            <a:spLocks noGrp="1" noChangeArrowheads="1"/>
          </p:cNvSpPr>
          <p:nvPr>
            <p:ph type="dt" sz="quarter"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smtClean="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29700" name="Rectangle 4"/>
          <p:cNvSpPr>
            <a:spLocks noGrp="1" noChangeArrowheads="1"/>
          </p:cNvSpPr>
          <p:nvPr>
            <p:ph type="ftr" sz="quarter" idx="2"/>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eaLnBrk="1" hangingPunct="1">
              <a:defRPr sz="1200" smtClean="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29701" name="Rectangle 5"/>
          <p:cNvSpPr>
            <a:spLocks noGrp="1" noChangeArrowheads="1"/>
          </p:cNvSpPr>
          <p:nvPr>
            <p:ph type="sldNum" sz="quarter" idx="3"/>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1746"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smtClean="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1747"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smtClean="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4820" name="Rectangle 4"/>
          <p:cNvSpPr>
            <a:spLocks noRot="1" noTextEdit="1"/>
          </p:cNvSpPr>
          <p:nvPr>
            <p:ph type="sldImg" idx="2"/>
          </p:nvPr>
        </p:nvSpPr>
        <p:spPr>
          <a:xfrm>
            <a:off x="952500" y="685800"/>
            <a:ext cx="4953000" cy="3429000"/>
          </a:xfrm>
          <a:prstGeom prst="rect">
            <a:avLst/>
          </a:prstGeom>
          <a:noFill/>
          <a:ln w="9525" cap="flat" cmpd="sng">
            <a:solidFill>
              <a:srgbClr val="000000"/>
            </a:solidFill>
            <a:prstDash val="solid"/>
            <a:miter/>
            <a:headEnd type="none" w="med" len="med"/>
            <a:tailEnd type="none" w="med" len="med"/>
          </a:ln>
        </p:spPr>
      </p:sp>
      <p:sp>
        <p:nvSpPr>
          <p:cNvPr id="31749"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750"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eaLnBrk="1" hangingPunct="1">
              <a:defRPr sz="1200" smtClean="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1751"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35843" name="Rectangle 2"/>
          <p:cNvSpPr>
            <a:spLocks noRot="1" noTextEdit="1"/>
          </p:cNvSpPr>
          <p:nvPr>
            <p:ph type="sldImg"/>
          </p:nvPr>
        </p:nvSpPr>
        <p:spPr/>
      </p:sp>
      <p:sp>
        <p:nvSpPr>
          <p:cNvPr id="35844"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45059" name="Rectangle 2"/>
          <p:cNvSpPr>
            <a:spLocks noRot="1" noTextEdit="1"/>
          </p:cNvSpPr>
          <p:nvPr>
            <p:ph type="sldImg"/>
          </p:nvPr>
        </p:nvSpPr>
        <p:spPr/>
      </p:sp>
      <p:sp>
        <p:nvSpPr>
          <p:cNvPr id="45060"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46083" name="Rectangle 2"/>
          <p:cNvSpPr>
            <a:spLocks noRot="1" noTextEdit="1"/>
          </p:cNvSpPr>
          <p:nvPr>
            <p:ph type="sldImg"/>
          </p:nvPr>
        </p:nvSpPr>
        <p:spPr/>
      </p:sp>
      <p:sp>
        <p:nvSpPr>
          <p:cNvPr id="46084"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47107" name="Rectangle 2"/>
          <p:cNvSpPr>
            <a:spLocks noRot="1" noTextEdit="1"/>
          </p:cNvSpPr>
          <p:nvPr>
            <p:ph type="sldImg"/>
          </p:nvPr>
        </p:nvSpPr>
        <p:spPr/>
      </p:sp>
      <p:sp>
        <p:nvSpPr>
          <p:cNvPr id="47108"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48131" name="Rectangle 2"/>
          <p:cNvSpPr>
            <a:spLocks noRot="1" noTextEdit="1"/>
          </p:cNvSpPr>
          <p:nvPr>
            <p:ph type="sldImg"/>
          </p:nvPr>
        </p:nvSpPr>
        <p:spPr/>
      </p:sp>
      <p:sp>
        <p:nvSpPr>
          <p:cNvPr id="48132"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49155" name="Rectangle 2"/>
          <p:cNvSpPr>
            <a:spLocks noRot="1" noTextEdit="1"/>
          </p:cNvSpPr>
          <p:nvPr>
            <p:ph type="sldImg"/>
          </p:nvPr>
        </p:nvSpPr>
        <p:spPr/>
      </p:sp>
      <p:sp>
        <p:nvSpPr>
          <p:cNvPr id="49156"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50179" name="Rectangle 2"/>
          <p:cNvSpPr>
            <a:spLocks noRot="1" noTextEdit="1"/>
          </p:cNvSpPr>
          <p:nvPr>
            <p:ph type="sldImg"/>
          </p:nvPr>
        </p:nvSpPr>
        <p:spPr/>
      </p:sp>
      <p:sp>
        <p:nvSpPr>
          <p:cNvPr id="50180"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51203" name="Rectangle 2"/>
          <p:cNvSpPr>
            <a:spLocks noRot="1" noTextEdit="1"/>
          </p:cNvSpPr>
          <p:nvPr>
            <p:ph type="sldImg"/>
          </p:nvPr>
        </p:nvSpPr>
        <p:spPr/>
      </p:sp>
      <p:sp>
        <p:nvSpPr>
          <p:cNvPr id="51204"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52227" name="Rectangle 2"/>
          <p:cNvSpPr>
            <a:spLocks noRot="1" noTextEdit="1"/>
          </p:cNvSpPr>
          <p:nvPr>
            <p:ph type="sldImg"/>
          </p:nvPr>
        </p:nvSpPr>
        <p:spPr/>
      </p:sp>
      <p:sp>
        <p:nvSpPr>
          <p:cNvPr id="52228"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53251" name="Rectangle 2"/>
          <p:cNvSpPr>
            <a:spLocks noRot="1" noTextEdit="1"/>
          </p:cNvSpPr>
          <p:nvPr>
            <p:ph type="sldImg"/>
          </p:nvPr>
        </p:nvSpPr>
        <p:spPr/>
      </p:sp>
      <p:sp>
        <p:nvSpPr>
          <p:cNvPr id="53252"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54275" name="Rectangle 2"/>
          <p:cNvSpPr>
            <a:spLocks noRot="1" noTextEdit="1"/>
          </p:cNvSpPr>
          <p:nvPr>
            <p:ph type="sldImg"/>
          </p:nvPr>
        </p:nvSpPr>
        <p:spPr/>
      </p:sp>
      <p:sp>
        <p:nvSpPr>
          <p:cNvPr id="54276"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36867" name="Rectangle 2"/>
          <p:cNvSpPr>
            <a:spLocks noRot="1" noTextEdit="1"/>
          </p:cNvSpPr>
          <p:nvPr>
            <p:ph type="sldImg"/>
          </p:nvPr>
        </p:nvSpPr>
        <p:spPr/>
      </p:sp>
      <p:sp>
        <p:nvSpPr>
          <p:cNvPr id="36868"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55299" name="Rectangle 2"/>
          <p:cNvSpPr>
            <a:spLocks noRot="1" noTextEdit="1"/>
          </p:cNvSpPr>
          <p:nvPr>
            <p:ph type="sldImg"/>
          </p:nvPr>
        </p:nvSpPr>
        <p:spPr/>
      </p:sp>
      <p:sp>
        <p:nvSpPr>
          <p:cNvPr id="55300"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56323" name="Rectangle 2"/>
          <p:cNvSpPr>
            <a:spLocks noRot="1" noTextEdit="1"/>
          </p:cNvSpPr>
          <p:nvPr>
            <p:ph type="sldImg"/>
          </p:nvPr>
        </p:nvSpPr>
        <p:spPr/>
      </p:sp>
      <p:sp>
        <p:nvSpPr>
          <p:cNvPr id="56324"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57347" name="Rectangle 2"/>
          <p:cNvSpPr>
            <a:spLocks noRot="1" noTextEdit="1"/>
          </p:cNvSpPr>
          <p:nvPr>
            <p:ph type="sldImg"/>
          </p:nvPr>
        </p:nvSpPr>
        <p:spPr/>
      </p:sp>
      <p:sp>
        <p:nvSpPr>
          <p:cNvPr id="57348"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58371" name="Rectangle 2"/>
          <p:cNvSpPr>
            <a:spLocks noRot="1" noTextEdit="1"/>
          </p:cNvSpPr>
          <p:nvPr>
            <p:ph type="sldImg"/>
          </p:nvPr>
        </p:nvSpPr>
        <p:spPr/>
      </p:sp>
      <p:sp>
        <p:nvSpPr>
          <p:cNvPr id="58372"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59395" name="Rectangle 2"/>
          <p:cNvSpPr>
            <a:spLocks noRot="1" noTextEdit="1"/>
          </p:cNvSpPr>
          <p:nvPr>
            <p:ph type="sldImg"/>
          </p:nvPr>
        </p:nvSpPr>
        <p:spPr/>
      </p:sp>
      <p:sp>
        <p:nvSpPr>
          <p:cNvPr id="59396"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60419" name="Rectangle 2"/>
          <p:cNvSpPr>
            <a:spLocks noRot="1" noTextEdit="1"/>
          </p:cNvSpPr>
          <p:nvPr>
            <p:ph type="sldImg"/>
          </p:nvPr>
        </p:nvSpPr>
        <p:spPr/>
      </p:sp>
      <p:sp>
        <p:nvSpPr>
          <p:cNvPr id="60420"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37891" name="Rectangle 2"/>
          <p:cNvSpPr>
            <a:spLocks noRot="1" noTextEdit="1"/>
          </p:cNvSpPr>
          <p:nvPr>
            <p:ph type="sldImg"/>
          </p:nvPr>
        </p:nvSpPr>
        <p:spPr/>
      </p:sp>
      <p:sp>
        <p:nvSpPr>
          <p:cNvPr id="37892"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38915" name="Rectangle 2"/>
          <p:cNvSpPr>
            <a:spLocks noRot="1" noTextEdit="1"/>
          </p:cNvSpPr>
          <p:nvPr>
            <p:ph type="sldImg"/>
          </p:nvPr>
        </p:nvSpPr>
        <p:spPr/>
      </p:sp>
      <p:sp>
        <p:nvSpPr>
          <p:cNvPr id="38916"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39939" name="Rectangle 2"/>
          <p:cNvSpPr>
            <a:spLocks noRot="1" noTextEdit="1"/>
          </p:cNvSpPr>
          <p:nvPr>
            <p:ph type="sldImg"/>
          </p:nvPr>
        </p:nvSpPr>
        <p:spPr/>
      </p:sp>
      <p:sp>
        <p:nvSpPr>
          <p:cNvPr id="39940"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40963" name="Rectangle 2"/>
          <p:cNvSpPr>
            <a:spLocks noRot="1" noTextEdit="1"/>
          </p:cNvSpPr>
          <p:nvPr>
            <p:ph type="sldImg"/>
          </p:nvPr>
        </p:nvSpPr>
        <p:spPr/>
      </p:sp>
      <p:sp>
        <p:nvSpPr>
          <p:cNvPr id="40964"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41987" name="Rectangle 2"/>
          <p:cNvSpPr>
            <a:spLocks noRot="1" noTextEdit="1"/>
          </p:cNvSpPr>
          <p:nvPr>
            <p:ph type="sldImg"/>
          </p:nvPr>
        </p:nvSpPr>
        <p:spPr/>
      </p:sp>
      <p:sp>
        <p:nvSpPr>
          <p:cNvPr id="41988"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43011" name="Rectangle 2"/>
          <p:cNvSpPr>
            <a:spLocks noRot="1" noTextEdit="1"/>
          </p:cNvSpPr>
          <p:nvPr>
            <p:ph type="sldImg"/>
          </p:nvPr>
        </p:nvSpPr>
        <p:spPr/>
      </p:sp>
      <p:sp>
        <p:nvSpPr>
          <p:cNvPr id="43012"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44035" name="Rectangle 2"/>
          <p:cNvSpPr>
            <a:spLocks noRot="1" noTextEdit="1"/>
          </p:cNvSpPr>
          <p:nvPr>
            <p:ph type="sldImg"/>
          </p:nvPr>
        </p:nvSpPr>
        <p:spPr/>
      </p:sp>
      <p:sp>
        <p:nvSpPr>
          <p:cNvPr id="44036"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b="-69"/>
          </a:stretch>
        </a:blipFill>
        <a:effectLst/>
      </p:bgPr>
    </p:bg>
    <p:spTree>
      <p:nvGrpSpPr>
        <p:cNvPr id="1" name=""/>
        <p:cNvGrpSpPr/>
        <p:nvPr/>
      </p:nvGrpSpPr>
      <p:grpSpPr/>
      <p:pic>
        <p:nvPicPr>
          <p:cNvPr id="2050" name="图片 2049" descr="5副本"/>
          <p:cNvPicPr>
            <a:picLocks noChangeAspect="1"/>
          </p:cNvPicPr>
          <p:nvPr/>
        </p:nvPicPr>
        <p:blipFill>
          <a:blip r:embed="rId3"/>
          <a:stretch>
            <a:fillRect/>
          </a:stretch>
        </p:blipFill>
        <p:spPr>
          <a:xfrm>
            <a:off x="0" y="0"/>
            <a:ext cx="9906000" cy="6858000"/>
          </a:xfrm>
          <a:prstGeom prst="rect">
            <a:avLst/>
          </a:prstGeom>
          <a:noFill/>
          <a:ln w="9525">
            <a:noFill/>
          </a:ln>
        </p:spPr>
      </p:pic>
      <p:sp>
        <p:nvSpPr>
          <p:cNvPr id="2051" name="标题 2050"/>
          <p:cNvSpPr>
            <a:spLocks noGrp="1"/>
          </p:cNvSpPr>
          <p:nvPr>
            <p:ph type="ctrTitle"/>
          </p:nvPr>
        </p:nvSpPr>
        <p:spPr>
          <a:xfrm>
            <a:off x="741231" y="3357563"/>
            <a:ext cx="8420100" cy="1254125"/>
          </a:xfrm>
          <a:prstGeom prst="rect">
            <a:avLst/>
          </a:prstGeom>
          <a:noFill/>
          <a:ln w="9525">
            <a:noFill/>
          </a:ln>
        </p:spPr>
        <p:txBody>
          <a:bodyPr anchor="ctr"/>
          <a:lstStyle>
            <a:lvl1pPr lvl="0">
              <a:defRPr/>
            </a:lvl1pPr>
          </a:lstStyle>
          <a:p>
            <a:pPr lvl="0"/>
            <a:r>
              <a:rPr lang="zh-CN" altLang="en-US"/>
              <a:t>单击此处编辑母版标题样式</a:t>
            </a:r>
            <a:endParaRPr lang="zh-CN" altLang="en-US"/>
          </a:p>
        </p:txBody>
      </p:sp>
      <p:sp>
        <p:nvSpPr>
          <p:cNvPr id="2052" name="副标题 2051"/>
          <p:cNvSpPr>
            <a:spLocks noGrp="1"/>
          </p:cNvSpPr>
          <p:nvPr>
            <p:ph type="subTitle" idx="1"/>
          </p:nvPr>
        </p:nvSpPr>
        <p:spPr>
          <a:xfrm>
            <a:off x="1485900" y="4654550"/>
            <a:ext cx="6934200" cy="985838"/>
          </a:xfrm>
          <a:prstGeom prst="rect">
            <a:avLst/>
          </a:prstGeom>
          <a:noFill/>
          <a:ln w="9525">
            <a:noFill/>
          </a:ln>
        </p:spPr>
        <p:txBody>
          <a:bodyPr anchor="t"/>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r>
              <a:rPr lang="zh-CN" altLang="en-US"/>
              <a:t>单击此处编辑母版副标题样式</a:t>
            </a:r>
            <a:endParaRPr lang="zh-CN" altLang="en-US"/>
          </a:p>
        </p:txBody>
      </p:sp>
      <p:sp>
        <p:nvSpPr>
          <p:cNvPr id="2053" name="日期占位符 2052"/>
          <p:cNvSpPr>
            <a:spLocks noGrp="1"/>
          </p:cNvSpPr>
          <p:nvPr>
            <p:ph type="dt" sz="half" idx="2"/>
          </p:nvPr>
        </p:nvSpPr>
        <p:spPr>
          <a:xfrm>
            <a:off x="495300" y="6245225"/>
            <a:ext cx="2311400" cy="476250"/>
          </a:xfrm>
          <a:prstGeom prst="rect">
            <a:avLst/>
          </a:prstGeom>
          <a:noFill/>
          <a:ln w="9525">
            <a:noFill/>
          </a:ln>
        </p:spPr>
        <p:txBody>
          <a:bodyPr anchor="t"/>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2054" name="页脚占位符 2053"/>
          <p:cNvSpPr>
            <a:spLocks noGrp="1"/>
          </p:cNvSpPr>
          <p:nvPr>
            <p:ph type="ftr" sz="quarter" idx="3"/>
          </p:nvPr>
        </p:nvSpPr>
        <p:spPr>
          <a:xfrm>
            <a:off x="3384550" y="6245225"/>
            <a:ext cx="3136900" cy="476250"/>
          </a:xfrm>
          <a:prstGeom prst="rect">
            <a:avLst/>
          </a:prstGeom>
          <a:noFill/>
          <a:ln w="9525">
            <a:noFill/>
          </a:ln>
        </p:spPr>
        <p:txBody>
          <a:bodyPr anchor="t"/>
          <a:lstStyle>
            <a:lvl1pPr algn="ctr">
              <a:defRPr sz="14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accent1">
                  <a:tint val="20000"/>
                </a:schemeClr>
              </a:solidFill>
              <a:effectLst/>
              <a:uLnTx/>
              <a:uFillTx/>
              <a:latin typeface="Arial" panose="020B0604020202020204" pitchFamily="34" charset="0"/>
              <a:ea typeface="+mn-ea"/>
              <a:cs typeface="+mn-cs"/>
            </a:endParaRPr>
          </a:p>
        </p:txBody>
      </p:sp>
      <p:sp>
        <p:nvSpPr>
          <p:cNvPr id="2055" name="灯片编号占位符 2054"/>
          <p:cNvSpPr>
            <a:spLocks noGrp="1"/>
          </p:cNvSpPr>
          <p:nvPr>
            <p:ph type="sldNum" sz="quarter" idx="4"/>
          </p:nvPr>
        </p:nvSpPr>
        <p:spPr>
          <a:xfrm>
            <a:off x="7099300" y="6245225"/>
            <a:ext cx="2311400" cy="476250"/>
          </a:xfrm>
          <a:prstGeom prst="rect">
            <a:avLst/>
          </a:prstGeom>
          <a:noFill/>
          <a:ln w="9525">
            <a:noFill/>
          </a:ln>
        </p:spPr>
        <p:txBody>
          <a:bodyPr anchor="t"/>
          <a:lstStyle>
            <a:lvl1pPr algn="r">
              <a:defRPr sz="1400"/>
            </a:lvl1pPr>
          </a:lstStyle>
          <a:p>
            <a:pPr algn="r" eaLnBrk="1" hangingPunct="1"/>
            <a:fld id="{9A0DB2DC-4C9A-4742-B13C-FB6460FD3503}" type="slidenum">
              <a:rPr lang="zh-CN" altLang="en-US" dirty="0">
                <a:solidFill>
                  <a:srgbClr val="FFFFFF"/>
                </a:solidFill>
                <a:ea typeface="黑体" panose="02010609060101010101" pitchFamily="49" charset="-122"/>
              </a:rPr>
            </a:fld>
            <a:endParaRPr lang="zh-CN" altLang="en-US" dirty="0">
              <a:solidFill>
                <a:srgbClr val="FFFFFF"/>
              </a:solidFill>
              <a:ea typeface="黑体" panose="02010609060101010101" pitchFamily="49" charset="-122"/>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90880" y="620713"/>
            <a:ext cx="2231860" cy="55070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95300" y="620713"/>
            <a:ext cx="6566196" cy="5507037"/>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75879" y="1709738"/>
            <a:ext cx="8543925"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75879" y="4589463"/>
            <a:ext cx="8543925"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algn="r" eaLnBrk="1" hangingPunct="1"/>
            <a:fld id="{9A0DB2DC-4C9A-4742-B13C-FB6460FD3503}" type="slidenum">
              <a:rPr lang="zh-CN" altLang="en-US" dirty="0">
                <a:ea typeface="黑体" panose="02010609060101010101" pitchFamily="49" charset="-122"/>
              </a:rPr>
            </a:fld>
            <a:endParaRPr lang="zh-CN" altLang="en-US" dirty="0">
              <a:ea typeface="黑体" panose="02010609060101010101" pitchFamily="49" charset="-122"/>
            </a:endParaRPr>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95300" y="1412875"/>
            <a:ext cx="4368546" cy="4714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042154" y="1412875"/>
            <a:ext cx="4368546" cy="4714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algn="r" eaLnBrk="1" hangingPunct="1"/>
            <a:fld id="{9A0DB2DC-4C9A-4742-B13C-FB6460FD3503}" type="slidenum">
              <a:rPr lang="zh-CN" altLang="en-US" dirty="0">
                <a:ea typeface="黑体" panose="02010609060101010101" pitchFamily="49" charset="-122"/>
              </a:rPr>
            </a:fld>
            <a:endParaRPr lang="zh-CN" altLang="en-US" dirty="0">
              <a:ea typeface="黑体" panose="02010609060101010101" pitchFamily="49" charset="-122"/>
            </a:endParaRPr>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82328" y="365125"/>
            <a:ext cx="8543925"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4254" y="1778438"/>
            <a:ext cx="3959779"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964254" y="2665379"/>
            <a:ext cx="3959779"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5083763" y="1778438"/>
            <a:ext cx="3979280"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5083763" y="2665379"/>
            <a:ext cx="3979280"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8" name="页脚占位符 7"/>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9" name="灯片编号占位符 8"/>
          <p:cNvSpPr>
            <a:spLocks noGrp="1"/>
          </p:cNvSpPr>
          <p:nvPr>
            <p:ph type="sldNum" sz="quarter" idx="12"/>
          </p:nvPr>
        </p:nvSpPr>
        <p:spPr/>
        <p:txBody>
          <a:bodyPr/>
          <a:lstStyle/>
          <a:p>
            <a:pPr algn="r" eaLnBrk="1" hangingPunct="1"/>
            <a:fld id="{9A0DB2DC-4C9A-4742-B13C-FB6460FD3503}" type="slidenum">
              <a:rPr lang="zh-CN" altLang="en-US" dirty="0">
                <a:ea typeface="黑体" panose="02010609060101010101" pitchFamily="49" charset="-122"/>
              </a:rPr>
            </a:fld>
            <a:endParaRPr lang="zh-CN" altLang="en-US" dirty="0">
              <a:ea typeface="黑体" panose="02010609060101010101" pitchFamily="49" charset="-122"/>
            </a:endParaRPr>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页脚占位符 3"/>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灯片编号占位符 4"/>
          <p:cNvSpPr>
            <a:spLocks noGrp="1"/>
          </p:cNvSpPr>
          <p:nvPr>
            <p:ph type="sldNum" sz="quarter" idx="12"/>
          </p:nvPr>
        </p:nvSpPr>
        <p:spPr/>
        <p:txBody>
          <a:bodyPr/>
          <a:lstStyle/>
          <a:p>
            <a:pPr algn="r" eaLnBrk="1" hangingPunct="1"/>
            <a:fld id="{9A0DB2DC-4C9A-4742-B13C-FB6460FD3503}" type="slidenum">
              <a:rPr lang="zh-CN" altLang="en-US" dirty="0">
                <a:ea typeface="黑体" panose="02010609060101010101" pitchFamily="49" charset="-122"/>
              </a:rPr>
            </a:fld>
            <a:endParaRPr lang="zh-CN" altLang="en-US" dirty="0">
              <a:ea typeface="黑体" panose="02010609060101010101" pitchFamily="49" charset="-122"/>
            </a:endParaRPr>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 name="页脚占位符 2"/>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2328" y="457200"/>
            <a:ext cx="3194943"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211340" y="987425"/>
            <a:ext cx="5014913"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82328" y="2057400"/>
            <a:ext cx="3194943"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algn="r" eaLnBrk="1" hangingPunct="1"/>
            <a:fld id="{9A0DB2DC-4C9A-4742-B13C-FB6460FD3503}" type="slidenum">
              <a:rPr lang="zh-CN" altLang="en-US" dirty="0">
                <a:ea typeface="黑体" panose="02010609060101010101" pitchFamily="49" charset="-122"/>
              </a:rPr>
            </a:fld>
            <a:endParaRPr lang="zh-CN" altLang="en-US" dirty="0">
              <a:ea typeface="黑体" panose="02010609060101010101" pitchFamily="49" charset="-122"/>
            </a:endParaRPr>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2328" y="457200"/>
            <a:ext cx="3384346"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4211340" y="457201"/>
            <a:ext cx="5014913"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82328" y="2057400"/>
            <a:ext cx="3384346"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algn="r" eaLnBrk="1" hangingPunct="1"/>
            <a:fld id="{9A0DB2DC-4C9A-4742-B13C-FB6460FD3503}" type="slidenum">
              <a:rPr lang="zh-CN" altLang="en-US" dirty="0">
                <a:ea typeface="黑体" panose="02010609060101010101" pitchFamily="49" charset="-122"/>
              </a:rPr>
            </a:fld>
            <a:endParaRPr lang="zh-CN" altLang="en-US" dirty="0">
              <a:ea typeface="黑体" panose="02010609060101010101" pitchFamily="49" charset="-122"/>
            </a:endParaRPr>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3.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b="-69"/>
          </a:stretch>
        </a:blipFill>
        <a:effectLst/>
      </p:bgPr>
    </p:bg>
    <p:spTree>
      <p:nvGrpSpPr>
        <p:cNvPr id="1" name=""/>
        <p:cNvGrpSpPr/>
        <p:nvPr/>
      </p:nvGrpSpPr>
      <p:grpSpPr/>
      <p:sp>
        <p:nvSpPr>
          <p:cNvPr id="1026" name="标题 1025"/>
          <p:cNvSpPr>
            <a:spLocks noGrp="1"/>
          </p:cNvSpPr>
          <p:nvPr>
            <p:ph type="title"/>
          </p:nvPr>
        </p:nvSpPr>
        <p:spPr>
          <a:xfrm>
            <a:off x="507339" y="620713"/>
            <a:ext cx="8915400" cy="720725"/>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idx="1"/>
          </p:nvPr>
        </p:nvSpPr>
        <p:spPr>
          <a:xfrm>
            <a:off x="495300" y="1412875"/>
            <a:ext cx="8915400" cy="4714875"/>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a:spLocks noGrp="1"/>
          </p:cNvSpPr>
          <p:nvPr>
            <p:ph type="dt" sz="half" idx="2"/>
          </p:nvPr>
        </p:nvSpPr>
        <p:spPr>
          <a:xfrm>
            <a:off x="495300" y="6245225"/>
            <a:ext cx="2311400" cy="476250"/>
          </a:xfrm>
          <a:prstGeom prst="rect">
            <a:avLst/>
          </a:prstGeom>
          <a:noFill/>
          <a:ln w="9525">
            <a:noFill/>
          </a:ln>
        </p:spPr>
        <p:txBody>
          <a:bodyPr/>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029" name="页脚占位符 1028"/>
          <p:cNvSpPr>
            <a:spLocks noGrp="1"/>
          </p:cNvSpPr>
          <p:nvPr>
            <p:ph type="ftr" sz="quarter" idx="3"/>
          </p:nvPr>
        </p:nvSpPr>
        <p:spPr>
          <a:xfrm>
            <a:off x="3384550" y="6245225"/>
            <a:ext cx="3136900" cy="476250"/>
          </a:xfrm>
          <a:prstGeom prst="rect">
            <a:avLst/>
          </a:prstGeom>
          <a:noFill/>
          <a:ln w="9525">
            <a:noFill/>
          </a:ln>
        </p:spPr>
        <p:txBody>
          <a:bodyPr/>
          <a:lstStyle>
            <a:lvl1pPr algn="ctr">
              <a:defRPr sz="14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030" name="灯片编号占位符 1029"/>
          <p:cNvSpPr>
            <a:spLocks noGrp="1"/>
          </p:cNvSpPr>
          <p:nvPr>
            <p:ph type="sldNum" sz="quarter" idx="4"/>
          </p:nvPr>
        </p:nvSpPr>
        <p:spPr>
          <a:xfrm>
            <a:off x="7099300" y="6245225"/>
            <a:ext cx="2311400" cy="476250"/>
          </a:xfrm>
          <a:prstGeom prst="rect">
            <a:avLst/>
          </a:prstGeom>
          <a:noFill/>
          <a:ln w="9525">
            <a:noFill/>
          </a:ln>
        </p:spPr>
        <p:txBody>
          <a:bodyPr/>
          <a:lstStyle>
            <a:lvl1pPr algn="r">
              <a:defRPr sz="140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36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1.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7" name="Rectangle 5"/>
          <p:cNvSpPr>
            <a:spLocks noGrp="1" noChangeArrowheads="1"/>
          </p:cNvSpPr>
          <p:nvPr>
            <p:ph type="ctrTitle"/>
          </p:nvPr>
        </p:nvSpPr>
        <p:spPr>
          <a:noFill/>
          <a:ln>
            <a:noFill/>
          </a:ln>
          <a:effectLst/>
          <a:sp3d prstMaterial="plastic"/>
        </p:spPr>
        <p:txBody>
          <a:bodyPr anchor="b">
            <a:normAutofit/>
            <a:scene3d>
              <a:camera prst="orthographicFront"/>
              <a:lightRig rig="soft" dir="t"/>
            </a:scene3d>
            <a:sp3d prstMaterial="softEdge">
              <a:bevelT w="25400" h="25400"/>
            </a:sp3d>
          </a:bodyPr>
          <a:lstStyle/>
          <a:p>
            <a:pPr marL="0" marR="0" lvl="0" indent="0" algn="r" defTabSz="914400" rtl="0" eaLnBrk="1" fontAlgn="auto" latinLnBrk="0" hangingPunct="1">
              <a:lnSpc>
                <a:spcPct val="100000"/>
              </a:lnSpc>
              <a:spcBef>
                <a:spcPct val="0"/>
              </a:spcBef>
              <a:spcAft>
                <a:spcPts val="0"/>
              </a:spcAft>
              <a:buClrTx/>
              <a:buSzTx/>
              <a:buFontTx/>
              <a:buNone/>
              <a:defRPr/>
            </a:pPr>
            <a:r>
              <a:rPr kumimoji="0" lang="zh-CN" altLang="en-US" sz="48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第十章</a:t>
            </a:r>
            <a:br>
              <a:rPr kumimoji="0" lang="zh-CN" altLang="ja-JP" sz="48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rPr>
            </a:br>
            <a:br>
              <a:rPr kumimoji="0" lang="zh-CN" altLang="ja-JP" sz="48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rPr>
            </a:br>
            <a:r>
              <a:rPr kumimoji="0" lang="zh-CN" altLang="en-US" sz="48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rPr>
              <a:t>撰写市场调查研究报告</a:t>
            </a:r>
            <a:endParaRPr kumimoji="0" lang="zh-CN" altLang="en-US" sz="48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Rectangle 3"/>
          <p:cNvSpPr>
            <a:spLocks noGrp="1"/>
          </p:cNvSpPr>
          <p:nvPr>
            <p:ph type="body"/>
          </p:nvPr>
        </p:nvSpPr>
        <p:spPr>
          <a:xfrm>
            <a:off x="208915" y="1010285"/>
            <a:ext cx="8858250" cy="5094288"/>
          </a:xfrm>
        </p:spPr>
        <p:txBody>
          <a:bodyPr wrap="square" anchor="t"/>
          <a:p>
            <a:pPr marL="0" indent="0">
              <a:lnSpc>
                <a:spcPts val="3500"/>
              </a:lnSpc>
              <a:buNone/>
            </a:pPr>
            <a:r>
              <a:rPr lang="zh-CN" altLang="en-US" sz="2400" dirty="0"/>
              <a:t>      1. 直叙式题目</a:t>
            </a:r>
            <a:endParaRPr lang="zh-CN" altLang="en-US" sz="2400" dirty="0"/>
          </a:p>
          <a:p>
            <a:pPr marL="0" indent="0">
              <a:lnSpc>
                <a:spcPts val="3500"/>
              </a:lnSpc>
              <a:buNone/>
            </a:pPr>
            <a:r>
              <a:rPr lang="zh-CN" altLang="en-US" sz="2400" dirty="0"/>
              <a:t>          </a:t>
            </a:r>
            <a:r>
              <a:rPr lang="zh-CN" altLang="en-US" sz="2400" b="0" dirty="0"/>
              <a:t>反映调查意向或指出调查地点、调查项目的标题。</a:t>
            </a:r>
            <a:endParaRPr lang="zh-CN" altLang="en-US" sz="2400" b="0" dirty="0"/>
          </a:p>
          <a:p>
            <a:pPr marL="0" indent="0">
              <a:lnSpc>
                <a:spcPts val="3500"/>
              </a:lnSpc>
              <a:buNone/>
            </a:pPr>
            <a:r>
              <a:rPr lang="zh-CN" altLang="en-US" sz="2400" b="0" dirty="0"/>
              <a:t>         如《北京市中高档商品房需求的调查》</a:t>
            </a:r>
            <a:r>
              <a:rPr lang="en-US" altLang="zh-CN" sz="2400" b="0" dirty="0"/>
              <a:t>,</a:t>
            </a:r>
            <a:endParaRPr lang="en-US" altLang="zh-CN" sz="2400" b="0" dirty="0"/>
          </a:p>
          <a:p>
            <a:pPr marL="0" indent="0">
              <a:lnSpc>
                <a:spcPts val="3500"/>
              </a:lnSpc>
              <a:buNone/>
            </a:pPr>
            <a:r>
              <a:rPr lang="en-US" altLang="zh-CN" sz="2400" b="0" dirty="0"/>
              <a:t>            </a:t>
            </a:r>
            <a:r>
              <a:rPr lang="zh-CN" altLang="en-US" sz="2400" b="0" dirty="0"/>
              <a:t>《××市的环境污染状况调查》</a:t>
            </a:r>
            <a:endParaRPr lang="zh-CN" altLang="en-US" sz="2400" b="0" dirty="0"/>
          </a:p>
          <a:p>
            <a:pPr marL="0" indent="0">
              <a:lnSpc>
                <a:spcPts val="3500"/>
              </a:lnSpc>
              <a:buNone/>
            </a:pPr>
            <a:r>
              <a:rPr lang="zh-CN" altLang="en-US" sz="2400" dirty="0"/>
              <a:t>      2. 主题式题目</a:t>
            </a:r>
            <a:endParaRPr lang="zh-CN" altLang="en-US" sz="2400" dirty="0"/>
          </a:p>
          <a:p>
            <a:pPr marL="0" indent="0">
              <a:lnSpc>
                <a:spcPts val="3500"/>
              </a:lnSpc>
              <a:buNone/>
            </a:pPr>
            <a:r>
              <a:rPr lang="zh-CN" altLang="en-US" sz="2400" dirty="0"/>
              <a:t>      </a:t>
            </a:r>
            <a:r>
              <a:rPr lang="zh-CN" altLang="en-US" sz="2400" b="0" dirty="0"/>
              <a:t>  直接阐明作者的观点、看法，或对事物作出判断、评价的标题。</a:t>
            </a:r>
            <a:endParaRPr lang="zh-CN" altLang="en-US" sz="2400" b="0" dirty="0"/>
          </a:p>
          <a:p>
            <a:pPr marL="0" indent="0">
              <a:lnSpc>
                <a:spcPts val="3500"/>
              </a:lnSpc>
              <a:buNone/>
            </a:pPr>
            <a:r>
              <a:rPr lang="zh-CN" altLang="en-US" sz="2400" b="0" dirty="0"/>
              <a:t>     如《对当前的需求不旺不容忽视》，</a:t>
            </a:r>
            <a:endParaRPr lang="zh-CN" altLang="en-US" sz="2400" b="0" dirty="0"/>
          </a:p>
          <a:p>
            <a:pPr marL="0" indent="0">
              <a:lnSpc>
                <a:spcPts val="3500"/>
              </a:lnSpc>
              <a:buNone/>
            </a:pPr>
            <a:r>
              <a:rPr lang="zh-CN" altLang="en-US" sz="2400" b="0" dirty="0"/>
              <a:t>        《高档羊绒大衣在北京市场畅销》，</a:t>
            </a:r>
            <a:endParaRPr lang="zh-CN" altLang="en-US" sz="2400" b="0" dirty="0"/>
          </a:p>
          <a:p>
            <a:pPr marL="0" indent="0">
              <a:lnSpc>
                <a:spcPts val="3500"/>
              </a:lnSpc>
              <a:buNone/>
            </a:pPr>
            <a:r>
              <a:rPr lang="zh-CN" altLang="en-US" sz="2400" b="0" dirty="0"/>
              <a:t>        《食堂销售额逐渐下降》</a:t>
            </a:r>
            <a:r>
              <a:rPr lang="zh-CN" altLang="en-US" sz="2400" dirty="0"/>
              <a:t>	   </a:t>
            </a:r>
            <a:endParaRPr lang="zh-CN" altLang="en-US" sz="2400" dirty="0"/>
          </a:p>
          <a:p>
            <a:pPr>
              <a:lnSpc>
                <a:spcPts val="3500"/>
              </a:lnSpc>
            </a:pPr>
            <a:endParaRPr lang="zh-CN" altLang="en-US" sz="2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Rectangle 3"/>
          <p:cNvSpPr>
            <a:spLocks noGrp="1"/>
          </p:cNvSpPr>
          <p:nvPr>
            <p:ph type="body"/>
          </p:nvPr>
        </p:nvSpPr>
        <p:spPr>
          <a:xfrm>
            <a:off x="523558" y="881063"/>
            <a:ext cx="8858250" cy="5094288"/>
          </a:xfrm>
        </p:spPr>
        <p:txBody>
          <a:bodyPr wrap="square" anchor="t"/>
          <a:p>
            <a:pPr marL="0" indent="0" fontAlgn="base">
              <a:lnSpc>
                <a:spcPts val="3500"/>
              </a:lnSpc>
              <a:buNone/>
            </a:pPr>
            <a:r>
              <a:rPr lang="zh-CN" altLang="en-US" sz="2400" strike="noStrike" noProof="1" dirty="0"/>
              <a:t>     </a:t>
            </a:r>
            <a:endParaRPr lang="zh-CN" altLang="en-US" sz="2400" strike="noStrike" noProof="1" dirty="0"/>
          </a:p>
          <a:p>
            <a:pPr marL="0" indent="0" fontAlgn="base">
              <a:lnSpc>
                <a:spcPts val="3500"/>
              </a:lnSpc>
              <a:buNone/>
            </a:pPr>
            <a:r>
              <a:rPr lang="zh-CN" altLang="en-US" sz="2400" strike="noStrike" noProof="1" dirty="0"/>
              <a:t>   3. 提问式题目</a:t>
            </a:r>
            <a:endParaRPr lang="zh-CN" altLang="en-US" sz="2400" strike="noStrike" noProof="1" dirty="0"/>
          </a:p>
          <a:p>
            <a:pPr marL="0" indent="0" fontAlgn="base">
              <a:lnSpc>
                <a:spcPts val="3500"/>
              </a:lnSpc>
              <a:buNone/>
            </a:pPr>
            <a:r>
              <a:rPr lang="zh-CN" altLang="en-US" sz="2400" strike="noStrike" noProof="1" dirty="0"/>
              <a:t>       </a:t>
            </a:r>
            <a:r>
              <a:rPr lang="zh-CN" altLang="en-US" sz="2400" b="0" strike="noStrike" noProof="1" dirty="0"/>
              <a:t>以设问、反问等形式，突出问题的焦点和尖锐性，吸引读者阅读、思考。</a:t>
            </a:r>
            <a:endParaRPr lang="zh-CN" altLang="en-US" sz="2400" b="0" strike="noStrike" noProof="1" dirty="0"/>
          </a:p>
          <a:p>
            <a:pPr marL="0" indent="0" fontAlgn="base">
              <a:lnSpc>
                <a:spcPts val="3500"/>
              </a:lnSpc>
              <a:buNone/>
            </a:pPr>
            <a:r>
              <a:rPr lang="zh-CN" altLang="en-US" sz="2400" b="0" strike="noStrike" noProof="1" dirty="0"/>
              <a:t>     如《消费者愿意到网上购物吗？》，</a:t>
            </a:r>
            <a:endParaRPr lang="zh-CN" altLang="en-US" sz="2400" b="0" strike="noStrike" noProof="1" dirty="0"/>
          </a:p>
          <a:p>
            <a:pPr marL="0" indent="0" fontAlgn="base">
              <a:lnSpc>
                <a:spcPts val="3500"/>
              </a:lnSpc>
              <a:buNone/>
            </a:pPr>
            <a:r>
              <a:rPr lang="zh-CN" altLang="en-US" sz="2400" b="0" strike="noStrike" noProof="1" dirty="0">
                <a:sym typeface="宋体" panose="02010600030101010101" pitchFamily="2" charset="-122"/>
              </a:rPr>
              <a:t>        《价格战能根本提高企业效益吗？》，</a:t>
            </a:r>
            <a:endParaRPr lang="zh-CN" altLang="en-US" sz="2400" b="0" strike="noStrike" noProof="1" dirty="0">
              <a:sym typeface="宋体" panose="02010600030101010101" pitchFamily="2" charset="-122"/>
            </a:endParaRPr>
          </a:p>
          <a:p>
            <a:pPr marL="0" indent="0" fontAlgn="base">
              <a:lnSpc>
                <a:spcPts val="3500"/>
              </a:lnSpc>
              <a:buNone/>
            </a:pPr>
            <a:r>
              <a:rPr lang="zh-CN" altLang="en-US" sz="2400" b="0" strike="noStrike" noProof="1" dirty="0">
                <a:sym typeface="宋体" panose="02010600030101010101" pitchFamily="2" charset="-122"/>
              </a:rPr>
              <a:t>        《当前大学生就业路何在？》</a:t>
            </a:r>
            <a:endParaRPr lang="zh-CN" altLang="en-US" sz="2400" strike="noStrike" noProof="1" dirty="0">
              <a:effectLst>
                <a:outerShdw blurRad="38100" dist="38100" dir="2700000">
                  <a:srgbClr val="C0C0C0"/>
                </a:outerShdw>
              </a:effectLst>
              <a:ea typeface="楷体_GB2312" pitchFamily="1" charset="-122"/>
            </a:endParaRPr>
          </a:p>
          <a:p>
            <a:pPr fontAlgn="base">
              <a:lnSpc>
                <a:spcPts val="3500"/>
              </a:lnSpc>
            </a:pPr>
            <a:endParaRPr lang="zh-CN" altLang="en-US" sz="2400" strike="noStrike" noProof="1"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Rectangle 3"/>
          <p:cNvSpPr>
            <a:spLocks noGrp="1"/>
          </p:cNvSpPr>
          <p:nvPr>
            <p:ph idx="1"/>
          </p:nvPr>
        </p:nvSpPr>
        <p:spPr/>
        <p:txBody>
          <a:bodyPr vert="horz" wrap="square" anchor="t"/>
          <a:p>
            <a:pPr>
              <a:buNone/>
            </a:pPr>
            <a:r>
              <a:rPr lang="zh-CN" altLang="en-US" dirty="0">
                <a:ea typeface="黑体" panose="02010609060101010101" pitchFamily="49" charset="-122"/>
              </a:rPr>
              <a:t>二、取舍材料</a:t>
            </a:r>
            <a:endParaRPr lang="zh-CN" altLang="en-US" dirty="0">
              <a:ea typeface="黑体" panose="02010609060101010101" pitchFamily="49" charset="-122"/>
            </a:endParaRPr>
          </a:p>
          <a:p>
            <a:pPr>
              <a:buNone/>
            </a:pPr>
            <a:r>
              <a:rPr lang="zh-CN" altLang="en-US" dirty="0">
                <a:ea typeface="黑体" panose="02010609060101010101" pitchFamily="49" charset="-122"/>
              </a:rPr>
              <a:t>	一般来说，可供取舍的资料主要有以下几大类： </a:t>
            </a:r>
            <a:endParaRPr lang="zh-CN" altLang="en-US" dirty="0">
              <a:ea typeface="黑体" panose="02010609060101010101" pitchFamily="49" charset="-122"/>
            </a:endParaRPr>
          </a:p>
          <a:p>
            <a:pPr>
              <a:buNone/>
            </a:pPr>
            <a:r>
              <a:rPr lang="en-US" altLang="zh-CN" dirty="0">
                <a:ea typeface="黑体" panose="02010609060101010101" pitchFamily="49" charset="-122"/>
              </a:rPr>
              <a:t>	1. </a:t>
            </a:r>
            <a:r>
              <a:rPr lang="zh-CN" altLang="en-US" dirty="0">
                <a:ea typeface="黑体" panose="02010609060101010101" pitchFamily="49" charset="-122"/>
              </a:rPr>
              <a:t>典型资料</a:t>
            </a:r>
            <a:endParaRPr lang="zh-CN" altLang="en-US" dirty="0">
              <a:ea typeface="黑体" panose="02010609060101010101" pitchFamily="49" charset="-122"/>
            </a:endParaRPr>
          </a:p>
          <a:p>
            <a:pPr>
              <a:buNone/>
            </a:pPr>
            <a:r>
              <a:rPr lang="en-US" altLang="zh-CN" dirty="0">
                <a:ea typeface="黑体" panose="02010609060101010101" pitchFamily="49" charset="-122"/>
              </a:rPr>
              <a:t>	2. </a:t>
            </a:r>
            <a:r>
              <a:rPr lang="zh-CN" altLang="en-US" dirty="0">
                <a:ea typeface="黑体" panose="02010609060101010101" pitchFamily="49" charset="-122"/>
              </a:rPr>
              <a:t>综合资料</a:t>
            </a:r>
            <a:endParaRPr lang="zh-CN" altLang="en-US" dirty="0">
              <a:ea typeface="黑体" panose="02010609060101010101" pitchFamily="49" charset="-122"/>
            </a:endParaRPr>
          </a:p>
          <a:p>
            <a:pPr>
              <a:buNone/>
            </a:pPr>
            <a:r>
              <a:rPr lang="en-US" altLang="zh-CN" dirty="0">
                <a:ea typeface="黑体" panose="02010609060101010101" pitchFamily="49" charset="-122"/>
              </a:rPr>
              <a:t>	3. </a:t>
            </a:r>
            <a:r>
              <a:rPr lang="zh-CN" altLang="en-US" dirty="0">
                <a:ea typeface="黑体" panose="02010609060101010101" pitchFamily="49" charset="-122"/>
              </a:rPr>
              <a:t>对比资料</a:t>
            </a:r>
            <a:endParaRPr lang="zh-CN" altLang="en-US" dirty="0">
              <a:ea typeface="黑体" panose="02010609060101010101" pitchFamily="49" charset="-122"/>
            </a:endParaRPr>
          </a:p>
          <a:p>
            <a:pPr>
              <a:buNone/>
            </a:pPr>
            <a:r>
              <a:rPr lang="en-US" altLang="zh-CN" dirty="0">
                <a:ea typeface="黑体" panose="02010609060101010101" pitchFamily="49" charset="-122"/>
              </a:rPr>
              <a:t>	4. </a:t>
            </a:r>
            <a:r>
              <a:rPr lang="zh-CN" altLang="en-US" dirty="0">
                <a:ea typeface="黑体" panose="02010609060101010101" pitchFamily="49" charset="-122"/>
              </a:rPr>
              <a:t>统计资料</a:t>
            </a:r>
            <a:endParaRPr lang="zh-CN" altLang="en-US" dirty="0">
              <a:ea typeface="黑体" panose="02010609060101010101" pitchFamily="49" charset="-122"/>
            </a:endParaRPr>
          </a:p>
          <a:p>
            <a:pPr>
              <a:buNone/>
            </a:pPr>
            <a:r>
              <a:rPr lang="en-US" altLang="zh-CN" dirty="0">
                <a:ea typeface="黑体" panose="02010609060101010101" pitchFamily="49" charset="-122"/>
              </a:rPr>
              <a:t>	5. </a:t>
            </a:r>
            <a:r>
              <a:rPr lang="zh-CN" altLang="en-US" dirty="0">
                <a:ea typeface="黑体" panose="02010609060101010101" pitchFamily="49" charset="-122"/>
              </a:rPr>
              <a:t>排比资料</a:t>
            </a:r>
            <a:endParaRPr lang="zh-CN" altLang="en-US" dirty="0">
              <a:ea typeface="黑体" panose="02010609060101010101" pitchFamily="49" charset="-122"/>
            </a:endParaRPr>
          </a:p>
        </p:txBody>
      </p:sp>
      <p:sp>
        <p:nvSpPr>
          <p:cNvPr id="13314"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第二节　市场调查报告材料分析</a:t>
            </a:r>
            <a:endParaRPr kumimoji="0" lang="zh-CN" altLang="en-US" sz="4100" b="1" i="0" u="none" strike="noStrike" kern="1200" cap="none" spc="0" normalizeH="0" baseline="0" noProof="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Rectangle 3"/>
          <p:cNvSpPr>
            <a:spLocks noGrp="1"/>
          </p:cNvSpPr>
          <p:nvPr>
            <p:ph idx="1"/>
          </p:nvPr>
        </p:nvSpPr>
        <p:spPr/>
        <p:txBody>
          <a:bodyPr vert="horz" wrap="square" anchor="t"/>
          <a:p>
            <a:pPr>
              <a:lnSpc>
                <a:spcPct val="90000"/>
              </a:lnSpc>
              <a:buNone/>
            </a:pPr>
            <a:r>
              <a:rPr lang="zh-CN" altLang="en-US" dirty="0">
                <a:ea typeface="黑体" panose="02010609060101010101" pitchFamily="49" charset="-122"/>
              </a:rPr>
              <a:t>三、拟定提纲</a:t>
            </a:r>
            <a:endParaRPr lang="zh-CN" altLang="en-US" dirty="0">
              <a:ea typeface="黑体" panose="02010609060101010101" pitchFamily="49" charset="-122"/>
            </a:endParaRPr>
          </a:p>
          <a:p>
            <a:pPr>
              <a:lnSpc>
                <a:spcPct val="90000"/>
              </a:lnSpc>
              <a:buChar char="•"/>
            </a:pPr>
            <a:r>
              <a:rPr lang="zh-CN" altLang="en-US" dirty="0">
                <a:ea typeface="黑体" panose="02010609060101010101" pitchFamily="49" charset="-122"/>
              </a:rPr>
              <a:t>拟定提纲，即报告撰写者根据市场调查与预测报告的内容要求对其框架进行设计，也是对调查与预测资料做进一步分析研究的过程。 </a:t>
            </a:r>
            <a:endParaRPr lang="zh-CN" altLang="en-US" dirty="0">
              <a:ea typeface="黑体" panose="02010609060101010101" pitchFamily="49" charset="-122"/>
            </a:endParaRPr>
          </a:p>
          <a:p>
            <a:pPr>
              <a:lnSpc>
                <a:spcPct val="90000"/>
              </a:lnSpc>
              <a:buChar char="•"/>
            </a:pPr>
            <a:r>
              <a:rPr lang="zh-CN" altLang="en-US" dirty="0">
                <a:ea typeface="黑体" panose="02010609060101010101" pitchFamily="49" charset="-122"/>
              </a:rPr>
              <a:t>步骤：</a:t>
            </a:r>
            <a:endParaRPr lang="zh-CN" altLang="en-US" dirty="0">
              <a:ea typeface="黑体" panose="02010609060101010101" pitchFamily="49" charset="-122"/>
            </a:endParaRPr>
          </a:p>
          <a:p>
            <a:pPr>
              <a:lnSpc>
                <a:spcPct val="90000"/>
              </a:lnSpc>
              <a:buNone/>
            </a:pPr>
            <a:r>
              <a:rPr lang="en-US" altLang="zh-CN" dirty="0">
                <a:ea typeface="黑体" panose="02010609060101010101" pitchFamily="49" charset="-122"/>
              </a:rPr>
              <a:t>      1. </a:t>
            </a:r>
            <a:r>
              <a:rPr lang="zh-CN" altLang="en-US" dirty="0">
                <a:ea typeface="黑体" panose="02010609060101010101" pitchFamily="49" charset="-122"/>
              </a:rPr>
              <a:t>初步描述  </a:t>
            </a:r>
            <a:endParaRPr lang="zh-CN" altLang="en-US" dirty="0">
              <a:ea typeface="黑体" panose="02010609060101010101" pitchFamily="49" charset="-122"/>
            </a:endParaRPr>
          </a:p>
          <a:p>
            <a:pPr>
              <a:lnSpc>
                <a:spcPct val="90000"/>
              </a:lnSpc>
              <a:buNone/>
            </a:pPr>
            <a:r>
              <a:rPr lang="en-US" altLang="zh-CN" dirty="0">
                <a:ea typeface="黑体" panose="02010609060101010101" pitchFamily="49" charset="-122"/>
              </a:rPr>
              <a:t>      2. </a:t>
            </a:r>
            <a:r>
              <a:rPr lang="zh-CN" altLang="en-US" dirty="0">
                <a:ea typeface="黑体" panose="02010609060101010101" pitchFamily="49" charset="-122"/>
              </a:rPr>
              <a:t>列出提纲</a:t>
            </a:r>
            <a:endParaRPr lang="zh-CN" altLang="en-US" dirty="0">
              <a:ea typeface="黑体" panose="02010609060101010101" pitchFamily="49" charset="-122"/>
            </a:endParaRPr>
          </a:p>
          <a:p>
            <a:pPr>
              <a:lnSpc>
                <a:spcPct val="90000"/>
              </a:lnSpc>
              <a:buSzPct val="50000"/>
              <a:buFont typeface="Wingdings" panose="05000000000000000000" pitchFamily="2" charset="2"/>
              <a:buChar char="l"/>
            </a:pPr>
            <a:r>
              <a:rPr lang="zh-CN" altLang="en-US" dirty="0">
                <a:ea typeface="黑体" panose="02010609060101010101" pitchFamily="49" charset="-122"/>
              </a:rPr>
              <a:t>列出提纲的表现形式主要有以下两种： </a:t>
            </a:r>
            <a:endParaRPr lang="zh-CN" altLang="en-US" dirty="0">
              <a:ea typeface="黑体" panose="02010609060101010101" pitchFamily="49" charset="-122"/>
            </a:endParaRPr>
          </a:p>
          <a:p>
            <a:pPr>
              <a:lnSpc>
                <a:spcPct val="90000"/>
              </a:lnSpc>
              <a:buNone/>
            </a:pPr>
            <a:r>
              <a:rPr lang="zh-CN" altLang="en-US" dirty="0">
                <a:ea typeface="黑体" panose="02010609060101010101" pitchFamily="49" charset="-122"/>
              </a:rPr>
              <a:t>	   </a:t>
            </a:r>
            <a:r>
              <a:rPr lang="en-US" altLang="zh-CN" dirty="0">
                <a:ea typeface="黑体" panose="02010609060101010101" pitchFamily="49" charset="-122"/>
              </a:rPr>
              <a:t>1. </a:t>
            </a:r>
            <a:r>
              <a:rPr lang="zh-CN" altLang="en-US" dirty="0">
                <a:ea typeface="黑体" panose="02010609060101010101" pitchFamily="49" charset="-122"/>
              </a:rPr>
              <a:t>条目提纲</a:t>
            </a:r>
            <a:endParaRPr lang="zh-CN" altLang="en-US" dirty="0">
              <a:ea typeface="黑体" panose="02010609060101010101" pitchFamily="49" charset="-122"/>
            </a:endParaRPr>
          </a:p>
          <a:p>
            <a:pPr>
              <a:lnSpc>
                <a:spcPct val="90000"/>
              </a:lnSpc>
              <a:buNone/>
            </a:pPr>
            <a:r>
              <a:rPr lang="zh-CN" altLang="en-US" dirty="0">
                <a:ea typeface="黑体" panose="02010609060101010101" pitchFamily="49" charset="-122"/>
              </a:rPr>
              <a:t>	   </a:t>
            </a:r>
            <a:r>
              <a:rPr lang="en-US" altLang="zh-CN" dirty="0">
                <a:ea typeface="黑体" panose="02010609060101010101" pitchFamily="49" charset="-122"/>
              </a:rPr>
              <a:t>2. </a:t>
            </a:r>
            <a:r>
              <a:rPr lang="zh-CN" altLang="en-US" dirty="0">
                <a:ea typeface="黑体" panose="02010609060101010101" pitchFamily="49" charset="-122"/>
              </a:rPr>
              <a:t>观点提纲</a:t>
            </a:r>
            <a:endParaRPr lang="en-US" altLang="zh-CN" dirty="0">
              <a:ea typeface="黑体" panose="02010609060101010101" pitchFamily="49" charset="-122"/>
            </a:endParaRPr>
          </a:p>
        </p:txBody>
      </p:sp>
      <p:sp>
        <p:nvSpPr>
          <p:cNvPr id="14338"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第二节　市场调查报告材料分析</a:t>
            </a:r>
            <a:endParaRPr kumimoji="0" lang="zh-CN" altLang="en-US" sz="4100" b="1" i="0" u="none" strike="noStrike" kern="1200" cap="none" spc="0" normalizeH="0" baseline="0" noProof="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3"/>
          <p:cNvSpPr>
            <a:spLocks noGrp="1"/>
          </p:cNvSpPr>
          <p:nvPr>
            <p:ph idx="1"/>
          </p:nvPr>
        </p:nvSpPr>
        <p:spPr/>
        <p:txBody>
          <a:bodyPr vert="horz" wrap="square" anchor="t"/>
          <a:p>
            <a:r>
              <a:rPr lang="zh-CN" altLang="en-US" dirty="0">
                <a:ea typeface="黑体" panose="02010609060101010101" pitchFamily="49" charset="-122"/>
              </a:rPr>
              <a:t>撰写调查报告时，要讲究报告书的格式，力求易读易懂。</a:t>
            </a:r>
            <a:endParaRPr lang="zh-CN" altLang="en-US" dirty="0">
              <a:ea typeface="黑体" panose="02010609060101010101" pitchFamily="49" charset="-122"/>
            </a:endParaRPr>
          </a:p>
          <a:p>
            <a:r>
              <a:rPr lang="zh-CN" altLang="en-US" dirty="0">
                <a:ea typeface="黑体" panose="02010609060101010101" pitchFamily="49" charset="-122"/>
              </a:rPr>
              <a:t> 市场调查报告的格式一般由标题、目录、概要、正文、结论和建议、附件等几部分组成。</a:t>
            </a:r>
            <a:endParaRPr lang="zh-CN" altLang="en-US" dirty="0">
              <a:ea typeface="黑体" panose="02010609060101010101" pitchFamily="49" charset="-122"/>
            </a:endParaRPr>
          </a:p>
          <a:p>
            <a:r>
              <a:rPr lang="zh-CN" altLang="en-US" dirty="0">
                <a:ea typeface="黑体" panose="02010609060101010101" pitchFamily="49" charset="-122"/>
              </a:rPr>
              <a:t>本节主要对其中最重要的三部分，即标题、正文和附件进行详细说明。</a:t>
            </a:r>
            <a:endParaRPr lang="zh-CN" altLang="en-US" dirty="0">
              <a:ea typeface="黑体" panose="02010609060101010101" pitchFamily="49" charset="-122"/>
            </a:endParaRPr>
          </a:p>
        </p:txBody>
      </p:sp>
      <p:sp>
        <p:nvSpPr>
          <p:cNvPr id="46082"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第三节　市场调查研究报告的结构</a:t>
            </a:r>
            <a:endParaRPr kumimoji="0" lang="zh-CN" altLang="en-US" sz="4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Rectangle 3"/>
          <p:cNvSpPr>
            <a:spLocks noGrp="1"/>
          </p:cNvSpPr>
          <p:nvPr>
            <p:ph idx="1"/>
          </p:nvPr>
        </p:nvSpPr>
        <p:spPr/>
        <p:txBody>
          <a:bodyPr vert="horz" wrap="square" anchor="t"/>
          <a:p>
            <a:pPr>
              <a:buNone/>
            </a:pPr>
            <a:r>
              <a:rPr lang="zh-CN" altLang="en-US" dirty="0">
                <a:ea typeface="黑体" panose="02010609060101010101" pitchFamily="49" charset="-122"/>
              </a:rPr>
              <a:t>一、标题</a:t>
            </a:r>
            <a:endParaRPr lang="zh-CN" altLang="en-US" dirty="0">
              <a:ea typeface="黑体" panose="02010609060101010101" pitchFamily="49" charset="-122"/>
            </a:endParaRPr>
          </a:p>
          <a:p>
            <a:pPr>
              <a:buChar char="•"/>
            </a:pPr>
            <a:r>
              <a:rPr lang="zh-CN" altLang="en-US" dirty="0">
                <a:ea typeface="黑体" panose="02010609060101010101" pitchFamily="49" charset="-122"/>
              </a:rPr>
              <a:t>标题包括市场调查题目、报告日期、委托方、调查方，一般应打印在扉页上。</a:t>
            </a:r>
            <a:endParaRPr lang="zh-CN" altLang="en-US" dirty="0">
              <a:ea typeface="黑体" panose="02010609060101010101" pitchFamily="49" charset="-122"/>
            </a:endParaRPr>
          </a:p>
          <a:p>
            <a:pPr>
              <a:buChar char="•"/>
            </a:pPr>
            <a:r>
              <a:rPr lang="zh-CN" altLang="en-US" dirty="0">
                <a:ea typeface="黑体" panose="02010609060101010101" pitchFamily="49" charset="-122"/>
              </a:rPr>
              <a:t>标题的写法灵活多样，一般有两种： </a:t>
            </a:r>
            <a:endParaRPr lang="zh-CN" altLang="en-US" dirty="0">
              <a:ea typeface="黑体" panose="02010609060101010101" pitchFamily="49" charset="-122"/>
            </a:endParaRPr>
          </a:p>
          <a:p>
            <a:pPr>
              <a:buNone/>
            </a:pPr>
            <a:r>
              <a:rPr lang="en-US" altLang="zh-CN" dirty="0">
                <a:ea typeface="黑体" panose="02010609060101010101" pitchFamily="49" charset="-122"/>
              </a:rPr>
              <a:t>   1. </a:t>
            </a:r>
            <a:r>
              <a:rPr lang="zh-CN" altLang="en-US" dirty="0">
                <a:ea typeface="黑体" panose="02010609060101010101" pitchFamily="49" charset="-122"/>
              </a:rPr>
              <a:t>单标题：调查报告只有一行的标题。一般是通过标题把被调查单位、调查内容明确而具体地表示出来。 </a:t>
            </a:r>
            <a:endParaRPr lang="zh-CN" altLang="en-US" dirty="0">
              <a:ea typeface="黑体" panose="02010609060101010101" pitchFamily="49" charset="-122"/>
            </a:endParaRPr>
          </a:p>
          <a:p>
            <a:pPr>
              <a:buNone/>
            </a:pPr>
            <a:r>
              <a:rPr lang="en-US" altLang="zh-CN" dirty="0">
                <a:ea typeface="黑体" panose="02010609060101010101" pitchFamily="49" charset="-122"/>
              </a:rPr>
              <a:t>   2. </a:t>
            </a:r>
            <a:r>
              <a:rPr lang="zh-CN" altLang="en-US" dirty="0">
                <a:ea typeface="黑体" panose="02010609060101010101" pitchFamily="49" charset="-122"/>
              </a:rPr>
              <a:t>双标题：调查报告有两行标题，采用正、副标题形式。一般正标题表达调查的主题，副标题用于补充说明调查对象和主要内容。 </a:t>
            </a:r>
            <a:endParaRPr lang="zh-CN" altLang="en-US" dirty="0">
              <a:ea typeface="黑体" panose="02010609060101010101" pitchFamily="49" charset="-122"/>
            </a:endParaRPr>
          </a:p>
        </p:txBody>
      </p:sp>
      <p:sp>
        <p:nvSpPr>
          <p:cNvPr id="47106"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第三节　市场调查研究报告的结构</a:t>
            </a:r>
            <a:endParaRPr kumimoji="0" lang="zh-CN" altLang="en-US" sz="4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Rectangle 3"/>
          <p:cNvSpPr>
            <a:spLocks noGrp="1"/>
          </p:cNvSpPr>
          <p:nvPr>
            <p:ph idx="1"/>
          </p:nvPr>
        </p:nvSpPr>
        <p:spPr/>
        <p:txBody>
          <a:bodyPr vert="horz" wrap="square" anchor="t"/>
          <a:p>
            <a:pPr>
              <a:buNone/>
            </a:pPr>
            <a:r>
              <a:rPr lang="zh-CN" altLang="en-US" dirty="0">
                <a:ea typeface="黑体" panose="02010609060101010101" pitchFamily="49" charset="-122"/>
              </a:rPr>
              <a:t>二、正文</a:t>
            </a:r>
            <a:endParaRPr lang="zh-CN" altLang="en-US" dirty="0">
              <a:ea typeface="黑体" panose="02010609060101010101" pitchFamily="49" charset="-122"/>
            </a:endParaRPr>
          </a:p>
          <a:p>
            <a:pPr>
              <a:buChar char="•"/>
            </a:pPr>
            <a:r>
              <a:rPr lang="zh-CN" altLang="en-US" dirty="0">
                <a:ea typeface="黑体" panose="02010609060101010101" pitchFamily="49" charset="-122"/>
              </a:rPr>
              <a:t>正文是市场调查分析报告的主要部分。 </a:t>
            </a:r>
            <a:endParaRPr lang="zh-CN" altLang="en-US" dirty="0">
              <a:ea typeface="黑体" panose="02010609060101010101" pitchFamily="49" charset="-122"/>
            </a:endParaRPr>
          </a:p>
          <a:p>
            <a:pPr>
              <a:buChar char="•"/>
            </a:pPr>
            <a:r>
              <a:rPr lang="zh-CN" altLang="en-US" dirty="0">
                <a:ea typeface="黑体" panose="02010609060101010101" pitchFamily="49" charset="-122"/>
              </a:rPr>
              <a:t>正文包含的内容应涵盖如下四个方面：</a:t>
            </a:r>
            <a:endParaRPr lang="zh-CN" altLang="en-US" dirty="0">
              <a:ea typeface="黑体" panose="02010609060101010101" pitchFamily="49" charset="-122"/>
            </a:endParaRPr>
          </a:p>
          <a:p>
            <a:pPr>
              <a:buNone/>
            </a:pPr>
            <a:r>
              <a:rPr lang="zh-CN" altLang="en-US" dirty="0">
                <a:ea typeface="黑体" panose="02010609060101010101" pitchFamily="49" charset="-122"/>
              </a:rPr>
              <a:t>	第一，调查方法的说明。</a:t>
            </a:r>
            <a:endParaRPr lang="zh-CN" altLang="en-US" dirty="0">
              <a:ea typeface="黑体" panose="02010609060101010101" pitchFamily="49" charset="-122"/>
            </a:endParaRPr>
          </a:p>
          <a:p>
            <a:pPr>
              <a:buNone/>
            </a:pPr>
            <a:r>
              <a:rPr lang="zh-CN" altLang="en-US" dirty="0">
                <a:ea typeface="黑体" panose="02010609060101010101" pitchFamily="49" charset="-122"/>
              </a:rPr>
              <a:t>	第二，关于问题背景的介绍。</a:t>
            </a:r>
            <a:endParaRPr lang="zh-CN" altLang="en-US" dirty="0">
              <a:ea typeface="黑体" panose="02010609060101010101" pitchFamily="49" charset="-122"/>
            </a:endParaRPr>
          </a:p>
          <a:p>
            <a:pPr>
              <a:buNone/>
            </a:pPr>
            <a:r>
              <a:rPr lang="zh-CN" altLang="en-US" dirty="0">
                <a:ea typeface="黑体" panose="02010609060101010101" pitchFamily="49" charset="-122"/>
              </a:rPr>
              <a:t>	第三，关于调查过程具体情况的介绍。</a:t>
            </a:r>
            <a:endParaRPr lang="zh-CN" altLang="en-US" dirty="0">
              <a:ea typeface="黑体" panose="02010609060101010101" pitchFamily="49" charset="-122"/>
            </a:endParaRPr>
          </a:p>
          <a:p>
            <a:pPr>
              <a:buNone/>
            </a:pPr>
            <a:r>
              <a:rPr lang="zh-CN" altLang="en-US" dirty="0">
                <a:ea typeface="黑体" panose="02010609060101010101" pitchFamily="49" charset="-122"/>
              </a:rPr>
              <a:t>	第四，提出结论和建议。</a:t>
            </a:r>
            <a:endParaRPr lang="en-US" altLang="zh-CN" dirty="0">
              <a:ea typeface="黑体" panose="02010609060101010101" pitchFamily="49" charset="-122"/>
            </a:endParaRPr>
          </a:p>
        </p:txBody>
      </p:sp>
      <p:sp>
        <p:nvSpPr>
          <p:cNvPr id="48130"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第三节　市场调查研究报告的结构</a:t>
            </a:r>
            <a:endParaRPr kumimoji="0" lang="zh-CN" altLang="en-US" sz="4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Rectangle 3"/>
          <p:cNvSpPr>
            <a:spLocks noGrp="1"/>
          </p:cNvSpPr>
          <p:nvPr>
            <p:ph idx="1"/>
          </p:nvPr>
        </p:nvSpPr>
        <p:spPr/>
        <p:txBody>
          <a:bodyPr vert="horz" wrap="square" anchor="t"/>
          <a:p>
            <a:pPr>
              <a:buNone/>
            </a:pPr>
            <a:r>
              <a:rPr lang="zh-CN" altLang="en-US" dirty="0">
                <a:ea typeface="黑体" panose="02010609060101010101" pitchFamily="49" charset="-122"/>
              </a:rPr>
              <a:t>二、正文</a:t>
            </a:r>
            <a:endParaRPr lang="zh-CN" altLang="en-US" dirty="0">
              <a:ea typeface="黑体" panose="02010609060101010101" pitchFamily="49" charset="-122"/>
            </a:endParaRPr>
          </a:p>
          <a:p>
            <a:pPr>
              <a:buChar char="•"/>
            </a:pPr>
            <a:r>
              <a:rPr lang="zh-CN" altLang="en-US" dirty="0">
                <a:ea typeface="黑体" panose="02010609060101010101" pitchFamily="49" charset="-122"/>
              </a:rPr>
              <a:t>正文框架具体应包括引言、论述及结尾三部分。</a:t>
            </a:r>
            <a:endParaRPr lang="zh-CN" altLang="en-US" dirty="0">
              <a:ea typeface="黑体" panose="02010609060101010101" pitchFamily="49" charset="-122"/>
            </a:endParaRPr>
          </a:p>
          <a:p>
            <a:pPr>
              <a:buNone/>
            </a:pPr>
            <a:r>
              <a:rPr lang="zh-CN" altLang="en-US" dirty="0">
                <a:ea typeface="黑体" panose="02010609060101010101" pitchFamily="49" charset="-122"/>
              </a:rPr>
              <a:t>（一）引言</a:t>
            </a:r>
            <a:endParaRPr lang="zh-CN" altLang="en-US" dirty="0">
              <a:ea typeface="黑体" panose="02010609060101010101" pitchFamily="49" charset="-122"/>
            </a:endParaRPr>
          </a:p>
          <a:p>
            <a:pPr>
              <a:buNone/>
            </a:pPr>
            <a:r>
              <a:rPr lang="zh-CN" altLang="en-US" dirty="0">
                <a:ea typeface="黑体" panose="02010609060101010101" pitchFamily="49" charset="-122"/>
              </a:rPr>
              <a:t>	引言即开头。开头的形式一般有以下几种：</a:t>
            </a:r>
            <a:endParaRPr lang="zh-CN" altLang="en-US" dirty="0">
              <a:ea typeface="黑体" panose="02010609060101010101" pitchFamily="49" charset="-122"/>
            </a:endParaRPr>
          </a:p>
          <a:p>
            <a:pPr>
              <a:buNone/>
            </a:pPr>
            <a:r>
              <a:rPr lang="en-US" altLang="zh-CN" dirty="0">
                <a:ea typeface="黑体" panose="02010609060101010101" pitchFamily="49" charset="-122"/>
              </a:rPr>
              <a:t>     1. </a:t>
            </a:r>
            <a:r>
              <a:rPr lang="zh-CN" altLang="en-US" dirty="0">
                <a:ea typeface="黑体" panose="02010609060101010101" pitchFamily="49" charset="-122"/>
              </a:rPr>
              <a:t>开门见山，揭示主题</a:t>
            </a:r>
            <a:endParaRPr lang="zh-CN" altLang="en-US" dirty="0">
              <a:ea typeface="黑体" panose="02010609060101010101" pitchFamily="49" charset="-122"/>
            </a:endParaRPr>
          </a:p>
          <a:p>
            <a:pPr>
              <a:buNone/>
            </a:pPr>
            <a:r>
              <a:rPr lang="en-US" altLang="zh-CN" dirty="0">
                <a:ea typeface="黑体" panose="02010609060101010101" pitchFamily="49" charset="-122"/>
              </a:rPr>
              <a:t>     2. </a:t>
            </a:r>
            <a:r>
              <a:rPr lang="zh-CN" altLang="en-US" dirty="0">
                <a:ea typeface="黑体" panose="02010609060101010101" pitchFamily="49" charset="-122"/>
              </a:rPr>
              <a:t>结论先行，逐步论证</a:t>
            </a:r>
            <a:endParaRPr lang="zh-CN" altLang="en-US" dirty="0">
              <a:ea typeface="黑体" panose="02010609060101010101" pitchFamily="49" charset="-122"/>
            </a:endParaRPr>
          </a:p>
          <a:p>
            <a:pPr>
              <a:buNone/>
            </a:pPr>
            <a:r>
              <a:rPr lang="en-US" altLang="zh-CN" dirty="0">
                <a:ea typeface="黑体" panose="02010609060101010101" pitchFamily="49" charset="-122"/>
              </a:rPr>
              <a:t>     3. </a:t>
            </a:r>
            <a:r>
              <a:rPr lang="zh-CN" altLang="en-US" dirty="0">
                <a:ea typeface="黑体" panose="02010609060101010101" pitchFamily="49" charset="-122"/>
              </a:rPr>
              <a:t>交待情况，逐层分析</a:t>
            </a:r>
            <a:endParaRPr lang="zh-CN" altLang="en-US" dirty="0">
              <a:ea typeface="黑体" panose="02010609060101010101" pitchFamily="49" charset="-122"/>
            </a:endParaRPr>
          </a:p>
          <a:p>
            <a:pPr>
              <a:buNone/>
            </a:pPr>
            <a:r>
              <a:rPr lang="en-US" altLang="zh-CN" dirty="0">
                <a:ea typeface="黑体" panose="02010609060101010101" pitchFamily="49" charset="-122"/>
              </a:rPr>
              <a:t>     4. </a:t>
            </a:r>
            <a:r>
              <a:rPr lang="zh-CN" altLang="en-US" dirty="0">
                <a:ea typeface="黑体" panose="02010609060101010101" pitchFamily="49" charset="-122"/>
              </a:rPr>
              <a:t>提出问题，引入正题</a:t>
            </a:r>
            <a:endParaRPr lang="zh-CN" altLang="en-US" dirty="0">
              <a:ea typeface="黑体" panose="02010609060101010101" pitchFamily="49" charset="-122"/>
            </a:endParaRPr>
          </a:p>
        </p:txBody>
      </p:sp>
      <p:sp>
        <p:nvSpPr>
          <p:cNvPr id="49154"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第三节　市场调查研究报告的结构</a:t>
            </a:r>
            <a:endParaRPr kumimoji="0" lang="zh-CN" altLang="en-US" sz="4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5" name="Rectangle 3"/>
          <p:cNvSpPr>
            <a:spLocks noGrp="1"/>
          </p:cNvSpPr>
          <p:nvPr>
            <p:ph type="body"/>
          </p:nvPr>
        </p:nvSpPr>
        <p:spPr>
          <a:xfrm>
            <a:off x="622300" y="1495425"/>
            <a:ext cx="8513763" cy="5095875"/>
          </a:xfrm>
        </p:spPr>
        <p:txBody>
          <a:bodyPr wrap="square" anchor="t"/>
          <a:p>
            <a:pPr marL="0" indent="0">
              <a:buNone/>
            </a:pPr>
            <a:r>
              <a:rPr lang="zh-CN" altLang="en-US" sz="2400" dirty="0">
                <a:latin typeface="宋体" panose="02010600030101010101" pitchFamily="2" charset="-122"/>
                <a:hlinkClick r:id="rId1" action="ppaction://hlinksldjump"/>
              </a:rPr>
              <a:t> 1. 开门见山，揭示主题</a:t>
            </a:r>
            <a:endParaRPr lang="zh-CN" altLang="en-US" sz="2400" dirty="0">
              <a:latin typeface="宋体" panose="02010600030101010101" pitchFamily="2" charset="-122"/>
              <a:hlinkClick r:id="rId1" action="ppaction://hlinksldjump"/>
            </a:endParaRPr>
          </a:p>
          <a:p>
            <a:pPr marL="0" indent="0">
              <a:buNone/>
            </a:pPr>
            <a:r>
              <a:rPr lang="zh-CN" altLang="en-US" sz="2400" dirty="0">
                <a:latin typeface="宋体" panose="02010600030101010101" pitchFamily="2" charset="-122"/>
              </a:rPr>
              <a:t>       开始先交代调查的目的或动机，揭示主题</a:t>
            </a:r>
            <a:r>
              <a:rPr lang="zh-CN" altLang="en-US" sz="2400" b="0" dirty="0">
                <a:latin typeface="宋体" panose="02010600030101010101" pitchFamily="2" charset="-122"/>
              </a:rPr>
              <a:t>。 例如：</a:t>
            </a:r>
            <a:endParaRPr lang="zh-CN" altLang="en-US" sz="2400" b="0" dirty="0">
              <a:latin typeface="宋体" panose="02010600030101010101" pitchFamily="2" charset="-122"/>
            </a:endParaRPr>
          </a:p>
          <a:p>
            <a:pPr>
              <a:buClr>
                <a:srgbClr val="3333FF"/>
              </a:buClr>
              <a:buFont typeface="Wingdings" panose="05000000000000000000" charset="0"/>
              <a:buChar char="Ø"/>
            </a:pPr>
            <a:r>
              <a:rPr lang="zh-CN" altLang="en-US" sz="2400" b="0" dirty="0">
                <a:latin typeface="宋体" panose="02010600030101010101" pitchFamily="2" charset="-122"/>
              </a:rPr>
              <a:t>我公司受××公司的委托，对消费者进行一项有关电脑消费的市场调查，预测未来几年大众对电脑的需求量及需求的种类，使××公司能根据市场需求及时调整其产量及种类，确定今后的发展方向。</a:t>
            </a:r>
            <a:endParaRPr lang="zh-CN" altLang="en-US" sz="2400" b="0" dirty="0">
              <a:latin typeface="宋体" panose="02010600030101010101" pitchFamily="2" charset="-122"/>
            </a:endParaRPr>
          </a:p>
          <a:p>
            <a:pPr>
              <a:buClr>
                <a:srgbClr val="3333FF"/>
              </a:buClr>
              <a:buFont typeface="Wingdings" panose="05000000000000000000" charset="0"/>
              <a:buChar char="Ø"/>
            </a:pPr>
            <a:r>
              <a:rPr lang="zh-CN" altLang="en-US" sz="2400" b="0" dirty="0">
                <a:latin typeface="宋体" panose="02010600030101010101" pitchFamily="2" charset="-122"/>
              </a:rPr>
              <a:t>我公司受西安市某饮料开发公司的委托，对消费者进行一项有关中药保健可乐饮料市场需求状况的调查，了解消费者对中药保健饮料的购买意向，为××公司开发该产品提供可行性决策参考。</a:t>
            </a:r>
            <a:endParaRPr lang="zh-CN" altLang="en-US" sz="2400" b="0" dirty="0">
              <a:latin typeface="宋体" panose="02010600030101010101" pitchFamily="2" charset="-122"/>
            </a:endParaRPr>
          </a:p>
          <a:p>
            <a:endParaRPr lang="zh-CN" altLang="en-US" sz="2400" dirty="0">
              <a:latin typeface="宋体" panose="02010600030101010101" pitchFamily="2" charset="-122"/>
            </a:endParaRPr>
          </a:p>
        </p:txBody>
      </p:sp>
      <p:sp>
        <p:nvSpPr>
          <p:cNvPr id="49154" name="Rectangle 2"/>
          <p:cNvSpPr>
            <a:spLocks noGrp="1" noChangeArrowheads="1"/>
          </p:cNvSpPr>
          <p:nvPr/>
        </p:nvSpPr>
        <p:spPr>
          <a:xfrm>
            <a:off x="507339" y="620713"/>
            <a:ext cx="8915400" cy="720725"/>
          </a:xfrm>
          <a:prstGeom prst="rect">
            <a:avLst/>
          </a:prstGeom>
          <a:noFill/>
          <a:ln w="9525">
            <a:noFill/>
          </a:ln>
          <a:effectLst/>
          <a:sp3d prstMaterial="plastic"/>
        </p:spPr>
        <p:txBody>
          <a:bodyPr vert="horz" rtlCol="0" anchor="ctr">
            <a:normAutofit/>
            <a:scene3d>
              <a:camera prst="orthographicFront"/>
              <a:lightRig rig="soft" dir="t"/>
            </a:scene3d>
            <a:sp3d prstMaterial="softEdge">
              <a:bevelT w="25400" h="25400"/>
            </a:sp3d>
          </a:bodyPr>
          <a:lstStyle>
            <a:lvl1pPr marL="0" lvl="0" indent="0" algn="ctr" defTabSz="914400" eaLnBrk="1" fontAlgn="base" latinLnBrk="0" hangingPunct="1">
              <a:lnSpc>
                <a:spcPct val="100000"/>
              </a:lnSpc>
              <a:spcBef>
                <a:spcPct val="0"/>
              </a:spcBef>
              <a:spcAft>
                <a:spcPct val="0"/>
              </a:spcAft>
              <a:buNone/>
              <a:defRPr sz="3600" b="0" i="0" u="none" kern="1200" baseline="0">
                <a:solidFill>
                  <a:schemeClr val="tx2"/>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第三节　市场调查研究报告的结构</a:t>
            </a:r>
            <a:endParaRPr kumimoji="0" lang="zh-CN" altLang="en-US" sz="4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29" name="Rectangle 2"/>
          <p:cNvSpPr>
            <a:spLocks noGrp="1"/>
          </p:cNvSpPr>
          <p:nvPr>
            <p:ph type="title"/>
          </p:nvPr>
        </p:nvSpPr>
        <p:spPr>
          <a:xfrm>
            <a:off x="685800" y="1458913"/>
            <a:ext cx="8382000" cy="762000"/>
          </a:xfrm>
        </p:spPr>
        <p:txBody>
          <a:bodyPr wrap="square" anchor="ctr"/>
          <a:p>
            <a:pPr algn="l"/>
            <a:r>
              <a:rPr lang="zh-CN" altLang="en-US" sz="2400" dirty="0">
                <a:latin typeface="宋体" panose="02010600030101010101" pitchFamily="2" charset="-122"/>
                <a:sym typeface="Arial" panose="020B0604020202020204" pitchFamily="34" charset="0"/>
                <a:hlinkClick r:id="rId1" action="ppaction://hlinksldjump"/>
              </a:rPr>
              <a:t>2. 结论先行，逐步论证</a:t>
            </a:r>
            <a:endParaRPr lang="zh-CN" altLang="en-US" sz="2400" dirty="0">
              <a:latin typeface="宋体" panose="02010600030101010101" pitchFamily="2" charset="-122"/>
              <a:sym typeface="Arial" panose="020B0604020202020204" pitchFamily="34" charset="0"/>
            </a:endParaRPr>
          </a:p>
        </p:txBody>
      </p:sp>
      <p:sp>
        <p:nvSpPr>
          <p:cNvPr id="48130" name="Rectangle 3"/>
          <p:cNvSpPr>
            <a:spLocks noGrp="1"/>
          </p:cNvSpPr>
          <p:nvPr>
            <p:ph type="body"/>
          </p:nvPr>
        </p:nvSpPr>
        <p:spPr>
          <a:xfrm>
            <a:off x="554038" y="2296795"/>
            <a:ext cx="8513762" cy="5094288"/>
          </a:xfrm>
        </p:spPr>
        <p:txBody>
          <a:bodyPr wrap="square" anchor="t"/>
          <a:p>
            <a:pPr marL="0" indent="0">
              <a:buNone/>
            </a:pPr>
            <a:r>
              <a:rPr lang="zh-CN" altLang="en-US" dirty="0"/>
              <a:t>    </a:t>
            </a:r>
            <a:r>
              <a:rPr lang="zh-CN" altLang="en-US" sz="2400" dirty="0">
                <a:latin typeface="宋体" panose="02010600030101010101" pitchFamily="2" charset="-122"/>
              </a:rPr>
              <a:t>  先将调查结论写出来，然后再逐步论证。</a:t>
            </a:r>
            <a:endParaRPr lang="zh-CN" altLang="en-US" sz="2400" dirty="0">
              <a:latin typeface="宋体" panose="02010600030101010101" pitchFamily="2" charset="-122"/>
            </a:endParaRPr>
          </a:p>
          <a:p>
            <a:pPr marL="0" indent="0">
              <a:buNone/>
            </a:pPr>
            <a:r>
              <a:rPr lang="zh-CN" altLang="en-US" sz="2400" dirty="0">
                <a:latin typeface="宋体" panose="02010600030101010101" pitchFamily="2" charset="-122"/>
              </a:rPr>
              <a:t>    例如</a:t>
            </a:r>
            <a:r>
              <a:rPr lang="zh-CN" altLang="en-US" sz="2400" b="0" dirty="0">
                <a:latin typeface="宋体" panose="02010600030101010101" pitchFamily="2" charset="-122"/>
              </a:rPr>
              <a:t>：××牌电脑是一种高档机型，通过对××牌电脑在某地的销售、使用情况的调查，我们认为它在某地不具有市场竞争能力，原因主要从以下几个方面阐述…</a:t>
            </a:r>
            <a:endParaRPr lang="zh-CN" altLang="en-US" sz="2400" b="0" dirty="0">
              <a:latin typeface="宋体" panose="02010600030101010101" pitchFamily="2" charset="-122"/>
            </a:endParaRPr>
          </a:p>
          <a:p>
            <a:pPr marL="0" indent="0">
              <a:buNone/>
            </a:pPr>
            <a:r>
              <a:rPr lang="zh-CN" altLang="en-US" sz="2400" dirty="0">
                <a:latin typeface="宋体" panose="02010600030101010101" pitchFamily="2" charset="-122"/>
              </a:rPr>
              <a:t>    对于中药保健可乐饮料的购买意向调查项目也可以这样开头：</a:t>
            </a:r>
            <a:r>
              <a:rPr lang="zh-CN" altLang="en-US" sz="2400" b="0" dirty="0">
                <a:latin typeface="宋体" panose="02010600030101010101" pitchFamily="2" charset="-122"/>
              </a:rPr>
              <a:t>“通过我们对</a:t>
            </a:r>
            <a:r>
              <a:rPr lang="en-US" altLang="zh-CN" sz="2400" b="0" dirty="0">
                <a:latin typeface="宋体" panose="02010600030101010101" pitchFamily="2" charset="-122"/>
              </a:rPr>
              <a:t>××</a:t>
            </a:r>
            <a:r>
              <a:rPr lang="zh-CN" altLang="en-US" sz="2400" b="0" dirty="0">
                <a:latin typeface="宋体" panose="02010600030101010101" pitchFamily="2" charset="-122"/>
              </a:rPr>
              <a:t>保健饮料在西安市消费者购买意向的调查，认为它不具备开发价值，原因主要从以下几方面阐述”。  </a:t>
            </a:r>
            <a:endParaRPr lang="zh-CN" altLang="en-US" sz="2400" b="0" dirty="0">
              <a:latin typeface="宋体" panose="02010600030101010101" pitchFamily="2" charset="-122"/>
            </a:endParaRPr>
          </a:p>
        </p:txBody>
      </p:sp>
      <p:sp>
        <p:nvSpPr>
          <p:cNvPr id="49154" name="Rectangle 2"/>
          <p:cNvSpPr>
            <a:spLocks noGrp="1" noChangeArrowheads="1"/>
          </p:cNvSpPr>
          <p:nvPr/>
        </p:nvSpPr>
        <p:spPr>
          <a:xfrm>
            <a:off x="507339" y="620713"/>
            <a:ext cx="8915400" cy="720725"/>
          </a:xfrm>
          <a:prstGeom prst="rect">
            <a:avLst/>
          </a:prstGeom>
          <a:noFill/>
          <a:ln w="9525">
            <a:noFill/>
          </a:ln>
          <a:effectLst/>
          <a:sp3d prstMaterial="plastic"/>
        </p:spPr>
        <p:txBody>
          <a:bodyPr vert="horz" rtlCol="0" anchor="ctr">
            <a:normAutofit/>
            <a:scene3d>
              <a:camera prst="orthographicFront"/>
              <a:lightRig rig="soft" dir="t"/>
            </a:scene3d>
            <a:sp3d prstMaterial="softEdge">
              <a:bevelT w="25400" h="25400"/>
            </a:sp3d>
          </a:bodyPr>
          <a:lstStyle>
            <a:lvl1pPr marL="0" lvl="0" indent="0" algn="ctr" defTabSz="914400" eaLnBrk="1" fontAlgn="base" latinLnBrk="0" hangingPunct="1">
              <a:lnSpc>
                <a:spcPct val="100000"/>
              </a:lnSpc>
              <a:spcBef>
                <a:spcPct val="0"/>
              </a:spcBef>
              <a:spcAft>
                <a:spcPct val="0"/>
              </a:spcAft>
              <a:buNone/>
              <a:defRPr sz="3600" b="0" i="0" u="none" kern="1200" baseline="0">
                <a:solidFill>
                  <a:schemeClr val="tx2"/>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第三节　市场调查研究报告的结构</a:t>
            </a:r>
            <a:endParaRPr kumimoji="0" lang="zh-CN" altLang="en-US" sz="4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3"/>
          <p:cNvSpPr>
            <a:spLocks noGrp="1"/>
          </p:cNvSpPr>
          <p:nvPr>
            <p:ph idx="1"/>
          </p:nvPr>
        </p:nvSpPr>
        <p:spPr/>
        <p:txBody>
          <a:bodyPr vert="horz" wrap="square" anchor="t"/>
          <a:p>
            <a:pPr>
              <a:buSzPct val="50000"/>
              <a:buFont typeface="Wingdings" panose="05000000000000000000" pitchFamily="2" charset="2"/>
              <a:buChar char="l"/>
            </a:pPr>
            <a:r>
              <a:rPr lang="zh-CN" altLang="en-US" dirty="0">
                <a:ea typeface="黑体" panose="02010609060101010101" pitchFamily="49" charset="-122"/>
              </a:rPr>
              <a:t>了解市场调查工作的最后一个环节，即将调查与预测过程与结果形成报告文书</a:t>
            </a:r>
            <a:endParaRPr lang="zh-CN" altLang="en-US" dirty="0">
              <a:ea typeface="黑体" panose="02010609060101010101" pitchFamily="49" charset="-122"/>
            </a:endParaRPr>
          </a:p>
          <a:p>
            <a:pPr>
              <a:buSzPct val="50000"/>
              <a:buFont typeface="Wingdings" panose="05000000000000000000" pitchFamily="2" charset="2"/>
              <a:buChar char="l"/>
            </a:pPr>
            <a:r>
              <a:rPr lang="zh-CN" altLang="en-US" dirty="0">
                <a:ea typeface="黑体" panose="02010609060101010101" pitchFamily="49" charset="-122"/>
              </a:rPr>
              <a:t>掌握市场调查工作的实际及市场调查报告写作的技能要求</a:t>
            </a:r>
            <a:endParaRPr lang="zh-CN" altLang="en-US" dirty="0">
              <a:ea typeface="黑体" panose="02010609060101010101" pitchFamily="49" charset="-122"/>
            </a:endParaRPr>
          </a:p>
          <a:p>
            <a:pPr>
              <a:buSzPct val="50000"/>
              <a:buFont typeface="Wingdings" panose="05000000000000000000" pitchFamily="2" charset="2"/>
              <a:buChar char="l"/>
            </a:pPr>
            <a:r>
              <a:rPr lang="zh-CN" altLang="en-US" dirty="0">
                <a:ea typeface="黑体" panose="02010609060101010101" pitchFamily="49" charset="-122"/>
              </a:rPr>
              <a:t>熟悉市场调查报告的材料分析、写作程序、结构设计、行文安排、语言表达等</a:t>
            </a:r>
            <a:endParaRPr lang="zh-CN" altLang="en-US" dirty="0">
              <a:ea typeface="黑体" panose="02010609060101010101" pitchFamily="49" charset="-122"/>
            </a:endParaRPr>
          </a:p>
        </p:txBody>
      </p:sp>
      <p:sp>
        <p:nvSpPr>
          <p:cNvPr id="6146"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4100" b="1" i="0" u="none" strike="noStrike" kern="1200" cap="none" spc="0" normalizeH="0" baseline="0" noProof="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a:t>
            </a:r>
            <a:r>
              <a:rPr kumimoji="0" lang="zh-CN" altLang="en-US" sz="4100" b="1" i="0" u="none" strike="noStrike" kern="1200" cap="none" spc="0" normalizeH="0" baseline="0" noProof="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学习目的与要求</a:t>
            </a:r>
            <a:r>
              <a:rPr kumimoji="0" lang="en-US" altLang="zh-CN" sz="4100" b="1" i="0" u="none" strike="noStrike" kern="1200" cap="none" spc="0" normalizeH="0" baseline="0" noProof="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a:t>
            </a:r>
            <a:endParaRPr kumimoji="0" lang="zh-CN" altLang="en-US" sz="4100" b="1" i="0" u="none" strike="noStrike" kern="1200" cap="none" spc="0" normalizeH="0" baseline="0" noProof="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3" name="Rectangle 2"/>
          <p:cNvSpPr>
            <a:spLocks noGrp="1"/>
          </p:cNvSpPr>
          <p:nvPr>
            <p:ph type="title"/>
          </p:nvPr>
        </p:nvSpPr>
        <p:spPr>
          <a:xfrm>
            <a:off x="756920" y="1391603"/>
            <a:ext cx="8382000" cy="762000"/>
          </a:xfrm>
        </p:spPr>
        <p:txBody>
          <a:bodyPr wrap="square" anchor="ctr"/>
          <a:p>
            <a:pPr algn="l"/>
            <a:r>
              <a:rPr lang="zh-CN" altLang="en-US" sz="2400" dirty="0">
                <a:latin typeface="+mn-ea"/>
                <a:ea typeface="+mn-ea"/>
                <a:sym typeface="Arial" panose="020B0604020202020204" pitchFamily="34" charset="0"/>
                <a:hlinkClick r:id="rId1" action="ppaction://hlinksldjump"/>
              </a:rPr>
              <a:t>3. 交待情况，逐层分析</a:t>
            </a:r>
            <a:br>
              <a:rPr lang="zh-CN" altLang="en-US" sz="2400" dirty="0">
                <a:latin typeface="宋体" panose="02010600030101010101" pitchFamily="2" charset="-122"/>
                <a:sym typeface="Arial" panose="020B0604020202020204" pitchFamily="34" charset="0"/>
              </a:rPr>
            </a:br>
            <a:endParaRPr lang="zh-CN" altLang="en-US" sz="2400" dirty="0">
              <a:latin typeface="宋体" panose="02010600030101010101" pitchFamily="2" charset="-122"/>
              <a:sym typeface="Arial" panose="020B0604020202020204" pitchFamily="34" charset="0"/>
            </a:endParaRPr>
          </a:p>
        </p:txBody>
      </p:sp>
      <p:sp>
        <p:nvSpPr>
          <p:cNvPr id="49154" name="Rectangle 3"/>
          <p:cNvSpPr>
            <a:spLocks noGrp="1"/>
          </p:cNvSpPr>
          <p:nvPr>
            <p:ph type="body"/>
          </p:nvPr>
        </p:nvSpPr>
        <p:spPr>
          <a:xfrm>
            <a:off x="690245" y="2066290"/>
            <a:ext cx="8513763" cy="5094288"/>
          </a:xfrm>
        </p:spPr>
        <p:txBody>
          <a:bodyPr wrap="square" anchor="t"/>
          <a:p>
            <a:pPr marL="0" indent="0">
              <a:buNone/>
            </a:pPr>
            <a:r>
              <a:rPr lang="zh-CN" altLang="en-US" dirty="0"/>
              <a:t>    </a:t>
            </a:r>
            <a:r>
              <a:rPr lang="zh-CN" altLang="en-US" dirty="0">
                <a:latin typeface="黑体" panose="02010609060101010101" pitchFamily="49" charset="-122"/>
                <a:ea typeface="黑体" panose="02010609060101010101" pitchFamily="49" charset="-122"/>
              </a:rPr>
              <a:t>   </a:t>
            </a:r>
            <a:r>
              <a:rPr lang="zh-CN" altLang="en-US" sz="2400" dirty="0">
                <a:latin typeface="黑体" panose="02010609060101010101" pitchFamily="49" charset="-122"/>
                <a:ea typeface="黑体" panose="02010609060101010101" pitchFamily="49" charset="-122"/>
              </a:rPr>
              <a:t>可先介绍背景情况、调查数据，然后逐层分析，得出结论。也可先交代调查时间、地点、范围等情况，然后分析。   </a:t>
            </a:r>
            <a:endParaRPr lang="zh-CN" altLang="en-US" sz="2400" dirty="0">
              <a:latin typeface="黑体" panose="02010609060101010101" pitchFamily="49" charset="-122"/>
              <a:ea typeface="黑体" panose="02010609060101010101" pitchFamily="49" charset="-122"/>
            </a:endParaRPr>
          </a:p>
          <a:p>
            <a:pPr marL="0" indent="0">
              <a:buNone/>
            </a:pPr>
            <a:r>
              <a:rPr lang="zh-CN" altLang="en-US" sz="2400" dirty="0">
                <a:latin typeface="黑体" panose="02010609060101010101" pitchFamily="49" charset="-122"/>
                <a:ea typeface="黑体" panose="02010609060101010101" pitchFamily="49" charset="-122"/>
              </a:rPr>
              <a:t>    例如：</a:t>
            </a:r>
            <a:endParaRPr lang="zh-CN" altLang="en-US" sz="2400" dirty="0">
              <a:latin typeface="黑体" panose="02010609060101010101" pitchFamily="49" charset="-122"/>
              <a:ea typeface="黑体" panose="02010609060101010101" pitchFamily="49" charset="-122"/>
            </a:endParaRPr>
          </a:p>
          <a:p>
            <a:pPr>
              <a:buClr>
                <a:srgbClr val="3333FF"/>
              </a:buClr>
              <a:buFont typeface="Wingdings" panose="05000000000000000000" charset="0"/>
              <a:buChar char="Ø"/>
            </a:pPr>
            <a:r>
              <a:rPr lang="zh-CN" altLang="en-US" sz="2400" dirty="0">
                <a:latin typeface="黑体" panose="02010609060101010101" pitchFamily="49" charset="-122"/>
                <a:ea typeface="黑体" panose="02010609060101010101" pitchFamily="49" charset="-122"/>
              </a:rPr>
              <a:t> </a:t>
            </a:r>
            <a:r>
              <a:rPr lang="zh-CN" altLang="en-US" sz="2400" b="0" dirty="0">
                <a:latin typeface="黑体" panose="02010609060101010101" pitchFamily="49" charset="-122"/>
                <a:ea typeface="黑体" panose="02010609060101010101" pitchFamily="49" charset="-122"/>
              </a:rPr>
              <a:t>《关于牙膏的购买习惯与使用情况的调查报告》的开头：本次关于对牙膏的购买习惯和使用情况的调查，调查对象主要集中于中青年，其中青年（20~35岁）占55%，中年（36~50）占25%…</a:t>
            </a:r>
            <a:endParaRPr lang="zh-CN" altLang="en-US" sz="2400" b="0" dirty="0">
              <a:latin typeface="黑体" panose="02010609060101010101" pitchFamily="49" charset="-122"/>
              <a:ea typeface="黑体" panose="02010609060101010101" pitchFamily="49" charset="-122"/>
            </a:endParaRPr>
          </a:p>
          <a:p>
            <a:pPr>
              <a:buClr>
                <a:srgbClr val="3333FF"/>
              </a:buClr>
              <a:buFont typeface="Wingdings" panose="05000000000000000000" charset="0"/>
              <a:buChar char="Ø"/>
            </a:pPr>
            <a:r>
              <a:rPr lang="zh-CN" altLang="en-US" sz="2400" b="0" dirty="0">
                <a:latin typeface="黑体" panose="02010609060101010101" pitchFamily="49" charset="-122"/>
                <a:ea typeface="黑体" panose="02010609060101010101" pitchFamily="49" charset="-122"/>
              </a:rPr>
              <a:t>    本次关于</a:t>
            </a:r>
            <a:r>
              <a:rPr lang="en-US" altLang="zh-CN" sz="2400" b="0" dirty="0">
                <a:latin typeface="黑体" panose="02010609060101010101" pitchFamily="49" charset="-122"/>
                <a:ea typeface="黑体" panose="02010609060101010101" pitchFamily="49" charset="-122"/>
              </a:rPr>
              <a:t>××</a:t>
            </a:r>
            <a:r>
              <a:rPr lang="zh-CN" altLang="en-US" sz="2400" b="0" dirty="0">
                <a:latin typeface="黑体" panose="02010609060101010101" pitchFamily="49" charset="-122"/>
                <a:ea typeface="黑体" panose="02010609060101010101" pitchFamily="49" charset="-122"/>
              </a:rPr>
              <a:t>品牌运动装的消费情况调查主要集中在北京、上海、重庆、天津，调查对象集中于中青年。</a:t>
            </a:r>
            <a:endParaRPr lang="zh-CN" altLang="en-US" sz="2400" b="0" dirty="0">
              <a:latin typeface="黑体" panose="02010609060101010101" pitchFamily="49" charset="-122"/>
              <a:ea typeface="黑体" panose="02010609060101010101" pitchFamily="49" charset="-122"/>
            </a:endParaRPr>
          </a:p>
        </p:txBody>
      </p:sp>
      <p:sp>
        <p:nvSpPr>
          <p:cNvPr id="2" name="Rectangle 2"/>
          <p:cNvSpPr>
            <a:spLocks noGrp="1" noChangeArrowheads="1"/>
          </p:cNvSpPr>
          <p:nvPr/>
        </p:nvSpPr>
        <p:spPr>
          <a:xfrm>
            <a:off x="507339" y="620713"/>
            <a:ext cx="8915400" cy="720725"/>
          </a:xfrm>
          <a:prstGeom prst="rect">
            <a:avLst/>
          </a:prstGeom>
          <a:noFill/>
          <a:ln w="9525">
            <a:noFill/>
          </a:ln>
          <a:effectLst/>
          <a:sp3d prstMaterial="plastic"/>
        </p:spPr>
        <p:txBody>
          <a:bodyPr vert="horz" rtlCol="0" anchor="ctr">
            <a:normAutofit/>
            <a:scene3d>
              <a:camera prst="orthographicFront"/>
              <a:lightRig rig="soft" dir="t"/>
            </a:scene3d>
            <a:sp3d prstMaterial="softEdge">
              <a:bevelT w="25400" h="25400"/>
            </a:sp3d>
          </a:bodyPr>
          <a:lstStyle>
            <a:lvl1pPr marL="0" lvl="0" indent="0" algn="ctr" defTabSz="914400" eaLnBrk="1" fontAlgn="base" latinLnBrk="0" hangingPunct="1">
              <a:lnSpc>
                <a:spcPct val="100000"/>
              </a:lnSpc>
              <a:spcBef>
                <a:spcPct val="0"/>
              </a:spcBef>
              <a:spcAft>
                <a:spcPct val="0"/>
              </a:spcAft>
              <a:buNone/>
              <a:defRPr sz="3600" b="0" i="0" u="none" kern="1200" baseline="0">
                <a:solidFill>
                  <a:schemeClr val="tx2"/>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第三节　市场调查研究报告的结构</a:t>
            </a:r>
            <a:endParaRPr kumimoji="0" lang="zh-CN" altLang="en-US" sz="4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7" name="Rectangle 2"/>
          <p:cNvSpPr>
            <a:spLocks noGrp="1"/>
          </p:cNvSpPr>
          <p:nvPr>
            <p:ph type="title"/>
          </p:nvPr>
        </p:nvSpPr>
        <p:spPr>
          <a:xfrm>
            <a:off x="685800" y="1382713"/>
            <a:ext cx="8382000" cy="762000"/>
          </a:xfrm>
        </p:spPr>
        <p:txBody>
          <a:bodyPr wrap="square" anchor="ctr"/>
          <a:p>
            <a:pPr algn="l"/>
            <a:r>
              <a:rPr lang="zh-CN" altLang="en-US" sz="2400" dirty="0">
                <a:latin typeface="宋体" panose="02010600030101010101" pitchFamily="2" charset="-122"/>
                <a:hlinkClick r:id="rId1" action="ppaction://hlinksldjump"/>
              </a:rPr>
              <a:t>4. 提出问题，引入正题</a:t>
            </a:r>
            <a:endParaRPr lang="zh-CN" altLang="en-US" sz="2400" dirty="0">
              <a:latin typeface="宋体" panose="02010600030101010101" pitchFamily="2" charset="-122"/>
            </a:endParaRPr>
          </a:p>
        </p:txBody>
      </p:sp>
      <p:sp>
        <p:nvSpPr>
          <p:cNvPr id="50178" name="Rectangle 3"/>
          <p:cNvSpPr>
            <a:spLocks noGrp="1"/>
          </p:cNvSpPr>
          <p:nvPr>
            <p:ph type="body"/>
          </p:nvPr>
        </p:nvSpPr>
        <p:spPr>
          <a:xfrm>
            <a:off x="448310" y="2344738"/>
            <a:ext cx="8856663" cy="5094287"/>
          </a:xfrm>
        </p:spPr>
        <p:txBody>
          <a:bodyPr wrap="square" anchor="t"/>
          <a:p>
            <a:pPr marL="0" indent="0">
              <a:buNone/>
            </a:pPr>
            <a:r>
              <a:rPr lang="zh-CN" altLang="en-US" sz="2400" dirty="0">
                <a:latin typeface="宋体" panose="02010600030101010101" pitchFamily="2" charset="-122"/>
              </a:rPr>
              <a:t>    例如《关于方便面市场调查的分析报告》开头部分：随着康师傅方便面的上市，各种方便面品牌，如统一、今麦郎等似雨后春笋般地涌现，面对竞争如何立于不败之地？带着这些问题，我们对重庆市部分消费者和销售点进行了有关调查。</a:t>
            </a:r>
            <a:endParaRPr lang="zh-CN" altLang="en-US" sz="2400" dirty="0">
              <a:latin typeface="宋体" panose="02010600030101010101" pitchFamily="2" charset="-122"/>
            </a:endParaRPr>
          </a:p>
        </p:txBody>
      </p:sp>
      <p:sp>
        <p:nvSpPr>
          <p:cNvPr id="2" name="Rectangle 2"/>
          <p:cNvSpPr>
            <a:spLocks noGrp="1" noChangeArrowheads="1"/>
          </p:cNvSpPr>
          <p:nvPr/>
        </p:nvSpPr>
        <p:spPr>
          <a:xfrm>
            <a:off x="507339" y="620713"/>
            <a:ext cx="8915400" cy="720725"/>
          </a:xfrm>
          <a:prstGeom prst="rect">
            <a:avLst/>
          </a:prstGeom>
          <a:noFill/>
          <a:ln w="9525">
            <a:noFill/>
          </a:ln>
          <a:effectLst/>
          <a:sp3d prstMaterial="plastic"/>
        </p:spPr>
        <p:txBody>
          <a:bodyPr vert="horz" rtlCol="0" anchor="ctr">
            <a:normAutofit/>
            <a:scene3d>
              <a:camera prst="orthographicFront"/>
              <a:lightRig rig="soft" dir="t"/>
            </a:scene3d>
            <a:sp3d prstMaterial="softEdge">
              <a:bevelT w="25400" h="25400"/>
            </a:sp3d>
          </a:bodyPr>
          <a:lstStyle>
            <a:lvl1pPr marL="0" lvl="0" indent="0" algn="ctr" defTabSz="914400" eaLnBrk="1" fontAlgn="base" latinLnBrk="0" hangingPunct="1">
              <a:lnSpc>
                <a:spcPct val="100000"/>
              </a:lnSpc>
              <a:spcBef>
                <a:spcPct val="0"/>
              </a:spcBef>
              <a:spcAft>
                <a:spcPct val="0"/>
              </a:spcAft>
              <a:buNone/>
              <a:defRPr sz="3600" b="0" i="0" u="none" kern="1200" baseline="0">
                <a:solidFill>
                  <a:schemeClr val="tx2"/>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第三节　市场调查研究报告的结构</a:t>
            </a:r>
            <a:endParaRPr kumimoji="0" lang="zh-CN" altLang="en-US" sz="4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3"/>
          <p:cNvSpPr>
            <a:spLocks noGrp="1"/>
          </p:cNvSpPr>
          <p:nvPr>
            <p:ph idx="1"/>
          </p:nvPr>
        </p:nvSpPr>
        <p:spPr/>
        <p:txBody>
          <a:bodyPr vert="horz" wrap="square" anchor="t"/>
          <a:p>
            <a:pPr>
              <a:buNone/>
            </a:pPr>
            <a:r>
              <a:rPr lang="zh-CN" altLang="en-US" dirty="0">
                <a:ea typeface="黑体" panose="02010609060101010101" pitchFamily="49" charset="-122"/>
              </a:rPr>
              <a:t>二、正文</a:t>
            </a:r>
            <a:endParaRPr lang="zh-CN" altLang="en-US" dirty="0">
              <a:ea typeface="黑体" panose="02010609060101010101" pitchFamily="49" charset="-122"/>
            </a:endParaRPr>
          </a:p>
          <a:p>
            <a:pPr>
              <a:buNone/>
            </a:pPr>
            <a:r>
              <a:rPr lang="zh-CN" altLang="en-US" dirty="0">
                <a:ea typeface="黑体" panose="02010609060101010101" pitchFamily="49" charset="-122"/>
              </a:rPr>
              <a:t>（二）论述</a:t>
            </a:r>
            <a:endParaRPr lang="zh-CN" altLang="en-US" dirty="0">
              <a:ea typeface="黑体" panose="02010609060101010101" pitchFamily="49" charset="-122"/>
            </a:endParaRPr>
          </a:p>
          <a:p>
            <a:pPr>
              <a:buChar char="•"/>
            </a:pPr>
            <a:r>
              <a:rPr lang="zh-CN" altLang="en-US" dirty="0">
                <a:ea typeface="黑体" panose="02010609060101010101" pitchFamily="49" charset="-122"/>
              </a:rPr>
              <a:t>论述部分是调查报告的核心部分，它决定着整个调查报告质量的高低和作用的大小。 </a:t>
            </a:r>
            <a:endParaRPr lang="zh-CN" altLang="en-US" dirty="0">
              <a:ea typeface="黑体" panose="02010609060101010101" pitchFamily="49" charset="-122"/>
            </a:endParaRPr>
          </a:p>
          <a:p>
            <a:pPr>
              <a:buChar char="•"/>
            </a:pPr>
            <a:r>
              <a:rPr lang="zh-CN" altLang="en-US" dirty="0">
                <a:ea typeface="黑体" panose="02010609060101010101" pitchFamily="49" charset="-122"/>
              </a:rPr>
              <a:t>论述部分分为基本情况和分析两部分内容。</a:t>
            </a:r>
            <a:endParaRPr lang="zh-CN" altLang="en-US" dirty="0">
              <a:ea typeface="黑体" panose="02010609060101010101" pitchFamily="49" charset="-122"/>
            </a:endParaRPr>
          </a:p>
        </p:txBody>
      </p:sp>
      <p:sp>
        <p:nvSpPr>
          <p:cNvPr id="50178"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第三节　市场调查研究报告的结构</a:t>
            </a:r>
            <a:endParaRPr kumimoji="0" lang="zh-CN" altLang="en-US" sz="4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Rectangle 3"/>
          <p:cNvSpPr>
            <a:spLocks noGrp="1"/>
          </p:cNvSpPr>
          <p:nvPr>
            <p:ph idx="1"/>
          </p:nvPr>
        </p:nvSpPr>
        <p:spPr/>
        <p:txBody>
          <a:bodyPr vert="horz" wrap="square" anchor="t"/>
          <a:p>
            <a:pPr>
              <a:lnSpc>
                <a:spcPct val="90000"/>
              </a:lnSpc>
              <a:buNone/>
            </a:pPr>
            <a:r>
              <a:rPr lang="zh-CN" altLang="en-US" dirty="0">
                <a:ea typeface="黑体" panose="02010609060101010101" pitchFamily="49" charset="-122"/>
              </a:rPr>
              <a:t>二、正文</a:t>
            </a:r>
            <a:endParaRPr lang="zh-CN" altLang="en-US" dirty="0">
              <a:ea typeface="黑体" panose="02010609060101010101" pitchFamily="49" charset="-122"/>
            </a:endParaRPr>
          </a:p>
          <a:p>
            <a:pPr>
              <a:lnSpc>
                <a:spcPct val="90000"/>
              </a:lnSpc>
              <a:buNone/>
            </a:pPr>
            <a:r>
              <a:rPr lang="zh-CN" altLang="en-US" dirty="0">
                <a:ea typeface="黑体" panose="02010609060101010101" pitchFamily="49" charset="-122"/>
              </a:rPr>
              <a:t>（二）论述</a:t>
            </a:r>
            <a:endParaRPr lang="zh-CN" altLang="en-US" dirty="0">
              <a:ea typeface="黑体" panose="02010609060101010101" pitchFamily="49" charset="-122"/>
            </a:endParaRPr>
          </a:p>
          <a:p>
            <a:pPr>
              <a:lnSpc>
                <a:spcPct val="90000"/>
              </a:lnSpc>
              <a:buChar char="•"/>
            </a:pPr>
            <a:r>
              <a:rPr lang="zh-CN" altLang="en-US" dirty="0">
                <a:ea typeface="黑体" panose="02010609060101010101" pitchFamily="49" charset="-122"/>
              </a:rPr>
              <a:t>基本情况部分 </a:t>
            </a:r>
            <a:endParaRPr lang="zh-CN" altLang="en-US" dirty="0">
              <a:ea typeface="黑体" panose="02010609060101010101" pitchFamily="49" charset="-122"/>
            </a:endParaRPr>
          </a:p>
          <a:p>
            <a:pPr>
              <a:lnSpc>
                <a:spcPct val="90000"/>
              </a:lnSpc>
              <a:buChar char="•"/>
            </a:pPr>
            <a:r>
              <a:rPr lang="zh-CN" altLang="en-US" dirty="0">
                <a:ea typeface="黑体" panose="02010609060101010101" pitchFamily="49" charset="-122"/>
              </a:rPr>
              <a:t>提炼方法：</a:t>
            </a:r>
            <a:endParaRPr lang="zh-CN" altLang="en-US" dirty="0">
              <a:ea typeface="黑体" panose="02010609060101010101" pitchFamily="49" charset="-122"/>
            </a:endParaRPr>
          </a:p>
          <a:p>
            <a:pPr>
              <a:lnSpc>
                <a:spcPct val="90000"/>
              </a:lnSpc>
              <a:buNone/>
            </a:pPr>
            <a:r>
              <a:rPr lang="en-US" altLang="zh-CN" sz="3200" dirty="0">
                <a:ea typeface="黑体" panose="02010609060101010101" pitchFamily="49" charset="-122"/>
              </a:rPr>
              <a:t>    </a:t>
            </a:r>
            <a:r>
              <a:rPr lang="zh-CN" altLang="en-US" dirty="0">
                <a:ea typeface="黑体" panose="02010609060101010101" pitchFamily="49" charset="-122"/>
              </a:rPr>
              <a:t>（</a:t>
            </a:r>
            <a:r>
              <a:rPr lang="en-US" altLang="zh-CN" dirty="0">
                <a:ea typeface="黑体" panose="02010609060101010101" pitchFamily="49" charset="-122"/>
              </a:rPr>
              <a:t>1</a:t>
            </a:r>
            <a:r>
              <a:rPr lang="zh-CN" altLang="en-US" dirty="0">
                <a:ea typeface="黑体" panose="02010609060101010101" pitchFamily="49" charset="-122"/>
              </a:rPr>
              <a:t>）先对调查数据资料及背景资料做客观的介绍说明，然后在分析部分阐述对情况的看法、观点或分析；</a:t>
            </a:r>
            <a:endParaRPr lang="zh-CN" altLang="en-US" dirty="0">
              <a:ea typeface="黑体" panose="02010609060101010101" pitchFamily="49" charset="-122"/>
            </a:endParaRPr>
          </a:p>
          <a:p>
            <a:pPr>
              <a:lnSpc>
                <a:spcPct val="90000"/>
              </a:lnSpc>
              <a:buNone/>
            </a:pPr>
            <a:r>
              <a:rPr lang="en-US" altLang="zh-CN" dirty="0">
                <a:ea typeface="黑体" panose="02010609060101010101" pitchFamily="49" charset="-122"/>
              </a:rPr>
              <a:t>    </a:t>
            </a:r>
            <a:r>
              <a:rPr lang="zh-CN" altLang="en-US" dirty="0">
                <a:ea typeface="黑体" panose="02010609060101010101" pitchFamily="49" charset="-122"/>
              </a:rPr>
              <a:t>（</a:t>
            </a:r>
            <a:r>
              <a:rPr lang="en-US" altLang="zh-CN" dirty="0">
                <a:ea typeface="黑体" panose="02010609060101010101" pitchFamily="49" charset="-122"/>
              </a:rPr>
              <a:t>2</a:t>
            </a:r>
            <a:r>
              <a:rPr lang="zh-CN" altLang="en-US" dirty="0">
                <a:ea typeface="黑体" panose="02010609060101010101" pitchFamily="49" charset="-122"/>
              </a:rPr>
              <a:t>）首先提出问题，分析问题，找出解决问题的办法；</a:t>
            </a:r>
            <a:endParaRPr lang="zh-CN" altLang="en-US" dirty="0">
              <a:ea typeface="黑体" panose="02010609060101010101" pitchFamily="49" charset="-122"/>
            </a:endParaRPr>
          </a:p>
          <a:p>
            <a:pPr>
              <a:lnSpc>
                <a:spcPct val="90000"/>
              </a:lnSpc>
              <a:buNone/>
            </a:pPr>
            <a:r>
              <a:rPr lang="en-US" altLang="zh-CN" dirty="0">
                <a:ea typeface="黑体" panose="02010609060101010101" pitchFamily="49" charset="-122"/>
              </a:rPr>
              <a:t>    </a:t>
            </a:r>
            <a:r>
              <a:rPr lang="zh-CN" altLang="en-US" dirty="0">
                <a:ea typeface="黑体" panose="02010609060101010101" pitchFamily="49" charset="-122"/>
              </a:rPr>
              <a:t>（</a:t>
            </a:r>
            <a:r>
              <a:rPr lang="en-US" altLang="zh-CN" dirty="0">
                <a:ea typeface="黑体" panose="02010609060101010101" pitchFamily="49" charset="-122"/>
              </a:rPr>
              <a:t>3</a:t>
            </a:r>
            <a:r>
              <a:rPr lang="zh-CN" altLang="en-US" dirty="0">
                <a:ea typeface="黑体" panose="02010609060101010101" pitchFamily="49" charset="-122"/>
              </a:rPr>
              <a:t>）先肯定事物的一面，由这一面引申出分析部分，再由分析部分引出结论，循序渐进</a:t>
            </a:r>
            <a:r>
              <a:rPr lang="zh-CN" altLang="en-US" sz="3200" dirty="0">
                <a:ea typeface="黑体" panose="02010609060101010101" pitchFamily="49" charset="-122"/>
              </a:rPr>
              <a:t>。</a:t>
            </a:r>
            <a:endParaRPr lang="en-US" altLang="zh-CN" sz="3200" dirty="0">
              <a:ea typeface="黑体" panose="02010609060101010101" pitchFamily="49" charset="-122"/>
            </a:endParaRPr>
          </a:p>
        </p:txBody>
      </p:sp>
      <p:sp>
        <p:nvSpPr>
          <p:cNvPr id="51202"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第三节　市场调查研究报告的结构</a:t>
            </a:r>
            <a:endParaRPr kumimoji="0" lang="zh-CN" altLang="en-US" sz="4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Rectangle 3"/>
          <p:cNvSpPr>
            <a:spLocks noGrp="1"/>
          </p:cNvSpPr>
          <p:nvPr>
            <p:ph idx="1"/>
          </p:nvPr>
        </p:nvSpPr>
        <p:spPr/>
        <p:txBody>
          <a:bodyPr vert="horz" wrap="square" anchor="t"/>
          <a:p>
            <a:pPr>
              <a:lnSpc>
                <a:spcPct val="90000"/>
              </a:lnSpc>
              <a:buNone/>
            </a:pPr>
            <a:r>
              <a:rPr lang="zh-CN" altLang="en-US" sz="2400" dirty="0">
                <a:ea typeface="黑体" panose="02010609060101010101" pitchFamily="49" charset="-122"/>
              </a:rPr>
              <a:t>二、正文</a:t>
            </a:r>
            <a:endParaRPr lang="zh-CN" altLang="en-US" sz="2400" dirty="0">
              <a:ea typeface="黑体" panose="02010609060101010101" pitchFamily="49" charset="-122"/>
            </a:endParaRPr>
          </a:p>
          <a:p>
            <a:pPr>
              <a:lnSpc>
                <a:spcPct val="90000"/>
              </a:lnSpc>
              <a:buNone/>
            </a:pPr>
            <a:r>
              <a:rPr lang="zh-CN" altLang="en-US" sz="2400" dirty="0">
                <a:ea typeface="黑体" panose="02010609060101010101" pitchFamily="49" charset="-122"/>
              </a:rPr>
              <a:t>（二）论述</a:t>
            </a:r>
            <a:endParaRPr lang="zh-CN" altLang="en-US" sz="2400" dirty="0">
              <a:ea typeface="黑体" panose="02010609060101010101" pitchFamily="49" charset="-122"/>
            </a:endParaRPr>
          </a:p>
          <a:p>
            <a:pPr>
              <a:lnSpc>
                <a:spcPct val="90000"/>
              </a:lnSpc>
              <a:buChar char="•"/>
            </a:pPr>
            <a:r>
              <a:rPr lang="zh-CN" altLang="en-US" sz="2400" dirty="0">
                <a:ea typeface="黑体" panose="02010609060101010101" pitchFamily="49" charset="-122"/>
              </a:rPr>
              <a:t>分析部分：分析部分是调查报告的主要组成部分。 </a:t>
            </a:r>
            <a:endParaRPr lang="zh-CN" altLang="en-US" sz="2400" dirty="0">
              <a:ea typeface="黑体" panose="02010609060101010101" pitchFamily="49" charset="-122"/>
            </a:endParaRPr>
          </a:p>
          <a:p>
            <a:pPr>
              <a:lnSpc>
                <a:spcPct val="90000"/>
              </a:lnSpc>
              <a:buChar char="•"/>
            </a:pPr>
            <a:r>
              <a:rPr lang="zh-CN" altLang="en-US" sz="2400" dirty="0">
                <a:ea typeface="黑体" panose="02010609060101010101" pitchFamily="49" charset="-122"/>
              </a:rPr>
              <a:t>分析有三类情况：</a:t>
            </a:r>
            <a:endParaRPr lang="zh-CN" altLang="en-US" sz="2400" dirty="0">
              <a:ea typeface="黑体" panose="02010609060101010101" pitchFamily="49" charset="-122"/>
            </a:endParaRPr>
          </a:p>
          <a:p>
            <a:pPr>
              <a:lnSpc>
                <a:spcPct val="90000"/>
              </a:lnSpc>
              <a:buNone/>
            </a:pPr>
            <a:r>
              <a:rPr lang="zh-CN" altLang="en-US" sz="2400" dirty="0">
                <a:ea typeface="黑体" panose="02010609060101010101" pitchFamily="49" charset="-122"/>
              </a:rPr>
              <a:t>      （</a:t>
            </a:r>
            <a:r>
              <a:rPr lang="en-US" altLang="zh-CN" sz="2400" dirty="0">
                <a:ea typeface="黑体" panose="02010609060101010101" pitchFamily="49" charset="-122"/>
              </a:rPr>
              <a:t>1</a:t>
            </a:r>
            <a:r>
              <a:rPr lang="zh-CN" altLang="en-US" sz="2400" dirty="0">
                <a:ea typeface="黑体" panose="02010609060101010101" pitchFamily="49" charset="-122"/>
              </a:rPr>
              <a:t>）原因分析</a:t>
            </a:r>
            <a:endParaRPr lang="zh-CN" altLang="en-US" sz="2400" dirty="0">
              <a:ea typeface="黑体" panose="02010609060101010101" pitchFamily="49" charset="-122"/>
            </a:endParaRPr>
          </a:p>
          <a:p>
            <a:pPr>
              <a:lnSpc>
                <a:spcPct val="90000"/>
              </a:lnSpc>
              <a:buNone/>
            </a:pPr>
            <a:r>
              <a:rPr lang="zh-CN" altLang="en-US" sz="2400" dirty="0">
                <a:ea typeface="黑体" panose="02010609060101010101" pitchFamily="49" charset="-122"/>
              </a:rPr>
              <a:t>	  （</a:t>
            </a:r>
            <a:r>
              <a:rPr lang="en-US" altLang="zh-CN" sz="2400" dirty="0">
                <a:ea typeface="黑体" panose="02010609060101010101" pitchFamily="49" charset="-122"/>
              </a:rPr>
              <a:t>2</a:t>
            </a:r>
            <a:r>
              <a:rPr lang="zh-CN" altLang="en-US" sz="2400" dirty="0">
                <a:ea typeface="黑体" panose="02010609060101010101" pitchFamily="49" charset="-122"/>
              </a:rPr>
              <a:t>）利弊分析</a:t>
            </a:r>
            <a:endParaRPr lang="zh-CN" altLang="en-US" sz="2400" dirty="0">
              <a:ea typeface="黑体" panose="02010609060101010101" pitchFamily="49" charset="-122"/>
            </a:endParaRPr>
          </a:p>
          <a:p>
            <a:pPr>
              <a:lnSpc>
                <a:spcPct val="90000"/>
              </a:lnSpc>
              <a:buNone/>
            </a:pPr>
            <a:r>
              <a:rPr lang="zh-CN" altLang="en-US" sz="2400" dirty="0">
                <a:ea typeface="黑体" panose="02010609060101010101" pitchFamily="49" charset="-122"/>
              </a:rPr>
              <a:t>	  （</a:t>
            </a:r>
            <a:r>
              <a:rPr lang="en-US" altLang="zh-CN" sz="2400" dirty="0">
                <a:ea typeface="黑体" panose="02010609060101010101" pitchFamily="49" charset="-122"/>
              </a:rPr>
              <a:t>3</a:t>
            </a:r>
            <a:r>
              <a:rPr lang="zh-CN" altLang="en-US" sz="2400" dirty="0">
                <a:ea typeface="黑体" panose="02010609060101010101" pitchFamily="49" charset="-122"/>
              </a:rPr>
              <a:t>）预测分析</a:t>
            </a:r>
            <a:r>
              <a:rPr lang="en-US" altLang="zh-CN" sz="2400" dirty="0">
                <a:ea typeface="黑体" panose="02010609060101010101" pitchFamily="49" charset="-122"/>
              </a:rPr>
              <a:t> </a:t>
            </a:r>
            <a:endParaRPr lang="en-US" altLang="zh-CN" sz="2400" dirty="0">
              <a:ea typeface="黑体" panose="02010609060101010101" pitchFamily="49" charset="-122"/>
            </a:endParaRPr>
          </a:p>
          <a:p>
            <a:pPr>
              <a:lnSpc>
                <a:spcPct val="90000"/>
              </a:lnSpc>
              <a:buSzPct val="50000"/>
              <a:buFont typeface="Wingdings" panose="05000000000000000000" pitchFamily="2" charset="2"/>
              <a:buChar char="l"/>
            </a:pPr>
            <a:r>
              <a:rPr lang="zh-CN" altLang="en-US" sz="2400" dirty="0">
                <a:ea typeface="黑体" panose="02010609060101010101" pitchFamily="49" charset="-122"/>
              </a:rPr>
              <a:t>论述部分层次段落的</a:t>
            </a:r>
            <a:r>
              <a:rPr lang="en-US" altLang="zh-CN" sz="2400" dirty="0">
                <a:ea typeface="黑体" panose="02010609060101010101" pitchFamily="49" charset="-122"/>
              </a:rPr>
              <a:t>4</a:t>
            </a:r>
            <a:r>
              <a:rPr lang="zh-CN" altLang="en-US" sz="2400" dirty="0">
                <a:ea typeface="黑体" panose="02010609060101010101" pitchFamily="49" charset="-122"/>
              </a:rPr>
              <a:t>种形式：</a:t>
            </a:r>
            <a:endParaRPr lang="zh-CN" altLang="en-US" sz="2400" dirty="0">
              <a:ea typeface="黑体" panose="02010609060101010101" pitchFamily="49" charset="-122"/>
            </a:endParaRPr>
          </a:p>
          <a:p>
            <a:pPr>
              <a:lnSpc>
                <a:spcPct val="90000"/>
              </a:lnSpc>
              <a:buSzPct val="50000"/>
              <a:buFont typeface="Wingdings" panose="05000000000000000000" pitchFamily="2" charset="2"/>
              <a:buNone/>
            </a:pPr>
            <a:r>
              <a:rPr lang="zh-CN" altLang="en-US" sz="2400" dirty="0">
                <a:ea typeface="黑体" panose="02010609060101010101" pitchFamily="49" charset="-122"/>
              </a:rPr>
              <a:t>      （</a:t>
            </a:r>
            <a:r>
              <a:rPr lang="en-US" altLang="zh-CN" sz="2400" dirty="0">
                <a:ea typeface="黑体" panose="02010609060101010101" pitchFamily="49" charset="-122"/>
              </a:rPr>
              <a:t>1</a:t>
            </a:r>
            <a:r>
              <a:rPr lang="zh-CN" altLang="en-US" sz="2400" dirty="0">
                <a:ea typeface="黑体" panose="02010609060101010101" pitchFamily="49" charset="-122"/>
              </a:rPr>
              <a:t>）层层深入形式 </a:t>
            </a:r>
            <a:endParaRPr lang="zh-CN" altLang="en-US" sz="2400" dirty="0">
              <a:ea typeface="黑体" panose="02010609060101010101" pitchFamily="49" charset="-122"/>
            </a:endParaRPr>
          </a:p>
          <a:p>
            <a:pPr>
              <a:lnSpc>
                <a:spcPct val="90000"/>
              </a:lnSpc>
              <a:buSzPct val="50000"/>
              <a:buFont typeface="Wingdings" panose="05000000000000000000" pitchFamily="2" charset="2"/>
              <a:buNone/>
            </a:pPr>
            <a:r>
              <a:rPr lang="zh-CN" altLang="en-US" sz="2400" dirty="0">
                <a:ea typeface="黑体" panose="02010609060101010101" pitchFamily="49" charset="-122"/>
              </a:rPr>
              <a:t>	  （</a:t>
            </a:r>
            <a:r>
              <a:rPr lang="en-US" altLang="zh-CN" sz="2400" dirty="0">
                <a:ea typeface="黑体" panose="02010609060101010101" pitchFamily="49" charset="-122"/>
              </a:rPr>
              <a:t>2</a:t>
            </a:r>
            <a:r>
              <a:rPr lang="zh-CN" altLang="en-US" sz="2400" dirty="0">
                <a:ea typeface="黑体" panose="02010609060101010101" pitchFamily="49" charset="-122"/>
              </a:rPr>
              <a:t>）先后顺序形式 </a:t>
            </a:r>
            <a:endParaRPr lang="zh-CN" altLang="en-US" sz="2400" dirty="0">
              <a:ea typeface="黑体" panose="02010609060101010101" pitchFamily="49" charset="-122"/>
            </a:endParaRPr>
          </a:p>
          <a:p>
            <a:pPr>
              <a:lnSpc>
                <a:spcPct val="90000"/>
              </a:lnSpc>
              <a:buSzPct val="50000"/>
              <a:buFont typeface="Wingdings" panose="05000000000000000000" pitchFamily="2" charset="2"/>
              <a:buNone/>
            </a:pPr>
            <a:r>
              <a:rPr lang="zh-CN" altLang="en-US" sz="2400" dirty="0">
                <a:ea typeface="黑体" panose="02010609060101010101" pitchFamily="49" charset="-122"/>
              </a:rPr>
              <a:t>	  （</a:t>
            </a:r>
            <a:r>
              <a:rPr lang="en-US" altLang="zh-CN" sz="2400" dirty="0">
                <a:ea typeface="黑体" panose="02010609060101010101" pitchFamily="49" charset="-122"/>
              </a:rPr>
              <a:t>3</a:t>
            </a:r>
            <a:r>
              <a:rPr lang="zh-CN" altLang="en-US" sz="2400" dirty="0">
                <a:ea typeface="黑体" panose="02010609060101010101" pitchFamily="49" charset="-122"/>
              </a:rPr>
              <a:t>）综合展开形式 </a:t>
            </a:r>
            <a:endParaRPr lang="zh-CN" altLang="en-US" sz="2400" dirty="0">
              <a:ea typeface="黑体" panose="02010609060101010101" pitchFamily="49" charset="-122"/>
            </a:endParaRPr>
          </a:p>
          <a:p>
            <a:pPr>
              <a:lnSpc>
                <a:spcPct val="90000"/>
              </a:lnSpc>
              <a:buSzPct val="50000"/>
              <a:buFont typeface="Wingdings" panose="05000000000000000000" pitchFamily="2" charset="2"/>
              <a:buNone/>
            </a:pPr>
            <a:r>
              <a:rPr lang="zh-CN" altLang="en-US" sz="2400" dirty="0">
                <a:ea typeface="黑体" panose="02010609060101010101" pitchFamily="49" charset="-122"/>
              </a:rPr>
              <a:t>	  （</a:t>
            </a:r>
            <a:r>
              <a:rPr lang="en-US" altLang="zh-CN" sz="2400" dirty="0">
                <a:ea typeface="黑体" panose="02010609060101010101" pitchFamily="49" charset="-122"/>
              </a:rPr>
              <a:t>4</a:t>
            </a:r>
            <a:r>
              <a:rPr lang="zh-CN" altLang="en-US" sz="2400" dirty="0">
                <a:ea typeface="黑体" panose="02010609060101010101" pitchFamily="49" charset="-122"/>
              </a:rPr>
              <a:t>）并列形式  </a:t>
            </a:r>
            <a:endParaRPr lang="en-US" altLang="zh-CN" sz="2400" dirty="0">
              <a:ea typeface="黑体" panose="02010609060101010101" pitchFamily="49" charset="-122"/>
            </a:endParaRPr>
          </a:p>
        </p:txBody>
      </p:sp>
      <p:sp>
        <p:nvSpPr>
          <p:cNvPr id="52226"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第三节　市场调查研究报告的结构</a:t>
            </a:r>
            <a:endParaRPr kumimoji="0" lang="zh-CN" altLang="en-US" sz="4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Rectangle 3"/>
          <p:cNvSpPr>
            <a:spLocks noGrp="1"/>
          </p:cNvSpPr>
          <p:nvPr>
            <p:ph idx="1"/>
          </p:nvPr>
        </p:nvSpPr>
        <p:spPr/>
        <p:txBody>
          <a:bodyPr vert="horz" wrap="square" anchor="t"/>
          <a:p>
            <a:pPr>
              <a:buNone/>
            </a:pPr>
            <a:r>
              <a:rPr lang="zh-CN" altLang="en-US" dirty="0">
                <a:ea typeface="黑体" panose="02010609060101010101" pitchFamily="49" charset="-122"/>
              </a:rPr>
              <a:t>二、正文</a:t>
            </a:r>
            <a:endParaRPr lang="zh-CN" altLang="en-US" dirty="0">
              <a:ea typeface="黑体" panose="02010609060101010101" pitchFamily="49" charset="-122"/>
            </a:endParaRPr>
          </a:p>
          <a:p>
            <a:pPr>
              <a:buNone/>
            </a:pPr>
            <a:r>
              <a:rPr lang="zh-CN" altLang="en-US" dirty="0">
                <a:ea typeface="黑体" panose="02010609060101010101" pitchFamily="49" charset="-122"/>
              </a:rPr>
              <a:t>（三）结尾</a:t>
            </a:r>
            <a:endParaRPr lang="zh-CN" altLang="en-US" dirty="0">
              <a:ea typeface="黑体" panose="02010609060101010101" pitchFamily="49" charset="-122"/>
            </a:endParaRPr>
          </a:p>
          <a:p>
            <a:pPr>
              <a:buChar char="•"/>
            </a:pPr>
            <a:r>
              <a:rPr lang="zh-CN" altLang="en-US" dirty="0">
                <a:ea typeface="黑体" panose="02010609060101010101" pitchFamily="49" charset="-122"/>
              </a:rPr>
              <a:t>结尾部分是调查报告的结束语，好的结尾可使读者明确题旨，加深认识，启发读者思考和联想。 </a:t>
            </a:r>
            <a:endParaRPr lang="zh-CN" altLang="en-US" dirty="0">
              <a:ea typeface="黑体" panose="02010609060101010101" pitchFamily="49" charset="-122"/>
            </a:endParaRPr>
          </a:p>
          <a:p>
            <a:pPr>
              <a:buChar char="•"/>
            </a:pPr>
            <a:r>
              <a:rPr lang="zh-CN" altLang="en-US" dirty="0">
                <a:ea typeface="黑体" panose="02010609060101010101" pitchFamily="49" charset="-122"/>
              </a:rPr>
              <a:t>结尾一般有四种形式：</a:t>
            </a:r>
            <a:endParaRPr lang="zh-CN" altLang="en-US" dirty="0">
              <a:ea typeface="黑体" panose="02010609060101010101" pitchFamily="49" charset="-122"/>
            </a:endParaRPr>
          </a:p>
          <a:p>
            <a:pPr>
              <a:buNone/>
            </a:pPr>
            <a:r>
              <a:rPr lang="en-US" altLang="zh-CN" dirty="0">
                <a:ea typeface="黑体" panose="02010609060101010101" pitchFamily="49" charset="-122"/>
              </a:rPr>
              <a:t>		</a:t>
            </a:r>
            <a:r>
              <a:rPr lang="zh-CN" altLang="en-US" dirty="0">
                <a:ea typeface="黑体" panose="02010609060101010101" pitchFamily="49" charset="-122"/>
              </a:rPr>
              <a:t>（</a:t>
            </a:r>
            <a:r>
              <a:rPr lang="en-US" altLang="zh-CN" dirty="0">
                <a:ea typeface="黑体" panose="02010609060101010101" pitchFamily="49" charset="-122"/>
              </a:rPr>
              <a:t>1</a:t>
            </a:r>
            <a:r>
              <a:rPr lang="zh-CN" altLang="en-US" dirty="0">
                <a:ea typeface="黑体" panose="02010609060101010101" pitchFamily="49" charset="-122"/>
              </a:rPr>
              <a:t>）概括全文</a:t>
            </a:r>
            <a:endParaRPr lang="zh-CN" altLang="en-US" dirty="0">
              <a:ea typeface="黑体" panose="02010609060101010101" pitchFamily="49" charset="-122"/>
            </a:endParaRPr>
          </a:p>
          <a:p>
            <a:pPr>
              <a:buNone/>
            </a:pPr>
            <a:r>
              <a:rPr lang="en-US" altLang="zh-CN" dirty="0">
                <a:ea typeface="黑体" panose="02010609060101010101" pitchFamily="49" charset="-122"/>
              </a:rPr>
              <a:t>		</a:t>
            </a:r>
            <a:r>
              <a:rPr lang="zh-CN" altLang="en-US" dirty="0">
                <a:ea typeface="黑体" panose="02010609060101010101" pitchFamily="49" charset="-122"/>
              </a:rPr>
              <a:t>（</a:t>
            </a:r>
            <a:r>
              <a:rPr lang="en-US" altLang="zh-CN" dirty="0">
                <a:ea typeface="黑体" panose="02010609060101010101" pitchFamily="49" charset="-122"/>
              </a:rPr>
              <a:t>2</a:t>
            </a:r>
            <a:r>
              <a:rPr lang="zh-CN" altLang="en-US" dirty="0">
                <a:ea typeface="黑体" panose="02010609060101010101" pitchFamily="49" charset="-122"/>
              </a:rPr>
              <a:t>）形成结论</a:t>
            </a:r>
            <a:endParaRPr lang="zh-CN" altLang="en-US" dirty="0">
              <a:ea typeface="黑体" panose="02010609060101010101" pitchFamily="49" charset="-122"/>
            </a:endParaRPr>
          </a:p>
          <a:p>
            <a:pPr>
              <a:buNone/>
            </a:pPr>
            <a:r>
              <a:rPr lang="en-US" altLang="zh-CN" dirty="0">
                <a:ea typeface="黑体" panose="02010609060101010101" pitchFamily="49" charset="-122"/>
              </a:rPr>
              <a:t>		</a:t>
            </a:r>
            <a:r>
              <a:rPr lang="zh-CN" altLang="en-US" dirty="0">
                <a:ea typeface="黑体" panose="02010609060101010101" pitchFamily="49" charset="-122"/>
              </a:rPr>
              <a:t>（</a:t>
            </a:r>
            <a:r>
              <a:rPr lang="en-US" altLang="zh-CN" dirty="0">
                <a:ea typeface="黑体" panose="02010609060101010101" pitchFamily="49" charset="-122"/>
              </a:rPr>
              <a:t>3</a:t>
            </a:r>
            <a:r>
              <a:rPr lang="zh-CN" altLang="en-US" dirty="0">
                <a:ea typeface="黑体" panose="02010609060101010101" pitchFamily="49" charset="-122"/>
              </a:rPr>
              <a:t>）提出看法和建议</a:t>
            </a:r>
            <a:endParaRPr lang="zh-CN" altLang="en-US" dirty="0">
              <a:ea typeface="黑体" panose="02010609060101010101" pitchFamily="49" charset="-122"/>
            </a:endParaRPr>
          </a:p>
          <a:p>
            <a:pPr>
              <a:buNone/>
            </a:pPr>
            <a:r>
              <a:rPr lang="en-US" altLang="zh-CN" dirty="0">
                <a:ea typeface="黑体" panose="02010609060101010101" pitchFamily="49" charset="-122"/>
              </a:rPr>
              <a:t>		</a:t>
            </a:r>
            <a:r>
              <a:rPr lang="zh-CN" altLang="en-US" dirty="0">
                <a:ea typeface="黑体" panose="02010609060101010101" pitchFamily="49" charset="-122"/>
              </a:rPr>
              <a:t>（</a:t>
            </a:r>
            <a:r>
              <a:rPr lang="en-US" altLang="zh-CN" dirty="0">
                <a:ea typeface="黑体" panose="02010609060101010101" pitchFamily="49" charset="-122"/>
              </a:rPr>
              <a:t>4</a:t>
            </a:r>
            <a:r>
              <a:rPr lang="zh-CN" altLang="en-US" dirty="0">
                <a:ea typeface="黑体" panose="02010609060101010101" pitchFamily="49" charset="-122"/>
              </a:rPr>
              <a:t>）展望未来，说明意义</a:t>
            </a:r>
            <a:endParaRPr lang="zh-CN" altLang="en-US" dirty="0">
              <a:ea typeface="黑体" panose="02010609060101010101" pitchFamily="49" charset="-122"/>
            </a:endParaRPr>
          </a:p>
        </p:txBody>
      </p:sp>
      <p:sp>
        <p:nvSpPr>
          <p:cNvPr id="53250"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第三节　市场调查研究报告的结构</a:t>
            </a:r>
            <a:endParaRPr kumimoji="0" lang="zh-CN" altLang="en-US" sz="4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Rectangle 3"/>
          <p:cNvSpPr>
            <a:spLocks noGrp="1"/>
          </p:cNvSpPr>
          <p:nvPr>
            <p:ph idx="1"/>
          </p:nvPr>
        </p:nvSpPr>
        <p:spPr/>
        <p:txBody>
          <a:bodyPr vert="horz" wrap="square" anchor="t"/>
          <a:p>
            <a:pPr>
              <a:buNone/>
            </a:pPr>
            <a:r>
              <a:rPr lang="zh-CN" altLang="en-US" dirty="0">
                <a:ea typeface="黑体" panose="02010609060101010101" pitchFamily="49" charset="-122"/>
              </a:rPr>
              <a:t>三、附录</a:t>
            </a:r>
            <a:endParaRPr lang="zh-CN" altLang="en-US" dirty="0">
              <a:ea typeface="黑体" panose="02010609060101010101" pitchFamily="49" charset="-122"/>
            </a:endParaRPr>
          </a:p>
          <a:p>
            <a:pPr>
              <a:buChar char="•"/>
            </a:pPr>
            <a:r>
              <a:rPr lang="zh-CN" altLang="en-US" dirty="0">
                <a:ea typeface="黑体" panose="02010609060101010101" pitchFamily="49" charset="-122"/>
              </a:rPr>
              <a:t>附录是指调查报告正文包含不了或没有提及，但与正文有关必须附加说明的部分。</a:t>
            </a:r>
            <a:endParaRPr lang="zh-CN" altLang="en-US" dirty="0">
              <a:ea typeface="黑体" panose="02010609060101010101" pitchFamily="49" charset="-122"/>
            </a:endParaRPr>
          </a:p>
          <a:p>
            <a:pPr>
              <a:buChar char="•"/>
            </a:pPr>
            <a:r>
              <a:rPr lang="zh-CN" altLang="en-US" dirty="0">
                <a:ea typeface="黑体" panose="02010609060101010101" pitchFamily="49" charset="-122"/>
              </a:rPr>
              <a:t>附录是对正文报告的补充或更详尽说明。 </a:t>
            </a:r>
            <a:endParaRPr lang="zh-CN" altLang="en-US" dirty="0">
              <a:ea typeface="黑体" panose="02010609060101010101" pitchFamily="49" charset="-122"/>
            </a:endParaRPr>
          </a:p>
          <a:p>
            <a:pPr>
              <a:buChar char="•"/>
            </a:pPr>
            <a:r>
              <a:rPr lang="zh-CN" altLang="en-US" dirty="0">
                <a:ea typeface="黑体" panose="02010609060101010101" pitchFamily="49" charset="-122"/>
              </a:rPr>
              <a:t>附录包括数据汇总表、原始资料背景材料和必要的工作技术报告 。</a:t>
            </a:r>
            <a:endParaRPr lang="zh-CN" altLang="en-US" dirty="0">
              <a:ea typeface="黑体" panose="02010609060101010101" pitchFamily="49" charset="-122"/>
            </a:endParaRPr>
          </a:p>
        </p:txBody>
      </p:sp>
      <p:sp>
        <p:nvSpPr>
          <p:cNvPr id="54274"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第三节　市场调查研究报告的结构</a:t>
            </a:r>
            <a:endParaRPr kumimoji="0" lang="zh-CN" altLang="en-US" sz="4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Rectangle 3"/>
          <p:cNvSpPr>
            <a:spLocks noGrp="1"/>
          </p:cNvSpPr>
          <p:nvPr>
            <p:ph idx="1"/>
          </p:nvPr>
        </p:nvSpPr>
        <p:spPr/>
        <p:txBody>
          <a:bodyPr vert="horz" wrap="square" anchor="t"/>
          <a:p>
            <a:pPr>
              <a:buNone/>
            </a:pPr>
            <a:r>
              <a:rPr lang="zh-CN" altLang="en-US" dirty="0">
                <a:ea typeface="黑体" panose="02010609060101010101" pitchFamily="49" charset="-122"/>
              </a:rPr>
              <a:t>一、市场调查与预测报告撰写中容易出现的问题</a:t>
            </a:r>
            <a:endParaRPr lang="zh-CN" altLang="en-US" dirty="0">
              <a:ea typeface="黑体" panose="02010609060101010101" pitchFamily="49" charset="-122"/>
            </a:endParaRPr>
          </a:p>
          <a:p>
            <a:pPr>
              <a:buNone/>
            </a:pPr>
            <a:r>
              <a:rPr lang="zh-CN" altLang="en-US" dirty="0">
                <a:ea typeface="黑体" panose="02010609060101010101" pitchFamily="49" charset="-122"/>
              </a:rPr>
              <a:t>（一）处理不好篇幅和质量的关系</a:t>
            </a:r>
            <a:endParaRPr lang="zh-CN" altLang="en-US" dirty="0">
              <a:ea typeface="黑体" panose="02010609060101010101" pitchFamily="49" charset="-122"/>
            </a:endParaRPr>
          </a:p>
          <a:p>
            <a:pPr>
              <a:buNone/>
            </a:pPr>
            <a:r>
              <a:rPr lang="zh-CN" altLang="en-US" dirty="0">
                <a:ea typeface="黑体" panose="02010609060101010101" pitchFamily="49" charset="-122"/>
              </a:rPr>
              <a:t>（二）解释不充分或不准确</a:t>
            </a:r>
            <a:endParaRPr lang="zh-CN" altLang="en-US" dirty="0">
              <a:ea typeface="黑体" panose="02010609060101010101" pitchFamily="49" charset="-122"/>
            </a:endParaRPr>
          </a:p>
          <a:p>
            <a:pPr>
              <a:buNone/>
            </a:pPr>
            <a:r>
              <a:rPr lang="zh-CN" altLang="en-US" dirty="0">
                <a:ea typeface="黑体" panose="02010609060101010101" pitchFamily="49" charset="-122"/>
              </a:rPr>
              <a:t>（三）把握不准资料的取舍</a:t>
            </a:r>
            <a:endParaRPr lang="zh-CN" altLang="en-US" dirty="0">
              <a:ea typeface="黑体" panose="02010609060101010101" pitchFamily="49" charset="-122"/>
            </a:endParaRPr>
          </a:p>
          <a:p>
            <a:pPr>
              <a:buNone/>
            </a:pPr>
            <a:r>
              <a:rPr lang="zh-CN" altLang="en-US" dirty="0">
                <a:ea typeface="黑体" panose="02010609060101010101" pitchFamily="49" charset="-122"/>
              </a:rPr>
              <a:t>（四）所提建议不可行</a:t>
            </a:r>
            <a:endParaRPr lang="zh-CN" altLang="en-US" dirty="0">
              <a:ea typeface="黑体" panose="02010609060101010101" pitchFamily="49" charset="-122"/>
            </a:endParaRPr>
          </a:p>
          <a:p>
            <a:pPr>
              <a:buNone/>
            </a:pPr>
            <a:r>
              <a:rPr lang="zh-CN" altLang="en-US" dirty="0">
                <a:ea typeface="黑体" panose="02010609060101010101" pitchFamily="49" charset="-122"/>
              </a:rPr>
              <a:t>（五）过度使用定量技术</a:t>
            </a:r>
            <a:endParaRPr lang="zh-CN" altLang="en-US" dirty="0">
              <a:ea typeface="黑体" panose="02010609060101010101" pitchFamily="49" charset="-122"/>
            </a:endParaRPr>
          </a:p>
          <a:p>
            <a:pPr>
              <a:buNone/>
            </a:pPr>
            <a:r>
              <a:rPr lang="zh-CN" altLang="en-US" dirty="0">
                <a:ea typeface="黑体" panose="02010609060101010101" pitchFamily="49" charset="-122"/>
              </a:rPr>
              <a:t>（六）报告数据的公正性不够</a:t>
            </a:r>
            <a:endParaRPr lang="zh-CN" altLang="en-US" dirty="0">
              <a:ea typeface="黑体" panose="02010609060101010101" pitchFamily="49" charset="-122"/>
            </a:endParaRPr>
          </a:p>
        </p:txBody>
      </p:sp>
      <p:sp>
        <p:nvSpPr>
          <p:cNvPr id="55298"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第四节　市场调查报告的写作技巧</a:t>
            </a:r>
            <a:endParaRPr kumimoji="0" lang="zh-CN" altLang="en-US" sz="4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Rectangle 3"/>
          <p:cNvSpPr>
            <a:spLocks noGrp="1"/>
          </p:cNvSpPr>
          <p:nvPr>
            <p:ph idx="1"/>
          </p:nvPr>
        </p:nvSpPr>
        <p:spPr/>
        <p:txBody>
          <a:bodyPr vert="horz" wrap="square" anchor="t"/>
          <a:p>
            <a:pPr>
              <a:buNone/>
            </a:pPr>
            <a:r>
              <a:rPr lang="zh-CN" altLang="en-US" dirty="0">
                <a:ea typeface="黑体" panose="02010609060101010101" pitchFamily="49" charset="-122"/>
              </a:rPr>
              <a:t>二、撰写技巧</a:t>
            </a:r>
            <a:endParaRPr lang="zh-CN" altLang="en-US" dirty="0">
              <a:ea typeface="黑体" panose="02010609060101010101" pitchFamily="49" charset="-122"/>
            </a:endParaRPr>
          </a:p>
          <a:p>
            <a:pPr>
              <a:buNone/>
            </a:pPr>
            <a:r>
              <a:rPr lang="zh-CN" altLang="en-US" dirty="0">
                <a:ea typeface="黑体" panose="02010609060101010101" pitchFamily="49" charset="-122"/>
              </a:rPr>
              <a:t>（一）叙述技巧</a:t>
            </a:r>
            <a:endParaRPr lang="zh-CN" altLang="en-US" dirty="0">
              <a:ea typeface="黑体" panose="02010609060101010101" pitchFamily="49" charset="-122"/>
            </a:endParaRPr>
          </a:p>
          <a:p>
            <a:pPr>
              <a:buSzPct val="50000"/>
              <a:buFont typeface="Wingdings" panose="05000000000000000000" pitchFamily="2" charset="2"/>
              <a:buChar char="l"/>
            </a:pPr>
            <a:r>
              <a:rPr lang="zh-CN" altLang="en-US" dirty="0">
                <a:ea typeface="黑体" panose="02010609060101010101" pitchFamily="49" charset="-122"/>
              </a:rPr>
              <a:t>市场调查与预测报告的叙述主要用于开头部分，通过叙述事情的来龙去脉表明调查与预测的目的、过程和结果。</a:t>
            </a:r>
            <a:endParaRPr lang="zh-CN" altLang="en-US" dirty="0">
              <a:ea typeface="黑体" panose="02010609060101010101" pitchFamily="49" charset="-122"/>
            </a:endParaRPr>
          </a:p>
          <a:p>
            <a:pPr>
              <a:buSzPct val="50000"/>
              <a:buFont typeface="Wingdings" panose="05000000000000000000" pitchFamily="2" charset="2"/>
              <a:buChar char="l"/>
            </a:pPr>
            <a:r>
              <a:rPr lang="zh-CN" altLang="en-US" dirty="0">
                <a:ea typeface="黑体" panose="02010609060101010101" pitchFamily="49" charset="-122"/>
              </a:rPr>
              <a:t>常用的叙述技巧有：</a:t>
            </a:r>
            <a:endParaRPr lang="zh-CN" altLang="en-US" dirty="0">
              <a:ea typeface="黑体" panose="02010609060101010101" pitchFamily="49" charset="-122"/>
            </a:endParaRPr>
          </a:p>
          <a:p>
            <a:pPr>
              <a:buNone/>
            </a:pPr>
            <a:r>
              <a:rPr lang="en-US" altLang="zh-CN" dirty="0">
                <a:ea typeface="黑体" panose="02010609060101010101" pitchFamily="49" charset="-122"/>
              </a:rPr>
              <a:t>	 1. </a:t>
            </a:r>
            <a:r>
              <a:rPr lang="zh-CN" altLang="en-US" dirty="0">
                <a:ea typeface="黑体" panose="02010609060101010101" pitchFamily="49" charset="-122"/>
              </a:rPr>
              <a:t>概括叙述</a:t>
            </a:r>
            <a:endParaRPr lang="zh-CN" altLang="en-US" dirty="0">
              <a:ea typeface="黑体" panose="02010609060101010101" pitchFamily="49" charset="-122"/>
            </a:endParaRPr>
          </a:p>
          <a:p>
            <a:pPr>
              <a:buNone/>
            </a:pPr>
            <a:r>
              <a:rPr lang="en-US" altLang="zh-CN" dirty="0">
                <a:ea typeface="黑体" panose="02010609060101010101" pitchFamily="49" charset="-122"/>
              </a:rPr>
              <a:t>     2. </a:t>
            </a:r>
            <a:r>
              <a:rPr lang="zh-CN" altLang="en-US" dirty="0">
                <a:ea typeface="黑体" panose="02010609060101010101" pitchFamily="49" charset="-122"/>
              </a:rPr>
              <a:t>按时间顺序叙述</a:t>
            </a:r>
            <a:endParaRPr lang="zh-CN" altLang="en-US" dirty="0">
              <a:ea typeface="黑体" panose="02010609060101010101" pitchFamily="49" charset="-122"/>
            </a:endParaRPr>
          </a:p>
          <a:p>
            <a:pPr>
              <a:buNone/>
            </a:pPr>
            <a:r>
              <a:rPr lang="en-US" altLang="zh-CN" dirty="0">
                <a:ea typeface="黑体" panose="02010609060101010101" pitchFamily="49" charset="-122"/>
              </a:rPr>
              <a:t>     3. </a:t>
            </a:r>
            <a:r>
              <a:rPr lang="zh-CN" altLang="en-US" dirty="0">
                <a:ea typeface="黑体" panose="02010609060101010101" pitchFamily="49" charset="-122"/>
              </a:rPr>
              <a:t>叙述主体的省略</a:t>
            </a:r>
            <a:endParaRPr lang="zh-CN" altLang="en-US" dirty="0">
              <a:ea typeface="黑体" panose="02010609060101010101" pitchFamily="49" charset="-122"/>
            </a:endParaRPr>
          </a:p>
        </p:txBody>
      </p:sp>
      <p:sp>
        <p:nvSpPr>
          <p:cNvPr id="56322"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第四节　市场调查报告的写作技巧</a:t>
            </a:r>
            <a:endParaRPr kumimoji="0" lang="zh-CN" altLang="en-US" sz="4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Rectangle 3"/>
          <p:cNvSpPr>
            <a:spLocks noGrp="1"/>
          </p:cNvSpPr>
          <p:nvPr>
            <p:ph idx="1"/>
          </p:nvPr>
        </p:nvSpPr>
        <p:spPr/>
        <p:txBody>
          <a:bodyPr vert="horz" wrap="square" anchor="t"/>
          <a:p>
            <a:pPr>
              <a:buNone/>
            </a:pPr>
            <a:r>
              <a:rPr lang="zh-CN" altLang="en-US" dirty="0">
                <a:ea typeface="黑体" panose="02010609060101010101" pitchFamily="49" charset="-122"/>
              </a:rPr>
              <a:t>二、撰写技巧</a:t>
            </a:r>
            <a:endParaRPr lang="zh-CN" altLang="en-US" dirty="0">
              <a:ea typeface="黑体" panose="02010609060101010101" pitchFamily="49" charset="-122"/>
            </a:endParaRPr>
          </a:p>
          <a:p>
            <a:pPr>
              <a:buNone/>
            </a:pPr>
            <a:r>
              <a:rPr lang="zh-CN" altLang="en-US" dirty="0">
                <a:ea typeface="黑体" panose="02010609060101010101" pitchFamily="49" charset="-122"/>
              </a:rPr>
              <a:t>（二）说明技巧</a:t>
            </a:r>
            <a:endParaRPr lang="zh-CN" altLang="en-US" dirty="0">
              <a:ea typeface="黑体" panose="02010609060101010101" pitchFamily="49" charset="-122"/>
            </a:endParaRPr>
          </a:p>
          <a:p>
            <a:pPr>
              <a:buNone/>
            </a:pPr>
            <a:r>
              <a:rPr lang="en-US" altLang="zh-CN" dirty="0">
                <a:ea typeface="黑体" panose="02010609060101010101" pitchFamily="49" charset="-122"/>
              </a:rPr>
              <a:t>   1. </a:t>
            </a:r>
            <a:r>
              <a:rPr lang="zh-CN" altLang="en-US" dirty="0">
                <a:ea typeface="黑体" panose="02010609060101010101" pitchFamily="49" charset="-122"/>
              </a:rPr>
              <a:t>数字说明</a:t>
            </a:r>
            <a:endParaRPr lang="zh-CN" altLang="en-US" dirty="0">
              <a:ea typeface="黑体" panose="02010609060101010101" pitchFamily="49" charset="-122"/>
            </a:endParaRPr>
          </a:p>
          <a:p>
            <a:pPr>
              <a:buNone/>
            </a:pPr>
            <a:r>
              <a:rPr lang="zh-CN" altLang="en-US" dirty="0">
                <a:ea typeface="黑体" panose="02010609060101010101" pitchFamily="49" charset="-122"/>
              </a:rPr>
              <a:t>   注意：</a:t>
            </a:r>
            <a:endParaRPr lang="zh-CN" altLang="en-US" dirty="0">
              <a:ea typeface="黑体" panose="02010609060101010101" pitchFamily="49" charset="-122"/>
            </a:endParaRPr>
          </a:p>
          <a:p>
            <a:pPr>
              <a:buNone/>
            </a:pPr>
            <a:r>
              <a:rPr lang="zh-CN" altLang="en-US" dirty="0">
                <a:ea typeface="黑体" panose="02010609060101010101" pitchFamily="49" charset="-122"/>
              </a:rPr>
              <a:t>     （</a:t>
            </a:r>
            <a:r>
              <a:rPr lang="en-US" altLang="zh-CN" dirty="0">
                <a:ea typeface="黑体" panose="02010609060101010101" pitchFamily="49" charset="-122"/>
              </a:rPr>
              <a:t>1</a:t>
            </a:r>
            <a:r>
              <a:rPr lang="zh-CN" altLang="en-US" dirty="0">
                <a:ea typeface="黑体" panose="02010609060101010101" pitchFamily="49" charset="-122"/>
              </a:rPr>
              <a:t>）使用汉字和阿拉伯数字应统一</a:t>
            </a:r>
            <a:endParaRPr lang="zh-CN" altLang="en-US" dirty="0">
              <a:ea typeface="黑体" panose="02010609060101010101" pitchFamily="49" charset="-122"/>
            </a:endParaRPr>
          </a:p>
          <a:p>
            <a:pPr>
              <a:buNone/>
            </a:pPr>
            <a:r>
              <a:rPr lang="zh-CN" altLang="en-US" dirty="0">
                <a:ea typeface="黑体" panose="02010609060101010101" pitchFamily="49" charset="-122"/>
              </a:rPr>
              <a:t>	  （</a:t>
            </a:r>
            <a:r>
              <a:rPr lang="en-US" altLang="zh-CN" dirty="0">
                <a:ea typeface="黑体" panose="02010609060101010101" pitchFamily="49" charset="-122"/>
              </a:rPr>
              <a:t>2</a:t>
            </a:r>
            <a:r>
              <a:rPr lang="zh-CN" altLang="en-US" dirty="0">
                <a:ea typeface="黑体" panose="02010609060101010101" pitchFamily="49" charset="-122"/>
              </a:rPr>
              <a:t>）运用数字的技巧</a:t>
            </a:r>
            <a:endParaRPr lang="en-US" altLang="zh-CN" dirty="0">
              <a:ea typeface="黑体" panose="02010609060101010101" pitchFamily="49" charset="-122"/>
            </a:endParaRPr>
          </a:p>
          <a:p>
            <a:pPr>
              <a:buNone/>
            </a:pPr>
            <a:r>
              <a:rPr lang="en-US" altLang="zh-CN" dirty="0">
                <a:ea typeface="黑体" panose="02010609060101010101" pitchFamily="49" charset="-122"/>
              </a:rPr>
              <a:t>   </a:t>
            </a:r>
            <a:r>
              <a:rPr lang="en-US" altLang="ja-JP" dirty="0">
                <a:ea typeface="MS PGothic" panose="020B0600070205080204" pitchFamily="34" charset="-128"/>
              </a:rPr>
              <a:t>2</a:t>
            </a:r>
            <a:r>
              <a:rPr lang="en-US" altLang="zh-CN" dirty="0">
                <a:ea typeface="黑体" panose="02010609060101010101" pitchFamily="49" charset="-122"/>
              </a:rPr>
              <a:t>. </a:t>
            </a:r>
            <a:r>
              <a:rPr lang="zh-CN" altLang="en-US" dirty="0">
                <a:ea typeface="黑体" panose="02010609060101010101" pitchFamily="49" charset="-122"/>
              </a:rPr>
              <a:t>分类说明</a:t>
            </a:r>
            <a:endParaRPr lang="zh-CN" altLang="en-US" dirty="0">
              <a:ea typeface="黑体" panose="02010609060101010101" pitchFamily="49" charset="-122"/>
            </a:endParaRPr>
          </a:p>
          <a:p>
            <a:pPr>
              <a:buNone/>
            </a:pPr>
            <a:r>
              <a:rPr lang="en-US" altLang="zh-CN" dirty="0">
                <a:ea typeface="黑体" panose="02010609060101010101" pitchFamily="49" charset="-122"/>
              </a:rPr>
              <a:t>   </a:t>
            </a:r>
            <a:r>
              <a:rPr lang="en-US" altLang="ja-JP" dirty="0">
                <a:ea typeface="MS PGothic" panose="020B0600070205080204" pitchFamily="34" charset="-128"/>
              </a:rPr>
              <a:t>3</a:t>
            </a:r>
            <a:r>
              <a:rPr lang="en-US" altLang="zh-CN" dirty="0">
                <a:ea typeface="黑体" panose="02010609060101010101" pitchFamily="49" charset="-122"/>
              </a:rPr>
              <a:t>. </a:t>
            </a:r>
            <a:r>
              <a:rPr lang="zh-CN" altLang="en-US" dirty="0">
                <a:ea typeface="黑体" panose="02010609060101010101" pitchFamily="49" charset="-122"/>
              </a:rPr>
              <a:t>举例说明</a:t>
            </a:r>
            <a:endParaRPr lang="zh-CN" altLang="en-US" dirty="0">
              <a:ea typeface="黑体" panose="02010609060101010101" pitchFamily="49" charset="-122"/>
            </a:endParaRPr>
          </a:p>
        </p:txBody>
      </p:sp>
      <p:sp>
        <p:nvSpPr>
          <p:cNvPr id="57346"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第四节　市场调查报告的写作技巧</a:t>
            </a:r>
            <a:endParaRPr kumimoji="0" lang="zh-CN" altLang="en-US" sz="4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流程图: 过程 5121"/>
          <p:cNvSpPr/>
          <p:nvPr/>
        </p:nvSpPr>
        <p:spPr>
          <a:xfrm>
            <a:off x="4531360" y="828993"/>
            <a:ext cx="1800225" cy="360362"/>
          </a:xfrm>
          <a:prstGeom prst="flowChartProcess">
            <a:avLst/>
          </a:prstGeom>
          <a:solidFill>
            <a:srgbClr val="0000FF"/>
          </a:solidFill>
          <a:ln w="9525" cap="flat" cmpd="sng">
            <a:solidFill>
              <a:schemeClr val="tx1"/>
            </a:solidFill>
            <a:prstDash val="solid"/>
            <a:miter/>
            <a:headEnd type="none" w="med" len="med"/>
            <a:tailEnd type="none" w="med" len="med"/>
          </a:ln>
        </p:spPr>
        <p:txBody>
          <a:bodyPr wrap="none" lIns="90170" tIns="46990" rIns="90170" bIns="46990" anchor="ctr"/>
          <a:p>
            <a:pPr algn="ctr"/>
            <a:r>
              <a:rPr lang="zh-CN" altLang="en-US" sz="2000" b="1" dirty="0">
                <a:solidFill>
                  <a:srgbClr val="FFFFFF"/>
                </a:solidFill>
                <a:latin typeface="黑体" panose="02010609060101010101" pitchFamily="49" charset="-122"/>
                <a:ea typeface="黑体" panose="02010609060101010101" pitchFamily="49" charset="-122"/>
              </a:rPr>
              <a:t>明确调查问题</a:t>
            </a:r>
            <a:endParaRPr lang="zh-CN" altLang="en-US" sz="2000" b="1" dirty="0">
              <a:solidFill>
                <a:srgbClr val="FFFFFF"/>
              </a:solidFill>
              <a:latin typeface="黑体" panose="02010609060101010101" pitchFamily="49" charset="-122"/>
              <a:ea typeface="黑体" panose="02010609060101010101" pitchFamily="49" charset="-122"/>
            </a:endParaRPr>
          </a:p>
        </p:txBody>
      </p:sp>
      <p:sp>
        <p:nvSpPr>
          <p:cNvPr id="18434" name="流程图: 过程 5122"/>
          <p:cNvSpPr/>
          <p:nvPr/>
        </p:nvSpPr>
        <p:spPr>
          <a:xfrm>
            <a:off x="4531360" y="1405255"/>
            <a:ext cx="1800225" cy="360363"/>
          </a:xfrm>
          <a:prstGeom prst="flowChartProcess">
            <a:avLst/>
          </a:prstGeom>
          <a:solidFill>
            <a:srgbClr val="0000FF"/>
          </a:solidFill>
          <a:ln w="9525" cap="flat" cmpd="sng">
            <a:solidFill>
              <a:schemeClr val="tx1"/>
            </a:solidFill>
            <a:prstDash val="solid"/>
            <a:miter/>
            <a:headEnd type="none" w="med" len="med"/>
            <a:tailEnd type="none" w="med" len="med"/>
          </a:ln>
        </p:spPr>
        <p:txBody>
          <a:bodyPr wrap="none" lIns="90170" tIns="46990" rIns="90170" bIns="46990" anchor="ctr"/>
          <a:p>
            <a:pPr algn="ctr"/>
            <a:r>
              <a:rPr lang="zh-CN" altLang="en-US" sz="2000" b="1" dirty="0">
                <a:solidFill>
                  <a:srgbClr val="FFFFFF"/>
                </a:solidFill>
                <a:latin typeface="黑体" panose="02010609060101010101" pitchFamily="49" charset="-122"/>
                <a:ea typeface="黑体" panose="02010609060101010101" pitchFamily="49" charset="-122"/>
              </a:rPr>
              <a:t>情况分析</a:t>
            </a:r>
            <a:endParaRPr lang="zh-CN" altLang="en-US" sz="2000" b="1" dirty="0">
              <a:solidFill>
                <a:srgbClr val="FFFFFF"/>
              </a:solidFill>
              <a:latin typeface="黑体" panose="02010609060101010101" pitchFamily="49" charset="-122"/>
              <a:ea typeface="黑体" panose="02010609060101010101" pitchFamily="49" charset="-122"/>
            </a:endParaRPr>
          </a:p>
        </p:txBody>
      </p:sp>
      <p:sp>
        <p:nvSpPr>
          <p:cNvPr id="18435" name="矩形 5123"/>
          <p:cNvSpPr/>
          <p:nvPr/>
        </p:nvSpPr>
        <p:spPr>
          <a:xfrm>
            <a:off x="4531360" y="2052955"/>
            <a:ext cx="1800225" cy="360363"/>
          </a:xfrm>
          <a:prstGeom prst="rect">
            <a:avLst/>
          </a:prstGeom>
          <a:solidFill>
            <a:srgbClr val="0000FF"/>
          </a:solidFill>
          <a:ln w="9525" cap="flat" cmpd="sng">
            <a:solidFill>
              <a:schemeClr val="tx1"/>
            </a:solidFill>
            <a:prstDash val="solid"/>
            <a:miter/>
            <a:headEnd type="none" w="med" len="med"/>
            <a:tailEnd type="none" w="med" len="med"/>
          </a:ln>
        </p:spPr>
        <p:txBody>
          <a:bodyPr wrap="none" lIns="90170" tIns="46990" rIns="90170" bIns="46990" anchor="ctr"/>
          <a:p>
            <a:pPr algn="ctr"/>
            <a:r>
              <a:rPr lang="zh-CN" altLang="en-US" sz="2000" b="1" dirty="0">
                <a:solidFill>
                  <a:srgbClr val="FFFFFF"/>
                </a:solidFill>
                <a:latin typeface="黑体" panose="02010609060101010101" pitchFamily="49" charset="-122"/>
                <a:ea typeface="黑体" panose="02010609060101010101" pitchFamily="49" charset="-122"/>
              </a:rPr>
              <a:t>非正式调查</a:t>
            </a:r>
            <a:endParaRPr lang="zh-CN" altLang="en-US" sz="2000" b="1" dirty="0">
              <a:solidFill>
                <a:srgbClr val="FFFFFF"/>
              </a:solidFill>
              <a:latin typeface="黑体" panose="02010609060101010101" pitchFamily="49" charset="-122"/>
              <a:ea typeface="黑体" panose="02010609060101010101" pitchFamily="49" charset="-122"/>
            </a:endParaRPr>
          </a:p>
        </p:txBody>
      </p:sp>
      <p:sp>
        <p:nvSpPr>
          <p:cNvPr id="18436" name="圆角矩形 5124"/>
          <p:cNvSpPr/>
          <p:nvPr/>
        </p:nvSpPr>
        <p:spPr>
          <a:xfrm>
            <a:off x="4604385" y="2629218"/>
            <a:ext cx="1728788" cy="431800"/>
          </a:xfrm>
          <a:prstGeom prst="roundRect">
            <a:avLst>
              <a:gd name="adj" fmla="val 16667"/>
            </a:avLst>
          </a:prstGeom>
          <a:solidFill>
            <a:srgbClr val="0000FF"/>
          </a:solidFill>
          <a:ln w="9525" cap="flat" cmpd="sng">
            <a:solidFill>
              <a:schemeClr val="tx1"/>
            </a:solidFill>
            <a:prstDash val="solid"/>
            <a:round/>
            <a:headEnd type="none" w="med" len="med"/>
            <a:tailEnd type="none" w="med" len="med"/>
          </a:ln>
        </p:spPr>
        <p:txBody>
          <a:bodyPr wrap="none" lIns="90170" tIns="46990" rIns="90170" bIns="46990" anchor="ctr"/>
          <a:p>
            <a:pPr algn="ctr"/>
            <a:r>
              <a:rPr lang="zh-CN" altLang="en-US" sz="2000" b="1" dirty="0">
                <a:solidFill>
                  <a:srgbClr val="FFFFFF"/>
                </a:solidFill>
                <a:latin typeface="黑体" panose="02010609060101010101" pitchFamily="49" charset="-122"/>
                <a:ea typeface="黑体" panose="02010609060101010101" pitchFamily="49" charset="-122"/>
              </a:rPr>
              <a:t>是否进一步调查</a:t>
            </a:r>
            <a:endParaRPr lang="zh-CN" altLang="en-US" sz="2000" b="1" dirty="0">
              <a:solidFill>
                <a:srgbClr val="FFFFFF"/>
              </a:solidFill>
              <a:latin typeface="黑体" panose="02010609060101010101" pitchFamily="49" charset="-122"/>
              <a:ea typeface="黑体" panose="02010609060101010101" pitchFamily="49" charset="-122"/>
            </a:endParaRPr>
          </a:p>
        </p:txBody>
      </p:sp>
      <p:sp>
        <p:nvSpPr>
          <p:cNvPr id="18437" name="矩形 5125"/>
          <p:cNvSpPr/>
          <p:nvPr/>
        </p:nvSpPr>
        <p:spPr>
          <a:xfrm>
            <a:off x="4604385" y="3349943"/>
            <a:ext cx="1800225" cy="360362"/>
          </a:xfrm>
          <a:prstGeom prst="rect">
            <a:avLst/>
          </a:prstGeom>
          <a:solidFill>
            <a:srgbClr val="0000FF"/>
          </a:solidFill>
          <a:ln w="9525" cap="flat" cmpd="sng">
            <a:solidFill>
              <a:schemeClr val="tx1"/>
            </a:solidFill>
            <a:prstDash val="solid"/>
            <a:miter/>
            <a:headEnd type="none" w="med" len="med"/>
            <a:tailEnd type="none" w="med" len="med"/>
          </a:ln>
        </p:spPr>
        <p:txBody>
          <a:bodyPr wrap="none" lIns="90170" tIns="46990" rIns="90170" bIns="46990" anchor="ctr"/>
          <a:p>
            <a:pPr algn="ctr"/>
            <a:r>
              <a:rPr lang="zh-CN" altLang="en-US" sz="2000" b="1" dirty="0">
                <a:solidFill>
                  <a:srgbClr val="FFFFFF"/>
                </a:solidFill>
                <a:latin typeface="黑体" panose="02010609060101010101" pitchFamily="49" charset="-122"/>
                <a:ea typeface="黑体" panose="02010609060101010101" pitchFamily="49" charset="-122"/>
              </a:rPr>
              <a:t>市场调查设计</a:t>
            </a:r>
            <a:endParaRPr lang="zh-CN" altLang="en-US" sz="2000" b="1" dirty="0">
              <a:solidFill>
                <a:srgbClr val="FFFFFF"/>
              </a:solidFill>
              <a:latin typeface="黑体" panose="02010609060101010101" pitchFamily="49" charset="-122"/>
              <a:ea typeface="黑体" panose="02010609060101010101" pitchFamily="49" charset="-122"/>
            </a:endParaRPr>
          </a:p>
        </p:txBody>
      </p:sp>
      <p:sp>
        <p:nvSpPr>
          <p:cNvPr id="18438" name="矩形 5126"/>
          <p:cNvSpPr/>
          <p:nvPr/>
        </p:nvSpPr>
        <p:spPr>
          <a:xfrm>
            <a:off x="4604385" y="3997643"/>
            <a:ext cx="1800225" cy="360362"/>
          </a:xfrm>
          <a:prstGeom prst="rect">
            <a:avLst/>
          </a:prstGeom>
          <a:solidFill>
            <a:srgbClr val="0000FF"/>
          </a:solidFill>
          <a:ln w="9525" cap="flat" cmpd="sng">
            <a:solidFill>
              <a:schemeClr val="tx1"/>
            </a:solidFill>
            <a:prstDash val="solid"/>
            <a:miter/>
            <a:headEnd type="none" w="med" len="med"/>
            <a:tailEnd type="none" w="med" len="med"/>
          </a:ln>
        </p:spPr>
        <p:txBody>
          <a:bodyPr wrap="none" lIns="90170" tIns="46990" rIns="90170" bIns="46990" anchor="ctr"/>
          <a:p>
            <a:pPr algn="ctr"/>
            <a:r>
              <a:rPr lang="zh-CN" altLang="en-US" sz="2000" b="1" dirty="0">
                <a:solidFill>
                  <a:srgbClr val="FFFFFF"/>
                </a:solidFill>
                <a:latin typeface="黑体" panose="02010609060101010101" pitchFamily="49" charset="-122"/>
                <a:ea typeface="黑体" panose="02010609060101010101" pitchFamily="49" charset="-122"/>
              </a:rPr>
              <a:t>资料收集</a:t>
            </a:r>
            <a:endParaRPr lang="zh-CN" altLang="en-US" sz="2000" b="1" dirty="0">
              <a:solidFill>
                <a:srgbClr val="FFFFFF"/>
              </a:solidFill>
              <a:latin typeface="黑体" panose="02010609060101010101" pitchFamily="49" charset="-122"/>
              <a:ea typeface="黑体" panose="02010609060101010101" pitchFamily="49" charset="-122"/>
            </a:endParaRPr>
          </a:p>
        </p:txBody>
      </p:sp>
      <p:sp>
        <p:nvSpPr>
          <p:cNvPr id="18439" name="矩形 5127"/>
          <p:cNvSpPr/>
          <p:nvPr/>
        </p:nvSpPr>
        <p:spPr>
          <a:xfrm>
            <a:off x="4604385" y="4718368"/>
            <a:ext cx="1873250" cy="431800"/>
          </a:xfrm>
          <a:prstGeom prst="rect">
            <a:avLst/>
          </a:prstGeom>
          <a:solidFill>
            <a:srgbClr val="0000FF"/>
          </a:solidFill>
          <a:ln w="9525" cap="flat" cmpd="sng">
            <a:solidFill>
              <a:schemeClr val="tx1"/>
            </a:solidFill>
            <a:prstDash val="solid"/>
            <a:miter/>
            <a:headEnd type="none" w="med" len="med"/>
            <a:tailEnd type="none" w="med" len="med"/>
          </a:ln>
        </p:spPr>
        <p:txBody>
          <a:bodyPr wrap="none" lIns="90170" tIns="46990" rIns="90170" bIns="46990" anchor="ctr"/>
          <a:p>
            <a:pPr algn="ctr"/>
            <a:r>
              <a:rPr lang="zh-CN" altLang="en-US" sz="2000" b="1" dirty="0">
                <a:solidFill>
                  <a:srgbClr val="FFFFFF"/>
                </a:solidFill>
                <a:latin typeface="黑体" panose="02010609060101010101" pitchFamily="49" charset="-122"/>
                <a:ea typeface="黑体" panose="02010609060101010101" pitchFamily="49" charset="-122"/>
              </a:rPr>
              <a:t>资料整理分析</a:t>
            </a:r>
            <a:endParaRPr lang="zh-CN" altLang="en-US" sz="2000" b="1" dirty="0">
              <a:solidFill>
                <a:srgbClr val="FFFFFF"/>
              </a:solidFill>
              <a:latin typeface="黑体" panose="02010609060101010101" pitchFamily="49" charset="-122"/>
              <a:ea typeface="黑体" panose="02010609060101010101" pitchFamily="49" charset="-122"/>
            </a:endParaRPr>
          </a:p>
        </p:txBody>
      </p:sp>
      <p:sp>
        <p:nvSpPr>
          <p:cNvPr id="18440" name="矩形 5128"/>
          <p:cNvSpPr/>
          <p:nvPr/>
        </p:nvSpPr>
        <p:spPr>
          <a:xfrm>
            <a:off x="4675823" y="5437505"/>
            <a:ext cx="1800225" cy="360363"/>
          </a:xfrm>
          <a:prstGeom prst="rect">
            <a:avLst/>
          </a:prstGeom>
          <a:solidFill>
            <a:srgbClr val="0000FF"/>
          </a:solidFill>
          <a:ln w="9525" cap="flat" cmpd="sng">
            <a:solidFill>
              <a:schemeClr val="tx1"/>
            </a:solidFill>
            <a:prstDash val="solid"/>
            <a:miter/>
            <a:headEnd type="none" w="med" len="med"/>
            <a:tailEnd type="none" w="med" len="med"/>
          </a:ln>
        </p:spPr>
        <p:txBody>
          <a:bodyPr wrap="none" lIns="90170" tIns="46990" rIns="90170" bIns="46990" anchor="ctr"/>
          <a:p>
            <a:pPr algn="ctr"/>
            <a:r>
              <a:rPr lang="zh-CN" altLang="en-US" sz="2000" b="1" dirty="0">
                <a:solidFill>
                  <a:srgbClr val="FFFFFF"/>
                </a:solidFill>
                <a:latin typeface="黑体" panose="02010609060101010101" pitchFamily="49" charset="-122"/>
                <a:ea typeface="黑体" panose="02010609060101010101" pitchFamily="49" charset="-122"/>
              </a:rPr>
              <a:t>编写调查报告</a:t>
            </a:r>
            <a:endParaRPr lang="zh-CN" altLang="en-US" sz="2000" b="1" dirty="0">
              <a:solidFill>
                <a:srgbClr val="FFFFFF"/>
              </a:solidFill>
              <a:latin typeface="黑体" panose="02010609060101010101" pitchFamily="49" charset="-122"/>
              <a:ea typeface="黑体" panose="02010609060101010101" pitchFamily="49" charset="-122"/>
            </a:endParaRPr>
          </a:p>
        </p:txBody>
      </p:sp>
      <p:sp>
        <p:nvSpPr>
          <p:cNvPr id="18441" name="直接连接符 5129"/>
          <p:cNvSpPr/>
          <p:nvPr/>
        </p:nvSpPr>
        <p:spPr>
          <a:xfrm>
            <a:off x="5467985" y="1189355"/>
            <a:ext cx="0" cy="215900"/>
          </a:xfrm>
          <a:prstGeom prst="line">
            <a:avLst/>
          </a:prstGeom>
          <a:ln w="9525" cap="flat" cmpd="sng">
            <a:solidFill>
              <a:schemeClr val="tx1"/>
            </a:solidFill>
            <a:prstDash val="solid"/>
            <a:round/>
            <a:headEnd type="none" w="med" len="med"/>
            <a:tailEnd type="triangle" w="med" len="med"/>
          </a:ln>
        </p:spPr>
      </p:sp>
      <p:sp>
        <p:nvSpPr>
          <p:cNvPr id="18442" name="直接连接符 5130"/>
          <p:cNvSpPr/>
          <p:nvPr/>
        </p:nvSpPr>
        <p:spPr>
          <a:xfrm>
            <a:off x="5467985" y="1765618"/>
            <a:ext cx="0" cy="287337"/>
          </a:xfrm>
          <a:prstGeom prst="line">
            <a:avLst/>
          </a:prstGeom>
          <a:ln w="9525" cap="flat" cmpd="sng">
            <a:solidFill>
              <a:schemeClr val="tx1"/>
            </a:solidFill>
            <a:prstDash val="solid"/>
            <a:round/>
            <a:headEnd type="none" w="med" len="med"/>
            <a:tailEnd type="triangle" w="med" len="med"/>
          </a:ln>
        </p:spPr>
      </p:sp>
      <p:sp>
        <p:nvSpPr>
          <p:cNvPr id="18443" name="直接连接符 5131"/>
          <p:cNvSpPr/>
          <p:nvPr/>
        </p:nvSpPr>
        <p:spPr>
          <a:xfrm>
            <a:off x="5467985" y="2413318"/>
            <a:ext cx="0" cy="215900"/>
          </a:xfrm>
          <a:prstGeom prst="line">
            <a:avLst/>
          </a:prstGeom>
          <a:ln w="9525" cap="flat" cmpd="sng">
            <a:solidFill>
              <a:schemeClr val="tx1"/>
            </a:solidFill>
            <a:prstDash val="solid"/>
            <a:round/>
            <a:headEnd type="none" w="med" len="med"/>
            <a:tailEnd type="triangle" w="med" len="med"/>
          </a:ln>
        </p:spPr>
      </p:sp>
      <p:sp>
        <p:nvSpPr>
          <p:cNvPr id="18444" name="直接连接符 5132"/>
          <p:cNvSpPr/>
          <p:nvPr/>
        </p:nvSpPr>
        <p:spPr>
          <a:xfrm>
            <a:off x="5467985" y="3061018"/>
            <a:ext cx="0" cy="288925"/>
          </a:xfrm>
          <a:prstGeom prst="line">
            <a:avLst/>
          </a:prstGeom>
          <a:ln w="9525" cap="flat" cmpd="sng">
            <a:solidFill>
              <a:schemeClr val="tx1"/>
            </a:solidFill>
            <a:prstDash val="solid"/>
            <a:round/>
            <a:headEnd type="none" w="med" len="med"/>
            <a:tailEnd type="triangle" w="med" len="med"/>
          </a:ln>
        </p:spPr>
      </p:sp>
      <p:sp>
        <p:nvSpPr>
          <p:cNvPr id="18445" name="直接连接符 5133"/>
          <p:cNvSpPr/>
          <p:nvPr/>
        </p:nvSpPr>
        <p:spPr>
          <a:xfrm>
            <a:off x="5467985" y="3710305"/>
            <a:ext cx="0" cy="287338"/>
          </a:xfrm>
          <a:prstGeom prst="line">
            <a:avLst/>
          </a:prstGeom>
          <a:ln w="9525" cap="flat" cmpd="sng">
            <a:solidFill>
              <a:schemeClr val="tx1"/>
            </a:solidFill>
            <a:prstDash val="solid"/>
            <a:round/>
            <a:headEnd type="none" w="med" len="med"/>
            <a:tailEnd type="triangle" w="med" len="med"/>
          </a:ln>
        </p:spPr>
      </p:sp>
      <p:sp>
        <p:nvSpPr>
          <p:cNvPr id="18446" name="直接连接符 5134"/>
          <p:cNvSpPr/>
          <p:nvPr/>
        </p:nvSpPr>
        <p:spPr>
          <a:xfrm>
            <a:off x="5467985" y="4358005"/>
            <a:ext cx="0" cy="360363"/>
          </a:xfrm>
          <a:prstGeom prst="line">
            <a:avLst/>
          </a:prstGeom>
          <a:ln w="9525" cap="flat" cmpd="sng">
            <a:solidFill>
              <a:schemeClr val="tx1"/>
            </a:solidFill>
            <a:prstDash val="solid"/>
            <a:round/>
            <a:headEnd type="none" w="med" len="med"/>
            <a:tailEnd type="triangle" w="med" len="med"/>
          </a:ln>
        </p:spPr>
      </p:sp>
      <p:sp>
        <p:nvSpPr>
          <p:cNvPr id="18447" name="直接连接符 5135"/>
          <p:cNvSpPr/>
          <p:nvPr/>
        </p:nvSpPr>
        <p:spPr>
          <a:xfrm>
            <a:off x="5467985" y="5150168"/>
            <a:ext cx="0" cy="287337"/>
          </a:xfrm>
          <a:prstGeom prst="line">
            <a:avLst/>
          </a:prstGeom>
          <a:ln w="9525" cap="flat" cmpd="sng">
            <a:solidFill>
              <a:schemeClr val="tx1"/>
            </a:solidFill>
            <a:prstDash val="solid"/>
            <a:round/>
            <a:headEnd type="none" w="med" len="med"/>
            <a:tailEnd type="triangle" w="med" len="med"/>
          </a:ln>
        </p:spPr>
      </p:sp>
      <p:sp>
        <p:nvSpPr>
          <p:cNvPr id="18448" name="直接连接符 5136"/>
          <p:cNvSpPr/>
          <p:nvPr/>
        </p:nvSpPr>
        <p:spPr>
          <a:xfrm>
            <a:off x="6331585" y="2845118"/>
            <a:ext cx="1152525" cy="0"/>
          </a:xfrm>
          <a:prstGeom prst="line">
            <a:avLst/>
          </a:prstGeom>
          <a:ln w="9525" cap="flat" cmpd="sng">
            <a:solidFill>
              <a:schemeClr val="tx1"/>
            </a:solidFill>
            <a:prstDash val="solid"/>
            <a:round/>
            <a:headEnd type="none" w="med" len="med"/>
            <a:tailEnd type="triangle" w="med" len="med"/>
          </a:ln>
        </p:spPr>
      </p:sp>
      <p:sp>
        <p:nvSpPr>
          <p:cNvPr id="18449" name="直接连接符 5137"/>
          <p:cNvSpPr/>
          <p:nvPr/>
        </p:nvSpPr>
        <p:spPr>
          <a:xfrm>
            <a:off x="2154873" y="828993"/>
            <a:ext cx="2376487" cy="0"/>
          </a:xfrm>
          <a:prstGeom prst="line">
            <a:avLst/>
          </a:prstGeom>
          <a:ln w="9525" cap="flat" cmpd="sng">
            <a:solidFill>
              <a:schemeClr val="tx1"/>
            </a:solidFill>
            <a:prstDash val="dash"/>
            <a:round/>
            <a:headEnd type="none" w="med" len="med"/>
            <a:tailEnd type="none" w="med" len="med"/>
          </a:ln>
        </p:spPr>
      </p:sp>
      <p:sp>
        <p:nvSpPr>
          <p:cNvPr id="18450" name="直接连接符 5138"/>
          <p:cNvSpPr/>
          <p:nvPr/>
        </p:nvSpPr>
        <p:spPr>
          <a:xfrm>
            <a:off x="2154873" y="2413318"/>
            <a:ext cx="2376487" cy="0"/>
          </a:xfrm>
          <a:prstGeom prst="line">
            <a:avLst/>
          </a:prstGeom>
          <a:ln w="9525" cap="flat" cmpd="sng">
            <a:solidFill>
              <a:schemeClr val="tx1"/>
            </a:solidFill>
            <a:prstDash val="dash"/>
            <a:round/>
            <a:headEnd type="none" w="med" len="med"/>
            <a:tailEnd type="none" w="med" len="med"/>
          </a:ln>
        </p:spPr>
      </p:sp>
      <p:sp>
        <p:nvSpPr>
          <p:cNvPr id="18451" name="直接连接符 5139"/>
          <p:cNvSpPr/>
          <p:nvPr/>
        </p:nvSpPr>
        <p:spPr>
          <a:xfrm>
            <a:off x="2154873" y="3349943"/>
            <a:ext cx="2449512" cy="0"/>
          </a:xfrm>
          <a:prstGeom prst="line">
            <a:avLst/>
          </a:prstGeom>
          <a:ln w="9525" cap="flat" cmpd="sng">
            <a:solidFill>
              <a:schemeClr val="tx1"/>
            </a:solidFill>
            <a:prstDash val="dash"/>
            <a:round/>
            <a:headEnd type="none" w="med" len="med"/>
            <a:tailEnd type="none" w="med" len="med"/>
          </a:ln>
        </p:spPr>
      </p:sp>
      <p:sp>
        <p:nvSpPr>
          <p:cNvPr id="18452" name="直接连接符 5140"/>
          <p:cNvSpPr/>
          <p:nvPr/>
        </p:nvSpPr>
        <p:spPr>
          <a:xfrm>
            <a:off x="2083435" y="3853180"/>
            <a:ext cx="2520950" cy="0"/>
          </a:xfrm>
          <a:prstGeom prst="line">
            <a:avLst/>
          </a:prstGeom>
          <a:ln w="9525" cap="flat" cmpd="sng">
            <a:solidFill>
              <a:schemeClr val="tx1"/>
            </a:solidFill>
            <a:prstDash val="dash"/>
            <a:round/>
            <a:headEnd type="none" w="med" len="med"/>
            <a:tailEnd type="none" w="med" len="med"/>
          </a:ln>
        </p:spPr>
      </p:sp>
      <p:sp>
        <p:nvSpPr>
          <p:cNvPr id="18453" name="直接连接符 5141"/>
          <p:cNvSpPr/>
          <p:nvPr/>
        </p:nvSpPr>
        <p:spPr>
          <a:xfrm>
            <a:off x="2083435" y="4573905"/>
            <a:ext cx="2520950" cy="0"/>
          </a:xfrm>
          <a:prstGeom prst="line">
            <a:avLst/>
          </a:prstGeom>
          <a:ln w="9525" cap="flat" cmpd="sng">
            <a:solidFill>
              <a:schemeClr val="tx1"/>
            </a:solidFill>
            <a:prstDash val="dash"/>
            <a:round/>
            <a:headEnd type="none" w="med" len="med"/>
            <a:tailEnd type="none" w="med" len="med"/>
          </a:ln>
        </p:spPr>
      </p:sp>
      <p:sp>
        <p:nvSpPr>
          <p:cNvPr id="18454" name="直接连接符 5142"/>
          <p:cNvSpPr/>
          <p:nvPr/>
        </p:nvSpPr>
        <p:spPr>
          <a:xfrm>
            <a:off x="2083435" y="6013768"/>
            <a:ext cx="2592388" cy="0"/>
          </a:xfrm>
          <a:prstGeom prst="line">
            <a:avLst/>
          </a:prstGeom>
          <a:ln w="9525" cap="flat" cmpd="sng">
            <a:solidFill>
              <a:schemeClr val="tx1"/>
            </a:solidFill>
            <a:prstDash val="dash"/>
            <a:round/>
            <a:headEnd type="none" w="med" len="med"/>
            <a:tailEnd type="none" w="med" len="med"/>
          </a:ln>
        </p:spPr>
      </p:sp>
      <p:sp>
        <p:nvSpPr>
          <p:cNvPr id="18455" name="直接连接符 5143"/>
          <p:cNvSpPr/>
          <p:nvPr/>
        </p:nvSpPr>
        <p:spPr>
          <a:xfrm>
            <a:off x="5467985" y="5797868"/>
            <a:ext cx="0" cy="215900"/>
          </a:xfrm>
          <a:prstGeom prst="line">
            <a:avLst/>
          </a:prstGeom>
          <a:ln w="9525" cap="flat" cmpd="sng">
            <a:solidFill>
              <a:schemeClr val="tx1"/>
            </a:solidFill>
            <a:prstDash val="solid"/>
            <a:round/>
            <a:headEnd type="none" w="med" len="med"/>
            <a:tailEnd type="triangle" w="med" len="med"/>
          </a:ln>
        </p:spPr>
      </p:sp>
      <p:sp>
        <p:nvSpPr>
          <p:cNvPr id="18456" name="文本框 5144"/>
          <p:cNvSpPr txBox="1"/>
          <p:nvPr/>
        </p:nvSpPr>
        <p:spPr>
          <a:xfrm>
            <a:off x="5160010" y="6018530"/>
            <a:ext cx="690880" cy="398780"/>
          </a:xfrm>
          <a:prstGeom prst="rect">
            <a:avLst/>
          </a:prstGeom>
          <a:noFill/>
          <a:ln w="9525">
            <a:noFill/>
          </a:ln>
        </p:spPr>
        <p:txBody>
          <a:bodyPr wrap="none" anchor="t">
            <a:spAutoFit/>
          </a:bodyPr>
          <a:p>
            <a:r>
              <a:rPr lang="zh-CN" altLang="en-US" sz="2000" dirty="0">
                <a:solidFill>
                  <a:schemeClr val="tx1"/>
                </a:solidFill>
                <a:latin typeface="黑体" panose="02010609060101010101" pitchFamily="49" charset="-122"/>
                <a:ea typeface="黑体" panose="02010609060101010101" pitchFamily="49" charset="-122"/>
              </a:rPr>
              <a:t>追踪</a:t>
            </a:r>
            <a:endParaRPr lang="zh-CN" altLang="en-US" sz="2000" dirty="0">
              <a:solidFill>
                <a:schemeClr val="tx1"/>
              </a:solidFill>
              <a:latin typeface="黑体" panose="02010609060101010101" pitchFamily="49" charset="-122"/>
              <a:ea typeface="黑体" panose="02010609060101010101" pitchFamily="49" charset="-122"/>
            </a:endParaRPr>
          </a:p>
        </p:txBody>
      </p:sp>
      <p:sp>
        <p:nvSpPr>
          <p:cNvPr id="18457" name="文本框 5145"/>
          <p:cNvSpPr txBox="1"/>
          <p:nvPr/>
        </p:nvSpPr>
        <p:spPr>
          <a:xfrm>
            <a:off x="2423160" y="906780"/>
            <a:ext cx="1198880" cy="398780"/>
          </a:xfrm>
          <a:prstGeom prst="rect">
            <a:avLst/>
          </a:prstGeom>
          <a:noFill/>
          <a:ln w="9525">
            <a:noFill/>
          </a:ln>
        </p:spPr>
        <p:txBody>
          <a:bodyPr wrap="none" anchor="t">
            <a:spAutoFit/>
          </a:bodyPr>
          <a:p>
            <a:r>
              <a:rPr lang="zh-CN" altLang="en-US" sz="2000" dirty="0">
                <a:solidFill>
                  <a:schemeClr val="tx1"/>
                </a:solidFill>
                <a:latin typeface="黑体" panose="02010609060101010101" pitchFamily="49" charset="-122"/>
                <a:ea typeface="黑体" panose="02010609060101010101" pitchFamily="49" charset="-122"/>
              </a:rPr>
              <a:t>第一阶段</a:t>
            </a:r>
            <a:endParaRPr lang="zh-CN" altLang="en-US" sz="2000" dirty="0">
              <a:solidFill>
                <a:schemeClr val="tx1"/>
              </a:solidFill>
              <a:latin typeface="黑体" panose="02010609060101010101" pitchFamily="49" charset="-122"/>
              <a:ea typeface="黑体" panose="02010609060101010101" pitchFamily="49" charset="-122"/>
            </a:endParaRPr>
          </a:p>
        </p:txBody>
      </p:sp>
      <p:sp>
        <p:nvSpPr>
          <p:cNvPr id="18458" name="文本框 5146"/>
          <p:cNvSpPr txBox="1"/>
          <p:nvPr/>
        </p:nvSpPr>
        <p:spPr>
          <a:xfrm>
            <a:off x="2278698" y="1914843"/>
            <a:ext cx="1960880" cy="398780"/>
          </a:xfrm>
          <a:prstGeom prst="rect">
            <a:avLst/>
          </a:prstGeom>
          <a:noFill/>
          <a:ln w="9525">
            <a:noFill/>
          </a:ln>
        </p:spPr>
        <p:txBody>
          <a:bodyPr wrap="none" anchor="t">
            <a:spAutoFit/>
          </a:bodyPr>
          <a:p>
            <a:r>
              <a:rPr lang="zh-CN" altLang="en-US" sz="2000" dirty="0">
                <a:solidFill>
                  <a:schemeClr val="tx1"/>
                </a:solidFill>
                <a:latin typeface="黑体" panose="02010609060101010101" pitchFamily="49" charset="-122"/>
                <a:ea typeface="黑体" panose="02010609060101010101" pitchFamily="49" charset="-122"/>
              </a:rPr>
              <a:t>非正式调查阶段</a:t>
            </a:r>
            <a:endParaRPr lang="zh-CN" altLang="en-US" sz="2000" dirty="0">
              <a:solidFill>
                <a:schemeClr val="tx1"/>
              </a:solidFill>
              <a:latin typeface="黑体" panose="02010609060101010101" pitchFamily="49" charset="-122"/>
              <a:ea typeface="黑体" panose="02010609060101010101" pitchFamily="49" charset="-122"/>
            </a:endParaRPr>
          </a:p>
        </p:txBody>
      </p:sp>
      <p:sp>
        <p:nvSpPr>
          <p:cNvPr id="18459" name="文本框 5147"/>
          <p:cNvSpPr txBox="1"/>
          <p:nvPr/>
        </p:nvSpPr>
        <p:spPr>
          <a:xfrm>
            <a:off x="2299335" y="3421380"/>
            <a:ext cx="1198880" cy="398780"/>
          </a:xfrm>
          <a:prstGeom prst="rect">
            <a:avLst/>
          </a:prstGeom>
          <a:noFill/>
          <a:ln w="9525">
            <a:noFill/>
          </a:ln>
        </p:spPr>
        <p:txBody>
          <a:bodyPr wrap="none" anchor="t">
            <a:spAutoFit/>
          </a:bodyPr>
          <a:p>
            <a:r>
              <a:rPr lang="zh-CN" altLang="en-US" sz="2000" dirty="0">
                <a:solidFill>
                  <a:schemeClr val="tx1"/>
                </a:solidFill>
                <a:latin typeface="黑体" panose="02010609060101010101" pitchFamily="49" charset="-122"/>
                <a:ea typeface="黑体" panose="02010609060101010101" pitchFamily="49" charset="-122"/>
              </a:rPr>
              <a:t>第二阶段</a:t>
            </a:r>
            <a:endParaRPr lang="zh-CN" altLang="en-US" sz="2000" dirty="0">
              <a:solidFill>
                <a:schemeClr val="tx1"/>
              </a:solidFill>
              <a:latin typeface="黑体" panose="02010609060101010101" pitchFamily="49" charset="-122"/>
              <a:ea typeface="黑体" panose="02010609060101010101" pitchFamily="49" charset="-122"/>
            </a:endParaRPr>
          </a:p>
        </p:txBody>
      </p:sp>
      <p:sp>
        <p:nvSpPr>
          <p:cNvPr id="18460" name="直接连接符 5148"/>
          <p:cNvSpPr/>
          <p:nvPr/>
        </p:nvSpPr>
        <p:spPr>
          <a:xfrm>
            <a:off x="3451860" y="3565843"/>
            <a:ext cx="1008063" cy="0"/>
          </a:xfrm>
          <a:prstGeom prst="line">
            <a:avLst/>
          </a:prstGeom>
          <a:ln w="9525" cap="flat" cmpd="sng">
            <a:solidFill>
              <a:schemeClr val="tx1"/>
            </a:solidFill>
            <a:prstDash val="solid"/>
            <a:round/>
            <a:headEnd type="none" w="med" len="med"/>
            <a:tailEnd type="triangle" w="med" len="med"/>
          </a:ln>
        </p:spPr>
      </p:sp>
      <p:sp>
        <p:nvSpPr>
          <p:cNvPr id="18461" name="文本框 5149"/>
          <p:cNvSpPr txBox="1"/>
          <p:nvPr/>
        </p:nvSpPr>
        <p:spPr>
          <a:xfrm>
            <a:off x="2299335" y="4069080"/>
            <a:ext cx="1198880" cy="398780"/>
          </a:xfrm>
          <a:prstGeom prst="rect">
            <a:avLst/>
          </a:prstGeom>
          <a:noFill/>
          <a:ln w="9525">
            <a:noFill/>
          </a:ln>
        </p:spPr>
        <p:txBody>
          <a:bodyPr wrap="none" anchor="t">
            <a:spAutoFit/>
          </a:bodyPr>
          <a:p>
            <a:r>
              <a:rPr lang="zh-CN" altLang="en-US" sz="2000" dirty="0">
                <a:solidFill>
                  <a:schemeClr val="tx1"/>
                </a:solidFill>
                <a:latin typeface="黑体" panose="02010609060101010101" pitchFamily="49" charset="-122"/>
                <a:ea typeface="黑体" panose="02010609060101010101" pitchFamily="49" charset="-122"/>
              </a:rPr>
              <a:t>第三阶段</a:t>
            </a:r>
            <a:endParaRPr lang="zh-CN" altLang="en-US" sz="2000" dirty="0">
              <a:solidFill>
                <a:schemeClr val="tx1"/>
              </a:solidFill>
              <a:latin typeface="黑体" panose="02010609060101010101" pitchFamily="49" charset="-122"/>
              <a:ea typeface="黑体" panose="02010609060101010101" pitchFamily="49" charset="-122"/>
            </a:endParaRPr>
          </a:p>
        </p:txBody>
      </p:sp>
      <p:sp>
        <p:nvSpPr>
          <p:cNvPr id="18462" name="直接连接符 5150"/>
          <p:cNvSpPr/>
          <p:nvPr/>
        </p:nvSpPr>
        <p:spPr>
          <a:xfrm>
            <a:off x="3451860" y="4213543"/>
            <a:ext cx="936625" cy="0"/>
          </a:xfrm>
          <a:prstGeom prst="line">
            <a:avLst/>
          </a:prstGeom>
          <a:ln w="9525" cap="flat" cmpd="sng">
            <a:solidFill>
              <a:schemeClr val="tx1"/>
            </a:solidFill>
            <a:prstDash val="solid"/>
            <a:round/>
            <a:headEnd type="none" w="med" len="med"/>
            <a:tailEnd type="triangle" w="med" len="med"/>
          </a:ln>
        </p:spPr>
      </p:sp>
      <p:sp>
        <p:nvSpPr>
          <p:cNvPr id="18463" name="文本框 5151"/>
          <p:cNvSpPr txBox="1"/>
          <p:nvPr/>
        </p:nvSpPr>
        <p:spPr>
          <a:xfrm>
            <a:off x="2351723" y="4578668"/>
            <a:ext cx="1198880" cy="398780"/>
          </a:xfrm>
          <a:prstGeom prst="rect">
            <a:avLst/>
          </a:prstGeom>
          <a:noFill/>
          <a:ln w="9525">
            <a:noFill/>
          </a:ln>
        </p:spPr>
        <p:txBody>
          <a:bodyPr wrap="none" anchor="t">
            <a:spAutoFit/>
          </a:bodyPr>
          <a:p>
            <a:r>
              <a:rPr lang="zh-CN" altLang="en-US" sz="2000" dirty="0">
                <a:solidFill>
                  <a:schemeClr val="tx1"/>
                </a:solidFill>
                <a:latin typeface="黑体" panose="02010609060101010101" pitchFamily="49" charset="-122"/>
                <a:ea typeface="黑体" panose="02010609060101010101" pitchFamily="49" charset="-122"/>
              </a:rPr>
              <a:t>第四阶段</a:t>
            </a:r>
            <a:endParaRPr lang="zh-CN" altLang="en-US" sz="2000" dirty="0">
              <a:solidFill>
                <a:schemeClr val="tx1"/>
              </a:solidFill>
              <a:latin typeface="黑体" panose="02010609060101010101" pitchFamily="49" charset="-122"/>
              <a:ea typeface="黑体" panose="02010609060101010101" pitchFamily="49" charset="-122"/>
            </a:endParaRPr>
          </a:p>
        </p:txBody>
      </p:sp>
      <p:sp>
        <p:nvSpPr>
          <p:cNvPr id="18464" name="文本框 5152"/>
          <p:cNvSpPr txBox="1"/>
          <p:nvPr/>
        </p:nvSpPr>
        <p:spPr>
          <a:xfrm>
            <a:off x="2135823" y="5515293"/>
            <a:ext cx="2214880" cy="398780"/>
          </a:xfrm>
          <a:prstGeom prst="rect">
            <a:avLst/>
          </a:prstGeom>
          <a:noFill/>
          <a:ln w="9525">
            <a:noFill/>
          </a:ln>
        </p:spPr>
        <p:txBody>
          <a:bodyPr wrap="none" anchor="t">
            <a:spAutoFit/>
          </a:bodyPr>
          <a:p>
            <a:r>
              <a:rPr lang="zh-CN" altLang="en-US" sz="2000" dirty="0">
                <a:solidFill>
                  <a:schemeClr val="tx1"/>
                </a:solidFill>
                <a:latin typeface="黑体" panose="02010609060101010101" pitchFamily="49" charset="-122"/>
                <a:ea typeface="黑体" panose="02010609060101010101" pitchFamily="49" charset="-122"/>
              </a:rPr>
              <a:t>调查结果处理阶段</a:t>
            </a:r>
            <a:endParaRPr lang="zh-CN" altLang="en-US" sz="2000" dirty="0">
              <a:solidFill>
                <a:schemeClr val="tx1"/>
              </a:solidFill>
              <a:latin typeface="黑体" panose="02010609060101010101" pitchFamily="49" charset="-122"/>
              <a:ea typeface="黑体" panose="02010609060101010101" pitchFamily="49" charset="-122"/>
            </a:endParaRPr>
          </a:p>
        </p:txBody>
      </p:sp>
      <p:sp>
        <p:nvSpPr>
          <p:cNvPr id="18465" name="文本框 5153"/>
          <p:cNvSpPr txBox="1"/>
          <p:nvPr/>
        </p:nvSpPr>
        <p:spPr>
          <a:xfrm>
            <a:off x="4315460" y="2989580"/>
            <a:ext cx="436880" cy="398780"/>
          </a:xfrm>
          <a:prstGeom prst="rect">
            <a:avLst/>
          </a:prstGeom>
          <a:noFill/>
          <a:ln w="9525">
            <a:noFill/>
          </a:ln>
        </p:spPr>
        <p:txBody>
          <a:bodyPr wrap="none" anchor="t">
            <a:spAutoFit/>
          </a:bodyPr>
          <a:p>
            <a:r>
              <a:rPr lang="zh-CN" altLang="en-US" sz="2000" dirty="0">
                <a:solidFill>
                  <a:schemeClr val="tx1"/>
                </a:solidFill>
                <a:latin typeface="黑体" panose="02010609060101010101" pitchFamily="49" charset="-122"/>
                <a:ea typeface="黑体" panose="02010609060101010101" pitchFamily="49" charset="-122"/>
              </a:rPr>
              <a:t>是</a:t>
            </a:r>
            <a:endParaRPr lang="zh-CN" altLang="en-US" sz="2000" dirty="0">
              <a:solidFill>
                <a:schemeClr val="tx1"/>
              </a:solidFill>
              <a:latin typeface="黑体" panose="02010609060101010101" pitchFamily="49" charset="-122"/>
              <a:ea typeface="黑体" panose="02010609060101010101" pitchFamily="49" charset="-122"/>
            </a:endParaRPr>
          </a:p>
        </p:txBody>
      </p:sp>
      <p:sp>
        <p:nvSpPr>
          <p:cNvPr id="18466" name="文本框 5154"/>
          <p:cNvSpPr txBox="1"/>
          <p:nvPr/>
        </p:nvSpPr>
        <p:spPr>
          <a:xfrm>
            <a:off x="6528435" y="2491105"/>
            <a:ext cx="436880" cy="398780"/>
          </a:xfrm>
          <a:prstGeom prst="rect">
            <a:avLst/>
          </a:prstGeom>
          <a:noFill/>
          <a:ln w="9525">
            <a:noFill/>
          </a:ln>
        </p:spPr>
        <p:txBody>
          <a:bodyPr wrap="none" anchor="t">
            <a:spAutoFit/>
          </a:bodyPr>
          <a:p>
            <a:r>
              <a:rPr lang="zh-CN" altLang="en-US" sz="2000" dirty="0">
                <a:solidFill>
                  <a:schemeClr val="tx1"/>
                </a:solidFill>
                <a:latin typeface="黑体" panose="02010609060101010101" pitchFamily="49" charset="-122"/>
                <a:ea typeface="黑体" panose="02010609060101010101" pitchFamily="49" charset="-122"/>
              </a:rPr>
              <a:t>否</a:t>
            </a:r>
            <a:endParaRPr lang="zh-CN" altLang="en-US" sz="2000" dirty="0">
              <a:solidFill>
                <a:schemeClr val="tx1"/>
              </a:solidFill>
              <a:latin typeface="黑体" panose="02010609060101010101" pitchFamily="49" charset="-122"/>
              <a:ea typeface="黑体" panose="02010609060101010101" pitchFamily="49" charset="-122"/>
            </a:endParaRPr>
          </a:p>
        </p:txBody>
      </p:sp>
      <p:sp>
        <p:nvSpPr>
          <p:cNvPr id="18467" name="文本框 5155"/>
          <p:cNvSpPr txBox="1"/>
          <p:nvPr/>
        </p:nvSpPr>
        <p:spPr>
          <a:xfrm>
            <a:off x="7607935" y="2635568"/>
            <a:ext cx="690880" cy="398780"/>
          </a:xfrm>
          <a:prstGeom prst="rect">
            <a:avLst/>
          </a:prstGeom>
          <a:noFill/>
          <a:ln w="9525">
            <a:noFill/>
          </a:ln>
        </p:spPr>
        <p:txBody>
          <a:bodyPr wrap="none" anchor="t">
            <a:spAutoFit/>
          </a:bodyPr>
          <a:p>
            <a:r>
              <a:rPr lang="zh-CN" altLang="en-US" sz="2000" dirty="0">
                <a:solidFill>
                  <a:schemeClr val="tx1"/>
                </a:solidFill>
                <a:latin typeface="黑体" panose="02010609060101010101" pitchFamily="49" charset="-122"/>
                <a:ea typeface="黑体" panose="02010609060101010101" pitchFamily="49" charset="-122"/>
              </a:rPr>
              <a:t>停止</a:t>
            </a:r>
            <a:endParaRPr lang="zh-CN" altLang="en-US" sz="2000" dirty="0">
              <a:solidFill>
                <a:schemeClr val="tx1"/>
              </a:solidFill>
              <a:latin typeface="黑体" panose="02010609060101010101" pitchFamily="49" charset="-122"/>
              <a:ea typeface="黑体" panose="02010609060101010101" pitchFamily="49" charset="-122"/>
            </a:endParaRPr>
          </a:p>
        </p:txBody>
      </p:sp>
      <p:sp>
        <p:nvSpPr>
          <p:cNvPr id="18468" name="矩形 5156"/>
          <p:cNvSpPr/>
          <p:nvPr/>
        </p:nvSpPr>
        <p:spPr>
          <a:xfrm>
            <a:off x="2279015" y="-177165"/>
            <a:ext cx="5181600" cy="838200"/>
          </a:xfrm>
          <a:prstGeom prst="rect">
            <a:avLst/>
          </a:prstGeom>
          <a:noFill/>
          <a:ln w="9525">
            <a:noFill/>
          </a:ln>
        </p:spPr>
        <p:txBody>
          <a:bodyPr anchor="ctr" anchorCtr="1"/>
          <a:p>
            <a:pPr algn="ctr"/>
            <a:r>
              <a:rPr lang="zh-CN" altLang="en-US" sz="3600" b="1" dirty="0">
                <a:solidFill>
                  <a:schemeClr val="bg1"/>
                </a:solidFill>
                <a:latin typeface="黑体" panose="02010609060101010101" pitchFamily="49" charset="-122"/>
                <a:ea typeface="黑体" panose="02010609060101010101" pitchFamily="49" charset="-122"/>
              </a:rPr>
              <a:t>市场调查过程的示意图</a:t>
            </a:r>
            <a:endParaRPr lang="zh-CN" altLang="en-US" sz="3600" b="1" dirty="0">
              <a:solidFill>
                <a:schemeClr val="bg1"/>
              </a:solidFill>
              <a:latin typeface="黑体" panose="02010609060101010101" pitchFamily="49" charset="-122"/>
              <a:ea typeface="黑体" panose="02010609060101010101" pitchFamily="49" charset="-122"/>
            </a:endParaRPr>
          </a:p>
        </p:txBody>
      </p:sp>
      <p:sp>
        <p:nvSpPr>
          <p:cNvPr id="5158" name="花边圆形 1343"/>
          <p:cNvSpPr/>
          <p:nvPr/>
        </p:nvSpPr>
        <p:spPr>
          <a:xfrm>
            <a:off x="3731260" y="5302568"/>
            <a:ext cx="3778250" cy="725487"/>
          </a:xfrm>
          <a:custGeom>
            <a:avLst/>
            <a:gdLst/>
            <a:ahLst/>
            <a:cxnLst>
              <a:cxn ang="0">
                <a:pos x="1035834" y="0"/>
              </a:cxn>
              <a:cxn ang="0">
                <a:pos x="1050805" y="55309"/>
              </a:cxn>
              <a:cxn ang="0">
                <a:pos x="1094538" y="146973"/>
              </a:cxn>
              <a:cxn ang="0">
                <a:pos x="1166983" y="75796"/>
              </a:cxn>
              <a:cxn ang="0">
                <a:pos x="1199968" y="28943"/>
              </a:cxn>
              <a:cxn ang="0">
                <a:pos x="1205107" y="86011"/>
              </a:cxn>
              <a:cxn ang="0">
                <a:pos x="1232259" y="183874"/>
              </a:cxn>
              <a:cxn ang="0">
                <a:pos x="1315962" y="126358"/>
              </a:cxn>
              <a:cxn ang="0">
                <a:pos x="1356580" y="85947"/>
              </a:cxn>
              <a:cxn ang="0">
                <a:pos x="1351733" y="143038"/>
              </a:cxn>
              <a:cxn ang="0">
                <a:pos x="1361477" y="244131"/>
              </a:cxn>
              <a:cxn ang="0">
                <a:pos x="1453899" y="202024"/>
              </a:cxn>
              <a:cxn ang="0">
                <a:pos x="1500919" y="169278"/>
              </a:cxn>
              <a:cxn ang="0">
                <a:pos x="1486229" y="224664"/>
              </a:cxn>
              <a:cxn ang="0">
                <a:pos x="1478271" y="325911"/>
              </a:cxn>
              <a:cxn ang="0">
                <a:pos x="1576602" y="300494"/>
              </a:cxn>
              <a:cxn ang="0">
                <a:pos x="1628592" y="276410"/>
              </a:cxn>
              <a:cxn ang="0">
                <a:pos x="1604508" y="328402"/>
              </a:cxn>
              <a:cxn ang="0">
                <a:pos x="1579089" y="426729"/>
              </a:cxn>
              <a:cxn ang="0">
                <a:pos x="1680339" y="418772"/>
              </a:cxn>
              <a:cxn ang="0">
                <a:pos x="1735720" y="404083"/>
              </a:cxn>
              <a:cxn ang="0">
                <a:pos x="1702976" y="451101"/>
              </a:cxn>
              <a:cxn ang="0">
                <a:pos x="1660869" y="543521"/>
              </a:cxn>
              <a:cxn ang="0">
                <a:pos x="1761962" y="553268"/>
              </a:cxn>
              <a:cxn ang="0">
                <a:pos x="1819055" y="548420"/>
              </a:cxn>
              <a:cxn ang="0">
                <a:pos x="1778642" y="589038"/>
              </a:cxn>
              <a:cxn ang="0">
                <a:pos x="1721126" y="672744"/>
              </a:cxn>
              <a:cxn ang="0">
                <a:pos x="1818989" y="699895"/>
              </a:cxn>
              <a:cxn ang="0">
                <a:pos x="1876059" y="705034"/>
              </a:cxn>
              <a:cxn ang="0">
                <a:pos x="1829204" y="738017"/>
              </a:cxn>
              <a:cxn ang="0">
                <a:pos x="1758029" y="810464"/>
              </a:cxn>
              <a:cxn ang="0">
                <a:pos x="1849691" y="854197"/>
              </a:cxn>
              <a:cxn ang="0">
                <a:pos x="1904997" y="869168"/>
              </a:cxn>
              <a:cxn ang="0">
                <a:pos x="1853131" y="893514"/>
              </a:cxn>
              <a:cxn ang="0">
                <a:pos x="1770455" y="952499"/>
              </a:cxn>
              <a:cxn ang="0">
                <a:pos x="1853130" y="1011484"/>
              </a:cxn>
              <a:cxn ang="0">
                <a:pos x="1905000" y="1035832"/>
              </a:cxn>
              <a:cxn ang="0">
                <a:pos x="1849691" y="1050803"/>
              </a:cxn>
              <a:cxn ang="0">
                <a:pos x="1758027" y="1094538"/>
              </a:cxn>
              <a:cxn ang="0">
                <a:pos x="1829204" y="1166983"/>
              </a:cxn>
              <a:cxn ang="0">
                <a:pos x="1876059" y="1199968"/>
              </a:cxn>
              <a:cxn ang="0">
                <a:pos x="1818989" y="1205105"/>
              </a:cxn>
              <a:cxn ang="0">
                <a:pos x="1721126" y="1232258"/>
              </a:cxn>
              <a:cxn ang="0">
                <a:pos x="1778642" y="1315962"/>
              </a:cxn>
              <a:cxn ang="0">
                <a:pos x="1819053" y="1356580"/>
              </a:cxn>
              <a:cxn ang="0">
                <a:pos x="1761961" y="1351732"/>
              </a:cxn>
              <a:cxn ang="0">
                <a:pos x="1660869" y="1361477"/>
              </a:cxn>
              <a:cxn ang="0">
                <a:pos x="1702977" y="1453899"/>
              </a:cxn>
              <a:cxn ang="0">
                <a:pos x="1735722" y="1500919"/>
              </a:cxn>
              <a:cxn ang="0">
                <a:pos x="1680339" y="1486229"/>
              </a:cxn>
              <a:cxn ang="0">
                <a:pos x="1579091" y="1478271"/>
              </a:cxn>
              <a:cxn ang="0">
                <a:pos x="1604510" y="1576600"/>
              </a:cxn>
              <a:cxn ang="0">
                <a:pos x="1628590" y="1628592"/>
              </a:cxn>
              <a:cxn ang="0">
                <a:pos x="1576600" y="1604508"/>
              </a:cxn>
              <a:cxn ang="0">
                <a:pos x="1478271" y="1579089"/>
              </a:cxn>
              <a:cxn ang="0">
                <a:pos x="1486229" y="1680339"/>
              </a:cxn>
              <a:cxn ang="0">
                <a:pos x="1502438" y="1741449"/>
              </a:cxn>
              <a:cxn ang="0">
                <a:pos x="1361479" y="1660869"/>
              </a:cxn>
              <a:cxn ang="0">
                <a:pos x="1351733" y="1761964"/>
              </a:cxn>
              <a:cxn ang="0">
                <a:pos x="1357082" y="1824957"/>
              </a:cxn>
              <a:cxn ang="0">
                <a:pos x="1232258" y="1721128"/>
              </a:cxn>
              <a:cxn ang="0">
                <a:pos x="1205105" y="1818990"/>
              </a:cxn>
              <a:cxn ang="0">
                <a:pos x="1199968" y="1876059"/>
              </a:cxn>
              <a:cxn ang="0">
                <a:pos x="1166983" y="1829206"/>
              </a:cxn>
              <a:cxn ang="0">
                <a:pos x="1094538" y="1758027"/>
              </a:cxn>
              <a:cxn ang="0">
                <a:pos x="1050803" y="1849692"/>
              </a:cxn>
              <a:cxn ang="0">
                <a:pos x="1035834" y="1905000"/>
              </a:cxn>
              <a:cxn ang="0">
                <a:pos x="1011486" y="1853131"/>
              </a:cxn>
              <a:cxn ang="0">
                <a:pos x="952501" y="1770455"/>
              </a:cxn>
              <a:cxn ang="0">
                <a:pos x="893514" y="1853130"/>
              </a:cxn>
              <a:cxn ang="0">
                <a:pos x="869168" y="1904998"/>
              </a:cxn>
              <a:cxn ang="0">
                <a:pos x="854197" y="1849692"/>
              </a:cxn>
              <a:cxn ang="0">
                <a:pos x="810466" y="1758029"/>
              </a:cxn>
              <a:cxn ang="0">
                <a:pos x="738019" y="1829204"/>
              </a:cxn>
              <a:cxn ang="0">
                <a:pos x="705034" y="1876062"/>
              </a:cxn>
              <a:cxn ang="0">
                <a:pos x="699893" y="1818992"/>
              </a:cxn>
              <a:cxn ang="0">
                <a:pos x="672742" y="1721126"/>
              </a:cxn>
              <a:cxn ang="0">
                <a:pos x="589038" y="1778642"/>
              </a:cxn>
              <a:cxn ang="0">
                <a:pos x="548418" y="1819055"/>
              </a:cxn>
              <a:cxn ang="0">
                <a:pos x="553267" y="1761962"/>
              </a:cxn>
              <a:cxn ang="0">
                <a:pos x="543521" y="1660871"/>
              </a:cxn>
              <a:cxn ang="0">
                <a:pos x="451101" y="1702977"/>
              </a:cxn>
              <a:cxn ang="0">
                <a:pos x="404081" y="1735722"/>
              </a:cxn>
              <a:cxn ang="0">
                <a:pos x="418771" y="1680339"/>
              </a:cxn>
              <a:cxn ang="0">
                <a:pos x="426729" y="1579089"/>
              </a:cxn>
              <a:cxn ang="0">
                <a:pos x="328400" y="1604508"/>
              </a:cxn>
              <a:cxn ang="0">
                <a:pos x="276408" y="1628590"/>
              </a:cxn>
              <a:cxn ang="0">
                <a:pos x="300492" y="1576600"/>
              </a:cxn>
              <a:cxn ang="0">
                <a:pos x="325909" y="1478271"/>
              </a:cxn>
              <a:cxn ang="0">
                <a:pos x="224661" y="1486228"/>
              </a:cxn>
              <a:cxn ang="0">
                <a:pos x="169278" y="1500919"/>
              </a:cxn>
              <a:cxn ang="0">
                <a:pos x="202024" y="1453897"/>
              </a:cxn>
              <a:cxn ang="0">
                <a:pos x="244131" y="1361477"/>
              </a:cxn>
              <a:cxn ang="0">
                <a:pos x="143038" y="1351732"/>
              </a:cxn>
              <a:cxn ang="0">
                <a:pos x="85947" y="1356579"/>
              </a:cxn>
              <a:cxn ang="0">
                <a:pos x="126360" y="1315962"/>
              </a:cxn>
              <a:cxn ang="0">
                <a:pos x="183876" y="1232256"/>
              </a:cxn>
              <a:cxn ang="0">
                <a:pos x="86010" y="1205105"/>
              </a:cxn>
              <a:cxn ang="0">
                <a:pos x="28941" y="1199966"/>
              </a:cxn>
              <a:cxn ang="0">
                <a:pos x="75796" y="1166983"/>
              </a:cxn>
              <a:cxn ang="0">
                <a:pos x="146973" y="1094538"/>
              </a:cxn>
              <a:cxn ang="0">
                <a:pos x="55309" y="1050803"/>
              </a:cxn>
              <a:cxn ang="0">
                <a:pos x="0" y="1035832"/>
              </a:cxn>
              <a:cxn ang="0">
                <a:pos x="51870" y="1011486"/>
              </a:cxn>
              <a:cxn ang="0">
                <a:pos x="134545" y="952499"/>
              </a:cxn>
              <a:cxn ang="0">
                <a:pos x="51870" y="893514"/>
              </a:cxn>
              <a:cxn ang="0">
                <a:pos x="2" y="869168"/>
              </a:cxn>
              <a:cxn ang="0">
                <a:pos x="55309" y="854197"/>
              </a:cxn>
              <a:cxn ang="0">
                <a:pos x="146973" y="810466"/>
              </a:cxn>
              <a:cxn ang="0">
                <a:pos x="75796" y="738017"/>
              </a:cxn>
              <a:cxn ang="0">
                <a:pos x="28943" y="705035"/>
              </a:cxn>
              <a:cxn ang="0">
                <a:pos x="86011" y="699895"/>
              </a:cxn>
              <a:cxn ang="0">
                <a:pos x="183876" y="672744"/>
              </a:cxn>
              <a:cxn ang="0">
                <a:pos x="126358" y="589038"/>
              </a:cxn>
              <a:cxn ang="0">
                <a:pos x="85945" y="548418"/>
              </a:cxn>
              <a:cxn ang="0">
                <a:pos x="143039" y="553267"/>
              </a:cxn>
              <a:cxn ang="0">
                <a:pos x="244131" y="543523"/>
              </a:cxn>
              <a:cxn ang="0">
                <a:pos x="202024" y="451101"/>
              </a:cxn>
              <a:cxn ang="0">
                <a:pos x="169280" y="404083"/>
              </a:cxn>
              <a:cxn ang="0">
                <a:pos x="224662" y="418771"/>
              </a:cxn>
              <a:cxn ang="0">
                <a:pos x="325909" y="426729"/>
              </a:cxn>
              <a:cxn ang="0">
                <a:pos x="300492" y="328402"/>
              </a:cxn>
              <a:cxn ang="0">
                <a:pos x="276410" y="276408"/>
              </a:cxn>
              <a:cxn ang="0">
                <a:pos x="328400" y="300494"/>
              </a:cxn>
              <a:cxn ang="0">
                <a:pos x="426728" y="325911"/>
              </a:cxn>
              <a:cxn ang="0">
                <a:pos x="418771" y="224664"/>
              </a:cxn>
              <a:cxn ang="0">
                <a:pos x="404081" y="169276"/>
              </a:cxn>
              <a:cxn ang="0">
                <a:pos x="451101" y="202024"/>
              </a:cxn>
              <a:cxn ang="0">
                <a:pos x="543521" y="244131"/>
              </a:cxn>
              <a:cxn ang="0">
                <a:pos x="553268" y="143038"/>
              </a:cxn>
              <a:cxn ang="0">
                <a:pos x="548420" y="85947"/>
              </a:cxn>
              <a:cxn ang="0">
                <a:pos x="589038" y="126360"/>
              </a:cxn>
              <a:cxn ang="0">
                <a:pos x="672742" y="183876"/>
              </a:cxn>
              <a:cxn ang="0">
                <a:pos x="699893" y="86010"/>
              </a:cxn>
              <a:cxn ang="0">
                <a:pos x="705034" y="28939"/>
              </a:cxn>
              <a:cxn ang="0">
                <a:pos x="738020" y="75796"/>
              </a:cxn>
              <a:cxn ang="0">
                <a:pos x="810464" y="146973"/>
              </a:cxn>
              <a:cxn ang="0">
                <a:pos x="854197" y="55309"/>
              </a:cxn>
              <a:cxn ang="0">
                <a:pos x="869168" y="2"/>
              </a:cxn>
              <a:cxn ang="0">
                <a:pos x="893514" y="51870"/>
              </a:cxn>
              <a:cxn ang="0">
                <a:pos x="952499" y="134545"/>
              </a:cxn>
              <a:cxn ang="0">
                <a:pos x="1011486" y="51869"/>
              </a:cxn>
            </a:cxnLst>
            <a:pathLst>
              <a:path w="1117355" h="1117355">
                <a:moveTo>
                  <a:pt x="607556" y="0"/>
                </a:moveTo>
                <a:lnTo>
                  <a:pt x="616337" y="32441"/>
                </a:lnTo>
                <a:cubicBezTo>
                  <a:pt x="623336" y="51367"/>
                  <a:pt x="631935" y="69370"/>
                  <a:pt x="641988" y="86205"/>
                </a:cubicBezTo>
                <a:cubicBezTo>
                  <a:pt x="657192" y="73824"/>
                  <a:pt x="671430" y="59848"/>
                  <a:pt x="684480" y="44457"/>
                </a:cubicBezTo>
                <a:lnTo>
                  <a:pt x="703827" y="16976"/>
                </a:lnTo>
                <a:lnTo>
                  <a:pt x="706841" y="50449"/>
                </a:lnTo>
                <a:cubicBezTo>
                  <a:pt x="710447" y="70302"/>
                  <a:pt x="715790" y="89525"/>
                  <a:pt x="722767" y="107849"/>
                </a:cubicBezTo>
                <a:cubicBezTo>
                  <a:pt x="739889" y="98297"/>
                  <a:pt x="756338" y="87005"/>
                  <a:pt x="771862" y="74114"/>
                </a:cubicBezTo>
                <a:lnTo>
                  <a:pt x="795686" y="50411"/>
                </a:lnTo>
                <a:lnTo>
                  <a:pt x="792843" y="83897"/>
                </a:lnTo>
                <a:cubicBezTo>
                  <a:pt x="792946" y="104075"/>
                  <a:pt x="794869" y="123935"/>
                  <a:pt x="798558" y="143192"/>
                </a:cubicBezTo>
                <a:cubicBezTo>
                  <a:pt x="817080" y="136758"/>
                  <a:pt x="835240" y="128494"/>
                  <a:pt x="852767" y="118495"/>
                </a:cubicBezTo>
                <a:lnTo>
                  <a:pt x="880346" y="99288"/>
                </a:lnTo>
                <a:lnTo>
                  <a:pt x="871730" y="131774"/>
                </a:lnTo>
                <a:cubicBezTo>
                  <a:pt x="868328" y="151663"/>
                  <a:pt x="866774" y="171555"/>
                  <a:pt x="867062" y="191159"/>
                </a:cubicBezTo>
                <a:cubicBezTo>
                  <a:pt x="886420" y="188040"/>
                  <a:pt x="905740" y="183055"/>
                  <a:pt x="924737" y="176251"/>
                </a:cubicBezTo>
                <a:lnTo>
                  <a:pt x="955231" y="162125"/>
                </a:lnTo>
                <a:lnTo>
                  <a:pt x="941105" y="192620"/>
                </a:lnTo>
                <a:cubicBezTo>
                  <a:pt x="934301" y="211617"/>
                  <a:pt x="929316" y="230936"/>
                  <a:pt x="926196" y="250293"/>
                </a:cubicBezTo>
                <a:cubicBezTo>
                  <a:pt x="945801" y="250582"/>
                  <a:pt x="965692" y="249027"/>
                  <a:pt x="985583" y="245626"/>
                </a:cubicBezTo>
                <a:lnTo>
                  <a:pt x="1018066" y="237010"/>
                </a:lnTo>
                <a:lnTo>
                  <a:pt x="998860" y="264588"/>
                </a:lnTo>
                <a:cubicBezTo>
                  <a:pt x="988861" y="282115"/>
                  <a:pt x="980597" y="300275"/>
                  <a:pt x="974163" y="318796"/>
                </a:cubicBezTo>
                <a:cubicBezTo>
                  <a:pt x="993421" y="322486"/>
                  <a:pt x="1013279" y="324408"/>
                  <a:pt x="1033458" y="324513"/>
                </a:cubicBezTo>
                <a:lnTo>
                  <a:pt x="1066945" y="321669"/>
                </a:lnTo>
                <a:lnTo>
                  <a:pt x="1043241" y="345493"/>
                </a:lnTo>
                <a:cubicBezTo>
                  <a:pt x="1030350" y="361018"/>
                  <a:pt x="1019057" y="377467"/>
                  <a:pt x="1009506" y="394590"/>
                </a:cubicBezTo>
                <a:cubicBezTo>
                  <a:pt x="1027829" y="401567"/>
                  <a:pt x="1047052" y="406909"/>
                  <a:pt x="1066906" y="410515"/>
                </a:cubicBezTo>
                <a:lnTo>
                  <a:pt x="1100380" y="413529"/>
                </a:lnTo>
                <a:lnTo>
                  <a:pt x="1072898" y="432875"/>
                </a:lnTo>
                <a:cubicBezTo>
                  <a:pt x="1057507" y="445926"/>
                  <a:pt x="1043531" y="460165"/>
                  <a:pt x="1031151" y="475368"/>
                </a:cubicBezTo>
                <a:cubicBezTo>
                  <a:pt x="1047984" y="485421"/>
                  <a:pt x="1065988" y="494020"/>
                  <a:pt x="1084914" y="501019"/>
                </a:cubicBezTo>
                <a:lnTo>
                  <a:pt x="1117353" y="509800"/>
                </a:lnTo>
                <a:lnTo>
                  <a:pt x="1086932" y="524080"/>
                </a:lnTo>
                <a:cubicBezTo>
                  <a:pt x="1069509" y="534259"/>
                  <a:pt x="1053271" y="545854"/>
                  <a:pt x="1038439" y="558677"/>
                </a:cubicBezTo>
                <a:cubicBezTo>
                  <a:pt x="1053272" y="571501"/>
                  <a:pt x="1069509" y="583096"/>
                  <a:pt x="1086931" y="593274"/>
                </a:cubicBezTo>
                <a:lnTo>
                  <a:pt x="1117355" y="607555"/>
                </a:lnTo>
                <a:lnTo>
                  <a:pt x="1084914" y="616336"/>
                </a:lnTo>
                <a:cubicBezTo>
                  <a:pt x="1065988" y="623335"/>
                  <a:pt x="1047984" y="631934"/>
                  <a:pt x="1031150" y="641988"/>
                </a:cubicBezTo>
                <a:cubicBezTo>
                  <a:pt x="1043531" y="657191"/>
                  <a:pt x="1057507" y="671430"/>
                  <a:pt x="1072898" y="684480"/>
                </a:cubicBezTo>
                <a:lnTo>
                  <a:pt x="1100380" y="703827"/>
                </a:lnTo>
                <a:lnTo>
                  <a:pt x="1066906" y="706840"/>
                </a:lnTo>
                <a:cubicBezTo>
                  <a:pt x="1047052" y="710447"/>
                  <a:pt x="1027829" y="715789"/>
                  <a:pt x="1009506" y="722766"/>
                </a:cubicBezTo>
                <a:cubicBezTo>
                  <a:pt x="1019057" y="739889"/>
                  <a:pt x="1030349" y="756338"/>
                  <a:pt x="1043241" y="771862"/>
                </a:cubicBezTo>
                <a:lnTo>
                  <a:pt x="1066944" y="795686"/>
                </a:lnTo>
                <a:lnTo>
                  <a:pt x="1033457" y="792842"/>
                </a:lnTo>
                <a:cubicBezTo>
                  <a:pt x="1013279" y="792946"/>
                  <a:pt x="993420" y="794869"/>
                  <a:pt x="974163" y="798558"/>
                </a:cubicBezTo>
                <a:cubicBezTo>
                  <a:pt x="980597" y="817079"/>
                  <a:pt x="988861" y="835239"/>
                  <a:pt x="998861" y="852767"/>
                </a:cubicBezTo>
                <a:lnTo>
                  <a:pt x="1018067" y="880346"/>
                </a:lnTo>
                <a:lnTo>
                  <a:pt x="985583" y="871730"/>
                </a:lnTo>
                <a:cubicBezTo>
                  <a:pt x="965693" y="868328"/>
                  <a:pt x="945802" y="866773"/>
                  <a:pt x="926197" y="867062"/>
                </a:cubicBezTo>
                <a:cubicBezTo>
                  <a:pt x="929316" y="886420"/>
                  <a:pt x="934301" y="905738"/>
                  <a:pt x="941106" y="924736"/>
                </a:cubicBezTo>
                <a:lnTo>
                  <a:pt x="955230" y="955231"/>
                </a:lnTo>
                <a:lnTo>
                  <a:pt x="924736" y="941105"/>
                </a:lnTo>
                <a:cubicBezTo>
                  <a:pt x="905739" y="934301"/>
                  <a:pt x="886420" y="929316"/>
                  <a:pt x="867062" y="926196"/>
                </a:cubicBezTo>
                <a:cubicBezTo>
                  <a:pt x="866773" y="945801"/>
                  <a:pt x="868328" y="965692"/>
                  <a:pt x="871730" y="985583"/>
                </a:cubicBezTo>
                <a:lnTo>
                  <a:pt x="881237" y="1021426"/>
                </a:lnTo>
                <a:lnTo>
                  <a:pt x="798559" y="974163"/>
                </a:lnTo>
                <a:cubicBezTo>
                  <a:pt x="794870" y="993421"/>
                  <a:pt x="792946" y="1013280"/>
                  <a:pt x="792843" y="1033459"/>
                </a:cubicBezTo>
                <a:lnTo>
                  <a:pt x="795980" y="1070407"/>
                </a:lnTo>
                <a:lnTo>
                  <a:pt x="722766" y="1009507"/>
                </a:lnTo>
                <a:cubicBezTo>
                  <a:pt x="715790" y="1027830"/>
                  <a:pt x="710446" y="1047053"/>
                  <a:pt x="706840" y="1066907"/>
                </a:cubicBezTo>
                <a:lnTo>
                  <a:pt x="703827" y="1100380"/>
                </a:lnTo>
                <a:lnTo>
                  <a:pt x="684480" y="1072899"/>
                </a:lnTo>
                <a:cubicBezTo>
                  <a:pt x="671430" y="1057508"/>
                  <a:pt x="657192" y="1043531"/>
                  <a:pt x="641988" y="1031150"/>
                </a:cubicBezTo>
                <a:cubicBezTo>
                  <a:pt x="631934" y="1047985"/>
                  <a:pt x="623336" y="1065989"/>
                  <a:pt x="616336" y="1084915"/>
                </a:cubicBezTo>
                <a:lnTo>
                  <a:pt x="607556" y="1117355"/>
                </a:lnTo>
                <a:lnTo>
                  <a:pt x="593275" y="1086932"/>
                </a:lnTo>
                <a:cubicBezTo>
                  <a:pt x="583096" y="1069509"/>
                  <a:pt x="571501" y="1053271"/>
                  <a:pt x="558678" y="1038439"/>
                </a:cubicBezTo>
                <a:cubicBezTo>
                  <a:pt x="545854" y="1053271"/>
                  <a:pt x="534259" y="1069508"/>
                  <a:pt x="524080" y="1086931"/>
                </a:cubicBezTo>
                <a:lnTo>
                  <a:pt x="509800" y="1117354"/>
                </a:lnTo>
                <a:lnTo>
                  <a:pt x="501019" y="1084915"/>
                </a:lnTo>
                <a:cubicBezTo>
                  <a:pt x="494020" y="1065988"/>
                  <a:pt x="485422" y="1047985"/>
                  <a:pt x="475369" y="1031151"/>
                </a:cubicBezTo>
                <a:cubicBezTo>
                  <a:pt x="460165" y="1043532"/>
                  <a:pt x="445926" y="1057508"/>
                  <a:pt x="432876" y="1072898"/>
                </a:cubicBezTo>
                <a:lnTo>
                  <a:pt x="413529" y="1100382"/>
                </a:lnTo>
                <a:lnTo>
                  <a:pt x="410514" y="1066908"/>
                </a:lnTo>
                <a:cubicBezTo>
                  <a:pt x="406908" y="1047053"/>
                  <a:pt x="401566" y="1027831"/>
                  <a:pt x="394589" y="1009506"/>
                </a:cubicBezTo>
                <a:cubicBezTo>
                  <a:pt x="377466" y="1019058"/>
                  <a:pt x="361017" y="1030350"/>
                  <a:pt x="345493" y="1043241"/>
                </a:cubicBezTo>
                <a:lnTo>
                  <a:pt x="321668" y="1066945"/>
                </a:lnTo>
                <a:lnTo>
                  <a:pt x="324512" y="1033458"/>
                </a:lnTo>
                <a:cubicBezTo>
                  <a:pt x="324409" y="1013280"/>
                  <a:pt x="322485" y="993421"/>
                  <a:pt x="318796" y="974164"/>
                </a:cubicBezTo>
                <a:cubicBezTo>
                  <a:pt x="300275" y="980597"/>
                  <a:pt x="282115" y="988861"/>
                  <a:pt x="264588" y="998861"/>
                </a:cubicBezTo>
                <a:lnTo>
                  <a:pt x="237009" y="1018067"/>
                </a:lnTo>
                <a:lnTo>
                  <a:pt x="245625" y="985583"/>
                </a:lnTo>
                <a:cubicBezTo>
                  <a:pt x="249026" y="965692"/>
                  <a:pt x="250582" y="945802"/>
                  <a:pt x="250293" y="926196"/>
                </a:cubicBezTo>
                <a:cubicBezTo>
                  <a:pt x="230935" y="929316"/>
                  <a:pt x="211616" y="934301"/>
                  <a:pt x="192619" y="941105"/>
                </a:cubicBezTo>
                <a:lnTo>
                  <a:pt x="162124" y="955230"/>
                </a:lnTo>
                <a:lnTo>
                  <a:pt x="176250" y="924736"/>
                </a:lnTo>
                <a:cubicBezTo>
                  <a:pt x="183053" y="905739"/>
                  <a:pt x="188039" y="886420"/>
                  <a:pt x="191158" y="867062"/>
                </a:cubicBezTo>
                <a:cubicBezTo>
                  <a:pt x="171553" y="866773"/>
                  <a:pt x="151663" y="868328"/>
                  <a:pt x="131772" y="871729"/>
                </a:cubicBezTo>
                <a:lnTo>
                  <a:pt x="99288" y="880346"/>
                </a:lnTo>
                <a:lnTo>
                  <a:pt x="118495" y="852766"/>
                </a:lnTo>
                <a:cubicBezTo>
                  <a:pt x="128494" y="835239"/>
                  <a:pt x="136758" y="817079"/>
                  <a:pt x="143192" y="798558"/>
                </a:cubicBezTo>
                <a:cubicBezTo>
                  <a:pt x="123935" y="794869"/>
                  <a:pt x="104076" y="792946"/>
                  <a:pt x="83897" y="792842"/>
                </a:cubicBezTo>
                <a:lnTo>
                  <a:pt x="50411" y="795685"/>
                </a:lnTo>
                <a:lnTo>
                  <a:pt x="74115" y="771862"/>
                </a:lnTo>
                <a:cubicBezTo>
                  <a:pt x="87006" y="756338"/>
                  <a:pt x="98298" y="739889"/>
                  <a:pt x="107850" y="722765"/>
                </a:cubicBezTo>
                <a:cubicBezTo>
                  <a:pt x="89526" y="715788"/>
                  <a:pt x="70303" y="710446"/>
                  <a:pt x="50448" y="706840"/>
                </a:cubicBezTo>
                <a:lnTo>
                  <a:pt x="16975" y="703826"/>
                </a:lnTo>
                <a:lnTo>
                  <a:pt x="44457" y="684480"/>
                </a:lnTo>
                <a:cubicBezTo>
                  <a:pt x="59848" y="671429"/>
                  <a:pt x="73825" y="657192"/>
                  <a:pt x="86205" y="641988"/>
                </a:cubicBezTo>
                <a:cubicBezTo>
                  <a:pt x="69371" y="631934"/>
                  <a:pt x="51368" y="623335"/>
                  <a:pt x="32441" y="616336"/>
                </a:cubicBezTo>
                <a:lnTo>
                  <a:pt x="0" y="607555"/>
                </a:lnTo>
                <a:lnTo>
                  <a:pt x="30424" y="593275"/>
                </a:lnTo>
                <a:cubicBezTo>
                  <a:pt x="47847" y="583095"/>
                  <a:pt x="64084" y="571500"/>
                  <a:pt x="78916" y="558677"/>
                </a:cubicBezTo>
                <a:cubicBezTo>
                  <a:pt x="64083" y="545854"/>
                  <a:pt x="47846" y="534259"/>
                  <a:pt x="30424" y="524080"/>
                </a:cubicBezTo>
                <a:lnTo>
                  <a:pt x="1" y="509800"/>
                </a:lnTo>
                <a:lnTo>
                  <a:pt x="32441" y="501019"/>
                </a:lnTo>
                <a:cubicBezTo>
                  <a:pt x="51367" y="494020"/>
                  <a:pt x="69371" y="485421"/>
                  <a:pt x="86205" y="475369"/>
                </a:cubicBezTo>
                <a:cubicBezTo>
                  <a:pt x="73825" y="460164"/>
                  <a:pt x="59848" y="445926"/>
                  <a:pt x="44457" y="432875"/>
                </a:cubicBezTo>
                <a:lnTo>
                  <a:pt x="16976" y="413530"/>
                </a:lnTo>
                <a:lnTo>
                  <a:pt x="50449" y="410515"/>
                </a:lnTo>
                <a:cubicBezTo>
                  <a:pt x="70302" y="406909"/>
                  <a:pt x="89526" y="401567"/>
                  <a:pt x="107850" y="394590"/>
                </a:cubicBezTo>
                <a:cubicBezTo>
                  <a:pt x="98298" y="377467"/>
                  <a:pt x="87005" y="361018"/>
                  <a:pt x="74114" y="345493"/>
                </a:cubicBezTo>
                <a:lnTo>
                  <a:pt x="50410" y="321668"/>
                </a:lnTo>
                <a:lnTo>
                  <a:pt x="83898" y="324512"/>
                </a:lnTo>
                <a:cubicBezTo>
                  <a:pt x="104076" y="324409"/>
                  <a:pt x="123935" y="322486"/>
                  <a:pt x="143192" y="318797"/>
                </a:cubicBezTo>
                <a:cubicBezTo>
                  <a:pt x="136758" y="300275"/>
                  <a:pt x="128494" y="282115"/>
                  <a:pt x="118495" y="264588"/>
                </a:cubicBezTo>
                <a:lnTo>
                  <a:pt x="99289" y="237010"/>
                </a:lnTo>
                <a:lnTo>
                  <a:pt x="131773" y="245625"/>
                </a:lnTo>
                <a:cubicBezTo>
                  <a:pt x="151663" y="249028"/>
                  <a:pt x="171554" y="250582"/>
                  <a:pt x="191158" y="250293"/>
                </a:cubicBezTo>
                <a:cubicBezTo>
                  <a:pt x="188040" y="230936"/>
                  <a:pt x="183054" y="211617"/>
                  <a:pt x="176250" y="192620"/>
                </a:cubicBezTo>
                <a:lnTo>
                  <a:pt x="162125" y="162124"/>
                </a:lnTo>
                <a:lnTo>
                  <a:pt x="192619" y="176251"/>
                </a:lnTo>
                <a:cubicBezTo>
                  <a:pt x="211616" y="183054"/>
                  <a:pt x="230935" y="188040"/>
                  <a:pt x="250292" y="191159"/>
                </a:cubicBezTo>
                <a:cubicBezTo>
                  <a:pt x="250581" y="171554"/>
                  <a:pt x="249027" y="151663"/>
                  <a:pt x="245625" y="131774"/>
                </a:cubicBezTo>
                <a:lnTo>
                  <a:pt x="237009" y="99287"/>
                </a:lnTo>
                <a:lnTo>
                  <a:pt x="264588" y="118495"/>
                </a:lnTo>
                <a:cubicBezTo>
                  <a:pt x="282116" y="128494"/>
                  <a:pt x="300275" y="136758"/>
                  <a:pt x="318796" y="143192"/>
                </a:cubicBezTo>
                <a:cubicBezTo>
                  <a:pt x="322486" y="123935"/>
                  <a:pt x="324409" y="104076"/>
                  <a:pt x="324513" y="83897"/>
                </a:cubicBezTo>
                <a:lnTo>
                  <a:pt x="321669" y="50411"/>
                </a:lnTo>
                <a:lnTo>
                  <a:pt x="345493" y="74115"/>
                </a:lnTo>
                <a:cubicBezTo>
                  <a:pt x="361017" y="87006"/>
                  <a:pt x="377466" y="98297"/>
                  <a:pt x="394589" y="107850"/>
                </a:cubicBezTo>
                <a:cubicBezTo>
                  <a:pt x="401566" y="89526"/>
                  <a:pt x="406909" y="70302"/>
                  <a:pt x="410514" y="50448"/>
                </a:cubicBezTo>
                <a:lnTo>
                  <a:pt x="413529" y="16974"/>
                </a:lnTo>
                <a:lnTo>
                  <a:pt x="432877" y="44457"/>
                </a:lnTo>
                <a:cubicBezTo>
                  <a:pt x="445926" y="59848"/>
                  <a:pt x="460165" y="73825"/>
                  <a:pt x="475368" y="86205"/>
                </a:cubicBezTo>
                <a:cubicBezTo>
                  <a:pt x="485422" y="69371"/>
                  <a:pt x="494020" y="51368"/>
                  <a:pt x="501019" y="32441"/>
                </a:cubicBezTo>
                <a:lnTo>
                  <a:pt x="509800" y="1"/>
                </a:lnTo>
                <a:lnTo>
                  <a:pt x="524080" y="30424"/>
                </a:lnTo>
                <a:cubicBezTo>
                  <a:pt x="534259" y="47847"/>
                  <a:pt x="545854" y="64083"/>
                  <a:pt x="558677" y="78916"/>
                </a:cubicBezTo>
                <a:cubicBezTo>
                  <a:pt x="571502" y="64083"/>
                  <a:pt x="583096" y="47846"/>
                  <a:pt x="593275" y="30423"/>
                </a:cubicBezTo>
                <a:lnTo>
                  <a:pt x="607556" y="0"/>
                </a:lnTo>
                <a:close/>
              </a:path>
            </a:pathLst>
          </a:custGeom>
          <a:solidFill>
            <a:srgbClr val="FF0000">
              <a:alpha val="12000"/>
            </a:srgbClr>
          </a:solidFill>
          <a:ln w="9525" cap="flat" cmpd="sng">
            <a:solidFill>
              <a:srgbClr val="FF0000"/>
            </a:solidFill>
            <a:prstDash val="solid"/>
            <a:round/>
            <a:headEnd type="none" w="med" len="med"/>
            <a:tailEnd type="none" w="med" len="med"/>
          </a:ln>
        </p:spPr>
        <p:txBody>
          <a:bodyPr/>
          <a:p>
            <a:endParaRPr lang="zh-CN" altLang="en-US" sz="200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5158"/>
                                        </p:tgtEl>
                                        <p:attrNameLst>
                                          <p:attrName>style.visibility</p:attrName>
                                        </p:attrNameLst>
                                      </p:cBhvr>
                                      <p:to>
                                        <p:strVal val="visible"/>
                                      </p:to>
                                    </p:set>
                                    <p:animEffect transition="in" filter="slide(fromLeft)">
                                      <p:cBhvr>
                                        <p:cTn id="7" dur="500"/>
                                        <p:tgtEl>
                                          <p:spTgt spid="51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Rectangle 3"/>
          <p:cNvSpPr>
            <a:spLocks noGrp="1"/>
          </p:cNvSpPr>
          <p:nvPr>
            <p:ph idx="1"/>
          </p:nvPr>
        </p:nvSpPr>
        <p:spPr/>
        <p:txBody>
          <a:bodyPr vert="horz" wrap="square" anchor="t"/>
          <a:p>
            <a:pPr>
              <a:buNone/>
            </a:pPr>
            <a:r>
              <a:rPr lang="zh-CN" altLang="en-US" dirty="0">
                <a:ea typeface="黑体" panose="02010609060101010101" pitchFamily="49" charset="-122"/>
              </a:rPr>
              <a:t>二、撰写技巧</a:t>
            </a:r>
            <a:endParaRPr lang="zh-CN" altLang="en-US" dirty="0">
              <a:ea typeface="黑体" panose="02010609060101010101" pitchFamily="49" charset="-122"/>
            </a:endParaRPr>
          </a:p>
          <a:p>
            <a:pPr>
              <a:buNone/>
            </a:pPr>
            <a:r>
              <a:rPr lang="zh-CN" altLang="en-US" dirty="0">
                <a:ea typeface="黑体" panose="02010609060101010101" pitchFamily="49" charset="-122"/>
              </a:rPr>
              <a:t>（三）议论技巧</a:t>
            </a:r>
            <a:endParaRPr lang="zh-CN" altLang="en-US" dirty="0">
              <a:ea typeface="黑体" panose="02010609060101010101" pitchFamily="49" charset="-122"/>
            </a:endParaRPr>
          </a:p>
          <a:p>
            <a:pPr>
              <a:buNone/>
            </a:pPr>
            <a:r>
              <a:rPr lang="en-US" altLang="ja-JP" dirty="0">
                <a:ea typeface="MS PGothic" panose="020B0600070205080204" pitchFamily="34" charset="-128"/>
              </a:rPr>
              <a:t>	</a:t>
            </a:r>
            <a:r>
              <a:rPr lang="en-US" altLang="zh-CN" dirty="0">
                <a:ea typeface="黑体" panose="02010609060101010101" pitchFamily="49" charset="-122"/>
              </a:rPr>
              <a:t>1. </a:t>
            </a:r>
            <a:r>
              <a:rPr lang="zh-CN" altLang="en-US" dirty="0">
                <a:ea typeface="黑体" panose="02010609060101010101" pitchFamily="49" charset="-122"/>
              </a:rPr>
              <a:t>归纳论证</a:t>
            </a:r>
            <a:endParaRPr lang="zh-CN" altLang="en-US" dirty="0">
              <a:ea typeface="黑体" panose="02010609060101010101" pitchFamily="49" charset="-122"/>
            </a:endParaRPr>
          </a:p>
          <a:p>
            <a:pPr>
              <a:buNone/>
            </a:pPr>
            <a:r>
              <a:rPr lang="en-US" altLang="ja-JP" dirty="0">
                <a:ea typeface="MS PGothic" panose="020B0600070205080204" pitchFamily="34" charset="-128"/>
              </a:rPr>
              <a:t>	</a:t>
            </a:r>
            <a:r>
              <a:rPr lang="en-US" altLang="zh-CN" dirty="0">
                <a:ea typeface="黑体" panose="02010609060101010101" pitchFamily="49" charset="-122"/>
              </a:rPr>
              <a:t>2. </a:t>
            </a:r>
            <a:r>
              <a:rPr lang="zh-CN" altLang="en-US" dirty="0">
                <a:ea typeface="黑体" panose="02010609060101010101" pitchFamily="49" charset="-122"/>
              </a:rPr>
              <a:t>局部论证</a:t>
            </a:r>
            <a:endParaRPr lang="zh-CN" altLang="en-US" dirty="0">
              <a:ea typeface="黑体" panose="02010609060101010101" pitchFamily="49" charset="-122"/>
            </a:endParaRPr>
          </a:p>
          <a:p>
            <a:pPr>
              <a:buNone/>
            </a:pPr>
            <a:r>
              <a:rPr lang="zh-CN" altLang="en-US" dirty="0">
                <a:ea typeface="黑体" panose="02010609060101010101" pitchFamily="49" charset="-122"/>
              </a:rPr>
              <a:t>（四）语言运用技巧</a:t>
            </a:r>
            <a:endParaRPr lang="zh-CN" altLang="en-US" dirty="0">
              <a:ea typeface="黑体" panose="02010609060101010101" pitchFamily="49" charset="-122"/>
            </a:endParaRPr>
          </a:p>
          <a:p>
            <a:pPr>
              <a:buNone/>
            </a:pPr>
            <a:r>
              <a:rPr lang="en-US" altLang="ja-JP" dirty="0">
                <a:ea typeface="MS PGothic" panose="020B0600070205080204" pitchFamily="34" charset="-128"/>
              </a:rPr>
              <a:t>	</a:t>
            </a:r>
            <a:r>
              <a:rPr lang="en-US" altLang="zh-CN" dirty="0">
                <a:ea typeface="黑体" panose="02010609060101010101" pitchFamily="49" charset="-122"/>
              </a:rPr>
              <a:t>1. </a:t>
            </a:r>
            <a:r>
              <a:rPr lang="zh-CN" altLang="en-US" dirty="0">
                <a:ea typeface="黑体" panose="02010609060101010101" pitchFamily="49" charset="-122"/>
              </a:rPr>
              <a:t>用词技巧</a:t>
            </a:r>
            <a:endParaRPr lang="zh-CN" altLang="en-US" dirty="0">
              <a:ea typeface="黑体" panose="02010609060101010101" pitchFamily="49" charset="-122"/>
            </a:endParaRPr>
          </a:p>
          <a:p>
            <a:pPr>
              <a:buNone/>
            </a:pPr>
            <a:r>
              <a:rPr lang="en-US" altLang="ja-JP" dirty="0">
                <a:ea typeface="MS PGothic" panose="020B0600070205080204" pitchFamily="34" charset="-128"/>
              </a:rPr>
              <a:t>	</a:t>
            </a:r>
            <a:r>
              <a:rPr lang="en-US" altLang="zh-CN" dirty="0">
                <a:ea typeface="黑体" panose="02010609060101010101" pitchFamily="49" charset="-122"/>
              </a:rPr>
              <a:t>2. </a:t>
            </a:r>
            <a:r>
              <a:rPr lang="zh-CN" altLang="en-US" dirty="0">
                <a:ea typeface="黑体" panose="02010609060101010101" pitchFamily="49" charset="-122"/>
              </a:rPr>
              <a:t>句式技巧</a:t>
            </a:r>
            <a:endParaRPr lang="zh-CN" altLang="en-US" dirty="0">
              <a:ea typeface="黑体" panose="02010609060101010101" pitchFamily="49" charset="-122"/>
            </a:endParaRPr>
          </a:p>
        </p:txBody>
      </p:sp>
      <p:sp>
        <p:nvSpPr>
          <p:cNvPr id="58370" name="Rectangle 2"/>
          <p:cNvSpPr>
            <a:spLocks noGrp="1" noChangeArrowheads="1"/>
          </p:cNvSpPr>
          <p:nvPr>
            <p:ph type="title"/>
          </p:nvPr>
        </p:nvSpPr>
        <p:spPr>
          <a:noFill/>
          <a:ln>
            <a:noFill/>
          </a:ln>
          <a:effectLst/>
          <a:sp3d prstMaterial="plastic"/>
        </p:spPr>
        <p:txBody>
          <a:bodyPr vert="horz" rtlCol="0" anchor="ctr">
            <a:normAutofit fontScale="90000"/>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第四节　市场调查报告的写作技巧</a:t>
            </a:r>
            <a:endParaRPr kumimoji="0" lang="zh-CN" altLang="en-US" sz="4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Rectangle 3"/>
          <p:cNvSpPr>
            <a:spLocks noGrp="1"/>
          </p:cNvSpPr>
          <p:nvPr>
            <p:ph idx="1"/>
          </p:nvPr>
        </p:nvSpPr>
        <p:spPr/>
        <p:txBody>
          <a:bodyPr vert="horz" wrap="square" anchor="t"/>
          <a:p>
            <a:r>
              <a:rPr lang="zh-CN" altLang="en-US" dirty="0">
                <a:ea typeface="PMingLiU" panose="02020500000000000000" pitchFamily="18" charset="-120"/>
              </a:rPr>
              <a:t>北京市场品牌保暖内衣调研报告</a:t>
            </a:r>
            <a:endParaRPr lang="zh-CN" altLang="zh-CN" dirty="0">
              <a:ea typeface="PMingLiU" panose="02020500000000000000" pitchFamily="18" charset="-120"/>
            </a:endParaRPr>
          </a:p>
          <a:p>
            <a:endParaRPr lang="zh-CN" altLang="en-US" dirty="0">
              <a:ea typeface="PMingLiU" panose="02020500000000000000" pitchFamily="18" charset="-120"/>
            </a:endParaRPr>
          </a:p>
          <a:p>
            <a:r>
              <a:rPr lang="en-US" altLang="zh-CN" dirty="0">
                <a:ea typeface="黑体" panose="02010609060101010101" pitchFamily="49" charset="-122"/>
              </a:rPr>
              <a:t>(</a:t>
            </a:r>
            <a:r>
              <a:rPr lang="zh-CN" altLang="en-US" dirty="0">
                <a:ea typeface="黑体" panose="02010609060101010101" pitchFamily="49" charset="-122"/>
              </a:rPr>
              <a:t>略</a:t>
            </a:r>
            <a:r>
              <a:rPr lang="en-US" altLang="zh-CN" dirty="0">
                <a:ea typeface="黑体" panose="02010609060101010101" pitchFamily="49" charset="-122"/>
              </a:rPr>
              <a:t>)</a:t>
            </a:r>
            <a:endParaRPr lang="en-US" altLang="zh-CN" dirty="0">
              <a:ea typeface="黑体" panose="02010609060101010101" pitchFamily="49" charset="-122"/>
            </a:endParaRPr>
          </a:p>
        </p:txBody>
      </p:sp>
      <p:sp>
        <p:nvSpPr>
          <p:cNvPr id="28674"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第五节　市场调查报告的实例</a:t>
            </a:r>
            <a:endParaRPr kumimoji="0" lang="zh-CN" altLang="en-US" sz="4100" b="1" i="0" u="none" strike="noStrike" kern="1200" cap="none" spc="0" normalizeH="0" baseline="0" noProof="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Rectangle 3"/>
          <p:cNvSpPr>
            <a:spLocks noGrp="1"/>
          </p:cNvSpPr>
          <p:nvPr>
            <p:ph idx="1"/>
          </p:nvPr>
        </p:nvSpPr>
        <p:spPr/>
        <p:txBody>
          <a:bodyPr vert="horz" wrap="square" anchor="t"/>
          <a:p>
            <a:r>
              <a:rPr lang="zh-CN" altLang="en-US" dirty="0">
                <a:ea typeface="黑体" panose="02010609060101010101" pitchFamily="49" charset="-122"/>
              </a:rPr>
              <a:t>市场调查研究报告的概念 </a:t>
            </a:r>
            <a:endParaRPr lang="zh-CN" altLang="en-US" dirty="0">
              <a:ea typeface="黑体" panose="02010609060101010101" pitchFamily="49" charset="-122"/>
            </a:endParaRPr>
          </a:p>
          <a:p>
            <a:r>
              <a:rPr lang="zh-CN" altLang="en-US" dirty="0">
                <a:ea typeface="黑体" panose="02010609060101010101" pitchFamily="49" charset="-122"/>
              </a:rPr>
              <a:t>市场调查研究报告的结构</a:t>
            </a:r>
            <a:endParaRPr lang="zh-CN" altLang="en-US" dirty="0">
              <a:ea typeface="黑体" panose="02010609060101010101" pitchFamily="49" charset="-122"/>
            </a:endParaRPr>
          </a:p>
          <a:p>
            <a:r>
              <a:rPr lang="zh-CN" altLang="en-US" dirty="0">
                <a:ea typeface="黑体" panose="02010609060101010101" pitchFamily="49" charset="-122"/>
              </a:rPr>
              <a:t>市场调查研究报告的写作技巧</a:t>
            </a:r>
            <a:endParaRPr lang="zh-CN" altLang="en-US" dirty="0">
              <a:ea typeface="黑体" panose="02010609060101010101" pitchFamily="49" charset="-122"/>
            </a:endParaRPr>
          </a:p>
          <a:p>
            <a:r>
              <a:rPr lang="zh-CN" altLang="en-US" dirty="0">
                <a:ea typeface="黑体" panose="02010609060101010101" pitchFamily="49" charset="-122"/>
              </a:rPr>
              <a:t>影响市场调查研究报告使用的因素 </a:t>
            </a:r>
            <a:endParaRPr lang="zh-CN" altLang="en-US" dirty="0">
              <a:ea typeface="黑体" panose="02010609060101010101" pitchFamily="49" charset="-122"/>
            </a:endParaRPr>
          </a:p>
        </p:txBody>
      </p:sp>
      <p:sp>
        <p:nvSpPr>
          <p:cNvPr id="29698"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4100" b="1" i="0" u="none" strike="noStrike" kern="1200" cap="none" spc="0" normalizeH="0" baseline="0" noProof="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a:t>
            </a:r>
            <a:r>
              <a:rPr kumimoji="0" lang="zh-CN" altLang="en-US" sz="4100" b="1" i="0" u="none" strike="noStrike" kern="1200" cap="none" spc="0" normalizeH="0" baseline="0" noProof="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本章小结</a:t>
            </a:r>
            <a:r>
              <a:rPr kumimoji="0" lang="en-US" altLang="zh-CN" sz="4100" b="1" i="0" u="none" strike="noStrike" kern="1200" cap="none" spc="0" normalizeH="0" baseline="0" noProof="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a:t>
            </a:r>
            <a:endParaRPr kumimoji="0" lang="zh-CN" altLang="en-US" sz="4100" b="1" i="0" u="none" strike="noStrike" kern="1200" cap="none" spc="0" normalizeH="0" baseline="0" noProof="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Rectangle 3"/>
          <p:cNvSpPr>
            <a:spLocks noGrp="1"/>
          </p:cNvSpPr>
          <p:nvPr>
            <p:ph idx="1"/>
          </p:nvPr>
        </p:nvSpPr>
        <p:spPr/>
        <p:txBody>
          <a:bodyPr vert="horz" wrap="square" anchor="t"/>
          <a:p>
            <a:pPr>
              <a:buNone/>
            </a:pPr>
            <a:r>
              <a:rPr lang="zh-CN" altLang="en-US" dirty="0">
                <a:ea typeface="黑体" panose="02010609060101010101" pitchFamily="49" charset="-122"/>
              </a:rPr>
              <a:t>一、市场调查研究报告的概念</a:t>
            </a:r>
            <a:endParaRPr lang="zh-CN" altLang="ja-JP" dirty="0">
              <a:ea typeface="黑体" panose="02010609060101010101" pitchFamily="49" charset="-122"/>
            </a:endParaRPr>
          </a:p>
          <a:p>
            <a:pPr>
              <a:buChar char="•"/>
            </a:pPr>
            <a:r>
              <a:rPr lang="zh-CN" altLang="ja-JP" dirty="0">
                <a:ea typeface="黑体" panose="02010609060101010101" pitchFamily="49" charset="-122"/>
              </a:rPr>
              <a:t>市场调查与预测报告是市场调查与预测工作的最后环节，是整个市场调查与预测工作最终成果的集中表现。</a:t>
            </a:r>
            <a:endParaRPr lang="zh-CN" altLang="ja-JP" dirty="0">
              <a:ea typeface="黑体" panose="02010609060101010101" pitchFamily="49" charset="-122"/>
            </a:endParaRPr>
          </a:p>
          <a:p>
            <a:pPr>
              <a:buChar char="•"/>
            </a:pPr>
            <a:r>
              <a:rPr lang="zh-CN" altLang="en-US" dirty="0">
                <a:ea typeface="黑体" panose="02010609060101010101" pitchFamily="49" charset="-122"/>
              </a:rPr>
              <a:t>市场调查研究报告是市场调查人员对市场调查所获取的信息进行分析研究后形成的书面报告。</a:t>
            </a:r>
            <a:endParaRPr lang="zh-CN" altLang="ja-JP" dirty="0">
              <a:ea typeface="黑体" panose="02010609060101010101" pitchFamily="49" charset="-122"/>
            </a:endParaRPr>
          </a:p>
          <a:p>
            <a:pPr>
              <a:buNone/>
            </a:pPr>
            <a:endParaRPr lang="zh-CN" altLang="en-US" dirty="0">
              <a:ea typeface="黑体" panose="02010609060101010101" pitchFamily="49" charset="-122"/>
            </a:endParaRPr>
          </a:p>
        </p:txBody>
      </p:sp>
      <p:sp>
        <p:nvSpPr>
          <p:cNvPr id="37890" name="Rectangle 2"/>
          <p:cNvSpPr>
            <a:spLocks noGrp="1" noChangeArrowheads="1"/>
          </p:cNvSpPr>
          <p:nvPr>
            <p:ph type="title"/>
          </p:nvPr>
        </p:nvSpPr>
        <p:spPr>
          <a:noFill/>
          <a:ln>
            <a:noFill/>
          </a:ln>
          <a:effectLst/>
          <a:sp3d prstMaterial="plastic"/>
        </p:spPr>
        <p:txBody>
          <a:bodyPr vert="horz" rtlCol="0" anchor="ctr">
            <a:normAutofit fontScale="90000"/>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第一节　市场调查研究报告的写作基础</a:t>
            </a:r>
            <a:endParaRPr kumimoji="0" lang="zh-CN" altLang="en-US" sz="4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Rectangle 3"/>
          <p:cNvSpPr>
            <a:spLocks noGrp="1"/>
          </p:cNvSpPr>
          <p:nvPr>
            <p:ph idx="1"/>
          </p:nvPr>
        </p:nvSpPr>
        <p:spPr/>
        <p:txBody>
          <a:bodyPr vert="horz" wrap="square" anchor="t"/>
          <a:p>
            <a:pPr>
              <a:buNone/>
            </a:pPr>
            <a:r>
              <a:rPr lang="zh-CN" altLang="en-US" dirty="0">
                <a:ea typeface="黑体" panose="02010609060101010101" pitchFamily="49" charset="-122"/>
              </a:rPr>
              <a:t>二、市场调查研究报告的特点</a:t>
            </a:r>
            <a:endParaRPr lang="zh-CN" altLang="ja-JP" dirty="0">
              <a:ea typeface="黑体" panose="02010609060101010101" pitchFamily="49" charset="-122"/>
            </a:endParaRPr>
          </a:p>
          <a:p>
            <a:pPr>
              <a:buNone/>
            </a:pPr>
            <a:r>
              <a:rPr lang="zh-CN" altLang="en-US" dirty="0">
                <a:ea typeface="黑体" panose="02010609060101010101" pitchFamily="49" charset="-122"/>
              </a:rPr>
              <a:t>（一）客观性</a:t>
            </a:r>
            <a:endParaRPr lang="zh-CN" altLang="en-US" dirty="0">
              <a:ea typeface="黑体" panose="02010609060101010101" pitchFamily="49" charset="-122"/>
            </a:endParaRPr>
          </a:p>
          <a:p>
            <a:pPr>
              <a:buNone/>
            </a:pPr>
            <a:r>
              <a:rPr lang="zh-CN" altLang="en-US" dirty="0">
                <a:ea typeface="黑体" panose="02010609060101010101" pitchFamily="49" charset="-122"/>
              </a:rPr>
              <a:t>	  市场调研报告的客观性包括真实性和陈述性。 </a:t>
            </a:r>
            <a:endParaRPr lang="zh-CN" altLang="ja-JP" dirty="0">
              <a:ea typeface="黑体" panose="02010609060101010101" pitchFamily="49" charset="-122"/>
            </a:endParaRPr>
          </a:p>
          <a:p>
            <a:pPr>
              <a:buNone/>
            </a:pPr>
            <a:r>
              <a:rPr lang="zh-CN" altLang="en-US" dirty="0">
                <a:ea typeface="黑体" panose="02010609060101010101" pitchFamily="49" charset="-122"/>
              </a:rPr>
              <a:t>（二）针对性</a:t>
            </a:r>
            <a:endParaRPr lang="zh-CN" altLang="en-US" dirty="0">
              <a:ea typeface="黑体" panose="02010609060101010101" pitchFamily="49" charset="-122"/>
            </a:endParaRPr>
          </a:p>
          <a:p>
            <a:pPr>
              <a:buNone/>
            </a:pPr>
            <a:r>
              <a:rPr lang="zh-CN" altLang="en-US" dirty="0">
                <a:ea typeface="黑体" panose="02010609060101010101" pitchFamily="49" charset="-122"/>
              </a:rPr>
              <a:t>	  针对性是调查报告的灵魂，主要包括两方面：</a:t>
            </a:r>
            <a:endParaRPr lang="zh-CN" altLang="en-US" dirty="0">
              <a:ea typeface="黑体" panose="02010609060101010101" pitchFamily="49" charset="-122"/>
            </a:endParaRPr>
          </a:p>
          <a:p>
            <a:pPr>
              <a:buNone/>
            </a:pPr>
            <a:r>
              <a:rPr lang="zh-CN" altLang="en-US" dirty="0">
                <a:ea typeface="黑体" panose="02010609060101010101" pitchFamily="49" charset="-122"/>
              </a:rPr>
              <a:t>	（</a:t>
            </a:r>
            <a:r>
              <a:rPr lang="en-US" altLang="zh-CN" dirty="0">
                <a:ea typeface="黑体" panose="02010609060101010101" pitchFamily="49" charset="-122"/>
              </a:rPr>
              <a:t>1</a:t>
            </a:r>
            <a:r>
              <a:rPr lang="zh-CN" altLang="en-US" dirty="0">
                <a:ea typeface="黑体" panose="02010609060101010101" pitchFamily="49" charset="-122"/>
              </a:rPr>
              <a:t>）撰写调查报告必须明确调查的目的 </a:t>
            </a:r>
            <a:endParaRPr lang="zh-CN" altLang="en-US" dirty="0">
              <a:ea typeface="黑体" panose="02010609060101010101" pitchFamily="49" charset="-122"/>
            </a:endParaRPr>
          </a:p>
          <a:p>
            <a:pPr>
              <a:buNone/>
            </a:pPr>
            <a:r>
              <a:rPr lang="zh-CN" altLang="en-US" dirty="0">
                <a:ea typeface="黑体" panose="02010609060101010101" pitchFamily="49" charset="-122"/>
              </a:rPr>
              <a:t>	（</a:t>
            </a:r>
            <a:r>
              <a:rPr lang="en-US" altLang="zh-CN" dirty="0">
                <a:ea typeface="黑体" panose="02010609060101010101" pitchFamily="49" charset="-122"/>
              </a:rPr>
              <a:t>2</a:t>
            </a:r>
            <a:r>
              <a:rPr lang="zh-CN" altLang="en-US" dirty="0">
                <a:ea typeface="黑体" panose="02010609060101010101" pitchFamily="49" charset="-122"/>
              </a:rPr>
              <a:t>）调查报告必须明确阅读对象  </a:t>
            </a:r>
            <a:endParaRPr lang="zh-CN" altLang="ja-JP" dirty="0">
              <a:ea typeface="黑体" panose="02010609060101010101" pitchFamily="49" charset="-122"/>
            </a:endParaRPr>
          </a:p>
          <a:p>
            <a:pPr>
              <a:buNone/>
            </a:pPr>
            <a:r>
              <a:rPr lang="zh-CN" altLang="en-US" dirty="0">
                <a:ea typeface="黑体" panose="02010609060101010101" pitchFamily="49" charset="-122"/>
              </a:rPr>
              <a:t>（三）新颖性</a:t>
            </a:r>
            <a:endParaRPr lang="zh-CN" altLang="ja-JP" dirty="0">
              <a:ea typeface="黑体" panose="02010609060101010101" pitchFamily="49" charset="-122"/>
            </a:endParaRPr>
          </a:p>
          <a:p>
            <a:pPr>
              <a:buNone/>
            </a:pPr>
            <a:r>
              <a:rPr lang="zh-CN" altLang="en-US" dirty="0">
                <a:ea typeface="黑体" panose="02010609060101010101" pitchFamily="49" charset="-122"/>
              </a:rPr>
              <a:t>（四）时效性</a:t>
            </a:r>
            <a:endParaRPr lang="zh-CN" altLang="en-US" dirty="0">
              <a:ea typeface="黑体" panose="02010609060101010101" pitchFamily="49" charset="-122"/>
            </a:endParaRPr>
          </a:p>
        </p:txBody>
      </p:sp>
      <p:sp>
        <p:nvSpPr>
          <p:cNvPr id="38914" name="Rectangle 2"/>
          <p:cNvSpPr>
            <a:spLocks noGrp="1" noChangeArrowheads="1"/>
          </p:cNvSpPr>
          <p:nvPr>
            <p:ph type="title"/>
          </p:nvPr>
        </p:nvSpPr>
        <p:spPr>
          <a:noFill/>
          <a:ln>
            <a:noFill/>
          </a:ln>
          <a:effectLst/>
          <a:sp3d prstMaterial="plastic"/>
        </p:spPr>
        <p:txBody>
          <a:bodyPr vert="horz" rtlCol="0" anchor="ctr">
            <a:normAutofit fontScale="90000"/>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第一节　市场调查研究报告的写作基础</a:t>
            </a:r>
            <a:endParaRPr kumimoji="0" lang="zh-CN" altLang="en-US" sz="4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Rectangle 3"/>
          <p:cNvSpPr>
            <a:spLocks noGrp="1"/>
          </p:cNvSpPr>
          <p:nvPr>
            <p:ph idx="1"/>
          </p:nvPr>
        </p:nvSpPr>
        <p:spPr/>
        <p:txBody>
          <a:bodyPr vert="horz" wrap="square" anchor="t"/>
          <a:p>
            <a:pPr>
              <a:buNone/>
            </a:pPr>
            <a:r>
              <a:rPr lang="zh-CN" altLang="en-US" dirty="0">
                <a:ea typeface="黑体" panose="02010609060101010101" pitchFamily="49" charset="-122"/>
              </a:rPr>
              <a:t>三、市场调查研究报告的作用</a:t>
            </a:r>
            <a:endParaRPr lang="zh-CN" altLang="en-US" dirty="0">
              <a:ea typeface="黑体" panose="02010609060101010101" pitchFamily="49" charset="-122"/>
            </a:endParaRPr>
          </a:p>
          <a:p>
            <a:pPr>
              <a:buNone/>
            </a:pPr>
            <a:r>
              <a:rPr lang="zh-CN" altLang="en-US" dirty="0">
                <a:ea typeface="黑体" panose="02010609060101010101" pitchFamily="49" charset="-122"/>
              </a:rPr>
              <a:t>（一）市场调查报告是市场调查分析的最终成果</a:t>
            </a:r>
            <a:endParaRPr lang="zh-CN" altLang="en-US" dirty="0">
              <a:ea typeface="黑体" panose="02010609060101010101" pitchFamily="49" charset="-122"/>
            </a:endParaRPr>
          </a:p>
          <a:p>
            <a:pPr>
              <a:buNone/>
            </a:pPr>
            <a:r>
              <a:rPr lang="zh-CN" altLang="en-US" dirty="0">
                <a:ea typeface="黑体" panose="02010609060101010101" pitchFamily="49" charset="-122"/>
              </a:rPr>
              <a:t>（二）调查报告是从感性认识到理性认识飞跃过程的反映</a:t>
            </a:r>
            <a:endParaRPr lang="zh-CN" altLang="en-US" dirty="0">
              <a:ea typeface="黑体" panose="02010609060101010101" pitchFamily="49" charset="-122"/>
            </a:endParaRPr>
          </a:p>
          <a:p>
            <a:pPr>
              <a:buNone/>
            </a:pPr>
            <a:r>
              <a:rPr lang="zh-CN" altLang="en-US" dirty="0">
                <a:ea typeface="黑体" panose="02010609060101010101" pitchFamily="49" charset="-122"/>
              </a:rPr>
              <a:t>（三）调查报告是为各部门管理者、为社会、为企业服务的一种重要形式</a:t>
            </a:r>
            <a:endParaRPr lang="zh-CN" altLang="en-US" dirty="0">
              <a:ea typeface="黑体" panose="02010609060101010101" pitchFamily="49" charset="-122"/>
            </a:endParaRPr>
          </a:p>
          <a:p>
            <a:pPr>
              <a:buNone/>
            </a:pPr>
            <a:r>
              <a:rPr lang="zh-CN" altLang="en-US" dirty="0">
                <a:ea typeface="黑体" panose="02010609060101010101" pitchFamily="49" charset="-122"/>
              </a:rPr>
              <a:t>（四）市场调查报告是企业经营决策的重要依据</a:t>
            </a:r>
            <a:endParaRPr lang="zh-CN" altLang="en-US" dirty="0">
              <a:ea typeface="黑体" panose="02010609060101010101" pitchFamily="49" charset="-122"/>
            </a:endParaRPr>
          </a:p>
          <a:p>
            <a:pPr>
              <a:buNone/>
            </a:pPr>
            <a:r>
              <a:rPr lang="zh-CN" altLang="en-US" dirty="0">
                <a:ea typeface="黑体" panose="02010609060101010101" pitchFamily="49" charset="-122"/>
              </a:rPr>
              <a:t>（五）市场调查报告是进行经济管理的重要情报</a:t>
            </a:r>
            <a:endParaRPr lang="zh-CN" altLang="en-US" dirty="0">
              <a:ea typeface="黑体" panose="02010609060101010101" pitchFamily="49" charset="-122"/>
            </a:endParaRPr>
          </a:p>
        </p:txBody>
      </p:sp>
      <p:sp>
        <p:nvSpPr>
          <p:cNvPr id="39938" name="Rectangle 2"/>
          <p:cNvSpPr>
            <a:spLocks noGrp="1" noChangeArrowheads="1"/>
          </p:cNvSpPr>
          <p:nvPr>
            <p:ph type="title"/>
          </p:nvPr>
        </p:nvSpPr>
        <p:spPr>
          <a:noFill/>
          <a:ln>
            <a:noFill/>
          </a:ln>
          <a:effectLst/>
          <a:sp3d prstMaterial="plastic"/>
        </p:spPr>
        <p:txBody>
          <a:bodyPr vert="horz" rtlCol="0" anchor="ctr">
            <a:normAutofit fontScale="90000"/>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第一节　市场调查研究报告的写作基础</a:t>
            </a:r>
            <a:endParaRPr kumimoji="0" lang="zh-CN" altLang="en-US" sz="4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Rectangle 3"/>
          <p:cNvSpPr>
            <a:spLocks noGrp="1"/>
          </p:cNvSpPr>
          <p:nvPr>
            <p:ph idx="1"/>
          </p:nvPr>
        </p:nvSpPr>
        <p:spPr/>
        <p:txBody>
          <a:bodyPr vert="horz" wrap="square" anchor="t"/>
          <a:p>
            <a:pPr>
              <a:buNone/>
            </a:pPr>
            <a:r>
              <a:rPr lang="zh-CN" altLang="en-US" dirty="0">
                <a:ea typeface="黑体" panose="02010609060101010101" pitchFamily="49" charset="-122"/>
              </a:rPr>
              <a:t>四、市场调查报告撰写的原则</a:t>
            </a:r>
            <a:endParaRPr lang="zh-CN" altLang="en-US" dirty="0">
              <a:ea typeface="黑体" panose="02010609060101010101" pitchFamily="49" charset="-122"/>
            </a:endParaRPr>
          </a:p>
          <a:p>
            <a:pPr>
              <a:buNone/>
            </a:pPr>
            <a:r>
              <a:rPr lang="zh-CN" altLang="en-US" dirty="0">
                <a:ea typeface="黑体" panose="02010609060101010101" pitchFamily="49" charset="-122"/>
              </a:rPr>
              <a:t>（一）充分考虑读者的情况</a:t>
            </a:r>
            <a:endParaRPr lang="zh-CN" altLang="en-US" dirty="0">
              <a:ea typeface="黑体" panose="02010609060101010101" pitchFamily="49" charset="-122"/>
            </a:endParaRPr>
          </a:p>
          <a:p>
            <a:pPr>
              <a:buNone/>
            </a:pPr>
            <a:r>
              <a:rPr lang="zh-CN" altLang="en-US" dirty="0">
                <a:ea typeface="黑体" panose="02010609060101010101" pitchFamily="49" charset="-122"/>
              </a:rPr>
              <a:t>（二）完整而精练</a:t>
            </a:r>
            <a:endParaRPr lang="zh-CN" altLang="en-US" dirty="0">
              <a:ea typeface="黑体" panose="02010609060101010101" pitchFamily="49" charset="-122"/>
            </a:endParaRPr>
          </a:p>
          <a:p>
            <a:pPr>
              <a:buNone/>
            </a:pPr>
            <a:r>
              <a:rPr lang="zh-CN" altLang="en-US" dirty="0">
                <a:ea typeface="黑体" panose="02010609060101010101" pitchFamily="49" charset="-122"/>
              </a:rPr>
              <a:t>（三）客观而准确</a:t>
            </a:r>
            <a:endParaRPr lang="zh-CN" altLang="en-US" dirty="0">
              <a:ea typeface="黑体" panose="02010609060101010101" pitchFamily="49" charset="-122"/>
            </a:endParaRPr>
          </a:p>
          <a:p>
            <a:pPr>
              <a:buNone/>
            </a:pPr>
            <a:r>
              <a:rPr lang="zh-CN" altLang="en-US" dirty="0">
                <a:ea typeface="黑体" panose="02010609060101010101" pitchFamily="49" charset="-122"/>
              </a:rPr>
              <a:t>（四）清晰而有条理</a:t>
            </a:r>
            <a:endParaRPr lang="zh-CN" altLang="en-US" dirty="0">
              <a:ea typeface="黑体" panose="02010609060101010101" pitchFamily="49" charset="-122"/>
            </a:endParaRPr>
          </a:p>
          <a:p>
            <a:pPr>
              <a:buNone/>
            </a:pPr>
            <a:r>
              <a:rPr lang="zh-CN" altLang="en-US" dirty="0">
                <a:ea typeface="黑体" panose="02010609060101010101" pitchFamily="49" charset="-122"/>
              </a:rPr>
              <a:t>（五）易读易懂</a:t>
            </a:r>
            <a:endParaRPr lang="zh-CN" altLang="en-US" dirty="0">
              <a:ea typeface="黑体" panose="02010609060101010101" pitchFamily="49" charset="-122"/>
            </a:endParaRPr>
          </a:p>
          <a:p>
            <a:pPr>
              <a:buNone/>
            </a:pPr>
            <a:r>
              <a:rPr lang="zh-CN" altLang="en-US" dirty="0">
                <a:ea typeface="黑体" panose="02010609060101010101" pitchFamily="49" charset="-122"/>
              </a:rPr>
              <a:t>（六）外观正规而专业化</a:t>
            </a:r>
            <a:endParaRPr lang="zh-CN" altLang="en-US" dirty="0">
              <a:ea typeface="黑体" panose="02010609060101010101" pitchFamily="49" charset="-122"/>
            </a:endParaRPr>
          </a:p>
        </p:txBody>
      </p:sp>
      <p:sp>
        <p:nvSpPr>
          <p:cNvPr id="40962" name="Rectangle 2"/>
          <p:cNvSpPr>
            <a:spLocks noGrp="1" noChangeArrowheads="1"/>
          </p:cNvSpPr>
          <p:nvPr>
            <p:ph type="title"/>
          </p:nvPr>
        </p:nvSpPr>
        <p:spPr>
          <a:noFill/>
          <a:ln>
            <a:noFill/>
          </a:ln>
          <a:effectLst/>
          <a:sp3d prstMaterial="plastic"/>
        </p:spPr>
        <p:txBody>
          <a:bodyPr vert="horz" rtlCol="0" anchor="ctr">
            <a:normAutofit fontScale="90000"/>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第一节　市场调查研究报告的写作基础</a:t>
            </a:r>
            <a:endParaRPr kumimoji="0" lang="zh-CN" altLang="en-US" sz="4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Rectangle 3"/>
          <p:cNvSpPr>
            <a:spLocks noGrp="1"/>
          </p:cNvSpPr>
          <p:nvPr>
            <p:ph idx="1"/>
          </p:nvPr>
        </p:nvSpPr>
        <p:spPr/>
        <p:txBody>
          <a:bodyPr vert="horz" wrap="square" anchor="t"/>
          <a:p>
            <a:pPr>
              <a:buNone/>
            </a:pPr>
            <a:r>
              <a:rPr lang="zh-CN" altLang="en-US" dirty="0">
                <a:ea typeface="黑体" panose="02010609060101010101" pitchFamily="49" charset="-122"/>
              </a:rPr>
              <a:t>五、市场调查报告撰写的要求</a:t>
            </a:r>
            <a:endParaRPr lang="zh-CN" altLang="en-US" dirty="0">
              <a:ea typeface="黑体" panose="02010609060101010101" pitchFamily="49" charset="-122"/>
            </a:endParaRPr>
          </a:p>
          <a:p>
            <a:pPr>
              <a:buNone/>
            </a:pPr>
            <a:r>
              <a:rPr lang="zh-CN" altLang="en-US" dirty="0">
                <a:ea typeface="黑体" panose="02010609060101010101" pitchFamily="49" charset="-122"/>
              </a:rPr>
              <a:t>（一）坚持实事求是</a:t>
            </a:r>
            <a:endParaRPr lang="zh-CN" altLang="en-US" dirty="0">
              <a:ea typeface="黑体" panose="02010609060101010101" pitchFamily="49" charset="-122"/>
            </a:endParaRPr>
          </a:p>
          <a:p>
            <a:pPr>
              <a:buNone/>
            </a:pPr>
            <a:r>
              <a:rPr lang="zh-CN" altLang="en-US" dirty="0">
                <a:ea typeface="黑体" panose="02010609060101010101" pitchFamily="49" charset="-122"/>
              </a:rPr>
              <a:t>（二）符合市场规律及各项政策规定</a:t>
            </a:r>
            <a:endParaRPr lang="zh-CN" altLang="en-US" dirty="0">
              <a:ea typeface="黑体" panose="02010609060101010101" pitchFamily="49" charset="-122"/>
            </a:endParaRPr>
          </a:p>
          <a:p>
            <a:pPr>
              <a:buNone/>
            </a:pPr>
            <a:r>
              <a:rPr lang="zh-CN" altLang="en-US" dirty="0">
                <a:ea typeface="黑体" panose="02010609060101010101" pitchFamily="49" charset="-122"/>
              </a:rPr>
              <a:t>（三）以调查资料为依据，做到调查资料与观点相统一</a:t>
            </a:r>
            <a:endParaRPr lang="zh-CN" altLang="en-US" dirty="0">
              <a:ea typeface="黑体" panose="02010609060101010101" pitchFamily="49" charset="-122"/>
            </a:endParaRPr>
          </a:p>
          <a:p>
            <a:pPr>
              <a:buNone/>
            </a:pPr>
            <a:r>
              <a:rPr lang="zh-CN" altLang="en-US" dirty="0">
                <a:ea typeface="黑体" panose="02010609060101010101" pitchFamily="49" charset="-122"/>
              </a:rPr>
              <a:t>（四）表达意思要准确</a:t>
            </a:r>
            <a:endParaRPr lang="zh-CN" altLang="en-US" dirty="0">
              <a:ea typeface="黑体" panose="02010609060101010101" pitchFamily="49" charset="-122"/>
            </a:endParaRPr>
          </a:p>
        </p:txBody>
      </p:sp>
      <p:sp>
        <p:nvSpPr>
          <p:cNvPr id="41986" name="Rectangle 2"/>
          <p:cNvSpPr>
            <a:spLocks noGrp="1" noChangeArrowheads="1"/>
          </p:cNvSpPr>
          <p:nvPr>
            <p:ph type="title"/>
          </p:nvPr>
        </p:nvSpPr>
        <p:spPr>
          <a:noFill/>
          <a:ln>
            <a:noFill/>
          </a:ln>
          <a:effectLst/>
          <a:sp3d prstMaterial="plastic"/>
        </p:spPr>
        <p:txBody>
          <a:bodyPr vert="horz" rtlCol="0" anchor="ctr">
            <a:normAutofit fontScale="90000"/>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第一节　市场调查研究报告的写作基础</a:t>
            </a:r>
            <a:endParaRPr kumimoji="0" lang="zh-CN" altLang="en-US" sz="4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Rectangle 3"/>
          <p:cNvSpPr>
            <a:spLocks noGrp="1"/>
          </p:cNvSpPr>
          <p:nvPr>
            <p:ph idx="1"/>
          </p:nvPr>
        </p:nvSpPr>
        <p:spPr/>
        <p:txBody>
          <a:bodyPr vert="horz" wrap="square" anchor="t"/>
          <a:p>
            <a:pPr>
              <a:lnSpc>
                <a:spcPct val="90000"/>
              </a:lnSpc>
              <a:buNone/>
            </a:pPr>
            <a:r>
              <a:rPr lang="zh-CN" altLang="en-US" sz="2400" dirty="0">
                <a:ea typeface="黑体" panose="02010609060101010101" pitchFamily="49" charset="-122"/>
              </a:rPr>
              <a:t>一、确定调查报告的主题</a:t>
            </a:r>
            <a:endParaRPr lang="zh-CN" altLang="en-US" sz="2400" dirty="0">
              <a:ea typeface="黑体" panose="02010609060101010101" pitchFamily="49" charset="-122"/>
            </a:endParaRPr>
          </a:p>
          <a:p>
            <a:pPr>
              <a:lnSpc>
                <a:spcPct val="90000"/>
              </a:lnSpc>
              <a:buChar char="•"/>
            </a:pPr>
            <a:r>
              <a:rPr lang="zh-CN" altLang="en-US" sz="2400" dirty="0">
                <a:ea typeface="黑体" panose="02010609060101010101" pitchFamily="49" charset="-122"/>
              </a:rPr>
              <a:t>主题是调查者对全部调查与预测资料价值（意义）准确概括，它是报告的中心问题。 </a:t>
            </a:r>
            <a:endParaRPr lang="zh-CN" altLang="en-US" sz="2400" dirty="0">
              <a:ea typeface="黑体" panose="02010609060101010101" pitchFamily="49" charset="-122"/>
            </a:endParaRPr>
          </a:p>
          <a:p>
            <a:pPr>
              <a:lnSpc>
                <a:spcPct val="90000"/>
              </a:lnSpc>
              <a:buChar char="•"/>
            </a:pPr>
            <a:r>
              <a:rPr lang="zh-CN" altLang="en-US" sz="2400" dirty="0">
                <a:ea typeface="黑体" panose="02010609060101010101" pitchFamily="49" charset="-122"/>
              </a:rPr>
              <a:t> 选题的途径 ：</a:t>
            </a:r>
            <a:endParaRPr lang="zh-CN" altLang="en-US" sz="2400" dirty="0">
              <a:ea typeface="黑体" panose="02010609060101010101" pitchFamily="49" charset="-122"/>
            </a:endParaRPr>
          </a:p>
          <a:p>
            <a:pPr>
              <a:lnSpc>
                <a:spcPct val="90000"/>
              </a:lnSpc>
              <a:buNone/>
            </a:pPr>
            <a:r>
              <a:rPr lang="en-US" altLang="zh-CN" sz="2400" dirty="0">
                <a:ea typeface="黑体" panose="02010609060101010101" pitchFamily="49" charset="-122"/>
              </a:rPr>
              <a:t>       1. </a:t>
            </a:r>
            <a:r>
              <a:rPr lang="zh-CN" altLang="en-US" sz="2400" dirty="0">
                <a:ea typeface="黑体" panose="02010609060101010101" pitchFamily="49" charset="-122"/>
              </a:rPr>
              <a:t>上级布置</a:t>
            </a:r>
            <a:endParaRPr lang="zh-CN" altLang="en-US" sz="2400" dirty="0">
              <a:ea typeface="黑体" panose="02010609060101010101" pitchFamily="49" charset="-122"/>
            </a:endParaRPr>
          </a:p>
          <a:p>
            <a:pPr>
              <a:lnSpc>
                <a:spcPct val="90000"/>
              </a:lnSpc>
              <a:buNone/>
            </a:pPr>
            <a:r>
              <a:rPr lang="en-US" altLang="zh-CN" sz="2400" dirty="0">
                <a:ea typeface="黑体" panose="02010609060101010101" pitchFamily="49" charset="-122"/>
              </a:rPr>
              <a:t>	   2. </a:t>
            </a:r>
            <a:r>
              <a:rPr lang="zh-CN" altLang="en-US" sz="2400" dirty="0">
                <a:ea typeface="黑体" panose="02010609060101010101" pitchFamily="49" charset="-122"/>
              </a:rPr>
              <a:t>客户委托</a:t>
            </a:r>
            <a:endParaRPr lang="zh-CN" altLang="en-US" sz="2400" dirty="0">
              <a:ea typeface="黑体" panose="02010609060101010101" pitchFamily="49" charset="-122"/>
            </a:endParaRPr>
          </a:p>
          <a:p>
            <a:pPr>
              <a:lnSpc>
                <a:spcPct val="90000"/>
              </a:lnSpc>
              <a:buNone/>
            </a:pPr>
            <a:r>
              <a:rPr lang="en-US" altLang="zh-CN" sz="2400" dirty="0">
                <a:ea typeface="黑体" panose="02010609060101010101" pitchFamily="49" charset="-122"/>
              </a:rPr>
              <a:t>	   3. </a:t>
            </a:r>
            <a:r>
              <a:rPr lang="zh-CN" altLang="en-US" sz="2400" dirty="0">
                <a:ea typeface="黑体" panose="02010609060101010101" pitchFamily="49" charset="-122"/>
              </a:rPr>
              <a:t>自选 </a:t>
            </a:r>
            <a:endParaRPr lang="zh-CN" altLang="en-US" sz="2400" dirty="0">
              <a:ea typeface="黑体" panose="02010609060101010101" pitchFamily="49" charset="-122"/>
            </a:endParaRPr>
          </a:p>
          <a:p>
            <a:pPr>
              <a:lnSpc>
                <a:spcPct val="90000"/>
              </a:lnSpc>
              <a:buChar char="•"/>
            </a:pPr>
            <a:r>
              <a:rPr lang="zh-CN" altLang="en-US" sz="2400" dirty="0">
                <a:ea typeface="黑体" panose="02010609060101010101" pitchFamily="49" charset="-122"/>
              </a:rPr>
              <a:t> 题目的形式 ：</a:t>
            </a:r>
            <a:endParaRPr lang="zh-CN" altLang="en-US" sz="2400" dirty="0">
              <a:ea typeface="黑体" panose="02010609060101010101" pitchFamily="49" charset="-122"/>
            </a:endParaRPr>
          </a:p>
          <a:p>
            <a:pPr>
              <a:lnSpc>
                <a:spcPct val="90000"/>
              </a:lnSpc>
              <a:buNone/>
            </a:pPr>
            <a:r>
              <a:rPr lang="en-US" altLang="zh-CN" sz="2400" dirty="0">
                <a:ea typeface="黑体" panose="02010609060101010101" pitchFamily="49" charset="-122"/>
              </a:rPr>
              <a:t>       1. </a:t>
            </a:r>
            <a:r>
              <a:rPr lang="zh-CN" altLang="en-US" sz="2400" dirty="0">
                <a:ea typeface="黑体" panose="02010609060101010101" pitchFamily="49" charset="-122"/>
              </a:rPr>
              <a:t>直叙式题目</a:t>
            </a:r>
            <a:endParaRPr lang="zh-CN" altLang="en-US" sz="2400" dirty="0">
              <a:ea typeface="黑体" panose="02010609060101010101" pitchFamily="49" charset="-122"/>
            </a:endParaRPr>
          </a:p>
          <a:p>
            <a:pPr>
              <a:lnSpc>
                <a:spcPct val="90000"/>
              </a:lnSpc>
              <a:buNone/>
            </a:pPr>
            <a:r>
              <a:rPr lang="en-US" altLang="zh-CN" sz="2400" dirty="0">
                <a:ea typeface="黑体" panose="02010609060101010101" pitchFamily="49" charset="-122"/>
              </a:rPr>
              <a:t>	   2. </a:t>
            </a:r>
            <a:r>
              <a:rPr lang="zh-CN" altLang="en-US" sz="2400" dirty="0">
                <a:ea typeface="黑体" panose="02010609060101010101" pitchFamily="49" charset="-122"/>
              </a:rPr>
              <a:t>主题式题目</a:t>
            </a:r>
            <a:endParaRPr lang="zh-CN" altLang="en-US" sz="2400" dirty="0">
              <a:ea typeface="黑体" panose="02010609060101010101" pitchFamily="49" charset="-122"/>
            </a:endParaRPr>
          </a:p>
          <a:p>
            <a:pPr>
              <a:lnSpc>
                <a:spcPct val="90000"/>
              </a:lnSpc>
              <a:buNone/>
            </a:pPr>
            <a:r>
              <a:rPr lang="en-US" altLang="zh-CN" sz="2400" dirty="0">
                <a:ea typeface="黑体" panose="02010609060101010101" pitchFamily="49" charset="-122"/>
              </a:rPr>
              <a:t>	   3. </a:t>
            </a:r>
            <a:r>
              <a:rPr lang="zh-CN" altLang="en-US" sz="2400" dirty="0">
                <a:ea typeface="黑体" panose="02010609060101010101" pitchFamily="49" charset="-122"/>
              </a:rPr>
              <a:t>提问式题目</a:t>
            </a:r>
            <a:endParaRPr lang="zh-CN" altLang="en-US" sz="2400" dirty="0">
              <a:ea typeface="黑体" panose="02010609060101010101" pitchFamily="49" charset="-122"/>
            </a:endParaRPr>
          </a:p>
        </p:txBody>
      </p:sp>
      <p:sp>
        <p:nvSpPr>
          <p:cNvPr id="12290"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第二节　市场调查报告材料分析</a:t>
            </a:r>
            <a:endParaRPr kumimoji="0" lang="zh-CN" altLang="en-US" sz="4100" b="1" i="0" u="none" strike="noStrike" kern="1200" cap="none" spc="0" normalizeH="0" baseline="0" noProof="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theme/theme1.xml><?xml version="1.0" encoding="utf-8"?>
<a:theme xmlns:a="http://schemas.openxmlformats.org/drawingml/2006/main" name="科技宣讲">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Concourse</Template>
  <TotalTime>0</TotalTime>
  <Words>3976</Words>
  <Application>WPS 演示</Application>
  <PresentationFormat>A4 纸张(210x297 毫米)</PresentationFormat>
  <Paragraphs>315</Paragraphs>
  <Slides>32</Slides>
  <Notes>25</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32</vt:i4>
      </vt:variant>
    </vt:vector>
  </HeadingPairs>
  <TitlesOfParts>
    <vt:vector size="44" baseType="lpstr">
      <vt:lpstr>Arial</vt:lpstr>
      <vt:lpstr>宋体</vt:lpstr>
      <vt:lpstr>Wingdings</vt:lpstr>
      <vt:lpstr>黑体</vt:lpstr>
      <vt:lpstr>微软雅黑</vt:lpstr>
      <vt:lpstr>Arial Unicode MS</vt:lpstr>
      <vt:lpstr>MS PGothic</vt:lpstr>
      <vt:lpstr>PMingLiU</vt:lpstr>
      <vt:lpstr>楷体_GB2312</vt:lpstr>
      <vt:lpstr>新宋体</vt:lpstr>
      <vt:lpstr>Wingdings</vt:lpstr>
      <vt:lpstr>科技宣讲</vt:lpstr>
      <vt:lpstr>第十章  撰写市场调查研究报告</vt:lpstr>
      <vt:lpstr>【学习目的与要求】</vt:lpstr>
      <vt:lpstr>PowerPoint 演示文稿</vt:lpstr>
      <vt:lpstr>第一节　市场调查研究报告的写作基础</vt:lpstr>
      <vt:lpstr>第一节　市场调查研究报告的写作基础</vt:lpstr>
      <vt:lpstr>第一节　市场调查研究报告的写作基础</vt:lpstr>
      <vt:lpstr>第一节　市场调查研究报告的写作基础</vt:lpstr>
      <vt:lpstr>第一节　市场调查研究报告的写作基础</vt:lpstr>
      <vt:lpstr>第二节　市场调查报告材料分析</vt:lpstr>
      <vt:lpstr>第二节　市场调查报告材料分析</vt:lpstr>
      <vt:lpstr>题目的形式 </vt:lpstr>
      <vt:lpstr>第二节　市场调查报告材料分析</vt:lpstr>
      <vt:lpstr>第二节　市场调查报告材料分析</vt:lpstr>
      <vt:lpstr>第三节　市场调查研究报告的结构</vt:lpstr>
      <vt:lpstr>第三节　市场调查研究报告的结构</vt:lpstr>
      <vt:lpstr>第三节　市场调查研究报告的结构</vt:lpstr>
      <vt:lpstr>第三节　市场调查研究报告的结构</vt:lpstr>
      <vt:lpstr>第三节　市场调查研究报告的结构</vt:lpstr>
      <vt:lpstr>第三节　市场调查研究报告的结构</vt:lpstr>
      <vt:lpstr>第三节　市场调查研究报告的结构</vt:lpstr>
      <vt:lpstr>4. 提出问题，引入正题</vt:lpstr>
      <vt:lpstr>第三节　市场调查研究报告的结构</vt:lpstr>
      <vt:lpstr>第三节　市场调查研究报告的结构</vt:lpstr>
      <vt:lpstr>第三节　市场调查研究报告的结构</vt:lpstr>
      <vt:lpstr>第三节　市场调查研究报告的结构</vt:lpstr>
      <vt:lpstr>第三节　市场调查研究报告的结构</vt:lpstr>
      <vt:lpstr>第四节　市场调查报告的写作技巧</vt:lpstr>
      <vt:lpstr>第四节　市场调查报告的写作技巧</vt:lpstr>
      <vt:lpstr>第四节　市场调查报告的写作技巧</vt:lpstr>
      <vt:lpstr>第四节　市场调查报告的写作技巧</vt:lpstr>
      <vt:lpstr>第五节　市场调查报告的实例</vt:lpstr>
      <vt:lpstr>【本章小结】</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torrannce</dc:creator>
  <cp:lastModifiedBy>11</cp:lastModifiedBy>
  <cp:revision>21</cp:revision>
  <dcterms:created xsi:type="dcterms:W3CDTF">2009-01-21T08:01:00Z</dcterms:created>
  <dcterms:modified xsi:type="dcterms:W3CDTF">2017-09-17T02:02:18Z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TC010721382052</vt:lpwstr>
  </property>
  <property fmtid="{D5CDD505-2E9C-101B-9397-08002B2CF9AE}" pid="3" name="KSOProductBuildVer">
    <vt:lpwstr>2052-10.1.0.6749</vt:lpwstr>
  </property>
</Properties>
</file>