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0" d="100"/>
          <a:sy n="90" d="100"/>
        </p:scale>
        <p:origin x="12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929005"/>
            <a:ext cx="9144000" cy="864235"/>
          </a:xfrm>
        </p:spPr>
        <p:txBody>
          <a:bodyPr>
            <a:normAutofit/>
          </a:bodyPr>
          <a:lstStyle/>
          <a:p>
            <a:pPr algn="ctr"/>
            <a:r>
              <a:rPr lang="zh-CN" altLang="en-US" sz="2400" b="1"/>
              <a:t>第五章 总账期末处理</a:t>
            </a:r>
          </a:p>
        </p:txBody>
      </p:sp>
      <p:sp>
        <p:nvSpPr>
          <p:cNvPr id="3" name="副标题 2"/>
          <p:cNvSpPr>
            <a:spLocks noGrp="1"/>
          </p:cNvSpPr>
          <p:nvPr>
            <p:ph type="subTitle" idx="1"/>
          </p:nvPr>
        </p:nvSpPr>
        <p:spPr>
          <a:xfrm>
            <a:off x="1524000" y="2298065"/>
            <a:ext cx="9144000" cy="2959735"/>
          </a:xfrm>
        </p:spPr>
        <p:txBody>
          <a:bodyPr>
            <a:normAutofit/>
          </a:bodyPr>
          <a:lstStyle/>
          <a:p>
            <a:pPr algn="l"/>
            <a:r>
              <a:rPr lang="zh-CN" altLang="en-US" sz="2000" b="1"/>
              <a:t>内容概述：</a:t>
            </a:r>
          </a:p>
          <a:p>
            <a:pPr algn="l"/>
            <a:r>
              <a:rPr lang="zh-CN" altLang="en-US" sz="2000"/>
              <a:t>总账管理系统期末处理总账模块是财务软件最核心的部分，是财务数据的集散地，任何一个财务数据都需要经过该模块的处理。以会计凭证为原始数据，通过凭证的输入和处理，完成记账、对账、转账、结账、月末处理、年末处理、账簿查询等功能。期末处理主要包括银行对账、自动转账、对账、月末处理及年末处理。与日常业务相比，数量不多，但业务种类繁杂，在计算机环境下，由于各会计期间的许多期末业务具有较强的规律性，且方法很少改变，如费用计提、分摊的方法等，有计算机来处理这些有规律的业务，不但可以减少会计人员的工作量，也可以加强财务核算的规范性。</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63550"/>
            <a:ext cx="9144000" cy="4794250"/>
          </a:xfrm>
        </p:spPr>
        <p:txBody>
          <a:bodyPr/>
          <a:lstStyle/>
          <a:p>
            <a:pPr algn="l"/>
            <a:r>
              <a:rPr lang="zh-CN" altLang="en-US" sz="2000" b="1"/>
              <a:t>2.录入银行对账单</a:t>
            </a:r>
          </a:p>
          <a:p>
            <a:pPr algn="l"/>
            <a:r>
              <a:rPr lang="zh-CN" altLang="en-US" sz="2000" b="1"/>
              <a:t>实验资料: </a:t>
            </a:r>
          </a:p>
        </p:txBody>
      </p:sp>
      <p:sp>
        <p:nvSpPr>
          <p:cNvPr id="100" name="文本框 99"/>
          <p:cNvSpPr txBox="1"/>
          <p:nvPr/>
        </p:nvSpPr>
        <p:spPr>
          <a:xfrm>
            <a:off x="2872105" y="1663065"/>
            <a:ext cx="5080000" cy="337185"/>
          </a:xfrm>
          <a:prstGeom prst="rect">
            <a:avLst/>
          </a:prstGeom>
          <a:noFill/>
          <a:ln w="9525">
            <a:noFill/>
          </a:ln>
        </p:spPr>
        <p:txBody>
          <a:bodyPr wrap="square">
            <a:spAutoFit/>
          </a:bodyPr>
          <a:lstStyle/>
          <a:p>
            <a:pPr indent="0" algn="ctr"/>
            <a:r>
              <a:rPr lang="en-US" altLang="zh-CN" sz="1600" b="0">
                <a:latin typeface="宋体" panose="02010600030101010101" pitchFamily="2" charset="-122"/>
                <a:ea typeface="宋体" panose="02010600030101010101" pitchFamily="2" charset="-122"/>
                <a:cs typeface="宋体" panose="02010600030101010101" pitchFamily="2" charset="-122"/>
              </a:rPr>
              <a:t>2016</a:t>
            </a:r>
            <a:r>
              <a:rPr lang="zh-CN" altLang="en-US" sz="1600" b="0">
                <a:latin typeface="宋体" panose="02010600030101010101" pitchFamily="2" charset="-122"/>
                <a:ea typeface="宋体" panose="02010600030101010101" pitchFamily="2" charset="-122"/>
                <a:cs typeface="宋体" panose="02010600030101010101" pitchFamily="2" charset="-122"/>
              </a:rPr>
              <a:t>年</a:t>
            </a:r>
            <a:r>
              <a:rPr lang="en-US" altLang="zh-CN" sz="1600" b="0">
                <a:latin typeface="宋体" panose="02010600030101010101" pitchFamily="2" charset="-122"/>
                <a:ea typeface="宋体" panose="02010600030101010101" pitchFamily="2" charset="-122"/>
                <a:cs typeface="宋体" panose="02010600030101010101" pitchFamily="2" charset="-122"/>
              </a:rPr>
              <a:t>8</a:t>
            </a:r>
            <a:r>
              <a:rPr lang="zh-CN" altLang="en-US" sz="1600" b="0">
                <a:latin typeface="宋体" panose="02010600030101010101" pitchFamily="2" charset="-122"/>
                <a:ea typeface="宋体" panose="02010600030101010101" pitchFamily="2" charset="-122"/>
                <a:cs typeface="宋体" panose="02010600030101010101" pitchFamily="2" charset="-122"/>
              </a:rPr>
              <a:t>月建设银行对账单</a:t>
            </a:r>
            <a:endParaRPr lang="zh-CN" altLang="en-US" sz="1600"/>
          </a:p>
        </p:txBody>
      </p:sp>
      <p:graphicFrame>
        <p:nvGraphicFramePr>
          <p:cNvPr id="2" name="表格 -1"/>
          <p:cNvGraphicFramePr/>
          <p:nvPr/>
        </p:nvGraphicFramePr>
        <p:xfrm>
          <a:off x="1438910" y="2286000"/>
          <a:ext cx="8760460" cy="2971800"/>
        </p:xfrm>
        <a:graphic>
          <a:graphicData uri="http://schemas.openxmlformats.org/drawingml/2006/table">
            <a:tbl>
              <a:tblPr firstRow="1" bandRow="1">
                <a:tableStyleId>{5940675A-B579-460E-94D1-54222C63F5DA}</a:tableStyleId>
              </a:tblPr>
              <a:tblGrid>
                <a:gridCol w="1924050">
                  <a:extLst>
                    <a:ext uri="{9D8B030D-6E8A-4147-A177-3AD203B41FA5}">
                      <a16:colId xmlns:a16="http://schemas.microsoft.com/office/drawing/2014/main" val="20000"/>
                    </a:ext>
                  </a:extLst>
                </a:gridCol>
                <a:gridCol w="1400810">
                  <a:extLst>
                    <a:ext uri="{9D8B030D-6E8A-4147-A177-3AD203B41FA5}">
                      <a16:colId xmlns:a16="http://schemas.microsoft.com/office/drawing/2014/main" val="20001"/>
                    </a:ext>
                  </a:extLst>
                </a:gridCol>
                <a:gridCol w="1583690">
                  <a:extLst>
                    <a:ext uri="{9D8B030D-6E8A-4147-A177-3AD203B41FA5}">
                      <a16:colId xmlns:a16="http://schemas.microsoft.com/office/drawing/2014/main" val="20002"/>
                    </a:ext>
                  </a:extLst>
                </a:gridCol>
                <a:gridCol w="1925955">
                  <a:extLst>
                    <a:ext uri="{9D8B030D-6E8A-4147-A177-3AD203B41FA5}">
                      <a16:colId xmlns:a16="http://schemas.microsoft.com/office/drawing/2014/main" val="20003"/>
                    </a:ext>
                  </a:extLst>
                </a:gridCol>
                <a:gridCol w="1925955">
                  <a:extLst>
                    <a:ext uri="{9D8B030D-6E8A-4147-A177-3AD203B41FA5}">
                      <a16:colId xmlns:a16="http://schemas.microsoft.com/office/drawing/2014/main" val="20004"/>
                    </a:ext>
                  </a:extLst>
                </a:gridCol>
              </a:tblGrid>
              <a:tr h="594360">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日期</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结算方式</a:t>
                      </a:r>
                    </a:p>
                  </a:txBody>
                  <a:tcPr marL="0" marR="0" marT="0" marB="1">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票号</a:t>
                      </a:r>
                    </a:p>
                  </a:txBody>
                  <a:tcPr marL="0" marR="0" marT="0" marB="1">
                    <a:lnL w="12700" cap="flat" cmpd="sng">
                      <a:solidFill>
                        <a:srgbClr val="08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借方</a:t>
                      </a:r>
                    </a:p>
                  </a:txBody>
                  <a:tcPr marL="0" marR="0" marT="0" marB="1">
                    <a:lnL w="63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贷方</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94360">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2016.8.10</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201</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XJ001</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 </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 1,200.00</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94360">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2016.8.12</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202</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ZZ001</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 </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17,550.00</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4360">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2016.8.14</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202</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ZC001</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14,500.00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 </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94360">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2016.8.20</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202</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ZZ002</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 </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 2,350.00</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63550"/>
            <a:ext cx="9144000" cy="4794250"/>
          </a:xfrm>
        </p:spPr>
        <p:txBody>
          <a:bodyPr/>
          <a:lstStyle/>
          <a:p>
            <a:pPr algn="l"/>
            <a:r>
              <a:rPr lang="zh-CN" altLang="en-US" sz="2000" b="1"/>
              <a:t>操作指导:</a:t>
            </a:r>
          </a:p>
          <a:p>
            <a:pPr algn="l"/>
            <a:r>
              <a:rPr lang="zh-CN" altLang="en-US" sz="2000"/>
              <a:t>(1)执行系统菜单“总账—出纳—银行对账—银行对账单”命令，打开“银行科目选择”对话框。选择科目“100201建行存款”。月份选择“2016-08 - 2016—08”单击“确定”按钮，进入“银行对账单”窗口。如图5-5所示：</a:t>
            </a:r>
          </a:p>
        </p:txBody>
      </p:sp>
      <p:pic>
        <p:nvPicPr>
          <p:cNvPr id="210" name="图片 210" descr="对账单"/>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181350" y="1952625"/>
            <a:ext cx="4319270" cy="3004820"/>
          </a:xfrm>
          <a:prstGeom prst="rect">
            <a:avLst/>
          </a:prstGeom>
          <a:noFill/>
          <a:ln>
            <a:noFill/>
          </a:ln>
        </p:spPr>
      </p:pic>
      <p:sp>
        <p:nvSpPr>
          <p:cNvPr id="100" name="文本框 99"/>
          <p:cNvSpPr txBox="1"/>
          <p:nvPr/>
        </p:nvSpPr>
        <p:spPr>
          <a:xfrm>
            <a:off x="2755265" y="517906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5</a:t>
            </a:r>
            <a:r>
              <a:rPr lang="zh-CN" altLang="en-US" sz="1400" b="1">
                <a:latin typeface="黑体" panose="02010609060101010101" charset="-122"/>
                <a:ea typeface="黑体" panose="02010609060101010101" charset="-122"/>
                <a:cs typeface="黑体" panose="02010609060101010101" charset="-122"/>
              </a:rPr>
              <a:t>银行科目选择</a:t>
            </a:r>
            <a:endParaRPr lang="zh-CN" altLang="en-US" sz="1400" b="1"/>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41655"/>
            <a:ext cx="9144000" cy="4716145"/>
          </a:xfrm>
        </p:spPr>
        <p:txBody>
          <a:bodyPr/>
          <a:lstStyle/>
          <a:p>
            <a:pPr algn="l"/>
            <a:r>
              <a:rPr lang="zh-CN" altLang="en-US" sz="2000"/>
              <a:t>(2)单击“增加”按钮。按实验资料输入银行对账单数据。如图5-6所示：</a:t>
            </a:r>
          </a:p>
        </p:txBody>
      </p:sp>
      <p:pic>
        <p:nvPicPr>
          <p:cNvPr id="209" name="图片 209" descr="4-1-2银行对账单建行"/>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694815" y="1155065"/>
            <a:ext cx="9236075" cy="3707765"/>
          </a:xfrm>
          <a:prstGeom prst="rect">
            <a:avLst/>
          </a:prstGeom>
          <a:noFill/>
          <a:ln>
            <a:noFill/>
          </a:ln>
        </p:spPr>
      </p:pic>
      <p:sp>
        <p:nvSpPr>
          <p:cNvPr id="100" name="文本框 99"/>
          <p:cNvSpPr txBox="1"/>
          <p:nvPr/>
        </p:nvSpPr>
        <p:spPr>
          <a:xfrm>
            <a:off x="3452495" y="415861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6</a:t>
            </a:r>
            <a:r>
              <a:rPr lang="zh-CN" altLang="en-US" sz="1400" b="1">
                <a:latin typeface="黑体" panose="02010609060101010101" charset="-122"/>
                <a:ea typeface="黑体" panose="02010609060101010101" charset="-122"/>
                <a:cs typeface="黑体" panose="02010609060101010101" charset="-122"/>
              </a:rPr>
              <a:t>银行对账单</a:t>
            </a:r>
            <a:endParaRPr lang="zh-CN" altLang="en-US" sz="1400" b="1"/>
          </a:p>
        </p:txBody>
      </p:sp>
      <p:sp>
        <p:nvSpPr>
          <p:cNvPr id="4" name="文本框 3"/>
          <p:cNvSpPr txBox="1"/>
          <p:nvPr/>
        </p:nvSpPr>
        <p:spPr>
          <a:xfrm>
            <a:off x="1524000" y="5343525"/>
            <a:ext cx="5080000" cy="398780"/>
          </a:xfrm>
          <a:prstGeom prst="rect">
            <a:avLst/>
          </a:prstGeom>
          <a:noFill/>
          <a:ln w="9525">
            <a:noFill/>
          </a:ln>
        </p:spPr>
        <p:txBody>
          <a:bodyPr>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(3) </a:t>
            </a:r>
            <a:r>
              <a:rPr lang="zh-CN" altLang="en-US" sz="2000" b="0">
                <a:latin typeface="宋体" panose="02010600030101010101" pitchFamily="2" charset="-122"/>
                <a:ea typeface="宋体" panose="02010600030101010101" pitchFamily="2" charset="-122"/>
                <a:cs typeface="宋体" panose="02010600030101010101" pitchFamily="2" charset="-122"/>
              </a:rPr>
              <a:t>单击“保存”按钮，退出。</a:t>
            </a:r>
            <a:endParaRPr lang="zh-CN" altLang="en-US"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76885"/>
            <a:ext cx="9144000" cy="4780915"/>
          </a:xfrm>
        </p:spPr>
        <p:txBody>
          <a:bodyPr/>
          <a:lstStyle/>
          <a:p>
            <a:pPr algn="l"/>
            <a:r>
              <a:rPr lang="zh-CN" altLang="en-US" sz="2000" b="1"/>
              <a:t>二、银行对账</a:t>
            </a:r>
          </a:p>
          <a:p>
            <a:pPr algn="l"/>
            <a:r>
              <a:rPr lang="zh-CN" altLang="en-US" sz="2000" b="1"/>
              <a:t>1.自动对账</a:t>
            </a:r>
          </a:p>
          <a:p>
            <a:pPr algn="l"/>
            <a:r>
              <a:rPr lang="zh-CN" altLang="en-US" sz="2000"/>
              <a:t>(1)执行“总账—出纳—银行对账—银行对账”命令，打开“银行科目选择”对话框。选择科目“100201建行存款”。</a:t>
            </a:r>
          </a:p>
          <a:p>
            <a:pPr algn="l"/>
            <a:r>
              <a:rPr lang="zh-CN" altLang="en-US" sz="2000"/>
              <a:t>(2)单击“确定”按钮，单击“银行对账”，月份“2016-08 至2016.08”，单击确定。</a:t>
            </a:r>
          </a:p>
          <a:p>
            <a:pPr algn="l"/>
            <a:r>
              <a:rPr lang="zh-CN" altLang="en-US" sz="2000"/>
              <a:t>(3)进入银行对账窗口，单击左上角“对账。在弹出的自动对账窗口，选择截止日期“2016-08-31”。其他选项默认系统选项。如图5-7所示： </a:t>
            </a:r>
          </a:p>
        </p:txBody>
      </p:sp>
      <p:pic>
        <p:nvPicPr>
          <p:cNvPr id="208" name="图片 208" descr="4-1-3自动对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414395" y="3380105"/>
            <a:ext cx="4964430" cy="2174240"/>
          </a:xfrm>
          <a:prstGeom prst="rect">
            <a:avLst/>
          </a:prstGeom>
          <a:noFill/>
          <a:ln>
            <a:noFill/>
          </a:ln>
        </p:spPr>
      </p:pic>
      <p:sp>
        <p:nvSpPr>
          <p:cNvPr id="100" name="文本框 99"/>
          <p:cNvSpPr txBox="1"/>
          <p:nvPr/>
        </p:nvSpPr>
        <p:spPr>
          <a:xfrm>
            <a:off x="3129915" y="566991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7</a:t>
            </a:r>
            <a:r>
              <a:rPr lang="zh-CN" altLang="en-US" sz="1400" b="1">
                <a:latin typeface="黑体" panose="02010609060101010101" charset="-122"/>
                <a:ea typeface="黑体" panose="02010609060101010101" charset="-122"/>
                <a:cs typeface="黑体" panose="02010609060101010101" charset="-122"/>
              </a:rPr>
              <a:t>自动对账</a:t>
            </a:r>
            <a:endParaRPr lang="zh-CN" altLang="en-US" sz="1400" b="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35330"/>
            <a:ext cx="9144000" cy="4522470"/>
          </a:xfrm>
        </p:spPr>
        <p:txBody>
          <a:bodyPr/>
          <a:lstStyle/>
          <a:p>
            <a:pPr algn="l"/>
            <a:r>
              <a:rPr lang="zh-CN" altLang="en-US" sz="2000"/>
              <a:t>(4)单击“确定”按钮，显示自动对账结果。如图5-8所示：</a:t>
            </a:r>
          </a:p>
        </p:txBody>
      </p:sp>
      <p:pic>
        <p:nvPicPr>
          <p:cNvPr id="207" name="图片 207" descr="4-1-4自动对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40560" y="1225550"/>
            <a:ext cx="8648065" cy="3050540"/>
          </a:xfrm>
          <a:prstGeom prst="rect">
            <a:avLst/>
          </a:prstGeom>
          <a:noFill/>
          <a:ln>
            <a:noFill/>
          </a:ln>
        </p:spPr>
      </p:pic>
      <p:sp>
        <p:nvSpPr>
          <p:cNvPr id="100" name="文本框 99"/>
          <p:cNvSpPr txBox="1"/>
          <p:nvPr/>
        </p:nvSpPr>
        <p:spPr>
          <a:xfrm>
            <a:off x="3348990" y="440436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8</a:t>
            </a:r>
            <a:r>
              <a:rPr lang="zh-CN" altLang="en-US" sz="1400" b="1">
                <a:latin typeface="黑体" panose="02010609060101010101" charset="-122"/>
                <a:ea typeface="黑体" panose="02010609060101010101" charset="-122"/>
                <a:cs typeface="黑体" panose="02010609060101010101" charset="-122"/>
              </a:rPr>
              <a:t>对账结果</a:t>
            </a:r>
            <a:endParaRPr lang="zh-CN" altLang="en-US" sz="1400" b="1"/>
          </a:p>
        </p:txBody>
      </p:sp>
      <p:sp>
        <p:nvSpPr>
          <p:cNvPr id="4" name="文本框 3"/>
          <p:cNvSpPr txBox="1"/>
          <p:nvPr/>
        </p:nvSpPr>
        <p:spPr>
          <a:xfrm>
            <a:off x="1524000" y="5179060"/>
            <a:ext cx="9290685" cy="132207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对账条件中的方向、金额相同是必选条件，对账截止日期可输入可不输。</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对于已达账项，系统自动在银行存款日记账和银行对账单双方的‘两清“栏打上圆圈标志。</a:t>
            </a:r>
            <a:endParaRPr lang="zh-CN" altLang="en-US" sz="20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264920"/>
            <a:ext cx="9144000" cy="4780280"/>
          </a:xfrm>
        </p:spPr>
        <p:txBody>
          <a:bodyPr/>
          <a:lstStyle/>
          <a:p>
            <a:pPr algn="l"/>
            <a:r>
              <a:rPr lang="zh-CN" altLang="en-US" sz="2000" b="1"/>
              <a:t>2.手工对账</a:t>
            </a:r>
          </a:p>
          <a:p>
            <a:pPr algn="l"/>
            <a:r>
              <a:rPr lang="zh-CN" altLang="en-US" sz="2000"/>
              <a:t>(1)在自动对账窗口，对于一些应勾对而未勾对上的账项，可分别双击“两清”栏，直接进行手工调整。</a:t>
            </a:r>
          </a:p>
          <a:p>
            <a:pPr algn="l"/>
            <a:r>
              <a:rPr lang="zh-CN" altLang="en-US" sz="2000"/>
              <a:t>(2)对账完毕，单击“检查”按钮，检查结果平衡，单击“确认”按钮。</a:t>
            </a:r>
          </a:p>
          <a:p>
            <a:pPr algn="l"/>
            <a:r>
              <a:rPr lang="zh-CN" altLang="en-US" sz="2000" b="1"/>
              <a:t>注意：</a:t>
            </a:r>
          </a:p>
          <a:p>
            <a:pPr marL="342900" indent="-342900" algn="l">
              <a:buFont typeface="Wingdings" panose="05000000000000000000" charset="0"/>
              <a:buChar char=""/>
            </a:pPr>
            <a:r>
              <a:rPr lang="zh-CN" altLang="en-US" sz="2000"/>
              <a:t>在自动对账不能完全对上的情况下，可采用手工对账。</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06425"/>
            <a:ext cx="9144000" cy="4651375"/>
          </a:xfrm>
        </p:spPr>
        <p:txBody>
          <a:bodyPr/>
          <a:lstStyle/>
          <a:p>
            <a:pPr algn="l"/>
            <a:r>
              <a:rPr lang="zh-CN" altLang="en-US" b="1"/>
              <a:t>3.输出余额调节表</a:t>
            </a:r>
          </a:p>
          <a:p>
            <a:pPr algn="l"/>
            <a:r>
              <a:rPr lang="zh-CN" altLang="en-US"/>
              <a:t>（1）执行系统菜单“总账—出纳—银行对账—余额调节表查询”命令，进入“银行存款余额调节表”窗口。如图5-9所示：</a:t>
            </a:r>
          </a:p>
        </p:txBody>
      </p:sp>
      <p:pic>
        <p:nvPicPr>
          <p:cNvPr id="206" name="图片 206" descr="3余额调节表"/>
          <p:cNvPicPr>
            <a:picLocks noChangeAspect="1" noChangeArrowheads="1"/>
          </p:cNvPicPr>
          <p:nvPr/>
        </p:nvPicPr>
        <p:blipFill>
          <a:blip r:embed="rId2">
            <a:extLst>
              <a:ext uri="{28A0092B-C50C-407E-A947-70E740481C1C}">
                <a14:useLocalDpi xmlns:a14="http://schemas.microsoft.com/office/drawing/2010/main" val="0"/>
              </a:ext>
            </a:extLst>
          </a:blip>
          <a:srcRect r="4723"/>
          <a:stretch>
            <a:fillRect/>
          </a:stretch>
        </p:blipFill>
        <p:spPr>
          <a:xfrm>
            <a:off x="1792605" y="2045970"/>
            <a:ext cx="8413115" cy="2198370"/>
          </a:xfrm>
          <a:prstGeom prst="rect">
            <a:avLst/>
          </a:prstGeom>
          <a:noFill/>
          <a:ln>
            <a:noFill/>
          </a:ln>
        </p:spPr>
      </p:pic>
      <p:sp>
        <p:nvSpPr>
          <p:cNvPr id="100" name="文本框 99"/>
          <p:cNvSpPr txBox="1"/>
          <p:nvPr/>
        </p:nvSpPr>
        <p:spPr>
          <a:xfrm>
            <a:off x="3375660" y="399923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9</a:t>
            </a:r>
            <a:r>
              <a:rPr lang="zh-CN" altLang="en-US" sz="1400" b="1">
                <a:latin typeface="黑体" panose="02010609060101010101" charset="-122"/>
                <a:ea typeface="黑体" panose="02010609060101010101" charset="-122"/>
                <a:cs typeface="黑体" panose="02010609060101010101" charset="-122"/>
              </a:rPr>
              <a:t>选择银行账户</a:t>
            </a:r>
            <a:endParaRPr lang="zh-CN" altLang="en-US" sz="1400" b="1"/>
          </a:p>
        </p:txBody>
      </p:sp>
      <p:sp>
        <p:nvSpPr>
          <p:cNvPr id="4" name="文本框 3"/>
          <p:cNvSpPr txBox="1"/>
          <p:nvPr/>
        </p:nvSpPr>
        <p:spPr>
          <a:xfrm>
            <a:off x="1626870" y="4859020"/>
            <a:ext cx="5080000" cy="398780"/>
          </a:xfrm>
          <a:prstGeom prst="rect">
            <a:avLst/>
          </a:prstGeom>
          <a:noFill/>
          <a:ln w="9525">
            <a:noFill/>
          </a:ln>
        </p:spPr>
        <p:txBody>
          <a:bodyPr>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2</a:t>
            </a:r>
            <a:r>
              <a:rPr lang="zh-CN" altLang="en-US" sz="2000" b="0">
                <a:latin typeface="宋体" panose="02010600030101010101" pitchFamily="2" charset="-122"/>
                <a:ea typeface="宋体" panose="02010600030101010101" pitchFamily="2" charset="-122"/>
                <a:cs typeface="宋体" panose="02010600030101010101" pitchFamily="2" charset="-122"/>
              </a:rPr>
              <a:t>） 选中科目“</a:t>
            </a:r>
            <a:r>
              <a:rPr lang="en-US" altLang="zh-CN" sz="2000" b="0">
                <a:latin typeface="宋体" panose="02010600030101010101" pitchFamily="2" charset="-122"/>
                <a:ea typeface="宋体" panose="02010600030101010101" pitchFamily="2" charset="-122"/>
                <a:cs typeface="宋体" panose="02010600030101010101" pitchFamily="2" charset="-122"/>
              </a:rPr>
              <a:t>100201</a:t>
            </a:r>
            <a:r>
              <a:rPr lang="zh-CN" altLang="en-US" sz="2000" b="0">
                <a:latin typeface="宋体" panose="02010600030101010101" pitchFamily="2" charset="-122"/>
                <a:ea typeface="宋体" panose="02010600030101010101" pitchFamily="2" charset="-122"/>
                <a:cs typeface="宋体" panose="02010600030101010101" pitchFamily="2" charset="-122"/>
              </a:rPr>
              <a:t>建行存款”。</a:t>
            </a:r>
            <a:endParaRPr lang="zh-CN" altLang="en-US" sz="20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57225"/>
            <a:ext cx="9144000" cy="4600575"/>
          </a:xfrm>
        </p:spPr>
        <p:txBody>
          <a:bodyPr/>
          <a:lstStyle/>
          <a:p>
            <a:pPr algn="l"/>
            <a:r>
              <a:rPr lang="zh-CN" altLang="en-US" sz="2000"/>
              <a:t>（3）单击“查看”或双击该行，即显示该银行账户的银行存款余额调节表。如图5-10所示：</a:t>
            </a:r>
          </a:p>
        </p:txBody>
      </p:sp>
      <p:pic>
        <p:nvPicPr>
          <p:cNvPr id="205" name="图片 205" descr="建行存款余额调节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685925" y="1395095"/>
            <a:ext cx="8562340" cy="3422650"/>
          </a:xfrm>
          <a:prstGeom prst="rect">
            <a:avLst/>
          </a:prstGeom>
          <a:noFill/>
          <a:ln>
            <a:noFill/>
          </a:ln>
        </p:spPr>
      </p:pic>
      <p:sp>
        <p:nvSpPr>
          <p:cNvPr id="4" name="文本框 3"/>
          <p:cNvSpPr txBox="1"/>
          <p:nvPr/>
        </p:nvSpPr>
        <p:spPr>
          <a:xfrm>
            <a:off x="3245485" y="495109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10</a:t>
            </a:r>
            <a:r>
              <a:rPr lang="zh-CN" altLang="en-US" sz="1400" b="1">
                <a:latin typeface="黑体" panose="02010609060101010101" charset="-122"/>
                <a:ea typeface="黑体" panose="02010609060101010101" charset="-122"/>
                <a:cs typeface="黑体" panose="02010609060101010101" charset="-122"/>
              </a:rPr>
              <a:t>银行余额调节表</a:t>
            </a:r>
            <a:endParaRPr lang="zh-CN" altLang="en-US" sz="1400" b="1"/>
          </a:p>
        </p:txBody>
      </p:sp>
      <p:sp>
        <p:nvSpPr>
          <p:cNvPr id="5" name="文本框 4"/>
          <p:cNvSpPr txBox="1"/>
          <p:nvPr/>
        </p:nvSpPr>
        <p:spPr>
          <a:xfrm>
            <a:off x="1685925" y="5650230"/>
            <a:ext cx="8656955" cy="706755"/>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4</a:t>
            </a:r>
            <a:r>
              <a:rPr lang="zh-CN" altLang="en-US" sz="2000" b="0">
                <a:latin typeface="宋体" panose="02010600030101010101" pitchFamily="2" charset="-122"/>
                <a:ea typeface="宋体" panose="02010600030101010101" pitchFamily="2" charset="-122"/>
                <a:cs typeface="宋体" panose="02010600030101010101" pitchFamily="2" charset="-122"/>
              </a:rPr>
              <a:t>） 单击“打印”按钮，打印银行存款余额调节表。其他银行余额调节表查询方法同上。</a:t>
            </a:r>
            <a:endParaRPr lang="zh-CN" altLang="en-US" sz="20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680"/>
            <a:ext cx="9144000" cy="438150"/>
          </a:xfrm>
        </p:spPr>
        <p:txBody>
          <a:bodyPr>
            <a:normAutofit fontScale="90000"/>
          </a:bodyPr>
          <a:lstStyle/>
          <a:p>
            <a:r>
              <a:rPr lang="zh-CN" altLang="en-US" sz="2400" b="1"/>
              <a:t>第二节 自动转账</a:t>
            </a:r>
          </a:p>
        </p:txBody>
      </p:sp>
      <p:sp>
        <p:nvSpPr>
          <p:cNvPr id="3" name="副标题 2"/>
          <p:cNvSpPr>
            <a:spLocks noGrp="1"/>
          </p:cNvSpPr>
          <p:nvPr>
            <p:ph type="subTitle" idx="1"/>
          </p:nvPr>
        </p:nvSpPr>
        <p:spPr>
          <a:xfrm>
            <a:off x="1524000" y="1781810"/>
            <a:ext cx="9144000" cy="3475990"/>
          </a:xfrm>
        </p:spPr>
        <p:txBody>
          <a:bodyPr/>
          <a:lstStyle/>
          <a:p>
            <a:pPr algn="l"/>
            <a:r>
              <a:rPr lang="zh-CN" altLang="en-US" sz="2000" b="1"/>
              <a:t>一、转账定义</a:t>
            </a:r>
          </a:p>
          <a:p>
            <a:pPr algn="l"/>
            <a:r>
              <a:rPr lang="zh-CN" altLang="en-US" sz="2000" b="1"/>
              <a:t>实验要求：</a:t>
            </a:r>
          </a:p>
          <a:p>
            <a:pPr algn="l"/>
            <a:r>
              <a:rPr lang="zh-CN" altLang="en-US" sz="2000"/>
              <a:t>以“003陈旺”的身份重新注册总账系统。操作员：003；密码：3；账套：001；会计年度：2016；操作日期：2016-08-31。</a:t>
            </a:r>
          </a:p>
          <a:p>
            <a:pPr algn="l"/>
            <a:r>
              <a:rPr lang="zh-CN" altLang="en-US" sz="2000" b="1"/>
              <a:t>实验资料：</a:t>
            </a:r>
          </a:p>
          <a:p>
            <a:pPr algn="l"/>
            <a:r>
              <a:rPr lang="zh-CN" altLang="en-US" sz="2000"/>
              <a:t>自定义结转:无形资产（财务软件）摊销,按5年（60个月）摊销,部门:财务部。</a:t>
            </a:r>
          </a:p>
          <a:p>
            <a:pPr algn="l"/>
            <a:r>
              <a:rPr lang="zh-CN" altLang="en-US" sz="2000"/>
              <a:t>借：管理费用-其他费用（660207）    QM(1701,月)/60</a:t>
            </a:r>
          </a:p>
          <a:p>
            <a:pPr algn="l"/>
            <a:r>
              <a:rPr lang="zh-CN" altLang="en-US" sz="2000"/>
              <a:t>贷：累计摊销（1702）             JG()        (取对方科目结果)</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77520"/>
            <a:ext cx="9144000" cy="4780280"/>
          </a:xfrm>
        </p:spPr>
        <p:txBody>
          <a:bodyPr/>
          <a:lstStyle/>
          <a:p>
            <a:pPr algn="l"/>
            <a:r>
              <a:rPr lang="zh-CN" altLang="en-US" sz="2000" b="1"/>
              <a:t>操作指导：</a:t>
            </a:r>
          </a:p>
          <a:p>
            <a:pPr algn="l"/>
            <a:r>
              <a:rPr lang="zh-CN" altLang="en-US" sz="2000" b="1"/>
              <a:t>1.自定义结转设置</a:t>
            </a:r>
          </a:p>
          <a:p>
            <a:pPr algn="l"/>
            <a:r>
              <a:rPr lang="zh-CN" altLang="en-US" sz="2000"/>
              <a:t>（1）执行“业务工作—财务会计—总账—期末—转账定义—自定义结转”命令，进入“自定义转账设置”窗口。</a:t>
            </a:r>
          </a:p>
          <a:p>
            <a:pPr algn="l"/>
            <a:r>
              <a:rPr lang="zh-CN" altLang="en-US" sz="2000"/>
              <a:t>（2）单击“增加”，输入转账序号“0001”，转账说明“摊销无形资产”；选择凭证类别“转账凭证”。 如图5-11所示：</a:t>
            </a:r>
          </a:p>
        </p:txBody>
      </p:sp>
      <p:pic>
        <p:nvPicPr>
          <p:cNvPr id="204" name="图片 204" descr="4-2-1自定义结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566035" y="2699385"/>
            <a:ext cx="6271260" cy="2558415"/>
          </a:xfrm>
          <a:prstGeom prst="rect">
            <a:avLst/>
          </a:prstGeom>
          <a:noFill/>
          <a:ln>
            <a:noFill/>
          </a:ln>
        </p:spPr>
      </p:pic>
      <p:sp>
        <p:nvSpPr>
          <p:cNvPr id="100" name="文本框 99"/>
          <p:cNvSpPr txBox="1"/>
          <p:nvPr/>
        </p:nvSpPr>
        <p:spPr>
          <a:xfrm>
            <a:off x="3013710" y="554037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11</a:t>
            </a:r>
            <a:r>
              <a:rPr lang="zh-CN" altLang="en-US" sz="1400" b="1">
                <a:latin typeface="黑体" panose="02010609060101010101" charset="-122"/>
                <a:ea typeface="黑体" panose="02010609060101010101" charset="-122"/>
                <a:cs typeface="黑体" panose="02010609060101010101" charset="-122"/>
              </a:rPr>
              <a:t>转账目录</a:t>
            </a:r>
            <a:endParaRPr lang="zh-CN" altLang="en-US" sz="1400" b="1"/>
          </a:p>
        </p:txBody>
      </p:sp>
      <p:sp>
        <p:nvSpPr>
          <p:cNvPr id="4" name="文本框 3"/>
          <p:cNvSpPr txBox="1"/>
          <p:nvPr/>
        </p:nvSpPr>
        <p:spPr>
          <a:xfrm>
            <a:off x="1524000" y="6208395"/>
            <a:ext cx="9625330" cy="398780"/>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3</a:t>
            </a:r>
            <a:r>
              <a:rPr lang="zh-CN" altLang="en-US" sz="2000" b="0">
                <a:latin typeface="宋体" panose="02010600030101010101" pitchFamily="2" charset="-122"/>
                <a:ea typeface="宋体" panose="02010600030101010101" pitchFamily="2" charset="-122"/>
                <a:cs typeface="宋体" panose="02010600030101010101" pitchFamily="2" charset="-122"/>
              </a:rPr>
              <a:t>） 单击“确定”按钮，继续定义转账凭证分录信息。</a:t>
            </a:r>
            <a:endParaRPr lang="zh-CN" altLang="en-US" sz="20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16255"/>
            <a:ext cx="9144000" cy="4741545"/>
          </a:xfrm>
        </p:spPr>
        <p:txBody>
          <a:bodyPr>
            <a:normAutofit lnSpcReduction="10000"/>
          </a:bodyPr>
          <a:lstStyle/>
          <a:p>
            <a:pPr marL="342900" indent="-342900" algn="l">
              <a:buFont typeface="Wingdings" panose="05000000000000000000" charset="0"/>
              <a:buChar char=""/>
            </a:pPr>
            <a:r>
              <a:rPr lang="zh-CN" altLang="en-US" sz="2000" b="1"/>
              <a:t>银行对账：</a:t>
            </a:r>
            <a:r>
              <a:rPr lang="zh-CN" altLang="en-US" sz="2000"/>
              <a:t>银行对账即银行存款清查，通过将企业银行存款日记账与开户银行提供的银行对账单记录进行核对找出所有未达账项，并通过编制余额调节表使得调节后的银行存款日记账余额相符。大多企业在使用总账管理系统时，先不使用银行对账模块，银行对账模块应该有一个启用日期，启用日期应为使用银行对账功能前最后一次手工对账的截止日期。</a:t>
            </a:r>
          </a:p>
          <a:p>
            <a:pPr marL="342900" indent="-342900" algn="l">
              <a:buFont typeface="Wingdings" panose="05000000000000000000" charset="0"/>
              <a:buChar char=""/>
            </a:pPr>
            <a:r>
              <a:rPr lang="zh-CN" altLang="en-US" sz="2000" b="1"/>
              <a:t>自动转账：</a:t>
            </a:r>
            <a:r>
              <a:rPr lang="zh-CN" altLang="en-US" sz="2000"/>
              <a:t>转账分为外部转账和内部转账。外部转账是指将其他专项核算子系统生成的凭证转入总账管理系统中；内部转账是指在总账管理系统内部，把某个或某几个会计科目中的余额或本期发生额结转到一个或多个会计科目中去。</a:t>
            </a:r>
          </a:p>
          <a:p>
            <a:pPr marL="342900" indent="-342900" algn="l">
              <a:buFont typeface="Wingdings" panose="05000000000000000000" charset="0"/>
              <a:buChar char=""/>
            </a:pPr>
            <a:r>
              <a:rPr lang="zh-CN" altLang="en-US" sz="2000" b="1"/>
              <a:t>对账：</a:t>
            </a:r>
            <a:r>
              <a:rPr lang="zh-CN" altLang="en-US" sz="2000"/>
              <a:t>对账是对账簿数据进行核算，以检查记账是否正确，以及账簿是否平衡，对账簿的数据进行检查和核对的工作，是对前一个清算周期的交易信息进行核对，以确认交易信息的一致性和正确性。</a:t>
            </a:r>
          </a:p>
          <a:p>
            <a:pPr marL="342900" indent="-342900" algn="l">
              <a:buFont typeface="Wingdings" panose="05000000000000000000" charset="0"/>
              <a:buChar char=""/>
            </a:pPr>
            <a:r>
              <a:rPr lang="zh-CN" altLang="en-US" sz="2000" b="1"/>
              <a:t>结账：</a:t>
            </a:r>
            <a:r>
              <a:rPr lang="zh-CN" altLang="en-US" sz="2000"/>
              <a:t>在把一定时期内发生的全部经济业务登记入账的基础上，计算并结转本期发生额和期末余额后，在电算化方式下，结账是一种成批数据处理，每月只结账一次，主要是对当月日常业务处理限制和对下月账簿的初始化，由计算机自动完成。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098550" y="244475"/>
            <a:ext cx="9865995" cy="4625975"/>
          </a:xfrm>
        </p:spPr>
        <p:txBody>
          <a:bodyPr/>
          <a:lstStyle/>
          <a:p>
            <a:pPr algn="l"/>
            <a:r>
              <a:rPr lang="zh-CN" altLang="en-US" sz="2000"/>
              <a:t>（4）单击“增行”按钮。选择科目编码“660207”，方向“借”，输入金额公式“QM(1701,月)/60”。双击公式后面的参照按钮打开“公式向导”对话框，选择QM（期末余额函数），单击“下一步”，选择科目“1701无形资产”，其他默认单击完成，金额公式带回自定义转账设置窗口。如图5-12所示：</a:t>
            </a:r>
          </a:p>
        </p:txBody>
      </p:sp>
      <p:pic>
        <p:nvPicPr>
          <p:cNvPr id="203" name="图片 203" descr="4-2-3自定义结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860040" y="1458595"/>
            <a:ext cx="6472555" cy="4768850"/>
          </a:xfrm>
          <a:prstGeom prst="rect">
            <a:avLst/>
          </a:prstGeom>
          <a:noFill/>
          <a:ln>
            <a:noFill/>
          </a:ln>
        </p:spPr>
      </p:pic>
      <p:sp>
        <p:nvSpPr>
          <p:cNvPr id="100" name="文本框 99"/>
          <p:cNvSpPr txBox="1"/>
          <p:nvPr/>
        </p:nvSpPr>
        <p:spPr>
          <a:xfrm>
            <a:off x="3556635" y="639318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12</a:t>
            </a:r>
            <a:r>
              <a:rPr lang="zh-CN" altLang="en-US" sz="1400" b="1">
                <a:latin typeface="黑体" panose="02010609060101010101" charset="-122"/>
                <a:ea typeface="黑体" panose="02010609060101010101" charset="-122"/>
                <a:cs typeface="黑体" panose="02010609060101010101" charset="-122"/>
              </a:rPr>
              <a:t>公式向导</a:t>
            </a:r>
            <a:endParaRPr lang="zh-CN" altLang="en-US" sz="1400" b="1"/>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28320"/>
            <a:ext cx="9144000" cy="4716145"/>
          </a:xfrm>
        </p:spPr>
        <p:txBody>
          <a:bodyPr/>
          <a:lstStyle/>
          <a:p>
            <a:pPr algn="l"/>
            <a:r>
              <a:rPr lang="zh-CN" altLang="en-US" sz="2000"/>
              <a:t>（5）将光标移至末尾，输入“/60”，按“Enter”键确认，部门选择“财务部”。确定分录的贷方信息。单击增行，选择科目编码“1702”，方向“贷”，输入金额公式“JG()”。单击“保存”按钮。如图5-13所示：</a:t>
            </a:r>
          </a:p>
        </p:txBody>
      </p:sp>
      <p:pic>
        <p:nvPicPr>
          <p:cNvPr id="202" name="图片 202" descr="自定义转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832610" y="1470660"/>
            <a:ext cx="8604250" cy="2857500"/>
          </a:xfrm>
          <a:prstGeom prst="rect">
            <a:avLst/>
          </a:prstGeom>
          <a:noFill/>
          <a:ln>
            <a:noFill/>
          </a:ln>
        </p:spPr>
      </p:pic>
      <p:sp>
        <p:nvSpPr>
          <p:cNvPr id="100" name="文本框 99"/>
          <p:cNvSpPr txBox="1"/>
          <p:nvPr/>
        </p:nvSpPr>
        <p:spPr>
          <a:xfrm>
            <a:off x="3413760" y="449453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13</a:t>
            </a:r>
            <a:r>
              <a:rPr lang="zh-CN" altLang="en-US" sz="1400" b="1">
                <a:latin typeface="黑体" panose="02010609060101010101" charset="-122"/>
                <a:ea typeface="黑体" panose="02010609060101010101" charset="-122"/>
                <a:cs typeface="黑体" panose="02010609060101010101" charset="-122"/>
              </a:rPr>
              <a:t>录入公式</a:t>
            </a:r>
            <a:endParaRPr lang="zh-CN" altLang="en-US" sz="1400" b="1"/>
          </a:p>
        </p:txBody>
      </p:sp>
      <p:sp>
        <p:nvSpPr>
          <p:cNvPr id="4" name="文本框 3"/>
          <p:cNvSpPr txBox="1"/>
          <p:nvPr/>
        </p:nvSpPr>
        <p:spPr>
          <a:xfrm>
            <a:off x="1524000" y="4887595"/>
            <a:ext cx="9415145" cy="193802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转账科目可以为非末级科目、部门可为空，表示所有部门。</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如果使用应收、应付系统，则在总账系统中，不能按客户、供应商辅助项进行结转，只能按科目总数进行结转。</a:t>
            </a:r>
            <a:endParaRPr lang="zh-CN" altLang="en-US" sz="2000" b="0">
              <a:solidFill>
                <a:srgbClr val="000000"/>
              </a:solidFill>
              <a:latin typeface="Wingdings" panose="05000000000000000000" charset="0"/>
              <a:cs typeface="Wingdings" panose="05000000000000000000" charset="0"/>
            </a:endParaRPr>
          </a:p>
          <a:p>
            <a:pPr indent="0"/>
            <a:r>
              <a:rPr lang="en-US" altLang="zh-CN" sz="2000" b="0">
                <a:solidFill>
                  <a:srgbClr val="000000"/>
                </a:solidFill>
                <a:latin typeface="Wingdings" panose="05000000000000000000" charset="0"/>
                <a:cs typeface="Wingdings" panose="05000000000000000000" charset="0"/>
              </a:rPr>
              <a:t>l </a:t>
            </a: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输入转账计算公式有两种方法：一是直接选择计算公式；二是引导方式录入公式</a:t>
            </a:r>
            <a:endParaRPr lang="zh-CN" altLang="en-US" sz="20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607060" y="153670"/>
            <a:ext cx="10861040" cy="4884420"/>
          </a:xfrm>
        </p:spPr>
        <p:txBody>
          <a:bodyPr/>
          <a:lstStyle/>
          <a:p>
            <a:pPr algn="l"/>
            <a:r>
              <a:rPr lang="zh-CN" altLang="en-US" sz="2000"/>
              <a:t>2.期间损益结转设置</a:t>
            </a:r>
          </a:p>
          <a:p>
            <a:pPr algn="l"/>
            <a:r>
              <a:rPr lang="zh-CN" altLang="en-US" sz="2000"/>
              <a:t>(1)执行系统菜单“总账—期末—转账定义—期间损益”命令，进入“期间损益结转设置”窗口。</a:t>
            </a:r>
          </a:p>
          <a:p>
            <a:pPr algn="l"/>
            <a:r>
              <a:rPr lang="zh-CN" altLang="en-US" sz="2000"/>
              <a:t>(2)选择凭证类别“转账凭证”，输入本年利润科目“4103”。单击确定。如图5-14所示：</a:t>
            </a:r>
          </a:p>
        </p:txBody>
      </p:sp>
      <p:pic>
        <p:nvPicPr>
          <p:cNvPr id="201" name="图片 201" descr="4-4-1期间损益结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974725" y="1338580"/>
            <a:ext cx="10037445" cy="5110480"/>
          </a:xfrm>
          <a:prstGeom prst="rect">
            <a:avLst/>
          </a:prstGeom>
          <a:noFill/>
          <a:ln>
            <a:noFill/>
          </a:ln>
        </p:spPr>
      </p:pic>
      <p:sp>
        <p:nvSpPr>
          <p:cNvPr id="100" name="文本框 99"/>
          <p:cNvSpPr txBox="1"/>
          <p:nvPr/>
        </p:nvSpPr>
        <p:spPr>
          <a:xfrm>
            <a:off x="3453130" y="654812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14</a:t>
            </a:r>
            <a:r>
              <a:rPr lang="zh-CN" altLang="en-US" sz="1400" b="1">
                <a:latin typeface="黑体" panose="02010609060101010101" charset="-122"/>
                <a:ea typeface="黑体" panose="02010609060101010101" charset="-122"/>
                <a:cs typeface="黑体" panose="02010609060101010101" charset="-122"/>
              </a:rPr>
              <a:t>期间损益结转设置</a:t>
            </a:r>
            <a:endParaRPr lang="zh-CN" altLang="en-US" sz="1400" b="1"/>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52805" y="295910"/>
            <a:ext cx="10215880" cy="4858385"/>
          </a:xfrm>
        </p:spPr>
        <p:txBody>
          <a:bodyPr/>
          <a:lstStyle/>
          <a:p>
            <a:pPr algn="l"/>
            <a:r>
              <a:rPr lang="zh-CN" altLang="en-US" sz="2000"/>
              <a:t>二、转账生成</a:t>
            </a:r>
          </a:p>
          <a:p>
            <a:pPr algn="l"/>
            <a:r>
              <a:rPr lang="zh-CN" altLang="en-US" sz="2000"/>
              <a:t>1.自定义转账生成</a:t>
            </a:r>
          </a:p>
          <a:p>
            <a:pPr algn="l"/>
            <a:r>
              <a:rPr lang="zh-CN" altLang="en-US" sz="2000"/>
              <a:t>操作指导：</a:t>
            </a:r>
          </a:p>
          <a:p>
            <a:pPr algn="l"/>
            <a:r>
              <a:rPr lang="zh-CN" altLang="en-US" sz="2000"/>
              <a:t>(1)执行系统菜单“总账—期末—转账生成”命令，进入“转账生成”窗口。单击“自定义转账”单选按钮。单击“全选”按钮。如图5-15所示：</a:t>
            </a:r>
          </a:p>
        </p:txBody>
      </p:sp>
      <p:pic>
        <p:nvPicPr>
          <p:cNvPr id="200" name="图片 200" descr="5自定义转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32915" y="2178685"/>
            <a:ext cx="8546465" cy="4063365"/>
          </a:xfrm>
          <a:prstGeom prst="rect">
            <a:avLst/>
          </a:prstGeom>
          <a:noFill/>
          <a:ln>
            <a:noFill/>
          </a:ln>
        </p:spPr>
      </p:pic>
      <p:sp>
        <p:nvSpPr>
          <p:cNvPr id="100" name="文本框 99"/>
          <p:cNvSpPr txBox="1"/>
          <p:nvPr/>
        </p:nvSpPr>
        <p:spPr>
          <a:xfrm>
            <a:off x="3466465" y="640588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15</a:t>
            </a:r>
            <a:r>
              <a:rPr lang="zh-CN" altLang="en-US" sz="1400" b="1">
                <a:latin typeface="黑体" panose="02010609060101010101" charset="-122"/>
                <a:ea typeface="黑体" panose="02010609060101010101" charset="-122"/>
                <a:cs typeface="黑体" panose="02010609060101010101" charset="-122"/>
              </a:rPr>
              <a:t>转账生成</a:t>
            </a:r>
            <a:endParaRPr lang="zh-CN" altLang="en-US" sz="1400" b="1"/>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89585"/>
            <a:ext cx="9144000" cy="4768215"/>
          </a:xfrm>
        </p:spPr>
        <p:txBody>
          <a:bodyPr/>
          <a:lstStyle/>
          <a:p>
            <a:pPr algn="l"/>
            <a:r>
              <a:rPr lang="zh-CN" altLang="en-US" sz="2000"/>
              <a:t>(2)单击“确定”按钮，单击工具栏中的“保存”按钮，生成转账凭证，系统自动将当前凭证追加到未记账凭证中。如图5-16所示：</a:t>
            </a:r>
          </a:p>
        </p:txBody>
      </p:sp>
      <p:pic>
        <p:nvPicPr>
          <p:cNvPr id="199" name="图片 199" descr="4-3-2转账生成"/>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677670" y="1233805"/>
            <a:ext cx="8630920" cy="4488815"/>
          </a:xfrm>
          <a:prstGeom prst="rect">
            <a:avLst/>
          </a:prstGeom>
          <a:noFill/>
          <a:ln>
            <a:noFill/>
          </a:ln>
        </p:spPr>
      </p:pic>
      <p:sp>
        <p:nvSpPr>
          <p:cNvPr id="100" name="文本框 99"/>
          <p:cNvSpPr txBox="1"/>
          <p:nvPr/>
        </p:nvSpPr>
        <p:spPr>
          <a:xfrm>
            <a:off x="3556000" y="5890260"/>
            <a:ext cx="5080000" cy="306705"/>
          </a:xfrm>
          <a:prstGeom prst="rect">
            <a:avLst/>
          </a:prstGeom>
          <a:noFill/>
          <a:ln w="9525">
            <a:noFill/>
          </a:ln>
        </p:spPr>
        <p:txBody>
          <a:bodyPr wrap="square">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16</a:t>
            </a:r>
            <a:r>
              <a:rPr lang="zh-CN" altLang="en-US" sz="1400" b="1">
                <a:latin typeface="黑体" panose="02010609060101010101" charset="-122"/>
                <a:ea typeface="黑体" panose="02010609060101010101" charset="-122"/>
                <a:cs typeface="黑体" panose="02010609060101010101" charset="-122"/>
              </a:rPr>
              <a:t>转账凭证</a:t>
            </a:r>
            <a:endParaRPr lang="zh-CN" altLang="en-US" sz="1400" b="1"/>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33830" y="1122680"/>
            <a:ext cx="9144000" cy="4612640"/>
          </a:xfrm>
        </p:spPr>
        <p:txBody>
          <a:bodyPr/>
          <a:lstStyle/>
          <a:p>
            <a:pPr algn="l"/>
            <a:r>
              <a:rPr lang="zh-CN" altLang="en-US" sz="2000" b="1"/>
              <a:t>注意：</a:t>
            </a:r>
          </a:p>
          <a:p>
            <a:pPr marL="342900" indent="-342900" algn="l">
              <a:buFont typeface="Wingdings" panose="05000000000000000000" charset="0"/>
              <a:buChar char=""/>
            </a:pPr>
            <a:r>
              <a:rPr lang="zh-CN" altLang="en-US" sz="2000"/>
              <a:t>转账生成之前，提示转账月份为当前会计月份。</a:t>
            </a:r>
          </a:p>
          <a:p>
            <a:pPr marL="342900" indent="-342900" algn="l">
              <a:buFont typeface="Wingdings" panose="05000000000000000000" charset="0"/>
              <a:buChar char=""/>
            </a:pPr>
            <a:r>
              <a:rPr lang="zh-CN" altLang="en-US" sz="2000"/>
              <a:t>进行转账生成之前，先将相关经济业务的记账凭证登记入账。</a:t>
            </a:r>
          </a:p>
          <a:p>
            <a:pPr marL="342900" indent="-342900" algn="l">
              <a:buFont typeface="Wingdings" panose="05000000000000000000" charset="0"/>
              <a:buChar char=""/>
            </a:pPr>
            <a:r>
              <a:rPr lang="zh-CN" altLang="en-US" sz="2000"/>
              <a:t>转账凭证每月只生成一次。</a:t>
            </a:r>
          </a:p>
          <a:p>
            <a:pPr marL="342900" indent="-342900" algn="l">
              <a:buFont typeface="Wingdings" panose="05000000000000000000" charset="0"/>
              <a:buChar char=""/>
            </a:pPr>
            <a:r>
              <a:rPr lang="zh-CN" altLang="en-US" sz="2000"/>
              <a:t>若使用应收、应付系统，则总账系统中，不能按客户、供应商进行结转。</a:t>
            </a:r>
          </a:p>
          <a:p>
            <a:pPr marL="342900" indent="-342900" algn="l">
              <a:buFont typeface="Wingdings" panose="05000000000000000000" charset="0"/>
              <a:buChar char=""/>
            </a:pPr>
            <a:r>
              <a:rPr lang="zh-CN" altLang="en-US" sz="2000"/>
              <a:t>生成的转账凭证，仍需审核、才能记账。</a:t>
            </a:r>
          </a:p>
          <a:p>
            <a:pPr marL="342900" indent="-342900" algn="l">
              <a:buFont typeface="Wingdings" panose="05000000000000000000" charset="0"/>
              <a:buChar char=""/>
            </a:pPr>
            <a:r>
              <a:rPr lang="zh-CN" altLang="en-US" sz="2000"/>
              <a:t>以“001丁一”身份重新注册总账系统，将生成的自动转账凭证审核、记账。此步操作非常重要，将对期间损益的结转将产生影响。</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16255"/>
            <a:ext cx="9144000" cy="4741545"/>
          </a:xfrm>
        </p:spPr>
        <p:txBody>
          <a:bodyPr/>
          <a:lstStyle/>
          <a:p>
            <a:pPr algn="l"/>
            <a:r>
              <a:rPr lang="zh-CN" altLang="en-US" sz="2000" b="1"/>
              <a:t>2.期间损益结转生成</a:t>
            </a:r>
          </a:p>
          <a:p>
            <a:pPr algn="l"/>
            <a:r>
              <a:rPr lang="zh-CN" altLang="en-US" sz="2000"/>
              <a:t>以“003陈旺”身份重新注册总账系统。</a:t>
            </a:r>
          </a:p>
          <a:p>
            <a:pPr algn="l"/>
            <a:r>
              <a:rPr lang="zh-CN" altLang="en-US" sz="2000"/>
              <a:t>操作员：003；密码：3；账套：001；会计年度：2016；操作日期：2016-08-31。</a:t>
            </a:r>
          </a:p>
          <a:p>
            <a:pPr algn="l"/>
            <a:r>
              <a:rPr lang="zh-CN" altLang="en-US" sz="2000"/>
              <a:t>（1）执行系统菜单“财务会计—总账—期末—转账生成”命令，进入“转账生成”窗口，单击“期间损益结转”单选按钮。单击“全选”按钮。如图5-17所示：</a:t>
            </a:r>
          </a:p>
        </p:txBody>
      </p:sp>
      <p:pic>
        <p:nvPicPr>
          <p:cNvPr id="198" name="图片 198" descr="6期间损益结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74215" y="2373630"/>
            <a:ext cx="7934325" cy="3997960"/>
          </a:xfrm>
          <a:prstGeom prst="rect">
            <a:avLst/>
          </a:prstGeom>
          <a:noFill/>
          <a:ln>
            <a:noFill/>
          </a:ln>
        </p:spPr>
      </p:pic>
      <p:sp>
        <p:nvSpPr>
          <p:cNvPr id="100" name="文本框 99"/>
          <p:cNvSpPr txBox="1"/>
          <p:nvPr/>
        </p:nvSpPr>
        <p:spPr>
          <a:xfrm>
            <a:off x="3401695" y="648398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17</a:t>
            </a:r>
            <a:r>
              <a:rPr lang="zh-CN" altLang="en-US" sz="1400" b="1">
                <a:latin typeface="黑体" panose="02010609060101010101" charset="-122"/>
                <a:ea typeface="黑体" panose="02010609060101010101" charset="-122"/>
                <a:cs typeface="黑体" panose="02010609060101010101" charset="-122"/>
              </a:rPr>
              <a:t>期间损益转账生成</a:t>
            </a:r>
            <a:endParaRPr lang="zh-CN" altLang="en-US" sz="1400" b="1"/>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87350"/>
            <a:ext cx="9144000" cy="4870450"/>
          </a:xfrm>
        </p:spPr>
        <p:txBody>
          <a:bodyPr/>
          <a:lstStyle/>
          <a:p>
            <a:pPr algn="l"/>
            <a:r>
              <a:rPr lang="zh-CN" altLang="en-US" sz="2000"/>
              <a:t>(1)单击“确定”按钮，生成转账凭证。如图5-18所示：</a:t>
            </a:r>
          </a:p>
        </p:txBody>
      </p:sp>
      <p:pic>
        <p:nvPicPr>
          <p:cNvPr id="197" name="图片 197" descr="7期间损益结转凭证"/>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820545" y="725170"/>
            <a:ext cx="9067165" cy="3768090"/>
          </a:xfrm>
          <a:prstGeom prst="rect">
            <a:avLst/>
          </a:prstGeom>
          <a:noFill/>
          <a:ln>
            <a:noFill/>
          </a:ln>
        </p:spPr>
      </p:pic>
      <p:sp>
        <p:nvSpPr>
          <p:cNvPr id="100" name="文本框 99"/>
          <p:cNvSpPr txBox="1"/>
          <p:nvPr/>
        </p:nvSpPr>
        <p:spPr>
          <a:xfrm>
            <a:off x="3427095" y="465010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18</a:t>
            </a:r>
            <a:r>
              <a:rPr lang="zh-CN" altLang="en-US" sz="1400" b="1">
                <a:latin typeface="黑体" panose="02010609060101010101" charset="-122"/>
                <a:ea typeface="黑体" panose="02010609060101010101" charset="-122"/>
                <a:cs typeface="黑体" panose="02010609060101010101" charset="-122"/>
              </a:rPr>
              <a:t>期间损益凭证</a:t>
            </a:r>
            <a:endParaRPr lang="zh-CN" altLang="en-US" sz="1400" b="1"/>
          </a:p>
        </p:txBody>
      </p:sp>
      <p:sp>
        <p:nvSpPr>
          <p:cNvPr id="4" name="文本框 3"/>
          <p:cNvSpPr txBox="1"/>
          <p:nvPr/>
        </p:nvSpPr>
        <p:spPr>
          <a:xfrm>
            <a:off x="1304925" y="5051425"/>
            <a:ext cx="9582150" cy="1630045"/>
          </a:xfrm>
          <a:prstGeom prst="rect">
            <a:avLst/>
          </a:prstGeom>
          <a:noFill/>
          <a:ln w="9525">
            <a:noFill/>
          </a:ln>
        </p:spPr>
        <p:txBody>
          <a:bodyPr wrap="square">
            <a:spAutoFit/>
          </a:bodyPr>
          <a:lstStyle/>
          <a:p>
            <a:pPr indent="269875"/>
            <a:r>
              <a:rPr lang="en-US" altLang="zh-CN" sz="2000" b="0">
                <a:latin typeface="宋体" panose="02010600030101010101" pitchFamily="2" charset="-122"/>
                <a:ea typeface="宋体" panose="02010600030101010101" pitchFamily="2" charset="-122"/>
                <a:cs typeface="宋体" panose="02010600030101010101" pitchFamily="2" charset="-122"/>
              </a:rPr>
              <a:t>(2) </a:t>
            </a:r>
            <a:r>
              <a:rPr lang="zh-CN" altLang="en-US" sz="2000" b="0">
                <a:latin typeface="宋体" panose="02010600030101010101" pitchFamily="2" charset="-122"/>
                <a:ea typeface="宋体" panose="02010600030101010101" pitchFamily="2" charset="-122"/>
                <a:cs typeface="宋体" panose="02010600030101010101" pitchFamily="2" charset="-122"/>
              </a:rPr>
              <a:t>单击“保存”按钮，系统自动将当前凭证追加到未记账凭证中。</a:t>
            </a:r>
          </a:p>
          <a:p>
            <a:pPr indent="269875"/>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indent="269875"/>
            <a:r>
              <a:rPr lang="zh-CN" altLang="en-US" sz="2000" b="1">
                <a:latin typeface="宋体" panose="02010600030101010101" pitchFamily="2" charset="-122"/>
                <a:ea typeface="宋体" panose="02010600030101010101" pitchFamily="2" charset="-122"/>
                <a:cs typeface="宋体" panose="02010600030101010101" pitchFamily="2" charset="-122"/>
              </a:rPr>
              <a:t> 注意：</a:t>
            </a:r>
            <a:endParaRPr lang="zh-CN" altLang="en-US" sz="2000" b="0">
              <a:latin typeface="Wingdings" panose="05000000000000000000" charset="0"/>
              <a:cs typeface="Wingdings" panose="05000000000000000000" charset="0"/>
            </a:endParaRPr>
          </a:p>
          <a:p>
            <a:pPr indent="269875"/>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以“</a:t>
            </a:r>
            <a:r>
              <a:rPr lang="en-US" altLang="zh-CN" sz="2000" b="0">
                <a:latin typeface="宋体" panose="02010600030101010101" pitchFamily="2" charset="-122"/>
                <a:ea typeface="宋体" panose="02010600030101010101" pitchFamily="2" charset="-122"/>
                <a:cs typeface="宋体" panose="02010600030101010101" pitchFamily="2" charset="-122"/>
              </a:rPr>
              <a:t>001</a:t>
            </a:r>
            <a:r>
              <a:rPr lang="zh-CN" altLang="en-US" sz="2000" b="0">
                <a:latin typeface="宋体" panose="02010600030101010101" pitchFamily="2" charset="-122"/>
                <a:ea typeface="宋体" panose="02010600030101010101" pitchFamily="2" charset="-122"/>
                <a:cs typeface="宋体" panose="02010600030101010101" pitchFamily="2" charset="-122"/>
              </a:rPr>
              <a:t>丁一”的身份重新注册总账系统，将生成的期间损益结转凭证审核、记账。</a:t>
            </a:r>
            <a:endParaRPr lang="zh-CN" altLang="en-US" sz="20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92405"/>
            <a:ext cx="9144000" cy="527685"/>
          </a:xfrm>
        </p:spPr>
        <p:txBody>
          <a:bodyPr>
            <a:normAutofit/>
          </a:bodyPr>
          <a:lstStyle/>
          <a:p>
            <a:r>
              <a:rPr lang="zh-CN" altLang="en-US" sz="2400" b="1"/>
              <a:t>第三节  期末处理</a:t>
            </a:r>
          </a:p>
        </p:txBody>
      </p:sp>
      <p:sp>
        <p:nvSpPr>
          <p:cNvPr id="3" name="副标题 2"/>
          <p:cNvSpPr>
            <a:spLocks noGrp="1"/>
          </p:cNvSpPr>
          <p:nvPr>
            <p:ph type="subTitle" idx="1"/>
          </p:nvPr>
        </p:nvSpPr>
        <p:spPr>
          <a:xfrm>
            <a:off x="1369060" y="629920"/>
            <a:ext cx="9453245" cy="4173855"/>
          </a:xfrm>
        </p:spPr>
        <p:txBody>
          <a:bodyPr/>
          <a:lstStyle/>
          <a:p>
            <a:pPr algn="l"/>
            <a:r>
              <a:rPr lang="zh-CN" altLang="en-US" sz="2000" b="1"/>
              <a:t>1.对账</a:t>
            </a:r>
          </a:p>
          <a:p>
            <a:pPr algn="l"/>
            <a:r>
              <a:rPr lang="zh-CN" altLang="en-US" sz="2000"/>
              <a:t>(1)执行系统菜单“总账—期末—对账”命令，进入“对账”窗口。</a:t>
            </a:r>
          </a:p>
          <a:p>
            <a:pPr algn="l"/>
            <a:r>
              <a:rPr lang="zh-CN" altLang="en-US" sz="2000"/>
              <a:t>(2)将光标定位在要进行对账的月份“2016.08”。</a:t>
            </a:r>
          </a:p>
          <a:p>
            <a:pPr algn="l"/>
            <a:r>
              <a:rPr lang="zh-CN" altLang="en-US" sz="2000"/>
              <a:t>(3)单击“选择”按钮。</a:t>
            </a:r>
          </a:p>
          <a:p>
            <a:pPr algn="l"/>
            <a:r>
              <a:rPr lang="zh-CN" altLang="en-US" sz="2000"/>
              <a:t>(4)单击“对账”按钮，开始自动对账，并显示对账结果。如图5-19所示：</a:t>
            </a:r>
          </a:p>
        </p:txBody>
      </p:sp>
      <p:pic>
        <p:nvPicPr>
          <p:cNvPr id="196" name="图片 196" descr="4-5-1对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687195" y="2614930"/>
            <a:ext cx="8817610" cy="3769995"/>
          </a:xfrm>
          <a:prstGeom prst="rect">
            <a:avLst/>
          </a:prstGeom>
          <a:noFill/>
          <a:ln>
            <a:noFill/>
          </a:ln>
        </p:spPr>
      </p:pic>
      <p:sp>
        <p:nvSpPr>
          <p:cNvPr id="100" name="文本框 99"/>
          <p:cNvSpPr txBox="1"/>
          <p:nvPr/>
        </p:nvSpPr>
        <p:spPr>
          <a:xfrm>
            <a:off x="3298190" y="650938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19</a:t>
            </a:r>
            <a:r>
              <a:rPr lang="zh-CN" altLang="en-US" sz="1400" b="1">
                <a:latin typeface="黑体" panose="02010609060101010101" charset="-122"/>
                <a:ea typeface="黑体" panose="02010609060101010101" charset="-122"/>
                <a:cs typeface="黑体" panose="02010609060101010101" charset="-122"/>
              </a:rPr>
              <a:t>对账</a:t>
            </a:r>
            <a:endParaRPr lang="zh-CN" altLang="en-US" sz="1400" b="1"/>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57860"/>
            <a:ext cx="9144000" cy="4677410"/>
          </a:xfrm>
        </p:spPr>
        <p:txBody>
          <a:bodyPr/>
          <a:lstStyle/>
          <a:p>
            <a:pPr algn="l"/>
            <a:r>
              <a:rPr lang="zh-CN" altLang="en-US" sz="2000"/>
              <a:t>(5)单击“试算”按钮，可以对各科目类别余额进行试算平衡。如图5-20所示：</a:t>
            </a:r>
          </a:p>
        </p:txBody>
      </p:sp>
      <p:pic>
        <p:nvPicPr>
          <p:cNvPr id="195" name="图片 195" descr="4-5-2对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51330" y="1162050"/>
            <a:ext cx="8689340" cy="4299585"/>
          </a:xfrm>
          <a:prstGeom prst="rect">
            <a:avLst/>
          </a:prstGeom>
          <a:noFill/>
          <a:ln>
            <a:noFill/>
          </a:ln>
        </p:spPr>
      </p:pic>
      <p:sp>
        <p:nvSpPr>
          <p:cNvPr id="100" name="文本框 99"/>
          <p:cNvSpPr txBox="1"/>
          <p:nvPr/>
        </p:nvSpPr>
        <p:spPr>
          <a:xfrm>
            <a:off x="3259455" y="55924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20</a:t>
            </a:r>
            <a:r>
              <a:rPr lang="zh-CN" altLang="en-US" sz="1400" b="1">
                <a:latin typeface="黑体" panose="02010609060101010101" charset="-122"/>
                <a:ea typeface="黑体" panose="02010609060101010101" charset="-122"/>
                <a:cs typeface="黑体" panose="02010609060101010101" charset="-122"/>
              </a:rPr>
              <a:t>试算平衡</a:t>
            </a:r>
            <a:endParaRPr lang="zh-CN" altLang="en-US" sz="1400" b="1"/>
          </a:p>
        </p:txBody>
      </p:sp>
      <p:sp>
        <p:nvSpPr>
          <p:cNvPr id="4" name="文本框 3"/>
          <p:cNvSpPr txBox="1"/>
          <p:nvPr/>
        </p:nvSpPr>
        <p:spPr>
          <a:xfrm>
            <a:off x="1283335" y="6066155"/>
            <a:ext cx="5080000" cy="398780"/>
          </a:xfrm>
          <a:prstGeom prst="rect">
            <a:avLst/>
          </a:prstGeom>
          <a:noFill/>
          <a:ln w="9525">
            <a:noFill/>
          </a:ln>
        </p:spPr>
        <p:txBody>
          <a:bodyPr>
            <a:spAutoFit/>
          </a:bodyPr>
          <a:lstStyle/>
          <a:p>
            <a:pPr indent="269875"/>
            <a:r>
              <a:rPr lang="en-US" altLang="zh-CN" sz="2000" b="0">
                <a:latin typeface="宋体" panose="02010600030101010101" pitchFamily="2" charset="-122"/>
                <a:ea typeface="宋体" panose="02010600030101010101" pitchFamily="2" charset="-122"/>
                <a:cs typeface="宋体" panose="02010600030101010101" pitchFamily="2" charset="-122"/>
              </a:rPr>
              <a:t>(6) </a:t>
            </a:r>
            <a:r>
              <a:rPr lang="zh-CN" altLang="en-US" sz="2000" b="0">
                <a:latin typeface="宋体" panose="02010600030101010101" pitchFamily="2" charset="-122"/>
                <a:ea typeface="宋体" panose="02010600030101010101" pitchFamily="2" charset="-122"/>
                <a:cs typeface="宋体" panose="02010600030101010101" pitchFamily="2" charset="-122"/>
              </a:rPr>
              <a:t>单击“确定”按钮。</a:t>
            </a:r>
            <a:endParaRPr lang="zh-CN" altLang="en-US" sz="20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81025"/>
            <a:ext cx="9144000" cy="5541010"/>
          </a:xfrm>
        </p:spPr>
        <p:txBody>
          <a:bodyPr>
            <a:normAutofit lnSpcReduction="20000"/>
          </a:bodyPr>
          <a:lstStyle/>
          <a:p>
            <a:pPr algn="l"/>
            <a:r>
              <a:rPr lang="zh-CN" altLang="en-US" sz="2000" b="1"/>
              <a:t>实验目标：</a:t>
            </a:r>
          </a:p>
          <a:p>
            <a:pPr algn="l"/>
            <a:r>
              <a:rPr lang="zh-CN" altLang="en-US" sz="2000"/>
              <a:t>1.掌握用友通软件中总账系统月末处理的相关内容。</a:t>
            </a:r>
          </a:p>
          <a:p>
            <a:pPr algn="l"/>
            <a:r>
              <a:rPr lang="zh-CN" altLang="en-US" sz="2000"/>
              <a:t>2.熟悉总账系统月末处理业务的各种操作。</a:t>
            </a:r>
          </a:p>
          <a:p>
            <a:pPr algn="l"/>
            <a:r>
              <a:rPr lang="zh-CN" altLang="en-US" sz="2000"/>
              <a:t>3.掌握银行对帐、自动转账设置与生成、对账和月末结账的操作方法</a:t>
            </a:r>
          </a:p>
          <a:p>
            <a:pPr algn="l"/>
            <a:endParaRPr lang="zh-CN" altLang="en-US" sz="2000" b="1"/>
          </a:p>
          <a:p>
            <a:pPr algn="l"/>
            <a:r>
              <a:rPr lang="zh-CN" altLang="en-US" sz="2000" b="1"/>
              <a:t>实验内容：</a:t>
            </a:r>
          </a:p>
          <a:p>
            <a:pPr algn="l"/>
            <a:r>
              <a:rPr lang="zh-CN" altLang="en-US" sz="2000" b="1"/>
              <a:t>1.银行对账：</a:t>
            </a:r>
          </a:p>
          <a:p>
            <a:pPr algn="l"/>
            <a:r>
              <a:rPr lang="zh-CN" altLang="en-US" sz="2000"/>
              <a:t>(1)输入银行对账期初数据</a:t>
            </a:r>
          </a:p>
          <a:p>
            <a:pPr algn="l"/>
            <a:r>
              <a:rPr lang="zh-CN" altLang="en-US" sz="2000"/>
              <a:t>(2)输入银行对账单</a:t>
            </a:r>
          </a:p>
          <a:p>
            <a:pPr algn="l"/>
            <a:r>
              <a:rPr lang="zh-CN" altLang="en-US" sz="2000"/>
              <a:t>(3)银行对账</a:t>
            </a:r>
          </a:p>
          <a:p>
            <a:pPr algn="l"/>
            <a:r>
              <a:rPr lang="zh-CN" altLang="en-US" sz="2000"/>
              <a:t>(4)余额调节表查询输出</a:t>
            </a:r>
          </a:p>
          <a:p>
            <a:pPr algn="l"/>
            <a:r>
              <a:rPr lang="zh-CN" altLang="en-US" sz="2000" b="1"/>
              <a:t>2.自动转账</a:t>
            </a:r>
          </a:p>
          <a:p>
            <a:pPr algn="l"/>
            <a:r>
              <a:rPr lang="zh-CN" altLang="en-US" sz="2000"/>
              <a:t>(1)转账定义：自定义转账设置和期间损益结转设置</a:t>
            </a:r>
          </a:p>
          <a:p>
            <a:pPr algn="l"/>
            <a:r>
              <a:rPr lang="zh-CN" altLang="en-US" sz="2000"/>
              <a:t>(2)生成转账凭证：转账生成、审核、记账</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02920"/>
            <a:ext cx="9144000" cy="4754880"/>
          </a:xfrm>
        </p:spPr>
        <p:txBody>
          <a:bodyPr/>
          <a:lstStyle/>
          <a:p>
            <a:pPr algn="l"/>
            <a:r>
              <a:rPr lang="zh-CN" altLang="en-US" sz="2000" b="1"/>
              <a:t>2.结账</a:t>
            </a:r>
          </a:p>
          <a:p>
            <a:pPr algn="l"/>
            <a:r>
              <a:rPr lang="zh-CN" altLang="en-US" sz="2000"/>
              <a:t>(1)执行系统菜单“总账—期末—结账”命令，进入“结账”窗口。</a:t>
            </a:r>
          </a:p>
          <a:p>
            <a:pPr algn="l"/>
            <a:r>
              <a:rPr lang="zh-CN" altLang="en-US" sz="2000"/>
              <a:t>(2)单击要结账月份“2016.08”。</a:t>
            </a:r>
          </a:p>
          <a:p>
            <a:pPr algn="l"/>
            <a:r>
              <a:rPr lang="zh-CN" altLang="en-US" sz="2000"/>
              <a:t>(3)单击“下一步”按钮。如图5-21所示：</a:t>
            </a:r>
          </a:p>
        </p:txBody>
      </p:sp>
      <p:pic>
        <p:nvPicPr>
          <p:cNvPr id="194" name="图片 194" descr="4-6-1结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849755" y="2185670"/>
            <a:ext cx="8492490" cy="3764280"/>
          </a:xfrm>
          <a:prstGeom prst="rect">
            <a:avLst/>
          </a:prstGeom>
          <a:noFill/>
          <a:ln>
            <a:noFill/>
          </a:ln>
        </p:spPr>
      </p:pic>
      <p:sp>
        <p:nvSpPr>
          <p:cNvPr id="100" name="文本框 99"/>
          <p:cNvSpPr txBox="1"/>
          <p:nvPr/>
        </p:nvSpPr>
        <p:spPr>
          <a:xfrm>
            <a:off x="3207385" y="617347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21</a:t>
            </a:r>
            <a:r>
              <a:rPr lang="zh-CN" altLang="en-US" sz="1400" b="1">
                <a:latin typeface="黑体" panose="02010609060101010101" charset="-122"/>
                <a:ea typeface="黑体" panose="02010609060101010101" charset="-122"/>
                <a:cs typeface="黑体" panose="02010609060101010101" charset="-122"/>
              </a:rPr>
              <a:t>结账</a:t>
            </a:r>
            <a:endParaRPr lang="zh-CN" altLang="en-US" sz="1400" b="1"/>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41655"/>
            <a:ext cx="9144000" cy="4716145"/>
          </a:xfrm>
        </p:spPr>
        <p:txBody>
          <a:bodyPr/>
          <a:lstStyle/>
          <a:p>
            <a:pPr algn="l"/>
            <a:r>
              <a:rPr lang="zh-CN" altLang="en-US" sz="2000"/>
              <a:t>(4)单击“对账”按钮，系统对要结账的月份进行账账核对。如图5-22所示：</a:t>
            </a:r>
          </a:p>
        </p:txBody>
      </p:sp>
      <p:pic>
        <p:nvPicPr>
          <p:cNvPr id="193" name="图片 193" descr="4-6-2结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06270" y="1241425"/>
            <a:ext cx="8210550" cy="4374515"/>
          </a:xfrm>
          <a:prstGeom prst="rect">
            <a:avLst/>
          </a:prstGeom>
          <a:noFill/>
          <a:ln>
            <a:noFill/>
          </a:ln>
        </p:spPr>
      </p:pic>
      <p:sp>
        <p:nvSpPr>
          <p:cNvPr id="100" name="文本框 99"/>
          <p:cNvSpPr txBox="1"/>
          <p:nvPr/>
        </p:nvSpPr>
        <p:spPr>
          <a:xfrm>
            <a:off x="3168650" y="595376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22</a:t>
            </a:r>
            <a:r>
              <a:rPr lang="zh-CN" altLang="en-US" sz="1400" b="1">
                <a:latin typeface="黑体" panose="02010609060101010101" charset="-122"/>
                <a:ea typeface="黑体" panose="02010609060101010101" charset="-122"/>
                <a:cs typeface="黑体" panose="02010609060101010101" charset="-122"/>
              </a:rPr>
              <a:t>对账</a:t>
            </a:r>
            <a:endParaRPr lang="zh-CN" altLang="en-US" sz="1400" b="1"/>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41655"/>
            <a:ext cx="9144000" cy="4716145"/>
          </a:xfrm>
        </p:spPr>
        <p:txBody>
          <a:bodyPr/>
          <a:lstStyle/>
          <a:p>
            <a:pPr algn="l"/>
            <a:r>
              <a:rPr lang="zh-CN" altLang="en-US" sz="2000"/>
              <a:t>(5)单击“下一步”按钮，系统显示“08月工作报告”。 如图5-23所示：</a:t>
            </a:r>
          </a:p>
        </p:txBody>
      </p:sp>
      <p:pic>
        <p:nvPicPr>
          <p:cNvPr id="192" name="图片 192" descr="4-6-3结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35455" y="1056640"/>
            <a:ext cx="8191500" cy="4490085"/>
          </a:xfrm>
          <a:prstGeom prst="rect">
            <a:avLst/>
          </a:prstGeom>
          <a:noFill/>
          <a:ln>
            <a:noFill/>
          </a:ln>
        </p:spPr>
      </p:pic>
      <p:sp>
        <p:nvSpPr>
          <p:cNvPr id="100" name="文本框 99"/>
          <p:cNvSpPr txBox="1"/>
          <p:nvPr/>
        </p:nvSpPr>
        <p:spPr>
          <a:xfrm>
            <a:off x="3052445" y="596709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23</a:t>
            </a:r>
            <a:r>
              <a:rPr lang="zh-CN" altLang="en-US" sz="1400" b="1">
                <a:latin typeface="黑体" panose="02010609060101010101" charset="-122"/>
                <a:ea typeface="黑体" panose="02010609060101010101" charset="-122"/>
                <a:cs typeface="黑体" panose="02010609060101010101" charset="-122"/>
              </a:rPr>
              <a:t>结账完成</a:t>
            </a:r>
            <a:endParaRPr lang="zh-CN" altLang="en-US" sz="14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77520"/>
            <a:ext cx="9144000" cy="4780280"/>
          </a:xfrm>
        </p:spPr>
        <p:txBody>
          <a:bodyPr/>
          <a:lstStyle/>
          <a:p>
            <a:pPr algn="l"/>
            <a:r>
              <a:rPr lang="zh-CN" altLang="en-US" sz="2000"/>
              <a:t>(6)查看工作报告后，单击“下一步”按钮。如图5-24所示：</a:t>
            </a:r>
          </a:p>
        </p:txBody>
      </p:sp>
      <p:pic>
        <p:nvPicPr>
          <p:cNvPr id="191" name="图片 191" descr="4-6-4结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624330" y="1037590"/>
            <a:ext cx="8773160" cy="4692650"/>
          </a:xfrm>
          <a:prstGeom prst="rect">
            <a:avLst/>
          </a:prstGeom>
          <a:noFill/>
          <a:ln>
            <a:noFill/>
          </a:ln>
        </p:spPr>
      </p:pic>
      <p:sp>
        <p:nvSpPr>
          <p:cNvPr id="100" name="文本框 99"/>
          <p:cNvSpPr txBox="1"/>
          <p:nvPr/>
        </p:nvSpPr>
        <p:spPr>
          <a:xfrm>
            <a:off x="3310890" y="607060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24</a:t>
            </a:r>
            <a:r>
              <a:rPr lang="zh-CN" altLang="en-US" sz="1400" b="1">
                <a:latin typeface="黑体" panose="02010609060101010101" charset="-122"/>
                <a:ea typeface="黑体" panose="02010609060101010101" charset="-122"/>
                <a:cs typeface="黑体" panose="02010609060101010101" charset="-122"/>
              </a:rPr>
              <a:t>工作报告</a:t>
            </a:r>
            <a:endParaRPr lang="zh-CN" altLang="en-US" sz="1400" b="1"/>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825500"/>
            <a:ext cx="9144000" cy="4432300"/>
          </a:xfrm>
        </p:spPr>
        <p:txBody>
          <a:bodyPr/>
          <a:lstStyle/>
          <a:p>
            <a:pPr algn="l"/>
            <a:r>
              <a:rPr lang="zh-CN" altLang="en-US" sz="2000"/>
              <a:t>(7)单击“结账”按钮，若符合结账要求，系统将进行结账，否则不予结账。</a:t>
            </a:r>
          </a:p>
          <a:p>
            <a:pPr algn="l"/>
            <a:r>
              <a:rPr lang="zh-CN" altLang="en-US" sz="2000"/>
              <a:t>注意：</a:t>
            </a:r>
          </a:p>
          <a:p>
            <a:pPr marL="342900" indent="-342900" algn="l">
              <a:buFont typeface="Arial" panose="020B0604020202020204" pitchFamily="34" charset="0"/>
              <a:buChar char="•"/>
            </a:pPr>
            <a:r>
              <a:rPr lang="zh-CN" altLang="en-US" sz="2000"/>
              <a:t>结账只能由有结账权限的人进行。</a:t>
            </a:r>
          </a:p>
          <a:p>
            <a:pPr marL="342900" indent="-342900" algn="l">
              <a:buFont typeface="Arial" panose="020B0604020202020204" pitchFamily="34" charset="0"/>
              <a:buChar char="•"/>
            </a:pPr>
            <a:r>
              <a:rPr lang="zh-CN" altLang="en-US" sz="2000"/>
              <a:t>本月还有未记账凭证时，则本月不能结账。</a:t>
            </a:r>
          </a:p>
          <a:p>
            <a:pPr marL="342900" indent="-342900" algn="l">
              <a:buFont typeface="Arial" panose="020B0604020202020204" pitchFamily="34" charset="0"/>
              <a:buChar char="•"/>
            </a:pPr>
            <a:r>
              <a:rPr lang="zh-CN" altLang="en-US" sz="2000"/>
              <a:t>结账必须按月连续进行，上月未结账，则本月不能结账。</a:t>
            </a:r>
          </a:p>
          <a:p>
            <a:pPr marL="342900" indent="-342900" algn="l">
              <a:buFont typeface="Arial" panose="020B0604020202020204" pitchFamily="34" charset="0"/>
              <a:buChar char="•"/>
            </a:pPr>
            <a:r>
              <a:rPr lang="zh-CN" altLang="en-US" sz="2000"/>
              <a:t>若总账与明细账对账不符，则不能结账。</a:t>
            </a:r>
          </a:p>
          <a:p>
            <a:pPr marL="342900" indent="-342900" algn="l">
              <a:buFont typeface="Arial" panose="020B0604020202020204" pitchFamily="34" charset="0"/>
              <a:buChar char="•"/>
            </a:pPr>
            <a:r>
              <a:rPr lang="zh-CN" altLang="en-US" sz="2000"/>
              <a:t>如果与其他系统联合使用，其他子系统未全部结账，则本月总账不能结账。</a:t>
            </a:r>
          </a:p>
          <a:p>
            <a:pPr marL="342900" indent="-342900" algn="l">
              <a:buFont typeface="Arial" panose="020B0604020202020204" pitchFamily="34" charset="0"/>
              <a:buChar char="•"/>
            </a:pPr>
            <a:r>
              <a:rPr lang="zh-CN" altLang="en-US" sz="2000"/>
              <a:t>结账前，系统要进行数据备份。</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38150"/>
            <a:ext cx="9144000" cy="5826760"/>
          </a:xfrm>
        </p:spPr>
        <p:txBody>
          <a:bodyPr/>
          <a:lstStyle/>
          <a:p>
            <a:pPr algn="l"/>
            <a:r>
              <a:rPr lang="zh-CN" altLang="en-US" sz="2000" b="1"/>
              <a:t>3.取消结账（取消结账后，必须重新结账）</a:t>
            </a:r>
          </a:p>
          <a:p>
            <a:pPr algn="l"/>
            <a:r>
              <a:rPr lang="zh-CN" altLang="en-US" sz="2000"/>
              <a:t>(1)执行系统菜单“总账—期末—结账”命令，进入“结账”窗口。</a:t>
            </a:r>
          </a:p>
          <a:p>
            <a:pPr algn="l"/>
            <a:r>
              <a:rPr lang="zh-CN" altLang="en-US" sz="2000"/>
              <a:t>(2)选择要取消结账的月份“2016.08”。</a:t>
            </a:r>
          </a:p>
          <a:p>
            <a:pPr algn="l"/>
            <a:r>
              <a:rPr lang="zh-CN" altLang="en-US" sz="2000"/>
              <a:t>(3)按“Ctrl+Shift+F6”键激活“取消结账”功能。</a:t>
            </a:r>
          </a:p>
          <a:p>
            <a:pPr algn="l"/>
            <a:r>
              <a:rPr lang="zh-CN" altLang="en-US" sz="2000"/>
              <a:t>(4)输入口令“1”,单击“确认”按钮，取消结账标记。</a:t>
            </a:r>
          </a:p>
          <a:p>
            <a:pPr algn="l"/>
            <a:endParaRPr lang="zh-CN" altLang="en-US" sz="2000"/>
          </a:p>
          <a:p>
            <a:pPr algn="l"/>
            <a:r>
              <a:rPr lang="zh-CN" altLang="en-US" sz="2000" b="1"/>
              <a:t>注意：</a:t>
            </a:r>
          </a:p>
          <a:p>
            <a:pPr marL="342900" indent="-342900" algn="l">
              <a:buFont typeface="Arial" panose="020B0604020202020204" pitchFamily="34" charset="0"/>
              <a:buChar char="•"/>
            </a:pPr>
            <a:r>
              <a:rPr lang="zh-CN" altLang="en-US" sz="2000"/>
              <a:t>当在结完账后，由于非法操作或计算机病毒或其他原因可能会造成数据被破坏，这时可以在此使用“取消结账”功能。</a:t>
            </a:r>
          </a:p>
          <a:p>
            <a:pPr marL="342900" indent="-342900" algn="l">
              <a:buFont typeface="Arial" panose="020B0604020202020204" pitchFamily="34" charset="0"/>
              <a:buChar char="•"/>
            </a:pPr>
            <a:r>
              <a:rPr lang="zh-CN" altLang="en-US" sz="2000"/>
              <a:t>取消结账后，必须重新结账。</a:t>
            </a:r>
          </a:p>
          <a:p>
            <a:pPr marL="342900" indent="-342900" algn="l">
              <a:buFont typeface="Arial" panose="020B0604020202020204" pitchFamily="34" charset="0"/>
              <a:buChar char="•"/>
            </a:pPr>
            <a:r>
              <a:rPr lang="zh-CN" altLang="en-US" sz="2000"/>
              <a:t>取消结账的权限应当严格控制。</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19760"/>
            <a:ext cx="9144000" cy="5515610"/>
          </a:xfrm>
        </p:spPr>
        <p:txBody>
          <a:bodyPr/>
          <a:lstStyle/>
          <a:p>
            <a:pPr algn="l"/>
            <a:r>
              <a:rPr lang="zh-CN" altLang="en-US" sz="2000" b="1"/>
              <a:t>3.对账</a:t>
            </a:r>
          </a:p>
          <a:p>
            <a:pPr algn="l"/>
            <a:r>
              <a:rPr lang="zh-CN" altLang="en-US" sz="2000"/>
              <a:t>通过总账与明细账核对、总账与辅助账核对，对账簿的数据进行核对，检查记账是否正确，账簿是否平衡，</a:t>
            </a:r>
          </a:p>
          <a:p>
            <a:pPr algn="l"/>
            <a:r>
              <a:rPr lang="zh-CN" altLang="en-US" sz="2000" b="1"/>
              <a:t>4.结账</a:t>
            </a:r>
          </a:p>
          <a:p>
            <a:pPr algn="l"/>
            <a:r>
              <a:rPr lang="zh-CN" altLang="en-US" sz="2000"/>
              <a:t>(1)结账前，检查本月业务是否已全部记账，有未记账凭证时不能结账；</a:t>
            </a:r>
          </a:p>
          <a:p>
            <a:pPr algn="l"/>
            <a:r>
              <a:rPr lang="zh-CN" altLang="en-US" sz="2000"/>
              <a:t>(2)月末结转必须全部生成并记账</a:t>
            </a:r>
          </a:p>
          <a:p>
            <a:pPr algn="l"/>
            <a:r>
              <a:rPr lang="zh-CN" altLang="en-US" sz="2000"/>
              <a:t>(3)检查上月是否已结账，上月未结账，则本月不能结账。</a:t>
            </a:r>
          </a:p>
          <a:p>
            <a:pPr algn="l"/>
            <a:r>
              <a:rPr lang="zh-CN" altLang="en-US" sz="2000"/>
              <a:t>(4)检查对账是否一致</a:t>
            </a:r>
          </a:p>
          <a:p>
            <a:pPr algn="l"/>
            <a:r>
              <a:rPr lang="zh-CN" altLang="en-US" sz="2000"/>
              <a:t>(5)损益类账户全部结转完毕</a:t>
            </a:r>
          </a:p>
          <a:p>
            <a:pPr algn="l"/>
            <a:r>
              <a:rPr lang="zh-CN" altLang="en-US" sz="2000"/>
              <a:t>(6)最后进行结账，结账后，当月不能再填制凭证；将当月各账户发生额及余额转到下月作为期初余额</a:t>
            </a:r>
          </a:p>
          <a:p>
            <a:pPr algn="l"/>
            <a:r>
              <a:rPr lang="zh-CN" altLang="en-US" sz="2000" b="1"/>
              <a:t>实验准备：</a:t>
            </a:r>
            <a:r>
              <a:rPr lang="zh-CN" altLang="en-US" sz="2000"/>
              <a:t>   </a:t>
            </a:r>
          </a:p>
          <a:p>
            <a:pPr algn="l"/>
            <a:r>
              <a:rPr lang="zh-CN" altLang="en-US" sz="2000"/>
              <a:t>引入光盘中“实验三”账套数据。</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06425"/>
            <a:ext cx="9144000" cy="4651375"/>
          </a:xfrm>
        </p:spPr>
        <p:txBody>
          <a:bodyPr/>
          <a:lstStyle/>
          <a:p>
            <a:r>
              <a:rPr lang="zh-CN" altLang="en-US" b="1"/>
              <a:t>第一节  银行对账</a:t>
            </a:r>
          </a:p>
          <a:p>
            <a:pPr algn="l"/>
            <a:r>
              <a:rPr lang="zh-CN" altLang="en-US" sz="2000" b="1"/>
              <a:t>一、录入基础数据</a:t>
            </a:r>
          </a:p>
          <a:p>
            <a:pPr algn="l"/>
            <a:r>
              <a:rPr lang="zh-CN" altLang="en-US" sz="2000" b="1"/>
              <a:t>实验资料:</a:t>
            </a:r>
          </a:p>
        </p:txBody>
      </p:sp>
      <p:sp>
        <p:nvSpPr>
          <p:cNvPr id="5" name="文本框 4"/>
          <p:cNvSpPr txBox="1"/>
          <p:nvPr/>
        </p:nvSpPr>
        <p:spPr>
          <a:xfrm>
            <a:off x="2910205" y="1957070"/>
            <a:ext cx="5080000" cy="521970"/>
          </a:xfrm>
          <a:prstGeom prst="rect">
            <a:avLst/>
          </a:prstGeom>
          <a:noFill/>
          <a:ln w="9525">
            <a:noFill/>
          </a:ln>
        </p:spPr>
        <p:txBody>
          <a:bodyPr wrap="square">
            <a:spAutoFit/>
          </a:bodyPr>
          <a:lstStyle/>
          <a:p>
            <a:pPr indent="2133600"/>
            <a:r>
              <a:rPr lang="zh-CN" altLang="en-US" sz="1400" b="0">
                <a:latin typeface="宋体" panose="02010600030101010101" pitchFamily="2" charset="-122"/>
                <a:ea typeface="宋体" panose="02010600030101010101" pitchFamily="2" charset="-122"/>
                <a:cs typeface="宋体" panose="02010600030101010101" pitchFamily="2" charset="-122"/>
              </a:rPr>
              <a:t>银行存款余额调节</a:t>
            </a:r>
          </a:p>
          <a:p>
            <a:pPr indent="2133600"/>
            <a:r>
              <a:rPr lang="zh-CN" altLang="en-US" sz="1400" b="0">
                <a:latin typeface="宋体" panose="02010600030101010101" pitchFamily="2" charset="-122"/>
                <a:ea typeface="宋体" panose="02010600030101010101" pitchFamily="2" charset="-122"/>
                <a:cs typeface="宋体" panose="02010600030101010101" pitchFamily="2" charset="-122"/>
              </a:rPr>
              <a:t>                科目：建行    </a:t>
            </a:r>
            <a:r>
              <a:rPr lang="en-US" altLang="zh-CN" sz="1400" b="0">
                <a:latin typeface="宋体" panose="02010600030101010101" pitchFamily="2" charset="-122"/>
                <a:ea typeface="宋体" panose="02010600030101010101" pitchFamily="2" charset="-122"/>
                <a:cs typeface="宋体" panose="02010600030101010101" pitchFamily="2" charset="-122"/>
              </a:rPr>
              <a:t>2016</a:t>
            </a:r>
            <a:r>
              <a:rPr lang="zh-CN" altLang="en-US" sz="1400" b="0">
                <a:latin typeface="宋体" panose="02010600030101010101" pitchFamily="2" charset="-122"/>
                <a:ea typeface="宋体" panose="02010600030101010101" pitchFamily="2" charset="-122"/>
                <a:cs typeface="宋体" panose="02010600030101010101" pitchFamily="2" charset="-122"/>
              </a:rPr>
              <a:t>年</a:t>
            </a:r>
            <a:r>
              <a:rPr lang="en-US" altLang="zh-CN" sz="1400" b="0">
                <a:latin typeface="宋体" panose="02010600030101010101" pitchFamily="2" charset="-122"/>
                <a:ea typeface="宋体" panose="02010600030101010101" pitchFamily="2" charset="-122"/>
                <a:cs typeface="宋体" panose="02010600030101010101" pitchFamily="2" charset="-122"/>
              </a:rPr>
              <a:t>7</a:t>
            </a:r>
            <a:r>
              <a:rPr lang="zh-CN" altLang="en-US" sz="1400" b="0">
                <a:latin typeface="宋体" panose="02010600030101010101" pitchFamily="2" charset="-122"/>
                <a:ea typeface="宋体" panose="02010600030101010101" pitchFamily="2" charset="-122"/>
                <a:cs typeface="宋体" panose="02010600030101010101" pitchFamily="2" charset="-122"/>
              </a:rPr>
              <a:t>月</a:t>
            </a:r>
            <a:r>
              <a:rPr lang="en-US" altLang="zh-CN" sz="1400" b="0">
                <a:latin typeface="宋体" panose="02010600030101010101" pitchFamily="2" charset="-122"/>
                <a:ea typeface="宋体" panose="02010600030101010101" pitchFamily="2" charset="-122"/>
                <a:cs typeface="宋体" panose="02010600030101010101" pitchFamily="2" charset="-122"/>
              </a:rPr>
              <a:t>31</a:t>
            </a:r>
            <a:r>
              <a:rPr lang="zh-CN" altLang="en-US" sz="1400" b="0">
                <a:latin typeface="宋体" panose="02010600030101010101" pitchFamily="2" charset="-122"/>
                <a:ea typeface="宋体" panose="02010600030101010101" pitchFamily="2" charset="-122"/>
                <a:cs typeface="宋体" panose="02010600030101010101" pitchFamily="2" charset="-122"/>
              </a:rPr>
              <a:t>日</a:t>
            </a:r>
            <a:endParaRPr lang="zh-CN" altLang="en-US" sz="1400"/>
          </a:p>
        </p:txBody>
      </p:sp>
      <p:graphicFrame>
        <p:nvGraphicFramePr>
          <p:cNvPr id="2" name="表格 -1"/>
          <p:cNvGraphicFramePr/>
          <p:nvPr/>
        </p:nvGraphicFramePr>
        <p:xfrm>
          <a:off x="1736725" y="2581275"/>
          <a:ext cx="8162290" cy="2352675"/>
        </p:xfrm>
        <a:graphic>
          <a:graphicData uri="http://schemas.openxmlformats.org/drawingml/2006/table">
            <a:tbl>
              <a:tblPr firstRow="1" bandRow="1">
                <a:tableStyleId>{5940675A-B579-460E-94D1-54222C63F5DA}</a:tableStyleId>
              </a:tblPr>
              <a:tblGrid>
                <a:gridCol w="2546985">
                  <a:extLst>
                    <a:ext uri="{9D8B030D-6E8A-4147-A177-3AD203B41FA5}">
                      <a16:colId xmlns:a16="http://schemas.microsoft.com/office/drawing/2014/main" val="20000"/>
                    </a:ext>
                  </a:extLst>
                </a:gridCol>
                <a:gridCol w="1532255">
                  <a:extLst>
                    <a:ext uri="{9D8B030D-6E8A-4147-A177-3AD203B41FA5}">
                      <a16:colId xmlns:a16="http://schemas.microsoft.com/office/drawing/2014/main" val="20001"/>
                    </a:ext>
                  </a:extLst>
                </a:gridCol>
                <a:gridCol w="2541270">
                  <a:extLst>
                    <a:ext uri="{9D8B030D-6E8A-4147-A177-3AD203B41FA5}">
                      <a16:colId xmlns:a16="http://schemas.microsoft.com/office/drawing/2014/main" val="20002"/>
                    </a:ext>
                  </a:extLst>
                </a:gridCol>
                <a:gridCol w="1541780">
                  <a:extLst>
                    <a:ext uri="{9D8B030D-6E8A-4147-A177-3AD203B41FA5}">
                      <a16:colId xmlns:a16="http://schemas.microsoft.com/office/drawing/2014/main" val="20003"/>
                    </a:ext>
                  </a:extLst>
                </a:gridCol>
              </a:tblGrid>
              <a:tr h="470535">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项目</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余额</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项目</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余额</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70535">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单位日记账账面余额</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zh-CN" sz="1400" b="0">
                          <a:latin typeface="宋体" panose="02010600030101010101" pitchFamily="2" charset="-122"/>
                          <a:ea typeface="宋体" panose="02010600030101010101" pitchFamily="2" charset="-122"/>
                          <a:cs typeface="宋体" panose="02010600030101010101" pitchFamily="2" charset="-122"/>
                        </a:rPr>
                        <a:t>312,354.00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银行对账单账面余额</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zh-CN" sz="1400" b="0">
                          <a:latin typeface="宋体" panose="02010600030101010101" pitchFamily="2" charset="-122"/>
                          <a:ea typeface="宋体" panose="02010600030101010101" pitchFamily="2" charset="-122"/>
                          <a:cs typeface="宋体" panose="02010600030101010101" pitchFamily="2" charset="-122"/>
                        </a:rPr>
                        <a:t>329,004.00</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70535">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加：银行已收，企业未收</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zh-CN" sz="1400" b="0">
                          <a:latin typeface="宋体" panose="02010600030101010101" pitchFamily="2" charset="-122"/>
                          <a:ea typeface="宋体" panose="02010600030101010101" pitchFamily="2" charset="-122"/>
                          <a:cs typeface="宋体" panose="02010600030101010101" pitchFamily="2" charset="-122"/>
                        </a:rPr>
                        <a:t>16,650.00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加：企业已收，银行未收</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zh-CN" sz="1400" b="0">
                          <a:latin typeface="宋体" panose="02010600030101010101" pitchFamily="2" charset="-122"/>
                          <a:ea typeface="宋体" panose="02010600030101010101" pitchFamily="2" charset="-122"/>
                          <a:cs typeface="宋体" panose="02010600030101010101" pitchFamily="2" charset="-122"/>
                        </a:rPr>
                        <a:t> </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70535">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减：银行已付，企业未付</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zh-CN" sz="1400" b="0">
                          <a:latin typeface="宋体" panose="02010600030101010101" pitchFamily="2" charset="-122"/>
                          <a:ea typeface="宋体" panose="02010600030101010101" pitchFamily="2" charset="-122"/>
                          <a:cs typeface="宋体" panose="02010600030101010101" pitchFamily="2" charset="-122"/>
                        </a:rPr>
                        <a:t> </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减：企业已付，银行未付</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zh-CN" sz="1400" b="0">
                          <a:latin typeface="宋体" panose="02010600030101010101" pitchFamily="2" charset="-122"/>
                          <a:ea typeface="宋体" panose="02010600030101010101" pitchFamily="2" charset="-122"/>
                          <a:cs typeface="宋体" panose="02010600030101010101" pitchFamily="2" charset="-122"/>
                        </a:rPr>
                        <a:t> </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70535">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调整后余额</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zh-CN" sz="1400" b="0">
                          <a:latin typeface="宋体" panose="02010600030101010101" pitchFamily="2" charset="-122"/>
                          <a:ea typeface="宋体" panose="02010600030101010101" pitchFamily="2" charset="-122"/>
                          <a:cs typeface="宋体" panose="02010600030101010101" pitchFamily="2" charset="-122"/>
                        </a:rPr>
                        <a:t>329,004.00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调整后余额</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altLang="zh-CN" sz="1400" b="0">
                          <a:latin typeface="宋体" panose="02010600030101010101" pitchFamily="2" charset="-122"/>
                          <a:ea typeface="宋体" panose="02010600030101010101" pitchFamily="2" charset="-122"/>
                          <a:cs typeface="宋体" panose="02010600030101010101" pitchFamily="2" charset="-122"/>
                        </a:rPr>
                        <a:t>329,004.00</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6" name="文本框 5"/>
          <p:cNvSpPr txBox="1"/>
          <p:nvPr/>
        </p:nvSpPr>
        <p:spPr>
          <a:xfrm>
            <a:off x="1524000" y="5257800"/>
            <a:ext cx="8475980" cy="132207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操作指导：</a:t>
            </a:r>
            <a:endParaRPr lang="zh-CN" altLang="en-US" sz="2000" b="0">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b="0">
                <a:latin typeface="宋体" panose="02010600030101010101" pitchFamily="2" charset="-122"/>
                <a:ea typeface="宋体" panose="02010600030101010101" pitchFamily="2" charset="-122"/>
                <a:cs typeface="宋体" panose="02010600030101010101" pitchFamily="2" charset="-122"/>
              </a:rPr>
              <a:t>以“</a:t>
            </a:r>
            <a:r>
              <a:rPr lang="en-US" altLang="zh-CN" sz="2000" b="0">
                <a:latin typeface="宋体" panose="02010600030101010101" pitchFamily="2" charset="-122"/>
                <a:ea typeface="宋体" panose="02010600030101010101" pitchFamily="2" charset="-122"/>
                <a:cs typeface="宋体" panose="02010600030101010101" pitchFamily="2" charset="-122"/>
              </a:rPr>
              <a:t>002</a:t>
            </a:r>
            <a:r>
              <a:rPr lang="zh-CN" altLang="en-US" sz="2000" b="0">
                <a:latin typeface="宋体" panose="02010600030101010101" pitchFamily="2" charset="-122"/>
                <a:ea typeface="宋体" panose="02010600030101010101" pitchFamily="2" charset="-122"/>
                <a:cs typeface="宋体" panose="02010600030101010101" pitchFamily="2" charset="-122"/>
              </a:rPr>
              <a:t>卢飞”的身份启动和注册总账系统。</a:t>
            </a:r>
          </a:p>
          <a:p>
            <a:pPr indent="0"/>
            <a:r>
              <a:rPr lang="zh-CN" altLang="en-US" sz="2000" b="0">
                <a:latin typeface="宋体" panose="02010600030101010101" pitchFamily="2" charset="-122"/>
                <a:ea typeface="宋体" panose="02010600030101010101" pitchFamily="2" charset="-122"/>
                <a:cs typeface="宋体" panose="02010600030101010101" pitchFamily="2" charset="-122"/>
              </a:rPr>
              <a:t>操作员：</a:t>
            </a:r>
            <a:r>
              <a:rPr lang="en-US" altLang="zh-CN" sz="2000" b="0">
                <a:latin typeface="宋体" panose="02010600030101010101" pitchFamily="2" charset="-122"/>
                <a:ea typeface="宋体" panose="02010600030101010101" pitchFamily="2" charset="-122"/>
                <a:cs typeface="宋体" panose="02010600030101010101" pitchFamily="2" charset="-122"/>
              </a:rPr>
              <a:t>002</a:t>
            </a:r>
            <a:r>
              <a:rPr lang="zh-CN" altLang="en-US" sz="2000" b="0">
                <a:latin typeface="宋体" panose="02010600030101010101" pitchFamily="2" charset="-122"/>
                <a:ea typeface="宋体" panose="02010600030101010101" pitchFamily="2" charset="-122"/>
                <a:cs typeface="宋体" panose="02010600030101010101" pitchFamily="2" charset="-122"/>
              </a:rPr>
              <a:t>；密码：</a:t>
            </a:r>
            <a:r>
              <a:rPr lang="en-US" altLang="zh-CN" sz="2000" b="0">
                <a:latin typeface="宋体" panose="02010600030101010101" pitchFamily="2" charset="-122"/>
                <a:ea typeface="宋体" panose="02010600030101010101" pitchFamily="2" charset="-122"/>
                <a:cs typeface="宋体" panose="02010600030101010101" pitchFamily="2" charset="-122"/>
              </a:rPr>
              <a:t>2</a:t>
            </a:r>
            <a:r>
              <a:rPr lang="zh-CN" altLang="en-US" sz="2000" b="0">
                <a:latin typeface="宋体" panose="02010600030101010101" pitchFamily="2" charset="-122"/>
                <a:ea typeface="宋体" panose="02010600030101010101" pitchFamily="2" charset="-122"/>
                <a:cs typeface="宋体" panose="02010600030101010101" pitchFamily="2" charset="-122"/>
              </a:rPr>
              <a:t>；账套：</a:t>
            </a:r>
            <a:r>
              <a:rPr lang="en-US" altLang="zh-CN" sz="2000" b="0">
                <a:latin typeface="宋体" panose="02010600030101010101" pitchFamily="2" charset="-122"/>
                <a:ea typeface="宋体" panose="02010600030101010101" pitchFamily="2" charset="-122"/>
                <a:cs typeface="宋体" panose="02010600030101010101" pitchFamily="2" charset="-122"/>
              </a:rPr>
              <a:t>001</a:t>
            </a:r>
            <a:r>
              <a:rPr lang="zh-CN" altLang="en-US" sz="2000" b="0">
                <a:latin typeface="宋体" panose="02010600030101010101" pitchFamily="2" charset="-122"/>
                <a:ea typeface="宋体" panose="02010600030101010101" pitchFamily="2" charset="-122"/>
                <a:cs typeface="宋体" panose="02010600030101010101" pitchFamily="2" charset="-122"/>
              </a:rPr>
              <a:t>；会计年度：</a:t>
            </a:r>
            <a:r>
              <a:rPr lang="en-US" altLang="zh-CN" sz="2000" b="0">
                <a:latin typeface="宋体" panose="02010600030101010101" pitchFamily="2" charset="-122"/>
                <a:ea typeface="宋体" panose="02010600030101010101" pitchFamily="2" charset="-122"/>
                <a:cs typeface="宋体" panose="02010600030101010101" pitchFamily="2" charset="-122"/>
              </a:rPr>
              <a:t>2016</a:t>
            </a:r>
            <a:r>
              <a:rPr lang="zh-CN" altLang="en-US" sz="2000" b="0">
                <a:latin typeface="宋体" panose="02010600030101010101" pitchFamily="2" charset="-122"/>
                <a:ea typeface="宋体" panose="02010600030101010101" pitchFamily="2" charset="-122"/>
                <a:cs typeface="宋体" panose="02010600030101010101" pitchFamily="2" charset="-122"/>
              </a:rPr>
              <a:t>；操作日期：</a:t>
            </a:r>
            <a:r>
              <a:rPr lang="en-US" altLang="zh-CN" sz="2000" b="0">
                <a:latin typeface="宋体" panose="02010600030101010101" pitchFamily="2" charset="-122"/>
                <a:ea typeface="宋体" panose="02010600030101010101" pitchFamily="2" charset="-122"/>
                <a:cs typeface="宋体" panose="02010600030101010101" pitchFamily="2" charset="-122"/>
              </a:rPr>
              <a:t>2016-08-31</a:t>
            </a:r>
            <a:r>
              <a:rPr lang="zh-CN" altLang="en-US" sz="2000" b="0">
                <a:latin typeface="宋体" panose="02010600030101010101" pitchFamily="2" charset="-122"/>
                <a:ea typeface="宋体" panose="02010600030101010101" pitchFamily="2" charset="-122"/>
                <a:cs typeface="宋体" panose="02010600030101010101" pitchFamily="2" charset="-122"/>
              </a:rPr>
              <a:t>。</a:t>
            </a:r>
            <a:endParaRPr lang="zh-CN" altLang="en-US"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02920"/>
            <a:ext cx="9144000" cy="4754880"/>
          </a:xfrm>
        </p:spPr>
        <p:txBody>
          <a:bodyPr/>
          <a:lstStyle/>
          <a:p>
            <a:pPr algn="l"/>
            <a:r>
              <a:rPr lang="zh-CN" altLang="en-US" sz="2000" b="1"/>
              <a:t>1.输入银行对账期初数据</a:t>
            </a:r>
          </a:p>
          <a:p>
            <a:pPr algn="l"/>
            <a:r>
              <a:rPr lang="zh-CN" altLang="en-US" sz="2000"/>
              <a:t>(1)执行系统菜单“业务工作—财务会计—总账—出纳—银行对账—银行对账期初录入”命令， 打开“银行科目选择”对话框，选择科目“100201建行存款”。如图5-1所示：</a:t>
            </a:r>
          </a:p>
        </p:txBody>
      </p:sp>
      <p:pic>
        <p:nvPicPr>
          <p:cNvPr id="214" name="图片 214" descr="4-1-1银行对账"/>
          <p:cNvPicPr>
            <a:picLocks noChangeAspect="1" noChangeArrowheads="1"/>
          </p:cNvPicPr>
          <p:nvPr/>
        </p:nvPicPr>
        <p:blipFill>
          <a:blip r:embed="rId2">
            <a:extLst>
              <a:ext uri="{28A0092B-C50C-407E-A947-70E740481C1C}">
                <a14:useLocalDpi xmlns:a14="http://schemas.microsoft.com/office/drawing/2010/main" val="0"/>
              </a:ext>
            </a:extLst>
          </a:blip>
          <a:srcRect l="41304" t="40617"/>
          <a:stretch>
            <a:fillRect/>
          </a:stretch>
        </p:blipFill>
        <p:spPr>
          <a:xfrm>
            <a:off x="3989070" y="1824355"/>
            <a:ext cx="3530600" cy="2821305"/>
          </a:xfrm>
          <a:prstGeom prst="rect">
            <a:avLst/>
          </a:prstGeom>
          <a:noFill/>
          <a:ln>
            <a:noFill/>
          </a:ln>
        </p:spPr>
      </p:pic>
      <p:sp>
        <p:nvSpPr>
          <p:cNvPr id="100" name="文本框 99"/>
          <p:cNvSpPr txBox="1"/>
          <p:nvPr/>
        </p:nvSpPr>
        <p:spPr>
          <a:xfrm>
            <a:off x="1524000" y="5430520"/>
            <a:ext cx="9144000" cy="706755"/>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(2) </a:t>
            </a:r>
            <a:r>
              <a:rPr lang="zh-CN" altLang="en-US" sz="2000" b="0">
                <a:latin typeface="宋体" panose="02010600030101010101" pitchFamily="2" charset="-122"/>
                <a:ea typeface="宋体" panose="02010600030101010101" pitchFamily="2" charset="-122"/>
                <a:cs typeface="宋体" panose="02010600030101010101" pitchFamily="2" charset="-122"/>
              </a:rPr>
              <a:t>单击“确定”按钮，进入“银行对账期初”窗口。</a:t>
            </a:r>
          </a:p>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(3) </a:t>
            </a:r>
            <a:r>
              <a:rPr lang="zh-CN" altLang="en-US" sz="2000" b="0">
                <a:latin typeface="宋体" panose="02010600030101010101" pitchFamily="2" charset="-122"/>
                <a:ea typeface="宋体" panose="02010600030101010101" pitchFamily="2" charset="-122"/>
                <a:cs typeface="宋体" panose="02010600030101010101" pitchFamily="2" charset="-122"/>
              </a:rPr>
              <a:t>确定启用日期“</a:t>
            </a:r>
            <a:r>
              <a:rPr lang="en-US" altLang="zh-CN" sz="2000" b="0">
                <a:latin typeface="宋体" panose="02010600030101010101" pitchFamily="2" charset="-122"/>
                <a:ea typeface="宋体" panose="02010600030101010101" pitchFamily="2" charset="-122"/>
                <a:cs typeface="宋体" panose="02010600030101010101" pitchFamily="2" charset="-122"/>
              </a:rPr>
              <a:t>2016-08-01”.</a:t>
            </a:r>
            <a:endParaRPr lang="zh-CN" altLang="en-US" sz="2000"/>
          </a:p>
        </p:txBody>
      </p:sp>
      <p:sp>
        <p:nvSpPr>
          <p:cNvPr id="4" name="文本框 3"/>
          <p:cNvSpPr txBox="1"/>
          <p:nvPr/>
        </p:nvSpPr>
        <p:spPr>
          <a:xfrm>
            <a:off x="3556000" y="3306445"/>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5- </a:t>
            </a:r>
            <a:r>
              <a:rPr lang="en-US" altLang="zh-CN" sz="1000" b="0">
                <a:latin typeface="Cambria" panose="02040503050406030204" charset="0"/>
                <a:cs typeface="Cambria" panose="02040503050406030204" charset="0"/>
              </a:rPr>
              <a:t>1</a:t>
            </a:r>
            <a:r>
              <a:rPr lang="zh-CN" altLang="en-US" sz="1000" b="0">
                <a:latin typeface="黑体" panose="02010609060101010101" charset="-122"/>
                <a:ea typeface="黑体" panose="02010609060101010101" charset="-122"/>
                <a:cs typeface="黑体" panose="02010609060101010101" charset="-122"/>
              </a:rPr>
              <a:t>银行科目选择</a:t>
            </a:r>
            <a:endParaRPr lang="zh-CN" altLang="en-US"/>
          </a:p>
        </p:txBody>
      </p:sp>
      <p:sp>
        <p:nvSpPr>
          <p:cNvPr id="5" name="文本框 4"/>
          <p:cNvSpPr txBox="1"/>
          <p:nvPr/>
        </p:nvSpPr>
        <p:spPr>
          <a:xfrm>
            <a:off x="3214370" y="486918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1</a:t>
            </a:r>
            <a:r>
              <a:rPr lang="zh-CN" altLang="en-US" sz="1400" b="1">
                <a:latin typeface="黑体" panose="02010609060101010101" charset="-122"/>
                <a:ea typeface="黑体" panose="02010609060101010101" charset="-122"/>
                <a:cs typeface="黑体" panose="02010609060101010101" charset="-122"/>
              </a:rPr>
              <a:t>银行科目选择</a:t>
            </a:r>
            <a:endParaRPr lang="zh-CN" altLang="en-US" sz="1400" b="1"/>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15620"/>
            <a:ext cx="9144000" cy="4819650"/>
          </a:xfrm>
        </p:spPr>
        <p:txBody>
          <a:bodyPr/>
          <a:lstStyle/>
          <a:p>
            <a:pPr algn="l">
              <a:buFont typeface="Arial" panose="020B0604020202020204" pitchFamily="34" charset="0"/>
            </a:pPr>
            <a:r>
              <a:rPr lang="zh-CN" altLang="en-US" sz="2000"/>
              <a:t>(4)输入单位日记账的调整前余额“312354.00”；输入银行对账单的调整前余额“329004.00”。如图5-2所示：</a:t>
            </a:r>
          </a:p>
        </p:txBody>
      </p:sp>
      <p:pic>
        <p:nvPicPr>
          <p:cNvPr id="213" name="图片 213" descr="1对账期初"/>
          <p:cNvPicPr>
            <a:picLocks noChangeAspect="1" noChangeArrowheads="1"/>
          </p:cNvPicPr>
          <p:nvPr/>
        </p:nvPicPr>
        <p:blipFill>
          <a:blip r:embed="rId2">
            <a:extLst>
              <a:ext uri="{28A0092B-C50C-407E-A947-70E740481C1C}">
                <a14:useLocalDpi xmlns:a14="http://schemas.microsoft.com/office/drawing/2010/main" val="0"/>
              </a:ext>
            </a:extLst>
          </a:blip>
          <a:srcRect r="18709"/>
          <a:stretch>
            <a:fillRect/>
          </a:stretch>
        </p:blipFill>
        <p:spPr>
          <a:xfrm>
            <a:off x="2103120" y="1581150"/>
            <a:ext cx="8464550" cy="3307715"/>
          </a:xfrm>
          <a:prstGeom prst="rect">
            <a:avLst/>
          </a:prstGeom>
          <a:noFill/>
          <a:ln>
            <a:noFill/>
          </a:ln>
        </p:spPr>
      </p:pic>
      <p:sp>
        <p:nvSpPr>
          <p:cNvPr id="100" name="文本框 99"/>
          <p:cNvSpPr txBox="1"/>
          <p:nvPr/>
        </p:nvSpPr>
        <p:spPr>
          <a:xfrm>
            <a:off x="3271520" y="525780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2</a:t>
            </a:r>
            <a:r>
              <a:rPr lang="zh-CN" altLang="en-US" sz="1400" b="1">
                <a:latin typeface="黑体" panose="02010609060101010101" charset="-122"/>
                <a:ea typeface="黑体" panose="02010609060101010101" charset="-122"/>
                <a:cs typeface="黑体" panose="02010609060101010101" charset="-122"/>
              </a:rPr>
              <a:t>银行余额调节表</a:t>
            </a:r>
            <a:endParaRPr lang="zh-CN" altLang="en-US" sz="1400" b="1"/>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846455"/>
            <a:ext cx="9144000" cy="4832985"/>
          </a:xfrm>
        </p:spPr>
        <p:txBody>
          <a:bodyPr/>
          <a:lstStyle/>
          <a:p>
            <a:pPr algn="l"/>
            <a:r>
              <a:rPr lang="zh-CN" altLang="en-US" sz="2000"/>
              <a:t>(5)单击“对账单期初未达项”按钮，进入“银行方期初”窗口。</a:t>
            </a:r>
          </a:p>
          <a:p>
            <a:pPr algn="l"/>
            <a:r>
              <a:rPr lang="zh-CN" altLang="en-US" sz="2000"/>
              <a:t>(6)单击“增加”按钮。</a:t>
            </a:r>
          </a:p>
          <a:p>
            <a:pPr algn="l"/>
            <a:r>
              <a:rPr lang="zh-CN" altLang="en-US" sz="2000"/>
              <a:t>(7)输入日期“2016.07.31”，结算方式“202”，借方金额“16650”。如图5-3所示：</a:t>
            </a:r>
          </a:p>
        </p:txBody>
      </p:sp>
      <p:pic>
        <p:nvPicPr>
          <p:cNvPr id="212" name="图片 212" descr="银行方期初"/>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050415" y="2699385"/>
            <a:ext cx="8091170" cy="2247900"/>
          </a:xfrm>
          <a:prstGeom prst="rect">
            <a:avLst/>
          </a:prstGeom>
          <a:noFill/>
          <a:ln>
            <a:noFill/>
          </a:ln>
        </p:spPr>
      </p:pic>
      <p:sp>
        <p:nvSpPr>
          <p:cNvPr id="100" name="文本框 99"/>
          <p:cNvSpPr txBox="1"/>
          <p:nvPr/>
        </p:nvSpPr>
        <p:spPr>
          <a:xfrm>
            <a:off x="3000375" y="537273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3</a:t>
            </a:r>
            <a:r>
              <a:rPr lang="zh-CN" altLang="en-US" sz="1400" b="1">
                <a:latin typeface="黑体" panose="02010609060101010101" charset="-122"/>
                <a:ea typeface="黑体" panose="02010609060101010101" charset="-122"/>
                <a:cs typeface="黑体" panose="02010609060101010101" charset="-122"/>
              </a:rPr>
              <a:t>期初未达账项</a:t>
            </a:r>
            <a:endParaRPr lang="zh-CN" altLang="en-US" sz="1400" b="1"/>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93040"/>
            <a:ext cx="9144000" cy="4729480"/>
          </a:xfrm>
        </p:spPr>
        <p:txBody>
          <a:bodyPr/>
          <a:lstStyle/>
          <a:p>
            <a:pPr algn="l"/>
            <a:r>
              <a:rPr lang="zh-CN" altLang="en-US" sz="2000"/>
              <a:t>(8)单击“保存”按钮，单击“退出”按钮。如图5-4所示：</a:t>
            </a:r>
          </a:p>
        </p:txBody>
      </p:sp>
      <p:pic>
        <p:nvPicPr>
          <p:cNvPr id="211" name="图片 211" descr="4-1-2银行对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656715" y="749300"/>
            <a:ext cx="8479155" cy="3796665"/>
          </a:xfrm>
          <a:prstGeom prst="rect">
            <a:avLst/>
          </a:prstGeom>
          <a:noFill/>
          <a:ln>
            <a:noFill/>
          </a:ln>
        </p:spPr>
      </p:pic>
      <p:sp>
        <p:nvSpPr>
          <p:cNvPr id="100" name="文本框 99"/>
          <p:cNvSpPr txBox="1"/>
          <p:nvPr/>
        </p:nvSpPr>
        <p:spPr>
          <a:xfrm>
            <a:off x="3439795" y="470281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5-</a:t>
            </a:r>
            <a:r>
              <a:rPr lang="en-US" altLang="zh-CN" sz="1400" b="1">
                <a:latin typeface="Cambria" panose="02040503050406030204" charset="0"/>
                <a:cs typeface="Cambria" panose="02040503050406030204" charset="0"/>
              </a:rPr>
              <a:t>4</a:t>
            </a:r>
            <a:r>
              <a:rPr lang="zh-CN" altLang="en-US" sz="1400" b="1">
                <a:latin typeface="黑体" panose="02010609060101010101" charset="-122"/>
                <a:ea typeface="黑体" panose="02010609060101010101" charset="-122"/>
                <a:cs typeface="黑体" panose="02010609060101010101" charset="-122"/>
              </a:rPr>
              <a:t>银行期初对账单</a:t>
            </a:r>
            <a:endParaRPr lang="zh-CN" altLang="en-US" sz="1400" b="1"/>
          </a:p>
        </p:txBody>
      </p:sp>
      <p:sp>
        <p:nvSpPr>
          <p:cNvPr id="4" name="文本框 3"/>
          <p:cNvSpPr txBox="1"/>
          <p:nvPr/>
        </p:nvSpPr>
        <p:spPr>
          <a:xfrm>
            <a:off x="1524000" y="4777740"/>
            <a:ext cx="9225280" cy="2030095"/>
          </a:xfrm>
          <a:prstGeom prst="rect">
            <a:avLst/>
          </a:prstGeom>
          <a:noFill/>
          <a:ln w="9525">
            <a:noFill/>
          </a:ln>
        </p:spPr>
        <p:txBody>
          <a:bodyPr wrap="square">
            <a:spAutoFit/>
          </a:bodyPr>
          <a:lstStyle/>
          <a:p>
            <a:pPr indent="0"/>
            <a:r>
              <a:rPr lang="zh-CN" altLang="en-US" b="1">
                <a:latin typeface="宋体" panose="02010600030101010101" pitchFamily="2" charset="-122"/>
                <a:ea typeface="宋体" panose="02010600030101010101" pitchFamily="2" charset="-122"/>
                <a:cs typeface="宋体" panose="02010600030101010101" pitchFamily="2" charset="-122"/>
              </a:rPr>
              <a:t>注意：</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第一次使用银行对账功能前，系统要求录入日记账及对账单未达账项，在开始使用银行对账之后不再使用。</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银行对账期初录入应在总账系统初始化时进行，本实验将此功能放在银行对账功能中实现。</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在录入完单位日记账、银行对账单期初未达账项后，请不要随意调整启用日期，尤其是向前调，这样可能会造成启用日期后的期初数不能再参与对账。</a:t>
            </a:r>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3009</Words>
  <Application>Microsoft Office PowerPoint</Application>
  <PresentationFormat>宽屏</PresentationFormat>
  <Paragraphs>225</Paragraphs>
  <Slides>35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35</vt:i4>
      </vt:variant>
    </vt:vector>
  </HeadingPairs>
  <TitlesOfParts>
    <vt:vector size="43" baseType="lpstr">
      <vt:lpstr>黑体</vt:lpstr>
      <vt:lpstr>宋体</vt:lpstr>
      <vt:lpstr>Arial</vt:lpstr>
      <vt:lpstr>Calibri</vt:lpstr>
      <vt:lpstr>Calibri Light</vt:lpstr>
      <vt:lpstr>Cambria</vt:lpstr>
      <vt:lpstr>Wingdings</vt:lpstr>
      <vt:lpstr>Office 主题</vt:lpstr>
      <vt:lpstr>第五章 总账期末处理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自动转账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期末处理</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cp:revision>
  <dcterms:created xsi:type="dcterms:W3CDTF">2018-03-15T10:29:00Z</dcterms:created>
  <dcterms:modified xsi:type="dcterms:W3CDTF">2024-01-25T08:20:41Z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