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9" Type="http://schemas.openxmlformats.org/officeDocument/2006/relationships/tableStyles" Target="tableStyles.xml"/><Relationship Id="rId18" Type="http://schemas.openxmlformats.org/officeDocument/2006/relationships/viewProps" Target="viewProps.xml"/><Relationship Id="rId17" Type="http://schemas.openxmlformats.org/officeDocument/2006/relationships/presProps" Target="presProps.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053949" y="143336"/>
            <a:ext cx="9997016" cy="749300"/>
          </a:xfrm>
        </p:spPr>
        <p:txBody>
          <a:bodyPr/>
          <a:lstStyle>
            <a:lvl1pPr>
              <a:defRPr b="0" baseline="0">
                <a:solidFill>
                  <a:srgbClr val="9900CC"/>
                </a:solidFill>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609600" y="1424217"/>
            <a:ext cx="10885714" cy="4821007"/>
          </a:xfr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Rectangle 7"/>
          <p:cNvSpPr>
            <a:spLocks noGrp="1" noChangeArrowheads="1"/>
          </p:cNvSpPr>
          <p:nvPr>
            <p:ph type="dt" sz="half" idx="10"/>
          </p:nvPr>
        </p:nvSpPr>
        <p:spPr/>
        <p:txBody>
          <a:bodyPr/>
          <a:lstStyle>
            <a:lvl1pPr>
              <a:defRPr/>
            </a:lvl1pPr>
          </a:lstStyle>
          <a:p>
            <a:pPr>
              <a:defRPr/>
            </a:pPr>
            <a:endParaRPr lang="zh-CN" altLang="zh-CN">
              <a:solidFill>
                <a:srgbClr val="000000"/>
              </a:solidFill>
            </a:endParaRPr>
          </a:p>
        </p:txBody>
      </p:sp>
      <p:sp>
        <p:nvSpPr>
          <p:cNvPr id="5" name="Rectangle 8"/>
          <p:cNvSpPr>
            <a:spLocks noGrp="1" noChangeArrowheads="1"/>
          </p:cNvSpPr>
          <p:nvPr>
            <p:ph type="ftr" sz="quarter" idx="11"/>
          </p:nvPr>
        </p:nvSpPr>
        <p:spPr/>
        <p:txBody>
          <a:bodyPr/>
          <a:lstStyle>
            <a:lvl1pPr>
              <a:defRPr/>
            </a:lvl1pPr>
          </a:lstStyle>
          <a:p>
            <a:pPr>
              <a:defRPr/>
            </a:pPr>
            <a:endParaRPr lang="zh-CN" altLang="zh-CN">
              <a:solidFill>
                <a:srgbClr val="000000"/>
              </a:solidFill>
            </a:endParaRPr>
          </a:p>
        </p:txBody>
      </p:sp>
      <p:sp>
        <p:nvSpPr>
          <p:cNvPr id="6" name="Rectangle 9"/>
          <p:cNvSpPr>
            <a:spLocks noGrp="1" noChangeArrowheads="1"/>
          </p:cNvSpPr>
          <p:nvPr>
            <p:ph type="sldNum" sz="quarter" idx="12"/>
          </p:nvPr>
        </p:nvSpPr>
        <p:spPr/>
        <p:txBody>
          <a:bodyPr/>
          <a:lstStyle>
            <a:lvl1pPr>
              <a:defRPr/>
            </a:lvl1pPr>
          </a:lstStyle>
          <a:p>
            <a:pPr>
              <a:defRPr/>
            </a:pPr>
            <a:fld id="{6647B9BB-8C2D-404E-A344-BC0BAB711D30}" type="slidenum">
              <a:rPr lang="zh-CN" altLang="zh-CN">
                <a:solidFill>
                  <a:srgbClr val="000000"/>
                </a:solidFill>
              </a:rPr>
            </a:fld>
            <a:endParaRPr lang="zh-CN" altLang="zh-CN">
              <a:solidFill>
                <a:srgbClr val="000000"/>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1106714" y="249735"/>
            <a:ext cx="8699591" cy="647700"/>
          </a:xfrm>
        </p:spPr>
        <p:txBody>
          <a:bodyPr>
            <a:noAutofit/>
          </a:bodyPr>
          <a:lstStyle>
            <a:lvl1pPr algn="l">
              <a:defRPr sz="2400" b="1" baseline="0">
                <a:ln w="9525" cmpd="sng">
                  <a:solidFill>
                    <a:schemeClr val="accent1"/>
                  </a:solidFill>
                  <a:prstDash val="solid"/>
                </a:ln>
                <a:solidFill>
                  <a:srgbClr val="660066"/>
                </a:solidFill>
                <a:effectLst>
                  <a:glow rad="38100">
                    <a:schemeClr val="accent1">
                      <a:alpha val="40000"/>
                    </a:schemeClr>
                  </a:glow>
                </a:effectLst>
                <a:latin typeface="+mn-lt"/>
                <a:ea typeface="微软雅黑" panose="020B0503020204020204" pitchFamily="34" charset="-122"/>
              </a:defRPr>
            </a:lvl1pPr>
          </a:lstStyle>
          <a:p>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1" y="1358900"/>
            <a:ext cx="10947400" cy="5016499"/>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pic>
        <p:nvPicPr>
          <p:cNvPr id="4" name="Picture 13" descr="cd"/>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836694" y="6482444"/>
            <a:ext cx="2337435" cy="355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a:buNone/>
              <a:defRPr sz="1600"/>
            </a:lvl1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5.png"/><Relationship Id="rId6" Type="http://schemas.openxmlformats.org/officeDocument/2006/relationships/image" Target="../media/image4.png"/><Relationship Id="rId5" Type="http://schemas.openxmlformats.org/officeDocument/2006/relationships/image" Target="../media/image1.jpeg"/><Relationship Id="rId4" Type="http://schemas.openxmlformats.org/officeDocument/2006/relationships/image" Target="../media/image3.png"/><Relationship Id="rId3" Type="http://schemas.openxmlformats.org/officeDocument/2006/relationships/image" Target="../media/image2.jpeg"/><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4"/>
          <a:stretch>
            <a:fillRect/>
          </a:stretch>
        </p:blipFill>
        <p:spPr>
          <a:xfrm>
            <a:off x="-1" y="0"/>
            <a:ext cx="12192001" cy="6870700"/>
          </a:xfrm>
          <a:prstGeom prst="rect">
            <a:avLst/>
          </a:prstGeom>
        </p:spPr>
      </p:pic>
      <p:sp>
        <p:nvSpPr>
          <p:cNvPr id="1027" name="Rectangle 5"/>
          <p:cNvSpPr>
            <a:spLocks noGrp="1" noChangeArrowheads="1"/>
          </p:cNvSpPr>
          <p:nvPr>
            <p:ph type="title"/>
          </p:nvPr>
        </p:nvSpPr>
        <p:spPr bwMode="auto">
          <a:xfrm>
            <a:off x="1064681" y="193739"/>
            <a:ext cx="9997016" cy="706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sp>
        <p:nvSpPr>
          <p:cNvPr id="1028" name="Rectangle 6"/>
          <p:cNvSpPr>
            <a:spLocks noGrp="1" noChangeArrowheads="1"/>
          </p:cNvSpPr>
          <p:nvPr>
            <p:ph type="body" idx="1"/>
          </p:nvPr>
        </p:nvSpPr>
        <p:spPr bwMode="auto">
          <a:xfrm>
            <a:off x="431800" y="1270001"/>
            <a:ext cx="11040533"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31" name="Rectangle 7"/>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400"/>
            </a:lvl1pPr>
          </a:lstStyle>
          <a:p>
            <a:pPr fontAlgn="base">
              <a:spcBef>
                <a:spcPct val="0"/>
              </a:spcBef>
              <a:spcAft>
                <a:spcPct val="0"/>
              </a:spcAft>
              <a:defRPr/>
            </a:pPr>
            <a:endParaRPr lang="zh-CN" altLang="zh-CN">
              <a:solidFill>
                <a:srgbClr val="000000"/>
              </a:solidFill>
            </a:endParaRPr>
          </a:p>
        </p:txBody>
      </p:sp>
      <p:sp>
        <p:nvSpPr>
          <p:cNvPr id="1032" name="Rectangle 8"/>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lvl1pPr>
          </a:lstStyle>
          <a:p>
            <a:pPr fontAlgn="base">
              <a:spcBef>
                <a:spcPct val="0"/>
              </a:spcBef>
              <a:spcAft>
                <a:spcPct val="0"/>
              </a:spcAft>
              <a:defRPr/>
            </a:pPr>
            <a:endParaRPr lang="zh-CN" altLang="zh-CN">
              <a:solidFill>
                <a:srgbClr val="000000"/>
              </a:solidFill>
            </a:endParaRPr>
          </a:p>
        </p:txBody>
      </p:sp>
      <p:sp>
        <p:nvSpPr>
          <p:cNvPr id="1033" name="Rectangle 9"/>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400"/>
            </a:lvl1pPr>
          </a:lstStyle>
          <a:p>
            <a:pPr fontAlgn="base">
              <a:spcBef>
                <a:spcPct val="0"/>
              </a:spcBef>
              <a:spcAft>
                <a:spcPct val="0"/>
              </a:spcAft>
              <a:defRPr/>
            </a:pPr>
            <a:fld id="{FE87B4B1-16DD-4597-BAF4-F416D47B56D6}" type="slidenum">
              <a:rPr lang="zh-CN" altLang="zh-CN">
                <a:solidFill>
                  <a:srgbClr val="000000"/>
                </a:solidFill>
              </a:rPr>
            </a:fld>
            <a:endParaRPr lang="zh-CN" altLang="zh-CN">
              <a:solidFill>
                <a:srgbClr val="000000"/>
              </a:solidFill>
            </a:endParaRPr>
          </a:p>
        </p:txBody>
      </p:sp>
      <p:pic>
        <p:nvPicPr>
          <p:cNvPr id="26" name="Picture 13" descr="cd"/>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9836694" y="6482444"/>
            <a:ext cx="2337435" cy="355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图片 10"/>
          <p:cNvPicPr>
            <a:picLocks noChangeAspect="1"/>
          </p:cNvPicPr>
          <p:nvPr userDrawn="1"/>
        </p:nvPicPr>
        <p:blipFill>
          <a:blip r:embed="rId6"/>
          <a:stretch>
            <a:fillRect/>
          </a:stretch>
        </p:blipFill>
        <p:spPr>
          <a:xfrm>
            <a:off x="0" y="299992"/>
            <a:ext cx="1106714" cy="531860"/>
          </a:xfrm>
          <a:prstGeom prst="rect">
            <a:avLst/>
          </a:prstGeom>
        </p:spPr>
      </p:pic>
      <p:pic>
        <p:nvPicPr>
          <p:cNvPr id="14" name="图片 13"/>
          <p:cNvPicPr>
            <a:picLocks noChangeAspect="1"/>
          </p:cNvPicPr>
          <p:nvPr userDrawn="1"/>
        </p:nvPicPr>
        <p:blipFill>
          <a:blip r:embed="rId7"/>
          <a:stretch>
            <a:fillRect/>
          </a:stretch>
        </p:blipFill>
        <p:spPr>
          <a:xfrm>
            <a:off x="1064680" y="853952"/>
            <a:ext cx="8890689" cy="104326"/>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rtl="0" eaLnBrk="0" fontAlgn="base" hangingPunct="0">
        <a:spcBef>
          <a:spcPct val="0"/>
        </a:spcBef>
        <a:spcAft>
          <a:spcPct val="0"/>
        </a:spcAft>
        <a:defRPr sz="2400" b="0" kern="1200">
          <a:solidFill>
            <a:schemeClr val="tx2"/>
          </a:solidFill>
          <a:latin typeface="微软雅黑" panose="020B0503020204020204" pitchFamily="34" charset="-122"/>
          <a:ea typeface="微软雅黑" panose="020B0503020204020204" pitchFamily="3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2.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3.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4.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8.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0.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0" y="0"/>
            <a:ext cx="12192000" cy="6858000"/>
          </a:xfrm>
        </p:spPr>
      </p:pic>
      <p:sp>
        <p:nvSpPr>
          <p:cNvPr id="5" name="文本框 4"/>
          <p:cNvSpPr txBox="1"/>
          <p:nvPr/>
        </p:nvSpPr>
        <p:spPr>
          <a:xfrm>
            <a:off x="0" y="3523774"/>
            <a:ext cx="12192000" cy="707886"/>
          </a:xfrm>
          <a:prstGeom prst="rect">
            <a:avLst/>
          </a:prstGeom>
          <a:noFill/>
        </p:spPr>
        <p:txBody>
          <a:bodyPr wrap="square" rtlCol="0">
            <a:spAutoFit/>
          </a:bodyPr>
          <a:lstStyle/>
          <a:p>
            <a:pPr algn="ctr"/>
            <a:r>
              <a:rPr lang="zh-CN" altLang="en-US" sz="4000" b="1" dirty="0">
                <a:latin typeface="微软雅黑" panose="020B0503020204020204" pitchFamily="34" charset="-122"/>
                <a:ea typeface="微软雅黑" panose="020B0503020204020204" pitchFamily="34" charset="-122"/>
              </a:rPr>
              <a:t>第二章　价格理论</a:t>
            </a:r>
            <a:endParaRPr lang="zh-CN" altLang="en-US" sz="40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第三节　均衡价格与价格管理</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二、均衡价格的变动</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(一)需求变动对均衡的影响</a:t>
            </a:r>
            <a:endParaRPr lang="en-US" altLang="zh-CN" sz="2200" b="1" dirty="0">
              <a:latin typeface="楷体" panose="02010609060101010101" pitchFamily="49" charset="-122"/>
              <a:ea typeface="楷体" panose="02010609060101010101" pitchFamily="49" charset="-122"/>
            </a:endParaRPr>
          </a:p>
          <a:p>
            <a:r>
              <a:rPr lang="zh-CN" altLang="en-US"/>
              <a:t>假定供给曲线保持不变的情况下,需求水平的增加,会使需求曲线向右移动,从而使均衡价格提高、均衡数量增加;若需求水平下降,会使需求曲线向左移动,从而使均衡价格下降、均衡数量减少。如图2-8所示。</a:t>
            </a:r>
            <a:endParaRPr lang="zh-CN" altLang="en-US"/>
          </a:p>
        </p:txBody>
      </p:sp>
      <p:pic>
        <p:nvPicPr>
          <p:cNvPr id="4" name="图片 3"/>
          <p:cNvPicPr>
            <a:picLocks noChangeAspect="1"/>
          </p:cNvPicPr>
          <p:nvPr/>
        </p:nvPicPr>
        <p:blipFill>
          <a:blip r:embed="rId1"/>
          <a:stretch>
            <a:fillRect/>
          </a:stretch>
        </p:blipFill>
        <p:spPr>
          <a:xfrm>
            <a:off x="3822700" y="3388995"/>
            <a:ext cx="3787775" cy="2691765"/>
          </a:xfrm>
          <a:prstGeom prst="rect">
            <a:avLst/>
          </a:prstGeom>
        </p:spPr>
      </p:pic>
      <p:sp>
        <p:nvSpPr>
          <p:cNvPr id="100" name="文本框 99"/>
          <p:cNvSpPr txBox="1"/>
          <p:nvPr/>
        </p:nvSpPr>
        <p:spPr>
          <a:xfrm>
            <a:off x="3449955" y="6080760"/>
            <a:ext cx="4413885" cy="368300"/>
          </a:xfrm>
          <a:prstGeom prst="rect">
            <a:avLst/>
          </a:prstGeom>
          <a:noFill/>
          <a:ln w="9525">
            <a:noFill/>
          </a:ln>
        </p:spPr>
        <p:txBody>
          <a:bodyPr wrap="square">
            <a:spAutoFit/>
          </a:bodyPr>
          <a:p>
            <a:pPr indent="0" algn="ct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2-8</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需求变动对均衡价格的影响</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第三节　均衡价格与价格管理</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(二)供给变动对均衡的影响</a:t>
            </a:r>
            <a:endParaRPr lang="en-US" altLang="zh-CN" sz="2200" b="1" dirty="0">
              <a:latin typeface="楷体" panose="02010609060101010101" pitchFamily="49" charset="-122"/>
              <a:ea typeface="楷体" panose="02010609060101010101" pitchFamily="49" charset="-122"/>
            </a:endParaRPr>
          </a:p>
          <a:p>
            <a:r>
              <a:rPr lang="zh-CN" altLang="en-US"/>
              <a:t>在需求曲线保持不变的情况下,供给水平的增加,会使供给曲线右移,从而使均衡价格下降,均衡数量增加;若供给水平下降,会使供给曲线左移,从而使均衡价格上升,均衡产量减少。如图2-9所示。</a:t>
            </a:r>
            <a:endParaRPr lang="zh-CN" altLang="en-US"/>
          </a:p>
        </p:txBody>
      </p:sp>
      <p:pic>
        <p:nvPicPr>
          <p:cNvPr id="4" name="图片 3"/>
          <p:cNvPicPr>
            <a:picLocks noChangeAspect="1"/>
          </p:cNvPicPr>
          <p:nvPr/>
        </p:nvPicPr>
        <p:blipFill>
          <a:blip r:embed="rId1"/>
          <a:stretch>
            <a:fillRect/>
          </a:stretch>
        </p:blipFill>
        <p:spPr>
          <a:xfrm>
            <a:off x="4211955" y="3051810"/>
            <a:ext cx="4164965" cy="2767330"/>
          </a:xfrm>
          <a:prstGeom prst="rect">
            <a:avLst/>
          </a:prstGeom>
        </p:spPr>
      </p:pic>
      <p:sp>
        <p:nvSpPr>
          <p:cNvPr id="100" name="文本框 99"/>
          <p:cNvSpPr txBox="1"/>
          <p:nvPr/>
        </p:nvSpPr>
        <p:spPr>
          <a:xfrm>
            <a:off x="3783965" y="6007100"/>
            <a:ext cx="4392930" cy="368300"/>
          </a:xfrm>
          <a:prstGeom prst="rect">
            <a:avLst/>
          </a:prstGeom>
          <a:noFill/>
          <a:ln w="9525">
            <a:noFill/>
          </a:ln>
        </p:spPr>
        <p:txBody>
          <a:bodyPr wrap="square">
            <a:spAutoFit/>
          </a:bodyPr>
          <a:p>
            <a:pPr indent="0" algn="ct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2-9</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供给变动对均衡价格的影响</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第三节　均衡价格与价格管理</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三、政府价格管制政策</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(一)支持价格</a:t>
            </a:r>
            <a:endParaRPr lang="en-US" altLang="zh-CN" sz="2200" b="1" dirty="0">
              <a:latin typeface="楷体" panose="02010609060101010101" pitchFamily="49" charset="-122"/>
              <a:ea typeface="楷体" panose="02010609060101010101" pitchFamily="49" charset="-122"/>
            </a:endParaRPr>
          </a:p>
          <a:p>
            <a:r>
              <a:rPr lang="zh-CN" altLang="en-US"/>
              <a:t>支持价格也称最低限价,是指政府为了扶植某一行业的生产而规定的该行业产品的最低价格。支持价格通常高于市场决定的均衡价格。</a:t>
            </a:r>
            <a:endParaRPr lang="zh-CN" altLang="en-US"/>
          </a:p>
        </p:txBody>
      </p:sp>
      <p:pic>
        <p:nvPicPr>
          <p:cNvPr id="4" name="图片 3"/>
          <p:cNvPicPr>
            <a:picLocks noChangeAspect="1"/>
          </p:cNvPicPr>
          <p:nvPr/>
        </p:nvPicPr>
        <p:blipFill>
          <a:blip r:embed="rId1"/>
          <a:stretch>
            <a:fillRect/>
          </a:stretch>
        </p:blipFill>
        <p:spPr>
          <a:xfrm>
            <a:off x="4055110" y="3378200"/>
            <a:ext cx="3822700" cy="2432050"/>
          </a:xfrm>
          <a:prstGeom prst="rect">
            <a:avLst/>
          </a:prstGeom>
        </p:spPr>
      </p:pic>
      <p:sp>
        <p:nvSpPr>
          <p:cNvPr id="100" name="文本框 99"/>
          <p:cNvSpPr txBox="1"/>
          <p:nvPr/>
        </p:nvSpPr>
        <p:spPr>
          <a:xfrm>
            <a:off x="4163060" y="6007100"/>
            <a:ext cx="2880360" cy="368300"/>
          </a:xfrm>
          <a:prstGeom prst="rect">
            <a:avLst/>
          </a:prstGeom>
          <a:noFill/>
          <a:ln w="9525">
            <a:noFill/>
          </a:ln>
        </p:spPr>
        <p:txBody>
          <a:bodyPr wrap="square">
            <a:spAutoFit/>
          </a:bodyPr>
          <a:p>
            <a:pPr indent="0" algn="ct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2-10</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支持价格</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第三节　均衡价格与价格管理</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(二)限制价格</a:t>
            </a:r>
            <a:endParaRPr lang="en-US" altLang="zh-CN" sz="2200" b="1" dirty="0">
              <a:latin typeface="楷体" panose="02010609060101010101" pitchFamily="49" charset="-122"/>
              <a:ea typeface="楷体" panose="02010609060101010101" pitchFamily="49" charset="-122"/>
            </a:endParaRPr>
          </a:p>
          <a:p>
            <a:r>
              <a:rPr lang="zh-CN" altLang="en-US"/>
              <a:t>限制价格也称最高限价,是指政府为了防止某些生活必需品的价格过度上涨而损害消费者的利益,或者为了抑制某些商品的生产而规定的这些商品的最高价格。限制价格通常低于市场的均衡价格(见图2-11)。</a:t>
            </a:r>
            <a:endParaRPr lang="zh-CN" altLang="en-US"/>
          </a:p>
        </p:txBody>
      </p:sp>
      <p:pic>
        <p:nvPicPr>
          <p:cNvPr id="4" name="图片 3"/>
          <p:cNvPicPr>
            <a:picLocks noChangeAspect="1"/>
          </p:cNvPicPr>
          <p:nvPr/>
        </p:nvPicPr>
        <p:blipFill>
          <a:blip r:embed="rId1"/>
          <a:stretch>
            <a:fillRect/>
          </a:stretch>
        </p:blipFill>
        <p:spPr>
          <a:xfrm>
            <a:off x="3656330" y="3132455"/>
            <a:ext cx="4083050" cy="2788920"/>
          </a:xfrm>
          <a:prstGeom prst="rect">
            <a:avLst/>
          </a:prstGeom>
        </p:spPr>
      </p:pic>
      <p:sp>
        <p:nvSpPr>
          <p:cNvPr id="100" name="文本框 99"/>
          <p:cNvSpPr txBox="1"/>
          <p:nvPr/>
        </p:nvSpPr>
        <p:spPr>
          <a:xfrm>
            <a:off x="3994150" y="6081395"/>
            <a:ext cx="2632075" cy="368300"/>
          </a:xfrm>
          <a:prstGeom prst="rect">
            <a:avLst/>
          </a:prstGeom>
          <a:noFill/>
          <a:ln w="9525">
            <a:noFill/>
          </a:ln>
        </p:spPr>
        <p:txBody>
          <a:bodyPr wrap="square">
            <a:spAutoFit/>
          </a:bodyPr>
          <a:p>
            <a:pPr indent="0" algn="ct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2-11</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限制价格</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870430" y="2235953"/>
            <a:ext cx="6690114" cy="2279494"/>
            <a:chOff x="2488640" y="2139114"/>
            <a:chExt cx="6690114" cy="2279494"/>
          </a:xfrm>
        </p:grpSpPr>
        <p:grpSp>
          <p:nvGrpSpPr>
            <p:cNvPr id="5" name="Group 4"/>
            <p:cNvGrpSpPr/>
            <p:nvPr/>
          </p:nvGrpSpPr>
          <p:grpSpPr bwMode="auto">
            <a:xfrm>
              <a:off x="2488640" y="2139114"/>
              <a:ext cx="6465110" cy="639332"/>
              <a:chOff x="0" y="0"/>
              <a:chExt cx="3017" cy="288"/>
            </a:xfrm>
          </p:grpSpPr>
          <p:sp>
            <p:nvSpPr>
              <p:cNvPr id="14" name="AutoShape 5"/>
              <p:cNvSpPr>
                <a:spLocks noChangeArrowheads="1"/>
              </p:cNvSpPr>
              <p:nvPr/>
            </p:nvSpPr>
            <p:spPr bwMode="auto">
              <a:xfrm>
                <a:off x="54" y="0"/>
                <a:ext cx="2928" cy="288"/>
              </a:xfrm>
              <a:prstGeom prst="roundRect">
                <a:avLst>
                  <a:gd name="adj" fmla="val 50000"/>
                </a:avLst>
              </a:prstGeom>
              <a:noFill/>
              <a:ln w="19050" cap="rnd" cmpd="sng">
                <a:solidFill>
                  <a:schemeClr val="tx1"/>
                </a:solidFill>
                <a:prstDash val="sysDot"/>
                <a:round/>
              </a:ln>
              <a:effectLst>
                <a:outerShdw dist="107763" dir="2700000" algn="ctr" rotWithShape="0">
                  <a:schemeClr val="bg1">
                    <a:alpha val="50000"/>
                  </a:schemeClr>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sp>
            <p:nvSpPr>
              <p:cNvPr id="15" name="Rectangle 6"/>
              <p:cNvSpPr>
                <a:spLocks noChangeArrowheads="1"/>
              </p:cNvSpPr>
              <p:nvPr/>
            </p:nvSpPr>
            <p:spPr bwMode="auto">
              <a:xfrm>
                <a:off x="299" y="67"/>
                <a:ext cx="2718"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solidFill>
                      <a:srgbClr val="000000"/>
                    </a:solidFill>
                    <a:latin typeface="等线" panose="02010600030101010101" pitchFamily="2" charset="-122"/>
                    <a:ea typeface="等线" panose="02010600030101010101" pitchFamily="2" charset="-122"/>
                    <a:cs typeface="方正粗黑宋简体" panose="02000000000000000000" charset="-122"/>
                    <a:sym typeface="+mn-ea"/>
                  </a:rPr>
                  <a:t>第一节　需求分析</a:t>
                </a:r>
                <a:endParaRPr lang="zh-CN" altLang="en-US" sz="2000" b="1" dirty="0">
                  <a:solidFill>
                    <a:srgbClr val="000000"/>
                  </a:solidFill>
                  <a:latin typeface="等线" panose="02010600030101010101" pitchFamily="2" charset="-122"/>
                  <a:ea typeface="等线" panose="02010600030101010101" pitchFamily="2" charset="-122"/>
                  <a:cs typeface="方正粗黑宋简体" panose="02000000000000000000" charset="-122"/>
                  <a:sym typeface="+mn-ea"/>
                </a:endParaRPr>
              </a:p>
            </p:txBody>
          </p:sp>
          <p:sp>
            <p:nvSpPr>
              <p:cNvPr id="16" name="Oval 7"/>
              <p:cNvSpPr>
                <a:spLocks noChangeArrowheads="1"/>
              </p:cNvSpPr>
              <p:nvPr/>
            </p:nvSpPr>
            <p:spPr bwMode="auto">
              <a:xfrm>
                <a:off x="0" y="66"/>
                <a:ext cx="144" cy="144"/>
              </a:xfrm>
              <a:prstGeom prst="ellipse">
                <a:avLst/>
              </a:prstGeom>
              <a:gradFill rotWithShape="1">
                <a:gsLst>
                  <a:gs pos="0">
                    <a:srgbClr val="E96E29"/>
                  </a:gs>
                  <a:gs pos="100000">
                    <a:srgbClr val="9B491B"/>
                  </a:gs>
                </a:gsLst>
                <a:path path="shape">
                  <a:fillToRect l="50000" t="50000" r="50000" b="50000"/>
                </a:path>
              </a:gradFill>
              <a:ln w="19050" cmpd="sng">
                <a:solidFill>
                  <a:schemeClr val="tx1"/>
                </a:solidFill>
                <a:round/>
              </a:ln>
              <a:effectLst>
                <a:outerShdw dist="63500" dir="2212194" algn="ctr" rotWithShape="0">
                  <a:schemeClr val="bg1">
                    <a:alpha val="50000"/>
                  </a:scheme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grpSp>
        <p:grpSp>
          <p:nvGrpSpPr>
            <p:cNvPr id="6" name="Group 8"/>
            <p:cNvGrpSpPr/>
            <p:nvPr/>
          </p:nvGrpSpPr>
          <p:grpSpPr bwMode="auto">
            <a:xfrm>
              <a:off x="2488640" y="2975707"/>
              <a:ext cx="6690114" cy="639332"/>
              <a:chOff x="0" y="0"/>
              <a:chExt cx="3122" cy="288"/>
            </a:xfrm>
          </p:grpSpPr>
          <p:sp>
            <p:nvSpPr>
              <p:cNvPr id="11" name="AutoShape 9"/>
              <p:cNvSpPr>
                <a:spLocks noChangeArrowheads="1"/>
              </p:cNvSpPr>
              <p:nvPr/>
            </p:nvSpPr>
            <p:spPr bwMode="auto">
              <a:xfrm>
                <a:off x="54" y="0"/>
                <a:ext cx="2928" cy="288"/>
              </a:xfrm>
              <a:prstGeom prst="roundRect">
                <a:avLst>
                  <a:gd name="adj" fmla="val 50000"/>
                </a:avLst>
              </a:prstGeom>
              <a:noFill/>
              <a:ln w="19050" cap="rnd" cmpd="sng">
                <a:solidFill>
                  <a:schemeClr val="tx1"/>
                </a:solidFill>
                <a:prstDash val="sysDot"/>
                <a:round/>
              </a:ln>
              <a:effectLst>
                <a:outerShdw dist="107763" dir="2700000" algn="ctr" rotWithShape="0">
                  <a:schemeClr val="bg1">
                    <a:alpha val="50000"/>
                  </a:schemeClr>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sp>
            <p:nvSpPr>
              <p:cNvPr id="12" name="Rectangle 10"/>
              <p:cNvSpPr>
                <a:spLocks noChangeArrowheads="1"/>
              </p:cNvSpPr>
              <p:nvPr/>
            </p:nvSpPr>
            <p:spPr bwMode="auto">
              <a:xfrm>
                <a:off x="299" y="60"/>
                <a:ext cx="2823"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solidFill>
                      <a:srgbClr val="000000"/>
                    </a:solidFill>
                    <a:latin typeface="等线" panose="02010600030101010101" pitchFamily="2" charset="-122"/>
                    <a:ea typeface="等线" panose="02010600030101010101" pitchFamily="2" charset="-122"/>
                    <a:cs typeface="锐字工房云字库准圆GBK" panose="02010604000000000000" charset="-122"/>
                    <a:sym typeface="+mn-ea"/>
                  </a:rPr>
                  <a:t>第二节　供给分析</a:t>
                </a:r>
                <a:endParaRPr lang="zh-CN" altLang="en-US" sz="2000" b="1" dirty="0">
                  <a:solidFill>
                    <a:srgbClr val="000000"/>
                  </a:solidFill>
                  <a:latin typeface="等线" panose="02010600030101010101" pitchFamily="2" charset="-122"/>
                  <a:ea typeface="等线" panose="02010600030101010101" pitchFamily="2" charset="-122"/>
                  <a:cs typeface="锐字工房云字库准圆GBK" panose="02010604000000000000" charset="-122"/>
                  <a:sym typeface="+mn-ea"/>
                </a:endParaRPr>
              </a:p>
            </p:txBody>
          </p:sp>
          <p:sp>
            <p:nvSpPr>
              <p:cNvPr id="13" name="Oval 11"/>
              <p:cNvSpPr>
                <a:spLocks noChangeArrowheads="1"/>
              </p:cNvSpPr>
              <p:nvPr/>
            </p:nvSpPr>
            <p:spPr bwMode="auto">
              <a:xfrm>
                <a:off x="0" y="60"/>
                <a:ext cx="144" cy="144"/>
              </a:xfrm>
              <a:prstGeom prst="ellipse">
                <a:avLst/>
              </a:prstGeom>
              <a:gradFill rotWithShape="1">
                <a:gsLst>
                  <a:gs pos="0">
                    <a:srgbClr val="DCDC48"/>
                  </a:gs>
                  <a:gs pos="100000">
                    <a:srgbClr val="939330"/>
                  </a:gs>
                </a:gsLst>
                <a:path path="shape">
                  <a:fillToRect l="50000" t="50000" r="50000" b="50000"/>
                </a:path>
              </a:gradFill>
              <a:ln w="19050" cmpd="sng">
                <a:solidFill>
                  <a:schemeClr val="tx1"/>
                </a:solidFill>
                <a:round/>
              </a:ln>
              <a:effectLst>
                <a:outerShdw dist="63500" dir="2212194" algn="ctr" rotWithShape="0">
                  <a:schemeClr val="bg1">
                    <a:alpha val="50000"/>
                  </a:scheme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grpSp>
        <p:grpSp>
          <p:nvGrpSpPr>
            <p:cNvPr id="7" name="Group 12"/>
            <p:cNvGrpSpPr/>
            <p:nvPr/>
          </p:nvGrpSpPr>
          <p:grpSpPr bwMode="auto">
            <a:xfrm>
              <a:off x="2488640" y="3779276"/>
              <a:ext cx="6390109" cy="639332"/>
              <a:chOff x="0" y="0"/>
              <a:chExt cx="2982" cy="288"/>
            </a:xfrm>
          </p:grpSpPr>
          <p:sp>
            <p:nvSpPr>
              <p:cNvPr id="8" name="AutoShape 13"/>
              <p:cNvSpPr>
                <a:spLocks noChangeArrowheads="1"/>
              </p:cNvSpPr>
              <p:nvPr/>
            </p:nvSpPr>
            <p:spPr bwMode="auto">
              <a:xfrm>
                <a:off x="54" y="0"/>
                <a:ext cx="2928" cy="288"/>
              </a:xfrm>
              <a:prstGeom prst="roundRect">
                <a:avLst>
                  <a:gd name="adj" fmla="val 50000"/>
                </a:avLst>
              </a:prstGeom>
              <a:noFill/>
              <a:ln w="19050" cap="rnd" cmpd="sng">
                <a:solidFill>
                  <a:schemeClr val="tx1"/>
                </a:solidFill>
                <a:prstDash val="sysDot"/>
                <a:round/>
              </a:ln>
              <a:effectLst>
                <a:outerShdw dist="107763" dir="2700000" algn="ctr" rotWithShape="0">
                  <a:schemeClr val="bg1">
                    <a:alpha val="50000"/>
                  </a:schemeClr>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sp>
            <p:nvSpPr>
              <p:cNvPr id="9" name="Rectangle 14"/>
              <p:cNvSpPr>
                <a:spLocks noChangeArrowheads="1"/>
              </p:cNvSpPr>
              <p:nvPr/>
            </p:nvSpPr>
            <p:spPr bwMode="auto">
              <a:xfrm>
                <a:off x="299" y="55"/>
                <a:ext cx="2423"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solidFill>
                      <a:srgbClr val="000000"/>
                    </a:solidFill>
                    <a:latin typeface="等线" panose="02010600030101010101" pitchFamily="2" charset="-122"/>
                    <a:ea typeface="等线" panose="02010600030101010101" pitchFamily="2" charset="-122"/>
                    <a:cs typeface="方正粗黑宋简体" panose="02000000000000000000" charset="-122"/>
                    <a:sym typeface="+mn-ea"/>
                  </a:rPr>
                  <a:t>第三节　均衡价格与价格管理</a:t>
                </a:r>
                <a:endParaRPr lang="zh-CN" altLang="en-US" sz="2000" b="1" dirty="0">
                  <a:solidFill>
                    <a:srgbClr val="000000"/>
                  </a:solidFill>
                  <a:latin typeface="等线" panose="02010600030101010101" pitchFamily="2" charset="-122"/>
                  <a:ea typeface="等线" panose="02010600030101010101" pitchFamily="2" charset="-122"/>
                  <a:cs typeface="方正粗黑宋简体" panose="02000000000000000000" charset="-122"/>
                  <a:sym typeface="+mn-ea"/>
                </a:endParaRPr>
              </a:p>
            </p:txBody>
          </p:sp>
          <p:sp>
            <p:nvSpPr>
              <p:cNvPr id="10" name="Oval 15"/>
              <p:cNvSpPr>
                <a:spLocks noChangeArrowheads="1"/>
              </p:cNvSpPr>
              <p:nvPr/>
            </p:nvSpPr>
            <p:spPr bwMode="auto">
              <a:xfrm>
                <a:off x="0" y="66"/>
                <a:ext cx="144" cy="144"/>
              </a:xfrm>
              <a:prstGeom prst="ellipse">
                <a:avLst/>
              </a:prstGeom>
              <a:gradFill rotWithShape="1">
                <a:gsLst>
                  <a:gs pos="0">
                    <a:schemeClr val="accent2"/>
                  </a:gs>
                  <a:gs pos="100000">
                    <a:srgbClr val="98630D"/>
                  </a:gs>
                </a:gsLst>
                <a:path path="shape">
                  <a:fillToRect l="50000" t="50000" r="50000" b="50000"/>
                </a:path>
              </a:gradFill>
              <a:ln w="19050" cmpd="sng">
                <a:solidFill>
                  <a:schemeClr val="tx1"/>
                </a:solidFill>
                <a:round/>
              </a:ln>
              <a:effectLst>
                <a:outerShdw dist="63500" dir="2212194" algn="ctr" rotWithShape="0">
                  <a:schemeClr val="bg1">
                    <a:alpha val="50000"/>
                  </a:scheme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grpSp>
      </p:grpSp>
      <p:sp>
        <p:nvSpPr>
          <p:cNvPr id="18" name="标题 1"/>
          <p:cNvSpPr txBox="1"/>
          <p:nvPr/>
        </p:nvSpPr>
        <p:spPr bwMode="auto">
          <a:xfrm>
            <a:off x="0" y="154783"/>
            <a:ext cx="7778839"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lvl1pPr algn="l" rtl="0" eaLnBrk="0" fontAlgn="base" hangingPunct="0">
              <a:spcBef>
                <a:spcPct val="0"/>
              </a:spcBef>
              <a:spcAft>
                <a:spcPct val="0"/>
              </a:spcAft>
              <a:defRPr sz="2400" b="1" kern="1200">
                <a:solidFill>
                  <a:schemeClr val="tx2"/>
                </a:solidFill>
                <a:latin typeface="微软雅黑" panose="020B0503020204020204" pitchFamily="34" charset="-122"/>
                <a:ea typeface="微软雅黑" panose="020B0503020204020204" pitchFamily="3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a:lstStyle>
          <a:p>
            <a:pPr algn="ctr"/>
            <a:r>
              <a:rPr lang="zh-CN" altLang="en-US" sz="2800" smtClean="0"/>
              <a:t>目   录</a:t>
            </a:r>
            <a:endParaRPr lang="zh-CN" altLang="en-US" sz="2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第一节　需求分析</a:t>
            </a:r>
            <a:endParaRPr lang="zh-CN" altLang="en-US" dirty="0"/>
          </a:p>
        </p:txBody>
      </p:sp>
      <p:sp>
        <p:nvSpPr>
          <p:cNvPr id="3" name="内容占位符 2"/>
          <p:cNvSpPr>
            <a:spLocks noGrp="1"/>
          </p:cNvSpPr>
          <p:nvPr>
            <p:ph idx="1"/>
          </p:nvPr>
        </p:nvSpPr>
        <p:spPr>
          <a:xfrm>
            <a:off x="622300" y="1358900"/>
            <a:ext cx="7146290" cy="5016500"/>
          </a:xfrm>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一、需求与需求定理</a:t>
            </a:r>
            <a:endParaRPr lang="zh-CN" altLang="zh-CN" sz="2600" b="1" dirty="0">
              <a:latin typeface="黑体" panose="02010609060101010101" pitchFamily="49" charset="-122"/>
              <a:ea typeface="黑体" panose="02010609060101010101" pitchFamily="49" charset="-122"/>
            </a:endParaRPr>
          </a:p>
          <a:p>
            <a:r>
              <a:rPr lang="zh-CN" altLang="en-US"/>
              <a:t>经济学中所说的需求(Demand),是指消费者在一定时期内,按照一定的市场价格,愿意而且能够购买的某种商品或劳务的数量。也就是说,作为需求必须具备两个条件:第一,有购买的欲望;第二,有购买能力。</a:t>
            </a:r>
            <a:endParaRPr lang="zh-CN" altLang="en-US"/>
          </a:p>
          <a:p>
            <a:r>
              <a:rPr lang="zh-CN" altLang="en-US"/>
              <a:t>需求定理是对一般商品而言的,对某些特殊商品,却未必适用。例如,某些炫耀性商品或投机性很强的商品,如股票,当它的价格发生较大幅度的变动时,需求量则呈现不规则的变化;某些名贵的字画,消费者在价格较高时的需求量会更大,这在很大程度上是因为消费者预计商品将来会升值。而某些低档的生活必需品(如吉芬商品),在特定条件下,价格上升也会使需求增加。</a:t>
            </a:r>
            <a:endParaRPr lang="zh-CN" altLang="en-US"/>
          </a:p>
        </p:txBody>
      </p:sp>
      <p:pic>
        <p:nvPicPr>
          <p:cNvPr id="4" name="图片 3"/>
          <p:cNvPicPr>
            <a:picLocks noChangeAspect="1"/>
          </p:cNvPicPr>
          <p:nvPr/>
        </p:nvPicPr>
        <p:blipFill>
          <a:blip r:embed="rId1"/>
          <a:stretch>
            <a:fillRect/>
          </a:stretch>
        </p:blipFill>
        <p:spPr>
          <a:xfrm>
            <a:off x="8355330" y="2742565"/>
            <a:ext cx="3423285" cy="2567305"/>
          </a:xfrm>
          <a:prstGeom prst="rect">
            <a:avLst/>
          </a:prstGeom>
        </p:spPr>
      </p:pic>
      <p:sp>
        <p:nvSpPr>
          <p:cNvPr id="100" name="文本框 99"/>
          <p:cNvSpPr txBox="1"/>
          <p:nvPr/>
        </p:nvSpPr>
        <p:spPr>
          <a:xfrm>
            <a:off x="8850630" y="5569585"/>
            <a:ext cx="2432685" cy="368300"/>
          </a:xfrm>
          <a:prstGeom prst="rect">
            <a:avLst/>
          </a:prstGeom>
          <a:noFill/>
          <a:ln w="9525">
            <a:noFill/>
          </a:ln>
        </p:spPr>
        <p:txBody>
          <a:bodyPr wrap="square">
            <a:spAutoFit/>
          </a:bodyPr>
          <a:p>
            <a:pPr indent="0" algn="ct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2-1</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需求曲线</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第一节　需求分析</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二、影响需求的因素</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(一)商品自身价格</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(二)消费者的收入</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(三)相关商品的价格</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(四)消费偏好</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(五)对未来商品价格的预期</a:t>
            </a:r>
            <a:endParaRPr lang="en-US" altLang="zh-CN" sz="22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第一节　需求分析</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三、需求量的变动和需求的变动</a:t>
            </a:r>
            <a:endParaRPr lang="zh-CN" altLang="zh-CN" sz="2600" b="1" dirty="0">
              <a:latin typeface="黑体" panose="02010609060101010101" pitchFamily="49" charset="-122"/>
              <a:ea typeface="黑体" panose="02010609060101010101" pitchFamily="49" charset="-122"/>
            </a:endParaRPr>
          </a:p>
        </p:txBody>
      </p:sp>
      <p:pic>
        <p:nvPicPr>
          <p:cNvPr id="54" name="203.jpg" descr="id:2147489663;FounderCES"/>
          <p:cNvPicPr>
            <a:picLocks noChangeAspect="1"/>
          </p:cNvPicPr>
          <p:nvPr/>
        </p:nvPicPr>
        <p:blipFill>
          <a:blip r:embed="rId1"/>
          <a:stretch>
            <a:fillRect/>
          </a:stretch>
        </p:blipFill>
        <p:spPr>
          <a:xfrm>
            <a:off x="1722755" y="2728595"/>
            <a:ext cx="8746490" cy="2417445"/>
          </a:xfrm>
          <a:prstGeom prst="rect">
            <a:avLst/>
          </a:prstGeom>
        </p:spPr>
      </p:pic>
      <p:sp>
        <p:nvSpPr>
          <p:cNvPr id="100" name="文本框 99"/>
          <p:cNvSpPr txBox="1"/>
          <p:nvPr/>
        </p:nvSpPr>
        <p:spPr>
          <a:xfrm>
            <a:off x="6452870" y="5464810"/>
            <a:ext cx="3547110" cy="368300"/>
          </a:xfrm>
          <a:prstGeom prst="rect">
            <a:avLst/>
          </a:prstGeom>
          <a:noFill/>
          <a:ln w="9525">
            <a:noFill/>
          </a:ln>
        </p:spPr>
        <p:txBody>
          <a:bodyPr wrap="square">
            <a:spAutoFit/>
          </a:bodyPr>
          <a:p>
            <a:pPr indent="0" algn="ct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2-3</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需求的变动</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
        <p:nvSpPr>
          <p:cNvPr id="4" name="文本框 3"/>
          <p:cNvSpPr txBox="1"/>
          <p:nvPr/>
        </p:nvSpPr>
        <p:spPr>
          <a:xfrm>
            <a:off x="2916555" y="5464810"/>
            <a:ext cx="2472690" cy="368300"/>
          </a:xfrm>
          <a:prstGeom prst="rect">
            <a:avLst/>
          </a:prstGeom>
          <a:noFill/>
          <a:ln w="9525">
            <a:noFill/>
          </a:ln>
        </p:spPr>
        <p:txBody>
          <a:bodyPr wrap="square">
            <a:spAutoFit/>
          </a:bodyPr>
          <a:p>
            <a:pPr indent="0"/>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2-2</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需求量的变动</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供给分析</a:t>
            </a:r>
            <a:endParaRPr lang="zh-CN" altLang="en-US" dirty="0"/>
          </a:p>
        </p:txBody>
      </p:sp>
      <p:sp>
        <p:nvSpPr>
          <p:cNvPr id="3" name="内容占位符 2"/>
          <p:cNvSpPr>
            <a:spLocks noGrp="1"/>
          </p:cNvSpPr>
          <p:nvPr>
            <p:ph idx="1"/>
          </p:nvPr>
        </p:nvSpPr>
        <p:spPr>
          <a:xfrm>
            <a:off x="622300" y="1358900"/>
            <a:ext cx="7174230" cy="5016500"/>
          </a:xfrm>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一、供给与供给定理</a:t>
            </a:r>
            <a:endParaRPr lang="zh-CN" altLang="zh-CN" sz="2600" b="1" dirty="0">
              <a:latin typeface="黑体" panose="02010609060101010101" pitchFamily="49" charset="-122"/>
              <a:ea typeface="黑体" panose="02010609060101010101" pitchFamily="49" charset="-122"/>
            </a:endParaRPr>
          </a:p>
          <a:p>
            <a:r>
              <a:rPr lang="zh-CN" altLang="en-US"/>
              <a:t>经济学中的供给是指生产者在一定时期内,在每一可能的价格下,愿意而且能够提供的某种商品或劳务的数量。可见,作为供给也必须具备两个条件:一是有供给愿望,二是有供给能力。</a:t>
            </a:r>
            <a:endParaRPr lang="zh-CN" altLang="en-US"/>
          </a:p>
          <a:p>
            <a:r>
              <a:rPr lang="zh-CN" altLang="en-US"/>
              <a:t>在一定时期内,厂商对某种商品的供给如果不是出于自己的愿望,或者有供给愿望而没有供给能力,都不是经济学意义上的供给。</a:t>
            </a:r>
            <a:endParaRPr lang="zh-CN" altLang="en-US"/>
          </a:p>
          <a:p>
            <a:r>
              <a:rPr lang="zh-CN" altLang="en-US"/>
              <a:t>供给定理适用于大多数商品,而对于某些特殊商品,供给定理不一定适用。最典型的是劳动供给的例子。随着工资的上涨,劳动供给会增加;但当工资增加到一定程度后,劳动供给不仅不会增加,反而会减少。</a:t>
            </a:r>
            <a:endParaRPr lang="zh-CN" altLang="en-US"/>
          </a:p>
        </p:txBody>
      </p:sp>
      <p:pic>
        <p:nvPicPr>
          <p:cNvPr id="4" name="图片 3"/>
          <p:cNvPicPr>
            <a:picLocks noChangeAspect="1"/>
          </p:cNvPicPr>
          <p:nvPr/>
        </p:nvPicPr>
        <p:blipFill>
          <a:blip r:embed="rId1"/>
          <a:stretch>
            <a:fillRect/>
          </a:stretch>
        </p:blipFill>
        <p:spPr>
          <a:xfrm>
            <a:off x="8184515" y="3004820"/>
            <a:ext cx="3431540" cy="2180590"/>
          </a:xfrm>
          <a:prstGeom prst="rect">
            <a:avLst/>
          </a:prstGeom>
        </p:spPr>
      </p:pic>
      <p:sp>
        <p:nvSpPr>
          <p:cNvPr id="100" name="文本框 99"/>
          <p:cNvSpPr txBox="1"/>
          <p:nvPr/>
        </p:nvSpPr>
        <p:spPr>
          <a:xfrm>
            <a:off x="8465185" y="5523865"/>
            <a:ext cx="2870200" cy="368300"/>
          </a:xfrm>
          <a:prstGeom prst="rect">
            <a:avLst/>
          </a:prstGeom>
          <a:noFill/>
          <a:ln w="9525">
            <a:noFill/>
          </a:ln>
        </p:spPr>
        <p:txBody>
          <a:bodyPr wrap="square">
            <a:spAutoFit/>
          </a:bodyPr>
          <a:p>
            <a:pPr indent="0" algn="ct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2-4</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供给曲线</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供给分析</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二、影响供给的因素</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(一)生产者从事生产的目标</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(二)商品的价格</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(三)其他商品的价格</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(四)生产技术</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(五)生产要素的价格</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(六)政府的政策</a:t>
            </a:r>
            <a:endParaRPr lang="en-US" altLang="zh-CN" sz="22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供给分析</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三、供给的变动与供给量的变动</a:t>
            </a:r>
            <a:endParaRPr lang="zh-CN" altLang="zh-CN" sz="2600" b="1" dirty="0">
              <a:latin typeface="黑体" panose="02010609060101010101" pitchFamily="49" charset="-122"/>
              <a:ea typeface="黑体" panose="02010609060101010101" pitchFamily="49" charset="-122"/>
            </a:endParaRPr>
          </a:p>
        </p:txBody>
      </p:sp>
      <p:pic>
        <p:nvPicPr>
          <p:cNvPr id="56" name="206.jpg" descr="id:2147489757;FounderCES"/>
          <p:cNvPicPr>
            <a:picLocks noChangeAspect="1"/>
          </p:cNvPicPr>
          <p:nvPr/>
        </p:nvPicPr>
        <p:blipFill>
          <a:blip r:embed="rId1"/>
          <a:stretch>
            <a:fillRect/>
          </a:stretch>
        </p:blipFill>
        <p:spPr>
          <a:xfrm>
            <a:off x="1459865" y="2713990"/>
            <a:ext cx="8346440" cy="2306955"/>
          </a:xfrm>
          <a:prstGeom prst="rect">
            <a:avLst/>
          </a:prstGeom>
        </p:spPr>
      </p:pic>
      <p:sp>
        <p:nvSpPr>
          <p:cNvPr id="100" name="文本框 99"/>
          <p:cNvSpPr txBox="1"/>
          <p:nvPr/>
        </p:nvSpPr>
        <p:spPr>
          <a:xfrm>
            <a:off x="2212340" y="5384165"/>
            <a:ext cx="3139440" cy="368300"/>
          </a:xfrm>
          <a:prstGeom prst="rect">
            <a:avLst/>
          </a:prstGeom>
          <a:noFill/>
          <a:ln w="9525">
            <a:noFill/>
          </a:ln>
        </p:spPr>
        <p:txBody>
          <a:bodyPr wrap="square">
            <a:spAutoFit/>
          </a:bodyPr>
          <a:p>
            <a:pPr indent="0"/>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2-5</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供给量的变动</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
        <p:nvSpPr>
          <p:cNvPr id="4" name="文本框 3"/>
          <p:cNvSpPr txBox="1"/>
          <p:nvPr/>
        </p:nvSpPr>
        <p:spPr>
          <a:xfrm>
            <a:off x="6094095" y="5384165"/>
            <a:ext cx="2910205" cy="368300"/>
          </a:xfrm>
          <a:prstGeom prst="rect">
            <a:avLst/>
          </a:prstGeom>
          <a:noFill/>
          <a:ln w="9525">
            <a:noFill/>
          </a:ln>
        </p:spPr>
        <p:txBody>
          <a:bodyPr wrap="square">
            <a:spAutoFit/>
          </a:bodyPr>
          <a:p>
            <a:pPr indent="0"/>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2-6</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供给的变动</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第三节　均衡价格与价格管理</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一、均衡价格及其形成</a:t>
            </a:r>
            <a:endParaRPr lang="zh-CN" altLang="zh-CN" sz="2600" b="1" dirty="0">
              <a:latin typeface="黑体" panose="02010609060101010101" pitchFamily="49" charset="-122"/>
              <a:ea typeface="黑体" panose="02010609060101010101" pitchFamily="49" charset="-122"/>
            </a:endParaRPr>
          </a:p>
          <a:p>
            <a:r>
              <a:rPr lang="zh-CN" altLang="en-US"/>
              <a:t>均衡原本是物理学中的一个概念,是指一个物体在各种力量的作用下处于相对静止或匀速直线运动的一种状态。把它用在经济学中,是要说明两种对立而变动着的经济力量处于一种力量相当、相对静止的状态。</a:t>
            </a:r>
            <a:endParaRPr lang="zh-CN" altLang="en-US"/>
          </a:p>
          <a:p>
            <a:r>
              <a:rPr lang="zh-CN" altLang="en-US"/>
              <a:t>均衡价格就是某种商品的需求量与供给量相等时对应的市场价格,均衡数量就是某种商品的需求量与供给量相等时对应的商品数量。如图2-7所示。</a:t>
            </a:r>
            <a:endParaRPr lang="zh-CN" altLang="en-US"/>
          </a:p>
        </p:txBody>
      </p:sp>
      <p:pic>
        <p:nvPicPr>
          <p:cNvPr id="4" name="图片 3"/>
          <p:cNvPicPr>
            <a:picLocks noChangeAspect="1"/>
          </p:cNvPicPr>
          <p:nvPr/>
        </p:nvPicPr>
        <p:blipFill>
          <a:blip r:embed="rId1"/>
          <a:stretch>
            <a:fillRect/>
          </a:stretch>
        </p:blipFill>
        <p:spPr>
          <a:xfrm>
            <a:off x="4180840" y="3496310"/>
            <a:ext cx="3830320" cy="2592705"/>
          </a:xfrm>
          <a:prstGeom prst="rect">
            <a:avLst/>
          </a:prstGeom>
        </p:spPr>
      </p:pic>
      <p:sp>
        <p:nvSpPr>
          <p:cNvPr id="100" name="文本框 99"/>
          <p:cNvSpPr txBox="1"/>
          <p:nvPr/>
        </p:nvSpPr>
        <p:spPr>
          <a:xfrm>
            <a:off x="3825240" y="6280150"/>
            <a:ext cx="5080000" cy="368300"/>
          </a:xfrm>
          <a:prstGeom prst="rect">
            <a:avLst/>
          </a:prstGeom>
          <a:noFill/>
          <a:ln w="9525">
            <a:noFill/>
          </a:ln>
        </p:spPr>
        <p:txBody>
          <a:bodyPr>
            <a:spAutoFit/>
          </a:bodyPr>
          <a:p>
            <a:pPr indent="0"/>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2-7</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市场均衡及均衡价格、均衡数量的形成</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1519</Words>
  <Application>WPS 演示</Application>
  <PresentationFormat>宽屏</PresentationFormat>
  <Paragraphs>100</Paragraphs>
  <Slides>13</Slides>
  <Notes>4</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13</vt:i4>
      </vt:variant>
    </vt:vector>
  </HeadingPairs>
  <TitlesOfParts>
    <vt:vector size="29" baseType="lpstr">
      <vt:lpstr>Arial</vt:lpstr>
      <vt:lpstr>宋体</vt:lpstr>
      <vt:lpstr>Wingdings</vt:lpstr>
      <vt:lpstr>微软雅黑</vt:lpstr>
      <vt:lpstr>Wingdings</vt:lpstr>
      <vt:lpstr>Arial Unicode MS</vt:lpstr>
      <vt:lpstr>Calibri</vt:lpstr>
      <vt:lpstr>GungsuhChe</vt:lpstr>
      <vt:lpstr>Malgun Gothic</vt:lpstr>
      <vt:lpstr>等线</vt:lpstr>
      <vt:lpstr>方正粗黑宋简体</vt:lpstr>
      <vt:lpstr>锐字工房云字库准圆GBK</vt:lpstr>
      <vt:lpstr>黑体</vt:lpstr>
      <vt:lpstr>楷体</vt:lpstr>
      <vt:lpstr>Office 主题​​</vt:lpstr>
      <vt:lpstr>默认设计模板</vt:lpstr>
      <vt:lpstr>PowerPoint 演示文稿</vt:lpstr>
      <vt:lpstr>PowerPoint 演示文稿</vt:lpstr>
      <vt:lpstr>第一节　需求分析</vt:lpstr>
      <vt:lpstr>第一节　需求分析</vt:lpstr>
      <vt:lpstr>第一节　需求分析</vt:lpstr>
      <vt:lpstr>第二节　供给分析</vt:lpstr>
      <vt:lpstr>第二节　供给分析</vt:lpstr>
      <vt:lpstr>第二节　供给分析</vt:lpstr>
      <vt:lpstr>第三节　均衡价格与价格管理</vt:lpstr>
      <vt:lpstr>第三节　均衡价格与价格管理</vt:lpstr>
      <vt:lpstr>第三节　均衡价格与价格管理</vt:lpstr>
      <vt:lpstr>第三节　均衡价格与价格管理</vt:lpstr>
      <vt:lpstr>第三节　均衡价格与价格管理</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sunny</cp:lastModifiedBy>
  <cp:revision>172</cp:revision>
  <dcterms:created xsi:type="dcterms:W3CDTF">2019-06-19T02:08:00Z</dcterms:created>
  <dcterms:modified xsi:type="dcterms:W3CDTF">2021-08-27T01:28:42Z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2052-11.1.0.10700</vt:lpwstr>
  </property>
  <property fmtid="{D5CDD505-2E9C-101B-9397-08002B2CF9AE}" pid="3" name="ICV">
    <vt:lpwstr>ADECF0168CF24A3FBC97D24D8933A7B3</vt:lpwstr>
  </property>
</Properties>
</file>