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701073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2123194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1438463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535597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57779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3153727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580483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959643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517496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864876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311251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3634628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0197F08-EB4D-483E-91C2-56D9AEE4588A}"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3740819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97F08-EB4D-483E-91C2-56D9AEE4588A}" type="datetimeFigureOut">
              <a:rPr lang="zh-CN" altLang="en-US" smtClean="0"/>
              <a:t>2021/12/4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8C7009-17C1-4941-9CA5-34C46B053D80}" type="slidenum">
              <a:rPr lang="zh-CN" altLang="en-US" smtClean="0"/>
              <a:t>‹#›</a:t>
            </a:fld>
            <a:endParaRPr lang="zh-CN" altLang="en-US"/>
          </a:p>
        </p:txBody>
      </p:sp>
    </p:spTree>
    <p:extLst>
      <p:ext uri="{BB962C8B-B14F-4D97-AF65-F5344CB8AC3E}">
        <p14:creationId xmlns:p14="http://schemas.microsoft.com/office/powerpoint/2010/main" val="943588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40108669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第九章　市场预测的基本方法</a:t>
            </a:r>
          </a:p>
        </p:txBody>
      </p:sp>
    </p:spTree>
    <p:extLst>
      <p:ext uri="{BB962C8B-B14F-4D97-AF65-F5344CB8AC3E}">
        <p14:creationId xmlns:p14="http://schemas.microsoft.com/office/powerpoint/2010/main" val="22317709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定性预测法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四、购买意见法</a:t>
            </a:r>
          </a:p>
          <a:p>
            <a:r>
              <a:rPr lang="zh-CN" altLang="zh-CN" dirty="0"/>
              <a:t>购买意见法又称用户意见法</a:t>
            </a:r>
            <a:r>
              <a:rPr lang="en-US" altLang="zh-CN" dirty="0"/>
              <a:t>,</a:t>
            </a:r>
            <a:r>
              <a:rPr lang="zh-CN" altLang="zh-CN" dirty="0"/>
              <a:t>就是通过一定的调查方法调查一部分或全部潜在购买者未来的购买量</a:t>
            </a:r>
            <a:r>
              <a:rPr lang="en-US" altLang="zh-CN" dirty="0"/>
              <a:t>,</a:t>
            </a:r>
            <a:r>
              <a:rPr lang="zh-CN" altLang="zh-CN" dirty="0"/>
              <a:t>由此预测市场未来的需求量。可以通过直接上门调查、打电话调查等形式听取用户的购买意向和了解购买力水平</a:t>
            </a:r>
            <a:r>
              <a:rPr lang="zh-CN" altLang="zh-CN" dirty="0" smtClean="0"/>
              <a:t>。</a:t>
            </a:r>
            <a:endParaRPr lang="en-US" altLang="zh-CN" dirty="0" smtClean="0"/>
          </a:p>
          <a:p>
            <a:r>
              <a:rPr lang="zh-CN" altLang="zh-CN" dirty="0" smtClean="0"/>
              <a:t>应用</a:t>
            </a:r>
            <a:r>
              <a:rPr lang="zh-CN" altLang="zh-CN" dirty="0"/>
              <a:t>这一方法对生产资料和耐用消费品的预测较非耐用消费品精确</a:t>
            </a:r>
            <a:r>
              <a:rPr lang="en-US" altLang="zh-CN" dirty="0"/>
              <a:t>,</a:t>
            </a:r>
            <a:r>
              <a:rPr lang="zh-CN" altLang="zh-CN" dirty="0"/>
              <a:t>这是因为对非耐用消费品的购买意向容易受到多种因素的影响而发生变化。这种方法也比较适用于与本企业有固定协作关系的老顾客</a:t>
            </a:r>
            <a:r>
              <a:rPr lang="en-US" altLang="zh-CN" dirty="0"/>
              <a:t>,</a:t>
            </a:r>
            <a:r>
              <a:rPr lang="zh-CN" altLang="zh-CN" dirty="0"/>
              <a:t>能得出比较准确的预测结论。但是这种预测方法对某种具体品牌的产品缺乏指导意义</a:t>
            </a:r>
            <a:r>
              <a:rPr lang="en-US" altLang="zh-CN" dirty="0"/>
              <a:t>,</a:t>
            </a:r>
            <a:r>
              <a:rPr lang="zh-CN" altLang="zh-CN" dirty="0"/>
              <a:t>所以</a:t>
            </a:r>
            <a:r>
              <a:rPr lang="en-US" altLang="zh-CN" dirty="0"/>
              <a:t>,</a:t>
            </a:r>
            <a:r>
              <a:rPr lang="zh-CN" altLang="zh-CN" dirty="0"/>
              <a:t>具有一定的局限性。</a:t>
            </a:r>
          </a:p>
          <a:p>
            <a:pPr marL="0" indent="0">
              <a:buNone/>
            </a:pPr>
            <a:r>
              <a:rPr lang="en-US" altLang="zh-CN" dirty="0"/>
              <a:t> </a:t>
            </a:r>
            <a:endParaRPr lang="zh-CN" altLang="zh-CN" dirty="0"/>
          </a:p>
          <a:p>
            <a:endParaRPr lang="zh-CN" altLang="en-US" dirty="0"/>
          </a:p>
        </p:txBody>
      </p:sp>
    </p:spTree>
    <p:extLst>
      <p:ext uri="{BB962C8B-B14F-4D97-AF65-F5344CB8AC3E}">
        <p14:creationId xmlns:p14="http://schemas.microsoft.com/office/powerpoint/2010/main" val="25116160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时间序列预测法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一、简易平均预测法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算术平均法</a:t>
            </a:r>
          </a:p>
          <a:p>
            <a:r>
              <a:rPr lang="zh-CN" altLang="zh-CN" dirty="0"/>
              <a:t>算术平均法就是以观察期数据之和除以求和时使用的数据个数</a:t>
            </a:r>
            <a:r>
              <a:rPr lang="en-US" altLang="zh-CN" dirty="0"/>
              <a:t>(</a:t>
            </a:r>
            <a:r>
              <a:rPr lang="zh-CN" altLang="zh-CN" dirty="0"/>
              <a:t>或资料期数</a:t>
            </a:r>
            <a:r>
              <a:rPr lang="en-US" altLang="zh-CN" dirty="0"/>
              <a:t>),</a:t>
            </a:r>
            <a:r>
              <a:rPr lang="zh-CN" altLang="zh-CN" dirty="0"/>
              <a:t>求得平均数进行预测的方法。</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几何平均法</a:t>
            </a:r>
          </a:p>
          <a:p>
            <a:r>
              <a:rPr lang="zh-CN" altLang="zh-CN" dirty="0"/>
              <a:t>几何平均法就是运用几何平均数求出预测目标的发展速度。它是将观察期</a:t>
            </a:r>
            <a:r>
              <a:rPr lang="en-US" altLang="zh-CN" i="1" dirty="0"/>
              <a:t>n</a:t>
            </a:r>
            <a:r>
              <a:rPr lang="zh-CN" altLang="zh-CN" dirty="0"/>
              <a:t>个环比速度相乘</a:t>
            </a:r>
            <a:r>
              <a:rPr lang="en-US" altLang="zh-CN" dirty="0"/>
              <a:t>,</a:t>
            </a:r>
            <a:r>
              <a:rPr lang="zh-CN" altLang="zh-CN" dirty="0"/>
              <a:t>开</a:t>
            </a:r>
            <a:r>
              <a:rPr lang="en-US" altLang="zh-CN" i="1" dirty="0"/>
              <a:t>n</a:t>
            </a:r>
            <a:r>
              <a:rPr lang="zh-CN" altLang="zh-CN" dirty="0"/>
              <a:t>次方</a:t>
            </a:r>
            <a:r>
              <a:rPr lang="en-US" altLang="zh-CN" dirty="0"/>
              <a:t>,</a:t>
            </a:r>
            <a:r>
              <a:rPr lang="zh-CN" altLang="zh-CN" dirty="0"/>
              <a:t>所得的</a:t>
            </a:r>
            <a:r>
              <a:rPr lang="en-US" altLang="zh-CN" i="1" dirty="0"/>
              <a:t>n</a:t>
            </a:r>
            <a:r>
              <a:rPr lang="zh-CN" altLang="zh-CN" dirty="0"/>
              <a:t>次方根。</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加权平均法</a:t>
            </a:r>
          </a:p>
          <a:p>
            <a:r>
              <a:rPr lang="zh-CN" altLang="zh-CN" dirty="0"/>
              <a:t>加权平均法就是在求平均数时</a:t>
            </a:r>
            <a:r>
              <a:rPr lang="en-US" altLang="zh-CN" dirty="0"/>
              <a:t>,</a:t>
            </a:r>
            <a:r>
              <a:rPr lang="zh-CN" altLang="zh-CN" dirty="0"/>
              <a:t>根据观察期各项资料重要性的不同</a:t>
            </a:r>
            <a:r>
              <a:rPr lang="en-US" altLang="zh-CN" dirty="0"/>
              <a:t>,</a:t>
            </a:r>
            <a:r>
              <a:rPr lang="zh-CN" altLang="zh-CN" dirty="0"/>
              <a:t>分别给予不同的权数后加以平均的方法。其特点是所求得的平均数已包含长期趋势的变动。</a:t>
            </a:r>
          </a:p>
          <a:p>
            <a:endParaRPr lang="zh-CN" altLang="en-US" dirty="0"/>
          </a:p>
        </p:txBody>
      </p:sp>
    </p:spTree>
    <p:extLst>
      <p:ext uri="{BB962C8B-B14F-4D97-AF65-F5344CB8AC3E}">
        <p14:creationId xmlns:p14="http://schemas.microsoft.com/office/powerpoint/2010/main" val="13569716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时间序列预测法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二、移动平均法</a:t>
            </a:r>
          </a:p>
          <a:p>
            <a:r>
              <a:rPr lang="zh-CN" altLang="zh-CN" dirty="0"/>
              <a:t>移动平均法是按相等的时间间隔和顺序对时间序列数据依次计算平均数</a:t>
            </a:r>
            <a:r>
              <a:rPr lang="en-US" altLang="zh-CN" dirty="0"/>
              <a:t>,</a:t>
            </a:r>
            <a:r>
              <a:rPr lang="zh-CN" altLang="zh-CN" dirty="0"/>
              <a:t>并把计算结果排成新的动态数列</a:t>
            </a:r>
            <a:r>
              <a:rPr lang="en-US" altLang="zh-CN" dirty="0"/>
              <a:t>,</a:t>
            </a:r>
            <a:r>
              <a:rPr lang="zh-CN" altLang="zh-CN" dirty="0"/>
              <a:t>根据预测对象的变化规律进行定量预测的方法</a:t>
            </a:r>
            <a:r>
              <a:rPr lang="zh-CN" altLang="zh-CN" dirty="0" smtClean="0"/>
              <a:t>。</a:t>
            </a:r>
            <a:endParaRPr lang="en-US" altLang="zh-CN" dirty="0" smtClean="0"/>
          </a:p>
          <a:p>
            <a:r>
              <a:rPr lang="zh-CN" altLang="zh-CN" dirty="0" smtClean="0"/>
              <a:t>移动</a:t>
            </a:r>
            <a:r>
              <a:rPr lang="zh-CN" altLang="zh-CN" dirty="0"/>
              <a:t>平均法能够部分地消除事物变化的随机波动</a:t>
            </a:r>
            <a:r>
              <a:rPr lang="en-US" altLang="zh-CN" dirty="0"/>
              <a:t>,</a:t>
            </a:r>
            <a:r>
              <a:rPr lang="zh-CN" altLang="zh-CN" dirty="0"/>
              <a:t>起到修匀历史数据和揭示事物变动趋势的作用。</a:t>
            </a:r>
            <a:endParaRPr lang="zh-CN" altLang="en-US" dirty="0"/>
          </a:p>
        </p:txBody>
      </p:sp>
    </p:spTree>
    <p:extLst>
      <p:ext uri="{BB962C8B-B14F-4D97-AF65-F5344CB8AC3E}">
        <p14:creationId xmlns:p14="http://schemas.microsoft.com/office/powerpoint/2010/main" val="14760914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时间序列预测法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三、指数平滑法</a:t>
            </a:r>
          </a:p>
          <a:p>
            <a:r>
              <a:rPr lang="zh-CN" altLang="zh-CN" dirty="0"/>
              <a:t>指数平滑法也称指数移动平均法和指数修匀法</a:t>
            </a:r>
            <a:r>
              <a:rPr lang="en-US" altLang="zh-CN" dirty="0"/>
              <a:t>,</a:t>
            </a:r>
            <a:r>
              <a:rPr lang="zh-CN" altLang="zh-CN" dirty="0"/>
              <a:t>是采用上一期的预测值和实际值</a:t>
            </a:r>
            <a:r>
              <a:rPr lang="en-US" altLang="zh-CN" dirty="0"/>
              <a:t>,</a:t>
            </a:r>
            <a:r>
              <a:rPr lang="zh-CN" altLang="zh-CN" dirty="0"/>
              <a:t>用指数加权的办法进行预测</a:t>
            </a:r>
            <a:r>
              <a:rPr lang="zh-CN" altLang="zh-CN" dirty="0" smtClean="0"/>
              <a:t>。</a:t>
            </a:r>
            <a:endParaRPr lang="en-US" altLang="zh-CN" dirty="0" smtClean="0"/>
          </a:p>
          <a:p>
            <a:r>
              <a:rPr lang="zh-CN" altLang="zh-CN" dirty="0" smtClean="0"/>
              <a:t>这种</a:t>
            </a:r>
            <a:r>
              <a:rPr lang="zh-CN" altLang="zh-CN" dirty="0"/>
              <a:t>方法只要有上一期的实际数和上一期的预测值</a:t>
            </a:r>
            <a:r>
              <a:rPr lang="en-US" altLang="zh-CN" dirty="0"/>
              <a:t>,</a:t>
            </a:r>
            <a:r>
              <a:rPr lang="zh-CN" altLang="zh-CN" dirty="0"/>
              <a:t>就能计算出下一期的预测值</a:t>
            </a:r>
            <a:r>
              <a:rPr lang="en-US" altLang="zh-CN" dirty="0"/>
              <a:t>,</a:t>
            </a:r>
            <a:r>
              <a:rPr lang="zh-CN" altLang="zh-CN" dirty="0"/>
              <a:t>比较简便。</a:t>
            </a:r>
          </a:p>
          <a:p>
            <a:endParaRPr lang="zh-CN" altLang="en-US" dirty="0"/>
          </a:p>
        </p:txBody>
      </p:sp>
    </p:spTree>
    <p:extLst>
      <p:ext uri="{BB962C8B-B14F-4D97-AF65-F5344CB8AC3E}">
        <p14:creationId xmlns:p14="http://schemas.microsoft.com/office/powerpoint/2010/main" val="30159732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时间序列预测法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四、季节指数预测法</a:t>
            </a:r>
          </a:p>
          <a:p>
            <a:r>
              <a:rPr lang="zh-CN" altLang="zh-CN" dirty="0"/>
              <a:t>季节变动是指某些市场现象由于受自然气候、生产条件、生活习惯等因素的影响</a:t>
            </a:r>
            <a:r>
              <a:rPr lang="en-US" altLang="zh-CN" dirty="0"/>
              <a:t>,</a:t>
            </a:r>
            <a:r>
              <a:rPr lang="zh-CN" altLang="zh-CN" dirty="0"/>
              <a:t>在一段时间内随季节的变化而呈现周期性的变化规律。例如</a:t>
            </a:r>
            <a:r>
              <a:rPr lang="en-US" altLang="zh-CN" dirty="0"/>
              <a:t>,</a:t>
            </a:r>
            <a:r>
              <a:rPr lang="zh-CN" altLang="zh-CN" dirty="0"/>
              <a:t>农副产品受自然气候影响</a:t>
            </a:r>
            <a:r>
              <a:rPr lang="en-US" altLang="zh-CN" dirty="0"/>
              <a:t>,</a:t>
            </a:r>
            <a:r>
              <a:rPr lang="zh-CN" altLang="zh-CN" dirty="0"/>
              <a:t>形成市场供应量的季节性变动</a:t>
            </a:r>
            <a:r>
              <a:rPr lang="en-US" altLang="zh-CN" dirty="0"/>
              <a:t>;</a:t>
            </a:r>
            <a:r>
              <a:rPr lang="zh-CN" altLang="zh-CN" dirty="0"/>
              <a:t>节日产品、礼品性产品受民间传统的影响</a:t>
            </a:r>
            <a:r>
              <a:rPr lang="en-US" altLang="zh-CN" dirty="0"/>
              <a:t>,</a:t>
            </a:r>
            <a:r>
              <a:rPr lang="zh-CN" altLang="zh-CN" dirty="0"/>
              <a:t>其销售量也呈现明显的季节性变动。</a:t>
            </a:r>
          </a:p>
          <a:p>
            <a:r>
              <a:rPr lang="zh-CN" altLang="zh-CN" dirty="0"/>
              <a:t>季节变动的主要特点是</a:t>
            </a:r>
            <a:r>
              <a:rPr lang="en-US" altLang="zh-CN" dirty="0"/>
              <a:t>,</a:t>
            </a:r>
            <a:r>
              <a:rPr lang="zh-CN" altLang="zh-CN" dirty="0"/>
              <a:t>每年重复出现</a:t>
            </a:r>
            <a:r>
              <a:rPr lang="en-US" altLang="zh-CN" dirty="0"/>
              <a:t>,</a:t>
            </a:r>
            <a:r>
              <a:rPr lang="zh-CN" altLang="zh-CN" dirty="0"/>
              <a:t>各年同月</a:t>
            </a:r>
            <a:r>
              <a:rPr lang="en-US" altLang="zh-CN" dirty="0"/>
              <a:t>(</a:t>
            </a:r>
            <a:r>
              <a:rPr lang="zh-CN" altLang="zh-CN" dirty="0"/>
              <a:t>或季</a:t>
            </a:r>
            <a:r>
              <a:rPr lang="en-US" altLang="zh-CN" dirty="0"/>
              <a:t>)</a:t>
            </a:r>
            <a:r>
              <a:rPr lang="zh-CN" altLang="zh-CN" dirty="0"/>
              <a:t>具有相同的变动方向</a:t>
            </a:r>
            <a:r>
              <a:rPr lang="en-US" altLang="zh-CN" dirty="0"/>
              <a:t>,</a:t>
            </a:r>
            <a:r>
              <a:rPr lang="zh-CN" altLang="zh-CN" dirty="0"/>
              <a:t>变动幅度一般相差不大。所以</a:t>
            </a:r>
            <a:r>
              <a:rPr lang="en-US" altLang="zh-CN" dirty="0"/>
              <a:t>,</a:t>
            </a:r>
            <a:r>
              <a:rPr lang="zh-CN" altLang="zh-CN" dirty="0"/>
              <a:t>研究市场现象的季节性变动</a:t>
            </a:r>
            <a:r>
              <a:rPr lang="en-US" altLang="zh-CN" dirty="0"/>
              <a:t>,</a:t>
            </a:r>
            <a:r>
              <a:rPr lang="zh-CN" altLang="zh-CN" dirty="0"/>
              <a:t>收集时间序列的资料一般应以月</a:t>
            </a:r>
            <a:r>
              <a:rPr lang="en-US" altLang="zh-CN" dirty="0"/>
              <a:t>(</a:t>
            </a:r>
            <a:r>
              <a:rPr lang="zh-CN" altLang="zh-CN" dirty="0"/>
              <a:t>或季</a:t>
            </a:r>
            <a:r>
              <a:rPr lang="en-US" altLang="zh-CN" dirty="0"/>
              <a:t>)</a:t>
            </a:r>
            <a:r>
              <a:rPr lang="zh-CN" altLang="zh-CN" dirty="0"/>
              <a:t>为单位</a:t>
            </a:r>
            <a:r>
              <a:rPr lang="en-US" altLang="zh-CN" dirty="0"/>
              <a:t>,</a:t>
            </a:r>
            <a:r>
              <a:rPr lang="zh-CN" altLang="zh-CN" dirty="0"/>
              <a:t>并且至少需要有</a:t>
            </a:r>
            <a:r>
              <a:rPr lang="en-US" altLang="zh-CN" dirty="0"/>
              <a:t>3</a:t>
            </a:r>
            <a:r>
              <a:rPr lang="zh-CN" altLang="zh-CN" dirty="0"/>
              <a:t>年或</a:t>
            </a:r>
            <a:r>
              <a:rPr lang="en-US" altLang="zh-CN" dirty="0"/>
              <a:t>3</a:t>
            </a:r>
            <a:r>
              <a:rPr lang="zh-CN" altLang="zh-CN" dirty="0"/>
              <a:t>年以上市场现象各月</a:t>
            </a:r>
            <a:r>
              <a:rPr lang="en-US" altLang="zh-CN" dirty="0"/>
              <a:t>(</a:t>
            </a:r>
            <a:r>
              <a:rPr lang="zh-CN" altLang="zh-CN" dirty="0"/>
              <a:t>或季</a:t>
            </a:r>
            <a:r>
              <a:rPr lang="en-US" altLang="zh-CN" dirty="0"/>
              <a:t>)</a:t>
            </a:r>
            <a:r>
              <a:rPr lang="zh-CN" altLang="zh-CN" dirty="0"/>
              <a:t>的资料</a:t>
            </a:r>
            <a:r>
              <a:rPr lang="en-US" altLang="zh-CN" dirty="0"/>
              <a:t>,</a:t>
            </a:r>
            <a:r>
              <a:rPr lang="zh-CN" altLang="zh-CN" dirty="0"/>
              <a:t>才能观察到季节性变动的一般性规律。</a:t>
            </a:r>
          </a:p>
          <a:p>
            <a:endParaRPr lang="zh-CN" altLang="en-US" dirty="0"/>
          </a:p>
        </p:txBody>
      </p:sp>
    </p:spTree>
    <p:extLst>
      <p:ext uri="{BB962C8B-B14F-4D97-AF65-F5344CB8AC3E}">
        <p14:creationId xmlns:p14="http://schemas.microsoft.com/office/powerpoint/2010/main" val="25350413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时间序列预测法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五、趋势方程拟合预测法</a:t>
            </a:r>
          </a:p>
          <a:p>
            <a:r>
              <a:rPr lang="zh-CN" altLang="zh-CN" dirty="0"/>
              <a:t>趋势方程拟合预测法是指把预测目标的时间序列所揭示的发展变化规律拟合成一个趋势方程</a:t>
            </a:r>
            <a:r>
              <a:rPr lang="en-US" altLang="zh-CN" dirty="0"/>
              <a:t>,</a:t>
            </a:r>
            <a:r>
              <a:rPr lang="zh-CN" altLang="zh-CN" dirty="0"/>
              <a:t>并使用拟合方程进行预测的方法</a:t>
            </a:r>
            <a:r>
              <a:rPr lang="en-US" altLang="zh-CN" dirty="0"/>
              <a:t>,</a:t>
            </a:r>
            <a:r>
              <a:rPr lang="zh-CN" altLang="zh-CN" dirty="0"/>
              <a:t>包括直线方程拟合法和曲线方程拟合法。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直线方程拟合法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曲线方程拟合法</a:t>
            </a:r>
          </a:p>
          <a:p>
            <a:endParaRPr lang="zh-CN" altLang="en-US" dirty="0"/>
          </a:p>
        </p:txBody>
      </p:sp>
    </p:spTree>
    <p:extLst>
      <p:ext uri="{BB962C8B-B14F-4D97-AF65-F5344CB8AC3E}">
        <p14:creationId xmlns:p14="http://schemas.microsoft.com/office/powerpoint/2010/main" val="343965546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因果关系分析预测法</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一、一元线性回归法</a:t>
                </a:r>
              </a:p>
              <a:p>
                <a:r>
                  <a:rPr lang="zh-CN" altLang="zh-CN" dirty="0"/>
                  <a:t>一元线性回归法是指只有一个自变量的变动对因变量产生的影响</a:t>
                </a:r>
                <a:r>
                  <a:rPr lang="en-US" altLang="zh-CN" dirty="0"/>
                  <a:t>,</a:t>
                </a:r>
                <a:r>
                  <a:rPr lang="zh-CN" altLang="zh-CN" dirty="0"/>
                  <a:t>两者之间的关系可用回归直线表示如下</a:t>
                </a:r>
                <a:r>
                  <a:rPr lang="en-US" altLang="zh-CN" dirty="0"/>
                  <a:t>:</a:t>
                </a:r>
                <a:endParaRPr lang="zh-CN" altLang="zh-CN" dirty="0"/>
              </a:p>
              <a:p>
                <a:r>
                  <a:rPr lang="en-US" altLang="zh-CN" i="1" dirty="0"/>
                  <a:t>Y=</a:t>
                </a:r>
                <a:r>
                  <a:rPr lang="en-US" altLang="zh-CN" i="1" dirty="0" err="1"/>
                  <a:t>a+bx</a:t>
                </a:r>
                <a:endParaRPr lang="zh-CN" altLang="zh-CN" dirty="0"/>
              </a:p>
              <a:p>
                <a:r>
                  <a:rPr lang="zh-CN" altLang="zh-CN" dirty="0"/>
                  <a:t>在上式中</a:t>
                </a:r>
                <a:r>
                  <a:rPr lang="en-US" altLang="zh-CN" dirty="0"/>
                  <a:t>,</a:t>
                </a:r>
                <a:r>
                  <a:rPr lang="en-US" altLang="zh-CN" i="1" dirty="0"/>
                  <a:t>Y</a:t>
                </a:r>
                <a:r>
                  <a:rPr lang="zh-CN" altLang="zh-CN" dirty="0"/>
                  <a:t>为因变量</a:t>
                </a:r>
                <a:r>
                  <a:rPr lang="en-US" altLang="zh-CN" dirty="0"/>
                  <a:t>;</a:t>
                </a:r>
                <a:r>
                  <a:rPr lang="en-US" altLang="zh-CN" i="1" dirty="0"/>
                  <a:t>x</a:t>
                </a:r>
                <a:r>
                  <a:rPr lang="zh-CN" altLang="zh-CN" dirty="0"/>
                  <a:t>为自变量</a:t>
                </a:r>
                <a:r>
                  <a:rPr lang="en-US" altLang="zh-CN" dirty="0"/>
                  <a:t>,</a:t>
                </a:r>
                <a:r>
                  <a:rPr lang="zh-CN" altLang="zh-CN" dirty="0"/>
                  <a:t>即引起市场变化的某影响因素</a:t>
                </a:r>
                <a:r>
                  <a:rPr lang="en-US" altLang="zh-CN" dirty="0"/>
                  <a:t>;</a:t>
                </a:r>
                <a:r>
                  <a:rPr lang="en-US" altLang="zh-CN" i="1" dirty="0"/>
                  <a:t>a</a:t>
                </a:r>
                <a:r>
                  <a:rPr lang="zh-CN" altLang="zh-CN" dirty="0"/>
                  <a:t>、</a:t>
                </a:r>
                <a:r>
                  <a:rPr lang="en-US" altLang="zh-CN" i="1" dirty="0"/>
                  <a:t>b</a:t>
                </a:r>
                <a:r>
                  <a:rPr lang="zh-CN" altLang="zh-CN" dirty="0"/>
                  <a:t>为回归系数</a:t>
                </a:r>
                <a:r>
                  <a:rPr lang="en-US" altLang="zh-CN" dirty="0"/>
                  <a:t>,</a:t>
                </a:r>
                <a:r>
                  <a:rPr lang="zh-CN" altLang="zh-CN" dirty="0"/>
                  <a:t>是两个待定参数</a:t>
                </a:r>
                <a:r>
                  <a:rPr lang="en-US" altLang="zh-CN" dirty="0"/>
                  <a:t>,</a:t>
                </a:r>
                <a:r>
                  <a:rPr lang="zh-CN" altLang="zh-CN" dirty="0"/>
                  <a:t>其中</a:t>
                </a:r>
                <a:r>
                  <a:rPr lang="en-US" altLang="zh-CN" i="1" dirty="0"/>
                  <a:t>a</a:t>
                </a:r>
                <a:r>
                  <a:rPr lang="zh-CN" altLang="zh-CN" dirty="0"/>
                  <a:t>是截距</a:t>
                </a:r>
                <a:r>
                  <a:rPr lang="en-US" altLang="zh-CN" dirty="0"/>
                  <a:t>,</a:t>
                </a:r>
                <a:r>
                  <a:rPr lang="en-US" altLang="zh-CN" i="1" dirty="0"/>
                  <a:t>b</a:t>
                </a:r>
                <a:r>
                  <a:rPr lang="zh-CN" altLang="zh-CN" dirty="0"/>
                  <a:t>是斜率</a:t>
                </a:r>
                <a:r>
                  <a:rPr lang="en-US" altLang="zh-CN" dirty="0"/>
                  <a:t>,</a:t>
                </a:r>
                <a:r>
                  <a:rPr lang="en-US" altLang="zh-CN" i="1" dirty="0"/>
                  <a:t>a</a:t>
                </a:r>
                <a:r>
                  <a:rPr lang="zh-CN" altLang="zh-CN" dirty="0"/>
                  <a:t>与</a:t>
                </a:r>
                <a:r>
                  <a:rPr lang="en-US" altLang="zh-CN" i="1" dirty="0"/>
                  <a:t>b</a:t>
                </a:r>
                <a:r>
                  <a:rPr lang="zh-CN" altLang="zh-CN" dirty="0"/>
                  <a:t>的数值可用最小二乘法求解</a:t>
                </a:r>
                <a:r>
                  <a:rPr lang="en-US" altLang="zh-CN" dirty="0"/>
                  <a:t>,</a:t>
                </a:r>
                <a:r>
                  <a:rPr lang="zh-CN" altLang="zh-CN" dirty="0"/>
                  <a:t>求解公式为</a:t>
                </a:r>
                <a:r>
                  <a:rPr lang="en-US" altLang="zh-CN" dirty="0"/>
                  <a:t>:</a:t>
                </a:r>
                <a:endParaRPr lang="zh-CN" altLang="zh-CN" dirty="0"/>
              </a:p>
              <a:p>
                <a14:m>
                  <m:oMath xmlns:m="http://schemas.openxmlformats.org/officeDocument/2006/math">
                    <m:m>
                      <m:mPr>
                        <m:plcHide m:val="on"/>
                        <m:mcs>
                          <m:mc>
                            <m:mcPr>
                              <m:count m:val="1"/>
                              <m:mcJc m:val="center"/>
                            </m:mcPr>
                          </m:mc>
                        </m:mcs>
                        <m:ctrlPr>
                          <a:rPr lang="zh-CN" altLang="zh-CN" i="1"/>
                        </m:ctrlPr>
                      </m:mPr>
                      <m:mr>
                        <m:e>
                          <m:r>
                            <a:rPr lang="en-US" altLang="zh-CN" i="1"/>
                            <m:t>𝑎</m:t>
                          </m:r>
                          <m:r>
                            <a:rPr lang="en-US" altLang="zh-CN"/>
                            <m:t>=</m:t>
                          </m:r>
                          <m:f>
                            <m:fPr>
                              <m:ctrlPr>
                                <a:rPr lang="zh-CN" altLang="zh-CN" i="1"/>
                              </m:ctrlPr>
                            </m:fPr>
                            <m:num>
                              <m:r>
                                <m:rPr>
                                  <m:nor/>
                                </m:rPr>
                                <a:rPr lang="en-US" altLang="zh-CN"/>
                                <m:t>∑</m:t>
                              </m:r>
                              <m:r>
                                <a:rPr lang="en-US" altLang="zh-CN" i="1"/>
                                <m:t>𝑦</m:t>
                              </m:r>
                            </m:num>
                            <m:den>
                              <m:r>
                                <a:rPr lang="en-US" altLang="zh-CN" i="1"/>
                                <m:t>𝑛</m:t>
                              </m:r>
                            </m:den>
                          </m:f>
                          <m:r>
                            <m:rPr>
                              <m:nor/>
                            </m:rPr>
                            <a:rPr lang="en-US" altLang="zh-CN" i="1"/>
                            <m:t>−</m:t>
                          </m:r>
                          <m:f>
                            <m:fPr>
                              <m:ctrlPr>
                                <a:rPr lang="zh-CN" altLang="zh-CN" i="1"/>
                              </m:ctrlPr>
                            </m:fPr>
                            <m:num>
                              <m:r>
                                <a:rPr lang="en-US" altLang="zh-CN" i="1"/>
                                <m:t>𝑏</m:t>
                              </m:r>
                              <m:r>
                                <m:rPr>
                                  <m:nor/>
                                </m:rPr>
                                <a:rPr lang="en-US" altLang="zh-CN"/>
                                <m:t>∑</m:t>
                              </m:r>
                              <m:r>
                                <a:rPr lang="en-US" altLang="zh-CN" i="1"/>
                                <m:t>𝑥</m:t>
                              </m:r>
                            </m:num>
                            <m:den>
                              <m:r>
                                <a:rPr lang="en-US" altLang="zh-CN" i="1"/>
                                <m:t>𝑛</m:t>
                              </m:r>
                            </m:den>
                          </m:f>
                        </m:e>
                      </m:mr>
                      <m:mr>
                        <m:e>
                          <m:r>
                            <a:rPr lang="en-US" altLang="zh-CN" i="1"/>
                            <m:t>𝑏</m:t>
                          </m:r>
                          <m:r>
                            <a:rPr lang="en-US" altLang="zh-CN"/>
                            <m:t>=</m:t>
                          </m:r>
                          <m:f>
                            <m:fPr>
                              <m:ctrlPr>
                                <a:rPr lang="zh-CN" altLang="zh-CN" i="1"/>
                              </m:ctrlPr>
                            </m:fPr>
                            <m:num>
                              <m:r>
                                <a:rPr lang="en-US" altLang="zh-CN" i="1"/>
                                <m:t>𝑛</m:t>
                              </m:r>
                              <m:r>
                                <m:rPr>
                                  <m:nor/>
                                </m:rPr>
                                <a:rPr lang="en-US" altLang="zh-CN"/>
                                <m:t>∑</m:t>
                              </m:r>
                              <m:r>
                                <a:rPr lang="en-US" altLang="zh-CN" i="1"/>
                                <m:t>𝑥𝑦</m:t>
                              </m:r>
                              <m:r>
                                <m:rPr>
                                  <m:nor/>
                                </m:rPr>
                                <a:rPr lang="en-US" altLang="zh-CN" i="1"/>
                                <m:t>−</m:t>
                              </m:r>
                              <m:r>
                                <m:rPr>
                                  <m:nor/>
                                </m:rPr>
                                <a:rPr lang="en-US" altLang="zh-CN"/>
                                <m:t>∑</m:t>
                              </m:r>
                              <m:r>
                                <a:rPr lang="en-US" altLang="zh-CN" i="1"/>
                                <m:t>𝑥</m:t>
                              </m:r>
                              <m:r>
                                <m:rPr>
                                  <m:nor/>
                                </m:rPr>
                                <a:rPr lang="en-US" altLang="zh-CN"/>
                                <m:t>∑</m:t>
                              </m:r>
                              <m:r>
                                <a:rPr lang="en-US" altLang="zh-CN" i="1"/>
                                <m:t>𝑦</m:t>
                              </m:r>
                            </m:num>
                            <m:den>
                              <m:r>
                                <a:rPr lang="en-US" altLang="zh-CN" i="1"/>
                                <m:t>𝑛</m:t>
                              </m:r>
                              <m:r>
                                <m:rPr>
                                  <m:nor/>
                                </m:rPr>
                                <a:rPr lang="en-US" altLang="zh-CN"/>
                                <m:t>∑</m:t>
                              </m:r>
                              <m:sSup>
                                <m:sSupPr>
                                  <m:ctrlPr>
                                    <a:rPr lang="zh-CN" altLang="zh-CN" i="1"/>
                                  </m:ctrlPr>
                                </m:sSupPr>
                                <m:e>
                                  <m:r>
                                    <a:rPr lang="en-US" altLang="zh-CN" i="1"/>
                                    <m:t>𝑥</m:t>
                                  </m:r>
                                </m:e>
                                <m:sup>
                                  <m:r>
                                    <a:rPr lang="en-US" altLang="zh-CN"/>
                                    <m:t>2</m:t>
                                  </m:r>
                                </m:sup>
                              </m:sSup>
                              <m:r>
                                <m:rPr>
                                  <m:nor/>
                                </m:rPr>
                                <a:rPr lang="en-US" altLang="zh-CN" i="1"/>
                                <m:t>−</m:t>
                              </m:r>
                              <m:r>
                                <m:rPr>
                                  <m:nor/>
                                </m:rPr>
                                <a:rPr lang="en-US" altLang="zh-CN"/>
                                <m:t>(∑</m:t>
                              </m:r>
                              <m:r>
                                <a:rPr lang="en-US" altLang="zh-CN" i="1"/>
                                <m:t>𝑥</m:t>
                              </m:r>
                              <m:sSup>
                                <m:sSupPr>
                                  <m:ctrlPr>
                                    <a:rPr lang="zh-CN" altLang="zh-CN" i="1"/>
                                  </m:ctrlPr>
                                </m:sSupPr>
                                <m:e>
                                  <m:r>
                                    <m:rPr>
                                      <m:nor/>
                                    </m:rPr>
                                    <a:rPr lang="en-US" altLang="zh-CN"/>
                                    <m:t>)</m:t>
                                  </m:r>
                                </m:e>
                                <m:sup>
                                  <m:r>
                                    <a:rPr lang="en-US" altLang="zh-CN"/>
                                    <m:t>2</m:t>
                                  </m:r>
                                </m:sup>
                              </m:sSup>
                            </m:den>
                          </m:f>
                        </m:e>
                      </m:mr>
                      <m:mr>
                        <m:e/>
                      </m:mr>
                    </m:m>
                  </m:oMath>
                </a14:m>
                <a:endParaRPr lang="zh-CN"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002" r="-5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0256206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因果关系分析预测法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二、多元线性回归法</a:t>
            </a:r>
          </a:p>
          <a:p>
            <a:r>
              <a:rPr lang="zh-CN" altLang="zh-CN" dirty="0"/>
              <a:t>多元线性回归法是指在利用统计资料进行多元回归分析的基础上</a:t>
            </a:r>
            <a:r>
              <a:rPr lang="en-US" altLang="zh-CN" dirty="0"/>
              <a:t>,</a:t>
            </a:r>
            <a:r>
              <a:rPr lang="zh-CN" altLang="zh-CN" dirty="0"/>
              <a:t>通过建立多元回归预测方程</a:t>
            </a:r>
            <a:r>
              <a:rPr lang="en-US" altLang="zh-CN" dirty="0"/>
              <a:t>,</a:t>
            </a:r>
            <a:r>
              <a:rPr lang="zh-CN" altLang="zh-CN" dirty="0"/>
              <a:t>用两个及两个以上已知变量来估算预测对象。多元回归分析与一元回归分析基本相同</a:t>
            </a:r>
            <a:r>
              <a:rPr lang="en-US" altLang="zh-CN" dirty="0"/>
              <a:t>,</a:t>
            </a:r>
            <a:r>
              <a:rPr lang="zh-CN" altLang="zh-CN" dirty="0"/>
              <a:t>只是表达式和计算都较为复杂。其计算公式为</a:t>
            </a:r>
            <a:r>
              <a:rPr lang="en-US" altLang="zh-CN" dirty="0"/>
              <a:t>:</a:t>
            </a:r>
            <a:endParaRPr lang="zh-CN" altLang="zh-CN" dirty="0"/>
          </a:p>
          <a:p>
            <a:r>
              <a:rPr lang="en-US" altLang="zh-CN" i="1" dirty="0"/>
              <a:t>y=a+b</a:t>
            </a:r>
            <a:r>
              <a:rPr lang="en-US" altLang="zh-CN" baseline="-25000" dirty="0"/>
              <a:t>1</a:t>
            </a:r>
            <a:r>
              <a:rPr lang="en-US" altLang="zh-CN" i="1" dirty="0"/>
              <a:t>x</a:t>
            </a:r>
            <a:r>
              <a:rPr lang="en-US" altLang="zh-CN" baseline="-25000" dirty="0"/>
              <a:t>1</a:t>
            </a:r>
            <a:r>
              <a:rPr lang="en-US" altLang="zh-CN" i="1" dirty="0"/>
              <a:t>+b</a:t>
            </a:r>
            <a:r>
              <a:rPr lang="en-US" altLang="zh-CN" baseline="-25000" dirty="0"/>
              <a:t>2</a:t>
            </a:r>
            <a:r>
              <a:rPr lang="en-US" altLang="zh-CN" i="1" dirty="0"/>
              <a:t>x</a:t>
            </a:r>
            <a:r>
              <a:rPr lang="en-US" altLang="zh-CN" baseline="-25000" dirty="0"/>
              <a:t>2</a:t>
            </a:r>
            <a:r>
              <a:rPr lang="en-US" altLang="zh-CN" i="1" dirty="0"/>
              <a:t>+</a:t>
            </a:r>
            <a:r>
              <a:rPr lang="zh-CN" altLang="zh-CN" dirty="0"/>
              <a:t>…</a:t>
            </a:r>
            <a:r>
              <a:rPr lang="en-US" altLang="zh-CN" i="1" dirty="0"/>
              <a:t>+</a:t>
            </a:r>
            <a:r>
              <a:rPr lang="en-US" altLang="zh-CN" i="1" dirty="0" err="1"/>
              <a:t>b</a:t>
            </a:r>
            <a:r>
              <a:rPr lang="en-US" altLang="zh-CN" i="1" baseline="-25000" dirty="0" err="1"/>
              <a:t>n</a:t>
            </a:r>
            <a:r>
              <a:rPr lang="en-US" altLang="zh-CN" i="1" dirty="0" err="1"/>
              <a:t>x</a:t>
            </a:r>
            <a:r>
              <a:rPr lang="en-US" altLang="zh-CN" i="1" baseline="-25000" dirty="0" err="1"/>
              <a:t>n</a:t>
            </a:r>
            <a:endParaRPr lang="zh-CN" altLang="zh-CN" dirty="0"/>
          </a:p>
          <a:p>
            <a:r>
              <a:rPr lang="zh-CN" altLang="zh-CN" dirty="0"/>
              <a:t>式中</a:t>
            </a:r>
            <a:r>
              <a:rPr lang="en-US" altLang="zh-CN" dirty="0"/>
              <a:t>:</a:t>
            </a:r>
            <a:r>
              <a:rPr lang="en-US" altLang="zh-CN" i="1" dirty="0"/>
              <a:t>y</a:t>
            </a:r>
            <a:r>
              <a:rPr lang="zh-CN" altLang="zh-CN" dirty="0"/>
              <a:t>——因变量</a:t>
            </a:r>
            <a:r>
              <a:rPr lang="en-US" altLang="zh-CN" dirty="0"/>
              <a:t>;</a:t>
            </a:r>
            <a:endParaRPr lang="zh-CN" altLang="zh-CN" dirty="0"/>
          </a:p>
          <a:p>
            <a:r>
              <a:rPr lang="en-US" altLang="zh-CN" i="1" dirty="0"/>
              <a:t>x</a:t>
            </a:r>
            <a:r>
              <a:rPr lang="en-US" altLang="zh-CN" i="1" baseline="-25000" dirty="0"/>
              <a:t>i</a:t>
            </a:r>
            <a:r>
              <a:rPr lang="zh-CN" altLang="zh-CN" dirty="0"/>
              <a:t>——变量</a:t>
            </a:r>
            <a:r>
              <a:rPr lang="en-US" altLang="zh-CN" dirty="0"/>
              <a:t>;</a:t>
            </a:r>
            <a:endParaRPr lang="zh-CN" altLang="zh-CN" dirty="0"/>
          </a:p>
          <a:p>
            <a:r>
              <a:rPr lang="en-US" altLang="zh-CN" i="1" dirty="0"/>
              <a:t>a</a:t>
            </a:r>
            <a:r>
              <a:rPr lang="zh-CN" altLang="zh-CN" dirty="0"/>
              <a:t>——回归系数</a:t>
            </a:r>
            <a:r>
              <a:rPr lang="en-US" altLang="zh-CN" dirty="0"/>
              <a:t>;</a:t>
            </a:r>
            <a:endParaRPr lang="zh-CN" altLang="zh-CN" dirty="0"/>
          </a:p>
          <a:p>
            <a:r>
              <a:rPr lang="en-US" altLang="zh-CN" i="1" dirty="0"/>
              <a:t>b</a:t>
            </a:r>
            <a:r>
              <a:rPr lang="en-US" altLang="zh-CN" i="1" baseline="-25000" dirty="0"/>
              <a:t>i</a:t>
            </a:r>
            <a:r>
              <a:rPr lang="zh-CN" altLang="zh-CN" dirty="0"/>
              <a:t>——回归系数。</a:t>
            </a:r>
          </a:p>
          <a:p>
            <a:endParaRPr lang="zh-CN" altLang="en-US" dirty="0"/>
          </a:p>
        </p:txBody>
      </p:sp>
    </p:spTree>
    <p:extLst>
      <p:ext uri="{BB962C8B-B14F-4D97-AF65-F5344CB8AC3E}">
        <p14:creationId xmlns:p14="http://schemas.microsoft.com/office/powerpoint/2010/main" val="26913093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87"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市场预测基本理论</a:t>
                  </a:r>
                  <a:endParaRPr lang="zh-CN" altLang="zh-CN" sz="2000" b="1" dirty="0">
                    <a:solidFill>
                      <a:srgbClr val="000000"/>
                    </a:solidFill>
                    <a:latin typeface="等线" panose="02010600030101010101" pitchFamily="2" charset="-122"/>
                    <a:ea typeface="等线" panose="02010600030101010101" pitchFamily="2"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定性预测法</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时间序列预测法</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因果关系分析预测法</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1397660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市场预测基本理论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一、市场预测的含义和作用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市场预测的含义</a:t>
            </a:r>
          </a:p>
          <a:p>
            <a:r>
              <a:rPr lang="zh-CN" altLang="zh-CN" dirty="0"/>
              <a:t>市场预测是运用科学的方法</a:t>
            </a:r>
            <a:r>
              <a:rPr lang="en-US" altLang="zh-CN" dirty="0"/>
              <a:t>,</a:t>
            </a:r>
            <a:r>
              <a:rPr lang="zh-CN" altLang="zh-CN" dirty="0"/>
              <a:t>对影响市场供求变化的诸因素进行调查研究</a:t>
            </a:r>
            <a:r>
              <a:rPr lang="en-US" altLang="zh-CN" dirty="0"/>
              <a:t>,</a:t>
            </a:r>
            <a:r>
              <a:rPr lang="zh-CN" altLang="zh-CN" dirty="0"/>
              <a:t>分析和预见其发展趋势</a:t>
            </a:r>
            <a:r>
              <a:rPr lang="en-US" altLang="zh-CN" dirty="0"/>
              <a:t>,</a:t>
            </a:r>
            <a:r>
              <a:rPr lang="zh-CN" altLang="zh-CN" dirty="0"/>
              <a:t>掌握市场供求变化规律</a:t>
            </a:r>
            <a:r>
              <a:rPr lang="en-US" altLang="zh-CN" dirty="0"/>
              <a:t>,</a:t>
            </a:r>
            <a:r>
              <a:rPr lang="zh-CN" altLang="zh-CN" dirty="0"/>
              <a:t>为经营决策提供可靠的依据。</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市场预测的作用</a:t>
            </a:r>
          </a:p>
          <a:p>
            <a:r>
              <a:rPr lang="en-US" altLang="zh-CN" dirty="0"/>
              <a:t>1.</a:t>
            </a:r>
            <a:r>
              <a:rPr lang="zh-CN" altLang="zh-CN" dirty="0"/>
              <a:t>市场预测是企业制订经营计划的前提与依据</a:t>
            </a:r>
          </a:p>
          <a:p>
            <a:r>
              <a:rPr lang="en-US" altLang="zh-CN" dirty="0"/>
              <a:t>2.</a:t>
            </a:r>
            <a:r>
              <a:rPr lang="zh-CN" altLang="zh-CN" dirty="0"/>
              <a:t>市场预测是经营决策的基础</a:t>
            </a:r>
          </a:p>
          <a:p>
            <a:r>
              <a:rPr lang="en-US" altLang="zh-CN" dirty="0"/>
              <a:t>3.</a:t>
            </a:r>
            <a:r>
              <a:rPr lang="zh-CN" altLang="zh-CN" dirty="0"/>
              <a:t>市场预测可以把握规律与趋势 </a:t>
            </a:r>
          </a:p>
          <a:p>
            <a:r>
              <a:rPr lang="en-US" altLang="zh-CN" dirty="0"/>
              <a:t>4.</a:t>
            </a:r>
            <a:r>
              <a:rPr lang="zh-CN" altLang="zh-CN" dirty="0"/>
              <a:t>市场预测有利于企业的经营管理和经济效益</a:t>
            </a:r>
          </a:p>
          <a:p>
            <a:endParaRPr lang="zh-CN" altLang="en-US" dirty="0"/>
          </a:p>
        </p:txBody>
      </p:sp>
    </p:spTree>
    <p:extLst>
      <p:ext uri="{BB962C8B-B14F-4D97-AF65-F5344CB8AC3E}">
        <p14:creationId xmlns:p14="http://schemas.microsoft.com/office/powerpoint/2010/main" val="15498817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市场预测基本理论</a:t>
            </a:r>
            <a:endParaRPr lang="zh-CN" altLang="en-US"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二、市场预测的类型和内容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市场预测的类型</a:t>
            </a:r>
          </a:p>
          <a:p>
            <a:r>
              <a:rPr lang="en-US" altLang="zh-CN" dirty="0"/>
              <a:t>1.</a:t>
            </a:r>
            <a:r>
              <a:rPr lang="zh-CN" altLang="zh-CN" dirty="0"/>
              <a:t>按预测期长短的不同分类</a:t>
            </a:r>
          </a:p>
          <a:p>
            <a:r>
              <a:rPr lang="en-US" altLang="zh-CN" dirty="0"/>
              <a:t>(1)</a:t>
            </a:r>
            <a:r>
              <a:rPr lang="zh-CN" altLang="zh-CN" dirty="0"/>
              <a:t>长期预测</a:t>
            </a:r>
          </a:p>
          <a:p>
            <a:r>
              <a:rPr lang="en-US" altLang="zh-CN" dirty="0"/>
              <a:t>(2)</a:t>
            </a:r>
            <a:r>
              <a:rPr lang="zh-CN" altLang="zh-CN" dirty="0"/>
              <a:t>中期预测</a:t>
            </a:r>
          </a:p>
          <a:p>
            <a:r>
              <a:rPr lang="en-US" altLang="zh-CN" dirty="0"/>
              <a:t>(3)</a:t>
            </a:r>
            <a:r>
              <a:rPr lang="zh-CN" altLang="zh-CN" dirty="0"/>
              <a:t>短期预测</a:t>
            </a:r>
          </a:p>
          <a:p>
            <a:r>
              <a:rPr lang="en-US" altLang="zh-CN" dirty="0"/>
              <a:t>2.</a:t>
            </a:r>
            <a:r>
              <a:rPr lang="zh-CN" altLang="zh-CN" dirty="0"/>
              <a:t>按预测范围的不同分类</a:t>
            </a:r>
          </a:p>
          <a:p>
            <a:r>
              <a:rPr lang="en-US" altLang="zh-CN" dirty="0"/>
              <a:t>(1)</a:t>
            </a:r>
            <a:r>
              <a:rPr lang="zh-CN" altLang="zh-CN" dirty="0"/>
              <a:t>宏观市场预测</a:t>
            </a:r>
          </a:p>
          <a:p>
            <a:r>
              <a:rPr lang="en-US" altLang="zh-CN" dirty="0"/>
              <a:t>(2)</a:t>
            </a:r>
            <a:r>
              <a:rPr lang="zh-CN" altLang="zh-CN" dirty="0"/>
              <a:t>微观市场预测</a:t>
            </a:r>
          </a:p>
          <a:p>
            <a:endParaRPr lang="zh-CN" altLang="en-US" dirty="0"/>
          </a:p>
        </p:txBody>
      </p:sp>
    </p:spTree>
    <p:extLst>
      <p:ext uri="{BB962C8B-B14F-4D97-AF65-F5344CB8AC3E}">
        <p14:creationId xmlns:p14="http://schemas.microsoft.com/office/powerpoint/2010/main" val="275605213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市场预测基本理论</a:t>
            </a:r>
            <a:endParaRPr lang="zh-CN" altLang="en-US" dirty="0"/>
          </a:p>
        </p:txBody>
      </p:sp>
      <p:sp>
        <p:nvSpPr>
          <p:cNvPr id="3" name="内容占位符 2"/>
          <p:cNvSpPr>
            <a:spLocks noGrp="1"/>
          </p:cNvSpPr>
          <p:nvPr>
            <p:ph idx="1"/>
          </p:nvPr>
        </p:nvSpPr>
        <p:spPr/>
        <p:txBody>
          <a:bodyPr/>
          <a:lstStyle/>
          <a:p>
            <a:r>
              <a:rPr lang="en-US" altLang="zh-CN" dirty="0"/>
              <a:t>3.</a:t>
            </a:r>
            <a:r>
              <a:rPr lang="zh-CN" altLang="zh-CN" dirty="0"/>
              <a:t>按预测性质的不同分类 </a:t>
            </a:r>
          </a:p>
          <a:p>
            <a:r>
              <a:rPr lang="en-US" altLang="zh-CN" dirty="0"/>
              <a:t>(1)</a:t>
            </a:r>
            <a:r>
              <a:rPr lang="zh-CN" altLang="zh-CN" dirty="0"/>
              <a:t>定性预测</a:t>
            </a:r>
          </a:p>
          <a:p>
            <a:r>
              <a:rPr lang="en-US" altLang="zh-CN" dirty="0"/>
              <a:t>(2)</a:t>
            </a:r>
            <a:r>
              <a:rPr lang="zh-CN" altLang="zh-CN" dirty="0"/>
              <a:t>定量预测</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市场预测的内容</a:t>
            </a:r>
          </a:p>
          <a:p>
            <a:r>
              <a:rPr lang="en-US" altLang="zh-CN" dirty="0"/>
              <a:t>1.</a:t>
            </a:r>
            <a:r>
              <a:rPr lang="zh-CN" altLang="zh-CN" dirty="0"/>
              <a:t>市场需求预测</a:t>
            </a:r>
          </a:p>
          <a:p>
            <a:r>
              <a:rPr lang="en-US" altLang="zh-CN" dirty="0"/>
              <a:t>2.</a:t>
            </a:r>
            <a:r>
              <a:rPr lang="zh-CN" altLang="zh-CN" dirty="0"/>
              <a:t>市场供给预测</a:t>
            </a:r>
          </a:p>
          <a:p>
            <a:r>
              <a:rPr lang="en-US" altLang="zh-CN" dirty="0"/>
              <a:t>3.</a:t>
            </a:r>
            <a:r>
              <a:rPr lang="zh-CN" altLang="zh-CN" dirty="0"/>
              <a:t>市场销售预测</a:t>
            </a:r>
          </a:p>
          <a:p>
            <a:endParaRPr lang="zh-CN" altLang="en-US" dirty="0"/>
          </a:p>
        </p:txBody>
      </p:sp>
    </p:spTree>
    <p:extLst>
      <p:ext uri="{BB962C8B-B14F-4D97-AF65-F5344CB8AC3E}">
        <p14:creationId xmlns:p14="http://schemas.microsoft.com/office/powerpoint/2010/main" val="28798233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市场预测基本理论</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三、市场预测的步骤</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确定预测目标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收集资料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选择预测方法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预测分析和修正</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编写预测报告</a:t>
            </a:r>
          </a:p>
          <a:p>
            <a:endParaRPr lang="zh-CN" altLang="en-US" dirty="0"/>
          </a:p>
        </p:txBody>
      </p:sp>
    </p:spTree>
    <p:extLst>
      <p:ext uri="{BB962C8B-B14F-4D97-AF65-F5344CB8AC3E}">
        <p14:creationId xmlns:p14="http://schemas.microsoft.com/office/powerpoint/2010/main" val="353151183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定性预测法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一、对比类推法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地区类推法</a:t>
            </a:r>
          </a:p>
          <a:p>
            <a:r>
              <a:rPr lang="zh-CN" altLang="zh-CN" dirty="0"/>
              <a:t>地区类推法就是依据其他国家或地区曾经发生过的事件来进行类推</a:t>
            </a:r>
            <a:r>
              <a:rPr lang="en-US" altLang="zh-CN" dirty="0"/>
              <a:t>,</a:t>
            </a:r>
            <a:r>
              <a:rPr lang="zh-CN" altLang="zh-CN" dirty="0"/>
              <a:t>如根据发达国家的某些产品的市场生命周期在很大程度上可以类比推断这些产品在欠发达国家的市场生命周期。</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产品类推法</a:t>
            </a:r>
          </a:p>
          <a:p>
            <a:r>
              <a:rPr lang="zh-CN" altLang="zh-CN" dirty="0"/>
              <a:t>这种对比类推是指有许多产品在功能、构造、技术等方面具有一定的相似性</a:t>
            </a:r>
            <a:r>
              <a:rPr lang="en-US" altLang="zh-CN" dirty="0"/>
              <a:t>,</a:t>
            </a:r>
            <a:r>
              <a:rPr lang="zh-CN" altLang="zh-CN" dirty="0"/>
              <a:t>因而这些产品的市场发展规律往往会呈现某种相似性</a:t>
            </a:r>
            <a:r>
              <a:rPr lang="en-US" altLang="zh-CN" dirty="0"/>
              <a:t>,</a:t>
            </a:r>
            <a:r>
              <a:rPr lang="zh-CN" altLang="zh-CN" dirty="0"/>
              <a:t>人们就利用产品的这种相似性来进行</a:t>
            </a:r>
            <a:r>
              <a:rPr lang="zh-CN" altLang="zh-CN" dirty="0" smtClean="0"/>
              <a:t>类推</a:t>
            </a:r>
            <a:r>
              <a:rPr lang="zh-CN" altLang="en-US" dirty="0" smtClean="0"/>
              <a:t>。</a:t>
            </a:r>
            <a:endParaRPr lang="zh-CN" altLang="zh-CN" dirty="0"/>
          </a:p>
          <a:p>
            <a:endParaRPr lang="zh-CN" altLang="en-US" dirty="0"/>
          </a:p>
        </p:txBody>
      </p:sp>
    </p:spTree>
    <p:extLst>
      <p:ext uri="{BB962C8B-B14F-4D97-AF65-F5344CB8AC3E}">
        <p14:creationId xmlns:p14="http://schemas.microsoft.com/office/powerpoint/2010/main" val="16107695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定性预测法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二、专家预测法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专家会议法</a:t>
            </a:r>
          </a:p>
          <a:p>
            <a:r>
              <a:rPr lang="zh-CN" altLang="zh-CN" dirty="0"/>
              <a:t>专家会议法就是指邀请有关方面的专家</a:t>
            </a:r>
            <a:r>
              <a:rPr lang="en-US" altLang="zh-CN" dirty="0"/>
              <a:t>,</a:t>
            </a:r>
            <a:r>
              <a:rPr lang="zh-CN" altLang="zh-CN" dirty="0"/>
              <a:t>通过共同讨论的形式达成共识</a:t>
            </a:r>
            <a:r>
              <a:rPr lang="en-US" altLang="zh-CN" dirty="0"/>
              <a:t>,</a:t>
            </a:r>
            <a:r>
              <a:rPr lang="zh-CN" altLang="zh-CN" dirty="0"/>
              <a:t>做出预测。这种方法的优点是能够充分发挥专家的智慧</a:t>
            </a:r>
            <a:r>
              <a:rPr lang="en-US" altLang="zh-CN" dirty="0"/>
              <a:t>,</a:t>
            </a:r>
            <a:r>
              <a:rPr lang="zh-CN" altLang="zh-CN" dirty="0"/>
              <a:t>寻求预测的依据</a:t>
            </a:r>
            <a:r>
              <a:rPr lang="en-US" altLang="zh-CN" dirty="0"/>
              <a:t>,</a:t>
            </a:r>
            <a:r>
              <a:rPr lang="zh-CN" altLang="zh-CN" dirty="0"/>
              <a:t>之后做出理智的判断。但是</a:t>
            </a:r>
            <a:r>
              <a:rPr lang="en-US" altLang="zh-CN" dirty="0"/>
              <a:t>,</a:t>
            </a:r>
            <a:r>
              <a:rPr lang="zh-CN" altLang="zh-CN" dirty="0"/>
              <a:t>会场的气氛会对与会者的心理状态等产生影响</a:t>
            </a:r>
            <a:r>
              <a:rPr lang="en-US" altLang="zh-CN" dirty="0"/>
              <a:t>,</a:t>
            </a:r>
            <a:r>
              <a:rPr lang="zh-CN" altLang="zh-CN" dirty="0"/>
              <a:t>从而影响预测结果的准确性。</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德尔菲法</a:t>
            </a:r>
          </a:p>
          <a:p>
            <a:r>
              <a:rPr lang="zh-CN" altLang="zh-CN" dirty="0"/>
              <a:t>德尔菲法是由预测组织者以通信的形式向专家直接征询意见</a:t>
            </a:r>
            <a:r>
              <a:rPr lang="en-US" altLang="zh-CN" dirty="0"/>
              <a:t>,</a:t>
            </a:r>
            <a:r>
              <a:rPr lang="zh-CN" altLang="zh-CN" dirty="0"/>
              <a:t>之后将各位专家的第一次书面意见综合后再一次寄给专家</a:t>
            </a:r>
            <a:r>
              <a:rPr lang="en-US" altLang="zh-CN" dirty="0"/>
              <a:t>,</a:t>
            </a:r>
            <a:r>
              <a:rPr lang="zh-CN" altLang="zh-CN" dirty="0"/>
              <a:t>在收到专家的回信后</a:t>
            </a:r>
            <a:r>
              <a:rPr lang="en-US" altLang="zh-CN" dirty="0"/>
              <a:t>,</a:t>
            </a:r>
            <a:r>
              <a:rPr lang="zh-CN" altLang="zh-CN" dirty="0"/>
              <a:t>将他们的意见分类统计、归纳</a:t>
            </a:r>
            <a:r>
              <a:rPr lang="en-US" altLang="zh-CN" dirty="0"/>
              <a:t>,</a:t>
            </a:r>
            <a:r>
              <a:rPr lang="zh-CN" altLang="zh-CN" dirty="0"/>
              <a:t>再将结果反馈给他们</a:t>
            </a:r>
            <a:r>
              <a:rPr lang="en-US" altLang="zh-CN" dirty="0"/>
              <a:t>,</a:t>
            </a:r>
            <a:r>
              <a:rPr lang="zh-CN" altLang="zh-CN" dirty="0"/>
              <a:t>供他们做进一步的分析和判断</a:t>
            </a:r>
            <a:r>
              <a:rPr lang="en-US" altLang="zh-CN" dirty="0"/>
              <a:t>,</a:t>
            </a:r>
            <a:r>
              <a:rPr lang="zh-CN" altLang="zh-CN" dirty="0"/>
              <a:t>提出新的估计。如此反复</a:t>
            </a:r>
            <a:r>
              <a:rPr lang="en-US" altLang="zh-CN" dirty="0"/>
              <a:t>,</a:t>
            </a:r>
            <a:r>
              <a:rPr lang="zh-CN" altLang="zh-CN" dirty="0"/>
              <a:t>直到获得比较一致的意见为止。</a:t>
            </a:r>
          </a:p>
          <a:p>
            <a:endParaRPr lang="zh-CN" altLang="en-US" dirty="0"/>
          </a:p>
        </p:txBody>
      </p:sp>
    </p:spTree>
    <p:extLst>
      <p:ext uri="{BB962C8B-B14F-4D97-AF65-F5344CB8AC3E}">
        <p14:creationId xmlns:p14="http://schemas.microsoft.com/office/powerpoint/2010/main" val="19473164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定性预测法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三、集合意见法</a:t>
            </a:r>
          </a:p>
          <a:p>
            <a:r>
              <a:rPr lang="zh-CN" altLang="zh-CN" dirty="0"/>
              <a:t>集合意见法又称集体经验判断法</a:t>
            </a:r>
            <a:r>
              <a:rPr lang="en-US" altLang="zh-CN" dirty="0"/>
              <a:t>,</a:t>
            </a:r>
            <a:r>
              <a:rPr lang="zh-CN" altLang="zh-CN" dirty="0"/>
              <a:t>是指企业领导人集合企业内外各方面人员</a:t>
            </a:r>
            <a:r>
              <a:rPr lang="en-US" altLang="zh-CN" dirty="0"/>
              <a:t>,</a:t>
            </a:r>
            <a:r>
              <a:rPr lang="zh-CN" altLang="zh-CN" dirty="0"/>
              <a:t>尤其是经营管理人员</a:t>
            </a:r>
            <a:r>
              <a:rPr lang="en-US" altLang="zh-CN" dirty="0"/>
              <a:t>,</a:t>
            </a:r>
            <a:r>
              <a:rPr lang="zh-CN" altLang="zh-CN" dirty="0"/>
              <a:t>在过去和日常经营的基础上进行座谈讨论</a:t>
            </a:r>
            <a:r>
              <a:rPr lang="en-US" altLang="zh-CN" dirty="0"/>
              <a:t>,</a:t>
            </a:r>
            <a:r>
              <a:rPr lang="zh-CN" altLang="zh-CN" dirty="0"/>
              <a:t>相互交换意见</a:t>
            </a:r>
            <a:r>
              <a:rPr lang="en-US" altLang="zh-CN" dirty="0"/>
              <a:t>,</a:t>
            </a:r>
            <a:r>
              <a:rPr lang="zh-CN" altLang="zh-CN" dirty="0"/>
              <a:t>共同研究</a:t>
            </a:r>
            <a:r>
              <a:rPr lang="en-US" altLang="zh-CN" dirty="0"/>
              <a:t>,</a:t>
            </a:r>
            <a:r>
              <a:rPr lang="zh-CN" altLang="zh-CN" dirty="0"/>
              <a:t>对市场发展趋势进行预测</a:t>
            </a:r>
            <a:r>
              <a:rPr lang="zh-CN" altLang="zh-CN" dirty="0" smtClean="0"/>
              <a:t>。</a:t>
            </a:r>
            <a:endParaRPr lang="en-US" altLang="zh-CN" dirty="0" smtClean="0"/>
          </a:p>
          <a:p>
            <a:r>
              <a:rPr lang="zh-CN" altLang="zh-CN" dirty="0" smtClean="0"/>
              <a:t>这种</a:t>
            </a:r>
            <a:r>
              <a:rPr lang="zh-CN" altLang="zh-CN" dirty="0"/>
              <a:t>方法的程序</a:t>
            </a:r>
            <a:r>
              <a:rPr lang="en-US" altLang="zh-CN" dirty="0"/>
              <a:t>:</a:t>
            </a:r>
            <a:r>
              <a:rPr lang="zh-CN" altLang="zh-CN" dirty="0"/>
              <a:t>首先</a:t>
            </a:r>
            <a:r>
              <a:rPr lang="en-US" altLang="zh-CN" dirty="0"/>
              <a:t>,</a:t>
            </a:r>
            <a:r>
              <a:rPr lang="zh-CN" altLang="zh-CN" dirty="0"/>
              <a:t>让每个与会者自由发表见解</a:t>
            </a:r>
            <a:r>
              <a:rPr lang="en-US" altLang="zh-CN" dirty="0"/>
              <a:t>;</a:t>
            </a:r>
            <a:r>
              <a:rPr lang="zh-CN" altLang="zh-CN" dirty="0"/>
              <a:t>其次</a:t>
            </a:r>
            <a:r>
              <a:rPr lang="en-US" altLang="zh-CN" dirty="0"/>
              <a:t>,</a:t>
            </a:r>
            <a:r>
              <a:rPr lang="zh-CN" altLang="zh-CN" dirty="0"/>
              <a:t>通过讨论找出预测的依据</a:t>
            </a:r>
            <a:r>
              <a:rPr lang="en-US" altLang="zh-CN" dirty="0"/>
              <a:t>;</a:t>
            </a:r>
            <a:r>
              <a:rPr lang="zh-CN" altLang="zh-CN" dirty="0"/>
              <a:t>最后</a:t>
            </a:r>
            <a:r>
              <a:rPr lang="en-US" altLang="zh-CN" dirty="0"/>
              <a:t>,</a:t>
            </a:r>
            <a:r>
              <a:rPr lang="zh-CN" altLang="zh-CN" dirty="0"/>
              <a:t>由预测的组织者综合大家的意见</a:t>
            </a:r>
            <a:r>
              <a:rPr lang="en-US" altLang="zh-CN" dirty="0"/>
              <a:t>,</a:t>
            </a:r>
            <a:r>
              <a:rPr lang="zh-CN" altLang="zh-CN" dirty="0"/>
              <a:t>进行分析权衡</a:t>
            </a:r>
            <a:r>
              <a:rPr lang="en-US" altLang="zh-CN" dirty="0"/>
              <a:t>,</a:t>
            </a:r>
            <a:r>
              <a:rPr lang="zh-CN" altLang="zh-CN" dirty="0"/>
              <a:t>从而做出预测。</a:t>
            </a:r>
          </a:p>
          <a:p>
            <a:endParaRPr lang="zh-CN" altLang="en-US" dirty="0"/>
          </a:p>
        </p:txBody>
      </p:sp>
    </p:spTree>
    <p:extLst>
      <p:ext uri="{BB962C8B-B14F-4D97-AF65-F5344CB8AC3E}">
        <p14:creationId xmlns:p14="http://schemas.microsoft.com/office/powerpoint/2010/main" val="38132813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1439</Words>
  <Application>Microsoft Office PowerPoint</Application>
  <PresentationFormat>宽屏</PresentationFormat>
  <Paragraphs>100</Paragraphs>
  <Slides>17</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17</vt:i4>
      </vt:variant>
    </vt:vector>
  </HeadingPairs>
  <TitlesOfParts>
    <vt:vector size="30" baseType="lpstr">
      <vt:lpstr>GungsuhChe</vt:lpstr>
      <vt:lpstr>等线</vt:lpstr>
      <vt:lpstr>方正粗黑宋简体</vt:lpstr>
      <vt:lpstr>黑体</vt:lpstr>
      <vt:lpstr>楷体</vt:lpstr>
      <vt:lpstr>锐字工房云字库准圆GBK</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市场预测基本理论</vt:lpstr>
      <vt:lpstr>第一节　市场预测基本理论</vt:lpstr>
      <vt:lpstr>第一节　市场预测基本理论</vt:lpstr>
      <vt:lpstr>第一节　市场预测基本理论</vt:lpstr>
      <vt:lpstr>第二节　定性预测法</vt:lpstr>
      <vt:lpstr>第二节　定性预测法</vt:lpstr>
      <vt:lpstr>第二节　定性预测法</vt:lpstr>
      <vt:lpstr>第二节　定性预测法</vt:lpstr>
      <vt:lpstr>第三节　时间序列预测法</vt:lpstr>
      <vt:lpstr>第三节　时间序列预测法</vt:lpstr>
      <vt:lpstr>第三节　时间序列预测法</vt:lpstr>
      <vt:lpstr>第三节　时间序列预测法</vt:lpstr>
      <vt:lpstr>第三节　时间序列预测法</vt:lpstr>
      <vt:lpstr>第四节　因果关系分析预测法</vt:lpstr>
      <vt:lpstr>第四节　因果关系分析预测法</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2021-12-04T13:29:54Z</dcterms:created>
  <dcterms:modified xsi:type="dcterms:W3CDTF">2021-12-04T13:31:55Z</dcterms:modified>
</cp:coreProperties>
</file>