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12.xml" ContentType="application/vnd.openxmlformats-officedocument.drawingml.diagramColors+xml"/>
  <Override PartName="/ppt/diagrams/colors13.xml" ContentType="application/vnd.openxmlformats-officedocument.drawingml.diagramColors+xml"/>
  <Override PartName="/ppt/diagrams/colors14.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12.xml" ContentType="application/vnd.openxmlformats-officedocument.drawingml.diagramData+xml"/>
  <Override PartName="/ppt/diagrams/data13.xml" ContentType="application/vnd.openxmlformats-officedocument.drawingml.diagramData+xml"/>
  <Override PartName="/ppt/diagrams/data14.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12.xml" ContentType="application/vnd.ms-office.drawingml.diagramDrawing+xml"/>
  <Override PartName="/ppt/diagrams/drawing13.xml" ContentType="application/vnd.ms-office.drawingml.diagramDrawing+xml"/>
  <Override PartName="/ppt/diagrams/drawing14.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12.xml" ContentType="application/vnd.openxmlformats-officedocument.drawingml.diagramLayout+xml"/>
  <Override PartName="/ppt/diagrams/layout13.xml" ContentType="application/vnd.openxmlformats-officedocument.drawingml.diagramLayout+xml"/>
  <Override PartName="/ppt/diagrams/layout14.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12.xml" ContentType="application/vnd.openxmlformats-officedocument.drawingml.diagramStyle+xml"/>
  <Override PartName="/ppt/diagrams/quickStyle13.xml" ContentType="application/vnd.openxmlformats-officedocument.drawingml.diagramStyle+xml"/>
  <Override PartName="/ppt/diagrams/quickStyle14.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media/image1.svg" ContentType="image/svg+xml"/>
  <Override PartName="/ppt/media/image10.svg" ContentType="image/svg+xml"/>
  <Override PartName="/ppt/media/image11.svg" ContentType="image/svg+xml"/>
  <Override PartName="/ppt/media/image12.svg" ContentType="image/svg+xml"/>
  <Override PartName="/ppt/media/image13.svg" ContentType="image/svg+xml"/>
  <Override PartName="/ppt/media/image14.svg" ContentType="image/svg+xml"/>
  <Override PartName="/ppt/media/image15.svg" ContentType="image/svg+xml"/>
  <Override PartName="/ppt/media/image16.svg" ContentType="image/svg+xml"/>
  <Override PartName="/ppt/media/image17.svg" ContentType="image/svg+xml"/>
  <Override PartName="/ppt/media/image18.svg" ContentType="image/svg+xml"/>
  <Override PartName="/ppt/media/image19.svg" ContentType="image/svg+xml"/>
  <Override PartName="/ppt/media/image2.svg" ContentType="image/svg+xml"/>
  <Override PartName="/ppt/media/image20.svg" ContentType="image/svg+xml"/>
  <Override PartName="/ppt/media/image21.svg" ContentType="image/svg+xml"/>
  <Override PartName="/ppt/media/image22.svg" ContentType="image/svg+xml"/>
  <Override PartName="/ppt/media/image23.svg" ContentType="image/svg+xml"/>
  <Override PartName="/ppt/media/image24.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3"/>
  </p:notesMasterIdLst>
  <p:sldIdLst>
    <p:sldId id="313" r:id="rId3"/>
    <p:sldId id="314" r:id="rId4"/>
    <p:sldId id="315" r:id="rId5"/>
    <p:sldId id="320" r:id="rId6"/>
    <p:sldId id="319" r:id="rId7"/>
    <p:sldId id="322" r:id="rId8"/>
    <p:sldId id="321" r:id="rId9"/>
    <p:sldId id="316" r:id="rId10"/>
    <p:sldId id="257" r:id="rId11"/>
    <p:sldId id="271" r:id="rId12"/>
    <p:sldId id="258" r:id="rId13"/>
    <p:sldId id="273" r:id="rId14"/>
    <p:sldId id="272" r:id="rId15"/>
    <p:sldId id="274" r:id="rId16"/>
    <p:sldId id="259" r:id="rId17"/>
    <p:sldId id="275" r:id="rId18"/>
    <p:sldId id="276" r:id="rId19"/>
    <p:sldId id="277" r:id="rId20"/>
    <p:sldId id="278" r:id="rId21"/>
    <p:sldId id="279" r:id="rId22"/>
    <p:sldId id="280" r:id="rId23"/>
    <p:sldId id="281" r:id="rId24"/>
    <p:sldId id="374" r:id="rId25"/>
    <p:sldId id="375" r:id="rId26"/>
    <p:sldId id="282" r:id="rId27"/>
    <p:sldId id="283" r:id="rId28"/>
    <p:sldId id="376" r:id="rId29"/>
    <p:sldId id="284" r:id="rId30"/>
    <p:sldId id="293" r:id="rId31"/>
    <p:sldId id="294" r:id="rId32"/>
    <p:sldId id="285" r:id="rId33"/>
    <p:sldId id="286" r:id="rId34"/>
    <p:sldId id="287" r:id="rId35"/>
    <p:sldId id="288" r:id="rId36"/>
    <p:sldId id="289" r:id="rId37"/>
    <p:sldId id="290" r:id="rId38"/>
    <p:sldId id="291" r:id="rId39"/>
    <p:sldId id="292" r:id="rId40"/>
    <p:sldId id="260" r:id="rId41"/>
    <p:sldId id="296" r:id="rId42"/>
    <p:sldId id="295" r:id="rId43"/>
    <p:sldId id="297" r:id="rId44"/>
    <p:sldId id="299" r:id="rId45"/>
    <p:sldId id="300" r:id="rId46"/>
    <p:sldId id="261" r:id="rId47"/>
    <p:sldId id="301" r:id="rId48"/>
    <p:sldId id="302" r:id="rId49"/>
    <p:sldId id="303" r:id="rId50"/>
    <p:sldId id="304" r:id="rId51"/>
    <p:sldId id="305" r:id="rId52"/>
    <p:sldId id="306" r:id="rId53"/>
    <p:sldId id="262" r:id="rId54"/>
    <p:sldId id="307" r:id="rId55"/>
    <p:sldId id="308" r:id="rId56"/>
    <p:sldId id="309" r:id="rId57"/>
    <p:sldId id="310" r:id="rId58"/>
    <p:sldId id="311" r:id="rId59"/>
    <p:sldId id="312" r:id="rId60"/>
    <p:sldId id="318" r:id="rId61"/>
    <p:sldId id="317" r:id="rId6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362E8A7B-9B25-4808-9C5F-77F374273841}">
          <p14:sldIdLst>
            <p14:sldId id="313"/>
            <p14:sldId id="315"/>
            <p14:sldId id="320"/>
            <p14:sldId id="319"/>
            <p14:sldId id="322"/>
            <p14:sldId id="321"/>
            <p14:sldId id="316"/>
            <p14:sldId id="257"/>
            <p14:sldId id="314"/>
          </p14:sldIdLst>
        </p14:section>
        <p14:section name="第一节" id="{56AABD3A-E77B-45B4-822B-6F5C5574C77E}">
          <p14:sldIdLst>
            <p14:sldId id="271"/>
            <p14:sldId id="258"/>
            <p14:sldId id="273"/>
            <p14:sldId id="272"/>
            <p14:sldId id="274"/>
          </p14:sldIdLst>
        </p14:section>
        <p14:section name="第二节" id="{9BC254D4-5F10-4331-B685-093DF04BABAB}">
          <p14:sldIdLst>
            <p14:sldId id="259"/>
            <p14:sldId id="275"/>
            <p14:sldId id="276"/>
            <p14:sldId id="277"/>
            <p14:sldId id="278"/>
            <p14:sldId id="279"/>
            <p14:sldId id="280"/>
            <p14:sldId id="281"/>
            <p14:sldId id="374"/>
            <p14:sldId id="375"/>
            <p14:sldId id="282"/>
            <p14:sldId id="283"/>
            <p14:sldId id="376"/>
            <p14:sldId id="284"/>
            <p14:sldId id="293"/>
            <p14:sldId id="294"/>
            <p14:sldId id="285"/>
            <p14:sldId id="286"/>
            <p14:sldId id="287"/>
            <p14:sldId id="288"/>
            <p14:sldId id="289"/>
            <p14:sldId id="290"/>
            <p14:sldId id="291"/>
            <p14:sldId id="292"/>
          </p14:sldIdLst>
        </p14:section>
        <p14:section name="第三节" id="{61D460E8-3DDF-44E2-A1B0-46ADE1ED41F6}">
          <p14:sldIdLst>
            <p14:sldId id="260"/>
            <p14:sldId id="296"/>
            <p14:sldId id="295"/>
            <p14:sldId id="297"/>
            <p14:sldId id="299"/>
            <p14:sldId id="300"/>
          </p14:sldIdLst>
        </p14:section>
        <p14:section name="第四节" id="{01C0969E-C5B1-4648-BF03-461B8F7662C5}">
          <p14:sldIdLst>
            <p14:sldId id="261"/>
            <p14:sldId id="301"/>
            <p14:sldId id="302"/>
            <p14:sldId id="303"/>
            <p14:sldId id="304"/>
            <p14:sldId id="305"/>
            <p14:sldId id="306"/>
          </p14:sldIdLst>
        </p14:section>
        <p14:section name="第五节" id="{136383D6-730F-4D6B-8DD4-0F644D6DD489}">
          <p14:sldIdLst>
            <p14:sldId id="262"/>
            <p14:sldId id="307"/>
            <p14:sldId id="308"/>
            <p14:sldId id="309"/>
            <p14:sldId id="310"/>
            <p14:sldId id="311"/>
            <p14:sldId id="312"/>
            <p14:sldId id="318"/>
            <p14:sldId id="31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575"/>
    <a:srgbClr val="ED7D31"/>
    <a:srgbClr val="FF9966"/>
    <a:srgbClr val="000000"/>
    <a:srgbClr val="FFBDBD"/>
    <a:srgbClr val="C98A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67" autoAdjust="0"/>
    <p:restoredTop sz="94660"/>
  </p:normalViewPr>
  <p:slideViewPr>
    <p:cSldViewPr snapToGrid="0">
      <p:cViewPr varScale="1">
        <p:scale>
          <a:sx n="84" d="100"/>
          <a:sy n="84" d="100"/>
        </p:scale>
        <p:origin x="-1176" y="-72"/>
      </p:cViewPr>
      <p:guideLst>
        <p:guide orient="horz" pos="2188"/>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notesMaster" Target="notesMasters/notesMaster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node0">
    <dgm:fillClrLst meth="cycle">
      <a:schemeClr val="accent6">
        <a:alpha val="80000"/>
      </a:schemeClr>
    </dgm:fillClrLst>
    <dgm:linClrLst meth="repeat">
      <a:schemeClr val="lt1"/>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node0">
    <dgm:fillClrLst meth="cycle">
      <a:schemeClr val="accent6">
        <a:shade val="60000"/>
      </a:schemeClr>
    </dgm:fillClrLst>
    <dgm:linClrLst meth="repeat">
      <a:schemeClr val="lt1"/>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5255351-2E08-4DBB-A2C7-473F6CBD7BB4}" type="doc">
      <dgm:prSet loTypeId="urn:microsoft.com/office/officeart/2005/8/layout/radial1" loCatId="relationship" qsTypeId="urn:microsoft.com/office/officeart/2005/8/quickstyle/simple5" qsCatId="simple" csTypeId="urn:microsoft.com/office/officeart/2005/8/colors/accent6_5" csCatId="accent6" phldr="1"/>
      <dgm:spPr/>
      <dgm:t>
        <a:bodyPr/>
        <a:lstStyle/>
        <a:p>
          <a:endParaRPr lang="zh-CN" altLang="en-US"/>
        </a:p>
      </dgm:t>
    </dgm:pt>
    <dgm:pt modelId="{5395F90A-2C2A-4BE4-8AD0-83A5D5B73547}">
      <dgm:prSet phldrT="[文本]" custT="1">
        <dgm:style>
          <a:lnRef idx="0">
            <a:schemeClr val="accent5"/>
          </a:lnRef>
          <a:fillRef idx="3">
            <a:schemeClr val="accent5"/>
          </a:fillRef>
          <a:effectRef idx="3">
            <a:schemeClr val="accent5"/>
          </a:effectRef>
          <a:fontRef idx="minor">
            <a:schemeClr val="lt1"/>
          </a:fontRef>
        </dgm:style>
      </dgm:prSet>
      <dgm:spPr/>
      <dgm:t>
        <a:bodyPr/>
        <a:lstStyle/>
        <a:p>
          <a:r>
            <a:rPr lang="zh-CN" altLang="en-US" sz="2400" baseline="0" dirty="0">
              <a:ea typeface="仿宋" panose="02010609060101010101" pitchFamily="49" charset="-122"/>
            </a:rPr>
            <a:t>影响因素</a:t>
          </a:r>
        </a:p>
      </dgm:t>
    </dgm:pt>
    <dgm:pt modelId="{D02D02EB-EC67-4DEF-BDED-CC846D543BF1}" cxnId="{EA138190-2ABF-4C89-9316-B8A1A6669753}" type="parTrans">
      <dgm:prSet/>
      <dgm:spPr/>
      <dgm:t>
        <a:bodyPr/>
        <a:lstStyle/>
        <a:p>
          <a:endParaRPr lang="zh-CN" altLang="en-US" sz="2400" baseline="0">
            <a:latin typeface="仿宋" panose="02010609060101010101" pitchFamily="49" charset="-122"/>
            <a:ea typeface="仿宋" panose="02010609060101010101" pitchFamily="49" charset="-122"/>
          </a:endParaRPr>
        </a:p>
      </dgm:t>
    </dgm:pt>
    <dgm:pt modelId="{724FBCA3-0A27-4DF6-A5D9-A11FE48724A1}" cxnId="{EA138190-2ABF-4C89-9316-B8A1A6669753}" type="sibTrans">
      <dgm:prSet/>
      <dgm:spPr/>
      <dgm:t>
        <a:bodyPr/>
        <a:lstStyle/>
        <a:p>
          <a:endParaRPr lang="zh-CN" altLang="en-US" sz="2400" baseline="0">
            <a:latin typeface="仿宋" panose="02010609060101010101" pitchFamily="49" charset="-122"/>
            <a:ea typeface="仿宋" panose="02010609060101010101" pitchFamily="49" charset="-122"/>
          </a:endParaRPr>
        </a:p>
      </dgm:t>
    </dgm:pt>
    <dgm:pt modelId="{EAB00236-1342-4E82-B092-969DEB180B3C}">
      <dgm:prSet phldrT="[文本]" custT="1"/>
      <dgm:spPr/>
      <dgm:t>
        <a:bodyPr/>
        <a:lstStyle/>
        <a:p>
          <a:r>
            <a:rPr lang="zh-CN" altLang="en-US" sz="2400" baseline="0" dirty="0">
              <a:ea typeface="仿宋" panose="02010609060101010101" pitchFamily="49" charset="-122"/>
            </a:rPr>
            <a:t>企业所处行业的特点和经营领域</a:t>
          </a:r>
        </a:p>
      </dgm:t>
    </dgm:pt>
    <dgm:pt modelId="{C92A3BA5-686C-4AA6-A378-4979B4C1F543}" cxnId="{AA71DC4D-ABAD-419B-9516-0ADEA084CF3F}" type="parTrans">
      <dgm:prSet custT="1"/>
      <dgm:spPr/>
      <dgm:t>
        <a:bodyPr/>
        <a:lstStyle/>
        <a:p>
          <a:endParaRPr lang="zh-CN" altLang="en-US" sz="2400" baseline="0">
            <a:ea typeface="仿宋" panose="02010609060101010101" pitchFamily="49" charset="-122"/>
          </a:endParaRPr>
        </a:p>
      </dgm:t>
    </dgm:pt>
    <dgm:pt modelId="{0B6CE3CF-BF78-4D23-ACDC-61C763065969}" cxnId="{AA71DC4D-ABAD-419B-9516-0ADEA084CF3F}" type="sibTrans">
      <dgm:prSet/>
      <dgm:spPr/>
      <dgm:t>
        <a:bodyPr/>
        <a:lstStyle/>
        <a:p>
          <a:endParaRPr lang="zh-CN" altLang="en-US" sz="2400" baseline="0">
            <a:latin typeface="仿宋" panose="02010609060101010101" pitchFamily="49" charset="-122"/>
            <a:ea typeface="仿宋" panose="02010609060101010101" pitchFamily="49" charset="-122"/>
          </a:endParaRPr>
        </a:p>
      </dgm:t>
    </dgm:pt>
    <dgm:pt modelId="{00737D0B-5BBB-491C-B512-E70BB1F5761C}">
      <dgm:prSet custT="1"/>
      <dgm:spPr/>
      <dgm:t>
        <a:bodyPr/>
        <a:lstStyle/>
        <a:p>
          <a:r>
            <a:rPr lang="zh-CN" altLang="en-US" sz="2400" baseline="0" dirty="0">
              <a:ea typeface="仿宋" panose="02010609060101010101" pitchFamily="49" charset="-122"/>
            </a:rPr>
            <a:t>宏观经济环境</a:t>
          </a:r>
        </a:p>
      </dgm:t>
    </dgm:pt>
    <dgm:pt modelId="{A796DAA9-F065-4C12-833A-6A04679BDC6E}" cxnId="{995D8074-F05B-4195-B2BA-131D246AA2E3}" type="parTrans">
      <dgm:prSet custT="1"/>
      <dgm:spPr/>
      <dgm:t>
        <a:bodyPr/>
        <a:lstStyle/>
        <a:p>
          <a:endParaRPr lang="zh-CN" altLang="en-US" sz="2400" baseline="0">
            <a:ea typeface="仿宋" panose="02010609060101010101" pitchFamily="49" charset="-122"/>
          </a:endParaRPr>
        </a:p>
      </dgm:t>
    </dgm:pt>
    <dgm:pt modelId="{9F8CF2EF-2D22-462A-9AD2-F18534E68266}" cxnId="{995D8074-F05B-4195-B2BA-131D246AA2E3}" type="sibTrans">
      <dgm:prSet/>
      <dgm:spPr/>
      <dgm:t>
        <a:bodyPr/>
        <a:lstStyle/>
        <a:p>
          <a:endParaRPr lang="zh-CN" altLang="en-US" sz="2400" baseline="0">
            <a:latin typeface="仿宋" panose="02010609060101010101" pitchFamily="49" charset="-122"/>
            <a:ea typeface="仿宋" panose="02010609060101010101" pitchFamily="49" charset="-122"/>
          </a:endParaRPr>
        </a:p>
      </dgm:t>
    </dgm:pt>
    <dgm:pt modelId="{8F59DE94-EB5D-49EE-84F1-99148BDED5AC}">
      <dgm:prSet phldrT="[文本]" custT="1"/>
      <dgm:spPr/>
      <dgm:t>
        <a:bodyPr/>
        <a:lstStyle/>
        <a:p>
          <a:r>
            <a:rPr lang="zh-CN" altLang="en-US" sz="2400" baseline="0" dirty="0">
              <a:ea typeface="仿宋" panose="02010609060101010101" pitchFamily="49" charset="-122"/>
            </a:rPr>
            <a:t>企业的经营状况</a:t>
          </a:r>
        </a:p>
      </dgm:t>
    </dgm:pt>
    <dgm:pt modelId="{5678E893-D2DC-4F4D-873F-DC902E592888}" cxnId="{118A5C0F-B340-44B0-874F-98A5F2EE87CA}" type="parTrans">
      <dgm:prSet custT="1"/>
      <dgm:spPr/>
      <dgm:t>
        <a:bodyPr/>
        <a:lstStyle/>
        <a:p>
          <a:endParaRPr lang="zh-CN" altLang="en-US" sz="2400" baseline="0">
            <a:ea typeface="仿宋" panose="02010609060101010101" pitchFamily="49" charset="-122"/>
          </a:endParaRPr>
        </a:p>
      </dgm:t>
    </dgm:pt>
    <dgm:pt modelId="{72BC97CA-DB37-49D7-9DED-431C91B0DE78}" cxnId="{118A5C0F-B340-44B0-874F-98A5F2EE87CA}" type="sibTrans">
      <dgm:prSet/>
      <dgm:spPr/>
      <dgm:t>
        <a:bodyPr/>
        <a:lstStyle/>
        <a:p>
          <a:endParaRPr lang="zh-CN" altLang="en-US" sz="2400" baseline="0">
            <a:latin typeface="仿宋" panose="02010609060101010101" pitchFamily="49" charset="-122"/>
            <a:ea typeface="仿宋" panose="02010609060101010101" pitchFamily="49" charset="-122"/>
          </a:endParaRPr>
        </a:p>
      </dgm:t>
    </dgm:pt>
    <dgm:pt modelId="{89F91BD7-A9E1-4913-88B1-595EAFEE6AC8}">
      <dgm:prSet phldrT="[文本]" custT="1"/>
      <dgm:spPr/>
      <dgm:t>
        <a:bodyPr/>
        <a:lstStyle/>
        <a:p>
          <a:r>
            <a:rPr lang="zh-CN" altLang="en-US" sz="2400" baseline="0" dirty="0">
              <a:ea typeface="仿宋" panose="02010609060101010101" pitchFamily="49" charset="-122"/>
            </a:rPr>
            <a:t>市场需求的季节性</a:t>
          </a:r>
        </a:p>
      </dgm:t>
    </dgm:pt>
    <dgm:pt modelId="{BB079C64-6904-4580-8CA4-B3A8CBE2DC53}" cxnId="{EC22B432-9857-468C-A593-90394858E3C4}" type="parTrans">
      <dgm:prSet custT="1"/>
      <dgm:spPr/>
      <dgm:t>
        <a:bodyPr/>
        <a:lstStyle/>
        <a:p>
          <a:endParaRPr lang="zh-CN" altLang="en-US" sz="2400" baseline="0">
            <a:ea typeface="仿宋" panose="02010609060101010101" pitchFamily="49" charset="-122"/>
          </a:endParaRPr>
        </a:p>
      </dgm:t>
    </dgm:pt>
    <dgm:pt modelId="{3D21F178-B95E-4FA9-B4C4-6F67E3BB8499}" cxnId="{EC22B432-9857-468C-A593-90394858E3C4}" type="sibTrans">
      <dgm:prSet/>
      <dgm:spPr/>
      <dgm:t>
        <a:bodyPr/>
        <a:lstStyle/>
        <a:p>
          <a:endParaRPr lang="zh-CN" altLang="en-US" sz="2400" baseline="0">
            <a:latin typeface="仿宋" panose="02010609060101010101" pitchFamily="49" charset="-122"/>
            <a:ea typeface="仿宋" panose="02010609060101010101" pitchFamily="49" charset="-122"/>
          </a:endParaRPr>
        </a:p>
      </dgm:t>
    </dgm:pt>
    <dgm:pt modelId="{5C76E807-694D-435F-9B12-E8C9AC90C409}" type="pres">
      <dgm:prSet presAssocID="{45255351-2E08-4DBB-A2C7-473F6CBD7BB4}" presName="cycle" presStyleCnt="0">
        <dgm:presLayoutVars>
          <dgm:chMax val="1"/>
          <dgm:dir/>
          <dgm:animLvl val="ctr"/>
          <dgm:resizeHandles val="exact"/>
        </dgm:presLayoutVars>
      </dgm:prSet>
      <dgm:spPr/>
      <dgm:t>
        <a:bodyPr/>
        <a:lstStyle/>
        <a:p>
          <a:endParaRPr lang="zh-CN" altLang="en-US"/>
        </a:p>
      </dgm:t>
    </dgm:pt>
    <dgm:pt modelId="{9C427A5B-F54D-4084-BAA2-76BE4C034596}" type="pres">
      <dgm:prSet presAssocID="{5395F90A-2C2A-4BE4-8AD0-83A5D5B73547}" presName="centerShape" presStyleLbl="node0" presStyleIdx="0" presStyleCnt="1"/>
      <dgm:spPr/>
      <dgm:t>
        <a:bodyPr/>
        <a:lstStyle/>
        <a:p>
          <a:endParaRPr lang="zh-CN" altLang="en-US"/>
        </a:p>
      </dgm:t>
    </dgm:pt>
    <dgm:pt modelId="{FEB2AEEF-E3A7-42C9-A7C6-181E380F6A4E}" type="pres">
      <dgm:prSet presAssocID="{C92A3BA5-686C-4AA6-A378-4979B4C1F543}" presName="Name9" presStyleLbl="parChTrans1D2" presStyleIdx="0" presStyleCnt="4"/>
      <dgm:spPr/>
      <dgm:t>
        <a:bodyPr/>
        <a:lstStyle/>
        <a:p>
          <a:endParaRPr lang="zh-CN" altLang="en-US"/>
        </a:p>
      </dgm:t>
    </dgm:pt>
    <dgm:pt modelId="{5239C358-0751-4BA2-9343-88AABBCE1A6C}" type="pres">
      <dgm:prSet presAssocID="{C92A3BA5-686C-4AA6-A378-4979B4C1F543}" presName="connTx" presStyleLbl="parChTrans1D2" presStyleIdx="0" presStyleCnt="4"/>
      <dgm:spPr/>
      <dgm:t>
        <a:bodyPr/>
        <a:lstStyle/>
        <a:p>
          <a:endParaRPr lang="zh-CN" altLang="en-US"/>
        </a:p>
      </dgm:t>
    </dgm:pt>
    <dgm:pt modelId="{B8F9BB59-1660-4C83-A370-2D656A27E2C6}" type="pres">
      <dgm:prSet presAssocID="{EAB00236-1342-4E82-B092-969DEB180B3C}" presName="node" presStyleLbl="node1" presStyleIdx="0" presStyleCnt="4" custScaleX="251992">
        <dgm:presLayoutVars>
          <dgm:bulletEnabled val="1"/>
        </dgm:presLayoutVars>
      </dgm:prSet>
      <dgm:spPr/>
      <dgm:t>
        <a:bodyPr/>
        <a:lstStyle/>
        <a:p>
          <a:endParaRPr lang="zh-CN" altLang="en-US"/>
        </a:p>
      </dgm:t>
    </dgm:pt>
    <dgm:pt modelId="{74D46A73-2E79-4E92-9534-EA6966B5B3BC}" type="pres">
      <dgm:prSet presAssocID="{5678E893-D2DC-4F4D-873F-DC902E592888}" presName="Name9" presStyleLbl="parChTrans1D2" presStyleIdx="1" presStyleCnt="4"/>
      <dgm:spPr/>
      <dgm:t>
        <a:bodyPr/>
        <a:lstStyle/>
        <a:p>
          <a:endParaRPr lang="zh-CN" altLang="en-US"/>
        </a:p>
      </dgm:t>
    </dgm:pt>
    <dgm:pt modelId="{6C2BE139-4DF3-40F1-B52A-482D04885EA8}" type="pres">
      <dgm:prSet presAssocID="{5678E893-D2DC-4F4D-873F-DC902E592888}" presName="connTx" presStyleLbl="parChTrans1D2" presStyleIdx="1" presStyleCnt="4"/>
      <dgm:spPr/>
      <dgm:t>
        <a:bodyPr/>
        <a:lstStyle/>
        <a:p>
          <a:endParaRPr lang="zh-CN" altLang="en-US"/>
        </a:p>
      </dgm:t>
    </dgm:pt>
    <dgm:pt modelId="{82660B12-09DA-493F-A468-7572BE743C4F}" type="pres">
      <dgm:prSet presAssocID="{8F59DE94-EB5D-49EE-84F1-99148BDED5AC}" presName="node" presStyleLbl="node1" presStyleIdx="1" presStyleCnt="4" custScaleX="191616" custRadScaleRad="128037" custRadScaleInc="2423">
        <dgm:presLayoutVars>
          <dgm:bulletEnabled val="1"/>
        </dgm:presLayoutVars>
      </dgm:prSet>
      <dgm:spPr/>
      <dgm:t>
        <a:bodyPr/>
        <a:lstStyle/>
        <a:p>
          <a:endParaRPr lang="zh-CN" altLang="en-US"/>
        </a:p>
      </dgm:t>
    </dgm:pt>
    <dgm:pt modelId="{BA8721B4-DCA5-4C6C-ABE3-124E0F6C875E}" type="pres">
      <dgm:prSet presAssocID="{BB079C64-6904-4580-8CA4-B3A8CBE2DC53}" presName="Name9" presStyleLbl="parChTrans1D2" presStyleIdx="2" presStyleCnt="4"/>
      <dgm:spPr/>
      <dgm:t>
        <a:bodyPr/>
        <a:lstStyle/>
        <a:p>
          <a:endParaRPr lang="zh-CN" altLang="en-US"/>
        </a:p>
      </dgm:t>
    </dgm:pt>
    <dgm:pt modelId="{8C01C820-B72E-48A4-819E-0C437CAD3CFC}" type="pres">
      <dgm:prSet presAssocID="{BB079C64-6904-4580-8CA4-B3A8CBE2DC53}" presName="connTx" presStyleLbl="parChTrans1D2" presStyleIdx="2" presStyleCnt="4"/>
      <dgm:spPr/>
      <dgm:t>
        <a:bodyPr/>
        <a:lstStyle/>
        <a:p>
          <a:endParaRPr lang="zh-CN" altLang="en-US"/>
        </a:p>
      </dgm:t>
    </dgm:pt>
    <dgm:pt modelId="{05EEC997-FD48-41A5-A44B-552E47077178}" type="pres">
      <dgm:prSet presAssocID="{89F91BD7-A9E1-4913-88B1-595EAFEE6AC8}" presName="node" presStyleLbl="node1" presStyleIdx="2" presStyleCnt="4" custScaleX="272614">
        <dgm:presLayoutVars>
          <dgm:bulletEnabled val="1"/>
        </dgm:presLayoutVars>
      </dgm:prSet>
      <dgm:spPr/>
      <dgm:t>
        <a:bodyPr/>
        <a:lstStyle/>
        <a:p>
          <a:endParaRPr lang="zh-CN" altLang="en-US"/>
        </a:p>
      </dgm:t>
    </dgm:pt>
    <dgm:pt modelId="{0FB4B815-516D-4E0C-897C-15A80BEB60B7}" type="pres">
      <dgm:prSet presAssocID="{A796DAA9-F065-4C12-833A-6A04679BDC6E}" presName="Name9" presStyleLbl="parChTrans1D2" presStyleIdx="3" presStyleCnt="4"/>
      <dgm:spPr/>
      <dgm:t>
        <a:bodyPr/>
        <a:lstStyle/>
        <a:p>
          <a:endParaRPr lang="zh-CN" altLang="en-US"/>
        </a:p>
      </dgm:t>
    </dgm:pt>
    <dgm:pt modelId="{D9E569E9-7E2B-4B67-AD82-D35470DEA16D}" type="pres">
      <dgm:prSet presAssocID="{A796DAA9-F065-4C12-833A-6A04679BDC6E}" presName="connTx" presStyleLbl="parChTrans1D2" presStyleIdx="3" presStyleCnt="4"/>
      <dgm:spPr/>
      <dgm:t>
        <a:bodyPr/>
        <a:lstStyle/>
        <a:p>
          <a:endParaRPr lang="zh-CN" altLang="en-US"/>
        </a:p>
      </dgm:t>
    </dgm:pt>
    <dgm:pt modelId="{6C0EF865-D6C4-46C2-B87B-CB733FCDA82C}" type="pres">
      <dgm:prSet presAssocID="{00737D0B-5BBB-491C-B512-E70BB1F5761C}" presName="node" presStyleLbl="node1" presStyleIdx="3" presStyleCnt="4" custScaleX="176208" custRadScaleRad="125591" custRadScaleInc="-1852">
        <dgm:presLayoutVars>
          <dgm:bulletEnabled val="1"/>
        </dgm:presLayoutVars>
      </dgm:prSet>
      <dgm:spPr/>
      <dgm:t>
        <a:bodyPr/>
        <a:lstStyle/>
        <a:p>
          <a:endParaRPr lang="zh-CN" altLang="en-US"/>
        </a:p>
      </dgm:t>
    </dgm:pt>
  </dgm:ptLst>
  <dgm:cxnLst>
    <dgm:cxn modelId="{EC22B432-9857-468C-A593-90394858E3C4}" srcId="{5395F90A-2C2A-4BE4-8AD0-83A5D5B73547}" destId="{89F91BD7-A9E1-4913-88B1-595EAFEE6AC8}" srcOrd="2" destOrd="0" parTransId="{BB079C64-6904-4580-8CA4-B3A8CBE2DC53}" sibTransId="{3D21F178-B95E-4FA9-B4C4-6F67E3BB8499}"/>
    <dgm:cxn modelId="{9FDAD792-5814-4076-90B4-F1F27811C8E3}" type="presOf" srcId="{8F59DE94-EB5D-49EE-84F1-99148BDED5AC}" destId="{82660B12-09DA-493F-A468-7572BE743C4F}" srcOrd="0" destOrd="0" presId="urn:microsoft.com/office/officeart/2005/8/layout/radial1"/>
    <dgm:cxn modelId="{7C589884-C670-48F7-829F-AE1930414B62}" type="presOf" srcId="{89F91BD7-A9E1-4913-88B1-595EAFEE6AC8}" destId="{05EEC997-FD48-41A5-A44B-552E47077178}" srcOrd="0" destOrd="0" presId="urn:microsoft.com/office/officeart/2005/8/layout/radial1"/>
    <dgm:cxn modelId="{DD996EDC-BD40-42C1-87BB-F1C8A1795F44}" type="presOf" srcId="{C92A3BA5-686C-4AA6-A378-4979B4C1F543}" destId="{5239C358-0751-4BA2-9343-88AABBCE1A6C}" srcOrd="1" destOrd="0" presId="urn:microsoft.com/office/officeart/2005/8/layout/radial1"/>
    <dgm:cxn modelId="{60FFD8E5-D42A-43C8-9B10-857223D71F65}" type="presOf" srcId="{00737D0B-5BBB-491C-B512-E70BB1F5761C}" destId="{6C0EF865-D6C4-46C2-B87B-CB733FCDA82C}" srcOrd="0" destOrd="0" presId="urn:microsoft.com/office/officeart/2005/8/layout/radial1"/>
    <dgm:cxn modelId="{82F0BB4E-8A0C-48B4-9E12-9EE32949D448}" type="presOf" srcId="{A796DAA9-F065-4C12-833A-6A04679BDC6E}" destId="{D9E569E9-7E2B-4B67-AD82-D35470DEA16D}" srcOrd="1" destOrd="0" presId="urn:microsoft.com/office/officeart/2005/8/layout/radial1"/>
    <dgm:cxn modelId="{D4C6FB29-61AB-43AF-A087-0E145EC122D5}" type="presOf" srcId="{C92A3BA5-686C-4AA6-A378-4979B4C1F543}" destId="{FEB2AEEF-E3A7-42C9-A7C6-181E380F6A4E}" srcOrd="0" destOrd="0" presId="urn:microsoft.com/office/officeart/2005/8/layout/radial1"/>
    <dgm:cxn modelId="{2FF867FC-B577-476D-94C5-FAD6F807DAC9}" type="presOf" srcId="{BB079C64-6904-4580-8CA4-B3A8CBE2DC53}" destId="{8C01C820-B72E-48A4-819E-0C437CAD3CFC}" srcOrd="1" destOrd="0" presId="urn:microsoft.com/office/officeart/2005/8/layout/radial1"/>
    <dgm:cxn modelId="{5F2AB0BC-DEEF-4167-9C4A-3C01D183C584}" type="presOf" srcId="{5678E893-D2DC-4F4D-873F-DC902E592888}" destId="{6C2BE139-4DF3-40F1-B52A-482D04885EA8}" srcOrd="1" destOrd="0" presId="urn:microsoft.com/office/officeart/2005/8/layout/radial1"/>
    <dgm:cxn modelId="{AA71DC4D-ABAD-419B-9516-0ADEA084CF3F}" srcId="{5395F90A-2C2A-4BE4-8AD0-83A5D5B73547}" destId="{EAB00236-1342-4E82-B092-969DEB180B3C}" srcOrd="0" destOrd="0" parTransId="{C92A3BA5-686C-4AA6-A378-4979B4C1F543}" sibTransId="{0B6CE3CF-BF78-4D23-ACDC-61C763065969}"/>
    <dgm:cxn modelId="{54F45FD3-6219-4984-8E3B-16A9794BCAC5}" type="presOf" srcId="{A796DAA9-F065-4C12-833A-6A04679BDC6E}" destId="{0FB4B815-516D-4E0C-897C-15A80BEB60B7}" srcOrd="0" destOrd="0" presId="urn:microsoft.com/office/officeart/2005/8/layout/radial1"/>
    <dgm:cxn modelId="{3F28E810-03A3-413C-89C7-B584B0F151DA}" type="presOf" srcId="{45255351-2E08-4DBB-A2C7-473F6CBD7BB4}" destId="{5C76E807-694D-435F-9B12-E8C9AC90C409}" srcOrd="0" destOrd="0" presId="urn:microsoft.com/office/officeart/2005/8/layout/radial1"/>
    <dgm:cxn modelId="{EA138190-2ABF-4C89-9316-B8A1A6669753}" srcId="{45255351-2E08-4DBB-A2C7-473F6CBD7BB4}" destId="{5395F90A-2C2A-4BE4-8AD0-83A5D5B73547}" srcOrd="0" destOrd="0" parTransId="{D02D02EB-EC67-4DEF-BDED-CC846D543BF1}" sibTransId="{724FBCA3-0A27-4DF6-A5D9-A11FE48724A1}"/>
    <dgm:cxn modelId="{546F753D-10C7-45DB-9F2F-A1D3E081A230}" type="presOf" srcId="{5678E893-D2DC-4F4D-873F-DC902E592888}" destId="{74D46A73-2E79-4E92-9534-EA6966B5B3BC}" srcOrd="0" destOrd="0" presId="urn:microsoft.com/office/officeart/2005/8/layout/radial1"/>
    <dgm:cxn modelId="{885DFBDA-432F-4B48-8072-FDE39C0D3428}" type="presOf" srcId="{EAB00236-1342-4E82-B092-969DEB180B3C}" destId="{B8F9BB59-1660-4C83-A370-2D656A27E2C6}" srcOrd="0" destOrd="0" presId="urn:microsoft.com/office/officeart/2005/8/layout/radial1"/>
    <dgm:cxn modelId="{118A5C0F-B340-44B0-874F-98A5F2EE87CA}" srcId="{5395F90A-2C2A-4BE4-8AD0-83A5D5B73547}" destId="{8F59DE94-EB5D-49EE-84F1-99148BDED5AC}" srcOrd="1" destOrd="0" parTransId="{5678E893-D2DC-4F4D-873F-DC902E592888}" sibTransId="{72BC97CA-DB37-49D7-9DED-431C91B0DE78}"/>
    <dgm:cxn modelId="{8E4132C0-4276-4478-A8FD-54B2660E19DF}" type="presOf" srcId="{5395F90A-2C2A-4BE4-8AD0-83A5D5B73547}" destId="{9C427A5B-F54D-4084-BAA2-76BE4C034596}" srcOrd="0" destOrd="0" presId="urn:microsoft.com/office/officeart/2005/8/layout/radial1"/>
    <dgm:cxn modelId="{B53FF5DA-B5FB-453C-A9C5-6F82F936B97E}" type="presOf" srcId="{BB079C64-6904-4580-8CA4-B3A8CBE2DC53}" destId="{BA8721B4-DCA5-4C6C-ABE3-124E0F6C875E}" srcOrd="0" destOrd="0" presId="urn:microsoft.com/office/officeart/2005/8/layout/radial1"/>
    <dgm:cxn modelId="{995D8074-F05B-4195-B2BA-131D246AA2E3}" srcId="{5395F90A-2C2A-4BE4-8AD0-83A5D5B73547}" destId="{00737D0B-5BBB-491C-B512-E70BB1F5761C}" srcOrd="3" destOrd="0" parTransId="{A796DAA9-F065-4C12-833A-6A04679BDC6E}" sibTransId="{9F8CF2EF-2D22-462A-9AD2-F18534E68266}"/>
    <dgm:cxn modelId="{94066755-F565-475B-B6AD-F7ACF25338BE}" type="presParOf" srcId="{5C76E807-694D-435F-9B12-E8C9AC90C409}" destId="{9C427A5B-F54D-4084-BAA2-76BE4C034596}" srcOrd="0" destOrd="0" presId="urn:microsoft.com/office/officeart/2005/8/layout/radial1"/>
    <dgm:cxn modelId="{4E5853B2-AC2C-484F-8349-3D583A0258FB}" type="presParOf" srcId="{5C76E807-694D-435F-9B12-E8C9AC90C409}" destId="{FEB2AEEF-E3A7-42C9-A7C6-181E380F6A4E}" srcOrd="1" destOrd="0" presId="urn:microsoft.com/office/officeart/2005/8/layout/radial1"/>
    <dgm:cxn modelId="{99F8312E-2355-407A-B798-B42443AC7260}" type="presParOf" srcId="{FEB2AEEF-E3A7-42C9-A7C6-181E380F6A4E}" destId="{5239C358-0751-4BA2-9343-88AABBCE1A6C}" srcOrd="0" destOrd="0" presId="urn:microsoft.com/office/officeart/2005/8/layout/radial1"/>
    <dgm:cxn modelId="{728D21E7-A4AA-4287-BB33-0799E0EEE306}" type="presParOf" srcId="{5C76E807-694D-435F-9B12-E8C9AC90C409}" destId="{B8F9BB59-1660-4C83-A370-2D656A27E2C6}" srcOrd="2" destOrd="0" presId="urn:microsoft.com/office/officeart/2005/8/layout/radial1"/>
    <dgm:cxn modelId="{451C1F85-38BB-4EE8-BABD-268A1365E91B}" type="presParOf" srcId="{5C76E807-694D-435F-9B12-E8C9AC90C409}" destId="{74D46A73-2E79-4E92-9534-EA6966B5B3BC}" srcOrd="3" destOrd="0" presId="urn:microsoft.com/office/officeart/2005/8/layout/radial1"/>
    <dgm:cxn modelId="{3BB53BE0-7730-4F67-95FB-0A4ECCE6085B}" type="presParOf" srcId="{74D46A73-2E79-4E92-9534-EA6966B5B3BC}" destId="{6C2BE139-4DF3-40F1-B52A-482D04885EA8}" srcOrd="0" destOrd="0" presId="urn:microsoft.com/office/officeart/2005/8/layout/radial1"/>
    <dgm:cxn modelId="{19CE3A6B-01CC-4199-9545-0DDD0FD9FE24}" type="presParOf" srcId="{5C76E807-694D-435F-9B12-E8C9AC90C409}" destId="{82660B12-09DA-493F-A468-7572BE743C4F}" srcOrd="4" destOrd="0" presId="urn:microsoft.com/office/officeart/2005/8/layout/radial1"/>
    <dgm:cxn modelId="{0C898CA0-7C3E-4825-A509-0618D7B45F18}" type="presParOf" srcId="{5C76E807-694D-435F-9B12-E8C9AC90C409}" destId="{BA8721B4-DCA5-4C6C-ABE3-124E0F6C875E}" srcOrd="5" destOrd="0" presId="urn:microsoft.com/office/officeart/2005/8/layout/radial1"/>
    <dgm:cxn modelId="{F9AAB241-C2F5-402B-9569-49EDE4932A59}" type="presParOf" srcId="{BA8721B4-DCA5-4C6C-ABE3-124E0F6C875E}" destId="{8C01C820-B72E-48A4-819E-0C437CAD3CFC}" srcOrd="0" destOrd="0" presId="urn:microsoft.com/office/officeart/2005/8/layout/radial1"/>
    <dgm:cxn modelId="{3C3F62B8-87A1-4027-B4D7-9B911054848A}" type="presParOf" srcId="{5C76E807-694D-435F-9B12-E8C9AC90C409}" destId="{05EEC997-FD48-41A5-A44B-552E47077178}" srcOrd="6" destOrd="0" presId="urn:microsoft.com/office/officeart/2005/8/layout/radial1"/>
    <dgm:cxn modelId="{FCBC5D66-3C3A-4FD9-95A7-C15F9FAF4D4E}" type="presParOf" srcId="{5C76E807-694D-435F-9B12-E8C9AC90C409}" destId="{0FB4B815-516D-4E0C-897C-15A80BEB60B7}" srcOrd="7" destOrd="0" presId="urn:microsoft.com/office/officeart/2005/8/layout/radial1"/>
    <dgm:cxn modelId="{B26F34BF-08E9-45C9-ACE4-AF5821022649}" type="presParOf" srcId="{0FB4B815-516D-4E0C-897C-15A80BEB60B7}" destId="{D9E569E9-7E2B-4B67-AD82-D35470DEA16D}" srcOrd="0" destOrd="0" presId="urn:microsoft.com/office/officeart/2005/8/layout/radial1"/>
    <dgm:cxn modelId="{9A0370DD-2E97-4489-9A79-3780C2AA9EFA}" type="presParOf" srcId="{5C76E807-694D-435F-9B12-E8C9AC90C409}" destId="{6C0EF865-D6C4-46C2-B87B-CB733FCDA82C}" srcOrd="8" destOrd="0" presId="urn:microsoft.com/office/officeart/2005/8/layout/radial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903DFC4-7934-489B-8F8E-38FF9D2A1D06}" type="doc">
      <dgm:prSet loTypeId="urn:microsoft.com/office/officeart/2009/3/layout/RandomtoResultProcess" loCatId="process" qsTypeId="urn:microsoft.com/office/officeart/2005/8/quickstyle/simple1" qsCatId="simple" csTypeId="urn:microsoft.com/office/officeart/2005/8/colors/accent2_2" csCatId="accent2" phldr="1"/>
      <dgm:spPr/>
      <dgm:t>
        <a:bodyPr/>
        <a:lstStyle/>
        <a:p>
          <a:endParaRPr lang="zh-CN" altLang="en-US"/>
        </a:p>
      </dgm:t>
    </dgm:pt>
    <dgm:pt modelId="{64B7FE54-BAC4-4337-96B8-543D538C0853}">
      <dgm:prSet phldrT="[文本]"/>
      <dgm:spPr/>
      <dgm:t>
        <a:bodyPr/>
        <a:lstStyle/>
        <a:p>
          <a:r>
            <a:rPr lang="zh-CN" altLang="en-US" dirty="0"/>
            <a:t>债务结构</a:t>
          </a:r>
        </a:p>
      </dgm:t>
    </dgm:pt>
    <dgm:pt modelId="{EB0BF00D-FEE6-4647-8A68-9DC6DF4ACF03}" cxnId="{9FD12848-F1CE-4E0F-A0F5-3DCA004A3C41}" type="parTrans">
      <dgm:prSet/>
      <dgm:spPr/>
      <dgm:t>
        <a:bodyPr/>
        <a:lstStyle/>
        <a:p>
          <a:endParaRPr lang="zh-CN" altLang="en-US"/>
        </a:p>
      </dgm:t>
    </dgm:pt>
    <dgm:pt modelId="{DC95F2E4-1CE7-4C43-9375-54C983880DCF}" cxnId="{9FD12848-F1CE-4E0F-A0F5-3DCA004A3C41}" type="sibTrans">
      <dgm:prSet/>
      <dgm:spPr/>
      <dgm:t>
        <a:bodyPr/>
        <a:lstStyle/>
        <a:p>
          <a:endParaRPr lang="zh-CN" altLang="en-US"/>
        </a:p>
      </dgm:t>
    </dgm:pt>
    <dgm:pt modelId="{034DE2CD-3E4A-405D-96A1-4D1C2009B7D8}">
      <dgm:prSet phldrT="[文本]"/>
      <dgm:spPr/>
      <dgm:t>
        <a:bodyPr/>
        <a:lstStyle/>
        <a:p>
          <a:r>
            <a:rPr lang="zh-CN" altLang="en-US" dirty="0"/>
            <a:t>税盾效应</a:t>
          </a:r>
          <a:r>
            <a:rPr lang="en-US" altLang="zh-CN" dirty="0"/>
            <a:t>/</a:t>
          </a:r>
          <a:r>
            <a:rPr lang="zh-CN" altLang="en-US" dirty="0"/>
            <a:t>信息传递</a:t>
          </a:r>
          <a:endParaRPr lang="en-US" altLang="zh-CN" dirty="0"/>
        </a:p>
        <a:p>
          <a:r>
            <a:rPr lang="zh-CN" altLang="en-US" dirty="0"/>
            <a:t>监督效应</a:t>
          </a:r>
          <a:r>
            <a:rPr lang="en-US" altLang="zh-CN" dirty="0"/>
            <a:t>/</a:t>
          </a:r>
          <a:r>
            <a:rPr lang="zh-CN" altLang="en-US" dirty="0"/>
            <a:t>破产效应</a:t>
          </a:r>
          <a:endParaRPr lang="en-US" altLang="zh-CN" dirty="0"/>
        </a:p>
        <a:p>
          <a:r>
            <a:rPr lang="zh-CN" altLang="en-US" dirty="0"/>
            <a:t>激励效应</a:t>
          </a:r>
          <a:r>
            <a:rPr lang="en-US" altLang="zh-CN" dirty="0"/>
            <a:t>……</a:t>
          </a:r>
          <a:endParaRPr lang="zh-CN" altLang="en-US" dirty="0"/>
        </a:p>
      </dgm:t>
    </dgm:pt>
    <dgm:pt modelId="{AECEFAA5-F810-4A66-8E21-77A65AB442FD}" cxnId="{AD70186B-A081-46C8-B088-8837878C5E36}" type="parTrans">
      <dgm:prSet/>
      <dgm:spPr/>
      <dgm:t>
        <a:bodyPr/>
        <a:lstStyle/>
        <a:p>
          <a:endParaRPr lang="zh-CN" altLang="en-US"/>
        </a:p>
      </dgm:t>
    </dgm:pt>
    <dgm:pt modelId="{9635984C-F317-4E73-85A9-443F85F2AD5B}" cxnId="{AD70186B-A081-46C8-B088-8837878C5E36}" type="sibTrans">
      <dgm:prSet/>
      <dgm:spPr/>
      <dgm:t>
        <a:bodyPr/>
        <a:lstStyle/>
        <a:p>
          <a:endParaRPr lang="zh-CN" altLang="en-US"/>
        </a:p>
      </dgm:t>
    </dgm:pt>
    <dgm:pt modelId="{6BBC8EB6-3569-40BC-A87A-BC4ADC311B07}">
      <dgm:prSet phldrT="[文本]" custT="1"/>
      <dgm:spPr/>
      <dgm:t>
        <a:bodyPr/>
        <a:lstStyle/>
        <a:p>
          <a:r>
            <a:rPr lang="zh-CN" altLang="en-US" sz="2800" b="1" dirty="0"/>
            <a:t>公司</a:t>
          </a:r>
          <a:endParaRPr lang="en-US" altLang="zh-CN" sz="2800" b="1" dirty="0"/>
        </a:p>
        <a:p>
          <a:r>
            <a:rPr lang="zh-CN" altLang="en-US" sz="2800" b="1" dirty="0"/>
            <a:t>绩效</a:t>
          </a:r>
        </a:p>
      </dgm:t>
    </dgm:pt>
    <dgm:pt modelId="{90B013C3-FCA5-4134-83E3-B9CB1DCB0820}" cxnId="{1926D705-5989-43AE-8930-7C6045A7303F}" type="parTrans">
      <dgm:prSet/>
      <dgm:spPr/>
      <dgm:t>
        <a:bodyPr/>
        <a:lstStyle/>
        <a:p>
          <a:endParaRPr lang="zh-CN" altLang="en-US"/>
        </a:p>
      </dgm:t>
    </dgm:pt>
    <dgm:pt modelId="{44A1CA25-3257-4989-9F74-EF8F2258E4B6}" cxnId="{1926D705-5989-43AE-8930-7C6045A7303F}" type="sibTrans">
      <dgm:prSet/>
      <dgm:spPr/>
      <dgm:t>
        <a:bodyPr/>
        <a:lstStyle/>
        <a:p>
          <a:endParaRPr lang="zh-CN" altLang="en-US"/>
        </a:p>
      </dgm:t>
    </dgm:pt>
    <dgm:pt modelId="{8307B445-0340-465C-910B-D629BB776F63}" type="pres">
      <dgm:prSet presAssocID="{F903DFC4-7934-489B-8F8E-38FF9D2A1D06}" presName="Name0" presStyleCnt="0">
        <dgm:presLayoutVars>
          <dgm:dir/>
          <dgm:animOne val="branch"/>
          <dgm:animLvl val="lvl"/>
        </dgm:presLayoutVars>
      </dgm:prSet>
      <dgm:spPr/>
      <dgm:t>
        <a:bodyPr/>
        <a:lstStyle/>
        <a:p>
          <a:endParaRPr lang="zh-CN" altLang="en-US"/>
        </a:p>
      </dgm:t>
    </dgm:pt>
    <dgm:pt modelId="{58F54A5E-2343-4DEF-AAF8-D4EBE92A6277}" type="pres">
      <dgm:prSet presAssocID="{034DE2CD-3E4A-405D-96A1-4D1C2009B7D8}" presName="chaos" presStyleCnt="0"/>
      <dgm:spPr/>
    </dgm:pt>
    <dgm:pt modelId="{1EACA67D-7E87-4162-B07E-4CBFBD9DA31B}" type="pres">
      <dgm:prSet presAssocID="{034DE2CD-3E4A-405D-96A1-4D1C2009B7D8}" presName="parTx1" presStyleLbl="revTx" presStyleIdx="0" presStyleCnt="2" custScaleX="117521" custScaleY="121815" custLinFactNeighborX="166" custLinFactNeighborY="10647"/>
      <dgm:spPr/>
      <dgm:t>
        <a:bodyPr/>
        <a:lstStyle/>
        <a:p>
          <a:endParaRPr lang="zh-CN" altLang="en-US"/>
        </a:p>
      </dgm:t>
    </dgm:pt>
    <dgm:pt modelId="{C5E6C972-1AC2-450C-87B6-1BFF9926FDB8}" type="pres">
      <dgm:prSet presAssocID="{034DE2CD-3E4A-405D-96A1-4D1C2009B7D8}" presName="desTx1" presStyleLbl="revTx" presStyleIdx="1" presStyleCnt="2" custScaleX="86692" custScaleY="28736" custLinFactNeighborX="-1527" custLinFactNeighborY="-37594">
        <dgm:presLayoutVars>
          <dgm:bulletEnabled val="1"/>
        </dgm:presLayoutVars>
      </dgm:prSet>
      <dgm:spPr/>
      <dgm:t>
        <a:bodyPr/>
        <a:lstStyle/>
        <a:p>
          <a:endParaRPr lang="zh-CN" altLang="en-US"/>
        </a:p>
      </dgm:t>
    </dgm:pt>
    <dgm:pt modelId="{74B45EB0-A540-4C1D-9ECB-6F176E2F333F}" type="pres">
      <dgm:prSet presAssocID="{034DE2CD-3E4A-405D-96A1-4D1C2009B7D8}" presName="c1" presStyleLbl="node1" presStyleIdx="0" presStyleCnt="19"/>
      <dgm:spPr/>
    </dgm:pt>
    <dgm:pt modelId="{7E1D70EA-96C5-46DE-AC6F-8EBE3284BFBF}" type="pres">
      <dgm:prSet presAssocID="{034DE2CD-3E4A-405D-96A1-4D1C2009B7D8}" presName="c2" presStyleLbl="node1" presStyleIdx="1" presStyleCnt="19"/>
      <dgm:spPr/>
    </dgm:pt>
    <dgm:pt modelId="{5F518D85-C3D4-4640-91E8-733B16C94F47}" type="pres">
      <dgm:prSet presAssocID="{034DE2CD-3E4A-405D-96A1-4D1C2009B7D8}" presName="c3" presStyleLbl="node1" presStyleIdx="2" presStyleCnt="19"/>
      <dgm:spPr/>
    </dgm:pt>
    <dgm:pt modelId="{A0327D48-D1D4-46BB-9F1A-90B603A60D9D}" type="pres">
      <dgm:prSet presAssocID="{034DE2CD-3E4A-405D-96A1-4D1C2009B7D8}" presName="c4" presStyleLbl="node1" presStyleIdx="3" presStyleCnt="19"/>
      <dgm:spPr/>
    </dgm:pt>
    <dgm:pt modelId="{6D2D4617-3686-466E-9D2B-35217C4B2C66}" type="pres">
      <dgm:prSet presAssocID="{034DE2CD-3E4A-405D-96A1-4D1C2009B7D8}" presName="c5" presStyleLbl="node1" presStyleIdx="4" presStyleCnt="19"/>
      <dgm:spPr/>
    </dgm:pt>
    <dgm:pt modelId="{97C0E31B-2541-4D76-9025-A506439B431F}" type="pres">
      <dgm:prSet presAssocID="{034DE2CD-3E4A-405D-96A1-4D1C2009B7D8}" presName="c6" presStyleLbl="node1" presStyleIdx="5" presStyleCnt="19"/>
      <dgm:spPr/>
    </dgm:pt>
    <dgm:pt modelId="{8AE7ED73-1EC3-43D1-8AF7-043816B56135}" type="pres">
      <dgm:prSet presAssocID="{034DE2CD-3E4A-405D-96A1-4D1C2009B7D8}" presName="c7" presStyleLbl="node1" presStyleIdx="6" presStyleCnt="19"/>
      <dgm:spPr/>
    </dgm:pt>
    <dgm:pt modelId="{74C4AE88-BF1B-4698-BF7A-AF364F9C704D}" type="pres">
      <dgm:prSet presAssocID="{034DE2CD-3E4A-405D-96A1-4D1C2009B7D8}" presName="c8" presStyleLbl="node1" presStyleIdx="7" presStyleCnt="19"/>
      <dgm:spPr/>
    </dgm:pt>
    <dgm:pt modelId="{FF867376-637C-4810-A481-27BA3338F9AE}" type="pres">
      <dgm:prSet presAssocID="{034DE2CD-3E4A-405D-96A1-4D1C2009B7D8}" presName="c9" presStyleLbl="node1" presStyleIdx="8" presStyleCnt="19"/>
      <dgm:spPr/>
    </dgm:pt>
    <dgm:pt modelId="{92DA0913-7821-41D5-9AD2-313348C8D2B3}" type="pres">
      <dgm:prSet presAssocID="{034DE2CD-3E4A-405D-96A1-4D1C2009B7D8}" presName="c10" presStyleLbl="node1" presStyleIdx="9" presStyleCnt="19"/>
      <dgm:spPr/>
    </dgm:pt>
    <dgm:pt modelId="{3EF469C0-0437-4776-B101-DBC165EDDB30}" type="pres">
      <dgm:prSet presAssocID="{034DE2CD-3E4A-405D-96A1-4D1C2009B7D8}" presName="c11" presStyleLbl="node1" presStyleIdx="10" presStyleCnt="19"/>
      <dgm:spPr/>
    </dgm:pt>
    <dgm:pt modelId="{F84B1B3A-53FC-4525-B15C-D9F39A400588}" type="pres">
      <dgm:prSet presAssocID="{034DE2CD-3E4A-405D-96A1-4D1C2009B7D8}" presName="c12" presStyleLbl="node1" presStyleIdx="11" presStyleCnt="19"/>
      <dgm:spPr/>
    </dgm:pt>
    <dgm:pt modelId="{581799DB-7086-48CF-B452-974ABF498AB0}" type="pres">
      <dgm:prSet presAssocID="{034DE2CD-3E4A-405D-96A1-4D1C2009B7D8}" presName="c13" presStyleLbl="node1" presStyleIdx="12" presStyleCnt="19"/>
      <dgm:spPr/>
    </dgm:pt>
    <dgm:pt modelId="{684FD67F-09DD-4EF2-8A7F-B1676E5D5212}" type="pres">
      <dgm:prSet presAssocID="{034DE2CD-3E4A-405D-96A1-4D1C2009B7D8}" presName="c14" presStyleLbl="node1" presStyleIdx="13" presStyleCnt="19"/>
      <dgm:spPr/>
    </dgm:pt>
    <dgm:pt modelId="{0DD2D26A-DAD7-4124-93F9-A6F686D6F5E1}" type="pres">
      <dgm:prSet presAssocID="{034DE2CD-3E4A-405D-96A1-4D1C2009B7D8}" presName="c15" presStyleLbl="node1" presStyleIdx="14" presStyleCnt="19"/>
      <dgm:spPr/>
    </dgm:pt>
    <dgm:pt modelId="{D5E0957F-F4B9-40F7-B514-82FE2320C5F6}" type="pres">
      <dgm:prSet presAssocID="{034DE2CD-3E4A-405D-96A1-4D1C2009B7D8}" presName="c16" presStyleLbl="node1" presStyleIdx="15" presStyleCnt="19"/>
      <dgm:spPr/>
    </dgm:pt>
    <dgm:pt modelId="{C644AFE0-5D02-44C7-86C2-ADDA387B87E0}" type="pres">
      <dgm:prSet presAssocID="{034DE2CD-3E4A-405D-96A1-4D1C2009B7D8}" presName="c17" presStyleLbl="node1" presStyleIdx="16" presStyleCnt="19"/>
      <dgm:spPr/>
    </dgm:pt>
    <dgm:pt modelId="{826C6711-7DF1-491F-90A3-82C3EA1E2BDD}" type="pres">
      <dgm:prSet presAssocID="{034DE2CD-3E4A-405D-96A1-4D1C2009B7D8}" presName="c18" presStyleLbl="node1" presStyleIdx="17" presStyleCnt="19"/>
      <dgm:spPr/>
    </dgm:pt>
    <dgm:pt modelId="{A1607DF0-AE46-4EBF-9453-09848963E4BE}" type="pres">
      <dgm:prSet presAssocID="{9635984C-F317-4E73-85A9-443F85F2AD5B}" presName="chevronComposite1" presStyleCnt="0"/>
      <dgm:spPr/>
    </dgm:pt>
    <dgm:pt modelId="{4670022A-24B3-4754-9877-184D3FCC19DE}" type="pres">
      <dgm:prSet presAssocID="{9635984C-F317-4E73-85A9-443F85F2AD5B}" presName="chevron1" presStyleLbl="sibTrans2D1" presStyleIdx="0" presStyleCnt="2" custScaleX="92104" custScaleY="65878"/>
      <dgm:spPr/>
    </dgm:pt>
    <dgm:pt modelId="{4821B859-2F11-42FF-AB17-22175BB0C740}" type="pres">
      <dgm:prSet presAssocID="{9635984C-F317-4E73-85A9-443F85F2AD5B}" presName="spChevron1" presStyleCnt="0"/>
      <dgm:spPr/>
    </dgm:pt>
    <dgm:pt modelId="{5E0F910D-F05C-445E-A52D-46FF71F478DD}" type="pres">
      <dgm:prSet presAssocID="{9635984C-F317-4E73-85A9-443F85F2AD5B}" presName="overlap" presStyleCnt="0"/>
      <dgm:spPr/>
    </dgm:pt>
    <dgm:pt modelId="{3396C38F-950D-4920-AA94-758FE647DEF2}" type="pres">
      <dgm:prSet presAssocID="{9635984C-F317-4E73-85A9-443F85F2AD5B}" presName="chevronComposite2" presStyleCnt="0"/>
      <dgm:spPr/>
    </dgm:pt>
    <dgm:pt modelId="{C65303C6-39C5-452E-8719-ADBD905921B7}" type="pres">
      <dgm:prSet presAssocID="{9635984C-F317-4E73-85A9-443F85F2AD5B}" presName="chevron2" presStyleLbl="sibTrans2D1" presStyleIdx="1" presStyleCnt="2" custScaleX="92104" custScaleY="65878"/>
      <dgm:spPr/>
    </dgm:pt>
    <dgm:pt modelId="{562D9A4C-ED98-4BBA-B5BA-CA8417D81666}" type="pres">
      <dgm:prSet presAssocID="{9635984C-F317-4E73-85A9-443F85F2AD5B}" presName="spChevron2" presStyleCnt="0"/>
      <dgm:spPr/>
    </dgm:pt>
    <dgm:pt modelId="{878DA11F-1107-4FD1-936B-F71D46F06407}" type="pres">
      <dgm:prSet presAssocID="{6BBC8EB6-3569-40BC-A87A-BC4ADC311B07}" presName="last" presStyleCnt="0"/>
      <dgm:spPr/>
    </dgm:pt>
    <dgm:pt modelId="{26818448-F112-443E-99A9-357628A50EBD}" type="pres">
      <dgm:prSet presAssocID="{6BBC8EB6-3569-40BC-A87A-BC4ADC311B07}" presName="circleTx" presStyleLbl="node1" presStyleIdx="18" presStyleCnt="19" custScaleX="78972" custScaleY="76301"/>
      <dgm:spPr/>
      <dgm:t>
        <a:bodyPr/>
        <a:lstStyle/>
        <a:p>
          <a:endParaRPr lang="zh-CN" altLang="en-US"/>
        </a:p>
      </dgm:t>
    </dgm:pt>
    <dgm:pt modelId="{5E9F4443-6607-471B-9D60-555EFFD4CCF4}" type="pres">
      <dgm:prSet presAssocID="{6BBC8EB6-3569-40BC-A87A-BC4ADC311B07}" presName="spN" presStyleCnt="0"/>
      <dgm:spPr/>
    </dgm:pt>
  </dgm:ptLst>
  <dgm:cxnLst>
    <dgm:cxn modelId="{1926D705-5989-43AE-8930-7C6045A7303F}" srcId="{F903DFC4-7934-489B-8F8E-38FF9D2A1D06}" destId="{6BBC8EB6-3569-40BC-A87A-BC4ADC311B07}" srcOrd="1" destOrd="0" parTransId="{90B013C3-FCA5-4134-83E3-B9CB1DCB0820}" sibTransId="{44A1CA25-3257-4989-9F74-EF8F2258E4B6}"/>
    <dgm:cxn modelId="{E25B243B-B90E-4816-A398-417C1DCF7E8F}" type="presOf" srcId="{6BBC8EB6-3569-40BC-A87A-BC4ADC311B07}" destId="{26818448-F112-443E-99A9-357628A50EBD}" srcOrd="0" destOrd="0" presId="urn:microsoft.com/office/officeart/2009/3/layout/RandomtoResultProcess"/>
    <dgm:cxn modelId="{E8A1F6F8-E8FF-42CA-BA39-FD24966359D6}" type="presOf" srcId="{64B7FE54-BAC4-4337-96B8-543D538C0853}" destId="{C5E6C972-1AC2-450C-87B6-1BFF9926FDB8}" srcOrd="0" destOrd="0" presId="urn:microsoft.com/office/officeart/2009/3/layout/RandomtoResultProcess"/>
    <dgm:cxn modelId="{C1220CC4-9583-4A1F-BC0E-DDFAA5E4BD4C}" type="presOf" srcId="{F903DFC4-7934-489B-8F8E-38FF9D2A1D06}" destId="{8307B445-0340-465C-910B-D629BB776F63}" srcOrd="0" destOrd="0" presId="urn:microsoft.com/office/officeart/2009/3/layout/RandomtoResultProcess"/>
    <dgm:cxn modelId="{AD70186B-A081-46C8-B088-8837878C5E36}" srcId="{F903DFC4-7934-489B-8F8E-38FF9D2A1D06}" destId="{034DE2CD-3E4A-405D-96A1-4D1C2009B7D8}" srcOrd="0" destOrd="0" parTransId="{AECEFAA5-F810-4A66-8E21-77A65AB442FD}" sibTransId="{9635984C-F317-4E73-85A9-443F85F2AD5B}"/>
    <dgm:cxn modelId="{9FD12848-F1CE-4E0F-A0F5-3DCA004A3C41}" srcId="{034DE2CD-3E4A-405D-96A1-4D1C2009B7D8}" destId="{64B7FE54-BAC4-4337-96B8-543D538C0853}" srcOrd="0" destOrd="0" parTransId="{EB0BF00D-FEE6-4647-8A68-9DC6DF4ACF03}" sibTransId="{DC95F2E4-1CE7-4C43-9375-54C983880DCF}"/>
    <dgm:cxn modelId="{446A8E8F-1DB0-43C6-9B19-2556E32F5D96}" type="presOf" srcId="{034DE2CD-3E4A-405D-96A1-4D1C2009B7D8}" destId="{1EACA67D-7E87-4162-B07E-4CBFBD9DA31B}" srcOrd="0" destOrd="0" presId="urn:microsoft.com/office/officeart/2009/3/layout/RandomtoResultProcess"/>
    <dgm:cxn modelId="{60B63BD3-AA72-4A09-9034-47CE22E4B2F5}" type="presParOf" srcId="{8307B445-0340-465C-910B-D629BB776F63}" destId="{58F54A5E-2343-4DEF-AAF8-D4EBE92A6277}" srcOrd="0" destOrd="0" presId="urn:microsoft.com/office/officeart/2009/3/layout/RandomtoResultProcess"/>
    <dgm:cxn modelId="{D5546B68-F9D8-4461-A6DC-D170A4748607}" type="presParOf" srcId="{58F54A5E-2343-4DEF-AAF8-D4EBE92A6277}" destId="{1EACA67D-7E87-4162-B07E-4CBFBD9DA31B}" srcOrd="0" destOrd="0" presId="urn:microsoft.com/office/officeart/2009/3/layout/RandomtoResultProcess"/>
    <dgm:cxn modelId="{1AB1BD3D-065B-4B3A-A698-B52CEFA0326B}" type="presParOf" srcId="{58F54A5E-2343-4DEF-AAF8-D4EBE92A6277}" destId="{C5E6C972-1AC2-450C-87B6-1BFF9926FDB8}" srcOrd="1" destOrd="0" presId="urn:microsoft.com/office/officeart/2009/3/layout/RandomtoResultProcess"/>
    <dgm:cxn modelId="{D84BB2AC-544E-445B-BE66-79D09753E815}" type="presParOf" srcId="{58F54A5E-2343-4DEF-AAF8-D4EBE92A6277}" destId="{74B45EB0-A540-4C1D-9ECB-6F176E2F333F}" srcOrd="2" destOrd="0" presId="urn:microsoft.com/office/officeart/2009/3/layout/RandomtoResultProcess"/>
    <dgm:cxn modelId="{AF3C9292-5A01-4C3D-A3B3-F418D67F9ACD}" type="presParOf" srcId="{58F54A5E-2343-4DEF-AAF8-D4EBE92A6277}" destId="{7E1D70EA-96C5-46DE-AC6F-8EBE3284BFBF}" srcOrd="3" destOrd="0" presId="urn:microsoft.com/office/officeart/2009/3/layout/RandomtoResultProcess"/>
    <dgm:cxn modelId="{2DB2A39E-91EA-4157-B318-CB2266554A69}" type="presParOf" srcId="{58F54A5E-2343-4DEF-AAF8-D4EBE92A6277}" destId="{5F518D85-C3D4-4640-91E8-733B16C94F47}" srcOrd="4" destOrd="0" presId="urn:microsoft.com/office/officeart/2009/3/layout/RandomtoResultProcess"/>
    <dgm:cxn modelId="{8874DFDC-7C1F-4F8D-9DDA-8F64D3CD7D86}" type="presParOf" srcId="{58F54A5E-2343-4DEF-AAF8-D4EBE92A6277}" destId="{A0327D48-D1D4-46BB-9F1A-90B603A60D9D}" srcOrd="5" destOrd="0" presId="urn:microsoft.com/office/officeart/2009/3/layout/RandomtoResultProcess"/>
    <dgm:cxn modelId="{82B2D6DF-5B5D-4D46-87E9-344E203E3577}" type="presParOf" srcId="{58F54A5E-2343-4DEF-AAF8-D4EBE92A6277}" destId="{6D2D4617-3686-466E-9D2B-35217C4B2C66}" srcOrd="6" destOrd="0" presId="urn:microsoft.com/office/officeart/2009/3/layout/RandomtoResultProcess"/>
    <dgm:cxn modelId="{B9A9D929-FB0B-403D-B967-A42549848957}" type="presParOf" srcId="{58F54A5E-2343-4DEF-AAF8-D4EBE92A6277}" destId="{97C0E31B-2541-4D76-9025-A506439B431F}" srcOrd="7" destOrd="0" presId="urn:microsoft.com/office/officeart/2009/3/layout/RandomtoResultProcess"/>
    <dgm:cxn modelId="{5B646D14-E2E1-4FF5-8FD0-3E3421B55C5E}" type="presParOf" srcId="{58F54A5E-2343-4DEF-AAF8-D4EBE92A6277}" destId="{8AE7ED73-1EC3-43D1-8AF7-043816B56135}" srcOrd="8" destOrd="0" presId="urn:microsoft.com/office/officeart/2009/3/layout/RandomtoResultProcess"/>
    <dgm:cxn modelId="{6CAEA5FB-AC62-4E8E-AC47-2D2BA57C0F98}" type="presParOf" srcId="{58F54A5E-2343-4DEF-AAF8-D4EBE92A6277}" destId="{74C4AE88-BF1B-4698-BF7A-AF364F9C704D}" srcOrd="9" destOrd="0" presId="urn:microsoft.com/office/officeart/2009/3/layout/RandomtoResultProcess"/>
    <dgm:cxn modelId="{2184115F-A6C9-42CB-908C-412D32AD6F50}" type="presParOf" srcId="{58F54A5E-2343-4DEF-AAF8-D4EBE92A6277}" destId="{FF867376-637C-4810-A481-27BA3338F9AE}" srcOrd="10" destOrd="0" presId="urn:microsoft.com/office/officeart/2009/3/layout/RandomtoResultProcess"/>
    <dgm:cxn modelId="{70C0D12C-E186-4E2D-837E-798514071CEE}" type="presParOf" srcId="{58F54A5E-2343-4DEF-AAF8-D4EBE92A6277}" destId="{92DA0913-7821-41D5-9AD2-313348C8D2B3}" srcOrd="11" destOrd="0" presId="urn:microsoft.com/office/officeart/2009/3/layout/RandomtoResultProcess"/>
    <dgm:cxn modelId="{F139EF50-B588-4CB1-944B-1C2E5A833D53}" type="presParOf" srcId="{58F54A5E-2343-4DEF-AAF8-D4EBE92A6277}" destId="{3EF469C0-0437-4776-B101-DBC165EDDB30}" srcOrd="12" destOrd="0" presId="urn:microsoft.com/office/officeart/2009/3/layout/RandomtoResultProcess"/>
    <dgm:cxn modelId="{44D8DEAC-B622-4E16-8FBA-320976272B25}" type="presParOf" srcId="{58F54A5E-2343-4DEF-AAF8-D4EBE92A6277}" destId="{F84B1B3A-53FC-4525-B15C-D9F39A400588}" srcOrd="13" destOrd="0" presId="urn:microsoft.com/office/officeart/2009/3/layout/RandomtoResultProcess"/>
    <dgm:cxn modelId="{EBE2F21D-9B5E-4A10-8440-9C7B4B3FA948}" type="presParOf" srcId="{58F54A5E-2343-4DEF-AAF8-D4EBE92A6277}" destId="{581799DB-7086-48CF-B452-974ABF498AB0}" srcOrd="14" destOrd="0" presId="urn:microsoft.com/office/officeart/2009/3/layout/RandomtoResultProcess"/>
    <dgm:cxn modelId="{A4649B71-142F-4398-8BD9-D74CC12CF25E}" type="presParOf" srcId="{58F54A5E-2343-4DEF-AAF8-D4EBE92A6277}" destId="{684FD67F-09DD-4EF2-8A7F-B1676E5D5212}" srcOrd="15" destOrd="0" presId="urn:microsoft.com/office/officeart/2009/3/layout/RandomtoResultProcess"/>
    <dgm:cxn modelId="{59DDED75-74A6-4EC1-8652-505788E9CB28}" type="presParOf" srcId="{58F54A5E-2343-4DEF-AAF8-D4EBE92A6277}" destId="{0DD2D26A-DAD7-4124-93F9-A6F686D6F5E1}" srcOrd="16" destOrd="0" presId="urn:microsoft.com/office/officeart/2009/3/layout/RandomtoResultProcess"/>
    <dgm:cxn modelId="{17363550-F453-4528-B331-F3475A8B0349}" type="presParOf" srcId="{58F54A5E-2343-4DEF-AAF8-D4EBE92A6277}" destId="{D5E0957F-F4B9-40F7-B514-82FE2320C5F6}" srcOrd="17" destOrd="0" presId="urn:microsoft.com/office/officeart/2009/3/layout/RandomtoResultProcess"/>
    <dgm:cxn modelId="{811B1372-0BA0-4328-8415-1307043E8C82}" type="presParOf" srcId="{58F54A5E-2343-4DEF-AAF8-D4EBE92A6277}" destId="{C644AFE0-5D02-44C7-86C2-ADDA387B87E0}" srcOrd="18" destOrd="0" presId="urn:microsoft.com/office/officeart/2009/3/layout/RandomtoResultProcess"/>
    <dgm:cxn modelId="{EA509FE1-43C5-42E9-BA80-9FC8F14E1A44}" type="presParOf" srcId="{58F54A5E-2343-4DEF-AAF8-D4EBE92A6277}" destId="{826C6711-7DF1-491F-90A3-82C3EA1E2BDD}" srcOrd="19" destOrd="0" presId="urn:microsoft.com/office/officeart/2009/3/layout/RandomtoResultProcess"/>
    <dgm:cxn modelId="{FCE9BB9E-32FE-4998-8048-C0B662F0FC9D}" type="presParOf" srcId="{8307B445-0340-465C-910B-D629BB776F63}" destId="{A1607DF0-AE46-4EBF-9453-09848963E4BE}" srcOrd="1" destOrd="0" presId="urn:microsoft.com/office/officeart/2009/3/layout/RandomtoResultProcess"/>
    <dgm:cxn modelId="{638B199B-1C88-466D-9195-93EB7B1A563F}" type="presParOf" srcId="{A1607DF0-AE46-4EBF-9453-09848963E4BE}" destId="{4670022A-24B3-4754-9877-184D3FCC19DE}" srcOrd="0" destOrd="0" presId="urn:microsoft.com/office/officeart/2009/3/layout/RandomtoResultProcess"/>
    <dgm:cxn modelId="{558C1E6F-5917-4ABF-8B0D-A069D2CBA404}" type="presParOf" srcId="{A1607DF0-AE46-4EBF-9453-09848963E4BE}" destId="{4821B859-2F11-42FF-AB17-22175BB0C740}" srcOrd="1" destOrd="0" presId="urn:microsoft.com/office/officeart/2009/3/layout/RandomtoResultProcess"/>
    <dgm:cxn modelId="{D2BCBA3C-4D05-4FF1-8BDE-358E732601F4}" type="presParOf" srcId="{8307B445-0340-465C-910B-D629BB776F63}" destId="{5E0F910D-F05C-445E-A52D-46FF71F478DD}" srcOrd="2" destOrd="0" presId="urn:microsoft.com/office/officeart/2009/3/layout/RandomtoResultProcess"/>
    <dgm:cxn modelId="{44B8E1B8-67DE-4118-83A0-4F7FC32B3F4B}" type="presParOf" srcId="{8307B445-0340-465C-910B-D629BB776F63}" destId="{3396C38F-950D-4920-AA94-758FE647DEF2}" srcOrd="3" destOrd="0" presId="urn:microsoft.com/office/officeart/2009/3/layout/RandomtoResultProcess"/>
    <dgm:cxn modelId="{624942FD-F5E2-4E2A-B00A-9FA0C7B91835}" type="presParOf" srcId="{3396C38F-950D-4920-AA94-758FE647DEF2}" destId="{C65303C6-39C5-452E-8719-ADBD905921B7}" srcOrd="0" destOrd="0" presId="urn:microsoft.com/office/officeart/2009/3/layout/RandomtoResultProcess"/>
    <dgm:cxn modelId="{2DE4E709-CCBF-403D-8667-67E1C009728F}" type="presParOf" srcId="{3396C38F-950D-4920-AA94-758FE647DEF2}" destId="{562D9A4C-ED98-4BBA-B5BA-CA8417D81666}" srcOrd="1" destOrd="0" presId="urn:microsoft.com/office/officeart/2009/3/layout/RandomtoResultProcess"/>
    <dgm:cxn modelId="{189FD3A9-8972-493F-A209-EBB6AB973571}" type="presParOf" srcId="{8307B445-0340-465C-910B-D629BB776F63}" destId="{878DA11F-1107-4FD1-936B-F71D46F06407}" srcOrd="4" destOrd="0" presId="urn:microsoft.com/office/officeart/2009/3/layout/RandomtoResultProcess"/>
    <dgm:cxn modelId="{A6CCE79A-D231-44D7-AAE6-0D8A0945F77F}" type="presParOf" srcId="{878DA11F-1107-4FD1-936B-F71D46F06407}" destId="{26818448-F112-443E-99A9-357628A50EBD}" srcOrd="0" destOrd="0" presId="urn:microsoft.com/office/officeart/2009/3/layout/RandomtoResultProcess"/>
    <dgm:cxn modelId="{4A7D5679-8BDA-4B5D-80D9-AA92AD3187CA}" type="presParOf" srcId="{878DA11F-1107-4FD1-936B-F71D46F06407}" destId="{5E9F4443-6607-471B-9D60-555EFFD4CCF4}" srcOrd="1" destOrd="0" presId="urn:microsoft.com/office/officeart/2009/3/layout/RandomtoResultProcess"/>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903DFC4-7934-489B-8F8E-38FF9D2A1D06}" type="doc">
      <dgm:prSet loTypeId="urn:microsoft.com/office/officeart/2009/3/layout/RandomtoResultProcess" loCatId="process" qsTypeId="urn:microsoft.com/office/officeart/2005/8/quickstyle/simple1" qsCatId="simple" csTypeId="urn:microsoft.com/office/officeart/2005/8/colors/accent2_2" csCatId="accent2" phldr="1"/>
      <dgm:spPr/>
      <dgm:t>
        <a:bodyPr/>
        <a:lstStyle/>
        <a:p>
          <a:endParaRPr lang="zh-CN" altLang="en-US"/>
        </a:p>
      </dgm:t>
    </dgm:pt>
    <dgm:pt modelId="{64B7FE54-BAC4-4337-96B8-543D538C0853}">
      <dgm:prSet phldrT="[文本]"/>
      <dgm:spPr/>
      <dgm:t>
        <a:bodyPr/>
        <a:lstStyle/>
        <a:p>
          <a:r>
            <a:rPr lang="zh-CN" altLang="en-US" dirty="0"/>
            <a:t>股权结构</a:t>
          </a:r>
        </a:p>
      </dgm:t>
    </dgm:pt>
    <dgm:pt modelId="{EB0BF00D-FEE6-4647-8A68-9DC6DF4ACF03}" cxnId="{9FD12848-F1CE-4E0F-A0F5-3DCA004A3C41}" type="parTrans">
      <dgm:prSet/>
      <dgm:spPr/>
      <dgm:t>
        <a:bodyPr/>
        <a:lstStyle/>
        <a:p>
          <a:endParaRPr lang="zh-CN" altLang="en-US"/>
        </a:p>
      </dgm:t>
    </dgm:pt>
    <dgm:pt modelId="{DC95F2E4-1CE7-4C43-9375-54C983880DCF}" cxnId="{9FD12848-F1CE-4E0F-A0F5-3DCA004A3C41}" type="sibTrans">
      <dgm:prSet/>
      <dgm:spPr/>
      <dgm:t>
        <a:bodyPr/>
        <a:lstStyle/>
        <a:p>
          <a:endParaRPr lang="zh-CN" altLang="en-US"/>
        </a:p>
      </dgm:t>
    </dgm:pt>
    <dgm:pt modelId="{034DE2CD-3E4A-405D-96A1-4D1C2009B7D8}">
      <dgm:prSet phldrT="[文本]"/>
      <dgm:spPr/>
      <dgm:t>
        <a:bodyPr/>
        <a:lstStyle/>
        <a:p>
          <a:r>
            <a:rPr lang="zh-CN" altLang="en-US" dirty="0"/>
            <a:t>监督激励</a:t>
          </a:r>
          <a:r>
            <a:rPr lang="en-US" altLang="zh-CN" dirty="0"/>
            <a:t>/</a:t>
          </a:r>
          <a:r>
            <a:rPr lang="zh-CN" altLang="en-US" dirty="0"/>
            <a:t>股权集中</a:t>
          </a:r>
          <a:endParaRPr lang="en-US" altLang="zh-CN" dirty="0"/>
        </a:p>
        <a:p>
          <a:r>
            <a:rPr lang="zh-CN" altLang="en-US" dirty="0"/>
            <a:t>利益</a:t>
          </a:r>
          <a:r>
            <a:rPr lang="en-US" altLang="zh-CN" dirty="0"/>
            <a:t>……</a:t>
          </a:r>
          <a:endParaRPr lang="zh-CN" altLang="en-US" dirty="0"/>
        </a:p>
      </dgm:t>
    </dgm:pt>
    <dgm:pt modelId="{AECEFAA5-F810-4A66-8E21-77A65AB442FD}" cxnId="{AD70186B-A081-46C8-B088-8837878C5E36}" type="parTrans">
      <dgm:prSet/>
      <dgm:spPr/>
      <dgm:t>
        <a:bodyPr/>
        <a:lstStyle/>
        <a:p>
          <a:endParaRPr lang="zh-CN" altLang="en-US"/>
        </a:p>
      </dgm:t>
    </dgm:pt>
    <dgm:pt modelId="{9635984C-F317-4E73-85A9-443F85F2AD5B}" cxnId="{AD70186B-A081-46C8-B088-8837878C5E36}" type="sibTrans">
      <dgm:prSet/>
      <dgm:spPr/>
      <dgm:t>
        <a:bodyPr/>
        <a:lstStyle/>
        <a:p>
          <a:endParaRPr lang="zh-CN" altLang="en-US"/>
        </a:p>
      </dgm:t>
    </dgm:pt>
    <dgm:pt modelId="{6BBC8EB6-3569-40BC-A87A-BC4ADC311B07}">
      <dgm:prSet phldrT="[文本]" custT="1"/>
      <dgm:spPr/>
      <dgm:t>
        <a:bodyPr/>
        <a:lstStyle/>
        <a:p>
          <a:r>
            <a:rPr lang="zh-CN" altLang="en-US" sz="2800" b="1" dirty="0"/>
            <a:t>公司</a:t>
          </a:r>
          <a:endParaRPr lang="en-US" altLang="zh-CN" sz="2800" b="1" dirty="0"/>
        </a:p>
        <a:p>
          <a:r>
            <a:rPr lang="zh-CN" altLang="en-US" sz="2800" b="1" dirty="0"/>
            <a:t>绩效</a:t>
          </a:r>
        </a:p>
      </dgm:t>
    </dgm:pt>
    <dgm:pt modelId="{90B013C3-FCA5-4134-83E3-B9CB1DCB0820}" cxnId="{1926D705-5989-43AE-8930-7C6045A7303F}" type="parTrans">
      <dgm:prSet/>
      <dgm:spPr/>
      <dgm:t>
        <a:bodyPr/>
        <a:lstStyle/>
        <a:p>
          <a:endParaRPr lang="zh-CN" altLang="en-US"/>
        </a:p>
      </dgm:t>
    </dgm:pt>
    <dgm:pt modelId="{44A1CA25-3257-4989-9F74-EF8F2258E4B6}" cxnId="{1926D705-5989-43AE-8930-7C6045A7303F}" type="sibTrans">
      <dgm:prSet/>
      <dgm:spPr/>
      <dgm:t>
        <a:bodyPr/>
        <a:lstStyle/>
        <a:p>
          <a:endParaRPr lang="zh-CN" altLang="en-US"/>
        </a:p>
      </dgm:t>
    </dgm:pt>
    <dgm:pt modelId="{8307B445-0340-465C-910B-D629BB776F63}" type="pres">
      <dgm:prSet presAssocID="{F903DFC4-7934-489B-8F8E-38FF9D2A1D06}" presName="Name0" presStyleCnt="0">
        <dgm:presLayoutVars>
          <dgm:dir/>
          <dgm:animOne val="branch"/>
          <dgm:animLvl val="lvl"/>
        </dgm:presLayoutVars>
      </dgm:prSet>
      <dgm:spPr/>
      <dgm:t>
        <a:bodyPr/>
        <a:lstStyle/>
        <a:p>
          <a:endParaRPr lang="zh-CN" altLang="en-US"/>
        </a:p>
      </dgm:t>
    </dgm:pt>
    <dgm:pt modelId="{58F54A5E-2343-4DEF-AAF8-D4EBE92A6277}" type="pres">
      <dgm:prSet presAssocID="{034DE2CD-3E4A-405D-96A1-4D1C2009B7D8}" presName="chaos" presStyleCnt="0"/>
      <dgm:spPr/>
    </dgm:pt>
    <dgm:pt modelId="{1EACA67D-7E87-4162-B07E-4CBFBD9DA31B}" type="pres">
      <dgm:prSet presAssocID="{034DE2CD-3E4A-405D-96A1-4D1C2009B7D8}" presName="parTx1" presStyleLbl="revTx" presStyleIdx="0" presStyleCnt="2" custScaleX="117521" custScaleY="121815" custLinFactNeighborX="-732" custLinFactNeighborY="25076"/>
      <dgm:spPr/>
      <dgm:t>
        <a:bodyPr/>
        <a:lstStyle/>
        <a:p>
          <a:endParaRPr lang="zh-CN" altLang="en-US"/>
        </a:p>
      </dgm:t>
    </dgm:pt>
    <dgm:pt modelId="{C5E6C972-1AC2-450C-87B6-1BFF9926FDB8}" type="pres">
      <dgm:prSet presAssocID="{034DE2CD-3E4A-405D-96A1-4D1C2009B7D8}" presName="desTx1" presStyleLbl="revTx" presStyleIdx="1" presStyleCnt="2" custScaleX="86692" custScaleY="28736" custLinFactNeighborX="-1527" custLinFactNeighborY="-37594">
        <dgm:presLayoutVars>
          <dgm:bulletEnabled val="1"/>
        </dgm:presLayoutVars>
      </dgm:prSet>
      <dgm:spPr/>
      <dgm:t>
        <a:bodyPr/>
        <a:lstStyle/>
        <a:p>
          <a:endParaRPr lang="zh-CN" altLang="en-US"/>
        </a:p>
      </dgm:t>
    </dgm:pt>
    <dgm:pt modelId="{74B45EB0-A540-4C1D-9ECB-6F176E2F333F}" type="pres">
      <dgm:prSet presAssocID="{034DE2CD-3E4A-405D-96A1-4D1C2009B7D8}" presName="c1" presStyleLbl="node1" presStyleIdx="0" presStyleCnt="19"/>
      <dgm:spPr/>
    </dgm:pt>
    <dgm:pt modelId="{7E1D70EA-96C5-46DE-AC6F-8EBE3284BFBF}" type="pres">
      <dgm:prSet presAssocID="{034DE2CD-3E4A-405D-96A1-4D1C2009B7D8}" presName="c2" presStyleLbl="node1" presStyleIdx="1" presStyleCnt="19"/>
      <dgm:spPr/>
    </dgm:pt>
    <dgm:pt modelId="{5F518D85-C3D4-4640-91E8-733B16C94F47}" type="pres">
      <dgm:prSet presAssocID="{034DE2CD-3E4A-405D-96A1-4D1C2009B7D8}" presName="c3" presStyleLbl="node1" presStyleIdx="2" presStyleCnt="19"/>
      <dgm:spPr/>
    </dgm:pt>
    <dgm:pt modelId="{A0327D48-D1D4-46BB-9F1A-90B603A60D9D}" type="pres">
      <dgm:prSet presAssocID="{034DE2CD-3E4A-405D-96A1-4D1C2009B7D8}" presName="c4" presStyleLbl="node1" presStyleIdx="3" presStyleCnt="19"/>
      <dgm:spPr/>
    </dgm:pt>
    <dgm:pt modelId="{6D2D4617-3686-466E-9D2B-35217C4B2C66}" type="pres">
      <dgm:prSet presAssocID="{034DE2CD-3E4A-405D-96A1-4D1C2009B7D8}" presName="c5" presStyleLbl="node1" presStyleIdx="4" presStyleCnt="19"/>
      <dgm:spPr/>
    </dgm:pt>
    <dgm:pt modelId="{97C0E31B-2541-4D76-9025-A506439B431F}" type="pres">
      <dgm:prSet presAssocID="{034DE2CD-3E4A-405D-96A1-4D1C2009B7D8}" presName="c6" presStyleLbl="node1" presStyleIdx="5" presStyleCnt="19"/>
      <dgm:spPr/>
    </dgm:pt>
    <dgm:pt modelId="{8AE7ED73-1EC3-43D1-8AF7-043816B56135}" type="pres">
      <dgm:prSet presAssocID="{034DE2CD-3E4A-405D-96A1-4D1C2009B7D8}" presName="c7" presStyleLbl="node1" presStyleIdx="6" presStyleCnt="19"/>
      <dgm:spPr/>
    </dgm:pt>
    <dgm:pt modelId="{74C4AE88-BF1B-4698-BF7A-AF364F9C704D}" type="pres">
      <dgm:prSet presAssocID="{034DE2CD-3E4A-405D-96A1-4D1C2009B7D8}" presName="c8" presStyleLbl="node1" presStyleIdx="7" presStyleCnt="19"/>
      <dgm:spPr/>
    </dgm:pt>
    <dgm:pt modelId="{FF867376-637C-4810-A481-27BA3338F9AE}" type="pres">
      <dgm:prSet presAssocID="{034DE2CD-3E4A-405D-96A1-4D1C2009B7D8}" presName="c9" presStyleLbl="node1" presStyleIdx="8" presStyleCnt="19"/>
      <dgm:spPr/>
    </dgm:pt>
    <dgm:pt modelId="{92DA0913-7821-41D5-9AD2-313348C8D2B3}" type="pres">
      <dgm:prSet presAssocID="{034DE2CD-3E4A-405D-96A1-4D1C2009B7D8}" presName="c10" presStyleLbl="node1" presStyleIdx="9" presStyleCnt="19"/>
      <dgm:spPr/>
    </dgm:pt>
    <dgm:pt modelId="{3EF469C0-0437-4776-B101-DBC165EDDB30}" type="pres">
      <dgm:prSet presAssocID="{034DE2CD-3E4A-405D-96A1-4D1C2009B7D8}" presName="c11" presStyleLbl="node1" presStyleIdx="10" presStyleCnt="19"/>
      <dgm:spPr/>
    </dgm:pt>
    <dgm:pt modelId="{F84B1B3A-53FC-4525-B15C-D9F39A400588}" type="pres">
      <dgm:prSet presAssocID="{034DE2CD-3E4A-405D-96A1-4D1C2009B7D8}" presName="c12" presStyleLbl="node1" presStyleIdx="11" presStyleCnt="19"/>
      <dgm:spPr/>
    </dgm:pt>
    <dgm:pt modelId="{581799DB-7086-48CF-B452-974ABF498AB0}" type="pres">
      <dgm:prSet presAssocID="{034DE2CD-3E4A-405D-96A1-4D1C2009B7D8}" presName="c13" presStyleLbl="node1" presStyleIdx="12" presStyleCnt="19"/>
      <dgm:spPr/>
    </dgm:pt>
    <dgm:pt modelId="{684FD67F-09DD-4EF2-8A7F-B1676E5D5212}" type="pres">
      <dgm:prSet presAssocID="{034DE2CD-3E4A-405D-96A1-4D1C2009B7D8}" presName="c14" presStyleLbl="node1" presStyleIdx="13" presStyleCnt="19"/>
      <dgm:spPr/>
    </dgm:pt>
    <dgm:pt modelId="{0DD2D26A-DAD7-4124-93F9-A6F686D6F5E1}" type="pres">
      <dgm:prSet presAssocID="{034DE2CD-3E4A-405D-96A1-4D1C2009B7D8}" presName="c15" presStyleLbl="node1" presStyleIdx="14" presStyleCnt="19"/>
      <dgm:spPr/>
    </dgm:pt>
    <dgm:pt modelId="{D5E0957F-F4B9-40F7-B514-82FE2320C5F6}" type="pres">
      <dgm:prSet presAssocID="{034DE2CD-3E4A-405D-96A1-4D1C2009B7D8}" presName="c16" presStyleLbl="node1" presStyleIdx="15" presStyleCnt="19"/>
      <dgm:spPr/>
    </dgm:pt>
    <dgm:pt modelId="{C644AFE0-5D02-44C7-86C2-ADDA387B87E0}" type="pres">
      <dgm:prSet presAssocID="{034DE2CD-3E4A-405D-96A1-4D1C2009B7D8}" presName="c17" presStyleLbl="node1" presStyleIdx="16" presStyleCnt="19"/>
      <dgm:spPr/>
    </dgm:pt>
    <dgm:pt modelId="{826C6711-7DF1-491F-90A3-82C3EA1E2BDD}" type="pres">
      <dgm:prSet presAssocID="{034DE2CD-3E4A-405D-96A1-4D1C2009B7D8}" presName="c18" presStyleLbl="node1" presStyleIdx="17" presStyleCnt="19"/>
      <dgm:spPr/>
    </dgm:pt>
    <dgm:pt modelId="{A1607DF0-AE46-4EBF-9453-09848963E4BE}" type="pres">
      <dgm:prSet presAssocID="{9635984C-F317-4E73-85A9-443F85F2AD5B}" presName="chevronComposite1" presStyleCnt="0"/>
      <dgm:spPr/>
    </dgm:pt>
    <dgm:pt modelId="{4670022A-24B3-4754-9877-184D3FCC19DE}" type="pres">
      <dgm:prSet presAssocID="{9635984C-F317-4E73-85A9-443F85F2AD5B}" presName="chevron1" presStyleLbl="sibTrans2D1" presStyleIdx="0" presStyleCnt="2" custScaleX="92104" custScaleY="65878"/>
      <dgm:spPr/>
    </dgm:pt>
    <dgm:pt modelId="{4821B859-2F11-42FF-AB17-22175BB0C740}" type="pres">
      <dgm:prSet presAssocID="{9635984C-F317-4E73-85A9-443F85F2AD5B}" presName="spChevron1" presStyleCnt="0"/>
      <dgm:spPr/>
    </dgm:pt>
    <dgm:pt modelId="{5E0F910D-F05C-445E-A52D-46FF71F478DD}" type="pres">
      <dgm:prSet presAssocID="{9635984C-F317-4E73-85A9-443F85F2AD5B}" presName="overlap" presStyleCnt="0"/>
      <dgm:spPr/>
    </dgm:pt>
    <dgm:pt modelId="{3396C38F-950D-4920-AA94-758FE647DEF2}" type="pres">
      <dgm:prSet presAssocID="{9635984C-F317-4E73-85A9-443F85F2AD5B}" presName="chevronComposite2" presStyleCnt="0"/>
      <dgm:spPr/>
    </dgm:pt>
    <dgm:pt modelId="{C65303C6-39C5-452E-8719-ADBD905921B7}" type="pres">
      <dgm:prSet presAssocID="{9635984C-F317-4E73-85A9-443F85F2AD5B}" presName="chevron2" presStyleLbl="sibTrans2D1" presStyleIdx="1" presStyleCnt="2" custScaleX="92104" custScaleY="65878"/>
      <dgm:spPr/>
    </dgm:pt>
    <dgm:pt modelId="{562D9A4C-ED98-4BBA-B5BA-CA8417D81666}" type="pres">
      <dgm:prSet presAssocID="{9635984C-F317-4E73-85A9-443F85F2AD5B}" presName="spChevron2" presStyleCnt="0"/>
      <dgm:spPr/>
    </dgm:pt>
    <dgm:pt modelId="{878DA11F-1107-4FD1-936B-F71D46F06407}" type="pres">
      <dgm:prSet presAssocID="{6BBC8EB6-3569-40BC-A87A-BC4ADC311B07}" presName="last" presStyleCnt="0"/>
      <dgm:spPr/>
    </dgm:pt>
    <dgm:pt modelId="{26818448-F112-443E-99A9-357628A50EBD}" type="pres">
      <dgm:prSet presAssocID="{6BBC8EB6-3569-40BC-A87A-BC4ADC311B07}" presName="circleTx" presStyleLbl="node1" presStyleIdx="18" presStyleCnt="19" custScaleX="78972" custScaleY="76301"/>
      <dgm:spPr/>
      <dgm:t>
        <a:bodyPr/>
        <a:lstStyle/>
        <a:p>
          <a:endParaRPr lang="zh-CN" altLang="en-US"/>
        </a:p>
      </dgm:t>
    </dgm:pt>
    <dgm:pt modelId="{5E9F4443-6607-471B-9D60-555EFFD4CCF4}" type="pres">
      <dgm:prSet presAssocID="{6BBC8EB6-3569-40BC-A87A-BC4ADC311B07}" presName="spN" presStyleCnt="0"/>
      <dgm:spPr/>
    </dgm:pt>
  </dgm:ptLst>
  <dgm:cxnLst>
    <dgm:cxn modelId="{1926D705-5989-43AE-8930-7C6045A7303F}" srcId="{F903DFC4-7934-489B-8F8E-38FF9D2A1D06}" destId="{6BBC8EB6-3569-40BC-A87A-BC4ADC311B07}" srcOrd="1" destOrd="0" parTransId="{90B013C3-FCA5-4134-83E3-B9CB1DCB0820}" sibTransId="{44A1CA25-3257-4989-9F74-EF8F2258E4B6}"/>
    <dgm:cxn modelId="{E25B243B-B90E-4816-A398-417C1DCF7E8F}" type="presOf" srcId="{6BBC8EB6-3569-40BC-A87A-BC4ADC311B07}" destId="{26818448-F112-443E-99A9-357628A50EBD}" srcOrd="0" destOrd="0" presId="urn:microsoft.com/office/officeart/2009/3/layout/RandomtoResultProcess"/>
    <dgm:cxn modelId="{E8A1F6F8-E8FF-42CA-BA39-FD24966359D6}" type="presOf" srcId="{64B7FE54-BAC4-4337-96B8-543D538C0853}" destId="{C5E6C972-1AC2-450C-87B6-1BFF9926FDB8}" srcOrd="0" destOrd="0" presId="urn:microsoft.com/office/officeart/2009/3/layout/RandomtoResultProcess"/>
    <dgm:cxn modelId="{C1220CC4-9583-4A1F-BC0E-DDFAA5E4BD4C}" type="presOf" srcId="{F903DFC4-7934-489B-8F8E-38FF9D2A1D06}" destId="{8307B445-0340-465C-910B-D629BB776F63}" srcOrd="0" destOrd="0" presId="urn:microsoft.com/office/officeart/2009/3/layout/RandomtoResultProcess"/>
    <dgm:cxn modelId="{AD70186B-A081-46C8-B088-8837878C5E36}" srcId="{F903DFC4-7934-489B-8F8E-38FF9D2A1D06}" destId="{034DE2CD-3E4A-405D-96A1-4D1C2009B7D8}" srcOrd="0" destOrd="0" parTransId="{AECEFAA5-F810-4A66-8E21-77A65AB442FD}" sibTransId="{9635984C-F317-4E73-85A9-443F85F2AD5B}"/>
    <dgm:cxn modelId="{9FD12848-F1CE-4E0F-A0F5-3DCA004A3C41}" srcId="{034DE2CD-3E4A-405D-96A1-4D1C2009B7D8}" destId="{64B7FE54-BAC4-4337-96B8-543D538C0853}" srcOrd="0" destOrd="0" parTransId="{EB0BF00D-FEE6-4647-8A68-9DC6DF4ACF03}" sibTransId="{DC95F2E4-1CE7-4C43-9375-54C983880DCF}"/>
    <dgm:cxn modelId="{446A8E8F-1DB0-43C6-9B19-2556E32F5D96}" type="presOf" srcId="{034DE2CD-3E4A-405D-96A1-4D1C2009B7D8}" destId="{1EACA67D-7E87-4162-B07E-4CBFBD9DA31B}" srcOrd="0" destOrd="0" presId="urn:microsoft.com/office/officeart/2009/3/layout/RandomtoResultProcess"/>
    <dgm:cxn modelId="{60B63BD3-AA72-4A09-9034-47CE22E4B2F5}" type="presParOf" srcId="{8307B445-0340-465C-910B-D629BB776F63}" destId="{58F54A5E-2343-4DEF-AAF8-D4EBE92A6277}" srcOrd="0" destOrd="0" presId="urn:microsoft.com/office/officeart/2009/3/layout/RandomtoResultProcess"/>
    <dgm:cxn modelId="{D5546B68-F9D8-4461-A6DC-D170A4748607}" type="presParOf" srcId="{58F54A5E-2343-4DEF-AAF8-D4EBE92A6277}" destId="{1EACA67D-7E87-4162-B07E-4CBFBD9DA31B}" srcOrd="0" destOrd="0" presId="urn:microsoft.com/office/officeart/2009/3/layout/RandomtoResultProcess"/>
    <dgm:cxn modelId="{1AB1BD3D-065B-4B3A-A698-B52CEFA0326B}" type="presParOf" srcId="{58F54A5E-2343-4DEF-AAF8-D4EBE92A6277}" destId="{C5E6C972-1AC2-450C-87B6-1BFF9926FDB8}" srcOrd="1" destOrd="0" presId="urn:microsoft.com/office/officeart/2009/3/layout/RandomtoResultProcess"/>
    <dgm:cxn modelId="{D84BB2AC-544E-445B-BE66-79D09753E815}" type="presParOf" srcId="{58F54A5E-2343-4DEF-AAF8-D4EBE92A6277}" destId="{74B45EB0-A540-4C1D-9ECB-6F176E2F333F}" srcOrd="2" destOrd="0" presId="urn:microsoft.com/office/officeart/2009/3/layout/RandomtoResultProcess"/>
    <dgm:cxn modelId="{AF3C9292-5A01-4C3D-A3B3-F418D67F9ACD}" type="presParOf" srcId="{58F54A5E-2343-4DEF-AAF8-D4EBE92A6277}" destId="{7E1D70EA-96C5-46DE-AC6F-8EBE3284BFBF}" srcOrd="3" destOrd="0" presId="urn:microsoft.com/office/officeart/2009/3/layout/RandomtoResultProcess"/>
    <dgm:cxn modelId="{2DB2A39E-91EA-4157-B318-CB2266554A69}" type="presParOf" srcId="{58F54A5E-2343-4DEF-AAF8-D4EBE92A6277}" destId="{5F518D85-C3D4-4640-91E8-733B16C94F47}" srcOrd="4" destOrd="0" presId="urn:microsoft.com/office/officeart/2009/3/layout/RandomtoResultProcess"/>
    <dgm:cxn modelId="{8874DFDC-7C1F-4F8D-9DDA-8F64D3CD7D86}" type="presParOf" srcId="{58F54A5E-2343-4DEF-AAF8-D4EBE92A6277}" destId="{A0327D48-D1D4-46BB-9F1A-90B603A60D9D}" srcOrd="5" destOrd="0" presId="urn:microsoft.com/office/officeart/2009/3/layout/RandomtoResultProcess"/>
    <dgm:cxn modelId="{82B2D6DF-5B5D-4D46-87E9-344E203E3577}" type="presParOf" srcId="{58F54A5E-2343-4DEF-AAF8-D4EBE92A6277}" destId="{6D2D4617-3686-466E-9D2B-35217C4B2C66}" srcOrd="6" destOrd="0" presId="urn:microsoft.com/office/officeart/2009/3/layout/RandomtoResultProcess"/>
    <dgm:cxn modelId="{B9A9D929-FB0B-403D-B967-A42549848957}" type="presParOf" srcId="{58F54A5E-2343-4DEF-AAF8-D4EBE92A6277}" destId="{97C0E31B-2541-4D76-9025-A506439B431F}" srcOrd="7" destOrd="0" presId="urn:microsoft.com/office/officeart/2009/3/layout/RandomtoResultProcess"/>
    <dgm:cxn modelId="{5B646D14-E2E1-4FF5-8FD0-3E3421B55C5E}" type="presParOf" srcId="{58F54A5E-2343-4DEF-AAF8-D4EBE92A6277}" destId="{8AE7ED73-1EC3-43D1-8AF7-043816B56135}" srcOrd="8" destOrd="0" presId="urn:microsoft.com/office/officeart/2009/3/layout/RandomtoResultProcess"/>
    <dgm:cxn modelId="{6CAEA5FB-AC62-4E8E-AC47-2D2BA57C0F98}" type="presParOf" srcId="{58F54A5E-2343-4DEF-AAF8-D4EBE92A6277}" destId="{74C4AE88-BF1B-4698-BF7A-AF364F9C704D}" srcOrd="9" destOrd="0" presId="urn:microsoft.com/office/officeart/2009/3/layout/RandomtoResultProcess"/>
    <dgm:cxn modelId="{2184115F-A6C9-42CB-908C-412D32AD6F50}" type="presParOf" srcId="{58F54A5E-2343-4DEF-AAF8-D4EBE92A6277}" destId="{FF867376-637C-4810-A481-27BA3338F9AE}" srcOrd="10" destOrd="0" presId="urn:microsoft.com/office/officeart/2009/3/layout/RandomtoResultProcess"/>
    <dgm:cxn modelId="{70C0D12C-E186-4E2D-837E-798514071CEE}" type="presParOf" srcId="{58F54A5E-2343-4DEF-AAF8-D4EBE92A6277}" destId="{92DA0913-7821-41D5-9AD2-313348C8D2B3}" srcOrd="11" destOrd="0" presId="urn:microsoft.com/office/officeart/2009/3/layout/RandomtoResultProcess"/>
    <dgm:cxn modelId="{F139EF50-B588-4CB1-944B-1C2E5A833D53}" type="presParOf" srcId="{58F54A5E-2343-4DEF-AAF8-D4EBE92A6277}" destId="{3EF469C0-0437-4776-B101-DBC165EDDB30}" srcOrd="12" destOrd="0" presId="urn:microsoft.com/office/officeart/2009/3/layout/RandomtoResultProcess"/>
    <dgm:cxn modelId="{44D8DEAC-B622-4E16-8FBA-320976272B25}" type="presParOf" srcId="{58F54A5E-2343-4DEF-AAF8-D4EBE92A6277}" destId="{F84B1B3A-53FC-4525-B15C-D9F39A400588}" srcOrd="13" destOrd="0" presId="urn:microsoft.com/office/officeart/2009/3/layout/RandomtoResultProcess"/>
    <dgm:cxn modelId="{EBE2F21D-9B5E-4A10-8440-9C7B4B3FA948}" type="presParOf" srcId="{58F54A5E-2343-4DEF-AAF8-D4EBE92A6277}" destId="{581799DB-7086-48CF-B452-974ABF498AB0}" srcOrd="14" destOrd="0" presId="urn:microsoft.com/office/officeart/2009/3/layout/RandomtoResultProcess"/>
    <dgm:cxn modelId="{A4649B71-142F-4398-8BD9-D74CC12CF25E}" type="presParOf" srcId="{58F54A5E-2343-4DEF-AAF8-D4EBE92A6277}" destId="{684FD67F-09DD-4EF2-8A7F-B1676E5D5212}" srcOrd="15" destOrd="0" presId="urn:microsoft.com/office/officeart/2009/3/layout/RandomtoResultProcess"/>
    <dgm:cxn modelId="{59DDED75-74A6-4EC1-8652-505788E9CB28}" type="presParOf" srcId="{58F54A5E-2343-4DEF-AAF8-D4EBE92A6277}" destId="{0DD2D26A-DAD7-4124-93F9-A6F686D6F5E1}" srcOrd="16" destOrd="0" presId="urn:microsoft.com/office/officeart/2009/3/layout/RandomtoResultProcess"/>
    <dgm:cxn modelId="{17363550-F453-4528-B331-F3475A8B0349}" type="presParOf" srcId="{58F54A5E-2343-4DEF-AAF8-D4EBE92A6277}" destId="{D5E0957F-F4B9-40F7-B514-82FE2320C5F6}" srcOrd="17" destOrd="0" presId="urn:microsoft.com/office/officeart/2009/3/layout/RandomtoResultProcess"/>
    <dgm:cxn modelId="{811B1372-0BA0-4328-8415-1307043E8C82}" type="presParOf" srcId="{58F54A5E-2343-4DEF-AAF8-D4EBE92A6277}" destId="{C644AFE0-5D02-44C7-86C2-ADDA387B87E0}" srcOrd="18" destOrd="0" presId="urn:microsoft.com/office/officeart/2009/3/layout/RandomtoResultProcess"/>
    <dgm:cxn modelId="{EA509FE1-43C5-42E9-BA80-9FC8F14E1A44}" type="presParOf" srcId="{58F54A5E-2343-4DEF-AAF8-D4EBE92A6277}" destId="{826C6711-7DF1-491F-90A3-82C3EA1E2BDD}" srcOrd="19" destOrd="0" presId="urn:microsoft.com/office/officeart/2009/3/layout/RandomtoResultProcess"/>
    <dgm:cxn modelId="{FCE9BB9E-32FE-4998-8048-C0B662F0FC9D}" type="presParOf" srcId="{8307B445-0340-465C-910B-D629BB776F63}" destId="{A1607DF0-AE46-4EBF-9453-09848963E4BE}" srcOrd="1" destOrd="0" presId="urn:microsoft.com/office/officeart/2009/3/layout/RandomtoResultProcess"/>
    <dgm:cxn modelId="{638B199B-1C88-466D-9195-93EB7B1A563F}" type="presParOf" srcId="{A1607DF0-AE46-4EBF-9453-09848963E4BE}" destId="{4670022A-24B3-4754-9877-184D3FCC19DE}" srcOrd="0" destOrd="0" presId="urn:microsoft.com/office/officeart/2009/3/layout/RandomtoResultProcess"/>
    <dgm:cxn modelId="{558C1E6F-5917-4ABF-8B0D-A069D2CBA404}" type="presParOf" srcId="{A1607DF0-AE46-4EBF-9453-09848963E4BE}" destId="{4821B859-2F11-42FF-AB17-22175BB0C740}" srcOrd="1" destOrd="0" presId="urn:microsoft.com/office/officeart/2009/3/layout/RandomtoResultProcess"/>
    <dgm:cxn modelId="{D2BCBA3C-4D05-4FF1-8BDE-358E732601F4}" type="presParOf" srcId="{8307B445-0340-465C-910B-D629BB776F63}" destId="{5E0F910D-F05C-445E-A52D-46FF71F478DD}" srcOrd="2" destOrd="0" presId="urn:microsoft.com/office/officeart/2009/3/layout/RandomtoResultProcess"/>
    <dgm:cxn modelId="{44B8E1B8-67DE-4118-83A0-4F7FC32B3F4B}" type="presParOf" srcId="{8307B445-0340-465C-910B-D629BB776F63}" destId="{3396C38F-950D-4920-AA94-758FE647DEF2}" srcOrd="3" destOrd="0" presId="urn:microsoft.com/office/officeart/2009/3/layout/RandomtoResultProcess"/>
    <dgm:cxn modelId="{624942FD-F5E2-4E2A-B00A-9FA0C7B91835}" type="presParOf" srcId="{3396C38F-950D-4920-AA94-758FE647DEF2}" destId="{C65303C6-39C5-452E-8719-ADBD905921B7}" srcOrd="0" destOrd="0" presId="urn:microsoft.com/office/officeart/2009/3/layout/RandomtoResultProcess"/>
    <dgm:cxn modelId="{2DE4E709-CCBF-403D-8667-67E1C009728F}" type="presParOf" srcId="{3396C38F-950D-4920-AA94-758FE647DEF2}" destId="{562D9A4C-ED98-4BBA-B5BA-CA8417D81666}" srcOrd="1" destOrd="0" presId="urn:microsoft.com/office/officeart/2009/3/layout/RandomtoResultProcess"/>
    <dgm:cxn modelId="{189FD3A9-8972-493F-A209-EBB6AB973571}" type="presParOf" srcId="{8307B445-0340-465C-910B-D629BB776F63}" destId="{878DA11F-1107-4FD1-936B-F71D46F06407}" srcOrd="4" destOrd="0" presId="urn:microsoft.com/office/officeart/2009/3/layout/RandomtoResultProcess"/>
    <dgm:cxn modelId="{A6CCE79A-D231-44D7-AAE6-0D8A0945F77F}" type="presParOf" srcId="{878DA11F-1107-4FD1-936B-F71D46F06407}" destId="{26818448-F112-443E-99A9-357628A50EBD}" srcOrd="0" destOrd="0" presId="urn:microsoft.com/office/officeart/2009/3/layout/RandomtoResultProcess"/>
    <dgm:cxn modelId="{4A7D5679-8BDA-4B5D-80D9-AA92AD3187CA}" type="presParOf" srcId="{878DA11F-1107-4FD1-936B-F71D46F06407}" destId="{5E9F4443-6607-471B-9D60-555EFFD4CCF4}" srcOrd="1" destOrd="0" presId="urn:microsoft.com/office/officeart/2009/3/layout/RandomtoResultProcess"/>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2BD1E50-136D-4E0F-9482-19A248CD30C2}" type="doc">
      <dgm:prSet loTypeId="urn:microsoft.com/office/officeart/2005/8/layout/hierarchy4" loCatId="list" qsTypeId="urn:microsoft.com/office/officeart/2005/8/quickstyle/simple5" qsCatId="simple" csTypeId="urn:microsoft.com/office/officeart/2005/8/colors/accent3_4" csCatId="accent3" phldr="1"/>
      <dgm:spPr/>
      <dgm:t>
        <a:bodyPr/>
        <a:lstStyle/>
        <a:p>
          <a:endParaRPr lang="zh-CN" altLang="en-US"/>
        </a:p>
      </dgm:t>
    </dgm:pt>
    <dgm:pt modelId="{E4F245B2-CF75-4104-9672-FA0551F2C99D}">
      <dgm:prSet phldrT="[文本]"/>
      <dgm:spPr/>
      <dgm:t>
        <a:bodyPr/>
        <a:lstStyle/>
        <a:p>
          <a:r>
            <a:rPr lang="zh-CN" altLang="en-US" b="0" i="0" dirty="0"/>
            <a:t>短期偿债能力分析</a:t>
          </a:r>
          <a:endParaRPr lang="zh-CN" altLang="en-US" dirty="0"/>
        </a:p>
      </dgm:t>
    </dgm:pt>
    <dgm:pt modelId="{518CFD4F-A58E-4714-9906-32295F23B0BF}" cxnId="{4FC3F07C-26D5-4A91-93C1-FD54245FCA03}" type="parTrans">
      <dgm:prSet/>
      <dgm:spPr/>
      <dgm:t>
        <a:bodyPr/>
        <a:lstStyle/>
        <a:p>
          <a:endParaRPr lang="zh-CN" altLang="en-US"/>
        </a:p>
      </dgm:t>
    </dgm:pt>
    <dgm:pt modelId="{3E1605FE-590C-4529-9448-D6107E0EB987}" cxnId="{4FC3F07C-26D5-4A91-93C1-FD54245FCA03}" type="sibTrans">
      <dgm:prSet/>
      <dgm:spPr/>
      <dgm:t>
        <a:bodyPr/>
        <a:lstStyle/>
        <a:p>
          <a:endParaRPr lang="zh-CN" altLang="en-US"/>
        </a:p>
      </dgm:t>
    </dgm:pt>
    <dgm:pt modelId="{E6C16AA3-8091-4F09-96CB-8108AB770EF3}">
      <dgm:prSet phldrT="[文本]"/>
      <dgm:spPr/>
      <dgm:t>
        <a:bodyPr/>
        <a:lstStyle/>
        <a:p>
          <a:r>
            <a:rPr lang="zh-CN" altLang="en-US" b="0" i="0" dirty="0"/>
            <a:t>长期偿债能力分析</a:t>
          </a:r>
          <a:endParaRPr lang="zh-CN" altLang="en-US" dirty="0"/>
        </a:p>
      </dgm:t>
    </dgm:pt>
    <dgm:pt modelId="{91BEB136-AD59-401F-81F8-B4C81C108AF6}" cxnId="{A9E95CB9-5A5A-4A99-A700-6C33FE5582E3}" type="parTrans">
      <dgm:prSet/>
      <dgm:spPr/>
      <dgm:t>
        <a:bodyPr/>
        <a:lstStyle/>
        <a:p>
          <a:endParaRPr lang="zh-CN" altLang="en-US"/>
        </a:p>
      </dgm:t>
    </dgm:pt>
    <dgm:pt modelId="{26107A26-E0B5-406E-AC7D-DB67F5C69C50}" cxnId="{A9E95CB9-5A5A-4A99-A700-6C33FE5582E3}" type="sibTrans">
      <dgm:prSet/>
      <dgm:spPr/>
      <dgm:t>
        <a:bodyPr/>
        <a:lstStyle/>
        <a:p>
          <a:endParaRPr lang="zh-CN" altLang="en-US"/>
        </a:p>
      </dgm:t>
    </dgm:pt>
    <dgm:pt modelId="{D5DD2327-1FD8-47CA-9FE3-372469AE5BB3}" type="pres">
      <dgm:prSet presAssocID="{E2BD1E50-136D-4E0F-9482-19A248CD30C2}" presName="Name0" presStyleCnt="0">
        <dgm:presLayoutVars>
          <dgm:chPref val="1"/>
          <dgm:dir/>
          <dgm:animOne val="branch"/>
          <dgm:animLvl val="lvl"/>
          <dgm:resizeHandles/>
        </dgm:presLayoutVars>
      </dgm:prSet>
      <dgm:spPr/>
      <dgm:t>
        <a:bodyPr/>
        <a:lstStyle/>
        <a:p>
          <a:endParaRPr lang="zh-CN" altLang="en-US"/>
        </a:p>
      </dgm:t>
    </dgm:pt>
    <dgm:pt modelId="{3EA1319A-8D60-43B7-85A4-B7CA3DA07BA0}" type="pres">
      <dgm:prSet presAssocID="{E4F245B2-CF75-4104-9672-FA0551F2C99D}" presName="vertOne" presStyleCnt="0"/>
      <dgm:spPr/>
    </dgm:pt>
    <dgm:pt modelId="{0952D0C3-8123-45F5-8C2E-1570144B119B}" type="pres">
      <dgm:prSet presAssocID="{E4F245B2-CF75-4104-9672-FA0551F2C99D}" presName="txOne" presStyleLbl="node0" presStyleIdx="0" presStyleCnt="2">
        <dgm:presLayoutVars>
          <dgm:chPref val="3"/>
        </dgm:presLayoutVars>
      </dgm:prSet>
      <dgm:spPr/>
      <dgm:t>
        <a:bodyPr/>
        <a:lstStyle/>
        <a:p>
          <a:endParaRPr lang="zh-CN" altLang="en-US"/>
        </a:p>
      </dgm:t>
    </dgm:pt>
    <dgm:pt modelId="{49D09644-C96D-40F0-ABFA-251131E5C078}" type="pres">
      <dgm:prSet presAssocID="{E4F245B2-CF75-4104-9672-FA0551F2C99D}" presName="horzOne" presStyleCnt="0"/>
      <dgm:spPr/>
    </dgm:pt>
    <dgm:pt modelId="{DF705F2B-5556-4773-9494-3D6B3351E515}" type="pres">
      <dgm:prSet presAssocID="{3E1605FE-590C-4529-9448-D6107E0EB987}" presName="sibSpaceOne" presStyleCnt="0"/>
      <dgm:spPr/>
    </dgm:pt>
    <dgm:pt modelId="{E426311D-A34A-48A0-8763-9CF1EB8CC59F}" type="pres">
      <dgm:prSet presAssocID="{E6C16AA3-8091-4F09-96CB-8108AB770EF3}" presName="vertOne" presStyleCnt="0"/>
      <dgm:spPr/>
    </dgm:pt>
    <dgm:pt modelId="{BE48E8A1-ECDD-4634-B466-1885041B1ACE}" type="pres">
      <dgm:prSet presAssocID="{E6C16AA3-8091-4F09-96CB-8108AB770EF3}" presName="txOne" presStyleLbl="node0" presStyleIdx="1" presStyleCnt="2">
        <dgm:presLayoutVars>
          <dgm:chPref val="3"/>
        </dgm:presLayoutVars>
      </dgm:prSet>
      <dgm:spPr/>
      <dgm:t>
        <a:bodyPr/>
        <a:lstStyle/>
        <a:p>
          <a:endParaRPr lang="zh-CN" altLang="en-US"/>
        </a:p>
      </dgm:t>
    </dgm:pt>
    <dgm:pt modelId="{FE03AB05-BABA-4A3A-89DD-A4D62E149797}" type="pres">
      <dgm:prSet presAssocID="{E6C16AA3-8091-4F09-96CB-8108AB770EF3}" presName="horzOne" presStyleCnt="0"/>
      <dgm:spPr/>
    </dgm:pt>
  </dgm:ptLst>
  <dgm:cxnLst>
    <dgm:cxn modelId="{2449901F-14B7-4995-8D38-431215B444F7}" type="presOf" srcId="{E4F245B2-CF75-4104-9672-FA0551F2C99D}" destId="{0952D0C3-8123-45F5-8C2E-1570144B119B}" srcOrd="0" destOrd="0" presId="urn:microsoft.com/office/officeart/2005/8/layout/hierarchy4"/>
    <dgm:cxn modelId="{4FC3F07C-26D5-4A91-93C1-FD54245FCA03}" srcId="{E2BD1E50-136D-4E0F-9482-19A248CD30C2}" destId="{E4F245B2-CF75-4104-9672-FA0551F2C99D}" srcOrd="0" destOrd="0" parTransId="{518CFD4F-A58E-4714-9906-32295F23B0BF}" sibTransId="{3E1605FE-590C-4529-9448-D6107E0EB987}"/>
    <dgm:cxn modelId="{A179A515-3CDF-4D9A-A57A-684C07DB8011}" type="presOf" srcId="{E6C16AA3-8091-4F09-96CB-8108AB770EF3}" destId="{BE48E8A1-ECDD-4634-B466-1885041B1ACE}" srcOrd="0" destOrd="0" presId="urn:microsoft.com/office/officeart/2005/8/layout/hierarchy4"/>
    <dgm:cxn modelId="{21C723F7-679D-4AAE-91F9-55E81EACF264}" type="presOf" srcId="{E2BD1E50-136D-4E0F-9482-19A248CD30C2}" destId="{D5DD2327-1FD8-47CA-9FE3-372469AE5BB3}" srcOrd="0" destOrd="0" presId="urn:microsoft.com/office/officeart/2005/8/layout/hierarchy4"/>
    <dgm:cxn modelId="{A9E95CB9-5A5A-4A99-A700-6C33FE5582E3}" srcId="{E2BD1E50-136D-4E0F-9482-19A248CD30C2}" destId="{E6C16AA3-8091-4F09-96CB-8108AB770EF3}" srcOrd="1" destOrd="0" parTransId="{91BEB136-AD59-401F-81F8-B4C81C108AF6}" sibTransId="{26107A26-E0B5-406E-AC7D-DB67F5C69C50}"/>
    <dgm:cxn modelId="{D3A15955-2B20-4016-8449-53A2D2AB0E1A}" type="presParOf" srcId="{D5DD2327-1FD8-47CA-9FE3-372469AE5BB3}" destId="{3EA1319A-8D60-43B7-85A4-B7CA3DA07BA0}" srcOrd="0" destOrd="0" presId="urn:microsoft.com/office/officeart/2005/8/layout/hierarchy4"/>
    <dgm:cxn modelId="{2C9FB6FF-0B09-40CF-9935-2CD657B1B2D3}" type="presParOf" srcId="{3EA1319A-8D60-43B7-85A4-B7CA3DA07BA0}" destId="{0952D0C3-8123-45F5-8C2E-1570144B119B}" srcOrd="0" destOrd="0" presId="urn:microsoft.com/office/officeart/2005/8/layout/hierarchy4"/>
    <dgm:cxn modelId="{79F09453-F0EE-4B37-BE89-61F74DF88F2E}" type="presParOf" srcId="{3EA1319A-8D60-43B7-85A4-B7CA3DA07BA0}" destId="{49D09644-C96D-40F0-ABFA-251131E5C078}" srcOrd="1" destOrd="0" presId="urn:microsoft.com/office/officeart/2005/8/layout/hierarchy4"/>
    <dgm:cxn modelId="{E625039F-0A09-4947-9438-3338651535B9}" type="presParOf" srcId="{D5DD2327-1FD8-47CA-9FE3-372469AE5BB3}" destId="{DF705F2B-5556-4773-9494-3D6B3351E515}" srcOrd="1" destOrd="0" presId="urn:microsoft.com/office/officeart/2005/8/layout/hierarchy4"/>
    <dgm:cxn modelId="{C66B2769-0E91-42E7-8A69-E1DA18162FB2}" type="presParOf" srcId="{D5DD2327-1FD8-47CA-9FE3-372469AE5BB3}" destId="{E426311D-A34A-48A0-8763-9CF1EB8CC59F}" srcOrd="2" destOrd="0" presId="urn:microsoft.com/office/officeart/2005/8/layout/hierarchy4"/>
    <dgm:cxn modelId="{F7FFE657-7FB0-4215-9036-EC451180A624}" type="presParOf" srcId="{E426311D-A34A-48A0-8763-9CF1EB8CC59F}" destId="{BE48E8A1-ECDD-4634-B466-1885041B1ACE}" srcOrd="0" destOrd="0" presId="urn:microsoft.com/office/officeart/2005/8/layout/hierarchy4"/>
    <dgm:cxn modelId="{0E4E1A3F-9290-447B-9270-A7794DD37F0D}" type="presParOf" srcId="{E426311D-A34A-48A0-8763-9CF1EB8CC59F}" destId="{FE03AB05-BABA-4A3A-89DD-A4D62E149797}" srcOrd="1" destOrd="0" presId="urn:microsoft.com/office/officeart/2005/8/layout/hierarchy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E85191B-488F-48F0-8BC9-22D2E9DA20E7}" type="doc">
      <dgm:prSet loTypeId="urn:microsoft.com/office/officeart/2005/8/layout/arrow3" loCatId="relationship" qsTypeId="urn:microsoft.com/office/officeart/2005/8/quickstyle/simple5" qsCatId="simple" csTypeId="urn:microsoft.com/office/officeart/2005/8/colors/accent3_3" csCatId="accent3" phldr="1"/>
      <dgm:spPr/>
      <dgm:t>
        <a:bodyPr/>
        <a:lstStyle/>
        <a:p>
          <a:endParaRPr lang="zh-CN" altLang="en-US"/>
        </a:p>
      </dgm:t>
    </dgm:pt>
    <dgm:pt modelId="{05FDCFAA-BEF5-4B41-B3FE-CCC15DC89D3A}">
      <dgm:prSet phldrT="[文本]" custT="1"/>
      <dgm:spPr/>
      <dgm:t>
        <a:bodyPr/>
        <a:lstStyle/>
        <a:p>
          <a:pPr algn="l"/>
          <a:r>
            <a:rPr lang="en-US" altLang="zh-CN" sz="2000" b="0" i="0" dirty="0">
              <a:latin typeface="华文仿宋" panose="02010600040101010101" pitchFamily="2" charset="-122"/>
              <a:ea typeface="华文仿宋" panose="02010600040101010101" pitchFamily="2" charset="-122"/>
            </a:rPr>
            <a:t>(1)</a:t>
          </a:r>
          <a:r>
            <a:rPr lang="zh-CN" altLang="en-US" sz="2000" b="0" i="0" dirty="0">
              <a:latin typeface="华文仿宋" panose="02010600040101010101" pitchFamily="2" charset="-122"/>
              <a:ea typeface="华文仿宋" panose="02010600040101010101" pitchFamily="2" charset="-122"/>
            </a:rPr>
            <a:t>做记录的或有负债</a:t>
          </a:r>
          <a:br>
            <a:rPr lang="zh-CN" altLang="en-US" sz="2000" b="0" i="0" dirty="0">
              <a:latin typeface="华文仿宋" panose="02010600040101010101" pitchFamily="2" charset="-122"/>
              <a:ea typeface="华文仿宋" panose="02010600040101010101" pitchFamily="2" charset="-122"/>
            </a:rPr>
          </a:br>
          <a:r>
            <a:rPr lang="en-US" altLang="zh-CN" sz="2000" b="0" i="0" dirty="0">
              <a:latin typeface="华文仿宋" panose="02010600040101010101" pitchFamily="2" charset="-122"/>
              <a:ea typeface="华文仿宋" panose="02010600040101010101" pitchFamily="2" charset="-122"/>
            </a:rPr>
            <a:t>(2)</a:t>
          </a:r>
          <a:r>
            <a:rPr lang="zh-CN" altLang="en-US" sz="2000" b="0" i="0" dirty="0">
              <a:latin typeface="华文仿宋" panose="02010600040101010101" pitchFamily="2" charset="-122"/>
              <a:ea typeface="华文仿宋" panose="02010600040101010101" pitchFamily="2" charset="-122"/>
            </a:rPr>
            <a:t>担保责任引起的负债</a:t>
          </a:r>
          <a:endParaRPr lang="zh-CN" altLang="en-US" sz="2000" dirty="0">
            <a:latin typeface="华文仿宋" panose="02010600040101010101" pitchFamily="2" charset="-122"/>
            <a:ea typeface="华文仿宋" panose="02010600040101010101" pitchFamily="2" charset="-122"/>
          </a:endParaRPr>
        </a:p>
      </dgm:t>
    </dgm:pt>
    <dgm:pt modelId="{76CD8D1A-EAF4-47BA-881D-1090732B61C8}" cxnId="{8139748F-FD75-4328-8052-FF7FA164182E}" type="parTrans">
      <dgm:prSet/>
      <dgm:spPr/>
      <dgm:t>
        <a:bodyPr/>
        <a:lstStyle/>
        <a:p>
          <a:endParaRPr lang="zh-CN" altLang="en-US" sz="2000">
            <a:latin typeface="华文仿宋" panose="02010600040101010101" pitchFamily="2" charset="-122"/>
            <a:ea typeface="华文仿宋" panose="02010600040101010101" pitchFamily="2" charset="-122"/>
          </a:endParaRPr>
        </a:p>
      </dgm:t>
    </dgm:pt>
    <dgm:pt modelId="{7A9885F7-AA03-4C94-A1F0-CF8751899499}" cxnId="{8139748F-FD75-4328-8052-FF7FA164182E}" type="sibTrans">
      <dgm:prSet/>
      <dgm:spPr/>
      <dgm:t>
        <a:bodyPr/>
        <a:lstStyle/>
        <a:p>
          <a:endParaRPr lang="zh-CN" altLang="en-US" sz="2000">
            <a:latin typeface="华文仿宋" panose="02010600040101010101" pitchFamily="2" charset="-122"/>
            <a:ea typeface="华文仿宋" panose="02010600040101010101" pitchFamily="2" charset="-122"/>
          </a:endParaRPr>
        </a:p>
      </dgm:t>
    </dgm:pt>
    <dgm:pt modelId="{0CD4AE85-6FE7-4099-9375-0F7A03634B93}">
      <dgm:prSet phldrT="[文本]" custT="1"/>
      <dgm:spPr/>
      <dgm:t>
        <a:bodyPr/>
        <a:lstStyle/>
        <a:p>
          <a:pPr algn="r"/>
          <a:r>
            <a:rPr lang="en-US" altLang="zh-CN" sz="2000" b="0" i="0" dirty="0">
              <a:latin typeface="华文仿宋" panose="02010600040101010101" pitchFamily="2" charset="-122"/>
              <a:ea typeface="华文仿宋" panose="02010600040101010101" pitchFamily="2" charset="-122"/>
            </a:rPr>
            <a:t>(1)</a:t>
          </a:r>
          <a:r>
            <a:rPr lang="zh-CN" altLang="en-US" sz="2000" b="0" i="0" dirty="0">
              <a:latin typeface="华文仿宋" panose="02010600040101010101" pitchFamily="2" charset="-122"/>
              <a:ea typeface="华文仿宋" panose="02010600040101010101" pitchFamily="2" charset="-122"/>
            </a:rPr>
            <a:t>可动用的银行贷款指标</a:t>
          </a:r>
          <a:br>
            <a:rPr lang="zh-CN" altLang="en-US" sz="2000" b="0" i="0" dirty="0">
              <a:latin typeface="华文仿宋" panose="02010600040101010101" pitchFamily="2" charset="-122"/>
              <a:ea typeface="华文仿宋" panose="02010600040101010101" pitchFamily="2" charset="-122"/>
            </a:rPr>
          </a:br>
          <a:r>
            <a:rPr lang="en-US" altLang="zh-CN" sz="2000" b="0" i="0" dirty="0">
              <a:latin typeface="华文仿宋" panose="02010600040101010101" pitchFamily="2" charset="-122"/>
              <a:ea typeface="华文仿宋" panose="02010600040101010101" pitchFamily="2" charset="-122"/>
            </a:rPr>
            <a:t>(2)</a:t>
          </a:r>
          <a:r>
            <a:rPr lang="zh-CN" altLang="en-US" sz="2000" b="0" i="0" dirty="0">
              <a:latin typeface="华文仿宋" panose="02010600040101010101" pitchFamily="2" charset="-122"/>
              <a:ea typeface="华文仿宋" panose="02010600040101010101" pitchFamily="2" charset="-122"/>
            </a:rPr>
            <a:t>准备很快变现的长期资产</a:t>
          </a:r>
          <a:br>
            <a:rPr lang="zh-CN" altLang="en-US" sz="2000" b="0" i="0" dirty="0">
              <a:latin typeface="华文仿宋" panose="02010600040101010101" pitchFamily="2" charset="-122"/>
              <a:ea typeface="华文仿宋" panose="02010600040101010101" pitchFamily="2" charset="-122"/>
            </a:rPr>
          </a:br>
          <a:r>
            <a:rPr lang="en-US" altLang="zh-CN" sz="2000" b="0" i="0" dirty="0">
              <a:latin typeface="华文仿宋" panose="02010600040101010101" pitchFamily="2" charset="-122"/>
              <a:ea typeface="华文仿宋" panose="02010600040101010101" pitchFamily="2" charset="-122"/>
            </a:rPr>
            <a:t>(3)</a:t>
          </a:r>
          <a:r>
            <a:rPr lang="zh-CN" altLang="en-US" sz="2000" b="0" i="0" dirty="0">
              <a:latin typeface="华文仿宋" panose="02010600040101010101" pitchFamily="2" charset="-122"/>
              <a:ea typeface="华文仿宋" panose="02010600040101010101" pitchFamily="2" charset="-122"/>
            </a:rPr>
            <a:t>偿债能力的声誉</a:t>
          </a:r>
          <a:r>
            <a:rPr lang="zh-CN" altLang="en-US" sz="2000" dirty="0">
              <a:latin typeface="华文仿宋" panose="02010600040101010101" pitchFamily="2" charset="-122"/>
              <a:ea typeface="华文仿宋" panose="02010600040101010101" pitchFamily="2" charset="-122"/>
            </a:rPr>
            <a:t/>
          </a:r>
          <a:br>
            <a:rPr lang="zh-CN" altLang="en-US" sz="2000" dirty="0">
              <a:latin typeface="华文仿宋" panose="02010600040101010101" pitchFamily="2" charset="-122"/>
              <a:ea typeface="华文仿宋" panose="02010600040101010101" pitchFamily="2" charset="-122"/>
            </a:rPr>
          </a:br>
          <a:endParaRPr lang="zh-CN" altLang="en-US" sz="2000" dirty="0">
            <a:latin typeface="华文仿宋" panose="02010600040101010101" pitchFamily="2" charset="-122"/>
            <a:ea typeface="华文仿宋" panose="02010600040101010101" pitchFamily="2" charset="-122"/>
          </a:endParaRPr>
        </a:p>
      </dgm:t>
    </dgm:pt>
    <dgm:pt modelId="{9B8126D1-C8E9-41C3-85E5-77E23C22B808}" cxnId="{223A82AB-41B9-4A2C-A3F2-CD288C1E2B40}" type="parTrans">
      <dgm:prSet/>
      <dgm:spPr/>
      <dgm:t>
        <a:bodyPr/>
        <a:lstStyle/>
        <a:p>
          <a:endParaRPr lang="zh-CN" altLang="en-US" sz="2000">
            <a:latin typeface="华文仿宋" panose="02010600040101010101" pitchFamily="2" charset="-122"/>
            <a:ea typeface="华文仿宋" panose="02010600040101010101" pitchFamily="2" charset="-122"/>
          </a:endParaRPr>
        </a:p>
      </dgm:t>
    </dgm:pt>
    <dgm:pt modelId="{2CCABAF7-7386-4F55-A329-F9B4DFAA3A50}" cxnId="{223A82AB-41B9-4A2C-A3F2-CD288C1E2B40}" type="sibTrans">
      <dgm:prSet/>
      <dgm:spPr/>
      <dgm:t>
        <a:bodyPr/>
        <a:lstStyle/>
        <a:p>
          <a:endParaRPr lang="zh-CN" altLang="en-US" sz="2000">
            <a:latin typeface="华文仿宋" panose="02010600040101010101" pitchFamily="2" charset="-122"/>
            <a:ea typeface="华文仿宋" panose="02010600040101010101" pitchFamily="2" charset="-122"/>
          </a:endParaRPr>
        </a:p>
      </dgm:t>
    </dgm:pt>
    <dgm:pt modelId="{A66B8227-EE1F-4FD3-AC15-7C81D6148C69}" type="pres">
      <dgm:prSet presAssocID="{8E85191B-488F-48F0-8BC9-22D2E9DA20E7}" presName="compositeShape" presStyleCnt="0">
        <dgm:presLayoutVars>
          <dgm:chMax val="2"/>
          <dgm:dir/>
          <dgm:resizeHandles val="exact"/>
        </dgm:presLayoutVars>
      </dgm:prSet>
      <dgm:spPr/>
      <dgm:t>
        <a:bodyPr/>
        <a:lstStyle/>
        <a:p>
          <a:endParaRPr lang="zh-CN" altLang="en-US"/>
        </a:p>
      </dgm:t>
    </dgm:pt>
    <dgm:pt modelId="{08C31561-4E38-4FDF-9F48-DB7754BB48F1}" type="pres">
      <dgm:prSet presAssocID="{8E85191B-488F-48F0-8BC9-22D2E9DA20E7}" presName="divider" presStyleLbl="fgShp" presStyleIdx="0" presStyleCnt="1"/>
      <dgm:spPr/>
    </dgm:pt>
    <dgm:pt modelId="{D172667E-C39E-4677-9F90-401EA45B1D5C}" type="pres">
      <dgm:prSet presAssocID="{05FDCFAA-BEF5-4B41-B3FE-CCC15DC89D3A}" presName="downArrow" presStyleLbl="node1" presStyleIdx="0" presStyleCnt="2"/>
      <dgm:spPr/>
    </dgm:pt>
    <dgm:pt modelId="{C1AB1480-068C-4B15-ADEF-B83D9B21A8EC}" type="pres">
      <dgm:prSet presAssocID="{05FDCFAA-BEF5-4B41-B3FE-CCC15DC89D3A}" presName="downArrowText" presStyleLbl="revTx" presStyleIdx="0" presStyleCnt="2" custScaleX="171221">
        <dgm:presLayoutVars>
          <dgm:bulletEnabled val="1"/>
        </dgm:presLayoutVars>
      </dgm:prSet>
      <dgm:spPr/>
      <dgm:t>
        <a:bodyPr/>
        <a:lstStyle/>
        <a:p>
          <a:endParaRPr lang="zh-CN" altLang="en-US"/>
        </a:p>
      </dgm:t>
    </dgm:pt>
    <dgm:pt modelId="{03AEEBB5-C3D1-421F-BFDF-72D10BA4EDF7}" type="pres">
      <dgm:prSet presAssocID="{0CD4AE85-6FE7-4099-9375-0F7A03634B93}" presName="upArrow" presStyleLbl="node1" presStyleIdx="1" presStyleCnt="2"/>
      <dgm:spPr/>
    </dgm:pt>
    <dgm:pt modelId="{8B42537F-63FC-4D51-A403-481C1DCB2CEF}" type="pres">
      <dgm:prSet presAssocID="{0CD4AE85-6FE7-4099-9375-0F7A03634B93}" presName="upArrowText" presStyleLbl="revTx" presStyleIdx="1" presStyleCnt="2" custScaleX="177762">
        <dgm:presLayoutVars>
          <dgm:bulletEnabled val="1"/>
        </dgm:presLayoutVars>
      </dgm:prSet>
      <dgm:spPr/>
      <dgm:t>
        <a:bodyPr/>
        <a:lstStyle/>
        <a:p>
          <a:endParaRPr lang="zh-CN" altLang="en-US"/>
        </a:p>
      </dgm:t>
    </dgm:pt>
  </dgm:ptLst>
  <dgm:cxnLst>
    <dgm:cxn modelId="{032E1AC1-6F13-4807-AA4A-A0300324FBBD}" type="presOf" srcId="{05FDCFAA-BEF5-4B41-B3FE-CCC15DC89D3A}" destId="{C1AB1480-068C-4B15-ADEF-B83D9B21A8EC}" srcOrd="0" destOrd="0" presId="urn:microsoft.com/office/officeart/2005/8/layout/arrow3"/>
    <dgm:cxn modelId="{223A82AB-41B9-4A2C-A3F2-CD288C1E2B40}" srcId="{8E85191B-488F-48F0-8BC9-22D2E9DA20E7}" destId="{0CD4AE85-6FE7-4099-9375-0F7A03634B93}" srcOrd="1" destOrd="0" parTransId="{9B8126D1-C8E9-41C3-85E5-77E23C22B808}" sibTransId="{2CCABAF7-7386-4F55-A329-F9B4DFAA3A50}"/>
    <dgm:cxn modelId="{ECF12670-CEE4-4FF9-A689-931FF1E5E652}" type="presOf" srcId="{0CD4AE85-6FE7-4099-9375-0F7A03634B93}" destId="{8B42537F-63FC-4D51-A403-481C1DCB2CEF}" srcOrd="0" destOrd="0" presId="urn:microsoft.com/office/officeart/2005/8/layout/arrow3"/>
    <dgm:cxn modelId="{8139748F-FD75-4328-8052-FF7FA164182E}" srcId="{8E85191B-488F-48F0-8BC9-22D2E9DA20E7}" destId="{05FDCFAA-BEF5-4B41-B3FE-CCC15DC89D3A}" srcOrd="0" destOrd="0" parTransId="{76CD8D1A-EAF4-47BA-881D-1090732B61C8}" sibTransId="{7A9885F7-AA03-4C94-A1F0-CF8751899499}"/>
    <dgm:cxn modelId="{693BC3FD-1EBC-4AE0-81D1-0E6136CC4E97}" type="presOf" srcId="{8E85191B-488F-48F0-8BC9-22D2E9DA20E7}" destId="{A66B8227-EE1F-4FD3-AC15-7C81D6148C69}" srcOrd="0" destOrd="0" presId="urn:microsoft.com/office/officeart/2005/8/layout/arrow3"/>
    <dgm:cxn modelId="{C0B2C231-1265-467E-9B59-05AA41D7506A}" type="presParOf" srcId="{A66B8227-EE1F-4FD3-AC15-7C81D6148C69}" destId="{08C31561-4E38-4FDF-9F48-DB7754BB48F1}" srcOrd="0" destOrd="0" presId="urn:microsoft.com/office/officeart/2005/8/layout/arrow3"/>
    <dgm:cxn modelId="{3235C2BF-CAAA-471D-BFD0-1963066FB038}" type="presParOf" srcId="{A66B8227-EE1F-4FD3-AC15-7C81D6148C69}" destId="{D172667E-C39E-4677-9F90-401EA45B1D5C}" srcOrd="1" destOrd="0" presId="urn:microsoft.com/office/officeart/2005/8/layout/arrow3"/>
    <dgm:cxn modelId="{B0D444F6-B674-478A-AABA-A3C46FFF74C8}" type="presParOf" srcId="{A66B8227-EE1F-4FD3-AC15-7C81D6148C69}" destId="{C1AB1480-068C-4B15-ADEF-B83D9B21A8EC}" srcOrd="2" destOrd="0" presId="urn:microsoft.com/office/officeart/2005/8/layout/arrow3"/>
    <dgm:cxn modelId="{A0B0A07B-C812-40EE-B551-A564B4CD6D34}" type="presParOf" srcId="{A66B8227-EE1F-4FD3-AC15-7C81D6148C69}" destId="{03AEEBB5-C3D1-421F-BFDF-72D10BA4EDF7}" srcOrd="3" destOrd="0" presId="urn:microsoft.com/office/officeart/2005/8/layout/arrow3"/>
    <dgm:cxn modelId="{D1C2CDD1-856D-45D8-AC15-DFFCCC250D0B}" type="presParOf" srcId="{A66B8227-EE1F-4FD3-AC15-7C81D6148C69}" destId="{8B42537F-63FC-4D51-A403-481C1DCB2CEF}" srcOrd="4" destOrd="0" presId="urn:microsoft.com/office/officeart/2005/8/layout/arrow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8E85191B-488F-48F0-8BC9-22D2E9DA20E7}" type="doc">
      <dgm:prSet loTypeId="urn:microsoft.com/office/officeart/2005/8/layout/gear1" loCatId="relationship" qsTypeId="urn:microsoft.com/office/officeart/2005/8/quickstyle/simple5" qsCatId="simple" csTypeId="urn:microsoft.com/office/officeart/2005/8/colors/accent3_4" csCatId="accent3" phldr="1"/>
      <dgm:spPr/>
      <dgm:t>
        <a:bodyPr/>
        <a:lstStyle/>
        <a:p>
          <a:endParaRPr lang="zh-CN" altLang="en-US"/>
        </a:p>
      </dgm:t>
    </dgm:pt>
    <dgm:pt modelId="{05FDCFAA-BEF5-4B41-B3FE-CCC15DC89D3A}">
      <dgm:prSet phldrT="[文本]" custT="1"/>
      <dgm:spPr/>
      <dgm:t>
        <a:bodyPr spcFirstLastPara="0" vert="horz" wrap="square" lIns="142240" tIns="142240" rIns="142240" bIns="142240" numCol="1" spcCol="1270" anchor="ctr" anchorCtr="0"/>
        <a:lstStyle/>
        <a:p>
          <a:pPr algn="l"/>
          <a:r>
            <a:rPr lang="zh-CN" altLang="en-US" sz="2000" b="1" i="0" kern="1200" dirty="0">
              <a:latin typeface="黑体" panose="02010609060101010101" pitchFamily="49" charset="-122"/>
              <a:ea typeface="黑体" panose="02010609060101010101" pitchFamily="49" charset="-122"/>
              <a:cs typeface="+mn-cs"/>
            </a:rPr>
            <a:t>长期租赁</a:t>
          </a:r>
          <a:endParaRPr lang="zh-CN" altLang="en-US" sz="2000" b="1" kern="1200" dirty="0">
            <a:latin typeface="黑体" panose="02010609060101010101" pitchFamily="49" charset="-122"/>
            <a:ea typeface="黑体" panose="02010609060101010101" pitchFamily="49" charset="-122"/>
          </a:endParaRPr>
        </a:p>
      </dgm:t>
    </dgm:pt>
    <dgm:pt modelId="{76CD8D1A-EAF4-47BA-881D-1090732B61C8}" cxnId="{8139748F-FD75-4328-8052-FF7FA164182E}" type="parTrans">
      <dgm:prSet/>
      <dgm:spPr/>
      <dgm:t>
        <a:bodyPr/>
        <a:lstStyle/>
        <a:p>
          <a:endParaRPr lang="zh-CN" altLang="en-US" sz="2000" b="1">
            <a:latin typeface="黑体" panose="02010609060101010101" pitchFamily="49" charset="-122"/>
            <a:ea typeface="黑体" panose="02010609060101010101" pitchFamily="49" charset="-122"/>
          </a:endParaRPr>
        </a:p>
      </dgm:t>
    </dgm:pt>
    <dgm:pt modelId="{7A9885F7-AA03-4C94-A1F0-CF8751899499}" cxnId="{8139748F-FD75-4328-8052-FF7FA164182E}" type="sibTrans">
      <dgm:prSet/>
      <dgm:spPr/>
      <dgm:t>
        <a:bodyPr/>
        <a:lstStyle/>
        <a:p>
          <a:endParaRPr lang="zh-CN" altLang="en-US" sz="2000" b="1">
            <a:latin typeface="黑体" panose="02010609060101010101" pitchFamily="49" charset="-122"/>
            <a:ea typeface="黑体" panose="02010609060101010101" pitchFamily="49" charset="-122"/>
          </a:endParaRPr>
        </a:p>
      </dgm:t>
    </dgm:pt>
    <dgm:pt modelId="{3345D046-6760-4404-B228-B16771512CAF}">
      <dgm:prSet phldrT="[文本]" custT="1"/>
      <dgm:spPr/>
      <dgm:t>
        <a:bodyPr spcFirstLastPara="0" vert="horz" wrap="square" lIns="142240" tIns="142240" rIns="142240" bIns="142240" numCol="1" spcCol="1270" anchor="ctr" anchorCtr="0"/>
        <a:lstStyle/>
        <a:p>
          <a:pPr algn="l"/>
          <a:r>
            <a:rPr lang="zh-CN" altLang="en-US" sz="2000" b="1" i="0" kern="1200" dirty="0">
              <a:latin typeface="黑体" panose="02010609060101010101" pitchFamily="49" charset="-122"/>
              <a:ea typeface="黑体" panose="02010609060101010101" pitchFamily="49" charset="-122"/>
              <a:cs typeface="+mn-cs"/>
            </a:rPr>
            <a:t>担保责任</a:t>
          </a:r>
          <a:endParaRPr lang="zh-CN" altLang="en-US" sz="2000" b="1" kern="1200" dirty="0">
            <a:latin typeface="黑体" panose="02010609060101010101" pitchFamily="49" charset="-122"/>
            <a:ea typeface="黑体" panose="02010609060101010101" pitchFamily="49" charset="-122"/>
          </a:endParaRPr>
        </a:p>
      </dgm:t>
    </dgm:pt>
    <dgm:pt modelId="{3A35DFFA-F303-4B95-96DE-566A5C41F151}" cxnId="{D56EF945-76A1-443E-94F5-5AEEB7FD3AE2}" type="parTrans">
      <dgm:prSet/>
      <dgm:spPr/>
      <dgm:t>
        <a:bodyPr/>
        <a:lstStyle/>
        <a:p>
          <a:endParaRPr lang="zh-CN" altLang="en-US" b="1">
            <a:latin typeface="黑体" panose="02010609060101010101" pitchFamily="49" charset="-122"/>
            <a:ea typeface="黑体" panose="02010609060101010101" pitchFamily="49" charset="-122"/>
          </a:endParaRPr>
        </a:p>
      </dgm:t>
    </dgm:pt>
    <dgm:pt modelId="{DA3DCEE8-C644-430D-B801-711ED095C4AF}" cxnId="{D56EF945-76A1-443E-94F5-5AEEB7FD3AE2}" type="sibTrans">
      <dgm:prSet/>
      <dgm:spPr/>
      <dgm:t>
        <a:bodyPr/>
        <a:lstStyle/>
        <a:p>
          <a:endParaRPr lang="zh-CN" altLang="en-US" b="1">
            <a:latin typeface="黑体" panose="02010609060101010101" pitchFamily="49" charset="-122"/>
            <a:ea typeface="黑体" panose="02010609060101010101" pitchFamily="49" charset="-122"/>
          </a:endParaRPr>
        </a:p>
      </dgm:t>
    </dgm:pt>
    <dgm:pt modelId="{7B95ED64-FF64-4F3F-8377-A31EFCE0AB08}">
      <dgm:prSet phldrT="[文本]" custT="1"/>
      <dgm:spPr/>
      <dgm:t>
        <a:bodyPr spcFirstLastPara="0" vert="horz" wrap="square" lIns="142240" tIns="142240" rIns="142240" bIns="142240" numCol="1" spcCol="1270" anchor="ctr" anchorCtr="0"/>
        <a:lstStyle/>
        <a:p>
          <a:pPr algn="l"/>
          <a:r>
            <a:rPr lang="zh-CN" altLang="en-US" sz="2000" b="1" i="0" kern="1200" dirty="0">
              <a:latin typeface="黑体" panose="02010609060101010101" pitchFamily="49" charset="-122"/>
              <a:ea typeface="黑体" panose="02010609060101010101" pitchFamily="49" charset="-122"/>
              <a:cs typeface="+mn-cs"/>
            </a:rPr>
            <a:t>或有项目</a:t>
          </a:r>
          <a:endParaRPr lang="zh-CN" altLang="en-US" sz="2000" b="1" kern="1200" dirty="0">
            <a:latin typeface="黑体" panose="02010609060101010101" pitchFamily="49" charset="-122"/>
            <a:ea typeface="黑体" panose="02010609060101010101" pitchFamily="49" charset="-122"/>
          </a:endParaRPr>
        </a:p>
      </dgm:t>
    </dgm:pt>
    <dgm:pt modelId="{6472753B-E697-43C3-B588-E57F232010A4}" cxnId="{E94E8B7B-A816-4E25-A957-83A51D7AEE9F}" type="parTrans">
      <dgm:prSet/>
      <dgm:spPr/>
      <dgm:t>
        <a:bodyPr/>
        <a:lstStyle/>
        <a:p>
          <a:endParaRPr lang="zh-CN" altLang="en-US" b="1">
            <a:latin typeface="黑体" panose="02010609060101010101" pitchFamily="49" charset="-122"/>
            <a:ea typeface="黑体" panose="02010609060101010101" pitchFamily="49" charset="-122"/>
          </a:endParaRPr>
        </a:p>
      </dgm:t>
    </dgm:pt>
    <dgm:pt modelId="{F0CE94A1-0A0E-45DB-B0F6-7C64AB0C36EA}" cxnId="{E94E8B7B-A816-4E25-A957-83A51D7AEE9F}" type="sibTrans">
      <dgm:prSet/>
      <dgm:spPr/>
      <dgm:t>
        <a:bodyPr/>
        <a:lstStyle/>
        <a:p>
          <a:endParaRPr lang="zh-CN" altLang="en-US" b="1">
            <a:latin typeface="黑体" panose="02010609060101010101" pitchFamily="49" charset="-122"/>
            <a:ea typeface="黑体" panose="02010609060101010101" pitchFamily="49" charset="-122"/>
          </a:endParaRPr>
        </a:p>
      </dgm:t>
    </dgm:pt>
    <dgm:pt modelId="{59C794C7-1170-4EF4-829C-C99C91AC897E}" type="pres">
      <dgm:prSet presAssocID="{8E85191B-488F-48F0-8BC9-22D2E9DA20E7}" presName="composite" presStyleCnt="0">
        <dgm:presLayoutVars>
          <dgm:chMax val="3"/>
          <dgm:animLvl val="lvl"/>
          <dgm:resizeHandles val="exact"/>
        </dgm:presLayoutVars>
      </dgm:prSet>
      <dgm:spPr/>
      <dgm:t>
        <a:bodyPr/>
        <a:lstStyle/>
        <a:p>
          <a:endParaRPr lang="zh-CN" altLang="en-US"/>
        </a:p>
      </dgm:t>
    </dgm:pt>
    <dgm:pt modelId="{2B9B40DE-0298-48C2-AE80-E8142D6A696A}" type="pres">
      <dgm:prSet presAssocID="{05FDCFAA-BEF5-4B41-B3FE-CCC15DC89D3A}" presName="gear1" presStyleLbl="node1" presStyleIdx="0" presStyleCnt="3">
        <dgm:presLayoutVars>
          <dgm:chMax val="1"/>
          <dgm:bulletEnabled val="1"/>
        </dgm:presLayoutVars>
      </dgm:prSet>
      <dgm:spPr/>
      <dgm:t>
        <a:bodyPr/>
        <a:lstStyle/>
        <a:p>
          <a:endParaRPr lang="zh-CN" altLang="en-US"/>
        </a:p>
      </dgm:t>
    </dgm:pt>
    <dgm:pt modelId="{30B583A2-D3A6-418A-930F-DF9DD7AE4925}" type="pres">
      <dgm:prSet presAssocID="{05FDCFAA-BEF5-4B41-B3FE-CCC15DC89D3A}" presName="gear1srcNode" presStyleLbl="node1" presStyleIdx="0" presStyleCnt="3"/>
      <dgm:spPr/>
      <dgm:t>
        <a:bodyPr/>
        <a:lstStyle/>
        <a:p>
          <a:endParaRPr lang="zh-CN" altLang="en-US"/>
        </a:p>
      </dgm:t>
    </dgm:pt>
    <dgm:pt modelId="{B8ED8FDA-97FF-47CB-A90D-C3824CDA83B1}" type="pres">
      <dgm:prSet presAssocID="{05FDCFAA-BEF5-4B41-B3FE-CCC15DC89D3A}" presName="gear1dstNode" presStyleLbl="node1" presStyleIdx="0" presStyleCnt="3"/>
      <dgm:spPr/>
      <dgm:t>
        <a:bodyPr/>
        <a:lstStyle/>
        <a:p>
          <a:endParaRPr lang="zh-CN" altLang="en-US"/>
        </a:p>
      </dgm:t>
    </dgm:pt>
    <dgm:pt modelId="{3BE0B37D-E8CE-4BFE-9C77-B076CB639741}" type="pres">
      <dgm:prSet presAssocID="{3345D046-6760-4404-B228-B16771512CAF}" presName="gear2" presStyleLbl="node1" presStyleIdx="1" presStyleCnt="3">
        <dgm:presLayoutVars>
          <dgm:chMax val="1"/>
          <dgm:bulletEnabled val="1"/>
        </dgm:presLayoutVars>
      </dgm:prSet>
      <dgm:spPr/>
      <dgm:t>
        <a:bodyPr/>
        <a:lstStyle/>
        <a:p>
          <a:endParaRPr lang="zh-CN" altLang="en-US"/>
        </a:p>
      </dgm:t>
    </dgm:pt>
    <dgm:pt modelId="{ADE0E505-BCA2-4B01-A4AF-C96733C9ACB4}" type="pres">
      <dgm:prSet presAssocID="{3345D046-6760-4404-B228-B16771512CAF}" presName="gear2srcNode" presStyleLbl="node1" presStyleIdx="1" presStyleCnt="3"/>
      <dgm:spPr/>
      <dgm:t>
        <a:bodyPr/>
        <a:lstStyle/>
        <a:p>
          <a:endParaRPr lang="zh-CN" altLang="en-US"/>
        </a:p>
      </dgm:t>
    </dgm:pt>
    <dgm:pt modelId="{C93A964D-C914-424E-ADA1-600D9D8432BD}" type="pres">
      <dgm:prSet presAssocID="{3345D046-6760-4404-B228-B16771512CAF}" presName="gear2dstNode" presStyleLbl="node1" presStyleIdx="1" presStyleCnt="3"/>
      <dgm:spPr/>
      <dgm:t>
        <a:bodyPr/>
        <a:lstStyle/>
        <a:p>
          <a:endParaRPr lang="zh-CN" altLang="en-US"/>
        </a:p>
      </dgm:t>
    </dgm:pt>
    <dgm:pt modelId="{2DF294A4-B7E3-4C18-8424-0C346D5A47D8}" type="pres">
      <dgm:prSet presAssocID="{7B95ED64-FF64-4F3F-8377-A31EFCE0AB08}" presName="gear3" presStyleLbl="node1" presStyleIdx="2" presStyleCnt="3"/>
      <dgm:spPr/>
      <dgm:t>
        <a:bodyPr/>
        <a:lstStyle/>
        <a:p>
          <a:endParaRPr lang="zh-CN" altLang="en-US"/>
        </a:p>
      </dgm:t>
    </dgm:pt>
    <dgm:pt modelId="{D87C255A-8618-4A9C-A5D6-60E5E002DABD}" type="pres">
      <dgm:prSet presAssocID="{7B95ED64-FF64-4F3F-8377-A31EFCE0AB08}" presName="gear3tx" presStyleLbl="node1" presStyleIdx="2" presStyleCnt="3">
        <dgm:presLayoutVars>
          <dgm:chMax val="1"/>
          <dgm:bulletEnabled val="1"/>
        </dgm:presLayoutVars>
      </dgm:prSet>
      <dgm:spPr/>
      <dgm:t>
        <a:bodyPr/>
        <a:lstStyle/>
        <a:p>
          <a:endParaRPr lang="zh-CN" altLang="en-US"/>
        </a:p>
      </dgm:t>
    </dgm:pt>
    <dgm:pt modelId="{31F48FA0-985C-455F-8501-CA86043FDC0E}" type="pres">
      <dgm:prSet presAssocID="{7B95ED64-FF64-4F3F-8377-A31EFCE0AB08}" presName="gear3srcNode" presStyleLbl="node1" presStyleIdx="2" presStyleCnt="3"/>
      <dgm:spPr/>
      <dgm:t>
        <a:bodyPr/>
        <a:lstStyle/>
        <a:p>
          <a:endParaRPr lang="zh-CN" altLang="en-US"/>
        </a:p>
      </dgm:t>
    </dgm:pt>
    <dgm:pt modelId="{930720B9-1D48-4E24-87F5-8D506D863E66}" type="pres">
      <dgm:prSet presAssocID="{7B95ED64-FF64-4F3F-8377-A31EFCE0AB08}" presName="gear3dstNode" presStyleLbl="node1" presStyleIdx="2" presStyleCnt="3"/>
      <dgm:spPr/>
      <dgm:t>
        <a:bodyPr/>
        <a:lstStyle/>
        <a:p>
          <a:endParaRPr lang="zh-CN" altLang="en-US"/>
        </a:p>
      </dgm:t>
    </dgm:pt>
    <dgm:pt modelId="{B5E57208-179D-4063-9A05-407A9532E442}" type="pres">
      <dgm:prSet presAssocID="{7A9885F7-AA03-4C94-A1F0-CF8751899499}" presName="connector1" presStyleLbl="sibTrans2D1" presStyleIdx="0" presStyleCnt="3"/>
      <dgm:spPr/>
      <dgm:t>
        <a:bodyPr/>
        <a:lstStyle/>
        <a:p>
          <a:endParaRPr lang="zh-CN" altLang="en-US"/>
        </a:p>
      </dgm:t>
    </dgm:pt>
    <dgm:pt modelId="{33D6184F-D948-433A-BF7E-8CFAE8052B21}" type="pres">
      <dgm:prSet presAssocID="{DA3DCEE8-C644-430D-B801-711ED095C4AF}" presName="connector2" presStyleLbl="sibTrans2D1" presStyleIdx="1" presStyleCnt="3"/>
      <dgm:spPr/>
      <dgm:t>
        <a:bodyPr/>
        <a:lstStyle/>
        <a:p>
          <a:endParaRPr lang="zh-CN" altLang="en-US"/>
        </a:p>
      </dgm:t>
    </dgm:pt>
    <dgm:pt modelId="{F9DC4321-A6B2-4904-8E8A-4212F395F6DB}" type="pres">
      <dgm:prSet presAssocID="{F0CE94A1-0A0E-45DB-B0F6-7C64AB0C36EA}" presName="connector3" presStyleLbl="sibTrans2D1" presStyleIdx="2" presStyleCnt="3"/>
      <dgm:spPr/>
      <dgm:t>
        <a:bodyPr/>
        <a:lstStyle/>
        <a:p>
          <a:endParaRPr lang="zh-CN" altLang="en-US"/>
        </a:p>
      </dgm:t>
    </dgm:pt>
  </dgm:ptLst>
  <dgm:cxnLst>
    <dgm:cxn modelId="{8A1A8569-05F8-4684-B148-BE52B27CADDE}" type="presOf" srcId="{05FDCFAA-BEF5-4B41-B3FE-CCC15DC89D3A}" destId="{2B9B40DE-0298-48C2-AE80-E8142D6A696A}" srcOrd="0" destOrd="0" presId="urn:microsoft.com/office/officeart/2005/8/layout/gear1"/>
    <dgm:cxn modelId="{71D74D48-61A8-41BC-8CBF-A6735A00BD4B}" type="presOf" srcId="{3345D046-6760-4404-B228-B16771512CAF}" destId="{ADE0E505-BCA2-4B01-A4AF-C96733C9ACB4}" srcOrd="1" destOrd="0" presId="urn:microsoft.com/office/officeart/2005/8/layout/gear1"/>
    <dgm:cxn modelId="{23D28FFA-206B-41FB-9358-FF03357C4CC8}" type="presOf" srcId="{7B95ED64-FF64-4F3F-8377-A31EFCE0AB08}" destId="{930720B9-1D48-4E24-87F5-8D506D863E66}" srcOrd="3" destOrd="0" presId="urn:microsoft.com/office/officeart/2005/8/layout/gear1"/>
    <dgm:cxn modelId="{15F0E5BE-25BD-4176-B47C-A2C7B591DF9E}" type="presOf" srcId="{DA3DCEE8-C644-430D-B801-711ED095C4AF}" destId="{33D6184F-D948-433A-BF7E-8CFAE8052B21}" srcOrd="0" destOrd="0" presId="urn:microsoft.com/office/officeart/2005/8/layout/gear1"/>
    <dgm:cxn modelId="{8E870059-36D1-4FFA-A30A-B91259B9E9C8}" type="presOf" srcId="{7B95ED64-FF64-4F3F-8377-A31EFCE0AB08}" destId="{2DF294A4-B7E3-4C18-8424-0C346D5A47D8}" srcOrd="0" destOrd="0" presId="urn:microsoft.com/office/officeart/2005/8/layout/gear1"/>
    <dgm:cxn modelId="{8139748F-FD75-4328-8052-FF7FA164182E}" srcId="{8E85191B-488F-48F0-8BC9-22D2E9DA20E7}" destId="{05FDCFAA-BEF5-4B41-B3FE-CCC15DC89D3A}" srcOrd="0" destOrd="0" parTransId="{76CD8D1A-EAF4-47BA-881D-1090732B61C8}" sibTransId="{7A9885F7-AA03-4C94-A1F0-CF8751899499}"/>
    <dgm:cxn modelId="{E94E8B7B-A816-4E25-A957-83A51D7AEE9F}" srcId="{8E85191B-488F-48F0-8BC9-22D2E9DA20E7}" destId="{7B95ED64-FF64-4F3F-8377-A31EFCE0AB08}" srcOrd="2" destOrd="0" parTransId="{6472753B-E697-43C3-B588-E57F232010A4}" sibTransId="{F0CE94A1-0A0E-45DB-B0F6-7C64AB0C36EA}"/>
    <dgm:cxn modelId="{D1E13C06-6CC7-4BB8-8E0D-C2504FA5D3A8}" type="presOf" srcId="{7A9885F7-AA03-4C94-A1F0-CF8751899499}" destId="{B5E57208-179D-4063-9A05-407A9532E442}" srcOrd="0" destOrd="0" presId="urn:microsoft.com/office/officeart/2005/8/layout/gear1"/>
    <dgm:cxn modelId="{FE97F98B-A783-4668-9A97-9421AC4633E0}" type="presOf" srcId="{05FDCFAA-BEF5-4B41-B3FE-CCC15DC89D3A}" destId="{B8ED8FDA-97FF-47CB-A90D-C3824CDA83B1}" srcOrd="2" destOrd="0" presId="urn:microsoft.com/office/officeart/2005/8/layout/gear1"/>
    <dgm:cxn modelId="{796C9CB5-0B06-467C-8B6A-D40683E11DE7}" type="presOf" srcId="{3345D046-6760-4404-B228-B16771512CAF}" destId="{C93A964D-C914-424E-ADA1-600D9D8432BD}" srcOrd="2" destOrd="0" presId="urn:microsoft.com/office/officeart/2005/8/layout/gear1"/>
    <dgm:cxn modelId="{43D4C3BA-A459-4773-8413-B77BDC7199EF}" type="presOf" srcId="{3345D046-6760-4404-B228-B16771512CAF}" destId="{3BE0B37D-E8CE-4BFE-9C77-B076CB639741}" srcOrd="0" destOrd="0" presId="urn:microsoft.com/office/officeart/2005/8/layout/gear1"/>
    <dgm:cxn modelId="{FE0DACC5-6C39-4485-8050-3ED1070DD550}" type="presOf" srcId="{7B95ED64-FF64-4F3F-8377-A31EFCE0AB08}" destId="{31F48FA0-985C-455F-8501-CA86043FDC0E}" srcOrd="2" destOrd="0" presId="urn:microsoft.com/office/officeart/2005/8/layout/gear1"/>
    <dgm:cxn modelId="{81954073-6CB0-4BEC-B33B-431C1A2DE03B}" type="presOf" srcId="{F0CE94A1-0A0E-45DB-B0F6-7C64AB0C36EA}" destId="{F9DC4321-A6B2-4904-8E8A-4212F395F6DB}" srcOrd="0" destOrd="0" presId="urn:microsoft.com/office/officeart/2005/8/layout/gear1"/>
    <dgm:cxn modelId="{D56EF945-76A1-443E-94F5-5AEEB7FD3AE2}" srcId="{8E85191B-488F-48F0-8BC9-22D2E9DA20E7}" destId="{3345D046-6760-4404-B228-B16771512CAF}" srcOrd="1" destOrd="0" parTransId="{3A35DFFA-F303-4B95-96DE-566A5C41F151}" sibTransId="{DA3DCEE8-C644-430D-B801-711ED095C4AF}"/>
    <dgm:cxn modelId="{8E716A42-47B6-4F17-A8E2-BB9682EB9EE3}" type="presOf" srcId="{7B95ED64-FF64-4F3F-8377-A31EFCE0AB08}" destId="{D87C255A-8618-4A9C-A5D6-60E5E002DABD}" srcOrd="1" destOrd="0" presId="urn:microsoft.com/office/officeart/2005/8/layout/gear1"/>
    <dgm:cxn modelId="{AF68E2B7-66C6-4464-9636-9F0B29EAEEA1}" type="presOf" srcId="{05FDCFAA-BEF5-4B41-B3FE-CCC15DC89D3A}" destId="{30B583A2-D3A6-418A-930F-DF9DD7AE4925}" srcOrd="1" destOrd="0" presId="urn:microsoft.com/office/officeart/2005/8/layout/gear1"/>
    <dgm:cxn modelId="{FB516017-D148-4031-AC5B-8FC3A6ED44AC}" type="presOf" srcId="{8E85191B-488F-48F0-8BC9-22D2E9DA20E7}" destId="{59C794C7-1170-4EF4-829C-C99C91AC897E}" srcOrd="0" destOrd="0" presId="urn:microsoft.com/office/officeart/2005/8/layout/gear1"/>
    <dgm:cxn modelId="{F22EEF0C-AAF1-4406-8A98-1AA7D43536BE}" type="presParOf" srcId="{59C794C7-1170-4EF4-829C-C99C91AC897E}" destId="{2B9B40DE-0298-48C2-AE80-E8142D6A696A}" srcOrd="0" destOrd="0" presId="urn:microsoft.com/office/officeart/2005/8/layout/gear1"/>
    <dgm:cxn modelId="{BDB70EA7-B0D4-4CD0-A89D-B9A234BD8BDA}" type="presParOf" srcId="{59C794C7-1170-4EF4-829C-C99C91AC897E}" destId="{30B583A2-D3A6-418A-930F-DF9DD7AE4925}" srcOrd="1" destOrd="0" presId="urn:microsoft.com/office/officeart/2005/8/layout/gear1"/>
    <dgm:cxn modelId="{22AC2502-89DF-4CA1-9BDB-E63F9024569F}" type="presParOf" srcId="{59C794C7-1170-4EF4-829C-C99C91AC897E}" destId="{B8ED8FDA-97FF-47CB-A90D-C3824CDA83B1}" srcOrd="2" destOrd="0" presId="urn:microsoft.com/office/officeart/2005/8/layout/gear1"/>
    <dgm:cxn modelId="{B4C72385-CFCE-4B30-975B-547538FFDFB4}" type="presParOf" srcId="{59C794C7-1170-4EF4-829C-C99C91AC897E}" destId="{3BE0B37D-E8CE-4BFE-9C77-B076CB639741}" srcOrd="3" destOrd="0" presId="urn:microsoft.com/office/officeart/2005/8/layout/gear1"/>
    <dgm:cxn modelId="{5E9C7762-1F37-4B8A-A673-06E7FAEB5CE6}" type="presParOf" srcId="{59C794C7-1170-4EF4-829C-C99C91AC897E}" destId="{ADE0E505-BCA2-4B01-A4AF-C96733C9ACB4}" srcOrd="4" destOrd="0" presId="urn:microsoft.com/office/officeart/2005/8/layout/gear1"/>
    <dgm:cxn modelId="{B18BAC07-CDD1-4582-ABCE-3694166E9B75}" type="presParOf" srcId="{59C794C7-1170-4EF4-829C-C99C91AC897E}" destId="{C93A964D-C914-424E-ADA1-600D9D8432BD}" srcOrd="5" destOrd="0" presId="urn:microsoft.com/office/officeart/2005/8/layout/gear1"/>
    <dgm:cxn modelId="{D000DB38-5ACF-42EB-94E1-599F92672126}" type="presParOf" srcId="{59C794C7-1170-4EF4-829C-C99C91AC897E}" destId="{2DF294A4-B7E3-4C18-8424-0C346D5A47D8}" srcOrd="6" destOrd="0" presId="urn:microsoft.com/office/officeart/2005/8/layout/gear1"/>
    <dgm:cxn modelId="{F5766DBF-9AA3-4353-8F08-BE2CDD8B6F53}" type="presParOf" srcId="{59C794C7-1170-4EF4-829C-C99C91AC897E}" destId="{D87C255A-8618-4A9C-A5D6-60E5E002DABD}" srcOrd="7" destOrd="0" presId="urn:microsoft.com/office/officeart/2005/8/layout/gear1"/>
    <dgm:cxn modelId="{BE58EC5E-A19B-4F53-A105-E4EFAE3E254D}" type="presParOf" srcId="{59C794C7-1170-4EF4-829C-C99C91AC897E}" destId="{31F48FA0-985C-455F-8501-CA86043FDC0E}" srcOrd="8" destOrd="0" presId="urn:microsoft.com/office/officeart/2005/8/layout/gear1"/>
    <dgm:cxn modelId="{2BADAB5E-934F-4A80-A7F8-7113D88C9F90}" type="presParOf" srcId="{59C794C7-1170-4EF4-829C-C99C91AC897E}" destId="{930720B9-1D48-4E24-87F5-8D506D863E66}" srcOrd="9" destOrd="0" presId="urn:microsoft.com/office/officeart/2005/8/layout/gear1"/>
    <dgm:cxn modelId="{B29475D4-651B-42B3-B4B3-282516E4F4A3}" type="presParOf" srcId="{59C794C7-1170-4EF4-829C-C99C91AC897E}" destId="{B5E57208-179D-4063-9A05-407A9532E442}" srcOrd="10" destOrd="0" presId="urn:microsoft.com/office/officeart/2005/8/layout/gear1"/>
    <dgm:cxn modelId="{B15BEB4F-74FC-47A1-866A-E6CA51ECAEF2}" type="presParOf" srcId="{59C794C7-1170-4EF4-829C-C99C91AC897E}" destId="{33D6184F-D948-433A-BF7E-8CFAE8052B21}" srcOrd="11" destOrd="0" presId="urn:microsoft.com/office/officeart/2005/8/layout/gear1"/>
    <dgm:cxn modelId="{4644289B-6E7C-437D-8C9D-7B8438EB3F42}" type="presParOf" srcId="{59C794C7-1170-4EF4-829C-C99C91AC897E}" destId="{F9DC4321-A6B2-4904-8E8A-4212F395F6DB}" srcOrd="12" destOrd="0" presId="urn:microsoft.com/office/officeart/2005/8/layout/gear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5255351-2E08-4DBB-A2C7-473F6CBD7BB4}" type="doc">
      <dgm:prSet loTypeId="urn:microsoft.com/office/officeart/2005/8/layout/radial5" loCatId="cycle" qsTypeId="urn:microsoft.com/office/officeart/2005/8/quickstyle/simple5" qsCatId="simple" csTypeId="urn:microsoft.com/office/officeart/2005/8/colors/accent5_3" csCatId="accent5" phldr="1"/>
      <dgm:spPr/>
      <dgm:t>
        <a:bodyPr/>
        <a:lstStyle/>
        <a:p>
          <a:endParaRPr lang="zh-CN" altLang="en-US"/>
        </a:p>
      </dgm:t>
    </dgm:pt>
    <dgm:pt modelId="{5395F90A-2C2A-4BE4-8AD0-83A5D5B73547}">
      <dgm:prSet phldrT="[文本]" custT="1">
        <dgm:style>
          <a:lnRef idx="0">
            <a:schemeClr val="accent5"/>
          </a:lnRef>
          <a:fillRef idx="3">
            <a:schemeClr val="accent5"/>
          </a:fillRef>
          <a:effectRef idx="3">
            <a:schemeClr val="accent5"/>
          </a:effectRef>
          <a:fontRef idx="minor">
            <a:schemeClr val="lt1"/>
          </a:fontRef>
        </dgm:style>
      </dgm:prSet>
      <dgm:spPr/>
      <dgm:t>
        <a:bodyPr/>
        <a:lstStyle/>
        <a:p>
          <a:r>
            <a:rPr lang="zh-CN" altLang="en-US" sz="2400" baseline="0" dirty="0">
              <a:ea typeface="仿宋" panose="02010609060101010101" pitchFamily="49" charset="-122"/>
            </a:rPr>
            <a:t>分析结果</a:t>
          </a:r>
        </a:p>
      </dgm:t>
    </dgm:pt>
    <dgm:pt modelId="{D02D02EB-EC67-4DEF-BDED-CC846D543BF1}" cxnId="{EA138190-2ABF-4C89-9316-B8A1A6669753}" type="parTrans">
      <dgm:prSet/>
      <dgm:spPr/>
      <dgm:t>
        <a:bodyPr/>
        <a:lstStyle/>
        <a:p>
          <a:endParaRPr lang="zh-CN" altLang="en-US" sz="2400" baseline="0">
            <a:latin typeface="仿宋" panose="02010609060101010101" pitchFamily="49" charset="-122"/>
            <a:ea typeface="仿宋" panose="02010609060101010101" pitchFamily="49" charset="-122"/>
          </a:endParaRPr>
        </a:p>
      </dgm:t>
    </dgm:pt>
    <dgm:pt modelId="{724FBCA3-0A27-4DF6-A5D9-A11FE48724A1}" cxnId="{EA138190-2ABF-4C89-9316-B8A1A6669753}" type="sibTrans">
      <dgm:prSet/>
      <dgm:spPr/>
      <dgm:t>
        <a:bodyPr/>
        <a:lstStyle/>
        <a:p>
          <a:endParaRPr lang="zh-CN" altLang="en-US" sz="2400" baseline="0">
            <a:latin typeface="仿宋" panose="02010609060101010101" pitchFamily="49" charset="-122"/>
            <a:ea typeface="仿宋" panose="02010609060101010101" pitchFamily="49" charset="-122"/>
          </a:endParaRPr>
        </a:p>
      </dgm:t>
    </dgm:pt>
    <dgm:pt modelId="{EAB00236-1342-4E82-B092-969DEB180B3C}">
      <dgm:prSet phldrT="[文本]" custT="1"/>
      <dgm:spPr/>
      <dgm:t>
        <a:bodyPr/>
        <a:lstStyle/>
        <a:p>
          <a:r>
            <a:rPr lang="zh-CN" altLang="en-US" sz="2400" baseline="0" dirty="0">
              <a:ea typeface="仿宋" panose="02010609060101010101" pitchFamily="49" charset="-122"/>
            </a:rPr>
            <a:t>行业特点</a:t>
          </a:r>
        </a:p>
      </dgm:t>
    </dgm:pt>
    <dgm:pt modelId="{C92A3BA5-686C-4AA6-A378-4979B4C1F543}" cxnId="{AA71DC4D-ABAD-419B-9516-0ADEA084CF3F}" type="parTrans">
      <dgm:prSet custT="1"/>
      <dgm:spPr/>
      <dgm:t>
        <a:bodyPr/>
        <a:lstStyle/>
        <a:p>
          <a:endParaRPr lang="zh-CN" altLang="en-US" sz="2400" baseline="0">
            <a:ea typeface="仿宋" panose="02010609060101010101" pitchFamily="49" charset="-122"/>
          </a:endParaRPr>
        </a:p>
      </dgm:t>
    </dgm:pt>
    <dgm:pt modelId="{0B6CE3CF-BF78-4D23-ACDC-61C763065969}" cxnId="{AA71DC4D-ABAD-419B-9516-0ADEA084CF3F}" type="sibTrans">
      <dgm:prSet/>
      <dgm:spPr/>
      <dgm:t>
        <a:bodyPr/>
        <a:lstStyle/>
        <a:p>
          <a:endParaRPr lang="zh-CN" altLang="en-US" sz="2400" baseline="0">
            <a:latin typeface="仿宋" panose="02010609060101010101" pitchFamily="49" charset="-122"/>
            <a:ea typeface="仿宋" panose="02010609060101010101" pitchFamily="49" charset="-122"/>
          </a:endParaRPr>
        </a:p>
      </dgm:t>
    </dgm:pt>
    <dgm:pt modelId="{3DBCE6C5-6F3D-4560-94FE-70895AF2A72E}">
      <dgm:prSet phldrT="[文本]" custT="1"/>
      <dgm:spPr/>
      <dgm:t>
        <a:bodyPr/>
        <a:lstStyle/>
        <a:p>
          <a:r>
            <a:rPr lang="zh-CN" altLang="en-US" sz="2400" baseline="0" dirty="0">
              <a:ea typeface="仿宋" panose="02010609060101010101" pitchFamily="49" charset="-122"/>
            </a:rPr>
            <a:t>经营特点</a:t>
          </a:r>
        </a:p>
      </dgm:t>
    </dgm:pt>
    <dgm:pt modelId="{FF2B0460-22D7-49F5-8970-0E8C28692422}" cxnId="{A0041C28-E65E-4E1B-8E22-5F7981285B63}" type="parTrans">
      <dgm:prSet/>
      <dgm:spPr/>
      <dgm:t>
        <a:bodyPr/>
        <a:lstStyle/>
        <a:p>
          <a:endParaRPr lang="zh-CN" altLang="en-US"/>
        </a:p>
      </dgm:t>
    </dgm:pt>
    <dgm:pt modelId="{E7C9D443-0437-4494-9C17-15239A47F683}" cxnId="{A0041C28-E65E-4E1B-8E22-5F7981285B63}" type="sibTrans">
      <dgm:prSet/>
      <dgm:spPr/>
      <dgm:t>
        <a:bodyPr/>
        <a:lstStyle/>
        <a:p>
          <a:endParaRPr lang="zh-CN" altLang="en-US"/>
        </a:p>
      </dgm:t>
    </dgm:pt>
    <dgm:pt modelId="{AC9E5DE3-F0FD-4E05-BE83-177F80684E46}">
      <dgm:prSet phldrT="[文本]" custT="1"/>
      <dgm:spPr/>
      <dgm:t>
        <a:bodyPr/>
        <a:lstStyle/>
        <a:p>
          <a:r>
            <a:rPr lang="zh-CN" altLang="en-US" sz="2400" baseline="0">
              <a:ea typeface="仿宋" panose="02010609060101010101" pitchFamily="49" charset="-122"/>
            </a:rPr>
            <a:t>技术装备特点</a:t>
          </a:r>
          <a:endParaRPr lang="zh-CN" altLang="en-US" sz="2400" baseline="0" dirty="0">
            <a:ea typeface="仿宋" panose="02010609060101010101" pitchFamily="49" charset="-122"/>
          </a:endParaRPr>
        </a:p>
      </dgm:t>
    </dgm:pt>
    <dgm:pt modelId="{1DF888EA-6695-4E3C-A7AA-5A87BAF2D616}" cxnId="{D64502F5-79B8-4C97-984D-71A10558E9B0}" type="parTrans">
      <dgm:prSet/>
      <dgm:spPr/>
      <dgm:t>
        <a:bodyPr/>
        <a:lstStyle/>
        <a:p>
          <a:endParaRPr lang="zh-CN" altLang="en-US"/>
        </a:p>
      </dgm:t>
    </dgm:pt>
    <dgm:pt modelId="{CD92D354-897D-451A-8988-D1FB68A6EAEC}" cxnId="{D64502F5-79B8-4C97-984D-71A10558E9B0}" type="sibTrans">
      <dgm:prSet/>
      <dgm:spPr/>
      <dgm:t>
        <a:bodyPr/>
        <a:lstStyle/>
        <a:p>
          <a:endParaRPr lang="zh-CN" altLang="en-US"/>
        </a:p>
      </dgm:t>
    </dgm:pt>
    <dgm:pt modelId="{635F310C-524F-4EA6-BC84-EB65E0F9C499}" type="pres">
      <dgm:prSet presAssocID="{45255351-2E08-4DBB-A2C7-473F6CBD7BB4}" presName="Name0" presStyleCnt="0">
        <dgm:presLayoutVars>
          <dgm:chMax val="1"/>
          <dgm:dir/>
          <dgm:animLvl val="ctr"/>
          <dgm:resizeHandles val="exact"/>
        </dgm:presLayoutVars>
      </dgm:prSet>
      <dgm:spPr/>
      <dgm:t>
        <a:bodyPr/>
        <a:lstStyle/>
        <a:p>
          <a:endParaRPr lang="zh-CN" altLang="en-US"/>
        </a:p>
      </dgm:t>
    </dgm:pt>
    <dgm:pt modelId="{C4507DA4-BFF8-4F1B-91C1-4ED69285401A}" type="pres">
      <dgm:prSet presAssocID="{5395F90A-2C2A-4BE4-8AD0-83A5D5B73547}" presName="centerShape" presStyleLbl="node0" presStyleIdx="0" presStyleCnt="1"/>
      <dgm:spPr/>
      <dgm:t>
        <a:bodyPr/>
        <a:lstStyle/>
        <a:p>
          <a:endParaRPr lang="zh-CN" altLang="en-US"/>
        </a:p>
      </dgm:t>
    </dgm:pt>
    <dgm:pt modelId="{F07CA18A-1526-4E5F-B4B8-1CAB44EDA851}" type="pres">
      <dgm:prSet presAssocID="{C92A3BA5-686C-4AA6-A378-4979B4C1F543}" presName="parTrans" presStyleLbl="sibTrans2D1" presStyleIdx="0" presStyleCnt="3"/>
      <dgm:spPr/>
      <dgm:t>
        <a:bodyPr/>
        <a:lstStyle/>
        <a:p>
          <a:endParaRPr lang="zh-CN" altLang="en-US"/>
        </a:p>
      </dgm:t>
    </dgm:pt>
    <dgm:pt modelId="{B245A76E-CA25-4F62-9ADA-AA76E69C39E1}" type="pres">
      <dgm:prSet presAssocID="{C92A3BA5-686C-4AA6-A378-4979B4C1F543}" presName="connectorText" presStyleLbl="sibTrans2D1" presStyleIdx="0" presStyleCnt="3"/>
      <dgm:spPr/>
      <dgm:t>
        <a:bodyPr/>
        <a:lstStyle/>
        <a:p>
          <a:endParaRPr lang="zh-CN" altLang="en-US"/>
        </a:p>
      </dgm:t>
    </dgm:pt>
    <dgm:pt modelId="{324E91B3-BC95-447C-88BE-174F28C0052D}" type="pres">
      <dgm:prSet presAssocID="{EAB00236-1342-4E82-B092-969DEB180B3C}" presName="node" presStyleLbl="node1" presStyleIdx="0" presStyleCnt="3">
        <dgm:presLayoutVars>
          <dgm:bulletEnabled val="1"/>
        </dgm:presLayoutVars>
      </dgm:prSet>
      <dgm:spPr/>
      <dgm:t>
        <a:bodyPr/>
        <a:lstStyle/>
        <a:p>
          <a:endParaRPr lang="zh-CN" altLang="en-US"/>
        </a:p>
      </dgm:t>
    </dgm:pt>
    <dgm:pt modelId="{23AD8432-AF64-4722-B2A1-74020118CA7C}" type="pres">
      <dgm:prSet presAssocID="{FF2B0460-22D7-49F5-8970-0E8C28692422}" presName="parTrans" presStyleLbl="sibTrans2D1" presStyleIdx="1" presStyleCnt="3"/>
      <dgm:spPr/>
      <dgm:t>
        <a:bodyPr/>
        <a:lstStyle/>
        <a:p>
          <a:endParaRPr lang="zh-CN" altLang="en-US"/>
        </a:p>
      </dgm:t>
    </dgm:pt>
    <dgm:pt modelId="{32A89D3A-0170-4FC3-94DE-08DDE5FCB2E5}" type="pres">
      <dgm:prSet presAssocID="{FF2B0460-22D7-49F5-8970-0E8C28692422}" presName="connectorText" presStyleLbl="sibTrans2D1" presStyleIdx="1" presStyleCnt="3"/>
      <dgm:spPr/>
      <dgm:t>
        <a:bodyPr/>
        <a:lstStyle/>
        <a:p>
          <a:endParaRPr lang="zh-CN" altLang="en-US"/>
        </a:p>
      </dgm:t>
    </dgm:pt>
    <dgm:pt modelId="{1FC7DE49-1D3D-400C-B30E-28553C3E8970}" type="pres">
      <dgm:prSet presAssocID="{3DBCE6C5-6F3D-4560-94FE-70895AF2A72E}" presName="node" presStyleLbl="node1" presStyleIdx="1" presStyleCnt="3">
        <dgm:presLayoutVars>
          <dgm:bulletEnabled val="1"/>
        </dgm:presLayoutVars>
      </dgm:prSet>
      <dgm:spPr/>
      <dgm:t>
        <a:bodyPr/>
        <a:lstStyle/>
        <a:p>
          <a:endParaRPr lang="zh-CN" altLang="en-US"/>
        </a:p>
      </dgm:t>
    </dgm:pt>
    <dgm:pt modelId="{280A07DB-4E3D-4134-95AD-5F4F2BF9A564}" type="pres">
      <dgm:prSet presAssocID="{1DF888EA-6695-4E3C-A7AA-5A87BAF2D616}" presName="parTrans" presStyleLbl="sibTrans2D1" presStyleIdx="2" presStyleCnt="3"/>
      <dgm:spPr/>
      <dgm:t>
        <a:bodyPr/>
        <a:lstStyle/>
        <a:p>
          <a:endParaRPr lang="zh-CN" altLang="en-US"/>
        </a:p>
      </dgm:t>
    </dgm:pt>
    <dgm:pt modelId="{C182CEF6-F428-434F-AD3D-14E4C464337E}" type="pres">
      <dgm:prSet presAssocID="{1DF888EA-6695-4E3C-A7AA-5A87BAF2D616}" presName="connectorText" presStyleLbl="sibTrans2D1" presStyleIdx="2" presStyleCnt="3"/>
      <dgm:spPr/>
      <dgm:t>
        <a:bodyPr/>
        <a:lstStyle/>
        <a:p>
          <a:endParaRPr lang="zh-CN" altLang="en-US"/>
        </a:p>
      </dgm:t>
    </dgm:pt>
    <dgm:pt modelId="{40083834-355F-4077-BFB4-B2F252ED0220}" type="pres">
      <dgm:prSet presAssocID="{AC9E5DE3-F0FD-4E05-BE83-177F80684E46}" presName="node" presStyleLbl="node1" presStyleIdx="2" presStyleCnt="3">
        <dgm:presLayoutVars>
          <dgm:bulletEnabled val="1"/>
        </dgm:presLayoutVars>
      </dgm:prSet>
      <dgm:spPr/>
      <dgm:t>
        <a:bodyPr/>
        <a:lstStyle/>
        <a:p>
          <a:endParaRPr lang="zh-CN" altLang="en-US"/>
        </a:p>
      </dgm:t>
    </dgm:pt>
  </dgm:ptLst>
  <dgm:cxnLst>
    <dgm:cxn modelId="{3CCFAD4C-A6D3-4D8E-832D-1E5B7BB74FB2}" type="presOf" srcId="{C92A3BA5-686C-4AA6-A378-4979B4C1F543}" destId="{B245A76E-CA25-4F62-9ADA-AA76E69C39E1}" srcOrd="1" destOrd="0" presId="urn:microsoft.com/office/officeart/2005/8/layout/radial5"/>
    <dgm:cxn modelId="{98095626-1331-43C5-884D-9E99824DE539}" type="presOf" srcId="{1DF888EA-6695-4E3C-A7AA-5A87BAF2D616}" destId="{C182CEF6-F428-434F-AD3D-14E4C464337E}" srcOrd="1" destOrd="0" presId="urn:microsoft.com/office/officeart/2005/8/layout/radial5"/>
    <dgm:cxn modelId="{7008E2CC-BB65-4ABD-A1D0-E530F06308EF}" type="presOf" srcId="{FF2B0460-22D7-49F5-8970-0E8C28692422}" destId="{23AD8432-AF64-4722-B2A1-74020118CA7C}" srcOrd="0" destOrd="0" presId="urn:microsoft.com/office/officeart/2005/8/layout/radial5"/>
    <dgm:cxn modelId="{7387AEDF-F903-45E5-B3FF-369BFA971BC1}" type="presOf" srcId="{EAB00236-1342-4E82-B092-969DEB180B3C}" destId="{324E91B3-BC95-447C-88BE-174F28C0052D}" srcOrd="0" destOrd="0" presId="urn:microsoft.com/office/officeart/2005/8/layout/radial5"/>
    <dgm:cxn modelId="{D64502F5-79B8-4C97-984D-71A10558E9B0}" srcId="{5395F90A-2C2A-4BE4-8AD0-83A5D5B73547}" destId="{AC9E5DE3-F0FD-4E05-BE83-177F80684E46}" srcOrd="2" destOrd="0" parTransId="{1DF888EA-6695-4E3C-A7AA-5A87BAF2D616}" sibTransId="{CD92D354-897D-451A-8988-D1FB68A6EAEC}"/>
    <dgm:cxn modelId="{EA138190-2ABF-4C89-9316-B8A1A6669753}" srcId="{45255351-2E08-4DBB-A2C7-473F6CBD7BB4}" destId="{5395F90A-2C2A-4BE4-8AD0-83A5D5B73547}" srcOrd="0" destOrd="0" parTransId="{D02D02EB-EC67-4DEF-BDED-CC846D543BF1}" sibTransId="{724FBCA3-0A27-4DF6-A5D9-A11FE48724A1}"/>
    <dgm:cxn modelId="{240C3EF5-1D82-4545-8B93-EF748AEB51A7}" type="presOf" srcId="{3DBCE6C5-6F3D-4560-94FE-70895AF2A72E}" destId="{1FC7DE49-1D3D-400C-B30E-28553C3E8970}" srcOrd="0" destOrd="0" presId="urn:microsoft.com/office/officeart/2005/8/layout/radial5"/>
    <dgm:cxn modelId="{A0041C28-E65E-4E1B-8E22-5F7981285B63}" srcId="{5395F90A-2C2A-4BE4-8AD0-83A5D5B73547}" destId="{3DBCE6C5-6F3D-4560-94FE-70895AF2A72E}" srcOrd="1" destOrd="0" parTransId="{FF2B0460-22D7-49F5-8970-0E8C28692422}" sibTransId="{E7C9D443-0437-4494-9C17-15239A47F683}"/>
    <dgm:cxn modelId="{AA71DC4D-ABAD-419B-9516-0ADEA084CF3F}" srcId="{5395F90A-2C2A-4BE4-8AD0-83A5D5B73547}" destId="{EAB00236-1342-4E82-B092-969DEB180B3C}" srcOrd="0" destOrd="0" parTransId="{C92A3BA5-686C-4AA6-A378-4979B4C1F543}" sibTransId="{0B6CE3CF-BF78-4D23-ACDC-61C763065969}"/>
    <dgm:cxn modelId="{A164B5D1-B1B4-42A7-A476-C61295D8BB9A}" type="presOf" srcId="{45255351-2E08-4DBB-A2C7-473F6CBD7BB4}" destId="{635F310C-524F-4EA6-BC84-EB65E0F9C499}" srcOrd="0" destOrd="0" presId="urn:microsoft.com/office/officeart/2005/8/layout/radial5"/>
    <dgm:cxn modelId="{030F8483-26E2-47AA-B3CE-0FDA622039C5}" type="presOf" srcId="{5395F90A-2C2A-4BE4-8AD0-83A5D5B73547}" destId="{C4507DA4-BFF8-4F1B-91C1-4ED69285401A}" srcOrd="0" destOrd="0" presId="urn:microsoft.com/office/officeart/2005/8/layout/radial5"/>
    <dgm:cxn modelId="{29CE1F3F-CFF1-4D7C-85F8-459959F779B0}" type="presOf" srcId="{C92A3BA5-686C-4AA6-A378-4979B4C1F543}" destId="{F07CA18A-1526-4E5F-B4B8-1CAB44EDA851}" srcOrd="0" destOrd="0" presId="urn:microsoft.com/office/officeart/2005/8/layout/radial5"/>
    <dgm:cxn modelId="{4DFFB819-2189-4636-8E89-A70E7F5E1508}" type="presOf" srcId="{FF2B0460-22D7-49F5-8970-0E8C28692422}" destId="{32A89D3A-0170-4FC3-94DE-08DDE5FCB2E5}" srcOrd="1" destOrd="0" presId="urn:microsoft.com/office/officeart/2005/8/layout/radial5"/>
    <dgm:cxn modelId="{F2E1C4D4-CEEB-4827-9B95-78C5ABA304CA}" type="presOf" srcId="{AC9E5DE3-F0FD-4E05-BE83-177F80684E46}" destId="{40083834-355F-4077-BFB4-B2F252ED0220}" srcOrd="0" destOrd="0" presId="urn:microsoft.com/office/officeart/2005/8/layout/radial5"/>
    <dgm:cxn modelId="{7A0B074B-E467-4891-8CF3-CB11F38839B3}" type="presOf" srcId="{1DF888EA-6695-4E3C-A7AA-5A87BAF2D616}" destId="{280A07DB-4E3D-4134-95AD-5F4F2BF9A564}" srcOrd="0" destOrd="0" presId="urn:microsoft.com/office/officeart/2005/8/layout/radial5"/>
    <dgm:cxn modelId="{BAD8F38D-EC2C-45FE-9BEB-E045585F6314}" type="presParOf" srcId="{635F310C-524F-4EA6-BC84-EB65E0F9C499}" destId="{C4507DA4-BFF8-4F1B-91C1-4ED69285401A}" srcOrd="0" destOrd="0" presId="urn:microsoft.com/office/officeart/2005/8/layout/radial5"/>
    <dgm:cxn modelId="{5496B011-2BFD-4411-9AAE-97E15F81D3AE}" type="presParOf" srcId="{635F310C-524F-4EA6-BC84-EB65E0F9C499}" destId="{F07CA18A-1526-4E5F-B4B8-1CAB44EDA851}" srcOrd="1" destOrd="0" presId="urn:microsoft.com/office/officeart/2005/8/layout/radial5"/>
    <dgm:cxn modelId="{D36D1537-9EB2-42EF-9A53-65443EC73D9D}" type="presParOf" srcId="{F07CA18A-1526-4E5F-B4B8-1CAB44EDA851}" destId="{B245A76E-CA25-4F62-9ADA-AA76E69C39E1}" srcOrd="0" destOrd="0" presId="urn:microsoft.com/office/officeart/2005/8/layout/radial5"/>
    <dgm:cxn modelId="{B158C619-1C01-4922-B95D-5E714E1680AC}" type="presParOf" srcId="{635F310C-524F-4EA6-BC84-EB65E0F9C499}" destId="{324E91B3-BC95-447C-88BE-174F28C0052D}" srcOrd="2" destOrd="0" presId="urn:microsoft.com/office/officeart/2005/8/layout/radial5"/>
    <dgm:cxn modelId="{B3E33A5C-5F75-4573-96F4-0C0835F7EADB}" type="presParOf" srcId="{635F310C-524F-4EA6-BC84-EB65E0F9C499}" destId="{23AD8432-AF64-4722-B2A1-74020118CA7C}" srcOrd="3" destOrd="0" presId="urn:microsoft.com/office/officeart/2005/8/layout/radial5"/>
    <dgm:cxn modelId="{03EF7C40-4F09-4241-8E64-30938AE74C32}" type="presParOf" srcId="{23AD8432-AF64-4722-B2A1-74020118CA7C}" destId="{32A89D3A-0170-4FC3-94DE-08DDE5FCB2E5}" srcOrd="0" destOrd="0" presId="urn:microsoft.com/office/officeart/2005/8/layout/radial5"/>
    <dgm:cxn modelId="{6FB9C66E-0E6B-4425-B23D-511DE2160D11}" type="presParOf" srcId="{635F310C-524F-4EA6-BC84-EB65E0F9C499}" destId="{1FC7DE49-1D3D-400C-B30E-28553C3E8970}" srcOrd="4" destOrd="0" presId="urn:microsoft.com/office/officeart/2005/8/layout/radial5"/>
    <dgm:cxn modelId="{488F85A2-30AD-4989-8709-B92FFA7709C7}" type="presParOf" srcId="{635F310C-524F-4EA6-BC84-EB65E0F9C499}" destId="{280A07DB-4E3D-4134-95AD-5F4F2BF9A564}" srcOrd="5" destOrd="0" presId="urn:microsoft.com/office/officeart/2005/8/layout/radial5"/>
    <dgm:cxn modelId="{DF1FF354-C125-415B-83A8-FB56102FB34E}" type="presParOf" srcId="{280A07DB-4E3D-4134-95AD-5F4F2BF9A564}" destId="{C182CEF6-F428-434F-AD3D-14E4C464337E}" srcOrd="0" destOrd="0" presId="urn:microsoft.com/office/officeart/2005/8/layout/radial5"/>
    <dgm:cxn modelId="{3CD0F67B-BA3C-434B-B058-834D756186D8}" type="presParOf" srcId="{635F310C-524F-4EA6-BC84-EB65E0F9C499}" destId="{40083834-355F-4077-BFB4-B2F252ED0220}" srcOrd="6" destOrd="0" presId="urn:microsoft.com/office/officeart/2005/8/layout/radial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5255351-2E08-4DBB-A2C7-473F6CBD7BB4}" type="doc">
      <dgm:prSet loTypeId="urn:microsoft.com/office/officeart/2005/8/layout/chevron2" loCatId="process" qsTypeId="urn:microsoft.com/office/officeart/2005/8/quickstyle/simple5" qsCatId="simple" csTypeId="urn:microsoft.com/office/officeart/2005/8/colors/accent5_3" csCatId="accent5" phldr="1"/>
      <dgm:spPr/>
      <dgm:t>
        <a:bodyPr/>
        <a:lstStyle/>
        <a:p>
          <a:endParaRPr lang="zh-CN" altLang="en-US"/>
        </a:p>
      </dgm:t>
    </dgm:pt>
    <dgm:pt modelId="{5395F90A-2C2A-4BE4-8AD0-83A5D5B73547}">
      <dgm:prSet phldrT="[文本]" custT="1">
        <dgm:style>
          <a:lnRef idx="0">
            <a:schemeClr val="accent5"/>
          </a:lnRef>
          <a:fillRef idx="3">
            <a:schemeClr val="accent5"/>
          </a:fillRef>
          <a:effectRef idx="3">
            <a:schemeClr val="accent5"/>
          </a:effectRef>
          <a:fontRef idx="minor">
            <a:schemeClr val="lt1"/>
          </a:fontRef>
        </dgm:style>
      </dgm:prSet>
      <dgm:spPr/>
      <dgm:t>
        <a:bodyPr/>
        <a:lstStyle/>
        <a:p>
          <a:r>
            <a:rPr lang="zh-CN" sz="1800" dirty="0"/>
            <a:t>流动资产构成比重的计算与分析</a:t>
          </a:r>
          <a:endParaRPr lang="zh-CN" altLang="en-US" sz="1800" baseline="0" dirty="0">
            <a:ea typeface="仿宋" panose="02010609060101010101" pitchFamily="49" charset="-122"/>
          </a:endParaRPr>
        </a:p>
      </dgm:t>
    </dgm:pt>
    <dgm:pt modelId="{D02D02EB-EC67-4DEF-BDED-CC846D543BF1}" cxnId="{EA138190-2ABF-4C89-9316-B8A1A6669753}" type="parTrans">
      <dgm:prSet/>
      <dgm:spPr/>
      <dgm:t>
        <a:bodyPr/>
        <a:lstStyle/>
        <a:p>
          <a:endParaRPr lang="zh-CN" altLang="en-US" sz="2400" baseline="0">
            <a:latin typeface="仿宋" panose="02010609060101010101" pitchFamily="49" charset="-122"/>
            <a:ea typeface="仿宋" panose="02010609060101010101" pitchFamily="49" charset="-122"/>
          </a:endParaRPr>
        </a:p>
      </dgm:t>
    </dgm:pt>
    <dgm:pt modelId="{724FBCA3-0A27-4DF6-A5D9-A11FE48724A1}" cxnId="{EA138190-2ABF-4C89-9316-B8A1A6669753}" type="sibTrans">
      <dgm:prSet/>
      <dgm:spPr/>
      <dgm:t>
        <a:bodyPr/>
        <a:lstStyle/>
        <a:p>
          <a:endParaRPr lang="zh-CN" altLang="en-US" sz="2400" baseline="0">
            <a:latin typeface="仿宋" panose="02010609060101010101" pitchFamily="49" charset="-122"/>
            <a:ea typeface="仿宋" panose="02010609060101010101" pitchFamily="49" charset="-122"/>
          </a:endParaRPr>
        </a:p>
      </dgm:t>
    </dgm:pt>
    <dgm:pt modelId="{382E604E-E44F-4345-BDC6-3FDB04CFF96F}">
      <dgm:prSet custT="1"/>
      <dgm:spPr/>
      <dgm:t>
        <a:bodyPr/>
        <a:lstStyle/>
        <a:p>
          <a:r>
            <a:rPr lang="zh-CN" sz="2400" dirty="0"/>
            <a:t>流动资产比重</a:t>
          </a:r>
          <a:r>
            <a:rPr lang="en-US" sz="2400" dirty="0"/>
            <a:t>=</a:t>
          </a:r>
          <a:r>
            <a:rPr lang="zh-CN" sz="2400" dirty="0"/>
            <a:t>流动资产</a:t>
          </a:r>
          <a:r>
            <a:rPr lang="en-US" sz="2400" dirty="0"/>
            <a:t>/</a:t>
          </a:r>
          <a:r>
            <a:rPr lang="zh-CN" sz="2400" dirty="0"/>
            <a:t>资产总额×</a:t>
          </a:r>
          <a:r>
            <a:rPr lang="en-US" sz="2400" dirty="0"/>
            <a:t>100%</a:t>
          </a:r>
          <a:endParaRPr lang="zh-CN" sz="2400" dirty="0"/>
        </a:p>
      </dgm:t>
    </dgm:pt>
    <dgm:pt modelId="{3BC903C3-2E25-4AFA-8F81-318AB3342CC5}" cxnId="{23932989-723C-4720-9757-E367234DC42A}" type="parTrans">
      <dgm:prSet/>
      <dgm:spPr/>
      <dgm:t>
        <a:bodyPr/>
        <a:lstStyle/>
        <a:p>
          <a:endParaRPr lang="zh-CN" altLang="en-US" sz="2400"/>
        </a:p>
      </dgm:t>
    </dgm:pt>
    <dgm:pt modelId="{4F39AC0B-6C47-4268-BB74-1F9B701D0DA2}" cxnId="{23932989-723C-4720-9757-E367234DC42A}" type="sibTrans">
      <dgm:prSet/>
      <dgm:spPr/>
      <dgm:t>
        <a:bodyPr/>
        <a:lstStyle/>
        <a:p>
          <a:endParaRPr lang="zh-CN" altLang="en-US" sz="2400"/>
        </a:p>
      </dgm:t>
    </dgm:pt>
    <dgm:pt modelId="{8AC6E069-4DB7-4EC2-8445-018E40EB7F94}">
      <dgm:prSet custT="1"/>
      <dgm:spPr/>
      <dgm:t>
        <a:bodyPr/>
        <a:lstStyle/>
        <a:p>
          <a:r>
            <a:rPr lang="zh-CN" altLang="en-US" sz="1800" dirty="0"/>
            <a:t>非流动资产构成比重的计算与分析</a:t>
          </a:r>
        </a:p>
      </dgm:t>
    </dgm:pt>
    <dgm:pt modelId="{4DBC5B90-0C86-44D6-8BD4-2662E9E19AC1}" cxnId="{F00AC857-5304-4A66-A244-599D25C925C4}" type="parTrans">
      <dgm:prSet/>
      <dgm:spPr/>
      <dgm:t>
        <a:bodyPr/>
        <a:lstStyle/>
        <a:p>
          <a:endParaRPr lang="zh-CN" altLang="en-US" sz="2400"/>
        </a:p>
      </dgm:t>
    </dgm:pt>
    <dgm:pt modelId="{E318BFC7-B956-4570-9918-46FFAEC9ED1B}" cxnId="{F00AC857-5304-4A66-A244-599D25C925C4}" type="sibTrans">
      <dgm:prSet/>
      <dgm:spPr/>
      <dgm:t>
        <a:bodyPr/>
        <a:lstStyle/>
        <a:p>
          <a:endParaRPr lang="zh-CN" altLang="en-US" sz="2400"/>
        </a:p>
      </dgm:t>
    </dgm:pt>
    <dgm:pt modelId="{CED95E74-B7C1-48F7-908B-8ACD835AEAAE}">
      <dgm:prSet custT="1"/>
      <dgm:spPr/>
      <dgm:t>
        <a:bodyPr/>
        <a:lstStyle/>
        <a:p>
          <a:r>
            <a:rPr lang="zh-CN" sz="2400" dirty="0"/>
            <a:t>非流动资产比重</a:t>
          </a:r>
          <a:r>
            <a:rPr lang="en-US" sz="2400" dirty="0"/>
            <a:t>=</a:t>
          </a:r>
          <a:r>
            <a:rPr lang="zh-CN" sz="2400" dirty="0"/>
            <a:t>非流动资产</a:t>
          </a:r>
          <a:r>
            <a:rPr lang="en-US" sz="2400" dirty="0"/>
            <a:t>/</a:t>
          </a:r>
          <a:r>
            <a:rPr lang="zh-CN" sz="2400" dirty="0"/>
            <a:t>资产总额×</a:t>
          </a:r>
          <a:r>
            <a:rPr lang="en-US" sz="2400" dirty="0"/>
            <a:t>100%</a:t>
          </a:r>
          <a:endParaRPr lang="zh-CN" sz="2400" dirty="0"/>
        </a:p>
      </dgm:t>
    </dgm:pt>
    <dgm:pt modelId="{439E154C-9E87-4EAF-80AD-69EC7814CC78}" cxnId="{8D6981AA-196E-4CF6-9653-88A72A844E47}" type="parTrans">
      <dgm:prSet/>
      <dgm:spPr/>
      <dgm:t>
        <a:bodyPr/>
        <a:lstStyle/>
        <a:p>
          <a:endParaRPr lang="zh-CN" altLang="en-US" sz="2400"/>
        </a:p>
      </dgm:t>
    </dgm:pt>
    <dgm:pt modelId="{79B2C54D-DF53-4C9A-936A-BD3AC95B069C}" cxnId="{8D6981AA-196E-4CF6-9653-88A72A844E47}" type="sibTrans">
      <dgm:prSet/>
      <dgm:spPr/>
      <dgm:t>
        <a:bodyPr/>
        <a:lstStyle/>
        <a:p>
          <a:endParaRPr lang="zh-CN" altLang="en-US" sz="2400"/>
        </a:p>
      </dgm:t>
    </dgm:pt>
    <dgm:pt modelId="{4044D805-E9DC-4709-BE4F-7EE429F9627F}" type="pres">
      <dgm:prSet presAssocID="{45255351-2E08-4DBB-A2C7-473F6CBD7BB4}" presName="linearFlow" presStyleCnt="0">
        <dgm:presLayoutVars>
          <dgm:dir/>
          <dgm:animLvl val="lvl"/>
          <dgm:resizeHandles val="exact"/>
        </dgm:presLayoutVars>
      </dgm:prSet>
      <dgm:spPr/>
      <dgm:t>
        <a:bodyPr/>
        <a:lstStyle/>
        <a:p>
          <a:endParaRPr lang="zh-CN" altLang="en-US"/>
        </a:p>
      </dgm:t>
    </dgm:pt>
    <dgm:pt modelId="{48897CC1-0D45-4D94-AF9E-F277B3240CBB}" type="pres">
      <dgm:prSet presAssocID="{5395F90A-2C2A-4BE4-8AD0-83A5D5B73547}" presName="composite" presStyleCnt="0"/>
      <dgm:spPr/>
    </dgm:pt>
    <dgm:pt modelId="{ECC0486E-B2A8-45B3-9EA9-A00AF3B5063C}" type="pres">
      <dgm:prSet presAssocID="{5395F90A-2C2A-4BE4-8AD0-83A5D5B73547}" presName="parentText" presStyleLbl="alignNode1" presStyleIdx="0" presStyleCnt="2">
        <dgm:presLayoutVars>
          <dgm:chMax val="1"/>
          <dgm:bulletEnabled val="1"/>
        </dgm:presLayoutVars>
      </dgm:prSet>
      <dgm:spPr/>
      <dgm:t>
        <a:bodyPr/>
        <a:lstStyle/>
        <a:p>
          <a:endParaRPr lang="zh-CN" altLang="en-US"/>
        </a:p>
      </dgm:t>
    </dgm:pt>
    <dgm:pt modelId="{C69D0122-7781-46A1-AD7F-0EA4C3BA1FEB}" type="pres">
      <dgm:prSet presAssocID="{5395F90A-2C2A-4BE4-8AD0-83A5D5B73547}" presName="descendantText" presStyleLbl="alignAcc1" presStyleIdx="0" presStyleCnt="2">
        <dgm:presLayoutVars>
          <dgm:bulletEnabled val="1"/>
        </dgm:presLayoutVars>
      </dgm:prSet>
      <dgm:spPr/>
      <dgm:t>
        <a:bodyPr/>
        <a:lstStyle/>
        <a:p>
          <a:endParaRPr lang="zh-CN" altLang="en-US"/>
        </a:p>
      </dgm:t>
    </dgm:pt>
    <dgm:pt modelId="{B27CB69D-03C2-46D2-A732-E9F398E90C3C}" type="pres">
      <dgm:prSet presAssocID="{724FBCA3-0A27-4DF6-A5D9-A11FE48724A1}" presName="sp" presStyleCnt="0"/>
      <dgm:spPr/>
    </dgm:pt>
    <dgm:pt modelId="{90731F0E-6A6F-4E78-986C-2E0C7DAFF84D}" type="pres">
      <dgm:prSet presAssocID="{8AC6E069-4DB7-4EC2-8445-018E40EB7F94}" presName="composite" presStyleCnt="0"/>
      <dgm:spPr/>
    </dgm:pt>
    <dgm:pt modelId="{7E09D799-604E-4099-AF7B-03D8C07FCD3C}" type="pres">
      <dgm:prSet presAssocID="{8AC6E069-4DB7-4EC2-8445-018E40EB7F94}" presName="parentText" presStyleLbl="alignNode1" presStyleIdx="1" presStyleCnt="2">
        <dgm:presLayoutVars>
          <dgm:chMax val="1"/>
          <dgm:bulletEnabled val="1"/>
        </dgm:presLayoutVars>
      </dgm:prSet>
      <dgm:spPr/>
      <dgm:t>
        <a:bodyPr/>
        <a:lstStyle/>
        <a:p>
          <a:endParaRPr lang="zh-CN" altLang="en-US"/>
        </a:p>
      </dgm:t>
    </dgm:pt>
    <dgm:pt modelId="{BB443989-564A-4766-9E3B-0A2930CEAF68}" type="pres">
      <dgm:prSet presAssocID="{8AC6E069-4DB7-4EC2-8445-018E40EB7F94}" presName="descendantText" presStyleLbl="alignAcc1" presStyleIdx="1" presStyleCnt="2">
        <dgm:presLayoutVars>
          <dgm:bulletEnabled val="1"/>
        </dgm:presLayoutVars>
      </dgm:prSet>
      <dgm:spPr/>
      <dgm:t>
        <a:bodyPr/>
        <a:lstStyle/>
        <a:p>
          <a:endParaRPr lang="zh-CN" altLang="en-US"/>
        </a:p>
      </dgm:t>
    </dgm:pt>
  </dgm:ptLst>
  <dgm:cxnLst>
    <dgm:cxn modelId="{F00AC857-5304-4A66-A244-599D25C925C4}" srcId="{45255351-2E08-4DBB-A2C7-473F6CBD7BB4}" destId="{8AC6E069-4DB7-4EC2-8445-018E40EB7F94}" srcOrd="1" destOrd="0" parTransId="{4DBC5B90-0C86-44D6-8BD4-2662E9E19AC1}" sibTransId="{E318BFC7-B956-4570-9918-46FFAEC9ED1B}"/>
    <dgm:cxn modelId="{C6778DA0-DA73-4611-A9A0-FD4F04F6FBE6}" type="presOf" srcId="{45255351-2E08-4DBB-A2C7-473F6CBD7BB4}" destId="{4044D805-E9DC-4709-BE4F-7EE429F9627F}" srcOrd="0" destOrd="0" presId="urn:microsoft.com/office/officeart/2005/8/layout/chevron2"/>
    <dgm:cxn modelId="{23932989-723C-4720-9757-E367234DC42A}" srcId="{5395F90A-2C2A-4BE4-8AD0-83A5D5B73547}" destId="{382E604E-E44F-4345-BDC6-3FDB04CFF96F}" srcOrd="0" destOrd="0" parTransId="{3BC903C3-2E25-4AFA-8F81-318AB3342CC5}" sibTransId="{4F39AC0B-6C47-4268-BB74-1F9B701D0DA2}"/>
    <dgm:cxn modelId="{ECE72398-0C22-4498-BA8D-0E06411E6C9D}" type="presOf" srcId="{CED95E74-B7C1-48F7-908B-8ACD835AEAAE}" destId="{BB443989-564A-4766-9E3B-0A2930CEAF68}" srcOrd="0" destOrd="0" presId="urn:microsoft.com/office/officeart/2005/8/layout/chevron2"/>
    <dgm:cxn modelId="{FB91B1D4-E394-4E67-99F3-D15332A586F1}" type="presOf" srcId="{5395F90A-2C2A-4BE4-8AD0-83A5D5B73547}" destId="{ECC0486E-B2A8-45B3-9EA9-A00AF3B5063C}" srcOrd="0" destOrd="0" presId="urn:microsoft.com/office/officeart/2005/8/layout/chevron2"/>
    <dgm:cxn modelId="{8D6981AA-196E-4CF6-9653-88A72A844E47}" srcId="{8AC6E069-4DB7-4EC2-8445-018E40EB7F94}" destId="{CED95E74-B7C1-48F7-908B-8ACD835AEAAE}" srcOrd="0" destOrd="0" parTransId="{439E154C-9E87-4EAF-80AD-69EC7814CC78}" sibTransId="{79B2C54D-DF53-4C9A-936A-BD3AC95B069C}"/>
    <dgm:cxn modelId="{EA138190-2ABF-4C89-9316-B8A1A6669753}" srcId="{45255351-2E08-4DBB-A2C7-473F6CBD7BB4}" destId="{5395F90A-2C2A-4BE4-8AD0-83A5D5B73547}" srcOrd="0" destOrd="0" parTransId="{D02D02EB-EC67-4DEF-BDED-CC846D543BF1}" sibTransId="{724FBCA3-0A27-4DF6-A5D9-A11FE48724A1}"/>
    <dgm:cxn modelId="{1AED7D63-ECCB-41D4-BA5D-3DC450CE4B10}" type="presOf" srcId="{382E604E-E44F-4345-BDC6-3FDB04CFF96F}" destId="{C69D0122-7781-46A1-AD7F-0EA4C3BA1FEB}" srcOrd="0" destOrd="0" presId="urn:microsoft.com/office/officeart/2005/8/layout/chevron2"/>
    <dgm:cxn modelId="{75E160DE-4A8E-4C76-B9EE-7FD54B1FECB1}" type="presOf" srcId="{8AC6E069-4DB7-4EC2-8445-018E40EB7F94}" destId="{7E09D799-604E-4099-AF7B-03D8C07FCD3C}" srcOrd="0" destOrd="0" presId="urn:microsoft.com/office/officeart/2005/8/layout/chevron2"/>
    <dgm:cxn modelId="{2B9DE463-1F1D-4B9B-9FA2-3FD6F27E9392}" type="presParOf" srcId="{4044D805-E9DC-4709-BE4F-7EE429F9627F}" destId="{48897CC1-0D45-4D94-AF9E-F277B3240CBB}" srcOrd="0" destOrd="0" presId="urn:microsoft.com/office/officeart/2005/8/layout/chevron2"/>
    <dgm:cxn modelId="{62EFDE38-67EF-4A57-BE23-F1F6E4D8A735}" type="presParOf" srcId="{48897CC1-0D45-4D94-AF9E-F277B3240CBB}" destId="{ECC0486E-B2A8-45B3-9EA9-A00AF3B5063C}" srcOrd="0" destOrd="0" presId="urn:microsoft.com/office/officeart/2005/8/layout/chevron2"/>
    <dgm:cxn modelId="{B0BC7C07-946E-4DD4-9E80-BF75B75666B7}" type="presParOf" srcId="{48897CC1-0D45-4D94-AF9E-F277B3240CBB}" destId="{C69D0122-7781-46A1-AD7F-0EA4C3BA1FEB}" srcOrd="1" destOrd="0" presId="urn:microsoft.com/office/officeart/2005/8/layout/chevron2"/>
    <dgm:cxn modelId="{28A3C8B8-F369-45FE-90DB-5D2D9590C2D9}" type="presParOf" srcId="{4044D805-E9DC-4709-BE4F-7EE429F9627F}" destId="{B27CB69D-03C2-46D2-A732-E9F398E90C3C}" srcOrd="1" destOrd="0" presId="urn:microsoft.com/office/officeart/2005/8/layout/chevron2"/>
    <dgm:cxn modelId="{98A83570-BB7E-443E-8032-D9357A302098}" type="presParOf" srcId="{4044D805-E9DC-4709-BE4F-7EE429F9627F}" destId="{90731F0E-6A6F-4E78-986C-2E0C7DAFF84D}" srcOrd="2" destOrd="0" presId="urn:microsoft.com/office/officeart/2005/8/layout/chevron2"/>
    <dgm:cxn modelId="{CF01AE25-6A88-4503-95CF-44D26C819388}" type="presParOf" srcId="{90731F0E-6A6F-4E78-986C-2E0C7DAFF84D}" destId="{7E09D799-604E-4099-AF7B-03D8C07FCD3C}" srcOrd="0" destOrd="0" presId="urn:microsoft.com/office/officeart/2005/8/layout/chevron2"/>
    <dgm:cxn modelId="{07B90267-A35E-4D1C-AB80-FDE8DB3F12A9}" type="presParOf" srcId="{90731F0E-6A6F-4E78-986C-2E0C7DAFF84D}" destId="{BB443989-564A-4766-9E3B-0A2930CEAF68}" srcOrd="1" destOrd="0" presId="urn:microsoft.com/office/officeart/2005/8/layout/chevron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960E9F8-F89E-4DD1-969E-7F92261CC8BA}" type="doc">
      <dgm:prSet loTypeId="urn:microsoft.com/office/officeart/2008/layout/LinedList" loCatId="list" qsTypeId="urn:microsoft.com/office/officeart/2005/8/quickstyle/simple5" qsCatId="simple" csTypeId="urn:microsoft.com/office/officeart/2005/8/colors/accent6_4" csCatId="accent6" phldr="1"/>
      <dgm:spPr/>
      <dgm:t>
        <a:bodyPr/>
        <a:lstStyle/>
        <a:p>
          <a:endParaRPr lang="zh-CN" altLang="en-US"/>
        </a:p>
      </dgm:t>
    </dgm:pt>
    <dgm:pt modelId="{AB170452-51AF-4283-A1E7-CBA9C6A764AF}">
      <dgm:prSet phldrT="[文本]" custT="1"/>
      <dgm:spPr/>
      <dgm:t>
        <a:bodyPr/>
        <a:lstStyle/>
        <a:p>
          <a:r>
            <a:rPr lang="zh-CN" altLang="en-US" sz="2800" dirty="0"/>
            <a:t>交易性金融资产</a:t>
          </a:r>
        </a:p>
      </dgm:t>
    </dgm:pt>
    <dgm:pt modelId="{DCDE43C9-A621-4CAF-84BF-05563E3BDED4}" cxnId="{63CD7197-9177-47B8-94C4-46F8D51EFD15}" type="parTrans">
      <dgm:prSet/>
      <dgm:spPr/>
      <dgm:t>
        <a:bodyPr/>
        <a:lstStyle/>
        <a:p>
          <a:endParaRPr lang="zh-CN" altLang="en-US" sz="2800"/>
        </a:p>
      </dgm:t>
    </dgm:pt>
    <dgm:pt modelId="{10C73204-BBB8-4631-B7C4-C768D653812A}" cxnId="{63CD7197-9177-47B8-94C4-46F8D51EFD15}" type="sibTrans">
      <dgm:prSet/>
      <dgm:spPr/>
      <dgm:t>
        <a:bodyPr/>
        <a:lstStyle/>
        <a:p>
          <a:endParaRPr lang="zh-CN" altLang="en-US" sz="2800"/>
        </a:p>
      </dgm:t>
    </dgm:pt>
    <dgm:pt modelId="{8A685762-05EE-4225-A08D-CB39DC2141B4}">
      <dgm:prSet phldrT="[文本]" custT="1"/>
      <dgm:spPr/>
      <dgm:t>
        <a:bodyPr/>
        <a:lstStyle/>
        <a:p>
          <a:r>
            <a:rPr lang="en-US" altLang="zh-CN" sz="2800" dirty="0">
              <a:latin typeface="Times New Roman" panose="02020603050405020304" pitchFamily="18" charset="0"/>
              <a:ea typeface="宋体" panose="02010600030101010101" pitchFamily="2" charset="-122"/>
            </a:rPr>
            <a:t>1 .</a:t>
          </a:r>
          <a:r>
            <a:rPr lang="zh-CN" altLang="en-US" sz="2800" dirty="0">
              <a:latin typeface="Times New Roman" panose="02020603050405020304" pitchFamily="18" charset="0"/>
              <a:ea typeface="宋体" panose="02010600030101010101" pitchFamily="2" charset="-122"/>
            </a:rPr>
            <a:t>交易性资产增减变动情况及其原因</a:t>
          </a:r>
          <a:endParaRPr lang="zh-CN" altLang="en-US" sz="2800" dirty="0"/>
        </a:p>
      </dgm:t>
    </dgm:pt>
    <dgm:pt modelId="{ECACB5A7-2E8F-48DD-98CD-909FC9A64218}" cxnId="{CE3BB72C-84C1-4C45-A326-420C85212F4E}" type="parTrans">
      <dgm:prSet/>
      <dgm:spPr/>
      <dgm:t>
        <a:bodyPr/>
        <a:lstStyle/>
        <a:p>
          <a:endParaRPr lang="zh-CN" altLang="en-US" sz="2800"/>
        </a:p>
      </dgm:t>
    </dgm:pt>
    <dgm:pt modelId="{4EDE8E3F-82D9-428B-BFBD-DACEC8DCB9C5}" cxnId="{CE3BB72C-84C1-4C45-A326-420C85212F4E}" type="sibTrans">
      <dgm:prSet/>
      <dgm:spPr/>
      <dgm:t>
        <a:bodyPr/>
        <a:lstStyle/>
        <a:p>
          <a:endParaRPr lang="zh-CN" altLang="en-US" sz="2800"/>
        </a:p>
      </dgm:t>
    </dgm:pt>
    <dgm:pt modelId="{2641A7F0-73E6-4EE3-9939-8E81779D2A3F}">
      <dgm:prSet custT="1"/>
      <dgm:spPr/>
      <dgm:t>
        <a:bodyPr/>
        <a:lstStyle/>
        <a:p>
          <a:r>
            <a:rPr lang="en-US" altLang="zh-CN" sz="2800">
              <a:latin typeface="Times New Roman" panose="02020603050405020304" pitchFamily="18" charset="0"/>
              <a:ea typeface="宋体" panose="02010600030101010101" pitchFamily="2" charset="-122"/>
            </a:rPr>
            <a:t>2.</a:t>
          </a:r>
          <a:r>
            <a:rPr lang="zh-CN" altLang="en-US" sz="2800">
              <a:latin typeface="Times New Roman" panose="02020603050405020304" pitchFamily="18" charset="0"/>
              <a:ea typeface="宋体" panose="02010600030101010101" pitchFamily="2" charset="-122"/>
            </a:rPr>
            <a:t> 交易性金融资产的构成</a:t>
          </a:r>
          <a:endParaRPr lang="zh-CN" altLang="en-US" sz="2800" dirty="0">
            <a:latin typeface="Times New Roman" panose="02020603050405020304" pitchFamily="18" charset="0"/>
            <a:ea typeface="宋体" panose="02010600030101010101" pitchFamily="2" charset="-122"/>
          </a:endParaRPr>
        </a:p>
      </dgm:t>
    </dgm:pt>
    <dgm:pt modelId="{AB7EF6FF-1326-460E-A4D9-8EDB82C8D631}" cxnId="{1BF57E68-ABF0-46AA-9847-28F57D98D041}" type="parTrans">
      <dgm:prSet/>
      <dgm:spPr/>
      <dgm:t>
        <a:bodyPr/>
        <a:lstStyle/>
        <a:p>
          <a:endParaRPr lang="zh-CN" altLang="en-US" sz="2800"/>
        </a:p>
      </dgm:t>
    </dgm:pt>
    <dgm:pt modelId="{93AA7918-8609-4E82-9862-A98E13F8D90E}" cxnId="{1BF57E68-ABF0-46AA-9847-28F57D98D041}" type="sibTrans">
      <dgm:prSet/>
      <dgm:spPr/>
      <dgm:t>
        <a:bodyPr/>
        <a:lstStyle/>
        <a:p>
          <a:endParaRPr lang="zh-CN" altLang="en-US" sz="2800"/>
        </a:p>
      </dgm:t>
    </dgm:pt>
    <dgm:pt modelId="{B365BDDD-E70D-43DD-9E07-F6414A3C28C7}" type="pres">
      <dgm:prSet presAssocID="{5960E9F8-F89E-4DD1-969E-7F92261CC8BA}" presName="vert0" presStyleCnt="0">
        <dgm:presLayoutVars>
          <dgm:dir/>
          <dgm:animOne val="branch"/>
          <dgm:animLvl val="lvl"/>
        </dgm:presLayoutVars>
      </dgm:prSet>
      <dgm:spPr/>
      <dgm:t>
        <a:bodyPr/>
        <a:lstStyle/>
        <a:p>
          <a:endParaRPr lang="zh-CN" altLang="en-US"/>
        </a:p>
      </dgm:t>
    </dgm:pt>
    <dgm:pt modelId="{B0368D52-E34F-4704-B5F5-A0A8C4F05BB3}" type="pres">
      <dgm:prSet presAssocID="{AB170452-51AF-4283-A1E7-CBA9C6A764AF}" presName="thickLine" presStyleLbl="alignNode1" presStyleIdx="0" presStyleCnt="1"/>
      <dgm:spPr/>
    </dgm:pt>
    <dgm:pt modelId="{DE316068-3D57-42B8-B900-3673682E1271}" type="pres">
      <dgm:prSet presAssocID="{AB170452-51AF-4283-A1E7-CBA9C6A764AF}" presName="horz1" presStyleCnt="0"/>
      <dgm:spPr/>
    </dgm:pt>
    <dgm:pt modelId="{B657143D-7E4F-464B-9EA8-945A1091BE2C}" type="pres">
      <dgm:prSet presAssocID="{AB170452-51AF-4283-A1E7-CBA9C6A764AF}" presName="tx1" presStyleLbl="revTx" presStyleIdx="0" presStyleCnt="3" custScaleX="157256"/>
      <dgm:spPr/>
      <dgm:t>
        <a:bodyPr/>
        <a:lstStyle/>
        <a:p>
          <a:endParaRPr lang="zh-CN" altLang="en-US"/>
        </a:p>
      </dgm:t>
    </dgm:pt>
    <dgm:pt modelId="{32450364-B0B8-424C-9186-7684249CF99C}" type="pres">
      <dgm:prSet presAssocID="{AB170452-51AF-4283-A1E7-CBA9C6A764AF}" presName="vert1" presStyleCnt="0"/>
      <dgm:spPr/>
    </dgm:pt>
    <dgm:pt modelId="{DC6C556D-563A-43AD-94D9-E06DFC8764FE}" type="pres">
      <dgm:prSet presAssocID="{8A685762-05EE-4225-A08D-CB39DC2141B4}" presName="vertSpace2a" presStyleCnt="0"/>
      <dgm:spPr/>
    </dgm:pt>
    <dgm:pt modelId="{E1FDE1FF-0BD6-45FA-93A9-833CD95D3243}" type="pres">
      <dgm:prSet presAssocID="{8A685762-05EE-4225-A08D-CB39DC2141B4}" presName="horz2" presStyleCnt="0"/>
      <dgm:spPr/>
    </dgm:pt>
    <dgm:pt modelId="{C94307BE-A575-472B-A443-2AED632F9D7E}" type="pres">
      <dgm:prSet presAssocID="{8A685762-05EE-4225-A08D-CB39DC2141B4}" presName="horzSpace2" presStyleCnt="0"/>
      <dgm:spPr/>
    </dgm:pt>
    <dgm:pt modelId="{587A7FAA-7D3F-427E-945D-CA753B2EA95E}" type="pres">
      <dgm:prSet presAssocID="{8A685762-05EE-4225-A08D-CB39DC2141B4}" presName="tx2" presStyleLbl="revTx" presStyleIdx="1" presStyleCnt="3" custScaleY="63551"/>
      <dgm:spPr/>
      <dgm:t>
        <a:bodyPr/>
        <a:lstStyle/>
        <a:p>
          <a:endParaRPr lang="zh-CN" altLang="en-US"/>
        </a:p>
      </dgm:t>
    </dgm:pt>
    <dgm:pt modelId="{122057F4-A828-4628-BF64-541BDF63F8DC}" type="pres">
      <dgm:prSet presAssocID="{8A685762-05EE-4225-A08D-CB39DC2141B4}" presName="vert2" presStyleCnt="0"/>
      <dgm:spPr/>
    </dgm:pt>
    <dgm:pt modelId="{20796390-0F00-4F50-8307-B784ED5E164F}" type="pres">
      <dgm:prSet presAssocID="{8A685762-05EE-4225-A08D-CB39DC2141B4}" presName="thinLine2b" presStyleLbl="callout" presStyleIdx="0" presStyleCnt="2"/>
      <dgm:spPr/>
    </dgm:pt>
    <dgm:pt modelId="{91C41EE4-7C6B-4E8C-ACF7-B85BF4078E74}" type="pres">
      <dgm:prSet presAssocID="{8A685762-05EE-4225-A08D-CB39DC2141B4}" presName="vertSpace2b" presStyleCnt="0"/>
      <dgm:spPr/>
    </dgm:pt>
    <dgm:pt modelId="{55F04CA2-7F6D-464E-90B7-25E819C6BC02}" type="pres">
      <dgm:prSet presAssocID="{2641A7F0-73E6-4EE3-9939-8E81779D2A3F}" presName="horz2" presStyleCnt="0"/>
      <dgm:spPr/>
    </dgm:pt>
    <dgm:pt modelId="{A242DCD3-B71F-4289-8D63-A97667BC8C0E}" type="pres">
      <dgm:prSet presAssocID="{2641A7F0-73E6-4EE3-9939-8E81779D2A3F}" presName="horzSpace2" presStyleCnt="0"/>
      <dgm:spPr/>
    </dgm:pt>
    <dgm:pt modelId="{722E7FA0-0259-4061-B395-0AAC255C9B86}" type="pres">
      <dgm:prSet presAssocID="{2641A7F0-73E6-4EE3-9939-8E81779D2A3F}" presName="tx2" presStyleLbl="revTx" presStyleIdx="2" presStyleCnt="3" custScaleY="68154"/>
      <dgm:spPr/>
      <dgm:t>
        <a:bodyPr/>
        <a:lstStyle/>
        <a:p>
          <a:endParaRPr lang="zh-CN" altLang="en-US"/>
        </a:p>
      </dgm:t>
    </dgm:pt>
    <dgm:pt modelId="{E3B585C2-B10C-4F13-89B6-9B18ABD1CDC1}" type="pres">
      <dgm:prSet presAssocID="{2641A7F0-73E6-4EE3-9939-8E81779D2A3F}" presName="vert2" presStyleCnt="0"/>
      <dgm:spPr/>
    </dgm:pt>
    <dgm:pt modelId="{C288FB7B-6A8A-4577-98E5-8F1B842B21F0}" type="pres">
      <dgm:prSet presAssocID="{2641A7F0-73E6-4EE3-9939-8E81779D2A3F}" presName="thinLine2b" presStyleLbl="callout" presStyleIdx="1" presStyleCnt="2"/>
      <dgm:spPr/>
    </dgm:pt>
    <dgm:pt modelId="{E6D26211-6FDC-4B46-B904-FB77517FDAE4}" type="pres">
      <dgm:prSet presAssocID="{2641A7F0-73E6-4EE3-9939-8E81779D2A3F}" presName="vertSpace2b" presStyleCnt="0"/>
      <dgm:spPr/>
    </dgm:pt>
  </dgm:ptLst>
  <dgm:cxnLst>
    <dgm:cxn modelId="{3DD99760-AA27-4208-A558-B1E240292B5B}" type="presOf" srcId="{8A685762-05EE-4225-A08D-CB39DC2141B4}" destId="{587A7FAA-7D3F-427E-945D-CA753B2EA95E}" srcOrd="0" destOrd="0" presId="urn:microsoft.com/office/officeart/2008/layout/LinedList"/>
    <dgm:cxn modelId="{E4E2AE72-C455-461C-917C-A535C83E8CA9}" type="presOf" srcId="{2641A7F0-73E6-4EE3-9939-8E81779D2A3F}" destId="{722E7FA0-0259-4061-B395-0AAC255C9B86}" srcOrd="0" destOrd="0" presId="urn:microsoft.com/office/officeart/2008/layout/LinedList"/>
    <dgm:cxn modelId="{1BF57E68-ABF0-46AA-9847-28F57D98D041}" srcId="{AB170452-51AF-4283-A1E7-CBA9C6A764AF}" destId="{2641A7F0-73E6-4EE3-9939-8E81779D2A3F}" srcOrd="1" destOrd="0" parTransId="{AB7EF6FF-1326-460E-A4D9-8EDB82C8D631}" sibTransId="{93AA7918-8609-4E82-9862-A98E13F8D90E}"/>
    <dgm:cxn modelId="{A423FD3E-1814-462D-8582-FBA994495753}" type="presOf" srcId="{AB170452-51AF-4283-A1E7-CBA9C6A764AF}" destId="{B657143D-7E4F-464B-9EA8-945A1091BE2C}" srcOrd="0" destOrd="0" presId="urn:microsoft.com/office/officeart/2008/layout/LinedList"/>
    <dgm:cxn modelId="{CE3BB72C-84C1-4C45-A326-420C85212F4E}" srcId="{AB170452-51AF-4283-A1E7-CBA9C6A764AF}" destId="{8A685762-05EE-4225-A08D-CB39DC2141B4}" srcOrd="0" destOrd="0" parTransId="{ECACB5A7-2E8F-48DD-98CD-909FC9A64218}" sibTransId="{4EDE8E3F-82D9-428B-BFBD-DACEC8DCB9C5}"/>
    <dgm:cxn modelId="{36DD5ABE-30CE-4953-9D89-A6BFE0DBCEAF}" type="presOf" srcId="{5960E9F8-F89E-4DD1-969E-7F92261CC8BA}" destId="{B365BDDD-E70D-43DD-9E07-F6414A3C28C7}" srcOrd="0" destOrd="0" presId="urn:microsoft.com/office/officeart/2008/layout/LinedList"/>
    <dgm:cxn modelId="{63CD7197-9177-47B8-94C4-46F8D51EFD15}" srcId="{5960E9F8-F89E-4DD1-969E-7F92261CC8BA}" destId="{AB170452-51AF-4283-A1E7-CBA9C6A764AF}" srcOrd="0" destOrd="0" parTransId="{DCDE43C9-A621-4CAF-84BF-05563E3BDED4}" sibTransId="{10C73204-BBB8-4631-B7C4-C768D653812A}"/>
    <dgm:cxn modelId="{1D8D6E50-E091-40DB-9399-15897FFDE257}" type="presParOf" srcId="{B365BDDD-E70D-43DD-9E07-F6414A3C28C7}" destId="{B0368D52-E34F-4704-B5F5-A0A8C4F05BB3}" srcOrd="0" destOrd="0" presId="urn:microsoft.com/office/officeart/2008/layout/LinedList"/>
    <dgm:cxn modelId="{EF2DBD20-0F74-4F55-99A0-DA07BB3C3E87}" type="presParOf" srcId="{B365BDDD-E70D-43DD-9E07-F6414A3C28C7}" destId="{DE316068-3D57-42B8-B900-3673682E1271}" srcOrd="1" destOrd="0" presId="urn:microsoft.com/office/officeart/2008/layout/LinedList"/>
    <dgm:cxn modelId="{AE2ACB23-8D29-4C48-BBC1-A5E7E2972825}" type="presParOf" srcId="{DE316068-3D57-42B8-B900-3673682E1271}" destId="{B657143D-7E4F-464B-9EA8-945A1091BE2C}" srcOrd="0" destOrd="0" presId="urn:microsoft.com/office/officeart/2008/layout/LinedList"/>
    <dgm:cxn modelId="{F7373BC0-6AC0-4BFF-8EF6-CE9D2044F590}" type="presParOf" srcId="{DE316068-3D57-42B8-B900-3673682E1271}" destId="{32450364-B0B8-424C-9186-7684249CF99C}" srcOrd="1" destOrd="0" presId="urn:microsoft.com/office/officeart/2008/layout/LinedList"/>
    <dgm:cxn modelId="{4C55B696-A73A-44C5-A6A9-5A21DBF7FD43}" type="presParOf" srcId="{32450364-B0B8-424C-9186-7684249CF99C}" destId="{DC6C556D-563A-43AD-94D9-E06DFC8764FE}" srcOrd="0" destOrd="0" presId="urn:microsoft.com/office/officeart/2008/layout/LinedList"/>
    <dgm:cxn modelId="{5A8F96AB-011D-42BB-9828-52EC71E12C66}" type="presParOf" srcId="{32450364-B0B8-424C-9186-7684249CF99C}" destId="{E1FDE1FF-0BD6-45FA-93A9-833CD95D3243}" srcOrd="1" destOrd="0" presId="urn:microsoft.com/office/officeart/2008/layout/LinedList"/>
    <dgm:cxn modelId="{9C77D80C-6F34-401F-80FD-938A3FB96A0B}" type="presParOf" srcId="{E1FDE1FF-0BD6-45FA-93A9-833CD95D3243}" destId="{C94307BE-A575-472B-A443-2AED632F9D7E}" srcOrd="0" destOrd="0" presId="urn:microsoft.com/office/officeart/2008/layout/LinedList"/>
    <dgm:cxn modelId="{316205FA-EB7C-4B47-9B7B-C7881D74D7AE}" type="presParOf" srcId="{E1FDE1FF-0BD6-45FA-93A9-833CD95D3243}" destId="{587A7FAA-7D3F-427E-945D-CA753B2EA95E}" srcOrd="1" destOrd="0" presId="urn:microsoft.com/office/officeart/2008/layout/LinedList"/>
    <dgm:cxn modelId="{D569EC88-C9E1-436A-A60B-6BA55D1B0033}" type="presParOf" srcId="{E1FDE1FF-0BD6-45FA-93A9-833CD95D3243}" destId="{122057F4-A828-4628-BF64-541BDF63F8DC}" srcOrd="2" destOrd="0" presId="urn:microsoft.com/office/officeart/2008/layout/LinedList"/>
    <dgm:cxn modelId="{5868AF18-D608-4EFB-A6D5-39400FC108AA}" type="presParOf" srcId="{32450364-B0B8-424C-9186-7684249CF99C}" destId="{20796390-0F00-4F50-8307-B784ED5E164F}" srcOrd="2" destOrd="0" presId="urn:microsoft.com/office/officeart/2008/layout/LinedList"/>
    <dgm:cxn modelId="{3F7FAA79-630B-46B1-8AF6-7F83431204FF}" type="presParOf" srcId="{32450364-B0B8-424C-9186-7684249CF99C}" destId="{91C41EE4-7C6B-4E8C-ACF7-B85BF4078E74}" srcOrd="3" destOrd="0" presId="urn:microsoft.com/office/officeart/2008/layout/LinedList"/>
    <dgm:cxn modelId="{27655EE3-DB6A-4805-BC19-CC6A3BC753D5}" type="presParOf" srcId="{32450364-B0B8-424C-9186-7684249CF99C}" destId="{55F04CA2-7F6D-464E-90B7-25E819C6BC02}" srcOrd="4" destOrd="0" presId="urn:microsoft.com/office/officeart/2008/layout/LinedList"/>
    <dgm:cxn modelId="{7F856236-B4FD-46BF-BFF1-826ABD7E4B61}" type="presParOf" srcId="{55F04CA2-7F6D-464E-90B7-25E819C6BC02}" destId="{A242DCD3-B71F-4289-8D63-A97667BC8C0E}" srcOrd="0" destOrd="0" presId="urn:microsoft.com/office/officeart/2008/layout/LinedList"/>
    <dgm:cxn modelId="{486FC5F2-2348-4119-B104-34A756F06A0D}" type="presParOf" srcId="{55F04CA2-7F6D-464E-90B7-25E819C6BC02}" destId="{722E7FA0-0259-4061-B395-0AAC255C9B86}" srcOrd="1" destOrd="0" presId="urn:microsoft.com/office/officeart/2008/layout/LinedList"/>
    <dgm:cxn modelId="{98F21A80-AF36-4083-9F64-66410B5B59CA}" type="presParOf" srcId="{55F04CA2-7F6D-464E-90B7-25E819C6BC02}" destId="{E3B585C2-B10C-4F13-89B6-9B18ABD1CDC1}" srcOrd="2" destOrd="0" presId="urn:microsoft.com/office/officeart/2008/layout/LinedList"/>
    <dgm:cxn modelId="{FF5D14B4-65CD-41E8-BFC9-CD7210052444}" type="presParOf" srcId="{32450364-B0B8-424C-9186-7684249CF99C}" destId="{C288FB7B-6A8A-4577-98E5-8F1B842B21F0}" srcOrd="5" destOrd="0" presId="urn:microsoft.com/office/officeart/2008/layout/LinedList"/>
    <dgm:cxn modelId="{4518401D-E00A-42E1-AC71-CD93B0BB973F}" type="presParOf" srcId="{32450364-B0B8-424C-9186-7684249CF99C}" destId="{E6D26211-6FDC-4B46-B904-FB77517FDAE4}" srcOrd="6" destOrd="0" presId="urn:microsoft.com/office/officeart/2008/layout/Lin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C197E92-B6AA-4CA7-80BC-15E63F06CCCA}" type="doc">
      <dgm:prSet loTypeId="urn:microsoft.com/office/officeart/2005/8/layout/list1" loCatId="list" qsTypeId="urn:microsoft.com/office/officeart/2005/8/quickstyle/simple1" qsCatId="simple" csTypeId="urn:microsoft.com/office/officeart/2005/8/colors/accent4_4" csCatId="accent4" phldr="1"/>
      <dgm:spPr/>
      <dgm:t>
        <a:bodyPr/>
        <a:lstStyle/>
        <a:p>
          <a:endParaRPr lang="zh-CN" altLang="en-US"/>
        </a:p>
      </dgm:t>
    </dgm:pt>
    <dgm:pt modelId="{41E9170F-25B6-4883-8555-A8E59AF68CA2}">
      <dgm:prSet phldrT="[文本]"/>
      <dgm:spPr/>
      <dgm:t>
        <a:bodyPr/>
        <a:lstStyle/>
        <a:p>
          <a:r>
            <a:rPr lang="en-US" altLang="zh-CN">
              <a:latin typeface="Times New Roman" panose="02020603050405020304" pitchFamily="18" charset="0"/>
              <a:ea typeface="宋体" panose="02010600030101010101" pitchFamily="2" charset="-122"/>
            </a:rPr>
            <a:t>1.</a:t>
          </a:r>
          <a:r>
            <a:rPr lang="zh-CN" altLang="en-US">
              <a:latin typeface="Times New Roman" panose="02020603050405020304" pitchFamily="18" charset="0"/>
              <a:ea typeface="宋体" panose="02010600030101010101" pitchFamily="2" charset="-122"/>
            </a:rPr>
            <a:t>负债结构比重的计算与分析</a:t>
          </a:r>
          <a:endParaRPr lang="zh-CN" altLang="en-US" dirty="0"/>
        </a:p>
      </dgm:t>
    </dgm:pt>
    <dgm:pt modelId="{FC35BBFC-10C0-470A-8CA0-128275715D7A}" cxnId="{49252805-0EDB-4EF6-B9A7-D7AB68B2314C}" type="parTrans">
      <dgm:prSet/>
      <dgm:spPr/>
      <dgm:t>
        <a:bodyPr/>
        <a:lstStyle/>
        <a:p>
          <a:endParaRPr lang="zh-CN" altLang="en-US"/>
        </a:p>
      </dgm:t>
    </dgm:pt>
    <dgm:pt modelId="{C95BD10A-FF17-411A-B964-654107CBFC92}" cxnId="{49252805-0EDB-4EF6-B9A7-D7AB68B2314C}" type="sibTrans">
      <dgm:prSet/>
      <dgm:spPr/>
      <dgm:t>
        <a:bodyPr/>
        <a:lstStyle/>
        <a:p>
          <a:endParaRPr lang="zh-CN" altLang="en-US"/>
        </a:p>
      </dgm:t>
    </dgm:pt>
    <dgm:pt modelId="{42C9E9E0-6747-4FA5-9AFA-CDC9AE7CEA58}">
      <dgm:prSet/>
      <dgm:spPr/>
      <dgm:t>
        <a:bodyPr/>
        <a:lstStyle/>
        <a:p>
          <a:r>
            <a:rPr lang="en-US" altLang="zh-CN">
              <a:latin typeface="Times New Roman" panose="02020603050405020304" pitchFamily="18" charset="0"/>
              <a:ea typeface="宋体" panose="02010600030101010101" pitchFamily="2" charset="-122"/>
            </a:rPr>
            <a:t>(1)</a:t>
          </a:r>
          <a:r>
            <a:rPr lang="zh-CN" altLang="en-US">
              <a:latin typeface="Times New Roman" panose="02020603050405020304" pitchFamily="18" charset="0"/>
              <a:ea typeface="宋体" panose="02010600030101010101" pitchFamily="2" charset="-122"/>
            </a:rPr>
            <a:t>流动负债构成</a:t>
          </a:r>
          <a:endParaRPr lang="zh-CN" altLang="en-US" dirty="0">
            <a:latin typeface="Times New Roman" panose="02020603050405020304" pitchFamily="18" charset="0"/>
            <a:ea typeface="宋体" panose="02010600030101010101" pitchFamily="2" charset="-122"/>
          </a:endParaRPr>
        </a:p>
      </dgm:t>
    </dgm:pt>
    <dgm:pt modelId="{CF405BD2-DD37-4BA0-9A90-ADA15188D9A5}" cxnId="{195E5AD0-ACB9-46D2-A7EE-5ED4BFF5E9C6}" type="parTrans">
      <dgm:prSet/>
      <dgm:spPr/>
      <dgm:t>
        <a:bodyPr/>
        <a:lstStyle/>
        <a:p>
          <a:endParaRPr lang="zh-CN" altLang="en-US"/>
        </a:p>
      </dgm:t>
    </dgm:pt>
    <dgm:pt modelId="{9EA12144-EAFD-4E89-942E-74A271C7060A}" cxnId="{195E5AD0-ACB9-46D2-A7EE-5ED4BFF5E9C6}" type="sibTrans">
      <dgm:prSet/>
      <dgm:spPr/>
      <dgm:t>
        <a:bodyPr/>
        <a:lstStyle/>
        <a:p>
          <a:endParaRPr lang="zh-CN" altLang="en-US"/>
        </a:p>
      </dgm:t>
    </dgm:pt>
    <dgm:pt modelId="{726C0EBF-2ABD-437C-A0FA-0245F89671E7}">
      <dgm:prSet/>
      <dgm:spPr/>
      <dgm:t>
        <a:bodyPr/>
        <a:lstStyle/>
        <a:p>
          <a:r>
            <a:rPr lang="zh-CN" altLang="en-US">
              <a:latin typeface="Times New Roman" panose="02020603050405020304" pitchFamily="18" charset="0"/>
              <a:ea typeface="宋体" panose="02010600030101010101" pitchFamily="2" charset="-122"/>
            </a:rPr>
            <a:t>流动负债占负债总额比重</a:t>
          </a:r>
          <a:r>
            <a:rPr lang="en-US" altLang="zh-CN">
              <a:latin typeface="Times New Roman" panose="02020603050405020304" pitchFamily="18" charset="0"/>
              <a:ea typeface="宋体" panose="02010600030101010101" pitchFamily="2" charset="-122"/>
            </a:rPr>
            <a:t>=</a:t>
          </a:r>
          <a:r>
            <a:rPr lang="zh-CN" altLang="en-US">
              <a:latin typeface="Times New Roman" panose="02020603050405020304" pitchFamily="18" charset="0"/>
              <a:ea typeface="宋体" panose="02010600030101010101" pitchFamily="2" charset="-122"/>
            </a:rPr>
            <a:t>流动负债</a:t>
          </a:r>
          <a:r>
            <a:rPr lang="en-US" altLang="zh-CN">
              <a:latin typeface="Times New Roman" panose="02020603050405020304" pitchFamily="18" charset="0"/>
              <a:ea typeface="宋体" panose="02010600030101010101" pitchFamily="2" charset="-122"/>
            </a:rPr>
            <a:t>/</a:t>
          </a:r>
          <a:r>
            <a:rPr lang="zh-CN" altLang="en-US">
              <a:latin typeface="Times New Roman" panose="02020603050405020304" pitchFamily="18" charset="0"/>
              <a:ea typeface="宋体" panose="02010600030101010101" pitchFamily="2" charset="-122"/>
            </a:rPr>
            <a:t>负债总额</a:t>
          </a:r>
          <a:r>
            <a:rPr lang="en-US" altLang="zh-CN">
              <a:latin typeface="Times New Roman" panose="02020603050405020304" pitchFamily="18" charset="0"/>
              <a:ea typeface="宋体" panose="02010600030101010101" pitchFamily="2" charset="-122"/>
            </a:rPr>
            <a:t>×100%</a:t>
          </a:r>
          <a:endParaRPr lang="en-US" altLang="zh-CN" dirty="0">
            <a:latin typeface="Times New Roman" panose="02020603050405020304" pitchFamily="18" charset="0"/>
            <a:ea typeface="宋体" panose="02010600030101010101" pitchFamily="2" charset="-122"/>
          </a:endParaRPr>
        </a:p>
      </dgm:t>
    </dgm:pt>
    <dgm:pt modelId="{738CAF42-54B8-4A8A-9A47-42E1A27E86D8}" cxnId="{26D20E2F-A15D-4441-BE8F-7DDE2B25B95F}" type="parTrans">
      <dgm:prSet/>
      <dgm:spPr/>
      <dgm:t>
        <a:bodyPr/>
        <a:lstStyle/>
        <a:p>
          <a:endParaRPr lang="zh-CN" altLang="en-US"/>
        </a:p>
      </dgm:t>
    </dgm:pt>
    <dgm:pt modelId="{A9C636BC-1932-409A-9723-1B42C33731A1}" cxnId="{26D20E2F-A15D-4441-BE8F-7DDE2B25B95F}" type="sibTrans">
      <dgm:prSet/>
      <dgm:spPr/>
      <dgm:t>
        <a:bodyPr/>
        <a:lstStyle/>
        <a:p>
          <a:endParaRPr lang="zh-CN" altLang="en-US"/>
        </a:p>
      </dgm:t>
    </dgm:pt>
    <dgm:pt modelId="{C2668FFB-F843-4525-80D3-A5B2D8F72E27}">
      <dgm:prSet/>
      <dgm:spPr/>
      <dgm:t>
        <a:bodyPr/>
        <a:lstStyle/>
        <a:p>
          <a:r>
            <a:rPr lang="en-US" altLang="zh-CN">
              <a:latin typeface="Times New Roman" panose="02020603050405020304" pitchFamily="18" charset="0"/>
              <a:ea typeface="宋体" panose="02010600030101010101" pitchFamily="2" charset="-122"/>
            </a:rPr>
            <a:t>(2)</a:t>
          </a:r>
          <a:r>
            <a:rPr lang="zh-CN" altLang="en-US">
              <a:latin typeface="Times New Roman" panose="02020603050405020304" pitchFamily="18" charset="0"/>
              <a:ea typeface="宋体" panose="02010600030101010101" pitchFamily="2" charset="-122"/>
            </a:rPr>
            <a:t>非流动负债构成</a:t>
          </a:r>
          <a:endParaRPr lang="zh-CN" altLang="en-US" dirty="0">
            <a:latin typeface="Times New Roman" panose="02020603050405020304" pitchFamily="18" charset="0"/>
            <a:ea typeface="宋体" panose="02010600030101010101" pitchFamily="2" charset="-122"/>
          </a:endParaRPr>
        </a:p>
      </dgm:t>
    </dgm:pt>
    <dgm:pt modelId="{A058E8FD-9001-4FD5-9C65-6FC98098FF86}" cxnId="{0E9950F9-C86B-4678-9EF5-7A9A35EE7D93}" type="parTrans">
      <dgm:prSet/>
      <dgm:spPr/>
      <dgm:t>
        <a:bodyPr/>
        <a:lstStyle/>
        <a:p>
          <a:endParaRPr lang="zh-CN" altLang="en-US"/>
        </a:p>
      </dgm:t>
    </dgm:pt>
    <dgm:pt modelId="{4B6E67C9-2645-4317-A5EF-46CBDA3D97BE}" cxnId="{0E9950F9-C86B-4678-9EF5-7A9A35EE7D93}" type="sibTrans">
      <dgm:prSet/>
      <dgm:spPr/>
      <dgm:t>
        <a:bodyPr/>
        <a:lstStyle/>
        <a:p>
          <a:endParaRPr lang="zh-CN" altLang="en-US"/>
        </a:p>
      </dgm:t>
    </dgm:pt>
    <dgm:pt modelId="{144F1633-CCF2-463B-88B8-9087A6B91A93}">
      <dgm:prSet/>
      <dgm:spPr/>
      <dgm:t>
        <a:bodyPr/>
        <a:lstStyle/>
        <a:p>
          <a:r>
            <a:rPr lang="zh-CN" altLang="en-US" dirty="0">
              <a:latin typeface="Times New Roman" panose="02020603050405020304" pitchFamily="18" charset="0"/>
              <a:ea typeface="宋体" panose="02010600030101010101" pitchFamily="2" charset="-122"/>
            </a:rPr>
            <a:t>非流动负债占负债总额比重</a:t>
          </a:r>
          <a:r>
            <a:rPr lang="en-US" altLang="zh-CN" dirty="0">
              <a:latin typeface="Times New Roman" panose="02020603050405020304" pitchFamily="18" charset="0"/>
              <a:ea typeface="宋体" panose="02010600030101010101" pitchFamily="2" charset="-122"/>
            </a:rPr>
            <a:t>=</a:t>
          </a:r>
          <a:r>
            <a:rPr lang="zh-CN" altLang="en-US" dirty="0">
              <a:latin typeface="Times New Roman" panose="02020603050405020304" pitchFamily="18" charset="0"/>
              <a:ea typeface="宋体" panose="02010600030101010101" pitchFamily="2" charset="-122"/>
            </a:rPr>
            <a:t>非流动负债</a:t>
          </a:r>
          <a:r>
            <a:rPr lang="en-US" altLang="zh-CN" dirty="0">
              <a:latin typeface="Times New Roman" panose="02020603050405020304" pitchFamily="18" charset="0"/>
              <a:ea typeface="宋体" panose="02010600030101010101" pitchFamily="2" charset="-122"/>
            </a:rPr>
            <a:t>/</a:t>
          </a:r>
          <a:r>
            <a:rPr lang="zh-CN" altLang="en-US" dirty="0">
              <a:latin typeface="Times New Roman" panose="02020603050405020304" pitchFamily="18" charset="0"/>
              <a:ea typeface="宋体" panose="02010600030101010101" pitchFamily="2" charset="-122"/>
            </a:rPr>
            <a:t>负债总额</a:t>
          </a:r>
          <a:r>
            <a:rPr lang="en-US" altLang="zh-CN" dirty="0">
              <a:latin typeface="Times New Roman" panose="02020603050405020304" pitchFamily="18" charset="0"/>
              <a:ea typeface="宋体" panose="02010600030101010101" pitchFamily="2" charset="-122"/>
            </a:rPr>
            <a:t>×100%</a:t>
          </a:r>
        </a:p>
      </dgm:t>
    </dgm:pt>
    <dgm:pt modelId="{BE624476-EC15-4BDC-804D-ACDD3AE3D76E}" cxnId="{B3AEFB60-D1CD-42C3-98AC-671C4DC1A6F4}" type="parTrans">
      <dgm:prSet/>
      <dgm:spPr/>
      <dgm:t>
        <a:bodyPr/>
        <a:lstStyle/>
        <a:p>
          <a:endParaRPr lang="zh-CN" altLang="en-US"/>
        </a:p>
      </dgm:t>
    </dgm:pt>
    <dgm:pt modelId="{5AB5BB0C-26C1-43A3-BEC2-5AB31751D7EF}" cxnId="{B3AEFB60-D1CD-42C3-98AC-671C4DC1A6F4}" type="sibTrans">
      <dgm:prSet/>
      <dgm:spPr/>
      <dgm:t>
        <a:bodyPr/>
        <a:lstStyle/>
        <a:p>
          <a:endParaRPr lang="zh-CN" altLang="en-US"/>
        </a:p>
      </dgm:t>
    </dgm:pt>
    <dgm:pt modelId="{A28A1538-1E6E-4A63-B5F1-953607060CEB}" type="pres">
      <dgm:prSet presAssocID="{DC197E92-B6AA-4CA7-80BC-15E63F06CCCA}" presName="linear" presStyleCnt="0">
        <dgm:presLayoutVars>
          <dgm:dir/>
          <dgm:animLvl val="lvl"/>
          <dgm:resizeHandles val="exact"/>
        </dgm:presLayoutVars>
      </dgm:prSet>
      <dgm:spPr/>
      <dgm:t>
        <a:bodyPr/>
        <a:lstStyle/>
        <a:p>
          <a:endParaRPr lang="zh-CN" altLang="en-US"/>
        </a:p>
      </dgm:t>
    </dgm:pt>
    <dgm:pt modelId="{01837FBF-07D3-4674-B0FF-5670B867E359}" type="pres">
      <dgm:prSet presAssocID="{41E9170F-25B6-4883-8555-A8E59AF68CA2}" presName="parentLin" presStyleCnt="0"/>
      <dgm:spPr/>
    </dgm:pt>
    <dgm:pt modelId="{8A5209B2-6E2A-47BB-A3A0-D233B1AD2282}" type="pres">
      <dgm:prSet presAssocID="{41E9170F-25B6-4883-8555-A8E59AF68CA2}" presName="parentLeftMargin" presStyleLbl="node1" presStyleIdx="0" presStyleCnt="1"/>
      <dgm:spPr/>
      <dgm:t>
        <a:bodyPr/>
        <a:lstStyle/>
        <a:p>
          <a:endParaRPr lang="zh-CN" altLang="en-US"/>
        </a:p>
      </dgm:t>
    </dgm:pt>
    <dgm:pt modelId="{CD44E36E-F84B-449C-952A-FD079147C55E}" type="pres">
      <dgm:prSet presAssocID="{41E9170F-25B6-4883-8555-A8E59AF68CA2}" presName="parentText" presStyleLbl="node1" presStyleIdx="0" presStyleCnt="1">
        <dgm:presLayoutVars>
          <dgm:chMax val="0"/>
          <dgm:bulletEnabled val="1"/>
        </dgm:presLayoutVars>
      </dgm:prSet>
      <dgm:spPr/>
      <dgm:t>
        <a:bodyPr/>
        <a:lstStyle/>
        <a:p>
          <a:endParaRPr lang="zh-CN" altLang="en-US"/>
        </a:p>
      </dgm:t>
    </dgm:pt>
    <dgm:pt modelId="{36085C92-F50F-4DEA-9F29-F9086CD98965}" type="pres">
      <dgm:prSet presAssocID="{41E9170F-25B6-4883-8555-A8E59AF68CA2}" presName="negativeSpace" presStyleCnt="0"/>
      <dgm:spPr/>
    </dgm:pt>
    <dgm:pt modelId="{03429C3E-6D08-4CCD-94BD-614FB4D397B4}" type="pres">
      <dgm:prSet presAssocID="{41E9170F-25B6-4883-8555-A8E59AF68CA2}" presName="childText" presStyleLbl="conFgAcc1" presStyleIdx="0" presStyleCnt="1">
        <dgm:presLayoutVars>
          <dgm:bulletEnabled val="1"/>
        </dgm:presLayoutVars>
      </dgm:prSet>
      <dgm:spPr/>
      <dgm:t>
        <a:bodyPr/>
        <a:lstStyle/>
        <a:p>
          <a:endParaRPr lang="zh-CN" altLang="en-US"/>
        </a:p>
      </dgm:t>
    </dgm:pt>
  </dgm:ptLst>
  <dgm:cxnLst>
    <dgm:cxn modelId="{49252805-0EDB-4EF6-B9A7-D7AB68B2314C}" srcId="{DC197E92-B6AA-4CA7-80BC-15E63F06CCCA}" destId="{41E9170F-25B6-4883-8555-A8E59AF68CA2}" srcOrd="0" destOrd="0" parTransId="{FC35BBFC-10C0-470A-8CA0-128275715D7A}" sibTransId="{C95BD10A-FF17-411A-B964-654107CBFC92}"/>
    <dgm:cxn modelId="{9F21E0B3-9E6F-4F66-8D2C-E382A595BF54}" type="presOf" srcId="{C2668FFB-F843-4525-80D3-A5B2D8F72E27}" destId="{03429C3E-6D08-4CCD-94BD-614FB4D397B4}" srcOrd="0" destOrd="2" presId="urn:microsoft.com/office/officeart/2005/8/layout/list1"/>
    <dgm:cxn modelId="{1A3D5947-439A-476E-8CA7-165B9179B7E3}" type="presOf" srcId="{DC197E92-B6AA-4CA7-80BC-15E63F06CCCA}" destId="{A28A1538-1E6E-4A63-B5F1-953607060CEB}" srcOrd="0" destOrd="0" presId="urn:microsoft.com/office/officeart/2005/8/layout/list1"/>
    <dgm:cxn modelId="{B3AEFB60-D1CD-42C3-98AC-671C4DC1A6F4}" srcId="{C2668FFB-F843-4525-80D3-A5B2D8F72E27}" destId="{144F1633-CCF2-463B-88B8-9087A6B91A93}" srcOrd="0" destOrd="0" parTransId="{BE624476-EC15-4BDC-804D-ACDD3AE3D76E}" sibTransId="{5AB5BB0C-26C1-43A3-BEC2-5AB31751D7EF}"/>
    <dgm:cxn modelId="{9F0DE570-2A6D-4A59-8221-56907C76A521}" type="presOf" srcId="{726C0EBF-2ABD-437C-A0FA-0245F89671E7}" destId="{03429C3E-6D08-4CCD-94BD-614FB4D397B4}" srcOrd="0" destOrd="1" presId="urn:microsoft.com/office/officeart/2005/8/layout/list1"/>
    <dgm:cxn modelId="{0E9950F9-C86B-4678-9EF5-7A9A35EE7D93}" srcId="{41E9170F-25B6-4883-8555-A8E59AF68CA2}" destId="{C2668FFB-F843-4525-80D3-A5B2D8F72E27}" srcOrd="1" destOrd="0" parTransId="{A058E8FD-9001-4FD5-9C65-6FC98098FF86}" sibTransId="{4B6E67C9-2645-4317-A5EF-46CBDA3D97BE}"/>
    <dgm:cxn modelId="{195E5AD0-ACB9-46D2-A7EE-5ED4BFF5E9C6}" srcId="{41E9170F-25B6-4883-8555-A8E59AF68CA2}" destId="{42C9E9E0-6747-4FA5-9AFA-CDC9AE7CEA58}" srcOrd="0" destOrd="0" parTransId="{CF405BD2-DD37-4BA0-9A90-ADA15188D9A5}" sibTransId="{9EA12144-EAFD-4E89-942E-74A271C7060A}"/>
    <dgm:cxn modelId="{BC1F69A1-54EB-416E-8E25-A90C9314D61A}" type="presOf" srcId="{144F1633-CCF2-463B-88B8-9087A6B91A93}" destId="{03429C3E-6D08-4CCD-94BD-614FB4D397B4}" srcOrd="0" destOrd="3" presId="urn:microsoft.com/office/officeart/2005/8/layout/list1"/>
    <dgm:cxn modelId="{00DB3B0A-D52E-40F0-AE07-F8C9483ABC22}" type="presOf" srcId="{41E9170F-25B6-4883-8555-A8E59AF68CA2}" destId="{CD44E36E-F84B-449C-952A-FD079147C55E}" srcOrd="1" destOrd="0" presId="urn:microsoft.com/office/officeart/2005/8/layout/list1"/>
    <dgm:cxn modelId="{26D20E2F-A15D-4441-BE8F-7DDE2B25B95F}" srcId="{42C9E9E0-6747-4FA5-9AFA-CDC9AE7CEA58}" destId="{726C0EBF-2ABD-437C-A0FA-0245F89671E7}" srcOrd="0" destOrd="0" parTransId="{738CAF42-54B8-4A8A-9A47-42E1A27E86D8}" sibTransId="{A9C636BC-1932-409A-9723-1B42C33731A1}"/>
    <dgm:cxn modelId="{FA591734-7804-4BF0-A149-DC9EF9198322}" type="presOf" srcId="{41E9170F-25B6-4883-8555-A8E59AF68CA2}" destId="{8A5209B2-6E2A-47BB-A3A0-D233B1AD2282}" srcOrd="0" destOrd="0" presId="urn:microsoft.com/office/officeart/2005/8/layout/list1"/>
    <dgm:cxn modelId="{620CDFEA-5F4C-4885-8695-B4DC81543E20}" type="presOf" srcId="{42C9E9E0-6747-4FA5-9AFA-CDC9AE7CEA58}" destId="{03429C3E-6D08-4CCD-94BD-614FB4D397B4}" srcOrd="0" destOrd="0" presId="urn:microsoft.com/office/officeart/2005/8/layout/list1"/>
    <dgm:cxn modelId="{37D5114C-CBE5-4332-94E7-08D9B91567F6}" type="presParOf" srcId="{A28A1538-1E6E-4A63-B5F1-953607060CEB}" destId="{01837FBF-07D3-4674-B0FF-5670B867E359}" srcOrd="0" destOrd="0" presId="urn:microsoft.com/office/officeart/2005/8/layout/list1"/>
    <dgm:cxn modelId="{3760BE48-1E90-4E4A-A9F1-1B0D8BA9C1E1}" type="presParOf" srcId="{01837FBF-07D3-4674-B0FF-5670B867E359}" destId="{8A5209B2-6E2A-47BB-A3A0-D233B1AD2282}" srcOrd="0" destOrd="0" presId="urn:microsoft.com/office/officeart/2005/8/layout/list1"/>
    <dgm:cxn modelId="{C72DC389-66C7-4CF7-87DB-00524189CE6C}" type="presParOf" srcId="{01837FBF-07D3-4674-B0FF-5670B867E359}" destId="{CD44E36E-F84B-449C-952A-FD079147C55E}" srcOrd="1" destOrd="0" presId="urn:microsoft.com/office/officeart/2005/8/layout/list1"/>
    <dgm:cxn modelId="{6F839090-7215-4012-9B33-352D491DAA7A}" type="presParOf" srcId="{A28A1538-1E6E-4A63-B5F1-953607060CEB}" destId="{36085C92-F50F-4DEA-9F29-F9086CD98965}" srcOrd="1" destOrd="0" presId="urn:microsoft.com/office/officeart/2005/8/layout/list1"/>
    <dgm:cxn modelId="{5B27EA48-A29E-4F47-8413-2806315B61F1}" type="presParOf" srcId="{A28A1538-1E6E-4A63-B5F1-953607060CEB}" destId="{03429C3E-6D08-4CCD-94BD-614FB4D397B4}" srcOrd="2"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C197E92-B6AA-4CA7-80BC-15E63F06CCCA}" type="doc">
      <dgm:prSet loTypeId="urn:microsoft.com/office/officeart/2005/8/layout/radial4" loCatId="relationship" qsTypeId="urn:microsoft.com/office/officeart/2005/8/quickstyle/simple1" qsCatId="simple" csTypeId="urn:microsoft.com/office/officeart/2005/8/colors/accent2_2" csCatId="accent2" phldr="1"/>
      <dgm:spPr/>
      <dgm:t>
        <a:bodyPr/>
        <a:lstStyle/>
        <a:p>
          <a:endParaRPr lang="zh-CN" altLang="en-US"/>
        </a:p>
      </dgm:t>
    </dgm:pt>
    <dgm:pt modelId="{41E9170F-25B6-4883-8555-A8E59AF68CA2}">
      <dgm:prSet phldrT="[文本]"/>
      <dgm:spPr/>
      <dgm:t>
        <a:bodyPr/>
        <a:lstStyle/>
        <a:p>
          <a:r>
            <a:rPr lang="en-US" dirty="0"/>
            <a:t>2.</a:t>
          </a:r>
          <a:r>
            <a:rPr lang="zh-CN" dirty="0"/>
            <a:t>负债结构</a:t>
          </a:r>
          <a:r>
            <a:rPr lang="zh-CN" altLang="en-US" dirty="0"/>
            <a:t>分析</a:t>
          </a:r>
          <a:r>
            <a:rPr lang="zh-CN" dirty="0"/>
            <a:t>考虑因素</a:t>
          </a:r>
          <a:endParaRPr lang="zh-CN" altLang="en-US" dirty="0"/>
        </a:p>
      </dgm:t>
    </dgm:pt>
    <dgm:pt modelId="{FC35BBFC-10C0-470A-8CA0-128275715D7A}" cxnId="{49252805-0EDB-4EF6-B9A7-D7AB68B2314C}" type="parTrans">
      <dgm:prSet/>
      <dgm:spPr/>
      <dgm:t>
        <a:bodyPr/>
        <a:lstStyle/>
        <a:p>
          <a:endParaRPr lang="zh-CN" altLang="en-US"/>
        </a:p>
      </dgm:t>
    </dgm:pt>
    <dgm:pt modelId="{C95BD10A-FF17-411A-B964-654107CBFC92}" cxnId="{49252805-0EDB-4EF6-B9A7-D7AB68B2314C}" type="sibTrans">
      <dgm:prSet/>
      <dgm:spPr/>
      <dgm:t>
        <a:bodyPr/>
        <a:lstStyle/>
        <a:p>
          <a:endParaRPr lang="zh-CN" altLang="en-US"/>
        </a:p>
      </dgm:t>
    </dgm:pt>
    <dgm:pt modelId="{42C9E9E0-6747-4FA5-9AFA-CDC9AE7CEA58}">
      <dgm:prSet/>
      <dgm:spPr/>
      <dgm:t>
        <a:bodyPr/>
        <a:lstStyle/>
        <a:p>
          <a:r>
            <a:rPr lang="zh-CN" dirty="0"/>
            <a:t>经济环境</a:t>
          </a:r>
          <a:endParaRPr lang="zh-CN" altLang="en-US" dirty="0">
            <a:latin typeface="Times New Roman" panose="02020603050405020304" pitchFamily="18" charset="0"/>
            <a:ea typeface="宋体" panose="02010600030101010101" pitchFamily="2" charset="-122"/>
          </a:endParaRPr>
        </a:p>
      </dgm:t>
    </dgm:pt>
    <dgm:pt modelId="{CF405BD2-DD37-4BA0-9A90-ADA15188D9A5}" cxnId="{195E5AD0-ACB9-46D2-A7EE-5ED4BFF5E9C6}" type="parTrans">
      <dgm:prSet/>
      <dgm:spPr/>
      <dgm:t>
        <a:bodyPr/>
        <a:lstStyle/>
        <a:p>
          <a:endParaRPr lang="zh-CN" altLang="en-US"/>
        </a:p>
      </dgm:t>
    </dgm:pt>
    <dgm:pt modelId="{9EA12144-EAFD-4E89-942E-74A271C7060A}" cxnId="{195E5AD0-ACB9-46D2-A7EE-5ED4BFF5E9C6}" type="sibTrans">
      <dgm:prSet/>
      <dgm:spPr/>
      <dgm:t>
        <a:bodyPr/>
        <a:lstStyle/>
        <a:p>
          <a:endParaRPr lang="zh-CN" altLang="en-US"/>
        </a:p>
      </dgm:t>
    </dgm:pt>
    <dgm:pt modelId="{F5A572BF-E1DF-4203-9EDE-F4572729E58B}">
      <dgm:prSet/>
      <dgm:spPr/>
      <dgm:t>
        <a:bodyPr/>
        <a:lstStyle/>
        <a:p>
          <a:r>
            <a:rPr lang="zh-CN" dirty="0"/>
            <a:t>债务偿还期</a:t>
          </a:r>
        </a:p>
      </dgm:t>
    </dgm:pt>
    <dgm:pt modelId="{0FF29745-1F1E-4CF0-96A4-3F51B46CCB73}" cxnId="{160D99DC-D07D-4431-A7A2-1D9B588C341C}" type="parTrans">
      <dgm:prSet/>
      <dgm:spPr/>
      <dgm:t>
        <a:bodyPr/>
        <a:lstStyle/>
        <a:p>
          <a:endParaRPr lang="zh-CN" altLang="en-US"/>
        </a:p>
      </dgm:t>
    </dgm:pt>
    <dgm:pt modelId="{5FB0503C-ACAB-4F40-B827-F40672FAF7F6}" cxnId="{160D99DC-D07D-4431-A7A2-1D9B588C341C}" type="sibTrans">
      <dgm:prSet/>
      <dgm:spPr/>
      <dgm:t>
        <a:bodyPr/>
        <a:lstStyle/>
        <a:p>
          <a:endParaRPr lang="zh-CN" altLang="en-US"/>
        </a:p>
      </dgm:t>
    </dgm:pt>
    <dgm:pt modelId="{EB512C64-D666-42BA-B3BC-E6EA4F0A122B}">
      <dgm:prSet/>
      <dgm:spPr/>
      <dgm:t>
        <a:bodyPr/>
        <a:lstStyle/>
        <a:p>
          <a:r>
            <a:rPr lang="zh-CN" dirty="0"/>
            <a:t>财务风险</a:t>
          </a:r>
        </a:p>
      </dgm:t>
    </dgm:pt>
    <dgm:pt modelId="{2F08D65A-F904-409E-B1AF-2C601844B8BF}" cxnId="{42FCF62B-871B-4144-B1E8-C1B01B75E2CA}" type="parTrans">
      <dgm:prSet/>
      <dgm:spPr/>
      <dgm:t>
        <a:bodyPr/>
        <a:lstStyle/>
        <a:p>
          <a:endParaRPr lang="zh-CN" altLang="en-US"/>
        </a:p>
      </dgm:t>
    </dgm:pt>
    <dgm:pt modelId="{A45CF2AC-CA89-4003-8092-AE024C074274}" cxnId="{42FCF62B-871B-4144-B1E8-C1B01B75E2CA}" type="sibTrans">
      <dgm:prSet/>
      <dgm:spPr/>
      <dgm:t>
        <a:bodyPr/>
        <a:lstStyle/>
        <a:p>
          <a:endParaRPr lang="zh-CN" altLang="en-US"/>
        </a:p>
      </dgm:t>
    </dgm:pt>
    <dgm:pt modelId="{9D7F4460-D367-4806-B4A1-444584B21EE9}">
      <dgm:prSet/>
      <dgm:spPr/>
      <dgm:t>
        <a:bodyPr/>
        <a:lstStyle/>
        <a:p>
          <a:r>
            <a:rPr lang="zh-CN" dirty="0"/>
            <a:t>筹资政策</a:t>
          </a:r>
          <a:endParaRPr lang="zh-CN" altLang="en-US" dirty="0">
            <a:latin typeface="Times New Roman" panose="02020603050405020304" pitchFamily="18" charset="0"/>
            <a:ea typeface="宋体" panose="02010600030101010101" pitchFamily="2" charset="-122"/>
          </a:endParaRPr>
        </a:p>
      </dgm:t>
    </dgm:pt>
    <dgm:pt modelId="{19E28953-91BC-432C-AF5F-4DBCB1BADDE7}" cxnId="{3178E6F8-7B99-4BFC-B01A-5C383D353683}" type="parTrans">
      <dgm:prSet/>
      <dgm:spPr/>
      <dgm:t>
        <a:bodyPr/>
        <a:lstStyle/>
        <a:p>
          <a:endParaRPr lang="zh-CN" altLang="en-US"/>
        </a:p>
      </dgm:t>
    </dgm:pt>
    <dgm:pt modelId="{1259DB3A-7C13-4560-9696-DEBD0EB3338D}" cxnId="{3178E6F8-7B99-4BFC-B01A-5C383D353683}" type="sibTrans">
      <dgm:prSet/>
      <dgm:spPr/>
      <dgm:t>
        <a:bodyPr/>
        <a:lstStyle/>
        <a:p>
          <a:endParaRPr lang="zh-CN" altLang="en-US"/>
        </a:p>
      </dgm:t>
    </dgm:pt>
    <dgm:pt modelId="{0E8B9981-1182-4377-A24D-2E1101ED0AEF}" type="pres">
      <dgm:prSet presAssocID="{DC197E92-B6AA-4CA7-80BC-15E63F06CCCA}" presName="cycle" presStyleCnt="0">
        <dgm:presLayoutVars>
          <dgm:chMax val="1"/>
          <dgm:dir/>
          <dgm:animLvl val="ctr"/>
          <dgm:resizeHandles val="exact"/>
        </dgm:presLayoutVars>
      </dgm:prSet>
      <dgm:spPr/>
      <dgm:t>
        <a:bodyPr/>
        <a:lstStyle/>
        <a:p>
          <a:endParaRPr lang="zh-CN" altLang="en-US"/>
        </a:p>
      </dgm:t>
    </dgm:pt>
    <dgm:pt modelId="{B05FC239-D584-4768-A259-5016FEA24C1B}" type="pres">
      <dgm:prSet presAssocID="{41E9170F-25B6-4883-8555-A8E59AF68CA2}" presName="centerShape" presStyleLbl="node0" presStyleIdx="0" presStyleCnt="1"/>
      <dgm:spPr/>
      <dgm:t>
        <a:bodyPr/>
        <a:lstStyle/>
        <a:p>
          <a:endParaRPr lang="zh-CN" altLang="en-US"/>
        </a:p>
      </dgm:t>
    </dgm:pt>
    <dgm:pt modelId="{792FD3A0-F89F-47FF-B8D1-04F9D655C8F1}" type="pres">
      <dgm:prSet presAssocID="{CF405BD2-DD37-4BA0-9A90-ADA15188D9A5}" presName="parTrans" presStyleLbl="bgSibTrans2D1" presStyleIdx="0" presStyleCnt="4"/>
      <dgm:spPr/>
      <dgm:t>
        <a:bodyPr/>
        <a:lstStyle/>
        <a:p>
          <a:endParaRPr lang="zh-CN" altLang="en-US"/>
        </a:p>
      </dgm:t>
    </dgm:pt>
    <dgm:pt modelId="{5544FAA2-2A33-4C72-B620-AB73CF9598DB}" type="pres">
      <dgm:prSet presAssocID="{42C9E9E0-6747-4FA5-9AFA-CDC9AE7CEA58}" presName="node" presStyleLbl="node1" presStyleIdx="0" presStyleCnt="4">
        <dgm:presLayoutVars>
          <dgm:bulletEnabled val="1"/>
        </dgm:presLayoutVars>
      </dgm:prSet>
      <dgm:spPr/>
      <dgm:t>
        <a:bodyPr/>
        <a:lstStyle/>
        <a:p>
          <a:endParaRPr lang="zh-CN" altLang="en-US"/>
        </a:p>
      </dgm:t>
    </dgm:pt>
    <dgm:pt modelId="{53CA9328-CFB9-4DE5-BB8D-EFC3319C57DE}" type="pres">
      <dgm:prSet presAssocID="{19E28953-91BC-432C-AF5F-4DBCB1BADDE7}" presName="parTrans" presStyleLbl="bgSibTrans2D1" presStyleIdx="1" presStyleCnt="4"/>
      <dgm:spPr/>
      <dgm:t>
        <a:bodyPr/>
        <a:lstStyle/>
        <a:p>
          <a:endParaRPr lang="zh-CN" altLang="en-US"/>
        </a:p>
      </dgm:t>
    </dgm:pt>
    <dgm:pt modelId="{B32B95F3-4874-43AA-BC77-135407A828C7}" type="pres">
      <dgm:prSet presAssocID="{9D7F4460-D367-4806-B4A1-444584B21EE9}" presName="node" presStyleLbl="node1" presStyleIdx="1" presStyleCnt="4">
        <dgm:presLayoutVars>
          <dgm:bulletEnabled val="1"/>
        </dgm:presLayoutVars>
      </dgm:prSet>
      <dgm:spPr/>
      <dgm:t>
        <a:bodyPr/>
        <a:lstStyle/>
        <a:p>
          <a:endParaRPr lang="zh-CN" altLang="en-US"/>
        </a:p>
      </dgm:t>
    </dgm:pt>
    <dgm:pt modelId="{91B71BBD-851A-404D-92D8-871C7990DBA5}" type="pres">
      <dgm:prSet presAssocID="{2F08D65A-F904-409E-B1AF-2C601844B8BF}" presName="parTrans" presStyleLbl="bgSibTrans2D1" presStyleIdx="2" presStyleCnt="4"/>
      <dgm:spPr/>
      <dgm:t>
        <a:bodyPr/>
        <a:lstStyle/>
        <a:p>
          <a:endParaRPr lang="zh-CN" altLang="en-US"/>
        </a:p>
      </dgm:t>
    </dgm:pt>
    <dgm:pt modelId="{A9933C24-C93E-441A-A3B9-B54663889DC2}" type="pres">
      <dgm:prSet presAssocID="{EB512C64-D666-42BA-B3BC-E6EA4F0A122B}" presName="node" presStyleLbl="node1" presStyleIdx="2" presStyleCnt="4">
        <dgm:presLayoutVars>
          <dgm:bulletEnabled val="1"/>
        </dgm:presLayoutVars>
      </dgm:prSet>
      <dgm:spPr/>
      <dgm:t>
        <a:bodyPr/>
        <a:lstStyle/>
        <a:p>
          <a:endParaRPr lang="zh-CN" altLang="en-US"/>
        </a:p>
      </dgm:t>
    </dgm:pt>
    <dgm:pt modelId="{F6658FD6-E930-44BC-B23C-6AB6EEA012CC}" type="pres">
      <dgm:prSet presAssocID="{0FF29745-1F1E-4CF0-96A4-3F51B46CCB73}" presName="parTrans" presStyleLbl="bgSibTrans2D1" presStyleIdx="3" presStyleCnt="4"/>
      <dgm:spPr/>
      <dgm:t>
        <a:bodyPr/>
        <a:lstStyle/>
        <a:p>
          <a:endParaRPr lang="zh-CN" altLang="en-US"/>
        </a:p>
      </dgm:t>
    </dgm:pt>
    <dgm:pt modelId="{17B9E658-F9CA-40A2-938A-29AB83A72865}" type="pres">
      <dgm:prSet presAssocID="{F5A572BF-E1DF-4203-9EDE-F4572729E58B}" presName="node" presStyleLbl="node1" presStyleIdx="3" presStyleCnt="4">
        <dgm:presLayoutVars>
          <dgm:bulletEnabled val="1"/>
        </dgm:presLayoutVars>
      </dgm:prSet>
      <dgm:spPr/>
      <dgm:t>
        <a:bodyPr/>
        <a:lstStyle/>
        <a:p>
          <a:endParaRPr lang="zh-CN" altLang="en-US"/>
        </a:p>
      </dgm:t>
    </dgm:pt>
  </dgm:ptLst>
  <dgm:cxnLst>
    <dgm:cxn modelId="{FC86BC09-BCFD-41EC-9CBA-D90E511A5D3D}" type="presOf" srcId="{2F08D65A-F904-409E-B1AF-2C601844B8BF}" destId="{91B71BBD-851A-404D-92D8-871C7990DBA5}" srcOrd="0" destOrd="0" presId="urn:microsoft.com/office/officeart/2005/8/layout/radial4"/>
    <dgm:cxn modelId="{3C0FBA6D-63F1-472D-87BC-1868A7444BEF}" type="presOf" srcId="{42C9E9E0-6747-4FA5-9AFA-CDC9AE7CEA58}" destId="{5544FAA2-2A33-4C72-B620-AB73CF9598DB}" srcOrd="0" destOrd="0" presId="urn:microsoft.com/office/officeart/2005/8/layout/radial4"/>
    <dgm:cxn modelId="{160D99DC-D07D-4431-A7A2-1D9B588C341C}" srcId="{41E9170F-25B6-4883-8555-A8E59AF68CA2}" destId="{F5A572BF-E1DF-4203-9EDE-F4572729E58B}" srcOrd="3" destOrd="0" parTransId="{0FF29745-1F1E-4CF0-96A4-3F51B46CCB73}" sibTransId="{5FB0503C-ACAB-4F40-B827-F40672FAF7F6}"/>
    <dgm:cxn modelId="{49252805-0EDB-4EF6-B9A7-D7AB68B2314C}" srcId="{DC197E92-B6AA-4CA7-80BC-15E63F06CCCA}" destId="{41E9170F-25B6-4883-8555-A8E59AF68CA2}" srcOrd="0" destOrd="0" parTransId="{FC35BBFC-10C0-470A-8CA0-128275715D7A}" sibTransId="{C95BD10A-FF17-411A-B964-654107CBFC92}"/>
    <dgm:cxn modelId="{3178E6F8-7B99-4BFC-B01A-5C383D353683}" srcId="{41E9170F-25B6-4883-8555-A8E59AF68CA2}" destId="{9D7F4460-D367-4806-B4A1-444584B21EE9}" srcOrd="1" destOrd="0" parTransId="{19E28953-91BC-432C-AF5F-4DBCB1BADDE7}" sibTransId="{1259DB3A-7C13-4560-9696-DEBD0EB3338D}"/>
    <dgm:cxn modelId="{F7689E77-F6C1-4847-968C-ED50AECC3305}" type="presOf" srcId="{EB512C64-D666-42BA-B3BC-E6EA4F0A122B}" destId="{A9933C24-C93E-441A-A3B9-B54663889DC2}" srcOrd="0" destOrd="0" presId="urn:microsoft.com/office/officeart/2005/8/layout/radial4"/>
    <dgm:cxn modelId="{44DE808C-86A7-4E16-A36F-0B23D450EB35}" type="presOf" srcId="{9D7F4460-D367-4806-B4A1-444584B21EE9}" destId="{B32B95F3-4874-43AA-BC77-135407A828C7}" srcOrd="0" destOrd="0" presId="urn:microsoft.com/office/officeart/2005/8/layout/radial4"/>
    <dgm:cxn modelId="{314BFA07-3053-4DA2-A067-DFB40534F25F}" type="presOf" srcId="{CF405BD2-DD37-4BA0-9A90-ADA15188D9A5}" destId="{792FD3A0-F89F-47FF-B8D1-04F9D655C8F1}" srcOrd="0" destOrd="0" presId="urn:microsoft.com/office/officeart/2005/8/layout/radial4"/>
    <dgm:cxn modelId="{28206D5B-0DF8-4EC0-909C-D10B03269619}" type="presOf" srcId="{DC197E92-B6AA-4CA7-80BC-15E63F06CCCA}" destId="{0E8B9981-1182-4377-A24D-2E1101ED0AEF}" srcOrd="0" destOrd="0" presId="urn:microsoft.com/office/officeart/2005/8/layout/radial4"/>
    <dgm:cxn modelId="{733A388C-8377-4688-BDEB-DA21BCEFB484}" type="presOf" srcId="{0FF29745-1F1E-4CF0-96A4-3F51B46CCB73}" destId="{F6658FD6-E930-44BC-B23C-6AB6EEA012CC}" srcOrd="0" destOrd="0" presId="urn:microsoft.com/office/officeart/2005/8/layout/radial4"/>
    <dgm:cxn modelId="{F26A65C5-879E-40E1-9F21-C84287F63395}" type="presOf" srcId="{19E28953-91BC-432C-AF5F-4DBCB1BADDE7}" destId="{53CA9328-CFB9-4DE5-BB8D-EFC3319C57DE}" srcOrd="0" destOrd="0" presId="urn:microsoft.com/office/officeart/2005/8/layout/radial4"/>
    <dgm:cxn modelId="{42FCF62B-871B-4144-B1E8-C1B01B75E2CA}" srcId="{41E9170F-25B6-4883-8555-A8E59AF68CA2}" destId="{EB512C64-D666-42BA-B3BC-E6EA4F0A122B}" srcOrd="2" destOrd="0" parTransId="{2F08D65A-F904-409E-B1AF-2C601844B8BF}" sibTransId="{A45CF2AC-CA89-4003-8092-AE024C074274}"/>
    <dgm:cxn modelId="{195E5AD0-ACB9-46D2-A7EE-5ED4BFF5E9C6}" srcId="{41E9170F-25B6-4883-8555-A8E59AF68CA2}" destId="{42C9E9E0-6747-4FA5-9AFA-CDC9AE7CEA58}" srcOrd="0" destOrd="0" parTransId="{CF405BD2-DD37-4BA0-9A90-ADA15188D9A5}" sibTransId="{9EA12144-EAFD-4E89-942E-74A271C7060A}"/>
    <dgm:cxn modelId="{450200C4-C917-4378-8681-F2FECD240ED9}" type="presOf" srcId="{F5A572BF-E1DF-4203-9EDE-F4572729E58B}" destId="{17B9E658-F9CA-40A2-938A-29AB83A72865}" srcOrd="0" destOrd="0" presId="urn:microsoft.com/office/officeart/2005/8/layout/radial4"/>
    <dgm:cxn modelId="{C4AE82E2-16E6-4A12-AD3B-09093189E33F}" type="presOf" srcId="{41E9170F-25B6-4883-8555-A8E59AF68CA2}" destId="{B05FC239-D584-4768-A259-5016FEA24C1B}" srcOrd="0" destOrd="0" presId="urn:microsoft.com/office/officeart/2005/8/layout/radial4"/>
    <dgm:cxn modelId="{269D5E4B-56D2-41C2-AEFD-D655FA6A7B7B}" type="presParOf" srcId="{0E8B9981-1182-4377-A24D-2E1101ED0AEF}" destId="{B05FC239-D584-4768-A259-5016FEA24C1B}" srcOrd="0" destOrd="0" presId="urn:microsoft.com/office/officeart/2005/8/layout/radial4"/>
    <dgm:cxn modelId="{F69EB5AD-153B-4519-9615-AB16CF5166BB}" type="presParOf" srcId="{0E8B9981-1182-4377-A24D-2E1101ED0AEF}" destId="{792FD3A0-F89F-47FF-B8D1-04F9D655C8F1}" srcOrd="1" destOrd="0" presId="urn:microsoft.com/office/officeart/2005/8/layout/radial4"/>
    <dgm:cxn modelId="{644FA10A-63C7-47E9-BD6B-3BBC5AA7D29C}" type="presParOf" srcId="{0E8B9981-1182-4377-A24D-2E1101ED0AEF}" destId="{5544FAA2-2A33-4C72-B620-AB73CF9598DB}" srcOrd="2" destOrd="0" presId="urn:microsoft.com/office/officeart/2005/8/layout/radial4"/>
    <dgm:cxn modelId="{5DE068A5-5EA4-4EFD-96B8-D688AC46663A}" type="presParOf" srcId="{0E8B9981-1182-4377-A24D-2E1101ED0AEF}" destId="{53CA9328-CFB9-4DE5-BB8D-EFC3319C57DE}" srcOrd="3" destOrd="0" presId="urn:microsoft.com/office/officeart/2005/8/layout/radial4"/>
    <dgm:cxn modelId="{D44832B6-15C5-441A-8EDF-390F6A05F860}" type="presParOf" srcId="{0E8B9981-1182-4377-A24D-2E1101ED0AEF}" destId="{B32B95F3-4874-43AA-BC77-135407A828C7}" srcOrd="4" destOrd="0" presId="urn:microsoft.com/office/officeart/2005/8/layout/radial4"/>
    <dgm:cxn modelId="{530B7550-DB06-4856-BE25-DE11EE530AB1}" type="presParOf" srcId="{0E8B9981-1182-4377-A24D-2E1101ED0AEF}" destId="{91B71BBD-851A-404D-92D8-871C7990DBA5}" srcOrd="5" destOrd="0" presId="urn:microsoft.com/office/officeart/2005/8/layout/radial4"/>
    <dgm:cxn modelId="{01042BF6-5294-4371-B138-4FF2AD5FAE3C}" type="presParOf" srcId="{0E8B9981-1182-4377-A24D-2E1101ED0AEF}" destId="{A9933C24-C93E-441A-A3B9-B54663889DC2}" srcOrd="6" destOrd="0" presId="urn:microsoft.com/office/officeart/2005/8/layout/radial4"/>
    <dgm:cxn modelId="{DA415E97-24A7-4B0B-87E3-F6E55028B714}" type="presParOf" srcId="{0E8B9981-1182-4377-A24D-2E1101ED0AEF}" destId="{F6658FD6-E930-44BC-B23C-6AB6EEA012CC}" srcOrd="7" destOrd="0" presId="urn:microsoft.com/office/officeart/2005/8/layout/radial4"/>
    <dgm:cxn modelId="{36565B73-1AE9-497A-B594-FDF77584140A}" type="presParOf" srcId="{0E8B9981-1182-4377-A24D-2E1101ED0AEF}" destId="{17B9E658-F9CA-40A2-938A-29AB83A72865}" srcOrd="8" destOrd="0" presId="urn:microsoft.com/office/officeart/2005/8/layout/radial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4587906-A155-4D3C-91B8-8439A032AC73}" type="doc">
      <dgm:prSet loTypeId="urn:microsoft.com/office/officeart/2005/8/layout/chart3" loCatId="cycle" qsTypeId="urn:microsoft.com/office/officeart/2005/8/quickstyle/3d2" qsCatId="3D" csTypeId="urn:microsoft.com/office/officeart/2005/8/colors/colorful2" csCatId="colorful" phldr="1"/>
      <dgm:spPr/>
    </dgm:pt>
    <dgm:pt modelId="{6F2C4949-1125-42FB-BFBF-916066EFA511}">
      <dgm:prSet phldrT="[文本]"/>
      <dgm:spPr/>
      <dgm:t>
        <a:bodyPr/>
        <a:lstStyle/>
        <a:p>
          <a:r>
            <a:rPr lang="zh-CN" dirty="0"/>
            <a:t>股权结构</a:t>
          </a:r>
          <a:endParaRPr lang="zh-CN" altLang="en-US" dirty="0"/>
        </a:p>
      </dgm:t>
    </dgm:pt>
    <dgm:pt modelId="{3B037FA1-5360-4C4F-BB83-DB037F66FDC1}" cxnId="{C8295E22-2B7D-4B6E-AA95-F938E504062D}" type="parTrans">
      <dgm:prSet/>
      <dgm:spPr/>
      <dgm:t>
        <a:bodyPr/>
        <a:lstStyle/>
        <a:p>
          <a:endParaRPr lang="zh-CN" altLang="en-US"/>
        </a:p>
      </dgm:t>
    </dgm:pt>
    <dgm:pt modelId="{A09068FD-4319-4C35-843A-68EACD57BA15}" cxnId="{C8295E22-2B7D-4B6E-AA95-F938E504062D}" type="sibTrans">
      <dgm:prSet/>
      <dgm:spPr/>
      <dgm:t>
        <a:bodyPr/>
        <a:lstStyle/>
        <a:p>
          <a:endParaRPr lang="zh-CN" altLang="en-US"/>
        </a:p>
      </dgm:t>
    </dgm:pt>
    <dgm:pt modelId="{6AB8860C-AA00-4E2A-8EC7-12B3E6028ACB}">
      <dgm:prSet/>
      <dgm:spPr/>
      <dgm:t>
        <a:bodyPr/>
        <a:lstStyle/>
        <a:p>
          <a:r>
            <a:rPr lang="zh-CN" dirty="0"/>
            <a:t>有代价的企业财务资源的来源结构</a:t>
          </a:r>
        </a:p>
      </dgm:t>
    </dgm:pt>
    <dgm:pt modelId="{26C5B81E-3E04-4279-9460-39D6CF32C2A6}" cxnId="{C5840CDE-B498-4171-B98C-86830C3BCB2A}" type="parTrans">
      <dgm:prSet/>
      <dgm:spPr/>
      <dgm:t>
        <a:bodyPr/>
        <a:lstStyle/>
        <a:p>
          <a:endParaRPr lang="zh-CN" altLang="en-US"/>
        </a:p>
      </dgm:t>
    </dgm:pt>
    <dgm:pt modelId="{613613F3-A676-4A1F-8F4E-45B9F116C501}" cxnId="{C5840CDE-B498-4171-B98C-86830C3BCB2A}" type="sibTrans">
      <dgm:prSet/>
      <dgm:spPr/>
      <dgm:t>
        <a:bodyPr/>
        <a:lstStyle/>
        <a:p>
          <a:endParaRPr lang="zh-CN" altLang="en-US"/>
        </a:p>
      </dgm:t>
    </dgm:pt>
    <dgm:pt modelId="{694A6173-99D6-49C4-A103-E0B6A9E3F528}">
      <dgm:prSet/>
      <dgm:spPr/>
      <dgm:t>
        <a:bodyPr/>
        <a:lstStyle/>
        <a:p>
          <a:r>
            <a:rPr lang="zh-CN" dirty="0"/>
            <a:t>企业资产负债表中“负债与所有者权益”的结构</a:t>
          </a:r>
        </a:p>
      </dgm:t>
    </dgm:pt>
    <dgm:pt modelId="{02A2739E-A48F-493D-B5E8-6BFB533D58DD}" cxnId="{3CB6B266-ACCF-402D-BA0C-5918DAEDDCFE}" type="parTrans">
      <dgm:prSet/>
      <dgm:spPr/>
      <dgm:t>
        <a:bodyPr/>
        <a:lstStyle/>
        <a:p>
          <a:endParaRPr lang="zh-CN" altLang="en-US"/>
        </a:p>
      </dgm:t>
    </dgm:pt>
    <dgm:pt modelId="{1A69618A-7BB1-4DA3-A7B5-8CCA39445F31}" cxnId="{3CB6B266-ACCF-402D-BA0C-5918DAEDDCFE}" type="sibTrans">
      <dgm:prSet/>
      <dgm:spPr/>
      <dgm:t>
        <a:bodyPr/>
        <a:lstStyle/>
        <a:p>
          <a:endParaRPr lang="zh-CN" altLang="en-US"/>
        </a:p>
      </dgm:t>
    </dgm:pt>
    <dgm:pt modelId="{650DA2B0-4ADD-4672-97A1-97E7D43BCB50}" type="pres">
      <dgm:prSet presAssocID="{F4587906-A155-4D3C-91B8-8439A032AC73}" presName="compositeShape" presStyleCnt="0">
        <dgm:presLayoutVars>
          <dgm:chMax val="7"/>
          <dgm:dir/>
          <dgm:resizeHandles val="exact"/>
        </dgm:presLayoutVars>
      </dgm:prSet>
      <dgm:spPr/>
    </dgm:pt>
    <dgm:pt modelId="{8E9921ED-875D-4620-A586-C5C9515E9659}" type="pres">
      <dgm:prSet presAssocID="{F4587906-A155-4D3C-91B8-8439A032AC73}" presName="wedge1" presStyleLbl="node1" presStyleIdx="0" presStyleCnt="3" custLinFactNeighborX="9622" custLinFactNeighborY="-8036"/>
      <dgm:spPr/>
      <dgm:t>
        <a:bodyPr/>
        <a:lstStyle/>
        <a:p>
          <a:endParaRPr lang="zh-CN" altLang="en-US"/>
        </a:p>
      </dgm:t>
    </dgm:pt>
    <dgm:pt modelId="{6C35E6DC-77A3-4F1C-A1A1-8224DF87710E}" type="pres">
      <dgm:prSet presAssocID="{F4587906-A155-4D3C-91B8-8439A032AC73}" presName="wedge1Tx" presStyleLbl="node1" presStyleIdx="0" presStyleCnt="3">
        <dgm:presLayoutVars>
          <dgm:chMax val="0"/>
          <dgm:chPref val="0"/>
          <dgm:bulletEnabled val="1"/>
        </dgm:presLayoutVars>
      </dgm:prSet>
      <dgm:spPr/>
      <dgm:t>
        <a:bodyPr/>
        <a:lstStyle/>
        <a:p>
          <a:endParaRPr lang="zh-CN" altLang="en-US"/>
        </a:p>
      </dgm:t>
    </dgm:pt>
    <dgm:pt modelId="{DE464223-CEE2-4621-BBBB-78573B37CA65}" type="pres">
      <dgm:prSet presAssocID="{F4587906-A155-4D3C-91B8-8439A032AC73}" presName="wedge2" presStyleLbl="node1" presStyleIdx="1" presStyleCnt="3"/>
      <dgm:spPr/>
      <dgm:t>
        <a:bodyPr/>
        <a:lstStyle/>
        <a:p>
          <a:endParaRPr lang="zh-CN" altLang="en-US"/>
        </a:p>
      </dgm:t>
    </dgm:pt>
    <dgm:pt modelId="{434EA830-29C1-40C2-9801-891B6BD6E9A2}" type="pres">
      <dgm:prSet presAssocID="{F4587906-A155-4D3C-91B8-8439A032AC73}" presName="wedge2Tx" presStyleLbl="node1" presStyleIdx="1" presStyleCnt="3">
        <dgm:presLayoutVars>
          <dgm:chMax val="0"/>
          <dgm:chPref val="0"/>
          <dgm:bulletEnabled val="1"/>
        </dgm:presLayoutVars>
      </dgm:prSet>
      <dgm:spPr/>
      <dgm:t>
        <a:bodyPr/>
        <a:lstStyle/>
        <a:p>
          <a:endParaRPr lang="zh-CN" altLang="en-US"/>
        </a:p>
      </dgm:t>
    </dgm:pt>
    <dgm:pt modelId="{1E84B633-273A-46ED-AF85-6B4AB2ECC59B}" type="pres">
      <dgm:prSet presAssocID="{F4587906-A155-4D3C-91B8-8439A032AC73}" presName="wedge3" presStyleLbl="node1" presStyleIdx="2" presStyleCnt="3"/>
      <dgm:spPr/>
      <dgm:t>
        <a:bodyPr/>
        <a:lstStyle/>
        <a:p>
          <a:endParaRPr lang="zh-CN" altLang="en-US"/>
        </a:p>
      </dgm:t>
    </dgm:pt>
    <dgm:pt modelId="{2282FB37-CB7D-4A85-8156-3A32BFC520CD}" type="pres">
      <dgm:prSet presAssocID="{F4587906-A155-4D3C-91B8-8439A032AC73}" presName="wedge3Tx" presStyleLbl="node1" presStyleIdx="2" presStyleCnt="3">
        <dgm:presLayoutVars>
          <dgm:chMax val="0"/>
          <dgm:chPref val="0"/>
          <dgm:bulletEnabled val="1"/>
        </dgm:presLayoutVars>
      </dgm:prSet>
      <dgm:spPr/>
      <dgm:t>
        <a:bodyPr/>
        <a:lstStyle/>
        <a:p>
          <a:endParaRPr lang="zh-CN" altLang="en-US"/>
        </a:p>
      </dgm:t>
    </dgm:pt>
  </dgm:ptLst>
  <dgm:cxnLst>
    <dgm:cxn modelId="{1F638852-9C74-4E71-99F5-3D08982E6C11}" type="presOf" srcId="{6AB8860C-AA00-4E2A-8EC7-12B3E6028ACB}" destId="{1E84B633-273A-46ED-AF85-6B4AB2ECC59B}" srcOrd="0" destOrd="0" presId="urn:microsoft.com/office/officeart/2005/8/layout/chart3"/>
    <dgm:cxn modelId="{C8295E22-2B7D-4B6E-AA95-F938E504062D}" srcId="{F4587906-A155-4D3C-91B8-8439A032AC73}" destId="{6F2C4949-1125-42FB-BFBF-916066EFA511}" srcOrd="1" destOrd="0" parTransId="{3B037FA1-5360-4C4F-BB83-DB037F66FDC1}" sibTransId="{A09068FD-4319-4C35-843A-68EACD57BA15}"/>
    <dgm:cxn modelId="{C5840CDE-B498-4171-B98C-86830C3BCB2A}" srcId="{F4587906-A155-4D3C-91B8-8439A032AC73}" destId="{6AB8860C-AA00-4E2A-8EC7-12B3E6028ACB}" srcOrd="2" destOrd="0" parTransId="{26C5B81E-3E04-4279-9460-39D6CF32C2A6}" sibTransId="{613613F3-A676-4A1F-8F4E-45B9F116C501}"/>
    <dgm:cxn modelId="{F15CB0A7-C0D0-4240-829D-E82C0D951DAC}" type="presOf" srcId="{694A6173-99D6-49C4-A103-E0B6A9E3F528}" destId="{6C35E6DC-77A3-4F1C-A1A1-8224DF87710E}" srcOrd="1" destOrd="0" presId="urn:microsoft.com/office/officeart/2005/8/layout/chart3"/>
    <dgm:cxn modelId="{A9FBA9EB-FAFD-432D-946A-0CF4040F21EE}" type="presOf" srcId="{F4587906-A155-4D3C-91B8-8439A032AC73}" destId="{650DA2B0-4ADD-4672-97A1-97E7D43BCB50}" srcOrd="0" destOrd="0" presId="urn:microsoft.com/office/officeart/2005/8/layout/chart3"/>
    <dgm:cxn modelId="{5F82D68C-BA1E-46B1-B813-350DEAAC4B6E}" type="presOf" srcId="{6F2C4949-1125-42FB-BFBF-916066EFA511}" destId="{DE464223-CEE2-4621-BBBB-78573B37CA65}" srcOrd="0" destOrd="0" presId="urn:microsoft.com/office/officeart/2005/8/layout/chart3"/>
    <dgm:cxn modelId="{92E9DF73-8E9C-4573-AC35-2859B3078E39}" type="presOf" srcId="{6AB8860C-AA00-4E2A-8EC7-12B3E6028ACB}" destId="{2282FB37-CB7D-4A85-8156-3A32BFC520CD}" srcOrd="1" destOrd="0" presId="urn:microsoft.com/office/officeart/2005/8/layout/chart3"/>
    <dgm:cxn modelId="{3CB6B266-ACCF-402D-BA0C-5918DAEDDCFE}" srcId="{F4587906-A155-4D3C-91B8-8439A032AC73}" destId="{694A6173-99D6-49C4-A103-E0B6A9E3F528}" srcOrd="0" destOrd="0" parTransId="{02A2739E-A48F-493D-B5E8-6BFB533D58DD}" sibTransId="{1A69618A-7BB1-4DA3-A7B5-8CCA39445F31}"/>
    <dgm:cxn modelId="{5CB9EC4C-E06B-4E7F-80F7-46B82FE150C8}" type="presOf" srcId="{694A6173-99D6-49C4-A103-E0B6A9E3F528}" destId="{8E9921ED-875D-4620-A586-C5C9515E9659}" srcOrd="0" destOrd="0" presId="urn:microsoft.com/office/officeart/2005/8/layout/chart3"/>
    <dgm:cxn modelId="{2785EB4C-62A5-448B-83AD-0649B14419F2}" type="presOf" srcId="{6F2C4949-1125-42FB-BFBF-916066EFA511}" destId="{434EA830-29C1-40C2-9801-891B6BD6E9A2}" srcOrd="1" destOrd="0" presId="urn:microsoft.com/office/officeart/2005/8/layout/chart3"/>
    <dgm:cxn modelId="{52EDA742-7EFB-482B-A479-550A33D9334C}" type="presParOf" srcId="{650DA2B0-4ADD-4672-97A1-97E7D43BCB50}" destId="{8E9921ED-875D-4620-A586-C5C9515E9659}" srcOrd="0" destOrd="0" presId="urn:microsoft.com/office/officeart/2005/8/layout/chart3"/>
    <dgm:cxn modelId="{63D791F2-AA0C-40B8-8426-9EB4DF401B38}" type="presParOf" srcId="{650DA2B0-4ADD-4672-97A1-97E7D43BCB50}" destId="{6C35E6DC-77A3-4F1C-A1A1-8224DF87710E}" srcOrd="1" destOrd="0" presId="urn:microsoft.com/office/officeart/2005/8/layout/chart3"/>
    <dgm:cxn modelId="{673A6730-3D6C-4D61-B741-B865EA72B236}" type="presParOf" srcId="{650DA2B0-4ADD-4672-97A1-97E7D43BCB50}" destId="{DE464223-CEE2-4621-BBBB-78573B37CA65}" srcOrd="2" destOrd="0" presId="urn:microsoft.com/office/officeart/2005/8/layout/chart3"/>
    <dgm:cxn modelId="{6B0B70CA-EE31-4786-A794-237A5DCAFE95}" type="presParOf" srcId="{650DA2B0-4ADD-4672-97A1-97E7D43BCB50}" destId="{434EA830-29C1-40C2-9801-891B6BD6E9A2}" srcOrd="3" destOrd="0" presId="urn:microsoft.com/office/officeart/2005/8/layout/chart3"/>
    <dgm:cxn modelId="{F9F2D277-6A76-400B-9995-CBE47001359B}" type="presParOf" srcId="{650DA2B0-4ADD-4672-97A1-97E7D43BCB50}" destId="{1E84B633-273A-46ED-AF85-6B4AB2ECC59B}" srcOrd="4" destOrd="0" presId="urn:microsoft.com/office/officeart/2005/8/layout/chart3"/>
    <dgm:cxn modelId="{54C54C3B-7D69-4C10-B8E0-085D3824589A}" type="presParOf" srcId="{650DA2B0-4ADD-4672-97A1-97E7D43BCB50}" destId="{2282FB37-CB7D-4A85-8156-3A32BFC520CD}" srcOrd="5" destOrd="0" presId="urn:microsoft.com/office/officeart/2005/8/layout/chart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8EF68F0-5C46-4716-930E-4A231D86B004}" type="doc">
      <dgm:prSet loTypeId="urn:microsoft.com/office/officeart/2005/8/layout/arrow2" loCatId="process" qsTypeId="urn:microsoft.com/office/officeart/2005/8/quickstyle/simple1" qsCatId="simple" csTypeId="urn:microsoft.com/office/officeart/2005/8/colors/colorful2" csCatId="colorful" phldr="1"/>
      <dgm:spPr/>
      <dgm:t>
        <a:bodyPr/>
        <a:lstStyle/>
        <a:p>
          <a:endParaRPr lang="zh-CN" altLang="en-US"/>
        </a:p>
      </dgm:t>
    </dgm:pt>
    <dgm:pt modelId="{42BE0017-6A49-4467-8370-0BCE9CC3BCB9}">
      <dgm:prSet phldrT="[文本]"/>
      <dgm:spPr/>
      <dgm:t>
        <a:bodyPr/>
        <a:lstStyle/>
        <a:p>
          <a:r>
            <a:rPr lang="zh-CN" altLang="en-US" baseline="0" dirty="0">
              <a:ea typeface="宋体" panose="02010600030101010101" pitchFamily="2" charset="-122"/>
            </a:rPr>
            <a:t>权衡理论</a:t>
          </a:r>
        </a:p>
      </dgm:t>
    </dgm:pt>
    <dgm:pt modelId="{2766800B-7E56-4F66-BEF4-B45D33730C7C}" cxnId="{369F2BAA-F6EE-4D4C-8506-AE096C6646A6}" type="parTrans">
      <dgm:prSet/>
      <dgm:spPr/>
      <dgm:t>
        <a:bodyPr/>
        <a:lstStyle/>
        <a:p>
          <a:endParaRPr lang="zh-CN" altLang="en-US" baseline="0">
            <a:latin typeface="宋体" panose="02010600030101010101" pitchFamily="2" charset="-122"/>
            <a:ea typeface="宋体" panose="02010600030101010101" pitchFamily="2" charset="-122"/>
          </a:endParaRPr>
        </a:p>
      </dgm:t>
    </dgm:pt>
    <dgm:pt modelId="{27D625CD-1982-4B09-804B-F9B2143A2249}" cxnId="{369F2BAA-F6EE-4D4C-8506-AE096C6646A6}" type="sibTrans">
      <dgm:prSet/>
      <dgm:spPr/>
      <dgm:t>
        <a:bodyPr/>
        <a:lstStyle/>
        <a:p>
          <a:endParaRPr lang="zh-CN" altLang="en-US" baseline="0">
            <a:latin typeface="宋体" panose="02010600030101010101" pitchFamily="2" charset="-122"/>
            <a:ea typeface="宋体" panose="02010600030101010101" pitchFamily="2" charset="-122"/>
          </a:endParaRPr>
        </a:p>
      </dgm:t>
    </dgm:pt>
    <dgm:pt modelId="{8DF95244-77E1-43D5-B75E-0F86F5E123C1}">
      <dgm:prSet/>
      <dgm:spPr/>
      <dgm:t>
        <a:bodyPr/>
        <a:lstStyle/>
        <a:p>
          <a:r>
            <a:rPr lang="zh-CN" baseline="0" dirty="0">
              <a:ea typeface="宋体" panose="02010600030101010101" pitchFamily="2" charset="-122"/>
            </a:rPr>
            <a:t>净收益理论</a:t>
          </a:r>
        </a:p>
      </dgm:t>
    </dgm:pt>
    <dgm:pt modelId="{73DCA5C2-67E4-452B-8EE4-772CF17B4B68}" cxnId="{3C8A7C44-D3B2-484E-AF02-2960C4953697}" type="parTrans">
      <dgm:prSet/>
      <dgm:spPr/>
      <dgm:t>
        <a:bodyPr/>
        <a:lstStyle/>
        <a:p>
          <a:endParaRPr lang="zh-CN" altLang="en-US" baseline="0">
            <a:latin typeface="宋体" panose="02010600030101010101" pitchFamily="2" charset="-122"/>
            <a:ea typeface="宋体" panose="02010600030101010101" pitchFamily="2" charset="-122"/>
          </a:endParaRPr>
        </a:p>
      </dgm:t>
    </dgm:pt>
    <dgm:pt modelId="{AF7EB1BD-7787-46CC-B098-FED1C3EC5B2B}" cxnId="{3C8A7C44-D3B2-484E-AF02-2960C4953697}" type="sibTrans">
      <dgm:prSet/>
      <dgm:spPr/>
      <dgm:t>
        <a:bodyPr/>
        <a:lstStyle/>
        <a:p>
          <a:endParaRPr lang="zh-CN" altLang="en-US" baseline="0">
            <a:latin typeface="宋体" panose="02010600030101010101" pitchFamily="2" charset="-122"/>
            <a:ea typeface="宋体" panose="02010600030101010101" pitchFamily="2" charset="-122"/>
          </a:endParaRPr>
        </a:p>
      </dgm:t>
    </dgm:pt>
    <dgm:pt modelId="{85FCC57B-AD74-4B1C-9B9E-DAE3710FA924}">
      <dgm:prSet/>
      <dgm:spPr/>
      <dgm:t>
        <a:bodyPr/>
        <a:lstStyle/>
        <a:p>
          <a:r>
            <a:rPr lang="zh-CN" baseline="0" dirty="0">
              <a:ea typeface="宋体" panose="02010600030101010101" pitchFamily="2" charset="-122"/>
            </a:rPr>
            <a:t>净营业收益理论</a:t>
          </a:r>
        </a:p>
      </dgm:t>
    </dgm:pt>
    <dgm:pt modelId="{AB096842-4556-404D-8C3A-47A01CE4144F}" cxnId="{EF3350D7-DC11-4B0C-BC2E-4FACCB10CF4C}" type="parTrans">
      <dgm:prSet/>
      <dgm:spPr/>
      <dgm:t>
        <a:bodyPr/>
        <a:lstStyle/>
        <a:p>
          <a:endParaRPr lang="zh-CN" altLang="en-US" baseline="0">
            <a:latin typeface="宋体" panose="02010600030101010101" pitchFamily="2" charset="-122"/>
            <a:ea typeface="宋体" panose="02010600030101010101" pitchFamily="2" charset="-122"/>
          </a:endParaRPr>
        </a:p>
      </dgm:t>
    </dgm:pt>
    <dgm:pt modelId="{87869428-2644-4BDC-9E9B-0251E9D35A79}" cxnId="{EF3350D7-DC11-4B0C-BC2E-4FACCB10CF4C}" type="sibTrans">
      <dgm:prSet/>
      <dgm:spPr/>
      <dgm:t>
        <a:bodyPr/>
        <a:lstStyle/>
        <a:p>
          <a:endParaRPr lang="zh-CN" altLang="en-US" baseline="0">
            <a:latin typeface="宋体" panose="02010600030101010101" pitchFamily="2" charset="-122"/>
            <a:ea typeface="宋体" panose="02010600030101010101" pitchFamily="2" charset="-122"/>
          </a:endParaRPr>
        </a:p>
      </dgm:t>
    </dgm:pt>
    <dgm:pt modelId="{9B95EC8A-DEFC-413C-A781-A91884A82512}">
      <dgm:prSet/>
      <dgm:spPr/>
      <dgm:t>
        <a:bodyPr/>
        <a:lstStyle/>
        <a:p>
          <a:r>
            <a:rPr lang="en-US" altLang="zh-CN" baseline="0" dirty="0">
              <a:ea typeface="宋体" panose="02010600030101010101" pitchFamily="2" charset="-122"/>
            </a:rPr>
            <a:t>MM</a:t>
          </a:r>
          <a:r>
            <a:rPr lang="zh-CN" altLang="en-US" baseline="0" dirty="0">
              <a:ea typeface="宋体" panose="02010600030101010101" pitchFamily="2" charset="-122"/>
            </a:rPr>
            <a:t>理论</a:t>
          </a:r>
          <a:endParaRPr lang="zh-CN" baseline="0" dirty="0">
            <a:ea typeface="宋体" panose="02010600030101010101" pitchFamily="2" charset="-122"/>
          </a:endParaRPr>
        </a:p>
      </dgm:t>
    </dgm:pt>
    <dgm:pt modelId="{AA54B121-0E0C-42BC-94BE-6407F0C079F0}" cxnId="{052E45BC-80D8-4C3E-85A3-B4DA6F4F906E}" type="parTrans">
      <dgm:prSet/>
      <dgm:spPr/>
      <dgm:t>
        <a:bodyPr/>
        <a:lstStyle/>
        <a:p>
          <a:endParaRPr lang="zh-CN" altLang="en-US" baseline="0">
            <a:latin typeface="宋体" panose="02010600030101010101" pitchFamily="2" charset="-122"/>
            <a:ea typeface="宋体" panose="02010600030101010101" pitchFamily="2" charset="-122"/>
          </a:endParaRPr>
        </a:p>
      </dgm:t>
    </dgm:pt>
    <dgm:pt modelId="{554A1BC9-415C-400E-BD8A-794A22CB9EC5}" cxnId="{052E45BC-80D8-4C3E-85A3-B4DA6F4F906E}" type="sibTrans">
      <dgm:prSet/>
      <dgm:spPr/>
      <dgm:t>
        <a:bodyPr/>
        <a:lstStyle/>
        <a:p>
          <a:endParaRPr lang="zh-CN" altLang="en-US" baseline="0">
            <a:latin typeface="宋体" panose="02010600030101010101" pitchFamily="2" charset="-122"/>
            <a:ea typeface="宋体" panose="02010600030101010101" pitchFamily="2" charset="-122"/>
          </a:endParaRPr>
        </a:p>
      </dgm:t>
    </dgm:pt>
    <dgm:pt modelId="{384AD2F3-1301-45EE-A809-B1AAFF745596}">
      <dgm:prSet/>
      <dgm:spPr/>
      <dgm:t>
        <a:bodyPr/>
        <a:lstStyle/>
        <a:p>
          <a:r>
            <a:rPr lang="zh-CN" baseline="0" dirty="0">
              <a:ea typeface="宋体" panose="02010600030101010101" pitchFamily="2" charset="-122"/>
            </a:rPr>
            <a:t>传统理论</a:t>
          </a:r>
        </a:p>
      </dgm:t>
    </dgm:pt>
    <dgm:pt modelId="{4DEDB20B-96F5-45CC-BFCE-980FB5D83217}" cxnId="{A251BF70-1294-4C5F-BDCE-4B754F965591}" type="parTrans">
      <dgm:prSet/>
      <dgm:spPr/>
      <dgm:t>
        <a:bodyPr/>
        <a:lstStyle/>
        <a:p>
          <a:endParaRPr lang="zh-CN" altLang="en-US" baseline="0">
            <a:latin typeface="宋体" panose="02010600030101010101" pitchFamily="2" charset="-122"/>
            <a:ea typeface="宋体" panose="02010600030101010101" pitchFamily="2" charset="-122"/>
          </a:endParaRPr>
        </a:p>
      </dgm:t>
    </dgm:pt>
    <dgm:pt modelId="{446DE7F3-5610-4BBB-8C3E-79E35A80A6E2}" cxnId="{A251BF70-1294-4C5F-BDCE-4B754F965591}" type="sibTrans">
      <dgm:prSet/>
      <dgm:spPr/>
      <dgm:t>
        <a:bodyPr/>
        <a:lstStyle/>
        <a:p>
          <a:endParaRPr lang="zh-CN" altLang="en-US" baseline="0">
            <a:latin typeface="宋体" panose="02010600030101010101" pitchFamily="2" charset="-122"/>
            <a:ea typeface="宋体" panose="02010600030101010101" pitchFamily="2" charset="-122"/>
          </a:endParaRPr>
        </a:p>
      </dgm:t>
    </dgm:pt>
    <dgm:pt modelId="{0C47664A-BA2E-4400-A1DA-2FAE786A6F98}" type="pres">
      <dgm:prSet presAssocID="{28EF68F0-5C46-4716-930E-4A231D86B004}" presName="arrowDiagram" presStyleCnt="0">
        <dgm:presLayoutVars>
          <dgm:chMax val="5"/>
          <dgm:dir/>
          <dgm:resizeHandles val="exact"/>
        </dgm:presLayoutVars>
      </dgm:prSet>
      <dgm:spPr/>
      <dgm:t>
        <a:bodyPr/>
        <a:lstStyle/>
        <a:p>
          <a:endParaRPr lang="zh-CN" altLang="en-US"/>
        </a:p>
      </dgm:t>
    </dgm:pt>
    <dgm:pt modelId="{08D2B88A-91DB-4B65-A173-46A7A4F82AB7}" type="pres">
      <dgm:prSet presAssocID="{28EF68F0-5C46-4716-930E-4A231D86B004}" presName="arrow" presStyleLbl="bgShp" presStyleIdx="0" presStyleCnt="1"/>
      <dgm:spPr>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dgm:spPr>
    </dgm:pt>
    <dgm:pt modelId="{695DE9F7-DD39-4E3C-B1F6-23CD091073D9}" type="pres">
      <dgm:prSet presAssocID="{28EF68F0-5C46-4716-930E-4A231D86B004}" presName="arrowDiagram5" presStyleCnt="0"/>
      <dgm:spPr/>
    </dgm:pt>
    <dgm:pt modelId="{C18CB624-AA0D-4F5F-94F2-3A6860857AEB}" type="pres">
      <dgm:prSet presAssocID="{8DF95244-77E1-43D5-B75E-0F86F5E123C1}" presName="bullet5a" presStyleLbl="node1" presStyleIdx="0" presStyleCnt="5"/>
      <dgm:spPr/>
    </dgm:pt>
    <dgm:pt modelId="{E0FC2953-DCE6-4F1D-89A4-4479B24070D0}" type="pres">
      <dgm:prSet presAssocID="{8DF95244-77E1-43D5-B75E-0F86F5E123C1}" presName="textBox5a" presStyleLbl="revTx" presStyleIdx="0" presStyleCnt="5">
        <dgm:presLayoutVars>
          <dgm:bulletEnabled val="1"/>
        </dgm:presLayoutVars>
      </dgm:prSet>
      <dgm:spPr/>
      <dgm:t>
        <a:bodyPr/>
        <a:lstStyle/>
        <a:p>
          <a:endParaRPr lang="zh-CN" altLang="en-US"/>
        </a:p>
      </dgm:t>
    </dgm:pt>
    <dgm:pt modelId="{46AC8981-A55F-4AD2-90FA-CB18D2615AC7}" type="pres">
      <dgm:prSet presAssocID="{85FCC57B-AD74-4B1C-9B9E-DAE3710FA924}" presName="bullet5b" presStyleLbl="node1" presStyleIdx="1" presStyleCnt="5"/>
      <dgm:spPr/>
    </dgm:pt>
    <dgm:pt modelId="{8CDCAF7A-2D01-4E6A-92E7-A7605E9C1D93}" type="pres">
      <dgm:prSet presAssocID="{85FCC57B-AD74-4B1C-9B9E-DAE3710FA924}" presName="textBox5b" presStyleLbl="revTx" presStyleIdx="1" presStyleCnt="5">
        <dgm:presLayoutVars>
          <dgm:bulletEnabled val="1"/>
        </dgm:presLayoutVars>
      </dgm:prSet>
      <dgm:spPr/>
      <dgm:t>
        <a:bodyPr/>
        <a:lstStyle/>
        <a:p>
          <a:endParaRPr lang="zh-CN" altLang="en-US"/>
        </a:p>
      </dgm:t>
    </dgm:pt>
    <dgm:pt modelId="{626E99BE-3835-454C-9C48-91666445868A}" type="pres">
      <dgm:prSet presAssocID="{384AD2F3-1301-45EE-A809-B1AAFF745596}" presName="bullet5c" presStyleLbl="node1" presStyleIdx="2" presStyleCnt="5"/>
      <dgm:spPr/>
    </dgm:pt>
    <dgm:pt modelId="{C0AB1993-951F-4C92-886C-177EB8E44B48}" type="pres">
      <dgm:prSet presAssocID="{384AD2F3-1301-45EE-A809-B1AAFF745596}" presName="textBox5c" presStyleLbl="revTx" presStyleIdx="2" presStyleCnt="5">
        <dgm:presLayoutVars>
          <dgm:bulletEnabled val="1"/>
        </dgm:presLayoutVars>
      </dgm:prSet>
      <dgm:spPr/>
      <dgm:t>
        <a:bodyPr/>
        <a:lstStyle/>
        <a:p>
          <a:endParaRPr lang="zh-CN" altLang="en-US"/>
        </a:p>
      </dgm:t>
    </dgm:pt>
    <dgm:pt modelId="{659AA440-393E-4C00-AE69-5B33CD96DE79}" type="pres">
      <dgm:prSet presAssocID="{9B95EC8A-DEFC-413C-A781-A91884A82512}" presName="bullet5d" presStyleLbl="node1" presStyleIdx="3" presStyleCnt="5"/>
      <dgm:spPr/>
    </dgm:pt>
    <dgm:pt modelId="{395C64D9-A7BF-431B-901E-6174751F29AD}" type="pres">
      <dgm:prSet presAssocID="{9B95EC8A-DEFC-413C-A781-A91884A82512}" presName="textBox5d" presStyleLbl="revTx" presStyleIdx="3" presStyleCnt="5">
        <dgm:presLayoutVars>
          <dgm:bulletEnabled val="1"/>
        </dgm:presLayoutVars>
      </dgm:prSet>
      <dgm:spPr/>
      <dgm:t>
        <a:bodyPr/>
        <a:lstStyle/>
        <a:p>
          <a:endParaRPr lang="zh-CN" altLang="en-US"/>
        </a:p>
      </dgm:t>
    </dgm:pt>
    <dgm:pt modelId="{63B9E4E9-42DB-4D32-B08F-63BEEEF82AFE}" type="pres">
      <dgm:prSet presAssocID="{42BE0017-6A49-4467-8370-0BCE9CC3BCB9}" presName="bullet5e" presStyleLbl="node1" presStyleIdx="4" presStyleCnt="5"/>
      <dgm:spPr/>
    </dgm:pt>
    <dgm:pt modelId="{530F97B3-1C4F-47AE-A20A-E65329FBACF5}" type="pres">
      <dgm:prSet presAssocID="{42BE0017-6A49-4467-8370-0BCE9CC3BCB9}" presName="textBox5e" presStyleLbl="revTx" presStyleIdx="4" presStyleCnt="5">
        <dgm:presLayoutVars>
          <dgm:bulletEnabled val="1"/>
        </dgm:presLayoutVars>
      </dgm:prSet>
      <dgm:spPr/>
      <dgm:t>
        <a:bodyPr/>
        <a:lstStyle/>
        <a:p>
          <a:endParaRPr lang="zh-CN" altLang="en-US"/>
        </a:p>
      </dgm:t>
    </dgm:pt>
  </dgm:ptLst>
  <dgm:cxnLst>
    <dgm:cxn modelId="{D19B9009-84EA-4E8B-953B-D7D117E1CF6C}" type="presOf" srcId="{85FCC57B-AD74-4B1C-9B9E-DAE3710FA924}" destId="{8CDCAF7A-2D01-4E6A-92E7-A7605E9C1D93}" srcOrd="0" destOrd="0" presId="urn:microsoft.com/office/officeart/2005/8/layout/arrow2"/>
    <dgm:cxn modelId="{24740E73-EDAD-4DF2-A754-E3A951973E40}" type="presOf" srcId="{42BE0017-6A49-4467-8370-0BCE9CC3BCB9}" destId="{530F97B3-1C4F-47AE-A20A-E65329FBACF5}" srcOrd="0" destOrd="0" presId="urn:microsoft.com/office/officeart/2005/8/layout/arrow2"/>
    <dgm:cxn modelId="{A251BF70-1294-4C5F-BDCE-4B754F965591}" srcId="{28EF68F0-5C46-4716-930E-4A231D86B004}" destId="{384AD2F3-1301-45EE-A809-B1AAFF745596}" srcOrd="2" destOrd="0" parTransId="{4DEDB20B-96F5-45CC-BFCE-980FB5D83217}" sibTransId="{446DE7F3-5610-4BBB-8C3E-79E35A80A6E2}"/>
    <dgm:cxn modelId="{A43A22AD-8ABD-4D95-8C2E-9DEE3F6512AD}" type="presOf" srcId="{28EF68F0-5C46-4716-930E-4A231D86B004}" destId="{0C47664A-BA2E-4400-A1DA-2FAE786A6F98}" srcOrd="0" destOrd="0" presId="urn:microsoft.com/office/officeart/2005/8/layout/arrow2"/>
    <dgm:cxn modelId="{3C8A7C44-D3B2-484E-AF02-2960C4953697}" srcId="{28EF68F0-5C46-4716-930E-4A231D86B004}" destId="{8DF95244-77E1-43D5-B75E-0F86F5E123C1}" srcOrd="0" destOrd="0" parTransId="{73DCA5C2-67E4-452B-8EE4-772CF17B4B68}" sibTransId="{AF7EB1BD-7787-46CC-B098-FED1C3EC5B2B}"/>
    <dgm:cxn modelId="{052E45BC-80D8-4C3E-85A3-B4DA6F4F906E}" srcId="{28EF68F0-5C46-4716-930E-4A231D86B004}" destId="{9B95EC8A-DEFC-413C-A781-A91884A82512}" srcOrd="3" destOrd="0" parTransId="{AA54B121-0E0C-42BC-94BE-6407F0C079F0}" sibTransId="{554A1BC9-415C-400E-BD8A-794A22CB9EC5}"/>
    <dgm:cxn modelId="{EF3350D7-DC11-4B0C-BC2E-4FACCB10CF4C}" srcId="{28EF68F0-5C46-4716-930E-4A231D86B004}" destId="{85FCC57B-AD74-4B1C-9B9E-DAE3710FA924}" srcOrd="1" destOrd="0" parTransId="{AB096842-4556-404D-8C3A-47A01CE4144F}" sibTransId="{87869428-2644-4BDC-9E9B-0251E9D35A79}"/>
    <dgm:cxn modelId="{BCE2362C-650C-47D7-B66A-215BB944B889}" type="presOf" srcId="{8DF95244-77E1-43D5-B75E-0F86F5E123C1}" destId="{E0FC2953-DCE6-4F1D-89A4-4479B24070D0}" srcOrd="0" destOrd="0" presId="urn:microsoft.com/office/officeart/2005/8/layout/arrow2"/>
    <dgm:cxn modelId="{508F8A71-2EF4-4ECD-ADA0-094FF6BF8F59}" type="presOf" srcId="{384AD2F3-1301-45EE-A809-B1AAFF745596}" destId="{C0AB1993-951F-4C92-886C-177EB8E44B48}" srcOrd="0" destOrd="0" presId="urn:microsoft.com/office/officeart/2005/8/layout/arrow2"/>
    <dgm:cxn modelId="{369F2BAA-F6EE-4D4C-8506-AE096C6646A6}" srcId="{28EF68F0-5C46-4716-930E-4A231D86B004}" destId="{42BE0017-6A49-4467-8370-0BCE9CC3BCB9}" srcOrd="4" destOrd="0" parTransId="{2766800B-7E56-4F66-BEF4-B45D33730C7C}" sibTransId="{27D625CD-1982-4B09-804B-F9B2143A2249}"/>
    <dgm:cxn modelId="{737D28C1-0504-4DDB-A2CE-0F52B5102A19}" type="presOf" srcId="{9B95EC8A-DEFC-413C-A781-A91884A82512}" destId="{395C64D9-A7BF-431B-901E-6174751F29AD}" srcOrd="0" destOrd="0" presId="urn:microsoft.com/office/officeart/2005/8/layout/arrow2"/>
    <dgm:cxn modelId="{EC59EAF3-C804-4D3B-A25F-26E4D0D7F6DC}" type="presParOf" srcId="{0C47664A-BA2E-4400-A1DA-2FAE786A6F98}" destId="{08D2B88A-91DB-4B65-A173-46A7A4F82AB7}" srcOrd="0" destOrd="0" presId="urn:microsoft.com/office/officeart/2005/8/layout/arrow2"/>
    <dgm:cxn modelId="{B4A5A479-D269-4267-BF68-107F9C9DBA6B}" type="presParOf" srcId="{0C47664A-BA2E-4400-A1DA-2FAE786A6F98}" destId="{695DE9F7-DD39-4E3C-B1F6-23CD091073D9}" srcOrd="1" destOrd="0" presId="urn:microsoft.com/office/officeart/2005/8/layout/arrow2"/>
    <dgm:cxn modelId="{8F85C055-3B0E-43E9-B3E1-28497F05D722}" type="presParOf" srcId="{695DE9F7-DD39-4E3C-B1F6-23CD091073D9}" destId="{C18CB624-AA0D-4F5F-94F2-3A6860857AEB}" srcOrd="0" destOrd="0" presId="urn:microsoft.com/office/officeart/2005/8/layout/arrow2"/>
    <dgm:cxn modelId="{4D748194-2E1F-4E0F-A52C-A6712C795D6E}" type="presParOf" srcId="{695DE9F7-DD39-4E3C-B1F6-23CD091073D9}" destId="{E0FC2953-DCE6-4F1D-89A4-4479B24070D0}" srcOrd="1" destOrd="0" presId="urn:microsoft.com/office/officeart/2005/8/layout/arrow2"/>
    <dgm:cxn modelId="{DE174256-AE05-45BC-9586-B24D6618D825}" type="presParOf" srcId="{695DE9F7-DD39-4E3C-B1F6-23CD091073D9}" destId="{46AC8981-A55F-4AD2-90FA-CB18D2615AC7}" srcOrd="2" destOrd="0" presId="urn:microsoft.com/office/officeart/2005/8/layout/arrow2"/>
    <dgm:cxn modelId="{AB9FE957-D4EF-4FD3-9D41-C1545DCE0894}" type="presParOf" srcId="{695DE9F7-DD39-4E3C-B1F6-23CD091073D9}" destId="{8CDCAF7A-2D01-4E6A-92E7-A7605E9C1D93}" srcOrd="3" destOrd="0" presId="urn:microsoft.com/office/officeart/2005/8/layout/arrow2"/>
    <dgm:cxn modelId="{02EEDD27-E32F-49F9-9215-E530877CC2EE}" type="presParOf" srcId="{695DE9F7-DD39-4E3C-B1F6-23CD091073D9}" destId="{626E99BE-3835-454C-9C48-91666445868A}" srcOrd="4" destOrd="0" presId="urn:microsoft.com/office/officeart/2005/8/layout/arrow2"/>
    <dgm:cxn modelId="{55039237-2162-41A0-933A-B14AD7BB6A5B}" type="presParOf" srcId="{695DE9F7-DD39-4E3C-B1F6-23CD091073D9}" destId="{C0AB1993-951F-4C92-886C-177EB8E44B48}" srcOrd="5" destOrd="0" presId="urn:microsoft.com/office/officeart/2005/8/layout/arrow2"/>
    <dgm:cxn modelId="{CFC13A4B-B566-4254-9272-E9A2AF46BB2A}" type="presParOf" srcId="{695DE9F7-DD39-4E3C-B1F6-23CD091073D9}" destId="{659AA440-393E-4C00-AE69-5B33CD96DE79}" srcOrd="6" destOrd="0" presId="urn:microsoft.com/office/officeart/2005/8/layout/arrow2"/>
    <dgm:cxn modelId="{18B8B5FE-B14F-43CA-9789-D5D061BEA956}" type="presParOf" srcId="{695DE9F7-DD39-4E3C-B1F6-23CD091073D9}" destId="{395C64D9-A7BF-431B-901E-6174751F29AD}" srcOrd="7" destOrd="0" presId="urn:microsoft.com/office/officeart/2005/8/layout/arrow2"/>
    <dgm:cxn modelId="{DD79FA97-6B89-4CB0-88D1-BCC67EBEF395}" type="presParOf" srcId="{695DE9F7-DD39-4E3C-B1F6-23CD091073D9}" destId="{63B9E4E9-42DB-4D32-B08F-63BEEEF82AFE}" srcOrd="8" destOrd="0" presId="urn:microsoft.com/office/officeart/2005/8/layout/arrow2"/>
    <dgm:cxn modelId="{0A866647-D7BC-4BDF-8F02-F3593459C9E0}" type="presParOf" srcId="{695DE9F7-DD39-4E3C-B1F6-23CD091073D9}" destId="{530F97B3-1C4F-47AE-A20A-E65329FBACF5}" srcOrd="9" destOrd="0" presId="urn:microsoft.com/office/officeart/2005/8/layout/arrow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8EF68F0-5C46-4716-930E-4A231D86B004}" type="doc">
      <dgm:prSet loTypeId="urn:microsoft.com/office/officeart/2005/8/layout/arrow2" loCatId="process" qsTypeId="urn:microsoft.com/office/officeart/2005/8/quickstyle/simple1" qsCatId="simple" csTypeId="urn:microsoft.com/office/officeart/2005/8/colors/colorful2" csCatId="colorful" phldr="1"/>
      <dgm:spPr/>
      <dgm:t>
        <a:bodyPr/>
        <a:lstStyle/>
        <a:p>
          <a:endParaRPr lang="zh-CN" altLang="en-US"/>
        </a:p>
      </dgm:t>
    </dgm:pt>
    <dgm:pt modelId="{8DF95244-77E1-43D5-B75E-0F86F5E123C1}">
      <dgm:prSet/>
      <dgm:spPr/>
      <dgm:t>
        <a:bodyPr/>
        <a:lstStyle/>
        <a:p>
          <a:r>
            <a:rPr lang="zh-CN" dirty="0">
              <a:latin typeface="宋体" panose="02010600030101010101" pitchFamily="2" charset="-122"/>
              <a:ea typeface="宋体" panose="02010600030101010101" pitchFamily="2" charset="-122"/>
            </a:rPr>
            <a:t>代理成本理论</a:t>
          </a:r>
          <a:endParaRPr lang="zh-CN" baseline="0" dirty="0">
            <a:latin typeface="宋体" panose="02010600030101010101" pitchFamily="2" charset="-122"/>
            <a:ea typeface="宋体" panose="02010600030101010101" pitchFamily="2" charset="-122"/>
          </a:endParaRPr>
        </a:p>
      </dgm:t>
    </dgm:pt>
    <dgm:pt modelId="{73DCA5C2-67E4-452B-8EE4-772CF17B4B68}" cxnId="{3C8A7C44-D3B2-484E-AF02-2960C4953697}" type="parTrans">
      <dgm:prSet/>
      <dgm:spPr/>
      <dgm:t>
        <a:bodyPr/>
        <a:lstStyle/>
        <a:p>
          <a:endParaRPr lang="zh-CN" altLang="en-US" baseline="0">
            <a:latin typeface="宋体" panose="02010600030101010101" pitchFamily="2" charset="-122"/>
            <a:ea typeface="宋体" panose="02010600030101010101" pitchFamily="2" charset="-122"/>
          </a:endParaRPr>
        </a:p>
      </dgm:t>
    </dgm:pt>
    <dgm:pt modelId="{AF7EB1BD-7787-46CC-B098-FED1C3EC5B2B}" cxnId="{3C8A7C44-D3B2-484E-AF02-2960C4953697}" type="sibTrans">
      <dgm:prSet/>
      <dgm:spPr/>
      <dgm:t>
        <a:bodyPr/>
        <a:lstStyle/>
        <a:p>
          <a:endParaRPr lang="zh-CN" altLang="en-US" baseline="0">
            <a:latin typeface="宋体" panose="02010600030101010101" pitchFamily="2" charset="-122"/>
            <a:ea typeface="宋体" panose="02010600030101010101" pitchFamily="2" charset="-122"/>
          </a:endParaRPr>
        </a:p>
      </dgm:t>
    </dgm:pt>
    <dgm:pt modelId="{2981C514-B35B-4FC9-8BED-C1F073E0C303}">
      <dgm:prSet/>
      <dgm:spPr/>
      <dgm:t>
        <a:bodyPr/>
        <a:lstStyle/>
        <a:p>
          <a:r>
            <a:rPr lang="zh-CN" dirty="0">
              <a:latin typeface="宋体" panose="02010600030101010101" pitchFamily="2" charset="-122"/>
              <a:ea typeface="宋体" panose="02010600030101010101" pitchFamily="2" charset="-122"/>
            </a:rPr>
            <a:t>市场择机</a:t>
          </a:r>
          <a:r>
            <a:rPr lang="zh-CN" altLang="en-US" dirty="0">
              <a:latin typeface="宋体" panose="02010600030101010101" pitchFamily="2" charset="-122"/>
              <a:ea typeface="宋体" panose="02010600030101010101" pitchFamily="2" charset="-122"/>
            </a:rPr>
            <a:t>理论</a:t>
          </a:r>
        </a:p>
      </dgm:t>
    </dgm:pt>
    <dgm:pt modelId="{F0939E3C-6684-4E65-87AF-647179A7A9DA}" cxnId="{A0BA3D59-B36B-4DAC-8CD1-B9E406A061FD}" type="parTrans">
      <dgm:prSet/>
      <dgm:spPr/>
      <dgm:t>
        <a:bodyPr/>
        <a:lstStyle/>
        <a:p>
          <a:endParaRPr lang="zh-CN" altLang="en-US">
            <a:latin typeface="宋体" panose="02010600030101010101" pitchFamily="2" charset="-122"/>
            <a:ea typeface="宋体" panose="02010600030101010101" pitchFamily="2" charset="-122"/>
          </a:endParaRPr>
        </a:p>
      </dgm:t>
    </dgm:pt>
    <dgm:pt modelId="{C27D918D-4D7D-4258-8263-E2BD323EAEDF}" cxnId="{A0BA3D59-B36B-4DAC-8CD1-B9E406A061FD}" type="sibTrans">
      <dgm:prSet/>
      <dgm:spPr/>
      <dgm:t>
        <a:bodyPr/>
        <a:lstStyle/>
        <a:p>
          <a:endParaRPr lang="zh-CN" altLang="en-US">
            <a:latin typeface="宋体" panose="02010600030101010101" pitchFamily="2" charset="-122"/>
            <a:ea typeface="宋体" panose="02010600030101010101" pitchFamily="2" charset="-122"/>
          </a:endParaRPr>
        </a:p>
      </dgm:t>
    </dgm:pt>
    <dgm:pt modelId="{52BF4FBF-F9AC-4861-A414-2F1FABE32207}">
      <dgm:prSet/>
      <dgm:spPr/>
      <dgm:t>
        <a:bodyPr/>
        <a:lstStyle/>
        <a:p>
          <a:r>
            <a:rPr lang="zh-CN" dirty="0">
              <a:latin typeface="宋体" panose="02010600030101010101" pitchFamily="2" charset="-122"/>
              <a:ea typeface="宋体" panose="02010600030101010101" pitchFamily="2" charset="-122"/>
            </a:rPr>
            <a:t>控制权理论</a:t>
          </a:r>
        </a:p>
      </dgm:t>
    </dgm:pt>
    <dgm:pt modelId="{A115B81B-3C71-4CFE-A546-7DA09388D2BA}" cxnId="{61719B8B-DACB-4667-B160-5EB3CBBE058F}" type="parTrans">
      <dgm:prSet/>
      <dgm:spPr/>
      <dgm:t>
        <a:bodyPr/>
        <a:lstStyle/>
        <a:p>
          <a:endParaRPr lang="zh-CN" altLang="en-US">
            <a:latin typeface="宋体" panose="02010600030101010101" pitchFamily="2" charset="-122"/>
            <a:ea typeface="宋体" panose="02010600030101010101" pitchFamily="2" charset="-122"/>
          </a:endParaRPr>
        </a:p>
      </dgm:t>
    </dgm:pt>
    <dgm:pt modelId="{01B25F85-EDC4-4E0B-A288-E253490E90AE}" cxnId="{61719B8B-DACB-4667-B160-5EB3CBBE058F}" type="sibTrans">
      <dgm:prSet/>
      <dgm:spPr/>
      <dgm:t>
        <a:bodyPr/>
        <a:lstStyle/>
        <a:p>
          <a:endParaRPr lang="zh-CN" altLang="en-US">
            <a:latin typeface="宋体" panose="02010600030101010101" pitchFamily="2" charset="-122"/>
            <a:ea typeface="宋体" panose="02010600030101010101" pitchFamily="2" charset="-122"/>
          </a:endParaRPr>
        </a:p>
      </dgm:t>
    </dgm:pt>
    <dgm:pt modelId="{7F3625FC-822E-45FB-8BB5-953E23A548BA}">
      <dgm:prSet/>
      <dgm:spPr/>
      <dgm:t>
        <a:bodyPr/>
        <a:lstStyle/>
        <a:p>
          <a:r>
            <a:rPr lang="zh-CN" dirty="0">
              <a:latin typeface="宋体" panose="02010600030101010101" pitchFamily="2" charset="-122"/>
              <a:ea typeface="宋体" panose="02010600030101010101" pitchFamily="2" charset="-122"/>
            </a:rPr>
            <a:t>信号传递理论</a:t>
          </a:r>
          <a:endParaRPr lang="zh-CN" baseline="0" dirty="0">
            <a:latin typeface="宋体" panose="02010600030101010101" pitchFamily="2" charset="-122"/>
            <a:ea typeface="宋体" panose="02010600030101010101" pitchFamily="2" charset="-122"/>
          </a:endParaRPr>
        </a:p>
      </dgm:t>
    </dgm:pt>
    <dgm:pt modelId="{FCC7BB5E-7867-4C3D-888A-701B9E353317}" cxnId="{491412AB-7D6B-4882-B47F-BD3298220156}" type="parTrans">
      <dgm:prSet/>
      <dgm:spPr/>
      <dgm:t>
        <a:bodyPr/>
        <a:lstStyle/>
        <a:p>
          <a:endParaRPr lang="zh-CN" altLang="en-US">
            <a:latin typeface="宋体" panose="02010600030101010101" pitchFamily="2" charset="-122"/>
            <a:ea typeface="宋体" panose="02010600030101010101" pitchFamily="2" charset="-122"/>
          </a:endParaRPr>
        </a:p>
      </dgm:t>
    </dgm:pt>
    <dgm:pt modelId="{887244AD-F1C4-4C61-BD5B-6E59B041F2C9}" cxnId="{491412AB-7D6B-4882-B47F-BD3298220156}" type="sibTrans">
      <dgm:prSet/>
      <dgm:spPr/>
      <dgm:t>
        <a:bodyPr/>
        <a:lstStyle/>
        <a:p>
          <a:endParaRPr lang="zh-CN" altLang="en-US">
            <a:latin typeface="宋体" panose="02010600030101010101" pitchFamily="2" charset="-122"/>
            <a:ea typeface="宋体" panose="02010600030101010101" pitchFamily="2" charset="-122"/>
          </a:endParaRPr>
        </a:p>
      </dgm:t>
    </dgm:pt>
    <dgm:pt modelId="{33545838-D954-40E7-B1B1-C2125315517A}">
      <dgm:prSet/>
      <dgm:spPr/>
      <dgm:t>
        <a:bodyPr/>
        <a:lstStyle/>
        <a:p>
          <a:r>
            <a:rPr lang="zh-CN" dirty="0">
              <a:latin typeface="宋体" panose="02010600030101010101" pitchFamily="2" charset="-122"/>
              <a:ea typeface="宋体" panose="02010600030101010101" pitchFamily="2" charset="-122"/>
            </a:rPr>
            <a:t>融资优序理论</a:t>
          </a:r>
          <a:endParaRPr lang="zh-CN" baseline="0" dirty="0">
            <a:latin typeface="宋体" panose="02010600030101010101" pitchFamily="2" charset="-122"/>
            <a:ea typeface="宋体" panose="02010600030101010101" pitchFamily="2" charset="-122"/>
          </a:endParaRPr>
        </a:p>
      </dgm:t>
    </dgm:pt>
    <dgm:pt modelId="{CC9A2FA2-DBEB-491F-8874-EC1D533480A4}" cxnId="{A5E01CE1-6696-44C0-8B89-24F2132CD178}" type="parTrans">
      <dgm:prSet/>
      <dgm:spPr/>
      <dgm:t>
        <a:bodyPr/>
        <a:lstStyle/>
        <a:p>
          <a:endParaRPr lang="zh-CN" altLang="en-US">
            <a:latin typeface="宋体" panose="02010600030101010101" pitchFamily="2" charset="-122"/>
            <a:ea typeface="宋体" panose="02010600030101010101" pitchFamily="2" charset="-122"/>
          </a:endParaRPr>
        </a:p>
      </dgm:t>
    </dgm:pt>
    <dgm:pt modelId="{5A13D981-7738-4E59-AEEF-308348C65BCA}" cxnId="{A5E01CE1-6696-44C0-8B89-24F2132CD178}" type="sibTrans">
      <dgm:prSet/>
      <dgm:spPr/>
      <dgm:t>
        <a:bodyPr/>
        <a:lstStyle/>
        <a:p>
          <a:endParaRPr lang="zh-CN" altLang="en-US">
            <a:latin typeface="宋体" panose="02010600030101010101" pitchFamily="2" charset="-122"/>
            <a:ea typeface="宋体" panose="02010600030101010101" pitchFamily="2" charset="-122"/>
          </a:endParaRPr>
        </a:p>
      </dgm:t>
    </dgm:pt>
    <dgm:pt modelId="{0C47664A-BA2E-4400-A1DA-2FAE786A6F98}" type="pres">
      <dgm:prSet presAssocID="{28EF68F0-5C46-4716-930E-4A231D86B004}" presName="arrowDiagram" presStyleCnt="0">
        <dgm:presLayoutVars>
          <dgm:chMax val="5"/>
          <dgm:dir/>
          <dgm:resizeHandles val="exact"/>
        </dgm:presLayoutVars>
      </dgm:prSet>
      <dgm:spPr/>
      <dgm:t>
        <a:bodyPr/>
        <a:lstStyle/>
        <a:p>
          <a:endParaRPr lang="zh-CN" altLang="en-US"/>
        </a:p>
      </dgm:t>
    </dgm:pt>
    <dgm:pt modelId="{08D2B88A-91DB-4B65-A173-46A7A4F82AB7}" type="pres">
      <dgm:prSet presAssocID="{28EF68F0-5C46-4716-930E-4A231D86B004}" presName="arrow" presStyleLbl="bgShp" presStyleIdx="0" presStyleCnt="1"/>
      <dgm:spPr>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dgm:spPr>
    </dgm:pt>
    <dgm:pt modelId="{2B65AE5B-7C25-44D8-B4B5-88A5030A9214}" type="pres">
      <dgm:prSet presAssocID="{28EF68F0-5C46-4716-930E-4A231D86B004}" presName="arrowDiagram5" presStyleCnt="0"/>
      <dgm:spPr/>
    </dgm:pt>
    <dgm:pt modelId="{09F258E8-62C8-4B01-B9B1-82BC638EB126}" type="pres">
      <dgm:prSet presAssocID="{8DF95244-77E1-43D5-B75E-0F86F5E123C1}" presName="bullet5a" presStyleLbl="node1" presStyleIdx="0" presStyleCnt="5"/>
      <dgm:spPr/>
    </dgm:pt>
    <dgm:pt modelId="{EB6B8886-2D0E-4CD5-B516-019C7440C06F}" type="pres">
      <dgm:prSet presAssocID="{8DF95244-77E1-43D5-B75E-0F86F5E123C1}" presName="textBox5a" presStyleLbl="revTx" presStyleIdx="0" presStyleCnt="5">
        <dgm:presLayoutVars>
          <dgm:bulletEnabled val="1"/>
        </dgm:presLayoutVars>
      </dgm:prSet>
      <dgm:spPr/>
      <dgm:t>
        <a:bodyPr/>
        <a:lstStyle/>
        <a:p>
          <a:endParaRPr lang="zh-CN" altLang="en-US"/>
        </a:p>
      </dgm:t>
    </dgm:pt>
    <dgm:pt modelId="{6D0E2E0E-AF23-4347-898F-091BD870F53F}" type="pres">
      <dgm:prSet presAssocID="{7F3625FC-822E-45FB-8BB5-953E23A548BA}" presName="bullet5b" presStyleLbl="node1" presStyleIdx="1" presStyleCnt="5"/>
      <dgm:spPr/>
    </dgm:pt>
    <dgm:pt modelId="{F748E196-F90F-4024-9944-7A84C8D5AED0}" type="pres">
      <dgm:prSet presAssocID="{7F3625FC-822E-45FB-8BB5-953E23A548BA}" presName="textBox5b" presStyleLbl="revTx" presStyleIdx="1" presStyleCnt="5">
        <dgm:presLayoutVars>
          <dgm:bulletEnabled val="1"/>
        </dgm:presLayoutVars>
      </dgm:prSet>
      <dgm:spPr/>
      <dgm:t>
        <a:bodyPr/>
        <a:lstStyle/>
        <a:p>
          <a:endParaRPr lang="zh-CN" altLang="en-US"/>
        </a:p>
      </dgm:t>
    </dgm:pt>
    <dgm:pt modelId="{83D62C73-05A0-4E98-B3B0-CB9ADC146F42}" type="pres">
      <dgm:prSet presAssocID="{33545838-D954-40E7-B1B1-C2125315517A}" presName="bullet5c" presStyleLbl="node1" presStyleIdx="2" presStyleCnt="5"/>
      <dgm:spPr/>
    </dgm:pt>
    <dgm:pt modelId="{04471AAB-B5DD-4BAA-9093-18A662B14413}" type="pres">
      <dgm:prSet presAssocID="{33545838-D954-40E7-B1B1-C2125315517A}" presName="textBox5c" presStyleLbl="revTx" presStyleIdx="2" presStyleCnt="5">
        <dgm:presLayoutVars>
          <dgm:bulletEnabled val="1"/>
        </dgm:presLayoutVars>
      </dgm:prSet>
      <dgm:spPr/>
      <dgm:t>
        <a:bodyPr/>
        <a:lstStyle/>
        <a:p>
          <a:endParaRPr lang="zh-CN" altLang="en-US"/>
        </a:p>
      </dgm:t>
    </dgm:pt>
    <dgm:pt modelId="{E1E4C154-9E8F-411D-944D-47EBDB780215}" type="pres">
      <dgm:prSet presAssocID="{52BF4FBF-F9AC-4861-A414-2F1FABE32207}" presName="bullet5d" presStyleLbl="node1" presStyleIdx="3" presStyleCnt="5"/>
      <dgm:spPr/>
    </dgm:pt>
    <dgm:pt modelId="{6ED3BDF5-6186-48BD-B003-79B62054174B}" type="pres">
      <dgm:prSet presAssocID="{52BF4FBF-F9AC-4861-A414-2F1FABE32207}" presName="textBox5d" presStyleLbl="revTx" presStyleIdx="3" presStyleCnt="5">
        <dgm:presLayoutVars>
          <dgm:bulletEnabled val="1"/>
        </dgm:presLayoutVars>
      </dgm:prSet>
      <dgm:spPr/>
      <dgm:t>
        <a:bodyPr/>
        <a:lstStyle/>
        <a:p>
          <a:endParaRPr lang="zh-CN" altLang="en-US"/>
        </a:p>
      </dgm:t>
    </dgm:pt>
    <dgm:pt modelId="{4F2893E9-464B-477C-8107-E88B38F13FDA}" type="pres">
      <dgm:prSet presAssocID="{2981C514-B35B-4FC9-8BED-C1F073E0C303}" presName="bullet5e" presStyleLbl="node1" presStyleIdx="4" presStyleCnt="5"/>
      <dgm:spPr/>
    </dgm:pt>
    <dgm:pt modelId="{9B11FD7F-0E1C-444E-A074-C15DFF2C9112}" type="pres">
      <dgm:prSet presAssocID="{2981C514-B35B-4FC9-8BED-C1F073E0C303}" presName="textBox5e" presStyleLbl="revTx" presStyleIdx="4" presStyleCnt="5">
        <dgm:presLayoutVars>
          <dgm:bulletEnabled val="1"/>
        </dgm:presLayoutVars>
      </dgm:prSet>
      <dgm:spPr/>
      <dgm:t>
        <a:bodyPr/>
        <a:lstStyle/>
        <a:p>
          <a:endParaRPr lang="zh-CN" altLang="en-US"/>
        </a:p>
      </dgm:t>
    </dgm:pt>
  </dgm:ptLst>
  <dgm:cxnLst>
    <dgm:cxn modelId="{A5E01CE1-6696-44C0-8B89-24F2132CD178}" srcId="{28EF68F0-5C46-4716-930E-4A231D86B004}" destId="{33545838-D954-40E7-B1B1-C2125315517A}" srcOrd="2" destOrd="0" parTransId="{CC9A2FA2-DBEB-491F-8874-EC1D533480A4}" sibTransId="{5A13D981-7738-4E59-AEEF-308348C65BCA}"/>
    <dgm:cxn modelId="{5E6914A4-907D-44B8-9DC7-5E1977E5C11F}" type="presOf" srcId="{52BF4FBF-F9AC-4861-A414-2F1FABE32207}" destId="{6ED3BDF5-6186-48BD-B003-79B62054174B}" srcOrd="0" destOrd="0" presId="urn:microsoft.com/office/officeart/2005/8/layout/arrow2"/>
    <dgm:cxn modelId="{A43A22AD-8ABD-4D95-8C2E-9DEE3F6512AD}" type="presOf" srcId="{28EF68F0-5C46-4716-930E-4A231D86B004}" destId="{0C47664A-BA2E-4400-A1DA-2FAE786A6F98}" srcOrd="0" destOrd="0" presId="urn:microsoft.com/office/officeart/2005/8/layout/arrow2"/>
    <dgm:cxn modelId="{491412AB-7D6B-4882-B47F-BD3298220156}" srcId="{28EF68F0-5C46-4716-930E-4A231D86B004}" destId="{7F3625FC-822E-45FB-8BB5-953E23A548BA}" srcOrd="1" destOrd="0" parTransId="{FCC7BB5E-7867-4C3D-888A-701B9E353317}" sibTransId="{887244AD-F1C4-4C61-BD5B-6E59B041F2C9}"/>
    <dgm:cxn modelId="{6AD3100D-9971-440D-B4D3-EAD35F9E2A84}" type="presOf" srcId="{33545838-D954-40E7-B1B1-C2125315517A}" destId="{04471AAB-B5DD-4BAA-9093-18A662B14413}" srcOrd="0" destOrd="0" presId="urn:microsoft.com/office/officeart/2005/8/layout/arrow2"/>
    <dgm:cxn modelId="{61719B8B-DACB-4667-B160-5EB3CBBE058F}" srcId="{28EF68F0-5C46-4716-930E-4A231D86B004}" destId="{52BF4FBF-F9AC-4861-A414-2F1FABE32207}" srcOrd="3" destOrd="0" parTransId="{A115B81B-3C71-4CFE-A546-7DA09388D2BA}" sibTransId="{01B25F85-EDC4-4E0B-A288-E253490E90AE}"/>
    <dgm:cxn modelId="{3C8A7C44-D3B2-484E-AF02-2960C4953697}" srcId="{28EF68F0-5C46-4716-930E-4A231D86B004}" destId="{8DF95244-77E1-43D5-B75E-0F86F5E123C1}" srcOrd="0" destOrd="0" parTransId="{73DCA5C2-67E4-452B-8EE4-772CF17B4B68}" sibTransId="{AF7EB1BD-7787-46CC-B098-FED1C3EC5B2B}"/>
    <dgm:cxn modelId="{D7CAAED5-671A-42AD-A957-61FCD2FEF564}" type="presOf" srcId="{7F3625FC-822E-45FB-8BB5-953E23A548BA}" destId="{F748E196-F90F-4024-9944-7A84C8D5AED0}" srcOrd="0" destOrd="0" presId="urn:microsoft.com/office/officeart/2005/8/layout/arrow2"/>
    <dgm:cxn modelId="{A0BA3D59-B36B-4DAC-8CD1-B9E406A061FD}" srcId="{28EF68F0-5C46-4716-930E-4A231D86B004}" destId="{2981C514-B35B-4FC9-8BED-C1F073E0C303}" srcOrd="4" destOrd="0" parTransId="{F0939E3C-6684-4E65-87AF-647179A7A9DA}" sibTransId="{C27D918D-4D7D-4258-8263-E2BD323EAEDF}"/>
    <dgm:cxn modelId="{3A89088F-D43E-47ED-8FD4-1ECEB8B3A461}" type="presOf" srcId="{2981C514-B35B-4FC9-8BED-C1F073E0C303}" destId="{9B11FD7F-0E1C-444E-A074-C15DFF2C9112}" srcOrd="0" destOrd="0" presId="urn:microsoft.com/office/officeart/2005/8/layout/arrow2"/>
    <dgm:cxn modelId="{03E02464-9E2C-4B8C-B43B-BE716CA365E6}" type="presOf" srcId="{8DF95244-77E1-43D5-B75E-0F86F5E123C1}" destId="{EB6B8886-2D0E-4CD5-B516-019C7440C06F}" srcOrd="0" destOrd="0" presId="urn:microsoft.com/office/officeart/2005/8/layout/arrow2"/>
    <dgm:cxn modelId="{EC59EAF3-C804-4D3B-A25F-26E4D0D7F6DC}" type="presParOf" srcId="{0C47664A-BA2E-4400-A1DA-2FAE786A6F98}" destId="{08D2B88A-91DB-4B65-A173-46A7A4F82AB7}" srcOrd="0" destOrd="0" presId="urn:microsoft.com/office/officeart/2005/8/layout/arrow2"/>
    <dgm:cxn modelId="{CBAC5445-C591-4C61-B46C-43E134A9DDD6}" type="presParOf" srcId="{0C47664A-BA2E-4400-A1DA-2FAE786A6F98}" destId="{2B65AE5B-7C25-44D8-B4B5-88A5030A9214}" srcOrd="1" destOrd="0" presId="urn:microsoft.com/office/officeart/2005/8/layout/arrow2"/>
    <dgm:cxn modelId="{B01B7238-9E19-42F7-B5D6-2629E64567F1}" type="presParOf" srcId="{2B65AE5B-7C25-44D8-B4B5-88A5030A9214}" destId="{09F258E8-62C8-4B01-B9B1-82BC638EB126}" srcOrd="0" destOrd="0" presId="urn:microsoft.com/office/officeart/2005/8/layout/arrow2"/>
    <dgm:cxn modelId="{1B92402D-34F9-4BEE-B0D7-596C468FA57F}" type="presParOf" srcId="{2B65AE5B-7C25-44D8-B4B5-88A5030A9214}" destId="{EB6B8886-2D0E-4CD5-B516-019C7440C06F}" srcOrd="1" destOrd="0" presId="urn:microsoft.com/office/officeart/2005/8/layout/arrow2"/>
    <dgm:cxn modelId="{D56CC9A9-81A9-4C2A-9B11-47C9F3B4966E}" type="presParOf" srcId="{2B65AE5B-7C25-44D8-B4B5-88A5030A9214}" destId="{6D0E2E0E-AF23-4347-898F-091BD870F53F}" srcOrd="2" destOrd="0" presId="urn:microsoft.com/office/officeart/2005/8/layout/arrow2"/>
    <dgm:cxn modelId="{EED4ED59-CE8F-459C-A3BA-D9FB3F27B846}" type="presParOf" srcId="{2B65AE5B-7C25-44D8-B4B5-88A5030A9214}" destId="{F748E196-F90F-4024-9944-7A84C8D5AED0}" srcOrd="3" destOrd="0" presId="urn:microsoft.com/office/officeart/2005/8/layout/arrow2"/>
    <dgm:cxn modelId="{99CE9237-AB0B-43BB-8D4E-4C0F83420A8B}" type="presParOf" srcId="{2B65AE5B-7C25-44D8-B4B5-88A5030A9214}" destId="{83D62C73-05A0-4E98-B3B0-CB9ADC146F42}" srcOrd="4" destOrd="0" presId="urn:microsoft.com/office/officeart/2005/8/layout/arrow2"/>
    <dgm:cxn modelId="{02236AE6-727D-4AE4-A4E5-BCB9A977C42D}" type="presParOf" srcId="{2B65AE5B-7C25-44D8-B4B5-88A5030A9214}" destId="{04471AAB-B5DD-4BAA-9093-18A662B14413}" srcOrd="5" destOrd="0" presId="urn:microsoft.com/office/officeart/2005/8/layout/arrow2"/>
    <dgm:cxn modelId="{E6FA0B01-9579-4761-BFE1-001BEDE71875}" type="presParOf" srcId="{2B65AE5B-7C25-44D8-B4B5-88A5030A9214}" destId="{E1E4C154-9E8F-411D-944D-47EBDB780215}" srcOrd="6" destOrd="0" presId="urn:microsoft.com/office/officeart/2005/8/layout/arrow2"/>
    <dgm:cxn modelId="{E8DD3F6C-2E24-4125-8B8C-12F9D785C01F}" type="presParOf" srcId="{2B65AE5B-7C25-44D8-B4B5-88A5030A9214}" destId="{6ED3BDF5-6186-48BD-B003-79B62054174B}" srcOrd="7" destOrd="0" presId="urn:microsoft.com/office/officeart/2005/8/layout/arrow2"/>
    <dgm:cxn modelId="{60755DC4-80BC-41AE-8D5C-38CDCFEAC426}" type="presParOf" srcId="{2B65AE5B-7C25-44D8-B4B5-88A5030A9214}" destId="{4F2893E9-464B-477C-8107-E88B38F13FDA}" srcOrd="8" destOrd="0" presId="urn:microsoft.com/office/officeart/2005/8/layout/arrow2"/>
    <dgm:cxn modelId="{7A595DBC-74D1-42D5-A5E8-4639B47FFBA5}" type="presParOf" srcId="{2B65AE5B-7C25-44D8-B4B5-88A5030A9214}" destId="{9B11FD7F-0E1C-444E-A074-C15DFF2C9112}" srcOrd="9" destOrd="0" presId="urn:microsoft.com/office/officeart/2005/8/layout/arrow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427A5B-F54D-4084-BAA2-76BE4C034596}">
      <dsp:nvSpPr>
        <dsp:cNvPr id="0" name=""/>
        <dsp:cNvSpPr/>
      </dsp:nvSpPr>
      <dsp:spPr>
        <a:xfrm>
          <a:off x="2445232" y="1472348"/>
          <a:ext cx="1119303" cy="1119303"/>
        </a:xfrm>
        <a:prstGeom prst="ellipse">
          <a:avLst/>
        </a:prstGeom>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5"/>
        </a:lnRef>
        <a:fillRef idx="3">
          <a:schemeClr val="accent5"/>
        </a:fillRef>
        <a:effectRef idx="3">
          <a:schemeClr val="accent5"/>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baseline="0" dirty="0">
              <a:ea typeface="仿宋" panose="02010609060101010101" pitchFamily="49" charset="-122"/>
            </a:rPr>
            <a:t>影响因素</a:t>
          </a:r>
        </a:p>
      </dsp:txBody>
      <dsp:txXfrm>
        <a:off x="2609150" y="1636266"/>
        <a:ext cx="791467" cy="791467"/>
      </dsp:txXfrm>
    </dsp:sp>
    <dsp:sp modelId="{FEB2AEEF-E3A7-42C9-A7C6-181E380F6A4E}">
      <dsp:nvSpPr>
        <dsp:cNvPr id="0" name=""/>
        <dsp:cNvSpPr/>
      </dsp:nvSpPr>
      <dsp:spPr>
        <a:xfrm rot="16200000">
          <a:off x="2835659" y="1286598"/>
          <a:ext cx="338449" cy="33050"/>
        </a:xfrm>
        <a:custGeom>
          <a:avLst/>
          <a:gdLst/>
          <a:ahLst/>
          <a:cxnLst/>
          <a:rect l="0" t="0" r="0" b="0"/>
          <a:pathLst>
            <a:path>
              <a:moveTo>
                <a:pt x="0" y="16525"/>
              </a:moveTo>
              <a:lnTo>
                <a:pt x="338449" y="16525"/>
              </a:lnTo>
            </a:path>
          </a:pathLst>
        </a:custGeom>
        <a:noFill/>
        <a:ln w="12700" cap="flat" cmpd="sng" algn="ctr">
          <a:solidFill>
            <a:schemeClr val="accent6">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066800">
            <a:lnSpc>
              <a:spcPct val="90000"/>
            </a:lnSpc>
            <a:spcBef>
              <a:spcPct val="0"/>
            </a:spcBef>
            <a:spcAft>
              <a:spcPct val="35000"/>
            </a:spcAft>
          </a:pPr>
          <a:endParaRPr lang="zh-CN" altLang="en-US" sz="2400" kern="1200" baseline="0">
            <a:ea typeface="仿宋" panose="02010609060101010101" pitchFamily="49" charset="-122"/>
          </a:endParaRPr>
        </a:p>
      </dsp:txBody>
      <dsp:txXfrm>
        <a:off x="2996423" y="1294661"/>
        <a:ext cx="16922" cy="16922"/>
      </dsp:txXfrm>
    </dsp:sp>
    <dsp:sp modelId="{B8F9BB59-1660-4C83-A370-2D656A27E2C6}">
      <dsp:nvSpPr>
        <dsp:cNvPr id="0" name=""/>
        <dsp:cNvSpPr/>
      </dsp:nvSpPr>
      <dsp:spPr>
        <a:xfrm>
          <a:off x="1594606" y="14594"/>
          <a:ext cx="2820555" cy="1119303"/>
        </a:xfrm>
        <a:prstGeom prst="ellipse">
          <a:avLst/>
        </a:prstGeom>
        <a:gradFill rotWithShape="0">
          <a:gsLst>
            <a:gs pos="0">
              <a:schemeClr val="accent6">
                <a:alpha val="90000"/>
                <a:hueOff val="0"/>
                <a:satOff val="0"/>
                <a:lumOff val="0"/>
                <a:alphaOff val="0"/>
                <a:satMod val="103000"/>
                <a:lumMod val="102000"/>
                <a:tint val="94000"/>
              </a:schemeClr>
            </a:gs>
            <a:gs pos="50000">
              <a:schemeClr val="accent6">
                <a:alpha val="90000"/>
                <a:hueOff val="0"/>
                <a:satOff val="0"/>
                <a:lumOff val="0"/>
                <a:alphaOff val="0"/>
                <a:satMod val="110000"/>
                <a:lumMod val="100000"/>
                <a:shade val="100000"/>
              </a:schemeClr>
            </a:gs>
            <a:gs pos="100000">
              <a:schemeClr val="accent6">
                <a:alpha val="9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baseline="0" dirty="0">
              <a:ea typeface="仿宋" panose="02010609060101010101" pitchFamily="49" charset="-122"/>
            </a:rPr>
            <a:t>企业所处行业的特点和经营领域</a:t>
          </a:r>
        </a:p>
      </dsp:txBody>
      <dsp:txXfrm>
        <a:off x="2007667" y="178512"/>
        <a:ext cx="1994433" cy="791467"/>
      </dsp:txXfrm>
    </dsp:sp>
    <dsp:sp modelId="{74D46A73-2E79-4E92-9534-EA6966B5B3BC}">
      <dsp:nvSpPr>
        <dsp:cNvPr id="0" name=""/>
        <dsp:cNvSpPr/>
      </dsp:nvSpPr>
      <dsp:spPr>
        <a:xfrm rot="65421">
          <a:off x="3564413" y="2028359"/>
          <a:ext cx="234947" cy="33050"/>
        </a:xfrm>
        <a:custGeom>
          <a:avLst/>
          <a:gdLst/>
          <a:ahLst/>
          <a:cxnLst/>
          <a:rect l="0" t="0" r="0" b="0"/>
          <a:pathLst>
            <a:path>
              <a:moveTo>
                <a:pt x="0" y="16525"/>
              </a:moveTo>
              <a:lnTo>
                <a:pt x="234947" y="16525"/>
              </a:lnTo>
            </a:path>
          </a:pathLst>
        </a:custGeom>
        <a:noFill/>
        <a:ln w="12700" cap="flat" cmpd="sng" algn="ctr">
          <a:solidFill>
            <a:schemeClr val="accent6">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066800">
            <a:lnSpc>
              <a:spcPct val="90000"/>
            </a:lnSpc>
            <a:spcBef>
              <a:spcPct val="0"/>
            </a:spcBef>
            <a:spcAft>
              <a:spcPct val="35000"/>
            </a:spcAft>
          </a:pPr>
          <a:endParaRPr lang="zh-CN" altLang="en-US" sz="2400" kern="1200" baseline="0">
            <a:ea typeface="仿宋" panose="02010609060101010101" pitchFamily="49" charset="-122"/>
          </a:endParaRPr>
        </a:p>
      </dsp:txBody>
      <dsp:txXfrm>
        <a:off x="3676013" y="2039011"/>
        <a:ext cx="11747" cy="11747"/>
      </dsp:txXfrm>
    </dsp:sp>
    <dsp:sp modelId="{82660B12-09DA-493F-A468-7572BE743C4F}">
      <dsp:nvSpPr>
        <dsp:cNvPr id="0" name=""/>
        <dsp:cNvSpPr/>
      </dsp:nvSpPr>
      <dsp:spPr>
        <a:xfrm>
          <a:off x="3798627" y="1507865"/>
          <a:ext cx="2144765" cy="1119303"/>
        </a:xfrm>
        <a:prstGeom prst="ellipse">
          <a:avLst/>
        </a:prstGeom>
        <a:gradFill rotWithShape="0">
          <a:gsLst>
            <a:gs pos="0">
              <a:schemeClr val="accent6">
                <a:alpha val="90000"/>
                <a:hueOff val="0"/>
                <a:satOff val="0"/>
                <a:lumOff val="0"/>
                <a:alphaOff val="-13333"/>
                <a:satMod val="103000"/>
                <a:lumMod val="102000"/>
                <a:tint val="94000"/>
              </a:schemeClr>
            </a:gs>
            <a:gs pos="50000">
              <a:schemeClr val="accent6">
                <a:alpha val="90000"/>
                <a:hueOff val="0"/>
                <a:satOff val="0"/>
                <a:lumOff val="0"/>
                <a:alphaOff val="-13333"/>
                <a:satMod val="110000"/>
                <a:lumMod val="100000"/>
                <a:shade val="100000"/>
              </a:schemeClr>
            </a:gs>
            <a:gs pos="100000">
              <a:schemeClr val="accent6">
                <a:alpha val="90000"/>
                <a:hueOff val="0"/>
                <a:satOff val="0"/>
                <a:lumOff val="0"/>
                <a:alphaOff val="-1333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baseline="0" dirty="0">
              <a:ea typeface="仿宋" panose="02010609060101010101" pitchFamily="49" charset="-122"/>
            </a:rPr>
            <a:t>企业的经营状况</a:t>
          </a:r>
        </a:p>
      </dsp:txBody>
      <dsp:txXfrm>
        <a:off x="4112721" y="1671783"/>
        <a:ext cx="1516577" cy="791467"/>
      </dsp:txXfrm>
    </dsp:sp>
    <dsp:sp modelId="{BA8721B4-DCA5-4C6C-ABE3-124E0F6C875E}">
      <dsp:nvSpPr>
        <dsp:cNvPr id="0" name=""/>
        <dsp:cNvSpPr/>
      </dsp:nvSpPr>
      <dsp:spPr>
        <a:xfrm rot="5400000">
          <a:off x="2835659" y="2744351"/>
          <a:ext cx="338449" cy="33050"/>
        </a:xfrm>
        <a:custGeom>
          <a:avLst/>
          <a:gdLst/>
          <a:ahLst/>
          <a:cxnLst/>
          <a:rect l="0" t="0" r="0" b="0"/>
          <a:pathLst>
            <a:path>
              <a:moveTo>
                <a:pt x="0" y="16525"/>
              </a:moveTo>
              <a:lnTo>
                <a:pt x="338449" y="16525"/>
              </a:lnTo>
            </a:path>
          </a:pathLst>
        </a:custGeom>
        <a:noFill/>
        <a:ln w="12700" cap="flat" cmpd="sng" algn="ctr">
          <a:solidFill>
            <a:schemeClr val="accent6">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066800">
            <a:lnSpc>
              <a:spcPct val="90000"/>
            </a:lnSpc>
            <a:spcBef>
              <a:spcPct val="0"/>
            </a:spcBef>
            <a:spcAft>
              <a:spcPct val="35000"/>
            </a:spcAft>
          </a:pPr>
          <a:endParaRPr lang="zh-CN" altLang="en-US" sz="2400" kern="1200" baseline="0">
            <a:ea typeface="仿宋" panose="02010609060101010101" pitchFamily="49" charset="-122"/>
          </a:endParaRPr>
        </a:p>
      </dsp:txBody>
      <dsp:txXfrm>
        <a:off x="2996423" y="2752415"/>
        <a:ext cx="16922" cy="16922"/>
      </dsp:txXfrm>
    </dsp:sp>
    <dsp:sp modelId="{05EEC997-FD48-41A5-A44B-552E47077178}">
      <dsp:nvSpPr>
        <dsp:cNvPr id="0" name=""/>
        <dsp:cNvSpPr/>
      </dsp:nvSpPr>
      <dsp:spPr>
        <a:xfrm>
          <a:off x="1479195" y="2930101"/>
          <a:ext cx="3051378" cy="1119303"/>
        </a:xfrm>
        <a:prstGeom prst="ellipse">
          <a:avLst/>
        </a:prstGeom>
        <a:gradFill rotWithShape="0">
          <a:gsLst>
            <a:gs pos="0">
              <a:schemeClr val="accent6">
                <a:alpha val="90000"/>
                <a:hueOff val="0"/>
                <a:satOff val="0"/>
                <a:lumOff val="0"/>
                <a:alphaOff val="-26667"/>
                <a:satMod val="103000"/>
                <a:lumMod val="102000"/>
                <a:tint val="94000"/>
              </a:schemeClr>
            </a:gs>
            <a:gs pos="50000">
              <a:schemeClr val="accent6">
                <a:alpha val="90000"/>
                <a:hueOff val="0"/>
                <a:satOff val="0"/>
                <a:lumOff val="0"/>
                <a:alphaOff val="-26667"/>
                <a:satMod val="110000"/>
                <a:lumMod val="100000"/>
                <a:shade val="100000"/>
              </a:schemeClr>
            </a:gs>
            <a:gs pos="100000">
              <a:schemeClr val="accent6">
                <a:alpha val="90000"/>
                <a:hueOff val="0"/>
                <a:satOff val="0"/>
                <a:lumOff val="0"/>
                <a:alphaOff val="-26667"/>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baseline="0" dirty="0">
              <a:ea typeface="仿宋" panose="02010609060101010101" pitchFamily="49" charset="-122"/>
            </a:rPr>
            <a:t>市场需求的季节性</a:t>
          </a:r>
        </a:p>
      </dsp:txBody>
      <dsp:txXfrm>
        <a:off x="1926059" y="3094019"/>
        <a:ext cx="2157650" cy="791467"/>
      </dsp:txXfrm>
    </dsp:sp>
    <dsp:sp modelId="{0FB4B815-516D-4E0C-897C-15A80BEB60B7}">
      <dsp:nvSpPr>
        <dsp:cNvPr id="0" name=""/>
        <dsp:cNvSpPr/>
      </dsp:nvSpPr>
      <dsp:spPr>
        <a:xfrm rot="10749996">
          <a:off x="2160083" y="2025689"/>
          <a:ext cx="285223" cy="33050"/>
        </a:xfrm>
        <a:custGeom>
          <a:avLst/>
          <a:gdLst/>
          <a:ahLst/>
          <a:cxnLst/>
          <a:rect l="0" t="0" r="0" b="0"/>
          <a:pathLst>
            <a:path>
              <a:moveTo>
                <a:pt x="0" y="16525"/>
              </a:moveTo>
              <a:lnTo>
                <a:pt x="285223" y="16525"/>
              </a:lnTo>
            </a:path>
          </a:pathLst>
        </a:custGeom>
        <a:noFill/>
        <a:ln w="12700" cap="flat" cmpd="sng" algn="ctr">
          <a:solidFill>
            <a:schemeClr val="accent6">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066800">
            <a:lnSpc>
              <a:spcPct val="90000"/>
            </a:lnSpc>
            <a:spcBef>
              <a:spcPct val="0"/>
            </a:spcBef>
            <a:spcAft>
              <a:spcPct val="35000"/>
            </a:spcAft>
          </a:pPr>
          <a:endParaRPr lang="zh-CN" altLang="en-US" sz="2400" kern="1200" baseline="0">
            <a:ea typeface="仿宋" panose="02010609060101010101" pitchFamily="49" charset="-122"/>
          </a:endParaRPr>
        </a:p>
      </dsp:txBody>
      <dsp:txXfrm rot="10800000">
        <a:off x="2295564" y="2035083"/>
        <a:ext cx="14261" cy="14261"/>
      </dsp:txXfrm>
    </dsp:sp>
    <dsp:sp modelId="{6C0EF865-D6C4-46C2-B87B-CB733FCDA82C}">
      <dsp:nvSpPr>
        <dsp:cNvPr id="0" name=""/>
        <dsp:cNvSpPr/>
      </dsp:nvSpPr>
      <dsp:spPr>
        <a:xfrm>
          <a:off x="188119" y="1498977"/>
          <a:ext cx="1972302" cy="1119303"/>
        </a:xfrm>
        <a:prstGeom prst="ellipse">
          <a:avLst/>
        </a:prstGeom>
        <a:gradFill rotWithShape="0">
          <a:gsLst>
            <a:gs pos="0">
              <a:schemeClr val="accent6">
                <a:alpha val="90000"/>
                <a:hueOff val="0"/>
                <a:satOff val="0"/>
                <a:lumOff val="0"/>
                <a:alphaOff val="-40000"/>
                <a:satMod val="103000"/>
                <a:lumMod val="102000"/>
                <a:tint val="94000"/>
              </a:schemeClr>
            </a:gs>
            <a:gs pos="50000">
              <a:schemeClr val="accent6">
                <a:alpha val="90000"/>
                <a:hueOff val="0"/>
                <a:satOff val="0"/>
                <a:lumOff val="0"/>
                <a:alphaOff val="-40000"/>
                <a:satMod val="110000"/>
                <a:lumMod val="100000"/>
                <a:shade val="100000"/>
              </a:schemeClr>
            </a:gs>
            <a:gs pos="100000">
              <a:schemeClr val="accent6">
                <a:alpha val="90000"/>
                <a:hueOff val="0"/>
                <a:satOff val="0"/>
                <a:lumOff val="0"/>
                <a:alphaOff val="-4000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baseline="0" dirty="0">
              <a:ea typeface="仿宋" panose="02010609060101010101" pitchFamily="49" charset="-122"/>
            </a:rPr>
            <a:t>宏观经济环境</a:t>
          </a:r>
        </a:p>
      </dsp:txBody>
      <dsp:txXfrm>
        <a:off x="476956" y="1662895"/>
        <a:ext cx="1394628" cy="79146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507DA4-BFF8-4F1B-91C1-4ED69285401A}">
      <dsp:nvSpPr>
        <dsp:cNvPr id="0" name=""/>
        <dsp:cNvSpPr/>
      </dsp:nvSpPr>
      <dsp:spPr>
        <a:xfrm>
          <a:off x="2393156" y="1835358"/>
          <a:ext cx="1309687" cy="1309687"/>
        </a:xfrm>
        <a:prstGeom prst="ellipse">
          <a:avLst/>
        </a:prstGeom>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5"/>
        </a:lnRef>
        <a:fillRef idx="3">
          <a:schemeClr val="accent5"/>
        </a:fillRef>
        <a:effectRef idx="3">
          <a:schemeClr val="accent5"/>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kern="1200" baseline="0" dirty="0">
              <a:ea typeface="仿宋" panose="02010609060101010101" pitchFamily="49" charset="-122"/>
            </a:rPr>
            <a:t>分析结果</a:t>
          </a:r>
        </a:p>
      </dsp:txBody>
      <dsp:txXfrm>
        <a:off x="2584955" y="2027157"/>
        <a:ext cx="926089" cy="926089"/>
      </dsp:txXfrm>
    </dsp:sp>
    <dsp:sp modelId="{F07CA18A-1526-4E5F-B4B8-1CAB44EDA851}">
      <dsp:nvSpPr>
        <dsp:cNvPr id="0" name=""/>
        <dsp:cNvSpPr/>
      </dsp:nvSpPr>
      <dsp:spPr>
        <a:xfrm rot="16200000">
          <a:off x="2909372" y="1358997"/>
          <a:ext cx="277254" cy="445293"/>
        </a:xfrm>
        <a:prstGeom prst="rightArrow">
          <a:avLst>
            <a:gd name="adj1" fmla="val 60000"/>
            <a:gd name="adj2" fmla="val 50000"/>
          </a:avLst>
        </a:prstGeom>
        <a:gradFill rotWithShape="0">
          <a:gsLst>
            <a:gs pos="0">
              <a:schemeClr val="accent5">
                <a:shade val="90000"/>
                <a:hueOff val="0"/>
                <a:satOff val="0"/>
                <a:lumOff val="0"/>
                <a:alphaOff val="0"/>
                <a:satMod val="103000"/>
                <a:lumMod val="102000"/>
                <a:tint val="94000"/>
              </a:schemeClr>
            </a:gs>
            <a:gs pos="50000">
              <a:schemeClr val="accent5">
                <a:shade val="90000"/>
                <a:hueOff val="0"/>
                <a:satOff val="0"/>
                <a:lumOff val="0"/>
                <a:alphaOff val="0"/>
                <a:satMod val="110000"/>
                <a:lumMod val="100000"/>
                <a:shade val="100000"/>
              </a:schemeClr>
            </a:gs>
            <a:gs pos="100000">
              <a:schemeClr val="accent5">
                <a:shade val="9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zh-CN" altLang="en-US" sz="2400" kern="1200" baseline="0">
            <a:ea typeface="仿宋" panose="02010609060101010101" pitchFamily="49" charset="-122"/>
          </a:endParaRPr>
        </a:p>
      </dsp:txBody>
      <dsp:txXfrm>
        <a:off x="2950960" y="1489644"/>
        <a:ext cx="194078" cy="267175"/>
      </dsp:txXfrm>
    </dsp:sp>
    <dsp:sp modelId="{324E91B3-BC95-447C-88BE-174F28C0052D}">
      <dsp:nvSpPr>
        <dsp:cNvPr id="0" name=""/>
        <dsp:cNvSpPr/>
      </dsp:nvSpPr>
      <dsp:spPr>
        <a:xfrm>
          <a:off x="2393156" y="2548"/>
          <a:ext cx="1309687" cy="1309687"/>
        </a:xfrm>
        <a:prstGeom prst="ellipse">
          <a:avLst/>
        </a:prstGeom>
        <a:gradFill rotWithShape="0">
          <a:gsLst>
            <a:gs pos="0">
              <a:schemeClr val="accent5">
                <a:shade val="80000"/>
                <a:hueOff val="0"/>
                <a:satOff val="0"/>
                <a:lumOff val="0"/>
                <a:alphaOff val="0"/>
                <a:satMod val="103000"/>
                <a:lumMod val="102000"/>
                <a:tint val="94000"/>
              </a:schemeClr>
            </a:gs>
            <a:gs pos="50000">
              <a:schemeClr val="accent5">
                <a:shade val="80000"/>
                <a:hueOff val="0"/>
                <a:satOff val="0"/>
                <a:lumOff val="0"/>
                <a:alphaOff val="0"/>
                <a:satMod val="110000"/>
                <a:lumMod val="100000"/>
                <a:shade val="100000"/>
              </a:schemeClr>
            </a:gs>
            <a:gs pos="100000">
              <a:schemeClr val="accent5">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kern="1200" baseline="0" dirty="0">
              <a:ea typeface="仿宋" panose="02010609060101010101" pitchFamily="49" charset="-122"/>
            </a:rPr>
            <a:t>行业特点</a:t>
          </a:r>
        </a:p>
      </dsp:txBody>
      <dsp:txXfrm>
        <a:off x="2584955" y="194347"/>
        <a:ext cx="926089" cy="926089"/>
      </dsp:txXfrm>
    </dsp:sp>
    <dsp:sp modelId="{23AD8432-AF64-4722-B2A1-74020118CA7C}">
      <dsp:nvSpPr>
        <dsp:cNvPr id="0" name=""/>
        <dsp:cNvSpPr/>
      </dsp:nvSpPr>
      <dsp:spPr>
        <a:xfrm rot="1800000">
          <a:off x="3696206" y="2721834"/>
          <a:ext cx="277254" cy="445293"/>
        </a:xfrm>
        <a:prstGeom prst="rightArrow">
          <a:avLst>
            <a:gd name="adj1" fmla="val 60000"/>
            <a:gd name="adj2" fmla="val 50000"/>
          </a:avLst>
        </a:prstGeom>
        <a:gradFill rotWithShape="0">
          <a:gsLst>
            <a:gs pos="0">
              <a:schemeClr val="accent5">
                <a:shade val="90000"/>
                <a:hueOff val="135647"/>
                <a:satOff val="-313"/>
                <a:lumOff val="9936"/>
                <a:alphaOff val="0"/>
                <a:satMod val="103000"/>
                <a:lumMod val="102000"/>
                <a:tint val="94000"/>
              </a:schemeClr>
            </a:gs>
            <a:gs pos="50000">
              <a:schemeClr val="accent5">
                <a:shade val="90000"/>
                <a:hueOff val="135647"/>
                <a:satOff val="-313"/>
                <a:lumOff val="9936"/>
                <a:alphaOff val="0"/>
                <a:satMod val="110000"/>
                <a:lumMod val="100000"/>
                <a:shade val="100000"/>
              </a:schemeClr>
            </a:gs>
            <a:gs pos="100000">
              <a:schemeClr val="accent5">
                <a:shade val="90000"/>
                <a:hueOff val="135647"/>
                <a:satOff val="-313"/>
                <a:lumOff val="993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zh-CN" altLang="en-US" sz="1900" kern="1200"/>
        </a:p>
      </dsp:txBody>
      <dsp:txXfrm>
        <a:off x="3701778" y="2790099"/>
        <a:ext cx="194078" cy="267175"/>
      </dsp:txXfrm>
    </dsp:sp>
    <dsp:sp modelId="{1FC7DE49-1D3D-400C-B30E-28553C3E8970}">
      <dsp:nvSpPr>
        <dsp:cNvPr id="0" name=""/>
        <dsp:cNvSpPr/>
      </dsp:nvSpPr>
      <dsp:spPr>
        <a:xfrm>
          <a:off x="3980416" y="2751763"/>
          <a:ext cx="1309687" cy="1309687"/>
        </a:xfrm>
        <a:prstGeom prst="ellipse">
          <a:avLst/>
        </a:prstGeom>
        <a:gradFill rotWithShape="0">
          <a:gsLst>
            <a:gs pos="0">
              <a:schemeClr val="accent5">
                <a:shade val="80000"/>
                <a:hueOff val="135632"/>
                <a:satOff val="2588"/>
                <a:lumOff val="11428"/>
                <a:alphaOff val="0"/>
                <a:satMod val="103000"/>
                <a:lumMod val="102000"/>
                <a:tint val="94000"/>
              </a:schemeClr>
            </a:gs>
            <a:gs pos="50000">
              <a:schemeClr val="accent5">
                <a:shade val="80000"/>
                <a:hueOff val="135632"/>
                <a:satOff val="2588"/>
                <a:lumOff val="11428"/>
                <a:alphaOff val="0"/>
                <a:satMod val="110000"/>
                <a:lumMod val="100000"/>
                <a:shade val="100000"/>
              </a:schemeClr>
            </a:gs>
            <a:gs pos="100000">
              <a:schemeClr val="accent5">
                <a:shade val="80000"/>
                <a:hueOff val="135632"/>
                <a:satOff val="2588"/>
                <a:lumOff val="11428"/>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kern="1200" baseline="0" dirty="0">
              <a:ea typeface="仿宋" panose="02010609060101010101" pitchFamily="49" charset="-122"/>
            </a:rPr>
            <a:t>经营特点</a:t>
          </a:r>
        </a:p>
      </dsp:txBody>
      <dsp:txXfrm>
        <a:off x="4172215" y="2943562"/>
        <a:ext cx="926089" cy="926089"/>
      </dsp:txXfrm>
    </dsp:sp>
    <dsp:sp modelId="{280A07DB-4E3D-4134-95AD-5F4F2BF9A564}">
      <dsp:nvSpPr>
        <dsp:cNvPr id="0" name=""/>
        <dsp:cNvSpPr/>
      </dsp:nvSpPr>
      <dsp:spPr>
        <a:xfrm rot="9000000">
          <a:off x="2122538" y="2721834"/>
          <a:ext cx="277254" cy="445293"/>
        </a:xfrm>
        <a:prstGeom prst="rightArrow">
          <a:avLst>
            <a:gd name="adj1" fmla="val 60000"/>
            <a:gd name="adj2" fmla="val 50000"/>
          </a:avLst>
        </a:prstGeom>
        <a:gradFill rotWithShape="0">
          <a:gsLst>
            <a:gs pos="0">
              <a:schemeClr val="accent5">
                <a:shade val="90000"/>
                <a:hueOff val="271295"/>
                <a:satOff val="-626"/>
                <a:lumOff val="19871"/>
                <a:alphaOff val="0"/>
                <a:satMod val="103000"/>
                <a:lumMod val="102000"/>
                <a:tint val="94000"/>
              </a:schemeClr>
            </a:gs>
            <a:gs pos="50000">
              <a:schemeClr val="accent5">
                <a:shade val="90000"/>
                <a:hueOff val="271295"/>
                <a:satOff val="-626"/>
                <a:lumOff val="19871"/>
                <a:alphaOff val="0"/>
                <a:satMod val="110000"/>
                <a:lumMod val="100000"/>
                <a:shade val="100000"/>
              </a:schemeClr>
            </a:gs>
            <a:gs pos="100000">
              <a:schemeClr val="accent5">
                <a:shade val="90000"/>
                <a:hueOff val="271295"/>
                <a:satOff val="-626"/>
                <a:lumOff val="19871"/>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zh-CN" altLang="en-US" sz="1900" kern="1200"/>
        </a:p>
      </dsp:txBody>
      <dsp:txXfrm rot="10800000">
        <a:off x="2200142" y="2790099"/>
        <a:ext cx="194078" cy="267175"/>
      </dsp:txXfrm>
    </dsp:sp>
    <dsp:sp modelId="{40083834-355F-4077-BFB4-B2F252ED0220}">
      <dsp:nvSpPr>
        <dsp:cNvPr id="0" name=""/>
        <dsp:cNvSpPr/>
      </dsp:nvSpPr>
      <dsp:spPr>
        <a:xfrm>
          <a:off x="805896" y="2751763"/>
          <a:ext cx="1309687" cy="1309687"/>
        </a:xfrm>
        <a:prstGeom prst="ellipse">
          <a:avLst/>
        </a:prstGeom>
        <a:gradFill rotWithShape="0">
          <a:gsLst>
            <a:gs pos="0">
              <a:schemeClr val="accent5">
                <a:shade val="80000"/>
                <a:hueOff val="271263"/>
                <a:satOff val="5175"/>
                <a:lumOff val="22855"/>
                <a:alphaOff val="0"/>
                <a:satMod val="103000"/>
                <a:lumMod val="102000"/>
                <a:tint val="94000"/>
              </a:schemeClr>
            </a:gs>
            <a:gs pos="50000">
              <a:schemeClr val="accent5">
                <a:shade val="80000"/>
                <a:hueOff val="271263"/>
                <a:satOff val="5175"/>
                <a:lumOff val="22855"/>
                <a:alphaOff val="0"/>
                <a:satMod val="110000"/>
                <a:lumMod val="100000"/>
                <a:shade val="100000"/>
              </a:schemeClr>
            </a:gs>
            <a:gs pos="100000">
              <a:schemeClr val="accent5">
                <a:shade val="80000"/>
                <a:hueOff val="271263"/>
                <a:satOff val="5175"/>
                <a:lumOff val="2285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kern="1200" baseline="0">
              <a:ea typeface="仿宋" panose="02010609060101010101" pitchFamily="49" charset="-122"/>
            </a:rPr>
            <a:t>技术装备特点</a:t>
          </a:r>
          <a:endParaRPr lang="zh-CN" altLang="en-US" sz="2400" kern="1200" baseline="0" dirty="0">
            <a:ea typeface="仿宋" panose="02010609060101010101" pitchFamily="49" charset="-122"/>
          </a:endParaRPr>
        </a:p>
      </dsp:txBody>
      <dsp:txXfrm>
        <a:off x="997695" y="2943562"/>
        <a:ext cx="926089" cy="9260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C0486E-B2A8-45B3-9EA9-A00AF3B5063C}">
      <dsp:nvSpPr>
        <dsp:cNvPr id="0" name=""/>
        <dsp:cNvSpPr/>
      </dsp:nvSpPr>
      <dsp:spPr>
        <a:xfrm rot="5400000">
          <a:off x="-264244" y="266409"/>
          <a:ext cx="1761629" cy="1233140"/>
        </a:xfrm>
        <a:prstGeom prst="chevron">
          <a:avLst/>
        </a:prstGeom>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5"/>
        </a:lnRef>
        <a:fillRef idx="3">
          <a:schemeClr val="accent5"/>
        </a:fillRef>
        <a:effectRef idx="3">
          <a:schemeClr val="accent5"/>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sz="1800" kern="1200" dirty="0"/>
            <a:t>流动资产构成比重的计算与分析</a:t>
          </a:r>
          <a:endParaRPr lang="zh-CN" altLang="en-US" sz="1800" kern="1200" baseline="0" dirty="0">
            <a:ea typeface="仿宋" panose="02010609060101010101" pitchFamily="49" charset="-122"/>
          </a:endParaRPr>
        </a:p>
      </dsp:txBody>
      <dsp:txXfrm rot="-5400000">
        <a:off x="1" y="618734"/>
        <a:ext cx="1233140" cy="528489"/>
      </dsp:txXfrm>
    </dsp:sp>
    <dsp:sp modelId="{C69D0122-7781-46A1-AD7F-0EA4C3BA1FEB}">
      <dsp:nvSpPr>
        <dsp:cNvPr id="0" name=""/>
        <dsp:cNvSpPr/>
      </dsp:nvSpPr>
      <dsp:spPr>
        <a:xfrm rot="5400000">
          <a:off x="4151894" y="-2916588"/>
          <a:ext cx="1145661" cy="6983168"/>
        </a:xfrm>
        <a:prstGeom prst="round2SameRect">
          <a:avLst/>
        </a:prstGeom>
        <a:solidFill>
          <a:schemeClr val="lt1">
            <a:alpha val="90000"/>
            <a:hueOff val="0"/>
            <a:satOff val="0"/>
            <a:lumOff val="0"/>
            <a:alphaOff val="0"/>
          </a:schemeClr>
        </a:solidFill>
        <a:ln w="6350" cap="flat" cmpd="sng" algn="ctr">
          <a:solidFill>
            <a:schemeClr val="accent5">
              <a:shade val="8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CN" sz="2400" kern="1200" dirty="0"/>
            <a:t>流动资产比重</a:t>
          </a:r>
          <a:r>
            <a:rPr lang="en-US" sz="2400" kern="1200" dirty="0"/>
            <a:t>=</a:t>
          </a:r>
          <a:r>
            <a:rPr lang="zh-CN" sz="2400" kern="1200" dirty="0"/>
            <a:t>流动资产</a:t>
          </a:r>
          <a:r>
            <a:rPr lang="en-US" sz="2400" kern="1200" dirty="0"/>
            <a:t>/</a:t>
          </a:r>
          <a:r>
            <a:rPr lang="zh-CN" sz="2400" kern="1200" dirty="0"/>
            <a:t>资产总额×</a:t>
          </a:r>
          <a:r>
            <a:rPr lang="en-US" sz="2400" kern="1200" dirty="0"/>
            <a:t>100%</a:t>
          </a:r>
          <a:endParaRPr lang="zh-CN" sz="2400" kern="1200" dirty="0"/>
        </a:p>
      </dsp:txBody>
      <dsp:txXfrm rot="-5400000">
        <a:off x="1233141" y="58092"/>
        <a:ext cx="6927241" cy="1033807"/>
      </dsp:txXfrm>
    </dsp:sp>
    <dsp:sp modelId="{7E09D799-604E-4099-AF7B-03D8C07FCD3C}">
      <dsp:nvSpPr>
        <dsp:cNvPr id="0" name=""/>
        <dsp:cNvSpPr/>
      </dsp:nvSpPr>
      <dsp:spPr>
        <a:xfrm rot="5400000">
          <a:off x="-264244" y="1736420"/>
          <a:ext cx="1761629" cy="1233140"/>
        </a:xfrm>
        <a:prstGeom prst="chevron">
          <a:avLst/>
        </a:prstGeom>
        <a:gradFill rotWithShape="0">
          <a:gsLst>
            <a:gs pos="0">
              <a:schemeClr val="accent5">
                <a:shade val="80000"/>
                <a:hueOff val="271263"/>
                <a:satOff val="5175"/>
                <a:lumOff val="22855"/>
                <a:alphaOff val="0"/>
                <a:satMod val="103000"/>
                <a:lumMod val="102000"/>
                <a:tint val="94000"/>
              </a:schemeClr>
            </a:gs>
            <a:gs pos="50000">
              <a:schemeClr val="accent5">
                <a:shade val="80000"/>
                <a:hueOff val="271263"/>
                <a:satOff val="5175"/>
                <a:lumOff val="22855"/>
                <a:alphaOff val="0"/>
                <a:satMod val="110000"/>
                <a:lumMod val="100000"/>
                <a:shade val="100000"/>
              </a:schemeClr>
            </a:gs>
            <a:gs pos="100000">
              <a:schemeClr val="accent5">
                <a:shade val="80000"/>
                <a:hueOff val="271263"/>
                <a:satOff val="5175"/>
                <a:lumOff val="22855"/>
                <a:alphaOff val="0"/>
                <a:lumMod val="99000"/>
                <a:satMod val="120000"/>
                <a:shade val="78000"/>
              </a:schemeClr>
            </a:gs>
          </a:gsLst>
          <a:lin ang="5400000" scaled="0"/>
        </a:gradFill>
        <a:ln w="6350" cap="flat" cmpd="sng" algn="ctr">
          <a:solidFill>
            <a:schemeClr val="accent5">
              <a:shade val="80000"/>
              <a:hueOff val="271263"/>
              <a:satOff val="5175"/>
              <a:lumOff val="22855"/>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kern="1200" dirty="0"/>
            <a:t>非流动资产构成比重的计算与分析</a:t>
          </a:r>
        </a:p>
      </dsp:txBody>
      <dsp:txXfrm rot="-5400000">
        <a:off x="1" y="2088745"/>
        <a:ext cx="1233140" cy="528489"/>
      </dsp:txXfrm>
    </dsp:sp>
    <dsp:sp modelId="{BB443989-564A-4766-9E3B-0A2930CEAF68}">
      <dsp:nvSpPr>
        <dsp:cNvPr id="0" name=""/>
        <dsp:cNvSpPr/>
      </dsp:nvSpPr>
      <dsp:spPr>
        <a:xfrm rot="5400000">
          <a:off x="4152195" y="-1446878"/>
          <a:ext cx="1145059" cy="6983168"/>
        </a:xfrm>
        <a:prstGeom prst="round2SameRect">
          <a:avLst/>
        </a:prstGeom>
        <a:solidFill>
          <a:schemeClr val="lt1">
            <a:alpha val="90000"/>
            <a:hueOff val="0"/>
            <a:satOff val="0"/>
            <a:lumOff val="0"/>
            <a:alphaOff val="0"/>
          </a:schemeClr>
        </a:solidFill>
        <a:ln w="6350" cap="flat" cmpd="sng" algn="ctr">
          <a:solidFill>
            <a:schemeClr val="accent5">
              <a:shade val="80000"/>
              <a:hueOff val="271263"/>
              <a:satOff val="5175"/>
              <a:lumOff val="22855"/>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CN" sz="2400" kern="1200" dirty="0"/>
            <a:t>非流动资产比重</a:t>
          </a:r>
          <a:r>
            <a:rPr lang="en-US" sz="2400" kern="1200" dirty="0"/>
            <a:t>=</a:t>
          </a:r>
          <a:r>
            <a:rPr lang="zh-CN" sz="2400" kern="1200" dirty="0"/>
            <a:t>非流动资产</a:t>
          </a:r>
          <a:r>
            <a:rPr lang="en-US" sz="2400" kern="1200" dirty="0"/>
            <a:t>/</a:t>
          </a:r>
          <a:r>
            <a:rPr lang="zh-CN" sz="2400" kern="1200" dirty="0"/>
            <a:t>资产总额×</a:t>
          </a:r>
          <a:r>
            <a:rPr lang="en-US" sz="2400" kern="1200" dirty="0"/>
            <a:t>100%</a:t>
          </a:r>
          <a:endParaRPr lang="zh-CN" sz="2400" kern="1200" dirty="0"/>
        </a:p>
      </dsp:txBody>
      <dsp:txXfrm rot="-5400000">
        <a:off x="1233141" y="1528073"/>
        <a:ext cx="6927271" cy="103326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368D52-E34F-4704-B5F5-A0A8C4F05BB3}">
      <dsp:nvSpPr>
        <dsp:cNvPr id="0" name=""/>
        <dsp:cNvSpPr/>
      </dsp:nvSpPr>
      <dsp:spPr>
        <a:xfrm>
          <a:off x="0" y="1095"/>
          <a:ext cx="7514868" cy="0"/>
        </a:xfrm>
        <a:prstGeom prst="line">
          <a:avLst/>
        </a:prstGeom>
        <a:gradFill rotWithShape="0">
          <a:gsLst>
            <a:gs pos="0">
              <a:schemeClr val="accent6">
                <a:shade val="50000"/>
                <a:hueOff val="0"/>
                <a:satOff val="0"/>
                <a:lumOff val="0"/>
                <a:alphaOff val="0"/>
                <a:satMod val="103000"/>
                <a:lumMod val="102000"/>
                <a:tint val="94000"/>
              </a:schemeClr>
            </a:gs>
            <a:gs pos="50000">
              <a:schemeClr val="accent6">
                <a:shade val="50000"/>
                <a:hueOff val="0"/>
                <a:satOff val="0"/>
                <a:lumOff val="0"/>
                <a:alphaOff val="0"/>
                <a:satMod val="110000"/>
                <a:lumMod val="100000"/>
                <a:shade val="100000"/>
              </a:schemeClr>
            </a:gs>
            <a:gs pos="100000">
              <a:schemeClr val="accent6">
                <a:shade val="50000"/>
                <a:hueOff val="0"/>
                <a:satOff val="0"/>
                <a:lumOff val="0"/>
                <a:alphaOff val="0"/>
                <a:lumMod val="99000"/>
                <a:satMod val="120000"/>
                <a:shade val="78000"/>
              </a:schemeClr>
            </a:gs>
          </a:gsLst>
          <a:lin ang="5400000" scaled="0"/>
        </a:gradFill>
        <a:ln w="6350" cap="flat" cmpd="sng" algn="ctr">
          <a:solidFill>
            <a:schemeClr val="accent6">
              <a:shade val="50000"/>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B657143D-7E4F-464B-9EA8-945A1091BE2C}">
      <dsp:nvSpPr>
        <dsp:cNvPr id="0" name=""/>
        <dsp:cNvSpPr/>
      </dsp:nvSpPr>
      <dsp:spPr>
        <a:xfrm>
          <a:off x="0" y="1095"/>
          <a:ext cx="2118855" cy="22406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zh-CN" altLang="en-US" sz="2800" kern="1200" dirty="0"/>
            <a:t>交易性金融资产</a:t>
          </a:r>
        </a:p>
      </dsp:txBody>
      <dsp:txXfrm>
        <a:off x="0" y="1095"/>
        <a:ext cx="2118855" cy="2240653"/>
      </dsp:txXfrm>
    </dsp:sp>
    <dsp:sp modelId="{587A7FAA-7D3F-427E-945D-CA753B2EA95E}">
      <dsp:nvSpPr>
        <dsp:cNvPr id="0" name=""/>
        <dsp:cNvSpPr/>
      </dsp:nvSpPr>
      <dsp:spPr>
        <a:xfrm>
          <a:off x="2219909" y="77351"/>
          <a:ext cx="5288514" cy="9692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altLang="zh-CN" sz="2800" kern="1200" dirty="0">
              <a:latin typeface="Times New Roman" panose="02020603050405020304" pitchFamily="18" charset="0"/>
              <a:ea typeface="宋体" panose="02010600030101010101" pitchFamily="2" charset="-122"/>
            </a:rPr>
            <a:t>1 .</a:t>
          </a:r>
          <a:r>
            <a:rPr lang="zh-CN" altLang="en-US" sz="2800" kern="1200" dirty="0">
              <a:latin typeface="Times New Roman" panose="02020603050405020304" pitchFamily="18" charset="0"/>
              <a:ea typeface="宋体" panose="02010600030101010101" pitchFamily="2" charset="-122"/>
            </a:rPr>
            <a:t>交易性资产增减变动情况及其原因</a:t>
          </a:r>
          <a:endParaRPr lang="zh-CN" altLang="en-US" sz="2800" kern="1200" dirty="0"/>
        </a:p>
      </dsp:txBody>
      <dsp:txXfrm>
        <a:off x="2219909" y="77351"/>
        <a:ext cx="5288514" cy="969236"/>
      </dsp:txXfrm>
    </dsp:sp>
    <dsp:sp modelId="{20796390-0F00-4F50-8307-B784ED5E164F}">
      <dsp:nvSpPr>
        <dsp:cNvPr id="0" name=""/>
        <dsp:cNvSpPr/>
      </dsp:nvSpPr>
      <dsp:spPr>
        <a:xfrm>
          <a:off x="2118855" y="1046588"/>
          <a:ext cx="5389569" cy="0"/>
        </a:xfrm>
        <a:prstGeom prst="line">
          <a:avLst/>
        </a:prstGeom>
        <a:noFill/>
        <a:ln w="6350" cap="flat" cmpd="sng" algn="ctr">
          <a:solidFill>
            <a:schemeClr val="accent6">
              <a:hueOff val="0"/>
              <a:satOff val="0"/>
              <a:lumOff val="0"/>
              <a:alphaOff val="0"/>
            </a:schemeClr>
          </a:solidFill>
          <a:prstDash val="solid"/>
          <a:miter lim="800000"/>
        </a:ln>
        <a:effectLst/>
      </dsp:spPr>
      <dsp:style>
        <a:lnRef idx="1">
          <a:scrgbClr r="0" g="0" b="0"/>
        </a:lnRef>
        <a:fillRef idx="0">
          <a:scrgbClr r="0" g="0" b="0"/>
        </a:fillRef>
        <a:effectRef idx="1">
          <a:scrgbClr r="0" g="0" b="0"/>
        </a:effectRef>
        <a:fontRef idx="minor"/>
      </dsp:style>
    </dsp:sp>
    <dsp:sp modelId="{722E7FA0-0259-4061-B395-0AAC255C9B86}">
      <dsp:nvSpPr>
        <dsp:cNvPr id="0" name=""/>
        <dsp:cNvSpPr/>
      </dsp:nvSpPr>
      <dsp:spPr>
        <a:xfrm>
          <a:off x="2219909" y="1122845"/>
          <a:ext cx="5288514" cy="10394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altLang="zh-CN" sz="2800" kern="1200">
              <a:latin typeface="Times New Roman" panose="02020603050405020304" pitchFamily="18" charset="0"/>
              <a:ea typeface="宋体" panose="02010600030101010101" pitchFamily="2" charset="-122"/>
            </a:rPr>
            <a:t>2.</a:t>
          </a:r>
          <a:r>
            <a:rPr lang="zh-CN" altLang="en-US" sz="2800" kern="1200">
              <a:latin typeface="Times New Roman" panose="02020603050405020304" pitchFamily="18" charset="0"/>
              <a:ea typeface="宋体" panose="02010600030101010101" pitchFamily="2" charset="-122"/>
            </a:rPr>
            <a:t> 交易性金融资产的构成</a:t>
          </a:r>
          <a:endParaRPr lang="zh-CN" altLang="en-US" sz="2800" kern="1200" dirty="0">
            <a:latin typeface="Times New Roman" panose="02020603050405020304" pitchFamily="18" charset="0"/>
            <a:ea typeface="宋体" panose="02010600030101010101" pitchFamily="2" charset="-122"/>
          </a:endParaRPr>
        </a:p>
      </dsp:txBody>
      <dsp:txXfrm>
        <a:off x="2219909" y="1122845"/>
        <a:ext cx="5288514" cy="1039438"/>
      </dsp:txXfrm>
    </dsp:sp>
    <dsp:sp modelId="{C288FB7B-6A8A-4577-98E5-8F1B842B21F0}">
      <dsp:nvSpPr>
        <dsp:cNvPr id="0" name=""/>
        <dsp:cNvSpPr/>
      </dsp:nvSpPr>
      <dsp:spPr>
        <a:xfrm>
          <a:off x="2118855" y="2162284"/>
          <a:ext cx="5389569" cy="0"/>
        </a:xfrm>
        <a:prstGeom prst="line">
          <a:avLst/>
        </a:prstGeom>
        <a:noFill/>
        <a:ln w="6350" cap="flat" cmpd="sng" algn="ctr">
          <a:solidFill>
            <a:schemeClr val="accent6">
              <a:hueOff val="0"/>
              <a:satOff val="0"/>
              <a:lumOff val="0"/>
              <a:alphaOff val="0"/>
            </a:schemeClr>
          </a:solidFill>
          <a:prstDash val="solid"/>
          <a:miter lim="800000"/>
        </a:ln>
        <a:effectLst/>
      </dsp:spPr>
      <dsp:style>
        <a:lnRef idx="1">
          <a:scrgbClr r="0" g="0" b="0"/>
        </a:lnRef>
        <a:fillRef idx="0">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10.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nodeVertAlign" val="t"/>
          <dgm:param type="fallback" val="2D"/>
        </dgm:alg>
      </dgm:if>
      <dgm:else name="Name3">
        <dgm:alg type="lin">
          <dgm:param type="linDir" val="fromR"/>
          <dgm:param type="nodeVertAlign" val="t"/>
          <dgm:param type="fallback" val="2D"/>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type="chevron" r:blip="" rot="180">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type="chevron" r:blip="" rot="180">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11.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nodeVertAlign" val="t"/>
          <dgm:param type="fallback" val="2D"/>
        </dgm:alg>
      </dgm:if>
      <dgm:else name="Name3">
        <dgm:alg type="lin">
          <dgm:param type="linDir" val="fromR"/>
          <dgm:param type="nodeVertAlign" val="t"/>
          <dgm:param type="fallback" val="2D"/>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type="chevron" r:blip="" rot="180">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type="chevron" r:blip="" rot="180">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vertAlign" val="none"/>
      <dgm:param type="horz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type="mathMinus" r:blip="" rot="-5">
                <dgm:adjLst/>
              </dgm:shape>
            </dgm:if>
            <dgm:else name="Name13">
              <dgm:shape xmlns:r="http://schemas.openxmlformats.org/officeDocument/2006/relationships" type="mathMinus" r:blip="" rot="5">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14.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type="gear6" r:blip="" rot="-15">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srcNode" val="gear1srcNode"/>
          <dgm:param type="dstNode" val="gear1dstNode"/>
          <dgm:param type="connRout" val="curv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srcNode" val="gear2srcNode"/>
          <dgm:param type="dstNode" val="gear2dstNode"/>
          <dgm:param type="connRout" val="curv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srcNode" val="gear3srcNode"/>
          <dgm:param type="dstNode" val="gear3dstNode"/>
          <dgm:param type="connRout" val="curv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type="chevron" r:blip="" rot="90">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type="round2SameRect" r:blip="" rot="90">
                <dgm:adjLst/>
              </dgm:shape>
            </dgm:if>
            <dgm:else name="Name6">
              <dgm:alg type="tx">
                <dgm:param type="stBulletLvl" val="1"/>
                <dgm:param type="txAnchorVertCh" val="mid"/>
              </dgm:alg>
              <dgm:shape xmlns:r="http://schemas.openxmlformats.org/officeDocument/2006/relationships" type="round2SameRect" r:blip="" rot="-90">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Sty" val="arr"/>
              <dgm:param type="endSty" val="noArr"/>
              <dgm:param type="begPts" val="auto"/>
              <dgm:param type="endPts" val="ct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ar" val="1"/>
      <dgm:param type="vertAlign" val="mid"/>
      <dgm:param type="horzAlign" val="ctr"/>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8.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parTxLTRAlign" val="r"/>
                    <dgm:param type="parTxRTLAlign" val="r"/>
                    <dgm:param type="txAnchorVert" val="t"/>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parTxLTRAlign" val="l"/>
                            <dgm:param type="parTxRTLAlign" val="r"/>
                            <dgm:param type="txAnchorVert" val="t"/>
                          </dgm:alg>
                        </dgm:if>
                        <dgm:else name="Name15">
                          <dgm:alg type="tx">
                            <dgm:param type="parTxLTRAlign" val="l"/>
                            <dgm:param type="parTxRTLAlign" val="l"/>
                            <dgm:param type="txAnchorVert" val="t"/>
                          </dgm:alg>
                        </dgm:else>
                      </dgm:choose>
                    </dgm:if>
                    <dgm:else name="Name16">
                      <dgm:choose name="Name17">
                        <dgm:if name="Name18" axis="root des" ptType="all node" func="maxDepth" op="gt" val="1">
                          <dgm:alg type="tx">
                            <dgm:param type="parTxLTRAlign" val="l"/>
                            <dgm:param type="parTxRTLAlign" val="r"/>
                            <dgm:param type="txAnchorVertCh" val="b"/>
                            <dgm:param type="txAnchorVert" val="b"/>
                          </dgm:alg>
                        </dgm:if>
                        <dgm:else name="Name19">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parTxLTRAlign" val="l"/>
                            <dgm:param type="parTxRTLAlign" val="r"/>
                            <dgm:param type="txAnchorVert" val="t"/>
                          </dgm:alg>
                        </dgm:if>
                        <dgm:else name="Name28">
                          <dgm:alg type="tx">
                            <dgm:param type="parTxLTRAlign" val="l"/>
                            <dgm:param type="parTxRTLAlign" val="l"/>
                            <dgm:param type="txAnchorVert" val="t"/>
                          </dgm:alg>
                        </dgm:else>
                      </dgm:choose>
                    </dgm:if>
                    <dgm:else name="Name29">
                      <dgm:choose name="Name30">
                        <dgm:if name="Name31" axis="root des" ptType="all node" func="maxDepth" op="gt" val="1">
                          <dgm:alg type="tx">
                            <dgm:param type="parTxLTRAlign" val="l"/>
                            <dgm:param type="parTxRTLAlign" val="r"/>
                            <dgm:param type="txAnchorVertCh" val="b"/>
                            <dgm:param type="txAnchorVert" val="b"/>
                          </dgm:alg>
                        </dgm:if>
                        <dgm:else name="Name32">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parTxLTRAlign" val="l"/>
                            <dgm:param type="parTxRTLAlign" val="r"/>
                            <dgm:param type="txAnchorVert" val="t"/>
                          </dgm:alg>
                        </dgm:if>
                        <dgm:else name="Name45">
                          <dgm:alg type="tx">
                            <dgm:param type="parTxLTRAlign" val="l"/>
                            <dgm:param type="parTxRTLAlign" val="l"/>
                            <dgm:param type="txAnchorVert" val="t"/>
                          </dgm:alg>
                        </dgm:else>
                      </dgm:choose>
                    </dgm:if>
                    <dgm:else name="Name46">
                      <dgm:choose name="Name47">
                        <dgm:if name="Name48" axis="root des" ptType="all node" func="maxDepth" op="gt" val="1">
                          <dgm:alg type="tx">
                            <dgm:param type="parTxLTRAlign" val="l"/>
                            <dgm:param type="parTxRTLAlign" val="r"/>
                            <dgm:param type="txAnchorVertCh" val="b"/>
                            <dgm:param type="txAnchorVert" val="b"/>
                          </dgm:alg>
                        </dgm:if>
                        <dgm:else name="Name49">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parTxLTRAlign" val="l"/>
                            <dgm:param type="parTxRTLAlign" val="r"/>
                            <dgm:param type="txAnchorVert" val="t"/>
                          </dgm:alg>
                        </dgm:if>
                        <dgm:else name="Name58">
                          <dgm:alg type="tx">
                            <dgm:param type="parTxLTRAlign" val="l"/>
                            <dgm:param type="parTxRTLAlign" val="l"/>
                            <dgm:param type="txAnchorVert" val="t"/>
                          </dgm:alg>
                        </dgm:else>
                      </dgm:choose>
                    </dgm:if>
                    <dgm:else name="Name59">
                      <dgm:choose name="Name60">
                        <dgm:if name="Name61" axis="root des" ptType="all node" func="maxDepth" op="gt" val="1">
                          <dgm:alg type="tx">
                            <dgm:param type="parTxLTRAlign" val="l"/>
                            <dgm:param type="parTxRTLAlign" val="r"/>
                            <dgm:param type="txAnchorVertCh" val="b"/>
                            <dgm:param type="txAnchorVert" val="b"/>
                          </dgm:alg>
                        </dgm:if>
                        <dgm:else name="Name62">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parTxLTRAlign" val="l"/>
                            <dgm:param type="parTxRTLAlign" val="r"/>
                            <dgm:param type="txAnchorVert" val="t"/>
                          </dgm:alg>
                        </dgm:if>
                        <dgm:else name="Name71">
                          <dgm:alg type="tx">
                            <dgm:param type="parTxLTRAlign" val="l"/>
                            <dgm:param type="parTxRTLAlign" val="l"/>
                            <dgm:param type="txAnchorVert" val="t"/>
                          </dgm:alg>
                        </dgm:else>
                      </dgm:choose>
                    </dgm:if>
                    <dgm:else name="Name72">
                      <dgm:choose name="Name73">
                        <dgm:if name="Name74" axis="root des" ptType="all node" func="maxDepth" op="gt" val="1">
                          <dgm:alg type="tx">
                            <dgm:param type="parTxLTRAlign" val="l"/>
                            <dgm:param type="parTxRTLAlign" val="r"/>
                            <dgm:param type="txAnchorVertCh" val="b"/>
                            <dgm:param type="txAnchorVert" val="b"/>
                          </dgm:alg>
                        </dgm:if>
                        <dgm:else name="Name75">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param type="txAnchorVert" val="t"/>
                          </dgm:alg>
                        </dgm:if>
                        <dgm:else name="Name88">
                          <dgm:alg type="tx">
                            <dgm:param type="parTxLTRAlign" val="l"/>
                            <dgm:param type="parTxRTLAlign" val="l"/>
                            <dgm:param type="txAnchorVert" val="t"/>
                          </dgm:alg>
                        </dgm:else>
                      </dgm:choose>
                    </dgm:if>
                    <dgm:else name="Name89">
                      <dgm:choose name="Name90">
                        <dgm:if name="Name91" axis="root des" ptType="all node" func="maxDepth" op="gt" val="1">
                          <dgm:alg type="tx">
                            <dgm:param type="parTxLTRAlign" val="l"/>
                            <dgm:param type="parTxRTLAlign" val="r"/>
                            <dgm:param type="txAnchorVertCh" val="b"/>
                            <dgm:param type="txAnchorVert" val="b"/>
                          </dgm:alg>
                        </dgm:if>
                        <dgm:else name="Name92">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parTxLTRAlign" val="l"/>
                            <dgm:param type="parTxRTLAlign" val="r"/>
                            <dgm:param type="txAnchorVert" val="t"/>
                          </dgm:alg>
                        </dgm:if>
                        <dgm:else name="Name101">
                          <dgm:alg type="tx">
                            <dgm:param type="parTxLTRAlign" val="l"/>
                            <dgm:param type="parTxRTLAlign" val="l"/>
                            <dgm:param type="txAnchorVert" val="t"/>
                          </dgm:alg>
                        </dgm:else>
                      </dgm:choose>
                    </dgm:if>
                    <dgm:else name="Name102">
                      <dgm:choose name="Name103">
                        <dgm:if name="Name104" axis="root des" ptType="all node" func="maxDepth" op="gt" val="1">
                          <dgm:alg type="tx">
                            <dgm:param type="parTxLTRAlign" val="l"/>
                            <dgm:param type="parTxRTLAlign" val="r"/>
                            <dgm:param type="txAnchorVertCh" val="b"/>
                            <dgm:param type="txAnchorVert" val="b"/>
                          </dgm:alg>
                        </dgm:if>
                        <dgm:else name="Name105">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parTxLTRAlign" val="l"/>
                            <dgm:param type="parTxRTLAlign" val="r"/>
                            <dgm:param type="txAnchorVert" val="t"/>
                          </dgm:alg>
                        </dgm:if>
                        <dgm:else name="Name114">
                          <dgm:alg type="tx">
                            <dgm:param type="parTxLTRAlign" val="l"/>
                            <dgm:param type="parTxRTLAlign" val="l"/>
                            <dgm:param type="txAnchorVert" val="t"/>
                          </dgm:alg>
                        </dgm:else>
                      </dgm:choose>
                    </dgm:if>
                    <dgm:else name="Name115">
                      <dgm:choose name="Name116">
                        <dgm:if name="Name117" axis="root des" ptType="all node" func="maxDepth" op="gt" val="1">
                          <dgm:alg type="tx">
                            <dgm:param type="parTxLTRAlign" val="l"/>
                            <dgm:param type="parTxRTLAlign" val="r"/>
                            <dgm:param type="txAnchorVertCh" val="b"/>
                            <dgm:param type="txAnchorVert" val="b"/>
                          </dgm:alg>
                        </dgm:if>
                        <dgm:else name="Name118">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parTxLTRAlign" val="l"/>
                            <dgm:param type="parTxRTLAlign" val="r"/>
                            <dgm:param type="txAnchorVert" val="t"/>
                          </dgm:alg>
                        </dgm:if>
                        <dgm:else name="Name127">
                          <dgm:alg type="tx">
                            <dgm:param type="parTxLTRAlign" val="l"/>
                            <dgm:param type="parTxRTLAlign" val="l"/>
                            <dgm:param type="txAnchorVert" val="t"/>
                          </dgm:alg>
                        </dgm:else>
                      </dgm:choose>
                    </dgm:if>
                    <dgm:else name="Name128">
                      <dgm:choose name="Name129">
                        <dgm:if name="Name130" axis="root des" ptType="all node" func="maxDepth" op="gt" val="1">
                          <dgm:alg type="tx">
                            <dgm:param type="parTxLTRAlign" val="l"/>
                            <dgm:param type="parTxRTLAlign" val="r"/>
                            <dgm:param type="txAnchorVertCh" val="b"/>
                            <dgm:param type="txAnchorVert" val="b"/>
                          </dgm:alg>
                        </dgm:if>
                        <dgm:else name="Name131">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parTxLTRAlign" val="l"/>
                            <dgm:param type="parTxRTLAlign" val="r"/>
                            <dgm:param type="txAnchorVert" val="t"/>
                          </dgm:alg>
                        </dgm:if>
                        <dgm:else name="Name144">
                          <dgm:alg type="tx">
                            <dgm:param type="parTxLTRAlign" val="l"/>
                            <dgm:param type="parTxRTLAlign" val="l"/>
                            <dgm:param type="txAnchorVert" val="t"/>
                          </dgm:alg>
                        </dgm:else>
                      </dgm:choose>
                    </dgm:if>
                    <dgm:else name="Name145">
                      <dgm:choose name="Name146">
                        <dgm:if name="Name147" axis="root des" ptType="all node" func="maxDepth" op="gt" val="1">
                          <dgm:alg type="tx">
                            <dgm:param type="parTxLTRAlign" val="l"/>
                            <dgm:param type="parTxRTLAlign" val="r"/>
                            <dgm:param type="txAnchorVertCh" val="b"/>
                            <dgm:param type="txAnchorVert" val="b"/>
                          </dgm:alg>
                        </dgm:if>
                        <dgm:else name="Name148">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parTxLTRAlign" val="l"/>
                            <dgm:param type="parTxRTLAlign" val="r"/>
                            <dgm:param type="txAnchorVert" val="t"/>
                          </dgm:alg>
                        </dgm:if>
                        <dgm:else name="Name157">
                          <dgm:alg type="tx">
                            <dgm:param type="parTxLTRAlign" val="l"/>
                            <dgm:param type="parTxRTLAlign" val="l"/>
                            <dgm:param type="txAnchorVert" val="t"/>
                          </dgm:alg>
                        </dgm:else>
                      </dgm:choose>
                    </dgm:if>
                    <dgm:else name="Name158">
                      <dgm:choose name="Name159">
                        <dgm:if name="Name160" axis="root des" ptType="all node" func="maxDepth" op="gt" val="1">
                          <dgm:alg type="tx">
                            <dgm:param type="parTxLTRAlign" val="l"/>
                            <dgm:param type="parTxRTLAlign" val="r"/>
                            <dgm:param type="txAnchorVertCh" val="b"/>
                            <dgm:param type="txAnchorVert" val="b"/>
                          </dgm:alg>
                        </dgm:if>
                        <dgm:else name="Name161">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parTxLTRAlign" val="l"/>
                            <dgm:param type="parTxRTLAlign" val="r"/>
                            <dgm:param type="txAnchorVert" val="t"/>
                          </dgm:alg>
                        </dgm:if>
                        <dgm:else name="Name170">
                          <dgm:alg type="tx">
                            <dgm:param type="parTxLTRAlign" val="l"/>
                            <dgm:param type="parTxRTLAlign" val="l"/>
                            <dgm:param type="txAnchorVert" val="t"/>
                          </dgm:alg>
                        </dgm:else>
                      </dgm:choose>
                    </dgm:if>
                    <dgm:else name="Name171">
                      <dgm:choose name="Name172">
                        <dgm:if name="Name173" axis="root des" ptType="all node" func="maxDepth" op="gt" val="1">
                          <dgm:alg type="tx">
                            <dgm:param type="parTxLTRAlign" val="l"/>
                            <dgm:param type="parTxRTLAlign" val="r"/>
                            <dgm:param type="txAnchorVertCh" val="b"/>
                            <dgm:param type="txAnchorVert" val="b"/>
                          </dgm:alg>
                        </dgm:if>
                        <dgm:else name="Name174">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parTxLTRAlign" val="l"/>
                            <dgm:param type="parTxRTLAlign" val="r"/>
                            <dgm:param type="txAnchorVert" val="t"/>
                          </dgm:alg>
                        </dgm:if>
                        <dgm:else name="Name183">
                          <dgm:alg type="tx">
                            <dgm:param type="parTxLTRAlign" val="l"/>
                            <dgm:param type="parTxRTLAlign" val="l"/>
                            <dgm:param type="txAnchorVert" val="t"/>
                          </dgm:alg>
                        </dgm:else>
                      </dgm:choose>
                    </dgm:if>
                    <dgm:else name="Name184">
                      <dgm:choose name="Name185">
                        <dgm:if name="Name186" axis="root des" ptType="all node" func="maxDepth" op="gt" val="1">
                          <dgm:alg type="tx">
                            <dgm:param type="parTxLTRAlign" val="l"/>
                            <dgm:param type="parTxRTLAlign" val="r"/>
                            <dgm:param type="txAnchorVertCh" val="b"/>
                            <dgm:param type="txAnchorVert" val="b"/>
                          </dgm:alg>
                        </dgm:if>
                        <dgm:else name="Name187">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parTxLTRAlign" val="l"/>
                            <dgm:param type="parTxRTLAlign" val="r"/>
                            <dgm:param type="txAnchorVert" val="t"/>
                          </dgm:alg>
                        </dgm:if>
                        <dgm:else name="Name196">
                          <dgm:alg type="tx">
                            <dgm:param type="parTxLTRAlign" val="l"/>
                            <dgm:param type="parTxRTLAlign" val="l"/>
                            <dgm:param type="txAnchorVert" val="t"/>
                          </dgm:alg>
                        </dgm:else>
                      </dgm:choose>
                    </dgm:if>
                    <dgm:else name="Name197">
                      <dgm:choose name="Name198">
                        <dgm:if name="Name199" axis="root des" ptType="all node" func="maxDepth" op="gt" val="1">
                          <dgm:alg type="tx">
                            <dgm:param type="parTxLTRAlign" val="l"/>
                            <dgm:param type="parTxRTLAlign" val="r"/>
                            <dgm:param type="txAnchorVertCh" val="b"/>
                            <dgm:param type="txAnchorVert" val="b"/>
                          </dgm:alg>
                        </dgm:if>
                        <dgm:else name="Name200">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9.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parTxLTRAlign" val="r"/>
                    <dgm:param type="parTxRTLAlign" val="r"/>
                    <dgm:param type="txAnchorVert" val="t"/>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parTxLTRAlign" val="l"/>
                            <dgm:param type="parTxRTLAlign" val="r"/>
                            <dgm:param type="txAnchorVert" val="t"/>
                          </dgm:alg>
                        </dgm:if>
                        <dgm:else name="Name15">
                          <dgm:alg type="tx">
                            <dgm:param type="parTxLTRAlign" val="l"/>
                            <dgm:param type="parTxRTLAlign" val="l"/>
                            <dgm:param type="txAnchorVert" val="t"/>
                          </dgm:alg>
                        </dgm:else>
                      </dgm:choose>
                    </dgm:if>
                    <dgm:else name="Name16">
                      <dgm:choose name="Name17">
                        <dgm:if name="Name18" axis="root des" ptType="all node" func="maxDepth" op="gt" val="1">
                          <dgm:alg type="tx">
                            <dgm:param type="parTxLTRAlign" val="l"/>
                            <dgm:param type="parTxRTLAlign" val="r"/>
                            <dgm:param type="txAnchorVertCh" val="b"/>
                            <dgm:param type="txAnchorVert" val="b"/>
                          </dgm:alg>
                        </dgm:if>
                        <dgm:else name="Name19">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parTxLTRAlign" val="l"/>
                            <dgm:param type="parTxRTLAlign" val="r"/>
                            <dgm:param type="txAnchorVert" val="t"/>
                          </dgm:alg>
                        </dgm:if>
                        <dgm:else name="Name28">
                          <dgm:alg type="tx">
                            <dgm:param type="parTxLTRAlign" val="l"/>
                            <dgm:param type="parTxRTLAlign" val="l"/>
                            <dgm:param type="txAnchorVert" val="t"/>
                          </dgm:alg>
                        </dgm:else>
                      </dgm:choose>
                    </dgm:if>
                    <dgm:else name="Name29">
                      <dgm:choose name="Name30">
                        <dgm:if name="Name31" axis="root des" ptType="all node" func="maxDepth" op="gt" val="1">
                          <dgm:alg type="tx">
                            <dgm:param type="parTxLTRAlign" val="l"/>
                            <dgm:param type="parTxRTLAlign" val="r"/>
                            <dgm:param type="txAnchorVertCh" val="b"/>
                            <dgm:param type="txAnchorVert" val="b"/>
                          </dgm:alg>
                        </dgm:if>
                        <dgm:else name="Name32">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parTxLTRAlign" val="l"/>
                            <dgm:param type="parTxRTLAlign" val="r"/>
                            <dgm:param type="txAnchorVert" val="t"/>
                          </dgm:alg>
                        </dgm:if>
                        <dgm:else name="Name45">
                          <dgm:alg type="tx">
                            <dgm:param type="parTxLTRAlign" val="l"/>
                            <dgm:param type="parTxRTLAlign" val="l"/>
                            <dgm:param type="txAnchorVert" val="t"/>
                          </dgm:alg>
                        </dgm:else>
                      </dgm:choose>
                    </dgm:if>
                    <dgm:else name="Name46">
                      <dgm:choose name="Name47">
                        <dgm:if name="Name48" axis="root des" ptType="all node" func="maxDepth" op="gt" val="1">
                          <dgm:alg type="tx">
                            <dgm:param type="parTxLTRAlign" val="l"/>
                            <dgm:param type="parTxRTLAlign" val="r"/>
                            <dgm:param type="txAnchorVertCh" val="b"/>
                            <dgm:param type="txAnchorVert" val="b"/>
                          </dgm:alg>
                        </dgm:if>
                        <dgm:else name="Name49">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parTxLTRAlign" val="l"/>
                            <dgm:param type="parTxRTLAlign" val="r"/>
                            <dgm:param type="txAnchorVert" val="t"/>
                          </dgm:alg>
                        </dgm:if>
                        <dgm:else name="Name58">
                          <dgm:alg type="tx">
                            <dgm:param type="parTxLTRAlign" val="l"/>
                            <dgm:param type="parTxRTLAlign" val="l"/>
                            <dgm:param type="txAnchorVert" val="t"/>
                          </dgm:alg>
                        </dgm:else>
                      </dgm:choose>
                    </dgm:if>
                    <dgm:else name="Name59">
                      <dgm:choose name="Name60">
                        <dgm:if name="Name61" axis="root des" ptType="all node" func="maxDepth" op="gt" val="1">
                          <dgm:alg type="tx">
                            <dgm:param type="parTxLTRAlign" val="l"/>
                            <dgm:param type="parTxRTLAlign" val="r"/>
                            <dgm:param type="txAnchorVertCh" val="b"/>
                            <dgm:param type="txAnchorVert" val="b"/>
                          </dgm:alg>
                        </dgm:if>
                        <dgm:else name="Name62">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parTxLTRAlign" val="l"/>
                            <dgm:param type="parTxRTLAlign" val="r"/>
                            <dgm:param type="txAnchorVert" val="t"/>
                          </dgm:alg>
                        </dgm:if>
                        <dgm:else name="Name71">
                          <dgm:alg type="tx">
                            <dgm:param type="parTxLTRAlign" val="l"/>
                            <dgm:param type="parTxRTLAlign" val="l"/>
                            <dgm:param type="txAnchorVert" val="t"/>
                          </dgm:alg>
                        </dgm:else>
                      </dgm:choose>
                    </dgm:if>
                    <dgm:else name="Name72">
                      <dgm:choose name="Name73">
                        <dgm:if name="Name74" axis="root des" ptType="all node" func="maxDepth" op="gt" val="1">
                          <dgm:alg type="tx">
                            <dgm:param type="parTxLTRAlign" val="l"/>
                            <dgm:param type="parTxRTLAlign" val="r"/>
                            <dgm:param type="txAnchorVertCh" val="b"/>
                            <dgm:param type="txAnchorVert" val="b"/>
                          </dgm:alg>
                        </dgm:if>
                        <dgm:else name="Name75">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param type="txAnchorVert" val="t"/>
                          </dgm:alg>
                        </dgm:if>
                        <dgm:else name="Name88">
                          <dgm:alg type="tx">
                            <dgm:param type="parTxLTRAlign" val="l"/>
                            <dgm:param type="parTxRTLAlign" val="l"/>
                            <dgm:param type="txAnchorVert" val="t"/>
                          </dgm:alg>
                        </dgm:else>
                      </dgm:choose>
                    </dgm:if>
                    <dgm:else name="Name89">
                      <dgm:choose name="Name90">
                        <dgm:if name="Name91" axis="root des" ptType="all node" func="maxDepth" op="gt" val="1">
                          <dgm:alg type="tx">
                            <dgm:param type="parTxLTRAlign" val="l"/>
                            <dgm:param type="parTxRTLAlign" val="r"/>
                            <dgm:param type="txAnchorVertCh" val="b"/>
                            <dgm:param type="txAnchorVert" val="b"/>
                          </dgm:alg>
                        </dgm:if>
                        <dgm:else name="Name92">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parTxLTRAlign" val="l"/>
                            <dgm:param type="parTxRTLAlign" val="r"/>
                            <dgm:param type="txAnchorVert" val="t"/>
                          </dgm:alg>
                        </dgm:if>
                        <dgm:else name="Name101">
                          <dgm:alg type="tx">
                            <dgm:param type="parTxLTRAlign" val="l"/>
                            <dgm:param type="parTxRTLAlign" val="l"/>
                            <dgm:param type="txAnchorVert" val="t"/>
                          </dgm:alg>
                        </dgm:else>
                      </dgm:choose>
                    </dgm:if>
                    <dgm:else name="Name102">
                      <dgm:choose name="Name103">
                        <dgm:if name="Name104" axis="root des" ptType="all node" func="maxDepth" op="gt" val="1">
                          <dgm:alg type="tx">
                            <dgm:param type="parTxLTRAlign" val="l"/>
                            <dgm:param type="parTxRTLAlign" val="r"/>
                            <dgm:param type="txAnchorVertCh" val="b"/>
                            <dgm:param type="txAnchorVert" val="b"/>
                          </dgm:alg>
                        </dgm:if>
                        <dgm:else name="Name105">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parTxLTRAlign" val="l"/>
                            <dgm:param type="parTxRTLAlign" val="r"/>
                            <dgm:param type="txAnchorVert" val="t"/>
                          </dgm:alg>
                        </dgm:if>
                        <dgm:else name="Name114">
                          <dgm:alg type="tx">
                            <dgm:param type="parTxLTRAlign" val="l"/>
                            <dgm:param type="parTxRTLAlign" val="l"/>
                            <dgm:param type="txAnchorVert" val="t"/>
                          </dgm:alg>
                        </dgm:else>
                      </dgm:choose>
                    </dgm:if>
                    <dgm:else name="Name115">
                      <dgm:choose name="Name116">
                        <dgm:if name="Name117" axis="root des" ptType="all node" func="maxDepth" op="gt" val="1">
                          <dgm:alg type="tx">
                            <dgm:param type="parTxLTRAlign" val="l"/>
                            <dgm:param type="parTxRTLAlign" val="r"/>
                            <dgm:param type="txAnchorVertCh" val="b"/>
                            <dgm:param type="txAnchorVert" val="b"/>
                          </dgm:alg>
                        </dgm:if>
                        <dgm:else name="Name118">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parTxLTRAlign" val="l"/>
                            <dgm:param type="parTxRTLAlign" val="r"/>
                            <dgm:param type="txAnchorVert" val="t"/>
                          </dgm:alg>
                        </dgm:if>
                        <dgm:else name="Name127">
                          <dgm:alg type="tx">
                            <dgm:param type="parTxLTRAlign" val="l"/>
                            <dgm:param type="parTxRTLAlign" val="l"/>
                            <dgm:param type="txAnchorVert" val="t"/>
                          </dgm:alg>
                        </dgm:else>
                      </dgm:choose>
                    </dgm:if>
                    <dgm:else name="Name128">
                      <dgm:choose name="Name129">
                        <dgm:if name="Name130" axis="root des" ptType="all node" func="maxDepth" op="gt" val="1">
                          <dgm:alg type="tx">
                            <dgm:param type="parTxLTRAlign" val="l"/>
                            <dgm:param type="parTxRTLAlign" val="r"/>
                            <dgm:param type="txAnchorVertCh" val="b"/>
                            <dgm:param type="txAnchorVert" val="b"/>
                          </dgm:alg>
                        </dgm:if>
                        <dgm:else name="Name131">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parTxLTRAlign" val="l"/>
                            <dgm:param type="parTxRTLAlign" val="r"/>
                            <dgm:param type="txAnchorVert" val="t"/>
                          </dgm:alg>
                        </dgm:if>
                        <dgm:else name="Name144">
                          <dgm:alg type="tx">
                            <dgm:param type="parTxLTRAlign" val="l"/>
                            <dgm:param type="parTxRTLAlign" val="l"/>
                            <dgm:param type="txAnchorVert" val="t"/>
                          </dgm:alg>
                        </dgm:else>
                      </dgm:choose>
                    </dgm:if>
                    <dgm:else name="Name145">
                      <dgm:choose name="Name146">
                        <dgm:if name="Name147" axis="root des" ptType="all node" func="maxDepth" op="gt" val="1">
                          <dgm:alg type="tx">
                            <dgm:param type="parTxLTRAlign" val="l"/>
                            <dgm:param type="parTxRTLAlign" val="r"/>
                            <dgm:param type="txAnchorVertCh" val="b"/>
                            <dgm:param type="txAnchorVert" val="b"/>
                          </dgm:alg>
                        </dgm:if>
                        <dgm:else name="Name148">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parTxLTRAlign" val="l"/>
                            <dgm:param type="parTxRTLAlign" val="r"/>
                            <dgm:param type="txAnchorVert" val="t"/>
                          </dgm:alg>
                        </dgm:if>
                        <dgm:else name="Name157">
                          <dgm:alg type="tx">
                            <dgm:param type="parTxLTRAlign" val="l"/>
                            <dgm:param type="parTxRTLAlign" val="l"/>
                            <dgm:param type="txAnchorVert" val="t"/>
                          </dgm:alg>
                        </dgm:else>
                      </dgm:choose>
                    </dgm:if>
                    <dgm:else name="Name158">
                      <dgm:choose name="Name159">
                        <dgm:if name="Name160" axis="root des" ptType="all node" func="maxDepth" op="gt" val="1">
                          <dgm:alg type="tx">
                            <dgm:param type="parTxLTRAlign" val="l"/>
                            <dgm:param type="parTxRTLAlign" val="r"/>
                            <dgm:param type="txAnchorVertCh" val="b"/>
                            <dgm:param type="txAnchorVert" val="b"/>
                          </dgm:alg>
                        </dgm:if>
                        <dgm:else name="Name161">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parTxLTRAlign" val="l"/>
                            <dgm:param type="parTxRTLAlign" val="r"/>
                            <dgm:param type="txAnchorVert" val="t"/>
                          </dgm:alg>
                        </dgm:if>
                        <dgm:else name="Name170">
                          <dgm:alg type="tx">
                            <dgm:param type="parTxLTRAlign" val="l"/>
                            <dgm:param type="parTxRTLAlign" val="l"/>
                            <dgm:param type="txAnchorVert" val="t"/>
                          </dgm:alg>
                        </dgm:else>
                      </dgm:choose>
                    </dgm:if>
                    <dgm:else name="Name171">
                      <dgm:choose name="Name172">
                        <dgm:if name="Name173" axis="root des" ptType="all node" func="maxDepth" op="gt" val="1">
                          <dgm:alg type="tx">
                            <dgm:param type="parTxLTRAlign" val="l"/>
                            <dgm:param type="parTxRTLAlign" val="r"/>
                            <dgm:param type="txAnchorVertCh" val="b"/>
                            <dgm:param type="txAnchorVert" val="b"/>
                          </dgm:alg>
                        </dgm:if>
                        <dgm:else name="Name174">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parTxLTRAlign" val="l"/>
                            <dgm:param type="parTxRTLAlign" val="r"/>
                            <dgm:param type="txAnchorVert" val="t"/>
                          </dgm:alg>
                        </dgm:if>
                        <dgm:else name="Name183">
                          <dgm:alg type="tx">
                            <dgm:param type="parTxLTRAlign" val="l"/>
                            <dgm:param type="parTxRTLAlign" val="l"/>
                            <dgm:param type="txAnchorVert" val="t"/>
                          </dgm:alg>
                        </dgm:else>
                      </dgm:choose>
                    </dgm:if>
                    <dgm:else name="Name184">
                      <dgm:choose name="Name185">
                        <dgm:if name="Name186" axis="root des" ptType="all node" func="maxDepth" op="gt" val="1">
                          <dgm:alg type="tx">
                            <dgm:param type="parTxLTRAlign" val="l"/>
                            <dgm:param type="parTxRTLAlign" val="r"/>
                            <dgm:param type="txAnchorVertCh" val="b"/>
                            <dgm:param type="txAnchorVert" val="b"/>
                          </dgm:alg>
                        </dgm:if>
                        <dgm:else name="Name187">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parTxLTRAlign" val="l"/>
                            <dgm:param type="parTxRTLAlign" val="r"/>
                            <dgm:param type="txAnchorVert" val="t"/>
                          </dgm:alg>
                        </dgm:if>
                        <dgm:else name="Name196">
                          <dgm:alg type="tx">
                            <dgm:param type="parTxLTRAlign" val="l"/>
                            <dgm:param type="parTxRTLAlign" val="l"/>
                            <dgm:param type="txAnchorVert" val="t"/>
                          </dgm:alg>
                        </dgm:else>
                      </dgm:choose>
                    </dgm:if>
                    <dgm:else name="Name197">
                      <dgm:choose name="Name198">
                        <dgm:if name="Name199" axis="root des" ptType="all node" func="maxDepth" op="gt" val="1">
                          <dgm:alg type="tx">
                            <dgm:param type="parTxLTRAlign" val="l"/>
                            <dgm:param type="parTxRTLAlign" val="r"/>
                            <dgm:param type="txAnchorVertCh" val="b"/>
                            <dgm:param type="txAnchorVert" val="b"/>
                          </dgm:alg>
                        </dgm:if>
                        <dgm:else name="Name200">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9A6A76-68B3-403F-B290-54A3B448544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836DF7-4B48-4E11-889D-31CF7FE0AE6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dirty="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8AA3C9F2-8B7C-45B4-8ECF-6FC27F18E9E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4884630-C33A-4422-98F9-C9AC7C31824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8AA3C9F2-8B7C-45B4-8ECF-6FC27F18E9EE}"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4884630-C33A-4422-98F9-C9AC7C31824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8AA3C9F2-8B7C-45B4-8ECF-6FC27F18E9EE}"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4884630-C33A-4422-98F9-C9AC7C31824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A3C9F2-8B7C-45B4-8ECF-6FC27F18E9EE}"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4884630-C33A-4422-98F9-C9AC7C318240}"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8AA3C9F2-8B7C-45B4-8ECF-6FC27F18E9EE}"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4884630-C33A-4422-98F9-C9AC7C318240}"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8AA3C9F2-8B7C-45B4-8ECF-6FC27F18E9EE}"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4884630-C33A-4422-98F9-C9AC7C318240}"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AA3C9F2-8B7C-45B4-8ECF-6FC27F18E9E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4884630-C33A-4422-98F9-C9AC7C318240}"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AA3C9F2-8B7C-45B4-8ECF-6FC27F18E9E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4884630-C33A-4422-98F9-C9AC7C318240}"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noProof="1"/>
              <a:t>单击此处编辑母版标题样式</a:t>
            </a:r>
            <a:endParaRPr lang="zh-CN" altLang="en-US" noProof="1"/>
          </a:p>
        </p:txBody>
      </p:sp>
      <p:sp>
        <p:nvSpPr>
          <p:cNvPr id="3" name="文本占位符 2"/>
          <p:cNvSpPr>
            <a:spLocks noGrp="1"/>
          </p:cNvSpPr>
          <p:nvPr>
            <p:ph type="body" sz="half" idx="1"/>
          </p:nvPr>
        </p:nvSpPr>
        <p:spPr>
          <a:xfrm>
            <a:off x="457200" y="1600200"/>
            <a:ext cx="4038600" cy="4530725"/>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quarter" idx="2"/>
          </p:nvPr>
        </p:nvSpPr>
        <p:spPr>
          <a:xfrm>
            <a:off x="4648200" y="1600200"/>
            <a:ext cx="4038600" cy="2189163"/>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内容占位符 4"/>
          <p:cNvSpPr>
            <a:spLocks noGrp="1"/>
          </p:cNvSpPr>
          <p:nvPr>
            <p:ph sz="quarter" idx="3"/>
          </p:nvPr>
        </p:nvSpPr>
        <p:spPr>
          <a:xfrm>
            <a:off x="4648200" y="3941763"/>
            <a:ext cx="4038600" cy="2189162"/>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6" name="日期占位符 5"/>
          <p:cNvSpPr>
            <a:spLocks noGrp="1"/>
          </p:cNvSpPr>
          <p:nvPr>
            <p:ph type="dt" sz="half" idx="10"/>
          </p:nvPr>
        </p:nvSpPr>
        <p:spPr>
          <a:xfrm>
            <a:off x="457200" y="6248400"/>
            <a:ext cx="2133600" cy="457200"/>
          </a:xfrm>
        </p:spPr>
        <p:txBody>
          <a:bodyPr/>
          <a:lstStyle>
            <a:lvl1pPr>
              <a:defRPr/>
            </a:lvl1pPr>
          </a:lstStyle>
          <a:p>
            <a:pPr>
              <a:defRPr/>
            </a:pPr>
            <a:endParaRPr lang="en-US" altLang="zh-CN"/>
          </a:p>
        </p:txBody>
      </p:sp>
      <p:sp>
        <p:nvSpPr>
          <p:cNvPr id="7" name="页脚占位符 6"/>
          <p:cNvSpPr>
            <a:spLocks noGrp="1"/>
          </p:cNvSpPr>
          <p:nvPr>
            <p:ph type="ftr" sz="quarter" idx="11"/>
          </p:nvPr>
        </p:nvSpPr>
        <p:spPr>
          <a:xfrm>
            <a:off x="3124200" y="6248400"/>
            <a:ext cx="2895600" cy="457200"/>
          </a:xfrm>
        </p:spPr>
        <p:txBody>
          <a:bodyPr/>
          <a:lstStyle>
            <a:lvl1pPr>
              <a:defRPr/>
            </a:lvl1pPr>
          </a:lstStyle>
          <a:p>
            <a:pPr>
              <a:defRPr/>
            </a:pPr>
            <a:endParaRPr lang="en-US" altLang="zh-CN"/>
          </a:p>
        </p:txBody>
      </p:sp>
      <p:sp>
        <p:nvSpPr>
          <p:cNvPr id="8" name="灯片编号占位符 7"/>
          <p:cNvSpPr>
            <a:spLocks noGrp="1"/>
          </p:cNvSpPr>
          <p:nvPr>
            <p:ph type="sldNum" sz="quarter" idx="12"/>
          </p:nvPr>
        </p:nvSpPr>
        <p:spPr>
          <a:xfrm>
            <a:off x="6553200" y="6248400"/>
            <a:ext cx="2133600" cy="457200"/>
          </a:xfrm>
        </p:spPr>
        <p:txBody>
          <a:bodyPr/>
          <a:lstStyle>
            <a:lvl1pPr>
              <a:defRPr/>
            </a:lvl1pPr>
          </a:lstStyle>
          <a:p>
            <a:pPr>
              <a:defRPr/>
            </a:pPr>
            <a:fld id="{2F47F9D1-A275-4AF9-9BC4-BCB2B281029D}"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17982"/>
            <a:ext cx="7886700" cy="664888"/>
          </a:xfrm>
        </p:spPr>
        <p:txBody>
          <a:bodyPr>
            <a:normAutofit/>
          </a:bodyPr>
          <a:lstStyle>
            <a:lvl1pPr>
              <a:defRPr sz="4000"/>
            </a:lvl1pPr>
          </a:lstStyle>
          <a:p>
            <a:r>
              <a:rPr lang="zh-CN" altLang="en-US" dirty="0"/>
              <a:t>单击此处编辑母版标题样式</a:t>
            </a:r>
            <a:endParaRPr lang="en-US" dirty="0"/>
          </a:p>
        </p:txBody>
      </p:sp>
      <p:sp>
        <p:nvSpPr>
          <p:cNvPr id="3" name="Content Placeholder 2"/>
          <p:cNvSpPr>
            <a:spLocks noGrp="1"/>
          </p:cNvSpPr>
          <p:nvPr>
            <p:ph idx="1"/>
          </p:nvPr>
        </p:nvSpPr>
        <p:spPr/>
        <p:txBody>
          <a:bodyPr/>
          <a:lstStyle>
            <a:lvl1pPr>
              <a:defRPr sz="3200">
                <a:latin typeface="宋体" panose="02010600030101010101" pitchFamily="2" charset="-122"/>
                <a:ea typeface="宋体" panose="02010600030101010101" pitchFamily="2" charset="-122"/>
              </a:defRPr>
            </a:lvl1pPr>
            <a:lvl2pPr>
              <a:defRPr sz="2800">
                <a:latin typeface="宋体" panose="02010600030101010101" pitchFamily="2" charset="-122"/>
                <a:ea typeface="宋体" panose="02010600030101010101" pitchFamily="2" charset="-122"/>
              </a:defRPr>
            </a:lvl2pPr>
            <a:lvl3pPr>
              <a:defRPr sz="2400">
                <a:latin typeface="宋体" panose="02010600030101010101" pitchFamily="2" charset="-122"/>
                <a:ea typeface="宋体" panose="02010600030101010101" pitchFamily="2" charset="-122"/>
              </a:defRPr>
            </a:lvl3pPr>
            <a:lvl4pPr>
              <a:defRPr sz="2000">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en-US" dirty="0"/>
          </a:p>
        </p:txBody>
      </p:sp>
      <p:sp>
        <p:nvSpPr>
          <p:cNvPr id="4" name="Date Placeholder 3"/>
          <p:cNvSpPr>
            <a:spLocks noGrp="1"/>
          </p:cNvSpPr>
          <p:nvPr>
            <p:ph type="dt" sz="half" idx="10"/>
          </p:nvPr>
        </p:nvSpPr>
        <p:spPr/>
        <p:txBody>
          <a:bodyPr/>
          <a:lstStyle/>
          <a:p>
            <a:fld id="{8AA3C9F2-8B7C-45B4-8ECF-6FC27F18E9E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4884630-C33A-4422-98F9-C9AC7C31824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 name="AutoShape 5"/>
          <p:cNvSpPr>
            <a:spLocks noChangeArrowheads="1"/>
          </p:cNvSpPr>
          <p:nvPr userDrawn="1"/>
        </p:nvSpPr>
        <p:spPr bwMode="auto">
          <a:xfrm rot="16200000">
            <a:off x="4120356" y="-3326606"/>
            <a:ext cx="1125538" cy="8064500"/>
          </a:xfrm>
          <a:prstGeom prst="upArrow">
            <a:avLst>
              <a:gd name="adj1" fmla="val 63898"/>
              <a:gd name="adj2" fmla="val 85724"/>
            </a:avLst>
          </a:prstGeom>
          <a:gradFill rotWithShape="1">
            <a:gsLst>
              <a:gs pos="0">
                <a:srgbClr val="6FC5E3"/>
              </a:gs>
              <a:gs pos="100000">
                <a:srgbClr val="5B84E9"/>
              </a:gs>
            </a:gsLst>
            <a:lin ang="5400000" scaled="1"/>
          </a:gradFill>
          <a:ln>
            <a:noFill/>
          </a:ln>
          <a:effectLst>
            <a:outerShdw dist="155023" dir="2099521" sy="50000" kx="2453608" algn="bl" rotWithShape="0">
              <a:srgbClr val="B2B2B2">
                <a:alpha val="50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b="1" dirty="0">
              <a:ea typeface="楷体_GB2312" pitchFamily="49" charset="-122"/>
            </a:endParaRPr>
          </a:p>
        </p:txBody>
      </p:sp>
      <p:sp>
        <p:nvSpPr>
          <p:cNvPr id="2" name="标题 1"/>
          <p:cNvSpPr>
            <a:spLocks noGrp="1"/>
          </p:cNvSpPr>
          <p:nvPr>
            <p:ph type="title"/>
          </p:nvPr>
        </p:nvSpPr>
        <p:spPr/>
        <p:txBody>
          <a:bodyPr>
            <a:normAutofit/>
          </a:bodyPr>
          <a:lstStyle>
            <a:lvl1pPr>
              <a:defRPr sz="3200">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8AA3C9F2-8B7C-45B4-8ECF-6FC27F18E9E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884630-C33A-4422-98F9-C9AC7C318240}" type="slidenum">
              <a:rPr lang="zh-CN" altLang="en-US" smtClean="0"/>
            </a:fld>
            <a:endParaRPr lang="zh-CN" altLang="en-US"/>
          </a:p>
        </p:txBody>
      </p:sp>
      <p:sp>
        <p:nvSpPr>
          <p:cNvPr id="7" name="文本占位符 6"/>
          <p:cNvSpPr>
            <a:spLocks noGrp="1"/>
          </p:cNvSpPr>
          <p:nvPr>
            <p:ph type="body" sz="quarter" idx="13"/>
          </p:nvPr>
        </p:nvSpPr>
        <p:spPr>
          <a:xfrm>
            <a:off x="628650" y="1608138"/>
            <a:ext cx="7978775" cy="4119562"/>
          </a:xfrm>
        </p:spPr>
        <p:txBody>
          <a:bodyPr/>
          <a:lstStyle>
            <a:lvl1pPr marL="0" indent="0">
              <a:buNone/>
              <a:defRPr sz="3200" b="0">
                <a:solidFill>
                  <a:schemeClr val="accent1">
                    <a:lumMod val="50000"/>
                  </a:schemeClr>
                </a:solidFill>
                <a:latin typeface="宋体" panose="02010600030101010101" pitchFamily="2" charset="-122"/>
                <a:ea typeface="宋体" panose="02010600030101010101" pitchFamily="2" charset="-122"/>
              </a:defRPr>
            </a:lvl1pPr>
            <a:lvl2pPr marL="685800" indent="-228600">
              <a:buFont typeface="Wingdings" panose="05000000000000000000" pitchFamily="2" charset="2"/>
              <a:buChar char="Ø"/>
              <a:defRPr sz="2800">
                <a:latin typeface="宋体" panose="02010600030101010101" pitchFamily="2" charset="-122"/>
                <a:ea typeface="宋体" panose="02010600030101010101" pitchFamily="2" charset="-122"/>
              </a:defRPr>
            </a:lvl2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AutoShape 5"/>
          <p:cNvSpPr>
            <a:spLocks noChangeArrowheads="1"/>
          </p:cNvSpPr>
          <p:nvPr userDrawn="1"/>
        </p:nvSpPr>
        <p:spPr bwMode="auto">
          <a:xfrm rot="16200000">
            <a:off x="4120356" y="-3326606"/>
            <a:ext cx="1125538" cy="8064500"/>
          </a:xfrm>
          <a:prstGeom prst="upArrow">
            <a:avLst>
              <a:gd name="adj1" fmla="val 63898"/>
              <a:gd name="adj2" fmla="val 85724"/>
            </a:avLst>
          </a:prstGeom>
          <a:gradFill>
            <a:gsLst>
              <a:gs pos="0">
                <a:schemeClr val="accent6">
                  <a:lumMod val="40000"/>
                  <a:lumOff val="60000"/>
                </a:schemeClr>
              </a:gs>
              <a:gs pos="100000">
                <a:schemeClr val="accent6">
                  <a:lumMod val="75000"/>
                </a:schemeClr>
              </a:gs>
            </a:gsLst>
            <a:lin ang="5400000" scaled="1"/>
          </a:gradFill>
          <a:ln>
            <a:noFill/>
          </a:ln>
          <a:effectLst>
            <a:outerShdw dist="155023" dir="2099521" sy="50000" kx="2453608" algn="bl" rotWithShape="0">
              <a:srgbClr val="B2B2B2">
                <a:alpha val="50000"/>
              </a:srgbClr>
            </a:outerShdw>
          </a:effectLst>
        </p:spPr>
        <p:txBody>
          <a:bodyPr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b="1" dirty="0">
              <a:ea typeface="楷体_GB2312" pitchFamily="49" charset="-122"/>
            </a:endParaRPr>
          </a:p>
        </p:txBody>
      </p:sp>
      <p:sp>
        <p:nvSpPr>
          <p:cNvPr id="2" name="标题 1"/>
          <p:cNvSpPr>
            <a:spLocks noGrp="1"/>
          </p:cNvSpPr>
          <p:nvPr>
            <p:ph type="title"/>
          </p:nvPr>
        </p:nvSpPr>
        <p:spPr/>
        <p:txBody>
          <a:bodyPr>
            <a:normAutofit/>
          </a:bodyPr>
          <a:lstStyle>
            <a:lvl1pPr>
              <a:defRPr sz="3200">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8AA3C9F2-8B7C-45B4-8ECF-6FC27F18E9E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884630-C33A-4422-98F9-C9AC7C318240}" type="slidenum">
              <a:rPr lang="zh-CN" altLang="en-US" smtClean="0"/>
            </a:fld>
            <a:endParaRPr lang="zh-CN" altLang="en-US"/>
          </a:p>
        </p:txBody>
      </p:sp>
      <p:sp>
        <p:nvSpPr>
          <p:cNvPr id="7" name="文本占位符 6"/>
          <p:cNvSpPr>
            <a:spLocks noGrp="1"/>
          </p:cNvSpPr>
          <p:nvPr>
            <p:ph type="body" sz="quarter" idx="13"/>
          </p:nvPr>
        </p:nvSpPr>
        <p:spPr>
          <a:xfrm>
            <a:off x="628650" y="1608138"/>
            <a:ext cx="7978775" cy="4119562"/>
          </a:xfrm>
        </p:spPr>
        <p:txBody>
          <a:bodyPr/>
          <a:lstStyle>
            <a:lvl1pPr marL="0" indent="0">
              <a:buNone/>
              <a:defRPr sz="3200" b="0">
                <a:solidFill>
                  <a:schemeClr val="accent1">
                    <a:lumMod val="50000"/>
                  </a:schemeClr>
                </a:solidFill>
                <a:latin typeface="宋体" panose="02010600030101010101" pitchFamily="2" charset="-122"/>
                <a:ea typeface="宋体" panose="02010600030101010101" pitchFamily="2" charset="-122"/>
              </a:defRPr>
            </a:lvl1pPr>
            <a:lvl2pPr marL="685800" indent="-228600">
              <a:buFont typeface="Wingdings" panose="05000000000000000000" pitchFamily="2" charset="2"/>
              <a:buChar char="Ø"/>
              <a:defRPr sz="2800">
                <a:latin typeface="宋体" panose="02010600030101010101" pitchFamily="2" charset="-122"/>
                <a:ea typeface="宋体" panose="02010600030101010101" pitchFamily="2" charset="-122"/>
              </a:defRPr>
            </a:lvl2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 name="AutoShape 5"/>
          <p:cNvSpPr>
            <a:spLocks noChangeArrowheads="1"/>
          </p:cNvSpPr>
          <p:nvPr userDrawn="1"/>
        </p:nvSpPr>
        <p:spPr bwMode="auto">
          <a:xfrm rot="16200000">
            <a:off x="4120356" y="-3326606"/>
            <a:ext cx="1125538" cy="8064500"/>
          </a:xfrm>
          <a:prstGeom prst="upArrow">
            <a:avLst>
              <a:gd name="adj1" fmla="val 63898"/>
              <a:gd name="adj2" fmla="val 85724"/>
            </a:avLst>
          </a:prstGeom>
          <a:gradFill rotWithShape="1">
            <a:gsLst>
              <a:gs pos="0">
                <a:schemeClr val="accent4">
                  <a:lumMod val="40000"/>
                  <a:lumOff val="60000"/>
                </a:schemeClr>
              </a:gs>
              <a:gs pos="100000">
                <a:schemeClr val="accent4">
                  <a:lumMod val="75000"/>
                </a:schemeClr>
              </a:gs>
            </a:gsLst>
            <a:lin ang="5400000" scaled="1"/>
          </a:gradFill>
          <a:ln>
            <a:noFill/>
          </a:ln>
          <a:effectLst>
            <a:outerShdw dist="155023" dir="2099521" sy="50000" kx="2453608" algn="bl" rotWithShape="0">
              <a:srgbClr val="B2B2B2">
                <a:alpha val="50000"/>
              </a:srgbClr>
            </a:outerShdw>
          </a:effectLst>
        </p:spPr>
        <p:txBody>
          <a:bodyPr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b="1" dirty="0">
              <a:ea typeface="楷体_GB2312" pitchFamily="49" charset="-122"/>
            </a:endParaRPr>
          </a:p>
        </p:txBody>
      </p:sp>
      <p:sp>
        <p:nvSpPr>
          <p:cNvPr id="2" name="标题 1"/>
          <p:cNvSpPr>
            <a:spLocks noGrp="1"/>
          </p:cNvSpPr>
          <p:nvPr>
            <p:ph type="title"/>
          </p:nvPr>
        </p:nvSpPr>
        <p:spPr/>
        <p:txBody>
          <a:bodyPr>
            <a:normAutofit/>
          </a:bodyPr>
          <a:lstStyle>
            <a:lvl1pPr>
              <a:defRPr sz="3200">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8AA3C9F2-8B7C-45B4-8ECF-6FC27F18E9E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884630-C33A-4422-98F9-C9AC7C318240}" type="slidenum">
              <a:rPr lang="zh-CN" altLang="en-US" smtClean="0"/>
            </a:fld>
            <a:endParaRPr lang="zh-CN" altLang="en-US"/>
          </a:p>
        </p:txBody>
      </p:sp>
      <p:sp>
        <p:nvSpPr>
          <p:cNvPr id="7" name="文本占位符 6"/>
          <p:cNvSpPr>
            <a:spLocks noGrp="1"/>
          </p:cNvSpPr>
          <p:nvPr>
            <p:ph type="body" sz="quarter" idx="13"/>
          </p:nvPr>
        </p:nvSpPr>
        <p:spPr>
          <a:xfrm>
            <a:off x="628650" y="1608138"/>
            <a:ext cx="7978775" cy="4119562"/>
          </a:xfrm>
        </p:spPr>
        <p:txBody>
          <a:bodyPr/>
          <a:lstStyle>
            <a:lvl1pPr marL="0" indent="0">
              <a:buNone/>
              <a:defRPr sz="3200" b="0">
                <a:solidFill>
                  <a:schemeClr val="accent1">
                    <a:lumMod val="50000"/>
                  </a:schemeClr>
                </a:solidFill>
                <a:latin typeface="宋体" panose="02010600030101010101" pitchFamily="2" charset="-122"/>
                <a:ea typeface="宋体" panose="02010600030101010101" pitchFamily="2" charset="-122"/>
              </a:defRPr>
            </a:lvl1pPr>
            <a:lvl2pPr marL="685800" indent="-228600">
              <a:buFont typeface="Wingdings" panose="05000000000000000000" pitchFamily="2" charset="2"/>
              <a:buChar char="Ø"/>
              <a:defRPr sz="2800">
                <a:latin typeface="宋体" panose="02010600030101010101" pitchFamily="2" charset="-122"/>
                <a:ea typeface="宋体" panose="02010600030101010101" pitchFamily="2" charset="-122"/>
              </a:defRPr>
            </a:lvl2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8" name="AutoShape 5"/>
          <p:cNvSpPr>
            <a:spLocks noChangeArrowheads="1"/>
          </p:cNvSpPr>
          <p:nvPr userDrawn="1"/>
        </p:nvSpPr>
        <p:spPr bwMode="auto">
          <a:xfrm rot="16200000">
            <a:off x="4120356" y="-3326606"/>
            <a:ext cx="1125538" cy="8064500"/>
          </a:xfrm>
          <a:prstGeom prst="upArrow">
            <a:avLst>
              <a:gd name="adj1" fmla="val 63898"/>
              <a:gd name="adj2" fmla="val 85724"/>
            </a:avLst>
          </a:prstGeom>
          <a:gradFill rotWithShape="1">
            <a:gsLst>
              <a:gs pos="0">
                <a:schemeClr val="tx2">
                  <a:lumMod val="40000"/>
                  <a:lumOff val="60000"/>
                </a:schemeClr>
              </a:gs>
              <a:gs pos="100000">
                <a:schemeClr val="tx2">
                  <a:lumMod val="75000"/>
                </a:schemeClr>
              </a:gs>
            </a:gsLst>
            <a:lin ang="5400000" scaled="1"/>
          </a:gradFill>
          <a:ln>
            <a:noFill/>
          </a:ln>
          <a:effectLst>
            <a:outerShdw dist="155023" dir="2099521" sy="50000" kx="2453608" algn="bl" rotWithShape="0">
              <a:srgbClr val="B2B2B2">
                <a:alpha val="50000"/>
              </a:srgbClr>
            </a:outerShdw>
          </a:effectLst>
        </p:spPr>
        <p:txBody>
          <a:bodyPr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b="1" dirty="0">
              <a:solidFill>
                <a:schemeClr val="accent3">
                  <a:lumMod val="20000"/>
                  <a:lumOff val="80000"/>
                </a:schemeClr>
              </a:solidFill>
              <a:ea typeface="楷体_GB2312" pitchFamily="49" charset="-122"/>
            </a:endParaRPr>
          </a:p>
        </p:txBody>
      </p:sp>
      <p:sp>
        <p:nvSpPr>
          <p:cNvPr id="2" name="标题 1"/>
          <p:cNvSpPr>
            <a:spLocks noGrp="1"/>
          </p:cNvSpPr>
          <p:nvPr>
            <p:ph type="title"/>
          </p:nvPr>
        </p:nvSpPr>
        <p:spPr/>
        <p:txBody>
          <a:bodyPr>
            <a:normAutofit/>
          </a:bodyPr>
          <a:lstStyle>
            <a:lvl1pPr>
              <a:defRPr sz="320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8AA3C9F2-8B7C-45B4-8ECF-6FC27F18E9E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884630-C33A-4422-98F9-C9AC7C318240}" type="slidenum">
              <a:rPr lang="zh-CN" altLang="en-US" smtClean="0"/>
            </a:fld>
            <a:endParaRPr lang="zh-CN" altLang="en-US"/>
          </a:p>
        </p:txBody>
      </p:sp>
      <p:sp>
        <p:nvSpPr>
          <p:cNvPr id="7" name="文本占位符 6"/>
          <p:cNvSpPr>
            <a:spLocks noGrp="1"/>
          </p:cNvSpPr>
          <p:nvPr>
            <p:ph type="body" sz="quarter" idx="13"/>
          </p:nvPr>
        </p:nvSpPr>
        <p:spPr>
          <a:xfrm>
            <a:off x="628650" y="1608138"/>
            <a:ext cx="7978775" cy="4119562"/>
          </a:xfrm>
        </p:spPr>
        <p:txBody>
          <a:bodyPr/>
          <a:lstStyle>
            <a:lvl1pPr marL="0" indent="0">
              <a:buNone/>
              <a:defRPr sz="3200" b="0">
                <a:solidFill>
                  <a:schemeClr val="accent1">
                    <a:lumMod val="50000"/>
                  </a:schemeClr>
                </a:solidFill>
                <a:latin typeface="宋体" panose="02010600030101010101" pitchFamily="2" charset="-122"/>
                <a:ea typeface="宋体" panose="02010600030101010101" pitchFamily="2" charset="-122"/>
              </a:defRPr>
            </a:lvl1pPr>
            <a:lvl2pPr marL="685800" indent="-228600">
              <a:buFont typeface="Wingdings" panose="05000000000000000000" pitchFamily="2" charset="2"/>
              <a:buChar char="Ø"/>
              <a:defRPr sz="2800">
                <a:latin typeface="宋体" panose="02010600030101010101" pitchFamily="2" charset="-122"/>
                <a:ea typeface="宋体" panose="02010600030101010101" pitchFamily="2" charset="-122"/>
              </a:defRPr>
            </a:lvl2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8" name="AutoShape 5"/>
          <p:cNvSpPr>
            <a:spLocks noChangeArrowheads="1"/>
          </p:cNvSpPr>
          <p:nvPr userDrawn="1"/>
        </p:nvSpPr>
        <p:spPr bwMode="auto">
          <a:xfrm rot="16200000">
            <a:off x="4120356" y="-3326606"/>
            <a:ext cx="1125538" cy="8064500"/>
          </a:xfrm>
          <a:prstGeom prst="upArrow">
            <a:avLst>
              <a:gd name="adj1" fmla="val 63898"/>
              <a:gd name="adj2" fmla="val 85724"/>
            </a:avLst>
          </a:prstGeom>
          <a:gradFill rotWithShape="1">
            <a:gsLst>
              <a:gs pos="0">
                <a:srgbClr val="FFBDBD"/>
              </a:gs>
              <a:gs pos="100000">
                <a:srgbClr val="FF0000"/>
              </a:gs>
            </a:gsLst>
            <a:lin ang="5400000" scaled="1"/>
          </a:gradFill>
          <a:ln>
            <a:noFill/>
          </a:ln>
          <a:effectLst>
            <a:outerShdw dist="155023" dir="2099521" sy="50000" kx="2453608" algn="bl" rotWithShape="0">
              <a:srgbClr val="B2B2B2">
                <a:alpha val="50000"/>
              </a:srgbClr>
            </a:outerShdw>
          </a:effectLst>
        </p:spPr>
        <p:txBody>
          <a:bodyPr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b="1" dirty="0">
              <a:solidFill>
                <a:schemeClr val="accent3">
                  <a:lumMod val="20000"/>
                  <a:lumOff val="80000"/>
                </a:schemeClr>
              </a:solidFill>
              <a:ea typeface="楷体_GB2312" pitchFamily="49" charset="-122"/>
            </a:endParaRPr>
          </a:p>
        </p:txBody>
      </p:sp>
      <p:sp>
        <p:nvSpPr>
          <p:cNvPr id="2" name="标题 1"/>
          <p:cNvSpPr>
            <a:spLocks noGrp="1"/>
          </p:cNvSpPr>
          <p:nvPr>
            <p:ph type="title"/>
          </p:nvPr>
        </p:nvSpPr>
        <p:spPr/>
        <p:txBody>
          <a:bodyPr>
            <a:normAutofit/>
          </a:bodyPr>
          <a:lstStyle>
            <a:lvl1pPr>
              <a:defRPr sz="320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8AA3C9F2-8B7C-45B4-8ECF-6FC27F18E9E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884630-C33A-4422-98F9-C9AC7C318240}" type="slidenum">
              <a:rPr lang="zh-CN" altLang="en-US" smtClean="0"/>
            </a:fld>
            <a:endParaRPr lang="zh-CN" altLang="en-US"/>
          </a:p>
        </p:txBody>
      </p:sp>
      <p:sp>
        <p:nvSpPr>
          <p:cNvPr id="7" name="文本占位符 6"/>
          <p:cNvSpPr>
            <a:spLocks noGrp="1"/>
          </p:cNvSpPr>
          <p:nvPr>
            <p:ph type="body" sz="quarter" idx="13"/>
          </p:nvPr>
        </p:nvSpPr>
        <p:spPr>
          <a:xfrm>
            <a:off x="628650" y="1608138"/>
            <a:ext cx="7978775" cy="4119562"/>
          </a:xfrm>
        </p:spPr>
        <p:txBody>
          <a:bodyPr/>
          <a:lstStyle>
            <a:lvl1pPr marL="0" indent="0">
              <a:buNone/>
              <a:defRPr sz="3200" b="0">
                <a:solidFill>
                  <a:schemeClr val="accent1">
                    <a:lumMod val="50000"/>
                  </a:schemeClr>
                </a:solidFill>
                <a:latin typeface="宋体" panose="02010600030101010101" pitchFamily="2" charset="-122"/>
                <a:ea typeface="宋体" panose="02010600030101010101" pitchFamily="2" charset="-122"/>
              </a:defRPr>
            </a:lvl1pPr>
            <a:lvl2pPr marL="685800" indent="-228600">
              <a:buFont typeface="Wingdings" panose="05000000000000000000" pitchFamily="2" charset="2"/>
              <a:buChar char="Ø"/>
              <a:defRPr sz="2800">
                <a:latin typeface="宋体" panose="02010600030101010101" pitchFamily="2" charset="-122"/>
                <a:ea typeface="宋体" panose="02010600030101010101" pitchFamily="2" charset="-122"/>
              </a:defRPr>
            </a:lvl2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8AA3C9F2-8B7C-45B4-8ECF-6FC27F18E9E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4884630-C33A-4422-98F9-C9AC7C31824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fld id="{8AA3C9F2-8B7C-45B4-8ECF-6FC27F18E9EE}"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4884630-C33A-4422-98F9-C9AC7C31824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1.png"/><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17981"/>
            <a:ext cx="7886700" cy="927647"/>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A3C9F2-8B7C-45B4-8ECF-6FC27F18E9EE}" type="datetimeFigureOut">
              <a:rPr lang="zh-CN" altLang="en-US" smtClean="0"/>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84630-C33A-4422-98F9-C9AC7C318240}" type="slidenum">
              <a:rPr lang="zh-CN" altLang="en-US" smtClean="0"/>
            </a:fld>
            <a:endParaRPr lang="zh-CN" altLang="en-US"/>
          </a:p>
        </p:txBody>
      </p:sp>
      <p:pic>
        <p:nvPicPr>
          <p:cNvPr id="7" name="Picture 7" descr="图片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7384" y="0"/>
            <a:ext cx="404813"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914400" rtl="0" eaLnBrk="1" latinLnBrk="0" hangingPunct="1">
        <a:lnSpc>
          <a:spcPct val="90000"/>
        </a:lnSpc>
        <a:spcBef>
          <a:spcPct val="0"/>
        </a:spcBef>
        <a:buNone/>
        <a:defRPr lang="en-US" altLang="en-US" sz="4400" b="1" kern="1200" dirty="0">
          <a:solidFill>
            <a:schemeClr val="tx1"/>
          </a:solidFill>
          <a:latin typeface="宋体" panose="02010600030101010101" pitchFamily="2" charset="-122"/>
          <a:ea typeface="宋体" panose="02010600030101010101"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svg"/><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svg"/><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7.xml"/><Relationship Id="rId2" Type="http://schemas.openxmlformats.org/officeDocument/2006/relationships/image" Target="../media/image3.wmf"/><Relationship Id="rId1"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svg"/><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4.svg"/><Relationship Id="rId6" Type="http://schemas.openxmlformats.org/officeDocument/2006/relationships/image" Target="../media/image12.png"/><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svg"/><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svg"/><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svg"/><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svg"/><Relationship Id="rId1"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svg"/><Relationship Id="rId1"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svg"/><Relationship Id="rId1" Type="http://schemas.openxmlformats.org/officeDocument/2006/relationships/image" Target="../media/image14.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svg"/><Relationship Id="rId1"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8.svg"/><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svg"/><Relationship Id="rId1"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0.svg"/><Relationship Id="rId1" Type="http://schemas.openxmlformats.org/officeDocument/2006/relationships/image" Target="../media/image18.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svg"/><Relationship Id="rId1"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0.svg"/><Relationship Id="rId1" Type="http://schemas.openxmlformats.org/officeDocument/2006/relationships/image" Target="../media/image18.png"/></Relationships>
</file>

<file path=ppt/slides/_rels/slide34.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5.svg"/><Relationship Id="rId7" Type="http://schemas.openxmlformats.org/officeDocument/2006/relationships/image" Target="../media/image23.png"/><Relationship Id="rId6" Type="http://schemas.openxmlformats.org/officeDocument/2006/relationships/image" Target="../media/image14.svg"/><Relationship Id="rId5" Type="http://schemas.openxmlformats.org/officeDocument/2006/relationships/image" Target="../media/image22.png"/><Relationship Id="rId4" Type="http://schemas.openxmlformats.org/officeDocument/2006/relationships/image" Target="../media/image13.svg"/><Relationship Id="rId3" Type="http://schemas.openxmlformats.org/officeDocument/2006/relationships/image" Target="../media/image21.png"/><Relationship Id="rId2" Type="http://schemas.openxmlformats.org/officeDocument/2006/relationships/image" Target="../media/image12.svg"/><Relationship Id="rId13" Type="http://schemas.openxmlformats.org/officeDocument/2006/relationships/slideLayout" Target="../slideLayouts/slideLayout4.xml"/><Relationship Id="rId12" Type="http://schemas.openxmlformats.org/officeDocument/2006/relationships/image" Target="../media/image17.svg"/><Relationship Id="rId11" Type="http://schemas.openxmlformats.org/officeDocument/2006/relationships/image" Target="../media/image25.png"/><Relationship Id="rId10" Type="http://schemas.openxmlformats.org/officeDocument/2006/relationships/image" Target="../media/image16.svg"/><Relationship Id="rId1" Type="http://schemas.openxmlformats.org/officeDocument/2006/relationships/image" Target="../media/image20.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8.svg"/><Relationship Id="rId1" Type="http://schemas.openxmlformats.org/officeDocument/2006/relationships/image" Target="../media/image26.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9.svg"/><Relationship Id="rId1" Type="http://schemas.openxmlformats.org/officeDocument/2006/relationships/image" Target="../media/image2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21.svg"/><Relationship Id="rId3" Type="http://schemas.openxmlformats.org/officeDocument/2006/relationships/image" Target="../media/image29.png"/><Relationship Id="rId2" Type="http://schemas.openxmlformats.org/officeDocument/2006/relationships/image" Target="../media/image20.svg"/><Relationship Id="rId1" Type="http://schemas.openxmlformats.org/officeDocument/2006/relationships/image" Target="../media/image28.png"/></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2.svg"/><Relationship Id="rId1" Type="http://schemas.openxmlformats.org/officeDocument/2006/relationships/image" Target="../media/image30.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2.svg"/><Relationship Id="rId1" Type="http://schemas.openxmlformats.org/officeDocument/2006/relationships/image" Target="../media/image30.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3.svg"/><Relationship Id="rId1" Type="http://schemas.openxmlformats.org/officeDocument/2006/relationships/image" Target="../media/image31.png"/></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46.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24.svg"/><Relationship Id="rId6" Type="http://schemas.openxmlformats.org/officeDocument/2006/relationships/image" Target="../media/image32.png"/><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47.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24.svg"/><Relationship Id="rId6" Type="http://schemas.openxmlformats.org/officeDocument/2006/relationships/image" Target="../media/image32.png"/><Relationship Id="rId5" Type="http://schemas.microsoft.com/office/2007/relationships/diagramDrawing" Target="../diagrams/drawing9.xml"/><Relationship Id="rId4" Type="http://schemas.openxmlformats.org/officeDocument/2006/relationships/diagramColors" Target="../diagrams/colors9.xml"/><Relationship Id="rId3" Type="http://schemas.openxmlformats.org/officeDocument/2006/relationships/diagramQuickStyle" Target="../diagrams/quickStyle9.xml"/><Relationship Id="rId2" Type="http://schemas.openxmlformats.org/officeDocument/2006/relationships/diagramLayout" Target="../diagrams/layout9.xml"/><Relationship Id="rId1" Type="http://schemas.openxmlformats.org/officeDocument/2006/relationships/diagramData" Target="../diagrams/data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5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0.xml"/><Relationship Id="rId4" Type="http://schemas.openxmlformats.org/officeDocument/2006/relationships/diagramColors" Target="../diagrams/colors10.xml"/><Relationship Id="rId3" Type="http://schemas.openxmlformats.org/officeDocument/2006/relationships/diagramQuickStyle" Target="../diagrams/quickStyle10.xml"/><Relationship Id="rId2" Type="http://schemas.openxmlformats.org/officeDocument/2006/relationships/diagramLayout" Target="../diagrams/layout10.xml"/><Relationship Id="rId1" Type="http://schemas.openxmlformats.org/officeDocument/2006/relationships/diagramData" Target="../diagrams/data10.xml"/></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1.xml"/><Relationship Id="rId4" Type="http://schemas.openxmlformats.org/officeDocument/2006/relationships/diagramColors" Target="../diagrams/colors11.xml"/><Relationship Id="rId3" Type="http://schemas.openxmlformats.org/officeDocument/2006/relationships/diagramQuickStyle" Target="../diagrams/quickStyle11.xml"/><Relationship Id="rId2" Type="http://schemas.openxmlformats.org/officeDocument/2006/relationships/diagramLayout" Target="../diagrams/layout11.xml"/><Relationship Id="rId1" Type="http://schemas.openxmlformats.org/officeDocument/2006/relationships/diagramData" Target="../diagrams/data11.xml"/></Relationships>
</file>

<file path=ppt/slides/_rels/slide52.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microsoft.com/office/2007/relationships/diagramDrawing" Target="../diagrams/drawing12.xml"/><Relationship Id="rId4" Type="http://schemas.openxmlformats.org/officeDocument/2006/relationships/diagramColors" Target="../diagrams/colors12.xml"/><Relationship Id="rId3" Type="http://schemas.openxmlformats.org/officeDocument/2006/relationships/diagramQuickStyle" Target="../diagrams/quickStyle12.xml"/><Relationship Id="rId2" Type="http://schemas.openxmlformats.org/officeDocument/2006/relationships/diagramLayout" Target="../diagrams/layout12.xml"/><Relationship Id="rId1" Type="http://schemas.openxmlformats.org/officeDocument/2006/relationships/diagramData" Target="../diagrams/data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microsoft.com/office/2007/relationships/diagramDrawing" Target="../diagrams/drawing13.xml"/><Relationship Id="rId4" Type="http://schemas.openxmlformats.org/officeDocument/2006/relationships/diagramColors" Target="../diagrams/colors13.xml"/><Relationship Id="rId3" Type="http://schemas.openxmlformats.org/officeDocument/2006/relationships/diagramQuickStyle" Target="../diagrams/quickStyle13.xml"/><Relationship Id="rId2" Type="http://schemas.openxmlformats.org/officeDocument/2006/relationships/diagramLayout" Target="../diagrams/layout13.xml"/><Relationship Id="rId1" Type="http://schemas.openxmlformats.org/officeDocument/2006/relationships/diagramData" Target="../diagrams/data13.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3.png"/></Relationships>
</file>

<file path=ppt/slides/_rels/slide56.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microsoft.com/office/2007/relationships/diagramDrawing" Target="../diagrams/drawing14.xml"/><Relationship Id="rId4" Type="http://schemas.openxmlformats.org/officeDocument/2006/relationships/diagramColors" Target="../diagrams/colors14.xml"/><Relationship Id="rId3" Type="http://schemas.openxmlformats.org/officeDocument/2006/relationships/diagramQuickStyle" Target="../diagrams/quickStyle14.xml"/><Relationship Id="rId2" Type="http://schemas.openxmlformats.org/officeDocument/2006/relationships/diagramLayout" Target="../diagrams/layout14.xml"/><Relationship Id="rId1" Type="http://schemas.openxmlformats.org/officeDocument/2006/relationships/diagramData" Target="../diagrams/data14.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4.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5.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noChangeArrowheads="1"/>
          </p:cNvSpPr>
          <p:nvPr>
            <p:ph type="title"/>
          </p:nvPr>
        </p:nvSpPr>
        <p:spPr>
          <a:xfrm>
            <a:off x="609600" y="479425"/>
            <a:ext cx="8229600" cy="1143000"/>
          </a:xfrm>
        </p:spPr>
        <p:txBody>
          <a:bodyPr/>
          <a:lstStyle/>
          <a:p>
            <a:r>
              <a:rPr lang="zh-CN" altLang="en-US" kern="0" dirty="0">
                <a:solidFill>
                  <a:srgbClr val="000000"/>
                </a:solidFill>
              </a:rPr>
              <a:t>第三章 资产负债表分析</a:t>
            </a:r>
            <a:endParaRPr lang="zh-CN" altLang="zh-CN" dirty="0" smtClean="0"/>
          </a:p>
        </p:txBody>
      </p:sp>
      <p:sp>
        <p:nvSpPr>
          <p:cNvPr id="4099" name="灯片编号占位符 5"/>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33908E4-B160-4257-8B65-4C6232B2C39A}" type="slidenum">
              <a:rPr lang="en-US" altLang="zh-CN" smtClean="0"/>
            </a:fld>
            <a:endParaRPr lang="en-US" altLang="zh-CN" smtClean="0"/>
          </a:p>
        </p:txBody>
      </p:sp>
      <p:sp>
        <p:nvSpPr>
          <p:cNvPr id="205828" name="Rectangle 4"/>
          <p:cNvSpPr>
            <a:spLocks noRot="1" noChangeArrowheads="1"/>
          </p:cNvSpPr>
          <p:nvPr/>
        </p:nvSpPr>
        <p:spPr bwMode="auto">
          <a:xfrm>
            <a:off x="2819400" y="4214813"/>
            <a:ext cx="6019800" cy="164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90000"/>
              </a:lnSpc>
              <a:spcBef>
                <a:spcPct val="20000"/>
              </a:spcBef>
              <a:buClr>
                <a:schemeClr val="folHlink"/>
              </a:buClr>
            </a:pPr>
            <a:r>
              <a:rPr lang="en-US" altLang="zh-CN" sz="2400" b="1">
                <a:solidFill>
                  <a:srgbClr val="000000"/>
                </a:solidFill>
                <a:latin typeface="楷体_GB2312" pitchFamily="49" charset="-122"/>
                <a:ea typeface="楷体_GB2312" pitchFamily="49" charset="-122"/>
              </a:rPr>
              <a:t>      </a:t>
            </a:r>
            <a:endParaRPr lang="zh-CN" altLang="en-US" sz="2400" b="1">
              <a:solidFill>
                <a:srgbClr val="000000"/>
              </a:solidFill>
              <a:latin typeface="楷体_GB2312" pitchFamily="49" charset="-122"/>
              <a:ea typeface="楷体_GB2312" pitchFamily="49" charset="-122"/>
            </a:endParaRPr>
          </a:p>
        </p:txBody>
      </p:sp>
      <p:sp>
        <p:nvSpPr>
          <p:cNvPr id="4101" name="圆角矩形 3077"/>
          <p:cNvSpPr>
            <a:spLocks noChangeArrowheads="1"/>
          </p:cNvSpPr>
          <p:nvPr/>
        </p:nvSpPr>
        <p:spPr bwMode="auto">
          <a:xfrm>
            <a:off x="4356100" y="6092825"/>
            <a:ext cx="3671888" cy="576263"/>
          </a:xfrm>
          <a:prstGeom prst="roundRect">
            <a:avLst>
              <a:gd name="adj" fmla="val 16667"/>
            </a:avLst>
          </a:prstGeom>
          <a:solidFill>
            <a:srgbClr val="FF0066"/>
          </a:solidFill>
          <a:ln>
            <a:noFill/>
          </a:ln>
          <a:extLst>
            <a:ext uri="{91240B29-F687-4F45-9708-019B960494DF}">
              <a14:hiddenLine xmlns:a14="http://schemas.microsoft.com/office/drawing/2010/main" w="9525">
                <a:solidFill>
                  <a:srgbClr val="000000"/>
                </a:solidFill>
                <a:round/>
              </a14:hiddenLine>
            </a:ext>
          </a:extLst>
        </p:spPr>
        <p:txBody>
          <a:bodyPr wrap="none" tIns="18000" bIns="75600" anchor="ctr"/>
          <a:lstStyle/>
          <a:p>
            <a:pPr algn="ctr"/>
            <a:r>
              <a:rPr lang="zh-CN" altLang="en-US" sz="3600" b="1">
                <a:solidFill>
                  <a:schemeClr val="bg1"/>
                </a:solidFill>
                <a:latin typeface="Verdana" panose="020B0604030504040204" pitchFamily="34" charset="0"/>
                <a:ea typeface="华文中宋" panose="02010600040101010101" pitchFamily="2" charset="-122"/>
              </a:rPr>
              <a:t>财务报表分析</a:t>
            </a:r>
            <a:endParaRPr lang="zh-CN" altLang="en-US" sz="3600" b="1">
              <a:solidFill>
                <a:schemeClr val="bg1"/>
              </a:solidFill>
              <a:latin typeface="Verdana" panose="020B0604030504040204" pitchFamily="34" charset="0"/>
              <a:ea typeface="华文中宋" panose="02010600040101010101" pitchFamily="2" charset="-122"/>
            </a:endParaRPr>
          </a:p>
        </p:txBody>
      </p:sp>
      <p:pic>
        <p:nvPicPr>
          <p:cNvPr id="4102" name="Picture 3" descr="E:\优品PPT\058PPT素材\3D小人\1-150GQ54H3\62张3D小人拿笔PPT图片素材\优品PPT62.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41438" y="1720850"/>
            <a:ext cx="2921000" cy="458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2000"/>
                                  </p:stCondLst>
                                  <p:childTnLst>
                                    <p:set>
                                      <p:cBhvr>
                                        <p:cTn id="6" dur="1" fill="hold">
                                          <p:stCondLst>
                                            <p:cond delay="0"/>
                                          </p:stCondLst>
                                        </p:cTn>
                                        <p:tgtEl>
                                          <p:spTgt spid="205828"/>
                                        </p:tgtEl>
                                        <p:attrNameLst>
                                          <p:attrName>style.visibility</p:attrName>
                                        </p:attrNameLst>
                                      </p:cBhvr>
                                      <p:to>
                                        <p:strVal val="visible"/>
                                      </p:to>
                                    </p:set>
                                    <p:animEffect transition="in" filter="dissolve">
                                      <p:cBhvr>
                                        <p:cTn id="7" dur="500"/>
                                        <p:tgtEl>
                                          <p:spTgt spid="2058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第一节 资产负债表概述</a:t>
            </a:r>
            <a:endParaRPr lang="zh-CN" altLang="en-US" dirty="0"/>
          </a:p>
        </p:txBody>
      </p:sp>
      <p:sp>
        <p:nvSpPr>
          <p:cNvPr id="3" name="文本占位符 2"/>
          <p:cNvSpPr>
            <a:spLocks noGrp="1"/>
          </p:cNvSpPr>
          <p:nvPr>
            <p:ph type="body" sz="quarter" idx="13"/>
          </p:nvPr>
        </p:nvSpPr>
        <p:spPr/>
        <p:txBody>
          <a:bodyPr>
            <a:normAutofit/>
          </a:bodyPr>
          <a:lstStyle/>
          <a:p>
            <a:r>
              <a:rPr lang="zh-CN" altLang="en-US" dirty="0"/>
              <a:t>一、资产负债表的性质和作用 </a:t>
            </a:r>
            <a:endParaRPr lang="en-US" altLang="zh-CN" dirty="0"/>
          </a:p>
          <a:p>
            <a:pPr lvl="1"/>
            <a:r>
              <a:rPr lang="en-US" altLang="zh-CN" dirty="0"/>
              <a:t>(</a:t>
            </a:r>
            <a:r>
              <a:rPr lang="zh-CN" altLang="en-US" dirty="0"/>
              <a:t>一</a:t>
            </a:r>
            <a:r>
              <a:rPr lang="en-US" altLang="zh-CN" dirty="0"/>
              <a:t>)</a:t>
            </a:r>
            <a:r>
              <a:rPr lang="zh-CN" altLang="en-US" dirty="0"/>
              <a:t>资产负债表的性质  </a:t>
            </a:r>
            <a:endParaRPr lang="en-US" altLang="zh-CN" dirty="0"/>
          </a:p>
          <a:p>
            <a:pPr lvl="2"/>
            <a:r>
              <a:rPr lang="zh-CN" altLang="en-US" dirty="0"/>
              <a:t>资产负债表是反映企业在某一特定日期</a:t>
            </a:r>
            <a:r>
              <a:rPr lang="en-US" altLang="zh-CN" dirty="0"/>
              <a:t>(</a:t>
            </a:r>
            <a:r>
              <a:rPr lang="zh-CN" altLang="en-US" dirty="0"/>
              <a:t>如月末、季末、年末</a:t>
            </a:r>
            <a:r>
              <a:rPr lang="en-US" altLang="zh-CN" dirty="0"/>
              <a:t>)</a:t>
            </a:r>
            <a:r>
              <a:rPr lang="zh-CN" altLang="en-US" dirty="0"/>
              <a:t>全部资产、负债和所有者权 益情况的会计报表</a:t>
            </a:r>
            <a:r>
              <a:rPr lang="en-US" altLang="zh-CN" dirty="0"/>
              <a:t>,</a:t>
            </a:r>
            <a:r>
              <a:rPr lang="zh-CN" altLang="en-US" dirty="0"/>
              <a:t>是企业经营活动的静态体现。</a:t>
            </a:r>
            <a:endParaRPr lang="zh-CN" altLang="en-US" dirty="0"/>
          </a:p>
        </p:txBody>
      </p:sp>
      <p:pic>
        <p:nvPicPr>
          <p:cNvPr id="5" name="图形 4" descr="打开的书"/>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3606190" y="4202481"/>
            <a:ext cx="1931619" cy="193161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第一节 资产负债表概述</a:t>
            </a:r>
            <a:endParaRPr lang="zh-CN" altLang="en-US" dirty="0"/>
          </a:p>
        </p:txBody>
      </p:sp>
      <p:sp>
        <p:nvSpPr>
          <p:cNvPr id="3" name="文本占位符 2"/>
          <p:cNvSpPr>
            <a:spLocks noGrp="1"/>
          </p:cNvSpPr>
          <p:nvPr>
            <p:ph type="body" sz="quarter" idx="13"/>
          </p:nvPr>
        </p:nvSpPr>
        <p:spPr>
          <a:xfrm>
            <a:off x="628650" y="1608138"/>
            <a:ext cx="7978775" cy="3607344"/>
          </a:xfrm>
        </p:spPr>
        <p:txBody>
          <a:bodyPr>
            <a:normAutofit/>
          </a:bodyPr>
          <a:lstStyle/>
          <a:p>
            <a:r>
              <a:rPr lang="zh-CN" altLang="en-US" dirty="0"/>
              <a:t>一、资产负债表的性质和作用 </a:t>
            </a:r>
            <a:endParaRPr lang="en-US" altLang="zh-CN" dirty="0"/>
          </a:p>
          <a:p>
            <a:pPr lvl="1"/>
            <a:r>
              <a:rPr lang="en-US" altLang="zh-CN" dirty="0"/>
              <a:t>(</a:t>
            </a:r>
            <a:r>
              <a:rPr lang="zh-CN" altLang="en-US" dirty="0"/>
              <a:t>二</a:t>
            </a:r>
            <a:r>
              <a:rPr lang="en-US" altLang="zh-CN" dirty="0"/>
              <a:t>)</a:t>
            </a:r>
            <a:r>
              <a:rPr lang="zh-CN" altLang="en-US" dirty="0"/>
              <a:t>资产负债表的作用  </a:t>
            </a:r>
            <a:endParaRPr lang="en-US" altLang="zh-CN" dirty="0"/>
          </a:p>
          <a:p>
            <a:pPr lvl="2"/>
            <a:r>
              <a:rPr lang="zh-CN" altLang="en-US" dirty="0"/>
              <a:t>反映企业拥有或控制的经济资源及其分布</a:t>
            </a:r>
            <a:endParaRPr lang="en-US" altLang="zh-CN" dirty="0"/>
          </a:p>
          <a:p>
            <a:pPr lvl="2"/>
            <a:r>
              <a:rPr lang="zh-CN" altLang="en-US" dirty="0"/>
              <a:t>反映企业的资金来源和构成</a:t>
            </a:r>
            <a:endParaRPr lang="en-US" altLang="zh-CN" dirty="0"/>
          </a:p>
          <a:p>
            <a:pPr lvl="2"/>
            <a:r>
              <a:rPr lang="zh-CN" altLang="zh-CN" dirty="0"/>
              <a:t>反映企业财务实力、短期偿债能力和支付能力</a:t>
            </a:r>
            <a:endParaRPr lang="zh-CN" altLang="zh-CN" dirty="0"/>
          </a:p>
          <a:p>
            <a:pPr lvl="2"/>
            <a:r>
              <a:rPr lang="zh-CN" altLang="zh-CN" dirty="0"/>
              <a:t>反映企业未来的财务趋势</a:t>
            </a:r>
            <a:endParaRPr lang="zh-CN" altLang="zh-CN" dirty="0"/>
          </a:p>
          <a:p>
            <a:pPr lvl="2"/>
            <a:r>
              <a:rPr lang="zh-CN" altLang="zh-CN" dirty="0"/>
              <a:t>反映企业的财务弹性</a:t>
            </a:r>
            <a:endParaRPr lang="zh-CN" altLang="zh-CN" dirty="0"/>
          </a:p>
          <a:p>
            <a:pPr lvl="2"/>
            <a:r>
              <a:rPr lang="zh-CN" altLang="zh-CN" dirty="0"/>
              <a:t>反映企业的经营绩效</a:t>
            </a:r>
            <a:endParaRPr lang="zh-CN" altLang="zh-CN" dirty="0"/>
          </a:p>
        </p:txBody>
      </p:sp>
      <p:pic>
        <p:nvPicPr>
          <p:cNvPr id="5" name="图形 4" descr="研究"/>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975498" y="4335462"/>
            <a:ext cx="2214194" cy="2214194"/>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第一节 资产负债表概述</a:t>
            </a:r>
            <a:endParaRPr lang="zh-CN" altLang="en-US" dirty="0"/>
          </a:p>
        </p:txBody>
      </p:sp>
      <p:sp>
        <p:nvSpPr>
          <p:cNvPr id="3" name="文本占位符 2"/>
          <p:cNvSpPr>
            <a:spLocks noGrp="1"/>
          </p:cNvSpPr>
          <p:nvPr>
            <p:ph type="body" sz="quarter" idx="13"/>
          </p:nvPr>
        </p:nvSpPr>
        <p:spPr>
          <a:xfrm>
            <a:off x="628650" y="1608138"/>
            <a:ext cx="7978775" cy="3607344"/>
          </a:xfrm>
        </p:spPr>
        <p:txBody>
          <a:bodyPr>
            <a:normAutofit/>
          </a:bodyPr>
          <a:lstStyle/>
          <a:p>
            <a:r>
              <a:rPr lang="zh-CN" altLang="en-US" dirty="0"/>
              <a:t>二、资产负债表的格式</a:t>
            </a:r>
            <a:endParaRPr lang="en-US" altLang="zh-CN" dirty="0"/>
          </a:p>
          <a:p>
            <a:pPr lvl="1">
              <a:spcBef>
                <a:spcPts val="1800"/>
              </a:spcBef>
            </a:pPr>
            <a:r>
              <a:rPr lang="zh-CN" altLang="en-US" dirty="0"/>
              <a:t>账户式</a:t>
            </a:r>
            <a:endParaRPr lang="en-US" altLang="zh-CN" dirty="0"/>
          </a:p>
        </p:txBody>
      </p:sp>
      <p:graphicFrame>
        <p:nvGraphicFramePr>
          <p:cNvPr id="4" name="表格 3"/>
          <p:cNvGraphicFramePr>
            <a:graphicFrameLocks noGrp="1"/>
          </p:cNvGraphicFramePr>
          <p:nvPr/>
        </p:nvGraphicFramePr>
        <p:xfrm>
          <a:off x="871870" y="2959609"/>
          <a:ext cx="7643480" cy="2926080"/>
        </p:xfrm>
        <a:graphic>
          <a:graphicData uri="http://schemas.openxmlformats.org/drawingml/2006/table">
            <a:tbl>
              <a:tblPr firstRow="1" bandRow="1">
                <a:tableStyleId>{5C22544A-7EE6-4342-B048-85BDC9FD1C3A}</a:tableStyleId>
              </a:tblPr>
              <a:tblGrid>
                <a:gridCol w="1910870"/>
                <a:gridCol w="1238243"/>
                <a:gridCol w="2868915"/>
                <a:gridCol w="1625452"/>
              </a:tblGrid>
              <a:tr h="0">
                <a:tc>
                  <a:txBody>
                    <a:bodyPr/>
                    <a:lstStyle/>
                    <a:p>
                      <a:pPr algn="ctr">
                        <a:spcAft>
                          <a:spcPts val="0"/>
                        </a:spcAft>
                      </a:pPr>
                      <a:r>
                        <a:rPr lang="zh-CN" sz="2400" kern="0" dirty="0">
                          <a:effectLst/>
                          <a:latin typeface="黑体" panose="02010609060101010101" pitchFamily="49" charset="-122"/>
                          <a:ea typeface="黑体" panose="02010609060101010101" pitchFamily="49" charset="-122"/>
                        </a:rPr>
                        <a:t>资产</a:t>
                      </a:r>
                      <a:endParaRPr lang="zh-CN" sz="2400" kern="100" dirty="0">
                        <a:effectLst/>
                        <a:latin typeface="黑体" panose="02010609060101010101" pitchFamily="49" charset="-122"/>
                        <a:ea typeface="黑体" panose="02010609060101010101" pitchFamily="49" charset="-122"/>
                      </a:endParaRPr>
                    </a:p>
                  </a:txBody>
                  <a:tcPr marL="68580" marR="68580" marT="0" marB="0"/>
                </a:tc>
                <a:tc>
                  <a:txBody>
                    <a:bodyPr/>
                    <a:lstStyle/>
                    <a:p>
                      <a:pPr algn="ctr">
                        <a:spcAft>
                          <a:spcPts val="0"/>
                        </a:spcAft>
                      </a:pPr>
                      <a:r>
                        <a:rPr lang="zh-CN" sz="2400" kern="0" dirty="0">
                          <a:effectLst/>
                          <a:latin typeface="黑体" panose="02010609060101010101" pitchFamily="49" charset="-122"/>
                          <a:ea typeface="黑体" panose="02010609060101010101" pitchFamily="49" charset="-122"/>
                        </a:rPr>
                        <a:t>金额</a:t>
                      </a:r>
                      <a:endParaRPr lang="zh-CN" sz="2400" kern="100" dirty="0">
                        <a:effectLst/>
                        <a:latin typeface="黑体" panose="02010609060101010101" pitchFamily="49" charset="-122"/>
                        <a:ea typeface="黑体" panose="02010609060101010101" pitchFamily="49" charset="-122"/>
                      </a:endParaRPr>
                    </a:p>
                  </a:txBody>
                  <a:tcPr marL="68580" marR="68580" marT="0" marB="0"/>
                </a:tc>
                <a:tc>
                  <a:txBody>
                    <a:bodyPr/>
                    <a:lstStyle/>
                    <a:p>
                      <a:pPr algn="ctr">
                        <a:spcAft>
                          <a:spcPts val="0"/>
                        </a:spcAft>
                      </a:pPr>
                      <a:r>
                        <a:rPr lang="zh-CN" sz="2400" kern="0" dirty="0">
                          <a:effectLst/>
                          <a:latin typeface="黑体" panose="02010609060101010101" pitchFamily="49" charset="-122"/>
                          <a:ea typeface="黑体" panose="02010609060101010101" pitchFamily="49" charset="-122"/>
                        </a:rPr>
                        <a:t>负债和所有者权益</a:t>
                      </a:r>
                      <a:endParaRPr lang="zh-CN" sz="2400" kern="100" dirty="0">
                        <a:effectLst/>
                        <a:latin typeface="黑体" panose="02010609060101010101" pitchFamily="49" charset="-122"/>
                        <a:ea typeface="黑体" panose="02010609060101010101" pitchFamily="49" charset="-122"/>
                      </a:endParaRPr>
                    </a:p>
                  </a:txBody>
                  <a:tcPr marL="68580" marR="68580" marT="0" marB="0"/>
                </a:tc>
                <a:tc>
                  <a:txBody>
                    <a:bodyPr/>
                    <a:lstStyle/>
                    <a:p>
                      <a:pPr algn="ctr">
                        <a:spcAft>
                          <a:spcPts val="0"/>
                        </a:spcAft>
                      </a:pPr>
                      <a:r>
                        <a:rPr lang="zh-CN" sz="2400" kern="0" dirty="0">
                          <a:effectLst/>
                          <a:latin typeface="黑体" panose="02010609060101010101" pitchFamily="49" charset="-122"/>
                          <a:ea typeface="黑体" panose="02010609060101010101" pitchFamily="49" charset="-122"/>
                        </a:rPr>
                        <a:t>金额</a:t>
                      </a:r>
                      <a:endParaRPr lang="zh-CN" sz="2400" kern="100" dirty="0">
                        <a:effectLst/>
                        <a:latin typeface="黑体" panose="02010609060101010101" pitchFamily="49" charset="-122"/>
                        <a:ea typeface="黑体" panose="02010609060101010101" pitchFamily="49" charset="-122"/>
                      </a:endParaRPr>
                    </a:p>
                  </a:txBody>
                  <a:tcPr marL="68580" marR="68580" marT="0" marB="0"/>
                </a:tc>
              </a:tr>
              <a:tr h="0">
                <a:tc>
                  <a:txBody>
                    <a:bodyPr/>
                    <a:lstStyle/>
                    <a:p>
                      <a:pPr algn="l">
                        <a:spcAft>
                          <a:spcPts val="0"/>
                        </a:spcAft>
                      </a:pPr>
                      <a:r>
                        <a:rPr lang="zh-CN" sz="2400" kern="0" dirty="0">
                          <a:effectLst/>
                          <a:latin typeface="宋体" panose="02010600030101010101" pitchFamily="2" charset="-122"/>
                          <a:ea typeface="宋体" panose="02010600030101010101" pitchFamily="2" charset="-122"/>
                        </a:rPr>
                        <a:t>流动资产</a:t>
                      </a:r>
                      <a:endParaRPr lang="zh-CN" sz="2400" kern="100" dirty="0">
                        <a:effectLst/>
                        <a:latin typeface="宋体" panose="02010600030101010101" pitchFamily="2" charset="-122"/>
                        <a:ea typeface="宋体" panose="02010600030101010101" pitchFamily="2" charset="-122"/>
                      </a:endParaRPr>
                    </a:p>
                  </a:txBody>
                  <a:tcPr marL="68580" marR="68580" marT="0" marB="0"/>
                </a:tc>
                <a:tc>
                  <a:txBody>
                    <a:bodyPr/>
                    <a:lstStyle/>
                    <a:p>
                      <a:pPr algn="l">
                        <a:spcAft>
                          <a:spcPts val="0"/>
                        </a:spcAft>
                      </a:pPr>
                      <a:r>
                        <a:rPr lang="en-US" sz="2400" kern="0">
                          <a:effectLst/>
                          <a:latin typeface="宋体" panose="02010600030101010101" pitchFamily="2" charset="-122"/>
                          <a:ea typeface="宋体" panose="02010600030101010101" pitchFamily="2" charset="-122"/>
                        </a:rPr>
                        <a:t> </a:t>
                      </a:r>
                      <a:endParaRPr lang="zh-CN" sz="2400" kern="100">
                        <a:effectLst/>
                        <a:latin typeface="宋体" panose="02010600030101010101" pitchFamily="2" charset="-122"/>
                        <a:ea typeface="宋体" panose="02010600030101010101" pitchFamily="2" charset="-122"/>
                      </a:endParaRPr>
                    </a:p>
                  </a:txBody>
                  <a:tcPr marL="68580" marR="68580" marT="0" marB="0"/>
                </a:tc>
                <a:tc>
                  <a:txBody>
                    <a:bodyPr/>
                    <a:lstStyle/>
                    <a:p>
                      <a:pPr algn="l">
                        <a:spcAft>
                          <a:spcPts val="0"/>
                        </a:spcAft>
                      </a:pPr>
                      <a:r>
                        <a:rPr lang="zh-CN" sz="2400" kern="0">
                          <a:effectLst/>
                          <a:latin typeface="宋体" panose="02010600030101010101" pitchFamily="2" charset="-122"/>
                          <a:ea typeface="宋体" panose="02010600030101010101" pitchFamily="2" charset="-122"/>
                        </a:rPr>
                        <a:t>流动负债</a:t>
                      </a:r>
                      <a:endParaRPr lang="zh-CN" sz="2400" kern="100">
                        <a:effectLst/>
                        <a:latin typeface="宋体" panose="02010600030101010101" pitchFamily="2" charset="-122"/>
                        <a:ea typeface="宋体" panose="02010600030101010101" pitchFamily="2" charset="-122"/>
                      </a:endParaRPr>
                    </a:p>
                  </a:txBody>
                  <a:tcPr marL="68580" marR="68580" marT="0" marB="0"/>
                </a:tc>
                <a:tc>
                  <a:txBody>
                    <a:bodyPr/>
                    <a:lstStyle/>
                    <a:p>
                      <a:pPr algn="l">
                        <a:spcAft>
                          <a:spcPts val="0"/>
                        </a:spcAft>
                      </a:pPr>
                      <a:r>
                        <a:rPr lang="en-US" sz="2400" kern="0">
                          <a:effectLst/>
                        </a:rPr>
                        <a:t> </a:t>
                      </a:r>
                      <a:endParaRPr lang="zh-CN" sz="240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l">
                        <a:spcAft>
                          <a:spcPts val="0"/>
                        </a:spcAft>
                      </a:pPr>
                      <a:r>
                        <a:rPr lang="zh-CN" sz="2400" kern="0" dirty="0">
                          <a:effectLst/>
                          <a:latin typeface="宋体" panose="02010600030101010101" pitchFamily="2" charset="-122"/>
                          <a:ea typeface="宋体" panose="02010600030101010101" pitchFamily="2" charset="-122"/>
                        </a:rPr>
                        <a:t>非流动资产</a:t>
                      </a:r>
                      <a:endParaRPr lang="zh-CN" sz="2400" kern="100" dirty="0">
                        <a:effectLst/>
                        <a:latin typeface="宋体" panose="02010600030101010101" pitchFamily="2" charset="-122"/>
                        <a:ea typeface="宋体" panose="02010600030101010101" pitchFamily="2" charset="-122"/>
                      </a:endParaRPr>
                    </a:p>
                  </a:txBody>
                  <a:tcPr marL="68580" marR="68580" marT="0" marB="0"/>
                </a:tc>
                <a:tc>
                  <a:txBody>
                    <a:bodyPr/>
                    <a:lstStyle/>
                    <a:p>
                      <a:pPr algn="l">
                        <a:spcAft>
                          <a:spcPts val="0"/>
                        </a:spcAft>
                      </a:pPr>
                      <a:r>
                        <a:rPr lang="en-US" sz="2400" kern="0">
                          <a:effectLst/>
                          <a:latin typeface="宋体" panose="02010600030101010101" pitchFamily="2" charset="-122"/>
                          <a:ea typeface="宋体" panose="02010600030101010101" pitchFamily="2" charset="-122"/>
                        </a:rPr>
                        <a:t> </a:t>
                      </a:r>
                      <a:endParaRPr lang="zh-CN" sz="2400" kern="100">
                        <a:effectLst/>
                        <a:latin typeface="宋体" panose="02010600030101010101" pitchFamily="2" charset="-122"/>
                        <a:ea typeface="宋体" panose="02010600030101010101" pitchFamily="2" charset="-122"/>
                      </a:endParaRPr>
                    </a:p>
                  </a:txBody>
                  <a:tcPr marL="68580" marR="68580" marT="0" marB="0"/>
                </a:tc>
                <a:tc>
                  <a:txBody>
                    <a:bodyPr/>
                    <a:lstStyle/>
                    <a:p>
                      <a:pPr algn="l">
                        <a:spcAft>
                          <a:spcPts val="0"/>
                        </a:spcAft>
                      </a:pPr>
                      <a:r>
                        <a:rPr lang="zh-CN" sz="2400" kern="0">
                          <a:effectLst/>
                          <a:latin typeface="宋体" panose="02010600030101010101" pitchFamily="2" charset="-122"/>
                          <a:ea typeface="宋体" panose="02010600030101010101" pitchFamily="2" charset="-122"/>
                        </a:rPr>
                        <a:t>非流动负债</a:t>
                      </a:r>
                      <a:endParaRPr lang="zh-CN" sz="2400" kern="100">
                        <a:effectLst/>
                        <a:latin typeface="宋体" panose="02010600030101010101" pitchFamily="2" charset="-122"/>
                        <a:ea typeface="宋体" panose="02010600030101010101" pitchFamily="2" charset="-122"/>
                      </a:endParaRPr>
                    </a:p>
                  </a:txBody>
                  <a:tcPr marL="68580" marR="68580" marT="0" marB="0"/>
                </a:tc>
                <a:tc>
                  <a:txBody>
                    <a:bodyPr/>
                    <a:lstStyle/>
                    <a:p>
                      <a:pPr algn="l">
                        <a:spcAft>
                          <a:spcPts val="0"/>
                        </a:spcAft>
                      </a:pPr>
                      <a:r>
                        <a:rPr lang="en-US" sz="2400" kern="0">
                          <a:effectLst/>
                        </a:rPr>
                        <a:t> </a:t>
                      </a:r>
                      <a:endParaRPr lang="zh-CN" sz="240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l">
                        <a:spcAft>
                          <a:spcPts val="0"/>
                        </a:spcAft>
                      </a:pPr>
                      <a:r>
                        <a:rPr lang="en-US" sz="2400" kern="0" dirty="0">
                          <a:effectLst/>
                          <a:latin typeface="宋体" panose="02010600030101010101" pitchFamily="2" charset="-122"/>
                          <a:ea typeface="宋体" panose="02010600030101010101" pitchFamily="2" charset="-122"/>
                        </a:rPr>
                        <a:t> </a:t>
                      </a:r>
                      <a:endParaRPr lang="zh-CN" sz="2400" kern="100" dirty="0">
                        <a:effectLst/>
                        <a:latin typeface="宋体" panose="02010600030101010101" pitchFamily="2" charset="-122"/>
                        <a:ea typeface="宋体" panose="02010600030101010101" pitchFamily="2" charset="-122"/>
                      </a:endParaRPr>
                    </a:p>
                  </a:txBody>
                  <a:tcPr marL="68580" marR="68580" marT="0" marB="0"/>
                </a:tc>
                <a:tc>
                  <a:txBody>
                    <a:bodyPr/>
                    <a:lstStyle/>
                    <a:p>
                      <a:pPr algn="l">
                        <a:spcAft>
                          <a:spcPts val="0"/>
                        </a:spcAft>
                      </a:pPr>
                      <a:r>
                        <a:rPr lang="en-US" sz="2400" kern="0">
                          <a:effectLst/>
                          <a:latin typeface="宋体" panose="02010600030101010101" pitchFamily="2" charset="-122"/>
                          <a:ea typeface="宋体" panose="02010600030101010101" pitchFamily="2" charset="-122"/>
                        </a:rPr>
                        <a:t> </a:t>
                      </a:r>
                      <a:endParaRPr lang="zh-CN" sz="2400" kern="100">
                        <a:effectLst/>
                        <a:latin typeface="宋体" panose="02010600030101010101" pitchFamily="2" charset="-122"/>
                        <a:ea typeface="宋体" panose="02010600030101010101" pitchFamily="2" charset="-122"/>
                      </a:endParaRPr>
                    </a:p>
                  </a:txBody>
                  <a:tcPr marL="68580" marR="68580" marT="0" marB="0"/>
                </a:tc>
                <a:tc>
                  <a:txBody>
                    <a:bodyPr/>
                    <a:lstStyle/>
                    <a:p>
                      <a:pPr algn="l">
                        <a:spcAft>
                          <a:spcPts val="0"/>
                        </a:spcAft>
                      </a:pPr>
                      <a:r>
                        <a:rPr lang="zh-CN" sz="2400" kern="0">
                          <a:effectLst/>
                          <a:latin typeface="宋体" panose="02010600030101010101" pitchFamily="2" charset="-122"/>
                          <a:ea typeface="宋体" panose="02010600030101010101" pitchFamily="2" charset="-122"/>
                        </a:rPr>
                        <a:t>负债合计</a:t>
                      </a:r>
                      <a:endParaRPr lang="zh-CN" sz="2400" kern="100">
                        <a:effectLst/>
                        <a:latin typeface="宋体" panose="02010600030101010101" pitchFamily="2" charset="-122"/>
                        <a:ea typeface="宋体" panose="02010600030101010101" pitchFamily="2" charset="-122"/>
                      </a:endParaRPr>
                    </a:p>
                  </a:txBody>
                  <a:tcPr marL="68580" marR="68580" marT="0" marB="0"/>
                </a:tc>
                <a:tc>
                  <a:txBody>
                    <a:bodyPr/>
                    <a:lstStyle/>
                    <a:p>
                      <a:pPr algn="l">
                        <a:spcAft>
                          <a:spcPts val="0"/>
                        </a:spcAft>
                      </a:pPr>
                      <a:r>
                        <a:rPr lang="en-US" sz="2400" kern="0">
                          <a:effectLst/>
                        </a:rPr>
                        <a:t> </a:t>
                      </a:r>
                      <a:endParaRPr lang="zh-CN" sz="240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l">
                        <a:spcAft>
                          <a:spcPts val="0"/>
                        </a:spcAft>
                      </a:pPr>
                      <a:r>
                        <a:rPr lang="en-US" sz="2400" kern="0" dirty="0">
                          <a:effectLst/>
                          <a:latin typeface="宋体" panose="02010600030101010101" pitchFamily="2" charset="-122"/>
                          <a:ea typeface="宋体" panose="02010600030101010101" pitchFamily="2" charset="-122"/>
                        </a:rPr>
                        <a:t> </a:t>
                      </a:r>
                      <a:endParaRPr lang="zh-CN" sz="2400" kern="100" dirty="0">
                        <a:effectLst/>
                        <a:latin typeface="宋体" panose="02010600030101010101" pitchFamily="2" charset="-122"/>
                        <a:ea typeface="宋体" panose="02010600030101010101" pitchFamily="2" charset="-122"/>
                      </a:endParaRPr>
                    </a:p>
                  </a:txBody>
                  <a:tcPr marL="68580" marR="68580" marT="0" marB="0"/>
                </a:tc>
                <a:tc>
                  <a:txBody>
                    <a:bodyPr/>
                    <a:lstStyle/>
                    <a:p>
                      <a:pPr algn="l">
                        <a:spcAft>
                          <a:spcPts val="0"/>
                        </a:spcAft>
                      </a:pPr>
                      <a:r>
                        <a:rPr lang="en-US" sz="2400" kern="0" dirty="0">
                          <a:effectLst/>
                          <a:latin typeface="宋体" panose="02010600030101010101" pitchFamily="2" charset="-122"/>
                          <a:ea typeface="宋体" panose="02010600030101010101" pitchFamily="2" charset="-122"/>
                        </a:rPr>
                        <a:t> </a:t>
                      </a:r>
                      <a:endParaRPr lang="zh-CN" sz="2400" kern="100" dirty="0">
                        <a:effectLst/>
                        <a:latin typeface="宋体" panose="02010600030101010101" pitchFamily="2" charset="-122"/>
                        <a:ea typeface="宋体" panose="02010600030101010101" pitchFamily="2" charset="-122"/>
                      </a:endParaRPr>
                    </a:p>
                  </a:txBody>
                  <a:tcPr marL="68580" marR="68580" marT="0" marB="0"/>
                </a:tc>
                <a:tc>
                  <a:txBody>
                    <a:bodyPr/>
                    <a:lstStyle/>
                    <a:p>
                      <a:pPr algn="l">
                        <a:spcAft>
                          <a:spcPts val="0"/>
                        </a:spcAft>
                      </a:pPr>
                      <a:r>
                        <a:rPr lang="zh-CN" sz="2400" kern="0" dirty="0">
                          <a:effectLst/>
                          <a:latin typeface="宋体" panose="02010600030101010101" pitchFamily="2" charset="-122"/>
                          <a:ea typeface="宋体" panose="02010600030101010101" pitchFamily="2" charset="-122"/>
                        </a:rPr>
                        <a:t>所有者权益</a:t>
                      </a:r>
                      <a:endParaRPr lang="zh-CN" sz="2400" kern="100" dirty="0">
                        <a:effectLst/>
                        <a:latin typeface="宋体" panose="02010600030101010101" pitchFamily="2" charset="-122"/>
                        <a:ea typeface="宋体" panose="02010600030101010101" pitchFamily="2" charset="-122"/>
                      </a:endParaRPr>
                    </a:p>
                  </a:txBody>
                  <a:tcPr marL="68580" marR="68580" marT="0" marB="0"/>
                </a:tc>
                <a:tc>
                  <a:txBody>
                    <a:bodyPr/>
                    <a:lstStyle/>
                    <a:p>
                      <a:pPr algn="l">
                        <a:spcAft>
                          <a:spcPts val="0"/>
                        </a:spcAft>
                      </a:pPr>
                      <a:r>
                        <a:rPr lang="en-US" sz="2400" kern="0">
                          <a:effectLst/>
                        </a:rPr>
                        <a:t> </a:t>
                      </a:r>
                      <a:endParaRPr lang="zh-CN" sz="2400" kern="100">
                        <a:effectLst/>
                        <a:latin typeface="Times New Roman" panose="02020603050405020304" pitchFamily="18" charset="0"/>
                        <a:ea typeface="宋体" panose="02010600030101010101" pitchFamily="2" charset="-122"/>
                      </a:endParaRPr>
                    </a:p>
                  </a:txBody>
                  <a:tcPr marL="68580" marR="68580" marT="0" marB="0"/>
                </a:tc>
              </a:tr>
              <a:tr h="180975">
                <a:tc>
                  <a:txBody>
                    <a:bodyPr/>
                    <a:lstStyle/>
                    <a:p>
                      <a:pPr algn="l">
                        <a:spcAft>
                          <a:spcPts val="0"/>
                        </a:spcAft>
                      </a:pPr>
                      <a:r>
                        <a:rPr lang="en-US" sz="2400" kern="0">
                          <a:effectLst/>
                          <a:latin typeface="宋体" panose="02010600030101010101" pitchFamily="2" charset="-122"/>
                          <a:ea typeface="宋体" panose="02010600030101010101" pitchFamily="2" charset="-122"/>
                        </a:rPr>
                        <a:t> </a:t>
                      </a:r>
                      <a:endParaRPr lang="zh-CN" sz="2400" kern="100">
                        <a:effectLst/>
                        <a:latin typeface="宋体" panose="02010600030101010101" pitchFamily="2" charset="-122"/>
                        <a:ea typeface="宋体" panose="02010600030101010101" pitchFamily="2" charset="-122"/>
                      </a:endParaRPr>
                    </a:p>
                  </a:txBody>
                  <a:tcPr marL="68580" marR="68580" marT="0" marB="0"/>
                </a:tc>
                <a:tc>
                  <a:txBody>
                    <a:bodyPr/>
                    <a:lstStyle/>
                    <a:p>
                      <a:pPr algn="l">
                        <a:spcAft>
                          <a:spcPts val="0"/>
                        </a:spcAft>
                      </a:pPr>
                      <a:r>
                        <a:rPr lang="en-US" sz="2400" kern="0">
                          <a:effectLst/>
                          <a:latin typeface="宋体" panose="02010600030101010101" pitchFamily="2" charset="-122"/>
                          <a:ea typeface="宋体" panose="02010600030101010101" pitchFamily="2" charset="-122"/>
                        </a:rPr>
                        <a:t> </a:t>
                      </a:r>
                      <a:endParaRPr lang="zh-CN" sz="2400" kern="100">
                        <a:effectLst/>
                        <a:latin typeface="宋体" panose="02010600030101010101" pitchFamily="2" charset="-122"/>
                        <a:ea typeface="宋体" panose="02010600030101010101" pitchFamily="2" charset="-122"/>
                      </a:endParaRPr>
                    </a:p>
                  </a:txBody>
                  <a:tcPr marL="68580" marR="68580" marT="0" marB="0"/>
                </a:tc>
                <a:tc>
                  <a:txBody>
                    <a:bodyPr/>
                    <a:lstStyle/>
                    <a:p>
                      <a:pPr algn="l">
                        <a:spcAft>
                          <a:spcPts val="0"/>
                        </a:spcAft>
                      </a:pPr>
                      <a:r>
                        <a:rPr lang="zh-CN" sz="2400" kern="0" dirty="0">
                          <a:effectLst/>
                          <a:latin typeface="宋体" panose="02010600030101010101" pitchFamily="2" charset="-122"/>
                          <a:ea typeface="宋体" panose="02010600030101010101" pitchFamily="2" charset="-122"/>
                        </a:rPr>
                        <a:t>所有者权益合计</a:t>
                      </a:r>
                      <a:endParaRPr lang="zh-CN" sz="2400" kern="100" dirty="0">
                        <a:effectLst/>
                        <a:latin typeface="宋体" panose="02010600030101010101" pitchFamily="2" charset="-122"/>
                        <a:ea typeface="宋体" panose="02010600030101010101" pitchFamily="2" charset="-122"/>
                      </a:endParaRPr>
                    </a:p>
                  </a:txBody>
                  <a:tcPr marL="68580" marR="68580" marT="0" marB="0"/>
                </a:tc>
                <a:tc>
                  <a:txBody>
                    <a:bodyPr/>
                    <a:lstStyle/>
                    <a:p>
                      <a:pPr algn="l">
                        <a:spcAft>
                          <a:spcPts val="0"/>
                        </a:spcAft>
                      </a:pPr>
                      <a:r>
                        <a:rPr lang="en-US" sz="2400" kern="0">
                          <a:effectLst/>
                        </a:rPr>
                        <a:t> </a:t>
                      </a:r>
                      <a:endParaRPr lang="zh-CN" sz="2400" kern="100">
                        <a:effectLst/>
                        <a:latin typeface="Times New Roman" panose="02020603050405020304" pitchFamily="18" charset="0"/>
                        <a:ea typeface="宋体" panose="02010600030101010101" pitchFamily="2" charset="-122"/>
                      </a:endParaRPr>
                    </a:p>
                  </a:txBody>
                  <a:tcPr marL="68580" marR="68580" marT="0" marB="0"/>
                </a:tc>
              </a:tr>
              <a:tr h="219075">
                <a:tc>
                  <a:txBody>
                    <a:bodyPr/>
                    <a:lstStyle/>
                    <a:p>
                      <a:pPr algn="l">
                        <a:spcAft>
                          <a:spcPts val="0"/>
                        </a:spcAft>
                      </a:pPr>
                      <a:r>
                        <a:rPr lang="zh-CN" sz="2400" kern="0">
                          <a:effectLst/>
                          <a:latin typeface="宋体" panose="02010600030101010101" pitchFamily="2" charset="-122"/>
                          <a:ea typeface="宋体" panose="02010600030101010101" pitchFamily="2" charset="-122"/>
                        </a:rPr>
                        <a:t>资产总计</a:t>
                      </a:r>
                      <a:endParaRPr lang="zh-CN" sz="2400" kern="100">
                        <a:effectLst/>
                        <a:latin typeface="宋体" panose="02010600030101010101" pitchFamily="2" charset="-122"/>
                        <a:ea typeface="宋体" panose="02010600030101010101" pitchFamily="2" charset="-122"/>
                      </a:endParaRPr>
                    </a:p>
                  </a:txBody>
                  <a:tcPr marL="68580" marR="68580" marT="0" marB="0"/>
                </a:tc>
                <a:tc>
                  <a:txBody>
                    <a:bodyPr/>
                    <a:lstStyle/>
                    <a:p>
                      <a:pPr algn="l">
                        <a:spcAft>
                          <a:spcPts val="0"/>
                        </a:spcAft>
                      </a:pPr>
                      <a:r>
                        <a:rPr lang="en-US" sz="2400" kern="0">
                          <a:effectLst/>
                          <a:latin typeface="宋体" panose="02010600030101010101" pitchFamily="2" charset="-122"/>
                          <a:ea typeface="宋体" panose="02010600030101010101" pitchFamily="2" charset="-122"/>
                        </a:rPr>
                        <a:t> </a:t>
                      </a:r>
                      <a:endParaRPr lang="zh-CN" sz="2400" kern="100">
                        <a:effectLst/>
                        <a:latin typeface="宋体" panose="02010600030101010101" pitchFamily="2" charset="-122"/>
                        <a:ea typeface="宋体" panose="02010600030101010101" pitchFamily="2" charset="-122"/>
                      </a:endParaRPr>
                    </a:p>
                  </a:txBody>
                  <a:tcPr marL="68580" marR="68580" marT="0" marB="0"/>
                </a:tc>
                <a:tc>
                  <a:txBody>
                    <a:bodyPr/>
                    <a:lstStyle/>
                    <a:p>
                      <a:pPr algn="l">
                        <a:spcAft>
                          <a:spcPts val="0"/>
                        </a:spcAft>
                      </a:pPr>
                      <a:r>
                        <a:rPr lang="zh-CN" sz="2400" kern="0" dirty="0">
                          <a:effectLst/>
                          <a:latin typeface="宋体" panose="02010600030101010101" pitchFamily="2" charset="-122"/>
                          <a:ea typeface="宋体" panose="02010600030101010101" pitchFamily="2" charset="-122"/>
                        </a:rPr>
                        <a:t>负债和所有者权益总计</a:t>
                      </a:r>
                      <a:endParaRPr lang="zh-CN" sz="2400" kern="100" dirty="0">
                        <a:effectLst/>
                        <a:latin typeface="宋体" panose="02010600030101010101" pitchFamily="2" charset="-122"/>
                        <a:ea typeface="宋体" panose="02010600030101010101" pitchFamily="2" charset="-122"/>
                      </a:endParaRPr>
                    </a:p>
                  </a:txBody>
                  <a:tcPr marL="68580" marR="68580" marT="0" marB="0"/>
                </a:tc>
                <a:tc>
                  <a:txBody>
                    <a:bodyPr/>
                    <a:lstStyle/>
                    <a:p>
                      <a:pPr algn="l">
                        <a:spcAft>
                          <a:spcPts val="0"/>
                        </a:spcAft>
                      </a:pPr>
                      <a:r>
                        <a:rPr lang="en-US" sz="2400" kern="0" dirty="0">
                          <a:effectLst/>
                        </a:rPr>
                        <a:t> </a:t>
                      </a:r>
                      <a:endParaRPr lang="zh-CN" sz="240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第一节 资产负债表概述</a:t>
            </a:r>
            <a:endParaRPr lang="zh-CN" altLang="en-US" dirty="0"/>
          </a:p>
        </p:txBody>
      </p:sp>
      <p:sp>
        <p:nvSpPr>
          <p:cNvPr id="3" name="文本占位符 2"/>
          <p:cNvSpPr>
            <a:spLocks noGrp="1"/>
          </p:cNvSpPr>
          <p:nvPr>
            <p:ph type="body" sz="quarter" idx="13"/>
          </p:nvPr>
        </p:nvSpPr>
        <p:spPr>
          <a:xfrm>
            <a:off x="628650" y="1608138"/>
            <a:ext cx="7978775" cy="3607344"/>
          </a:xfrm>
        </p:spPr>
        <p:txBody>
          <a:bodyPr>
            <a:normAutofit/>
          </a:bodyPr>
          <a:lstStyle/>
          <a:p>
            <a:r>
              <a:rPr lang="zh-CN" altLang="en-US" dirty="0"/>
              <a:t>二、资产负债表的格式</a:t>
            </a:r>
            <a:endParaRPr lang="en-US" altLang="zh-CN" dirty="0"/>
          </a:p>
          <a:p>
            <a:pPr marL="935990" lvl="1">
              <a:spcBef>
                <a:spcPts val="1800"/>
              </a:spcBef>
            </a:pPr>
            <a:r>
              <a:rPr lang="zh-CN" altLang="en-US" dirty="0"/>
              <a:t>报告式</a:t>
            </a:r>
            <a:endParaRPr lang="en-US" altLang="zh-CN" dirty="0"/>
          </a:p>
        </p:txBody>
      </p:sp>
      <p:graphicFrame>
        <p:nvGraphicFramePr>
          <p:cNvPr id="6" name="表格 5"/>
          <p:cNvGraphicFramePr>
            <a:graphicFrameLocks noGrp="1"/>
          </p:cNvGraphicFramePr>
          <p:nvPr/>
        </p:nvGraphicFramePr>
        <p:xfrm>
          <a:off x="4572000" y="2103120"/>
          <a:ext cx="4448099" cy="4754880"/>
        </p:xfrm>
        <a:graphic>
          <a:graphicData uri="http://schemas.openxmlformats.org/drawingml/2006/table">
            <a:tbl>
              <a:tblPr firstRow="1" firstCol="1" bandRow="1">
                <a:tableStyleId>{5C22544A-7EE6-4342-B048-85BDC9FD1C3A}</a:tableStyleId>
              </a:tblPr>
              <a:tblGrid>
                <a:gridCol w="3136799"/>
                <a:gridCol w="1311300"/>
              </a:tblGrid>
              <a:tr h="0">
                <a:tc>
                  <a:txBody>
                    <a:bodyPr/>
                    <a:lstStyle/>
                    <a:p>
                      <a:pPr algn="ctr">
                        <a:spcAft>
                          <a:spcPts val="0"/>
                        </a:spcAft>
                      </a:pPr>
                      <a:r>
                        <a:rPr lang="zh-CN" sz="2400" kern="0">
                          <a:effectLst/>
                        </a:rPr>
                        <a:t>项目</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zh-CN" sz="2400" kern="0">
                          <a:effectLst/>
                        </a:rPr>
                        <a:t>金额</a:t>
                      </a:r>
                      <a:endParaRPr lang="zh-CN" sz="240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l">
                        <a:spcAft>
                          <a:spcPts val="0"/>
                        </a:spcAft>
                      </a:pPr>
                      <a:r>
                        <a:rPr lang="zh-CN" sz="2400" kern="0">
                          <a:effectLst/>
                        </a:rPr>
                        <a:t>资产类：</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en-US" sz="2400" kern="0">
                          <a:effectLst/>
                        </a:rPr>
                        <a:t> </a:t>
                      </a:r>
                      <a:endParaRPr lang="zh-CN" sz="240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l">
                        <a:spcAft>
                          <a:spcPts val="0"/>
                        </a:spcAft>
                      </a:pPr>
                      <a:r>
                        <a:rPr lang="zh-CN" sz="2400" kern="0">
                          <a:effectLst/>
                        </a:rPr>
                        <a:t>流动资产</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en-US" sz="2400" kern="0">
                          <a:effectLst/>
                        </a:rPr>
                        <a:t> </a:t>
                      </a:r>
                      <a:endParaRPr lang="zh-CN" sz="240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l">
                        <a:spcAft>
                          <a:spcPts val="0"/>
                        </a:spcAft>
                      </a:pPr>
                      <a:r>
                        <a:rPr lang="zh-CN" sz="2400" kern="0">
                          <a:effectLst/>
                        </a:rPr>
                        <a:t>非流动资产</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en-US" sz="2400" kern="0">
                          <a:effectLst/>
                        </a:rPr>
                        <a:t> </a:t>
                      </a:r>
                      <a:endParaRPr lang="zh-CN" sz="240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l">
                        <a:spcAft>
                          <a:spcPts val="0"/>
                        </a:spcAft>
                      </a:pPr>
                      <a:r>
                        <a:rPr lang="zh-CN" sz="2400" kern="0">
                          <a:effectLst/>
                        </a:rPr>
                        <a:t>资产总计</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en-US" sz="2400" kern="0">
                          <a:effectLst/>
                        </a:rPr>
                        <a:t> </a:t>
                      </a:r>
                      <a:endParaRPr lang="zh-CN" sz="2400" kern="100">
                        <a:effectLst/>
                        <a:latin typeface="Times New Roman" panose="02020603050405020304" pitchFamily="18" charset="0"/>
                        <a:ea typeface="宋体" panose="02010600030101010101" pitchFamily="2" charset="-122"/>
                      </a:endParaRPr>
                    </a:p>
                  </a:txBody>
                  <a:tcPr marL="68580" marR="68580" marT="0" marB="0"/>
                </a:tc>
              </a:tr>
              <a:tr h="180975">
                <a:tc>
                  <a:txBody>
                    <a:bodyPr/>
                    <a:lstStyle/>
                    <a:p>
                      <a:pPr algn="l">
                        <a:spcAft>
                          <a:spcPts val="0"/>
                        </a:spcAft>
                      </a:pPr>
                      <a:r>
                        <a:rPr lang="zh-CN" sz="2400" kern="0">
                          <a:effectLst/>
                        </a:rPr>
                        <a:t>负债及所有者权益：</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en-US" sz="2400" kern="0">
                          <a:effectLst/>
                        </a:rPr>
                        <a:t> </a:t>
                      </a:r>
                      <a:endParaRPr lang="zh-CN" sz="2400" kern="100">
                        <a:effectLst/>
                        <a:latin typeface="Times New Roman" panose="02020603050405020304" pitchFamily="18" charset="0"/>
                        <a:ea typeface="宋体" panose="02010600030101010101" pitchFamily="2" charset="-122"/>
                      </a:endParaRPr>
                    </a:p>
                  </a:txBody>
                  <a:tcPr marL="68580" marR="68580" marT="0" marB="0"/>
                </a:tc>
              </a:tr>
              <a:tr h="219075">
                <a:tc>
                  <a:txBody>
                    <a:bodyPr/>
                    <a:lstStyle/>
                    <a:p>
                      <a:pPr algn="l">
                        <a:spcAft>
                          <a:spcPts val="0"/>
                        </a:spcAft>
                      </a:pPr>
                      <a:r>
                        <a:rPr lang="zh-CN" sz="2400" kern="0">
                          <a:effectLst/>
                        </a:rPr>
                        <a:t>流动负债</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en-US" sz="2400" kern="0">
                          <a:effectLst/>
                        </a:rPr>
                        <a:t> </a:t>
                      </a:r>
                      <a:endParaRPr lang="zh-CN" sz="2400" kern="100">
                        <a:effectLst/>
                        <a:latin typeface="Times New Roman" panose="02020603050405020304" pitchFamily="18" charset="0"/>
                        <a:ea typeface="宋体" panose="02010600030101010101" pitchFamily="2" charset="-122"/>
                      </a:endParaRPr>
                    </a:p>
                  </a:txBody>
                  <a:tcPr marL="68580" marR="68580" marT="0" marB="0"/>
                </a:tc>
              </a:tr>
              <a:tr h="219075">
                <a:tc>
                  <a:txBody>
                    <a:bodyPr/>
                    <a:lstStyle/>
                    <a:p>
                      <a:pPr algn="l">
                        <a:spcAft>
                          <a:spcPts val="0"/>
                        </a:spcAft>
                      </a:pPr>
                      <a:r>
                        <a:rPr lang="zh-CN" sz="2400" kern="0">
                          <a:effectLst/>
                        </a:rPr>
                        <a:t>非流动负债</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en-US" sz="2400" kern="0">
                          <a:effectLst/>
                        </a:rPr>
                        <a:t> </a:t>
                      </a:r>
                      <a:endParaRPr lang="zh-CN" sz="2400" kern="100">
                        <a:effectLst/>
                        <a:latin typeface="Times New Roman" panose="02020603050405020304" pitchFamily="18" charset="0"/>
                        <a:ea typeface="宋体" panose="02010600030101010101" pitchFamily="2" charset="-122"/>
                      </a:endParaRPr>
                    </a:p>
                  </a:txBody>
                  <a:tcPr marL="68580" marR="68580" marT="0" marB="0"/>
                </a:tc>
              </a:tr>
              <a:tr h="219075">
                <a:tc>
                  <a:txBody>
                    <a:bodyPr/>
                    <a:lstStyle/>
                    <a:p>
                      <a:pPr algn="l">
                        <a:spcAft>
                          <a:spcPts val="0"/>
                        </a:spcAft>
                      </a:pPr>
                      <a:r>
                        <a:rPr lang="zh-CN" sz="2400" kern="0">
                          <a:effectLst/>
                        </a:rPr>
                        <a:t>负债合计</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en-US" sz="2400" kern="0">
                          <a:effectLst/>
                        </a:rPr>
                        <a:t> </a:t>
                      </a:r>
                      <a:endParaRPr lang="zh-CN" sz="2400" kern="100">
                        <a:effectLst/>
                        <a:latin typeface="Times New Roman" panose="02020603050405020304" pitchFamily="18" charset="0"/>
                        <a:ea typeface="宋体" panose="02010600030101010101" pitchFamily="2" charset="-122"/>
                      </a:endParaRPr>
                    </a:p>
                  </a:txBody>
                  <a:tcPr marL="68580" marR="68580" marT="0" marB="0"/>
                </a:tc>
              </a:tr>
              <a:tr h="219075">
                <a:tc>
                  <a:txBody>
                    <a:bodyPr/>
                    <a:lstStyle/>
                    <a:p>
                      <a:pPr algn="l">
                        <a:spcAft>
                          <a:spcPts val="0"/>
                        </a:spcAft>
                      </a:pPr>
                      <a:r>
                        <a:rPr lang="zh-CN" sz="2400" kern="0">
                          <a:effectLst/>
                        </a:rPr>
                        <a:t>所有者权益</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en-US" sz="2400" kern="0">
                          <a:effectLst/>
                        </a:rPr>
                        <a:t> </a:t>
                      </a:r>
                      <a:endParaRPr lang="zh-CN" sz="2400" kern="100">
                        <a:effectLst/>
                        <a:latin typeface="Times New Roman" panose="02020603050405020304" pitchFamily="18" charset="0"/>
                        <a:ea typeface="宋体" panose="02010600030101010101" pitchFamily="2" charset="-122"/>
                      </a:endParaRPr>
                    </a:p>
                  </a:txBody>
                  <a:tcPr marL="68580" marR="68580" marT="0" marB="0"/>
                </a:tc>
              </a:tr>
              <a:tr h="219075">
                <a:tc>
                  <a:txBody>
                    <a:bodyPr/>
                    <a:lstStyle/>
                    <a:p>
                      <a:pPr algn="l">
                        <a:spcAft>
                          <a:spcPts val="0"/>
                        </a:spcAft>
                      </a:pPr>
                      <a:r>
                        <a:rPr lang="zh-CN" sz="2400" kern="0">
                          <a:effectLst/>
                        </a:rPr>
                        <a:t>所有者权益合计</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en-US" sz="2400" kern="0">
                          <a:effectLst/>
                        </a:rPr>
                        <a:t> </a:t>
                      </a:r>
                      <a:endParaRPr lang="zh-CN" sz="2400" kern="100">
                        <a:effectLst/>
                        <a:latin typeface="Times New Roman" panose="02020603050405020304" pitchFamily="18" charset="0"/>
                        <a:ea typeface="宋体" panose="02010600030101010101" pitchFamily="2" charset="-122"/>
                      </a:endParaRPr>
                    </a:p>
                  </a:txBody>
                  <a:tcPr marL="68580" marR="68580" marT="0" marB="0"/>
                </a:tc>
              </a:tr>
              <a:tr h="219075">
                <a:tc>
                  <a:txBody>
                    <a:bodyPr/>
                    <a:lstStyle/>
                    <a:p>
                      <a:pPr algn="l">
                        <a:spcAft>
                          <a:spcPts val="0"/>
                        </a:spcAft>
                      </a:pPr>
                      <a:r>
                        <a:rPr lang="zh-CN" sz="2400" kern="0">
                          <a:effectLst/>
                        </a:rPr>
                        <a:t>负债及所有者权益合计</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en-US" sz="2400" kern="0" dirty="0">
                          <a:effectLst/>
                        </a:rPr>
                        <a:t> </a:t>
                      </a:r>
                      <a:endParaRPr lang="zh-CN" sz="240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第一节 资产负债表概述</a:t>
            </a:r>
            <a:endParaRPr lang="zh-CN" altLang="en-US" dirty="0"/>
          </a:p>
        </p:txBody>
      </p:sp>
      <p:sp>
        <p:nvSpPr>
          <p:cNvPr id="3" name="文本占位符 2"/>
          <p:cNvSpPr>
            <a:spLocks noGrp="1"/>
          </p:cNvSpPr>
          <p:nvPr>
            <p:ph type="body" sz="quarter" idx="13"/>
          </p:nvPr>
        </p:nvSpPr>
        <p:spPr>
          <a:xfrm>
            <a:off x="628650" y="1608138"/>
            <a:ext cx="7978775" cy="5249862"/>
          </a:xfrm>
        </p:spPr>
        <p:txBody>
          <a:bodyPr>
            <a:normAutofit fontScale="92500" lnSpcReduction="10000"/>
          </a:bodyPr>
          <a:lstStyle/>
          <a:p>
            <a:r>
              <a:rPr lang="zh-CN" altLang="zh-CN" dirty="0"/>
              <a:t>三、资产负债表的结构</a:t>
            </a:r>
            <a:endParaRPr lang="zh-CN" altLang="zh-CN" dirty="0"/>
          </a:p>
          <a:p>
            <a:pPr lvl="1">
              <a:spcBef>
                <a:spcPts val="1800"/>
              </a:spcBef>
            </a:pPr>
            <a:r>
              <a:rPr lang="zh-CN" altLang="en-US" dirty="0"/>
              <a:t>表头</a:t>
            </a:r>
            <a:endParaRPr lang="en-US" altLang="zh-CN" dirty="0"/>
          </a:p>
          <a:p>
            <a:pPr lvl="1">
              <a:spcBef>
                <a:spcPts val="1800"/>
              </a:spcBef>
            </a:pPr>
            <a:r>
              <a:rPr lang="zh-CN" altLang="en-US" dirty="0"/>
              <a:t>基本内容</a:t>
            </a:r>
            <a:endParaRPr lang="en-US" altLang="zh-CN" dirty="0"/>
          </a:p>
          <a:p>
            <a:pPr lvl="2">
              <a:spcBef>
                <a:spcPts val="1800"/>
              </a:spcBef>
            </a:pPr>
            <a:r>
              <a:rPr lang="zh-CN" altLang="zh-CN" dirty="0"/>
              <a:t>资产</a:t>
            </a:r>
            <a:r>
              <a:rPr lang="en-US" altLang="zh-CN" dirty="0"/>
              <a:t>=</a:t>
            </a:r>
            <a:r>
              <a:rPr lang="zh-CN" altLang="zh-CN" dirty="0"/>
              <a:t>负债十所有者权益</a:t>
            </a:r>
            <a:endParaRPr lang="en-US" altLang="zh-CN" dirty="0"/>
          </a:p>
          <a:p>
            <a:pPr>
              <a:spcBef>
                <a:spcPts val="1800"/>
              </a:spcBef>
            </a:pPr>
            <a:r>
              <a:rPr lang="zh-CN" altLang="zh-CN" dirty="0"/>
              <a:t>四、资产负债表的局限性</a:t>
            </a:r>
            <a:endParaRPr lang="zh-CN" altLang="zh-CN" dirty="0"/>
          </a:p>
          <a:p>
            <a:pPr lvl="1"/>
            <a:r>
              <a:rPr lang="zh-CN" altLang="zh-CN" dirty="0"/>
              <a:t>资产负债表并不能真实反映企业的财务状况</a:t>
            </a:r>
            <a:endParaRPr lang="zh-CN" altLang="zh-CN" sz="2000" dirty="0"/>
          </a:p>
          <a:p>
            <a:pPr lvl="1"/>
            <a:r>
              <a:rPr lang="zh-CN" altLang="zh-CN" dirty="0"/>
              <a:t>资产负债表并不能反映企业所有的资产和负债</a:t>
            </a:r>
            <a:endParaRPr lang="zh-CN" altLang="zh-CN" sz="2000" dirty="0"/>
          </a:p>
          <a:p>
            <a:pPr lvl="1"/>
            <a:r>
              <a:rPr lang="zh-CN" altLang="zh-CN" dirty="0"/>
              <a:t>资产负债表中许多信息是人为估计的结果</a:t>
            </a:r>
            <a:endParaRPr lang="zh-CN" altLang="zh-CN" sz="2000" dirty="0"/>
          </a:p>
          <a:p>
            <a:pPr lvl="1"/>
            <a:r>
              <a:rPr lang="zh-CN" altLang="zh-CN" dirty="0"/>
              <a:t>资产负债表项目的计价运用不同的计价方法</a:t>
            </a:r>
            <a:endParaRPr lang="zh-CN" altLang="zh-CN" sz="2000" dirty="0"/>
          </a:p>
          <a:p>
            <a:pPr lvl="1"/>
            <a:r>
              <a:rPr lang="zh-CN" altLang="zh-CN" dirty="0"/>
              <a:t>理解资产负债表的含义必须依靠报表阅读者的判断</a:t>
            </a:r>
            <a:endParaRPr lang="zh-CN" altLang="zh-CN" sz="2000" dirty="0"/>
          </a:p>
          <a:p>
            <a:pPr lvl="2">
              <a:spcBef>
                <a:spcPts val="1800"/>
              </a:spcBef>
            </a:pPr>
            <a:endParaRPr lang="en-US" altLang="zh-CN" dirty="0"/>
          </a:p>
          <a:p>
            <a:pPr lvl="1">
              <a:spcBef>
                <a:spcPts val="1800"/>
              </a:spcBef>
            </a:pPr>
            <a:endParaRPr lang="en-US" altLang="zh-CN"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628650" y="1608138"/>
            <a:ext cx="7978775" cy="1656057"/>
          </a:xfrm>
        </p:spPr>
        <p:txBody>
          <a:bodyPr/>
          <a:lstStyle/>
          <a:p>
            <a:r>
              <a:rPr lang="zh-CN" altLang="zh-CN" dirty="0"/>
              <a:t>一、资产总括分析</a:t>
            </a:r>
            <a:endParaRPr lang="en-US" altLang="zh-CN" dirty="0"/>
          </a:p>
          <a:p>
            <a:pPr lvl="1"/>
            <a:r>
              <a:rPr lang="zh-CN" altLang="en-US" dirty="0"/>
              <a:t>资产结构分析</a:t>
            </a:r>
            <a:endParaRPr lang="zh-CN" altLang="en-US" dirty="0"/>
          </a:p>
        </p:txBody>
      </p:sp>
      <p:graphicFrame>
        <p:nvGraphicFramePr>
          <p:cNvPr id="2" name="图示 1"/>
          <p:cNvGraphicFramePr/>
          <p:nvPr/>
        </p:nvGraphicFramePr>
        <p:xfrm>
          <a:off x="1932373" y="2436166"/>
          <a:ext cx="6096000" cy="40640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628650" y="1608138"/>
            <a:ext cx="7978775" cy="1656057"/>
          </a:xfrm>
        </p:spPr>
        <p:txBody>
          <a:bodyPr/>
          <a:lstStyle/>
          <a:p>
            <a:r>
              <a:rPr lang="zh-CN" altLang="zh-CN" dirty="0"/>
              <a:t>一、资产总括分析</a:t>
            </a:r>
            <a:endParaRPr lang="en-US" altLang="zh-CN" dirty="0"/>
          </a:p>
          <a:p>
            <a:pPr lvl="1"/>
            <a:r>
              <a:rPr lang="zh-CN" altLang="en-US" dirty="0"/>
              <a:t>资产结构分析</a:t>
            </a:r>
            <a:endParaRPr lang="zh-CN" altLang="en-US" dirty="0"/>
          </a:p>
        </p:txBody>
      </p:sp>
      <p:graphicFrame>
        <p:nvGraphicFramePr>
          <p:cNvPr id="2" name="图示 1"/>
          <p:cNvGraphicFramePr/>
          <p:nvPr/>
        </p:nvGraphicFramePr>
        <p:xfrm>
          <a:off x="1932373" y="2436166"/>
          <a:ext cx="6096000" cy="40640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628650" y="1608138"/>
            <a:ext cx="7978775" cy="1656057"/>
          </a:xfrm>
        </p:spPr>
        <p:txBody>
          <a:bodyPr>
            <a:normAutofit/>
          </a:bodyPr>
          <a:lstStyle/>
          <a:p>
            <a:r>
              <a:rPr lang="zh-CN" altLang="zh-CN" dirty="0"/>
              <a:t>一、资产总括分析</a:t>
            </a:r>
            <a:endParaRPr lang="en-US" altLang="zh-CN" dirty="0"/>
          </a:p>
          <a:p>
            <a:pPr lvl="1"/>
            <a:r>
              <a:rPr lang="zh-CN" altLang="en-US" dirty="0"/>
              <a:t>资产结构分析</a:t>
            </a:r>
            <a:endParaRPr lang="en-US" altLang="zh-CN" dirty="0"/>
          </a:p>
          <a:p>
            <a:pPr lvl="2"/>
            <a:r>
              <a:rPr lang="zh-CN" altLang="en-US" dirty="0"/>
              <a:t>常用资产结构分析法</a:t>
            </a:r>
            <a:r>
              <a:rPr lang="en-US" altLang="zh-CN" dirty="0"/>
              <a:t>——</a:t>
            </a:r>
            <a:r>
              <a:rPr lang="zh-CN" altLang="en-US" dirty="0"/>
              <a:t>垂直分析法</a:t>
            </a:r>
            <a:endParaRPr lang="zh-CN" altLang="en-US" dirty="0"/>
          </a:p>
        </p:txBody>
      </p:sp>
      <p:graphicFrame>
        <p:nvGraphicFramePr>
          <p:cNvPr id="2" name="图示 1"/>
          <p:cNvGraphicFramePr/>
          <p:nvPr/>
        </p:nvGraphicFramePr>
        <p:xfrm>
          <a:off x="628650" y="2980108"/>
          <a:ext cx="8216309" cy="323597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582612" y="1324383"/>
            <a:ext cx="7978775" cy="1656057"/>
          </a:xfrm>
        </p:spPr>
        <p:txBody>
          <a:bodyPr>
            <a:normAutofit/>
          </a:bodyPr>
          <a:lstStyle/>
          <a:p>
            <a:r>
              <a:rPr lang="zh-CN" altLang="zh-CN" dirty="0"/>
              <a:t>一、资产总括分析</a:t>
            </a:r>
            <a:endParaRPr lang="en-US" altLang="zh-CN" dirty="0"/>
          </a:p>
          <a:p>
            <a:pPr lvl="1"/>
            <a:r>
              <a:rPr lang="zh-CN" altLang="zh-CN" dirty="0"/>
              <a:t>资产</a:t>
            </a:r>
            <a:r>
              <a:rPr lang="zh-CN" altLang="en-US" dirty="0"/>
              <a:t>规模</a:t>
            </a:r>
            <a:r>
              <a:rPr lang="zh-CN" altLang="zh-CN" dirty="0"/>
              <a:t>分析</a:t>
            </a:r>
            <a:endParaRPr lang="en-US" altLang="zh-CN" dirty="0"/>
          </a:p>
          <a:p>
            <a:pPr lvl="2"/>
            <a:r>
              <a:rPr lang="zh-CN" altLang="zh-CN" dirty="0"/>
              <a:t>水平分析法：一是确定其增减变动数量；二是确定其增减变动率。</a:t>
            </a:r>
            <a:endParaRPr lang="zh-CN" altLang="en-US" dirty="0"/>
          </a:p>
        </p:txBody>
      </p:sp>
      <p:graphicFrame>
        <p:nvGraphicFramePr>
          <p:cNvPr id="3" name="表格 2"/>
          <p:cNvGraphicFramePr>
            <a:graphicFrameLocks noGrp="1"/>
          </p:cNvGraphicFramePr>
          <p:nvPr/>
        </p:nvGraphicFramePr>
        <p:xfrm>
          <a:off x="425303" y="3074135"/>
          <a:ext cx="8559208" cy="3291840"/>
        </p:xfrm>
        <a:graphic>
          <a:graphicData uri="http://schemas.openxmlformats.org/drawingml/2006/table">
            <a:tbl>
              <a:tblPr firstRow="1" firstCol="1" bandRow="1">
                <a:tableStyleId>{5C22544A-7EE6-4342-B048-85BDC9FD1C3A}</a:tableStyleId>
              </a:tblPr>
              <a:tblGrid>
                <a:gridCol w="1342776"/>
                <a:gridCol w="1342776"/>
                <a:gridCol w="1249320"/>
                <a:gridCol w="1249320"/>
                <a:gridCol w="1250202"/>
                <a:gridCol w="1250202"/>
                <a:gridCol w="874612"/>
              </a:tblGrid>
              <a:tr h="0">
                <a:tc gridSpan="7">
                  <a:txBody>
                    <a:bodyPr/>
                    <a:lstStyle/>
                    <a:p>
                      <a:pPr algn="ctr">
                        <a:spcAft>
                          <a:spcPts val="0"/>
                        </a:spcAft>
                      </a:pPr>
                      <a:r>
                        <a:rPr lang="zh-CN" altLang="en-US" sz="2400" b="0" i="0" kern="100" baseline="0" dirty="0">
                          <a:effectLst/>
                          <a:latin typeface="Times New Roman" panose="02020603050405020304" pitchFamily="18" charset="0"/>
                          <a:ea typeface="宋体" panose="02010600030101010101" pitchFamily="2" charset="-122"/>
                        </a:rPr>
                        <a:t>资产结构及增减变动表</a:t>
                      </a:r>
                      <a:endParaRPr lang="zh-CN" sz="2400" b="0" i="0" kern="100" baseline="0" dirty="0">
                        <a:effectLst/>
                        <a:latin typeface="Times New Roman" panose="02020603050405020304" pitchFamily="18" charset="0"/>
                        <a:ea typeface="宋体" panose="02010600030101010101" pitchFamily="2" charset="-122"/>
                      </a:endParaRPr>
                    </a:p>
                  </a:txBody>
                  <a:tcPr marL="68580" marR="68580" marT="0" marB="0" anchor="ctr"/>
                </a:tc>
                <a:tc hMerge="1">
                  <a:tcPr marL="68580" marR="68580" marT="0" marB="0"/>
                </a:tc>
                <a:tc hMerge="1">
                  <a:tcPr/>
                </a:tc>
                <a:tc hMerge="1">
                  <a:tcPr marL="68580" marR="68580" marT="0" marB="0"/>
                </a:tc>
                <a:tc hMerge="1">
                  <a:tcPr/>
                </a:tc>
                <a:tc hMerge="1">
                  <a:tcPr marL="68580" marR="68580" marT="0" marB="0"/>
                </a:tc>
                <a:tc hMerge="1">
                  <a:tcPr/>
                </a:tc>
              </a:tr>
              <a:tr h="0">
                <a:tc rowSpan="2">
                  <a:txBody>
                    <a:bodyPr/>
                    <a:lstStyle/>
                    <a:p>
                      <a:pPr algn="just">
                        <a:spcAft>
                          <a:spcPts val="0"/>
                        </a:spcAft>
                      </a:pPr>
                      <a:r>
                        <a:rPr lang="en-US" sz="2400" b="0" i="0" kern="100" baseline="0" dirty="0">
                          <a:effectLst/>
                          <a:latin typeface="Times New Roman" panose="02020603050405020304" pitchFamily="18" charset="0"/>
                          <a:ea typeface="宋体" panose="02010600030101010101" pitchFamily="2" charset="-122"/>
                        </a:rPr>
                        <a:t>      </a:t>
                      </a:r>
                      <a:r>
                        <a:rPr lang="zh-CN" sz="2400" b="0" i="0" kern="100" baseline="0" dirty="0">
                          <a:effectLst/>
                          <a:latin typeface="Times New Roman" panose="02020603050405020304" pitchFamily="18" charset="0"/>
                          <a:ea typeface="宋体" panose="02010600030101010101" pitchFamily="2" charset="-122"/>
                        </a:rPr>
                        <a:t>年度</a:t>
                      </a:r>
                      <a:endParaRPr lang="zh-CN" sz="2400" b="0" i="0" kern="100" baseline="0" dirty="0">
                        <a:effectLst/>
                        <a:latin typeface="Times New Roman" panose="02020603050405020304" pitchFamily="18" charset="0"/>
                        <a:ea typeface="宋体" panose="02010600030101010101" pitchFamily="2" charset="-122"/>
                      </a:endParaRPr>
                    </a:p>
                    <a:p>
                      <a:pPr algn="just">
                        <a:spcAft>
                          <a:spcPts val="0"/>
                        </a:spcAft>
                      </a:pPr>
                      <a:r>
                        <a:rPr lang="zh-CN" sz="2400" b="0" i="0" kern="100" baseline="0" dirty="0">
                          <a:effectLst/>
                          <a:latin typeface="Times New Roman" panose="02020603050405020304" pitchFamily="18" charset="0"/>
                          <a:ea typeface="宋体" panose="02010600030101010101" pitchFamily="2" charset="-122"/>
                        </a:rPr>
                        <a:t>项目</a:t>
                      </a:r>
                      <a:endParaRPr lang="zh-CN" sz="2400" b="0" i="0" kern="100" baseline="0" dirty="0">
                        <a:effectLst/>
                        <a:latin typeface="Times New Roman" panose="02020603050405020304" pitchFamily="18" charset="0"/>
                        <a:ea typeface="宋体" panose="02010600030101010101" pitchFamily="2" charset="-122"/>
                      </a:endParaRPr>
                    </a:p>
                  </a:txBody>
                  <a:tcPr marL="68580" marR="68580" marT="0" marB="0">
                    <a:lnTlToBr w="12700" cap="flat" cmpd="sng" algn="ctr">
                      <a:solidFill>
                        <a:schemeClr val="bg1"/>
                      </a:solidFill>
                      <a:prstDash val="solid"/>
                      <a:round/>
                      <a:headEnd type="none" w="med" len="med"/>
                      <a:tailEnd type="none" w="med" len="med"/>
                    </a:lnTlToBr>
                  </a:tcPr>
                </a:tc>
                <a:tc gridSpan="2">
                  <a:txBody>
                    <a:bodyPr/>
                    <a:lstStyle/>
                    <a:p>
                      <a:pPr algn="ctr">
                        <a:spcAft>
                          <a:spcPts val="0"/>
                        </a:spcAft>
                      </a:pPr>
                      <a:r>
                        <a:rPr lang="zh-CN" sz="2400" b="0" i="0" kern="100" baseline="0" dirty="0">
                          <a:effectLst/>
                          <a:latin typeface="Times New Roman" panose="02020603050405020304" pitchFamily="18" charset="0"/>
                          <a:ea typeface="宋体" panose="02010600030101010101" pitchFamily="2" charset="-122"/>
                        </a:rPr>
                        <a:t>上年数</a:t>
                      </a:r>
                      <a:endParaRPr lang="zh-CN" sz="2400" b="0" i="0" kern="100" baseline="0" dirty="0">
                        <a:effectLst/>
                        <a:latin typeface="Times New Roman" panose="02020603050405020304" pitchFamily="18" charset="0"/>
                        <a:ea typeface="宋体" panose="02010600030101010101" pitchFamily="2" charset="-122"/>
                      </a:endParaRPr>
                    </a:p>
                  </a:txBody>
                  <a:tcPr marL="68580" marR="68580" marT="0" marB="0"/>
                </a:tc>
                <a:tc hMerge="1">
                  <a:tcPr/>
                </a:tc>
                <a:tc gridSpan="2">
                  <a:txBody>
                    <a:bodyPr/>
                    <a:lstStyle/>
                    <a:p>
                      <a:pPr algn="ctr">
                        <a:spcAft>
                          <a:spcPts val="0"/>
                        </a:spcAft>
                      </a:pPr>
                      <a:r>
                        <a:rPr lang="zh-CN" sz="2400" b="0" i="0" kern="100" baseline="0" dirty="0">
                          <a:effectLst/>
                          <a:latin typeface="Times New Roman" panose="02020603050405020304" pitchFamily="18" charset="0"/>
                          <a:ea typeface="宋体" panose="02010600030101010101" pitchFamily="2" charset="-122"/>
                        </a:rPr>
                        <a:t>本年数</a:t>
                      </a:r>
                      <a:endParaRPr lang="zh-CN" sz="2400" b="0" i="0" kern="100" baseline="0" dirty="0">
                        <a:effectLst/>
                        <a:latin typeface="Times New Roman" panose="02020603050405020304" pitchFamily="18" charset="0"/>
                        <a:ea typeface="宋体" panose="02010600030101010101" pitchFamily="2" charset="-122"/>
                      </a:endParaRPr>
                    </a:p>
                  </a:txBody>
                  <a:tcPr marL="68580" marR="68580" marT="0" marB="0"/>
                </a:tc>
                <a:tc hMerge="1">
                  <a:tcPr/>
                </a:tc>
                <a:tc gridSpan="2">
                  <a:txBody>
                    <a:bodyPr/>
                    <a:lstStyle/>
                    <a:p>
                      <a:pPr algn="ctr">
                        <a:spcAft>
                          <a:spcPts val="0"/>
                        </a:spcAft>
                      </a:pPr>
                      <a:r>
                        <a:rPr lang="zh-CN" sz="2400" b="0" i="0" kern="100" baseline="0">
                          <a:effectLst/>
                          <a:latin typeface="Times New Roman" panose="02020603050405020304" pitchFamily="18" charset="0"/>
                          <a:ea typeface="宋体" panose="02010600030101010101" pitchFamily="2" charset="-122"/>
                        </a:rPr>
                        <a:t>差异</a:t>
                      </a:r>
                      <a:endParaRPr lang="zh-CN" sz="2400" b="0" i="0" kern="100" baseline="0">
                        <a:effectLst/>
                        <a:latin typeface="Times New Roman" panose="02020603050405020304" pitchFamily="18" charset="0"/>
                        <a:ea typeface="宋体" panose="02010600030101010101" pitchFamily="2" charset="-122"/>
                      </a:endParaRPr>
                    </a:p>
                  </a:txBody>
                  <a:tcPr marL="68580" marR="68580" marT="0" marB="0"/>
                </a:tc>
                <a:tc hMerge="1">
                  <a:tcPr/>
                </a:tc>
              </a:tr>
              <a:tr h="0">
                <a:tc vMerge="1">
                  <a:tcPr/>
                </a:tc>
                <a:tc>
                  <a:txBody>
                    <a:bodyPr/>
                    <a:lstStyle/>
                    <a:p>
                      <a:pPr algn="ctr">
                        <a:spcAft>
                          <a:spcPts val="0"/>
                        </a:spcAft>
                      </a:pPr>
                      <a:r>
                        <a:rPr lang="zh-CN" sz="1800" b="0" i="0" kern="100" baseline="0" dirty="0">
                          <a:effectLst/>
                          <a:latin typeface="Times New Roman" panose="02020603050405020304" pitchFamily="18" charset="0"/>
                          <a:ea typeface="宋体" panose="02010600030101010101" pitchFamily="2" charset="-122"/>
                        </a:rPr>
                        <a:t>金额</a:t>
                      </a:r>
                      <a:r>
                        <a:rPr lang="en-US" sz="1800" b="0" i="0" kern="100" baseline="0" dirty="0">
                          <a:effectLst/>
                          <a:latin typeface="Times New Roman" panose="02020603050405020304" pitchFamily="18" charset="0"/>
                          <a:ea typeface="宋体" panose="02010600030101010101" pitchFamily="2" charset="-122"/>
                        </a:rPr>
                        <a:t>/</a:t>
                      </a:r>
                      <a:r>
                        <a:rPr lang="zh-CN" sz="1800" b="0" i="0" kern="100" baseline="0" dirty="0">
                          <a:effectLst/>
                          <a:latin typeface="Times New Roman" panose="02020603050405020304" pitchFamily="18" charset="0"/>
                          <a:ea typeface="宋体" panose="02010600030101010101" pitchFamily="2" charset="-122"/>
                        </a:rPr>
                        <a:t>万元</a:t>
                      </a:r>
                      <a:endParaRPr lang="zh-CN" sz="1800" b="0" i="0" kern="100" baseline="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zh-CN" sz="1800" b="0" i="0" kern="100" baseline="0" dirty="0">
                          <a:effectLst/>
                          <a:latin typeface="Times New Roman" panose="02020603050405020304" pitchFamily="18" charset="0"/>
                          <a:ea typeface="宋体" panose="02010600030101010101" pitchFamily="2" charset="-122"/>
                        </a:rPr>
                        <a:t>比重</a:t>
                      </a:r>
                      <a:r>
                        <a:rPr lang="en-US" sz="1800" b="0" i="0" kern="100" baseline="0" dirty="0">
                          <a:effectLst/>
                          <a:latin typeface="Times New Roman" panose="02020603050405020304" pitchFamily="18" charset="0"/>
                          <a:ea typeface="宋体" panose="02010600030101010101" pitchFamily="2" charset="-122"/>
                        </a:rPr>
                        <a:t>/%</a:t>
                      </a:r>
                      <a:endParaRPr lang="zh-CN" sz="1800" b="0" i="0" kern="100" baseline="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zh-CN" sz="1800" b="0" i="0" kern="100" baseline="0" dirty="0">
                          <a:effectLst/>
                          <a:latin typeface="Times New Roman" panose="02020603050405020304" pitchFamily="18" charset="0"/>
                          <a:ea typeface="宋体" panose="02010600030101010101" pitchFamily="2" charset="-122"/>
                        </a:rPr>
                        <a:t>金额</a:t>
                      </a:r>
                      <a:r>
                        <a:rPr lang="en-US" sz="1800" b="0" i="0" kern="100" baseline="0" dirty="0">
                          <a:effectLst/>
                          <a:latin typeface="Times New Roman" panose="02020603050405020304" pitchFamily="18" charset="0"/>
                          <a:ea typeface="宋体" panose="02010600030101010101" pitchFamily="2" charset="-122"/>
                        </a:rPr>
                        <a:t>/</a:t>
                      </a:r>
                      <a:r>
                        <a:rPr lang="zh-CN" sz="1800" b="0" i="0" kern="100" baseline="0" dirty="0">
                          <a:effectLst/>
                          <a:latin typeface="Times New Roman" panose="02020603050405020304" pitchFamily="18" charset="0"/>
                          <a:ea typeface="宋体" panose="02010600030101010101" pitchFamily="2" charset="-122"/>
                        </a:rPr>
                        <a:t>万元</a:t>
                      </a:r>
                      <a:endParaRPr lang="zh-CN" sz="1800" b="0" i="0" kern="100" baseline="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zh-CN" sz="1800" b="0" i="0" kern="100" baseline="0" dirty="0">
                          <a:effectLst/>
                          <a:latin typeface="Times New Roman" panose="02020603050405020304" pitchFamily="18" charset="0"/>
                          <a:ea typeface="宋体" panose="02010600030101010101" pitchFamily="2" charset="-122"/>
                        </a:rPr>
                        <a:t>比重</a:t>
                      </a:r>
                      <a:r>
                        <a:rPr lang="en-US" sz="1800" b="0" i="0" kern="100" baseline="0" dirty="0">
                          <a:effectLst/>
                          <a:latin typeface="Times New Roman" panose="02020603050405020304" pitchFamily="18" charset="0"/>
                          <a:ea typeface="宋体" panose="02010600030101010101" pitchFamily="2" charset="-122"/>
                        </a:rPr>
                        <a:t>/%</a:t>
                      </a:r>
                      <a:endParaRPr lang="zh-CN" sz="1800" b="0" i="0" kern="100" baseline="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zh-CN" sz="1800" b="0" i="0" kern="100" baseline="0" dirty="0">
                          <a:effectLst/>
                          <a:latin typeface="Times New Roman" panose="02020603050405020304" pitchFamily="18" charset="0"/>
                          <a:ea typeface="宋体" panose="02010600030101010101" pitchFamily="2" charset="-122"/>
                        </a:rPr>
                        <a:t>金额</a:t>
                      </a:r>
                      <a:r>
                        <a:rPr lang="en-US" sz="1800" b="0" i="0" kern="100" baseline="0" dirty="0">
                          <a:effectLst/>
                          <a:latin typeface="Times New Roman" panose="02020603050405020304" pitchFamily="18" charset="0"/>
                          <a:ea typeface="宋体" panose="02010600030101010101" pitchFamily="2" charset="-122"/>
                        </a:rPr>
                        <a:t>/</a:t>
                      </a:r>
                      <a:r>
                        <a:rPr lang="zh-CN" sz="1800" b="0" i="0" kern="100" baseline="0" dirty="0">
                          <a:effectLst/>
                          <a:latin typeface="Times New Roman" panose="02020603050405020304" pitchFamily="18" charset="0"/>
                          <a:ea typeface="宋体" panose="02010600030101010101" pitchFamily="2" charset="-122"/>
                        </a:rPr>
                        <a:t>万元</a:t>
                      </a:r>
                      <a:endParaRPr lang="zh-CN" sz="1800" b="0" i="0" kern="100" baseline="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zh-CN" sz="1800" b="0" i="0" kern="100" baseline="0" dirty="0">
                          <a:effectLst/>
                          <a:latin typeface="Times New Roman" panose="02020603050405020304" pitchFamily="18" charset="0"/>
                          <a:ea typeface="宋体" panose="02010600030101010101" pitchFamily="2" charset="-122"/>
                        </a:rPr>
                        <a:t>比重</a:t>
                      </a:r>
                      <a:r>
                        <a:rPr lang="en-US" sz="1800" b="0" i="0" kern="100" baseline="0" dirty="0">
                          <a:effectLst/>
                          <a:latin typeface="Times New Roman" panose="02020603050405020304" pitchFamily="18" charset="0"/>
                          <a:ea typeface="宋体" panose="02010600030101010101" pitchFamily="2" charset="-122"/>
                        </a:rPr>
                        <a:t>/%</a:t>
                      </a:r>
                      <a:endParaRPr lang="zh-CN" sz="1800" b="0" i="0" kern="100" baseline="0" dirty="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just">
                        <a:spcAft>
                          <a:spcPts val="0"/>
                        </a:spcAft>
                      </a:pPr>
                      <a:r>
                        <a:rPr lang="zh-CN" sz="2400" b="0" i="0" kern="100" baseline="0">
                          <a:effectLst/>
                          <a:latin typeface="Times New Roman" panose="02020603050405020304" pitchFamily="18" charset="0"/>
                          <a:ea typeface="宋体" panose="02010600030101010101" pitchFamily="2" charset="-122"/>
                        </a:rPr>
                        <a:t>流动资产</a:t>
                      </a:r>
                      <a:endParaRPr lang="zh-CN" sz="2400" b="0" i="0" kern="100" baseline="0">
                        <a:effectLst/>
                        <a:latin typeface="Times New Roman" panose="02020603050405020304" pitchFamily="18" charset="0"/>
                        <a:ea typeface="宋体" panose="02010600030101010101" pitchFamily="2" charset="-122"/>
                      </a:endParaRPr>
                    </a:p>
                  </a:txBody>
                  <a:tcPr marL="68580" marR="68580" marT="0" marB="0"/>
                </a:tc>
                <a:tc>
                  <a:txBody>
                    <a:bodyPr/>
                    <a:lstStyle/>
                    <a:p>
                      <a:pPr algn="r">
                        <a:spcAft>
                          <a:spcPts val="0"/>
                        </a:spcAft>
                      </a:pPr>
                      <a:r>
                        <a:rPr lang="en-US" sz="2400" b="0" i="0" kern="100" baseline="0" dirty="0">
                          <a:effectLst/>
                          <a:latin typeface="Times New Roman" panose="02020603050405020304" pitchFamily="18" charset="0"/>
                          <a:ea typeface="宋体" panose="02010600030101010101" pitchFamily="2" charset="-122"/>
                        </a:rPr>
                        <a:t>142 916</a:t>
                      </a:r>
                      <a:endParaRPr lang="zh-CN" sz="2400" b="0" i="0" kern="100" baseline="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r">
                        <a:spcAft>
                          <a:spcPts val="0"/>
                        </a:spcAft>
                      </a:pPr>
                      <a:r>
                        <a:rPr lang="en-US" sz="2400" b="0" i="0" kern="100" baseline="0">
                          <a:effectLst/>
                          <a:latin typeface="Times New Roman" panose="02020603050405020304" pitchFamily="18" charset="0"/>
                          <a:ea typeface="宋体" panose="02010600030101010101" pitchFamily="2" charset="-122"/>
                        </a:rPr>
                        <a:t>78.36</a:t>
                      </a:r>
                      <a:endParaRPr lang="zh-CN" sz="2400" b="0" i="0" kern="100" baseline="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r">
                        <a:spcAft>
                          <a:spcPts val="0"/>
                        </a:spcAft>
                      </a:pPr>
                      <a:r>
                        <a:rPr lang="en-US" sz="2400" b="0" i="0" kern="100" baseline="0">
                          <a:effectLst/>
                          <a:latin typeface="Times New Roman" panose="02020603050405020304" pitchFamily="18" charset="0"/>
                          <a:ea typeface="宋体" panose="02010600030101010101" pitchFamily="2" charset="-122"/>
                        </a:rPr>
                        <a:t>171 533</a:t>
                      </a:r>
                      <a:endParaRPr lang="zh-CN" sz="2400" b="0" i="0" kern="100" baseline="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r">
                        <a:spcAft>
                          <a:spcPts val="0"/>
                        </a:spcAft>
                      </a:pPr>
                      <a:r>
                        <a:rPr lang="en-US" sz="2400" b="0" i="0" kern="100" baseline="0">
                          <a:effectLst/>
                          <a:latin typeface="Times New Roman" panose="02020603050405020304" pitchFamily="18" charset="0"/>
                          <a:ea typeface="宋体" panose="02010600030101010101" pitchFamily="2" charset="-122"/>
                        </a:rPr>
                        <a:t>79.80</a:t>
                      </a:r>
                      <a:endParaRPr lang="zh-CN" sz="2400" b="0" i="0" kern="100" baseline="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r">
                        <a:spcAft>
                          <a:spcPts val="0"/>
                        </a:spcAft>
                      </a:pPr>
                      <a:r>
                        <a:rPr lang="en-US" sz="2400" b="0" i="0" kern="100" baseline="0">
                          <a:effectLst/>
                          <a:latin typeface="Times New Roman" panose="02020603050405020304" pitchFamily="18" charset="0"/>
                          <a:ea typeface="宋体" panose="02010600030101010101" pitchFamily="2" charset="-122"/>
                        </a:rPr>
                        <a:t>28 617</a:t>
                      </a:r>
                      <a:endParaRPr lang="zh-CN" sz="2400" b="0" i="0" kern="100" baseline="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r">
                        <a:spcAft>
                          <a:spcPts val="0"/>
                        </a:spcAft>
                      </a:pPr>
                      <a:r>
                        <a:rPr lang="en-US" sz="2400" b="0" i="0" kern="100" baseline="0">
                          <a:effectLst/>
                          <a:latin typeface="Times New Roman" panose="02020603050405020304" pitchFamily="18" charset="0"/>
                          <a:ea typeface="宋体" panose="02010600030101010101" pitchFamily="2" charset="-122"/>
                        </a:rPr>
                        <a:t>87.81</a:t>
                      </a:r>
                      <a:endParaRPr lang="zh-CN" sz="2400" b="0" i="0" kern="100" baseline="0">
                        <a:effectLst/>
                        <a:latin typeface="Times New Roman" panose="02020603050405020304" pitchFamily="18" charset="0"/>
                        <a:ea typeface="宋体" panose="02010600030101010101" pitchFamily="2" charset="-122"/>
                      </a:endParaRPr>
                    </a:p>
                  </a:txBody>
                  <a:tcPr marL="68580" marR="68580" marT="0" marB="0" anchor="ctr"/>
                </a:tc>
              </a:tr>
              <a:tr h="0">
                <a:tc>
                  <a:txBody>
                    <a:bodyPr/>
                    <a:lstStyle/>
                    <a:p>
                      <a:pPr algn="just">
                        <a:spcAft>
                          <a:spcPts val="0"/>
                        </a:spcAft>
                      </a:pPr>
                      <a:r>
                        <a:rPr lang="zh-CN" sz="2400" b="0" i="0" kern="100" baseline="0">
                          <a:effectLst/>
                          <a:latin typeface="Times New Roman" panose="02020603050405020304" pitchFamily="18" charset="0"/>
                          <a:ea typeface="宋体" panose="02010600030101010101" pitchFamily="2" charset="-122"/>
                        </a:rPr>
                        <a:t>非流动资产</a:t>
                      </a:r>
                      <a:endParaRPr lang="zh-CN" sz="2400" b="0" i="0" kern="100" baseline="0">
                        <a:effectLst/>
                        <a:latin typeface="Times New Roman" panose="02020603050405020304" pitchFamily="18" charset="0"/>
                        <a:ea typeface="宋体" panose="02010600030101010101" pitchFamily="2" charset="-122"/>
                      </a:endParaRPr>
                    </a:p>
                  </a:txBody>
                  <a:tcPr marL="68580" marR="68580" marT="0" marB="0"/>
                </a:tc>
                <a:tc>
                  <a:txBody>
                    <a:bodyPr/>
                    <a:lstStyle/>
                    <a:p>
                      <a:pPr algn="r">
                        <a:spcAft>
                          <a:spcPts val="0"/>
                        </a:spcAft>
                      </a:pPr>
                      <a:r>
                        <a:rPr lang="en-US" sz="2400" b="0" i="0" kern="100" baseline="0">
                          <a:effectLst/>
                          <a:latin typeface="Times New Roman" panose="02020603050405020304" pitchFamily="18" charset="0"/>
                          <a:ea typeface="宋体" panose="02010600030101010101" pitchFamily="2" charset="-122"/>
                        </a:rPr>
                        <a:t>39 460</a:t>
                      </a:r>
                      <a:endParaRPr lang="zh-CN" sz="2400" b="0" i="0" kern="100" baseline="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r">
                        <a:spcAft>
                          <a:spcPts val="0"/>
                        </a:spcAft>
                      </a:pPr>
                      <a:r>
                        <a:rPr lang="en-US" sz="2400" b="0" i="0" kern="100" baseline="0">
                          <a:effectLst/>
                          <a:latin typeface="Times New Roman" panose="02020603050405020304" pitchFamily="18" charset="0"/>
                          <a:ea typeface="宋体" panose="02010600030101010101" pitchFamily="2" charset="-122"/>
                        </a:rPr>
                        <a:t>21.64</a:t>
                      </a:r>
                      <a:endParaRPr lang="zh-CN" sz="2400" b="0" i="0" kern="100" baseline="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r">
                        <a:spcAft>
                          <a:spcPts val="0"/>
                        </a:spcAft>
                      </a:pPr>
                      <a:r>
                        <a:rPr lang="en-US" sz="2400" b="0" i="0" kern="100" baseline="0" dirty="0">
                          <a:effectLst/>
                          <a:latin typeface="Times New Roman" panose="02020603050405020304" pitchFamily="18" charset="0"/>
                          <a:ea typeface="宋体" panose="02010600030101010101" pitchFamily="2" charset="-122"/>
                        </a:rPr>
                        <a:t>43 432</a:t>
                      </a:r>
                      <a:endParaRPr lang="zh-CN" sz="2400" b="0" i="0" kern="100" baseline="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r">
                        <a:spcAft>
                          <a:spcPts val="0"/>
                        </a:spcAft>
                      </a:pPr>
                      <a:r>
                        <a:rPr lang="en-US" sz="2400" b="0" i="0" kern="100" baseline="0">
                          <a:effectLst/>
                          <a:latin typeface="Times New Roman" panose="02020603050405020304" pitchFamily="18" charset="0"/>
                          <a:ea typeface="宋体" panose="02010600030101010101" pitchFamily="2" charset="-122"/>
                        </a:rPr>
                        <a:t>20.20</a:t>
                      </a:r>
                      <a:endParaRPr lang="zh-CN" sz="2400" b="0" i="0" kern="100" baseline="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r">
                        <a:spcAft>
                          <a:spcPts val="0"/>
                        </a:spcAft>
                      </a:pPr>
                      <a:r>
                        <a:rPr lang="en-US" sz="2400" b="0" i="0" kern="100" baseline="0">
                          <a:effectLst/>
                          <a:latin typeface="Times New Roman" panose="02020603050405020304" pitchFamily="18" charset="0"/>
                          <a:ea typeface="宋体" panose="02010600030101010101" pitchFamily="2" charset="-122"/>
                        </a:rPr>
                        <a:t>3 972</a:t>
                      </a:r>
                      <a:endParaRPr lang="zh-CN" sz="2400" b="0" i="0" kern="100" baseline="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r">
                        <a:spcAft>
                          <a:spcPts val="0"/>
                        </a:spcAft>
                      </a:pPr>
                      <a:r>
                        <a:rPr lang="en-US" sz="2400" b="0" i="0" kern="100" baseline="0">
                          <a:effectLst/>
                          <a:latin typeface="Times New Roman" panose="02020603050405020304" pitchFamily="18" charset="0"/>
                          <a:ea typeface="宋体" panose="02010600030101010101" pitchFamily="2" charset="-122"/>
                        </a:rPr>
                        <a:t>12.19</a:t>
                      </a:r>
                      <a:endParaRPr lang="zh-CN" sz="2400" b="0" i="0" kern="100" baseline="0">
                        <a:effectLst/>
                        <a:latin typeface="Times New Roman" panose="02020603050405020304" pitchFamily="18" charset="0"/>
                        <a:ea typeface="宋体" panose="02010600030101010101" pitchFamily="2" charset="-122"/>
                      </a:endParaRPr>
                    </a:p>
                  </a:txBody>
                  <a:tcPr marL="68580" marR="68580" marT="0" marB="0" anchor="ctr"/>
                </a:tc>
              </a:tr>
              <a:tr h="0">
                <a:tc>
                  <a:txBody>
                    <a:bodyPr/>
                    <a:lstStyle/>
                    <a:p>
                      <a:pPr algn="just">
                        <a:spcAft>
                          <a:spcPts val="0"/>
                        </a:spcAft>
                      </a:pPr>
                      <a:r>
                        <a:rPr lang="zh-CN" sz="2400" b="0" i="0" kern="100" baseline="0">
                          <a:effectLst/>
                          <a:latin typeface="Times New Roman" panose="02020603050405020304" pitchFamily="18" charset="0"/>
                          <a:ea typeface="宋体" panose="02010600030101010101" pitchFamily="2" charset="-122"/>
                        </a:rPr>
                        <a:t>资产总额</a:t>
                      </a:r>
                      <a:endParaRPr lang="zh-CN" sz="2400" b="0" i="0" kern="100" baseline="0">
                        <a:effectLst/>
                        <a:latin typeface="Times New Roman" panose="02020603050405020304" pitchFamily="18" charset="0"/>
                        <a:ea typeface="宋体" panose="02010600030101010101" pitchFamily="2" charset="-122"/>
                      </a:endParaRPr>
                    </a:p>
                  </a:txBody>
                  <a:tcPr marL="68580" marR="68580" marT="0" marB="0"/>
                </a:tc>
                <a:tc>
                  <a:txBody>
                    <a:bodyPr/>
                    <a:lstStyle/>
                    <a:p>
                      <a:pPr algn="r">
                        <a:spcAft>
                          <a:spcPts val="0"/>
                        </a:spcAft>
                      </a:pPr>
                      <a:r>
                        <a:rPr lang="en-US" sz="2400" b="0" i="0" kern="100" baseline="0">
                          <a:effectLst/>
                          <a:latin typeface="Times New Roman" panose="02020603050405020304" pitchFamily="18" charset="0"/>
                          <a:ea typeface="宋体" panose="02010600030101010101" pitchFamily="2" charset="-122"/>
                        </a:rPr>
                        <a:t>182 376</a:t>
                      </a:r>
                      <a:endParaRPr lang="zh-CN" sz="2400" b="0" i="0" kern="100" baseline="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r">
                        <a:spcAft>
                          <a:spcPts val="0"/>
                        </a:spcAft>
                      </a:pPr>
                      <a:r>
                        <a:rPr lang="en-US" sz="2400" b="0" i="0" kern="100" baseline="0">
                          <a:effectLst/>
                          <a:latin typeface="Times New Roman" panose="02020603050405020304" pitchFamily="18" charset="0"/>
                          <a:ea typeface="宋体" panose="02010600030101010101" pitchFamily="2" charset="-122"/>
                        </a:rPr>
                        <a:t>100.00</a:t>
                      </a:r>
                      <a:endParaRPr lang="zh-CN" sz="2400" b="0" i="0" kern="100" baseline="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r">
                        <a:spcAft>
                          <a:spcPts val="0"/>
                        </a:spcAft>
                      </a:pPr>
                      <a:r>
                        <a:rPr lang="en-US" sz="2400" b="0" i="0" kern="100" baseline="0">
                          <a:effectLst/>
                          <a:latin typeface="Times New Roman" panose="02020603050405020304" pitchFamily="18" charset="0"/>
                          <a:ea typeface="宋体" panose="02010600030101010101" pitchFamily="2" charset="-122"/>
                        </a:rPr>
                        <a:t>214 965</a:t>
                      </a:r>
                      <a:endParaRPr lang="zh-CN" sz="2400" b="0" i="0" kern="100" baseline="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r">
                        <a:spcAft>
                          <a:spcPts val="0"/>
                        </a:spcAft>
                      </a:pPr>
                      <a:r>
                        <a:rPr lang="en-US" sz="2400" b="0" i="0" kern="100" baseline="0">
                          <a:effectLst/>
                          <a:latin typeface="Times New Roman" panose="02020603050405020304" pitchFamily="18" charset="0"/>
                          <a:ea typeface="宋体" panose="02010600030101010101" pitchFamily="2" charset="-122"/>
                        </a:rPr>
                        <a:t>100.00</a:t>
                      </a:r>
                      <a:endParaRPr lang="zh-CN" sz="2400" b="0" i="0" kern="100" baseline="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r">
                        <a:spcAft>
                          <a:spcPts val="0"/>
                        </a:spcAft>
                      </a:pPr>
                      <a:r>
                        <a:rPr lang="en-US" sz="2400" b="0" i="0" kern="100" baseline="0">
                          <a:effectLst/>
                          <a:latin typeface="Times New Roman" panose="02020603050405020304" pitchFamily="18" charset="0"/>
                          <a:ea typeface="宋体" panose="02010600030101010101" pitchFamily="2" charset="-122"/>
                        </a:rPr>
                        <a:t>32 589</a:t>
                      </a:r>
                      <a:endParaRPr lang="zh-CN" sz="2400" b="0" i="0" kern="100" baseline="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r">
                        <a:spcAft>
                          <a:spcPts val="0"/>
                        </a:spcAft>
                      </a:pPr>
                      <a:r>
                        <a:rPr lang="en-US" sz="2400" b="0" i="0" kern="100" baseline="0" dirty="0">
                          <a:effectLst/>
                          <a:latin typeface="Times New Roman" panose="02020603050405020304" pitchFamily="18" charset="0"/>
                          <a:ea typeface="宋体" panose="02010600030101010101" pitchFamily="2" charset="-122"/>
                        </a:rPr>
                        <a:t>100.0</a:t>
                      </a:r>
                      <a:endParaRPr lang="zh-CN" sz="2400" b="0" i="0" kern="100" baseline="0" dirty="0">
                        <a:effectLst/>
                        <a:latin typeface="Times New Roman" panose="02020603050405020304" pitchFamily="18" charset="0"/>
                        <a:ea typeface="宋体" panose="02010600030101010101" pitchFamily="2" charset="-122"/>
                      </a:endParaRPr>
                    </a:p>
                  </a:txBody>
                  <a:tcPr marL="68580" marR="68580" marT="0" marB="0" anchor="ct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628650" y="1608138"/>
            <a:ext cx="7978775" cy="4186606"/>
          </a:xfrm>
        </p:spPr>
        <p:txBody>
          <a:bodyPr>
            <a:normAutofit/>
          </a:bodyPr>
          <a:lstStyle/>
          <a:p>
            <a:r>
              <a:rPr lang="zh-CN" altLang="zh-CN" dirty="0"/>
              <a:t>一、资产总括分析</a:t>
            </a:r>
            <a:endParaRPr lang="en-US" altLang="zh-CN" dirty="0"/>
          </a:p>
          <a:p>
            <a:pPr lvl="1"/>
            <a:r>
              <a:rPr lang="zh-CN" altLang="zh-CN" dirty="0"/>
              <a:t>资产结构优化分析</a:t>
            </a:r>
            <a:endParaRPr lang="en-US" altLang="zh-CN" dirty="0"/>
          </a:p>
          <a:p>
            <a:pPr lvl="2"/>
            <a:r>
              <a:rPr lang="zh-CN" altLang="en-US" sz="2400" dirty="0"/>
              <a:t>固定资产与流动资产之间的结构</a:t>
            </a:r>
            <a:r>
              <a:rPr lang="en-US" altLang="zh-CN" sz="2400" dirty="0"/>
              <a:t>(</a:t>
            </a:r>
            <a:r>
              <a:rPr lang="zh-CN" altLang="en-US" sz="2400" dirty="0"/>
              <a:t>固流结构</a:t>
            </a:r>
            <a:r>
              <a:rPr lang="en-US" altLang="zh-CN" sz="2400" dirty="0"/>
              <a:t>)</a:t>
            </a:r>
            <a:r>
              <a:rPr lang="zh-CN" altLang="en-US" sz="2400" dirty="0"/>
              <a:t>类型 </a:t>
            </a:r>
            <a:endParaRPr lang="en-US" altLang="zh-CN" sz="2400" dirty="0"/>
          </a:p>
          <a:p>
            <a:pPr lvl="2"/>
            <a:r>
              <a:rPr lang="zh-CN" altLang="zh-CN" sz="2400" dirty="0"/>
              <a:t>评价企业固定资产与流动资产的结构比例</a:t>
            </a:r>
            <a:r>
              <a:rPr lang="zh-CN" altLang="en-US" sz="2400" dirty="0"/>
              <a:t>合理的标准</a:t>
            </a:r>
            <a:endParaRPr lang="zh-CN" alt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标题 1"/>
          <p:cNvSpPr>
            <a:spLocks noGrp="1" noChangeArrowheads="1"/>
          </p:cNvSpPr>
          <p:nvPr>
            <p:ph type="title"/>
          </p:nvPr>
        </p:nvSpPr>
        <p:spPr/>
        <p:txBody>
          <a:bodyPr/>
          <a:lstStyle/>
          <a:p>
            <a:r>
              <a:rPr lang="zh-CN" altLang="en-US" b="1" smtClean="0"/>
              <a:t>引导案例</a:t>
            </a:r>
            <a:endParaRPr lang="en-US" altLang="zh-CN" b="1" smtClean="0"/>
          </a:p>
        </p:txBody>
      </p:sp>
      <p:sp>
        <p:nvSpPr>
          <p:cNvPr id="7171" name="文本占位符 2"/>
          <p:cNvSpPr>
            <a:spLocks noGrp="1" noChangeArrowheads="1"/>
          </p:cNvSpPr>
          <p:nvPr>
            <p:ph type="body" sz="half" idx="1"/>
          </p:nvPr>
        </p:nvSpPr>
        <p:spPr>
          <a:xfrm>
            <a:off x="1042988" y="1557338"/>
            <a:ext cx="7416800" cy="4530725"/>
          </a:xfrm>
        </p:spPr>
        <p:txBody>
          <a:bodyPr/>
          <a:lstStyle/>
          <a:p>
            <a:pPr algn="ctr">
              <a:defRPr/>
            </a:pPr>
            <a:endParaRPr lang="en-US" altLang="zh-CN" b="1" dirty="0" smtClean="0"/>
          </a:p>
          <a:p>
            <a:pPr marL="0" indent="0" algn="ctr">
              <a:buFontTx/>
              <a:buNone/>
              <a:defRPr/>
            </a:pPr>
            <a:r>
              <a:rPr lang="zh-CN" altLang="en-US" sz="3600" b="1" dirty="0" smtClean="0"/>
              <a:t>◆</a:t>
            </a:r>
            <a:r>
              <a:rPr lang="zh-CN" altLang="en-US" b="1" dirty="0" smtClean="0"/>
              <a:t>资产负债表分析的重点在哪里？</a:t>
            </a:r>
            <a:endParaRPr lang="zh-CN" altLang="en-US" b="1" dirty="0" smtClean="0"/>
          </a:p>
        </p:txBody>
      </p:sp>
      <p:sp>
        <p:nvSpPr>
          <p:cNvPr id="5124" name="灯片编号占位符 5"/>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pPr>
            <a:fld id="{97BA7C15-F0BB-4592-8FDE-771255A99586}" type="slidenum">
              <a:rPr lang="en-US" altLang="zh-CN" smtClean="0"/>
            </a:fld>
            <a:endParaRPr lang="en-US" altLang="zh-CN" smtClean="0"/>
          </a:p>
        </p:txBody>
      </p:sp>
      <p:sp>
        <p:nvSpPr>
          <p:cNvPr id="205828" name="Rectangle 4"/>
          <p:cNvSpPr>
            <a:spLocks noRot="1" noChangeArrowheads="1"/>
          </p:cNvSpPr>
          <p:nvPr/>
        </p:nvSpPr>
        <p:spPr bwMode="auto">
          <a:xfrm>
            <a:off x="2819400" y="4214813"/>
            <a:ext cx="6019800" cy="164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lnSpc>
                <a:spcPct val="90000"/>
              </a:lnSpc>
              <a:spcBef>
                <a:spcPct val="20000"/>
              </a:spcBef>
              <a:buClr>
                <a:schemeClr val="folHlink"/>
              </a:buClr>
              <a:buFont typeface="Wingdings" panose="05000000000000000000" pitchFamily="2" charset="2"/>
              <a:buNone/>
            </a:pPr>
            <a:r>
              <a:rPr lang="en-US" altLang="zh-CN" sz="2400" b="1">
                <a:solidFill>
                  <a:srgbClr val="000000"/>
                </a:solidFill>
                <a:latin typeface="楷体_GB2312" pitchFamily="49" charset="-122"/>
                <a:ea typeface="楷体_GB2312" pitchFamily="49" charset="-122"/>
              </a:rPr>
              <a:t>      </a:t>
            </a:r>
            <a:endParaRPr lang="zh-CN" altLang="en-US" sz="2400" b="1">
              <a:solidFill>
                <a:srgbClr val="000000"/>
              </a:solidFill>
              <a:latin typeface="楷体_GB2312" pitchFamily="49" charset="-122"/>
              <a:ea typeface="楷体_GB2312" pitchFamily="49" charset="-122"/>
            </a:endParaRPr>
          </a:p>
        </p:txBody>
      </p:sp>
      <p:sp>
        <p:nvSpPr>
          <p:cNvPr id="16" name="WordArt 10"/>
          <p:cNvSpPr>
            <a:spLocks noChangeArrowheads="1" noChangeShapeType="1" noTextEdit="1"/>
          </p:cNvSpPr>
          <p:nvPr/>
        </p:nvSpPr>
        <p:spPr bwMode="auto">
          <a:xfrm>
            <a:off x="5829300" y="3141663"/>
            <a:ext cx="1828800" cy="1981200"/>
          </a:xfrm>
          <a:prstGeom prst="rect">
            <a:avLst/>
          </a:prstGeom>
        </p:spPr>
        <p:txBody>
          <a:bodyPr wrap="none" fromWordArt="1">
            <a:prstTxWarp prst="textPlain">
              <a:avLst>
                <a:gd name="adj" fmla="val 60273"/>
              </a:avLst>
            </a:prstTxWarp>
          </a:bodyPr>
          <a:lstStyle/>
          <a:p>
            <a:pPr algn="ctr"/>
            <a:r>
              <a:rPr lang="zh-CN" altLang="en-US" sz="3600" b="1" i="1" kern="10">
                <a:ln w="9525">
                  <a:solidFill>
                    <a:srgbClr val="FFFFFF"/>
                  </a:solidFill>
                  <a:round/>
                </a:ln>
                <a:solidFill>
                  <a:srgbClr val="FFFFCC"/>
                </a:solidFill>
                <a:effectLst>
                  <a:outerShdw dist="45791" dir="2021404" algn="ctr" rotWithShape="0">
                    <a:srgbClr val="C0C0C0"/>
                  </a:outerShdw>
                </a:effectLst>
                <a:latin typeface="隶书" panose="02010509060101010101" charset="-122"/>
                <a:ea typeface="隶书" panose="02010509060101010101" charset="-122"/>
              </a:rPr>
              <a:t>？</a:t>
            </a:r>
            <a:endParaRPr lang="zh-CN" altLang="en-US" sz="3600" b="1" i="1" kern="10">
              <a:ln w="9525">
                <a:solidFill>
                  <a:srgbClr val="FFFFFF"/>
                </a:solidFill>
                <a:round/>
              </a:ln>
              <a:solidFill>
                <a:srgbClr val="FFFFCC"/>
              </a:solidFill>
              <a:effectLst>
                <a:outerShdw dist="45791" dir="2021404" algn="ctr" rotWithShape="0">
                  <a:srgbClr val="C0C0C0"/>
                </a:outerShdw>
              </a:effectLst>
              <a:latin typeface="隶书" panose="02010509060101010101" charset="-122"/>
              <a:ea typeface="隶书" panose="02010509060101010101" charset="-122"/>
            </a:endParaRPr>
          </a:p>
        </p:txBody>
      </p:sp>
      <p:graphicFrame>
        <p:nvGraphicFramePr>
          <p:cNvPr id="5127" name="对象 5"/>
          <p:cNvGraphicFramePr>
            <a:graphicFrameLocks noChangeAspect="1"/>
          </p:cNvGraphicFramePr>
          <p:nvPr/>
        </p:nvGraphicFramePr>
        <p:xfrm>
          <a:off x="4067175" y="3860800"/>
          <a:ext cx="2530475" cy="2851150"/>
        </p:xfrm>
        <a:graphic>
          <a:graphicData uri="http://schemas.openxmlformats.org/presentationml/2006/ole">
            <mc:AlternateContent xmlns:mc="http://schemas.openxmlformats.org/markup-compatibility/2006">
              <mc:Choice xmlns:v="urn:schemas-microsoft-com:vml" Requires="v">
                <p:oleObj spid="_x0000_s2059" name="" r:id="rId1" imgW="35528250" imgH="48320325" progId="">
                  <p:embed/>
                </p:oleObj>
              </mc:Choice>
              <mc:Fallback>
                <p:oleObj name="" r:id="rId1" imgW="35528250" imgH="48320325" progId="">
                  <p:embed/>
                  <p:pic>
                    <p:nvPicPr>
                      <p:cNvPr id="0" name="图片 205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175" y="3860800"/>
                        <a:ext cx="2530475" cy="285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2000"/>
                                  </p:stCondLst>
                                  <p:childTnLst>
                                    <p:set>
                                      <p:cBhvr>
                                        <p:cTn id="6" dur="1" fill="hold">
                                          <p:stCondLst>
                                            <p:cond delay="0"/>
                                          </p:stCondLst>
                                        </p:cTn>
                                        <p:tgtEl>
                                          <p:spTgt spid="205828"/>
                                        </p:tgtEl>
                                        <p:attrNameLst>
                                          <p:attrName>style.visibility</p:attrName>
                                        </p:attrNameLst>
                                      </p:cBhvr>
                                      <p:to>
                                        <p:strVal val="visible"/>
                                      </p:to>
                                    </p:set>
                                    <p:animEffect transition="in" filter="dissolve">
                                      <p:cBhvr>
                                        <p:cTn id="7" dur="500"/>
                                        <p:tgtEl>
                                          <p:spTgt spid="205828"/>
                                        </p:tgtEl>
                                      </p:cBhvr>
                                    </p:animEffect>
                                  </p:childTnLst>
                                </p:cTn>
                              </p:par>
                            </p:childTnLst>
                          </p:cTn>
                        </p:par>
                        <p:par>
                          <p:cTn id="8" fill="hold">
                            <p:stCondLst>
                              <p:cond delay="2500"/>
                            </p:stCondLst>
                            <p:childTnLst>
                              <p:par>
                                <p:cTn id="9" presetID="9" presetClass="entr" presetSubtype="0" fill="hold" grpId="0" nodeType="afterEffect">
                                  <p:stCondLst>
                                    <p:cond delay="1000"/>
                                  </p:stCondLst>
                                  <p:childTnLst>
                                    <p:set>
                                      <p:cBhvr>
                                        <p:cTn id="10" dur="1" fill="hold">
                                          <p:stCondLst>
                                            <p:cond delay="0"/>
                                          </p:stCondLst>
                                        </p:cTn>
                                        <p:tgtEl>
                                          <p:spTgt spid="16"/>
                                        </p:tgtEl>
                                        <p:attrNameLst>
                                          <p:attrName>style.visibility</p:attrName>
                                        </p:attrNameLst>
                                      </p:cBhvr>
                                      <p:to>
                                        <p:strVal val="visible"/>
                                      </p:to>
                                    </p:set>
                                    <p:animEffect transition="in" filter="dissolve">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28" grpId="0"/>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582612" y="1448650"/>
            <a:ext cx="7978775" cy="4186606"/>
          </a:xfrm>
        </p:spPr>
        <p:txBody>
          <a:bodyPr>
            <a:normAutofit/>
          </a:bodyPr>
          <a:lstStyle/>
          <a:p>
            <a:r>
              <a:rPr lang="zh-CN" altLang="en-US" dirty="0"/>
              <a:t>二</a:t>
            </a:r>
            <a:r>
              <a:rPr lang="zh-CN" altLang="zh-CN" dirty="0"/>
              <a:t>、资产</a:t>
            </a:r>
            <a:r>
              <a:rPr lang="zh-CN" altLang="en-US" dirty="0"/>
              <a:t>具体项目</a:t>
            </a:r>
            <a:r>
              <a:rPr lang="zh-CN" altLang="zh-CN" dirty="0"/>
              <a:t>分析</a:t>
            </a:r>
            <a:endParaRPr lang="en-US" altLang="zh-CN" dirty="0"/>
          </a:p>
          <a:p>
            <a:pPr lvl="1"/>
            <a:r>
              <a:rPr lang="zh-CN" altLang="en-US" dirty="0"/>
              <a:t>货币资金</a:t>
            </a:r>
            <a:endParaRPr lang="zh-CN" altLang="en-US" dirty="0"/>
          </a:p>
        </p:txBody>
      </p:sp>
      <p:sp>
        <p:nvSpPr>
          <p:cNvPr id="2" name="文本框 1"/>
          <p:cNvSpPr txBox="1"/>
          <p:nvPr/>
        </p:nvSpPr>
        <p:spPr>
          <a:xfrm>
            <a:off x="958259" y="2581544"/>
            <a:ext cx="7351239" cy="3908762"/>
          </a:xfrm>
          <a:prstGeom prst="rect">
            <a:avLst/>
          </a:prstGeom>
          <a:ln w="50800">
            <a:gradFill>
              <a:gsLst>
                <a:gs pos="0">
                  <a:schemeClr val="accent1">
                    <a:lumMod val="5000"/>
                    <a:lumOff val="95000"/>
                  </a:schemeClr>
                </a:gs>
                <a:gs pos="74000">
                  <a:schemeClr val="accent6">
                    <a:lumMod val="75000"/>
                  </a:schemeClr>
                </a:gs>
                <a:gs pos="83000">
                  <a:schemeClr val="accent6">
                    <a:lumMod val="50000"/>
                  </a:schemeClr>
                </a:gs>
                <a:gs pos="100000">
                  <a:schemeClr val="accent6">
                    <a:lumMod val="60000"/>
                    <a:lumOff val="40000"/>
                  </a:schemeClr>
                </a:gs>
              </a:gsLst>
              <a:lin ang="5400000" scaled="1"/>
            </a:gra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z="2800" dirty="0">
                <a:latin typeface="Times New Roman" panose="02020603050405020304" pitchFamily="18" charset="0"/>
                <a:ea typeface="宋体" panose="02010600030101010101" pitchFamily="2" charset="-122"/>
              </a:rPr>
              <a:t>1 .</a:t>
            </a:r>
            <a:r>
              <a:rPr lang="zh-CN" altLang="en-US" sz="2800" dirty="0">
                <a:latin typeface="Times New Roman" panose="02020603050405020304" pitchFamily="18" charset="0"/>
                <a:ea typeface="宋体" panose="02010600030101010101" pitchFamily="2" charset="-122"/>
              </a:rPr>
              <a:t>货币资金的概述  </a:t>
            </a:r>
            <a:endParaRPr lang="en-US" altLang="zh-CN" sz="2800" dirty="0">
              <a:latin typeface="Times New Roman" panose="02020603050405020304" pitchFamily="18" charset="0"/>
              <a:ea typeface="宋体" panose="02010600030101010101" pitchFamily="2" charset="-122"/>
            </a:endParaRPr>
          </a:p>
          <a:p>
            <a:pPr indent="457200"/>
            <a:r>
              <a:rPr lang="zh-CN" altLang="en-US" sz="2400" dirty="0">
                <a:latin typeface="Times New Roman" panose="02020603050405020304" pitchFamily="18" charset="0"/>
                <a:ea typeface="宋体" panose="02010600030101010101" pitchFamily="2" charset="-122"/>
              </a:rPr>
              <a:t>  货币资金项目是企业在生产经营过程中处于货币形态的资金</a:t>
            </a:r>
            <a:r>
              <a:rPr lang="en-US" altLang="zh-CN" sz="2400" dirty="0">
                <a:latin typeface="Times New Roman" panose="02020603050405020304" pitchFamily="18" charset="0"/>
                <a:ea typeface="宋体" panose="02010600030101010101" pitchFamily="2" charset="-122"/>
              </a:rPr>
              <a:t>,</a:t>
            </a:r>
            <a:r>
              <a:rPr lang="zh-CN" altLang="en-US" sz="2400" dirty="0">
                <a:latin typeface="Times New Roman" panose="02020603050405020304" pitchFamily="18" charset="0"/>
                <a:ea typeface="宋体" panose="02010600030101010101" pitchFamily="2" charset="-122"/>
              </a:rPr>
              <a:t>包括库存现金、银行存款和其他货币资金。</a:t>
            </a:r>
            <a:endParaRPr lang="en-US" altLang="zh-CN" sz="2400" dirty="0">
              <a:latin typeface="Times New Roman" panose="02020603050405020304" pitchFamily="18" charset="0"/>
              <a:ea typeface="宋体" panose="02010600030101010101" pitchFamily="2" charset="-122"/>
            </a:endParaRPr>
          </a:p>
          <a:p>
            <a:pPr indent="457200"/>
            <a:endParaRPr lang="en-US" altLang="zh-CN" sz="2400" dirty="0">
              <a:latin typeface="Times New Roman" panose="02020603050405020304" pitchFamily="18" charset="0"/>
              <a:ea typeface="宋体" panose="02010600030101010101" pitchFamily="2" charset="-122"/>
            </a:endParaRPr>
          </a:p>
          <a:p>
            <a:r>
              <a:rPr lang="en-US" altLang="zh-CN" sz="2800" dirty="0">
                <a:latin typeface="Times New Roman" panose="02020603050405020304" pitchFamily="18" charset="0"/>
                <a:ea typeface="宋体" panose="02010600030101010101" pitchFamily="2" charset="-122"/>
              </a:rPr>
              <a:t>2.</a:t>
            </a:r>
            <a:r>
              <a:rPr lang="zh-CN" altLang="zh-CN" sz="2800" dirty="0">
                <a:latin typeface="Times New Roman" panose="02020603050405020304" pitchFamily="18" charset="0"/>
                <a:ea typeface="宋体" panose="02010600030101010101" pitchFamily="2" charset="-122"/>
              </a:rPr>
              <a:t>货币资金的分析</a:t>
            </a:r>
            <a:endParaRPr lang="zh-CN" altLang="zh-CN" sz="2800" dirty="0">
              <a:latin typeface="Times New Roman" panose="02020603050405020304" pitchFamily="18" charset="0"/>
              <a:ea typeface="宋体" panose="02010600030101010101" pitchFamily="2" charset="-122"/>
            </a:endParaRPr>
          </a:p>
          <a:p>
            <a:pPr lvl="1"/>
            <a:r>
              <a:rPr lang="en-US" altLang="zh-CN" sz="2400" dirty="0">
                <a:latin typeface="Times New Roman" panose="02020603050405020304" pitchFamily="18" charset="0"/>
                <a:ea typeface="宋体" panose="02010600030101010101" pitchFamily="2" charset="-122"/>
              </a:rPr>
              <a:t>(1)</a:t>
            </a:r>
            <a:r>
              <a:rPr lang="zh-CN" altLang="zh-CN" sz="2400" dirty="0">
                <a:latin typeface="Times New Roman" panose="02020603050405020304" pitchFamily="18" charset="0"/>
                <a:ea typeface="宋体" panose="02010600030101010101" pitchFamily="2" charset="-122"/>
              </a:rPr>
              <a:t>货币资金规模的分析</a:t>
            </a:r>
            <a:endParaRPr lang="en-US" altLang="zh-CN" sz="2400" dirty="0">
              <a:latin typeface="Times New Roman" panose="02020603050405020304" pitchFamily="18" charset="0"/>
              <a:ea typeface="宋体" panose="02010600030101010101" pitchFamily="2" charset="-122"/>
            </a:endParaRPr>
          </a:p>
          <a:p>
            <a:pPr lvl="1"/>
            <a:r>
              <a:rPr lang="en-US" altLang="zh-CN" sz="2400" dirty="0">
                <a:latin typeface="Times New Roman" panose="02020603050405020304" pitchFamily="18" charset="0"/>
                <a:ea typeface="宋体" panose="02010600030101010101" pitchFamily="2" charset="-122"/>
              </a:rPr>
              <a:t>(2)</a:t>
            </a:r>
            <a:r>
              <a:rPr lang="zh-CN" altLang="zh-CN" sz="2400" dirty="0">
                <a:latin typeface="Times New Roman" panose="02020603050405020304" pitchFamily="18" charset="0"/>
                <a:ea typeface="宋体" panose="02010600030101010101" pitchFamily="2" charset="-122"/>
              </a:rPr>
              <a:t>货币资金变动的分析</a:t>
            </a:r>
            <a:endParaRPr lang="en-US" altLang="zh-CN" sz="2400" dirty="0">
              <a:latin typeface="Times New Roman" panose="02020603050405020304" pitchFamily="18" charset="0"/>
              <a:ea typeface="宋体" panose="02010600030101010101" pitchFamily="2" charset="-122"/>
            </a:endParaRPr>
          </a:p>
          <a:p>
            <a:pPr lvl="1"/>
            <a:r>
              <a:rPr lang="en-US" altLang="zh-CN" sz="2400" dirty="0">
                <a:latin typeface="Times New Roman" panose="02020603050405020304" pitchFamily="18" charset="0"/>
                <a:ea typeface="宋体" panose="02010600030101010101" pitchFamily="2" charset="-122"/>
              </a:rPr>
              <a:t>(3)</a:t>
            </a:r>
            <a:r>
              <a:rPr lang="zh-CN" altLang="zh-CN" sz="2400" dirty="0">
                <a:latin typeface="Times New Roman" panose="02020603050405020304" pitchFamily="18" charset="0"/>
                <a:ea typeface="宋体" panose="02010600030101010101" pitchFamily="2" charset="-122"/>
              </a:rPr>
              <a:t>货币资金持有量分析</a:t>
            </a:r>
            <a:endParaRPr lang="en-US" altLang="zh-CN" sz="2400" dirty="0">
              <a:latin typeface="Times New Roman" panose="02020603050405020304" pitchFamily="18" charset="0"/>
              <a:ea typeface="宋体" panose="02010600030101010101" pitchFamily="2" charset="-122"/>
            </a:endParaRPr>
          </a:p>
          <a:p>
            <a:pPr lvl="1"/>
            <a:r>
              <a:rPr lang="en-US" altLang="zh-CN" sz="2400" dirty="0">
                <a:latin typeface="Times New Roman" panose="02020603050405020304" pitchFamily="18" charset="0"/>
                <a:ea typeface="宋体" panose="02010600030101010101" pitchFamily="2" charset="-122"/>
              </a:rPr>
              <a:t>(4)</a:t>
            </a:r>
            <a:r>
              <a:rPr lang="zh-CN" altLang="zh-CN" sz="2400" dirty="0">
                <a:latin typeface="Times New Roman" panose="02020603050405020304" pitchFamily="18" charset="0"/>
                <a:ea typeface="宋体" panose="02010600030101010101" pitchFamily="2" charset="-122"/>
              </a:rPr>
              <a:t>货币资金周转速度分析</a:t>
            </a:r>
            <a:r>
              <a:rPr lang="zh-CN" altLang="en-US" sz="2400" dirty="0">
                <a:latin typeface="Times New Roman" panose="02020603050405020304" pitchFamily="18" charset="0"/>
                <a:ea typeface="宋体" panose="02010600030101010101" pitchFamily="2" charset="-122"/>
              </a:rPr>
              <a:t> </a:t>
            </a:r>
            <a:endParaRPr lang="en-US" altLang="zh-CN" sz="2400" dirty="0">
              <a:latin typeface="Times New Roman" panose="02020603050405020304" pitchFamily="18" charset="0"/>
              <a:ea typeface="宋体" panose="02010600030101010101" pitchFamily="2" charset="-122"/>
            </a:endParaRPr>
          </a:p>
          <a:p>
            <a:pPr lvl="1"/>
            <a:r>
              <a:rPr lang="en-US" altLang="zh-CN" sz="2400" dirty="0">
                <a:latin typeface="Times New Roman" panose="02020603050405020304" pitchFamily="18" charset="0"/>
                <a:ea typeface="宋体" panose="02010600030101010101" pitchFamily="2" charset="-122"/>
              </a:rPr>
              <a:t>(5)</a:t>
            </a:r>
            <a:r>
              <a:rPr lang="zh-CN" altLang="zh-CN" sz="2400" dirty="0">
                <a:latin typeface="Times New Roman" panose="02020603050405020304" pitchFamily="18" charset="0"/>
                <a:ea typeface="宋体" panose="02010600030101010101" pitchFamily="2" charset="-122"/>
              </a:rPr>
              <a:t>货币资金管理分析</a:t>
            </a:r>
            <a:endParaRPr lang="zh-CN" altLang="en-US" sz="2400" dirty="0">
              <a:latin typeface="Times New Roman" panose="02020603050405020304" pitchFamily="18" charset="0"/>
              <a:ea typeface="宋体" panose="02010600030101010101" pitchFamily="2" charset="-122"/>
            </a:endParaRPr>
          </a:p>
        </p:txBody>
      </p:sp>
      <p:pic>
        <p:nvPicPr>
          <p:cNvPr id="6" name="图形 5" descr="硬币"/>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6875755" y="5297750"/>
            <a:ext cx="914400" cy="9144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582612" y="1448650"/>
            <a:ext cx="7978775" cy="4186606"/>
          </a:xfrm>
        </p:spPr>
        <p:txBody>
          <a:bodyPr>
            <a:normAutofit/>
          </a:bodyPr>
          <a:lstStyle/>
          <a:p>
            <a:r>
              <a:rPr lang="zh-CN" altLang="en-US" dirty="0"/>
              <a:t>二</a:t>
            </a:r>
            <a:r>
              <a:rPr lang="zh-CN" altLang="zh-CN" dirty="0"/>
              <a:t>、资产</a:t>
            </a:r>
            <a:r>
              <a:rPr lang="zh-CN" altLang="en-US" dirty="0"/>
              <a:t>具体项目</a:t>
            </a:r>
            <a:r>
              <a:rPr lang="zh-CN" altLang="zh-CN" dirty="0"/>
              <a:t>分析</a:t>
            </a:r>
            <a:endParaRPr lang="en-US" altLang="zh-CN" dirty="0"/>
          </a:p>
        </p:txBody>
      </p:sp>
      <p:sp>
        <p:nvSpPr>
          <p:cNvPr id="2" name="文本框 1"/>
          <p:cNvSpPr txBox="1"/>
          <p:nvPr/>
        </p:nvSpPr>
        <p:spPr>
          <a:xfrm>
            <a:off x="1225989" y="2587846"/>
            <a:ext cx="7351239" cy="461665"/>
          </a:xfrm>
          <a:prstGeom prst="rect">
            <a:avLst/>
          </a:prstGeom>
          <a:ln w="50800">
            <a:noFill/>
          </a:ln>
        </p:spPr>
        <p:style>
          <a:lnRef idx="2">
            <a:schemeClr val="accent2"/>
          </a:lnRef>
          <a:fillRef idx="1">
            <a:schemeClr val="lt1"/>
          </a:fillRef>
          <a:effectRef idx="0">
            <a:schemeClr val="accent2"/>
          </a:effectRef>
          <a:fontRef idx="minor">
            <a:schemeClr val="dk1"/>
          </a:fontRef>
        </p:style>
        <p:txBody>
          <a:bodyPr wrap="square" rtlCol="0">
            <a:spAutoFit/>
          </a:bodyPr>
          <a:lstStyle/>
          <a:p>
            <a:endParaRPr lang="zh-CN" altLang="en-US" sz="2400" dirty="0">
              <a:latin typeface="Times New Roman" panose="02020603050405020304" pitchFamily="18" charset="0"/>
              <a:ea typeface="宋体" panose="02010600030101010101" pitchFamily="2" charset="-122"/>
            </a:endParaRPr>
          </a:p>
        </p:txBody>
      </p:sp>
      <p:graphicFrame>
        <p:nvGraphicFramePr>
          <p:cNvPr id="3" name="图示 2"/>
          <p:cNvGraphicFramePr/>
          <p:nvPr/>
        </p:nvGraphicFramePr>
        <p:xfrm>
          <a:off x="814565" y="2818678"/>
          <a:ext cx="7514868" cy="224284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8" name="图形 7" descr="购物车"/>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197708" y="5471604"/>
            <a:ext cx="914400" cy="9144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582612" y="1448650"/>
            <a:ext cx="7978775" cy="4186606"/>
          </a:xfrm>
        </p:spPr>
        <p:txBody>
          <a:bodyPr>
            <a:normAutofit/>
          </a:bodyPr>
          <a:lstStyle/>
          <a:p>
            <a:r>
              <a:rPr lang="zh-CN" altLang="en-US" dirty="0"/>
              <a:t>二</a:t>
            </a:r>
            <a:r>
              <a:rPr lang="zh-CN" altLang="zh-CN" dirty="0"/>
              <a:t>、资产</a:t>
            </a:r>
            <a:r>
              <a:rPr lang="zh-CN" altLang="en-US" dirty="0"/>
              <a:t>具体项目</a:t>
            </a:r>
            <a:r>
              <a:rPr lang="zh-CN" altLang="zh-CN" dirty="0"/>
              <a:t>分析</a:t>
            </a:r>
            <a:endParaRPr lang="en-US" altLang="zh-CN" dirty="0"/>
          </a:p>
          <a:p>
            <a:pPr lvl="1"/>
            <a:r>
              <a:rPr lang="zh-CN" altLang="en-US" dirty="0"/>
              <a:t>应收账款</a:t>
            </a:r>
            <a:endParaRPr lang="en-US" altLang="zh-CN" dirty="0"/>
          </a:p>
          <a:p>
            <a:pPr lvl="2"/>
            <a:r>
              <a:rPr lang="zh-CN" altLang="en-US" dirty="0"/>
              <a:t>应收账款是企业因销售商品、产品或提供劳务等，应向购货单位或接受劳务单位收取的款项。</a:t>
            </a:r>
            <a:endParaRPr lang="zh-CN" altLang="en-US" dirty="0"/>
          </a:p>
        </p:txBody>
      </p:sp>
      <p:sp>
        <p:nvSpPr>
          <p:cNvPr id="2" name="文本框 1"/>
          <p:cNvSpPr txBox="1"/>
          <p:nvPr/>
        </p:nvSpPr>
        <p:spPr>
          <a:xfrm>
            <a:off x="1219200" y="3075061"/>
            <a:ext cx="7166847" cy="3077766"/>
          </a:xfrm>
          <a:prstGeom prst="rect">
            <a:avLst/>
          </a:prstGeom>
          <a:ln w="50800">
            <a:gradFill>
              <a:gsLst>
                <a:gs pos="0">
                  <a:schemeClr val="accent1">
                    <a:lumMod val="5000"/>
                    <a:lumOff val="95000"/>
                  </a:schemeClr>
                </a:gs>
                <a:gs pos="74000">
                  <a:schemeClr val="accent6">
                    <a:lumMod val="75000"/>
                  </a:schemeClr>
                </a:gs>
                <a:gs pos="83000">
                  <a:schemeClr val="accent6">
                    <a:lumMod val="50000"/>
                  </a:schemeClr>
                </a:gs>
                <a:gs pos="100000">
                  <a:schemeClr val="accent6">
                    <a:lumMod val="60000"/>
                    <a:lumOff val="40000"/>
                  </a:schemeClr>
                </a:gs>
              </a:gsLst>
              <a:lin ang="5400000" scaled="1"/>
            </a:gradFill>
          </a:ln>
        </p:spPr>
        <p:style>
          <a:lnRef idx="2">
            <a:schemeClr val="accent2"/>
          </a:lnRef>
          <a:fillRef idx="1">
            <a:schemeClr val="lt1"/>
          </a:fillRef>
          <a:effectRef idx="0">
            <a:schemeClr val="accent2"/>
          </a:effectRef>
          <a:fontRef idx="minor">
            <a:schemeClr val="dk1"/>
          </a:fontRef>
        </p:style>
        <p:txBody>
          <a:bodyPr wrap="square" rtlCol="0">
            <a:spAutoFit/>
          </a:bodyPr>
          <a:lstStyle/>
          <a:p>
            <a:pPr lvl="0" indent="304800" defTabSz="914400" eaLnBrk="0" fontAlgn="base" hangingPunct="0">
              <a:spcBef>
                <a:spcPts val="1200"/>
              </a:spcBef>
              <a:spcAft>
                <a:spcPct val="0"/>
              </a:spcAft>
            </a:pPr>
            <a:endParaRPr lang="en-US"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endParaRPr>
          </a:p>
          <a:p>
            <a:pPr lvl="0" indent="304800" defTabSz="914400" eaLnBrk="0" fontAlgn="base" hangingPunct="0">
              <a:spcBef>
                <a:spcPts val="1200"/>
              </a:spcBef>
              <a:spcAft>
                <a:spcPct val="0"/>
              </a:spcAft>
            </a:pPr>
            <a:r>
              <a:rPr lang="en-US"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1.</a:t>
            </a:r>
            <a:r>
              <a:rPr lang="zh-CN" altLang="en-US"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应收账款时间构成分析</a:t>
            </a:r>
            <a:endParaRPr lang="zh-CN" altLang="en-US" sz="24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p>
            <a:pPr lvl="0" indent="304800" defTabSz="914400" eaLnBrk="0" fontAlgn="base" hangingPunct="0">
              <a:spcBef>
                <a:spcPts val="1200"/>
              </a:spcBef>
              <a:spcAft>
                <a:spcPct val="0"/>
              </a:spcAft>
            </a:pPr>
            <a:r>
              <a:rPr lang="en-US"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2.</a:t>
            </a:r>
            <a:r>
              <a:rPr lang="zh-CN" altLang="en-US"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应收账款变动分析</a:t>
            </a:r>
            <a:endParaRPr lang="zh-CN" altLang="en-US" sz="24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p>
            <a:pPr lvl="0" indent="304800" defTabSz="914400" eaLnBrk="0" fontAlgn="base" hangingPunct="0">
              <a:spcBef>
                <a:spcPts val="1200"/>
              </a:spcBef>
              <a:spcAft>
                <a:spcPct val="0"/>
              </a:spcAft>
            </a:pPr>
            <a:r>
              <a:rPr lang="en-US"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3.</a:t>
            </a:r>
            <a:r>
              <a:rPr lang="zh-CN" altLang="en-US"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应收账款规模分析</a:t>
            </a:r>
            <a:endParaRPr lang="zh-CN" altLang="en-US" sz="24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p>
            <a:pPr lvl="0" indent="304800" defTabSz="914400" eaLnBrk="0" fontAlgn="base" hangingPunct="0">
              <a:spcBef>
                <a:spcPts val="1200"/>
              </a:spcBef>
              <a:spcAft>
                <a:spcPct val="0"/>
              </a:spcAft>
            </a:pPr>
            <a:r>
              <a:rPr lang="en-US"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4.</a:t>
            </a:r>
            <a:r>
              <a:rPr lang="zh-CN" altLang="en-US"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应收款坏账处理分析</a:t>
            </a:r>
            <a:endParaRPr lang="en-US"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endParaRPr>
          </a:p>
          <a:p>
            <a:pPr lvl="0" indent="304800" defTabSz="914400" eaLnBrk="0" fontAlgn="base" hangingPunct="0">
              <a:spcBef>
                <a:spcPts val="1200"/>
              </a:spcBef>
              <a:spcAft>
                <a:spcPct val="0"/>
              </a:spcAft>
            </a:pPr>
            <a:endParaRPr lang="en-US" altLang="zh-CN" sz="2400" dirty="0">
              <a:solidFill>
                <a:srgbClr val="000000"/>
              </a:solidFill>
              <a:latin typeface="Times New Roman" panose="02020603050405020304" pitchFamily="18" charset="0"/>
              <a:ea typeface="宋体" panose="02010600030101010101" pitchFamily="2" charset="-122"/>
            </a:endParaRPr>
          </a:p>
        </p:txBody>
      </p:sp>
      <p:pic>
        <p:nvPicPr>
          <p:cNvPr id="10" name="图形 9" descr="银行支票"/>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6884437" y="5025934"/>
            <a:ext cx="1404348" cy="1404348"/>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582612" y="1448650"/>
            <a:ext cx="7978775" cy="4186606"/>
          </a:xfrm>
        </p:spPr>
        <p:txBody>
          <a:bodyPr>
            <a:normAutofit/>
          </a:bodyPr>
          <a:lstStyle/>
          <a:p>
            <a:r>
              <a:rPr lang="zh-CN" altLang="en-US" dirty="0"/>
              <a:t>二</a:t>
            </a:r>
            <a:r>
              <a:rPr lang="zh-CN" altLang="zh-CN" dirty="0"/>
              <a:t>、资产</a:t>
            </a:r>
            <a:r>
              <a:rPr lang="zh-CN" altLang="en-US" dirty="0"/>
              <a:t>具体项目</a:t>
            </a:r>
            <a:r>
              <a:rPr lang="zh-CN" altLang="zh-CN" dirty="0"/>
              <a:t>分析</a:t>
            </a:r>
            <a:endParaRPr lang="en-US" altLang="zh-CN" dirty="0"/>
          </a:p>
          <a:p>
            <a:pPr lvl="1"/>
            <a:r>
              <a:rPr lang="zh-CN" altLang="en-US" dirty="0"/>
              <a:t>应收账款质量分析方法</a:t>
            </a:r>
            <a:endParaRPr lang="en-US" altLang="zh-CN" dirty="0"/>
          </a:p>
          <a:p>
            <a:pPr lvl="2"/>
            <a:endParaRPr lang="zh-CN" altLang="en-US" dirty="0"/>
          </a:p>
        </p:txBody>
      </p:sp>
      <p:sp>
        <p:nvSpPr>
          <p:cNvPr id="2" name="文本框 1"/>
          <p:cNvSpPr txBox="1"/>
          <p:nvPr/>
        </p:nvSpPr>
        <p:spPr>
          <a:xfrm>
            <a:off x="988695" y="2455936"/>
            <a:ext cx="7166847" cy="4123055"/>
          </a:xfrm>
          <a:prstGeom prst="rect">
            <a:avLst/>
          </a:prstGeom>
          <a:ln w="50800">
            <a:gradFill>
              <a:gsLst>
                <a:gs pos="0">
                  <a:schemeClr val="accent1">
                    <a:lumMod val="5000"/>
                    <a:lumOff val="95000"/>
                  </a:schemeClr>
                </a:gs>
                <a:gs pos="74000">
                  <a:schemeClr val="accent6">
                    <a:lumMod val="75000"/>
                  </a:schemeClr>
                </a:gs>
                <a:gs pos="83000">
                  <a:schemeClr val="accent6">
                    <a:lumMod val="50000"/>
                  </a:schemeClr>
                </a:gs>
                <a:gs pos="100000">
                  <a:schemeClr val="accent6">
                    <a:lumMod val="60000"/>
                    <a:lumOff val="40000"/>
                  </a:schemeClr>
                </a:gs>
              </a:gsLst>
              <a:lin ang="5400000" scaled="1"/>
            </a:gradFill>
          </a:ln>
        </p:spPr>
        <p:style>
          <a:lnRef idx="2">
            <a:schemeClr val="accent2"/>
          </a:lnRef>
          <a:fillRef idx="1">
            <a:schemeClr val="lt1"/>
          </a:fillRef>
          <a:effectRef idx="0">
            <a:schemeClr val="accent2"/>
          </a:effectRef>
          <a:fontRef idx="minor">
            <a:schemeClr val="dk1"/>
          </a:fontRef>
        </p:style>
        <p:txBody>
          <a:bodyPr wrap="square" rtlCol="0">
            <a:spAutoFit/>
          </a:bodyPr>
          <a:lstStyle/>
          <a:p>
            <a:pPr lvl="0" indent="304800" defTabSz="914400" eaLnBrk="0" fontAlgn="base" hangingPunct="0">
              <a:spcBef>
                <a:spcPts val="1200"/>
              </a:spcBef>
              <a:spcAft>
                <a:spcPct val="0"/>
              </a:spcAft>
            </a:pPr>
            <a:endParaRPr lang="en-US"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endParaRPr>
          </a:p>
          <a:p>
            <a:pPr lvl="0" indent="304800" defTabSz="914400" eaLnBrk="0" fontAlgn="base" hangingPunct="0">
              <a:spcBef>
                <a:spcPts val="1200"/>
              </a:spcBef>
              <a:spcAft>
                <a:spcPct val="0"/>
              </a:spcAft>
            </a:pPr>
            <a:r>
              <a:rPr lang="en-US"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1.</a:t>
            </a:r>
            <a:r>
              <a:rPr lang="zh-CN" altLang="en-US"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比较分析：期初期末比较</a:t>
            </a:r>
            <a:endParaRPr lang="zh-CN" altLang="en-US" sz="24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p>
            <a:pPr lvl="0" indent="304800" defTabSz="914400" eaLnBrk="0" fontAlgn="base" hangingPunct="0">
              <a:spcBef>
                <a:spcPts val="1200"/>
              </a:spcBef>
              <a:spcAft>
                <a:spcPct val="0"/>
              </a:spcAft>
            </a:pPr>
            <a:r>
              <a:rPr lang="en-US"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2.</a:t>
            </a:r>
            <a:r>
              <a:rPr lang="zh-CN" altLang="en-US"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结构分析：应收账款</a:t>
            </a:r>
            <a:r>
              <a:rPr lang="en-US"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a:t>
            </a:r>
            <a:r>
              <a:rPr lang="zh-CN" altLang="en-US"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总资产</a:t>
            </a:r>
            <a:endParaRPr lang="zh-CN" altLang="en-US" sz="2400" dirty="0">
              <a:solidFill>
                <a:srgbClr val="000000"/>
              </a:solidFill>
              <a:latin typeface="Times New Roman" panose="02020603050405020304" pitchFamily="18" charset="0"/>
              <a:ea typeface="宋体" panose="02010600030101010101" pitchFamily="2" charset="-122"/>
              <a:cs typeface="宋体" panose="02010600030101010101" pitchFamily="2" charset="-122"/>
            </a:endParaRPr>
          </a:p>
          <a:p>
            <a:pPr lvl="0" indent="304800" defTabSz="914400" eaLnBrk="0" fontAlgn="base" hangingPunct="0">
              <a:spcBef>
                <a:spcPts val="1200"/>
              </a:spcBef>
              <a:spcAft>
                <a:spcPct val="0"/>
              </a:spcAft>
            </a:pPr>
            <a:r>
              <a:rPr lang="en-US"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3.</a:t>
            </a:r>
            <a:r>
              <a:rPr lang="zh-CN" altLang="en-US"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比率分析：应收账款周转率或周转天数</a:t>
            </a:r>
            <a:endParaRPr lang="zh-CN" altLang="en-US" sz="2400" dirty="0">
              <a:solidFill>
                <a:srgbClr val="000000"/>
              </a:solidFill>
              <a:latin typeface="Times New Roman" panose="02020603050405020304" pitchFamily="18" charset="0"/>
              <a:ea typeface="宋体" panose="02010600030101010101" pitchFamily="2" charset="-122"/>
              <a:cs typeface="宋体" panose="02010600030101010101" pitchFamily="2" charset="-122"/>
            </a:endParaRPr>
          </a:p>
          <a:p>
            <a:pPr lvl="0" indent="304800" defTabSz="914400" eaLnBrk="0" fontAlgn="base" hangingPunct="0">
              <a:spcBef>
                <a:spcPts val="1200"/>
              </a:spcBef>
              <a:spcAft>
                <a:spcPct val="0"/>
              </a:spcAft>
            </a:pPr>
            <a:r>
              <a:rPr lang="en-US"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4.</a:t>
            </a:r>
            <a:r>
              <a:rPr lang="zh-CN" altLang="en-US"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坏账准备分析（案例：夏新电子）</a:t>
            </a:r>
            <a:endParaRPr lang="zh-CN" altLang="en-US" sz="2400" dirty="0">
              <a:solidFill>
                <a:srgbClr val="000000"/>
              </a:solidFill>
              <a:latin typeface="Times New Roman" panose="02020603050405020304" pitchFamily="18" charset="0"/>
              <a:ea typeface="宋体" panose="02010600030101010101" pitchFamily="2" charset="-122"/>
              <a:cs typeface="宋体" panose="02010600030101010101" pitchFamily="2" charset="-122"/>
            </a:endParaRPr>
          </a:p>
          <a:p>
            <a:pPr lvl="0" indent="304800" defTabSz="914400" eaLnBrk="0" fontAlgn="base" hangingPunct="0">
              <a:spcBef>
                <a:spcPts val="1200"/>
              </a:spcBef>
              <a:spcAft>
                <a:spcPct val="0"/>
              </a:spcAft>
            </a:pPr>
            <a:r>
              <a:rPr lang="en-US"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5.</a:t>
            </a:r>
            <a:r>
              <a:rPr lang="zh-CN" altLang="en-US"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账龄分析</a:t>
            </a:r>
            <a:r>
              <a:rPr lang="zh-CN" altLang="en-US" sz="2400" dirty="0">
                <a:solidFill>
                  <a:srgbClr val="000000"/>
                </a:solidFill>
                <a:latin typeface="Times New Roman" panose="02020603050405020304" pitchFamily="18" charset="0"/>
                <a:ea typeface="宋体" panose="02010600030101010101" pitchFamily="2" charset="-122"/>
                <a:cs typeface="宋体" panose="02010600030101010101" pitchFamily="2" charset="-122"/>
                <a:sym typeface="+mn-ea"/>
              </a:rPr>
              <a:t>（案例：百大集团）</a:t>
            </a:r>
            <a:endParaRPr lang="zh-CN" altLang="en-US" sz="2400" dirty="0">
              <a:solidFill>
                <a:srgbClr val="000000"/>
              </a:solidFill>
              <a:latin typeface="Times New Roman" panose="02020603050405020304" pitchFamily="18" charset="0"/>
              <a:ea typeface="宋体" panose="02010600030101010101" pitchFamily="2" charset="-122"/>
              <a:cs typeface="宋体" panose="02010600030101010101" pitchFamily="2" charset="-122"/>
            </a:endParaRPr>
          </a:p>
          <a:p>
            <a:pPr lvl="0" indent="304800" defTabSz="914400" eaLnBrk="0" fontAlgn="base" hangingPunct="0">
              <a:spcBef>
                <a:spcPts val="1200"/>
              </a:spcBef>
              <a:spcAft>
                <a:spcPct val="0"/>
              </a:spcAft>
            </a:pPr>
            <a:r>
              <a:rPr lang="en-US"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6.</a:t>
            </a:r>
            <a:r>
              <a:rPr lang="zh-CN" altLang="en-US"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对象分析</a:t>
            </a:r>
            <a:endParaRPr lang="en-US"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endParaRPr>
          </a:p>
          <a:p>
            <a:pPr lvl="0" indent="304800" defTabSz="914400" eaLnBrk="0" fontAlgn="base" hangingPunct="0">
              <a:spcBef>
                <a:spcPts val="1200"/>
              </a:spcBef>
              <a:spcAft>
                <a:spcPct val="0"/>
              </a:spcAft>
            </a:pPr>
            <a:endParaRPr lang="en-US" altLang="zh-CN" sz="2400" dirty="0">
              <a:solidFill>
                <a:srgbClr val="000000"/>
              </a:solidFill>
              <a:latin typeface="Times New Roman" panose="02020603050405020304" pitchFamily="18" charset="0"/>
              <a:ea typeface="宋体" panose="02010600030101010101" pitchFamily="2" charset="-122"/>
            </a:endParaRPr>
          </a:p>
        </p:txBody>
      </p:sp>
      <p:pic>
        <p:nvPicPr>
          <p:cNvPr id="10" name="图形 9" descr="银行支票"/>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6884437" y="5025934"/>
            <a:ext cx="1404348" cy="1404348"/>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582612" y="1448650"/>
            <a:ext cx="7978775" cy="4186606"/>
          </a:xfrm>
        </p:spPr>
        <p:txBody>
          <a:bodyPr>
            <a:normAutofit/>
          </a:bodyPr>
          <a:lstStyle/>
          <a:p>
            <a:r>
              <a:rPr lang="zh-CN" altLang="en-US" dirty="0"/>
              <a:t>二</a:t>
            </a:r>
            <a:r>
              <a:rPr lang="zh-CN" altLang="zh-CN" dirty="0"/>
              <a:t>、资产</a:t>
            </a:r>
            <a:r>
              <a:rPr lang="zh-CN" altLang="en-US" dirty="0"/>
              <a:t>具体项目</a:t>
            </a:r>
            <a:r>
              <a:rPr lang="zh-CN" altLang="zh-CN" dirty="0"/>
              <a:t>分析</a:t>
            </a:r>
            <a:endParaRPr lang="en-US" altLang="zh-CN" dirty="0"/>
          </a:p>
          <a:p>
            <a:pPr lvl="1"/>
            <a:r>
              <a:rPr lang="zh-CN" altLang="en-US" dirty="0"/>
              <a:t>应收账款</a:t>
            </a:r>
            <a:r>
              <a:rPr lang="zh-CN" dirty="0"/>
              <a:t>和营业收入的关系</a:t>
            </a:r>
            <a:endParaRPr lang="zh-CN" dirty="0"/>
          </a:p>
        </p:txBody>
      </p:sp>
      <p:sp>
        <p:nvSpPr>
          <p:cNvPr id="2" name="文本框 1"/>
          <p:cNvSpPr txBox="1"/>
          <p:nvPr/>
        </p:nvSpPr>
        <p:spPr>
          <a:xfrm>
            <a:off x="988695" y="2455936"/>
            <a:ext cx="7166847" cy="3815080"/>
          </a:xfrm>
          <a:prstGeom prst="rect">
            <a:avLst/>
          </a:prstGeom>
          <a:ln w="50800">
            <a:gradFill>
              <a:gsLst>
                <a:gs pos="0">
                  <a:schemeClr val="accent1">
                    <a:lumMod val="5000"/>
                    <a:lumOff val="95000"/>
                  </a:schemeClr>
                </a:gs>
                <a:gs pos="74000">
                  <a:schemeClr val="accent6">
                    <a:lumMod val="75000"/>
                  </a:schemeClr>
                </a:gs>
                <a:gs pos="83000">
                  <a:schemeClr val="accent6">
                    <a:lumMod val="50000"/>
                  </a:schemeClr>
                </a:gs>
                <a:gs pos="100000">
                  <a:schemeClr val="accent6">
                    <a:lumMod val="60000"/>
                    <a:lumOff val="40000"/>
                  </a:schemeClr>
                </a:gs>
              </a:gsLst>
              <a:lin ang="5400000" scaled="1"/>
            </a:gradFill>
          </a:ln>
        </p:spPr>
        <p:style>
          <a:lnRef idx="2">
            <a:schemeClr val="accent2"/>
          </a:lnRef>
          <a:fillRef idx="1">
            <a:schemeClr val="lt1"/>
          </a:fillRef>
          <a:effectRef idx="0">
            <a:schemeClr val="accent2"/>
          </a:effectRef>
          <a:fontRef idx="minor">
            <a:schemeClr val="dk1"/>
          </a:fontRef>
        </p:style>
        <p:txBody>
          <a:bodyPr wrap="square" rtlCol="0">
            <a:spAutoFit/>
          </a:bodyPr>
          <a:lstStyle/>
          <a:p>
            <a:pPr lvl="0" indent="304800" defTabSz="914400" eaLnBrk="0" fontAlgn="base" hangingPunct="0">
              <a:spcBef>
                <a:spcPts val="1200"/>
              </a:spcBef>
              <a:spcAft>
                <a:spcPct val="0"/>
              </a:spcAft>
            </a:pPr>
            <a:endParaRPr lang="en-US"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endParaRPr>
          </a:p>
          <a:p>
            <a:pPr lvl="0" indent="304800" defTabSz="914400" eaLnBrk="0" fontAlgn="base" hangingPunct="0">
              <a:spcBef>
                <a:spcPts val="1200"/>
              </a:spcBef>
              <a:spcAft>
                <a:spcPct val="0"/>
              </a:spcAft>
            </a:pPr>
            <a:r>
              <a:rPr lang="zh-CN" altLang="en-US"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要比较应收账款与营业收入的关系</a:t>
            </a:r>
            <a:endParaRPr lang="zh-CN" altLang="en-US" sz="2400" dirty="0">
              <a:solidFill>
                <a:srgbClr val="000000"/>
              </a:solidFill>
              <a:latin typeface="Times New Roman" panose="02020603050405020304" pitchFamily="18" charset="0"/>
              <a:ea typeface="宋体" panose="02010600030101010101" pitchFamily="2" charset="-122"/>
              <a:cs typeface="宋体" panose="02010600030101010101" pitchFamily="2" charset="-122"/>
            </a:endParaRPr>
          </a:p>
          <a:p>
            <a:pPr lvl="0" indent="304800" defTabSz="914400" eaLnBrk="0" fontAlgn="base" hangingPunct="0">
              <a:spcBef>
                <a:spcPts val="1200"/>
              </a:spcBef>
              <a:spcAft>
                <a:spcPct val="0"/>
              </a:spcAft>
            </a:pPr>
            <a:r>
              <a:rPr lang="en-US"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1.</a:t>
            </a:r>
            <a:r>
              <a:rPr lang="zh-CN" altLang="en-US"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当应收账款增长率大幅度高于营业收入增长率时，应特别注意应收账款的收现性</a:t>
            </a:r>
            <a:endParaRPr lang="zh-CN" altLang="en-US" sz="24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p>
            <a:pPr lvl="0" indent="304800" defTabSz="914400" eaLnBrk="0" fontAlgn="base" hangingPunct="0">
              <a:spcBef>
                <a:spcPts val="1200"/>
              </a:spcBef>
              <a:spcAft>
                <a:spcPct val="0"/>
              </a:spcAft>
            </a:pPr>
            <a:r>
              <a:rPr lang="en-US"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2.</a:t>
            </a:r>
            <a:r>
              <a:rPr 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应注意是否有虚增资产和利润之嫌，尤其应关注来自于关联方交易的应收账款的增长。</a:t>
            </a:r>
            <a:endParaRPr 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endParaRPr>
          </a:p>
          <a:p>
            <a:pPr lvl="0" indent="304800" defTabSz="914400" eaLnBrk="0" fontAlgn="base" hangingPunct="0">
              <a:spcBef>
                <a:spcPts val="1200"/>
              </a:spcBef>
              <a:spcAft>
                <a:spcPct val="0"/>
              </a:spcAft>
            </a:pPr>
            <a:r>
              <a:rPr 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（案例：吉林化工）</a:t>
            </a:r>
            <a:endParaRPr lang="zh-CN" altLang="en-US" sz="2400" dirty="0">
              <a:solidFill>
                <a:srgbClr val="000000"/>
              </a:solidFill>
              <a:latin typeface="Times New Roman" panose="02020603050405020304" pitchFamily="18" charset="0"/>
              <a:ea typeface="宋体" panose="02010600030101010101" pitchFamily="2" charset="-122"/>
              <a:cs typeface="宋体" panose="02010600030101010101" pitchFamily="2" charset="-122"/>
            </a:endParaRPr>
          </a:p>
          <a:p>
            <a:pPr lvl="0" indent="304800" defTabSz="914400" eaLnBrk="0" fontAlgn="base" hangingPunct="0">
              <a:spcBef>
                <a:spcPts val="1200"/>
              </a:spcBef>
              <a:spcAft>
                <a:spcPct val="0"/>
              </a:spcAft>
            </a:pPr>
            <a:endParaRPr lang="en-US" altLang="zh-CN" sz="2400" dirty="0">
              <a:solidFill>
                <a:srgbClr val="000000"/>
              </a:solidFill>
              <a:latin typeface="Times New Roman" panose="02020603050405020304" pitchFamily="18" charset="0"/>
              <a:ea typeface="宋体" panose="02010600030101010101" pitchFamily="2" charset="-122"/>
            </a:endParaRPr>
          </a:p>
        </p:txBody>
      </p:sp>
      <p:pic>
        <p:nvPicPr>
          <p:cNvPr id="10" name="图形 9" descr="银行支票"/>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6884437" y="5025934"/>
            <a:ext cx="1404348" cy="1404348"/>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582612" y="1448650"/>
            <a:ext cx="7978775" cy="4186606"/>
          </a:xfrm>
        </p:spPr>
        <p:txBody>
          <a:bodyPr>
            <a:normAutofit/>
          </a:bodyPr>
          <a:lstStyle/>
          <a:p>
            <a:r>
              <a:rPr lang="zh-CN" altLang="en-US" dirty="0"/>
              <a:t>二</a:t>
            </a:r>
            <a:r>
              <a:rPr lang="zh-CN" altLang="zh-CN" dirty="0"/>
              <a:t>、资产</a:t>
            </a:r>
            <a:r>
              <a:rPr lang="zh-CN" altLang="en-US" dirty="0"/>
              <a:t>具体项目</a:t>
            </a:r>
            <a:r>
              <a:rPr lang="zh-CN" altLang="zh-CN" dirty="0"/>
              <a:t>分析</a:t>
            </a:r>
            <a:endParaRPr lang="en-US" altLang="zh-CN" dirty="0"/>
          </a:p>
          <a:p>
            <a:pPr lvl="1"/>
            <a:r>
              <a:rPr lang="zh-CN" altLang="en-US" dirty="0"/>
              <a:t>其他应收款</a:t>
            </a:r>
            <a:endParaRPr lang="en-US" altLang="zh-CN" dirty="0"/>
          </a:p>
          <a:p>
            <a:pPr lvl="2"/>
            <a:r>
              <a:rPr lang="zh-CN" altLang="en-US" dirty="0"/>
              <a:t> 其他应收款是企业除应收票据、应收账款、预付账款等以外的其他各种应收、暂付款项</a:t>
            </a:r>
            <a:r>
              <a:rPr lang="en-US" altLang="zh-CN" dirty="0"/>
              <a:t>,</a:t>
            </a:r>
            <a:r>
              <a:rPr lang="zh-CN" altLang="en-US" dirty="0"/>
              <a:t>是 由非购销活动所产生的应收债权。</a:t>
            </a:r>
            <a:endParaRPr lang="zh-CN" altLang="en-US" dirty="0"/>
          </a:p>
        </p:txBody>
      </p:sp>
      <p:sp>
        <p:nvSpPr>
          <p:cNvPr id="2" name="文本框 1"/>
          <p:cNvSpPr txBox="1"/>
          <p:nvPr/>
        </p:nvSpPr>
        <p:spPr>
          <a:xfrm>
            <a:off x="1394540" y="3352516"/>
            <a:ext cx="7166847" cy="3077766"/>
          </a:xfrm>
          <a:prstGeom prst="rect">
            <a:avLst/>
          </a:prstGeom>
          <a:ln w="50800">
            <a:gradFill>
              <a:gsLst>
                <a:gs pos="0">
                  <a:schemeClr val="accent1">
                    <a:lumMod val="5000"/>
                    <a:lumOff val="95000"/>
                  </a:schemeClr>
                </a:gs>
                <a:gs pos="74000">
                  <a:schemeClr val="accent6">
                    <a:lumMod val="75000"/>
                  </a:schemeClr>
                </a:gs>
                <a:gs pos="83000">
                  <a:schemeClr val="accent6">
                    <a:lumMod val="50000"/>
                  </a:schemeClr>
                </a:gs>
                <a:gs pos="100000">
                  <a:schemeClr val="accent6">
                    <a:lumMod val="60000"/>
                    <a:lumOff val="40000"/>
                  </a:schemeClr>
                </a:gs>
              </a:gsLst>
              <a:lin ang="5400000" scaled="1"/>
            </a:gra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457200" lvl="0" indent="-457200" defTabSz="914400" eaLnBrk="0" fontAlgn="base" hangingPunct="0">
              <a:spcBef>
                <a:spcPts val="1200"/>
              </a:spcBef>
              <a:spcAft>
                <a:spcPct val="0"/>
              </a:spcAft>
              <a:buAutoNum type="arabicPeriod"/>
            </a:pPr>
            <a:r>
              <a:rPr lang="zh-CN" altLang="zh-CN" sz="2400" dirty="0">
                <a:solidFill>
                  <a:srgbClr val="000000"/>
                </a:solidFill>
                <a:latin typeface="Times New Roman" panose="02020603050405020304" pitchFamily="18" charset="0"/>
                <a:ea typeface="宋体" panose="02010600030101010101" pitchFamily="2" charset="-122"/>
              </a:rPr>
              <a:t>注意关联方往来款</a:t>
            </a:r>
            <a:r>
              <a:rPr lang="zh-CN" altLang="en-US" sz="2400" dirty="0">
                <a:solidFill>
                  <a:srgbClr val="000000"/>
                </a:solidFill>
                <a:latin typeface="Times New Roman" panose="02020603050405020304" pitchFamily="18" charset="0"/>
                <a:ea typeface="宋体" panose="02010600030101010101" pitchFamily="2" charset="-122"/>
              </a:rPr>
              <a:t> </a:t>
            </a: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r>
              <a:rPr lang="zh-CN" altLang="zh-CN" sz="2400" dirty="0">
                <a:solidFill>
                  <a:srgbClr val="000000"/>
                </a:solidFill>
                <a:latin typeface="Times New Roman" panose="02020603050405020304" pitchFamily="18" charset="0"/>
                <a:ea typeface="宋体" panose="02010600030101010101" pitchFamily="2" charset="-122"/>
              </a:rPr>
              <a:t>委托理财及委托贷款本金及其收益稳定性</a:t>
            </a: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r>
              <a:rPr lang="zh-CN" altLang="zh-CN" sz="2400" dirty="0">
                <a:solidFill>
                  <a:srgbClr val="000000"/>
                </a:solidFill>
                <a:latin typeface="Times New Roman" panose="02020603050405020304" pitchFamily="18" charset="0"/>
                <a:ea typeface="宋体" panose="02010600030101010101" pitchFamily="2" charset="-122"/>
              </a:rPr>
              <a:t>警惕沉淀时间长的款项</a:t>
            </a:r>
            <a:r>
              <a:rPr lang="zh-CN" altLang="en-US" sz="2400" dirty="0">
                <a:solidFill>
                  <a:srgbClr val="000000"/>
                </a:solidFill>
                <a:latin typeface="Times New Roman" panose="02020603050405020304" pitchFamily="18" charset="0"/>
                <a:ea typeface="宋体" panose="02010600030101010101" pitchFamily="2" charset="-122"/>
              </a:rPr>
              <a:t> </a:t>
            </a: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r>
              <a:rPr lang="zh-CN" altLang="zh-CN" sz="2400" dirty="0">
                <a:solidFill>
                  <a:srgbClr val="000000"/>
                </a:solidFill>
                <a:latin typeface="Times New Roman" panose="02020603050405020304" pitchFamily="18" charset="0"/>
                <a:ea typeface="宋体" panose="02010600030101010101" pitchFamily="2" charset="-122"/>
              </a:rPr>
              <a:t>警惕大额其他应收款</a:t>
            </a:r>
            <a:endParaRPr lang="en-US" altLang="zh-CN" sz="2400" dirty="0">
              <a:solidFill>
                <a:srgbClr val="000000"/>
              </a:solidFill>
              <a:latin typeface="Times New Roman" panose="02020603050405020304" pitchFamily="18" charset="0"/>
              <a:ea typeface="宋体" panose="02010600030101010101" pitchFamily="2" charset="-122"/>
            </a:endParaRPr>
          </a:p>
          <a:p>
            <a:pPr lvl="0" indent="304800" defTabSz="914400" eaLnBrk="0" fontAlgn="base" hangingPunct="0">
              <a:spcBef>
                <a:spcPts val="1200"/>
              </a:spcBef>
              <a:spcAft>
                <a:spcPct val="0"/>
              </a:spcAft>
            </a:pPr>
            <a:endParaRPr lang="en-US" altLang="zh-CN" sz="2400" dirty="0">
              <a:solidFill>
                <a:srgbClr val="000000"/>
              </a:solidFill>
              <a:latin typeface="Times New Roman" panose="02020603050405020304" pitchFamily="18" charset="0"/>
              <a:ea typeface="宋体" panose="02010600030101010101" pitchFamily="2" charset="-122"/>
            </a:endParaRPr>
          </a:p>
          <a:p>
            <a:pPr lvl="0" indent="304800" defTabSz="914400" eaLnBrk="0" fontAlgn="base" hangingPunct="0">
              <a:spcBef>
                <a:spcPts val="1200"/>
              </a:spcBef>
              <a:spcAft>
                <a:spcPct val="0"/>
              </a:spcAft>
            </a:pPr>
            <a:endParaRPr lang="en-US" altLang="zh-CN" sz="2400" dirty="0">
              <a:solidFill>
                <a:srgbClr val="000000"/>
              </a:solidFill>
              <a:latin typeface="Times New Roman" panose="02020603050405020304" pitchFamily="18" charset="0"/>
              <a:ea typeface="宋体" panose="02010600030101010101" pitchFamily="2" charset="-122"/>
            </a:endParaRPr>
          </a:p>
        </p:txBody>
      </p:sp>
      <p:pic>
        <p:nvPicPr>
          <p:cNvPr id="10" name="图形 9" descr="银行支票"/>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6884437" y="5025934"/>
            <a:ext cx="1404348" cy="1404348"/>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582612" y="1448650"/>
            <a:ext cx="7978775" cy="4186606"/>
          </a:xfrm>
        </p:spPr>
        <p:txBody>
          <a:bodyPr>
            <a:normAutofit/>
          </a:bodyPr>
          <a:lstStyle/>
          <a:p>
            <a:r>
              <a:rPr lang="zh-CN" altLang="en-US" dirty="0"/>
              <a:t>二</a:t>
            </a:r>
            <a:r>
              <a:rPr lang="zh-CN" altLang="zh-CN" dirty="0"/>
              <a:t>、资产</a:t>
            </a:r>
            <a:r>
              <a:rPr lang="zh-CN" altLang="en-US" dirty="0"/>
              <a:t>具体项目</a:t>
            </a:r>
            <a:r>
              <a:rPr lang="zh-CN" altLang="zh-CN" dirty="0"/>
              <a:t>分析</a:t>
            </a:r>
            <a:endParaRPr lang="en-US" altLang="zh-CN" dirty="0"/>
          </a:p>
          <a:p>
            <a:pPr lvl="1"/>
            <a:r>
              <a:rPr lang="zh-CN" altLang="en-US" dirty="0"/>
              <a:t>存货</a:t>
            </a:r>
            <a:endParaRPr lang="en-US" altLang="zh-CN" dirty="0"/>
          </a:p>
          <a:p>
            <a:pPr lvl="2"/>
            <a:r>
              <a:rPr lang="zh-CN" altLang="en-US" dirty="0"/>
              <a:t>  存货是指企业日常生产经营过程中持有以备出售</a:t>
            </a:r>
            <a:r>
              <a:rPr lang="en-US" altLang="zh-CN" dirty="0"/>
              <a:t>,</a:t>
            </a:r>
            <a:r>
              <a:rPr lang="zh-CN" altLang="en-US" dirty="0"/>
              <a:t>或者仍然处生产过程</a:t>
            </a:r>
            <a:r>
              <a:rPr lang="en-US" altLang="zh-CN" dirty="0"/>
              <a:t>,</a:t>
            </a:r>
            <a:r>
              <a:rPr lang="zh-CN" altLang="en-US" dirty="0"/>
              <a:t>或者在生产或提供劳务过程中将消耗的材料或物料等</a:t>
            </a:r>
            <a:r>
              <a:rPr lang="en-US" altLang="zh-CN" dirty="0"/>
              <a:t>,</a:t>
            </a:r>
            <a:r>
              <a:rPr lang="zh-CN" altLang="en-US" dirty="0"/>
              <a:t>包括各类材料、商品、在产品、半成品、产成品等。 </a:t>
            </a:r>
            <a:endParaRPr lang="zh-CN" altLang="en-US" dirty="0"/>
          </a:p>
        </p:txBody>
      </p:sp>
      <p:sp>
        <p:nvSpPr>
          <p:cNvPr id="2" name="文本框 1"/>
          <p:cNvSpPr txBox="1"/>
          <p:nvPr/>
        </p:nvSpPr>
        <p:spPr>
          <a:xfrm>
            <a:off x="1520456" y="3278088"/>
            <a:ext cx="6964576" cy="3139321"/>
          </a:xfrm>
          <a:prstGeom prst="rect">
            <a:avLst/>
          </a:prstGeom>
          <a:ln w="50800">
            <a:gradFill>
              <a:gsLst>
                <a:gs pos="0">
                  <a:schemeClr val="accent1">
                    <a:lumMod val="5000"/>
                    <a:lumOff val="95000"/>
                  </a:schemeClr>
                </a:gs>
                <a:gs pos="74000">
                  <a:schemeClr val="accent6">
                    <a:lumMod val="75000"/>
                  </a:schemeClr>
                </a:gs>
                <a:gs pos="83000">
                  <a:schemeClr val="accent6">
                    <a:lumMod val="50000"/>
                  </a:schemeClr>
                </a:gs>
                <a:gs pos="100000">
                  <a:schemeClr val="accent6">
                    <a:lumMod val="60000"/>
                    <a:lumOff val="40000"/>
                  </a:schemeClr>
                </a:gs>
              </a:gsLst>
              <a:lin ang="5400000" scaled="1"/>
            </a:gra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457200" lvl="0" indent="-457200" defTabSz="914400" eaLnBrk="0" fontAlgn="base" hangingPunct="0">
              <a:spcBef>
                <a:spcPts val="600"/>
              </a:spcBef>
              <a:spcAft>
                <a:spcPct val="0"/>
              </a:spcAft>
              <a:buAutoNum type="arabicPeriod"/>
            </a:pPr>
            <a:r>
              <a:rPr lang="zh-CN" altLang="en-US" sz="2400" dirty="0">
                <a:solidFill>
                  <a:srgbClr val="000000"/>
                </a:solidFill>
                <a:latin typeface="Times New Roman" panose="02020603050405020304" pitchFamily="18" charset="0"/>
                <a:ea typeface="宋体" panose="02010600030101010101" pitchFamily="2" charset="-122"/>
              </a:rPr>
              <a:t>存货真实性分析</a:t>
            </a:r>
            <a:endParaRPr lang="zh-CN" altLang="en-US"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600"/>
              </a:spcBef>
              <a:spcAft>
                <a:spcPct val="0"/>
              </a:spcAft>
              <a:buAutoNum type="arabicPeriod"/>
            </a:pPr>
            <a:r>
              <a:rPr lang="zh-CN" altLang="en-US" sz="2400" dirty="0">
                <a:solidFill>
                  <a:srgbClr val="000000"/>
                </a:solidFill>
                <a:latin typeface="Times New Roman" panose="02020603050405020304" pitchFamily="18" charset="0"/>
                <a:ea typeface="宋体" panose="02010600030101010101" pitchFamily="2" charset="-122"/>
              </a:rPr>
              <a:t>存货计价分析</a:t>
            </a: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600"/>
              </a:spcBef>
              <a:spcAft>
                <a:spcPct val="0"/>
              </a:spcAft>
              <a:buAutoNum type="arabicPeriod"/>
            </a:pPr>
            <a:r>
              <a:rPr lang="zh-CN" altLang="en-US" sz="2400" dirty="0">
                <a:solidFill>
                  <a:srgbClr val="000000"/>
                </a:solidFill>
                <a:latin typeface="Times New Roman" panose="02020603050405020304" pitchFamily="18" charset="0"/>
                <a:ea typeface="宋体" panose="02010600030101010101" pitchFamily="2" charset="-122"/>
              </a:rPr>
              <a:t>存货的品种构成结构分析</a:t>
            </a: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600"/>
              </a:spcBef>
              <a:spcAft>
                <a:spcPct val="0"/>
              </a:spcAft>
              <a:buAutoNum type="arabicPeriod"/>
            </a:pPr>
            <a:r>
              <a:rPr lang="zh-CN" altLang="en-US" sz="2400" dirty="0">
                <a:solidFill>
                  <a:srgbClr val="000000"/>
                </a:solidFill>
                <a:latin typeface="Times New Roman" panose="02020603050405020304" pitchFamily="18" charset="0"/>
                <a:ea typeface="宋体" panose="02010600030101010101" pitchFamily="2" charset="-122"/>
              </a:rPr>
              <a:t>存货增减变动分析</a:t>
            </a: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600"/>
              </a:spcBef>
              <a:spcAft>
                <a:spcPct val="0"/>
              </a:spcAft>
              <a:buAutoNum type="arabicPeriod"/>
            </a:pPr>
            <a:r>
              <a:rPr lang="zh-CN" altLang="en-US" sz="2400" dirty="0">
                <a:solidFill>
                  <a:srgbClr val="000000"/>
                </a:solidFill>
                <a:latin typeface="Times New Roman" panose="02020603050405020304" pitchFamily="18" charset="0"/>
                <a:ea typeface="宋体" panose="02010600030101010101" pitchFamily="2" charset="-122"/>
              </a:rPr>
              <a:t>存货规模分析</a:t>
            </a: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600"/>
              </a:spcBef>
              <a:spcAft>
                <a:spcPct val="0"/>
              </a:spcAft>
              <a:buAutoNum type="arabicPeriod"/>
            </a:pPr>
            <a:r>
              <a:rPr lang="zh-CN" altLang="en-US" sz="2400" dirty="0">
                <a:solidFill>
                  <a:srgbClr val="000000"/>
                </a:solidFill>
                <a:latin typeface="Times New Roman" panose="02020603050405020304" pitchFamily="18" charset="0"/>
                <a:ea typeface="宋体" panose="02010600030101010101" pitchFamily="2" charset="-122"/>
              </a:rPr>
              <a:t>存货质量分析</a:t>
            </a:r>
            <a:endParaRPr lang="zh-CN" altLang="en-US"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600"/>
              </a:spcBef>
              <a:spcAft>
                <a:spcPct val="0"/>
              </a:spcAft>
              <a:buAutoNum type="arabicPeriod"/>
            </a:pPr>
            <a:r>
              <a:rPr lang="zh-CN" altLang="en-US" sz="2400" dirty="0">
                <a:solidFill>
                  <a:srgbClr val="000000"/>
                </a:solidFill>
                <a:latin typeface="Times New Roman" panose="02020603050405020304" pitchFamily="18" charset="0"/>
                <a:ea typeface="宋体" panose="02010600030101010101" pitchFamily="2" charset="-122"/>
              </a:rPr>
              <a:t>存货会计政策的分析</a:t>
            </a:r>
            <a:endParaRPr lang="zh-CN" altLang="en-US" sz="2400" dirty="0">
              <a:solidFill>
                <a:srgbClr val="000000"/>
              </a:solidFill>
              <a:latin typeface="Times New Roman" panose="02020603050405020304" pitchFamily="18" charset="0"/>
              <a:ea typeface="宋体" panose="02010600030101010101" pitchFamily="2" charset="-122"/>
            </a:endParaRPr>
          </a:p>
        </p:txBody>
      </p:sp>
      <p:pic>
        <p:nvPicPr>
          <p:cNvPr id="6" name="图形 5" descr="金条"/>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227965" y="5503009"/>
            <a:ext cx="914400" cy="9144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582612" y="1448650"/>
            <a:ext cx="7978775" cy="4186606"/>
          </a:xfrm>
        </p:spPr>
        <p:txBody>
          <a:bodyPr>
            <a:normAutofit/>
          </a:bodyPr>
          <a:lstStyle/>
          <a:p>
            <a:r>
              <a:rPr lang="zh-CN" altLang="en-US" dirty="0"/>
              <a:t>二</a:t>
            </a:r>
            <a:r>
              <a:rPr lang="zh-CN" altLang="zh-CN" dirty="0"/>
              <a:t>、资产</a:t>
            </a:r>
            <a:r>
              <a:rPr lang="zh-CN" altLang="en-US" dirty="0"/>
              <a:t>具体项目</a:t>
            </a:r>
            <a:r>
              <a:rPr lang="zh-CN" altLang="zh-CN" dirty="0"/>
              <a:t>分析</a:t>
            </a:r>
            <a:endParaRPr lang="en-US" altLang="zh-CN" dirty="0"/>
          </a:p>
          <a:p>
            <a:pPr lvl="1"/>
            <a:r>
              <a:rPr lang="zh-CN" altLang="en-US" dirty="0"/>
              <a:t>存货具体分析</a:t>
            </a:r>
            <a:endParaRPr lang="zh-CN" altLang="en-US" dirty="0"/>
          </a:p>
        </p:txBody>
      </p:sp>
      <p:sp>
        <p:nvSpPr>
          <p:cNvPr id="2" name="文本框 1"/>
          <p:cNvSpPr txBox="1"/>
          <p:nvPr/>
        </p:nvSpPr>
        <p:spPr>
          <a:xfrm>
            <a:off x="1419491" y="2363688"/>
            <a:ext cx="6964576" cy="1799590"/>
          </a:xfrm>
          <a:prstGeom prst="rect">
            <a:avLst/>
          </a:prstGeom>
          <a:ln w="50800">
            <a:gradFill>
              <a:gsLst>
                <a:gs pos="0">
                  <a:schemeClr val="accent1">
                    <a:lumMod val="5000"/>
                    <a:lumOff val="95000"/>
                  </a:schemeClr>
                </a:gs>
                <a:gs pos="74000">
                  <a:schemeClr val="accent6">
                    <a:lumMod val="75000"/>
                  </a:schemeClr>
                </a:gs>
                <a:gs pos="83000">
                  <a:schemeClr val="accent6">
                    <a:lumMod val="50000"/>
                  </a:schemeClr>
                </a:gs>
                <a:gs pos="100000">
                  <a:schemeClr val="accent6">
                    <a:lumMod val="60000"/>
                    <a:lumOff val="40000"/>
                  </a:schemeClr>
                </a:gs>
              </a:gsLst>
              <a:lin ang="5400000" scaled="1"/>
            </a:gra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457200" lvl="0" indent="-457200" defTabSz="914400" eaLnBrk="0" fontAlgn="base" hangingPunct="0">
              <a:spcBef>
                <a:spcPts val="600"/>
              </a:spcBef>
              <a:spcAft>
                <a:spcPct val="0"/>
              </a:spcAft>
              <a:buAutoNum type="arabicPeriod"/>
            </a:pPr>
            <a:r>
              <a:rPr lang="zh-CN" altLang="en-US" sz="2400" dirty="0">
                <a:solidFill>
                  <a:srgbClr val="000000"/>
                </a:solidFill>
                <a:latin typeface="Times New Roman" panose="02020603050405020304" pitchFamily="18" charset="0"/>
                <a:ea typeface="宋体" panose="02010600030101010101" pitchFamily="2" charset="-122"/>
              </a:rPr>
              <a:t>比较分析</a:t>
            </a:r>
            <a:endParaRPr lang="zh-CN" altLang="en-US"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600"/>
              </a:spcBef>
              <a:spcAft>
                <a:spcPct val="0"/>
              </a:spcAft>
              <a:buAutoNum type="arabicPeriod"/>
            </a:pPr>
            <a:r>
              <a:rPr lang="zh-CN" sz="2400" dirty="0">
                <a:solidFill>
                  <a:srgbClr val="000000"/>
                </a:solidFill>
                <a:latin typeface="Times New Roman" panose="02020603050405020304" pitchFamily="18" charset="0"/>
                <a:ea typeface="宋体" panose="02010600030101010101" pitchFamily="2" charset="-122"/>
              </a:rPr>
              <a:t>结构分析</a:t>
            </a:r>
            <a:endParaRPr 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600"/>
              </a:spcBef>
              <a:spcAft>
                <a:spcPct val="0"/>
              </a:spcAft>
              <a:buAutoNum type="arabicPeriod"/>
            </a:pPr>
            <a:r>
              <a:rPr lang="zh-CN" sz="2400" dirty="0">
                <a:solidFill>
                  <a:srgbClr val="000000"/>
                </a:solidFill>
                <a:latin typeface="Times New Roman" panose="02020603050405020304" pitchFamily="18" charset="0"/>
                <a:ea typeface="宋体" panose="02010600030101010101" pitchFamily="2" charset="-122"/>
              </a:rPr>
              <a:t>比率分析</a:t>
            </a:r>
            <a:endParaRPr lang="zh-CN" sz="2400" dirty="0">
              <a:solidFill>
                <a:srgbClr val="000000"/>
              </a:solidFill>
              <a:latin typeface="Times New Roman" panose="02020603050405020304" pitchFamily="18" charset="0"/>
              <a:ea typeface="宋体" panose="02010600030101010101" pitchFamily="2" charset="-122"/>
            </a:endParaRPr>
          </a:p>
          <a:p>
            <a:pPr lvl="0" indent="0" defTabSz="914400" eaLnBrk="0" fontAlgn="base" hangingPunct="0">
              <a:spcBef>
                <a:spcPts val="600"/>
              </a:spcBef>
              <a:spcAft>
                <a:spcPct val="0"/>
              </a:spcAft>
              <a:buNone/>
            </a:pPr>
            <a:r>
              <a:rPr lang="zh-CN" altLang="en-US" sz="2400" dirty="0">
                <a:solidFill>
                  <a:srgbClr val="000000"/>
                </a:solidFill>
                <a:latin typeface="Times New Roman" panose="02020603050405020304" pitchFamily="18" charset="0"/>
                <a:ea typeface="宋体" panose="02010600030101010101" pitchFamily="2" charset="-122"/>
              </a:rPr>
              <a:t>（案例：瑞丰光电）</a:t>
            </a:r>
            <a:endParaRPr lang="zh-CN" altLang="en-US" sz="2400" dirty="0">
              <a:solidFill>
                <a:srgbClr val="000000"/>
              </a:solidFill>
              <a:latin typeface="Times New Roman" panose="02020603050405020304" pitchFamily="18" charset="0"/>
              <a:ea typeface="宋体" panose="02010600030101010101" pitchFamily="2" charset="-122"/>
            </a:endParaRPr>
          </a:p>
        </p:txBody>
      </p:sp>
      <p:pic>
        <p:nvPicPr>
          <p:cNvPr id="6" name="图形 5" descr="金条"/>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227965" y="5503009"/>
            <a:ext cx="914400" cy="9144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582612" y="1448650"/>
            <a:ext cx="7978775" cy="4186606"/>
          </a:xfrm>
        </p:spPr>
        <p:txBody>
          <a:bodyPr>
            <a:normAutofit/>
          </a:bodyPr>
          <a:lstStyle/>
          <a:p>
            <a:r>
              <a:rPr lang="zh-CN" altLang="en-US" dirty="0"/>
              <a:t>二</a:t>
            </a:r>
            <a:r>
              <a:rPr lang="zh-CN" altLang="zh-CN" dirty="0"/>
              <a:t>、资产</a:t>
            </a:r>
            <a:r>
              <a:rPr lang="zh-CN" altLang="en-US" dirty="0"/>
              <a:t>具体项目</a:t>
            </a:r>
            <a:r>
              <a:rPr lang="zh-CN" altLang="zh-CN" dirty="0"/>
              <a:t>分析</a:t>
            </a:r>
            <a:endParaRPr lang="en-US" altLang="zh-CN" dirty="0"/>
          </a:p>
          <a:p>
            <a:pPr lvl="1"/>
            <a:r>
              <a:rPr lang="zh-CN" altLang="en-US" dirty="0"/>
              <a:t>长期投资</a:t>
            </a:r>
            <a:endParaRPr lang="en-US" altLang="zh-CN" dirty="0"/>
          </a:p>
          <a:p>
            <a:pPr lvl="2"/>
            <a:r>
              <a:rPr lang="zh-CN" altLang="en-US" dirty="0"/>
              <a:t>长期投资是指能够取得并意图持有时间超过一年的对被投资单位的股权和债权性质的投资，包括债权投资、其他债权投资、长期股权投资、其他权益工具投资和其他非流动性金融资产。</a:t>
            </a:r>
            <a:endParaRPr lang="zh-CN" altLang="en-US" dirty="0"/>
          </a:p>
        </p:txBody>
      </p:sp>
      <p:sp>
        <p:nvSpPr>
          <p:cNvPr id="2" name="文本框 1"/>
          <p:cNvSpPr txBox="1"/>
          <p:nvPr/>
        </p:nvSpPr>
        <p:spPr>
          <a:xfrm>
            <a:off x="1419321" y="3608857"/>
            <a:ext cx="6964576" cy="3077766"/>
          </a:xfrm>
          <a:prstGeom prst="rect">
            <a:avLst/>
          </a:prstGeom>
          <a:ln w="50800">
            <a:gradFill>
              <a:gsLst>
                <a:gs pos="0">
                  <a:schemeClr val="accent1">
                    <a:lumMod val="5000"/>
                    <a:lumOff val="95000"/>
                  </a:schemeClr>
                </a:gs>
                <a:gs pos="74000">
                  <a:schemeClr val="accent6">
                    <a:lumMod val="75000"/>
                  </a:schemeClr>
                </a:gs>
                <a:gs pos="83000">
                  <a:schemeClr val="accent6">
                    <a:lumMod val="50000"/>
                  </a:schemeClr>
                </a:gs>
                <a:gs pos="100000">
                  <a:schemeClr val="accent6">
                    <a:lumMod val="60000"/>
                    <a:lumOff val="40000"/>
                  </a:schemeClr>
                </a:gs>
              </a:gsLst>
              <a:lin ang="5400000" scaled="1"/>
            </a:gra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457200" lvl="0" indent="-457200" defTabSz="914400" eaLnBrk="0" fontAlgn="base" hangingPunct="0">
              <a:spcBef>
                <a:spcPts val="1200"/>
              </a:spcBef>
              <a:spcAft>
                <a:spcPct val="0"/>
              </a:spcAft>
              <a:buAutoNum type="arabicPeriod"/>
            </a:pPr>
            <a:r>
              <a:rPr lang="zh-CN" altLang="en-US" sz="2400" dirty="0">
                <a:solidFill>
                  <a:srgbClr val="000000"/>
                </a:solidFill>
                <a:latin typeface="Times New Roman" panose="02020603050405020304" pitchFamily="18" charset="0"/>
                <a:ea typeface="宋体" panose="02010600030101010101" pitchFamily="2" charset="-122"/>
              </a:rPr>
              <a:t>长期投资管理要求</a:t>
            </a:r>
            <a:endParaRPr lang="zh-CN" altLang="en-US"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r>
              <a:rPr lang="zh-CN" altLang="en-US" sz="2400" dirty="0">
                <a:solidFill>
                  <a:srgbClr val="000000"/>
                </a:solidFill>
                <a:latin typeface="Times New Roman" panose="02020603050405020304" pitchFamily="18" charset="0"/>
                <a:ea typeface="宋体" panose="02010600030101010101" pitchFamily="2" charset="-122"/>
              </a:rPr>
              <a:t>长期投资构成分析</a:t>
            </a:r>
            <a:endParaRPr lang="zh-CN" altLang="en-US"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r>
              <a:rPr lang="zh-CN" altLang="en-US" sz="2400" dirty="0">
                <a:solidFill>
                  <a:srgbClr val="000000"/>
                </a:solidFill>
                <a:latin typeface="Times New Roman" panose="02020603050405020304" pitchFamily="18" charset="0"/>
                <a:ea typeface="宋体" panose="02010600030101010101" pitchFamily="2" charset="-122"/>
              </a:rPr>
              <a:t>长期投资收益分析</a:t>
            </a:r>
            <a:endParaRPr lang="zh-CN" altLang="en-US"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r>
              <a:rPr lang="zh-CN" altLang="en-US" sz="2400" dirty="0">
                <a:solidFill>
                  <a:srgbClr val="000000"/>
                </a:solidFill>
                <a:latin typeface="Times New Roman" panose="02020603050405020304" pitchFamily="18" charset="0"/>
                <a:ea typeface="宋体" panose="02010600030101010101" pitchFamily="2" charset="-122"/>
              </a:rPr>
              <a:t>长期投资会计政策的分析</a:t>
            </a: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endParaRPr lang="zh-CN" altLang="en-US" sz="2400" dirty="0">
              <a:solidFill>
                <a:srgbClr val="000000"/>
              </a:solidFill>
              <a:latin typeface="Times New Roman" panose="02020603050405020304" pitchFamily="18" charset="0"/>
              <a:ea typeface="宋体" panose="02010600030101010101" pitchFamily="2" charset="-122"/>
            </a:endParaRPr>
          </a:p>
        </p:txBody>
      </p:sp>
      <p:pic>
        <p:nvPicPr>
          <p:cNvPr id="9" name="图形 8" descr="菱形"/>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267479" y="5853218"/>
            <a:ext cx="914400" cy="9144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582612" y="1448650"/>
            <a:ext cx="7978775" cy="4186606"/>
          </a:xfrm>
        </p:spPr>
        <p:txBody>
          <a:bodyPr>
            <a:normAutofit/>
          </a:bodyPr>
          <a:lstStyle/>
          <a:p>
            <a:r>
              <a:rPr lang="zh-CN" altLang="en-US" dirty="0"/>
              <a:t>二</a:t>
            </a:r>
            <a:r>
              <a:rPr lang="zh-CN" altLang="zh-CN" dirty="0"/>
              <a:t>、资产</a:t>
            </a:r>
            <a:r>
              <a:rPr lang="zh-CN" altLang="en-US" dirty="0"/>
              <a:t>具体项目</a:t>
            </a:r>
            <a:r>
              <a:rPr lang="zh-CN" altLang="zh-CN" dirty="0"/>
              <a:t>分析</a:t>
            </a:r>
            <a:endParaRPr lang="en-US" altLang="zh-CN" dirty="0"/>
          </a:p>
          <a:p>
            <a:pPr lvl="1"/>
            <a:r>
              <a:rPr lang="zh-CN" altLang="en-US" dirty="0"/>
              <a:t>固定资产</a:t>
            </a:r>
            <a:endParaRPr lang="en-US" altLang="zh-CN" dirty="0"/>
          </a:p>
          <a:p>
            <a:pPr lvl="2"/>
            <a:r>
              <a:rPr lang="zh-CN" altLang="en-US" dirty="0"/>
              <a:t>企业为生产商品、提供劳务、出租或经营管理而持有的</a:t>
            </a:r>
            <a:r>
              <a:rPr lang="en-US" altLang="zh-CN" dirty="0"/>
              <a:t>,</a:t>
            </a:r>
            <a:r>
              <a:rPr lang="zh-CN" altLang="en-US" dirty="0"/>
              <a:t>使用寿命超过一个 会计年度的有形资产</a:t>
            </a:r>
            <a:r>
              <a:rPr lang="en-US" altLang="zh-CN" dirty="0"/>
              <a:t>,</a:t>
            </a:r>
            <a:r>
              <a:rPr lang="zh-CN" altLang="en-US" dirty="0"/>
              <a:t>不包括生物资产和投资性房地产。</a:t>
            </a:r>
            <a:endParaRPr lang="zh-CN" altLang="en-US" dirty="0"/>
          </a:p>
        </p:txBody>
      </p:sp>
      <p:sp>
        <p:nvSpPr>
          <p:cNvPr id="2" name="文本框 1"/>
          <p:cNvSpPr txBox="1"/>
          <p:nvPr/>
        </p:nvSpPr>
        <p:spPr>
          <a:xfrm>
            <a:off x="1419321" y="3608857"/>
            <a:ext cx="6964576" cy="3077766"/>
          </a:xfrm>
          <a:prstGeom prst="rect">
            <a:avLst/>
          </a:prstGeom>
          <a:ln w="50800">
            <a:gradFill>
              <a:gsLst>
                <a:gs pos="0">
                  <a:schemeClr val="accent1">
                    <a:lumMod val="5000"/>
                    <a:lumOff val="95000"/>
                  </a:schemeClr>
                </a:gs>
                <a:gs pos="74000">
                  <a:schemeClr val="accent6">
                    <a:lumMod val="75000"/>
                  </a:schemeClr>
                </a:gs>
                <a:gs pos="83000">
                  <a:schemeClr val="accent6">
                    <a:lumMod val="50000"/>
                  </a:schemeClr>
                </a:gs>
                <a:gs pos="100000">
                  <a:schemeClr val="accent6">
                    <a:lumMod val="60000"/>
                    <a:lumOff val="40000"/>
                  </a:schemeClr>
                </a:gs>
              </a:gsLst>
              <a:lin ang="5400000" scaled="1"/>
            </a:gra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457200" lvl="0" indent="-457200" defTabSz="914400" eaLnBrk="0" fontAlgn="base" hangingPunct="0">
              <a:spcBef>
                <a:spcPts val="1200"/>
              </a:spcBef>
              <a:spcAft>
                <a:spcPct val="0"/>
              </a:spcAft>
              <a:buAutoNum type="arabicPeriod"/>
            </a:pPr>
            <a:r>
              <a:rPr lang="zh-CN" altLang="en-US" sz="2400" dirty="0">
                <a:solidFill>
                  <a:srgbClr val="000000"/>
                </a:solidFill>
                <a:latin typeface="Times New Roman" panose="02020603050405020304" pitchFamily="18" charset="0"/>
                <a:ea typeface="宋体" panose="02010600030101010101" pitchFamily="2" charset="-122"/>
              </a:rPr>
              <a:t>固定资产结构分析</a:t>
            </a:r>
            <a:endParaRPr lang="en-US" altLang="zh-CN" sz="2400" dirty="0">
              <a:solidFill>
                <a:srgbClr val="000000"/>
              </a:solidFill>
              <a:latin typeface="Times New Roman" panose="02020603050405020304" pitchFamily="18" charset="0"/>
              <a:ea typeface="宋体" panose="02010600030101010101" pitchFamily="2" charset="-122"/>
            </a:endParaRPr>
          </a:p>
          <a:p>
            <a:pPr marL="457200" indent="-457200" defTabSz="914400" eaLnBrk="0" fontAlgn="base" hangingPunct="0">
              <a:spcBef>
                <a:spcPts val="1200"/>
              </a:spcBef>
              <a:spcAft>
                <a:spcPct val="0"/>
              </a:spcAft>
              <a:buFontTx/>
              <a:buAutoNum type="arabicPeriod"/>
            </a:pPr>
            <a:r>
              <a:rPr lang="zh-CN" altLang="en-US" sz="2400" dirty="0">
                <a:solidFill>
                  <a:srgbClr val="000000"/>
                </a:solidFill>
                <a:latin typeface="Times New Roman" panose="02020603050405020304" pitchFamily="18" charset="0"/>
                <a:ea typeface="宋体" panose="02010600030101010101" pitchFamily="2" charset="-122"/>
              </a:rPr>
              <a:t>固定资产变动情况分析</a:t>
            </a:r>
            <a:endParaRPr lang="zh-CN" altLang="en-US"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r>
              <a:rPr lang="zh-CN" altLang="en-US" sz="2400" dirty="0">
                <a:solidFill>
                  <a:srgbClr val="000000"/>
                </a:solidFill>
                <a:latin typeface="Times New Roman" panose="02020603050405020304" pitchFamily="18" charset="0"/>
                <a:ea typeface="宋体" panose="02010600030101010101" pitchFamily="2" charset="-122"/>
              </a:rPr>
              <a:t>固定资产新旧程度分析</a:t>
            </a:r>
            <a:endParaRPr lang="zh-CN" altLang="en-US"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r>
              <a:rPr lang="zh-CN" altLang="en-US" sz="2400" dirty="0">
                <a:solidFill>
                  <a:srgbClr val="000000"/>
                </a:solidFill>
                <a:latin typeface="Times New Roman" panose="02020603050405020304" pitchFamily="18" charset="0"/>
                <a:ea typeface="宋体" panose="02010600030101010101" pitchFamily="2" charset="-122"/>
              </a:rPr>
              <a:t>固定资产规模分析</a:t>
            </a:r>
            <a:endParaRPr lang="zh-CN" altLang="en-US"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r>
              <a:rPr lang="zh-CN" altLang="en-US" sz="2400" dirty="0">
                <a:solidFill>
                  <a:srgbClr val="000000"/>
                </a:solidFill>
                <a:latin typeface="Times New Roman" panose="02020603050405020304" pitchFamily="18" charset="0"/>
                <a:ea typeface="宋体" panose="02010600030101010101" pitchFamily="2" charset="-122"/>
              </a:rPr>
              <a:t>固定资产会计政策的分析</a:t>
            </a:r>
            <a:endParaRPr lang="zh-CN" altLang="en-US"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endParaRPr lang="en-US" altLang="zh-CN" sz="2400" dirty="0">
              <a:solidFill>
                <a:srgbClr val="000000"/>
              </a:solidFill>
              <a:latin typeface="Times New Roman" panose="02020603050405020304" pitchFamily="18" charset="0"/>
              <a:ea typeface="宋体" panose="02010600030101010101" pitchFamily="2" charset="-122"/>
            </a:endParaRPr>
          </a:p>
        </p:txBody>
      </p:sp>
      <p:pic>
        <p:nvPicPr>
          <p:cNvPr id="6" name="图形 5" descr="城市"/>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346272" y="5822230"/>
            <a:ext cx="914400" cy="9144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188913"/>
            <a:ext cx="8229600" cy="576262"/>
          </a:xfrm>
        </p:spPr>
        <p:txBody>
          <a:bodyPr>
            <a:normAutofit/>
          </a:bodyPr>
          <a:lstStyle/>
          <a:p>
            <a:r>
              <a:rPr lang="zh-CN" altLang="en-US" sz="3200" dirty="0" smtClean="0"/>
              <a:t>货币资金真实吗？</a:t>
            </a:r>
            <a:endParaRPr lang="zh-CN" altLang="en-US" sz="3200" dirty="0"/>
          </a:p>
        </p:txBody>
      </p:sp>
      <p:sp>
        <p:nvSpPr>
          <p:cNvPr id="206855" name="Rectangle 7"/>
          <p:cNvSpPr>
            <a:spLocks noGrp="1" noRot="1" noChangeArrowheads="1"/>
          </p:cNvSpPr>
          <p:nvPr>
            <p:ph idx="1"/>
          </p:nvPr>
        </p:nvSpPr>
        <p:spPr>
          <a:xfrm>
            <a:off x="304800" y="836613"/>
            <a:ext cx="8731250" cy="2808287"/>
          </a:xfrm>
        </p:spPr>
        <p:txBody>
          <a:bodyPr>
            <a:noAutofit/>
          </a:bodyPr>
          <a:lstStyle/>
          <a:p>
            <a:pPr>
              <a:lnSpc>
                <a:spcPct val="140000"/>
              </a:lnSpc>
              <a:buNone/>
            </a:pPr>
            <a:r>
              <a:rPr lang="zh-CN" altLang="en-US" sz="2000" b="1" dirty="0" smtClean="0">
                <a:latin typeface="楷体_GB2312" pitchFamily="49" charset="-122"/>
              </a:rPr>
              <a:t>   </a:t>
            </a:r>
            <a:r>
              <a:rPr lang="zh-CN" altLang="en-US" sz="2000" b="1" dirty="0" smtClean="0">
                <a:latin typeface="楷体_GB2312" pitchFamily="49" charset="-122"/>
              </a:rPr>
              <a:t>   </a:t>
            </a:r>
            <a:r>
              <a:rPr lang="en-US" altLang="zh-CN" sz="2400" b="1" dirty="0">
                <a:latin typeface="楷体_GB2312" pitchFamily="49" charset="-122"/>
              </a:rPr>
              <a:t>A</a:t>
            </a:r>
            <a:r>
              <a:rPr lang="zh-CN" altLang="en-US" sz="2400" b="1" dirty="0">
                <a:latin typeface="楷体_GB2312" pitchFamily="49" charset="-122"/>
              </a:rPr>
              <a:t>股财务造假巅峰巨制：康得</a:t>
            </a:r>
            <a:r>
              <a:rPr lang="zh-CN" altLang="en-US" sz="2400" b="1" dirty="0" smtClean="0">
                <a:latin typeface="楷体_GB2312" pitchFamily="49" charset="-122"/>
              </a:rPr>
              <a:t>新</a:t>
            </a:r>
            <a:r>
              <a:rPr lang="en-US" altLang="zh-CN" sz="2400" b="1" dirty="0" smtClean="0">
                <a:latin typeface="楷体_GB2312" pitchFamily="49" charset="-122"/>
              </a:rPr>
              <a:t>——</a:t>
            </a:r>
            <a:r>
              <a:rPr lang="zh-CN" altLang="en-US" sz="2400" b="1" dirty="0" smtClean="0">
                <a:latin typeface="楷体_GB2312" pitchFamily="49" charset="-122"/>
              </a:rPr>
              <a:t>造假</a:t>
            </a:r>
            <a:r>
              <a:rPr lang="zh-CN" altLang="en-US" sz="2400" b="1" dirty="0">
                <a:latin typeface="楷体_GB2312" pitchFamily="49" charset="-122"/>
              </a:rPr>
              <a:t>套路大起</a:t>
            </a:r>
            <a:r>
              <a:rPr lang="zh-CN" altLang="en-US" sz="2400" b="1" dirty="0">
                <a:latin typeface="楷体_GB2312" pitchFamily="49" charset="-122"/>
              </a:rPr>
              <a:t>底</a:t>
            </a:r>
            <a:endParaRPr lang="en-US" altLang="zh-CN" sz="2400" b="1" dirty="0">
              <a:latin typeface="楷体_GB2312" pitchFamily="49" charset="-122"/>
            </a:endParaRPr>
          </a:p>
          <a:p>
            <a:pPr>
              <a:lnSpc>
                <a:spcPct val="140000"/>
              </a:lnSpc>
              <a:buNone/>
            </a:pPr>
            <a:r>
              <a:rPr lang="zh-CN" altLang="en-US" sz="2000" b="1" dirty="0" smtClean="0">
                <a:latin typeface="楷体_GB2312" pitchFamily="49" charset="-122"/>
              </a:rPr>
              <a:t>      康</a:t>
            </a:r>
            <a:r>
              <a:rPr lang="zh-CN" altLang="en-US" sz="2000" b="1" dirty="0">
                <a:latin typeface="楷体_GB2312" pitchFamily="49" charset="-122"/>
              </a:rPr>
              <a:t>得新账上显示有大量现金却依然向外大举借债，财务费</a:t>
            </a:r>
            <a:r>
              <a:rPr lang="zh-CN" altLang="en-US" sz="2000" b="1" dirty="0">
                <a:latin typeface="楷体_GB2312" pitchFamily="49" charset="-122"/>
              </a:rPr>
              <a:t>用也随之剧增到</a:t>
            </a:r>
            <a:r>
              <a:rPr lang="en-US" altLang="zh-CN" sz="2000" b="1" dirty="0">
                <a:latin typeface="楷体_GB2312" pitchFamily="49" charset="-122"/>
              </a:rPr>
              <a:t>5.5</a:t>
            </a:r>
            <a:r>
              <a:rPr lang="zh-CN" altLang="en-US" sz="2000" b="1" dirty="0">
                <a:latin typeface="楷体_GB2312" pitchFamily="49" charset="-122"/>
              </a:rPr>
              <a:t>亿</a:t>
            </a:r>
            <a:r>
              <a:rPr lang="zh-CN" altLang="en-US" sz="2000" b="1" dirty="0" smtClean="0">
                <a:latin typeface="楷体_GB2312" pitchFamily="49" charset="-122"/>
              </a:rPr>
              <a:t>。但在康</a:t>
            </a:r>
            <a:r>
              <a:rPr lang="zh-CN" altLang="en-US" sz="2000" b="1" dirty="0">
                <a:latin typeface="楷体_GB2312" pitchFamily="49" charset="-122"/>
              </a:rPr>
              <a:t>得新投资收益科目明细中，</a:t>
            </a:r>
            <a:r>
              <a:rPr lang="en-US" altLang="zh-CN" sz="2000" b="1" dirty="0">
                <a:latin typeface="楷体_GB2312" pitchFamily="49" charset="-122"/>
              </a:rPr>
              <a:t>2015</a:t>
            </a:r>
            <a:r>
              <a:rPr lang="zh-CN" altLang="en-US" sz="2000" b="1" dirty="0">
                <a:latin typeface="楷体_GB2312" pitchFamily="49" charset="-122"/>
              </a:rPr>
              <a:t>年只有</a:t>
            </a:r>
            <a:r>
              <a:rPr lang="en-US" altLang="zh-CN" sz="2000" b="1" dirty="0">
                <a:latin typeface="楷体_GB2312" pitchFamily="49" charset="-122"/>
              </a:rPr>
              <a:t>3.63</a:t>
            </a:r>
            <a:r>
              <a:rPr lang="zh-CN" altLang="en-US" sz="2000" b="1" dirty="0">
                <a:latin typeface="楷体_GB2312" pitchFamily="49" charset="-122"/>
              </a:rPr>
              <a:t>万元理财收益，</a:t>
            </a:r>
            <a:r>
              <a:rPr lang="en-US" altLang="zh-CN" sz="2000" b="1" dirty="0">
                <a:latin typeface="楷体_GB2312" pitchFamily="49" charset="-122"/>
              </a:rPr>
              <a:t>2016</a:t>
            </a:r>
            <a:r>
              <a:rPr lang="zh-CN" altLang="en-US" sz="2000" b="1" dirty="0">
                <a:latin typeface="楷体_GB2312" pitchFamily="49" charset="-122"/>
              </a:rPr>
              <a:t>年只有</a:t>
            </a:r>
            <a:r>
              <a:rPr lang="en-US" altLang="zh-CN" sz="2000" b="1" dirty="0">
                <a:latin typeface="楷体_GB2312" pitchFamily="49" charset="-122"/>
              </a:rPr>
              <a:t>3</a:t>
            </a:r>
            <a:r>
              <a:rPr lang="zh-CN" altLang="en-US" sz="2000" b="1" dirty="0">
                <a:latin typeface="楷体_GB2312" pitchFamily="49" charset="-122"/>
              </a:rPr>
              <a:t>万元理财收益，以</a:t>
            </a:r>
            <a:r>
              <a:rPr lang="en-US" altLang="zh-CN" sz="2000" b="1" dirty="0">
                <a:latin typeface="楷体_GB2312" pitchFamily="49" charset="-122"/>
              </a:rPr>
              <a:t>4%</a:t>
            </a:r>
            <a:r>
              <a:rPr lang="zh-CN" altLang="en-US" sz="2000" b="1" dirty="0">
                <a:latin typeface="楷体_GB2312" pitchFamily="49" charset="-122"/>
              </a:rPr>
              <a:t>的理财年化收益率计算也不过</a:t>
            </a:r>
            <a:r>
              <a:rPr lang="en-US" altLang="zh-CN" sz="2000" b="1" dirty="0">
                <a:latin typeface="楷体_GB2312" pitchFamily="49" charset="-122"/>
              </a:rPr>
              <a:t>75</a:t>
            </a:r>
            <a:r>
              <a:rPr lang="zh-CN" altLang="en-US" sz="2000" b="1" dirty="0">
                <a:latin typeface="楷体_GB2312" pitchFamily="49" charset="-122"/>
              </a:rPr>
              <a:t>万总理财投资额。康得新</a:t>
            </a:r>
            <a:r>
              <a:rPr lang="en-US" altLang="zh-CN" sz="2000" b="1" dirty="0">
                <a:latin typeface="楷体_GB2312" pitchFamily="49" charset="-122"/>
              </a:rPr>
              <a:t>2015</a:t>
            </a:r>
            <a:r>
              <a:rPr lang="zh-CN" altLang="en-US" sz="2000" b="1" dirty="0">
                <a:latin typeface="楷体_GB2312" pitchFamily="49" charset="-122"/>
              </a:rPr>
              <a:t>年和</a:t>
            </a:r>
            <a:r>
              <a:rPr lang="en-US" altLang="zh-CN" sz="2000" b="1" dirty="0">
                <a:latin typeface="楷体_GB2312" pitchFamily="49" charset="-122"/>
              </a:rPr>
              <a:t>2016</a:t>
            </a:r>
            <a:r>
              <a:rPr lang="zh-CN" altLang="en-US" sz="2000" b="1" dirty="0">
                <a:latin typeface="楷体_GB2312" pitchFamily="49" charset="-122"/>
              </a:rPr>
              <a:t>年账上分别有</a:t>
            </a:r>
            <a:r>
              <a:rPr lang="en-US" altLang="zh-CN" sz="2000" b="1" dirty="0">
                <a:latin typeface="楷体_GB2312" pitchFamily="49" charset="-122"/>
              </a:rPr>
              <a:t>100.9</a:t>
            </a:r>
            <a:r>
              <a:rPr lang="zh-CN" altLang="en-US" sz="2000" b="1" dirty="0">
                <a:latin typeface="楷体_GB2312" pitchFamily="49" charset="-122"/>
              </a:rPr>
              <a:t>亿、</a:t>
            </a:r>
            <a:r>
              <a:rPr lang="en-US" altLang="zh-CN" sz="2000" b="1" dirty="0">
                <a:latin typeface="楷体_GB2312" pitchFamily="49" charset="-122"/>
              </a:rPr>
              <a:t>153.9</a:t>
            </a:r>
            <a:r>
              <a:rPr lang="zh-CN" altLang="en-US" sz="2000" b="1" dirty="0">
                <a:latin typeface="楷体_GB2312" pitchFamily="49" charset="-122"/>
              </a:rPr>
              <a:t>亿现金，一年却只能拿出</a:t>
            </a:r>
            <a:r>
              <a:rPr lang="en-US" altLang="zh-CN" sz="2000" b="1" dirty="0">
                <a:latin typeface="楷体_GB2312" pitchFamily="49" charset="-122"/>
              </a:rPr>
              <a:t>75</a:t>
            </a:r>
            <a:r>
              <a:rPr lang="zh-CN" altLang="en-US" sz="2000" b="1" dirty="0">
                <a:latin typeface="楷体_GB2312" pitchFamily="49" charset="-122"/>
              </a:rPr>
              <a:t>万左右出来理财。</a:t>
            </a:r>
            <a:endParaRPr lang="en-US" altLang="zh-CN" sz="2000" b="1" dirty="0">
              <a:latin typeface="楷体_GB2312" pitchFamily="49" charset="-122"/>
            </a:endParaRPr>
          </a:p>
          <a:p>
            <a:pPr>
              <a:lnSpc>
                <a:spcPct val="140000"/>
              </a:lnSpc>
              <a:buNone/>
            </a:pPr>
            <a:r>
              <a:rPr lang="zh-CN" altLang="en-US" sz="2000" dirty="0" smtClean="0"/>
              <a:t>      </a:t>
            </a:r>
            <a:endParaRPr lang="en-US" altLang="zh-CN" sz="2000" b="1" dirty="0">
              <a:latin typeface="楷体_GB2312" pitchFamily="49" charset="-122"/>
            </a:endParaRPr>
          </a:p>
        </p:txBody>
      </p:sp>
      <p:sp>
        <p:nvSpPr>
          <p:cNvPr id="6148" name="灯片编号占位符 5"/>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pPr>
            <a:fld id="{CD0448C5-70DD-431D-AEF2-6E1C7840F596}" type="slidenum">
              <a:rPr lang="en-US" altLang="zh-CN" smtClean="0"/>
            </a:fld>
            <a:endParaRPr lang="en-US" altLang="zh-CN" smtClean="0"/>
          </a:p>
        </p:txBody>
      </p:sp>
      <p:pic>
        <p:nvPicPr>
          <p:cNvPr id="206856" name="Picture 8" descr="img13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71600" y="4362450"/>
            <a:ext cx="2514600"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857" name="WordArt 9"/>
          <p:cNvSpPr>
            <a:spLocks noChangeArrowheads="1" noChangeShapeType="1" noTextEdit="1"/>
          </p:cNvSpPr>
          <p:nvPr/>
        </p:nvSpPr>
        <p:spPr bwMode="auto">
          <a:xfrm>
            <a:off x="6484938" y="3567113"/>
            <a:ext cx="1439862" cy="1439862"/>
          </a:xfrm>
          <a:prstGeom prst="rect">
            <a:avLst/>
          </a:prstGeom>
        </p:spPr>
        <p:txBody>
          <a:bodyPr wrap="none" fromWordArt="1">
            <a:prstTxWarp prst="textPlain">
              <a:avLst>
                <a:gd name="adj" fmla="val 60273"/>
              </a:avLst>
            </a:prstTxWarp>
          </a:bodyPr>
          <a:lstStyle/>
          <a:p>
            <a:pPr algn="ctr"/>
            <a:r>
              <a:rPr lang="zh-CN" altLang="en-US" sz="3600" b="1" i="1" kern="10">
                <a:ln w="9525">
                  <a:solidFill>
                    <a:srgbClr val="CC99FF"/>
                  </a:solidFill>
                  <a:round/>
                </a:ln>
                <a:solidFill>
                  <a:srgbClr val="993366"/>
                </a:solidFill>
                <a:effectLst>
                  <a:outerShdw dist="45791" dir="2021404" algn="ctr" rotWithShape="0">
                    <a:srgbClr val="C0C0C0"/>
                  </a:outerShdw>
                </a:effectLst>
                <a:latin typeface="隶书" panose="02010509060101010101" charset="-122"/>
                <a:ea typeface="隶书" panose="02010509060101010101" charset="-122"/>
              </a:rPr>
              <a:t>？</a:t>
            </a:r>
            <a:endParaRPr lang="zh-CN" altLang="en-US" sz="3600" b="1" i="1" kern="10">
              <a:ln w="9525">
                <a:solidFill>
                  <a:srgbClr val="CC99FF"/>
                </a:solidFill>
                <a:round/>
              </a:ln>
              <a:solidFill>
                <a:srgbClr val="993366"/>
              </a:solidFill>
              <a:effectLst>
                <a:outerShdw dist="45791" dir="2021404" algn="ctr" rotWithShape="0">
                  <a:srgbClr val="C0C0C0"/>
                </a:outerShdw>
              </a:effectLst>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206855"/>
                                        </p:tgtEl>
                                        <p:attrNameLst>
                                          <p:attrName>style.visibility</p:attrName>
                                        </p:attrNameLst>
                                      </p:cBhvr>
                                      <p:to>
                                        <p:strVal val="visible"/>
                                      </p:to>
                                    </p:set>
                                  </p:childTnLst>
                                </p:cTn>
                              </p:par>
                            </p:childTnLst>
                          </p:cTn>
                        </p:par>
                        <p:par>
                          <p:cTn id="7" fill="hold">
                            <p:stCondLst>
                              <p:cond delay="15300"/>
                            </p:stCondLst>
                            <p:childTnLst>
                              <p:par>
                                <p:cTn id="8" presetID="1" presetClass="entr" presetSubtype="0" fill="hold" nodeType="afterEffect">
                                  <p:stCondLst>
                                    <p:cond delay="0"/>
                                  </p:stCondLst>
                                  <p:childTnLst>
                                    <p:set>
                                      <p:cBhvr>
                                        <p:cTn id="9" dur="1" fill="hold">
                                          <p:stCondLst>
                                            <p:cond delay="499"/>
                                          </p:stCondLst>
                                        </p:cTn>
                                        <p:tgtEl>
                                          <p:spTgt spid="206856"/>
                                        </p:tgtEl>
                                        <p:attrNameLst>
                                          <p:attrName>style.visibility</p:attrName>
                                        </p:attrNameLst>
                                      </p:cBhvr>
                                      <p:to>
                                        <p:strVal val="visible"/>
                                      </p:to>
                                    </p:set>
                                  </p:childTnLst>
                                </p:cTn>
                              </p:par>
                            </p:childTnLst>
                          </p:cTn>
                        </p:par>
                        <p:par>
                          <p:cTn id="10" fill="hold">
                            <p:stCondLst>
                              <p:cond delay="15800"/>
                            </p:stCondLst>
                            <p:childTnLst>
                              <p:par>
                                <p:cTn id="11" presetID="3" presetClass="entr" presetSubtype="5" fill="hold" grpId="0" nodeType="afterEffect">
                                  <p:stCondLst>
                                    <p:cond delay="0"/>
                                  </p:stCondLst>
                                  <p:childTnLst>
                                    <p:set>
                                      <p:cBhvr>
                                        <p:cTn id="12" dur="1" fill="hold">
                                          <p:stCondLst>
                                            <p:cond delay="499"/>
                                          </p:stCondLst>
                                        </p:cTn>
                                        <p:tgtEl>
                                          <p:spTgt spid="2068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5" grpId="0" animBg="1"/>
      <p:bldP spid="20685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582612" y="1448650"/>
            <a:ext cx="7978775" cy="4186606"/>
          </a:xfrm>
        </p:spPr>
        <p:txBody>
          <a:bodyPr>
            <a:normAutofit/>
          </a:bodyPr>
          <a:lstStyle/>
          <a:p>
            <a:r>
              <a:rPr lang="zh-CN" altLang="en-US" dirty="0"/>
              <a:t>二</a:t>
            </a:r>
            <a:r>
              <a:rPr lang="zh-CN" altLang="zh-CN" dirty="0"/>
              <a:t>、资产</a:t>
            </a:r>
            <a:r>
              <a:rPr lang="zh-CN" altLang="en-US" dirty="0"/>
              <a:t>具体项目</a:t>
            </a:r>
            <a:r>
              <a:rPr lang="zh-CN" altLang="zh-CN" dirty="0"/>
              <a:t>分析</a:t>
            </a:r>
            <a:endParaRPr lang="en-US" altLang="zh-CN" dirty="0"/>
          </a:p>
          <a:p>
            <a:pPr lvl="1"/>
            <a:r>
              <a:rPr lang="zh-CN" altLang="en-US" dirty="0"/>
              <a:t>无形资产</a:t>
            </a:r>
            <a:endParaRPr lang="en-US" altLang="zh-CN" dirty="0"/>
          </a:p>
          <a:p>
            <a:pPr lvl="2"/>
            <a:r>
              <a:rPr lang="zh-CN" altLang="zh-CN" dirty="0"/>
              <a:t>企业拥有或控制的没有实物形态的可辨认非货币性资产，主要包括专利权、非专利技术、商标权、著作权、土地使用权、特许权等。无形资产分为可辨认无形资产和不可辨认无形资产。</a:t>
            </a:r>
            <a:endParaRPr lang="zh-CN" altLang="en-US" dirty="0"/>
          </a:p>
        </p:txBody>
      </p:sp>
      <p:sp>
        <p:nvSpPr>
          <p:cNvPr id="2" name="文本框 1"/>
          <p:cNvSpPr txBox="1"/>
          <p:nvPr/>
        </p:nvSpPr>
        <p:spPr>
          <a:xfrm>
            <a:off x="1419321" y="3608857"/>
            <a:ext cx="6964576" cy="3077766"/>
          </a:xfrm>
          <a:prstGeom prst="rect">
            <a:avLst/>
          </a:prstGeom>
          <a:ln w="50800">
            <a:gradFill>
              <a:gsLst>
                <a:gs pos="0">
                  <a:schemeClr val="accent1">
                    <a:lumMod val="5000"/>
                    <a:lumOff val="95000"/>
                  </a:schemeClr>
                </a:gs>
                <a:gs pos="74000">
                  <a:schemeClr val="accent6">
                    <a:lumMod val="75000"/>
                  </a:schemeClr>
                </a:gs>
                <a:gs pos="83000">
                  <a:schemeClr val="accent6">
                    <a:lumMod val="50000"/>
                  </a:schemeClr>
                </a:gs>
                <a:gs pos="100000">
                  <a:schemeClr val="accent6">
                    <a:lumMod val="60000"/>
                    <a:lumOff val="40000"/>
                  </a:schemeClr>
                </a:gs>
              </a:gsLst>
              <a:lin ang="5400000" scaled="1"/>
            </a:gra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457200" lvl="0" indent="-457200" defTabSz="914400" eaLnBrk="0" fontAlgn="base" hangingPunct="0">
              <a:spcBef>
                <a:spcPts val="1200"/>
              </a:spcBef>
              <a:spcAft>
                <a:spcPct val="0"/>
              </a:spcAft>
              <a:buAutoNum type="arabicPeriod"/>
            </a:pPr>
            <a:r>
              <a:rPr lang="zh-CN" altLang="en-US" sz="2400" dirty="0">
                <a:solidFill>
                  <a:srgbClr val="000000"/>
                </a:solidFill>
                <a:latin typeface="Times New Roman" panose="02020603050405020304" pitchFamily="18" charset="0"/>
                <a:ea typeface="宋体" panose="02010600030101010101" pitchFamily="2" charset="-122"/>
              </a:rPr>
              <a:t>无形资产规模分析</a:t>
            </a: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r>
              <a:rPr lang="zh-CN" altLang="en-US" sz="2400" dirty="0">
                <a:solidFill>
                  <a:srgbClr val="000000"/>
                </a:solidFill>
                <a:latin typeface="Times New Roman" panose="02020603050405020304" pitchFamily="18" charset="0"/>
                <a:ea typeface="宋体" panose="02010600030101010101" pitchFamily="2" charset="-122"/>
              </a:rPr>
              <a:t>无形资产价值分析</a:t>
            </a: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r>
              <a:rPr lang="zh-CN" altLang="en-US" sz="2400" dirty="0">
                <a:solidFill>
                  <a:srgbClr val="000000"/>
                </a:solidFill>
                <a:latin typeface="Times New Roman" panose="02020603050405020304" pitchFamily="18" charset="0"/>
                <a:ea typeface="宋体" panose="02010600030101010101" pitchFamily="2" charset="-122"/>
              </a:rPr>
              <a:t>无形资产质量分析</a:t>
            </a: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r>
              <a:rPr lang="zh-CN" altLang="en-US" sz="2400" dirty="0">
                <a:solidFill>
                  <a:srgbClr val="000000"/>
                </a:solidFill>
                <a:latin typeface="Times New Roman" panose="02020603050405020304" pitchFamily="18" charset="0"/>
                <a:ea typeface="宋体" panose="02010600030101010101" pitchFamily="2" charset="-122"/>
              </a:rPr>
              <a:t>无形资产会计政策分析</a:t>
            </a: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r>
              <a:rPr lang="zh-CN" altLang="en-US" sz="2400" dirty="0">
                <a:solidFill>
                  <a:srgbClr val="000000"/>
                </a:solidFill>
                <a:latin typeface="Times New Roman" panose="02020603050405020304" pitchFamily="18" charset="0"/>
                <a:ea typeface="宋体" panose="02010600030101010101" pitchFamily="2" charset="-122"/>
              </a:rPr>
              <a:t>无形资产计提减值准备分析</a:t>
            </a: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endParaRPr lang="en-US" altLang="zh-CN" sz="2400" dirty="0">
              <a:solidFill>
                <a:srgbClr val="000000"/>
              </a:solidFill>
              <a:latin typeface="Times New Roman" panose="02020603050405020304" pitchFamily="18" charset="0"/>
              <a:ea typeface="宋体" panose="02010600030101010101" pitchFamily="2" charset="-122"/>
            </a:endParaRPr>
          </a:p>
        </p:txBody>
      </p:sp>
      <p:pic>
        <p:nvPicPr>
          <p:cNvPr id="7" name="图形 6" descr="戴装备的头"/>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168719" y="5640559"/>
            <a:ext cx="914400" cy="914400"/>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582612" y="1448650"/>
            <a:ext cx="7978775" cy="1624159"/>
          </a:xfrm>
        </p:spPr>
        <p:txBody>
          <a:bodyPr>
            <a:normAutofit/>
          </a:bodyPr>
          <a:lstStyle/>
          <a:p>
            <a:r>
              <a:rPr lang="zh-CN" altLang="en-US" dirty="0"/>
              <a:t>二</a:t>
            </a:r>
            <a:r>
              <a:rPr lang="zh-CN" altLang="zh-CN" dirty="0"/>
              <a:t>、资产</a:t>
            </a:r>
            <a:r>
              <a:rPr lang="zh-CN" altLang="en-US" dirty="0"/>
              <a:t>具体项目</a:t>
            </a:r>
            <a:r>
              <a:rPr lang="zh-CN" altLang="zh-CN" dirty="0"/>
              <a:t>分析</a:t>
            </a:r>
            <a:endParaRPr lang="en-US" altLang="zh-CN" dirty="0"/>
          </a:p>
          <a:p>
            <a:pPr lvl="1"/>
            <a:r>
              <a:rPr lang="zh-CN" altLang="zh-CN" dirty="0"/>
              <a:t>预付款项</a:t>
            </a:r>
            <a:endParaRPr lang="en-US" altLang="zh-CN" dirty="0"/>
          </a:p>
          <a:p>
            <a:pPr lvl="1"/>
            <a:endParaRPr lang="zh-CN" altLang="en-US" dirty="0"/>
          </a:p>
        </p:txBody>
      </p:sp>
      <p:sp>
        <p:nvSpPr>
          <p:cNvPr id="2" name="文本框 1"/>
          <p:cNvSpPr txBox="1"/>
          <p:nvPr/>
        </p:nvSpPr>
        <p:spPr>
          <a:xfrm>
            <a:off x="1217303" y="2472214"/>
            <a:ext cx="6964576" cy="3354765"/>
          </a:xfrm>
          <a:prstGeom prst="rect">
            <a:avLst/>
          </a:prstGeom>
          <a:ln w="50800">
            <a:gradFill>
              <a:gsLst>
                <a:gs pos="0">
                  <a:schemeClr val="accent1">
                    <a:lumMod val="5000"/>
                    <a:lumOff val="95000"/>
                  </a:schemeClr>
                </a:gs>
                <a:gs pos="74000">
                  <a:schemeClr val="accent6">
                    <a:lumMod val="75000"/>
                  </a:schemeClr>
                </a:gs>
                <a:gs pos="83000">
                  <a:schemeClr val="accent6">
                    <a:lumMod val="50000"/>
                  </a:schemeClr>
                </a:gs>
                <a:gs pos="100000">
                  <a:schemeClr val="accent6">
                    <a:lumMod val="60000"/>
                    <a:lumOff val="40000"/>
                  </a:schemeClr>
                </a:gs>
              </a:gsLst>
              <a:lin ang="5400000" scaled="1"/>
            </a:gradFill>
          </a:ln>
        </p:spPr>
        <p:style>
          <a:lnRef idx="2">
            <a:schemeClr val="accent2"/>
          </a:lnRef>
          <a:fillRef idx="1">
            <a:schemeClr val="lt1"/>
          </a:fillRef>
          <a:effectRef idx="0">
            <a:schemeClr val="accent2"/>
          </a:effectRef>
          <a:fontRef idx="minor">
            <a:schemeClr val="dk1"/>
          </a:fontRef>
        </p:style>
        <p:txBody>
          <a:bodyPr wrap="square" rtlCol="0">
            <a:spAutoFit/>
          </a:bodyPr>
          <a:lstStyle/>
          <a:p>
            <a:pPr lvl="0" defTabSz="914400" eaLnBrk="0" fontAlgn="base" hangingPunct="0">
              <a:spcBef>
                <a:spcPts val="1200"/>
              </a:spcBef>
              <a:spcAft>
                <a:spcPct val="0"/>
              </a:spcAft>
            </a:pPr>
            <a:r>
              <a:rPr lang="zh-CN" altLang="en-US" sz="2400" dirty="0">
                <a:solidFill>
                  <a:srgbClr val="000000"/>
                </a:solidFill>
                <a:latin typeface="Times New Roman" panose="02020603050405020304" pitchFamily="18" charset="0"/>
                <a:ea typeface="宋体" panose="02010600030101010101" pitchFamily="2" charset="-122"/>
              </a:rPr>
              <a:t>        企业按照购货合同的规定，预先以货币资金或货币等价物支付供应单位的款项。此项目虽然作为流动资产在财务报表中列示，但是其往往是为了换取其他资产，所以不能或是不易变现。因此在进行分析时，需要考虑其对于企业短期偿债能力的影响。若金额较大，建议从流动资产中予以剔除。</a:t>
            </a:r>
            <a:endParaRPr lang="en-US" altLang="zh-CN" sz="2400" dirty="0">
              <a:solidFill>
                <a:srgbClr val="000000"/>
              </a:solidFill>
              <a:latin typeface="Times New Roman" panose="02020603050405020304" pitchFamily="18" charset="0"/>
              <a:ea typeface="宋体" panose="02010600030101010101" pitchFamily="2" charset="-122"/>
            </a:endParaRPr>
          </a:p>
          <a:p>
            <a:pPr lvl="0" defTabSz="914400" eaLnBrk="0" fontAlgn="base" hangingPunct="0">
              <a:spcBef>
                <a:spcPts val="1200"/>
              </a:spcBef>
              <a:spcAft>
                <a:spcPct val="0"/>
              </a:spcAft>
            </a:pP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endParaRPr lang="zh-CN" altLang="en-US" sz="2400" dirty="0">
              <a:solidFill>
                <a:srgbClr val="000000"/>
              </a:solidFill>
              <a:latin typeface="Times New Roman" panose="02020603050405020304" pitchFamily="18" charset="0"/>
              <a:ea typeface="宋体" panose="02010600030101010101" pitchFamily="2" charset="-122"/>
            </a:endParaRPr>
          </a:p>
        </p:txBody>
      </p:sp>
      <p:pic>
        <p:nvPicPr>
          <p:cNvPr id="6" name="图形 5" descr="钱"/>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000033" y="4832283"/>
            <a:ext cx="914400" cy="91440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582612" y="1448650"/>
            <a:ext cx="7978775" cy="1624159"/>
          </a:xfrm>
        </p:spPr>
        <p:txBody>
          <a:bodyPr>
            <a:normAutofit/>
          </a:bodyPr>
          <a:lstStyle/>
          <a:p>
            <a:r>
              <a:rPr lang="zh-CN" altLang="en-US" dirty="0"/>
              <a:t>二</a:t>
            </a:r>
            <a:r>
              <a:rPr lang="zh-CN" altLang="zh-CN" dirty="0"/>
              <a:t>、资产</a:t>
            </a:r>
            <a:r>
              <a:rPr lang="zh-CN" altLang="en-US" dirty="0"/>
              <a:t>具体项目</a:t>
            </a:r>
            <a:r>
              <a:rPr lang="zh-CN" altLang="zh-CN" dirty="0"/>
              <a:t>分析</a:t>
            </a:r>
            <a:endParaRPr lang="en-US" altLang="zh-CN" dirty="0"/>
          </a:p>
          <a:p>
            <a:pPr lvl="1"/>
            <a:r>
              <a:rPr lang="zh-CN" altLang="zh-CN" dirty="0"/>
              <a:t>其他应收款与其他非流动资产</a:t>
            </a:r>
            <a:endParaRPr lang="zh-CN" altLang="en-US" dirty="0"/>
          </a:p>
        </p:txBody>
      </p:sp>
      <p:sp>
        <p:nvSpPr>
          <p:cNvPr id="2" name="文本框 1"/>
          <p:cNvSpPr txBox="1"/>
          <p:nvPr/>
        </p:nvSpPr>
        <p:spPr>
          <a:xfrm>
            <a:off x="1217303" y="2472214"/>
            <a:ext cx="6964576" cy="3724096"/>
          </a:xfrm>
          <a:prstGeom prst="rect">
            <a:avLst/>
          </a:prstGeom>
          <a:ln w="50800">
            <a:gradFill>
              <a:gsLst>
                <a:gs pos="0">
                  <a:schemeClr val="accent1">
                    <a:lumMod val="5000"/>
                    <a:lumOff val="95000"/>
                  </a:schemeClr>
                </a:gs>
                <a:gs pos="74000">
                  <a:schemeClr val="accent6">
                    <a:lumMod val="75000"/>
                  </a:schemeClr>
                </a:gs>
                <a:gs pos="83000">
                  <a:schemeClr val="accent6">
                    <a:lumMod val="50000"/>
                  </a:schemeClr>
                </a:gs>
                <a:gs pos="100000">
                  <a:schemeClr val="accent6">
                    <a:lumMod val="60000"/>
                    <a:lumOff val="40000"/>
                  </a:schemeClr>
                </a:gs>
              </a:gsLst>
              <a:lin ang="5400000" scaled="1"/>
            </a:gradFill>
          </a:ln>
        </p:spPr>
        <p:style>
          <a:lnRef idx="2">
            <a:schemeClr val="accent2"/>
          </a:lnRef>
          <a:fillRef idx="1">
            <a:schemeClr val="lt1"/>
          </a:fillRef>
          <a:effectRef idx="0">
            <a:schemeClr val="accent2"/>
          </a:effectRef>
          <a:fontRef idx="minor">
            <a:schemeClr val="dk1"/>
          </a:fontRef>
        </p:style>
        <p:txBody>
          <a:bodyPr wrap="square" rtlCol="0">
            <a:spAutoFit/>
          </a:bodyPr>
          <a:lstStyle/>
          <a:p>
            <a:pPr lvl="0" defTabSz="914400" eaLnBrk="0" fontAlgn="base" hangingPunct="0">
              <a:spcBef>
                <a:spcPts val="1200"/>
              </a:spcBef>
              <a:spcAft>
                <a:spcPct val="0"/>
              </a:spcAft>
            </a:pPr>
            <a:r>
              <a:rPr lang="zh-CN" altLang="en-US" sz="2400" dirty="0">
                <a:solidFill>
                  <a:srgbClr val="000000"/>
                </a:solidFill>
                <a:latin typeface="Times New Roman" panose="02020603050405020304" pitchFamily="18" charset="0"/>
                <a:ea typeface="宋体" panose="02010600030101010101" pitchFamily="2" charset="-122"/>
              </a:rPr>
              <a:t>其他应收款是指其他往来款项，可以是委托理财，可以是某种短期借款，也可以是使用某种无形资产的款项等等。</a:t>
            </a:r>
            <a:endParaRPr lang="en-US" altLang="zh-CN" sz="2400" dirty="0">
              <a:solidFill>
                <a:srgbClr val="000000"/>
              </a:solidFill>
              <a:latin typeface="Times New Roman" panose="02020603050405020304" pitchFamily="18" charset="0"/>
              <a:ea typeface="宋体" panose="02010600030101010101" pitchFamily="2" charset="-122"/>
            </a:endParaRPr>
          </a:p>
          <a:p>
            <a:pPr lvl="0" defTabSz="914400" eaLnBrk="0" fontAlgn="base" hangingPunct="0">
              <a:spcBef>
                <a:spcPts val="1200"/>
              </a:spcBef>
              <a:spcAft>
                <a:spcPct val="0"/>
              </a:spcAft>
            </a:pPr>
            <a:r>
              <a:rPr lang="zh-CN" altLang="en-US" sz="2400" dirty="0">
                <a:solidFill>
                  <a:srgbClr val="000000"/>
                </a:solidFill>
                <a:latin typeface="Times New Roman" panose="02020603050405020304" pitchFamily="18" charset="0"/>
                <a:ea typeface="宋体" panose="02010600030101010101" pitchFamily="2" charset="-122"/>
              </a:rPr>
              <a:t>其他应收款，在造假方面相较应收账款容易，不易察觉，且估价的随意性比较大，凭证较少，不容易露出马脚。因此当企业中出现大量长期未收回应收款时，需要考虑利用该项目进行盈余管理、财务造假的可能性。</a:t>
            </a:r>
            <a:endParaRPr lang="en-US" altLang="zh-CN" sz="2400" dirty="0">
              <a:solidFill>
                <a:srgbClr val="000000"/>
              </a:solidFill>
              <a:latin typeface="Times New Roman" panose="02020603050405020304" pitchFamily="18" charset="0"/>
              <a:ea typeface="宋体" panose="02010600030101010101" pitchFamily="2" charset="-122"/>
            </a:endParaRPr>
          </a:p>
          <a:p>
            <a:pPr lvl="0" defTabSz="914400" eaLnBrk="0" fontAlgn="base" hangingPunct="0">
              <a:spcBef>
                <a:spcPts val="1200"/>
              </a:spcBef>
              <a:spcAft>
                <a:spcPct val="0"/>
              </a:spcAft>
            </a:pPr>
            <a:endParaRPr lang="zh-CN" altLang="en-US" sz="2400" dirty="0">
              <a:solidFill>
                <a:srgbClr val="000000"/>
              </a:solidFill>
              <a:latin typeface="Times New Roman" panose="02020603050405020304" pitchFamily="18" charset="0"/>
              <a:ea typeface="宋体" panose="02010600030101010101" pitchFamily="2" charset="-122"/>
            </a:endParaRPr>
          </a:p>
        </p:txBody>
      </p:sp>
      <p:pic>
        <p:nvPicPr>
          <p:cNvPr id="7" name="图形 6" descr="垃圾"/>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142086" y="5281910"/>
            <a:ext cx="914400" cy="91440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582612" y="1448650"/>
            <a:ext cx="7978775" cy="1624159"/>
          </a:xfrm>
        </p:spPr>
        <p:txBody>
          <a:bodyPr>
            <a:normAutofit/>
          </a:bodyPr>
          <a:lstStyle/>
          <a:p>
            <a:r>
              <a:rPr lang="zh-CN" altLang="en-US" dirty="0"/>
              <a:t>二</a:t>
            </a:r>
            <a:r>
              <a:rPr lang="zh-CN" altLang="zh-CN" dirty="0"/>
              <a:t>、资产</a:t>
            </a:r>
            <a:r>
              <a:rPr lang="zh-CN" altLang="en-US" dirty="0"/>
              <a:t>具体项目</a:t>
            </a:r>
            <a:r>
              <a:rPr lang="zh-CN" altLang="zh-CN" dirty="0"/>
              <a:t>分析</a:t>
            </a:r>
            <a:endParaRPr lang="en-US" altLang="zh-CN" dirty="0"/>
          </a:p>
          <a:p>
            <a:pPr lvl="1"/>
            <a:r>
              <a:rPr lang="zh-CN" altLang="zh-CN" dirty="0"/>
              <a:t>合同资产</a:t>
            </a:r>
            <a:endParaRPr lang="en-US" altLang="zh-CN" dirty="0"/>
          </a:p>
          <a:p>
            <a:pPr lvl="1"/>
            <a:endParaRPr lang="zh-CN" altLang="en-US" dirty="0"/>
          </a:p>
        </p:txBody>
      </p:sp>
      <p:sp>
        <p:nvSpPr>
          <p:cNvPr id="2" name="文本框 1"/>
          <p:cNvSpPr txBox="1"/>
          <p:nvPr/>
        </p:nvSpPr>
        <p:spPr>
          <a:xfrm>
            <a:off x="1217303" y="2472214"/>
            <a:ext cx="6964576" cy="3662541"/>
          </a:xfrm>
          <a:prstGeom prst="rect">
            <a:avLst/>
          </a:prstGeom>
          <a:ln w="50800">
            <a:gradFill>
              <a:gsLst>
                <a:gs pos="0">
                  <a:schemeClr val="accent1">
                    <a:lumMod val="5000"/>
                    <a:lumOff val="95000"/>
                  </a:schemeClr>
                </a:gs>
                <a:gs pos="74000">
                  <a:schemeClr val="accent6">
                    <a:lumMod val="75000"/>
                  </a:schemeClr>
                </a:gs>
                <a:gs pos="83000">
                  <a:schemeClr val="accent6">
                    <a:lumMod val="50000"/>
                  </a:schemeClr>
                </a:gs>
                <a:gs pos="100000">
                  <a:schemeClr val="accent6">
                    <a:lumMod val="60000"/>
                    <a:lumOff val="40000"/>
                  </a:schemeClr>
                </a:gs>
              </a:gsLst>
              <a:lin ang="5400000" scaled="1"/>
            </a:gradFill>
          </a:ln>
        </p:spPr>
        <p:style>
          <a:lnRef idx="2">
            <a:schemeClr val="accent2"/>
          </a:lnRef>
          <a:fillRef idx="1">
            <a:schemeClr val="lt1"/>
          </a:fillRef>
          <a:effectRef idx="0">
            <a:schemeClr val="accent2"/>
          </a:effectRef>
          <a:fontRef idx="minor">
            <a:schemeClr val="dk1"/>
          </a:fontRef>
        </p:style>
        <p:txBody>
          <a:bodyPr wrap="square" rtlCol="0">
            <a:spAutoFit/>
          </a:bodyPr>
          <a:lstStyle/>
          <a:p>
            <a:pPr lvl="0" defTabSz="914400" eaLnBrk="0" fontAlgn="base" hangingPunct="0">
              <a:spcBef>
                <a:spcPts val="1200"/>
              </a:spcBef>
              <a:spcAft>
                <a:spcPct val="0"/>
              </a:spcAft>
            </a:pPr>
            <a:r>
              <a:rPr lang="zh-CN" altLang="en-US" sz="2400" dirty="0">
                <a:solidFill>
                  <a:srgbClr val="000000"/>
                </a:solidFill>
                <a:latin typeface="Times New Roman" panose="02020603050405020304" pitchFamily="18" charset="0"/>
                <a:ea typeface="宋体" panose="02010600030101010101" pitchFamily="2" charset="-122"/>
              </a:rPr>
              <a:t>        指企业已向客户转让商品而有权收取对价的权利，且该权利取决于时间流逝之外的其他因素。由于目前收入准则实施不久，暂未在实务当中发现利用其造假的情况。</a:t>
            </a: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endParaRPr lang="zh-CN" altLang="en-US" sz="2400" dirty="0">
              <a:solidFill>
                <a:srgbClr val="000000"/>
              </a:solidFill>
              <a:latin typeface="Times New Roman" panose="02020603050405020304" pitchFamily="18" charset="0"/>
              <a:ea typeface="宋体" panose="02010600030101010101" pitchFamily="2" charset="-122"/>
            </a:endParaRPr>
          </a:p>
        </p:txBody>
      </p:sp>
      <p:pic>
        <p:nvPicPr>
          <p:cNvPr id="6" name="图形 5" descr="钱"/>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000033" y="4832283"/>
            <a:ext cx="914400" cy="91440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582612" y="1448650"/>
            <a:ext cx="7978775" cy="1624159"/>
          </a:xfrm>
        </p:spPr>
        <p:txBody>
          <a:bodyPr>
            <a:normAutofit/>
          </a:bodyPr>
          <a:lstStyle/>
          <a:p>
            <a:r>
              <a:rPr lang="zh-CN" altLang="en-US" dirty="0"/>
              <a:t>二</a:t>
            </a:r>
            <a:r>
              <a:rPr lang="zh-CN" altLang="zh-CN" dirty="0"/>
              <a:t>、资产</a:t>
            </a:r>
            <a:r>
              <a:rPr lang="zh-CN" altLang="en-US" dirty="0"/>
              <a:t>具体项目</a:t>
            </a:r>
            <a:r>
              <a:rPr lang="zh-CN" altLang="zh-CN" dirty="0"/>
              <a:t>分析</a:t>
            </a:r>
            <a:endParaRPr lang="en-US" altLang="zh-CN" dirty="0"/>
          </a:p>
          <a:p>
            <a:pPr lvl="1"/>
            <a:r>
              <a:rPr lang="zh-CN" altLang="en-US" dirty="0"/>
              <a:t>生</a:t>
            </a:r>
            <a:r>
              <a:rPr lang="zh-CN" altLang="zh-CN" dirty="0"/>
              <a:t>产性生物资产与油气资产</a:t>
            </a:r>
            <a:endParaRPr lang="zh-CN" altLang="en-US" dirty="0"/>
          </a:p>
        </p:txBody>
      </p:sp>
      <p:sp>
        <p:nvSpPr>
          <p:cNvPr id="2" name="文本框 1"/>
          <p:cNvSpPr txBox="1"/>
          <p:nvPr/>
        </p:nvSpPr>
        <p:spPr>
          <a:xfrm>
            <a:off x="1217303" y="2472214"/>
            <a:ext cx="6964576" cy="3447098"/>
          </a:xfrm>
          <a:prstGeom prst="rect">
            <a:avLst/>
          </a:prstGeom>
          <a:ln w="50800">
            <a:gradFill>
              <a:gsLst>
                <a:gs pos="0">
                  <a:schemeClr val="accent1">
                    <a:lumMod val="5000"/>
                    <a:lumOff val="95000"/>
                  </a:schemeClr>
                </a:gs>
                <a:gs pos="74000">
                  <a:schemeClr val="accent6">
                    <a:lumMod val="75000"/>
                  </a:schemeClr>
                </a:gs>
                <a:gs pos="83000">
                  <a:schemeClr val="accent6">
                    <a:lumMod val="50000"/>
                  </a:schemeClr>
                </a:gs>
                <a:gs pos="100000">
                  <a:schemeClr val="accent6">
                    <a:lumMod val="60000"/>
                    <a:lumOff val="40000"/>
                  </a:schemeClr>
                </a:gs>
              </a:gsLst>
              <a:lin ang="5400000" scaled="1"/>
            </a:gradFill>
          </a:ln>
        </p:spPr>
        <p:style>
          <a:lnRef idx="2">
            <a:schemeClr val="accent2"/>
          </a:lnRef>
          <a:fillRef idx="1">
            <a:schemeClr val="lt1"/>
          </a:fillRef>
          <a:effectRef idx="0">
            <a:schemeClr val="accent2"/>
          </a:effectRef>
          <a:fontRef idx="minor">
            <a:schemeClr val="dk1"/>
          </a:fontRef>
        </p:style>
        <p:txBody>
          <a:bodyPr wrap="square" rtlCol="0">
            <a:spAutoFit/>
          </a:bodyPr>
          <a:lstStyle/>
          <a:p>
            <a:pPr lvl="0" defTabSz="914400" eaLnBrk="0" fontAlgn="base" hangingPunct="0">
              <a:spcBef>
                <a:spcPts val="1200"/>
              </a:spcBef>
              <a:spcAft>
                <a:spcPct val="0"/>
              </a:spcAft>
            </a:pPr>
            <a:endParaRPr lang="en-US" altLang="zh-CN" sz="2400" dirty="0">
              <a:solidFill>
                <a:srgbClr val="000000"/>
              </a:solidFill>
              <a:latin typeface="Times New Roman" panose="02020603050405020304" pitchFamily="18" charset="0"/>
              <a:ea typeface="宋体" panose="02010600030101010101" pitchFamily="2" charset="-122"/>
            </a:endParaRPr>
          </a:p>
          <a:p>
            <a:pPr lvl="0" defTabSz="914400" eaLnBrk="0" fontAlgn="base" hangingPunct="0">
              <a:spcBef>
                <a:spcPts val="1200"/>
              </a:spcBef>
              <a:spcAft>
                <a:spcPct val="0"/>
              </a:spcAft>
            </a:pPr>
            <a:r>
              <a:rPr lang="zh-CN" altLang="en-US" sz="2400" dirty="0">
                <a:solidFill>
                  <a:srgbClr val="000000"/>
                </a:solidFill>
                <a:latin typeface="Times New Roman" panose="02020603050405020304" pitchFamily="18" charset="0"/>
                <a:ea typeface="宋体" panose="02010600030101010101" pitchFamily="2" charset="-122"/>
              </a:rPr>
              <a:t>        其属于特殊行业项目，专业性较强，行业术语、专业流程等难以迅速了解和理解。</a:t>
            </a:r>
            <a:endParaRPr lang="en-US" altLang="zh-CN" sz="2400" dirty="0">
              <a:solidFill>
                <a:srgbClr val="000000"/>
              </a:solidFill>
              <a:latin typeface="Times New Roman" panose="02020603050405020304" pitchFamily="18" charset="0"/>
              <a:ea typeface="宋体" panose="02010600030101010101" pitchFamily="2" charset="-122"/>
            </a:endParaRPr>
          </a:p>
          <a:p>
            <a:pPr lvl="0" defTabSz="914400" eaLnBrk="0" fontAlgn="base" hangingPunct="0">
              <a:spcBef>
                <a:spcPts val="1200"/>
              </a:spcBef>
              <a:spcAft>
                <a:spcPct val="0"/>
              </a:spcAft>
            </a:pPr>
            <a:r>
              <a:rPr lang="en-US" altLang="zh-CN" sz="2400" dirty="0">
                <a:solidFill>
                  <a:srgbClr val="000000"/>
                </a:solidFill>
                <a:latin typeface="Times New Roman" panose="02020603050405020304" pitchFamily="18" charset="0"/>
                <a:ea typeface="宋体" panose="02010600030101010101" pitchFamily="2" charset="-122"/>
              </a:rPr>
              <a:t>         </a:t>
            </a:r>
            <a:r>
              <a:rPr lang="zh-CN" altLang="en-US" sz="2400" dirty="0">
                <a:solidFill>
                  <a:srgbClr val="000000"/>
                </a:solidFill>
                <a:latin typeface="Times New Roman" panose="02020603050405020304" pitchFamily="18" charset="0"/>
                <a:ea typeface="宋体" panose="02010600030101010101" pitchFamily="2" charset="-122"/>
              </a:rPr>
              <a:t>资产性质特殊，不易可靠计量。</a:t>
            </a: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endParaRPr lang="en-US" altLang="zh-CN" sz="2400" dirty="0">
              <a:solidFill>
                <a:srgbClr val="000000"/>
              </a:solidFill>
              <a:latin typeface="Times New Roman" panose="02020603050405020304" pitchFamily="18" charset="0"/>
              <a:ea typeface="宋体" panose="02010600030101010101" pitchFamily="2" charset="-122"/>
            </a:endParaRPr>
          </a:p>
          <a:p>
            <a:pPr lvl="0" defTabSz="914400" eaLnBrk="0" fontAlgn="base" hangingPunct="0">
              <a:spcBef>
                <a:spcPts val="1200"/>
              </a:spcBef>
              <a:spcAft>
                <a:spcPct val="0"/>
              </a:spcAft>
            </a:pP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endParaRPr lang="zh-CN" altLang="en-US" sz="2400" dirty="0">
              <a:solidFill>
                <a:srgbClr val="000000"/>
              </a:solidFill>
              <a:latin typeface="Times New Roman" panose="02020603050405020304" pitchFamily="18" charset="0"/>
              <a:ea typeface="宋体" panose="02010600030101010101" pitchFamily="2" charset="-122"/>
            </a:endParaRPr>
          </a:p>
        </p:txBody>
      </p:sp>
      <p:pic>
        <p:nvPicPr>
          <p:cNvPr id="7" name="图形 6" descr="乳牛"/>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961418" y="5004912"/>
            <a:ext cx="914400" cy="914400"/>
          </a:xfrm>
          <a:prstGeom prst="rect">
            <a:avLst/>
          </a:prstGeom>
        </p:spPr>
      </p:pic>
      <p:pic>
        <p:nvPicPr>
          <p:cNvPr id="9" name="图形 8" descr="公鸡"/>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80339" y="5004912"/>
            <a:ext cx="914400" cy="914400"/>
          </a:xfrm>
          <a:prstGeom prst="rect">
            <a:avLst/>
          </a:prstGeom>
        </p:spPr>
      </p:pic>
      <p:pic>
        <p:nvPicPr>
          <p:cNvPr id="11" name="图形 10" descr="猪"/>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99260" y="5004912"/>
            <a:ext cx="914400" cy="914400"/>
          </a:xfrm>
          <a:prstGeom prst="rect">
            <a:avLst/>
          </a:prstGeom>
        </p:spPr>
      </p:pic>
      <p:pic>
        <p:nvPicPr>
          <p:cNvPr id="13" name="图形 12" descr="绵羊"/>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476521" y="5004912"/>
            <a:ext cx="914400" cy="914400"/>
          </a:xfrm>
          <a:prstGeom prst="rect">
            <a:avLst/>
          </a:prstGeom>
        </p:spPr>
      </p:pic>
      <p:pic>
        <p:nvPicPr>
          <p:cNvPr id="15" name="图形 14" descr="壳"/>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373052" y="5004912"/>
            <a:ext cx="914400" cy="914400"/>
          </a:xfrm>
          <a:prstGeom prst="rect">
            <a:avLst/>
          </a:prstGeom>
        </p:spPr>
      </p:pic>
      <p:pic>
        <p:nvPicPr>
          <p:cNvPr id="17" name="图形 16" descr="落水声"/>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267479" y="5004912"/>
            <a:ext cx="914400" cy="914400"/>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582612" y="1448650"/>
            <a:ext cx="7978775" cy="1624159"/>
          </a:xfrm>
        </p:spPr>
        <p:txBody>
          <a:bodyPr>
            <a:normAutofit/>
          </a:bodyPr>
          <a:lstStyle/>
          <a:p>
            <a:r>
              <a:rPr lang="zh-CN" altLang="en-US" dirty="0"/>
              <a:t>二</a:t>
            </a:r>
            <a:r>
              <a:rPr lang="zh-CN" altLang="zh-CN" dirty="0"/>
              <a:t>、资产</a:t>
            </a:r>
            <a:r>
              <a:rPr lang="zh-CN" altLang="en-US" dirty="0"/>
              <a:t>具体项目</a:t>
            </a:r>
            <a:r>
              <a:rPr lang="zh-CN" altLang="zh-CN" dirty="0"/>
              <a:t>分析</a:t>
            </a:r>
            <a:endParaRPr lang="en-US" altLang="zh-CN" dirty="0"/>
          </a:p>
          <a:p>
            <a:pPr lvl="1"/>
            <a:r>
              <a:rPr lang="zh-CN" altLang="zh-CN" dirty="0"/>
              <a:t>使用权资产</a:t>
            </a:r>
            <a:endParaRPr lang="zh-CN" altLang="en-US" dirty="0"/>
          </a:p>
        </p:txBody>
      </p:sp>
      <p:sp>
        <p:nvSpPr>
          <p:cNvPr id="2" name="文本框 1"/>
          <p:cNvSpPr txBox="1"/>
          <p:nvPr/>
        </p:nvSpPr>
        <p:spPr>
          <a:xfrm>
            <a:off x="1217303" y="2472214"/>
            <a:ext cx="6964576" cy="3662541"/>
          </a:xfrm>
          <a:prstGeom prst="rect">
            <a:avLst/>
          </a:prstGeom>
          <a:ln w="50800">
            <a:gradFill>
              <a:gsLst>
                <a:gs pos="0">
                  <a:schemeClr val="accent1">
                    <a:lumMod val="5000"/>
                    <a:lumOff val="95000"/>
                  </a:schemeClr>
                </a:gs>
                <a:gs pos="74000">
                  <a:schemeClr val="accent6">
                    <a:lumMod val="75000"/>
                  </a:schemeClr>
                </a:gs>
                <a:gs pos="83000">
                  <a:schemeClr val="accent6">
                    <a:lumMod val="50000"/>
                  </a:schemeClr>
                </a:gs>
                <a:gs pos="100000">
                  <a:schemeClr val="accent6">
                    <a:lumMod val="60000"/>
                    <a:lumOff val="40000"/>
                  </a:schemeClr>
                </a:gs>
              </a:gsLst>
              <a:lin ang="5400000" scaled="1"/>
            </a:gradFill>
          </a:ln>
        </p:spPr>
        <p:style>
          <a:lnRef idx="2">
            <a:schemeClr val="accent2"/>
          </a:lnRef>
          <a:fillRef idx="1">
            <a:schemeClr val="lt1"/>
          </a:fillRef>
          <a:effectRef idx="0">
            <a:schemeClr val="accent2"/>
          </a:effectRef>
          <a:fontRef idx="minor">
            <a:schemeClr val="dk1"/>
          </a:fontRef>
        </p:style>
        <p:txBody>
          <a:bodyPr wrap="square" rtlCol="0">
            <a:spAutoFit/>
          </a:bodyPr>
          <a:lstStyle/>
          <a:p>
            <a:pPr lvl="0" defTabSz="914400" eaLnBrk="0" fontAlgn="base" hangingPunct="0">
              <a:spcBef>
                <a:spcPts val="1200"/>
              </a:spcBef>
              <a:spcAft>
                <a:spcPct val="0"/>
              </a:spcAft>
            </a:pPr>
            <a:r>
              <a:rPr lang="zh-CN" altLang="en-US" sz="2400" dirty="0">
                <a:solidFill>
                  <a:srgbClr val="000000"/>
                </a:solidFill>
                <a:latin typeface="Times New Roman" panose="02020603050405020304" pitchFamily="18" charset="0"/>
                <a:ea typeface="宋体" panose="02010600030101010101" pitchFamily="2" charset="-122"/>
              </a:rPr>
              <a:t>        指承租人可在租赁期内使用租赁资产的权利。这一项目的性质与固定资产类似，在固定期间内需要计提折旧。因此在进行财务报表分析时可以考虑将其纳入固定资产的范围进行分析和考虑。</a:t>
            </a: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endParaRPr lang="zh-CN" altLang="en-US" sz="2400" dirty="0">
              <a:solidFill>
                <a:srgbClr val="000000"/>
              </a:solidFill>
              <a:latin typeface="Times New Roman" panose="02020603050405020304" pitchFamily="18" charset="0"/>
              <a:ea typeface="宋体" panose="02010600030101010101" pitchFamily="2" charset="-122"/>
            </a:endParaRPr>
          </a:p>
        </p:txBody>
      </p:sp>
      <p:pic>
        <p:nvPicPr>
          <p:cNvPr id="7" name="图形 6" descr="汽车"/>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6921795" y="5161876"/>
            <a:ext cx="914400" cy="91440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582612" y="1448650"/>
            <a:ext cx="7978775" cy="1624159"/>
          </a:xfrm>
        </p:spPr>
        <p:txBody>
          <a:bodyPr>
            <a:normAutofit/>
          </a:bodyPr>
          <a:lstStyle/>
          <a:p>
            <a:r>
              <a:rPr lang="zh-CN" altLang="en-US" dirty="0"/>
              <a:t>二</a:t>
            </a:r>
            <a:r>
              <a:rPr lang="zh-CN" altLang="zh-CN" dirty="0"/>
              <a:t>、资产</a:t>
            </a:r>
            <a:r>
              <a:rPr lang="zh-CN" altLang="en-US" dirty="0"/>
              <a:t>具体项目</a:t>
            </a:r>
            <a:r>
              <a:rPr lang="zh-CN" altLang="zh-CN" dirty="0"/>
              <a:t>分析</a:t>
            </a:r>
            <a:endParaRPr lang="en-US" altLang="zh-CN" dirty="0"/>
          </a:p>
          <a:p>
            <a:pPr lvl="1"/>
            <a:r>
              <a:rPr lang="zh-CN" altLang="zh-CN" dirty="0"/>
              <a:t>长期待摊费用</a:t>
            </a:r>
            <a:endParaRPr lang="zh-CN" altLang="en-US" dirty="0"/>
          </a:p>
        </p:txBody>
      </p:sp>
      <p:sp>
        <p:nvSpPr>
          <p:cNvPr id="2" name="文本框 1"/>
          <p:cNvSpPr txBox="1"/>
          <p:nvPr/>
        </p:nvSpPr>
        <p:spPr>
          <a:xfrm>
            <a:off x="1217303" y="2472214"/>
            <a:ext cx="6964576" cy="3939540"/>
          </a:xfrm>
          <a:prstGeom prst="rect">
            <a:avLst/>
          </a:prstGeom>
          <a:ln w="50800">
            <a:gradFill>
              <a:gsLst>
                <a:gs pos="0">
                  <a:schemeClr val="accent1">
                    <a:lumMod val="5000"/>
                    <a:lumOff val="95000"/>
                  </a:schemeClr>
                </a:gs>
                <a:gs pos="74000">
                  <a:schemeClr val="accent6">
                    <a:lumMod val="75000"/>
                  </a:schemeClr>
                </a:gs>
                <a:gs pos="83000">
                  <a:schemeClr val="accent6">
                    <a:lumMod val="50000"/>
                  </a:schemeClr>
                </a:gs>
                <a:gs pos="100000">
                  <a:schemeClr val="accent6">
                    <a:lumMod val="60000"/>
                    <a:lumOff val="40000"/>
                  </a:schemeClr>
                </a:gs>
              </a:gsLst>
              <a:lin ang="5400000" scaled="1"/>
            </a:gradFill>
          </a:ln>
        </p:spPr>
        <p:style>
          <a:lnRef idx="2">
            <a:schemeClr val="accent2"/>
          </a:lnRef>
          <a:fillRef idx="1">
            <a:schemeClr val="lt1"/>
          </a:fillRef>
          <a:effectRef idx="0">
            <a:schemeClr val="accent2"/>
          </a:effectRef>
          <a:fontRef idx="minor">
            <a:schemeClr val="dk1"/>
          </a:fontRef>
        </p:style>
        <p:txBody>
          <a:bodyPr wrap="square" rtlCol="0">
            <a:spAutoFit/>
          </a:bodyPr>
          <a:lstStyle/>
          <a:p>
            <a:pPr lvl="0" defTabSz="914400" eaLnBrk="0" fontAlgn="base" hangingPunct="0">
              <a:spcBef>
                <a:spcPts val="1200"/>
              </a:spcBef>
              <a:spcAft>
                <a:spcPct val="0"/>
              </a:spcAft>
            </a:pPr>
            <a:r>
              <a:rPr lang="zh-CN" altLang="en-US" sz="2400" dirty="0">
                <a:solidFill>
                  <a:srgbClr val="000000"/>
                </a:solidFill>
                <a:latin typeface="Times New Roman" panose="02020603050405020304" pitchFamily="18" charset="0"/>
                <a:ea typeface="宋体" panose="02010600030101010101" pitchFamily="2" charset="-122"/>
              </a:rPr>
              <a:t>        指企业已经支出，但摊销期限在</a:t>
            </a:r>
            <a:r>
              <a:rPr lang="en-US" altLang="zh-CN" sz="2400" dirty="0">
                <a:solidFill>
                  <a:srgbClr val="000000"/>
                </a:solidFill>
                <a:latin typeface="Times New Roman" panose="02020603050405020304" pitchFamily="18" charset="0"/>
                <a:ea typeface="宋体" panose="02010600030101010101" pitchFamily="2" charset="-122"/>
              </a:rPr>
              <a:t>1</a:t>
            </a:r>
            <a:r>
              <a:rPr lang="zh-CN" altLang="en-US" sz="2400" dirty="0">
                <a:solidFill>
                  <a:srgbClr val="000000"/>
                </a:solidFill>
                <a:latin typeface="Times New Roman" panose="02020603050405020304" pitchFamily="18" charset="0"/>
                <a:ea typeface="宋体" panose="02010600030101010101" pitchFamily="2" charset="-122"/>
              </a:rPr>
              <a:t>年以上（不含</a:t>
            </a:r>
            <a:r>
              <a:rPr lang="en-US" altLang="zh-CN" sz="2400" dirty="0">
                <a:solidFill>
                  <a:srgbClr val="000000"/>
                </a:solidFill>
                <a:latin typeface="Times New Roman" panose="02020603050405020304" pitchFamily="18" charset="0"/>
                <a:ea typeface="宋体" panose="02010600030101010101" pitchFamily="2" charset="-122"/>
              </a:rPr>
              <a:t>1</a:t>
            </a:r>
            <a:r>
              <a:rPr lang="zh-CN" altLang="en-US" sz="2400" dirty="0">
                <a:solidFill>
                  <a:srgbClr val="000000"/>
                </a:solidFill>
                <a:latin typeface="Times New Roman" panose="02020603050405020304" pitchFamily="18" charset="0"/>
                <a:ea typeface="宋体" panose="02010600030101010101" pitchFamily="2" charset="-122"/>
              </a:rPr>
              <a:t>年）的各项费用。由于上市企业连续两年亏损会被“</a:t>
            </a:r>
            <a:r>
              <a:rPr lang="en-US" altLang="zh-CN" sz="2400" dirty="0">
                <a:solidFill>
                  <a:srgbClr val="000000"/>
                </a:solidFill>
                <a:latin typeface="Times New Roman" panose="02020603050405020304" pitchFamily="18" charset="0"/>
                <a:ea typeface="宋体" panose="02010600030101010101" pitchFamily="2" charset="-122"/>
              </a:rPr>
              <a:t>ST”</a:t>
            </a:r>
            <a:r>
              <a:rPr lang="zh-CN" altLang="en-US" sz="2400" dirty="0">
                <a:solidFill>
                  <a:srgbClr val="000000"/>
                </a:solidFill>
                <a:latin typeface="Times New Roman" panose="02020603050405020304" pitchFamily="18" charset="0"/>
                <a:ea typeface="宋体" panose="02010600030101010101" pitchFamily="2" charset="-122"/>
              </a:rPr>
              <a:t>的规定以及信号传递理论的影响，上市企业通常会考虑平滑利润。而将费用资本化后在各个会计期间进行分摊是平滑利润的重要手段，因此上市企业会尽量将费用计入长期待摊费用，然后在各期进行摊销。在进行该项目的分析时，可以考虑检查其明细项目是否满足资本化的条件，而后进行费用是否合理的分析。</a:t>
            </a: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endParaRPr lang="zh-CN" altLang="en-US" sz="2400" dirty="0">
              <a:solidFill>
                <a:srgbClr val="000000"/>
              </a:solidFill>
              <a:latin typeface="Times New Roman" panose="02020603050405020304" pitchFamily="18" charset="0"/>
              <a:ea typeface="宋体" panose="02010600030101010101" pitchFamily="2" charset="-122"/>
            </a:endParaRPr>
          </a:p>
        </p:txBody>
      </p:sp>
      <p:pic>
        <p:nvPicPr>
          <p:cNvPr id="6" name="图形 5" descr="扫描仪"/>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6957502" y="5409350"/>
            <a:ext cx="914400" cy="914400"/>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582612" y="1448650"/>
            <a:ext cx="7978775" cy="1624159"/>
          </a:xfrm>
        </p:spPr>
        <p:txBody>
          <a:bodyPr>
            <a:normAutofit/>
          </a:bodyPr>
          <a:lstStyle/>
          <a:p>
            <a:r>
              <a:rPr lang="zh-CN" altLang="en-US" dirty="0"/>
              <a:t>二</a:t>
            </a:r>
            <a:r>
              <a:rPr lang="zh-CN" altLang="zh-CN" dirty="0"/>
              <a:t>、资产</a:t>
            </a:r>
            <a:r>
              <a:rPr lang="zh-CN" altLang="en-US" dirty="0"/>
              <a:t>具体项目</a:t>
            </a:r>
            <a:r>
              <a:rPr lang="zh-CN" altLang="zh-CN" dirty="0"/>
              <a:t>分析</a:t>
            </a:r>
            <a:endParaRPr lang="en-US" altLang="zh-CN" dirty="0"/>
          </a:p>
          <a:p>
            <a:pPr lvl="1"/>
            <a:r>
              <a:rPr lang="zh-CN" altLang="zh-CN" dirty="0"/>
              <a:t>递延所得税资产</a:t>
            </a:r>
            <a:endParaRPr lang="zh-CN" altLang="en-US" dirty="0"/>
          </a:p>
        </p:txBody>
      </p:sp>
      <p:sp>
        <p:nvSpPr>
          <p:cNvPr id="2" name="文本框 1"/>
          <p:cNvSpPr txBox="1"/>
          <p:nvPr/>
        </p:nvSpPr>
        <p:spPr>
          <a:xfrm>
            <a:off x="1217303" y="2472214"/>
            <a:ext cx="6964576" cy="3939540"/>
          </a:xfrm>
          <a:prstGeom prst="rect">
            <a:avLst/>
          </a:prstGeom>
          <a:ln w="50800">
            <a:gradFill>
              <a:gsLst>
                <a:gs pos="0">
                  <a:schemeClr val="accent1">
                    <a:lumMod val="5000"/>
                    <a:lumOff val="95000"/>
                  </a:schemeClr>
                </a:gs>
                <a:gs pos="74000">
                  <a:schemeClr val="accent6">
                    <a:lumMod val="75000"/>
                  </a:schemeClr>
                </a:gs>
                <a:gs pos="83000">
                  <a:schemeClr val="accent6">
                    <a:lumMod val="50000"/>
                  </a:schemeClr>
                </a:gs>
                <a:gs pos="100000">
                  <a:schemeClr val="accent6">
                    <a:lumMod val="60000"/>
                    <a:lumOff val="40000"/>
                  </a:schemeClr>
                </a:gs>
              </a:gsLst>
              <a:lin ang="5400000" scaled="1"/>
            </a:gradFill>
          </a:ln>
        </p:spPr>
        <p:style>
          <a:lnRef idx="2">
            <a:schemeClr val="accent2"/>
          </a:lnRef>
          <a:fillRef idx="1">
            <a:schemeClr val="lt1"/>
          </a:fillRef>
          <a:effectRef idx="0">
            <a:schemeClr val="accent2"/>
          </a:effectRef>
          <a:fontRef idx="minor">
            <a:schemeClr val="dk1"/>
          </a:fontRef>
        </p:style>
        <p:txBody>
          <a:bodyPr wrap="square" rtlCol="0">
            <a:spAutoFit/>
          </a:bodyPr>
          <a:lstStyle/>
          <a:p>
            <a:pPr lvl="0" defTabSz="914400" eaLnBrk="0" fontAlgn="base" hangingPunct="0">
              <a:spcBef>
                <a:spcPts val="1200"/>
              </a:spcBef>
              <a:spcAft>
                <a:spcPct val="0"/>
              </a:spcAft>
            </a:pPr>
            <a:r>
              <a:rPr lang="zh-CN" altLang="en-US" sz="2400" dirty="0">
                <a:solidFill>
                  <a:srgbClr val="000000"/>
                </a:solidFill>
                <a:latin typeface="Times New Roman" panose="02020603050405020304" pitchFamily="18" charset="0"/>
                <a:ea typeface="宋体" panose="02010600030101010101" pitchFamily="2" charset="-122"/>
              </a:rPr>
              <a:t>        在各企业造假案例当中，应交税费造假比重极低，可行性不高，因此若是企业当中存在比重较高的递延所得税负债，可以考虑存在重大错报风险，不能信任其财务报表的可能性极高。反之，一般企业中不会存在大规模的递延所得税资产，若是大量存在，则说明企业的纳税筹划水平极低，管理经营不善。另外，也需要明白递延所得税资产并非资产，不过是制度差异的产物，并不能作为企业总资产规模的组成部分进行分析。</a:t>
            </a:r>
            <a:endParaRPr lang="en-US" altLang="zh-CN" sz="2400" dirty="0">
              <a:solidFill>
                <a:srgbClr val="000000"/>
              </a:solidFill>
              <a:latin typeface="Times New Roman" panose="02020603050405020304" pitchFamily="18" charset="0"/>
              <a:ea typeface="宋体" panose="02010600030101010101" pitchFamily="2" charset="-122"/>
            </a:endParaRPr>
          </a:p>
          <a:p>
            <a:pPr marL="457200" lvl="0" indent="-457200" defTabSz="914400" eaLnBrk="0" fontAlgn="base" hangingPunct="0">
              <a:spcBef>
                <a:spcPts val="1200"/>
              </a:spcBef>
              <a:spcAft>
                <a:spcPct val="0"/>
              </a:spcAft>
              <a:buAutoNum type="arabicPeriod"/>
            </a:pPr>
            <a:endParaRPr lang="zh-CN" altLang="en-US" sz="2400" dirty="0">
              <a:solidFill>
                <a:srgbClr val="0000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58259" y="303041"/>
            <a:ext cx="7886700" cy="927647"/>
          </a:xfrm>
        </p:spPr>
        <p:txBody>
          <a:bodyPr>
            <a:normAutofit/>
          </a:bodyPr>
          <a:lstStyle/>
          <a:p>
            <a:r>
              <a:rPr lang="zh-CN" altLang="en-US" dirty="0"/>
              <a:t>第二节 </a:t>
            </a:r>
            <a:r>
              <a:rPr lang="zh-CN" altLang="zh-CN" dirty="0"/>
              <a:t>资产项目内容及其分析</a:t>
            </a:r>
            <a:endParaRPr lang="zh-CN" altLang="en-US" dirty="0"/>
          </a:p>
        </p:txBody>
      </p:sp>
      <p:sp>
        <p:nvSpPr>
          <p:cNvPr id="5" name="文本占位符 4"/>
          <p:cNvSpPr>
            <a:spLocks noGrp="1"/>
          </p:cNvSpPr>
          <p:nvPr>
            <p:ph type="body" sz="quarter" idx="13"/>
          </p:nvPr>
        </p:nvSpPr>
        <p:spPr>
          <a:xfrm>
            <a:off x="582612" y="1448650"/>
            <a:ext cx="7978775" cy="1624159"/>
          </a:xfrm>
        </p:spPr>
        <p:txBody>
          <a:bodyPr>
            <a:normAutofit/>
          </a:bodyPr>
          <a:lstStyle/>
          <a:p>
            <a:r>
              <a:rPr lang="zh-CN" altLang="en-US" dirty="0"/>
              <a:t>二</a:t>
            </a:r>
            <a:r>
              <a:rPr lang="zh-CN" altLang="zh-CN" dirty="0"/>
              <a:t>、资产</a:t>
            </a:r>
            <a:r>
              <a:rPr lang="zh-CN" altLang="en-US" dirty="0"/>
              <a:t>具体项目</a:t>
            </a:r>
            <a:r>
              <a:rPr lang="zh-CN" altLang="zh-CN" dirty="0"/>
              <a:t>分析</a:t>
            </a:r>
            <a:endParaRPr lang="en-US" altLang="zh-CN" dirty="0"/>
          </a:p>
          <a:p>
            <a:pPr lvl="1"/>
            <a:r>
              <a:rPr lang="zh-CN" altLang="en-US" dirty="0"/>
              <a:t>商誉</a:t>
            </a:r>
            <a:endParaRPr lang="zh-CN" altLang="en-US" dirty="0"/>
          </a:p>
        </p:txBody>
      </p:sp>
      <p:sp>
        <p:nvSpPr>
          <p:cNvPr id="2" name="文本框 1"/>
          <p:cNvSpPr txBox="1"/>
          <p:nvPr/>
        </p:nvSpPr>
        <p:spPr>
          <a:xfrm>
            <a:off x="1217303" y="2472214"/>
            <a:ext cx="7344084" cy="3477875"/>
          </a:xfrm>
          <a:prstGeom prst="rect">
            <a:avLst/>
          </a:prstGeom>
          <a:ln w="50800">
            <a:gradFill>
              <a:gsLst>
                <a:gs pos="0">
                  <a:schemeClr val="accent1">
                    <a:lumMod val="5000"/>
                    <a:lumOff val="95000"/>
                  </a:schemeClr>
                </a:gs>
                <a:gs pos="74000">
                  <a:schemeClr val="accent6">
                    <a:lumMod val="75000"/>
                  </a:schemeClr>
                </a:gs>
                <a:gs pos="83000">
                  <a:schemeClr val="accent6">
                    <a:lumMod val="50000"/>
                  </a:schemeClr>
                </a:gs>
                <a:gs pos="100000">
                  <a:schemeClr val="accent6">
                    <a:lumMod val="60000"/>
                    <a:lumOff val="40000"/>
                  </a:schemeClr>
                </a:gs>
              </a:gsLst>
              <a:lin ang="5400000" scaled="1"/>
            </a:gradFill>
          </a:ln>
        </p:spPr>
        <p:style>
          <a:lnRef idx="2">
            <a:schemeClr val="accent2"/>
          </a:lnRef>
          <a:fillRef idx="1">
            <a:schemeClr val="lt1"/>
          </a:fillRef>
          <a:effectRef idx="0">
            <a:schemeClr val="accent2"/>
          </a:effectRef>
          <a:fontRef idx="minor">
            <a:schemeClr val="dk1"/>
          </a:fontRef>
        </p:style>
        <p:txBody>
          <a:bodyPr wrap="square" rtlCol="0">
            <a:spAutoFit/>
          </a:bodyPr>
          <a:lstStyle/>
          <a:p>
            <a:pPr lvl="0" defTabSz="914400" eaLnBrk="0" fontAlgn="base" hangingPunct="0">
              <a:spcAft>
                <a:spcPct val="0"/>
              </a:spcAft>
            </a:pPr>
            <a:r>
              <a:rPr lang="zh-CN" altLang="en-US" sz="2000" dirty="0">
                <a:solidFill>
                  <a:srgbClr val="000000"/>
                </a:solidFill>
                <a:latin typeface="Times New Roman" panose="02020603050405020304" pitchFamily="18" charset="0"/>
                <a:ea typeface="宋体" panose="02010600030101010101" pitchFamily="2" charset="-122"/>
              </a:rPr>
              <a:t>        企业在非同一控制下的企业合并当中，由于企业合并成本与取得被购买方可辨认净资产公允价值的差额形成的。</a:t>
            </a:r>
            <a:endParaRPr lang="en-US" altLang="zh-CN" sz="2000" dirty="0">
              <a:solidFill>
                <a:srgbClr val="000000"/>
              </a:solidFill>
              <a:latin typeface="Times New Roman" panose="02020603050405020304" pitchFamily="18" charset="0"/>
              <a:ea typeface="宋体" panose="02010600030101010101" pitchFamily="2" charset="-122"/>
            </a:endParaRPr>
          </a:p>
          <a:p>
            <a:pPr lvl="0" defTabSz="914400" eaLnBrk="0" fontAlgn="base" hangingPunct="0">
              <a:spcAft>
                <a:spcPct val="0"/>
              </a:spcAft>
            </a:pPr>
            <a:r>
              <a:rPr lang="zh-CN" altLang="en-US" sz="2000" dirty="0">
                <a:solidFill>
                  <a:srgbClr val="000000"/>
                </a:solidFill>
                <a:latin typeface="Times New Roman" panose="02020603050405020304" pitchFamily="18" charset="0"/>
                <a:ea typeface="宋体" panose="02010600030101010101" pitchFamily="2" charset="-122"/>
              </a:rPr>
              <a:t>        通俗来说它不过是企业合并当中支付的更高对价，是亏损。</a:t>
            </a:r>
            <a:endParaRPr lang="en-US" altLang="zh-CN" sz="2000" dirty="0">
              <a:solidFill>
                <a:srgbClr val="000000"/>
              </a:solidFill>
              <a:latin typeface="Times New Roman" panose="02020603050405020304" pitchFamily="18" charset="0"/>
              <a:ea typeface="宋体" panose="02010600030101010101" pitchFamily="2" charset="-122"/>
            </a:endParaRPr>
          </a:p>
          <a:p>
            <a:pPr lvl="0" defTabSz="914400" eaLnBrk="0" fontAlgn="base" hangingPunct="0">
              <a:spcAft>
                <a:spcPct val="0"/>
              </a:spcAft>
            </a:pPr>
            <a:r>
              <a:rPr lang="zh-CN" altLang="en-US" sz="2000" dirty="0">
                <a:solidFill>
                  <a:srgbClr val="000000"/>
                </a:solidFill>
                <a:latin typeface="Times New Roman" panose="02020603050405020304" pitchFamily="18" charset="0"/>
                <a:ea typeface="宋体" panose="02010600030101010101" pitchFamily="2" charset="-122"/>
              </a:rPr>
              <a:t>        在企业合并准则修订之前，其前身为“营业外支出”，直接计入当期损益。但由于经济环境、大国博弈等因素影响，将其改名为“</a:t>
            </a:r>
            <a:r>
              <a:rPr lang="en-US" altLang="zh-CN" sz="2000" dirty="0">
                <a:solidFill>
                  <a:srgbClr val="000000"/>
                </a:solidFill>
                <a:latin typeface="Times New Roman" panose="02020603050405020304" pitchFamily="18" charset="0"/>
                <a:ea typeface="宋体" panose="02010600030101010101" pitchFamily="2" charset="-122"/>
              </a:rPr>
              <a:t>good will”</a:t>
            </a:r>
            <a:r>
              <a:rPr lang="zh-CN" altLang="en-US" sz="2000" dirty="0">
                <a:solidFill>
                  <a:srgbClr val="000000"/>
                </a:solidFill>
                <a:latin typeface="Times New Roman" panose="02020603050405020304" pitchFamily="18" charset="0"/>
                <a:ea typeface="宋体" panose="02010600030101010101" pitchFamily="2" charset="-122"/>
              </a:rPr>
              <a:t>，中文名为“商誉”，进行了资本化，作为一项资产在资产负债表进行列示。因此在进行财务报表分析时，可以剔除商誉进行分析。</a:t>
            </a: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zh-CN" altLang="en-US" sz="2000" dirty="0">
              <a:solidFill>
                <a:srgbClr val="000000"/>
              </a:solidFill>
              <a:latin typeface="Times New Roman" panose="02020603050405020304" pitchFamily="18" charset="0"/>
              <a:ea typeface="宋体" panose="02010600030101010101" pitchFamily="2" charset="-122"/>
            </a:endParaRPr>
          </a:p>
        </p:txBody>
      </p:sp>
      <p:pic>
        <p:nvPicPr>
          <p:cNvPr id="6" name="图形 5" descr="实心填充的恶魔表情"/>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469497" y="5098783"/>
            <a:ext cx="914400" cy="914400"/>
          </a:xfrm>
          <a:prstGeom prst="rect">
            <a:avLst/>
          </a:prstGeom>
        </p:spPr>
      </p:pic>
      <p:pic>
        <p:nvPicPr>
          <p:cNvPr id="9" name="图形 8" descr="无填充的魔鬼表情"/>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12566" y="5098783"/>
            <a:ext cx="914400" cy="914400"/>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271146"/>
            <a:ext cx="7886700" cy="927647"/>
          </a:xfrm>
        </p:spPr>
        <p:txBody>
          <a:bodyPr/>
          <a:lstStyle/>
          <a:p>
            <a:r>
              <a:rPr lang="zh-CN" altLang="en-US" dirty="0"/>
              <a:t>第三节 负债项目内容及其分析</a:t>
            </a:r>
            <a:endParaRPr lang="zh-CN" altLang="en-US" dirty="0"/>
          </a:p>
        </p:txBody>
      </p:sp>
      <p:sp>
        <p:nvSpPr>
          <p:cNvPr id="3" name="文本占位符 2"/>
          <p:cNvSpPr>
            <a:spLocks noGrp="1"/>
          </p:cNvSpPr>
          <p:nvPr>
            <p:ph type="body" sz="quarter" idx="13"/>
          </p:nvPr>
        </p:nvSpPr>
        <p:spPr>
          <a:xfrm>
            <a:off x="628650" y="1608138"/>
            <a:ext cx="7978775" cy="1820862"/>
          </a:xfrm>
        </p:spPr>
        <p:txBody>
          <a:bodyPr>
            <a:normAutofit/>
          </a:bodyPr>
          <a:lstStyle/>
          <a:p>
            <a:r>
              <a:rPr lang="zh-CN" altLang="zh-CN" dirty="0"/>
              <a:t>一、</a:t>
            </a:r>
            <a:r>
              <a:rPr lang="zh-CN" altLang="en-US" dirty="0"/>
              <a:t>负债分析</a:t>
            </a:r>
            <a:endParaRPr lang="en-US" altLang="zh-CN" dirty="0"/>
          </a:p>
          <a:p>
            <a:pPr lvl="1"/>
            <a:r>
              <a:rPr lang="zh-CN" altLang="zh-CN" dirty="0"/>
              <a:t>负债结构分析</a:t>
            </a:r>
            <a:endParaRPr lang="zh-CN" altLang="zh-CN" sz="2000" dirty="0"/>
          </a:p>
        </p:txBody>
      </p:sp>
      <p:graphicFrame>
        <p:nvGraphicFramePr>
          <p:cNvPr id="5" name="图示 4"/>
          <p:cNvGraphicFramePr/>
          <p:nvPr/>
        </p:nvGraphicFramePr>
        <p:xfrm>
          <a:off x="1524000" y="2382421"/>
          <a:ext cx="6096000" cy="40640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endParaRPr lang="zh-CN" altLang="en-US" sz="4400" dirty="0"/>
          </a:p>
        </p:txBody>
      </p:sp>
      <p:pic>
        <p:nvPicPr>
          <p:cNvPr id="4" name="内容占位符 3"/>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1195057" y="1511929"/>
            <a:ext cx="7586804" cy="2109457"/>
          </a:xfr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271146"/>
            <a:ext cx="7886700" cy="927647"/>
          </a:xfrm>
        </p:spPr>
        <p:txBody>
          <a:bodyPr/>
          <a:lstStyle/>
          <a:p>
            <a:r>
              <a:rPr lang="zh-CN" altLang="en-US" dirty="0"/>
              <a:t>第三节 负债项目内容及其分析</a:t>
            </a:r>
            <a:endParaRPr lang="zh-CN" altLang="en-US" dirty="0"/>
          </a:p>
        </p:txBody>
      </p:sp>
      <p:sp>
        <p:nvSpPr>
          <p:cNvPr id="3" name="文本占位符 2"/>
          <p:cNvSpPr>
            <a:spLocks noGrp="1"/>
          </p:cNvSpPr>
          <p:nvPr>
            <p:ph type="body" sz="quarter" idx="13"/>
          </p:nvPr>
        </p:nvSpPr>
        <p:spPr>
          <a:xfrm>
            <a:off x="628650" y="1608138"/>
            <a:ext cx="7978775" cy="1820862"/>
          </a:xfrm>
        </p:spPr>
        <p:txBody>
          <a:bodyPr>
            <a:normAutofit/>
          </a:bodyPr>
          <a:lstStyle/>
          <a:p>
            <a:r>
              <a:rPr lang="zh-CN" altLang="zh-CN" dirty="0"/>
              <a:t>一、</a:t>
            </a:r>
            <a:r>
              <a:rPr lang="zh-CN" altLang="en-US" dirty="0"/>
              <a:t>负债分析</a:t>
            </a:r>
            <a:endParaRPr lang="en-US" altLang="zh-CN" dirty="0"/>
          </a:p>
          <a:p>
            <a:pPr lvl="1"/>
            <a:r>
              <a:rPr lang="zh-CN" altLang="zh-CN" dirty="0"/>
              <a:t>负债结构分析</a:t>
            </a:r>
            <a:endParaRPr lang="zh-CN" altLang="zh-CN" sz="2000" dirty="0"/>
          </a:p>
        </p:txBody>
      </p:sp>
      <p:graphicFrame>
        <p:nvGraphicFramePr>
          <p:cNvPr id="5" name="图示 4"/>
          <p:cNvGraphicFramePr/>
          <p:nvPr/>
        </p:nvGraphicFramePr>
        <p:xfrm>
          <a:off x="1524000" y="2382421"/>
          <a:ext cx="6096000" cy="40640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271146"/>
            <a:ext cx="7886700" cy="927647"/>
          </a:xfrm>
        </p:spPr>
        <p:txBody>
          <a:bodyPr/>
          <a:lstStyle/>
          <a:p>
            <a:r>
              <a:rPr lang="zh-CN" altLang="en-US" dirty="0"/>
              <a:t>第三节 负债项目内容及其分析</a:t>
            </a:r>
            <a:endParaRPr lang="zh-CN" altLang="en-US" dirty="0"/>
          </a:p>
        </p:txBody>
      </p:sp>
      <p:sp>
        <p:nvSpPr>
          <p:cNvPr id="3" name="文本占位符 2"/>
          <p:cNvSpPr>
            <a:spLocks noGrp="1"/>
          </p:cNvSpPr>
          <p:nvPr>
            <p:ph type="body" sz="quarter" idx="13"/>
          </p:nvPr>
        </p:nvSpPr>
        <p:spPr>
          <a:xfrm>
            <a:off x="628650" y="1608138"/>
            <a:ext cx="7978775" cy="5103380"/>
          </a:xfrm>
        </p:spPr>
        <p:txBody>
          <a:bodyPr>
            <a:normAutofit/>
          </a:bodyPr>
          <a:lstStyle/>
          <a:p>
            <a:pPr>
              <a:spcBef>
                <a:spcPts val="2400"/>
              </a:spcBef>
            </a:pPr>
            <a:r>
              <a:rPr lang="zh-CN" altLang="zh-CN" dirty="0"/>
              <a:t>一、</a:t>
            </a:r>
            <a:r>
              <a:rPr lang="zh-CN" altLang="en-US" dirty="0"/>
              <a:t>负债分析</a:t>
            </a:r>
            <a:endParaRPr lang="en-US" altLang="zh-CN" dirty="0"/>
          </a:p>
          <a:p>
            <a:pPr lvl="1">
              <a:spcBef>
                <a:spcPts val="2400"/>
              </a:spcBef>
            </a:pPr>
            <a:r>
              <a:rPr lang="zh-CN" altLang="en-US" dirty="0"/>
              <a:t>负债成本分析</a:t>
            </a:r>
            <a:endParaRPr lang="zh-CN" altLang="en-US" dirty="0"/>
          </a:p>
          <a:p>
            <a:pPr lvl="2">
              <a:spcBef>
                <a:spcPts val="2400"/>
              </a:spcBef>
            </a:pPr>
            <a:r>
              <a:rPr lang="zh-CN" altLang="en-US" dirty="0"/>
              <a:t>负债成本是企业使用债权人资本而付出的代价。</a:t>
            </a:r>
            <a:endParaRPr lang="zh-CN" altLang="en-US" dirty="0"/>
          </a:p>
          <a:p>
            <a:pPr lvl="1">
              <a:spcBef>
                <a:spcPts val="2400"/>
              </a:spcBef>
            </a:pPr>
            <a:r>
              <a:rPr lang="zh-CN" altLang="en-US" dirty="0"/>
              <a:t>负债性质分析</a:t>
            </a:r>
            <a:endParaRPr lang="zh-CN" altLang="en-US" dirty="0"/>
          </a:p>
          <a:p>
            <a:pPr lvl="1">
              <a:spcBef>
                <a:spcPts val="2400"/>
              </a:spcBef>
            </a:pPr>
            <a:endParaRPr lang="zh-CN" alt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271146"/>
            <a:ext cx="7886700" cy="927647"/>
          </a:xfrm>
        </p:spPr>
        <p:txBody>
          <a:bodyPr/>
          <a:lstStyle/>
          <a:p>
            <a:r>
              <a:rPr lang="zh-CN" altLang="en-US" dirty="0"/>
              <a:t>第三节 负债项目内容及其分析</a:t>
            </a:r>
            <a:endParaRPr lang="zh-CN" altLang="en-US" dirty="0"/>
          </a:p>
        </p:txBody>
      </p:sp>
      <p:sp>
        <p:nvSpPr>
          <p:cNvPr id="3" name="文本占位符 2"/>
          <p:cNvSpPr>
            <a:spLocks noGrp="1"/>
          </p:cNvSpPr>
          <p:nvPr>
            <p:ph type="body" sz="quarter" idx="13"/>
          </p:nvPr>
        </p:nvSpPr>
        <p:spPr>
          <a:xfrm>
            <a:off x="628650" y="1608138"/>
            <a:ext cx="7978775" cy="4420522"/>
          </a:xfrm>
        </p:spPr>
        <p:txBody>
          <a:bodyPr>
            <a:normAutofit/>
          </a:bodyPr>
          <a:lstStyle/>
          <a:p>
            <a:pPr>
              <a:spcAft>
                <a:spcPts val="1800"/>
              </a:spcAft>
            </a:pPr>
            <a:r>
              <a:rPr lang="zh-CN" altLang="en-US" dirty="0"/>
              <a:t>二</a:t>
            </a:r>
            <a:r>
              <a:rPr lang="zh-CN" altLang="zh-CN" dirty="0"/>
              <a:t>、</a:t>
            </a:r>
            <a:r>
              <a:rPr lang="zh-CN" altLang="en-US" dirty="0"/>
              <a:t>流动负债分析</a:t>
            </a:r>
            <a:endParaRPr lang="en-US" altLang="zh-CN" dirty="0"/>
          </a:p>
          <a:p>
            <a:pPr lvl="1">
              <a:spcAft>
                <a:spcPts val="1800"/>
              </a:spcAft>
            </a:pPr>
            <a:r>
              <a:rPr lang="zh-CN" altLang="en-US" dirty="0"/>
              <a:t>流动负债概述</a:t>
            </a:r>
            <a:endParaRPr lang="en-US" altLang="zh-CN" dirty="0"/>
          </a:p>
          <a:p>
            <a:pPr lvl="1">
              <a:spcAft>
                <a:spcPts val="1800"/>
              </a:spcAft>
            </a:pPr>
            <a:r>
              <a:rPr lang="zh-CN" altLang="en-US" dirty="0"/>
              <a:t>流动负债分析</a:t>
            </a:r>
            <a:endParaRPr lang="zh-CN" altLang="en-US" dirty="0"/>
          </a:p>
          <a:p>
            <a:pPr marL="914400" lvl="2" indent="0">
              <a:spcAft>
                <a:spcPts val="1800"/>
              </a:spcAft>
              <a:buNone/>
            </a:pPr>
            <a:r>
              <a:rPr lang="en-US" altLang="zh-CN" dirty="0"/>
              <a:t>1.</a:t>
            </a:r>
            <a:r>
              <a:rPr lang="zh-CN" altLang="en-US" dirty="0"/>
              <a:t>流动负债结构分析</a:t>
            </a:r>
            <a:endParaRPr lang="zh-CN" altLang="en-US" dirty="0"/>
          </a:p>
          <a:p>
            <a:pPr marL="914400" lvl="2" indent="0">
              <a:spcAft>
                <a:spcPts val="1800"/>
              </a:spcAft>
              <a:buNone/>
            </a:pPr>
            <a:r>
              <a:rPr lang="en-US" altLang="zh-CN" dirty="0"/>
              <a:t>2.</a:t>
            </a:r>
            <a:r>
              <a:rPr lang="zh-CN" altLang="en-US" dirty="0"/>
              <a:t>增减变动分析</a:t>
            </a:r>
            <a:endParaRPr lang="zh-CN" altLang="en-US" dirty="0"/>
          </a:p>
          <a:p>
            <a:pPr lvl="1">
              <a:spcAft>
                <a:spcPts val="1800"/>
              </a:spcAft>
            </a:pPr>
            <a:endParaRPr lang="zh-CN" altLang="en-US" dirty="0"/>
          </a:p>
        </p:txBody>
      </p:sp>
      <p:sp>
        <p:nvSpPr>
          <p:cNvPr id="5" name="文本框 4"/>
          <p:cNvSpPr txBox="1"/>
          <p:nvPr/>
        </p:nvSpPr>
        <p:spPr>
          <a:xfrm>
            <a:off x="899958" y="2233349"/>
            <a:ext cx="7344084" cy="3170099"/>
          </a:xfrm>
          <a:prstGeom prst="rect">
            <a:avLst/>
          </a:prstGeom>
          <a:noFill/>
          <a:ln w="50800">
            <a:gradFill>
              <a:gsLst>
                <a:gs pos="0">
                  <a:schemeClr val="accent4">
                    <a:lumMod val="20000"/>
                    <a:lumOff val="80000"/>
                  </a:schemeClr>
                </a:gs>
                <a:gs pos="74000">
                  <a:schemeClr val="accent2">
                    <a:lumMod val="40000"/>
                    <a:lumOff val="60000"/>
                  </a:schemeClr>
                </a:gs>
                <a:gs pos="83000">
                  <a:srgbClr val="ED7D31"/>
                </a:gs>
                <a:gs pos="100000">
                  <a:schemeClr val="accent2">
                    <a:lumMod val="60000"/>
                    <a:lumOff val="40000"/>
                  </a:schemeClr>
                </a:gs>
              </a:gsLst>
              <a:lin ang="5400000" scaled="1"/>
            </a:gra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zh-CN" altLang="en-US" sz="2000" dirty="0">
              <a:solidFill>
                <a:srgbClr val="000000"/>
              </a:solidFill>
              <a:latin typeface="Times New Roman" panose="02020603050405020304" pitchFamily="18" charset="0"/>
              <a:ea typeface="宋体" panose="02010600030101010101" pitchFamily="2" charset="-122"/>
            </a:endParaRPr>
          </a:p>
        </p:txBody>
      </p:sp>
      <p:pic>
        <p:nvPicPr>
          <p:cNvPr id="7" name="图形 6" descr="计算器​​"/>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054134" y="4335462"/>
            <a:ext cx="914400" cy="914400"/>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99958" y="2233349"/>
            <a:ext cx="7344084" cy="3170099"/>
          </a:xfrm>
          <a:prstGeom prst="rect">
            <a:avLst/>
          </a:prstGeom>
          <a:noFill/>
          <a:ln w="50800">
            <a:gradFill>
              <a:gsLst>
                <a:gs pos="0">
                  <a:schemeClr val="accent4">
                    <a:lumMod val="20000"/>
                    <a:lumOff val="80000"/>
                  </a:schemeClr>
                </a:gs>
                <a:gs pos="74000">
                  <a:schemeClr val="accent2">
                    <a:lumMod val="40000"/>
                    <a:lumOff val="60000"/>
                  </a:schemeClr>
                </a:gs>
                <a:gs pos="83000">
                  <a:srgbClr val="ED7D31"/>
                </a:gs>
                <a:gs pos="100000">
                  <a:schemeClr val="accent2">
                    <a:lumMod val="60000"/>
                    <a:lumOff val="40000"/>
                  </a:schemeClr>
                </a:gs>
              </a:gsLst>
              <a:lin ang="5400000" scaled="1"/>
            </a:gra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zh-CN" altLang="en-US" sz="2000" dirty="0">
              <a:solidFill>
                <a:srgbClr val="000000"/>
              </a:solidFill>
              <a:latin typeface="Times New Roman" panose="02020603050405020304" pitchFamily="18" charset="0"/>
              <a:ea typeface="宋体" panose="02010600030101010101" pitchFamily="2" charset="-122"/>
            </a:endParaRPr>
          </a:p>
        </p:txBody>
      </p:sp>
      <p:sp>
        <p:nvSpPr>
          <p:cNvPr id="2" name="标题 1"/>
          <p:cNvSpPr>
            <a:spLocks noGrp="1"/>
          </p:cNvSpPr>
          <p:nvPr>
            <p:ph type="title"/>
          </p:nvPr>
        </p:nvSpPr>
        <p:spPr>
          <a:xfrm>
            <a:off x="628650" y="271146"/>
            <a:ext cx="7886700" cy="927647"/>
          </a:xfrm>
        </p:spPr>
        <p:txBody>
          <a:bodyPr/>
          <a:lstStyle/>
          <a:p>
            <a:r>
              <a:rPr lang="zh-CN" altLang="en-US" dirty="0"/>
              <a:t>第三节 负债项目内容及其分析</a:t>
            </a:r>
            <a:endParaRPr lang="zh-CN" altLang="en-US" dirty="0"/>
          </a:p>
        </p:txBody>
      </p:sp>
      <p:sp>
        <p:nvSpPr>
          <p:cNvPr id="3" name="文本占位符 2"/>
          <p:cNvSpPr>
            <a:spLocks noGrp="1"/>
          </p:cNvSpPr>
          <p:nvPr>
            <p:ph type="body" sz="quarter" idx="13"/>
          </p:nvPr>
        </p:nvSpPr>
        <p:spPr>
          <a:xfrm>
            <a:off x="628650" y="1608138"/>
            <a:ext cx="7978775" cy="4420522"/>
          </a:xfrm>
        </p:spPr>
        <p:txBody>
          <a:bodyPr>
            <a:normAutofit/>
          </a:bodyPr>
          <a:lstStyle/>
          <a:p>
            <a:pPr>
              <a:spcAft>
                <a:spcPts val="1800"/>
              </a:spcAft>
            </a:pPr>
            <a:r>
              <a:rPr lang="zh-CN" altLang="en-US" dirty="0"/>
              <a:t>三、非流动负债分析</a:t>
            </a:r>
            <a:endParaRPr lang="zh-CN" altLang="en-US" dirty="0"/>
          </a:p>
          <a:p>
            <a:pPr lvl="1">
              <a:spcAft>
                <a:spcPts val="1800"/>
              </a:spcAft>
            </a:pPr>
            <a:r>
              <a:rPr lang="zh-CN" altLang="en-US" dirty="0"/>
              <a:t>非流动负债概述</a:t>
            </a:r>
            <a:endParaRPr lang="en-US" altLang="zh-CN" dirty="0"/>
          </a:p>
          <a:p>
            <a:pPr lvl="1">
              <a:spcAft>
                <a:spcPts val="1800"/>
              </a:spcAft>
            </a:pPr>
            <a:r>
              <a:rPr lang="zh-CN" altLang="en-US" dirty="0"/>
              <a:t>非流动负债分析</a:t>
            </a:r>
            <a:endParaRPr lang="zh-CN" altLang="en-US" dirty="0"/>
          </a:p>
          <a:p>
            <a:pPr marL="914400" lvl="2" indent="0">
              <a:spcAft>
                <a:spcPts val="1800"/>
              </a:spcAft>
              <a:buNone/>
            </a:pPr>
            <a:r>
              <a:rPr lang="en-US" altLang="zh-CN" dirty="0"/>
              <a:t>1.</a:t>
            </a:r>
            <a:r>
              <a:rPr lang="zh-CN" altLang="en-US" dirty="0"/>
              <a:t>结构分析</a:t>
            </a:r>
            <a:endParaRPr lang="zh-CN" altLang="en-US" dirty="0"/>
          </a:p>
          <a:p>
            <a:pPr marL="914400" lvl="2" indent="0">
              <a:spcAft>
                <a:spcPts val="1800"/>
              </a:spcAft>
              <a:buNone/>
            </a:pPr>
            <a:r>
              <a:rPr lang="en-US" altLang="zh-CN" dirty="0"/>
              <a:t>2.</a:t>
            </a:r>
            <a:r>
              <a:rPr lang="zh-CN" altLang="en-US" dirty="0"/>
              <a:t>增减变动分析</a:t>
            </a:r>
            <a:endParaRPr lang="zh-CN" altLang="en-US" dirty="0"/>
          </a:p>
          <a:p>
            <a:pPr marL="914400" lvl="2" indent="0">
              <a:spcAft>
                <a:spcPts val="1800"/>
              </a:spcAft>
              <a:buNone/>
            </a:pPr>
            <a:r>
              <a:rPr lang="en-US" altLang="zh-CN" dirty="0"/>
              <a:t>3.</a:t>
            </a:r>
            <a:r>
              <a:rPr lang="zh-CN" altLang="en-US" dirty="0"/>
              <a:t>会计政策分析</a:t>
            </a:r>
            <a:endParaRPr lang="zh-CN" altLang="en-US" dirty="0"/>
          </a:p>
        </p:txBody>
      </p:sp>
      <p:pic>
        <p:nvPicPr>
          <p:cNvPr id="7" name="图形 6" descr="计算器​​"/>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054134" y="4335462"/>
            <a:ext cx="914400" cy="914400"/>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99958" y="2233349"/>
            <a:ext cx="7344084" cy="3170099"/>
          </a:xfrm>
          <a:prstGeom prst="rect">
            <a:avLst/>
          </a:prstGeom>
          <a:noFill/>
          <a:ln w="50800">
            <a:gradFill>
              <a:gsLst>
                <a:gs pos="0">
                  <a:schemeClr val="accent4">
                    <a:lumMod val="20000"/>
                    <a:lumOff val="80000"/>
                  </a:schemeClr>
                </a:gs>
                <a:gs pos="74000">
                  <a:schemeClr val="accent2">
                    <a:lumMod val="40000"/>
                    <a:lumOff val="60000"/>
                  </a:schemeClr>
                </a:gs>
                <a:gs pos="83000">
                  <a:srgbClr val="ED7D31"/>
                </a:gs>
                <a:gs pos="100000">
                  <a:schemeClr val="accent2">
                    <a:lumMod val="60000"/>
                    <a:lumOff val="40000"/>
                  </a:schemeClr>
                </a:gs>
              </a:gsLst>
              <a:lin ang="5400000" scaled="1"/>
            </a:gra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en-US" altLang="zh-CN" sz="2000" dirty="0">
              <a:solidFill>
                <a:srgbClr val="000000"/>
              </a:solidFill>
              <a:latin typeface="Times New Roman" panose="02020603050405020304" pitchFamily="18" charset="0"/>
              <a:ea typeface="宋体" panose="02010600030101010101" pitchFamily="2" charset="-122"/>
            </a:endParaRPr>
          </a:p>
          <a:p>
            <a:pPr marL="457200" lvl="0" defTabSz="914400" eaLnBrk="0" fontAlgn="base" hangingPunct="0">
              <a:spcAft>
                <a:spcPct val="0"/>
              </a:spcAft>
              <a:buAutoNum type="arabicPeriod"/>
            </a:pPr>
            <a:endParaRPr lang="zh-CN" altLang="en-US" sz="2000" dirty="0">
              <a:solidFill>
                <a:srgbClr val="000000"/>
              </a:solidFill>
              <a:latin typeface="Times New Roman" panose="02020603050405020304" pitchFamily="18" charset="0"/>
              <a:ea typeface="宋体" panose="02010600030101010101" pitchFamily="2" charset="-122"/>
            </a:endParaRPr>
          </a:p>
        </p:txBody>
      </p:sp>
      <p:sp>
        <p:nvSpPr>
          <p:cNvPr id="2" name="标题 1"/>
          <p:cNvSpPr>
            <a:spLocks noGrp="1"/>
          </p:cNvSpPr>
          <p:nvPr>
            <p:ph type="title"/>
          </p:nvPr>
        </p:nvSpPr>
        <p:spPr>
          <a:xfrm>
            <a:off x="628650" y="271146"/>
            <a:ext cx="7886700" cy="927647"/>
          </a:xfrm>
        </p:spPr>
        <p:txBody>
          <a:bodyPr/>
          <a:lstStyle/>
          <a:p>
            <a:r>
              <a:rPr lang="zh-CN" altLang="en-US" dirty="0"/>
              <a:t>第三节 负债项目内容及其分析</a:t>
            </a:r>
            <a:endParaRPr lang="zh-CN" altLang="en-US" dirty="0"/>
          </a:p>
        </p:txBody>
      </p:sp>
      <p:sp>
        <p:nvSpPr>
          <p:cNvPr id="3" name="文本占位符 2"/>
          <p:cNvSpPr>
            <a:spLocks noGrp="1"/>
          </p:cNvSpPr>
          <p:nvPr>
            <p:ph type="body" sz="quarter" idx="13"/>
          </p:nvPr>
        </p:nvSpPr>
        <p:spPr>
          <a:xfrm>
            <a:off x="628650" y="1608137"/>
            <a:ext cx="7978775" cy="5138891"/>
          </a:xfrm>
        </p:spPr>
        <p:txBody>
          <a:bodyPr>
            <a:normAutofit/>
          </a:bodyPr>
          <a:lstStyle/>
          <a:p>
            <a:pPr>
              <a:spcAft>
                <a:spcPts val="1800"/>
              </a:spcAft>
            </a:pPr>
            <a:r>
              <a:rPr lang="zh-CN" altLang="en-US" dirty="0"/>
              <a:t>四、或有负债项目及其分析</a:t>
            </a:r>
            <a:endParaRPr lang="zh-CN" altLang="en-US" dirty="0"/>
          </a:p>
          <a:p>
            <a:pPr lvl="1">
              <a:spcAft>
                <a:spcPts val="1800"/>
              </a:spcAft>
            </a:pPr>
            <a:r>
              <a:rPr lang="zh-CN" altLang="en-US" dirty="0"/>
              <a:t>或有负债由过去的交易或事项</a:t>
            </a:r>
            <a:endParaRPr lang="en-US" altLang="zh-CN" dirty="0"/>
          </a:p>
          <a:p>
            <a:pPr lvl="1">
              <a:spcAft>
                <a:spcPts val="1800"/>
              </a:spcAft>
            </a:pPr>
            <a:r>
              <a:rPr lang="zh-CN" altLang="en-US" dirty="0"/>
              <a:t>或有负债的结果具有不确定性</a:t>
            </a:r>
            <a:endParaRPr lang="zh-CN" altLang="en-US" dirty="0"/>
          </a:p>
        </p:txBody>
      </p:sp>
      <p:pic>
        <p:nvPicPr>
          <p:cNvPr id="6" name="图形 5" descr="无穷大"/>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221985" y="4578658"/>
            <a:ext cx="914400" cy="914400"/>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11422" y="202653"/>
            <a:ext cx="7886700" cy="927647"/>
          </a:xfrm>
        </p:spPr>
        <p:txBody>
          <a:bodyPr>
            <a:normAutofit/>
          </a:bodyPr>
          <a:lstStyle/>
          <a:p>
            <a:r>
              <a:rPr lang="zh-CN" altLang="en-US" dirty="0"/>
              <a:t>第四节 资本结构分析</a:t>
            </a:r>
            <a:endParaRPr lang="zh-CN" altLang="en-US" dirty="0"/>
          </a:p>
        </p:txBody>
      </p:sp>
      <p:sp>
        <p:nvSpPr>
          <p:cNvPr id="3" name="文本占位符 2"/>
          <p:cNvSpPr>
            <a:spLocks noGrp="1"/>
          </p:cNvSpPr>
          <p:nvPr>
            <p:ph type="body" sz="quarter" idx="13"/>
          </p:nvPr>
        </p:nvSpPr>
        <p:spPr>
          <a:xfrm>
            <a:off x="628650" y="1608138"/>
            <a:ext cx="7978775" cy="645964"/>
          </a:xfrm>
        </p:spPr>
        <p:txBody>
          <a:bodyPr/>
          <a:lstStyle/>
          <a:p>
            <a:r>
              <a:rPr lang="zh-CN" altLang="zh-CN" dirty="0"/>
              <a:t>一、</a:t>
            </a:r>
            <a:r>
              <a:rPr lang="zh-CN" altLang="en-US" dirty="0"/>
              <a:t>资本结构</a:t>
            </a:r>
            <a:endParaRPr lang="zh-CN" altLang="en-US" dirty="0"/>
          </a:p>
        </p:txBody>
      </p:sp>
      <p:graphicFrame>
        <p:nvGraphicFramePr>
          <p:cNvPr id="4" name="图示 3"/>
          <p:cNvGraphicFramePr/>
          <p:nvPr/>
        </p:nvGraphicFramePr>
        <p:xfrm>
          <a:off x="1346447" y="2731940"/>
          <a:ext cx="6096000" cy="40640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11422" y="202653"/>
            <a:ext cx="7886700" cy="927647"/>
          </a:xfrm>
        </p:spPr>
        <p:txBody>
          <a:bodyPr>
            <a:normAutofit/>
          </a:bodyPr>
          <a:lstStyle/>
          <a:p>
            <a:r>
              <a:rPr lang="zh-CN" altLang="en-US" dirty="0"/>
              <a:t>第四节 资本结构分析</a:t>
            </a:r>
            <a:endParaRPr lang="zh-CN" altLang="en-US" dirty="0"/>
          </a:p>
        </p:txBody>
      </p:sp>
      <p:sp>
        <p:nvSpPr>
          <p:cNvPr id="3" name="文本占位符 2"/>
          <p:cNvSpPr>
            <a:spLocks noGrp="1"/>
          </p:cNvSpPr>
          <p:nvPr>
            <p:ph type="body" sz="quarter" idx="13"/>
          </p:nvPr>
        </p:nvSpPr>
        <p:spPr>
          <a:xfrm>
            <a:off x="628650" y="1608138"/>
            <a:ext cx="7978775" cy="645964"/>
          </a:xfrm>
        </p:spPr>
        <p:txBody>
          <a:bodyPr/>
          <a:lstStyle/>
          <a:p>
            <a:r>
              <a:rPr lang="zh-CN" altLang="zh-CN" dirty="0"/>
              <a:t>一、资本结构理论演变</a:t>
            </a:r>
            <a:endParaRPr lang="zh-CN" altLang="en-US" dirty="0"/>
          </a:p>
        </p:txBody>
      </p:sp>
      <p:graphicFrame>
        <p:nvGraphicFramePr>
          <p:cNvPr id="5" name="图示 4"/>
          <p:cNvGraphicFramePr/>
          <p:nvPr/>
        </p:nvGraphicFramePr>
        <p:xfrm>
          <a:off x="1390835" y="2338033"/>
          <a:ext cx="6096000" cy="40640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7" name="图形 6" descr="沙漏"/>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295965" y="5740947"/>
            <a:ext cx="914400" cy="914400"/>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11422" y="202653"/>
            <a:ext cx="7886700" cy="927647"/>
          </a:xfrm>
        </p:spPr>
        <p:txBody>
          <a:bodyPr>
            <a:normAutofit/>
          </a:bodyPr>
          <a:lstStyle/>
          <a:p>
            <a:r>
              <a:rPr lang="zh-CN" altLang="en-US" dirty="0"/>
              <a:t>第四节 资本结构分析</a:t>
            </a:r>
            <a:endParaRPr lang="zh-CN" altLang="en-US" dirty="0"/>
          </a:p>
        </p:txBody>
      </p:sp>
      <p:sp>
        <p:nvSpPr>
          <p:cNvPr id="3" name="文本占位符 2"/>
          <p:cNvSpPr>
            <a:spLocks noGrp="1"/>
          </p:cNvSpPr>
          <p:nvPr>
            <p:ph type="body" sz="quarter" idx="13"/>
          </p:nvPr>
        </p:nvSpPr>
        <p:spPr>
          <a:xfrm>
            <a:off x="628650" y="1608138"/>
            <a:ext cx="7978775" cy="645964"/>
          </a:xfrm>
        </p:spPr>
        <p:txBody>
          <a:bodyPr/>
          <a:lstStyle/>
          <a:p>
            <a:r>
              <a:rPr lang="zh-CN" altLang="zh-CN" dirty="0"/>
              <a:t>一、资本结构理论演变</a:t>
            </a:r>
            <a:endParaRPr lang="zh-CN" altLang="en-US" dirty="0"/>
          </a:p>
        </p:txBody>
      </p:sp>
      <p:graphicFrame>
        <p:nvGraphicFramePr>
          <p:cNvPr id="5" name="图示 4"/>
          <p:cNvGraphicFramePr/>
          <p:nvPr/>
        </p:nvGraphicFramePr>
        <p:xfrm>
          <a:off x="1390835" y="2338033"/>
          <a:ext cx="6096000" cy="40640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7" name="图形 6" descr="沙漏"/>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295965" y="5740947"/>
            <a:ext cx="914400" cy="914400"/>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11422" y="202653"/>
            <a:ext cx="7886700" cy="927647"/>
          </a:xfrm>
        </p:spPr>
        <p:txBody>
          <a:bodyPr>
            <a:normAutofit/>
          </a:bodyPr>
          <a:lstStyle/>
          <a:p>
            <a:r>
              <a:rPr lang="zh-CN" altLang="en-US" dirty="0"/>
              <a:t>第四节 资本结构分析</a:t>
            </a:r>
            <a:endParaRPr lang="zh-CN" altLang="en-US" dirty="0"/>
          </a:p>
        </p:txBody>
      </p:sp>
      <p:sp>
        <p:nvSpPr>
          <p:cNvPr id="3" name="文本占位符 2"/>
          <p:cNvSpPr>
            <a:spLocks noGrp="1"/>
          </p:cNvSpPr>
          <p:nvPr>
            <p:ph type="body" sz="quarter" idx="13"/>
          </p:nvPr>
        </p:nvSpPr>
        <p:spPr>
          <a:xfrm>
            <a:off x="582612" y="1283841"/>
            <a:ext cx="7978775" cy="645964"/>
          </a:xfrm>
        </p:spPr>
        <p:txBody>
          <a:bodyPr/>
          <a:lstStyle/>
          <a:p>
            <a:r>
              <a:rPr lang="zh-CN" altLang="en-US" dirty="0"/>
              <a:t>小结</a:t>
            </a:r>
            <a:endParaRPr lang="zh-CN" altLang="en-US" dirty="0"/>
          </a:p>
        </p:txBody>
      </p:sp>
      <p:graphicFrame>
        <p:nvGraphicFramePr>
          <p:cNvPr id="4" name="表格 3"/>
          <p:cNvGraphicFramePr>
            <a:graphicFrameLocks noGrp="1"/>
          </p:cNvGraphicFramePr>
          <p:nvPr/>
        </p:nvGraphicFramePr>
        <p:xfrm>
          <a:off x="536575" y="2083347"/>
          <a:ext cx="8444329" cy="4572000"/>
        </p:xfrm>
        <a:graphic>
          <a:graphicData uri="http://schemas.openxmlformats.org/drawingml/2006/table">
            <a:tbl>
              <a:tblPr firstRow="1" firstCol="1" bandRow="1">
                <a:tableStyleId>{0E3FDE45-AF77-4B5C-9715-49D594BDF05E}</a:tableStyleId>
              </a:tblPr>
              <a:tblGrid>
                <a:gridCol w="2495051"/>
                <a:gridCol w="5949278"/>
              </a:tblGrid>
              <a:tr h="0">
                <a:tc>
                  <a:txBody>
                    <a:bodyPr/>
                    <a:lstStyle/>
                    <a:p>
                      <a:pPr algn="l">
                        <a:spcAft>
                          <a:spcPts val="0"/>
                        </a:spcAft>
                      </a:pPr>
                      <a:r>
                        <a:rPr lang="zh-CN" sz="2000" dirty="0">
                          <a:effectLst/>
                          <a:latin typeface="宋体" panose="02010600030101010101" pitchFamily="2" charset="-122"/>
                          <a:ea typeface="宋体" panose="02010600030101010101" pitchFamily="2" charset="-122"/>
                        </a:rPr>
                        <a:t>理论 </a:t>
                      </a:r>
                      <a:endParaRPr lang="zh-CN" sz="2000" dirty="0">
                        <a:effectLst/>
                        <a:latin typeface="宋体" panose="02010600030101010101" pitchFamily="2" charset="-122"/>
                        <a:ea typeface="宋体" panose="02010600030101010101" pitchFamily="2" charset="-122"/>
                      </a:endParaRPr>
                    </a:p>
                  </a:txBody>
                  <a:tcPr marL="68580" marR="68580" marT="0" marB="0" anchor="ctr"/>
                </a:tc>
                <a:tc>
                  <a:txBody>
                    <a:bodyPr/>
                    <a:lstStyle/>
                    <a:p>
                      <a:pPr>
                        <a:spcAft>
                          <a:spcPts val="0"/>
                        </a:spcAft>
                      </a:pPr>
                      <a:r>
                        <a:rPr lang="zh-CN" sz="2000">
                          <a:effectLst/>
                          <a:latin typeface="宋体" panose="02010600030101010101" pitchFamily="2" charset="-122"/>
                          <a:ea typeface="宋体" panose="02010600030101010101" pitchFamily="2" charset="-122"/>
                        </a:rPr>
                        <a:t>主要观点</a:t>
                      </a:r>
                      <a:endParaRPr lang="zh-CN" sz="2000">
                        <a:effectLst/>
                        <a:latin typeface="宋体" panose="02010600030101010101" pitchFamily="2" charset="-122"/>
                        <a:ea typeface="宋体" panose="02010600030101010101" pitchFamily="2" charset="-122"/>
                      </a:endParaRPr>
                    </a:p>
                  </a:txBody>
                  <a:tcPr marL="68580" marR="68580" marT="0" marB="0"/>
                </a:tc>
              </a:tr>
              <a:tr h="0">
                <a:tc>
                  <a:txBody>
                    <a:bodyPr/>
                    <a:lstStyle/>
                    <a:p>
                      <a:pPr algn="l">
                        <a:spcAft>
                          <a:spcPts val="0"/>
                        </a:spcAft>
                      </a:pPr>
                      <a:r>
                        <a:rPr lang="zh-CN" sz="2000" dirty="0">
                          <a:effectLst/>
                          <a:latin typeface="宋体" panose="02010600030101010101" pitchFamily="2" charset="-122"/>
                          <a:ea typeface="宋体" panose="02010600030101010101" pitchFamily="2" charset="-122"/>
                        </a:rPr>
                        <a:t>净收益理论</a:t>
                      </a:r>
                      <a:endParaRPr lang="zh-CN" sz="2000" dirty="0">
                        <a:effectLst/>
                        <a:latin typeface="宋体" panose="02010600030101010101" pitchFamily="2" charset="-122"/>
                        <a:ea typeface="宋体" panose="02010600030101010101" pitchFamily="2" charset="-122"/>
                      </a:endParaRPr>
                    </a:p>
                  </a:txBody>
                  <a:tcPr marL="68580" marR="68580" marT="0" marB="0" anchor="ctr"/>
                </a:tc>
                <a:tc>
                  <a:txBody>
                    <a:bodyPr/>
                    <a:lstStyle/>
                    <a:p>
                      <a:pPr>
                        <a:spcAft>
                          <a:spcPts val="0"/>
                        </a:spcAft>
                      </a:pPr>
                      <a:r>
                        <a:rPr lang="zh-CN" sz="2000">
                          <a:effectLst/>
                          <a:latin typeface="宋体" panose="02010600030101010101" pitchFamily="2" charset="-122"/>
                          <a:ea typeface="宋体" panose="02010600030101010101" pitchFamily="2" charset="-122"/>
                        </a:rPr>
                        <a:t>股票融资或债券融资的融资成本保持不变</a:t>
                      </a:r>
                      <a:r>
                        <a:rPr lang="en-US" sz="2000">
                          <a:effectLst/>
                          <a:latin typeface="宋体" panose="02010600030101010101" pitchFamily="2" charset="-122"/>
                          <a:ea typeface="宋体" panose="02010600030101010101" pitchFamily="2" charset="-122"/>
                        </a:rPr>
                        <a:t>,</a:t>
                      </a:r>
                      <a:r>
                        <a:rPr lang="zh-CN" sz="2000">
                          <a:effectLst/>
                          <a:latin typeface="宋体" panose="02010600030101010101" pitchFamily="2" charset="-122"/>
                          <a:ea typeface="宋体" panose="02010600030101010101" pitchFamily="2" charset="-122"/>
                        </a:rPr>
                        <a:t>且后者成本低于前者，后者占比越大，成本越低</a:t>
                      </a:r>
                      <a:endParaRPr lang="zh-CN" sz="2000">
                        <a:effectLst/>
                        <a:latin typeface="宋体" panose="02010600030101010101" pitchFamily="2" charset="-122"/>
                        <a:ea typeface="宋体" panose="02010600030101010101" pitchFamily="2" charset="-122"/>
                      </a:endParaRPr>
                    </a:p>
                  </a:txBody>
                  <a:tcPr marL="68580" marR="68580" marT="0" marB="0"/>
                </a:tc>
              </a:tr>
              <a:tr h="0">
                <a:tc>
                  <a:txBody>
                    <a:bodyPr/>
                    <a:lstStyle/>
                    <a:p>
                      <a:pPr algn="l">
                        <a:spcAft>
                          <a:spcPts val="0"/>
                        </a:spcAft>
                      </a:pPr>
                      <a:r>
                        <a:rPr lang="zh-CN" sz="2000" dirty="0">
                          <a:effectLst/>
                          <a:latin typeface="宋体" panose="02010600030101010101" pitchFamily="2" charset="-122"/>
                          <a:ea typeface="宋体" panose="02010600030101010101" pitchFamily="2" charset="-122"/>
                        </a:rPr>
                        <a:t>净营业收益理论</a:t>
                      </a:r>
                      <a:endParaRPr lang="zh-CN" sz="2000" dirty="0">
                        <a:effectLst/>
                        <a:latin typeface="宋体" panose="02010600030101010101" pitchFamily="2" charset="-122"/>
                        <a:ea typeface="宋体" panose="02010600030101010101" pitchFamily="2" charset="-122"/>
                      </a:endParaRPr>
                    </a:p>
                  </a:txBody>
                  <a:tcPr marL="68580" marR="68580" marT="0" marB="0" anchor="ctr"/>
                </a:tc>
                <a:tc>
                  <a:txBody>
                    <a:bodyPr/>
                    <a:lstStyle/>
                    <a:p>
                      <a:pPr>
                        <a:spcAft>
                          <a:spcPts val="0"/>
                        </a:spcAft>
                      </a:pPr>
                      <a:r>
                        <a:rPr lang="zh-CN" sz="2000">
                          <a:effectLst/>
                          <a:latin typeface="宋体" panose="02010600030101010101" pitchFamily="2" charset="-122"/>
                          <a:ea typeface="宋体" panose="02010600030101010101" pitchFamily="2" charset="-122"/>
                        </a:rPr>
                        <a:t>企业的价值与其不相关</a:t>
                      </a:r>
                      <a:endParaRPr lang="zh-CN" sz="2000">
                        <a:effectLst/>
                        <a:latin typeface="宋体" panose="02010600030101010101" pitchFamily="2" charset="-122"/>
                        <a:ea typeface="宋体" panose="02010600030101010101" pitchFamily="2" charset="-122"/>
                      </a:endParaRPr>
                    </a:p>
                  </a:txBody>
                  <a:tcPr marL="68580" marR="68580" marT="0" marB="0"/>
                </a:tc>
              </a:tr>
              <a:tr h="0">
                <a:tc>
                  <a:txBody>
                    <a:bodyPr/>
                    <a:lstStyle/>
                    <a:p>
                      <a:pPr algn="l">
                        <a:spcAft>
                          <a:spcPts val="0"/>
                        </a:spcAft>
                      </a:pPr>
                      <a:r>
                        <a:rPr lang="zh-CN" sz="2000" dirty="0">
                          <a:effectLst/>
                          <a:latin typeface="宋体" panose="02010600030101010101" pitchFamily="2" charset="-122"/>
                          <a:ea typeface="宋体" panose="02010600030101010101" pitchFamily="2" charset="-122"/>
                        </a:rPr>
                        <a:t>传统理论</a:t>
                      </a:r>
                      <a:endParaRPr lang="zh-CN" sz="2000" dirty="0">
                        <a:effectLst/>
                        <a:latin typeface="宋体" panose="02010600030101010101" pitchFamily="2" charset="-122"/>
                        <a:ea typeface="宋体" panose="02010600030101010101" pitchFamily="2" charset="-122"/>
                      </a:endParaRPr>
                    </a:p>
                  </a:txBody>
                  <a:tcPr marL="68580" marR="68580" marT="0" marB="0" anchor="ctr"/>
                </a:tc>
                <a:tc>
                  <a:txBody>
                    <a:bodyPr/>
                    <a:lstStyle/>
                    <a:p>
                      <a:pPr>
                        <a:spcAft>
                          <a:spcPts val="0"/>
                        </a:spcAft>
                      </a:pPr>
                      <a:r>
                        <a:rPr lang="zh-CN" sz="2000" dirty="0">
                          <a:effectLst/>
                          <a:latin typeface="宋体" panose="02010600030101010101" pitchFamily="2" charset="-122"/>
                          <a:ea typeface="宋体" panose="02010600030101010101" pitchFamily="2" charset="-122"/>
                        </a:rPr>
                        <a:t>财务杠杆的高低不同，对企业价值产生不同的影响，而且随着其变动企业能得到最佳资本结构</a:t>
                      </a:r>
                      <a:endParaRPr lang="zh-CN" sz="2000" dirty="0">
                        <a:effectLst/>
                        <a:latin typeface="宋体" panose="02010600030101010101" pitchFamily="2" charset="-122"/>
                        <a:ea typeface="宋体" panose="02010600030101010101" pitchFamily="2" charset="-122"/>
                      </a:endParaRPr>
                    </a:p>
                  </a:txBody>
                  <a:tcPr marL="68580" marR="68580" marT="0" marB="0"/>
                </a:tc>
              </a:tr>
              <a:tr h="0">
                <a:tc>
                  <a:txBody>
                    <a:bodyPr/>
                    <a:lstStyle/>
                    <a:p>
                      <a:pPr algn="l">
                        <a:spcAft>
                          <a:spcPts val="0"/>
                        </a:spcAft>
                      </a:pPr>
                      <a:r>
                        <a:rPr lang="zh-CN" sz="2000" dirty="0">
                          <a:effectLst/>
                          <a:latin typeface="宋体" panose="02010600030101010101" pitchFamily="2" charset="-122"/>
                          <a:ea typeface="宋体" panose="02010600030101010101" pitchFamily="2" charset="-122"/>
                        </a:rPr>
                        <a:t>无税</a:t>
                      </a:r>
                      <a:r>
                        <a:rPr lang="en-US" sz="2000" dirty="0">
                          <a:effectLst/>
                          <a:latin typeface="宋体" panose="02010600030101010101" pitchFamily="2" charset="-122"/>
                          <a:ea typeface="宋体" panose="02010600030101010101" pitchFamily="2" charset="-122"/>
                        </a:rPr>
                        <a:t>MM</a:t>
                      </a:r>
                      <a:r>
                        <a:rPr lang="zh-CN" sz="2000" dirty="0">
                          <a:effectLst/>
                          <a:latin typeface="宋体" panose="02010600030101010101" pitchFamily="2" charset="-122"/>
                          <a:ea typeface="宋体" panose="02010600030101010101" pitchFamily="2" charset="-122"/>
                        </a:rPr>
                        <a:t>理论 </a:t>
                      </a:r>
                      <a:endParaRPr lang="zh-CN" sz="2000" dirty="0">
                        <a:effectLst/>
                        <a:latin typeface="宋体" panose="02010600030101010101" pitchFamily="2" charset="-122"/>
                        <a:ea typeface="宋体" panose="02010600030101010101" pitchFamily="2" charset="-122"/>
                      </a:endParaRPr>
                    </a:p>
                  </a:txBody>
                  <a:tcPr marL="68580" marR="68580" marT="0" marB="0" anchor="ctr"/>
                </a:tc>
                <a:tc>
                  <a:txBody>
                    <a:bodyPr/>
                    <a:lstStyle/>
                    <a:p>
                      <a:pPr>
                        <a:spcAft>
                          <a:spcPts val="0"/>
                        </a:spcAft>
                      </a:pPr>
                      <a:r>
                        <a:rPr lang="zh-CN" sz="2000">
                          <a:effectLst/>
                          <a:latin typeface="宋体" panose="02010600030101010101" pitchFamily="2" charset="-122"/>
                          <a:ea typeface="宋体" panose="02010600030101010101" pitchFamily="2" charset="-122"/>
                        </a:rPr>
                        <a:t>市场价值与其无关</a:t>
                      </a:r>
                      <a:endParaRPr lang="zh-CN" sz="2000">
                        <a:effectLst/>
                        <a:latin typeface="宋体" panose="02010600030101010101" pitchFamily="2" charset="-122"/>
                        <a:ea typeface="宋体" panose="02010600030101010101" pitchFamily="2" charset="-122"/>
                      </a:endParaRPr>
                    </a:p>
                  </a:txBody>
                  <a:tcPr marL="68580" marR="68580" marT="0" marB="0"/>
                </a:tc>
              </a:tr>
              <a:tr h="0">
                <a:tc>
                  <a:txBody>
                    <a:bodyPr/>
                    <a:lstStyle/>
                    <a:p>
                      <a:pPr algn="l">
                        <a:spcAft>
                          <a:spcPts val="0"/>
                        </a:spcAft>
                      </a:pPr>
                      <a:r>
                        <a:rPr lang="zh-CN" sz="2000" dirty="0">
                          <a:effectLst/>
                          <a:latin typeface="宋体" panose="02010600030101010101" pitchFamily="2" charset="-122"/>
                          <a:ea typeface="宋体" panose="02010600030101010101" pitchFamily="2" charset="-122"/>
                        </a:rPr>
                        <a:t>含税</a:t>
                      </a:r>
                      <a:r>
                        <a:rPr lang="en-US" sz="2000" dirty="0">
                          <a:effectLst/>
                          <a:latin typeface="宋体" panose="02010600030101010101" pitchFamily="2" charset="-122"/>
                          <a:ea typeface="宋体" panose="02010600030101010101" pitchFamily="2" charset="-122"/>
                        </a:rPr>
                        <a:t>MM</a:t>
                      </a:r>
                      <a:r>
                        <a:rPr lang="zh-CN" sz="2000" dirty="0">
                          <a:effectLst/>
                          <a:latin typeface="宋体" panose="02010600030101010101" pitchFamily="2" charset="-122"/>
                          <a:ea typeface="宋体" panose="02010600030101010101" pitchFamily="2" charset="-122"/>
                        </a:rPr>
                        <a:t>理论 </a:t>
                      </a:r>
                      <a:endParaRPr lang="zh-CN" sz="2000" dirty="0">
                        <a:effectLst/>
                        <a:latin typeface="宋体" panose="02010600030101010101" pitchFamily="2" charset="-122"/>
                        <a:ea typeface="宋体" panose="02010600030101010101" pitchFamily="2" charset="-122"/>
                      </a:endParaRPr>
                    </a:p>
                  </a:txBody>
                  <a:tcPr marL="68580" marR="68580" marT="0" marB="0" anchor="ctr"/>
                </a:tc>
                <a:tc>
                  <a:txBody>
                    <a:bodyPr/>
                    <a:lstStyle/>
                    <a:p>
                      <a:pPr>
                        <a:spcAft>
                          <a:spcPts val="0"/>
                        </a:spcAft>
                      </a:pPr>
                      <a:r>
                        <a:rPr lang="zh-CN" sz="2000">
                          <a:effectLst/>
                          <a:latin typeface="宋体" panose="02010600030101010101" pitchFamily="2" charset="-122"/>
                          <a:ea typeface="宋体" panose="02010600030101010101" pitchFamily="2" charset="-122"/>
                        </a:rPr>
                        <a:t>公司价值与负债程度正向变动</a:t>
                      </a:r>
                      <a:endParaRPr lang="zh-CN" sz="2000">
                        <a:effectLst/>
                        <a:latin typeface="宋体" panose="02010600030101010101" pitchFamily="2" charset="-122"/>
                        <a:ea typeface="宋体" panose="02010600030101010101" pitchFamily="2" charset="-122"/>
                      </a:endParaRPr>
                    </a:p>
                  </a:txBody>
                  <a:tcPr marL="68580" marR="68580" marT="0" marB="0"/>
                </a:tc>
              </a:tr>
              <a:tr h="0">
                <a:tc>
                  <a:txBody>
                    <a:bodyPr/>
                    <a:lstStyle/>
                    <a:p>
                      <a:pPr algn="l">
                        <a:spcAft>
                          <a:spcPts val="0"/>
                        </a:spcAft>
                      </a:pPr>
                      <a:r>
                        <a:rPr lang="zh-CN" sz="2000" dirty="0">
                          <a:effectLst/>
                          <a:latin typeface="宋体" panose="02010600030101010101" pitchFamily="2" charset="-122"/>
                          <a:ea typeface="宋体" panose="02010600030101010101" pitchFamily="2" charset="-122"/>
                        </a:rPr>
                        <a:t>权衡理论 </a:t>
                      </a:r>
                      <a:endParaRPr lang="zh-CN" sz="2000" dirty="0">
                        <a:effectLst/>
                        <a:latin typeface="宋体" panose="02010600030101010101" pitchFamily="2" charset="-122"/>
                        <a:ea typeface="宋体" panose="02010600030101010101" pitchFamily="2" charset="-122"/>
                      </a:endParaRPr>
                    </a:p>
                  </a:txBody>
                  <a:tcPr marL="68580" marR="68580" marT="0" marB="0" anchor="ctr"/>
                </a:tc>
                <a:tc>
                  <a:txBody>
                    <a:bodyPr/>
                    <a:lstStyle/>
                    <a:p>
                      <a:pPr>
                        <a:spcAft>
                          <a:spcPts val="0"/>
                        </a:spcAft>
                      </a:pPr>
                      <a:r>
                        <a:rPr lang="zh-CN" sz="2000">
                          <a:effectLst/>
                          <a:latin typeface="宋体" panose="02010600030101010101" pitchFamily="2" charset="-122"/>
                          <a:ea typeface="宋体" panose="02010600030101010101" pitchFamily="2" charset="-122"/>
                        </a:rPr>
                        <a:t>抵税与风险成本的权衡</a:t>
                      </a:r>
                      <a:endParaRPr lang="zh-CN" sz="2000">
                        <a:effectLst/>
                        <a:latin typeface="宋体" panose="02010600030101010101" pitchFamily="2" charset="-122"/>
                        <a:ea typeface="宋体" panose="02010600030101010101" pitchFamily="2" charset="-122"/>
                      </a:endParaRPr>
                    </a:p>
                  </a:txBody>
                  <a:tcPr marL="68580" marR="68580" marT="0" marB="0"/>
                </a:tc>
              </a:tr>
              <a:tr h="0">
                <a:tc>
                  <a:txBody>
                    <a:bodyPr/>
                    <a:lstStyle/>
                    <a:p>
                      <a:pPr algn="l">
                        <a:spcAft>
                          <a:spcPts val="0"/>
                        </a:spcAft>
                      </a:pPr>
                      <a:r>
                        <a:rPr lang="zh-CN" sz="2000" dirty="0">
                          <a:effectLst/>
                          <a:latin typeface="宋体" panose="02010600030101010101" pitchFamily="2" charset="-122"/>
                          <a:ea typeface="宋体" panose="02010600030101010101" pitchFamily="2" charset="-122"/>
                        </a:rPr>
                        <a:t>代理成本理论 </a:t>
                      </a:r>
                      <a:endParaRPr lang="zh-CN" sz="2000" dirty="0">
                        <a:effectLst/>
                        <a:latin typeface="宋体" panose="02010600030101010101" pitchFamily="2" charset="-122"/>
                        <a:ea typeface="宋体" panose="02010600030101010101" pitchFamily="2" charset="-122"/>
                      </a:endParaRPr>
                    </a:p>
                  </a:txBody>
                  <a:tcPr marL="68580" marR="68580" marT="0" marB="0" anchor="ctr"/>
                </a:tc>
                <a:tc>
                  <a:txBody>
                    <a:bodyPr/>
                    <a:lstStyle/>
                    <a:p>
                      <a:pPr>
                        <a:spcAft>
                          <a:spcPts val="0"/>
                        </a:spcAft>
                      </a:pPr>
                      <a:r>
                        <a:rPr lang="zh-CN" sz="2000">
                          <a:effectLst/>
                          <a:latin typeface="宋体" panose="02010600030101010101" pitchFamily="2" charset="-122"/>
                          <a:ea typeface="宋体" panose="02010600030101010101" pitchFamily="2" charset="-122"/>
                        </a:rPr>
                        <a:t>存在两种负向变动的代理成本</a:t>
                      </a:r>
                      <a:endParaRPr lang="zh-CN" sz="2000">
                        <a:effectLst/>
                        <a:latin typeface="宋体" panose="02010600030101010101" pitchFamily="2" charset="-122"/>
                        <a:ea typeface="宋体" panose="02010600030101010101" pitchFamily="2" charset="-122"/>
                      </a:endParaRPr>
                    </a:p>
                  </a:txBody>
                  <a:tcPr marL="68580" marR="68580" marT="0" marB="0"/>
                </a:tc>
              </a:tr>
              <a:tr h="0">
                <a:tc>
                  <a:txBody>
                    <a:bodyPr/>
                    <a:lstStyle/>
                    <a:p>
                      <a:pPr algn="l">
                        <a:spcAft>
                          <a:spcPts val="0"/>
                        </a:spcAft>
                      </a:pPr>
                      <a:r>
                        <a:rPr lang="zh-CN" sz="2000" dirty="0">
                          <a:effectLst/>
                          <a:latin typeface="宋体" panose="02010600030101010101" pitchFamily="2" charset="-122"/>
                          <a:ea typeface="宋体" panose="02010600030101010101" pitchFamily="2" charset="-122"/>
                        </a:rPr>
                        <a:t>信号传递理论 </a:t>
                      </a:r>
                      <a:endParaRPr lang="zh-CN" sz="2000" dirty="0">
                        <a:effectLst/>
                        <a:latin typeface="宋体" panose="02010600030101010101" pitchFamily="2" charset="-122"/>
                        <a:ea typeface="宋体" panose="02010600030101010101" pitchFamily="2" charset="-122"/>
                      </a:endParaRPr>
                    </a:p>
                  </a:txBody>
                  <a:tcPr marL="68580" marR="68580" marT="0" marB="0" anchor="ctr"/>
                </a:tc>
                <a:tc>
                  <a:txBody>
                    <a:bodyPr/>
                    <a:lstStyle/>
                    <a:p>
                      <a:pPr>
                        <a:spcAft>
                          <a:spcPts val="0"/>
                        </a:spcAft>
                      </a:pPr>
                      <a:r>
                        <a:rPr lang="zh-CN" sz="2000">
                          <a:effectLst/>
                          <a:latin typeface="宋体" panose="02010600030101010101" pitchFamily="2" charset="-122"/>
                          <a:ea typeface="宋体" panose="02010600030101010101" pitchFamily="2" charset="-122"/>
                        </a:rPr>
                        <a:t>影响内外部人的决策</a:t>
                      </a:r>
                      <a:endParaRPr lang="zh-CN" sz="2000">
                        <a:effectLst/>
                        <a:latin typeface="宋体" panose="02010600030101010101" pitchFamily="2" charset="-122"/>
                        <a:ea typeface="宋体" panose="02010600030101010101" pitchFamily="2" charset="-122"/>
                      </a:endParaRPr>
                    </a:p>
                  </a:txBody>
                  <a:tcPr marL="68580" marR="68580" marT="0" marB="0"/>
                </a:tc>
              </a:tr>
              <a:tr h="0">
                <a:tc>
                  <a:txBody>
                    <a:bodyPr/>
                    <a:lstStyle/>
                    <a:p>
                      <a:pPr algn="l">
                        <a:spcAft>
                          <a:spcPts val="0"/>
                        </a:spcAft>
                      </a:pPr>
                      <a:r>
                        <a:rPr lang="zh-CN" sz="2000" dirty="0">
                          <a:effectLst/>
                          <a:latin typeface="宋体" panose="02010600030101010101" pitchFamily="2" charset="-122"/>
                          <a:ea typeface="宋体" panose="02010600030101010101" pitchFamily="2" charset="-122"/>
                        </a:rPr>
                        <a:t>优序融资理论</a:t>
                      </a:r>
                      <a:endParaRPr lang="zh-CN" sz="2000" dirty="0">
                        <a:effectLst/>
                        <a:latin typeface="宋体" panose="02010600030101010101" pitchFamily="2" charset="-122"/>
                        <a:ea typeface="宋体" panose="02010600030101010101" pitchFamily="2" charset="-122"/>
                      </a:endParaRPr>
                    </a:p>
                  </a:txBody>
                  <a:tcPr marL="68580" marR="68580" marT="0" marB="0" anchor="ctr"/>
                </a:tc>
                <a:tc>
                  <a:txBody>
                    <a:bodyPr/>
                    <a:lstStyle/>
                    <a:p>
                      <a:pPr>
                        <a:spcAft>
                          <a:spcPts val="0"/>
                        </a:spcAft>
                      </a:pPr>
                      <a:r>
                        <a:rPr lang="zh-CN" sz="2000">
                          <a:effectLst/>
                          <a:latin typeface="宋体" panose="02010600030101010101" pitchFamily="2" charset="-122"/>
                          <a:ea typeface="宋体" panose="02010600030101010101" pitchFamily="2" charset="-122"/>
                        </a:rPr>
                        <a:t>我国的情况次优和第三顺位互换</a:t>
                      </a:r>
                      <a:endParaRPr lang="zh-CN" sz="2000">
                        <a:effectLst/>
                        <a:latin typeface="宋体" panose="02010600030101010101" pitchFamily="2" charset="-122"/>
                        <a:ea typeface="宋体" panose="02010600030101010101" pitchFamily="2" charset="-122"/>
                      </a:endParaRPr>
                    </a:p>
                  </a:txBody>
                  <a:tcPr marL="68580" marR="68580" marT="0" marB="0"/>
                </a:tc>
              </a:tr>
              <a:tr h="0">
                <a:tc>
                  <a:txBody>
                    <a:bodyPr/>
                    <a:lstStyle/>
                    <a:p>
                      <a:pPr algn="l">
                        <a:spcAft>
                          <a:spcPts val="0"/>
                        </a:spcAft>
                      </a:pPr>
                      <a:r>
                        <a:rPr lang="zh-CN" sz="2000" dirty="0">
                          <a:effectLst/>
                          <a:latin typeface="宋体" panose="02010600030101010101" pitchFamily="2" charset="-122"/>
                          <a:ea typeface="宋体" panose="02010600030101010101" pitchFamily="2" charset="-122"/>
                        </a:rPr>
                        <a:t>控制权理论</a:t>
                      </a:r>
                      <a:endParaRPr lang="zh-CN" sz="2000" dirty="0">
                        <a:effectLst/>
                        <a:latin typeface="宋体" panose="02010600030101010101" pitchFamily="2" charset="-122"/>
                        <a:ea typeface="宋体" panose="02010600030101010101" pitchFamily="2" charset="-122"/>
                      </a:endParaRPr>
                    </a:p>
                  </a:txBody>
                  <a:tcPr marL="68580" marR="68580" marT="0" marB="0" anchor="ctr"/>
                </a:tc>
                <a:tc>
                  <a:txBody>
                    <a:bodyPr/>
                    <a:lstStyle/>
                    <a:p>
                      <a:pPr>
                        <a:spcAft>
                          <a:spcPts val="0"/>
                        </a:spcAft>
                      </a:pPr>
                      <a:r>
                        <a:rPr lang="zh-CN" sz="2000">
                          <a:effectLst/>
                          <a:latin typeface="宋体" panose="02010600030101010101" pitchFamily="2" charset="-122"/>
                          <a:ea typeface="宋体" panose="02010600030101010101" pitchFamily="2" charset="-122"/>
                        </a:rPr>
                        <a:t>在企业破产这个临界点时，如果企业的控制权能够被债权人恰好接手，这个负债率就是最合适的</a:t>
                      </a:r>
                      <a:endParaRPr lang="zh-CN" sz="2000">
                        <a:effectLst/>
                        <a:latin typeface="宋体" panose="02010600030101010101" pitchFamily="2" charset="-122"/>
                        <a:ea typeface="宋体" panose="02010600030101010101" pitchFamily="2" charset="-122"/>
                      </a:endParaRPr>
                    </a:p>
                  </a:txBody>
                  <a:tcPr marL="68580" marR="68580" marT="0" marB="0"/>
                </a:tc>
              </a:tr>
              <a:tr h="0">
                <a:tc>
                  <a:txBody>
                    <a:bodyPr/>
                    <a:lstStyle/>
                    <a:p>
                      <a:pPr algn="l">
                        <a:spcAft>
                          <a:spcPts val="0"/>
                        </a:spcAft>
                      </a:pPr>
                      <a:r>
                        <a:rPr lang="zh-CN" sz="2000" dirty="0">
                          <a:effectLst/>
                          <a:latin typeface="宋体" panose="02010600030101010101" pitchFamily="2" charset="-122"/>
                          <a:ea typeface="宋体" panose="02010600030101010101" pitchFamily="2" charset="-122"/>
                        </a:rPr>
                        <a:t>市场择机理论 </a:t>
                      </a:r>
                      <a:endParaRPr lang="zh-CN" sz="2000" dirty="0">
                        <a:effectLst/>
                        <a:latin typeface="宋体" panose="02010600030101010101" pitchFamily="2" charset="-122"/>
                        <a:ea typeface="宋体" panose="02010600030101010101" pitchFamily="2" charset="-122"/>
                      </a:endParaRPr>
                    </a:p>
                  </a:txBody>
                  <a:tcPr marL="68580" marR="68580" marT="0" marB="0" anchor="ctr"/>
                </a:tc>
                <a:tc>
                  <a:txBody>
                    <a:bodyPr/>
                    <a:lstStyle/>
                    <a:p>
                      <a:pPr>
                        <a:spcAft>
                          <a:spcPts val="0"/>
                        </a:spcAft>
                      </a:pPr>
                      <a:r>
                        <a:rPr lang="zh-CN" sz="2000" dirty="0">
                          <a:effectLst/>
                          <a:latin typeface="宋体" panose="02010600030101010101" pitchFamily="2" charset="-122"/>
                          <a:ea typeface="宋体" panose="02010600030101010101" pitchFamily="2" charset="-122"/>
                        </a:rPr>
                        <a:t>为市场选择结果，不存在最优</a:t>
                      </a:r>
                      <a:endParaRPr lang="zh-CN" sz="2000" dirty="0">
                        <a:effectLst/>
                        <a:latin typeface="宋体" panose="02010600030101010101" pitchFamily="2" charset="-122"/>
                        <a:ea typeface="宋体" panose="02010600030101010101" pitchFamily="2" charset="-122"/>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第四节 资本结构分析</a:t>
            </a:r>
            <a:endParaRPr lang="zh-CN" altLang="en-US" dirty="0"/>
          </a:p>
        </p:txBody>
      </p:sp>
      <p:sp>
        <p:nvSpPr>
          <p:cNvPr id="3" name="文本占位符 2"/>
          <p:cNvSpPr>
            <a:spLocks noGrp="1"/>
          </p:cNvSpPr>
          <p:nvPr>
            <p:ph type="body" sz="quarter" idx="13"/>
          </p:nvPr>
        </p:nvSpPr>
        <p:spPr>
          <a:xfrm>
            <a:off x="628650" y="1608138"/>
            <a:ext cx="7978775" cy="5249862"/>
          </a:xfrm>
        </p:spPr>
        <p:txBody>
          <a:bodyPr>
            <a:normAutofit/>
          </a:bodyPr>
          <a:lstStyle/>
          <a:p>
            <a:pPr>
              <a:spcBef>
                <a:spcPts val="600"/>
              </a:spcBef>
              <a:spcAft>
                <a:spcPts val="600"/>
              </a:spcAft>
            </a:pPr>
            <a:r>
              <a:rPr lang="zh-CN" altLang="en-US" dirty="0"/>
              <a:t>三、资本结构质量分析理论</a:t>
            </a:r>
            <a:endParaRPr lang="en-US" altLang="zh-CN" dirty="0"/>
          </a:p>
          <a:p>
            <a:pPr lvl="1">
              <a:spcBef>
                <a:spcPts val="600"/>
              </a:spcBef>
              <a:spcAft>
                <a:spcPts val="600"/>
              </a:spcAft>
            </a:pPr>
            <a:r>
              <a:rPr lang="zh-CN" altLang="en-US" dirty="0"/>
              <a:t>企业资本成本的高低与企业资产报酬率的对比关系</a:t>
            </a:r>
            <a:endParaRPr lang="en-US" altLang="zh-CN" dirty="0"/>
          </a:p>
          <a:p>
            <a:pPr lvl="1">
              <a:spcBef>
                <a:spcPts val="600"/>
              </a:spcBef>
              <a:spcAft>
                <a:spcPts val="600"/>
              </a:spcAft>
            </a:pPr>
            <a:r>
              <a:rPr lang="zh-CN" altLang="en-US" dirty="0"/>
              <a:t>企业资金来源的期限构成与企业资产结构的适应性</a:t>
            </a:r>
            <a:endParaRPr lang="en-US" altLang="zh-CN" dirty="0"/>
          </a:p>
          <a:p>
            <a:pPr lvl="1">
              <a:spcBef>
                <a:spcPts val="600"/>
              </a:spcBef>
              <a:spcAft>
                <a:spcPts val="600"/>
              </a:spcAft>
            </a:pPr>
            <a:r>
              <a:rPr lang="zh-CN" altLang="en-US" dirty="0"/>
              <a:t>企业的财务杠杆状况与企业财务风险、未来融资要求以及企业未来发展的适应性</a:t>
            </a:r>
            <a:endParaRPr lang="en-US" altLang="zh-CN" dirty="0"/>
          </a:p>
          <a:p>
            <a:pPr lvl="1">
              <a:spcBef>
                <a:spcPts val="600"/>
              </a:spcBef>
              <a:spcAft>
                <a:spcPts val="600"/>
              </a:spcAft>
            </a:pPr>
            <a:r>
              <a:rPr lang="zh-CN" altLang="en-US" dirty="0"/>
              <a:t>企业所有者权益内部的股东持股构成状况与企业未来发展的适应性 </a:t>
            </a:r>
            <a:br>
              <a:rPr lang="zh-CN" altLang="en-US" dirty="0"/>
            </a:b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188913"/>
            <a:ext cx="8229600" cy="576262"/>
          </a:xfrm>
        </p:spPr>
        <p:txBody>
          <a:bodyPr>
            <a:normAutofit fontScale="90000"/>
          </a:bodyPr>
          <a:lstStyle/>
          <a:p>
            <a:br>
              <a:rPr lang="en-US" altLang="zh-CN" sz="3600" noProof="1" smtClean="0"/>
            </a:br>
            <a:r>
              <a:rPr lang="zh-CN" altLang="en-US" sz="3600" noProof="1" smtClean="0"/>
              <a:t>康</a:t>
            </a:r>
            <a:r>
              <a:rPr lang="zh-CN" altLang="en-US" sz="3600" noProof="1"/>
              <a:t>美药业</a:t>
            </a:r>
            <a:r>
              <a:rPr lang="en-US" altLang="zh-CN" sz="3600" noProof="1"/>
              <a:t>——</a:t>
            </a:r>
            <a:r>
              <a:rPr lang="zh-CN" altLang="en-US" sz="3600" noProof="1"/>
              <a:t>财务报表泄露的天机</a:t>
            </a:r>
            <a:br>
              <a:rPr lang="en-US" altLang="zh-CN" sz="3600" dirty="0">
                <a:latin typeface="楷体_GB2312" pitchFamily="49" charset="-122"/>
              </a:rPr>
            </a:br>
            <a:endParaRPr lang="zh-CN" altLang="zh-CN" sz="3600" b="1" noProof="1" smtClean="0"/>
          </a:p>
        </p:txBody>
      </p:sp>
      <p:sp>
        <p:nvSpPr>
          <p:cNvPr id="206855" name="Rectangle 7"/>
          <p:cNvSpPr>
            <a:spLocks noGrp="1" noRot="1" noChangeArrowheads="1"/>
          </p:cNvSpPr>
          <p:nvPr>
            <p:ph idx="1"/>
          </p:nvPr>
        </p:nvSpPr>
        <p:spPr>
          <a:xfrm>
            <a:off x="304800" y="836613"/>
            <a:ext cx="8731250" cy="2808287"/>
          </a:xfrm>
        </p:spPr>
        <p:txBody>
          <a:bodyPr>
            <a:normAutofit fontScale="92500" lnSpcReduction="20000"/>
          </a:bodyPr>
          <a:lstStyle/>
          <a:p>
            <a:pPr>
              <a:lnSpc>
                <a:spcPct val="140000"/>
              </a:lnSpc>
              <a:buFont typeface="Wingdings" panose="05000000000000000000" pitchFamily="2" charset="2"/>
              <a:buNone/>
            </a:pPr>
            <a:r>
              <a:rPr lang="zh-CN" altLang="en-US" sz="2500" b="1" dirty="0" smtClean="0">
                <a:latin typeface="楷体_GB2312" pitchFamily="49" charset="-122"/>
              </a:rPr>
              <a:t>     从</a:t>
            </a:r>
            <a:r>
              <a:rPr lang="zh-CN" altLang="en-US" sz="2500" b="1" dirty="0" smtClean="0">
                <a:latin typeface="楷体_GB2312" pitchFamily="49" charset="-122"/>
              </a:rPr>
              <a:t>财务报表上我们发现，康美药业</a:t>
            </a:r>
            <a:r>
              <a:rPr lang="en-US" altLang="zh-CN" sz="2500" b="1" dirty="0" smtClean="0">
                <a:latin typeface="楷体_GB2312" pitchFamily="49" charset="-122"/>
              </a:rPr>
              <a:t>2016—2017</a:t>
            </a:r>
            <a:r>
              <a:rPr lang="zh-CN" altLang="en-US" sz="2500" b="1" dirty="0" smtClean="0">
                <a:latin typeface="楷体_GB2312" pitchFamily="49" charset="-122"/>
              </a:rPr>
              <a:t>年账上分别有</a:t>
            </a:r>
            <a:r>
              <a:rPr lang="en-US" altLang="zh-CN" sz="2500" b="1" dirty="0" smtClean="0">
                <a:latin typeface="楷体_GB2312" pitchFamily="49" charset="-122"/>
              </a:rPr>
              <a:t>273</a:t>
            </a:r>
            <a:r>
              <a:rPr lang="zh-CN" altLang="en-US" sz="2500" b="1" dirty="0" smtClean="0">
                <a:latin typeface="楷体_GB2312" pitchFamily="49" charset="-122"/>
              </a:rPr>
              <a:t>亿元、</a:t>
            </a:r>
            <a:r>
              <a:rPr lang="en-US" altLang="zh-CN" sz="2500" b="1" dirty="0" smtClean="0">
                <a:latin typeface="楷体_GB2312" pitchFamily="49" charset="-122"/>
              </a:rPr>
              <a:t>341</a:t>
            </a:r>
            <a:r>
              <a:rPr lang="zh-CN" altLang="en-US" sz="2500" b="1" dirty="0" smtClean="0">
                <a:latin typeface="楷体_GB2312" pitchFamily="49" charset="-122"/>
              </a:rPr>
              <a:t>亿元的货币资金，四个季度平均现金额为</a:t>
            </a:r>
            <a:r>
              <a:rPr lang="en-US" altLang="zh-CN" sz="2500" b="1" dirty="0" smtClean="0">
                <a:latin typeface="楷体_GB2312" pitchFamily="49" charset="-122"/>
              </a:rPr>
              <a:t>229</a:t>
            </a:r>
            <a:r>
              <a:rPr lang="zh-CN" altLang="en-US" sz="2500" b="1" dirty="0" smtClean="0">
                <a:latin typeface="楷体_GB2312" pitchFamily="49" charset="-122"/>
              </a:rPr>
              <a:t>亿元、</a:t>
            </a:r>
            <a:r>
              <a:rPr lang="en-US" altLang="zh-CN" sz="2500" b="1" dirty="0" smtClean="0">
                <a:latin typeface="楷体_GB2312" pitchFamily="49" charset="-122"/>
              </a:rPr>
              <a:t>313</a:t>
            </a:r>
            <a:r>
              <a:rPr lang="zh-CN" altLang="en-US" sz="2500" b="1" dirty="0" smtClean="0">
                <a:latin typeface="楷体_GB2312" pitchFamily="49" charset="-122"/>
              </a:rPr>
              <a:t>亿元，然而利息收入只有</a:t>
            </a:r>
            <a:r>
              <a:rPr lang="en-US" altLang="zh-CN" sz="2500" b="1" dirty="0" smtClean="0">
                <a:latin typeface="楷体_GB2312" pitchFamily="49" charset="-122"/>
              </a:rPr>
              <a:t>1.81</a:t>
            </a:r>
            <a:r>
              <a:rPr lang="zh-CN" altLang="en-US" sz="2500" b="1" dirty="0" smtClean="0">
                <a:latin typeface="楷体_GB2312" pitchFamily="49" charset="-122"/>
              </a:rPr>
              <a:t>亿元、</a:t>
            </a:r>
            <a:r>
              <a:rPr lang="en-US" altLang="zh-CN" sz="2500" b="1" dirty="0" smtClean="0">
                <a:latin typeface="楷体_GB2312" pitchFamily="49" charset="-122"/>
              </a:rPr>
              <a:t>2.69</a:t>
            </a:r>
            <a:r>
              <a:rPr lang="zh-CN" altLang="en-US" sz="2500" b="1" dirty="0" smtClean="0">
                <a:latin typeface="楷体_GB2312" pitchFamily="49" charset="-122"/>
              </a:rPr>
              <a:t>亿元，这笔巨额现金的收益率</a:t>
            </a:r>
            <a:r>
              <a:rPr lang="en-US" altLang="zh-CN" sz="2500" b="1" dirty="0" smtClean="0">
                <a:latin typeface="楷体_GB2312" pitchFamily="49" charset="-122"/>
              </a:rPr>
              <a:t>1%</a:t>
            </a:r>
            <a:r>
              <a:rPr lang="zh-CN" altLang="en-US" sz="2500" b="1" dirty="0" smtClean="0">
                <a:latin typeface="楷体_GB2312" pitchFamily="49" charset="-122"/>
              </a:rPr>
              <a:t>都不到！对比</a:t>
            </a:r>
            <a:r>
              <a:rPr lang="en-US" altLang="zh-CN" sz="2500" b="1" dirty="0" smtClean="0">
                <a:latin typeface="楷体_GB2312" pitchFamily="49" charset="-122"/>
              </a:rPr>
              <a:t>2015</a:t>
            </a:r>
            <a:r>
              <a:rPr lang="zh-CN" altLang="en-US" sz="2500" b="1" dirty="0" smtClean="0">
                <a:latin typeface="楷体_GB2312" pitchFamily="49" charset="-122"/>
              </a:rPr>
              <a:t>年</a:t>
            </a:r>
            <a:r>
              <a:rPr lang="en-US" altLang="zh-CN" sz="2500" b="1" dirty="0" smtClean="0">
                <a:latin typeface="楷体_GB2312" pitchFamily="49" charset="-122"/>
              </a:rPr>
              <a:t>2%</a:t>
            </a:r>
            <a:r>
              <a:rPr lang="zh-CN" altLang="en-US" sz="2500" b="1" dirty="0" smtClean="0">
                <a:latin typeface="楷体_GB2312" pitchFamily="49" charset="-122"/>
              </a:rPr>
              <a:t>的利息率，说明该公司的货币资金一定被虚增了一倍多！</a:t>
            </a:r>
            <a:endParaRPr lang="en-US" altLang="zh-CN" sz="2500" b="1" dirty="0" smtClean="0">
              <a:latin typeface="楷体_GB2312" pitchFamily="49" charset="-122"/>
            </a:endParaRPr>
          </a:p>
          <a:p>
            <a:pPr>
              <a:lnSpc>
                <a:spcPct val="140000"/>
              </a:lnSpc>
              <a:buFont typeface="Wingdings" panose="05000000000000000000" pitchFamily="2" charset="2"/>
              <a:buNone/>
            </a:pPr>
            <a:r>
              <a:rPr lang="en-US" altLang="zh-CN" sz="2500" b="1" dirty="0" smtClean="0">
                <a:latin typeface="楷体_GB2312" pitchFamily="49" charset="-122"/>
              </a:rPr>
              <a:t>    </a:t>
            </a:r>
            <a:endParaRPr lang="en-US" altLang="zh-CN" sz="2500" b="1" dirty="0" smtClean="0">
              <a:latin typeface="楷体_GB2312" pitchFamily="49" charset="-122"/>
            </a:endParaRPr>
          </a:p>
        </p:txBody>
      </p:sp>
      <p:sp>
        <p:nvSpPr>
          <p:cNvPr id="6148" name="灯片编号占位符 5"/>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pPr>
            <a:fld id="{3C6FD15D-86C4-4164-9DDE-771C4D77B986}" type="slidenum">
              <a:rPr lang="en-US" altLang="zh-CN" smtClean="0"/>
            </a:fld>
            <a:endParaRPr lang="en-US" altLang="zh-CN" smtClean="0"/>
          </a:p>
        </p:txBody>
      </p:sp>
      <p:pic>
        <p:nvPicPr>
          <p:cNvPr id="206856" name="Picture 8" descr="img13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71600" y="4362450"/>
            <a:ext cx="2514600"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857" name="WordArt 9"/>
          <p:cNvSpPr>
            <a:spLocks noChangeArrowheads="1" noChangeShapeType="1" noTextEdit="1"/>
          </p:cNvSpPr>
          <p:nvPr/>
        </p:nvSpPr>
        <p:spPr bwMode="auto">
          <a:xfrm>
            <a:off x="6484938" y="3567113"/>
            <a:ext cx="1439862" cy="1439862"/>
          </a:xfrm>
          <a:prstGeom prst="rect">
            <a:avLst/>
          </a:prstGeom>
        </p:spPr>
        <p:txBody>
          <a:bodyPr wrap="none" fromWordArt="1">
            <a:prstTxWarp prst="textPlain">
              <a:avLst>
                <a:gd name="adj" fmla="val 60273"/>
              </a:avLst>
            </a:prstTxWarp>
          </a:bodyPr>
          <a:lstStyle/>
          <a:p>
            <a:pPr algn="ctr"/>
            <a:r>
              <a:rPr lang="zh-CN" altLang="en-US" sz="3600" b="1" i="1" kern="10">
                <a:ln w="9525">
                  <a:solidFill>
                    <a:srgbClr val="CC99FF"/>
                  </a:solidFill>
                  <a:round/>
                </a:ln>
                <a:solidFill>
                  <a:srgbClr val="993366"/>
                </a:solidFill>
                <a:effectLst>
                  <a:outerShdw dist="45791" dir="2021404" algn="ctr" rotWithShape="0">
                    <a:srgbClr val="C0C0C0"/>
                  </a:outerShdw>
                </a:effectLst>
                <a:latin typeface="隶书" panose="02010509060101010101" charset="-122"/>
                <a:ea typeface="隶书" panose="02010509060101010101" charset="-122"/>
              </a:rPr>
              <a:t>？</a:t>
            </a:r>
            <a:endParaRPr lang="zh-CN" altLang="en-US" sz="3600" b="1" i="1" kern="10">
              <a:ln w="9525">
                <a:solidFill>
                  <a:srgbClr val="CC99FF"/>
                </a:solidFill>
                <a:round/>
              </a:ln>
              <a:solidFill>
                <a:srgbClr val="993366"/>
              </a:solidFill>
              <a:effectLst>
                <a:outerShdw dist="45791" dir="2021404" algn="ctr" rotWithShape="0">
                  <a:srgbClr val="C0C0C0"/>
                </a:outerShdw>
              </a:effectLst>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206855"/>
                                        </p:tgtEl>
                                        <p:attrNameLst>
                                          <p:attrName>style.visibility</p:attrName>
                                        </p:attrNameLst>
                                      </p:cBhvr>
                                      <p:to>
                                        <p:strVal val="visible"/>
                                      </p:to>
                                    </p:set>
                                  </p:childTnLst>
                                </p:cTn>
                              </p:par>
                            </p:childTnLst>
                          </p:cTn>
                        </p:par>
                        <p:par>
                          <p:cTn id="7" fill="hold">
                            <p:stCondLst>
                              <p:cond delay="11250"/>
                            </p:stCondLst>
                            <p:childTnLst>
                              <p:par>
                                <p:cTn id="8" presetID="1" presetClass="entr" presetSubtype="0" fill="hold" nodeType="afterEffect">
                                  <p:stCondLst>
                                    <p:cond delay="0"/>
                                  </p:stCondLst>
                                  <p:childTnLst>
                                    <p:set>
                                      <p:cBhvr>
                                        <p:cTn id="9" dur="1" fill="hold">
                                          <p:stCondLst>
                                            <p:cond delay="499"/>
                                          </p:stCondLst>
                                        </p:cTn>
                                        <p:tgtEl>
                                          <p:spTgt spid="206856"/>
                                        </p:tgtEl>
                                        <p:attrNameLst>
                                          <p:attrName>style.visibility</p:attrName>
                                        </p:attrNameLst>
                                      </p:cBhvr>
                                      <p:to>
                                        <p:strVal val="visible"/>
                                      </p:to>
                                    </p:set>
                                  </p:childTnLst>
                                </p:cTn>
                              </p:par>
                            </p:childTnLst>
                          </p:cTn>
                        </p:par>
                        <p:par>
                          <p:cTn id="10" fill="hold">
                            <p:stCondLst>
                              <p:cond delay="11750"/>
                            </p:stCondLst>
                            <p:childTnLst>
                              <p:par>
                                <p:cTn id="11" presetID="3" presetClass="entr" presetSubtype="5" fill="hold" grpId="0" nodeType="afterEffect">
                                  <p:stCondLst>
                                    <p:cond delay="0"/>
                                  </p:stCondLst>
                                  <p:childTnLst>
                                    <p:set>
                                      <p:cBhvr>
                                        <p:cTn id="12" dur="1" fill="hold">
                                          <p:stCondLst>
                                            <p:cond delay="499"/>
                                          </p:stCondLst>
                                        </p:cTn>
                                        <p:tgtEl>
                                          <p:spTgt spid="2068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5" grpId="0" animBg="1"/>
      <p:bldP spid="20685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第四节 资本结构分析</a:t>
            </a:r>
            <a:endParaRPr lang="zh-CN" altLang="en-US" dirty="0"/>
          </a:p>
        </p:txBody>
      </p:sp>
      <p:sp>
        <p:nvSpPr>
          <p:cNvPr id="3" name="文本占位符 2"/>
          <p:cNvSpPr>
            <a:spLocks noGrp="1"/>
          </p:cNvSpPr>
          <p:nvPr>
            <p:ph type="body" sz="quarter" idx="13"/>
          </p:nvPr>
        </p:nvSpPr>
        <p:spPr>
          <a:xfrm>
            <a:off x="628650" y="1608138"/>
            <a:ext cx="7978775" cy="624699"/>
          </a:xfrm>
        </p:spPr>
        <p:txBody>
          <a:bodyPr>
            <a:normAutofit/>
          </a:bodyPr>
          <a:lstStyle/>
          <a:p>
            <a:pPr>
              <a:spcBef>
                <a:spcPts val="600"/>
              </a:spcBef>
              <a:spcAft>
                <a:spcPts val="600"/>
              </a:spcAft>
            </a:pPr>
            <a:r>
              <a:rPr lang="zh-CN" altLang="en-US" dirty="0"/>
              <a:t>四、债务结构对企业价值的影响</a:t>
            </a:r>
            <a:endParaRPr lang="en-US" altLang="zh-CN" dirty="0"/>
          </a:p>
        </p:txBody>
      </p:sp>
      <p:graphicFrame>
        <p:nvGraphicFramePr>
          <p:cNvPr id="4" name="图示 3"/>
          <p:cNvGraphicFramePr/>
          <p:nvPr/>
        </p:nvGraphicFramePr>
        <p:xfrm>
          <a:off x="1017974" y="1699971"/>
          <a:ext cx="7978774" cy="585038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第四节 资本结构分析</a:t>
            </a:r>
            <a:endParaRPr lang="zh-CN" altLang="en-US" dirty="0"/>
          </a:p>
        </p:txBody>
      </p:sp>
      <p:sp>
        <p:nvSpPr>
          <p:cNvPr id="3" name="文本占位符 2"/>
          <p:cNvSpPr>
            <a:spLocks noGrp="1"/>
          </p:cNvSpPr>
          <p:nvPr>
            <p:ph type="body" sz="quarter" idx="13"/>
          </p:nvPr>
        </p:nvSpPr>
        <p:spPr>
          <a:xfrm>
            <a:off x="628650" y="1608138"/>
            <a:ext cx="7978775" cy="624699"/>
          </a:xfrm>
        </p:spPr>
        <p:txBody>
          <a:bodyPr>
            <a:normAutofit/>
          </a:bodyPr>
          <a:lstStyle/>
          <a:p>
            <a:pPr>
              <a:spcBef>
                <a:spcPts val="600"/>
              </a:spcBef>
              <a:spcAft>
                <a:spcPts val="600"/>
              </a:spcAft>
            </a:pPr>
            <a:r>
              <a:rPr lang="zh-CN" altLang="en-US" dirty="0"/>
              <a:t>四、股权结构对企业价值的影响</a:t>
            </a:r>
            <a:endParaRPr lang="en-US" altLang="zh-CN" dirty="0"/>
          </a:p>
        </p:txBody>
      </p:sp>
      <p:graphicFrame>
        <p:nvGraphicFramePr>
          <p:cNvPr id="4" name="图示 3"/>
          <p:cNvGraphicFramePr/>
          <p:nvPr/>
        </p:nvGraphicFramePr>
        <p:xfrm>
          <a:off x="1017974" y="1699971"/>
          <a:ext cx="7978774" cy="585038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60277" y="292409"/>
            <a:ext cx="7886700" cy="927647"/>
          </a:xfrm>
        </p:spPr>
        <p:txBody>
          <a:bodyPr>
            <a:normAutofit/>
          </a:bodyPr>
          <a:lstStyle/>
          <a:p>
            <a:r>
              <a:rPr lang="zh-CN" altLang="en-US" dirty="0"/>
              <a:t>第五节 资产负债表相关财务指标分析</a:t>
            </a:r>
            <a:endParaRPr lang="zh-CN" altLang="en-US" dirty="0"/>
          </a:p>
        </p:txBody>
      </p:sp>
      <p:graphicFrame>
        <p:nvGraphicFramePr>
          <p:cNvPr id="3" name="图示 2"/>
          <p:cNvGraphicFramePr/>
          <p:nvPr/>
        </p:nvGraphicFramePr>
        <p:xfrm>
          <a:off x="1630326" y="2247604"/>
          <a:ext cx="6096000" cy="319626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第五节 资产负债表相关财务指标分析</a:t>
            </a:r>
            <a:endParaRPr lang="zh-CN" altLang="en-US" dirty="0"/>
          </a:p>
        </p:txBody>
      </p:sp>
      <p:sp>
        <p:nvSpPr>
          <p:cNvPr id="4" name="文本占位符 3"/>
          <p:cNvSpPr>
            <a:spLocks noGrp="1"/>
          </p:cNvSpPr>
          <p:nvPr>
            <p:ph type="body" sz="quarter" idx="13"/>
          </p:nvPr>
        </p:nvSpPr>
        <p:spPr/>
        <p:txBody>
          <a:bodyPr>
            <a:normAutofit/>
          </a:bodyPr>
          <a:lstStyle/>
          <a:p>
            <a:r>
              <a:rPr lang="zh-CN" altLang="en-US" dirty="0"/>
              <a:t>一、短期偿债能力分析</a:t>
            </a:r>
            <a:endParaRPr lang="en-US" altLang="zh-CN" dirty="0"/>
          </a:p>
          <a:p>
            <a:pPr marL="457200" lvl="1" indent="0">
              <a:buNone/>
            </a:pPr>
            <a:r>
              <a:rPr lang="zh-CN" altLang="en-US" dirty="0"/>
              <a:t>短期偿债能力是指企业用其流动资产偿付流动负债的能力 </a:t>
            </a:r>
            <a:endParaRPr lang="en-US" altLang="zh-CN" dirty="0"/>
          </a:p>
          <a:p>
            <a:pPr lvl="1"/>
            <a:r>
              <a:rPr lang="zh-CN" altLang="en-US" dirty="0"/>
              <a:t>营运资金（</a:t>
            </a:r>
            <a:r>
              <a:rPr lang="en-US" altLang="zh-CN" dirty="0"/>
              <a:t>=</a:t>
            </a:r>
            <a:r>
              <a:rPr lang="zh-CN" altLang="en-US" dirty="0"/>
              <a:t>流动资产</a:t>
            </a:r>
            <a:r>
              <a:rPr lang="en-US" altLang="zh-CN" dirty="0"/>
              <a:t>-</a:t>
            </a:r>
            <a:r>
              <a:rPr lang="zh-CN" altLang="en-US" dirty="0"/>
              <a:t>流动负债）</a:t>
            </a:r>
            <a:endParaRPr lang="en-US" altLang="zh-CN" dirty="0"/>
          </a:p>
          <a:p>
            <a:pPr lvl="1"/>
            <a:r>
              <a:rPr lang="zh-CN" altLang="en-US" dirty="0"/>
              <a:t>流动比率（流动资产</a:t>
            </a:r>
            <a:r>
              <a:rPr lang="en-US" altLang="zh-CN" dirty="0"/>
              <a:t>/</a:t>
            </a:r>
            <a:r>
              <a:rPr lang="zh-CN" altLang="en-US" dirty="0"/>
              <a:t>流动负债）</a:t>
            </a:r>
            <a:endParaRPr lang="en-US" altLang="zh-CN" dirty="0"/>
          </a:p>
          <a:p>
            <a:pPr lvl="1"/>
            <a:r>
              <a:rPr lang="zh-CN" altLang="en-US" dirty="0"/>
              <a:t>速动比率（速动资产</a:t>
            </a:r>
            <a:r>
              <a:rPr lang="en-US" altLang="zh-CN" dirty="0"/>
              <a:t>/</a:t>
            </a:r>
            <a:r>
              <a:rPr lang="zh-CN" altLang="en-US" dirty="0"/>
              <a:t>流动负债）</a:t>
            </a:r>
            <a:endParaRPr lang="en-US" altLang="zh-CN" dirty="0"/>
          </a:p>
          <a:p>
            <a:pPr lvl="1"/>
            <a:r>
              <a:rPr lang="zh-CN" altLang="en-US" dirty="0"/>
              <a:t>现金比率（</a:t>
            </a:r>
            <a:r>
              <a:rPr lang="en-US" altLang="zh-CN" dirty="0"/>
              <a:t>(</a:t>
            </a:r>
            <a:r>
              <a:rPr lang="zh-CN" altLang="en-US" dirty="0"/>
              <a:t>货币资金</a:t>
            </a:r>
            <a:r>
              <a:rPr lang="en-US" altLang="zh-CN" dirty="0"/>
              <a:t>+</a:t>
            </a:r>
            <a:r>
              <a:rPr lang="zh-CN" altLang="en-US" dirty="0"/>
              <a:t>现金等价物</a:t>
            </a:r>
            <a:r>
              <a:rPr lang="en-US" altLang="zh-CN" dirty="0"/>
              <a:t>)/</a:t>
            </a:r>
            <a:r>
              <a:rPr lang="zh-CN" altLang="en-US" dirty="0"/>
              <a:t>流动负债 </a:t>
            </a:r>
            <a:r>
              <a:rPr lang="en-US" altLang="zh-CN" dirty="0"/>
              <a:t>×100%</a:t>
            </a:r>
            <a:r>
              <a:rPr lang="zh-CN" altLang="en-US" dirty="0"/>
              <a:t>）</a:t>
            </a:r>
            <a:br>
              <a:rPr lang="zh-CN" altLang="en-US" dirty="0"/>
            </a:br>
            <a:endParaRPr lang="zh-CN" alt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第五节 资产负债表相关财务指标分析</a:t>
            </a:r>
            <a:endParaRPr lang="zh-CN" altLang="en-US" dirty="0"/>
          </a:p>
        </p:txBody>
      </p:sp>
      <p:sp>
        <p:nvSpPr>
          <p:cNvPr id="4" name="文本占位符 3"/>
          <p:cNvSpPr>
            <a:spLocks noGrp="1"/>
          </p:cNvSpPr>
          <p:nvPr>
            <p:ph type="body" sz="quarter" idx="13"/>
          </p:nvPr>
        </p:nvSpPr>
        <p:spPr>
          <a:xfrm>
            <a:off x="628650" y="1608138"/>
            <a:ext cx="7978775" cy="1964402"/>
          </a:xfrm>
        </p:spPr>
        <p:txBody>
          <a:bodyPr>
            <a:normAutofit/>
          </a:bodyPr>
          <a:lstStyle/>
          <a:p>
            <a:r>
              <a:rPr lang="zh-CN" altLang="en-US" dirty="0"/>
              <a:t>一、短期偿债能力分析</a:t>
            </a:r>
            <a:endParaRPr lang="en-US" altLang="zh-CN" dirty="0"/>
          </a:p>
          <a:p>
            <a:pPr lvl="1"/>
            <a:r>
              <a:rPr lang="zh-CN" altLang="en-US" dirty="0"/>
              <a:t>影响变现能力的其他因素</a:t>
            </a:r>
            <a:br>
              <a:rPr lang="zh-CN" altLang="en-US" dirty="0"/>
            </a:br>
            <a:endParaRPr lang="zh-CN" altLang="en-US" dirty="0"/>
          </a:p>
        </p:txBody>
      </p:sp>
      <p:graphicFrame>
        <p:nvGraphicFramePr>
          <p:cNvPr id="3" name="图示 2"/>
          <p:cNvGraphicFramePr/>
          <p:nvPr/>
        </p:nvGraphicFramePr>
        <p:xfrm>
          <a:off x="1524000" y="2576019"/>
          <a:ext cx="6096000" cy="40640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第五节 资产负债表相关财务指标分析</a:t>
            </a:r>
            <a:endParaRPr lang="zh-CN" altLang="en-US" dirty="0"/>
          </a:p>
        </p:txBody>
      </p:sp>
      <mc:AlternateContent xmlns:mc="http://schemas.openxmlformats.org/markup-compatibility/2006">
        <mc:Choice xmlns:a14="http://schemas.microsoft.com/office/drawing/2010/main" Requires="a14">
          <p:sp>
            <p:nvSpPr>
              <p:cNvPr id="4" name="文本占位符 3"/>
              <p:cNvSpPr>
                <a:spLocks noGrp="1"/>
              </p:cNvSpPr>
              <p:nvPr>
                <p:ph type="body" sz="quarter" idx="13"/>
              </p:nvPr>
            </p:nvSpPr>
            <p:spPr>
              <a:xfrm>
                <a:off x="628650" y="1608137"/>
                <a:ext cx="7978775" cy="5031881"/>
              </a:xfrm>
            </p:spPr>
            <p:txBody>
              <a:bodyPr>
                <a:normAutofit fontScale="85000" lnSpcReduction="10000"/>
              </a:bodyPr>
              <a:lstStyle/>
              <a:p>
                <a:pPr>
                  <a:lnSpc>
                    <a:spcPct val="110000"/>
                  </a:lnSpc>
                </a:pPr>
                <a:r>
                  <a:rPr lang="zh-CN" altLang="en-US" dirty="0"/>
                  <a:t>二、长期偿债能力分析</a:t>
                </a:r>
                <a:endParaRPr lang="en-US" altLang="zh-CN" dirty="0"/>
              </a:p>
              <a:p>
                <a:pPr marL="457200" lvl="1" indent="0">
                  <a:lnSpc>
                    <a:spcPct val="110000"/>
                  </a:lnSpc>
                  <a:buNone/>
                </a:pPr>
                <a:r>
                  <a:rPr lang="zh-CN" altLang="en-US" dirty="0"/>
                  <a:t>长期偿债能力是企业偿还长期债务的能力。 </a:t>
                </a:r>
                <a:endParaRPr lang="en-US" altLang="zh-CN" dirty="0"/>
              </a:p>
              <a:p>
                <a:pPr lvl="1">
                  <a:lnSpc>
                    <a:spcPct val="110000"/>
                  </a:lnSpc>
                </a:pPr>
                <a:r>
                  <a:rPr lang="zh-CN" altLang="en-US" dirty="0"/>
                  <a:t>资产负债率（负债总额</a:t>
                </a:r>
                <a:r>
                  <a:rPr lang="en-US" altLang="zh-CN" dirty="0"/>
                  <a:t>/</a:t>
                </a:r>
                <a:r>
                  <a:rPr lang="zh-CN" altLang="en-US" dirty="0"/>
                  <a:t>资产总额）</a:t>
                </a:r>
                <a:endParaRPr lang="en-US" altLang="zh-CN" dirty="0"/>
              </a:p>
              <a:p>
                <a:pPr lvl="1">
                  <a:lnSpc>
                    <a:spcPct val="110000"/>
                  </a:lnSpc>
                </a:pPr>
                <a:r>
                  <a:rPr lang="zh-CN" altLang="en-US" dirty="0"/>
                  <a:t>产权比率（负债总额</a:t>
                </a:r>
                <a:r>
                  <a:rPr lang="en-US" altLang="zh-CN" dirty="0"/>
                  <a:t>/</a:t>
                </a:r>
                <a:r>
                  <a:rPr lang="zh-CN" altLang="en-US" dirty="0"/>
                  <a:t>所有者权益总额）</a:t>
                </a:r>
                <a:endParaRPr lang="en-US" altLang="zh-CN" dirty="0"/>
              </a:p>
              <a:p>
                <a:pPr lvl="1">
                  <a:lnSpc>
                    <a:spcPct val="110000"/>
                  </a:lnSpc>
                </a:pPr>
                <a:r>
                  <a:rPr lang="zh-CN" altLang="en-US" dirty="0"/>
                  <a:t>有形净值债务率（</a:t>
                </a:r>
                <a14:m>
                  <m:oMath xmlns:m="http://schemas.openxmlformats.org/officeDocument/2006/math">
                    <m:f>
                      <m:fPr>
                        <m:ctrlPr>
                          <a:rPr lang="zh-CN" altLang="en-US" i="1" smtClean="0">
                            <a:latin typeface="Cambria Math" panose="02040503050406030204"/>
                          </a:rPr>
                        </m:ctrlPr>
                      </m:fPr>
                      <m:num>
                        <m:r>
                          <a:rPr lang="zh-CN" altLang="en-US" i="1">
                            <a:latin typeface="Cambria Math" panose="02040503050406030204" pitchFamily="18" charset="0"/>
                          </a:rPr>
                          <m:t>负债</m:t>
                        </m:r>
                        <m:r>
                          <a:rPr lang="zh-CN" altLang="en-US" i="1" smtClean="0">
                            <a:latin typeface="Cambria Math" panose="02040503050406030204" pitchFamily="18" charset="0"/>
                          </a:rPr>
                          <m:t>总额</m:t>
                        </m:r>
                      </m:num>
                      <m:den>
                        <m:d>
                          <m:dPr>
                            <m:begChr m:val="（"/>
                            <m:endChr m:val="）"/>
                            <m:ctrlPr>
                              <a:rPr lang="zh-CN" altLang="en-US" i="1" smtClean="0">
                                <a:latin typeface="Cambria Math" panose="02040503050406030204"/>
                              </a:rPr>
                            </m:ctrlPr>
                          </m:dPr>
                          <m:e>
                            <m:r>
                              <a:rPr lang="zh-CN" altLang="en-US" i="1" smtClean="0">
                                <a:latin typeface="Cambria Math" panose="02040503050406030204" pitchFamily="18" charset="0"/>
                              </a:rPr>
                              <m:t>所有者权益</m:t>
                            </m:r>
                            <m:r>
                              <a:rPr lang="en-US" altLang="zh-CN" i="1">
                                <a:latin typeface="Cambria Math" panose="02040503050406030204" pitchFamily="18" charset="0"/>
                              </a:rPr>
                              <m:t>−</m:t>
                            </m:r>
                            <m:r>
                              <a:rPr lang="zh-CN" altLang="en-US" i="1" smtClean="0">
                                <a:latin typeface="Cambria Math" panose="02040503050406030204" pitchFamily="18" charset="0"/>
                              </a:rPr>
                              <m:t>无形资产</m:t>
                            </m:r>
                            <m:r>
                              <a:rPr lang="zh-CN" altLang="en-US" i="1">
                                <a:latin typeface="Cambria Math" panose="02040503050406030204" pitchFamily="18" charset="0"/>
                              </a:rPr>
                              <m:t>净值</m:t>
                            </m:r>
                          </m:e>
                        </m:d>
                      </m:den>
                    </m:f>
                  </m:oMath>
                </a14:m>
                <a:r>
                  <a:rPr lang="zh-CN" altLang="en-US" dirty="0"/>
                  <a:t>）</a:t>
                </a:r>
                <a:endParaRPr lang="en-US" altLang="zh-CN" dirty="0"/>
              </a:p>
              <a:p>
                <a:pPr lvl="1">
                  <a:lnSpc>
                    <a:spcPct val="110000"/>
                  </a:lnSpc>
                </a:pPr>
                <a:r>
                  <a:rPr lang="zh-CN" altLang="en-US" dirty="0"/>
                  <a:t>已获利息倍数（息税前利润</a:t>
                </a:r>
                <a:r>
                  <a:rPr lang="en-US" altLang="zh-CN" dirty="0"/>
                  <a:t>/</a:t>
                </a:r>
                <a:r>
                  <a:rPr lang="zh-CN" altLang="en-US" dirty="0"/>
                  <a:t>利息费用）</a:t>
                </a:r>
                <a:endParaRPr lang="en-US" altLang="zh-CN" dirty="0"/>
              </a:p>
              <a:p>
                <a:pPr lvl="1">
                  <a:lnSpc>
                    <a:spcPct val="110000"/>
                  </a:lnSpc>
                </a:pPr>
                <a:r>
                  <a:rPr lang="zh-CN" altLang="en-US" dirty="0"/>
                  <a:t>长期负债与营运资金的比率</a:t>
                </a:r>
                <a:r>
                  <a:rPr lang="en-US" altLang="zh-CN" dirty="0"/>
                  <a:t>(</a:t>
                </a:r>
                <a14:m>
                  <m:oMath xmlns:m="http://schemas.openxmlformats.org/officeDocument/2006/math">
                    <m:f>
                      <m:fPr>
                        <m:ctrlPr>
                          <a:rPr lang="en-US" altLang="zh-CN" i="1" smtClean="0">
                            <a:latin typeface="Cambria Math" panose="02040503050406030204"/>
                          </a:rPr>
                        </m:ctrlPr>
                      </m:fPr>
                      <m:num>
                        <m:r>
                          <m:rPr>
                            <m:nor/>
                          </m:rPr>
                          <a:rPr lang="zh-CN" altLang="en-US" dirty="0">
                            <a:latin typeface="Cambria Math" panose="02040503050406030204" pitchFamily="18" charset="0"/>
                          </a:rPr>
                          <m:t>长期负债</m:t>
                        </m:r>
                      </m:num>
                      <m:den>
                        <m:r>
                          <m:rPr>
                            <m:nor/>
                          </m:rPr>
                          <a:rPr lang="zh-CN" altLang="en-US" dirty="0">
                            <a:latin typeface="Cambria Math" panose="02040503050406030204" pitchFamily="18" charset="0"/>
                          </a:rPr>
                          <m:t>流动资产</m:t>
                        </m:r>
                        <m:r>
                          <m:rPr>
                            <m:nor/>
                          </m:rPr>
                          <a:rPr lang="en-US" altLang="zh-CN" dirty="0">
                            <a:latin typeface="Cambria Math" panose="02040503050406030204" pitchFamily="18" charset="0"/>
                          </a:rPr>
                          <m:t>−</m:t>
                        </m:r>
                        <m:r>
                          <m:rPr>
                            <m:nor/>
                          </m:rPr>
                          <a:rPr lang="zh-CN" altLang="en-US" dirty="0">
                            <a:latin typeface="Cambria Math" panose="02040503050406030204" pitchFamily="18" charset="0"/>
                          </a:rPr>
                          <m:t>流动负债</m:t>
                        </m:r>
                      </m:den>
                    </m:f>
                  </m:oMath>
                </a14:m>
                <a:r>
                  <a:rPr lang="en-US" altLang="zh-CN" dirty="0"/>
                  <a:t>)</a:t>
                </a:r>
                <a:br>
                  <a:rPr lang="zh-CN" altLang="en-US" dirty="0"/>
                </a:br>
                <a:endParaRPr lang="zh-CN" altLang="en-US" dirty="0"/>
              </a:p>
            </p:txBody>
          </p:sp>
        </mc:Choice>
        <mc:Fallback>
          <p:sp>
            <p:nvSpPr>
              <p:cNvPr id="4" name="文本占位符 3"/>
              <p:cNvSpPr>
                <a:spLocks noRot="1" noChangeAspect="1" noMove="1" noResize="1" noEditPoints="1" noAdjustHandles="1" noChangeArrowheads="1" noChangeShapeType="1" noTextEdit="1"/>
              </p:cNvSpPr>
              <p:nvPr>
                <p:ph type="body" sz="quarter" idx="13"/>
              </p:nvPr>
            </p:nvSpPr>
            <p:spPr>
              <a:xfrm>
                <a:off x="628650" y="1608137"/>
                <a:ext cx="7978775" cy="5031881"/>
              </a:xfrm>
              <a:blipFill rotWithShape="1">
                <a:blip r:embed="rId1"/>
                <a:stretch>
                  <a:fillRect t="-6" b="9"/>
                </a:stretch>
              </a:blipFill>
            </p:spPr>
            <p:txBody>
              <a:bodyPr/>
              <a:lstStyle/>
              <a:p>
                <a:r>
                  <a:rPr lang="zh-CN" altLang="en-US">
                    <a:noFill/>
                  </a:rPr>
                  <a:t> </a:t>
                </a:r>
              </a:p>
            </p:txBody>
          </p:sp>
        </mc:Fallback>
      </mc:AlternateContent>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第五节 资产负债表相关财务指标分析</a:t>
            </a:r>
            <a:endParaRPr lang="zh-CN" altLang="en-US" dirty="0"/>
          </a:p>
        </p:txBody>
      </p:sp>
      <p:sp>
        <p:nvSpPr>
          <p:cNvPr id="4" name="文本占位符 3"/>
          <p:cNvSpPr>
            <a:spLocks noGrp="1"/>
          </p:cNvSpPr>
          <p:nvPr>
            <p:ph type="body" sz="quarter" idx="13"/>
          </p:nvPr>
        </p:nvSpPr>
        <p:spPr>
          <a:xfrm>
            <a:off x="628650" y="1608138"/>
            <a:ext cx="7978775" cy="1964402"/>
          </a:xfrm>
        </p:spPr>
        <p:txBody>
          <a:bodyPr>
            <a:normAutofit/>
          </a:bodyPr>
          <a:lstStyle/>
          <a:p>
            <a:r>
              <a:rPr lang="zh-CN" altLang="en-US" dirty="0"/>
              <a:t>二、长期偿债能力分析</a:t>
            </a:r>
            <a:endParaRPr lang="en-US" altLang="zh-CN" dirty="0"/>
          </a:p>
          <a:p>
            <a:pPr lvl="1"/>
            <a:r>
              <a:rPr lang="zh-CN" altLang="en-US" dirty="0"/>
              <a:t>影响长期偿债能力的其他因素</a:t>
            </a:r>
            <a:br>
              <a:rPr lang="zh-CN" altLang="en-US" dirty="0"/>
            </a:br>
            <a:endParaRPr lang="zh-CN" altLang="en-US" dirty="0"/>
          </a:p>
        </p:txBody>
      </p:sp>
      <p:graphicFrame>
        <p:nvGraphicFramePr>
          <p:cNvPr id="3" name="图示 2"/>
          <p:cNvGraphicFramePr/>
          <p:nvPr/>
        </p:nvGraphicFramePr>
        <p:xfrm>
          <a:off x="1524000" y="2576019"/>
          <a:ext cx="6096000" cy="40640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第五节 资产负债表相关财务指标分析</a:t>
            </a:r>
            <a:endParaRPr lang="zh-CN" altLang="en-US" dirty="0"/>
          </a:p>
        </p:txBody>
      </p:sp>
      <mc:AlternateContent xmlns:mc="http://schemas.openxmlformats.org/markup-compatibility/2006">
        <mc:Choice xmlns:a14="http://schemas.microsoft.com/office/drawing/2010/main" Requires="a14">
          <p:sp>
            <p:nvSpPr>
              <p:cNvPr id="4" name="文本占位符 3"/>
              <p:cNvSpPr>
                <a:spLocks noGrp="1"/>
              </p:cNvSpPr>
              <p:nvPr>
                <p:ph type="body" sz="quarter" idx="13"/>
              </p:nvPr>
            </p:nvSpPr>
            <p:spPr>
              <a:xfrm>
                <a:off x="628650" y="1608138"/>
                <a:ext cx="7978775" cy="5249862"/>
              </a:xfrm>
            </p:spPr>
            <p:txBody>
              <a:bodyPr>
                <a:normAutofit/>
              </a:bodyPr>
              <a:lstStyle/>
              <a:p>
                <a:pPr>
                  <a:lnSpc>
                    <a:spcPct val="120000"/>
                  </a:lnSpc>
                </a:pPr>
                <a:r>
                  <a:rPr lang="zh-CN" altLang="en-US" dirty="0"/>
                  <a:t>三、营运能力分析</a:t>
                </a:r>
                <a:endParaRPr lang="en-US" altLang="zh-CN" dirty="0"/>
              </a:p>
              <a:p>
                <a:pPr lvl="1">
                  <a:lnSpc>
                    <a:spcPct val="120000"/>
                  </a:lnSpc>
                </a:pPr>
                <a:r>
                  <a:rPr lang="zh-CN" altLang="en-US" dirty="0"/>
                  <a:t>总资产周转率（</a:t>
                </a:r>
                <a14:m>
                  <m:oMath xmlns:m="http://schemas.openxmlformats.org/officeDocument/2006/math">
                    <m:f>
                      <m:fPr>
                        <m:ctrlPr>
                          <a:rPr lang="en-US" altLang="zh-CN" i="1" smtClean="0">
                            <a:latin typeface="Cambria Math" panose="02040503050406030204"/>
                          </a:rPr>
                        </m:ctrlPr>
                      </m:fPr>
                      <m:num>
                        <m:r>
                          <m:rPr>
                            <m:nor/>
                          </m:rPr>
                          <a:rPr lang="zh-CN" altLang="en-US">
                            <a:latin typeface="Cambria Math" panose="02040503050406030204" pitchFamily="18" charset="0"/>
                          </a:rPr>
                          <m:t>营业收入净额 </m:t>
                        </m:r>
                      </m:num>
                      <m:den>
                        <m:r>
                          <m:rPr>
                            <m:nor/>
                          </m:rPr>
                          <a:rPr lang="zh-CN" altLang="en-US">
                            <a:latin typeface="Cambria Math" panose="02040503050406030204" pitchFamily="18" charset="0"/>
                          </a:rPr>
                          <m:t>总资产平均余额</m:t>
                        </m:r>
                      </m:den>
                    </m:f>
                  </m:oMath>
                </a14:m>
                <a:r>
                  <a:rPr lang="zh-CN" altLang="en-US" dirty="0"/>
                  <a:t>）</a:t>
                </a:r>
                <a:endParaRPr lang="en-US" altLang="zh-CN" dirty="0"/>
              </a:p>
              <a:p>
                <a:pPr lvl="1">
                  <a:lnSpc>
                    <a:spcPct val="120000"/>
                  </a:lnSpc>
                </a:pPr>
                <a:r>
                  <a:rPr lang="zh-CN" altLang="en-US" dirty="0"/>
                  <a:t>流动资产周转率（</a:t>
                </a:r>
                <a14:m>
                  <m:oMath xmlns:m="http://schemas.openxmlformats.org/officeDocument/2006/math">
                    <m:f>
                      <m:fPr>
                        <m:ctrlPr>
                          <a:rPr lang="en-US" altLang="zh-CN" i="1">
                            <a:latin typeface="Cambria Math" panose="02040503050406030204"/>
                          </a:rPr>
                        </m:ctrlPr>
                      </m:fPr>
                      <m:num>
                        <m:r>
                          <m:rPr>
                            <m:nor/>
                          </m:rPr>
                          <a:rPr lang="zh-CN" altLang="en-US">
                            <a:latin typeface="Cambria Math" panose="02040503050406030204" pitchFamily="18" charset="0"/>
                          </a:rPr>
                          <m:t>营业收入净额 </m:t>
                        </m:r>
                      </m:num>
                      <m:den>
                        <m:r>
                          <a:rPr lang="zh-CN" altLang="en-US" i="1">
                            <a:latin typeface="Cambria Math" panose="02040503050406030204" pitchFamily="18" charset="0"/>
                          </a:rPr>
                          <m:t>流动</m:t>
                        </m:r>
                        <m:r>
                          <m:rPr>
                            <m:nor/>
                          </m:rPr>
                          <a:rPr lang="zh-CN" altLang="en-US">
                            <a:latin typeface="Cambria Math" panose="02040503050406030204" pitchFamily="18" charset="0"/>
                          </a:rPr>
                          <m:t>资产平均余额</m:t>
                        </m:r>
                      </m:den>
                    </m:f>
                  </m:oMath>
                </a14:m>
                <a:r>
                  <a:rPr lang="zh-CN" altLang="en-US" dirty="0"/>
                  <a:t>）</a:t>
                </a:r>
                <a:endParaRPr lang="en-US" altLang="zh-CN" dirty="0"/>
              </a:p>
              <a:p>
                <a:pPr lvl="1">
                  <a:lnSpc>
                    <a:spcPct val="120000"/>
                  </a:lnSpc>
                </a:pPr>
                <a:r>
                  <a:rPr lang="zh-CN" altLang="en-US" dirty="0"/>
                  <a:t>应收账款周转率（</a:t>
                </a:r>
                <a14:m>
                  <m:oMath xmlns:m="http://schemas.openxmlformats.org/officeDocument/2006/math">
                    <m:f>
                      <m:fPr>
                        <m:ctrlPr>
                          <a:rPr lang="en-US" altLang="zh-CN" i="1">
                            <a:latin typeface="Cambria Math" panose="02040503050406030204"/>
                          </a:rPr>
                        </m:ctrlPr>
                      </m:fPr>
                      <m:num>
                        <m:r>
                          <m:rPr>
                            <m:nor/>
                          </m:rPr>
                          <a:rPr lang="zh-CN" altLang="en-US">
                            <a:latin typeface="Cambria Math" panose="02040503050406030204" pitchFamily="18" charset="0"/>
                          </a:rPr>
                          <m:t>营业收入净额 </m:t>
                        </m:r>
                      </m:num>
                      <m:den>
                        <m:r>
                          <a:rPr lang="zh-CN" altLang="en-US" i="1">
                            <a:latin typeface="Cambria Math" panose="02040503050406030204" pitchFamily="18" charset="0"/>
                          </a:rPr>
                          <m:t>应收账款</m:t>
                        </m:r>
                        <m:r>
                          <m:rPr>
                            <m:nor/>
                          </m:rPr>
                          <a:rPr lang="zh-CN" altLang="en-US">
                            <a:latin typeface="Cambria Math" panose="02040503050406030204" pitchFamily="18" charset="0"/>
                          </a:rPr>
                          <m:t>平均余额</m:t>
                        </m:r>
                      </m:den>
                    </m:f>
                  </m:oMath>
                </a14:m>
                <a:r>
                  <a:rPr lang="zh-CN" altLang="en-US" dirty="0"/>
                  <a:t>）</a:t>
                </a:r>
                <a:endParaRPr lang="zh-CN" altLang="en-US" dirty="0"/>
              </a:p>
              <a:p>
                <a:pPr lvl="1">
                  <a:lnSpc>
                    <a:spcPct val="120000"/>
                  </a:lnSpc>
                </a:pPr>
                <a:r>
                  <a:rPr lang="zh-CN" altLang="en-US" dirty="0"/>
                  <a:t>存货周转率（</a:t>
                </a:r>
                <a14:m>
                  <m:oMath xmlns:m="http://schemas.openxmlformats.org/officeDocument/2006/math">
                    <m:f>
                      <m:fPr>
                        <m:ctrlPr>
                          <a:rPr lang="en-US" altLang="zh-CN" i="1">
                            <a:latin typeface="Cambria Math" panose="02040503050406030204"/>
                          </a:rPr>
                        </m:ctrlPr>
                      </m:fPr>
                      <m:num>
                        <m:r>
                          <m:rPr>
                            <m:nor/>
                          </m:rPr>
                          <a:rPr lang="zh-CN" altLang="en-US">
                            <a:latin typeface="Cambria Math" panose="02040503050406030204" pitchFamily="18" charset="0"/>
                          </a:rPr>
                          <m:t>营业收入</m:t>
                        </m:r>
                        <m:r>
                          <a:rPr lang="zh-CN" altLang="en-US" i="1">
                            <a:latin typeface="Cambria Math" panose="02040503050406030204" pitchFamily="18" charset="0"/>
                          </a:rPr>
                          <m:t>或是营业成本</m:t>
                        </m:r>
                        <m:r>
                          <m:rPr>
                            <m:nor/>
                          </m:rPr>
                          <a:rPr lang="zh-CN" altLang="en-US">
                            <a:latin typeface="Cambria Math" panose="02040503050406030204" pitchFamily="18" charset="0"/>
                          </a:rPr>
                          <m:t> </m:t>
                        </m:r>
                      </m:num>
                      <m:den>
                        <m:r>
                          <a:rPr lang="zh-CN" altLang="en-US" i="1">
                            <a:latin typeface="Cambria Math" panose="02040503050406030204" pitchFamily="18" charset="0"/>
                          </a:rPr>
                          <m:t>应收账款</m:t>
                        </m:r>
                        <m:r>
                          <m:rPr>
                            <m:nor/>
                          </m:rPr>
                          <a:rPr lang="zh-CN" altLang="en-US">
                            <a:latin typeface="Cambria Math" panose="02040503050406030204" pitchFamily="18" charset="0"/>
                          </a:rPr>
                          <m:t>平均余额</m:t>
                        </m:r>
                      </m:den>
                    </m:f>
                  </m:oMath>
                </a14:m>
                <a:r>
                  <a:rPr lang="zh-CN" altLang="en-US" dirty="0"/>
                  <a:t>）</a:t>
                </a:r>
                <a:endParaRPr lang="zh-CN" altLang="en-US" dirty="0"/>
              </a:p>
              <a:p>
                <a:pPr lvl="1">
                  <a:lnSpc>
                    <a:spcPct val="120000"/>
                  </a:lnSpc>
                </a:pPr>
                <a:endParaRPr lang="en-US" altLang="zh-CN" dirty="0"/>
              </a:p>
            </p:txBody>
          </p:sp>
        </mc:Choice>
        <mc:Fallback>
          <p:sp>
            <p:nvSpPr>
              <p:cNvPr id="4" name="文本占位符 3"/>
              <p:cNvSpPr>
                <a:spLocks noRot="1" noChangeAspect="1" noMove="1" noResize="1" noEditPoints="1" noAdjustHandles="1" noChangeArrowheads="1" noChangeShapeType="1" noTextEdit="1"/>
              </p:cNvSpPr>
              <p:nvPr>
                <p:ph type="body" sz="quarter" idx="13"/>
              </p:nvPr>
            </p:nvSpPr>
            <p:spPr>
              <a:xfrm>
                <a:off x="628650" y="1608138"/>
                <a:ext cx="7978775" cy="5249862"/>
              </a:xfrm>
              <a:blipFill rotWithShape="1">
                <a:blip r:embed="rId1"/>
                <a:stretch>
                  <a:fillRect t="-6" b="-1826"/>
                </a:stretch>
              </a:blipFill>
            </p:spPr>
            <p:txBody>
              <a:bodyPr/>
              <a:lstStyle/>
              <a:p>
                <a:r>
                  <a:rPr lang="zh-CN" altLang="en-US">
                    <a:noFill/>
                  </a:rPr>
                  <a:t> </a:t>
                </a:r>
              </a:p>
            </p:txBody>
          </p:sp>
        </mc:Fallback>
      </mc:AlternateContent>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第五节 资产负债表相关财务指标分析</a:t>
            </a:r>
            <a:endParaRPr lang="zh-CN" altLang="en-US" dirty="0"/>
          </a:p>
        </p:txBody>
      </p:sp>
      <mc:AlternateContent xmlns:mc="http://schemas.openxmlformats.org/markup-compatibility/2006">
        <mc:Choice xmlns:a14="http://schemas.microsoft.com/office/drawing/2010/main" Requires="a14">
          <p:sp>
            <p:nvSpPr>
              <p:cNvPr id="4" name="文本占位符 3"/>
              <p:cNvSpPr>
                <a:spLocks noGrp="1"/>
              </p:cNvSpPr>
              <p:nvPr>
                <p:ph type="body" sz="quarter" idx="13"/>
              </p:nvPr>
            </p:nvSpPr>
            <p:spPr>
              <a:xfrm>
                <a:off x="628650" y="1608138"/>
                <a:ext cx="7978775" cy="5249862"/>
              </a:xfrm>
            </p:spPr>
            <p:txBody>
              <a:bodyPr>
                <a:normAutofit/>
              </a:bodyPr>
              <a:lstStyle/>
              <a:p>
                <a:pPr>
                  <a:lnSpc>
                    <a:spcPct val="120000"/>
                  </a:lnSpc>
                </a:pPr>
                <a:r>
                  <a:rPr lang="zh-CN" altLang="en-US" dirty="0"/>
                  <a:t>三、营运能力分析</a:t>
                </a:r>
                <a:endParaRPr lang="en-US" altLang="zh-CN" dirty="0"/>
              </a:p>
              <a:p>
                <a:pPr lvl="1">
                  <a:lnSpc>
                    <a:spcPct val="120000"/>
                  </a:lnSpc>
                </a:pPr>
                <a:r>
                  <a:rPr lang="zh-CN" altLang="en-US" dirty="0"/>
                  <a:t>固定资产周转率（</a:t>
                </a:r>
                <a14:m>
                  <m:oMath xmlns:m="http://schemas.openxmlformats.org/officeDocument/2006/math">
                    <m:f>
                      <m:fPr>
                        <m:ctrlPr>
                          <a:rPr lang="en-US" altLang="zh-CN" i="1" smtClean="0">
                            <a:latin typeface="Cambria Math" panose="02040503050406030204"/>
                          </a:rPr>
                        </m:ctrlPr>
                      </m:fPr>
                      <m:num>
                        <m:r>
                          <m:rPr>
                            <m:nor/>
                          </m:rPr>
                          <a:rPr lang="zh-CN" altLang="en-US">
                            <a:latin typeface="Cambria Math" panose="02040503050406030204" pitchFamily="18" charset="0"/>
                          </a:rPr>
                          <m:t>营业收入净额 </m:t>
                        </m:r>
                      </m:num>
                      <m:den>
                        <m:r>
                          <a:rPr lang="zh-CN" altLang="en-US" i="1">
                            <a:latin typeface="Cambria Math" panose="02040503050406030204" pitchFamily="18" charset="0"/>
                          </a:rPr>
                          <m:t>固定</m:t>
                        </m:r>
                        <m:r>
                          <m:rPr>
                            <m:nor/>
                          </m:rPr>
                          <a:rPr lang="zh-CN" altLang="en-US">
                            <a:latin typeface="Cambria Math" panose="02040503050406030204" pitchFamily="18" charset="0"/>
                          </a:rPr>
                          <m:t>资产平均</m:t>
                        </m:r>
                        <m:r>
                          <a:rPr lang="zh-CN" altLang="en-US" i="1" smtClean="0">
                            <a:latin typeface="Cambria Math" panose="02040503050406030204" pitchFamily="18" charset="0"/>
                          </a:rPr>
                          <m:t>净值</m:t>
                        </m:r>
                      </m:den>
                    </m:f>
                  </m:oMath>
                </a14:m>
                <a:r>
                  <a:rPr lang="zh-CN" altLang="en-US" dirty="0"/>
                  <a:t>）</a:t>
                </a:r>
                <a:endParaRPr lang="en-US" altLang="zh-CN" dirty="0"/>
              </a:p>
              <a:p>
                <a:pPr lvl="1">
                  <a:lnSpc>
                    <a:spcPct val="120000"/>
                  </a:lnSpc>
                </a:pPr>
                <a:r>
                  <a:rPr lang="zh-CN" altLang="en-US" dirty="0"/>
                  <a:t>周转天数</a:t>
                </a:r>
                <a:r>
                  <a:rPr lang="en-US" altLang="zh-CN" dirty="0"/>
                  <a:t>=</a:t>
                </a:r>
                <a14:m>
                  <m:oMath xmlns:m="http://schemas.openxmlformats.org/officeDocument/2006/math">
                    <m:f>
                      <m:fPr>
                        <m:ctrlPr>
                          <a:rPr lang="en-US" altLang="zh-CN" i="1">
                            <a:latin typeface="Cambria Math" panose="02040503050406030204"/>
                          </a:rPr>
                        </m:ctrlPr>
                      </m:fPr>
                      <m:num>
                        <m:r>
                          <a:rPr lang="zh-CN" altLang="en-US" i="1" smtClean="0">
                            <a:latin typeface="Cambria Math" panose="02040503050406030204" pitchFamily="18" charset="0"/>
                          </a:rPr>
                          <m:t>一年</m:t>
                        </m:r>
                        <m:r>
                          <a:rPr lang="zh-CN" altLang="en-US" i="1">
                            <a:latin typeface="Cambria Math" panose="02040503050406030204" pitchFamily="18" charset="0"/>
                          </a:rPr>
                          <m:t>天数</m:t>
                        </m:r>
                        <m:r>
                          <m:rPr>
                            <m:nor/>
                          </m:rPr>
                          <a:rPr lang="zh-CN" altLang="en-US">
                            <a:latin typeface="Cambria Math" panose="02040503050406030204" pitchFamily="18" charset="0"/>
                          </a:rPr>
                          <m:t> </m:t>
                        </m:r>
                      </m:num>
                      <m:den>
                        <m:r>
                          <a:rPr lang="zh-CN" altLang="en-US" i="1">
                            <a:latin typeface="Cambria Math" panose="02040503050406030204" pitchFamily="18" charset="0"/>
                          </a:rPr>
                          <m:t>周转率</m:t>
                        </m:r>
                      </m:den>
                    </m:f>
                  </m:oMath>
                </a14:m>
                <a:endParaRPr lang="en-US" altLang="zh-CN" dirty="0"/>
              </a:p>
              <a:p>
                <a:pPr lvl="1">
                  <a:lnSpc>
                    <a:spcPct val="120000"/>
                  </a:lnSpc>
                </a:pPr>
                <a:endParaRPr lang="en-US" altLang="zh-CN" dirty="0"/>
              </a:p>
              <a:p>
                <a:pPr marL="457200" lvl="1" indent="0">
                  <a:lnSpc>
                    <a:spcPct val="120000"/>
                  </a:lnSpc>
                  <a:buNone/>
                </a:pPr>
                <a:endParaRPr lang="en-US" altLang="zh-CN" dirty="0"/>
              </a:p>
            </p:txBody>
          </p:sp>
        </mc:Choice>
        <mc:Fallback>
          <p:sp>
            <p:nvSpPr>
              <p:cNvPr id="4" name="文本占位符 3"/>
              <p:cNvSpPr>
                <a:spLocks noRot="1" noChangeAspect="1" noMove="1" noResize="1" noEditPoints="1" noAdjustHandles="1" noChangeArrowheads="1" noChangeShapeType="1" noTextEdit="1"/>
              </p:cNvSpPr>
              <p:nvPr>
                <p:ph type="body" sz="quarter" idx="13"/>
              </p:nvPr>
            </p:nvSpPr>
            <p:spPr>
              <a:xfrm>
                <a:off x="628650" y="1608138"/>
                <a:ext cx="7978775" cy="5249862"/>
              </a:xfrm>
              <a:blipFill rotWithShape="1">
                <a:blip r:embed="rId1"/>
                <a:stretch>
                  <a:fillRect t="-6"/>
                </a:stretch>
              </a:blipFill>
            </p:spPr>
            <p:txBody>
              <a:bodyPr/>
              <a:lstStyle/>
              <a:p>
                <a:r>
                  <a:rPr lang="zh-CN" altLang="en-US">
                    <a:noFill/>
                  </a:rPr>
                  <a:t> </a:t>
                </a:r>
              </a:p>
            </p:txBody>
          </p:sp>
        </mc:Fallback>
      </mc:AlternateContent>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第五节 资产负债表相关财务指标分析</a:t>
            </a:r>
            <a:endParaRPr lang="zh-CN" altLang="en-US" dirty="0"/>
          </a:p>
        </p:txBody>
      </p:sp>
      <p:sp>
        <p:nvSpPr>
          <p:cNvPr id="4" name="文本占位符 3"/>
          <p:cNvSpPr>
            <a:spLocks noGrp="1"/>
          </p:cNvSpPr>
          <p:nvPr>
            <p:ph type="body" sz="quarter" idx="13"/>
          </p:nvPr>
        </p:nvSpPr>
        <p:spPr>
          <a:xfrm>
            <a:off x="628650" y="1608138"/>
            <a:ext cx="7978775" cy="4765502"/>
          </a:xfrm>
        </p:spPr>
        <p:txBody>
          <a:bodyPr>
            <a:normAutofit/>
          </a:bodyPr>
          <a:lstStyle/>
          <a:p>
            <a:pPr>
              <a:lnSpc>
                <a:spcPct val="120000"/>
              </a:lnSpc>
            </a:pPr>
            <a:r>
              <a:rPr lang="zh-CN" altLang="en-US" dirty="0" smtClean="0"/>
              <a:t>四、综合举例</a:t>
            </a:r>
            <a:endParaRPr lang="en-US" altLang="zh-CN" dirty="0" smtClean="0"/>
          </a:p>
          <a:p>
            <a:pPr>
              <a:lnSpc>
                <a:spcPct val="120000"/>
              </a:lnSpc>
            </a:pPr>
            <a:endParaRPr lang="en-US" altLang="zh-CN" dirty="0"/>
          </a:p>
          <a:p>
            <a:pPr lvl="1">
              <a:lnSpc>
                <a:spcPct val="120000"/>
              </a:lnSpc>
            </a:pPr>
            <a:r>
              <a:rPr lang="zh-CN" altLang="en-US" dirty="0" smtClean="0"/>
              <a:t>详见教材</a:t>
            </a:r>
            <a:r>
              <a:rPr lang="en-US" altLang="zh-CN" dirty="0" smtClean="0"/>
              <a:t>P81</a:t>
            </a:r>
            <a:endParaRPr lang="en-US" altLang="zh-CN" dirty="0"/>
          </a:p>
          <a:p>
            <a:pPr marL="457200" lvl="1" indent="0">
              <a:lnSpc>
                <a:spcPct val="120000"/>
              </a:lnSpc>
              <a:buNone/>
            </a:pPr>
            <a:endParaRPr lang="en-US" altLang="zh-CN"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endParaRPr lang="zh-CN" altLang="en-US" sz="4400" dirty="0"/>
          </a:p>
        </p:txBody>
      </p:sp>
      <p:pic>
        <p:nvPicPr>
          <p:cNvPr id="4" name="内容占位符 3"/>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1622782" y="2004707"/>
            <a:ext cx="6527085" cy="3964599"/>
          </a:xfr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E:\优品PPT\058PPT素材\3D小人\1-150H4000623\44张3D小人与白板系列PPT素材\白板46.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63700" y="741363"/>
            <a:ext cx="5816600" cy="581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3203905" y="4005038"/>
            <a:ext cx="3168219" cy="923332"/>
          </a:xfrm>
          <a:prstGeom prst="rect">
            <a:avLst/>
          </a:prstGeom>
          <a:noFill/>
        </p:spPr>
        <p:txBody>
          <a:bodyPr>
            <a:spAutoFit/>
          </a:bodyPr>
          <a:lstStyle/>
          <a:p>
            <a:pPr>
              <a:defRPr/>
            </a:pPr>
            <a:r>
              <a:rPr lang="zh-CN" altLang="en-US" sz="5400" b="1" dirty="0">
                <a:ln w="22225">
                  <a:solidFill>
                    <a:schemeClr val="accent2"/>
                  </a:solidFill>
                  <a:prstDash val="solid"/>
                </a:ln>
                <a:solidFill>
                  <a:schemeClr val="accent2">
                    <a:lumMod val="40000"/>
                    <a:lumOff val="60000"/>
                  </a:schemeClr>
                </a:solidFill>
                <a:ea typeface="宋体" panose="02010600030101010101" pitchFamily="2" charset="-122"/>
              </a:rPr>
              <a:t>谢谢观看</a:t>
            </a:r>
            <a:endParaRPr lang="zh-CN" altLang="en-US" sz="5400" b="1" dirty="0">
              <a:ln w="22225">
                <a:solidFill>
                  <a:schemeClr val="accent2"/>
                </a:solidFill>
                <a:prstDash val="solid"/>
              </a:ln>
              <a:solidFill>
                <a:schemeClr val="accent2">
                  <a:lumMod val="40000"/>
                  <a:lumOff val="60000"/>
                </a:schemeClr>
              </a:solidFill>
              <a:ea typeface="宋体" panose="02010600030101010101" pitchFamily="2" charset="-122"/>
            </a:endParaRPr>
          </a:p>
        </p:txBody>
      </p:sp>
      <p:sp>
        <p:nvSpPr>
          <p:cNvPr id="27652" name="灯片编号占位符 2"/>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80D0E24-7065-4750-9A56-72420645ABF2}" type="slidenum">
              <a:rPr lang="zh-CN" altLang="en-US" smtClean="0"/>
            </a:fld>
            <a:endParaRPr lang="zh-CN" alt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endParaRPr lang="zh-CN" altLang="en-US" sz="4400" dirty="0"/>
          </a:p>
        </p:txBody>
      </p:sp>
      <p:pic>
        <p:nvPicPr>
          <p:cNvPr id="4" name="内容占位符 3"/>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1622782" y="1998663"/>
            <a:ext cx="6527085" cy="3976687"/>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a:xfrm>
            <a:off x="457200" y="188913"/>
            <a:ext cx="8229600" cy="576262"/>
          </a:xfrm>
        </p:spPr>
        <p:txBody>
          <a:bodyPr>
            <a:normAutofit fontScale="90000"/>
          </a:bodyPr>
          <a:lstStyle/>
          <a:p>
            <a:pPr>
              <a:defRPr/>
            </a:pPr>
            <a:r>
              <a:rPr lang="zh-CN" altLang="en-US" b="1" noProof="1"/>
              <a:t>本章学习目标</a:t>
            </a:r>
            <a:endParaRPr lang="en-US" altLang="zh-CN" b="1" noProof="1"/>
          </a:p>
        </p:txBody>
      </p:sp>
      <p:sp>
        <p:nvSpPr>
          <p:cNvPr id="206855" name="Rectangle 7"/>
          <p:cNvSpPr>
            <a:spLocks noGrp="1" noRot="1" noChangeArrowheads="1"/>
          </p:cNvSpPr>
          <p:nvPr>
            <p:ph idx="1"/>
          </p:nvPr>
        </p:nvSpPr>
        <p:spPr>
          <a:xfrm>
            <a:off x="304800" y="1071563"/>
            <a:ext cx="8731250" cy="2573337"/>
          </a:xfrm>
        </p:spPr>
        <p:txBody>
          <a:bodyPr>
            <a:normAutofit fontScale="92500" lnSpcReduction="10000"/>
          </a:bodyPr>
          <a:lstStyle/>
          <a:p>
            <a:pPr>
              <a:lnSpc>
                <a:spcPct val="140000"/>
              </a:lnSpc>
              <a:buNone/>
            </a:pPr>
            <a:r>
              <a:rPr lang="en-US" altLang="zh-CN" b="1" dirty="0" smtClean="0"/>
              <a:t>     </a:t>
            </a:r>
            <a:r>
              <a:rPr lang="zh-CN" altLang="zh-CN" b="1" dirty="0" smtClean="0"/>
              <a:t>通过</a:t>
            </a:r>
            <a:r>
              <a:rPr lang="zh-CN" altLang="zh-CN" b="1" dirty="0"/>
              <a:t>本章的学习，读者应了解资产负债表的基本信息，重点理解资产、负债涵盖的账户内容及其分析；了解资本结构分析；掌握资产负债表的相关指标分析</a:t>
            </a:r>
            <a:r>
              <a:rPr lang="zh-CN" altLang="zh-CN" b="1" dirty="0" smtClean="0"/>
              <a:t>。</a:t>
            </a:r>
            <a:endParaRPr lang="zh-CN" altLang="zh-CN" b="1" dirty="0"/>
          </a:p>
        </p:txBody>
      </p:sp>
      <p:sp>
        <p:nvSpPr>
          <p:cNvPr id="7172" name="灯片编号占位符 5"/>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043C029-757A-42FB-9DC6-822956DF22BA}" type="slidenum">
              <a:rPr lang="en-US" altLang="zh-CN" smtClean="0"/>
            </a:fld>
            <a:endParaRPr lang="en-US" altLang="zh-CN" smtClean="0"/>
          </a:p>
        </p:txBody>
      </p:sp>
      <p:pic>
        <p:nvPicPr>
          <p:cNvPr id="7173" name="Picture 6" descr="E:\优品PPT\058PPT素材\3D小人\1-150GQ54H3\62张3D小人拿笔PPT图片素材\优品PPT47.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63713" y="3438525"/>
            <a:ext cx="3095625"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7173"/>
                                        </p:tgtEl>
                                        <p:attrNameLst>
                                          <p:attrName>style.visibility</p:attrName>
                                        </p:attrNameLst>
                                      </p:cBhvr>
                                      <p:to>
                                        <p:strVal val="visible"/>
                                      </p:to>
                                    </p:set>
                                    <p:animEffect transition="in" filter="randombar(horizontal)">
                                      <p:cBhvr>
                                        <p:cTn id="7" dur="500"/>
                                        <p:tgtEl>
                                          <p:spTgt spid="7173"/>
                                        </p:tgtEl>
                                      </p:cBhvr>
                                    </p:animEffect>
                                  </p:childTnLst>
                                </p:cTn>
                              </p:par>
                              <p:par>
                                <p:cTn id="8" presetID="1" presetClass="entr" presetSubtype="0" fill="hold" grpId="0" nodeType="withEffect">
                                  <p:stCondLst>
                                    <p:cond delay="0"/>
                                  </p:stCondLst>
                                  <p:iterate type="lt">
                                    <p:tmAbs val="75"/>
                                  </p:iterate>
                                  <p:childTnLst>
                                    <p:set>
                                      <p:cBhvr>
                                        <p:cTn id="9" dur="1" fill="hold">
                                          <p:stCondLst>
                                            <p:cond delay="74"/>
                                          </p:stCondLst>
                                        </p:cTn>
                                        <p:tgtEl>
                                          <p:spTgt spid="2068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4400" dirty="0"/>
              <a:t>第三章  资产负债表分析</a:t>
            </a:r>
            <a:endParaRPr lang="zh-CN" altLang="en-US" sz="4400" dirty="0"/>
          </a:p>
        </p:txBody>
      </p:sp>
      <p:sp>
        <p:nvSpPr>
          <p:cNvPr id="3" name="内容占位符 2"/>
          <p:cNvSpPr>
            <a:spLocks noGrp="1"/>
          </p:cNvSpPr>
          <p:nvPr>
            <p:ph idx="1"/>
          </p:nvPr>
        </p:nvSpPr>
        <p:spPr>
          <a:xfrm>
            <a:off x="628650" y="1998920"/>
            <a:ext cx="8515350" cy="3976023"/>
          </a:xfrm>
        </p:spPr>
        <p:txBody>
          <a:bodyPr/>
          <a:lstStyle/>
          <a:p>
            <a:r>
              <a:rPr lang="zh-CN" altLang="en-US" dirty="0"/>
              <a:t>第一节	资产负债表概述	</a:t>
            </a:r>
            <a:endParaRPr lang="en-US" altLang="zh-CN" dirty="0"/>
          </a:p>
          <a:p>
            <a:r>
              <a:rPr lang="zh-CN" altLang="en-US" dirty="0"/>
              <a:t>第二节	资产项目内容及其分析	</a:t>
            </a:r>
            <a:endParaRPr lang="en-US" altLang="zh-CN" dirty="0"/>
          </a:p>
          <a:p>
            <a:r>
              <a:rPr lang="zh-CN" altLang="en-US" dirty="0"/>
              <a:t>第三节	负债项目内容及其分析</a:t>
            </a:r>
            <a:endParaRPr lang="en-US" altLang="zh-CN" dirty="0"/>
          </a:p>
          <a:p>
            <a:r>
              <a:rPr lang="zh-CN" altLang="en-US" dirty="0"/>
              <a:t>第四节	资本结构分析	</a:t>
            </a:r>
            <a:endParaRPr lang="en-US" altLang="zh-CN" dirty="0"/>
          </a:p>
          <a:p>
            <a:r>
              <a:rPr lang="zh-CN" altLang="en-US" dirty="0"/>
              <a:t>第五节	资产负债表相关财务指标分析</a:t>
            </a:r>
            <a:endParaRPr lang="en-US" altLang="zh-CN" dirty="0"/>
          </a:p>
          <a:p>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5780</Words>
  <Application>WPS 演示</Application>
  <PresentationFormat>全屏显示(4:3)</PresentationFormat>
  <Paragraphs>737</Paragraphs>
  <Slides>60</Slides>
  <Notes>0</Notes>
  <HiddenSlides>0</HiddenSlides>
  <MMClips>0</MMClips>
  <ScaleCrop>false</ScaleCrop>
  <HeadingPairs>
    <vt:vector size="8" baseType="variant">
      <vt:variant>
        <vt:lpstr>已用的字体</vt:lpstr>
      </vt:variant>
      <vt:variant>
        <vt:i4>18</vt:i4>
      </vt:variant>
      <vt:variant>
        <vt:lpstr>主题</vt:lpstr>
      </vt:variant>
      <vt:variant>
        <vt:i4>1</vt:i4>
      </vt:variant>
      <vt:variant>
        <vt:lpstr>嵌入 OLE 服务器</vt:lpstr>
      </vt:variant>
      <vt:variant>
        <vt:i4>0</vt:i4>
      </vt:variant>
      <vt:variant>
        <vt:lpstr>幻灯片标题</vt:lpstr>
      </vt:variant>
      <vt:variant>
        <vt:i4>60</vt:i4>
      </vt:variant>
    </vt:vector>
  </HeadingPairs>
  <TitlesOfParts>
    <vt:vector size="79" baseType="lpstr">
      <vt:lpstr>Arial</vt:lpstr>
      <vt:lpstr>宋体</vt:lpstr>
      <vt:lpstr>Wingdings</vt:lpstr>
      <vt:lpstr>楷体_GB2312</vt:lpstr>
      <vt:lpstr>微软雅黑</vt:lpstr>
      <vt:lpstr>新宋体</vt:lpstr>
      <vt:lpstr>Verdana</vt:lpstr>
      <vt:lpstr>华文中宋</vt:lpstr>
      <vt:lpstr>隶书</vt:lpstr>
      <vt:lpstr>Arial Unicode MS</vt:lpstr>
      <vt:lpstr>等线</vt:lpstr>
      <vt:lpstr>Calibri</vt:lpstr>
      <vt:lpstr>黑体</vt:lpstr>
      <vt:lpstr>Times New Roman</vt:lpstr>
      <vt:lpstr>仿宋</vt:lpstr>
      <vt:lpstr>华文仿宋</vt:lpstr>
      <vt:lpstr>Cambria Math</vt:lpstr>
      <vt:lpstr>Cambria Math</vt:lpstr>
      <vt:lpstr>Office 主题​​</vt:lpstr>
      <vt:lpstr>第三章 资产负债表分析</vt:lpstr>
      <vt:lpstr>引导案例</vt:lpstr>
      <vt:lpstr>货币资金真实吗？</vt:lpstr>
      <vt:lpstr>PowerPoint 演示文稿</vt:lpstr>
      <vt:lpstr> 康美药业——财务报表泄露的天机 </vt:lpstr>
      <vt:lpstr>PowerPoint 演示文稿</vt:lpstr>
      <vt:lpstr>PowerPoint 演示文稿</vt:lpstr>
      <vt:lpstr>本章学习目标</vt:lpstr>
      <vt:lpstr>第三章  资产负债表分析</vt:lpstr>
      <vt:lpstr>第一节 资产负债表概述</vt:lpstr>
      <vt:lpstr>第一节 资产负债表概述</vt:lpstr>
      <vt:lpstr>第一节 资产负债表概述</vt:lpstr>
      <vt:lpstr>第一节 资产负债表概述</vt:lpstr>
      <vt:lpstr>第一节 资产负债表概述</vt:lpstr>
      <vt:lpstr>第二节 资产项目内容及其分析</vt:lpstr>
      <vt:lpstr>第二节 资产项目内容及其分析</vt:lpstr>
      <vt:lpstr>第二节 资产项目内容及其分析</vt:lpstr>
      <vt:lpstr>第二节 资产项目内容及其分析</vt:lpstr>
      <vt:lpstr>第二节 资产项目内容及其分析</vt:lpstr>
      <vt:lpstr>第二节 资产项目内容及其分析</vt:lpstr>
      <vt:lpstr>第二节 资产项目内容及其分析</vt:lpstr>
      <vt:lpstr>第二节 资产项目内容及其分析</vt:lpstr>
      <vt:lpstr>第二节 资产项目内容及其分析</vt:lpstr>
      <vt:lpstr>第二节 资产项目内容及其分析</vt:lpstr>
      <vt:lpstr>第二节 资产项目内容及其分析</vt:lpstr>
      <vt:lpstr>第二节 资产项目内容及其分析</vt:lpstr>
      <vt:lpstr>第二节 资产项目内容及其分析</vt:lpstr>
      <vt:lpstr>第二节 资产项目内容及其分析</vt:lpstr>
      <vt:lpstr>第二节 资产项目内容及其分析</vt:lpstr>
      <vt:lpstr>第二节 资产项目内容及其分析</vt:lpstr>
      <vt:lpstr>第二节 资产项目内容及其分析</vt:lpstr>
      <vt:lpstr>第二节 资产项目内容及其分析</vt:lpstr>
      <vt:lpstr>第二节 资产项目内容及其分析</vt:lpstr>
      <vt:lpstr>第二节 资产项目内容及其分析</vt:lpstr>
      <vt:lpstr>第二节 资产项目内容及其分析</vt:lpstr>
      <vt:lpstr>第二节 资产项目内容及其分析</vt:lpstr>
      <vt:lpstr>第二节 资产项目内容及其分析</vt:lpstr>
      <vt:lpstr>第二节 资产项目内容及其分析</vt:lpstr>
      <vt:lpstr>第三节 负债项目内容及其分析</vt:lpstr>
      <vt:lpstr>第三节 负债项目内容及其分析</vt:lpstr>
      <vt:lpstr>第三节 负债项目内容及其分析</vt:lpstr>
      <vt:lpstr>第三节 负债项目内容及其分析</vt:lpstr>
      <vt:lpstr>第三节 负债项目内容及其分析</vt:lpstr>
      <vt:lpstr>第三节 负债项目内容及其分析</vt:lpstr>
      <vt:lpstr>第四节 资本结构分析</vt:lpstr>
      <vt:lpstr>第四节 资本结构分析</vt:lpstr>
      <vt:lpstr>第四节 资本结构分析</vt:lpstr>
      <vt:lpstr>第四节 资本结构分析</vt:lpstr>
      <vt:lpstr>第四节 资本结构分析</vt:lpstr>
      <vt:lpstr>第四节 资本结构分析</vt:lpstr>
      <vt:lpstr>第四节 资本结构分析</vt:lpstr>
      <vt:lpstr>第五节 资产负债表相关财务指标分析</vt:lpstr>
      <vt:lpstr>第五节 资产负债表相关财务指标分析</vt:lpstr>
      <vt:lpstr>第五节 资产负债表相关财务指标分析</vt:lpstr>
      <vt:lpstr>第五节 资产负债表相关财务指标分析</vt:lpstr>
      <vt:lpstr>第五节 资产负债表相关财务指标分析</vt:lpstr>
      <vt:lpstr>第五节 资产负债表相关财务指标分析</vt:lpstr>
      <vt:lpstr>第五节 资产负债表相关财务指标分析</vt:lpstr>
      <vt:lpstr>第五节 资产负债表相关财务指标分析</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wong jane</dc:creator>
  <cp:lastModifiedBy>wangwh</cp:lastModifiedBy>
  <cp:revision>65</cp:revision>
  <dcterms:created xsi:type="dcterms:W3CDTF">2020-02-01T11:26:00Z</dcterms:created>
  <dcterms:modified xsi:type="dcterms:W3CDTF">2021-04-07T02:56:10Z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57E63C8252104626B63EB2807781EE4B</vt:lpwstr>
  </property>
  <property fmtid="{D5CDD505-2E9C-101B-9397-08002B2CF9AE}" pid="3" name="KSOProductBuildVer">
    <vt:lpwstr>2052-11.1.0.10356</vt:lpwstr>
  </property>
</Properties>
</file>