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0" Type="http://schemas.openxmlformats.org/officeDocument/2006/relationships/tags" Target="tags/tag65.xml"/><Relationship Id="rId3" Type="http://schemas.openxmlformats.org/officeDocument/2006/relationships/slideMaster" Target="slideMasters/slideMaster2.xml"/><Relationship Id="rId29" Type="http://schemas.openxmlformats.org/officeDocument/2006/relationships/commentAuthors" Target="commentAuthors.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789940" y="245110"/>
            <a:ext cx="9516745" cy="59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11" name="图片 10"/>
          <p:cNvPicPr>
            <a:picLocks noChangeAspect="1"/>
          </p:cNvPicPr>
          <p:nvPr userDrawn="1"/>
        </p:nvPicPr>
        <p:blipFill>
          <a:blip r:embed="rId4"/>
          <a:stretch>
            <a:fillRect/>
          </a:stretch>
        </p:blipFill>
        <p:spPr>
          <a:xfrm>
            <a:off x="43815" y="887730"/>
            <a:ext cx="8681085" cy="182245"/>
          </a:xfrm>
          <a:prstGeom prst="rect">
            <a:avLst/>
          </a:prstGeom>
        </p:spPr>
      </p:pic>
      <p:pic>
        <p:nvPicPr>
          <p:cNvPr id="2" name="图片 1"/>
          <p:cNvPicPr>
            <a:picLocks noChangeAspect="1"/>
          </p:cNvPicPr>
          <p:nvPr userDrawn="1"/>
        </p:nvPicPr>
        <p:blipFill>
          <a:blip r:embed="rId5"/>
          <a:stretch>
            <a:fillRect/>
          </a:stretch>
        </p:blipFill>
        <p:spPr>
          <a:xfrm>
            <a:off x="11950065" y="2192655"/>
            <a:ext cx="241300" cy="2879090"/>
          </a:xfrm>
          <a:prstGeom prst="rect">
            <a:avLst/>
          </a:prstGeom>
        </p:spPr>
      </p:pic>
      <p:pic>
        <p:nvPicPr>
          <p:cNvPr id="7" name="内容占位符 4"/>
          <p:cNvPicPr>
            <a:picLocks noChangeAspect="1"/>
          </p:cNvPicPr>
          <p:nvPr userDrawn="1"/>
        </p:nvPicPr>
        <p:blipFill>
          <a:blip r:embed="rId6"/>
          <a:stretch>
            <a:fillRect/>
          </a:stretch>
        </p:blipFill>
        <p:spPr>
          <a:xfrm>
            <a:off x="0" y="6425565"/>
            <a:ext cx="12191365" cy="444500"/>
          </a:xfrm>
          <a:prstGeom prst="rect">
            <a:avLst/>
          </a:prstGeom>
          <a:noFill/>
          <a:ln>
            <a:noFill/>
          </a:ln>
          <a:effectLst/>
        </p:spPr>
      </p:pic>
      <p:pic>
        <p:nvPicPr>
          <p:cNvPr id="23" name="图片 22" descr="WPS图片编辑"/>
          <p:cNvPicPr>
            <a:picLocks noChangeAspect="1"/>
          </p:cNvPicPr>
          <p:nvPr userDrawn="1"/>
        </p:nvPicPr>
        <p:blipFill>
          <a:blip r:embed="rId7"/>
          <a:stretch>
            <a:fillRect/>
          </a:stretch>
        </p:blipFill>
        <p:spPr>
          <a:xfrm>
            <a:off x="9904095" y="6500495"/>
            <a:ext cx="2195195" cy="32829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0" kern="1200">
          <a:solidFill>
            <a:schemeClr val="tx1"/>
          </a:solidFill>
          <a:latin typeface="汉仪铁线黑-65简" panose="00020600040101010101" charset="-122"/>
          <a:ea typeface="汉仪铁线黑-65简"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pic>
        <p:nvPicPr>
          <p:cNvPr id="4" name="图片 3"/>
          <p:cNvPicPr>
            <a:picLocks noChangeAspect="1"/>
          </p:cNvPicPr>
          <p:nvPr userDrawn="1"/>
        </p:nvPicPr>
        <p:blipFill>
          <a:blip r:embed="rId1"/>
          <a:stretch>
            <a:fillRect/>
          </a:stretch>
        </p:blipFill>
        <p:spPr>
          <a:xfrm>
            <a:off x="635" y="0"/>
            <a:ext cx="12188825" cy="6919595"/>
          </a:xfrm>
          <a:prstGeom prst="rect">
            <a:avLst/>
          </a:prstGeom>
        </p:spPr>
      </p:pic>
      <p:sp>
        <p:nvSpPr>
          <p:cNvPr id="63" name="文本框 15"/>
          <p:cNvSpPr txBox="1">
            <a:spLocks noChangeArrowheads="1"/>
          </p:cNvSpPr>
          <p:nvPr/>
        </p:nvSpPr>
        <p:spPr bwMode="auto">
          <a:xfrm>
            <a:off x="924560" y="1832610"/>
            <a:ext cx="645096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第九章　人力资源管理</a:t>
            </a:r>
            <a:endParaRPr sz="4800" b="1" dirty="0">
              <a:solidFill>
                <a:schemeClr val="tx1"/>
              </a:solidFill>
              <a:latin typeface="汉仪铁线黑-65简" panose="00020600040101010101" charset="-122"/>
              <a:ea typeface="汉仪铁线黑-65简" panose="00020600040101010101" charset="-122"/>
              <a:cs typeface="汉仪铁线黑-65简"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招聘与甄选</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 甄选过程</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审查简历材料和求职申请表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面试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人员测评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核实材料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 体检</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培训与发展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培训与发展的一般程序</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阶段1: 需求评估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阶段2: 项目设计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阶段3: 项目实施</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阶段4: 项目评价</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261" name="9-4.jpg" descr="id:2147494502;FounderCES"/>
          <p:cNvPicPr>
            <a:picLocks noChangeAspect="1"/>
          </p:cNvPicPr>
          <p:nvPr/>
        </p:nvPicPr>
        <p:blipFill>
          <a:blip r:embed="rId1"/>
          <a:stretch>
            <a:fillRect/>
          </a:stretch>
        </p:blipFill>
        <p:spPr>
          <a:xfrm>
            <a:off x="3240405" y="4371340"/>
            <a:ext cx="6750685" cy="1288415"/>
          </a:xfrm>
          <a:prstGeom prst="rect">
            <a:avLst/>
          </a:prstGeom>
        </p:spPr>
      </p:pic>
      <p:sp>
        <p:nvSpPr>
          <p:cNvPr id="106" name="文本框 105"/>
          <p:cNvSpPr txBox="1"/>
          <p:nvPr/>
        </p:nvSpPr>
        <p:spPr>
          <a:xfrm>
            <a:off x="3861435" y="5920105"/>
            <a:ext cx="5080000" cy="368300"/>
          </a:xfrm>
          <a:prstGeom prst="rect">
            <a:avLst/>
          </a:prstGeom>
          <a:noFill/>
          <a:ln w="9525">
            <a:noFill/>
          </a:ln>
        </p:spPr>
        <p:txBody>
          <a:bodyPr>
            <a:spAutoFit/>
          </a:bodyPr>
          <a:p>
            <a:pPr indent="228600" algn="ctr"/>
            <a:r>
              <a:rPr lang="zh-CN" b="0">
                <a:solidFill>
                  <a:srgbClr val="000000"/>
                </a:solidFill>
                <a:cs typeface="方正书宋_GBK" charset="0"/>
              </a:rPr>
              <a:t>图9-4　培训与发展的一般程序</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培训与发展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培训与发展项目的类型</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入职培训</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入职培训是员工进入新企业所接受的最初培训,它是对新员工进行的针对企业、工作和工作组的指导性调整。在入职培训中,新员工将了解到一系列基本信息,包括: 工资如何发放,怎样获得工作卡,工作时间为每周多少小时,新员工将与谁一起工作等。事实上,入职培训是企业新员工社会化的一个基本组成部分。</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非管理类工作的培训</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在职培训</a:t>
            </a:r>
            <a:endParaRPr lang="zh-CN" altLang="en-US"/>
          </a:p>
          <a:p>
            <a:r>
              <a:rPr lang="zh-CN" altLang="en-US"/>
              <a:t>2. 课堂讲授</a:t>
            </a:r>
            <a:endParaRPr lang="zh-CN" altLang="en-US"/>
          </a:p>
          <a:p>
            <a:r>
              <a:rPr lang="zh-CN" altLang="en-US"/>
              <a:t>3. 模拟方法</a:t>
            </a:r>
            <a:endParaRPr lang="zh-CN" altLang="en-US"/>
          </a:p>
          <a:p>
            <a:r>
              <a:rPr lang="zh-CN" altLang="en-US"/>
              <a:t>4. 自我指导学习</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培训与发展</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管理发展</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教练和指导</a:t>
            </a:r>
            <a:endParaRPr lang="zh-CN" altLang="en-US"/>
          </a:p>
          <a:p>
            <a:r>
              <a:rPr lang="zh-CN" altLang="en-US"/>
              <a:t>2. 会议与研讨</a:t>
            </a:r>
            <a:endParaRPr lang="zh-CN" altLang="en-US"/>
          </a:p>
          <a:p>
            <a:r>
              <a:rPr lang="zh-CN" altLang="en-US"/>
              <a:t>3. 案例分析</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第四节　绩效评价与反馈</a:t>
            </a:r>
            <a:endParaRPr lang="zh-CN" altLang="en-US"/>
          </a:p>
        </p:txBody>
      </p:sp>
      <p:sp>
        <p:nvSpPr>
          <p:cNvPr id="3" name="内容占位符 2"/>
          <p:cNvSpPr>
            <a:spLocks noGrp="1"/>
          </p:cNvSpPr>
          <p:nvPr>
            <p:ph idx="1"/>
          </p:nvPr>
        </p:nvSpPr>
        <p:spPr/>
        <p:txBody>
          <a:bodyPr/>
          <a:p>
            <a:pPr marL="0" algn="l" eaLnBrk="0" fontAlgn="base" hangingPunct="0">
              <a:lnSpc>
                <a:spcPct val="125000"/>
              </a:lnSpc>
              <a:spcBef>
                <a:spcPct val="20000"/>
              </a:spcBef>
              <a:buClrTx/>
              <a:buSzTx/>
              <a:buFontTx/>
              <a:buNone/>
            </a:pPr>
            <a:r>
              <a:rPr lang="zh-CN" altLang="zh-CN" sz="2600" b="1" dirty="0">
                <a:latin typeface="黑体" panose="02010609060101010101" pitchFamily="49" charset="-122"/>
                <a:ea typeface="黑体" panose="02010609060101010101" pitchFamily="49" charset="-122"/>
                <a:sym typeface="+mn-ea"/>
              </a:rPr>
              <a:t>一、 绩效评价的类型</a:t>
            </a:r>
            <a:endParaRPr lang="zh-CN" altLang="zh-CN" sz="2600" b="1" dirty="0">
              <a:latin typeface="黑体" panose="02010609060101010101" pitchFamily="49" charset="-122"/>
              <a:ea typeface="黑体" panose="02010609060101010101" pitchFamily="49" charset="-122"/>
            </a:endParaRPr>
          </a:p>
          <a:p>
            <a:pPr marL="0" algn="just">
              <a:lnSpc>
                <a:spcPct val="125000"/>
              </a:lnSpc>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(一) 特性评价</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a:lnSpc>
                <a:spcPct val="130000"/>
              </a:lnSpc>
            </a:pPr>
            <a:r>
              <a:rPr lang="zh-CN" altLang="en-US">
                <a:sym typeface="+mn-ea"/>
              </a:rPr>
              <a:t>当使用特性评价时,管理者对下属与工作绩效相关的个性特征(如技能、能力、个性等)进行评价。常见的个性特征包括个人品德、工作知识水平、领导能力、首创精神、工作质量、工作数量、合作精神、判断力等项目。</a:t>
            </a:r>
            <a:endParaRPr lang="zh-CN" altLang="en-US"/>
          </a:p>
          <a:p>
            <a:pPr marL="0" algn="just">
              <a:lnSpc>
                <a:spcPct val="125000"/>
              </a:lnSpc>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 行为评价</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a:lnSpc>
                <a:spcPct val="130000"/>
              </a:lnSpc>
            </a:pPr>
            <a:r>
              <a:rPr lang="zh-CN" altLang="en-US">
                <a:sym typeface="+mn-ea"/>
              </a:rPr>
              <a:t>行为评价所评价的是员工在工作中的实际行为表现,一般是具体明确、可观察、可测量的工作行为。</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第四节　绩效评价与反馈</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(三) 结果评价</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在对结果进行评价时,管理者往往使用客观评价法,因为结果往往是量化目标或可衡量的指标。但是,当员工完成工作的方式很重要时,主观的行为评价要比结果评价更合适。</a:t>
            </a:r>
            <a:endParaRPr lang="zh-CN" altLang="en-US">
              <a:sym typeface="+mn-ea"/>
            </a:endParaRPr>
          </a:p>
          <a:p>
            <a:r>
              <a:rPr lang="zh-CN" altLang="en-US">
                <a:sym typeface="+mn-ea"/>
              </a:rPr>
              <a:t>相对而言,主观评价更依赖于管理者的个人认知,因此,研究者和管理者设计了大量绩效评价方法来提高评价的有效性和可靠性,其中常见的有图尺度评价法、行为锚定法、行为观察法等。此外,很多组织还使用强制排序法或强制分布法,来减少管理者偏见或认知偏差对评价结果的影响。</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绩效评价与反馈</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绩效评价的责任者</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上级/直接主管评价</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自我评价</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下属评价</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同事评价</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 客户评价</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 360度反馈</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265" name="9-5.jpg" descr="id:2147494532;FounderCES"/>
          <p:cNvPicPr>
            <a:picLocks noChangeAspect="1"/>
          </p:cNvPicPr>
          <p:nvPr/>
        </p:nvPicPr>
        <p:blipFill>
          <a:blip r:embed="rId1"/>
          <a:stretch>
            <a:fillRect/>
          </a:stretch>
        </p:blipFill>
        <p:spPr>
          <a:xfrm>
            <a:off x="6612890" y="2268220"/>
            <a:ext cx="3119755" cy="2753360"/>
          </a:xfrm>
          <a:prstGeom prst="rect">
            <a:avLst/>
          </a:prstGeom>
        </p:spPr>
      </p:pic>
      <p:sp>
        <p:nvSpPr>
          <p:cNvPr id="106" name="文本框 105"/>
          <p:cNvSpPr txBox="1"/>
          <p:nvPr/>
        </p:nvSpPr>
        <p:spPr>
          <a:xfrm>
            <a:off x="6096000" y="5290820"/>
            <a:ext cx="3876040" cy="368300"/>
          </a:xfrm>
          <a:prstGeom prst="rect">
            <a:avLst/>
          </a:prstGeom>
          <a:noFill/>
          <a:ln w="9525">
            <a:noFill/>
          </a:ln>
        </p:spPr>
        <p:txBody>
          <a:bodyPr wrap="square">
            <a:spAutoFit/>
          </a:bodyPr>
          <a:p>
            <a:pPr indent="228600" algn="ctr"/>
            <a:r>
              <a:rPr lang="zh-CN" b="0">
                <a:solidFill>
                  <a:srgbClr val="000000"/>
                </a:solidFill>
                <a:cs typeface="方正书宋_GBK" charset="0"/>
              </a:rPr>
              <a:t>图9-5　评价信息的不同来源</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绩效评价与反馈</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有效的绩效反馈</a:t>
            </a:r>
            <a:endParaRPr lang="zh-CN" altLang="zh-CN" sz="2600" b="1" dirty="0">
              <a:latin typeface="黑体" panose="02010609060101010101" pitchFamily="49" charset="-122"/>
              <a:ea typeface="黑体" panose="02010609060101010101" pitchFamily="49" charset="-122"/>
            </a:endParaRPr>
          </a:p>
          <a:p>
            <a:r>
              <a:rPr lang="zh-CN" altLang="en-US"/>
              <a:t>1. 反馈应是经常性的,而不应是一年一次</a:t>
            </a:r>
            <a:endParaRPr lang="zh-CN" altLang="en-US"/>
          </a:p>
          <a:p>
            <a:r>
              <a:rPr lang="zh-CN" altLang="en-US"/>
              <a:t>2. 为绩效讨论提供一种好的环境</a:t>
            </a:r>
            <a:endParaRPr lang="zh-CN" altLang="en-US"/>
          </a:p>
          <a:p>
            <a:r>
              <a:rPr lang="zh-CN" altLang="en-US"/>
              <a:t>3. 在评价面谈之前让员工本人先对绩效进行自我评价</a:t>
            </a:r>
            <a:endParaRPr lang="zh-CN" altLang="en-US"/>
          </a:p>
          <a:p>
            <a:r>
              <a:rPr lang="zh-CN" altLang="en-US"/>
              <a:t>4. 通过赞扬肯定员工的有效业绩</a:t>
            </a:r>
            <a:endParaRPr lang="zh-CN" altLang="en-US"/>
          </a:p>
          <a:p>
            <a:r>
              <a:rPr lang="zh-CN" altLang="en-US"/>
              <a:t>5. 把重点放在解决问题上</a:t>
            </a:r>
            <a:endParaRPr lang="zh-CN" altLang="en-US"/>
          </a:p>
          <a:p>
            <a:r>
              <a:rPr lang="zh-CN" altLang="en-US"/>
              <a:t>6. 制定具体的绩效改善目标,然后确定检查和改进的进度安排</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薪酬与福利</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薪酬制度设计的依据</a:t>
            </a:r>
            <a:endParaRPr lang="zh-CN" altLang="zh-CN" sz="2600" b="1" dirty="0">
              <a:latin typeface="黑体" panose="02010609060101010101" pitchFamily="49" charset="-122"/>
              <a:ea typeface="黑体" panose="02010609060101010101" pitchFamily="49" charset="-122"/>
            </a:endParaRPr>
          </a:p>
          <a:p>
            <a:r>
              <a:rPr lang="zh-CN" altLang="en-US"/>
              <a:t>在现实生活中,组织决定薪酬的分配方式至少有以下4种: </a:t>
            </a:r>
            <a:endParaRPr lang="zh-CN" altLang="en-US"/>
          </a:p>
          <a:p>
            <a:r>
              <a:rPr lang="zh-CN" altLang="en-US"/>
              <a:t>第一种分配方式是在大多数情况下,组织中那些权力最大的人得到的薪酬最高。</a:t>
            </a:r>
            <a:endParaRPr lang="zh-CN" altLang="en-US"/>
          </a:p>
          <a:p>
            <a:r>
              <a:rPr lang="zh-CN" altLang="en-US"/>
              <a:t>第二种分配方式是平均分配。</a:t>
            </a:r>
            <a:endParaRPr lang="zh-CN" altLang="en-US"/>
          </a:p>
          <a:p>
            <a:r>
              <a:rPr lang="zh-CN" altLang="en-US"/>
              <a:t>第三种分配方式是按需要决定分配。</a:t>
            </a:r>
            <a:endParaRPr lang="zh-CN" altLang="en-US"/>
          </a:p>
          <a:p>
            <a:r>
              <a:rPr lang="zh-CN" altLang="en-US"/>
              <a:t>第四种分配方式是按绩效付酬。</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薪酬与福利</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薪酬水平和结构决策</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薪酬的激励作用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作为一种目标或行为的动机;(2) 作为个人成就与满足的源泉;(3) 作为获得其他欲望满足的工具;(4) 作为价值的比较标准;(5) 作为约束下的强化因素。</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公平理论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第一,工资比较的外部公平性。</a:t>
            </a:r>
            <a:endParaRPr lang="zh-CN" altLang="en-US"/>
          </a:p>
          <a:p>
            <a:r>
              <a:rPr lang="zh-CN" altLang="en-US"/>
              <a:t>第二,工资比较的内部公平性。</a:t>
            </a:r>
            <a:endParaRPr lang="zh-CN" altLang="en-US"/>
          </a:p>
          <a:p>
            <a:r>
              <a:rPr lang="zh-CN" altLang="en-US"/>
              <a:t>第三,员工还会与那些在企业内部与他们干同样工作的其他人进行工资的公平性比较,我们称之为工资比较的员工公平性。</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832485" y="337820"/>
            <a:ext cx="34753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目</a:t>
            </a:r>
            <a:r>
              <a:rPr lang="en-US" altLang="zh-CN"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录  </a:t>
            </a:r>
            <a:r>
              <a:rPr lang="en-US" altLang="zh-CN" sz="3200" b="1" dirty="0">
                <a:solidFill>
                  <a:schemeClr val="bg1"/>
                </a:solidFill>
                <a:latin typeface="Arial" panose="020B0604020202020204" pitchFamily="34" charset="0"/>
                <a:ea typeface="黑体" panose="02010609060101010101" pitchFamily="49" charset="-122"/>
              </a:rPr>
              <a:t>content</a:t>
            </a:r>
            <a:endParaRPr lang="en-US" altLang="zh-CN" sz="3200" b="1" dirty="0">
              <a:solidFill>
                <a:schemeClr val="bg1"/>
              </a:solidFill>
              <a:latin typeface="Arial" panose="020B0604020202020204" pitchFamily="34" charset="0"/>
              <a:ea typeface="黑体" panose="02010609060101010101" pitchFamily="49" charset="-122"/>
            </a:endParaRPr>
          </a:p>
        </p:txBody>
      </p:sp>
      <p:grpSp>
        <p:nvGrpSpPr>
          <p:cNvPr id="10" name="组合 9"/>
          <p:cNvGrpSpPr/>
          <p:nvPr/>
        </p:nvGrpSpPr>
        <p:grpSpPr>
          <a:xfrm>
            <a:off x="955040" y="1743075"/>
            <a:ext cx="5822315" cy="3472180"/>
            <a:chOff x="5309" y="3179"/>
            <a:chExt cx="9169" cy="5468"/>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第一节　战略性人力资源管理系统</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7" name="矩形 28"/>
            <p:cNvSpPr>
              <a:spLocks noChangeArrowheads="1"/>
            </p:cNvSpPr>
            <p:nvPr/>
          </p:nvSpPr>
          <p:spPr bwMode="auto">
            <a:xfrm>
              <a:off x="5313" y="433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第二节　招聘与甄选</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9" name="矩形 26"/>
            <p:cNvSpPr>
              <a:spLocks noChangeArrowheads="1"/>
            </p:cNvSpPr>
            <p:nvPr/>
          </p:nvSpPr>
          <p:spPr bwMode="auto">
            <a:xfrm>
              <a:off x="5313" y="5497"/>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第三节　培训与发展</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71" name="矩形 32"/>
            <p:cNvSpPr>
              <a:spLocks noChangeArrowheads="1"/>
            </p:cNvSpPr>
            <p:nvPr/>
          </p:nvSpPr>
          <p:spPr bwMode="auto">
            <a:xfrm>
              <a:off x="5313" y="6702"/>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第四节　绩效评价与反馈</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8" name="矩形 32"/>
            <p:cNvSpPr>
              <a:spLocks noChangeArrowheads="1"/>
            </p:cNvSpPr>
            <p:nvPr/>
          </p:nvSpPr>
          <p:spPr bwMode="auto">
            <a:xfrm>
              <a:off x="5309" y="7812"/>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第五节　薪酬与福利</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薪酬与福利</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薪酬的组成部分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
        <p:nvSpPr>
          <p:cNvPr id="106" name="文本框 105"/>
          <p:cNvSpPr txBox="1"/>
          <p:nvPr/>
        </p:nvSpPr>
        <p:spPr>
          <a:xfrm>
            <a:off x="1800225" y="2577465"/>
            <a:ext cx="7212965" cy="368300"/>
          </a:xfrm>
          <a:prstGeom prst="rect">
            <a:avLst/>
          </a:prstGeom>
          <a:noFill/>
          <a:ln w="9525">
            <a:noFill/>
          </a:ln>
        </p:spPr>
        <p:txBody>
          <a:bodyPr wrap="square">
            <a:spAutoFit/>
          </a:bodyPr>
          <a:p>
            <a:pPr indent="228600" algn="ctr"/>
            <a:r>
              <a:rPr lang="zh-CN" b="0">
                <a:solidFill>
                  <a:srgbClr val="000000"/>
                </a:solidFill>
                <a:cs typeface="方正书宋_GBK" charset="0"/>
              </a:rPr>
              <a:t>表9-3　薪酬的构成、功能及特征　</a:t>
            </a:r>
            <a:endParaRPr lang="zh-CN" altLang="en-US" b="0">
              <a:solidFill>
                <a:srgbClr val="000000"/>
              </a:solidFill>
              <a:cs typeface="方正书宋_GBK" charset="0"/>
            </a:endParaRPr>
          </a:p>
        </p:txBody>
      </p:sp>
      <p:graphicFrame>
        <p:nvGraphicFramePr>
          <p:cNvPr id="4" name="表格 3"/>
          <p:cNvGraphicFramePr/>
          <p:nvPr>
            <p:custDataLst>
              <p:tags r:id="rId1"/>
            </p:custDataLst>
          </p:nvPr>
        </p:nvGraphicFramePr>
        <p:xfrm>
          <a:off x="1044575" y="3021965"/>
          <a:ext cx="9100820" cy="2194560"/>
        </p:xfrm>
        <a:graphic>
          <a:graphicData uri="http://schemas.openxmlformats.org/drawingml/2006/table">
            <a:tbl>
              <a:tblPr/>
              <a:tblGrid>
                <a:gridCol w="1132840"/>
                <a:gridCol w="2665730"/>
                <a:gridCol w="2518410"/>
                <a:gridCol w="986155"/>
                <a:gridCol w="1797685"/>
              </a:tblGrid>
              <a:tr h="365760">
                <a:tc>
                  <a:txBody>
                    <a:bodyPr/>
                    <a:p>
                      <a:pPr indent="0" algn="ctr" fontAlgn="auto">
                        <a:lnSpc>
                          <a:spcPct val="150000"/>
                        </a:lnSpc>
                        <a:buNone/>
                      </a:pPr>
                      <a:r>
                        <a:rPr lang="en-US" sz="1600" b="1">
                          <a:solidFill>
                            <a:srgbClr val="000000"/>
                          </a:solidFill>
                          <a:latin typeface="宋体" panose="02010600030101010101" pitchFamily="2" charset="-122"/>
                          <a:ea typeface="宋体" panose="02010600030101010101" pitchFamily="2" charset="-122"/>
                          <a:cs typeface="宋体" panose="02010600030101010101" pitchFamily="2" charset="-122"/>
                        </a:rPr>
                        <a:t>类别</a:t>
                      </a:r>
                      <a:endParaRPr lang="en-US" altLang="en-US" sz="16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功能</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决 定 因 素</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变动性</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特　点</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50000"/>
                        </a:lnSpc>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基本工资</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·保障·体现职位的相对价值</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职位价值、资历、能力</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较小</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·稳定性·保障性</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50000"/>
                        </a:lnSpc>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激励工资</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·对员工良好绩效的回报</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个人、团队和组织的绩效</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较大</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·激励性·持续性</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50000"/>
                        </a:lnSpc>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福利</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·保障·提高员工满意度</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组织成员身份、法律因素、组织地位</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较小</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tcPr>
                </a:tc>
                <a:tc>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·强制性·保障性</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gridSpan="5">
                  <a:txBody>
                    <a:bodyPr/>
                    <a:p>
                      <a:pPr indent="0" fontAlgn="auto">
                        <a:lnSpc>
                          <a:spcPct val="150000"/>
                        </a:lnSpc>
                        <a:buNone/>
                      </a:pP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a:noFill/>
                    </a:lnL>
                    <a:lnR cap="flat">
                      <a:noFill/>
                    </a:lnR>
                    <a:lnT w="12700" cap="flat" cmpd="sng">
                      <a:solidFill>
                        <a:srgbClr val="000000"/>
                      </a:solidFill>
                      <a:prstDash val="solid"/>
                      <a:headEnd type="none" w="med" len="med"/>
                      <a:tailEnd type="none" w="med" len="med"/>
                    </a:lnT>
                    <a:lnB cap="flat">
                      <a:noFill/>
                    </a:lnB>
                    <a:lnTlToBr>
                      <a:noFill/>
                    </a:lnTlToBr>
                    <a:lnBlToTr>
                      <a:noFill/>
                    </a:lnBlToTr>
                    <a:noFill/>
                  </a:tcPr>
                </a:tc>
                <a:tc hMerge="1">
                  <a:tcPr>
                    <a:lnT w="12700" cap="flat" cmpd="sng">
                      <a:solidFill>
                        <a:srgbClr val="000000"/>
                      </a:solidFill>
                      <a:prstDash val="solid"/>
                      <a:headEnd type="none" w="med" len="med"/>
                      <a:tailEnd type="none" w="med" len="med"/>
                    </a:lnT>
                    <a:lnB cap="flat">
                      <a:noFill/>
                    </a:lnB>
                  </a:tcPr>
                </a:tc>
                <a:tc hMerge="1">
                  <a:tcPr>
                    <a:lnT w="12700" cap="flat" cmpd="sng">
                      <a:solidFill>
                        <a:srgbClr val="000000"/>
                      </a:solidFill>
                      <a:prstDash val="solid"/>
                      <a:headEnd type="none" w="med" len="med"/>
                      <a:tailEnd type="none" w="med" len="med"/>
                    </a:lnT>
                    <a:lnB cap="flat">
                      <a:noFill/>
                    </a:lnB>
                  </a:tcPr>
                </a:tc>
                <a:tc hMerge="1">
                  <a:tcPr>
                    <a:lnT w="12700" cap="flat" cmpd="sng">
                      <a:solidFill>
                        <a:srgbClr val="000000"/>
                      </a:solidFill>
                      <a:prstDash val="solid"/>
                      <a:headEnd type="none" w="med" len="med"/>
                      <a:tailEnd type="none" w="med" len="med"/>
                    </a:lnT>
                    <a:lnB cap="flat">
                      <a:noFill/>
                    </a:lnB>
                  </a:tcPr>
                </a:tc>
                <a:tc hMerge="1">
                  <a:tcPr>
                    <a:lnR cap="flat">
                      <a:noFill/>
                    </a:lnR>
                    <a:lnT w="12700" cap="flat" cmpd="sng">
                      <a:solidFill>
                        <a:srgbClr val="000000"/>
                      </a:solidFill>
                      <a:prstDash val="solid"/>
                      <a:headEnd type="none" w="med" len="med"/>
                      <a:tailEnd type="none" w="med" len="med"/>
                    </a:lnT>
                    <a:lnB cap="flat">
                      <a:noFill/>
                    </a:lnB>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薪酬与福利</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个人和群体的可变薪酬与激励</a:t>
            </a:r>
            <a:endParaRPr lang="zh-CN" altLang="zh-CN" sz="2600" b="1" dirty="0">
              <a:latin typeface="黑体" panose="02010609060101010101" pitchFamily="49" charset="-122"/>
              <a:ea typeface="黑体" panose="02010609060101010101" pitchFamily="49" charset="-122"/>
            </a:endParaRPr>
          </a:p>
          <a:p>
            <a:r>
              <a:rPr lang="zh-CN" altLang="en-US"/>
              <a:t>组织的薪酬通常可以按接受奖励的单位是个人还是群体分为两大类: 个人薪酬激励计划和群体/团队薪酬激励计划。</a:t>
            </a:r>
            <a:endParaRPr lang="zh-CN" altLang="en-US"/>
          </a:p>
          <a:p>
            <a:r>
              <a:rPr lang="zh-CN" altLang="en-US"/>
              <a:t>在个人的薪酬激励计划中,可以采用几种方法: 按投入计酬、按件计酬、佣金、现绩效奖励等。在每一个方案中,报酬在很大程度上直接与个人工作水平和努力相联系。虽然针对个人的奖励往往能提高工作水平,但也有一些情况会影响激励作用的发挥。特别是有些方案可能引起员工间的竞争,产生不良后果。</a:t>
            </a:r>
            <a:endParaRPr lang="zh-CN" altLang="en-US"/>
          </a:p>
          <a:p>
            <a:r>
              <a:rPr lang="zh-CN" altLang="en-US"/>
              <a:t>为了克服这些缺点,许多企业转向了群体/团队的薪酬激励计划。群体/团队薪酬激励计划将员工的部分奖励与群体的工作成绩联系在一起,常见的有各种利润分享、股票期权计划及员工持股计划,计划实施的结果往往是大大提高了员工对企业发展的认同和努力,并能有效加强同事间的合作。</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薪酬与福利</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 福利及其构成</a:t>
            </a:r>
            <a:endParaRPr lang="zh-CN" altLang="zh-CN" sz="2600" b="1" dirty="0">
              <a:latin typeface="黑体" panose="02010609060101010101" pitchFamily="49" charset="-122"/>
              <a:ea typeface="黑体" panose="02010609060101010101" pitchFamily="49" charset="-122"/>
            </a:endParaRPr>
          </a:p>
          <a:p>
            <a:r>
              <a:rPr lang="zh-CN" altLang="en-US"/>
              <a:t>根据法律要求,企业应为员工提供一定的福利,如失业保险、养老保险、医疗保险等。其他的福利,如补充医疗保险、休假、补充养老金、弹性工作时间等,则是企业自愿选择提供的项目。</a:t>
            </a:r>
            <a:endParaRPr lang="zh-CN" altLang="en-US"/>
          </a:p>
          <a:p>
            <a:r>
              <a:rPr lang="zh-CN" altLang="en-US"/>
              <a:t>由于福利成本在企业劳动力成本中占有相当大的比重,因此,要想在不控制福利成本的情况下控制劳动力成本,几乎是不可能的。同时,虽然法律对于企业的福利决策施加了重要的约束,企业在非法定福利部分仍有相当大的决策自主权。企业在制定福利政策时,一方面需要考虑其竞争对手提供的福利项目,另一方面需要考虑企业员工的期望,即企业和员工间形成的“心理契约”。如果企业无法满足员工的期望,就很难指望员工会对企业的成功表现出很强的献身精神。</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战略性人力资源管理系统</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人力资源管理的战略角色</a:t>
            </a:r>
            <a:endParaRPr lang="zh-CN" altLang="zh-CN" sz="2600" b="1" dirty="0">
              <a:latin typeface="黑体" panose="02010609060101010101" pitchFamily="49" charset="-122"/>
              <a:ea typeface="黑体" panose="02010609060101010101" pitchFamily="49" charset="-122"/>
            </a:endParaRPr>
          </a:p>
          <a:p>
            <a:r>
              <a:rPr lang="zh-CN" altLang="en-US"/>
              <a:t>作为战略的一部分,越来越多的企业通过人力资源战略的规划和实施来寻求可持续的竞争优势。组织的人力资源战略必须诱导出每一组织层次上的支持性选择,并通过吸引、开发、保留和使用核心人才来获得和保持企业的长期竞争优势。</a:t>
            </a:r>
            <a:endParaRPr lang="zh-CN" altLang="en-US"/>
          </a:p>
          <a:p>
            <a:r>
              <a:rPr lang="zh-CN" altLang="en-US"/>
              <a:t>通过人力资源管理获得持续的竞争优势,要求人力资源构成企业核心能力要素。为此,企业的人力资源需要满足5个条件: (1) 价值性。(2) 独特性。(3) 难以模仿性。(4) 不可替代性。(5) 组织化。</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战略性人力资源管理系统</a:t>
            </a:r>
            <a:endParaRPr lang="zh-CN" altLang="en-US"/>
          </a:p>
        </p:txBody>
      </p:sp>
      <p:sp>
        <p:nvSpPr>
          <p:cNvPr id="3" name="内容占位符 2"/>
          <p:cNvSpPr>
            <a:spLocks noGrp="1"/>
          </p:cNvSpPr>
          <p:nvPr>
            <p:ph idx="1"/>
          </p:nvPr>
        </p:nvSpPr>
        <p:spPr>
          <a:xfrm>
            <a:off x="622300" y="1423670"/>
            <a:ext cx="6673850" cy="4864735"/>
          </a:xfrm>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人力资源管理系统的构成要素</a:t>
            </a:r>
            <a:endParaRPr lang="zh-CN" altLang="zh-CN" sz="2600" b="1" dirty="0">
              <a:latin typeface="黑体" panose="02010609060101010101" pitchFamily="49" charset="-122"/>
              <a:ea typeface="黑体" panose="02010609060101010101" pitchFamily="49" charset="-122"/>
            </a:endParaRPr>
          </a:p>
          <a:p>
            <a:r>
              <a:rPr lang="zh-CN" altLang="en-US"/>
              <a:t>人力资源管理的每一个构成要素都会对其他要素产生影响。</a:t>
            </a:r>
            <a:endParaRPr lang="zh-CN" altLang="en-US"/>
          </a:p>
          <a:p>
            <a:r>
              <a:rPr lang="zh-CN" altLang="en-US"/>
              <a:t>例如,组织通过招聘与甄选所吸引并雇用的人员类型,将会决定:</a:t>
            </a:r>
            <a:endParaRPr lang="zh-CN" altLang="en-US"/>
          </a:p>
          <a:p>
            <a:r>
              <a:rPr lang="zh-CN" altLang="en-US"/>
              <a:t>(1) 所需提供的培训与发展的类型;</a:t>
            </a:r>
            <a:endParaRPr lang="zh-CN" altLang="en-US"/>
          </a:p>
          <a:p>
            <a:r>
              <a:rPr lang="zh-CN" altLang="en-US"/>
              <a:t>(2) 绩效评价的结果;</a:t>
            </a:r>
            <a:endParaRPr lang="zh-CN" altLang="en-US"/>
          </a:p>
          <a:p>
            <a:r>
              <a:rPr lang="zh-CN" altLang="en-US"/>
              <a:t>(3) 合理的薪酬与福利水平。</a:t>
            </a:r>
            <a:endParaRPr lang="zh-CN" altLang="en-US"/>
          </a:p>
          <a:p>
            <a:r>
              <a:rPr lang="zh-CN" altLang="en-US"/>
              <a:t>管理者必须确保人力资源管理的5个要素相互协调和匹配,以达成整个系统的最优化。</a:t>
            </a:r>
            <a:endParaRPr lang="zh-CN" altLang="en-US"/>
          </a:p>
        </p:txBody>
      </p:sp>
      <p:pic>
        <p:nvPicPr>
          <p:cNvPr id="252" name="9-1.jpg" descr="id:2147494434;FounderCES"/>
          <p:cNvPicPr>
            <a:picLocks noChangeAspect="1"/>
          </p:cNvPicPr>
          <p:nvPr/>
        </p:nvPicPr>
        <p:blipFill>
          <a:blip r:embed="rId1"/>
          <a:stretch>
            <a:fillRect/>
          </a:stretch>
        </p:blipFill>
        <p:spPr>
          <a:xfrm>
            <a:off x="8119745" y="2409190"/>
            <a:ext cx="3313430" cy="2893060"/>
          </a:xfrm>
          <a:prstGeom prst="rect">
            <a:avLst/>
          </a:prstGeom>
        </p:spPr>
      </p:pic>
      <p:sp>
        <p:nvSpPr>
          <p:cNvPr id="106" name="文本框 105"/>
          <p:cNvSpPr txBox="1"/>
          <p:nvPr/>
        </p:nvSpPr>
        <p:spPr>
          <a:xfrm>
            <a:off x="7366635" y="5494655"/>
            <a:ext cx="4209415" cy="368300"/>
          </a:xfrm>
          <a:prstGeom prst="rect">
            <a:avLst/>
          </a:prstGeom>
          <a:noFill/>
          <a:ln w="9525">
            <a:noFill/>
          </a:ln>
        </p:spPr>
        <p:txBody>
          <a:bodyPr wrap="square">
            <a:spAutoFit/>
          </a:bodyPr>
          <a:p>
            <a:pPr indent="228600"/>
            <a:r>
              <a:rPr lang="zh-CN" b="0">
                <a:solidFill>
                  <a:srgbClr val="000000"/>
                </a:solidFill>
                <a:cs typeface="方正书宋_GBK" charset="0"/>
              </a:rPr>
              <a:t>图9-1　人力资源管理系统的构成要素</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战略性人力资源管理系统</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人力资源管理的参与者</a:t>
            </a:r>
            <a:endParaRPr lang="zh-CN" altLang="zh-CN" sz="2600" b="1" dirty="0">
              <a:latin typeface="黑体" panose="02010609060101010101" pitchFamily="49" charset="-122"/>
              <a:ea typeface="黑体" panose="02010609060101010101" pitchFamily="49" charset="-122"/>
            </a:endParaRPr>
          </a:p>
          <a:p>
            <a:r>
              <a:rPr lang="zh-CN" altLang="en-US"/>
              <a:t>人力资源管理活动不应仅仅局限于人力资源管理部门的工作范围,企业的人力资源管理既需要人力资源管理者的专业知识技能,也需要直线管理者及其他员工的共同参与,他们构成了人力资源管理的“铁三角”,缺一不可。</a:t>
            </a:r>
            <a:endParaRPr lang="zh-CN" altLang="en-US"/>
          </a:p>
          <a:p>
            <a:r>
              <a:rPr lang="zh-CN" altLang="en-US"/>
              <a:t>直线管理者做出的战略性决策,如兼并收购、重大项目投资等,都会涉及企业人力资源供求状况的重大变化。直线管理者的日常工作更是包含大量的人力资源管理活动,如工作任务安排、下属的绩效评价与反馈、建议加薪、举荐下属以及人员开发等。但出于职能专业化的考虑,在中等以上规模的组织中,都会设立人力资源管理部门,为管理者和员工提供专门的人力资源管理服务。</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招聘与甄选</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人力资源规划</a:t>
            </a:r>
            <a:endParaRPr lang="zh-CN" altLang="zh-CN" sz="2600" b="1" dirty="0">
              <a:latin typeface="黑体" panose="02010609060101010101" pitchFamily="49" charset="-122"/>
              <a:ea typeface="黑体" panose="02010609060101010101" pitchFamily="49" charset="-122"/>
            </a:endParaRPr>
          </a:p>
          <a:p>
            <a:r>
              <a:rPr lang="zh-CN" altLang="en-US"/>
              <a:t>人力资源规划是用来预测一个组织在目前和将来对人力资源的需要,以及如何满足这些需要所采取的步骤。</a:t>
            </a:r>
            <a:endParaRPr lang="zh-CN" altLang="en-US"/>
          </a:p>
          <a:p>
            <a:r>
              <a:rPr lang="zh-CN" altLang="en-US"/>
              <a:t>它包括对组织未来人员需求和内部供给的预测,并在此基础上明确组织拟采取的行动,以确保在一定的时间和地点,组织均能获得合适数量、结构和质量的员工(如图9-3所示)。</a:t>
            </a:r>
            <a:endParaRPr lang="zh-CN" altLang="en-US"/>
          </a:p>
        </p:txBody>
      </p:sp>
      <p:pic>
        <p:nvPicPr>
          <p:cNvPr id="257" name="9-3.jpg" descr="id:2147494464;FounderCES"/>
          <p:cNvPicPr>
            <a:picLocks noChangeAspect="1"/>
          </p:cNvPicPr>
          <p:nvPr/>
        </p:nvPicPr>
        <p:blipFill>
          <a:blip r:embed="rId1"/>
          <a:stretch>
            <a:fillRect/>
          </a:stretch>
        </p:blipFill>
        <p:spPr>
          <a:xfrm>
            <a:off x="2593340" y="3501390"/>
            <a:ext cx="5749925" cy="2072640"/>
          </a:xfrm>
          <a:prstGeom prst="rect">
            <a:avLst/>
          </a:prstGeom>
        </p:spPr>
      </p:pic>
      <p:sp>
        <p:nvSpPr>
          <p:cNvPr id="106" name="文本框 105"/>
          <p:cNvSpPr txBox="1"/>
          <p:nvPr/>
        </p:nvSpPr>
        <p:spPr>
          <a:xfrm>
            <a:off x="2496820" y="5574030"/>
            <a:ext cx="5545455" cy="368300"/>
          </a:xfrm>
          <a:prstGeom prst="rect">
            <a:avLst/>
          </a:prstGeom>
          <a:noFill/>
          <a:ln w="9525">
            <a:noFill/>
          </a:ln>
        </p:spPr>
        <p:txBody>
          <a:bodyPr wrap="square">
            <a:spAutoFit/>
          </a:bodyPr>
          <a:p>
            <a:pPr indent="228600" algn="ctr"/>
            <a:r>
              <a:rPr lang="zh-CN" b="0">
                <a:solidFill>
                  <a:srgbClr val="000000"/>
                </a:solidFill>
                <a:cs typeface="方正书宋_GBK" charset="0"/>
              </a:rPr>
              <a:t>图9-3　人力资源规划过程</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招聘与甄选</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职位分析</a:t>
            </a:r>
            <a:endParaRPr lang="zh-CN" altLang="zh-CN" sz="2600" b="1" dirty="0">
              <a:latin typeface="黑体" panose="02010609060101010101" pitchFamily="49" charset="-122"/>
              <a:ea typeface="黑体" panose="02010609060101010101" pitchFamily="49" charset="-122"/>
            </a:endParaRPr>
          </a:p>
          <a:p>
            <a:r>
              <a:rPr lang="zh-CN" altLang="en-US"/>
              <a:t>职位分析通过系统收集和分析与职位有关的各种信息,明确职位的定位、目标、工作内容、职责权限、工作关系等项目,进而确定任职者所需具备的资格条件。</a:t>
            </a:r>
            <a:endParaRPr lang="zh-CN" altLang="en-US"/>
          </a:p>
          <a:p>
            <a:r>
              <a:rPr lang="zh-CN" altLang="en-US"/>
              <a:t>职位分析包括一系列系统性的步骤: 仔细地观察工作任务与工作行为,汇集和查证组织中有关岗位和人员的资料与工作环境条件,并对各类相关要素进行客观、准确的描述。</a:t>
            </a:r>
            <a:endParaRPr lang="zh-CN" altLang="en-US"/>
          </a:p>
          <a:p>
            <a:r>
              <a:rPr lang="zh-CN" altLang="en-US"/>
              <a:t>职位分析的成果是职位说明书和职位规范,这些资料应被视为企业劳动合同的有效补充,规定员工在工作过程中应承担的责任、义务及应表现出的工作行为。具体来看,职位说明书具体描述了特定岗位的工作职责、权限、工作标准与要求、工作地点及工作条件等项目;职位规范说明了任职者应具备的智能、知识与技能要求。职位分析为企业吸引、发展和留住员工提供了必需的信息。</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招聘与甄选</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招聘</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内部招聘</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内部招聘,是指企业在出现职位空缺后,通过多种信息渠道向内部员工发布相关职位信息,吸引员工表达工作申请意愿的过程。企业对内部员工的能力、素质、工作业绩及工作兴趣均有较充分的了解,往往发现内部招聘能使内部晋升机会增加、员工士气提高,补充职位的成本较低,员工配置决策失误率较低。</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外部招聘</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外部招聘是指管理者在组织外部寻找潜在员工,包括到大学、人才交流会、专业协会或通过职业介绍所去物色对象,也可通过报纸、专业杂志刊登广告公开招聘。一般来说,下列人员需求应通过外部招聘来满足: (1) 补充初级岗位;(2) 获取现有员工不具备的技术;(3) 获得能够提供新思想并具有不同背景的员工。</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招聘与甄选</a:t>
            </a:r>
            <a:endParaRPr lang="zh-CN" altLang="en-US"/>
          </a:p>
        </p:txBody>
      </p:sp>
      <p:graphicFrame>
        <p:nvGraphicFramePr>
          <p:cNvPr id="4" name="表格 3"/>
          <p:cNvGraphicFramePr/>
          <p:nvPr>
            <p:custDataLst>
              <p:tags r:id="rId1"/>
            </p:custDataLst>
          </p:nvPr>
        </p:nvGraphicFramePr>
        <p:xfrm>
          <a:off x="1534795" y="2606675"/>
          <a:ext cx="9070975" cy="3017520"/>
        </p:xfrm>
        <a:graphic>
          <a:graphicData uri="http://schemas.openxmlformats.org/drawingml/2006/table">
            <a:tbl>
              <a:tblPr/>
              <a:tblGrid>
                <a:gridCol w="697865"/>
                <a:gridCol w="4565650"/>
                <a:gridCol w="3807460"/>
              </a:tblGrid>
              <a:tr h="0">
                <a:tc>
                  <a:txBody>
                    <a:bodyPr/>
                    <a:p>
                      <a:pPr indent="0" algn="ctr" fontAlgn="auto">
                        <a:lnSpc>
                          <a:spcPct val="150000"/>
                        </a:lnSpc>
                        <a:buNone/>
                      </a:pPr>
                      <a:r>
                        <a:rPr lang="en-US" sz="1800" b="1">
                          <a:solidFill>
                            <a:srgbClr val="000000"/>
                          </a:solidFill>
                          <a:latin typeface="宋体" panose="02010600030101010101" pitchFamily="2" charset="-122"/>
                          <a:ea typeface="宋体" panose="02010600030101010101" pitchFamily="2" charset="-122"/>
                          <a:cs typeface="宋体" panose="02010600030101010101" pitchFamily="2" charset="-122"/>
                        </a:rPr>
                        <a:t>渠道</a:t>
                      </a:r>
                      <a:endParaRPr lang="en-US" altLang="en-US" sz="18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1600" b="1">
                          <a:solidFill>
                            <a:srgbClr val="000000"/>
                          </a:solidFill>
                          <a:latin typeface="宋体" panose="02010600030101010101" pitchFamily="2" charset="-122"/>
                          <a:ea typeface="宋体" panose="02010600030101010101" pitchFamily="2" charset="-122"/>
                          <a:cs typeface="宋体" panose="02010600030101010101" pitchFamily="2" charset="-122"/>
                        </a:rPr>
                        <a:t>优　势</a:t>
                      </a:r>
                      <a:endParaRPr lang="en-US" altLang="en-US" sz="16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1600" b="1">
                          <a:solidFill>
                            <a:srgbClr val="000000"/>
                          </a:solidFill>
                          <a:latin typeface="宋体" panose="02010600030101010101" pitchFamily="2" charset="-122"/>
                          <a:ea typeface="宋体" panose="02010600030101010101" pitchFamily="2" charset="-122"/>
                          <a:cs typeface="宋体" panose="02010600030101010101" pitchFamily="2" charset="-122"/>
                        </a:rPr>
                        <a:t>劣　势</a:t>
                      </a:r>
                      <a:endParaRPr lang="en-US" altLang="en-US" sz="16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50000"/>
                        </a:lnSpc>
                        <a:buNone/>
                      </a:pPr>
                      <a:r>
                        <a:rPr lang="en-US" sz="1600" b="1">
                          <a:solidFill>
                            <a:srgbClr val="000000"/>
                          </a:solidFill>
                          <a:latin typeface="宋体" panose="02010600030101010101" pitchFamily="2" charset="-122"/>
                          <a:ea typeface="宋体" panose="02010600030101010101" pitchFamily="2" charset="-122"/>
                          <a:cs typeface="宋体" panose="02010600030101010101" pitchFamily="2" charset="-122"/>
                        </a:rPr>
                        <a:t>内部</a:t>
                      </a:r>
                      <a:endParaRPr lang="en-US" altLang="en-US" sz="16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奖励高绩效,有利于鼓舞员工士气组织对候选人的能力有清晰的认识会产生后续的多个晋升机会较低的人员获取成本组织仅从外部招聘入门级员工 </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会导致“近亲繁殖”对未获得晋升的人员会产生不利的心理影响会引发晋升过程中的组织政治行为需要引入管理开发项目</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50000"/>
                        </a:lnSpc>
                        <a:buNone/>
                      </a:pPr>
                      <a:r>
                        <a:rPr lang="en-US" sz="1600" b="1">
                          <a:solidFill>
                            <a:srgbClr val="000000"/>
                          </a:solidFill>
                          <a:latin typeface="宋体" panose="02010600030101010101" pitchFamily="2" charset="-122"/>
                          <a:ea typeface="宋体" panose="02010600030101010101" pitchFamily="2" charset="-122"/>
                          <a:cs typeface="宋体" panose="02010600030101010101" pitchFamily="2" charset="-122"/>
                        </a:rPr>
                        <a:t>外部  </a:t>
                      </a:r>
                      <a:endParaRPr lang="en-US" altLang="en-US" sz="16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“新鲜血液”会带来新视角比起自行培养专业人士,成本低且效率高降低徇私的可能性激励老员工保持竞争力,发展技能</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录用的员工可能与职位或组织不匹配可能影响内部候选人的士气需要更长的适应期或入职培训决策失败的风险较大</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gridSpan="3">
                  <a:txBody>
                    <a:bodyPr/>
                    <a:p>
                      <a:pPr indent="0" fontAlgn="auto">
                        <a:lnSpc>
                          <a:spcPct val="150000"/>
                        </a:lnSpc>
                        <a:buNone/>
                      </a:pPr>
                      <a:endParaRPr lang="en-US"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a:noFill/>
                    </a:lnL>
                    <a:lnR cap="flat">
                      <a:noFill/>
                    </a:lnR>
                    <a:lnT w="12700" cap="flat" cmpd="sng">
                      <a:solidFill>
                        <a:srgbClr val="000000"/>
                      </a:solidFill>
                      <a:prstDash val="solid"/>
                      <a:headEnd type="none" w="med" len="med"/>
                      <a:tailEnd type="none" w="med" len="med"/>
                    </a:lnT>
                    <a:lnB cap="flat">
                      <a:noFill/>
                    </a:lnB>
                    <a:lnTlToBr>
                      <a:noFill/>
                    </a:lnTlToBr>
                    <a:lnBlToTr>
                      <a:noFill/>
                    </a:lnBlToTr>
                    <a:noFill/>
                  </a:tcPr>
                </a:tc>
                <a:tc hMerge="1">
                  <a:tcPr>
                    <a:lnT w="12700" cap="flat" cmpd="sng">
                      <a:solidFill>
                        <a:srgbClr val="000000"/>
                      </a:solidFill>
                      <a:prstDash val="solid"/>
                      <a:headEnd type="none" w="med" len="med"/>
                      <a:tailEnd type="none" w="med" len="med"/>
                    </a:lnT>
                    <a:lnB cap="flat">
                      <a:noFill/>
                    </a:lnB>
                  </a:tcPr>
                </a:tc>
                <a:tc hMerge="1">
                  <a:tcPr>
                    <a:lnR cap="flat">
                      <a:noFill/>
                    </a:lnR>
                    <a:lnT w="12700" cap="flat" cmpd="sng">
                      <a:solidFill>
                        <a:srgbClr val="000000"/>
                      </a:solidFill>
                      <a:prstDash val="solid"/>
                      <a:headEnd type="none" w="med" len="med"/>
                      <a:tailEnd type="none" w="med" len="med"/>
                    </a:lnT>
                    <a:lnB cap="flat">
                      <a:noFill/>
                    </a:lnB>
                  </a:tcPr>
                </a:tc>
              </a:tr>
            </a:tbl>
          </a:graphicData>
        </a:graphic>
      </p:graphicFrame>
      <p:sp>
        <p:nvSpPr>
          <p:cNvPr id="106" name="文本框 105"/>
          <p:cNvSpPr txBox="1"/>
          <p:nvPr/>
        </p:nvSpPr>
        <p:spPr>
          <a:xfrm>
            <a:off x="3760470" y="2185035"/>
            <a:ext cx="5080000" cy="368300"/>
          </a:xfrm>
          <a:prstGeom prst="rect">
            <a:avLst/>
          </a:prstGeom>
          <a:noFill/>
          <a:ln w="9525">
            <a:noFill/>
          </a:ln>
        </p:spPr>
        <p:txBody>
          <a:bodyPr>
            <a:spAutoFit/>
          </a:bodyPr>
          <a:p>
            <a:pPr indent="228600"/>
            <a:r>
              <a:rPr lang="zh-CN" b="0">
                <a:solidFill>
                  <a:srgbClr val="000000"/>
                </a:solidFill>
                <a:cs typeface="方正书宋_GBK" charset="0"/>
              </a:rPr>
              <a:t>表9-1　内部招聘与外部招聘的优劣势比较　</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TABLE_BEAUTIFY" val="smartTable{72454451-dcbf-4be0-8334-aacb8ea05f80}"/>
</p:tagLst>
</file>

<file path=ppt/tags/tag64.xml><?xml version="1.0" encoding="utf-8"?>
<p:tagLst xmlns:p="http://schemas.openxmlformats.org/presentationml/2006/main">
  <p:tag name="KSO_WM_UNIT_TABLE_BEAUTIFY" val="smartTable{1bf3960c-80cb-4fc5-8aa7-7db1379102fd}"/>
</p:tagLst>
</file>

<file path=ppt/tags/tag65.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4045</Words>
  <Application>WPS 演示</Application>
  <PresentationFormat>宽屏</PresentationFormat>
  <Paragraphs>236</Paragraphs>
  <Slides>22</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22</vt:i4>
      </vt:variant>
    </vt:vector>
  </HeadingPairs>
  <TitlesOfParts>
    <vt:vector size="37" baseType="lpstr">
      <vt:lpstr>Arial</vt:lpstr>
      <vt:lpstr>宋体</vt:lpstr>
      <vt:lpstr>Wingdings</vt:lpstr>
      <vt:lpstr>Wingdings</vt:lpstr>
      <vt:lpstr>微软雅黑</vt:lpstr>
      <vt:lpstr>Calibri</vt:lpstr>
      <vt:lpstr>Arial Unicode MS</vt:lpstr>
      <vt:lpstr>汉仪铁线黑-65简</vt:lpstr>
      <vt:lpstr>GungsuhChe</vt:lpstr>
      <vt:lpstr>Malgun Gothic</vt:lpstr>
      <vt:lpstr>黑体</vt:lpstr>
      <vt:lpstr>方正书宋_GBK</vt:lpstr>
      <vt:lpstr>楷体</vt:lpstr>
      <vt:lpstr>Office 主题​​</vt:lpstr>
      <vt:lpstr>默认设计模板</vt:lpstr>
      <vt:lpstr>PowerPoint 演示文稿</vt:lpstr>
      <vt:lpstr>PowerPoint 演示文稿</vt:lpstr>
      <vt:lpstr>第一节　战略性人力资源管理系统</vt:lpstr>
      <vt:lpstr>第一节　战略性人力资源管理系统</vt:lpstr>
      <vt:lpstr>第一节　战略性人力资源管理系统</vt:lpstr>
      <vt:lpstr>第二节　招聘与甄选</vt:lpstr>
      <vt:lpstr>第二节　招聘与甄选</vt:lpstr>
      <vt:lpstr>第二节　招聘与甄选</vt:lpstr>
      <vt:lpstr>第二节　招聘与甄选</vt:lpstr>
      <vt:lpstr>第二节　招聘与甄选</vt:lpstr>
      <vt:lpstr>第三节　培训与发展</vt:lpstr>
      <vt:lpstr>第三节　培训与发展</vt:lpstr>
      <vt:lpstr>第三节　培训与发展</vt:lpstr>
      <vt:lpstr>第四节　绩效评价与反馈</vt:lpstr>
      <vt:lpstr>第四节　绩效评价与反馈</vt:lpstr>
      <vt:lpstr>第四节　绩效评价与反馈</vt:lpstr>
      <vt:lpstr>第四节　绩效评价与反馈</vt:lpstr>
      <vt:lpstr>第五节　薪酬与福利</vt:lpstr>
      <vt:lpstr>第五节　薪酬与福利</vt:lpstr>
      <vt:lpstr>第五节　薪酬与福利</vt:lpstr>
      <vt:lpstr>第五节　薪酬与福利</vt:lpstr>
      <vt:lpstr>第五节　薪酬与福利</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2023-06-22T00:53:34Z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C6386FFEB1A84F4D91B41F1696C1DE18</vt:lpwstr>
  </property>
</Properties>
</file>