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8" d="100"/>
          <a:sy n="58" d="100"/>
        </p:scale>
        <p:origin x="90" y="7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709295"/>
            <a:ext cx="9144000" cy="619125"/>
          </a:xfrm>
        </p:spPr>
        <p:txBody>
          <a:bodyPr>
            <a:normAutofit/>
          </a:bodyPr>
          <a:lstStyle/>
          <a:p>
            <a:pPr algn="ctr"/>
            <a:r>
              <a:rPr lang="zh-CN" altLang="en-US" sz="2400" b="1"/>
              <a:t>第四章 总账日常业务处理</a:t>
            </a:r>
          </a:p>
        </p:txBody>
      </p:sp>
      <p:sp>
        <p:nvSpPr>
          <p:cNvPr id="3" name="副标题 2"/>
          <p:cNvSpPr>
            <a:spLocks noGrp="1"/>
          </p:cNvSpPr>
          <p:nvPr>
            <p:ph type="subTitle" idx="1"/>
          </p:nvPr>
        </p:nvSpPr>
        <p:spPr>
          <a:xfrm>
            <a:off x="1524000" y="1858645"/>
            <a:ext cx="9144000" cy="3399155"/>
          </a:xfrm>
        </p:spPr>
        <p:txBody>
          <a:bodyPr/>
          <a:lstStyle/>
          <a:p>
            <a:pPr algn="l"/>
            <a:r>
              <a:rPr lang="zh-CN" altLang="en-US" sz="2000" b="1"/>
              <a:t>内容概述：</a:t>
            </a:r>
          </a:p>
          <a:p>
            <a:pPr algn="l"/>
            <a:r>
              <a:rPr lang="zh-CN" altLang="en-US" sz="2000"/>
              <a:t>总账系统通过凭证录入、审核、过账后自动生成总分类账、明细账等各种账簿以供查询，同时接受从各业务模块所生成的凭证，如应收账款系统生成的销售发票和收款凭证等。如果仅使用总账系统，则所有凭证都在总账系统中进行填制；如果总账系统与其他业务系统连接使用，如使用了应付账款系统来管理所有供应商的往来业务，那么所有与供应商发生的业务，都可以在应收账款系统中生成相应的凭证，再传到总账系统，经过审核、记账后即可生成总分类账和明细分类账等账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20015"/>
            <a:ext cx="9144000" cy="6046470"/>
          </a:xfrm>
        </p:spPr>
        <p:txBody>
          <a:bodyPr/>
          <a:lstStyle/>
          <a:p>
            <a:pPr algn="l"/>
            <a:r>
              <a:rPr lang="zh-CN" altLang="en-US" sz="2000"/>
              <a:t>(2)单击“确定”按钮。凭证输完后，单击“保存”按钮，若此张支票未登记，则弹出“此支票尚未登记，是否登记？”对话框。如图4-4所示：</a:t>
            </a:r>
          </a:p>
          <a:p>
            <a:pPr algn="l"/>
            <a:endParaRPr lang="zh-CN" altLang="en-US" sz="2000"/>
          </a:p>
          <a:p>
            <a:pPr algn="l"/>
            <a:endParaRPr lang="zh-CN" altLang="en-US" sz="2000"/>
          </a:p>
          <a:p>
            <a:pPr algn="l"/>
            <a:endParaRPr lang="zh-CN" altLang="en-US" sz="2000"/>
          </a:p>
          <a:p>
            <a:pPr algn="l"/>
            <a:endParaRPr lang="zh-CN" altLang="en-US" sz="2000"/>
          </a:p>
          <a:p>
            <a:pPr algn="l"/>
            <a:endParaRPr lang="zh-CN" altLang="en-US" sz="2000"/>
          </a:p>
          <a:p>
            <a:pPr algn="l"/>
            <a:endParaRPr lang="zh-CN" altLang="en-US" sz="2000"/>
          </a:p>
          <a:p>
            <a:pPr algn="l"/>
            <a:r>
              <a:rPr lang="zh-CN" altLang="en-US" sz="2000"/>
              <a:t>(3)单击“是”按钮，弹出“票号登记”对话框。输入领用日期“2016-08-09”，领用部门“财务部”，姓名“卢飞”，限额“1200”，用途“备用金”。单击“确定”按钮。如图4-5所示：</a:t>
            </a:r>
          </a:p>
        </p:txBody>
      </p:sp>
      <p:pic>
        <p:nvPicPr>
          <p:cNvPr id="79" name="图片 79" descr="C:\Users\Administrator\Desktop\第二稿\实验三\3凭证登记.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212590" y="838835"/>
            <a:ext cx="3056890" cy="1952625"/>
          </a:xfrm>
          <a:prstGeom prst="rect">
            <a:avLst/>
          </a:prstGeom>
          <a:noFill/>
          <a:ln>
            <a:noFill/>
          </a:ln>
        </p:spPr>
      </p:pic>
      <p:sp>
        <p:nvSpPr>
          <p:cNvPr id="100" name="文本框 99"/>
          <p:cNvSpPr txBox="1"/>
          <p:nvPr/>
        </p:nvSpPr>
        <p:spPr>
          <a:xfrm>
            <a:off x="3116580" y="27914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a:t>
            </a:r>
            <a:r>
              <a:rPr lang="zh-CN" altLang="en-US" sz="1400" b="1">
                <a:latin typeface="黑体" panose="02010609060101010101" charset="-122"/>
                <a:ea typeface="黑体" panose="02010609060101010101" charset="-122"/>
                <a:cs typeface="黑体" panose="02010609060101010101" charset="-122"/>
              </a:rPr>
              <a:t>业务二支票登记提示</a:t>
            </a:r>
            <a:endParaRPr lang="zh-CN" altLang="en-US" sz="1400" b="1"/>
          </a:p>
        </p:txBody>
      </p:sp>
      <p:pic>
        <p:nvPicPr>
          <p:cNvPr id="80" name="图片 80" descr="C:\Users\Administrator\Desktop\会计信息系统\第三章\实验三截图\2-1-2-3银行票号登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034790" y="4090353"/>
            <a:ext cx="3412490" cy="2423795"/>
          </a:xfrm>
          <a:prstGeom prst="rect">
            <a:avLst/>
          </a:prstGeom>
          <a:noFill/>
          <a:ln>
            <a:noFill/>
          </a:ln>
        </p:spPr>
      </p:pic>
      <p:sp>
        <p:nvSpPr>
          <p:cNvPr id="4" name="文本框 3"/>
          <p:cNvSpPr txBox="1"/>
          <p:nvPr/>
        </p:nvSpPr>
        <p:spPr>
          <a:xfrm>
            <a:off x="2974975" y="6514465"/>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a:t>
            </a:r>
            <a:r>
              <a:rPr lang="zh-CN" altLang="en-US" sz="1400" b="1">
                <a:latin typeface="黑体" panose="02010609060101010101" charset="-122"/>
                <a:ea typeface="黑体" panose="02010609060101010101" charset="-122"/>
                <a:cs typeface="黑体" panose="02010609060101010101" charset="-122"/>
              </a:rPr>
              <a:t>业务二支票登记详情</a:t>
            </a:r>
            <a:endParaRPr lang="zh-CN" altLang="en-US" sz="14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a:t>(4)全输完后，单击“保存”按钮，保存凭证。如图4-6所示：</a:t>
            </a:r>
          </a:p>
        </p:txBody>
      </p:sp>
      <p:pic>
        <p:nvPicPr>
          <p:cNvPr id="81" name="图片 81" descr="C:\Users\Administrator\Desktop\会计信息系统\第三章\实验三截图\2-1-2-2银行科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92605" y="1028700"/>
            <a:ext cx="8037195" cy="3612515"/>
          </a:xfrm>
          <a:prstGeom prst="rect">
            <a:avLst/>
          </a:prstGeom>
          <a:noFill/>
          <a:ln>
            <a:noFill/>
          </a:ln>
        </p:spPr>
      </p:pic>
      <p:sp>
        <p:nvSpPr>
          <p:cNvPr id="100" name="文本框 99"/>
          <p:cNvSpPr txBox="1"/>
          <p:nvPr/>
        </p:nvSpPr>
        <p:spPr>
          <a:xfrm>
            <a:off x="1708785" y="5336540"/>
            <a:ext cx="9135745" cy="92202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选择支票控制，即该结算方式设为支票管理，银行账辅助信息不能为空，而且该方式的票号应在支票登记簿中有记录。</a:t>
            </a:r>
            <a:endParaRPr lang="zh-CN" altLang="en-US"/>
          </a:p>
        </p:txBody>
      </p:sp>
      <p:sp>
        <p:nvSpPr>
          <p:cNvPr id="4" name="文本框 3"/>
          <p:cNvSpPr txBox="1"/>
          <p:nvPr/>
        </p:nvSpPr>
        <p:spPr>
          <a:xfrm>
            <a:off x="3270885" y="48355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6</a:t>
            </a:r>
            <a:r>
              <a:rPr lang="zh-CN" altLang="en-US" sz="1400" b="1">
                <a:latin typeface="黑体" panose="02010609060101010101" charset="-122"/>
                <a:ea typeface="黑体" panose="02010609060101010101" charset="-122"/>
                <a:cs typeface="黑体" panose="02010609060101010101" charset="-122"/>
              </a:rPr>
              <a:t>业务二凭证</a:t>
            </a:r>
            <a:endParaRPr lang="zh-CN" altLang="en-US" sz="1400"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79550" y="322580"/>
            <a:ext cx="9233535" cy="4973955"/>
          </a:xfrm>
        </p:spPr>
        <p:txBody>
          <a:bodyPr/>
          <a:lstStyle/>
          <a:p>
            <a:pPr algn="l"/>
            <a:r>
              <a:rPr lang="zh-CN" altLang="en-US" sz="2000" b="1"/>
              <a:t>业务三   辅助核算—数量核算</a:t>
            </a:r>
          </a:p>
          <a:p>
            <a:pPr algn="l"/>
            <a:r>
              <a:rPr lang="zh-CN" altLang="en-US" sz="2000"/>
              <a:t>2016年8月10日，采购部王菲购买了100件叶轮，单价150元，已验收入库，货款以银行存款支付，转账支票号ZZ001。</a:t>
            </a:r>
          </a:p>
          <a:p>
            <a:pPr algn="l"/>
            <a:r>
              <a:rPr lang="zh-CN" altLang="en-US" sz="2000"/>
              <a:t>借：原材料——叶轮（140303）                          15000</a:t>
            </a:r>
          </a:p>
          <a:p>
            <a:pPr algn="l"/>
            <a:r>
              <a:rPr lang="zh-CN" altLang="en-US" sz="2000"/>
              <a:t>        应交税费——应交增值税（进项税额）（22210101）      2550</a:t>
            </a:r>
          </a:p>
          <a:p>
            <a:pPr algn="l"/>
            <a:r>
              <a:rPr lang="zh-CN" altLang="en-US" sz="2000"/>
              <a:t>        贷：银行存款——建行存款 （100201）               17550</a:t>
            </a:r>
          </a:p>
          <a:p>
            <a:pPr algn="l"/>
            <a:r>
              <a:rPr lang="zh-CN" altLang="en-US" sz="2000"/>
              <a:t>(1)选择凭证类型“付款凭证”；输入制单日期“2016-08-10”，摘要“采购叶轮”。在填制凭证过程中，输完数量科目“140303”，弹出”辅助项”对话框。输入数量“100”，单价“150.00”。单击“确定”按钮，如图4-7所示：</a:t>
            </a:r>
          </a:p>
        </p:txBody>
      </p:sp>
      <p:pic>
        <p:nvPicPr>
          <p:cNvPr id="82" name="图片 82" descr="C:\Users\Administrator\Desktop\会计信息系统\第三章\实验三截图\2-1-2-3数量辅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60700" y="3689350"/>
            <a:ext cx="5372735" cy="2307590"/>
          </a:xfrm>
          <a:prstGeom prst="rect">
            <a:avLst/>
          </a:prstGeom>
          <a:noFill/>
          <a:ln>
            <a:noFill/>
          </a:ln>
        </p:spPr>
      </p:pic>
      <p:sp>
        <p:nvSpPr>
          <p:cNvPr id="100" name="文本框 99"/>
          <p:cNvSpPr txBox="1"/>
          <p:nvPr/>
        </p:nvSpPr>
        <p:spPr>
          <a:xfrm>
            <a:off x="3060700" y="61741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7</a:t>
            </a:r>
            <a:r>
              <a:rPr lang="zh-CN" altLang="en-US" sz="1400" b="1">
                <a:latin typeface="黑体" panose="02010609060101010101" charset="-122"/>
                <a:ea typeface="黑体" panose="02010609060101010101" charset="-122"/>
                <a:cs typeface="黑体" panose="02010609060101010101" charset="-122"/>
              </a:rPr>
              <a:t>业务三数量辅助项</a:t>
            </a:r>
            <a:endParaRPr lang="zh-CN" altLang="en-US" sz="14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53670"/>
            <a:ext cx="9144000" cy="5104130"/>
          </a:xfrm>
        </p:spPr>
        <p:txBody>
          <a:bodyPr/>
          <a:lstStyle/>
          <a:p>
            <a:pPr algn="l"/>
            <a:r>
              <a:rPr lang="zh-CN" altLang="en-US" sz="2000"/>
              <a:t>(2)输入“100201”科目，并进行支票辅助项登记。结算方式选择“202”，输入票号“ZZ001”，发生日期为“2016-08-10”。如图4-8所示：</a:t>
            </a:r>
          </a:p>
        </p:txBody>
      </p:sp>
      <p:pic>
        <p:nvPicPr>
          <p:cNvPr id="83" name="图片 83" descr="C:\Users\Administrator\Desktop\会计信息系统\第三章\实验三截图\2-1-3-2数量支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771775" y="828040"/>
            <a:ext cx="6260465" cy="1819910"/>
          </a:xfrm>
          <a:prstGeom prst="rect">
            <a:avLst/>
          </a:prstGeom>
          <a:noFill/>
          <a:ln>
            <a:noFill/>
          </a:ln>
        </p:spPr>
      </p:pic>
      <p:sp>
        <p:nvSpPr>
          <p:cNvPr id="100" name="文本框 99"/>
          <p:cNvSpPr txBox="1"/>
          <p:nvPr/>
        </p:nvSpPr>
        <p:spPr>
          <a:xfrm>
            <a:off x="3084830" y="2647950"/>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4-8</a:t>
            </a:r>
            <a:r>
              <a:rPr lang="zh-CN" altLang="en-US" sz="1400" b="1">
                <a:latin typeface="黑体" panose="02010609060101010101" charset="-122"/>
                <a:ea typeface="黑体" panose="02010609060101010101" charset="-122"/>
                <a:cs typeface="黑体" panose="02010609060101010101" charset="-122"/>
              </a:rPr>
              <a:t>业务三支票辅助项</a:t>
            </a:r>
            <a:endParaRPr lang="zh-CN" altLang="en-US" sz="1400" b="1"/>
          </a:p>
        </p:txBody>
      </p:sp>
      <p:sp>
        <p:nvSpPr>
          <p:cNvPr id="4" name="文本框 3"/>
          <p:cNvSpPr txBox="1"/>
          <p:nvPr/>
        </p:nvSpPr>
        <p:spPr>
          <a:xfrm>
            <a:off x="1611630" y="2954655"/>
            <a:ext cx="8580120" cy="39878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进行票号登记，输入相应的信息。如图</a:t>
            </a:r>
            <a:r>
              <a:rPr lang="en-US" altLang="zh-CN" sz="2000" b="0">
                <a:latin typeface="宋体" panose="02010600030101010101" pitchFamily="2" charset="-122"/>
                <a:ea typeface="宋体" panose="02010600030101010101" pitchFamily="2" charset="-122"/>
                <a:cs typeface="宋体" panose="02010600030101010101" pitchFamily="2" charset="-122"/>
              </a:rPr>
              <a:t>4-9</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84" name="图片 84" descr="C:\Users\Administrator\Desktop\会计信息系统\第三章\实验三截图\2-1-3-3数量支票登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630930" y="3353435"/>
            <a:ext cx="4534535" cy="3022600"/>
          </a:xfrm>
          <a:prstGeom prst="rect">
            <a:avLst/>
          </a:prstGeom>
          <a:noFill/>
          <a:ln>
            <a:noFill/>
          </a:ln>
        </p:spPr>
      </p:pic>
      <p:sp>
        <p:nvSpPr>
          <p:cNvPr id="5" name="文本框 4"/>
          <p:cNvSpPr txBox="1"/>
          <p:nvPr/>
        </p:nvSpPr>
        <p:spPr>
          <a:xfrm>
            <a:off x="3181350" y="65220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9</a:t>
            </a:r>
            <a:r>
              <a:rPr lang="zh-CN" altLang="en-US" sz="1400" b="1">
                <a:latin typeface="黑体" panose="02010609060101010101" charset="-122"/>
                <a:ea typeface="黑体" panose="02010609060101010101" charset="-122"/>
                <a:cs typeface="黑体" panose="02010609060101010101" charset="-122"/>
              </a:rPr>
              <a:t>业务三票号登记</a:t>
            </a:r>
            <a:endParaRPr lang="zh-CN" altLang="en-US" sz="14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63550"/>
            <a:ext cx="9144000" cy="4884420"/>
          </a:xfrm>
        </p:spPr>
        <p:txBody>
          <a:bodyPr/>
          <a:lstStyle/>
          <a:p>
            <a:pPr algn="l"/>
            <a:r>
              <a:rPr lang="zh-CN" altLang="en-US" sz="2000"/>
              <a:t>(4)输入完毕，单击“保存”按钮，保存凭证。如图4-10所示：</a:t>
            </a:r>
          </a:p>
        </p:txBody>
      </p:sp>
      <p:pic>
        <p:nvPicPr>
          <p:cNvPr id="85" name="图片 85" descr="C:\Users\Administrator\Desktop\会计信息系统\实验三\实验三截图\2-1-3-4数量核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51635" y="1252220"/>
            <a:ext cx="8552815" cy="4095750"/>
          </a:xfrm>
          <a:prstGeom prst="rect">
            <a:avLst/>
          </a:prstGeom>
          <a:noFill/>
          <a:ln>
            <a:noFill/>
          </a:ln>
        </p:spPr>
      </p:pic>
      <p:sp>
        <p:nvSpPr>
          <p:cNvPr id="100" name="文本框 99"/>
          <p:cNvSpPr txBox="1"/>
          <p:nvPr/>
        </p:nvSpPr>
        <p:spPr>
          <a:xfrm>
            <a:off x="3207385" y="58502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10</a:t>
            </a:r>
            <a:r>
              <a:rPr lang="zh-CN" altLang="en-US" sz="1400" b="1">
                <a:latin typeface="黑体" panose="02010609060101010101" charset="-122"/>
                <a:ea typeface="黑体" panose="02010609060101010101" charset="-122"/>
                <a:cs typeface="黑体" panose="02010609060101010101" charset="-122"/>
              </a:rPr>
              <a:t>业务三凭证</a:t>
            </a:r>
            <a:endParaRPr lang="zh-CN" altLang="en-US" sz="14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b="1"/>
              <a:t>业务四 辅助核算—客户往来</a:t>
            </a:r>
          </a:p>
          <a:p>
            <a:pPr algn="l"/>
            <a:r>
              <a:rPr lang="zh-CN" altLang="en-US" sz="2000"/>
              <a:t>2016年8月12日，销售部李丽收到武汉商贸公司转账支票一张，金额为14500元，支票号ZC001，偿还前欠货款。</a:t>
            </a:r>
          </a:p>
          <a:p>
            <a:pPr algn="l"/>
            <a:r>
              <a:rPr lang="zh-CN" altLang="en-US" sz="2000"/>
              <a:t>借：银行存款——建行账户（100201）                  14500</a:t>
            </a:r>
          </a:p>
          <a:p>
            <a:pPr algn="l"/>
            <a:r>
              <a:rPr lang="zh-CN" altLang="en-US" sz="2000"/>
              <a:t>贷：应收账款——武汉商贸公司 （1122   ）       14500</a:t>
            </a:r>
          </a:p>
          <a:p>
            <a:pPr algn="l"/>
            <a:r>
              <a:rPr lang="zh-CN" altLang="en-US" sz="2000"/>
              <a:t>(1)选择凭证类型“收款凭证”；输入制单日期“2016-08-12”，摘要“收到前欠货款”。在输入“100201”科目后登记辅助项。如图4-11所示：</a:t>
            </a:r>
          </a:p>
        </p:txBody>
      </p:sp>
      <p:pic>
        <p:nvPicPr>
          <p:cNvPr id="86" name="图片 86" descr="C:\Users\Administrator\Desktop\会计信息系统\第三章\实验三截图\2-1-4-1客户支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919730" y="3275965"/>
            <a:ext cx="5785485" cy="2476500"/>
          </a:xfrm>
          <a:prstGeom prst="rect">
            <a:avLst/>
          </a:prstGeom>
          <a:noFill/>
          <a:ln>
            <a:noFill/>
          </a:ln>
        </p:spPr>
      </p:pic>
      <p:sp>
        <p:nvSpPr>
          <p:cNvPr id="100" name="文本框 99"/>
          <p:cNvSpPr txBox="1"/>
          <p:nvPr/>
        </p:nvSpPr>
        <p:spPr>
          <a:xfrm>
            <a:off x="3065145" y="5941695"/>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业务四支票辅助项</a:t>
            </a:r>
            <a:endParaRPr lang="zh-CN" altLang="en-US" sz="14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19125"/>
            <a:ext cx="9144000" cy="4716145"/>
          </a:xfrm>
        </p:spPr>
        <p:txBody>
          <a:bodyPr/>
          <a:lstStyle/>
          <a:p>
            <a:pPr algn="l"/>
            <a:r>
              <a:rPr lang="zh-CN" altLang="en-US" sz="2000"/>
              <a:t>(2)在填制凭证过程中，输完客户往来科目“1122”，弹出”辅助项”对话框。选择输入客户“武汉商贸”，业务员“李丽”，输入票号”ZC001”，发生日期“2016-08-12”。如图4-12所示：</a:t>
            </a:r>
          </a:p>
        </p:txBody>
      </p:sp>
      <p:pic>
        <p:nvPicPr>
          <p:cNvPr id="87" name="图片 87" descr="C:\Users\Administrator\Desktop\第二稿\实验三\4业务四.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83815" y="1770380"/>
            <a:ext cx="5785485" cy="3162935"/>
          </a:xfrm>
          <a:prstGeom prst="rect">
            <a:avLst/>
          </a:prstGeom>
          <a:noFill/>
          <a:ln>
            <a:noFill/>
          </a:ln>
        </p:spPr>
      </p:pic>
      <p:sp>
        <p:nvSpPr>
          <p:cNvPr id="100" name="文本框 99"/>
          <p:cNvSpPr txBox="1"/>
          <p:nvPr/>
        </p:nvSpPr>
        <p:spPr>
          <a:xfrm>
            <a:off x="2936240"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12</a:t>
            </a:r>
            <a:r>
              <a:rPr lang="zh-CN" altLang="en-US" sz="1400" b="1">
                <a:latin typeface="黑体" panose="02010609060101010101" charset="-122"/>
                <a:ea typeface="黑体" panose="02010609060101010101" charset="-122"/>
                <a:cs typeface="黑体" panose="02010609060101010101" charset="-122"/>
              </a:rPr>
              <a:t>业务四客户辅助项</a:t>
            </a:r>
            <a:endParaRPr lang="zh-CN" altLang="en-US" sz="14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6885"/>
            <a:ext cx="9144000" cy="4780915"/>
          </a:xfrm>
        </p:spPr>
        <p:txBody>
          <a:bodyPr/>
          <a:lstStyle/>
          <a:p>
            <a:pPr algn="l"/>
            <a:r>
              <a:rPr lang="zh-CN" altLang="en-US" sz="2000"/>
              <a:t>(3)全输完后，单击“保存”按钮，保存凭证。如图4-13所示：</a:t>
            </a:r>
          </a:p>
        </p:txBody>
      </p:sp>
      <p:pic>
        <p:nvPicPr>
          <p:cNvPr id="88" name="图片 88" descr="C:\Users\Administrator\Desktop\会计信息系统\第三章\实验三截图\2-1-4-3客户往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34235" y="1134110"/>
            <a:ext cx="7146925" cy="3439795"/>
          </a:xfrm>
          <a:prstGeom prst="rect">
            <a:avLst/>
          </a:prstGeom>
          <a:noFill/>
          <a:ln>
            <a:noFill/>
          </a:ln>
        </p:spPr>
      </p:pic>
      <p:sp>
        <p:nvSpPr>
          <p:cNvPr id="100" name="文本框 99"/>
          <p:cNvSpPr txBox="1"/>
          <p:nvPr/>
        </p:nvSpPr>
        <p:spPr>
          <a:xfrm>
            <a:off x="2935605" y="49333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13</a:t>
            </a:r>
            <a:r>
              <a:rPr lang="zh-CN" altLang="en-US" sz="1400" b="1">
                <a:latin typeface="黑体" panose="02010609060101010101" charset="-122"/>
                <a:ea typeface="黑体" panose="02010609060101010101" charset="-122"/>
                <a:cs typeface="黑体" panose="02010609060101010101" charset="-122"/>
              </a:rPr>
              <a:t>业务四凭证</a:t>
            </a:r>
            <a:endParaRPr lang="zh-CN" altLang="en-US" sz="14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b="1"/>
              <a:t>业务五   辅助核算—部门核算</a:t>
            </a:r>
          </a:p>
          <a:p>
            <a:pPr algn="l"/>
            <a:r>
              <a:rPr lang="zh-CN" altLang="en-US" sz="2000"/>
              <a:t>2016年8月13日，财务部购买了办公用品共计2350元，以转账支票支付，支票号ZZ002。</a:t>
            </a:r>
          </a:p>
          <a:p>
            <a:pPr algn="l"/>
            <a:r>
              <a:rPr lang="zh-CN" altLang="en-US" sz="2000"/>
              <a:t>    借：管理费用——办公费 （ 660203）   2350</a:t>
            </a:r>
          </a:p>
          <a:p>
            <a:pPr algn="l"/>
            <a:r>
              <a:rPr lang="zh-CN" altLang="en-US" sz="2000"/>
              <a:t>        贷：银行存款——建行存款（100201）     2350</a:t>
            </a:r>
          </a:p>
          <a:p>
            <a:pPr algn="l"/>
            <a:r>
              <a:rPr lang="zh-CN" altLang="en-US" sz="2000"/>
              <a:t>(1)选择凭证类型“付款凭证”；输入制单日期“2016-08-13”，摘要“购买办公用品”，在填制凭证过程中，输完部门核算科目“660203”，弹出“辅助项”对话框。选择输入部门“财务部”。如图4-14所示：</a:t>
            </a:r>
          </a:p>
        </p:txBody>
      </p:sp>
      <p:pic>
        <p:nvPicPr>
          <p:cNvPr id="89" name="图片 89" descr="C:\Users\Administrator\Desktop\会计信息系统\第三章\实验三截图\2-1-5-1部门核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989580" y="3548380"/>
            <a:ext cx="5229860" cy="2008505"/>
          </a:xfrm>
          <a:prstGeom prst="rect">
            <a:avLst/>
          </a:prstGeom>
          <a:noFill/>
          <a:ln>
            <a:noFill/>
          </a:ln>
        </p:spPr>
      </p:pic>
      <p:sp>
        <p:nvSpPr>
          <p:cNvPr id="100" name="文本框 99"/>
          <p:cNvSpPr txBox="1"/>
          <p:nvPr/>
        </p:nvSpPr>
        <p:spPr>
          <a:xfrm>
            <a:off x="2858770" y="58635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14</a:t>
            </a:r>
            <a:r>
              <a:rPr lang="zh-CN" altLang="en-US" sz="1400" b="1">
                <a:latin typeface="黑体" panose="02010609060101010101" charset="-122"/>
                <a:ea typeface="黑体" panose="02010609060101010101" charset="-122"/>
                <a:cs typeface="黑体" panose="02010609060101010101" charset="-122"/>
              </a:rPr>
              <a:t>业务五部门辅助项</a:t>
            </a:r>
            <a:endParaRPr lang="zh-CN" altLang="en-US" sz="1400" b="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57810"/>
            <a:ext cx="9144000" cy="4999990"/>
          </a:xfrm>
        </p:spPr>
        <p:txBody>
          <a:bodyPr/>
          <a:lstStyle/>
          <a:p>
            <a:pPr algn="l"/>
            <a:r>
              <a:rPr lang="zh-CN" altLang="en-US" sz="2000"/>
              <a:t>(2)在输入”100201”科目后，进行辅助项登记和票号登记。如下图所示：</a:t>
            </a:r>
          </a:p>
        </p:txBody>
      </p:sp>
      <p:pic>
        <p:nvPicPr>
          <p:cNvPr id="90" name="图片 90" descr="C:\Users\Administrator\Desktop\会计信息系统\第三章\实验三截图\2-1-5-2部门核算支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927350" y="660400"/>
            <a:ext cx="5090160" cy="2204720"/>
          </a:xfrm>
          <a:prstGeom prst="rect">
            <a:avLst/>
          </a:prstGeom>
          <a:noFill/>
          <a:ln>
            <a:noFill/>
          </a:ln>
        </p:spPr>
      </p:pic>
      <p:sp>
        <p:nvSpPr>
          <p:cNvPr id="100" name="文本框 99"/>
          <p:cNvSpPr txBox="1"/>
          <p:nvPr/>
        </p:nvSpPr>
        <p:spPr>
          <a:xfrm>
            <a:off x="2921635" y="286512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15</a:t>
            </a:r>
            <a:r>
              <a:rPr lang="zh-CN" altLang="en-US" sz="1400" b="1">
                <a:latin typeface="黑体" panose="02010609060101010101" charset="-122"/>
                <a:ea typeface="黑体" panose="02010609060101010101" charset="-122"/>
                <a:cs typeface="黑体" panose="02010609060101010101" charset="-122"/>
              </a:rPr>
              <a:t>业务五支票辅助项</a:t>
            </a:r>
            <a:endParaRPr lang="zh-CN" altLang="en-US" sz="1400" b="1"/>
          </a:p>
        </p:txBody>
      </p:sp>
      <p:pic>
        <p:nvPicPr>
          <p:cNvPr id="91" name="图片 91" descr="C:\Users\Administrator\Desktop\会计信息系统\第三章\实验三截图\2-1-5-3部门票号.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046730" y="3171825"/>
            <a:ext cx="4829810" cy="3257550"/>
          </a:xfrm>
          <a:prstGeom prst="rect">
            <a:avLst/>
          </a:prstGeom>
          <a:noFill/>
          <a:ln>
            <a:noFill/>
          </a:ln>
        </p:spPr>
      </p:pic>
      <p:sp>
        <p:nvSpPr>
          <p:cNvPr id="4" name="文本框 3"/>
          <p:cNvSpPr txBox="1"/>
          <p:nvPr/>
        </p:nvSpPr>
        <p:spPr>
          <a:xfrm>
            <a:off x="2677795" y="656082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16</a:t>
            </a:r>
            <a:r>
              <a:rPr lang="zh-CN" altLang="en-US" sz="1400" b="1">
                <a:latin typeface="黑体" panose="02010609060101010101" charset="-122"/>
                <a:ea typeface="黑体" panose="02010609060101010101" charset="-122"/>
                <a:cs typeface="黑体" panose="02010609060101010101" charset="-122"/>
              </a:rPr>
              <a:t>业务五支票登记</a:t>
            </a:r>
            <a:endParaRPr lang="zh-CN" altLang="en-US" sz="1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09245"/>
            <a:ext cx="9144000" cy="6278880"/>
          </a:xfrm>
        </p:spPr>
        <p:txBody>
          <a:bodyPr>
            <a:normAutofit fontScale="90000"/>
          </a:bodyPr>
          <a:lstStyle/>
          <a:p>
            <a:pPr marL="285750" indent="-285750" algn="l">
              <a:buFont typeface="Wingdings" panose="05000000000000000000" charset="0"/>
              <a:buChar char=""/>
            </a:pPr>
            <a:r>
              <a:rPr lang="zh-CN" altLang="en-US" sz="2000" b="1"/>
              <a:t>凭证处理：</a:t>
            </a:r>
            <a:r>
              <a:rPr lang="zh-CN" altLang="en-US" sz="2000"/>
              <a:t>它是指对会计凭证、会计账簿、报表等会计核算流程和基本方法的规定，其内容主要包括：（1）根据国家统一会计制度的规定，确定单位会计科目和明细科目的设置和使用范围；（2）根据有关规定和单位会计核算的要求，确定本单位的会计凭证格式、填制要求、审核内容、传递程序和保管要求等；主要程序包括：填制凭证、查询凭证、修改凭证、作废及整理凭证、出纳签字、审核凭证等。凭证记账以及取消凭证记账等。记账凭证是登记账簿的依据，是总账管理系统的唯一数据源，凭证管理的内容包括填制凭证、凭证审核、凭证汇总、凭证记账等功能。在实际工作中，可直接在计算机上根据审核无误准予报销的原始凭证填制记账凭证(即前台处理)，也可以先由人工制单后集中输入（即后台处理），企业采用哪种方式应根据企业实际情况而定。为确保登记到账簿的每一笔经济业务的准确性和可靠性，制单人员所填制的凭证必须经过审核员的审核，审核凭证主要包括出纳签字、主管签字和审核凭证三方面的工作，且审核和制单不为同一人最终将审核无误的凭证进行汇总和记账。</a:t>
            </a:r>
          </a:p>
          <a:p>
            <a:pPr marL="285750" indent="-285750" algn="l">
              <a:buFont typeface="Wingdings" panose="05000000000000000000" charset="0"/>
              <a:buChar char=""/>
            </a:pPr>
            <a:r>
              <a:rPr lang="zh-CN" altLang="en-US" sz="2000" b="1"/>
              <a:t>账簿管理：</a:t>
            </a:r>
            <a:r>
              <a:rPr lang="zh-CN" altLang="en-US" sz="2000"/>
              <a:t>企业发生的经济业务，经过制单、审核、记账等程序后，就形成了正式的会计账簿，除了现金和银行存款的查询和输出外，账簿管理还包括基本会计核算账簿的查询输出以及各类辅助账簿的查询和输出。填制会计凭证后之所以还要设置和登记账簿，是由于二者虽然都是用来记录经济业务，但二者具有的作用不同。在会计核算中，对每一项经济业务，都必须取得和填制会计凭证，因而会计凭证数量很多，又很分散，而且每张凭证只能记载个别经济业务的内容，所提供的资料是零星的，不能全面、连续、系统地反映和监督一个经济单位在一定时期内某一类和全部经济业务活动情况，且不便于日后查阅。因此，为了给经济管理提供系统的会计核算资料，各单位都必须在凭证的基础上设置和运用登记账簿的方法，把分散在会计凭证上的大量核算资料，加以集中和归类整理，生成有用的会计信息，从而为编制会计报表、进行会计分析以及审计提供主要依据。主要包括：现金日记账查询、银行存款日记账其他基本账簿查询总账、余额表、明细账、辅助核算账簿查询等。</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a:t>(3)输入完毕，单击“保存”按钮，保存凭证。如图4-17所示：</a:t>
            </a:r>
          </a:p>
        </p:txBody>
      </p:sp>
      <p:pic>
        <p:nvPicPr>
          <p:cNvPr id="92" name="图片 92" descr="C:\Users\Administrator\Desktop\会计信息系统\第三章\实验三截图\2-1-5-4部门核算.png"/>
          <p:cNvPicPr>
            <a:picLocks noChangeAspect="1" noChangeArrowheads="1"/>
          </p:cNvPicPr>
          <p:nvPr/>
        </p:nvPicPr>
        <p:blipFill>
          <a:blip r:embed="rId2">
            <a:extLst>
              <a:ext uri="{28A0092B-C50C-407E-A947-70E740481C1C}">
                <a14:useLocalDpi xmlns:a14="http://schemas.microsoft.com/office/drawing/2010/main" val="0"/>
              </a:ext>
            </a:extLst>
          </a:blip>
          <a:srcRect l="2532" b="-75"/>
          <a:stretch>
            <a:fillRect/>
          </a:stretch>
        </p:blipFill>
        <p:spPr>
          <a:xfrm>
            <a:off x="1824355" y="958215"/>
            <a:ext cx="8375015" cy="4299585"/>
          </a:xfrm>
          <a:prstGeom prst="rect">
            <a:avLst/>
          </a:prstGeom>
          <a:noFill/>
          <a:ln>
            <a:noFill/>
          </a:ln>
        </p:spPr>
      </p:pic>
      <p:sp>
        <p:nvSpPr>
          <p:cNvPr id="100" name="文本框 99"/>
          <p:cNvSpPr txBox="1"/>
          <p:nvPr/>
        </p:nvSpPr>
        <p:spPr>
          <a:xfrm>
            <a:off x="3026410" y="56959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17</a:t>
            </a:r>
            <a:r>
              <a:rPr lang="zh-CN" altLang="en-US" sz="1400" b="1">
                <a:latin typeface="黑体" panose="02010609060101010101" charset="-122"/>
                <a:ea typeface="黑体" panose="02010609060101010101" charset="-122"/>
                <a:cs typeface="黑体" panose="02010609060101010101" charset="-122"/>
              </a:rPr>
              <a:t>业务五凭证</a:t>
            </a:r>
            <a:endParaRPr lang="zh-CN" altLang="en-US" sz="1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b="1"/>
              <a:t>业务六   辅助核算—个人往来</a:t>
            </a:r>
          </a:p>
          <a:p>
            <a:pPr algn="l"/>
            <a:r>
              <a:rPr lang="zh-CN" altLang="en-US" sz="2000"/>
              <a:t>2016年8月15日，总经理余文出差回来，报销差旅费共计2970元。</a:t>
            </a:r>
          </a:p>
          <a:p>
            <a:pPr algn="l"/>
            <a:r>
              <a:rPr lang="zh-CN" altLang="en-US" sz="2000"/>
              <a:t>    借：管理费用——差旅费（660204）    2970 </a:t>
            </a:r>
          </a:p>
          <a:p>
            <a:pPr algn="l"/>
            <a:r>
              <a:rPr lang="zh-CN" altLang="en-US" sz="2000"/>
              <a:t>      贷：其他应收款——余文 （122102）  2620       </a:t>
            </a:r>
          </a:p>
          <a:p>
            <a:pPr algn="l"/>
            <a:r>
              <a:rPr lang="zh-CN" altLang="en-US" sz="2000"/>
              <a:t>               库存现金 （1001）                     350</a:t>
            </a:r>
          </a:p>
          <a:p>
            <a:pPr algn="l"/>
            <a:r>
              <a:rPr lang="zh-CN" altLang="en-US" sz="2000"/>
              <a:t>(1)选择凭证类型“付款凭证”；输入制单日期“2016-08-15”，摘要“报销差旅费”，在填制凭证过程中，输完“部门核算”科目“660204”，弹出“辅助项”对话框。选择部门“总经理办公室”。如图4-18所示：</a:t>
            </a:r>
          </a:p>
        </p:txBody>
      </p:sp>
      <p:pic>
        <p:nvPicPr>
          <p:cNvPr id="93" name="图片 93" descr="C:\Users\Administrator\Desktop\第二稿\实验三\5业务六.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326765" y="3467100"/>
            <a:ext cx="4866005" cy="2429510"/>
          </a:xfrm>
          <a:prstGeom prst="rect">
            <a:avLst/>
          </a:prstGeom>
          <a:noFill/>
          <a:ln>
            <a:noFill/>
          </a:ln>
        </p:spPr>
      </p:pic>
      <p:sp>
        <p:nvSpPr>
          <p:cNvPr id="100" name="文本框 99"/>
          <p:cNvSpPr txBox="1"/>
          <p:nvPr/>
        </p:nvSpPr>
        <p:spPr>
          <a:xfrm>
            <a:off x="3112770" y="61087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业务六部门辅助项</a:t>
            </a:r>
            <a:endParaRPr lang="zh-CN" altLang="en-US" sz="14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a:t>(2)在填制凭证过程中，输完个人往来科目“122102”，弹出“辅助项”对话框。选择输入部门“总经理办公室”，个人“余文”，发生日期“2016-08-15”。如图4-19所示：</a:t>
            </a:r>
          </a:p>
        </p:txBody>
      </p:sp>
      <p:pic>
        <p:nvPicPr>
          <p:cNvPr id="94" name="图片 94" descr="C:\Users\Administrator\Desktop\会计信息系统\第三章\实验三截图\2-1-6-1个人往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80640" y="1733550"/>
            <a:ext cx="5403215" cy="3390265"/>
          </a:xfrm>
          <a:prstGeom prst="rect">
            <a:avLst/>
          </a:prstGeom>
          <a:noFill/>
          <a:ln>
            <a:noFill/>
          </a:ln>
        </p:spPr>
      </p:pic>
      <p:sp>
        <p:nvSpPr>
          <p:cNvPr id="100" name="文本框 99"/>
          <p:cNvSpPr txBox="1"/>
          <p:nvPr/>
        </p:nvSpPr>
        <p:spPr>
          <a:xfrm>
            <a:off x="2741930" y="54502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业务六个人辅助项</a:t>
            </a:r>
            <a:endParaRPr lang="zh-CN" altLang="en-US" sz="14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a:t>(3)输入完毕，单击“保存”按钮，保存凭证。如图4-20所示：</a:t>
            </a:r>
          </a:p>
        </p:txBody>
      </p:sp>
      <p:pic>
        <p:nvPicPr>
          <p:cNvPr id="95" name="图片 95" descr="C:\Users\Administrator\Desktop\会计信息系统\第三章\实验三截图\2-1-6-2个人往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27835" y="851535"/>
            <a:ext cx="8594090" cy="4083685"/>
          </a:xfrm>
          <a:prstGeom prst="rect">
            <a:avLst/>
          </a:prstGeom>
          <a:noFill/>
          <a:ln>
            <a:noFill/>
          </a:ln>
        </p:spPr>
      </p:pic>
      <p:sp>
        <p:nvSpPr>
          <p:cNvPr id="100" name="文本框 99"/>
          <p:cNvSpPr txBox="1"/>
          <p:nvPr/>
        </p:nvSpPr>
        <p:spPr>
          <a:xfrm>
            <a:off x="3233420"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20</a:t>
            </a:r>
            <a:r>
              <a:rPr lang="zh-CN" altLang="en-US" sz="1400" b="1">
                <a:latin typeface="黑体" panose="02010609060101010101" charset="-122"/>
                <a:ea typeface="黑体" panose="02010609060101010101" charset="-122"/>
                <a:cs typeface="黑体" panose="02010609060101010101" charset="-122"/>
              </a:rPr>
              <a:t>业务六凭证</a:t>
            </a:r>
            <a:endParaRPr lang="zh-CN" altLang="en-US" sz="1400" b="1"/>
          </a:p>
        </p:txBody>
      </p:sp>
      <p:sp>
        <p:nvSpPr>
          <p:cNvPr id="4" name="文本框 3"/>
          <p:cNvSpPr txBox="1"/>
          <p:nvPr/>
        </p:nvSpPr>
        <p:spPr>
          <a:xfrm>
            <a:off x="1524000" y="5685155"/>
            <a:ext cx="8669655" cy="101473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在输入个人信息时，若不输“部门名称”只输“个人名称”时，系统将根据所输个人名称自动输入其所属的部门。</a:t>
            </a:r>
            <a:endParaRPr lang="zh-CN" altLang="en-US" sz="2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47980"/>
            <a:ext cx="9144000" cy="4909820"/>
          </a:xfrm>
        </p:spPr>
        <p:txBody>
          <a:bodyPr/>
          <a:lstStyle/>
          <a:p>
            <a:pPr algn="l"/>
            <a:r>
              <a:rPr lang="zh-CN" altLang="en-US" sz="2000" b="1"/>
              <a:t>业务七 辅助核算—外币科目</a:t>
            </a:r>
          </a:p>
          <a:p>
            <a:pPr algn="l"/>
            <a:r>
              <a:rPr lang="zh-CN" altLang="en-US" sz="2000"/>
              <a:t>2016年8月20日，收到外商投资75000美元，汇率1:6.67,转账支票号ZC002。</a:t>
            </a:r>
          </a:p>
          <a:p>
            <a:pPr algn="l"/>
            <a:r>
              <a:rPr lang="zh-CN" altLang="en-US" sz="2000"/>
              <a:t>     借：银行存款——中行存款（100202）500250</a:t>
            </a:r>
          </a:p>
          <a:p>
            <a:pPr algn="l"/>
            <a:r>
              <a:rPr lang="zh-CN" altLang="en-US" sz="2000"/>
              <a:t>         贷：实收资本（4001）500250</a:t>
            </a:r>
          </a:p>
          <a:p>
            <a:pPr algn="l"/>
            <a:r>
              <a:rPr lang="zh-CN" altLang="en-US" sz="2000"/>
              <a:t>(1)选择凭证类型“收款凭证”；输入制单日期“2016-08-20”，摘要“收到投资款”，在填制凭证过程中，输完外币科目“100202”，弹出“辅助项”对话框。如图4-21所示：</a:t>
            </a:r>
          </a:p>
        </p:txBody>
      </p:sp>
      <p:pic>
        <p:nvPicPr>
          <p:cNvPr id="96" name="图片 96" descr="C:\Users\Administrator\Desktop\会计信息系统\第三章\实验三截图\2-1-7-1外币支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868295" y="2952750"/>
            <a:ext cx="5952490" cy="2602230"/>
          </a:xfrm>
          <a:prstGeom prst="rect">
            <a:avLst/>
          </a:prstGeom>
          <a:noFill/>
          <a:ln>
            <a:noFill/>
          </a:ln>
        </p:spPr>
      </p:pic>
      <p:sp>
        <p:nvSpPr>
          <p:cNvPr id="100" name="文本框 99"/>
          <p:cNvSpPr txBox="1"/>
          <p:nvPr/>
        </p:nvSpPr>
        <p:spPr>
          <a:xfrm>
            <a:off x="3206750" y="57219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21</a:t>
            </a:r>
            <a:r>
              <a:rPr lang="zh-CN" altLang="en-US" sz="1400" b="1">
                <a:latin typeface="黑体" panose="02010609060101010101" charset="-122"/>
                <a:ea typeface="黑体" panose="02010609060101010101" charset="-122"/>
                <a:cs typeface="黑体" panose="02010609060101010101" charset="-122"/>
              </a:rPr>
              <a:t>业务七支票辅助项</a:t>
            </a:r>
            <a:endParaRPr lang="zh-CN" altLang="en-US" sz="1400" b="1"/>
          </a:p>
        </p:txBody>
      </p:sp>
      <p:sp>
        <p:nvSpPr>
          <p:cNvPr id="4" name="文本框 3"/>
          <p:cNvSpPr txBox="1"/>
          <p:nvPr/>
        </p:nvSpPr>
        <p:spPr>
          <a:xfrm>
            <a:off x="1360170" y="6028690"/>
            <a:ext cx="9307195"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 (2) </a:t>
            </a:r>
            <a:r>
              <a:rPr lang="zh-CN" altLang="en-US" sz="2000" b="0">
                <a:latin typeface="宋体" panose="02010600030101010101" pitchFamily="2" charset="-122"/>
                <a:ea typeface="宋体" panose="02010600030101010101" pitchFamily="2" charset="-122"/>
                <a:cs typeface="宋体" panose="02010600030101010101" pitchFamily="2" charset="-122"/>
              </a:rPr>
              <a:t>输入外币金额“</a:t>
            </a:r>
            <a:r>
              <a:rPr lang="en-US" altLang="zh-CN" sz="2000" b="0">
                <a:latin typeface="宋体" panose="02010600030101010101" pitchFamily="2" charset="-122"/>
                <a:ea typeface="宋体" panose="02010600030101010101" pitchFamily="2" charset="-122"/>
                <a:cs typeface="宋体" panose="02010600030101010101" pitchFamily="2" charset="-122"/>
              </a:rPr>
              <a:t>75000”</a:t>
            </a:r>
            <a:r>
              <a:rPr lang="zh-CN" altLang="en-US" sz="2000" b="0">
                <a:latin typeface="宋体" panose="02010600030101010101" pitchFamily="2" charset="-122"/>
                <a:ea typeface="宋体" panose="02010600030101010101" pitchFamily="2" charset="-122"/>
                <a:cs typeface="宋体" panose="02010600030101010101" pitchFamily="2" charset="-122"/>
              </a:rPr>
              <a:t>，根据自动显示的外币汇率“</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6:67”</a:t>
            </a:r>
            <a:r>
              <a:rPr lang="zh-CN" altLang="en-US" sz="2000" b="0">
                <a:latin typeface="宋体" panose="02010600030101010101" pitchFamily="2" charset="-122"/>
                <a:ea typeface="宋体" panose="02010600030101010101" pitchFamily="2" charset="-122"/>
                <a:cs typeface="宋体" panose="02010600030101010101" pitchFamily="2" charset="-122"/>
              </a:rPr>
              <a:t>，自动算出并显示本币金额“</a:t>
            </a:r>
            <a:r>
              <a:rPr lang="en-US" altLang="zh-CN" sz="2000" b="0">
                <a:latin typeface="宋体" panose="02010600030101010101" pitchFamily="2" charset="-122"/>
                <a:ea typeface="宋体" panose="02010600030101010101" pitchFamily="2" charset="-122"/>
                <a:cs typeface="宋体" panose="02010600030101010101" pitchFamily="2" charset="-122"/>
              </a:rPr>
              <a:t>500250”</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38150"/>
            <a:ext cx="9144000" cy="4819650"/>
          </a:xfrm>
        </p:spPr>
        <p:txBody>
          <a:bodyPr/>
          <a:lstStyle/>
          <a:p>
            <a:pPr algn="l"/>
            <a:r>
              <a:rPr lang="zh-CN" altLang="en-US" sz="2000"/>
              <a:t>(3)输入完毕，单击“保存”按钮，保存凭证。如图4-22所示：</a:t>
            </a:r>
          </a:p>
        </p:txBody>
      </p:sp>
      <p:pic>
        <p:nvPicPr>
          <p:cNvPr id="97" name="图片 97" descr="C:\Users\Administrator\Desktop\会计信息系统\第三章\实验三截图\2-1-7-2外币凭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93265" y="876935"/>
            <a:ext cx="7714615" cy="3709670"/>
          </a:xfrm>
          <a:prstGeom prst="rect">
            <a:avLst/>
          </a:prstGeom>
          <a:noFill/>
          <a:ln>
            <a:noFill/>
          </a:ln>
        </p:spPr>
      </p:pic>
      <p:sp>
        <p:nvSpPr>
          <p:cNvPr id="100" name="文本框 99"/>
          <p:cNvSpPr txBox="1"/>
          <p:nvPr/>
        </p:nvSpPr>
        <p:spPr>
          <a:xfrm>
            <a:off x="3194685" y="45866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业务七凭证</a:t>
            </a:r>
            <a:endParaRPr lang="zh-CN" altLang="en-US" sz="1400" b="1"/>
          </a:p>
        </p:txBody>
      </p:sp>
      <p:sp>
        <p:nvSpPr>
          <p:cNvPr id="4" name="文本框 3"/>
          <p:cNvSpPr txBox="1"/>
          <p:nvPr/>
        </p:nvSpPr>
        <p:spPr>
          <a:xfrm>
            <a:off x="1374140" y="5064760"/>
            <a:ext cx="8527415" cy="101473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汇率栏中内容是固定的，不能输入或修改。如使用变动汇率，汇率栏中显示最近一次汇率，可以直接在汇率栏中修改。</a:t>
            </a:r>
            <a:endParaRPr lang="zh-CN" altLang="en-US" sz="2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67055"/>
            <a:ext cx="9144000" cy="4690745"/>
          </a:xfrm>
        </p:spPr>
        <p:txBody>
          <a:bodyPr/>
          <a:lstStyle/>
          <a:p>
            <a:pPr algn="l"/>
            <a:r>
              <a:rPr lang="zh-CN" altLang="en-US" sz="2000" b="1"/>
              <a:t>业务八辅助核算—供应商往来</a:t>
            </a:r>
          </a:p>
          <a:p>
            <a:pPr algn="l"/>
            <a:r>
              <a:rPr lang="zh-CN" altLang="en-US" sz="2000"/>
              <a:t>2016年8月21日，向华昌公司转账支付采购原材料欠款102500，转账支票票号ZZ003。</a:t>
            </a:r>
          </a:p>
          <a:p>
            <a:pPr algn="l"/>
            <a:r>
              <a:rPr lang="zh-CN" altLang="en-US" sz="2000"/>
              <a:t>    借：应付账款（2202）         102500</a:t>
            </a:r>
          </a:p>
          <a:p>
            <a:pPr algn="l"/>
            <a:r>
              <a:rPr lang="zh-CN" altLang="en-US" sz="2000"/>
              <a:t>        贷：银行存款——建行账户（100201）  102500</a:t>
            </a:r>
          </a:p>
          <a:p>
            <a:pPr algn="l"/>
            <a:r>
              <a:rPr lang="zh-CN" altLang="en-US" sz="2000"/>
              <a:t>(1)选择凭证类型“付款凭证”；输入制单日期“2016-08-21”，摘要“支付前欠货款”，在填制凭证过程中，输完供应商往来科目“2202”，弹出“辅助项”对话框。选择输入供应商“华昌公司”，业务员“王菲”，支票号ZZ003，发生日期“2016-08-21”。如图4-23所示：</a:t>
            </a:r>
          </a:p>
        </p:txBody>
      </p:sp>
      <p:pic>
        <p:nvPicPr>
          <p:cNvPr id="98" name="图片 98" descr="C:\Users\Administrator\Desktop\会计信息系统\第三章\实验三截图\2-1-8-1供应商辅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536190" y="3719195"/>
            <a:ext cx="6151880" cy="2286000"/>
          </a:xfrm>
          <a:prstGeom prst="rect">
            <a:avLst/>
          </a:prstGeom>
          <a:noFill/>
          <a:ln>
            <a:noFill/>
          </a:ln>
        </p:spPr>
      </p:pic>
      <p:sp>
        <p:nvSpPr>
          <p:cNvPr id="100" name="文本框 99"/>
          <p:cNvSpPr txBox="1"/>
          <p:nvPr/>
        </p:nvSpPr>
        <p:spPr>
          <a:xfrm>
            <a:off x="3072130" y="61995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业务八供应商辅助项</a:t>
            </a:r>
            <a:endParaRPr lang="zh-CN" altLang="en-US" sz="14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29540"/>
            <a:ext cx="9144000" cy="5128260"/>
          </a:xfrm>
        </p:spPr>
        <p:txBody>
          <a:bodyPr/>
          <a:lstStyle/>
          <a:p>
            <a:pPr algn="l"/>
            <a:r>
              <a:rPr lang="zh-CN" altLang="en-US" sz="2000"/>
              <a:t>(2)在输入“100201”科目后，进行“辅助项”登记和“票号登记”。结算方式选择“202转账支票”票号ZZ003，发生日期“2016-08-21”。如图4-24  4-25所示：</a:t>
            </a:r>
          </a:p>
        </p:txBody>
      </p:sp>
      <p:pic>
        <p:nvPicPr>
          <p:cNvPr id="99" name="图片 99" descr="C:\Users\Administrator\Desktop\会计信息系统\第三章\实验三截图\2-1-8-2供应商支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346450" y="711200"/>
            <a:ext cx="4937125" cy="2440305"/>
          </a:xfrm>
          <a:prstGeom prst="rect">
            <a:avLst/>
          </a:prstGeom>
          <a:noFill/>
          <a:ln>
            <a:noFill/>
          </a:ln>
        </p:spPr>
      </p:pic>
      <p:sp>
        <p:nvSpPr>
          <p:cNvPr id="100" name="文本框 99"/>
          <p:cNvSpPr txBox="1"/>
          <p:nvPr/>
        </p:nvSpPr>
        <p:spPr>
          <a:xfrm>
            <a:off x="3203575" y="31515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24</a:t>
            </a:r>
            <a:r>
              <a:rPr lang="zh-CN" altLang="en-US" sz="1400" b="1">
                <a:latin typeface="黑体" panose="02010609060101010101" charset="-122"/>
                <a:ea typeface="黑体" panose="02010609060101010101" charset="-122"/>
                <a:cs typeface="黑体" panose="02010609060101010101" charset="-122"/>
              </a:rPr>
              <a:t>业务八支票辅助项</a:t>
            </a:r>
            <a:endParaRPr lang="zh-CN" altLang="en-US" sz="1400" b="1"/>
          </a:p>
        </p:txBody>
      </p:sp>
      <p:pic>
        <p:nvPicPr>
          <p:cNvPr id="4" name="图片 100" descr="C:\Users\Administrator\Desktop\第二稿\实验三\6业务八.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262630" y="3458210"/>
            <a:ext cx="5020945" cy="3030855"/>
          </a:xfrm>
          <a:prstGeom prst="rect">
            <a:avLst/>
          </a:prstGeom>
          <a:noFill/>
          <a:ln>
            <a:noFill/>
          </a:ln>
        </p:spPr>
      </p:pic>
      <p:sp>
        <p:nvSpPr>
          <p:cNvPr id="5" name="文本框 4"/>
          <p:cNvSpPr txBox="1"/>
          <p:nvPr/>
        </p:nvSpPr>
        <p:spPr>
          <a:xfrm>
            <a:off x="3091180" y="648906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黑体" panose="02010609060101010101" charset="-122"/>
                <a:ea typeface="黑体" panose="02010609060101010101" charset="-122"/>
                <a:cs typeface="Cambria" panose="02040503050406030204" charset="0"/>
              </a:rPr>
              <a:t>25</a:t>
            </a:r>
            <a:r>
              <a:rPr lang="zh-CN" altLang="en-US" sz="1400" b="1">
                <a:latin typeface="黑体" panose="02010609060101010101" charset="-122"/>
                <a:ea typeface="黑体" panose="02010609060101010101" charset="-122"/>
                <a:cs typeface="黑体" panose="02010609060101010101" charset="-122"/>
              </a:rPr>
              <a:t>业务八票号登记</a:t>
            </a:r>
            <a:endParaRPr lang="zh-CN" altLang="en-US" sz="1400" b="1">
              <a:latin typeface="黑体" panose="02010609060101010101" charset="-122"/>
              <a:ea typeface="黑体" panose="0201060906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24815"/>
            <a:ext cx="9144000" cy="4832985"/>
          </a:xfrm>
        </p:spPr>
        <p:txBody>
          <a:bodyPr/>
          <a:lstStyle/>
          <a:p>
            <a:pPr algn="l"/>
            <a:r>
              <a:rPr lang="zh-CN" altLang="en-US" sz="2000"/>
              <a:t>(3)输入完毕，单击“保存”按钮，保存凭证。如图4-26所示：</a:t>
            </a:r>
          </a:p>
        </p:txBody>
      </p:sp>
      <p:pic>
        <p:nvPicPr>
          <p:cNvPr id="101" name="图片 101" descr="C:\Users\Administrator\Desktop\会计信息系统\第三章\实验三截图\2-1-8-3供应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85010" y="1019175"/>
            <a:ext cx="7459345" cy="4238625"/>
          </a:xfrm>
          <a:prstGeom prst="rect">
            <a:avLst/>
          </a:prstGeom>
          <a:noFill/>
          <a:ln>
            <a:noFill/>
          </a:ln>
        </p:spPr>
      </p:pic>
      <p:sp>
        <p:nvSpPr>
          <p:cNvPr id="100" name="文本框 99"/>
          <p:cNvSpPr txBox="1"/>
          <p:nvPr/>
        </p:nvSpPr>
        <p:spPr>
          <a:xfrm>
            <a:off x="3013710" y="5592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26</a:t>
            </a:r>
            <a:r>
              <a:rPr lang="zh-CN" altLang="en-US" sz="1400" b="1">
                <a:latin typeface="黑体" panose="02010609060101010101" charset="-122"/>
                <a:ea typeface="黑体" panose="02010609060101010101" charset="-122"/>
                <a:cs typeface="黑体" panose="02010609060101010101" charset="-122"/>
              </a:rPr>
              <a:t>业务八凭证</a:t>
            </a:r>
            <a:endParaRPr lang="zh-CN" altLang="en-US" sz="14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b="1"/>
              <a:t>业务九  辅助核算——项目核算</a:t>
            </a:r>
          </a:p>
          <a:p>
            <a:pPr algn="l"/>
            <a:r>
              <a:rPr lang="zh-CN" altLang="en-US" sz="2000"/>
              <a:t>2016年8月25日，一车间领用电器元件60套，单价180元，用于生产电动机I型。</a:t>
            </a:r>
          </a:p>
          <a:p>
            <a:pPr algn="l"/>
            <a:r>
              <a:rPr lang="zh-CN" altLang="en-US" sz="2000"/>
              <a:t>     借：生产成本——直接材料（500101）      10800</a:t>
            </a:r>
          </a:p>
          <a:p>
            <a:pPr algn="l"/>
            <a:r>
              <a:rPr lang="zh-CN" altLang="en-US" sz="2000"/>
              <a:t>         贷：原材料——电器元件 （140301)       10800</a:t>
            </a:r>
          </a:p>
          <a:p>
            <a:pPr algn="l"/>
            <a:r>
              <a:rPr lang="zh-CN" altLang="en-US" sz="2000"/>
              <a:t>(1)选择凭证类型“转账凭证”；输入制单日期“2016-08-25”，摘要“领用电器元件”	在填制凭证过程中，输完项目核算科目“500101”，弹出“辅助项”对话框。选择输入项目名称“电动机I型”。如图4-27所示：</a:t>
            </a:r>
          </a:p>
        </p:txBody>
      </p:sp>
      <p:pic>
        <p:nvPicPr>
          <p:cNvPr id="102" name="图片 102" descr="C:\Users\Administrator\Desktop\会计信息系统\第三章\实验三截图\2-1-9-1项目核算领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85465" y="3363595"/>
            <a:ext cx="5440045" cy="2449195"/>
          </a:xfrm>
          <a:prstGeom prst="rect">
            <a:avLst/>
          </a:prstGeom>
          <a:noFill/>
          <a:ln>
            <a:noFill/>
          </a:ln>
        </p:spPr>
      </p:pic>
      <p:sp>
        <p:nvSpPr>
          <p:cNvPr id="100" name="文本框 99"/>
          <p:cNvSpPr txBox="1"/>
          <p:nvPr/>
        </p:nvSpPr>
        <p:spPr>
          <a:xfrm>
            <a:off x="3085465" y="61480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27</a:t>
            </a:r>
            <a:r>
              <a:rPr lang="zh-CN" altLang="en-US" sz="1400" b="1">
                <a:latin typeface="黑体" panose="02010609060101010101" charset="-122"/>
                <a:ea typeface="黑体" panose="02010609060101010101" charset="-122"/>
                <a:cs typeface="黑体" panose="02010609060101010101" charset="-122"/>
              </a:rPr>
              <a:t>业务九项目辅助项</a:t>
            </a:r>
            <a:endParaRPr lang="zh-CN" altLang="en-US" sz="14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70560"/>
            <a:ext cx="9144000" cy="5232400"/>
          </a:xfrm>
        </p:spPr>
        <p:txBody>
          <a:bodyPr/>
          <a:lstStyle/>
          <a:p>
            <a:pPr algn="l"/>
            <a:r>
              <a:rPr lang="zh-CN" altLang="en-US" sz="2000" b="1"/>
              <a:t>实验目标：</a:t>
            </a:r>
          </a:p>
          <a:p>
            <a:pPr algn="l"/>
            <a:r>
              <a:rPr lang="zh-CN" altLang="en-US" sz="2000"/>
              <a:t>1.掌握用友软件中总账系统日常业务处理的相关内容。</a:t>
            </a:r>
          </a:p>
          <a:p>
            <a:pPr algn="l"/>
            <a:r>
              <a:rPr lang="zh-CN" altLang="en-US" sz="2000"/>
              <a:t>2.熟悉总账系统日常业务处理的各种操作。</a:t>
            </a:r>
          </a:p>
          <a:p>
            <a:pPr algn="l"/>
            <a:r>
              <a:rPr lang="zh-CN" altLang="en-US" sz="2000"/>
              <a:t>3.掌握凭证管理、出纳管理和账簿管理具体内容和操作方法。</a:t>
            </a:r>
          </a:p>
          <a:p>
            <a:pPr algn="l"/>
            <a:r>
              <a:rPr lang="zh-CN" altLang="en-US" sz="2000" b="1"/>
              <a:t>实验内容：</a:t>
            </a:r>
          </a:p>
          <a:p>
            <a:pPr algn="l"/>
            <a:r>
              <a:rPr lang="zh-CN" altLang="en-US" sz="2000" b="1"/>
              <a:t>1.凭证处理</a:t>
            </a:r>
          </a:p>
          <a:p>
            <a:pPr algn="l"/>
            <a:r>
              <a:rPr lang="zh-CN" altLang="en-US" sz="2000"/>
              <a:t>(1)填制凭证：主要包括增加凭证、修改凭证、作废/恢复凭证、整理凭证以及查询凭证相关信息。</a:t>
            </a:r>
          </a:p>
          <a:p>
            <a:pPr algn="l"/>
            <a:r>
              <a:rPr lang="zh-CN" altLang="en-US" sz="2000"/>
              <a:t>(2)审核凭证：主要包括出纳签字、主管签字和审核凭证。</a:t>
            </a:r>
          </a:p>
          <a:p>
            <a:pPr algn="l"/>
            <a:r>
              <a:rPr lang="zh-CN" altLang="en-US" sz="2000"/>
              <a:t>(3)凭证记账：记账凭证经过审核签字后，即可用来登记总账、明细账、日记账、部门账、往来账、项目账和备查账等，记账一般采用向导方式，使记账过程更加明确，记账工作由计算机自动进行数据处理。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42340"/>
            <a:ext cx="9144000" cy="4315460"/>
          </a:xfrm>
        </p:spPr>
        <p:txBody>
          <a:bodyPr/>
          <a:lstStyle/>
          <a:p>
            <a:pPr algn="l"/>
            <a:r>
              <a:rPr lang="zh-CN" altLang="en-US" sz="2000"/>
              <a:t>(2)在输入“140301”科目后，输入“辅助项”数量和单价。如图4-28所示：</a:t>
            </a:r>
          </a:p>
        </p:txBody>
      </p:sp>
      <p:pic>
        <p:nvPicPr>
          <p:cNvPr id="103" name="图片 103" descr="C:\Users\Administrator\Desktop\第二稿\实验三\7业务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63165" y="1781810"/>
            <a:ext cx="6129020" cy="2908935"/>
          </a:xfrm>
          <a:prstGeom prst="rect">
            <a:avLst/>
          </a:prstGeom>
          <a:noFill/>
          <a:ln>
            <a:noFill/>
          </a:ln>
        </p:spPr>
      </p:pic>
      <p:sp>
        <p:nvSpPr>
          <p:cNvPr id="100" name="文本框 99"/>
          <p:cNvSpPr txBox="1"/>
          <p:nvPr/>
        </p:nvSpPr>
        <p:spPr>
          <a:xfrm>
            <a:off x="2820035"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28</a:t>
            </a:r>
            <a:r>
              <a:rPr lang="zh-CN" altLang="en-US" sz="1400" b="1">
                <a:latin typeface="黑体" panose="02010609060101010101" charset="-122"/>
                <a:ea typeface="黑体" panose="02010609060101010101" charset="-122"/>
                <a:cs typeface="黑体" panose="02010609060101010101" charset="-122"/>
              </a:rPr>
              <a:t>业务九数量辅助项</a:t>
            </a:r>
            <a:endParaRPr lang="zh-CN" altLang="en-US" sz="1400"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47980"/>
            <a:ext cx="9144000" cy="4909820"/>
          </a:xfrm>
        </p:spPr>
        <p:txBody>
          <a:bodyPr/>
          <a:lstStyle/>
          <a:p>
            <a:pPr algn="l"/>
            <a:r>
              <a:rPr lang="zh-CN" altLang="en-US" sz="2000"/>
              <a:t>(3)单击“确定”按钮。单击保存。如图4-29所示：</a:t>
            </a:r>
          </a:p>
        </p:txBody>
      </p:sp>
      <p:pic>
        <p:nvPicPr>
          <p:cNvPr id="104" name="图片 104" descr="C:\Users\Administrator\Desktop\会计信息系统\第三章\实验三截图\2-1-9-3项目核算领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34845" y="854075"/>
            <a:ext cx="8733155" cy="4027170"/>
          </a:xfrm>
          <a:prstGeom prst="rect">
            <a:avLst/>
          </a:prstGeom>
          <a:noFill/>
          <a:ln>
            <a:noFill/>
          </a:ln>
        </p:spPr>
      </p:pic>
      <p:sp>
        <p:nvSpPr>
          <p:cNvPr id="100" name="文本框 99"/>
          <p:cNvSpPr txBox="1"/>
          <p:nvPr/>
        </p:nvSpPr>
        <p:spPr>
          <a:xfrm>
            <a:off x="3556000" y="48812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29</a:t>
            </a:r>
            <a:r>
              <a:rPr lang="zh-CN" altLang="en-US" sz="1400" b="1">
                <a:latin typeface="黑体" panose="02010609060101010101" charset="-122"/>
                <a:ea typeface="黑体" panose="02010609060101010101" charset="-122"/>
                <a:cs typeface="黑体" panose="02010609060101010101" charset="-122"/>
              </a:rPr>
              <a:t>业务九凭证</a:t>
            </a:r>
            <a:endParaRPr lang="zh-CN" altLang="en-US" sz="1400" b="1"/>
          </a:p>
        </p:txBody>
      </p:sp>
      <p:sp>
        <p:nvSpPr>
          <p:cNvPr id="4" name="文本框 3"/>
          <p:cNvSpPr txBox="1"/>
          <p:nvPr/>
        </p:nvSpPr>
        <p:spPr>
          <a:xfrm>
            <a:off x="1524000" y="5187950"/>
            <a:ext cx="914400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系统根据数量</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单价自动计算出金额，并将金额先放在借方，如果方向不符，可将光标移动到贷方后，按空格键即可调整金额方向。</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业务</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业务</a:t>
            </a:r>
            <a:r>
              <a:rPr lang="en-US" altLang="zh-CN" sz="2000" b="0">
                <a:latin typeface="宋体" panose="02010600030101010101" pitchFamily="2" charset="-122"/>
                <a:ea typeface="宋体" panose="02010600030101010101" pitchFamily="2" charset="-122"/>
                <a:cs typeface="宋体" panose="02010600030101010101" pitchFamily="2" charset="-122"/>
              </a:rPr>
              <a:t>9</a:t>
            </a:r>
            <a:r>
              <a:rPr lang="zh-CN" altLang="en-US" sz="2000" b="0">
                <a:latin typeface="宋体" panose="02010600030101010101" pitchFamily="2" charset="-122"/>
                <a:ea typeface="宋体" panose="02010600030101010101" pitchFamily="2" charset="-122"/>
                <a:cs typeface="宋体" panose="02010600030101010101" pitchFamily="2" charset="-122"/>
              </a:rPr>
              <a:t>分别输入了凭证的不同辅助核算信息。这部分操作在上机练习时，应多体会，重点把握。</a:t>
            </a:r>
            <a:endParaRPr lang="zh-CN" altLang="en-US" sz="20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79705"/>
            <a:ext cx="9144000" cy="5078095"/>
          </a:xfrm>
        </p:spPr>
        <p:txBody>
          <a:bodyPr/>
          <a:lstStyle/>
          <a:p>
            <a:pPr algn="l"/>
            <a:r>
              <a:rPr lang="zh-CN" altLang="en-US" sz="2000" b="1"/>
              <a:t>三、查询凭证</a:t>
            </a:r>
          </a:p>
          <a:p>
            <a:pPr algn="l"/>
            <a:r>
              <a:rPr lang="zh-CN" altLang="en-US" sz="2000"/>
              <a:t>(1)执行系统菜单“业务工作—财务会计—总账—凭证—查询凭证”命令，打开“凭证查询”对话框。</a:t>
            </a:r>
          </a:p>
          <a:p>
            <a:pPr algn="l"/>
            <a:r>
              <a:rPr lang="zh-CN" altLang="en-US" sz="2000"/>
              <a:t>(2)选择输入查询条件“付款凭证、未记账凭证”。单击“辅助条件”按扭，可输入更多查询条件。如图4-30所示：</a:t>
            </a:r>
          </a:p>
        </p:txBody>
      </p:sp>
      <p:pic>
        <p:nvPicPr>
          <p:cNvPr id="105" name="图片 105" descr="C:\Users\Administrator\Desktop\第二稿\实验三\8查询.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18690" y="2115185"/>
            <a:ext cx="7482840" cy="3438525"/>
          </a:xfrm>
          <a:prstGeom prst="rect">
            <a:avLst/>
          </a:prstGeom>
          <a:noFill/>
          <a:ln>
            <a:noFill/>
          </a:ln>
        </p:spPr>
      </p:pic>
      <p:sp>
        <p:nvSpPr>
          <p:cNvPr id="100" name="文本框 99"/>
          <p:cNvSpPr txBox="1"/>
          <p:nvPr/>
        </p:nvSpPr>
        <p:spPr>
          <a:xfrm>
            <a:off x="3272155" y="59543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30</a:t>
            </a:r>
            <a:r>
              <a:rPr lang="en-US" altLang="zh-CN" sz="1400" b="1">
                <a:latin typeface="黑体" panose="02010609060101010101" charset="-122"/>
                <a:ea typeface="黑体" panose="02010609060101010101" charset="-122"/>
                <a:cs typeface="黑体" panose="02010609060101010101" charset="-122"/>
              </a:rPr>
              <a:t> </a:t>
            </a:r>
            <a:r>
              <a:rPr lang="zh-CN" altLang="en-US" sz="1400" b="1">
                <a:latin typeface="黑体" panose="02010609060101010101" charset="-122"/>
                <a:ea typeface="黑体" panose="02010609060101010101" charset="-122"/>
                <a:cs typeface="黑体" panose="02010609060101010101" charset="-122"/>
              </a:rPr>
              <a:t>凭证查询</a:t>
            </a:r>
            <a:endParaRPr lang="zh-CN" altLang="en-US" sz="1400" b="1"/>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34465" y="347980"/>
            <a:ext cx="9233535" cy="4909820"/>
          </a:xfrm>
        </p:spPr>
        <p:txBody>
          <a:bodyPr/>
          <a:lstStyle/>
          <a:p>
            <a:pPr algn="l"/>
            <a:r>
              <a:rPr lang="zh-CN" altLang="en-US" sz="2000"/>
              <a:t>(3)单击“确定”按钮，进入“查询凭证”窗口。</a:t>
            </a:r>
          </a:p>
          <a:p>
            <a:pPr algn="l"/>
            <a:r>
              <a:rPr lang="zh-CN" altLang="en-US" sz="2000"/>
              <a:t>(4)双击某一凭证行，则屏幕可显示出此张凭证。如图4-31所示：</a:t>
            </a:r>
          </a:p>
        </p:txBody>
      </p:sp>
      <p:pic>
        <p:nvPicPr>
          <p:cNvPr id="106" name="图片 106" descr="C:\Users\Administrator\Desktop\第二稿\实验三\9查询.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66570" y="1416050"/>
            <a:ext cx="7687945" cy="3714750"/>
          </a:xfrm>
          <a:prstGeom prst="rect">
            <a:avLst/>
          </a:prstGeom>
          <a:noFill/>
          <a:ln>
            <a:noFill/>
          </a:ln>
        </p:spPr>
      </p:pic>
      <p:sp>
        <p:nvSpPr>
          <p:cNvPr id="100" name="文本框 99"/>
          <p:cNvSpPr txBox="1"/>
          <p:nvPr/>
        </p:nvSpPr>
        <p:spPr>
          <a:xfrm>
            <a:off x="2794000"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31</a:t>
            </a:r>
            <a:r>
              <a:rPr lang="zh-CN" altLang="en-US" sz="1400" b="1">
                <a:latin typeface="黑体" panose="02010609060101010101" charset="-122"/>
                <a:ea typeface="黑体" panose="02010609060101010101" charset="-122"/>
                <a:cs typeface="黑体" panose="02010609060101010101" charset="-122"/>
              </a:rPr>
              <a:t>凭证查询结果</a:t>
            </a:r>
            <a:endParaRPr lang="zh-CN" altLang="en-US" sz="1400" b="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55675"/>
            <a:ext cx="9144000" cy="4663440"/>
          </a:xfrm>
        </p:spPr>
        <p:txBody>
          <a:bodyPr/>
          <a:lstStyle/>
          <a:p>
            <a:pPr algn="l"/>
            <a:r>
              <a:rPr lang="zh-CN" altLang="en-US" sz="2000" b="1"/>
              <a:t>四、修改凭证</a:t>
            </a:r>
          </a:p>
          <a:p>
            <a:pPr algn="l"/>
            <a:endParaRPr lang="zh-CN" altLang="en-US" sz="2000" b="1"/>
          </a:p>
          <a:p>
            <a:pPr algn="l"/>
            <a:r>
              <a:rPr lang="zh-CN" altLang="en-US" sz="2000" b="1"/>
              <a:t>操作指导：</a:t>
            </a:r>
          </a:p>
          <a:p>
            <a:pPr algn="l"/>
            <a:r>
              <a:rPr lang="zh-CN" altLang="en-US" sz="2000"/>
              <a:t>（1）在“查询凭证”的窗口中双击某一需要修改的凭证。</a:t>
            </a:r>
          </a:p>
          <a:p>
            <a:pPr algn="l"/>
            <a:r>
              <a:rPr lang="zh-CN" altLang="en-US" sz="2000"/>
              <a:t>（2）单击左上角的“修改”按钮，修改凭证的内容。</a:t>
            </a:r>
          </a:p>
          <a:p>
            <a:pPr algn="l"/>
            <a:r>
              <a:rPr lang="zh-CN" altLang="en-US" sz="2000"/>
              <a:t>（3）单击保存。显示凭证已成功保存，点击“确定”</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b="1"/>
              <a:t>五、作废及整理凭证</a:t>
            </a:r>
          </a:p>
          <a:p>
            <a:pPr algn="l"/>
            <a:r>
              <a:rPr lang="zh-CN" altLang="en-US" sz="2000"/>
              <a:t>(1)在“查询凭证”的窗口中双击某一需要作废的凭证。</a:t>
            </a:r>
          </a:p>
          <a:p>
            <a:pPr algn="l"/>
            <a:r>
              <a:rPr lang="zh-CN" altLang="en-US" sz="2000"/>
              <a:t>(2)单击左上角的“”按钮。如图4-32所示：</a:t>
            </a:r>
          </a:p>
        </p:txBody>
      </p:sp>
      <p:pic>
        <p:nvPicPr>
          <p:cNvPr id="108" name="图片 108" descr="C:\Users\Administrator\Desktop\第二稿\实验三\12作废.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28470" y="1861820"/>
            <a:ext cx="8425180" cy="3705225"/>
          </a:xfrm>
          <a:prstGeom prst="rect">
            <a:avLst/>
          </a:prstGeom>
          <a:noFill/>
          <a:ln>
            <a:noFill/>
          </a:ln>
        </p:spPr>
      </p:pic>
      <p:sp>
        <p:nvSpPr>
          <p:cNvPr id="100" name="文本框 99"/>
          <p:cNvSpPr txBox="1"/>
          <p:nvPr/>
        </p:nvSpPr>
        <p:spPr>
          <a:xfrm>
            <a:off x="2974975" y="58248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32</a:t>
            </a:r>
            <a:r>
              <a:rPr lang="zh-CN" altLang="en-US" sz="1400" b="1">
                <a:latin typeface="黑体" panose="02010609060101010101" charset="-122"/>
                <a:ea typeface="黑体" panose="02010609060101010101" charset="-122"/>
                <a:cs typeface="黑体" panose="02010609060101010101" charset="-122"/>
              </a:rPr>
              <a:t>凭证作废</a:t>
            </a:r>
            <a:endParaRPr lang="zh-CN" altLang="en-US" sz="14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9590"/>
            <a:ext cx="9144000" cy="4728210"/>
          </a:xfrm>
        </p:spPr>
        <p:txBody>
          <a:bodyPr/>
          <a:lstStyle/>
          <a:p>
            <a:pPr algn="l"/>
            <a:r>
              <a:rPr lang="zh-CN" altLang="en-US" sz="2000"/>
              <a:t>(3)如作废凭证不想保留时，可在“填制凭证”窗口中，执行“整理凭证”命令，打开“凭证期间选择”对话框，选择要整理的“月份”，对作废的凭证进行整理，即可将其彻底删除，并对剩下的凭证重新编号。如图4-33所示：</a:t>
            </a:r>
          </a:p>
        </p:txBody>
      </p:sp>
      <p:pic>
        <p:nvPicPr>
          <p:cNvPr id="109" name="图片 109" descr="C:\Users\Administrator\Desktop\会计信息系统\第三章\实验三截图\2-2-3整理凭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15160" y="1645920"/>
            <a:ext cx="8361045" cy="3565525"/>
          </a:xfrm>
          <a:prstGeom prst="rect">
            <a:avLst/>
          </a:prstGeom>
          <a:noFill/>
          <a:ln>
            <a:noFill/>
          </a:ln>
        </p:spPr>
      </p:pic>
      <p:sp>
        <p:nvSpPr>
          <p:cNvPr id="100" name="文本框 99"/>
          <p:cNvSpPr txBox="1"/>
          <p:nvPr/>
        </p:nvSpPr>
        <p:spPr>
          <a:xfrm>
            <a:off x="3194685" y="54635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33</a:t>
            </a:r>
            <a:r>
              <a:rPr lang="zh-CN" altLang="en-US" sz="1400" b="1">
                <a:latin typeface="黑体" panose="02010609060101010101" charset="-122"/>
                <a:ea typeface="黑体" panose="02010609060101010101" charset="-122"/>
                <a:cs typeface="黑体" panose="02010609060101010101" charset="-122"/>
              </a:rPr>
              <a:t>凭证整理选择</a:t>
            </a:r>
            <a:endParaRPr lang="zh-CN" altLang="en-US" sz="1400" b="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4768215"/>
          </a:xfrm>
        </p:spPr>
        <p:txBody>
          <a:bodyPr/>
          <a:lstStyle/>
          <a:p>
            <a:pPr algn="l"/>
            <a:r>
              <a:rPr lang="zh-CN" altLang="en-US" sz="2000"/>
              <a:t>(4)在作废凭证表中点击“全选”，点击确定。如图4-34所示：</a:t>
            </a:r>
          </a:p>
        </p:txBody>
      </p:sp>
      <p:pic>
        <p:nvPicPr>
          <p:cNvPr id="110" name="图片 110" descr="C:\Users\Administrator\Desktop\会计信息系统\实验三\实验三截图\整理凭证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18335" y="1049655"/>
            <a:ext cx="7154545" cy="2420620"/>
          </a:xfrm>
          <a:prstGeom prst="rect">
            <a:avLst/>
          </a:prstGeom>
          <a:noFill/>
          <a:ln>
            <a:noFill/>
          </a:ln>
        </p:spPr>
      </p:pic>
      <p:sp>
        <p:nvSpPr>
          <p:cNvPr id="100" name="文本框 99"/>
          <p:cNvSpPr txBox="1"/>
          <p:nvPr/>
        </p:nvSpPr>
        <p:spPr>
          <a:xfrm>
            <a:off x="2955925" y="35902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34</a:t>
            </a:r>
            <a:r>
              <a:rPr lang="zh-CN" altLang="en-US" sz="1400" b="1">
                <a:latin typeface="黑体" panose="02010609060101010101" charset="-122"/>
                <a:ea typeface="黑体" panose="02010609060101010101" charset="-122"/>
                <a:cs typeface="黑体" panose="02010609060101010101" charset="-122"/>
              </a:rPr>
              <a:t>凭证整理</a:t>
            </a:r>
            <a:endParaRPr lang="zh-CN" altLang="en-US" sz="1400" b="1"/>
          </a:p>
        </p:txBody>
      </p:sp>
      <p:sp>
        <p:nvSpPr>
          <p:cNvPr id="4" name="文本框 3"/>
          <p:cNvSpPr txBox="1"/>
          <p:nvPr/>
        </p:nvSpPr>
        <p:spPr>
          <a:xfrm>
            <a:off x="1524000" y="4167505"/>
            <a:ext cx="874649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如果作废凭证不想保留时，则可以通过“整理凭证”功能，将其彻底删除，并对未记账凭证重新编号。</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只能对未记账凭证做凭证整理</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要对已记账凭证，应先恢复本月月初的记账前状态，再做凭证整理。</a:t>
            </a:r>
            <a:endParaRPr lang="zh-CN" altLang="en-US" sz="2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lstStyle/>
          <a:p>
            <a:pPr algn="l"/>
            <a:r>
              <a:rPr lang="zh-CN" altLang="en-US" sz="2000" b="1"/>
              <a:t>六、凭证复核</a:t>
            </a:r>
          </a:p>
          <a:p>
            <a:pPr algn="l"/>
            <a:r>
              <a:rPr lang="zh-CN" altLang="en-US" sz="2000" b="1"/>
              <a:t>1.出纳签字</a:t>
            </a:r>
          </a:p>
          <a:p>
            <a:pPr algn="l"/>
            <a:r>
              <a:rPr lang="zh-CN" altLang="en-US" sz="2000"/>
              <a:t>更换操作员，在用友的初始窗口，执行“系统—重新注册”命令，进入”注册控制台”窗口。以“002卢飞”的身份重新注册总账系统。操作员：002；密码：2；账套：001；会计年度：2016；操作日期：2016-08-31。</a:t>
            </a:r>
          </a:p>
          <a:p>
            <a:pPr algn="l"/>
            <a:r>
              <a:rPr lang="zh-CN" altLang="en-US" sz="2000"/>
              <a:t>注意：</a:t>
            </a:r>
          </a:p>
          <a:p>
            <a:pPr marL="342900" indent="-342900" algn="l">
              <a:buFont typeface="Wingdings" panose="05000000000000000000" charset="0"/>
              <a:buChar char=""/>
            </a:pPr>
            <a:r>
              <a:rPr lang="zh-CN" altLang="en-US" sz="2000"/>
              <a:t>凭证填制人和出纳签字人可以为不同的人，也可以为同一个人。</a:t>
            </a:r>
          </a:p>
          <a:p>
            <a:pPr marL="342900" indent="-342900" algn="l">
              <a:buFont typeface="Wingdings" panose="05000000000000000000" charset="0"/>
              <a:buChar char=""/>
            </a:pPr>
            <a:r>
              <a:rPr lang="zh-CN" altLang="en-US" sz="2000"/>
              <a:t>按照会计制度规定，凭证的填制与审核不能是同一个人。</a:t>
            </a:r>
          </a:p>
          <a:p>
            <a:pPr marL="342900" indent="-342900" algn="l">
              <a:buFont typeface="Wingdings" panose="05000000000000000000" charset="0"/>
              <a:buChar char=""/>
            </a:pPr>
            <a:r>
              <a:rPr lang="zh-CN" altLang="en-US" sz="2000"/>
              <a:t>在进行出纳签字和审核之前，通常需先更换操作员。</a:t>
            </a:r>
          </a:p>
          <a:p>
            <a:pPr marL="342900" indent="-342900" algn="l">
              <a:buFont typeface="Wingdings" panose="05000000000000000000" charset="0"/>
              <a:buChar char=""/>
            </a:pPr>
            <a:r>
              <a:rPr lang="zh-CN" altLang="en-US" sz="2000"/>
              <a:t>转账凭证不需要出纳签字</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b="1"/>
              <a:t>操作指导：</a:t>
            </a:r>
          </a:p>
          <a:p>
            <a:pPr algn="l"/>
            <a:r>
              <a:rPr lang="zh-CN" altLang="en-US" sz="2000"/>
              <a:t>(1)执行“业务工作—财务会计—总账—凭证—出纳签字”命令，打开”出纳签字”查询条件对话框。 </a:t>
            </a:r>
          </a:p>
          <a:p>
            <a:pPr algn="l"/>
            <a:r>
              <a:rPr lang="zh-CN" altLang="en-US" sz="2000"/>
              <a:t>(2)输入查询条件：选择“全部”单选按钮，月份自带。如图4-35所示：</a:t>
            </a:r>
          </a:p>
          <a:p>
            <a:pPr algn="l"/>
            <a:endParaRPr lang="zh-CN" altLang="en-US" sz="2000"/>
          </a:p>
        </p:txBody>
      </p:sp>
      <p:pic>
        <p:nvPicPr>
          <p:cNvPr id="111" name="图片 111" descr="C:\Users\Administrator\Desktop\第二稿\实验三\14出纳签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22145" y="2085340"/>
            <a:ext cx="8128000" cy="3617595"/>
          </a:xfrm>
          <a:prstGeom prst="rect">
            <a:avLst/>
          </a:prstGeom>
          <a:noFill/>
          <a:ln>
            <a:noFill/>
          </a:ln>
        </p:spPr>
      </p:pic>
      <p:sp>
        <p:nvSpPr>
          <p:cNvPr id="100" name="文本框 99"/>
          <p:cNvSpPr txBox="1"/>
          <p:nvPr/>
        </p:nvSpPr>
        <p:spPr>
          <a:xfrm>
            <a:off x="3181350" y="59416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35</a:t>
            </a:r>
            <a:r>
              <a:rPr lang="zh-CN" altLang="en-US" sz="1400" b="1">
                <a:latin typeface="黑体" panose="02010609060101010101" charset="-122"/>
                <a:ea typeface="黑体" panose="02010609060101010101" charset="-122"/>
                <a:cs typeface="黑体" panose="02010609060101010101" charset="-122"/>
              </a:rPr>
              <a:t>查询凭证</a:t>
            </a:r>
            <a:endParaRPr lang="zh-CN" altLang="en-US" sz="14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48030"/>
            <a:ext cx="9144000" cy="4612640"/>
          </a:xfrm>
        </p:spPr>
        <p:txBody>
          <a:bodyPr/>
          <a:lstStyle/>
          <a:p>
            <a:pPr algn="l"/>
            <a:r>
              <a:rPr lang="zh-CN" altLang="en-US" sz="2000" b="1"/>
              <a:t>2.账簿管理</a:t>
            </a:r>
          </a:p>
          <a:p>
            <a:pPr algn="l"/>
            <a:r>
              <a:rPr lang="zh-CN" altLang="en-US" sz="2000"/>
              <a:t>(1)基本会计账簿核算管理</a:t>
            </a:r>
          </a:p>
          <a:p>
            <a:pPr algn="l"/>
            <a:r>
              <a:rPr lang="zh-CN" altLang="en-US" sz="2000"/>
              <a:t>(2)各种辅助核算账簿管理</a:t>
            </a:r>
          </a:p>
          <a:p>
            <a:pPr algn="l"/>
            <a:r>
              <a:rPr lang="zh-CN" altLang="en-US" sz="2000" b="1"/>
              <a:t>实验准备：</a:t>
            </a:r>
          </a:p>
          <a:p>
            <a:pPr algn="l"/>
            <a:r>
              <a:rPr lang="zh-CN" altLang="en-US" sz="2000"/>
              <a:t>引入实验二账套</a:t>
            </a:r>
          </a:p>
          <a:p>
            <a:pPr algn="l"/>
            <a:r>
              <a:rPr lang="zh-CN" altLang="en-US" sz="2000" b="1"/>
              <a:t>实验要求</a:t>
            </a:r>
          </a:p>
          <a:p>
            <a:pPr algn="l"/>
            <a:r>
              <a:rPr lang="zh-CN" altLang="en-US" sz="2000"/>
              <a:t>1.以“003陈旺”的身份进行填制凭证，凭证查询操作。</a:t>
            </a:r>
          </a:p>
          <a:p>
            <a:pPr algn="l"/>
            <a:r>
              <a:rPr lang="zh-CN" altLang="en-US" sz="2000"/>
              <a:t>2.以“002卢飞”的身份进行出纳签字，现金、银行存款日记账和资金日报表的查询，支票登记操作。</a:t>
            </a:r>
          </a:p>
          <a:p>
            <a:pPr algn="l"/>
            <a:r>
              <a:rPr lang="zh-CN" altLang="en-US" sz="2000"/>
              <a:t>3.以“001丁一”的身份进行审核、记账、账簿查询操作。</a:t>
            </a:r>
          </a:p>
          <a:p>
            <a:pPr algn="l"/>
            <a:r>
              <a:rPr lang="zh-CN" altLang="en-US" sz="2000"/>
              <a:t>操作日期：2016年8月31日</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26085"/>
            <a:ext cx="9144000" cy="4831715"/>
          </a:xfrm>
        </p:spPr>
        <p:txBody>
          <a:bodyPr/>
          <a:lstStyle/>
          <a:p>
            <a:pPr algn="l"/>
            <a:r>
              <a:rPr lang="zh-CN" altLang="en-US" sz="2000"/>
              <a:t>(3)单击“确定”按钮，进入“出纳签字”的凭证列表窗口。如图4-36所示：</a:t>
            </a:r>
          </a:p>
        </p:txBody>
      </p:sp>
      <p:pic>
        <p:nvPicPr>
          <p:cNvPr id="112" name="图片 112" descr="C:\Users\Administrator\Desktop\会计信息系统\第三章\实验三截图\2-3-1出纳签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51000" y="989330"/>
            <a:ext cx="8424545" cy="3704590"/>
          </a:xfrm>
          <a:prstGeom prst="rect">
            <a:avLst/>
          </a:prstGeom>
          <a:noFill/>
          <a:ln>
            <a:noFill/>
          </a:ln>
        </p:spPr>
      </p:pic>
      <p:sp>
        <p:nvSpPr>
          <p:cNvPr id="100" name="文本框 99"/>
          <p:cNvSpPr txBox="1"/>
          <p:nvPr/>
        </p:nvSpPr>
        <p:spPr>
          <a:xfrm>
            <a:off x="3323590" y="49079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36</a:t>
            </a:r>
            <a:r>
              <a:rPr lang="zh-CN" altLang="en-US" sz="1400" b="1">
                <a:latin typeface="黑体" panose="02010609060101010101" charset="-122"/>
                <a:ea typeface="黑体" panose="02010609060101010101" charset="-122"/>
                <a:cs typeface="黑体" panose="02010609060101010101" charset="-122"/>
              </a:rPr>
              <a:t>查询结果</a:t>
            </a:r>
            <a:endParaRPr lang="zh-CN" altLang="en-US" sz="1400" b="1"/>
          </a:p>
        </p:txBody>
      </p:sp>
      <p:sp>
        <p:nvSpPr>
          <p:cNvPr id="4" name="文本框 3"/>
          <p:cNvSpPr txBox="1"/>
          <p:nvPr/>
        </p:nvSpPr>
        <p:spPr>
          <a:xfrm>
            <a:off x="1524000" y="5627370"/>
            <a:ext cx="8551545" cy="39878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双击某一要签字的凭证，进入”出纳签字”的签字窗口。</a:t>
            </a:r>
            <a:endParaRPr lang="zh-CN" altLang="en-US" sz="2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6885"/>
            <a:ext cx="9144000" cy="4780915"/>
          </a:xfrm>
        </p:spPr>
        <p:txBody>
          <a:bodyPr/>
          <a:lstStyle/>
          <a:p>
            <a:pPr algn="l"/>
            <a:r>
              <a:rPr lang="zh-CN" altLang="en-US" sz="2000"/>
              <a:t>(5)选择“批处理——成批出纳签字”，凭证底部的“出纳”处自动签上出纳人姓名，也可进行单张签字。进行成批出纳签字，弹出凭证对话框。单击“确定”。如图4-37所示：</a:t>
            </a:r>
          </a:p>
        </p:txBody>
      </p:sp>
      <p:pic>
        <p:nvPicPr>
          <p:cNvPr id="113" name="图片 113" descr="C:\Users\Administrator\Desktop\会计信息系统\第三章\实验三截图\2-3-2出纳签字成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41805" y="1426210"/>
            <a:ext cx="8475980" cy="4172585"/>
          </a:xfrm>
          <a:prstGeom prst="rect">
            <a:avLst/>
          </a:prstGeom>
          <a:noFill/>
          <a:ln>
            <a:noFill/>
          </a:ln>
        </p:spPr>
      </p:pic>
      <p:sp>
        <p:nvSpPr>
          <p:cNvPr id="100" name="文本框 99"/>
          <p:cNvSpPr txBox="1"/>
          <p:nvPr/>
        </p:nvSpPr>
        <p:spPr>
          <a:xfrm>
            <a:off x="3349625" y="58858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37</a:t>
            </a:r>
            <a:r>
              <a:rPr lang="zh-CN" altLang="en-US" sz="1400" b="1">
                <a:latin typeface="宋体" panose="02010600030101010101" pitchFamily="2" charset="-122"/>
                <a:ea typeface="宋体" panose="02010600030101010101" pitchFamily="2" charset="-122"/>
                <a:cs typeface="宋体" panose="02010600030101010101" pitchFamily="2" charset="-122"/>
              </a:rPr>
              <a:t>批签字</a:t>
            </a:r>
            <a:endParaRPr lang="zh-CN" altLang="en-US" sz="1400" b="1"/>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19175"/>
            <a:ext cx="9144000" cy="4238625"/>
          </a:xfrm>
        </p:spPr>
        <p:txBody>
          <a:bodyPr/>
          <a:lstStyle/>
          <a:p>
            <a:pPr algn="l"/>
            <a:r>
              <a:rPr lang="zh-CN" altLang="en-US" sz="2000"/>
              <a:t>(6)出现“是否重新刷新凭证列表数据”，单击“是”。如图4-38所示：</a:t>
            </a:r>
          </a:p>
        </p:txBody>
      </p:sp>
      <p:pic>
        <p:nvPicPr>
          <p:cNvPr id="114" name="图片 114" descr="C:\Users\Administrator\Desktop\第二稿\实验三\15出纳签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797935" y="1812290"/>
            <a:ext cx="3821430" cy="2691130"/>
          </a:xfrm>
          <a:prstGeom prst="rect">
            <a:avLst/>
          </a:prstGeom>
          <a:noFill/>
          <a:ln>
            <a:noFill/>
          </a:ln>
        </p:spPr>
      </p:pic>
      <p:sp>
        <p:nvSpPr>
          <p:cNvPr id="100" name="文本框 99"/>
          <p:cNvSpPr txBox="1"/>
          <p:nvPr/>
        </p:nvSpPr>
        <p:spPr>
          <a:xfrm>
            <a:off x="3013710"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38</a:t>
            </a:r>
            <a:r>
              <a:rPr lang="zh-CN" altLang="en-US" sz="1400" b="1">
                <a:latin typeface="黑体" panose="02010609060101010101" charset="-122"/>
                <a:ea typeface="黑体" panose="02010609060101010101" charset="-122"/>
                <a:cs typeface="黑体" panose="02010609060101010101" charset="-122"/>
              </a:rPr>
              <a:t>刷新列表</a:t>
            </a:r>
            <a:endParaRPr lang="zh-CN" altLang="en-US" sz="1400" b="1"/>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48665"/>
            <a:ext cx="9144000" cy="4509135"/>
          </a:xfrm>
        </p:spPr>
        <p:txBody>
          <a:bodyPr/>
          <a:lstStyle/>
          <a:p>
            <a:pPr algn="l"/>
            <a:r>
              <a:rPr lang="zh-CN" altLang="en-US" sz="2000"/>
              <a:t>(7)最后退出，返回完成凭证签字列表。如图4-39所示：</a:t>
            </a:r>
          </a:p>
        </p:txBody>
      </p:sp>
      <p:pic>
        <p:nvPicPr>
          <p:cNvPr id="115" name="图片 115" descr="C:\Users\Administrator\Desktop\会计信息系统\第三章\实验三截图\2-3-3出纳签字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47545" y="1181735"/>
            <a:ext cx="8552815" cy="3073400"/>
          </a:xfrm>
          <a:prstGeom prst="rect">
            <a:avLst/>
          </a:prstGeom>
          <a:noFill/>
          <a:ln>
            <a:noFill/>
          </a:ln>
        </p:spPr>
      </p:pic>
      <p:sp>
        <p:nvSpPr>
          <p:cNvPr id="100" name="文本框 99"/>
          <p:cNvSpPr txBox="1"/>
          <p:nvPr/>
        </p:nvSpPr>
        <p:spPr>
          <a:xfrm>
            <a:off x="3387725" y="425513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39</a:t>
            </a:r>
            <a:r>
              <a:rPr lang="zh-CN" altLang="en-US" sz="1400" b="1">
                <a:latin typeface="黑体" panose="02010609060101010101" charset="-122"/>
                <a:ea typeface="黑体" panose="02010609060101010101" charset="-122"/>
                <a:cs typeface="黑体" panose="02010609060101010101" charset="-122"/>
              </a:rPr>
              <a:t>签字完成</a:t>
            </a:r>
            <a:endParaRPr lang="zh-CN" altLang="en-US" sz="1400" b="1"/>
          </a:p>
        </p:txBody>
      </p:sp>
      <p:sp>
        <p:nvSpPr>
          <p:cNvPr id="4" name="文本框 3"/>
          <p:cNvSpPr txBox="1"/>
          <p:nvPr/>
        </p:nvSpPr>
        <p:spPr>
          <a:xfrm>
            <a:off x="1651635" y="4668520"/>
            <a:ext cx="9144635" cy="193802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涉及指定为现金科目和银行科目的凭证才需出纳签字。</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凭证一经签字，就不能被修改、删除，只有取消签字后才可以修改或删除，取消签字只能由出纳人自己进行。</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凭证签字并非审核凭证的必要步骤。若在设置总账参数时，不选择“出纳凭证必须经由出纳签字”，则可以不执行“出纳签字”功能。</a:t>
            </a:r>
            <a:endParaRPr lang="zh-CN" altLang="en-US" sz="2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99415"/>
            <a:ext cx="9144000" cy="4858385"/>
          </a:xfrm>
        </p:spPr>
        <p:txBody>
          <a:bodyPr/>
          <a:lstStyle/>
          <a:p>
            <a:pPr algn="l"/>
            <a:r>
              <a:rPr lang="zh-CN" altLang="en-US" sz="2000"/>
              <a:t>2.审核凭证</a:t>
            </a:r>
          </a:p>
          <a:p>
            <a:pPr algn="l"/>
            <a:r>
              <a:rPr lang="zh-CN" altLang="en-US" sz="2000"/>
              <a:t>以“001丁一”的身份重新注册总账系统。</a:t>
            </a:r>
          </a:p>
          <a:p>
            <a:pPr algn="l"/>
            <a:r>
              <a:rPr lang="zh-CN" altLang="en-US" sz="2000"/>
              <a:t>操作员：001；密码：1；账套：001；会计年度：2016；操作日期：2016-08-31。</a:t>
            </a:r>
          </a:p>
          <a:p>
            <a:pPr algn="l"/>
            <a:r>
              <a:rPr lang="zh-CN" altLang="en-US" sz="2000"/>
              <a:t>(1)执行系统菜单“业务工作—财务会计—总账—凭证—审核凭证”命令，打开“凭证审核”查询条件对话框。输入查询条件，可采用默认值。如图4-40所示：</a:t>
            </a:r>
          </a:p>
        </p:txBody>
      </p:sp>
      <p:pic>
        <p:nvPicPr>
          <p:cNvPr id="116" name="图片 116" descr="C:\Users\Administrator\Desktop\第二稿\实验三\17审核登录.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48180" y="2352675"/>
            <a:ext cx="8192770" cy="2904490"/>
          </a:xfrm>
          <a:prstGeom prst="rect">
            <a:avLst/>
          </a:prstGeom>
          <a:noFill/>
          <a:ln>
            <a:noFill/>
          </a:ln>
        </p:spPr>
      </p:pic>
      <p:sp>
        <p:nvSpPr>
          <p:cNvPr id="100" name="文本框 99"/>
          <p:cNvSpPr txBox="1"/>
          <p:nvPr/>
        </p:nvSpPr>
        <p:spPr>
          <a:xfrm>
            <a:off x="3142615" y="54889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40</a:t>
            </a:r>
            <a:r>
              <a:rPr lang="zh-CN" altLang="en-US" sz="1400" b="1">
                <a:latin typeface="黑体" panose="02010609060101010101" charset="-122"/>
                <a:ea typeface="黑体" panose="02010609060101010101" charset="-122"/>
                <a:cs typeface="黑体" panose="02010609060101010101" charset="-122"/>
              </a:rPr>
              <a:t>凭证查询</a:t>
            </a:r>
            <a:endParaRPr lang="zh-CN" altLang="en-US" sz="14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8320"/>
            <a:ext cx="9144000" cy="4729480"/>
          </a:xfrm>
        </p:spPr>
        <p:txBody>
          <a:bodyPr/>
          <a:lstStyle/>
          <a:p>
            <a:pPr algn="l"/>
            <a:r>
              <a:rPr lang="zh-CN" altLang="en-US" sz="2000"/>
              <a:t>(2)单击“确定”按钮，进入“凭证审核”的凭证列表窗口。</a:t>
            </a:r>
          </a:p>
          <a:p>
            <a:pPr algn="l"/>
            <a:r>
              <a:rPr lang="zh-CN" altLang="en-US" sz="2000"/>
              <a:t>(3)双击要审核的凭证，进入“凭证审核”的审核凭证窗口。</a:t>
            </a:r>
          </a:p>
          <a:p>
            <a:pPr algn="l"/>
            <a:r>
              <a:rPr lang="zh-CN" altLang="en-US" sz="2000"/>
              <a:t>(4)检查要审核的凭证，无误后，单击“批处理—成批审核凭证”按钮，凭证底部的“审核”处自动签上审核人姓名。也可进行单张审核。弹出凭证对话框。单击“确定”。如图4-41所示：</a:t>
            </a:r>
          </a:p>
        </p:txBody>
      </p:sp>
      <p:pic>
        <p:nvPicPr>
          <p:cNvPr id="117" name="图片 117" descr="C:\Users\Administrator\Desktop\会计信息系统\第三章\实验三截图\2-4-2凭证审核成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61515" y="2282190"/>
            <a:ext cx="8373110" cy="3814445"/>
          </a:xfrm>
          <a:prstGeom prst="rect">
            <a:avLst/>
          </a:prstGeom>
          <a:noFill/>
          <a:ln>
            <a:noFill/>
          </a:ln>
        </p:spPr>
      </p:pic>
      <p:sp>
        <p:nvSpPr>
          <p:cNvPr id="100" name="文本框 99"/>
          <p:cNvSpPr txBox="1"/>
          <p:nvPr/>
        </p:nvSpPr>
        <p:spPr>
          <a:xfrm>
            <a:off x="3220085" y="62769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41</a:t>
            </a:r>
            <a:r>
              <a:rPr lang="zh-CN" altLang="en-US" sz="1400" b="1">
                <a:latin typeface="黑体" panose="02010609060101010101" charset="-122"/>
                <a:ea typeface="黑体" panose="02010609060101010101" charset="-122"/>
                <a:cs typeface="黑体" panose="02010609060101010101" charset="-122"/>
              </a:rPr>
              <a:t>批审核</a:t>
            </a:r>
            <a:endParaRPr lang="zh-CN" altLang="en-US" sz="1400" b="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45160"/>
            <a:ext cx="9144000" cy="4612640"/>
          </a:xfrm>
        </p:spPr>
        <p:txBody>
          <a:bodyPr/>
          <a:lstStyle/>
          <a:p>
            <a:pPr algn="l"/>
            <a:r>
              <a:rPr lang="zh-CN" altLang="en-US" sz="2000"/>
              <a:t>(5)出现“是否重新刷新凭证列表数据”，单击“是”。如图4-42所示：</a:t>
            </a:r>
          </a:p>
        </p:txBody>
      </p:sp>
      <p:pic>
        <p:nvPicPr>
          <p:cNvPr id="118" name="图片 118" descr="C:\Users\Administrator\Desktop\第二稿\实验三\18审核.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320415" y="1438275"/>
            <a:ext cx="4028440" cy="2872105"/>
          </a:xfrm>
          <a:prstGeom prst="rect">
            <a:avLst/>
          </a:prstGeom>
          <a:noFill/>
          <a:ln>
            <a:noFill/>
          </a:ln>
        </p:spPr>
      </p:pic>
      <p:sp>
        <p:nvSpPr>
          <p:cNvPr id="100" name="文本框 99"/>
          <p:cNvSpPr txBox="1"/>
          <p:nvPr/>
        </p:nvSpPr>
        <p:spPr>
          <a:xfrm>
            <a:off x="2561590" y="47015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42</a:t>
            </a:r>
            <a:r>
              <a:rPr lang="zh-CN" altLang="en-US" sz="1400" b="1">
                <a:latin typeface="黑体" panose="02010609060101010101" charset="-122"/>
                <a:ea typeface="黑体" panose="02010609060101010101" charset="-122"/>
                <a:cs typeface="黑体" panose="02010609060101010101" charset="-122"/>
              </a:rPr>
              <a:t>刷新凭证</a:t>
            </a:r>
            <a:endParaRPr lang="zh-CN" altLang="en-US" sz="1400" b="1"/>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73380"/>
            <a:ext cx="9144000" cy="4884420"/>
          </a:xfrm>
        </p:spPr>
        <p:txBody>
          <a:bodyPr/>
          <a:lstStyle/>
          <a:p>
            <a:pPr algn="l"/>
            <a:r>
              <a:rPr lang="zh-CN" altLang="en-US" sz="2000"/>
              <a:t>(6)最后退出，完成审核。如图4-43所示：</a:t>
            </a:r>
          </a:p>
        </p:txBody>
      </p:sp>
      <p:pic>
        <p:nvPicPr>
          <p:cNvPr id="119" name="图片 119" descr="C:\Users\Administrator\Desktop\会计信息系统\第三章\实验三截图\2-4-3凭证审核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92605" y="876935"/>
            <a:ext cx="8875395" cy="3877310"/>
          </a:xfrm>
          <a:prstGeom prst="rect">
            <a:avLst/>
          </a:prstGeom>
          <a:noFill/>
          <a:ln>
            <a:noFill/>
          </a:ln>
        </p:spPr>
      </p:pic>
      <p:sp>
        <p:nvSpPr>
          <p:cNvPr id="100" name="文本框 99"/>
          <p:cNvSpPr txBox="1"/>
          <p:nvPr/>
        </p:nvSpPr>
        <p:spPr>
          <a:xfrm>
            <a:off x="3478530" y="43376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43</a:t>
            </a:r>
            <a:r>
              <a:rPr lang="zh-CN" altLang="en-US" sz="1400" b="1">
                <a:latin typeface="黑体" panose="02010609060101010101" charset="-122"/>
                <a:ea typeface="黑体" panose="02010609060101010101" charset="-122"/>
                <a:cs typeface="黑体" panose="02010609060101010101" charset="-122"/>
              </a:rPr>
              <a:t>审核完成</a:t>
            </a:r>
            <a:endParaRPr lang="zh-CN" altLang="en-US" sz="1400" b="1"/>
          </a:p>
        </p:txBody>
      </p:sp>
      <p:sp>
        <p:nvSpPr>
          <p:cNvPr id="4" name="文本框 3"/>
          <p:cNvSpPr txBox="1"/>
          <p:nvPr/>
        </p:nvSpPr>
        <p:spPr>
          <a:xfrm>
            <a:off x="1657985" y="4553585"/>
            <a:ext cx="8876030" cy="224536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审核人必须具有审核权。当通过“凭证审核权限”设置了明细审核权限时，还需要有对制单人所制凭证的审核权。</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作废凭证不能被审核，也不能被标错。</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审核人和制单人不能是同一个人，凭证一经审核，不能被修改、删除，只有取消审核签字后才可修改或删除，已标记作废的凭证不能被审核，需先取消作废标记后才能审核。</a:t>
            </a:r>
            <a:endParaRPr lang="zh-CN" altLang="en-US" sz="20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21310"/>
            <a:ext cx="9144000" cy="4936490"/>
          </a:xfrm>
        </p:spPr>
        <p:txBody>
          <a:bodyPr/>
          <a:lstStyle/>
          <a:p>
            <a:pPr algn="l"/>
            <a:r>
              <a:rPr lang="zh-CN" altLang="en-US" sz="2000" b="1"/>
              <a:t>七、凭证记账</a:t>
            </a:r>
          </a:p>
          <a:p>
            <a:pPr algn="l"/>
            <a:r>
              <a:rPr lang="zh-CN" altLang="en-US" sz="2000" b="1"/>
              <a:t>1.凭证记账</a:t>
            </a:r>
          </a:p>
          <a:p>
            <a:pPr algn="l"/>
            <a:r>
              <a:rPr lang="zh-CN" altLang="en-US" sz="2000"/>
              <a:t>(1)执行系统菜单“业务工作—财务会计—总账—凭证—记账”命令，进入“记账”窗口。</a:t>
            </a:r>
          </a:p>
          <a:p>
            <a:pPr algn="l"/>
            <a:r>
              <a:rPr lang="zh-CN" altLang="en-US" sz="2000"/>
              <a:t>(2)第一步，单击“全选”按钮，选择所有要记账的凭证。如图4-44所示：</a:t>
            </a:r>
          </a:p>
        </p:txBody>
      </p:sp>
      <p:pic>
        <p:nvPicPr>
          <p:cNvPr id="120" name="图片 120" descr="C:\Users\Administrator\Desktop\会计信息系统\第三章\实验三截图\2-4-1凭证记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12315" y="2257425"/>
            <a:ext cx="8463915" cy="3958590"/>
          </a:xfrm>
          <a:prstGeom prst="rect">
            <a:avLst/>
          </a:prstGeom>
          <a:noFill/>
          <a:ln>
            <a:noFill/>
          </a:ln>
        </p:spPr>
      </p:pic>
      <p:sp>
        <p:nvSpPr>
          <p:cNvPr id="100" name="文本框 99"/>
          <p:cNvSpPr txBox="1"/>
          <p:nvPr/>
        </p:nvSpPr>
        <p:spPr>
          <a:xfrm>
            <a:off x="3142615" y="64058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44</a:t>
            </a:r>
            <a:r>
              <a:rPr lang="zh-CN" altLang="en-US" sz="1400" b="1">
                <a:latin typeface="黑体" panose="02010609060101010101" charset="-122"/>
                <a:ea typeface="黑体" panose="02010609060101010101" charset="-122"/>
                <a:cs typeface="黑体" panose="02010609060101010101" charset="-122"/>
              </a:rPr>
              <a:t>记账</a:t>
            </a:r>
            <a:endParaRPr lang="zh-CN" altLang="en-US" sz="1400" b="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61365"/>
            <a:ext cx="9144000" cy="4923155"/>
          </a:xfrm>
        </p:spPr>
        <p:txBody>
          <a:bodyPr/>
          <a:lstStyle/>
          <a:p>
            <a:pPr algn="l"/>
            <a:r>
              <a:rPr lang="zh-CN" altLang="en-US" sz="2000"/>
              <a:t>(3)单击“记账”按钮，打开“期初试算平衡表”对话框。如图4-45所示：</a:t>
            </a:r>
          </a:p>
        </p:txBody>
      </p:sp>
      <p:pic>
        <p:nvPicPr>
          <p:cNvPr id="121" name="图片 121" descr="C:\Users\Administrator\Desktop\会计信息系统\实验二\第二章总账1截图\4-5试算平衡.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25650" y="1306195"/>
            <a:ext cx="7792720" cy="3560445"/>
          </a:xfrm>
          <a:prstGeom prst="rect">
            <a:avLst/>
          </a:prstGeom>
          <a:noFill/>
          <a:ln>
            <a:noFill/>
          </a:ln>
        </p:spPr>
      </p:pic>
      <p:sp>
        <p:nvSpPr>
          <p:cNvPr id="100" name="文本框 99"/>
          <p:cNvSpPr txBox="1"/>
          <p:nvPr/>
        </p:nvSpPr>
        <p:spPr>
          <a:xfrm>
            <a:off x="3078480" y="52565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45</a:t>
            </a:r>
            <a:r>
              <a:rPr lang="zh-CN" altLang="en-US" sz="1400" b="1">
                <a:latin typeface="黑体" panose="02010609060101010101" charset="-122"/>
                <a:ea typeface="黑体" panose="02010609060101010101" charset="-122"/>
                <a:cs typeface="黑体" panose="02010609060101010101" charset="-122"/>
              </a:rPr>
              <a:t>试算平衡</a:t>
            </a:r>
            <a:endParaRPr lang="zh-CN" altLang="en-US" sz="14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3830" y="774065"/>
            <a:ext cx="9144000" cy="593090"/>
          </a:xfrm>
        </p:spPr>
        <p:txBody>
          <a:bodyPr>
            <a:normAutofit/>
          </a:bodyPr>
          <a:lstStyle/>
          <a:p>
            <a:r>
              <a:rPr lang="zh-CN" altLang="en-US" sz="2400" b="1"/>
              <a:t>第一节  凭证处理</a:t>
            </a:r>
          </a:p>
        </p:txBody>
      </p:sp>
      <p:sp>
        <p:nvSpPr>
          <p:cNvPr id="3" name="副标题 2"/>
          <p:cNvSpPr>
            <a:spLocks noGrp="1"/>
          </p:cNvSpPr>
          <p:nvPr>
            <p:ph type="subTitle" idx="1"/>
          </p:nvPr>
        </p:nvSpPr>
        <p:spPr>
          <a:xfrm>
            <a:off x="1524000" y="1562100"/>
            <a:ext cx="9144000" cy="4147185"/>
          </a:xfrm>
        </p:spPr>
        <p:txBody>
          <a:bodyPr>
            <a:normAutofit/>
          </a:bodyPr>
          <a:lstStyle/>
          <a:p>
            <a:pPr algn="l"/>
            <a:r>
              <a:rPr lang="zh-CN" altLang="en-US" sz="2000" b="1"/>
              <a:t>一、凭证填制要求</a:t>
            </a:r>
          </a:p>
          <a:p>
            <a:pPr algn="l"/>
            <a:r>
              <a:rPr lang="zh-CN" altLang="en-US" sz="2000" b="1"/>
              <a:t>1.表头</a:t>
            </a:r>
          </a:p>
          <a:p>
            <a:pPr algn="l"/>
            <a:r>
              <a:rPr lang="zh-CN" altLang="en-US" sz="2000"/>
              <a:t>凭证类别：满足设置凭证时的限制类型</a:t>
            </a:r>
          </a:p>
          <a:p>
            <a:pPr algn="l"/>
            <a:r>
              <a:rPr lang="zh-CN" altLang="en-US" sz="2000"/>
              <a:t>(1)凭证编号：按凭证类别按月自动顺序编号</a:t>
            </a:r>
          </a:p>
          <a:p>
            <a:pPr algn="l"/>
            <a:r>
              <a:rPr lang="zh-CN" altLang="en-US" sz="2000"/>
              <a:t>(2)凭证日期：默认登录系统时的业务日期</a:t>
            </a:r>
          </a:p>
          <a:p>
            <a:pPr algn="l"/>
            <a:r>
              <a:rPr lang="zh-CN" altLang="en-US" sz="2000"/>
              <a:t>(3)附单据数：该记账凭证后所附的原始单据数</a:t>
            </a:r>
          </a:p>
          <a:p>
            <a:pPr algn="l"/>
            <a:r>
              <a:rPr lang="zh-CN" altLang="en-US" sz="2000" b="1"/>
              <a:t>2.表体</a:t>
            </a:r>
          </a:p>
          <a:p>
            <a:pPr algn="l"/>
            <a:r>
              <a:rPr lang="zh-CN" altLang="en-US" sz="2000"/>
              <a:t>(1)摘要：每个记录行都要有摘要</a:t>
            </a:r>
          </a:p>
          <a:p>
            <a:pPr algn="l"/>
            <a:r>
              <a:rPr lang="zh-CN" altLang="en-US" sz="2000"/>
              <a:t>(2)会计科目：必须选择末级科目</a:t>
            </a:r>
          </a:p>
          <a:p>
            <a:pPr algn="l"/>
            <a:r>
              <a:rPr lang="zh-CN" altLang="en-US" sz="2000"/>
              <a:t>(3)金额：保持借贷平衡，红字金额输入负数</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48030"/>
            <a:ext cx="9144000" cy="4625975"/>
          </a:xfrm>
        </p:spPr>
        <p:txBody>
          <a:bodyPr/>
          <a:lstStyle/>
          <a:p>
            <a:pPr algn="l"/>
            <a:r>
              <a:rPr lang="zh-CN" altLang="en-US" sz="2000"/>
              <a:t>(4)单击“确定”按钮，系统开始登录有关的总账和明细账、辅助账。登记完后，弹出“记账完毕”信息提示对话框。单击“确定”，记账完毕。如图4-46所示：</a:t>
            </a:r>
          </a:p>
        </p:txBody>
      </p:sp>
      <p:pic>
        <p:nvPicPr>
          <p:cNvPr id="122" name="图片 122" descr="C:\Users\Administrator\Desktop\会计信息系统\第三章\实验三截图\2-4-3凭证记账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02435" y="1601470"/>
            <a:ext cx="8450580" cy="4159250"/>
          </a:xfrm>
          <a:prstGeom prst="rect">
            <a:avLst/>
          </a:prstGeom>
          <a:noFill/>
          <a:ln>
            <a:noFill/>
          </a:ln>
        </p:spPr>
      </p:pic>
      <p:sp>
        <p:nvSpPr>
          <p:cNvPr id="100" name="文本框 99"/>
          <p:cNvSpPr txBox="1"/>
          <p:nvPr/>
        </p:nvSpPr>
        <p:spPr>
          <a:xfrm>
            <a:off x="3013710" y="614743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46</a:t>
            </a:r>
            <a:r>
              <a:rPr lang="zh-CN" altLang="en-US" sz="1400" b="1">
                <a:latin typeface="黑体" panose="02010609060101010101" charset="-122"/>
                <a:ea typeface="黑体" panose="02010609060101010101" charset="-122"/>
                <a:cs typeface="黑体" panose="02010609060101010101" charset="-122"/>
              </a:rPr>
              <a:t>记账完成</a:t>
            </a:r>
            <a:endParaRPr lang="zh-CN" altLang="en-US" sz="1400" b="1"/>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29005"/>
            <a:ext cx="9144000" cy="4328795"/>
          </a:xfrm>
        </p:spPr>
        <p:txBody>
          <a:bodyPr/>
          <a:lstStyle/>
          <a:p>
            <a:pPr algn="l"/>
            <a:r>
              <a:rPr lang="zh-CN" altLang="en-US" sz="2000" b="1"/>
              <a:t>注意：</a:t>
            </a:r>
          </a:p>
          <a:p>
            <a:pPr marL="342900" indent="-342900" algn="l">
              <a:buFont typeface="Arial" panose="020B0604020202020204" pitchFamily="34" charset="0"/>
              <a:buChar char="•"/>
            </a:pPr>
            <a:r>
              <a:rPr lang="zh-CN" altLang="en-US" sz="2000"/>
              <a:t>第一次记账时，若期初余额试算不平衡，不能记账。</a:t>
            </a:r>
          </a:p>
          <a:p>
            <a:pPr marL="342900" indent="-342900" algn="l">
              <a:buFont typeface="Arial" panose="020B0604020202020204" pitchFamily="34" charset="0"/>
              <a:buChar char="•"/>
            </a:pPr>
            <a:r>
              <a:rPr lang="zh-CN" altLang="en-US" sz="2000"/>
              <a:t>上月未记账，本月不能记账。</a:t>
            </a:r>
          </a:p>
          <a:p>
            <a:pPr marL="342900" indent="-342900" algn="l">
              <a:buFont typeface="Arial" panose="020B0604020202020204" pitchFamily="34" charset="0"/>
              <a:buChar char="•"/>
            </a:pPr>
            <a:r>
              <a:rPr lang="zh-CN" altLang="en-US" sz="2000"/>
              <a:t>未审核凭证不能记账，记账范围应小于等于已审核范围。</a:t>
            </a:r>
          </a:p>
          <a:p>
            <a:pPr marL="342900" indent="-342900" algn="l">
              <a:buFont typeface="Arial" panose="020B0604020202020204" pitchFamily="34" charset="0"/>
              <a:buChar char="•"/>
            </a:pPr>
            <a:r>
              <a:rPr lang="zh-CN" altLang="en-US" sz="2000"/>
              <a:t>作废凭证不需审核可直接记账。</a:t>
            </a:r>
          </a:p>
          <a:p>
            <a:pPr marL="342900" indent="-342900" algn="l">
              <a:buFont typeface="Arial" panose="020B0604020202020204" pitchFamily="34" charset="0"/>
              <a:buChar char="•"/>
            </a:pPr>
            <a:r>
              <a:rPr lang="zh-CN" altLang="en-US" sz="2000"/>
              <a:t>记账过程一旦断电或其它原因造成中断后，系统将自动调用”恢复记账前状态”恢复数据，然后再重新记账。</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19075"/>
            <a:ext cx="9144000" cy="5038725"/>
          </a:xfrm>
        </p:spPr>
        <p:txBody>
          <a:bodyPr/>
          <a:lstStyle/>
          <a:p>
            <a:pPr algn="l"/>
            <a:r>
              <a:rPr lang="zh-CN" altLang="en-US" sz="2000" b="1"/>
              <a:t>2.取消记账</a:t>
            </a:r>
          </a:p>
          <a:p>
            <a:pPr algn="l"/>
            <a:r>
              <a:rPr lang="zh-CN" altLang="en-US" sz="2000"/>
              <a:t>激活“恢复记账前状态”菜单，恢复记账前状态总共需要进行两次操作。</a:t>
            </a:r>
          </a:p>
          <a:p>
            <a:pPr algn="l"/>
            <a:r>
              <a:rPr lang="zh-CN" altLang="en-US" sz="2000"/>
              <a:t>操作一：</a:t>
            </a:r>
          </a:p>
          <a:p>
            <a:pPr algn="l"/>
            <a:r>
              <a:rPr lang="zh-CN" altLang="en-US" sz="2000"/>
              <a:t>(1)在总账初始窗口，执行“业务工作—财务会计—期末—对账”命令，进入”对账”窗口。</a:t>
            </a:r>
          </a:p>
          <a:p>
            <a:pPr algn="l"/>
            <a:r>
              <a:rPr lang="zh-CN" altLang="en-US" sz="2000"/>
              <a:t>(2)按Ctrl+H键，弹出“恢复记账前状态功能已被激活”信息提示框。如图4-47所示：</a:t>
            </a:r>
          </a:p>
        </p:txBody>
      </p:sp>
      <p:pic>
        <p:nvPicPr>
          <p:cNvPr id="123" name="图片 123" descr="C:\Users\Administrator\Desktop\会计信息系统\第三章\实验三截图\2-5-2恢复记账完毕.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32915" y="2839720"/>
            <a:ext cx="8935085" cy="3129915"/>
          </a:xfrm>
          <a:prstGeom prst="rect">
            <a:avLst/>
          </a:prstGeom>
          <a:noFill/>
          <a:ln>
            <a:noFill/>
          </a:ln>
        </p:spPr>
      </p:pic>
      <p:sp>
        <p:nvSpPr>
          <p:cNvPr id="100" name="文本框 99"/>
          <p:cNvSpPr txBox="1"/>
          <p:nvPr/>
        </p:nvSpPr>
        <p:spPr>
          <a:xfrm>
            <a:off x="3194685" y="61995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47</a:t>
            </a:r>
            <a:r>
              <a:rPr lang="zh-CN" altLang="en-US" sz="1400" b="1">
                <a:latin typeface="黑体" panose="02010609060101010101" charset="-122"/>
                <a:ea typeface="黑体" panose="02010609060101010101" charset="-122"/>
                <a:cs typeface="黑体" panose="02010609060101010101" charset="-122"/>
              </a:rPr>
              <a:t>恢复记账功能</a:t>
            </a:r>
            <a:endParaRPr lang="zh-CN" altLang="en-US" sz="1400" b="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84530"/>
            <a:ext cx="9144000" cy="5090160"/>
          </a:xfrm>
        </p:spPr>
        <p:txBody>
          <a:bodyPr/>
          <a:lstStyle/>
          <a:p>
            <a:pPr algn="l"/>
            <a:r>
              <a:rPr lang="zh-CN" altLang="en-US" sz="2000"/>
              <a:t>(3)单击“确定”按钮，单击“退出”按钮。</a:t>
            </a:r>
          </a:p>
          <a:p>
            <a:pPr algn="l"/>
            <a:endParaRPr lang="zh-CN" altLang="en-US" sz="2000" b="1"/>
          </a:p>
          <a:p>
            <a:pPr algn="l"/>
            <a:r>
              <a:rPr lang="zh-CN" altLang="en-US" sz="2000" b="1"/>
              <a:t>注意：</a:t>
            </a:r>
          </a:p>
          <a:p>
            <a:pPr marL="342900" indent="-342900" algn="l">
              <a:buFont typeface="Arial" panose="020B0604020202020204" pitchFamily="34" charset="0"/>
              <a:buChar char="•"/>
            </a:pPr>
            <a:r>
              <a:rPr lang="zh-CN" altLang="en-US" sz="2000"/>
              <a:t>如果退出系统后又重新进入系统或在“对账”中按“Ctrl+H”键将重新隐藏“恢复记账前状态”功能。</a:t>
            </a:r>
          </a:p>
          <a:p>
            <a:pPr algn="l">
              <a:buFont typeface="Arial" panose="020B0604020202020204" pitchFamily="34" charset="0"/>
            </a:pPr>
            <a:endParaRPr lang="zh-CN" altLang="en-US" sz="2000"/>
          </a:p>
          <a:p>
            <a:pPr algn="l">
              <a:buFont typeface="Arial" panose="020B0604020202020204" pitchFamily="34" charset="0"/>
            </a:pPr>
            <a:r>
              <a:rPr lang="zh-CN" altLang="en-US" sz="2000"/>
              <a:t>操作二：</a:t>
            </a:r>
          </a:p>
          <a:p>
            <a:pPr algn="l">
              <a:buFont typeface="Arial" panose="020B0604020202020204" pitchFamily="34" charset="0"/>
            </a:pPr>
            <a:r>
              <a:rPr lang="zh-CN" altLang="en-US" sz="2000"/>
              <a:t>(1)执行“凭证恢复记账前状态”命令，打开“恢复记账前状态”对话框。</a:t>
            </a:r>
          </a:p>
          <a:p>
            <a:pPr algn="l">
              <a:buFont typeface="Arial" panose="020B0604020202020204" pitchFamily="34" charset="0"/>
            </a:pPr>
            <a:r>
              <a:rPr lang="zh-CN" altLang="en-US" sz="2000"/>
              <a:t>(2)单击“最近一次记账前状态”单选按钮。单击“确定”，输入主管口令1.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95910"/>
            <a:ext cx="9144000" cy="4961890"/>
          </a:xfrm>
        </p:spPr>
        <p:txBody>
          <a:bodyPr/>
          <a:lstStyle/>
          <a:p>
            <a:pPr algn="l"/>
            <a:r>
              <a:rPr lang="zh-CN" altLang="en-US" sz="2000"/>
              <a:t>(3)单击“确定”按钮，弹出“恢复记账完毕”信息提示对话框，单击“确定”按钮。如图4-48所示：</a:t>
            </a:r>
          </a:p>
        </p:txBody>
      </p:sp>
      <p:pic>
        <p:nvPicPr>
          <p:cNvPr id="124" name="图片 124" descr="C:\Users\Administrator\Desktop\会计信息系统\第三章\实验三截图\2-6-1恢复记账.png"/>
          <p:cNvPicPr>
            <a:picLocks noChangeAspect="1" noChangeArrowheads="1"/>
          </p:cNvPicPr>
          <p:nvPr/>
        </p:nvPicPr>
        <p:blipFill>
          <a:blip r:embed="rId2">
            <a:extLst>
              <a:ext uri="{28A0092B-C50C-407E-A947-70E740481C1C}">
                <a14:useLocalDpi xmlns:a14="http://schemas.microsoft.com/office/drawing/2010/main" val="0"/>
              </a:ext>
            </a:extLst>
          </a:blip>
          <a:srcRect l="25912" t="11549"/>
          <a:stretch>
            <a:fillRect/>
          </a:stretch>
        </p:blipFill>
        <p:spPr>
          <a:xfrm>
            <a:off x="1790065" y="922655"/>
            <a:ext cx="8573770" cy="4568190"/>
          </a:xfrm>
          <a:prstGeom prst="rect">
            <a:avLst/>
          </a:prstGeom>
          <a:noFill/>
          <a:ln>
            <a:noFill/>
          </a:ln>
        </p:spPr>
      </p:pic>
      <p:sp>
        <p:nvSpPr>
          <p:cNvPr id="100" name="文本框 99"/>
          <p:cNvSpPr txBox="1"/>
          <p:nvPr/>
        </p:nvSpPr>
        <p:spPr>
          <a:xfrm>
            <a:off x="3324225" y="54914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48</a:t>
            </a:r>
            <a:r>
              <a:rPr lang="zh-CN" altLang="en-US" sz="1400" b="1">
                <a:latin typeface="黑体" panose="02010609060101010101" charset="-122"/>
                <a:ea typeface="黑体" panose="02010609060101010101" charset="-122"/>
                <a:cs typeface="黑体" panose="02010609060101010101" charset="-122"/>
              </a:rPr>
              <a:t>恢复记账前状态</a:t>
            </a:r>
            <a:endParaRPr lang="zh-CN" altLang="en-US" sz="1400" b="1"/>
          </a:p>
        </p:txBody>
      </p:sp>
      <p:sp>
        <p:nvSpPr>
          <p:cNvPr id="4" name="文本框 3"/>
          <p:cNvSpPr txBox="1"/>
          <p:nvPr/>
        </p:nvSpPr>
        <p:spPr>
          <a:xfrm>
            <a:off x="1524000" y="5798185"/>
            <a:ext cx="9144635" cy="922020"/>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取消记账后是将系统恢复为记账前状态，此时系统没有进行记账，一定要重新记账。</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己结账月份的数据不能取消记账</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66190" y="942340"/>
            <a:ext cx="9144000" cy="528955"/>
          </a:xfrm>
        </p:spPr>
        <p:txBody>
          <a:bodyPr>
            <a:normAutofit/>
          </a:bodyPr>
          <a:lstStyle/>
          <a:p>
            <a:r>
              <a:rPr lang="zh-CN" altLang="en-US" sz="2400" b="1"/>
              <a:t>第二节  账簿查询</a:t>
            </a:r>
          </a:p>
        </p:txBody>
      </p:sp>
      <p:sp>
        <p:nvSpPr>
          <p:cNvPr id="3" name="副标题 2"/>
          <p:cNvSpPr>
            <a:spLocks noGrp="1"/>
          </p:cNvSpPr>
          <p:nvPr>
            <p:ph type="subTitle" idx="1"/>
          </p:nvPr>
        </p:nvSpPr>
        <p:spPr>
          <a:xfrm>
            <a:off x="1395095" y="2000250"/>
            <a:ext cx="9144000" cy="4148455"/>
          </a:xfrm>
        </p:spPr>
        <p:txBody>
          <a:bodyPr/>
          <a:lstStyle/>
          <a:p>
            <a:pPr algn="l"/>
            <a:r>
              <a:rPr lang="zh-CN" altLang="en-US" sz="2000" b="1"/>
              <a:t>一、日记账及基本账查询</a:t>
            </a:r>
          </a:p>
          <a:p>
            <a:pPr algn="l"/>
            <a:r>
              <a:rPr lang="zh-CN" altLang="en-US" sz="2000" b="1"/>
              <a:t>1.现金日记账查询</a:t>
            </a:r>
          </a:p>
          <a:p>
            <a:pPr algn="l"/>
            <a:r>
              <a:rPr lang="zh-CN" altLang="en-US" sz="2000"/>
              <a:t>以“002卢飞”的身份重新注册总账系统。</a:t>
            </a:r>
          </a:p>
          <a:p>
            <a:pPr algn="l"/>
            <a:r>
              <a:rPr lang="zh-CN" altLang="en-US" sz="2000"/>
              <a:t>操作员：002；密码：2；账套：001；会计年度：2016；操作日期：2016-08-31。</a:t>
            </a:r>
          </a:p>
          <a:p>
            <a:pPr algn="l"/>
            <a:r>
              <a:rPr lang="zh-CN" altLang="en-US" sz="2000" b="1"/>
              <a:t>操作指导：</a:t>
            </a:r>
          </a:p>
          <a:p>
            <a:pPr algn="l"/>
            <a:r>
              <a:rPr lang="zh-CN" altLang="en-US" sz="2000"/>
              <a:t>(1)执行系统菜单“业务工作—财务会计—出纳——现金日记账”命令，打开“现金日记账查询条件”对话框。</a:t>
            </a:r>
          </a:p>
          <a:p>
            <a:pPr algn="l"/>
            <a:endParaRPr lang="zh-CN" altLang="en-US" sz="2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2460"/>
            <a:ext cx="9144000" cy="4625340"/>
          </a:xfrm>
        </p:spPr>
        <p:txBody>
          <a:bodyPr/>
          <a:lstStyle/>
          <a:p>
            <a:pPr algn="l"/>
            <a:r>
              <a:rPr lang="zh-CN" altLang="en-US" sz="2000"/>
              <a:t>(2)选择科目“1001库存现金”，默认月份“2016.08”。如图4-49所示：</a:t>
            </a:r>
          </a:p>
        </p:txBody>
      </p:sp>
      <p:pic>
        <p:nvPicPr>
          <p:cNvPr id="125" name="图片 125" descr="C:\Users\Administrator\Desktop\会计信息系统\第三章\实验三截图\2-7-1出纳现金.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02435" y="1023620"/>
            <a:ext cx="8036560" cy="4669790"/>
          </a:xfrm>
          <a:prstGeom prst="rect">
            <a:avLst/>
          </a:prstGeom>
          <a:noFill/>
          <a:ln>
            <a:noFill/>
          </a:ln>
        </p:spPr>
      </p:pic>
      <p:sp>
        <p:nvSpPr>
          <p:cNvPr id="100" name="文本框 99"/>
          <p:cNvSpPr txBox="1"/>
          <p:nvPr/>
        </p:nvSpPr>
        <p:spPr>
          <a:xfrm>
            <a:off x="2858135" y="604456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49</a:t>
            </a:r>
            <a:r>
              <a:rPr lang="zh-CN" altLang="en-US" sz="1400" b="1">
                <a:latin typeface="黑体" panose="02010609060101010101" charset="-122"/>
                <a:ea typeface="黑体" panose="02010609060101010101" charset="-122"/>
                <a:cs typeface="黑体" panose="02010609060101010101" charset="-122"/>
              </a:rPr>
              <a:t>查询账簿</a:t>
            </a:r>
            <a:endParaRPr lang="zh-CN" altLang="en-US" sz="1400" b="1"/>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a:t>(3)单击“确认”按钮，进入“现金日记账”窗口。如图4-50所示：</a:t>
            </a:r>
          </a:p>
        </p:txBody>
      </p:sp>
      <p:pic>
        <p:nvPicPr>
          <p:cNvPr id="126" name="图片 126" descr="C:\Users\Administrator\Desktop\第二稿\实验三\19现金日记账.png"/>
          <p:cNvPicPr>
            <a:picLocks noChangeAspect="1" noChangeArrowheads="1"/>
          </p:cNvPicPr>
          <p:nvPr/>
        </p:nvPicPr>
        <p:blipFill>
          <a:blip r:embed="rId2">
            <a:extLst>
              <a:ext uri="{28A0092B-C50C-407E-A947-70E740481C1C}">
                <a14:useLocalDpi xmlns:a14="http://schemas.microsoft.com/office/drawing/2010/main" val="0"/>
              </a:ext>
            </a:extLst>
          </a:blip>
          <a:srcRect t="389" b="18041"/>
          <a:stretch>
            <a:fillRect/>
          </a:stretch>
        </p:blipFill>
        <p:spPr>
          <a:xfrm>
            <a:off x="1601470" y="971550"/>
            <a:ext cx="9703435" cy="3766820"/>
          </a:xfrm>
          <a:prstGeom prst="rect">
            <a:avLst/>
          </a:prstGeom>
          <a:noFill/>
          <a:ln>
            <a:noFill/>
          </a:ln>
        </p:spPr>
      </p:pic>
      <p:sp>
        <p:nvSpPr>
          <p:cNvPr id="100" name="文本框 99"/>
          <p:cNvSpPr txBox="1"/>
          <p:nvPr/>
        </p:nvSpPr>
        <p:spPr>
          <a:xfrm>
            <a:off x="3155950"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50</a:t>
            </a:r>
            <a:r>
              <a:rPr lang="zh-CN" altLang="en-US" sz="1400" b="1">
                <a:latin typeface="黑体" panose="02010609060101010101" charset="-122"/>
                <a:ea typeface="黑体" panose="02010609060101010101" charset="-122"/>
                <a:cs typeface="黑体" panose="02010609060101010101" charset="-122"/>
              </a:rPr>
              <a:t>现金日记账</a:t>
            </a:r>
            <a:endParaRPr lang="zh-CN" altLang="en-US" sz="1400" b="1"/>
          </a:p>
        </p:txBody>
      </p:sp>
      <p:sp>
        <p:nvSpPr>
          <p:cNvPr id="4" name="文本框 3"/>
          <p:cNvSpPr txBox="1"/>
          <p:nvPr/>
        </p:nvSpPr>
        <p:spPr>
          <a:xfrm>
            <a:off x="1386205" y="5637530"/>
            <a:ext cx="9510395" cy="706755"/>
          </a:xfrm>
          <a:prstGeom prst="rect">
            <a:avLst/>
          </a:prstGeom>
          <a:noFill/>
          <a:ln w="9525">
            <a:noFill/>
          </a:ln>
        </p:spPr>
        <p:txBody>
          <a:bodyPr wrap="square">
            <a:spAutoFit/>
          </a:bodyPr>
          <a:lstStyle/>
          <a:p>
            <a:pPr marL="266700" indent="-266700"/>
            <a:r>
              <a:rPr sz="2000">
                <a:latin typeface="宋体" panose="02010600030101010101" pitchFamily="2" charset="-122"/>
                <a:ea typeface="宋体" panose="02010600030101010101" pitchFamily="2" charset="-122"/>
                <a:cs typeface="宋体" panose="02010600030101010101" pitchFamily="2" charset="-122"/>
              </a:rPr>
              <a:t>(4)双击某行或将光标定在某行再单击“凭证”按钮，可查看相应的凭证。</a:t>
            </a:r>
          </a:p>
          <a:p>
            <a:pPr marL="266700" indent="-266700"/>
            <a:r>
              <a:rPr sz="2000">
                <a:latin typeface="宋体" panose="02010600030101010101" pitchFamily="2" charset="-122"/>
                <a:ea typeface="宋体" panose="02010600030101010101" pitchFamily="2" charset="-122"/>
                <a:cs typeface="宋体" panose="02010600030101010101" pitchFamily="2" charset="-122"/>
              </a:rPr>
              <a:t>(5)单击“退出”按钮。</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20495" y="786765"/>
            <a:ext cx="9144000" cy="4780915"/>
          </a:xfrm>
        </p:spPr>
        <p:txBody>
          <a:bodyPr/>
          <a:lstStyle/>
          <a:p>
            <a:pPr algn="l"/>
            <a:r>
              <a:rPr lang="zh-CN" altLang="en-US" sz="2000" b="1"/>
              <a:t>2.银行存款日记账</a:t>
            </a:r>
          </a:p>
          <a:p>
            <a:pPr algn="l"/>
            <a:r>
              <a:rPr lang="zh-CN" altLang="en-US" sz="2000"/>
              <a:t>银行存款日记账查询与现金日记账查询操作基本相同，所不同的只是银行存款日记账多一结算号栏，主要是对账时用。</a:t>
            </a:r>
          </a:p>
          <a:p>
            <a:pPr algn="l"/>
            <a:r>
              <a:rPr lang="zh-CN" altLang="en-US" sz="2000" b="1"/>
              <a:t>3.基本账簿查询</a:t>
            </a:r>
          </a:p>
          <a:p>
            <a:pPr algn="l"/>
            <a:r>
              <a:rPr lang="zh-CN" altLang="en-US" sz="2000"/>
              <a:t>以“001丁一”的身份重新注册总账系统。</a:t>
            </a:r>
          </a:p>
          <a:p>
            <a:pPr algn="l"/>
            <a:r>
              <a:rPr lang="zh-CN" altLang="en-US" sz="2000"/>
              <a:t>操作员：001；密码：1；账套：001；会计年度：2016；操作日期：2016-08-31。</a:t>
            </a:r>
          </a:p>
          <a:p>
            <a:pPr algn="l"/>
            <a:r>
              <a:rPr lang="zh-CN" altLang="en-US" sz="2000" b="1"/>
              <a:t>操作指导：</a:t>
            </a:r>
          </a:p>
          <a:p>
            <a:pPr algn="l"/>
            <a:r>
              <a:rPr lang="zh-CN" altLang="en-US" sz="2000"/>
              <a:t>(1)执行系统菜单“账表—科目账—总账”命令，查询总账。</a:t>
            </a:r>
          </a:p>
          <a:p>
            <a:pPr algn="l"/>
            <a:r>
              <a:rPr lang="zh-CN" altLang="en-US" sz="2000"/>
              <a:t>(2)执行系统菜单“账表—科目账—余额表”命令，查询发生额及余额表。</a:t>
            </a:r>
          </a:p>
          <a:p>
            <a:pPr algn="l"/>
            <a:r>
              <a:rPr lang="zh-CN" altLang="en-US" sz="2000"/>
              <a:t>(3)执行系统菜单“账表—科目账—明细账”命令，查询月份综合明细账。</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4676775"/>
          </a:xfrm>
        </p:spPr>
        <p:txBody>
          <a:bodyPr/>
          <a:lstStyle/>
          <a:p>
            <a:pPr algn="l"/>
            <a:r>
              <a:rPr lang="zh-CN" altLang="en-US" sz="2000" b="1"/>
              <a:t>二、辅助核算账簿查询（以部门账为例）</a:t>
            </a:r>
          </a:p>
          <a:p>
            <a:pPr algn="l"/>
            <a:r>
              <a:rPr lang="zh-CN" altLang="en-US" sz="2000" b="1"/>
              <a:t>1.部门总账</a:t>
            </a:r>
          </a:p>
          <a:p>
            <a:pPr algn="l"/>
            <a:r>
              <a:rPr lang="zh-CN" altLang="en-US" sz="2000" b="1"/>
              <a:t>操作指导：</a:t>
            </a:r>
          </a:p>
          <a:p>
            <a:pPr algn="l"/>
            <a:r>
              <a:rPr lang="zh-CN" altLang="en-US" sz="2000"/>
              <a:t>(1)执行“总账—账表—部门辅助账—部门总账—部门三栏总账”命令，进入“部门三栏总账条件”窗口。</a:t>
            </a:r>
          </a:p>
          <a:p>
            <a:pPr algn="l"/>
            <a:r>
              <a:rPr lang="zh-CN" altLang="en-US" sz="2000"/>
              <a:t>(2)输入查询条件：科目“660204差旅费”，部门“总经理经理办公室”。如图4-51所示：</a:t>
            </a:r>
          </a:p>
        </p:txBody>
      </p:sp>
      <p:pic>
        <p:nvPicPr>
          <p:cNvPr id="127" name="图片 127" descr="C:\Users\Administrator\Desktop\第二稿\实验三\部门三栏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52015" y="3200400"/>
            <a:ext cx="6647180" cy="2365375"/>
          </a:xfrm>
          <a:prstGeom prst="rect">
            <a:avLst/>
          </a:prstGeom>
          <a:noFill/>
          <a:ln>
            <a:noFill/>
          </a:ln>
        </p:spPr>
      </p:pic>
      <p:sp>
        <p:nvSpPr>
          <p:cNvPr id="100" name="文本框 99"/>
          <p:cNvSpPr txBox="1"/>
          <p:nvPr/>
        </p:nvSpPr>
        <p:spPr>
          <a:xfrm>
            <a:off x="2935605" y="56921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51</a:t>
            </a:r>
            <a:r>
              <a:rPr lang="zh-CN" altLang="en-US" sz="1400" b="1">
                <a:latin typeface="黑体" panose="02010609060101010101" charset="-122"/>
                <a:ea typeface="黑体" panose="02010609060101010101" charset="-122"/>
                <a:cs typeface="黑体" panose="02010609060101010101" charset="-122"/>
              </a:rPr>
              <a:t>部门三栏总账</a:t>
            </a:r>
            <a:endParaRPr lang="zh-CN" altLang="en-US" sz="1400" b="1"/>
          </a:p>
        </p:txBody>
      </p:sp>
      <p:sp>
        <p:nvSpPr>
          <p:cNvPr id="5" name="文本框 4"/>
          <p:cNvSpPr txBox="1"/>
          <p:nvPr/>
        </p:nvSpPr>
        <p:spPr>
          <a:xfrm>
            <a:off x="1524000" y="5998845"/>
            <a:ext cx="9144000" cy="706755"/>
          </a:xfrm>
          <a:prstGeom prst="rect">
            <a:avLst/>
          </a:prstGeom>
          <a:noFill/>
          <a:ln w="9525">
            <a:noFill/>
          </a:ln>
        </p:spPr>
        <p:txBody>
          <a:bodyPr wrap="square">
            <a:spAutoFit/>
          </a:bodyPr>
          <a:lstStyle/>
          <a:p>
            <a:pPr marL="266700" indent="-266700"/>
            <a:r>
              <a:rPr lang="en-US" altLang="zh-CN" sz="2000" b="0">
                <a:latin typeface="Times New Roman" panose="02020603050405020304" charset="0"/>
                <a:cs typeface="Times New Roman" panose="02020603050405020304" charset="0"/>
              </a:rPr>
              <a:t>(3)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单击“确定”按钮，显示查询结果。 </a:t>
            </a:r>
          </a:p>
          <a:p>
            <a:pPr marL="266700" indent="-266700"/>
            <a:r>
              <a:rPr lang="en-US" altLang="zh-CN" sz="2000" b="0">
                <a:latin typeface="Times New Roman" panose="02020603050405020304" charset="0"/>
                <a:cs typeface="Times New Roman" panose="02020603050405020304" charset="0"/>
              </a:rPr>
              <a:t>(4) </a:t>
            </a:r>
            <a:r>
              <a:rPr lang="zh-CN" altLang="en-US" sz="2000" b="0">
                <a:latin typeface="宋体" panose="02010600030101010101" pitchFamily="2" charset="-122"/>
                <a:ea typeface="宋体" panose="02010600030101010101" pitchFamily="2" charset="-122"/>
                <a:cs typeface="宋体" panose="02010600030101010101" pitchFamily="2" charset="-122"/>
              </a:rPr>
              <a:t>将光标定在总账的某笔业务上，单击“明细”按钮，可以联查部门明细账。</a:t>
            </a:r>
            <a:endParaRPr lang="zh-CN" altLang="en-U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26085"/>
            <a:ext cx="9144000" cy="5335270"/>
          </a:xfrm>
        </p:spPr>
        <p:txBody>
          <a:bodyPr>
            <a:normAutofit lnSpcReduction="10000"/>
          </a:bodyPr>
          <a:lstStyle/>
          <a:p>
            <a:pPr algn="l"/>
            <a:r>
              <a:rPr lang="zh-CN" altLang="en-US" sz="2000" b="1"/>
              <a:t>二、凭证填制</a:t>
            </a:r>
          </a:p>
          <a:p>
            <a:pPr algn="l"/>
            <a:r>
              <a:rPr lang="zh-CN" altLang="en-US" sz="2000"/>
              <a:t>登录系统</a:t>
            </a:r>
          </a:p>
          <a:p>
            <a:pPr algn="l"/>
            <a:r>
              <a:rPr lang="zh-CN" altLang="en-US" sz="2000"/>
              <a:t>以“003陈旺”的身份注册进入企业操作平台中的总账系统。</a:t>
            </a:r>
          </a:p>
          <a:p>
            <a:pPr algn="l"/>
            <a:r>
              <a:rPr lang="zh-CN" altLang="en-US" sz="2000"/>
              <a:t>操作员：003；密码：3；账套：001；会计年度：2016；操作日期：2016-08-31。</a:t>
            </a:r>
          </a:p>
          <a:p>
            <a:pPr algn="l"/>
            <a:r>
              <a:rPr lang="zh-CN" altLang="en-US" sz="2000"/>
              <a:t>注意：</a:t>
            </a:r>
          </a:p>
          <a:p>
            <a:pPr marL="342900" indent="-342900" algn="l">
              <a:buFont typeface="Wingdings" panose="05000000000000000000" charset="0"/>
              <a:buChar char=""/>
            </a:pPr>
            <a:r>
              <a:rPr lang="zh-CN" altLang="en-US" sz="2000"/>
              <a:t>因为每张凭证的制单日期不一样，所以注册总账系统时把操作日期设置为2016-08-31。这样，可以只注册一次，在填制凭证时就可输入不同的凭证日期。</a:t>
            </a:r>
          </a:p>
          <a:p>
            <a:pPr algn="l"/>
            <a:endParaRPr lang="zh-CN" altLang="en-US" sz="2000" b="1"/>
          </a:p>
          <a:p>
            <a:pPr algn="l"/>
            <a:r>
              <a:rPr lang="zh-CN" altLang="en-US" sz="2000" b="1"/>
              <a:t>业务一  现金流量科目</a:t>
            </a:r>
          </a:p>
          <a:p>
            <a:pPr algn="l"/>
            <a:r>
              <a:rPr lang="zh-CN" altLang="en-US" sz="2000"/>
              <a:t>2016年8月8日，现金支付销售部业务招待费500元。附单据1张。</a:t>
            </a:r>
          </a:p>
          <a:p>
            <a:pPr algn="l"/>
            <a:r>
              <a:rPr lang="zh-CN" altLang="en-US" sz="2000"/>
              <a:t>借：销售费用（6601）                 500</a:t>
            </a:r>
          </a:p>
          <a:p>
            <a:pPr algn="l"/>
            <a:r>
              <a:rPr lang="zh-CN" altLang="en-US" sz="2000"/>
              <a:t>贷：库存现金（ 1001 ）                 500</a:t>
            </a:r>
          </a:p>
          <a:p>
            <a:pPr algn="l"/>
            <a:r>
              <a:rPr lang="zh-CN" altLang="en-US" sz="2000"/>
              <a:t>(1)执行“业务工作—财务会计—总账—凭证—填制凭证”命令，进入”填制凭证”窗口。单击左上角“    ”按钮，增加一张空白凭证。</a:t>
            </a:r>
          </a:p>
        </p:txBody>
      </p:sp>
      <p:pic>
        <p:nvPicPr>
          <p:cNvPr id="4" name="图片 3"/>
          <p:cNvPicPr>
            <a:picLocks noChangeAspect="1"/>
          </p:cNvPicPr>
          <p:nvPr/>
        </p:nvPicPr>
        <p:blipFill>
          <a:blip r:embed="rId2"/>
          <a:stretch>
            <a:fillRect/>
          </a:stretch>
        </p:blipFill>
        <p:spPr>
          <a:xfrm>
            <a:off x="3908425" y="5055870"/>
            <a:ext cx="190500" cy="18097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6885"/>
            <a:ext cx="9144000" cy="5180330"/>
          </a:xfrm>
        </p:spPr>
        <p:txBody>
          <a:bodyPr/>
          <a:lstStyle/>
          <a:p>
            <a:pPr algn="l"/>
            <a:r>
              <a:rPr lang="zh-CN" altLang="en-US" sz="2000" b="1"/>
              <a:t>2.部门明细账</a:t>
            </a:r>
          </a:p>
          <a:p>
            <a:pPr algn="l"/>
            <a:r>
              <a:rPr lang="zh-CN" altLang="en-US" sz="2000" b="1"/>
              <a:t>操作指导：</a:t>
            </a:r>
          </a:p>
          <a:p>
            <a:pPr algn="l"/>
            <a:r>
              <a:rPr lang="zh-CN" altLang="en-US" sz="2000"/>
              <a:t>(1)执行系统菜单“总账—账表—部门辅助账—部门明细账—部门多栏明细账条件”命令，进入“部门多栏明细账条件”窗口。</a:t>
            </a:r>
          </a:p>
          <a:p>
            <a:pPr algn="l"/>
            <a:r>
              <a:rPr lang="zh-CN" altLang="en-US" sz="2000"/>
              <a:t>(2)选择科目“6602 管理费用”，选择需要查询的部门，如财务部，月份范围“2016.08—2016.08”，分析方式“金额分析”。如图4-52所示：</a:t>
            </a:r>
          </a:p>
        </p:txBody>
      </p:sp>
      <p:pic>
        <p:nvPicPr>
          <p:cNvPr id="128" name="图片 128" descr="C:\Users\Administrator\Desktop\第二稿\实验三\部门多栏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12950" y="2659380"/>
            <a:ext cx="7468235" cy="2546350"/>
          </a:xfrm>
          <a:prstGeom prst="rect">
            <a:avLst/>
          </a:prstGeom>
          <a:noFill/>
          <a:ln>
            <a:noFill/>
          </a:ln>
        </p:spPr>
      </p:pic>
      <p:sp>
        <p:nvSpPr>
          <p:cNvPr id="100" name="文本框 99"/>
          <p:cNvSpPr txBox="1"/>
          <p:nvPr/>
        </p:nvSpPr>
        <p:spPr>
          <a:xfrm>
            <a:off x="1524000" y="5657215"/>
            <a:ext cx="9144000" cy="1014730"/>
          </a:xfrm>
          <a:prstGeom prst="rect">
            <a:avLst/>
          </a:prstGeom>
          <a:noFill/>
          <a:ln w="9525">
            <a:noFill/>
          </a:ln>
        </p:spPr>
        <p:txBody>
          <a:bodyPr wrap="square">
            <a:spAutoFit/>
          </a:bodyPr>
          <a:lstStyle/>
          <a:p>
            <a:pPr marL="266700" indent="-266700"/>
            <a:r>
              <a:rPr lang="en-US" altLang="zh-CN" sz="2000" b="0">
                <a:latin typeface="Times New Roman" panose="02020603050405020304" charset="0"/>
                <a:cs typeface="Times New Roman" panose="02020603050405020304" charset="0"/>
              </a:rPr>
              <a:t>(3) </a:t>
            </a:r>
            <a:r>
              <a:rPr lang="zh-CN" altLang="en-US" sz="2000" b="0">
                <a:latin typeface="宋体" panose="02010600030101010101" pitchFamily="2" charset="-122"/>
                <a:ea typeface="宋体" panose="02010600030101010101" pitchFamily="2" charset="-122"/>
                <a:cs typeface="宋体" panose="02010600030101010101" pitchFamily="2" charset="-122"/>
              </a:rPr>
              <a:t>单击“确认”按钮，显示查询结果。</a:t>
            </a:r>
          </a:p>
          <a:p>
            <a:pPr marL="266700" indent="-266700"/>
            <a:r>
              <a:rPr lang="en-US" altLang="zh-CN" sz="2000" b="0">
                <a:latin typeface="Times New Roman" panose="02020603050405020304" charset="0"/>
                <a:cs typeface="Times New Roman" panose="02020603050405020304" charset="0"/>
              </a:rPr>
              <a:t>(4) </a:t>
            </a:r>
            <a:r>
              <a:rPr lang="zh-CN" altLang="en-US" sz="2000" b="0">
                <a:latin typeface="宋体" panose="02010600030101010101" pitchFamily="2" charset="-122"/>
                <a:ea typeface="宋体" panose="02010600030101010101" pitchFamily="2" charset="-122"/>
                <a:cs typeface="宋体" panose="02010600030101010101" pitchFamily="2" charset="-122"/>
              </a:rPr>
              <a:t>将光标定在多栏账的某笔业务上，单击“凭证”按钮，可以联查该笔业务的凭证。</a:t>
            </a:r>
            <a:endParaRPr lang="zh-CN" altLang="en-US" sz="2000"/>
          </a:p>
        </p:txBody>
      </p:sp>
      <p:sp>
        <p:nvSpPr>
          <p:cNvPr id="4" name="文本框 3"/>
          <p:cNvSpPr txBox="1"/>
          <p:nvPr/>
        </p:nvSpPr>
        <p:spPr>
          <a:xfrm>
            <a:off x="2820035" y="53086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52</a:t>
            </a:r>
            <a:r>
              <a:rPr lang="zh-CN" altLang="en-US" sz="1400" b="1">
                <a:latin typeface="黑体" panose="02010609060101010101" charset="-122"/>
                <a:ea typeface="黑体" panose="02010609060101010101" charset="-122"/>
                <a:cs typeface="黑体" panose="02010609060101010101" charset="-122"/>
              </a:rPr>
              <a:t>部门多栏明细账</a:t>
            </a:r>
            <a:endParaRPr lang="zh-CN" altLang="en-US" sz="1400" b="1"/>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b="1"/>
              <a:t>3.部门收支分析</a:t>
            </a:r>
          </a:p>
          <a:p>
            <a:pPr algn="l"/>
            <a:r>
              <a:rPr lang="zh-CN" altLang="en-US" sz="2000" b="1"/>
              <a:t>操作指导：</a:t>
            </a:r>
          </a:p>
          <a:p>
            <a:pPr algn="l"/>
            <a:r>
              <a:rPr lang="zh-CN" altLang="en-US" sz="2000"/>
              <a:t>(1)执行系统菜单“总账—账表—部门辅助账—部门收支分析”，进入“部门收支分析条件”窗口。第一步选择分析科目：选择所有的部门核算科目。如图4-53所示：</a:t>
            </a:r>
          </a:p>
        </p:txBody>
      </p:sp>
      <p:pic>
        <p:nvPicPr>
          <p:cNvPr id="129" name="图片 129" descr="C:\Users\Administrator\Desktop\第二稿\实验三\20部门辅助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01165" y="2205355"/>
            <a:ext cx="8789670" cy="3531870"/>
          </a:xfrm>
          <a:prstGeom prst="rect">
            <a:avLst/>
          </a:prstGeom>
          <a:noFill/>
          <a:ln>
            <a:noFill/>
          </a:ln>
        </p:spPr>
      </p:pic>
      <p:sp>
        <p:nvSpPr>
          <p:cNvPr id="100" name="文本框 99"/>
          <p:cNvSpPr txBox="1"/>
          <p:nvPr/>
        </p:nvSpPr>
        <p:spPr>
          <a:xfrm>
            <a:off x="3129915" y="6083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53</a:t>
            </a:r>
            <a:r>
              <a:rPr lang="zh-CN" altLang="en-US" sz="1400" b="1">
                <a:latin typeface="黑体" panose="02010609060101010101" charset="-122"/>
                <a:ea typeface="黑体" panose="02010609060101010101" charset="-122"/>
                <a:cs typeface="黑体" panose="02010609060101010101" charset="-122"/>
              </a:rPr>
              <a:t>分析科目</a:t>
            </a:r>
            <a:endParaRPr lang="zh-CN" altLang="en-US" sz="1400" b="1"/>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33195" y="593090"/>
            <a:ext cx="9144000" cy="4923155"/>
          </a:xfrm>
        </p:spPr>
        <p:txBody>
          <a:bodyPr/>
          <a:lstStyle/>
          <a:p>
            <a:pPr algn="l"/>
            <a:r>
              <a:rPr lang="zh-CN" altLang="en-US" sz="2000"/>
              <a:t>(2)单击“下一步”按钮。第二步选择分析部门：选择所有的部门。如图4-54所示：</a:t>
            </a:r>
          </a:p>
        </p:txBody>
      </p:sp>
      <p:pic>
        <p:nvPicPr>
          <p:cNvPr id="130" name="图片 130" descr="C:\Users\Administrator\Desktop\第二稿\实验三\21部门辅助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35150" y="1463040"/>
            <a:ext cx="8108950" cy="3634105"/>
          </a:xfrm>
          <a:prstGeom prst="rect">
            <a:avLst/>
          </a:prstGeom>
          <a:noFill/>
          <a:ln>
            <a:noFill/>
          </a:ln>
        </p:spPr>
      </p:pic>
      <p:sp>
        <p:nvSpPr>
          <p:cNvPr id="100" name="文本框 99"/>
          <p:cNvSpPr txBox="1"/>
          <p:nvPr/>
        </p:nvSpPr>
        <p:spPr>
          <a:xfrm>
            <a:off x="3349625" y="55162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54</a:t>
            </a:r>
            <a:r>
              <a:rPr lang="zh-CN" altLang="en-US" sz="1400" b="1">
                <a:latin typeface="黑体" panose="02010609060101010101" charset="-122"/>
                <a:ea typeface="黑体" panose="02010609060101010101" charset="-122"/>
                <a:cs typeface="黑体" panose="02010609060101010101" charset="-122"/>
              </a:rPr>
              <a:t>分析部门</a:t>
            </a:r>
            <a:endParaRPr lang="zh-CN" altLang="en-US" sz="1400" b="1"/>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03605"/>
            <a:ext cx="9144000" cy="4354195"/>
          </a:xfrm>
        </p:spPr>
        <p:txBody>
          <a:bodyPr/>
          <a:lstStyle/>
          <a:p>
            <a:pPr algn="l"/>
            <a:r>
              <a:rPr lang="zh-CN" altLang="en-US" sz="2000"/>
              <a:t>(3)单击“下一步”按钮。第三步选择分析月份：起止月份“2016.08—2016.08”。如图4-55所示：</a:t>
            </a:r>
          </a:p>
        </p:txBody>
      </p:sp>
      <p:pic>
        <p:nvPicPr>
          <p:cNvPr id="131" name="图片 131" descr="C:\Users\Administrator\Desktop\第二稿\实验三\22部门辅助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42770" y="1691640"/>
            <a:ext cx="8157845" cy="3566795"/>
          </a:xfrm>
          <a:prstGeom prst="rect">
            <a:avLst/>
          </a:prstGeom>
          <a:noFill/>
          <a:ln>
            <a:noFill/>
          </a:ln>
        </p:spPr>
      </p:pic>
      <p:sp>
        <p:nvSpPr>
          <p:cNvPr id="100" name="文本框 99"/>
          <p:cNvSpPr txBox="1"/>
          <p:nvPr/>
        </p:nvSpPr>
        <p:spPr>
          <a:xfrm>
            <a:off x="3207385" y="57600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55</a:t>
            </a:r>
            <a:r>
              <a:rPr lang="zh-CN" altLang="en-US" sz="1400" b="1">
                <a:latin typeface="黑体" panose="02010609060101010101" charset="-122"/>
                <a:ea typeface="黑体" panose="02010609060101010101" charset="-122"/>
                <a:cs typeface="黑体" panose="02010609060101010101" charset="-122"/>
              </a:rPr>
              <a:t>分析月份</a:t>
            </a:r>
            <a:endParaRPr lang="zh-CN" altLang="en-US" sz="1400" b="1"/>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a:t>(4)单击“完成”按钮，显示查询结果。如图4-56所示：</a:t>
            </a:r>
          </a:p>
        </p:txBody>
      </p:sp>
      <p:pic>
        <p:nvPicPr>
          <p:cNvPr id="132" name="图片 132" descr="C:\Users\Administrator\Desktop\第二稿\实验三\23部门辅助账.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75155" y="1135380"/>
            <a:ext cx="8442325" cy="4586605"/>
          </a:xfrm>
          <a:prstGeom prst="rect">
            <a:avLst/>
          </a:prstGeom>
          <a:noFill/>
          <a:ln>
            <a:noFill/>
          </a:ln>
        </p:spPr>
      </p:pic>
      <p:sp>
        <p:nvSpPr>
          <p:cNvPr id="100" name="文本框 99"/>
          <p:cNvSpPr txBox="1"/>
          <p:nvPr/>
        </p:nvSpPr>
        <p:spPr>
          <a:xfrm>
            <a:off x="3284855" y="59797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56</a:t>
            </a:r>
            <a:r>
              <a:rPr lang="zh-CN" altLang="en-US" sz="1400" b="1">
                <a:latin typeface="黑体" panose="02010609060101010101" charset="-122"/>
                <a:ea typeface="黑体" panose="02010609060101010101" charset="-122"/>
                <a:cs typeface="黑体" panose="02010609060101010101" charset="-122"/>
              </a:rPr>
              <a:t>分析结果</a:t>
            </a:r>
            <a:endParaRPr lang="zh-CN" altLang="en-US" sz="1400"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45160"/>
            <a:ext cx="9144000" cy="4612640"/>
          </a:xfrm>
        </p:spPr>
        <p:txBody>
          <a:bodyPr/>
          <a:lstStyle/>
          <a:p>
            <a:pPr algn="l"/>
            <a:r>
              <a:rPr lang="zh-CN" altLang="en-US" sz="2000"/>
              <a:t>(2)选择凭证类型“付款凭证”；输入制单日期“2016-08-08”；输入附单据数1； 输入摘要“支付业务招待费”；输入科目名称“6601”，借方金额“500”，回车；摘要自动带到下一行，输入科目名称“1001”，贷方金额“500”。如图4-1所示：</a:t>
            </a:r>
          </a:p>
        </p:txBody>
      </p:sp>
      <p:pic>
        <p:nvPicPr>
          <p:cNvPr id="4" name="图片 3"/>
          <p:cNvPicPr>
            <a:picLocks noChangeAspect="1"/>
          </p:cNvPicPr>
          <p:nvPr/>
        </p:nvPicPr>
        <p:blipFill>
          <a:blip r:embed="rId2"/>
          <a:stretch>
            <a:fillRect/>
          </a:stretch>
        </p:blipFill>
        <p:spPr>
          <a:xfrm>
            <a:off x="1620520" y="1729105"/>
            <a:ext cx="8278495" cy="3101975"/>
          </a:xfrm>
          <a:prstGeom prst="rect">
            <a:avLst/>
          </a:prstGeom>
        </p:spPr>
      </p:pic>
      <p:sp>
        <p:nvSpPr>
          <p:cNvPr id="100" name="文本框 99"/>
          <p:cNvSpPr txBox="1"/>
          <p:nvPr/>
        </p:nvSpPr>
        <p:spPr>
          <a:xfrm>
            <a:off x="3220085" y="48310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1</a:t>
            </a:r>
            <a:r>
              <a:rPr lang="zh-CN" altLang="en-US" sz="1400" b="1">
                <a:latin typeface="黑体" panose="02010609060101010101" charset="-122"/>
                <a:ea typeface="黑体" panose="02010609060101010101" charset="-122"/>
                <a:cs typeface="黑体" panose="02010609060101010101" charset="-122"/>
              </a:rPr>
              <a:t>业务一凭证</a:t>
            </a:r>
            <a:endParaRPr lang="zh-CN" altLang="en-US" sz="1400" b="1"/>
          </a:p>
        </p:txBody>
      </p:sp>
      <p:sp>
        <p:nvSpPr>
          <p:cNvPr id="5" name="文本框 4"/>
          <p:cNvSpPr txBox="1"/>
          <p:nvPr/>
        </p:nvSpPr>
        <p:spPr>
          <a:xfrm>
            <a:off x="1395095" y="5257800"/>
            <a:ext cx="9272905" cy="132207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因本例已取消“现金流量科目必录现金流量项目”参数选项，如需录入现金流量项目，可单击“流量”按钮，打开“现金流量录入修改”信息提示框，选择该现金流量对应的现金流量项目为“支付的与其他经营活动有关的现金”，单击“确定”返回。</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76375" y="153670"/>
            <a:ext cx="9144000" cy="4923155"/>
          </a:xfrm>
        </p:spPr>
        <p:txBody>
          <a:bodyPr/>
          <a:lstStyle/>
          <a:p>
            <a:pPr algn="l"/>
            <a:r>
              <a:rPr lang="zh-CN" altLang="en-US" sz="2000"/>
              <a:t>(4)单击“保存”按钮，弹出“凭证已成功保存！”信息提示框。单击“确定”按钮。如图4-2所示：</a:t>
            </a:r>
          </a:p>
        </p:txBody>
      </p:sp>
      <p:pic>
        <p:nvPicPr>
          <p:cNvPr id="77" name="图片 77" descr="C:\Users\Administrator\Desktop\第二稿\实验三\凭证保存成功.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029710" y="886460"/>
            <a:ext cx="2841625" cy="1971675"/>
          </a:xfrm>
          <a:prstGeom prst="rect">
            <a:avLst/>
          </a:prstGeom>
          <a:noFill/>
          <a:ln>
            <a:noFill/>
          </a:ln>
        </p:spPr>
      </p:pic>
      <p:sp>
        <p:nvSpPr>
          <p:cNvPr id="100" name="文本框 99"/>
          <p:cNvSpPr txBox="1"/>
          <p:nvPr/>
        </p:nvSpPr>
        <p:spPr>
          <a:xfrm>
            <a:off x="3000375" y="29705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2</a:t>
            </a:r>
            <a:r>
              <a:rPr lang="zh-CN" altLang="en-US" sz="1400" b="1">
                <a:latin typeface="黑体" panose="02010609060101010101" charset="-122"/>
                <a:ea typeface="黑体" panose="02010609060101010101" charset="-122"/>
                <a:cs typeface="黑体" panose="02010609060101010101" charset="-122"/>
              </a:rPr>
              <a:t>业务一凭证保存</a:t>
            </a:r>
            <a:endParaRPr lang="zh-CN" altLang="en-US" sz="1400" b="1"/>
          </a:p>
        </p:txBody>
      </p:sp>
      <p:sp>
        <p:nvSpPr>
          <p:cNvPr id="4" name="文本框 3"/>
          <p:cNvSpPr txBox="1"/>
          <p:nvPr/>
        </p:nvSpPr>
        <p:spPr>
          <a:xfrm>
            <a:off x="1524000" y="3089275"/>
            <a:ext cx="9048750" cy="378460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采用序时控制时，凭证日期应大于等于启用日期，不能超过业务日期。</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凭证一旦保存，其凭证类别、凭证编号不能修改。</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正文中不同行的摘要可以相同也可以不同，但不能为空。每行摘要将随相应的会计科目在明细账、日记账中出现。</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科目编码必须是末级的科目编码。既可以手工直接输入，也可利用右边的放大镜按钮选择  输入。</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金额不能为“零”，红字以“－”号表示。</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可按“</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键取当前凭证借贷方金额的差额到当前光标位置。</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在凭证填制过程中，若某科目为“银行科目”、“外币科目”、“数量科目”、“辅助核算科目”，输完科目名称后，则须继续输入该科目的辅助核算信息。</a:t>
            </a:r>
            <a:endParaRPr lang="zh-CN" altLang="en-US"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47980"/>
            <a:ext cx="9647555" cy="4909820"/>
          </a:xfrm>
        </p:spPr>
        <p:txBody>
          <a:bodyPr/>
          <a:lstStyle/>
          <a:p>
            <a:pPr algn="l"/>
            <a:r>
              <a:rPr lang="zh-CN" altLang="en-US" sz="2000" b="1"/>
              <a:t>业务二  银行科目</a:t>
            </a:r>
          </a:p>
          <a:p>
            <a:pPr algn="l"/>
            <a:r>
              <a:rPr lang="zh-CN" altLang="en-US" sz="2000"/>
              <a:t>2016年8月9日，财务部卢飞从建行提取现金1200元，作为备用金。现金支票号XJ001。</a:t>
            </a:r>
          </a:p>
          <a:p>
            <a:pPr algn="l"/>
            <a:r>
              <a:rPr lang="zh-CN" altLang="en-US" sz="2000"/>
              <a:t>   借：库存现金 （1001）                      1200</a:t>
            </a:r>
          </a:p>
          <a:p>
            <a:pPr algn="l"/>
            <a:r>
              <a:rPr lang="zh-CN" altLang="en-US" sz="2000"/>
              <a:t>       贷：银行存款——建行存款 （100201）       1200</a:t>
            </a:r>
          </a:p>
          <a:p>
            <a:pPr algn="l"/>
            <a:r>
              <a:rPr lang="zh-CN" altLang="en-US" sz="2000"/>
              <a:t>(1)选择凭证类型“付款凭证”；输入制单日期“2016-08-09”，摘要“提取备用金”；在填制凭证过程中，输完银行科目“100201”，单击回车键，弹出“辅助项”对话框。输入结算方式“201”，票号“XJ001”，发生日期“2016-08-09”。如图4-3所示：</a:t>
            </a:r>
          </a:p>
        </p:txBody>
      </p:sp>
      <p:pic>
        <p:nvPicPr>
          <p:cNvPr id="78" name="图片 78" descr="C:\Users\Administrator\Desktop\会计信息系统\第三章\实验三截图\2-1-2-1银行辅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665095" y="3078480"/>
            <a:ext cx="5918835" cy="2695575"/>
          </a:xfrm>
          <a:prstGeom prst="rect">
            <a:avLst/>
          </a:prstGeom>
          <a:noFill/>
          <a:ln>
            <a:noFill/>
          </a:ln>
        </p:spPr>
      </p:pic>
      <p:sp>
        <p:nvSpPr>
          <p:cNvPr id="100" name="文本框 99"/>
          <p:cNvSpPr txBox="1"/>
          <p:nvPr/>
        </p:nvSpPr>
        <p:spPr>
          <a:xfrm>
            <a:off x="2742565" y="6083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4-</a:t>
            </a:r>
            <a:r>
              <a:rPr lang="en-US" altLang="zh-CN" sz="1400" b="1">
                <a:latin typeface="Cambria" panose="02040503050406030204" charset="0"/>
                <a:cs typeface="Cambria" panose="02040503050406030204" charset="0"/>
              </a:rPr>
              <a:t>3</a:t>
            </a:r>
            <a:r>
              <a:rPr lang="zh-CN" altLang="en-US" sz="1400" b="1">
                <a:latin typeface="黑体" panose="02010609060101010101" charset="-122"/>
                <a:ea typeface="黑体" panose="02010609060101010101" charset="-122"/>
                <a:cs typeface="黑体" panose="02010609060101010101" charset="-122"/>
              </a:rPr>
              <a:t>业务二凭证辅助项</a:t>
            </a:r>
            <a:endParaRPr lang="zh-CN" altLang="en-US" sz="1400" b="1"/>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5534</Words>
  <Application>Microsoft Office PowerPoint</Application>
  <PresentationFormat>宽屏</PresentationFormat>
  <Paragraphs>310</Paragraphs>
  <Slides>64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64</vt:i4>
      </vt:variant>
    </vt:vector>
  </HeadingPairs>
  <TitlesOfParts>
    <vt:vector size="73" baseType="lpstr">
      <vt:lpstr>黑体</vt:lpstr>
      <vt:lpstr>宋体</vt:lpstr>
      <vt:lpstr>Arial</vt:lpstr>
      <vt:lpstr>Calibri</vt:lpstr>
      <vt:lpstr>Calibri Light</vt:lpstr>
      <vt:lpstr>Cambria</vt:lpstr>
      <vt:lpstr>Times New Roman</vt:lpstr>
      <vt:lpstr>Wingdings</vt:lpstr>
      <vt:lpstr>Office 主题</vt:lpstr>
      <vt:lpstr>第四章 总账日常业务处理</vt:lpstr>
      <vt:lpstr>PowerPoint 演示文稿</vt:lpstr>
      <vt:lpstr>PowerPoint 演示文稿</vt:lpstr>
      <vt:lpstr>PowerPoint 演示文稿</vt:lpstr>
      <vt:lpstr>第一节  凭证处理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账簿查询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cp:revision>
  <dcterms:created xsi:type="dcterms:W3CDTF">2018-03-15T07:39:00Z</dcterms:created>
  <dcterms:modified xsi:type="dcterms:W3CDTF">2024-01-25T08:20:28Z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