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D7CB3-91A9-4C30-B675-9864EF8849C6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674D6-F6E2-47C0-9DDC-BE083ED92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341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D7CB3-91A9-4C30-B675-9864EF8849C6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674D6-F6E2-47C0-9DDC-BE083ED92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835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D7CB3-91A9-4C30-B675-9864EF8849C6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674D6-F6E2-47C0-9DDC-BE083ED92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8983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916430" y="482600"/>
            <a:ext cx="8559165" cy="6477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方正宋黑简体" panose="02000000000000000000" charset="-122"/>
                <a:ea typeface="方正宋黑简体" panose="02000000000000000000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723265" y="1646555"/>
            <a:ext cx="10699115" cy="4735195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7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4080" y="646176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905"/>
            <a:ext cx="1640205" cy="13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46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D7CB3-91A9-4C30-B675-9864EF8849C6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674D6-F6E2-47C0-9DDC-BE083ED92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812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D7CB3-91A9-4C30-B675-9864EF8849C6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674D6-F6E2-47C0-9DDC-BE083ED92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4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D7CB3-91A9-4C30-B675-9864EF8849C6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674D6-F6E2-47C0-9DDC-BE083ED92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070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D7CB3-91A9-4C30-B675-9864EF8849C6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674D6-F6E2-47C0-9DDC-BE083ED92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25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D7CB3-91A9-4C30-B675-9864EF8849C6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674D6-F6E2-47C0-9DDC-BE083ED92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465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D7CB3-91A9-4C30-B675-9864EF8849C6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674D6-F6E2-47C0-9DDC-BE083ED92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39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D7CB3-91A9-4C30-B675-9864EF8849C6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674D6-F6E2-47C0-9DDC-BE083ED92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072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D7CB3-91A9-4C30-B675-9864EF8849C6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674D6-F6E2-47C0-9DDC-BE083ED92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29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D7CB3-91A9-4C30-B675-9864EF8849C6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674D6-F6E2-47C0-9DDC-BE083ED92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37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16" y="274638"/>
            <a:ext cx="1097308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16" y="1600201"/>
            <a:ext cx="1097308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16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709" y="6356351"/>
            <a:ext cx="3860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828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081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图片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11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888120" y="3107421"/>
            <a:ext cx="5213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prstClr val="black"/>
                </a:solidFill>
              </a:rPr>
              <a:t>第</a:t>
            </a:r>
            <a:r>
              <a:rPr lang="en-US" altLang="zh-CN" sz="3600" b="1" dirty="0">
                <a:solidFill>
                  <a:prstClr val="black"/>
                </a:solidFill>
              </a:rPr>
              <a:t>7</a:t>
            </a:r>
            <a:r>
              <a:rPr lang="zh-CN" altLang="zh-CN" sz="3600" b="1" dirty="0" smtClean="0">
                <a:solidFill>
                  <a:prstClr val="black"/>
                </a:solidFill>
              </a:rPr>
              <a:t>章</a:t>
            </a:r>
            <a:r>
              <a:rPr lang="en-US" altLang="zh-CN" sz="3600" b="1" dirty="0" smtClean="0">
                <a:solidFill>
                  <a:prstClr val="black"/>
                </a:solidFill>
              </a:rPr>
              <a:t>  </a:t>
            </a:r>
            <a:r>
              <a:rPr lang="zh-CN" altLang="zh-CN" sz="3600" b="1" dirty="0" smtClean="0">
                <a:solidFill>
                  <a:prstClr val="black"/>
                </a:solidFill>
              </a:rPr>
              <a:t>应付</a:t>
            </a:r>
            <a:r>
              <a:rPr lang="zh-CN" altLang="zh-CN" sz="3600" b="1" dirty="0">
                <a:solidFill>
                  <a:prstClr val="black"/>
                </a:solidFill>
              </a:rPr>
              <a:t>款管理系统</a:t>
            </a:r>
          </a:p>
        </p:txBody>
      </p:sp>
    </p:spTree>
    <p:extLst>
      <p:ext uri="{BB962C8B-B14F-4D97-AF65-F5344CB8AC3E}">
        <p14:creationId xmlns:p14="http://schemas.microsoft.com/office/powerpoint/2010/main" val="50436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</a:t>
            </a:r>
            <a:r>
              <a:rPr lang="zh-CN" altLang="zh-CN" dirty="0"/>
              <a:t>　应付款管理系统日常业务处理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7.4.2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偿还欠款业务</a:t>
            </a:r>
          </a:p>
          <a:p>
            <a:r>
              <a:rPr lang="zh-CN" altLang="zh-CN" dirty="0"/>
              <a:t>【案例</a:t>
            </a:r>
            <a:r>
              <a:rPr lang="en-US" altLang="zh-CN" dirty="0"/>
              <a:t>7-2</a:t>
            </a:r>
            <a:r>
              <a:rPr lang="zh-CN" altLang="zh-CN" dirty="0"/>
              <a:t>】　偿还欠款业务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付款单据录入。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付款单据审核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7.4.3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核销处理</a:t>
            </a:r>
          </a:p>
          <a:p>
            <a:r>
              <a:rPr lang="zh-CN" altLang="zh-CN" dirty="0"/>
              <a:t>核销处理是指用户日常核销应付款的工作</a:t>
            </a:r>
            <a:r>
              <a:rPr lang="en-US" altLang="zh-CN" dirty="0"/>
              <a:t>,</a:t>
            </a:r>
            <a:r>
              <a:rPr lang="zh-CN" altLang="zh-CN" dirty="0"/>
              <a:t>建立付款与应付款的核销记录</a:t>
            </a:r>
            <a:r>
              <a:rPr lang="en-US" altLang="zh-CN" dirty="0"/>
              <a:t>,</a:t>
            </a:r>
            <a:r>
              <a:rPr lang="zh-CN" altLang="zh-CN" dirty="0"/>
              <a:t>监督应付款及时核销</a:t>
            </a:r>
            <a:r>
              <a:rPr lang="en-US" altLang="zh-CN" dirty="0"/>
              <a:t>,</a:t>
            </a:r>
            <a:r>
              <a:rPr lang="zh-CN" altLang="zh-CN" dirty="0"/>
              <a:t>加强往来款项的管理。</a:t>
            </a:r>
          </a:p>
          <a:p>
            <a:r>
              <a:rPr lang="zh-CN" altLang="zh-CN" dirty="0"/>
              <a:t>系统提供两种核销方式</a:t>
            </a:r>
            <a:r>
              <a:rPr lang="en-US" altLang="zh-CN" dirty="0"/>
              <a:t>:</a:t>
            </a:r>
            <a:r>
              <a:rPr lang="zh-CN" altLang="zh-CN" dirty="0"/>
              <a:t>一种是自动核销</a:t>
            </a:r>
            <a:r>
              <a:rPr lang="en-US" altLang="zh-CN" dirty="0"/>
              <a:t>,</a:t>
            </a:r>
            <a:r>
              <a:rPr lang="zh-CN" altLang="zh-CN" dirty="0"/>
              <a:t>指系统自动确定系统内付款与应付款的对应关系</a:t>
            </a:r>
            <a:r>
              <a:rPr lang="en-US" altLang="zh-CN" dirty="0"/>
              <a:t>;</a:t>
            </a:r>
            <a:r>
              <a:rPr lang="zh-CN" altLang="zh-CN" dirty="0"/>
              <a:t>另一种是手工核销</a:t>
            </a:r>
            <a:r>
              <a:rPr lang="en-US" altLang="zh-CN" dirty="0"/>
              <a:t>,</a:t>
            </a:r>
            <a:r>
              <a:rPr lang="zh-CN" altLang="zh-CN" dirty="0"/>
              <a:t>指用户手工确定系统内付款与应付款的对应关系</a:t>
            </a:r>
            <a:r>
              <a:rPr lang="en-US" altLang="zh-CN" dirty="0"/>
              <a:t>,</a:t>
            </a:r>
            <a:r>
              <a:rPr lang="zh-CN" altLang="zh-CN" dirty="0"/>
              <a:t>选择进行核销。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641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</a:t>
            </a:r>
            <a:r>
              <a:rPr lang="zh-CN" altLang="zh-CN" dirty="0"/>
              <a:t>　应付款管理系统日常业务处理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7.4.4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制单处理</a:t>
            </a:r>
          </a:p>
          <a:p>
            <a:r>
              <a:rPr lang="zh-CN" altLang="zh-CN" dirty="0"/>
              <a:t>如果在填制各种单据之后没有选择立即制单</a:t>
            </a:r>
            <a:r>
              <a:rPr lang="en-US" altLang="zh-CN" dirty="0"/>
              <a:t>,</a:t>
            </a:r>
            <a:r>
              <a:rPr lang="zh-CN" altLang="zh-CN" dirty="0"/>
              <a:t>则可以在【应付账款】</a:t>
            </a:r>
            <a:r>
              <a:rPr lang="en-US" altLang="zh-CN" dirty="0"/>
              <a:t>-</a:t>
            </a:r>
            <a:r>
              <a:rPr lang="zh-CN" altLang="zh-CN" dirty="0"/>
              <a:t>【制单处理】功能下完成制单工作</a:t>
            </a:r>
            <a:r>
              <a:rPr lang="en-US" altLang="zh-CN" dirty="0"/>
              <a:t>,</a:t>
            </a:r>
            <a:r>
              <a:rPr lang="zh-CN" altLang="zh-CN" dirty="0"/>
              <a:t>具体操作步骤见第</a:t>
            </a:r>
            <a:r>
              <a:rPr lang="en-US" altLang="zh-CN" dirty="0"/>
              <a:t>6</a:t>
            </a:r>
            <a:r>
              <a:rPr lang="zh-CN" altLang="zh-CN" dirty="0"/>
              <a:t>章相关介绍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7.4.5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单据查询</a:t>
            </a:r>
          </a:p>
          <a:p>
            <a:r>
              <a:rPr lang="zh-CN" altLang="zh-CN" dirty="0"/>
              <a:t>单据查询的具体操作步骤见第</a:t>
            </a:r>
            <a:r>
              <a:rPr lang="en-US" altLang="zh-CN" dirty="0"/>
              <a:t>6</a:t>
            </a:r>
            <a:r>
              <a:rPr lang="zh-CN" altLang="zh-CN" dirty="0"/>
              <a:t>章相关介绍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7.4.6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账表管理</a:t>
            </a:r>
          </a:p>
          <a:p>
            <a:r>
              <a:rPr lang="zh-CN" altLang="zh-CN" dirty="0"/>
              <a:t>账表管理的具体操作步骤见第</a:t>
            </a:r>
            <a:r>
              <a:rPr lang="en-US" altLang="zh-CN" dirty="0"/>
              <a:t>6</a:t>
            </a:r>
            <a:r>
              <a:rPr lang="zh-CN" altLang="zh-CN" dirty="0"/>
              <a:t>章相关介绍。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871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7.5</a:t>
            </a:r>
            <a:r>
              <a:rPr lang="zh-CN" altLang="zh-CN" dirty="0"/>
              <a:t>　应付款管理系统期末业务处理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7.5.1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月末结账</a:t>
            </a:r>
          </a:p>
          <a:p>
            <a:r>
              <a:rPr lang="zh-CN" altLang="zh-CN" dirty="0"/>
              <a:t>月末结账的具体操作步骤见第</a:t>
            </a:r>
            <a:r>
              <a:rPr lang="en-US" altLang="zh-CN" dirty="0"/>
              <a:t>6</a:t>
            </a:r>
            <a:r>
              <a:rPr lang="zh-CN" altLang="zh-CN" dirty="0"/>
              <a:t>章相关介绍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7.5.2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取消月末结账</a:t>
            </a:r>
          </a:p>
          <a:p>
            <a:r>
              <a:rPr lang="zh-CN" altLang="zh-CN" dirty="0"/>
              <a:t>取消月末结账的具体操作步骤见第</a:t>
            </a:r>
            <a:r>
              <a:rPr lang="en-US" altLang="zh-CN" dirty="0"/>
              <a:t>6</a:t>
            </a:r>
            <a:r>
              <a:rPr lang="zh-CN" altLang="zh-CN" dirty="0"/>
              <a:t>章相关介绍。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074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767567" y="500668"/>
            <a:ext cx="8711806" cy="647700"/>
          </a:xfrm>
        </p:spPr>
        <p:txBody>
          <a:bodyPr/>
          <a:lstStyle/>
          <a:p>
            <a:pPr algn="ctr"/>
            <a:r>
              <a:rPr lang="zh-CN" altLang="en-US" sz="2800" dirty="0" smtClean="0"/>
              <a:t>目  录</a:t>
            </a:r>
            <a:endParaRPr lang="zh-CN" altLang="en-US" sz="2800" dirty="0"/>
          </a:p>
        </p:txBody>
      </p:sp>
      <p:grpSp>
        <p:nvGrpSpPr>
          <p:cNvPr id="3" name="组合 2"/>
          <p:cNvGrpSpPr/>
          <p:nvPr/>
        </p:nvGrpSpPr>
        <p:grpSpPr>
          <a:xfrm>
            <a:off x="2488640" y="2139114"/>
            <a:ext cx="6390109" cy="3850764"/>
            <a:chOff x="2488640" y="2139114"/>
            <a:chExt cx="6390109" cy="3850764"/>
          </a:xfrm>
        </p:grpSpPr>
        <p:grpSp>
          <p:nvGrpSpPr>
            <p:cNvPr id="17" name="Group 4"/>
            <p:cNvGrpSpPr/>
            <p:nvPr/>
          </p:nvGrpSpPr>
          <p:grpSpPr bwMode="auto">
            <a:xfrm>
              <a:off x="2488640" y="2139114"/>
              <a:ext cx="6390109" cy="639332"/>
              <a:chOff x="0" y="0"/>
              <a:chExt cx="2982" cy="288"/>
            </a:xfrm>
          </p:grpSpPr>
          <p:sp>
            <p:nvSpPr>
              <p:cNvPr id="32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33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7.1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　应付款管理系统概述</a:t>
                </a:r>
                <a:endParaRPr lang="zh-CN" altLang="en-US" sz="2000" dirty="0">
                  <a:solidFill>
                    <a:srgbClr val="000000"/>
                  </a:solidFill>
                  <a:latin typeface="方正宋黑简体" panose="02000000000000000000" charset="-122"/>
                  <a:ea typeface="方正宋黑简体" panose="02000000000000000000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40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grpSp>
          <p:nvGrpSpPr>
            <p:cNvPr id="18" name="Group 8"/>
            <p:cNvGrpSpPr/>
            <p:nvPr/>
          </p:nvGrpSpPr>
          <p:grpSpPr bwMode="auto">
            <a:xfrm>
              <a:off x="2488640" y="2975707"/>
              <a:ext cx="6390109" cy="639332"/>
              <a:chOff x="0" y="0"/>
              <a:chExt cx="2982" cy="288"/>
            </a:xfrm>
          </p:grpSpPr>
          <p:sp>
            <p:nvSpPr>
              <p:cNvPr id="29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30" name="Rectangle 10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7.2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　应付款管理系统应用案例</a:t>
                </a:r>
                <a:endParaRPr lang="zh-CN" altLang="en-US" sz="2000" dirty="0">
                  <a:solidFill>
                    <a:srgbClr val="000000"/>
                  </a:solidFill>
                  <a:latin typeface="方正宋黑简体" panose="02000000000000000000" charset="-122"/>
                  <a:ea typeface="方正宋黑简体" panose="02000000000000000000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31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grpSp>
          <p:nvGrpSpPr>
            <p:cNvPr id="22" name="Group 12"/>
            <p:cNvGrpSpPr/>
            <p:nvPr/>
          </p:nvGrpSpPr>
          <p:grpSpPr bwMode="auto">
            <a:xfrm>
              <a:off x="2488640" y="3779276"/>
              <a:ext cx="6390109" cy="639332"/>
              <a:chOff x="0" y="0"/>
              <a:chExt cx="2982" cy="288"/>
            </a:xfrm>
          </p:grpSpPr>
          <p:sp>
            <p:nvSpPr>
              <p:cNvPr id="26" name="AutoShape 13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27" name="Rectangle 14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7.3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　应付款管理系统初始设置</a:t>
                </a:r>
                <a:endParaRPr lang="zh-CN" altLang="en-US" sz="2000" dirty="0">
                  <a:solidFill>
                    <a:srgbClr val="000000"/>
                  </a:solidFill>
                  <a:latin typeface="方正宋黑简体" panose="02000000000000000000" charset="-122"/>
                  <a:ea typeface="方正宋黑简体" panose="02000000000000000000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28" name="Oval 15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98630D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grpSp>
          <p:nvGrpSpPr>
            <p:cNvPr id="23" name="Group 16"/>
            <p:cNvGrpSpPr/>
            <p:nvPr/>
          </p:nvGrpSpPr>
          <p:grpSpPr bwMode="auto">
            <a:xfrm>
              <a:off x="2488640" y="4657065"/>
              <a:ext cx="5832957" cy="419563"/>
              <a:chOff x="0" y="27"/>
              <a:chExt cx="2722" cy="189"/>
            </a:xfrm>
          </p:grpSpPr>
          <p:sp>
            <p:nvSpPr>
              <p:cNvPr id="24" name="Rectangle 18"/>
              <p:cNvSpPr>
                <a:spLocks noChangeArrowheads="1"/>
              </p:cNvSpPr>
              <p:nvPr/>
            </p:nvSpPr>
            <p:spPr bwMode="auto">
              <a:xfrm>
                <a:off x="299" y="2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7.4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　应付款管理系统日常业务处理</a:t>
                </a:r>
                <a:endParaRPr lang="zh-CN" altLang="en-US" sz="2000" dirty="0">
                  <a:solidFill>
                    <a:srgbClr val="000000"/>
                  </a:solidFill>
                  <a:latin typeface="方正宋黑简体" panose="02000000000000000000" charset="-122"/>
                  <a:ea typeface="方正宋黑简体" panose="02000000000000000000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25" name="Oval 19"/>
              <p:cNvSpPr>
                <a:spLocks noChangeArrowheads="1"/>
              </p:cNvSpPr>
              <p:nvPr/>
            </p:nvSpPr>
            <p:spPr bwMode="auto">
              <a:xfrm>
                <a:off x="0" y="72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3F7878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604356" y="4549823"/>
              <a:ext cx="6274393" cy="639334"/>
            </a:xfrm>
            <a:prstGeom prst="roundRect">
              <a:avLst>
                <a:gd name="adj" fmla="val 50000"/>
              </a:avLst>
            </a:prstGeom>
            <a:noFill/>
            <a:ln w="19050" cap="rnd" cmpd="sng">
              <a:solidFill>
                <a:schemeClr val="tx1"/>
              </a:solidFill>
              <a:prstDash val="sysDot"/>
              <a:round/>
            </a:ln>
            <a:effectLst>
              <a:outerShdw dist="107763" dir="2700000" algn="ctr" rotWithShape="0">
                <a:schemeClr val="bg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prstClr val="black"/>
                </a:solidFill>
                <a:latin typeface="方正宋黑简体" panose="02000000000000000000" charset="-122"/>
                <a:ea typeface="方正宋黑简体" panose="02000000000000000000" charset="-122"/>
              </a:endParaRPr>
            </a:p>
          </p:txBody>
        </p:sp>
        <p:grpSp>
          <p:nvGrpSpPr>
            <p:cNvPr id="41" name="Group 8"/>
            <p:cNvGrpSpPr/>
            <p:nvPr/>
          </p:nvGrpSpPr>
          <p:grpSpPr bwMode="auto">
            <a:xfrm>
              <a:off x="2488640" y="5350546"/>
              <a:ext cx="6390109" cy="639332"/>
              <a:chOff x="0" y="0"/>
              <a:chExt cx="2982" cy="288"/>
            </a:xfrm>
          </p:grpSpPr>
          <p:sp>
            <p:nvSpPr>
              <p:cNvPr id="42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43" name="Rectangle 10"/>
              <p:cNvSpPr>
                <a:spLocks noChangeArrowheads="1"/>
              </p:cNvSpPr>
              <p:nvPr/>
            </p:nvSpPr>
            <p:spPr bwMode="auto">
              <a:xfrm>
                <a:off x="299" y="43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7.5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　应付款管理系统期末业务处理</a:t>
                </a:r>
                <a:endParaRPr lang="zh-CN" altLang="en-US" sz="2000" dirty="0">
                  <a:solidFill>
                    <a:srgbClr val="000000"/>
                  </a:solidFill>
                  <a:latin typeface="方正宋黑简体" panose="02000000000000000000" charset="-122"/>
                  <a:ea typeface="方正宋黑简体" panose="02000000000000000000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44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656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</a:t>
            </a:r>
            <a:r>
              <a:rPr lang="zh-CN" altLang="zh-CN" dirty="0"/>
              <a:t>　应付款管理系统概述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7.1.1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应付款管理系统简介 </a:t>
            </a:r>
          </a:p>
          <a:p>
            <a:r>
              <a:rPr lang="zh-CN" altLang="zh-CN" dirty="0"/>
              <a:t>应付款管理系统是通过发票、其他应付单、付款单等单据的录入</a:t>
            </a:r>
            <a:r>
              <a:rPr lang="en-US" altLang="zh-CN" dirty="0"/>
              <a:t>,</a:t>
            </a:r>
            <a:r>
              <a:rPr lang="zh-CN" altLang="zh-CN" dirty="0"/>
              <a:t>对企业的往来账款进行综合管理</a:t>
            </a:r>
            <a:r>
              <a:rPr lang="en-US" altLang="zh-CN" dirty="0"/>
              <a:t>,</a:t>
            </a:r>
            <a:r>
              <a:rPr lang="zh-CN" altLang="zh-CN" dirty="0"/>
              <a:t>及时、准确地提供供应商的往来账款余额资料</a:t>
            </a:r>
            <a:r>
              <a:rPr lang="en-US" altLang="zh-CN" dirty="0"/>
              <a:t>,</a:t>
            </a:r>
            <a:r>
              <a:rPr lang="zh-CN" altLang="zh-CN" dirty="0"/>
              <a:t>提供各种分析报表</a:t>
            </a:r>
            <a:r>
              <a:rPr lang="en-US" altLang="zh-CN" dirty="0"/>
              <a:t>,</a:t>
            </a:r>
            <a:r>
              <a:rPr lang="zh-CN" altLang="zh-CN" dirty="0"/>
              <a:t>帮助企业合理地进行资金的调配</a:t>
            </a:r>
            <a:r>
              <a:rPr lang="en-US" altLang="zh-CN" dirty="0"/>
              <a:t>,</a:t>
            </a:r>
            <a:r>
              <a:rPr lang="zh-CN" altLang="zh-CN" dirty="0"/>
              <a:t>提高资金的利用效率。根据对供应商往来款项核算和管理的程度不同</a:t>
            </a:r>
            <a:r>
              <a:rPr lang="en-US" altLang="zh-CN" dirty="0"/>
              <a:t>,</a:t>
            </a:r>
            <a:r>
              <a:rPr lang="zh-CN" altLang="zh-CN" dirty="0"/>
              <a:t>系统提供了应付款“详细核算”和“简单核算”两种应用方案。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539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</a:t>
            </a:r>
            <a:r>
              <a:rPr lang="zh-CN" altLang="zh-CN" dirty="0"/>
              <a:t>　应付款管理系统概述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7.1.2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应付款管理系统处理流程</a:t>
            </a:r>
          </a:p>
          <a:p>
            <a:r>
              <a:rPr lang="zh-CN" altLang="zh-CN" dirty="0"/>
              <a:t>应付款管理系统处理流程与应收款管理系统流程基本一致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7-1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  <p:pic>
        <p:nvPicPr>
          <p:cNvPr id="4" name="701.jpg" descr="id:21475050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078051" y="2665927"/>
            <a:ext cx="5508636" cy="371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12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7.2</a:t>
            </a:r>
            <a:r>
              <a:rPr lang="zh-CN" altLang="zh-CN" dirty="0"/>
              <a:t>　应付款管理系统应用案例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7.2.1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【案例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7-1</a:t>
            </a:r>
            <a:r>
              <a:rPr lang="zh-CN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】应付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款管理系统初始设置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应付款管理系统选项设置。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应付款管理系统初始设置。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应付款管理系统期初余额表。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457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7.2</a:t>
            </a:r>
            <a:r>
              <a:rPr lang="zh-CN" altLang="zh-CN" dirty="0"/>
              <a:t>　应付款管理系统应用案例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7.2.2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【案例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7-2</a:t>
            </a:r>
            <a:r>
              <a:rPr lang="zh-CN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】应付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款管理日常业务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应付款业务。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偿还欠款业务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7.2.3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【案例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7-3</a:t>
            </a:r>
            <a:r>
              <a:rPr lang="zh-CN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】应付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款管理系统期末业务处理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月末结账。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取消月末结账。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665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7.3</a:t>
            </a:r>
            <a:r>
              <a:rPr lang="zh-CN" altLang="zh-CN" dirty="0"/>
              <a:t>　应付款管理系统初始设置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7.3.1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系统启用</a:t>
            </a:r>
          </a:p>
          <a:p>
            <a:r>
              <a:rPr lang="zh-CN" altLang="zh-CN" dirty="0"/>
              <a:t>如果建账时</a:t>
            </a:r>
            <a:r>
              <a:rPr lang="en-US" altLang="zh-CN" dirty="0"/>
              <a:t>,Admin</a:t>
            </a:r>
            <a:r>
              <a:rPr lang="zh-CN" altLang="zh-CN" dirty="0"/>
              <a:t>已经启用“应付款管理”</a:t>
            </a:r>
            <a:r>
              <a:rPr lang="en-US" altLang="zh-CN" dirty="0"/>
              <a:t>,</a:t>
            </a:r>
            <a:r>
              <a:rPr lang="zh-CN" altLang="zh-CN" dirty="0"/>
              <a:t>则省略此操作</a:t>
            </a:r>
            <a:r>
              <a:rPr lang="en-US" altLang="zh-CN" dirty="0"/>
              <a:t>;</a:t>
            </a:r>
            <a:r>
              <a:rPr lang="zh-CN" altLang="zh-CN" dirty="0"/>
              <a:t>如果没有启用</a:t>
            </a:r>
            <a:r>
              <a:rPr lang="en-US" altLang="zh-CN" dirty="0"/>
              <a:t>,</a:t>
            </a:r>
            <a:r>
              <a:rPr lang="zh-CN" altLang="zh-CN" dirty="0"/>
              <a:t>则具体操作参照</a:t>
            </a:r>
            <a:r>
              <a:rPr lang="en-US" altLang="zh-CN" dirty="0"/>
              <a:t>6.3.1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7.3.2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选项设置</a:t>
            </a:r>
          </a:p>
          <a:p>
            <a:r>
              <a:rPr lang="zh-CN" altLang="zh-CN" dirty="0"/>
              <a:t>在运行系统前要设置账套参数</a:t>
            </a:r>
            <a:r>
              <a:rPr lang="en-US" altLang="zh-CN" dirty="0"/>
              <a:t>,</a:t>
            </a:r>
            <a:r>
              <a:rPr lang="zh-CN" altLang="zh-CN" dirty="0"/>
              <a:t>以便系统日后进行相应的处理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7.3.3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初始设置</a:t>
            </a:r>
          </a:p>
          <a:p>
            <a:r>
              <a:rPr lang="zh-CN" altLang="zh-CN" dirty="0"/>
              <a:t>在账套参数设置完毕之后</a:t>
            </a:r>
            <a:r>
              <a:rPr lang="en-US" altLang="zh-CN" dirty="0"/>
              <a:t>,</a:t>
            </a:r>
            <a:r>
              <a:rPr lang="zh-CN" altLang="zh-CN" dirty="0"/>
              <a:t>应付款管理系统即可运行</a:t>
            </a:r>
            <a:r>
              <a:rPr lang="en-US" altLang="zh-CN" dirty="0"/>
              <a:t>,</a:t>
            </a:r>
            <a:r>
              <a:rPr lang="zh-CN" altLang="zh-CN" dirty="0"/>
              <a:t>但要实现系统功能还需为系统进行一些功能设置</a:t>
            </a:r>
            <a:r>
              <a:rPr lang="en-US" altLang="zh-CN" dirty="0"/>
              <a:t>,</a:t>
            </a:r>
            <a:r>
              <a:rPr lang="zh-CN" altLang="zh-CN" dirty="0"/>
              <a:t>即初始设置</a:t>
            </a:r>
            <a:r>
              <a:rPr lang="en-US" altLang="zh-CN" dirty="0"/>
              <a:t>,</a:t>
            </a:r>
            <a:r>
              <a:rPr lang="zh-CN" altLang="zh-CN" dirty="0"/>
              <a:t>包括凭证科目的设置、单据类型的设置、账龄区间的设置及报警级别的设置。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549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7.3</a:t>
            </a:r>
            <a:r>
              <a:rPr lang="zh-CN" altLang="zh-CN" dirty="0"/>
              <a:t>　应付款管理系统初始设置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7.3.4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录入期初余额</a:t>
            </a:r>
          </a:p>
          <a:p>
            <a:r>
              <a:rPr lang="zh-CN" altLang="zh-CN" dirty="0"/>
              <a:t>【案例</a:t>
            </a:r>
            <a:r>
              <a:rPr lang="en-US" altLang="zh-CN" dirty="0"/>
              <a:t>7-1</a:t>
            </a:r>
            <a:r>
              <a:rPr lang="zh-CN" altLang="zh-CN" dirty="0"/>
              <a:t>】　应付款管理系统期初余额</a:t>
            </a:r>
            <a:r>
              <a:rPr lang="en-US" altLang="zh-CN" dirty="0"/>
              <a:t>(</a:t>
            </a:r>
            <a:r>
              <a:rPr lang="zh-CN" altLang="zh-CN" dirty="0"/>
              <a:t>见表</a:t>
            </a:r>
            <a:r>
              <a:rPr lang="en-US" altLang="zh-CN" dirty="0"/>
              <a:t>7-7)</a:t>
            </a:r>
            <a:endParaRPr lang="zh-CN" altLang="zh-CN" dirty="0"/>
          </a:p>
          <a:p>
            <a:r>
              <a:rPr lang="zh-CN" altLang="zh-CN" dirty="0"/>
              <a:t>【操作步骤】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【设置】</a:t>
            </a:r>
            <a:r>
              <a:rPr lang="en-US" altLang="zh-CN" dirty="0"/>
              <a:t>-</a:t>
            </a:r>
            <a:r>
              <a:rPr lang="zh-CN" altLang="zh-CN" dirty="0"/>
              <a:t>【期初余额】</a:t>
            </a:r>
            <a:r>
              <a:rPr lang="en-US" altLang="zh-CN" dirty="0"/>
              <a:t>,</a:t>
            </a:r>
            <a:r>
              <a:rPr lang="zh-CN" altLang="zh-CN" dirty="0"/>
              <a:t>点击【确定】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7-8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点击【增加】</a:t>
            </a:r>
            <a:r>
              <a:rPr lang="en-US" altLang="zh-CN" dirty="0"/>
              <a:t>,</a:t>
            </a:r>
            <a:r>
              <a:rPr lang="zh-CN" altLang="zh-CN" dirty="0"/>
              <a:t>选择“应付单”正向</a:t>
            </a:r>
            <a:r>
              <a:rPr lang="en-US" altLang="zh-CN" dirty="0"/>
              <a:t>,</a:t>
            </a:r>
            <a:r>
              <a:rPr lang="zh-CN" altLang="zh-CN" dirty="0"/>
              <a:t>点击【确定】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7-9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点击【增加】</a:t>
            </a:r>
            <a:r>
              <a:rPr lang="en-US" altLang="zh-CN" dirty="0"/>
              <a:t>,</a:t>
            </a:r>
            <a:r>
              <a:rPr lang="zh-CN" altLang="zh-CN" dirty="0"/>
              <a:t>进行录入</a:t>
            </a:r>
            <a:r>
              <a:rPr lang="en-US" altLang="zh-CN" dirty="0"/>
              <a:t>,</a:t>
            </a:r>
            <a:r>
              <a:rPr lang="zh-CN" altLang="zh-CN" dirty="0"/>
              <a:t>点击【保存】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7-10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点击【刷新】</a:t>
            </a:r>
            <a:r>
              <a:rPr lang="en-US" altLang="zh-CN" dirty="0"/>
              <a:t>,</a:t>
            </a:r>
            <a:r>
              <a:rPr lang="zh-CN" altLang="zh-CN" dirty="0"/>
              <a:t>显示应付账款期初余额</a:t>
            </a:r>
            <a:r>
              <a:rPr lang="en-US" altLang="zh-CN" dirty="0"/>
              <a:t>,</a:t>
            </a:r>
            <a:r>
              <a:rPr lang="zh-CN" altLang="zh-CN" dirty="0"/>
              <a:t>点击【对账】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7-11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查看应付款管理系统与总账系统的期初余额是否平衡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7-12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98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</a:t>
            </a:r>
            <a:r>
              <a:rPr lang="zh-CN" altLang="zh-CN" dirty="0"/>
              <a:t>　应付款管理系统日常业务处理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7.4.1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应付款业务</a:t>
            </a:r>
          </a:p>
          <a:p>
            <a:r>
              <a:rPr lang="zh-CN" altLang="zh-CN" dirty="0"/>
              <a:t>【案例</a:t>
            </a:r>
            <a:r>
              <a:rPr lang="en-US" altLang="zh-CN" dirty="0"/>
              <a:t>7-2</a:t>
            </a:r>
            <a:r>
              <a:rPr lang="zh-CN" altLang="zh-CN" dirty="0"/>
              <a:t>】　应付款业务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应付单据录入。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应付单据审核。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应付单据修改。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凭证删除。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256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33</Words>
  <Application>Microsoft Office PowerPoint</Application>
  <PresentationFormat>宽屏</PresentationFormat>
  <Paragraphs>75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方正宋黑简体</vt:lpstr>
      <vt:lpstr>黑体</vt:lpstr>
      <vt:lpstr>锐字工房云字库准圆GBK</vt:lpstr>
      <vt:lpstr>宋体</vt:lpstr>
      <vt:lpstr>Arial</vt:lpstr>
      <vt:lpstr>Calibri</vt:lpstr>
      <vt:lpstr>Calibri Light</vt:lpstr>
      <vt:lpstr>Office 主题</vt:lpstr>
      <vt:lpstr>1_Office 主题</vt:lpstr>
      <vt:lpstr>PowerPoint 演示文稿</vt:lpstr>
      <vt:lpstr>目  录</vt:lpstr>
      <vt:lpstr>7.1　应付款管理系统概述</vt:lpstr>
      <vt:lpstr>7.1　应付款管理系统概述</vt:lpstr>
      <vt:lpstr>7.2　应付款管理系统应用案例</vt:lpstr>
      <vt:lpstr>7.2　应付款管理系统应用案例</vt:lpstr>
      <vt:lpstr>7.3　应付款管理系统初始设置</vt:lpstr>
      <vt:lpstr>7.3　应付款管理系统初始设置</vt:lpstr>
      <vt:lpstr>7.4　应付款管理系统日常业务处理</vt:lpstr>
      <vt:lpstr>7.4　应付款管理系统日常业务处理</vt:lpstr>
      <vt:lpstr>7.4　应付款管理系统日常业务处理</vt:lpstr>
      <vt:lpstr>7.5　应付款管理系统期末业务处理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2</cp:revision>
  <dcterms:created xsi:type="dcterms:W3CDTF">2021-07-11T08:35:45Z</dcterms:created>
  <dcterms:modified xsi:type="dcterms:W3CDTF">2021-07-11T08:54:39Z</dcterms:modified>
</cp:coreProperties>
</file>