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78"/>
  </p:notesMasterIdLst>
  <p:sldIdLst>
    <p:sldId id="344" r:id="rId2"/>
    <p:sldId id="345" r:id="rId3"/>
    <p:sldId id="346" r:id="rId4"/>
    <p:sldId id="343" r:id="rId5"/>
    <p:sldId id="347" r:id="rId6"/>
    <p:sldId id="348" r:id="rId7"/>
    <p:sldId id="349" r:id="rId8"/>
    <p:sldId id="358" r:id="rId9"/>
    <p:sldId id="351" r:id="rId10"/>
    <p:sldId id="352" r:id="rId11"/>
    <p:sldId id="484" r:id="rId12"/>
    <p:sldId id="485" r:id="rId13"/>
    <p:sldId id="494" r:id="rId14"/>
    <p:sldId id="359" r:id="rId15"/>
    <p:sldId id="362" r:id="rId16"/>
    <p:sldId id="486" r:id="rId17"/>
    <p:sldId id="487" r:id="rId18"/>
    <p:sldId id="488" r:id="rId19"/>
    <p:sldId id="360" r:id="rId20"/>
    <p:sldId id="361" r:id="rId21"/>
    <p:sldId id="474" r:id="rId22"/>
    <p:sldId id="489" r:id="rId23"/>
    <p:sldId id="491" r:id="rId24"/>
    <p:sldId id="492" r:id="rId25"/>
    <p:sldId id="490" r:id="rId26"/>
    <p:sldId id="369" r:id="rId27"/>
    <p:sldId id="493" r:id="rId28"/>
    <p:sldId id="368" r:id="rId29"/>
    <p:sldId id="354" r:id="rId30"/>
    <p:sldId id="495" r:id="rId31"/>
    <p:sldId id="424" r:id="rId32"/>
    <p:sldId id="475" r:id="rId33"/>
    <p:sldId id="426" r:id="rId34"/>
    <p:sldId id="496" r:id="rId35"/>
    <p:sldId id="497" r:id="rId36"/>
    <p:sldId id="427" r:id="rId37"/>
    <p:sldId id="498" r:id="rId38"/>
    <p:sldId id="403" r:id="rId39"/>
    <p:sldId id="477" r:id="rId40"/>
    <p:sldId id="501" r:id="rId41"/>
    <p:sldId id="502" r:id="rId42"/>
    <p:sldId id="503" r:id="rId43"/>
    <p:sldId id="504" r:id="rId44"/>
    <p:sldId id="413" r:id="rId45"/>
    <p:sldId id="500" r:id="rId46"/>
    <p:sldId id="391" r:id="rId47"/>
    <p:sldId id="505" r:id="rId48"/>
    <p:sldId id="506" r:id="rId49"/>
    <p:sldId id="443" r:id="rId50"/>
    <p:sldId id="444" r:id="rId51"/>
    <p:sldId id="445" r:id="rId52"/>
    <p:sldId id="446" r:id="rId53"/>
    <p:sldId id="507" r:id="rId54"/>
    <p:sldId id="448" r:id="rId55"/>
    <p:sldId id="508" r:id="rId56"/>
    <p:sldId id="509" r:id="rId57"/>
    <p:sldId id="449" r:id="rId58"/>
    <p:sldId id="483" r:id="rId59"/>
    <p:sldId id="510" r:id="rId60"/>
    <p:sldId id="499" r:id="rId61"/>
    <p:sldId id="462" r:id="rId62"/>
    <p:sldId id="447" r:id="rId63"/>
    <p:sldId id="511" r:id="rId64"/>
    <p:sldId id="457" r:id="rId65"/>
    <p:sldId id="513" r:id="rId66"/>
    <p:sldId id="370" r:id="rId67"/>
    <p:sldId id="318" r:id="rId68"/>
    <p:sldId id="514" r:id="rId69"/>
    <p:sldId id="515" r:id="rId70"/>
    <p:sldId id="461" r:id="rId71"/>
    <p:sldId id="516" r:id="rId72"/>
    <p:sldId id="517" r:id="rId73"/>
    <p:sldId id="518" r:id="rId74"/>
    <p:sldId id="519" r:id="rId75"/>
    <p:sldId id="520" r:id="rId76"/>
    <p:sldId id="521" r:id="rId77"/>
  </p:sldIdLst>
  <p:sldSz cx="9144000" cy="6858000" type="screen4x3"/>
  <p:notesSz cx="9144000" cy="6858000"/>
  <p:defaultTextStyle>
    <a:defPPr>
      <a:defRPr lang="zh-CN"/>
    </a:defPPr>
    <a:lvl1pPr algn="l" rtl="0" fontAlgn="base">
      <a:spcBef>
        <a:spcPct val="0"/>
      </a:spcBef>
      <a:spcAft>
        <a:spcPct val="0"/>
      </a:spcAft>
      <a:defRPr b="1" kern="1200">
        <a:solidFill>
          <a:schemeClr val="tx1"/>
        </a:solidFill>
        <a:latin typeface="Arial" charset="0"/>
        <a:ea typeface="宋体" pitchFamily="2" charset="-122"/>
        <a:cs typeface="+mn-cs"/>
      </a:defRPr>
    </a:lvl1pPr>
    <a:lvl2pPr marL="457200" algn="l" rtl="0" fontAlgn="base">
      <a:spcBef>
        <a:spcPct val="0"/>
      </a:spcBef>
      <a:spcAft>
        <a:spcPct val="0"/>
      </a:spcAft>
      <a:defRPr b="1" kern="1200">
        <a:solidFill>
          <a:schemeClr val="tx1"/>
        </a:solidFill>
        <a:latin typeface="Arial" charset="0"/>
        <a:ea typeface="宋体" pitchFamily="2" charset="-122"/>
        <a:cs typeface="+mn-cs"/>
      </a:defRPr>
    </a:lvl2pPr>
    <a:lvl3pPr marL="914400" algn="l" rtl="0" fontAlgn="base">
      <a:spcBef>
        <a:spcPct val="0"/>
      </a:spcBef>
      <a:spcAft>
        <a:spcPct val="0"/>
      </a:spcAft>
      <a:defRPr b="1" kern="1200">
        <a:solidFill>
          <a:schemeClr val="tx1"/>
        </a:solidFill>
        <a:latin typeface="Arial" charset="0"/>
        <a:ea typeface="宋体" pitchFamily="2" charset="-122"/>
        <a:cs typeface="+mn-cs"/>
      </a:defRPr>
    </a:lvl3pPr>
    <a:lvl4pPr marL="1371600" algn="l" rtl="0" fontAlgn="base">
      <a:spcBef>
        <a:spcPct val="0"/>
      </a:spcBef>
      <a:spcAft>
        <a:spcPct val="0"/>
      </a:spcAft>
      <a:defRPr b="1" kern="1200">
        <a:solidFill>
          <a:schemeClr val="tx1"/>
        </a:solidFill>
        <a:latin typeface="Arial" charset="0"/>
        <a:ea typeface="宋体" pitchFamily="2" charset="-122"/>
        <a:cs typeface="+mn-cs"/>
      </a:defRPr>
    </a:lvl4pPr>
    <a:lvl5pPr marL="1828800" algn="l"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5E9"/>
    <a:srgbClr val="BBA3EB"/>
    <a:srgbClr val="CCFFCC"/>
    <a:srgbClr val="D3C4F2"/>
    <a:srgbClr val="EBFFEB"/>
    <a:srgbClr val="FFFFFF"/>
    <a:srgbClr val="CCFF99"/>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1" autoAdjust="0"/>
    <p:restoredTop sz="99503" autoAdjust="0"/>
  </p:normalViewPr>
  <p:slideViewPr>
    <p:cSldViewPr>
      <p:cViewPr varScale="1">
        <p:scale>
          <a:sx n="70" d="100"/>
          <a:sy n="70" d="100"/>
        </p:scale>
        <p:origin x="-1248" y="-102"/>
      </p:cViewPr>
      <p:guideLst>
        <p:guide orient="horz" pos="2160"/>
        <p:guide pos="2880"/>
      </p:guideLst>
    </p:cSldViewPr>
  </p:slideViewPr>
  <p:outlineViewPr>
    <p:cViewPr>
      <p:scale>
        <a:sx n="33" d="100"/>
        <a:sy n="33" d="100"/>
      </p:scale>
      <p:origin x="0" y="473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980" y="-90"/>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0" y="0"/>
            <a:ext cx="9144000" cy="6858000"/>
          </a:xfrm>
          <a:prstGeom prst="rect">
            <a:avLst/>
          </a:prstGeom>
          <a:noFill/>
          <a:ln w="9525">
            <a:solidFill>
              <a:srgbClr val="000000"/>
            </a:solidFill>
            <a:miter lim="800000"/>
            <a:headEnd/>
            <a:tailEnd/>
          </a:ln>
        </p:spPr>
      </p:sp>
      <p:sp>
        <p:nvSpPr>
          <p:cNvPr id="819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pPr>
              <a:defRPr/>
            </a:pPr>
            <a:fld id="{8D3E2896-2279-4A1A-BDE5-9E38F47EC224}" type="slidenum">
              <a:rPr lang="en-US" altLang="zh-CN"/>
              <a:pPr>
                <a:defRPr/>
              </a:pPr>
              <a:t>‹#›</a:t>
            </a:fld>
            <a:endParaRPr lang="en-US" altLang="zh-CN"/>
          </a:p>
        </p:txBody>
      </p:sp>
    </p:spTree>
    <p:extLst>
      <p:ext uri="{BB962C8B-B14F-4D97-AF65-F5344CB8AC3E}">
        <p14:creationId xmlns:p14="http://schemas.microsoft.com/office/powerpoint/2010/main" xmlns="" val="13557096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Oval 38"/>
          <p:cNvSpPr>
            <a:spLocks noChangeArrowheads="1"/>
          </p:cNvSpPr>
          <p:nvPr/>
        </p:nvSpPr>
        <p:spPr bwMode="gray">
          <a:xfrm>
            <a:off x="684213" y="333375"/>
            <a:ext cx="5905500" cy="5761038"/>
          </a:xfrm>
          <a:prstGeom prst="ellipse">
            <a:avLst/>
          </a:prstGeom>
          <a:gradFill rotWithShape="1">
            <a:gsLst>
              <a:gs pos="0">
                <a:schemeClr val="bg2">
                  <a:alpha val="48000"/>
                </a:schemeClr>
              </a:gs>
              <a:gs pos="100000">
                <a:schemeClr val="bg2">
                  <a:gamma/>
                  <a:tint val="0"/>
                  <a:invGamma/>
                  <a:alpha val="80000"/>
                </a:schemeClr>
              </a:gs>
            </a:gsLst>
            <a:lin ang="0" scaled="1"/>
          </a:gradFill>
          <a:ln w="9525">
            <a:noFill/>
            <a:round/>
            <a:headEnd/>
            <a:tailEnd/>
          </a:ln>
          <a:effectLst/>
        </p:spPr>
        <p:txBody>
          <a:bodyPr wrap="none" anchor="ctr"/>
          <a:lstStyle/>
          <a:p>
            <a:pPr>
              <a:defRPr/>
            </a:pPr>
            <a:endParaRPr lang="zh-CN" altLang="en-US"/>
          </a:p>
        </p:txBody>
      </p:sp>
      <p:sp>
        <p:nvSpPr>
          <p:cNvPr id="5" name="Rectangle 39"/>
          <p:cNvSpPr>
            <a:spLocks noChangeArrowheads="1"/>
          </p:cNvSpPr>
          <p:nvPr/>
        </p:nvSpPr>
        <p:spPr bwMode="ltGray">
          <a:xfrm>
            <a:off x="0" y="4437063"/>
            <a:ext cx="9144000" cy="1728787"/>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6" name="Oval 40"/>
          <p:cNvSpPr>
            <a:spLocks noChangeArrowheads="1"/>
          </p:cNvSpPr>
          <p:nvPr/>
        </p:nvSpPr>
        <p:spPr bwMode="gray">
          <a:xfrm>
            <a:off x="971550" y="1628775"/>
            <a:ext cx="3529013" cy="3671888"/>
          </a:xfrm>
          <a:prstGeom prst="ellipse">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5400000" scaled="1"/>
            <a:tileRect/>
          </a:gradFill>
          <a:ln w="38100">
            <a:solidFill>
              <a:schemeClr val="bg1"/>
            </a:solidFill>
            <a:round/>
            <a:headEnd/>
            <a:tailEnd/>
          </a:ln>
          <a:effectLst>
            <a:outerShdw dist="89803" dir="2700000" algn="ctr" rotWithShape="0">
              <a:srgbClr val="000000">
                <a:alpha val="19000"/>
              </a:srgbClr>
            </a:outerShdw>
          </a:effectLst>
        </p:spPr>
        <p:txBody>
          <a:bodyPr wrap="none" anchor="ctr"/>
          <a:lstStyle/>
          <a:p>
            <a:pPr>
              <a:defRPr/>
            </a:pPr>
            <a:endParaRPr lang="zh-CN" altLang="en-US"/>
          </a:p>
        </p:txBody>
      </p:sp>
      <p:sp>
        <p:nvSpPr>
          <p:cNvPr id="7" name="Oval 43"/>
          <p:cNvSpPr>
            <a:spLocks noChangeArrowheads="1"/>
          </p:cNvSpPr>
          <p:nvPr/>
        </p:nvSpPr>
        <p:spPr bwMode="gray">
          <a:xfrm>
            <a:off x="4211638" y="2636838"/>
            <a:ext cx="1223962" cy="1223962"/>
          </a:xfrm>
          <a:prstGeom prst="ellipse">
            <a:avLst/>
          </a:prstGeom>
          <a:solidFill>
            <a:srgbClr val="1BABE5">
              <a:alpha val="10001"/>
            </a:srgbClr>
          </a:solidFill>
          <a:ln w="9525">
            <a:noFill/>
            <a:round/>
            <a:headEnd/>
            <a:tailEnd/>
          </a:ln>
          <a:effectLst/>
        </p:spPr>
        <p:txBody>
          <a:bodyPr wrap="none" anchor="ctr"/>
          <a:lstStyle/>
          <a:p>
            <a:pPr>
              <a:defRPr/>
            </a:pPr>
            <a:endParaRPr lang="zh-CN" altLang="en-US"/>
          </a:p>
        </p:txBody>
      </p:sp>
      <p:sp>
        <p:nvSpPr>
          <p:cNvPr id="3074" name="Rectangle 2"/>
          <p:cNvSpPr>
            <a:spLocks noGrp="1" noChangeArrowheads="1"/>
          </p:cNvSpPr>
          <p:nvPr>
            <p:ph type="ctrTitle"/>
          </p:nvPr>
        </p:nvSpPr>
        <p:spPr>
          <a:xfrm>
            <a:off x="4267200" y="1219200"/>
            <a:ext cx="4495800" cy="1752600"/>
          </a:xfrm>
        </p:spPr>
        <p:txBody>
          <a:bodyPr/>
          <a:lstStyle>
            <a:lvl1pPr algn="r">
              <a:defRPr sz="4000">
                <a:solidFill>
                  <a:schemeClr val="tx2"/>
                </a:solidFill>
              </a:defRPr>
            </a:lvl1pPr>
          </a:lstStyle>
          <a:p>
            <a:r>
              <a:rPr lang="zh-CN" altLang="en-US" dirty="0" smtClean="0"/>
              <a:t>单击此处编辑母版标题样式</a:t>
            </a:r>
            <a:endParaRPr lang="en-US" altLang="zh-CN" dirty="0"/>
          </a:p>
        </p:txBody>
      </p:sp>
      <p:sp>
        <p:nvSpPr>
          <p:cNvPr id="3075" name="Rectangle 3"/>
          <p:cNvSpPr>
            <a:spLocks noGrp="1" noChangeArrowheads="1"/>
          </p:cNvSpPr>
          <p:nvPr>
            <p:ph type="subTitle" idx="1"/>
          </p:nvPr>
        </p:nvSpPr>
        <p:spPr>
          <a:xfrm>
            <a:off x="685800" y="5486400"/>
            <a:ext cx="7620000" cy="304800"/>
          </a:xfrm>
        </p:spPr>
        <p:txBody>
          <a:bodyPr/>
          <a:lstStyle>
            <a:lvl1pPr marL="0" indent="0" algn="ctr">
              <a:buFont typeface="Wingdings" pitchFamily="2" charset="2"/>
              <a:buNone/>
              <a:defRPr sz="2000">
                <a:solidFill>
                  <a:schemeClr val="bg1"/>
                </a:solidFill>
              </a:defRPr>
            </a:lvl1pPr>
          </a:lstStyle>
          <a:p>
            <a:r>
              <a:rPr lang="zh-CN" altLang="en-US" dirty="0" smtClean="0"/>
              <a:t>单击此处编辑母版副标题样式</a:t>
            </a:r>
            <a:endParaRPr lang="en-US" altLang="zh-CN" dirty="0"/>
          </a:p>
        </p:txBody>
      </p:sp>
      <p:sp>
        <p:nvSpPr>
          <p:cNvPr id="13" name="Rectangle 4"/>
          <p:cNvSpPr>
            <a:spLocks noGrp="1" noChangeArrowheads="1"/>
          </p:cNvSpPr>
          <p:nvPr>
            <p:ph type="dt" sz="half" idx="10"/>
          </p:nvPr>
        </p:nvSpPr>
        <p:spPr>
          <a:xfrm>
            <a:off x="3581400" y="6400800"/>
            <a:ext cx="2209800" cy="244475"/>
          </a:xfrm>
          <a:prstGeom prst="rect">
            <a:avLst/>
          </a:prstGeom>
        </p:spPr>
        <p:txBody>
          <a:bodyPr/>
          <a:lstStyle>
            <a:lvl1pPr algn="ctr">
              <a:defRPr sz="1200"/>
            </a:lvl1pPr>
          </a:lstStyle>
          <a:p>
            <a:pPr>
              <a:defRPr/>
            </a:pPr>
            <a:endParaRPr lang="en-US" altLang="zh-CN"/>
          </a:p>
        </p:txBody>
      </p:sp>
      <p:sp>
        <p:nvSpPr>
          <p:cNvPr id="14" name="Rectangle 5"/>
          <p:cNvSpPr>
            <a:spLocks noGrp="1" noChangeArrowheads="1"/>
          </p:cNvSpPr>
          <p:nvPr>
            <p:ph type="ftr" sz="quarter" idx="11"/>
          </p:nvPr>
        </p:nvSpPr>
        <p:spPr>
          <a:xfrm>
            <a:off x="5934075" y="6391275"/>
            <a:ext cx="2852767" cy="252435"/>
          </a:xfrm>
          <a:prstGeom prst="rect">
            <a:avLst/>
          </a:prstGeom>
        </p:spPr>
        <p:txBody>
          <a:bodyPr/>
          <a:lstStyle>
            <a:lvl1pPr>
              <a:defRPr sz="1200" b="1" i="1">
                <a:solidFill>
                  <a:schemeClr val="tx2"/>
                </a:solidFill>
              </a:defRPr>
            </a:lvl1pPr>
          </a:lstStyle>
          <a:p>
            <a:pPr>
              <a:defRPr/>
            </a:pPr>
            <a:r>
              <a:rPr lang="zh-CN" altLang="en-US" dirty="0" smtClean="0"/>
              <a:t>计算机公共基础</a:t>
            </a:r>
            <a:endParaRPr lang="en-US" altLang="zh-CN" dirty="0"/>
          </a:p>
        </p:txBody>
      </p:sp>
      <p:sp>
        <p:nvSpPr>
          <p:cNvPr id="15" name="Rectangle 6"/>
          <p:cNvSpPr>
            <a:spLocks noGrp="1" noChangeArrowheads="1"/>
          </p:cNvSpPr>
          <p:nvPr>
            <p:ph type="sldNum" sz="quarter" idx="12"/>
          </p:nvPr>
        </p:nvSpPr>
        <p:spPr>
          <a:xfrm>
            <a:off x="381000" y="6400800"/>
            <a:ext cx="2133600" cy="244475"/>
          </a:xfrm>
        </p:spPr>
        <p:txBody>
          <a:bodyPr/>
          <a:lstStyle>
            <a:lvl1pPr algn="l">
              <a:defRPr sz="1200"/>
            </a:lvl1pPr>
          </a:lstStyle>
          <a:p>
            <a:pPr>
              <a:defRPr/>
            </a:pPr>
            <a:fld id="{433BAFD5-2CE7-40F6-9B0C-8A7B47FEC7CD}" type="slidenum">
              <a:rPr lang="en-US" altLang="zh-CN"/>
              <a:pPr>
                <a:defRPr/>
              </a:pPr>
              <a:t>‹#›</a:t>
            </a:fld>
            <a:endParaRPr lang="en-US" altLang="zh-CN"/>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19111" y="2606052"/>
            <a:ext cx="2487133" cy="2487133"/>
          </a:xfrm>
          <a:prstGeom prst="rect">
            <a:avLst/>
          </a:prstGeom>
        </p:spPr>
      </p:pic>
      <p:pic>
        <p:nvPicPr>
          <p:cNvPr id="17" name="图片 1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244231" y="668151"/>
            <a:ext cx="840636" cy="840636"/>
          </a:xfrm>
          <a:prstGeom prst="rect">
            <a:avLst/>
          </a:prstGeom>
        </p:spPr>
      </p:pic>
      <p:pic>
        <p:nvPicPr>
          <p:cNvPr id="18" name="图片 1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rot="2100265">
            <a:off x="768979" y="1819255"/>
            <a:ext cx="1361677" cy="1361676"/>
          </a:xfrm>
          <a:prstGeom prst="rect">
            <a:avLst/>
          </a:prstGeom>
        </p:spPr>
      </p:pic>
      <p:pic>
        <p:nvPicPr>
          <p:cNvPr id="19" name="Picture 2"/>
          <p:cNvPicPr>
            <a:picLocks noChangeAspect="1" noChangeArrowheads="1"/>
          </p:cNvPicPr>
          <p:nvPr userDrawn="1"/>
        </p:nvPicPr>
        <p:blipFill>
          <a:blip r:embed="rId5" cstate="print"/>
          <a:srcRect/>
          <a:stretch>
            <a:fillRect/>
          </a:stretch>
        </p:blipFill>
        <p:spPr bwMode="auto">
          <a:xfrm>
            <a:off x="7141029" y="3497579"/>
            <a:ext cx="2002971" cy="1260929"/>
          </a:xfrm>
          <a:prstGeom prst="rect">
            <a:avLst/>
          </a:prstGeom>
          <a:noFill/>
          <a:ln w="9525">
            <a:noFill/>
            <a:miter lim="800000"/>
            <a:headEnd/>
            <a:tailEnd/>
          </a:ln>
        </p:spPr>
      </p:pic>
      <p:sp>
        <p:nvSpPr>
          <p:cNvPr id="20" name="矩形 19"/>
          <p:cNvSpPr/>
          <p:nvPr userDrawn="1"/>
        </p:nvSpPr>
        <p:spPr>
          <a:xfrm>
            <a:off x="3926404" y="3715482"/>
            <a:ext cx="160813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SQL</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B8E4BC87-2322-4537-B8F4-9FE887746697}"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7975" y="609600"/>
            <a:ext cx="2066925"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09600"/>
            <a:ext cx="6048375"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85C661A-7D1A-4102-8EAC-6DEB98011C8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28C6F607-F638-4FFD-AA04-6C561AD6835E}"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600200"/>
            <a:ext cx="8229600" cy="4525963"/>
          </a:xfrm>
        </p:spPr>
        <p:txBody>
          <a:bodyPr/>
          <a:lstStyle/>
          <a:p>
            <a:endParaRPr lang="zh-CN" altLang="en-US"/>
          </a:p>
        </p:txBody>
      </p:sp>
      <p:sp>
        <p:nvSpPr>
          <p:cNvPr id="4" name="日期占位符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0188CDA5-8121-490B-936B-8AEA9D57C91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ADDC11FF-0938-4A23-9A1D-507498284974}"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3CA97145-69DA-4605-B420-C8A1E119E8B2}" type="slidenum">
              <a:rPr lang="en-US" altLang="zh-CN"/>
              <a:pPr>
                <a:defRPr/>
              </a:pPr>
              <a:t>‹#›</a:t>
            </a:fld>
            <a:endParaRPr lang="en-US" altLang="zh-CN"/>
          </a:p>
        </p:txBody>
      </p:sp>
      <p:sp>
        <p:nvSpPr>
          <p:cNvPr id="6"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67250" y="1676400"/>
            <a:ext cx="405765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36C5B2C9-A724-4804-8D38-B5614D11BFE1}"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7910CC5D-FEF4-43F2-A1CC-A8E8F641505D}" type="slidenum">
              <a:rPr lang="en-US" altLang="zh-CN"/>
              <a:pPr>
                <a:defRPr/>
              </a:pPr>
              <a:t>‹#›</a:t>
            </a:fld>
            <a:endParaRPr lang="en-US" altLang="zh-CN"/>
          </a:p>
        </p:txBody>
      </p:sp>
      <p:sp>
        <p:nvSpPr>
          <p:cNvPr id="9"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A1FA83A-FAA8-4821-ACE4-B661B604A715}" type="slidenum">
              <a:rPr lang="en-US" altLang="zh-CN"/>
              <a:pPr>
                <a:defRPr/>
              </a:pPr>
              <a:t>‹#›</a:t>
            </a:fld>
            <a:endParaRPr lang="en-US" altLang="zh-CN"/>
          </a:p>
        </p:txBody>
      </p:sp>
      <p:sp>
        <p:nvSpPr>
          <p:cNvPr id="5"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3" name="Rectangle 6"/>
          <p:cNvSpPr>
            <a:spLocks noGrp="1" noChangeArrowheads="1"/>
          </p:cNvSpPr>
          <p:nvPr>
            <p:ph type="sldNum" sz="quarter" idx="11"/>
          </p:nvPr>
        </p:nvSpPr>
        <p:spPr>
          <a:ln/>
        </p:spPr>
        <p:txBody>
          <a:bodyPr/>
          <a:lstStyle>
            <a:lvl1pPr>
              <a:defRPr/>
            </a:lvl1pPr>
          </a:lstStyle>
          <a:p>
            <a:pPr>
              <a:defRPr/>
            </a:pPr>
            <a:fld id="{36B5166D-255D-4ECC-A1CA-4D53688093BD}" type="slidenum">
              <a:rPr lang="en-US" altLang="zh-CN"/>
              <a:pPr>
                <a:defRPr/>
              </a:pPr>
              <a:t>‹#›</a:t>
            </a:fld>
            <a:endParaRPr lang="en-US" altLang="zh-CN"/>
          </a:p>
        </p:txBody>
      </p:sp>
      <p:sp>
        <p:nvSpPr>
          <p:cNvPr id="4"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2F3F0FD-4A76-480B-9749-BB70B8C1FFA2}"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6553200" y="6553200"/>
            <a:ext cx="2133600" cy="244475"/>
          </a:xfrm>
          <a:prstGeom prst="rect">
            <a:avLst/>
          </a:prstGeom>
          <a:ln/>
        </p:spPr>
        <p:txBody>
          <a:bodyPr/>
          <a:lstStyle>
            <a:lvl1pPr>
              <a:defRPr/>
            </a:lvl1pPr>
          </a:lstStyle>
          <a:p>
            <a:pPr>
              <a:defRPr/>
            </a:pPr>
            <a:r>
              <a:rPr lang="zh-CN" altLang="en-US" dirty="0" smtClean="0"/>
              <a:t>计算机公共基础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64631E9C-1170-47C5-A336-4231CAB38C3C}" type="slidenum">
              <a:rPr lang="en-US" altLang="zh-CN"/>
              <a:pPr>
                <a:defRPr/>
              </a:pPr>
              <a:t>‹#›</a:t>
            </a:fld>
            <a:endParaRPr lang="en-US" altLang="zh-CN"/>
          </a:p>
        </p:txBody>
      </p:sp>
      <p:sp>
        <p:nvSpPr>
          <p:cNvPr id="7" name="Rectangle 4"/>
          <p:cNvSpPr>
            <a:spLocks noGrp="1" noChangeArrowheads="1"/>
          </p:cNvSpPr>
          <p:nvPr>
            <p:ph type="dt" sz="half" idx="12"/>
          </p:nvPr>
        </p:nvSpPr>
        <p:spPr>
          <a:xfrm>
            <a:off x="381000" y="6534150"/>
            <a:ext cx="1905000" cy="261938"/>
          </a:xfrm>
          <a:prstGeom prst="rect">
            <a:avLst/>
          </a:prstGeom>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129" name="Oval 105"/>
          <p:cNvSpPr>
            <a:spLocks noChangeArrowheads="1"/>
          </p:cNvSpPr>
          <p:nvPr/>
        </p:nvSpPr>
        <p:spPr bwMode="gray">
          <a:xfrm>
            <a:off x="214345" y="-18661"/>
            <a:ext cx="6804025" cy="6858000"/>
          </a:xfrm>
          <a:prstGeom prst="ellipse">
            <a:avLst/>
          </a:prstGeom>
          <a:gradFill rotWithShape="1">
            <a:gsLst>
              <a:gs pos="0">
                <a:schemeClr val="bg2">
                  <a:alpha val="44000"/>
                </a:schemeClr>
              </a:gs>
              <a:gs pos="100000">
                <a:schemeClr val="bg2">
                  <a:gamma/>
                  <a:tint val="0"/>
                  <a:invGamma/>
                  <a:alpha val="0"/>
                </a:schemeClr>
              </a:gs>
            </a:gsLst>
            <a:lin ang="0" scaled="1"/>
          </a:gradFill>
          <a:ln w="9525">
            <a:noFill/>
            <a:round/>
            <a:headEnd/>
            <a:tailEnd/>
          </a:ln>
          <a:effectLst/>
        </p:spPr>
        <p:txBody>
          <a:bodyPr wrap="none" anchor="ctr"/>
          <a:lstStyle/>
          <a:p>
            <a:pPr>
              <a:defRPr/>
            </a:pPr>
            <a:endParaRPr lang="zh-CN" altLang="en-US"/>
          </a:p>
        </p:txBody>
      </p:sp>
      <p:sp>
        <p:nvSpPr>
          <p:cNvPr id="1130" name="Rectangle 106"/>
          <p:cNvSpPr>
            <a:spLocks noChangeArrowheads="1"/>
          </p:cNvSpPr>
          <p:nvPr/>
        </p:nvSpPr>
        <p:spPr bwMode="gray">
          <a:xfrm>
            <a:off x="0" y="0"/>
            <a:ext cx="9144000" cy="119697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30" name="Rectangle 3"/>
          <p:cNvSpPr>
            <a:spLocks noGrp="1" noChangeArrowheads="1"/>
          </p:cNvSpPr>
          <p:nvPr>
            <p:ph type="body" idx="1"/>
          </p:nvPr>
        </p:nvSpPr>
        <p:spPr bwMode="gray">
          <a:xfrm>
            <a:off x="457200" y="1676400"/>
            <a:ext cx="8267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2" name="Rectangle 6"/>
          <p:cNvSpPr>
            <a:spLocks noGrp="1" noChangeArrowheads="1"/>
          </p:cNvSpPr>
          <p:nvPr>
            <p:ph type="sldNum" sz="quarter" idx="4"/>
          </p:nvPr>
        </p:nvSpPr>
        <p:spPr bwMode="gray">
          <a:xfrm>
            <a:off x="4191000" y="6534150"/>
            <a:ext cx="838200" cy="2619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a typeface="宋体" pitchFamily="2" charset="-122"/>
              </a:defRPr>
            </a:lvl1pPr>
          </a:lstStyle>
          <a:p>
            <a:pPr>
              <a:defRPr/>
            </a:pPr>
            <a:fld id="{89606887-116E-4E0E-9425-0268C18C0878}" type="slidenum">
              <a:rPr lang="en-US" altLang="zh-CN"/>
              <a:pPr>
                <a:defRPr/>
              </a:pPr>
              <a:t>‹#›</a:t>
            </a:fld>
            <a:endParaRPr lang="en-US" altLang="zh-CN"/>
          </a:p>
        </p:txBody>
      </p:sp>
      <p:sp>
        <p:nvSpPr>
          <p:cNvPr id="1033" name="Rectangle 2"/>
          <p:cNvSpPr>
            <a:spLocks noGrp="1" noChangeArrowheads="1"/>
          </p:cNvSpPr>
          <p:nvPr>
            <p:ph type="title"/>
          </p:nvPr>
        </p:nvSpPr>
        <p:spPr bwMode="gray">
          <a:xfrm>
            <a:off x="2411760" y="354805"/>
            <a:ext cx="530540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3" name="图片 2"/>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rot="1052488">
            <a:off x="8012267" y="-97787"/>
            <a:ext cx="1148402" cy="1148402"/>
          </a:xfrm>
          <a:prstGeom prst="rect">
            <a:avLst/>
          </a:prstGeom>
        </p:spPr>
      </p:pic>
      <p:pic>
        <p:nvPicPr>
          <p:cNvPr id="4" name="图片 3"/>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3626" y="-82783"/>
            <a:ext cx="1808923" cy="1808923"/>
          </a:xfrm>
          <a:prstGeom prst="rect">
            <a:avLst/>
          </a:prstGeom>
        </p:spPr>
      </p:pic>
      <p:pic>
        <p:nvPicPr>
          <p:cNvPr id="5" name="图片 4"/>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1187624" y="598487"/>
            <a:ext cx="967882" cy="967882"/>
          </a:xfrm>
          <a:prstGeom prst="rect">
            <a:avLst/>
          </a:prstGeom>
        </p:spPr>
      </p:pic>
    </p:spTree>
  </p:cSld>
  <p:clrMap bg1="lt1" tx1="dk1" bg2="lt2" tx2="dk2" accent1="accent1" accent2="accent2" accent3="accent3" accent4="accent4" accent5="accent5" accent6="accent6" hlink="hlink" folHlink="folHlink"/>
  <p:sldLayoutIdLst>
    <p:sldLayoutId id="214748371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5" r:id="rId12"/>
    <p:sldLayoutId id="2147483717" r:id="rId13"/>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Rockwell" pitchFamily="18" charset="0"/>
          <a:ea typeface="方正姚体" pitchFamily="2" charset="-122"/>
        </a:defRPr>
      </a:lvl2pPr>
      <a:lvl3pPr algn="ctr" rtl="0" eaLnBrk="0" fontAlgn="base" hangingPunct="0">
        <a:spcBef>
          <a:spcPct val="0"/>
        </a:spcBef>
        <a:spcAft>
          <a:spcPct val="0"/>
        </a:spcAft>
        <a:defRPr sz="3200" b="1">
          <a:solidFill>
            <a:schemeClr val="bg1"/>
          </a:solidFill>
          <a:latin typeface="Rockwell" pitchFamily="18" charset="0"/>
          <a:ea typeface="方正姚体" pitchFamily="2" charset="-122"/>
        </a:defRPr>
      </a:lvl3pPr>
      <a:lvl4pPr algn="ctr" rtl="0" eaLnBrk="0" fontAlgn="base" hangingPunct="0">
        <a:spcBef>
          <a:spcPct val="0"/>
        </a:spcBef>
        <a:spcAft>
          <a:spcPct val="0"/>
        </a:spcAft>
        <a:defRPr sz="3200" b="1">
          <a:solidFill>
            <a:schemeClr val="bg1"/>
          </a:solidFill>
          <a:latin typeface="Rockwell" pitchFamily="18" charset="0"/>
          <a:ea typeface="方正姚体" pitchFamily="2" charset="-122"/>
        </a:defRPr>
      </a:lvl4pPr>
      <a:lvl5pPr algn="ctr" rtl="0" eaLnBrk="0" fontAlgn="base" hangingPunct="0">
        <a:spcBef>
          <a:spcPct val="0"/>
        </a:spcBef>
        <a:spcAft>
          <a:spcPct val="0"/>
        </a:spcAft>
        <a:defRPr sz="3200" b="1">
          <a:solidFill>
            <a:schemeClr val="bg1"/>
          </a:solidFill>
          <a:latin typeface="Rockwell" pitchFamily="18" charset="0"/>
          <a:ea typeface="方正姚体" pitchFamily="2" charset="-122"/>
        </a:defRPr>
      </a:lvl5pPr>
      <a:lvl6pPr marL="457200" algn="ctr" rtl="0" eaLnBrk="1" fontAlgn="base" hangingPunct="1">
        <a:spcBef>
          <a:spcPct val="0"/>
        </a:spcBef>
        <a:spcAft>
          <a:spcPct val="0"/>
        </a:spcAft>
        <a:defRPr sz="3200" b="1">
          <a:solidFill>
            <a:schemeClr val="bg1"/>
          </a:solidFill>
          <a:latin typeface="Arial" charset="0"/>
        </a:defRPr>
      </a:lvl6pPr>
      <a:lvl7pPr marL="914400" algn="ctr" rtl="0" eaLnBrk="1" fontAlgn="base" hangingPunct="1">
        <a:spcBef>
          <a:spcPct val="0"/>
        </a:spcBef>
        <a:spcAft>
          <a:spcPct val="0"/>
        </a:spcAft>
        <a:defRPr sz="3200" b="1">
          <a:solidFill>
            <a:schemeClr val="bg1"/>
          </a:solidFill>
          <a:latin typeface="Arial" charset="0"/>
        </a:defRPr>
      </a:lvl7pPr>
      <a:lvl8pPr marL="1371600" algn="ctr" rtl="0" eaLnBrk="1" fontAlgn="base" hangingPunct="1">
        <a:spcBef>
          <a:spcPct val="0"/>
        </a:spcBef>
        <a:spcAft>
          <a:spcPct val="0"/>
        </a:spcAft>
        <a:defRPr sz="3200" b="1">
          <a:solidFill>
            <a:schemeClr val="bg1"/>
          </a:solidFill>
          <a:latin typeface="Arial" charset="0"/>
        </a:defRPr>
      </a:lvl8pPr>
      <a:lvl9pPr marL="1828800" algn="ctr" rtl="0" eaLnBrk="1" fontAlgn="base" hangingPunct="1">
        <a:spcBef>
          <a:spcPct val="0"/>
        </a:spcBef>
        <a:spcAft>
          <a:spcPct val="0"/>
        </a:spcAft>
        <a:defRPr sz="3200" b="1">
          <a:solidFill>
            <a:schemeClr val="bg1"/>
          </a:solidFill>
          <a:latin typeface="Arial" charset="0"/>
        </a:defRPr>
      </a:lvl9pPr>
    </p:titleStyle>
    <p:bodyStyle>
      <a:lvl1pPr marL="342900" indent="-342900" algn="l" rtl="0" eaLnBrk="0" fontAlgn="base" hangingPunct="0">
        <a:spcBef>
          <a:spcPct val="20000"/>
        </a:spcBef>
        <a:spcAft>
          <a:spcPct val="0"/>
        </a:spcAft>
        <a:buClr>
          <a:schemeClr val="tx2"/>
        </a:buClr>
        <a:buFont typeface="Wingdings" pitchFamily="2" charset="2"/>
        <a:buChar char="v"/>
        <a:defRPr sz="1800" b="1">
          <a:solidFill>
            <a:schemeClr val="tx2">
              <a:lumMod val="50000"/>
            </a:schemeClr>
          </a:solidFill>
          <a:latin typeface="黑体" pitchFamily="49" charset="-122"/>
          <a:ea typeface="黑体" pitchFamily="49" charset="-122"/>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1800" b="1">
          <a:solidFill>
            <a:schemeClr val="tx2">
              <a:lumMod val="50000"/>
            </a:schemeClr>
          </a:solidFill>
          <a:latin typeface="黑体" pitchFamily="49" charset="-122"/>
          <a:ea typeface="黑体" pitchFamily="49" charset="-122"/>
        </a:defRPr>
      </a:lvl2pPr>
      <a:lvl3pPr marL="1143000" indent="-228600" algn="l" rtl="0" eaLnBrk="0" fontAlgn="base" hangingPunct="0">
        <a:spcBef>
          <a:spcPct val="20000"/>
        </a:spcBef>
        <a:spcAft>
          <a:spcPct val="0"/>
        </a:spcAft>
        <a:buClr>
          <a:schemeClr val="accent2"/>
        </a:buClr>
        <a:buChar char="•"/>
        <a:defRPr sz="1800" b="1">
          <a:solidFill>
            <a:schemeClr val="tx2">
              <a:lumMod val="50000"/>
            </a:schemeClr>
          </a:solidFill>
          <a:latin typeface="黑体" pitchFamily="49" charset="-122"/>
          <a:ea typeface="黑体" pitchFamily="49" charset="-122"/>
        </a:defRPr>
      </a:lvl3pPr>
      <a:lvl4pPr marL="16002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4pPr>
      <a:lvl5pPr marL="2057400" indent="-228600" algn="l" rtl="0" eaLnBrk="0" fontAlgn="base" hangingPunct="0">
        <a:spcBef>
          <a:spcPct val="20000"/>
        </a:spcBef>
        <a:spcAft>
          <a:spcPct val="0"/>
        </a:spcAft>
        <a:buChar char="»"/>
        <a:defRPr sz="1800" b="1">
          <a:solidFill>
            <a:schemeClr val="tx2">
              <a:lumMod val="50000"/>
            </a:schemeClr>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gi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264862" y="764704"/>
            <a:ext cx="6879138" cy="1066792"/>
          </a:xfrm>
        </p:spPr>
        <p:txBody>
          <a:bodyPr/>
          <a:lstStyle/>
          <a:p>
            <a:r>
              <a:rPr lang="zh-CN" altLang="en-US" dirty="0">
                <a:solidFill>
                  <a:schemeClr val="tx2">
                    <a:lumMod val="50000"/>
                  </a:schemeClr>
                </a:solidFill>
                <a:ea typeface="宋体" pitchFamily="2" charset="-122"/>
              </a:rPr>
              <a:t>学习情境</a:t>
            </a:r>
            <a:r>
              <a:rPr lang="en-US" altLang="zh-CN" dirty="0">
                <a:solidFill>
                  <a:schemeClr val="tx2">
                    <a:lumMod val="50000"/>
                  </a:schemeClr>
                </a:solidFill>
                <a:ea typeface="宋体" pitchFamily="2" charset="-122"/>
              </a:rPr>
              <a:t>5  </a:t>
            </a:r>
            <a:r>
              <a:rPr lang="en-US" altLang="zh-CN" dirty="0" smtClean="0">
                <a:solidFill>
                  <a:schemeClr val="tx2">
                    <a:lumMod val="50000"/>
                  </a:schemeClr>
                </a:solidFill>
                <a:ea typeface="宋体" pitchFamily="2" charset="-122"/>
              </a:rPr>
              <a:t>  </a:t>
            </a:r>
            <a:r>
              <a:rPr lang="zh-CN" altLang="en-US" dirty="0" smtClean="0">
                <a:solidFill>
                  <a:schemeClr val="tx2">
                    <a:lumMod val="50000"/>
                  </a:schemeClr>
                </a:solidFill>
                <a:ea typeface="宋体" pitchFamily="2" charset="-122"/>
              </a:rPr>
              <a:t>设置</a:t>
            </a:r>
            <a:r>
              <a:rPr lang="zh-CN" altLang="en-US" dirty="0">
                <a:solidFill>
                  <a:schemeClr val="tx2">
                    <a:lumMod val="50000"/>
                  </a:schemeClr>
                </a:solidFill>
                <a:ea typeface="宋体" pitchFamily="2" charset="-122"/>
              </a:rPr>
              <a:t>数据完整性</a:t>
            </a:r>
            <a:endParaRPr lang="zh-CN" altLang="en-US" dirty="0">
              <a:solidFill>
                <a:schemeClr val="tx2">
                  <a:lumMod val="50000"/>
                </a:schemeClr>
              </a:solidFill>
            </a:endParaRPr>
          </a:p>
        </p:txBody>
      </p:sp>
      <p:sp>
        <p:nvSpPr>
          <p:cNvPr id="5" name="灯片编号占位符 4"/>
          <p:cNvSpPr>
            <a:spLocks noGrp="1"/>
          </p:cNvSpPr>
          <p:nvPr>
            <p:ph type="sldNum" sz="quarter" idx="12"/>
          </p:nvPr>
        </p:nvSpPr>
        <p:spPr/>
        <p:txBody>
          <a:bodyPr/>
          <a:lstStyle/>
          <a:p>
            <a:pPr>
              <a:defRPr/>
            </a:pPr>
            <a:fld id="{433BAFD5-2CE7-40F6-9B0C-8A7B47FEC7CD}" type="slidenum">
              <a:rPr lang="en-US" altLang="zh-CN" smtClean="0"/>
              <a:pPr>
                <a:defRPr/>
              </a:pPr>
              <a:t>1</a:t>
            </a:fld>
            <a:endParaRPr lang="en-US" altLang="zh-CN"/>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10</a:t>
            </a:fld>
            <a:endParaRPr lang="en-US" altLang="zh-CN"/>
          </a:p>
        </p:txBody>
      </p:sp>
      <p:sp>
        <p:nvSpPr>
          <p:cNvPr id="6" name="AutoShape 2"/>
          <p:cNvSpPr>
            <a:spLocks noChangeArrowheads="1"/>
          </p:cNvSpPr>
          <p:nvPr/>
        </p:nvSpPr>
        <p:spPr bwMode="gray">
          <a:xfrm>
            <a:off x="2115880" y="1988696"/>
            <a:ext cx="4243594" cy="2016367"/>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98973" y="2129271"/>
            <a:ext cx="2908163" cy="1754326"/>
          </a:xfrm>
          <a:prstGeom prst="rect">
            <a:avLst/>
          </a:prstGeom>
          <a:noFill/>
          <a:ln w="9525" algn="ctr">
            <a:noFill/>
            <a:miter lim="800000"/>
            <a:headEnd/>
            <a:tailEnd/>
          </a:ln>
          <a:effectLst/>
        </p:spPr>
        <p:txBody>
          <a:bodyPr wrap="square">
            <a:spAutoFit/>
          </a:bodyPr>
          <a:lstStyle/>
          <a:p>
            <a:pPr algn="just">
              <a:spcBef>
                <a:spcPct val="50000"/>
              </a:spcBef>
            </a:pPr>
            <a:r>
              <a:rPr lang="zh-CN" altLang="en-US" dirty="0">
                <a:solidFill>
                  <a:schemeClr val="tx2">
                    <a:lumMod val="50000"/>
                  </a:schemeClr>
                </a:solidFill>
                <a:latin typeface="黑体" pitchFamily="49" charset="-122"/>
                <a:ea typeface="黑体" pitchFamily="49" charset="-122"/>
              </a:rPr>
              <a:t>在如图</a:t>
            </a:r>
            <a:r>
              <a:rPr lang="en-US" altLang="zh-CN" dirty="0">
                <a:solidFill>
                  <a:schemeClr val="tx2">
                    <a:lumMod val="50000"/>
                  </a:schemeClr>
                </a:solidFill>
                <a:latin typeface="黑体" pitchFamily="49" charset="-122"/>
                <a:ea typeface="黑体" pitchFamily="49" charset="-122"/>
              </a:rPr>
              <a:t>5.1</a:t>
            </a:r>
            <a:r>
              <a:rPr lang="zh-CN" altLang="en-US" dirty="0" smtClean="0">
                <a:solidFill>
                  <a:schemeClr val="tx2">
                    <a:lumMod val="50000"/>
                  </a:schemeClr>
                </a:solidFill>
                <a:latin typeface="黑体" pitchFamily="49" charset="-122"/>
                <a:ea typeface="黑体" pitchFamily="49" charset="-122"/>
              </a:rPr>
              <a:t>所示</a:t>
            </a:r>
            <a:r>
              <a:rPr lang="zh-CN" altLang="en-US" dirty="0">
                <a:solidFill>
                  <a:schemeClr val="tx2">
                    <a:lumMod val="50000"/>
                  </a:schemeClr>
                </a:solidFill>
                <a:latin typeface="黑体" pitchFamily="49" charset="-122"/>
                <a:ea typeface="黑体" pitchFamily="49" charset="-122"/>
              </a:rPr>
              <a:t>表结构设计窗口</a:t>
            </a:r>
            <a:r>
              <a:rPr lang="zh-CN" altLang="en-US" dirty="0" smtClean="0">
                <a:solidFill>
                  <a:schemeClr val="tx2">
                    <a:lumMod val="50000"/>
                  </a:schemeClr>
                </a:solidFill>
                <a:latin typeface="黑体" pitchFamily="49" charset="-122"/>
                <a:ea typeface="黑体" pitchFamily="49" charset="-122"/>
              </a:rPr>
              <a:t>中，如果某列可以为空，就</a:t>
            </a:r>
            <a:r>
              <a:rPr lang="zh-CN" altLang="en-US" dirty="0">
                <a:solidFill>
                  <a:schemeClr val="tx2">
                    <a:lumMod val="50000"/>
                  </a:schemeClr>
                </a:solidFill>
                <a:latin typeface="黑体" pitchFamily="49" charset="-122"/>
                <a:ea typeface="黑体" pitchFamily="49" charset="-122"/>
              </a:rPr>
              <a:t>在“允许空”下面的</a:t>
            </a:r>
            <a:r>
              <a:rPr lang="zh-CN" altLang="en-US" dirty="0" smtClean="0">
                <a:solidFill>
                  <a:schemeClr val="tx2">
                    <a:lumMod val="50000"/>
                  </a:schemeClr>
                </a:solidFill>
                <a:latin typeface="黑体" pitchFamily="49" charset="-122"/>
                <a:ea typeface="黑体" pitchFamily="49" charset="-122"/>
              </a:rPr>
              <a:t>复选框</a:t>
            </a:r>
            <a:r>
              <a:rPr lang="zh-CN" altLang="en-US" dirty="0">
                <a:solidFill>
                  <a:schemeClr val="tx2">
                    <a:lumMod val="50000"/>
                  </a:schemeClr>
                </a:solidFill>
                <a:latin typeface="黑体" pitchFamily="49" charset="-122"/>
                <a:ea typeface="黑体" pitchFamily="49" charset="-122"/>
              </a:rPr>
              <a:t>中为其打上对勾</a:t>
            </a:r>
            <a:r>
              <a:rPr lang="zh-CN" altLang="en-US" dirty="0" smtClean="0">
                <a:solidFill>
                  <a:schemeClr val="tx2">
                    <a:lumMod val="50000"/>
                  </a:schemeClr>
                </a:solidFill>
                <a:latin typeface="黑体" pitchFamily="49" charset="-122"/>
                <a:ea typeface="黑体" pitchFamily="49" charset="-122"/>
              </a:rPr>
              <a:t>。本</a:t>
            </a:r>
            <a:r>
              <a:rPr lang="zh-CN" altLang="en-US" dirty="0">
                <a:solidFill>
                  <a:schemeClr val="tx2">
                    <a:lumMod val="50000"/>
                  </a:schemeClr>
                </a:solidFill>
                <a:latin typeface="黑体" pitchFamily="49" charset="-122"/>
                <a:ea typeface="黑体" pitchFamily="49" charset="-122"/>
              </a:rPr>
              <a:t>表中的四个字段均为不允许为</a:t>
            </a:r>
            <a:r>
              <a:rPr lang="zh-CN" altLang="en-US" dirty="0" smtClean="0">
                <a:solidFill>
                  <a:schemeClr val="tx2">
                    <a:lumMod val="50000"/>
                  </a:schemeClr>
                </a:solidFill>
                <a:latin typeface="黑体" pitchFamily="49" charset="-122"/>
                <a:ea typeface="黑体" pitchFamily="49" charset="-122"/>
              </a:rPr>
              <a:t>空</a:t>
            </a:r>
            <a:r>
              <a:rPr lang="en-US" altLang="zh-CN"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8" name="AutoShape 4"/>
          <p:cNvSpPr>
            <a:spLocks noChangeArrowheads="1"/>
          </p:cNvSpPr>
          <p:nvPr/>
        </p:nvSpPr>
        <p:spPr bwMode="gray">
          <a:xfrm>
            <a:off x="2387571" y="2815934"/>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973123" y="2268240"/>
            <a:ext cx="1414448" cy="1414448"/>
          </a:xfrm>
          <a:prstGeom prst="rect">
            <a:avLst/>
          </a:prstGeom>
          <a:noFill/>
        </p:spPr>
      </p:pic>
      <p:sp>
        <p:nvSpPr>
          <p:cNvPr id="10" name="Text Box 7"/>
          <p:cNvSpPr txBox="1">
            <a:spLocks noChangeArrowheads="1"/>
          </p:cNvSpPr>
          <p:nvPr/>
        </p:nvSpPr>
        <p:spPr bwMode="black">
          <a:xfrm>
            <a:off x="836597" y="2796824"/>
            <a:ext cx="1670050"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步骤</a:t>
            </a:r>
            <a:r>
              <a:rPr lang="en-US" altLang="zh-CN" sz="2000" dirty="0" smtClean="0"/>
              <a:t>5</a:t>
            </a:r>
            <a:endParaRPr lang="en-US" altLang="zh-CN" sz="2000" b="1" dirty="0">
              <a:ea typeface="宋体" pitchFamily="2" charset="-122"/>
            </a:endParaRPr>
          </a:p>
        </p:txBody>
      </p:sp>
      <p:sp>
        <p:nvSpPr>
          <p:cNvPr id="11" name="AutoShape 8"/>
          <p:cNvSpPr>
            <a:spLocks noChangeArrowheads="1"/>
          </p:cNvSpPr>
          <p:nvPr/>
        </p:nvSpPr>
        <p:spPr bwMode="gray">
          <a:xfrm>
            <a:off x="2115880" y="4437112"/>
            <a:ext cx="5954801" cy="144016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pic>
        <p:nvPicPr>
          <p:cNvPr id="12" name="Picture 4"/>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6269035" y="2187610"/>
            <a:ext cx="2322841" cy="1637647"/>
          </a:xfrm>
          <a:prstGeom prst="rect">
            <a:avLst/>
          </a:prstGeom>
          <a:noFill/>
          <a:ln/>
        </p:spPr>
      </p:pic>
      <p:sp>
        <p:nvSpPr>
          <p:cNvPr id="13" name="Text Box 5"/>
          <p:cNvSpPr txBox="1">
            <a:spLocks noChangeArrowheads="1"/>
          </p:cNvSpPr>
          <p:nvPr/>
        </p:nvSpPr>
        <p:spPr bwMode="auto">
          <a:xfrm>
            <a:off x="7027781" y="4005063"/>
            <a:ext cx="118273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a:t>图</a:t>
            </a:r>
            <a:r>
              <a:rPr lang="en-US" sz="1600" dirty="0"/>
              <a:t>5.1 </a:t>
            </a:r>
            <a:r>
              <a:rPr lang="zh-CN" altLang="en-US" sz="1600" dirty="0"/>
              <a:t>设置非空约束</a:t>
            </a:r>
          </a:p>
        </p:txBody>
      </p:sp>
      <p:pic>
        <p:nvPicPr>
          <p:cNvPr id="14" name="Picture 11" descr="DP_circle001"/>
          <p:cNvPicPr>
            <a:picLocks noChangeAspect="1" noChangeArrowheads="1"/>
          </p:cNvPicPr>
          <p:nvPr/>
        </p:nvPicPr>
        <p:blipFill>
          <a:blip r:embed="rId4" cstate="print"/>
          <a:srcRect/>
          <a:stretch>
            <a:fillRect/>
          </a:stretch>
        </p:blipFill>
        <p:spPr bwMode="auto">
          <a:xfrm>
            <a:off x="997253" y="4449306"/>
            <a:ext cx="1351747" cy="1351747"/>
          </a:xfrm>
          <a:prstGeom prst="rect">
            <a:avLst/>
          </a:prstGeom>
          <a:noFill/>
        </p:spPr>
      </p:pic>
      <p:sp>
        <p:nvSpPr>
          <p:cNvPr id="15" name="Text Box 12"/>
          <p:cNvSpPr txBox="1">
            <a:spLocks noChangeArrowheads="1"/>
          </p:cNvSpPr>
          <p:nvPr/>
        </p:nvSpPr>
        <p:spPr bwMode="black">
          <a:xfrm>
            <a:off x="825430" y="4925125"/>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6</a:t>
            </a:r>
            <a:endParaRPr lang="en-US" altLang="zh-CN" sz="2000" b="1" dirty="0">
              <a:ea typeface="宋体" pitchFamily="2" charset="-122"/>
            </a:endParaRPr>
          </a:p>
        </p:txBody>
      </p:sp>
      <p:sp>
        <p:nvSpPr>
          <p:cNvPr id="16" name="AutoShape 4"/>
          <p:cNvSpPr>
            <a:spLocks noChangeArrowheads="1"/>
          </p:cNvSpPr>
          <p:nvPr/>
        </p:nvSpPr>
        <p:spPr bwMode="gray">
          <a:xfrm>
            <a:off x="2334203" y="4972935"/>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sp>
        <p:nvSpPr>
          <p:cNvPr id="3" name="矩形 2"/>
          <p:cNvSpPr/>
          <p:nvPr/>
        </p:nvSpPr>
        <p:spPr>
          <a:xfrm>
            <a:off x="3117105" y="4925125"/>
            <a:ext cx="1107996" cy="369332"/>
          </a:xfrm>
          <a:prstGeom prst="rect">
            <a:avLst/>
          </a:prstGeom>
        </p:spPr>
        <p:txBody>
          <a:bodyPr wrap="none">
            <a:spAutoFit/>
          </a:bodyPr>
          <a:lstStyle/>
          <a:p>
            <a:r>
              <a:rPr lang="zh-CN" altLang="zh-CN" dirty="0">
                <a:solidFill>
                  <a:schemeClr val="tx2">
                    <a:lumMod val="50000"/>
                  </a:schemeClr>
                </a:solidFill>
                <a:latin typeface="黑体" pitchFamily="49" charset="-122"/>
                <a:ea typeface="黑体" pitchFamily="49" charset="-122"/>
              </a:rPr>
              <a:t>保存修改</a:t>
            </a:r>
            <a:endParaRPr lang="zh-CN" altLang="en-US"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11</a:t>
            </a:fld>
            <a:endParaRPr lang="en-US" altLang="zh-CN"/>
          </a:p>
        </p:txBody>
      </p:sp>
      <p:sp>
        <p:nvSpPr>
          <p:cNvPr id="6" name="AutoShape 8"/>
          <p:cNvSpPr>
            <a:spLocks noChangeArrowheads="1"/>
          </p:cNvSpPr>
          <p:nvPr/>
        </p:nvSpPr>
        <p:spPr bwMode="gray">
          <a:xfrm>
            <a:off x="1331640" y="1961528"/>
            <a:ext cx="6840760"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9" name="矩形 8"/>
          <p:cNvSpPr/>
          <p:nvPr/>
        </p:nvSpPr>
        <p:spPr>
          <a:xfrm>
            <a:off x="1475656" y="2330179"/>
            <a:ext cx="5742384" cy="2613023"/>
          </a:xfrm>
          <a:prstGeom prst="rect">
            <a:avLst/>
          </a:prstGeom>
        </p:spPr>
        <p:txBody>
          <a:bodyPr wrap="square">
            <a:spAutoFit/>
          </a:bodyPr>
          <a:lstStyle/>
          <a:p>
            <a:pPr marL="449263" lvl="0" indent="-449263">
              <a:lnSpc>
                <a:spcPct val="110000"/>
              </a:lnSpc>
              <a:spcBef>
                <a:spcPct val="20000"/>
              </a:spcBef>
              <a:spcAft>
                <a:spcPct val="10000"/>
              </a:spcAft>
              <a:buClr>
                <a:srgbClr val="184BB2"/>
              </a:buClr>
            </a:pPr>
            <a:r>
              <a:rPr lang="zh-CN" altLang="en-US" kern="0" dirty="0">
                <a:solidFill>
                  <a:schemeClr val="tx2">
                    <a:lumMod val="50000"/>
                  </a:schemeClr>
                </a:solidFill>
                <a:latin typeface="黑体" pitchFamily="49" charset="-122"/>
                <a:ea typeface="黑体" pitchFamily="49" charset="-122"/>
              </a:rPr>
              <a:t>知识总结：</a:t>
            </a:r>
          </a:p>
          <a:p>
            <a:pPr marL="449263" lvl="0" indent="-449263">
              <a:lnSpc>
                <a:spcPct val="110000"/>
              </a:lnSpc>
              <a:spcBef>
                <a:spcPct val="20000"/>
              </a:spcBef>
              <a:spcAft>
                <a:spcPct val="10000"/>
              </a:spcAft>
              <a:buClr>
                <a:srgbClr val="184BB2"/>
              </a:buClr>
              <a:buFont typeface="Wingdings" pitchFamily="2" charset="2"/>
              <a:buChar char="¯"/>
            </a:pPr>
            <a:r>
              <a:rPr lang="zh-CN" altLang="en-US" kern="0" dirty="0" smtClean="0">
                <a:solidFill>
                  <a:schemeClr val="tx2">
                    <a:lumMod val="50000"/>
                  </a:schemeClr>
                </a:solidFill>
                <a:latin typeface="黑体" pitchFamily="49" charset="-122"/>
                <a:ea typeface="黑体" pitchFamily="49" charset="-122"/>
              </a:rPr>
              <a:t>在</a:t>
            </a:r>
            <a:r>
              <a:rPr lang="en-US" altLang="zh-CN" kern="0" dirty="0">
                <a:solidFill>
                  <a:schemeClr val="tx2">
                    <a:lumMod val="50000"/>
                  </a:schemeClr>
                </a:solidFill>
                <a:latin typeface="黑体" pitchFamily="49" charset="-122"/>
                <a:ea typeface="黑体" pitchFamily="49" charset="-122"/>
              </a:rPr>
              <a:t>SQL Server 2005 </a:t>
            </a:r>
            <a:r>
              <a:rPr lang="zh-CN" altLang="en-US" kern="0" dirty="0">
                <a:solidFill>
                  <a:schemeClr val="tx2">
                    <a:lumMod val="50000"/>
                  </a:schemeClr>
                </a:solidFill>
                <a:latin typeface="黑体" pitchFamily="49" charset="-122"/>
                <a:ea typeface="黑体" pitchFamily="49" charset="-122"/>
              </a:rPr>
              <a:t>中，一般有实体完整性、引用完整性、域完整性和用户自定义完整性四类。域完整性是对具体一列上的数据的有效性限制，可以强制域完整性限制类型（通过使用数据类型）、限制格式（通过使用 </a:t>
            </a:r>
            <a:r>
              <a:rPr lang="en-US" altLang="zh-CN" kern="0" dirty="0">
                <a:solidFill>
                  <a:schemeClr val="tx2">
                    <a:lumMod val="50000"/>
                  </a:schemeClr>
                </a:solidFill>
                <a:latin typeface="黑体" pitchFamily="49" charset="-122"/>
                <a:ea typeface="黑体" pitchFamily="49" charset="-122"/>
              </a:rPr>
              <a:t>CHECK </a:t>
            </a:r>
            <a:r>
              <a:rPr lang="zh-CN" altLang="en-US" kern="0" dirty="0">
                <a:solidFill>
                  <a:schemeClr val="tx2">
                    <a:lumMod val="50000"/>
                  </a:schemeClr>
                </a:solidFill>
                <a:latin typeface="黑体" pitchFamily="49" charset="-122"/>
                <a:ea typeface="黑体" pitchFamily="49" charset="-122"/>
              </a:rPr>
              <a:t>约束和规则）或限制可能值的范围（通过使用 </a:t>
            </a:r>
            <a:r>
              <a:rPr lang="en-US" altLang="zh-CN" kern="0" dirty="0">
                <a:solidFill>
                  <a:schemeClr val="tx2">
                    <a:lumMod val="50000"/>
                  </a:schemeClr>
                </a:solidFill>
                <a:latin typeface="黑体" pitchFamily="49" charset="-122"/>
                <a:ea typeface="黑体" pitchFamily="49" charset="-122"/>
              </a:rPr>
              <a:t>FOREIGN KEY </a:t>
            </a:r>
            <a:r>
              <a:rPr lang="zh-CN" altLang="en-US" kern="0" dirty="0">
                <a:solidFill>
                  <a:schemeClr val="tx2">
                    <a:lumMod val="50000"/>
                  </a:schemeClr>
                </a:solidFill>
                <a:latin typeface="黑体" pitchFamily="49" charset="-122"/>
                <a:ea typeface="黑体" pitchFamily="49" charset="-122"/>
              </a:rPr>
              <a:t>约束、</a:t>
            </a:r>
            <a:r>
              <a:rPr lang="en-US" altLang="zh-CN" kern="0" dirty="0">
                <a:solidFill>
                  <a:schemeClr val="tx2">
                    <a:lumMod val="50000"/>
                  </a:schemeClr>
                </a:solidFill>
                <a:latin typeface="黑体" pitchFamily="49" charset="-122"/>
                <a:ea typeface="黑体" pitchFamily="49" charset="-122"/>
              </a:rPr>
              <a:t>CHECK </a:t>
            </a:r>
            <a:r>
              <a:rPr lang="zh-CN" altLang="en-US" kern="0" dirty="0">
                <a:solidFill>
                  <a:schemeClr val="tx2">
                    <a:lumMod val="50000"/>
                  </a:schemeClr>
                </a:solidFill>
                <a:latin typeface="黑体" pitchFamily="49" charset="-122"/>
                <a:ea typeface="黑体" pitchFamily="49" charset="-122"/>
              </a:rPr>
              <a:t>约束、</a:t>
            </a:r>
            <a:r>
              <a:rPr lang="en-US" altLang="zh-CN" kern="0" dirty="0">
                <a:solidFill>
                  <a:schemeClr val="tx2">
                    <a:lumMod val="50000"/>
                  </a:schemeClr>
                </a:solidFill>
                <a:latin typeface="黑体" pitchFamily="49" charset="-122"/>
                <a:ea typeface="黑体" pitchFamily="49" charset="-122"/>
              </a:rPr>
              <a:t>DEFAULT </a:t>
            </a:r>
            <a:r>
              <a:rPr lang="zh-CN" altLang="en-US" kern="0" dirty="0">
                <a:solidFill>
                  <a:schemeClr val="tx2">
                    <a:lumMod val="50000"/>
                  </a:schemeClr>
                </a:solidFill>
                <a:latin typeface="黑体" pitchFamily="49" charset="-122"/>
                <a:ea typeface="黑体" pitchFamily="49" charset="-122"/>
              </a:rPr>
              <a:t>定义、</a:t>
            </a:r>
            <a:r>
              <a:rPr lang="en-US" altLang="zh-CN" kern="0" dirty="0">
                <a:solidFill>
                  <a:schemeClr val="tx2">
                    <a:lumMod val="50000"/>
                  </a:schemeClr>
                </a:solidFill>
                <a:latin typeface="黑体" pitchFamily="49" charset="-122"/>
                <a:ea typeface="黑体" pitchFamily="49" charset="-122"/>
              </a:rPr>
              <a:t>NOT NULL </a:t>
            </a:r>
            <a:r>
              <a:rPr lang="zh-CN" altLang="en-US" kern="0" dirty="0">
                <a:solidFill>
                  <a:schemeClr val="tx2">
                    <a:lumMod val="50000"/>
                  </a:schemeClr>
                </a:solidFill>
                <a:latin typeface="黑体" pitchFamily="49" charset="-122"/>
                <a:ea typeface="黑体" pitchFamily="49" charset="-122"/>
              </a:rPr>
              <a:t>定义和规则）。</a:t>
            </a:r>
          </a:p>
        </p:txBody>
      </p:sp>
    </p:spTree>
    <p:extLst>
      <p:ext uri="{BB962C8B-B14F-4D97-AF65-F5344CB8AC3E}">
        <p14:creationId xmlns:p14="http://schemas.microsoft.com/office/powerpoint/2010/main" xmlns="" val="3590396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12</a:t>
            </a:fld>
            <a:endParaRPr lang="en-US" altLang="zh-CN"/>
          </a:p>
        </p:txBody>
      </p:sp>
      <p:sp>
        <p:nvSpPr>
          <p:cNvPr id="6" name="AutoShape 8"/>
          <p:cNvSpPr>
            <a:spLocks noChangeArrowheads="1"/>
          </p:cNvSpPr>
          <p:nvPr/>
        </p:nvSpPr>
        <p:spPr bwMode="gray">
          <a:xfrm>
            <a:off x="1187624" y="1988840"/>
            <a:ext cx="6840760"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4" name="矩形 3"/>
          <p:cNvSpPr/>
          <p:nvPr/>
        </p:nvSpPr>
        <p:spPr>
          <a:xfrm>
            <a:off x="1475656" y="2274779"/>
            <a:ext cx="5544616" cy="3028521"/>
          </a:xfrm>
          <a:prstGeom prst="rect">
            <a:avLst/>
          </a:prstGeom>
        </p:spPr>
        <p:txBody>
          <a:bodyPr wrap="square">
            <a:spAutoFit/>
          </a:bodyPr>
          <a:lstStyle/>
          <a:p>
            <a:pPr marL="449263" lvl="0" indent="-449263">
              <a:lnSpc>
                <a:spcPct val="120000"/>
              </a:lnSpc>
              <a:spcBef>
                <a:spcPct val="20000"/>
              </a:spcBef>
              <a:spcAft>
                <a:spcPct val="10000"/>
              </a:spcAft>
              <a:buClr>
                <a:srgbClr val="184BB2"/>
              </a:buClr>
              <a:buFont typeface="Wingdings" pitchFamily="2" charset="2"/>
              <a:buChar char="¯"/>
            </a:pPr>
            <a:r>
              <a:rPr lang="zh-CN" altLang="en-US" sz="2400" kern="0" dirty="0">
                <a:solidFill>
                  <a:srgbClr val="132767"/>
                </a:solidFill>
                <a:latin typeface="Times New Roman"/>
                <a:ea typeface="宋体"/>
              </a:rPr>
              <a:t>	</a:t>
            </a:r>
            <a:r>
              <a:rPr lang="zh-CN" altLang="en-US" kern="0" dirty="0">
                <a:solidFill>
                  <a:schemeClr val="tx2">
                    <a:lumMod val="50000"/>
                  </a:schemeClr>
                </a:solidFill>
                <a:latin typeface="黑体" pitchFamily="49" charset="-122"/>
                <a:ea typeface="黑体" pitchFamily="49" charset="-122"/>
              </a:rPr>
              <a:t>数据库的列是否允许为空也是约束之一。如果某列不允许为空，那么在输入一行数据时，该列必须有值；反之，该列则可以不输入。</a:t>
            </a:r>
          </a:p>
          <a:p>
            <a:pPr marL="449263" lvl="0" indent="-449263">
              <a:lnSpc>
                <a:spcPct val="120000"/>
              </a:lnSpc>
              <a:spcBef>
                <a:spcPct val="20000"/>
              </a:spcBef>
              <a:spcAft>
                <a:spcPct val="10000"/>
              </a:spcAft>
              <a:buClr>
                <a:srgbClr val="184BB2"/>
              </a:buClr>
            </a:pPr>
            <a:endParaRPr lang="zh-CN" altLang="en-US" kern="0" dirty="0">
              <a:solidFill>
                <a:schemeClr val="tx2">
                  <a:lumMod val="50000"/>
                </a:schemeClr>
              </a:solidFill>
              <a:latin typeface="黑体" pitchFamily="49" charset="-122"/>
              <a:ea typeface="黑体" pitchFamily="49" charset="-122"/>
            </a:endParaRPr>
          </a:p>
          <a:p>
            <a:pPr marL="449263" lvl="0" indent="-449263">
              <a:lnSpc>
                <a:spcPct val="120000"/>
              </a:lnSpc>
              <a:spcBef>
                <a:spcPct val="20000"/>
              </a:spcBef>
              <a:spcAft>
                <a:spcPct val="10000"/>
              </a:spcAft>
              <a:buClr>
                <a:srgbClr val="184BB2"/>
              </a:buClr>
              <a:buFont typeface="Wingdings" pitchFamily="2" charset="2"/>
              <a:buChar char="¯"/>
            </a:pPr>
            <a:r>
              <a:rPr lang="zh-CN" altLang="en-US" kern="0" dirty="0">
                <a:solidFill>
                  <a:schemeClr val="tx2">
                    <a:lumMod val="50000"/>
                  </a:schemeClr>
                </a:solidFill>
                <a:latin typeface="黑体" pitchFamily="49" charset="-122"/>
                <a:ea typeface="黑体" pitchFamily="49" charset="-122"/>
              </a:rPr>
              <a:t>	这一约束要根据实际情况来设定，如果要使用</a:t>
            </a:r>
            <a:r>
              <a:rPr lang="en-US" altLang="zh-CN" kern="0" dirty="0">
                <a:solidFill>
                  <a:schemeClr val="tx2">
                    <a:lumMod val="50000"/>
                  </a:schemeClr>
                </a:solidFill>
                <a:latin typeface="黑体" pitchFamily="49" charset="-122"/>
                <a:ea typeface="黑体" pitchFamily="49" charset="-122"/>
              </a:rPr>
              <a:t>T-SQL</a:t>
            </a:r>
            <a:r>
              <a:rPr lang="zh-CN" altLang="en-US" kern="0" dirty="0">
                <a:solidFill>
                  <a:schemeClr val="tx2">
                    <a:lumMod val="50000"/>
                  </a:schemeClr>
                </a:solidFill>
                <a:latin typeface="黑体" pitchFamily="49" charset="-122"/>
                <a:ea typeface="黑体" pitchFamily="49" charset="-122"/>
              </a:rPr>
              <a:t>语句设置空值约束，可以通过在</a:t>
            </a:r>
            <a:r>
              <a:rPr lang="en-US" altLang="zh-CN" kern="0" dirty="0">
                <a:solidFill>
                  <a:schemeClr val="tx2">
                    <a:lumMod val="50000"/>
                  </a:schemeClr>
                </a:solidFill>
                <a:latin typeface="黑体" pitchFamily="49" charset="-122"/>
                <a:ea typeface="黑体" pitchFamily="49" charset="-122"/>
              </a:rPr>
              <a:t>CREATE TABLE</a:t>
            </a:r>
            <a:r>
              <a:rPr lang="zh-CN" altLang="en-US" kern="0" dirty="0">
                <a:solidFill>
                  <a:schemeClr val="tx2">
                    <a:lumMod val="50000"/>
                  </a:schemeClr>
                </a:solidFill>
                <a:latin typeface="黑体" pitchFamily="49" charset="-122"/>
                <a:ea typeface="黑体" pitchFamily="49" charset="-122"/>
              </a:rPr>
              <a:t>中使用“</a:t>
            </a:r>
            <a:r>
              <a:rPr lang="en-US" altLang="zh-CN" kern="0" dirty="0">
                <a:solidFill>
                  <a:schemeClr val="tx2">
                    <a:lumMod val="50000"/>
                  </a:schemeClr>
                </a:solidFill>
                <a:latin typeface="黑体" pitchFamily="49" charset="-122"/>
                <a:ea typeface="黑体" pitchFamily="49" charset="-122"/>
              </a:rPr>
              <a:t>NULL”</a:t>
            </a:r>
            <a:r>
              <a:rPr lang="zh-CN" altLang="en-US" kern="0" dirty="0">
                <a:solidFill>
                  <a:schemeClr val="tx2">
                    <a:lumMod val="50000"/>
                  </a:schemeClr>
                </a:solidFill>
                <a:latin typeface="黑体" pitchFamily="49" charset="-122"/>
                <a:ea typeface="黑体" pitchFamily="49" charset="-122"/>
              </a:rPr>
              <a:t>、“</a:t>
            </a:r>
            <a:r>
              <a:rPr lang="en-US" altLang="zh-CN" kern="0" dirty="0">
                <a:solidFill>
                  <a:schemeClr val="tx2">
                    <a:lumMod val="50000"/>
                  </a:schemeClr>
                </a:solidFill>
                <a:latin typeface="黑体" pitchFamily="49" charset="-122"/>
                <a:ea typeface="黑体" pitchFamily="49" charset="-122"/>
              </a:rPr>
              <a:t>NOT NULL”</a:t>
            </a:r>
            <a:r>
              <a:rPr lang="zh-CN" altLang="en-US" kern="0" dirty="0">
                <a:solidFill>
                  <a:schemeClr val="tx2">
                    <a:lumMod val="50000"/>
                  </a:schemeClr>
                </a:solidFill>
                <a:latin typeface="黑体" pitchFamily="49" charset="-122"/>
                <a:ea typeface="黑体" pitchFamily="49" charset="-122"/>
              </a:rPr>
              <a:t>关键字来表示允许空、不允许空。</a:t>
            </a:r>
          </a:p>
        </p:txBody>
      </p:sp>
    </p:spTree>
    <p:extLst>
      <p:ext uri="{BB962C8B-B14F-4D97-AF65-F5344CB8AC3E}">
        <p14:creationId xmlns:p14="http://schemas.microsoft.com/office/powerpoint/2010/main" xmlns="" val="8814042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9712" y="404664"/>
            <a:ext cx="6032660" cy="487363"/>
          </a:xfrm>
        </p:spPr>
        <p:txBody>
          <a:bodyPr/>
          <a:lstStyle/>
          <a:p>
            <a:r>
              <a:rPr lang="zh-CN" altLang="en-US" sz="2000" dirty="0" smtClean="0">
                <a:latin typeface="+mj-ea"/>
              </a:rPr>
              <a:t>任务</a:t>
            </a:r>
            <a:r>
              <a:rPr lang="en-US" altLang="zh-CN" sz="2000" dirty="0" smtClean="0">
                <a:latin typeface="+mj-ea"/>
              </a:rPr>
              <a:t>2   </a:t>
            </a:r>
            <a:r>
              <a:rPr lang="zh-CN" altLang="en-US" sz="2000" dirty="0" smtClean="0">
                <a:latin typeface="+mj-ea"/>
              </a:rPr>
              <a:t>使用</a:t>
            </a:r>
            <a:r>
              <a:rPr lang="en-US" altLang="zh-CN" sz="2000" dirty="0">
                <a:latin typeface="+mj-ea"/>
              </a:rPr>
              <a:t>Management Studio</a:t>
            </a:r>
            <a:r>
              <a:rPr lang="zh-CN" altLang="en-US" sz="2000" dirty="0">
                <a:latin typeface="+mj-ea"/>
              </a:rPr>
              <a:t>为</a:t>
            </a:r>
            <a:r>
              <a:rPr lang="en-US" altLang="zh-CN" sz="2000" dirty="0">
                <a:latin typeface="+mj-ea"/>
              </a:rPr>
              <a:t>Classes</a:t>
            </a:r>
            <a:r>
              <a:rPr lang="zh-CN" altLang="en-US" sz="2000" dirty="0">
                <a:latin typeface="+mj-ea"/>
              </a:rPr>
              <a:t>表的</a:t>
            </a:r>
            <a:r>
              <a:rPr lang="en-US" altLang="zh-CN" sz="2000" dirty="0" err="1">
                <a:latin typeface="+mj-ea"/>
              </a:rPr>
              <a:t>Class_id</a:t>
            </a:r>
            <a:r>
              <a:rPr lang="zh-CN" altLang="en-US" sz="2000" dirty="0">
                <a:latin typeface="+mj-ea"/>
              </a:rPr>
              <a:t>列创建</a:t>
            </a:r>
            <a:r>
              <a:rPr lang="en-US" altLang="zh-CN" sz="2000" dirty="0">
                <a:latin typeface="+mj-ea"/>
              </a:rPr>
              <a:t>PRIMARY KEY</a:t>
            </a:r>
            <a:r>
              <a:rPr lang="zh-CN" altLang="en-US" sz="2000" dirty="0">
                <a:latin typeface="+mj-ea"/>
              </a:rPr>
              <a:t>约束，从而保证表中所有的行都是唯一的，确保所有的记录都是可以区分的</a:t>
            </a:r>
          </a:p>
        </p:txBody>
      </p:sp>
      <p:sp>
        <p:nvSpPr>
          <p:cNvPr id="9" name="Line 18"/>
          <p:cNvSpPr>
            <a:spLocks noChangeShapeType="1"/>
          </p:cNvSpPr>
          <p:nvPr/>
        </p:nvSpPr>
        <p:spPr bwMode="auto">
          <a:xfrm>
            <a:off x="1321447" y="2708920"/>
            <a:ext cx="661891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5" y="1772816"/>
            <a:ext cx="6572296"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p>
          <a:p>
            <a:pPr eaLnBrk="0" hangingPunct="0"/>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数据库，再展开表。</a:t>
            </a:r>
          </a:p>
        </p:txBody>
      </p:sp>
      <p:sp>
        <p:nvSpPr>
          <p:cNvPr id="20" name="Text Box 21"/>
          <p:cNvSpPr txBox="1">
            <a:spLocks noChangeArrowheads="1"/>
          </p:cNvSpPr>
          <p:nvPr/>
        </p:nvSpPr>
        <p:spPr bwMode="auto">
          <a:xfrm>
            <a:off x="1321447" y="2924943"/>
            <a:ext cx="6202881"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右键</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表，在弹出的快捷菜单中</a:t>
            </a:r>
          </a:p>
          <a:p>
            <a:pPr eaLnBrk="0" hangingPunct="0"/>
            <a:r>
              <a:rPr lang="zh-CN" altLang="en-US" dirty="0">
                <a:solidFill>
                  <a:schemeClr val="tx2">
                    <a:lumMod val="50000"/>
                  </a:schemeClr>
                </a:solidFill>
                <a:latin typeface="黑体" pitchFamily="49" charset="-122"/>
                <a:ea typeface="黑体" pitchFamily="49" charset="-122"/>
              </a:rPr>
              <a:t>       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8" name="Line 18"/>
          <p:cNvSpPr>
            <a:spLocks noChangeShapeType="1"/>
          </p:cNvSpPr>
          <p:nvPr/>
        </p:nvSpPr>
        <p:spPr bwMode="auto">
          <a:xfrm>
            <a:off x="1309325" y="3970821"/>
            <a:ext cx="3538585"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3" name="Text Box 21"/>
          <p:cNvSpPr txBox="1">
            <a:spLocks noChangeArrowheads="1"/>
          </p:cNvSpPr>
          <p:nvPr/>
        </p:nvSpPr>
        <p:spPr bwMode="auto">
          <a:xfrm>
            <a:off x="1278912" y="4149080"/>
            <a:ext cx="2843238" cy="1200329"/>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右键</a:t>
            </a:r>
            <a:r>
              <a:rPr lang="zh-CN" altLang="en-US" dirty="0">
                <a:solidFill>
                  <a:schemeClr val="tx2">
                    <a:lumMod val="50000"/>
                  </a:schemeClr>
                </a:solidFill>
                <a:latin typeface="黑体" pitchFamily="49" charset="-122"/>
                <a:ea typeface="黑体" pitchFamily="49" charset="-122"/>
              </a:rPr>
              <a:t>单击</a:t>
            </a:r>
            <a:r>
              <a:rPr lang="en-US" altLang="zh-CN" dirty="0" err="1">
                <a:solidFill>
                  <a:schemeClr val="tx2">
                    <a:lumMod val="50000"/>
                  </a:schemeClr>
                </a:solidFill>
                <a:latin typeface="黑体" pitchFamily="49" charset="-122"/>
                <a:ea typeface="黑体" pitchFamily="49" charset="-122"/>
              </a:rPr>
              <a:t>Class_id</a:t>
            </a:r>
            <a:r>
              <a:rPr lang="zh-CN" altLang="en-US" dirty="0">
                <a:solidFill>
                  <a:schemeClr val="tx2">
                    <a:lumMod val="50000"/>
                  </a:schemeClr>
                </a:solidFill>
                <a:latin typeface="黑体" pitchFamily="49" charset="-122"/>
                <a:ea typeface="黑体" pitchFamily="49" charset="-122"/>
              </a:rPr>
              <a:t>行，在弹出的快捷菜单中选择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设置主键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5.2</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4"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436096" y="3429000"/>
            <a:ext cx="2586231" cy="2448272"/>
          </a:xfrm>
          <a:prstGeom prst="rect">
            <a:avLst/>
          </a:prstGeom>
          <a:noFill/>
          <a:ln/>
        </p:spPr>
      </p:pic>
      <p:sp>
        <p:nvSpPr>
          <p:cNvPr id="15" name="Text Box 5"/>
          <p:cNvSpPr txBox="1">
            <a:spLocks noChangeArrowheads="1"/>
          </p:cNvSpPr>
          <p:nvPr/>
        </p:nvSpPr>
        <p:spPr bwMode="auto">
          <a:xfrm>
            <a:off x="5436096" y="6005899"/>
            <a:ext cx="3033711"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a:t>图</a:t>
            </a:r>
            <a:r>
              <a:rPr lang="en-US" sz="1600" dirty="0"/>
              <a:t>5.2 【</a:t>
            </a:r>
            <a:r>
              <a:rPr lang="zh-CN" altLang="en-US" sz="1600" dirty="0"/>
              <a:t>设置主键</a:t>
            </a:r>
            <a:r>
              <a:rPr lang="en-US" sz="1600" dirty="0"/>
              <a:t>】</a:t>
            </a:r>
            <a:r>
              <a:rPr lang="zh-CN" altLang="en-US" sz="1600" dirty="0"/>
              <a:t>快捷菜单</a:t>
            </a:r>
          </a:p>
        </p:txBody>
      </p:sp>
    </p:spTree>
    <p:extLst>
      <p:ext uri="{BB962C8B-B14F-4D97-AF65-F5344CB8AC3E}">
        <p14:creationId xmlns:p14="http://schemas.microsoft.com/office/powerpoint/2010/main" xmlns="" val="26181504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14</a:t>
            </a:fld>
            <a:endParaRPr lang="en-US" altLang="zh-CN"/>
          </a:p>
        </p:txBody>
      </p:sp>
      <p:sp>
        <p:nvSpPr>
          <p:cNvPr id="6" name="Line 18"/>
          <p:cNvSpPr>
            <a:spLocks noChangeShapeType="1"/>
          </p:cNvSpPr>
          <p:nvPr/>
        </p:nvSpPr>
        <p:spPr bwMode="auto">
          <a:xfrm>
            <a:off x="1231450" y="2564904"/>
            <a:ext cx="6605610"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 name="Text Box 21"/>
          <p:cNvSpPr txBox="1">
            <a:spLocks noChangeArrowheads="1"/>
          </p:cNvSpPr>
          <p:nvPr/>
        </p:nvSpPr>
        <p:spPr bwMode="auto">
          <a:xfrm>
            <a:off x="1270466" y="1772816"/>
            <a:ext cx="6959126"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en-US" altLang="zh-CN" dirty="0" err="1">
                <a:solidFill>
                  <a:schemeClr val="tx2">
                    <a:lumMod val="50000"/>
                  </a:schemeClr>
                </a:solidFill>
                <a:latin typeface="黑体" pitchFamily="49" charset="-122"/>
                <a:ea typeface="黑体" pitchFamily="49" charset="-122"/>
              </a:rPr>
              <a:t>Class_id</a:t>
            </a:r>
            <a:r>
              <a:rPr lang="zh-CN" altLang="en-US" dirty="0">
                <a:solidFill>
                  <a:schemeClr val="tx2">
                    <a:lumMod val="50000"/>
                  </a:schemeClr>
                </a:solidFill>
                <a:latin typeface="黑体" pitchFamily="49" charset="-122"/>
                <a:ea typeface="黑体" pitchFamily="49" charset="-122"/>
              </a:rPr>
              <a:t>行前出现了，设置完成，点击</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工具栏上的按钮，保存</a:t>
            </a:r>
            <a:r>
              <a:rPr lang="zh-CN" altLang="en-US" dirty="0" smtClean="0">
                <a:solidFill>
                  <a:schemeClr val="tx2">
                    <a:lumMod val="50000"/>
                  </a:schemeClr>
                </a:solidFill>
                <a:latin typeface="黑体" pitchFamily="49" charset="-122"/>
                <a:ea typeface="黑体" pitchFamily="49" charset="-122"/>
              </a:rPr>
              <a:t>修改。</a:t>
            </a:r>
            <a:endParaRPr lang="zh-CN" altLang="en-US" dirty="0">
              <a:solidFill>
                <a:schemeClr val="tx2">
                  <a:lumMod val="50000"/>
                </a:schemeClr>
              </a:solidFill>
              <a:latin typeface="黑体" pitchFamily="49" charset="-122"/>
              <a:ea typeface="黑体" pitchFamily="49" charset="-122"/>
            </a:endParaRPr>
          </a:p>
        </p:txBody>
      </p:sp>
      <p:sp>
        <p:nvSpPr>
          <p:cNvPr id="4" name="矩形 3"/>
          <p:cNvSpPr/>
          <p:nvPr/>
        </p:nvSpPr>
        <p:spPr>
          <a:xfrm>
            <a:off x="1231450" y="2780928"/>
            <a:ext cx="6605610" cy="1477328"/>
          </a:xfrm>
          <a:prstGeom prst="rect">
            <a:avLst/>
          </a:prstGeom>
        </p:spPr>
        <p:txBody>
          <a:bodyPr wrap="square">
            <a:spAutoFit/>
          </a:bodyPr>
          <a:lstStyle/>
          <a:p>
            <a:r>
              <a:rPr lang="zh-CN" altLang="en-US" dirty="0">
                <a:solidFill>
                  <a:schemeClr val="tx2">
                    <a:lumMod val="50000"/>
                  </a:schemeClr>
                </a:solidFill>
                <a:latin typeface="黑体" pitchFamily="49" charset="-122"/>
                <a:ea typeface="黑体" pitchFamily="49" charset="-122"/>
              </a:rPr>
              <a:t>知识总结：</a:t>
            </a:r>
          </a:p>
          <a:p>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PRIMARY KEY</a:t>
            </a:r>
            <a:r>
              <a:rPr lang="zh-CN" altLang="en-US" dirty="0">
                <a:solidFill>
                  <a:schemeClr val="tx2">
                    <a:lumMod val="50000"/>
                  </a:schemeClr>
                </a:solidFill>
                <a:latin typeface="黑体" pitchFamily="49" charset="-122"/>
                <a:ea typeface="黑体" pitchFamily="49" charset="-122"/>
              </a:rPr>
              <a:t>约束是实体完整性约束之一，它和</a:t>
            </a:r>
            <a:r>
              <a:rPr lang="en-US" altLang="zh-CN" dirty="0">
                <a:solidFill>
                  <a:schemeClr val="tx2">
                    <a:lumMod val="50000"/>
                  </a:schemeClr>
                </a:solidFill>
                <a:latin typeface="黑体" pitchFamily="49" charset="-122"/>
                <a:ea typeface="黑体" pitchFamily="49" charset="-122"/>
              </a:rPr>
              <a:t>UNIQUE</a:t>
            </a:r>
            <a:r>
              <a:rPr lang="zh-CN" altLang="en-US" dirty="0">
                <a:solidFill>
                  <a:schemeClr val="tx2">
                    <a:lumMod val="50000"/>
                  </a:schemeClr>
                </a:solidFill>
                <a:latin typeface="黑体" pitchFamily="49" charset="-122"/>
                <a:ea typeface="黑体" pitchFamily="49" charset="-122"/>
              </a:rPr>
              <a:t>索引、</a:t>
            </a:r>
            <a:r>
              <a:rPr lang="en-US" altLang="zh-CN" dirty="0">
                <a:solidFill>
                  <a:schemeClr val="tx2">
                    <a:lumMod val="50000"/>
                  </a:schemeClr>
                </a:solidFill>
                <a:latin typeface="黑体" pitchFamily="49" charset="-122"/>
                <a:ea typeface="黑体" pitchFamily="49" charset="-122"/>
              </a:rPr>
              <a:t>UNIQUE</a:t>
            </a:r>
            <a:r>
              <a:rPr lang="zh-CN" altLang="en-US" dirty="0">
                <a:solidFill>
                  <a:schemeClr val="tx2">
                    <a:lumMod val="50000"/>
                  </a:schemeClr>
                </a:solidFill>
                <a:latin typeface="黑体" pitchFamily="49" charset="-122"/>
                <a:ea typeface="黑体" pitchFamily="49" charset="-122"/>
              </a:rPr>
              <a:t>约束共同强制表的标识符列或主键的完整性。实体完整性保证表中所有的行都是唯一的，以确保所有的记录都是可以区分的。</a:t>
            </a:r>
          </a:p>
        </p:txBody>
      </p:sp>
      <p:sp>
        <p:nvSpPr>
          <p:cNvPr id="11" name="Line 18"/>
          <p:cNvSpPr>
            <a:spLocks noChangeShapeType="1"/>
          </p:cNvSpPr>
          <p:nvPr/>
        </p:nvSpPr>
        <p:spPr bwMode="auto">
          <a:xfrm>
            <a:off x="2075834" y="4437112"/>
            <a:ext cx="5348390"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8" name="矩形 7"/>
          <p:cNvSpPr/>
          <p:nvPr/>
        </p:nvSpPr>
        <p:spPr>
          <a:xfrm>
            <a:off x="1365903" y="4693930"/>
            <a:ext cx="6336704" cy="1615827"/>
          </a:xfrm>
          <a:prstGeom prst="rect">
            <a:avLst/>
          </a:prstGeom>
        </p:spPr>
        <p:txBody>
          <a:bodyPr wrap="square">
            <a:spAutoFit/>
          </a:bodyPr>
          <a:lstStyle/>
          <a:p>
            <a:pPr>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表中有一列或几列组合的值能用来唯一的标识表中的每一行，这样的一列或者几列的组合叫做表的主键。它能够唯一的区分表中的记录，并要求该列数据必须是唯一且非空（not null）。主键主要是用于和其他表的外键相关联，当表没有主键时，这些操作会变的非常麻烦。</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974940" y="332656"/>
            <a:ext cx="6224498" cy="487363"/>
          </a:xfrm>
        </p:spPr>
        <p:txBody>
          <a:bodyPr/>
          <a:lstStyle/>
          <a:p>
            <a:r>
              <a:rPr lang="zh-CN" altLang="en-US" dirty="0">
                <a:latin typeface="+mj-ea"/>
              </a:rPr>
              <a:t>任务</a:t>
            </a:r>
            <a:r>
              <a:rPr lang="en-US" altLang="zh-CN" dirty="0" smtClean="0">
                <a:latin typeface="+mj-ea"/>
              </a:rPr>
              <a:t>3   </a:t>
            </a:r>
            <a:r>
              <a:rPr lang="zh-CN" altLang="en-US" dirty="0" smtClean="0">
                <a:latin typeface="+mj-ea"/>
              </a:rPr>
              <a:t>使用</a:t>
            </a:r>
            <a:r>
              <a:rPr lang="en-US" altLang="zh-CN" sz="2400" dirty="0">
                <a:latin typeface="+mj-ea"/>
              </a:rPr>
              <a:t>Management Studio</a:t>
            </a:r>
            <a:r>
              <a:rPr lang="zh-CN" altLang="en-US" dirty="0">
                <a:latin typeface="+mj-ea"/>
              </a:rPr>
              <a:t>为</a:t>
            </a:r>
            <a:r>
              <a:rPr lang="en-US" altLang="zh-CN" dirty="0">
                <a:latin typeface="+mj-ea"/>
              </a:rPr>
              <a:t>Classes</a:t>
            </a:r>
            <a:r>
              <a:rPr lang="zh-CN" altLang="en-US" dirty="0">
                <a:latin typeface="+mj-ea"/>
              </a:rPr>
              <a:t>表添加基于</a:t>
            </a:r>
            <a:r>
              <a:rPr lang="en-US" altLang="zh-CN" sz="2400" dirty="0" err="1">
                <a:latin typeface="+mj-ea"/>
              </a:rPr>
              <a:t>Class_name</a:t>
            </a:r>
            <a:r>
              <a:rPr lang="zh-CN" altLang="en-US" dirty="0">
                <a:latin typeface="+mj-ea"/>
              </a:rPr>
              <a:t>字段的</a:t>
            </a:r>
            <a:r>
              <a:rPr lang="en-US" altLang="zh-CN" sz="2400" dirty="0">
                <a:latin typeface="+mj-ea"/>
              </a:rPr>
              <a:t>UNIQUE</a:t>
            </a:r>
            <a:r>
              <a:rPr lang="zh-CN" altLang="en-US" dirty="0">
                <a:latin typeface="+mj-ea"/>
              </a:rPr>
              <a:t>约束</a:t>
            </a:r>
            <a:endParaRPr lang="en-US" altLang="zh-CN" b="0" dirty="0">
              <a:latin typeface="+mj-ea"/>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1</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2</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3</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a:off x="2214546" y="3068540"/>
            <a:ext cx="59436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214678" y="2124049"/>
            <a:ext cx="4828847"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a:t>
            </a:r>
          </a:p>
          <a:p>
            <a:pPr eaLnBrk="0" hangingPunct="0"/>
            <a:r>
              <a:rPr lang="zh-CN" altLang="en-US" dirty="0">
                <a:solidFill>
                  <a:schemeClr val="tx2">
                    <a:lumMod val="50000"/>
                  </a:schemeClr>
                </a:solidFill>
                <a:latin typeface="黑体" pitchFamily="49" charset="-122"/>
                <a:ea typeface="黑体" pitchFamily="49" charset="-122"/>
              </a:rPr>
              <a:t>       库，再展开表。</a:t>
            </a: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表，在弹出的快捷菜单中  </a:t>
            </a:r>
          </a:p>
          <a:p>
            <a:pPr eaLnBrk="0" hangingPunct="0"/>
            <a:r>
              <a:rPr lang="zh-CN" altLang="en-US" dirty="0">
                <a:solidFill>
                  <a:schemeClr val="tx2">
                    <a:lumMod val="50000"/>
                  </a:schemeClr>
                </a:solidFill>
                <a:latin typeface="黑体" pitchFamily="49" charset="-122"/>
                <a:ea typeface="黑体" pitchFamily="49" charset="-122"/>
              </a:rPr>
              <a:t>       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
        <p:nvSpPr>
          <p:cNvPr id="71703" name="Text Box 23"/>
          <p:cNvSpPr txBox="1">
            <a:spLocks noChangeArrowheads="1"/>
          </p:cNvSpPr>
          <p:nvPr/>
        </p:nvSpPr>
        <p:spPr bwMode="auto">
          <a:xfrm>
            <a:off x="3257179" y="4528002"/>
            <a:ext cx="4786346" cy="923330"/>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在打开的表设计器窗口中，右键单击任意区</a:t>
            </a:r>
          </a:p>
          <a:p>
            <a:pPr eaLnBrk="0" hangingPunct="0"/>
            <a:r>
              <a:rPr lang="zh-CN" altLang="en-US" dirty="0" smtClean="0">
                <a:solidFill>
                  <a:schemeClr val="tx2">
                    <a:lumMod val="50000"/>
                  </a:schemeClr>
                </a:solidFill>
                <a:latin typeface="黑体" pitchFamily="49" charset="-122"/>
                <a:ea typeface="黑体" pitchFamily="49" charset="-122"/>
              </a:rPr>
              <a:t>域</a:t>
            </a:r>
            <a:r>
              <a:rPr lang="zh-CN" altLang="en-US" dirty="0">
                <a:solidFill>
                  <a:schemeClr val="tx2">
                    <a:lumMod val="50000"/>
                  </a:schemeClr>
                </a:solidFill>
                <a:latin typeface="黑体" pitchFamily="49" charset="-122"/>
                <a:ea typeface="黑体" pitchFamily="49" charset="-122"/>
              </a:rPr>
              <a:t>，在弹出的快捷菜单中选择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索引</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索引</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键</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a:latin typeface="+mj-ea"/>
              </a:rPr>
              <a:t>任务</a:t>
            </a:r>
            <a:r>
              <a:rPr lang="en-US" altLang="zh-CN" dirty="0" smtClean="0">
                <a:latin typeface="+mj-ea"/>
              </a:rPr>
              <a:t>3</a:t>
            </a:r>
            <a:r>
              <a:rPr lang="zh-CN" altLang="en-US" dirty="0" smtClean="0">
                <a:latin typeface="+mj-ea"/>
              </a:rPr>
              <a:t>（续）</a:t>
            </a:r>
            <a:endParaRPr lang="en-US" altLang="zh-CN" b="0" dirty="0">
              <a:latin typeface="+mj-ea"/>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dirty="0">
                  <a:solidFill>
                    <a:srgbClr val="000000"/>
                  </a:solidFill>
                  <a:effectLst>
                    <a:outerShdw blurRad="38100" dist="38100" dir="2700000" algn="tl">
                      <a:srgbClr val="FFFFFF"/>
                    </a:outerShdw>
                  </a:effectLst>
                </a:rPr>
                <a:t>4</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3" name="Group 6"/>
          <p:cNvGrpSpPr>
            <a:grpSpLocks/>
          </p:cNvGrpSpPr>
          <p:nvPr/>
        </p:nvGrpSpPr>
        <p:grpSpPr bwMode="auto">
          <a:xfrm>
            <a:off x="1336649" y="3450714"/>
            <a:ext cx="1724025" cy="482600"/>
            <a:chOff x="812" y="3033"/>
            <a:chExt cx="1440" cy="448"/>
          </a:xfrm>
        </p:grpSpPr>
        <p:sp>
          <p:nvSpPr>
            <p:cNvPr id="71687" name="Freeform 7"/>
            <p:cNvSpPr>
              <a:spLocks/>
            </p:cNvSpPr>
            <p:nvPr/>
          </p:nvSpPr>
          <p:spPr bwMode="gray">
            <a:xfrm>
              <a:off x="897" y="3291"/>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8" name="Rectangle 8"/>
            <p:cNvSpPr>
              <a:spLocks noChangeArrowheads="1"/>
            </p:cNvSpPr>
            <p:nvPr/>
          </p:nvSpPr>
          <p:spPr bwMode="gray">
            <a:xfrm>
              <a:off x="812" y="3033"/>
              <a:ext cx="1440" cy="393"/>
            </a:xfrm>
            <a:prstGeom prst="rect">
              <a:avLst/>
            </a:prstGeom>
            <a:gradFill rotWithShape="1">
              <a:gsLst>
                <a:gs pos="0">
                  <a:schemeClr val="accent2">
                    <a:gamma/>
                    <a:tint val="51373"/>
                    <a:invGamma/>
                  </a:schemeClr>
                </a:gs>
                <a:gs pos="100000">
                  <a:schemeClr val="accent2"/>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5</a:t>
              </a:r>
              <a:endParaRPr lang="en-US" altLang="zh-CN" b="1" dirty="0">
                <a:solidFill>
                  <a:srgbClr val="000000"/>
                </a:solidFill>
                <a:effectLst>
                  <a:outerShdw blurRad="38100" dist="38100" dir="2700000" algn="tl">
                    <a:srgbClr val="FFFFFF"/>
                  </a:outerShdw>
                </a:effectLst>
                <a:ea typeface="宋体" pitchFamily="2" charset="-122"/>
              </a:endParaRPr>
            </a:p>
          </p:txBody>
        </p:sp>
      </p:grpSp>
      <p:grpSp>
        <p:nvGrpSpPr>
          <p:cNvPr id="4" name="Group 9"/>
          <p:cNvGrpSpPr>
            <a:grpSpLocks/>
          </p:cNvGrpSpPr>
          <p:nvPr/>
        </p:nvGrpSpPr>
        <p:grpSpPr bwMode="auto">
          <a:xfrm>
            <a:off x="1352213" y="4528002"/>
            <a:ext cx="1724025" cy="482600"/>
            <a:chOff x="825" y="2972"/>
            <a:chExt cx="1440" cy="448"/>
          </a:xfrm>
        </p:grpSpPr>
        <p:sp>
          <p:nvSpPr>
            <p:cNvPr id="71690" name="Freeform 10"/>
            <p:cNvSpPr>
              <a:spLocks/>
            </p:cNvSpPr>
            <p:nvPr/>
          </p:nvSpPr>
          <p:spPr bwMode="gray">
            <a:xfrm>
              <a:off x="910" y="3230"/>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91" name="Rectangle 11"/>
            <p:cNvSpPr>
              <a:spLocks noChangeArrowheads="1"/>
            </p:cNvSpPr>
            <p:nvPr/>
          </p:nvSpPr>
          <p:spPr bwMode="gray">
            <a:xfrm>
              <a:off x="825" y="2972"/>
              <a:ext cx="1440" cy="393"/>
            </a:xfrm>
            <a:prstGeom prst="rect">
              <a:avLst/>
            </a:prstGeom>
            <a:gradFill rotWithShape="1">
              <a:gsLst>
                <a:gs pos="0">
                  <a:schemeClr val="hlink">
                    <a:gamma/>
                    <a:tint val="36471"/>
                    <a:invGamma/>
                  </a:schemeClr>
                </a:gs>
                <a:gs pos="100000">
                  <a:schemeClr val="hlink"/>
                </a:gs>
              </a:gsLst>
              <a:lin ang="2700000" scaled="1"/>
            </a:gradFill>
            <a:ln w="9525" algn="ctr">
              <a:noFill/>
              <a:miter lim="800000"/>
              <a:headEnd/>
              <a:tailEnd/>
            </a:ln>
            <a:effectLst/>
          </p:spPr>
          <p:txBody>
            <a:bodyPr wrap="none" anchor="ctr"/>
            <a:lstStyle/>
            <a:p>
              <a:pPr eaLnBrk="0" hangingPunct="0"/>
              <a:r>
                <a:rPr lang="zh-CN" altLang="en-US" dirty="0" smtClean="0">
                  <a:solidFill>
                    <a:srgbClr val="000000"/>
                  </a:solidFill>
                  <a:effectLst>
                    <a:outerShdw blurRad="38100" dist="38100" dir="2700000" algn="tl">
                      <a:srgbClr val="FFFFFF"/>
                    </a:outerShdw>
                  </a:effectLst>
                </a:rPr>
                <a:t>步骤 </a:t>
              </a:r>
              <a:r>
                <a:rPr lang="en-US" altLang="zh-CN" dirty="0" smtClean="0">
                  <a:solidFill>
                    <a:srgbClr val="000000"/>
                  </a:solidFill>
                  <a:effectLst>
                    <a:outerShdw blurRad="38100" dist="38100" dir="2700000" algn="tl">
                      <a:srgbClr val="FFFFFF"/>
                    </a:outerShdw>
                  </a:effectLst>
                </a:rPr>
                <a:t>6</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cxnSp>
        <p:nvCxnSpPr>
          <p:cNvPr id="71696" name="AutoShape 16"/>
          <p:cNvCxnSpPr>
            <a:cxnSpLocks noChangeShapeType="1"/>
          </p:cNvCxnSpPr>
          <p:nvPr/>
        </p:nvCxnSpPr>
        <p:spPr bwMode="gray">
          <a:xfrm>
            <a:off x="2198688" y="3092448"/>
            <a:ext cx="0" cy="1139313"/>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2198661" y="4231762"/>
            <a:ext cx="4789" cy="1429486"/>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flipV="1">
            <a:off x="2214546" y="3036478"/>
            <a:ext cx="5984892" cy="32061"/>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2239938" y="4231761"/>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2260611" y="5661248"/>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183010" y="1916457"/>
            <a:ext cx="4860513" cy="923330"/>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单击对话框左下角的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按钮，创建了一个名为“</a:t>
            </a:r>
            <a:r>
              <a:rPr lang="en-US" altLang="zh-CN" dirty="0" err="1">
                <a:solidFill>
                  <a:schemeClr val="tx2">
                    <a:lumMod val="50000"/>
                  </a:schemeClr>
                </a:solidFill>
                <a:latin typeface="黑体" pitchFamily="49" charset="-122"/>
                <a:ea typeface="黑体" pitchFamily="49" charset="-122"/>
              </a:rPr>
              <a:t>UQ_Classes_name</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的约束，如图</a:t>
            </a:r>
            <a:r>
              <a:rPr lang="en-US" altLang="zh-CN" dirty="0">
                <a:solidFill>
                  <a:schemeClr val="tx2">
                    <a:lumMod val="50000"/>
                  </a:schemeClr>
                </a:solidFill>
                <a:latin typeface="黑体" pitchFamily="49" charset="-122"/>
                <a:ea typeface="黑体" pitchFamily="49" charset="-122"/>
              </a:rPr>
              <a:t>5.3</a:t>
            </a:r>
            <a:r>
              <a:rPr lang="zh-CN" altLang="en-US" dirty="0">
                <a:solidFill>
                  <a:schemeClr val="tx2">
                    <a:lumMod val="50000"/>
                  </a:schemeClr>
                </a:solidFill>
                <a:latin typeface="黑体" pitchFamily="49" charset="-122"/>
                <a:ea typeface="黑体" pitchFamily="49" charset="-122"/>
              </a:rPr>
              <a:t>所示。</a:t>
            </a:r>
          </a:p>
        </p:txBody>
      </p:sp>
      <p:sp>
        <p:nvSpPr>
          <p:cNvPr id="71702" name="Text Box 22"/>
          <p:cNvSpPr txBox="1">
            <a:spLocks noChangeArrowheads="1"/>
          </p:cNvSpPr>
          <p:nvPr/>
        </p:nvSpPr>
        <p:spPr bwMode="auto">
          <a:xfrm>
            <a:off x="3257179" y="3339224"/>
            <a:ext cx="5000660" cy="646331"/>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左侧的加号，展开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常规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a:t>
            </a:r>
          </a:p>
          <a:p>
            <a:pPr eaLnBrk="0" hangingPunct="0"/>
            <a:r>
              <a:rPr lang="zh-CN" altLang="en-US" dirty="0" smtClean="0">
                <a:solidFill>
                  <a:schemeClr val="tx2">
                    <a:lumMod val="50000"/>
                  </a:schemeClr>
                </a:solidFill>
                <a:latin typeface="黑体" pitchFamily="49" charset="-122"/>
                <a:ea typeface="黑体" pitchFamily="49" charset="-122"/>
              </a:rPr>
              <a:t>表</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类型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的下拉列表中选中“唯一键”</a:t>
            </a:r>
          </a:p>
        </p:txBody>
      </p:sp>
      <p:sp>
        <p:nvSpPr>
          <p:cNvPr id="71703" name="Text Box 23"/>
          <p:cNvSpPr txBox="1">
            <a:spLocks noChangeArrowheads="1"/>
          </p:cNvSpPr>
          <p:nvPr/>
        </p:nvSpPr>
        <p:spPr bwMode="auto">
          <a:xfrm>
            <a:off x="3257179" y="4528002"/>
            <a:ext cx="4786346" cy="923330"/>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单击“列”后面的按钮，打开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索引列</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框</a:t>
            </a: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列名</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中选择“</a:t>
            </a:r>
            <a:r>
              <a:rPr lang="en-US" altLang="zh-CN" dirty="0" err="1">
                <a:solidFill>
                  <a:schemeClr val="tx2">
                    <a:lumMod val="50000"/>
                  </a:schemeClr>
                </a:solidFill>
                <a:latin typeface="黑体" pitchFamily="49" charset="-122"/>
                <a:ea typeface="黑体" pitchFamily="49" charset="-122"/>
              </a:rPr>
              <a:t>Class_name</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，如图    </a:t>
            </a:r>
          </a:p>
          <a:p>
            <a:pPr eaLnBrk="0" hangingPunct="0"/>
            <a:r>
              <a:rPr lang="zh-CN" altLang="en-US" dirty="0" smtClean="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5.4</a:t>
            </a:r>
            <a:r>
              <a:rPr lang="zh-CN" altLang="en-US" dirty="0">
                <a:solidFill>
                  <a:schemeClr val="tx2">
                    <a:lumMod val="50000"/>
                  </a:schemeClr>
                </a:solidFill>
                <a:latin typeface="黑体" pitchFamily="49" charset="-122"/>
                <a:ea typeface="黑体" pitchFamily="49" charset="-122"/>
              </a:rPr>
              <a:t>所示，单击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377787116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a:latin typeface="+mj-ea"/>
              </a:rPr>
              <a:t>任务</a:t>
            </a:r>
            <a:r>
              <a:rPr lang="en-US" altLang="zh-CN" dirty="0" smtClean="0">
                <a:latin typeface="+mj-ea"/>
              </a:rPr>
              <a:t>3</a:t>
            </a:r>
            <a:r>
              <a:rPr lang="zh-CN" altLang="en-US" dirty="0" smtClean="0">
                <a:latin typeface="+mj-ea"/>
              </a:rPr>
              <a:t>（续）</a:t>
            </a:r>
            <a:endParaRPr lang="en-US" altLang="zh-CN" b="0" dirty="0">
              <a:latin typeface="+mj-ea"/>
            </a:endParaRPr>
          </a:p>
        </p:txBody>
      </p:sp>
      <p:grpSp>
        <p:nvGrpSpPr>
          <p:cNvPr id="2" name="Group 3"/>
          <p:cNvGrpSpPr>
            <a:grpSpLocks/>
          </p:cNvGrpSpPr>
          <p:nvPr/>
        </p:nvGrpSpPr>
        <p:grpSpPr bwMode="auto">
          <a:xfrm>
            <a:off x="1341438" y="2235539"/>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b="1" dirty="0" smtClean="0">
                  <a:solidFill>
                    <a:srgbClr val="000000"/>
                  </a:solidFill>
                  <a:effectLst>
                    <a:outerShdw blurRad="38100" dist="38100" dir="2700000" algn="tl">
                      <a:srgbClr val="FFFFFF"/>
                    </a:outerShdw>
                  </a:effectLst>
                  <a:ea typeface="宋体" pitchFamily="2" charset="-122"/>
                </a:rPr>
                <a:t>步骤 </a:t>
              </a:r>
              <a:r>
                <a:rPr lang="en-US" altLang="zh-CN" b="1" dirty="0" smtClean="0">
                  <a:solidFill>
                    <a:srgbClr val="000000"/>
                  </a:solidFill>
                  <a:effectLst>
                    <a:outerShdw blurRad="38100" dist="38100" dir="2700000" algn="tl">
                      <a:srgbClr val="FFFFFF"/>
                    </a:outerShdw>
                  </a:effectLst>
                  <a:ea typeface="宋体" pitchFamily="2" charset="-122"/>
                </a:rPr>
                <a:t>7</a:t>
              </a:r>
              <a:endParaRPr lang="en-US" altLang="zh-CN" b="1" dirty="0">
                <a:solidFill>
                  <a:srgbClr val="000000"/>
                </a:solidFill>
                <a:effectLst>
                  <a:outerShdw blurRad="38100" dist="38100" dir="2700000" algn="tl">
                    <a:srgbClr val="FFFFFF"/>
                  </a:outerShdw>
                </a:effectLst>
                <a:ea typeface="宋体" pitchFamily="2" charset="-122"/>
              </a:endParaRPr>
            </a:p>
          </p:txBody>
        </p:sp>
      </p:grpSp>
      <p:cxnSp>
        <p:nvCxnSpPr>
          <p:cNvPr id="71695" name="AutoShape 15"/>
          <p:cNvCxnSpPr>
            <a:cxnSpLocks noChangeShapeType="1"/>
          </p:cNvCxnSpPr>
          <p:nvPr/>
        </p:nvCxnSpPr>
        <p:spPr bwMode="gray">
          <a:xfrm>
            <a:off x="2198688" y="1949448"/>
            <a:ext cx="4762" cy="1143000"/>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flipV="1">
            <a:off x="2214546" y="3036478"/>
            <a:ext cx="5984892" cy="32061"/>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3183009" y="2235539"/>
            <a:ext cx="4860513" cy="369332"/>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保存修改。</a:t>
            </a:r>
          </a:p>
        </p:txBody>
      </p:sp>
      <p:pic>
        <p:nvPicPr>
          <p:cNvPr id="2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1482759" y="3232644"/>
            <a:ext cx="3314123" cy="2900583"/>
          </a:xfrm>
          <a:prstGeom prst="rect">
            <a:avLst/>
          </a:prstGeom>
          <a:noFill/>
          <a:ln/>
        </p:spPr>
      </p:pic>
      <p:sp>
        <p:nvSpPr>
          <p:cNvPr id="22" name="Text Box 5"/>
          <p:cNvSpPr txBox="1">
            <a:spLocks noChangeArrowheads="1"/>
          </p:cNvSpPr>
          <p:nvPr/>
        </p:nvSpPr>
        <p:spPr bwMode="auto">
          <a:xfrm>
            <a:off x="1907704" y="6271727"/>
            <a:ext cx="280831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800" dirty="0"/>
              <a:t>图</a:t>
            </a:r>
            <a:r>
              <a:rPr lang="en-US" sz="1800" dirty="0"/>
              <a:t>5.3 【</a:t>
            </a:r>
            <a:r>
              <a:rPr lang="zh-CN" altLang="en-US" sz="1800" dirty="0"/>
              <a:t>索引</a:t>
            </a:r>
            <a:r>
              <a:rPr lang="en-US" sz="1800" dirty="0"/>
              <a:t>/</a:t>
            </a:r>
            <a:r>
              <a:rPr lang="zh-CN" altLang="en-US" sz="1800" dirty="0"/>
              <a:t>键</a:t>
            </a:r>
            <a:r>
              <a:rPr lang="en-US" sz="1800" dirty="0"/>
              <a:t>】</a:t>
            </a:r>
            <a:r>
              <a:rPr lang="zh-CN" altLang="en-US" sz="1800" dirty="0"/>
              <a:t>对话框</a:t>
            </a:r>
          </a:p>
        </p:txBody>
      </p:sp>
      <p:pic>
        <p:nvPicPr>
          <p:cNvPr id="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06992" y="3252942"/>
            <a:ext cx="2868872" cy="27683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 name="Text Box 4"/>
          <p:cNvSpPr txBox="1">
            <a:spLocks noChangeArrowheads="1"/>
          </p:cNvSpPr>
          <p:nvPr/>
        </p:nvSpPr>
        <p:spPr bwMode="auto">
          <a:xfrm>
            <a:off x="5223163" y="6271727"/>
            <a:ext cx="283653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800" dirty="0"/>
              <a:t>图</a:t>
            </a:r>
            <a:r>
              <a:rPr lang="en-US" sz="1800" dirty="0"/>
              <a:t>5.4 【</a:t>
            </a:r>
            <a:r>
              <a:rPr lang="zh-CN" altLang="en-US" sz="1800" dirty="0"/>
              <a:t>索引列</a:t>
            </a:r>
            <a:r>
              <a:rPr lang="en-US" sz="1800" dirty="0"/>
              <a:t>】</a:t>
            </a:r>
            <a:r>
              <a:rPr lang="zh-CN" altLang="en-US" sz="1800" dirty="0"/>
              <a:t>对话框</a:t>
            </a:r>
          </a:p>
        </p:txBody>
      </p:sp>
    </p:spTree>
    <p:extLst>
      <p:ext uri="{BB962C8B-B14F-4D97-AF65-F5344CB8AC3E}">
        <p14:creationId xmlns:p14="http://schemas.microsoft.com/office/powerpoint/2010/main" xmlns="" val="307684840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a:latin typeface="黑体" pitchFamily="49" charset="-122"/>
              </a:rPr>
              <a:t>3</a:t>
            </a:r>
            <a:r>
              <a:rPr lang="zh-CN" altLang="en-US" dirty="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18</a:t>
            </a:fld>
            <a:endParaRPr lang="en-US" altLang="zh-CN"/>
          </a:p>
        </p:txBody>
      </p:sp>
      <p:sp>
        <p:nvSpPr>
          <p:cNvPr id="6" name="AutoShape 8"/>
          <p:cNvSpPr>
            <a:spLocks noChangeArrowheads="1"/>
          </p:cNvSpPr>
          <p:nvPr/>
        </p:nvSpPr>
        <p:spPr bwMode="gray">
          <a:xfrm>
            <a:off x="1187624" y="1988840"/>
            <a:ext cx="6840760" cy="360040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8" name="Rectangle 3"/>
          <p:cNvSpPr txBox="1">
            <a:spLocks noChangeArrowheads="1"/>
          </p:cNvSpPr>
          <p:nvPr/>
        </p:nvSpPr>
        <p:spPr bwMode="auto">
          <a:xfrm>
            <a:off x="1403648" y="2160848"/>
            <a:ext cx="5822032" cy="32563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fontAlgn="base">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fontAlgn="base">
              <a:lnSpc>
                <a:spcPct val="120000"/>
              </a:lnSpc>
              <a:spcBef>
                <a:spcPct val="20000"/>
              </a:spcBef>
              <a:spcAft>
                <a:spcPct val="10000"/>
              </a:spcAft>
              <a:buClr>
                <a:schemeClr val="accent1"/>
              </a:buClr>
              <a:buFont typeface="Wingdings" pitchFamily="2" charset="2"/>
              <a:buChar char="µ"/>
              <a:defRPr sz="2000" b="1">
                <a:latin typeface="+mn-lt"/>
                <a:ea typeface="+mn-ea"/>
              </a:defRPr>
            </a:lvl2pPr>
            <a:lvl3pPr marL="1611313" indent="-357188" algn="l" rtl="0" fontAlgn="base">
              <a:lnSpc>
                <a:spcPct val="120000"/>
              </a:lnSpc>
              <a:spcBef>
                <a:spcPct val="20000"/>
              </a:spcBef>
              <a:spcAft>
                <a:spcPct val="10000"/>
              </a:spcAft>
              <a:buClr>
                <a:schemeClr val="tx1"/>
              </a:buClr>
              <a:buFont typeface="Wingdings" pitchFamily="2" charset="2"/>
              <a:buChar char="ü"/>
              <a:defRPr sz="2000" b="1">
                <a:latin typeface="+mn-lt"/>
                <a:ea typeface="+mn-ea"/>
              </a:defRPr>
            </a:lvl3pPr>
            <a:lvl4pPr marL="2019300" indent="-228600" algn="l" rtl="0" fontAlgn="base">
              <a:lnSpc>
                <a:spcPct val="120000"/>
              </a:lnSpc>
              <a:spcBef>
                <a:spcPct val="20000"/>
              </a:spcBef>
              <a:spcAft>
                <a:spcPct val="10000"/>
              </a:spcAft>
              <a:buChar char="–"/>
              <a:defRPr sz="2000" b="1">
                <a:latin typeface="+mn-lt"/>
                <a:ea typeface="+mn-ea"/>
              </a:defRPr>
            </a:lvl4pPr>
            <a:lvl5pPr marL="2427288" indent="-228600" algn="l" rtl="0" fontAlgn="base">
              <a:lnSpc>
                <a:spcPct val="120000"/>
              </a:lnSpc>
              <a:spcBef>
                <a:spcPct val="20000"/>
              </a:spcBef>
              <a:spcAft>
                <a:spcPct val="10000"/>
              </a:spcAft>
              <a:buChar char="»"/>
              <a:defRPr sz="2000" b="1">
                <a:latin typeface="+mn-lt"/>
                <a:ea typeface="+mn-ea"/>
              </a:defRPr>
            </a:lvl5pPr>
            <a:lvl6pPr marL="2884488" indent="-228600" algn="l" rtl="0" fontAlgn="base">
              <a:lnSpc>
                <a:spcPct val="120000"/>
              </a:lnSpc>
              <a:spcBef>
                <a:spcPct val="20000"/>
              </a:spcBef>
              <a:spcAft>
                <a:spcPct val="10000"/>
              </a:spcAft>
              <a:buChar char="»"/>
              <a:defRPr sz="2000" b="1">
                <a:latin typeface="+mn-lt"/>
                <a:ea typeface="+mn-ea"/>
              </a:defRPr>
            </a:lvl6pPr>
            <a:lvl7pPr marL="3341688" indent="-228600" algn="l" rtl="0" fontAlgn="base">
              <a:lnSpc>
                <a:spcPct val="120000"/>
              </a:lnSpc>
              <a:spcBef>
                <a:spcPct val="20000"/>
              </a:spcBef>
              <a:spcAft>
                <a:spcPct val="10000"/>
              </a:spcAft>
              <a:buChar char="»"/>
              <a:defRPr sz="2000" b="1">
                <a:latin typeface="+mn-lt"/>
                <a:ea typeface="+mn-ea"/>
              </a:defRPr>
            </a:lvl7pPr>
            <a:lvl8pPr marL="3798888" indent="-228600" algn="l" rtl="0" fontAlgn="base">
              <a:lnSpc>
                <a:spcPct val="120000"/>
              </a:lnSpc>
              <a:spcBef>
                <a:spcPct val="20000"/>
              </a:spcBef>
              <a:spcAft>
                <a:spcPct val="10000"/>
              </a:spcAft>
              <a:buChar char="»"/>
              <a:defRPr sz="2000" b="1">
                <a:latin typeface="+mn-lt"/>
                <a:ea typeface="+mn-ea"/>
              </a:defRPr>
            </a:lvl8pPr>
            <a:lvl9pPr marL="4256088" indent="-228600" algn="l" rtl="0" fontAlgn="base">
              <a:lnSpc>
                <a:spcPct val="120000"/>
              </a:lnSpc>
              <a:spcBef>
                <a:spcPct val="20000"/>
              </a:spcBef>
              <a:spcAft>
                <a:spcPct val="10000"/>
              </a:spcAft>
              <a:buChar char="»"/>
              <a:defRPr sz="2000" b="1">
                <a:latin typeface="+mn-lt"/>
                <a:ea typeface="+mn-ea"/>
              </a:defRPr>
            </a:lvl9pPr>
          </a:lstStyle>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r>
              <a:rPr kumimoji="0" lang="zh-CN" altLang="zh-CN" sz="2400" b="1" i="0" u="none" strike="noStrike" kern="0" cap="none" spc="0" normalizeH="0" baseline="0" noProof="0" dirty="0" smtClean="0">
                <a:ln>
                  <a:noFill/>
                </a:ln>
                <a:solidFill>
                  <a:srgbClr val="132767"/>
                </a:solidFill>
                <a:effectLst/>
                <a:uLnTx/>
                <a:uFillTx/>
                <a:latin typeface="Times New Roman"/>
                <a:ea typeface="宋体"/>
                <a:cs typeface="+mn-cs"/>
              </a:rPr>
              <a:t> </a:t>
            </a:r>
            <a:r>
              <a:rPr kumimoji="0" lang="zh-CN" altLang="en-US"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知识总结：</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endParaRP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Char char="¯"/>
              <a:tabLst/>
              <a:defRPr/>
            </a:pPr>
            <a:r>
              <a:rPr kumimoji="0" lang="zh-CN" altLang="en-US"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	唯一键（</a:t>
            </a:r>
            <a:r>
              <a:rPr kumimoji="0" lang="zh-CN" altLang="zh-CN"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UNIQUE</a:t>
            </a:r>
            <a:r>
              <a:rPr kumimoji="0" lang="zh-CN" altLang="en-US"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）约束可以保证表中的列值的唯一性。它和</a:t>
            </a:r>
            <a:r>
              <a:rPr kumimoji="0" lang="zh-CN" altLang="zh-CN"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PRIMARY KEY</a:t>
            </a:r>
            <a:r>
              <a:rPr kumimoji="0" lang="zh-CN" altLang="en-US" sz="1800" i="0" u="none" strike="noStrike" kern="0" cap="none" spc="0" normalizeH="0" baseline="0" noProof="0" dirty="0" smtClean="0">
                <a:ln>
                  <a:noFill/>
                </a:ln>
                <a:solidFill>
                  <a:srgbClr val="132767"/>
                </a:solidFill>
                <a:effectLst/>
                <a:uLnTx/>
                <a:uFillTx/>
                <a:latin typeface="黑体" pitchFamily="49" charset="-122"/>
                <a:ea typeface="黑体" pitchFamily="49" charset="-122"/>
                <a:cs typeface="+mn-cs"/>
              </a:rPr>
              <a:t>约束的区别是：一个表只能有一个主键约束，但是可以有多个唯一键约束；主键列不能为空值，但唯一键约束的列可以取空值，不过空值不能多于一个。</a:t>
            </a:r>
          </a:p>
        </p:txBody>
      </p:sp>
    </p:spTree>
    <p:extLst>
      <p:ext uri="{BB962C8B-B14F-4D97-AF65-F5344CB8AC3E}">
        <p14:creationId xmlns:p14="http://schemas.microsoft.com/office/powerpoint/2010/main" xmlns="" val="16860739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dirty="0">
                <a:latin typeface="+mj-ea"/>
              </a:rPr>
              <a:t>任务</a:t>
            </a:r>
            <a:r>
              <a:rPr lang="en-US" altLang="zh-CN" sz="2000" dirty="0" smtClean="0">
                <a:latin typeface="+mj-ea"/>
              </a:rPr>
              <a:t>4  </a:t>
            </a:r>
            <a:r>
              <a:rPr lang="zh-CN" altLang="en-US" sz="2000" dirty="0" smtClean="0">
                <a:latin typeface="+mj-ea"/>
              </a:rPr>
              <a:t>使用</a:t>
            </a:r>
            <a:r>
              <a:rPr lang="en-US" altLang="zh-CN" sz="2000" dirty="0">
                <a:latin typeface="+mj-ea"/>
              </a:rPr>
              <a:t>Management Studio</a:t>
            </a:r>
            <a:r>
              <a:rPr lang="zh-CN" altLang="en-US" sz="2000" dirty="0">
                <a:latin typeface="+mj-ea"/>
              </a:rPr>
              <a:t>为</a:t>
            </a:r>
            <a:r>
              <a:rPr lang="en-US" altLang="zh-CN" sz="2000" dirty="0">
                <a:latin typeface="+mj-ea"/>
              </a:rPr>
              <a:t>Classes</a:t>
            </a:r>
            <a:r>
              <a:rPr lang="zh-CN" altLang="en-US" sz="2000" dirty="0">
                <a:latin typeface="+mj-ea"/>
              </a:rPr>
              <a:t>表创建</a:t>
            </a:r>
            <a:r>
              <a:rPr lang="en-US" altLang="zh-CN" sz="2000" dirty="0">
                <a:latin typeface="+mj-ea"/>
              </a:rPr>
              <a:t>FOREIGN KEY</a:t>
            </a:r>
            <a:r>
              <a:rPr lang="zh-CN" altLang="en-US" sz="2000" dirty="0">
                <a:latin typeface="+mj-ea"/>
              </a:rPr>
              <a:t>，限制</a:t>
            </a:r>
            <a:r>
              <a:rPr lang="en-US" altLang="zh-CN" sz="2000" dirty="0" err="1">
                <a:latin typeface="+mj-ea"/>
              </a:rPr>
              <a:t>Class_teacherid</a:t>
            </a:r>
            <a:r>
              <a:rPr lang="zh-CN" altLang="en-US" sz="2000" dirty="0">
                <a:latin typeface="+mj-ea"/>
              </a:rPr>
              <a:t>列的数据只能是</a:t>
            </a:r>
            <a:r>
              <a:rPr lang="en-US" altLang="zh-CN" sz="2000" dirty="0">
                <a:latin typeface="+mj-ea"/>
              </a:rPr>
              <a:t>Teachers</a:t>
            </a:r>
            <a:r>
              <a:rPr lang="zh-CN" altLang="en-US" sz="2000" dirty="0">
                <a:latin typeface="+mj-ea"/>
              </a:rPr>
              <a:t>表</a:t>
            </a:r>
            <a:r>
              <a:rPr lang="en-US" altLang="zh-CN" sz="2000" dirty="0" err="1">
                <a:latin typeface="+mj-ea"/>
              </a:rPr>
              <a:t>Teacher_id</a:t>
            </a:r>
            <a:r>
              <a:rPr lang="zh-CN" altLang="en-US" sz="2000" dirty="0">
                <a:latin typeface="+mj-ea"/>
              </a:rPr>
              <a:t>列的值</a:t>
            </a:r>
          </a:p>
        </p:txBody>
      </p:sp>
      <p:sp>
        <p:nvSpPr>
          <p:cNvPr id="9" name="Line 18"/>
          <p:cNvSpPr>
            <a:spLocks noChangeShapeType="1"/>
          </p:cNvSpPr>
          <p:nvPr/>
        </p:nvSpPr>
        <p:spPr bwMode="auto">
          <a:xfrm>
            <a:off x="1280019" y="2780928"/>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278694" y="1832978"/>
            <a:ext cx="6572296" cy="646331"/>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a:t>
            </a:r>
          </a:p>
          <a:p>
            <a:pPr eaLnBrk="0" hangingPunct="0"/>
            <a:r>
              <a:rPr lang="zh-CN" altLang="en-US" dirty="0">
                <a:solidFill>
                  <a:schemeClr val="tx2">
                    <a:lumMod val="50000"/>
                  </a:schemeClr>
                </a:solidFill>
                <a:latin typeface="黑体" pitchFamily="49" charset="-122"/>
                <a:ea typeface="黑体" pitchFamily="49" charset="-122"/>
              </a:rPr>
              <a:t>       库，再展开表。</a:t>
            </a:r>
          </a:p>
        </p:txBody>
      </p:sp>
      <p:sp>
        <p:nvSpPr>
          <p:cNvPr id="7" name="Line 18"/>
          <p:cNvSpPr>
            <a:spLocks noChangeShapeType="1"/>
          </p:cNvSpPr>
          <p:nvPr/>
        </p:nvSpPr>
        <p:spPr bwMode="auto">
          <a:xfrm>
            <a:off x="1255702" y="4221088"/>
            <a:ext cx="6775472" cy="45719"/>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5" name="矩形 4"/>
          <p:cNvSpPr/>
          <p:nvPr/>
        </p:nvSpPr>
        <p:spPr>
          <a:xfrm>
            <a:off x="1280019" y="3211235"/>
            <a:ext cx="6570971" cy="646331"/>
          </a:xfrm>
          <a:prstGeom prst="rect">
            <a:avLst/>
          </a:prstGeom>
        </p:spPr>
        <p:txBody>
          <a:bodyPr wrap="square">
            <a:spAutoFit/>
          </a:bodyPr>
          <a:lstStyle/>
          <a:p>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右键</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表，在弹出的快捷菜单中</a:t>
            </a:r>
          </a:p>
          <a:p>
            <a:r>
              <a:rPr lang="zh-CN" altLang="en-US" dirty="0">
                <a:solidFill>
                  <a:schemeClr val="tx2">
                    <a:lumMod val="50000"/>
                  </a:schemeClr>
                </a:solidFill>
                <a:latin typeface="黑体" pitchFamily="49" charset="-122"/>
                <a:ea typeface="黑体" pitchFamily="49" charset="-122"/>
              </a:rPr>
              <a:t>       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
        <p:nvSpPr>
          <p:cNvPr id="3" name="矩形 2"/>
          <p:cNvSpPr/>
          <p:nvPr/>
        </p:nvSpPr>
        <p:spPr>
          <a:xfrm>
            <a:off x="1280019" y="4509120"/>
            <a:ext cx="6455070" cy="923330"/>
          </a:xfrm>
          <a:prstGeom prst="rect">
            <a:avLst/>
          </a:prstGeom>
        </p:spPr>
        <p:txBody>
          <a:bodyPr wrap="square">
            <a:spAutoFit/>
          </a:bodyPr>
          <a:lstStyle/>
          <a:p>
            <a:pPr>
              <a:buFont typeface="Wingdings" pitchFamily="2" charset="2"/>
              <a:buNone/>
            </a:pPr>
            <a:r>
              <a:rPr lang="zh-CN" altLang="en-US" dirty="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a:t>
            </a:r>
            <a:r>
              <a:rPr lang="zh-CN" altLang="en-US" dirty="0" smtClean="0">
                <a:solidFill>
                  <a:schemeClr val="tx2">
                    <a:lumMod val="50000"/>
                  </a:schemeClr>
                </a:solidFill>
                <a:latin typeface="黑体" pitchFamily="49" charset="-122"/>
                <a:ea typeface="黑体" pitchFamily="49" charset="-122"/>
              </a:rPr>
              <a:t>   在</a:t>
            </a:r>
            <a:r>
              <a:rPr lang="zh-CN" altLang="en-US" dirty="0">
                <a:solidFill>
                  <a:schemeClr val="tx2">
                    <a:lumMod val="50000"/>
                  </a:schemeClr>
                </a:solidFill>
                <a:latin typeface="黑体" pitchFamily="49" charset="-122"/>
                <a:ea typeface="黑体" pitchFamily="49" charset="-122"/>
              </a:rPr>
              <a:t>打开的</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表设计窗口中，右键单击</a:t>
            </a:r>
          </a:p>
          <a:p>
            <a:pPr>
              <a:buFont typeface="Wingdings" pitchFamily="2" charset="2"/>
              <a:buNone/>
            </a:pPr>
            <a:r>
              <a:rPr lang="zh-CN" altLang="en-US" dirty="0">
                <a:solidFill>
                  <a:schemeClr val="tx2">
                    <a:lumMod val="50000"/>
                  </a:schemeClr>
                </a:solidFill>
                <a:latin typeface="黑体" pitchFamily="49" charset="-122"/>
                <a:ea typeface="黑体" pitchFamily="49" charset="-122"/>
              </a:rPr>
              <a:t>       任意区域，在弹出的快捷菜单中选择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关</a:t>
            </a:r>
          </a:p>
          <a:p>
            <a:pPr>
              <a:buFont typeface="Wingdings" pitchFamily="2" charset="2"/>
              <a:buNone/>
            </a:pPr>
            <a:r>
              <a:rPr lang="zh-CN" altLang="en-US" dirty="0">
                <a:solidFill>
                  <a:schemeClr val="tx2">
                    <a:lumMod val="50000"/>
                  </a:schemeClr>
                </a:solidFill>
                <a:latin typeface="黑体" pitchFamily="49" charset="-122"/>
                <a:ea typeface="黑体" pitchFamily="49" charset="-122"/>
              </a:rPr>
              <a:t>       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情境描述</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a:t>
            </a:fld>
            <a:endParaRPr lang="en-US" altLang="zh-CN"/>
          </a:p>
        </p:txBody>
      </p:sp>
      <p:sp>
        <p:nvSpPr>
          <p:cNvPr id="6" name="AutoShape 2"/>
          <p:cNvSpPr>
            <a:spLocks noChangeArrowheads="1"/>
          </p:cNvSpPr>
          <p:nvPr/>
        </p:nvSpPr>
        <p:spPr bwMode="gray">
          <a:xfrm>
            <a:off x="2168196" y="1484784"/>
            <a:ext cx="6532778" cy="4536504"/>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760441" y="1847217"/>
            <a:ext cx="5844007" cy="3785652"/>
          </a:xfrm>
          <a:prstGeom prst="rect">
            <a:avLst/>
          </a:prstGeom>
          <a:noFill/>
          <a:ln w="9525" algn="ctr">
            <a:solidFill>
              <a:schemeClr val="tx1"/>
            </a:solidFill>
            <a:prstDash val="dashDot"/>
            <a:miter lim="800000"/>
            <a:headEnd/>
            <a:tailEnd/>
          </a:ln>
          <a:effectLst/>
        </p:spPr>
        <p:txBody>
          <a:bodyPr wrap="square">
            <a:spAutoFit/>
          </a:bodyPr>
          <a:lstStyle/>
          <a:p>
            <a:pPr lvl="0"/>
            <a:r>
              <a:rPr lang="zh-CN" altLang="en-US" sz="2000" b="0" dirty="0" smtClean="0">
                <a:solidFill>
                  <a:schemeClr val="tx2">
                    <a:lumMod val="50000"/>
                  </a:schemeClr>
                </a:solidFill>
                <a:latin typeface="黑体" pitchFamily="49" charset="-122"/>
                <a:ea typeface="黑体" pitchFamily="49" charset="-122"/>
              </a:rPr>
              <a:t>将学生日常管理的数据都录入了数据库中，小吴觉得日常的手工管理工作量就大大减轻了。在使用这些数据工作之前，小吴很仔细的检查了表中的数据，却发现数据库表中存在着各种各样不符合要求的数据，比如成绩为“</a:t>
            </a:r>
            <a:r>
              <a:rPr lang="en-US" altLang="zh-CN" sz="2000" b="0" dirty="0" smtClean="0">
                <a:solidFill>
                  <a:schemeClr val="tx2">
                    <a:lumMod val="50000"/>
                  </a:schemeClr>
                </a:solidFill>
                <a:latin typeface="黑体" pitchFamily="49" charset="-122"/>
                <a:ea typeface="黑体" pitchFamily="49" charset="-122"/>
              </a:rPr>
              <a:t>880”</a:t>
            </a:r>
            <a:r>
              <a:rPr lang="zh-CN" altLang="en-US" sz="2000" b="0" dirty="0" smtClean="0">
                <a:solidFill>
                  <a:schemeClr val="tx2">
                    <a:lumMod val="50000"/>
                  </a:schemeClr>
                </a:solidFill>
                <a:latin typeface="黑体" pitchFamily="49" charset="-122"/>
                <a:ea typeface="黑体" pitchFamily="49" charset="-122"/>
              </a:rPr>
              <a:t>，年龄为“</a:t>
            </a:r>
            <a:r>
              <a:rPr lang="en-US" altLang="zh-CN" sz="2000" b="0" dirty="0" smtClean="0">
                <a:solidFill>
                  <a:schemeClr val="tx2">
                    <a:lumMod val="50000"/>
                  </a:schemeClr>
                </a:solidFill>
                <a:latin typeface="黑体" pitchFamily="49" charset="-122"/>
                <a:ea typeface="黑体" pitchFamily="49" charset="-122"/>
              </a:rPr>
              <a:t>2”</a:t>
            </a:r>
            <a:r>
              <a:rPr lang="zh-CN" altLang="en-US" sz="2000" b="0" dirty="0">
                <a:solidFill>
                  <a:schemeClr val="tx2">
                    <a:lumMod val="50000"/>
                  </a:schemeClr>
                </a:solidFill>
                <a:latin typeface="黑体" pitchFamily="49" charset="-122"/>
                <a:ea typeface="黑体" pitchFamily="49" charset="-122"/>
              </a:rPr>
              <a:t>，甚至在一个表里同一个学生的信息录入了两次。小吴意识到这些错误的数据都是录入时粗心造成的，为了避免这类错误数据继续进入到数据库的表中，小吴决定为整个数据库的表设置数据完整性，以保证表中数据的正确性、一致性、精确性和可靠性，避免数据库中存在不合规定的数据和因输入错误造成的无效数据或垃圾数据，保证数据库中数据的质量</a:t>
            </a:r>
            <a:r>
              <a:rPr lang="zh-CN" altLang="en-US" sz="2000" b="0" dirty="0" smtClean="0">
                <a:solidFill>
                  <a:schemeClr val="tx2">
                    <a:lumMod val="50000"/>
                  </a:schemeClr>
                </a:solidFill>
                <a:latin typeface="黑体" pitchFamily="49" charset="-122"/>
                <a:ea typeface="黑体" pitchFamily="49" charset="-122"/>
              </a:rPr>
              <a:t>。</a:t>
            </a:r>
            <a:endParaRPr lang="zh-CN" altLang="en-US" sz="2000" b="0" dirty="0">
              <a:solidFill>
                <a:schemeClr val="tx2">
                  <a:lumMod val="50000"/>
                </a:schemeClr>
              </a:solidFill>
              <a:latin typeface="黑体" pitchFamily="49" charset="-122"/>
              <a:ea typeface="黑体" pitchFamily="49" charset="-122"/>
            </a:endParaRPr>
          </a:p>
        </p:txBody>
      </p:sp>
      <p:sp>
        <p:nvSpPr>
          <p:cNvPr id="11" name="AutoShape 4"/>
          <p:cNvSpPr>
            <a:spLocks noChangeArrowheads="1"/>
          </p:cNvSpPr>
          <p:nvPr/>
        </p:nvSpPr>
        <p:spPr bwMode="gray">
          <a:xfrm>
            <a:off x="2407787" y="3647827"/>
            <a:ext cx="352654" cy="27447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2" name="Picture 5" descr="DO_circle001"/>
          <p:cNvPicPr>
            <a:picLocks noChangeAspect="1" noChangeArrowheads="1"/>
          </p:cNvPicPr>
          <p:nvPr/>
        </p:nvPicPr>
        <p:blipFill>
          <a:blip r:embed="rId2" cstate="print"/>
          <a:srcRect/>
          <a:stretch>
            <a:fillRect/>
          </a:stretch>
        </p:blipFill>
        <p:spPr bwMode="auto">
          <a:xfrm>
            <a:off x="710748" y="2996952"/>
            <a:ext cx="1688828" cy="1688828"/>
          </a:xfrm>
          <a:prstGeom prst="rect">
            <a:avLst/>
          </a:prstGeom>
          <a:noFill/>
        </p:spPr>
      </p:pic>
      <p:sp>
        <p:nvSpPr>
          <p:cNvPr id="13" name="Text Box 7"/>
          <p:cNvSpPr txBox="1">
            <a:spLocks noChangeArrowheads="1"/>
          </p:cNvSpPr>
          <p:nvPr/>
        </p:nvSpPr>
        <p:spPr bwMode="black">
          <a:xfrm>
            <a:off x="910750" y="3614487"/>
            <a:ext cx="1241422"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dirty="0" smtClean="0"/>
              <a:t>情境描述</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t>任务</a:t>
            </a:r>
            <a:r>
              <a:rPr lang="en-US" altLang="zh-CN" dirty="0" smtClean="0"/>
              <a:t>4</a:t>
            </a:r>
            <a:r>
              <a:rPr lang="zh-CN" altLang="en-US" dirty="0" smtClean="0"/>
              <a:t>（续）</a:t>
            </a:r>
            <a:endParaRPr lang="en-US" altLang="zh-CN" dirty="0">
              <a:ea typeface="宋体" pitchFamily="2" charset="-122"/>
            </a:endParaRPr>
          </a:p>
        </p:txBody>
      </p:sp>
      <p:sp>
        <p:nvSpPr>
          <p:cNvPr id="71698" name="Line 18"/>
          <p:cNvSpPr>
            <a:spLocks noChangeShapeType="1"/>
          </p:cNvSpPr>
          <p:nvPr/>
        </p:nvSpPr>
        <p:spPr bwMode="auto">
          <a:xfrm>
            <a:off x="935596" y="2996952"/>
            <a:ext cx="3672408"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1" name="Text Box 21"/>
          <p:cNvSpPr txBox="1">
            <a:spLocks noChangeArrowheads="1"/>
          </p:cNvSpPr>
          <p:nvPr/>
        </p:nvSpPr>
        <p:spPr bwMode="auto">
          <a:xfrm>
            <a:off x="827584" y="1916832"/>
            <a:ext cx="3888432"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打开</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外键关系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对话框，单击左下</a:t>
            </a:r>
            <a:r>
              <a:rPr lang="zh-CN" altLang="en-US" dirty="0" smtClean="0">
                <a:solidFill>
                  <a:schemeClr val="tx2">
                    <a:lumMod val="50000"/>
                  </a:schemeClr>
                </a:solidFill>
                <a:latin typeface="黑体" pitchFamily="49" charset="-122"/>
                <a:ea typeface="黑体" pitchFamily="49" charset="-122"/>
              </a:rPr>
              <a:t>角的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按钮，如图</a:t>
            </a:r>
            <a:r>
              <a:rPr lang="en-US" altLang="zh-CN" dirty="0">
                <a:solidFill>
                  <a:schemeClr val="tx2">
                    <a:lumMod val="50000"/>
                  </a:schemeClr>
                </a:solidFill>
                <a:latin typeface="黑体" pitchFamily="49" charset="-122"/>
                <a:ea typeface="黑体" pitchFamily="49" charset="-122"/>
              </a:rPr>
              <a:t>5.5</a:t>
            </a:r>
            <a:r>
              <a:rPr lang="zh-CN" altLang="en-US" dirty="0">
                <a:solidFill>
                  <a:schemeClr val="tx2">
                    <a:lumMod val="50000"/>
                  </a:schemeClr>
                </a:solidFill>
                <a:latin typeface="黑体" pitchFamily="49" charset="-122"/>
                <a:ea typeface="黑体" pitchFamily="49" charset="-122"/>
              </a:rPr>
              <a:t>所示。</a:t>
            </a:r>
          </a:p>
        </p:txBody>
      </p:sp>
      <p:sp>
        <p:nvSpPr>
          <p:cNvPr id="12" name="内容占位符 2"/>
          <p:cNvSpPr>
            <a:spLocks noGrp="1"/>
          </p:cNvSpPr>
          <p:nvPr>
            <p:ph idx="4294967295"/>
          </p:nvPr>
        </p:nvSpPr>
        <p:spPr bwMode="gray">
          <a:xfrm>
            <a:off x="827584" y="3094221"/>
            <a:ext cx="3741385" cy="864096"/>
          </a:xfrm>
          <a:prstGeom prst="rect">
            <a:avLst/>
          </a:prstGeom>
          <a:noFill/>
          <a:ln w="9525">
            <a:noFill/>
            <a:miter lim="800000"/>
            <a:headEnd/>
            <a:tailEnd/>
          </a:ln>
        </p:spPr>
        <p:txBody>
          <a:bodyPr/>
          <a:lstStyle/>
          <a:p>
            <a:pPr marL="0" lvl="0" indent="0" eaLnBrk="1" fontAlgn="auto" hangingPunct="1">
              <a:spcBef>
                <a:spcPts val="0"/>
              </a:spcBef>
              <a:spcAft>
                <a:spcPts val="0"/>
              </a:spcAft>
              <a:buClrTx/>
              <a:buNone/>
              <a:defRPr/>
            </a:pP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步骤</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5   </a:t>
            </a:r>
            <a:r>
              <a:rPr lang="zh-CN" altLang="en-US" sz="1800" b="1" dirty="0" smtClean="0">
                <a:solidFill>
                  <a:schemeClr val="tx2">
                    <a:lumMod val="50000"/>
                  </a:schemeClr>
                </a:solidFill>
                <a:latin typeface="黑体" pitchFamily="49" charset="-122"/>
                <a:ea typeface="黑体" pitchFamily="49" charset="-122"/>
              </a:rPr>
              <a:t>单击</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表和列规范</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右侧的小按钮，</a:t>
            </a:r>
            <a:r>
              <a:rPr lang="zh-CN" altLang="en-US" sz="1800" b="1" dirty="0" smtClean="0">
                <a:solidFill>
                  <a:schemeClr val="tx2">
                    <a:lumMod val="50000"/>
                  </a:schemeClr>
                </a:solidFill>
                <a:latin typeface="黑体" pitchFamily="49" charset="-122"/>
                <a:ea typeface="黑体" pitchFamily="49" charset="-122"/>
              </a:rPr>
              <a:t>打开如</a:t>
            </a:r>
            <a:r>
              <a:rPr lang="zh-CN" altLang="en-US" sz="1800" b="1" dirty="0">
                <a:solidFill>
                  <a:schemeClr val="tx2">
                    <a:lumMod val="50000"/>
                  </a:schemeClr>
                </a:solidFill>
                <a:latin typeface="黑体" pitchFamily="49" charset="-122"/>
                <a:ea typeface="黑体" pitchFamily="49" charset="-122"/>
              </a:rPr>
              <a:t>图</a:t>
            </a:r>
            <a:r>
              <a:rPr lang="en-US" altLang="zh-CN" sz="1800" b="1" dirty="0">
                <a:solidFill>
                  <a:schemeClr val="tx2">
                    <a:lumMod val="50000"/>
                  </a:schemeClr>
                </a:solidFill>
                <a:latin typeface="黑体" pitchFamily="49" charset="-122"/>
                <a:ea typeface="黑体" pitchFamily="49" charset="-122"/>
              </a:rPr>
              <a:t>5.6</a:t>
            </a:r>
            <a:r>
              <a:rPr lang="zh-CN" altLang="en-US" sz="1800" b="1" dirty="0">
                <a:solidFill>
                  <a:schemeClr val="tx2">
                    <a:lumMod val="50000"/>
                  </a:schemeClr>
                </a:solidFill>
                <a:latin typeface="黑体" pitchFamily="49" charset="-122"/>
                <a:ea typeface="黑体" pitchFamily="49" charset="-122"/>
              </a:rPr>
              <a:t>所示的</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表和列</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对话框。</a:t>
            </a:r>
          </a:p>
        </p:txBody>
      </p:sp>
      <p:pic>
        <p:nvPicPr>
          <p:cNvPr id="7"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371315" y="1353417"/>
            <a:ext cx="3152683" cy="2181525"/>
          </a:xfrm>
          <a:prstGeom prst="rect">
            <a:avLst/>
          </a:prstGeom>
          <a:noFill/>
          <a:ln/>
        </p:spPr>
      </p:pic>
      <p:sp>
        <p:nvSpPr>
          <p:cNvPr id="8" name="Text Box 5"/>
          <p:cNvSpPr txBox="1">
            <a:spLocks noChangeArrowheads="1"/>
          </p:cNvSpPr>
          <p:nvPr/>
        </p:nvSpPr>
        <p:spPr bwMode="auto">
          <a:xfrm>
            <a:off x="5508103" y="3534943"/>
            <a:ext cx="2844889"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a:t>图</a:t>
            </a:r>
            <a:r>
              <a:rPr lang="en-US" sz="1600" dirty="0"/>
              <a:t>5.5 【</a:t>
            </a:r>
            <a:r>
              <a:rPr lang="zh-CN" altLang="en-US" sz="1600" dirty="0"/>
              <a:t>外键关系</a:t>
            </a:r>
            <a:r>
              <a:rPr lang="en-US" sz="1600" dirty="0"/>
              <a:t>】</a:t>
            </a:r>
            <a:r>
              <a:rPr lang="zh-CN" altLang="en-US" sz="1600" dirty="0"/>
              <a:t>对话框</a:t>
            </a:r>
          </a:p>
        </p:txBody>
      </p:sp>
      <p:pic>
        <p:nvPicPr>
          <p:cNvPr id="9" name="Picture 4"/>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5334198" y="3970345"/>
            <a:ext cx="3192699" cy="2251814"/>
          </a:xfrm>
          <a:prstGeom prst="rect">
            <a:avLst/>
          </a:prstGeom>
          <a:noFill/>
          <a:ln/>
        </p:spPr>
      </p:pic>
      <p:sp>
        <p:nvSpPr>
          <p:cNvPr id="11" name="Text Box 5"/>
          <p:cNvSpPr txBox="1">
            <a:spLocks noChangeArrowheads="1"/>
          </p:cNvSpPr>
          <p:nvPr/>
        </p:nvSpPr>
        <p:spPr bwMode="auto">
          <a:xfrm>
            <a:off x="5552420" y="6237312"/>
            <a:ext cx="2600626"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a:t>图</a:t>
            </a:r>
            <a:r>
              <a:rPr lang="en-US" sz="1600" dirty="0"/>
              <a:t>5.6 【</a:t>
            </a:r>
            <a:r>
              <a:rPr lang="zh-CN" altLang="en-US" sz="1600" dirty="0"/>
              <a:t>表和列</a:t>
            </a:r>
            <a:r>
              <a:rPr lang="en-US" sz="1600" dirty="0"/>
              <a:t>】</a:t>
            </a:r>
            <a:r>
              <a:rPr lang="zh-CN" altLang="en-US" sz="1600" dirty="0"/>
              <a:t>对话框</a:t>
            </a:r>
          </a:p>
        </p:txBody>
      </p:sp>
      <p:sp>
        <p:nvSpPr>
          <p:cNvPr id="13" name="Line 18"/>
          <p:cNvSpPr>
            <a:spLocks noChangeShapeType="1"/>
          </p:cNvSpPr>
          <p:nvPr/>
        </p:nvSpPr>
        <p:spPr bwMode="auto">
          <a:xfrm>
            <a:off x="935596" y="4149080"/>
            <a:ext cx="3672408"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4" name="内容占位符 2"/>
          <p:cNvSpPr>
            <a:spLocks noGrp="1"/>
          </p:cNvSpPr>
          <p:nvPr>
            <p:ph idx="4294967295"/>
          </p:nvPr>
        </p:nvSpPr>
        <p:spPr bwMode="gray">
          <a:xfrm>
            <a:off x="877870" y="4293096"/>
            <a:ext cx="3741385" cy="1080120"/>
          </a:xfrm>
          <a:prstGeom prst="rect">
            <a:avLst/>
          </a:prstGeom>
          <a:noFill/>
          <a:ln w="9525">
            <a:noFill/>
            <a:miter lim="800000"/>
            <a:headEnd/>
            <a:tailEnd/>
          </a:ln>
        </p:spPr>
        <p:txBody>
          <a:bodyPr/>
          <a:lstStyle/>
          <a:p>
            <a:pPr marL="0" lvl="0" indent="0" eaLnBrk="1" fontAlgn="auto" hangingPunct="1">
              <a:spcBef>
                <a:spcPts val="0"/>
              </a:spcBef>
              <a:spcAft>
                <a:spcPts val="0"/>
              </a:spcAft>
              <a:buClrTx/>
              <a:buNone/>
              <a:defRPr/>
            </a:pPr>
            <a:r>
              <a:rPr kumimoji="0" lang="zh-CN" altLang="en-US"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步骤</a:t>
            </a:r>
            <a:r>
              <a:rPr kumimoji="0" lang="en-US" altLang="zh-CN" sz="1800" b="1" i="0" u="none" strike="noStrike" kern="0" cap="none" spc="0" normalizeH="0" baseline="0" noProof="0" dirty="0" smtClean="0">
                <a:ln>
                  <a:noFill/>
                </a:ln>
                <a:solidFill>
                  <a:schemeClr val="tx2">
                    <a:lumMod val="50000"/>
                  </a:schemeClr>
                </a:solidFill>
                <a:effectLst/>
                <a:uLnTx/>
                <a:uFillTx/>
                <a:latin typeface="黑体" pitchFamily="49" charset="-122"/>
                <a:ea typeface="黑体" pitchFamily="49" charset="-122"/>
              </a:rPr>
              <a:t>6   </a:t>
            </a:r>
            <a:r>
              <a:rPr lang="zh-CN" altLang="en-US" sz="1800" b="1" dirty="0" smtClean="0">
                <a:solidFill>
                  <a:schemeClr val="tx2">
                    <a:lumMod val="50000"/>
                  </a:schemeClr>
                </a:solidFill>
                <a:latin typeface="黑体" pitchFamily="49" charset="-122"/>
                <a:ea typeface="黑体" pitchFamily="49" charset="-122"/>
              </a:rPr>
              <a:t>选择</a:t>
            </a:r>
            <a:r>
              <a:rPr lang="zh-CN" altLang="en-US" sz="1800" b="1" dirty="0">
                <a:solidFill>
                  <a:schemeClr val="tx2">
                    <a:lumMod val="50000"/>
                  </a:schemeClr>
                </a:solidFill>
                <a:latin typeface="黑体" pitchFamily="49" charset="-122"/>
                <a:ea typeface="黑体" pitchFamily="49" charset="-122"/>
              </a:rPr>
              <a:t>主键表“</a:t>
            </a:r>
            <a:r>
              <a:rPr lang="en-US" altLang="zh-CN" sz="1800" b="1" dirty="0">
                <a:solidFill>
                  <a:schemeClr val="tx2">
                    <a:lumMod val="50000"/>
                  </a:schemeClr>
                </a:solidFill>
                <a:latin typeface="黑体" pitchFamily="49" charset="-122"/>
                <a:ea typeface="黑体" pitchFamily="49" charset="-122"/>
              </a:rPr>
              <a:t>Teachers”</a:t>
            </a:r>
            <a:r>
              <a:rPr lang="zh-CN" altLang="en-US" sz="1800" b="1" dirty="0">
                <a:solidFill>
                  <a:schemeClr val="tx2">
                    <a:lumMod val="50000"/>
                  </a:schemeClr>
                </a:solidFill>
                <a:latin typeface="黑体" pitchFamily="49" charset="-122"/>
                <a:ea typeface="黑体" pitchFamily="49" charset="-122"/>
              </a:rPr>
              <a:t>，主键字段“</a:t>
            </a:r>
            <a:r>
              <a:rPr lang="en-US" altLang="zh-CN" sz="1800" b="1" dirty="0" err="1">
                <a:solidFill>
                  <a:schemeClr val="tx2">
                    <a:lumMod val="50000"/>
                  </a:schemeClr>
                </a:solidFill>
                <a:latin typeface="黑体" pitchFamily="49" charset="-122"/>
                <a:ea typeface="黑体" pitchFamily="49" charset="-122"/>
              </a:rPr>
              <a:t>Teacher_id</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，对应外键表字段“</a:t>
            </a:r>
            <a:r>
              <a:rPr lang="en-US" altLang="zh-CN" sz="1800" b="1" dirty="0" err="1">
                <a:solidFill>
                  <a:schemeClr val="tx2">
                    <a:lumMod val="50000"/>
                  </a:schemeClr>
                </a:solidFill>
                <a:latin typeface="黑体" pitchFamily="49" charset="-122"/>
                <a:ea typeface="黑体" pitchFamily="49" charset="-122"/>
              </a:rPr>
              <a:t>Class_teacherid</a:t>
            </a:r>
            <a:r>
              <a:rPr lang="en-US" altLang="zh-CN" sz="1800" b="1" dirty="0">
                <a:solidFill>
                  <a:schemeClr val="tx2">
                    <a:lumMod val="50000"/>
                  </a:schemeClr>
                </a:solidFill>
                <a:latin typeface="黑体" pitchFamily="49" charset="-122"/>
                <a:ea typeface="黑体" pitchFamily="49" charset="-122"/>
              </a:rPr>
              <a:t>”</a:t>
            </a:r>
            <a:r>
              <a:rPr lang="zh-CN" altLang="en-US" sz="1800" b="1" dirty="0">
                <a:solidFill>
                  <a:schemeClr val="tx2">
                    <a:lumMod val="50000"/>
                  </a:schemeClr>
                </a:solidFill>
                <a:latin typeface="黑体" pitchFamily="49" charset="-122"/>
                <a:ea typeface="黑体" pitchFamily="49" charset="-122"/>
              </a:rPr>
              <a:t>。</a:t>
            </a:r>
          </a:p>
        </p:txBody>
      </p:sp>
      <p:sp>
        <p:nvSpPr>
          <p:cNvPr id="15" name="Line 18"/>
          <p:cNvSpPr>
            <a:spLocks noChangeShapeType="1"/>
          </p:cNvSpPr>
          <p:nvPr/>
        </p:nvSpPr>
        <p:spPr bwMode="auto">
          <a:xfrm>
            <a:off x="935596" y="5373216"/>
            <a:ext cx="3672408"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2" name="矩形 1"/>
          <p:cNvSpPr/>
          <p:nvPr/>
        </p:nvSpPr>
        <p:spPr>
          <a:xfrm>
            <a:off x="1424624" y="5537843"/>
            <a:ext cx="2723823" cy="369332"/>
          </a:xfrm>
          <a:prstGeom prst="rect">
            <a:avLst/>
          </a:prstGeom>
        </p:spPr>
        <p:txBody>
          <a:bodyPr wrap="none">
            <a:spAutoFit/>
          </a:bodyPr>
          <a:lstStyle/>
          <a:p>
            <a:pPr>
              <a:buFont typeface="Wingdings" pitchFamily="2" charset="2"/>
              <a:buNone/>
            </a:pPr>
            <a:r>
              <a:rPr lang="zh-CN" altLang="en-US" dirty="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7</a:t>
            </a:r>
            <a:r>
              <a:rPr lang="zh-CN" altLang="en-US" dirty="0" smtClean="0">
                <a:solidFill>
                  <a:schemeClr val="tx2">
                    <a:lumMod val="50000"/>
                  </a:schemeClr>
                </a:solidFill>
                <a:latin typeface="黑体" pitchFamily="49" charset="-122"/>
                <a:ea typeface="黑体" pitchFamily="49" charset="-122"/>
              </a:rPr>
              <a:t>   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21</a:t>
            </a:fld>
            <a:endParaRPr lang="en-US" altLang="zh-CN"/>
          </a:p>
        </p:txBody>
      </p:sp>
      <p:sp>
        <p:nvSpPr>
          <p:cNvPr id="6" name="AutoShape 8"/>
          <p:cNvSpPr>
            <a:spLocks noChangeArrowheads="1"/>
          </p:cNvSpPr>
          <p:nvPr/>
        </p:nvSpPr>
        <p:spPr bwMode="gray">
          <a:xfrm>
            <a:off x="1187624" y="1844824"/>
            <a:ext cx="6840760" cy="3744416"/>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9" name="Rectangle 3"/>
          <p:cNvSpPr txBox="1">
            <a:spLocks noChangeArrowheads="1"/>
          </p:cNvSpPr>
          <p:nvPr/>
        </p:nvSpPr>
        <p:spPr bwMode="auto">
          <a:xfrm>
            <a:off x="1351566" y="2024789"/>
            <a:ext cx="6408712" cy="3834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kern="0" dirty="0">
                <a:solidFill>
                  <a:schemeClr val="tx2">
                    <a:lumMod val="50000"/>
                  </a:schemeClr>
                </a:solidFill>
                <a:latin typeface="黑体" pitchFamily="49" charset="-122"/>
                <a:ea typeface="黑体" pitchFamily="49" charset="-122"/>
              </a:rPr>
              <a:t>知识总结：</a:t>
            </a:r>
          </a:p>
          <a:p>
            <a:pPr lvl="0" eaLnBrk="1" hangingPunct="1">
              <a:lnSpc>
                <a:spcPct val="100000"/>
              </a:lnSpc>
              <a:buClr>
                <a:srgbClr val="184BB2"/>
              </a:buClr>
              <a:buNone/>
              <a:defRPr/>
            </a:pPr>
            <a:r>
              <a:rPr lang="zh-CN" altLang="en-US" sz="1800" kern="0" dirty="0">
                <a:solidFill>
                  <a:schemeClr val="tx2">
                    <a:lumMod val="50000"/>
                  </a:schemeClr>
                </a:solidFill>
                <a:latin typeface="黑体" pitchFamily="49" charset="-122"/>
                <a:ea typeface="黑体" pitchFamily="49" charset="-122"/>
              </a:rPr>
              <a:t>	引用完整性是对涉及两个或两个以上表的数据的一致性</a:t>
            </a:r>
            <a:r>
              <a:rPr lang="zh-CN" altLang="en-US" sz="1800" kern="0" dirty="0" smtClean="0">
                <a:solidFill>
                  <a:schemeClr val="tx2">
                    <a:lumMod val="50000"/>
                  </a:schemeClr>
                </a:solidFill>
                <a:latin typeface="黑体" pitchFamily="49" charset="-122"/>
                <a:ea typeface="黑体" pitchFamily="49" charset="-122"/>
              </a:rPr>
              <a:t>维</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护。输入或删除</a:t>
            </a:r>
            <a:r>
              <a:rPr lang="zh-CN" altLang="en-US" sz="1800" kern="0" dirty="0">
                <a:solidFill>
                  <a:schemeClr val="tx2">
                    <a:lumMod val="50000"/>
                  </a:schemeClr>
                </a:solidFill>
                <a:latin typeface="黑体" pitchFamily="49" charset="-122"/>
                <a:ea typeface="黑体" pitchFamily="49" charset="-122"/>
              </a:rPr>
              <a:t>行时，引用完整性保留表之间定义的关系。在 </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en-US" altLang="zh-CN" sz="1800" kern="0" dirty="0" smtClean="0">
                <a:solidFill>
                  <a:schemeClr val="tx2">
                    <a:lumMod val="50000"/>
                  </a:schemeClr>
                </a:solidFill>
                <a:latin typeface="黑体" pitchFamily="49" charset="-122"/>
                <a:ea typeface="黑体" pitchFamily="49" charset="-122"/>
              </a:rPr>
              <a:t>SQL Server </a:t>
            </a:r>
            <a:r>
              <a:rPr lang="en-US" altLang="zh-CN" sz="1800" kern="0" dirty="0">
                <a:solidFill>
                  <a:schemeClr val="tx2">
                    <a:lumMod val="50000"/>
                  </a:schemeClr>
                </a:solidFill>
                <a:latin typeface="黑体" pitchFamily="49" charset="-122"/>
                <a:ea typeface="黑体" pitchFamily="49" charset="-122"/>
              </a:rPr>
              <a:t>2005 </a:t>
            </a:r>
            <a:r>
              <a:rPr lang="zh-CN" altLang="en-US" sz="1800" kern="0" dirty="0">
                <a:solidFill>
                  <a:schemeClr val="tx2">
                    <a:lumMod val="50000"/>
                  </a:schemeClr>
                </a:solidFill>
                <a:latin typeface="黑体" pitchFamily="49" charset="-122"/>
                <a:ea typeface="黑体" pitchFamily="49" charset="-122"/>
              </a:rPr>
              <a:t>中</a:t>
            </a:r>
            <a:r>
              <a:rPr lang="zh-CN" altLang="en-US" sz="1800" kern="0" dirty="0" smtClean="0">
                <a:solidFill>
                  <a:schemeClr val="tx2">
                    <a:lumMod val="50000"/>
                  </a:schemeClr>
                </a:solidFill>
                <a:latin typeface="黑体" pitchFamily="49" charset="-122"/>
                <a:ea typeface="黑体" pitchFamily="49" charset="-122"/>
              </a:rPr>
              <a:t>，引用</a:t>
            </a:r>
            <a:r>
              <a:rPr lang="zh-CN" altLang="en-US" sz="1800" kern="0" dirty="0">
                <a:solidFill>
                  <a:schemeClr val="tx2">
                    <a:lumMod val="50000"/>
                  </a:schemeClr>
                </a:solidFill>
                <a:latin typeface="黑体" pitchFamily="49" charset="-122"/>
                <a:ea typeface="黑体" pitchFamily="49" charset="-122"/>
              </a:rPr>
              <a:t>完整性通过 </a:t>
            </a:r>
            <a:r>
              <a:rPr lang="en-US" altLang="zh-CN" sz="1800" kern="0" dirty="0">
                <a:solidFill>
                  <a:schemeClr val="tx2">
                    <a:lumMod val="50000"/>
                  </a:schemeClr>
                </a:solidFill>
                <a:latin typeface="黑体" pitchFamily="49" charset="-122"/>
                <a:ea typeface="黑体" pitchFamily="49" charset="-122"/>
              </a:rPr>
              <a:t>FOREIGN KEY</a:t>
            </a:r>
            <a:r>
              <a:rPr lang="zh-CN" altLang="en-US" sz="1800" kern="0" dirty="0">
                <a:solidFill>
                  <a:schemeClr val="tx2">
                    <a:lumMod val="50000"/>
                  </a:schemeClr>
                </a:solidFill>
                <a:latin typeface="黑体" pitchFamily="49" charset="-122"/>
                <a:ea typeface="黑体" pitchFamily="49" charset="-122"/>
              </a:rPr>
              <a:t>确保</a:t>
            </a:r>
            <a:r>
              <a:rPr lang="zh-CN" altLang="en-US" sz="1800" kern="0" dirty="0" smtClean="0">
                <a:solidFill>
                  <a:schemeClr val="tx2">
                    <a:lumMod val="50000"/>
                  </a:schemeClr>
                </a:solidFill>
                <a:latin typeface="黑体" pitchFamily="49" charset="-122"/>
                <a:ea typeface="黑体" pitchFamily="49" charset="-122"/>
              </a:rPr>
              <a:t>键</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值</a:t>
            </a:r>
            <a:r>
              <a:rPr lang="zh-CN" altLang="en-US" sz="1800" kern="0" dirty="0">
                <a:solidFill>
                  <a:schemeClr val="tx2">
                    <a:lumMod val="50000"/>
                  </a:schemeClr>
                </a:solidFill>
                <a:latin typeface="黑体" pitchFamily="49" charset="-122"/>
                <a:ea typeface="黑体" pitchFamily="49" charset="-122"/>
              </a:rPr>
              <a:t>在所有</a:t>
            </a:r>
            <a:r>
              <a:rPr lang="zh-CN" altLang="en-US" sz="1800" kern="0" dirty="0" smtClean="0">
                <a:solidFill>
                  <a:schemeClr val="tx2">
                    <a:lumMod val="50000"/>
                  </a:schemeClr>
                </a:solidFill>
                <a:latin typeface="黑体" pitchFamily="49" charset="-122"/>
                <a:ea typeface="黑体" pitchFamily="49" charset="-122"/>
              </a:rPr>
              <a:t>表中</a:t>
            </a:r>
            <a:r>
              <a:rPr lang="zh-CN" altLang="en-US" sz="1800" kern="0" dirty="0">
                <a:solidFill>
                  <a:schemeClr val="tx2">
                    <a:lumMod val="50000"/>
                  </a:schemeClr>
                </a:solidFill>
                <a:latin typeface="黑体" pitchFamily="49" charset="-122"/>
                <a:ea typeface="黑体" pitchFamily="49" charset="-122"/>
              </a:rPr>
              <a:t>一致。这类一致性</a:t>
            </a:r>
            <a:r>
              <a:rPr lang="zh-CN" altLang="en-US" sz="1800" kern="0" dirty="0" smtClean="0">
                <a:solidFill>
                  <a:schemeClr val="tx2">
                    <a:lumMod val="50000"/>
                  </a:schemeClr>
                </a:solidFill>
                <a:latin typeface="黑体" pitchFamily="49" charset="-122"/>
                <a:ea typeface="黑体" pitchFamily="49" charset="-122"/>
              </a:rPr>
              <a:t>要求不引用不存在</a:t>
            </a:r>
            <a:r>
              <a:rPr lang="zh-CN" altLang="en-US" sz="1800" kern="0" dirty="0">
                <a:solidFill>
                  <a:schemeClr val="tx2">
                    <a:lumMod val="50000"/>
                  </a:schemeClr>
                </a:solidFill>
                <a:latin typeface="黑体" pitchFamily="49" charset="-122"/>
                <a:ea typeface="黑体" pitchFamily="49" charset="-122"/>
              </a:rPr>
              <a:t>的值，</a:t>
            </a:r>
            <a:r>
              <a:rPr lang="zh-CN" altLang="en-US" sz="1800" kern="0" dirty="0" smtClean="0">
                <a:solidFill>
                  <a:schemeClr val="tx2">
                    <a:lumMod val="50000"/>
                  </a:schemeClr>
                </a:solidFill>
                <a:latin typeface="黑体" pitchFamily="49" charset="-122"/>
                <a:ea typeface="黑体" pitchFamily="49" charset="-122"/>
              </a:rPr>
              <a:t>如果</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一</a:t>
            </a:r>
            <a:r>
              <a:rPr lang="zh-CN" altLang="en-US" sz="1800" kern="0" dirty="0">
                <a:solidFill>
                  <a:schemeClr val="tx2">
                    <a:lumMod val="50000"/>
                  </a:schemeClr>
                </a:solidFill>
                <a:latin typeface="黑体" pitchFamily="49" charset="-122"/>
                <a:ea typeface="黑体" pitchFamily="49" charset="-122"/>
              </a:rPr>
              <a:t>个键值发生</a:t>
            </a:r>
            <a:r>
              <a:rPr lang="zh-CN" altLang="en-US" sz="1800" kern="0" dirty="0" smtClean="0">
                <a:solidFill>
                  <a:schemeClr val="tx2">
                    <a:lumMod val="50000"/>
                  </a:schemeClr>
                </a:solidFill>
                <a:latin typeface="黑体" pitchFamily="49" charset="-122"/>
                <a:ea typeface="黑体" pitchFamily="49" charset="-122"/>
              </a:rPr>
              <a:t>更改</a:t>
            </a:r>
            <a:r>
              <a:rPr lang="zh-CN" altLang="en-US" sz="1800" kern="0" dirty="0">
                <a:solidFill>
                  <a:schemeClr val="tx2">
                    <a:lumMod val="50000"/>
                  </a:schemeClr>
                </a:solidFill>
                <a:latin typeface="黑体" pitchFamily="49" charset="-122"/>
                <a:ea typeface="黑体" pitchFamily="49" charset="-122"/>
              </a:rPr>
              <a:t>，则整个数据库中，对该键</a:t>
            </a:r>
            <a:r>
              <a:rPr lang="zh-CN" altLang="en-US" sz="1800" kern="0" dirty="0" smtClean="0">
                <a:solidFill>
                  <a:schemeClr val="tx2">
                    <a:lumMod val="50000"/>
                  </a:schemeClr>
                </a:solidFill>
                <a:latin typeface="黑体" pitchFamily="49" charset="-122"/>
                <a:ea typeface="黑体" pitchFamily="49" charset="-122"/>
              </a:rPr>
              <a:t>值的</a:t>
            </a:r>
            <a:r>
              <a:rPr lang="zh-CN" altLang="en-US" sz="1800" kern="0" dirty="0">
                <a:solidFill>
                  <a:schemeClr val="tx2">
                    <a:lumMod val="50000"/>
                  </a:schemeClr>
                </a:solidFill>
                <a:latin typeface="黑体" pitchFamily="49" charset="-122"/>
                <a:ea typeface="黑体" pitchFamily="49" charset="-122"/>
              </a:rPr>
              <a:t>所有引用</a:t>
            </a:r>
            <a:r>
              <a:rPr lang="zh-CN" altLang="en-US" sz="1800" kern="0" dirty="0" smtClean="0">
                <a:solidFill>
                  <a:schemeClr val="tx2">
                    <a:lumMod val="50000"/>
                  </a:schemeClr>
                </a:solidFill>
                <a:latin typeface="黑体" pitchFamily="49" charset="-122"/>
                <a:ea typeface="黑体" pitchFamily="49" charset="-122"/>
              </a:rPr>
              <a:t>要</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进行</a:t>
            </a:r>
            <a:r>
              <a:rPr lang="zh-CN" altLang="en-US" sz="1800" kern="0" dirty="0">
                <a:solidFill>
                  <a:schemeClr val="tx2">
                    <a:lumMod val="50000"/>
                  </a:schemeClr>
                </a:solidFill>
                <a:latin typeface="黑体" pitchFamily="49" charset="-122"/>
                <a:ea typeface="黑体" pitchFamily="49" charset="-122"/>
              </a:rPr>
              <a:t>一致的更改。</a:t>
            </a:r>
            <a:r>
              <a:rPr lang="zh-CN" altLang="en-US" sz="1800" kern="0" dirty="0" smtClean="0">
                <a:solidFill>
                  <a:schemeClr val="tx2">
                    <a:lumMod val="50000"/>
                  </a:schemeClr>
                </a:solidFill>
                <a:latin typeface="黑体" pitchFamily="49" charset="-122"/>
                <a:ea typeface="黑体" pitchFamily="49" charset="-122"/>
              </a:rPr>
              <a:t>引用</a:t>
            </a:r>
            <a:r>
              <a:rPr lang="zh-CN" altLang="en-US" sz="1800" kern="0" dirty="0">
                <a:solidFill>
                  <a:schemeClr val="tx2">
                    <a:lumMod val="50000"/>
                  </a:schemeClr>
                </a:solidFill>
                <a:latin typeface="黑体" pitchFamily="49" charset="-122"/>
                <a:ea typeface="黑体" pitchFamily="49" charset="-122"/>
              </a:rPr>
              <a:t>完整性表示得到正常维护的表之间</a:t>
            </a:r>
            <a:r>
              <a:rPr lang="zh-CN" altLang="en-US" sz="1800" kern="0" dirty="0" smtClean="0">
                <a:solidFill>
                  <a:schemeClr val="tx2">
                    <a:lumMod val="50000"/>
                  </a:schemeClr>
                </a:solidFill>
                <a:latin typeface="黑体" pitchFamily="49" charset="-122"/>
                <a:ea typeface="黑体" pitchFamily="49" charset="-122"/>
              </a:rPr>
              <a:t>的</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关系</a:t>
            </a:r>
            <a:r>
              <a:rPr lang="zh-CN" altLang="en-US" sz="1800" kern="0" dirty="0">
                <a:solidFill>
                  <a:schemeClr val="tx2">
                    <a:lumMod val="50000"/>
                  </a:schemeClr>
                </a:solidFill>
                <a:latin typeface="黑体" pitchFamily="49" charset="-122"/>
                <a:ea typeface="黑体" pitchFamily="49" charset="-122"/>
              </a:rPr>
              <a:t>。表中的数据只应</a:t>
            </a:r>
            <a:r>
              <a:rPr lang="zh-CN" altLang="en-US" sz="1800" kern="0" dirty="0" smtClean="0">
                <a:solidFill>
                  <a:schemeClr val="tx2">
                    <a:lumMod val="50000"/>
                  </a:schemeClr>
                </a:solidFill>
                <a:latin typeface="黑体" pitchFamily="49" charset="-122"/>
                <a:ea typeface="黑体" pitchFamily="49" charset="-122"/>
              </a:rPr>
              <a:t>指向另</a:t>
            </a:r>
            <a:r>
              <a:rPr lang="zh-CN" altLang="en-US" sz="1800" kern="0" dirty="0">
                <a:solidFill>
                  <a:schemeClr val="tx2">
                    <a:lumMod val="50000"/>
                  </a:schemeClr>
                </a:solidFill>
                <a:latin typeface="黑体" pitchFamily="49" charset="-122"/>
                <a:ea typeface="黑体" pitchFamily="49" charset="-122"/>
              </a:rPr>
              <a:t>一个表中的现有行，不应指向</a:t>
            </a:r>
            <a:r>
              <a:rPr lang="zh-CN" altLang="en-US" sz="1800" kern="0" dirty="0" smtClean="0">
                <a:solidFill>
                  <a:schemeClr val="tx2">
                    <a:lumMod val="50000"/>
                  </a:schemeClr>
                </a:solidFill>
                <a:latin typeface="黑体" pitchFamily="49" charset="-122"/>
                <a:ea typeface="黑体" pitchFamily="49" charset="-122"/>
              </a:rPr>
              <a:t>不</a:t>
            </a:r>
            <a:endParaRPr lang="en-US" altLang="zh-CN" sz="1800" kern="0" dirty="0" smtClean="0">
              <a:solidFill>
                <a:schemeClr val="tx2">
                  <a:lumMod val="50000"/>
                </a:schemeClr>
              </a:solidFill>
              <a:latin typeface="黑体" pitchFamily="49" charset="-122"/>
              <a:ea typeface="黑体" pitchFamily="49" charset="-122"/>
            </a:endParaRPr>
          </a:p>
          <a:p>
            <a:pPr lvl="0" eaLnBrk="1" hangingPunct="1">
              <a:lnSpc>
                <a:spcPct val="100000"/>
              </a:lnSpc>
              <a:buClr>
                <a:srgbClr val="184BB2"/>
              </a:buClr>
              <a:buNone/>
              <a:defRPr/>
            </a:pPr>
            <a:r>
              <a:rPr lang="zh-CN" altLang="en-US" sz="1800" kern="0" dirty="0" smtClean="0">
                <a:solidFill>
                  <a:schemeClr val="tx2">
                    <a:lumMod val="50000"/>
                  </a:schemeClr>
                </a:solidFill>
                <a:latin typeface="黑体" pitchFamily="49" charset="-122"/>
                <a:ea typeface="黑体" pitchFamily="49" charset="-122"/>
              </a:rPr>
              <a:t>存在</a:t>
            </a:r>
            <a:r>
              <a:rPr lang="zh-CN" altLang="en-US" sz="1800" kern="0" dirty="0">
                <a:solidFill>
                  <a:schemeClr val="tx2">
                    <a:lumMod val="50000"/>
                  </a:schemeClr>
                </a:solidFill>
                <a:latin typeface="黑体" pitchFamily="49" charset="-122"/>
                <a:ea typeface="黑体" pitchFamily="49" charset="-122"/>
              </a:rPr>
              <a:t>的行。</a:t>
            </a:r>
          </a:p>
          <a:p>
            <a:pPr marL="0" indent="0">
              <a:buNone/>
            </a:pPr>
            <a:r>
              <a:rPr lang="en-US" altLang="zh-CN" sz="1800" kern="0" dirty="0" smtClean="0">
                <a:solidFill>
                  <a:schemeClr val="tx2">
                    <a:lumMod val="50000"/>
                  </a:schemeClr>
                </a:solidFill>
                <a:latin typeface="黑体" pitchFamily="49" charset="-122"/>
                <a:ea typeface="黑体" pitchFamily="49" charset="-122"/>
              </a:rPr>
              <a:t>    </a:t>
            </a: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Tree>
    <p:extLst>
      <p:ext uri="{BB962C8B-B14F-4D97-AF65-F5344CB8AC3E}">
        <p14:creationId xmlns:p14="http://schemas.microsoft.com/office/powerpoint/2010/main" xmlns="" val="29820411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22</a:t>
            </a:fld>
            <a:endParaRPr lang="en-US" altLang="zh-CN"/>
          </a:p>
        </p:txBody>
      </p:sp>
      <p:sp>
        <p:nvSpPr>
          <p:cNvPr id="6" name="AutoShape 8"/>
          <p:cNvSpPr>
            <a:spLocks noChangeArrowheads="1"/>
          </p:cNvSpPr>
          <p:nvPr/>
        </p:nvSpPr>
        <p:spPr bwMode="gray">
          <a:xfrm>
            <a:off x="1403648" y="2132856"/>
            <a:ext cx="6840760" cy="324036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8" name="Rectangle 3"/>
          <p:cNvSpPr txBox="1">
            <a:spLocks noChangeArrowheads="1"/>
          </p:cNvSpPr>
          <p:nvPr/>
        </p:nvSpPr>
        <p:spPr bwMode="auto">
          <a:xfrm>
            <a:off x="1547664" y="2492896"/>
            <a:ext cx="6336704" cy="27548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dirty="0" smtClean="0">
                <a:solidFill>
                  <a:schemeClr val="tx2">
                    <a:lumMod val="50000"/>
                  </a:schemeClr>
                </a:solidFill>
                <a:latin typeface="黑体" pitchFamily="49" charset="-122"/>
                <a:ea typeface="黑体" pitchFamily="49" charset="-122"/>
              </a:rPr>
              <a:t>例如</a:t>
            </a:r>
            <a:r>
              <a:rPr lang="zh-CN" altLang="en-US" sz="1800" dirty="0">
                <a:solidFill>
                  <a:schemeClr val="tx2">
                    <a:lumMod val="50000"/>
                  </a:schemeClr>
                </a:solidFill>
                <a:latin typeface="黑体" pitchFamily="49" charset="-122"/>
                <a:ea typeface="黑体" pitchFamily="49" charset="-122"/>
              </a:rPr>
              <a:t>，班级信息和教师信息是分别存放在</a:t>
            </a:r>
            <a:r>
              <a:rPr lang="en-US" altLang="zh-CN" sz="1800" dirty="0">
                <a:solidFill>
                  <a:schemeClr val="tx2">
                    <a:lumMod val="50000"/>
                  </a:schemeClr>
                </a:solidFill>
                <a:latin typeface="黑体" pitchFamily="49" charset="-122"/>
                <a:ea typeface="黑体" pitchFamily="49" charset="-122"/>
              </a:rPr>
              <a:t>Classes</a:t>
            </a:r>
            <a:r>
              <a:rPr lang="zh-CN" altLang="en-US" sz="1800" dirty="0">
                <a:solidFill>
                  <a:schemeClr val="tx2">
                    <a:lumMod val="50000"/>
                  </a:schemeClr>
                </a:solidFill>
                <a:latin typeface="黑体" pitchFamily="49" charset="-122"/>
                <a:ea typeface="黑体" pitchFamily="49" charset="-122"/>
              </a:rPr>
              <a:t>表和</a:t>
            </a:r>
            <a:r>
              <a:rPr lang="en-US" altLang="zh-CN" sz="1800" dirty="0">
                <a:solidFill>
                  <a:schemeClr val="tx2">
                    <a:lumMod val="50000"/>
                  </a:schemeClr>
                </a:solidFill>
                <a:latin typeface="黑体" pitchFamily="49" charset="-122"/>
                <a:ea typeface="黑体" pitchFamily="49" charset="-122"/>
              </a:rPr>
              <a:t>Teachers</a:t>
            </a:r>
            <a:r>
              <a:rPr lang="zh-CN" altLang="en-US" sz="1800" dirty="0">
                <a:solidFill>
                  <a:schemeClr val="tx2">
                    <a:lumMod val="50000"/>
                  </a:schemeClr>
                </a:solidFill>
                <a:latin typeface="黑体" pitchFamily="49" charset="-122"/>
                <a:ea typeface="黑体" pitchFamily="49" charset="-122"/>
              </a:rPr>
              <a:t>表中的，</a:t>
            </a:r>
            <a:r>
              <a:rPr lang="en-US" altLang="zh-CN" sz="1800" dirty="0">
                <a:solidFill>
                  <a:schemeClr val="tx2">
                    <a:lumMod val="50000"/>
                  </a:schemeClr>
                </a:solidFill>
                <a:latin typeface="黑体" pitchFamily="49" charset="-122"/>
                <a:ea typeface="黑体" pitchFamily="49" charset="-122"/>
              </a:rPr>
              <a:t>Classes</a:t>
            </a:r>
            <a:r>
              <a:rPr lang="zh-CN" altLang="en-US" sz="1800" dirty="0">
                <a:solidFill>
                  <a:schemeClr val="tx2">
                    <a:lumMod val="50000"/>
                  </a:schemeClr>
                </a:solidFill>
                <a:latin typeface="黑体" pitchFamily="49" charset="-122"/>
                <a:ea typeface="黑体" pitchFamily="49" charset="-122"/>
              </a:rPr>
              <a:t>表中每个班的班主任都应该是本校老师，其信息都应该能在</a:t>
            </a:r>
            <a:r>
              <a:rPr lang="en-US" altLang="zh-CN" sz="1800" dirty="0">
                <a:solidFill>
                  <a:schemeClr val="tx2">
                    <a:lumMod val="50000"/>
                  </a:schemeClr>
                </a:solidFill>
                <a:latin typeface="黑体" pitchFamily="49" charset="-122"/>
                <a:ea typeface="黑体" pitchFamily="49" charset="-122"/>
              </a:rPr>
              <a:t>Teachers</a:t>
            </a:r>
            <a:r>
              <a:rPr lang="zh-CN" altLang="en-US" sz="1800" dirty="0">
                <a:solidFill>
                  <a:schemeClr val="tx2">
                    <a:lumMod val="50000"/>
                  </a:schemeClr>
                </a:solidFill>
                <a:latin typeface="黑体" pitchFamily="49" charset="-122"/>
                <a:ea typeface="黑体" pitchFamily="49" charset="-122"/>
              </a:rPr>
              <a:t>表中找到。也就是说，</a:t>
            </a:r>
            <a:r>
              <a:rPr lang="en-US" altLang="zh-CN" sz="1800" dirty="0">
                <a:solidFill>
                  <a:schemeClr val="tx2">
                    <a:lumMod val="50000"/>
                  </a:schemeClr>
                </a:solidFill>
                <a:latin typeface="黑体" pitchFamily="49" charset="-122"/>
                <a:ea typeface="黑体" pitchFamily="49" charset="-122"/>
              </a:rPr>
              <a:t>Classes</a:t>
            </a:r>
            <a:r>
              <a:rPr lang="zh-CN" altLang="en-US" sz="1800" dirty="0">
                <a:solidFill>
                  <a:schemeClr val="tx2">
                    <a:lumMod val="50000"/>
                  </a:schemeClr>
                </a:solidFill>
                <a:latin typeface="黑体" pitchFamily="49" charset="-122"/>
                <a:ea typeface="黑体" pitchFamily="49" charset="-122"/>
              </a:rPr>
              <a:t>表中</a:t>
            </a:r>
            <a:r>
              <a:rPr lang="en-US" altLang="zh-CN" sz="1800" dirty="0" err="1">
                <a:solidFill>
                  <a:schemeClr val="tx2">
                    <a:lumMod val="50000"/>
                  </a:schemeClr>
                </a:solidFill>
                <a:latin typeface="黑体" pitchFamily="49" charset="-122"/>
                <a:ea typeface="黑体" pitchFamily="49" charset="-122"/>
              </a:rPr>
              <a:t>Class_teacherid</a:t>
            </a:r>
            <a:r>
              <a:rPr lang="zh-CN" altLang="en-US" sz="1800" dirty="0">
                <a:solidFill>
                  <a:schemeClr val="tx2">
                    <a:lumMod val="50000"/>
                  </a:schemeClr>
                </a:solidFill>
                <a:latin typeface="黑体" pitchFamily="49" charset="-122"/>
                <a:ea typeface="黑体" pitchFamily="49" charset="-122"/>
              </a:rPr>
              <a:t>列上的值，都应该包含在</a:t>
            </a:r>
            <a:r>
              <a:rPr lang="en-US" altLang="zh-CN" sz="1800" dirty="0">
                <a:solidFill>
                  <a:schemeClr val="tx2">
                    <a:lumMod val="50000"/>
                  </a:schemeClr>
                </a:solidFill>
                <a:latin typeface="黑体" pitchFamily="49" charset="-122"/>
                <a:ea typeface="黑体" pitchFamily="49" charset="-122"/>
              </a:rPr>
              <a:t>Teachers</a:t>
            </a:r>
            <a:r>
              <a:rPr lang="zh-CN" altLang="en-US" sz="1800" dirty="0">
                <a:solidFill>
                  <a:schemeClr val="tx2">
                    <a:lumMod val="50000"/>
                  </a:schemeClr>
                </a:solidFill>
                <a:latin typeface="黑体" pitchFamily="49" charset="-122"/>
                <a:ea typeface="黑体" pitchFamily="49" charset="-122"/>
              </a:rPr>
              <a:t>表 </a:t>
            </a:r>
            <a:r>
              <a:rPr lang="en-US" altLang="zh-CN" sz="1800" dirty="0" err="1">
                <a:solidFill>
                  <a:schemeClr val="tx2">
                    <a:lumMod val="50000"/>
                  </a:schemeClr>
                </a:solidFill>
                <a:latin typeface="黑体" pitchFamily="49" charset="-122"/>
                <a:ea typeface="黑体" pitchFamily="49" charset="-122"/>
              </a:rPr>
              <a:t>Teacher_id</a:t>
            </a:r>
            <a:r>
              <a:rPr lang="zh-CN" altLang="en-US" sz="1800" dirty="0">
                <a:solidFill>
                  <a:schemeClr val="tx2">
                    <a:lumMod val="50000"/>
                  </a:schemeClr>
                </a:solidFill>
                <a:latin typeface="黑体" pitchFamily="49" charset="-122"/>
                <a:ea typeface="黑体" pitchFamily="49" charset="-122"/>
              </a:rPr>
              <a:t>列值中。如果某个教师已经离开了本学校，</a:t>
            </a:r>
            <a:r>
              <a:rPr lang="en-US" altLang="zh-CN" sz="1800" dirty="0">
                <a:solidFill>
                  <a:schemeClr val="tx2">
                    <a:lumMod val="50000"/>
                  </a:schemeClr>
                </a:solidFill>
                <a:latin typeface="黑体" pitchFamily="49" charset="-122"/>
                <a:ea typeface="黑体" pitchFamily="49" charset="-122"/>
              </a:rPr>
              <a:t>Teachers</a:t>
            </a:r>
            <a:r>
              <a:rPr lang="zh-CN" altLang="en-US" sz="1800" dirty="0">
                <a:solidFill>
                  <a:schemeClr val="tx2">
                    <a:lumMod val="50000"/>
                  </a:schemeClr>
                </a:solidFill>
                <a:latin typeface="黑体" pitchFamily="49" charset="-122"/>
                <a:ea typeface="黑体" pitchFamily="49" charset="-122"/>
              </a:rPr>
              <a:t>表中会删除他的记录，同时他的信息也不会再出现在</a:t>
            </a:r>
            <a:r>
              <a:rPr lang="en-US" altLang="zh-CN" sz="1800" dirty="0">
                <a:solidFill>
                  <a:schemeClr val="tx2">
                    <a:lumMod val="50000"/>
                  </a:schemeClr>
                </a:solidFill>
                <a:latin typeface="黑体" pitchFamily="49" charset="-122"/>
                <a:ea typeface="黑体" pitchFamily="49" charset="-122"/>
              </a:rPr>
              <a:t>Classes</a:t>
            </a:r>
            <a:r>
              <a:rPr lang="zh-CN" altLang="en-US" sz="1800" dirty="0">
                <a:solidFill>
                  <a:schemeClr val="tx2">
                    <a:lumMod val="50000"/>
                  </a:schemeClr>
                </a:solidFill>
                <a:latin typeface="黑体" pitchFamily="49" charset="-122"/>
                <a:ea typeface="黑体" pitchFamily="49" charset="-122"/>
              </a:rPr>
              <a:t>表中的班主任名单中。</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Tree>
    <p:extLst>
      <p:ext uri="{BB962C8B-B14F-4D97-AF65-F5344CB8AC3E}">
        <p14:creationId xmlns:p14="http://schemas.microsoft.com/office/powerpoint/2010/main" xmlns="" val="2765544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23</a:t>
            </a:fld>
            <a:endParaRPr lang="en-US" altLang="zh-CN"/>
          </a:p>
        </p:txBody>
      </p:sp>
      <p:sp>
        <p:nvSpPr>
          <p:cNvPr id="6" name="AutoShape 8"/>
          <p:cNvSpPr>
            <a:spLocks noChangeArrowheads="1"/>
          </p:cNvSpPr>
          <p:nvPr/>
        </p:nvSpPr>
        <p:spPr bwMode="gray">
          <a:xfrm>
            <a:off x="827584" y="1412776"/>
            <a:ext cx="7776864" cy="489654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graphicFrame>
        <p:nvGraphicFramePr>
          <p:cNvPr id="10" name="Group 3"/>
          <p:cNvGraphicFramePr>
            <a:graphicFrameLocks noGrp="1"/>
          </p:cNvGraphicFramePr>
          <p:nvPr/>
        </p:nvGraphicFramePr>
        <p:xfrm>
          <a:off x="990600" y="1524000"/>
          <a:ext cx="7467600" cy="4648201"/>
        </p:xfrm>
        <a:graphic>
          <a:graphicData uri="http://schemas.openxmlformats.org/drawingml/2006/table">
            <a:tbl>
              <a:tblPr/>
              <a:tblGrid>
                <a:gridCol w="2160588"/>
                <a:gridCol w="1082675"/>
                <a:gridCol w="788987"/>
                <a:gridCol w="3435350"/>
              </a:tblGrid>
              <a:tr h="962025">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列名</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数据类型</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大小</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字段描述</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01688">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Class_id</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char</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记录班级号，设为主键</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960438">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Class_name</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宋体" pitchFamily="2" charset="-122"/>
                          <a:ea typeface="宋体" pitchFamily="2" charset="-122"/>
                          <a:sym typeface="宋体" pitchFamily="2" charset="-122"/>
                        </a:rPr>
                        <a:t>nv</a:t>
                      </a: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archar</a:t>
                      </a:r>
                      <a:endParaRPr kumimoji="0" lang="en-US" sz="18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宋体" pitchFamily="2" charset="-122"/>
                          <a:ea typeface="宋体" pitchFamily="2" charset="-122"/>
                          <a:sym typeface="宋体" pitchFamily="2" charset="-122"/>
                        </a:rPr>
                        <a:t>16</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班级全称</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962025">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Class_department</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char</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记录班级所在系别</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962025">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Class_teacherid</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char</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18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Times New Roman"/>
                          <a:ea typeface="宋体"/>
                        </a:defRPr>
                      </a:lvl1pPr>
                      <a:lvl2pPr marL="457200" algn="l" defTabSz="914400" rtl="0" eaLnBrk="1" latinLnBrk="0" hangingPunct="1">
                        <a:defRPr sz="1800" kern="1200">
                          <a:solidFill>
                            <a:schemeClr val="tx1"/>
                          </a:solidFill>
                          <a:latin typeface="Times New Roman"/>
                          <a:ea typeface="宋体"/>
                        </a:defRPr>
                      </a:lvl2pPr>
                      <a:lvl3pPr marL="914400" algn="l" defTabSz="914400" rtl="0" eaLnBrk="1" latinLnBrk="0" hangingPunct="1">
                        <a:defRPr sz="1800" kern="1200">
                          <a:solidFill>
                            <a:schemeClr val="tx1"/>
                          </a:solidFill>
                          <a:latin typeface="Times New Roman"/>
                          <a:ea typeface="宋体"/>
                        </a:defRPr>
                      </a:lvl3pPr>
                      <a:lvl4pPr marL="1371600" algn="l" defTabSz="914400" rtl="0" eaLnBrk="1" latinLnBrk="0" hangingPunct="1">
                        <a:defRPr sz="1800" kern="1200">
                          <a:solidFill>
                            <a:schemeClr val="tx1"/>
                          </a:solidFill>
                          <a:latin typeface="Times New Roman"/>
                          <a:ea typeface="宋体"/>
                        </a:defRPr>
                      </a:lvl4pPr>
                      <a:lvl5pPr marL="1828800" algn="l" defTabSz="914400" rtl="0" eaLnBrk="1" latinLnBrk="0" hangingPunct="1">
                        <a:defRPr sz="1800" kern="1200">
                          <a:solidFill>
                            <a:schemeClr val="tx1"/>
                          </a:solidFill>
                          <a:latin typeface="Times New Roman"/>
                          <a:ea typeface="宋体"/>
                        </a:defRPr>
                      </a:lvl5pPr>
                      <a:lvl6pPr marL="2286000" algn="l" defTabSz="914400" rtl="0" eaLnBrk="1" latinLnBrk="0" hangingPunct="1">
                        <a:defRPr sz="1800" kern="1200">
                          <a:solidFill>
                            <a:schemeClr val="tx1"/>
                          </a:solidFill>
                          <a:latin typeface="Times New Roman"/>
                          <a:ea typeface="宋体"/>
                        </a:defRPr>
                      </a:lvl6pPr>
                      <a:lvl7pPr marL="2743200" algn="l" defTabSz="914400" rtl="0" eaLnBrk="1" latinLnBrk="0" hangingPunct="1">
                        <a:defRPr sz="1800" kern="1200">
                          <a:solidFill>
                            <a:schemeClr val="tx1"/>
                          </a:solidFill>
                          <a:latin typeface="Times New Roman"/>
                          <a:ea typeface="宋体"/>
                        </a:defRPr>
                      </a:lvl7pPr>
                      <a:lvl8pPr marL="3200400" algn="l" defTabSz="914400" rtl="0" eaLnBrk="1" latinLnBrk="0" hangingPunct="1">
                        <a:defRPr sz="1800" kern="1200">
                          <a:solidFill>
                            <a:schemeClr val="tx1"/>
                          </a:solidFill>
                          <a:latin typeface="Times New Roman"/>
                          <a:ea typeface="宋体"/>
                        </a:defRPr>
                      </a:lvl8pPr>
                      <a:lvl9pPr marL="3657600" algn="l" defTabSz="914400" rtl="0" eaLnBrk="1" latinLnBrk="0" hangingPunct="1">
                        <a:defRPr sz="1800" kern="1200">
                          <a:solidFill>
                            <a:schemeClr val="tx1"/>
                          </a:solidFill>
                          <a:latin typeface="Times New Roman"/>
                          <a:ea typeface="宋体"/>
                        </a:defRPr>
                      </a:lvl9p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记录本班级班主任号（设为外键）</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 name="Text Box 73"/>
          <p:cNvSpPr txBox="1">
            <a:spLocks noChangeArrowheads="1"/>
          </p:cNvSpPr>
          <p:nvPr/>
        </p:nvSpPr>
        <p:spPr bwMode="auto">
          <a:xfrm>
            <a:off x="2743200" y="6477000"/>
            <a:ext cx="3148013"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ysClr val="windowText" lastClr="000000"/>
                </a:solidFill>
                <a:effectLst/>
                <a:uLnTx/>
                <a:uFillTx/>
              </a:rPr>
              <a:t>表</a:t>
            </a:r>
            <a:r>
              <a:rPr kumimoji="0" lang="en-US" sz="1800" b="1" i="0" u="none" strike="noStrike" kern="0" cap="none" spc="0" normalizeH="0" baseline="0" noProof="0" smtClean="0">
                <a:ln>
                  <a:noFill/>
                </a:ln>
                <a:solidFill>
                  <a:sysClr val="windowText" lastClr="000000"/>
                </a:solidFill>
                <a:effectLst/>
                <a:uLnTx/>
                <a:uFillTx/>
              </a:rPr>
              <a:t>5-2 </a:t>
            </a:r>
            <a:r>
              <a:rPr kumimoji="0" lang="zh-CN" altLang="en-US" sz="1800" b="1" i="0" u="none" strike="noStrike" kern="0" cap="none" spc="0" normalizeH="0" baseline="0" noProof="0" smtClean="0">
                <a:ln>
                  <a:noFill/>
                </a:ln>
                <a:solidFill>
                  <a:sysClr val="windowText" lastClr="000000"/>
                </a:solidFill>
                <a:effectLst/>
                <a:uLnTx/>
                <a:uFillTx/>
              </a:rPr>
              <a:t>教师信息（</a:t>
            </a:r>
            <a:r>
              <a:rPr kumimoji="0" lang="en-US" sz="1800" b="1" i="0" u="none" strike="noStrike" kern="0" cap="none" spc="0" normalizeH="0" baseline="0" noProof="0" smtClean="0">
                <a:ln>
                  <a:noFill/>
                </a:ln>
                <a:solidFill>
                  <a:sysClr val="windowText" lastClr="000000"/>
                </a:solidFill>
                <a:effectLst/>
                <a:uLnTx/>
                <a:uFillTx/>
              </a:rPr>
              <a:t>Teachers</a:t>
            </a:r>
            <a:r>
              <a:rPr kumimoji="0" lang="zh-CN" altLang="en-US" sz="1800" b="1" i="0" u="none" strike="noStrike" kern="0" cap="none" spc="0" normalizeH="0" baseline="0" noProof="0" smtClean="0">
                <a:ln>
                  <a:noFill/>
                </a:ln>
                <a:solidFill>
                  <a:sysClr val="windowText" lastClr="000000"/>
                </a:solidFill>
                <a:effectLst/>
                <a:uLnTx/>
                <a:uFillTx/>
              </a:rPr>
              <a:t>）</a:t>
            </a:r>
          </a:p>
        </p:txBody>
      </p:sp>
    </p:spTree>
    <p:extLst>
      <p:ext uri="{BB962C8B-B14F-4D97-AF65-F5344CB8AC3E}">
        <p14:creationId xmlns:p14="http://schemas.microsoft.com/office/powerpoint/2010/main" xmlns="" val="852781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6" name="AutoShape 8"/>
          <p:cNvSpPr>
            <a:spLocks noChangeArrowheads="1"/>
          </p:cNvSpPr>
          <p:nvPr/>
        </p:nvSpPr>
        <p:spPr bwMode="gray">
          <a:xfrm>
            <a:off x="827584" y="1412776"/>
            <a:ext cx="7776864" cy="489654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graphicFrame>
        <p:nvGraphicFramePr>
          <p:cNvPr id="7" name="Group 3"/>
          <p:cNvGraphicFramePr>
            <a:graphicFrameLocks noGrp="1"/>
          </p:cNvGraphicFramePr>
          <p:nvPr>
            <p:extLst>
              <p:ext uri="{D42A27DB-BD31-4B8C-83A1-F6EECF244321}">
                <p14:modId xmlns:p14="http://schemas.microsoft.com/office/powerpoint/2010/main" xmlns="" val="1863743345"/>
              </p:ext>
            </p:extLst>
          </p:nvPr>
        </p:nvGraphicFramePr>
        <p:xfrm>
          <a:off x="1214635" y="1480846"/>
          <a:ext cx="7389813" cy="4648200"/>
        </p:xfrm>
        <a:graphic>
          <a:graphicData uri="http://schemas.openxmlformats.org/drawingml/2006/table">
            <a:tbl>
              <a:tblPr/>
              <a:tblGrid>
                <a:gridCol w="1973263"/>
                <a:gridCol w="1433512"/>
                <a:gridCol w="1044575"/>
                <a:gridCol w="2938463"/>
              </a:tblGrid>
              <a:tr h="1289050">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列名</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数据类型</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大小</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字段描述</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358900">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Teacher_id</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char</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记录教师号，设为主键</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069975">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Teacher_name</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宋体" pitchFamily="2" charset="-122"/>
                          <a:ea typeface="宋体" pitchFamily="2" charset="-122"/>
                          <a:sym typeface="宋体" pitchFamily="2" charset="-122"/>
                        </a:rPr>
                        <a:t>nv</a:t>
                      </a: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archar</a:t>
                      </a:r>
                      <a:endParaRPr kumimoji="0" lang="en-US" sz="2000" b="1" i="0" u="none" strike="noStrike" cap="none" normalizeH="0" baseline="0" smtClean="0">
                        <a:ln>
                          <a:noFill/>
                        </a:ln>
                        <a:solidFill>
                          <a:schemeClr val="tx1"/>
                        </a:solidFill>
                        <a:effectLst/>
                        <a:latin typeface="Times New Roman" pitchFamily="18" charset="0"/>
                        <a:ea typeface="宋体" pitchFamily="2"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30</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记录教师姓名</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930275">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Teacher_department</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char</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en-US" sz="20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10000"/>
                        </a:spcAft>
                        <a:buClr>
                          <a:schemeClr val="tx2"/>
                        </a:buClr>
                        <a:buSzTx/>
                        <a:buFont typeface="Wingdings" pitchFamily="2" charset="2"/>
                        <a:buNone/>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sym typeface="Times New Roman" pitchFamily="18" charset="0"/>
                        </a:rPr>
                        <a:t>记录教师所在系</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5136498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4</a:t>
            </a:r>
            <a:r>
              <a:rPr lang="zh-CN" altLang="en-US" dirty="0" smtClean="0"/>
              <a:t>（</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25</a:t>
            </a:fld>
            <a:endParaRPr lang="en-US" altLang="zh-CN"/>
          </a:p>
        </p:txBody>
      </p:sp>
      <p:sp>
        <p:nvSpPr>
          <p:cNvPr id="6" name="AutoShape 8"/>
          <p:cNvSpPr>
            <a:spLocks noChangeArrowheads="1"/>
          </p:cNvSpPr>
          <p:nvPr/>
        </p:nvSpPr>
        <p:spPr bwMode="gray">
          <a:xfrm>
            <a:off x="1046184" y="1890108"/>
            <a:ext cx="7558263" cy="3771140"/>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8" name="Rectangle 3"/>
          <p:cNvSpPr txBox="1">
            <a:spLocks noChangeArrowheads="1"/>
          </p:cNvSpPr>
          <p:nvPr/>
        </p:nvSpPr>
        <p:spPr bwMode="auto">
          <a:xfrm>
            <a:off x="1187624" y="2204864"/>
            <a:ext cx="6624736" cy="3168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a:solidFill>
                  <a:schemeClr val="tx1"/>
                </a:solidFill>
                <a:latin typeface="+mn-lt"/>
                <a:ea typeface="+mn-ea"/>
              </a:defRPr>
            </a:lvl5pPr>
            <a:lvl6pPr marL="2884488" indent="-228600" algn="l" rtl="0" eaLnBrk="0" fontAlgn="base" hangingPunct="0">
              <a:lnSpc>
                <a:spcPct val="120000"/>
              </a:lnSpc>
              <a:spcBef>
                <a:spcPct val="20000"/>
              </a:spcBef>
              <a:spcAft>
                <a:spcPct val="10000"/>
              </a:spcAft>
              <a:buChar char="»"/>
              <a:defRPr sz="2000">
                <a:latin typeface="+mn-lt"/>
                <a:ea typeface="+mn-ea"/>
              </a:defRPr>
            </a:lvl6pPr>
            <a:lvl7pPr marL="3341688" indent="-228600" algn="l" rtl="0" eaLnBrk="0" fontAlgn="base" hangingPunct="0">
              <a:lnSpc>
                <a:spcPct val="120000"/>
              </a:lnSpc>
              <a:spcBef>
                <a:spcPct val="20000"/>
              </a:spcBef>
              <a:spcAft>
                <a:spcPct val="10000"/>
              </a:spcAft>
              <a:buChar char="»"/>
              <a:defRPr sz="2000">
                <a:latin typeface="+mn-lt"/>
                <a:ea typeface="+mn-ea"/>
              </a:defRPr>
            </a:lvl7pPr>
            <a:lvl8pPr marL="3798888" indent="-228600" algn="l" rtl="0" eaLnBrk="0" fontAlgn="base" hangingPunct="0">
              <a:lnSpc>
                <a:spcPct val="120000"/>
              </a:lnSpc>
              <a:spcBef>
                <a:spcPct val="20000"/>
              </a:spcBef>
              <a:spcAft>
                <a:spcPct val="10000"/>
              </a:spcAft>
              <a:buChar char="»"/>
              <a:defRPr sz="2000">
                <a:latin typeface="+mn-lt"/>
                <a:ea typeface="+mn-ea"/>
              </a:defRPr>
            </a:lvl8pPr>
            <a:lvl9pPr marL="4256088" indent="-228600" algn="l" rtl="0" eaLnBrk="0" fontAlgn="base" hangingPunct="0">
              <a:lnSpc>
                <a:spcPct val="120000"/>
              </a:lnSpc>
              <a:spcBef>
                <a:spcPct val="20000"/>
              </a:spcBef>
              <a:spcAft>
                <a:spcPct val="10000"/>
              </a:spcAft>
              <a:buChar char="»"/>
              <a:defRPr sz="2000">
                <a:latin typeface="+mn-lt"/>
                <a:ea typeface="+mn-ea"/>
              </a:defRPr>
            </a:lvl9pPr>
          </a:lstStyle>
          <a:p>
            <a:pPr lvl="0" eaLnBrk="1" hangingPunct="1">
              <a:buClr>
                <a:srgbClr val="184BB2"/>
              </a:buClr>
              <a:buNone/>
              <a:defRPr/>
            </a:pPr>
            <a:r>
              <a:rPr lang="zh-CN" altLang="en-US" sz="1800" dirty="0">
                <a:solidFill>
                  <a:schemeClr val="tx2">
                    <a:lumMod val="50000"/>
                  </a:schemeClr>
                </a:solidFill>
                <a:latin typeface="黑体" pitchFamily="49" charset="-122"/>
                <a:ea typeface="黑体" pitchFamily="49" charset="-122"/>
              </a:rPr>
              <a:t>上面的两个表存在着一种引用的关系，</a:t>
            </a:r>
            <a:r>
              <a:rPr lang="en-US" altLang="zh-CN" sz="1800" dirty="0">
                <a:solidFill>
                  <a:schemeClr val="tx2">
                    <a:lumMod val="50000"/>
                  </a:schemeClr>
                </a:solidFill>
                <a:latin typeface="黑体" pitchFamily="49" charset="-122"/>
                <a:ea typeface="黑体" pitchFamily="49" charset="-122"/>
              </a:rPr>
              <a:t>Classes</a:t>
            </a:r>
            <a:r>
              <a:rPr lang="zh-CN" altLang="en-US" sz="1800" dirty="0">
                <a:solidFill>
                  <a:schemeClr val="tx2">
                    <a:lumMod val="50000"/>
                  </a:schemeClr>
                </a:solidFill>
                <a:latin typeface="黑体" pitchFamily="49" charset="-122"/>
                <a:ea typeface="黑体" pitchFamily="49" charset="-122"/>
              </a:rPr>
              <a:t>表中的</a:t>
            </a:r>
            <a:r>
              <a:rPr lang="en-US" altLang="zh-CN" sz="1800" dirty="0" err="1">
                <a:solidFill>
                  <a:schemeClr val="tx2">
                    <a:lumMod val="50000"/>
                  </a:schemeClr>
                </a:solidFill>
                <a:latin typeface="黑体" pitchFamily="49" charset="-122"/>
                <a:ea typeface="黑体" pitchFamily="49" charset="-122"/>
              </a:rPr>
              <a:t>Class_teacherid</a:t>
            </a:r>
            <a:r>
              <a:rPr lang="zh-CN" altLang="en-US" sz="1800" dirty="0">
                <a:solidFill>
                  <a:schemeClr val="tx2">
                    <a:lumMod val="50000"/>
                  </a:schemeClr>
                </a:solidFill>
                <a:latin typeface="黑体" pitchFamily="49" charset="-122"/>
                <a:ea typeface="黑体" pitchFamily="49" charset="-122"/>
              </a:rPr>
              <a:t>列“引用”了</a:t>
            </a:r>
            <a:r>
              <a:rPr lang="en-US" altLang="zh-CN" sz="1800" dirty="0">
                <a:solidFill>
                  <a:schemeClr val="tx2">
                    <a:lumMod val="50000"/>
                  </a:schemeClr>
                </a:solidFill>
                <a:latin typeface="黑体" pitchFamily="49" charset="-122"/>
                <a:ea typeface="黑体" pitchFamily="49" charset="-122"/>
              </a:rPr>
              <a:t>Teachers</a:t>
            </a:r>
            <a:r>
              <a:rPr lang="zh-CN" altLang="en-US" sz="1800" dirty="0">
                <a:solidFill>
                  <a:schemeClr val="tx2">
                    <a:lumMod val="50000"/>
                  </a:schemeClr>
                </a:solidFill>
                <a:latin typeface="黑体" pitchFamily="49" charset="-122"/>
                <a:ea typeface="黑体" pitchFamily="49" charset="-122"/>
              </a:rPr>
              <a:t>表中的</a:t>
            </a:r>
            <a:r>
              <a:rPr lang="en-US" altLang="zh-CN" sz="1800" dirty="0" err="1">
                <a:solidFill>
                  <a:schemeClr val="tx2">
                    <a:lumMod val="50000"/>
                  </a:schemeClr>
                </a:solidFill>
                <a:latin typeface="黑体" pitchFamily="49" charset="-122"/>
                <a:ea typeface="黑体" pitchFamily="49" charset="-122"/>
              </a:rPr>
              <a:t>Teacher_id</a:t>
            </a:r>
            <a:r>
              <a:rPr lang="zh-CN" altLang="en-US" sz="1800" dirty="0">
                <a:solidFill>
                  <a:schemeClr val="tx2">
                    <a:lumMod val="50000"/>
                  </a:schemeClr>
                </a:solidFill>
                <a:latin typeface="黑体" pitchFamily="49" charset="-122"/>
                <a:ea typeface="黑体" pitchFamily="49" charset="-122"/>
              </a:rPr>
              <a:t>列。如果把它们称之为“外键表”和“主键表”的话，外键的作用就是要确保“外键表”中的某一数据项必须在“主键表”中存在。</a:t>
            </a:r>
          </a:p>
          <a:p>
            <a:pPr lvl="0" eaLnBrk="1" hangingPunct="1">
              <a:buClr>
                <a:srgbClr val="184BB2"/>
              </a:buClr>
              <a:buNone/>
              <a:defRPr/>
            </a:pPr>
            <a:r>
              <a:rPr lang="zh-CN" altLang="en-US" sz="1800" kern="0" dirty="0">
                <a:solidFill>
                  <a:schemeClr val="tx2">
                    <a:lumMod val="50000"/>
                  </a:schemeClr>
                </a:solidFill>
                <a:latin typeface="Times New Roman"/>
                <a:ea typeface="宋体"/>
              </a:rPr>
              <a:t>外键约束要求：外键表、主键表存在公共列（列名可以不同，但是数据类型、长度等肯定是相同的），外键表的外键列所依赖的主键表的列必须在主键表设为主键或</a:t>
            </a:r>
            <a:r>
              <a:rPr lang="en-US" altLang="zh-CN" sz="1800" kern="0" dirty="0">
                <a:solidFill>
                  <a:schemeClr val="tx2">
                    <a:lumMod val="50000"/>
                  </a:schemeClr>
                </a:solidFill>
                <a:latin typeface="Times New Roman"/>
                <a:ea typeface="宋体"/>
              </a:rPr>
              <a:t>UNIQUE</a:t>
            </a:r>
            <a:r>
              <a:rPr lang="zh-CN" altLang="en-US" sz="1800" kern="0" dirty="0">
                <a:solidFill>
                  <a:schemeClr val="tx2">
                    <a:lumMod val="50000"/>
                  </a:schemeClr>
                </a:solidFill>
                <a:latin typeface="Times New Roman"/>
                <a:ea typeface="宋体"/>
              </a:rPr>
              <a:t>约束。</a:t>
            </a:r>
          </a:p>
          <a:p>
            <a:pPr marL="449263" marR="0" lvl="0" indent="-449263" algn="l" defTabSz="914400" rtl="0" eaLnBrk="1" fontAlgn="base" latinLnBrk="0" hangingPunct="1">
              <a:lnSpc>
                <a:spcPct val="120000"/>
              </a:lnSpc>
              <a:spcBef>
                <a:spcPct val="20000"/>
              </a:spcBef>
              <a:spcAft>
                <a:spcPct val="10000"/>
              </a:spcAft>
              <a:buClr>
                <a:srgbClr val="184BB2"/>
              </a:buClr>
              <a:buSzTx/>
              <a:buFont typeface="Wingdings" pitchFamily="2" charset="2"/>
              <a:buNone/>
              <a:tabLst/>
              <a:defRPr/>
            </a:pPr>
            <a:endParaRPr kumimoji="0" lang="zh-CN" altLang="en-US" sz="1800" i="0" u="none" strike="noStrike" kern="0" cap="none" spc="0" normalizeH="0" baseline="0" noProof="0" dirty="0" smtClean="0">
              <a:ln>
                <a:noFill/>
              </a:ln>
              <a:solidFill>
                <a:schemeClr val="tx2">
                  <a:lumMod val="50000"/>
                </a:schemeClr>
              </a:solidFill>
              <a:effectLst/>
              <a:uLnTx/>
              <a:uFillTx/>
              <a:latin typeface="Times New Roman"/>
              <a:ea typeface="宋体"/>
              <a:cs typeface="+mn-cs"/>
            </a:endParaRPr>
          </a:p>
        </p:txBody>
      </p:sp>
    </p:spTree>
    <p:extLst>
      <p:ext uri="{BB962C8B-B14F-4D97-AF65-F5344CB8AC3E}">
        <p14:creationId xmlns:p14="http://schemas.microsoft.com/office/powerpoint/2010/main" xmlns="" val="20212359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332656"/>
            <a:ext cx="7128792" cy="487363"/>
          </a:xfrm>
        </p:spPr>
        <p:txBody>
          <a:bodyPr/>
          <a:lstStyle/>
          <a:p>
            <a:r>
              <a:rPr lang="zh-CN" altLang="en-US" sz="2400" dirty="0" smtClean="0">
                <a:latin typeface="+mj-ea"/>
              </a:rPr>
              <a:t>任务</a:t>
            </a:r>
            <a:r>
              <a:rPr lang="en-US" altLang="zh-CN" sz="2400" dirty="0" smtClean="0">
                <a:latin typeface="+mj-ea"/>
              </a:rPr>
              <a:t>5   </a:t>
            </a:r>
            <a:r>
              <a:rPr lang="zh-CN" altLang="zh-CN" sz="2400" dirty="0" smtClean="0">
                <a:latin typeface="+mj-ea"/>
              </a:rPr>
              <a:t>使用</a:t>
            </a:r>
            <a:r>
              <a:rPr lang="zh-CN" altLang="zh-CN" sz="2400" dirty="0">
                <a:latin typeface="+mj-ea"/>
              </a:rPr>
              <a:t>Management Studio为Classes表</a:t>
            </a:r>
            <a:r>
              <a:rPr lang="zh-CN" altLang="zh-CN" sz="2400" dirty="0" smtClean="0">
                <a:latin typeface="+mj-ea"/>
              </a:rPr>
              <a:t>的Class</a:t>
            </a:r>
            <a:r>
              <a:rPr lang="zh-CN" altLang="zh-CN" sz="2400" dirty="0">
                <a:latin typeface="+mj-ea"/>
              </a:rPr>
              <a:t>_id列创建CHECK约束，要求该列值为7位数字</a:t>
            </a:r>
            <a:r>
              <a:rPr lang="zh-CN" altLang="zh-CN" sz="2400" dirty="0" smtClean="0">
                <a:latin typeface="+mj-ea"/>
              </a:rPr>
              <a:t>字符</a:t>
            </a:r>
            <a:endParaRPr lang="zh-CN" altLang="zh-CN" sz="2400" dirty="0">
              <a:latin typeface="+mj-ea"/>
            </a:endParaRPr>
          </a:p>
        </p:txBody>
      </p:sp>
      <p:sp>
        <p:nvSpPr>
          <p:cNvPr id="10" name="Text Box 21"/>
          <p:cNvSpPr txBox="1">
            <a:spLocks noChangeArrowheads="1"/>
          </p:cNvSpPr>
          <p:nvPr/>
        </p:nvSpPr>
        <p:spPr bwMode="auto">
          <a:xfrm>
            <a:off x="1162889" y="2191566"/>
            <a:ext cx="7056784" cy="369332"/>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，再展开表。</a:t>
            </a:r>
          </a:p>
        </p:txBody>
      </p:sp>
      <p:sp>
        <p:nvSpPr>
          <p:cNvPr id="11" name="Text Box 21"/>
          <p:cNvSpPr txBox="1">
            <a:spLocks noChangeArrowheads="1"/>
          </p:cNvSpPr>
          <p:nvPr/>
        </p:nvSpPr>
        <p:spPr bwMode="auto">
          <a:xfrm>
            <a:off x="1154631" y="3014303"/>
            <a:ext cx="7065041" cy="369332"/>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右键</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表，在弹出的快捷菜单</a:t>
            </a:r>
            <a:r>
              <a:rPr lang="zh-CN" altLang="en-US" dirty="0" smtClean="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
        <p:nvSpPr>
          <p:cNvPr id="13" name="Text Box 21"/>
          <p:cNvSpPr txBox="1">
            <a:spLocks noChangeArrowheads="1"/>
          </p:cNvSpPr>
          <p:nvPr/>
        </p:nvSpPr>
        <p:spPr bwMode="auto">
          <a:xfrm>
            <a:off x="1187624" y="3878399"/>
            <a:ext cx="7032049" cy="369332"/>
          </a:xfrm>
          <a:prstGeom prst="rect">
            <a:avLst/>
          </a:prstGeom>
          <a:noFill/>
          <a:ln w="19050">
            <a:solidFill>
              <a:schemeClr val="tx2">
                <a:lumMod val="60000"/>
                <a:lumOff val="40000"/>
              </a:schemeClr>
            </a:solidFill>
            <a:miter lim="800000"/>
            <a:headEnd/>
            <a:tailEnd/>
          </a:ln>
          <a:effectLst>
            <a:glow rad="101600">
              <a:schemeClr val="accent1">
                <a:satMod val="175000"/>
                <a:alpha val="40000"/>
              </a:schemeClr>
            </a:glow>
          </a:effectLst>
        </p:spPr>
        <p:txBody>
          <a:bodyPr wrap="square">
            <a:spAutoFit/>
          </a:bodyPr>
          <a:lstStyle/>
          <a:p>
            <a:pPr>
              <a:buFont typeface="Wingdings" pitchFamily="2" charset="2"/>
              <a:buNone/>
            </a:pPr>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zh-CN" dirty="0" smtClean="0">
                <a:solidFill>
                  <a:schemeClr val="tx2">
                    <a:lumMod val="50000"/>
                  </a:schemeClr>
                </a:solidFill>
                <a:latin typeface="黑体" pitchFamily="49" charset="-122"/>
                <a:ea typeface="黑体" pitchFamily="49" charset="-122"/>
              </a:rPr>
              <a:t>将</a:t>
            </a:r>
            <a:r>
              <a:rPr lang="zh-CN" altLang="zh-CN" dirty="0">
                <a:solidFill>
                  <a:schemeClr val="tx2">
                    <a:lumMod val="50000"/>
                  </a:schemeClr>
                </a:solidFill>
                <a:latin typeface="黑体" pitchFamily="49" charset="-122"/>
                <a:ea typeface="黑体" pitchFamily="49" charset="-122"/>
              </a:rPr>
              <a:t>光标定位在Class_id行，右键单击该</a:t>
            </a:r>
            <a:r>
              <a:rPr lang="zh-CN" altLang="zh-CN" dirty="0" smtClean="0">
                <a:solidFill>
                  <a:schemeClr val="tx2">
                    <a:lumMod val="50000"/>
                  </a:schemeClr>
                </a:solidFill>
                <a:latin typeface="黑体" pitchFamily="49" charset="-122"/>
                <a:ea typeface="黑体" pitchFamily="49" charset="-122"/>
              </a:rPr>
              <a:t>行</a:t>
            </a:r>
            <a:endParaRPr lang="zh-CN" altLang="zh-CN" dirty="0">
              <a:solidFill>
                <a:schemeClr val="tx2">
                  <a:lumMod val="50000"/>
                </a:schemeClr>
              </a:solidFill>
              <a:latin typeface="黑体" pitchFamily="49" charset="-122"/>
              <a:ea typeface="黑体" pitchFamily="49" charset="-122"/>
            </a:endParaRPr>
          </a:p>
        </p:txBody>
      </p:sp>
      <p:sp>
        <p:nvSpPr>
          <p:cNvPr id="14" name="Text Box 21"/>
          <p:cNvSpPr txBox="1">
            <a:spLocks noChangeArrowheads="1"/>
          </p:cNvSpPr>
          <p:nvPr/>
        </p:nvSpPr>
        <p:spPr bwMode="auto">
          <a:xfrm>
            <a:off x="1172432" y="4742495"/>
            <a:ext cx="7047239" cy="369332"/>
          </a:xfrm>
          <a:prstGeom prst="rect">
            <a:avLst/>
          </a:prstGeom>
          <a:noFill/>
          <a:ln w="19050">
            <a:solidFill>
              <a:srgbClr val="7030A0"/>
            </a:solidFill>
            <a:miter lim="800000"/>
            <a:headEnd/>
            <a:tailEnd/>
          </a:ln>
          <a:effectLst>
            <a:glow rad="101600">
              <a:srgbClr val="7030A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打开的快捷菜单中选择</a:t>
            </a:r>
            <a:r>
              <a:rPr lang="en-US" altLang="zh-CN" dirty="0">
                <a:solidFill>
                  <a:schemeClr val="tx2">
                    <a:lumMod val="50000"/>
                  </a:schemeClr>
                </a:solidFill>
                <a:latin typeface="黑体" pitchFamily="49" charset="-122"/>
                <a:ea typeface="黑体" pitchFamily="49" charset="-122"/>
              </a:rPr>
              <a:t>【CHECK</a:t>
            </a:r>
            <a:r>
              <a:rPr lang="zh-CN" altLang="en-US" dirty="0" smtClean="0">
                <a:solidFill>
                  <a:schemeClr val="tx2">
                    <a:lumMod val="50000"/>
                  </a:schemeClr>
                </a:solidFill>
                <a:latin typeface="黑体" pitchFamily="49" charset="-122"/>
                <a:ea typeface="黑体" pitchFamily="49" charset="-122"/>
              </a:rPr>
              <a:t>约</a:t>
            </a:r>
            <a:r>
              <a:rPr lang="en-US" altLang="zh-CN" dirty="0" smtClean="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，打开</a:t>
            </a:r>
            <a:r>
              <a:rPr lang="zh-CN" altLang="en-US" dirty="0">
                <a:solidFill>
                  <a:schemeClr val="tx2">
                    <a:lumMod val="50000"/>
                  </a:schemeClr>
                </a:solidFill>
                <a:latin typeface="黑体" pitchFamily="49" charset="-122"/>
                <a:ea typeface="黑体" pitchFamily="49" charset="-122"/>
              </a:rPr>
              <a:t>其对话框</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15816" y="332656"/>
            <a:ext cx="3888432" cy="487363"/>
          </a:xfrm>
        </p:spPr>
        <p:txBody>
          <a:bodyPr/>
          <a:lstStyle/>
          <a:p>
            <a:r>
              <a:rPr lang="zh-CN" altLang="en-US" dirty="0" smtClean="0">
                <a:latin typeface="+mj-ea"/>
              </a:rPr>
              <a:t>任务</a:t>
            </a:r>
            <a:r>
              <a:rPr lang="en-US" altLang="zh-CN" dirty="0" smtClean="0">
                <a:latin typeface="+mj-ea"/>
              </a:rPr>
              <a:t>5   </a:t>
            </a:r>
            <a:r>
              <a:rPr lang="zh-CN" altLang="en-US" dirty="0" smtClean="0">
                <a:latin typeface="+mj-ea"/>
              </a:rPr>
              <a:t>（续）</a:t>
            </a:r>
            <a:endParaRPr lang="zh-CN" altLang="zh-CN" dirty="0">
              <a:latin typeface="+mj-ea"/>
            </a:endParaRPr>
          </a:p>
        </p:txBody>
      </p:sp>
      <p:sp>
        <p:nvSpPr>
          <p:cNvPr id="9" name="Line 18"/>
          <p:cNvSpPr>
            <a:spLocks noChangeShapeType="1"/>
          </p:cNvSpPr>
          <p:nvPr/>
        </p:nvSpPr>
        <p:spPr bwMode="auto">
          <a:xfrm>
            <a:off x="5724128" y="1707062"/>
            <a:ext cx="0" cy="4639426"/>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618597" y="1735209"/>
            <a:ext cx="4889507" cy="1200329"/>
          </a:xfrm>
          <a:prstGeom prst="rect">
            <a:avLst/>
          </a:prstGeom>
          <a:noFill/>
          <a:ln w="19050">
            <a:solidFill>
              <a:schemeClr val="accent2"/>
            </a:solidFill>
            <a:miter lim="800000"/>
            <a:headEnd/>
            <a:tailEnd/>
          </a:ln>
          <a:effectLst>
            <a:glow rad="101600">
              <a:schemeClr val="accent6">
                <a:satMod val="175000"/>
                <a:alpha val="40000"/>
              </a:scheme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单击</a:t>
            </a:r>
            <a:r>
              <a:rPr lang="zh-CN" altLang="en-US" dirty="0">
                <a:solidFill>
                  <a:schemeClr val="tx2">
                    <a:lumMod val="50000"/>
                  </a:schemeClr>
                </a:solidFill>
                <a:latin typeface="黑体" pitchFamily="49" charset="-122"/>
                <a:ea typeface="黑体" pitchFamily="49" charset="-122"/>
              </a:rPr>
              <a:t>左下角的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添加</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按钮，在左边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选定的</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中创建了一个名为“</a:t>
            </a:r>
            <a:r>
              <a:rPr lang="en-US" altLang="zh-CN" dirty="0" err="1">
                <a:solidFill>
                  <a:schemeClr val="tx2">
                    <a:lumMod val="50000"/>
                  </a:schemeClr>
                </a:solidFill>
                <a:latin typeface="黑体" pitchFamily="49" charset="-122"/>
                <a:ea typeface="黑体" pitchFamily="49" charset="-122"/>
              </a:rPr>
              <a:t>CK_Class_id</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的检查约束，然后单击右边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表达式</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后面的按钮。如图</a:t>
            </a:r>
            <a:r>
              <a:rPr lang="en-US" altLang="zh-CN" dirty="0">
                <a:solidFill>
                  <a:schemeClr val="tx2">
                    <a:lumMod val="50000"/>
                  </a:schemeClr>
                </a:solidFill>
                <a:latin typeface="黑体" pitchFamily="49" charset="-122"/>
                <a:ea typeface="黑体" pitchFamily="49" charset="-122"/>
              </a:rPr>
              <a:t>5.8</a:t>
            </a:r>
            <a:r>
              <a:rPr lang="zh-CN" altLang="en-US" dirty="0">
                <a:solidFill>
                  <a:schemeClr val="tx2">
                    <a:lumMod val="50000"/>
                  </a:schemeClr>
                </a:solidFill>
                <a:latin typeface="黑体" pitchFamily="49" charset="-122"/>
                <a:ea typeface="黑体" pitchFamily="49" charset="-122"/>
              </a:rPr>
              <a:t>所示。</a:t>
            </a:r>
          </a:p>
        </p:txBody>
      </p:sp>
      <p:sp>
        <p:nvSpPr>
          <p:cNvPr id="11" name="Text Box 21"/>
          <p:cNvSpPr txBox="1">
            <a:spLocks noChangeArrowheads="1"/>
          </p:cNvSpPr>
          <p:nvPr/>
        </p:nvSpPr>
        <p:spPr bwMode="auto">
          <a:xfrm>
            <a:off x="618597" y="3290191"/>
            <a:ext cx="4889507" cy="1200329"/>
          </a:xfrm>
          <a:prstGeom prst="rect">
            <a:avLst/>
          </a:prstGeom>
          <a:noFill/>
          <a:ln w="19050">
            <a:solidFill>
              <a:srgbClr val="FFC000"/>
            </a:solidFill>
            <a:miter lim="800000"/>
            <a:headEnd/>
            <a:tailEnd/>
          </a:ln>
          <a:effectLst>
            <a:glow rad="101600">
              <a:srgbClr val="FFC00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6   </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打开的</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约束表达式</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对话框中输入“</a:t>
            </a:r>
            <a:r>
              <a:rPr lang="en-US" altLang="zh-CN"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len</a:t>
            </a:r>
            <a:r>
              <a:rPr lang="en-US" altLang="zh-CN"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class_id</a:t>
            </a:r>
            <a:r>
              <a:rPr lang="en-US" altLang="zh-CN" dirty="0">
                <a:solidFill>
                  <a:schemeClr val="tx2">
                    <a:lumMod val="50000"/>
                  </a:schemeClr>
                </a:solidFill>
                <a:latin typeface="黑体" pitchFamily="49" charset="-122"/>
                <a:ea typeface="黑体" pitchFamily="49" charset="-122"/>
              </a:rPr>
              <a:t>])=(7) AND [</a:t>
            </a:r>
            <a:r>
              <a:rPr lang="en-US" altLang="zh-CN" dirty="0" err="1">
                <a:solidFill>
                  <a:schemeClr val="tx2">
                    <a:lumMod val="50000"/>
                  </a:schemeClr>
                </a:solidFill>
                <a:latin typeface="黑体" pitchFamily="49" charset="-122"/>
                <a:ea typeface="黑体" pitchFamily="49" charset="-122"/>
              </a:rPr>
              <a:t>class_id</a:t>
            </a:r>
            <a:r>
              <a:rPr lang="en-US" altLang="zh-CN" dirty="0">
                <a:solidFill>
                  <a:schemeClr val="tx2">
                    <a:lumMod val="50000"/>
                  </a:schemeClr>
                </a:solidFill>
                <a:latin typeface="黑体" pitchFamily="49" charset="-122"/>
                <a:ea typeface="黑体" pitchFamily="49" charset="-122"/>
              </a:rPr>
              <a:t>] like </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0-9][0-9][0-9</a:t>
            </a:r>
            <a:r>
              <a:rPr lang="en-US" altLang="zh-CN" dirty="0" smtClean="0">
                <a:solidFill>
                  <a:schemeClr val="tx2">
                    <a:lumMod val="50000"/>
                  </a:schemeClr>
                </a:solidFill>
                <a:latin typeface="黑体" pitchFamily="49" charset="-122"/>
                <a:ea typeface="黑体" pitchFamily="49" charset="-122"/>
              </a:rPr>
              <a:t>][0-9</a:t>
            </a:r>
            <a:r>
              <a:rPr lang="en-US" altLang="zh-CN" dirty="0">
                <a:solidFill>
                  <a:schemeClr val="tx2">
                    <a:lumMod val="50000"/>
                  </a:schemeClr>
                </a:solidFill>
                <a:latin typeface="黑体" pitchFamily="49" charset="-122"/>
                <a:ea typeface="黑体" pitchFamily="49" charset="-122"/>
              </a:rPr>
              <a:t>][0-9][0-9][0-9</a:t>
            </a:r>
            <a:r>
              <a:rPr lang="en-US" altLang="zh-CN" dirty="0" smtClean="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，单击</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确定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如图</a:t>
            </a:r>
            <a:r>
              <a:rPr lang="en-US" altLang="zh-CN" dirty="0" smtClean="0">
                <a:solidFill>
                  <a:schemeClr val="tx2">
                    <a:lumMod val="50000"/>
                  </a:schemeClr>
                </a:solidFill>
                <a:latin typeface="黑体" pitchFamily="49" charset="-122"/>
                <a:ea typeface="黑体" pitchFamily="49" charset="-122"/>
              </a:rPr>
              <a:t>5.9</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4" name="Text Box 21"/>
          <p:cNvSpPr txBox="1">
            <a:spLocks noChangeArrowheads="1"/>
          </p:cNvSpPr>
          <p:nvPr/>
        </p:nvSpPr>
        <p:spPr bwMode="auto">
          <a:xfrm>
            <a:off x="642878" y="4725144"/>
            <a:ext cx="4865226" cy="1477328"/>
          </a:xfrm>
          <a:prstGeom prst="rect">
            <a:avLst/>
          </a:prstGeom>
          <a:noFill/>
          <a:ln w="19050">
            <a:solidFill>
              <a:srgbClr val="7030A0"/>
            </a:solidFill>
            <a:miter lim="800000"/>
            <a:headEnd/>
            <a:tailEnd/>
          </a:ln>
          <a:effectLst>
            <a:glow rad="101600">
              <a:srgbClr val="7030A0">
                <a:alpha val="40000"/>
              </a:srgbClr>
            </a:glow>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7   </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约束设置完成，此时对话框如图</a:t>
            </a:r>
            <a:r>
              <a:rPr lang="en-US" altLang="zh-CN" dirty="0">
                <a:solidFill>
                  <a:schemeClr val="tx2">
                    <a:lumMod val="50000"/>
                  </a:schemeClr>
                </a:solidFill>
                <a:latin typeface="黑体" pitchFamily="49" charset="-122"/>
                <a:ea typeface="黑体" pitchFamily="49" charset="-122"/>
              </a:rPr>
              <a:t>5.10</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右边的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标识</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名称</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后显示了本</a:t>
            </a:r>
            <a:r>
              <a:rPr lang="zh-CN" altLang="en-US" dirty="0" smtClean="0">
                <a:solidFill>
                  <a:schemeClr val="tx2">
                    <a:lumMod val="50000"/>
                  </a:schemeClr>
                </a:solidFill>
                <a:latin typeface="黑体" pitchFamily="49" charset="-122"/>
                <a:ea typeface="黑体" pitchFamily="49" charset="-122"/>
              </a:rPr>
              <a:t>约束名</a:t>
            </a:r>
            <a:r>
              <a:rPr lang="zh-CN" altLang="en-US" dirty="0">
                <a:solidFill>
                  <a:schemeClr val="tx2">
                    <a:lumMod val="50000"/>
                  </a:schemeClr>
                </a:solidFill>
                <a:latin typeface="黑体" pitchFamily="49" charset="-122"/>
                <a:ea typeface="黑体" pitchFamily="49" charset="-122"/>
              </a:rPr>
              <a:t>，可以自行修改</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endParaRPr lang="en-US" altLang="zh-CN" dirty="0" smtClean="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8</a:t>
            </a:r>
            <a:r>
              <a:rPr lang="zh-CN" altLang="en-US" dirty="0" smtClean="0">
                <a:solidFill>
                  <a:schemeClr val="tx2">
                    <a:lumMod val="50000"/>
                  </a:schemeClr>
                </a:solidFill>
                <a:latin typeface="黑体" pitchFamily="49" charset="-122"/>
                <a:ea typeface="黑体" pitchFamily="49" charset="-122"/>
              </a:rPr>
              <a:t>   保存</a:t>
            </a:r>
            <a:r>
              <a:rPr lang="zh-CN" altLang="en-US" dirty="0">
                <a:solidFill>
                  <a:schemeClr val="tx2">
                    <a:lumMod val="50000"/>
                  </a:schemeClr>
                </a:solidFill>
                <a:latin typeface="黑体" pitchFamily="49" charset="-122"/>
                <a:ea typeface="黑体" pitchFamily="49" charset="-122"/>
              </a:rPr>
              <a:t>修改</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152" y="1648587"/>
            <a:ext cx="2926242" cy="22089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Text Box 4"/>
          <p:cNvSpPr txBox="1">
            <a:spLocks noChangeArrowheads="1"/>
          </p:cNvSpPr>
          <p:nvPr/>
        </p:nvSpPr>
        <p:spPr bwMode="auto">
          <a:xfrm>
            <a:off x="5972762" y="4011520"/>
            <a:ext cx="2893632"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smtClean="0"/>
              <a:t>图</a:t>
            </a:r>
            <a:r>
              <a:rPr lang="en-US" sz="1600" dirty="0"/>
              <a:t>5.8 【CHECK</a:t>
            </a:r>
            <a:r>
              <a:rPr lang="zh-CN" altLang="en-US" sz="1600" dirty="0"/>
              <a:t>约束</a:t>
            </a:r>
            <a:r>
              <a:rPr lang="en-US" sz="1600" dirty="0"/>
              <a:t>】</a:t>
            </a:r>
            <a:r>
              <a:rPr lang="zh-CN" altLang="en-US" sz="1600" dirty="0"/>
              <a:t>对话框</a:t>
            </a:r>
          </a:p>
        </p:txBody>
      </p:sp>
      <p:pic>
        <p:nvPicPr>
          <p:cNvPr id="15" name="Picture 4"/>
          <p:cNvPicPr>
            <a:picLocks noGrp="1" noChangeAspect="1" noChangeArrowheads="1"/>
          </p:cNvPicPr>
          <p:nvPr>
            <p:ph sz="half" idx="4294967295"/>
          </p:nvPr>
        </p:nvPicPr>
        <p:blipFill>
          <a:blip r:embed="rId3" cstate="print">
            <a:extLst>
              <a:ext uri="{28A0092B-C50C-407E-A947-70E740481C1C}">
                <a14:useLocalDpi xmlns:a14="http://schemas.microsoft.com/office/drawing/2010/main" xmlns="" val="0"/>
              </a:ext>
            </a:extLst>
          </a:blip>
          <a:srcRect/>
          <a:stretch>
            <a:fillRect/>
          </a:stretch>
        </p:blipFill>
        <p:spPr>
          <a:xfrm>
            <a:off x="6215622" y="4365104"/>
            <a:ext cx="2375300" cy="1688996"/>
          </a:xfrm>
          <a:prstGeom prst="rect">
            <a:avLst/>
          </a:prstGeom>
          <a:noFill/>
          <a:ln/>
        </p:spPr>
      </p:pic>
      <p:sp>
        <p:nvSpPr>
          <p:cNvPr id="16" name="Text Box 5"/>
          <p:cNvSpPr txBox="1">
            <a:spLocks noChangeArrowheads="1"/>
          </p:cNvSpPr>
          <p:nvPr/>
        </p:nvSpPr>
        <p:spPr bwMode="auto">
          <a:xfrm>
            <a:off x="6402389" y="6054100"/>
            <a:ext cx="2001767"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600" dirty="0"/>
              <a:t>图</a:t>
            </a:r>
            <a:r>
              <a:rPr lang="en-US" sz="1600" dirty="0"/>
              <a:t>5.9 【CHECK</a:t>
            </a:r>
            <a:r>
              <a:rPr lang="zh-CN" altLang="en-US" sz="1600" dirty="0"/>
              <a:t>约束表达式</a:t>
            </a:r>
            <a:r>
              <a:rPr lang="en-US" sz="1600" dirty="0"/>
              <a:t>】</a:t>
            </a:r>
            <a:r>
              <a:rPr lang="zh-CN" altLang="en-US" sz="1600" dirty="0"/>
              <a:t>对话框</a:t>
            </a:r>
          </a:p>
        </p:txBody>
      </p:sp>
    </p:spTree>
    <p:extLst>
      <p:ext uri="{BB962C8B-B14F-4D97-AF65-F5344CB8AC3E}">
        <p14:creationId xmlns:p14="http://schemas.microsoft.com/office/powerpoint/2010/main" xmlns="" val="26595564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42292" y="404664"/>
            <a:ext cx="4259808" cy="487363"/>
          </a:xfrm>
        </p:spPr>
        <p:txBody>
          <a:bodyPr/>
          <a:lstStyle/>
          <a:p>
            <a:r>
              <a:rPr lang="zh-CN" altLang="en-US" sz="2800" dirty="0">
                <a:latin typeface="黑体" pitchFamily="49" charset="-122"/>
              </a:rPr>
              <a:t>任务</a:t>
            </a:r>
            <a:r>
              <a:rPr lang="en-US" altLang="zh-CN" sz="2800" dirty="0">
                <a:latin typeface="黑体" pitchFamily="49" charset="-122"/>
              </a:rPr>
              <a:t>5 </a:t>
            </a:r>
            <a:r>
              <a:rPr lang="zh-CN" altLang="en-US" sz="2800" dirty="0" smtClean="0">
                <a:latin typeface="黑体" pitchFamily="49" charset="-122"/>
              </a:rPr>
              <a:t>（续）</a:t>
            </a:r>
            <a:endParaRPr lang="zh-CN" altLang="en-US" sz="2800" dirty="0"/>
          </a:p>
        </p:txBody>
      </p:sp>
      <p:sp>
        <p:nvSpPr>
          <p:cNvPr id="9" name="Line 18"/>
          <p:cNvSpPr>
            <a:spLocks noChangeShapeType="1"/>
          </p:cNvSpPr>
          <p:nvPr/>
        </p:nvSpPr>
        <p:spPr bwMode="auto">
          <a:xfrm>
            <a:off x="1416604" y="4122947"/>
            <a:ext cx="2723347"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401833" y="2178730"/>
            <a:ext cx="3003459" cy="1754326"/>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提示：</a:t>
            </a:r>
          </a:p>
          <a:p>
            <a:pPr eaLnBrk="0" hangingPunct="0"/>
            <a:r>
              <a:rPr lang="zh-CN" altLang="en-US" dirty="0" smtClean="0">
                <a:solidFill>
                  <a:schemeClr val="tx2">
                    <a:lumMod val="50000"/>
                  </a:schemeClr>
                </a:solidFill>
                <a:latin typeface="黑体" pitchFamily="49" charset="-122"/>
                <a:ea typeface="黑体" pitchFamily="49" charset="-122"/>
              </a:rPr>
              <a:t>在</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5.10</a:t>
            </a:r>
            <a:r>
              <a:rPr lang="zh-CN" altLang="en-US" dirty="0">
                <a:solidFill>
                  <a:schemeClr val="tx2">
                    <a:lumMod val="50000"/>
                  </a:schemeClr>
                </a:solidFill>
                <a:latin typeface="黑体" pitchFamily="49" charset="-122"/>
                <a:ea typeface="黑体" pitchFamily="49" charset="-122"/>
              </a:rPr>
              <a:t>所示的对话框中，在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选定的</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框中选择“</a:t>
            </a:r>
            <a:r>
              <a:rPr lang="en-US" altLang="zh-CN" dirty="0" err="1">
                <a:solidFill>
                  <a:schemeClr val="tx2">
                    <a:lumMod val="50000"/>
                  </a:schemeClr>
                </a:solidFill>
                <a:latin typeface="黑体" pitchFamily="49" charset="-122"/>
                <a:ea typeface="黑体" pitchFamily="49" charset="-122"/>
              </a:rPr>
              <a:t>CK_Class_id</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，单击左下角的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删除</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按钮，即可删除此约束。</a:t>
            </a:r>
          </a:p>
        </p:txBody>
      </p:sp>
      <p:sp>
        <p:nvSpPr>
          <p:cNvPr id="11" name="Text Box 21"/>
          <p:cNvSpPr txBox="1">
            <a:spLocks noChangeArrowheads="1"/>
          </p:cNvSpPr>
          <p:nvPr/>
        </p:nvSpPr>
        <p:spPr bwMode="auto">
          <a:xfrm>
            <a:off x="1436113" y="4338970"/>
            <a:ext cx="6572296" cy="2031325"/>
          </a:xfrm>
          <a:prstGeom prst="rect">
            <a:avLst/>
          </a:prstGeom>
          <a:noFill/>
          <a:ln w="19050">
            <a:solidFill>
              <a:schemeClr val="tx2"/>
            </a:solidFill>
            <a:miter lim="800000"/>
            <a:headEnd/>
            <a:tailEnd/>
          </a:ln>
          <a:effectLst>
            <a:glow rad="101600">
              <a:schemeClr val="accent1">
                <a:satMod val="175000"/>
                <a:alpha val="40000"/>
              </a:schemeClr>
            </a:glow>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知识总结：</a:t>
            </a:r>
          </a:p>
          <a:p>
            <a:pPr eaLnBrk="0" hangingPunct="0"/>
            <a:endParaRPr lang="zh-CN" altLang="en-US" dirty="0">
              <a:solidFill>
                <a:schemeClr val="tx2">
                  <a:lumMod val="50000"/>
                </a:schemeClr>
              </a:solidFill>
              <a:latin typeface="黑体" pitchFamily="49" charset="-122"/>
              <a:ea typeface="黑体" pitchFamily="49" charset="-122"/>
            </a:endParaRPr>
          </a:p>
          <a:p>
            <a:pPr eaLnBrk="0" hangingPunct="0"/>
            <a:r>
              <a:rPr lang="zh-CN" altLang="en-US" dirty="0" smtClean="0">
                <a:solidFill>
                  <a:schemeClr val="tx2">
                    <a:lumMod val="50000"/>
                  </a:schemeClr>
                </a:solidFill>
                <a:latin typeface="黑体" pitchFamily="49" charset="-122"/>
                <a:ea typeface="黑体" pitchFamily="49" charset="-122"/>
              </a:rPr>
              <a:t>检查</a:t>
            </a:r>
            <a:r>
              <a:rPr lang="zh-CN" altLang="en-US" dirty="0">
                <a:solidFill>
                  <a:schemeClr val="tx2">
                    <a:lumMod val="50000"/>
                  </a:schemeClr>
                </a:solidFill>
                <a:latin typeface="黑体" pitchFamily="49" charset="-122"/>
                <a:ea typeface="黑体" pitchFamily="49" charset="-122"/>
              </a:rPr>
              <a:t>约束也叫做</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约束，它通过限制可放入列中的值来强制实施域完整性。实质上就是给被约束的字段设置数据的有效范围，该有效范围可以用逻辑表达式来表示，计算结果为</a:t>
            </a:r>
            <a:r>
              <a:rPr lang="en-US" altLang="zh-CN" dirty="0">
                <a:solidFill>
                  <a:schemeClr val="tx2">
                    <a:lumMod val="50000"/>
                  </a:schemeClr>
                </a:solidFill>
                <a:latin typeface="黑体" pitchFamily="49" charset="-122"/>
                <a:ea typeface="黑体" pitchFamily="49" charset="-122"/>
              </a:rPr>
              <a:t>TRUE</a:t>
            </a:r>
            <a:r>
              <a:rPr lang="zh-CN" altLang="en-US" dirty="0">
                <a:solidFill>
                  <a:schemeClr val="tx2">
                    <a:lumMod val="50000"/>
                  </a:schemeClr>
                </a:solidFill>
                <a:latin typeface="黑体" pitchFamily="49" charset="-122"/>
                <a:ea typeface="黑体" pitchFamily="49" charset="-122"/>
              </a:rPr>
              <a:t>或</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。所有计算结果为</a:t>
            </a:r>
            <a:r>
              <a:rPr lang="en-US" altLang="zh-CN" dirty="0">
                <a:solidFill>
                  <a:schemeClr val="tx2">
                    <a:lumMod val="50000"/>
                  </a:schemeClr>
                </a:solidFill>
                <a:latin typeface="黑体" pitchFamily="49" charset="-122"/>
                <a:ea typeface="黑体" pitchFamily="49" charset="-122"/>
              </a:rPr>
              <a:t>FALSE</a:t>
            </a:r>
            <a:r>
              <a:rPr lang="zh-CN" altLang="en-US" dirty="0">
                <a:solidFill>
                  <a:schemeClr val="tx2">
                    <a:lumMod val="50000"/>
                  </a:schemeClr>
                </a:solidFill>
                <a:latin typeface="黑体" pitchFamily="49" charset="-122"/>
                <a:ea typeface="黑体" pitchFamily="49" charset="-122"/>
              </a:rPr>
              <a:t>的值均被拒绝。可以为每列指定多个</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a:t>
            </a: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20487" y="1527285"/>
            <a:ext cx="3325181"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 Box 4"/>
          <p:cNvSpPr txBox="1">
            <a:spLocks noChangeArrowheads="1"/>
          </p:cNvSpPr>
          <p:nvPr/>
        </p:nvSpPr>
        <p:spPr bwMode="auto">
          <a:xfrm>
            <a:off x="4722261" y="3933056"/>
            <a:ext cx="377795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800" dirty="0"/>
              <a:t>图</a:t>
            </a:r>
            <a:r>
              <a:rPr lang="en-US" sz="1800" dirty="0"/>
              <a:t>5.10 </a:t>
            </a:r>
            <a:r>
              <a:rPr lang="zh-CN" altLang="en-US" sz="1800" dirty="0"/>
              <a:t>已经设置好的</a:t>
            </a:r>
            <a:r>
              <a:rPr lang="en-US" sz="1800" dirty="0"/>
              <a:t>CHECK</a:t>
            </a:r>
            <a:r>
              <a:rPr lang="zh-CN" altLang="en-US" sz="1800" dirty="0"/>
              <a:t>约束</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latin typeface="+mj-ea"/>
              </a:rPr>
              <a:t>任务</a:t>
            </a:r>
            <a:r>
              <a:rPr lang="en-US" altLang="zh-CN" sz="2400" dirty="0">
                <a:latin typeface="+mj-ea"/>
              </a:rPr>
              <a:t>6   </a:t>
            </a:r>
            <a:r>
              <a:rPr lang="zh-CN" altLang="en-US" sz="2400" dirty="0">
                <a:latin typeface="+mj-ea"/>
              </a:rPr>
              <a:t>使用</a:t>
            </a:r>
            <a:r>
              <a:rPr lang="en-US" altLang="zh-CN" sz="2400" dirty="0">
                <a:latin typeface="+mj-ea"/>
              </a:rPr>
              <a:t>T-SQL</a:t>
            </a:r>
            <a:r>
              <a:rPr lang="zh-CN" altLang="en-US" sz="2400" dirty="0">
                <a:latin typeface="+mj-ea"/>
              </a:rPr>
              <a:t>语句为</a:t>
            </a:r>
            <a:r>
              <a:rPr lang="en-US" altLang="zh-CN" sz="2400" dirty="0">
                <a:latin typeface="+mj-ea"/>
              </a:rPr>
              <a:t>Classes</a:t>
            </a:r>
            <a:r>
              <a:rPr lang="zh-CN" altLang="en-US" sz="2400" dirty="0">
                <a:latin typeface="+mj-ea"/>
              </a:rPr>
              <a:t>表插入记录，验证完整性 约束的作用</a:t>
            </a:r>
          </a:p>
        </p:txBody>
      </p:sp>
      <p:sp>
        <p:nvSpPr>
          <p:cNvPr id="9" name="Line 18"/>
          <p:cNvSpPr>
            <a:spLocks noChangeShapeType="1"/>
          </p:cNvSpPr>
          <p:nvPr/>
        </p:nvSpPr>
        <p:spPr bwMode="auto">
          <a:xfrm>
            <a:off x="1321447" y="2564904"/>
            <a:ext cx="2530473"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0" name="Text Box 21"/>
          <p:cNvSpPr txBox="1">
            <a:spLocks noChangeArrowheads="1"/>
          </p:cNvSpPr>
          <p:nvPr/>
        </p:nvSpPr>
        <p:spPr bwMode="auto">
          <a:xfrm>
            <a:off x="1309325" y="1810961"/>
            <a:ext cx="6572296" cy="369332"/>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dirty="0" smtClean="0">
                <a:solidFill>
                  <a:schemeClr val="tx2">
                    <a:lumMod val="50000"/>
                  </a:schemeClr>
                </a:solidFill>
                <a:latin typeface="黑体" pitchFamily="49" charset="-122"/>
                <a:ea typeface="黑体" pitchFamily="49" charset="-122"/>
              </a:rPr>
              <a:t>1   </a:t>
            </a:r>
            <a:r>
              <a:rPr lang="zh-CN" altLang="en-US" dirty="0" smtClean="0">
                <a:solidFill>
                  <a:schemeClr val="tx2">
                    <a:lumMod val="50000"/>
                  </a:schemeClr>
                </a:solidFill>
                <a:latin typeface="黑体" pitchFamily="49" charset="-122"/>
                <a:ea typeface="黑体" pitchFamily="49" charset="-122"/>
              </a:rPr>
              <a:t>新建</a:t>
            </a:r>
            <a:r>
              <a:rPr lang="zh-CN" altLang="en-US" dirty="0">
                <a:solidFill>
                  <a:schemeClr val="tx2">
                    <a:lumMod val="50000"/>
                  </a:schemeClr>
                </a:solidFill>
                <a:latin typeface="黑体" pitchFamily="49" charset="-122"/>
                <a:ea typeface="黑体" pitchFamily="49" charset="-122"/>
              </a:rPr>
              <a:t>查询文件。</a:t>
            </a:r>
          </a:p>
        </p:txBody>
      </p:sp>
      <p:sp>
        <p:nvSpPr>
          <p:cNvPr id="20" name="Text Box 21"/>
          <p:cNvSpPr txBox="1">
            <a:spLocks noChangeArrowheads="1"/>
          </p:cNvSpPr>
          <p:nvPr/>
        </p:nvSpPr>
        <p:spPr bwMode="auto">
          <a:xfrm>
            <a:off x="1309325" y="2780928"/>
            <a:ext cx="2530473"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2   </a:t>
            </a:r>
            <a:r>
              <a:rPr lang="zh-CN" altLang="en-US" dirty="0" smtClean="0">
                <a:solidFill>
                  <a:schemeClr val="tx2">
                    <a:lumMod val="50000"/>
                  </a:schemeClr>
                </a:solidFill>
                <a:latin typeface="黑体" pitchFamily="49" charset="-122"/>
                <a:ea typeface="黑体" pitchFamily="49" charset="-122"/>
              </a:rPr>
              <a:t>输入</a:t>
            </a:r>
            <a:r>
              <a:rPr lang="zh-CN" altLang="en-US" dirty="0">
                <a:solidFill>
                  <a:schemeClr val="tx2">
                    <a:lumMod val="50000"/>
                  </a:schemeClr>
                </a:solidFill>
                <a:latin typeface="黑体" pitchFamily="49" charset="-122"/>
                <a:ea typeface="黑体" pitchFamily="49" charset="-122"/>
              </a:rPr>
              <a:t>以下语句，为</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表插入一条新记录。</a:t>
            </a:r>
          </a:p>
        </p:txBody>
      </p:sp>
      <p:sp>
        <p:nvSpPr>
          <p:cNvPr id="8" name="Line 18"/>
          <p:cNvSpPr>
            <a:spLocks noChangeShapeType="1"/>
          </p:cNvSpPr>
          <p:nvPr/>
        </p:nvSpPr>
        <p:spPr bwMode="auto">
          <a:xfrm flipV="1">
            <a:off x="1309325" y="3976968"/>
            <a:ext cx="2398579"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3" name="Text Box 21"/>
          <p:cNvSpPr txBox="1">
            <a:spLocks noChangeArrowheads="1"/>
          </p:cNvSpPr>
          <p:nvPr/>
        </p:nvSpPr>
        <p:spPr bwMode="auto">
          <a:xfrm>
            <a:off x="1321447" y="4437112"/>
            <a:ext cx="2530473"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3   </a:t>
            </a:r>
            <a:r>
              <a:rPr lang="zh-CN" altLang="en-US" dirty="0" smtClean="0">
                <a:solidFill>
                  <a:schemeClr val="tx2">
                    <a:lumMod val="50000"/>
                  </a:schemeClr>
                </a:solidFill>
                <a:latin typeface="黑体" pitchFamily="49" charset="-122"/>
                <a:ea typeface="黑体" pitchFamily="49" charset="-122"/>
              </a:rPr>
              <a:t>分析</a:t>
            </a:r>
            <a:r>
              <a:rPr lang="zh-CN" altLang="en-US" dirty="0">
                <a:solidFill>
                  <a:schemeClr val="tx2">
                    <a:lumMod val="50000"/>
                  </a:schemeClr>
                </a:solidFill>
                <a:latin typeface="黑体" pitchFamily="49" charset="-122"/>
                <a:ea typeface="黑体" pitchFamily="49" charset="-122"/>
              </a:rPr>
              <a:t>语法并执行语句，返回消息如图</a:t>
            </a:r>
            <a:r>
              <a:rPr lang="en-US" altLang="zh-CN" dirty="0">
                <a:solidFill>
                  <a:schemeClr val="tx2">
                    <a:lumMod val="50000"/>
                  </a:schemeClr>
                </a:solidFill>
                <a:latin typeface="黑体" pitchFamily="49" charset="-122"/>
                <a:ea typeface="黑体" pitchFamily="49" charset="-122"/>
              </a:rPr>
              <a:t>5.11</a:t>
            </a:r>
            <a:r>
              <a:rPr lang="zh-CN" altLang="en-US" dirty="0">
                <a:solidFill>
                  <a:schemeClr val="tx2">
                    <a:lumMod val="50000"/>
                  </a:schemeClr>
                </a:solidFill>
                <a:latin typeface="黑体" pitchFamily="49" charset="-122"/>
                <a:ea typeface="黑体" pitchFamily="49" charset="-122"/>
              </a:rPr>
              <a:t>所示。</a:t>
            </a:r>
          </a:p>
        </p:txBody>
      </p:sp>
      <p:pic>
        <p:nvPicPr>
          <p:cNvPr id="16"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211960" y="4437112"/>
            <a:ext cx="2808312" cy="1462835"/>
          </a:xfrm>
          <a:prstGeom prst="rect">
            <a:avLst/>
          </a:prstGeom>
          <a:noFill/>
          <a:ln/>
        </p:spPr>
      </p:pic>
      <p:sp>
        <p:nvSpPr>
          <p:cNvPr id="17" name="Text Box 5"/>
          <p:cNvSpPr txBox="1">
            <a:spLocks noChangeArrowheads="1"/>
          </p:cNvSpPr>
          <p:nvPr/>
        </p:nvSpPr>
        <p:spPr bwMode="auto">
          <a:xfrm>
            <a:off x="7236296" y="5037276"/>
            <a:ext cx="136815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800" dirty="0"/>
              <a:t>图</a:t>
            </a:r>
            <a:r>
              <a:rPr lang="en-US" sz="1800" dirty="0"/>
              <a:t>5.11 </a:t>
            </a:r>
            <a:r>
              <a:rPr lang="zh-CN" altLang="en-US" sz="1800" dirty="0"/>
              <a:t>插入失败示例</a:t>
            </a:r>
          </a:p>
        </p:txBody>
      </p:sp>
      <p:sp>
        <p:nvSpPr>
          <p:cNvPr id="4" name="矩形 3"/>
          <p:cNvSpPr/>
          <p:nvPr/>
        </p:nvSpPr>
        <p:spPr>
          <a:xfrm>
            <a:off x="4139952" y="1810961"/>
            <a:ext cx="4572000" cy="2308324"/>
          </a:xfrm>
          <a:prstGeom prst="rect">
            <a:avLst/>
          </a:prstGeom>
        </p:spPr>
        <p:txBody>
          <a:bodyPr>
            <a:spAutoFit/>
          </a:bodyPr>
          <a:lstStyle/>
          <a:p>
            <a:pPr>
              <a:buFont typeface="Wingdings" pitchFamily="2" charset="2"/>
              <a:buNone/>
            </a:pPr>
            <a:r>
              <a:rPr lang="zh-CN" altLang="zh-CN" dirty="0">
                <a:latin typeface="黑体" pitchFamily="49" charset="-122"/>
                <a:ea typeface="黑体" pitchFamily="49" charset="-122"/>
              </a:rPr>
              <a:t>USE Student</a:t>
            </a:r>
          </a:p>
          <a:p>
            <a:pPr>
              <a:buFont typeface="Wingdings" pitchFamily="2" charset="2"/>
              <a:buNone/>
            </a:pPr>
            <a:r>
              <a:rPr lang="zh-CN" altLang="zh-CN" dirty="0">
                <a:latin typeface="黑体" pitchFamily="49" charset="-122"/>
                <a:ea typeface="黑体" pitchFamily="49" charset="-122"/>
              </a:rPr>
              <a:t>	Go</a:t>
            </a:r>
          </a:p>
          <a:p>
            <a:pPr>
              <a:buFont typeface="Wingdings" pitchFamily="2" charset="2"/>
              <a:buNone/>
            </a:pPr>
            <a:r>
              <a:rPr lang="zh-CN" altLang="zh-CN" dirty="0">
                <a:latin typeface="黑体" pitchFamily="49" charset="-122"/>
                <a:ea typeface="黑体" pitchFamily="49" charset="-122"/>
              </a:rPr>
              <a:t>	INSERT INTO Classes(Class_name,Class_department,Class_teacherid)</a:t>
            </a:r>
          </a:p>
          <a:p>
            <a:pPr>
              <a:buFont typeface="Wingdings" pitchFamily="2" charset="2"/>
              <a:buNone/>
            </a:pPr>
            <a:r>
              <a:rPr lang="zh-CN" altLang="zh-CN" dirty="0">
                <a:latin typeface="黑体" pitchFamily="49" charset="-122"/>
                <a:ea typeface="黑体" pitchFamily="49" charset="-122"/>
              </a:rPr>
              <a:t>	VALUES('电子商务班','经济信息系','JS002')</a:t>
            </a:r>
          </a:p>
          <a:p>
            <a:pPr>
              <a:buFont typeface="Wingdings" pitchFamily="2" charset="2"/>
              <a:buNone/>
            </a:pPr>
            <a:r>
              <a:rPr lang="zh-CN" altLang="zh-CN" dirty="0">
                <a:latin typeface="黑体" pitchFamily="49" charset="-122"/>
                <a:ea typeface="黑体" pitchFamily="49" charset="-122"/>
              </a:rPr>
              <a:t>	Go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a:t>
            </a:fld>
            <a:endParaRPr lang="en-US" altLang="zh-CN"/>
          </a:p>
        </p:txBody>
      </p:sp>
      <p:sp>
        <p:nvSpPr>
          <p:cNvPr id="6" name="AutoShape 29"/>
          <p:cNvSpPr>
            <a:spLocks noChangeArrowheads="1"/>
          </p:cNvSpPr>
          <p:nvPr/>
        </p:nvSpPr>
        <p:spPr bwMode="auto">
          <a:xfrm>
            <a:off x="4819650" y="2571745"/>
            <a:ext cx="4019550" cy="2369424"/>
          </a:xfrm>
          <a:prstGeom prst="roundRect">
            <a:avLst>
              <a:gd name="adj" fmla="val 5208"/>
            </a:avLst>
          </a:prstGeom>
          <a:solidFill>
            <a:srgbClr val="FCFCFC">
              <a:alpha val="70000"/>
            </a:srgbClr>
          </a:solidFill>
          <a:ln w="9525">
            <a:solidFill>
              <a:schemeClr val="tx1"/>
            </a:solidFill>
            <a:prstDash val="dash"/>
            <a:round/>
            <a:headEnd/>
            <a:tailEnd/>
          </a:ln>
          <a:effectLst/>
        </p:spPr>
        <p:txBody>
          <a:bodyPr wrap="none" anchor="ctr"/>
          <a:lstStyle/>
          <a:p>
            <a:endParaRPr lang="zh-CN" altLang="en-US"/>
          </a:p>
        </p:txBody>
      </p:sp>
      <p:sp>
        <p:nvSpPr>
          <p:cNvPr id="8" name="AutoShape 3"/>
          <p:cNvSpPr>
            <a:spLocks noChangeArrowheads="1"/>
          </p:cNvSpPr>
          <p:nvPr/>
        </p:nvSpPr>
        <p:spPr bwMode="gray">
          <a:xfrm flipH="1">
            <a:off x="3286116" y="1922446"/>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9" name="AutoShape 4"/>
          <p:cNvSpPr>
            <a:spLocks noChangeArrowheads="1"/>
          </p:cNvSpPr>
          <p:nvPr/>
        </p:nvSpPr>
        <p:spPr bwMode="gray">
          <a:xfrm>
            <a:off x="1071538" y="1958958"/>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a:effectLst/>
        </p:spPr>
        <p:txBody>
          <a:bodyPr wrap="none" anchor="ctr"/>
          <a:lstStyle/>
          <a:p>
            <a:endParaRPr lang="zh-CN" altLang="en-US"/>
          </a:p>
        </p:txBody>
      </p:sp>
      <p:sp>
        <p:nvSpPr>
          <p:cNvPr id="28" name="AutoShape 23"/>
          <p:cNvSpPr>
            <a:spLocks/>
          </p:cNvSpPr>
          <p:nvPr/>
        </p:nvSpPr>
        <p:spPr bwMode="blackWhite">
          <a:xfrm>
            <a:off x="4891088" y="3906845"/>
            <a:ext cx="3900487" cy="522287"/>
          </a:xfrm>
          <a:prstGeom prst="callout2">
            <a:avLst>
              <a:gd name="adj1" fmla="val 24316"/>
              <a:gd name="adj2" fmla="val -1954"/>
              <a:gd name="adj3" fmla="val 21884"/>
              <a:gd name="adj4" fmla="val -11843"/>
              <a:gd name="adj5" fmla="val 105473"/>
              <a:gd name="adj6" fmla="val -26293"/>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folHlink"/>
                </a:solidFill>
              </a:rPr>
              <a:t>能够熟练地为表添加各种数据完整性</a:t>
            </a:r>
          </a:p>
        </p:txBody>
      </p:sp>
      <p:sp>
        <p:nvSpPr>
          <p:cNvPr id="31" name="AutoShape 26"/>
          <p:cNvSpPr>
            <a:spLocks noChangeArrowheads="1"/>
          </p:cNvSpPr>
          <p:nvPr/>
        </p:nvSpPr>
        <p:spPr bwMode="ltGray">
          <a:xfrm rot="-544120">
            <a:off x="718616" y="3350211"/>
            <a:ext cx="393700" cy="2108789"/>
          </a:xfrm>
          <a:prstGeom prst="upArrow">
            <a:avLst>
              <a:gd name="adj1" fmla="val 50194"/>
              <a:gd name="adj2" fmla="val 74947"/>
            </a:avLst>
          </a:prstGeom>
          <a:gradFill rotWithShape="1">
            <a:gsLst>
              <a:gs pos="0">
                <a:schemeClr val="accent2"/>
              </a:gs>
              <a:gs pos="100000">
                <a:srgbClr val="FCFCFC">
                  <a:alpha val="0"/>
                </a:srgbClr>
              </a:gs>
            </a:gsLst>
            <a:lin ang="5400000" scaled="1"/>
          </a:gradFill>
          <a:ln w="9525" algn="ctr">
            <a:noFill/>
            <a:miter lim="800000"/>
            <a:headEnd/>
            <a:tailEnd/>
          </a:ln>
          <a:effectLst/>
        </p:spPr>
        <p:txBody>
          <a:bodyPr wrap="none" anchor="ctr"/>
          <a:lstStyle/>
          <a:p>
            <a:endParaRPr lang="zh-CN" altLang="en-US"/>
          </a:p>
        </p:txBody>
      </p:sp>
      <p:sp>
        <p:nvSpPr>
          <p:cNvPr id="32" name="Rectangle 27"/>
          <p:cNvSpPr>
            <a:spLocks noChangeArrowheads="1"/>
          </p:cNvSpPr>
          <p:nvPr/>
        </p:nvSpPr>
        <p:spPr bwMode="gray">
          <a:xfrm>
            <a:off x="304800" y="5611813"/>
            <a:ext cx="1565275" cy="434975"/>
          </a:xfrm>
          <a:prstGeom prst="rect">
            <a:avLst/>
          </a:prstGeom>
          <a:noFill/>
          <a:ln w="9525" algn="ctr">
            <a:noFill/>
            <a:miter lim="800000"/>
            <a:headEnd/>
            <a:tailEnd/>
          </a:ln>
          <a:effectLst/>
        </p:spPr>
        <p:txBody>
          <a:bodyPr>
            <a:spAutoFit/>
          </a:bodyPr>
          <a:lstStyle/>
          <a:p>
            <a:pPr>
              <a:lnSpc>
                <a:spcPct val="70000"/>
              </a:lnSpc>
              <a:buFont typeface="Wingdings" pitchFamily="2" charset="2"/>
              <a:buNone/>
            </a:pPr>
            <a:r>
              <a:rPr lang="en-US" altLang="zh-CN" sz="1600">
                <a:solidFill>
                  <a:srgbClr val="000000"/>
                </a:solidFill>
                <a:ea typeface="宋体" pitchFamily="2" charset="-122"/>
              </a:rPr>
              <a:t>Description of the products</a:t>
            </a:r>
          </a:p>
        </p:txBody>
      </p:sp>
      <p:sp>
        <p:nvSpPr>
          <p:cNvPr id="42" name="AutoShape 22"/>
          <p:cNvSpPr>
            <a:spLocks/>
          </p:cNvSpPr>
          <p:nvPr/>
        </p:nvSpPr>
        <p:spPr bwMode="blackWhite">
          <a:xfrm>
            <a:off x="4929190" y="2698748"/>
            <a:ext cx="3916363" cy="515938"/>
          </a:xfrm>
          <a:prstGeom prst="callout2">
            <a:avLst>
              <a:gd name="adj1" fmla="val 22153"/>
              <a:gd name="adj2" fmla="val -1944"/>
              <a:gd name="adj3" fmla="val 22153"/>
              <a:gd name="adj4" fmla="val -12162"/>
              <a:gd name="adj5" fmla="val 172309"/>
              <a:gd name="adj6" fmla="val -24200"/>
            </a:avLst>
          </a:prstGeom>
          <a:noFill/>
          <a:ln w="9525">
            <a:solidFill>
              <a:srgbClr val="000000"/>
            </a:solidFill>
            <a:miter lim="800000"/>
            <a:headEnd type="diamond" w="med" len="med"/>
            <a:tailEnd/>
          </a:ln>
          <a:effectLst/>
        </p:spPr>
        <p:txBody>
          <a:bodyPr anchor="ctr"/>
          <a:lstStyle/>
          <a:p>
            <a:pPr eaLnBrk="0" hangingPunct="0"/>
            <a:r>
              <a:rPr lang="zh-CN" altLang="en-US" dirty="0">
                <a:solidFill>
                  <a:schemeClr val="tx2">
                    <a:lumMod val="75000"/>
                  </a:schemeClr>
                </a:solidFill>
              </a:rPr>
              <a:t>理解实体完整性、参照完整性、域完整性及其意义</a:t>
            </a:r>
          </a:p>
        </p:txBody>
      </p:sp>
      <p:grpSp>
        <p:nvGrpSpPr>
          <p:cNvPr id="44" name="组合 43"/>
          <p:cNvGrpSpPr/>
          <p:nvPr/>
        </p:nvGrpSpPr>
        <p:grpSpPr>
          <a:xfrm>
            <a:off x="1163638" y="3336926"/>
            <a:ext cx="3003550" cy="2103849"/>
            <a:chOff x="1163638" y="3336926"/>
            <a:chExt cx="3003550" cy="2103849"/>
          </a:xfrm>
        </p:grpSpPr>
        <p:sp>
          <p:nvSpPr>
            <p:cNvPr id="23" name="Freeform 13"/>
            <p:cNvSpPr>
              <a:spLocks/>
            </p:cNvSpPr>
            <p:nvPr/>
          </p:nvSpPr>
          <p:spPr bwMode="gray">
            <a:xfrm>
              <a:off x="1280443" y="4139073"/>
              <a:ext cx="2803313"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B4B4B4"/>
            </a:solidFill>
            <a:ln w="9525" cap="flat" cmpd="sng">
              <a:noFill/>
              <a:prstDash val="solid"/>
              <a:round/>
              <a:headEnd/>
              <a:tailEnd/>
            </a:ln>
            <a:effectLst/>
          </p:spPr>
          <p:txBody>
            <a:bodyPr wrap="none" anchor="ctr"/>
            <a:lstStyle/>
            <a:p>
              <a:endParaRPr lang="zh-CN" altLang="en-US"/>
            </a:p>
          </p:txBody>
        </p:sp>
        <p:grpSp>
          <p:nvGrpSpPr>
            <p:cNvPr id="13" name="Group 14"/>
            <p:cNvGrpSpPr>
              <a:grpSpLocks/>
            </p:cNvGrpSpPr>
            <p:nvPr/>
          </p:nvGrpSpPr>
          <p:grpSpPr bwMode="auto">
            <a:xfrm>
              <a:off x="1221643" y="3738793"/>
              <a:ext cx="2902637" cy="1582850"/>
              <a:chOff x="1082" y="2355"/>
              <a:chExt cx="3406" cy="1993"/>
            </a:xfrm>
          </p:grpSpPr>
          <p:sp>
            <p:nvSpPr>
              <p:cNvPr id="18" name="Freeform 15"/>
              <p:cNvSpPr>
                <a:spLocks/>
              </p:cNvSpPr>
              <p:nvPr/>
            </p:nvSpPr>
            <p:spPr bwMode="gray">
              <a:xfrm>
                <a:off x="1082" y="3026"/>
                <a:ext cx="1338" cy="1322"/>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C0C0C0"/>
              </a:solidFill>
              <a:ln w="9525" cap="flat" cmpd="sng">
                <a:noFill/>
                <a:prstDash val="solid"/>
                <a:round/>
                <a:headEnd/>
                <a:tailEnd/>
              </a:ln>
              <a:effectLst/>
            </p:spPr>
            <p:txBody>
              <a:bodyPr wrap="none" anchor="ctr"/>
              <a:lstStyle/>
              <a:p>
                <a:endParaRPr lang="zh-CN" altLang="en-US"/>
              </a:p>
            </p:txBody>
          </p:sp>
          <p:sp>
            <p:nvSpPr>
              <p:cNvPr id="19" name="Freeform 16"/>
              <p:cNvSpPr>
                <a:spLocks/>
              </p:cNvSpPr>
              <p:nvPr/>
            </p:nvSpPr>
            <p:spPr bwMode="gray">
              <a:xfrm>
                <a:off x="2405" y="2924"/>
                <a:ext cx="2083" cy="1418"/>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folHlink"/>
              </a:solidFill>
              <a:ln w="9525" cap="flat" cmpd="sng">
                <a:noFill/>
                <a:prstDash val="solid"/>
                <a:round/>
                <a:headEnd/>
                <a:tailEnd/>
              </a:ln>
              <a:effectLst/>
            </p:spPr>
            <p:txBody>
              <a:bodyPr wrap="none" anchor="ctr"/>
              <a:lstStyle/>
              <a:p>
                <a:endParaRPr lang="zh-CN" altLang="en-US"/>
              </a:p>
            </p:txBody>
          </p:sp>
          <p:sp>
            <p:nvSpPr>
              <p:cNvPr id="20" name="Freeform 17"/>
              <p:cNvSpPr>
                <a:spLocks/>
              </p:cNvSpPr>
              <p:nvPr/>
            </p:nvSpPr>
            <p:spPr bwMode="gray">
              <a:xfrm>
                <a:off x="1082" y="2355"/>
                <a:ext cx="3406" cy="1639"/>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solidFill>
                <a:srgbClr val="DDDDDD"/>
              </a:solidFill>
              <a:ln w="9525" cap="flat" cmpd="sng">
                <a:noFill/>
                <a:prstDash val="solid"/>
                <a:round/>
                <a:headEnd/>
                <a:tailEnd/>
              </a:ln>
              <a:effectLst/>
            </p:spPr>
            <p:txBody>
              <a:bodyPr wrap="none" anchor="ctr"/>
              <a:lstStyle/>
              <a:p>
                <a:endParaRPr lang="zh-CN" altLang="en-US"/>
              </a:p>
            </p:txBody>
          </p:sp>
        </p:grpSp>
        <p:sp>
          <p:nvSpPr>
            <p:cNvPr id="17" name="Freeform 21"/>
            <p:cNvSpPr>
              <a:spLocks/>
            </p:cNvSpPr>
            <p:nvPr/>
          </p:nvSpPr>
          <p:spPr bwMode="gray">
            <a:xfrm>
              <a:off x="1163638" y="3336926"/>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grpSp>
        <p:nvGrpSpPr>
          <p:cNvPr id="43" name="组合 42"/>
          <p:cNvGrpSpPr/>
          <p:nvPr/>
        </p:nvGrpSpPr>
        <p:grpSpPr>
          <a:xfrm>
            <a:off x="1139822" y="2928934"/>
            <a:ext cx="3003550" cy="1582850"/>
            <a:chOff x="1139822" y="2928934"/>
            <a:chExt cx="3003550" cy="1582850"/>
          </a:xfrm>
        </p:grpSpPr>
        <p:sp>
          <p:nvSpPr>
            <p:cNvPr id="35" name="Freeform 19"/>
            <p:cNvSpPr>
              <a:spLocks/>
            </p:cNvSpPr>
            <p:nvPr/>
          </p:nvSpPr>
          <p:spPr bwMode="gray">
            <a:xfrm>
              <a:off x="1139822" y="3461845"/>
              <a:ext cx="1179903" cy="1049939"/>
            </a:xfrm>
            <a:custGeom>
              <a:avLst/>
              <a:gdLst/>
              <a:ahLst/>
              <a:cxnLst>
                <a:cxn ang="0">
                  <a:pos x="51" y="367"/>
                </a:cxn>
                <a:cxn ang="0">
                  <a:pos x="1323" y="1322"/>
                </a:cxn>
                <a:cxn ang="0">
                  <a:pos x="1323" y="974"/>
                </a:cxn>
                <a:cxn ang="0">
                  <a:pos x="0" y="0"/>
                </a:cxn>
                <a:cxn ang="0">
                  <a:pos x="51" y="367"/>
                </a:cxn>
              </a:cxnLst>
              <a:rect l="0" t="0" r="r" b="b"/>
              <a:pathLst>
                <a:path w="1323" h="1322">
                  <a:moveTo>
                    <a:pt x="51" y="367"/>
                  </a:moveTo>
                  <a:lnTo>
                    <a:pt x="1323" y="1322"/>
                  </a:lnTo>
                  <a:lnTo>
                    <a:pt x="1323" y="974"/>
                  </a:lnTo>
                  <a:lnTo>
                    <a:pt x="0" y="0"/>
                  </a:lnTo>
                  <a:lnTo>
                    <a:pt x="51" y="367"/>
                  </a:lnTo>
                  <a:close/>
                </a:path>
              </a:pathLst>
            </a:custGeom>
            <a:solidFill>
              <a:srgbClr val="DDDDDD"/>
            </a:solidFill>
            <a:ln w="9525" cap="flat" cmpd="sng">
              <a:noFill/>
              <a:prstDash val="solid"/>
              <a:round/>
              <a:headEnd/>
              <a:tailEnd/>
            </a:ln>
            <a:effectLst/>
          </p:spPr>
          <p:txBody>
            <a:bodyPr wrap="none" anchor="ctr"/>
            <a:lstStyle/>
            <a:p>
              <a:endParaRPr lang="zh-CN" altLang="en-US"/>
            </a:p>
          </p:txBody>
        </p:sp>
        <p:sp>
          <p:nvSpPr>
            <p:cNvPr id="36" name="Freeform 20"/>
            <p:cNvSpPr>
              <a:spLocks/>
            </p:cNvSpPr>
            <p:nvPr/>
          </p:nvSpPr>
          <p:spPr bwMode="gray">
            <a:xfrm>
              <a:off x="2306497" y="3380836"/>
              <a:ext cx="1836875" cy="1126182"/>
            </a:xfrm>
            <a:custGeom>
              <a:avLst/>
              <a:gdLst/>
              <a:ahLst/>
              <a:cxnLst>
                <a:cxn ang="0">
                  <a:pos x="0" y="1070"/>
                </a:cxn>
                <a:cxn ang="0">
                  <a:pos x="2083" y="0"/>
                </a:cxn>
                <a:cxn ang="0">
                  <a:pos x="2045" y="355"/>
                </a:cxn>
                <a:cxn ang="0">
                  <a:pos x="7" y="1418"/>
                </a:cxn>
                <a:cxn ang="0">
                  <a:pos x="0" y="1070"/>
                </a:cxn>
              </a:cxnLst>
              <a:rect l="0" t="0" r="r" b="b"/>
              <a:pathLst>
                <a:path w="2083" h="1418">
                  <a:moveTo>
                    <a:pt x="0" y="1070"/>
                  </a:moveTo>
                  <a:lnTo>
                    <a:pt x="2083" y="0"/>
                  </a:lnTo>
                  <a:lnTo>
                    <a:pt x="2045" y="355"/>
                  </a:lnTo>
                  <a:lnTo>
                    <a:pt x="7" y="1418"/>
                  </a:lnTo>
                  <a:lnTo>
                    <a:pt x="0" y="1070"/>
                  </a:lnTo>
                  <a:close/>
                </a:path>
              </a:pathLst>
            </a:custGeom>
            <a:solidFill>
              <a:schemeClr val="tx2">
                <a:lumMod val="75000"/>
              </a:schemeClr>
            </a:solidFill>
            <a:ln w="9525" cap="flat" cmpd="sng">
              <a:noFill/>
              <a:prstDash val="solid"/>
              <a:round/>
              <a:headEnd/>
              <a:tailEnd/>
            </a:ln>
            <a:effectLst/>
          </p:spPr>
          <p:txBody>
            <a:bodyPr wrap="none" anchor="ctr"/>
            <a:lstStyle/>
            <a:p>
              <a:endParaRPr lang="zh-CN" altLang="en-US" dirty="0">
                <a:solidFill>
                  <a:schemeClr val="tx2">
                    <a:lumMod val="75000"/>
                  </a:schemeClr>
                </a:solidFill>
              </a:endParaRPr>
            </a:p>
          </p:txBody>
        </p:sp>
        <p:sp>
          <p:nvSpPr>
            <p:cNvPr id="37" name="Freeform 21"/>
            <p:cNvSpPr>
              <a:spLocks/>
            </p:cNvSpPr>
            <p:nvPr/>
          </p:nvSpPr>
          <p:spPr bwMode="gray">
            <a:xfrm>
              <a:off x="1139822" y="2928934"/>
              <a:ext cx="3003550" cy="1301702"/>
            </a:xfrm>
            <a:custGeom>
              <a:avLst/>
              <a:gdLst/>
              <a:ahLst/>
              <a:cxnLst>
                <a:cxn ang="0">
                  <a:pos x="1323" y="1639"/>
                </a:cxn>
                <a:cxn ang="0">
                  <a:pos x="0" y="671"/>
                </a:cxn>
                <a:cxn ang="0">
                  <a:pos x="1969" y="0"/>
                </a:cxn>
                <a:cxn ang="0">
                  <a:pos x="3406" y="569"/>
                </a:cxn>
                <a:cxn ang="0">
                  <a:pos x="1323" y="163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w="9525" cap="flat" cmpd="sng">
              <a:noFill/>
              <a:prstDash val="solid"/>
              <a:round/>
              <a:headEnd/>
              <a:tailEnd/>
            </a:ln>
            <a:effectLst/>
          </p:spPr>
          <p:txBody>
            <a:bodyPr wrap="none" anchor="ctr"/>
            <a:lstStyle/>
            <a:p>
              <a:endParaRPr lang="zh-CN" altLang="en-US"/>
            </a:p>
          </p:txBody>
        </p:sp>
      </p:grpSp>
      <p:sp>
        <p:nvSpPr>
          <p:cNvPr id="40" name="矩形 39"/>
          <p:cNvSpPr/>
          <p:nvPr/>
        </p:nvSpPr>
        <p:spPr>
          <a:xfrm rot="21396019">
            <a:off x="2102813" y="782979"/>
            <a:ext cx="1072833" cy="317009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0" b="1" cap="none" spc="50" dirty="0" smtClean="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rPr>
              <a:t>2</a:t>
            </a:r>
            <a:endParaRPr lang="zh-CN" altLang="en-US" sz="20000" b="1" cap="none" spc="50" dirty="0">
              <a:ln w="11430"/>
              <a:solidFill>
                <a:srgbClr val="FFC000"/>
              </a:solidFill>
              <a:effectLst>
                <a:glow rad="63500">
                  <a:schemeClr val="accent1">
                    <a:satMod val="175000"/>
                    <a:alpha val="40000"/>
                  </a:schemeClr>
                </a:glow>
                <a:outerShdw blurRad="76200" dist="50800" dir="5400000" algn="tl" rotWithShape="0">
                  <a:srgbClr val="000000">
                    <a:alpha val="65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任务</a:t>
            </a:r>
            <a:r>
              <a:rPr lang="en-US" altLang="zh-CN" dirty="0">
                <a:latin typeface="+mj-ea"/>
              </a:rPr>
              <a:t>6   </a:t>
            </a:r>
            <a:r>
              <a:rPr lang="zh-CN" altLang="en-US" dirty="0" smtClean="0">
                <a:latin typeface="+mj-ea"/>
              </a:rPr>
              <a:t>（续）</a:t>
            </a:r>
            <a:endParaRPr lang="zh-CN" altLang="en-US" dirty="0">
              <a:latin typeface="+mj-ea"/>
            </a:endParaRPr>
          </a:p>
        </p:txBody>
      </p:sp>
      <p:sp>
        <p:nvSpPr>
          <p:cNvPr id="20" name="Text Box 21"/>
          <p:cNvSpPr txBox="1">
            <a:spLocks noChangeArrowheads="1"/>
          </p:cNvSpPr>
          <p:nvPr/>
        </p:nvSpPr>
        <p:spPr bwMode="auto">
          <a:xfrm>
            <a:off x="1243377" y="2027637"/>
            <a:ext cx="2530473"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4   </a:t>
            </a:r>
            <a:r>
              <a:rPr lang="zh-CN" altLang="en-US" dirty="0" smtClean="0">
                <a:solidFill>
                  <a:schemeClr val="tx2">
                    <a:lumMod val="50000"/>
                  </a:schemeClr>
                </a:solidFill>
                <a:latin typeface="黑体" pitchFamily="49" charset="-122"/>
                <a:ea typeface="黑体" pitchFamily="49" charset="-122"/>
              </a:rPr>
              <a:t>修改</a:t>
            </a:r>
            <a:r>
              <a:rPr lang="zh-CN" altLang="en-US" dirty="0">
                <a:solidFill>
                  <a:schemeClr val="tx2">
                    <a:lumMod val="50000"/>
                  </a:schemeClr>
                </a:solidFill>
                <a:latin typeface="黑体" pitchFamily="49" charset="-122"/>
                <a:ea typeface="黑体" pitchFamily="49" charset="-122"/>
              </a:rPr>
              <a:t>上述语句，</a:t>
            </a:r>
            <a:r>
              <a:rPr lang="zh-CN" altLang="en-US" dirty="0" smtClean="0">
                <a:solidFill>
                  <a:schemeClr val="tx2">
                    <a:lumMod val="50000"/>
                  </a:schemeClr>
                </a:solidFill>
                <a:latin typeface="黑体" pitchFamily="49" charset="-122"/>
                <a:ea typeface="黑体" pitchFamily="49" charset="-122"/>
              </a:rPr>
              <a:t>如右所</a:t>
            </a:r>
            <a:r>
              <a:rPr lang="zh-CN" altLang="en-US" dirty="0">
                <a:solidFill>
                  <a:schemeClr val="tx2">
                    <a:lumMod val="50000"/>
                  </a:schemeClr>
                </a:solidFill>
                <a:latin typeface="黑体" pitchFamily="49" charset="-122"/>
                <a:ea typeface="黑体" pitchFamily="49" charset="-122"/>
              </a:rPr>
              <a:t>示：</a:t>
            </a:r>
          </a:p>
          <a:p>
            <a:pPr eaLnBrk="0" hangingPunct="0"/>
            <a:endParaRPr lang="zh-CN" altLang="en-US" dirty="0">
              <a:solidFill>
                <a:schemeClr val="tx2">
                  <a:lumMod val="50000"/>
                </a:schemeClr>
              </a:solidFill>
              <a:latin typeface="黑体" pitchFamily="49" charset="-122"/>
              <a:ea typeface="黑体" pitchFamily="49" charset="-122"/>
            </a:endParaRPr>
          </a:p>
        </p:txBody>
      </p:sp>
      <p:sp>
        <p:nvSpPr>
          <p:cNvPr id="8" name="Line 18"/>
          <p:cNvSpPr>
            <a:spLocks noChangeShapeType="1"/>
          </p:cNvSpPr>
          <p:nvPr/>
        </p:nvSpPr>
        <p:spPr bwMode="auto">
          <a:xfrm flipV="1">
            <a:off x="1243377" y="3212976"/>
            <a:ext cx="2398579"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13" name="Text Box 21"/>
          <p:cNvSpPr txBox="1">
            <a:spLocks noChangeArrowheads="1"/>
          </p:cNvSpPr>
          <p:nvPr/>
        </p:nvSpPr>
        <p:spPr bwMode="auto">
          <a:xfrm>
            <a:off x="1243376" y="3789040"/>
            <a:ext cx="2530473" cy="923330"/>
          </a:xfrm>
          <a:prstGeom prst="rect">
            <a:avLst/>
          </a:prstGeom>
          <a:noFill/>
          <a:ln w="9525">
            <a:noFill/>
            <a:miter lim="800000"/>
            <a:headEnd/>
            <a:tailEnd/>
          </a:ln>
          <a:effectLst/>
        </p:spPr>
        <p:txBody>
          <a:bodyPr wrap="square">
            <a:spAutoFit/>
          </a:bodyPr>
          <a:lstStyle/>
          <a:p>
            <a:pPr eaLnBrk="0" hangingPunct="0"/>
            <a:r>
              <a:rPr lang="zh-CN" altLang="en-US" dirty="0" smtClean="0">
                <a:solidFill>
                  <a:schemeClr val="tx2">
                    <a:lumMod val="50000"/>
                  </a:schemeClr>
                </a:solidFill>
                <a:latin typeface="黑体" pitchFamily="49" charset="-122"/>
                <a:ea typeface="黑体" pitchFamily="49" charset="-122"/>
              </a:rPr>
              <a:t>步骤</a:t>
            </a:r>
            <a:r>
              <a:rPr lang="en-US" altLang="zh-CN" dirty="0" smtClean="0">
                <a:solidFill>
                  <a:schemeClr val="tx2">
                    <a:lumMod val="50000"/>
                  </a:schemeClr>
                </a:solidFill>
                <a:latin typeface="黑体" pitchFamily="49" charset="-122"/>
                <a:ea typeface="黑体" pitchFamily="49" charset="-122"/>
              </a:rPr>
              <a:t>5   </a:t>
            </a:r>
            <a:r>
              <a:rPr lang="zh-CN" altLang="en-US" dirty="0" smtClean="0">
                <a:solidFill>
                  <a:schemeClr val="tx2">
                    <a:lumMod val="50000"/>
                  </a:schemeClr>
                </a:solidFill>
                <a:latin typeface="黑体" pitchFamily="49" charset="-122"/>
                <a:ea typeface="黑体" pitchFamily="49" charset="-122"/>
              </a:rPr>
              <a:t>分析</a:t>
            </a:r>
            <a:r>
              <a:rPr lang="zh-CN" altLang="en-US" dirty="0">
                <a:solidFill>
                  <a:schemeClr val="tx2">
                    <a:lumMod val="50000"/>
                  </a:schemeClr>
                </a:solidFill>
                <a:latin typeface="黑体" pitchFamily="49" charset="-122"/>
                <a:ea typeface="黑体" pitchFamily="49" charset="-122"/>
              </a:rPr>
              <a:t>语法并执行语句，返回消息如图</a:t>
            </a:r>
            <a:r>
              <a:rPr lang="en-US" altLang="zh-CN" dirty="0">
                <a:solidFill>
                  <a:schemeClr val="tx2">
                    <a:lumMod val="50000"/>
                  </a:schemeClr>
                </a:solidFill>
                <a:latin typeface="黑体" pitchFamily="49" charset="-122"/>
                <a:ea typeface="黑体" pitchFamily="49" charset="-122"/>
              </a:rPr>
              <a:t>5.12</a:t>
            </a:r>
            <a:r>
              <a:rPr lang="zh-CN" altLang="en-US" dirty="0">
                <a:solidFill>
                  <a:schemeClr val="tx2">
                    <a:lumMod val="50000"/>
                  </a:schemeClr>
                </a:solidFill>
                <a:latin typeface="黑体" pitchFamily="49" charset="-122"/>
                <a:ea typeface="黑体" pitchFamily="49" charset="-122"/>
              </a:rPr>
              <a:t>所示。</a:t>
            </a:r>
          </a:p>
        </p:txBody>
      </p:sp>
      <p:sp>
        <p:nvSpPr>
          <p:cNvPr id="4" name="矩形 3"/>
          <p:cNvSpPr/>
          <p:nvPr/>
        </p:nvSpPr>
        <p:spPr>
          <a:xfrm>
            <a:off x="4139952" y="1810961"/>
            <a:ext cx="4572000" cy="1754326"/>
          </a:xfrm>
          <a:prstGeom prst="rect">
            <a:avLst/>
          </a:prstGeom>
        </p:spPr>
        <p:txBody>
          <a:bodyPr>
            <a:spAutoFit/>
          </a:bodyPr>
          <a:lstStyle/>
          <a:p>
            <a:pPr>
              <a:buFont typeface="Wingdings" pitchFamily="2" charset="2"/>
              <a:buNone/>
            </a:pPr>
            <a:r>
              <a:rPr lang="en-US" altLang="zh-CN" dirty="0">
                <a:latin typeface="黑体" pitchFamily="49" charset="-122"/>
                <a:ea typeface="黑体" pitchFamily="49" charset="-122"/>
              </a:rPr>
              <a:t>USE Student</a:t>
            </a:r>
          </a:p>
          <a:p>
            <a:pPr>
              <a:buFont typeface="Wingdings" pitchFamily="2" charset="2"/>
              <a:buNone/>
            </a:pPr>
            <a:r>
              <a:rPr lang="en-US" altLang="zh-CN" dirty="0">
                <a:latin typeface="黑体" pitchFamily="49" charset="-122"/>
                <a:ea typeface="黑体" pitchFamily="49" charset="-122"/>
              </a:rPr>
              <a:t>	Go</a:t>
            </a:r>
          </a:p>
          <a:p>
            <a:pPr>
              <a:buFont typeface="Wingdings" pitchFamily="2" charset="2"/>
              <a:buNone/>
            </a:pPr>
            <a:r>
              <a:rPr lang="en-US" altLang="zh-CN" dirty="0">
                <a:latin typeface="黑体" pitchFamily="49" charset="-122"/>
                <a:ea typeface="黑体" pitchFamily="49" charset="-122"/>
              </a:rPr>
              <a:t>	INSERT INTO Classes</a:t>
            </a:r>
          </a:p>
          <a:p>
            <a:pPr>
              <a:buFont typeface="Wingdings" pitchFamily="2" charset="2"/>
              <a:buNone/>
            </a:pPr>
            <a:r>
              <a:rPr lang="en-US" altLang="zh-CN" dirty="0">
                <a:latin typeface="黑体" pitchFamily="49" charset="-122"/>
                <a:ea typeface="黑体" pitchFamily="49" charset="-122"/>
              </a:rPr>
              <a:t>	VALUES('11001','</a:t>
            </a:r>
            <a:r>
              <a:rPr lang="zh-CN" altLang="en-US" dirty="0">
                <a:latin typeface="黑体" pitchFamily="49" charset="-122"/>
                <a:ea typeface="黑体" pitchFamily="49" charset="-122"/>
              </a:rPr>
              <a:t>电子商务班</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经济信息系</a:t>
            </a:r>
            <a:r>
              <a:rPr lang="en-US" altLang="zh-CN" dirty="0">
                <a:latin typeface="黑体" pitchFamily="49" charset="-122"/>
                <a:ea typeface="黑体" pitchFamily="49" charset="-122"/>
              </a:rPr>
              <a:t>','JS002')</a:t>
            </a:r>
          </a:p>
          <a:p>
            <a:pPr>
              <a:buFont typeface="Wingdings" pitchFamily="2" charset="2"/>
              <a:buNone/>
            </a:pPr>
            <a:r>
              <a:rPr lang="en-US" altLang="zh-CN" dirty="0">
                <a:latin typeface="黑体" pitchFamily="49" charset="-122"/>
                <a:ea typeface="黑体" pitchFamily="49" charset="-122"/>
              </a:rPr>
              <a:t>	Go</a:t>
            </a:r>
          </a:p>
        </p:txBody>
      </p:sp>
      <p:pic>
        <p:nvPicPr>
          <p:cNvPr id="11" name="Picture 4"/>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421301" y="4077072"/>
            <a:ext cx="3485491" cy="1479176"/>
          </a:xfrm>
          <a:prstGeom prst="rect">
            <a:avLst/>
          </a:prstGeom>
          <a:noFill/>
          <a:ln/>
        </p:spPr>
      </p:pic>
      <p:sp>
        <p:nvSpPr>
          <p:cNvPr id="12" name="Text Box 5"/>
          <p:cNvSpPr txBox="1">
            <a:spLocks noChangeArrowheads="1"/>
          </p:cNvSpPr>
          <p:nvPr/>
        </p:nvSpPr>
        <p:spPr bwMode="auto">
          <a:xfrm>
            <a:off x="4860032" y="5733256"/>
            <a:ext cx="260803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r>
              <a:rPr lang="zh-CN" altLang="en-US" sz="1800" dirty="0"/>
              <a:t>图</a:t>
            </a:r>
            <a:r>
              <a:rPr lang="en-US" sz="1800" dirty="0"/>
              <a:t>5.12 </a:t>
            </a:r>
            <a:r>
              <a:rPr lang="zh-CN" altLang="en-US" sz="1800" dirty="0"/>
              <a:t>插入失败示例</a:t>
            </a:r>
          </a:p>
        </p:txBody>
      </p:sp>
    </p:spTree>
    <p:extLst>
      <p:ext uri="{BB962C8B-B14F-4D97-AF65-F5344CB8AC3E}">
        <p14:creationId xmlns:p14="http://schemas.microsoft.com/office/powerpoint/2010/main" xmlns="" val="33205851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8349" y="332656"/>
            <a:ext cx="7000924" cy="548283"/>
          </a:xfrm>
        </p:spPr>
        <p:txBody>
          <a:bodyPr/>
          <a:lstStyle/>
          <a:p>
            <a:r>
              <a:rPr lang="zh-CN" altLang="en-US" sz="2400" dirty="0"/>
              <a:t>学习子情境 </a:t>
            </a:r>
            <a:r>
              <a:rPr lang="en-US" altLang="zh-CN" sz="2400" dirty="0" smtClean="0"/>
              <a:t>5.2   </a:t>
            </a:r>
            <a:r>
              <a:rPr lang="zh-CN" altLang="en-US" sz="2400" dirty="0" smtClean="0"/>
              <a:t>设置</a:t>
            </a:r>
            <a:r>
              <a:rPr lang="zh-CN" altLang="en-US" sz="2400" dirty="0"/>
              <a:t>课程表的数据完整性</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31</a:t>
            </a:fld>
            <a:endParaRPr lang="en-US" altLang="zh-CN"/>
          </a:p>
        </p:txBody>
      </p:sp>
      <p:grpSp>
        <p:nvGrpSpPr>
          <p:cNvPr id="3" name="Group 8"/>
          <p:cNvGrpSpPr>
            <a:grpSpLocks/>
          </p:cNvGrpSpPr>
          <p:nvPr/>
        </p:nvGrpSpPr>
        <p:grpSpPr bwMode="auto">
          <a:xfrm>
            <a:off x="2500298" y="1859623"/>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000100" y="2852936"/>
            <a:ext cx="7500990" cy="2802562"/>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214414" y="2852936"/>
            <a:ext cx="7143800" cy="2802562"/>
          </a:xfrm>
          <a:prstGeom prst="rect">
            <a:avLst/>
          </a:prstGeom>
          <a:noFill/>
        </p:spPr>
        <p:txBody>
          <a:bodyPr wrap="square" rtlCol="0">
            <a:spAutoFit/>
          </a:bodyPr>
          <a:lstStyle/>
          <a:p>
            <a:pPr>
              <a:lnSpc>
                <a:spcPct val="150000"/>
              </a:lnSpc>
            </a:pPr>
            <a:r>
              <a:rPr lang="zh-CN" altLang="en-US" sz="2000" dirty="0">
                <a:solidFill>
                  <a:schemeClr val="bg1"/>
                </a:solidFill>
              </a:rPr>
              <a:t>学生信息表中的数据比较多，也最容易出现错误数据，小吴做了更加详细的完整性约束：学号是唯一的，是</a:t>
            </a:r>
            <a:r>
              <a:rPr lang="en-US" altLang="zh-CN" sz="2000" dirty="0">
                <a:solidFill>
                  <a:schemeClr val="bg1"/>
                </a:solidFill>
              </a:rPr>
              <a:t>5</a:t>
            </a:r>
            <a:r>
              <a:rPr lang="zh-CN" altLang="en-US" sz="2000" dirty="0">
                <a:solidFill>
                  <a:schemeClr val="bg1"/>
                </a:solidFill>
              </a:rPr>
              <a:t>位数字字符，性别列可以设置默认值，</a:t>
            </a:r>
            <a:r>
              <a:rPr lang="en-US" altLang="zh-CN" sz="2000" dirty="0">
                <a:solidFill>
                  <a:schemeClr val="bg1"/>
                </a:solidFill>
              </a:rPr>
              <a:t>2011</a:t>
            </a:r>
            <a:r>
              <a:rPr lang="zh-CN" altLang="en-US" sz="2000" dirty="0">
                <a:solidFill>
                  <a:schemeClr val="bg1"/>
                </a:solidFill>
              </a:rPr>
              <a:t>年在校的学生出生日期应该在</a:t>
            </a:r>
            <a:r>
              <a:rPr lang="en-US" altLang="zh-CN" sz="2000" dirty="0">
                <a:solidFill>
                  <a:schemeClr val="bg1"/>
                </a:solidFill>
              </a:rPr>
              <a:t>1996</a:t>
            </a:r>
            <a:r>
              <a:rPr lang="zh-CN" altLang="en-US" sz="2000" dirty="0">
                <a:solidFill>
                  <a:schemeClr val="bg1"/>
                </a:solidFill>
              </a:rPr>
              <a:t>年</a:t>
            </a:r>
            <a:r>
              <a:rPr lang="en-US" altLang="zh-CN" sz="2000" dirty="0">
                <a:solidFill>
                  <a:schemeClr val="bg1"/>
                </a:solidFill>
              </a:rPr>
              <a:t>1</a:t>
            </a:r>
            <a:r>
              <a:rPr lang="zh-CN" altLang="en-US" sz="2000" dirty="0">
                <a:solidFill>
                  <a:schemeClr val="bg1"/>
                </a:solidFill>
              </a:rPr>
              <a:t>月</a:t>
            </a:r>
            <a:r>
              <a:rPr lang="en-US" altLang="zh-CN" sz="2000" dirty="0">
                <a:solidFill>
                  <a:schemeClr val="bg1"/>
                </a:solidFill>
              </a:rPr>
              <a:t>1</a:t>
            </a:r>
            <a:r>
              <a:rPr lang="zh-CN" altLang="en-US" sz="2000" dirty="0">
                <a:solidFill>
                  <a:schemeClr val="bg1"/>
                </a:solidFill>
              </a:rPr>
              <a:t>日以前，入学日期在</a:t>
            </a:r>
            <a:r>
              <a:rPr lang="en-US" altLang="zh-CN" sz="2000" dirty="0">
                <a:solidFill>
                  <a:schemeClr val="bg1"/>
                </a:solidFill>
              </a:rPr>
              <a:t>2008</a:t>
            </a:r>
            <a:r>
              <a:rPr lang="zh-CN" altLang="en-US" sz="2000" dirty="0">
                <a:solidFill>
                  <a:schemeClr val="bg1"/>
                </a:solidFill>
              </a:rPr>
              <a:t>年</a:t>
            </a:r>
            <a:r>
              <a:rPr lang="en-US" altLang="zh-CN" sz="2000" dirty="0">
                <a:solidFill>
                  <a:schemeClr val="bg1"/>
                </a:solidFill>
              </a:rPr>
              <a:t>9</a:t>
            </a:r>
            <a:r>
              <a:rPr lang="zh-CN" altLang="en-US" sz="2000" dirty="0">
                <a:solidFill>
                  <a:schemeClr val="bg1"/>
                </a:solidFill>
              </a:rPr>
              <a:t>月</a:t>
            </a:r>
            <a:r>
              <a:rPr lang="en-US" altLang="zh-CN" sz="2000" dirty="0">
                <a:solidFill>
                  <a:schemeClr val="bg1"/>
                </a:solidFill>
              </a:rPr>
              <a:t>1</a:t>
            </a:r>
            <a:r>
              <a:rPr lang="zh-CN" altLang="en-US" sz="2000" dirty="0">
                <a:solidFill>
                  <a:schemeClr val="bg1"/>
                </a:solidFill>
              </a:rPr>
              <a:t>日以后。有了上述约束，不仅可以有效地避免录入错误数据，还可以提高数据录入的效率</a:t>
            </a:r>
            <a:r>
              <a:rPr lang="zh-CN" altLang="en-US" sz="2000" dirty="0" smtClean="0">
                <a:solidFill>
                  <a:schemeClr val="bg1"/>
                </a:solidFill>
              </a:rPr>
              <a:t>。</a:t>
            </a:r>
            <a:endParaRPr lang="zh-CN" altLang="en-US" sz="2000" dirty="0">
              <a:solidFill>
                <a:schemeClr val="bg1"/>
              </a:solidFill>
            </a:endParaRPr>
          </a:p>
        </p:txBody>
      </p:sp>
      <p:sp>
        <p:nvSpPr>
          <p:cNvPr id="12" name="TextBox 11"/>
          <p:cNvSpPr txBox="1"/>
          <p:nvPr/>
        </p:nvSpPr>
        <p:spPr>
          <a:xfrm>
            <a:off x="2571736" y="1931067"/>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32</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3181352" y="3657623"/>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a:off x="5101109" y="4048541"/>
            <a:ext cx="869055" cy="1056882"/>
          </a:xfrm>
          <a:prstGeom prst="line">
            <a:avLst/>
          </a:prstGeom>
          <a:noFill/>
          <a:ln w="12700">
            <a:solidFill>
              <a:schemeClr val="tx1"/>
            </a:solidFill>
            <a:round/>
            <a:headEnd/>
            <a:tailEnd/>
          </a:ln>
          <a:effectLst/>
        </p:spPr>
        <p:txBody>
          <a:bodyPr wrap="none" anchor="ctr"/>
          <a:lstStyle/>
          <a:p>
            <a:endParaRPr lang="zh-CN" altLang="en-US"/>
          </a:p>
        </p:txBody>
      </p:sp>
      <p:sp>
        <p:nvSpPr>
          <p:cNvPr id="12" name="Line 8"/>
          <p:cNvSpPr>
            <a:spLocks noChangeShapeType="1"/>
          </p:cNvSpPr>
          <p:nvPr/>
        </p:nvSpPr>
        <p:spPr bwMode="gray">
          <a:xfrm flipV="1">
            <a:off x="5314952" y="2667023"/>
            <a:ext cx="533400" cy="8382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44" name="Group 40"/>
          <p:cNvGrpSpPr>
            <a:grpSpLocks/>
          </p:cNvGrpSpPr>
          <p:nvPr/>
        </p:nvGrpSpPr>
        <p:grpSpPr bwMode="auto">
          <a:xfrm>
            <a:off x="2116140" y="2921023"/>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46"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62" name="Group 46"/>
              <p:cNvGrpSpPr>
                <a:grpSpLocks/>
              </p:cNvGrpSpPr>
              <p:nvPr/>
            </p:nvGrpSpPr>
            <p:grpSpPr bwMode="auto">
              <a:xfrm rot="-3733502" flipH="1" flipV="1">
                <a:off x="4250" y="2244"/>
                <a:ext cx="821" cy="191"/>
                <a:chOff x="2528" y="1060"/>
                <a:chExt cx="894" cy="236"/>
              </a:xfrm>
            </p:grpSpPr>
            <p:grpSp>
              <p:nvGrpSpPr>
                <p:cNvPr id="63"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4"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7" name="Group 57"/>
            <p:cNvGrpSpPr>
              <a:grpSpLocks/>
            </p:cNvGrpSpPr>
            <p:nvPr/>
          </p:nvGrpSpPr>
          <p:grpSpPr bwMode="auto">
            <a:xfrm rot="-3733502" flipH="1" flipV="1">
              <a:off x="2362" y="1508"/>
              <a:ext cx="528" cy="122"/>
              <a:chOff x="2528" y="1060"/>
              <a:chExt cx="894" cy="236"/>
            </a:xfrm>
          </p:grpSpPr>
          <p:grpSp>
            <p:nvGrpSpPr>
              <p:cNvPr id="49"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50"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5718282" y="4858763"/>
            <a:ext cx="1146175" cy="1374775"/>
            <a:chOff x="2064" y="1008"/>
            <a:chExt cx="722" cy="866"/>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86" y="1030"/>
              <a:ext cx="680" cy="844"/>
              <a:chOff x="3975" y="1593"/>
              <a:chExt cx="931" cy="1157"/>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31" name="Group 127"/>
          <p:cNvGrpSpPr>
            <a:grpSpLocks/>
          </p:cNvGrpSpPr>
          <p:nvPr/>
        </p:nvGrpSpPr>
        <p:grpSpPr bwMode="auto">
          <a:xfrm>
            <a:off x="5467352" y="1647848"/>
            <a:ext cx="1146175" cy="1374775"/>
            <a:chOff x="2064" y="1008"/>
            <a:chExt cx="722" cy="866"/>
          </a:xfrm>
        </p:grpSpPr>
        <p:sp>
          <p:nvSpPr>
            <p:cNvPr id="132"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33" name="Group 129"/>
            <p:cNvGrpSpPr>
              <a:grpSpLocks/>
            </p:cNvGrpSpPr>
            <p:nvPr/>
          </p:nvGrpSpPr>
          <p:grpSpPr bwMode="auto">
            <a:xfrm>
              <a:off x="2086" y="1030"/>
              <a:ext cx="680" cy="844"/>
              <a:chOff x="3975" y="1593"/>
              <a:chExt cx="931" cy="1157"/>
            </a:xfrm>
          </p:grpSpPr>
          <p:pic>
            <p:nvPicPr>
              <p:cNvPr id="146"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7" name="Oval 131"/>
              <p:cNvSpPr>
                <a:spLocks noChangeArrowheads="1"/>
              </p:cNvSpPr>
              <p:nvPr/>
            </p:nvSpPr>
            <p:spPr bwMode="gray">
              <a:xfrm>
                <a:off x="3975" y="1593"/>
                <a:ext cx="931" cy="937"/>
              </a:xfrm>
              <a:prstGeom prst="ellipse">
                <a:avLst/>
              </a:prstGeom>
              <a:solidFill>
                <a:schemeClr val="folHlink">
                  <a:alpha val="50000"/>
                </a:schemeClr>
              </a:solidFill>
              <a:ln w="9525" algn="ctr">
                <a:noFill/>
                <a:round/>
                <a:headEnd/>
                <a:tailEnd/>
              </a:ln>
              <a:effectLst/>
            </p:spPr>
            <p:txBody>
              <a:bodyPr wrap="none" anchor="ctr"/>
              <a:lstStyle/>
              <a:p>
                <a:endParaRPr lang="zh-CN" altLang="en-US"/>
              </a:p>
            </p:txBody>
          </p:sp>
          <p:pic>
            <p:nvPicPr>
              <p:cNvPr id="148"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9" name="Group 133"/>
              <p:cNvGrpSpPr>
                <a:grpSpLocks/>
              </p:cNvGrpSpPr>
              <p:nvPr/>
            </p:nvGrpSpPr>
            <p:grpSpPr bwMode="auto">
              <a:xfrm rot="-3733502" flipH="1" flipV="1">
                <a:off x="4250" y="2244"/>
                <a:ext cx="821" cy="191"/>
                <a:chOff x="2528" y="1060"/>
                <a:chExt cx="894" cy="236"/>
              </a:xfrm>
            </p:grpSpPr>
            <p:grpSp>
              <p:nvGrpSpPr>
                <p:cNvPr id="150" name="Group 134"/>
                <p:cNvGrpSpPr>
                  <a:grpSpLocks/>
                </p:cNvGrpSpPr>
                <p:nvPr/>
              </p:nvGrpSpPr>
              <p:grpSpPr bwMode="auto">
                <a:xfrm>
                  <a:off x="2528" y="1060"/>
                  <a:ext cx="742" cy="186"/>
                  <a:chOff x="1565" y="2568"/>
                  <a:chExt cx="1118" cy="279"/>
                </a:xfrm>
              </p:grpSpPr>
              <p:sp>
                <p:nvSpPr>
                  <p:cNvPr id="156"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7"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8"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9"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51" name="Group 139"/>
                <p:cNvGrpSpPr>
                  <a:grpSpLocks/>
                </p:cNvGrpSpPr>
                <p:nvPr/>
              </p:nvGrpSpPr>
              <p:grpSpPr bwMode="auto">
                <a:xfrm rot="1353540">
                  <a:off x="2680" y="1110"/>
                  <a:ext cx="742" cy="186"/>
                  <a:chOff x="1565" y="2568"/>
                  <a:chExt cx="1118" cy="279"/>
                </a:xfrm>
              </p:grpSpPr>
              <p:sp>
                <p:nvSpPr>
                  <p:cNvPr id="152"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3"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4"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55"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34" name="Group 144"/>
            <p:cNvGrpSpPr>
              <a:grpSpLocks/>
            </p:cNvGrpSpPr>
            <p:nvPr/>
          </p:nvGrpSpPr>
          <p:grpSpPr bwMode="auto">
            <a:xfrm rot="-3733502" flipH="1" flipV="1">
              <a:off x="2362" y="1508"/>
              <a:ext cx="528" cy="122"/>
              <a:chOff x="2528" y="1060"/>
              <a:chExt cx="894" cy="236"/>
            </a:xfrm>
          </p:grpSpPr>
          <p:grpSp>
            <p:nvGrpSpPr>
              <p:cNvPr id="136" name="Group 145"/>
              <p:cNvGrpSpPr>
                <a:grpSpLocks/>
              </p:cNvGrpSpPr>
              <p:nvPr/>
            </p:nvGrpSpPr>
            <p:grpSpPr bwMode="auto">
              <a:xfrm>
                <a:off x="2528" y="1060"/>
                <a:ext cx="742" cy="186"/>
                <a:chOff x="1565" y="2568"/>
                <a:chExt cx="1118" cy="279"/>
              </a:xfrm>
            </p:grpSpPr>
            <p:sp>
              <p:nvSpPr>
                <p:cNvPr id="142"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3"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4"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5"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37" name="Group 150"/>
              <p:cNvGrpSpPr>
                <a:grpSpLocks/>
              </p:cNvGrpSpPr>
              <p:nvPr/>
            </p:nvGrpSpPr>
            <p:grpSpPr bwMode="auto">
              <a:xfrm rot="1353540">
                <a:off x="2680" y="1110"/>
                <a:ext cx="742" cy="186"/>
                <a:chOff x="1565" y="2568"/>
                <a:chExt cx="1118" cy="279"/>
              </a:xfrm>
            </p:grpSpPr>
            <p:sp>
              <p:nvSpPr>
                <p:cNvPr id="138"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39"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0"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41"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35" name="Rectangle 155"/>
            <p:cNvSpPr>
              <a:spLocks noChangeArrowheads="1"/>
            </p:cNvSpPr>
            <p:nvPr/>
          </p:nvSpPr>
          <p:spPr bwMode="gray">
            <a:xfrm>
              <a:off x="2347"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4</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6" name="AutoShape 172"/>
          <p:cNvSpPr>
            <a:spLocks/>
          </p:cNvSpPr>
          <p:nvPr/>
        </p:nvSpPr>
        <p:spPr bwMode="auto">
          <a:xfrm>
            <a:off x="6864457" y="2080492"/>
            <a:ext cx="1764290" cy="666708"/>
          </a:xfrm>
          <a:prstGeom prst="accentCallout2">
            <a:avLst>
              <a:gd name="adj1" fmla="val 20594"/>
              <a:gd name="adj2" fmla="val -6138"/>
              <a:gd name="adj3" fmla="val 22855"/>
              <a:gd name="adj4" fmla="val -33543"/>
              <a:gd name="adj5" fmla="val 45108"/>
              <a:gd name="adj6" fmla="val -45747"/>
            </a:avLst>
          </a:prstGeom>
          <a:noFill/>
          <a:ln w="9525">
            <a:solidFill>
              <a:schemeClr val="folHlink"/>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语句设置外键（</a:t>
            </a:r>
            <a:r>
              <a:rPr lang="en-US" altLang="zh-CN" dirty="0">
                <a:solidFill>
                  <a:schemeClr val="tx2">
                    <a:lumMod val="50000"/>
                  </a:schemeClr>
                </a:solidFill>
                <a:latin typeface="黑体" pitchFamily="49" charset="-122"/>
                <a:ea typeface="黑体" pitchFamily="49" charset="-122"/>
              </a:rPr>
              <a:t>FOREIGN KEY</a:t>
            </a:r>
            <a:r>
              <a:rPr lang="zh-CN" altLang="en-US" dirty="0">
                <a:solidFill>
                  <a:schemeClr val="tx2">
                    <a:lumMod val="50000"/>
                  </a:schemeClr>
                </a:solidFill>
                <a:latin typeface="黑体" pitchFamily="49" charset="-122"/>
                <a:ea typeface="黑体" pitchFamily="49" charset="-122"/>
              </a:rPr>
              <a:t>）约束</a:t>
            </a:r>
          </a:p>
        </p:txBody>
      </p:sp>
      <p:sp>
        <p:nvSpPr>
          <p:cNvPr id="178" name="AutoShape 174"/>
          <p:cNvSpPr>
            <a:spLocks/>
          </p:cNvSpPr>
          <p:nvPr/>
        </p:nvSpPr>
        <p:spPr bwMode="auto">
          <a:xfrm>
            <a:off x="285752" y="1711348"/>
            <a:ext cx="2603500" cy="434975"/>
          </a:xfrm>
          <a:prstGeom prst="accentCallout2">
            <a:avLst>
              <a:gd name="adj1" fmla="val 26278"/>
              <a:gd name="adj2" fmla="val 104782"/>
              <a:gd name="adj3" fmla="val 26278"/>
              <a:gd name="adj4" fmla="val 114843"/>
              <a:gd name="adj5" fmla="val 98542"/>
              <a:gd name="adj6" fmla="val 125000"/>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语句设置主键（</a:t>
            </a:r>
            <a:r>
              <a:rPr lang="en-US" altLang="zh-CN" dirty="0">
                <a:solidFill>
                  <a:schemeClr val="tx2">
                    <a:lumMod val="50000"/>
                  </a:schemeClr>
                </a:solidFill>
                <a:latin typeface="黑体" pitchFamily="49" charset="-122"/>
                <a:ea typeface="黑体" pitchFamily="49" charset="-122"/>
              </a:rPr>
              <a:t>PRIMARY KEY</a:t>
            </a:r>
            <a:r>
              <a:rPr lang="zh-CN" altLang="en-US" dirty="0">
                <a:solidFill>
                  <a:schemeClr val="tx2">
                    <a:lumMod val="50000"/>
                  </a:schemeClr>
                </a:solidFill>
                <a:latin typeface="黑体" pitchFamily="49" charset="-122"/>
                <a:ea typeface="黑体" pitchFamily="49" charset="-122"/>
              </a:rPr>
              <a:t>）约束</a:t>
            </a:r>
          </a:p>
        </p:txBody>
      </p:sp>
      <p:sp>
        <p:nvSpPr>
          <p:cNvPr id="179" name="AutoShape 175"/>
          <p:cNvSpPr>
            <a:spLocks/>
          </p:cNvSpPr>
          <p:nvPr/>
        </p:nvSpPr>
        <p:spPr bwMode="auto">
          <a:xfrm>
            <a:off x="285751" y="3662386"/>
            <a:ext cx="1981993" cy="800099"/>
          </a:xfrm>
          <a:prstGeom prst="accentCallout2">
            <a:avLst>
              <a:gd name="adj1" fmla="val 26278"/>
              <a:gd name="adj2" fmla="val 98532"/>
              <a:gd name="adj3" fmla="val 26278"/>
              <a:gd name="adj4" fmla="val 118926"/>
              <a:gd name="adj5" fmla="val 11851"/>
              <a:gd name="adj6" fmla="val 127519"/>
            </a:avLst>
          </a:prstGeom>
          <a:noFill/>
          <a:ln w="9525">
            <a:solidFill>
              <a:schemeClr val="accent2"/>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语句设置默认值（</a:t>
            </a:r>
            <a:r>
              <a:rPr lang="en-US" altLang="zh-CN" dirty="0">
                <a:solidFill>
                  <a:schemeClr val="tx2">
                    <a:lumMod val="50000"/>
                  </a:schemeClr>
                </a:solidFill>
                <a:latin typeface="黑体" pitchFamily="49" charset="-122"/>
                <a:ea typeface="黑体" pitchFamily="49" charset="-122"/>
              </a:rPr>
              <a:t>DEFAULT</a:t>
            </a:r>
            <a:r>
              <a:rPr lang="zh-CN" altLang="en-US" dirty="0">
                <a:solidFill>
                  <a:schemeClr val="tx2">
                    <a:lumMod val="50000"/>
                  </a:schemeClr>
                </a:solidFill>
                <a:latin typeface="黑体" pitchFamily="49" charset="-122"/>
                <a:ea typeface="黑体" pitchFamily="49" charset="-122"/>
              </a:rPr>
              <a:t>）约束</a:t>
            </a:r>
          </a:p>
          <a:p>
            <a:pPr>
              <a:lnSpc>
                <a:spcPct val="80000"/>
              </a:lnSpc>
            </a:pPr>
            <a:endParaRPr lang="zh-CN" altLang="en-US" dirty="0">
              <a:solidFill>
                <a:schemeClr val="tx2">
                  <a:lumMod val="50000"/>
                </a:schemeClr>
              </a:solidFill>
              <a:latin typeface="黑体" pitchFamily="49" charset="-122"/>
              <a:ea typeface="黑体" pitchFamily="49" charset="-122"/>
            </a:endParaRPr>
          </a:p>
        </p:txBody>
      </p:sp>
      <p:sp>
        <p:nvSpPr>
          <p:cNvPr id="180" name="AutoShape 176"/>
          <p:cNvSpPr>
            <a:spLocks/>
          </p:cNvSpPr>
          <p:nvPr/>
        </p:nvSpPr>
        <p:spPr bwMode="auto">
          <a:xfrm>
            <a:off x="2983658" y="5366477"/>
            <a:ext cx="1791471" cy="392112"/>
          </a:xfrm>
          <a:prstGeom prst="accentCallout2">
            <a:avLst>
              <a:gd name="adj1" fmla="val 48582"/>
              <a:gd name="adj2" fmla="val 95830"/>
              <a:gd name="adj3" fmla="val 49534"/>
              <a:gd name="adj4" fmla="val 135612"/>
              <a:gd name="adj5" fmla="val -38225"/>
              <a:gd name="adj6" fmla="val 162447"/>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语句设置检查（</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a:t>
            </a:r>
          </a:p>
        </p:txBody>
      </p:sp>
    </p:spTree>
    <p:extLst>
      <p:ext uri="{BB962C8B-B14F-4D97-AF65-F5344CB8AC3E}">
        <p14:creationId xmlns:p14="http://schemas.microsoft.com/office/powerpoint/2010/main" xmlns="" val="34575763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33</a:t>
            </a:fld>
            <a:endParaRPr lang="en-US" altLang="zh-CN"/>
          </a:p>
        </p:txBody>
      </p:sp>
      <p:grpSp>
        <p:nvGrpSpPr>
          <p:cNvPr id="3" name="Group 6"/>
          <p:cNvGrpSpPr>
            <a:grpSpLocks/>
          </p:cNvGrpSpPr>
          <p:nvPr/>
        </p:nvGrpSpPr>
        <p:grpSpPr bwMode="auto">
          <a:xfrm>
            <a:off x="1857356" y="2143116"/>
            <a:ext cx="5715040" cy="2211379"/>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214546" y="2571744"/>
            <a:ext cx="5086370" cy="112857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400" b="0" dirty="0">
                <a:solidFill>
                  <a:schemeClr val="bg1"/>
                </a:solidFill>
              </a:rPr>
              <a:t>为</a:t>
            </a:r>
            <a:r>
              <a:rPr lang="en-US" altLang="zh-CN" sz="2400" b="0" dirty="0">
                <a:solidFill>
                  <a:schemeClr val="bg1"/>
                </a:solidFill>
              </a:rPr>
              <a:t>Students</a:t>
            </a:r>
            <a:r>
              <a:rPr lang="zh-CN" altLang="en-US" sz="2400" b="0" dirty="0">
                <a:solidFill>
                  <a:schemeClr val="bg1"/>
                </a:solidFill>
              </a:rPr>
              <a:t>表添加主键约束、外键约束、检查约束和默认值约束。</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知识总结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34</a:t>
            </a:fld>
            <a:endParaRPr lang="en-US" altLang="zh-CN"/>
          </a:p>
        </p:txBody>
      </p:sp>
      <p:grpSp>
        <p:nvGrpSpPr>
          <p:cNvPr id="3" name="Group 6"/>
          <p:cNvGrpSpPr>
            <a:grpSpLocks/>
          </p:cNvGrpSpPr>
          <p:nvPr/>
        </p:nvGrpSpPr>
        <p:grpSpPr bwMode="auto">
          <a:xfrm>
            <a:off x="1857356" y="2143116"/>
            <a:ext cx="5715040" cy="364333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289101"/>
            <a:ext cx="5086370" cy="3351367"/>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dirty="0">
                <a:solidFill>
                  <a:schemeClr val="bg1"/>
                </a:solidFill>
                <a:latin typeface="黑体" pitchFamily="49" charset="-122"/>
                <a:ea typeface="黑体" pitchFamily="49" charset="-122"/>
              </a:rPr>
              <a:t>主键列的值必须非空且唯一。</a:t>
            </a:r>
            <a:r>
              <a:rPr lang="en-US" altLang="zh-CN" dirty="0">
                <a:solidFill>
                  <a:schemeClr val="bg1"/>
                </a:solidFill>
                <a:latin typeface="黑体" pitchFamily="49" charset="-122"/>
                <a:ea typeface="黑体" pitchFamily="49" charset="-122"/>
              </a:rPr>
              <a:t>Classes</a:t>
            </a:r>
            <a:r>
              <a:rPr lang="zh-CN" altLang="en-US" dirty="0">
                <a:solidFill>
                  <a:schemeClr val="bg1"/>
                </a:solidFill>
                <a:latin typeface="黑体" pitchFamily="49" charset="-122"/>
                <a:ea typeface="黑体" pitchFamily="49" charset="-122"/>
              </a:rPr>
              <a:t>表设置了主键</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之后，再次往表中插入新记录时，</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列的值不能为空，也不能与表中其他记录的</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值重复。本任务的</a:t>
            </a:r>
            <a:r>
              <a:rPr lang="en-US" altLang="zh-CN" dirty="0">
                <a:solidFill>
                  <a:schemeClr val="bg1"/>
                </a:solidFill>
                <a:latin typeface="黑体" pitchFamily="49" charset="-122"/>
                <a:ea typeface="黑体" pitchFamily="49" charset="-122"/>
              </a:rPr>
              <a:t>INSERT INTO</a:t>
            </a:r>
            <a:r>
              <a:rPr lang="zh-CN" altLang="en-US" dirty="0">
                <a:solidFill>
                  <a:schemeClr val="bg1"/>
                </a:solidFill>
                <a:latin typeface="黑体" pitchFamily="49" charset="-122"/>
                <a:ea typeface="黑体" pitchFamily="49" charset="-122"/>
              </a:rPr>
              <a:t>语句没有为</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字段指定值，违背主键列不能为空的要求，因此系统报错。若使用</a:t>
            </a:r>
            <a:r>
              <a:rPr lang="en-US" altLang="zh-CN" dirty="0">
                <a:solidFill>
                  <a:schemeClr val="bg1"/>
                </a:solidFill>
                <a:latin typeface="黑体" pitchFamily="49" charset="-122"/>
                <a:ea typeface="黑体" pitchFamily="49" charset="-122"/>
              </a:rPr>
              <a:t>UPDATE</a:t>
            </a:r>
            <a:r>
              <a:rPr lang="zh-CN" altLang="en-US" dirty="0">
                <a:solidFill>
                  <a:schemeClr val="bg1"/>
                </a:solidFill>
                <a:latin typeface="黑体" pitchFamily="49" charset="-122"/>
                <a:ea typeface="黑体" pitchFamily="49" charset="-122"/>
              </a:rPr>
              <a:t>语句更新表中记录时，也不能把原有的主键值改为空值。</a:t>
            </a:r>
          </a:p>
        </p:txBody>
      </p:sp>
    </p:spTree>
    <p:extLst>
      <p:ext uri="{BB962C8B-B14F-4D97-AF65-F5344CB8AC3E}">
        <p14:creationId xmlns:p14="http://schemas.microsoft.com/office/powerpoint/2010/main" xmlns="" val="11487142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知识总结</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35</a:t>
            </a:fld>
            <a:endParaRPr lang="en-US" altLang="zh-CN"/>
          </a:p>
        </p:txBody>
      </p:sp>
      <p:grpSp>
        <p:nvGrpSpPr>
          <p:cNvPr id="3" name="Group 6"/>
          <p:cNvGrpSpPr>
            <a:grpSpLocks/>
          </p:cNvGrpSpPr>
          <p:nvPr/>
        </p:nvGrpSpPr>
        <p:grpSpPr bwMode="auto">
          <a:xfrm>
            <a:off x="1857356" y="2143116"/>
            <a:ext cx="5715040" cy="364333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171691" y="2289101"/>
            <a:ext cx="5086370" cy="3351367"/>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dirty="0" smtClean="0">
                <a:solidFill>
                  <a:schemeClr val="bg1"/>
                </a:solidFill>
                <a:latin typeface="黑体" pitchFamily="49" charset="-122"/>
                <a:ea typeface="黑体" pitchFamily="49" charset="-122"/>
              </a:rPr>
              <a:t>同理</a:t>
            </a:r>
            <a:r>
              <a:rPr lang="zh-CN" altLang="en-US" dirty="0">
                <a:solidFill>
                  <a:schemeClr val="bg1"/>
                </a:solidFill>
                <a:latin typeface="黑体" pitchFamily="49" charset="-122"/>
                <a:ea typeface="黑体" pitchFamily="49" charset="-122"/>
              </a:rPr>
              <a:t>，在使用</a:t>
            </a:r>
            <a:r>
              <a:rPr lang="en-US" altLang="zh-CN" dirty="0">
                <a:solidFill>
                  <a:schemeClr val="bg1"/>
                </a:solidFill>
                <a:latin typeface="黑体" pitchFamily="49" charset="-122"/>
                <a:ea typeface="黑体" pitchFamily="49" charset="-122"/>
              </a:rPr>
              <a:t>INSERT INTO</a:t>
            </a:r>
            <a:r>
              <a:rPr lang="zh-CN" altLang="en-US" dirty="0">
                <a:solidFill>
                  <a:schemeClr val="bg1"/>
                </a:solidFill>
                <a:latin typeface="黑体" pitchFamily="49" charset="-122"/>
                <a:ea typeface="黑体" pitchFamily="49" charset="-122"/>
              </a:rPr>
              <a:t>和</a:t>
            </a:r>
            <a:r>
              <a:rPr lang="en-US" altLang="zh-CN" dirty="0">
                <a:solidFill>
                  <a:schemeClr val="bg1"/>
                </a:solidFill>
                <a:latin typeface="黑体" pitchFamily="49" charset="-122"/>
                <a:ea typeface="黑体" pitchFamily="49" charset="-122"/>
              </a:rPr>
              <a:t>UPDATE</a:t>
            </a:r>
            <a:r>
              <a:rPr lang="zh-CN" altLang="en-US" dirty="0">
                <a:solidFill>
                  <a:schemeClr val="bg1"/>
                </a:solidFill>
                <a:latin typeface="黑体" pitchFamily="49" charset="-122"/>
                <a:ea typeface="黑体" pitchFamily="49" charset="-122"/>
              </a:rPr>
              <a:t>语句更新数据库表时，要遵守每一个完整性约束，否则都会执行失败，返回报错消息。以</a:t>
            </a:r>
            <a:r>
              <a:rPr lang="en-US" altLang="zh-CN" dirty="0">
                <a:solidFill>
                  <a:schemeClr val="bg1"/>
                </a:solidFill>
                <a:latin typeface="黑体" pitchFamily="49" charset="-122"/>
                <a:ea typeface="黑体" pitchFamily="49" charset="-122"/>
              </a:rPr>
              <a:t>Classes</a:t>
            </a:r>
            <a:r>
              <a:rPr lang="zh-CN" altLang="en-US" dirty="0">
                <a:solidFill>
                  <a:schemeClr val="bg1"/>
                </a:solidFill>
                <a:latin typeface="黑体" pitchFamily="49" charset="-122"/>
                <a:ea typeface="黑体" pitchFamily="49" charset="-122"/>
              </a:rPr>
              <a:t>表为例，插入和更新语句要满足</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列的主键约束和检查约束、</a:t>
            </a:r>
            <a:r>
              <a:rPr lang="en-US" altLang="zh-CN" dirty="0" err="1">
                <a:solidFill>
                  <a:schemeClr val="bg1"/>
                </a:solidFill>
                <a:latin typeface="黑体" pitchFamily="49" charset="-122"/>
                <a:ea typeface="黑体" pitchFamily="49" charset="-122"/>
              </a:rPr>
              <a:t>Class_name</a:t>
            </a:r>
            <a:r>
              <a:rPr lang="zh-CN" altLang="en-US" dirty="0">
                <a:solidFill>
                  <a:schemeClr val="bg1"/>
                </a:solidFill>
                <a:latin typeface="黑体" pitchFamily="49" charset="-122"/>
                <a:ea typeface="黑体" pitchFamily="49" charset="-122"/>
              </a:rPr>
              <a:t>列的唯一键约束、</a:t>
            </a:r>
            <a:r>
              <a:rPr lang="en-US" altLang="zh-CN" dirty="0" err="1">
                <a:solidFill>
                  <a:schemeClr val="bg1"/>
                </a:solidFill>
                <a:latin typeface="黑体" pitchFamily="49" charset="-122"/>
                <a:ea typeface="黑体" pitchFamily="49" charset="-122"/>
              </a:rPr>
              <a:t>Class_teacherid</a:t>
            </a:r>
            <a:r>
              <a:rPr lang="zh-CN" altLang="en-US" dirty="0">
                <a:solidFill>
                  <a:schemeClr val="bg1"/>
                </a:solidFill>
                <a:latin typeface="黑体" pitchFamily="49" charset="-122"/>
                <a:ea typeface="黑体" pitchFamily="49" charset="-122"/>
              </a:rPr>
              <a:t>列的外键约束以及这三列的非空约束。图</a:t>
            </a:r>
            <a:r>
              <a:rPr lang="en-US" altLang="zh-CN" dirty="0">
                <a:solidFill>
                  <a:schemeClr val="bg1"/>
                </a:solidFill>
                <a:latin typeface="黑体" pitchFamily="49" charset="-122"/>
                <a:ea typeface="黑体" pitchFamily="49" charset="-122"/>
              </a:rPr>
              <a:t>5.12</a:t>
            </a:r>
            <a:r>
              <a:rPr lang="zh-CN" altLang="en-US" dirty="0">
                <a:solidFill>
                  <a:schemeClr val="bg1"/>
                </a:solidFill>
                <a:latin typeface="黑体" pitchFamily="49" charset="-122"/>
                <a:ea typeface="黑体" pitchFamily="49" charset="-122"/>
              </a:rPr>
              <a:t>就是违反了</a:t>
            </a:r>
            <a:r>
              <a:rPr lang="en-US" altLang="zh-CN" dirty="0" err="1">
                <a:solidFill>
                  <a:schemeClr val="bg1"/>
                </a:solidFill>
                <a:latin typeface="黑体" pitchFamily="49" charset="-122"/>
                <a:ea typeface="黑体" pitchFamily="49" charset="-122"/>
              </a:rPr>
              <a:t>Class_id</a:t>
            </a:r>
            <a:r>
              <a:rPr lang="zh-CN" altLang="en-US" dirty="0">
                <a:solidFill>
                  <a:schemeClr val="bg1"/>
                </a:solidFill>
                <a:latin typeface="黑体" pitchFamily="49" charset="-122"/>
                <a:ea typeface="黑体" pitchFamily="49" charset="-122"/>
              </a:rPr>
              <a:t>列的检查约束，返回了报错消息。</a:t>
            </a:r>
          </a:p>
        </p:txBody>
      </p:sp>
    </p:spTree>
    <p:extLst>
      <p:ext uri="{BB962C8B-B14F-4D97-AF65-F5344CB8AC3E}">
        <p14:creationId xmlns:p14="http://schemas.microsoft.com/office/powerpoint/2010/main" xmlns="" val="25986587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36</a:t>
            </a:fld>
            <a:endParaRPr lang="en-US" altLang="zh-CN"/>
          </a:p>
        </p:txBody>
      </p:sp>
      <p:sp>
        <p:nvSpPr>
          <p:cNvPr id="6" name="AutoShape 13"/>
          <p:cNvSpPr>
            <a:spLocks noChangeArrowheads="1"/>
          </p:cNvSpPr>
          <p:nvPr/>
        </p:nvSpPr>
        <p:spPr bwMode="gray">
          <a:xfrm>
            <a:off x="1284008" y="1766551"/>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86182"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72200"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80994" y="2377379"/>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83168" y="2397378"/>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28117"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38301"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49754"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702474" y="3097705"/>
            <a:ext cx="2493720" cy="2070732"/>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latin typeface="黑体" pitchFamily="49" charset="-122"/>
              </a:rPr>
              <a:t>使用</a:t>
            </a:r>
            <a:r>
              <a:rPr lang="en-US" altLang="zh-CN" dirty="0">
                <a:latin typeface="黑体" pitchFamily="49" charset="-122"/>
              </a:rPr>
              <a:t>T-SQL</a:t>
            </a:r>
            <a:r>
              <a:rPr lang="zh-CN" altLang="en-US" dirty="0">
                <a:latin typeface="黑体" pitchFamily="49" charset="-122"/>
              </a:rPr>
              <a:t>语句为</a:t>
            </a:r>
            <a:r>
              <a:rPr lang="en-US" altLang="zh-CN" dirty="0">
                <a:latin typeface="黑体" pitchFamily="49" charset="-122"/>
              </a:rPr>
              <a:t>Students</a:t>
            </a:r>
            <a:r>
              <a:rPr lang="zh-CN" altLang="en-US" dirty="0">
                <a:latin typeface="黑体" pitchFamily="49" charset="-122"/>
              </a:rPr>
              <a:t>表的</a:t>
            </a:r>
            <a:r>
              <a:rPr lang="en-US" altLang="zh-CN" dirty="0" err="1">
                <a:latin typeface="黑体" pitchFamily="49" charset="-122"/>
              </a:rPr>
              <a:t>Student_id</a:t>
            </a:r>
            <a:r>
              <a:rPr lang="zh-CN" altLang="en-US" dirty="0">
                <a:latin typeface="黑体" pitchFamily="49" charset="-122"/>
              </a:rPr>
              <a:t>列创建</a:t>
            </a:r>
            <a:r>
              <a:rPr lang="en-US" altLang="zh-CN" dirty="0">
                <a:latin typeface="黑体" pitchFamily="49" charset="-122"/>
              </a:rPr>
              <a:t>PRIMARY KEY</a:t>
            </a:r>
            <a:r>
              <a:rPr lang="zh-CN" altLang="en-US" dirty="0">
                <a:latin typeface="黑体" pitchFamily="49" charset="-122"/>
              </a:rPr>
              <a:t>约束，从而保证表中所有的行都是唯一的，确保所有的记录都是可以区分</a:t>
            </a:r>
            <a:r>
              <a:rPr lang="zh-CN" altLang="en-US" dirty="0" smtClean="0">
                <a:latin typeface="黑体" pitchFamily="49" charset="-122"/>
              </a:rPr>
              <a:t>的</a:t>
            </a:r>
            <a:endParaRPr lang="zh-CN" altLang="en-US" dirty="0">
              <a:latin typeface="黑体" pitchFamily="49" charset="-122"/>
            </a:endParaRPr>
          </a:p>
        </p:txBody>
      </p:sp>
      <p:sp>
        <p:nvSpPr>
          <p:cNvPr id="18" name="Text Box 25"/>
          <p:cNvSpPr txBox="1">
            <a:spLocks noChangeArrowheads="1"/>
          </p:cNvSpPr>
          <p:nvPr/>
        </p:nvSpPr>
        <p:spPr bwMode="gray">
          <a:xfrm>
            <a:off x="3608067" y="3049505"/>
            <a:ext cx="2119617" cy="120032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使用</a:t>
            </a:r>
            <a:r>
              <a:rPr lang="en-US" altLang="zh-CN" dirty="0"/>
              <a:t>T-SQL</a:t>
            </a:r>
            <a:r>
              <a:rPr lang="zh-CN" altLang="en-US" dirty="0"/>
              <a:t>语句为</a:t>
            </a:r>
            <a:r>
              <a:rPr lang="en-US" altLang="zh-CN" dirty="0"/>
              <a:t>Students</a:t>
            </a:r>
            <a:r>
              <a:rPr lang="zh-CN" altLang="en-US" dirty="0"/>
              <a:t>表的</a:t>
            </a:r>
            <a:r>
              <a:rPr lang="en-US" altLang="zh-CN" dirty="0" err="1"/>
              <a:t>Student_sex</a:t>
            </a:r>
            <a:r>
              <a:rPr lang="zh-CN" altLang="en-US" dirty="0"/>
              <a:t>列添加默认值为“男”</a:t>
            </a:r>
            <a:endParaRPr lang="en-US" altLang="zh-CN" dirty="0">
              <a:solidFill>
                <a:srgbClr val="000000"/>
              </a:solidFill>
            </a:endParaRPr>
          </a:p>
        </p:txBody>
      </p:sp>
      <p:sp>
        <p:nvSpPr>
          <p:cNvPr id="19" name="Text Box 26"/>
          <p:cNvSpPr txBox="1">
            <a:spLocks noChangeArrowheads="1"/>
          </p:cNvSpPr>
          <p:nvPr/>
        </p:nvSpPr>
        <p:spPr bwMode="gray">
          <a:xfrm>
            <a:off x="6405644" y="3075547"/>
            <a:ext cx="1530270"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删除任务</a:t>
            </a:r>
            <a:r>
              <a:rPr lang="en-US" altLang="zh-CN" sz="1600" dirty="0"/>
              <a:t>2</a:t>
            </a:r>
            <a:r>
              <a:rPr lang="zh-CN" altLang="en-US" sz="1600" dirty="0"/>
              <a:t>中创建的约束</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37</a:t>
            </a:fld>
            <a:endParaRPr lang="en-US" altLang="zh-CN"/>
          </a:p>
        </p:txBody>
      </p:sp>
      <p:sp>
        <p:nvSpPr>
          <p:cNvPr id="6" name="AutoShape 13"/>
          <p:cNvSpPr>
            <a:spLocks noChangeArrowheads="1"/>
          </p:cNvSpPr>
          <p:nvPr/>
        </p:nvSpPr>
        <p:spPr bwMode="gray">
          <a:xfrm>
            <a:off x="1284008" y="1766551"/>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786182"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372200" y="1786550"/>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580994" y="2377379"/>
            <a:ext cx="1205188" cy="1999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083168" y="2397378"/>
            <a:ext cx="128903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428117"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938301"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5</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549754" y="2212712"/>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6</a:t>
            </a:r>
            <a:endParaRPr lang="en-US" altLang="zh-CN" b="1" dirty="0">
              <a:solidFill>
                <a:srgbClr val="FFFFFF"/>
              </a:solidFill>
              <a:ea typeface="宋体" pitchFamily="2" charset="-122"/>
            </a:endParaRPr>
          </a:p>
        </p:txBody>
      </p:sp>
      <p:sp>
        <p:nvSpPr>
          <p:cNvPr id="18" name="Text Box 25"/>
          <p:cNvSpPr txBox="1">
            <a:spLocks noChangeArrowheads="1"/>
          </p:cNvSpPr>
          <p:nvPr/>
        </p:nvSpPr>
        <p:spPr bwMode="gray">
          <a:xfrm>
            <a:off x="3419872" y="3121713"/>
            <a:ext cx="2592288" cy="2862322"/>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dirty="0"/>
              <a:t>使用</a:t>
            </a:r>
            <a:r>
              <a:rPr lang="en-US" altLang="zh-CN" dirty="0"/>
              <a:t>T-SQL</a:t>
            </a:r>
            <a:r>
              <a:rPr lang="zh-CN" altLang="en-US" dirty="0"/>
              <a:t>语句为</a:t>
            </a:r>
            <a:r>
              <a:rPr lang="en-US" altLang="zh-CN" dirty="0"/>
              <a:t>Students</a:t>
            </a:r>
            <a:r>
              <a:rPr lang="zh-CN" altLang="en-US" dirty="0"/>
              <a:t>表添加检查约束，限制</a:t>
            </a:r>
            <a:r>
              <a:rPr lang="en-US" altLang="zh-CN" dirty="0" err="1"/>
              <a:t>Student_id</a:t>
            </a:r>
            <a:r>
              <a:rPr lang="zh-CN" altLang="en-US" dirty="0"/>
              <a:t>列的值为</a:t>
            </a:r>
            <a:r>
              <a:rPr lang="en-US" altLang="zh-CN" dirty="0"/>
              <a:t>5</a:t>
            </a:r>
            <a:r>
              <a:rPr lang="zh-CN" altLang="en-US" dirty="0"/>
              <a:t>位数字字符，</a:t>
            </a:r>
            <a:r>
              <a:rPr lang="en-US" altLang="zh-CN" dirty="0"/>
              <a:t>2011</a:t>
            </a:r>
            <a:r>
              <a:rPr lang="zh-CN" altLang="en-US" dirty="0"/>
              <a:t>年在校的学生</a:t>
            </a:r>
            <a:r>
              <a:rPr lang="en-US" altLang="zh-CN" dirty="0" err="1"/>
              <a:t>Student_birthday</a:t>
            </a:r>
            <a:r>
              <a:rPr lang="zh-CN" altLang="en-US" dirty="0"/>
              <a:t>列的值小于等于</a:t>
            </a:r>
            <a:r>
              <a:rPr lang="en-US" altLang="zh-CN" dirty="0"/>
              <a:t>1996</a:t>
            </a:r>
            <a:r>
              <a:rPr lang="zh-CN" altLang="en-US" dirty="0"/>
              <a:t>年</a:t>
            </a:r>
            <a:r>
              <a:rPr lang="en-US" altLang="zh-CN" dirty="0"/>
              <a:t>1</a:t>
            </a:r>
            <a:r>
              <a:rPr lang="zh-CN" altLang="en-US" dirty="0"/>
              <a:t>月</a:t>
            </a:r>
            <a:r>
              <a:rPr lang="en-US" altLang="zh-CN" dirty="0"/>
              <a:t>1</a:t>
            </a:r>
            <a:r>
              <a:rPr lang="zh-CN" altLang="en-US" dirty="0"/>
              <a:t>日，</a:t>
            </a:r>
            <a:r>
              <a:rPr lang="en-US" altLang="zh-CN" dirty="0" err="1"/>
              <a:t>Student_time</a:t>
            </a:r>
            <a:r>
              <a:rPr lang="zh-CN" altLang="en-US" dirty="0"/>
              <a:t>列的值大于等于</a:t>
            </a:r>
            <a:r>
              <a:rPr lang="en-US" altLang="zh-CN" dirty="0"/>
              <a:t>2008</a:t>
            </a:r>
            <a:r>
              <a:rPr lang="zh-CN" altLang="en-US" dirty="0"/>
              <a:t>年</a:t>
            </a:r>
            <a:r>
              <a:rPr lang="en-US" altLang="zh-CN" dirty="0"/>
              <a:t>9</a:t>
            </a:r>
            <a:r>
              <a:rPr lang="zh-CN" altLang="en-US" dirty="0"/>
              <a:t>月</a:t>
            </a:r>
            <a:r>
              <a:rPr lang="en-US" altLang="zh-CN" dirty="0"/>
              <a:t>1</a:t>
            </a:r>
            <a:r>
              <a:rPr lang="zh-CN" altLang="en-US" dirty="0"/>
              <a:t>日</a:t>
            </a:r>
            <a:endParaRPr lang="en-US" altLang="zh-CN" dirty="0">
              <a:solidFill>
                <a:srgbClr val="000000"/>
              </a:solidFill>
            </a:endParaRPr>
          </a:p>
        </p:txBody>
      </p:sp>
      <p:sp>
        <p:nvSpPr>
          <p:cNvPr id="19" name="Text Box 26"/>
          <p:cNvSpPr txBox="1">
            <a:spLocks noChangeArrowheads="1"/>
          </p:cNvSpPr>
          <p:nvPr/>
        </p:nvSpPr>
        <p:spPr bwMode="gray">
          <a:xfrm>
            <a:off x="6372200" y="3098612"/>
            <a:ext cx="1838764" cy="1815882"/>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使用</a:t>
            </a:r>
            <a:r>
              <a:rPr lang="en-US" altLang="zh-CN" sz="1600" dirty="0"/>
              <a:t>T-SQL</a:t>
            </a:r>
            <a:r>
              <a:rPr lang="zh-CN" altLang="en-US" sz="1600" dirty="0"/>
              <a:t>语句为</a:t>
            </a:r>
            <a:r>
              <a:rPr lang="en-US" altLang="zh-CN" sz="1600" dirty="0"/>
              <a:t>Students</a:t>
            </a:r>
            <a:r>
              <a:rPr lang="zh-CN" altLang="en-US" sz="1600" dirty="0"/>
              <a:t>表创建外键约束，限制</a:t>
            </a:r>
            <a:r>
              <a:rPr lang="en-US" altLang="zh-CN" sz="1600" dirty="0" err="1"/>
              <a:t>Student_classid</a:t>
            </a:r>
            <a:r>
              <a:rPr lang="zh-CN" altLang="en-US" sz="1600" dirty="0"/>
              <a:t>列的数据只能是</a:t>
            </a:r>
            <a:r>
              <a:rPr lang="en-US" altLang="zh-CN" sz="1600" dirty="0"/>
              <a:t>Classes</a:t>
            </a:r>
            <a:r>
              <a:rPr lang="zh-CN" altLang="en-US" sz="1600" dirty="0"/>
              <a:t>表</a:t>
            </a:r>
            <a:r>
              <a:rPr lang="en-US" altLang="zh-CN" sz="1600" dirty="0" err="1"/>
              <a:t>Class_id</a:t>
            </a:r>
            <a:r>
              <a:rPr lang="zh-CN" altLang="en-US" sz="1600" dirty="0"/>
              <a:t>列的值</a:t>
            </a:r>
            <a:endParaRPr lang="en-US" altLang="zh-CN" sz="1600" dirty="0">
              <a:solidFill>
                <a:srgbClr val="000000"/>
              </a:solidFill>
              <a:ea typeface="宋体" pitchFamily="2" charset="-122"/>
            </a:endParaRPr>
          </a:p>
        </p:txBody>
      </p:sp>
      <p:sp>
        <p:nvSpPr>
          <p:cNvPr id="39" name="Text Box 26"/>
          <p:cNvSpPr txBox="1">
            <a:spLocks noChangeArrowheads="1"/>
          </p:cNvSpPr>
          <p:nvPr/>
        </p:nvSpPr>
        <p:spPr bwMode="gray">
          <a:xfrm>
            <a:off x="995436" y="3121713"/>
            <a:ext cx="2188152" cy="1077218"/>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使用</a:t>
            </a:r>
            <a:r>
              <a:rPr lang="en-US" altLang="zh-CN" sz="1600" dirty="0"/>
              <a:t>Management Studio</a:t>
            </a:r>
            <a:r>
              <a:rPr lang="zh-CN" altLang="en-US" sz="1600" dirty="0"/>
              <a:t>为</a:t>
            </a:r>
            <a:r>
              <a:rPr lang="en-US" altLang="zh-CN" sz="1600" dirty="0"/>
              <a:t>Students</a:t>
            </a:r>
            <a:r>
              <a:rPr lang="zh-CN" altLang="en-US" sz="1600" dirty="0"/>
              <a:t>表的</a:t>
            </a:r>
            <a:r>
              <a:rPr lang="en-US" altLang="zh-CN" sz="1600" dirty="0" err="1"/>
              <a:t>Student_sex</a:t>
            </a:r>
            <a:r>
              <a:rPr lang="zh-CN" altLang="en-US" sz="1600" dirty="0"/>
              <a:t>列添加默认值为“男”</a:t>
            </a:r>
            <a:endParaRPr lang="en-US" altLang="zh-CN" sz="1600" dirty="0">
              <a:solidFill>
                <a:srgbClr val="000000"/>
              </a:solidFill>
              <a:ea typeface="宋体" pitchFamily="2" charset="-122"/>
            </a:endParaRPr>
          </a:p>
        </p:txBody>
      </p:sp>
    </p:spTree>
    <p:extLst>
      <p:ext uri="{BB962C8B-B14F-4D97-AF65-F5344CB8AC3E}">
        <p14:creationId xmlns:p14="http://schemas.microsoft.com/office/powerpoint/2010/main" xmlns="" val="42786500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6786" y="354805"/>
            <a:ext cx="6154270" cy="487363"/>
          </a:xfrm>
        </p:spPr>
        <p:txBody>
          <a:bodyPr/>
          <a:lstStyle/>
          <a:p>
            <a:r>
              <a:rPr lang="zh-CN" altLang="en-US" sz="2000" dirty="0" smtClean="0">
                <a:latin typeface="+mj-ea"/>
              </a:rPr>
              <a:t>任务</a:t>
            </a:r>
            <a:r>
              <a:rPr lang="en-US" altLang="zh-CN" sz="2000" dirty="0" smtClean="0">
                <a:latin typeface="+mj-ea"/>
              </a:rPr>
              <a:t>1  </a:t>
            </a:r>
            <a:r>
              <a:rPr lang="zh-CN" altLang="en-US" sz="2000" dirty="0" smtClean="0">
                <a:latin typeface="+mj-ea"/>
              </a:rPr>
              <a:t>使用</a:t>
            </a:r>
            <a:r>
              <a:rPr lang="en-US" altLang="zh-CN" sz="2000" dirty="0">
                <a:latin typeface="+mj-ea"/>
              </a:rPr>
              <a:t>T-SQL</a:t>
            </a:r>
            <a:r>
              <a:rPr lang="zh-CN" altLang="en-US" sz="2000" dirty="0">
                <a:latin typeface="+mj-ea"/>
              </a:rPr>
              <a:t>语句为</a:t>
            </a:r>
            <a:r>
              <a:rPr lang="en-US" altLang="zh-CN" sz="2000" dirty="0">
                <a:latin typeface="+mj-ea"/>
              </a:rPr>
              <a:t>Students</a:t>
            </a:r>
            <a:r>
              <a:rPr lang="zh-CN" altLang="en-US" sz="2000" dirty="0">
                <a:latin typeface="+mj-ea"/>
              </a:rPr>
              <a:t>表的</a:t>
            </a:r>
            <a:r>
              <a:rPr lang="en-US" altLang="zh-CN" sz="2000" dirty="0" err="1">
                <a:latin typeface="+mj-ea"/>
              </a:rPr>
              <a:t>Student_id</a:t>
            </a:r>
            <a:r>
              <a:rPr lang="zh-CN" altLang="en-US" sz="2000" dirty="0">
                <a:latin typeface="+mj-ea"/>
              </a:rPr>
              <a:t>列创建</a:t>
            </a:r>
            <a:r>
              <a:rPr lang="en-US" altLang="zh-CN" sz="2000" dirty="0">
                <a:latin typeface="+mj-ea"/>
              </a:rPr>
              <a:t>PRIMARY KEY</a:t>
            </a:r>
            <a:r>
              <a:rPr lang="zh-CN" altLang="en-US" sz="2000" dirty="0">
                <a:latin typeface="+mj-ea"/>
              </a:rPr>
              <a:t>约束，从而保证表中所有的行都是唯一的，确保所有的记录都是可以区分的</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38</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72008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71285" y="1929899"/>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6" name="Group 10"/>
          <p:cNvGrpSpPr>
            <a:grpSpLocks/>
          </p:cNvGrpSpPr>
          <p:nvPr/>
        </p:nvGrpSpPr>
        <p:grpSpPr bwMode="auto">
          <a:xfrm>
            <a:off x="1154069" y="4125270"/>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92168" y="414908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3054865"/>
            <a:ext cx="5973333" cy="3110439"/>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4" y="3229317"/>
            <a:ext cx="5760001" cy="286232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输入以下语句，为</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表创建</a:t>
            </a:r>
            <a:r>
              <a:rPr lang="zh-CN" altLang="en-US" dirty="0" smtClean="0">
                <a:solidFill>
                  <a:schemeClr val="tx2">
                    <a:lumMod val="50000"/>
                  </a:schemeClr>
                </a:solidFill>
                <a:latin typeface="黑体" pitchFamily="49" charset="-122"/>
                <a:ea typeface="黑体" pitchFamily="49" charset="-122"/>
              </a:rPr>
              <a:t>基于</a:t>
            </a:r>
            <a:r>
              <a:rPr lang="en-US" altLang="zh-CN" dirty="0" err="1" smtClean="0">
                <a:solidFill>
                  <a:schemeClr val="tx2">
                    <a:lumMod val="50000"/>
                  </a:schemeClr>
                </a:solidFill>
                <a:latin typeface="黑体" pitchFamily="49" charset="-122"/>
                <a:ea typeface="黑体" pitchFamily="49" charset="-122"/>
              </a:rPr>
              <a:t>Student_id</a:t>
            </a:r>
            <a:r>
              <a:rPr lang="zh-CN" altLang="en-US" dirty="0">
                <a:solidFill>
                  <a:schemeClr val="tx2">
                    <a:lumMod val="50000"/>
                  </a:schemeClr>
                </a:solidFill>
                <a:latin typeface="黑体" pitchFamily="49" charset="-122"/>
                <a:ea typeface="黑体" pitchFamily="49" charset="-122"/>
              </a:rPr>
              <a:t>列的主键约束</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0" hangingPunct="0">
              <a:buClr>
                <a:srgbClr val="D7181F"/>
              </a:buClr>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a:buFont typeface="Wingdings" pitchFamily="2" charset="2"/>
              <a:buNone/>
            </a:pPr>
            <a:r>
              <a:rPr lang="en-US" altLang="zh-CN" dirty="0">
                <a:latin typeface="黑体" pitchFamily="49" charset="-122"/>
                <a:ea typeface="黑体" pitchFamily="49" charset="-122"/>
              </a:rPr>
              <a:t>USE Student</a:t>
            </a:r>
          </a:p>
          <a:p>
            <a:pPr>
              <a:buFont typeface="Wingdings" pitchFamily="2" charset="2"/>
              <a:buNone/>
            </a:pPr>
            <a:r>
              <a:rPr lang="en-US" altLang="zh-CN" dirty="0">
                <a:latin typeface="黑体" pitchFamily="49" charset="-122"/>
                <a:ea typeface="黑体" pitchFamily="49" charset="-122"/>
              </a:rPr>
              <a:t>	Go</a:t>
            </a:r>
          </a:p>
          <a:p>
            <a:pPr>
              <a:buFont typeface="Wingdings" pitchFamily="2" charset="2"/>
              <a:buNone/>
            </a:pPr>
            <a:r>
              <a:rPr lang="en-US" altLang="zh-CN" dirty="0">
                <a:latin typeface="黑体" pitchFamily="49" charset="-122"/>
                <a:ea typeface="黑体" pitchFamily="49" charset="-122"/>
              </a:rPr>
              <a:t>	ALTER TABLE Students</a:t>
            </a:r>
          </a:p>
          <a:p>
            <a:pPr>
              <a:buFont typeface="Wingdings" pitchFamily="2" charset="2"/>
              <a:buNone/>
            </a:pPr>
            <a:r>
              <a:rPr lang="en-US" altLang="zh-CN" dirty="0">
                <a:latin typeface="黑体" pitchFamily="49" charset="-122"/>
                <a:ea typeface="黑体" pitchFamily="49" charset="-122"/>
              </a:rPr>
              <a:t>	ADD CONSTRAINT </a:t>
            </a:r>
            <a:r>
              <a:rPr lang="en-US" altLang="zh-CN" dirty="0" err="1">
                <a:latin typeface="黑体" pitchFamily="49" charset="-122"/>
                <a:ea typeface="黑体" pitchFamily="49" charset="-122"/>
              </a:rPr>
              <a:t>PK_Students</a:t>
            </a:r>
            <a:r>
              <a:rPr lang="en-US" altLang="zh-CN" dirty="0">
                <a:latin typeface="黑体" pitchFamily="49" charset="-122"/>
                <a:ea typeface="黑体" pitchFamily="49" charset="-122"/>
              </a:rPr>
              <a:t> PRIMARY KEY(</a:t>
            </a:r>
            <a:r>
              <a:rPr lang="en-US" altLang="zh-CN" dirty="0" err="1">
                <a:latin typeface="黑体" pitchFamily="49" charset="-122"/>
                <a:ea typeface="黑体" pitchFamily="49" charset="-122"/>
              </a:rPr>
              <a:t>Students_id</a:t>
            </a:r>
            <a:r>
              <a:rPr lang="en-US" altLang="zh-CN" dirty="0">
                <a:latin typeface="黑体" pitchFamily="49" charset="-122"/>
                <a:ea typeface="黑体" pitchFamily="49" charset="-122"/>
              </a:rPr>
              <a:t>)  </a:t>
            </a:r>
          </a:p>
          <a:p>
            <a:pPr>
              <a:buFont typeface="Wingdings" pitchFamily="2" charset="2"/>
              <a:buNone/>
            </a:pPr>
            <a:r>
              <a:rPr lang="en-US" altLang="zh-CN" dirty="0">
                <a:latin typeface="黑体" pitchFamily="49" charset="-122"/>
                <a:ea typeface="黑体" pitchFamily="49" charset="-122"/>
              </a:rPr>
              <a:t>	Go</a:t>
            </a:r>
          </a:p>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其中，</a:t>
            </a:r>
            <a:r>
              <a:rPr lang="en-US" altLang="zh-CN" dirty="0">
                <a:solidFill>
                  <a:schemeClr val="tx2">
                    <a:lumMod val="50000"/>
                  </a:schemeClr>
                </a:solidFill>
                <a:latin typeface="黑体" pitchFamily="49" charset="-122"/>
                <a:ea typeface="黑体" pitchFamily="49" charset="-122"/>
              </a:rPr>
              <a:t>PK_ Students</a:t>
            </a:r>
            <a:r>
              <a:rPr lang="zh-CN" altLang="en-US" dirty="0">
                <a:solidFill>
                  <a:schemeClr val="tx2">
                    <a:lumMod val="50000"/>
                  </a:schemeClr>
                </a:solidFill>
                <a:latin typeface="黑体" pitchFamily="49" charset="-122"/>
                <a:ea typeface="黑体" pitchFamily="49" charset="-122"/>
              </a:rPr>
              <a:t>是该主键约束的约束</a:t>
            </a:r>
            <a:r>
              <a:rPr lang="zh-CN" altLang="en-US" dirty="0" smtClean="0">
                <a:solidFill>
                  <a:schemeClr val="tx2">
                    <a:lumMod val="50000"/>
                  </a:schemeClr>
                </a:solidFill>
                <a:latin typeface="黑体" pitchFamily="49" charset="-122"/>
                <a:ea typeface="黑体" pitchFamily="49" charset="-122"/>
              </a:rPr>
              <a:t>名</a:t>
            </a: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1    </a:t>
            </a:r>
            <a:r>
              <a:rPr lang="en-US" altLang="zh-CN" sz="2400" dirty="0"/>
              <a:t>(</a:t>
            </a:r>
            <a:r>
              <a:rPr lang="zh-CN" altLang="en-US" sz="2400" dirty="0"/>
              <a:t>续</a:t>
            </a:r>
            <a:r>
              <a:rPr lang="en-US" altLang="zh-CN" sz="2400" dirty="0"/>
              <a:t>)</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39</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648072"/>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40641" y="1903086"/>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分析语法并执行语句。</a:t>
            </a:r>
            <a:endParaRPr lang="en-US" altLang="zh-CN" dirty="0">
              <a:solidFill>
                <a:schemeClr val="tx2">
                  <a:lumMod val="50000"/>
                </a:schemeClr>
              </a:solidFill>
              <a:latin typeface="黑体" pitchFamily="49" charset="-122"/>
              <a:ea typeface="黑体" pitchFamily="49" charset="-122"/>
            </a:endParaRPr>
          </a:p>
        </p:txBody>
      </p:sp>
      <p:sp>
        <p:nvSpPr>
          <p:cNvPr id="16" name="AutoShape 19"/>
          <p:cNvSpPr>
            <a:spLocks noChangeArrowheads="1"/>
          </p:cNvSpPr>
          <p:nvPr/>
        </p:nvSpPr>
        <p:spPr bwMode="ltGray">
          <a:xfrm>
            <a:off x="1168091" y="2564904"/>
            <a:ext cx="7025797" cy="1818131"/>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1395530" y="2628709"/>
            <a:ext cx="6570917" cy="1754326"/>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本</a:t>
            </a:r>
            <a:r>
              <a:rPr lang="zh-CN" altLang="en-US" dirty="0">
                <a:solidFill>
                  <a:schemeClr val="tx2">
                    <a:lumMod val="50000"/>
                  </a:schemeClr>
                </a:solidFill>
                <a:latin typeface="黑体" pitchFamily="49" charset="-122"/>
                <a:ea typeface="黑体" pitchFamily="49" charset="-122"/>
              </a:rPr>
              <a:t>任务中由于</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表已经存在，所以使用</a:t>
            </a:r>
            <a:r>
              <a:rPr lang="en-US" altLang="zh-CN" dirty="0">
                <a:solidFill>
                  <a:schemeClr val="tx2">
                    <a:lumMod val="50000"/>
                  </a:schemeClr>
                </a:solidFill>
                <a:latin typeface="黑体" pitchFamily="49" charset="-122"/>
                <a:ea typeface="黑体" pitchFamily="49" charset="-122"/>
              </a:rPr>
              <a:t>ALTER TABLE</a:t>
            </a:r>
            <a:r>
              <a:rPr lang="zh-CN" altLang="en-US" dirty="0">
                <a:solidFill>
                  <a:schemeClr val="tx2">
                    <a:lumMod val="50000"/>
                  </a:schemeClr>
                </a:solidFill>
                <a:latin typeface="黑体" pitchFamily="49" charset="-122"/>
                <a:ea typeface="黑体" pitchFamily="49" charset="-122"/>
              </a:rPr>
              <a:t>语句为其添加主键约束。当然，在创建表的同时也可以创建主键约束，如在创建</a:t>
            </a:r>
            <a:r>
              <a:rPr lang="en-US" altLang="zh-CN" dirty="0">
                <a:solidFill>
                  <a:schemeClr val="tx2">
                    <a:lumMod val="50000"/>
                  </a:schemeClr>
                </a:solidFill>
                <a:latin typeface="黑体" pitchFamily="49" charset="-122"/>
                <a:ea typeface="黑体" pitchFamily="49" charset="-122"/>
              </a:rPr>
              <a:t>Teachers</a:t>
            </a:r>
            <a:r>
              <a:rPr lang="zh-CN" altLang="en-US" dirty="0">
                <a:solidFill>
                  <a:schemeClr val="tx2">
                    <a:lumMod val="50000"/>
                  </a:schemeClr>
                </a:solidFill>
                <a:latin typeface="黑体" pitchFamily="49" charset="-122"/>
                <a:ea typeface="黑体" pitchFamily="49" charset="-122"/>
              </a:rPr>
              <a:t>教师表的同时为其创建主键约束，语句如下</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9532" y="4509120"/>
            <a:ext cx="4864348" cy="17539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44007" y="4446077"/>
            <a:ext cx="4031031" cy="1880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69407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398462" y="188640"/>
            <a:ext cx="8229600" cy="927100"/>
          </a:xfrm>
        </p:spPr>
        <p:txBody>
          <a:bodyPr/>
          <a:lstStyle/>
          <a:p>
            <a:r>
              <a:rPr lang="zh-CN" altLang="en-US" dirty="0" smtClean="0">
                <a:latin typeface="+mj-ea"/>
              </a:rPr>
              <a:t>学习情境划分</a:t>
            </a:r>
            <a:endParaRPr lang="en-US" altLang="zh-CN" dirty="0">
              <a:latin typeface="+mj-ea"/>
            </a:endParaRPr>
          </a:p>
        </p:txBody>
      </p:sp>
      <p:grpSp>
        <p:nvGrpSpPr>
          <p:cNvPr id="3" name="Group 8"/>
          <p:cNvGrpSpPr>
            <a:grpSpLocks/>
          </p:cNvGrpSpPr>
          <p:nvPr/>
        </p:nvGrpSpPr>
        <p:grpSpPr bwMode="auto">
          <a:xfrm>
            <a:off x="857224" y="3121036"/>
            <a:ext cx="2071702" cy="1379534"/>
            <a:chOff x="3964" y="2071"/>
            <a:chExt cx="1484" cy="330"/>
          </a:xfrm>
        </p:grpSpPr>
        <p:sp>
          <p:nvSpPr>
            <p:cNvPr id="85001"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p>
          </p:txBody>
        </p:sp>
        <p:sp>
          <p:nvSpPr>
            <p:cNvPr id="85002"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5950480" y="3121036"/>
            <a:ext cx="2237018" cy="1308096"/>
            <a:chOff x="3964" y="2071"/>
            <a:chExt cx="1484" cy="330"/>
          </a:xfrm>
        </p:grpSpPr>
        <p:sp>
          <p:nvSpPr>
            <p:cNvPr id="85004" name="AutoShape 12"/>
            <p:cNvSpPr>
              <a:spLocks noChangeArrowheads="1"/>
            </p:cNvSpPr>
            <p:nvPr/>
          </p:nvSpPr>
          <p:spPr bwMode="ltGray">
            <a:xfrm>
              <a:off x="3964" y="2071"/>
              <a:ext cx="1484" cy="330"/>
            </a:xfrm>
            <a:prstGeom prst="roundRect">
              <a:avLst>
                <a:gd name="adj" fmla="val 16667"/>
              </a:avLst>
            </a:prstGeom>
            <a:solidFill>
              <a:schemeClr val="accent2"/>
            </a:solidFill>
            <a:ln w="12700" algn="ctr">
              <a:solidFill>
                <a:srgbClr val="808080"/>
              </a:solidFill>
              <a:round/>
              <a:headEnd/>
              <a:tailEnd/>
            </a:ln>
            <a:effectLst/>
          </p:spPr>
          <p:txBody>
            <a:bodyPr wrap="none" anchor="ctr"/>
            <a:lstStyle/>
            <a:p>
              <a:endParaRPr lang="zh-CN" altLang="en-US"/>
            </a:p>
          </p:txBody>
        </p:sp>
        <p:sp>
          <p:nvSpPr>
            <p:cNvPr id="85005" name="AutoShape 13"/>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3357554" y="3130561"/>
            <a:ext cx="2286016" cy="1370009"/>
            <a:chOff x="3964" y="2071"/>
            <a:chExt cx="1484" cy="330"/>
          </a:xfrm>
        </p:grpSpPr>
        <p:sp>
          <p:nvSpPr>
            <p:cNvPr id="85007" name="AutoShape 15"/>
            <p:cNvSpPr>
              <a:spLocks noChangeArrowheads="1"/>
            </p:cNvSpPr>
            <p:nvPr/>
          </p:nvSpPr>
          <p:spPr bwMode="ltGray">
            <a:xfrm>
              <a:off x="3964" y="2071"/>
              <a:ext cx="1484" cy="330"/>
            </a:xfrm>
            <a:prstGeom prst="roundRect">
              <a:avLst>
                <a:gd name="adj" fmla="val 16667"/>
              </a:avLst>
            </a:prstGeom>
            <a:solidFill>
              <a:schemeClr val="accent1"/>
            </a:solidFill>
            <a:ln w="12700" algn="ctr">
              <a:solidFill>
                <a:srgbClr val="808080"/>
              </a:solidFill>
              <a:round/>
              <a:headEnd/>
              <a:tailEnd/>
            </a:ln>
            <a:effectLst/>
          </p:spPr>
          <p:txBody>
            <a:bodyPr wrap="none" anchor="ctr"/>
            <a:lstStyle/>
            <a:p>
              <a:endParaRPr lang="zh-CN" altLang="en-US"/>
            </a:p>
          </p:txBody>
        </p:sp>
        <p:sp>
          <p:nvSpPr>
            <p:cNvPr id="85008" name="AutoShape 16"/>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zh-CN" altLang="en-US"/>
            </a:p>
          </p:txBody>
        </p:sp>
      </p:grpSp>
      <p:grpSp>
        <p:nvGrpSpPr>
          <p:cNvPr id="7" name="Group 20"/>
          <p:cNvGrpSpPr>
            <a:grpSpLocks/>
          </p:cNvGrpSpPr>
          <p:nvPr/>
        </p:nvGrpSpPr>
        <p:grpSpPr bwMode="auto">
          <a:xfrm>
            <a:off x="3714750" y="1852632"/>
            <a:ext cx="1597025" cy="536575"/>
            <a:chOff x="3964" y="2071"/>
            <a:chExt cx="1484" cy="330"/>
          </a:xfrm>
        </p:grpSpPr>
        <p:sp>
          <p:nvSpPr>
            <p:cNvPr id="85013" name="AutoShape 21"/>
            <p:cNvSpPr>
              <a:spLocks noChangeArrowheads="1"/>
            </p:cNvSpPr>
            <p:nvPr/>
          </p:nvSpPr>
          <p:spPr bwMode="gray">
            <a:xfrm>
              <a:off x="3964" y="2071"/>
              <a:ext cx="1484" cy="330"/>
            </a:xfrm>
            <a:prstGeom prst="roundRect">
              <a:avLst>
                <a:gd name="adj" fmla="val 16667"/>
              </a:avLst>
            </a:prstGeom>
            <a:solidFill>
              <a:srgbClr val="DDDDDD"/>
            </a:solidFill>
            <a:ln w="12700" algn="ctr">
              <a:solidFill>
                <a:srgbClr val="808080"/>
              </a:solidFill>
              <a:round/>
              <a:headEnd/>
              <a:tailEnd/>
            </a:ln>
            <a:effectLst/>
          </p:spPr>
          <p:txBody>
            <a:bodyPr wrap="none" anchor="ctr"/>
            <a:lstStyle/>
            <a:p>
              <a:endParaRPr lang="zh-CN" altLang="en-US"/>
            </a:p>
          </p:txBody>
        </p:sp>
        <p:sp>
          <p:nvSpPr>
            <p:cNvPr id="85014" name="AutoShape 22"/>
            <p:cNvSpPr>
              <a:spLocks noChangeArrowheads="1"/>
            </p:cNvSpPr>
            <p:nvPr/>
          </p:nvSpPr>
          <p:spPr bwMode="gray">
            <a:xfrm>
              <a:off x="3987" y="2091"/>
              <a:ext cx="1432" cy="134"/>
            </a:xfrm>
            <a:prstGeom prst="roundRect">
              <a:avLst>
                <a:gd name="adj" fmla="val 28356"/>
              </a:avLst>
            </a:prstGeom>
            <a:gradFill rotWithShape="1">
              <a:gsLst>
                <a:gs pos="0">
                  <a:srgbClr val="FFFFFF">
                    <a:alpha val="70000"/>
                  </a:srgbClr>
                </a:gs>
                <a:gs pos="100000">
                  <a:srgbClr val="DDDDDD">
                    <a:alpha val="70000"/>
                  </a:srgbClr>
                </a:gs>
              </a:gsLst>
              <a:lin ang="5400000" scaled="1"/>
            </a:gradFill>
            <a:ln w="9525" algn="ctr">
              <a:noFill/>
              <a:round/>
              <a:headEnd/>
              <a:tailEnd/>
            </a:ln>
            <a:effectLst/>
          </p:spPr>
          <p:txBody>
            <a:bodyPr wrap="none" anchor="ctr"/>
            <a:lstStyle/>
            <a:p>
              <a:endParaRPr lang="zh-CN" altLang="en-US"/>
            </a:p>
          </p:txBody>
        </p:sp>
      </p:grpSp>
      <p:cxnSp>
        <p:nvCxnSpPr>
          <p:cNvPr id="85018" name="AutoShape 26"/>
          <p:cNvCxnSpPr>
            <a:cxnSpLocks noChangeShapeType="1"/>
          </p:cNvCxnSpPr>
          <p:nvPr/>
        </p:nvCxnSpPr>
        <p:spPr bwMode="black">
          <a:xfrm rot="16200000">
            <a:off x="2897187" y="1506549"/>
            <a:ext cx="708025" cy="2520950"/>
          </a:xfrm>
          <a:prstGeom prst="bentConnector3">
            <a:avLst>
              <a:gd name="adj1" fmla="val 50000"/>
            </a:avLst>
          </a:prstGeom>
          <a:noFill/>
          <a:ln w="9525">
            <a:solidFill>
              <a:schemeClr val="tx1"/>
            </a:solidFill>
            <a:miter lim="800000"/>
            <a:headEnd/>
            <a:tailEnd/>
          </a:ln>
          <a:effectLst/>
        </p:spPr>
      </p:cxnSp>
      <p:cxnSp>
        <p:nvCxnSpPr>
          <p:cNvPr id="85019" name="AutoShape 27"/>
          <p:cNvCxnSpPr>
            <a:cxnSpLocks noChangeShapeType="1"/>
          </p:cNvCxnSpPr>
          <p:nvPr/>
        </p:nvCxnSpPr>
        <p:spPr bwMode="black">
          <a:xfrm rot="5400000" flipH="1">
            <a:off x="5419725" y="1504961"/>
            <a:ext cx="708025" cy="2524125"/>
          </a:xfrm>
          <a:prstGeom prst="bentConnector3">
            <a:avLst>
              <a:gd name="adj1" fmla="val 50000"/>
            </a:avLst>
          </a:prstGeom>
          <a:noFill/>
          <a:ln w="9525">
            <a:solidFill>
              <a:schemeClr val="tx1"/>
            </a:solidFill>
            <a:miter lim="800000"/>
            <a:headEnd/>
            <a:tailEnd/>
          </a:ln>
          <a:effectLst/>
        </p:spPr>
      </p:cxnSp>
      <p:sp>
        <p:nvSpPr>
          <p:cNvPr id="85020" name="Text Box 28"/>
          <p:cNvSpPr txBox="1">
            <a:spLocks noChangeArrowheads="1"/>
          </p:cNvSpPr>
          <p:nvPr/>
        </p:nvSpPr>
        <p:spPr bwMode="black">
          <a:xfrm>
            <a:off x="3929058" y="1933594"/>
            <a:ext cx="1133479" cy="369332"/>
          </a:xfrm>
          <a:prstGeom prst="rect">
            <a:avLst/>
          </a:prstGeom>
          <a:noFill/>
          <a:ln w="9525" algn="ctr">
            <a:noFill/>
            <a:miter lim="800000"/>
            <a:headEnd/>
            <a:tailEnd/>
          </a:ln>
          <a:effectLst/>
        </p:spPr>
        <p:txBody>
          <a:bodyPr wrap="square">
            <a:spAutoFit/>
          </a:bodyPr>
          <a:lstStyle/>
          <a:p>
            <a:pPr>
              <a:spcBef>
                <a:spcPct val="50000"/>
              </a:spcBef>
            </a:pPr>
            <a:r>
              <a:rPr lang="zh-CN" altLang="en-US" dirty="0" smtClean="0">
                <a:solidFill>
                  <a:srgbClr val="000000"/>
                </a:solidFill>
                <a:effectLst>
                  <a:outerShdw blurRad="38100" dist="38100" dir="2700000" algn="tl">
                    <a:srgbClr val="C0C0C0"/>
                  </a:outerShdw>
                </a:effectLst>
              </a:rPr>
              <a:t>学习情境</a:t>
            </a:r>
            <a:endParaRPr lang="en-US" altLang="zh-CN" dirty="0">
              <a:solidFill>
                <a:srgbClr val="000000"/>
              </a:solidFill>
              <a:effectLst>
                <a:outerShdw blurRad="38100" dist="38100" dir="2700000" algn="tl">
                  <a:srgbClr val="C0C0C0"/>
                </a:outerShdw>
              </a:effectLst>
            </a:endParaRPr>
          </a:p>
        </p:txBody>
      </p:sp>
      <p:sp>
        <p:nvSpPr>
          <p:cNvPr id="85022" name="Text Box 30"/>
          <p:cNvSpPr txBox="1">
            <a:spLocks noChangeArrowheads="1"/>
          </p:cNvSpPr>
          <p:nvPr/>
        </p:nvSpPr>
        <p:spPr bwMode="black">
          <a:xfrm>
            <a:off x="6028600" y="3286124"/>
            <a:ext cx="218673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chemeClr val="bg1"/>
                </a:solidFill>
              </a:rPr>
              <a:t>学习子情境 </a:t>
            </a:r>
            <a:r>
              <a:rPr lang="en-US" dirty="0" smtClean="0">
                <a:solidFill>
                  <a:schemeClr val="bg1"/>
                </a:solidFill>
              </a:rPr>
              <a:t>5.3  </a:t>
            </a:r>
          </a:p>
          <a:p>
            <a:pPr>
              <a:spcBef>
                <a:spcPts val="1200"/>
              </a:spcBef>
            </a:pPr>
            <a:r>
              <a:rPr lang="zh-CN" altLang="en-US" dirty="0">
                <a:solidFill>
                  <a:schemeClr val="bg1"/>
                </a:solidFill>
              </a:rPr>
              <a:t>设置成绩表的数据完整性</a:t>
            </a:r>
          </a:p>
        </p:txBody>
      </p:sp>
      <p:sp>
        <p:nvSpPr>
          <p:cNvPr id="85026" name="Text Box 34"/>
          <p:cNvSpPr txBox="1">
            <a:spLocks noChangeArrowheads="1"/>
          </p:cNvSpPr>
          <p:nvPr/>
        </p:nvSpPr>
        <p:spPr bwMode="black">
          <a:xfrm>
            <a:off x="3440753" y="3361235"/>
            <a:ext cx="2214578" cy="1077218"/>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r>
              <a:rPr lang="zh-CN" altLang="en-US" dirty="0" smtClean="0">
                <a:solidFill>
                  <a:srgbClr val="F8F8F8"/>
                </a:solidFill>
              </a:rPr>
              <a:t>学习子情境 </a:t>
            </a:r>
            <a:r>
              <a:rPr lang="en-US" altLang="zh-CN" dirty="0" smtClean="0">
                <a:solidFill>
                  <a:srgbClr val="F8F8F8"/>
                </a:solidFill>
              </a:rPr>
              <a:t>5.2 </a:t>
            </a:r>
          </a:p>
          <a:p>
            <a:pPr>
              <a:spcBef>
                <a:spcPts val="1200"/>
              </a:spcBef>
            </a:pPr>
            <a:r>
              <a:rPr lang="zh-CN" altLang="en-US" dirty="0">
                <a:solidFill>
                  <a:srgbClr val="F8F8F8"/>
                </a:solidFill>
              </a:rPr>
              <a:t>设置学生表的数据完整性</a:t>
            </a:r>
          </a:p>
        </p:txBody>
      </p:sp>
      <p:cxnSp>
        <p:nvCxnSpPr>
          <p:cNvPr id="85035" name="AutoShape 43"/>
          <p:cNvCxnSpPr>
            <a:cxnSpLocks noChangeShapeType="1"/>
          </p:cNvCxnSpPr>
          <p:nvPr/>
        </p:nvCxnSpPr>
        <p:spPr bwMode="black">
          <a:xfrm rot="5400000">
            <a:off x="4152107" y="2770992"/>
            <a:ext cx="717550" cy="1587"/>
          </a:xfrm>
          <a:prstGeom prst="bentConnector3">
            <a:avLst>
              <a:gd name="adj1" fmla="val 50000"/>
            </a:avLst>
          </a:prstGeom>
          <a:noFill/>
          <a:ln w="9525">
            <a:solidFill>
              <a:schemeClr val="tx1"/>
            </a:solidFill>
            <a:miter lim="800000"/>
            <a:headEnd/>
            <a:tailEnd/>
          </a:ln>
          <a:effectLst/>
        </p:spPr>
      </p:cxnSp>
      <p:sp>
        <p:nvSpPr>
          <p:cNvPr id="44" name="Text Box 34"/>
          <p:cNvSpPr txBox="1">
            <a:spLocks noChangeArrowheads="1"/>
          </p:cNvSpPr>
          <p:nvPr/>
        </p:nvSpPr>
        <p:spPr bwMode="black">
          <a:xfrm>
            <a:off x="873672" y="3309487"/>
            <a:ext cx="2131170" cy="1061829"/>
          </a:xfrm>
          <a:prstGeom prst="rect">
            <a:avLst/>
          </a:prstGeom>
          <a:noFill/>
          <a:ln w="9525" algn="ctr">
            <a:noFill/>
            <a:miter lim="800000"/>
            <a:headEnd/>
            <a:tailEnd/>
          </a:ln>
          <a:effectLst>
            <a:outerShdw dist="17961" dir="2700000" algn="ctr" rotWithShape="0">
              <a:srgbClr val="5F5F5F">
                <a:alpha val="50000"/>
              </a:srgbClr>
            </a:outerShdw>
          </a:effectLst>
        </p:spPr>
        <p:txBody>
          <a:bodyPr wrap="square">
            <a:spAutoFit/>
          </a:bodyPr>
          <a:lstStyle/>
          <a:p>
            <a:pPr>
              <a:spcBef>
                <a:spcPct val="50000"/>
              </a:spcBef>
            </a:pPr>
            <a:r>
              <a:rPr lang="zh-CN" altLang="en-US" dirty="0" smtClean="0">
                <a:solidFill>
                  <a:schemeClr val="bg1"/>
                </a:solidFill>
              </a:rPr>
              <a:t>学习子情境 </a:t>
            </a:r>
            <a:r>
              <a:rPr lang="en-US" dirty="0" smtClean="0">
                <a:solidFill>
                  <a:schemeClr val="bg1"/>
                </a:solidFill>
              </a:rPr>
              <a:t>5.1</a:t>
            </a:r>
          </a:p>
          <a:p>
            <a:pPr>
              <a:spcBef>
                <a:spcPct val="50000"/>
              </a:spcBef>
            </a:pPr>
            <a:r>
              <a:rPr lang="zh-CN" altLang="en-US" dirty="0" smtClean="0">
                <a:solidFill>
                  <a:schemeClr val="bg1"/>
                </a:solidFill>
              </a:rPr>
              <a:t>设置</a:t>
            </a:r>
            <a:r>
              <a:rPr lang="zh-CN" altLang="en-US" dirty="0">
                <a:solidFill>
                  <a:schemeClr val="bg1"/>
                </a:solidFill>
              </a:rPr>
              <a:t>课程表的数据完整性</a:t>
            </a:r>
            <a:endParaRPr lang="en-US" altLang="zh-CN" b="1" dirty="0">
              <a:solidFill>
                <a:schemeClr val="bg1"/>
              </a:solidFill>
              <a:ea typeface="宋体" pitchFamily="2" charset="-122"/>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8566" y="332656"/>
            <a:ext cx="5976664" cy="487363"/>
          </a:xfrm>
        </p:spPr>
        <p:txBody>
          <a:bodyPr/>
          <a:lstStyle/>
          <a:p>
            <a:r>
              <a:rPr lang="zh-CN" altLang="en-US" dirty="0" smtClean="0">
                <a:latin typeface="+mj-ea"/>
              </a:rPr>
              <a:t>任务</a:t>
            </a:r>
            <a:r>
              <a:rPr lang="en-US" altLang="zh-CN" dirty="0" smtClean="0">
                <a:latin typeface="+mj-ea"/>
              </a:rPr>
              <a:t>2   </a:t>
            </a:r>
            <a:r>
              <a:rPr lang="zh-CN" altLang="en-US" dirty="0" smtClean="0">
                <a:latin typeface="+mj-ea"/>
              </a:rPr>
              <a:t>使用</a:t>
            </a:r>
            <a:r>
              <a:rPr lang="en-US" altLang="zh-CN" dirty="0">
                <a:latin typeface="+mj-ea"/>
              </a:rPr>
              <a:t>T-SQL</a:t>
            </a:r>
            <a:r>
              <a:rPr lang="zh-CN" altLang="en-US" dirty="0">
                <a:latin typeface="+mj-ea"/>
              </a:rPr>
              <a:t>语句为</a:t>
            </a:r>
            <a:r>
              <a:rPr lang="en-US" altLang="zh-CN" dirty="0">
                <a:latin typeface="+mj-ea"/>
              </a:rPr>
              <a:t>Students</a:t>
            </a:r>
            <a:r>
              <a:rPr lang="zh-CN" altLang="en-US" dirty="0">
                <a:latin typeface="+mj-ea"/>
              </a:rPr>
              <a:t>表的</a:t>
            </a:r>
            <a:r>
              <a:rPr lang="en-US" altLang="zh-CN" dirty="0" err="1">
                <a:latin typeface="+mj-ea"/>
              </a:rPr>
              <a:t>Student_sex</a:t>
            </a:r>
            <a:r>
              <a:rPr lang="zh-CN" altLang="en-US" dirty="0">
                <a:latin typeface="+mj-ea"/>
              </a:rPr>
              <a:t>列添加默认值为“男”</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40</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72008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71285" y="1929899"/>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6" name="Group 10"/>
          <p:cNvGrpSpPr>
            <a:grpSpLocks/>
          </p:cNvGrpSpPr>
          <p:nvPr/>
        </p:nvGrpSpPr>
        <p:grpSpPr bwMode="auto">
          <a:xfrm>
            <a:off x="1154069" y="4125270"/>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92168" y="414908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3054865"/>
            <a:ext cx="5973333" cy="2894415"/>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4" y="3229317"/>
            <a:ext cx="5760001" cy="2308324"/>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输入以下</a:t>
            </a:r>
            <a:r>
              <a:rPr lang="zh-CN" altLang="en-US" dirty="0" smtClean="0">
                <a:solidFill>
                  <a:schemeClr val="tx2">
                    <a:lumMod val="50000"/>
                  </a:schemeClr>
                </a:solidFill>
                <a:latin typeface="黑体" pitchFamily="49" charset="-122"/>
                <a:ea typeface="黑体" pitchFamily="49" charset="-122"/>
              </a:rPr>
              <a:t>语句</a:t>
            </a:r>
            <a:endParaRPr lang="en-US" altLang="zh-CN" dirty="0" smtClean="0">
              <a:solidFill>
                <a:schemeClr val="tx2">
                  <a:lumMod val="50000"/>
                </a:schemeClr>
              </a:solidFill>
              <a:latin typeface="黑体" pitchFamily="49" charset="-122"/>
              <a:ea typeface="黑体" pitchFamily="49" charset="-122"/>
            </a:endParaRPr>
          </a:p>
          <a:p>
            <a:pPr eaLnBrk="0" hangingPunct="0">
              <a:buClr>
                <a:srgbClr val="D7181F"/>
              </a:buClr>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dirty="0">
                <a:latin typeface="黑体" pitchFamily="49" charset="-122"/>
                <a:ea typeface="黑体" pitchFamily="49" charset="-122"/>
              </a:rPr>
              <a:t>USE Student</a:t>
            </a:r>
          </a:p>
          <a:p>
            <a:pPr eaLnBrk="1" hangingPunct="1">
              <a:buFont typeface="Wingdings" pitchFamily="2" charset="2"/>
              <a:buNone/>
            </a:pPr>
            <a:r>
              <a:rPr lang="zh-CN" altLang="zh-CN" dirty="0">
                <a:latin typeface="黑体" pitchFamily="49" charset="-122"/>
                <a:ea typeface="黑体" pitchFamily="49" charset="-122"/>
              </a:rPr>
              <a:t>	Go</a:t>
            </a:r>
          </a:p>
          <a:p>
            <a:pPr eaLnBrk="1" hangingPunct="1">
              <a:buFont typeface="Wingdings" pitchFamily="2" charset="2"/>
              <a:buNone/>
            </a:pPr>
            <a:r>
              <a:rPr lang="zh-CN" altLang="zh-CN" dirty="0">
                <a:latin typeface="黑体" pitchFamily="49" charset="-122"/>
                <a:ea typeface="黑体" pitchFamily="49" charset="-122"/>
              </a:rPr>
              <a:t>	ALTER TABLE Students</a:t>
            </a:r>
          </a:p>
          <a:p>
            <a:pPr eaLnBrk="1" hangingPunct="1">
              <a:buFont typeface="Wingdings" pitchFamily="2" charset="2"/>
              <a:buNone/>
            </a:pPr>
            <a:r>
              <a:rPr lang="zh-CN" altLang="zh-CN" dirty="0">
                <a:latin typeface="黑体" pitchFamily="49" charset="-122"/>
                <a:ea typeface="黑体" pitchFamily="49" charset="-122"/>
              </a:rPr>
              <a:t>	ADD CONSTRAINT DF_Students_Student_sex  DEFAULT ('男') FOR Student_sex</a:t>
            </a:r>
          </a:p>
          <a:p>
            <a:pPr eaLnBrk="1" hangingPunct="1">
              <a:buFont typeface="Wingdings" pitchFamily="2" charset="2"/>
              <a:buNone/>
            </a:pPr>
            <a:r>
              <a:rPr lang="zh-CN" altLang="zh-CN" dirty="0">
                <a:latin typeface="黑体" pitchFamily="49" charset="-122"/>
                <a:ea typeface="黑体" pitchFamily="49" charset="-122"/>
              </a:rPr>
              <a:t>	</a:t>
            </a:r>
            <a:r>
              <a:rPr lang="zh-CN" altLang="zh-CN" dirty="0" smtClean="0">
                <a:latin typeface="黑体" pitchFamily="49" charset="-122"/>
                <a:ea typeface="黑体" pitchFamily="49" charset="-122"/>
              </a:rPr>
              <a:t>Go</a:t>
            </a: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xmlns="" val="42416889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2    </a:t>
            </a:r>
            <a:r>
              <a:rPr lang="en-US" altLang="zh-CN" dirty="0">
                <a:latin typeface="+mj-ea"/>
              </a:rPr>
              <a:t>(</a:t>
            </a:r>
            <a:r>
              <a:rPr lang="zh-CN" altLang="en-US" dirty="0">
                <a:latin typeface="+mj-ea"/>
              </a:rPr>
              <a:t>续</a:t>
            </a:r>
            <a:r>
              <a:rPr lang="en-US" altLang="zh-CN" dirty="0">
                <a:latin typeface="+mj-ea"/>
              </a:rPr>
              <a:t>)</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41</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648072"/>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40641" y="1903086"/>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分析语法并执行语句。</a:t>
            </a:r>
            <a:endParaRPr lang="en-US" altLang="zh-CN" dirty="0">
              <a:solidFill>
                <a:schemeClr val="tx2">
                  <a:lumMod val="50000"/>
                </a:schemeClr>
              </a:solidFill>
              <a:latin typeface="黑体" pitchFamily="49" charset="-122"/>
              <a:ea typeface="黑体" pitchFamily="49" charset="-122"/>
            </a:endParaRPr>
          </a:p>
        </p:txBody>
      </p:sp>
      <p:sp>
        <p:nvSpPr>
          <p:cNvPr id="16" name="AutoShape 19"/>
          <p:cNvSpPr>
            <a:spLocks noChangeArrowheads="1"/>
          </p:cNvSpPr>
          <p:nvPr/>
        </p:nvSpPr>
        <p:spPr bwMode="ltGray">
          <a:xfrm>
            <a:off x="1643201" y="2878558"/>
            <a:ext cx="6259732" cy="2695071"/>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1888406" y="3210430"/>
            <a:ext cx="5854450" cy="2031325"/>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如果插入行时没有为列指定值，默认值则指定列中使用什么值。默认值可以是计算结果为常量的任何值，例如常量、内置函数或数学表达式。本任务中指定了性别列中的默认值是“男”，在输入具体的学生记录时，如果是男同学就不需要再输入此项，节省了工作量。</a:t>
            </a:r>
          </a:p>
        </p:txBody>
      </p:sp>
    </p:spTree>
    <p:extLst>
      <p:ext uri="{BB962C8B-B14F-4D97-AF65-F5344CB8AC3E}">
        <p14:creationId xmlns:p14="http://schemas.microsoft.com/office/powerpoint/2010/main" xmlns="" val="32701340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3   </a:t>
            </a:r>
            <a:r>
              <a:rPr lang="zh-CN" altLang="en-US" dirty="0" smtClean="0">
                <a:latin typeface="+mj-ea"/>
              </a:rPr>
              <a:t>删除</a:t>
            </a:r>
            <a:r>
              <a:rPr lang="zh-CN" altLang="en-US" dirty="0">
                <a:latin typeface="+mj-ea"/>
              </a:rPr>
              <a:t>任务</a:t>
            </a:r>
            <a:r>
              <a:rPr lang="en-US" altLang="zh-CN" dirty="0">
                <a:latin typeface="+mj-ea"/>
              </a:rPr>
              <a:t>2</a:t>
            </a:r>
            <a:r>
              <a:rPr lang="zh-CN" altLang="en-US" dirty="0">
                <a:latin typeface="+mj-ea"/>
              </a:rPr>
              <a:t>中创建的约束</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42</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72008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371285" y="1929899"/>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grpSp>
        <p:nvGrpSpPr>
          <p:cNvPr id="6" name="Group 10"/>
          <p:cNvGrpSpPr>
            <a:grpSpLocks/>
          </p:cNvGrpSpPr>
          <p:nvPr/>
        </p:nvGrpSpPr>
        <p:grpSpPr bwMode="auto">
          <a:xfrm>
            <a:off x="1154069" y="4125270"/>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92168" y="4149080"/>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76742" y="3054865"/>
            <a:ext cx="5973333" cy="2534375"/>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90074" y="3229317"/>
            <a:ext cx="5760001" cy="2031325"/>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输入以下</a:t>
            </a:r>
            <a:r>
              <a:rPr lang="zh-CN" altLang="en-US" dirty="0" smtClean="0">
                <a:solidFill>
                  <a:schemeClr val="tx2">
                    <a:lumMod val="50000"/>
                  </a:schemeClr>
                </a:solidFill>
                <a:latin typeface="黑体" pitchFamily="49" charset="-122"/>
                <a:ea typeface="黑体" pitchFamily="49" charset="-122"/>
              </a:rPr>
              <a:t>语句</a:t>
            </a:r>
            <a:endParaRPr lang="en-US" altLang="zh-CN" dirty="0" smtClean="0">
              <a:solidFill>
                <a:schemeClr val="tx2">
                  <a:lumMod val="50000"/>
                </a:schemeClr>
              </a:solidFill>
              <a:latin typeface="黑体" pitchFamily="49" charset="-122"/>
              <a:ea typeface="黑体" pitchFamily="49" charset="-122"/>
            </a:endParaRPr>
          </a:p>
          <a:p>
            <a:pPr eaLnBrk="0" hangingPunct="0">
              <a:buClr>
                <a:srgbClr val="D7181F"/>
              </a:buClr>
              <a:buFont typeface="Wingdings" pitchFamily="2" charset="2"/>
              <a:buNone/>
            </a:pP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en-US" altLang="zh-CN" dirty="0">
                <a:latin typeface="黑体" pitchFamily="49" charset="-122"/>
                <a:ea typeface="黑体" pitchFamily="49" charset="-122"/>
              </a:rPr>
              <a:t>USE Student</a:t>
            </a:r>
          </a:p>
          <a:p>
            <a:pPr eaLnBrk="1" hangingPunct="1">
              <a:buFont typeface="Wingdings" pitchFamily="2" charset="2"/>
              <a:buNone/>
            </a:pPr>
            <a:r>
              <a:rPr lang="en-US" altLang="zh-CN" dirty="0">
                <a:latin typeface="黑体" pitchFamily="49" charset="-122"/>
                <a:ea typeface="黑体" pitchFamily="49" charset="-122"/>
              </a:rPr>
              <a:t>	Go</a:t>
            </a:r>
          </a:p>
          <a:p>
            <a:pPr eaLnBrk="1" hangingPunct="1">
              <a:buFont typeface="Wingdings" pitchFamily="2" charset="2"/>
              <a:buNone/>
            </a:pPr>
            <a:r>
              <a:rPr lang="en-US" altLang="zh-CN" dirty="0">
                <a:latin typeface="黑体" pitchFamily="49" charset="-122"/>
                <a:ea typeface="黑体" pitchFamily="49" charset="-122"/>
              </a:rPr>
              <a:t>	ALTER TABLE Students</a:t>
            </a:r>
          </a:p>
          <a:p>
            <a:pPr eaLnBrk="1" hangingPunct="1">
              <a:buFont typeface="Wingdings" pitchFamily="2" charset="2"/>
              <a:buNone/>
            </a:pPr>
            <a:r>
              <a:rPr lang="en-US" altLang="zh-CN" dirty="0">
                <a:latin typeface="黑体" pitchFamily="49" charset="-122"/>
                <a:ea typeface="黑体" pitchFamily="49" charset="-122"/>
              </a:rPr>
              <a:t>	DROP CONSTRAINT </a:t>
            </a:r>
            <a:r>
              <a:rPr lang="en-US" altLang="zh-CN" dirty="0" err="1">
                <a:latin typeface="黑体" pitchFamily="49" charset="-122"/>
                <a:ea typeface="黑体" pitchFamily="49" charset="-122"/>
              </a:rPr>
              <a:t>DF_Students_Student_sex</a:t>
            </a:r>
            <a:endParaRPr lang="en-US" altLang="zh-CN" dirty="0">
              <a:latin typeface="黑体" pitchFamily="49" charset="-122"/>
              <a:ea typeface="黑体" pitchFamily="49" charset="-122"/>
            </a:endParaRPr>
          </a:p>
          <a:p>
            <a:pPr eaLnBrk="1" hangingPunct="1">
              <a:buFont typeface="Wingdings" pitchFamily="2" charset="2"/>
              <a:buNone/>
            </a:pPr>
            <a:r>
              <a:rPr lang="en-US" altLang="zh-CN" dirty="0">
                <a:latin typeface="黑体" pitchFamily="49" charset="-122"/>
                <a:ea typeface="黑体" pitchFamily="49" charset="-122"/>
              </a:rPr>
              <a:t>	Go</a:t>
            </a:r>
          </a:p>
        </p:txBody>
      </p:sp>
    </p:spTree>
    <p:extLst>
      <p:ext uri="{BB962C8B-B14F-4D97-AF65-F5344CB8AC3E}">
        <p14:creationId xmlns:p14="http://schemas.microsoft.com/office/powerpoint/2010/main" xmlns="" val="42385415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3    </a:t>
            </a:r>
            <a:r>
              <a:rPr lang="en-US" altLang="zh-CN" dirty="0">
                <a:latin typeface="+mj-ea"/>
              </a:rPr>
              <a:t>(</a:t>
            </a:r>
            <a:r>
              <a:rPr lang="zh-CN" altLang="en-US" dirty="0">
                <a:latin typeface="+mj-ea"/>
              </a:rPr>
              <a:t>续</a:t>
            </a:r>
            <a:r>
              <a:rPr lang="en-US" altLang="zh-CN" dirty="0">
                <a:latin typeface="+mj-ea"/>
              </a:rPr>
              <a:t>)</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43</a:t>
            </a:fld>
            <a:endParaRPr lang="en-US" altLang="zh-CN"/>
          </a:p>
        </p:txBody>
      </p:sp>
      <p:grpSp>
        <p:nvGrpSpPr>
          <p:cNvPr id="3" name="Group 6"/>
          <p:cNvGrpSpPr>
            <a:grpSpLocks/>
          </p:cNvGrpSpPr>
          <p:nvPr/>
        </p:nvGrpSpPr>
        <p:grpSpPr bwMode="auto">
          <a:xfrm>
            <a:off x="1168091" y="1920369"/>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50265" y="1772816"/>
            <a:ext cx="6000791" cy="648072"/>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25259" y="192989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3</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40641" y="1903086"/>
            <a:ext cx="578647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分析语法并执行语句。</a:t>
            </a:r>
            <a:endParaRPr lang="en-US" altLang="zh-CN" dirty="0">
              <a:solidFill>
                <a:schemeClr val="tx2">
                  <a:lumMod val="50000"/>
                </a:schemeClr>
              </a:solidFill>
              <a:latin typeface="黑体" pitchFamily="49" charset="-122"/>
              <a:ea typeface="黑体" pitchFamily="49" charset="-122"/>
            </a:endParaRPr>
          </a:p>
        </p:txBody>
      </p:sp>
      <p:sp>
        <p:nvSpPr>
          <p:cNvPr id="16" name="AutoShape 19"/>
          <p:cNvSpPr>
            <a:spLocks noChangeArrowheads="1"/>
          </p:cNvSpPr>
          <p:nvPr/>
        </p:nvSpPr>
        <p:spPr bwMode="ltGray">
          <a:xfrm>
            <a:off x="1643201" y="2878558"/>
            <a:ext cx="6583918" cy="271068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1888406" y="3071930"/>
            <a:ext cx="6067970" cy="2308324"/>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T-SQL</a:t>
            </a:r>
            <a:r>
              <a:rPr lang="zh-CN" altLang="en-US" dirty="0">
                <a:solidFill>
                  <a:schemeClr val="tx2">
                    <a:lumMod val="50000"/>
                  </a:schemeClr>
                </a:solidFill>
                <a:latin typeface="黑体" pitchFamily="49" charset="-122"/>
                <a:ea typeface="黑体" pitchFamily="49" charset="-122"/>
              </a:rPr>
              <a:t>语句删除各种完整性约束的语句都是一样的，如下所示：</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ALTER TABLE </a:t>
            </a:r>
            <a:r>
              <a:rPr lang="en-US" altLang="zh-CN" dirty="0" err="1">
                <a:solidFill>
                  <a:schemeClr val="tx2">
                    <a:lumMod val="50000"/>
                  </a:schemeClr>
                </a:solidFill>
                <a:latin typeface="黑体" pitchFamily="49" charset="-122"/>
                <a:ea typeface="黑体" pitchFamily="49" charset="-122"/>
              </a:rPr>
              <a:t>table_name</a:t>
            </a:r>
            <a:r>
              <a:rPr lang="en-US" altLang="zh-CN" dirty="0">
                <a:solidFill>
                  <a:schemeClr val="tx2">
                    <a:lumMod val="50000"/>
                  </a:schemeClr>
                </a:solidFill>
                <a:latin typeface="黑体" pitchFamily="49" charset="-122"/>
                <a:ea typeface="黑体" pitchFamily="49" charset="-122"/>
              </a:rPr>
              <a:t>  </a:t>
            </a:r>
          </a:p>
          <a:p>
            <a:pPr marL="0" indent="0" eaLnBrk="1" hangingPunct="1">
              <a:buFont typeface="Wingdings" pitchFamily="2" charset="2"/>
              <a:buNone/>
            </a:pPr>
            <a:r>
              <a:rPr lang="en-US" altLang="zh-CN" dirty="0">
                <a:solidFill>
                  <a:schemeClr val="tx2">
                    <a:lumMod val="50000"/>
                  </a:schemeClr>
                </a:solidFill>
                <a:latin typeface="黑体" pitchFamily="49" charset="-122"/>
                <a:ea typeface="黑体" pitchFamily="49" charset="-122"/>
              </a:rPr>
              <a:t>	DROP CONSTRAINT </a:t>
            </a:r>
            <a:r>
              <a:rPr lang="en-US" altLang="zh-CN" dirty="0" err="1">
                <a:solidFill>
                  <a:schemeClr val="tx2">
                    <a:lumMod val="50000"/>
                  </a:schemeClr>
                </a:solidFill>
                <a:latin typeface="黑体" pitchFamily="49" charset="-122"/>
                <a:ea typeface="黑体" pitchFamily="49" charset="-122"/>
              </a:rPr>
              <a:t>constraint_name</a:t>
            </a:r>
            <a:r>
              <a:rPr lang="en-US" altLang="zh-CN" dirty="0">
                <a:solidFill>
                  <a:schemeClr val="tx2">
                    <a:lumMod val="50000"/>
                  </a:schemeClr>
                </a:solidFill>
                <a:latin typeface="黑体" pitchFamily="49" charset="-122"/>
                <a:ea typeface="黑体" pitchFamily="49" charset="-122"/>
              </a:rPr>
              <a:t> </a:t>
            </a:r>
          </a:p>
          <a:p>
            <a:pPr marL="0" indent="0" eaLnBrk="1" hangingPunct="1">
              <a:buFont typeface="Wingdings" pitchFamily="2" charset="2"/>
              <a:buNone/>
            </a:pPr>
            <a:r>
              <a:rPr lang="zh-CN" altLang="en-US" dirty="0" smtClean="0">
                <a:solidFill>
                  <a:schemeClr val="tx2">
                    <a:lumMod val="50000"/>
                  </a:schemeClr>
                </a:solidFill>
                <a:latin typeface="黑体" pitchFamily="49" charset="-122"/>
                <a:ea typeface="黑体" pitchFamily="49" charset="-122"/>
              </a:rPr>
              <a:t>其中</a:t>
            </a:r>
            <a:r>
              <a:rPr lang="zh-CN" altLang="en-US"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table_name</a:t>
            </a:r>
            <a:r>
              <a:rPr lang="zh-CN" altLang="en-US" dirty="0">
                <a:solidFill>
                  <a:schemeClr val="tx2">
                    <a:lumMod val="50000"/>
                  </a:schemeClr>
                </a:solidFill>
                <a:latin typeface="黑体" pitchFamily="49" charset="-122"/>
                <a:ea typeface="黑体" pitchFamily="49" charset="-122"/>
              </a:rPr>
              <a:t>为表名，</a:t>
            </a:r>
            <a:r>
              <a:rPr lang="en-US" altLang="zh-CN" dirty="0" err="1">
                <a:solidFill>
                  <a:schemeClr val="tx2">
                    <a:lumMod val="50000"/>
                  </a:schemeClr>
                </a:solidFill>
                <a:latin typeface="黑体" pitchFamily="49" charset="-122"/>
                <a:ea typeface="黑体" pitchFamily="49" charset="-122"/>
              </a:rPr>
              <a:t>constraint_name</a:t>
            </a:r>
            <a:r>
              <a:rPr lang="zh-CN" altLang="en-US" dirty="0">
                <a:solidFill>
                  <a:schemeClr val="tx2">
                    <a:lumMod val="50000"/>
                  </a:schemeClr>
                </a:solidFill>
                <a:latin typeface="黑体" pitchFamily="49" charset="-122"/>
                <a:ea typeface="黑体" pitchFamily="49" charset="-122"/>
              </a:rPr>
              <a:t>为约束</a:t>
            </a:r>
            <a:r>
              <a:rPr lang="zh-CN" altLang="en-US" dirty="0" smtClean="0">
                <a:solidFill>
                  <a:schemeClr val="tx2">
                    <a:lumMod val="50000"/>
                  </a:schemeClr>
                </a:solidFill>
                <a:latin typeface="黑体" pitchFamily="49" charset="-122"/>
                <a:ea typeface="黑体" pitchFamily="49" charset="-122"/>
              </a:rPr>
              <a:t>名可以</a:t>
            </a:r>
            <a:r>
              <a:rPr lang="zh-CN" altLang="en-US" dirty="0">
                <a:solidFill>
                  <a:schemeClr val="tx2">
                    <a:lumMod val="50000"/>
                  </a:schemeClr>
                </a:solidFill>
                <a:latin typeface="黑体" pitchFamily="49" charset="-122"/>
                <a:ea typeface="黑体" pitchFamily="49" charset="-122"/>
              </a:rPr>
              <a:t>是实体完整性约束、引用完整性约束和域完整性约束名。</a:t>
            </a:r>
          </a:p>
        </p:txBody>
      </p:sp>
    </p:spTree>
    <p:extLst>
      <p:ext uri="{BB962C8B-B14F-4D97-AF65-F5344CB8AC3E}">
        <p14:creationId xmlns:p14="http://schemas.microsoft.com/office/powerpoint/2010/main" xmlns="" val="5249320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69078" y="332656"/>
            <a:ext cx="5904656" cy="487363"/>
          </a:xfrm>
        </p:spPr>
        <p:txBody>
          <a:bodyPr/>
          <a:lstStyle/>
          <a:p>
            <a:r>
              <a:rPr lang="zh-CN" altLang="en-US" sz="2400" dirty="0" smtClean="0">
                <a:latin typeface="黑体" pitchFamily="49" charset="-122"/>
              </a:rPr>
              <a:t>任务</a:t>
            </a:r>
            <a:r>
              <a:rPr lang="en-US" altLang="zh-CN" sz="2400" dirty="0" smtClean="0">
                <a:latin typeface="黑体" pitchFamily="49" charset="-122"/>
              </a:rPr>
              <a:t>4 </a:t>
            </a:r>
            <a:r>
              <a:rPr lang="zh-CN" altLang="en-US" sz="2400" dirty="0" smtClean="0">
                <a:latin typeface="黑体" pitchFamily="49" charset="-122"/>
              </a:rPr>
              <a:t>使用</a:t>
            </a:r>
            <a:r>
              <a:rPr lang="en-US" altLang="zh-CN" sz="2400" dirty="0">
                <a:latin typeface="黑体" pitchFamily="49" charset="-122"/>
              </a:rPr>
              <a:t>Management Studio</a:t>
            </a:r>
            <a:r>
              <a:rPr lang="zh-CN" altLang="en-US" sz="2400" dirty="0">
                <a:latin typeface="黑体" pitchFamily="49" charset="-122"/>
              </a:rPr>
              <a:t>为</a:t>
            </a:r>
            <a:r>
              <a:rPr lang="en-US" altLang="zh-CN" sz="2400" dirty="0">
                <a:latin typeface="黑体" pitchFamily="49" charset="-122"/>
              </a:rPr>
              <a:t>Students</a:t>
            </a:r>
            <a:r>
              <a:rPr lang="zh-CN" altLang="en-US" sz="2400" dirty="0">
                <a:latin typeface="黑体" pitchFamily="49" charset="-122"/>
              </a:rPr>
              <a:t>表的</a:t>
            </a:r>
            <a:r>
              <a:rPr lang="en-US" altLang="zh-CN" sz="2400" dirty="0" err="1">
                <a:latin typeface="黑体" pitchFamily="49" charset="-122"/>
              </a:rPr>
              <a:t>Student_sex</a:t>
            </a:r>
            <a:r>
              <a:rPr lang="zh-CN" altLang="en-US" sz="2400" dirty="0">
                <a:latin typeface="黑体" pitchFamily="49" charset="-122"/>
              </a:rPr>
              <a:t>列添加默认值为“男”</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44</a:t>
            </a:fld>
            <a:endParaRPr lang="en-US" altLang="zh-CN"/>
          </a:p>
        </p:txBody>
      </p:sp>
      <p:sp>
        <p:nvSpPr>
          <p:cNvPr id="11" name="AutoShape 4"/>
          <p:cNvSpPr>
            <a:spLocks noChangeArrowheads="1"/>
          </p:cNvSpPr>
          <p:nvPr/>
        </p:nvSpPr>
        <p:spPr bwMode="gray">
          <a:xfrm>
            <a:off x="2082775" y="1746935"/>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36736" y="1709552"/>
            <a:ext cx="5597578" cy="923330"/>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开始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菜单上选择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程序</a:t>
            </a:r>
            <a:r>
              <a:rPr lang="en-US" altLang="zh-CN" dirty="0" smtClean="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Microsoft SQL Server 2005</a:t>
            </a:r>
            <a:r>
              <a:rPr lang="en-US" altLang="zh-CN" dirty="0" smtClean="0">
                <a:solidFill>
                  <a:schemeClr val="tx2">
                    <a:lumMod val="50000"/>
                  </a:schemeClr>
                </a:solidFill>
                <a:latin typeface="黑体" pitchFamily="49" charset="-122"/>
                <a:ea typeface="黑体" pitchFamily="49" charset="-122"/>
              </a:rPr>
              <a:t>】|【Server </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a:t>
            </a:r>
          </a:p>
        </p:txBody>
      </p:sp>
      <p:sp>
        <p:nvSpPr>
          <p:cNvPr id="16" name="AutoShape 4"/>
          <p:cNvSpPr>
            <a:spLocks noChangeArrowheads="1"/>
          </p:cNvSpPr>
          <p:nvPr/>
        </p:nvSpPr>
        <p:spPr bwMode="gray">
          <a:xfrm>
            <a:off x="2071670" y="2780928"/>
            <a:ext cx="6000792" cy="72008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7" name="AutoShape 11"/>
          <p:cNvSpPr>
            <a:spLocks noChangeArrowheads="1"/>
          </p:cNvSpPr>
          <p:nvPr/>
        </p:nvSpPr>
        <p:spPr bwMode="gray">
          <a:xfrm>
            <a:off x="1206264" y="290111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9" name="Text Box 16"/>
          <p:cNvSpPr txBox="1">
            <a:spLocks noChangeArrowheads="1"/>
          </p:cNvSpPr>
          <p:nvPr/>
        </p:nvSpPr>
        <p:spPr bwMode="gray">
          <a:xfrm>
            <a:off x="1134826" y="2920311"/>
            <a:ext cx="884237"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0" name="Rectangle 20"/>
          <p:cNvSpPr>
            <a:spLocks noChangeArrowheads="1"/>
          </p:cNvSpPr>
          <p:nvPr/>
        </p:nvSpPr>
        <p:spPr bwMode="black">
          <a:xfrm>
            <a:off x="2519344" y="2911120"/>
            <a:ext cx="5432362"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【Windows</a:t>
            </a:r>
            <a:r>
              <a:rPr lang="zh-CN" altLang="en-US" dirty="0">
                <a:solidFill>
                  <a:schemeClr val="tx2">
                    <a:lumMod val="50000"/>
                  </a:schemeClr>
                </a:solidFill>
                <a:latin typeface="黑体" pitchFamily="49" charset="-122"/>
                <a:ea typeface="黑体" pitchFamily="49" charset="-122"/>
              </a:rPr>
              <a:t>身份验证</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建立连接</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21" name="AutoShape 4"/>
          <p:cNvSpPr>
            <a:spLocks noChangeArrowheads="1"/>
          </p:cNvSpPr>
          <p:nvPr/>
        </p:nvSpPr>
        <p:spPr bwMode="gray">
          <a:xfrm>
            <a:off x="2138282" y="3645024"/>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2" name="AutoShape 11"/>
          <p:cNvSpPr>
            <a:spLocks noChangeArrowheads="1"/>
          </p:cNvSpPr>
          <p:nvPr/>
        </p:nvSpPr>
        <p:spPr bwMode="gray">
          <a:xfrm>
            <a:off x="1265151" y="3836217"/>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3" name="Arc 13"/>
          <p:cNvSpPr>
            <a:spLocks/>
          </p:cNvSpPr>
          <p:nvPr/>
        </p:nvSpPr>
        <p:spPr bwMode="gray">
          <a:xfrm rot="5400000">
            <a:off x="1929064" y="392089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4" name="Text Box 16"/>
          <p:cNvSpPr txBox="1">
            <a:spLocks noChangeArrowheads="1"/>
          </p:cNvSpPr>
          <p:nvPr/>
        </p:nvSpPr>
        <p:spPr bwMode="gray">
          <a:xfrm>
            <a:off x="1198483" y="388026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5" name="Rectangle 20"/>
          <p:cNvSpPr>
            <a:spLocks noChangeArrowheads="1"/>
          </p:cNvSpPr>
          <p:nvPr/>
        </p:nvSpPr>
        <p:spPr bwMode="black">
          <a:xfrm>
            <a:off x="2492243" y="3607641"/>
            <a:ext cx="5597578"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数据</a:t>
            </a:r>
          </a:p>
          <a:p>
            <a:pPr algn="just">
              <a:lnSpc>
                <a:spcPct val="150000"/>
              </a:lnSpc>
            </a:pPr>
            <a:r>
              <a:rPr lang="zh-CN" altLang="en-US" dirty="0">
                <a:solidFill>
                  <a:schemeClr val="tx2">
                    <a:lumMod val="50000"/>
                  </a:schemeClr>
                </a:solidFill>
                <a:latin typeface="黑体" pitchFamily="49" charset="-122"/>
                <a:ea typeface="黑体" pitchFamily="49" charset="-122"/>
              </a:rPr>
              <a:t>       库，再展开表</a:t>
            </a:r>
          </a:p>
        </p:txBody>
      </p:sp>
      <p:sp>
        <p:nvSpPr>
          <p:cNvPr id="26" name="AutoShape 4"/>
          <p:cNvSpPr>
            <a:spLocks noChangeArrowheads="1"/>
          </p:cNvSpPr>
          <p:nvPr/>
        </p:nvSpPr>
        <p:spPr bwMode="gray">
          <a:xfrm>
            <a:off x="2130446" y="4690519"/>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7" name="AutoShape 11"/>
          <p:cNvSpPr>
            <a:spLocks noChangeArrowheads="1"/>
          </p:cNvSpPr>
          <p:nvPr/>
        </p:nvSpPr>
        <p:spPr bwMode="gray">
          <a:xfrm>
            <a:off x="1257315" y="48817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8" name="Arc 13"/>
          <p:cNvSpPr>
            <a:spLocks/>
          </p:cNvSpPr>
          <p:nvPr/>
        </p:nvSpPr>
        <p:spPr bwMode="gray">
          <a:xfrm rot="5400000">
            <a:off x="1921228" y="496639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9" name="Text Box 16"/>
          <p:cNvSpPr txBox="1">
            <a:spLocks noChangeArrowheads="1"/>
          </p:cNvSpPr>
          <p:nvPr/>
        </p:nvSpPr>
        <p:spPr bwMode="gray">
          <a:xfrm>
            <a:off x="1190647" y="492575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30" name="Rectangle 20"/>
          <p:cNvSpPr>
            <a:spLocks noChangeArrowheads="1"/>
          </p:cNvSpPr>
          <p:nvPr/>
        </p:nvSpPr>
        <p:spPr bwMode="black">
          <a:xfrm>
            <a:off x="2484407" y="4653136"/>
            <a:ext cx="5597578"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表，在弹出的快捷菜单中</a:t>
            </a:r>
          </a:p>
          <a:p>
            <a:pPr algn="just">
              <a:lnSpc>
                <a:spcPct val="150000"/>
              </a:lnSpc>
            </a:pPr>
            <a:r>
              <a:rPr lang="zh-CN" altLang="en-US" dirty="0">
                <a:solidFill>
                  <a:schemeClr val="tx2">
                    <a:lumMod val="50000"/>
                  </a:schemeClr>
                </a:solidFill>
                <a:latin typeface="黑体" pitchFamily="49" charset="-122"/>
                <a:ea typeface="黑体" pitchFamily="49" charset="-122"/>
              </a:rPr>
              <a:t>       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4  </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45</a:t>
            </a:fld>
            <a:endParaRPr lang="en-US" altLang="zh-CN"/>
          </a:p>
        </p:txBody>
      </p:sp>
      <p:sp>
        <p:nvSpPr>
          <p:cNvPr id="11" name="AutoShape 4"/>
          <p:cNvSpPr>
            <a:spLocks noChangeArrowheads="1"/>
          </p:cNvSpPr>
          <p:nvPr/>
        </p:nvSpPr>
        <p:spPr bwMode="gray">
          <a:xfrm>
            <a:off x="2163626" y="1719996"/>
            <a:ext cx="5978581" cy="84856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9644" y="19381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5400000">
            <a:off x="1873557" y="202280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142976" y="19821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358066" y="1736987"/>
            <a:ext cx="5597578" cy="85837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设置</a:t>
            </a:r>
            <a:r>
              <a:rPr lang="en-US" altLang="zh-CN" dirty="0" err="1">
                <a:solidFill>
                  <a:schemeClr val="tx2">
                    <a:lumMod val="50000"/>
                  </a:schemeClr>
                </a:solidFill>
                <a:latin typeface="黑体" pitchFamily="49" charset="-122"/>
                <a:ea typeface="黑体" pitchFamily="49" charset="-122"/>
              </a:rPr>
              <a:t>Student_birthday</a:t>
            </a:r>
            <a:r>
              <a:rPr lang="zh-CN" altLang="en-US" dirty="0">
                <a:solidFill>
                  <a:schemeClr val="tx2">
                    <a:lumMod val="50000"/>
                  </a:schemeClr>
                </a:solidFill>
                <a:latin typeface="黑体" pitchFamily="49" charset="-122"/>
                <a:ea typeface="黑体" pitchFamily="49" charset="-122"/>
              </a:rPr>
              <a:t>列、</a:t>
            </a:r>
            <a:r>
              <a:rPr lang="en-US" altLang="zh-CN" dirty="0" err="1">
                <a:solidFill>
                  <a:schemeClr val="tx2">
                    <a:lumMod val="50000"/>
                  </a:schemeClr>
                </a:solidFill>
                <a:latin typeface="黑体" pitchFamily="49" charset="-122"/>
                <a:ea typeface="黑体" pitchFamily="49" charset="-122"/>
              </a:rPr>
              <a:t>Student_time</a:t>
            </a:r>
            <a:r>
              <a:rPr lang="zh-CN" altLang="en-US" dirty="0">
                <a:solidFill>
                  <a:schemeClr val="tx2">
                    <a:lumMod val="50000"/>
                  </a:schemeClr>
                </a:solidFill>
                <a:latin typeface="黑体" pitchFamily="49" charset="-122"/>
                <a:ea typeface="黑体" pitchFamily="49" charset="-122"/>
              </a:rPr>
              <a:t>列、</a:t>
            </a:r>
          </a:p>
          <a:p>
            <a:pPr algn="just">
              <a:lnSpc>
                <a:spcPct val="150000"/>
              </a:lnSpc>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Student_home</a:t>
            </a:r>
            <a:r>
              <a:rPr lang="zh-CN" altLang="en-US" dirty="0">
                <a:solidFill>
                  <a:schemeClr val="tx2">
                    <a:lumMod val="50000"/>
                  </a:schemeClr>
                </a:solidFill>
                <a:latin typeface="黑体" pitchFamily="49" charset="-122"/>
                <a:ea typeface="黑体" pitchFamily="49" charset="-122"/>
              </a:rPr>
              <a:t>列、 </a:t>
            </a:r>
            <a:r>
              <a:rPr lang="en-US" altLang="zh-CN" dirty="0" err="1">
                <a:solidFill>
                  <a:schemeClr val="tx2">
                    <a:lumMod val="50000"/>
                  </a:schemeClr>
                </a:solidFill>
                <a:latin typeface="黑体" pitchFamily="49" charset="-122"/>
                <a:ea typeface="黑体" pitchFamily="49" charset="-122"/>
              </a:rPr>
              <a:t>Student_else</a:t>
            </a:r>
            <a:r>
              <a:rPr lang="zh-CN" altLang="en-US" dirty="0">
                <a:solidFill>
                  <a:schemeClr val="tx2">
                    <a:lumMod val="50000"/>
                  </a:schemeClr>
                </a:solidFill>
                <a:latin typeface="黑体" pitchFamily="49" charset="-122"/>
                <a:ea typeface="黑体" pitchFamily="49" charset="-122"/>
              </a:rPr>
              <a:t>列允许为空</a:t>
            </a:r>
            <a:endParaRPr lang="zh-CN" altLang="en-US" sz="1400" dirty="0">
              <a:solidFill>
                <a:schemeClr val="tx2">
                  <a:lumMod val="50000"/>
                </a:schemeClr>
              </a:solidFill>
              <a:latin typeface="黑体" pitchFamily="49" charset="-122"/>
              <a:ea typeface="黑体" pitchFamily="49" charset="-122"/>
            </a:endParaRPr>
          </a:p>
        </p:txBody>
      </p:sp>
      <p:sp>
        <p:nvSpPr>
          <p:cNvPr id="16" name="AutoShape 4"/>
          <p:cNvSpPr>
            <a:spLocks noChangeArrowheads="1"/>
          </p:cNvSpPr>
          <p:nvPr/>
        </p:nvSpPr>
        <p:spPr bwMode="gray">
          <a:xfrm>
            <a:off x="2071670" y="2780928"/>
            <a:ext cx="3580450" cy="230425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rc 13"/>
          <p:cNvSpPr>
            <a:spLocks/>
          </p:cNvSpPr>
          <p:nvPr/>
        </p:nvSpPr>
        <p:spPr bwMode="gray">
          <a:xfrm rot="5400000">
            <a:off x="1870177" y="298579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Rectangle 20"/>
          <p:cNvSpPr>
            <a:spLocks noChangeArrowheads="1"/>
          </p:cNvSpPr>
          <p:nvPr/>
        </p:nvSpPr>
        <p:spPr bwMode="black">
          <a:xfrm>
            <a:off x="2495027" y="2874451"/>
            <a:ext cx="2988760" cy="2104872"/>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将光标定位在</a:t>
            </a:r>
            <a:r>
              <a:rPr lang="en-US" altLang="zh-CN" dirty="0" err="1">
                <a:solidFill>
                  <a:schemeClr val="tx2">
                    <a:lumMod val="50000"/>
                  </a:schemeClr>
                </a:solidFill>
                <a:latin typeface="黑体" pitchFamily="49" charset="-122"/>
                <a:ea typeface="黑体" pitchFamily="49" charset="-122"/>
              </a:rPr>
              <a:t>Student_sex</a:t>
            </a:r>
            <a:r>
              <a:rPr lang="zh-CN" altLang="en-US" dirty="0">
                <a:solidFill>
                  <a:schemeClr val="tx2">
                    <a:lumMod val="50000"/>
                  </a:schemeClr>
                </a:solidFill>
                <a:latin typeface="黑体" pitchFamily="49" charset="-122"/>
                <a:ea typeface="黑体" pitchFamily="49" charset="-122"/>
              </a:rPr>
              <a:t>行，然后在其</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列属性</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中的</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默认值或绑定</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编辑框中输入“男”即可，如图</a:t>
            </a:r>
            <a:r>
              <a:rPr lang="en-US" altLang="zh-CN" dirty="0">
                <a:solidFill>
                  <a:schemeClr val="tx2">
                    <a:lumMod val="50000"/>
                  </a:schemeClr>
                </a:solidFill>
                <a:latin typeface="黑体" pitchFamily="49" charset="-122"/>
                <a:ea typeface="黑体" pitchFamily="49" charset="-122"/>
              </a:rPr>
              <a:t>5.13</a:t>
            </a:r>
            <a:r>
              <a:rPr lang="zh-CN" altLang="en-US" dirty="0">
                <a:solidFill>
                  <a:schemeClr val="tx2">
                    <a:lumMod val="50000"/>
                  </a:schemeClr>
                </a:solidFill>
                <a:latin typeface="黑体" pitchFamily="49" charset="-122"/>
                <a:ea typeface="黑体" pitchFamily="49" charset="-122"/>
              </a:rPr>
              <a:t>所示</a:t>
            </a:r>
            <a:r>
              <a:rPr lang="zh-CN" altLang="en-US"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17" name="AutoShape 11"/>
          <p:cNvSpPr>
            <a:spLocks noChangeArrowheads="1"/>
          </p:cNvSpPr>
          <p:nvPr/>
        </p:nvSpPr>
        <p:spPr bwMode="gray">
          <a:xfrm>
            <a:off x="1263161" y="2843726"/>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Text Box 16"/>
          <p:cNvSpPr txBox="1">
            <a:spLocks noChangeArrowheads="1"/>
          </p:cNvSpPr>
          <p:nvPr/>
        </p:nvSpPr>
        <p:spPr bwMode="gray">
          <a:xfrm>
            <a:off x="1196493" y="288777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21" name="Arc 13"/>
          <p:cNvSpPr>
            <a:spLocks/>
          </p:cNvSpPr>
          <p:nvPr/>
        </p:nvSpPr>
        <p:spPr bwMode="gray">
          <a:xfrm rot="5400000">
            <a:off x="1986270" y="293025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2" name="AutoShape 11"/>
          <p:cNvSpPr>
            <a:spLocks noChangeArrowheads="1"/>
          </p:cNvSpPr>
          <p:nvPr/>
        </p:nvSpPr>
        <p:spPr bwMode="gray">
          <a:xfrm>
            <a:off x="1276336" y="518515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3" name="Arc 13"/>
          <p:cNvSpPr>
            <a:spLocks/>
          </p:cNvSpPr>
          <p:nvPr/>
        </p:nvSpPr>
        <p:spPr bwMode="gray">
          <a:xfrm rot="5400000">
            <a:off x="1940249" y="526983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6">
              <a:lumMod val="60000"/>
              <a:lumOff val="40000"/>
            </a:schemeClr>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4" name="Text Box 16"/>
          <p:cNvSpPr txBox="1">
            <a:spLocks noChangeArrowheads="1"/>
          </p:cNvSpPr>
          <p:nvPr/>
        </p:nvSpPr>
        <p:spPr bwMode="gray">
          <a:xfrm>
            <a:off x="1209668" y="522920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5" name="AutoShape 4"/>
          <p:cNvSpPr>
            <a:spLocks noChangeArrowheads="1"/>
          </p:cNvSpPr>
          <p:nvPr/>
        </p:nvSpPr>
        <p:spPr bwMode="gray">
          <a:xfrm>
            <a:off x="2215915" y="5185154"/>
            <a:ext cx="3436206" cy="573512"/>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 name="矩形 2"/>
          <p:cNvSpPr/>
          <p:nvPr/>
        </p:nvSpPr>
        <p:spPr>
          <a:xfrm>
            <a:off x="2495027" y="5314921"/>
            <a:ext cx="1107996" cy="369332"/>
          </a:xfrm>
          <a:prstGeom prst="rect">
            <a:avLst/>
          </a:prstGeom>
        </p:spPr>
        <p:txBody>
          <a:bodyPr wrap="none">
            <a:spAutoFit/>
          </a:bodyPr>
          <a:lstStyle/>
          <a:p>
            <a:r>
              <a:rPr lang="zh-CN" altLang="en-US" dirty="0">
                <a:solidFill>
                  <a:schemeClr val="tx2">
                    <a:lumMod val="50000"/>
                  </a:schemeClr>
                </a:solidFill>
                <a:latin typeface="黑体" pitchFamily="49" charset="-122"/>
                <a:ea typeface="黑体" pitchFamily="49" charset="-122"/>
              </a:rPr>
              <a:t>保存修改</a:t>
            </a:r>
            <a:endParaRPr lang="zh-CN" altLang="en-US" dirty="0">
              <a:solidFill>
                <a:schemeClr val="tx2">
                  <a:lumMod val="50000"/>
                </a:schemeClr>
              </a:solidFill>
            </a:endParaRPr>
          </a:p>
        </p:txBody>
      </p:sp>
      <p:pic>
        <p:nvPicPr>
          <p:cNvPr id="26"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975871" y="2881343"/>
            <a:ext cx="2245659" cy="2144434"/>
          </a:xfrm>
          <a:prstGeom prst="rect">
            <a:avLst/>
          </a:prstGeom>
          <a:noFill/>
        </p:spPr>
      </p:pic>
      <p:sp>
        <p:nvSpPr>
          <p:cNvPr id="27" name="Text Box 4"/>
          <p:cNvSpPr txBox="1">
            <a:spLocks noChangeArrowheads="1"/>
          </p:cNvSpPr>
          <p:nvPr/>
        </p:nvSpPr>
        <p:spPr bwMode="auto">
          <a:xfrm>
            <a:off x="6596580" y="5212336"/>
            <a:ext cx="1347395"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dirty="0"/>
              <a:t>图</a:t>
            </a:r>
            <a:r>
              <a:rPr lang="en-US" altLang="zh-CN" sz="1800" dirty="0"/>
              <a:t>5.13 </a:t>
            </a:r>
            <a:r>
              <a:rPr lang="zh-CN" altLang="en-US" sz="1800" dirty="0"/>
              <a:t>设置默认值</a:t>
            </a:r>
          </a:p>
        </p:txBody>
      </p:sp>
    </p:spTree>
    <p:extLst>
      <p:ext uri="{BB962C8B-B14F-4D97-AF65-F5344CB8AC3E}">
        <p14:creationId xmlns:p14="http://schemas.microsoft.com/office/powerpoint/2010/main" xmlns="" val="40315571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任务</a:t>
            </a:r>
            <a:r>
              <a:rPr lang="en-US" altLang="zh-CN" dirty="0" smtClean="0">
                <a:latin typeface="+mj-ea"/>
              </a:rPr>
              <a:t>5  </a:t>
            </a:r>
            <a:r>
              <a:rPr lang="zh-CN" altLang="en-US" dirty="0" smtClean="0">
                <a:latin typeface="+mj-ea"/>
              </a:rPr>
              <a:t>使用</a:t>
            </a:r>
            <a:r>
              <a:rPr lang="en-US" altLang="zh-CN" dirty="0">
                <a:latin typeface="+mj-ea"/>
              </a:rPr>
              <a:t>T-SQL</a:t>
            </a:r>
            <a:r>
              <a:rPr lang="zh-CN" altLang="en-US" dirty="0">
                <a:latin typeface="+mj-ea"/>
              </a:rPr>
              <a:t>语句为</a:t>
            </a:r>
            <a:r>
              <a:rPr lang="en-US" altLang="zh-CN" dirty="0">
                <a:latin typeface="+mj-ea"/>
              </a:rPr>
              <a:t>Students</a:t>
            </a:r>
            <a:r>
              <a:rPr lang="zh-CN" altLang="en-US" dirty="0">
                <a:latin typeface="+mj-ea"/>
              </a:rPr>
              <a:t>表添加检查约束</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46</a:t>
            </a:fld>
            <a:endParaRPr lang="en-US" altLang="zh-CN"/>
          </a:p>
        </p:txBody>
      </p:sp>
      <p:sp>
        <p:nvSpPr>
          <p:cNvPr id="6" name="AutoShape 3"/>
          <p:cNvSpPr>
            <a:spLocks noChangeArrowheads="1"/>
          </p:cNvSpPr>
          <p:nvPr/>
        </p:nvSpPr>
        <p:spPr bwMode="gray">
          <a:xfrm rot="5400000">
            <a:off x="2347256" y="2007731"/>
            <a:ext cx="1174750" cy="3608403"/>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934634" y="3494605"/>
            <a:ext cx="1665014"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16188" y="3224557"/>
            <a:ext cx="1176337" cy="1174750"/>
          </a:xfrm>
          <a:prstGeom prst="rect">
            <a:avLst/>
          </a:prstGeom>
          <a:noFill/>
        </p:spPr>
      </p:pic>
      <p:sp>
        <p:nvSpPr>
          <p:cNvPr id="9" name="Text Box 12"/>
          <p:cNvSpPr txBox="1">
            <a:spLocks noChangeArrowheads="1"/>
          </p:cNvSpPr>
          <p:nvPr/>
        </p:nvSpPr>
        <p:spPr bwMode="auto">
          <a:xfrm>
            <a:off x="1546363" y="3700589"/>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1</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25068" y="3614292"/>
            <a:ext cx="412750" cy="363537"/>
          </a:xfrm>
          <a:prstGeom prst="rect">
            <a:avLst/>
          </a:prstGeom>
          <a:noFill/>
        </p:spPr>
      </p:pic>
      <p:sp>
        <p:nvSpPr>
          <p:cNvPr id="12" name="AutoShape 3"/>
          <p:cNvSpPr>
            <a:spLocks noChangeArrowheads="1"/>
          </p:cNvSpPr>
          <p:nvPr/>
        </p:nvSpPr>
        <p:spPr bwMode="gray">
          <a:xfrm rot="5400000">
            <a:off x="2325826" y="3441967"/>
            <a:ext cx="1174752" cy="3608406"/>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2880665" y="4974278"/>
            <a:ext cx="1766295" cy="442878"/>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smtClean="0">
                <a:solidFill>
                  <a:schemeClr val="tx2">
                    <a:lumMod val="50000"/>
                  </a:schemeClr>
                </a:solidFill>
                <a:latin typeface="黑体" pitchFamily="49" charset="-122"/>
                <a:ea typeface="黑体" pitchFamily="49" charset="-122"/>
              </a:rPr>
              <a:t>输入右边语句</a:t>
            </a:r>
            <a:endParaRPr lang="zh-CN" altLang="en-US" dirty="0">
              <a:solidFill>
                <a:schemeClr val="tx2">
                  <a:lumMod val="50000"/>
                </a:schemeClr>
              </a:solidFill>
              <a:latin typeface="黑体" pitchFamily="49" charset="-122"/>
              <a:ea typeface="黑体" pitchFamily="49" charset="-122"/>
            </a:endParaRPr>
          </a:p>
        </p:txBody>
      </p:sp>
      <p:pic>
        <p:nvPicPr>
          <p:cNvPr id="14" name="Picture 10" descr="LB_circle001"/>
          <p:cNvPicPr>
            <a:picLocks noChangeAspect="1" noChangeArrowheads="1"/>
          </p:cNvPicPr>
          <p:nvPr/>
        </p:nvPicPr>
        <p:blipFill>
          <a:blip r:embed="rId2" cstate="print"/>
          <a:srcRect/>
          <a:stretch>
            <a:fillRect/>
          </a:stretch>
        </p:blipFill>
        <p:spPr bwMode="auto">
          <a:xfrm>
            <a:off x="1394758" y="4658793"/>
            <a:ext cx="1176337" cy="1174750"/>
          </a:xfrm>
          <a:prstGeom prst="rect">
            <a:avLst/>
          </a:prstGeom>
          <a:noFill/>
        </p:spPr>
      </p:pic>
      <p:sp>
        <p:nvSpPr>
          <p:cNvPr id="15" name="Text Box 12"/>
          <p:cNvSpPr txBox="1">
            <a:spLocks noChangeArrowheads="1"/>
          </p:cNvSpPr>
          <p:nvPr/>
        </p:nvSpPr>
        <p:spPr bwMode="auto">
          <a:xfrm>
            <a:off x="1537473" y="5167278"/>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2</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2546488" y="5013949"/>
            <a:ext cx="412750" cy="363537"/>
          </a:xfrm>
          <a:prstGeom prst="rect">
            <a:avLst/>
          </a:prstGeom>
          <a:noFill/>
        </p:spPr>
      </p:pic>
      <p:sp>
        <p:nvSpPr>
          <p:cNvPr id="3" name="矩形 2"/>
          <p:cNvSpPr/>
          <p:nvPr/>
        </p:nvSpPr>
        <p:spPr>
          <a:xfrm>
            <a:off x="1130429" y="1628800"/>
            <a:ext cx="3586976" cy="1477328"/>
          </a:xfrm>
          <a:prstGeom prst="rect">
            <a:avLst/>
          </a:prstGeom>
          <a:solidFill>
            <a:schemeClr val="tx2">
              <a:lumMod val="40000"/>
              <a:lumOff val="60000"/>
            </a:schemeClr>
          </a:solidFill>
        </p:spPr>
        <p:txBody>
          <a:bodyPr wrap="square">
            <a:spAutoFit/>
          </a:bodyPr>
          <a:lstStyle/>
          <a:p>
            <a:pPr eaLnBrk="1" hangingPunct="1">
              <a:buFont typeface="Wingdings" pitchFamily="2" charset="2"/>
              <a:buNone/>
            </a:pPr>
            <a:r>
              <a:rPr lang="zh-CN" altLang="en-US" dirty="0">
                <a:solidFill>
                  <a:schemeClr val="bg1"/>
                </a:solidFill>
                <a:latin typeface="黑体" pitchFamily="49" charset="-122"/>
                <a:ea typeface="黑体" pitchFamily="49" charset="-122"/>
              </a:rPr>
              <a:t>限制</a:t>
            </a:r>
            <a:r>
              <a:rPr lang="en-US" altLang="zh-CN" dirty="0" err="1">
                <a:solidFill>
                  <a:schemeClr val="bg1"/>
                </a:solidFill>
                <a:latin typeface="黑体" pitchFamily="49" charset="-122"/>
                <a:ea typeface="黑体" pitchFamily="49" charset="-122"/>
              </a:rPr>
              <a:t>Student_id</a:t>
            </a:r>
            <a:r>
              <a:rPr lang="zh-CN" altLang="en-US" dirty="0">
                <a:solidFill>
                  <a:schemeClr val="bg1"/>
                </a:solidFill>
                <a:latin typeface="黑体" pitchFamily="49" charset="-122"/>
                <a:ea typeface="黑体" pitchFamily="49" charset="-122"/>
              </a:rPr>
              <a:t>列的值为</a:t>
            </a:r>
            <a:r>
              <a:rPr lang="en-US" altLang="zh-CN" dirty="0">
                <a:solidFill>
                  <a:schemeClr val="bg1"/>
                </a:solidFill>
                <a:latin typeface="黑体" pitchFamily="49" charset="-122"/>
                <a:ea typeface="黑体" pitchFamily="49" charset="-122"/>
              </a:rPr>
              <a:t>5</a:t>
            </a:r>
            <a:r>
              <a:rPr lang="zh-CN" altLang="en-US" dirty="0">
                <a:solidFill>
                  <a:schemeClr val="bg1"/>
                </a:solidFill>
                <a:latin typeface="黑体" pitchFamily="49" charset="-122"/>
                <a:ea typeface="黑体" pitchFamily="49" charset="-122"/>
              </a:rPr>
              <a:t>位数字字符，</a:t>
            </a:r>
            <a:r>
              <a:rPr lang="en-US" altLang="zh-CN" dirty="0">
                <a:solidFill>
                  <a:schemeClr val="bg1"/>
                </a:solidFill>
                <a:latin typeface="黑体" pitchFamily="49" charset="-122"/>
                <a:ea typeface="黑体" pitchFamily="49" charset="-122"/>
              </a:rPr>
              <a:t>2011</a:t>
            </a:r>
            <a:r>
              <a:rPr lang="zh-CN" altLang="en-US" dirty="0">
                <a:solidFill>
                  <a:schemeClr val="bg1"/>
                </a:solidFill>
                <a:latin typeface="黑体" pitchFamily="49" charset="-122"/>
                <a:ea typeface="黑体" pitchFamily="49" charset="-122"/>
              </a:rPr>
              <a:t>年在校的学生</a:t>
            </a:r>
            <a:r>
              <a:rPr lang="en-US" altLang="zh-CN" dirty="0" err="1">
                <a:solidFill>
                  <a:schemeClr val="bg1"/>
                </a:solidFill>
                <a:latin typeface="黑体" pitchFamily="49" charset="-122"/>
                <a:ea typeface="黑体" pitchFamily="49" charset="-122"/>
              </a:rPr>
              <a:t>Student_birthday</a:t>
            </a:r>
            <a:r>
              <a:rPr lang="zh-CN" altLang="en-US" dirty="0">
                <a:solidFill>
                  <a:schemeClr val="bg1"/>
                </a:solidFill>
                <a:latin typeface="黑体" pitchFamily="49" charset="-122"/>
                <a:ea typeface="黑体" pitchFamily="49" charset="-122"/>
              </a:rPr>
              <a:t>列的值小于等于</a:t>
            </a:r>
            <a:r>
              <a:rPr lang="en-US" altLang="zh-CN" dirty="0">
                <a:solidFill>
                  <a:schemeClr val="bg1"/>
                </a:solidFill>
                <a:latin typeface="黑体" pitchFamily="49" charset="-122"/>
                <a:ea typeface="黑体" pitchFamily="49" charset="-122"/>
              </a:rPr>
              <a:t>1996</a:t>
            </a:r>
            <a:r>
              <a:rPr lang="zh-CN" altLang="en-US" dirty="0">
                <a:solidFill>
                  <a:schemeClr val="bg1"/>
                </a:solidFill>
                <a:latin typeface="黑体" pitchFamily="49" charset="-122"/>
                <a:ea typeface="黑体" pitchFamily="49" charset="-122"/>
              </a:rPr>
              <a:t>年</a:t>
            </a:r>
            <a:r>
              <a:rPr lang="en-US" altLang="zh-CN" dirty="0">
                <a:solidFill>
                  <a:schemeClr val="bg1"/>
                </a:solidFill>
                <a:latin typeface="黑体" pitchFamily="49" charset="-122"/>
                <a:ea typeface="黑体" pitchFamily="49" charset="-122"/>
              </a:rPr>
              <a:t>1</a:t>
            </a:r>
            <a:r>
              <a:rPr lang="zh-CN" altLang="en-US" dirty="0">
                <a:solidFill>
                  <a:schemeClr val="bg1"/>
                </a:solidFill>
                <a:latin typeface="黑体" pitchFamily="49" charset="-122"/>
                <a:ea typeface="黑体" pitchFamily="49" charset="-122"/>
              </a:rPr>
              <a:t>月</a:t>
            </a:r>
            <a:r>
              <a:rPr lang="en-US" altLang="zh-CN" dirty="0">
                <a:solidFill>
                  <a:schemeClr val="bg1"/>
                </a:solidFill>
                <a:latin typeface="黑体" pitchFamily="49" charset="-122"/>
                <a:ea typeface="黑体" pitchFamily="49" charset="-122"/>
              </a:rPr>
              <a:t>1</a:t>
            </a:r>
            <a:r>
              <a:rPr lang="zh-CN" altLang="en-US" dirty="0">
                <a:solidFill>
                  <a:schemeClr val="bg1"/>
                </a:solidFill>
                <a:latin typeface="黑体" pitchFamily="49" charset="-122"/>
                <a:ea typeface="黑体" pitchFamily="49" charset="-122"/>
              </a:rPr>
              <a:t>日，</a:t>
            </a:r>
            <a:r>
              <a:rPr lang="en-US" altLang="zh-CN" dirty="0" err="1">
                <a:solidFill>
                  <a:schemeClr val="bg1"/>
                </a:solidFill>
                <a:latin typeface="黑体" pitchFamily="49" charset="-122"/>
                <a:ea typeface="黑体" pitchFamily="49" charset="-122"/>
              </a:rPr>
              <a:t>Student_time</a:t>
            </a:r>
            <a:r>
              <a:rPr lang="zh-CN" altLang="en-US" dirty="0">
                <a:solidFill>
                  <a:schemeClr val="bg1"/>
                </a:solidFill>
                <a:latin typeface="黑体" pitchFamily="49" charset="-122"/>
                <a:ea typeface="黑体" pitchFamily="49" charset="-122"/>
              </a:rPr>
              <a:t>列的值大于等于</a:t>
            </a:r>
            <a:r>
              <a:rPr lang="en-US" altLang="zh-CN" dirty="0">
                <a:solidFill>
                  <a:schemeClr val="bg1"/>
                </a:solidFill>
                <a:latin typeface="黑体" pitchFamily="49" charset="-122"/>
                <a:ea typeface="黑体" pitchFamily="49" charset="-122"/>
              </a:rPr>
              <a:t>2008</a:t>
            </a:r>
            <a:r>
              <a:rPr lang="zh-CN" altLang="en-US" dirty="0">
                <a:solidFill>
                  <a:schemeClr val="bg1"/>
                </a:solidFill>
                <a:latin typeface="黑体" pitchFamily="49" charset="-122"/>
                <a:ea typeface="黑体" pitchFamily="49" charset="-122"/>
              </a:rPr>
              <a:t>年</a:t>
            </a:r>
            <a:r>
              <a:rPr lang="en-US" altLang="zh-CN" dirty="0">
                <a:solidFill>
                  <a:schemeClr val="bg1"/>
                </a:solidFill>
                <a:latin typeface="黑体" pitchFamily="49" charset="-122"/>
                <a:ea typeface="黑体" pitchFamily="49" charset="-122"/>
              </a:rPr>
              <a:t>9</a:t>
            </a:r>
            <a:r>
              <a:rPr lang="zh-CN" altLang="en-US" dirty="0">
                <a:solidFill>
                  <a:schemeClr val="bg1"/>
                </a:solidFill>
                <a:latin typeface="黑体" pitchFamily="49" charset="-122"/>
                <a:ea typeface="黑体" pitchFamily="49" charset="-122"/>
              </a:rPr>
              <a:t>月</a:t>
            </a:r>
            <a:r>
              <a:rPr lang="en-US" altLang="zh-CN" dirty="0">
                <a:solidFill>
                  <a:schemeClr val="bg1"/>
                </a:solidFill>
                <a:latin typeface="黑体" pitchFamily="49" charset="-122"/>
                <a:ea typeface="黑体" pitchFamily="49" charset="-122"/>
              </a:rPr>
              <a:t>1</a:t>
            </a:r>
            <a:r>
              <a:rPr lang="zh-CN" altLang="en-US" dirty="0">
                <a:solidFill>
                  <a:schemeClr val="bg1"/>
                </a:solidFill>
                <a:latin typeface="黑体" pitchFamily="49" charset="-122"/>
                <a:ea typeface="黑体" pitchFamily="49" charset="-122"/>
              </a:rPr>
              <a:t>日。</a:t>
            </a:r>
          </a:p>
        </p:txBody>
      </p:sp>
      <p:sp>
        <p:nvSpPr>
          <p:cNvPr id="18" name="矩形 17"/>
          <p:cNvSpPr/>
          <p:nvPr/>
        </p:nvSpPr>
        <p:spPr>
          <a:xfrm>
            <a:off x="4717405" y="1484784"/>
            <a:ext cx="4175075" cy="5078313"/>
          </a:xfrm>
          <a:prstGeom prst="rect">
            <a:avLst/>
          </a:prstGeom>
          <a:solidFill>
            <a:srgbClr val="FFFF00"/>
          </a:solidFill>
        </p:spPr>
        <p:txBody>
          <a:bodyPr wrap="square">
            <a:spAutoFit/>
          </a:bodyPr>
          <a:lstStyle/>
          <a:p>
            <a:pPr eaLnBrk="1" hangingPunct="1">
              <a:lnSpc>
                <a:spcPct val="100000"/>
              </a:lnSpc>
              <a:buFont typeface="Wingdings" pitchFamily="2" charset="2"/>
              <a:buNone/>
            </a:pPr>
            <a:r>
              <a:rPr lang="en-US" altLang="zh-CN" dirty="0"/>
              <a:t>USE Student</a:t>
            </a:r>
          </a:p>
          <a:p>
            <a:pPr eaLnBrk="1" hangingPunct="1">
              <a:lnSpc>
                <a:spcPct val="100000"/>
              </a:lnSpc>
              <a:buFont typeface="Wingdings" pitchFamily="2" charset="2"/>
              <a:buNone/>
            </a:pPr>
            <a:r>
              <a:rPr lang="en-US" altLang="zh-CN" dirty="0"/>
              <a:t>	Go</a:t>
            </a:r>
          </a:p>
          <a:p>
            <a:pPr eaLnBrk="1" hangingPunct="1">
              <a:lnSpc>
                <a:spcPct val="100000"/>
              </a:lnSpc>
              <a:buFont typeface="Wingdings" pitchFamily="2" charset="2"/>
              <a:buNone/>
            </a:pPr>
            <a:r>
              <a:rPr lang="en-US" altLang="zh-CN" dirty="0"/>
              <a:t>	ALTER TABLE Students</a:t>
            </a:r>
          </a:p>
          <a:p>
            <a:pPr eaLnBrk="1" hangingPunct="1">
              <a:lnSpc>
                <a:spcPct val="100000"/>
              </a:lnSpc>
              <a:buFont typeface="Wingdings" pitchFamily="2" charset="2"/>
              <a:buNone/>
            </a:pPr>
            <a:r>
              <a:rPr lang="en-US" altLang="zh-CN" dirty="0"/>
              <a:t>	ADD CONSTRAINT </a:t>
            </a:r>
            <a:r>
              <a:rPr lang="en-US" altLang="zh-CN" dirty="0" err="1"/>
              <a:t>CK_Student_id</a:t>
            </a:r>
            <a:r>
              <a:rPr lang="en-US" altLang="zh-CN" dirty="0"/>
              <a:t> CHECK (</a:t>
            </a:r>
            <a:r>
              <a:rPr lang="en-US" altLang="zh-CN" dirty="0" err="1"/>
              <a:t>len</a:t>
            </a:r>
            <a:r>
              <a:rPr lang="en-US" altLang="zh-CN" dirty="0"/>
              <a:t>([</a:t>
            </a:r>
            <a:r>
              <a:rPr lang="en-US" altLang="zh-CN" dirty="0" err="1"/>
              <a:t>student_id</a:t>
            </a:r>
            <a:r>
              <a:rPr lang="en-US" altLang="zh-CN" dirty="0"/>
              <a:t>])=5 AND [</a:t>
            </a:r>
            <a:r>
              <a:rPr lang="en-US" altLang="zh-CN" dirty="0" err="1"/>
              <a:t>student_id</a:t>
            </a:r>
            <a:r>
              <a:rPr lang="en-US" altLang="zh-CN" dirty="0"/>
              <a:t>] like '[0-9][0-9][0-9][0-9][0-9]')</a:t>
            </a:r>
          </a:p>
          <a:p>
            <a:pPr eaLnBrk="1" hangingPunct="1">
              <a:lnSpc>
                <a:spcPct val="100000"/>
              </a:lnSpc>
              <a:buFont typeface="Wingdings" pitchFamily="2" charset="2"/>
              <a:buNone/>
            </a:pPr>
            <a:r>
              <a:rPr lang="en-US" altLang="zh-CN" dirty="0"/>
              <a:t>	Go</a:t>
            </a:r>
          </a:p>
          <a:p>
            <a:pPr eaLnBrk="1" hangingPunct="1">
              <a:lnSpc>
                <a:spcPct val="100000"/>
              </a:lnSpc>
              <a:buFont typeface="Wingdings" pitchFamily="2" charset="2"/>
              <a:buNone/>
            </a:pPr>
            <a:r>
              <a:rPr lang="en-US" altLang="zh-CN" dirty="0"/>
              <a:t>	ALTER TABLE Students</a:t>
            </a:r>
          </a:p>
          <a:p>
            <a:pPr eaLnBrk="1" hangingPunct="1">
              <a:lnSpc>
                <a:spcPct val="100000"/>
              </a:lnSpc>
              <a:buFont typeface="Wingdings" pitchFamily="2" charset="2"/>
              <a:buNone/>
            </a:pPr>
            <a:r>
              <a:rPr lang="en-US" altLang="zh-CN" dirty="0"/>
              <a:t>	ADD CONSTRAINT </a:t>
            </a:r>
            <a:r>
              <a:rPr lang="en-US" altLang="zh-CN" dirty="0" err="1"/>
              <a:t>CK_Student_birthday</a:t>
            </a:r>
            <a:r>
              <a:rPr lang="en-US" altLang="zh-CN" dirty="0"/>
              <a:t> CHECK ([</a:t>
            </a:r>
            <a:r>
              <a:rPr lang="en-US" altLang="zh-CN" dirty="0" err="1"/>
              <a:t>student_birthday</a:t>
            </a:r>
            <a:r>
              <a:rPr lang="en-US" altLang="zh-CN" dirty="0"/>
              <a:t>]&gt;='1996-1-1')</a:t>
            </a:r>
          </a:p>
          <a:p>
            <a:pPr eaLnBrk="1" hangingPunct="1">
              <a:lnSpc>
                <a:spcPct val="100000"/>
              </a:lnSpc>
              <a:buFont typeface="Wingdings" pitchFamily="2" charset="2"/>
              <a:buNone/>
            </a:pPr>
            <a:r>
              <a:rPr lang="en-US" altLang="zh-CN" dirty="0"/>
              <a:t>	Go</a:t>
            </a:r>
          </a:p>
          <a:p>
            <a:pPr eaLnBrk="1" hangingPunct="1">
              <a:lnSpc>
                <a:spcPct val="100000"/>
              </a:lnSpc>
              <a:buFont typeface="Wingdings" pitchFamily="2" charset="2"/>
              <a:buNone/>
            </a:pPr>
            <a:r>
              <a:rPr lang="en-US" altLang="zh-CN" dirty="0"/>
              <a:t>	ALTER TABLE Students</a:t>
            </a:r>
          </a:p>
          <a:p>
            <a:pPr eaLnBrk="1" hangingPunct="1">
              <a:lnSpc>
                <a:spcPct val="100000"/>
              </a:lnSpc>
              <a:buFont typeface="Wingdings" pitchFamily="2" charset="2"/>
              <a:buNone/>
            </a:pPr>
            <a:r>
              <a:rPr lang="en-US" altLang="zh-CN" dirty="0"/>
              <a:t>	ADD CONSTRAINT </a:t>
            </a:r>
            <a:r>
              <a:rPr lang="en-US" altLang="zh-CN" dirty="0" err="1"/>
              <a:t>CK_Student_time</a:t>
            </a:r>
            <a:r>
              <a:rPr lang="en-US" altLang="zh-CN" dirty="0"/>
              <a:t> CHECK ([</a:t>
            </a:r>
            <a:r>
              <a:rPr lang="en-US" altLang="zh-CN" dirty="0" err="1"/>
              <a:t>student_time</a:t>
            </a:r>
            <a:r>
              <a:rPr lang="en-US" altLang="zh-CN" dirty="0"/>
              <a:t>]&gt;='2008-9-1')</a:t>
            </a:r>
          </a:p>
          <a:p>
            <a:pPr eaLnBrk="1" hangingPunct="1">
              <a:lnSpc>
                <a:spcPct val="100000"/>
              </a:lnSpc>
              <a:buFont typeface="Wingdings" pitchFamily="2" charset="2"/>
              <a:buNone/>
            </a:pPr>
            <a:r>
              <a:rPr lang="en-US" altLang="zh-CN" dirty="0"/>
              <a:t>	Go</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任务</a:t>
            </a:r>
            <a:r>
              <a:rPr lang="en-US" altLang="zh-CN" dirty="0" smtClean="0">
                <a:latin typeface="+mj-ea"/>
              </a:rPr>
              <a:t>5</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47</a:t>
            </a:fld>
            <a:endParaRPr lang="en-US" altLang="zh-CN"/>
          </a:p>
        </p:txBody>
      </p:sp>
      <p:sp>
        <p:nvSpPr>
          <p:cNvPr id="6" name="AutoShape 3"/>
          <p:cNvSpPr>
            <a:spLocks noChangeArrowheads="1"/>
          </p:cNvSpPr>
          <p:nvPr/>
        </p:nvSpPr>
        <p:spPr bwMode="gray">
          <a:xfrm rot="5400000">
            <a:off x="1912350" y="913368"/>
            <a:ext cx="1530231" cy="306899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7" name="Text Box 4"/>
          <p:cNvSpPr txBox="1">
            <a:spLocks noChangeArrowheads="1"/>
          </p:cNvSpPr>
          <p:nvPr/>
        </p:nvSpPr>
        <p:spPr bwMode="gray">
          <a:xfrm>
            <a:off x="2829167" y="1793955"/>
            <a:ext cx="1238777" cy="1338828"/>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分析语法并执行语句</a:t>
            </a:r>
            <a:endParaRPr lang="zh-CN" altLang="en-US" sz="1400" dirty="0">
              <a:ea typeface="黑体" pitchFamily="49" charset="-122"/>
            </a:endParaRPr>
          </a:p>
        </p:txBody>
      </p:sp>
      <p:pic>
        <p:nvPicPr>
          <p:cNvPr id="8" name="Picture 10" descr="LB_circle001"/>
          <p:cNvPicPr>
            <a:picLocks noChangeAspect="1" noChangeArrowheads="1"/>
          </p:cNvPicPr>
          <p:nvPr/>
        </p:nvPicPr>
        <p:blipFill>
          <a:blip r:embed="rId2" cstate="print"/>
          <a:srcRect/>
          <a:stretch>
            <a:fillRect/>
          </a:stretch>
        </p:blipFill>
        <p:spPr bwMode="auto">
          <a:xfrm>
            <a:off x="1428728" y="1682743"/>
            <a:ext cx="1176337" cy="1174750"/>
          </a:xfrm>
          <a:prstGeom prst="rect">
            <a:avLst/>
          </a:prstGeom>
          <a:noFill/>
        </p:spPr>
      </p:pic>
      <p:sp>
        <p:nvSpPr>
          <p:cNvPr id="9" name="Text Box 12"/>
          <p:cNvSpPr txBox="1">
            <a:spLocks noChangeArrowheads="1"/>
          </p:cNvSpPr>
          <p:nvPr/>
        </p:nvSpPr>
        <p:spPr bwMode="auto">
          <a:xfrm>
            <a:off x="1558903" y="215877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3</a:t>
            </a:r>
            <a:endParaRPr lang="en-US" altLang="zh-CN" sz="1400" b="1" dirty="0">
              <a:solidFill>
                <a:srgbClr val="5F5F5F"/>
              </a:solidFill>
              <a:ea typeface="宋体" pitchFamily="2" charset="-122"/>
            </a:endParaRPr>
          </a:p>
        </p:txBody>
      </p:sp>
      <p:pic>
        <p:nvPicPr>
          <p:cNvPr id="10" name="Picture 16" descr="O_chevron001"/>
          <p:cNvPicPr>
            <a:picLocks noChangeAspect="1" noChangeArrowheads="1"/>
          </p:cNvPicPr>
          <p:nvPr/>
        </p:nvPicPr>
        <p:blipFill>
          <a:blip r:embed="rId3" cstate="print"/>
          <a:srcRect/>
          <a:stretch>
            <a:fillRect/>
          </a:stretch>
        </p:blipFill>
        <p:spPr bwMode="auto">
          <a:xfrm rot="16200000">
            <a:off x="2537608" y="2072478"/>
            <a:ext cx="412750" cy="363537"/>
          </a:xfrm>
          <a:prstGeom prst="rect">
            <a:avLst/>
          </a:prstGeom>
          <a:noFill/>
        </p:spPr>
      </p:pic>
      <p:sp>
        <p:nvSpPr>
          <p:cNvPr id="12" name="AutoShape 3"/>
          <p:cNvSpPr>
            <a:spLocks noChangeArrowheads="1"/>
          </p:cNvSpPr>
          <p:nvPr/>
        </p:nvSpPr>
        <p:spPr bwMode="gray">
          <a:xfrm rot="5400000">
            <a:off x="5799153" y="191657"/>
            <a:ext cx="1569188" cy="4473450"/>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3" name="Text Box 4"/>
          <p:cNvSpPr txBox="1">
            <a:spLocks noChangeArrowheads="1"/>
          </p:cNvSpPr>
          <p:nvPr/>
        </p:nvSpPr>
        <p:spPr bwMode="gray">
          <a:xfrm>
            <a:off x="6176153" y="1769496"/>
            <a:ext cx="2500304" cy="1338828"/>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表，在弹出的快捷菜单中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smtClean="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pic>
        <p:nvPicPr>
          <p:cNvPr id="14" name="Picture 10" descr="LB_circle001"/>
          <p:cNvPicPr>
            <a:picLocks noChangeAspect="1" noChangeArrowheads="1"/>
          </p:cNvPicPr>
          <p:nvPr/>
        </p:nvPicPr>
        <p:blipFill>
          <a:blip r:embed="rId2" cstate="print"/>
          <a:srcRect/>
          <a:stretch>
            <a:fillRect/>
          </a:stretch>
        </p:blipFill>
        <p:spPr bwMode="auto">
          <a:xfrm>
            <a:off x="4619800" y="1661762"/>
            <a:ext cx="1176337" cy="1174750"/>
          </a:xfrm>
          <a:prstGeom prst="rect">
            <a:avLst/>
          </a:prstGeom>
          <a:noFill/>
        </p:spPr>
      </p:pic>
      <p:sp>
        <p:nvSpPr>
          <p:cNvPr id="15" name="Text Box 12"/>
          <p:cNvSpPr txBox="1">
            <a:spLocks noChangeArrowheads="1"/>
          </p:cNvSpPr>
          <p:nvPr/>
        </p:nvSpPr>
        <p:spPr bwMode="auto">
          <a:xfrm>
            <a:off x="4762515" y="2170247"/>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4</a:t>
            </a:r>
            <a:endParaRPr lang="en-US" altLang="zh-CN" sz="1400" b="1" dirty="0">
              <a:solidFill>
                <a:srgbClr val="5F5F5F"/>
              </a:solidFill>
              <a:ea typeface="宋体" pitchFamily="2" charset="-122"/>
            </a:endParaRPr>
          </a:p>
        </p:txBody>
      </p:sp>
      <p:pic>
        <p:nvPicPr>
          <p:cNvPr id="16" name="Picture 16" descr="O_chevron001"/>
          <p:cNvPicPr>
            <a:picLocks noChangeAspect="1" noChangeArrowheads="1"/>
          </p:cNvPicPr>
          <p:nvPr/>
        </p:nvPicPr>
        <p:blipFill>
          <a:blip r:embed="rId3" cstate="print"/>
          <a:srcRect/>
          <a:stretch>
            <a:fillRect/>
          </a:stretch>
        </p:blipFill>
        <p:spPr bwMode="auto">
          <a:xfrm rot="16200000">
            <a:off x="5771530" y="2016918"/>
            <a:ext cx="412750" cy="363537"/>
          </a:xfrm>
          <a:prstGeom prst="rect">
            <a:avLst/>
          </a:prstGeom>
          <a:noFill/>
        </p:spPr>
      </p:pic>
      <p:sp>
        <p:nvSpPr>
          <p:cNvPr id="17" name="AutoShape 3"/>
          <p:cNvSpPr>
            <a:spLocks noChangeArrowheads="1"/>
          </p:cNvSpPr>
          <p:nvPr/>
        </p:nvSpPr>
        <p:spPr bwMode="gray">
          <a:xfrm rot="5400000">
            <a:off x="2134892" y="2398359"/>
            <a:ext cx="2666778" cy="4655711"/>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
        <p:nvSpPr>
          <p:cNvPr id="18" name="Text Box 4"/>
          <p:cNvSpPr txBox="1">
            <a:spLocks noChangeArrowheads="1"/>
          </p:cNvSpPr>
          <p:nvPr/>
        </p:nvSpPr>
        <p:spPr bwMode="gray">
          <a:xfrm>
            <a:off x="2338490" y="3433552"/>
            <a:ext cx="3374440" cy="2585323"/>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表设计器窗口的任一区域，在打开的快捷菜单中选择</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，打开其对话框，在“选定的</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约束”框中就能看到表中已经添加了三种约束，如图</a:t>
            </a:r>
            <a:r>
              <a:rPr lang="en-US" altLang="zh-CN" dirty="0" smtClean="0">
                <a:solidFill>
                  <a:schemeClr val="tx2">
                    <a:lumMod val="50000"/>
                  </a:schemeClr>
                </a:solidFill>
                <a:latin typeface="黑体" pitchFamily="49" charset="-122"/>
                <a:ea typeface="黑体" pitchFamily="49" charset="-122"/>
              </a:rPr>
              <a:t>5.14</a:t>
            </a:r>
            <a:endParaRPr lang="zh-CN" altLang="en-US" sz="1400" dirty="0">
              <a:solidFill>
                <a:schemeClr val="tx2">
                  <a:lumMod val="50000"/>
                </a:schemeClr>
              </a:solidFill>
              <a:ea typeface="黑体" pitchFamily="49" charset="-122"/>
            </a:endParaRPr>
          </a:p>
        </p:txBody>
      </p:sp>
      <p:pic>
        <p:nvPicPr>
          <p:cNvPr id="19" name="Picture 10" descr="LB_circle001"/>
          <p:cNvPicPr>
            <a:picLocks noChangeAspect="1" noChangeArrowheads="1"/>
          </p:cNvPicPr>
          <p:nvPr/>
        </p:nvPicPr>
        <p:blipFill>
          <a:blip r:embed="rId2" cstate="print"/>
          <a:srcRect/>
          <a:stretch>
            <a:fillRect/>
          </a:stretch>
        </p:blipFill>
        <p:spPr bwMode="auto">
          <a:xfrm>
            <a:off x="841466" y="4073223"/>
            <a:ext cx="1176337" cy="1174750"/>
          </a:xfrm>
          <a:prstGeom prst="rect">
            <a:avLst/>
          </a:prstGeom>
          <a:noFill/>
        </p:spPr>
      </p:pic>
      <p:sp>
        <p:nvSpPr>
          <p:cNvPr id="20" name="Text Box 12"/>
          <p:cNvSpPr txBox="1">
            <a:spLocks noChangeArrowheads="1"/>
          </p:cNvSpPr>
          <p:nvPr/>
        </p:nvSpPr>
        <p:spPr bwMode="auto">
          <a:xfrm>
            <a:off x="971641" y="4549255"/>
            <a:ext cx="912812" cy="246286"/>
          </a:xfrm>
          <a:prstGeom prst="rect">
            <a:avLst/>
          </a:prstGeom>
          <a:noFill/>
          <a:ln w="9525" algn="ctr">
            <a:noFill/>
            <a:miter lim="800000"/>
            <a:headEnd/>
            <a:tailEnd/>
          </a:ln>
          <a:effectLst/>
        </p:spPr>
        <p:txBody>
          <a:bodyPr>
            <a:spAutoFit/>
          </a:bodyPr>
          <a:lstStyle/>
          <a:p>
            <a:pPr algn="ctr" eaLnBrk="0" hangingPunct="0">
              <a:lnSpc>
                <a:spcPct val="70000"/>
              </a:lnSpc>
              <a:spcBef>
                <a:spcPct val="50000"/>
              </a:spcBef>
            </a:pPr>
            <a:r>
              <a:rPr lang="zh-CN" altLang="en-US" sz="1400" b="1" dirty="0" smtClean="0">
                <a:solidFill>
                  <a:srgbClr val="5F5F5F"/>
                </a:solidFill>
                <a:ea typeface="宋体" pitchFamily="2" charset="-122"/>
              </a:rPr>
              <a:t>步骤</a:t>
            </a:r>
            <a:r>
              <a:rPr lang="en-US" altLang="zh-CN" sz="1400" b="1" dirty="0" smtClean="0">
                <a:solidFill>
                  <a:srgbClr val="5F5F5F"/>
                </a:solidFill>
                <a:ea typeface="宋体" pitchFamily="2" charset="-122"/>
              </a:rPr>
              <a:t>5</a:t>
            </a:r>
            <a:endParaRPr lang="en-US" altLang="zh-CN" sz="1400" b="1" dirty="0">
              <a:solidFill>
                <a:srgbClr val="5F5F5F"/>
              </a:solidFill>
              <a:ea typeface="宋体" pitchFamily="2" charset="-122"/>
            </a:endParaRPr>
          </a:p>
        </p:txBody>
      </p:sp>
      <p:pic>
        <p:nvPicPr>
          <p:cNvPr id="21" name="Picture 16" descr="O_chevron001"/>
          <p:cNvPicPr>
            <a:picLocks noChangeAspect="1" noChangeArrowheads="1"/>
          </p:cNvPicPr>
          <p:nvPr/>
        </p:nvPicPr>
        <p:blipFill>
          <a:blip r:embed="rId3" cstate="print"/>
          <a:srcRect/>
          <a:stretch>
            <a:fillRect/>
          </a:stretch>
        </p:blipFill>
        <p:spPr bwMode="auto">
          <a:xfrm rot="16200000">
            <a:off x="1950346" y="4462958"/>
            <a:ext cx="412750" cy="363537"/>
          </a:xfrm>
          <a:prstGeom prst="rect">
            <a:avLst/>
          </a:prstGeom>
          <a:noFill/>
        </p:spPr>
      </p:pic>
      <p:pic>
        <p:nvPicPr>
          <p:cNvPr id="2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1094" y="3557814"/>
            <a:ext cx="3068737" cy="2103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Text Box 4"/>
          <p:cNvSpPr txBox="1">
            <a:spLocks noChangeArrowheads="1"/>
          </p:cNvSpPr>
          <p:nvPr/>
        </p:nvSpPr>
        <p:spPr bwMode="auto">
          <a:xfrm>
            <a:off x="6033400" y="5874938"/>
            <a:ext cx="270825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b="0" dirty="0"/>
              <a:t>图</a:t>
            </a:r>
            <a:r>
              <a:rPr lang="en-US" altLang="zh-CN" sz="1800" b="0" dirty="0"/>
              <a:t>5.14  CHECK</a:t>
            </a:r>
            <a:r>
              <a:rPr lang="zh-CN" altLang="en-US" sz="1800" b="0" dirty="0"/>
              <a:t>约束列表</a:t>
            </a:r>
          </a:p>
        </p:txBody>
      </p:sp>
    </p:spTree>
    <p:extLst>
      <p:ext uri="{BB962C8B-B14F-4D97-AF65-F5344CB8AC3E}">
        <p14:creationId xmlns:p14="http://schemas.microsoft.com/office/powerpoint/2010/main" xmlns="" val="15487300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5</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48</a:t>
            </a:fld>
            <a:endParaRPr lang="en-US" altLang="zh-CN"/>
          </a:p>
        </p:txBody>
      </p:sp>
      <p:sp>
        <p:nvSpPr>
          <p:cNvPr id="6" name="AutoShape 8"/>
          <p:cNvSpPr>
            <a:spLocks noChangeArrowheads="1"/>
          </p:cNvSpPr>
          <p:nvPr/>
        </p:nvSpPr>
        <p:spPr bwMode="gray">
          <a:xfrm>
            <a:off x="971600" y="1916832"/>
            <a:ext cx="7488832" cy="3816424"/>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8" name="矩形 7"/>
          <p:cNvSpPr/>
          <p:nvPr/>
        </p:nvSpPr>
        <p:spPr>
          <a:xfrm>
            <a:off x="1187624" y="2121631"/>
            <a:ext cx="6624736" cy="3416320"/>
          </a:xfrm>
          <a:prstGeom prst="rect">
            <a:avLst/>
          </a:prstGeom>
        </p:spPr>
        <p:txBody>
          <a:bodyPr wrap="square">
            <a:spAutoFit/>
          </a:bodyPr>
          <a:lstStyle/>
          <a:p>
            <a:pPr>
              <a:lnSpc>
                <a:spcPct val="150000"/>
              </a:lnSpc>
            </a:pPr>
            <a:r>
              <a:rPr lang="zh-CN" altLang="en-US" dirty="0">
                <a:latin typeface="黑体" pitchFamily="49" charset="-122"/>
                <a:ea typeface="黑体" pitchFamily="49" charset="-122"/>
              </a:rPr>
              <a:t>知识总结：</a:t>
            </a:r>
          </a:p>
          <a:p>
            <a:pPr>
              <a:lnSpc>
                <a:spcPct val="150000"/>
              </a:lnSpc>
            </a:pPr>
            <a:r>
              <a:rPr lang="zh-CN" altLang="en-US" dirty="0">
                <a:latin typeface="黑体" pitchFamily="49" charset="-122"/>
                <a:ea typeface="黑体" pitchFamily="49" charset="-122"/>
              </a:rPr>
              <a:t>	</a:t>
            </a:r>
            <a:r>
              <a:rPr lang="zh-CN" altLang="en-US" dirty="0">
                <a:solidFill>
                  <a:schemeClr val="tx2">
                    <a:lumMod val="50000"/>
                  </a:schemeClr>
                </a:solidFill>
                <a:latin typeface="黑体" pitchFamily="49" charset="-122"/>
                <a:ea typeface="黑体" pitchFamily="49" charset="-122"/>
              </a:rPr>
              <a:t>本例中，</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表已经建好，添加</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约束使用</a:t>
            </a:r>
            <a:r>
              <a:rPr lang="en-US" altLang="zh-CN" dirty="0">
                <a:solidFill>
                  <a:schemeClr val="tx2">
                    <a:lumMod val="50000"/>
                  </a:schemeClr>
                </a:solidFill>
                <a:latin typeface="黑体" pitchFamily="49" charset="-122"/>
                <a:ea typeface="黑体" pitchFamily="49" charset="-122"/>
              </a:rPr>
              <a:t>ALTER TABLE</a:t>
            </a:r>
            <a:r>
              <a:rPr lang="zh-CN" altLang="en-US" dirty="0">
                <a:solidFill>
                  <a:schemeClr val="tx2">
                    <a:lumMod val="50000"/>
                  </a:schemeClr>
                </a:solidFill>
                <a:latin typeface="黑体" pitchFamily="49" charset="-122"/>
                <a:ea typeface="黑体" pitchFamily="49" charset="-122"/>
              </a:rPr>
              <a:t>语句。语法格式如下：</a:t>
            </a:r>
          </a:p>
          <a:p>
            <a:pPr>
              <a:lnSpc>
                <a:spcPct val="150000"/>
              </a:lnSpc>
            </a:pPr>
            <a:r>
              <a:rPr lang="zh-CN" altLang="en-US" dirty="0">
                <a:latin typeface="黑体" pitchFamily="49" charset="-122"/>
                <a:ea typeface="黑体" pitchFamily="49" charset="-122"/>
              </a:rPr>
              <a:t>	</a:t>
            </a:r>
            <a:r>
              <a:rPr lang="en-US" altLang="zh-CN" dirty="0">
                <a:latin typeface="黑体" pitchFamily="49" charset="-122"/>
                <a:ea typeface="黑体" pitchFamily="49" charset="-122"/>
              </a:rPr>
              <a:t>ALTER TABLE </a:t>
            </a:r>
            <a:r>
              <a:rPr lang="en-US" altLang="zh-CN" dirty="0" err="1">
                <a:latin typeface="黑体" pitchFamily="49" charset="-122"/>
                <a:ea typeface="黑体" pitchFamily="49" charset="-122"/>
              </a:rPr>
              <a:t>table_name</a:t>
            </a:r>
            <a:endParaRPr lang="en-US" altLang="zh-CN" dirty="0">
              <a:latin typeface="黑体" pitchFamily="49" charset="-122"/>
              <a:ea typeface="黑体" pitchFamily="49" charset="-122"/>
            </a:endParaRPr>
          </a:p>
          <a:p>
            <a:pPr>
              <a:lnSpc>
                <a:spcPct val="150000"/>
              </a:lnSpc>
            </a:pPr>
            <a:r>
              <a:rPr lang="en-US" altLang="zh-CN" dirty="0">
                <a:latin typeface="黑体" pitchFamily="49" charset="-122"/>
                <a:ea typeface="黑体" pitchFamily="49" charset="-122"/>
              </a:rPr>
              <a:t>	ADD CONSTRAINT </a:t>
            </a:r>
            <a:r>
              <a:rPr lang="en-US" altLang="zh-CN" dirty="0" err="1">
                <a:latin typeface="黑体" pitchFamily="49" charset="-122"/>
                <a:ea typeface="黑体" pitchFamily="49" charset="-122"/>
              </a:rPr>
              <a:t>constraint_name</a:t>
            </a:r>
            <a:r>
              <a:rPr lang="en-US" altLang="zh-CN" dirty="0">
                <a:latin typeface="黑体" pitchFamily="49" charset="-122"/>
                <a:ea typeface="黑体" pitchFamily="49" charset="-122"/>
              </a:rPr>
              <a:t> CHECK(</a:t>
            </a:r>
            <a:r>
              <a:rPr lang="en-US" altLang="zh-CN" dirty="0" err="1">
                <a:latin typeface="黑体" pitchFamily="49" charset="-122"/>
                <a:ea typeface="黑体" pitchFamily="49" charset="-122"/>
              </a:rPr>
              <a:t>check_expr</a:t>
            </a:r>
            <a:r>
              <a:rPr lang="en-US" altLang="zh-CN" dirty="0">
                <a:latin typeface="黑体" pitchFamily="49" charset="-122"/>
                <a:ea typeface="黑体" pitchFamily="49" charset="-122"/>
              </a:rPr>
              <a:t>)</a:t>
            </a:r>
          </a:p>
          <a:p>
            <a:pPr>
              <a:lnSpc>
                <a:spcPct val="150000"/>
              </a:lnSpc>
            </a:pPr>
            <a:r>
              <a:rPr lang="zh-CN" altLang="en-US" dirty="0">
                <a:solidFill>
                  <a:schemeClr val="tx2">
                    <a:lumMod val="50000"/>
                  </a:schemeClr>
                </a:solidFill>
                <a:latin typeface="黑体" pitchFamily="49" charset="-122"/>
                <a:ea typeface="黑体" pitchFamily="49" charset="-122"/>
              </a:rPr>
              <a:t>其中，</a:t>
            </a:r>
            <a:r>
              <a:rPr lang="en-US" altLang="zh-CN" dirty="0" err="1">
                <a:solidFill>
                  <a:schemeClr val="tx2">
                    <a:lumMod val="50000"/>
                  </a:schemeClr>
                </a:solidFill>
                <a:latin typeface="黑体" pitchFamily="49" charset="-122"/>
                <a:ea typeface="黑体" pitchFamily="49" charset="-122"/>
              </a:rPr>
              <a:t>table_name</a:t>
            </a:r>
            <a:r>
              <a:rPr lang="zh-CN" altLang="en-US" dirty="0">
                <a:solidFill>
                  <a:schemeClr val="tx2">
                    <a:lumMod val="50000"/>
                  </a:schemeClr>
                </a:solidFill>
                <a:latin typeface="黑体" pitchFamily="49" charset="-122"/>
                <a:ea typeface="黑体" pitchFamily="49" charset="-122"/>
              </a:rPr>
              <a:t>为要建立约束的表名，  </a:t>
            </a:r>
          </a:p>
          <a:p>
            <a:pPr>
              <a:lnSpc>
                <a:spcPct val="150000"/>
              </a:lnSpc>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constraint_name</a:t>
            </a:r>
            <a:r>
              <a:rPr lang="zh-CN" altLang="en-US" dirty="0">
                <a:solidFill>
                  <a:schemeClr val="tx2">
                    <a:lumMod val="50000"/>
                  </a:schemeClr>
                </a:solidFill>
                <a:latin typeface="黑体" pitchFamily="49" charset="-122"/>
                <a:ea typeface="黑体" pitchFamily="49" charset="-122"/>
              </a:rPr>
              <a:t>为该检查约束的约束名，</a:t>
            </a:r>
          </a:p>
          <a:p>
            <a:pPr>
              <a:lnSpc>
                <a:spcPct val="150000"/>
              </a:lnSpc>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check_expr</a:t>
            </a:r>
            <a:r>
              <a:rPr lang="zh-CN" altLang="en-US" dirty="0">
                <a:solidFill>
                  <a:schemeClr val="tx2">
                    <a:lumMod val="50000"/>
                  </a:schemeClr>
                </a:solidFill>
                <a:latin typeface="黑体" pitchFamily="49" charset="-122"/>
                <a:ea typeface="黑体" pitchFamily="49" charset="-122"/>
              </a:rPr>
              <a:t>为约束表达式。</a:t>
            </a:r>
          </a:p>
        </p:txBody>
      </p:sp>
    </p:spTree>
    <p:extLst>
      <p:ext uri="{BB962C8B-B14F-4D97-AF65-F5344CB8AC3E}">
        <p14:creationId xmlns:p14="http://schemas.microsoft.com/office/powerpoint/2010/main" xmlns="" val="27913526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14108" y="404664"/>
            <a:ext cx="5428413" cy="487363"/>
          </a:xfrm>
        </p:spPr>
        <p:txBody>
          <a:bodyPr/>
          <a:lstStyle/>
          <a:p>
            <a:r>
              <a:rPr lang="zh-CN" altLang="en-US" dirty="0">
                <a:latin typeface="+mj-ea"/>
              </a:rPr>
              <a:t>学习子情境 </a:t>
            </a:r>
            <a:r>
              <a:rPr lang="en-US" altLang="zh-CN" dirty="0" smtClean="0">
                <a:latin typeface="+mj-ea"/>
              </a:rPr>
              <a:t>5.3  </a:t>
            </a:r>
            <a:r>
              <a:rPr lang="zh-CN" altLang="en-US" dirty="0" smtClean="0">
                <a:latin typeface="+mj-ea"/>
              </a:rPr>
              <a:t>设置</a:t>
            </a:r>
            <a:r>
              <a:rPr lang="zh-CN" altLang="en-US" dirty="0">
                <a:latin typeface="+mj-ea"/>
              </a:rPr>
              <a:t>成绩表的数据完整性</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49</a:t>
            </a:fld>
            <a:endParaRPr lang="en-US" altLang="zh-CN"/>
          </a:p>
        </p:txBody>
      </p:sp>
      <p:grpSp>
        <p:nvGrpSpPr>
          <p:cNvPr id="3" name="Group 8"/>
          <p:cNvGrpSpPr>
            <a:grpSpLocks/>
          </p:cNvGrpSpPr>
          <p:nvPr/>
        </p:nvGrpSpPr>
        <p:grpSpPr bwMode="auto">
          <a:xfrm>
            <a:off x="2785175" y="1785931"/>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619672" y="2852936"/>
            <a:ext cx="6523088" cy="2232248"/>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857886" y="2979625"/>
            <a:ext cx="6140858" cy="1866858"/>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成绩表是一个比较复杂的关系，和学生信息表、课程表之间都有关联，因此必须要为其添加更为严格的约束，以保证整个数据库数据之间的一致性。例如，成绩应该在</a:t>
            </a:r>
            <a:r>
              <a:rPr lang="en-US" altLang="zh-CN" sz="2000" dirty="0">
                <a:solidFill>
                  <a:schemeClr val="bg1"/>
                </a:solidFill>
                <a:latin typeface="黑体" pitchFamily="49" charset="-122"/>
                <a:ea typeface="黑体" pitchFamily="49" charset="-122"/>
              </a:rPr>
              <a:t>0</a:t>
            </a:r>
            <a:r>
              <a:rPr lang="zh-CN" altLang="en-US" sz="2000" dirty="0">
                <a:solidFill>
                  <a:schemeClr val="bg1"/>
                </a:solidFill>
                <a:latin typeface="黑体" pitchFamily="49" charset="-122"/>
                <a:ea typeface="黑体" pitchFamily="49" charset="-122"/>
              </a:rPr>
              <a:t>和</a:t>
            </a:r>
            <a:r>
              <a:rPr lang="en-US" altLang="zh-CN" sz="2000" dirty="0">
                <a:solidFill>
                  <a:schemeClr val="bg1"/>
                </a:solidFill>
                <a:latin typeface="黑体" pitchFamily="49" charset="-122"/>
                <a:ea typeface="黑体" pitchFamily="49" charset="-122"/>
              </a:rPr>
              <a:t>100</a:t>
            </a:r>
            <a:r>
              <a:rPr lang="zh-CN" altLang="en-US" sz="2000" dirty="0">
                <a:solidFill>
                  <a:schemeClr val="bg1"/>
                </a:solidFill>
                <a:latin typeface="黑体" pitchFamily="49" charset="-122"/>
                <a:ea typeface="黑体" pitchFamily="49" charset="-122"/>
              </a:rPr>
              <a:t>之间，年度学期应该小于等于</a:t>
            </a:r>
            <a:r>
              <a:rPr lang="en-US" altLang="zh-CN" sz="2000" dirty="0">
                <a:solidFill>
                  <a:schemeClr val="bg1"/>
                </a:solidFill>
                <a:latin typeface="黑体" pitchFamily="49" charset="-122"/>
                <a:ea typeface="黑体" pitchFamily="49" charset="-122"/>
              </a:rPr>
              <a:t>8</a:t>
            </a:r>
            <a:r>
              <a:rPr lang="zh-CN" altLang="en-US" sz="2000" dirty="0">
                <a:solidFill>
                  <a:schemeClr val="bg1"/>
                </a:solidFill>
                <a:latin typeface="黑体" pitchFamily="49" charset="-122"/>
                <a:ea typeface="黑体" pitchFamily="49" charset="-122"/>
              </a:rPr>
              <a:t>等等。</a:t>
            </a:r>
          </a:p>
        </p:txBody>
      </p:sp>
      <p:sp>
        <p:nvSpPr>
          <p:cNvPr id="12" name="TextBox 11"/>
          <p:cNvSpPr txBox="1"/>
          <p:nvPr/>
        </p:nvSpPr>
        <p:spPr>
          <a:xfrm>
            <a:off x="2856613" y="1857375"/>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57290" y="332656"/>
            <a:ext cx="7000924" cy="487363"/>
          </a:xfrm>
        </p:spPr>
        <p:txBody>
          <a:bodyPr/>
          <a:lstStyle/>
          <a:p>
            <a:r>
              <a:rPr lang="zh-CN" altLang="en-US" sz="2800" dirty="0">
                <a:latin typeface="+mj-ea"/>
              </a:rPr>
              <a:t>学习子</a:t>
            </a:r>
            <a:r>
              <a:rPr lang="zh-CN" altLang="en-US" sz="2800" dirty="0" smtClean="0">
                <a:latin typeface="+mj-ea"/>
              </a:rPr>
              <a:t>情境</a:t>
            </a:r>
            <a:r>
              <a:rPr lang="en-US" altLang="zh-CN" sz="2800" dirty="0" smtClean="0">
                <a:latin typeface="+mj-ea"/>
              </a:rPr>
              <a:t>5.1 </a:t>
            </a:r>
            <a:r>
              <a:rPr lang="zh-CN" altLang="en-US" sz="2800" dirty="0" smtClean="0">
                <a:latin typeface="+mj-ea"/>
              </a:rPr>
              <a:t>设置</a:t>
            </a:r>
            <a:r>
              <a:rPr lang="zh-CN" altLang="en-US" sz="2800" dirty="0">
                <a:latin typeface="+mj-ea"/>
              </a:rPr>
              <a:t>课程表的数据完整性</a:t>
            </a:r>
            <a:endParaRPr lang="zh-CN" altLang="en-US" sz="25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a:t>
            </a:fld>
            <a:endParaRPr lang="en-US" altLang="zh-CN"/>
          </a:p>
        </p:txBody>
      </p:sp>
      <p:grpSp>
        <p:nvGrpSpPr>
          <p:cNvPr id="6" name="Group 8"/>
          <p:cNvGrpSpPr>
            <a:grpSpLocks/>
          </p:cNvGrpSpPr>
          <p:nvPr/>
        </p:nvGrpSpPr>
        <p:grpSpPr bwMode="auto">
          <a:xfrm>
            <a:off x="2500298" y="1643044"/>
            <a:ext cx="4286280" cy="571503"/>
            <a:chOff x="3964" y="2071"/>
            <a:chExt cx="1484" cy="330"/>
          </a:xfrm>
        </p:grpSpPr>
        <p:sp>
          <p:nvSpPr>
            <p:cNvPr id="7" name="AutoShape 9"/>
            <p:cNvSpPr>
              <a:spLocks noChangeArrowheads="1"/>
            </p:cNvSpPr>
            <p:nvPr/>
          </p:nvSpPr>
          <p:spPr bwMode="ltGray">
            <a:xfrm>
              <a:off x="3964" y="2071"/>
              <a:ext cx="1484" cy="330"/>
            </a:xfrm>
            <a:prstGeom prst="roundRect">
              <a:avLst>
                <a:gd name="adj" fmla="val 16667"/>
              </a:avLst>
            </a:prstGeom>
            <a:solidFill>
              <a:schemeClr val="folHlink"/>
            </a:solidFill>
            <a:ln w="12700" algn="ctr">
              <a:solidFill>
                <a:srgbClr val="808080"/>
              </a:solidFill>
              <a:round/>
              <a:headEnd/>
              <a:tailEnd/>
            </a:ln>
            <a:effectLst/>
          </p:spPr>
          <p:txBody>
            <a:bodyPr wrap="none" anchor="ctr"/>
            <a:lstStyle/>
            <a:p>
              <a:endParaRPr lang="zh-CN" altLang="en-US">
                <a:solidFill>
                  <a:schemeClr val="bg1"/>
                </a:solidFill>
              </a:endParaRPr>
            </a:p>
          </p:txBody>
        </p:sp>
        <p:sp>
          <p:nvSpPr>
            <p:cNvPr id="8" name="AutoShape 10"/>
            <p:cNvSpPr>
              <a:spLocks noChangeArrowheads="1"/>
            </p:cNvSpPr>
            <p:nvPr/>
          </p:nvSpPr>
          <p:spPr bwMode="ltGray">
            <a:xfrm>
              <a:off x="3987" y="2091"/>
              <a:ext cx="1432" cy="134"/>
            </a:xfrm>
            <a:prstGeom prst="roundRect">
              <a:avLst>
                <a:gd name="adj" fmla="val 28356"/>
              </a:avLst>
            </a:prstGeom>
            <a:gradFill rotWithShape="1">
              <a:gsLst>
                <a:gs pos="0">
                  <a:srgbClr val="FFFFFF">
                    <a:alpha val="70000"/>
                  </a:srgbClr>
                </a:gs>
                <a:gs pos="100000">
                  <a:schemeClr val="folHlink">
                    <a:alpha val="70000"/>
                  </a:schemeClr>
                </a:gs>
              </a:gsLst>
              <a:lin ang="5400000" scaled="1"/>
            </a:gradFill>
            <a:ln w="9525" algn="ctr">
              <a:noFill/>
              <a:round/>
              <a:headEnd/>
              <a:tailEnd/>
            </a:ln>
            <a:effectLst/>
          </p:spPr>
          <p:txBody>
            <a:bodyPr wrap="none" anchor="ctr"/>
            <a:lstStyle/>
            <a:p>
              <a:endParaRPr lang="zh-CN" altLang="en-US">
                <a:solidFill>
                  <a:schemeClr val="bg1"/>
                </a:solidFill>
              </a:endParaRPr>
            </a:p>
          </p:txBody>
        </p:sp>
      </p:grpSp>
      <p:sp>
        <p:nvSpPr>
          <p:cNvPr id="9" name="Rectangle 23"/>
          <p:cNvSpPr>
            <a:spLocks noChangeArrowheads="1"/>
          </p:cNvSpPr>
          <p:nvPr/>
        </p:nvSpPr>
        <p:spPr bwMode="ltGray">
          <a:xfrm>
            <a:off x="1357290" y="2571744"/>
            <a:ext cx="6500858" cy="3357586"/>
          </a:xfrm>
          <a:prstGeom prst="rect">
            <a:avLst/>
          </a:prstGeom>
          <a:gradFill rotWithShape="1">
            <a:gsLst>
              <a:gs pos="0">
                <a:schemeClr val="folHlink"/>
              </a:gs>
              <a:gs pos="100000">
                <a:schemeClr val="folHlink">
                  <a:gamma/>
                  <a:shade val="72549"/>
                  <a:invGamma/>
                </a:schemeClr>
              </a:gs>
            </a:gsLst>
            <a:lin ang="5400000" scaled="1"/>
          </a:gradFill>
          <a:ln w="9525" algn="ctr">
            <a:solidFill>
              <a:srgbClr val="FFFFFF"/>
            </a:solidFill>
            <a:miter lim="800000"/>
            <a:headEnd/>
            <a:tailEnd/>
          </a:ln>
          <a:effectLst>
            <a:outerShdw blurRad="63500" sx="102000" sy="102000" algn="ctr" rotWithShape="0">
              <a:prstClr val="black">
                <a:alpha val="40000"/>
              </a:prstClr>
            </a:outerShdw>
          </a:effectLst>
        </p:spPr>
        <p:txBody>
          <a:bodyPr wrap="none" anchor="ctr"/>
          <a:lstStyle/>
          <a:p>
            <a:endParaRPr lang="zh-CN" altLang="en-US" dirty="0">
              <a:solidFill>
                <a:schemeClr val="bg1"/>
              </a:solidFill>
            </a:endParaRPr>
          </a:p>
        </p:txBody>
      </p:sp>
      <p:sp>
        <p:nvSpPr>
          <p:cNvPr id="11" name="TextBox 10"/>
          <p:cNvSpPr txBox="1"/>
          <p:nvPr/>
        </p:nvSpPr>
        <p:spPr>
          <a:xfrm>
            <a:off x="1643042" y="2785633"/>
            <a:ext cx="5929354" cy="2862322"/>
          </a:xfrm>
          <a:prstGeom prst="rect">
            <a:avLst/>
          </a:prstGeom>
          <a:noFill/>
        </p:spPr>
        <p:txBody>
          <a:bodyPr wrap="square" rtlCol="0">
            <a:spAutoFit/>
          </a:bodyPr>
          <a:lstStyle/>
          <a:p>
            <a:pPr>
              <a:lnSpc>
                <a:spcPct val="150000"/>
              </a:lnSpc>
            </a:pPr>
            <a:r>
              <a:rPr lang="zh-CN" altLang="en-US" sz="2000" dirty="0">
                <a:solidFill>
                  <a:schemeClr val="bg1"/>
                </a:solidFill>
                <a:latin typeface="黑体" pitchFamily="49" charset="-122"/>
                <a:ea typeface="黑体" pitchFamily="49" charset="-122"/>
              </a:rPr>
              <a:t>根据学校的实际情况，小吴首先针对班级信息表进行了分析：表中班级号和班级名是唯一的，班级号是</a:t>
            </a:r>
            <a:r>
              <a:rPr lang="en-US" altLang="zh-CN" sz="2000" dirty="0">
                <a:solidFill>
                  <a:schemeClr val="bg1"/>
                </a:solidFill>
                <a:latin typeface="黑体" pitchFamily="49" charset="-122"/>
                <a:ea typeface="黑体" pitchFamily="49" charset="-122"/>
              </a:rPr>
              <a:t>7</a:t>
            </a:r>
            <a:r>
              <a:rPr lang="zh-CN" altLang="en-US" sz="2000" dirty="0">
                <a:solidFill>
                  <a:schemeClr val="bg1"/>
                </a:solidFill>
                <a:latin typeface="黑体" pitchFamily="49" charset="-122"/>
                <a:ea typeface="黑体" pitchFamily="49" charset="-122"/>
              </a:rPr>
              <a:t>位数字字符，班主任必须是在校教师，并且要求录入新记录时所有列都不可以为空。班级信息表有了上述约束机制，就可以有效地避免录入重复行和错误数据。</a:t>
            </a:r>
          </a:p>
        </p:txBody>
      </p:sp>
      <p:sp>
        <p:nvSpPr>
          <p:cNvPr id="12" name="TextBox 11"/>
          <p:cNvSpPr txBox="1"/>
          <p:nvPr/>
        </p:nvSpPr>
        <p:spPr>
          <a:xfrm>
            <a:off x="2571736" y="1714488"/>
            <a:ext cx="3857652" cy="430887"/>
          </a:xfrm>
          <a:prstGeom prst="rect">
            <a:avLst/>
          </a:prstGeom>
          <a:noFill/>
        </p:spPr>
        <p:txBody>
          <a:bodyPr wrap="square" rtlCol="0">
            <a:spAutoFit/>
          </a:bodyPr>
          <a:lstStyle/>
          <a:p>
            <a:pPr algn="ctr"/>
            <a:r>
              <a:rPr lang="zh-CN" altLang="en-US" sz="2200" dirty="0" smtClean="0">
                <a:solidFill>
                  <a:schemeClr val="bg1"/>
                </a:solidFill>
              </a:rPr>
              <a:t>  情 境 描 述</a:t>
            </a:r>
            <a:endParaRPr lang="zh-CN" altLang="en-US" sz="22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50</a:t>
            </a:fld>
            <a:endParaRPr lang="en-US" altLang="zh-CN"/>
          </a:p>
        </p:txBody>
      </p:sp>
      <p:sp>
        <p:nvSpPr>
          <p:cNvPr id="6" name="Oval 2"/>
          <p:cNvSpPr>
            <a:spLocks noChangeArrowheads="1"/>
          </p:cNvSpPr>
          <p:nvPr/>
        </p:nvSpPr>
        <p:spPr bwMode="gray">
          <a:xfrm>
            <a:off x="2143108" y="2400312"/>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286108" y="2914662"/>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a:off x="4772012" y="3824279"/>
            <a:ext cx="1524000" cy="76200"/>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3362308" y="2552712"/>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3924283" y="3305187"/>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3" name="Group 11"/>
          <p:cNvGrpSpPr>
            <a:grpSpLocks/>
          </p:cNvGrpSpPr>
          <p:nvPr/>
        </p:nvGrpSpPr>
        <p:grpSpPr bwMode="auto">
          <a:xfrm>
            <a:off x="2543158" y="1676412"/>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0"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 name="Group 17"/>
              <p:cNvGrpSpPr>
                <a:grpSpLocks/>
              </p:cNvGrpSpPr>
              <p:nvPr/>
            </p:nvGrpSpPr>
            <p:grpSpPr bwMode="auto">
              <a:xfrm rot="-3733502" flipH="1" flipV="1">
                <a:off x="4250" y="2244"/>
                <a:ext cx="821" cy="191"/>
                <a:chOff x="2528" y="1060"/>
                <a:chExt cx="894" cy="236"/>
              </a:xfrm>
            </p:grpSpPr>
            <p:grpSp>
              <p:nvGrpSpPr>
                <p:cNvPr id="12"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4"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5" name="Group 28"/>
            <p:cNvGrpSpPr>
              <a:grpSpLocks/>
            </p:cNvGrpSpPr>
            <p:nvPr/>
          </p:nvGrpSpPr>
          <p:grpSpPr bwMode="auto">
            <a:xfrm rot="-3733502" flipH="1" flipV="1">
              <a:off x="2362" y="1508"/>
              <a:ext cx="528" cy="122"/>
              <a:chOff x="2528" y="1060"/>
              <a:chExt cx="894" cy="236"/>
            </a:xfrm>
          </p:grpSpPr>
          <p:grpSp>
            <p:nvGrpSpPr>
              <p:cNvPr id="17"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20" name="Group 40"/>
          <p:cNvGrpSpPr>
            <a:grpSpLocks/>
          </p:cNvGrpSpPr>
          <p:nvPr/>
        </p:nvGrpSpPr>
        <p:grpSpPr bwMode="auto">
          <a:xfrm>
            <a:off x="5272078" y="3395651"/>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46"/>
              <p:cNvGrpSpPr>
                <a:grpSpLocks/>
              </p:cNvGrpSpPr>
              <p:nvPr/>
            </p:nvGrpSpPr>
            <p:grpSpPr bwMode="auto">
              <a:xfrm rot="-3733502" flipH="1" flipV="1">
                <a:off x="4250" y="2244"/>
                <a:ext cx="821" cy="191"/>
                <a:chOff x="2528" y="1060"/>
                <a:chExt cx="894" cy="236"/>
              </a:xfrm>
            </p:grpSpPr>
            <p:grpSp>
              <p:nvGrpSpPr>
                <p:cNvPr id="34"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4" name="Group 57"/>
            <p:cNvGrpSpPr>
              <a:grpSpLocks/>
            </p:cNvGrpSpPr>
            <p:nvPr/>
          </p:nvGrpSpPr>
          <p:grpSpPr bwMode="auto">
            <a:xfrm rot="-3733502" flipH="1" flipV="1">
              <a:off x="2362" y="1508"/>
              <a:ext cx="528" cy="122"/>
              <a:chOff x="2528" y="1060"/>
              <a:chExt cx="894" cy="236"/>
            </a:xfrm>
          </p:grpSpPr>
          <p:grpSp>
            <p:nvGrpSpPr>
              <p:cNvPr id="46" name="Group 58"/>
              <p:cNvGrpSpPr>
                <a:grpSpLocks/>
              </p:cNvGrpSpPr>
              <p:nvPr/>
            </p:nvGrpSpPr>
            <p:grpSpPr bwMode="auto">
              <a:xfrm>
                <a:off x="2528" y="1060"/>
                <a:ext cx="742" cy="186"/>
                <a:chOff x="1565" y="2568"/>
                <a:chExt cx="1118" cy="279"/>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47"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49" name="Group 156"/>
          <p:cNvGrpSpPr>
            <a:grpSpLocks/>
          </p:cNvGrpSpPr>
          <p:nvPr/>
        </p:nvGrpSpPr>
        <p:grpSpPr bwMode="auto">
          <a:xfrm rot="4976862" flipH="1">
            <a:off x="4111608" y="3479812"/>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50" name="Group 159"/>
            <p:cNvGrpSpPr>
              <a:grpSpLocks/>
            </p:cNvGrpSpPr>
            <p:nvPr/>
          </p:nvGrpSpPr>
          <p:grpSpPr bwMode="auto">
            <a:xfrm rot="1297425" flipV="1">
              <a:off x="1969" y="1253"/>
              <a:ext cx="150" cy="36"/>
              <a:chOff x="2528" y="1060"/>
              <a:chExt cx="894" cy="236"/>
            </a:xfrm>
          </p:grpSpPr>
          <p:grpSp>
            <p:nvGrpSpPr>
              <p:cNvPr id="62"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3"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755576" y="1916831"/>
            <a:ext cx="1601846" cy="1463803"/>
          </a:xfrm>
          <a:prstGeom prst="accentCallout2">
            <a:avLst>
              <a:gd name="adj1" fmla="val 26278"/>
              <a:gd name="adj2" fmla="val 104782"/>
              <a:gd name="adj3" fmla="val 26278"/>
              <a:gd name="adj4" fmla="val 114843"/>
              <a:gd name="adj5" fmla="val 36993"/>
              <a:gd name="adj6" fmla="val 145987"/>
            </a:avLst>
          </a:prstGeom>
          <a:noFill/>
          <a:ln w="9525">
            <a:solidFill>
              <a:schemeClr val="hlink"/>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1</a:t>
            </a:r>
            <a:r>
              <a:rPr lang="en-US" altLang="zh-CN" sz="1400" dirty="0" smtClean="0">
                <a:solidFill>
                  <a:srgbClr val="000000"/>
                </a:solidFill>
                <a:ea typeface="宋体" pitchFamily="2" charset="-122"/>
              </a:rPr>
              <a:t>.</a:t>
            </a:r>
            <a:r>
              <a:rPr lang="zh-CN" altLang="en-US" dirty="0">
                <a:solidFill>
                  <a:schemeClr val="tx2">
                    <a:lumMod val="50000"/>
                  </a:schemeClr>
                </a:solidFill>
                <a:latin typeface="黑体" pitchFamily="49" charset="-122"/>
                <a:ea typeface="黑体" pitchFamily="49" charset="-122"/>
              </a:rPr>
              <a:t>学会使用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设置标识列（</a:t>
            </a:r>
            <a:r>
              <a:rPr lang="en-US" altLang="zh-CN" dirty="0">
                <a:solidFill>
                  <a:schemeClr val="tx2">
                    <a:lumMod val="50000"/>
                  </a:schemeClr>
                </a:solidFill>
                <a:latin typeface="黑体" pitchFamily="49" charset="-122"/>
                <a:ea typeface="黑体" pitchFamily="49" charset="-122"/>
              </a:rPr>
              <a:t>IDENTITY</a:t>
            </a:r>
            <a:r>
              <a:rPr lang="zh-CN" altLang="en-US" dirty="0">
                <a:solidFill>
                  <a:schemeClr val="tx2">
                    <a:lumMod val="50000"/>
                  </a:schemeClr>
                </a:solidFill>
                <a:latin typeface="黑体" pitchFamily="49" charset="-122"/>
                <a:ea typeface="黑体" pitchFamily="49" charset="-122"/>
              </a:rPr>
              <a:t>）</a:t>
            </a:r>
          </a:p>
          <a:p>
            <a:pPr>
              <a:lnSpc>
                <a:spcPct val="90000"/>
              </a:lnSpc>
            </a:pPr>
            <a:endParaRPr lang="zh-CN" altLang="en-US" dirty="0">
              <a:solidFill>
                <a:schemeClr val="tx2">
                  <a:lumMod val="50000"/>
                </a:schemeClr>
              </a:solidFill>
              <a:latin typeface="黑体" pitchFamily="49" charset="-122"/>
              <a:ea typeface="黑体" pitchFamily="49" charset="-122"/>
            </a:endParaRPr>
          </a:p>
        </p:txBody>
      </p:sp>
      <p:sp>
        <p:nvSpPr>
          <p:cNvPr id="179" name="AutoShape 175"/>
          <p:cNvSpPr>
            <a:spLocks/>
          </p:cNvSpPr>
          <p:nvPr/>
        </p:nvSpPr>
        <p:spPr bwMode="auto">
          <a:xfrm>
            <a:off x="6886604" y="3895717"/>
            <a:ext cx="1828800" cy="800099"/>
          </a:xfrm>
          <a:prstGeom prst="accentCallout2">
            <a:avLst>
              <a:gd name="adj1" fmla="val 27865"/>
              <a:gd name="adj2" fmla="val -4246"/>
              <a:gd name="adj3" fmla="val -16579"/>
              <a:gd name="adj4" fmla="val -19269"/>
              <a:gd name="adj5" fmla="val 10263"/>
              <a:gd name="adj6" fmla="val -46092"/>
            </a:avLst>
          </a:prstGeom>
          <a:noFill/>
          <a:ln w="9525">
            <a:solidFill>
              <a:schemeClr val="accent2"/>
            </a:solidFill>
            <a:miter lim="800000"/>
            <a:headEnd/>
            <a:tailEnd type="diamond" w="med" len="med"/>
          </a:ln>
          <a:effectLst/>
        </p:spPr>
        <p:txBody>
          <a:bodyPr anchor="ctr"/>
          <a:lstStyle/>
          <a:p>
            <a:pPr>
              <a:lnSpc>
                <a:spcPct val="90000"/>
              </a:lnSpc>
            </a:pPr>
            <a:r>
              <a:rPr lang="en-US" altLang="zh-CN" dirty="0" smtClean="0">
                <a:solidFill>
                  <a:srgbClr val="000000"/>
                </a:solidFill>
                <a:ea typeface="宋体" pitchFamily="2" charset="-122"/>
              </a:rPr>
              <a:t>2.</a:t>
            </a:r>
            <a:r>
              <a:rPr lang="zh-CN" altLang="en-US" dirty="0">
                <a:solidFill>
                  <a:schemeClr val="tx2">
                    <a:lumMod val="50000"/>
                  </a:schemeClr>
                </a:solidFill>
                <a:latin typeface="黑体" pitchFamily="49" charset="-122"/>
                <a:ea typeface="黑体" pitchFamily="49" charset="-122"/>
              </a:rPr>
              <a:t>熟练掌握主键、外键、唯一键和检查约束的设置方法</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51</a:t>
            </a:fld>
            <a:endParaRPr lang="en-US" altLang="zh-CN"/>
          </a:p>
        </p:txBody>
      </p:sp>
      <p:grpSp>
        <p:nvGrpSpPr>
          <p:cNvPr id="3" name="Group 6"/>
          <p:cNvGrpSpPr>
            <a:grpSpLocks/>
          </p:cNvGrpSpPr>
          <p:nvPr/>
        </p:nvGrpSpPr>
        <p:grpSpPr bwMode="auto">
          <a:xfrm>
            <a:off x="2085981" y="2208284"/>
            <a:ext cx="5715040" cy="2372844"/>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43171" y="2636912"/>
            <a:ext cx="5086370" cy="1405193"/>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nSpc>
                <a:spcPct val="150000"/>
              </a:lnSpc>
            </a:pPr>
            <a:r>
              <a:rPr lang="zh-CN" altLang="en-US" sz="2000" dirty="0">
                <a:solidFill>
                  <a:schemeClr val="bg1"/>
                </a:solidFill>
                <a:latin typeface="黑体" pitchFamily="49" charset="-122"/>
                <a:ea typeface="黑体" pitchFamily="49" charset="-122"/>
              </a:rPr>
              <a:t>按照数据完整性的要求，完成</a:t>
            </a:r>
            <a:r>
              <a:rPr lang="en-US" altLang="zh-CN" sz="2000" dirty="0" err="1">
                <a:solidFill>
                  <a:schemeClr val="bg1"/>
                </a:solidFill>
                <a:latin typeface="黑体" pitchFamily="49" charset="-122"/>
                <a:ea typeface="黑体" pitchFamily="49" charset="-122"/>
              </a:rPr>
              <a:t>Student_Course</a:t>
            </a:r>
            <a:r>
              <a:rPr lang="zh-CN" altLang="en-US" sz="2000" dirty="0">
                <a:solidFill>
                  <a:schemeClr val="bg1"/>
                </a:solidFill>
                <a:latin typeface="黑体" pitchFamily="49" charset="-122"/>
                <a:ea typeface="黑体" pitchFamily="49" charset="-122"/>
              </a:rPr>
              <a:t>表的主键外键、唯一键和检查约束的设置。</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52</a:t>
            </a:fld>
            <a:endParaRPr lang="en-US" altLang="zh-CN"/>
          </a:p>
        </p:txBody>
      </p:sp>
      <p:sp>
        <p:nvSpPr>
          <p:cNvPr id="6" name="AutoShape 13"/>
          <p:cNvSpPr>
            <a:spLocks noChangeArrowheads="1"/>
          </p:cNvSpPr>
          <p:nvPr/>
        </p:nvSpPr>
        <p:spPr bwMode="gray">
          <a:xfrm>
            <a:off x="974708"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185667"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5313815" y="1837415"/>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271694" y="2448243"/>
            <a:ext cx="913973"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4482653" y="2448243"/>
            <a:ext cx="831162"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134340"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1</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3353236"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550043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765945" y="3256013"/>
            <a:ext cx="1714512" cy="2062103"/>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使用</a:t>
            </a:r>
            <a:r>
              <a:rPr lang="en-US" altLang="zh-CN" sz="1600" dirty="0"/>
              <a:t>Management Studio</a:t>
            </a:r>
            <a:r>
              <a:rPr lang="zh-CN" altLang="en-US" sz="1600" dirty="0"/>
              <a:t>为</a:t>
            </a:r>
            <a:r>
              <a:rPr lang="en-US" altLang="zh-CN" sz="1600" dirty="0" err="1"/>
              <a:t>Student_Course</a:t>
            </a:r>
            <a:r>
              <a:rPr lang="zh-CN" altLang="en-US" sz="1600" dirty="0"/>
              <a:t>表创建基于</a:t>
            </a:r>
            <a:r>
              <a:rPr lang="en-US" altLang="zh-CN" sz="1600" dirty="0" err="1"/>
              <a:t>Student_id</a:t>
            </a:r>
            <a:r>
              <a:rPr lang="zh-CN" altLang="en-US" sz="1600" dirty="0"/>
              <a:t>和 </a:t>
            </a:r>
            <a:r>
              <a:rPr lang="en-US" altLang="zh-CN" sz="1600" dirty="0" err="1"/>
              <a:t>Course_id</a:t>
            </a:r>
            <a:r>
              <a:rPr lang="zh-CN" altLang="en-US" sz="1600" dirty="0"/>
              <a:t>两个列的组合主键</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2808076" y="3301544"/>
            <a:ext cx="1714512" cy="1323439"/>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使用</a:t>
            </a:r>
            <a:r>
              <a:rPr lang="en-US" altLang="zh-CN" sz="1600" dirty="0"/>
              <a:t>Management Studio</a:t>
            </a:r>
            <a:r>
              <a:rPr lang="zh-CN" altLang="en-US" sz="1600" dirty="0"/>
              <a:t>删除</a:t>
            </a:r>
            <a:r>
              <a:rPr lang="en-US" altLang="zh-CN" sz="1600" dirty="0" err="1"/>
              <a:t>Student_Course</a:t>
            </a:r>
            <a:r>
              <a:rPr lang="zh-CN" altLang="en-US" sz="1600" dirty="0"/>
              <a:t>表的主键约束</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5099428" y="3304760"/>
            <a:ext cx="1511373" cy="1815882"/>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使用</a:t>
            </a:r>
            <a:r>
              <a:rPr lang="en-US" altLang="zh-CN" sz="1600" dirty="0"/>
              <a:t>Management Studio</a:t>
            </a:r>
            <a:r>
              <a:rPr lang="zh-CN" altLang="en-US" sz="1600" dirty="0"/>
              <a:t>定义</a:t>
            </a:r>
            <a:r>
              <a:rPr lang="en-US" altLang="zh-CN" sz="1600" dirty="0" err="1"/>
              <a:t>Student_Course</a:t>
            </a:r>
            <a:r>
              <a:rPr lang="zh-CN" altLang="en-US" sz="1600" dirty="0"/>
              <a:t>表的</a:t>
            </a:r>
            <a:r>
              <a:rPr lang="en-US" altLang="zh-CN" sz="1600" dirty="0" err="1"/>
              <a:t>SC_id</a:t>
            </a:r>
            <a:r>
              <a:rPr lang="zh-CN" altLang="en-US" sz="1600" dirty="0"/>
              <a:t>列为主键、标识列</a:t>
            </a:r>
            <a:endParaRPr lang="en-US" altLang="zh-CN" sz="1600" dirty="0">
              <a:solidFill>
                <a:srgbClr val="000000"/>
              </a:solidFill>
              <a:ea typeface="宋体" pitchFamily="2" charset="-122"/>
            </a:endParaRPr>
          </a:p>
        </p:txBody>
      </p:sp>
      <p:sp>
        <p:nvSpPr>
          <p:cNvPr id="20" name="AutoShape 13"/>
          <p:cNvSpPr>
            <a:spLocks noChangeArrowheads="1"/>
          </p:cNvSpPr>
          <p:nvPr/>
        </p:nvSpPr>
        <p:spPr bwMode="gray">
          <a:xfrm>
            <a:off x="7276982" y="1837415"/>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cxnSp>
        <p:nvCxnSpPr>
          <p:cNvPr id="23" name="AutoShape 17"/>
          <p:cNvCxnSpPr>
            <a:cxnSpLocks noChangeShapeType="1"/>
          </p:cNvCxnSpPr>
          <p:nvPr/>
        </p:nvCxnSpPr>
        <p:spPr bwMode="gray">
          <a:xfrm>
            <a:off x="6610801" y="2475570"/>
            <a:ext cx="666181" cy="1588"/>
          </a:xfrm>
          <a:prstGeom prst="straightConnector1">
            <a:avLst/>
          </a:prstGeom>
          <a:noFill/>
          <a:ln w="12700">
            <a:solidFill>
              <a:srgbClr val="333333"/>
            </a:solidFill>
            <a:round/>
            <a:headEnd type="oval" w="sm" len="sm"/>
            <a:tailEnd type="oval" w="sm" len="sm"/>
          </a:ln>
          <a:effectLst/>
        </p:spPr>
      </p:cxnSp>
      <p:sp>
        <p:nvSpPr>
          <p:cNvPr id="25" name="Text Box 20"/>
          <p:cNvSpPr txBox="1">
            <a:spLocks noChangeArrowheads="1"/>
          </p:cNvSpPr>
          <p:nvPr/>
        </p:nvSpPr>
        <p:spPr bwMode="gray">
          <a:xfrm>
            <a:off x="7436614" y="2283525"/>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28" name="Text Box 24"/>
          <p:cNvSpPr txBox="1">
            <a:spLocks noChangeArrowheads="1"/>
          </p:cNvSpPr>
          <p:nvPr/>
        </p:nvSpPr>
        <p:spPr bwMode="gray">
          <a:xfrm>
            <a:off x="6804248" y="3276475"/>
            <a:ext cx="2088232" cy="2308324"/>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使用</a:t>
            </a:r>
            <a:r>
              <a:rPr lang="en-US" altLang="zh-CN" sz="1600" dirty="0"/>
              <a:t>T-SQL</a:t>
            </a:r>
            <a:r>
              <a:rPr lang="zh-CN" altLang="en-US" sz="1600" dirty="0"/>
              <a:t>语句为</a:t>
            </a:r>
            <a:r>
              <a:rPr lang="en-US" altLang="zh-CN" sz="1600" dirty="0" err="1"/>
              <a:t>Student_Course</a:t>
            </a:r>
            <a:r>
              <a:rPr lang="zh-CN" altLang="en-US" sz="1600" dirty="0"/>
              <a:t>表创建外键约束，限制</a:t>
            </a:r>
            <a:r>
              <a:rPr lang="en-US" altLang="zh-CN" sz="1600" dirty="0" err="1"/>
              <a:t>Student_id</a:t>
            </a:r>
            <a:r>
              <a:rPr lang="zh-CN" altLang="en-US" sz="1600" dirty="0"/>
              <a:t>列的数据只能是</a:t>
            </a:r>
            <a:r>
              <a:rPr lang="en-US" altLang="zh-CN" sz="1600" dirty="0"/>
              <a:t>Students</a:t>
            </a:r>
            <a:r>
              <a:rPr lang="zh-CN" altLang="en-US" sz="1600" dirty="0"/>
              <a:t>表</a:t>
            </a:r>
            <a:r>
              <a:rPr lang="en-US" altLang="zh-CN" sz="1600" dirty="0" err="1"/>
              <a:t>Student_id</a:t>
            </a:r>
            <a:r>
              <a:rPr lang="zh-CN" altLang="en-US" sz="1600" dirty="0"/>
              <a:t>列的值，</a:t>
            </a:r>
            <a:r>
              <a:rPr lang="en-US" altLang="zh-CN" sz="1600" dirty="0" err="1"/>
              <a:t>Course_id</a:t>
            </a:r>
            <a:r>
              <a:rPr lang="zh-CN" altLang="en-US" sz="1600" dirty="0"/>
              <a:t>列的数据只能是</a:t>
            </a:r>
            <a:r>
              <a:rPr lang="en-US" altLang="zh-CN" sz="1600" dirty="0"/>
              <a:t>Courses</a:t>
            </a:r>
            <a:r>
              <a:rPr lang="zh-CN" altLang="en-US" sz="1600" dirty="0"/>
              <a:t>表</a:t>
            </a:r>
            <a:r>
              <a:rPr lang="en-US" altLang="zh-CN" sz="1600" dirty="0" err="1"/>
              <a:t>Course_id</a:t>
            </a:r>
            <a:r>
              <a:rPr lang="zh-CN" altLang="en-US" sz="1600" dirty="0"/>
              <a:t>列的值</a:t>
            </a:r>
            <a:endParaRPr lang="en-US" altLang="zh-CN" sz="1600" dirty="0">
              <a:solidFill>
                <a:srgbClr val="000000"/>
              </a:solidFill>
              <a:ea typeface="宋体" pitchFamily="2"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53</a:t>
            </a:fld>
            <a:endParaRPr lang="en-US" altLang="zh-CN"/>
          </a:p>
        </p:txBody>
      </p:sp>
      <p:sp>
        <p:nvSpPr>
          <p:cNvPr id="6" name="AutoShape 13"/>
          <p:cNvSpPr>
            <a:spLocks noChangeArrowheads="1"/>
          </p:cNvSpPr>
          <p:nvPr/>
        </p:nvSpPr>
        <p:spPr bwMode="gray">
          <a:xfrm>
            <a:off x="1623201" y="2034358"/>
            <a:ext cx="1296986" cy="1221655"/>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4016829" y="2041737"/>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72818" y="2041737"/>
            <a:ext cx="1296986" cy="1221655"/>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20187" y="2645186"/>
            <a:ext cx="1096642" cy="7379"/>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a:stCxn id="7" idx="3"/>
            <a:endCxn id="8" idx="1"/>
          </p:cNvCxnSpPr>
          <p:nvPr/>
        </p:nvCxnSpPr>
        <p:spPr bwMode="gray">
          <a:xfrm>
            <a:off x="5313815" y="2652565"/>
            <a:ext cx="1159003" cy="0"/>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782833" y="2480468"/>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14" name="Text Box 21"/>
          <p:cNvSpPr txBox="1">
            <a:spLocks noChangeArrowheads="1"/>
          </p:cNvSpPr>
          <p:nvPr/>
        </p:nvSpPr>
        <p:spPr bwMode="black">
          <a:xfrm>
            <a:off x="4184398" y="2487847"/>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dirty="0" smtClean="0">
                <a:solidFill>
                  <a:srgbClr val="FFFFFF"/>
                </a:solidFill>
              </a:rPr>
              <a:t>任务</a:t>
            </a:r>
            <a:r>
              <a:rPr lang="en-US" altLang="zh-CN" dirty="0" smtClean="0">
                <a:solidFill>
                  <a:srgbClr val="FFFFFF"/>
                </a:solidFill>
              </a:rPr>
              <a:t>6</a:t>
            </a:r>
            <a:endParaRPr lang="en-US" altLang="zh-CN" b="1" dirty="0">
              <a:solidFill>
                <a:srgbClr val="FFFFFF"/>
              </a:solidFill>
              <a:ea typeface="宋体" pitchFamily="2" charset="-122"/>
            </a:endParaRPr>
          </a:p>
        </p:txBody>
      </p:sp>
      <p:sp>
        <p:nvSpPr>
          <p:cNvPr id="15" name="Text Box 22"/>
          <p:cNvSpPr txBox="1">
            <a:spLocks noChangeArrowheads="1"/>
          </p:cNvSpPr>
          <p:nvPr/>
        </p:nvSpPr>
        <p:spPr bwMode="black">
          <a:xfrm>
            <a:off x="6659437" y="2487847"/>
            <a:ext cx="1008767" cy="369332"/>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b="1" dirty="0" smtClean="0">
                <a:solidFill>
                  <a:srgbClr val="FFFFFF"/>
                </a:solidFill>
                <a:ea typeface="宋体" pitchFamily="2" charset="-122"/>
              </a:rPr>
              <a:t>任务</a:t>
            </a:r>
            <a:r>
              <a:rPr lang="en-US" altLang="zh-CN" b="1" dirty="0" smtClean="0">
                <a:solidFill>
                  <a:srgbClr val="FFFFFF"/>
                </a:solidFill>
                <a:ea typeface="宋体" pitchFamily="2" charset="-122"/>
              </a:rPr>
              <a:t>7</a:t>
            </a:r>
            <a:endParaRPr lang="en-US" altLang="zh-CN" b="1" dirty="0">
              <a:solidFill>
                <a:srgbClr val="FFFFFF"/>
              </a:solidFill>
              <a:ea typeface="宋体" pitchFamily="2" charset="-122"/>
            </a:endParaRPr>
          </a:p>
        </p:txBody>
      </p:sp>
      <p:sp>
        <p:nvSpPr>
          <p:cNvPr id="17" name="Text Box 24"/>
          <p:cNvSpPr txBox="1">
            <a:spLocks noChangeArrowheads="1"/>
          </p:cNvSpPr>
          <p:nvPr/>
        </p:nvSpPr>
        <p:spPr bwMode="gray">
          <a:xfrm>
            <a:off x="1429960" y="3510319"/>
            <a:ext cx="1714512" cy="1077218"/>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为</a:t>
            </a:r>
            <a:r>
              <a:rPr lang="en-US" altLang="zh-CN" sz="1600" dirty="0" err="1"/>
              <a:t>Student_Course</a:t>
            </a:r>
            <a:r>
              <a:rPr lang="zh-CN" altLang="en-US" sz="1600" dirty="0"/>
              <a:t>表创建唯一约束和检查约束</a:t>
            </a:r>
            <a:endParaRPr lang="en-US" altLang="zh-CN" sz="1600" dirty="0">
              <a:solidFill>
                <a:srgbClr val="000000"/>
              </a:solidFill>
              <a:ea typeface="宋体" pitchFamily="2" charset="-122"/>
            </a:endParaRPr>
          </a:p>
        </p:txBody>
      </p:sp>
      <p:sp>
        <p:nvSpPr>
          <p:cNvPr id="18" name="Text Box 25"/>
          <p:cNvSpPr txBox="1">
            <a:spLocks noChangeArrowheads="1"/>
          </p:cNvSpPr>
          <p:nvPr/>
        </p:nvSpPr>
        <p:spPr bwMode="gray">
          <a:xfrm>
            <a:off x="3840604" y="3502234"/>
            <a:ext cx="1714512" cy="1569660"/>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600" dirty="0"/>
              <a:t>将</a:t>
            </a:r>
            <a:r>
              <a:rPr lang="en-US" altLang="zh-CN" sz="1600" dirty="0" err="1"/>
              <a:t>Student_Course</a:t>
            </a:r>
            <a:r>
              <a:rPr lang="zh-CN" altLang="en-US" sz="1600" dirty="0"/>
              <a:t>表中学号为</a:t>
            </a:r>
            <a:r>
              <a:rPr lang="en-US" altLang="zh-CN" sz="1600" dirty="0"/>
              <a:t>11001</a:t>
            </a:r>
            <a:r>
              <a:rPr lang="zh-CN" altLang="en-US" sz="1600" dirty="0"/>
              <a:t>课程号为</a:t>
            </a:r>
            <a:r>
              <a:rPr lang="en-US" altLang="zh-CN" sz="1600" dirty="0"/>
              <a:t>1001</a:t>
            </a:r>
            <a:r>
              <a:rPr lang="zh-CN" altLang="en-US" sz="1600" dirty="0"/>
              <a:t>的记录编号改为</a:t>
            </a:r>
            <a:r>
              <a:rPr lang="en-US" altLang="zh-CN" sz="1600" dirty="0"/>
              <a:t>110</a:t>
            </a:r>
            <a:endParaRPr lang="en-US" altLang="zh-CN" sz="1600" dirty="0">
              <a:solidFill>
                <a:srgbClr val="000000"/>
              </a:solidFill>
              <a:ea typeface="宋体" pitchFamily="2" charset="-122"/>
            </a:endParaRPr>
          </a:p>
        </p:txBody>
      </p:sp>
      <p:sp>
        <p:nvSpPr>
          <p:cNvPr id="19" name="Text Box 26"/>
          <p:cNvSpPr txBox="1">
            <a:spLocks noChangeArrowheads="1"/>
          </p:cNvSpPr>
          <p:nvPr/>
        </p:nvSpPr>
        <p:spPr bwMode="gray">
          <a:xfrm>
            <a:off x="6428950" y="3502234"/>
            <a:ext cx="1671442" cy="1323439"/>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a:t>学号为</a:t>
            </a:r>
            <a:r>
              <a:rPr lang="en-US" altLang="zh-CN" sz="1600" dirty="0"/>
              <a:t>11001</a:t>
            </a:r>
            <a:r>
              <a:rPr lang="zh-CN" altLang="en-US" sz="1600" dirty="0"/>
              <a:t>的学生叶海平退学，将他的   信息从</a:t>
            </a:r>
            <a:r>
              <a:rPr lang="en-US" altLang="zh-CN" sz="1600" dirty="0"/>
              <a:t>Students</a:t>
            </a:r>
            <a:r>
              <a:rPr lang="zh-CN" altLang="en-US" sz="1600" dirty="0"/>
              <a:t>表中删除</a:t>
            </a:r>
            <a:endParaRPr lang="en-US" altLang="zh-CN" sz="1600" dirty="0">
              <a:solidFill>
                <a:srgbClr val="000000"/>
              </a:solidFill>
              <a:ea typeface="宋体" pitchFamily="2" charset="-122"/>
            </a:endParaRPr>
          </a:p>
        </p:txBody>
      </p:sp>
    </p:spTree>
    <p:extLst>
      <p:ext uri="{BB962C8B-B14F-4D97-AF65-F5344CB8AC3E}">
        <p14:creationId xmlns:p14="http://schemas.microsoft.com/office/powerpoint/2010/main" xmlns="" val="116307136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05683" y="332656"/>
            <a:ext cx="6875719" cy="487363"/>
          </a:xfrm>
        </p:spPr>
        <p:txBody>
          <a:bodyPr/>
          <a:lstStyle/>
          <a:p>
            <a:r>
              <a:rPr lang="zh-CN" altLang="en-US" sz="2400" dirty="0">
                <a:latin typeface="+mj-ea"/>
              </a:rPr>
              <a:t>任务</a:t>
            </a:r>
            <a:r>
              <a:rPr lang="en-US" altLang="zh-CN" sz="2400" dirty="0" smtClean="0">
                <a:latin typeface="+mj-ea"/>
              </a:rPr>
              <a:t>1  </a:t>
            </a:r>
            <a:r>
              <a:rPr lang="zh-CN" altLang="en-US" sz="2400" dirty="0" smtClean="0">
                <a:latin typeface="+mj-ea"/>
              </a:rPr>
              <a:t>使用</a:t>
            </a:r>
            <a:r>
              <a:rPr lang="en-US" altLang="zh-CN" sz="2400" dirty="0">
                <a:latin typeface="+mj-ea"/>
              </a:rPr>
              <a:t>Management Studio</a:t>
            </a:r>
            <a:r>
              <a:rPr lang="zh-CN" altLang="en-US" sz="2400" dirty="0">
                <a:latin typeface="+mj-ea"/>
              </a:rPr>
              <a:t>为</a:t>
            </a:r>
            <a:r>
              <a:rPr lang="en-US" altLang="zh-CN" sz="2400" dirty="0" err="1">
                <a:latin typeface="+mj-ea"/>
              </a:rPr>
              <a:t>Student_Course</a:t>
            </a:r>
            <a:r>
              <a:rPr lang="zh-CN" altLang="en-US" sz="2400" dirty="0">
                <a:latin typeface="+mj-ea"/>
              </a:rPr>
              <a:t>表创建基于</a:t>
            </a:r>
            <a:r>
              <a:rPr lang="en-US" altLang="zh-CN" sz="2400" dirty="0" err="1">
                <a:latin typeface="+mj-ea"/>
              </a:rPr>
              <a:t>Student_id</a:t>
            </a:r>
            <a:r>
              <a:rPr lang="zh-CN" altLang="en-US" sz="2400" dirty="0">
                <a:latin typeface="+mj-ea"/>
              </a:rPr>
              <a:t>和 </a:t>
            </a:r>
            <a:r>
              <a:rPr lang="en-US" altLang="zh-CN" sz="2400" dirty="0" err="1">
                <a:latin typeface="+mj-ea"/>
              </a:rPr>
              <a:t>Course_id</a:t>
            </a:r>
            <a:r>
              <a:rPr lang="zh-CN" altLang="en-US" sz="2400" dirty="0">
                <a:latin typeface="+mj-ea"/>
              </a:rPr>
              <a:t>两个列的组合主键</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54</a:t>
            </a:fld>
            <a:endParaRPr lang="en-US" altLang="zh-CN"/>
          </a:p>
        </p:txBody>
      </p:sp>
      <p:sp>
        <p:nvSpPr>
          <p:cNvPr id="6" name="AutoShape 4"/>
          <p:cNvSpPr>
            <a:spLocks noChangeArrowheads="1"/>
          </p:cNvSpPr>
          <p:nvPr/>
        </p:nvSpPr>
        <p:spPr bwMode="gray">
          <a:xfrm>
            <a:off x="1944753" y="1864909"/>
            <a:ext cx="6155639" cy="93610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997581" y="209072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05661" y="219442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30913" y="2134774"/>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02782" y="2012932"/>
            <a:ext cx="5845159" cy="646331"/>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开始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菜单上选择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程序</a:t>
            </a:r>
            <a:r>
              <a:rPr lang="en-US" altLang="zh-CN" dirty="0" smtClean="0">
                <a:solidFill>
                  <a:schemeClr val="tx2">
                    <a:lumMod val="50000"/>
                  </a:schemeClr>
                </a:solidFill>
                <a:latin typeface="黑体" pitchFamily="49" charset="-122"/>
                <a:ea typeface="黑体" pitchFamily="49" charset="-122"/>
              </a:rPr>
              <a:t>】| 【</a:t>
            </a:r>
            <a:r>
              <a:rPr lang="en-US" altLang="zh-CN" dirty="0">
                <a:solidFill>
                  <a:schemeClr val="tx2">
                    <a:lumMod val="50000"/>
                  </a:schemeClr>
                </a:solidFill>
                <a:latin typeface="黑体" pitchFamily="49" charset="-122"/>
                <a:ea typeface="黑体" pitchFamily="49" charset="-122"/>
              </a:rPr>
              <a:t>Microsoft SQL Server 2005</a:t>
            </a:r>
            <a:r>
              <a:rPr lang="en-US" altLang="zh-CN" dirty="0" smtClean="0">
                <a:solidFill>
                  <a:schemeClr val="tx2">
                    <a:lumMod val="50000"/>
                  </a:schemeClr>
                </a:solidFill>
                <a:latin typeface="黑体" pitchFamily="49" charset="-122"/>
                <a:ea typeface="黑体" pitchFamily="49" charset="-122"/>
              </a:rPr>
              <a:t>】|【Server </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a:t>
            </a:r>
          </a:p>
        </p:txBody>
      </p:sp>
      <p:sp>
        <p:nvSpPr>
          <p:cNvPr id="11" name="AutoShape 4"/>
          <p:cNvSpPr>
            <a:spLocks noChangeArrowheads="1"/>
          </p:cNvSpPr>
          <p:nvPr/>
        </p:nvSpPr>
        <p:spPr bwMode="gray">
          <a:xfrm>
            <a:off x="1963844" y="2994885"/>
            <a:ext cx="6136547" cy="73452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934718" y="3109398"/>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958264" y="3146702"/>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dirty="0" smtClean="0">
                <a:solidFill>
                  <a:srgbClr val="000000"/>
                </a:solidFill>
              </a:rPr>
              <a:t>2</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742432" y="319033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4" name="矩形 3"/>
          <p:cNvSpPr/>
          <p:nvPr/>
        </p:nvSpPr>
        <p:spPr>
          <a:xfrm>
            <a:off x="2102782" y="3177480"/>
            <a:ext cx="3984937" cy="369332"/>
          </a:xfrm>
          <a:prstGeom prst="rect">
            <a:avLst/>
          </a:prstGeom>
        </p:spPr>
        <p:txBody>
          <a:bodyPr wrap="none">
            <a:spAutoFit/>
          </a:bodyPr>
          <a:lstStyle/>
          <a:p>
            <a:r>
              <a:rPr lang="zh-CN" altLang="en-US" dirty="0">
                <a:solidFill>
                  <a:schemeClr val="tx2">
                    <a:lumMod val="50000"/>
                  </a:schemeClr>
                </a:solidFill>
              </a:rPr>
              <a:t>使用</a:t>
            </a:r>
            <a:r>
              <a:rPr lang="en-US" altLang="zh-CN" dirty="0">
                <a:solidFill>
                  <a:schemeClr val="tx2">
                    <a:lumMod val="50000"/>
                  </a:schemeClr>
                </a:solidFill>
              </a:rPr>
              <a:t>【Windows</a:t>
            </a:r>
            <a:r>
              <a:rPr lang="zh-CN" altLang="en-US" dirty="0">
                <a:solidFill>
                  <a:schemeClr val="tx2">
                    <a:lumMod val="50000"/>
                  </a:schemeClr>
                </a:solidFill>
              </a:rPr>
              <a:t>身份验证</a:t>
            </a:r>
            <a:r>
              <a:rPr lang="en-US" altLang="zh-CN" dirty="0">
                <a:solidFill>
                  <a:schemeClr val="tx2">
                    <a:lumMod val="50000"/>
                  </a:schemeClr>
                </a:solidFill>
              </a:rPr>
              <a:t>】</a:t>
            </a:r>
            <a:r>
              <a:rPr lang="zh-CN" altLang="en-US" dirty="0">
                <a:solidFill>
                  <a:schemeClr val="tx2">
                    <a:lumMod val="50000"/>
                  </a:schemeClr>
                </a:solidFill>
              </a:rPr>
              <a:t>建立连接</a:t>
            </a:r>
          </a:p>
        </p:txBody>
      </p:sp>
      <p:sp>
        <p:nvSpPr>
          <p:cNvPr id="17" name="AutoShape 4"/>
          <p:cNvSpPr>
            <a:spLocks noChangeArrowheads="1"/>
          </p:cNvSpPr>
          <p:nvPr/>
        </p:nvSpPr>
        <p:spPr bwMode="gray">
          <a:xfrm>
            <a:off x="2017061" y="3877126"/>
            <a:ext cx="6155639" cy="71655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11"/>
          <p:cNvSpPr>
            <a:spLocks noChangeArrowheads="1"/>
          </p:cNvSpPr>
          <p:nvPr/>
        </p:nvSpPr>
        <p:spPr bwMode="gray">
          <a:xfrm>
            <a:off x="1020383" y="3991304"/>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13"/>
          <p:cNvSpPr>
            <a:spLocks/>
          </p:cNvSpPr>
          <p:nvPr/>
        </p:nvSpPr>
        <p:spPr bwMode="gray">
          <a:xfrm rot="15937656">
            <a:off x="1742434" y="407898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Text Box 16"/>
          <p:cNvSpPr txBox="1">
            <a:spLocks noChangeArrowheads="1"/>
          </p:cNvSpPr>
          <p:nvPr/>
        </p:nvSpPr>
        <p:spPr bwMode="gray">
          <a:xfrm>
            <a:off x="953715" y="403535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2" name="Rectangle 20"/>
          <p:cNvSpPr>
            <a:spLocks noChangeArrowheads="1"/>
          </p:cNvSpPr>
          <p:nvPr/>
        </p:nvSpPr>
        <p:spPr bwMode="black">
          <a:xfrm>
            <a:off x="2175090" y="4025149"/>
            <a:ext cx="5845159" cy="369332"/>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，再展开表</a:t>
            </a:r>
          </a:p>
        </p:txBody>
      </p:sp>
      <p:sp>
        <p:nvSpPr>
          <p:cNvPr id="23" name="AutoShape 4"/>
          <p:cNvSpPr>
            <a:spLocks noChangeArrowheads="1"/>
          </p:cNvSpPr>
          <p:nvPr/>
        </p:nvSpPr>
        <p:spPr bwMode="gray">
          <a:xfrm>
            <a:off x="2011421" y="4801893"/>
            <a:ext cx="6155639" cy="93610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4" name="AutoShape 11"/>
          <p:cNvSpPr>
            <a:spLocks noChangeArrowheads="1"/>
          </p:cNvSpPr>
          <p:nvPr/>
        </p:nvSpPr>
        <p:spPr bwMode="gray">
          <a:xfrm>
            <a:off x="1064249" y="5027712"/>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5" name="Arc 13"/>
          <p:cNvSpPr>
            <a:spLocks/>
          </p:cNvSpPr>
          <p:nvPr/>
        </p:nvSpPr>
        <p:spPr bwMode="gray">
          <a:xfrm rot="15937656">
            <a:off x="1814741" y="512340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7" name="Text Box 16"/>
          <p:cNvSpPr txBox="1">
            <a:spLocks noChangeArrowheads="1"/>
          </p:cNvSpPr>
          <p:nvPr/>
        </p:nvSpPr>
        <p:spPr bwMode="gray">
          <a:xfrm>
            <a:off x="997581" y="5071758"/>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8" name="Rectangle 20"/>
          <p:cNvSpPr>
            <a:spLocks noChangeArrowheads="1"/>
          </p:cNvSpPr>
          <p:nvPr/>
        </p:nvSpPr>
        <p:spPr bwMode="black">
          <a:xfrm>
            <a:off x="2169450" y="4949916"/>
            <a:ext cx="5845159" cy="646331"/>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右键单击</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表，在弹出的</a:t>
            </a:r>
            <a:r>
              <a:rPr lang="zh-CN" altLang="en-US" dirty="0" smtClean="0">
                <a:solidFill>
                  <a:schemeClr val="tx2">
                    <a:lumMod val="50000"/>
                  </a:schemeClr>
                </a:solidFill>
                <a:latin typeface="黑体" pitchFamily="49" charset="-122"/>
                <a:ea typeface="黑体" pitchFamily="49" charset="-122"/>
              </a:rPr>
              <a:t>快捷菜单</a:t>
            </a:r>
            <a:r>
              <a:rPr lang="zh-CN" altLang="en-US" dirty="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15816" y="404664"/>
            <a:ext cx="3816424" cy="487363"/>
          </a:xfrm>
        </p:spPr>
        <p:txBody>
          <a:bodyPr/>
          <a:lstStyle/>
          <a:p>
            <a:r>
              <a:rPr lang="zh-CN" altLang="en-US" dirty="0">
                <a:latin typeface="+mj-ea"/>
              </a:rPr>
              <a:t>任务</a:t>
            </a:r>
            <a:r>
              <a:rPr lang="en-US" altLang="zh-CN" dirty="0" smtClean="0">
                <a:latin typeface="+mj-ea"/>
              </a:rPr>
              <a:t>1</a:t>
            </a:r>
            <a:r>
              <a:rPr lang="zh-CN" altLang="en-US" dirty="0" smtClean="0">
                <a:latin typeface="+mj-ea"/>
              </a:rPr>
              <a:t>（续）</a:t>
            </a:r>
            <a:endParaRPr lang="zh-CN" altLang="en-US" sz="3200"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55</a:t>
            </a:fld>
            <a:endParaRPr lang="en-US" altLang="zh-CN"/>
          </a:p>
        </p:txBody>
      </p:sp>
      <p:sp>
        <p:nvSpPr>
          <p:cNvPr id="6" name="AutoShape 4"/>
          <p:cNvSpPr>
            <a:spLocks noChangeArrowheads="1"/>
          </p:cNvSpPr>
          <p:nvPr/>
        </p:nvSpPr>
        <p:spPr bwMode="gray">
          <a:xfrm>
            <a:off x="2001294" y="2236598"/>
            <a:ext cx="6155639" cy="93610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91171" y="2462417"/>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803968" y="256611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24503" y="250646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5</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348823" y="2384621"/>
            <a:ext cx="5197088" cy="646331"/>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按住“</a:t>
            </a:r>
            <a:r>
              <a:rPr lang="en-US" altLang="zh-CN" dirty="0">
                <a:solidFill>
                  <a:schemeClr val="tx2">
                    <a:lumMod val="50000"/>
                  </a:schemeClr>
                </a:solidFill>
                <a:latin typeface="黑体" pitchFamily="49" charset="-122"/>
                <a:ea typeface="黑体" pitchFamily="49" charset="-122"/>
              </a:rPr>
              <a:t>Ctrl”</a:t>
            </a:r>
            <a:r>
              <a:rPr lang="zh-CN" altLang="en-US" dirty="0">
                <a:solidFill>
                  <a:schemeClr val="tx2">
                    <a:lumMod val="50000"/>
                  </a:schemeClr>
                </a:solidFill>
                <a:latin typeface="黑体" pitchFamily="49" charset="-122"/>
                <a:ea typeface="黑体" pitchFamily="49" charset="-122"/>
              </a:rPr>
              <a:t>键的同时，分别</a:t>
            </a:r>
            <a:r>
              <a:rPr lang="zh-CN" altLang="en-US" dirty="0" smtClean="0">
                <a:solidFill>
                  <a:schemeClr val="tx2">
                    <a:lumMod val="50000"/>
                  </a:schemeClr>
                </a:solidFill>
                <a:latin typeface="黑体" pitchFamily="49" charset="-122"/>
                <a:ea typeface="黑体" pitchFamily="49" charset="-122"/>
              </a:rPr>
              <a:t>单击</a:t>
            </a:r>
            <a:r>
              <a:rPr lang="en-US" altLang="zh-CN" dirty="0" err="1" smtClean="0">
                <a:solidFill>
                  <a:schemeClr val="tx2">
                    <a:lumMod val="50000"/>
                  </a:schemeClr>
                </a:solidFill>
                <a:latin typeface="黑体" pitchFamily="49" charset="-122"/>
                <a:ea typeface="黑体" pitchFamily="49" charset="-122"/>
              </a:rPr>
              <a:t>Student_id</a:t>
            </a:r>
            <a:r>
              <a:rPr lang="zh-CN" altLang="en-US" dirty="0" smtClean="0">
                <a:solidFill>
                  <a:schemeClr val="tx2">
                    <a:lumMod val="50000"/>
                  </a:schemeClr>
                </a:solidFill>
                <a:latin typeface="黑体" pitchFamily="49" charset="-122"/>
                <a:ea typeface="黑体" pitchFamily="49" charset="-122"/>
              </a:rPr>
              <a:t>、</a:t>
            </a:r>
            <a:r>
              <a:rPr lang="en-US" altLang="zh-CN" dirty="0" err="1" smtClean="0">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左侧的按钮，</a:t>
            </a:r>
            <a:r>
              <a:rPr lang="zh-CN" altLang="en-US" dirty="0" smtClean="0">
                <a:solidFill>
                  <a:schemeClr val="tx2">
                    <a:lumMod val="50000"/>
                  </a:schemeClr>
                </a:solidFill>
                <a:latin typeface="黑体" pitchFamily="49" charset="-122"/>
                <a:ea typeface="黑体" pitchFamily="49" charset="-122"/>
              </a:rPr>
              <a:t>同时选中</a:t>
            </a:r>
            <a:r>
              <a:rPr lang="zh-CN" altLang="en-US" dirty="0">
                <a:solidFill>
                  <a:schemeClr val="tx2">
                    <a:lumMod val="50000"/>
                  </a:schemeClr>
                </a:solidFill>
                <a:latin typeface="黑体" pitchFamily="49" charset="-122"/>
                <a:ea typeface="黑体" pitchFamily="49" charset="-122"/>
              </a:rPr>
              <a:t>这两个列名</a:t>
            </a:r>
          </a:p>
        </p:txBody>
      </p:sp>
      <p:sp>
        <p:nvSpPr>
          <p:cNvPr id="11" name="AutoShape 4"/>
          <p:cNvSpPr>
            <a:spLocks noChangeArrowheads="1"/>
          </p:cNvSpPr>
          <p:nvPr/>
        </p:nvSpPr>
        <p:spPr bwMode="gray">
          <a:xfrm>
            <a:off x="2057434" y="3366574"/>
            <a:ext cx="6136547" cy="734523"/>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dirty="0">
              <a:solidFill>
                <a:schemeClr val="tx2">
                  <a:lumMod val="50000"/>
                </a:schemeClr>
              </a:solidFill>
              <a:latin typeface="黑体" pitchFamily="49" charset="-122"/>
              <a:ea typeface="黑体" pitchFamily="49" charset="-122"/>
            </a:endParaRPr>
          </a:p>
        </p:txBody>
      </p:sp>
      <p:sp>
        <p:nvSpPr>
          <p:cNvPr id="12" name="AutoShape 11"/>
          <p:cNvSpPr>
            <a:spLocks noChangeArrowheads="1"/>
          </p:cNvSpPr>
          <p:nvPr/>
        </p:nvSpPr>
        <p:spPr bwMode="gray">
          <a:xfrm>
            <a:off x="1028308" y="3481087"/>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Text Box 16"/>
          <p:cNvSpPr txBox="1">
            <a:spLocks noChangeArrowheads="1"/>
          </p:cNvSpPr>
          <p:nvPr/>
        </p:nvSpPr>
        <p:spPr bwMode="gray">
          <a:xfrm>
            <a:off x="1051854" y="3518391"/>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6</a:t>
            </a:r>
            <a:endParaRPr lang="en-US" altLang="zh-CN" sz="2000" b="1" dirty="0">
              <a:solidFill>
                <a:srgbClr val="000000"/>
              </a:solidFill>
              <a:ea typeface="宋体" pitchFamily="2" charset="-122"/>
            </a:endParaRPr>
          </a:p>
        </p:txBody>
      </p:sp>
      <p:sp>
        <p:nvSpPr>
          <p:cNvPr id="26" name="Arc 13"/>
          <p:cNvSpPr>
            <a:spLocks/>
          </p:cNvSpPr>
          <p:nvPr/>
        </p:nvSpPr>
        <p:spPr bwMode="gray">
          <a:xfrm rot="15937656">
            <a:off x="1821864" y="357003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4" name="矩形 3"/>
          <p:cNvSpPr/>
          <p:nvPr/>
        </p:nvSpPr>
        <p:spPr>
          <a:xfrm>
            <a:off x="2246105" y="3454766"/>
            <a:ext cx="5845159" cy="646331"/>
          </a:xfrm>
          <a:prstGeom prst="rect">
            <a:avLst/>
          </a:prstGeom>
        </p:spPr>
        <p:txBody>
          <a:bodyPr wrap="square">
            <a:spAutoFit/>
          </a:bodyPr>
          <a:lstStyle/>
          <a:p>
            <a:r>
              <a:rPr lang="zh-CN" altLang="en-US" dirty="0">
                <a:solidFill>
                  <a:schemeClr val="tx2">
                    <a:lumMod val="50000"/>
                  </a:schemeClr>
                </a:solidFill>
              </a:rPr>
              <a:t>在选中的区域上右键单击，在弹出的快捷</a:t>
            </a:r>
            <a:r>
              <a:rPr lang="zh-CN" altLang="en-US" dirty="0" smtClean="0">
                <a:solidFill>
                  <a:schemeClr val="tx2">
                    <a:lumMod val="50000"/>
                  </a:schemeClr>
                </a:solidFill>
              </a:rPr>
              <a:t>菜单</a:t>
            </a:r>
            <a:r>
              <a:rPr lang="zh-CN" altLang="en-US" dirty="0">
                <a:solidFill>
                  <a:schemeClr val="tx2">
                    <a:lumMod val="50000"/>
                  </a:schemeClr>
                </a:solidFill>
              </a:rPr>
              <a:t>中选择</a:t>
            </a:r>
            <a:r>
              <a:rPr lang="en-US" altLang="zh-CN" dirty="0">
                <a:solidFill>
                  <a:schemeClr val="tx2">
                    <a:lumMod val="50000"/>
                  </a:schemeClr>
                </a:solidFill>
              </a:rPr>
              <a:t>【</a:t>
            </a:r>
            <a:r>
              <a:rPr lang="zh-CN" altLang="en-US" dirty="0">
                <a:solidFill>
                  <a:schemeClr val="tx2">
                    <a:lumMod val="50000"/>
                  </a:schemeClr>
                </a:solidFill>
              </a:rPr>
              <a:t>设置主键</a:t>
            </a:r>
            <a:r>
              <a:rPr lang="en-US" altLang="zh-CN" dirty="0">
                <a:solidFill>
                  <a:schemeClr val="tx2">
                    <a:lumMod val="50000"/>
                  </a:schemeClr>
                </a:solidFill>
              </a:rPr>
              <a:t>】</a:t>
            </a:r>
            <a:endParaRPr lang="zh-CN" altLang="en-US" dirty="0">
              <a:solidFill>
                <a:schemeClr val="tx2">
                  <a:lumMod val="50000"/>
                </a:schemeClr>
              </a:solidFill>
            </a:endParaRPr>
          </a:p>
        </p:txBody>
      </p:sp>
      <p:sp>
        <p:nvSpPr>
          <p:cNvPr id="17" name="AutoShape 4"/>
          <p:cNvSpPr>
            <a:spLocks noChangeArrowheads="1"/>
          </p:cNvSpPr>
          <p:nvPr/>
        </p:nvSpPr>
        <p:spPr bwMode="gray">
          <a:xfrm>
            <a:off x="2110651" y="4248815"/>
            <a:ext cx="6155639" cy="108412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11"/>
          <p:cNvSpPr>
            <a:spLocks noChangeArrowheads="1"/>
          </p:cNvSpPr>
          <p:nvPr/>
        </p:nvSpPr>
        <p:spPr bwMode="gray">
          <a:xfrm>
            <a:off x="1113973" y="436299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13"/>
          <p:cNvSpPr>
            <a:spLocks/>
          </p:cNvSpPr>
          <p:nvPr/>
        </p:nvSpPr>
        <p:spPr bwMode="gray">
          <a:xfrm rot="15937656">
            <a:off x="1845200" y="4485084"/>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00B05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Text Box 16"/>
          <p:cNvSpPr txBox="1">
            <a:spLocks noChangeArrowheads="1"/>
          </p:cNvSpPr>
          <p:nvPr/>
        </p:nvSpPr>
        <p:spPr bwMode="gray">
          <a:xfrm>
            <a:off x="1047305" y="4407039"/>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7</a:t>
            </a:r>
            <a:endParaRPr lang="en-US" altLang="zh-CN" sz="2000" b="1" dirty="0">
              <a:solidFill>
                <a:srgbClr val="000000"/>
              </a:solidFill>
              <a:ea typeface="宋体" pitchFamily="2" charset="-122"/>
            </a:endParaRPr>
          </a:p>
        </p:txBody>
      </p:sp>
      <p:sp>
        <p:nvSpPr>
          <p:cNvPr id="22" name="Rectangle 20"/>
          <p:cNvSpPr>
            <a:spLocks noChangeArrowheads="1"/>
          </p:cNvSpPr>
          <p:nvPr/>
        </p:nvSpPr>
        <p:spPr bwMode="black">
          <a:xfrm>
            <a:off x="2255233" y="4326190"/>
            <a:ext cx="5845159" cy="923330"/>
          </a:xfrm>
          <a:prstGeom prst="rect">
            <a:avLst/>
          </a:prstGeom>
          <a:noFill/>
          <a:ln w="9525" algn="ctr">
            <a:noFill/>
            <a:miter lim="800000"/>
            <a:headEnd/>
            <a:tailEnd/>
          </a:ln>
          <a:effectLst/>
        </p:spPr>
        <p:txBody>
          <a:bodyPr wrap="square">
            <a:spAutoFit/>
          </a:bodyPr>
          <a:lstStyle/>
          <a:p>
            <a:r>
              <a:rPr lang="zh-CN" altLang="en-US" dirty="0">
                <a:solidFill>
                  <a:schemeClr val="tx2">
                    <a:lumMod val="50000"/>
                  </a:schemeClr>
                </a:solidFill>
                <a:latin typeface="黑体" pitchFamily="49" charset="-122"/>
                <a:ea typeface="黑体" pitchFamily="49" charset="-122"/>
              </a:rPr>
              <a:t>在</a:t>
            </a:r>
            <a:r>
              <a:rPr lang="en-US" altLang="zh-CN" dirty="0" err="1">
                <a:solidFill>
                  <a:schemeClr val="tx2">
                    <a:lumMod val="50000"/>
                  </a:schemeClr>
                </a:solidFill>
                <a:latin typeface="黑体" pitchFamily="49" charset="-122"/>
                <a:ea typeface="黑体" pitchFamily="49" charset="-122"/>
              </a:rPr>
              <a:t>Student_id</a:t>
            </a:r>
            <a:r>
              <a:rPr lang="zh-CN" altLang="en-US" dirty="0">
                <a:solidFill>
                  <a:schemeClr val="tx2">
                    <a:lumMod val="50000"/>
                  </a:schemeClr>
                </a:solidFill>
                <a:latin typeface="黑体" pitchFamily="49" charset="-122"/>
                <a:ea typeface="黑体" pitchFamily="49" charset="-122"/>
              </a:rPr>
              <a:t>列和</a:t>
            </a:r>
            <a:r>
              <a:rPr lang="en-US" altLang="zh-CN" dirty="0" err="1">
                <a:solidFill>
                  <a:schemeClr val="tx2">
                    <a:lumMod val="50000"/>
                  </a:schemeClr>
                </a:solidFill>
                <a:latin typeface="黑体" pitchFamily="49" charset="-122"/>
                <a:ea typeface="黑体" pitchFamily="49" charset="-122"/>
              </a:rPr>
              <a:t>Course_id</a:t>
            </a:r>
            <a:r>
              <a:rPr lang="zh-CN" altLang="en-US" dirty="0">
                <a:solidFill>
                  <a:schemeClr val="tx2">
                    <a:lumMod val="50000"/>
                  </a:schemeClr>
                </a:solidFill>
                <a:latin typeface="黑体" pitchFamily="49" charset="-122"/>
                <a:ea typeface="黑体" pitchFamily="49" charset="-122"/>
              </a:rPr>
              <a:t>列的左侧都</a:t>
            </a:r>
            <a:r>
              <a:rPr lang="zh-CN" altLang="en-US" dirty="0" smtClean="0">
                <a:solidFill>
                  <a:schemeClr val="tx2">
                    <a:lumMod val="50000"/>
                  </a:schemeClr>
                </a:solidFill>
                <a:latin typeface="黑体" pitchFamily="49" charset="-122"/>
                <a:ea typeface="黑体" pitchFamily="49" charset="-122"/>
              </a:rPr>
              <a:t>出现</a:t>
            </a:r>
            <a:r>
              <a:rPr lang="zh-CN" altLang="en-US" dirty="0">
                <a:solidFill>
                  <a:schemeClr val="tx2">
                    <a:lumMod val="50000"/>
                  </a:schemeClr>
                </a:solidFill>
                <a:latin typeface="黑体" pitchFamily="49" charset="-122"/>
                <a:ea typeface="黑体" pitchFamily="49" charset="-122"/>
              </a:rPr>
              <a:t>了图标，说明该表的主键建立在两个</a:t>
            </a:r>
            <a:r>
              <a:rPr lang="zh-CN" altLang="en-US" dirty="0" smtClean="0">
                <a:solidFill>
                  <a:schemeClr val="tx2">
                    <a:lumMod val="50000"/>
                  </a:schemeClr>
                </a:solidFill>
                <a:latin typeface="黑体" pitchFamily="49" charset="-122"/>
                <a:ea typeface="黑体" pitchFamily="49" charset="-122"/>
              </a:rPr>
              <a:t>列上</a:t>
            </a:r>
            <a:r>
              <a:rPr lang="zh-CN" altLang="en-US" dirty="0">
                <a:solidFill>
                  <a:schemeClr val="tx2">
                    <a:lumMod val="50000"/>
                  </a:schemeClr>
                </a:solidFill>
                <a:latin typeface="黑体" pitchFamily="49" charset="-122"/>
                <a:ea typeface="黑体" pitchFamily="49" charset="-122"/>
              </a:rPr>
              <a:t>，即设置了组合主键。</a:t>
            </a:r>
            <a:r>
              <a:rPr lang="zh-CN" altLang="en-US" dirty="0" smtClean="0">
                <a:solidFill>
                  <a:schemeClr val="tx2">
                    <a:lumMod val="50000"/>
                  </a:schemeClr>
                </a:solidFill>
                <a:latin typeface="黑体" pitchFamily="49" charset="-122"/>
                <a:ea typeface="黑体" pitchFamily="49" charset="-122"/>
              </a:rPr>
              <a:t>单击</a:t>
            </a:r>
            <a:r>
              <a:rPr lang="en-US" altLang="zh-CN" dirty="0" smtClean="0">
                <a:solidFill>
                  <a:schemeClr val="tx2">
                    <a:lumMod val="50000"/>
                  </a:schemeClr>
                </a:solidFill>
                <a:latin typeface="黑体" pitchFamily="49" charset="-122"/>
                <a:ea typeface="黑体" pitchFamily="49" charset="-122"/>
              </a:rPr>
              <a:t>Management Studio</a:t>
            </a:r>
            <a:r>
              <a:rPr lang="zh-CN" altLang="en-US" dirty="0" smtClean="0">
                <a:solidFill>
                  <a:schemeClr val="tx2">
                    <a:lumMod val="50000"/>
                  </a:schemeClr>
                </a:solidFill>
                <a:latin typeface="黑体" pitchFamily="49" charset="-122"/>
                <a:ea typeface="黑体" pitchFamily="49" charset="-122"/>
              </a:rPr>
              <a:t>工具栏上的按钮，保存此设置</a:t>
            </a:r>
            <a:endParaRPr lang="zh-CN" altLang="en-US" dirty="0">
              <a:solidFill>
                <a:schemeClr val="tx2">
                  <a:lumMod val="50000"/>
                </a:schemeClr>
              </a:solidFill>
              <a:latin typeface="黑体" pitchFamily="49" charset="-122"/>
              <a:ea typeface="黑体" pitchFamily="49" charset="-122"/>
            </a:endParaRPr>
          </a:p>
        </p:txBody>
      </p:sp>
    </p:spTree>
    <p:extLst>
      <p:ext uri="{BB962C8B-B14F-4D97-AF65-F5344CB8AC3E}">
        <p14:creationId xmlns:p14="http://schemas.microsoft.com/office/powerpoint/2010/main" xmlns="" val="22600075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（续）</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56</a:t>
            </a:fld>
            <a:endParaRPr lang="en-US" altLang="zh-CN"/>
          </a:p>
        </p:txBody>
      </p:sp>
      <p:sp>
        <p:nvSpPr>
          <p:cNvPr id="6" name="AutoShape 4"/>
          <p:cNvSpPr>
            <a:spLocks noChangeArrowheads="1"/>
          </p:cNvSpPr>
          <p:nvPr/>
        </p:nvSpPr>
        <p:spPr bwMode="gray">
          <a:xfrm>
            <a:off x="1403649" y="2060849"/>
            <a:ext cx="6862642" cy="3272094"/>
          </a:xfrm>
          <a:prstGeom prst="roundRect">
            <a:avLst>
              <a:gd name="adj" fmla="val 16667"/>
            </a:avLst>
          </a:prstGeom>
          <a:noFill/>
          <a:ln w="12700" algn="ctr">
            <a:solidFill>
              <a:srgbClr val="FF0000"/>
            </a:solidFill>
            <a:prstDash val="dash"/>
            <a:round/>
            <a:headEnd/>
            <a:tailEnd/>
          </a:ln>
          <a:effectLst/>
        </p:spPr>
        <p:txBody>
          <a:bodyPr wrap="none" anchor="ctr"/>
          <a:lstStyle/>
          <a:p>
            <a:endParaRPr lang="zh-CN" altLang="en-US"/>
          </a:p>
        </p:txBody>
      </p:sp>
      <p:sp>
        <p:nvSpPr>
          <p:cNvPr id="7" name="矩形 6"/>
          <p:cNvSpPr/>
          <p:nvPr/>
        </p:nvSpPr>
        <p:spPr>
          <a:xfrm>
            <a:off x="1666618" y="2279585"/>
            <a:ext cx="6336704" cy="2834622"/>
          </a:xfrm>
          <a:prstGeom prst="rect">
            <a:avLst/>
          </a:prstGeom>
        </p:spPr>
        <p:txBody>
          <a:bodyPr wrap="square">
            <a:spAutoFit/>
          </a:bodyPr>
          <a:lstStyle/>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知识总结：</a:t>
            </a:r>
          </a:p>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       	如果两列或多列组合起来唯一的标识表中的每一行，则该主键叫做“组合主键”。如果在某张表中，有多个列或者列的组合可以用作主键，就要依据最少性和稳定性来进行选择。最少性是指主键包含的列数最少；稳定性是指主键列中数据不要经常更新，最好永远不变，因为主键经常用来在两个表之间建立联系。</a:t>
            </a:r>
          </a:p>
          <a:p>
            <a:pPr eaLnBrk="1" hangingPunct="1">
              <a:lnSpc>
                <a:spcPct val="110000"/>
              </a:lnSpc>
              <a:buFont typeface="Wingdings" pitchFamily="2" charset="2"/>
              <a:buNone/>
            </a:pPr>
            <a:r>
              <a:rPr lang="zh-CN" altLang="zh-CN" dirty="0">
                <a:solidFill>
                  <a:schemeClr val="tx2">
                    <a:lumMod val="50000"/>
                  </a:schemeClr>
                </a:solidFill>
                <a:latin typeface="黑体" pitchFamily="49" charset="-122"/>
                <a:ea typeface="黑体" pitchFamily="49" charset="-122"/>
              </a:rPr>
              <a:t>       	创建主键约束的方法，还可以同时选中要作为主键的各个列，再单击Management Studio工具栏上的按钮即可。</a:t>
            </a:r>
          </a:p>
        </p:txBody>
      </p:sp>
    </p:spTree>
    <p:extLst>
      <p:ext uri="{BB962C8B-B14F-4D97-AF65-F5344CB8AC3E}">
        <p14:creationId xmlns:p14="http://schemas.microsoft.com/office/powerpoint/2010/main" xmlns="" val="7452834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96886" y="332656"/>
            <a:ext cx="5766615" cy="487363"/>
          </a:xfrm>
        </p:spPr>
        <p:txBody>
          <a:bodyPr/>
          <a:lstStyle/>
          <a:p>
            <a:r>
              <a:rPr lang="zh-CN" altLang="en-US" sz="2800" dirty="0">
                <a:latin typeface="+mj-ea"/>
              </a:rPr>
              <a:t>任务</a:t>
            </a:r>
            <a:r>
              <a:rPr lang="en-US" altLang="zh-CN" sz="2800" dirty="0" smtClean="0">
                <a:latin typeface="+mj-ea"/>
              </a:rPr>
              <a:t>2  </a:t>
            </a:r>
            <a:r>
              <a:rPr lang="zh-CN" altLang="en-US" sz="2800" dirty="0" smtClean="0">
                <a:latin typeface="+mj-ea"/>
              </a:rPr>
              <a:t>使用</a:t>
            </a:r>
            <a:r>
              <a:rPr lang="en-US" altLang="zh-CN" sz="2800" dirty="0">
                <a:latin typeface="+mj-ea"/>
              </a:rPr>
              <a:t>Management Studio</a:t>
            </a:r>
            <a:r>
              <a:rPr lang="zh-CN" altLang="en-US" sz="2800" dirty="0">
                <a:latin typeface="+mj-ea"/>
              </a:rPr>
              <a:t>删除</a:t>
            </a:r>
            <a:r>
              <a:rPr lang="en-US" altLang="zh-CN" sz="2800" dirty="0" err="1">
                <a:latin typeface="+mj-ea"/>
              </a:rPr>
              <a:t>Student_Course</a:t>
            </a:r>
            <a:r>
              <a:rPr lang="zh-CN" altLang="en-US" sz="2800" dirty="0">
                <a:latin typeface="+mj-ea"/>
              </a:rPr>
              <a:t>表的主键约束</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57</a:t>
            </a:fld>
            <a:endParaRPr lang="en-US" altLang="zh-CN"/>
          </a:p>
        </p:txBody>
      </p:sp>
      <p:sp>
        <p:nvSpPr>
          <p:cNvPr id="6" name="AutoShape 4"/>
          <p:cNvSpPr>
            <a:spLocks noChangeArrowheads="1"/>
          </p:cNvSpPr>
          <p:nvPr/>
        </p:nvSpPr>
        <p:spPr bwMode="gray">
          <a:xfrm>
            <a:off x="1879568" y="1823221"/>
            <a:ext cx="6148818" cy="60454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18329" y="1866095"/>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682242" y="1950773"/>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951661" y="1910141"/>
            <a:ext cx="92790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124625" y="1882644"/>
            <a:ext cx="6053750"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在</a:t>
            </a:r>
            <a:r>
              <a:rPr lang="en-US" altLang="zh-CN" dirty="0">
                <a:solidFill>
                  <a:schemeClr val="tx2">
                    <a:lumMod val="50000"/>
                  </a:schemeClr>
                </a:solidFill>
              </a:rPr>
              <a:t>【</a:t>
            </a:r>
            <a:r>
              <a:rPr lang="zh-CN" altLang="en-US" dirty="0">
                <a:solidFill>
                  <a:schemeClr val="tx2">
                    <a:lumMod val="50000"/>
                  </a:schemeClr>
                </a:solidFill>
              </a:rPr>
              <a:t>对象资源管理器</a:t>
            </a:r>
            <a:r>
              <a:rPr lang="en-US" altLang="zh-CN" dirty="0">
                <a:solidFill>
                  <a:schemeClr val="tx2">
                    <a:lumMod val="50000"/>
                  </a:schemeClr>
                </a:solidFill>
              </a:rPr>
              <a:t>】</a:t>
            </a:r>
            <a:r>
              <a:rPr lang="zh-CN" altLang="en-US" dirty="0">
                <a:solidFill>
                  <a:schemeClr val="tx2">
                    <a:lumMod val="50000"/>
                  </a:schemeClr>
                </a:solidFill>
              </a:rPr>
              <a:t>中展开</a:t>
            </a:r>
            <a:r>
              <a:rPr lang="en-US" altLang="zh-CN" dirty="0">
                <a:solidFill>
                  <a:schemeClr val="tx2">
                    <a:lumMod val="50000"/>
                  </a:schemeClr>
                </a:solidFill>
              </a:rPr>
              <a:t>Student</a:t>
            </a:r>
            <a:r>
              <a:rPr lang="zh-CN" altLang="en-US" dirty="0" smtClean="0">
                <a:solidFill>
                  <a:schemeClr val="tx2">
                    <a:lumMod val="50000"/>
                  </a:schemeClr>
                </a:solidFill>
              </a:rPr>
              <a:t>数据库</a:t>
            </a:r>
            <a:r>
              <a:rPr lang="zh-CN" altLang="en-US" dirty="0">
                <a:solidFill>
                  <a:schemeClr val="tx2">
                    <a:lumMod val="50000"/>
                  </a:schemeClr>
                </a:solidFill>
              </a:rPr>
              <a:t>，再展开</a:t>
            </a:r>
            <a:r>
              <a:rPr lang="zh-CN" altLang="en-US" dirty="0" smtClean="0">
                <a:solidFill>
                  <a:schemeClr val="tx2">
                    <a:lumMod val="50000"/>
                  </a:schemeClr>
                </a:solidFill>
              </a:rPr>
              <a:t>表 </a:t>
            </a:r>
            <a:endParaRPr lang="en-US" altLang="zh-CN" b="1" dirty="0">
              <a:solidFill>
                <a:schemeClr val="tx2">
                  <a:lumMod val="50000"/>
                </a:schemeClr>
              </a:solidFill>
            </a:endParaRPr>
          </a:p>
        </p:txBody>
      </p:sp>
      <p:sp>
        <p:nvSpPr>
          <p:cNvPr id="12" name="AutoShape 4"/>
          <p:cNvSpPr>
            <a:spLocks noChangeArrowheads="1"/>
          </p:cNvSpPr>
          <p:nvPr/>
        </p:nvSpPr>
        <p:spPr bwMode="gray">
          <a:xfrm>
            <a:off x="1946235" y="2644855"/>
            <a:ext cx="6082149" cy="60454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AutoShape 11"/>
          <p:cNvSpPr>
            <a:spLocks noChangeArrowheads="1"/>
          </p:cNvSpPr>
          <p:nvPr/>
        </p:nvSpPr>
        <p:spPr bwMode="gray">
          <a:xfrm>
            <a:off x="1084997" y="2687729"/>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4" name="Arc 13"/>
          <p:cNvSpPr>
            <a:spLocks/>
          </p:cNvSpPr>
          <p:nvPr/>
        </p:nvSpPr>
        <p:spPr bwMode="gray">
          <a:xfrm rot="15937656">
            <a:off x="1748910" y="2772407"/>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5" name="Text Box 16"/>
          <p:cNvSpPr txBox="1">
            <a:spLocks noChangeArrowheads="1"/>
          </p:cNvSpPr>
          <p:nvPr/>
        </p:nvSpPr>
        <p:spPr bwMode="gray">
          <a:xfrm>
            <a:off x="951661" y="2731775"/>
            <a:ext cx="994574"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6" name="Rectangle 20"/>
          <p:cNvSpPr>
            <a:spLocks noChangeArrowheads="1"/>
          </p:cNvSpPr>
          <p:nvPr/>
        </p:nvSpPr>
        <p:spPr bwMode="black">
          <a:xfrm>
            <a:off x="2181294" y="2644855"/>
            <a:ext cx="5775082"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rPr>
              <a:t>右键单击</a:t>
            </a:r>
            <a:r>
              <a:rPr lang="en-US" altLang="zh-CN" dirty="0" err="1">
                <a:solidFill>
                  <a:schemeClr val="tx2">
                    <a:lumMod val="50000"/>
                  </a:schemeClr>
                </a:solidFill>
              </a:rPr>
              <a:t>Student_Course</a:t>
            </a:r>
            <a:r>
              <a:rPr lang="zh-CN" altLang="en-US" dirty="0">
                <a:solidFill>
                  <a:schemeClr val="tx2">
                    <a:lumMod val="50000"/>
                  </a:schemeClr>
                </a:solidFill>
              </a:rPr>
              <a:t>表，在弹出的</a:t>
            </a:r>
            <a:r>
              <a:rPr lang="zh-CN" altLang="en-US" dirty="0" smtClean="0">
                <a:solidFill>
                  <a:schemeClr val="tx2">
                    <a:lumMod val="50000"/>
                  </a:schemeClr>
                </a:solidFill>
              </a:rPr>
              <a:t>快捷菜单</a:t>
            </a:r>
            <a:r>
              <a:rPr lang="zh-CN" altLang="en-US" dirty="0">
                <a:solidFill>
                  <a:schemeClr val="tx2">
                    <a:lumMod val="50000"/>
                  </a:schemeClr>
                </a:solidFill>
              </a:rPr>
              <a:t>中选择</a:t>
            </a:r>
            <a:r>
              <a:rPr lang="en-US" altLang="zh-CN" dirty="0">
                <a:solidFill>
                  <a:schemeClr val="tx2">
                    <a:lumMod val="50000"/>
                  </a:schemeClr>
                </a:solidFill>
              </a:rPr>
              <a:t>【</a:t>
            </a:r>
            <a:r>
              <a:rPr lang="zh-CN" altLang="en-US" dirty="0">
                <a:solidFill>
                  <a:schemeClr val="tx2">
                    <a:lumMod val="50000"/>
                  </a:schemeClr>
                </a:solidFill>
              </a:rPr>
              <a:t>修改</a:t>
            </a:r>
            <a:r>
              <a:rPr lang="en-US" altLang="zh-CN" dirty="0">
                <a:solidFill>
                  <a:schemeClr val="tx2">
                    <a:lumMod val="50000"/>
                  </a:schemeClr>
                </a:solidFill>
              </a:rPr>
              <a:t>】</a:t>
            </a:r>
            <a:endParaRPr lang="en-US" altLang="zh-CN" b="1" dirty="0">
              <a:solidFill>
                <a:schemeClr val="tx2">
                  <a:lumMod val="50000"/>
                </a:schemeClr>
              </a:solidFill>
            </a:endParaRPr>
          </a:p>
        </p:txBody>
      </p:sp>
      <p:sp>
        <p:nvSpPr>
          <p:cNvPr id="17" name="AutoShape 4"/>
          <p:cNvSpPr>
            <a:spLocks noChangeArrowheads="1"/>
          </p:cNvSpPr>
          <p:nvPr/>
        </p:nvSpPr>
        <p:spPr bwMode="gray">
          <a:xfrm>
            <a:off x="1921715" y="3445696"/>
            <a:ext cx="6106670" cy="60454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8" name="AutoShape 11"/>
          <p:cNvSpPr>
            <a:spLocks noChangeArrowheads="1"/>
          </p:cNvSpPr>
          <p:nvPr/>
        </p:nvSpPr>
        <p:spPr bwMode="gray">
          <a:xfrm>
            <a:off x="1060476" y="3488570"/>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9" name="Arc 13"/>
          <p:cNvSpPr>
            <a:spLocks/>
          </p:cNvSpPr>
          <p:nvPr/>
        </p:nvSpPr>
        <p:spPr bwMode="gray">
          <a:xfrm rot="15937656">
            <a:off x="1724389" y="3573248"/>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0" name="Text Box 16"/>
          <p:cNvSpPr txBox="1">
            <a:spLocks noChangeArrowheads="1"/>
          </p:cNvSpPr>
          <p:nvPr/>
        </p:nvSpPr>
        <p:spPr bwMode="gray">
          <a:xfrm>
            <a:off x="993808" y="3532616"/>
            <a:ext cx="92790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21" name="Rectangle 20"/>
          <p:cNvSpPr>
            <a:spLocks noChangeArrowheads="1"/>
          </p:cNvSpPr>
          <p:nvPr/>
        </p:nvSpPr>
        <p:spPr bwMode="black">
          <a:xfrm>
            <a:off x="2160611" y="3445696"/>
            <a:ext cx="5867773" cy="646331"/>
          </a:xfrm>
          <a:prstGeom prst="rect">
            <a:avLst/>
          </a:prstGeom>
          <a:noFill/>
          <a:ln w="9525" algn="ctr">
            <a:noFill/>
            <a:miter lim="800000"/>
            <a:headEnd/>
            <a:tailEnd/>
          </a:ln>
          <a:effectLst/>
        </p:spPr>
        <p:txBody>
          <a:bodyPr wrap="square">
            <a:spAutoFit/>
          </a:bodyPr>
          <a:lstStyle/>
          <a:p>
            <a:pPr algn="just"/>
            <a:r>
              <a:rPr lang="zh-CN" altLang="en-US" dirty="0">
                <a:solidFill>
                  <a:schemeClr val="tx2">
                    <a:lumMod val="50000"/>
                  </a:schemeClr>
                </a:solidFill>
              </a:rPr>
              <a:t>在设计窗口中右键单击主键列，在弹出的</a:t>
            </a:r>
            <a:r>
              <a:rPr lang="zh-CN" altLang="en-US" dirty="0" smtClean="0">
                <a:solidFill>
                  <a:schemeClr val="tx2">
                    <a:lumMod val="50000"/>
                  </a:schemeClr>
                </a:solidFill>
              </a:rPr>
              <a:t>快捷菜单</a:t>
            </a:r>
            <a:r>
              <a:rPr lang="zh-CN" altLang="en-US" dirty="0">
                <a:solidFill>
                  <a:schemeClr val="tx2">
                    <a:lumMod val="50000"/>
                  </a:schemeClr>
                </a:solidFill>
              </a:rPr>
              <a:t>中选择</a:t>
            </a:r>
            <a:r>
              <a:rPr lang="en-US" altLang="zh-CN" dirty="0">
                <a:solidFill>
                  <a:schemeClr val="tx2">
                    <a:lumMod val="50000"/>
                  </a:schemeClr>
                </a:solidFill>
              </a:rPr>
              <a:t>【</a:t>
            </a:r>
            <a:r>
              <a:rPr lang="zh-CN" altLang="en-US" dirty="0">
                <a:solidFill>
                  <a:schemeClr val="tx2">
                    <a:lumMod val="50000"/>
                  </a:schemeClr>
                </a:solidFill>
              </a:rPr>
              <a:t>移除主键</a:t>
            </a:r>
            <a:r>
              <a:rPr lang="en-US" altLang="zh-CN" dirty="0">
                <a:solidFill>
                  <a:schemeClr val="tx2">
                    <a:lumMod val="50000"/>
                  </a:schemeClr>
                </a:solidFill>
              </a:rPr>
              <a:t>】</a:t>
            </a:r>
            <a:endParaRPr lang="en-US" altLang="zh-CN" b="1" dirty="0">
              <a:solidFill>
                <a:schemeClr val="tx2">
                  <a:lumMod val="50000"/>
                </a:schemeClr>
              </a:solidFill>
            </a:endParaRPr>
          </a:p>
        </p:txBody>
      </p:sp>
      <p:sp>
        <p:nvSpPr>
          <p:cNvPr id="22" name="AutoShape 4"/>
          <p:cNvSpPr>
            <a:spLocks noChangeArrowheads="1"/>
          </p:cNvSpPr>
          <p:nvPr/>
        </p:nvSpPr>
        <p:spPr bwMode="gray">
          <a:xfrm>
            <a:off x="1946235" y="4226399"/>
            <a:ext cx="1761669" cy="604549"/>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3" name="AutoShape 11"/>
          <p:cNvSpPr>
            <a:spLocks noChangeArrowheads="1"/>
          </p:cNvSpPr>
          <p:nvPr/>
        </p:nvSpPr>
        <p:spPr bwMode="gray">
          <a:xfrm>
            <a:off x="1084997" y="4269273"/>
            <a:ext cx="1122363"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4" name="Arc 13"/>
          <p:cNvSpPr>
            <a:spLocks/>
          </p:cNvSpPr>
          <p:nvPr/>
        </p:nvSpPr>
        <p:spPr bwMode="gray">
          <a:xfrm rot="15937656">
            <a:off x="1748910" y="4353951"/>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00000"/>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5" name="Text Box 16"/>
          <p:cNvSpPr txBox="1">
            <a:spLocks noChangeArrowheads="1"/>
          </p:cNvSpPr>
          <p:nvPr/>
        </p:nvSpPr>
        <p:spPr bwMode="gray">
          <a:xfrm>
            <a:off x="1018329" y="4313319"/>
            <a:ext cx="92790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26" name="Rectangle 20"/>
          <p:cNvSpPr>
            <a:spLocks noChangeArrowheads="1"/>
          </p:cNvSpPr>
          <p:nvPr/>
        </p:nvSpPr>
        <p:spPr bwMode="black">
          <a:xfrm>
            <a:off x="2191293" y="4285822"/>
            <a:ext cx="1516611" cy="507831"/>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保存修改</a:t>
            </a:r>
            <a:endParaRPr lang="en-US" altLang="zh-CN" b="1" dirty="0">
              <a:solidFill>
                <a:schemeClr val="tx2">
                  <a:lumMod val="50000"/>
                </a:schemeClr>
              </a:solidFill>
            </a:endParaRPr>
          </a:p>
        </p:txBody>
      </p:sp>
      <p:sp>
        <p:nvSpPr>
          <p:cNvPr id="27" name="AutoShape 4"/>
          <p:cNvSpPr>
            <a:spLocks noChangeArrowheads="1"/>
          </p:cNvSpPr>
          <p:nvPr/>
        </p:nvSpPr>
        <p:spPr bwMode="gray">
          <a:xfrm>
            <a:off x="4139953" y="4313319"/>
            <a:ext cx="3672408" cy="177997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1" name="Rectangle 20"/>
          <p:cNvSpPr>
            <a:spLocks noChangeArrowheads="1"/>
          </p:cNvSpPr>
          <p:nvPr/>
        </p:nvSpPr>
        <p:spPr bwMode="black">
          <a:xfrm>
            <a:off x="4283968" y="4395393"/>
            <a:ext cx="3240360" cy="1615827"/>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rPr>
              <a:t>知识总结：</a:t>
            </a:r>
          </a:p>
          <a:p>
            <a:pPr algn="just"/>
            <a:r>
              <a:rPr lang="zh-CN" altLang="en-US" dirty="0">
                <a:solidFill>
                  <a:schemeClr val="tx2">
                    <a:lumMod val="50000"/>
                  </a:schemeClr>
                </a:solidFill>
              </a:rPr>
              <a:t>	删除主键约束的方法，还可以选中主键，单击</a:t>
            </a:r>
            <a:r>
              <a:rPr lang="en-US" altLang="zh-CN" dirty="0">
                <a:solidFill>
                  <a:schemeClr val="tx2">
                    <a:lumMod val="50000"/>
                  </a:schemeClr>
                </a:solidFill>
              </a:rPr>
              <a:t>Management Studio</a:t>
            </a:r>
            <a:r>
              <a:rPr lang="zh-CN" altLang="en-US" dirty="0">
                <a:solidFill>
                  <a:schemeClr val="tx2">
                    <a:lumMod val="50000"/>
                  </a:schemeClr>
                </a:solidFill>
              </a:rPr>
              <a:t>工具栏上的按钮即可</a:t>
            </a:r>
            <a:endParaRPr lang="en-US" altLang="zh-CN" b="1"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1139" y="332656"/>
            <a:ext cx="6580330" cy="487363"/>
          </a:xfrm>
        </p:spPr>
        <p:txBody>
          <a:bodyPr/>
          <a:lstStyle/>
          <a:p>
            <a:r>
              <a:rPr lang="zh-CN" altLang="en-US" dirty="0">
                <a:latin typeface="+mj-ea"/>
              </a:rPr>
              <a:t>任务</a:t>
            </a:r>
            <a:r>
              <a:rPr lang="en-US" altLang="zh-CN" dirty="0" smtClean="0">
                <a:latin typeface="+mj-ea"/>
              </a:rPr>
              <a:t>3  </a:t>
            </a:r>
            <a:r>
              <a:rPr lang="zh-CN" altLang="en-US" dirty="0" smtClean="0">
                <a:latin typeface="+mj-ea"/>
              </a:rPr>
              <a:t>使用</a:t>
            </a:r>
            <a:r>
              <a:rPr lang="en-US" altLang="zh-CN" sz="2400" dirty="0">
                <a:latin typeface="+mj-ea"/>
              </a:rPr>
              <a:t>Management Studio</a:t>
            </a:r>
            <a:r>
              <a:rPr lang="zh-CN" altLang="en-US" dirty="0">
                <a:latin typeface="+mj-ea"/>
              </a:rPr>
              <a:t>定义</a:t>
            </a:r>
            <a:r>
              <a:rPr lang="en-US" altLang="zh-CN" sz="2400" dirty="0" err="1">
                <a:latin typeface="+mj-ea"/>
              </a:rPr>
              <a:t>Student_Course</a:t>
            </a:r>
            <a:r>
              <a:rPr lang="zh-CN" altLang="en-US" dirty="0">
                <a:latin typeface="+mj-ea"/>
              </a:rPr>
              <a:t>表的</a:t>
            </a:r>
            <a:r>
              <a:rPr lang="en-US" altLang="zh-CN" sz="2400" dirty="0" err="1">
                <a:latin typeface="+mj-ea"/>
              </a:rPr>
              <a:t>SC_id</a:t>
            </a:r>
            <a:r>
              <a:rPr lang="zh-CN" altLang="en-US" dirty="0">
                <a:latin typeface="+mj-ea"/>
              </a:rPr>
              <a:t>列为主键、标识列</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58</a:t>
            </a:fld>
            <a:endParaRPr lang="en-US" altLang="zh-CN"/>
          </a:p>
        </p:txBody>
      </p:sp>
      <p:grpSp>
        <p:nvGrpSpPr>
          <p:cNvPr id="3" name="Group 6"/>
          <p:cNvGrpSpPr>
            <a:grpSpLocks/>
          </p:cNvGrpSpPr>
          <p:nvPr/>
        </p:nvGrpSpPr>
        <p:grpSpPr bwMode="auto">
          <a:xfrm>
            <a:off x="1200907" y="1920635"/>
            <a:ext cx="928695" cy="428628"/>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8"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p>
          </p:txBody>
        </p:sp>
      </p:grpSp>
      <p:sp>
        <p:nvSpPr>
          <p:cNvPr id="9" name="AutoShape 19"/>
          <p:cNvSpPr>
            <a:spLocks noChangeArrowheads="1"/>
          </p:cNvSpPr>
          <p:nvPr/>
        </p:nvSpPr>
        <p:spPr bwMode="ltGray">
          <a:xfrm>
            <a:off x="2296212" y="1834370"/>
            <a:ext cx="5999810" cy="600450"/>
          </a:xfrm>
          <a:prstGeom prst="roundRect">
            <a:avLst>
              <a:gd name="adj" fmla="val 16667"/>
            </a:avLst>
          </a:prstGeom>
          <a:solidFill>
            <a:srgbClr val="FFFFFF"/>
          </a:solidFill>
          <a:ln w="57150" algn="ctr">
            <a:solidFill>
              <a:schemeClr val="accent1"/>
            </a:solidFill>
            <a:round/>
            <a:headEnd/>
            <a:tailEnd/>
          </a:ln>
          <a:effectLst/>
        </p:spPr>
        <p:txBody>
          <a:bodyPr wrap="none" anchor="ctr"/>
          <a:lstStyle/>
          <a:p>
            <a:endParaRPr lang="zh-CN" altLang="en-US"/>
          </a:p>
        </p:txBody>
      </p:sp>
      <p:sp>
        <p:nvSpPr>
          <p:cNvPr id="10" name="Rectangle 9"/>
          <p:cNvSpPr>
            <a:spLocks noChangeArrowheads="1"/>
          </p:cNvSpPr>
          <p:nvPr/>
        </p:nvSpPr>
        <p:spPr bwMode="black">
          <a:xfrm>
            <a:off x="1258075" y="1930165"/>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1</a:t>
            </a:r>
            <a:endParaRPr lang="en-US" altLang="zh-CN" b="1" dirty="0">
              <a:solidFill>
                <a:srgbClr val="FFFFFF"/>
              </a:solidFill>
              <a:ea typeface="宋体" pitchFamily="2" charset="-122"/>
            </a:endParaRPr>
          </a:p>
        </p:txBody>
      </p:sp>
      <p:sp>
        <p:nvSpPr>
          <p:cNvPr id="11" name="Rectangle 20"/>
          <p:cNvSpPr>
            <a:spLocks noChangeArrowheads="1"/>
          </p:cNvSpPr>
          <p:nvPr/>
        </p:nvSpPr>
        <p:spPr bwMode="auto">
          <a:xfrm>
            <a:off x="2403367" y="1968226"/>
            <a:ext cx="589829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smtClean="0">
                <a:solidFill>
                  <a:schemeClr val="tx2">
                    <a:lumMod val="50000"/>
                  </a:schemeClr>
                </a:solidFill>
                <a:latin typeface="黑体" pitchFamily="49" charset="-122"/>
                <a:ea typeface="黑体" pitchFamily="49" charset="-122"/>
              </a:rPr>
              <a:t>数据库</a:t>
            </a:r>
            <a:r>
              <a:rPr lang="zh-CN" altLang="en-US" dirty="0">
                <a:solidFill>
                  <a:schemeClr val="tx2">
                    <a:lumMod val="50000"/>
                  </a:schemeClr>
                </a:solidFill>
                <a:latin typeface="黑体" pitchFamily="49" charset="-122"/>
                <a:ea typeface="黑体" pitchFamily="49" charset="-122"/>
              </a:rPr>
              <a:t>，再展开表</a:t>
            </a:r>
          </a:p>
        </p:txBody>
      </p:sp>
      <p:grpSp>
        <p:nvGrpSpPr>
          <p:cNvPr id="6" name="Group 10"/>
          <p:cNvGrpSpPr>
            <a:grpSpLocks/>
          </p:cNvGrpSpPr>
          <p:nvPr/>
        </p:nvGrpSpPr>
        <p:grpSpPr bwMode="auto">
          <a:xfrm>
            <a:off x="1200907" y="2845509"/>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239006" y="2869319"/>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dirty="0" smtClean="0">
                <a:solidFill>
                  <a:srgbClr val="FFFFFF"/>
                </a:solidFill>
              </a:rPr>
              <a:t>2</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320061" y="2620832"/>
            <a:ext cx="5973333" cy="946810"/>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52714" y="2771071"/>
            <a:ext cx="5760001"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右键单击</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表，在弹出的</a:t>
            </a:r>
            <a:r>
              <a:rPr lang="zh-CN" altLang="en-US" dirty="0" smtClean="0">
                <a:solidFill>
                  <a:schemeClr val="tx2">
                    <a:lumMod val="50000"/>
                  </a:schemeClr>
                </a:solidFill>
                <a:latin typeface="黑体" pitchFamily="49" charset="-122"/>
                <a:ea typeface="黑体" pitchFamily="49" charset="-122"/>
              </a:rPr>
              <a:t>快捷菜单</a:t>
            </a:r>
            <a:r>
              <a:rPr lang="zh-CN" altLang="en-US" dirty="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grpSp>
        <p:nvGrpSpPr>
          <p:cNvPr id="18" name="Group 10"/>
          <p:cNvGrpSpPr>
            <a:grpSpLocks/>
          </p:cNvGrpSpPr>
          <p:nvPr/>
        </p:nvGrpSpPr>
        <p:grpSpPr bwMode="auto">
          <a:xfrm>
            <a:off x="1220708" y="4001271"/>
            <a:ext cx="928694" cy="428628"/>
            <a:chOff x="4320" y="1152"/>
            <a:chExt cx="414" cy="402"/>
          </a:xfrm>
          <a:solidFill>
            <a:srgbClr val="00B0F0"/>
          </a:solidFill>
        </p:grpSpPr>
        <p:sp>
          <p:nvSpPr>
            <p:cNvPr id="19" name="AutoShape 11"/>
            <p:cNvSpPr>
              <a:spLocks noChangeArrowheads="1"/>
            </p:cNvSpPr>
            <p:nvPr/>
          </p:nvSpPr>
          <p:spPr bwMode="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0"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1" name="Rectangle 16"/>
          <p:cNvSpPr>
            <a:spLocks noChangeArrowheads="1"/>
          </p:cNvSpPr>
          <p:nvPr/>
        </p:nvSpPr>
        <p:spPr bwMode="black">
          <a:xfrm>
            <a:off x="1258807" y="4025081"/>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3</a:t>
            </a:r>
            <a:endParaRPr lang="en-US" altLang="zh-CN" b="1" dirty="0">
              <a:solidFill>
                <a:srgbClr val="FFFFFF"/>
              </a:solidFill>
              <a:ea typeface="宋体" pitchFamily="2" charset="-122"/>
            </a:endParaRPr>
          </a:p>
        </p:txBody>
      </p:sp>
      <p:sp>
        <p:nvSpPr>
          <p:cNvPr id="22" name="AutoShape 19"/>
          <p:cNvSpPr>
            <a:spLocks noChangeArrowheads="1"/>
          </p:cNvSpPr>
          <p:nvPr/>
        </p:nvSpPr>
        <p:spPr bwMode="ltGray">
          <a:xfrm>
            <a:off x="2339862" y="3776594"/>
            <a:ext cx="5973333" cy="946810"/>
          </a:xfrm>
          <a:prstGeom prst="roundRect">
            <a:avLst>
              <a:gd name="adj" fmla="val 16667"/>
            </a:avLst>
          </a:prstGeom>
          <a:solidFill>
            <a:srgbClr val="FFFFFF"/>
          </a:solidFill>
          <a:ln w="57150" algn="ctr">
            <a:solidFill>
              <a:srgbClr val="00B0F0"/>
            </a:solidFill>
            <a:round/>
            <a:headEnd/>
            <a:tailEnd/>
          </a:ln>
          <a:effectLst/>
        </p:spPr>
        <p:txBody>
          <a:bodyPr wrap="none" anchor="ctr"/>
          <a:lstStyle/>
          <a:p>
            <a:endParaRPr lang="zh-CN" altLang="en-US"/>
          </a:p>
        </p:txBody>
      </p:sp>
      <p:sp>
        <p:nvSpPr>
          <p:cNvPr id="23" name="Rectangle 20"/>
          <p:cNvSpPr>
            <a:spLocks noChangeArrowheads="1"/>
          </p:cNvSpPr>
          <p:nvPr/>
        </p:nvSpPr>
        <p:spPr bwMode="auto">
          <a:xfrm>
            <a:off x="2472515" y="3926833"/>
            <a:ext cx="5760001" cy="646331"/>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右键单击</a:t>
            </a:r>
            <a:r>
              <a:rPr lang="en-US" altLang="zh-CN" dirty="0" err="1">
                <a:solidFill>
                  <a:schemeClr val="tx2">
                    <a:lumMod val="50000"/>
                  </a:schemeClr>
                </a:solidFill>
                <a:latin typeface="黑体" pitchFamily="49" charset="-122"/>
                <a:ea typeface="黑体" pitchFamily="49" charset="-122"/>
              </a:rPr>
              <a:t>SC_id</a:t>
            </a:r>
            <a:r>
              <a:rPr lang="zh-CN" altLang="en-US" dirty="0">
                <a:solidFill>
                  <a:schemeClr val="tx2">
                    <a:lumMod val="50000"/>
                  </a:schemeClr>
                </a:solidFill>
                <a:latin typeface="黑体" pitchFamily="49" charset="-122"/>
                <a:ea typeface="黑体" pitchFamily="49" charset="-122"/>
              </a:rPr>
              <a:t>列，在弹出的快捷菜单中</a:t>
            </a:r>
            <a:r>
              <a:rPr lang="zh-CN" altLang="en-US" dirty="0" smtClean="0">
                <a:solidFill>
                  <a:schemeClr val="tx2">
                    <a:lumMod val="50000"/>
                  </a:schemeClr>
                </a:solidFill>
                <a:latin typeface="黑体" pitchFamily="49" charset="-122"/>
                <a:ea typeface="黑体" pitchFamily="49" charset="-122"/>
              </a:rPr>
              <a:t>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设置主键</a:t>
            </a:r>
            <a:r>
              <a:rPr lang="en-US" altLang="zh-CN"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grpSp>
        <p:nvGrpSpPr>
          <p:cNvPr id="24" name="Group 6"/>
          <p:cNvGrpSpPr>
            <a:grpSpLocks/>
          </p:cNvGrpSpPr>
          <p:nvPr/>
        </p:nvGrpSpPr>
        <p:grpSpPr bwMode="auto">
          <a:xfrm>
            <a:off x="1239006" y="5055536"/>
            <a:ext cx="928695" cy="428628"/>
            <a:chOff x="4320" y="1152"/>
            <a:chExt cx="414" cy="402"/>
          </a:xfrm>
          <a:solidFill>
            <a:srgbClr val="FFC000"/>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7" name="AutoShape 19"/>
          <p:cNvSpPr>
            <a:spLocks noChangeArrowheads="1"/>
          </p:cNvSpPr>
          <p:nvPr/>
        </p:nvSpPr>
        <p:spPr bwMode="ltGray">
          <a:xfrm>
            <a:off x="2334311" y="4969271"/>
            <a:ext cx="5999810" cy="600450"/>
          </a:xfrm>
          <a:prstGeom prst="roundRect">
            <a:avLst>
              <a:gd name="adj" fmla="val 16667"/>
            </a:avLst>
          </a:prstGeom>
          <a:solidFill>
            <a:srgbClr val="FFFFFF"/>
          </a:solidFill>
          <a:ln w="57150" algn="ctr">
            <a:solidFill>
              <a:srgbClr val="FFC000"/>
            </a:solidFill>
            <a:round/>
            <a:headEnd/>
            <a:tailEnd/>
          </a:ln>
          <a:effectLst/>
        </p:spPr>
        <p:txBody>
          <a:bodyPr wrap="none" anchor="ctr"/>
          <a:lstStyle/>
          <a:p>
            <a:endParaRPr lang="zh-CN" altLang="en-US"/>
          </a:p>
        </p:txBody>
      </p:sp>
      <p:sp>
        <p:nvSpPr>
          <p:cNvPr id="28" name="Rectangle 9"/>
          <p:cNvSpPr>
            <a:spLocks noChangeArrowheads="1"/>
          </p:cNvSpPr>
          <p:nvPr/>
        </p:nvSpPr>
        <p:spPr bwMode="black">
          <a:xfrm>
            <a:off x="1296174" y="506506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4</a:t>
            </a:r>
            <a:endParaRPr lang="en-US" altLang="zh-CN" b="1" dirty="0">
              <a:solidFill>
                <a:srgbClr val="FFFFFF"/>
              </a:solidFill>
              <a:ea typeface="宋体" pitchFamily="2" charset="-122"/>
            </a:endParaRPr>
          </a:p>
        </p:txBody>
      </p:sp>
      <p:sp>
        <p:nvSpPr>
          <p:cNvPr id="29" name="Rectangle 20"/>
          <p:cNvSpPr>
            <a:spLocks noChangeArrowheads="1"/>
          </p:cNvSpPr>
          <p:nvPr/>
        </p:nvSpPr>
        <p:spPr bwMode="auto">
          <a:xfrm>
            <a:off x="2441466" y="5103127"/>
            <a:ext cx="5898298"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除</a:t>
            </a:r>
            <a:r>
              <a:rPr lang="en-US" altLang="zh-CN" dirty="0" err="1">
                <a:solidFill>
                  <a:schemeClr val="tx2">
                    <a:lumMod val="50000"/>
                  </a:schemeClr>
                </a:solidFill>
                <a:latin typeface="黑体" pitchFamily="49" charset="-122"/>
                <a:ea typeface="黑体" pitchFamily="49" charset="-122"/>
              </a:rPr>
              <a:t>SC_id</a:t>
            </a:r>
            <a:r>
              <a:rPr lang="zh-CN" altLang="en-US" dirty="0">
                <a:solidFill>
                  <a:schemeClr val="tx2">
                    <a:lumMod val="50000"/>
                  </a:schemeClr>
                </a:solidFill>
                <a:latin typeface="黑体" pitchFamily="49" charset="-122"/>
                <a:ea typeface="黑体" pitchFamily="49" charset="-122"/>
              </a:rPr>
              <a:t>列之外设置其它列允许为空</a:t>
            </a:r>
          </a:p>
        </p:txBody>
      </p:sp>
    </p:spTree>
    <p:extLst>
      <p:ext uri="{BB962C8B-B14F-4D97-AF65-F5344CB8AC3E}">
        <p14:creationId xmlns:p14="http://schemas.microsoft.com/office/powerpoint/2010/main" xmlns="" val="13812601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任务</a:t>
            </a:r>
            <a:r>
              <a:rPr lang="en-US" altLang="zh-CN" dirty="0" smtClean="0">
                <a:latin typeface="+mj-ea"/>
              </a:rPr>
              <a:t>3</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59</a:t>
            </a:fld>
            <a:endParaRPr lang="en-US" altLang="zh-CN"/>
          </a:p>
        </p:txBody>
      </p:sp>
      <p:grpSp>
        <p:nvGrpSpPr>
          <p:cNvPr id="6" name="Group 10"/>
          <p:cNvGrpSpPr>
            <a:grpSpLocks/>
          </p:cNvGrpSpPr>
          <p:nvPr/>
        </p:nvGrpSpPr>
        <p:grpSpPr bwMode="auto">
          <a:xfrm>
            <a:off x="1145257" y="2766074"/>
            <a:ext cx="928694" cy="428628"/>
            <a:chOff x="4320" y="1152"/>
            <a:chExt cx="414" cy="402"/>
          </a:xfrm>
        </p:grpSpPr>
        <p:sp>
          <p:nvSpPr>
            <p:cNvPr id="13"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14"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zh-CN" altLang="en-US"/>
            </a:p>
          </p:txBody>
        </p:sp>
      </p:grpSp>
      <p:sp>
        <p:nvSpPr>
          <p:cNvPr id="15" name="Rectangle 16"/>
          <p:cNvSpPr>
            <a:spLocks noChangeArrowheads="1"/>
          </p:cNvSpPr>
          <p:nvPr/>
        </p:nvSpPr>
        <p:spPr bwMode="black">
          <a:xfrm>
            <a:off x="1183356" y="2789884"/>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5</a:t>
            </a:r>
            <a:endParaRPr lang="en-US" altLang="zh-CN" b="1" dirty="0">
              <a:solidFill>
                <a:srgbClr val="FFFFFF"/>
              </a:solidFill>
              <a:ea typeface="宋体" pitchFamily="2" charset="-122"/>
            </a:endParaRPr>
          </a:p>
        </p:txBody>
      </p:sp>
      <p:sp>
        <p:nvSpPr>
          <p:cNvPr id="16" name="AutoShape 19"/>
          <p:cNvSpPr>
            <a:spLocks noChangeArrowheads="1"/>
          </p:cNvSpPr>
          <p:nvPr/>
        </p:nvSpPr>
        <p:spPr bwMode="ltGray">
          <a:xfrm>
            <a:off x="2264411" y="1909405"/>
            <a:ext cx="3548083" cy="2088232"/>
          </a:xfrm>
          <a:prstGeom prst="roundRect">
            <a:avLst>
              <a:gd name="adj" fmla="val 16667"/>
            </a:avLst>
          </a:prstGeom>
          <a:solidFill>
            <a:srgbClr val="FFFFFF"/>
          </a:solidFill>
          <a:ln w="57150" algn="ctr">
            <a:solidFill>
              <a:schemeClr val="accent6"/>
            </a:solidFill>
            <a:round/>
            <a:headEnd/>
            <a:tailEnd/>
          </a:ln>
          <a:effectLst/>
        </p:spPr>
        <p:txBody>
          <a:bodyPr wrap="none" anchor="ctr"/>
          <a:lstStyle/>
          <a:p>
            <a:endParaRPr lang="zh-CN" altLang="en-US"/>
          </a:p>
        </p:txBody>
      </p:sp>
      <p:sp>
        <p:nvSpPr>
          <p:cNvPr id="17" name="Rectangle 20"/>
          <p:cNvSpPr>
            <a:spLocks noChangeArrowheads="1"/>
          </p:cNvSpPr>
          <p:nvPr/>
        </p:nvSpPr>
        <p:spPr bwMode="auto">
          <a:xfrm>
            <a:off x="2460665" y="2055132"/>
            <a:ext cx="3207813" cy="1754326"/>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选中</a:t>
            </a:r>
            <a:r>
              <a:rPr lang="en-US" altLang="zh-CN" dirty="0" err="1">
                <a:solidFill>
                  <a:schemeClr val="tx2">
                    <a:lumMod val="50000"/>
                  </a:schemeClr>
                </a:solidFill>
                <a:latin typeface="黑体" pitchFamily="49" charset="-122"/>
                <a:ea typeface="黑体" pitchFamily="49" charset="-122"/>
              </a:rPr>
              <a:t>SC_id</a:t>
            </a:r>
            <a:r>
              <a:rPr lang="zh-CN" altLang="en-US" dirty="0">
                <a:solidFill>
                  <a:schemeClr val="tx2">
                    <a:lumMod val="50000"/>
                  </a:schemeClr>
                </a:solidFill>
                <a:latin typeface="黑体" pitchFamily="49" charset="-122"/>
                <a:ea typeface="黑体" pitchFamily="49" charset="-122"/>
              </a:rPr>
              <a:t>列，在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列属性</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表</a:t>
            </a:r>
            <a:r>
              <a:rPr lang="zh-CN" altLang="en-US" dirty="0" smtClean="0">
                <a:solidFill>
                  <a:schemeClr val="tx2">
                    <a:lumMod val="50000"/>
                  </a:schemeClr>
                </a:solidFill>
                <a:latin typeface="黑体" pitchFamily="49" charset="-122"/>
                <a:ea typeface="黑体" pitchFamily="49" charset="-122"/>
              </a:rPr>
              <a:t>设计</a:t>
            </a:r>
            <a:r>
              <a:rPr lang="zh-CN" altLang="en-US" dirty="0">
                <a:solidFill>
                  <a:schemeClr val="tx2">
                    <a:lumMod val="50000"/>
                  </a:schemeClr>
                </a:solidFill>
                <a:latin typeface="黑体" pitchFamily="49" charset="-122"/>
                <a:ea typeface="黑体" pitchFamily="49" charset="-122"/>
              </a:rPr>
              <a:t>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标识规范</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，设置“是标识”</a:t>
            </a:r>
            <a:r>
              <a:rPr lang="zh-CN" altLang="en-US" dirty="0" smtClean="0">
                <a:solidFill>
                  <a:schemeClr val="tx2">
                    <a:lumMod val="50000"/>
                  </a:schemeClr>
                </a:solidFill>
                <a:latin typeface="黑体" pitchFamily="49" charset="-122"/>
                <a:ea typeface="黑体" pitchFamily="49" charset="-122"/>
              </a:rPr>
              <a:t>为 “是”</a:t>
            </a:r>
            <a:r>
              <a:rPr lang="zh-CN" altLang="en-US" dirty="0">
                <a:solidFill>
                  <a:schemeClr val="tx2">
                    <a:lumMod val="50000"/>
                  </a:schemeClr>
                </a:solidFill>
                <a:latin typeface="黑体" pitchFamily="49" charset="-122"/>
                <a:ea typeface="黑体" pitchFamily="49" charset="-122"/>
              </a:rPr>
              <a:t>，“标识增量”为</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a:t>
            </a:r>
            <a:r>
              <a:rPr lang="zh-CN" altLang="en-US" dirty="0" smtClean="0">
                <a:solidFill>
                  <a:schemeClr val="tx2">
                    <a:lumMod val="50000"/>
                  </a:schemeClr>
                </a:solidFill>
                <a:latin typeface="黑体" pitchFamily="49" charset="-122"/>
                <a:ea typeface="黑体" pitchFamily="49" charset="-122"/>
              </a:rPr>
              <a:t>“标识种子” </a:t>
            </a:r>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，如图</a:t>
            </a:r>
            <a:r>
              <a:rPr lang="en-US" altLang="zh-CN" dirty="0">
                <a:solidFill>
                  <a:schemeClr val="tx2">
                    <a:lumMod val="50000"/>
                  </a:schemeClr>
                </a:solidFill>
                <a:latin typeface="黑体" pitchFamily="49" charset="-122"/>
                <a:ea typeface="黑体" pitchFamily="49" charset="-122"/>
              </a:rPr>
              <a:t>5.15</a:t>
            </a:r>
            <a:r>
              <a:rPr lang="zh-CN" altLang="en-US" dirty="0">
                <a:solidFill>
                  <a:schemeClr val="tx2">
                    <a:lumMod val="50000"/>
                  </a:schemeClr>
                </a:solidFill>
                <a:latin typeface="黑体" pitchFamily="49" charset="-122"/>
                <a:ea typeface="黑体" pitchFamily="49" charset="-122"/>
              </a:rPr>
              <a:t>所示。</a:t>
            </a:r>
          </a:p>
        </p:txBody>
      </p:sp>
      <p:grpSp>
        <p:nvGrpSpPr>
          <p:cNvPr id="24" name="Group 6"/>
          <p:cNvGrpSpPr>
            <a:grpSpLocks/>
          </p:cNvGrpSpPr>
          <p:nvPr/>
        </p:nvGrpSpPr>
        <p:grpSpPr bwMode="auto">
          <a:xfrm>
            <a:off x="1239006" y="5055536"/>
            <a:ext cx="928695" cy="428628"/>
            <a:chOff x="4320" y="1152"/>
            <a:chExt cx="414" cy="402"/>
          </a:xfrm>
          <a:solidFill>
            <a:srgbClr val="FFC000"/>
          </a:solidFill>
        </p:grpSpPr>
        <p:sp>
          <p:nvSpPr>
            <p:cNvPr id="25" name="AutoShape 7"/>
            <p:cNvSpPr>
              <a:spLocks noChangeArrowheads="1"/>
            </p:cNvSpPr>
            <p:nvPr/>
          </p:nvSpPr>
          <p:spPr bwMode="ltGray">
            <a:xfrm>
              <a:off x="4320" y="1152"/>
              <a:ext cx="414" cy="402"/>
            </a:xfrm>
            <a:prstGeom prst="roundRect">
              <a:avLst>
                <a:gd name="adj" fmla="val 11921"/>
              </a:avLst>
            </a:prstGeom>
            <a:grp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p>
          </p:txBody>
        </p:sp>
        <p:sp>
          <p:nvSpPr>
            <p:cNvPr id="26" name="Freeform 8"/>
            <p:cNvSpPr>
              <a:spLocks/>
            </p:cNvSpPr>
            <p:nvPr/>
          </p:nvSpPr>
          <p:spPr bwMode="lt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zh-CN" altLang="en-US"/>
            </a:p>
          </p:txBody>
        </p:sp>
      </p:grpSp>
      <p:sp>
        <p:nvSpPr>
          <p:cNvPr id="27" name="AutoShape 19"/>
          <p:cNvSpPr>
            <a:spLocks noChangeArrowheads="1"/>
          </p:cNvSpPr>
          <p:nvPr/>
        </p:nvSpPr>
        <p:spPr bwMode="ltGray">
          <a:xfrm>
            <a:off x="2334311" y="4969271"/>
            <a:ext cx="4829977" cy="600450"/>
          </a:xfrm>
          <a:prstGeom prst="roundRect">
            <a:avLst>
              <a:gd name="adj" fmla="val 16667"/>
            </a:avLst>
          </a:prstGeom>
          <a:solidFill>
            <a:srgbClr val="FFFFFF"/>
          </a:solidFill>
          <a:ln w="57150" algn="ctr">
            <a:solidFill>
              <a:srgbClr val="FFC000"/>
            </a:solidFill>
            <a:round/>
            <a:headEnd/>
            <a:tailEnd/>
          </a:ln>
          <a:effectLst/>
        </p:spPr>
        <p:txBody>
          <a:bodyPr wrap="none" anchor="ctr"/>
          <a:lstStyle/>
          <a:p>
            <a:endParaRPr lang="zh-CN" altLang="en-US"/>
          </a:p>
        </p:txBody>
      </p:sp>
      <p:sp>
        <p:nvSpPr>
          <p:cNvPr id="28" name="Rectangle 9"/>
          <p:cNvSpPr>
            <a:spLocks noChangeArrowheads="1"/>
          </p:cNvSpPr>
          <p:nvPr/>
        </p:nvSpPr>
        <p:spPr bwMode="black">
          <a:xfrm>
            <a:off x="1296174" y="5065066"/>
            <a:ext cx="777777" cy="369332"/>
          </a:xfrm>
          <a:prstGeom prst="rect">
            <a:avLst/>
          </a:prstGeom>
          <a:noFill/>
          <a:ln w="9525" algn="ctr">
            <a:noFill/>
            <a:miter lim="800000"/>
            <a:headEnd/>
            <a:tailEnd/>
          </a:ln>
          <a:effectLst>
            <a:outerShdw dist="17961" dir="2700000" algn="ctr" rotWithShape="0">
              <a:srgbClr val="C0C0C0"/>
            </a:outerShdw>
          </a:effectLst>
        </p:spPr>
        <p:txBody>
          <a:bodyPr wrap="none">
            <a:spAutoFit/>
            <a:flatTx/>
          </a:bodyPr>
          <a:lstStyle/>
          <a:p>
            <a:r>
              <a:rPr lang="zh-CN" altLang="en-US" b="1" dirty="0" smtClean="0">
                <a:solidFill>
                  <a:srgbClr val="FFFFFF"/>
                </a:solidFill>
                <a:ea typeface="宋体" pitchFamily="2" charset="-122"/>
              </a:rPr>
              <a:t>步骤</a:t>
            </a:r>
            <a:r>
              <a:rPr lang="en-US" altLang="zh-CN" b="1" dirty="0" smtClean="0">
                <a:solidFill>
                  <a:srgbClr val="FFFFFF"/>
                </a:solidFill>
                <a:ea typeface="宋体" pitchFamily="2" charset="-122"/>
              </a:rPr>
              <a:t>6</a:t>
            </a:r>
            <a:endParaRPr lang="en-US" altLang="zh-CN" b="1" dirty="0">
              <a:solidFill>
                <a:srgbClr val="FFFFFF"/>
              </a:solidFill>
              <a:ea typeface="宋体" pitchFamily="2" charset="-122"/>
            </a:endParaRPr>
          </a:p>
        </p:txBody>
      </p:sp>
      <p:sp>
        <p:nvSpPr>
          <p:cNvPr id="29" name="Rectangle 20"/>
          <p:cNvSpPr>
            <a:spLocks noChangeArrowheads="1"/>
          </p:cNvSpPr>
          <p:nvPr/>
        </p:nvSpPr>
        <p:spPr bwMode="auto">
          <a:xfrm>
            <a:off x="2441466" y="5103127"/>
            <a:ext cx="1482462" cy="369332"/>
          </a:xfrm>
          <a:prstGeom prst="rect">
            <a:avLst/>
          </a:prstGeom>
          <a:noFill/>
          <a:ln w="9525" algn="ctr">
            <a:noFill/>
            <a:miter lim="800000"/>
            <a:headEnd/>
            <a:tailEnd/>
          </a:ln>
          <a:effectLst/>
        </p:spPr>
        <p:txBody>
          <a:bodyPr wrap="square">
            <a:spAutoFit/>
          </a:bodyPr>
          <a:lstStyle/>
          <a:p>
            <a:pPr eaLnBrk="0" hangingPunct="0">
              <a:buClr>
                <a:srgbClr val="D7181F"/>
              </a:buClr>
              <a:buFont typeface="Wingdings" pitchFamily="2" charset="2"/>
              <a:buNone/>
            </a:pPr>
            <a:r>
              <a:rPr lang="zh-CN" altLang="en-US" dirty="0">
                <a:solidFill>
                  <a:schemeClr val="tx2">
                    <a:lumMod val="50000"/>
                  </a:schemeClr>
                </a:solidFill>
                <a:latin typeface="黑体" pitchFamily="49" charset="-122"/>
                <a:ea typeface="黑体" pitchFamily="49" charset="-122"/>
              </a:rPr>
              <a:t>保存修改</a:t>
            </a:r>
          </a:p>
        </p:txBody>
      </p:sp>
      <p:pic>
        <p:nvPicPr>
          <p:cNvPr id="30"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6084168" y="1772817"/>
            <a:ext cx="2400925" cy="2340802"/>
          </a:xfrm>
          <a:prstGeom prst="rect">
            <a:avLst/>
          </a:prstGeom>
          <a:noFill/>
        </p:spPr>
      </p:pic>
      <p:sp>
        <p:nvSpPr>
          <p:cNvPr id="31" name="Text Box 4"/>
          <p:cNvSpPr txBox="1">
            <a:spLocks noChangeArrowheads="1"/>
          </p:cNvSpPr>
          <p:nvPr/>
        </p:nvSpPr>
        <p:spPr bwMode="auto">
          <a:xfrm>
            <a:off x="6660232" y="4113618"/>
            <a:ext cx="1152816"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b="1" dirty="0"/>
              <a:t>图</a:t>
            </a:r>
            <a:r>
              <a:rPr lang="en-US" altLang="zh-CN" sz="1800" b="1" dirty="0"/>
              <a:t>5.15 </a:t>
            </a:r>
            <a:r>
              <a:rPr lang="zh-CN" altLang="en-US" sz="1800" b="1" dirty="0"/>
              <a:t>设置标识列</a:t>
            </a:r>
          </a:p>
        </p:txBody>
      </p:sp>
    </p:spTree>
    <p:extLst>
      <p:ext uri="{BB962C8B-B14F-4D97-AF65-F5344CB8AC3E}">
        <p14:creationId xmlns:p14="http://schemas.microsoft.com/office/powerpoint/2010/main" xmlns="" val="2415510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技能目标</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a:t>
            </a:fld>
            <a:endParaRPr lang="en-US" altLang="zh-CN"/>
          </a:p>
        </p:txBody>
      </p:sp>
      <p:sp>
        <p:nvSpPr>
          <p:cNvPr id="6" name="Oval 2"/>
          <p:cNvSpPr>
            <a:spLocks noChangeArrowheads="1"/>
          </p:cNvSpPr>
          <p:nvPr/>
        </p:nvSpPr>
        <p:spPr bwMode="gray">
          <a:xfrm>
            <a:off x="2800352" y="2362223"/>
            <a:ext cx="2743200" cy="2743200"/>
          </a:xfrm>
          <a:prstGeom prst="ellipse">
            <a:avLst/>
          </a:prstGeom>
          <a:solidFill>
            <a:srgbClr val="FFFFFF">
              <a:alpha val="80000"/>
            </a:srgbClr>
          </a:solidFill>
          <a:ln w="9525" algn="ctr">
            <a:noFill/>
            <a:round/>
            <a:headEnd/>
            <a:tailEnd/>
          </a:ln>
          <a:effectLst/>
        </p:spPr>
        <p:txBody>
          <a:bodyPr wrap="none" anchor="ctr"/>
          <a:lstStyle/>
          <a:p>
            <a:endParaRPr lang="zh-CN" altLang="en-US"/>
          </a:p>
        </p:txBody>
      </p:sp>
      <p:sp>
        <p:nvSpPr>
          <p:cNvPr id="7" name="Oval 3"/>
          <p:cNvSpPr>
            <a:spLocks noChangeArrowheads="1"/>
          </p:cNvSpPr>
          <p:nvPr/>
        </p:nvSpPr>
        <p:spPr bwMode="gray">
          <a:xfrm>
            <a:off x="3943352" y="2876573"/>
            <a:ext cx="1619250" cy="1619250"/>
          </a:xfrm>
          <a:prstGeom prst="ellipse">
            <a:avLst/>
          </a:prstGeom>
          <a:solidFill>
            <a:srgbClr val="DCDCDC">
              <a:alpha val="50000"/>
            </a:srgbClr>
          </a:solidFill>
          <a:ln w="9525" algn="ctr">
            <a:noFill/>
            <a:round/>
            <a:headEnd/>
            <a:tailEnd/>
          </a:ln>
          <a:effectLst/>
        </p:spPr>
        <p:txBody>
          <a:bodyPr wrap="none" anchor="ctr"/>
          <a:lstStyle/>
          <a:p>
            <a:endParaRPr lang="zh-CN" altLang="en-US"/>
          </a:p>
        </p:txBody>
      </p:sp>
      <p:sp>
        <p:nvSpPr>
          <p:cNvPr id="8" name="Line 4"/>
          <p:cNvSpPr>
            <a:spLocks noChangeShapeType="1"/>
          </p:cNvSpPr>
          <p:nvPr/>
        </p:nvSpPr>
        <p:spPr bwMode="gray">
          <a:xfrm flipV="1">
            <a:off x="3523792" y="3733822"/>
            <a:ext cx="1181559" cy="643731"/>
          </a:xfrm>
          <a:prstGeom prst="line">
            <a:avLst/>
          </a:prstGeom>
          <a:noFill/>
          <a:ln w="12700">
            <a:solidFill>
              <a:schemeClr val="tx1"/>
            </a:solidFill>
            <a:round/>
            <a:headEnd/>
            <a:tailEnd/>
          </a:ln>
          <a:effectLst/>
        </p:spPr>
        <p:txBody>
          <a:bodyPr wrap="none" anchor="ctr"/>
          <a:lstStyle/>
          <a:p>
            <a:endParaRPr lang="zh-CN" altLang="en-US"/>
          </a:p>
        </p:txBody>
      </p:sp>
      <p:sp>
        <p:nvSpPr>
          <p:cNvPr id="9" name="Line 5"/>
          <p:cNvSpPr>
            <a:spLocks noChangeShapeType="1"/>
          </p:cNvSpPr>
          <p:nvPr/>
        </p:nvSpPr>
        <p:spPr bwMode="gray">
          <a:xfrm>
            <a:off x="4019552" y="2514623"/>
            <a:ext cx="914400" cy="914400"/>
          </a:xfrm>
          <a:prstGeom prst="line">
            <a:avLst/>
          </a:prstGeom>
          <a:noFill/>
          <a:ln w="12700">
            <a:solidFill>
              <a:schemeClr val="tx1"/>
            </a:solidFill>
            <a:round/>
            <a:headEnd/>
            <a:tailEnd/>
          </a:ln>
          <a:effectLst/>
        </p:spPr>
        <p:txBody>
          <a:bodyPr wrap="none" anchor="ctr"/>
          <a:lstStyle/>
          <a:p>
            <a:endParaRPr lang="zh-CN" altLang="en-US"/>
          </a:p>
        </p:txBody>
      </p:sp>
      <p:sp>
        <p:nvSpPr>
          <p:cNvPr id="10" name="Line 6"/>
          <p:cNvSpPr>
            <a:spLocks noChangeShapeType="1"/>
          </p:cNvSpPr>
          <p:nvPr/>
        </p:nvSpPr>
        <p:spPr bwMode="gray">
          <a:xfrm>
            <a:off x="5111182" y="4060831"/>
            <a:ext cx="307420" cy="691644"/>
          </a:xfrm>
          <a:prstGeom prst="line">
            <a:avLst/>
          </a:prstGeom>
          <a:noFill/>
          <a:ln w="12700">
            <a:solidFill>
              <a:schemeClr val="tx1"/>
            </a:solidFill>
            <a:round/>
            <a:headEnd/>
            <a:tailEnd/>
          </a:ln>
          <a:effectLst/>
        </p:spPr>
        <p:txBody>
          <a:bodyPr wrap="none" anchor="ctr"/>
          <a:lstStyle/>
          <a:p>
            <a:endParaRPr lang="zh-CN" altLang="en-US"/>
          </a:p>
        </p:txBody>
      </p:sp>
      <p:sp>
        <p:nvSpPr>
          <p:cNvPr id="13" name="Oval 9"/>
          <p:cNvSpPr>
            <a:spLocks noChangeArrowheads="1"/>
          </p:cNvSpPr>
          <p:nvPr/>
        </p:nvSpPr>
        <p:spPr bwMode="gray">
          <a:xfrm>
            <a:off x="4581527" y="3267098"/>
            <a:ext cx="895350" cy="895350"/>
          </a:xfrm>
          <a:prstGeom prst="ellipse">
            <a:avLst/>
          </a:prstGeom>
          <a:solidFill>
            <a:srgbClr val="C0C0C0">
              <a:alpha val="50000"/>
            </a:srgbClr>
          </a:solidFill>
          <a:ln w="9525" algn="ctr">
            <a:noFill/>
            <a:round/>
            <a:headEnd/>
            <a:tailEnd/>
          </a:ln>
          <a:effectLst/>
        </p:spPr>
        <p:txBody>
          <a:bodyPr wrap="none" anchor="ctr"/>
          <a:lstStyle/>
          <a:p>
            <a:endParaRPr lang="zh-CN" altLang="en-US"/>
          </a:p>
        </p:txBody>
      </p:sp>
      <p:grpSp>
        <p:nvGrpSpPr>
          <p:cNvPr id="15" name="Group 11"/>
          <p:cNvGrpSpPr>
            <a:grpSpLocks/>
          </p:cNvGrpSpPr>
          <p:nvPr/>
        </p:nvGrpSpPr>
        <p:grpSpPr bwMode="auto">
          <a:xfrm>
            <a:off x="3200402" y="1638323"/>
            <a:ext cx="1146175" cy="1374775"/>
            <a:chOff x="2064" y="1008"/>
            <a:chExt cx="722" cy="866"/>
          </a:xfrm>
        </p:grpSpPr>
        <p:sp>
          <p:nvSpPr>
            <p:cNvPr id="16"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7" name="Group 13"/>
            <p:cNvGrpSpPr>
              <a:grpSpLocks/>
            </p:cNvGrpSpPr>
            <p:nvPr/>
          </p:nvGrpSpPr>
          <p:grpSpPr bwMode="auto">
            <a:xfrm>
              <a:off x="2086" y="1030"/>
              <a:ext cx="680" cy="844"/>
              <a:chOff x="3975" y="1593"/>
              <a:chExt cx="931" cy="1157"/>
            </a:xfrm>
          </p:grpSpPr>
          <p:pic>
            <p:nvPicPr>
              <p:cNvPr id="30"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1" name="Oval 15"/>
              <p:cNvSpPr>
                <a:spLocks noChangeArrowheads="1"/>
              </p:cNvSpPr>
              <p:nvPr/>
            </p:nvSpPr>
            <p:spPr bwMode="gray">
              <a:xfrm>
                <a:off x="3975" y="1593"/>
                <a:ext cx="931" cy="937"/>
              </a:xfrm>
              <a:prstGeom prst="ellipse">
                <a:avLst/>
              </a:prstGeom>
              <a:solidFill>
                <a:schemeClr val="hlink">
                  <a:alpha val="50000"/>
                </a:schemeClr>
              </a:solidFill>
              <a:ln w="9525" algn="ctr">
                <a:noFill/>
                <a:round/>
                <a:headEnd/>
                <a:tailEnd/>
              </a:ln>
              <a:effectLst/>
            </p:spPr>
            <p:txBody>
              <a:bodyPr wrap="none" anchor="ctr"/>
              <a:lstStyle/>
              <a:p>
                <a:endParaRPr lang="zh-CN" altLang="en-US"/>
              </a:p>
            </p:txBody>
          </p:sp>
          <p:pic>
            <p:nvPicPr>
              <p:cNvPr id="32"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3" name="Group 17"/>
              <p:cNvGrpSpPr>
                <a:grpSpLocks/>
              </p:cNvGrpSpPr>
              <p:nvPr/>
            </p:nvGrpSpPr>
            <p:grpSpPr bwMode="auto">
              <a:xfrm rot="-3733502" flipH="1" flipV="1">
                <a:off x="4250" y="2244"/>
                <a:ext cx="821" cy="191"/>
                <a:chOff x="2528" y="1060"/>
                <a:chExt cx="894" cy="236"/>
              </a:xfrm>
            </p:grpSpPr>
            <p:grpSp>
              <p:nvGrpSpPr>
                <p:cNvPr id="34" name="Group 18"/>
                <p:cNvGrpSpPr>
                  <a:grpSpLocks/>
                </p:cNvGrpSpPr>
                <p:nvPr/>
              </p:nvGrpSpPr>
              <p:grpSpPr bwMode="auto">
                <a:xfrm>
                  <a:off x="2528" y="1060"/>
                  <a:ext cx="742" cy="186"/>
                  <a:chOff x="1565" y="2568"/>
                  <a:chExt cx="1118" cy="279"/>
                </a:xfrm>
              </p:grpSpPr>
              <p:sp>
                <p:nvSpPr>
                  <p:cNvPr id="40"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1"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2"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43"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35" name="Group 23"/>
                <p:cNvGrpSpPr>
                  <a:grpSpLocks/>
                </p:cNvGrpSpPr>
                <p:nvPr/>
              </p:nvGrpSpPr>
              <p:grpSpPr bwMode="auto">
                <a:xfrm rot="1353540">
                  <a:off x="2680" y="1110"/>
                  <a:ext cx="742" cy="186"/>
                  <a:chOff x="1565" y="2568"/>
                  <a:chExt cx="1118" cy="279"/>
                </a:xfrm>
              </p:grpSpPr>
              <p:sp>
                <p:nvSpPr>
                  <p:cNvPr id="36"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7"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8"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39"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 name="Group 28"/>
            <p:cNvGrpSpPr>
              <a:grpSpLocks/>
            </p:cNvGrpSpPr>
            <p:nvPr/>
          </p:nvGrpSpPr>
          <p:grpSpPr bwMode="auto">
            <a:xfrm rot="-3733502" flipH="1" flipV="1">
              <a:off x="2362" y="1508"/>
              <a:ext cx="528" cy="122"/>
              <a:chOff x="2528" y="1060"/>
              <a:chExt cx="894" cy="236"/>
            </a:xfrm>
          </p:grpSpPr>
          <p:grpSp>
            <p:nvGrpSpPr>
              <p:cNvPr id="20" name="Group 29"/>
              <p:cNvGrpSpPr>
                <a:grpSpLocks/>
              </p:cNvGrpSpPr>
              <p:nvPr/>
            </p:nvGrpSpPr>
            <p:grpSpPr bwMode="auto">
              <a:xfrm>
                <a:off x="2528" y="1060"/>
                <a:ext cx="742" cy="186"/>
                <a:chOff x="1565" y="2568"/>
                <a:chExt cx="1118" cy="279"/>
              </a:xfrm>
            </p:grpSpPr>
            <p:sp>
              <p:nvSpPr>
                <p:cNvPr id="26"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7"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8"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9"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 name="Group 34"/>
              <p:cNvGrpSpPr>
                <a:grpSpLocks/>
              </p:cNvGrpSpPr>
              <p:nvPr/>
            </p:nvGrpSpPr>
            <p:grpSpPr bwMode="auto">
              <a:xfrm rot="1353540">
                <a:off x="2680" y="1110"/>
                <a:ext cx="742" cy="186"/>
                <a:chOff x="1565" y="2568"/>
                <a:chExt cx="1118" cy="279"/>
              </a:xfrm>
            </p:grpSpPr>
            <p:sp>
              <p:nvSpPr>
                <p:cNvPr id="22"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4"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5"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9"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1</a:t>
              </a:r>
              <a:endParaRPr lang="en-US" altLang="zh-CN" sz="1600" b="1" dirty="0">
                <a:solidFill>
                  <a:srgbClr val="000000"/>
                </a:solidFill>
                <a:ea typeface="宋体" pitchFamily="2" charset="-122"/>
              </a:endParaRPr>
            </a:p>
          </p:txBody>
        </p:sp>
      </p:grpSp>
      <p:grpSp>
        <p:nvGrpSpPr>
          <p:cNvPr id="44" name="Group 40"/>
          <p:cNvGrpSpPr>
            <a:grpSpLocks/>
          </p:cNvGrpSpPr>
          <p:nvPr/>
        </p:nvGrpSpPr>
        <p:grpSpPr bwMode="auto">
          <a:xfrm>
            <a:off x="2450452" y="4025906"/>
            <a:ext cx="1146175" cy="1374775"/>
            <a:chOff x="2064" y="1008"/>
            <a:chExt cx="722" cy="866"/>
          </a:xfrm>
        </p:grpSpPr>
        <p:sp>
          <p:nvSpPr>
            <p:cNvPr id="45"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46" name="Group 42"/>
            <p:cNvGrpSpPr>
              <a:grpSpLocks/>
            </p:cNvGrpSpPr>
            <p:nvPr/>
          </p:nvGrpSpPr>
          <p:grpSpPr bwMode="auto">
            <a:xfrm>
              <a:off x="2086" y="1030"/>
              <a:ext cx="680" cy="844"/>
              <a:chOff x="3975" y="1593"/>
              <a:chExt cx="931" cy="1157"/>
            </a:xfrm>
          </p:grpSpPr>
          <p:pic>
            <p:nvPicPr>
              <p:cNvPr id="59"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60" name="Oval 44"/>
              <p:cNvSpPr>
                <a:spLocks noChangeArrowheads="1"/>
              </p:cNvSpPr>
              <p:nvPr/>
            </p:nvSpPr>
            <p:spPr bwMode="gray">
              <a:xfrm>
                <a:off x="3975" y="1593"/>
                <a:ext cx="931" cy="937"/>
              </a:xfrm>
              <a:prstGeom prst="ellipse">
                <a:avLst/>
              </a:prstGeom>
              <a:solidFill>
                <a:schemeClr val="accent2">
                  <a:alpha val="50000"/>
                </a:schemeClr>
              </a:solidFill>
              <a:ln w="9525" algn="ctr">
                <a:noFill/>
                <a:round/>
                <a:headEnd/>
                <a:tailEnd/>
              </a:ln>
              <a:effectLst/>
            </p:spPr>
            <p:txBody>
              <a:bodyPr wrap="none" anchor="ctr"/>
              <a:lstStyle/>
              <a:p>
                <a:endParaRPr lang="zh-CN" altLang="en-US"/>
              </a:p>
            </p:txBody>
          </p:sp>
          <p:pic>
            <p:nvPicPr>
              <p:cNvPr id="61"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62" name="Group 46"/>
              <p:cNvGrpSpPr>
                <a:grpSpLocks/>
              </p:cNvGrpSpPr>
              <p:nvPr/>
            </p:nvGrpSpPr>
            <p:grpSpPr bwMode="auto">
              <a:xfrm rot="-3733502" flipH="1" flipV="1">
                <a:off x="4250" y="2244"/>
                <a:ext cx="821" cy="191"/>
                <a:chOff x="2528" y="1060"/>
                <a:chExt cx="894" cy="236"/>
              </a:xfrm>
            </p:grpSpPr>
            <p:grpSp>
              <p:nvGrpSpPr>
                <p:cNvPr id="63" name="Group 47"/>
                <p:cNvGrpSpPr>
                  <a:grpSpLocks/>
                </p:cNvGrpSpPr>
                <p:nvPr/>
              </p:nvGrpSpPr>
              <p:grpSpPr bwMode="auto">
                <a:xfrm>
                  <a:off x="2528" y="1060"/>
                  <a:ext cx="742" cy="186"/>
                  <a:chOff x="1565" y="2568"/>
                  <a:chExt cx="1118" cy="279"/>
                </a:xfrm>
              </p:grpSpPr>
              <p:sp>
                <p:nvSpPr>
                  <p:cNvPr id="69"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0"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1"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72"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64" name="Group 52"/>
                <p:cNvGrpSpPr>
                  <a:grpSpLocks/>
                </p:cNvGrpSpPr>
                <p:nvPr/>
              </p:nvGrpSpPr>
              <p:grpSpPr bwMode="auto">
                <a:xfrm rot="1353540">
                  <a:off x="2680" y="1110"/>
                  <a:ext cx="742" cy="186"/>
                  <a:chOff x="1565" y="2568"/>
                  <a:chExt cx="1118" cy="279"/>
                </a:xfrm>
              </p:grpSpPr>
              <p:sp>
                <p:nvSpPr>
                  <p:cNvPr id="65"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6"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7"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68"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47" name="Group 57"/>
            <p:cNvGrpSpPr>
              <a:grpSpLocks/>
            </p:cNvGrpSpPr>
            <p:nvPr/>
          </p:nvGrpSpPr>
          <p:grpSpPr bwMode="auto">
            <a:xfrm rot="-3733502" flipH="1" flipV="1">
              <a:off x="2363" y="1510"/>
              <a:ext cx="528" cy="120"/>
              <a:chOff x="2528" y="1063"/>
              <a:chExt cx="894" cy="233"/>
            </a:xfrm>
          </p:grpSpPr>
          <p:grpSp>
            <p:nvGrpSpPr>
              <p:cNvPr id="49" name="Group 58"/>
              <p:cNvGrpSpPr>
                <a:grpSpLocks/>
              </p:cNvGrpSpPr>
              <p:nvPr/>
            </p:nvGrpSpPr>
            <p:grpSpPr bwMode="auto">
              <a:xfrm>
                <a:off x="2528" y="1063"/>
                <a:ext cx="741" cy="187"/>
                <a:chOff x="1565" y="2568"/>
                <a:chExt cx="1117" cy="280"/>
              </a:xfrm>
            </p:grpSpPr>
            <p:sp>
              <p:nvSpPr>
                <p:cNvPr id="55"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6"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7"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8" name="AutoShape 62"/>
                <p:cNvSpPr>
                  <a:spLocks noChangeArrowheads="1"/>
                </p:cNvSpPr>
                <p:nvPr/>
              </p:nvSpPr>
              <p:spPr bwMode="white">
                <a:xfrm rot="6906312">
                  <a:off x="2160" y="2327"/>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50" name="Group 63"/>
              <p:cNvGrpSpPr>
                <a:grpSpLocks/>
              </p:cNvGrpSpPr>
              <p:nvPr/>
            </p:nvGrpSpPr>
            <p:grpSpPr bwMode="auto">
              <a:xfrm rot="1353540">
                <a:off x="2680" y="1110"/>
                <a:ext cx="742" cy="186"/>
                <a:chOff x="1565" y="2568"/>
                <a:chExt cx="1118" cy="279"/>
              </a:xfrm>
            </p:grpSpPr>
            <p:sp>
              <p:nvSpPr>
                <p:cNvPr id="51"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2"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3"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54"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48" name="Rectangle 68"/>
            <p:cNvSpPr>
              <a:spLocks noChangeArrowheads="1"/>
            </p:cNvSpPr>
            <p:nvPr/>
          </p:nvSpPr>
          <p:spPr bwMode="gray">
            <a:xfrm>
              <a:off x="2343" y="1307"/>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2</a:t>
              </a:r>
              <a:endParaRPr lang="en-US" altLang="zh-CN" sz="1600" b="1" dirty="0">
                <a:solidFill>
                  <a:srgbClr val="000000"/>
                </a:solidFill>
                <a:ea typeface="宋体" pitchFamily="2" charset="-122"/>
              </a:endParaRPr>
            </a:p>
          </p:txBody>
        </p:sp>
      </p:grpSp>
      <p:grpSp>
        <p:nvGrpSpPr>
          <p:cNvPr id="73" name="Group 69"/>
          <p:cNvGrpSpPr>
            <a:grpSpLocks/>
          </p:cNvGrpSpPr>
          <p:nvPr/>
        </p:nvGrpSpPr>
        <p:grpSpPr bwMode="auto">
          <a:xfrm>
            <a:off x="5074311" y="4772352"/>
            <a:ext cx="1146175" cy="1416050"/>
            <a:chOff x="2064" y="982"/>
            <a:chExt cx="722" cy="892"/>
          </a:xfrm>
        </p:grpSpPr>
        <p:sp>
          <p:nvSpPr>
            <p:cNvPr id="74"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75" name="Group 71"/>
            <p:cNvGrpSpPr>
              <a:grpSpLocks/>
            </p:cNvGrpSpPr>
            <p:nvPr/>
          </p:nvGrpSpPr>
          <p:grpSpPr bwMode="auto">
            <a:xfrm>
              <a:off x="2075" y="982"/>
              <a:ext cx="690" cy="892"/>
              <a:chOff x="3961" y="1527"/>
              <a:chExt cx="945" cy="1223"/>
            </a:xfrm>
          </p:grpSpPr>
          <p:pic>
            <p:nvPicPr>
              <p:cNvPr id="88"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9" name="Oval 73"/>
              <p:cNvSpPr>
                <a:spLocks noChangeArrowheads="1"/>
              </p:cNvSpPr>
              <p:nvPr/>
            </p:nvSpPr>
            <p:spPr bwMode="gray">
              <a:xfrm>
                <a:off x="3975" y="1593"/>
                <a:ext cx="931" cy="937"/>
              </a:xfrm>
              <a:prstGeom prst="ellipse">
                <a:avLst/>
              </a:prstGeom>
              <a:solidFill>
                <a:schemeClr val="accent1">
                  <a:alpha val="50000"/>
                </a:schemeClr>
              </a:solidFill>
              <a:ln w="9525" algn="ctr">
                <a:noFill/>
                <a:round/>
                <a:headEnd/>
                <a:tailEnd/>
              </a:ln>
              <a:effectLst/>
            </p:spPr>
            <p:txBody>
              <a:bodyPr wrap="none" anchor="ctr"/>
              <a:lstStyle/>
              <a:p>
                <a:endParaRPr lang="zh-CN" altLang="en-US"/>
              </a:p>
            </p:txBody>
          </p:sp>
          <p:pic>
            <p:nvPicPr>
              <p:cNvPr id="90" name="Picture 74" descr="light_shadow1"/>
              <p:cNvPicPr>
                <a:picLocks noChangeAspect="1" noChangeArrowheads="1"/>
              </p:cNvPicPr>
              <p:nvPr/>
            </p:nvPicPr>
            <p:blipFill>
              <a:blip r:embed="rId3" cstate="print"/>
              <a:srcRect t="14285"/>
              <a:stretch>
                <a:fillRect/>
              </a:stretch>
            </p:blipFill>
            <p:spPr bwMode="gray">
              <a:xfrm>
                <a:off x="3961" y="1527"/>
                <a:ext cx="682" cy="585"/>
              </a:xfrm>
              <a:prstGeom prst="rect">
                <a:avLst/>
              </a:prstGeom>
              <a:noFill/>
            </p:spPr>
          </p:pic>
          <p:grpSp>
            <p:nvGrpSpPr>
              <p:cNvPr id="91" name="Group 75"/>
              <p:cNvGrpSpPr>
                <a:grpSpLocks/>
              </p:cNvGrpSpPr>
              <p:nvPr/>
            </p:nvGrpSpPr>
            <p:grpSpPr bwMode="auto">
              <a:xfrm rot="-3733502" flipH="1" flipV="1">
                <a:off x="4250" y="2244"/>
                <a:ext cx="821" cy="191"/>
                <a:chOff x="2528" y="1060"/>
                <a:chExt cx="894" cy="236"/>
              </a:xfrm>
            </p:grpSpPr>
            <p:grpSp>
              <p:nvGrpSpPr>
                <p:cNvPr id="92" name="Group 76"/>
                <p:cNvGrpSpPr>
                  <a:grpSpLocks/>
                </p:cNvGrpSpPr>
                <p:nvPr/>
              </p:nvGrpSpPr>
              <p:grpSpPr bwMode="auto">
                <a:xfrm>
                  <a:off x="2528" y="1060"/>
                  <a:ext cx="742" cy="186"/>
                  <a:chOff x="1565" y="2568"/>
                  <a:chExt cx="1118" cy="279"/>
                </a:xfrm>
              </p:grpSpPr>
              <p:sp>
                <p:nvSpPr>
                  <p:cNvPr id="98"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9"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0"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01"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93" name="Group 81"/>
                <p:cNvGrpSpPr>
                  <a:grpSpLocks/>
                </p:cNvGrpSpPr>
                <p:nvPr/>
              </p:nvGrpSpPr>
              <p:grpSpPr bwMode="auto">
                <a:xfrm rot="1353540">
                  <a:off x="2680" y="1110"/>
                  <a:ext cx="742" cy="186"/>
                  <a:chOff x="1565" y="2568"/>
                  <a:chExt cx="1118" cy="279"/>
                </a:xfrm>
              </p:grpSpPr>
              <p:sp>
                <p:nvSpPr>
                  <p:cNvPr id="94"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5"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6"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97"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76" name="Group 86"/>
            <p:cNvGrpSpPr>
              <a:grpSpLocks/>
            </p:cNvGrpSpPr>
            <p:nvPr/>
          </p:nvGrpSpPr>
          <p:grpSpPr bwMode="auto">
            <a:xfrm rot="-3733502" flipH="1" flipV="1">
              <a:off x="2362" y="1508"/>
              <a:ext cx="528" cy="122"/>
              <a:chOff x="2528" y="1060"/>
              <a:chExt cx="894" cy="236"/>
            </a:xfrm>
          </p:grpSpPr>
          <p:grpSp>
            <p:nvGrpSpPr>
              <p:cNvPr id="78" name="Group 87"/>
              <p:cNvGrpSpPr>
                <a:grpSpLocks/>
              </p:cNvGrpSpPr>
              <p:nvPr/>
            </p:nvGrpSpPr>
            <p:grpSpPr bwMode="auto">
              <a:xfrm>
                <a:off x="2528" y="1060"/>
                <a:ext cx="742" cy="186"/>
                <a:chOff x="1565" y="2568"/>
                <a:chExt cx="1118" cy="279"/>
              </a:xfrm>
            </p:grpSpPr>
            <p:sp>
              <p:nvSpPr>
                <p:cNvPr id="84"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5"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6"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7"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79" name="Group 92"/>
              <p:cNvGrpSpPr>
                <a:grpSpLocks/>
              </p:cNvGrpSpPr>
              <p:nvPr/>
            </p:nvGrpSpPr>
            <p:grpSpPr bwMode="auto">
              <a:xfrm rot="1353540">
                <a:off x="2680" y="1110"/>
                <a:ext cx="742" cy="186"/>
                <a:chOff x="1565" y="2568"/>
                <a:chExt cx="1118" cy="279"/>
              </a:xfrm>
            </p:grpSpPr>
            <p:sp>
              <p:nvSpPr>
                <p:cNvPr id="80"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1"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2"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83"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77" name="Rectangle 97"/>
            <p:cNvSpPr>
              <a:spLocks noChangeArrowheads="1"/>
            </p:cNvSpPr>
            <p:nvPr/>
          </p:nvSpPr>
          <p:spPr bwMode="gray">
            <a:xfrm>
              <a:off x="2325" y="1301"/>
              <a:ext cx="188" cy="213"/>
            </a:xfrm>
            <a:prstGeom prst="rect">
              <a:avLst/>
            </a:prstGeom>
            <a:noFill/>
            <a:ln w="9525" algn="ctr">
              <a:noFill/>
              <a:miter lim="800000"/>
              <a:headEnd/>
              <a:tailEnd/>
            </a:ln>
            <a:effectLst/>
          </p:spPr>
          <p:txBody>
            <a:bodyPr wrap="none">
              <a:spAutoFit/>
              <a:flatTx/>
            </a:bodyPr>
            <a:lstStyle/>
            <a:p>
              <a:r>
                <a:rPr lang="en-US" altLang="zh-CN" sz="1600" b="1" dirty="0" smtClean="0">
                  <a:solidFill>
                    <a:srgbClr val="000000"/>
                  </a:solidFill>
                  <a:ea typeface="宋体" pitchFamily="2" charset="-122"/>
                </a:rPr>
                <a:t>3</a:t>
              </a:r>
              <a:endParaRPr lang="en-US" altLang="zh-CN" sz="1600" b="1" dirty="0">
                <a:solidFill>
                  <a:srgbClr val="000000"/>
                </a:solidFill>
                <a:ea typeface="宋体" pitchFamily="2" charset="-122"/>
              </a:endParaRPr>
            </a:p>
          </p:txBody>
        </p:sp>
      </p:grpSp>
      <p:grpSp>
        <p:nvGrpSpPr>
          <p:cNvPr id="160" name="Group 156"/>
          <p:cNvGrpSpPr>
            <a:grpSpLocks/>
          </p:cNvGrpSpPr>
          <p:nvPr/>
        </p:nvGrpSpPr>
        <p:grpSpPr bwMode="auto">
          <a:xfrm rot="4976862" flipH="1">
            <a:off x="4768852" y="3441723"/>
            <a:ext cx="673100" cy="647700"/>
            <a:chOff x="1944" y="1111"/>
            <a:chExt cx="204" cy="196"/>
          </a:xfrm>
        </p:grpSpPr>
        <p:pic>
          <p:nvPicPr>
            <p:cNvPr id="161"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62"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endParaRPr lang="zh-CN" altLang="en-US"/>
            </a:p>
          </p:txBody>
        </p:sp>
        <p:grpSp>
          <p:nvGrpSpPr>
            <p:cNvPr id="163" name="Group 159"/>
            <p:cNvGrpSpPr>
              <a:grpSpLocks/>
            </p:cNvGrpSpPr>
            <p:nvPr/>
          </p:nvGrpSpPr>
          <p:grpSpPr bwMode="auto">
            <a:xfrm rot="1297425" flipV="1">
              <a:off x="1969" y="1253"/>
              <a:ext cx="150" cy="36"/>
              <a:chOff x="2528" y="1060"/>
              <a:chExt cx="894" cy="236"/>
            </a:xfrm>
          </p:grpSpPr>
          <p:grpSp>
            <p:nvGrpSpPr>
              <p:cNvPr id="166" name="Group 160"/>
              <p:cNvGrpSpPr>
                <a:grpSpLocks/>
              </p:cNvGrpSpPr>
              <p:nvPr/>
            </p:nvGrpSpPr>
            <p:grpSpPr bwMode="auto">
              <a:xfrm>
                <a:off x="2528" y="1060"/>
                <a:ext cx="742" cy="186"/>
                <a:chOff x="1565" y="2568"/>
                <a:chExt cx="1118" cy="279"/>
              </a:xfrm>
            </p:grpSpPr>
            <p:sp>
              <p:nvSpPr>
                <p:cNvPr id="172"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3"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4"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5"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67" name="Group 165"/>
              <p:cNvGrpSpPr>
                <a:grpSpLocks/>
              </p:cNvGrpSpPr>
              <p:nvPr/>
            </p:nvGrpSpPr>
            <p:grpSpPr bwMode="auto">
              <a:xfrm rot="1353540">
                <a:off x="2680" y="1110"/>
                <a:ext cx="742" cy="186"/>
                <a:chOff x="1565" y="2568"/>
                <a:chExt cx="1118" cy="279"/>
              </a:xfrm>
            </p:grpSpPr>
            <p:sp>
              <p:nvSpPr>
                <p:cNvPr id="168"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69"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0"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71"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64"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endParaRPr lang="zh-CN" altLang="en-US"/>
            </a:p>
          </p:txBody>
        </p:sp>
        <p:pic>
          <p:nvPicPr>
            <p:cNvPr id="165"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8" name="AutoShape 174"/>
          <p:cNvSpPr>
            <a:spLocks/>
          </p:cNvSpPr>
          <p:nvPr/>
        </p:nvSpPr>
        <p:spPr bwMode="auto">
          <a:xfrm>
            <a:off x="285752" y="1711348"/>
            <a:ext cx="2603500" cy="1555750"/>
          </a:xfrm>
          <a:prstGeom prst="accentCallout2">
            <a:avLst>
              <a:gd name="adj1" fmla="val 26278"/>
              <a:gd name="adj2" fmla="val 104782"/>
              <a:gd name="adj3" fmla="val 26278"/>
              <a:gd name="adj4" fmla="val 114843"/>
              <a:gd name="adj5" fmla="val 34580"/>
              <a:gd name="adj6" fmla="val 132747"/>
            </a:avLst>
          </a:prstGeom>
          <a:noFill/>
          <a:ln w="9525">
            <a:solidFill>
              <a:schemeClr val="hlink"/>
            </a:solidFill>
            <a:miter lim="800000"/>
            <a:headEnd/>
            <a:tailEnd type="diamond" w="med" len="med"/>
          </a:ln>
          <a:effectLst/>
        </p:spPr>
        <p:txBody>
          <a:bodyPr anchor="ctr"/>
          <a:lstStyle/>
          <a:p>
            <a:pPr algn="r" eaLnBrk="0" hangingPunct="0"/>
            <a:r>
              <a:rPr lang="en-US" altLang="zh-CN" dirty="0" smtClean="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掌握使用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设置列可否为空（</a:t>
            </a:r>
            <a:r>
              <a:rPr lang="en-US" altLang="zh-CN" dirty="0">
                <a:solidFill>
                  <a:schemeClr val="tx2">
                    <a:lumMod val="50000"/>
                  </a:schemeClr>
                </a:solidFill>
                <a:latin typeface="黑体" pitchFamily="49" charset="-122"/>
                <a:ea typeface="黑体" pitchFamily="49" charset="-122"/>
              </a:rPr>
              <a:t>NULL/NOT NULL</a:t>
            </a:r>
            <a:r>
              <a:rPr lang="zh-CN" altLang="en-US" dirty="0">
                <a:solidFill>
                  <a:schemeClr val="tx2">
                    <a:lumMod val="50000"/>
                  </a:schemeClr>
                </a:solidFill>
                <a:latin typeface="黑体" pitchFamily="49" charset="-122"/>
                <a:ea typeface="黑体" pitchFamily="49" charset="-122"/>
              </a:rPr>
              <a:t>）的</a:t>
            </a:r>
            <a:r>
              <a:rPr lang="zh-CN" altLang="en-US" dirty="0" smtClean="0">
                <a:solidFill>
                  <a:schemeClr val="tx2">
                    <a:lumMod val="50000"/>
                  </a:schemeClr>
                </a:solidFill>
                <a:latin typeface="黑体" pitchFamily="49" charset="-122"/>
                <a:ea typeface="黑体" pitchFamily="49" charset="-122"/>
              </a:rPr>
              <a:t>方法</a:t>
            </a:r>
            <a:endParaRPr lang="zh-CN" altLang="en-US" dirty="0">
              <a:solidFill>
                <a:schemeClr val="tx2">
                  <a:lumMod val="50000"/>
                </a:schemeClr>
              </a:solidFill>
              <a:latin typeface="黑体" pitchFamily="49" charset="-122"/>
              <a:ea typeface="黑体" pitchFamily="49" charset="-122"/>
            </a:endParaRPr>
          </a:p>
        </p:txBody>
      </p:sp>
      <p:sp>
        <p:nvSpPr>
          <p:cNvPr id="179" name="AutoShape 175"/>
          <p:cNvSpPr>
            <a:spLocks/>
          </p:cNvSpPr>
          <p:nvPr/>
        </p:nvSpPr>
        <p:spPr bwMode="auto">
          <a:xfrm>
            <a:off x="621652" y="4614779"/>
            <a:ext cx="1828800" cy="800099"/>
          </a:xfrm>
          <a:prstGeom prst="accentCallout2">
            <a:avLst>
              <a:gd name="adj1" fmla="val 26278"/>
              <a:gd name="adj2" fmla="val 98532"/>
              <a:gd name="adj3" fmla="val 26278"/>
              <a:gd name="adj4" fmla="val 118926"/>
              <a:gd name="adj5" fmla="val 11851"/>
              <a:gd name="adj6" fmla="val 127519"/>
            </a:avLst>
          </a:prstGeom>
          <a:noFill/>
          <a:ln w="9525">
            <a:solidFill>
              <a:schemeClr val="accent2"/>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2.</a:t>
            </a:r>
            <a:r>
              <a:rPr lang="zh-CN" altLang="en-US" dirty="0" smtClean="0">
                <a:solidFill>
                  <a:schemeClr val="tx2">
                    <a:lumMod val="50000"/>
                  </a:schemeClr>
                </a:solidFill>
                <a:latin typeface="黑体" pitchFamily="49" charset="-122"/>
                <a:ea typeface="黑体" pitchFamily="49" charset="-122"/>
              </a:rPr>
              <a:t>熟练掌握</a:t>
            </a:r>
            <a:r>
              <a:rPr lang="en-US" altLang="zh-CN" dirty="0" smtClean="0">
                <a:solidFill>
                  <a:schemeClr val="tx2">
                    <a:lumMod val="50000"/>
                  </a:schemeClr>
                </a:solidFill>
                <a:latin typeface="黑体" pitchFamily="49" charset="-122"/>
                <a:ea typeface="黑体" pitchFamily="49" charset="-122"/>
              </a:rPr>
              <a:t>Management Studio</a:t>
            </a:r>
            <a:r>
              <a:rPr lang="zh-CN" altLang="en-US" dirty="0" smtClean="0">
                <a:solidFill>
                  <a:schemeClr val="tx2">
                    <a:lumMod val="50000"/>
                  </a:schemeClr>
                </a:solidFill>
                <a:latin typeface="黑体" pitchFamily="49" charset="-122"/>
                <a:ea typeface="黑体" pitchFamily="49" charset="-122"/>
              </a:rPr>
              <a:t>查看、修改数据库的方法</a:t>
            </a:r>
            <a:endParaRPr lang="zh-CN" altLang="en-US" dirty="0">
              <a:solidFill>
                <a:schemeClr val="tx2">
                  <a:lumMod val="50000"/>
                </a:schemeClr>
              </a:solidFill>
              <a:latin typeface="黑体" pitchFamily="49" charset="-122"/>
              <a:ea typeface="黑体" pitchFamily="49" charset="-122"/>
            </a:endParaRPr>
          </a:p>
        </p:txBody>
      </p:sp>
      <p:sp>
        <p:nvSpPr>
          <p:cNvPr id="180" name="AutoShape 176"/>
          <p:cNvSpPr>
            <a:spLocks/>
          </p:cNvSpPr>
          <p:nvPr/>
        </p:nvSpPr>
        <p:spPr bwMode="auto">
          <a:xfrm>
            <a:off x="3565202" y="5714528"/>
            <a:ext cx="1791471" cy="392112"/>
          </a:xfrm>
          <a:prstGeom prst="accentCallout2">
            <a:avLst>
              <a:gd name="adj1" fmla="val 89735"/>
              <a:gd name="adj2" fmla="val 86072"/>
              <a:gd name="adj3" fmla="val -70494"/>
              <a:gd name="adj4" fmla="val 86072"/>
              <a:gd name="adj5" fmla="val -72518"/>
              <a:gd name="adj6" fmla="val 115158"/>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3.</a:t>
            </a:r>
            <a:r>
              <a:rPr lang="zh-CN" altLang="en-US" dirty="0" smtClean="0">
                <a:solidFill>
                  <a:schemeClr val="tx2">
                    <a:lumMod val="50000"/>
                  </a:schemeClr>
                </a:solidFill>
                <a:latin typeface="黑体" pitchFamily="49" charset="-122"/>
                <a:ea typeface="黑体" pitchFamily="49" charset="-122"/>
              </a:rPr>
              <a:t>掌握</a:t>
            </a:r>
            <a:r>
              <a:rPr lang="en-US" altLang="zh-CN" dirty="0" smtClean="0">
                <a:solidFill>
                  <a:schemeClr val="tx2">
                    <a:lumMod val="50000"/>
                  </a:schemeClr>
                </a:solidFill>
                <a:latin typeface="黑体" pitchFamily="49" charset="-122"/>
                <a:ea typeface="黑体" pitchFamily="49" charset="-122"/>
              </a:rPr>
              <a:t>Management Studio</a:t>
            </a:r>
            <a:r>
              <a:rPr lang="zh-CN" altLang="en-US" dirty="0" smtClean="0">
                <a:solidFill>
                  <a:schemeClr val="tx2">
                    <a:lumMod val="50000"/>
                  </a:schemeClr>
                </a:solidFill>
                <a:latin typeface="黑体" pitchFamily="49" charset="-122"/>
                <a:ea typeface="黑体" pitchFamily="49" charset="-122"/>
              </a:rPr>
              <a:t>扩大和收缩数据库的方法</a:t>
            </a:r>
            <a:endParaRPr lang="zh-CN" altLang="en-US" dirty="0">
              <a:solidFill>
                <a:schemeClr val="tx2">
                  <a:lumMod val="50000"/>
                </a:schemeClr>
              </a:solidFill>
              <a:latin typeface="黑体" pitchFamily="49" charset="-122"/>
              <a:ea typeface="黑体" pitchFamily="49" charset="-122"/>
            </a:endParaRPr>
          </a:p>
        </p:txBody>
      </p:sp>
      <p:grpSp>
        <p:nvGrpSpPr>
          <p:cNvPr id="177" name="Group 11"/>
          <p:cNvGrpSpPr>
            <a:grpSpLocks/>
          </p:cNvGrpSpPr>
          <p:nvPr/>
        </p:nvGrpSpPr>
        <p:grpSpPr bwMode="auto">
          <a:xfrm>
            <a:off x="5111182" y="1740013"/>
            <a:ext cx="1146175" cy="1374775"/>
            <a:chOff x="2064" y="1008"/>
            <a:chExt cx="722" cy="866"/>
          </a:xfrm>
        </p:grpSpPr>
        <p:sp>
          <p:nvSpPr>
            <p:cNvPr id="181"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182" name="Group 13"/>
            <p:cNvGrpSpPr>
              <a:grpSpLocks/>
            </p:cNvGrpSpPr>
            <p:nvPr/>
          </p:nvGrpSpPr>
          <p:grpSpPr bwMode="auto">
            <a:xfrm>
              <a:off x="2086" y="1030"/>
              <a:ext cx="680" cy="844"/>
              <a:chOff x="3975" y="1593"/>
              <a:chExt cx="931" cy="1157"/>
            </a:xfrm>
          </p:grpSpPr>
          <p:pic>
            <p:nvPicPr>
              <p:cNvPr id="195"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96" name="Oval 15"/>
              <p:cNvSpPr>
                <a:spLocks noChangeArrowheads="1"/>
              </p:cNvSpPr>
              <p:nvPr/>
            </p:nvSpPr>
            <p:spPr bwMode="gray">
              <a:xfrm>
                <a:off x="3975" y="1593"/>
                <a:ext cx="931" cy="937"/>
              </a:xfrm>
              <a:prstGeom prst="ellipse">
                <a:avLst/>
              </a:prstGeom>
              <a:solidFill>
                <a:schemeClr val="tx2">
                  <a:lumMod val="50000"/>
                  <a:alpha val="50000"/>
                </a:schemeClr>
              </a:solidFill>
              <a:ln w="9525" algn="ctr">
                <a:noFill/>
                <a:round/>
                <a:headEnd/>
                <a:tailEnd/>
              </a:ln>
              <a:effectLst/>
            </p:spPr>
            <p:txBody>
              <a:bodyPr wrap="none" anchor="ctr"/>
              <a:lstStyle/>
              <a:p>
                <a:endParaRPr lang="zh-CN" altLang="en-US"/>
              </a:p>
            </p:txBody>
          </p:sp>
          <p:pic>
            <p:nvPicPr>
              <p:cNvPr id="197"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98" name="Group 17"/>
              <p:cNvGrpSpPr>
                <a:grpSpLocks/>
              </p:cNvGrpSpPr>
              <p:nvPr/>
            </p:nvGrpSpPr>
            <p:grpSpPr bwMode="auto">
              <a:xfrm rot="-3733502" flipH="1" flipV="1">
                <a:off x="4250" y="2244"/>
                <a:ext cx="821" cy="191"/>
                <a:chOff x="2528" y="1060"/>
                <a:chExt cx="894" cy="236"/>
              </a:xfrm>
            </p:grpSpPr>
            <p:grpSp>
              <p:nvGrpSpPr>
                <p:cNvPr id="199" name="Group 18"/>
                <p:cNvGrpSpPr>
                  <a:grpSpLocks/>
                </p:cNvGrpSpPr>
                <p:nvPr/>
              </p:nvGrpSpPr>
              <p:grpSpPr bwMode="auto">
                <a:xfrm>
                  <a:off x="2528" y="1060"/>
                  <a:ext cx="742" cy="186"/>
                  <a:chOff x="1565" y="2568"/>
                  <a:chExt cx="1118" cy="279"/>
                </a:xfrm>
              </p:grpSpPr>
              <p:sp>
                <p:nvSpPr>
                  <p:cNvPr id="205"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6"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7"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8"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00" name="Group 23"/>
                <p:cNvGrpSpPr>
                  <a:grpSpLocks/>
                </p:cNvGrpSpPr>
                <p:nvPr/>
              </p:nvGrpSpPr>
              <p:grpSpPr bwMode="auto">
                <a:xfrm rot="1353540">
                  <a:off x="2680" y="1110"/>
                  <a:ext cx="742" cy="186"/>
                  <a:chOff x="1565" y="2568"/>
                  <a:chExt cx="1118" cy="279"/>
                </a:xfrm>
              </p:grpSpPr>
              <p:sp>
                <p:nvSpPr>
                  <p:cNvPr id="201"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2"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3"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04"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183" name="Group 28"/>
            <p:cNvGrpSpPr>
              <a:grpSpLocks/>
            </p:cNvGrpSpPr>
            <p:nvPr/>
          </p:nvGrpSpPr>
          <p:grpSpPr bwMode="auto">
            <a:xfrm rot="-3733502" flipH="1" flipV="1">
              <a:off x="2362" y="1508"/>
              <a:ext cx="528" cy="122"/>
              <a:chOff x="2528" y="1060"/>
              <a:chExt cx="894" cy="236"/>
            </a:xfrm>
          </p:grpSpPr>
          <p:grpSp>
            <p:nvGrpSpPr>
              <p:cNvPr id="185" name="Group 29"/>
              <p:cNvGrpSpPr>
                <a:grpSpLocks/>
              </p:cNvGrpSpPr>
              <p:nvPr/>
            </p:nvGrpSpPr>
            <p:grpSpPr bwMode="auto">
              <a:xfrm>
                <a:off x="2528" y="1060"/>
                <a:ext cx="742" cy="186"/>
                <a:chOff x="1565" y="2568"/>
                <a:chExt cx="1118" cy="279"/>
              </a:xfrm>
            </p:grpSpPr>
            <p:sp>
              <p:nvSpPr>
                <p:cNvPr id="191"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92"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93"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94"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186" name="Group 34"/>
              <p:cNvGrpSpPr>
                <a:grpSpLocks/>
              </p:cNvGrpSpPr>
              <p:nvPr/>
            </p:nvGrpSpPr>
            <p:grpSpPr bwMode="auto">
              <a:xfrm rot="1353540">
                <a:off x="2680" y="1110"/>
                <a:ext cx="742" cy="186"/>
                <a:chOff x="1565" y="2568"/>
                <a:chExt cx="1118" cy="279"/>
              </a:xfrm>
            </p:grpSpPr>
            <p:sp>
              <p:nvSpPr>
                <p:cNvPr id="187"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88"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89"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190"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184"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dirty="0">
                  <a:solidFill>
                    <a:srgbClr val="000000"/>
                  </a:solidFill>
                </a:rPr>
                <a:t>5</a:t>
              </a:r>
              <a:endParaRPr lang="en-US" altLang="zh-CN" sz="1600" b="1" dirty="0">
                <a:solidFill>
                  <a:srgbClr val="000000"/>
                </a:solidFill>
                <a:ea typeface="宋体" pitchFamily="2" charset="-122"/>
              </a:endParaRPr>
            </a:p>
          </p:txBody>
        </p:sp>
      </p:grpSp>
      <p:grpSp>
        <p:nvGrpSpPr>
          <p:cNvPr id="209" name="Group 11"/>
          <p:cNvGrpSpPr>
            <a:grpSpLocks/>
          </p:cNvGrpSpPr>
          <p:nvPr/>
        </p:nvGrpSpPr>
        <p:grpSpPr bwMode="auto">
          <a:xfrm>
            <a:off x="6246464" y="3161958"/>
            <a:ext cx="1146175" cy="1374775"/>
            <a:chOff x="2064" y="1008"/>
            <a:chExt cx="722" cy="866"/>
          </a:xfrm>
        </p:grpSpPr>
        <p:sp>
          <p:nvSpPr>
            <p:cNvPr id="210"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endParaRPr lang="zh-CN" altLang="en-US"/>
            </a:p>
          </p:txBody>
        </p:sp>
        <p:grpSp>
          <p:nvGrpSpPr>
            <p:cNvPr id="211" name="Group 13"/>
            <p:cNvGrpSpPr>
              <a:grpSpLocks/>
            </p:cNvGrpSpPr>
            <p:nvPr/>
          </p:nvGrpSpPr>
          <p:grpSpPr bwMode="auto">
            <a:xfrm>
              <a:off x="2086" y="1030"/>
              <a:ext cx="680" cy="844"/>
              <a:chOff x="3975" y="1593"/>
              <a:chExt cx="931" cy="1157"/>
            </a:xfrm>
          </p:grpSpPr>
          <p:pic>
            <p:nvPicPr>
              <p:cNvPr id="224"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225" name="Oval 15"/>
              <p:cNvSpPr>
                <a:spLocks noChangeArrowheads="1"/>
              </p:cNvSpPr>
              <p:nvPr/>
            </p:nvSpPr>
            <p:spPr bwMode="gray">
              <a:xfrm>
                <a:off x="3975" y="1593"/>
                <a:ext cx="931" cy="937"/>
              </a:xfrm>
              <a:prstGeom prst="ellipse">
                <a:avLst/>
              </a:prstGeom>
              <a:solidFill>
                <a:srgbClr val="00B050">
                  <a:alpha val="50000"/>
                </a:srgbClr>
              </a:solidFill>
              <a:ln w="9525" algn="ctr">
                <a:noFill/>
                <a:round/>
                <a:headEnd/>
                <a:tailEnd/>
              </a:ln>
              <a:effectLst/>
            </p:spPr>
            <p:txBody>
              <a:bodyPr wrap="none" anchor="ctr"/>
              <a:lstStyle/>
              <a:p>
                <a:endParaRPr lang="zh-CN" altLang="en-US"/>
              </a:p>
            </p:txBody>
          </p:sp>
          <p:pic>
            <p:nvPicPr>
              <p:cNvPr id="226"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227" name="Group 17"/>
              <p:cNvGrpSpPr>
                <a:grpSpLocks/>
              </p:cNvGrpSpPr>
              <p:nvPr/>
            </p:nvGrpSpPr>
            <p:grpSpPr bwMode="auto">
              <a:xfrm rot="-3733502" flipH="1" flipV="1">
                <a:off x="4250" y="2244"/>
                <a:ext cx="821" cy="191"/>
                <a:chOff x="2528" y="1060"/>
                <a:chExt cx="894" cy="236"/>
              </a:xfrm>
            </p:grpSpPr>
            <p:grpSp>
              <p:nvGrpSpPr>
                <p:cNvPr id="228" name="Group 18"/>
                <p:cNvGrpSpPr>
                  <a:grpSpLocks/>
                </p:cNvGrpSpPr>
                <p:nvPr/>
              </p:nvGrpSpPr>
              <p:grpSpPr bwMode="auto">
                <a:xfrm>
                  <a:off x="2528" y="1060"/>
                  <a:ext cx="742" cy="186"/>
                  <a:chOff x="1565" y="2568"/>
                  <a:chExt cx="1118" cy="279"/>
                </a:xfrm>
              </p:grpSpPr>
              <p:sp>
                <p:nvSpPr>
                  <p:cNvPr id="234"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5"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6"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7"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29" name="Group 23"/>
                <p:cNvGrpSpPr>
                  <a:grpSpLocks/>
                </p:cNvGrpSpPr>
                <p:nvPr/>
              </p:nvGrpSpPr>
              <p:grpSpPr bwMode="auto">
                <a:xfrm rot="1353540">
                  <a:off x="2680" y="1110"/>
                  <a:ext cx="742" cy="186"/>
                  <a:chOff x="1565" y="2568"/>
                  <a:chExt cx="1118" cy="279"/>
                </a:xfrm>
              </p:grpSpPr>
              <p:sp>
                <p:nvSpPr>
                  <p:cNvPr id="230"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1"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2"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33"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grpSp>
        <p:grpSp>
          <p:nvGrpSpPr>
            <p:cNvPr id="212" name="Group 28"/>
            <p:cNvGrpSpPr>
              <a:grpSpLocks/>
            </p:cNvGrpSpPr>
            <p:nvPr/>
          </p:nvGrpSpPr>
          <p:grpSpPr bwMode="auto">
            <a:xfrm rot="-3733502" flipH="1" flipV="1">
              <a:off x="2362" y="1508"/>
              <a:ext cx="528" cy="122"/>
              <a:chOff x="2528" y="1060"/>
              <a:chExt cx="894" cy="236"/>
            </a:xfrm>
          </p:grpSpPr>
          <p:grpSp>
            <p:nvGrpSpPr>
              <p:cNvPr id="214" name="Group 29"/>
              <p:cNvGrpSpPr>
                <a:grpSpLocks/>
              </p:cNvGrpSpPr>
              <p:nvPr/>
            </p:nvGrpSpPr>
            <p:grpSpPr bwMode="auto">
              <a:xfrm>
                <a:off x="2528" y="1060"/>
                <a:ext cx="742" cy="186"/>
                <a:chOff x="1565" y="2568"/>
                <a:chExt cx="1118" cy="279"/>
              </a:xfrm>
            </p:grpSpPr>
            <p:sp>
              <p:nvSpPr>
                <p:cNvPr id="220"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21"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22"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23"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nvGrpSpPr>
              <p:cNvPr id="215" name="Group 34"/>
              <p:cNvGrpSpPr>
                <a:grpSpLocks/>
              </p:cNvGrpSpPr>
              <p:nvPr/>
            </p:nvGrpSpPr>
            <p:grpSpPr bwMode="auto">
              <a:xfrm rot="1353540">
                <a:off x="2680" y="1110"/>
                <a:ext cx="742" cy="186"/>
                <a:chOff x="1565" y="2568"/>
                <a:chExt cx="1118" cy="279"/>
              </a:xfrm>
            </p:grpSpPr>
            <p:sp>
              <p:nvSpPr>
                <p:cNvPr id="216"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17"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18"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sp>
              <p:nvSpPr>
                <p:cNvPr id="219"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endParaRPr lang="zh-CN" altLang="en-US"/>
                </a:p>
              </p:txBody>
            </p:sp>
          </p:grpSp>
        </p:grpSp>
        <p:sp>
          <p:nvSpPr>
            <p:cNvPr id="213" name="Rectangle 39"/>
            <p:cNvSpPr>
              <a:spLocks noChangeArrowheads="1"/>
            </p:cNvSpPr>
            <p:nvPr/>
          </p:nvSpPr>
          <p:spPr bwMode="gray">
            <a:xfrm>
              <a:off x="2335" y="1272"/>
              <a:ext cx="188" cy="213"/>
            </a:xfrm>
            <a:prstGeom prst="rect">
              <a:avLst/>
            </a:prstGeom>
            <a:noFill/>
            <a:ln w="9525" algn="ctr">
              <a:noFill/>
              <a:miter lim="800000"/>
              <a:headEnd/>
              <a:tailEnd/>
            </a:ln>
            <a:effectLst/>
          </p:spPr>
          <p:txBody>
            <a:bodyPr wrap="none">
              <a:spAutoFit/>
              <a:flatTx/>
            </a:bodyPr>
            <a:lstStyle/>
            <a:p>
              <a:r>
                <a:rPr lang="en-US" altLang="zh-CN" sz="1600" dirty="0">
                  <a:solidFill>
                    <a:srgbClr val="000000"/>
                  </a:solidFill>
                </a:rPr>
                <a:t>4</a:t>
              </a:r>
              <a:endParaRPr lang="en-US" altLang="zh-CN" sz="1600" b="1" dirty="0">
                <a:solidFill>
                  <a:srgbClr val="000000"/>
                </a:solidFill>
                <a:ea typeface="宋体" pitchFamily="2" charset="-122"/>
              </a:endParaRPr>
            </a:p>
          </p:txBody>
        </p:sp>
      </p:grpSp>
      <p:sp>
        <p:nvSpPr>
          <p:cNvPr id="239" name="Line 5"/>
          <p:cNvSpPr>
            <a:spLocks noChangeShapeType="1"/>
          </p:cNvSpPr>
          <p:nvPr/>
        </p:nvSpPr>
        <p:spPr bwMode="gray">
          <a:xfrm flipH="1">
            <a:off x="5183659" y="2815517"/>
            <a:ext cx="293218" cy="624135"/>
          </a:xfrm>
          <a:prstGeom prst="line">
            <a:avLst/>
          </a:prstGeom>
          <a:noFill/>
          <a:ln w="12700">
            <a:solidFill>
              <a:schemeClr val="tx1"/>
            </a:solidFill>
            <a:round/>
            <a:headEnd/>
            <a:tailEnd/>
          </a:ln>
          <a:effectLst/>
        </p:spPr>
        <p:txBody>
          <a:bodyPr wrap="none" anchor="ctr"/>
          <a:lstStyle/>
          <a:p>
            <a:endParaRPr lang="zh-CN" altLang="en-US"/>
          </a:p>
        </p:txBody>
      </p:sp>
      <p:sp>
        <p:nvSpPr>
          <p:cNvPr id="241" name="Line 5"/>
          <p:cNvSpPr>
            <a:spLocks noChangeShapeType="1"/>
          </p:cNvSpPr>
          <p:nvPr/>
        </p:nvSpPr>
        <p:spPr bwMode="gray">
          <a:xfrm flipH="1">
            <a:off x="5389293" y="3886616"/>
            <a:ext cx="874516" cy="1169"/>
          </a:xfrm>
          <a:prstGeom prst="line">
            <a:avLst/>
          </a:prstGeom>
          <a:noFill/>
          <a:ln w="12700">
            <a:solidFill>
              <a:schemeClr val="tx1"/>
            </a:solidFill>
            <a:round/>
            <a:headEnd/>
            <a:tailEnd/>
          </a:ln>
          <a:effectLst/>
        </p:spPr>
        <p:txBody>
          <a:bodyPr wrap="none" anchor="ctr"/>
          <a:lstStyle/>
          <a:p>
            <a:endParaRPr lang="zh-CN" altLang="en-US"/>
          </a:p>
        </p:txBody>
      </p:sp>
      <p:sp>
        <p:nvSpPr>
          <p:cNvPr id="242" name="AutoShape 176"/>
          <p:cNvSpPr>
            <a:spLocks/>
          </p:cNvSpPr>
          <p:nvPr/>
        </p:nvSpPr>
        <p:spPr bwMode="auto">
          <a:xfrm>
            <a:off x="6860791" y="4983963"/>
            <a:ext cx="1791471" cy="392112"/>
          </a:xfrm>
          <a:prstGeom prst="accentCallout2">
            <a:avLst>
              <a:gd name="adj1" fmla="val 100023"/>
              <a:gd name="adj2" fmla="val -999"/>
              <a:gd name="adj3" fmla="val -67065"/>
              <a:gd name="adj4" fmla="val -1750"/>
              <a:gd name="adj5" fmla="val -243987"/>
              <a:gd name="adj6" fmla="val -4190"/>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4.</a:t>
            </a:r>
            <a:r>
              <a:rPr lang="zh-CN" altLang="en-US" dirty="0">
                <a:solidFill>
                  <a:schemeClr val="tx2">
                    <a:lumMod val="50000"/>
                  </a:schemeClr>
                </a:solidFill>
                <a:latin typeface="黑体" pitchFamily="49" charset="-122"/>
                <a:ea typeface="黑体" pitchFamily="49" charset="-122"/>
              </a:rPr>
              <a:t>掌握使用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设置外键（</a:t>
            </a:r>
            <a:r>
              <a:rPr lang="en-US" altLang="zh-CN" dirty="0">
                <a:solidFill>
                  <a:schemeClr val="tx2">
                    <a:lumMod val="50000"/>
                  </a:schemeClr>
                </a:solidFill>
                <a:latin typeface="黑体" pitchFamily="49" charset="-122"/>
                <a:ea typeface="黑体" pitchFamily="49" charset="-122"/>
              </a:rPr>
              <a:t>FOREIGN KEY</a:t>
            </a:r>
            <a:r>
              <a:rPr lang="zh-CN" altLang="en-US" dirty="0">
                <a:solidFill>
                  <a:schemeClr val="tx2">
                    <a:lumMod val="50000"/>
                  </a:schemeClr>
                </a:solidFill>
                <a:latin typeface="黑体" pitchFamily="49" charset="-122"/>
                <a:ea typeface="黑体" pitchFamily="49" charset="-122"/>
              </a:rPr>
              <a:t>）约束的方法</a:t>
            </a:r>
          </a:p>
        </p:txBody>
      </p:sp>
      <p:sp>
        <p:nvSpPr>
          <p:cNvPr id="243" name="AutoShape 176"/>
          <p:cNvSpPr>
            <a:spLocks/>
          </p:cNvSpPr>
          <p:nvPr/>
        </p:nvSpPr>
        <p:spPr bwMode="auto">
          <a:xfrm>
            <a:off x="6817660" y="2230888"/>
            <a:ext cx="1791471" cy="392112"/>
          </a:xfrm>
          <a:prstGeom prst="accentCallout2">
            <a:avLst>
              <a:gd name="adj1" fmla="val 100023"/>
              <a:gd name="adj2" fmla="val -13760"/>
              <a:gd name="adj3" fmla="val 97546"/>
              <a:gd name="adj4" fmla="val -38531"/>
              <a:gd name="adj5" fmla="val 78374"/>
              <a:gd name="adj6" fmla="val -57483"/>
            </a:avLst>
          </a:prstGeom>
          <a:noFill/>
          <a:ln w="9525">
            <a:solidFill>
              <a:schemeClr val="accent1"/>
            </a:solidFill>
            <a:miter lim="800000"/>
            <a:headEnd/>
            <a:tailEnd type="diamond" w="med" len="med"/>
          </a:ln>
          <a:effectLst/>
        </p:spPr>
        <p:txBody>
          <a:bodyPr anchor="ctr"/>
          <a:lstStyle/>
          <a:p>
            <a:pPr>
              <a:lnSpc>
                <a:spcPct val="80000"/>
              </a:lnSpc>
            </a:pPr>
            <a:r>
              <a:rPr lang="en-US" altLang="zh-CN" dirty="0" smtClean="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掌握使用</a:t>
            </a:r>
            <a:r>
              <a:rPr lang="en-US" altLang="zh-CN" dirty="0">
                <a:solidFill>
                  <a:schemeClr val="tx2">
                    <a:lumMod val="50000"/>
                  </a:schemeClr>
                </a:solidFill>
                <a:latin typeface="黑体" pitchFamily="49" charset="-122"/>
                <a:ea typeface="黑体" pitchFamily="49" charset="-122"/>
              </a:rPr>
              <a:t>Management Studio</a:t>
            </a:r>
            <a:r>
              <a:rPr lang="zh-CN" altLang="en-US" dirty="0">
                <a:solidFill>
                  <a:schemeClr val="tx2">
                    <a:lumMod val="50000"/>
                  </a:schemeClr>
                </a:solidFill>
                <a:latin typeface="黑体" pitchFamily="49" charset="-122"/>
                <a:ea typeface="黑体" pitchFamily="49" charset="-122"/>
              </a:rPr>
              <a:t>设置检查（</a:t>
            </a:r>
            <a:r>
              <a:rPr lang="en-US" altLang="zh-CN" dirty="0">
                <a:solidFill>
                  <a:schemeClr val="tx2">
                    <a:lumMod val="50000"/>
                  </a:schemeClr>
                </a:solidFill>
                <a:latin typeface="黑体" pitchFamily="49" charset="-122"/>
                <a:ea typeface="黑体" pitchFamily="49" charset="-122"/>
              </a:rPr>
              <a:t>CHECK</a:t>
            </a:r>
            <a:r>
              <a:rPr lang="zh-CN" altLang="en-US" dirty="0">
                <a:solidFill>
                  <a:schemeClr val="tx2">
                    <a:lumMod val="50000"/>
                  </a:schemeClr>
                </a:solidFill>
                <a:latin typeface="黑体" pitchFamily="49" charset="-122"/>
                <a:ea typeface="黑体" pitchFamily="49" charset="-122"/>
              </a:rPr>
              <a:t>）约束的方法</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latin typeface="+mj-ea"/>
              </a:rPr>
              <a:t>任务</a:t>
            </a:r>
            <a:r>
              <a:rPr lang="en-US" altLang="zh-CN" dirty="0" smtClean="0">
                <a:latin typeface="+mj-ea"/>
              </a:rPr>
              <a:t>3</a:t>
            </a:r>
            <a:r>
              <a:rPr lang="zh-CN" altLang="en-US" dirty="0" smtClean="0">
                <a:latin typeface="+mj-ea"/>
              </a:rPr>
              <a:t>（续）</a:t>
            </a:r>
            <a:endParaRPr lang="en-US" altLang="zh-CN" b="0" dirty="0">
              <a:latin typeface="+mj-ea"/>
            </a:endParaRPr>
          </a:p>
        </p:txBody>
      </p:sp>
      <p:grpSp>
        <p:nvGrpSpPr>
          <p:cNvPr id="2" name="Group 3"/>
          <p:cNvGrpSpPr>
            <a:grpSpLocks/>
          </p:cNvGrpSpPr>
          <p:nvPr/>
        </p:nvGrpSpPr>
        <p:grpSpPr bwMode="auto">
          <a:xfrm>
            <a:off x="1236589" y="1789565"/>
            <a:ext cx="1724025" cy="482600"/>
            <a:chOff x="816" y="2966"/>
            <a:chExt cx="1440" cy="448"/>
          </a:xfrm>
        </p:grpSpPr>
        <p:sp>
          <p:nvSpPr>
            <p:cNvPr id="71684" name="Freeform 4"/>
            <p:cNvSpPr>
              <a:spLocks/>
            </p:cNvSpPr>
            <p:nvPr/>
          </p:nvSpPr>
          <p:spPr bwMode="gray">
            <a:xfrm>
              <a:off x="901" y="3224"/>
              <a:ext cx="1270" cy="190"/>
            </a:xfrm>
            <a:custGeom>
              <a:avLst/>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 ang="0">
                  <a:pos x="1120" y="252"/>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969696"/>
            </a:solidFill>
            <a:ln w="0">
              <a:noFill/>
              <a:prstDash val="solid"/>
              <a:round/>
              <a:headEnd/>
              <a:tailEnd/>
            </a:ln>
          </p:spPr>
          <p:txBody>
            <a:bodyPr/>
            <a:lstStyle/>
            <a:p>
              <a:endParaRPr lang="zh-CN" altLang="en-US"/>
            </a:p>
          </p:txBody>
        </p:sp>
        <p:sp>
          <p:nvSpPr>
            <p:cNvPr id="71685" name="Rectangle 5"/>
            <p:cNvSpPr>
              <a:spLocks noChangeArrowheads="1"/>
            </p:cNvSpPr>
            <p:nvPr/>
          </p:nvSpPr>
          <p:spPr bwMode="gray">
            <a:xfrm>
              <a:off x="816" y="2966"/>
              <a:ext cx="1440" cy="393"/>
            </a:xfrm>
            <a:prstGeom prst="rect">
              <a:avLst/>
            </a:prstGeom>
            <a:gradFill rotWithShape="1">
              <a:gsLst>
                <a:gs pos="0">
                  <a:schemeClr val="accent1">
                    <a:gamma/>
                    <a:tint val="48627"/>
                    <a:invGamma/>
                  </a:schemeClr>
                </a:gs>
                <a:gs pos="100000">
                  <a:schemeClr val="accent1"/>
                </a:gs>
              </a:gsLst>
              <a:lin ang="2700000" scaled="1"/>
            </a:gradFill>
            <a:ln w="9525" algn="ctr">
              <a:noFill/>
              <a:miter lim="800000"/>
              <a:headEnd/>
              <a:tailEnd/>
            </a:ln>
            <a:effectLst/>
          </p:spPr>
          <p:txBody>
            <a:bodyPr wrap="none" anchor="ctr"/>
            <a:lstStyle/>
            <a:p>
              <a:pPr eaLnBrk="0" hangingPunct="0"/>
              <a:r>
                <a:rPr lang="zh-CN" altLang="en-US" dirty="0">
                  <a:solidFill>
                    <a:srgbClr val="000000"/>
                  </a:solidFill>
                  <a:effectLst>
                    <a:outerShdw blurRad="38100" dist="38100" dir="2700000" algn="tl">
                      <a:srgbClr val="FFFFFF"/>
                    </a:outerShdw>
                  </a:effectLst>
                </a:rPr>
                <a:t>知识总结：</a:t>
              </a:r>
            </a:p>
          </p:txBody>
        </p:sp>
      </p:grpSp>
      <p:cxnSp>
        <p:nvCxnSpPr>
          <p:cNvPr id="71696" name="AutoShape 16"/>
          <p:cNvCxnSpPr>
            <a:cxnSpLocks noChangeShapeType="1"/>
          </p:cNvCxnSpPr>
          <p:nvPr/>
        </p:nvCxnSpPr>
        <p:spPr bwMode="gray">
          <a:xfrm>
            <a:off x="1907704" y="2740981"/>
            <a:ext cx="27" cy="1522841"/>
          </a:xfrm>
          <a:prstGeom prst="straightConnector1">
            <a:avLst/>
          </a:prstGeom>
          <a:noFill/>
          <a:ln w="9525">
            <a:solidFill>
              <a:srgbClr val="808080"/>
            </a:solidFill>
            <a:round/>
            <a:headEnd/>
            <a:tailEnd/>
          </a:ln>
          <a:effectLst/>
        </p:spPr>
      </p:cxnSp>
      <p:cxnSp>
        <p:nvCxnSpPr>
          <p:cNvPr id="71697" name="AutoShape 17"/>
          <p:cNvCxnSpPr>
            <a:cxnSpLocks noChangeShapeType="1"/>
          </p:cNvCxnSpPr>
          <p:nvPr/>
        </p:nvCxnSpPr>
        <p:spPr bwMode="gray">
          <a:xfrm flipH="1">
            <a:off x="1914025" y="4263822"/>
            <a:ext cx="1" cy="1616625"/>
          </a:xfrm>
          <a:prstGeom prst="straightConnector1">
            <a:avLst/>
          </a:prstGeom>
          <a:noFill/>
          <a:ln w="9525">
            <a:solidFill>
              <a:srgbClr val="808080"/>
            </a:solidFill>
            <a:round/>
            <a:headEnd/>
            <a:tailEnd/>
          </a:ln>
          <a:effectLst/>
        </p:spPr>
      </p:cxnSp>
      <p:sp>
        <p:nvSpPr>
          <p:cNvPr id="71698" name="Line 18"/>
          <p:cNvSpPr>
            <a:spLocks noChangeShapeType="1"/>
          </p:cNvSpPr>
          <p:nvPr/>
        </p:nvSpPr>
        <p:spPr bwMode="auto">
          <a:xfrm flipV="1">
            <a:off x="1907731" y="2695837"/>
            <a:ext cx="5984892" cy="32061"/>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699" name="Line 19"/>
          <p:cNvSpPr>
            <a:spLocks noChangeShapeType="1"/>
          </p:cNvSpPr>
          <p:nvPr/>
        </p:nvSpPr>
        <p:spPr bwMode="auto">
          <a:xfrm>
            <a:off x="1920427" y="4077072"/>
            <a:ext cx="5959500" cy="0"/>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0" name="Line 20"/>
          <p:cNvSpPr>
            <a:spLocks noChangeShapeType="1"/>
          </p:cNvSpPr>
          <p:nvPr/>
        </p:nvSpPr>
        <p:spPr bwMode="auto">
          <a:xfrm flipV="1">
            <a:off x="1980654" y="5877272"/>
            <a:ext cx="5943600" cy="3175"/>
          </a:xfrm>
          <a:prstGeom prst="line">
            <a:avLst/>
          </a:prstGeom>
          <a:noFill/>
          <a:ln w="38100" cap="rnd">
            <a:solidFill>
              <a:srgbClr val="969696"/>
            </a:solidFill>
            <a:prstDash val="sysDot"/>
            <a:round/>
            <a:headEnd/>
            <a:tailEnd type="oval" w="med" len="med"/>
          </a:ln>
          <a:effectLst/>
        </p:spPr>
        <p:txBody>
          <a:bodyPr/>
          <a:lstStyle/>
          <a:p>
            <a:endParaRPr lang="zh-CN" altLang="en-US"/>
          </a:p>
        </p:txBody>
      </p:sp>
      <p:sp>
        <p:nvSpPr>
          <p:cNvPr id="71702" name="Text Box 22"/>
          <p:cNvSpPr txBox="1">
            <a:spLocks noChangeArrowheads="1"/>
          </p:cNvSpPr>
          <p:nvPr/>
        </p:nvSpPr>
        <p:spPr bwMode="auto">
          <a:xfrm>
            <a:off x="2047813" y="2924944"/>
            <a:ext cx="5584442" cy="923330"/>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一个表只能有一个主键。建议使用一个小的整数列作为主键，在实际工作中常常将代码列，如学号、编号、课程号等定义为主键。</a:t>
            </a:r>
          </a:p>
        </p:txBody>
      </p:sp>
      <p:sp>
        <p:nvSpPr>
          <p:cNvPr id="71703" name="Text Box 23"/>
          <p:cNvSpPr txBox="1">
            <a:spLocks noChangeArrowheads="1"/>
          </p:cNvSpPr>
          <p:nvPr/>
        </p:nvSpPr>
        <p:spPr bwMode="auto">
          <a:xfrm>
            <a:off x="1985906" y="4263822"/>
            <a:ext cx="6468114" cy="1477328"/>
          </a:xfrm>
          <a:prstGeom prst="rect">
            <a:avLst/>
          </a:prstGeom>
          <a:noFill/>
          <a:ln w="9525">
            <a:noFill/>
            <a:miter lim="800000"/>
            <a:headEnd/>
            <a:tailEnd/>
          </a:ln>
          <a:effectLst/>
        </p:spPr>
        <p:txBody>
          <a:bodyPr wrap="square">
            <a:spAutoFit/>
          </a:bodyPr>
          <a:lstStyle/>
          <a:p>
            <a:pPr eaLnBrk="0" hangingPunct="0"/>
            <a:r>
              <a:rPr lang="zh-CN" altLang="en-US" dirty="0">
                <a:solidFill>
                  <a:schemeClr val="tx2">
                    <a:lumMod val="50000"/>
                  </a:schemeClr>
                </a:solidFill>
                <a:latin typeface="黑体" pitchFamily="49" charset="-122"/>
                <a:ea typeface="黑体" pitchFamily="49" charset="-122"/>
              </a:rPr>
              <a:t>标识列可以粗浅的理解为是自动编号列，不用人工输入，由计算机自动生成该列值。标识种子（初值）和增量默认值为</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，即第一行记录的该列值为</a:t>
            </a:r>
            <a:r>
              <a:rPr lang="en-US" altLang="zh-CN" dirty="0">
                <a:solidFill>
                  <a:schemeClr val="tx2">
                    <a:lumMod val="50000"/>
                  </a:schemeClr>
                </a:solidFill>
                <a:latin typeface="黑体" pitchFamily="49" charset="-122"/>
                <a:ea typeface="黑体" pitchFamily="49" charset="-122"/>
              </a:rPr>
              <a:t>1</a:t>
            </a:r>
            <a:r>
              <a:rPr lang="zh-CN" altLang="en-US" dirty="0">
                <a:solidFill>
                  <a:schemeClr val="tx2">
                    <a:lumMod val="50000"/>
                  </a:schemeClr>
                </a:solidFill>
                <a:latin typeface="黑体" pitchFamily="49" charset="-122"/>
                <a:ea typeface="黑体" pitchFamily="49" charset="-122"/>
              </a:rPr>
              <a:t>，第二行为</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依次类推；如果标识种子和增量分别为</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a:t>
            </a:r>
            <a:r>
              <a:rPr lang="en-US" altLang="zh-CN" dirty="0">
                <a:solidFill>
                  <a:schemeClr val="tx2">
                    <a:lumMod val="50000"/>
                  </a:schemeClr>
                </a:solidFill>
                <a:latin typeface="黑体" pitchFamily="49" charset="-122"/>
                <a:ea typeface="黑体" pitchFamily="49" charset="-122"/>
              </a:rPr>
              <a:t>3</a:t>
            </a:r>
            <a:r>
              <a:rPr lang="zh-CN" altLang="en-US" dirty="0">
                <a:solidFill>
                  <a:schemeClr val="tx2">
                    <a:lumMod val="50000"/>
                  </a:schemeClr>
                </a:solidFill>
                <a:latin typeface="黑体" pitchFamily="49" charset="-122"/>
                <a:ea typeface="黑体" pitchFamily="49" charset="-122"/>
              </a:rPr>
              <a:t>，那么第一行记录的该列值为</a:t>
            </a:r>
            <a:r>
              <a:rPr lang="en-US" altLang="zh-CN" dirty="0">
                <a:solidFill>
                  <a:schemeClr val="tx2">
                    <a:lumMod val="50000"/>
                  </a:schemeClr>
                </a:solidFill>
                <a:latin typeface="黑体" pitchFamily="49" charset="-122"/>
                <a:ea typeface="黑体" pitchFamily="49" charset="-122"/>
              </a:rPr>
              <a:t>2</a:t>
            </a:r>
            <a:r>
              <a:rPr lang="zh-CN" altLang="en-US" dirty="0">
                <a:solidFill>
                  <a:schemeClr val="tx2">
                    <a:lumMod val="50000"/>
                  </a:schemeClr>
                </a:solidFill>
                <a:latin typeface="黑体" pitchFamily="49" charset="-122"/>
                <a:ea typeface="黑体" pitchFamily="49" charset="-122"/>
              </a:rPr>
              <a:t>，第二行为</a:t>
            </a:r>
            <a:r>
              <a:rPr lang="en-US" altLang="zh-CN" dirty="0">
                <a:solidFill>
                  <a:schemeClr val="tx2">
                    <a:lumMod val="50000"/>
                  </a:schemeClr>
                </a:solidFill>
                <a:latin typeface="黑体" pitchFamily="49" charset="-122"/>
                <a:ea typeface="黑体" pitchFamily="49" charset="-122"/>
              </a:rPr>
              <a:t>5</a:t>
            </a:r>
            <a:r>
              <a:rPr lang="zh-CN" altLang="en-US" dirty="0">
                <a:solidFill>
                  <a:schemeClr val="tx2">
                    <a:lumMod val="50000"/>
                  </a:schemeClr>
                </a:solidFill>
                <a:latin typeface="黑体" pitchFamily="49" charset="-122"/>
                <a:ea typeface="黑体" pitchFamily="49" charset="-122"/>
              </a:rPr>
              <a:t>，第三行为</a:t>
            </a:r>
            <a:r>
              <a:rPr lang="en-US" altLang="zh-CN" dirty="0">
                <a:solidFill>
                  <a:schemeClr val="tx2">
                    <a:lumMod val="50000"/>
                  </a:schemeClr>
                </a:solidFill>
                <a:latin typeface="黑体" pitchFamily="49" charset="-122"/>
                <a:ea typeface="黑体" pitchFamily="49" charset="-122"/>
              </a:rPr>
              <a:t>8……</a:t>
            </a:r>
            <a:r>
              <a:rPr lang="zh-CN" altLang="en-US" dirty="0">
                <a:solidFill>
                  <a:schemeClr val="tx2">
                    <a:lumMod val="50000"/>
                  </a:schemeClr>
                </a:solidFill>
                <a:latin typeface="黑体" pitchFamily="49" charset="-122"/>
                <a:ea typeface="黑体" pitchFamily="49" charset="-122"/>
              </a:rPr>
              <a:t>。</a:t>
            </a:r>
          </a:p>
        </p:txBody>
      </p:sp>
    </p:spTree>
    <p:extLst>
      <p:ext uri="{BB962C8B-B14F-4D97-AF65-F5344CB8AC3E}">
        <p14:creationId xmlns:p14="http://schemas.microsoft.com/office/powerpoint/2010/main" xmlns="" val="1412327524"/>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366735" y="260648"/>
            <a:ext cx="5194920" cy="927100"/>
          </a:xfrm>
        </p:spPr>
        <p:txBody>
          <a:bodyPr/>
          <a:lstStyle/>
          <a:p>
            <a:r>
              <a:rPr lang="zh-CN" altLang="en-US" dirty="0" smtClean="0"/>
              <a:t>任务</a:t>
            </a:r>
            <a:r>
              <a:rPr lang="en-US" altLang="zh-CN" dirty="0" smtClean="0"/>
              <a:t>3  </a:t>
            </a:r>
            <a:r>
              <a:rPr lang="zh-CN" altLang="en-US" dirty="0"/>
              <a:t>（续）</a:t>
            </a:r>
            <a:endParaRPr lang="en-US" altLang="zh-CN" dirty="0">
              <a:ea typeface="宋体" pitchFamily="2" charset="-122"/>
            </a:endParaRPr>
          </a:p>
        </p:txBody>
      </p:sp>
      <p:sp>
        <p:nvSpPr>
          <p:cNvPr id="59395" name="Rectangle 3"/>
          <p:cNvSpPr>
            <a:spLocks noChangeArrowheads="1"/>
          </p:cNvSpPr>
          <p:nvPr/>
        </p:nvSpPr>
        <p:spPr bwMode="black">
          <a:xfrm>
            <a:off x="1179344" y="2087236"/>
            <a:ext cx="5651515" cy="341632"/>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buFont typeface="Wingdings" pitchFamily="2" charset="2"/>
              <a:buNone/>
            </a:pPr>
            <a:r>
              <a:rPr lang="zh-CN" altLang="en-US" dirty="0">
                <a:solidFill>
                  <a:schemeClr val="tx2">
                    <a:lumMod val="50000"/>
                  </a:schemeClr>
                </a:solidFill>
                <a:latin typeface="黑体" pitchFamily="49" charset="-122"/>
                <a:ea typeface="黑体" pitchFamily="49" charset="-122"/>
              </a:rPr>
              <a:t>使用标识列要注意以下几个问题：</a:t>
            </a:r>
          </a:p>
        </p:txBody>
      </p:sp>
      <p:sp>
        <p:nvSpPr>
          <p:cNvPr id="59396" name="Line 4"/>
          <p:cNvSpPr>
            <a:spLocks noChangeShapeType="1"/>
          </p:cNvSpPr>
          <p:nvPr/>
        </p:nvSpPr>
        <p:spPr bwMode="auto">
          <a:xfrm>
            <a:off x="1034881" y="1796284"/>
            <a:ext cx="0" cy="392909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59408" name="AutoShape 16"/>
          <p:cNvSpPr>
            <a:spLocks noChangeArrowheads="1"/>
          </p:cNvSpPr>
          <p:nvPr/>
        </p:nvSpPr>
        <p:spPr bwMode="gray">
          <a:xfrm>
            <a:off x="1411120" y="2766253"/>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lgn="ctr">
            <a:noFill/>
            <a:round/>
            <a:headEnd/>
            <a:tailEnd/>
          </a:ln>
          <a:effectLst/>
        </p:spPr>
        <p:txBody>
          <a:bodyPr wrap="none" anchor="ctr"/>
          <a:lstStyle/>
          <a:p>
            <a:endParaRPr lang="zh-CN" altLang="en-US"/>
          </a:p>
        </p:txBody>
      </p:sp>
      <p:sp>
        <p:nvSpPr>
          <p:cNvPr id="59409" name="AutoShape 17"/>
          <p:cNvSpPr>
            <a:spLocks noChangeArrowheads="1"/>
          </p:cNvSpPr>
          <p:nvPr/>
        </p:nvSpPr>
        <p:spPr bwMode="gray">
          <a:xfrm>
            <a:off x="1411120" y="3463384"/>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w="9525" algn="ctr">
            <a:noFill/>
            <a:round/>
            <a:headEnd/>
            <a:tailEnd/>
          </a:ln>
          <a:effectLst/>
        </p:spPr>
        <p:txBody>
          <a:bodyPr wrap="none" anchor="ctr"/>
          <a:lstStyle/>
          <a:p>
            <a:endParaRPr lang="zh-CN" altLang="en-US"/>
          </a:p>
        </p:txBody>
      </p:sp>
      <p:sp>
        <p:nvSpPr>
          <p:cNvPr id="59412" name="Text Box 20"/>
          <p:cNvSpPr txBox="1">
            <a:spLocks noChangeArrowheads="1"/>
          </p:cNvSpPr>
          <p:nvPr/>
        </p:nvSpPr>
        <p:spPr bwMode="gray">
          <a:xfrm>
            <a:off x="1694875" y="2765406"/>
            <a:ext cx="6538641" cy="341632"/>
          </a:xfrm>
          <a:prstGeom prst="rect">
            <a:avLst/>
          </a:prstGeom>
          <a:noFill/>
          <a:ln w="9525" algn="ctr">
            <a:noFill/>
            <a:miter lim="800000"/>
            <a:headEnd/>
            <a:tailEnd/>
          </a:ln>
          <a:effectLst/>
        </p:spPr>
        <p:txBody>
          <a:bodyPr wrap="square">
            <a:spAutoFit/>
          </a:bodyPr>
          <a:lstStyle/>
          <a:p>
            <a:pPr eaLnBrk="1" hangingPunct="1">
              <a:lnSpc>
                <a:spcPct val="90000"/>
              </a:lnSpc>
              <a:spcBef>
                <a:spcPct val="20000"/>
              </a:spcBef>
              <a:spcAft>
                <a:spcPct val="10000"/>
              </a:spcAft>
              <a:buClr>
                <a:schemeClr val="tx2"/>
              </a:buClr>
            </a:pPr>
            <a:r>
              <a:rPr lang="zh-CN" altLang="en-US" dirty="0">
                <a:solidFill>
                  <a:schemeClr val="tx2">
                    <a:lumMod val="50000"/>
                  </a:schemeClr>
                </a:solidFill>
                <a:latin typeface="黑体" pitchFamily="49" charset="-122"/>
                <a:ea typeface="黑体" pitchFamily="49" charset="-122"/>
              </a:rPr>
              <a:t>标识列的数据类型必须属于数字类型，比如</a:t>
            </a:r>
            <a:r>
              <a:rPr lang="en-US" altLang="zh-CN" dirty="0">
                <a:solidFill>
                  <a:schemeClr val="tx2">
                    <a:lumMod val="50000"/>
                  </a:schemeClr>
                </a:solidFill>
                <a:latin typeface="黑体" pitchFamily="49" charset="-122"/>
                <a:ea typeface="黑体" pitchFamily="49" charset="-122"/>
              </a:rPr>
              <a:t>decimal</a:t>
            </a:r>
            <a:r>
              <a:rPr lang="zh-CN" altLang="en-US" dirty="0">
                <a:solidFill>
                  <a:schemeClr val="tx2">
                    <a:lumMod val="50000"/>
                  </a:schemeClr>
                </a:solidFill>
                <a:latin typeface="黑体" pitchFamily="49" charset="-122"/>
                <a:ea typeface="黑体" pitchFamily="49" charset="-122"/>
              </a:rPr>
              <a:t>、</a:t>
            </a:r>
            <a:r>
              <a:rPr lang="en-US" altLang="zh-CN" dirty="0" err="1">
                <a:solidFill>
                  <a:schemeClr val="tx2">
                    <a:lumMod val="50000"/>
                  </a:schemeClr>
                </a:solidFill>
                <a:latin typeface="黑体" pitchFamily="49" charset="-122"/>
                <a:ea typeface="黑体" pitchFamily="49" charset="-122"/>
              </a:rPr>
              <a:t>int</a:t>
            </a:r>
            <a:r>
              <a:rPr lang="zh-CN" altLang="en-US" dirty="0">
                <a:solidFill>
                  <a:schemeClr val="tx2">
                    <a:lumMod val="50000"/>
                  </a:schemeClr>
                </a:solidFill>
                <a:latin typeface="黑体" pitchFamily="49" charset="-122"/>
                <a:ea typeface="黑体" pitchFamily="49" charset="-122"/>
              </a:rPr>
              <a:t>等。</a:t>
            </a:r>
          </a:p>
        </p:txBody>
      </p:sp>
      <p:sp>
        <p:nvSpPr>
          <p:cNvPr id="59413" name="Text Box 21"/>
          <p:cNvSpPr txBox="1">
            <a:spLocks noChangeArrowheads="1"/>
          </p:cNvSpPr>
          <p:nvPr/>
        </p:nvSpPr>
        <p:spPr bwMode="gray">
          <a:xfrm>
            <a:off x="1665120" y="3425284"/>
            <a:ext cx="6568396" cy="359778"/>
          </a:xfrm>
          <a:prstGeom prst="rect">
            <a:avLst/>
          </a:prstGeom>
          <a:noFill/>
          <a:ln w="9525" algn="ctr">
            <a:noFill/>
            <a:miter lim="800000"/>
            <a:headEnd/>
            <a:tailEnd/>
          </a:ln>
          <a:effectLst/>
        </p:spPr>
        <p:txBody>
          <a:bodyPr wrap="square">
            <a:spAutoFit/>
          </a:bodyPr>
          <a:lstStyle/>
          <a:p>
            <a:pPr marL="0" indent="0">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标识列不允许出现空值，也不能有默认值约束、检查约束。</a:t>
            </a:r>
          </a:p>
        </p:txBody>
      </p:sp>
      <p:sp>
        <p:nvSpPr>
          <p:cNvPr id="59416" name="Line 24"/>
          <p:cNvSpPr>
            <a:spLocks noChangeShapeType="1"/>
          </p:cNvSpPr>
          <p:nvPr/>
        </p:nvSpPr>
        <p:spPr bwMode="auto">
          <a:xfrm rot="16200000" flipH="1">
            <a:off x="3952980" y="-297897"/>
            <a:ext cx="0" cy="576000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2" name="矩形 1"/>
          <p:cNvSpPr/>
          <p:nvPr/>
        </p:nvSpPr>
        <p:spPr>
          <a:xfrm>
            <a:off x="1179344" y="5009793"/>
            <a:ext cx="7054172" cy="840230"/>
          </a:xfrm>
          <a:prstGeom prst="rect">
            <a:avLst/>
          </a:prstGeom>
        </p:spPr>
        <p:txBody>
          <a:bodyPr wrap="square">
            <a:spAutoFit/>
          </a:bodyPr>
          <a:lstStyle/>
          <a:p>
            <a:pPr>
              <a:lnSpc>
                <a:spcPct val="90000"/>
              </a:lnSpc>
              <a:spcBef>
                <a:spcPct val="20000"/>
              </a:spcBef>
              <a:spcAft>
                <a:spcPct val="10000"/>
              </a:spcAft>
              <a:buClr>
                <a:schemeClr val="tx2"/>
              </a:buClr>
              <a:buFont typeface="Wingdings" pitchFamily="2" charset="2"/>
              <a:buNone/>
            </a:pPr>
            <a:r>
              <a:rPr lang="zh-CN" altLang="en-US" dirty="0">
                <a:latin typeface="黑体" pitchFamily="49" charset="-122"/>
                <a:ea typeface="黑体" pitchFamily="49" charset="-122"/>
              </a:rPr>
              <a:t>使用</a:t>
            </a:r>
            <a:r>
              <a:rPr lang="en-US" altLang="zh-CN" dirty="0">
                <a:latin typeface="黑体" pitchFamily="49" charset="-122"/>
                <a:ea typeface="黑体" pitchFamily="49" charset="-122"/>
              </a:rPr>
              <a:t>T-SQL</a:t>
            </a:r>
            <a:r>
              <a:rPr lang="zh-CN" altLang="en-US" dirty="0">
                <a:latin typeface="黑体" pitchFamily="49" charset="-122"/>
                <a:ea typeface="黑体" pitchFamily="49" charset="-122"/>
              </a:rPr>
              <a:t>语句设置标识列约束，可以在</a:t>
            </a:r>
            <a:r>
              <a:rPr lang="en-US" altLang="zh-CN" dirty="0">
                <a:latin typeface="黑体" pitchFamily="49" charset="-122"/>
                <a:ea typeface="黑体" pitchFamily="49" charset="-122"/>
              </a:rPr>
              <a:t>CREATE TABLE</a:t>
            </a:r>
            <a:r>
              <a:rPr lang="zh-CN" altLang="en-US" dirty="0">
                <a:latin typeface="黑体" pitchFamily="49" charset="-122"/>
                <a:ea typeface="黑体" pitchFamily="49" charset="-122"/>
              </a:rPr>
              <a:t>命令中相应列的定义处加入“</a:t>
            </a:r>
            <a:r>
              <a:rPr lang="en-US" altLang="zh-CN" dirty="0">
                <a:latin typeface="黑体" pitchFamily="49" charset="-122"/>
                <a:ea typeface="黑体" pitchFamily="49" charset="-122"/>
              </a:rPr>
              <a:t>IDENTITY(1,1)”</a:t>
            </a:r>
            <a:r>
              <a:rPr lang="zh-CN" altLang="en-US" dirty="0">
                <a:latin typeface="黑体" pitchFamily="49" charset="-122"/>
                <a:ea typeface="黑体" pitchFamily="49" charset="-122"/>
              </a:rPr>
              <a:t>关键字来实现，括号中的两个数字分别表示标识种子和标识增量。</a:t>
            </a:r>
          </a:p>
        </p:txBody>
      </p:sp>
      <p:sp>
        <p:nvSpPr>
          <p:cNvPr id="11" name="AutoShape 17"/>
          <p:cNvSpPr>
            <a:spLocks noChangeArrowheads="1"/>
          </p:cNvSpPr>
          <p:nvPr/>
        </p:nvSpPr>
        <p:spPr bwMode="gray">
          <a:xfrm>
            <a:off x="1411120" y="4191470"/>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w="9525" algn="ctr">
            <a:noFill/>
            <a:round/>
            <a:headEnd/>
            <a:tailEnd/>
          </a:ln>
          <a:effectLst/>
        </p:spPr>
        <p:txBody>
          <a:bodyPr wrap="none" anchor="ctr"/>
          <a:lstStyle/>
          <a:p>
            <a:endParaRPr lang="zh-CN" altLang="en-US"/>
          </a:p>
        </p:txBody>
      </p:sp>
      <p:sp>
        <p:nvSpPr>
          <p:cNvPr id="12" name="Text Box 21"/>
          <p:cNvSpPr txBox="1">
            <a:spLocks noChangeArrowheads="1"/>
          </p:cNvSpPr>
          <p:nvPr/>
        </p:nvSpPr>
        <p:spPr bwMode="gray">
          <a:xfrm>
            <a:off x="1665120" y="4153370"/>
            <a:ext cx="6322617" cy="701731"/>
          </a:xfrm>
          <a:prstGeom prst="rect">
            <a:avLst/>
          </a:prstGeom>
          <a:noFill/>
          <a:ln w="9525" algn="ctr">
            <a:noFill/>
            <a:miter lim="800000"/>
            <a:headEnd/>
            <a:tailEnd/>
          </a:ln>
          <a:effectLst/>
        </p:spPr>
        <p:txBody>
          <a:bodyPr wrap="square">
            <a:spAutoFit/>
          </a:bodyPr>
          <a:lstStyle/>
          <a:p>
            <a:pPr marL="0" indent="0">
              <a:lnSpc>
                <a:spcPct val="110000"/>
              </a:lnSpc>
              <a:buFont typeface="Wingdings" pitchFamily="2" charset="2"/>
              <a:buNone/>
            </a:pPr>
            <a:r>
              <a:rPr lang="zh-CN" altLang="en-US" dirty="0">
                <a:solidFill>
                  <a:schemeClr val="tx2">
                    <a:lumMod val="50000"/>
                  </a:schemeClr>
                </a:solidFill>
                <a:latin typeface="黑体" pitchFamily="49" charset="-122"/>
                <a:ea typeface="黑体" pitchFamily="49" charset="-122"/>
              </a:rPr>
              <a:t>标识列中的数据是自动生成的，默认情况下，不能在该列上输入数据</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latin typeface="+mj-ea"/>
              </a:rPr>
              <a:t>任务</a:t>
            </a:r>
            <a:r>
              <a:rPr lang="en-US" altLang="zh-CN" sz="2800" dirty="0" smtClean="0">
                <a:latin typeface="+mj-ea"/>
              </a:rPr>
              <a:t>4  </a:t>
            </a:r>
            <a:r>
              <a:rPr lang="zh-CN" altLang="en-US" sz="2800" dirty="0" smtClean="0">
                <a:latin typeface="+mj-ea"/>
              </a:rPr>
              <a:t>使用</a:t>
            </a:r>
            <a:r>
              <a:rPr lang="en-US" altLang="zh-CN" sz="2800" dirty="0">
                <a:latin typeface="+mj-ea"/>
              </a:rPr>
              <a:t>T-SQL</a:t>
            </a:r>
            <a:r>
              <a:rPr lang="zh-CN" altLang="en-US" sz="2800" dirty="0">
                <a:latin typeface="+mj-ea"/>
              </a:rPr>
              <a:t>语句为</a:t>
            </a:r>
            <a:r>
              <a:rPr lang="en-US" altLang="zh-CN" sz="2800" dirty="0" err="1">
                <a:latin typeface="+mj-ea"/>
              </a:rPr>
              <a:t>Student_Course</a:t>
            </a:r>
            <a:r>
              <a:rPr lang="zh-CN" altLang="en-US" sz="2800" dirty="0">
                <a:latin typeface="+mj-ea"/>
              </a:rPr>
              <a:t>表创建外键约束</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62</a:t>
            </a:fld>
            <a:endParaRPr lang="en-US" altLang="zh-CN"/>
          </a:p>
        </p:txBody>
      </p:sp>
      <p:sp>
        <p:nvSpPr>
          <p:cNvPr id="6" name="AutoShape 4"/>
          <p:cNvSpPr>
            <a:spLocks noChangeArrowheads="1"/>
          </p:cNvSpPr>
          <p:nvPr/>
        </p:nvSpPr>
        <p:spPr bwMode="gray">
          <a:xfrm>
            <a:off x="1879567" y="1969057"/>
            <a:ext cx="3628537" cy="53733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083500" y="1978791"/>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790559" y="20757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054325" y="2011825"/>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264984" y="1969057"/>
            <a:ext cx="3222871"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新建查询文件</a:t>
            </a:r>
            <a:endParaRPr lang="en-US" altLang="zh-CN" b="1" dirty="0">
              <a:solidFill>
                <a:schemeClr val="tx2">
                  <a:lumMod val="50000"/>
                </a:schemeClr>
              </a:solidFill>
              <a:latin typeface="黑体" pitchFamily="49" charset="-122"/>
              <a:ea typeface="黑体" pitchFamily="49" charset="-122"/>
            </a:endParaRPr>
          </a:p>
        </p:txBody>
      </p:sp>
      <p:sp>
        <p:nvSpPr>
          <p:cNvPr id="3" name="矩形 2"/>
          <p:cNvSpPr/>
          <p:nvPr/>
        </p:nvSpPr>
        <p:spPr>
          <a:xfrm>
            <a:off x="5724128" y="2057474"/>
            <a:ext cx="2736304" cy="1754326"/>
          </a:xfrm>
          <a:prstGeom prst="rect">
            <a:avLst/>
          </a:prstGeom>
          <a:solidFill>
            <a:srgbClr val="00B0F0"/>
          </a:solidFill>
        </p:spPr>
        <p:txBody>
          <a:bodyPr wrap="square">
            <a:spAutoFit/>
          </a:bodyPr>
          <a:lstStyle/>
          <a:p>
            <a:r>
              <a:rPr lang="zh-CN" altLang="en-US" dirty="0">
                <a:solidFill>
                  <a:schemeClr val="bg1"/>
                </a:solidFill>
                <a:latin typeface="黑体" pitchFamily="49" charset="-122"/>
                <a:ea typeface="黑体" pitchFamily="49" charset="-122"/>
              </a:rPr>
              <a:t>限制</a:t>
            </a:r>
            <a:r>
              <a:rPr lang="en-US" altLang="zh-CN" dirty="0" err="1">
                <a:solidFill>
                  <a:schemeClr val="bg1"/>
                </a:solidFill>
                <a:latin typeface="黑体" pitchFamily="49" charset="-122"/>
                <a:ea typeface="黑体" pitchFamily="49" charset="-122"/>
              </a:rPr>
              <a:t>Student_id</a:t>
            </a:r>
            <a:r>
              <a:rPr lang="zh-CN" altLang="en-US" dirty="0">
                <a:solidFill>
                  <a:schemeClr val="bg1"/>
                </a:solidFill>
                <a:latin typeface="黑体" pitchFamily="49" charset="-122"/>
                <a:ea typeface="黑体" pitchFamily="49" charset="-122"/>
              </a:rPr>
              <a:t>列的数据只能是</a:t>
            </a:r>
            <a:r>
              <a:rPr lang="en-US" altLang="zh-CN" dirty="0">
                <a:solidFill>
                  <a:schemeClr val="bg1"/>
                </a:solidFill>
                <a:latin typeface="黑体" pitchFamily="49" charset="-122"/>
                <a:ea typeface="黑体" pitchFamily="49" charset="-122"/>
              </a:rPr>
              <a:t>Students</a:t>
            </a:r>
            <a:r>
              <a:rPr lang="zh-CN" altLang="en-US" dirty="0">
                <a:solidFill>
                  <a:schemeClr val="bg1"/>
                </a:solidFill>
                <a:latin typeface="黑体" pitchFamily="49" charset="-122"/>
                <a:ea typeface="黑体" pitchFamily="49" charset="-122"/>
              </a:rPr>
              <a:t>表</a:t>
            </a:r>
            <a:r>
              <a:rPr lang="en-US" altLang="zh-CN" dirty="0" err="1">
                <a:solidFill>
                  <a:schemeClr val="bg1"/>
                </a:solidFill>
                <a:latin typeface="黑体" pitchFamily="49" charset="-122"/>
                <a:ea typeface="黑体" pitchFamily="49" charset="-122"/>
              </a:rPr>
              <a:t>Student_id</a:t>
            </a:r>
            <a:r>
              <a:rPr lang="zh-CN" altLang="en-US" dirty="0">
                <a:solidFill>
                  <a:schemeClr val="bg1"/>
                </a:solidFill>
                <a:latin typeface="黑体" pitchFamily="49" charset="-122"/>
                <a:ea typeface="黑体" pitchFamily="49" charset="-122"/>
              </a:rPr>
              <a:t>列的值，</a:t>
            </a:r>
            <a:r>
              <a:rPr lang="en-US" altLang="zh-CN" dirty="0" err="1">
                <a:solidFill>
                  <a:schemeClr val="bg1"/>
                </a:solidFill>
                <a:latin typeface="黑体" pitchFamily="49" charset="-122"/>
                <a:ea typeface="黑体" pitchFamily="49" charset="-122"/>
              </a:rPr>
              <a:t>Course_id</a:t>
            </a:r>
            <a:r>
              <a:rPr lang="zh-CN" altLang="en-US" dirty="0">
                <a:solidFill>
                  <a:schemeClr val="bg1"/>
                </a:solidFill>
                <a:latin typeface="黑体" pitchFamily="49" charset="-122"/>
                <a:ea typeface="黑体" pitchFamily="49" charset="-122"/>
              </a:rPr>
              <a:t>列的数据只能是</a:t>
            </a:r>
            <a:r>
              <a:rPr lang="en-US" altLang="zh-CN" dirty="0">
                <a:solidFill>
                  <a:schemeClr val="bg1"/>
                </a:solidFill>
                <a:latin typeface="黑体" pitchFamily="49" charset="-122"/>
                <a:ea typeface="黑体" pitchFamily="49" charset="-122"/>
              </a:rPr>
              <a:t>Courses</a:t>
            </a:r>
            <a:r>
              <a:rPr lang="zh-CN" altLang="en-US" dirty="0">
                <a:solidFill>
                  <a:schemeClr val="bg1"/>
                </a:solidFill>
                <a:latin typeface="黑体" pitchFamily="49" charset="-122"/>
                <a:ea typeface="黑体" pitchFamily="49" charset="-122"/>
              </a:rPr>
              <a:t>表</a:t>
            </a:r>
            <a:r>
              <a:rPr lang="en-US" altLang="zh-CN" dirty="0" err="1">
                <a:solidFill>
                  <a:schemeClr val="bg1"/>
                </a:solidFill>
                <a:latin typeface="黑体" pitchFamily="49" charset="-122"/>
                <a:ea typeface="黑体" pitchFamily="49" charset="-122"/>
              </a:rPr>
              <a:t>Course_id</a:t>
            </a:r>
            <a:r>
              <a:rPr lang="zh-CN" altLang="en-US" dirty="0">
                <a:solidFill>
                  <a:schemeClr val="bg1"/>
                </a:solidFill>
                <a:latin typeface="黑体" pitchFamily="49" charset="-122"/>
                <a:ea typeface="黑体" pitchFamily="49" charset="-122"/>
              </a:rPr>
              <a:t>列的值</a:t>
            </a:r>
            <a:endParaRPr lang="zh-CN" altLang="en-US" dirty="0">
              <a:solidFill>
                <a:schemeClr val="bg1"/>
              </a:solidFill>
            </a:endParaRPr>
          </a:p>
        </p:txBody>
      </p:sp>
      <p:sp>
        <p:nvSpPr>
          <p:cNvPr id="22" name="AutoShape 4"/>
          <p:cNvSpPr>
            <a:spLocks noChangeArrowheads="1"/>
          </p:cNvSpPr>
          <p:nvPr/>
        </p:nvSpPr>
        <p:spPr bwMode="gray">
          <a:xfrm>
            <a:off x="1939084" y="2757833"/>
            <a:ext cx="3628537" cy="53733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23" name="AutoShape 11"/>
          <p:cNvSpPr>
            <a:spLocks noChangeArrowheads="1"/>
          </p:cNvSpPr>
          <p:nvPr/>
        </p:nvSpPr>
        <p:spPr bwMode="gray">
          <a:xfrm>
            <a:off x="1143017" y="2767567"/>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24" name="Arc 13"/>
          <p:cNvSpPr>
            <a:spLocks/>
          </p:cNvSpPr>
          <p:nvPr/>
        </p:nvSpPr>
        <p:spPr bwMode="gray">
          <a:xfrm rot="15937656">
            <a:off x="1850076" y="286452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25" name="Text Box 16"/>
          <p:cNvSpPr txBox="1">
            <a:spLocks noChangeArrowheads="1"/>
          </p:cNvSpPr>
          <p:nvPr/>
        </p:nvSpPr>
        <p:spPr bwMode="gray">
          <a:xfrm>
            <a:off x="1113842" y="2800601"/>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28" name="Rectangle 20"/>
          <p:cNvSpPr>
            <a:spLocks noChangeArrowheads="1"/>
          </p:cNvSpPr>
          <p:nvPr/>
        </p:nvSpPr>
        <p:spPr bwMode="black">
          <a:xfrm>
            <a:off x="2324501" y="2757833"/>
            <a:ext cx="3222871"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输入以下语句</a:t>
            </a:r>
            <a:endParaRPr lang="en-US" altLang="zh-CN" b="1" dirty="0">
              <a:solidFill>
                <a:schemeClr val="tx2">
                  <a:lumMod val="50000"/>
                </a:schemeClr>
              </a:solidFill>
              <a:latin typeface="黑体" pitchFamily="49" charset="-122"/>
              <a:ea typeface="黑体" pitchFamily="49" charset="-122"/>
            </a:endParaRPr>
          </a:p>
        </p:txBody>
      </p:sp>
      <p:sp>
        <p:nvSpPr>
          <p:cNvPr id="29" name="AutoShape 4"/>
          <p:cNvSpPr>
            <a:spLocks noChangeArrowheads="1"/>
          </p:cNvSpPr>
          <p:nvPr/>
        </p:nvSpPr>
        <p:spPr bwMode="gray">
          <a:xfrm>
            <a:off x="1959333" y="3436512"/>
            <a:ext cx="3628537" cy="53733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30" name="AutoShape 11"/>
          <p:cNvSpPr>
            <a:spLocks noChangeArrowheads="1"/>
          </p:cNvSpPr>
          <p:nvPr/>
        </p:nvSpPr>
        <p:spPr bwMode="gray">
          <a:xfrm>
            <a:off x="1163266" y="3446246"/>
            <a:ext cx="1144575"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31" name="Arc 13"/>
          <p:cNvSpPr>
            <a:spLocks/>
          </p:cNvSpPr>
          <p:nvPr/>
        </p:nvSpPr>
        <p:spPr bwMode="gray">
          <a:xfrm rot="15937656">
            <a:off x="1870325" y="3543205"/>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rgbClr val="CCFFCC"/>
          </a:solid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32" name="Text Box 16"/>
          <p:cNvSpPr txBox="1">
            <a:spLocks noChangeArrowheads="1"/>
          </p:cNvSpPr>
          <p:nvPr/>
        </p:nvSpPr>
        <p:spPr bwMode="gray">
          <a:xfrm>
            <a:off x="1134091" y="347928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34" name="Rectangle 20"/>
          <p:cNvSpPr>
            <a:spLocks noChangeArrowheads="1"/>
          </p:cNvSpPr>
          <p:nvPr/>
        </p:nvSpPr>
        <p:spPr bwMode="black">
          <a:xfrm>
            <a:off x="2344750" y="3436512"/>
            <a:ext cx="3222871" cy="442878"/>
          </a:xfrm>
          <a:prstGeom prst="rect">
            <a:avLst/>
          </a:prstGeom>
          <a:noFill/>
          <a:ln w="9525" algn="ctr">
            <a:noFill/>
            <a:miter lim="800000"/>
            <a:headEnd/>
            <a:tailEnd/>
          </a:ln>
          <a:effectLst/>
        </p:spPr>
        <p:txBody>
          <a:bodyPr wrap="square">
            <a:spAutoFit/>
          </a:bodyPr>
          <a:lstStyle/>
          <a:p>
            <a:pPr algn="just">
              <a:lnSpc>
                <a:spcPct val="150000"/>
              </a:lnSpc>
            </a:pPr>
            <a:r>
              <a:rPr lang="zh-CN" altLang="en-US" dirty="0">
                <a:solidFill>
                  <a:schemeClr val="tx2">
                    <a:lumMod val="50000"/>
                  </a:schemeClr>
                </a:solidFill>
                <a:latin typeface="黑体" pitchFamily="49" charset="-122"/>
                <a:ea typeface="黑体" pitchFamily="49" charset="-122"/>
              </a:rPr>
              <a:t>分析语法并执行语句</a:t>
            </a:r>
            <a:endParaRPr lang="en-US" altLang="zh-CN" b="1" dirty="0">
              <a:solidFill>
                <a:schemeClr val="tx2">
                  <a:lumMod val="50000"/>
                </a:schemeClr>
              </a:solidFill>
              <a:latin typeface="黑体" pitchFamily="49" charset="-122"/>
              <a:ea typeface="黑体" pitchFamily="49" charset="-122"/>
            </a:endParaRPr>
          </a:p>
        </p:txBody>
      </p:sp>
      <p:sp>
        <p:nvSpPr>
          <p:cNvPr id="13" name="矩形 12"/>
          <p:cNvSpPr/>
          <p:nvPr/>
        </p:nvSpPr>
        <p:spPr>
          <a:xfrm>
            <a:off x="1163266" y="4077072"/>
            <a:ext cx="4572000" cy="2031325"/>
          </a:xfrm>
          <a:prstGeom prst="rect">
            <a:avLst/>
          </a:prstGeom>
        </p:spPr>
        <p:txBody>
          <a:bodyPr>
            <a:spAutoFit/>
          </a:bodyPr>
          <a:lstStyle/>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r>
              <a:rPr lang="zh-CN" altLang="en-US" dirty="0" smtClean="0">
                <a:solidFill>
                  <a:schemeClr val="tx2">
                    <a:lumMod val="50000"/>
                  </a:schemeClr>
                </a:solidFill>
                <a:latin typeface="黑体" pitchFamily="49" charset="-122"/>
                <a:ea typeface="黑体" pitchFamily="49" charset="-122"/>
              </a:rPr>
              <a:t>：</a:t>
            </a:r>
            <a:endParaRPr lang="en-US" altLang="zh-CN"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endParaRPr lang="zh-CN" altLang="en-US" dirty="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在已经为</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表建立了外键约束后，如果要删除</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表中的主键约束，将会弹出如图</a:t>
            </a:r>
            <a:r>
              <a:rPr lang="en-US" altLang="zh-CN" dirty="0">
                <a:solidFill>
                  <a:schemeClr val="tx2">
                    <a:lumMod val="50000"/>
                  </a:schemeClr>
                </a:solidFill>
                <a:latin typeface="黑体" pitchFamily="49" charset="-122"/>
                <a:ea typeface="黑体" pitchFamily="49" charset="-122"/>
              </a:rPr>
              <a:t>5.16</a:t>
            </a:r>
            <a:r>
              <a:rPr lang="zh-CN" altLang="en-US" dirty="0">
                <a:solidFill>
                  <a:schemeClr val="tx2">
                    <a:lumMod val="50000"/>
                  </a:schemeClr>
                </a:solidFill>
                <a:latin typeface="黑体" pitchFamily="49" charset="-122"/>
                <a:ea typeface="黑体" pitchFamily="49" charset="-122"/>
              </a:rPr>
              <a:t>所示的对话框。</a:t>
            </a:r>
          </a:p>
          <a:p>
            <a:pPr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因此在删除主键约束之前，必须先删除外键约束。</a:t>
            </a:r>
          </a:p>
        </p:txBody>
      </p:sp>
      <p:pic>
        <p:nvPicPr>
          <p:cNvPr id="35"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5806827" y="4293096"/>
            <a:ext cx="2570906" cy="1083122"/>
          </a:xfrm>
          <a:prstGeom prst="rect">
            <a:avLst/>
          </a:prstGeom>
          <a:noFill/>
        </p:spPr>
      </p:pic>
      <p:sp>
        <p:nvSpPr>
          <p:cNvPr id="36" name="Text Box 4"/>
          <p:cNvSpPr txBox="1">
            <a:spLocks noChangeArrowheads="1"/>
          </p:cNvSpPr>
          <p:nvPr/>
        </p:nvSpPr>
        <p:spPr bwMode="auto">
          <a:xfrm flipH="1">
            <a:off x="5940152" y="5739064"/>
            <a:ext cx="252028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b="0" dirty="0"/>
              <a:t>图</a:t>
            </a:r>
            <a:r>
              <a:rPr lang="en-US" altLang="zh-CN" sz="1800" b="0" dirty="0"/>
              <a:t>5.16 </a:t>
            </a:r>
            <a:r>
              <a:rPr lang="zh-CN" altLang="en-US" sz="1800" b="0" dirty="0"/>
              <a:t>删除主键提示框</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黑体" pitchFamily="49" charset="-122"/>
              </a:rPr>
              <a:t>任务</a:t>
            </a:r>
            <a:r>
              <a:rPr lang="en-US" altLang="zh-CN" dirty="0" smtClean="0">
                <a:latin typeface="黑体" pitchFamily="49" charset="-122"/>
              </a:rPr>
              <a:t>4</a:t>
            </a:r>
            <a:r>
              <a:rPr lang="zh-CN" altLang="en-US" dirty="0" smtClean="0">
                <a:latin typeface="黑体" pitchFamily="49" charset="-122"/>
              </a:rPr>
              <a:t>（续）</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63</a:t>
            </a:fld>
            <a:endParaRPr lang="en-US" altLang="zh-CN"/>
          </a:p>
        </p:txBody>
      </p:sp>
      <p:sp>
        <p:nvSpPr>
          <p:cNvPr id="6" name="AutoShape 4"/>
          <p:cNvSpPr>
            <a:spLocks noChangeArrowheads="1"/>
          </p:cNvSpPr>
          <p:nvPr/>
        </p:nvSpPr>
        <p:spPr bwMode="gray">
          <a:xfrm>
            <a:off x="1067961" y="1726867"/>
            <a:ext cx="7128792" cy="4271082"/>
          </a:xfrm>
          <a:prstGeom prst="roundRect">
            <a:avLst>
              <a:gd name="adj" fmla="val 16667"/>
            </a:avLst>
          </a:prstGeom>
          <a:noFill/>
          <a:ln w="12700" algn="ctr">
            <a:solidFill>
              <a:srgbClr val="FF0000"/>
            </a:solidFill>
            <a:prstDash val="dash"/>
            <a:round/>
            <a:headEnd/>
            <a:tailEnd/>
          </a:ln>
          <a:effectLst/>
        </p:spPr>
        <p:txBody>
          <a:bodyPr wrap="none" anchor="ctr"/>
          <a:lstStyle/>
          <a:p>
            <a:endParaRPr lang="zh-CN" altLang="en-US"/>
          </a:p>
        </p:txBody>
      </p:sp>
      <p:sp>
        <p:nvSpPr>
          <p:cNvPr id="8" name="矩形 7"/>
          <p:cNvSpPr/>
          <p:nvPr/>
        </p:nvSpPr>
        <p:spPr>
          <a:xfrm>
            <a:off x="1403648" y="1916832"/>
            <a:ext cx="6768752" cy="4081117"/>
          </a:xfrm>
          <a:prstGeom prst="rect">
            <a:avLst/>
          </a:prstGeom>
        </p:spPr>
        <p:txBody>
          <a:bodyPr wrap="square">
            <a:spAutoFit/>
          </a:bodyPr>
          <a:lstStyle/>
          <a:p>
            <a:pPr>
              <a:lnSpc>
                <a:spcPct val="120000"/>
              </a:lnSpc>
            </a:pPr>
            <a:r>
              <a:rPr lang="en-US" altLang="zh-CN" dirty="0"/>
              <a:t>USE Student</a:t>
            </a:r>
          </a:p>
          <a:p>
            <a:pPr>
              <a:lnSpc>
                <a:spcPct val="120000"/>
              </a:lnSpc>
            </a:pPr>
            <a:r>
              <a:rPr lang="en-US" altLang="zh-CN" dirty="0"/>
              <a:t>	Go</a:t>
            </a:r>
          </a:p>
          <a:p>
            <a:pPr>
              <a:lnSpc>
                <a:spcPct val="120000"/>
              </a:lnSpc>
            </a:pPr>
            <a:r>
              <a:rPr lang="en-US" altLang="zh-CN" dirty="0"/>
              <a:t>	ALTER TABLE </a:t>
            </a:r>
            <a:r>
              <a:rPr lang="en-US" altLang="zh-CN" dirty="0" err="1"/>
              <a:t>Student_course</a:t>
            </a:r>
            <a:r>
              <a:rPr lang="en-US" altLang="zh-CN" dirty="0"/>
              <a:t>  </a:t>
            </a:r>
          </a:p>
          <a:p>
            <a:pPr>
              <a:lnSpc>
                <a:spcPct val="120000"/>
              </a:lnSpc>
            </a:pPr>
            <a:r>
              <a:rPr lang="en-US" altLang="zh-CN" dirty="0"/>
              <a:t>	ADD CONSTRAINT FK_ Students_ </a:t>
            </a:r>
            <a:r>
              <a:rPr lang="en-US" altLang="zh-CN" dirty="0" err="1"/>
              <a:t>Student_Course</a:t>
            </a:r>
            <a:r>
              <a:rPr lang="en-US" altLang="zh-CN" dirty="0"/>
              <a:t> FOREIGN KEY(</a:t>
            </a:r>
            <a:r>
              <a:rPr lang="en-US" altLang="zh-CN" dirty="0" err="1"/>
              <a:t>Student_id</a:t>
            </a:r>
            <a:r>
              <a:rPr lang="en-US" altLang="zh-CN" dirty="0"/>
              <a:t>)</a:t>
            </a:r>
          </a:p>
          <a:p>
            <a:pPr>
              <a:lnSpc>
                <a:spcPct val="120000"/>
              </a:lnSpc>
            </a:pPr>
            <a:r>
              <a:rPr lang="en-US" altLang="zh-CN" dirty="0"/>
              <a:t>	REFERENCES Students(</a:t>
            </a:r>
            <a:r>
              <a:rPr lang="en-US" altLang="zh-CN" dirty="0" err="1"/>
              <a:t>Student_id</a:t>
            </a:r>
            <a:r>
              <a:rPr lang="en-US" altLang="zh-CN" dirty="0"/>
              <a:t>)</a:t>
            </a:r>
          </a:p>
          <a:p>
            <a:pPr>
              <a:lnSpc>
                <a:spcPct val="120000"/>
              </a:lnSpc>
            </a:pPr>
            <a:r>
              <a:rPr lang="en-US" altLang="zh-CN" dirty="0"/>
              <a:t>	Go</a:t>
            </a:r>
          </a:p>
          <a:p>
            <a:pPr>
              <a:lnSpc>
                <a:spcPct val="120000"/>
              </a:lnSpc>
            </a:pPr>
            <a:r>
              <a:rPr lang="en-US" altLang="zh-CN" dirty="0"/>
              <a:t>	ALTER TABLE </a:t>
            </a:r>
            <a:r>
              <a:rPr lang="en-US" altLang="zh-CN" dirty="0" err="1"/>
              <a:t>Student_course</a:t>
            </a:r>
            <a:r>
              <a:rPr lang="en-US" altLang="zh-CN" dirty="0"/>
              <a:t>  </a:t>
            </a:r>
          </a:p>
          <a:p>
            <a:pPr>
              <a:lnSpc>
                <a:spcPct val="120000"/>
              </a:lnSpc>
            </a:pPr>
            <a:r>
              <a:rPr lang="en-US" altLang="zh-CN" dirty="0"/>
              <a:t>	ADD CONSTRAINT FK_ </a:t>
            </a:r>
            <a:r>
              <a:rPr lang="en-US" altLang="zh-CN" dirty="0" err="1"/>
              <a:t>Courses_Student_Course</a:t>
            </a:r>
            <a:r>
              <a:rPr lang="en-US" altLang="zh-CN" dirty="0"/>
              <a:t> FOREIGN KEY(</a:t>
            </a:r>
            <a:r>
              <a:rPr lang="en-US" altLang="zh-CN" dirty="0" err="1"/>
              <a:t>Course_id</a:t>
            </a:r>
            <a:r>
              <a:rPr lang="en-US" altLang="zh-CN" dirty="0"/>
              <a:t>)</a:t>
            </a:r>
          </a:p>
          <a:p>
            <a:pPr>
              <a:lnSpc>
                <a:spcPct val="120000"/>
              </a:lnSpc>
            </a:pPr>
            <a:r>
              <a:rPr lang="en-US" altLang="zh-CN" dirty="0"/>
              <a:t>	REFERENCES Courses (Course _id)</a:t>
            </a:r>
          </a:p>
          <a:p>
            <a:pPr>
              <a:lnSpc>
                <a:spcPct val="120000"/>
              </a:lnSpc>
            </a:pPr>
            <a:r>
              <a:rPr lang="en-US" altLang="zh-CN" dirty="0"/>
              <a:t>	Go</a:t>
            </a:r>
          </a:p>
        </p:txBody>
      </p:sp>
    </p:spTree>
    <p:extLst>
      <p:ext uri="{BB962C8B-B14F-4D97-AF65-F5344CB8AC3E}">
        <p14:creationId xmlns:p14="http://schemas.microsoft.com/office/powerpoint/2010/main" xmlns="" val="12379893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5     </a:t>
            </a:r>
            <a:r>
              <a:rPr lang="zh-CN" altLang="en-US" sz="2800" dirty="0" smtClean="0"/>
              <a:t>为</a:t>
            </a:r>
            <a:r>
              <a:rPr lang="en-US" sz="2800" dirty="0" err="1"/>
              <a:t>Student_Course</a:t>
            </a:r>
            <a:r>
              <a:rPr lang="zh-CN" altLang="en-US" sz="2800" dirty="0"/>
              <a:t>表创建唯一约束和检查约束</a:t>
            </a: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64</a:t>
            </a:fld>
            <a:endParaRPr lang="en-US" altLang="zh-CN"/>
          </a:p>
        </p:txBody>
      </p:sp>
      <p:sp>
        <p:nvSpPr>
          <p:cNvPr id="6" name="AutoShape 4"/>
          <p:cNvSpPr>
            <a:spLocks noChangeArrowheads="1"/>
          </p:cNvSpPr>
          <p:nvPr/>
        </p:nvSpPr>
        <p:spPr bwMode="gray">
          <a:xfrm>
            <a:off x="2000232" y="1785926"/>
            <a:ext cx="5668111" cy="56922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158863" y="1847667"/>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1976400" y="1932346"/>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150676" y="1891713"/>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1</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411760" y="1875733"/>
            <a:ext cx="1780250"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11" name="AutoShape 4"/>
          <p:cNvSpPr>
            <a:spLocks noChangeArrowheads="1"/>
          </p:cNvSpPr>
          <p:nvPr/>
        </p:nvSpPr>
        <p:spPr bwMode="gray">
          <a:xfrm>
            <a:off x="2116120" y="2492897"/>
            <a:ext cx="5552224" cy="86409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204886" y="2664874"/>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15937656">
            <a:off x="1987545" y="274955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204886" y="270892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2</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441053" y="2603133"/>
            <a:ext cx="5083275" cy="646331"/>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输入下列语句为</a:t>
            </a:r>
            <a:r>
              <a:rPr lang="en-US" altLang="zh-CN" dirty="0" err="1">
                <a:solidFill>
                  <a:schemeClr val="tx2">
                    <a:lumMod val="50000"/>
                  </a:schemeClr>
                </a:solidFill>
                <a:latin typeface="黑体" pitchFamily="49" charset="-122"/>
                <a:ea typeface="黑体" pitchFamily="49" charset="-122"/>
              </a:rPr>
              <a:t>Student_id</a:t>
            </a:r>
            <a:r>
              <a:rPr lang="zh-CN" altLang="en-US" dirty="0">
                <a:solidFill>
                  <a:schemeClr val="tx2">
                    <a:lumMod val="50000"/>
                  </a:schemeClr>
                </a:solidFill>
                <a:latin typeface="黑体" pitchFamily="49" charset="-122"/>
                <a:ea typeface="黑体" pitchFamily="49" charset="-122"/>
              </a:rPr>
              <a:t>列和</a:t>
            </a:r>
            <a:r>
              <a:rPr lang="en-US" altLang="zh-CN" dirty="0" err="1" smtClean="0">
                <a:solidFill>
                  <a:schemeClr val="tx2">
                    <a:lumMod val="50000"/>
                  </a:schemeClr>
                </a:solidFill>
                <a:latin typeface="黑体" pitchFamily="49" charset="-122"/>
                <a:ea typeface="黑体" pitchFamily="49" charset="-122"/>
              </a:rPr>
              <a:t>Course_id</a:t>
            </a:r>
            <a:r>
              <a:rPr lang="zh-CN" altLang="en-US" dirty="0" smtClean="0">
                <a:solidFill>
                  <a:schemeClr val="tx2">
                    <a:lumMod val="50000"/>
                  </a:schemeClr>
                </a:solidFill>
                <a:latin typeface="黑体" pitchFamily="49" charset="-122"/>
                <a:ea typeface="黑体" pitchFamily="49" charset="-122"/>
              </a:rPr>
              <a:t>列</a:t>
            </a:r>
            <a:r>
              <a:rPr lang="zh-CN" altLang="en-US" dirty="0">
                <a:solidFill>
                  <a:schemeClr val="tx2">
                    <a:lumMod val="50000"/>
                  </a:schemeClr>
                </a:solidFill>
                <a:latin typeface="黑体" pitchFamily="49" charset="-122"/>
                <a:ea typeface="黑体" pitchFamily="49" charset="-122"/>
              </a:rPr>
              <a:t>的组合添加唯一约束</a:t>
            </a:r>
          </a:p>
        </p:txBody>
      </p:sp>
      <p:sp>
        <p:nvSpPr>
          <p:cNvPr id="26" name="AutoShape 4"/>
          <p:cNvSpPr>
            <a:spLocks noChangeArrowheads="1"/>
          </p:cNvSpPr>
          <p:nvPr/>
        </p:nvSpPr>
        <p:spPr bwMode="gray">
          <a:xfrm>
            <a:off x="1683514" y="3699302"/>
            <a:ext cx="5984830" cy="1741259"/>
          </a:xfrm>
          <a:prstGeom prst="roundRect">
            <a:avLst>
              <a:gd name="adj" fmla="val 16667"/>
            </a:avLst>
          </a:prstGeom>
          <a:solidFill>
            <a:srgbClr val="FFFF00"/>
          </a:solidFill>
          <a:ln w="12700" algn="ctr">
            <a:solidFill>
              <a:srgbClr val="000000"/>
            </a:solidFill>
            <a:prstDash val="dash"/>
            <a:round/>
            <a:headEnd/>
            <a:tailEnd/>
          </a:ln>
          <a:effectLst/>
        </p:spPr>
        <p:txBody>
          <a:bodyPr wrap="none" anchor="ctr"/>
          <a:lstStyle/>
          <a:p>
            <a:endParaRPr lang="zh-CN" altLang="en-US"/>
          </a:p>
        </p:txBody>
      </p:sp>
      <p:sp>
        <p:nvSpPr>
          <p:cNvPr id="27" name="矩形 26"/>
          <p:cNvSpPr/>
          <p:nvPr/>
        </p:nvSpPr>
        <p:spPr>
          <a:xfrm>
            <a:off x="2040067" y="3686236"/>
            <a:ext cx="5710184" cy="1754326"/>
          </a:xfrm>
          <a:prstGeom prst="rect">
            <a:avLst/>
          </a:prstGeom>
        </p:spPr>
        <p:txBody>
          <a:bodyPr wrap="square">
            <a:spAutoFit/>
          </a:bodyPr>
          <a:lstStyle/>
          <a:p>
            <a:pPr eaLnBrk="1" hangingPunct="1">
              <a:buFont typeface="Wingdings" pitchFamily="2" charset="2"/>
              <a:buNone/>
            </a:pPr>
            <a:r>
              <a:rPr lang="zh-CN" altLang="en-US" dirty="0"/>
              <a:t>USE Student</a:t>
            </a:r>
          </a:p>
          <a:p>
            <a:pPr eaLnBrk="1" hangingPunct="1">
              <a:buFont typeface="Wingdings" pitchFamily="2" charset="2"/>
              <a:buNone/>
            </a:pPr>
            <a:r>
              <a:rPr lang="zh-CN" altLang="en-US" dirty="0"/>
              <a:t>	Go</a:t>
            </a:r>
          </a:p>
          <a:p>
            <a:pPr eaLnBrk="1" hangingPunct="1">
              <a:buFont typeface="Wingdings" pitchFamily="2" charset="2"/>
              <a:buNone/>
            </a:pPr>
            <a:r>
              <a:rPr lang="zh-CN" altLang="en-US" dirty="0"/>
              <a:t>	ALTER TABLE Student_Course</a:t>
            </a:r>
          </a:p>
          <a:p>
            <a:pPr eaLnBrk="1" hangingPunct="1">
              <a:buFont typeface="Wingdings" pitchFamily="2" charset="2"/>
              <a:buNone/>
            </a:pPr>
            <a:r>
              <a:rPr lang="zh-CN" altLang="en-US" dirty="0"/>
              <a:t>	ADD CONSTRAINT IX_Student_Course UNIQUE(Student_id,Course_id)  </a:t>
            </a:r>
          </a:p>
          <a:p>
            <a:pPr eaLnBrk="1" hangingPunct="1">
              <a:buFont typeface="Wingdings" pitchFamily="2" charset="2"/>
              <a:buNone/>
            </a:pPr>
            <a:r>
              <a:rPr lang="zh-CN" altLang="en-US" dirty="0"/>
              <a:t>	Go</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a:t>
            </a:r>
            <a:r>
              <a:rPr lang="en-US" altLang="zh-CN" sz="2800" dirty="0" smtClean="0"/>
              <a:t>5</a:t>
            </a:r>
            <a:r>
              <a:rPr lang="zh-CN" altLang="en-US" sz="2800" dirty="0" smtClean="0"/>
              <a:t>（续）</a:t>
            </a:r>
            <a:endParaRPr lang="zh-CN" altLang="en-US" sz="28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65</a:t>
            </a:fld>
            <a:endParaRPr lang="en-US" altLang="zh-CN"/>
          </a:p>
        </p:txBody>
      </p:sp>
      <p:sp>
        <p:nvSpPr>
          <p:cNvPr id="6" name="AutoShape 4"/>
          <p:cNvSpPr>
            <a:spLocks noChangeArrowheads="1"/>
          </p:cNvSpPr>
          <p:nvPr/>
        </p:nvSpPr>
        <p:spPr bwMode="gray">
          <a:xfrm>
            <a:off x="2417277" y="5238930"/>
            <a:ext cx="5668111" cy="569224"/>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7" name="AutoShape 11"/>
          <p:cNvSpPr>
            <a:spLocks noChangeArrowheads="1"/>
          </p:cNvSpPr>
          <p:nvPr/>
        </p:nvSpPr>
        <p:spPr bwMode="gray">
          <a:xfrm>
            <a:off x="1575908" y="5300671"/>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8" name="Arc 13"/>
          <p:cNvSpPr>
            <a:spLocks/>
          </p:cNvSpPr>
          <p:nvPr/>
        </p:nvSpPr>
        <p:spPr bwMode="gray">
          <a:xfrm rot="15937656">
            <a:off x="2393445" y="5385350"/>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9" name="Text Box 16"/>
          <p:cNvSpPr txBox="1">
            <a:spLocks noChangeArrowheads="1"/>
          </p:cNvSpPr>
          <p:nvPr/>
        </p:nvSpPr>
        <p:spPr bwMode="gray">
          <a:xfrm>
            <a:off x="1567721" y="5344717"/>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4</a:t>
            </a:r>
            <a:endParaRPr lang="en-US" altLang="zh-CN" sz="2000" b="1" dirty="0">
              <a:solidFill>
                <a:srgbClr val="000000"/>
              </a:solidFill>
              <a:ea typeface="宋体" pitchFamily="2" charset="-122"/>
            </a:endParaRPr>
          </a:p>
        </p:txBody>
      </p:sp>
      <p:sp>
        <p:nvSpPr>
          <p:cNvPr id="10" name="Rectangle 20"/>
          <p:cNvSpPr>
            <a:spLocks noChangeArrowheads="1"/>
          </p:cNvSpPr>
          <p:nvPr/>
        </p:nvSpPr>
        <p:spPr bwMode="black">
          <a:xfrm>
            <a:off x="2828805" y="5328737"/>
            <a:ext cx="1780250" cy="369332"/>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新建查询文件</a:t>
            </a:r>
          </a:p>
        </p:txBody>
      </p:sp>
      <p:sp>
        <p:nvSpPr>
          <p:cNvPr id="11" name="AutoShape 4"/>
          <p:cNvSpPr>
            <a:spLocks noChangeArrowheads="1"/>
          </p:cNvSpPr>
          <p:nvPr/>
        </p:nvSpPr>
        <p:spPr bwMode="gray">
          <a:xfrm>
            <a:off x="2326279" y="1739036"/>
            <a:ext cx="5552224" cy="118590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2" name="AutoShape 11"/>
          <p:cNvSpPr>
            <a:spLocks noChangeArrowheads="1"/>
          </p:cNvSpPr>
          <p:nvPr/>
        </p:nvSpPr>
        <p:spPr bwMode="gray">
          <a:xfrm>
            <a:off x="1415045" y="1911014"/>
            <a:ext cx="1189031" cy="490740"/>
          </a:xfrm>
          <a:prstGeom prst="roundRect">
            <a:avLst>
              <a:gd name="adj" fmla="val 16667"/>
            </a:avLst>
          </a:prstGeom>
          <a:solidFill>
            <a:srgbClr val="FFFFFF"/>
          </a:solidFill>
          <a:ln w="12700" algn="ctr">
            <a:solidFill>
              <a:srgbClr val="000000"/>
            </a:solidFill>
            <a:prstDash val="dash"/>
            <a:round/>
            <a:headEnd/>
            <a:tailEnd/>
          </a:ln>
          <a:effectLst/>
        </p:spPr>
        <p:txBody>
          <a:bodyPr wrap="none" anchor="ctr"/>
          <a:lstStyle/>
          <a:p>
            <a:endParaRPr lang="zh-CN" altLang="en-US"/>
          </a:p>
        </p:txBody>
      </p:sp>
      <p:sp>
        <p:nvSpPr>
          <p:cNvPr id="13" name="Arc 13"/>
          <p:cNvSpPr>
            <a:spLocks/>
          </p:cNvSpPr>
          <p:nvPr/>
        </p:nvSpPr>
        <p:spPr bwMode="gray">
          <a:xfrm rot="15937656">
            <a:off x="2197704" y="1995692"/>
            <a:ext cx="394651" cy="296823"/>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blipFill>
            <a:blip r:embed="rId2" cstate="print"/>
            <a:tile tx="0" ty="0" sx="100000" sy="100000" flip="none" algn="tl"/>
          </a:blipFill>
          <a:ln w="9525">
            <a:noFill/>
            <a:round/>
            <a:headEnd/>
            <a:tailEnd/>
          </a:ln>
          <a:effectLst>
            <a:outerShdw dist="56796" dir="1593903" algn="ctr" rotWithShape="0">
              <a:srgbClr val="C0C0C0">
                <a:alpha val="50000"/>
              </a:srgbClr>
            </a:outerShdw>
          </a:effectLst>
        </p:spPr>
        <p:txBody>
          <a:bodyPr wrap="none" anchor="ctr"/>
          <a:lstStyle/>
          <a:p>
            <a:endParaRPr lang="zh-CN" altLang="en-US"/>
          </a:p>
        </p:txBody>
      </p:sp>
      <p:sp>
        <p:nvSpPr>
          <p:cNvPr id="14" name="Text Box 16"/>
          <p:cNvSpPr txBox="1">
            <a:spLocks noChangeArrowheads="1"/>
          </p:cNvSpPr>
          <p:nvPr/>
        </p:nvSpPr>
        <p:spPr bwMode="gray">
          <a:xfrm>
            <a:off x="1415045" y="1955060"/>
            <a:ext cx="957256" cy="400110"/>
          </a:xfrm>
          <a:prstGeom prst="rect">
            <a:avLst/>
          </a:prstGeom>
          <a:noFill/>
          <a:ln w="9525" algn="ctr">
            <a:noFill/>
            <a:miter lim="800000"/>
            <a:headEnd/>
            <a:tailEnd/>
          </a:ln>
          <a:effectLst/>
        </p:spPr>
        <p:txBody>
          <a:bodyPr wrap="square">
            <a:spAutoFit/>
          </a:bodyPr>
          <a:lstStyle/>
          <a:p>
            <a:pPr>
              <a:spcBef>
                <a:spcPct val="50000"/>
              </a:spcBef>
            </a:pPr>
            <a:r>
              <a:rPr lang="zh-CN" altLang="en-US" sz="2000" b="1" dirty="0" smtClean="0">
                <a:solidFill>
                  <a:srgbClr val="000000"/>
                </a:solidFill>
                <a:ea typeface="宋体" pitchFamily="2" charset="-122"/>
              </a:rPr>
              <a:t>步骤</a:t>
            </a:r>
            <a:r>
              <a:rPr lang="en-US" altLang="zh-CN" sz="2000" b="1" dirty="0" smtClean="0">
                <a:solidFill>
                  <a:srgbClr val="000000"/>
                </a:solidFill>
                <a:ea typeface="宋体" pitchFamily="2" charset="-122"/>
              </a:rPr>
              <a:t>3</a:t>
            </a:r>
            <a:endParaRPr lang="en-US" altLang="zh-CN" sz="2000" b="1" dirty="0">
              <a:solidFill>
                <a:srgbClr val="000000"/>
              </a:solidFill>
              <a:ea typeface="宋体" pitchFamily="2" charset="-122"/>
            </a:endParaRPr>
          </a:p>
        </p:txBody>
      </p:sp>
      <p:sp>
        <p:nvSpPr>
          <p:cNvPr id="15" name="Rectangle 20"/>
          <p:cNvSpPr>
            <a:spLocks noChangeArrowheads="1"/>
          </p:cNvSpPr>
          <p:nvPr/>
        </p:nvSpPr>
        <p:spPr bwMode="black">
          <a:xfrm>
            <a:off x="2651212" y="1849273"/>
            <a:ext cx="5083275" cy="923330"/>
          </a:xfrm>
          <a:prstGeom prst="rect">
            <a:avLst/>
          </a:prstGeom>
          <a:noFill/>
          <a:ln w="9525" algn="ctr">
            <a:noFill/>
            <a:miter lim="800000"/>
            <a:headEnd/>
            <a:tailEnd/>
          </a:ln>
          <a:effectLst/>
        </p:spPr>
        <p:txBody>
          <a:bodyPr wrap="square">
            <a:spAutoFit/>
          </a:bodyPr>
          <a:lstStyle/>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输入以下语句添加检查约束，限制</a:t>
            </a:r>
          </a:p>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Student_grade</a:t>
            </a:r>
            <a:r>
              <a:rPr lang="zh-CN" altLang="en-US" dirty="0">
                <a:solidFill>
                  <a:schemeClr val="tx2">
                    <a:lumMod val="50000"/>
                  </a:schemeClr>
                </a:solidFill>
                <a:latin typeface="黑体" pitchFamily="49" charset="-122"/>
                <a:ea typeface="黑体" pitchFamily="49" charset="-122"/>
              </a:rPr>
              <a:t>列的值在</a:t>
            </a:r>
            <a:r>
              <a:rPr lang="en-US" altLang="zh-CN" dirty="0">
                <a:solidFill>
                  <a:schemeClr val="tx2">
                    <a:lumMod val="50000"/>
                  </a:schemeClr>
                </a:solidFill>
                <a:latin typeface="黑体" pitchFamily="49" charset="-122"/>
                <a:ea typeface="黑体" pitchFamily="49" charset="-122"/>
              </a:rPr>
              <a:t>0-100</a:t>
            </a:r>
            <a:r>
              <a:rPr lang="zh-CN" altLang="en-US" dirty="0">
                <a:solidFill>
                  <a:schemeClr val="tx2">
                    <a:lumMod val="50000"/>
                  </a:schemeClr>
                </a:solidFill>
                <a:latin typeface="黑体" pitchFamily="49" charset="-122"/>
                <a:ea typeface="黑体" pitchFamily="49" charset="-122"/>
              </a:rPr>
              <a:t>之间，</a:t>
            </a:r>
          </a:p>
          <a:p>
            <a:pPr marL="0" indent="0" eaLnBrk="1" hangingPunct="1">
              <a:lnSpc>
                <a:spcPct val="100000"/>
              </a:lnSpc>
              <a:buFont typeface="Wingdings" pitchFamily="2" charset="2"/>
              <a:buNone/>
            </a:pPr>
            <a:r>
              <a:rPr lang="zh-CN" altLang="en-US" dirty="0">
                <a:solidFill>
                  <a:schemeClr val="tx2">
                    <a:lumMod val="50000"/>
                  </a:schemeClr>
                </a:solidFill>
                <a:latin typeface="黑体" pitchFamily="49" charset="-122"/>
                <a:ea typeface="黑体" pitchFamily="49" charset="-122"/>
              </a:rPr>
              <a:t>       </a:t>
            </a:r>
            <a:r>
              <a:rPr lang="en-US" altLang="zh-CN" dirty="0" err="1">
                <a:solidFill>
                  <a:schemeClr val="tx2">
                    <a:lumMod val="50000"/>
                  </a:schemeClr>
                </a:solidFill>
                <a:latin typeface="黑体" pitchFamily="49" charset="-122"/>
                <a:ea typeface="黑体" pitchFamily="49" charset="-122"/>
              </a:rPr>
              <a:t>Course_year</a:t>
            </a:r>
            <a:r>
              <a:rPr lang="zh-CN" altLang="en-US" dirty="0">
                <a:solidFill>
                  <a:schemeClr val="tx2">
                    <a:lumMod val="50000"/>
                  </a:schemeClr>
                </a:solidFill>
                <a:latin typeface="黑体" pitchFamily="49" charset="-122"/>
                <a:ea typeface="黑体" pitchFamily="49" charset="-122"/>
              </a:rPr>
              <a:t>列的值小于等于</a:t>
            </a:r>
            <a:r>
              <a:rPr lang="en-US" altLang="zh-CN" dirty="0">
                <a:solidFill>
                  <a:schemeClr val="tx2">
                    <a:lumMod val="50000"/>
                  </a:schemeClr>
                </a:solidFill>
                <a:latin typeface="黑体" pitchFamily="49" charset="-122"/>
                <a:ea typeface="黑体" pitchFamily="49" charset="-122"/>
              </a:rPr>
              <a:t>8</a:t>
            </a:r>
            <a:r>
              <a:rPr lang="zh-CN" altLang="en-US" dirty="0">
                <a:solidFill>
                  <a:schemeClr val="tx2">
                    <a:lumMod val="50000"/>
                  </a:schemeClr>
                </a:solidFill>
                <a:latin typeface="黑体" pitchFamily="49" charset="-122"/>
                <a:ea typeface="黑体" pitchFamily="49" charset="-122"/>
              </a:rPr>
              <a:t>。</a:t>
            </a:r>
          </a:p>
        </p:txBody>
      </p:sp>
      <p:sp>
        <p:nvSpPr>
          <p:cNvPr id="26" name="AutoShape 4"/>
          <p:cNvSpPr>
            <a:spLocks noChangeArrowheads="1"/>
          </p:cNvSpPr>
          <p:nvPr/>
        </p:nvSpPr>
        <p:spPr bwMode="gray">
          <a:xfrm>
            <a:off x="1722872" y="3226042"/>
            <a:ext cx="5984830" cy="1741259"/>
          </a:xfrm>
          <a:prstGeom prst="roundRect">
            <a:avLst>
              <a:gd name="adj" fmla="val 16667"/>
            </a:avLst>
          </a:prstGeom>
          <a:solidFill>
            <a:srgbClr val="FFFF00"/>
          </a:solidFill>
          <a:ln w="12700" algn="ctr">
            <a:solidFill>
              <a:srgbClr val="000000"/>
            </a:solidFill>
            <a:prstDash val="dash"/>
            <a:round/>
            <a:headEnd/>
            <a:tailEnd/>
          </a:ln>
          <a:effectLst/>
        </p:spPr>
        <p:txBody>
          <a:bodyPr wrap="none" anchor="ctr"/>
          <a:lstStyle/>
          <a:p>
            <a:endParaRPr lang="zh-CN" altLang="en-US"/>
          </a:p>
        </p:txBody>
      </p:sp>
      <p:sp>
        <p:nvSpPr>
          <p:cNvPr id="27" name="矩形 26"/>
          <p:cNvSpPr/>
          <p:nvPr/>
        </p:nvSpPr>
        <p:spPr>
          <a:xfrm>
            <a:off x="2079425" y="3212976"/>
            <a:ext cx="5710184" cy="1754326"/>
          </a:xfrm>
          <a:prstGeom prst="rect">
            <a:avLst/>
          </a:prstGeom>
        </p:spPr>
        <p:txBody>
          <a:bodyPr wrap="square">
            <a:spAutoFit/>
          </a:bodyPr>
          <a:lstStyle/>
          <a:p>
            <a:pPr eaLnBrk="1" hangingPunct="1">
              <a:buFont typeface="Wingdings" pitchFamily="2" charset="2"/>
              <a:buNone/>
            </a:pPr>
            <a:r>
              <a:rPr lang="zh-CN" altLang="en-US" dirty="0"/>
              <a:t>USE Student</a:t>
            </a:r>
          </a:p>
          <a:p>
            <a:pPr eaLnBrk="1" hangingPunct="1">
              <a:buFont typeface="Wingdings" pitchFamily="2" charset="2"/>
              <a:buNone/>
            </a:pPr>
            <a:r>
              <a:rPr lang="zh-CN" altLang="en-US" dirty="0"/>
              <a:t>	Go</a:t>
            </a:r>
          </a:p>
          <a:p>
            <a:pPr eaLnBrk="1" hangingPunct="1">
              <a:buFont typeface="Wingdings" pitchFamily="2" charset="2"/>
              <a:buNone/>
            </a:pPr>
            <a:r>
              <a:rPr lang="zh-CN" altLang="en-US" dirty="0"/>
              <a:t>	ALTER TABLE Student_Course</a:t>
            </a:r>
          </a:p>
          <a:p>
            <a:pPr eaLnBrk="1" hangingPunct="1">
              <a:buFont typeface="Wingdings" pitchFamily="2" charset="2"/>
              <a:buNone/>
            </a:pPr>
            <a:r>
              <a:rPr lang="zh-CN" altLang="en-US" dirty="0"/>
              <a:t>	ADD CONSTRAINT IX_Student_Course UNIQUE(Student_id,Course_id)  </a:t>
            </a:r>
          </a:p>
          <a:p>
            <a:pPr eaLnBrk="1" hangingPunct="1">
              <a:buFont typeface="Wingdings" pitchFamily="2" charset="2"/>
              <a:buNone/>
            </a:pPr>
            <a:r>
              <a:rPr lang="zh-CN" altLang="en-US" dirty="0"/>
              <a:t>	Go</a:t>
            </a:r>
          </a:p>
        </p:txBody>
      </p:sp>
    </p:spTree>
    <p:extLst>
      <p:ext uri="{BB962C8B-B14F-4D97-AF65-F5344CB8AC3E}">
        <p14:creationId xmlns:p14="http://schemas.microsoft.com/office/powerpoint/2010/main" xmlns="" val="26917719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6469" y="332656"/>
            <a:ext cx="6530498" cy="487363"/>
          </a:xfrm>
        </p:spPr>
        <p:txBody>
          <a:bodyPr/>
          <a:lstStyle/>
          <a:p>
            <a:r>
              <a:rPr lang="zh-CN" altLang="en-US" dirty="0" smtClean="0">
                <a:latin typeface="+mj-ea"/>
              </a:rPr>
              <a:t>任务</a:t>
            </a:r>
            <a:r>
              <a:rPr lang="en-US" altLang="zh-CN" dirty="0" smtClean="0">
                <a:latin typeface="+mj-ea"/>
              </a:rPr>
              <a:t>6   </a:t>
            </a:r>
            <a:r>
              <a:rPr lang="zh-CN" altLang="en-US" dirty="0" smtClean="0">
                <a:latin typeface="+mj-ea"/>
              </a:rPr>
              <a:t>将</a:t>
            </a:r>
            <a:r>
              <a:rPr lang="en-US" altLang="zh-CN" dirty="0" err="1">
                <a:latin typeface="+mj-ea"/>
              </a:rPr>
              <a:t>Student_Course</a:t>
            </a:r>
            <a:r>
              <a:rPr lang="zh-CN" altLang="en-US" dirty="0">
                <a:latin typeface="+mj-ea"/>
              </a:rPr>
              <a:t>表中学号为</a:t>
            </a:r>
            <a:r>
              <a:rPr lang="en-US" altLang="zh-CN" dirty="0">
                <a:latin typeface="+mj-ea"/>
              </a:rPr>
              <a:t>11001</a:t>
            </a:r>
            <a:r>
              <a:rPr lang="zh-CN" altLang="en-US" dirty="0">
                <a:latin typeface="+mj-ea"/>
              </a:rPr>
              <a:t>课程号为</a:t>
            </a:r>
            <a:r>
              <a:rPr lang="en-US" altLang="zh-CN" dirty="0">
                <a:latin typeface="+mj-ea"/>
              </a:rPr>
              <a:t>1001</a:t>
            </a:r>
            <a:r>
              <a:rPr lang="zh-CN" altLang="en-US" dirty="0">
                <a:latin typeface="+mj-ea"/>
              </a:rPr>
              <a:t>的记录编号改为</a:t>
            </a:r>
            <a:r>
              <a:rPr lang="en-US" altLang="zh-CN" dirty="0">
                <a:latin typeface="+mj-ea"/>
              </a:rPr>
              <a:t>110</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66</a:t>
            </a:fld>
            <a:endParaRPr lang="en-US" altLang="zh-CN"/>
          </a:p>
        </p:txBody>
      </p:sp>
      <p:sp>
        <p:nvSpPr>
          <p:cNvPr id="9" name="AutoShape 5"/>
          <p:cNvSpPr>
            <a:spLocks noChangeArrowheads="1"/>
          </p:cNvSpPr>
          <p:nvPr/>
        </p:nvSpPr>
        <p:spPr bwMode="gray">
          <a:xfrm>
            <a:off x="657209" y="3267668"/>
            <a:ext cx="1071570" cy="642942"/>
          </a:xfrm>
          <a:prstGeom prst="homePlate">
            <a:avLst>
              <a:gd name="adj" fmla="val 27281"/>
            </a:avLst>
          </a:prstGeom>
          <a:gradFill rotWithShape="1">
            <a:gsLst>
              <a:gs pos="0">
                <a:schemeClr val="hlink">
                  <a:gamma/>
                  <a:tint val="0"/>
                  <a:invGamma/>
                </a:schemeClr>
              </a:gs>
              <a:gs pos="100000">
                <a:schemeClr val="hlink"/>
              </a:gs>
            </a:gsLst>
            <a:lin ang="18900000" scaled="1"/>
          </a:gra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2</a:t>
            </a:r>
            <a:endParaRPr lang="zh-CN" altLang="en-US" dirty="0"/>
          </a:p>
        </p:txBody>
      </p:sp>
      <p:sp>
        <p:nvSpPr>
          <p:cNvPr id="10" name="AutoShape 7"/>
          <p:cNvSpPr>
            <a:spLocks noChangeArrowheads="1"/>
          </p:cNvSpPr>
          <p:nvPr/>
        </p:nvSpPr>
        <p:spPr bwMode="ltGray">
          <a:xfrm>
            <a:off x="690545" y="2107585"/>
            <a:ext cx="1071570" cy="642942"/>
          </a:xfrm>
          <a:prstGeom prst="homePlate">
            <a:avLst>
              <a:gd name="adj" fmla="val 25000"/>
            </a:avLst>
          </a:prstGeom>
          <a:gradFill rotWithShape="1">
            <a:gsLst>
              <a:gs pos="0">
                <a:schemeClr val="accent1"/>
              </a:gs>
              <a:gs pos="100000">
                <a:schemeClr val="accent1">
                  <a:gamma/>
                  <a:shade val="69804"/>
                  <a:invGamma/>
                </a:schemeClr>
              </a:gs>
            </a:gsLst>
            <a:lin ang="2700000" scaled="1"/>
          </a:gradFill>
          <a:ln w="12700" algn="ctr">
            <a:noFill/>
            <a:prstDash val="dash"/>
            <a:miter lim="800000"/>
            <a:headEnd/>
            <a:tailEnd/>
          </a:ln>
          <a:effectLst>
            <a:outerShdw dist="56796" dir="3806097" algn="ctr" rotWithShape="0">
              <a:srgbClr val="808080">
                <a:alpha val="50000"/>
              </a:srgbClr>
            </a:outerShdw>
          </a:effectLst>
        </p:spPr>
        <p:txBody>
          <a:bodyPr wrap="none" anchor="ctr"/>
          <a:lstStyle/>
          <a:p>
            <a:r>
              <a:rPr lang="zh-CN" altLang="en-US" dirty="0" smtClean="0"/>
              <a:t>步骤</a:t>
            </a:r>
            <a:r>
              <a:rPr lang="en-US" dirty="0" smtClean="0"/>
              <a:t>1</a:t>
            </a:r>
            <a:endParaRPr lang="zh-CN" altLang="en-US" dirty="0"/>
          </a:p>
        </p:txBody>
      </p:sp>
      <p:sp>
        <p:nvSpPr>
          <p:cNvPr id="11" name="AutoShape 19"/>
          <p:cNvSpPr>
            <a:spLocks noChangeArrowheads="1"/>
          </p:cNvSpPr>
          <p:nvPr/>
        </p:nvSpPr>
        <p:spPr bwMode="invGray">
          <a:xfrm>
            <a:off x="1904991" y="2350474"/>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lgn="ctr">
            <a:noFill/>
            <a:round/>
            <a:headEnd/>
            <a:tailEnd/>
          </a:ln>
          <a:effectLst/>
        </p:spPr>
        <p:txBody>
          <a:bodyPr wrap="none" anchor="ctr"/>
          <a:lstStyle/>
          <a:p>
            <a:endParaRPr lang="zh-CN" altLang="en-US"/>
          </a:p>
        </p:txBody>
      </p:sp>
      <p:sp>
        <p:nvSpPr>
          <p:cNvPr id="12" name="Text Box 23"/>
          <p:cNvSpPr txBox="1">
            <a:spLocks noChangeArrowheads="1"/>
          </p:cNvSpPr>
          <p:nvPr/>
        </p:nvSpPr>
        <p:spPr bwMode="gray">
          <a:xfrm>
            <a:off x="2221956" y="2207617"/>
            <a:ext cx="1965061" cy="507831"/>
          </a:xfrm>
          <a:prstGeom prst="rect">
            <a:avLst/>
          </a:prstGeom>
          <a:noFill/>
          <a:ln w="9525" algn="ctr">
            <a:noFill/>
            <a:miter lim="800000"/>
            <a:headEnd/>
            <a:tailEnd/>
          </a:ln>
          <a:effectLst/>
        </p:spPr>
        <p:txBody>
          <a:bodyPr wrap="square">
            <a:spAutoFit/>
          </a:bodyPr>
          <a:lstStyle/>
          <a:p>
            <a:pPr algn="just" eaLnBrk="0" hangingPunct="0">
              <a:lnSpc>
                <a:spcPct val="150000"/>
              </a:lnSpc>
            </a:pPr>
            <a:r>
              <a:rPr lang="zh-CN" altLang="en-US" dirty="0">
                <a:solidFill>
                  <a:schemeClr val="tx2">
                    <a:lumMod val="50000"/>
                  </a:schemeClr>
                </a:solidFill>
                <a:latin typeface="黑体" pitchFamily="49" charset="-122"/>
                <a:ea typeface="黑体" pitchFamily="49" charset="-122"/>
              </a:rPr>
              <a:t>新建查询文件</a:t>
            </a:r>
          </a:p>
        </p:txBody>
      </p:sp>
      <p:sp>
        <p:nvSpPr>
          <p:cNvPr id="13" name="Text Box 23"/>
          <p:cNvSpPr txBox="1">
            <a:spLocks noChangeArrowheads="1"/>
          </p:cNvSpPr>
          <p:nvPr/>
        </p:nvSpPr>
        <p:spPr bwMode="gray">
          <a:xfrm>
            <a:off x="2341028" y="3418323"/>
            <a:ext cx="1726916" cy="341632"/>
          </a:xfrm>
          <a:prstGeom prst="rect">
            <a:avLst/>
          </a:prstGeom>
          <a:noFill/>
          <a:ln w="9525" algn="ctr">
            <a:noFill/>
            <a:miter lim="800000"/>
            <a:headEnd/>
            <a:tailEnd/>
          </a:ln>
          <a:effectLst/>
        </p:spPr>
        <p:txBody>
          <a:bodyPr wrap="square">
            <a:spAutoFit/>
          </a:bodyPr>
          <a:lstStyle/>
          <a:p>
            <a:pPr>
              <a:lnSpc>
                <a:spcPct val="90000"/>
              </a:lnSpc>
            </a:pPr>
            <a:r>
              <a:rPr lang="zh-CN" altLang="en-US" dirty="0" smtClean="0">
                <a:solidFill>
                  <a:schemeClr val="tx2">
                    <a:lumMod val="50000"/>
                  </a:schemeClr>
                </a:solidFill>
                <a:latin typeface="黑体" pitchFamily="49" charset="-122"/>
                <a:ea typeface="黑体" pitchFamily="49" charset="-122"/>
              </a:rPr>
              <a:t>输入右面语句</a:t>
            </a:r>
            <a:endParaRPr lang="en-US" altLang="zh-CN" b="0" dirty="0">
              <a:solidFill>
                <a:schemeClr val="tx2">
                  <a:lumMod val="50000"/>
                </a:schemeClr>
              </a:solidFill>
            </a:endParaRPr>
          </a:p>
        </p:txBody>
      </p:sp>
      <p:sp>
        <p:nvSpPr>
          <p:cNvPr id="14" name="AutoShape 18"/>
          <p:cNvSpPr>
            <a:spLocks noChangeArrowheads="1"/>
          </p:cNvSpPr>
          <p:nvPr/>
        </p:nvSpPr>
        <p:spPr bwMode="gray">
          <a:xfrm>
            <a:off x="1871655" y="3481982"/>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w="9525" algn="ctr">
            <a:noFill/>
            <a:round/>
            <a:headEnd/>
            <a:tailEnd/>
          </a:ln>
          <a:effectLst/>
        </p:spPr>
        <p:txBody>
          <a:bodyPr wrap="none" anchor="ctr"/>
          <a:lstStyle/>
          <a:p>
            <a:endParaRPr lang="zh-CN" altLang="en-US"/>
          </a:p>
        </p:txBody>
      </p:sp>
      <p:sp>
        <p:nvSpPr>
          <p:cNvPr id="3" name="矩形 2"/>
          <p:cNvSpPr/>
          <p:nvPr/>
        </p:nvSpPr>
        <p:spPr>
          <a:xfrm>
            <a:off x="4305070" y="1549513"/>
            <a:ext cx="4572000" cy="2935868"/>
          </a:xfrm>
          <a:prstGeom prst="rect">
            <a:avLst/>
          </a:prstGeom>
          <a:solidFill>
            <a:srgbClr val="FFFF00"/>
          </a:solidFill>
        </p:spPr>
        <p:txBody>
          <a:bodyPr>
            <a:spAutoFit/>
          </a:bodyPr>
          <a:lstStyle/>
          <a:p>
            <a:pPr>
              <a:lnSpc>
                <a:spcPct val="150000"/>
              </a:lnSpc>
              <a:buFont typeface="Wingdings" pitchFamily="2" charset="2"/>
              <a:buNone/>
            </a:pPr>
            <a:r>
              <a:rPr lang="en-US" altLang="zh-CN" dirty="0">
                <a:latin typeface="黑体" pitchFamily="49" charset="-122"/>
                <a:ea typeface="黑体" pitchFamily="49" charset="-122"/>
              </a:rPr>
              <a:t>USE Student</a:t>
            </a:r>
          </a:p>
          <a:p>
            <a:pPr>
              <a:lnSpc>
                <a:spcPct val="150000"/>
              </a:lnSpc>
              <a:buFont typeface="Wingdings" pitchFamily="2" charset="2"/>
              <a:buNone/>
            </a:pPr>
            <a:r>
              <a:rPr lang="en-US" altLang="zh-CN" dirty="0">
                <a:latin typeface="黑体" pitchFamily="49" charset="-122"/>
                <a:ea typeface="黑体" pitchFamily="49" charset="-122"/>
              </a:rPr>
              <a:t>	Go</a:t>
            </a:r>
          </a:p>
          <a:p>
            <a:pPr>
              <a:lnSpc>
                <a:spcPct val="150000"/>
              </a:lnSpc>
              <a:buFont typeface="Wingdings" pitchFamily="2" charset="2"/>
              <a:buNone/>
            </a:pPr>
            <a:r>
              <a:rPr lang="en-US" altLang="zh-CN" dirty="0">
                <a:latin typeface="黑体" pitchFamily="49" charset="-122"/>
                <a:ea typeface="黑体" pitchFamily="49" charset="-122"/>
              </a:rPr>
              <a:t>	UPDATE </a:t>
            </a:r>
            <a:r>
              <a:rPr lang="en-US" altLang="zh-CN" dirty="0" err="1">
                <a:latin typeface="黑体" pitchFamily="49" charset="-122"/>
                <a:ea typeface="黑体" pitchFamily="49" charset="-122"/>
              </a:rPr>
              <a:t>Student_Course</a:t>
            </a:r>
            <a:endParaRPr lang="en-US" altLang="zh-CN" dirty="0">
              <a:latin typeface="黑体" pitchFamily="49" charset="-122"/>
              <a:ea typeface="黑体" pitchFamily="49" charset="-122"/>
            </a:endParaRPr>
          </a:p>
          <a:p>
            <a:pPr>
              <a:lnSpc>
                <a:spcPct val="150000"/>
              </a:lnSpc>
              <a:buFont typeface="Wingdings" pitchFamily="2" charset="2"/>
              <a:buNone/>
            </a:pPr>
            <a:r>
              <a:rPr lang="en-US" altLang="zh-CN" dirty="0">
                <a:latin typeface="黑体" pitchFamily="49" charset="-122"/>
                <a:ea typeface="黑体" pitchFamily="49" charset="-122"/>
              </a:rPr>
              <a:t>	SET </a:t>
            </a:r>
            <a:r>
              <a:rPr lang="en-US" altLang="zh-CN" dirty="0" err="1">
                <a:latin typeface="黑体" pitchFamily="49" charset="-122"/>
                <a:ea typeface="黑体" pitchFamily="49" charset="-122"/>
              </a:rPr>
              <a:t>SC_id</a:t>
            </a:r>
            <a:r>
              <a:rPr lang="en-US" altLang="zh-CN" dirty="0">
                <a:latin typeface="黑体" pitchFamily="49" charset="-122"/>
                <a:ea typeface="黑体" pitchFamily="49" charset="-122"/>
              </a:rPr>
              <a:t>='110'</a:t>
            </a:r>
          </a:p>
          <a:p>
            <a:pPr>
              <a:lnSpc>
                <a:spcPct val="150000"/>
              </a:lnSpc>
              <a:buFont typeface="Wingdings" pitchFamily="2" charset="2"/>
              <a:buNone/>
            </a:pPr>
            <a:r>
              <a:rPr lang="en-US" altLang="zh-CN" dirty="0">
                <a:latin typeface="黑体" pitchFamily="49" charset="-122"/>
                <a:ea typeface="黑体" pitchFamily="49" charset="-122"/>
              </a:rPr>
              <a:t>	WHERE </a:t>
            </a:r>
            <a:r>
              <a:rPr lang="en-US" altLang="zh-CN" dirty="0" err="1">
                <a:latin typeface="黑体" pitchFamily="49" charset="-122"/>
                <a:ea typeface="黑体" pitchFamily="49" charset="-122"/>
              </a:rPr>
              <a:t>Student_id</a:t>
            </a:r>
            <a:r>
              <a:rPr lang="en-US" altLang="zh-CN" dirty="0">
                <a:latin typeface="黑体" pitchFamily="49" charset="-122"/>
                <a:ea typeface="黑体" pitchFamily="49" charset="-122"/>
              </a:rPr>
              <a:t>='11001' and </a:t>
            </a:r>
            <a:r>
              <a:rPr lang="en-US" altLang="zh-CN" dirty="0" err="1">
                <a:latin typeface="黑体" pitchFamily="49" charset="-122"/>
                <a:ea typeface="黑体" pitchFamily="49" charset="-122"/>
              </a:rPr>
              <a:t>Course_id</a:t>
            </a:r>
            <a:r>
              <a:rPr lang="en-US" altLang="zh-CN" dirty="0">
                <a:latin typeface="黑体" pitchFamily="49" charset="-122"/>
                <a:ea typeface="黑体" pitchFamily="49" charset="-122"/>
              </a:rPr>
              <a:t>='1001' </a:t>
            </a:r>
          </a:p>
          <a:p>
            <a:pPr>
              <a:lnSpc>
                <a:spcPct val="150000"/>
              </a:lnSpc>
              <a:buFont typeface="Wingdings" pitchFamily="2" charset="2"/>
              <a:buNone/>
            </a:pPr>
            <a:r>
              <a:rPr lang="en-US" altLang="zh-CN" dirty="0">
                <a:latin typeface="黑体" pitchFamily="49" charset="-122"/>
                <a:ea typeface="黑体" pitchFamily="49" charset="-122"/>
              </a:rPr>
              <a:t>	Go</a:t>
            </a:r>
          </a:p>
        </p:txBody>
      </p:sp>
      <p:sp>
        <p:nvSpPr>
          <p:cNvPr id="15" name="AutoShape 5"/>
          <p:cNvSpPr>
            <a:spLocks noChangeArrowheads="1"/>
          </p:cNvSpPr>
          <p:nvPr/>
        </p:nvSpPr>
        <p:spPr bwMode="gray">
          <a:xfrm>
            <a:off x="819122" y="4509764"/>
            <a:ext cx="1071570" cy="642942"/>
          </a:xfrm>
          <a:prstGeom prst="homePlate">
            <a:avLst>
              <a:gd name="adj" fmla="val 27281"/>
            </a:avLst>
          </a:prstGeom>
          <a:solidFill>
            <a:srgbClr val="7030A0"/>
          </a:solidFill>
          <a:ln w="12700" algn="ctr">
            <a:noFill/>
            <a:prstDash val="dash"/>
            <a:miter lim="800000"/>
            <a:headEnd/>
            <a:tailEnd/>
          </a:ln>
          <a:effectLst>
            <a:outerShdw dist="71842" dir="2700000" algn="ctr" rotWithShape="0">
              <a:srgbClr val="808080">
                <a:alpha val="50000"/>
              </a:srgbClr>
            </a:outerShdw>
          </a:effectLst>
        </p:spPr>
        <p:txBody>
          <a:bodyPr wrap="none" anchor="ctr"/>
          <a:lstStyle/>
          <a:p>
            <a:r>
              <a:rPr lang="zh-CN" altLang="en-US" dirty="0" smtClean="0"/>
              <a:t>步骤</a:t>
            </a:r>
            <a:r>
              <a:rPr lang="en-US" altLang="zh-CN" dirty="0" smtClean="0"/>
              <a:t>3</a:t>
            </a:r>
            <a:endParaRPr lang="zh-CN" altLang="en-US" dirty="0"/>
          </a:p>
        </p:txBody>
      </p:sp>
      <p:sp>
        <p:nvSpPr>
          <p:cNvPr id="16" name="AutoShape 18"/>
          <p:cNvSpPr>
            <a:spLocks noChangeArrowheads="1"/>
          </p:cNvSpPr>
          <p:nvPr/>
        </p:nvSpPr>
        <p:spPr bwMode="gray">
          <a:xfrm>
            <a:off x="2033568" y="4724078"/>
            <a:ext cx="247650" cy="24765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7030A0"/>
          </a:solidFill>
          <a:ln w="9525" algn="ctr">
            <a:noFill/>
            <a:round/>
            <a:headEnd/>
            <a:tailEnd/>
          </a:ln>
          <a:effectLst/>
        </p:spPr>
        <p:txBody>
          <a:bodyPr wrap="none" anchor="ctr"/>
          <a:lstStyle/>
          <a:p>
            <a:endParaRPr lang="zh-CN" altLang="en-US"/>
          </a:p>
        </p:txBody>
      </p:sp>
      <p:sp>
        <p:nvSpPr>
          <p:cNvPr id="17" name="Text Box 23"/>
          <p:cNvSpPr txBox="1">
            <a:spLocks noChangeArrowheads="1"/>
          </p:cNvSpPr>
          <p:nvPr/>
        </p:nvSpPr>
        <p:spPr bwMode="gray">
          <a:xfrm>
            <a:off x="2469605" y="4660419"/>
            <a:ext cx="1917997" cy="840230"/>
          </a:xfrm>
          <a:prstGeom prst="rect">
            <a:avLst/>
          </a:prstGeom>
          <a:noFill/>
          <a:ln w="9525" algn="ctr">
            <a:noFill/>
            <a:miter lim="800000"/>
            <a:headEnd/>
            <a:tailEnd/>
          </a:ln>
          <a:effectLst/>
        </p:spPr>
        <p:txBody>
          <a:bodyPr wrap="square">
            <a:spAutoFit/>
          </a:bodyPr>
          <a:lstStyle/>
          <a:p>
            <a:pPr>
              <a:lnSpc>
                <a:spcPct val="90000"/>
              </a:lnSpc>
            </a:pPr>
            <a:r>
              <a:rPr lang="zh-CN" altLang="en-US" dirty="0">
                <a:solidFill>
                  <a:schemeClr val="tx2">
                    <a:lumMod val="50000"/>
                  </a:schemeClr>
                </a:solidFill>
                <a:latin typeface="黑体" pitchFamily="49" charset="-122"/>
                <a:ea typeface="黑体" pitchFamily="49" charset="-122"/>
              </a:rPr>
              <a:t>分析语法并执行语句，返回错误消息如图</a:t>
            </a:r>
            <a:r>
              <a:rPr lang="en-US" altLang="zh-CN" dirty="0">
                <a:solidFill>
                  <a:schemeClr val="tx2">
                    <a:lumMod val="50000"/>
                  </a:schemeClr>
                </a:solidFill>
                <a:latin typeface="黑体" pitchFamily="49" charset="-122"/>
                <a:ea typeface="黑体" pitchFamily="49" charset="-122"/>
              </a:rPr>
              <a:t>5.17</a:t>
            </a:r>
            <a:endParaRPr lang="en-US" altLang="zh-CN" b="0" dirty="0">
              <a:solidFill>
                <a:schemeClr val="tx2">
                  <a:lumMod val="50000"/>
                </a:schemeClr>
              </a:solidFill>
            </a:endParaRPr>
          </a:p>
        </p:txBody>
      </p:sp>
      <p:pic>
        <p:nvPicPr>
          <p:cNvPr id="18" name="Picture 3"/>
          <p:cNvPicPr>
            <a:picLocks noGrp="1" noChangeAspect="1" noChangeArrowheads="1"/>
          </p:cNvPicPr>
          <p:nvPr>
            <p:ph sz="half" idx="4294967295"/>
          </p:nvPr>
        </p:nvPicPr>
        <p:blipFill>
          <a:blip r:embed="rId2" cstate="print">
            <a:extLst>
              <a:ext uri="{28A0092B-C50C-407E-A947-70E740481C1C}">
                <a14:useLocalDpi xmlns:a14="http://schemas.microsoft.com/office/drawing/2010/main" xmlns="" val="0"/>
              </a:ext>
            </a:extLst>
          </a:blip>
          <a:srcRect/>
          <a:stretch>
            <a:fillRect/>
          </a:stretch>
        </p:blipFill>
        <p:spPr>
          <a:xfrm>
            <a:off x="4387602" y="4793567"/>
            <a:ext cx="2929581" cy="1274878"/>
          </a:xfrm>
          <a:prstGeom prst="rect">
            <a:avLst/>
          </a:prstGeom>
          <a:noFill/>
        </p:spPr>
      </p:pic>
      <p:sp>
        <p:nvSpPr>
          <p:cNvPr id="19" name="Text Box 4"/>
          <p:cNvSpPr txBox="1">
            <a:spLocks noChangeArrowheads="1"/>
          </p:cNvSpPr>
          <p:nvPr/>
        </p:nvSpPr>
        <p:spPr bwMode="auto">
          <a:xfrm>
            <a:off x="7405382" y="5150723"/>
            <a:ext cx="1466534"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dirty="0"/>
              <a:t>图</a:t>
            </a:r>
            <a:r>
              <a:rPr lang="en-US" altLang="zh-CN" sz="1800" dirty="0"/>
              <a:t>5.17 </a:t>
            </a:r>
            <a:r>
              <a:rPr lang="zh-CN" altLang="en-US" sz="1800" dirty="0"/>
              <a:t>无法更新标识列消息框</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zh-CN" altLang="en-US" dirty="0" smtClean="0">
                <a:latin typeface="+mj-ea"/>
              </a:rPr>
              <a:t>任务</a:t>
            </a:r>
            <a:r>
              <a:rPr lang="en-US" altLang="zh-CN" dirty="0" smtClean="0">
                <a:latin typeface="+mj-ea"/>
              </a:rPr>
              <a:t>6  </a:t>
            </a:r>
            <a:r>
              <a:rPr lang="zh-CN" altLang="en-US" dirty="0">
                <a:latin typeface="+mj-ea"/>
              </a:rPr>
              <a:t>（续）</a:t>
            </a:r>
            <a:endParaRPr lang="en-US" altLang="zh-CN" dirty="0">
              <a:latin typeface="+mj-ea"/>
            </a:endParaRPr>
          </a:p>
        </p:txBody>
      </p:sp>
      <p:sp>
        <p:nvSpPr>
          <p:cNvPr id="59397" name="AutoShape 5"/>
          <p:cNvSpPr>
            <a:spLocks noChangeArrowheads="1"/>
          </p:cNvSpPr>
          <p:nvPr/>
        </p:nvSpPr>
        <p:spPr bwMode="gray">
          <a:xfrm rot="2692993">
            <a:off x="4779640" y="2268354"/>
            <a:ext cx="3449637" cy="2397612"/>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hlink"/>
              </a:gs>
              <a:gs pos="100000">
                <a:schemeClr val="hlink">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hlink"/>
            </a:extrusionClr>
          </a:sp3d>
        </p:spPr>
        <p:txBody>
          <a:bodyPr wrap="none" anchor="ctr">
            <a:flatTx/>
          </a:bodyPr>
          <a:lstStyle/>
          <a:p>
            <a:endParaRPr lang="zh-CN" altLang="en-US"/>
          </a:p>
        </p:txBody>
      </p:sp>
      <p:sp>
        <p:nvSpPr>
          <p:cNvPr id="59398" name="AutoShape 6"/>
          <p:cNvSpPr>
            <a:spLocks noChangeArrowheads="1"/>
          </p:cNvSpPr>
          <p:nvPr/>
        </p:nvSpPr>
        <p:spPr bwMode="gray">
          <a:xfrm rot="-2707007">
            <a:off x="906842" y="2271739"/>
            <a:ext cx="3449637" cy="2379649"/>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folHlink"/>
          </a:soli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folHlink"/>
            </a:extrusionClr>
          </a:sp3d>
        </p:spPr>
        <p:txBody>
          <a:bodyPr wrap="none" anchor="ctr">
            <a:flatTx/>
          </a:bodyPr>
          <a:lstStyle/>
          <a:p>
            <a:endParaRPr lang="zh-CN" altLang="en-US"/>
          </a:p>
        </p:txBody>
      </p:sp>
      <p:sp>
        <p:nvSpPr>
          <p:cNvPr id="59399" name="AutoShape 7"/>
          <p:cNvSpPr>
            <a:spLocks noChangeArrowheads="1"/>
          </p:cNvSpPr>
          <p:nvPr/>
        </p:nvSpPr>
        <p:spPr bwMode="gray">
          <a:xfrm rot="18907007" flipV="1">
            <a:off x="4885312" y="3664292"/>
            <a:ext cx="3449637" cy="189564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1"/>
              </a:gs>
              <a:gs pos="100000">
                <a:schemeClr val="accent1">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59400" name="AutoShape 8"/>
          <p:cNvSpPr>
            <a:spLocks noChangeArrowheads="1"/>
          </p:cNvSpPr>
          <p:nvPr/>
        </p:nvSpPr>
        <p:spPr bwMode="gray">
          <a:xfrm rot="2692993" flipH="1" flipV="1">
            <a:off x="818783" y="3504491"/>
            <a:ext cx="3449637" cy="2082706"/>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gradFill rotWithShape="1">
            <a:gsLst>
              <a:gs pos="0">
                <a:schemeClr val="accent2"/>
              </a:gs>
              <a:gs pos="100000">
                <a:schemeClr val="accent2">
                  <a:gamma/>
                  <a:tint val="73725"/>
                  <a:invGamma/>
                </a:schemeClr>
              </a:gs>
            </a:gsLst>
            <a:lin ang="5400000" scaled="1"/>
          </a:gradFill>
          <a:ln w="9525" algn="ctr">
            <a:noFill/>
            <a:miter lim="800000"/>
            <a:headEnd/>
            <a:tailEnd/>
          </a:ln>
          <a:effectLst/>
          <a:scene3d>
            <a:camera prst="legacyObliqueBottom"/>
            <a:lightRig rig="legacyFlat3" dir="t"/>
          </a:scene3d>
          <a:sp3d extrusionH="1000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59405" name="Text Box 13"/>
          <p:cNvSpPr txBox="1">
            <a:spLocks noChangeArrowheads="1"/>
          </p:cNvSpPr>
          <p:nvPr/>
        </p:nvSpPr>
        <p:spPr bwMode="gray">
          <a:xfrm>
            <a:off x="2433155" y="2924944"/>
            <a:ext cx="4572032" cy="2169825"/>
          </a:xfrm>
          <a:prstGeom prst="rect">
            <a:avLst/>
          </a:prstGeom>
          <a:noFill/>
          <a:ln w="9525" algn="ctr">
            <a:noFill/>
            <a:miter lim="800000"/>
            <a:headEnd/>
            <a:tailEnd/>
          </a:ln>
          <a:effectLst/>
        </p:spPr>
        <p:txBody>
          <a:bodyPr wrap="square">
            <a:spAutoFit/>
          </a:bodyPr>
          <a:lstStyle/>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知识总结：</a:t>
            </a:r>
          </a:p>
          <a:p>
            <a:pPr marL="0" indent="0">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      默认情况下，使用</a:t>
            </a:r>
            <a:r>
              <a:rPr lang="en-US" altLang="zh-CN" dirty="0">
                <a:solidFill>
                  <a:schemeClr val="tx2">
                    <a:lumMod val="50000"/>
                  </a:schemeClr>
                </a:solidFill>
                <a:latin typeface="黑体" pitchFamily="49" charset="-122"/>
                <a:ea typeface="黑体" pitchFamily="49" charset="-122"/>
              </a:rPr>
              <a:t>INSERT INTO</a:t>
            </a:r>
            <a:r>
              <a:rPr lang="zh-CN" altLang="en-US" dirty="0">
                <a:solidFill>
                  <a:schemeClr val="tx2">
                    <a:lumMod val="50000"/>
                  </a:schemeClr>
                </a:solidFill>
                <a:latin typeface="黑体" pitchFamily="49" charset="-122"/>
                <a:ea typeface="黑体" pitchFamily="49" charset="-122"/>
              </a:rPr>
              <a:t>和</a:t>
            </a:r>
            <a:r>
              <a:rPr lang="en-US" altLang="zh-CN" dirty="0">
                <a:solidFill>
                  <a:schemeClr val="tx2">
                    <a:lumMod val="50000"/>
                  </a:schemeClr>
                </a:solidFill>
                <a:latin typeface="黑体" pitchFamily="49" charset="-122"/>
                <a:ea typeface="黑体" pitchFamily="49" charset="-122"/>
              </a:rPr>
              <a:t>UPDATE</a:t>
            </a:r>
            <a:r>
              <a:rPr lang="zh-CN" altLang="en-US" dirty="0">
                <a:solidFill>
                  <a:schemeClr val="tx2">
                    <a:lumMod val="50000"/>
                  </a:schemeClr>
                </a:solidFill>
                <a:latin typeface="黑体" pitchFamily="49" charset="-122"/>
                <a:ea typeface="黑体" pitchFamily="49" charset="-122"/>
              </a:rPr>
              <a:t>语句更新数据时，也不可以为该标识列指定值。否则，如图</a:t>
            </a:r>
            <a:r>
              <a:rPr lang="en-US" altLang="zh-CN" dirty="0">
                <a:solidFill>
                  <a:schemeClr val="tx2">
                    <a:lumMod val="50000"/>
                  </a:schemeClr>
                </a:solidFill>
                <a:latin typeface="黑体" pitchFamily="49" charset="-122"/>
                <a:ea typeface="黑体" pitchFamily="49" charset="-122"/>
              </a:rPr>
              <a:t>5.17</a:t>
            </a:r>
            <a:r>
              <a:rPr lang="zh-CN" altLang="en-US" dirty="0">
                <a:solidFill>
                  <a:schemeClr val="tx2">
                    <a:lumMod val="50000"/>
                  </a:schemeClr>
                </a:solidFill>
                <a:latin typeface="黑体" pitchFamily="49" charset="-122"/>
                <a:ea typeface="黑体" pitchFamily="49" charset="-122"/>
              </a:rPr>
              <a:t>所示，系统会返回报错消息。</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39102" y="188640"/>
            <a:ext cx="6192688" cy="927100"/>
          </a:xfrm>
        </p:spPr>
        <p:txBody>
          <a:bodyPr/>
          <a:lstStyle/>
          <a:p>
            <a:r>
              <a:rPr lang="zh-CN" altLang="en-US" sz="2400" dirty="0" smtClean="0">
                <a:latin typeface="+mj-ea"/>
              </a:rPr>
              <a:t>任务</a:t>
            </a:r>
            <a:r>
              <a:rPr lang="en-US" altLang="zh-CN" sz="2400" dirty="0" smtClean="0">
                <a:latin typeface="+mj-ea"/>
              </a:rPr>
              <a:t>7    </a:t>
            </a:r>
            <a:r>
              <a:rPr lang="zh-CN" altLang="en-US" sz="2400" dirty="0" smtClean="0">
                <a:latin typeface="+mj-ea"/>
              </a:rPr>
              <a:t>学</a:t>
            </a:r>
            <a:r>
              <a:rPr lang="zh-CN" altLang="en-US" sz="2400" dirty="0">
                <a:latin typeface="+mj-ea"/>
              </a:rPr>
              <a:t>号为</a:t>
            </a:r>
            <a:r>
              <a:rPr lang="en-US" altLang="zh-CN" sz="2400" dirty="0">
                <a:latin typeface="+mj-ea"/>
              </a:rPr>
              <a:t>11001</a:t>
            </a:r>
            <a:r>
              <a:rPr lang="zh-CN" altLang="en-US" sz="2400" dirty="0">
                <a:latin typeface="+mj-ea"/>
              </a:rPr>
              <a:t>的学生叶海平退学，将他</a:t>
            </a:r>
            <a:r>
              <a:rPr lang="zh-CN" altLang="en-US" sz="2400" dirty="0" smtClean="0">
                <a:latin typeface="+mj-ea"/>
              </a:rPr>
              <a:t>的信息</a:t>
            </a:r>
            <a:r>
              <a:rPr lang="zh-CN" altLang="en-US" sz="2400" dirty="0">
                <a:latin typeface="+mj-ea"/>
              </a:rPr>
              <a:t>从</a:t>
            </a:r>
            <a:r>
              <a:rPr lang="en-US" altLang="zh-CN" sz="2400" dirty="0">
                <a:latin typeface="+mj-ea"/>
              </a:rPr>
              <a:t>Students</a:t>
            </a:r>
            <a:r>
              <a:rPr lang="zh-CN" altLang="en-US" sz="2400" dirty="0">
                <a:latin typeface="+mj-ea"/>
              </a:rPr>
              <a:t>表中删除</a:t>
            </a:r>
          </a:p>
        </p:txBody>
      </p:sp>
      <p:sp>
        <p:nvSpPr>
          <p:cNvPr id="6" name="灯片编号占位符 5"/>
          <p:cNvSpPr>
            <a:spLocks noGrp="1"/>
          </p:cNvSpPr>
          <p:nvPr>
            <p:ph type="sldNum" sz="quarter" idx="12"/>
          </p:nvPr>
        </p:nvSpPr>
        <p:spPr/>
        <p:txBody>
          <a:bodyPr/>
          <a:lstStyle/>
          <a:p>
            <a:fld id="{28C6F607-F638-4FFD-AA04-6C561AD6835E}" type="slidenum">
              <a:rPr lang="zh-CN" altLang="en-US" smtClean="0"/>
              <a:pPr/>
              <a:t>68</a:t>
            </a:fld>
            <a:endParaRPr lang="en-US" altLang="zh-CN"/>
          </a:p>
        </p:txBody>
      </p:sp>
      <p:sp>
        <p:nvSpPr>
          <p:cNvPr id="8" name="AutoShape 4"/>
          <p:cNvSpPr>
            <a:spLocks noChangeArrowheads="1"/>
          </p:cNvSpPr>
          <p:nvPr/>
        </p:nvSpPr>
        <p:spPr bwMode="gray">
          <a:xfrm>
            <a:off x="2051721" y="1939625"/>
            <a:ext cx="5688632" cy="75386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35297" y="1971007"/>
            <a:ext cx="722478" cy="722478"/>
          </a:xfrm>
          <a:prstGeom prst="rect">
            <a:avLst/>
          </a:prstGeom>
        </p:spPr>
      </p:pic>
      <p:sp>
        <p:nvSpPr>
          <p:cNvPr id="11" name="矩形 10"/>
          <p:cNvSpPr/>
          <p:nvPr/>
        </p:nvSpPr>
        <p:spPr>
          <a:xfrm>
            <a:off x="2195735" y="1971007"/>
            <a:ext cx="5544617" cy="646331"/>
          </a:xfrm>
          <a:prstGeom prst="rect">
            <a:avLst/>
          </a:prstGeom>
        </p:spPr>
        <p:txBody>
          <a:bodyPr wrap="square">
            <a:spAutoFit/>
          </a:bodyPr>
          <a:lstStyle/>
          <a:p>
            <a:r>
              <a:rPr lang="zh-CN" altLang="en-US" dirty="0"/>
              <a:t>步骤</a:t>
            </a:r>
            <a:r>
              <a:rPr lang="en-US" altLang="zh-CN" dirty="0"/>
              <a:t>1</a:t>
            </a:r>
            <a:r>
              <a:rPr lang="zh-CN" altLang="en-US" dirty="0"/>
              <a:t>：在</a:t>
            </a:r>
            <a:r>
              <a:rPr lang="en-US" altLang="zh-CN" dirty="0"/>
              <a:t>【</a:t>
            </a:r>
            <a:r>
              <a:rPr lang="zh-CN" altLang="en-US" dirty="0"/>
              <a:t>对象资源管理器</a:t>
            </a:r>
            <a:r>
              <a:rPr lang="en-US" altLang="zh-CN" dirty="0"/>
              <a:t>】</a:t>
            </a:r>
            <a:r>
              <a:rPr lang="zh-CN" altLang="en-US" dirty="0"/>
              <a:t>中展开</a:t>
            </a:r>
            <a:r>
              <a:rPr lang="en-US" altLang="zh-CN" dirty="0"/>
              <a:t>Student</a:t>
            </a:r>
            <a:r>
              <a:rPr lang="zh-CN" altLang="en-US" dirty="0"/>
              <a:t>数据</a:t>
            </a:r>
          </a:p>
          <a:p>
            <a:r>
              <a:rPr lang="zh-CN" altLang="en-US" dirty="0"/>
              <a:t>       </a:t>
            </a:r>
            <a:r>
              <a:rPr lang="en-US" altLang="zh-CN" dirty="0"/>
              <a:t> </a:t>
            </a:r>
            <a:r>
              <a:rPr lang="en-US" altLang="zh-CN" dirty="0" smtClean="0"/>
              <a:t>      </a:t>
            </a:r>
            <a:r>
              <a:rPr lang="zh-CN" altLang="en-US" dirty="0" smtClean="0"/>
              <a:t>库</a:t>
            </a:r>
            <a:r>
              <a:rPr lang="zh-CN" altLang="en-US" dirty="0"/>
              <a:t>，再展开表。</a:t>
            </a:r>
          </a:p>
        </p:txBody>
      </p:sp>
      <p:sp>
        <p:nvSpPr>
          <p:cNvPr id="12" name="AutoShape 4"/>
          <p:cNvSpPr>
            <a:spLocks noChangeArrowheads="1"/>
          </p:cNvSpPr>
          <p:nvPr/>
        </p:nvSpPr>
        <p:spPr bwMode="gray">
          <a:xfrm>
            <a:off x="2042592" y="2845885"/>
            <a:ext cx="5688632" cy="753860"/>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3" name="矩形 12"/>
          <p:cNvSpPr/>
          <p:nvPr/>
        </p:nvSpPr>
        <p:spPr>
          <a:xfrm>
            <a:off x="2186606" y="2877267"/>
            <a:ext cx="5544617" cy="646331"/>
          </a:xfrm>
          <a:prstGeom prst="rect">
            <a:avLst/>
          </a:prstGeom>
        </p:spPr>
        <p:txBody>
          <a:bodyPr wrap="square">
            <a:spAutoFit/>
          </a:bodyPr>
          <a:lstStyle/>
          <a:p>
            <a:r>
              <a:rPr lang="zh-CN" altLang="en-US" dirty="0"/>
              <a:t>步骤</a:t>
            </a:r>
            <a:r>
              <a:rPr lang="en-US" altLang="zh-CN" dirty="0"/>
              <a:t>2</a:t>
            </a:r>
            <a:r>
              <a:rPr lang="zh-CN" altLang="en-US" dirty="0"/>
              <a:t>：右键单击</a:t>
            </a:r>
            <a:r>
              <a:rPr lang="en-US" altLang="zh-CN" dirty="0"/>
              <a:t>Students</a:t>
            </a:r>
            <a:r>
              <a:rPr lang="zh-CN" altLang="en-US" dirty="0"/>
              <a:t>表，在弹出的快捷菜单中</a:t>
            </a:r>
          </a:p>
          <a:p>
            <a:r>
              <a:rPr lang="zh-CN" altLang="en-US" dirty="0"/>
              <a:t>       </a:t>
            </a:r>
            <a:r>
              <a:rPr lang="zh-CN" altLang="en-US" dirty="0" smtClean="0"/>
              <a:t>       选择</a:t>
            </a:r>
            <a:r>
              <a:rPr lang="en-US" altLang="zh-CN" dirty="0"/>
              <a:t>【</a:t>
            </a:r>
            <a:r>
              <a:rPr lang="zh-CN" altLang="en-US" dirty="0"/>
              <a:t>打开表</a:t>
            </a:r>
            <a:r>
              <a:rPr lang="en-US" altLang="zh-CN" dirty="0"/>
              <a:t>】</a:t>
            </a:r>
            <a:r>
              <a:rPr lang="zh-CN" altLang="en-US" dirty="0"/>
              <a:t>。</a:t>
            </a:r>
          </a:p>
        </p:txBody>
      </p:sp>
      <p:sp>
        <p:nvSpPr>
          <p:cNvPr id="14" name="AutoShape 4"/>
          <p:cNvSpPr>
            <a:spLocks noChangeArrowheads="1"/>
          </p:cNvSpPr>
          <p:nvPr/>
        </p:nvSpPr>
        <p:spPr bwMode="gray">
          <a:xfrm>
            <a:off x="2042591" y="3757658"/>
            <a:ext cx="3105473" cy="2062707"/>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sp>
        <p:nvSpPr>
          <p:cNvPr id="15" name="矩形 14"/>
          <p:cNvSpPr/>
          <p:nvPr/>
        </p:nvSpPr>
        <p:spPr>
          <a:xfrm>
            <a:off x="2186606" y="3789040"/>
            <a:ext cx="2709432" cy="2031325"/>
          </a:xfrm>
          <a:prstGeom prst="rect">
            <a:avLst/>
          </a:prstGeom>
        </p:spPr>
        <p:txBody>
          <a:bodyPr wrap="square">
            <a:spAutoFit/>
          </a:bodyPr>
          <a:lstStyle/>
          <a:p>
            <a:r>
              <a:rPr lang="zh-CN" altLang="en-US" dirty="0"/>
              <a:t>步骤</a:t>
            </a:r>
            <a:r>
              <a:rPr lang="en-US" altLang="zh-CN" dirty="0"/>
              <a:t>3</a:t>
            </a:r>
            <a:r>
              <a:rPr lang="zh-CN" altLang="en-US" dirty="0"/>
              <a:t>：右键单击学号为</a:t>
            </a:r>
            <a:r>
              <a:rPr lang="en-US" altLang="zh-CN" dirty="0"/>
              <a:t>11001</a:t>
            </a:r>
            <a:r>
              <a:rPr lang="zh-CN" altLang="en-US" dirty="0"/>
              <a:t>的学生记录），在</a:t>
            </a:r>
            <a:r>
              <a:rPr lang="zh-CN" altLang="en-US" dirty="0" smtClean="0"/>
              <a:t>快捷</a:t>
            </a:r>
            <a:r>
              <a:rPr lang="zh-CN" altLang="en-US" dirty="0"/>
              <a:t>菜单中选择</a:t>
            </a:r>
            <a:r>
              <a:rPr lang="en-US" altLang="zh-CN" dirty="0"/>
              <a:t>【</a:t>
            </a:r>
            <a:r>
              <a:rPr lang="zh-CN" altLang="en-US" dirty="0"/>
              <a:t>删除</a:t>
            </a:r>
            <a:r>
              <a:rPr lang="en-US" altLang="zh-CN" dirty="0"/>
              <a:t>】</a:t>
            </a:r>
            <a:r>
              <a:rPr lang="zh-CN" altLang="en-US" dirty="0"/>
              <a:t>，系统会打开如图</a:t>
            </a:r>
          </a:p>
          <a:p>
            <a:r>
              <a:rPr lang="en-US" altLang="zh-CN" dirty="0" smtClean="0"/>
              <a:t>5.18</a:t>
            </a:r>
            <a:r>
              <a:rPr lang="zh-CN" altLang="en-US" dirty="0"/>
              <a:t>所示的对话框询问是否要永久删除，</a:t>
            </a:r>
            <a:r>
              <a:rPr lang="zh-CN" altLang="en-US" dirty="0" smtClean="0"/>
              <a:t>选择</a:t>
            </a:r>
            <a:r>
              <a:rPr lang="en-US" altLang="zh-CN" dirty="0" smtClean="0"/>
              <a:t>【</a:t>
            </a:r>
            <a:r>
              <a:rPr lang="zh-CN" altLang="en-US" dirty="0" smtClean="0"/>
              <a:t>是</a:t>
            </a:r>
            <a:r>
              <a:rPr lang="en-US" altLang="zh-CN" dirty="0"/>
              <a:t>】</a:t>
            </a:r>
            <a:r>
              <a:rPr lang="zh-CN" altLang="en-US" dirty="0"/>
              <a:t>。</a:t>
            </a:r>
          </a:p>
        </p:txBody>
      </p:sp>
      <p:pic>
        <p:nvPicPr>
          <p:cNvPr id="18" name="Picture 3"/>
          <p:cNvPicPr>
            <a:picLocks noGrp="1" noChangeAspect="1" noChangeArrowheads="1"/>
          </p:cNvPicPr>
          <p:nvPr>
            <p:ph sz="quarter" idx="2"/>
          </p:nvPr>
        </p:nvPicPr>
        <p:blipFill>
          <a:blip r:embed="rId3" cstate="print">
            <a:extLst>
              <a:ext uri="{28A0092B-C50C-407E-A947-70E740481C1C}">
                <a14:useLocalDpi xmlns:a14="http://schemas.microsoft.com/office/drawing/2010/main" xmlns="" val="0"/>
              </a:ext>
            </a:extLst>
          </a:blip>
          <a:srcRect/>
          <a:stretch>
            <a:fillRect/>
          </a:stretch>
        </p:blipFill>
        <p:spPr>
          <a:xfrm>
            <a:off x="5204319" y="4077072"/>
            <a:ext cx="3669154" cy="1152128"/>
          </a:xfrm>
          <a:noFill/>
        </p:spPr>
      </p:pic>
      <p:sp>
        <p:nvSpPr>
          <p:cNvPr id="19" name="Text Box 4"/>
          <p:cNvSpPr txBox="1">
            <a:spLocks noChangeArrowheads="1"/>
          </p:cNvSpPr>
          <p:nvPr/>
        </p:nvSpPr>
        <p:spPr bwMode="auto">
          <a:xfrm>
            <a:off x="5688178" y="5451033"/>
            <a:ext cx="2701436"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dirty="0"/>
              <a:t>图</a:t>
            </a:r>
            <a:r>
              <a:rPr lang="en-US" altLang="zh-CN" sz="1800" dirty="0"/>
              <a:t>5.18 </a:t>
            </a:r>
            <a:r>
              <a:rPr lang="zh-CN" altLang="en-US" sz="1800" dirty="0"/>
              <a:t>删除记录提示框</a:t>
            </a:r>
          </a:p>
        </p:txBody>
      </p:sp>
    </p:spTree>
    <p:extLst>
      <p:ext uri="{BB962C8B-B14F-4D97-AF65-F5344CB8AC3E}">
        <p14:creationId xmlns:p14="http://schemas.microsoft.com/office/powerpoint/2010/main" xmlns="" val="181949444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53002" y="116632"/>
            <a:ext cx="6192688" cy="927100"/>
          </a:xfrm>
        </p:spPr>
        <p:txBody>
          <a:bodyPr/>
          <a:lstStyle/>
          <a:p>
            <a:r>
              <a:rPr lang="zh-CN" altLang="en-US" dirty="0" smtClean="0">
                <a:latin typeface="+mj-ea"/>
              </a:rPr>
              <a:t>任务</a:t>
            </a:r>
            <a:r>
              <a:rPr lang="en-US" altLang="zh-CN" dirty="0" smtClean="0">
                <a:latin typeface="+mj-ea"/>
              </a:rPr>
              <a:t>7</a:t>
            </a:r>
            <a:r>
              <a:rPr lang="zh-CN" altLang="en-US" dirty="0" smtClean="0">
                <a:latin typeface="+mj-ea"/>
              </a:rPr>
              <a:t>（续）</a:t>
            </a:r>
            <a:endParaRPr lang="zh-CN" altLang="en-US" dirty="0">
              <a:latin typeface="+mj-ea"/>
            </a:endParaRPr>
          </a:p>
        </p:txBody>
      </p:sp>
      <p:sp>
        <p:nvSpPr>
          <p:cNvPr id="6" name="灯片编号占位符 5"/>
          <p:cNvSpPr>
            <a:spLocks noGrp="1"/>
          </p:cNvSpPr>
          <p:nvPr>
            <p:ph type="sldNum" sz="quarter" idx="12"/>
          </p:nvPr>
        </p:nvSpPr>
        <p:spPr/>
        <p:txBody>
          <a:bodyPr/>
          <a:lstStyle/>
          <a:p>
            <a:fld id="{28C6F607-F638-4FFD-AA04-6C561AD6835E}" type="slidenum">
              <a:rPr lang="zh-CN" altLang="en-US" smtClean="0"/>
              <a:pPr/>
              <a:t>69</a:t>
            </a:fld>
            <a:endParaRPr lang="en-US" altLang="zh-CN"/>
          </a:p>
        </p:txBody>
      </p:sp>
      <p:sp>
        <p:nvSpPr>
          <p:cNvPr id="8" name="AutoShape 4"/>
          <p:cNvSpPr>
            <a:spLocks noChangeArrowheads="1"/>
          </p:cNvSpPr>
          <p:nvPr/>
        </p:nvSpPr>
        <p:spPr bwMode="gray">
          <a:xfrm>
            <a:off x="2038274" y="1868004"/>
            <a:ext cx="5688632" cy="1129336"/>
          </a:xfrm>
          <a:prstGeom prst="roundRect">
            <a:avLst>
              <a:gd name="adj" fmla="val 16667"/>
            </a:avLst>
          </a:prstGeom>
          <a:noFill/>
          <a:ln w="12700" algn="ctr">
            <a:solidFill>
              <a:srgbClr val="000000"/>
            </a:solidFill>
            <a:prstDash val="dash"/>
            <a:round/>
            <a:headEnd/>
            <a:tailEnd/>
          </a:ln>
          <a:effectLst/>
        </p:spPr>
        <p:txBody>
          <a:bodyPr wrap="none" anchor="ctr"/>
          <a:lstStyle/>
          <a:p>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35297" y="1971007"/>
            <a:ext cx="722478" cy="722478"/>
          </a:xfrm>
          <a:prstGeom prst="rect">
            <a:avLst/>
          </a:prstGeom>
        </p:spPr>
      </p:pic>
      <p:sp>
        <p:nvSpPr>
          <p:cNvPr id="11" name="矩形 10"/>
          <p:cNvSpPr/>
          <p:nvPr/>
        </p:nvSpPr>
        <p:spPr>
          <a:xfrm>
            <a:off x="2195735" y="1971007"/>
            <a:ext cx="5544617" cy="923330"/>
          </a:xfrm>
          <a:prstGeom prst="rect">
            <a:avLst/>
          </a:prstGeom>
        </p:spPr>
        <p:txBody>
          <a:bodyPr wrap="square">
            <a:spAutoFit/>
          </a:bodyPr>
          <a:lstStyle/>
          <a:p>
            <a:r>
              <a:rPr lang="zh-CN" altLang="en-US" dirty="0"/>
              <a:t>步骤</a:t>
            </a:r>
            <a:r>
              <a:rPr lang="en-US" altLang="zh-CN" dirty="0"/>
              <a:t>4</a:t>
            </a:r>
            <a:r>
              <a:rPr lang="zh-CN" altLang="en-US" dirty="0"/>
              <a:t>：接着弹出如图</a:t>
            </a:r>
            <a:r>
              <a:rPr lang="en-US" altLang="zh-CN" dirty="0"/>
              <a:t>5.19</a:t>
            </a:r>
            <a:r>
              <a:rPr lang="zh-CN" altLang="en-US" dirty="0"/>
              <a:t>所示的删除失败对话框</a:t>
            </a:r>
            <a:r>
              <a:rPr lang="zh-CN" altLang="en-US" dirty="0" smtClean="0"/>
              <a:t>，   </a:t>
            </a:r>
            <a:endParaRPr lang="en-US" altLang="zh-CN" dirty="0" smtClean="0"/>
          </a:p>
          <a:p>
            <a:r>
              <a:rPr lang="en-US" altLang="zh-CN" dirty="0"/>
              <a:t> </a:t>
            </a:r>
            <a:r>
              <a:rPr lang="en-US" altLang="zh-CN" dirty="0" smtClean="0"/>
              <a:t>             </a:t>
            </a:r>
            <a:r>
              <a:rPr lang="zh-CN" altLang="en-US" dirty="0" smtClean="0"/>
              <a:t>原因</a:t>
            </a:r>
            <a:r>
              <a:rPr lang="zh-CN" altLang="en-US" dirty="0"/>
              <a:t>是</a:t>
            </a:r>
            <a:r>
              <a:rPr lang="en-US" altLang="zh-CN" dirty="0" err="1"/>
              <a:t>Student_course</a:t>
            </a:r>
            <a:r>
              <a:rPr lang="zh-CN" altLang="en-US" dirty="0"/>
              <a:t>表引用了</a:t>
            </a:r>
            <a:r>
              <a:rPr lang="en-US" altLang="zh-CN" dirty="0" smtClean="0"/>
              <a:t>Students</a:t>
            </a:r>
          </a:p>
          <a:p>
            <a:r>
              <a:rPr lang="en-US" altLang="zh-CN" dirty="0"/>
              <a:t> </a:t>
            </a:r>
            <a:r>
              <a:rPr lang="en-US" altLang="zh-CN" dirty="0" smtClean="0"/>
              <a:t>             </a:t>
            </a:r>
            <a:r>
              <a:rPr lang="zh-CN" altLang="en-US" dirty="0" smtClean="0"/>
              <a:t>表</a:t>
            </a:r>
            <a:r>
              <a:rPr lang="zh-CN" altLang="en-US" dirty="0"/>
              <a:t>中</a:t>
            </a:r>
            <a:r>
              <a:rPr lang="zh-CN" altLang="en-US" dirty="0" smtClean="0"/>
              <a:t>的学</a:t>
            </a:r>
            <a:r>
              <a:rPr lang="zh-CN" altLang="en-US" dirty="0"/>
              <a:t>号列为“</a:t>
            </a:r>
            <a:r>
              <a:rPr lang="en-US" altLang="zh-CN" dirty="0"/>
              <a:t>11001”</a:t>
            </a:r>
            <a:r>
              <a:rPr lang="zh-CN" altLang="en-US" dirty="0"/>
              <a:t>的值。</a:t>
            </a:r>
          </a:p>
        </p:txBody>
      </p:sp>
      <p:pic>
        <p:nvPicPr>
          <p:cNvPr id="1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95735" y="3331328"/>
            <a:ext cx="5359560" cy="22510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Text Box 4"/>
          <p:cNvSpPr txBox="1">
            <a:spLocks noChangeArrowheads="1"/>
          </p:cNvSpPr>
          <p:nvPr/>
        </p:nvSpPr>
        <p:spPr bwMode="auto">
          <a:xfrm>
            <a:off x="3426913" y="5949280"/>
            <a:ext cx="292696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lvl1pPr eaLnBrk="0" hangingPunct="0">
              <a:defRPr sz="2000">
                <a:solidFill>
                  <a:schemeClr val="tx1"/>
                </a:solidFill>
                <a:latin typeface="Arial" pitchFamily="34" charset="0"/>
                <a:ea typeface="宋体" pitchFamily="2" charset="-122"/>
              </a:defRPr>
            </a:lvl1pPr>
            <a:lvl2pPr marL="742950" indent="-285750" eaLnBrk="0" hangingPunct="0">
              <a:defRPr sz="2000">
                <a:solidFill>
                  <a:schemeClr val="tx1"/>
                </a:solidFill>
                <a:latin typeface="Arial" pitchFamily="34" charset="0"/>
                <a:ea typeface="宋体" pitchFamily="2" charset="-122"/>
              </a:defRPr>
            </a:lvl2pPr>
            <a:lvl3pPr marL="1143000" indent="-228600" eaLnBrk="0" hangingPunct="0">
              <a:defRPr sz="2000">
                <a:solidFill>
                  <a:schemeClr val="tx1"/>
                </a:solidFill>
                <a:latin typeface="Arial" pitchFamily="34" charset="0"/>
                <a:ea typeface="宋体" pitchFamily="2" charset="-122"/>
              </a:defRPr>
            </a:lvl3pPr>
            <a:lvl4pPr marL="1600200" indent="-228600" eaLnBrk="0" hangingPunct="0">
              <a:defRPr sz="2000">
                <a:solidFill>
                  <a:schemeClr val="tx1"/>
                </a:solidFill>
                <a:latin typeface="Arial" pitchFamily="34" charset="0"/>
                <a:ea typeface="宋体" pitchFamily="2" charset="-122"/>
              </a:defRPr>
            </a:lvl4pPr>
            <a:lvl5pPr marL="2057400" indent="-228600" eaLnBrk="0" hangingPunct="0">
              <a:defRPr sz="20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0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0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0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000">
                <a:solidFill>
                  <a:schemeClr val="tx1"/>
                </a:solidFill>
                <a:latin typeface="Arial" pitchFamily="34" charset="0"/>
                <a:ea typeface="宋体" pitchFamily="2" charset="-122"/>
              </a:defRPr>
            </a:lvl9pPr>
          </a:lstStyle>
          <a:p>
            <a:pPr eaLnBrk="1" hangingPunct="1"/>
            <a:r>
              <a:rPr lang="zh-CN" altLang="en-US" sz="1800" dirty="0"/>
              <a:t>图</a:t>
            </a:r>
            <a:r>
              <a:rPr lang="en-US" altLang="zh-CN" sz="1800" dirty="0"/>
              <a:t>5.19 </a:t>
            </a:r>
            <a:r>
              <a:rPr lang="zh-CN" altLang="en-US" sz="1800" dirty="0"/>
              <a:t>无法删除提示框</a:t>
            </a:r>
          </a:p>
        </p:txBody>
      </p:sp>
    </p:spTree>
    <p:extLst>
      <p:ext uri="{BB962C8B-B14F-4D97-AF65-F5344CB8AC3E}">
        <p14:creationId xmlns:p14="http://schemas.microsoft.com/office/powerpoint/2010/main" xmlns="" val="6727016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工作任务</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a:t>
            </a:fld>
            <a:endParaRPr lang="en-US" altLang="zh-CN"/>
          </a:p>
        </p:txBody>
      </p:sp>
      <p:grpSp>
        <p:nvGrpSpPr>
          <p:cNvPr id="6" name="Group 6"/>
          <p:cNvGrpSpPr>
            <a:grpSpLocks/>
          </p:cNvGrpSpPr>
          <p:nvPr/>
        </p:nvGrpSpPr>
        <p:grpSpPr bwMode="auto">
          <a:xfrm>
            <a:off x="2171691" y="2714087"/>
            <a:ext cx="5715040" cy="1821669"/>
            <a:chOff x="4320" y="1152"/>
            <a:chExt cx="414" cy="402"/>
          </a:xfrm>
        </p:grpSpPr>
        <p:sp>
          <p:nvSpPr>
            <p:cNvPr id="7" name="AutoShape 7"/>
            <p:cNvSpPr>
              <a:spLocks noChangeArrowheads="1"/>
            </p:cNvSpPr>
            <p:nvPr/>
          </p:nvSpPr>
          <p:spPr bwMode="lt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zh-CN" altLang="en-US">
                <a:effectLst>
                  <a:outerShdw blurRad="38100" dist="38100" dir="2700000" algn="tl">
                    <a:srgbClr val="000000">
                      <a:alpha val="43137"/>
                    </a:srgbClr>
                  </a:outerShdw>
                </a:effectLst>
              </a:endParaRPr>
            </a:p>
          </p:txBody>
        </p:sp>
        <p:sp>
          <p:nvSpPr>
            <p:cNvPr id="8" name="Freeform 8"/>
            <p:cNvSpPr>
              <a:spLocks/>
            </p:cNvSpPr>
            <p:nvPr/>
          </p:nvSpPr>
          <p:spPr bwMode="ltGray">
            <a:xfrm>
              <a:off x="4325" y="1160"/>
              <a:ext cx="269" cy="23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zh-CN" altLang="en-US">
                <a:effectLst>
                  <a:outerShdw blurRad="38100" dist="38100" dir="2700000" algn="tl">
                    <a:srgbClr val="000000">
                      <a:alpha val="43137"/>
                    </a:srgbClr>
                  </a:outerShdw>
                </a:effectLst>
              </a:endParaRPr>
            </a:p>
          </p:txBody>
        </p:sp>
      </p:grpSp>
      <p:sp>
        <p:nvSpPr>
          <p:cNvPr id="9" name="Rectangle 9"/>
          <p:cNvSpPr>
            <a:spLocks noChangeArrowheads="1"/>
          </p:cNvSpPr>
          <p:nvPr/>
        </p:nvSpPr>
        <p:spPr bwMode="black">
          <a:xfrm>
            <a:off x="2411760" y="3067390"/>
            <a:ext cx="5086370" cy="1015663"/>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marL="449263" lvl="0" indent="-449263">
              <a:spcBef>
                <a:spcPct val="20000"/>
              </a:spcBef>
              <a:spcAft>
                <a:spcPct val="10000"/>
              </a:spcAft>
              <a:buClr>
                <a:srgbClr val="184BB2"/>
              </a:buClr>
              <a:buFont typeface="Wingdings" pitchFamily="2" charset="2"/>
              <a:buChar char="¯"/>
            </a:pPr>
            <a:r>
              <a:rPr lang="zh-CN" altLang="en-US" sz="2000" b="0" kern="0" dirty="0">
                <a:solidFill>
                  <a:schemeClr val="bg1"/>
                </a:solidFill>
                <a:latin typeface="黑体" pitchFamily="49" charset="-122"/>
                <a:ea typeface="黑体" pitchFamily="49" charset="-122"/>
              </a:rPr>
              <a:t>设置</a:t>
            </a:r>
            <a:r>
              <a:rPr lang="en-US" altLang="zh-CN" sz="2000" b="0" kern="0" dirty="0">
                <a:solidFill>
                  <a:schemeClr val="bg1"/>
                </a:solidFill>
                <a:latin typeface="黑体" pitchFamily="49" charset="-122"/>
                <a:ea typeface="黑体" pitchFamily="49" charset="-122"/>
              </a:rPr>
              <a:t>Classes</a:t>
            </a:r>
            <a:r>
              <a:rPr lang="zh-CN" altLang="en-US" sz="2000" b="0" kern="0" dirty="0">
                <a:solidFill>
                  <a:schemeClr val="bg1"/>
                </a:solidFill>
                <a:latin typeface="黑体" pitchFamily="49" charset="-122"/>
                <a:ea typeface="黑体" pitchFamily="49" charset="-122"/>
              </a:rPr>
              <a:t>表各字段可否为空，并为其添加主键约束、外键约束、检查约束和唯一键约束。</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任务</a:t>
            </a:r>
            <a:r>
              <a:rPr lang="en-US" altLang="zh-CN" dirty="0" smtClean="0">
                <a:latin typeface="+mj-ea"/>
              </a:rPr>
              <a:t>7</a:t>
            </a:r>
            <a:r>
              <a:rPr lang="zh-CN" altLang="en-US" dirty="0" smtClean="0">
                <a:latin typeface="+mj-ea"/>
              </a:rPr>
              <a:t>（续）</a:t>
            </a:r>
            <a:endParaRPr lang="zh-CN" altLang="en-US" dirty="0">
              <a:latin typeface="+mj-ea"/>
            </a:endParaRPr>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70</a:t>
            </a:fld>
            <a:endParaRPr lang="en-US" altLang="zh-CN"/>
          </a:p>
        </p:txBody>
      </p:sp>
      <p:sp>
        <p:nvSpPr>
          <p:cNvPr id="8" name="Text Box 22"/>
          <p:cNvSpPr txBox="1">
            <a:spLocks noChangeArrowheads="1"/>
          </p:cNvSpPr>
          <p:nvPr/>
        </p:nvSpPr>
        <p:spPr bwMode="gray">
          <a:xfrm>
            <a:off x="1331640" y="1916832"/>
            <a:ext cx="6912768" cy="3384376"/>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endParaRPr lang="en-US" altLang="zh-CN" dirty="0">
              <a:solidFill>
                <a:schemeClr val="tx2">
                  <a:lumMod val="50000"/>
                </a:schemeClr>
              </a:solidFill>
              <a:latin typeface="黑体" pitchFamily="49" charset="-122"/>
              <a:ea typeface="黑体" pitchFamily="49" charset="-122"/>
            </a:endParaRPr>
          </a:p>
        </p:txBody>
      </p:sp>
      <p:sp>
        <p:nvSpPr>
          <p:cNvPr id="7" name="矩形 6"/>
          <p:cNvSpPr/>
          <p:nvPr/>
        </p:nvSpPr>
        <p:spPr>
          <a:xfrm>
            <a:off x="1403648" y="2039359"/>
            <a:ext cx="6768752" cy="3139321"/>
          </a:xfrm>
          <a:prstGeom prst="rect">
            <a:avLst/>
          </a:prstGeom>
        </p:spPr>
        <p:txBody>
          <a:bodyPr wrap="square">
            <a:spAutoFit/>
          </a:bodyPr>
          <a:lstStyle/>
          <a:p>
            <a:r>
              <a:rPr lang="zh-CN" altLang="en-US" dirty="0"/>
              <a:t>知识总结：</a:t>
            </a:r>
          </a:p>
          <a:p>
            <a:r>
              <a:rPr lang="en-US" altLang="zh-CN" dirty="0">
                <a:solidFill>
                  <a:schemeClr val="tx2">
                    <a:lumMod val="50000"/>
                  </a:schemeClr>
                </a:solidFill>
              </a:rPr>
              <a:t>Students</a:t>
            </a:r>
            <a:r>
              <a:rPr lang="zh-CN" altLang="en-US" dirty="0">
                <a:solidFill>
                  <a:schemeClr val="tx2">
                    <a:lumMod val="50000"/>
                  </a:schemeClr>
                </a:solidFill>
              </a:rPr>
              <a:t>表和</a:t>
            </a:r>
            <a:r>
              <a:rPr lang="en-US" altLang="zh-CN" dirty="0" err="1">
                <a:solidFill>
                  <a:schemeClr val="tx2">
                    <a:lumMod val="50000"/>
                  </a:schemeClr>
                </a:solidFill>
              </a:rPr>
              <a:t>Student_Course</a:t>
            </a:r>
            <a:r>
              <a:rPr lang="zh-CN" altLang="en-US" dirty="0">
                <a:solidFill>
                  <a:schemeClr val="tx2">
                    <a:lumMod val="50000"/>
                  </a:schemeClr>
                </a:solidFill>
              </a:rPr>
              <a:t>表存在着引用关系，打开</a:t>
            </a:r>
            <a:r>
              <a:rPr lang="en-US" altLang="zh-CN" dirty="0" err="1">
                <a:solidFill>
                  <a:schemeClr val="tx2">
                    <a:lumMod val="50000"/>
                  </a:schemeClr>
                </a:solidFill>
              </a:rPr>
              <a:t>Student_Course</a:t>
            </a:r>
            <a:r>
              <a:rPr lang="zh-CN" altLang="en-US" dirty="0">
                <a:solidFill>
                  <a:schemeClr val="tx2">
                    <a:lumMod val="50000"/>
                  </a:schemeClr>
                </a:solidFill>
              </a:rPr>
              <a:t>表可以看到，表中有“</a:t>
            </a:r>
            <a:r>
              <a:rPr lang="en-US" altLang="zh-CN" dirty="0">
                <a:solidFill>
                  <a:schemeClr val="tx2">
                    <a:lumMod val="50000"/>
                  </a:schemeClr>
                </a:solidFill>
              </a:rPr>
              <a:t>11001”</a:t>
            </a:r>
            <a:r>
              <a:rPr lang="zh-CN" altLang="en-US" dirty="0">
                <a:solidFill>
                  <a:schemeClr val="tx2">
                    <a:lumMod val="50000"/>
                  </a:schemeClr>
                </a:solidFill>
              </a:rPr>
              <a:t>号同学选修课程的成绩信息。所以，外键约束不允许直接从</a:t>
            </a:r>
            <a:r>
              <a:rPr lang="en-US" altLang="zh-CN" dirty="0">
                <a:solidFill>
                  <a:schemeClr val="tx2">
                    <a:lumMod val="50000"/>
                  </a:schemeClr>
                </a:solidFill>
              </a:rPr>
              <a:t>Students</a:t>
            </a:r>
            <a:r>
              <a:rPr lang="zh-CN" altLang="en-US" dirty="0">
                <a:solidFill>
                  <a:schemeClr val="tx2">
                    <a:lumMod val="50000"/>
                  </a:schemeClr>
                </a:solidFill>
              </a:rPr>
              <a:t>表中删除掉他的记录。建立了外键约束的情况下，如果想使用</a:t>
            </a:r>
            <a:r>
              <a:rPr lang="en-US" altLang="zh-CN" dirty="0">
                <a:solidFill>
                  <a:schemeClr val="tx2">
                    <a:lumMod val="50000"/>
                  </a:schemeClr>
                </a:solidFill>
              </a:rPr>
              <a:t>UPDATE</a:t>
            </a:r>
            <a:r>
              <a:rPr lang="zh-CN" altLang="en-US" dirty="0">
                <a:solidFill>
                  <a:schemeClr val="tx2">
                    <a:lumMod val="50000"/>
                  </a:schemeClr>
                </a:solidFill>
              </a:rPr>
              <a:t>语句更新或使用</a:t>
            </a:r>
            <a:r>
              <a:rPr lang="en-US" altLang="zh-CN" dirty="0">
                <a:solidFill>
                  <a:schemeClr val="tx2">
                    <a:lumMod val="50000"/>
                  </a:schemeClr>
                </a:solidFill>
              </a:rPr>
              <a:t>DELETE</a:t>
            </a:r>
            <a:r>
              <a:rPr lang="zh-CN" altLang="en-US" dirty="0">
                <a:solidFill>
                  <a:schemeClr val="tx2">
                    <a:lumMod val="50000"/>
                  </a:schemeClr>
                </a:solidFill>
              </a:rPr>
              <a:t>语句删除主键表中的相应行，应该先删除掉外键约束。若要删除</a:t>
            </a:r>
            <a:r>
              <a:rPr lang="en-US" altLang="zh-CN" dirty="0" err="1">
                <a:solidFill>
                  <a:schemeClr val="tx2">
                    <a:lumMod val="50000"/>
                  </a:schemeClr>
                </a:solidFill>
              </a:rPr>
              <a:t>Student_course</a:t>
            </a:r>
            <a:r>
              <a:rPr lang="zh-CN" altLang="en-US" dirty="0">
                <a:solidFill>
                  <a:schemeClr val="tx2">
                    <a:lumMod val="50000"/>
                  </a:schemeClr>
                </a:solidFill>
              </a:rPr>
              <a:t>表和</a:t>
            </a:r>
            <a:r>
              <a:rPr lang="en-US" altLang="zh-CN" dirty="0">
                <a:solidFill>
                  <a:schemeClr val="tx2">
                    <a:lumMod val="50000"/>
                  </a:schemeClr>
                </a:solidFill>
              </a:rPr>
              <a:t>Students</a:t>
            </a:r>
            <a:r>
              <a:rPr lang="zh-CN" altLang="en-US" dirty="0">
                <a:solidFill>
                  <a:schemeClr val="tx2">
                    <a:lumMod val="50000"/>
                  </a:schemeClr>
                </a:solidFill>
              </a:rPr>
              <a:t>表的外键约束，语句如下：</a:t>
            </a:r>
          </a:p>
          <a:p>
            <a:r>
              <a:rPr lang="en-US" altLang="zh-CN" dirty="0"/>
              <a:t>ALTER TABLE </a:t>
            </a:r>
            <a:r>
              <a:rPr lang="en-US" altLang="zh-CN" dirty="0" err="1"/>
              <a:t>Student_Course</a:t>
            </a:r>
            <a:endParaRPr lang="en-US" altLang="zh-CN" dirty="0"/>
          </a:p>
          <a:p>
            <a:r>
              <a:rPr lang="en-US" altLang="zh-CN" dirty="0"/>
              <a:t>	DROP CONSTRAINT FK_ Students_ </a:t>
            </a:r>
            <a:r>
              <a:rPr lang="en-US" altLang="zh-CN" dirty="0" err="1"/>
              <a:t>Student_Course</a:t>
            </a:r>
            <a:r>
              <a:rPr lang="en-US" altLang="zh-CN" dirty="0"/>
              <a:t>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7</a:t>
            </a:r>
            <a:r>
              <a:rPr lang="zh-CN" altLang="en-US" sz="2400" dirty="0" smtClean="0"/>
              <a:t>（续）</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71</a:t>
            </a:fld>
            <a:endParaRPr lang="en-US" altLang="zh-CN"/>
          </a:p>
        </p:txBody>
      </p:sp>
      <p:sp>
        <p:nvSpPr>
          <p:cNvPr id="8" name="Text Box 22"/>
          <p:cNvSpPr txBox="1">
            <a:spLocks noChangeArrowheads="1"/>
          </p:cNvSpPr>
          <p:nvPr/>
        </p:nvSpPr>
        <p:spPr bwMode="gray">
          <a:xfrm>
            <a:off x="1331640" y="1916832"/>
            <a:ext cx="6912768" cy="3384376"/>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endParaRPr lang="en-US" altLang="zh-CN" dirty="0">
              <a:solidFill>
                <a:schemeClr val="tx2">
                  <a:lumMod val="50000"/>
                </a:schemeClr>
              </a:solidFill>
              <a:latin typeface="黑体" pitchFamily="49" charset="-122"/>
              <a:ea typeface="黑体" pitchFamily="49" charset="-122"/>
            </a:endParaRPr>
          </a:p>
        </p:txBody>
      </p:sp>
      <p:sp>
        <p:nvSpPr>
          <p:cNvPr id="4" name="矩形 3"/>
          <p:cNvSpPr/>
          <p:nvPr/>
        </p:nvSpPr>
        <p:spPr>
          <a:xfrm>
            <a:off x="1331640" y="1947190"/>
            <a:ext cx="6912768" cy="3554819"/>
          </a:xfrm>
          <a:prstGeom prst="rect">
            <a:avLst/>
          </a:prstGeom>
        </p:spPr>
        <p:txBody>
          <a:bodyPr wrap="square">
            <a:spAutoFit/>
          </a:bodyPr>
          <a:lstStyle/>
          <a:p>
            <a:r>
              <a:rPr lang="zh-CN" altLang="en-US" dirty="0">
                <a:solidFill>
                  <a:schemeClr val="tx2">
                    <a:lumMod val="50000"/>
                  </a:schemeClr>
                </a:solidFill>
              </a:rPr>
              <a:t>如果创建带有级联删除功能的外键约束，例如</a:t>
            </a:r>
            <a:r>
              <a:rPr lang="zh-CN" altLang="en-US" dirty="0" smtClean="0">
                <a:solidFill>
                  <a:schemeClr val="tx2">
                    <a:lumMod val="50000"/>
                  </a:schemeClr>
                </a:solidFill>
              </a:rPr>
              <a:t>：</a:t>
            </a:r>
            <a:endParaRPr lang="en-US" altLang="zh-CN" dirty="0" smtClean="0">
              <a:solidFill>
                <a:schemeClr val="tx2">
                  <a:lumMod val="50000"/>
                </a:schemeClr>
              </a:solidFill>
            </a:endParaRPr>
          </a:p>
          <a:p>
            <a:endParaRPr lang="zh-CN" altLang="en-US" dirty="0">
              <a:solidFill>
                <a:schemeClr val="tx2">
                  <a:lumMod val="50000"/>
                </a:schemeClr>
              </a:solidFill>
            </a:endParaRPr>
          </a:p>
          <a:p>
            <a:pPr>
              <a:lnSpc>
                <a:spcPct val="150000"/>
              </a:lnSpc>
            </a:pPr>
            <a:r>
              <a:rPr lang="zh-CN" altLang="en-US" dirty="0"/>
              <a:t>	</a:t>
            </a:r>
            <a:r>
              <a:rPr lang="en-US" altLang="zh-CN" dirty="0"/>
              <a:t>USE Student</a:t>
            </a:r>
          </a:p>
          <a:p>
            <a:pPr>
              <a:lnSpc>
                <a:spcPct val="150000"/>
              </a:lnSpc>
            </a:pPr>
            <a:r>
              <a:rPr lang="en-US" altLang="zh-CN" dirty="0"/>
              <a:t>	Go</a:t>
            </a:r>
          </a:p>
          <a:p>
            <a:pPr>
              <a:lnSpc>
                <a:spcPct val="150000"/>
              </a:lnSpc>
            </a:pPr>
            <a:r>
              <a:rPr lang="en-US" altLang="zh-CN" dirty="0"/>
              <a:t>	ALTER TABLE </a:t>
            </a:r>
            <a:r>
              <a:rPr lang="en-US" altLang="zh-CN" dirty="0" err="1"/>
              <a:t>Student_Course</a:t>
            </a:r>
            <a:endParaRPr lang="en-US" altLang="zh-CN" dirty="0"/>
          </a:p>
          <a:p>
            <a:pPr>
              <a:lnSpc>
                <a:spcPct val="150000"/>
              </a:lnSpc>
            </a:pPr>
            <a:r>
              <a:rPr lang="en-US" altLang="zh-CN" dirty="0"/>
              <a:t>	ADD CONSTRAINT FK_ Students_ </a:t>
            </a:r>
            <a:r>
              <a:rPr lang="en-US" altLang="zh-CN" dirty="0" err="1"/>
              <a:t>Student_Course</a:t>
            </a:r>
            <a:r>
              <a:rPr lang="en-US" altLang="zh-CN" dirty="0"/>
              <a:t>  FOREIGN KEY(</a:t>
            </a:r>
            <a:r>
              <a:rPr lang="en-US" altLang="zh-CN" dirty="0" err="1"/>
              <a:t>Student_id</a:t>
            </a:r>
            <a:r>
              <a:rPr lang="en-US" altLang="zh-CN" dirty="0"/>
              <a:t>)</a:t>
            </a:r>
          </a:p>
          <a:p>
            <a:pPr>
              <a:lnSpc>
                <a:spcPct val="150000"/>
              </a:lnSpc>
            </a:pPr>
            <a:r>
              <a:rPr lang="en-US" altLang="zh-CN" dirty="0"/>
              <a:t>	REFERENCES Students (</a:t>
            </a:r>
            <a:r>
              <a:rPr lang="en-US" altLang="zh-CN" dirty="0" err="1"/>
              <a:t>Student_id</a:t>
            </a:r>
            <a:r>
              <a:rPr lang="en-US" altLang="zh-CN" dirty="0"/>
              <a:t>) ON DELETE CASCADE</a:t>
            </a:r>
          </a:p>
        </p:txBody>
      </p:sp>
    </p:spTree>
    <p:extLst>
      <p:ext uri="{BB962C8B-B14F-4D97-AF65-F5344CB8AC3E}">
        <p14:creationId xmlns:p14="http://schemas.microsoft.com/office/powerpoint/2010/main" xmlns="" val="345618551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7</a:t>
            </a:r>
            <a:r>
              <a:rPr lang="zh-CN" altLang="en-US" sz="2400" dirty="0" smtClean="0"/>
              <a:t>（续）</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72</a:t>
            </a:fld>
            <a:endParaRPr lang="en-US" altLang="zh-CN"/>
          </a:p>
        </p:txBody>
      </p:sp>
      <p:sp>
        <p:nvSpPr>
          <p:cNvPr id="8" name="Text Box 22"/>
          <p:cNvSpPr txBox="1">
            <a:spLocks noChangeArrowheads="1"/>
          </p:cNvSpPr>
          <p:nvPr/>
        </p:nvSpPr>
        <p:spPr bwMode="gray">
          <a:xfrm>
            <a:off x="1691680" y="2348880"/>
            <a:ext cx="6048672" cy="2169825"/>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这样当删除</a:t>
            </a:r>
            <a:r>
              <a:rPr lang="en-US" altLang="zh-CN" dirty="0">
                <a:solidFill>
                  <a:schemeClr val="tx2">
                    <a:lumMod val="50000"/>
                  </a:schemeClr>
                </a:solidFill>
                <a:latin typeface="黑体" pitchFamily="49" charset="-122"/>
                <a:ea typeface="黑体" pitchFamily="49" charset="-122"/>
              </a:rPr>
              <a:t>Students</a:t>
            </a:r>
            <a:r>
              <a:rPr lang="zh-CN" altLang="en-US" dirty="0">
                <a:solidFill>
                  <a:schemeClr val="tx2">
                    <a:lumMod val="50000"/>
                  </a:schemeClr>
                </a:solidFill>
                <a:latin typeface="黑体" pitchFamily="49" charset="-122"/>
                <a:ea typeface="黑体" pitchFamily="49" charset="-122"/>
              </a:rPr>
              <a:t>表中的某学生记录时，如果该学生已经有了选课成绩信息，就会同时删除</a:t>
            </a:r>
            <a:r>
              <a:rPr lang="en-US" altLang="zh-CN" dirty="0" err="1">
                <a:solidFill>
                  <a:schemeClr val="tx2">
                    <a:lumMod val="50000"/>
                  </a:schemeClr>
                </a:solidFill>
                <a:latin typeface="黑体" pitchFamily="49" charset="-122"/>
                <a:ea typeface="黑体" pitchFamily="49" charset="-122"/>
              </a:rPr>
              <a:t>Student_Course</a:t>
            </a:r>
            <a:r>
              <a:rPr lang="zh-CN" altLang="en-US" dirty="0">
                <a:solidFill>
                  <a:schemeClr val="tx2">
                    <a:lumMod val="50000"/>
                  </a:schemeClr>
                </a:solidFill>
                <a:latin typeface="黑体" pitchFamily="49" charset="-122"/>
                <a:ea typeface="黑体" pitchFamily="49" charset="-122"/>
              </a:rPr>
              <a:t>表中相应的数据行。如果要创建带有级联更新功能的外键约束，只需要将上面代码中最后一行的“</a:t>
            </a:r>
            <a:r>
              <a:rPr lang="en-US" altLang="zh-CN" dirty="0">
                <a:solidFill>
                  <a:schemeClr val="tx2">
                    <a:lumMod val="50000"/>
                  </a:schemeClr>
                </a:solidFill>
                <a:latin typeface="黑体" pitchFamily="49" charset="-122"/>
                <a:ea typeface="黑体" pitchFamily="49" charset="-122"/>
              </a:rPr>
              <a:t>DELETE”</a:t>
            </a:r>
            <a:r>
              <a:rPr lang="zh-CN" altLang="en-US" dirty="0">
                <a:solidFill>
                  <a:schemeClr val="tx2">
                    <a:lumMod val="50000"/>
                  </a:schemeClr>
                </a:solidFill>
                <a:latin typeface="黑体" pitchFamily="49" charset="-122"/>
                <a:ea typeface="黑体" pitchFamily="49" charset="-122"/>
              </a:rPr>
              <a:t>改为“</a:t>
            </a:r>
            <a:r>
              <a:rPr lang="en-US" altLang="zh-CN" dirty="0">
                <a:solidFill>
                  <a:schemeClr val="tx2">
                    <a:lumMod val="50000"/>
                  </a:schemeClr>
                </a:solidFill>
                <a:latin typeface="黑体" pitchFamily="49" charset="-122"/>
                <a:ea typeface="黑体" pitchFamily="49" charset="-122"/>
              </a:rPr>
              <a:t>UPDATE”</a:t>
            </a:r>
            <a:r>
              <a:rPr lang="zh-CN" altLang="en-US" dirty="0">
                <a:solidFill>
                  <a:schemeClr val="tx2">
                    <a:lumMod val="50000"/>
                  </a:schemeClr>
                </a:solidFill>
                <a:latin typeface="黑体" pitchFamily="49" charset="-122"/>
                <a:ea typeface="黑体" pitchFamily="49" charset="-122"/>
              </a:rPr>
              <a:t>即可。</a:t>
            </a:r>
          </a:p>
        </p:txBody>
      </p:sp>
    </p:spTree>
    <p:extLst>
      <p:ext uri="{BB962C8B-B14F-4D97-AF65-F5344CB8AC3E}">
        <p14:creationId xmlns:p14="http://schemas.microsoft.com/office/powerpoint/2010/main" xmlns="" val="34559320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任务</a:t>
            </a:r>
            <a:r>
              <a:rPr lang="en-US" altLang="zh-CN" sz="2400" dirty="0" smtClean="0"/>
              <a:t>7</a:t>
            </a:r>
            <a:r>
              <a:rPr lang="zh-CN" altLang="en-US" sz="2400" dirty="0" smtClean="0"/>
              <a:t>（续）</a:t>
            </a:r>
            <a:endParaRPr lang="zh-CN" altLang="en-US" sz="2400"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73</a:t>
            </a:fld>
            <a:endParaRPr lang="en-US" altLang="zh-CN"/>
          </a:p>
        </p:txBody>
      </p:sp>
      <p:sp>
        <p:nvSpPr>
          <p:cNvPr id="8" name="Text Box 22"/>
          <p:cNvSpPr txBox="1">
            <a:spLocks noChangeArrowheads="1"/>
          </p:cNvSpPr>
          <p:nvPr/>
        </p:nvSpPr>
        <p:spPr bwMode="gray">
          <a:xfrm>
            <a:off x="1547664" y="2060848"/>
            <a:ext cx="6408712" cy="2585323"/>
          </a:xfrm>
          <a:prstGeom prst="rect">
            <a:avLst/>
          </a:prstGeom>
          <a:blipFill>
            <a:blip r:embed="rId2" cstate="print"/>
            <a:tile tx="0" ty="0" sx="100000" sy="100000" flip="none" algn="tl"/>
          </a:blipFill>
          <a:ln w="9525" algn="ctr">
            <a:solidFill>
              <a:schemeClr val="tx1"/>
            </a:solidFill>
            <a:prstDash val="dash"/>
            <a:miter lim="800000"/>
            <a:headEnd/>
            <a:tailEnd/>
          </a:ln>
          <a:effectLst/>
        </p:spPr>
        <p:txBody>
          <a:bodyPr wrap="square">
            <a:spAutoFit/>
          </a:bodyPr>
          <a:lstStyle/>
          <a:p>
            <a:pPr eaLnBrk="1" hangingPunct="1">
              <a:lnSpc>
                <a:spcPct val="150000"/>
              </a:lnSpc>
              <a:buFont typeface="Wingdings" pitchFamily="2" charset="2"/>
              <a:buNone/>
            </a:pPr>
            <a:r>
              <a:rPr lang="zh-CN" altLang="en-US" dirty="0">
                <a:solidFill>
                  <a:schemeClr val="tx2">
                    <a:lumMod val="50000"/>
                  </a:schemeClr>
                </a:solidFill>
                <a:latin typeface="黑体" pitchFamily="49" charset="-122"/>
                <a:ea typeface="黑体" pitchFamily="49" charset="-122"/>
              </a:rPr>
              <a:t>本学习情境就实现</a:t>
            </a:r>
            <a:r>
              <a:rPr lang="en-US" altLang="zh-CN" dirty="0">
                <a:solidFill>
                  <a:schemeClr val="tx2">
                    <a:lumMod val="50000"/>
                  </a:schemeClr>
                </a:solidFill>
                <a:latin typeface="黑体" pitchFamily="49" charset="-122"/>
                <a:ea typeface="黑体" pitchFamily="49" charset="-122"/>
              </a:rPr>
              <a:t>SQL Server2005</a:t>
            </a:r>
            <a:r>
              <a:rPr lang="zh-CN" altLang="en-US" dirty="0">
                <a:solidFill>
                  <a:schemeClr val="tx2">
                    <a:lumMod val="50000"/>
                  </a:schemeClr>
                </a:solidFill>
                <a:latin typeface="黑体" pitchFamily="49" charset="-122"/>
                <a:ea typeface="黑体" pitchFamily="49" charset="-122"/>
              </a:rPr>
              <a:t>的数据完整性做了详细的介绍，其中重点讲述了实体完整性、引用完整性和域完整性中包括的各种约束。用户自定义完整性可以定义不属于其他任何完整性类别的特定业务规则，所有完整性类别都支持用户定义完整性。希望通过主键、外键、检查约束、默认值、标识列等约束的设置，给我们的实际工作带来帮助。</a:t>
            </a:r>
          </a:p>
        </p:txBody>
      </p:sp>
    </p:spTree>
    <p:extLst>
      <p:ext uri="{BB962C8B-B14F-4D97-AF65-F5344CB8AC3E}">
        <p14:creationId xmlns:p14="http://schemas.microsoft.com/office/powerpoint/2010/main" xmlns="" val="7862824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74</a:t>
            </a:fld>
            <a:endParaRPr lang="en-US" altLang="zh-CN"/>
          </a:p>
        </p:txBody>
      </p:sp>
      <p:sp>
        <p:nvSpPr>
          <p:cNvPr id="7" name="Rectangle 3"/>
          <p:cNvSpPr txBox="1">
            <a:spLocks noChangeArrowheads="1"/>
          </p:cNvSpPr>
          <p:nvPr/>
        </p:nvSpPr>
        <p:spPr bwMode="auto">
          <a:xfrm>
            <a:off x="457200" y="1412875"/>
            <a:ext cx="8229600" cy="4824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b="1">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b="1">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b="1">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b="1">
                <a:solidFill>
                  <a:schemeClr val="tx1"/>
                </a:solidFill>
                <a:latin typeface="+mn-lt"/>
                <a:ea typeface="+mn-ea"/>
              </a:defRPr>
            </a:lvl5pPr>
            <a:lvl6pPr marL="2884488" indent="-228600" algn="l" rtl="0" fontAlgn="base">
              <a:lnSpc>
                <a:spcPct val="120000"/>
              </a:lnSpc>
              <a:spcBef>
                <a:spcPct val="20000"/>
              </a:spcBef>
              <a:spcAft>
                <a:spcPct val="10000"/>
              </a:spcAft>
              <a:buChar char="»"/>
              <a:defRPr sz="2000" b="1">
                <a:latin typeface="+mn-lt"/>
                <a:ea typeface="+mn-ea"/>
              </a:defRPr>
            </a:lvl6pPr>
            <a:lvl7pPr marL="3341688" indent="-228600" algn="l" rtl="0" fontAlgn="base">
              <a:lnSpc>
                <a:spcPct val="120000"/>
              </a:lnSpc>
              <a:spcBef>
                <a:spcPct val="20000"/>
              </a:spcBef>
              <a:spcAft>
                <a:spcPct val="10000"/>
              </a:spcAft>
              <a:buChar char="»"/>
              <a:defRPr sz="2000" b="1">
                <a:latin typeface="+mn-lt"/>
                <a:ea typeface="+mn-ea"/>
              </a:defRPr>
            </a:lvl7pPr>
            <a:lvl8pPr marL="3798888" indent="-228600" algn="l" rtl="0" fontAlgn="base">
              <a:lnSpc>
                <a:spcPct val="120000"/>
              </a:lnSpc>
              <a:spcBef>
                <a:spcPct val="20000"/>
              </a:spcBef>
              <a:spcAft>
                <a:spcPct val="10000"/>
              </a:spcAft>
              <a:buChar char="»"/>
              <a:defRPr sz="2000" b="1">
                <a:latin typeface="+mn-lt"/>
                <a:ea typeface="+mn-ea"/>
              </a:defRPr>
            </a:lvl8pPr>
            <a:lvl9pPr marL="4256088" indent="-228600" algn="l" rtl="0" fontAlgn="base">
              <a:lnSpc>
                <a:spcPct val="120000"/>
              </a:lnSpc>
              <a:spcBef>
                <a:spcPct val="20000"/>
              </a:spcBef>
              <a:spcAft>
                <a:spcPct val="10000"/>
              </a:spcAft>
              <a:buChar char="»"/>
              <a:defRPr sz="2000" b="1">
                <a:latin typeface="+mn-lt"/>
                <a:ea typeface="+mn-ea"/>
              </a:defRPr>
            </a:lvl9pPr>
          </a:lstStyle>
          <a:p>
            <a:pPr algn="ctr" eaLnBrk="1" hangingPunct="1"/>
            <a:r>
              <a:rPr lang="zh-CN" dirty="0" smtClean="0">
                <a:solidFill>
                  <a:schemeClr val="tx2">
                    <a:lumMod val="50000"/>
                  </a:schemeClr>
                </a:solidFill>
                <a:latin typeface="黑体" pitchFamily="49" charset="-122"/>
                <a:ea typeface="黑体" pitchFamily="49" charset="-122"/>
              </a:rPr>
              <a:t>理论题</a:t>
            </a:r>
            <a:endParaRPr lang="en-US" altLang="zh-CN" sz="1800" dirty="0" smtClean="0">
              <a:solidFill>
                <a:schemeClr val="tx2">
                  <a:lumMod val="50000"/>
                </a:schemeClr>
              </a:solidFill>
              <a:latin typeface="黑体" pitchFamily="49" charset="-122"/>
              <a:ea typeface="黑体" pitchFamily="49" charset="-122"/>
            </a:endParaRPr>
          </a:p>
          <a:p>
            <a:pPr marL="0" indent="0" eaLnBrk="1" hangingPunct="1">
              <a:buNone/>
            </a:pPr>
            <a:endParaRPr lang="zh-CN" sz="1800" dirty="0" smtClean="0">
              <a:solidFill>
                <a:schemeClr val="tx2">
                  <a:lumMod val="50000"/>
                </a:schemeClr>
              </a:solidFill>
              <a:latin typeface="黑体" pitchFamily="49" charset="-122"/>
              <a:ea typeface="黑体" pitchFamily="49" charset="-122"/>
            </a:endParaRPr>
          </a:p>
          <a:p>
            <a:pPr eaLnBrk="1" hangingPunct="1">
              <a:buFont typeface="Wingdings" pitchFamily="2" charset="2"/>
              <a:buNone/>
            </a:pPr>
            <a:r>
              <a:rPr lang="zh-CN" altLang="zh-CN" sz="1800" dirty="0" smtClean="0">
                <a:solidFill>
                  <a:schemeClr val="tx2">
                    <a:lumMod val="50000"/>
                  </a:schemeClr>
                </a:solidFill>
                <a:latin typeface="黑体" pitchFamily="49" charset="-122"/>
                <a:ea typeface="黑体" pitchFamily="49" charset="-122"/>
              </a:rPr>
              <a:t>	1</a:t>
            </a:r>
            <a:r>
              <a:rPr lang="zh-CN" sz="1800" dirty="0" smtClean="0">
                <a:solidFill>
                  <a:schemeClr val="tx2">
                    <a:lumMod val="50000"/>
                  </a:schemeClr>
                </a:solidFill>
                <a:latin typeface="黑体" pitchFamily="49" charset="-122"/>
                <a:ea typeface="黑体" pitchFamily="49" charset="-122"/>
              </a:rPr>
              <a:t>．填空题</a:t>
            </a:r>
          </a:p>
          <a:p>
            <a:pPr eaLnBrk="1" hangingPunct="1">
              <a:buFont typeface="Wingdings" pitchFamily="2" charset="2"/>
              <a:buNone/>
            </a:pPr>
            <a:r>
              <a:rPr lang="zh-CN" altLang="zh-CN" sz="1800" dirty="0" smtClean="0">
                <a:solidFill>
                  <a:schemeClr val="tx2">
                    <a:lumMod val="50000"/>
                  </a:schemeClr>
                </a:solidFill>
                <a:latin typeface="黑体" pitchFamily="49" charset="-122"/>
                <a:ea typeface="黑体" pitchFamily="49" charset="-122"/>
              </a:rPr>
              <a:t>	</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1</a:t>
            </a:r>
            <a:r>
              <a:rPr lang="zh-CN" sz="1800" dirty="0" smtClean="0">
                <a:solidFill>
                  <a:schemeClr val="tx2">
                    <a:lumMod val="50000"/>
                  </a:schemeClr>
                </a:solidFill>
                <a:latin typeface="黑体" pitchFamily="49" charset="-122"/>
                <a:ea typeface="黑体" pitchFamily="49" charset="-122"/>
              </a:rPr>
              <a:t>）在</a:t>
            </a:r>
            <a:r>
              <a:rPr lang="zh-CN" altLang="zh-CN" sz="1800" dirty="0" smtClean="0">
                <a:solidFill>
                  <a:schemeClr val="tx2">
                    <a:lumMod val="50000"/>
                  </a:schemeClr>
                </a:solidFill>
                <a:latin typeface="黑体" pitchFamily="49" charset="-122"/>
                <a:ea typeface="黑体" pitchFamily="49" charset="-122"/>
              </a:rPr>
              <a:t>SQL Server 2005 </a:t>
            </a:r>
            <a:r>
              <a:rPr lang="zh-CN" sz="1800" dirty="0" smtClean="0">
                <a:solidFill>
                  <a:schemeClr val="tx2">
                    <a:lumMod val="50000"/>
                  </a:schemeClr>
                </a:solidFill>
                <a:latin typeface="黑体" pitchFamily="49" charset="-122"/>
                <a:ea typeface="黑体" pitchFamily="49" charset="-122"/>
              </a:rPr>
              <a:t>中，有以下</a:t>
            </a:r>
            <a:r>
              <a:rPr lang="zh-CN" altLang="zh-CN" sz="1800" dirty="0" smtClean="0">
                <a:solidFill>
                  <a:schemeClr val="tx2">
                    <a:lumMod val="50000"/>
                  </a:schemeClr>
                </a:solidFill>
                <a:latin typeface="黑体" pitchFamily="49" charset="-122"/>
                <a:ea typeface="黑体" pitchFamily="49" charset="-122"/>
              </a:rPr>
              <a:t>4</a:t>
            </a:r>
            <a:r>
              <a:rPr lang="zh-CN" sz="1800" dirty="0" smtClean="0">
                <a:solidFill>
                  <a:schemeClr val="tx2">
                    <a:lumMod val="50000"/>
                  </a:schemeClr>
                </a:solidFill>
                <a:latin typeface="黑体" pitchFamily="49" charset="-122"/>
                <a:ea typeface="黑体" pitchFamily="49" charset="-122"/>
              </a:rPr>
              <a:t>类完整性描述：</a:t>
            </a:r>
            <a:r>
              <a:rPr lang="zh-CN" altLang="zh-CN" sz="1800" dirty="0" smtClean="0">
                <a:solidFill>
                  <a:schemeClr val="tx2">
                    <a:lumMod val="50000"/>
                  </a:schemeClr>
                </a:solidFill>
                <a:latin typeface="黑体" pitchFamily="49" charset="-122"/>
                <a:ea typeface="黑体" pitchFamily="49" charset="-122"/>
              </a:rPr>
              <a:t>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__________</a:t>
            </a:r>
            <a:r>
              <a:rPr lang="zh-CN" sz="1800" dirty="0" smtClean="0">
                <a:solidFill>
                  <a:schemeClr val="tx2">
                    <a:lumMod val="50000"/>
                  </a:schemeClr>
                </a:solidFill>
                <a:latin typeface="黑体" pitchFamily="49" charset="-122"/>
                <a:ea typeface="黑体" pitchFamily="49" charset="-122"/>
              </a:rPr>
              <a:t>和</a:t>
            </a:r>
            <a:r>
              <a:rPr lang="zh-CN" altLang="zh-CN" sz="1800" dirty="0" smtClean="0">
                <a:solidFill>
                  <a:schemeClr val="tx2">
                    <a:lumMod val="50000"/>
                  </a:schemeClr>
                </a:solidFill>
                <a:latin typeface="黑体" pitchFamily="49" charset="-122"/>
                <a:ea typeface="黑体" pitchFamily="49" charset="-122"/>
              </a:rPr>
              <a:t>________</a:t>
            </a:r>
            <a:r>
              <a:rPr lang="zh-CN" sz="1800" dirty="0" smtClean="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zh-CN" altLang="zh-CN" sz="1800" dirty="0" smtClean="0">
                <a:solidFill>
                  <a:schemeClr val="tx2">
                    <a:lumMod val="50000"/>
                  </a:schemeClr>
                </a:solidFill>
                <a:latin typeface="黑体" pitchFamily="49" charset="-122"/>
                <a:ea typeface="黑体" pitchFamily="49" charset="-122"/>
              </a:rPr>
              <a:t>	</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2</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SQL Server 2005 </a:t>
            </a:r>
            <a:r>
              <a:rPr lang="zh-CN" sz="1800" dirty="0" smtClean="0">
                <a:solidFill>
                  <a:schemeClr val="tx2">
                    <a:lumMod val="50000"/>
                  </a:schemeClr>
                </a:solidFill>
                <a:latin typeface="黑体" pitchFamily="49" charset="-122"/>
                <a:ea typeface="黑体" pitchFamily="49" charset="-122"/>
              </a:rPr>
              <a:t>支持的约束类型有：</a:t>
            </a:r>
            <a:r>
              <a:rPr lang="zh-CN" altLang="zh-CN" sz="1800" dirty="0" smtClean="0">
                <a:solidFill>
                  <a:schemeClr val="tx2">
                    <a:lumMod val="50000"/>
                  </a:schemeClr>
                </a:solidFill>
                <a:latin typeface="黑体" pitchFamily="49" charset="-122"/>
                <a:ea typeface="黑体" pitchFamily="49" charset="-122"/>
              </a:rPr>
              <a:t>___________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_________</a:t>
            </a:r>
            <a:r>
              <a:rPr lang="zh-CN" sz="1800" dirty="0" smtClean="0">
                <a:solidFill>
                  <a:schemeClr val="tx2">
                    <a:lumMod val="50000"/>
                  </a:schemeClr>
                </a:solidFill>
                <a:latin typeface="黑体" pitchFamily="49" charset="-122"/>
                <a:ea typeface="黑体" pitchFamily="49" charset="-122"/>
              </a:rPr>
              <a:t>。</a:t>
            </a:r>
          </a:p>
          <a:p>
            <a:pPr eaLnBrk="1" hangingPunct="1">
              <a:buFont typeface="Wingdings" pitchFamily="2" charset="2"/>
              <a:buNone/>
            </a:pPr>
            <a:r>
              <a:rPr lang="zh-CN" altLang="zh-CN" sz="1800" dirty="0" smtClean="0">
                <a:solidFill>
                  <a:schemeClr val="tx2">
                    <a:lumMod val="50000"/>
                  </a:schemeClr>
                </a:solidFill>
                <a:latin typeface="黑体" pitchFamily="49" charset="-122"/>
                <a:ea typeface="黑体" pitchFamily="49" charset="-122"/>
              </a:rPr>
              <a:t>	</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3</a:t>
            </a:r>
            <a:r>
              <a:rPr lang="zh-CN" sz="1800" dirty="0" smtClean="0">
                <a:solidFill>
                  <a:schemeClr val="tx2">
                    <a:lumMod val="50000"/>
                  </a:schemeClr>
                </a:solidFill>
                <a:latin typeface="黑体" pitchFamily="49" charset="-122"/>
                <a:ea typeface="黑体" pitchFamily="49" charset="-122"/>
              </a:rPr>
              <a:t>）在</a:t>
            </a:r>
            <a:r>
              <a:rPr lang="zh-CN" altLang="zh-CN" sz="1800" dirty="0" smtClean="0">
                <a:solidFill>
                  <a:schemeClr val="tx2">
                    <a:lumMod val="50000"/>
                  </a:schemeClr>
                </a:solidFill>
                <a:latin typeface="黑体" pitchFamily="49" charset="-122"/>
                <a:ea typeface="黑体" pitchFamily="49" charset="-122"/>
              </a:rPr>
              <a:t>Student</a:t>
            </a:r>
            <a:r>
              <a:rPr lang="zh-CN" sz="1800" dirty="0" smtClean="0">
                <a:solidFill>
                  <a:schemeClr val="tx2">
                    <a:lumMod val="50000"/>
                  </a:schemeClr>
                </a:solidFill>
                <a:latin typeface="黑体" pitchFamily="49" charset="-122"/>
                <a:ea typeface="黑体" pitchFamily="49" charset="-122"/>
              </a:rPr>
              <a:t>数据库的</a:t>
            </a:r>
            <a:r>
              <a:rPr lang="zh-CN" altLang="zh-CN" sz="1800" dirty="0" smtClean="0">
                <a:solidFill>
                  <a:schemeClr val="tx2">
                    <a:lumMod val="50000"/>
                  </a:schemeClr>
                </a:solidFill>
                <a:latin typeface="黑体" pitchFamily="49" charset="-122"/>
                <a:ea typeface="黑体" pitchFamily="49" charset="-122"/>
              </a:rPr>
              <a:t>Courses</a:t>
            </a:r>
            <a:r>
              <a:rPr lang="zh-CN" sz="1800" dirty="0" smtClean="0">
                <a:solidFill>
                  <a:schemeClr val="tx2">
                    <a:lumMod val="50000"/>
                  </a:schemeClr>
                </a:solidFill>
                <a:latin typeface="黑体" pitchFamily="49" charset="-122"/>
                <a:ea typeface="黑体" pitchFamily="49" charset="-122"/>
              </a:rPr>
              <a:t>表中，要求</a:t>
            </a:r>
            <a:r>
              <a:rPr lang="zh-CN" altLang="zh-CN" sz="1800" dirty="0" smtClean="0">
                <a:solidFill>
                  <a:schemeClr val="tx2">
                    <a:lumMod val="50000"/>
                  </a:schemeClr>
                </a:solidFill>
                <a:latin typeface="黑体" pitchFamily="49" charset="-122"/>
                <a:ea typeface="黑体" pitchFamily="49" charset="-122"/>
              </a:rPr>
              <a:t>Course_credit</a:t>
            </a:r>
            <a:r>
              <a:rPr lang="zh-CN" sz="1800" dirty="0" smtClean="0">
                <a:solidFill>
                  <a:schemeClr val="tx2">
                    <a:lumMod val="50000"/>
                  </a:schemeClr>
                </a:solidFill>
                <a:latin typeface="黑体" pitchFamily="49" charset="-122"/>
                <a:ea typeface="黑体" pitchFamily="49" charset="-122"/>
              </a:rPr>
              <a:t>（学分）必须是小于</a:t>
            </a:r>
            <a:r>
              <a:rPr lang="zh-CN" altLang="zh-CN" sz="1800" dirty="0" smtClean="0">
                <a:solidFill>
                  <a:schemeClr val="tx2">
                    <a:lumMod val="50000"/>
                  </a:schemeClr>
                </a:solidFill>
                <a:latin typeface="黑体" pitchFamily="49" charset="-122"/>
                <a:ea typeface="黑体" pitchFamily="49" charset="-122"/>
              </a:rPr>
              <a:t>5</a:t>
            </a:r>
            <a:r>
              <a:rPr lang="zh-CN" sz="1800" dirty="0" smtClean="0">
                <a:solidFill>
                  <a:schemeClr val="tx2">
                    <a:lumMod val="50000"/>
                  </a:schemeClr>
                </a:solidFill>
                <a:latin typeface="黑体" pitchFamily="49" charset="-122"/>
                <a:ea typeface="黑体" pitchFamily="49" charset="-122"/>
              </a:rPr>
              <a:t>的数值，应该使用 </a:t>
            </a:r>
            <a:r>
              <a:rPr lang="zh-CN" altLang="zh-CN" sz="1800" dirty="0" smtClean="0">
                <a:solidFill>
                  <a:schemeClr val="tx2">
                    <a:lumMod val="50000"/>
                  </a:schemeClr>
                </a:solidFill>
                <a:latin typeface="黑体" pitchFamily="49" charset="-122"/>
                <a:ea typeface="黑体" pitchFamily="49" charset="-122"/>
              </a:rPr>
              <a:t>___________</a:t>
            </a:r>
            <a:r>
              <a:rPr lang="zh-CN" sz="1800" dirty="0" smtClean="0">
                <a:solidFill>
                  <a:schemeClr val="tx2">
                    <a:lumMod val="50000"/>
                  </a:schemeClr>
                </a:solidFill>
                <a:latin typeface="黑体" pitchFamily="49" charset="-122"/>
                <a:ea typeface="黑体" pitchFamily="49" charset="-122"/>
              </a:rPr>
              <a:t>约束，要求</a:t>
            </a:r>
            <a:r>
              <a:rPr lang="zh-CN" altLang="zh-CN" sz="1800" dirty="0" smtClean="0">
                <a:solidFill>
                  <a:schemeClr val="tx2">
                    <a:lumMod val="50000"/>
                  </a:schemeClr>
                </a:solidFill>
                <a:latin typeface="黑体" pitchFamily="49" charset="-122"/>
                <a:ea typeface="黑体" pitchFamily="49" charset="-122"/>
              </a:rPr>
              <a:t>Course_name</a:t>
            </a:r>
            <a:r>
              <a:rPr lang="zh-CN" sz="1800" dirty="0" smtClean="0">
                <a:solidFill>
                  <a:schemeClr val="tx2">
                    <a:lumMod val="50000"/>
                  </a:schemeClr>
                </a:solidFill>
                <a:latin typeface="黑体" pitchFamily="49" charset="-122"/>
                <a:ea typeface="黑体" pitchFamily="49" charset="-122"/>
              </a:rPr>
              <a:t>（课程名称）不能有重复值，应该使用 </a:t>
            </a:r>
            <a:r>
              <a:rPr lang="zh-CN" altLang="zh-CN" sz="1800" dirty="0" smtClean="0">
                <a:solidFill>
                  <a:schemeClr val="tx2">
                    <a:lumMod val="50000"/>
                  </a:schemeClr>
                </a:solidFill>
                <a:latin typeface="黑体" pitchFamily="49" charset="-122"/>
                <a:ea typeface="黑体" pitchFamily="49" charset="-122"/>
              </a:rPr>
              <a:t>___________</a:t>
            </a:r>
            <a:r>
              <a:rPr lang="zh-CN" sz="1800" dirty="0" smtClean="0">
                <a:solidFill>
                  <a:schemeClr val="tx2">
                    <a:lumMod val="50000"/>
                  </a:schemeClr>
                </a:solidFill>
                <a:latin typeface="黑体" pitchFamily="49" charset="-122"/>
                <a:ea typeface="黑体" pitchFamily="49" charset="-122"/>
              </a:rPr>
              <a:t>约束。</a:t>
            </a:r>
          </a:p>
          <a:p>
            <a:pPr eaLnBrk="1" hangingPunct="1">
              <a:buFont typeface="Wingdings" pitchFamily="2" charset="2"/>
              <a:buNone/>
            </a:pPr>
            <a:r>
              <a:rPr lang="zh-CN" altLang="zh-CN" sz="1800" dirty="0" smtClean="0">
                <a:solidFill>
                  <a:schemeClr val="tx2">
                    <a:lumMod val="50000"/>
                  </a:schemeClr>
                </a:solidFill>
                <a:latin typeface="黑体" pitchFamily="49" charset="-122"/>
                <a:ea typeface="黑体" pitchFamily="49" charset="-122"/>
              </a:rPr>
              <a:t>    </a:t>
            </a:r>
            <a:r>
              <a:rPr lang="zh-CN" sz="1800" dirty="0" smtClean="0">
                <a:solidFill>
                  <a:schemeClr val="tx2">
                    <a:lumMod val="50000"/>
                  </a:schemeClr>
                </a:solidFill>
                <a:latin typeface="黑体" pitchFamily="49" charset="-122"/>
                <a:ea typeface="黑体" pitchFamily="49" charset="-122"/>
              </a:rPr>
              <a:t>（</a:t>
            </a:r>
            <a:r>
              <a:rPr lang="zh-CN" altLang="zh-CN" sz="1800" dirty="0" smtClean="0">
                <a:solidFill>
                  <a:schemeClr val="tx2">
                    <a:lumMod val="50000"/>
                  </a:schemeClr>
                </a:solidFill>
                <a:latin typeface="黑体" pitchFamily="49" charset="-122"/>
                <a:ea typeface="黑体" pitchFamily="49" charset="-122"/>
              </a:rPr>
              <a:t>4</a:t>
            </a:r>
            <a:r>
              <a:rPr lang="zh-CN" sz="1800" dirty="0" smtClean="0">
                <a:solidFill>
                  <a:schemeClr val="tx2">
                    <a:lumMod val="50000"/>
                  </a:schemeClr>
                </a:solidFill>
                <a:latin typeface="黑体" pitchFamily="49" charset="-122"/>
                <a:ea typeface="黑体" pitchFamily="49" charset="-122"/>
              </a:rPr>
              <a:t>）标识列默认的标识种子是</a:t>
            </a:r>
            <a:r>
              <a:rPr lang="zh-CN" altLang="zh-CN" sz="1800" dirty="0" smtClean="0">
                <a:solidFill>
                  <a:schemeClr val="tx2">
                    <a:lumMod val="50000"/>
                  </a:schemeClr>
                </a:solidFill>
                <a:latin typeface="黑体" pitchFamily="49" charset="-122"/>
                <a:ea typeface="黑体" pitchFamily="49" charset="-122"/>
              </a:rPr>
              <a:t>___________</a:t>
            </a:r>
            <a:r>
              <a:rPr lang="zh-CN" sz="1800" dirty="0" smtClean="0">
                <a:solidFill>
                  <a:schemeClr val="tx2">
                    <a:lumMod val="50000"/>
                  </a:schemeClr>
                </a:solidFill>
                <a:latin typeface="黑体" pitchFamily="49" charset="-122"/>
                <a:ea typeface="黑体" pitchFamily="49" charset="-122"/>
              </a:rPr>
              <a:t>，标识增量是</a:t>
            </a:r>
            <a:r>
              <a:rPr lang="zh-CN" altLang="zh-CN" sz="2000" dirty="0" smtClean="0">
                <a:latin typeface="黑体" pitchFamily="49" charset="-122"/>
                <a:ea typeface="黑体" pitchFamily="49" charset="-122"/>
              </a:rPr>
              <a:t>___________</a:t>
            </a:r>
            <a:r>
              <a:rPr lang="zh-CN" sz="2000" dirty="0" smtClean="0">
                <a:latin typeface="黑体" pitchFamily="49" charset="-122"/>
                <a:ea typeface="黑体" pitchFamily="49" charset="-122"/>
              </a:rPr>
              <a:t>。</a:t>
            </a:r>
          </a:p>
        </p:txBody>
      </p:sp>
    </p:spTree>
    <p:extLst>
      <p:ext uri="{BB962C8B-B14F-4D97-AF65-F5344CB8AC3E}">
        <p14:creationId xmlns:p14="http://schemas.microsoft.com/office/powerpoint/2010/main" xmlns="" val="121585964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75</a:t>
            </a:fld>
            <a:endParaRPr lang="en-US" altLang="zh-CN"/>
          </a:p>
        </p:txBody>
      </p:sp>
      <p:sp>
        <p:nvSpPr>
          <p:cNvPr id="7" name="Rectangle 3"/>
          <p:cNvSpPr txBox="1">
            <a:spLocks noChangeArrowheads="1"/>
          </p:cNvSpPr>
          <p:nvPr/>
        </p:nvSpPr>
        <p:spPr bwMode="auto">
          <a:xfrm>
            <a:off x="1103421" y="2204864"/>
            <a:ext cx="7571184" cy="38883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b="1">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b="1">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b="1">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b="1">
                <a:solidFill>
                  <a:schemeClr val="tx1"/>
                </a:solidFill>
                <a:latin typeface="+mn-lt"/>
                <a:ea typeface="+mn-ea"/>
              </a:defRPr>
            </a:lvl5pPr>
            <a:lvl6pPr marL="2884488" indent="-228600" algn="l" rtl="0" fontAlgn="base">
              <a:lnSpc>
                <a:spcPct val="120000"/>
              </a:lnSpc>
              <a:spcBef>
                <a:spcPct val="20000"/>
              </a:spcBef>
              <a:spcAft>
                <a:spcPct val="10000"/>
              </a:spcAft>
              <a:buChar char="»"/>
              <a:defRPr sz="2000" b="1">
                <a:latin typeface="+mn-lt"/>
                <a:ea typeface="+mn-ea"/>
              </a:defRPr>
            </a:lvl6pPr>
            <a:lvl7pPr marL="3341688" indent="-228600" algn="l" rtl="0" fontAlgn="base">
              <a:lnSpc>
                <a:spcPct val="120000"/>
              </a:lnSpc>
              <a:spcBef>
                <a:spcPct val="20000"/>
              </a:spcBef>
              <a:spcAft>
                <a:spcPct val="10000"/>
              </a:spcAft>
              <a:buChar char="»"/>
              <a:defRPr sz="2000" b="1">
                <a:latin typeface="+mn-lt"/>
                <a:ea typeface="+mn-ea"/>
              </a:defRPr>
            </a:lvl7pPr>
            <a:lvl8pPr marL="3798888" indent="-228600" algn="l" rtl="0" fontAlgn="base">
              <a:lnSpc>
                <a:spcPct val="120000"/>
              </a:lnSpc>
              <a:spcBef>
                <a:spcPct val="20000"/>
              </a:spcBef>
              <a:spcAft>
                <a:spcPct val="10000"/>
              </a:spcAft>
              <a:buChar char="»"/>
              <a:defRPr sz="2000" b="1">
                <a:latin typeface="+mn-lt"/>
                <a:ea typeface="+mn-ea"/>
              </a:defRPr>
            </a:lvl8pPr>
            <a:lvl9pPr marL="4256088" indent="-228600" algn="l" rtl="0" fontAlgn="base">
              <a:lnSpc>
                <a:spcPct val="120000"/>
              </a:lnSpc>
              <a:spcBef>
                <a:spcPct val="20000"/>
              </a:spcBef>
              <a:spcAft>
                <a:spcPct val="10000"/>
              </a:spcAft>
              <a:buChar char="»"/>
              <a:defRPr sz="2000" b="1">
                <a:latin typeface="+mn-lt"/>
                <a:ea typeface="+mn-ea"/>
              </a:defRPr>
            </a:lvl9pPr>
          </a:lstStyle>
          <a:p>
            <a:pPr marL="0" indent="0" eaLnBrk="1" hangingPunct="1">
              <a:buNone/>
            </a:pPr>
            <a:r>
              <a:rPr lang="en-US" altLang="zh-CN" sz="1800" dirty="0" smtClean="0">
                <a:solidFill>
                  <a:schemeClr val="tx2">
                    <a:lumMod val="50000"/>
                  </a:schemeClr>
                </a:solidFill>
                <a:latin typeface="黑体" pitchFamily="49" charset="-122"/>
                <a:ea typeface="黑体" pitchFamily="49" charset="-122"/>
              </a:rPr>
              <a:t>2</a:t>
            </a:r>
            <a:r>
              <a:rPr lang="zh-CN" altLang="en-US" sz="1800" dirty="0">
                <a:solidFill>
                  <a:schemeClr val="tx2">
                    <a:lumMod val="50000"/>
                  </a:schemeClr>
                </a:solidFill>
                <a:latin typeface="黑体" pitchFamily="49" charset="-122"/>
                <a:ea typeface="黑体" pitchFamily="49" charset="-122"/>
              </a:rPr>
              <a:t>．判断题</a:t>
            </a:r>
          </a:p>
          <a:p>
            <a:pPr eaLnBrk="1" hangingPunct="1">
              <a:buNone/>
            </a:pP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1</a:t>
            </a:r>
            <a:r>
              <a:rPr lang="zh-CN" altLang="en-US" sz="1800" dirty="0">
                <a:solidFill>
                  <a:schemeClr val="tx2">
                    <a:lumMod val="50000"/>
                  </a:schemeClr>
                </a:solidFill>
                <a:latin typeface="黑体" pitchFamily="49" charset="-122"/>
                <a:ea typeface="黑体" pitchFamily="49" charset="-122"/>
              </a:rPr>
              <a:t>）一个表的主键和外键都可以有多个。（ ）</a:t>
            </a:r>
          </a:p>
          <a:p>
            <a:pPr eaLnBrk="1" hangingPunct="1">
              <a:buNone/>
            </a:pP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2</a:t>
            </a:r>
            <a:r>
              <a:rPr lang="zh-CN" altLang="en-US" sz="1800" dirty="0">
                <a:solidFill>
                  <a:schemeClr val="tx2">
                    <a:lumMod val="50000"/>
                  </a:schemeClr>
                </a:solidFill>
                <a:latin typeface="黑体" pitchFamily="49" charset="-122"/>
                <a:ea typeface="黑体" pitchFamily="49" charset="-122"/>
              </a:rPr>
              <a:t>）如果一个表有外键，那么该表中的数据只应指向主键表中的现有行，不应指向不存在的行。（）		</a:t>
            </a:r>
          </a:p>
          <a:p>
            <a:pPr eaLnBrk="1" hangingPunct="1">
              <a:buNone/>
            </a:pP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3</a:t>
            </a:r>
            <a:r>
              <a:rPr lang="zh-CN" altLang="en-US" sz="1800" dirty="0">
                <a:solidFill>
                  <a:schemeClr val="tx2">
                    <a:lumMod val="50000"/>
                  </a:schemeClr>
                </a:solidFill>
                <a:latin typeface="黑体" pitchFamily="49" charset="-122"/>
                <a:ea typeface="黑体" pitchFamily="49" charset="-122"/>
              </a:rPr>
              <a:t>）在定义外键约束之前，必须先定义主键或唯一键约束；在删除主键或唯一键约束之前，必须先删除外键约束。（ ）</a:t>
            </a:r>
          </a:p>
          <a:p>
            <a:pPr eaLnBrk="1" hangingPunct="1">
              <a:buNone/>
            </a:pP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4</a:t>
            </a:r>
            <a:r>
              <a:rPr lang="zh-CN" altLang="en-US" sz="1800" dirty="0">
                <a:solidFill>
                  <a:schemeClr val="tx2">
                    <a:lumMod val="50000"/>
                  </a:schemeClr>
                </a:solidFill>
                <a:latin typeface="黑体" pitchFamily="49" charset="-122"/>
                <a:ea typeface="黑体" pitchFamily="49" charset="-122"/>
              </a:rPr>
              <a:t>）某表已经创建好，要为其添加默认值约束，应该使用</a:t>
            </a:r>
            <a:r>
              <a:rPr lang="en-US" altLang="zh-CN" sz="1800" dirty="0">
                <a:solidFill>
                  <a:schemeClr val="tx2">
                    <a:lumMod val="50000"/>
                  </a:schemeClr>
                </a:solidFill>
                <a:latin typeface="黑体" pitchFamily="49" charset="-122"/>
                <a:ea typeface="黑体" pitchFamily="49" charset="-122"/>
              </a:rPr>
              <a:t>INSERT INTO</a:t>
            </a:r>
            <a:r>
              <a:rPr lang="zh-CN" altLang="en-US" sz="1800" dirty="0">
                <a:solidFill>
                  <a:schemeClr val="tx2">
                    <a:lumMod val="50000"/>
                  </a:schemeClr>
                </a:solidFill>
                <a:latin typeface="黑体" pitchFamily="49" charset="-122"/>
                <a:ea typeface="黑体" pitchFamily="49" charset="-122"/>
              </a:rPr>
              <a:t>语句。（）</a:t>
            </a:r>
          </a:p>
          <a:p>
            <a:pPr eaLnBrk="1" hangingPunct="1">
              <a:buNone/>
            </a:pP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5</a:t>
            </a:r>
            <a:r>
              <a:rPr lang="zh-CN" altLang="en-US" sz="1800" dirty="0">
                <a:solidFill>
                  <a:schemeClr val="tx2">
                    <a:lumMod val="50000"/>
                  </a:schemeClr>
                </a:solidFill>
                <a:latin typeface="黑体" pitchFamily="49" charset="-122"/>
                <a:ea typeface="黑体" pitchFamily="49" charset="-122"/>
              </a:rPr>
              <a:t>）用户可以给列创建约束，也可以为表创建约束。（）</a:t>
            </a:r>
          </a:p>
        </p:txBody>
      </p:sp>
    </p:spTree>
    <p:extLst>
      <p:ext uri="{BB962C8B-B14F-4D97-AF65-F5344CB8AC3E}">
        <p14:creationId xmlns:p14="http://schemas.microsoft.com/office/powerpoint/2010/main" xmlns="" val="30870059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76</a:t>
            </a:fld>
            <a:endParaRPr lang="en-US" altLang="zh-CN"/>
          </a:p>
        </p:txBody>
      </p:sp>
      <p:sp>
        <p:nvSpPr>
          <p:cNvPr id="7" name="Rectangle 3"/>
          <p:cNvSpPr txBox="1">
            <a:spLocks noChangeArrowheads="1"/>
          </p:cNvSpPr>
          <p:nvPr/>
        </p:nvSpPr>
        <p:spPr bwMode="auto">
          <a:xfrm>
            <a:off x="1377661" y="1628800"/>
            <a:ext cx="6779096" cy="21601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9263" indent="-449263" algn="l" rtl="0" eaLnBrk="0" fontAlgn="base" hangingPunct="0">
              <a:lnSpc>
                <a:spcPct val="120000"/>
              </a:lnSpc>
              <a:spcBef>
                <a:spcPct val="20000"/>
              </a:spcBef>
              <a:spcAft>
                <a:spcPct val="10000"/>
              </a:spcAft>
              <a:buClr>
                <a:schemeClr val="tx2"/>
              </a:buClr>
              <a:buFont typeface="Wingdings" pitchFamily="2" charset="2"/>
              <a:buChar char="¯"/>
              <a:defRPr sz="2400" b="1">
                <a:solidFill>
                  <a:schemeClr val="tx1"/>
                </a:solidFill>
                <a:latin typeface="+mn-lt"/>
                <a:ea typeface="+mn-ea"/>
                <a:cs typeface="+mn-cs"/>
              </a:defRPr>
            </a:lvl1pPr>
            <a:lvl2pPr marL="1074738" indent="-446088" algn="l" rtl="0" eaLnBrk="0" fontAlgn="base" hangingPunct="0">
              <a:lnSpc>
                <a:spcPct val="120000"/>
              </a:lnSpc>
              <a:spcBef>
                <a:spcPct val="20000"/>
              </a:spcBef>
              <a:spcAft>
                <a:spcPct val="10000"/>
              </a:spcAft>
              <a:buClr>
                <a:schemeClr val="accent1"/>
              </a:buClr>
              <a:buFont typeface="Wingdings" pitchFamily="2" charset="2"/>
              <a:buChar char="µ"/>
              <a:defRPr sz="2000" b="1">
                <a:solidFill>
                  <a:schemeClr val="tx1"/>
                </a:solidFill>
                <a:latin typeface="+mn-lt"/>
                <a:ea typeface="+mn-ea"/>
              </a:defRPr>
            </a:lvl2pPr>
            <a:lvl3pPr marL="1611313" indent="-357188" algn="l" rtl="0" eaLnBrk="0" fontAlgn="base" hangingPunct="0">
              <a:lnSpc>
                <a:spcPct val="120000"/>
              </a:lnSpc>
              <a:spcBef>
                <a:spcPct val="20000"/>
              </a:spcBef>
              <a:spcAft>
                <a:spcPct val="10000"/>
              </a:spcAft>
              <a:buClr>
                <a:schemeClr val="tx1"/>
              </a:buClr>
              <a:buFont typeface="Wingdings" pitchFamily="2" charset="2"/>
              <a:buChar char="ü"/>
              <a:defRPr sz="2000" b="1">
                <a:solidFill>
                  <a:schemeClr val="tx1"/>
                </a:solidFill>
                <a:latin typeface="+mn-lt"/>
                <a:ea typeface="+mn-ea"/>
              </a:defRPr>
            </a:lvl3pPr>
            <a:lvl4pPr marL="2019300" indent="-228600" algn="l" rtl="0" eaLnBrk="0" fontAlgn="base" hangingPunct="0">
              <a:lnSpc>
                <a:spcPct val="120000"/>
              </a:lnSpc>
              <a:spcBef>
                <a:spcPct val="20000"/>
              </a:spcBef>
              <a:spcAft>
                <a:spcPct val="10000"/>
              </a:spcAft>
              <a:buChar char="–"/>
              <a:defRPr sz="2000" b="1">
                <a:solidFill>
                  <a:schemeClr val="tx1"/>
                </a:solidFill>
                <a:latin typeface="+mn-lt"/>
                <a:ea typeface="+mn-ea"/>
              </a:defRPr>
            </a:lvl4pPr>
            <a:lvl5pPr marL="2427288" indent="-228600" algn="l" rtl="0" eaLnBrk="0" fontAlgn="base" hangingPunct="0">
              <a:lnSpc>
                <a:spcPct val="120000"/>
              </a:lnSpc>
              <a:spcBef>
                <a:spcPct val="20000"/>
              </a:spcBef>
              <a:spcAft>
                <a:spcPct val="10000"/>
              </a:spcAft>
              <a:buChar char="»"/>
              <a:defRPr sz="2000" b="1">
                <a:solidFill>
                  <a:schemeClr val="tx1"/>
                </a:solidFill>
                <a:latin typeface="+mn-lt"/>
                <a:ea typeface="+mn-ea"/>
              </a:defRPr>
            </a:lvl5pPr>
            <a:lvl6pPr marL="2884488" indent="-228600" algn="l" rtl="0" fontAlgn="base">
              <a:lnSpc>
                <a:spcPct val="120000"/>
              </a:lnSpc>
              <a:spcBef>
                <a:spcPct val="20000"/>
              </a:spcBef>
              <a:spcAft>
                <a:spcPct val="10000"/>
              </a:spcAft>
              <a:buChar char="»"/>
              <a:defRPr sz="2000" b="1">
                <a:latin typeface="+mn-lt"/>
                <a:ea typeface="+mn-ea"/>
              </a:defRPr>
            </a:lvl6pPr>
            <a:lvl7pPr marL="3341688" indent="-228600" algn="l" rtl="0" fontAlgn="base">
              <a:lnSpc>
                <a:spcPct val="120000"/>
              </a:lnSpc>
              <a:spcBef>
                <a:spcPct val="20000"/>
              </a:spcBef>
              <a:spcAft>
                <a:spcPct val="10000"/>
              </a:spcAft>
              <a:buChar char="»"/>
              <a:defRPr sz="2000" b="1">
                <a:latin typeface="+mn-lt"/>
                <a:ea typeface="+mn-ea"/>
              </a:defRPr>
            </a:lvl7pPr>
            <a:lvl8pPr marL="3798888" indent="-228600" algn="l" rtl="0" fontAlgn="base">
              <a:lnSpc>
                <a:spcPct val="120000"/>
              </a:lnSpc>
              <a:spcBef>
                <a:spcPct val="20000"/>
              </a:spcBef>
              <a:spcAft>
                <a:spcPct val="10000"/>
              </a:spcAft>
              <a:buChar char="»"/>
              <a:defRPr sz="2000" b="1">
                <a:latin typeface="+mn-lt"/>
                <a:ea typeface="+mn-ea"/>
              </a:defRPr>
            </a:lvl8pPr>
            <a:lvl9pPr marL="4256088" indent="-228600" algn="l" rtl="0" fontAlgn="base">
              <a:lnSpc>
                <a:spcPct val="120000"/>
              </a:lnSpc>
              <a:spcBef>
                <a:spcPct val="20000"/>
              </a:spcBef>
              <a:spcAft>
                <a:spcPct val="10000"/>
              </a:spcAft>
              <a:buChar char="»"/>
              <a:defRPr sz="2000" b="1">
                <a:latin typeface="+mn-lt"/>
                <a:ea typeface="+mn-ea"/>
              </a:defRPr>
            </a:lvl9pPr>
          </a:lstStyle>
          <a:p>
            <a:pPr algn="ctr" eaLnBrk="1" hangingPunct="1"/>
            <a:r>
              <a:rPr lang="zh-CN" altLang="en-US" dirty="0" smtClean="0">
                <a:solidFill>
                  <a:schemeClr val="tx2">
                    <a:lumMod val="50000"/>
                  </a:schemeClr>
                </a:solidFill>
                <a:latin typeface="黑体" pitchFamily="49" charset="-122"/>
                <a:ea typeface="黑体" pitchFamily="49" charset="-122"/>
              </a:rPr>
              <a:t>思考</a:t>
            </a:r>
            <a:r>
              <a:rPr lang="zh-CN" dirty="0" smtClean="0">
                <a:solidFill>
                  <a:schemeClr val="tx2">
                    <a:lumMod val="50000"/>
                  </a:schemeClr>
                </a:solidFill>
                <a:latin typeface="黑体" pitchFamily="49" charset="-122"/>
                <a:ea typeface="黑体" pitchFamily="49" charset="-122"/>
              </a:rPr>
              <a:t>题</a:t>
            </a:r>
            <a:endParaRPr lang="en-US" altLang="zh-CN" sz="1800" dirty="0" smtClean="0">
              <a:solidFill>
                <a:schemeClr val="tx2">
                  <a:lumMod val="50000"/>
                </a:schemeClr>
              </a:solidFill>
              <a:latin typeface="黑体" pitchFamily="49" charset="-122"/>
              <a:ea typeface="黑体" pitchFamily="49" charset="-122"/>
            </a:endParaRPr>
          </a:p>
          <a:p>
            <a:pPr marL="0" indent="0" eaLnBrk="1" hangingPunct="1">
              <a:buNone/>
            </a:pPr>
            <a:endParaRPr lang="zh-CN" sz="1800" dirty="0" smtClean="0">
              <a:solidFill>
                <a:schemeClr val="tx2">
                  <a:lumMod val="50000"/>
                </a:schemeClr>
              </a:solidFill>
              <a:latin typeface="黑体" pitchFamily="49" charset="-122"/>
              <a:ea typeface="黑体" pitchFamily="49" charset="-122"/>
            </a:endParaRPr>
          </a:p>
          <a:p>
            <a:pPr eaLnBrk="1" hangingPunct="1">
              <a:buNone/>
            </a:pPr>
            <a:r>
              <a:rPr lang="zh-CN" altLang="zh-CN" sz="1800" dirty="0" smtClean="0">
                <a:solidFill>
                  <a:schemeClr val="tx2">
                    <a:lumMod val="50000"/>
                  </a:schemeClr>
                </a:solidFill>
                <a:latin typeface="黑体" pitchFamily="49" charset="-122"/>
                <a:ea typeface="黑体" pitchFamily="49" charset="-122"/>
              </a:rPr>
              <a:t>	</a:t>
            </a: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1</a:t>
            </a:r>
            <a:r>
              <a:rPr lang="zh-CN" altLang="en-US" sz="1800" dirty="0">
                <a:solidFill>
                  <a:schemeClr val="tx2">
                    <a:lumMod val="50000"/>
                  </a:schemeClr>
                </a:solidFill>
                <a:latin typeface="黑体" pitchFamily="49" charset="-122"/>
                <a:ea typeface="黑体" pitchFamily="49" charset="-122"/>
              </a:rPr>
              <a:t>）什么是表的主键？什么是表的外键？请举例说明。</a:t>
            </a:r>
          </a:p>
          <a:p>
            <a:pPr eaLnBrk="1" hangingPunct="1">
              <a:buNone/>
            </a:pPr>
            <a:r>
              <a:rPr lang="zh-CN" altLang="en-US" sz="1800" dirty="0">
                <a:solidFill>
                  <a:schemeClr val="tx2">
                    <a:lumMod val="50000"/>
                  </a:schemeClr>
                </a:solidFill>
                <a:latin typeface="黑体" pitchFamily="49" charset="-122"/>
                <a:ea typeface="黑体" pitchFamily="49" charset="-122"/>
              </a:rPr>
              <a:t>	（</a:t>
            </a:r>
            <a:r>
              <a:rPr lang="en-US" altLang="zh-CN" sz="1800" dirty="0">
                <a:solidFill>
                  <a:schemeClr val="tx2">
                    <a:lumMod val="50000"/>
                  </a:schemeClr>
                </a:solidFill>
                <a:latin typeface="黑体" pitchFamily="49" charset="-122"/>
                <a:ea typeface="黑体" pitchFamily="49" charset="-122"/>
              </a:rPr>
              <a:t>2</a:t>
            </a:r>
            <a:r>
              <a:rPr lang="zh-CN" altLang="en-US" sz="1800" dirty="0">
                <a:solidFill>
                  <a:schemeClr val="tx2">
                    <a:lumMod val="50000"/>
                  </a:schemeClr>
                </a:solidFill>
                <a:latin typeface="黑体" pitchFamily="49" charset="-122"/>
                <a:ea typeface="黑体" pitchFamily="49" charset="-122"/>
              </a:rPr>
              <a:t>）</a:t>
            </a:r>
            <a:r>
              <a:rPr lang="en-US" altLang="zh-CN" sz="1800" dirty="0">
                <a:solidFill>
                  <a:schemeClr val="tx2">
                    <a:lumMod val="50000"/>
                  </a:schemeClr>
                </a:solidFill>
                <a:latin typeface="黑体" pitchFamily="49" charset="-122"/>
                <a:ea typeface="黑体" pitchFamily="49" charset="-122"/>
              </a:rPr>
              <a:t>CHECK</a:t>
            </a:r>
            <a:r>
              <a:rPr lang="zh-CN" altLang="en-US" sz="1800" dirty="0">
                <a:solidFill>
                  <a:schemeClr val="tx2">
                    <a:lumMod val="50000"/>
                  </a:schemeClr>
                </a:solidFill>
                <a:latin typeface="黑体" pitchFamily="49" charset="-122"/>
                <a:ea typeface="黑体" pitchFamily="49" charset="-122"/>
              </a:rPr>
              <a:t>约束有什么作用？什么情况下使用</a:t>
            </a:r>
            <a:r>
              <a:rPr lang="en-US" altLang="zh-CN" sz="1800" dirty="0">
                <a:solidFill>
                  <a:schemeClr val="tx2">
                    <a:lumMod val="50000"/>
                  </a:schemeClr>
                </a:solidFill>
                <a:latin typeface="黑体" pitchFamily="49" charset="-122"/>
                <a:ea typeface="黑体" pitchFamily="49" charset="-122"/>
              </a:rPr>
              <a:t>CHECK</a:t>
            </a:r>
            <a:r>
              <a:rPr lang="zh-CN" altLang="en-US" sz="1800" dirty="0">
                <a:solidFill>
                  <a:schemeClr val="tx2">
                    <a:lumMod val="50000"/>
                  </a:schemeClr>
                </a:solidFill>
                <a:latin typeface="黑体" pitchFamily="49" charset="-122"/>
                <a:ea typeface="黑体" pitchFamily="49" charset="-122"/>
              </a:rPr>
              <a:t>约束？</a:t>
            </a:r>
          </a:p>
        </p:txBody>
      </p:sp>
    </p:spTree>
    <p:extLst>
      <p:ext uri="{BB962C8B-B14F-4D97-AF65-F5344CB8AC3E}">
        <p14:creationId xmlns:p14="http://schemas.microsoft.com/office/powerpoint/2010/main" xmlns="" val="8824341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任务实施</a:t>
            </a:r>
            <a:endParaRPr lang="zh-CN" altLang="en-US" dirty="0"/>
          </a:p>
        </p:txBody>
      </p:sp>
      <p:sp>
        <p:nvSpPr>
          <p:cNvPr id="5" name="灯片编号占位符 4"/>
          <p:cNvSpPr>
            <a:spLocks noGrp="1"/>
          </p:cNvSpPr>
          <p:nvPr>
            <p:ph type="sldNum" sz="quarter" idx="11"/>
          </p:nvPr>
        </p:nvSpPr>
        <p:spPr/>
        <p:txBody>
          <a:bodyPr/>
          <a:lstStyle/>
          <a:p>
            <a:pPr>
              <a:defRPr/>
            </a:pPr>
            <a:fld id="{ADDC11FF-0938-4A23-9A1D-507498284974}" type="slidenum">
              <a:rPr lang="en-US" altLang="zh-CN" smtClean="0"/>
              <a:pPr>
                <a:defRPr/>
              </a:pPr>
              <a:t>8</a:t>
            </a:fld>
            <a:endParaRPr lang="en-US" altLang="zh-CN"/>
          </a:p>
        </p:txBody>
      </p:sp>
      <p:sp>
        <p:nvSpPr>
          <p:cNvPr id="6" name="AutoShape 13"/>
          <p:cNvSpPr>
            <a:spLocks noChangeArrowheads="1"/>
          </p:cNvSpPr>
          <p:nvPr/>
        </p:nvSpPr>
        <p:spPr bwMode="gray">
          <a:xfrm>
            <a:off x="1896640" y="1514823"/>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 name="AutoShape 14"/>
          <p:cNvSpPr>
            <a:spLocks noChangeArrowheads="1"/>
          </p:cNvSpPr>
          <p:nvPr/>
        </p:nvSpPr>
        <p:spPr bwMode="gray">
          <a:xfrm>
            <a:off x="3986245"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8" name="AutoShape 15"/>
          <p:cNvSpPr>
            <a:spLocks noChangeArrowheads="1"/>
          </p:cNvSpPr>
          <p:nvPr/>
        </p:nvSpPr>
        <p:spPr bwMode="gray">
          <a:xfrm>
            <a:off x="6402674" y="1514823"/>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9" name="AutoShape 16"/>
          <p:cNvSpPr>
            <a:spLocks noChangeArrowheads="1"/>
          </p:cNvSpPr>
          <p:nvPr/>
        </p:nvSpPr>
        <p:spPr bwMode="gray">
          <a:xfrm>
            <a:off x="6416962" y="3925961"/>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cxnSp>
        <p:nvCxnSpPr>
          <p:cNvPr id="10" name="AutoShape 17"/>
          <p:cNvCxnSpPr>
            <a:cxnSpLocks noChangeShapeType="1"/>
            <a:stCxn id="6" idx="3"/>
            <a:endCxn id="7" idx="1"/>
          </p:cNvCxnSpPr>
          <p:nvPr/>
        </p:nvCxnSpPr>
        <p:spPr bwMode="gray">
          <a:xfrm>
            <a:off x="2939627" y="2036317"/>
            <a:ext cx="1046618" cy="0"/>
          </a:xfrm>
          <a:prstGeom prst="straightConnector1">
            <a:avLst/>
          </a:prstGeom>
          <a:noFill/>
          <a:ln w="12700">
            <a:solidFill>
              <a:srgbClr val="333333"/>
            </a:solidFill>
            <a:round/>
            <a:headEnd type="oval" w="sm" len="sm"/>
            <a:tailEnd type="oval" w="sm" len="sm"/>
          </a:ln>
          <a:effectLst/>
        </p:spPr>
      </p:cxnSp>
      <p:cxnSp>
        <p:nvCxnSpPr>
          <p:cNvPr id="11" name="AutoShape 18"/>
          <p:cNvCxnSpPr>
            <a:cxnSpLocks noChangeShapeType="1"/>
          </p:cNvCxnSpPr>
          <p:nvPr/>
        </p:nvCxnSpPr>
        <p:spPr bwMode="gray">
          <a:xfrm>
            <a:off x="5133055" y="4428932"/>
            <a:ext cx="1269619" cy="18522"/>
          </a:xfrm>
          <a:prstGeom prst="straightConnector1">
            <a:avLst/>
          </a:prstGeom>
          <a:noFill/>
          <a:ln w="12700">
            <a:solidFill>
              <a:srgbClr val="333333"/>
            </a:solidFill>
            <a:round/>
            <a:headEnd type="oval" w="sm" len="sm"/>
            <a:tailEnd type="oval" w="sm" len="sm"/>
          </a:ln>
          <a:effectLst/>
        </p:spPr>
      </p:cxnSp>
      <p:sp>
        <p:nvSpPr>
          <p:cNvPr id="13" name="Text Box 20"/>
          <p:cNvSpPr txBox="1">
            <a:spLocks noChangeArrowheads="1"/>
          </p:cNvSpPr>
          <p:nvPr/>
        </p:nvSpPr>
        <p:spPr bwMode="gray">
          <a:xfrm>
            <a:off x="1999829"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1</a:t>
            </a:r>
            <a:endParaRPr lang="en-US" altLang="zh-CN" sz="1600" b="1" dirty="0">
              <a:solidFill>
                <a:srgbClr val="FFFFFF"/>
              </a:solidFill>
              <a:ea typeface="宋体" pitchFamily="2" charset="-122"/>
            </a:endParaRPr>
          </a:p>
        </p:txBody>
      </p:sp>
      <p:sp>
        <p:nvSpPr>
          <p:cNvPr id="14" name="Text Box 21"/>
          <p:cNvSpPr txBox="1">
            <a:spLocks noChangeArrowheads="1"/>
          </p:cNvSpPr>
          <p:nvPr/>
        </p:nvSpPr>
        <p:spPr bwMode="black">
          <a:xfrm>
            <a:off x="4097371"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dirty="0" smtClean="0">
                <a:solidFill>
                  <a:srgbClr val="FFFFFF"/>
                </a:solidFill>
              </a:rPr>
              <a:t>任务</a:t>
            </a:r>
            <a:r>
              <a:rPr lang="en-US" altLang="zh-CN" sz="1600" dirty="0" smtClean="0">
                <a:solidFill>
                  <a:srgbClr val="FFFFFF"/>
                </a:solidFill>
              </a:rPr>
              <a:t>2</a:t>
            </a:r>
            <a:endParaRPr lang="en-US" altLang="zh-CN" sz="1600" b="1" dirty="0">
              <a:solidFill>
                <a:srgbClr val="FFFFFF"/>
              </a:solidFill>
              <a:ea typeface="宋体" pitchFamily="2" charset="-122"/>
            </a:endParaRPr>
          </a:p>
        </p:txBody>
      </p:sp>
      <p:sp>
        <p:nvSpPr>
          <p:cNvPr id="15" name="Text Box 22"/>
          <p:cNvSpPr txBox="1">
            <a:spLocks noChangeArrowheads="1"/>
          </p:cNvSpPr>
          <p:nvPr/>
        </p:nvSpPr>
        <p:spPr bwMode="black">
          <a:xfrm>
            <a:off x="6532850" y="1840261"/>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3</a:t>
            </a:r>
            <a:endParaRPr lang="en-US" altLang="zh-CN" sz="1600" b="1" dirty="0">
              <a:solidFill>
                <a:srgbClr val="FFFFFF"/>
              </a:solidFill>
              <a:ea typeface="宋体" pitchFamily="2" charset="-122"/>
            </a:endParaRPr>
          </a:p>
        </p:txBody>
      </p:sp>
      <p:sp>
        <p:nvSpPr>
          <p:cNvPr id="17" name="Text Box 24"/>
          <p:cNvSpPr txBox="1">
            <a:spLocks noChangeArrowheads="1"/>
          </p:cNvSpPr>
          <p:nvPr/>
        </p:nvSpPr>
        <p:spPr bwMode="gray">
          <a:xfrm>
            <a:off x="1495117" y="2608419"/>
            <a:ext cx="1614488" cy="1169551"/>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设置</a:t>
            </a:r>
            <a:r>
              <a:rPr lang="en-US" altLang="zh-CN" sz="1400" dirty="0"/>
              <a:t>Classes</a:t>
            </a:r>
            <a:r>
              <a:rPr lang="zh-CN" altLang="en-US" sz="1400" dirty="0"/>
              <a:t>表中各列均不允许为空</a:t>
            </a:r>
            <a:endParaRPr lang="en-US" altLang="zh-CN" sz="1400" dirty="0">
              <a:solidFill>
                <a:srgbClr val="000000"/>
              </a:solidFill>
              <a:ea typeface="宋体" pitchFamily="2" charset="-122"/>
            </a:endParaRPr>
          </a:p>
        </p:txBody>
      </p:sp>
      <p:sp>
        <p:nvSpPr>
          <p:cNvPr id="18" name="Text Box 25"/>
          <p:cNvSpPr txBox="1">
            <a:spLocks noChangeArrowheads="1"/>
          </p:cNvSpPr>
          <p:nvPr/>
        </p:nvSpPr>
        <p:spPr bwMode="gray">
          <a:xfrm>
            <a:off x="3530158" y="2549139"/>
            <a:ext cx="2289617" cy="1384995"/>
          </a:xfrm>
          <a:prstGeom prst="rect">
            <a:avLst/>
          </a:prstGeom>
          <a:noFill/>
          <a:ln w="9525" algn="ctr">
            <a:noFill/>
            <a:miter lim="800000"/>
            <a:headEnd/>
            <a:tailEnd/>
          </a:ln>
          <a:effectLst/>
        </p:spPr>
        <p:txBody>
          <a:bodyPr wrap="square">
            <a:spAutoFit/>
          </a:bodyPr>
          <a:lstStyle/>
          <a:p>
            <a:pPr>
              <a:spcBef>
                <a:spcPct val="50000"/>
              </a:spcBef>
              <a:buFont typeface="Arial" pitchFamily="34" charset="0"/>
              <a:buChar char="•"/>
            </a:pPr>
            <a:r>
              <a:rPr lang="zh-CN" altLang="en-US" sz="1400" dirty="0"/>
              <a:t>使用</a:t>
            </a:r>
            <a:r>
              <a:rPr lang="en-US" altLang="zh-CN" sz="1400" dirty="0"/>
              <a:t>Management Studio</a:t>
            </a:r>
            <a:r>
              <a:rPr lang="zh-CN" altLang="en-US" sz="1400" dirty="0"/>
              <a:t>为</a:t>
            </a:r>
            <a:r>
              <a:rPr lang="en-US" altLang="zh-CN" sz="1400" dirty="0"/>
              <a:t>Classes</a:t>
            </a:r>
            <a:r>
              <a:rPr lang="zh-CN" altLang="en-US" sz="1400" dirty="0"/>
              <a:t>表的</a:t>
            </a:r>
            <a:r>
              <a:rPr lang="en-US" altLang="zh-CN" sz="1400" dirty="0" err="1"/>
              <a:t>Class_id</a:t>
            </a:r>
            <a:r>
              <a:rPr lang="zh-CN" altLang="en-US" sz="1400" dirty="0"/>
              <a:t>列创建</a:t>
            </a:r>
            <a:r>
              <a:rPr lang="en-US" altLang="zh-CN" sz="1400" dirty="0"/>
              <a:t>PRIMARY KEY</a:t>
            </a:r>
            <a:r>
              <a:rPr lang="zh-CN" altLang="en-US" sz="1400" dirty="0"/>
              <a:t>约束，从而保证表中所有的行都是唯一的，确保所有的记录都是可以区分的</a:t>
            </a:r>
            <a:endParaRPr lang="en-US" altLang="zh-CN" sz="1400" dirty="0">
              <a:solidFill>
                <a:srgbClr val="000000"/>
              </a:solidFill>
              <a:ea typeface="宋体" pitchFamily="2" charset="-122"/>
            </a:endParaRPr>
          </a:p>
        </p:txBody>
      </p:sp>
      <p:sp>
        <p:nvSpPr>
          <p:cNvPr id="19" name="Text Box 26"/>
          <p:cNvSpPr txBox="1">
            <a:spLocks noChangeArrowheads="1"/>
          </p:cNvSpPr>
          <p:nvPr/>
        </p:nvSpPr>
        <p:spPr bwMode="gray">
          <a:xfrm>
            <a:off x="6300192" y="2608419"/>
            <a:ext cx="1614487" cy="1384995"/>
          </a:xfrm>
          <a:prstGeom prst="rect">
            <a:avLst/>
          </a:prstGeom>
          <a:noFill/>
          <a:ln w="9525" algn="ctr">
            <a:noFill/>
            <a:miter lim="800000"/>
            <a:headEnd/>
            <a:tailEnd/>
          </a:ln>
          <a:effectLst/>
        </p:spPr>
        <p:txBody>
          <a:bodyPr>
            <a:spAutoFit/>
          </a:bodyPr>
          <a:lstStyle/>
          <a:p>
            <a:pPr>
              <a:spcBef>
                <a:spcPct val="50000"/>
              </a:spcBef>
              <a:buFontTx/>
              <a:buChar char="•"/>
            </a:pPr>
            <a:r>
              <a:rPr lang="zh-CN" altLang="en-US" sz="1400" dirty="0"/>
              <a:t>使用</a:t>
            </a:r>
            <a:r>
              <a:rPr lang="en-US" altLang="zh-CN" sz="1400" dirty="0"/>
              <a:t>Management Studio</a:t>
            </a:r>
            <a:r>
              <a:rPr lang="zh-CN" altLang="en-US" sz="1400" dirty="0"/>
              <a:t>为</a:t>
            </a:r>
            <a:r>
              <a:rPr lang="en-US" altLang="zh-CN" sz="1400" dirty="0"/>
              <a:t>Classes</a:t>
            </a:r>
            <a:r>
              <a:rPr lang="zh-CN" altLang="en-US" sz="1400" dirty="0"/>
              <a:t>表添加基于</a:t>
            </a:r>
            <a:r>
              <a:rPr lang="en-US" altLang="zh-CN" sz="1400" dirty="0" err="1"/>
              <a:t>Class_name</a:t>
            </a:r>
            <a:r>
              <a:rPr lang="zh-CN" altLang="en-US" sz="1400" dirty="0"/>
              <a:t>字段的</a:t>
            </a:r>
            <a:r>
              <a:rPr lang="en-US" altLang="zh-CN" sz="1400" dirty="0"/>
              <a:t>UNIQUE</a:t>
            </a:r>
            <a:r>
              <a:rPr lang="zh-CN" altLang="en-US" sz="1400" dirty="0"/>
              <a:t>约束</a:t>
            </a:r>
            <a:endParaRPr lang="en-US" altLang="zh-CN" sz="1400" dirty="0">
              <a:solidFill>
                <a:srgbClr val="000000"/>
              </a:solidFill>
              <a:ea typeface="宋体" pitchFamily="2" charset="-122"/>
            </a:endParaRPr>
          </a:p>
        </p:txBody>
      </p:sp>
      <p:sp>
        <p:nvSpPr>
          <p:cNvPr id="20" name="Text Box 27"/>
          <p:cNvSpPr txBox="1">
            <a:spLocks noChangeArrowheads="1"/>
          </p:cNvSpPr>
          <p:nvPr/>
        </p:nvSpPr>
        <p:spPr bwMode="gray">
          <a:xfrm>
            <a:off x="3805460" y="5003764"/>
            <a:ext cx="1909022" cy="1169551"/>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Management Studio</a:t>
            </a:r>
            <a:r>
              <a:rPr lang="zh-CN" altLang="en-US" sz="1400" dirty="0"/>
              <a:t>为</a:t>
            </a:r>
            <a:r>
              <a:rPr lang="en-US" altLang="zh-CN" sz="1400" dirty="0"/>
              <a:t>Classes</a:t>
            </a:r>
            <a:r>
              <a:rPr lang="zh-CN" altLang="en-US" sz="1400" dirty="0"/>
              <a:t>表的</a:t>
            </a:r>
            <a:r>
              <a:rPr lang="en-US" altLang="zh-CN" sz="1400" dirty="0" err="1"/>
              <a:t>Class_id</a:t>
            </a:r>
            <a:r>
              <a:rPr lang="zh-CN" altLang="en-US" sz="1400" dirty="0"/>
              <a:t>列创建</a:t>
            </a:r>
            <a:r>
              <a:rPr lang="en-US" altLang="zh-CN" sz="1400" dirty="0"/>
              <a:t>CHECK</a:t>
            </a:r>
            <a:r>
              <a:rPr lang="zh-CN" altLang="en-US" sz="1400" dirty="0"/>
              <a:t>约束，要求该列值为</a:t>
            </a:r>
            <a:r>
              <a:rPr lang="en-US" altLang="zh-CN" sz="1400" dirty="0"/>
              <a:t>7</a:t>
            </a:r>
            <a:r>
              <a:rPr lang="zh-CN" altLang="en-US" sz="1400" dirty="0"/>
              <a:t>位数字字符</a:t>
            </a:r>
            <a:endParaRPr lang="en-US" altLang="zh-CN" sz="1400" dirty="0">
              <a:solidFill>
                <a:srgbClr val="000000"/>
              </a:solidFill>
              <a:ea typeface="宋体" pitchFamily="2" charset="-122"/>
            </a:endParaRPr>
          </a:p>
        </p:txBody>
      </p:sp>
      <p:sp>
        <p:nvSpPr>
          <p:cNvPr id="37" name="AutoShape 16"/>
          <p:cNvSpPr>
            <a:spLocks noChangeArrowheads="1"/>
          </p:cNvSpPr>
          <p:nvPr/>
        </p:nvSpPr>
        <p:spPr bwMode="gray">
          <a:xfrm>
            <a:off x="4079849" y="3883419"/>
            <a:ext cx="1042987" cy="1042987"/>
          </a:xfrm>
          <a:prstGeom prst="diamond">
            <a:avLst/>
          </a:prstGeom>
          <a:gradFill rotWithShape="1">
            <a:gsLst>
              <a:gs pos="0">
                <a:schemeClr val="accent2"/>
              </a:gs>
              <a:gs pos="100000">
                <a:schemeClr val="accent2">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2"/>
            </a:extrusionClr>
          </a:sp3d>
        </p:spPr>
        <p:txBody>
          <a:bodyPr wrap="none" anchor="ctr">
            <a:flatTx/>
          </a:bodyPr>
          <a:lstStyle/>
          <a:p>
            <a:endParaRPr lang="zh-CN" altLang="en-US" sz="1600"/>
          </a:p>
        </p:txBody>
      </p:sp>
      <p:sp>
        <p:nvSpPr>
          <p:cNvPr id="38" name="Text Box 23"/>
          <p:cNvSpPr txBox="1">
            <a:spLocks noChangeArrowheads="1"/>
          </p:cNvSpPr>
          <p:nvPr/>
        </p:nvSpPr>
        <p:spPr bwMode="black">
          <a:xfrm>
            <a:off x="4219550" y="4208857"/>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5</a:t>
            </a:r>
            <a:endParaRPr lang="en-US" altLang="zh-CN" sz="1600" b="1" dirty="0">
              <a:solidFill>
                <a:srgbClr val="FFFFFF"/>
              </a:solidFill>
              <a:ea typeface="宋体" pitchFamily="2" charset="-122"/>
            </a:endParaRPr>
          </a:p>
        </p:txBody>
      </p:sp>
      <p:cxnSp>
        <p:nvCxnSpPr>
          <p:cNvPr id="39" name="AutoShape 19"/>
          <p:cNvCxnSpPr>
            <a:cxnSpLocks noChangeShapeType="1"/>
            <a:endCxn id="37" idx="1"/>
          </p:cNvCxnSpPr>
          <p:nvPr/>
        </p:nvCxnSpPr>
        <p:spPr bwMode="gray">
          <a:xfrm>
            <a:off x="2980469" y="4378134"/>
            <a:ext cx="1099380" cy="26779"/>
          </a:xfrm>
          <a:prstGeom prst="straightConnector1">
            <a:avLst/>
          </a:prstGeom>
          <a:noFill/>
          <a:ln w="12700">
            <a:solidFill>
              <a:srgbClr val="333333"/>
            </a:solidFill>
            <a:round/>
            <a:headEnd type="oval" w="sm" len="sm"/>
            <a:tailEnd type="oval" w="sm" len="sm"/>
          </a:ln>
          <a:effectLst/>
        </p:spPr>
      </p:cxnSp>
      <p:sp>
        <p:nvSpPr>
          <p:cNvPr id="60" name="AutoShape 13"/>
          <p:cNvSpPr>
            <a:spLocks noChangeArrowheads="1"/>
          </p:cNvSpPr>
          <p:nvPr/>
        </p:nvSpPr>
        <p:spPr bwMode="gray">
          <a:xfrm>
            <a:off x="1937482" y="3829784"/>
            <a:ext cx="1042987" cy="1042987"/>
          </a:xfrm>
          <a:prstGeom prst="diamond">
            <a:avLst/>
          </a:prstGeom>
          <a:gradFill rotWithShape="1">
            <a:gsLst>
              <a:gs pos="0">
                <a:schemeClr val="accent1"/>
              </a:gs>
              <a:gs pos="100000">
                <a:schemeClr val="accent1">
                  <a:gamma/>
                  <a:tint val="69804"/>
                  <a:invGamma/>
                </a:schemeClr>
              </a:gs>
            </a:gsLst>
            <a:lin ang="0" scaled="1"/>
          </a:gradFill>
          <a:ln w="9525" algn="ctr">
            <a:noFill/>
            <a:miter lim="800000"/>
            <a:headEnd/>
            <a:tailEnd/>
          </a:ln>
          <a:effectLst/>
          <a:scene3d>
            <a:camera prst="legacyPerspectiveBottom">
              <a:rot lat="20999999" lon="0" rev="0"/>
            </a:camera>
            <a:lightRig rig="legacyFlat4" dir="b"/>
          </a:scene3d>
          <a:sp3d extrusionH="163500" prstMaterial="legacyMatte">
            <a:bevelT w="13500" h="13500" prst="angle"/>
            <a:bevelB w="13500" h="13500" prst="angle"/>
            <a:extrusionClr>
              <a:schemeClr val="accent1"/>
            </a:extrusionClr>
          </a:sp3d>
        </p:spPr>
        <p:txBody>
          <a:bodyPr wrap="none" anchor="ctr">
            <a:flatTx/>
          </a:bodyPr>
          <a:lstStyle/>
          <a:p>
            <a:endParaRPr lang="zh-CN" altLang="en-US" sz="1600"/>
          </a:p>
        </p:txBody>
      </p:sp>
      <p:sp>
        <p:nvSpPr>
          <p:cNvPr id="71" name="Text Box 24"/>
          <p:cNvSpPr txBox="1">
            <a:spLocks noChangeArrowheads="1"/>
          </p:cNvSpPr>
          <p:nvPr/>
        </p:nvSpPr>
        <p:spPr bwMode="gray">
          <a:xfrm>
            <a:off x="6389001" y="5092470"/>
            <a:ext cx="1371304" cy="1169551"/>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T-SQL</a:t>
            </a:r>
            <a:r>
              <a:rPr lang="zh-CN" altLang="en-US" sz="1400" dirty="0"/>
              <a:t>语句为</a:t>
            </a:r>
            <a:r>
              <a:rPr lang="en-US" altLang="zh-CN" sz="1400" dirty="0"/>
              <a:t>Classes</a:t>
            </a:r>
            <a:r>
              <a:rPr lang="zh-CN" altLang="en-US" sz="1400" dirty="0"/>
              <a:t>表插入记录，验证完整性 约束的作用</a:t>
            </a:r>
            <a:endParaRPr lang="en-US" altLang="zh-CN" sz="1400" dirty="0">
              <a:solidFill>
                <a:srgbClr val="000000"/>
              </a:solidFill>
              <a:ea typeface="宋体" pitchFamily="2" charset="-122"/>
            </a:endParaRPr>
          </a:p>
        </p:txBody>
      </p:sp>
      <p:sp>
        <p:nvSpPr>
          <p:cNvPr id="115" name="Text Box 27"/>
          <p:cNvSpPr txBox="1">
            <a:spLocks noChangeArrowheads="1"/>
          </p:cNvSpPr>
          <p:nvPr/>
        </p:nvSpPr>
        <p:spPr bwMode="gray">
          <a:xfrm>
            <a:off x="1459585" y="4926406"/>
            <a:ext cx="2070574" cy="138499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400" dirty="0"/>
              <a:t>使用</a:t>
            </a:r>
            <a:r>
              <a:rPr lang="en-US" altLang="zh-CN" sz="1400" dirty="0"/>
              <a:t>Management Studio</a:t>
            </a:r>
            <a:r>
              <a:rPr lang="zh-CN" altLang="en-US" sz="1400" dirty="0"/>
              <a:t>为</a:t>
            </a:r>
            <a:r>
              <a:rPr lang="en-US" altLang="zh-CN" sz="1400" dirty="0"/>
              <a:t>Classes</a:t>
            </a:r>
            <a:r>
              <a:rPr lang="zh-CN" altLang="en-US" sz="1400" dirty="0"/>
              <a:t>表创建</a:t>
            </a:r>
            <a:r>
              <a:rPr lang="en-US" altLang="zh-CN" sz="1400" dirty="0"/>
              <a:t>FOREIGN KEY</a:t>
            </a:r>
            <a:r>
              <a:rPr lang="zh-CN" altLang="en-US" sz="1400" dirty="0"/>
              <a:t>，限制</a:t>
            </a:r>
            <a:r>
              <a:rPr lang="en-US" altLang="zh-CN" sz="1400" dirty="0" err="1"/>
              <a:t>Class_teacherid</a:t>
            </a:r>
            <a:r>
              <a:rPr lang="zh-CN" altLang="en-US" sz="1400" dirty="0"/>
              <a:t>列的数据只能是</a:t>
            </a:r>
            <a:r>
              <a:rPr lang="en-US" altLang="zh-CN" sz="1400" dirty="0"/>
              <a:t>Teachers</a:t>
            </a:r>
            <a:r>
              <a:rPr lang="zh-CN" altLang="en-US" sz="1400" dirty="0"/>
              <a:t>表</a:t>
            </a:r>
            <a:r>
              <a:rPr lang="en-US" altLang="zh-CN" sz="1400" dirty="0" err="1"/>
              <a:t>Teacher_id</a:t>
            </a:r>
            <a:r>
              <a:rPr lang="zh-CN" altLang="en-US" sz="1400" dirty="0"/>
              <a:t>列的值</a:t>
            </a:r>
            <a:endParaRPr lang="en-US" altLang="zh-CN" sz="1400" dirty="0">
              <a:solidFill>
                <a:srgbClr val="000000"/>
              </a:solidFill>
              <a:ea typeface="宋体" pitchFamily="2" charset="-122"/>
            </a:endParaRPr>
          </a:p>
        </p:txBody>
      </p:sp>
      <p:sp>
        <p:nvSpPr>
          <p:cNvPr id="49" name="Text Box 23"/>
          <p:cNvSpPr txBox="1">
            <a:spLocks noChangeArrowheads="1"/>
          </p:cNvSpPr>
          <p:nvPr/>
        </p:nvSpPr>
        <p:spPr bwMode="black">
          <a:xfrm>
            <a:off x="2075983" y="4161052"/>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4</a:t>
            </a:r>
            <a:endParaRPr lang="en-US" altLang="zh-CN" sz="1600" b="1" dirty="0">
              <a:solidFill>
                <a:srgbClr val="FFFFFF"/>
              </a:solidFill>
              <a:ea typeface="宋体" pitchFamily="2" charset="-122"/>
            </a:endParaRPr>
          </a:p>
        </p:txBody>
      </p:sp>
      <p:sp>
        <p:nvSpPr>
          <p:cNvPr id="58" name="Text Box 20"/>
          <p:cNvSpPr txBox="1">
            <a:spLocks noChangeArrowheads="1"/>
          </p:cNvSpPr>
          <p:nvPr/>
        </p:nvSpPr>
        <p:spPr bwMode="gray">
          <a:xfrm>
            <a:off x="6528523" y="4330329"/>
            <a:ext cx="811212" cy="338554"/>
          </a:xfrm>
          <a:prstGeom prst="rect">
            <a:avLst/>
          </a:prstGeom>
          <a:noFill/>
          <a:ln w="9525">
            <a:noFill/>
            <a:miter lim="800000"/>
            <a:headEnd/>
            <a:tailEnd/>
          </a:ln>
          <a:effectLst>
            <a:outerShdw dist="17961" dir="2700000" algn="ctr" rotWithShape="0">
              <a:schemeClr val="tx1"/>
            </a:outerShdw>
          </a:effectLst>
        </p:spPr>
        <p:txBody>
          <a:bodyPr wrap="square">
            <a:spAutoFit/>
          </a:bodyPr>
          <a:lstStyle/>
          <a:p>
            <a:pPr>
              <a:spcBef>
                <a:spcPct val="50000"/>
              </a:spcBef>
            </a:pPr>
            <a:r>
              <a:rPr lang="zh-CN" altLang="en-US" sz="1600" b="1" dirty="0" smtClean="0">
                <a:solidFill>
                  <a:srgbClr val="FFFFFF"/>
                </a:solidFill>
                <a:ea typeface="宋体" pitchFamily="2" charset="-122"/>
              </a:rPr>
              <a:t>任务</a:t>
            </a:r>
            <a:r>
              <a:rPr lang="en-US" altLang="zh-CN" sz="1600" b="1" dirty="0" smtClean="0">
                <a:solidFill>
                  <a:srgbClr val="FFFFFF"/>
                </a:solidFill>
                <a:ea typeface="宋体" pitchFamily="2" charset="-122"/>
              </a:rPr>
              <a:t>6</a:t>
            </a:r>
            <a:endParaRPr lang="en-US" altLang="zh-CN" sz="1600" b="1" dirty="0">
              <a:solidFill>
                <a:srgbClr val="FFFFFF"/>
              </a:solidFill>
              <a:ea typeface="宋体" pitchFamily="2" charset="-122"/>
            </a:endParaRPr>
          </a:p>
        </p:txBody>
      </p:sp>
      <p:cxnSp>
        <p:nvCxnSpPr>
          <p:cNvPr id="78" name="AutoShape 18"/>
          <p:cNvCxnSpPr>
            <a:cxnSpLocks noChangeShapeType="1"/>
            <a:endCxn id="8" idx="1"/>
          </p:cNvCxnSpPr>
          <p:nvPr/>
        </p:nvCxnSpPr>
        <p:spPr bwMode="gray">
          <a:xfrm>
            <a:off x="5078429" y="2036317"/>
            <a:ext cx="1324245" cy="0"/>
          </a:xfrm>
          <a:prstGeom prst="straightConnector1">
            <a:avLst/>
          </a:prstGeom>
          <a:noFill/>
          <a:ln w="12700">
            <a:solidFill>
              <a:srgbClr val="333333"/>
            </a:solidFill>
            <a:round/>
            <a:headEnd type="oval" w="sm" len="sm"/>
            <a:tailEnd type="oval" w="sm" len="sm"/>
          </a:ln>
          <a:effec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0122" y="332656"/>
            <a:ext cx="5832648" cy="487363"/>
          </a:xfrm>
        </p:spPr>
        <p:txBody>
          <a:bodyPr/>
          <a:lstStyle/>
          <a:p>
            <a:r>
              <a:rPr lang="zh-CN" altLang="en-US" sz="2800" dirty="0" smtClean="0"/>
              <a:t>任务</a:t>
            </a:r>
            <a:r>
              <a:rPr lang="en-US" altLang="zh-CN" sz="2800" dirty="0" smtClean="0"/>
              <a:t>1  </a:t>
            </a:r>
            <a:r>
              <a:rPr lang="zh-CN" altLang="en-US" sz="2800" dirty="0" smtClean="0"/>
              <a:t>使用</a:t>
            </a:r>
            <a:r>
              <a:rPr lang="en-US" altLang="zh-CN" sz="2800" dirty="0"/>
              <a:t>Management Studio</a:t>
            </a:r>
            <a:r>
              <a:rPr lang="zh-CN" altLang="en-US" sz="2800" dirty="0"/>
              <a:t>设置</a:t>
            </a:r>
            <a:r>
              <a:rPr lang="en-US" altLang="zh-CN" sz="2800" dirty="0"/>
              <a:t>Classes</a:t>
            </a:r>
            <a:r>
              <a:rPr lang="zh-CN" altLang="en-US" sz="2800" dirty="0"/>
              <a:t>表中各列均不允许为空</a:t>
            </a:r>
          </a:p>
        </p:txBody>
      </p:sp>
      <p:sp>
        <p:nvSpPr>
          <p:cNvPr id="5" name="灯片编号占位符 4"/>
          <p:cNvSpPr>
            <a:spLocks noGrp="1"/>
          </p:cNvSpPr>
          <p:nvPr>
            <p:ph type="sldNum" sz="quarter" idx="11"/>
          </p:nvPr>
        </p:nvSpPr>
        <p:spPr>
          <a:xfrm>
            <a:off x="4191000" y="6459562"/>
            <a:ext cx="838200" cy="261938"/>
          </a:xfrm>
        </p:spPr>
        <p:txBody>
          <a:bodyPr/>
          <a:lstStyle/>
          <a:p>
            <a:pPr>
              <a:defRPr/>
            </a:pPr>
            <a:fld id="{ADDC11FF-0938-4A23-9A1D-507498284974}" type="slidenum">
              <a:rPr lang="en-US" altLang="zh-CN" smtClean="0"/>
              <a:pPr>
                <a:defRPr/>
              </a:pPr>
              <a:t>9</a:t>
            </a:fld>
            <a:endParaRPr lang="en-US" altLang="zh-CN"/>
          </a:p>
        </p:txBody>
      </p:sp>
      <p:sp>
        <p:nvSpPr>
          <p:cNvPr id="6" name="AutoShape 2"/>
          <p:cNvSpPr>
            <a:spLocks noChangeArrowheads="1"/>
          </p:cNvSpPr>
          <p:nvPr/>
        </p:nvSpPr>
        <p:spPr bwMode="gray">
          <a:xfrm>
            <a:off x="2013938" y="1629483"/>
            <a:ext cx="6074205" cy="1035239"/>
          </a:xfrm>
          <a:prstGeom prst="roundRect">
            <a:avLst>
              <a:gd name="adj" fmla="val 11505"/>
            </a:avLst>
          </a:prstGeom>
          <a:gradFill rotWithShape="1">
            <a:gsLst>
              <a:gs pos="0">
                <a:schemeClr val="accent1"/>
              </a:gs>
              <a:gs pos="100000">
                <a:schemeClr val="accent1">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7" name="Text Box 3"/>
          <p:cNvSpPr txBox="1">
            <a:spLocks noChangeArrowheads="1"/>
          </p:cNvSpPr>
          <p:nvPr/>
        </p:nvSpPr>
        <p:spPr bwMode="black">
          <a:xfrm>
            <a:off x="2954402" y="1745689"/>
            <a:ext cx="5182867" cy="840230"/>
          </a:xfrm>
          <a:prstGeom prst="rect">
            <a:avLst/>
          </a:prstGeom>
          <a:noFill/>
          <a:ln w="9525" algn="ctr">
            <a:noFill/>
            <a:miter lim="800000"/>
            <a:headEnd/>
            <a:tailEnd/>
          </a:ln>
          <a:effectLst/>
        </p:spPr>
        <p:txBody>
          <a:bodyPr wrap="square">
            <a:spAutoFit/>
          </a:bodyPr>
          <a:lstStyle/>
          <a:p>
            <a:pPr marL="0" indent="0" eaLnBrk="1" hangingPunct="1">
              <a:lnSpc>
                <a:spcPct val="90000"/>
              </a:lnSpc>
              <a:buFont typeface="Wingdings" pitchFamily="2" charset="2"/>
              <a:buNone/>
            </a:pPr>
            <a:r>
              <a:rPr lang="zh-CN" altLang="en-US" dirty="0">
                <a:solidFill>
                  <a:schemeClr val="tx2">
                    <a:lumMod val="50000"/>
                  </a:schemeClr>
                </a:solidFill>
                <a:latin typeface="黑体" pitchFamily="49" charset="-122"/>
                <a:ea typeface="黑体" pitchFamily="49" charset="-122"/>
              </a:rPr>
              <a:t>从</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开始</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菜单上选择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程序</a:t>
            </a:r>
            <a:r>
              <a:rPr lang="en-US" altLang="zh-CN" dirty="0">
                <a:solidFill>
                  <a:schemeClr val="tx2">
                    <a:lumMod val="50000"/>
                  </a:schemeClr>
                </a:solidFill>
                <a:latin typeface="黑体" pitchFamily="49" charset="-122"/>
                <a:ea typeface="黑体" pitchFamily="49" charset="-122"/>
              </a:rPr>
              <a:t>】|  </a:t>
            </a:r>
          </a:p>
          <a:p>
            <a:pPr marL="0" indent="0" eaLnBrk="1" hangingPunct="1">
              <a:lnSpc>
                <a:spcPct val="90000"/>
              </a:lnSpc>
              <a:buFont typeface="Wingdings" pitchFamily="2" charset="2"/>
              <a:buNone/>
            </a:pPr>
            <a:r>
              <a:rPr lang="en-US" altLang="zh-CN" dirty="0">
                <a:solidFill>
                  <a:schemeClr val="tx2">
                    <a:lumMod val="50000"/>
                  </a:schemeClr>
                </a:solidFill>
                <a:latin typeface="黑体" pitchFamily="49" charset="-122"/>
                <a:ea typeface="黑体" pitchFamily="49" charset="-122"/>
              </a:rPr>
              <a:t>      【Microsoft SQL Server 2005】|【SQL </a:t>
            </a:r>
          </a:p>
          <a:p>
            <a:pPr marL="0" indent="0" eaLnBrk="1" hangingPunct="1">
              <a:lnSpc>
                <a:spcPct val="90000"/>
              </a:lnSpc>
              <a:buFont typeface="Wingdings" pitchFamily="2" charset="2"/>
              <a:buNone/>
            </a:pPr>
            <a:r>
              <a:rPr lang="en-US" altLang="zh-CN" dirty="0">
                <a:solidFill>
                  <a:schemeClr val="tx2">
                    <a:lumMod val="50000"/>
                  </a:schemeClr>
                </a:solidFill>
                <a:latin typeface="黑体" pitchFamily="49" charset="-122"/>
                <a:ea typeface="黑体" pitchFamily="49" charset="-122"/>
              </a:rPr>
              <a:t>       Server Management Studio】</a:t>
            </a:r>
            <a:r>
              <a:rPr lang="zh-CN" altLang="en-US" dirty="0">
                <a:solidFill>
                  <a:schemeClr val="tx2">
                    <a:lumMod val="50000"/>
                  </a:schemeClr>
                </a:solidFill>
                <a:latin typeface="黑体" pitchFamily="49" charset="-122"/>
                <a:ea typeface="黑体" pitchFamily="49" charset="-122"/>
              </a:rPr>
              <a:t>。</a:t>
            </a:r>
          </a:p>
        </p:txBody>
      </p:sp>
      <p:sp>
        <p:nvSpPr>
          <p:cNvPr id="8" name="AutoShape 4"/>
          <p:cNvSpPr>
            <a:spLocks noChangeArrowheads="1"/>
          </p:cNvSpPr>
          <p:nvPr/>
        </p:nvSpPr>
        <p:spPr bwMode="gray">
          <a:xfrm>
            <a:off x="2322360" y="2053103"/>
            <a:ext cx="501579" cy="331383"/>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9" name="Picture 5" descr="DO_circle001"/>
          <p:cNvPicPr>
            <a:picLocks noChangeAspect="1" noChangeArrowheads="1"/>
          </p:cNvPicPr>
          <p:nvPr/>
        </p:nvPicPr>
        <p:blipFill>
          <a:blip r:embed="rId2" cstate="print"/>
          <a:srcRect/>
          <a:stretch>
            <a:fillRect/>
          </a:stretch>
        </p:blipFill>
        <p:spPr bwMode="auto">
          <a:xfrm>
            <a:off x="1187624" y="1550680"/>
            <a:ext cx="1114042" cy="1114042"/>
          </a:xfrm>
          <a:prstGeom prst="rect">
            <a:avLst/>
          </a:prstGeom>
          <a:noFill/>
        </p:spPr>
      </p:pic>
      <p:sp>
        <p:nvSpPr>
          <p:cNvPr id="10" name="Text Box 7"/>
          <p:cNvSpPr txBox="1">
            <a:spLocks noChangeArrowheads="1"/>
          </p:cNvSpPr>
          <p:nvPr/>
        </p:nvSpPr>
        <p:spPr bwMode="black">
          <a:xfrm>
            <a:off x="959435" y="1957340"/>
            <a:ext cx="1570420"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sz="2000" dirty="0" smtClean="0"/>
              <a:t>1</a:t>
            </a:r>
            <a:endParaRPr lang="en-US" altLang="zh-CN" sz="2000" b="1" dirty="0">
              <a:ea typeface="宋体" pitchFamily="2" charset="-122"/>
            </a:endParaRPr>
          </a:p>
        </p:txBody>
      </p:sp>
      <p:sp>
        <p:nvSpPr>
          <p:cNvPr id="11" name="AutoShape 8"/>
          <p:cNvSpPr>
            <a:spLocks noChangeArrowheads="1"/>
          </p:cNvSpPr>
          <p:nvPr/>
        </p:nvSpPr>
        <p:spPr bwMode="gray">
          <a:xfrm>
            <a:off x="1960622" y="3016834"/>
            <a:ext cx="6102007" cy="658968"/>
          </a:xfrm>
          <a:prstGeom prst="roundRect">
            <a:avLst>
              <a:gd name="adj" fmla="val 11505"/>
            </a:avLst>
          </a:prstGeom>
          <a:gradFill rotWithShape="1">
            <a:gsLst>
              <a:gs pos="0">
                <a:schemeClr val="hlink"/>
              </a:gs>
              <a:gs pos="100000">
                <a:schemeClr val="hlink">
                  <a:gamma/>
                  <a:tint val="0"/>
                  <a:invGamma/>
                  <a:alpha val="0"/>
                </a:schemeClr>
              </a:gs>
            </a:gsLst>
            <a:lin ang="0" scaled="1"/>
          </a:gradFill>
          <a:ln w="6350" algn="ctr">
            <a:noFill/>
            <a:prstDash val="sysDot"/>
            <a:round/>
            <a:headEnd/>
            <a:tailEnd/>
          </a:ln>
          <a:effectLst/>
        </p:spPr>
        <p:txBody>
          <a:bodyPr wrap="none" anchor="ctr"/>
          <a:lstStyle/>
          <a:p>
            <a:endParaRPr lang="zh-CN" altLang="en-US"/>
          </a:p>
        </p:txBody>
      </p:sp>
      <p:sp>
        <p:nvSpPr>
          <p:cNvPr id="12" name="Text Box 9"/>
          <p:cNvSpPr txBox="1">
            <a:spLocks noChangeArrowheads="1"/>
          </p:cNvSpPr>
          <p:nvPr/>
        </p:nvSpPr>
        <p:spPr bwMode="black">
          <a:xfrm>
            <a:off x="2798424" y="3167755"/>
            <a:ext cx="4844406" cy="369332"/>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使用</a:t>
            </a:r>
            <a:r>
              <a:rPr lang="en-US" altLang="zh-CN" dirty="0">
                <a:solidFill>
                  <a:schemeClr val="tx2">
                    <a:lumMod val="50000"/>
                  </a:schemeClr>
                </a:solidFill>
                <a:latin typeface="黑体" pitchFamily="49" charset="-122"/>
                <a:ea typeface="黑体" pitchFamily="49" charset="-122"/>
              </a:rPr>
              <a:t>【Windows</a:t>
            </a:r>
            <a:r>
              <a:rPr lang="zh-CN" altLang="en-US" dirty="0">
                <a:solidFill>
                  <a:schemeClr val="tx2">
                    <a:lumMod val="50000"/>
                  </a:schemeClr>
                </a:solidFill>
                <a:latin typeface="黑体" pitchFamily="49" charset="-122"/>
                <a:ea typeface="黑体" pitchFamily="49" charset="-122"/>
              </a:rPr>
              <a:t>身份验证</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建立连接。</a:t>
            </a:r>
          </a:p>
        </p:txBody>
      </p:sp>
      <p:sp>
        <p:nvSpPr>
          <p:cNvPr id="13" name="AutoShape 10"/>
          <p:cNvSpPr>
            <a:spLocks noChangeArrowheads="1"/>
          </p:cNvSpPr>
          <p:nvPr/>
        </p:nvSpPr>
        <p:spPr bwMode="gray">
          <a:xfrm>
            <a:off x="2279798" y="3160844"/>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14" name="Picture 11" descr="DP_circle001"/>
          <p:cNvPicPr>
            <a:picLocks noChangeAspect="1" noChangeArrowheads="1"/>
          </p:cNvPicPr>
          <p:nvPr/>
        </p:nvPicPr>
        <p:blipFill>
          <a:blip r:embed="rId3" cstate="print"/>
          <a:srcRect/>
          <a:stretch>
            <a:fillRect/>
          </a:stretch>
        </p:blipFill>
        <p:spPr bwMode="auto">
          <a:xfrm>
            <a:off x="1187794" y="2799823"/>
            <a:ext cx="1092004" cy="1092004"/>
          </a:xfrm>
          <a:prstGeom prst="rect">
            <a:avLst/>
          </a:prstGeom>
          <a:noFill/>
        </p:spPr>
      </p:pic>
      <p:sp>
        <p:nvSpPr>
          <p:cNvPr id="15" name="Text Box 12"/>
          <p:cNvSpPr txBox="1">
            <a:spLocks noChangeArrowheads="1"/>
          </p:cNvSpPr>
          <p:nvPr/>
        </p:nvSpPr>
        <p:spPr bwMode="black">
          <a:xfrm>
            <a:off x="947174" y="3167755"/>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2</a:t>
            </a:r>
            <a:endParaRPr lang="en-US" altLang="zh-CN" sz="2000" b="1" dirty="0">
              <a:ea typeface="宋体" pitchFamily="2" charset="-122"/>
            </a:endParaRPr>
          </a:p>
        </p:txBody>
      </p:sp>
      <p:sp>
        <p:nvSpPr>
          <p:cNvPr id="16" name="AutoShape 8"/>
          <p:cNvSpPr>
            <a:spLocks noChangeArrowheads="1"/>
          </p:cNvSpPr>
          <p:nvPr/>
        </p:nvSpPr>
        <p:spPr bwMode="gray">
          <a:xfrm>
            <a:off x="2015443" y="4150067"/>
            <a:ext cx="6102007" cy="658968"/>
          </a:xfrm>
          <a:prstGeom prst="roundRect">
            <a:avLst>
              <a:gd name="adj" fmla="val 11505"/>
            </a:avLst>
          </a:prstGeom>
          <a:solidFill>
            <a:srgbClr val="92D050"/>
          </a:solidFill>
          <a:ln w="6350" algn="ctr">
            <a:noFill/>
            <a:prstDash val="sysDot"/>
            <a:round/>
            <a:headEnd/>
            <a:tailEnd/>
          </a:ln>
          <a:effectLst/>
        </p:spPr>
        <p:txBody>
          <a:bodyPr wrap="none" anchor="ctr"/>
          <a:lstStyle/>
          <a:p>
            <a:endParaRPr lang="zh-CN" altLang="en-US"/>
          </a:p>
        </p:txBody>
      </p:sp>
      <p:sp>
        <p:nvSpPr>
          <p:cNvPr id="17" name="Text Box 9"/>
          <p:cNvSpPr txBox="1">
            <a:spLocks noChangeArrowheads="1"/>
          </p:cNvSpPr>
          <p:nvPr/>
        </p:nvSpPr>
        <p:spPr bwMode="black">
          <a:xfrm>
            <a:off x="2798424" y="4204016"/>
            <a:ext cx="5013936"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对象资源管理器</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中展开</a:t>
            </a:r>
            <a:r>
              <a:rPr lang="en-US" altLang="zh-CN" dirty="0">
                <a:solidFill>
                  <a:schemeClr val="tx2">
                    <a:lumMod val="50000"/>
                  </a:schemeClr>
                </a:solidFill>
                <a:latin typeface="黑体" pitchFamily="49" charset="-122"/>
                <a:ea typeface="黑体" pitchFamily="49" charset="-122"/>
              </a:rPr>
              <a:t>Student</a:t>
            </a:r>
            <a:r>
              <a:rPr lang="zh-CN" altLang="en-US" dirty="0">
                <a:solidFill>
                  <a:schemeClr val="tx2">
                    <a:lumMod val="50000"/>
                  </a:schemeClr>
                </a:solidFill>
                <a:latin typeface="黑体" pitchFamily="49" charset="-122"/>
                <a:ea typeface="黑体" pitchFamily="49" charset="-122"/>
              </a:rPr>
              <a:t>数</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据库，再展开表</a:t>
            </a:r>
          </a:p>
        </p:txBody>
      </p:sp>
      <p:sp>
        <p:nvSpPr>
          <p:cNvPr id="18" name="AutoShape 10"/>
          <p:cNvSpPr>
            <a:spLocks noChangeArrowheads="1"/>
          </p:cNvSpPr>
          <p:nvPr/>
        </p:nvSpPr>
        <p:spPr bwMode="gray">
          <a:xfrm>
            <a:off x="2291205" y="4294077"/>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sp>
        <p:nvSpPr>
          <p:cNvPr id="21" name="AutoShape 8"/>
          <p:cNvSpPr>
            <a:spLocks noChangeArrowheads="1"/>
          </p:cNvSpPr>
          <p:nvPr/>
        </p:nvSpPr>
        <p:spPr bwMode="gray">
          <a:xfrm>
            <a:off x="1971470" y="5394471"/>
            <a:ext cx="6102007" cy="658968"/>
          </a:xfrm>
          <a:prstGeom prst="roundRect">
            <a:avLst>
              <a:gd name="adj" fmla="val 11505"/>
            </a:avLst>
          </a:prstGeom>
          <a:solidFill>
            <a:srgbClr val="7030A0"/>
          </a:solidFill>
          <a:ln w="6350" algn="ctr">
            <a:noFill/>
            <a:prstDash val="sysDot"/>
            <a:round/>
            <a:headEnd/>
            <a:tailEnd/>
          </a:ln>
          <a:effectLst/>
        </p:spPr>
        <p:txBody>
          <a:bodyPr wrap="none" anchor="ctr"/>
          <a:lstStyle/>
          <a:p>
            <a:endParaRPr lang="zh-CN" altLang="en-US"/>
          </a:p>
        </p:txBody>
      </p:sp>
      <p:sp>
        <p:nvSpPr>
          <p:cNvPr id="22" name="Text Box 9"/>
          <p:cNvSpPr txBox="1">
            <a:spLocks noChangeArrowheads="1"/>
          </p:cNvSpPr>
          <p:nvPr/>
        </p:nvSpPr>
        <p:spPr bwMode="black">
          <a:xfrm>
            <a:off x="2798424" y="5422281"/>
            <a:ext cx="4844406" cy="646331"/>
          </a:xfrm>
          <a:prstGeom prst="rect">
            <a:avLst/>
          </a:prstGeom>
          <a:noFill/>
          <a:ln w="9525" algn="ctr">
            <a:noFill/>
            <a:miter lim="800000"/>
            <a:headEnd/>
            <a:tailEnd/>
          </a:ln>
          <a:effectLst/>
        </p:spPr>
        <p:txBody>
          <a:bodyPr wrap="square">
            <a:spAutoFit/>
          </a:bodyPr>
          <a:lstStyle/>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右键单击</a:t>
            </a:r>
            <a:r>
              <a:rPr lang="en-US" altLang="zh-CN" dirty="0">
                <a:solidFill>
                  <a:schemeClr val="tx2">
                    <a:lumMod val="50000"/>
                  </a:schemeClr>
                </a:solidFill>
                <a:latin typeface="黑体" pitchFamily="49" charset="-122"/>
                <a:ea typeface="黑体" pitchFamily="49" charset="-122"/>
              </a:rPr>
              <a:t>Classes</a:t>
            </a:r>
            <a:r>
              <a:rPr lang="zh-CN" altLang="en-US" dirty="0">
                <a:solidFill>
                  <a:schemeClr val="tx2">
                    <a:lumMod val="50000"/>
                  </a:schemeClr>
                </a:solidFill>
                <a:latin typeface="黑体" pitchFamily="49" charset="-122"/>
                <a:ea typeface="黑体" pitchFamily="49" charset="-122"/>
              </a:rPr>
              <a:t>表，在弹出的快捷菜单</a:t>
            </a:r>
          </a:p>
          <a:p>
            <a:pPr marL="0" indent="0" eaLnBrk="1" hangingPunct="1">
              <a:buFont typeface="Wingdings" pitchFamily="2" charset="2"/>
              <a:buNone/>
            </a:pPr>
            <a:r>
              <a:rPr lang="zh-CN" altLang="en-US" dirty="0">
                <a:solidFill>
                  <a:schemeClr val="tx2">
                    <a:lumMod val="50000"/>
                  </a:schemeClr>
                </a:solidFill>
                <a:latin typeface="黑体" pitchFamily="49" charset="-122"/>
                <a:ea typeface="黑体" pitchFamily="49" charset="-122"/>
              </a:rPr>
              <a:t>       中选择</a:t>
            </a:r>
            <a:r>
              <a:rPr lang="en-US" altLang="zh-CN" dirty="0">
                <a:solidFill>
                  <a:schemeClr val="tx2">
                    <a:lumMod val="50000"/>
                  </a:schemeClr>
                </a:solidFill>
                <a:latin typeface="黑体" pitchFamily="49" charset="-122"/>
                <a:ea typeface="黑体" pitchFamily="49" charset="-122"/>
              </a:rPr>
              <a:t>【</a:t>
            </a:r>
            <a:r>
              <a:rPr lang="zh-CN" altLang="en-US" dirty="0">
                <a:solidFill>
                  <a:schemeClr val="tx2">
                    <a:lumMod val="50000"/>
                  </a:schemeClr>
                </a:solidFill>
                <a:latin typeface="黑体" pitchFamily="49" charset="-122"/>
                <a:ea typeface="黑体" pitchFamily="49" charset="-122"/>
              </a:rPr>
              <a:t>修改</a:t>
            </a:r>
            <a:r>
              <a:rPr lang="en-US" altLang="zh-CN" dirty="0">
                <a:solidFill>
                  <a:schemeClr val="tx2">
                    <a:lumMod val="50000"/>
                  </a:schemeClr>
                </a:solidFill>
                <a:latin typeface="黑体" pitchFamily="49" charset="-122"/>
                <a:ea typeface="黑体" pitchFamily="49" charset="-122"/>
              </a:rPr>
              <a:t>】</a:t>
            </a:r>
            <a:endParaRPr lang="zh-CN" altLang="en-US" dirty="0">
              <a:solidFill>
                <a:schemeClr val="tx2">
                  <a:lumMod val="50000"/>
                </a:schemeClr>
              </a:solidFill>
              <a:latin typeface="黑体" pitchFamily="49" charset="-122"/>
              <a:ea typeface="黑体" pitchFamily="49" charset="-122"/>
            </a:endParaRPr>
          </a:p>
        </p:txBody>
      </p:sp>
      <p:sp>
        <p:nvSpPr>
          <p:cNvPr id="23" name="AutoShape 10"/>
          <p:cNvSpPr>
            <a:spLocks noChangeArrowheads="1"/>
          </p:cNvSpPr>
          <p:nvPr/>
        </p:nvSpPr>
        <p:spPr bwMode="gray">
          <a:xfrm>
            <a:off x="2290646" y="5538481"/>
            <a:ext cx="493112" cy="369961"/>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a:p>
        </p:txBody>
      </p:sp>
      <p:pic>
        <p:nvPicPr>
          <p:cNvPr id="25" name="Picture 11" descr="DP_circle001"/>
          <p:cNvPicPr>
            <a:picLocks noChangeAspect="1" noChangeArrowheads="1"/>
          </p:cNvPicPr>
          <p:nvPr/>
        </p:nvPicPr>
        <p:blipFill>
          <a:blip r:embed="rId3" cstate="print"/>
          <a:srcRect/>
          <a:stretch>
            <a:fillRect/>
          </a:stretch>
        </p:blipFill>
        <p:spPr bwMode="auto">
          <a:xfrm>
            <a:off x="1198642" y="5177460"/>
            <a:ext cx="1092004" cy="1092004"/>
          </a:xfrm>
          <a:prstGeom prst="rect">
            <a:avLst/>
          </a:prstGeom>
          <a:noFill/>
        </p:spPr>
      </p:pic>
      <p:sp>
        <p:nvSpPr>
          <p:cNvPr id="26" name="Text Box 12"/>
          <p:cNvSpPr txBox="1">
            <a:spLocks noChangeArrowheads="1"/>
          </p:cNvSpPr>
          <p:nvPr/>
        </p:nvSpPr>
        <p:spPr bwMode="black">
          <a:xfrm>
            <a:off x="958022" y="5545392"/>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4</a:t>
            </a:r>
            <a:endParaRPr lang="en-US" altLang="zh-CN" sz="2000" b="1" dirty="0">
              <a:ea typeface="宋体" pitchFamily="2" charset="-122"/>
            </a:endParaRPr>
          </a:p>
        </p:txBody>
      </p:sp>
      <p:pic>
        <p:nvPicPr>
          <p:cNvPr id="27" name="Picture 5" descr="DO_circle001"/>
          <p:cNvPicPr>
            <a:picLocks noChangeAspect="1" noChangeArrowheads="1"/>
          </p:cNvPicPr>
          <p:nvPr/>
        </p:nvPicPr>
        <p:blipFill>
          <a:blip r:embed="rId2" cstate="print"/>
          <a:srcRect/>
          <a:stretch>
            <a:fillRect/>
          </a:stretch>
        </p:blipFill>
        <p:spPr bwMode="auto">
          <a:xfrm>
            <a:off x="1172957" y="3970161"/>
            <a:ext cx="1114042" cy="1114042"/>
          </a:xfrm>
          <a:prstGeom prst="rect">
            <a:avLst/>
          </a:prstGeom>
          <a:noFill/>
        </p:spPr>
      </p:pic>
      <p:sp>
        <p:nvSpPr>
          <p:cNvPr id="28" name="Text Box 12"/>
          <p:cNvSpPr txBox="1">
            <a:spLocks noChangeArrowheads="1"/>
          </p:cNvSpPr>
          <p:nvPr/>
        </p:nvSpPr>
        <p:spPr bwMode="black">
          <a:xfrm>
            <a:off x="971072" y="4327127"/>
            <a:ext cx="1543913"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dirty="0" smtClean="0"/>
              <a:t>步骤</a:t>
            </a:r>
            <a:r>
              <a:rPr lang="en-US" altLang="zh-CN" sz="2000" dirty="0" smtClean="0"/>
              <a:t>3</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142288"/>
        </a:dk2>
        <a:lt2>
          <a:srgbClr val="C0C0C0"/>
        </a:lt2>
        <a:accent1>
          <a:srgbClr val="39998E"/>
        </a:accent1>
        <a:accent2>
          <a:srgbClr val="14CAEE"/>
        </a:accent2>
        <a:accent3>
          <a:srgbClr val="FFFFFF"/>
        </a:accent3>
        <a:accent4>
          <a:srgbClr val="000000"/>
        </a:accent4>
        <a:accent5>
          <a:srgbClr val="AECAC6"/>
        </a:accent5>
        <a:accent6>
          <a:srgbClr val="11B7D8"/>
        </a:accent6>
        <a:hlink>
          <a:srgbClr val="8963E9"/>
        </a:hlink>
        <a:folHlink>
          <a:srgbClr val="3067B8"/>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3399"/>
        </a:dk2>
        <a:lt2>
          <a:srgbClr val="C0C0C0"/>
        </a:lt2>
        <a:accent1>
          <a:srgbClr val="5E9CDA"/>
        </a:accent1>
        <a:accent2>
          <a:srgbClr val="93C052"/>
        </a:accent2>
        <a:accent3>
          <a:srgbClr val="FFFFFF"/>
        </a:accent3>
        <a:accent4>
          <a:srgbClr val="000000"/>
        </a:accent4>
        <a:accent5>
          <a:srgbClr val="B6CBEA"/>
        </a:accent5>
        <a:accent6>
          <a:srgbClr val="85AE49"/>
        </a:accent6>
        <a:hlink>
          <a:srgbClr val="FF9933"/>
        </a:hlink>
        <a:folHlink>
          <a:srgbClr val="855ADA"/>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124458"/>
        </a:dk2>
        <a:lt2>
          <a:srgbClr val="C0C0C0"/>
        </a:lt2>
        <a:accent1>
          <a:srgbClr val="98C13D"/>
        </a:accent1>
        <a:accent2>
          <a:srgbClr val="40BAD2"/>
        </a:accent2>
        <a:accent3>
          <a:srgbClr val="FFFFFF"/>
        </a:accent3>
        <a:accent4>
          <a:srgbClr val="000000"/>
        </a:accent4>
        <a:accent5>
          <a:srgbClr val="CADDAF"/>
        </a:accent5>
        <a:accent6>
          <a:srgbClr val="39A8BE"/>
        </a:accent6>
        <a:hlink>
          <a:srgbClr val="715EE6"/>
        </a:hlink>
        <a:folHlink>
          <a:srgbClr val="238DD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3248</TotalTime>
  <Words>5069</Words>
  <Application>Microsoft Office PowerPoint</Application>
  <PresentationFormat>全屏显示(4:3)</PresentationFormat>
  <Paragraphs>616</Paragraphs>
  <Slides>76</Slides>
  <Notes>0</Notes>
  <HiddenSlides>0</HiddenSlides>
  <MMClips>0</MMClips>
  <ScaleCrop>false</ScaleCrop>
  <HeadingPairs>
    <vt:vector size="4" baseType="variant">
      <vt:variant>
        <vt:lpstr>主题</vt:lpstr>
      </vt:variant>
      <vt:variant>
        <vt:i4>1</vt:i4>
      </vt:variant>
      <vt:variant>
        <vt:lpstr>幻灯片标题</vt:lpstr>
      </vt:variant>
      <vt:variant>
        <vt:i4>76</vt:i4>
      </vt:variant>
    </vt:vector>
  </HeadingPairs>
  <TitlesOfParts>
    <vt:vector size="77" baseType="lpstr">
      <vt:lpstr>主题1</vt:lpstr>
      <vt:lpstr>学习情境5    设置数据完整性</vt:lpstr>
      <vt:lpstr>情境描述</vt:lpstr>
      <vt:lpstr>技能目标</vt:lpstr>
      <vt:lpstr>学习情境划分</vt:lpstr>
      <vt:lpstr>学习子情境5.1 设置课程表的数据完整性</vt:lpstr>
      <vt:lpstr>技能目标</vt:lpstr>
      <vt:lpstr>工作任务</vt:lpstr>
      <vt:lpstr>任务实施</vt:lpstr>
      <vt:lpstr>任务1  使用Management Studio设置Classes表中各列均不允许为空</vt:lpstr>
      <vt:lpstr>任务1（续）</vt:lpstr>
      <vt:lpstr>任务1（续）</vt:lpstr>
      <vt:lpstr>任务1（续）</vt:lpstr>
      <vt:lpstr>任务2   使用Management Studio为Classes表的Class_id列创建PRIMARY KEY约束，从而保证表中所有的行都是唯一的，确保所有的记录都是可以区分的</vt:lpstr>
      <vt:lpstr>任务2（续）</vt:lpstr>
      <vt:lpstr>任务3   使用Management Studio为Classes表添加基于Class_name字段的UNIQUE约束</vt:lpstr>
      <vt:lpstr>任务3（续）</vt:lpstr>
      <vt:lpstr>任务3（续）</vt:lpstr>
      <vt:lpstr>任务3（续）</vt:lpstr>
      <vt:lpstr>任务4  使用Management Studio为Classes表创建FOREIGN KEY，限制Class_teacherid列的数据只能是Teachers表Teacher_id列的值</vt:lpstr>
      <vt:lpstr>任务4（续）</vt:lpstr>
      <vt:lpstr>任务4（续）</vt:lpstr>
      <vt:lpstr>任务4（续）</vt:lpstr>
      <vt:lpstr>任务4（续）</vt:lpstr>
      <vt:lpstr>任务4（续）</vt:lpstr>
      <vt:lpstr>任务4（续）</vt:lpstr>
      <vt:lpstr>任务5   使用Management Studio为Classes表的Class_id列创建CHECK约束，要求该列值为7位数字字符</vt:lpstr>
      <vt:lpstr>任务5   （续）</vt:lpstr>
      <vt:lpstr>任务5 （续）</vt:lpstr>
      <vt:lpstr>任务6   使用T-SQL语句为Classes表插入记录，验证完整性 约束的作用</vt:lpstr>
      <vt:lpstr>任务6   （续）</vt:lpstr>
      <vt:lpstr>学习子情境 5.2   设置课程表的数据完整性</vt:lpstr>
      <vt:lpstr>技能目标</vt:lpstr>
      <vt:lpstr>工作任务</vt:lpstr>
      <vt:lpstr>知识总结</vt:lpstr>
      <vt:lpstr>知识总结</vt:lpstr>
      <vt:lpstr>任务实施</vt:lpstr>
      <vt:lpstr>任务实施</vt:lpstr>
      <vt:lpstr>任务1  使用T-SQL语句为Students表的Student_id列创建PRIMARY KEY约束，从而保证表中所有的行都是唯一的，确保所有的记录都是可以区分的</vt:lpstr>
      <vt:lpstr>任务1    (续)</vt:lpstr>
      <vt:lpstr>任务2   使用T-SQL语句为Students表的Student_sex列添加默认值为“男”</vt:lpstr>
      <vt:lpstr>任务2    (续)</vt:lpstr>
      <vt:lpstr>任务3   删除任务2中创建的约束</vt:lpstr>
      <vt:lpstr>任务3    (续)</vt:lpstr>
      <vt:lpstr>任务4 使用Management Studio为Students表的Student_sex列添加默认值为“男”</vt:lpstr>
      <vt:lpstr>任务4  （续）</vt:lpstr>
      <vt:lpstr>任务5  使用T-SQL语句为Students表添加检查约束</vt:lpstr>
      <vt:lpstr>任务5（续）</vt:lpstr>
      <vt:lpstr>任务5（续）</vt:lpstr>
      <vt:lpstr>学习子情境 5.3  设置成绩表的数据完整性</vt:lpstr>
      <vt:lpstr>技能目标</vt:lpstr>
      <vt:lpstr>工作任务</vt:lpstr>
      <vt:lpstr>任务实施</vt:lpstr>
      <vt:lpstr>任务实施</vt:lpstr>
      <vt:lpstr>任务1  使用Management Studio为Student_Course表创建基于Student_id和 Course_id两个列的组合主键</vt:lpstr>
      <vt:lpstr>任务1（续）</vt:lpstr>
      <vt:lpstr>任务1（续）</vt:lpstr>
      <vt:lpstr>任务2  使用Management Studio删除Student_Course表的主键约束</vt:lpstr>
      <vt:lpstr>任务3  使用Management Studio定义Student_Course表的SC_id列为主键、标识列</vt:lpstr>
      <vt:lpstr>任务3（续）</vt:lpstr>
      <vt:lpstr>任务3（续）</vt:lpstr>
      <vt:lpstr>任务3  （续）</vt:lpstr>
      <vt:lpstr>任务4  使用T-SQL语句为Student_Course表创建外键约束</vt:lpstr>
      <vt:lpstr>任务4（续）</vt:lpstr>
      <vt:lpstr>任务5     为Student_Course表创建唯一约束和检查约束</vt:lpstr>
      <vt:lpstr>任务5（续）</vt:lpstr>
      <vt:lpstr>任务6   将Student_Course表中学号为11001课程号为1001的记录编号改为110</vt:lpstr>
      <vt:lpstr>任务6  （续）</vt:lpstr>
      <vt:lpstr>任务7    学号为11001的学生叶海平退学，将他的信息从Students表中删除</vt:lpstr>
      <vt:lpstr>任务7（续）</vt:lpstr>
      <vt:lpstr>任务7（续）</vt:lpstr>
      <vt:lpstr>任务7（续）</vt:lpstr>
      <vt:lpstr>任务7（续）</vt:lpstr>
      <vt:lpstr>任务7（续）</vt:lpstr>
      <vt:lpstr>习题</vt:lpstr>
      <vt:lpstr>习题</vt:lpstr>
      <vt:lpstr>习题</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关系数据库概述</dc:title>
  <dc:creator>Lenovo User</dc:creator>
  <cp:lastModifiedBy>admin</cp:lastModifiedBy>
  <cp:revision>480</cp:revision>
  <dcterms:created xsi:type="dcterms:W3CDTF">2007-10-24T11:33:37Z</dcterms:created>
  <dcterms:modified xsi:type="dcterms:W3CDTF">2012-08-26T09:17:05Z</dcterms:modified>
</cp:coreProperties>
</file>