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6692" y="6356353"/>
            <a:ext cx="2844504"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29462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第十三章　会计法规体系</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二、美国会计准则</a:t>
            </a:r>
            <a:endParaRPr lang="zh-CN" altLang="zh-CN" sz="2600" b="1" dirty="0">
              <a:latin typeface="黑体" panose="02010609060101010101" pitchFamily="49" charset="-122"/>
              <a:ea typeface="黑体" panose="02010609060101010101" pitchFamily="49" charset="-122"/>
            </a:endParaRPr>
          </a:p>
          <a:p>
            <a:r>
              <a:rPr lang="zh-CN" altLang="zh-CN" dirty="0"/>
              <a:t>在西方国家会计准则的制定与发展中</a:t>
            </a:r>
            <a:r>
              <a:rPr lang="en-US" altLang="zh-CN" dirty="0"/>
              <a:t>,</a:t>
            </a:r>
            <a:r>
              <a:rPr lang="zh-CN" altLang="zh-CN" dirty="0"/>
              <a:t>美国的“公认会计原则”</a:t>
            </a:r>
            <a:r>
              <a:rPr lang="en-US" altLang="zh-CN" dirty="0"/>
              <a:t>(GAAP)</a:t>
            </a:r>
            <a:r>
              <a:rPr lang="zh-CN" altLang="zh-CN" dirty="0"/>
              <a:t>最具代表性。</a:t>
            </a:r>
            <a:r>
              <a:rPr lang="en-US" altLang="zh-CN" dirty="0"/>
              <a:t>1909</a:t>
            </a:r>
            <a:r>
              <a:rPr lang="zh-CN" altLang="zh-CN" dirty="0"/>
              <a:t>年美国注册会计师协会任命了一个会计师名词委员会</a:t>
            </a:r>
            <a:r>
              <a:rPr lang="en-US" altLang="zh-CN" dirty="0"/>
              <a:t>,</a:t>
            </a:r>
            <a:r>
              <a:rPr lang="zh-CN" altLang="zh-CN" dirty="0"/>
              <a:t>试图进行会计名词规范化的尝试</a:t>
            </a:r>
            <a:r>
              <a:rPr lang="en-US" altLang="zh-CN" dirty="0"/>
              <a:t>,1915</a:t>
            </a:r>
            <a:r>
              <a:rPr lang="zh-CN" altLang="zh-CN" dirty="0"/>
              <a:t>年美国联邦政府贸易委员会副主席提议为全国企业制定一套统一的会计制度</a:t>
            </a:r>
            <a:r>
              <a:rPr lang="en-US" altLang="zh-CN" dirty="0"/>
              <a:t>,1917</a:t>
            </a:r>
            <a:r>
              <a:rPr lang="zh-CN" altLang="zh-CN" dirty="0"/>
              <a:t>年美国联邦储备局将制定的会计制度作为公报正式发表</a:t>
            </a:r>
            <a:r>
              <a:rPr lang="en-US" altLang="zh-CN" dirty="0"/>
              <a:t>,</a:t>
            </a:r>
            <a:r>
              <a:rPr lang="zh-CN" altLang="zh-CN" dirty="0"/>
              <a:t>开辟</a:t>
            </a:r>
            <a:r>
              <a:rPr lang="zh-CN" altLang="zh-CN" dirty="0" smtClean="0"/>
              <a:t>了</a:t>
            </a:r>
            <a:r>
              <a:rPr lang="zh-CN" altLang="zh-CN" dirty="0"/>
              <a:t>美国统一和规范会计处理方法和程序的</a:t>
            </a:r>
            <a:r>
              <a:rPr lang="zh-CN" altLang="zh-CN" dirty="0" smtClean="0"/>
              <a:t>先例</a:t>
            </a:r>
            <a:r>
              <a:rPr lang="zh-CN" altLang="en-US" dirty="0" smtClean="0"/>
              <a:t>。</a:t>
            </a:r>
            <a:endParaRPr lang="en-US" altLang="zh-CN" dirty="0" smtClean="0"/>
          </a:p>
          <a:p>
            <a:r>
              <a:rPr lang="zh-CN" altLang="zh-CN" dirty="0"/>
              <a:t>美国制定会计准则的历史演进大致可分为三个阶段。</a:t>
            </a:r>
            <a:endParaRPr lang="zh-CN" altLang="zh-CN" dirty="0"/>
          </a:p>
          <a:p>
            <a:r>
              <a:rPr lang="zh-CN" altLang="zh-CN" dirty="0"/>
              <a:t>第一阶段</a:t>
            </a:r>
            <a:r>
              <a:rPr lang="en-US" altLang="zh-CN" dirty="0"/>
              <a:t>(20</a:t>
            </a:r>
            <a:r>
              <a:rPr lang="zh-CN" altLang="zh-CN" dirty="0"/>
              <a:t>世纪</a:t>
            </a:r>
            <a:r>
              <a:rPr lang="en-US" altLang="zh-CN" dirty="0"/>
              <a:t>30</a:t>
            </a:r>
            <a:r>
              <a:rPr lang="zh-CN" altLang="zh-CN" dirty="0"/>
              <a:t>年代前</a:t>
            </a:r>
            <a:r>
              <a:rPr lang="en-US" altLang="zh-CN" dirty="0"/>
              <a:t>):</a:t>
            </a:r>
            <a:r>
              <a:rPr lang="zh-CN" altLang="zh-CN" dirty="0"/>
              <a:t>各企业自行制定会计规则时期。</a:t>
            </a:r>
            <a:endParaRPr lang="zh-CN" altLang="zh-CN" dirty="0"/>
          </a:p>
          <a:p>
            <a:r>
              <a:rPr lang="zh-CN" altLang="zh-CN" dirty="0"/>
              <a:t>第二阶段</a:t>
            </a:r>
            <a:r>
              <a:rPr lang="en-US" altLang="zh-CN" dirty="0"/>
              <a:t>(1933~1973</a:t>
            </a:r>
            <a:r>
              <a:rPr lang="zh-CN" altLang="zh-CN" dirty="0"/>
              <a:t>年</a:t>
            </a:r>
            <a:r>
              <a:rPr lang="en-US" altLang="zh-CN" dirty="0"/>
              <a:t>):</a:t>
            </a:r>
            <a:r>
              <a:rPr lang="zh-CN" altLang="zh-CN" dirty="0"/>
              <a:t>以市场为导向引入政府机制制定会计准则时期。</a:t>
            </a:r>
            <a:endParaRPr lang="zh-CN" altLang="zh-CN" dirty="0"/>
          </a:p>
          <a:p>
            <a:r>
              <a:rPr lang="zh-CN" altLang="zh-CN" dirty="0"/>
              <a:t>第三阶段</a:t>
            </a:r>
            <a:r>
              <a:rPr lang="en-US" altLang="zh-CN" dirty="0"/>
              <a:t>(1973</a:t>
            </a:r>
            <a:r>
              <a:rPr lang="zh-CN" altLang="zh-CN" dirty="0"/>
              <a:t>年至今</a:t>
            </a:r>
            <a:r>
              <a:rPr lang="en-US" altLang="zh-CN" dirty="0"/>
              <a:t>):</a:t>
            </a:r>
            <a:r>
              <a:rPr lang="zh-CN" altLang="zh-CN" dirty="0"/>
              <a:t>具有更大权威和更具政府代表性的会计机构健全和发展会计准则时期。</a:t>
            </a:r>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三、我国会计准则</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我国会计准则的制定</a:t>
            </a:r>
            <a:endParaRPr lang="zh-CN" altLang="zh-CN" sz="2200" b="1" dirty="0">
              <a:latin typeface="楷体" panose="02010609060101010101" pitchFamily="49" charset="-122"/>
              <a:ea typeface="楷体" panose="02010609060101010101" pitchFamily="49" charset="-122"/>
            </a:endParaRPr>
          </a:p>
          <a:p>
            <a:r>
              <a:rPr lang="en-US" altLang="zh-CN" dirty="0"/>
              <a:t>20</a:t>
            </a:r>
            <a:r>
              <a:rPr lang="zh-CN" altLang="zh-CN" dirty="0"/>
              <a:t>世纪</a:t>
            </a:r>
            <a:r>
              <a:rPr lang="en-US" altLang="zh-CN" dirty="0"/>
              <a:t>80</a:t>
            </a:r>
            <a:r>
              <a:rPr lang="zh-CN" altLang="zh-CN" dirty="0"/>
              <a:t>年代后期我国开始探索企业会计准则的制定</a:t>
            </a:r>
            <a:r>
              <a:rPr lang="en-US" altLang="zh-CN" dirty="0"/>
              <a:t>,1992</a:t>
            </a:r>
            <a:r>
              <a:rPr lang="zh-CN" altLang="zh-CN" dirty="0"/>
              <a:t>年</a:t>
            </a:r>
            <a:r>
              <a:rPr lang="en-US" altLang="zh-CN" dirty="0"/>
              <a:t>12</a:t>
            </a:r>
            <a:r>
              <a:rPr lang="zh-CN" altLang="zh-CN" dirty="0"/>
              <a:t>月</a:t>
            </a:r>
            <a:r>
              <a:rPr lang="en-US" altLang="zh-CN" dirty="0"/>
              <a:t>30</a:t>
            </a:r>
            <a:r>
              <a:rPr lang="zh-CN" altLang="zh-CN" dirty="0"/>
              <a:t>日</a:t>
            </a:r>
            <a:r>
              <a:rPr lang="en-US" altLang="zh-CN" dirty="0"/>
              <a:t>,</a:t>
            </a:r>
            <a:r>
              <a:rPr lang="zh-CN" altLang="zh-CN" dirty="0"/>
              <a:t>财政部颁布了《企业会计准则——基本准则》</a:t>
            </a:r>
            <a:r>
              <a:rPr lang="en-US" altLang="zh-CN" dirty="0"/>
              <a:t>,</a:t>
            </a:r>
            <a:r>
              <a:rPr lang="zh-CN" altLang="zh-CN" dirty="0"/>
              <a:t>随后陆续制定发布有关的具体会计准则</a:t>
            </a:r>
            <a:r>
              <a:rPr lang="en-US" altLang="zh-CN" dirty="0"/>
              <a:t>,</a:t>
            </a:r>
            <a:r>
              <a:rPr lang="zh-CN" altLang="zh-CN" dirty="0"/>
              <a:t>试图通过建立完整的会计准则体系来替代原来的会计制度。</a:t>
            </a:r>
            <a:endParaRPr lang="zh-CN" altLang="zh-CN" dirty="0"/>
          </a:p>
          <a:p>
            <a:r>
              <a:rPr lang="zh-CN" altLang="zh-CN" dirty="0"/>
              <a:t>在</a:t>
            </a:r>
            <a:r>
              <a:rPr lang="en-US" altLang="zh-CN" dirty="0"/>
              <a:t>2000</a:t>
            </a:r>
            <a:r>
              <a:rPr lang="zh-CN" altLang="zh-CN" dirty="0"/>
              <a:t>年</a:t>
            </a:r>
            <a:r>
              <a:rPr lang="en-US" altLang="zh-CN" dirty="0"/>
              <a:t>12</a:t>
            </a:r>
            <a:r>
              <a:rPr lang="zh-CN" altLang="zh-CN" dirty="0"/>
              <a:t>月</a:t>
            </a:r>
            <a:r>
              <a:rPr lang="en-US" altLang="zh-CN" dirty="0"/>
              <a:t>29</a:t>
            </a:r>
            <a:r>
              <a:rPr lang="zh-CN" altLang="zh-CN" dirty="0"/>
              <a:t>日</a:t>
            </a:r>
            <a:r>
              <a:rPr lang="en-US" altLang="zh-CN" dirty="0"/>
              <a:t>,</a:t>
            </a:r>
            <a:r>
              <a:rPr lang="zh-CN" altLang="zh-CN" dirty="0"/>
              <a:t>财政部发布《企业会计制度》</a:t>
            </a:r>
            <a:r>
              <a:rPr lang="en-US" altLang="zh-CN" dirty="0"/>
              <a:t>,</a:t>
            </a:r>
            <a:r>
              <a:rPr lang="zh-CN" altLang="zh-CN" dirty="0"/>
              <a:t>逐步取代分所有制、分行业的会计制度</a:t>
            </a:r>
            <a:r>
              <a:rPr lang="en-US" altLang="zh-CN" dirty="0"/>
              <a:t>,</a:t>
            </a:r>
            <a:r>
              <a:rPr lang="zh-CN" altLang="zh-CN" dirty="0"/>
              <a:t>这样我国形成了企业会计制度与会计准则并存的格局。</a:t>
            </a:r>
            <a:endParaRPr lang="zh-CN" altLang="zh-CN" dirty="0"/>
          </a:p>
          <a:p>
            <a:r>
              <a:rPr lang="zh-CN" altLang="zh-CN" dirty="0"/>
              <a:t>财政部在发布新企业会计准则体系时明确规定</a:t>
            </a:r>
            <a:r>
              <a:rPr lang="en-US" altLang="zh-CN" dirty="0"/>
              <a:t>,</a:t>
            </a:r>
            <a:r>
              <a:rPr lang="zh-CN" altLang="zh-CN" dirty="0"/>
              <a:t>修订后的《企业会计准则——基本准则》自</a:t>
            </a:r>
            <a:r>
              <a:rPr lang="en-US" altLang="zh-CN" dirty="0"/>
              <a:t>2007</a:t>
            </a:r>
            <a:r>
              <a:rPr lang="zh-CN" altLang="zh-CN" dirty="0"/>
              <a:t>年</a:t>
            </a:r>
            <a:r>
              <a:rPr lang="en-US" altLang="zh-CN" dirty="0"/>
              <a:t>1</a:t>
            </a:r>
            <a:r>
              <a:rPr lang="zh-CN" altLang="zh-CN" dirty="0"/>
              <a:t>月</a:t>
            </a:r>
            <a:r>
              <a:rPr lang="en-US" altLang="zh-CN" dirty="0"/>
              <a:t>1</a:t>
            </a:r>
            <a:r>
              <a:rPr lang="zh-CN" altLang="zh-CN" dirty="0"/>
              <a:t>日起施行</a:t>
            </a:r>
            <a:r>
              <a:rPr lang="en-US" altLang="zh-CN" dirty="0"/>
              <a:t>,</a:t>
            </a:r>
            <a:r>
              <a:rPr lang="zh-CN" altLang="zh-CN" dirty="0"/>
              <a:t>适用于在我国境内设立的企业</a:t>
            </a:r>
            <a:r>
              <a:rPr lang="en-US" altLang="zh-CN" dirty="0"/>
              <a:t>(</a:t>
            </a:r>
            <a:r>
              <a:rPr lang="zh-CN" altLang="zh-CN" dirty="0"/>
              <a:t>包括公司</a:t>
            </a:r>
            <a:r>
              <a:rPr lang="en-US" altLang="zh-CN" dirty="0"/>
              <a:t>)</a:t>
            </a:r>
            <a:r>
              <a:rPr lang="zh-CN" altLang="zh-CN" dirty="0"/>
              <a:t>。</a:t>
            </a:r>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我国会计准则的构成</a:t>
            </a:r>
            <a:endParaRPr lang="zh-CN" altLang="zh-CN" sz="2200" b="1" dirty="0">
              <a:latin typeface="楷体" panose="02010609060101010101" pitchFamily="49" charset="-122"/>
              <a:ea typeface="楷体" panose="02010609060101010101" pitchFamily="49" charset="-122"/>
            </a:endParaRPr>
          </a:p>
          <a:p>
            <a:r>
              <a:rPr lang="zh-CN" altLang="zh-CN" dirty="0" smtClean="0"/>
              <a:t>我国</a:t>
            </a:r>
            <a:r>
              <a:rPr lang="zh-CN" altLang="zh-CN" dirty="0"/>
              <a:t>企业会计准则构建了比较完整的统一体系。从准则类别看</a:t>
            </a:r>
            <a:r>
              <a:rPr lang="en-US" altLang="zh-CN" dirty="0"/>
              <a:t>,</a:t>
            </a:r>
            <a:r>
              <a:rPr lang="zh-CN" altLang="zh-CN" dirty="0"/>
              <a:t>既有普遍适用的一般准则</a:t>
            </a:r>
            <a:r>
              <a:rPr lang="en-US" altLang="zh-CN" dirty="0"/>
              <a:t>,</a:t>
            </a:r>
            <a:r>
              <a:rPr lang="zh-CN" altLang="zh-CN" dirty="0"/>
              <a:t>又有兼顾特色的特殊行业或业务准则</a:t>
            </a:r>
            <a:r>
              <a:rPr lang="en-US" altLang="zh-CN" dirty="0"/>
              <a:t>,</a:t>
            </a:r>
            <a:r>
              <a:rPr lang="zh-CN" altLang="zh-CN" dirty="0"/>
              <a:t>还有专门规范财务报告问题的报告准则</a:t>
            </a:r>
            <a:r>
              <a:rPr lang="en-US" altLang="zh-CN" dirty="0"/>
              <a:t>;</a:t>
            </a:r>
            <a:r>
              <a:rPr lang="zh-CN" altLang="zh-CN" dirty="0"/>
              <a:t>从准则项目看</a:t>
            </a:r>
            <a:r>
              <a:rPr lang="en-US" altLang="zh-CN" dirty="0"/>
              <a:t>,</a:t>
            </a:r>
            <a:r>
              <a:rPr lang="zh-CN" altLang="zh-CN" dirty="0"/>
              <a:t>从过去偏重工商企业的</a:t>
            </a:r>
            <a:r>
              <a:rPr lang="en-US" altLang="zh-CN" dirty="0"/>
              <a:t>17</a:t>
            </a:r>
            <a:r>
              <a:rPr lang="zh-CN" altLang="zh-CN" dirty="0"/>
              <a:t>项准则</a:t>
            </a:r>
            <a:r>
              <a:rPr lang="en-US" altLang="zh-CN" dirty="0"/>
              <a:t>,</a:t>
            </a:r>
            <a:r>
              <a:rPr lang="zh-CN" altLang="zh-CN" dirty="0"/>
              <a:t>扩展到横跨金融、保险、农业等众多领域的</a:t>
            </a:r>
            <a:r>
              <a:rPr lang="en-US" altLang="zh-CN" dirty="0"/>
              <a:t>39</a:t>
            </a:r>
            <a:r>
              <a:rPr lang="zh-CN" altLang="zh-CN" dirty="0"/>
              <a:t>项准则</a:t>
            </a:r>
            <a:r>
              <a:rPr lang="en-US" altLang="zh-CN" dirty="0"/>
              <a:t>,</a:t>
            </a:r>
            <a:r>
              <a:rPr lang="zh-CN" altLang="zh-CN" dirty="0"/>
              <a:t>覆盖了各类企业的各项经济业务</a:t>
            </a:r>
            <a:r>
              <a:rPr lang="en-US" altLang="zh-CN" dirty="0"/>
              <a:t>;</a:t>
            </a:r>
            <a:r>
              <a:rPr lang="zh-CN" altLang="zh-CN" dirty="0"/>
              <a:t>从层次结构上看</a:t>
            </a:r>
            <a:r>
              <a:rPr lang="en-US" altLang="zh-CN" dirty="0"/>
              <a:t>,</a:t>
            </a:r>
            <a:r>
              <a:rPr lang="zh-CN" altLang="zh-CN" dirty="0"/>
              <a:t>我国企业会计准则由基本准则、具体准则及其应用指南三部分构成。</a:t>
            </a:r>
            <a:endParaRPr lang="zh-CN" altLang="zh-CN" dirty="0"/>
          </a:p>
          <a:p>
            <a:r>
              <a:rPr lang="zh-CN" altLang="zh-CN" dirty="0"/>
              <a:t>第一层次</a:t>
            </a:r>
            <a:r>
              <a:rPr lang="en-US" altLang="zh-CN" dirty="0"/>
              <a:t>:</a:t>
            </a:r>
            <a:r>
              <a:rPr lang="zh-CN" altLang="zh-CN" dirty="0"/>
              <a:t>企业会计准则——基本准则。</a:t>
            </a:r>
            <a:endParaRPr lang="zh-CN" altLang="zh-CN" dirty="0"/>
          </a:p>
          <a:p>
            <a:r>
              <a:rPr lang="zh-CN" altLang="zh-CN" dirty="0"/>
              <a:t>第二层次</a:t>
            </a:r>
            <a:r>
              <a:rPr lang="en-US" altLang="zh-CN" dirty="0"/>
              <a:t>:</a:t>
            </a:r>
            <a:r>
              <a:rPr lang="zh-CN" altLang="zh-CN" dirty="0"/>
              <a:t>企业会计准则——具体准则。</a:t>
            </a:r>
            <a:endParaRPr lang="zh-CN" altLang="zh-CN" dirty="0"/>
          </a:p>
          <a:p>
            <a:r>
              <a:rPr lang="zh-CN" altLang="zh-CN" dirty="0"/>
              <a:t>第三层次</a:t>
            </a:r>
            <a:r>
              <a:rPr lang="en-US" altLang="zh-CN" dirty="0"/>
              <a:t>:</a:t>
            </a:r>
            <a:r>
              <a:rPr lang="zh-CN" altLang="zh-CN" dirty="0"/>
              <a:t>企业会计准则——应用指南。</a:t>
            </a:r>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新会计准则体系的特点</a:t>
            </a:r>
            <a:endParaRPr lang="en-US" altLang="zh-CN" sz="2200" b="1" dirty="0">
              <a:latin typeface="楷体" panose="02010609060101010101" pitchFamily="49" charset="-122"/>
              <a:ea typeface="楷体" panose="02010609060101010101" pitchFamily="49" charset="-122"/>
            </a:endParaRPr>
          </a:p>
          <a:p>
            <a:r>
              <a:rPr lang="en-US" altLang="zh-CN" dirty="0"/>
              <a:t>1.</a:t>
            </a:r>
            <a:r>
              <a:rPr lang="zh-CN" altLang="zh-CN" dirty="0"/>
              <a:t>突出强调了会计信息的真实性和可靠性</a:t>
            </a:r>
            <a:endParaRPr lang="zh-CN" altLang="zh-CN" dirty="0"/>
          </a:p>
          <a:p>
            <a:r>
              <a:rPr lang="en-US" altLang="zh-CN" dirty="0"/>
              <a:t>2.</a:t>
            </a:r>
            <a:r>
              <a:rPr lang="zh-CN" altLang="zh-CN" dirty="0"/>
              <a:t>强化了决策有用会计信息的理念</a:t>
            </a:r>
            <a:endParaRPr lang="zh-CN" altLang="zh-CN" dirty="0"/>
          </a:p>
          <a:p>
            <a:r>
              <a:rPr lang="en-US" altLang="zh-CN" dirty="0"/>
              <a:t>3.</a:t>
            </a:r>
            <a:r>
              <a:rPr lang="zh-CN" altLang="zh-CN" dirty="0"/>
              <a:t>实现了与国际会计惯例的趋同</a:t>
            </a:r>
            <a:endParaRPr lang="zh-CN" altLang="zh-CN" dirty="0"/>
          </a:p>
          <a:p>
            <a:r>
              <a:rPr lang="en-US" altLang="zh-CN" dirty="0"/>
              <a:t>4.</a:t>
            </a:r>
            <a:r>
              <a:rPr lang="zh-CN" altLang="zh-CN" dirty="0"/>
              <a:t>促进了金融衍生产品的发展</a:t>
            </a:r>
            <a:endParaRPr lang="zh-CN" altLang="zh-CN" dirty="0"/>
          </a:p>
          <a:p>
            <a:r>
              <a:rPr lang="en-US" altLang="zh-CN" dirty="0"/>
              <a:t>5.</a:t>
            </a:r>
            <a:r>
              <a:rPr lang="zh-CN" altLang="zh-CN" dirty="0"/>
              <a:t>提高了财务信息披露的透明度</a:t>
            </a:r>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四、企业会计准则的国际协调</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企业会计准则的国际协调</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准则体系整体架构的国际协调</a:t>
            </a:r>
            <a:endParaRPr lang="zh-CN" altLang="zh-CN" dirty="0"/>
          </a:p>
          <a:p>
            <a:r>
              <a:rPr lang="en-US" altLang="zh-CN" dirty="0"/>
              <a:t>2.</a:t>
            </a:r>
            <a:r>
              <a:rPr lang="zh-CN" altLang="zh-CN" dirty="0"/>
              <a:t>准则体系核心理念的国际协调</a:t>
            </a:r>
            <a:endParaRPr lang="zh-CN" altLang="zh-CN" dirty="0"/>
          </a:p>
          <a:p>
            <a:r>
              <a:rPr lang="en-US" altLang="zh-CN" dirty="0"/>
              <a:t>3.</a:t>
            </a:r>
            <a:r>
              <a:rPr lang="zh-CN" altLang="zh-CN" dirty="0"/>
              <a:t>准则体系实施定位的国际协调</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smtClean="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企业会计准则体系等效</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中国与欧盟的会计合作</a:t>
            </a:r>
            <a:endParaRPr lang="zh-CN" altLang="zh-CN" dirty="0"/>
          </a:p>
          <a:p>
            <a:r>
              <a:rPr lang="en-US" altLang="zh-CN" dirty="0"/>
              <a:t>3.</a:t>
            </a:r>
            <a:r>
              <a:rPr lang="zh-CN" altLang="zh-CN" dirty="0"/>
              <a:t>中国与日本、韩国的会计合作</a:t>
            </a:r>
            <a:endParaRPr lang="zh-CN" altLang="zh-CN" dirty="0"/>
          </a:p>
          <a:p>
            <a:r>
              <a:rPr lang="en-US" altLang="zh-CN" dirty="0"/>
              <a:t>4.</a:t>
            </a:r>
            <a:r>
              <a:rPr lang="zh-CN" altLang="zh-CN" dirty="0"/>
              <a:t>中国与澳大利亚的会计合作</a:t>
            </a:r>
            <a:endParaRPr lang="zh-CN" altLang="zh-CN" dirty="0"/>
          </a:p>
          <a:p>
            <a:r>
              <a:rPr lang="en-US" altLang="zh-CN" dirty="0"/>
              <a:t>5.</a:t>
            </a:r>
            <a:r>
              <a:rPr lang="zh-CN" altLang="zh-CN" dirty="0"/>
              <a:t>中国内地与中国香港的会计合作</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会计制度体系	</a:t>
            </a:r>
            <a:endParaRPr lang="zh-CN" altLang="en-US"/>
          </a:p>
        </p:txBody>
      </p:sp>
      <p:sp>
        <p:nvSpPr>
          <p:cNvPr id="3" name="内容占位符 2"/>
          <p:cNvSpPr>
            <a:spLocks noGrp="1"/>
          </p:cNvSpPr>
          <p:nvPr>
            <p:ph idx="1"/>
          </p:nvPr>
        </p:nvSpPr>
        <p:spPr>
          <a:xfrm>
            <a:off x="783590" y="1386840"/>
            <a:ext cx="10620375" cy="5007610"/>
          </a:xfrm>
        </p:spPr>
        <p:txBody>
          <a:bodyPr>
            <a:normAutofit lnSpcReduction="10000"/>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一、会计制度改革的简要回顾</a:t>
            </a:r>
            <a:endParaRPr lang="zh-CN" altLang="zh-CN" sz="2600" b="1" dirty="0">
              <a:latin typeface="黑体" panose="02010609060101010101" pitchFamily="49" charset="-122"/>
              <a:ea typeface="黑体" panose="02010609060101010101" pitchFamily="49" charset="-122"/>
            </a:endParaRPr>
          </a:p>
          <a:p>
            <a:pPr marL="0" indent="0">
              <a:lnSpc>
                <a:spcPct val="15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计划经济时期</a:t>
            </a:r>
            <a:r>
              <a:rPr lang="en-US" altLang="zh-CN" sz="2200" b="1" dirty="0">
                <a:latin typeface="楷体" panose="02010609060101010101" pitchFamily="49" charset="-122"/>
                <a:ea typeface="楷体" panose="02010609060101010101" pitchFamily="49" charset="-122"/>
              </a:rPr>
              <a:t>(1980~1992</a:t>
            </a:r>
            <a:r>
              <a:rPr lang="zh-CN" altLang="zh-CN" sz="2200" b="1" dirty="0">
                <a:latin typeface="楷体" panose="02010609060101010101" pitchFamily="49" charset="-122"/>
                <a:ea typeface="楷体" panose="02010609060101010101" pitchFamily="49" charset="-122"/>
              </a:rPr>
              <a:t>年</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的会计改革</a:t>
            </a:r>
            <a:endParaRPr lang="zh-CN" altLang="zh-CN" sz="2200" b="1" dirty="0">
              <a:latin typeface="楷体" panose="02010609060101010101" pitchFamily="49" charset="-122"/>
              <a:ea typeface="楷体" panose="02010609060101010101" pitchFamily="49" charset="-122"/>
            </a:endParaRPr>
          </a:p>
          <a:p>
            <a:r>
              <a:rPr lang="zh-CN" altLang="zh-CN" dirty="0"/>
              <a:t>在此期间</a:t>
            </a:r>
            <a:r>
              <a:rPr lang="en-US" altLang="zh-CN" dirty="0"/>
              <a:t>,</a:t>
            </a:r>
            <a:r>
              <a:rPr lang="zh-CN" altLang="zh-CN" dirty="0"/>
              <a:t>我国在会计改革方面主要做了以下工作</a:t>
            </a:r>
            <a:r>
              <a:rPr lang="en-US" altLang="zh-CN" dirty="0"/>
              <a:t>:</a:t>
            </a:r>
            <a:r>
              <a:rPr lang="zh-CN" altLang="zh-CN" dirty="0"/>
              <a:t>在</a:t>
            </a:r>
            <a:r>
              <a:rPr lang="en-US" altLang="zh-CN" dirty="0"/>
              <a:t>1982</a:t>
            </a:r>
            <a:r>
              <a:rPr lang="zh-CN" altLang="zh-CN" dirty="0"/>
              <a:t>年我国成为联合国成立的国际会计和报告标准政府间专家工作组成员国</a:t>
            </a:r>
            <a:r>
              <a:rPr lang="en-US" altLang="zh-CN" dirty="0"/>
              <a:t>,</a:t>
            </a:r>
            <a:r>
              <a:rPr lang="zh-CN" altLang="zh-CN" dirty="0"/>
              <a:t>从而对会计国际协调有了一定的发言权。</a:t>
            </a:r>
            <a:r>
              <a:rPr lang="en-US" altLang="zh-CN" dirty="0"/>
              <a:t>1985</a:t>
            </a:r>
            <a:r>
              <a:rPr lang="zh-CN" altLang="zh-CN" dirty="0"/>
              <a:t>年我国颁布了新中国成立后的第一部《会计法》</a:t>
            </a:r>
            <a:r>
              <a:rPr lang="en-US" altLang="zh-CN" dirty="0"/>
              <a:t>,</a:t>
            </a:r>
            <a:r>
              <a:rPr lang="zh-CN" altLang="zh-CN" dirty="0"/>
              <a:t>将会计工作纳入了法制轨道</a:t>
            </a:r>
            <a:r>
              <a:rPr lang="en-US" altLang="zh-CN" dirty="0"/>
              <a:t>,</a:t>
            </a:r>
            <a:r>
              <a:rPr lang="zh-CN" altLang="zh-CN" dirty="0"/>
              <a:t>结束了会计工作无法可依的局面。同年</a:t>
            </a:r>
            <a:r>
              <a:rPr lang="en-US" altLang="zh-CN" dirty="0"/>
              <a:t>,</a:t>
            </a:r>
            <a:r>
              <a:rPr lang="zh-CN" altLang="zh-CN" dirty="0"/>
              <a:t>财政部发布《中外合资经营企业会计制度》和《中外合资经营工业企业会计科目和会计报表》两项制度。</a:t>
            </a:r>
            <a:endParaRPr lang="zh-CN" altLang="zh-CN" dirty="0"/>
          </a:p>
          <a:p>
            <a:r>
              <a:rPr lang="en-US" altLang="zh-CN" dirty="0"/>
              <a:t>1988</a:t>
            </a:r>
            <a:r>
              <a:rPr lang="zh-CN" altLang="zh-CN" dirty="0"/>
              <a:t>年成立会计准则研究组</a:t>
            </a:r>
            <a:r>
              <a:rPr lang="en-US" altLang="zh-CN" dirty="0"/>
              <a:t>(</a:t>
            </a:r>
            <a:r>
              <a:rPr lang="zh-CN" altLang="zh-CN" dirty="0"/>
              <a:t>我国会计准则委员会的前身</a:t>
            </a:r>
            <a:r>
              <a:rPr lang="en-US" altLang="zh-CN" dirty="0"/>
              <a:t>),</a:t>
            </a:r>
            <a:r>
              <a:rPr lang="zh-CN" altLang="zh-CN" dirty="0"/>
              <a:t>开始研究国际会计准则并考虑制定我国会计准则。</a:t>
            </a:r>
            <a:endParaRPr lang="zh-CN" altLang="zh-CN" dirty="0"/>
          </a:p>
          <a:p>
            <a:r>
              <a:rPr lang="en-US" altLang="zh-CN" dirty="0"/>
              <a:t>1992</a:t>
            </a:r>
            <a:r>
              <a:rPr lang="zh-CN" altLang="zh-CN" dirty="0"/>
              <a:t>年底</a:t>
            </a:r>
            <a:r>
              <a:rPr lang="en-US" altLang="zh-CN" dirty="0"/>
              <a:t>,</a:t>
            </a:r>
            <a:r>
              <a:rPr lang="zh-CN" altLang="zh-CN" dirty="0"/>
              <a:t>经国务院批准</a:t>
            </a:r>
            <a:r>
              <a:rPr lang="en-US" altLang="zh-CN" dirty="0"/>
              <a:t>,</a:t>
            </a:r>
            <a:r>
              <a:rPr lang="zh-CN" altLang="zh-CN" dirty="0"/>
              <a:t>财政部发布了“两则两制”</a:t>
            </a:r>
            <a:r>
              <a:rPr lang="en-US" altLang="zh-CN" dirty="0"/>
              <a:t>(</a:t>
            </a:r>
            <a:r>
              <a:rPr lang="zh-CN" altLang="zh-CN" dirty="0"/>
              <a:t>包括企业财务通则、企业会计准则和工业、商品流通、农业、旅游服务、交通运输、邮电通讯、施工企业、房地产开发、对外经济合作、民航、金融、铁路运输和保险等</a:t>
            </a:r>
            <a:r>
              <a:rPr lang="en-US" altLang="zh-CN" dirty="0"/>
              <a:t>13</a:t>
            </a:r>
            <a:r>
              <a:rPr lang="zh-CN" altLang="zh-CN" dirty="0"/>
              <a:t>大行业会计制度和</a:t>
            </a:r>
            <a:r>
              <a:rPr lang="en-US" altLang="zh-CN" dirty="0"/>
              <a:t>10</a:t>
            </a:r>
            <a:r>
              <a:rPr lang="zh-CN" altLang="zh-CN" dirty="0"/>
              <a:t>个行业财务制度</a:t>
            </a:r>
            <a:r>
              <a:rPr lang="en-US" altLang="zh-CN" dirty="0"/>
              <a:t>),</a:t>
            </a:r>
            <a:r>
              <a:rPr lang="zh-CN" altLang="zh-CN" dirty="0"/>
              <a:t>并决定在次年</a:t>
            </a:r>
            <a:r>
              <a:rPr lang="en-US" altLang="zh-CN" dirty="0"/>
              <a:t>7</a:t>
            </a:r>
            <a:r>
              <a:rPr lang="zh-CN" altLang="zh-CN" dirty="0"/>
              <a:t>月</a:t>
            </a:r>
            <a:r>
              <a:rPr lang="en-US" altLang="zh-CN" dirty="0"/>
              <a:t>1</a:t>
            </a:r>
            <a:r>
              <a:rPr lang="zh-CN" altLang="zh-CN" dirty="0"/>
              <a:t>日起施行</a:t>
            </a:r>
            <a:r>
              <a:rPr lang="en-US" altLang="zh-CN" dirty="0"/>
              <a:t>,</a:t>
            </a:r>
            <a:r>
              <a:rPr lang="zh-CN" altLang="zh-CN" dirty="0"/>
              <a:t>结束了我国长期只依赖会计制度而没有会计准则的局面</a:t>
            </a:r>
            <a:r>
              <a:rPr lang="en-US" altLang="zh-CN" dirty="0"/>
              <a:t>,</a:t>
            </a:r>
            <a:r>
              <a:rPr lang="zh-CN" altLang="zh-CN" dirty="0"/>
              <a:t>开始了会计准则和会计制度并行的时期。</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会计制度体系	</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市场经济初期</a:t>
            </a:r>
            <a:r>
              <a:rPr lang="en-US" altLang="zh-CN" sz="2200" b="1" dirty="0">
                <a:latin typeface="楷体" panose="02010609060101010101" pitchFamily="49" charset="-122"/>
                <a:ea typeface="楷体" panose="02010609060101010101" pitchFamily="49" charset="-122"/>
              </a:rPr>
              <a:t>(1993~2007</a:t>
            </a:r>
            <a:r>
              <a:rPr lang="zh-CN" altLang="zh-CN" sz="2200" b="1" dirty="0">
                <a:latin typeface="楷体" panose="02010609060101010101" pitchFamily="49" charset="-122"/>
                <a:ea typeface="楷体" panose="02010609060101010101" pitchFamily="49" charset="-122"/>
              </a:rPr>
              <a:t>年</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的会计改革</a:t>
            </a:r>
            <a:endParaRPr lang="zh-CN" altLang="zh-CN" sz="2200" b="1" dirty="0">
              <a:latin typeface="楷体" panose="02010609060101010101" pitchFamily="49" charset="-122"/>
              <a:ea typeface="楷体" panose="02010609060101010101" pitchFamily="49" charset="-122"/>
            </a:endParaRPr>
          </a:p>
          <a:p>
            <a:r>
              <a:rPr lang="zh-CN" altLang="zh-CN" dirty="0"/>
              <a:t>在此期间</a:t>
            </a:r>
            <a:r>
              <a:rPr lang="en-US" altLang="zh-CN" dirty="0"/>
              <a:t>,</a:t>
            </a:r>
            <a:r>
              <a:rPr lang="zh-CN" altLang="zh-CN" dirty="0"/>
              <a:t>我国在会计改革方面主要做了以下工作</a:t>
            </a:r>
            <a:r>
              <a:rPr lang="en-US" altLang="zh-CN" dirty="0"/>
              <a:t>:1993</a:t>
            </a:r>
            <a:r>
              <a:rPr lang="zh-CN" altLang="zh-CN" dirty="0"/>
              <a:t>年财政部用招标方式聘请德勤国际会计公司作为我国制定会计准则的咨询顾问</a:t>
            </a:r>
            <a:r>
              <a:rPr lang="en-US" altLang="zh-CN" dirty="0"/>
              <a:t>,</a:t>
            </a:r>
            <a:r>
              <a:rPr lang="zh-CN" altLang="zh-CN" dirty="0"/>
              <a:t>第一期</a:t>
            </a:r>
            <a:r>
              <a:rPr lang="en-US" altLang="zh-CN" dirty="0"/>
              <a:t>(1993~1996</a:t>
            </a:r>
            <a:r>
              <a:rPr lang="zh-CN" altLang="zh-CN" dirty="0"/>
              <a:t>年</a:t>
            </a:r>
            <a:r>
              <a:rPr lang="en-US" altLang="zh-CN" dirty="0"/>
              <a:t>)</a:t>
            </a:r>
            <a:r>
              <a:rPr lang="zh-CN" altLang="zh-CN" dirty="0"/>
              <a:t>合作完成了</a:t>
            </a:r>
            <a:r>
              <a:rPr lang="en-US" altLang="zh-CN" dirty="0"/>
              <a:t>30</a:t>
            </a:r>
            <a:r>
              <a:rPr lang="zh-CN" altLang="zh-CN" dirty="0"/>
              <a:t>项会计准则的征求意见稿。</a:t>
            </a:r>
            <a:r>
              <a:rPr lang="en-US" altLang="zh-CN" dirty="0"/>
              <a:t>1997</a:t>
            </a:r>
            <a:r>
              <a:rPr lang="zh-CN" altLang="zh-CN" dirty="0"/>
              <a:t>年发布第一项会计准则至</a:t>
            </a:r>
            <a:r>
              <a:rPr lang="en-US" altLang="zh-CN" dirty="0"/>
              <a:t>2004</a:t>
            </a:r>
            <a:r>
              <a:rPr lang="zh-CN" altLang="zh-CN" dirty="0"/>
              <a:t>年底我国陆续发布了</a:t>
            </a:r>
            <a:r>
              <a:rPr lang="en-US" altLang="zh-CN" dirty="0"/>
              <a:t>16</a:t>
            </a:r>
            <a:r>
              <a:rPr lang="zh-CN" altLang="zh-CN" dirty="0"/>
              <a:t>项具体准则并在上市公司施行</a:t>
            </a:r>
            <a:r>
              <a:rPr lang="en-US" altLang="zh-CN" dirty="0"/>
              <a:t>,</a:t>
            </a:r>
            <a:r>
              <a:rPr lang="zh-CN" altLang="zh-CN" dirty="0"/>
              <a:t>我国正式加入国际会计师联合会和国际会计准则委员会并成为后者的观察员</a:t>
            </a:r>
            <a:r>
              <a:rPr lang="en-US" altLang="zh-CN" dirty="0"/>
              <a:t>,</a:t>
            </a:r>
            <a:r>
              <a:rPr lang="zh-CN" altLang="zh-CN" dirty="0"/>
              <a:t>通过国际交流更好地了解国际会计准则的制定动向和趋向</a:t>
            </a:r>
            <a:r>
              <a:rPr lang="en-US" altLang="zh-CN" dirty="0"/>
              <a:t>,</a:t>
            </a:r>
            <a:r>
              <a:rPr lang="zh-CN" altLang="zh-CN" dirty="0"/>
              <a:t>为我国制定和修改会计准则明确了思路和方向。</a:t>
            </a:r>
            <a:r>
              <a:rPr lang="en-US" altLang="zh-CN" dirty="0"/>
              <a:t>1998</a:t>
            </a:r>
            <a:r>
              <a:rPr lang="zh-CN" altLang="zh-CN" dirty="0"/>
              <a:t>年我国正式成立会计准则委员会</a:t>
            </a:r>
            <a:r>
              <a:rPr lang="en-US" altLang="zh-CN" dirty="0"/>
              <a:t>,</a:t>
            </a:r>
            <a:r>
              <a:rPr lang="zh-CN" altLang="zh-CN" dirty="0"/>
              <a:t>同年修改了</a:t>
            </a:r>
            <a:r>
              <a:rPr lang="en-US" altLang="zh-CN" dirty="0"/>
              <a:t>1993</a:t>
            </a:r>
            <a:r>
              <a:rPr lang="zh-CN" altLang="zh-CN" dirty="0"/>
              <a:t>年发布的《股份制试点企业会计制度》。</a:t>
            </a:r>
            <a:endParaRPr lang="zh-CN" altLang="zh-CN" dirty="0"/>
          </a:p>
          <a:p>
            <a:r>
              <a:rPr lang="en-US" altLang="zh-CN" dirty="0"/>
              <a:t>2000</a:t>
            </a:r>
            <a:r>
              <a:rPr lang="zh-CN" altLang="zh-CN" dirty="0"/>
              <a:t>年我国开始新一轮的会计改革</a:t>
            </a:r>
            <a:r>
              <a:rPr lang="en-US" altLang="zh-CN" dirty="0"/>
              <a:t>,</a:t>
            </a:r>
            <a:r>
              <a:rPr lang="zh-CN" altLang="zh-CN" dirty="0"/>
              <a:t>打破了此前的按行业按所有制划分的会计制度</a:t>
            </a:r>
            <a:r>
              <a:rPr lang="en-US" altLang="zh-CN" dirty="0"/>
              <a:t>,</a:t>
            </a:r>
            <a:r>
              <a:rPr lang="zh-CN" altLang="zh-CN" dirty="0"/>
              <a:t>制定了《企业会计制度》</a:t>
            </a:r>
            <a:r>
              <a:rPr lang="en-US" altLang="zh-CN" dirty="0"/>
              <a:t>(</a:t>
            </a:r>
            <a:r>
              <a:rPr lang="zh-CN" altLang="zh-CN" dirty="0"/>
              <a:t>实际上是大中型企业会计制度</a:t>
            </a:r>
            <a:r>
              <a:rPr lang="en-US" altLang="zh-CN" dirty="0"/>
              <a:t>),</a:t>
            </a:r>
            <a:r>
              <a:rPr lang="zh-CN" altLang="zh-CN" dirty="0"/>
              <a:t>于</a:t>
            </a:r>
            <a:r>
              <a:rPr lang="en-US" altLang="zh-CN" dirty="0"/>
              <a:t>2001</a:t>
            </a:r>
            <a:r>
              <a:rPr lang="zh-CN" altLang="zh-CN" dirty="0"/>
              <a:t>年起在上市公司中施行。</a:t>
            </a:r>
            <a:r>
              <a:rPr lang="en-US" altLang="zh-CN" dirty="0"/>
              <a:t>2001</a:t>
            </a:r>
            <a:r>
              <a:rPr lang="zh-CN" altLang="zh-CN" dirty="0"/>
              <a:t>年发布《金融企业会计制度》</a:t>
            </a:r>
            <a:r>
              <a:rPr lang="en-US" altLang="zh-CN" dirty="0"/>
              <a:t>,</a:t>
            </a:r>
            <a:r>
              <a:rPr lang="zh-CN" altLang="zh-CN" dirty="0"/>
              <a:t>于</a:t>
            </a:r>
            <a:r>
              <a:rPr lang="en-US" altLang="zh-CN" dirty="0"/>
              <a:t>2002</a:t>
            </a:r>
            <a:r>
              <a:rPr lang="zh-CN" altLang="zh-CN" dirty="0"/>
              <a:t>年</a:t>
            </a:r>
            <a:r>
              <a:rPr lang="en-US" altLang="zh-CN" dirty="0"/>
              <a:t>1</a:t>
            </a:r>
            <a:r>
              <a:rPr lang="zh-CN" altLang="zh-CN" dirty="0"/>
              <a:t>月施行。</a:t>
            </a:r>
            <a:r>
              <a:rPr lang="en-US" altLang="zh-CN" dirty="0"/>
              <a:t>2004</a:t>
            </a:r>
            <a:r>
              <a:rPr lang="zh-CN" altLang="zh-CN" dirty="0"/>
              <a:t>年发布《小企业会计制度》</a:t>
            </a:r>
            <a:r>
              <a:rPr lang="en-US" altLang="zh-CN" dirty="0"/>
              <a:t>,</a:t>
            </a:r>
            <a:r>
              <a:rPr lang="zh-CN" altLang="zh-CN" dirty="0"/>
              <a:t>于</a:t>
            </a:r>
            <a:r>
              <a:rPr lang="en-US" altLang="zh-CN" dirty="0"/>
              <a:t>2005</a:t>
            </a:r>
            <a:r>
              <a:rPr lang="zh-CN" altLang="zh-CN" dirty="0"/>
              <a:t>年</a:t>
            </a:r>
            <a:r>
              <a:rPr lang="en-US" altLang="zh-CN" dirty="0"/>
              <a:t>1</a:t>
            </a:r>
            <a:r>
              <a:rPr lang="zh-CN" altLang="zh-CN" dirty="0"/>
              <a:t>月施行。</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会计制度体系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二、我国会计制度体系</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会计制度按其性质分类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企业会计制度</a:t>
            </a:r>
            <a:endParaRPr lang="zh-CN" altLang="zh-CN" dirty="0"/>
          </a:p>
          <a:p>
            <a:r>
              <a:rPr lang="en-US" altLang="zh-CN" dirty="0"/>
              <a:t>2.</a:t>
            </a:r>
            <a:r>
              <a:rPr lang="zh-CN" altLang="zh-CN" dirty="0"/>
              <a:t>预算会计制度</a:t>
            </a:r>
            <a:endParaRPr lang="zh-CN" altLang="zh-CN" dirty="0"/>
          </a:p>
          <a:p>
            <a:pPr marL="0" indent="0">
              <a:lnSpc>
                <a:spcPct val="145000"/>
              </a:lnSpc>
              <a:spcBef>
                <a:spcPts val="15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会计制度按其内容分类</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会计工作制度</a:t>
            </a:r>
            <a:endParaRPr lang="zh-CN" altLang="zh-CN" dirty="0"/>
          </a:p>
          <a:p>
            <a:r>
              <a:rPr lang="en-US" altLang="zh-CN" dirty="0"/>
              <a:t>2.</a:t>
            </a:r>
            <a:r>
              <a:rPr lang="zh-CN" altLang="zh-CN" dirty="0"/>
              <a:t>会计核算制度</a:t>
            </a:r>
            <a:endParaRPr lang="zh-CN" altLang="zh-CN" dirty="0"/>
          </a:p>
          <a:p>
            <a:r>
              <a:rPr lang="en-US" altLang="zh-CN" dirty="0"/>
              <a:t>3.</a:t>
            </a:r>
            <a:r>
              <a:rPr lang="zh-CN" altLang="zh-CN" dirty="0"/>
              <a:t>会计监督制度</a:t>
            </a:r>
            <a:endParaRPr lang="zh-CN" altLang="zh-CN" dirty="0"/>
          </a:p>
          <a:p>
            <a:r>
              <a:rPr lang="en-US" altLang="zh-CN" dirty="0"/>
              <a:t>4.</a:t>
            </a:r>
            <a:r>
              <a:rPr lang="zh-CN" altLang="zh-CN" dirty="0"/>
              <a:t>会计管理制度</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0" y="3"/>
            <a:ext cx="12189778" cy="6955155"/>
          </a:xfrm>
          <a:prstGeom prst="rect">
            <a:avLst/>
          </a:prstGeom>
        </p:spPr>
      </p:pic>
      <p:grpSp>
        <p:nvGrpSpPr>
          <p:cNvPr id="29" name="组合 28"/>
          <p:cNvGrpSpPr/>
          <p:nvPr/>
        </p:nvGrpSpPr>
        <p:grpSpPr>
          <a:xfrm>
            <a:off x="2669828" y="2825751"/>
            <a:ext cx="6372030" cy="1938655"/>
            <a:chOff x="4365" y="3880"/>
            <a:chExt cx="10036" cy="3053"/>
          </a:xfrm>
        </p:grpSpPr>
        <p:pic>
          <p:nvPicPr>
            <p:cNvPr id="19" name="图片 18"/>
            <p:cNvPicPr>
              <a:picLocks noChangeAspect="1"/>
            </p:cNvPicPr>
            <p:nvPr/>
          </p:nvPicPr>
          <p:blipFill>
            <a:blip r:embed="rId2"/>
            <a:stretch>
              <a:fillRect/>
            </a:stretch>
          </p:blipFill>
          <p:spPr>
            <a:xfrm rot="5400000">
              <a:off x="3461" y="4941"/>
              <a:ext cx="2423" cy="615"/>
            </a:xfrm>
            <a:prstGeom prst="rect">
              <a:avLst/>
            </a:prstGeom>
          </p:spPr>
        </p:pic>
        <p:grpSp>
          <p:nvGrpSpPr>
            <p:cNvPr id="28" name="组合 27"/>
            <p:cNvGrpSpPr/>
            <p:nvPr/>
          </p:nvGrpSpPr>
          <p:grpSpPr>
            <a:xfrm>
              <a:off x="4450" y="3880"/>
              <a:ext cx="9951" cy="3053"/>
              <a:chOff x="4450" y="3286"/>
              <a:chExt cx="9951" cy="3053"/>
            </a:xfrm>
          </p:grpSpPr>
          <p:grpSp>
            <p:nvGrpSpPr>
              <p:cNvPr id="27" name="组合 26"/>
              <p:cNvGrpSpPr/>
              <p:nvPr/>
            </p:nvGrpSpPr>
            <p:grpSpPr>
              <a:xfrm>
                <a:off x="4450" y="3286"/>
                <a:ext cx="9951" cy="3053"/>
                <a:chOff x="4450" y="3242"/>
                <a:chExt cx="9951" cy="3053"/>
              </a:xfrm>
            </p:grpSpPr>
            <p:grpSp>
              <p:nvGrpSpPr>
                <p:cNvPr id="25604" name="组合 25603"/>
                <p:cNvGrpSpPr/>
                <p:nvPr/>
              </p:nvGrpSpPr>
              <p:grpSpPr>
                <a:xfrm>
                  <a:off x="4450" y="3242"/>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4322"/>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5417"/>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sp>
            <p:nvSpPr>
              <p:cNvPr id="25629" name="Rectangle 29"/>
              <p:cNvSpPr/>
              <p:nvPr/>
            </p:nvSpPr>
            <p:spPr>
              <a:xfrm>
                <a:off x="6002" y="3416"/>
                <a:ext cx="7818" cy="582"/>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会计法律规范体系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endParaRPr>
              </a:p>
            </p:txBody>
          </p:sp>
          <p:sp>
            <p:nvSpPr>
              <p:cNvPr id="25630" name="Rectangle 30"/>
              <p:cNvSpPr/>
              <p:nvPr/>
            </p:nvSpPr>
            <p:spPr>
              <a:xfrm>
                <a:off x="6002" y="4511"/>
                <a:ext cx="7818" cy="582"/>
              </a:xfrm>
              <a:prstGeom prst="rect">
                <a:avLst/>
              </a:prstGeom>
              <a:noFill/>
              <a:ln w="9525">
                <a:noFill/>
              </a:ln>
            </p:spPr>
            <p:txBody>
              <a:bodyPr wrap="square">
                <a:spAutoFit/>
              </a:bodyPr>
              <a:lstStyle/>
              <a:p>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企业会计准则体系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endParaRPr>
              </a:p>
            </p:txBody>
          </p:sp>
          <p:sp>
            <p:nvSpPr>
              <p:cNvPr id="25631" name="Rectangle 31"/>
              <p:cNvSpPr/>
              <p:nvPr/>
            </p:nvSpPr>
            <p:spPr>
              <a:xfrm>
                <a:off x="6002" y="561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会计制度体系	</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endParaRPr>
              </a:p>
            </p:txBody>
          </p:sp>
        </p:grpSp>
      </p:grpSp>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lstStyle/>
          <a:p>
            <a:pPr marL="0" indent="0">
              <a:buNone/>
            </a:pPr>
            <a:r>
              <a:rPr lang="zh-CN" altLang="zh-CN" sz="2600" b="1" dirty="0">
                <a:latin typeface="黑体" panose="02010609060101010101" pitchFamily="49" charset="-122"/>
                <a:ea typeface="黑体" panose="02010609060101010101" pitchFamily="49" charset="-122"/>
              </a:rPr>
              <a:t>一、会计法律</a:t>
            </a:r>
            <a:endParaRPr lang="zh-CN" altLang="zh-CN" sz="2600" b="1" dirty="0">
              <a:latin typeface="黑体" panose="02010609060101010101" pitchFamily="49" charset="-122"/>
              <a:ea typeface="黑体" panose="02010609060101010101" pitchFamily="49" charset="-122"/>
            </a:endParaRPr>
          </a:p>
          <a:p>
            <a:r>
              <a:rPr lang="zh-CN" altLang="zh-CN" dirty="0"/>
              <a:t>会计法律是由国家政权以法律形式调整会计关系的行为规范。我国会计法律是由全国人民代表大会常务委员会制定的</a:t>
            </a:r>
            <a:r>
              <a:rPr lang="en-US" altLang="zh-CN" dirty="0"/>
              <a:t>,</a:t>
            </a:r>
            <a:r>
              <a:rPr lang="zh-CN" altLang="zh-CN" dirty="0"/>
              <a:t>如《会计法》《注册会计师法》以及《公司法》第八章关于公司财务、会计的规定等。会计法律依据《宪法》的基本精神制定</a:t>
            </a:r>
            <a:r>
              <a:rPr lang="en-US" altLang="zh-CN" dirty="0"/>
              <a:t>,</a:t>
            </a:r>
            <a:r>
              <a:rPr lang="zh-CN" altLang="zh-CN" dirty="0"/>
              <a:t>具有强制性</a:t>
            </a:r>
            <a:r>
              <a:rPr lang="en-US" altLang="zh-CN" dirty="0"/>
              <a:t>,</a:t>
            </a:r>
            <a:r>
              <a:rPr lang="zh-CN" altLang="zh-CN" dirty="0"/>
              <a:t>是调整会计关系的总规范</a:t>
            </a:r>
            <a:r>
              <a:rPr lang="en-US" altLang="zh-CN" dirty="0"/>
              <a:t>,</a:t>
            </a:r>
            <a:r>
              <a:rPr lang="zh-CN" altLang="zh-CN" dirty="0"/>
              <a:t>对会计行政法规、会计规章的制定与实施具有普遍的指导意义。《会计法》是我国一切会计工作均要遵守的最重要的根本大法</a:t>
            </a:r>
            <a:r>
              <a:rPr lang="en-US" altLang="zh-CN" dirty="0"/>
              <a:t>,</a:t>
            </a:r>
            <a:r>
              <a:rPr lang="zh-CN" altLang="zh-CN" dirty="0"/>
              <a:t>在会计法律规范体系构成中居于最高层次</a:t>
            </a:r>
            <a:r>
              <a:rPr lang="en-US" altLang="zh-CN" dirty="0"/>
              <a:t>,</a:t>
            </a:r>
            <a:r>
              <a:rPr lang="zh-CN" altLang="zh-CN" dirty="0"/>
              <a:t>是制定其他会计行政法规、会计规章的依据</a:t>
            </a:r>
            <a:r>
              <a:rPr lang="en-US" altLang="zh-CN" dirty="0"/>
              <a:t>,</a:t>
            </a:r>
            <a:r>
              <a:rPr lang="zh-CN" altLang="zh-CN" dirty="0"/>
              <a:t>也是指导会计工作的最高准则。</a:t>
            </a:r>
            <a:endParaRPr lang="zh-CN" altLang="zh-CN" dirty="0"/>
          </a:p>
          <a:p>
            <a:r>
              <a:rPr lang="zh-CN" altLang="zh-CN" dirty="0"/>
              <a:t>我国的会计立法主要以制定国家统一的会计制度为起点</a:t>
            </a:r>
            <a:r>
              <a:rPr lang="en-US" altLang="zh-CN" dirty="0"/>
              <a:t>,</a:t>
            </a:r>
            <a:r>
              <a:rPr lang="zh-CN" altLang="zh-CN" dirty="0"/>
              <a:t>逐步建立起以规范会计秩序为主要内容的会计法律规范体系。</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normAutofit/>
          </a:bodyPr>
          <a:lstStyle/>
          <a:p>
            <a:pPr marL="0" indent="0">
              <a:buNone/>
            </a:pPr>
            <a:r>
              <a:rPr lang="zh-CN" altLang="zh-CN" sz="2600" b="1" dirty="0">
                <a:latin typeface="黑体" panose="02010609060101010101" pitchFamily="49" charset="-122"/>
                <a:ea typeface="黑体" panose="02010609060101010101" pitchFamily="49" charset="-122"/>
              </a:rPr>
              <a:t>二、会计行政法规</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《企业财务报告条例》</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企业财务报告的定义与责任</a:t>
            </a:r>
            <a:endParaRPr lang="zh-CN" altLang="zh-CN" dirty="0"/>
          </a:p>
          <a:p>
            <a:r>
              <a:rPr lang="en-US" altLang="zh-CN" dirty="0"/>
              <a:t>2.</a:t>
            </a:r>
            <a:r>
              <a:rPr lang="zh-CN" altLang="zh-CN" dirty="0"/>
              <a:t>财务会计报告的构成</a:t>
            </a:r>
            <a:endParaRPr lang="zh-CN" altLang="zh-CN" dirty="0"/>
          </a:p>
          <a:p>
            <a:r>
              <a:rPr lang="en-US" altLang="zh-CN" dirty="0"/>
              <a:t>3.</a:t>
            </a:r>
            <a:r>
              <a:rPr lang="zh-CN" altLang="zh-CN" dirty="0"/>
              <a:t>财务会计报告的编制</a:t>
            </a:r>
            <a:endParaRPr lang="zh-CN" altLang="zh-CN" dirty="0"/>
          </a:p>
          <a:p>
            <a:r>
              <a:rPr lang="en-US" altLang="zh-CN" dirty="0"/>
              <a:t>4.</a:t>
            </a:r>
            <a:r>
              <a:rPr lang="zh-CN" altLang="zh-CN" dirty="0"/>
              <a:t>财务会计报告的对外提供</a:t>
            </a:r>
            <a:endParaRPr lang="zh-CN" altLang="zh-CN" dirty="0"/>
          </a:p>
          <a:p>
            <a:r>
              <a:rPr lang="en-US" altLang="zh-CN" dirty="0"/>
              <a:t>5.</a:t>
            </a:r>
            <a:r>
              <a:rPr lang="zh-CN" altLang="zh-CN" dirty="0"/>
              <a:t>法律责任</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《总会计师条例》</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总会计师的地位</a:t>
            </a:r>
            <a:endParaRPr lang="zh-CN" altLang="zh-CN" dirty="0"/>
          </a:p>
          <a:p>
            <a:r>
              <a:rPr lang="en-US" altLang="zh-CN" dirty="0"/>
              <a:t>2.</a:t>
            </a:r>
            <a:r>
              <a:rPr lang="zh-CN" altLang="zh-CN" dirty="0"/>
              <a:t>总会计师的任职条件</a:t>
            </a:r>
            <a:endParaRPr lang="zh-CN" altLang="zh-CN" dirty="0"/>
          </a:p>
          <a:p>
            <a:r>
              <a:rPr lang="en-US" altLang="zh-CN" dirty="0"/>
              <a:t>3.</a:t>
            </a:r>
            <a:r>
              <a:rPr lang="zh-CN" altLang="zh-CN" dirty="0"/>
              <a:t>总会计师的职责</a:t>
            </a:r>
            <a:endParaRPr lang="zh-CN" altLang="zh-CN" dirty="0"/>
          </a:p>
          <a:p>
            <a:r>
              <a:rPr lang="en-US" altLang="zh-CN" dirty="0"/>
              <a:t>4.</a:t>
            </a:r>
            <a:r>
              <a:rPr lang="zh-CN" altLang="zh-CN" dirty="0"/>
              <a:t>总会计师的权限</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lstStyle/>
          <a:p>
            <a:pPr marL="0" indent="0">
              <a:buNone/>
            </a:pPr>
            <a:r>
              <a:rPr lang="zh-CN" altLang="zh-CN" sz="2600" b="1" dirty="0">
                <a:latin typeface="黑体" panose="02010609060101010101" pitchFamily="49" charset="-122"/>
                <a:ea typeface="黑体" panose="02010609060101010101" pitchFamily="49" charset="-122"/>
              </a:rPr>
              <a:t>三、会计部门规章</a:t>
            </a:r>
            <a:endParaRPr lang="zh-CN" altLang="zh-CN" sz="2600" b="1" dirty="0">
              <a:latin typeface="黑体" panose="02010609060101010101" pitchFamily="49" charset="-122"/>
              <a:ea typeface="黑体" panose="02010609060101010101" pitchFamily="49" charset="-122"/>
            </a:endParaRPr>
          </a:p>
          <a:p>
            <a:r>
              <a:rPr lang="zh-CN" altLang="zh-CN" dirty="0"/>
              <a:t>会计部门规章是依据会计法律与会计行政法规</a:t>
            </a:r>
            <a:r>
              <a:rPr lang="en-US" altLang="zh-CN" dirty="0"/>
              <a:t>,</a:t>
            </a:r>
            <a:r>
              <a:rPr lang="zh-CN" altLang="zh-CN" dirty="0"/>
              <a:t>因某一项会计工作的规范需要而制定的</a:t>
            </a:r>
            <a:r>
              <a:rPr lang="en-US" altLang="zh-CN" dirty="0"/>
              <a:t>,</a:t>
            </a:r>
            <a:r>
              <a:rPr lang="zh-CN" altLang="zh-CN" dirty="0"/>
              <a:t>具体也可分为全国性的会计部门规章与地方性的会计部门规章两类。</a:t>
            </a:r>
            <a:endParaRPr lang="zh-CN" altLang="zh-CN" dirty="0"/>
          </a:p>
          <a:p>
            <a:r>
              <a:rPr lang="zh-CN" altLang="zh-CN" dirty="0"/>
              <a:t>全国性的会计部门规章是由财政部或与国务院其他部、委联合</a:t>
            </a:r>
            <a:r>
              <a:rPr lang="en-US" altLang="zh-CN" dirty="0"/>
              <a:t>,</a:t>
            </a:r>
            <a:r>
              <a:rPr lang="zh-CN" altLang="zh-CN" dirty="0"/>
              <a:t>依据会计法律及会计法规的规定所制定颁布的在全国具有法律效力的有关会计方面的基础性文件</a:t>
            </a:r>
            <a:r>
              <a:rPr lang="en-US" altLang="zh-CN" dirty="0"/>
              <a:t>,</a:t>
            </a:r>
            <a:r>
              <a:rPr lang="zh-CN" altLang="zh-CN" dirty="0"/>
              <a:t>该文件由国务院主管部门以部长令公布。</a:t>
            </a:r>
            <a:endParaRPr lang="zh-CN" altLang="zh-CN" dirty="0"/>
          </a:p>
          <a:p>
            <a:r>
              <a:rPr lang="zh-CN" altLang="zh-CN" dirty="0"/>
              <a:t>地方性的会计部门规章是由地方人民政府根据法律、法规授权</a:t>
            </a:r>
            <a:r>
              <a:rPr lang="en-US" altLang="zh-CN" dirty="0"/>
              <a:t>,</a:t>
            </a:r>
            <a:r>
              <a:rPr lang="zh-CN" altLang="zh-CN" dirty="0"/>
              <a:t>结合本地实际情况所制定的</a:t>
            </a:r>
            <a:r>
              <a:rPr lang="en-US" altLang="zh-CN" dirty="0"/>
              <a:t>,</a:t>
            </a:r>
            <a:r>
              <a:rPr lang="zh-CN" altLang="zh-CN" dirty="0"/>
              <a:t>仅在本行政区域内具有法律效力的基础性文件。</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四、规范性文件</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《会计基础工作规范》</a:t>
            </a:r>
            <a:endParaRPr lang="zh-CN" altLang="zh-CN" sz="2200" b="1" dirty="0">
              <a:latin typeface="楷体" panose="02010609060101010101" pitchFamily="49" charset="-122"/>
              <a:ea typeface="楷体" panose="02010609060101010101" pitchFamily="49" charset="-122"/>
            </a:endParaRPr>
          </a:p>
          <a:p>
            <a:r>
              <a:rPr lang="zh-CN" altLang="zh-CN" dirty="0"/>
              <a:t>《会计基础工作规范》</a:t>
            </a:r>
            <a:r>
              <a:rPr lang="en-US" altLang="zh-CN" dirty="0"/>
              <a:t>(1996</a:t>
            </a:r>
            <a:r>
              <a:rPr lang="zh-CN" altLang="zh-CN" dirty="0"/>
              <a:t>年财政部财会字</a:t>
            </a:r>
            <a:r>
              <a:rPr lang="en-US" altLang="zh-CN" dirty="0"/>
              <a:t>19</a:t>
            </a:r>
            <a:r>
              <a:rPr lang="zh-CN" altLang="zh-CN" dirty="0"/>
              <a:t>号</a:t>
            </a:r>
            <a:r>
              <a:rPr lang="en-US" altLang="zh-CN" dirty="0"/>
              <a:t>)</a:t>
            </a:r>
            <a:r>
              <a:rPr lang="zh-CN" altLang="zh-CN" dirty="0"/>
              <a:t>是在财政部于</a:t>
            </a:r>
            <a:r>
              <a:rPr lang="en-US" altLang="zh-CN" dirty="0"/>
              <a:t>1984</a:t>
            </a:r>
            <a:r>
              <a:rPr lang="zh-CN" altLang="zh-CN" dirty="0"/>
              <a:t>年</a:t>
            </a:r>
            <a:r>
              <a:rPr lang="en-US" altLang="zh-CN" dirty="0"/>
              <a:t>4</a:t>
            </a:r>
            <a:r>
              <a:rPr lang="zh-CN" altLang="zh-CN" dirty="0"/>
              <a:t>月发布的《会计人员工作规则》基础上修订</a:t>
            </a:r>
            <a:r>
              <a:rPr lang="en-US" altLang="zh-CN" dirty="0"/>
              <a:t>,</a:t>
            </a:r>
            <a:r>
              <a:rPr lang="zh-CN" altLang="zh-CN" dirty="0"/>
              <a:t>并于</a:t>
            </a:r>
            <a:r>
              <a:rPr lang="en-US" altLang="zh-CN" dirty="0"/>
              <a:t>1996</a:t>
            </a:r>
            <a:r>
              <a:rPr lang="zh-CN" altLang="zh-CN" dirty="0"/>
              <a:t>年</a:t>
            </a:r>
            <a:r>
              <a:rPr lang="en-US" altLang="zh-CN" dirty="0"/>
              <a:t>6</a:t>
            </a:r>
            <a:r>
              <a:rPr lang="zh-CN" altLang="zh-CN" dirty="0"/>
              <a:t>月</a:t>
            </a:r>
            <a:r>
              <a:rPr lang="en-US" altLang="zh-CN" dirty="0"/>
              <a:t>17</a:t>
            </a:r>
            <a:r>
              <a:rPr lang="zh-CN" altLang="zh-CN" dirty="0"/>
              <a:t>日重新发布的一项重要会计规章</a:t>
            </a:r>
            <a:r>
              <a:rPr lang="en-US" altLang="zh-CN" dirty="0"/>
              <a:t>,</a:t>
            </a:r>
            <a:r>
              <a:rPr lang="zh-CN" altLang="zh-CN" dirty="0"/>
              <a:t>对会计基础工作方面的有关内容做出了较为系统的规定。《会计基础工作规范》由“总则”“会计机构与会计人员”“会计核算”“会计监督”“内部会计管理制度”与“附则”</a:t>
            </a:r>
            <a:r>
              <a:rPr lang="en-US" altLang="zh-CN" dirty="0"/>
              <a:t>6</a:t>
            </a:r>
            <a:r>
              <a:rPr lang="zh-CN" altLang="zh-CN" dirty="0"/>
              <a:t>章构成</a:t>
            </a:r>
            <a:r>
              <a:rPr lang="en-US" altLang="zh-CN" dirty="0"/>
              <a:t>,</a:t>
            </a:r>
            <a:r>
              <a:rPr lang="zh-CN" altLang="zh-CN" dirty="0"/>
              <a:t>计</a:t>
            </a:r>
            <a:r>
              <a:rPr lang="en-US" altLang="zh-CN" dirty="0"/>
              <a:t>101</a:t>
            </a:r>
            <a:r>
              <a:rPr lang="zh-CN" altLang="zh-CN" dirty="0"/>
              <a:t>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会计法律规范体系	</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smtClean="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《会计档案管理办法》</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会计档案的概念和种类</a:t>
            </a:r>
            <a:endParaRPr lang="zh-CN" altLang="zh-CN" dirty="0"/>
          </a:p>
          <a:p>
            <a:r>
              <a:rPr lang="en-US" altLang="zh-CN" dirty="0"/>
              <a:t>2.</a:t>
            </a:r>
            <a:r>
              <a:rPr lang="zh-CN" altLang="zh-CN" dirty="0"/>
              <a:t>会计档案的归档</a:t>
            </a:r>
            <a:endParaRPr lang="zh-CN" altLang="zh-CN" dirty="0"/>
          </a:p>
          <a:p>
            <a:r>
              <a:rPr lang="en-US" altLang="zh-CN" dirty="0"/>
              <a:t>3.</a:t>
            </a:r>
            <a:r>
              <a:rPr lang="zh-CN" altLang="zh-CN" dirty="0"/>
              <a:t>会计档案的保管期限</a:t>
            </a:r>
            <a:endParaRPr lang="zh-CN" altLang="zh-CN" dirty="0"/>
          </a:p>
          <a:p>
            <a:r>
              <a:rPr lang="en-US" altLang="zh-CN" dirty="0"/>
              <a:t>4.</a:t>
            </a:r>
            <a:r>
              <a:rPr lang="zh-CN" altLang="zh-CN" dirty="0"/>
              <a:t>会计档案的销毁</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企业会计准则体系	</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一、国际会计准则</a:t>
            </a:r>
            <a:endParaRPr lang="zh-CN" altLang="zh-CN" sz="2600" b="1" dirty="0">
              <a:latin typeface="黑体" panose="02010609060101010101" pitchFamily="49" charset="-122"/>
              <a:ea typeface="黑体" panose="02010609060101010101" pitchFamily="49" charset="-122"/>
            </a:endParaRPr>
          </a:p>
          <a:p>
            <a:r>
              <a:rPr lang="en-US" altLang="zh-CN" dirty="0"/>
              <a:t>1973</a:t>
            </a:r>
            <a:r>
              <a:rPr lang="zh-CN" altLang="zh-CN" dirty="0"/>
              <a:t>年</a:t>
            </a:r>
            <a:r>
              <a:rPr lang="en-US" altLang="zh-CN" dirty="0"/>
              <a:t>6</a:t>
            </a:r>
            <a:r>
              <a:rPr lang="zh-CN" altLang="zh-CN" dirty="0"/>
              <a:t>月</a:t>
            </a:r>
            <a:r>
              <a:rPr lang="en-US" altLang="zh-CN" dirty="0"/>
              <a:t>,</a:t>
            </a:r>
            <a:r>
              <a:rPr lang="zh-CN" altLang="zh-CN" dirty="0"/>
              <a:t>来自澳大利亚、加拿大、法国、联邦德国、日本、墨西哥、荷兰、英国、美国的</a:t>
            </a:r>
            <a:r>
              <a:rPr lang="en-US" altLang="zh-CN" dirty="0"/>
              <a:t>16</a:t>
            </a:r>
            <a:r>
              <a:rPr lang="zh-CN" altLang="zh-CN" dirty="0"/>
              <a:t>个职业会计师团体</a:t>
            </a:r>
            <a:r>
              <a:rPr lang="en-US" altLang="zh-CN" dirty="0"/>
              <a:t>,</a:t>
            </a:r>
            <a:r>
              <a:rPr lang="zh-CN" altLang="zh-CN" dirty="0"/>
              <a:t>在英国伦敦成立了国际会计准则委员会</a:t>
            </a:r>
            <a:r>
              <a:rPr lang="en-US" altLang="zh-CN" dirty="0"/>
              <a:t>(IASC)</a:t>
            </a:r>
            <a:r>
              <a:rPr lang="zh-CN" altLang="zh-CN" dirty="0"/>
              <a:t>。</a:t>
            </a:r>
            <a:endParaRPr lang="zh-CN" altLang="zh-CN" dirty="0"/>
          </a:p>
          <a:p>
            <a:r>
              <a:rPr lang="zh-CN" altLang="zh-CN" dirty="0" smtClean="0"/>
              <a:t>由于</a:t>
            </a:r>
            <a:r>
              <a:rPr lang="zh-CN" altLang="zh-CN" dirty="0"/>
              <a:t>特定时期的环境不同</a:t>
            </a:r>
            <a:r>
              <a:rPr lang="en-US" altLang="zh-CN" dirty="0"/>
              <a:t>,IASC</a:t>
            </a:r>
            <a:r>
              <a:rPr lang="zh-CN" altLang="zh-CN" dirty="0"/>
              <a:t>协调会计准则的工作可划分为三个阶段。</a:t>
            </a:r>
            <a:endParaRPr lang="zh-CN" altLang="zh-CN" dirty="0"/>
          </a:p>
          <a:p>
            <a:r>
              <a:rPr lang="zh-CN" altLang="zh-CN" dirty="0"/>
              <a:t>第一阶段</a:t>
            </a:r>
            <a:r>
              <a:rPr lang="en-US" altLang="zh-CN" dirty="0"/>
              <a:t>(20</a:t>
            </a:r>
            <a:r>
              <a:rPr lang="zh-CN" altLang="zh-CN" dirty="0"/>
              <a:t>世纪</a:t>
            </a:r>
            <a:r>
              <a:rPr lang="en-US" altLang="zh-CN" dirty="0"/>
              <a:t>70</a:t>
            </a:r>
            <a:r>
              <a:rPr lang="zh-CN" altLang="zh-CN" dirty="0"/>
              <a:t>年代</a:t>
            </a:r>
            <a:r>
              <a:rPr lang="en-US" altLang="zh-CN" dirty="0"/>
              <a:t>):</a:t>
            </a:r>
            <a:r>
              <a:rPr lang="zh-CN" altLang="zh-CN" dirty="0"/>
              <a:t>国际贸易和跨国公司的发展已是经济全球化的集中体现</a:t>
            </a:r>
            <a:r>
              <a:rPr lang="en-US" altLang="zh-CN" dirty="0"/>
              <a:t>,</a:t>
            </a:r>
            <a:r>
              <a:rPr lang="zh-CN" altLang="zh-CN" dirty="0"/>
              <a:t>但资本市场的国际化尚不明显。</a:t>
            </a:r>
            <a:endParaRPr lang="zh-CN" altLang="zh-CN" dirty="0"/>
          </a:p>
          <a:p>
            <a:r>
              <a:rPr lang="zh-CN" altLang="zh-CN" dirty="0"/>
              <a:t>第二阶段</a:t>
            </a:r>
            <a:r>
              <a:rPr lang="en-US" altLang="zh-CN" dirty="0"/>
              <a:t>(20</a:t>
            </a:r>
            <a:r>
              <a:rPr lang="zh-CN" altLang="zh-CN" dirty="0"/>
              <a:t>世纪</a:t>
            </a:r>
            <a:r>
              <a:rPr lang="en-US" altLang="zh-CN" dirty="0"/>
              <a:t>80</a:t>
            </a:r>
            <a:r>
              <a:rPr lang="zh-CN" altLang="zh-CN" dirty="0"/>
              <a:t>年代至</a:t>
            </a:r>
            <a:r>
              <a:rPr lang="en-US" altLang="zh-CN" dirty="0"/>
              <a:t>90</a:t>
            </a:r>
            <a:r>
              <a:rPr lang="zh-CN" altLang="zh-CN" dirty="0"/>
              <a:t>年代中期</a:t>
            </a:r>
            <a:r>
              <a:rPr lang="en-US" altLang="zh-CN" dirty="0"/>
              <a:t>):</a:t>
            </a:r>
            <a:r>
              <a:rPr lang="zh-CN" altLang="zh-CN" dirty="0"/>
              <a:t>各国的资本市场逐步开放</a:t>
            </a:r>
            <a:r>
              <a:rPr lang="en-US" altLang="zh-CN" dirty="0"/>
              <a:t>,</a:t>
            </a:r>
            <a:r>
              <a:rPr lang="zh-CN" altLang="zh-CN" dirty="0"/>
              <a:t>各国会计准则之间的差异对不同国家财务报告编制者和使用者的影响也越来越大。</a:t>
            </a:r>
            <a:endParaRPr lang="zh-CN" altLang="zh-CN" dirty="0"/>
          </a:p>
          <a:p>
            <a:r>
              <a:rPr lang="zh-CN" altLang="zh-CN" dirty="0"/>
              <a:t>第三阶段</a:t>
            </a:r>
            <a:r>
              <a:rPr lang="en-US" altLang="zh-CN" dirty="0"/>
              <a:t>(20</a:t>
            </a:r>
            <a:r>
              <a:rPr lang="zh-CN" altLang="zh-CN" dirty="0"/>
              <a:t>世纪</a:t>
            </a:r>
            <a:r>
              <a:rPr lang="en-US" altLang="zh-CN" dirty="0"/>
              <a:t>90</a:t>
            </a:r>
            <a:r>
              <a:rPr lang="zh-CN" altLang="zh-CN" dirty="0"/>
              <a:t>年代中期至今</a:t>
            </a:r>
            <a:r>
              <a:rPr lang="en-US" altLang="zh-CN" dirty="0"/>
              <a:t>):</a:t>
            </a:r>
            <a:r>
              <a:rPr lang="zh-CN" altLang="zh-CN" dirty="0"/>
              <a:t>资本市场国际化浪潮空前高涨</a:t>
            </a:r>
            <a:r>
              <a:rPr lang="en-US" altLang="zh-CN" dirty="0"/>
              <a:t>,</a:t>
            </a:r>
            <a:r>
              <a:rPr lang="zh-CN" altLang="zh-CN" dirty="0"/>
              <a:t>亚洲金融危机的风险涉及范围和影响也达到全球化</a:t>
            </a:r>
            <a:r>
              <a:rPr lang="en-US" altLang="zh-CN" dirty="0"/>
              <a:t>,</a:t>
            </a:r>
            <a:r>
              <a:rPr lang="zh-CN" altLang="zh-CN" dirty="0"/>
              <a:t>只有增强资本市场的透明度</a:t>
            </a:r>
            <a:r>
              <a:rPr lang="en-US" altLang="zh-CN" dirty="0"/>
              <a:t>,</a:t>
            </a:r>
            <a:r>
              <a:rPr lang="zh-CN" altLang="zh-CN" dirty="0"/>
              <a:t>风险才可能得到控制。</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3492</Words>
  <Application>WPS 演示</Application>
  <PresentationFormat>自定义</PresentationFormat>
  <Paragraphs>162</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会计法律规范体系	</vt:lpstr>
      <vt:lpstr>第一节　会计法律规范体系	</vt:lpstr>
      <vt:lpstr>第一节　会计法律规范体系	</vt:lpstr>
      <vt:lpstr>第一节　会计法律规范体系	</vt:lpstr>
      <vt:lpstr>第一节　会计法律规范体系	</vt:lpstr>
      <vt:lpstr>第一节　会计法律规范体系	</vt:lpstr>
      <vt:lpstr>第二节　企业会计准则体系	</vt:lpstr>
      <vt:lpstr>第二节　企业会计准则体系	</vt:lpstr>
      <vt:lpstr>第二节　企业会计准则体系	</vt:lpstr>
      <vt:lpstr>第二节　企业会计准则体系	</vt:lpstr>
      <vt:lpstr>第二节　企业会计准则体系	</vt:lpstr>
      <vt:lpstr>第二节　企业会计准则体系	</vt:lpstr>
      <vt:lpstr>第二节　企业会计准则体系	</vt:lpstr>
      <vt:lpstr>第三节　会计制度体系	</vt:lpstr>
      <vt:lpstr>第三节　会计制度体系	</vt:lpstr>
      <vt:lpstr>第三节　会计制度体系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2</cp:revision>
  <dcterms:created xsi:type="dcterms:W3CDTF">2021-06-09T02:29:00Z</dcterms:created>
  <dcterms:modified xsi:type="dcterms:W3CDTF">2021-06-09T07:49:50Z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