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100" d="100"/>
          <a:sy n="100" d="100"/>
        </p:scale>
        <p:origin x="78"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4E851F-B256-8071-2375-8C268631A65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B3B3FA2-4215-65FA-5FA3-2A72682CB1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C3E9B42-FD21-FBCD-C3E4-243A5DB16FC8}"/>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36D7515B-C3B3-3159-03F0-08F812DB9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B8B958-5F26-502D-262E-3418DD0D8B77}"/>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2336447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757D7D-4C91-6E05-A4F7-425B1EFEAF1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1FDD9BB-13B4-D9CE-9AFC-E1A4F7D7C64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E17E1D5-1C6B-87EA-22DB-62933CE8C9F2}"/>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4E805639-AFD4-EC49-507A-9B3ACC946E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13920A-426C-370C-7CB0-EA711C9260DB}"/>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892519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455D8BB-95D0-9055-A42F-69702B0DE89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F55C13F-5FDA-4D91-7F5E-B5199F7E673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7DB5E3C-39DA-4816-43DC-B30FF4B11333}"/>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7B8C9481-0BB4-502B-F9F7-130578F60F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3E78E3-7F8A-B740-4DB5-2D0AB5CE21DD}"/>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1946160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0E26C2-A87C-A29B-69F9-EE7FA59913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77D1C5-845F-E9CF-AEE1-48B3E669F6C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5B2152B-A89E-4D8C-2F83-A1497CFC16F7}"/>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D42ABCB4-902E-FB73-3A2A-4049DED854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F2C26C0-1FFB-5734-C445-9F05484762D6}"/>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704496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616043-78CC-D1D4-F635-B1BBFC92722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9F6A727-CCF9-ACAB-BFE5-2FB7F8DA2C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4F8A2C1-19DC-84E5-6693-6686878BF6BB}"/>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B9D0421A-01C5-C22D-7D20-11325DDFAE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6CDE2A-74FD-556D-870B-C5CA3E79F667}"/>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342173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BCA1AC-BF02-DAFF-2B9C-EEC331C711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A59A804-1FA1-648F-3331-559D5EF7DC2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DC41A2A-7E72-9E75-9AC1-ED843DE5419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92B7683-5F59-4648-E47C-0CE4D28259FC}"/>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6BA02441-2751-6C91-85D9-747A3974C3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459621-2055-C4C5-E1CB-1233BCF053B8}"/>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081944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F5163A-D971-BA0A-B840-63724A61C11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128F1EE-B575-B37C-334A-2005858878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090A3C7-19E2-41FB-64EC-6B91308C085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8DDE7A-45E7-3396-F58B-E5BBD3A5F7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3DFACD3-1531-FCF3-D696-25A2B7199AD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3742AD6-A965-08FA-C41B-C7E093B062C0}"/>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A0AA8EB2-1EEE-25FD-5C84-F3266FB295F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49AF221-FD86-6904-E242-A1C1D8AD2C0F}"/>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626063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8CE18F-856C-9AF4-D8C7-BBC1E89E5E9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0B4BE0-D3A7-27C8-373E-C70613278F30}"/>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404D6EAB-D2D8-AE68-71BD-D63FB4E7D69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52B6229-ECB7-3EC3-9CD0-A36DB40AC40B}"/>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662615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9517218-3043-7741-C543-8F6E982B0BA3}"/>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D50CDEFF-4849-91AD-823D-AB61CB7FE52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B618FDC-80F7-42B0-6DD1-1D8F207C8C7C}"/>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95583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C9C468-3B46-B406-BDB7-A9926C7DEB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A1D598F-C7A4-F91E-0AAC-6C717B0AD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4D37FC7-38F4-10B3-ACC3-81A55C046A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72BD271-5810-CBB5-62B2-70796278FD74}"/>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6139F30A-DBF2-68BD-8E52-CD1DF32B4A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6DD680E-0847-7BDF-BD23-A9BD30970BE4}"/>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52651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E45A73-3DFB-ADDE-1178-61FB56837FD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732C645-59D1-D7D7-83C3-5995D4EEC3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5A5EA71-3479-960D-6ABC-69707F7050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19340DC-0EF4-6EFE-3985-87087EE511D3}"/>
              </a:ext>
            </a:extLst>
          </p:cNvPr>
          <p:cNvSpPr>
            <a:spLocks noGrp="1"/>
          </p:cNvSpPr>
          <p:nvPr>
            <p:ph type="dt" sz="half" idx="10"/>
          </p:nvPr>
        </p:nvSpPr>
        <p:spPr/>
        <p:txBody>
          <a:bodyPr/>
          <a:lstStyle/>
          <a:p>
            <a:fld id="{D2BB396B-8B30-4E78-89AC-EA1ACE47498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42CE9CCD-B1CC-8ACD-C8D7-15D0B52FC2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6713FF-686A-2474-AE9A-C79840D29917}"/>
              </a:ext>
            </a:extLst>
          </p:cNvPr>
          <p:cNvSpPr>
            <a:spLocks noGrp="1"/>
          </p:cNvSpPr>
          <p:nvPr>
            <p:ph type="sldNum" sz="quarter" idx="12"/>
          </p:nvPr>
        </p:nvSpPr>
        <p:spPr/>
        <p:txBody>
          <a:body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1626688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BE8513F-7BA3-FED4-A5B8-DF2A4A569C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58C3BBD-C6A3-AC72-622C-951DDAA596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0AC0639-D5BD-9EE3-9F10-0361C2B793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BB396B-8B30-4E78-89AC-EA1ACE47498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7CA4E4E7-D224-F10F-9173-3A3EBFC9FD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2B697B7-F4E4-0E55-3158-33A7460CCB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B66753-BCF8-42F8-B04E-DC625E050DF5}" type="slidenum">
              <a:rPr lang="zh-CN" altLang="en-US" smtClean="0"/>
              <a:t>‹#›</a:t>
            </a:fld>
            <a:endParaRPr lang="zh-CN" altLang="en-US"/>
          </a:p>
        </p:txBody>
      </p:sp>
    </p:spTree>
    <p:extLst>
      <p:ext uri="{BB962C8B-B14F-4D97-AF65-F5344CB8AC3E}">
        <p14:creationId xmlns:p14="http://schemas.microsoft.com/office/powerpoint/2010/main" val="36155845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5C89C5-FAD6-12BF-3285-363887B0CE5C}"/>
              </a:ext>
            </a:extLst>
          </p:cNvPr>
          <p:cNvSpPr>
            <a:spLocks noGrp="1"/>
          </p:cNvSpPr>
          <p:nvPr>
            <p:ph type="title"/>
          </p:nvPr>
        </p:nvSpPr>
        <p:spPr>
          <a:xfrm>
            <a:off x="807054" y="1981200"/>
            <a:ext cx="3475037" cy="1088898"/>
          </a:xfrm>
        </p:spPr>
        <p:txBody>
          <a:bodyPr>
            <a:normAutofit/>
          </a:bodyPr>
          <a:lstStyle/>
          <a:p>
            <a:r>
              <a:rPr lang="zh-CN" altLang="en-US" dirty="0">
                <a:latin typeface="宋体" panose="02010600030101010101" pitchFamily="2" charset="-122"/>
                <a:ea typeface="宋体" panose="02010600030101010101" pitchFamily="2" charset="-122"/>
              </a:rPr>
              <a:t>第六章 </a:t>
            </a:r>
          </a:p>
        </p:txBody>
      </p:sp>
      <p:pic>
        <p:nvPicPr>
          <p:cNvPr id="10" name="图片占位符 9">
            <a:extLst>
              <a:ext uri="{FF2B5EF4-FFF2-40B4-BE49-F238E27FC236}">
                <a16:creationId xmlns:a16="http://schemas.microsoft.com/office/drawing/2014/main" id="{1638901E-0847-480E-E33C-55ECC048ECEA}"/>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3142" r="13142"/>
          <a:stretch>
            <a:fillRect/>
          </a:stretch>
        </p:blipFill>
        <p:spPr>
          <a:xfrm>
            <a:off x="5038344" y="1130585"/>
            <a:ext cx="6541008" cy="459682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3" name="副标题 2">
            <a:extLst>
              <a:ext uri="{FF2B5EF4-FFF2-40B4-BE49-F238E27FC236}">
                <a16:creationId xmlns:a16="http://schemas.microsoft.com/office/drawing/2014/main" id="{E6B7DD83-6789-8C87-402A-E16414D9EE3E}"/>
              </a:ext>
            </a:extLst>
          </p:cNvPr>
          <p:cNvSpPr>
            <a:spLocks noGrp="1"/>
          </p:cNvSpPr>
          <p:nvPr>
            <p:ph type="body" sz="half" idx="2"/>
          </p:nvPr>
        </p:nvSpPr>
        <p:spPr>
          <a:xfrm>
            <a:off x="693483" y="3524250"/>
            <a:ext cx="3702177" cy="1181100"/>
          </a:xfrm>
        </p:spPr>
        <p:txBody>
          <a:bodyPr/>
          <a:lstStyle/>
          <a:p>
            <a:r>
              <a:rPr lang="zh-CN" altLang="en-US" sz="2800" dirty="0">
                <a:latin typeface="宋体" panose="02010600030101010101" pitchFamily="2" charset="-122"/>
                <a:ea typeface="宋体" panose="02010600030101010101" pitchFamily="2" charset="-122"/>
              </a:rPr>
              <a:t>企业家精神的本质 </a:t>
            </a:r>
            <a:br>
              <a:rPr lang="zh-CN" altLang="en-US" dirty="0">
                <a:latin typeface="宋体" panose="02010600030101010101" pitchFamily="2" charset="-122"/>
                <a:ea typeface="宋体" panose="02010600030101010101" pitchFamily="2" charset="-122"/>
              </a:rPr>
            </a:b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03856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578FA61-4DA2-0CC4-6D41-87F3D416F164}"/>
              </a:ext>
            </a:extLst>
          </p:cNvPr>
          <p:cNvSpPr>
            <a:spLocks noGrp="1"/>
          </p:cNvSpPr>
          <p:nvPr>
            <p:ph idx="1"/>
          </p:nvPr>
        </p:nvSpPr>
        <p:spPr>
          <a:xfrm>
            <a:off x="838200" y="371474"/>
            <a:ext cx="10515600" cy="6353175"/>
          </a:xfrm>
        </p:spPr>
        <p:txBody>
          <a:bodyPr>
            <a:normAutofit/>
          </a:bodyPr>
          <a:lstStyle/>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（五）智力水平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智力水平是指人们获取知识的能力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即智力资源和信息资源的丰富程度。不同职业对智力水平的要求不同。</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（六）社会属性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企业家的社会属性通常包括以下特质</a:t>
            </a:r>
            <a:r>
              <a:rPr lang="en-US" altLang="zh-CN" sz="2000" b="0" dirty="0">
                <a:solidFill>
                  <a:srgbClr val="000000"/>
                </a:solidFill>
                <a:effectLst/>
                <a:latin typeface="宋体" panose="02010600030101010101" pitchFamily="2" charset="-122"/>
                <a:ea typeface="宋体" panose="02010600030101010101" pitchFamily="2" charset="-122"/>
              </a:rPr>
              <a:t>: </a:t>
            </a:r>
          </a:p>
          <a:p>
            <a:pPr marL="0" indent="0">
              <a:lnSpc>
                <a:spcPct val="16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目标性。   </a:t>
            </a: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创新性。     </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前瞻性。</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灵活性。    </a:t>
            </a: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适应性。    </a:t>
            </a:r>
            <a:r>
              <a:rPr lang="en-US" altLang="zh-CN" sz="2000" b="0" dirty="0">
                <a:solidFill>
                  <a:srgbClr val="000000"/>
                </a:solidFill>
                <a:effectLst/>
                <a:latin typeface="宋体" panose="02010600030101010101" pitchFamily="2" charset="-122"/>
                <a:ea typeface="宋体" panose="02010600030101010101" pitchFamily="2" charset="-122"/>
              </a:rPr>
              <a:t>(6)</a:t>
            </a:r>
            <a:r>
              <a:rPr lang="zh-CN" altLang="en-US" sz="2000" b="0" dirty="0">
                <a:solidFill>
                  <a:srgbClr val="000000"/>
                </a:solidFill>
                <a:effectLst/>
                <a:latin typeface="宋体" panose="02010600030101010101" pitchFamily="2" charset="-122"/>
                <a:ea typeface="宋体" panose="02010600030101010101" pitchFamily="2" charset="-122"/>
              </a:rPr>
              <a:t>领导力。   </a:t>
            </a:r>
            <a:r>
              <a:rPr lang="en-US" altLang="zh-CN" sz="2000" b="0" dirty="0">
                <a:solidFill>
                  <a:srgbClr val="000000"/>
                </a:solidFill>
                <a:effectLst/>
                <a:latin typeface="宋体" panose="02010600030101010101" pitchFamily="2" charset="-122"/>
                <a:ea typeface="宋体" panose="02010600030101010101" pitchFamily="2" charset="-122"/>
              </a:rPr>
              <a:t> (7)</a:t>
            </a:r>
            <a:r>
              <a:rPr lang="zh-CN" altLang="en-US" sz="2000" b="0" dirty="0">
                <a:solidFill>
                  <a:srgbClr val="000000"/>
                </a:solidFill>
                <a:effectLst/>
                <a:latin typeface="宋体" panose="02010600030101010101" pitchFamily="2" charset="-122"/>
                <a:ea typeface="宋体" panose="02010600030101010101" pitchFamily="2" charset="-122"/>
              </a:rPr>
              <a:t>协调能力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(8)</a:t>
            </a:r>
            <a:r>
              <a:rPr lang="zh-CN" altLang="en-US" sz="2000" b="0" dirty="0">
                <a:solidFill>
                  <a:srgbClr val="000000"/>
                </a:solidFill>
                <a:effectLst/>
                <a:latin typeface="宋体" panose="02010600030101010101" pitchFamily="2" charset="-122"/>
                <a:ea typeface="宋体" panose="02010600030101010101" pitchFamily="2" charset="-122"/>
              </a:rPr>
              <a:t>组织协调能力。   </a:t>
            </a:r>
            <a:r>
              <a:rPr lang="en-US" altLang="zh-CN" sz="2000" dirty="0">
                <a:solidFill>
                  <a:srgbClr val="000000"/>
                </a:solidFill>
                <a:latin typeface="宋体" panose="02010600030101010101" pitchFamily="2" charset="-122"/>
                <a:ea typeface="宋体" panose="02010600030101010101" pitchFamily="2" charset="-122"/>
              </a:rPr>
              <a:t>  </a:t>
            </a:r>
            <a:r>
              <a:rPr lang="en-US" altLang="zh-CN" sz="2000" b="0" dirty="0">
                <a:solidFill>
                  <a:srgbClr val="000000"/>
                </a:solidFill>
                <a:effectLst/>
                <a:latin typeface="宋体" panose="02010600030101010101" pitchFamily="2" charset="-122"/>
                <a:ea typeface="宋体" panose="02010600030101010101" pitchFamily="2" charset="-122"/>
              </a:rPr>
              <a:t>(9)</a:t>
            </a:r>
            <a:r>
              <a:rPr lang="zh-CN" altLang="en-US" sz="2000" b="0" dirty="0">
                <a:solidFill>
                  <a:srgbClr val="000000"/>
                </a:solidFill>
                <a:effectLst/>
                <a:latin typeface="宋体" panose="02010600030101010101" pitchFamily="2" charset="-122"/>
                <a:ea typeface="宋体" panose="02010600030101010101" pitchFamily="2" charset="-122"/>
              </a:rPr>
              <a:t>人际交往能力。</a:t>
            </a:r>
            <a:endParaRPr lang="en-US" altLang="zh-CN" sz="20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1682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7AD2F68-F53D-FF31-A4D0-7B7086661846}"/>
              </a:ext>
            </a:extLst>
          </p:cNvPr>
          <p:cNvSpPr>
            <a:spLocks noGrp="1"/>
          </p:cNvSpPr>
          <p:nvPr>
            <p:ph idx="1"/>
          </p:nvPr>
        </p:nvSpPr>
        <p:spPr>
          <a:xfrm>
            <a:off x="676275" y="166687"/>
            <a:ext cx="10848975" cy="6524625"/>
          </a:xfrm>
        </p:spPr>
        <p:txBody>
          <a:bodyPr>
            <a:normAutofit fontScale="77500" lnSpcReduction="20000"/>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（七）组织属性 </a:t>
            </a: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根据组织属性</a:t>
            </a:r>
            <a:r>
              <a:rPr lang="en-US" altLang="zh-CN" sz="2600" b="0" dirty="0">
                <a:solidFill>
                  <a:srgbClr val="000000"/>
                </a:solidFill>
                <a:effectLst/>
                <a:latin typeface="宋体" panose="02010600030101010101" pitchFamily="2" charset="-122"/>
                <a:ea typeface="宋体" panose="02010600030101010101" pitchFamily="2" charset="-122"/>
              </a:rPr>
              <a:t>,</a:t>
            </a:r>
            <a:r>
              <a:rPr lang="zh-CN" altLang="en-US" sz="2600" b="0" dirty="0">
                <a:solidFill>
                  <a:srgbClr val="000000"/>
                </a:solidFill>
                <a:effectLst/>
                <a:latin typeface="宋体" panose="02010600030101010101" pitchFamily="2" charset="-122"/>
                <a:ea typeface="宋体" panose="02010600030101010101" pitchFamily="2" charset="-122"/>
              </a:rPr>
              <a:t> 企业划分类型</a:t>
            </a:r>
            <a:r>
              <a:rPr lang="en-US" altLang="zh-CN" sz="2600" b="0" dirty="0">
                <a:solidFill>
                  <a:srgbClr val="000000"/>
                </a:solidFill>
                <a:effectLst/>
                <a:latin typeface="宋体" panose="02010600030101010101" pitchFamily="2" charset="-122"/>
                <a:ea typeface="宋体" panose="02010600030101010101" pitchFamily="2" charset="-122"/>
              </a:rPr>
              <a:t>:</a:t>
            </a:r>
            <a:r>
              <a:rPr lang="zh-CN" altLang="en-US" sz="2600" b="0" dirty="0">
                <a:solidFill>
                  <a:srgbClr val="000000"/>
                </a:solidFill>
                <a:effectLst/>
                <a:latin typeface="宋体" panose="02010600030101010101" pitchFamily="2" charset="-122"/>
                <a:ea typeface="宋体" panose="02010600030101010101" pitchFamily="2" charset="-122"/>
              </a:rPr>
              <a:t>一是以企业家为核心的企业；</a:t>
            </a:r>
            <a:endParaRPr lang="en-US" altLang="zh-CN" sz="26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二是以企业家及技术专家为核心。</a:t>
            </a:r>
            <a:endParaRPr lang="zh-CN" altLang="en-US" sz="2600" dirty="0">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（八）年龄结构 </a:t>
            </a: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sz="2600" b="0" dirty="0">
                <a:solidFill>
                  <a:srgbClr val="000000"/>
                </a:solidFill>
                <a:effectLst/>
                <a:latin typeface="宋体" panose="02010600030101010101" pitchFamily="2" charset="-122"/>
                <a:ea typeface="宋体" panose="02010600030101010101" pitchFamily="2" charset="-122"/>
              </a:rPr>
              <a:t>年龄结构是对企业家职业发展最重要的影响因素之一</a:t>
            </a:r>
            <a:r>
              <a:rPr lang="en-US" altLang="zh-CN" sz="2600" b="0" dirty="0">
                <a:solidFill>
                  <a:srgbClr val="000000"/>
                </a:solidFill>
                <a:effectLst/>
                <a:latin typeface="宋体" panose="02010600030101010101" pitchFamily="2" charset="-122"/>
                <a:ea typeface="宋体" panose="02010600030101010101" pitchFamily="2" charset="-122"/>
              </a:rPr>
              <a:t>,</a:t>
            </a:r>
            <a:r>
              <a:rPr lang="zh-CN" altLang="en-US" sz="2600" b="0" dirty="0">
                <a:solidFill>
                  <a:srgbClr val="000000"/>
                </a:solidFill>
                <a:effectLst/>
                <a:latin typeface="宋体" panose="02010600030101010101" pitchFamily="2" charset="-122"/>
                <a:ea typeface="宋体" panose="02010600030101010101" pitchFamily="2" charset="-122"/>
              </a:rPr>
              <a:t>对年龄结构进行研究可以为企业管理、组织激励和人才管理提供有益视角和参考依据。</a:t>
            </a:r>
            <a:endParaRPr lang="en-US" altLang="zh-CN" sz="2600" b="0" dirty="0">
              <a:solidFill>
                <a:srgbClr val="000000"/>
              </a:solidFill>
              <a:effectLst/>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sz="2600" b="0" dirty="0">
                <a:solidFill>
                  <a:srgbClr val="000000"/>
                </a:solidFill>
                <a:effectLst/>
                <a:latin typeface="宋体" panose="02010600030101010101" pitchFamily="2" charset="-122"/>
                <a:ea typeface="宋体" panose="02010600030101010101" pitchFamily="2" charset="-122"/>
              </a:rPr>
              <a:t>从年龄结构上看</a:t>
            </a:r>
            <a:r>
              <a:rPr lang="en-US" altLang="zh-CN" sz="2600" b="0" dirty="0">
                <a:solidFill>
                  <a:srgbClr val="000000"/>
                </a:solidFill>
                <a:effectLst/>
                <a:latin typeface="宋体" panose="02010600030101010101" pitchFamily="2" charset="-122"/>
                <a:ea typeface="宋体" panose="02010600030101010101" pitchFamily="2" charset="-122"/>
              </a:rPr>
              <a:t>,</a:t>
            </a:r>
            <a:r>
              <a:rPr lang="zh-CN" altLang="en-US" sz="2600" b="0" dirty="0">
                <a:solidFill>
                  <a:srgbClr val="000000"/>
                </a:solidFill>
                <a:effectLst/>
                <a:latin typeface="宋体" panose="02010600030101010101" pitchFamily="2" charset="-122"/>
                <a:ea typeface="宋体" panose="02010600030101010101" pitchFamily="2" charset="-122"/>
              </a:rPr>
              <a:t>取得关键职业成就的企业家主要是</a:t>
            </a:r>
            <a:r>
              <a:rPr lang="en-US" altLang="zh-CN" sz="2600" b="0" dirty="0">
                <a:solidFill>
                  <a:srgbClr val="000000"/>
                </a:solidFill>
                <a:effectLst/>
                <a:latin typeface="宋体" panose="02010600030101010101" pitchFamily="2" charset="-122"/>
                <a:ea typeface="宋体" panose="02010600030101010101" pitchFamily="2" charset="-122"/>
              </a:rPr>
              <a:t>30</a:t>
            </a:r>
            <a:r>
              <a:rPr lang="zh-CN" altLang="en-US" sz="2600" b="0" dirty="0">
                <a:solidFill>
                  <a:srgbClr val="000000"/>
                </a:solidFill>
                <a:effectLst/>
                <a:latin typeface="宋体" panose="02010600030101010101" pitchFamily="2" charset="-122"/>
                <a:ea typeface="宋体" panose="02010600030101010101" pitchFamily="2" charset="-122"/>
              </a:rPr>
              <a:t>岁到</a:t>
            </a:r>
            <a:r>
              <a:rPr lang="en-US" altLang="zh-CN" sz="2600" b="0" dirty="0">
                <a:solidFill>
                  <a:srgbClr val="000000"/>
                </a:solidFill>
                <a:effectLst/>
                <a:latin typeface="宋体" panose="02010600030101010101" pitchFamily="2" charset="-122"/>
                <a:ea typeface="宋体" panose="02010600030101010101" pitchFamily="2" charset="-122"/>
              </a:rPr>
              <a:t>50</a:t>
            </a:r>
            <a:r>
              <a:rPr lang="zh-CN" altLang="en-US" sz="2600" b="0" dirty="0">
                <a:solidFill>
                  <a:srgbClr val="000000"/>
                </a:solidFill>
                <a:effectLst/>
                <a:latin typeface="宋体" panose="02010600030101010101" pitchFamily="2" charset="-122"/>
                <a:ea typeface="宋体" panose="02010600030101010101" pitchFamily="2" charset="-122"/>
              </a:rPr>
              <a:t>岁的群体。这一年龄结构是由创业时间、强度和持续性等因素决定的。</a:t>
            </a: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（九）文化因素</a:t>
            </a:r>
            <a:endParaRPr kumimoji="0" lang="en-US" altLang="zh-CN" sz="2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企业家作为企业的主要管理者</a:t>
            </a:r>
            <a:r>
              <a:rPr lang="en-US" altLang="zh-CN" sz="2600" b="0" dirty="0">
                <a:solidFill>
                  <a:srgbClr val="000000"/>
                </a:solidFill>
                <a:effectLst/>
                <a:latin typeface="宋体" panose="02010600030101010101" pitchFamily="2" charset="-122"/>
                <a:ea typeface="宋体" panose="02010600030101010101" pitchFamily="2" charset="-122"/>
              </a:rPr>
              <a:t>,</a:t>
            </a:r>
            <a:r>
              <a:rPr lang="zh-CN" altLang="en-US" sz="2600" b="0" dirty="0">
                <a:solidFill>
                  <a:srgbClr val="000000"/>
                </a:solidFill>
                <a:effectLst/>
                <a:latin typeface="宋体" panose="02010600030101010101" pitchFamily="2" charset="-122"/>
                <a:ea typeface="宋体" panose="02010600030101010101" pitchFamily="2" charset="-122"/>
              </a:rPr>
              <a:t>必须具有一定程度的文化知识和经营管理知识。</a:t>
            </a:r>
            <a:endParaRPr lang="en-US" altLang="zh-CN" sz="26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因素</a:t>
            </a:r>
            <a:r>
              <a:rPr lang="en-US" altLang="zh-CN" sz="2600" b="0" dirty="0">
                <a:solidFill>
                  <a:srgbClr val="000000"/>
                </a:solidFill>
                <a:effectLst/>
                <a:latin typeface="宋体" panose="02010600030101010101" pitchFamily="2" charset="-122"/>
                <a:ea typeface="宋体" panose="02010600030101010101" pitchFamily="2" charset="-122"/>
              </a:rPr>
              <a:t>: (1)</a:t>
            </a:r>
            <a:r>
              <a:rPr lang="zh-CN" altLang="en-US" sz="2600" b="0" dirty="0">
                <a:solidFill>
                  <a:srgbClr val="000000"/>
                </a:solidFill>
                <a:effectLst/>
                <a:latin typeface="宋体" panose="02010600030101010101" pitchFamily="2" charset="-122"/>
                <a:ea typeface="宋体" panose="02010600030101010101" pitchFamily="2" charset="-122"/>
              </a:rPr>
              <a:t>知识类型。 </a:t>
            </a:r>
            <a:r>
              <a:rPr lang="en-US" altLang="zh-CN" sz="2600" b="0" dirty="0">
                <a:solidFill>
                  <a:srgbClr val="000000"/>
                </a:solidFill>
                <a:effectLst/>
                <a:latin typeface="宋体" panose="02010600030101010101" pitchFamily="2" charset="-122"/>
                <a:ea typeface="宋体" panose="02010600030101010101" pitchFamily="2" charset="-122"/>
              </a:rPr>
              <a:t>(2)</a:t>
            </a:r>
            <a:r>
              <a:rPr lang="zh-CN" altLang="en-US" sz="2600" b="0" dirty="0">
                <a:solidFill>
                  <a:srgbClr val="000000"/>
                </a:solidFill>
                <a:effectLst/>
                <a:latin typeface="宋体" panose="02010600030101010101" pitchFamily="2" charset="-122"/>
                <a:ea typeface="宋体" panose="02010600030101010101" pitchFamily="2" charset="-122"/>
              </a:rPr>
              <a:t>文化程度。 </a:t>
            </a:r>
            <a:r>
              <a:rPr lang="en-US" altLang="zh-CN" sz="2600" b="0" dirty="0">
                <a:solidFill>
                  <a:srgbClr val="000000"/>
                </a:solidFill>
                <a:effectLst/>
                <a:latin typeface="宋体" panose="02010600030101010101" pitchFamily="2" charset="-122"/>
                <a:ea typeface="宋体" panose="02010600030101010101" pitchFamily="2" charset="-122"/>
              </a:rPr>
              <a:t>(3)</a:t>
            </a:r>
            <a:r>
              <a:rPr lang="zh-CN" altLang="en-US" sz="2600" b="0" dirty="0">
                <a:solidFill>
                  <a:srgbClr val="000000"/>
                </a:solidFill>
                <a:effectLst/>
                <a:latin typeface="宋体" panose="02010600030101010101" pitchFamily="2" charset="-122"/>
                <a:ea typeface="宋体" panose="02010600030101010101" pitchFamily="2" charset="-122"/>
              </a:rPr>
              <a:t>所受教育类型。 </a:t>
            </a:r>
            <a:r>
              <a:rPr lang="en-US" altLang="zh-CN" sz="2600" b="0" dirty="0">
                <a:solidFill>
                  <a:srgbClr val="000000"/>
                </a:solidFill>
                <a:effectLst/>
                <a:latin typeface="宋体" panose="02010600030101010101" pitchFamily="2" charset="-122"/>
                <a:ea typeface="宋体" panose="02010600030101010101" pitchFamily="2" charset="-122"/>
              </a:rPr>
              <a:t>(4)</a:t>
            </a:r>
            <a:r>
              <a:rPr lang="zh-CN" altLang="en-US" sz="2600" b="0" dirty="0">
                <a:solidFill>
                  <a:srgbClr val="000000"/>
                </a:solidFill>
                <a:effectLst/>
                <a:latin typeface="宋体" panose="02010600030101010101" pitchFamily="2" charset="-122"/>
                <a:ea typeface="宋体" panose="02010600030101010101" pitchFamily="2" charset="-122"/>
              </a:rPr>
              <a:t>从事行业。 </a:t>
            </a:r>
            <a:r>
              <a:rPr lang="en-US" altLang="zh-CN" sz="2600" b="0" dirty="0">
                <a:solidFill>
                  <a:srgbClr val="000000"/>
                </a:solidFill>
                <a:effectLst/>
                <a:latin typeface="宋体" panose="02010600030101010101" pitchFamily="2" charset="-122"/>
                <a:ea typeface="宋体" panose="02010600030101010101" pitchFamily="2" charset="-122"/>
              </a:rPr>
              <a:t>(5)</a:t>
            </a:r>
            <a:r>
              <a:rPr lang="zh-CN" altLang="en-US" sz="2600" b="0" dirty="0">
                <a:solidFill>
                  <a:srgbClr val="000000"/>
                </a:solidFill>
                <a:effectLst/>
                <a:latin typeface="宋体" panose="02010600030101010101" pitchFamily="2" charset="-122"/>
                <a:ea typeface="宋体" panose="02010600030101010101" pitchFamily="2" charset="-122"/>
              </a:rPr>
              <a:t>经济管理类。</a:t>
            </a:r>
            <a:endParaRPr lang="zh-CN" altLang="en-US" dirty="0"/>
          </a:p>
        </p:txBody>
      </p:sp>
    </p:spTree>
    <p:extLst>
      <p:ext uri="{BB962C8B-B14F-4D97-AF65-F5344CB8AC3E}">
        <p14:creationId xmlns:p14="http://schemas.microsoft.com/office/powerpoint/2010/main" val="1850857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FF20A8-B85C-E62F-27A4-378376298E3B}"/>
              </a:ext>
            </a:extLst>
          </p:cNvPr>
          <p:cNvSpPr>
            <a:spLocks noGrp="1"/>
          </p:cNvSpPr>
          <p:nvPr>
            <p:ph type="title"/>
          </p:nvPr>
        </p:nvSpPr>
        <p:spPr>
          <a:xfrm>
            <a:off x="838200" y="200025"/>
            <a:ext cx="10515600" cy="7048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二、企业家特性的本质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2DA49A52-468D-8175-2DBD-FEBD96C13C00}"/>
              </a:ext>
            </a:extLst>
          </p:cNvPr>
          <p:cNvSpPr>
            <a:spLocks noGrp="1"/>
          </p:cNvSpPr>
          <p:nvPr>
            <p:ph idx="1"/>
          </p:nvPr>
        </p:nvSpPr>
        <p:spPr>
          <a:xfrm>
            <a:off x="838200" y="1076325"/>
            <a:ext cx="10515600" cy="5715000"/>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（一）企业家特性并不是天生的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个人特性指的是个人能够把握的东西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社会特性指的是能够在一定程度上影响他人决策的东西。企业家之所以成为企业家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并非因为他们天生就会做生意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而是因为他们具备了这些特质。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（二）企业家具有积极向上的特性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企业家有两个基本特性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追求卓越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第二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承担责任。</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（三）企业家特性通常是优秀的品质</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企业家特性通常是优秀的品质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它可以使一个人拥有更多的选择、更好的技能、更强大的影响力以及在工作中的领导力。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（四）企业家特性可以通过学习获得</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在某种程度上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企业家特性就是“模仿”别人所拥有的一些东西。</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5019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FF3047-574E-5708-5825-6DA66653771B}"/>
              </a:ext>
            </a:extLst>
          </p:cNvPr>
          <p:cNvSpPr>
            <a:spLocks noGrp="1"/>
          </p:cNvSpPr>
          <p:nvPr>
            <p:ph type="title"/>
          </p:nvPr>
        </p:nvSpPr>
        <p:spPr>
          <a:xfrm>
            <a:off x="838200" y="365125"/>
            <a:ext cx="10515600" cy="6635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企业家的职业发展</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229D63AA-88F8-616E-EDCB-437AC149F0E0}"/>
              </a:ext>
            </a:extLst>
          </p:cNvPr>
          <p:cNvSpPr>
            <a:spLocks noGrp="1"/>
          </p:cNvSpPr>
          <p:nvPr>
            <p:ph idx="1"/>
          </p:nvPr>
        </p:nvSpPr>
        <p:spPr>
          <a:xfrm>
            <a:off x="838200" y="1200150"/>
            <a:ext cx="10515600" cy="5429249"/>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一、企业家自身特性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（一）价值观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价值观是人们对世界的根本看法和评价体系。</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企业家自身要有明确的价值追求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不能仅满足于做一名管理者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而是要具有社会责任意识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能够以“利他”为基本价值取向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在企业和社会之间找到最佳的平衡点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这样才能更好地为客户服务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实现创业目标。</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（二）性格特征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企业家职业选择的个人性格特征</a:t>
            </a: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性格豁达</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喜欢挑战</a:t>
            </a: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学习能力强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接受新事物快</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善于思考</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独立自主性强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善于与外界沟通</a:t>
            </a: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敢于冒险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有进取心</a:t>
            </a: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注重生活品质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具有较强的责任心和服务意识</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并愿意在工作中付出时间和精力。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1600" b="0" dirty="0">
              <a:solidFill>
                <a:srgbClr val="000000"/>
              </a:solidFill>
              <a:effectLst/>
              <a:latin typeface="FZLTHK--GBK1-0"/>
            </a:endParaRPr>
          </a:p>
        </p:txBody>
      </p:sp>
    </p:spTree>
    <p:extLst>
      <p:ext uri="{BB962C8B-B14F-4D97-AF65-F5344CB8AC3E}">
        <p14:creationId xmlns:p14="http://schemas.microsoft.com/office/powerpoint/2010/main" val="4253673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720E2BD-482B-A05B-28D8-472CA9D14EAE}"/>
              </a:ext>
            </a:extLst>
          </p:cNvPr>
          <p:cNvSpPr>
            <a:spLocks noGrp="1"/>
          </p:cNvSpPr>
          <p:nvPr>
            <p:ph idx="1"/>
          </p:nvPr>
        </p:nvSpPr>
        <p:spPr>
          <a:xfrm>
            <a:off x="838200" y="714375"/>
            <a:ext cx="10515600" cy="5572125"/>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（三）兴趣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兴趣对于职业选择非常重要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它可以提高人们的职业成就。</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兴趣与职业之间的关系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要在某个领域发展成熟后选择更适合自己能力特点及兴趣爱好的职业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另一方面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随着社会环境的不断变化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还必须适时调整自己以适应变化的社会需求。</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（四）协调能力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企业家需要掌握一定的管理能力和协调能力。在企业初创阶段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企业家要同时具备多种管理岗位的技能和资质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如营销策划、人力资源和财务监督等。</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企业家还需要具有良好的应变能力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即能够根据不同情况采取相应措施来应对。</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企业家在处理工作时要有团队合作精神。</a:t>
            </a:r>
            <a:endParaRPr lang="zh-CN" altLang="en-US" sz="2000" dirty="0">
              <a:latin typeface="宋体" panose="02010600030101010101" pitchFamily="2" charset="-122"/>
              <a:ea typeface="宋体" panose="02010600030101010101" pitchFamily="2" charset="-122"/>
            </a:endParaRPr>
          </a:p>
          <a:p>
            <a:pPr marL="0" indent="0">
              <a:buNone/>
            </a:pPr>
            <a:endParaRPr lang="en-US" altLang="zh-CN" sz="2800" b="0" dirty="0">
              <a:solidFill>
                <a:srgbClr val="000000"/>
              </a:solidFill>
              <a:effectLst/>
              <a:latin typeface="FZLTHK--GBK1-0"/>
            </a:endParaRPr>
          </a:p>
        </p:txBody>
      </p:sp>
    </p:spTree>
    <p:extLst>
      <p:ext uri="{BB962C8B-B14F-4D97-AF65-F5344CB8AC3E}">
        <p14:creationId xmlns:p14="http://schemas.microsoft.com/office/powerpoint/2010/main" val="4281921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DC06C49-F29D-4247-FEBE-89FB8E0331AD}"/>
              </a:ext>
            </a:extLst>
          </p:cNvPr>
          <p:cNvSpPr>
            <a:spLocks noGrp="1"/>
          </p:cNvSpPr>
          <p:nvPr>
            <p:ph idx="1"/>
          </p:nvPr>
        </p:nvSpPr>
        <p:spPr>
          <a:xfrm>
            <a:off x="838200" y="304800"/>
            <a:ext cx="10515600" cy="6343649"/>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（五）学习能力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企业家的学习能力主要表现</a:t>
            </a: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善于思考和处理问题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对学习有着浓厚的兴趣</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在学校和社会中接受的知识对企业发展有利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并能有效地运用这些知识使自己获得成功</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能够有效利用自己所掌握的信息</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并通过新知识、新方法或新思维来解决问题</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(4)</a:t>
            </a:r>
            <a:r>
              <a:rPr lang="zh-CN" altLang="en-US" sz="2000" b="0" dirty="0">
                <a:solidFill>
                  <a:srgbClr val="000000"/>
                </a:solidFill>
                <a:effectLst/>
                <a:latin typeface="宋体" panose="02010600030101010101" pitchFamily="2" charset="-122"/>
                <a:ea typeface="宋体" panose="02010600030101010101" pitchFamily="2" charset="-122"/>
              </a:rPr>
              <a:t>能够及时了解外界变化和发展趋势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把握信息优势 与劣势、机会和威胁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使自己能够根据环境变化作出正确的决策</a:t>
            </a:r>
            <a:r>
              <a:rPr lang="en-US" altLang="zh-CN" sz="2000" b="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善于在实践中学习与积累知识并将其应用到企业管理中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从而提高自身的能力。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（六）领导力和信任度</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企业家要能够充分调动员工的积极性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企业家的领导力和被信任度非常重要。</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现实中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企业通常会面临一些困难与挑战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领导力和被信任度会帮助企业家度过难关。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10800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9504A0-6B69-F487-DAC1-A96080E40D9E}"/>
              </a:ext>
            </a:extLst>
          </p:cNvPr>
          <p:cNvSpPr>
            <a:spLocks noGrp="1"/>
          </p:cNvSpPr>
          <p:nvPr>
            <p:ph type="title"/>
          </p:nvPr>
        </p:nvSpPr>
        <p:spPr>
          <a:xfrm>
            <a:off x="838200" y="428625"/>
            <a:ext cx="10515600" cy="65722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二、企业家的行业特性 </a:t>
            </a:r>
            <a:endParaRPr lang="zh-CN" altLang="en-US" sz="5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851CCF72-97D6-66F1-B064-1EFAEA81D686}"/>
              </a:ext>
            </a:extLst>
          </p:cNvPr>
          <p:cNvSpPr>
            <a:spLocks noGrp="1"/>
          </p:cNvSpPr>
          <p:nvPr>
            <p:ph idx="1"/>
          </p:nvPr>
        </p:nvSpPr>
        <p:spPr>
          <a:xfrm>
            <a:off x="838200" y="1419225"/>
            <a:ext cx="10515600" cy="5200650"/>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（一）行业偏好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人们通常更愿意从事自己喜欢的工作</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在职场上表现出更强的竞争优势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以此获得较高的收入和社会地位。</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通常情况下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我们可以从以下几个方面来考虑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行业是否符合企业家偏好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企业本身是否能够满足企业家偏好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企业家自身是否具有足够的实力为企业创造价值。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（二）工作环境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工作环境是影响企业家职业选择的重要外部因素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也是决定企业家未来职业发展状况的重要因素之一。</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zh-CN" altLang="en-US" dirty="0"/>
          </a:p>
        </p:txBody>
      </p:sp>
    </p:spTree>
    <p:extLst>
      <p:ext uri="{BB962C8B-B14F-4D97-AF65-F5344CB8AC3E}">
        <p14:creationId xmlns:p14="http://schemas.microsoft.com/office/powerpoint/2010/main" val="1884275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19DA1AB-6461-975D-FF7B-6E589059904A}"/>
              </a:ext>
            </a:extLst>
          </p:cNvPr>
          <p:cNvSpPr>
            <a:spLocks noGrp="1"/>
          </p:cNvSpPr>
          <p:nvPr>
            <p:ph idx="1"/>
          </p:nvPr>
        </p:nvSpPr>
        <p:spPr>
          <a:xfrm>
            <a:off x="838200" y="428625"/>
            <a:ext cx="10515600" cy="5748338"/>
          </a:xfrm>
        </p:spPr>
        <p:txBody>
          <a:bodyPr>
            <a:normAutofit fontScale="70000" lnSpcReduction="20000"/>
          </a:bodyPr>
          <a:lstStyle/>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（三）行业和公司规模 </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对于大多数企业家来说</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他们更愿意从事规模较大的行业</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因为这些行业中的企业一般有较为完善的组织结构、较多的员工和较高的业绩</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而且可以帮助企业家获得各种资源。</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在选择职业时</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企业规模和行业规模是重要的影响因素。</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（四）市场敏感度 </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市场敏感度是一种在商业环境中根据市场需求进行组织、管理和经营的能力。</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当企业家对自己所在行业的市场发展趋势有清晰的认识</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并且可以通过不断创新来提升自身市场敏感度时</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他们往往会取得更大的成功。</a:t>
            </a:r>
            <a:endParaRPr lang="en-US" altLang="zh-CN" sz="29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900" b="0" dirty="0">
                <a:solidFill>
                  <a:srgbClr val="000000"/>
                </a:solidFill>
                <a:effectLst/>
                <a:latin typeface="宋体" panose="02010600030101010101" pitchFamily="2" charset="-122"/>
                <a:ea typeface="宋体" panose="02010600030101010101" pitchFamily="2" charset="-122"/>
              </a:rPr>
              <a:t>市场敏感度还能有效地提升企业员工对企业战略目标的理解程度</a:t>
            </a:r>
            <a:r>
              <a:rPr lang="en-US" altLang="zh-CN" sz="2900" b="0" dirty="0">
                <a:solidFill>
                  <a:srgbClr val="000000"/>
                </a:solidFill>
                <a:effectLst/>
                <a:latin typeface="宋体" panose="02010600030101010101" pitchFamily="2" charset="-122"/>
                <a:ea typeface="宋体" panose="02010600030101010101" pitchFamily="2" charset="-122"/>
              </a:rPr>
              <a:t>,</a:t>
            </a:r>
            <a:r>
              <a:rPr lang="zh-CN" altLang="en-US" sz="2900" b="0" dirty="0">
                <a:solidFill>
                  <a:srgbClr val="000000"/>
                </a:solidFill>
                <a:effectLst/>
                <a:latin typeface="宋体" panose="02010600030101010101" pitchFamily="2" charset="-122"/>
                <a:ea typeface="宋体" panose="02010600030101010101" pitchFamily="2" charset="-122"/>
              </a:rPr>
              <a:t>从而促进企业迅速成长。 </a:t>
            </a:r>
            <a:endParaRPr lang="en-US" altLang="zh-CN" sz="29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66896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27C99D6-BD7B-66CC-D686-FB92DD340E95}"/>
              </a:ext>
            </a:extLst>
          </p:cNvPr>
          <p:cNvSpPr>
            <a:spLocks noGrp="1"/>
          </p:cNvSpPr>
          <p:nvPr>
            <p:ph idx="1"/>
          </p:nvPr>
        </p:nvSpPr>
        <p:spPr>
          <a:xfrm>
            <a:off x="838200" y="742951"/>
            <a:ext cx="10515600" cy="5391149"/>
          </a:xfrm>
        </p:spPr>
        <p:txBody>
          <a:bodyPr>
            <a:normAutofit/>
          </a:bodyPr>
          <a:lstStyle/>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（五）人际关系</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人际关系往往影响工作效率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与人际关系有关的能力通常被认为是职业成功的关键。</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如果企业家有良好的人际关系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他们就会更好地管理自己、激励员工和影响他人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反之</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则会损害员工的士气并降低工作效率。 </a:t>
            </a:r>
            <a:endParaRPr lang="zh-CN" altLang="en-US" sz="2000" dirty="0">
              <a:latin typeface="宋体" panose="02010600030101010101" pitchFamily="2" charset="-122"/>
              <a:ea typeface="宋体" panose="02010600030101010101" pitchFamily="2" charset="-122"/>
            </a:endParaRPr>
          </a:p>
          <a:p>
            <a:pPr marL="0" indent="0">
              <a:lnSpc>
                <a:spcPct val="17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（六）职业规划</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职业规划对企业家来说至关重要。如果企业家有清晰的职业规划</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他们就不会盲目地随波逐流。只有制定科学的职业规划</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企业家才能够充分发挥自己的主观能动性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在职业生涯中不断取得成功。</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94271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D1D3AAB0-DED8-F4EC-5D69-C5FA620FD7A4}"/>
              </a:ext>
            </a:extLst>
          </p:cNvPr>
          <p:cNvSpPr>
            <a:spLocks noGrp="1"/>
          </p:cNvSpPr>
          <p:nvPr>
            <p:ph type="title"/>
          </p:nvPr>
        </p:nvSpPr>
        <p:spPr>
          <a:xfrm>
            <a:off x="521208" y="365126"/>
            <a:ext cx="10832592" cy="173990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导入案例</a:t>
            </a:r>
            <a:br>
              <a:rPr lang="en-US" altLang="zh-CN" sz="2400" b="0" dirty="0">
                <a:solidFill>
                  <a:srgbClr val="000000"/>
                </a:solidFill>
                <a:effectLst/>
                <a:latin typeface="宋体" panose="02010600030101010101" pitchFamily="2" charset="-122"/>
                <a:ea typeface="宋体" panose="02010600030101010101" pitchFamily="2" charset="-122"/>
              </a:rPr>
            </a:br>
            <a:br>
              <a:rPr lang="en-US" altLang="zh-CN" sz="2400" dirty="0">
                <a:solidFill>
                  <a:srgbClr val="000000"/>
                </a:solidFill>
                <a:latin typeface="宋体" panose="02010600030101010101" pitchFamily="2" charset="-122"/>
                <a:ea typeface="宋体" panose="02010600030101010101" pitchFamily="2" charset="-122"/>
              </a:rPr>
            </a:br>
            <a:r>
              <a:rPr lang="en-US" altLang="zh-CN" sz="2400" dirty="0">
                <a:solidFill>
                  <a:srgbClr val="000000"/>
                </a:solidFill>
                <a:latin typeface="宋体" panose="02010600030101010101" pitchFamily="2" charset="-122"/>
                <a:ea typeface="宋体" panose="02010600030101010101" pitchFamily="2" charset="-122"/>
              </a:rPr>
              <a:t>     </a:t>
            </a:r>
            <a:r>
              <a:rPr lang="zh-CN" altLang="en-US" sz="2400" b="0" dirty="0">
                <a:solidFill>
                  <a:srgbClr val="000000"/>
                </a:solidFill>
                <a:effectLst/>
                <a:latin typeface="宋体" panose="02010600030101010101" pitchFamily="2" charset="-122"/>
                <a:ea typeface="宋体" panose="02010600030101010101" pitchFamily="2" charset="-122"/>
              </a:rPr>
              <a:t>优秀浙商的代表</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FF0000"/>
                </a:solidFill>
                <a:effectLst/>
                <a:latin typeface="宋体" panose="02010600030101010101" pitchFamily="2" charset="-122"/>
                <a:ea typeface="宋体" panose="02010600030101010101" pitchFamily="2" charset="-122"/>
              </a:rPr>
              <a:t>鲁冠球 </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8" name="内容占位符 7">
            <a:extLst>
              <a:ext uri="{FF2B5EF4-FFF2-40B4-BE49-F238E27FC236}">
                <a16:creationId xmlns:a16="http://schemas.microsoft.com/office/drawing/2014/main" id="{879D5EC4-6C24-0E3B-006D-1A7E5FD3998F}"/>
              </a:ext>
            </a:extLst>
          </p:cNvPr>
          <p:cNvSpPr>
            <a:spLocks noGrp="1"/>
          </p:cNvSpPr>
          <p:nvPr>
            <p:ph idx="1"/>
          </p:nvPr>
        </p:nvSpPr>
        <p:spPr>
          <a:xfrm>
            <a:off x="1323974" y="2105026"/>
            <a:ext cx="10029825" cy="3581400"/>
          </a:xfrm>
        </p:spPr>
        <p:txBody>
          <a:bodyPr anchor="b"/>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思考题</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列举鲁冠球企业家精神的具体表现。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企业家精神对民族企业发展有哪些作用</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endParaRPr lang="zh-CN" altLang="en-US" dirty="0"/>
          </a:p>
        </p:txBody>
      </p:sp>
      <p:pic>
        <p:nvPicPr>
          <p:cNvPr id="1030" name="Picture 6">
            <a:extLst>
              <a:ext uri="{FF2B5EF4-FFF2-40B4-BE49-F238E27FC236}">
                <a16:creationId xmlns:a16="http://schemas.microsoft.com/office/drawing/2014/main" id="{EE440F70-F7D6-F4B7-CF99-5314886026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1374" y="2197101"/>
            <a:ext cx="3971926"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909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E4659-AF3E-795A-F686-6B1617677FAA}"/>
              </a:ext>
            </a:extLst>
          </p:cNvPr>
          <p:cNvSpPr>
            <a:spLocks noGrp="1"/>
          </p:cNvSpPr>
          <p:nvPr>
            <p:ph type="title"/>
          </p:nvPr>
        </p:nvSpPr>
        <p:spPr>
          <a:xfrm>
            <a:off x="838200" y="260350"/>
            <a:ext cx="10515600" cy="4730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第一节 企业家的目标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B5970D6A-5F70-C98D-BFFD-66FBAA6CC814}"/>
              </a:ext>
            </a:extLst>
          </p:cNvPr>
          <p:cNvSpPr>
            <a:spLocks noGrp="1"/>
          </p:cNvSpPr>
          <p:nvPr>
            <p:ph idx="1"/>
          </p:nvPr>
        </p:nvSpPr>
        <p:spPr>
          <a:xfrm>
            <a:off x="838200" y="971551"/>
            <a:ext cx="10515600" cy="5810250"/>
          </a:xfrm>
        </p:spPr>
        <p:txBody>
          <a:bodyPr>
            <a:normAutofit fontScale="92500" lnSpcReduction="10000"/>
          </a:bodyPr>
          <a:lstStyle/>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一、企业家的价值目标 </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（一）为社会创造价值 </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企业的目标不仅是追求利润</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还要为社会创造价值</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实现可持续发展。</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（二）实现自身的价值 </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企业家需要承担自己的社会责任</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不能忘记自身是社会群体中的一员</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应该尽自己所能去做对社会有益的事情</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这样才能体现出自身的价值。</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（三）为相关利益群体创造价值 </a:t>
            </a:r>
            <a:endParaRPr lang="zh-CN" altLang="en-US" sz="2200" spc="150" dirty="0">
              <a:latin typeface="宋体" panose="02010600030101010101" pitchFamily="2" charset="-122"/>
              <a:ea typeface="宋体" panose="02010600030101010101" pitchFamily="2" charset="-122"/>
            </a:endParaRPr>
          </a:p>
          <a:p>
            <a:pPr marL="0" indent="0">
              <a:lnSpc>
                <a:spcPct val="15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客户、股东和员工等相关利益群体是完整价值链缺一不可的组成部分</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企业有责任为相关利益群体创造价值。</a:t>
            </a:r>
            <a:endParaRPr lang="zh-CN" altLang="en-US" sz="22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845108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4EAE76-096E-5E53-5F1C-C4BD95FD9FDA}"/>
              </a:ext>
            </a:extLst>
          </p:cNvPr>
          <p:cNvSpPr>
            <a:spLocks noGrp="1"/>
          </p:cNvSpPr>
          <p:nvPr>
            <p:ph type="title"/>
          </p:nvPr>
        </p:nvSpPr>
        <p:spPr>
          <a:xfrm>
            <a:off x="476250" y="307975"/>
            <a:ext cx="10515600" cy="6254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二、企业家的行为目标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8B77757D-E281-A2BE-7397-DCB6074DA88B}"/>
              </a:ext>
            </a:extLst>
          </p:cNvPr>
          <p:cNvSpPr>
            <a:spLocks noGrp="1"/>
          </p:cNvSpPr>
          <p:nvPr>
            <p:ph idx="1"/>
          </p:nvPr>
        </p:nvSpPr>
        <p:spPr>
          <a:xfrm>
            <a:off x="476250" y="1266825"/>
            <a:ext cx="10877550" cy="5486399"/>
          </a:xfrm>
        </p:spPr>
        <p:txBody>
          <a:bodyPr>
            <a:normAutofit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（一）不能仅仅局限于赚钱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赚多少钱并不是衡量企业家能力的唯一标准。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（二）在市场上要追求卓越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在企业的经营管理中</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追求卓越的产品质量、为客户创造更多的价值是企业家的目标</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同时也是企业家实现自身目标的基本途径。</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（三）要学会创新和创造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创新</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是指在原有产品或服务基础上做一些有意义的改进。</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（四）要有使命感和责任感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如果没有使命感和责任感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企业家就会缺乏危机感。</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194698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CDBB2E-D784-183C-927A-C91F13CF9337}"/>
              </a:ext>
            </a:extLst>
          </p:cNvPr>
          <p:cNvSpPr>
            <a:spLocks noGrp="1"/>
          </p:cNvSpPr>
          <p:nvPr>
            <p:ph type="title"/>
          </p:nvPr>
        </p:nvSpPr>
        <p:spPr>
          <a:xfrm>
            <a:off x="838200" y="231775"/>
            <a:ext cx="10515600" cy="73977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三、实现企业家目标的条件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7D729D9C-DE19-16EC-0860-06124EA18276}"/>
              </a:ext>
            </a:extLst>
          </p:cNvPr>
          <p:cNvSpPr>
            <a:spLocks noGrp="1"/>
          </p:cNvSpPr>
          <p:nvPr>
            <p:ph idx="1"/>
          </p:nvPr>
        </p:nvSpPr>
        <p:spPr>
          <a:xfrm>
            <a:off x="838200" y="1143000"/>
            <a:ext cx="10515600" cy="5610225"/>
          </a:xfrm>
        </p:spPr>
        <p:txBody>
          <a:bodyPr>
            <a:normAutofit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（一）企业家的素质要求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具有一定的经营管理知识和能力</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熟悉国家宏观经济政策及相关法律法规</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拥有一定数量的资本和生产要素资源或具备较强的资金能力</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拥有筹备相当规模的生产设备或提供某些生产要素的能力</a:t>
            </a:r>
            <a:r>
              <a:rPr lang="en-US" altLang="zh-CN" sz="2000" b="0" spc="150" dirty="0">
                <a:solidFill>
                  <a:srgbClr val="000000"/>
                </a:solidFill>
                <a:effectLst/>
                <a:latin typeface="宋体" panose="02010600030101010101" pitchFamily="2" charset="-122"/>
                <a:ea typeface="宋体" panose="02010600030101010101" pitchFamily="2" charset="-122"/>
              </a:rPr>
              <a:t>;</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拥有较强的市场开拓能力</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具有创业精神和创新意识</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以追求企业价值最大化为目标</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以企业员工为中心</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能激发员工的工作热情</a:t>
            </a:r>
            <a:r>
              <a:rPr lang="en-US" altLang="zh-CN" sz="2000" b="0" spc="150" dirty="0">
                <a:solidFill>
                  <a:srgbClr val="000000"/>
                </a:solidFill>
                <a:effectLst/>
                <a:latin typeface="宋体" panose="02010600030101010101" pitchFamily="2" charset="-122"/>
                <a:ea typeface="宋体" panose="02010600030101010101" pitchFamily="2" charset="-122"/>
              </a:rPr>
              <a:t>; </a:t>
            </a: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在经营管理过程中做到依法经营和效益优先</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使企业经济效益不断提高。</a:t>
            </a:r>
            <a:r>
              <a:rPr lang="zh-CN" altLang="en-US" sz="2000" b="0" spc="150" dirty="0">
                <a:solidFill>
                  <a:srgbClr val="000000"/>
                </a:solidFill>
                <a:effectLst/>
                <a:latin typeface="E-BZ"/>
              </a:rPr>
              <a:t> </a:t>
            </a:r>
            <a:endParaRPr lang="zh-CN" altLang="en-US" sz="2000" spc="150" dirty="0"/>
          </a:p>
        </p:txBody>
      </p:sp>
    </p:spTree>
    <p:extLst>
      <p:ext uri="{BB962C8B-B14F-4D97-AF65-F5344CB8AC3E}">
        <p14:creationId xmlns:p14="http://schemas.microsoft.com/office/powerpoint/2010/main" val="2654700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58ACA84-DA38-BEBB-19D9-41BF5F4A8D95}"/>
              </a:ext>
            </a:extLst>
          </p:cNvPr>
          <p:cNvSpPr>
            <a:spLocks noGrp="1"/>
          </p:cNvSpPr>
          <p:nvPr>
            <p:ph idx="1"/>
          </p:nvPr>
        </p:nvSpPr>
        <p:spPr>
          <a:xfrm>
            <a:off x="838200" y="942975"/>
            <a:ext cx="10515600" cy="5233987"/>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（二）社会经济环境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企业家是在一定的社会经济环境发展历史进程中成长起来的。企业发展到一定程度必须进行改革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企业家所面临的首要问题是适应环境</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这就要求企业家在观念、管理和制度方面要进行变革和创新。</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（三）创新创业行为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创新可以通过改变观念、方法和技术来实现。</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创新有三种模式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从大范围来看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在更大的社会范围内寻求解决方案</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从小范围来看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通过技术进步使小企业也能分享大企业的成功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从整个经济角度来看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通过市场活动使整个经济获得持续增长。 </a:t>
            </a:r>
            <a:endParaRPr lang="en-US" altLang="zh-CN" sz="20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10344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F0098C7-1CD7-CB4D-B587-0958A027638B}"/>
              </a:ext>
            </a:extLst>
          </p:cNvPr>
          <p:cNvSpPr>
            <a:spLocks noGrp="1"/>
          </p:cNvSpPr>
          <p:nvPr>
            <p:ph idx="1"/>
          </p:nvPr>
        </p:nvSpPr>
        <p:spPr>
          <a:xfrm>
            <a:off x="838200" y="952500"/>
            <a:ext cx="10515600" cy="5224463"/>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（四）完善的管理体制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为了实现企业的业务目标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就要建立企业的组织系统。企业的组织系统就是整个企业建立的一套组织以及相应的规章制度及其执行机制。</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（五）健全的管理系统</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为了实现企业的业务目标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企业必须建立相应的人力资源、财务监控、行政管理和业务运营等方面的组织管理系统。在企业经营中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各个管理系统是相互联系、密不可分的整体</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只有通过完善的管理制度和可持续健康发展的管理体制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企业才能构建健全的管理系统。 </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4256224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0098EE-417C-A32F-C04C-B64D733F845A}"/>
              </a:ext>
            </a:extLst>
          </p:cNvPr>
          <p:cNvSpPr>
            <a:spLocks noGrp="1"/>
          </p:cNvSpPr>
          <p:nvPr>
            <p:ph type="title"/>
          </p:nvPr>
        </p:nvSpPr>
        <p:spPr>
          <a:xfrm>
            <a:off x="838200" y="279401"/>
            <a:ext cx="10515600" cy="4254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企业家的特性 </a:t>
            </a:r>
            <a:endParaRPr lang="zh-CN" altLang="en-US" sz="5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BA690351-5C06-B88C-FC4F-37AFFB604F3B}"/>
              </a:ext>
            </a:extLst>
          </p:cNvPr>
          <p:cNvSpPr>
            <a:spLocks noGrp="1"/>
          </p:cNvSpPr>
          <p:nvPr>
            <p:ph idx="1"/>
          </p:nvPr>
        </p:nvSpPr>
        <p:spPr>
          <a:xfrm>
            <a:off x="838200" y="1025524"/>
            <a:ext cx="10515600" cy="5689601"/>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一、企业家特性的影响因素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（一）社会地位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社会地位是众多企业家价值实现的重要标志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在很多国家和地区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政府都会为企业家颁发奖状、勋章等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以表明其对企业家价值的认可。</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（二）经济地位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经济地位在很大程度上取决于企业对社会贡献的大小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对劳动力需求的多少等因素。</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市场类型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企业家是资本市场中的重要参与者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企业家和投资者构成了资本市场的主要交易主体。</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财务能力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财务能力是指企业家在获取融资方面的能力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包括融资渠道的选择和融资能力的大小。</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18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097743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EA41F8F-0813-C00C-0388-8756A4D7B103}"/>
              </a:ext>
            </a:extLst>
          </p:cNvPr>
          <p:cNvSpPr>
            <a:spLocks noGrp="1"/>
          </p:cNvSpPr>
          <p:nvPr>
            <p:ph idx="1"/>
          </p:nvPr>
        </p:nvSpPr>
        <p:spPr>
          <a:xfrm>
            <a:off x="838200" y="361950"/>
            <a:ext cx="10515600" cy="6334125"/>
          </a:xfrm>
        </p:spPr>
        <p:txBody>
          <a:bodyPr>
            <a:normAutofit/>
          </a:bodyPr>
          <a:lstStyle/>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（三）政治地位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在现代政治中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企业家的地位很高。在实际的政治生活中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很多国家都会选择具有企业家资格和能力的官员来担任国家元首或政府首脑。例如在美国总统选举中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企业家通过参加竞选活动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有可能成为总统候选人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或者被提名成为副总统候选人。</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（四）社会声誉</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社会声誉是指一个人社会地位的象征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也可以是个人的品德修养和价值观念的体现。</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主要来源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一是由个人品质和能力构成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如正直、有正义感等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二是由其职业性质和职业行为构成</a:t>
            </a:r>
            <a:r>
              <a:rPr lang="zh-CN" altLang="en-US" sz="2000" dirty="0">
                <a:solidFill>
                  <a:srgbClr val="000000"/>
                </a:solidFill>
                <a:latin typeface="宋体" panose="02010600030101010101" pitchFamily="2" charset="-122"/>
                <a:ea typeface="宋体" panose="02010600030101010101" pitchFamily="2" charset="-122"/>
              </a:rPr>
              <a:t>。</a:t>
            </a:r>
            <a:endParaRPr lang="zh-CN" altLang="en-US" sz="2000" dirty="0">
              <a:latin typeface="宋体" panose="02010600030101010101" pitchFamily="2" charset="-122"/>
              <a:ea typeface="宋体" panose="02010600030101010101" pitchFamily="2" charset="-122"/>
            </a:endParaRPr>
          </a:p>
          <a:p>
            <a:pPr marL="0" indent="0">
              <a:lnSpc>
                <a:spcPct val="160000"/>
              </a:lnSpc>
              <a:buNone/>
            </a:pPr>
            <a:r>
              <a:rPr lang="zh-CN" altLang="en-US" sz="2000" b="0" dirty="0">
                <a:solidFill>
                  <a:srgbClr val="000000"/>
                </a:solidFill>
                <a:effectLst/>
                <a:latin typeface="宋体" panose="02010600030101010101" pitchFamily="2" charset="-122"/>
                <a:ea typeface="宋体" panose="02010600030101010101" pitchFamily="2" charset="-122"/>
              </a:rPr>
              <a:t>企业社会声誉的评价体系组成部分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企业家在行业中的地位和影响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企业对行业发展所做贡献以及该企业或企业家对所在地区社会经济发展所作出的贡献。 </a:t>
            </a:r>
            <a:endParaRPr lang="zh-CN" altLang="en-US" sz="2000" dirty="0">
              <a:latin typeface="宋体" panose="02010600030101010101" pitchFamily="2" charset="-122"/>
              <a:ea typeface="宋体" panose="02010600030101010101" pitchFamily="2" charset="-122"/>
            </a:endParaRPr>
          </a:p>
          <a:p>
            <a:pPr marL="0" indent="0">
              <a:lnSpc>
                <a:spcPct val="16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247478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2195</Words>
  <Application>Microsoft Office PowerPoint</Application>
  <PresentationFormat>宽屏</PresentationFormat>
  <Paragraphs>140</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E-BZ</vt:lpstr>
      <vt:lpstr>FZLTHK--GBK1-0</vt:lpstr>
      <vt:lpstr>等线</vt:lpstr>
      <vt:lpstr>等线 Light</vt:lpstr>
      <vt:lpstr>宋体</vt:lpstr>
      <vt:lpstr>Arial</vt:lpstr>
      <vt:lpstr>Office 主题​​</vt:lpstr>
      <vt:lpstr>第六章 </vt:lpstr>
      <vt:lpstr>导入案例       优秀浙商的代表———鲁冠球 </vt:lpstr>
      <vt:lpstr>第一节 企业家的目标 </vt:lpstr>
      <vt:lpstr>二、企业家的行为目标 </vt:lpstr>
      <vt:lpstr>三、实现企业家目标的条件 </vt:lpstr>
      <vt:lpstr>PowerPoint 演示文稿</vt:lpstr>
      <vt:lpstr>PowerPoint 演示文稿</vt:lpstr>
      <vt:lpstr>第二节 企业家的特性 </vt:lpstr>
      <vt:lpstr>PowerPoint 演示文稿</vt:lpstr>
      <vt:lpstr>PowerPoint 演示文稿</vt:lpstr>
      <vt:lpstr>PowerPoint 演示文稿</vt:lpstr>
      <vt:lpstr>二、企业家特性的本质 </vt:lpstr>
      <vt:lpstr>第三节 企业家的职业发展</vt:lpstr>
      <vt:lpstr>PowerPoint 演示文稿</vt:lpstr>
      <vt:lpstr>PowerPoint 演示文稿</vt:lpstr>
      <vt:lpstr>二、企业家的行业特性 </vt:lpstr>
      <vt:lpstr>PowerPoint 演示文稿</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8</cp:revision>
  <dcterms:created xsi:type="dcterms:W3CDTF">2024-11-29T07:59:07Z</dcterms:created>
  <dcterms:modified xsi:type="dcterms:W3CDTF">2024-12-12T07:53:20Z</dcterms:modified>
</cp:coreProperties>
</file>