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5" r:id="rId2"/>
    <p:sldId id="267" r:id="rId3"/>
    <p:sldId id="268" r:id="rId4"/>
    <p:sldId id="269" r:id="rId5"/>
    <p:sldId id="270" r:id="rId6"/>
    <p:sldId id="274" r:id="rId7"/>
    <p:sldId id="273" r:id="rId8"/>
    <p:sldId id="272" r:id="rId9"/>
    <p:sldId id="271" r:id="rId10"/>
    <p:sldId id="277" r:id="rId11"/>
    <p:sldId id="276" r:id="rId12"/>
    <p:sldId id="280" r:id="rId13"/>
    <p:sldId id="279" r:id="rId14"/>
    <p:sldId id="286" r:id="rId15"/>
    <p:sldId id="285"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108"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56000" y="755332"/>
            <a:ext cx="5080000" cy="521970"/>
          </a:xfrm>
          <a:prstGeom prst="rect">
            <a:avLst/>
          </a:prstGeom>
          <a:noFill/>
          <a:ln w="9525">
            <a:noFill/>
          </a:ln>
        </p:spPr>
        <p:txBody>
          <a:bodyPr>
            <a:spAutoFit/>
          </a:bodyPr>
          <a:lstStyle/>
          <a:p>
            <a:pPr indent="0" algn="ctr"/>
            <a:r>
              <a:rPr lang="zh-CN" altLang="en-US" sz="2800" b="1">
                <a:solidFill>
                  <a:srgbClr val="333333"/>
                </a:solidFill>
                <a:latin typeface="宋体" panose="02010600030101010101" pitchFamily="2" charset="-122"/>
                <a:ea typeface="宋体" panose="02010600030101010101" pitchFamily="2" charset="-122"/>
                <a:cs typeface="宋体" panose="02010600030101010101" pitchFamily="2" charset="-122"/>
              </a:rPr>
              <a:t>第二章 建账及基础设置</a:t>
            </a:r>
          </a:p>
        </p:txBody>
      </p:sp>
      <p:sp>
        <p:nvSpPr>
          <p:cNvPr id="4" name="文本框 3"/>
          <p:cNvSpPr txBox="1"/>
          <p:nvPr/>
        </p:nvSpPr>
        <p:spPr>
          <a:xfrm>
            <a:off x="1678305" y="1720215"/>
            <a:ext cx="8835390" cy="3846195"/>
          </a:xfrm>
          <a:prstGeom prst="rect">
            <a:avLst/>
          </a:prstGeom>
          <a:noFill/>
          <a:ln w="9525">
            <a:noFill/>
          </a:ln>
        </p:spPr>
        <p:txBody>
          <a:bodyPr wrap="square">
            <a:spAutoFit/>
          </a:bodyPr>
          <a:lstStyle/>
          <a:p>
            <a:pPr indent="0"/>
            <a:r>
              <a:rPr lang="en-US" altLang="zh-CN" sz="2400" b="0">
                <a:latin typeface="宋体" panose="02010600030101010101" pitchFamily="2" charset="-122"/>
                <a:ea typeface="宋体" panose="02010600030101010101" pitchFamily="2" charset="-122"/>
                <a:cs typeface="宋体" panose="02010600030101010101" pitchFamily="2" charset="-122"/>
              </a:rPr>
              <a:t>    </a:t>
            </a:r>
            <a:r>
              <a:rPr sz="2400" b="0"/>
              <a:t>本章的主要内容是建立企业帐套基本信息以及对帐套信息的管理。在系统管理中进行相关操作。系统管理是用友ERP-U8 V10.1的运行基础，对U8管理系统的各个子系统进行统一管理和数据维护，为其他子系统提供公共账套及其他相关的基础数据，各子系统的操作员也需要在系统管理中统一设置并分配权限，主要内容包括以下几个方面：</a:t>
            </a: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   ◎企业情况介绍</a:t>
            </a:r>
          </a:p>
          <a:p>
            <a:pPr indent="0"/>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0">
                <a:latin typeface="宋体" panose="02010600030101010101" pitchFamily="2" charset="-122"/>
                <a:ea typeface="宋体" panose="02010600030101010101" pitchFamily="2" charset="-122"/>
                <a:cs typeface="宋体" panose="02010600030101010101" pitchFamily="2" charset="-122"/>
              </a:rPr>
              <a:t>账套建立</a:t>
            </a:r>
          </a:p>
          <a:p>
            <a:pPr indent="0"/>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0">
                <a:latin typeface="宋体" panose="02010600030101010101" pitchFamily="2" charset="-122"/>
                <a:ea typeface="宋体" panose="02010600030101010101" pitchFamily="2" charset="-122"/>
                <a:cs typeface="宋体" panose="02010600030101010101" pitchFamily="2" charset="-122"/>
              </a:rPr>
              <a:t>用户及权限设置</a:t>
            </a:r>
          </a:p>
          <a:p>
            <a:pPr indent="0"/>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0">
                <a:latin typeface="宋体" panose="02010600030101010101" pitchFamily="2" charset="-122"/>
                <a:ea typeface="宋体" panose="02010600030101010101" pitchFamily="2" charset="-122"/>
                <a:cs typeface="宋体" panose="02010600030101010101" pitchFamily="2" charset="-122"/>
              </a:rPr>
              <a:t>基础信息设置</a:t>
            </a:r>
          </a:p>
          <a:p>
            <a:pPr indent="0"/>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0">
                <a:latin typeface="宋体" panose="02010600030101010101" pitchFamily="2" charset="-122"/>
                <a:ea typeface="宋体" panose="02010600030101010101" pitchFamily="2" charset="-122"/>
                <a:cs typeface="宋体" panose="02010600030101010101" pitchFamily="2" charset="-122"/>
              </a:rPr>
              <a:t>账套管理</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04545" y="565150"/>
            <a:ext cx="5080000" cy="398780"/>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三、建立账套</a:t>
            </a:r>
          </a:p>
        </p:txBody>
      </p:sp>
      <p:sp>
        <p:nvSpPr>
          <p:cNvPr id="6" name="文本框 5"/>
          <p:cNvSpPr txBox="1"/>
          <p:nvPr/>
        </p:nvSpPr>
        <p:spPr>
          <a:xfrm>
            <a:off x="1450975" y="918210"/>
            <a:ext cx="9289415" cy="132207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r>
              <a:rPr lang="en-US" altLang="zh-CN" sz="2000" b="1">
                <a:latin typeface="宋体" panose="02010600030101010101" pitchFamily="2" charset="-122"/>
                <a:ea typeface="宋体" panose="02010600030101010101" pitchFamily="2" charset="-122"/>
                <a:cs typeface="宋体" panose="02010600030101010101" pitchFamily="2" charset="-122"/>
              </a:rPr>
              <a:t>:</a:t>
            </a:r>
          </a:p>
          <a:p>
            <a:pPr indent="0"/>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打开账套</a:t>
            </a: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    执行“账套</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建立”命令，打开“创建账套”对话框</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。首次建立账套界面如下，灰色选项不可修改（下同）。单击“下一步”按钮。</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2-6</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14"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7485" y="2239963"/>
            <a:ext cx="4175760" cy="2601595"/>
          </a:xfrm>
          <a:prstGeom prst="rect">
            <a:avLst/>
          </a:prstGeom>
        </p:spPr>
      </p:pic>
      <p:sp>
        <p:nvSpPr>
          <p:cNvPr id="7" name="文本框 6"/>
          <p:cNvSpPr txBox="1"/>
          <p:nvPr/>
        </p:nvSpPr>
        <p:spPr>
          <a:xfrm>
            <a:off x="3556000" y="489648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6</a:t>
            </a:r>
            <a:r>
              <a:rPr lang="zh-CN" altLang="en-US" sz="1000" b="0">
                <a:latin typeface="黑体" panose="02010609060101010101" charset="-122"/>
                <a:ea typeface="黑体" panose="02010609060101010101" charset="-122"/>
                <a:cs typeface="黑体" panose="02010609060101010101" charset="-122"/>
              </a:rPr>
              <a:t>创建账套</a:t>
            </a:r>
            <a:endParaRPr lang="zh-CN" altLang="en-US"/>
          </a:p>
        </p:txBody>
      </p:sp>
      <p:sp>
        <p:nvSpPr>
          <p:cNvPr id="8" name="文本框 7"/>
          <p:cNvSpPr txBox="1"/>
          <p:nvPr/>
        </p:nvSpPr>
        <p:spPr>
          <a:xfrm>
            <a:off x="1450975" y="5141595"/>
            <a:ext cx="5080000" cy="398780"/>
          </a:xfrm>
          <a:prstGeom prst="rect">
            <a:avLst/>
          </a:prstGeom>
          <a:noFill/>
          <a:ln w="9525">
            <a:noFill/>
          </a:ln>
        </p:spPr>
        <p:txBody>
          <a:bodyPr>
            <a:spAutoFit/>
          </a:bodyPr>
          <a:lstStyle/>
          <a:p>
            <a:pPr indent="0"/>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输入账套信息</a:t>
            </a:r>
          </a:p>
        </p:txBody>
      </p:sp>
      <p:sp>
        <p:nvSpPr>
          <p:cNvPr id="9" name="文本框 8"/>
          <p:cNvSpPr txBox="1"/>
          <p:nvPr/>
        </p:nvSpPr>
        <p:spPr>
          <a:xfrm>
            <a:off x="1769110" y="5540375"/>
            <a:ext cx="5080000" cy="398780"/>
          </a:xfrm>
          <a:prstGeom prst="rect">
            <a:avLst/>
          </a:prstGeom>
          <a:noFill/>
          <a:ln w="9525">
            <a:noFill/>
          </a:ln>
        </p:spPr>
        <p:txBody>
          <a:bodyPr>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2-7</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25583" y="905193"/>
            <a:ext cx="4139565" cy="2560955"/>
          </a:xfrm>
          <a:prstGeom prst="rect">
            <a:avLst/>
          </a:prstGeom>
        </p:spPr>
      </p:pic>
      <p:sp>
        <p:nvSpPr>
          <p:cNvPr id="4" name="文本框 3"/>
          <p:cNvSpPr txBox="1"/>
          <p:nvPr/>
        </p:nvSpPr>
        <p:spPr>
          <a:xfrm>
            <a:off x="3556000" y="346646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7</a:t>
            </a:r>
            <a:r>
              <a:rPr lang="zh-CN" altLang="en-US" sz="1000" b="0">
                <a:latin typeface="黑体" panose="02010609060101010101" charset="-122"/>
                <a:ea typeface="黑体" panose="02010609060101010101" charset="-122"/>
                <a:cs typeface="黑体" panose="02010609060101010101" charset="-122"/>
              </a:rPr>
              <a:t>账套信息</a:t>
            </a:r>
            <a:endParaRPr lang="zh-CN" altLang="en-US"/>
          </a:p>
        </p:txBody>
      </p:sp>
      <p:sp>
        <p:nvSpPr>
          <p:cNvPr id="5" name="文本框 4"/>
          <p:cNvSpPr txBox="1"/>
          <p:nvPr/>
        </p:nvSpPr>
        <p:spPr>
          <a:xfrm>
            <a:off x="1241425" y="4019550"/>
            <a:ext cx="5080000" cy="398780"/>
          </a:xfrm>
          <a:prstGeom prst="rect">
            <a:avLst/>
          </a:prstGeom>
          <a:noFill/>
          <a:ln w="9525">
            <a:noFill/>
          </a:ln>
        </p:spPr>
        <p:txBody>
          <a:bodyPr>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3. </a:t>
            </a:r>
            <a:r>
              <a:rPr lang="zh-CN" altLang="en-US" sz="2000" b="0">
                <a:latin typeface="宋体" panose="02010600030101010101" pitchFamily="2" charset="-122"/>
                <a:ea typeface="宋体" panose="02010600030101010101" pitchFamily="2" charset="-122"/>
                <a:cs typeface="宋体" panose="02010600030101010101" pitchFamily="2" charset="-122"/>
              </a:rPr>
              <a:t>输入单位信息</a:t>
            </a:r>
          </a:p>
        </p:txBody>
      </p:sp>
      <p:sp>
        <p:nvSpPr>
          <p:cNvPr id="9" name="文本框 8"/>
          <p:cNvSpPr txBox="1"/>
          <p:nvPr/>
        </p:nvSpPr>
        <p:spPr>
          <a:xfrm>
            <a:off x="1678305" y="4418330"/>
            <a:ext cx="5080000" cy="398780"/>
          </a:xfrm>
          <a:prstGeom prst="rect">
            <a:avLst/>
          </a:prstGeom>
          <a:noFill/>
          <a:ln w="9525">
            <a:noFill/>
          </a:ln>
        </p:spPr>
        <p:txBody>
          <a:bodyPr>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2-8</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17"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25900" y="3813810"/>
            <a:ext cx="4139565" cy="2560955"/>
          </a:xfrm>
          <a:prstGeom prst="rect">
            <a:avLst/>
          </a:prstGeom>
        </p:spPr>
      </p:pic>
      <p:sp>
        <p:nvSpPr>
          <p:cNvPr id="6" name="文本框 5"/>
          <p:cNvSpPr txBox="1"/>
          <p:nvPr/>
        </p:nvSpPr>
        <p:spPr>
          <a:xfrm>
            <a:off x="3555365" y="637476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8</a:t>
            </a:r>
            <a:r>
              <a:rPr lang="zh-CN" altLang="en-US" sz="1000" b="0">
                <a:latin typeface="黑体" panose="02010609060101010101" charset="-122"/>
                <a:ea typeface="黑体" panose="02010609060101010101" charset="-122"/>
                <a:cs typeface="黑体" panose="02010609060101010101" charset="-122"/>
              </a:rPr>
              <a:t>单位信息</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10285" y="757555"/>
            <a:ext cx="5080000" cy="398780"/>
          </a:xfrm>
          <a:prstGeom prst="rect">
            <a:avLst/>
          </a:prstGeom>
          <a:noFill/>
          <a:ln w="9525">
            <a:noFill/>
          </a:ln>
        </p:spPr>
        <p:txBody>
          <a:bodyPr>
            <a:spAutoFit/>
          </a:bodyPr>
          <a:lstStyle/>
          <a:p>
            <a:pPr indent="0"/>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输入核算类型</a:t>
            </a:r>
          </a:p>
        </p:txBody>
      </p:sp>
      <p:sp>
        <p:nvSpPr>
          <p:cNvPr id="5" name="文本框 4"/>
          <p:cNvSpPr txBox="1"/>
          <p:nvPr/>
        </p:nvSpPr>
        <p:spPr>
          <a:xfrm>
            <a:off x="1339850" y="1156335"/>
            <a:ext cx="5080000" cy="398780"/>
          </a:xfrm>
          <a:prstGeom prst="rect">
            <a:avLst/>
          </a:prstGeom>
          <a:noFill/>
          <a:ln w="9525">
            <a:noFill/>
          </a:ln>
        </p:spPr>
        <p:txBody>
          <a:bodyPr>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2-9</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18"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05593" y="700405"/>
            <a:ext cx="3815715" cy="2360930"/>
          </a:xfrm>
          <a:prstGeom prst="rect">
            <a:avLst/>
          </a:prstGeom>
        </p:spPr>
      </p:pic>
      <p:sp>
        <p:nvSpPr>
          <p:cNvPr id="6" name="文本框 5"/>
          <p:cNvSpPr txBox="1"/>
          <p:nvPr/>
        </p:nvSpPr>
        <p:spPr>
          <a:xfrm>
            <a:off x="3473450" y="306133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9</a:t>
            </a:r>
            <a:r>
              <a:rPr lang="zh-CN" altLang="en-US" sz="1000" b="0">
                <a:latin typeface="黑体" panose="02010609060101010101" charset="-122"/>
                <a:ea typeface="黑体" panose="02010609060101010101" charset="-122"/>
                <a:cs typeface="黑体" panose="02010609060101010101" charset="-122"/>
              </a:rPr>
              <a:t>核算类型</a:t>
            </a:r>
            <a:endParaRPr lang="zh-CN" altLang="en-US"/>
          </a:p>
        </p:txBody>
      </p:sp>
      <p:sp>
        <p:nvSpPr>
          <p:cNvPr id="7" name="文本框 6"/>
          <p:cNvSpPr txBox="1"/>
          <p:nvPr/>
        </p:nvSpPr>
        <p:spPr>
          <a:xfrm>
            <a:off x="1092835" y="3484245"/>
            <a:ext cx="5080000" cy="398780"/>
          </a:xfrm>
          <a:prstGeom prst="rect">
            <a:avLst/>
          </a:prstGeom>
          <a:noFill/>
          <a:ln w="9525">
            <a:noFill/>
          </a:ln>
        </p:spPr>
        <p:txBody>
          <a:bodyPr>
            <a:spAutoFit/>
          </a:bodyPr>
          <a:lstStyle/>
          <a:p>
            <a:pPr indent="0"/>
            <a:r>
              <a:rPr lang="en-US" altLang="zh-CN" sz="2000" b="0">
                <a:latin typeface="宋体" panose="02010600030101010101" pitchFamily="2" charset="-122"/>
                <a:ea typeface="宋体" panose="02010600030101010101" pitchFamily="2" charset="-122"/>
                <a:cs typeface="宋体" panose="02010600030101010101" pitchFamily="2" charset="-122"/>
              </a:rPr>
              <a:t>5.</a:t>
            </a:r>
            <a:r>
              <a:rPr lang="zh-CN" altLang="en-US" sz="2000" b="0">
                <a:latin typeface="宋体" panose="02010600030101010101" pitchFamily="2" charset="-122"/>
                <a:ea typeface="宋体" panose="02010600030101010101" pitchFamily="2" charset="-122"/>
                <a:cs typeface="宋体" panose="02010600030101010101" pitchFamily="2" charset="-122"/>
              </a:rPr>
              <a:t>确定基础信息</a:t>
            </a:r>
          </a:p>
        </p:txBody>
      </p:sp>
      <p:sp>
        <p:nvSpPr>
          <p:cNvPr id="8" name="文本框 7"/>
          <p:cNvSpPr txBox="1"/>
          <p:nvPr/>
        </p:nvSpPr>
        <p:spPr>
          <a:xfrm>
            <a:off x="1256030" y="3883025"/>
            <a:ext cx="5080000" cy="1322070"/>
          </a:xfrm>
          <a:prstGeom prst="rect">
            <a:avLst/>
          </a:prstGeom>
          <a:noFill/>
          <a:ln w="9525">
            <a:noFill/>
          </a:ln>
        </p:spPr>
        <p:txBody>
          <a:bodyPr>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）选中“存货是否分类”、“客户是否分类”、“供应商是否分类”、“有无外币核算”4个复选框，单击“下一步”按钮，进入“准备建账”如图</a:t>
            </a:r>
            <a:r>
              <a:rPr lang="en-US" altLang="zh-CN" sz="2000" b="0">
                <a:latin typeface="宋体" panose="02010600030101010101" pitchFamily="2" charset="-122"/>
                <a:ea typeface="宋体" panose="02010600030101010101" pitchFamily="2" charset="-122"/>
                <a:cs typeface="宋体" panose="02010600030101010101" pitchFamily="2" charset="-122"/>
              </a:rPr>
              <a:t>2-10</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19"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4790" y="3405505"/>
            <a:ext cx="4892040" cy="3023870"/>
          </a:xfrm>
          <a:prstGeom prst="rect">
            <a:avLst/>
          </a:prstGeom>
        </p:spPr>
      </p:pic>
      <p:sp>
        <p:nvSpPr>
          <p:cNvPr id="9" name="文本框 8"/>
          <p:cNvSpPr txBox="1"/>
          <p:nvPr/>
        </p:nvSpPr>
        <p:spPr>
          <a:xfrm>
            <a:off x="6480810" y="643763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10</a:t>
            </a:r>
            <a:r>
              <a:rPr lang="zh-CN" altLang="en-US" sz="1000" b="0">
                <a:latin typeface="黑体" panose="02010609060101010101" charset="-122"/>
                <a:ea typeface="黑体" panose="02010609060101010101" charset="-122"/>
                <a:cs typeface="黑体" panose="02010609060101010101" charset="-122"/>
              </a:rPr>
              <a:t>基础信息</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26795" y="899795"/>
            <a:ext cx="9874250" cy="70675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）稍候</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单击“完成”按钮，弹出系统提示“可以创建账套了么？”，单击“是”按钮，稍候，系统建账完毕后自动打开“分类编码方案”对话框。如图</a:t>
            </a:r>
            <a:r>
              <a:rPr lang="en-US" altLang="zh-CN" sz="2000" b="0">
                <a:latin typeface="宋体" panose="02010600030101010101" pitchFamily="2" charset="-122"/>
                <a:ea typeface="宋体" panose="02010600030101010101" pitchFamily="2" charset="-122"/>
                <a:cs typeface="宋体" panose="02010600030101010101" pitchFamily="2" charset="-122"/>
              </a:rPr>
              <a:t>2-11</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20"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2358" y="1629093"/>
            <a:ext cx="4848225" cy="3171825"/>
          </a:xfrm>
          <a:prstGeom prst="rect">
            <a:avLst/>
          </a:prstGeom>
        </p:spPr>
      </p:pic>
      <p:sp>
        <p:nvSpPr>
          <p:cNvPr id="2" name="文本框 1"/>
          <p:cNvSpPr txBox="1"/>
          <p:nvPr/>
        </p:nvSpPr>
        <p:spPr>
          <a:xfrm>
            <a:off x="3423920" y="480123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11</a:t>
            </a:r>
            <a:r>
              <a:rPr lang="zh-CN" altLang="en-US" sz="1000" b="0">
                <a:latin typeface="黑体" panose="02010609060101010101" charset="-122"/>
                <a:ea typeface="黑体" panose="02010609060101010101" charset="-122"/>
                <a:cs typeface="黑体" panose="02010609060101010101" charset="-122"/>
              </a:rPr>
              <a:t>创建账套</a:t>
            </a:r>
            <a:endParaRPr lang="zh-CN" altLang="en-US"/>
          </a:p>
        </p:txBody>
      </p:sp>
      <p:sp>
        <p:nvSpPr>
          <p:cNvPr id="3" name="文本框 2"/>
          <p:cNvSpPr txBox="1"/>
          <p:nvPr/>
        </p:nvSpPr>
        <p:spPr>
          <a:xfrm>
            <a:off x="1553845" y="5314315"/>
            <a:ext cx="5080000" cy="553085"/>
          </a:xfrm>
          <a:prstGeom prst="rect">
            <a:avLst/>
          </a:prstGeom>
          <a:noFill/>
          <a:ln w="9525">
            <a:noFill/>
          </a:ln>
        </p:spPr>
        <p:txBody>
          <a:bodyPr>
            <a:spAutoFit/>
          </a:bodyPr>
          <a:lstStyle/>
          <a:p>
            <a:pPr indent="0"/>
            <a:r>
              <a:rPr lang="zh-CN" altLang="en-US" sz="1600" b="1">
                <a:latin typeface="宋体" panose="02010600030101010101" pitchFamily="2" charset="-122"/>
                <a:ea typeface="宋体" panose="02010600030101010101" pitchFamily="2" charset="-122"/>
                <a:cs typeface="宋体" panose="02010600030101010101" pitchFamily="2" charset="-122"/>
              </a:rPr>
              <a:t>注意：</a:t>
            </a:r>
          </a:p>
          <a:p>
            <a:pPr indent="0"/>
            <a:r>
              <a:rPr lang="en-US" altLang="zh-CN" sz="1400">
                <a:latin typeface="Wingdings" panose="05000000000000000000" charset="0"/>
                <a:cs typeface="Wingdings" panose="05000000000000000000" charset="0"/>
                <a:sym typeface="+mn-ea"/>
              </a:rPr>
              <a:t>l </a:t>
            </a:r>
            <a:r>
              <a:rPr lang="zh-CN" altLang="en-US" sz="1400" b="0">
                <a:latin typeface="宋体" panose="02010600030101010101" pitchFamily="2" charset="-122"/>
                <a:ea typeface="宋体" panose="02010600030101010101" pitchFamily="2" charset="-122"/>
                <a:cs typeface="宋体" panose="02010600030101010101" pitchFamily="2" charset="-122"/>
              </a:rPr>
              <a:t>此处创建账套的时间较长，请耐心等待。</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88060" y="772160"/>
            <a:ext cx="8809355" cy="132207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6. </a:t>
            </a:r>
            <a:r>
              <a:rPr lang="zh-CN" altLang="en-US" sz="2000" b="0">
                <a:latin typeface="宋体" panose="02010600030101010101" pitchFamily="2" charset="-122"/>
                <a:ea typeface="宋体" panose="02010600030101010101" pitchFamily="2" charset="-122"/>
                <a:cs typeface="宋体" panose="02010600030101010101" pitchFamily="2" charset="-122"/>
              </a:rPr>
              <a:t>确定分类编码方案。</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按实验资料所给内容修改系统默认值，如图  所示，单击“确定”按钮，</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待“确定”按钮变灰色后，再单击“取消”按钮。系统自动打开“数据精度定义”对话</a:t>
            </a:r>
            <a:r>
              <a:rPr lang="zh-CN" altLang="en-US" sz="2000" b="0">
                <a:latin typeface="宋体" panose="02010600030101010101" pitchFamily="2" charset="-122"/>
                <a:ea typeface="宋体" panose="02010600030101010101" pitchFamily="2" charset="-122"/>
                <a:cs typeface="宋体" panose="02010600030101010101" pitchFamily="2" charset="-122"/>
              </a:rPr>
              <a:t>框。如图</a:t>
            </a:r>
            <a:r>
              <a:rPr lang="en-US" altLang="zh-CN" sz="2000" b="0">
                <a:latin typeface="宋体" panose="02010600030101010101" pitchFamily="2" charset="-122"/>
                <a:ea typeface="宋体" panose="02010600030101010101" pitchFamily="2" charset="-122"/>
                <a:cs typeface="宋体" panose="02010600030101010101" pitchFamily="2" charset="-122"/>
              </a:rPr>
              <a:t>2-12</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21" name="图片 21" descr="C:\Users\Administrator\Desktop\会计信息系统\实验一\第一章截图\3-8建账分类编码.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568383" y="2094230"/>
            <a:ext cx="3648075" cy="4400550"/>
          </a:xfrm>
          <a:prstGeom prst="rect">
            <a:avLst/>
          </a:prstGeom>
          <a:noFill/>
          <a:ln>
            <a:noFill/>
          </a:ln>
        </p:spPr>
      </p:pic>
      <p:sp>
        <p:nvSpPr>
          <p:cNvPr id="2" name="文本框 1"/>
          <p:cNvSpPr txBox="1"/>
          <p:nvPr/>
        </p:nvSpPr>
        <p:spPr>
          <a:xfrm>
            <a:off x="3119755" y="649478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12</a:t>
            </a:r>
            <a:r>
              <a:rPr lang="zh-CN" altLang="en-US" sz="1000" b="0">
                <a:latin typeface="黑体" panose="02010609060101010101" charset="-122"/>
                <a:ea typeface="黑体" panose="02010609060101010101" charset="-122"/>
                <a:cs typeface="黑体" panose="02010609060101010101" charset="-122"/>
              </a:rPr>
              <a:t>编码方案</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11250" y="831850"/>
            <a:ext cx="9023350" cy="1938020"/>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7. </a:t>
            </a:r>
            <a:r>
              <a:rPr lang="zh-CN" altLang="en-US" sz="2000" b="0">
                <a:latin typeface="宋体" panose="02010600030101010101" pitchFamily="2" charset="-122"/>
                <a:ea typeface="宋体" panose="02010600030101010101" pitchFamily="2" charset="-122"/>
                <a:cs typeface="宋体" panose="02010600030101010101" pitchFamily="2" charset="-122"/>
              </a:rPr>
              <a:t>数据精度定义。</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    定义数据精度是指定义数据的小数位数，如果需要进行数量核算，需要认真填写该项。本例采用系统默认值，单击“确定”按钮，系统弹出“</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建账成功</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系统提示对话框，单击“否”按钮，暂不进行系统启用的设置。系统提示“请进入企业应用平台进行业务操作！”，单击“确定”按钮返回。如图</a:t>
            </a:r>
            <a:r>
              <a:rPr lang="en-US" altLang="zh-CN" sz="2000" b="0">
                <a:latin typeface="宋体" panose="02010600030101010101" pitchFamily="2" charset="-122"/>
                <a:ea typeface="宋体" panose="02010600030101010101" pitchFamily="2" charset="-122"/>
                <a:cs typeface="宋体" panose="02010600030101010101" pitchFamily="2" charset="-122"/>
              </a:rPr>
              <a:t>2-13</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22"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4068" y="2909570"/>
            <a:ext cx="2982595" cy="2915920"/>
          </a:xfrm>
          <a:prstGeom prst="rect">
            <a:avLst/>
          </a:prstGeom>
        </p:spPr>
      </p:pic>
      <p:sp>
        <p:nvSpPr>
          <p:cNvPr id="2" name="文本框 1"/>
          <p:cNvSpPr txBox="1"/>
          <p:nvPr/>
        </p:nvSpPr>
        <p:spPr>
          <a:xfrm>
            <a:off x="3556000" y="581342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13</a:t>
            </a:r>
            <a:r>
              <a:rPr lang="zh-CN" altLang="en-US" sz="1000" b="0">
                <a:latin typeface="黑体" panose="02010609060101010101" charset="-122"/>
                <a:ea typeface="黑体" panose="02010609060101010101" charset="-122"/>
                <a:cs typeface="黑体" panose="02010609060101010101" charset="-122"/>
              </a:rPr>
              <a:t>数据精度</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52525" y="900430"/>
            <a:ext cx="8594090" cy="706755"/>
          </a:xfrm>
          <a:prstGeom prst="rect">
            <a:avLst/>
          </a:prstGeom>
          <a:noFill/>
          <a:ln w="9525">
            <a:noFill/>
          </a:ln>
        </p:spPr>
        <p:txBody>
          <a:bodyPr wrap="square">
            <a:spAutoFit/>
          </a:bodyPr>
          <a:lstStyle/>
          <a:p>
            <a:pPr marL="266700" indent="-266700"/>
            <a:r>
              <a:rPr lang="en-US" altLang="zh-CN" sz="2000" b="0">
                <a:latin typeface="宋体" panose="02010600030101010101" pitchFamily="2" charset="-122"/>
                <a:ea typeface="宋体" panose="02010600030101010101" pitchFamily="2" charset="-122"/>
                <a:cs typeface="宋体" panose="02010600030101010101" pitchFamily="2" charset="-122"/>
              </a:rPr>
              <a:t>8.</a:t>
            </a:r>
            <a:r>
              <a:rPr lang="zh-CN" altLang="en-US" sz="2000" b="0">
                <a:latin typeface="宋体" panose="02010600030101010101" pitchFamily="2" charset="-122"/>
                <a:ea typeface="宋体" panose="02010600030101010101" pitchFamily="2" charset="-122"/>
                <a:cs typeface="宋体" panose="02010600030101010101" pitchFamily="2" charset="-122"/>
              </a:rPr>
              <a:t>退出</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单击工具栏上的“退出”按钮，返回系统管理。如图</a:t>
            </a:r>
            <a:r>
              <a:rPr lang="en-US" altLang="zh-CN" sz="2000" b="0">
                <a:latin typeface="宋体" panose="02010600030101010101" pitchFamily="2" charset="-122"/>
                <a:ea typeface="宋体" panose="02010600030101010101" pitchFamily="2" charset="-122"/>
                <a:cs typeface="宋体" panose="02010600030101010101" pitchFamily="2" charset="-122"/>
              </a:rPr>
              <a:t>2-14</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23" name="图片 23" descr="C:\Users\Administrator\Desktop\会计信息系统\实验一\第一章截图\3-9-4建账精准度.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245485" y="1665288"/>
            <a:ext cx="5701030" cy="3527425"/>
          </a:xfrm>
          <a:prstGeom prst="rect">
            <a:avLst/>
          </a:prstGeom>
          <a:noFill/>
          <a:ln>
            <a:noFill/>
          </a:ln>
        </p:spPr>
      </p:pic>
      <p:sp>
        <p:nvSpPr>
          <p:cNvPr id="2" name="文本框 1"/>
          <p:cNvSpPr txBox="1"/>
          <p:nvPr/>
        </p:nvSpPr>
        <p:spPr>
          <a:xfrm>
            <a:off x="3556000" y="519303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14</a:t>
            </a:r>
            <a:r>
              <a:rPr lang="zh-CN" altLang="en-US" sz="1000" b="0">
                <a:latin typeface="黑体" panose="02010609060101010101" charset="-122"/>
                <a:ea typeface="黑体" panose="02010609060101010101" charset="-122"/>
                <a:cs typeface="黑体" panose="02010609060101010101" charset="-122"/>
              </a:rPr>
              <a:t>退出</a:t>
            </a:r>
            <a:endParaRPr lang="zh-CN" altLang="en-US"/>
          </a:p>
        </p:txBody>
      </p:sp>
      <p:sp>
        <p:nvSpPr>
          <p:cNvPr id="3" name="文本框 2"/>
          <p:cNvSpPr txBox="1"/>
          <p:nvPr/>
        </p:nvSpPr>
        <p:spPr>
          <a:xfrm>
            <a:off x="1588135" y="5528310"/>
            <a:ext cx="7358380" cy="768350"/>
          </a:xfrm>
          <a:prstGeom prst="rect">
            <a:avLst/>
          </a:prstGeom>
          <a:noFill/>
          <a:ln w="9525">
            <a:noFill/>
          </a:ln>
        </p:spPr>
        <p:txBody>
          <a:bodyPr wrap="square">
            <a:spAutoFit/>
          </a:bodyPr>
          <a:lstStyle/>
          <a:p>
            <a:pPr indent="0"/>
            <a:r>
              <a:rPr lang="zh-CN" altLang="en-US" sz="1600" b="1">
                <a:latin typeface="宋体" panose="02010600030101010101" pitchFamily="2" charset="-122"/>
                <a:ea typeface="宋体" panose="02010600030101010101" pitchFamily="2" charset="-122"/>
                <a:cs typeface="宋体" panose="02010600030101010101" pitchFamily="2" charset="-122"/>
              </a:rPr>
              <a:t>注意：</a:t>
            </a:r>
          </a:p>
          <a:p>
            <a:pPr indent="0"/>
            <a:r>
              <a:rPr lang="en-US" altLang="zh-CN" sz="1050">
                <a:latin typeface="Wingdings" panose="05000000000000000000" charset="0"/>
                <a:cs typeface="Wingdings" panose="05000000000000000000" charset="0"/>
                <a:sym typeface="+mn-ea"/>
              </a:rPr>
              <a:t>l </a:t>
            </a:r>
            <a:r>
              <a:rPr lang="zh-CN" altLang="en-US" sz="1400" b="0">
                <a:latin typeface="宋体" panose="02010600030101010101" pitchFamily="2" charset="-122"/>
                <a:ea typeface="宋体" panose="02010600030101010101" pitchFamily="2" charset="-122"/>
                <a:cs typeface="宋体" panose="02010600030101010101" pitchFamily="2" charset="-122"/>
              </a:rPr>
              <a:t>弹出系统提示“现在进行系统启用的设置吗？”时，前面已选“否”，如选“是”，则进入“系统启用”窗口，本例先选择“否”，后期再进行系统启用设置。</a:t>
            </a:r>
            <a:endParaRPr lang="zh-CN" altLang="en-US" sz="1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6605" y="445770"/>
            <a:ext cx="5080000" cy="398780"/>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四、财务分工</a:t>
            </a:r>
          </a:p>
        </p:txBody>
      </p:sp>
      <p:sp>
        <p:nvSpPr>
          <p:cNvPr id="2" name="文本框 1"/>
          <p:cNvSpPr txBox="1"/>
          <p:nvPr/>
        </p:nvSpPr>
        <p:spPr>
          <a:xfrm>
            <a:off x="1193165" y="760730"/>
            <a:ext cx="9220200" cy="132207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r>
              <a:rPr lang="en-US" altLang="zh-CN" sz="2000" b="1">
                <a:latin typeface="宋体" panose="02010600030101010101" pitchFamily="2" charset="-122"/>
                <a:ea typeface="宋体" panose="02010600030101010101" pitchFamily="2" charset="-122"/>
                <a:cs typeface="宋体" panose="02010600030101010101" pitchFamily="2" charset="-122"/>
              </a:rPr>
              <a:t>:</a:t>
            </a:r>
            <a:endPar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在系统管理菜单栏执</a:t>
            </a:r>
            <a:r>
              <a:rPr lang="zh-CN" altLang="en-US" sz="2000" b="0">
                <a:latin typeface="宋体" panose="02010600030101010101" pitchFamily="2" charset="-122"/>
                <a:ea typeface="宋体" panose="02010600030101010101" pitchFamily="2" charset="-122"/>
                <a:cs typeface="宋体" panose="02010600030101010101" pitchFamily="2" charset="-122"/>
              </a:rPr>
              <a:t>行“权限</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权限”命令，进入“操作员权限”窗口。</a:t>
            </a: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 选择</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账套；</a:t>
            </a:r>
            <a:r>
              <a:rPr lang="en-US" altLang="zh-CN" sz="2000" b="0">
                <a:latin typeface="宋体" panose="02010600030101010101" pitchFamily="2" charset="-122"/>
                <a:ea typeface="宋体" panose="02010600030101010101" pitchFamily="2" charset="-122"/>
                <a:cs typeface="宋体" panose="02010600030101010101" pitchFamily="2" charset="-122"/>
              </a:rPr>
              <a:t>2016</a:t>
            </a:r>
            <a:r>
              <a:rPr lang="zh-CN" altLang="en-US" sz="2000" b="0">
                <a:latin typeface="宋体" panose="02010600030101010101" pitchFamily="2" charset="-122"/>
                <a:ea typeface="宋体" panose="02010600030101010101" pitchFamily="2" charset="-122"/>
                <a:cs typeface="宋体" panose="02010600030101010101" pitchFamily="2" charset="-122"/>
              </a:rPr>
              <a:t>年度。从操作员列表框中选择“</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丁一”，选中“账套主管”复选框，确定丁一具有账套主管权限。如图</a:t>
            </a:r>
            <a:r>
              <a:rPr lang="en-US" altLang="zh-CN" sz="2000" b="0">
                <a:latin typeface="宋体" panose="02010600030101010101" pitchFamily="2" charset="-122"/>
                <a:ea typeface="宋体" panose="02010600030101010101" pitchFamily="2" charset="-122"/>
                <a:cs typeface="宋体" panose="02010600030101010101" pitchFamily="2" charset="-122"/>
              </a:rPr>
              <a:t>2-15</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24" name="图片 24" descr="C:\Users\Administrator\Desktop\教材截图\4-2丁一.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362325" y="2045970"/>
            <a:ext cx="5089525" cy="4362450"/>
          </a:xfrm>
          <a:prstGeom prst="rect">
            <a:avLst/>
          </a:prstGeom>
          <a:noFill/>
          <a:ln>
            <a:noFill/>
          </a:ln>
        </p:spPr>
      </p:pic>
      <p:sp>
        <p:nvSpPr>
          <p:cNvPr id="3" name="文本框 2"/>
          <p:cNvSpPr txBox="1"/>
          <p:nvPr/>
        </p:nvSpPr>
        <p:spPr>
          <a:xfrm>
            <a:off x="3263265" y="640842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15</a:t>
            </a:r>
            <a:r>
              <a:rPr lang="zh-CN" altLang="en-US" sz="1000" b="0">
                <a:latin typeface="黑体" panose="02010609060101010101" charset="-122"/>
                <a:ea typeface="黑体" panose="02010609060101010101" charset="-122"/>
                <a:cs typeface="黑体" panose="02010609060101010101" charset="-122"/>
              </a:rPr>
              <a:t>丁一权限</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70915" y="909955"/>
            <a:ext cx="10109835" cy="101473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3</a:t>
            </a:r>
            <a:r>
              <a:rPr lang="zh-CN" altLang="en-US" sz="2000" b="0">
                <a:latin typeface="宋体" panose="02010600030101010101" pitchFamily="2" charset="-122"/>
                <a:ea typeface="宋体" panose="02010600030101010101" pitchFamily="2" charset="-122"/>
                <a:cs typeface="宋体" panose="02010600030101010101" pitchFamily="2" charset="-122"/>
              </a:rPr>
              <a:t>） 选择“卢飞”，单击工具栏中的“修改”按钮，选择“财务会计”前的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图标，展开“总账”、“凭证”项目，选中“出纳签字”和“查询凭证”权限，然后再选中“出纳”，单击“保存“按钮。如图</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2-16</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p>
        </p:txBody>
      </p:sp>
      <p:pic>
        <p:nvPicPr>
          <p:cNvPr id="2" name="图片 1"/>
          <p:cNvPicPr/>
          <p:nvPr/>
        </p:nvPicPr>
        <p:blipFill>
          <a:blip r:embed="rId2"/>
          <a:stretch>
            <a:fillRect/>
          </a:stretch>
        </p:blipFill>
        <p:spPr>
          <a:xfrm>
            <a:off x="9730740" y="1005840"/>
            <a:ext cx="206375" cy="206375"/>
          </a:xfrm>
          <a:prstGeom prst="rect">
            <a:avLst/>
          </a:prstGeom>
          <a:noFill/>
          <a:ln w="9525">
            <a:noFill/>
          </a:ln>
        </p:spPr>
      </p:pic>
      <p:pic>
        <p:nvPicPr>
          <p:cNvPr id="26" name="图片 26" descr="C:\Users\Administrator\Desktop\第二稿\实验一\卢飞凭证查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458845" y="1924368"/>
            <a:ext cx="5274310" cy="3103245"/>
          </a:xfrm>
          <a:prstGeom prst="rect">
            <a:avLst/>
          </a:prstGeom>
          <a:noFill/>
          <a:ln>
            <a:noFill/>
          </a:ln>
        </p:spPr>
      </p:pic>
      <p:sp>
        <p:nvSpPr>
          <p:cNvPr id="3" name="文本框 2"/>
          <p:cNvSpPr txBox="1"/>
          <p:nvPr/>
        </p:nvSpPr>
        <p:spPr>
          <a:xfrm>
            <a:off x="3556000" y="509270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16</a:t>
            </a:r>
            <a:r>
              <a:rPr lang="zh-CN" altLang="en-US" sz="1000" b="0">
                <a:latin typeface="黑体" panose="02010609060101010101" charset="-122"/>
                <a:ea typeface="黑体" panose="02010609060101010101" charset="-122"/>
                <a:cs typeface="黑体" panose="02010609060101010101" charset="-122"/>
              </a:rPr>
              <a:t>卢飞权限</a:t>
            </a:r>
            <a:endParaRPr lang="zh-CN" altLang="en-US"/>
          </a:p>
        </p:txBody>
      </p:sp>
      <p:sp>
        <p:nvSpPr>
          <p:cNvPr id="4" name="文本框 3"/>
          <p:cNvSpPr txBox="1"/>
          <p:nvPr/>
        </p:nvSpPr>
        <p:spPr>
          <a:xfrm>
            <a:off x="1121410" y="5554345"/>
            <a:ext cx="9195435" cy="706755"/>
          </a:xfrm>
          <a:prstGeom prst="rect">
            <a:avLst/>
          </a:prstGeom>
          <a:noFill/>
          <a:ln w="9525">
            <a:noFill/>
          </a:ln>
        </p:spPr>
        <p:txBody>
          <a:bodyPr wrap="square">
            <a:spAutoFit/>
          </a:bodyPr>
          <a:lstStyle/>
          <a:p>
            <a:pPr indent="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）同理，为用户“</a:t>
            </a:r>
            <a:r>
              <a:rPr lang="en-US" altLang="zh-CN" sz="2000" b="0">
                <a:latin typeface="宋体" panose="02010600030101010101" pitchFamily="2" charset="-122"/>
                <a:ea typeface="宋体" panose="02010600030101010101" pitchFamily="2" charset="-122"/>
                <a:cs typeface="宋体" panose="02010600030101010101" pitchFamily="2" charset="-122"/>
              </a:rPr>
              <a:t>003</a:t>
            </a:r>
            <a:r>
              <a:rPr lang="zh-CN" altLang="en-US" sz="2000" b="0">
                <a:latin typeface="宋体" panose="02010600030101010101" pitchFamily="2" charset="-122"/>
                <a:ea typeface="宋体" panose="02010600030101010101" pitchFamily="2" charset="-122"/>
                <a:cs typeface="宋体" panose="02010600030101010101" pitchFamily="2" charset="-122"/>
              </a:rPr>
              <a:t>陈旺”、“</a:t>
            </a:r>
            <a:r>
              <a:rPr lang="en-US" altLang="zh-CN" sz="2000" b="0">
                <a:latin typeface="宋体" panose="02010600030101010101" pitchFamily="2" charset="-122"/>
                <a:ea typeface="宋体" panose="02010600030101010101" pitchFamily="2" charset="-122"/>
                <a:cs typeface="宋体" panose="02010600030101010101" pitchFamily="2" charset="-122"/>
              </a:rPr>
              <a:t>004</a:t>
            </a:r>
            <a:r>
              <a:rPr lang="zh-CN" altLang="en-US" sz="2000" b="0">
                <a:latin typeface="宋体" panose="02010600030101010101" pitchFamily="2" charset="-122"/>
                <a:ea typeface="宋体" panose="02010600030101010101" pitchFamily="2" charset="-122"/>
                <a:cs typeface="宋体" panose="02010600030101010101" pitchFamily="2" charset="-122"/>
              </a:rPr>
              <a:t>王菲”、“</a:t>
            </a:r>
            <a:r>
              <a:rPr lang="en-US" altLang="zh-CN" sz="2000" b="0">
                <a:latin typeface="宋体" panose="02010600030101010101" pitchFamily="2" charset="-122"/>
                <a:ea typeface="宋体" panose="02010600030101010101" pitchFamily="2" charset="-122"/>
                <a:cs typeface="宋体" panose="02010600030101010101" pitchFamily="2" charset="-122"/>
              </a:rPr>
              <a:t>005</a:t>
            </a:r>
            <a:r>
              <a:rPr lang="zh-CN" altLang="en-US" sz="2000" b="0">
                <a:latin typeface="宋体" panose="02010600030101010101" pitchFamily="2" charset="-122"/>
                <a:ea typeface="宋体" panose="02010600030101010101" pitchFamily="2" charset="-122"/>
                <a:cs typeface="宋体" panose="02010600030101010101" pitchFamily="2" charset="-122"/>
              </a:rPr>
              <a:t>李丽”设置操作权限。保存之后，单击工具栏上的“退出”按钮，返回系统管理。</a:t>
            </a:r>
            <a:endParaRPr lang="zh-CN" altLang="en-US" sz="20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56000" y="500698"/>
            <a:ext cx="5080000" cy="460375"/>
          </a:xfrm>
          <a:prstGeom prst="rect">
            <a:avLst/>
          </a:prstGeom>
          <a:noFill/>
          <a:ln w="9525">
            <a:noFill/>
          </a:ln>
        </p:spPr>
        <p:txBody>
          <a:bodyPr>
            <a:spAutoFit/>
          </a:bodyPr>
          <a:lstStyle/>
          <a:p>
            <a:pPr indent="0" algn="ctr"/>
            <a:r>
              <a:rPr lang="zh-CN" altLang="en-US" sz="2400" b="1">
                <a:latin typeface="宋体" panose="02010600030101010101" pitchFamily="2" charset="-122"/>
                <a:ea typeface="宋体" panose="02010600030101010101" pitchFamily="2" charset="-122"/>
                <a:cs typeface="宋体" panose="02010600030101010101" pitchFamily="2" charset="-122"/>
              </a:rPr>
              <a:t>第二节  系统启用与基础信息设置</a:t>
            </a:r>
          </a:p>
        </p:txBody>
      </p:sp>
      <p:sp>
        <p:nvSpPr>
          <p:cNvPr id="101" name="文本框 100"/>
          <p:cNvSpPr txBox="1"/>
          <p:nvPr/>
        </p:nvSpPr>
        <p:spPr>
          <a:xfrm>
            <a:off x="980440" y="961390"/>
            <a:ext cx="10438130" cy="1938020"/>
          </a:xfrm>
          <a:prstGeom prst="rect">
            <a:avLst/>
          </a:prstGeom>
          <a:noFill/>
          <a:ln w="9525">
            <a:noFill/>
          </a:ln>
        </p:spPr>
        <p:txBody>
          <a:bodyPr wrap="square">
            <a:spAutoFit/>
          </a:bodyPr>
          <a:lstStyle/>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一、 系统启用</a:t>
            </a:r>
          </a:p>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1. </a:t>
            </a:r>
            <a:r>
              <a:rPr lang="zh-CN" altLang="en-US" sz="2000" b="1">
                <a:latin typeface="宋体" panose="02010600030101010101" pitchFamily="2" charset="-122"/>
                <a:ea typeface="宋体" panose="02010600030101010101" pitchFamily="2" charset="-122"/>
                <a:cs typeface="宋体" panose="02010600030101010101" pitchFamily="2" charset="-122"/>
              </a:rPr>
              <a:t>登录企业应用平台</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 执行“开始</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程序</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用友</a:t>
            </a:r>
            <a:r>
              <a:rPr lang="en-US" altLang="zh-CN" sz="2000" b="0">
                <a:latin typeface="宋体" panose="02010600030101010101" pitchFamily="2" charset="-122"/>
                <a:ea typeface="宋体" panose="02010600030101010101" pitchFamily="2" charset="-122"/>
                <a:cs typeface="宋体" panose="02010600030101010101" pitchFamily="2" charset="-122"/>
              </a:rPr>
              <a:t>U8V10.1—</a:t>
            </a:r>
            <a:r>
              <a:rPr lang="zh-CN" altLang="en-US" sz="2000" b="0">
                <a:latin typeface="宋体" panose="02010600030101010101" pitchFamily="2" charset="-122"/>
                <a:ea typeface="宋体" panose="02010600030101010101" pitchFamily="2" charset="-122"/>
                <a:cs typeface="宋体" panose="02010600030101010101" pitchFamily="2" charset="-122"/>
              </a:rPr>
              <a:t>企业应用平台”命令，打开登录对话框。</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 输入操作员</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或“丁一”；输入密码</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；在“账套”下拉列表框中选择“</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武汉市正大科技有限公司”；更改操作日期为</a:t>
            </a:r>
            <a:r>
              <a:rPr lang="en-US" altLang="zh-CN" sz="2000" b="0">
                <a:latin typeface="宋体" panose="02010600030101010101" pitchFamily="2" charset="-122"/>
                <a:ea typeface="宋体" panose="02010600030101010101" pitchFamily="2" charset="-122"/>
                <a:cs typeface="宋体" panose="02010600030101010101" pitchFamily="2" charset="-122"/>
              </a:rPr>
              <a:t>2016-08-01</a:t>
            </a:r>
            <a:r>
              <a:rPr lang="zh-CN" altLang="en-US" sz="2000" b="0">
                <a:latin typeface="宋体" panose="02010600030101010101" pitchFamily="2" charset="-122"/>
                <a:ea typeface="宋体" panose="02010600030101010101" pitchFamily="2" charset="-122"/>
                <a:cs typeface="宋体" panose="02010600030101010101" pitchFamily="2" charset="-122"/>
              </a:rPr>
              <a:t>；单击“登录”按钮，进入</a:t>
            </a:r>
            <a:r>
              <a:rPr lang="en-US" altLang="zh-CN" sz="2000" b="0">
                <a:latin typeface="宋体" panose="02010600030101010101" pitchFamily="2" charset="-122"/>
                <a:ea typeface="宋体" panose="02010600030101010101" pitchFamily="2" charset="-122"/>
                <a:cs typeface="宋体" panose="02010600030101010101" pitchFamily="2" charset="-122"/>
              </a:rPr>
              <a:t>UFIDAERP-U8</a:t>
            </a:r>
            <a:r>
              <a:rPr lang="zh-CN" altLang="en-US" sz="2000" b="0">
                <a:latin typeface="宋体" panose="02010600030101010101" pitchFamily="2" charset="-122"/>
                <a:ea typeface="宋体" panose="02010600030101010101" pitchFamily="2" charset="-122"/>
                <a:cs typeface="宋体" panose="02010600030101010101" pitchFamily="2" charset="-122"/>
              </a:rPr>
              <a:t>窗口。</a:t>
            </a:r>
            <a:endParaRPr lang="zh-CN" altLang="en-US" sz="2000"/>
          </a:p>
        </p:txBody>
      </p:sp>
      <p:sp>
        <p:nvSpPr>
          <p:cNvPr id="2" name="文本框 1"/>
          <p:cNvSpPr txBox="1"/>
          <p:nvPr/>
        </p:nvSpPr>
        <p:spPr>
          <a:xfrm>
            <a:off x="1268095" y="2899410"/>
            <a:ext cx="10151110" cy="1014730"/>
          </a:xfrm>
          <a:prstGeom prst="rect">
            <a:avLst/>
          </a:prstGeom>
          <a:noFill/>
          <a:ln w="9525">
            <a:noFill/>
          </a:ln>
        </p:spPr>
        <p:txBody>
          <a:bodyPr wrap="square">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2. </a:t>
            </a:r>
            <a:r>
              <a:rPr lang="zh-CN" altLang="en-US" sz="2000" b="1">
                <a:latin typeface="宋体" panose="02010600030101010101" pitchFamily="2" charset="-122"/>
                <a:ea typeface="宋体" panose="02010600030101010101" pitchFamily="2" charset="-122"/>
                <a:cs typeface="宋体" panose="02010600030101010101" pitchFamily="2" charset="-122"/>
              </a:rPr>
              <a:t>启用总账</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）在企业应用平台中，单击“基础设置</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基本信息</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系统启用”选项，打开“系统启用”对话框。启用总账，启用时间为</a:t>
            </a:r>
            <a:r>
              <a:rPr lang="en-US" altLang="zh-CN" sz="2000" b="0">
                <a:latin typeface="宋体" panose="02010600030101010101" pitchFamily="2" charset="-122"/>
                <a:ea typeface="宋体" panose="02010600030101010101" pitchFamily="2" charset="-122"/>
                <a:cs typeface="宋体" panose="02010600030101010101" pitchFamily="2" charset="-122"/>
              </a:rPr>
              <a:t>2016-08-01</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2-17</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2630" y="1466215"/>
            <a:ext cx="5080000" cy="460375"/>
          </a:xfrm>
          <a:prstGeom prst="rect">
            <a:avLst/>
          </a:prstGeom>
          <a:noFill/>
          <a:ln w="9525">
            <a:noFill/>
          </a:ln>
        </p:spPr>
        <p:txBody>
          <a:bodyPr>
            <a:spAutoFit/>
          </a:bodyPr>
          <a:lstStyle/>
          <a:p>
            <a:pPr indent="0"/>
            <a:r>
              <a:rPr lang="zh-CN" altLang="en-US" sz="2400" b="1">
                <a:solidFill>
                  <a:srgbClr val="333333"/>
                </a:solidFill>
                <a:latin typeface="宋体" panose="02010600030101010101" pitchFamily="2" charset="-122"/>
                <a:ea typeface="宋体" panose="02010600030101010101" pitchFamily="2" charset="-122"/>
                <a:cs typeface="宋体" panose="02010600030101010101" pitchFamily="2" charset="-122"/>
              </a:rPr>
              <a:t>【实验目标】</a:t>
            </a:r>
          </a:p>
        </p:txBody>
      </p:sp>
      <p:sp>
        <p:nvSpPr>
          <p:cNvPr id="2" name="文本框 1"/>
          <p:cNvSpPr txBox="1"/>
          <p:nvPr/>
        </p:nvSpPr>
        <p:spPr>
          <a:xfrm>
            <a:off x="1344295" y="1926590"/>
            <a:ext cx="9503410" cy="1938020"/>
          </a:xfrm>
          <a:prstGeom prst="rect">
            <a:avLst/>
          </a:prstGeom>
          <a:noFill/>
          <a:ln w="9525">
            <a:noFill/>
          </a:ln>
        </p:spPr>
        <p:txBody>
          <a:bodyPr wrap="square">
            <a:spAutoFit/>
          </a:bodyPr>
          <a:lstStyle/>
          <a:p>
            <a:pPr marL="266700" indent="-266700"/>
            <a:r>
              <a:rPr sz="2400">
                <a:latin typeface="宋体" panose="02010600030101010101" pitchFamily="2" charset="-122"/>
                <a:ea typeface="宋体" panose="02010600030101010101" pitchFamily="2" charset="-122"/>
                <a:cs typeface="宋体" panose="02010600030101010101" pitchFamily="2" charset="-122"/>
              </a:rPr>
              <a:t>1.通过完成本次实验，要求理解会计信息系统基础信息及系统管理的设置在整个会计信息系统中的作用及其重要性。</a:t>
            </a:r>
          </a:p>
          <a:p>
            <a:pPr marL="266700" indent="-266700"/>
            <a:r>
              <a:rPr sz="2400">
                <a:latin typeface="宋体" panose="02010600030101010101" pitchFamily="2" charset="-122"/>
                <a:ea typeface="宋体" panose="02010600030101010101" pitchFamily="2" charset="-122"/>
                <a:cs typeface="宋体" panose="02010600030101010101" pitchFamily="2" charset="-122"/>
              </a:rPr>
              <a:t>2.掌握设置的具体方法及操作步骤。</a:t>
            </a:r>
          </a:p>
          <a:p>
            <a:pPr marL="266700" indent="-266700"/>
            <a:r>
              <a:rPr sz="2400">
                <a:latin typeface="宋体" panose="02010600030101010101" pitchFamily="2" charset="-122"/>
                <a:ea typeface="宋体" panose="02010600030101010101" pitchFamily="2" charset="-122"/>
                <a:cs typeface="宋体" panose="02010600030101010101" pitchFamily="2" charset="-122"/>
              </a:rPr>
              <a:t>3.学会如何建立单位新账套及调整相关参数，以适应具体需要。</a:t>
            </a:r>
          </a:p>
          <a:p>
            <a:pPr marL="266700" indent="-266700"/>
            <a:r>
              <a:rPr sz="2400">
                <a:latin typeface="宋体" panose="02010600030101010101" pitchFamily="2" charset="-122"/>
                <a:ea typeface="宋体" panose="02010600030101010101" pitchFamily="2" charset="-122"/>
                <a:cs typeface="宋体" panose="02010600030101010101" pitchFamily="2" charset="-122"/>
              </a:rPr>
              <a:t>根据实际工作情况的不同，设置不同人员岗位。</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7" descr="C:\Users\Administrator\Desktop\会计信息系统\实验一\第一章截图\5-3启用总账.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360420" y="623253"/>
            <a:ext cx="5274310" cy="3923665"/>
          </a:xfrm>
          <a:prstGeom prst="rect">
            <a:avLst/>
          </a:prstGeom>
          <a:noFill/>
          <a:ln>
            <a:noFill/>
          </a:ln>
        </p:spPr>
      </p:pic>
      <p:sp>
        <p:nvSpPr>
          <p:cNvPr id="101" name="文本框 100"/>
          <p:cNvSpPr txBox="1"/>
          <p:nvPr/>
        </p:nvSpPr>
        <p:spPr>
          <a:xfrm>
            <a:off x="3457575" y="457771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17</a:t>
            </a:r>
            <a:r>
              <a:rPr lang="zh-CN" altLang="en-US" sz="1000" b="0">
                <a:latin typeface="黑体" panose="02010609060101010101" charset="-122"/>
                <a:ea typeface="黑体" panose="02010609060101010101" charset="-122"/>
                <a:cs typeface="黑体" panose="02010609060101010101" charset="-122"/>
              </a:rPr>
              <a:t>启用总账</a:t>
            </a:r>
            <a:endParaRPr lang="zh-CN" altLang="en-US"/>
          </a:p>
        </p:txBody>
      </p:sp>
      <p:sp>
        <p:nvSpPr>
          <p:cNvPr id="2" name="文本框 1"/>
          <p:cNvSpPr txBox="1"/>
          <p:nvPr/>
        </p:nvSpPr>
        <p:spPr>
          <a:xfrm>
            <a:off x="1440815" y="5179695"/>
            <a:ext cx="8693785" cy="70675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 弹出“确实要启用当前系统吗？”窗口，单击“是”，完成总账系统启用。</a:t>
            </a:r>
            <a:endParaRPr lang="zh-CN" altLang="en-US" sz="2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872490" y="785495"/>
            <a:ext cx="5080000" cy="706755"/>
          </a:xfrm>
          <a:prstGeom prst="rect">
            <a:avLst/>
          </a:prstGeom>
          <a:noFill/>
          <a:ln w="9525">
            <a:noFill/>
          </a:ln>
        </p:spPr>
        <p:txBody>
          <a:bodyPr>
            <a:spAutoFit/>
          </a:bodyPr>
          <a:lstStyle/>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二、 基础信息设置</a:t>
            </a:r>
          </a:p>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1. </a:t>
            </a:r>
            <a:r>
              <a:rPr lang="zh-CN" altLang="en-US" sz="2000" b="1">
                <a:latin typeface="宋体" panose="02010600030101010101" pitchFamily="2" charset="-122"/>
                <a:ea typeface="宋体" panose="02010600030101010101" pitchFamily="2" charset="-122"/>
                <a:cs typeface="宋体" panose="02010600030101010101" pitchFamily="2" charset="-122"/>
              </a:rPr>
              <a:t>部门档案</a:t>
            </a:r>
            <a:endParaRPr lang="zh-CN" altLang="en-US" sz="2000"/>
          </a:p>
        </p:txBody>
      </p:sp>
      <p:sp>
        <p:nvSpPr>
          <p:cNvPr id="2" name="文本框 1"/>
          <p:cNvSpPr txBox="1"/>
          <p:nvPr/>
        </p:nvSpPr>
        <p:spPr>
          <a:xfrm>
            <a:off x="1333500" y="1442720"/>
            <a:ext cx="9385300" cy="163004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）执行“基础设置”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机构人员”</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部门档案”命令，双击“部门档案”模块，进入部门档案窗口。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）单击“增加”按钮，输入数据完毕后单击“保存”按钮，再单击“增加”。依次反复操作直至资料录入完毕后退出。示例界面如下：</a:t>
            </a:r>
            <a:endParaRPr lang="zh-CN" altLang="en-US" sz="2000"/>
          </a:p>
        </p:txBody>
      </p:sp>
      <p:pic>
        <p:nvPicPr>
          <p:cNvPr id="28" name="图片 28" descr="C:\Users\Administrator\Desktop\会计信息系统\实验一\第一章截图\5-4-1部门编码.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087178" y="3057208"/>
            <a:ext cx="4016375" cy="3491865"/>
          </a:xfrm>
          <a:prstGeom prst="rect">
            <a:avLst/>
          </a:prstGeom>
          <a:noFill/>
          <a:ln>
            <a:noFill/>
          </a:ln>
        </p:spPr>
      </p:pic>
      <p:sp>
        <p:nvSpPr>
          <p:cNvPr id="3" name="文本框 2"/>
          <p:cNvSpPr txBox="1"/>
          <p:nvPr/>
        </p:nvSpPr>
        <p:spPr>
          <a:xfrm>
            <a:off x="3486150" y="654939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18</a:t>
            </a:r>
            <a:r>
              <a:rPr lang="zh-CN" altLang="en-US" sz="1000" b="0">
                <a:latin typeface="黑体" panose="02010609060101010101" charset="-122"/>
                <a:ea typeface="黑体" panose="02010609060101010101" charset="-122"/>
                <a:cs typeface="黑体" panose="02010609060101010101" charset="-122"/>
              </a:rPr>
              <a:t>部门档案</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103630" y="997585"/>
            <a:ext cx="5080000" cy="398780"/>
          </a:xfrm>
          <a:prstGeom prst="rect">
            <a:avLst/>
          </a:prstGeom>
          <a:noFill/>
          <a:ln w="9525">
            <a:noFill/>
          </a:ln>
        </p:spPr>
        <p:txBody>
          <a:bodyPr>
            <a:spAutoFit/>
          </a:bodyPr>
          <a:lstStyle/>
          <a:p>
            <a:pPr indent="0"/>
            <a:r>
              <a:rPr lang="en-US" altLang="zh-CN" sz="2000" b="1">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1">
                <a:solidFill>
                  <a:srgbClr val="0C0C0C"/>
                </a:solidFill>
                <a:latin typeface="宋体" panose="02010600030101010101" pitchFamily="2" charset="-122"/>
                <a:ea typeface="宋体" panose="02010600030101010101" pitchFamily="2" charset="-122"/>
                <a:cs typeface="宋体" panose="02010600030101010101" pitchFamily="2" charset="-122"/>
              </a:rPr>
              <a:t>人员类别</a:t>
            </a:r>
            <a:endParaRPr lang="zh-CN" altLang="en-US" sz="2000"/>
          </a:p>
        </p:txBody>
      </p:sp>
      <p:sp>
        <p:nvSpPr>
          <p:cNvPr id="2" name="文本框 1"/>
          <p:cNvSpPr txBox="1"/>
          <p:nvPr/>
        </p:nvSpPr>
        <p:spPr>
          <a:xfrm>
            <a:off x="1308100" y="1343025"/>
            <a:ext cx="9674225" cy="1630045"/>
          </a:xfrm>
          <a:prstGeom prst="rect">
            <a:avLst/>
          </a:prstGeom>
          <a:noFill/>
          <a:ln w="9525">
            <a:noFill/>
          </a:ln>
        </p:spPr>
        <p:txBody>
          <a:bodyPr wrap="square">
            <a:spAutoFit/>
          </a:bodyPr>
          <a:lstStyle/>
          <a:p>
            <a:pPr indent="0"/>
            <a:r>
              <a:rPr lang="zh-CN" altLang="en-US" sz="2000" b="1">
                <a:solidFill>
                  <a:srgbClr val="0C0C0C"/>
                </a:solidFill>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执行“基础设置”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机构人员”</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人员类别”命令，双击“人员类别”模块，进入“人员类别”窗口，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选中“正式工”，单击“增加”按钮，弹出“增加档案项”，录入蓝色字体项目，输入数据。依次添加完成后单击“退出”按钮。示例界面如下：</a:t>
            </a:r>
            <a:endParaRPr lang="zh-CN" altLang="en-US" sz="2000"/>
          </a:p>
        </p:txBody>
      </p:sp>
      <p:pic>
        <p:nvPicPr>
          <p:cNvPr id="29" name="图片 29" descr="C:\Users\Administrator\Desktop\会计信息系统\实验一\第一章截图\5-5-1人员类别.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900170" y="3125470"/>
            <a:ext cx="4391660" cy="2364740"/>
          </a:xfrm>
          <a:prstGeom prst="rect">
            <a:avLst/>
          </a:prstGeom>
          <a:noFill/>
          <a:ln>
            <a:noFill/>
          </a:ln>
        </p:spPr>
      </p:pic>
      <p:sp>
        <p:nvSpPr>
          <p:cNvPr id="3" name="文本框 2"/>
          <p:cNvSpPr txBox="1"/>
          <p:nvPr/>
        </p:nvSpPr>
        <p:spPr>
          <a:xfrm>
            <a:off x="3556000" y="554355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19</a:t>
            </a:r>
            <a:r>
              <a:rPr lang="zh-CN" altLang="en-US" sz="1000" b="0">
                <a:latin typeface="黑体" panose="02010609060101010101" charset="-122"/>
                <a:ea typeface="黑体" panose="02010609060101010101" charset="-122"/>
                <a:cs typeface="黑体" panose="02010609060101010101" charset="-122"/>
              </a:rPr>
              <a:t>人员类别</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143000" y="322580"/>
            <a:ext cx="5080000" cy="398780"/>
          </a:xfrm>
          <a:prstGeom prst="rect">
            <a:avLst/>
          </a:prstGeom>
          <a:noFill/>
          <a:ln w="9525">
            <a:noFill/>
          </a:ln>
        </p:spPr>
        <p:txBody>
          <a:bodyPr>
            <a:spAutoFit/>
          </a:bodyPr>
          <a:lstStyle/>
          <a:p>
            <a:pPr indent="0"/>
            <a:r>
              <a:rPr lang="en-US" altLang="zh-CN" sz="2000" b="1">
                <a:latin typeface="宋体" panose="02010600030101010101" pitchFamily="2" charset="-122"/>
                <a:ea typeface="宋体" panose="02010600030101010101" pitchFamily="2" charset="-122"/>
                <a:cs typeface="宋体" panose="02010600030101010101" pitchFamily="2" charset="-122"/>
              </a:rPr>
              <a:t>3.</a:t>
            </a:r>
            <a:r>
              <a:rPr lang="zh-CN" altLang="en-US" sz="2000" b="1">
                <a:latin typeface="宋体" panose="02010600030101010101" pitchFamily="2" charset="-122"/>
                <a:ea typeface="宋体" panose="02010600030101010101" pitchFamily="2" charset="-122"/>
                <a:cs typeface="宋体" panose="02010600030101010101" pitchFamily="2" charset="-122"/>
              </a:rPr>
              <a:t>人员档案</a:t>
            </a:r>
            <a:endParaRPr lang="zh-CN" altLang="en-US" sz="2000"/>
          </a:p>
        </p:txBody>
      </p:sp>
      <p:sp>
        <p:nvSpPr>
          <p:cNvPr id="2" name="文本框 1"/>
          <p:cNvSpPr txBox="1"/>
          <p:nvPr/>
        </p:nvSpPr>
        <p:spPr>
          <a:xfrm>
            <a:off x="1324610" y="652780"/>
            <a:ext cx="9673590" cy="2245360"/>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执行“基础设置”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机构人员”</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人员档案”命令，双击“人员档案”模块，进入“人员档案”窗口。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单击“增加”按钮，录入蓝色字体项目，录入完毕单击“保存”按钮。勾选“是否操作员”时，注意有对应操作员编码，在选中“是否操作员”后，单击“对应操作员名称”后的参照符号，在弹出的对话框双击选中对应的操作员。</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3</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）增加人员完毕，退出人员档案增加窗口，显示人员档案列表。</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2-20</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30" name="图片 30" descr="C:\Users\Administrator\Desktop\会计信息系统\实验一\第一章截图\5-5-1人员档案.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324225" y="2822893"/>
            <a:ext cx="5543550" cy="3781425"/>
          </a:xfrm>
          <a:prstGeom prst="rect">
            <a:avLst/>
          </a:prstGeom>
          <a:noFill/>
          <a:ln>
            <a:noFill/>
          </a:ln>
        </p:spPr>
      </p:pic>
      <p:sp>
        <p:nvSpPr>
          <p:cNvPr id="3" name="文本框 2"/>
          <p:cNvSpPr txBox="1"/>
          <p:nvPr/>
        </p:nvSpPr>
        <p:spPr>
          <a:xfrm>
            <a:off x="3621405" y="654177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20</a:t>
            </a:r>
            <a:r>
              <a:rPr lang="zh-CN" altLang="en-US" sz="1000" b="0">
                <a:latin typeface="黑体" panose="02010609060101010101" charset="-122"/>
                <a:ea typeface="黑体" panose="02010609060101010101" charset="-122"/>
                <a:cs typeface="黑体" panose="02010609060101010101" charset="-122"/>
              </a:rPr>
              <a:t>人员添加</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135380" y="923290"/>
            <a:ext cx="5080000" cy="398780"/>
          </a:xfrm>
          <a:prstGeom prst="rect">
            <a:avLst/>
          </a:prstGeom>
          <a:noFill/>
          <a:ln w="9525">
            <a:noFill/>
          </a:ln>
        </p:spPr>
        <p:txBody>
          <a:bodyPr>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4. </a:t>
            </a:r>
            <a:r>
              <a:rPr lang="zh-CN" altLang="en-US" sz="2000" b="1">
                <a:latin typeface="宋体" panose="02010600030101010101" pitchFamily="2" charset="-122"/>
                <a:ea typeface="宋体" panose="02010600030101010101" pitchFamily="2" charset="-122"/>
                <a:cs typeface="宋体" panose="02010600030101010101" pitchFamily="2" charset="-122"/>
              </a:rPr>
              <a:t>地区分类</a:t>
            </a:r>
            <a:endParaRPr lang="zh-CN" altLang="en-US" sz="2000"/>
          </a:p>
        </p:txBody>
      </p:sp>
      <p:sp>
        <p:nvSpPr>
          <p:cNvPr id="2" name="文本框 1"/>
          <p:cNvSpPr txBox="1"/>
          <p:nvPr/>
        </p:nvSpPr>
        <p:spPr>
          <a:xfrm>
            <a:off x="1424305" y="1322070"/>
            <a:ext cx="9771380" cy="163004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客商信息”</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地区分类”，双击“地区分类”模块，进入“地区分类”窗口。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）单击“增加”按钮，录入蓝色字体项目，单击保存，依次录入完成保存后，单击“退出”按钮。</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2-21</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31" name="图片 31" descr="C:\Users\Administrator\Desktop\会计信息系统\实验一\第一章截图\5-7-1地区分类.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343275" y="2861945"/>
            <a:ext cx="5505450" cy="3581400"/>
          </a:xfrm>
          <a:prstGeom prst="rect">
            <a:avLst/>
          </a:prstGeom>
          <a:noFill/>
          <a:ln>
            <a:noFill/>
          </a:ln>
        </p:spPr>
      </p:pic>
      <p:sp>
        <p:nvSpPr>
          <p:cNvPr id="3" name="文本框 2"/>
          <p:cNvSpPr txBox="1"/>
          <p:nvPr/>
        </p:nvSpPr>
        <p:spPr>
          <a:xfrm>
            <a:off x="3556000" y="650875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21</a:t>
            </a:r>
            <a:r>
              <a:rPr lang="zh-CN" altLang="en-US" sz="1000" b="0">
                <a:latin typeface="黑体" panose="02010609060101010101" charset="-122"/>
                <a:ea typeface="黑体" panose="02010609060101010101" charset="-122"/>
                <a:cs typeface="黑体" panose="02010609060101010101" charset="-122"/>
              </a:rPr>
              <a:t>地区分类</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209675" y="939800"/>
            <a:ext cx="5080000" cy="398780"/>
          </a:xfrm>
          <a:prstGeom prst="rect">
            <a:avLst/>
          </a:prstGeom>
          <a:noFill/>
          <a:ln w="9525">
            <a:noFill/>
          </a:ln>
        </p:spPr>
        <p:txBody>
          <a:bodyPr>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5. </a:t>
            </a:r>
            <a:r>
              <a:rPr lang="zh-CN" altLang="en-US" sz="2000" b="1">
                <a:latin typeface="宋体" panose="02010600030101010101" pitchFamily="2" charset="-122"/>
                <a:ea typeface="宋体" panose="02010600030101010101" pitchFamily="2" charset="-122"/>
                <a:cs typeface="宋体" panose="02010600030101010101" pitchFamily="2" charset="-122"/>
              </a:rPr>
              <a:t>供应商分类</a:t>
            </a:r>
            <a:endParaRPr lang="zh-CN" altLang="en-US" sz="2000"/>
          </a:p>
        </p:txBody>
      </p:sp>
      <p:sp>
        <p:nvSpPr>
          <p:cNvPr id="2" name="文本框 1"/>
          <p:cNvSpPr txBox="1"/>
          <p:nvPr/>
        </p:nvSpPr>
        <p:spPr>
          <a:xfrm>
            <a:off x="1612900" y="1338580"/>
            <a:ext cx="9138920" cy="163004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执行“基础设置”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客商信息”</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供应商分类”命令，双击“供应商分类”模块，进入“供应商分类”窗口。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单击“增加”按钮，录入蓝色字体项目，单击保存。依次录入完毕单击“退出”按钮。</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2-22</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32" name="图片 32" descr="C:\Users\Administrator\Desktop\会计信息系统\实验一\第一章截图\5-8-1供应商分类.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243898" y="2968625"/>
            <a:ext cx="5210175" cy="3162300"/>
          </a:xfrm>
          <a:prstGeom prst="rect">
            <a:avLst/>
          </a:prstGeom>
          <a:noFill/>
          <a:ln>
            <a:noFill/>
          </a:ln>
        </p:spPr>
      </p:pic>
      <p:sp>
        <p:nvSpPr>
          <p:cNvPr id="3" name="文本框 2"/>
          <p:cNvSpPr txBox="1"/>
          <p:nvPr/>
        </p:nvSpPr>
        <p:spPr>
          <a:xfrm>
            <a:off x="3308985" y="613092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22</a:t>
            </a:r>
            <a:r>
              <a:rPr lang="zh-CN" altLang="en-US" sz="1000" b="0">
                <a:latin typeface="黑体" panose="02010609060101010101" charset="-122"/>
                <a:ea typeface="黑体" panose="02010609060101010101" charset="-122"/>
                <a:cs typeface="黑体" panose="02010609060101010101" charset="-122"/>
              </a:rPr>
              <a:t>供应商分类</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061720" y="629285"/>
            <a:ext cx="5080000" cy="398780"/>
          </a:xfrm>
          <a:prstGeom prst="rect">
            <a:avLst/>
          </a:prstGeom>
          <a:noFill/>
          <a:ln w="9525">
            <a:noFill/>
          </a:ln>
        </p:spPr>
        <p:txBody>
          <a:bodyPr>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6. </a:t>
            </a:r>
            <a:r>
              <a:rPr lang="zh-CN" altLang="en-US" sz="2000" b="1">
                <a:latin typeface="宋体" panose="02010600030101010101" pitchFamily="2" charset="-122"/>
                <a:ea typeface="宋体" panose="02010600030101010101" pitchFamily="2" charset="-122"/>
                <a:cs typeface="宋体" panose="02010600030101010101" pitchFamily="2" charset="-122"/>
              </a:rPr>
              <a:t>供应商档案</a:t>
            </a:r>
            <a:endParaRPr lang="zh-CN" altLang="en-US" sz="2000"/>
          </a:p>
        </p:txBody>
      </p:sp>
      <p:sp>
        <p:nvSpPr>
          <p:cNvPr id="2" name="文本框 1"/>
          <p:cNvSpPr txBox="1"/>
          <p:nvPr/>
        </p:nvSpPr>
        <p:spPr>
          <a:xfrm>
            <a:off x="1266825" y="978535"/>
            <a:ext cx="9838055" cy="255333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执行“基础设置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客商信息</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供应商档案”命令，双击“供应商档案”模块，进入“供应商档案”窗口。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单击“增加”按钮，弹出“增加供应商档案”窗口，分别单击“基本”和“联系”录入对应的实验资料。</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3</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）单击左上角“银行”，在弹出的对话框中单击“增加”，输入相应的银行资料，默认值选择“是”。单击保存后返回供应商资料录入窗口 ，单击保存退出。</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2-23</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33" name="图片 52" descr="C:\Users\Administrator\Desktop\会计信息系统\实验一\第一章截图\5-8供应商.png"/>
          <p:cNvPicPr>
            <a:picLocks noChangeAspect="1" noChangeArrowheads="1"/>
          </p:cNvPicPr>
          <p:nvPr/>
        </p:nvPicPr>
        <p:blipFill>
          <a:blip r:embed="rId2" cstate="print">
            <a:extLst>
              <a:ext uri="{28A0092B-C50C-407E-A947-70E740481C1C}">
                <a14:useLocalDpi xmlns:a14="http://schemas.microsoft.com/office/drawing/2010/main" val="0"/>
              </a:ext>
            </a:extLst>
          </a:blip>
          <a:srcRect t="5808" b="22943"/>
          <a:stretch>
            <a:fillRect/>
          </a:stretch>
        </p:blipFill>
        <p:spPr>
          <a:xfrm>
            <a:off x="3461703" y="3485833"/>
            <a:ext cx="5267325" cy="2981325"/>
          </a:xfrm>
          <a:prstGeom prst="rect">
            <a:avLst/>
          </a:prstGeom>
          <a:noFill/>
          <a:ln>
            <a:noFill/>
          </a:ln>
        </p:spPr>
      </p:pic>
      <p:sp>
        <p:nvSpPr>
          <p:cNvPr id="3" name="文本框 2"/>
          <p:cNvSpPr txBox="1"/>
          <p:nvPr/>
        </p:nvSpPr>
        <p:spPr>
          <a:xfrm>
            <a:off x="3645535" y="654177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23</a:t>
            </a:r>
            <a:r>
              <a:rPr lang="zh-CN" altLang="en-US" sz="1000" b="0">
                <a:latin typeface="黑体" panose="02010609060101010101" charset="-122"/>
                <a:ea typeface="黑体" panose="02010609060101010101" charset="-122"/>
                <a:cs typeface="黑体" panose="02010609060101010101" charset="-122"/>
              </a:rPr>
              <a:t>供应商档案</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069340" y="536575"/>
            <a:ext cx="5080000" cy="398780"/>
          </a:xfrm>
          <a:prstGeom prst="rect">
            <a:avLst/>
          </a:prstGeom>
          <a:noFill/>
          <a:ln w="9525">
            <a:noFill/>
          </a:ln>
        </p:spPr>
        <p:txBody>
          <a:bodyPr>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7. </a:t>
            </a:r>
            <a:r>
              <a:rPr lang="zh-CN" altLang="en-US" sz="2000" b="1">
                <a:latin typeface="宋体" panose="02010600030101010101" pitchFamily="2" charset="-122"/>
                <a:ea typeface="宋体" panose="02010600030101010101" pitchFamily="2" charset="-122"/>
                <a:cs typeface="宋体" panose="02010600030101010101" pitchFamily="2" charset="-122"/>
              </a:rPr>
              <a:t>客户分类</a:t>
            </a:r>
            <a:endParaRPr lang="zh-CN" altLang="en-US" sz="2000"/>
          </a:p>
        </p:txBody>
      </p:sp>
      <p:sp>
        <p:nvSpPr>
          <p:cNvPr id="2" name="文本框 1"/>
          <p:cNvSpPr txBox="1"/>
          <p:nvPr/>
        </p:nvSpPr>
        <p:spPr>
          <a:xfrm>
            <a:off x="1242695" y="935355"/>
            <a:ext cx="9707245" cy="163004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客商信息”</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客户分类”，双击“客户分类”模块，进入“客户分类”窗口。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）单击“增加”按钮，录入蓝色字体项目，录入完毕单击“保存”按钮。</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 </a:t>
            </a:r>
            <a:r>
              <a:rPr lang="en-US" altLang="zh-CN" sz="2000" b="0">
                <a:latin typeface="宋体" panose="02010600030101010101" pitchFamily="2" charset="-122"/>
                <a:ea typeface="宋体" panose="02010600030101010101" pitchFamily="2" charset="-122"/>
                <a:cs typeface="Calibri" panose="020F0502020204030204" charset="0"/>
              </a:rPr>
              <a:t>24</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34" name="图片 34" descr="C:\Users\Administrator\Desktop\会计信息系统\实验一\第一章截图\5-9-1客户分类.png"/>
          <p:cNvPicPr>
            <a:picLocks noChangeAspect="1" noChangeArrowheads="1"/>
          </p:cNvPicPr>
          <p:nvPr/>
        </p:nvPicPr>
        <p:blipFill>
          <a:blip r:embed="rId2" cstate="print">
            <a:extLst>
              <a:ext uri="{28A0092B-C50C-407E-A947-70E740481C1C}">
                <a14:useLocalDpi xmlns:a14="http://schemas.microsoft.com/office/drawing/2010/main" val="0"/>
              </a:ext>
            </a:extLst>
          </a:blip>
          <a:srcRect l="19352" t="9147"/>
          <a:stretch>
            <a:fillRect/>
          </a:stretch>
        </p:blipFill>
        <p:spPr>
          <a:xfrm>
            <a:off x="4103370" y="2565083"/>
            <a:ext cx="3886200" cy="2676525"/>
          </a:xfrm>
          <a:prstGeom prst="rect">
            <a:avLst/>
          </a:prstGeom>
          <a:noFill/>
          <a:ln>
            <a:noFill/>
          </a:ln>
        </p:spPr>
      </p:pic>
      <p:sp>
        <p:nvSpPr>
          <p:cNvPr id="3" name="文本框 2"/>
          <p:cNvSpPr txBox="1"/>
          <p:nvPr/>
        </p:nvSpPr>
        <p:spPr>
          <a:xfrm>
            <a:off x="3556635" y="524192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24</a:t>
            </a:r>
            <a:r>
              <a:rPr lang="zh-CN" altLang="en-US" sz="1000" b="0">
                <a:latin typeface="黑体" panose="02010609060101010101" charset="-122"/>
                <a:ea typeface="黑体" panose="02010609060101010101" charset="-122"/>
                <a:cs typeface="黑体" panose="02010609060101010101" charset="-122"/>
              </a:rPr>
              <a:t>客户分类</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217295" y="981075"/>
            <a:ext cx="5080000" cy="398780"/>
          </a:xfrm>
          <a:prstGeom prst="rect">
            <a:avLst/>
          </a:prstGeom>
          <a:noFill/>
          <a:ln w="9525">
            <a:noFill/>
          </a:ln>
        </p:spPr>
        <p:txBody>
          <a:bodyPr>
            <a:spAutoFit/>
          </a:bodyPr>
          <a:lstStyle/>
          <a:p>
            <a:pPr indent="0"/>
            <a:r>
              <a:rPr lang="en-US" altLang="zh-CN" sz="2000" b="1">
                <a:latin typeface="宋体" panose="02010600030101010101" pitchFamily="2" charset="-122"/>
                <a:ea typeface="宋体" panose="02010600030101010101" pitchFamily="2" charset="-122"/>
                <a:cs typeface="宋体" panose="02010600030101010101" pitchFamily="2" charset="-122"/>
              </a:rPr>
              <a:t>8.</a:t>
            </a:r>
            <a:r>
              <a:rPr lang="zh-CN" altLang="en-US" sz="2000" b="1">
                <a:latin typeface="宋体" panose="02010600030101010101" pitchFamily="2" charset="-122"/>
                <a:ea typeface="宋体" panose="02010600030101010101" pitchFamily="2" charset="-122"/>
                <a:cs typeface="宋体" panose="02010600030101010101" pitchFamily="2" charset="-122"/>
              </a:rPr>
              <a:t>客户档案</a:t>
            </a:r>
            <a:endParaRPr lang="zh-CN" altLang="en-US" sz="2000"/>
          </a:p>
        </p:txBody>
      </p:sp>
      <p:sp>
        <p:nvSpPr>
          <p:cNvPr id="2" name="文本框 1"/>
          <p:cNvSpPr txBox="1"/>
          <p:nvPr/>
        </p:nvSpPr>
        <p:spPr>
          <a:xfrm>
            <a:off x="1530985" y="1379855"/>
            <a:ext cx="9048750" cy="2553335"/>
          </a:xfrm>
          <a:prstGeom prst="rect">
            <a:avLst/>
          </a:prstGeom>
          <a:noFill/>
          <a:ln w="9525">
            <a:noFill/>
          </a:ln>
        </p:spPr>
        <p:txBody>
          <a:bodyPr wrap="square">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操作指导：</a:t>
            </a:r>
            <a:endPar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1</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执行“基础设置</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基础档案</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客商信息</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客户档案”命令，双击“客户档案”模块，进入“客户档案”窗口。</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2</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单击“增加”按钮，弹出“增加客户档案”窗口，分别单击“基本”和“联系”录入对应的实验资料。</a:t>
            </a:r>
          </a:p>
          <a:p>
            <a:pPr indent="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3</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单击左上角“银行”，在弹出的对话框中单击“增加”，输入相应的银行资料，默认值选择“是”。单击保存后返回供应商资料录入窗口 ，单击保存退出。</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2-25</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54" descr="C:\Users\Administrator\Desktop\会计信息系统\实验一\第一章截图\5-11-2客户档案.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458845" y="810260"/>
            <a:ext cx="5274310" cy="3228340"/>
          </a:xfrm>
          <a:prstGeom prst="rect">
            <a:avLst/>
          </a:prstGeom>
          <a:noFill/>
          <a:ln>
            <a:noFill/>
          </a:ln>
        </p:spPr>
      </p:pic>
      <p:sp>
        <p:nvSpPr>
          <p:cNvPr id="101" name="文本框 100"/>
          <p:cNvSpPr txBox="1"/>
          <p:nvPr/>
        </p:nvSpPr>
        <p:spPr>
          <a:xfrm>
            <a:off x="3556000" y="411353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25</a:t>
            </a:r>
            <a:r>
              <a:rPr lang="zh-CN" altLang="en-US" sz="1000" b="0">
                <a:latin typeface="黑体" panose="02010609060101010101" charset="-122"/>
                <a:ea typeface="黑体" panose="02010609060101010101" charset="-122"/>
                <a:cs typeface="黑体" panose="02010609060101010101" charset="-122"/>
              </a:rPr>
              <a:t>客户档案</a:t>
            </a:r>
            <a:endParaRPr lang="zh-CN" altLang="en-US"/>
          </a:p>
        </p:txBody>
      </p:sp>
      <p:sp>
        <p:nvSpPr>
          <p:cNvPr id="2" name="文本框 1"/>
          <p:cNvSpPr txBox="1"/>
          <p:nvPr/>
        </p:nvSpPr>
        <p:spPr>
          <a:xfrm>
            <a:off x="1571625" y="4551680"/>
            <a:ext cx="8299450" cy="398780"/>
          </a:xfrm>
          <a:prstGeom prst="rect">
            <a:avLst/>
          </a:prstGeom>
          <a:noFill/>
          <a:ln w="9525">
            <a:noFill/>
          </a:ln>
        </p:spPr>
        <p:txBody>
          <a:bodyPr wrap="square">
            <a:spAutoFit/>
          </a:bodyPr>
          <a:lstStyle/>
          <a:p>
            <a:pPr marL="266700" indent="-266700"/>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a:t>
            </a:r>
            <a:r>
              <a:rPr lang="en-US" altLang="zh-CN" sz="2000" b="0">
                <a:solidFill>
                  <a:srgbClr val="0C0C0C"/>
                </a:solidFill>
                <a:latin typeface="宋体" panose="02010600030101010101" pitchFamily="2" charset="-122"/>
                <a:ea typeface="宋体" panose="02010600030101010101" pitchFamily="2" charset="-122"/>
                <a:cs typeface="宋体" panose="02010600030101010101" pitchFamily="2" charset="-122"/>
              </a:rPr>
              <a:t>4</a:t>
            </a:r>
            <a:r>
              <a:rPr lang="zh-CN" altLang="en-US" sz="2000" b="0">
                <a:solidFill>
                  <a:srgbClr val="0C0C0C"/>
                </a:solidFill>
                <a:latin typeface="宋体" panose="02010600030101010101" pitchFamily="2" charset="-122"/>
                <a:ea typeface="宋体" panose="02010600030101010101" pitchFamily="2" charset="-122"/>
                <a:cs typeface="宋体" panose="02010600030101010101" pitchFamily="2" charset="-122"/>
              </a:rPr>
              <a:t>） 依次录入其他客户信息，录入完毕单击“保存”按钮。退出。</a:t>
            </a:r>
            <a:endParaRPr lang="zh-CN" altLang="en-US" sz="2000"/>
          </a:p>
        </p:txBody>
      </p:sp>
      <p:sp>
        <p:nvSpPr>
          <p:cNvPr id="3" name="文本框 2"/>
          <p:cNvSpPr txBox="1"/>
          <p:nvPr/>
        </p:nvSpPr>
        <p:spPr>
          <a:xfrm>
            <a:off x="1651000" y="5085715"/>
            <a:ext cx="9124950" cy="983615"/>
          </a:xfrm>
          <a:prstGeom prst="rect">
            <a:avLst/>
          </a:prstGeom>
          <a:noFill/>
        </p:spPr>
        <p:txBody>
          <a:bodyPr wrap="square" rtlCol="0" anchor="t">
            <a:spAutoFit/>
          </a:bodyPr>
          <a:lstStyle/>
          <a:p>
            <a:pPr marL="266700" indent="-266700"/>
            <a:r>
              <a:rPr lang="zh-CN" altLang="en-US" sz="1600" b="1">
                <a:latin typeface="宋体" panose="02010600030101010101" pitchFamily="2" charset="-122"/>
                <a:ea typeface="宋体" panose="02010600030101010101" pitchFamily="2" charset="-122"/>
                <a:cs typeface="宋体" panose="02010600030101010101" pitchFamily="2" charset="-122"/>
                <a:sym typeface="+mn-ea"/>
              </a:rPr>
              <a:t>注意：</a:t>
            </a:r>
          </a:p>
          <a:p>
            <a:pPr marL="266700" indent="-266700"/>
            <a:r>
              <a:rPr lang="en-US" altLang="zh-CN" sz="1400">
                <a:latin typeface="Wingdings" panose="05000000000000000000" charset="0"/>
                <a:cs typeface="Wingdings" panose="05000000000000000000" charset="0"/>
                <a:sym typeface="+mn-ea"/>
              </a:rPr>
              <a:t>l </a:t>
            </a:r>
            <a:r>
              <a:rPr lang="zh-CN" altLang="en-US" sz="1400">
                <a:latin typeface="宋体" panose="02010600030101010101" pitchFamily="2" charset="-122"/>
                <a:ea typeface="宋体" panose="02010600030101010101" pitchFamily="2" charset="-122"/>
                <a:cs typeface="宋体" panose="02010600030101010101" pitchFamily="2" charset="-122"/>
                <a:sym typeface="+mn-ea"/>
              </a:rPr>
              <a:t>所有档案建立时，应遵循事先设定的编码原则。</a:t>
            </a:r>
          </a:p>
          <a:p>
            <a:pPr marL="266700" indent="-266700"/>
            <a:r>
              <a:rPr lang="en-US" altLang="zh-CN" sz="1400">
                <a:latin typeface="Wingdings" panose="05000000000000000000" charset="0"/>
                <a:cs typeface="Wingdings" panose="05000000000000000000" charset="0"/>
                <a:sym typeface="+mn-ea"/>
              </a:rPr>
              <a:t>l </a:t>
            </a:r>
            <a:r>
              <a:rPr lang="zh-CN" altLang="en-US" sz="1400">
                <a:latin typeface="宋体" panose="02010600030101010101" pitchFamily="2" charset="-122"/>
                <a:ea typeface="宋体" panose="02010600030101010101" pitchFamily="2" charset="-122"/>
                <a:cs typeface="宋体" panose="02010600030101010101" pitchFamily="2" charset="-122"/>
                <a:sym typeface="+mn-ea"/>
              </a:rPr>
              <a:t>必须先建立客户分类、供应商分类档案，才能建立客户档案、供应商档案，且客户档案、供应商档案应建立在最末级分类上。</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2630" y="1466215"/>
            <a:ext cx="5080000" cy="460375"/>
          </a:xfrm>
          <a:prstGeom prst="rect">
            <a:avLst/>
          </a:prstGeom>
          <a:noFill/>
          <a:ln w="9525">
            <a:noFill/>
          </a:ln>
        </p:spPr>
        <p:txBody>
          <a:bodyPr>
            <a:spAutoFit/>
          </a:bodyPr>
          <a:lstStyle/>
          <a:p>
            <a:pPr indent="0"/>
            <a:r>
              <a:rPr lang="zh-CN" altLang="en-US" sz="2400" b="1">
                <a:solidFill>
                  <a:srgbClr val="333333"/>
                </a:solidFill>
                <a:latin typeface="宋体" panose="02010600030101010101" pitchFamily="2" charset="-122"/>
                <a:ea typeface="宋体" panose="02010600030101010101" pitchFamily="2" charset="-122"/>
                <a:cs typeface="宋体" panose="02010600030101010101" pitchFamily="2" charset="-122"/>
              </a:rPr>
              <a:t>【实验内容】</a:t>
            </a:r>
          </a:p>
        </p:txBody>
      </p:sp>
      <p:sp>
        <p:nvSpPr>
          <p:cNvPr id="2" name="文本框 1"/>
          <p:cNvSpPr txBox="1"/>
          <p:nvPr/>
        </p:nvSpPr>
        <p:spPr>
          <a:xfrm>
            <a:off x="1344295" y="1926590"/>
            <a:ext cx="9503410" cy="2306955"/>
          </a:xfrm>
          <a:prstGeom prst="rect">
            <a:avLst/>
          </a:prstGeom>
          <a:noFill/>
          <a:ln w="9525">
            <a:noFill/>
          </a:ln>
        </p:spPr>
        <p:txBody>
          <a:bodyPr wrap="square">
            <a:spAutoFit/>
          </a:bodyPr>
          <a:lstStyle/>
          <a:p>
            <a:pPr marL="266700" indent="-266700"/>
            <a:r>
              <a:rPr sz="2400">
                <a:latin typeface="宋体" panose="02010600030101010101" pitchFamily="2" charset="-122"/>
                <a:ea typeface="宋体" panose="02010600030101010101" pitchFamily="2" charset="-122"/>
                <a:cs typeface="宋体" panose="02010600030101010101" pitchFamily="2" charset="-122"/>
              </a:rPr>
              <a:t>1.建立一套新的单位账套；</a:t>
            </a:r>
          </a:p>
          <a:p>
            <a:pPr marL="266700" indent="-266700"/>
            <a:r>
              <a:rPr sz="2400">
                <a:latin typeface="宋体" panose="02010600030101010101" pitchFamily="2" charset="-122"/>
                <a:ea typeface="宋体" panose="02010600030101010101" pitchFamily="2" charset="-122"/>
                <a:cs typeface="宋体" panose="02010600030101010101" pitchFamily="2" charset="-122"/>
              </a:rPr>
              <a:t>2.增加新账套的具体操作人员，并按工作岗位的需要进行财务分工，分配权限；</a:t>
            </a:r>
          </a:p>
          <a:p>
            <a:pPr marL="266700" indent="-266700"/>
            <a:r>
              <a:rPr sz="2400">
                <a:latin typeface="宋体" panose="02010600030101010101" pitchFamily="2" charset="-122"/>
                <a:ea typeface="宋体" panose="02010600030101010101" pitchFamily="2" charset="-122"/>
                <a:cs typeface="宋体" panose="02010600030101010101" pitchFamily="2" charset="-122"/>
              </a:rPr>
              <a:t>3.设置新账套共享的基础信息，调整软件参数，以适应具体工作需要。</a:t>
            </a:r>
          </a:p>
          <a:p>
            <a:pPr marL="266700" indent="-266700"/>
            <a:r>
              <a:rPr sz="2400">
                <a:latin typeface="宋体" panose="02010600030101010101" pitchFamily="2" charset="-122"/>
                <a:ea typeface="宋体" panose="02010600030101010101" pitchFamily="2" charset="-122"/>
                <a:cs typeface="宋体" panose="02010600030101010101" pitchFamily="2" charset="-122"/>
              </a:rPr>
              <a:t>4.修改账套基本信息及基础设置</a:t>
            </a:r>
          </a:p>
          <a:p>
            <a:pPr marL="266700" indent="-266700"/>
            <a:r>
              <a:rPr sz="2400">
                <a:latin typeface="宋体" panose="02010600030101010101" pitchFamily="2" charset="-122"/>
                <a:ea typeface="宋体" panose="02010600030101010101" pitchFamily="2" charset="-122"/>
                <a:cs typeface="宋体" panose="02010600030101010101" pitchFamily="2" charset="-122"/>
              </a:rPr>
              <a:t>备份账套数据</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806450" y="563880"/>
            <a:ext cx="5080000" cy="398780"/>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三、账套管理</a:t>
            </a:r>
          </a:p>
        </p:txBody>
      </p:sp>
      <p:sp>
        <p:nvSpPr>
          <p:cNvPr id="2" name="文本框 1"/>
          <p:cNvSpPr txBox="1"/>
          <p:nvPr/>
        </p:nvSpPr>
        <p:spPr>
          <a:xfrm>
            <a:off x="1168400" y="962660"/>
            <a:ext cx="9499600" cy="1630045"/>
          </a:xfrm>
          <a:prstGeom prst="rect">
            <a:avLst/>
          </a:prstGeom>
          <a:noFill/>
          <a:ln w="9525">
            <a:noFill/>
          </a:ln>
        </p:spPr>
        <p:txBody>
          <a:bodyPr wrap="square">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1. </a:t>
            </a:r>
            <a:r>
              <a:rPr lang="zh-CN" altLang="en-US" sz="2000" b="1">
                <a:latin typeface="宋体" panose="02010600030101010101" pitchFamily="2" charset="-122"/>
                <a:ea typeface="宋体" panose="02010600030101010101" pitchFamily="2" charset="-122"/>
                <a:cs typeface="宋体" panose="02010600030101010101" pitchFamily="2" charset="-122"/>
              </a:rPr>
              <a:t>备份账套数据</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 以系统管理员</a:t>
            </a:r>
            <a:r>
              <a:rPr lang="en-US" altLang="zh-CN" sz="2000" b="0">
                <a:latin typeface="宋体" panose="02010600030101010101" pitchFamily="2" charset="-122"/>
                <a:ea typeface="宋体" panose="02010600030101010101" pitchFamily="2" charset="-122"/>
                <a:cs typeface="宋体" panose="02010600030101010101" pitchFamily="2" charset="-122"/>
              </a:rPr>
              <a:t>admin</a:t>
            </a:r>
            <a:r>
              <a:rPr lang="zh-CN" altLang="en-US" sz="2000" b="0">
                <a:latin typeface="宋体" panose="02010600030101010101" pitchFamily="2" charset="-122"/>
                <a:ea typeface="宋体" panose="02010600030101010101" pitchFamily="2" charset="-122"/>
                <a:cs typeface="宋体" panose="02010600030101010101" pitchFamily="2" charset="-122"/>
              </a:rPr>
              <a:t>的身份注册进入系统管理。</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 执行“账套</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输出”命令，打开“账套输出”对话框，选择需要输出的账套</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，单击“确认”按钮，系统打开“请选择账套备份路径”对话框。选择需要将账套数据输出的驱动器及所在目录，单击“确认”按钮。如图</a:t>
            </a:r>
            <a:r>
              <a:rPr lang="en-US" altLang="zh-CN" sz="2000" b="0">
                <a:latin typeface="宋体" panose="02010600030101010101" pitchFamily="2" charset="-122"/>
                <a:ea typeface="宋体" panose="02010600030101010101" pitchFamily="2" charset="-122"/>
                <a:cs typeface="宋体" panose="02010600030101010101" pitchFamily="2" charset="-122"/>
              </a:rPr>
              <a:t>2-26</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36" name="图片 36" descr="C:\Users\Administrator\Desktop\会计信息系统\实验一\第一章截图\6-2备份.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969703" y="3342005"/>
            <a:ext cx="3895725" cy="2000250"/>
          </a:xfrm>
          <a:prstGeom prst="rect">
            <a:avLst/>
          </a:prstGeom>
          <a:noFill/>
          <a:ln>
            <a:noFill/>
          </a:ln>
        </p:spPr>
      </p:pic>
      <p:sp>
        <p:nvSpPr>
          <p:cNvPr id="4" name="文本框 3"/>
          <p:cNvSpPr txBox="1"/>
          <p:nvPr/>
        </p:nvSpPr>
        <p:spPr>
          <a:xfrm>
            <a:off x="3378200" y="534225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26</a:t>
            </a:r>
            <a:r>
              <a:rPr lang="zh-CN" altLang="en-US" sz="1000" b="0">
                <a:latin typeface="黑体" panose="02010609060101010101" charset="-122"/>
                <a:ea typeface="黑体" panose="02010609060101010101" charset="-122"/>
                <a:cs typeface="黑体" panose="02010609060101010101" charset="-122"/>
              </a:rPr>
              <a:t>账套输出</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324610" y="1016000"/>
            <a:ext cx="8108950" cy="70675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3</a:t>
            </a:r>
            <a:r>
              <a:rPr lang="zh-CN" altLang="en-US" sz="2000" b="0">
                <a:latin typeface="宋体" panose="02010600030101010101" pitchFamily="2" charset="-122"/>
                <a:ea typeface="宋体" panose="02010600030101010101" pitchFamily="2" charset="-122"/>
                <a:cs typeface="宋体" panose="02010600030101010101" pitchFamily="2" charset="-122"/>
              </a:rPr>
              <a:t>） 系统开始进行备份，备份完成后，弹出系统提示“输出成功！”，单击“确定”按钮返回。如图</a:t>
            </a:r>
            <a:r>
              <a:rPr lang="en-US" altLang="zh-CN" sz="2000" b="0">
                <a:latin typeface="宋体" panose="02010600030101010101" pitchFamily="2" charset="-122"/>
                <a:ea typeface="宋体" panose="02010600030101010101" pitchFamily="2" charset="-122"/>
                <a:cs typeface="宋体" panose="02010600030101010101" pitchFamily="2" charset="-122"/>
              </a:rPr>
              <a:t>2-27</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37" name="图片 37" descr="C:\Users\Administrator\Desktop\会计信息系统\实验一\第一章截图\6-2-1备份成功.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871595" y="2264728"/>
            <a:ext cx="3905250" cy="2181225"/>
          </a:xfrm>
          <a:prstGeom prst="rect">
            <a:avLst/>
          </a:prstGeom>
          <a:noFill/>
          <a:ln>
            <a:noFill/>
          </a:ln>
        </p:spPr>
      </p:pic>
      <p:sp>
        <p:nvSpPr>
          <p:cNvPr id="101" name="文本框 100"/>
          <p:cNvSpPr txBox="1"/>
          <p:nvPr/>
        </p:nvSpPr>
        <p:spPr>
          <a:xfrm>
            <a:off x="3556000" y="444627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27</a:t>
            </a:r>
            <a:r>
              <a:rPr lang="zh-CN" altLang="en-US" sz="1000" b="0">
                <a:latin typeface="黑体" panose="02010609060101010101" charset="-122"/>
                <a:ea typeface="黑体" panose="02010609060101010101" charset="-122"/>
                <a:cs typeface="黑体" panose="02010609060101010101" charset="-122"/>
              </a:rPr>
              <a:t>账套输出成功</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160145" y="761365"/>
            <a:ext cx="9697720" cy="2553335"/>
          </a:xfrm>
          <a:prstGeom prst="rect">
            <a:avLst/>
          </a:prstGeom>
          <a:noFill/>
          <a:ln w="9525">
            <a:noFill/>
          </a:ln>
        </p:spPr>
        <p:txBody>
          <a:bodyPr wrap="square">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2. </a:t>
            </a:r>
            <a:r>
              <a:rPr lang="zh-CN" altLang="en-US" sz="2000" b="1">
                <a:latin typeface="宋体" panose="02010600030101010101" pitchFamily="2" charset="-122"/>
                <a:ea typeface="宋体" panose="02010600030101010101" pitchFamily="2" charset="-122"/>
                <a:cs typeface="宋体" panose="02010600030101010101" pitchFamily="2" charset="-122"/>
              </a:rPr>
              <a:t>修改账套数据</a:t>
            </a:r>
            <a:endParaRPr lang="zh-CN" altLang="en-US" sz="2000" b="0">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 如果账套启用后，需要修改建账参数，需要以账套主管</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的身份注册进入系统管理。</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）单击任务栏上的“用友软件教育专版［系统管理］”按钮，进入“用友软件教育专版［系统管理］”窗口，执行“系统</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注册”命令，打开“系统管理员登录”对话框。单击“管理员”下拉列表框，从下拉列表中选择“</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或者“丁一”选项，输入密码“</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，选择“［</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］武汉正大科技有限公司”，操作日期 “</a:t>
            </a:r>
            <a:r>
              <a:rPr lang="en-US" altLang="zh-CN" sz="2000" b="0">
                <a:latin typeface="宋体" panose="02010600030101010101" pitchFamily="2" charset="-122"/>
                <a:ea typeface="宋体" panose="02010600030101010101" pitchFamily="2" charset="-122"/>
                <a:cs typeface="宋体" panose="02010600030101010101" pitchFamily="2" charset="-122"/>
              </a:rPr>
              <a:t>2016-08-01”</a:t>
            </a:r>
            <a:r>
              <a:rPr lang="zh-CN" altLang="en-US" sz="2000" b="0">
                <a:latin typeface="宋体" panose="02010600030101010101" pitchFamily="2" charset="-122"/>
                <a:ea typeface="宋体" panose="02010600030101010101" pitchFamily="2" charset="-122"/>
                <a:cs typeface="宋体" panose="02010600030101010101" pitchFamily="2" charset="-122"/>
              </a:rPr>
              <a:t>。单击“账套</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修改”。如图</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en-US" altLang="zh-CN" sz="2000" b="0">
                <a:latin typeface="宋体" panose="02010600030101010101" pitchFamily="2" charset="-122"/>
                <a:ea typeface="宋体" panose="02010600030101010101" pitchFamily="2" charset="-122"/>
                <a:cs typeface="Calibri" panose="020F0502020204030204" charset="0"/>
              </a:rPr>
              <a:t>28</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endParaRPr>
          </a:p>
        </p:txBody>
      </p:sp>
      <p:pic>
        <p:nvPicPr>
          <p:cNvPr id="38"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58845" y="3237230"/>
            <a:ext cx="5274310" cy="3275330"/>
          </a:xfrm>
          <a:prstGeom prst="rect">
            <a:avLst/>
          </a:prstGeom>
        </p:spPr>
      </p:pic>
      <p:sp>
        <p:nvSpPr>
          <p:cNvPr id="2" name="文本框 1"/>
          <p:cNvSpPr txBox="1"/>
          <p:nvPr/>
        </p:nvSpPr>
        <p:spPr>
          <a:xfrm>
            <a:off x="3653155" y="651256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28</a:t>
            </a:r>
            <a:r>
              <a:rPr lang="zh-CN" altLang="en-US" sz="1000" b="0">
                <a:latin typeface="黑体" panose="02010609060101010101" charset="-122"/>
                <a:ea typeface="黑体" panose="02010609060101010101" charset="-122"/>
                <a:cs typeface="黑体" panose="02010609060101010101" charset="-122"/>
              </a:rPr>
              <a:t>修改账套</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061720" y="965835"/>
            <a:ext cx="9163685" cy="70675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3</a:t>
            </a:r>
            <a:r>
              <a:rPr lang="zh-CN" altLang="en-US" sz="2000" b="0">
                <a:latin typeface="宋体" panose="02010600030101010101" pitchFamily="2" charset="-122"/>
                <a:ea typeface="宋体" panose="02010600030101010101" pitchFamily="2" charset="-122"/>
                <a:cs typeface="宋体" panose="02010600030101010101" pitchFamily="2" charset="-122"/>
              </a:rPr>
              <a:t>） 修改完成后，单击“完成”按钮，系统弹出“确认修改账套了么？”提示对话框，单击“是”按钮。如图</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en-US" altLang="zh-CN" sz="2000" b="0">
                <a:latin typeface="宋体" panose="02010600030101010101" pitchFamily="2" charset="-122"/>
                <a:ea typeface="宋体" panose="02010600030101010101" pitchFamily="2" charset="-122"/>
                <a:cs typeface="Calibri" panose="020F0502020204030204" charset="0"/>
              </a:rPr>
              <a:t>29</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endParaRPr>
          </a:p>
        </p:txBody>
      </p:sp>
      <p:pic>
        <p:nvPicPr>
          <p:cNvPr id="39" name="图片 39" descr="C:\Users\Administrator\Desktop\会计信息系统\实验一\第一章截图\8-2-2修改.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458845" y="1672590"/>
            <a:ext cx="5274310" cy="3265170"/>
          </a:xfrm>
          <a:prstGeom prst="rect">
            <a:avLst/>
          </a:prstGeom>
          <a:noFill/>
          <a:ln>
            <a:noFill/>
          </a:ln>
        </p:spPr>
      </p:pic>
      <p:sp>
        <p:nvSpPr>
          <p:cNvPr id="2" name="文本框 1"/>
          <p:cNvSpPr txBox="1"/>
          <p:nvPr/>
        </p:nvSpPr>
        <p:spPr>
          <a:xfrm>
            <a:off x="3556000" y="500253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29</a:t>
            </a:r>
            <a:r>
              <a:rPr lang="zh-CN" altLang="en-US" sz="1000" b="0">
                <a:latin typeface="黑体" panose="02010609060101010101" charset="-122"/>
                <a:ea typeface="黑体" panose="02010609060101010101" charset="-122"/>
                <a:cs typeface="黑体" panose="02010609060101010101" charset="-122"/>
              </a:rPr>
              <a:t>确认修改</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08735" y="1064895"/>
            <a:ext cx="9344025" cy="70675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4</a:t>
            </a:r>
            <a:r>
              <a:rPr lang="zh-CN" altLang="en-US" sz="2000" b="0">
                <a:latin typeface="宋体" panose="02010600030101010101" pitchFamily="2" charset="-122"/>
                <a:ea typeface="宋体" panose="02010600030101010101" pitchFamily="2" charset="-122"/>
                <a:cs typeface="宋体" panose="02010600030101010101" pitchFamily="2" charset="-122"/>
              </a:rPr>
              <a:t>） 确定“分类编码方案”和“数据精度定义”，单击“确认”按钮，弹出系统提示“修改账套成功！”。如图</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en-US" altLang="zh-CN" sz="2000" b="0">
                <a:latin typeface="宋体" panose="02010600030101010101" pitchFamily="2" charset="-122"/>
                <a:ea typeface="宋体" panose="02010600030101010101" pitchFamily="2" charset="-122"/>
                <a:cs typeface="Calibri" panose="020F0502020204030204" charset="0"/>
              </a:rPr>
              <a:t>30</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latin typeface="宋体" panose="02010600030101010101" pitchFamily="2" charset="-122"/>
              <a:ea typeface="宋体" panose="02010600030101010101" pitchFamily="2" charset="-122"/>
            </a:endParaRPr>
          </a:p>
        </p:txBody>
      </p:sp>
      <p:pic>
        <p:nvPicPr>
          <p:cNvPr id="40" name="图片 40" descr="C:\Users\Administrator\Desktop\会计信息系统\实验一\第一章截图\8-2-3修改.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5273040" y="1771650"/>
            <a:ext cx="1809750" cy="1752600"/>
          </a:xfrm>
          <a:prstGeom prst="rect">
            <a:avLst/>
          </a:prstGeom>
          <a:noFill/>
          <a:ln>
            <a:noFill/>
          </a:ln>
        </p:spPr>
      </p:pic>
      <p:sp>
        <p:nvSpPr>
          <p:cNvPr id="2" name="文本框 1"/>
          <p:cNvSpPr txBox="1"/>
          <p:nvPr/>
        </p:nvSpPr>
        <p:spPr>
          <a:xfrm>
            <a:off x="3637915" y="352425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30</a:t>
            </a:r>
            <a:r>
              <a:rPr lang="zh-CN" altLang="en-US" sz="1000" b="0">
                <a:latin typeface="黑体" panose="02010609060101010101" charset="-122"/>
                <a:ea typeface="黑体" panose="02010609060101010101" charset="-122"/>
                <a:cs typeface="黑体" panose="02010609060101010101" charset="-122"/>
              </a:rPr>
              <a:t>修改完成</a:t>
            </a:r>
            <a:endParaRPr lang="zh-CN" altLang="en-US"/>
          </a:p>
        </p:txBody>
      </p:sp>
      <p:sp>
        <p:nvSpPr>
          <p:cNvPr id="3" name="文本框 2"/>
          <p:cNvSpPr txBox="1"/>
          <p:nvPr/>
        </p:nvSpPr>
        <p:spPr>
          <a:xfrm>
            <a:off x="1662430" y="4126865"/>
            <a:ext cx="9031605" cy="1630045"/>
          </a:xfrm>
          <a:prstGeom prst="rect">
            <a:avLst/>
          </a:prstGeom>
          <a:noFill/>
          <a:ln w="9525">
            <a:noFill/>
          </a:ln>
        </p:spPr>
        <p:txBody>
          <a:bodyPr wrap="square">
            <a:spAutoFit/>
          </a:bodyPr>
          <a:lstStyle/>
          <a:p>
            <a:pPr indent="0"/>
            <a:r>
              <a:rPr lang="zh-CN" altLang="en-US" sz="1600" b="1">
                <a:latin typeface="宋体" panose="02010600030101010101" pitchFamily="2" charset="-122"/>
                <a:ea typeface="宋体" panose="02010600030101010101" pitchFamily="2" charset="-122"/>
                <a:cs typeface="宋体" panose="02010600030101010101" pitchFamily="2" charset="-122"/>
              </a:rPr>
              <a:t>注意：</a:t>
            </a:r>
          </a:p>
          <a:p>
            <a:pPr indent="0"/>
            <a:r>
              <a:rPr lang="en-US" altLang="zh-CN" sz="1400" b="0">
                <a:latin typeface="Wingdings" panose="05000000000000000000" charset="0"/>
                <a:cs typeface="Wingdings" panose="05000000000000000000" charset="0"/>
              </a:rPr>
              <a:t>l </a:t>
            </a:r>
            <a:r>
              <a:rPr lang="zh-CN" altLang="en-US" sz="1400" b="0">
                <a:latin typeface="宋体" panose="02010600030101010101" pitchFamily="2" charset="-122"/>
                <a:ea typeface="宋体" panose="02010600030101010101" pitchFamily="2" charset="-122"/>
                <a:cs typeface="宋体" panose="02010600030101010101" pitchFamily="2" charset="-122"/>
              </a:rPr>
              <a:t>如果此前是以系统管理员的身份注册进入系统管理，那么需要首先执行“系统</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注销”命令，注销当前系统操作员，再以账套主管的身份登录。</a:t>
            </a:r>
            <a:endParaRPr lang="zh-CN" altLang="en-US" sz="1400" b="0">
              <a:latin typeface="Wingdings" panose="05000000000000000000" charset="0"/>
              <a:cs typeface="Wingdings" panose="05000000000000000000" charset="0"/>
            </a:endParaRPr>
          </a:p>
          <a:p>
            <a:pPr indent="0"/>
            <a:r>
              <a:rPr lang="en-US" altLang="zh-CN" sz="1400" b="0">
                <a:latin typeface="Wingdings" panose="05000000000000000000" charset="0"/>
                <a:cs typeface="Wingdings" panose="05000000000000000000" charset="0"/>
              </a:rPr>
              <a:t>l </a:t>
            </a:r>
            <a:r>
              <a:rPr lang="zh-CN" altLang="en-US" sz="1400" b="0">
                <a:latin typeface="宋体" panose="02010600030101010101" pitchFamily="2" charset="-122"/>
                <a:ea typeface="宋体" panose="02010600030101010101" pitchFamily="2" charset="-122"/>
                <a:cs typeface="宋体" panose="02010600030101010101" pitchFamily="2" charset="-122"/>
              </a:rPr>
              <a:t>单击“确定”按钮，进入“用友软件教育专版［系统管理］”窗口，菜单中显示为黑色字体的部分为账套主管可以操作的内容。</a:t>
            </a:r>
            <a:endParaRPr lang="zh-CN" altLang="en-US" sz="1400" b="0">
              <a:latin typeface="Wingdings" panose="05000000000000000000" charset="0"/>
              <a:cs typeface="Wingdings" panose="05000000000000000000" charset="0"/>
            </a:endParaRPr>
          </a:p>
          <a:p>
            <a:pPr indent="0"/>
            <a:r>
              <a:rPr lang="en-US" altLang="zh-CN" sz="1400" b="0">
                <a:latin typeface="Wingdings" panose="05000000000000000000" charset="0"/>
                <a:cs typeface="Wingdings" panose="05000000000000000000" charset="0"/>
              </a:rPr>
              <a:t>l </a:t>
            </a:r>
            <a:r>
              <a:rPr lang="zh-CN" altLang="en-US" sz="1400" b="0">
                <a:latin typeface="宋体" panose="02010600030101010101" pitchFamily="2" charset="-122"/>
                <a:ea typeface="宋体" panose="02010600030101010101" pitchFamily="2" charset="-122"/>
                <a:cs typeface="宋体" panose="02010600030101010101" pitchFamily="2" charset="-122"/>
              </a:rPr>
              <a:t>执行“账套</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修改”命令，打开“修改账套”对话框，可修改的账套信息以白色显示，不可修改的账套信息以灰色显示。</a:t>
            </a:r>
            <a:endParaRPr lang="zh-CN" altLang="en-US" sz="1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2630" y="1466215"/>
            <a:ext cx="5080000" cy="460375"/>
          </a:xfrm>
          <a:prstGeom prst="rect">
            <a:avLst/>
          </a:prstGeom>
          <a:noFill/>
          <a:ln w="9525">
            <a:noFill/>
          </a:ln>
        </p:spPr>
        <p:txBody>
          <a:bodyPr>
            <a:spAutoFit/>
          </a:bodyPr>
          <a:lstStyle/>
          <a:p>
            <a:pPr indent="0"/>
            <a:r>
              <a:rPr lang="zh-CN" altLang="en-US" sz="2400" b="1">
                <a:solidFill>
                  <a:srgbClr val="333333"/>
                </a:solidFill>
                <a:latin typeface="宋体" panose="02010600030101010101" pitchFamily="2" charset="-122"/>
                <a:ea typeface="宋体" panose="02010600030101010101" pitchFamily="2" charset="-122"/>
                <a:cs typeface="宋体" panose="02010600030101010101" pitchFamily="2" charset="-122"/>
              </a:rPr>
              <a:t>【实验准备】</a:t>
            </a:r>
          </a:p>
        </p:txBody>
      </p:sp>
      <p:sp>
        <p:nvSpPr>
          <p:cNvPr id="2" name="文本框 1"/>
          <p:cNvSpPr txBox="1"/>
          <p:nvPr/>
        </p:nvSpPr>
        <p:spPr>
          <a:xfrm>
            <a:off x="1344295" y="1926590"/>
            <a:ext cx="9503410" cy="829945"/>
          </a:xfrm>
          <a:prstGeom prst="rect">
            <a:avLst/>
          </a:prstGeom>
          <a:noFill/>
          <a:ln w="9525">
            <a:noFill/>
          </a:ln>
        </p:spPr>
        <p:txBody>
          <a:bodyPr wrap="square">
            <a:spAutoFit/>
          </a:bodyPr>
          <a:lstStyle/>
          <a:p>
            <a:pPr marL="266700" indent="-266700"/>
            <a:r>
              <a:rPr sz="2400">
                <a:latin typeface="宋体" panose="02010600030101010101" pitchFamily="2" charset="-122"/>
                <a:ea typeface="宋体" panose="02010600030101010101" pitchFamily="2" charset="-122"/>
                <a:cs typeface="宋体" panose="02010600030101010101" pitchFamily="2" charset="-122"/>
              </a:rPr>
              <a:t>1.正确安装用友ERP-U8管理软件</a:t>
            </a:r>
          </a:p>
          <a:p>
            <a:pPr marL="266700" indent="-266700"/>
            <a:r>
              <a:rPr sz="2400">
                <a:latin typeface="宋体" panose="02010600030101010101" pitchFamily="2" charset="-122"/>
                <a:ea typeface="宋体" panose="02010600030101010101" pitchFamily="2" charset="-122"/>
                <a:cs typeface="宋体" panose="02010600030101010101" pitchFamily="2" charset="-122"/>
              </a:rPr>
              <a:t>2.将系统日期的格式设为XXXX-XX-XX</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56000" y="500698"/>
            <a:ext cx="5080000" cy="460375"/>
          </a:xfrm>
          <a:prstGeom prst="rect">
            <a:avLst/>
          </a:prstGeom>
          <a:noFill/>
          <a:ln w="9525">
            <a:noFill/>
          </a:ln>
        </p:spPr>
        <p:txBody>
          <a:bodyPr>
            <a:spAutoFit/>
          </a:bodyPr>
          <a:lstStyle/>
          <a:p>
            <a:pPr indent="0" algn="ctr"/>
            <a:r>
              <a:rPr lang="zh-CN" altLang="en-US" sz="2400" b="1">
                <a:latin typeface="宋体" panose="02010600030101010101" pitchFamily="2" charset="-122"/>
                <a:ea typeface="宋体" panose="02010600030101010101" pitchFamily="2" charset="-122"/>
                <a:cs typeface="宋体" panose="02010600030101010101" pitchFamily="2" charset="-122"/>
              </a:rPr>
              <a:t>第一节 建立账套</a:t>
            </a:r>
          </a:p>
        </p:txBody>
      </p:sp>
      <p:sp>
        <p:nvSpPr>
          <p:cNvPr id="4" name="文本框 3"/>
          <p:cNvSpPr txBox="1"/>
          <p:nvPr/>
        </p:nvSpPr>
        <p:spPr>
          <a:xfrm>
            <a:off x="804545" y="1058545"/>
            <a:ext cx="10582910" cy="1322070"/>
          </a:xfrm>
          <a:prstGeom prst="rect">
            <a:avLst/>
          </a:prstGeom>
          <a:noFill/>
          <a:ln w="9525">
            <a:noFill/>
          </a:ln>
        </p:spPr>
        <p:txBody>
          <a:bodyPr wrap="square">
            <a:spAutoFit/>
          </a:bodyPr>
          <a:lstStyle/>
          <a:p>
            <a:pPr marL="266700" indent="-266700"/>
            <a:r>
              <a:rPr lang="zh-CN" altLang="en-US" sz="2000" b="1">
                <a:latin typeface="宋体" panose="02010600030101010101" pitchFamily="2" charset="-122"/>
                <a:ea typeface="宋体" panose="02010600030101010101" pitchFamily="2" charset="-122"/>
                <a:cs typeface="宋体" panose="02010600030101010101" pitchFamily="2" charset="-122"/>
              </a:rPr>
              <a:t>一、 登录系统</a:t>
            </a:r>
          </a:p>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1. </a:t>
            </a:r>
            <a:r>
              <a:rPr lang="zh-CN" altLang="en-US" sz="2000" b="1">
                <a:latin typeface="宋体" panose="02010600030101010101" pitchFamily="2" charset="-122"/>
                <a:ea typeface="宋体" panose="02010600030101010101" pitchFamily="2" charset="-122"/>
                <a:cs typeface="宋体" panose="02010600030101010101" pitchFamily="2" charset="-122"/>
              </a:rPr>
              <a:t>系统管理注册</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    执行“开始</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程序</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用友</a:t>
            </a:r>
            <a:r>
              <a:rPr lang="en-US" altLang="zh-CN" sz="2000" b="0">
                <a:latin typeface="宋体" panose="02010600030101010101" pitchFamily="2" charset="-122"/>
                <a:ea typeface="宋体" panose="02010600030101010101" pitchFamily="2" charset="-122"/>
                <a:cs typeface="宋体" panose="02010600030101010101" pitchFamily="2" charset="-122"/>
              </a:rPr>
              <a:t>ERP-U8 V10.1—</a:t>
            </a:r>
            <a:r>
              <a:rPr lang="zh-CN" altLang="en-US" sz="2000" b="0">
                <a:latin typeface="宋体" panose="02010600030101010101" pitchFamily="2" charset="-122"/>
                <a:ea typeface="宋体" panose="02010600030101010101" pitchFamily="2" charset="-122"/>
                <a:cs typeface="宋体" panose="02010600030101010101" pitchFamily="2" charset="-122"/>
              </a:rPr>
              <a:t>系统服务</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系统管理”命令，系统管理启动并在任务栏中以后台方式运行。如图</a:t>
            </a:r>
            <a:r>
              <a:rPr lang="en-US" altLang="zh-CN" sz="2000" b="0">
                <a:latin typeface="宋体" panose="02010600030101010101" pitchFamily="2" charset="-122"/>
                <a:ea typeface="宋体" panose="02010600030101010101" pitchFamily="2" charset="-122"/>
                <a:cs typeface="宋体" panose="02010600030101010101" pitchFamily="2" charset="-122"/>
              </a:rPr>
              <a:t>2-1</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9"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4248" y="2454275"/>
            <a:ext cx="5183505" cy="2971800"/>
          </a:xfrm>
          <a:prstGeom prst="rect">
            <a:avLst/>
          </a:prstGeom>
        </p:spPr>
      </p:pic>
      <p:sp>
        <p:nvSpPr>
          <p:cNvPr id="5" name="文本框 4"/>
          <p:cNvSpPr txBox="1"/>
          <p:nvPr/>
        </p:nvSpPr>
        <p:spPr>
          <a:xfrm>
            <a:off x="5244465" y="5514340"/>
            <a:ext cx="1703070" cy="245110"/>
          </a:xfrm>
          <a:prstGeom prst="rect">
            <a:avLst/>
          </a:prstGeom>
          <a:noFill/>
          <a:ln w="9525">
            <a:noFill/>
          </a:ln>
        </p:spPr>
        <p:txBody>
          <a:bodyPr wrap="square">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 </a:t>
            </a:r>
            <a:r>
              <a:rPr lang="en-US" altLang="zh-CN" sz="1000" b="0">
                <a:latin typeface="Cambria" panose="02040503050406030204" charset="0"/>
                <a:cs typeface="Cambria" panose="02040503050406030204" charset="0"/>
              </a:rPr>
              <a:t>1</a:t>
            </a:r>
            <a:r>
              <a:rPr lang="zh-CN" altLang="en-US" sz="1000" b="0">
                <a:latin typeface="黑体" panose="02010609060101010101" charset="-122"/>
                <a:ea typeface="黑体" panose="02010609060101010101" charset="-122"/>
                <a:cs typeface="黑体" panose="02010609060101010101" charset="-122"/>
              </a:rPr>
              <a:t>系统管理</a:t>
            </a:r>
            <a:endParaRPr lang="zh-CN" altLang="en-US"/>
          </a:p>
        </p:txBody>
      </p:sp>
      <p:sp>
        <p:nvSpPr>
          <p:cNvPr id="6" name="文本框 5"/>
          <p:cNvSpPr txBox="1"/>
          <p:nvPr/>
        </p:nvSpPr>
        <p:spPr>
          <a:xfrm>
            <a:off x="1496695" y="5908040"/>
            <a:ext cx="9017635" cy="553085"/>
          </a:xfrm>
          <a:prstGeom prst="rect">
            <a:avLst/>
          </a:prstGeom>
          <a:noFill/>
          <a:ln w="9525">
            <a:noFill/>
          </a:ln>
        </p:spPr>
        <p:txBody>
          <a:bodyPr wrap="square">
            <a:spAutoFit/>
          </a:bodyPr>
          <a:lstStyle/>
          <a:p>
            <a:pPr indent="0"/>
            <a:r>
              <a:rPr lang="zh-CN" altLang="en-US" sz="1600" b="1">
                <a:latin typeface="宋体" panose="02010600030101010101" pitchFamily="2" charset="-122"/>
                <a:ea typeface="宋体" panose="02010600030101010101" pitchFamily="2" charset="-122"/>
                <a:cs typeface="宋体" panose="02010600030101010101" pitchFamily="2" charset="-122"/>
              </a:rPr>
              <a:t>注意：                         </a:t>
            </a:r>
          </a:p>
          <a:p>
            <a:pPr indent="0"/>
            <a:r>
              <a:rPr lang="en-US" altLang="zh-CN" sz="1400" b="0">
                <a:latin typeface="Wingdings" panose="05000000000000000000" charset="0"/>
                <a:cs typeface="Wingdings" panose="05000000000000000000" charset="0"/>
              </a:rPr>
              <a:t>l </a:t>
            </a:r>
            <a:r>
              <a:rPr lang="zh-CN" altLang="en-US" sz="1400" b="0">
                <a:latin typeface="宋体" panose="02010600030101010101" pitchFamily="2" charset="-122"/>
                <a:ea typeface="宋体" panose="02010600030101010101" pitchFamily="2" charset="-122"/>
                <a:cs typeface="宋体" panose="02010600030101010101" pitchFamily="2" charset="-122"/>
              </a:rPr>
              <a:t>如果启用某个产品模块，系统管理也会自动启动并以后台方式运行。</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9325" y="1026160"/>
            <a:ext cx="10293985" cy="1322070"/>
          </a:xfrm>
          <a:prstGeom prst="rect">
            <a:avLst/>
          </a:prstGeom>
          <a:noFill/>
          <a:ln w="9525">
            <a:noFill/>
          </a:ln>
        </p:spPr>
        <p:txBody>
          <a:bodyPr wrap="square">
            <a:spAutoFit/>
          </a:bodyPr>
          <a:lstStyle/>
          <a:p>
            <a:pPr marL="266700" indent="-266700"/>
            <a:r>
              <a:rPr lang="en-US" altLang="zh-CN" sz="2000" b="1">
                <a:latin typeface="宋体" panose="02010600030101010101" pitchFamily="2" charset="-122"/>
                <a:ea typeface="宋体" panose="02010600030101010101" pitchFamily="2" charset="-122"/>
                <a:cs typeface="宋体" panose="02010600030101010101" pitchFamily="2" charset="-122"/>
              </a:rPr>
              <a:t>2.</a:t>
            </a:r>
            <a:r>
              <a:rPr lang="zh-CN" altLang="en-US" sz="2000" b="1">
                <a:latin typeface="宋体" panose="02010600030101010101" pitchFamily="2" charset="-122"/>
                <a:ea typeface="宋体" panose="02010600030101010101" pitchFamily="2" charset="-122"/>
                <a:cs typeface="宋体" panose="02010600030101010101" pitchFamily="2" charset="-122"/>
              </a:rPr>
              <a:t>登录系统管理</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 执行“系统</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注册”命令，打开“系统管理员登录”对话框。</a:t>
            </a:r>
          </a:p>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）系统中预先设定了一个系统管理员</a:t>
            </a:r>
            <a:r>
              <a:rPr lang="en-US" altLang="zh-CN" sz="2000" b="0">
                <a:latin typeface="宋体" panose="02010600030101010101" pitchFamily="2" charset="-122"/>
                <a:ea typeface="宋体" panose="02010600030101010101" pitchFamily="2" charset="-122"/>
                <a:cs typeface="宋体" panose="02010600030101010101" pitchFamily="2" charset="-122"/>
              </a:rPr>
              <a:t>Admin</a:t>
            </a:r>
            <a:r>
              <a:rPr lang="zh-CN" altLang="en-US" sz="2000" b="0">
                <a:latin typeface="宋体" panose="02010600030101010101" pitchFamily="2" charset="-122"/>
                <a:ea typeface="宋体" panose="02010600030101010101" pitchFamily="2" charset="-122"/>
                <a:cs typeface="宋体" panose="02010600030101010101" pitchFamily="2" charset="-122"/>
              </a:rPr>
              <a:t>，第一次运行时，系统管理员密码为空，单击“登录”按钮，以系统管理员身份进入系统管理。如图</a:t>
            </a:r>
            <a:r>
              <a:rPr lang="en-US" altLang="zh-CN" sz="2000" b="0">
                <a:latin typeface="宋体" panose="02010600030101010101" pitchFamily="2" charset="-122"/>
                <a:ea typeface="宋体" panose="02010600030101010101" pitchFamily="2" charset="-122"/>
                <a:cs typeface="宋体" panose="02010600030101010101" pitchFamily="2" charset="-122"/>
              </a:rPr>
              <a:t>1-2</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10" name="图片 10" descr="C:\Users\Administrator\Desktop\会计信息系统\实验一\第一章截图\2-1登录.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132580" y="2348230"/>
            <a:ext cx="3926840" cy="2362200"/>
          </a:xfrm>
          <a:prstGeom prst="rect">
            <a:avLst/>
          </a:prstGeom>
          <a:noFill/>
          <a:ln>
            <a:noFill/>
          </a:ln>
        </p:spPr>
      </p:pic>
      <p:sp>
        <p:nvSpPr>
          <p:cNvPr id="2" name="文本框 1"/>
          <p:cNvSpPr txBox="1"/>
          <p:nvPr/>
        </p:nvSpPr>
        <p:spPr>
          <a:xfrm>
            <a:off x="3556635" y="476504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2</a:t>
            </a:r>
            <a:r>
              <a:rPr lang="zh-CN" altLang="en-US" sz="1000" b="0">
                <a:latin typeface="黑体" panose="02010609060101010101" charset="-122"/>
                <a:ea typeface="黑体" panose="02010609060101010101" charset="-122"/>
                <a:cs typeface="黑体" panose="02010609060101010101" charset="-122"/>
              </a:rPr>
              <a:t>系统管理登录</a:t>
            </a:r>
            <a:endParaRPr lang="zh-CN" altLang="en-US"/>
          </a:p>
        </p:txBody>
      </p:sp>
      <p:sp>
        <p:nvSpPr>
          <p:cNvPr id="3" name="文本框 2"/>
          <p:cNvSpPr txBox="1"/>
          <p:nvPr/>
        </p:nvSpPr>
        <p:spPr>
          <a:xfrm>
            <a:off x="1641475" y="5116830"/>
            <a:ext cx="8910320" cy="983615"/>
          </a:xfrm>
          <a:prstGeom prst="rect">
            <a:avLst/>
          </a:prstGeom>
          <a:noFill/>
          <a:ln w="9525">
            <a:noFill/>
          </a:ln>
        </p:spPr>
        <p:txBody>
          <a:bodyPr wrap="square">
            <a:spAutoFit/>
          </a:bodyPr>
          <a:lstStyle/>
          <a:p>
            <a:pPr indent="0"/>
            <a:r>
              <a:rPr lang="zh-CN" altLang="en-US" sz="1600" b="1">
                <a:latin typeface="宋体" panose="02010600030101010101" pitchFamily="2" charset="-122"/>
                <a:ea typeface="宋体" panose="02010600030101010101" pitchFamily="2" charset="-122"/>
                <a:cs typeface="宋体" panose="02010600030101010101" pitchFamily="2" charset="-122"/>
              </a:rPr>
              <a:t>注意：</a:t>
            </a:r>
          </a:p>
          <a:p>
            <a:pPr indent="0"/>
            <a:r>
              <a:rPr lang="en-US" altLang="zh-CN" sz="1400" b="0">
                <a:latin typeface="Wingdings" panose="05000000000000000000" charset="0"/>
                <a:cs typeface="Wingdings" panose="05000000000000000000" charset="0"/>
              </a:rPr>
              <a:t>l </a:t>
            </a:r>
            <a:r>
              <a:rPr lang="zh-CN" altLang="en-US" sz="1400" b="0">
                <a:latin typeface="宋体" panose="02010600030101010101" pitchFamily="2" charset="-122"/>
                <a:ea typeface="宋体" panose="02010600030101010101" pitchFamily="2" charset="-122"/>
                <a:cs typeface="宋体" panose="02010600030101010101" pitchFamily="2" charset="-122"/>
              </a:rPr>
              <a:t>为了保证系统的安全性，在“系统管理员登录”对话框中，可以设置或更改系统管理员密码。如设置系统管理员密码为</a:t>
            </a:r>
            <a:r>
              <a:rPr lang="en-US" altLang="zh-CN" sz="1400" b="0">
                <a:latin typeface="宋体" panose="02010600030101010101" pitchFamily="2" charset="-122"/>
                <a:ea typeface="宋体" panose="02010600030101010101" pitchFamily="2" charset="-122"/>
                <a:cs typeface="宋体" panose="02010600030101010101" pitchFamily="2" charset="-122"/>
              </a:rPr>
              <a:t>12345</a:t>
            </a:r>
            <a:r>
              <a:rPr lang="zh-CN" altLang="en-US" sz="1400" b="0">
                <a:latin typeface="宋体" panose="02010600030101010101" pitchFamily="2" charset="-122"/>
                <a:ea typeface="宋体" panose="02010600030101010101" pitchFamily="2" charset="-122"/>
                <a:cs typeface="宋体" panose="02010600030101010101" pitchFamily="2" charset="-122"/>
              </a:rPr>
              <a:t>的操作步骤是：首先选中“改密码”复选框，单击“确定”按钮，打开“设置操作员口令”对话框，在“新口令”和“确认新口令”文本框中均输入</a:t>
            </a:r>
            <a:r>
              <a:rPr lang="en-US" altLang="zh-CN" sz="1400" b="0">
                <a:latin typeface="宋体" panose="02010600030101010101" pitchFamily="2" charset="-122"/>
                <a:ea typeface="宋体" panose="02010600030101010101" pitchFamily="2" charset="-122"/>
                <a:cs typeface="宋体" panose="02010600030101010101" pitchFamily="2" charset="-122"/>
              </a:rPr>
              <a:t>12345</a:t>
            </a:r>
            <a:r>
              <a:rPr lang="zh-CN" altLang="en-US" sz="1400" b="0">
                <a:latin typeface="宋体" panose="02010600030101010101" pitchFamily="2" charset="-122"/>
                <a:ea typeface="宋体" panose="02010600030101010101" pitchFamily="2" charset="-122"/>
                <a:cs typeface="宋体" panose="02010600030101010101" pitchFamily="2" charset="-122"/>
              </a:rPr>
              <a:t>，最后单击“确定”按钮。</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16660" y="901065"/>
            <a:ext cx="9758680" cy="1014730"/>
          </a:xfrm>
          <a:prstGeom prst="rect">
            <a:avLst/>
          </a:prstGeom>
          <a:noFill/>
          <a:ln w="9525">
            <a:noFill/>
          </a:ln>
        </p:spPr>
        <p:txBody>
          <a:bodyPr wrap="square">
            <a:spAutoFit/>
          </a:bodyPr>
          <a:lstStyle/>
          <a:p>
            <a:pPr indent="0"/>
            <a:r>
              <a:rPr lang="zh-CN" altLang="en-US" sz="2000">
                <a:latin typeface="宋体" panose="02010600030101010101" pitchFamily="2" charset="-122"/>
                <a:ea typeface="宋体" panose="02010600030101010101" pitchFamily="2" charset="-122"/>
                <a:cs typeface="宋体" panose="02010600030101010101" pitchFamily="2" charset="-122"/>
              </a:rPr>
              <a:t>操作指导：</a:t>
            </a:r>
          </a:p>
          <a:p>
            <a:pPr indent="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1</a:t>
            </a:r>
            <a:r>
              <a:rPr lang="zh-CN" altLang="en-US" sz="2000" b="0">
                <a:latin typeface="宋体" panose="02010600030101010101" pitchFamily="2" charset="-122"/>
                <a:ea typeface="宋体" panose="02010600030101010101" pitchFamily="2" charset="-122"/>
                <a:cs typeface="宋体" panose="02010600030101010101" pitchFamily="2" charset="-122"/>
              </a:rPr>
              <a:t>）执行“权限</a:t>
            </a:r>
            <a:r>
              <a:rPr lang="en-US" altLang="zh-CN" sz="2000" b="0">
                <a:latin typeface="宋体" panose="02010600030101010101" pitchFamily="2" charset="-122"/>
                <a:ea typeface="宋体" panose="02010600030101010101" pitchFamily="2" charset="-122"/>
                <a:cs typeface="宋体" panose="02010600030101010101" pitchFamily="2" charset="-122"/>
              </a:rPr>
              <a:t>—</a:t>
            </a:r>
            <a:r>
              <a:rPr lang="zh-CN" altLang="en-US" sz="2000" b="0">
                <a:latin typeface="宋体" panose="02010600030101010101" pitchFamily="2" charset="-122"/>
                <a:ea typeface="宋体" panose="02010600030101010101" pitchFamily="2" charset="-122"/>
                <a:cs typeface="宋体" panose="02010600030101010101" pitchFamily="2" charset="-122"/>
              </a:rPr>
              <a:t>用户”命令，进入 “用户管理”窗口，窗口中显示系统预设的几位操作员：</a:t>
            </a:r>
            <a:r>
              <a:rPr lang="en-US" altLang="zh-CN" sz="2000" b="0">
                <a:latin typeface="宋体" panose="02010600030101010101" pitchFamily="2" charset="-122"/>
                <a:ea typeface="宋体" panose="02010600030101010101" pitchFamily="2" charset="-122"/>
                <a:cs typeface="宋体" panose="02010600030101010101" pitchFamily="2" charset="-122"/>
              </a:rPr>
              <a:t>admin</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demo </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SYSTEM </a:t>
            </a:r>
            <a:r>
              <a:rPr lang="zh-CN" altLang="en-US" sz="2000" b="0">
                <a:latin typeface="宋体" panose="02010600030101010101" pitchFamily="2" charset="-122"/>
                <a:ea typeface="宋体" panose="02010600030101010101" pitchFamily="2" charset="-122"/>
                <a:cs typeface="宋体" panose="02010600030101010101" pitchFamily="2" charset="-122"/>
              </a:rPr>
              <a:t>和</a:t>
            </a:r>
            <a:r>
              <a:rPr lang="en-US" altLang="zh-CN" sz="2000" b="0">
                <a:latin typeface="宋体" panose="02010600030101010101" pitchFamily="2" charset="-122"/>
                <a:ea typeface="宋体" panose="02010600030101010101" pitchFamily="2" charset="-122"/>
                <a:cs typeface="宋体" panose="02010600030101010101" pitchFamily="2" charset="-122"/>
              </a:rPr>
              <a:t>UFSOFT</a:t>
            </a:r>
            <a:r>
              <a:rPr lang="zh-CN" altLang="en-US" sz="2000" b="0">
                <a:latin typeface="宋体" panose="02010600030101010101" pitchFamily="2" charset="-122"/>
                <a:ea typeface="宋体" panose="02010600030101010101" pitchFamily="2" charset="-122"/>
                <a:cs typeface="宋体" panose="02010600030101010101" pitchFamily="2" charset="-122"/>
              </a:rPr>
              <a:t>。如图</a:t>
            </a:r>
            <a:r>
              <a:rPr lang="en-US" altLang="zh-CN" sz="2000" b="0">
                <a:latin typeface="宋体" panose="02010600030101010101" pitchFamily="2" charset="-122"/>
                <a:ea typeface="宋体" panose="02010600030101010101" pitchFamily="2" charset="-122"/>
                <a:cs typeface="宋体" panose="02010600030101010101" pitchFamily="2" charset="-122"/>
              </a:rPr>
              <a:t>2-3</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11"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6120" y="1915795"/>
            <a:ext cx="5600700" cy="3562350"/>
          </a:xfrm>
          <a:prstGeom prst="rect">
            <a:avLst/>
          </a:prstGeom>
        </p:spPr>
      </p:pic>
      <p:sp>
        <p:nvSpPr>
          <p:cNvPr id="2" name="文本框 1"/>
          <p:cNvSpPr txBox="1"/>
          <p:nvPr/>
        </p:nvSpPr>
        <p:spPr>
          <a:xfrm>
            <a:off x="3556000" y="547814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3 </a:t>
            </a:r>
            <a:r>
              <a:rPr lang="zh-CN" altLang="en-US" sz="1000" b="0">
                <a:latin typeface="黑体" panose="02010609060101010101" charset="-122"/>
                <a:ea typeface="黑体" panose="02010609060101010101" charset="-122"/>
                <a:cs typeface="黑体" panose="02010609060101010101" charset="-122"/>
              </a:rPr>
              <a:t>用户管理</a:t>
            </a:r>
            <a:endParaRPr lang="zh-CN" altLang="en-US"/>
          </a:p>
        </p:txBody>
      </p:sp>
      <p:sp>
        <p:nvSpPr>
          <p:cNvPr id="3" name="文本框 2"/>
          <p:cNvSpPr txBox="1"/>
          <p:nvPr/>
        </p:nvSpPr>
        <p:spPr>
          <a:xfrm>
            <a:off x="804545" y="565150"/>
            <a:ext cx="5080000" cy="398780"/>
          </a:xfrm>
          <a:prstGeom prst="rect">
            <a:avLst/>
          </a:prstGeom>
          <a:noFill/>
          <a:ln w="9525">
            <a:noFill/>
          </a:ln>
        </p:spPr>
        <p:txBody>
          <a:bodyPr>
            <a:spAutoFit/>
          </a:bodyPr>
          <a:lstStyle/>
          <a:p>
            <a:pPr indent="0"/>
            <a:r>
              <a:rPr lang="zh-CN" altLang="en-US" sz="2000" b="1">
                <a:latin typeface="宋体" panose="02010600030101010101" pitchFamily="2" charset="-122"/>
                <a:ea typeface="宋体" panose="02010600030101010101" pitchFamily="2" charset="-122"/>
                <a:cs typeface="宋体" panose="02010600030101010101" pitchFamily="2" charset="-122"/>
              </a:rPr>
              <a:t>二、增加操作员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15720" y="800100"/>
            <a:ext cx="9561195" cy="706755"/>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2</a:t>
            </a:r>
            <a:r>
              <a:rPr lang="zh-CN" altLang="en-US" sz="2000" b="0">
                <a:latin typeface="宋体" panose="02010600030101010101" pitchFamily="2" charset="-122"/>
                <a:ea typeface="宋体" panose="02010600030101010101" pitchFamily="2" charset="-122"/>
                <a:cs typeface="宋体" panose="02010600030101010101" pitchFamily="2" charset="-122"/>
              </a:rPr>
              <a:t>）单击工具栏中的“增加”按钮，打开 “操作员详细情况”对话框，按下表中所示的资料输入操作员。增加操作员</a:t>
            </a:r>
            <a:r>
              <a:rPr lang="en-US" altLang="zh-CN" sz="2000" b="0">
                <a:latin typeface="宋体" panose="02010600030101010101" pitchFamily="2" charset="-122"/>
                <a:ea typeface="宋体" panose="02010600030101010101" pitchFamily="2" charset="-122"/>
                <a:cs typeface="宋体" panose="02010600030101010101" pitchFamily="2" charset="-122"/>
              </a:rPr>
              <a:t>001</a:t>
            </a:r>
            <a:r>
              <a:rPr lang="zh-CN" altLang="en-US" sz="2000" b="0">
                <a:latin typeface="宋体" panose="02010600030101010101" pitchFamily="2" charset="-122"/>
                <a:ea typeface="宋体" panose="02010600030101010101" pitchFamily="2" charset="-122"/>
                <a:cs typeface="宋体" panose="02010600030101010101" pitchFamily="2" charset="-122"/>
              </a:rPr>
              <a:t>丁一，如图</a:t>
            </a:r>
            <a:r>
              <a:rPr lang="en-US" altLang="zh-CN" sz="2000" b="0">
                <a:latin typeface="宋体" panose="02010600030101010101" pitchFamily="2" charset="-122"/>
                <a:ea typeface="宋体" panose="02010600030101010101" pitchFamily="2" charset="-122"/>
                <a:cs typeface="宋体" panose="02010600030101010101" pitchFamily="2" charset="-122"/>
              </a:rPr>
              <a:t>2-4</a:t>
            </a:r>
            <a:r>
              <a:rPr lang="zh-CN" altLang="en-US" sz="2000" b="0">
                <a:latin typeface="宋体" panose="02010600030101010101" pitchFamily="2" charset="-122"/>
                <a:ea typeface="宋体" panose="02010600030101010101" pitchFamily="2" charset="-122"/>
                <a:cs typeface="宋体" panose="02010600030101010101" pitchFamily="2" charset="-122"/>
              </a:rPr>
              <a:t>所示：</a:t>
            </a:r>
          </a:p>
        </p:txBody>
      </p:sp>
      <p:pic>
        <p:nvPicPr>
          <p:cNvPr id="12" name="图片 12" descr="C:\Users\Administrator\Desktop\会计信息系统\实验一\第一章截图\2-3-1添加操作员.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143375" y="1506855"/>
            <a:ext cx="4019550" cy="4867275"/>
          </a:xfrm>
          <a:prstGeom prst="rect">
            <a:avLst/>
          </a:prstGeom>
          <a:noFill/>
          <a:ln>
            <a:noFill/>
          </a:ln>
        </p:spPr>
      </p:pic>
      <p:sp>
        <p:nvSpPr>
          <p:cNvPr id="2" name="文本框 1"/>
          <p:cNvSpPr txBox="1"/>
          <p:nvPr/>
        </p:nvSpPr>
        <p:spPr>
          <a:xfrm>
            <a:off x="4041775" y="6374130"/>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4</a:t>
            </a:r>
            <a:r>
              <a:rPr lang="zh-CN" altLang="en-US" sz="1000" b="0">
                <a:latin typeface="黑体" panose="02010609060101010101" charset="-122"/>
                <a:ea typeface="黑体" panose="02010609060101010101" charset="-122"/>
                <a:cs typeface="黑体" panose="02010609060101010101" charset="-122"/>
              </a:rPr>
              <a:t>操作员详细情况</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69060" y="669290"/>
            <a:ext cx="9453245" cy="1014730"/>
          </a:xfrm>
          <a:prstGeom prst="rect">
            <a:avLst/>
          </a:prstGeom>
          <a:noFill/>
          <a:ln w="9525">
            <a:noFill/>
          </a:ln>
        </p:spPr>
        <p:txBody>
          <a:bodyPr wrap="square">
            <a:spAutoFit/>
          </a:bodyPr>
          <a:lstStyle/>
          <a:p>
            <a:pPr marL="266700" indent="-266700"/>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3</a:t>
            </a:r>
            <a:r>
              <a:rPr lang="zh-CN" altLang="en-US" sz="2000" b="0">
                <a:latin typeface="宋体" panose="02010600030101010101" pitchFamily="2" charset="-122"/>
                <a:ea typeface="宋体" panose="02010600030101010101" pitchFamily="2" charset="-122"/>
                <a:cs typeface="宋体" panose="02010600030101010101" pitchFamily="2" charset="-122"/>
              </a:rPr>
              <a:t>）增加所有操作员，单击 “取消”按钮结束，返回 “用户管理”窗口，所有操作员以列表方式显示。再单击工具栏中的“退出”按钮，返回“用友</a:t>
            </a:r>
            <a:r>
              <a:rPr lang="en-US" altLang="zh-CN" sz="2000" b="0">
                <a:latin typeface="宋体" panose="02010600030101010101" pitchFamily="2" charset="-122"/>
                <a:ea typeface="宋体" panose="02010600030101010101" pitchFamily="2" charset="-122"/>
                <a:cs typeface="宋体" panose="02010600030101010101" pitchFamily="2" charset="-122"/>
              </a:rPr>
              <a:t>ERP-U8 V10.1</a:t>
            </a:r>
            <a:r>
              <a:rPr lang="zh-CN" altLang="en-US" sz="2000" b="0">
                <a:latin typeface="宋体" panose="02010600030101010101" pitchFamily="2" charset="-122"/>
                <a:ea typeface="宋体" panose="02010600030101010101" pitchFamily="2" charset="-122"/>
                <a:cs typeface="宋体" panose="02010600030101010101" pitchFamily="2" charset="-122"/>
              </a:rPr>
              <a:t>［系统管理］”窗口。如图</a:t>
            </a:r>
            <a:r>
              <a:rPr lang="en-US" altLang="zh-CN" sz="2000" b="0">
                <a:latin typeface="宋体" panose="02010600030101010101" pitchFamily="2" charset="-122"/>
                <a:ea typeface="宋体" panose="02010600030101010101" pitchFamily="2" charset="-122"/>
                <a:cs typeface="宋体" panose="02010600030101010101" pitchFamily="2" charset="-122"/>
              </a:rPr>
              <a:t>2-5</a:t>
            </a:r>
            <a:r>
              <a:rPr lang="zh-CN" altLang="en-US" sz="2000" b="0">
                <a:latin typeface="宋体" panose="02010600030101010101" pitchFamily="2" charset="-122"/>
                <a:ea typeface="宋体" panose="02010600030101010101" pitchFamily="2" charset="-122"/>
                <a:cs typeface="宋体" panose="02010600030101010101" pitchFamily="2" charset="-122"/>
              </a:rPr>
              <a:t>所示：</a:t>
            </a:r>
            <a:endParaRPr lang="zh-CN" altLang="en-US" sz="2000"/>
          </a:p>
        </p:txBody>
      </p:sp>
      <p:pic>
        <p:nvPicPr>
          <p:cNvPr id="13"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11550" y="1777365"/>
            <a:ext cx="5003800" cy="2561590"/>
          </a:xfrm>
          <a:prstGeom prst="rect">
            <a:avLst/>
          </a:prstGeom>
        </p:spPr>
      </p:pic>
      <p:sp>
        <p:nvSpPr>
          <p:cNvPr id="2" name="文本框 1"/>
          <p:cNvSpPr txBox="1"/>
          <p:nvPr/>
        </p:nvSpPr>
        <p:spPr>
          <a:xfrm>
            <a:off x="3556000" y="4338955"/>
            <a:ext cx="5080000" cy="245110"/>
          </a:xfrm>
          <a:prstGeom prst="rect">
            <a:avLst/>
          </a:prstGeom>
          <a:noFill/>
          <a:ln w="9525">
            <a:noFill/>
          </a:ln>
        </p:spPr>
        <p:txBody>
          <a:bodyPr>
            <a:spAutoFit/>
          </a:bodyPr>
          <a:lstStyle/>
          <a:p>
            <a:pPr indent="0" algn="ctr"/>
            <a:r>
              <a:rPr lang="zh-CN" altLang="en-US" sz="1000" b="0">
                <a:latin typeface="黑体" panose="02010609060101010101" charset="-122"/>
                <a:ea typeface="黑体" panose="02010609060101010101" charset="-122"/>
                <a:cs typeface="黑体" panose="02010609060101010101" charset="-122"/>
              </a:rPr>
              <a:t>图</a:t>
            </a:r>
            <a:r>
              <a:rPr lang="en-US" altLang="zh-CN" sz="1000" b="0">
                <a:latin typeface="黑体" panose="02010609060101010101" charset="-122"/>
                <a:ea typeface="黑体" panose="02010609060101010101" charset="-122"/>
                <a:cs typeface="黑体" panose="02010609060101010101" charset="-122"/>
              </a:rPr>
              <a:t>2-</a:t>
            </a:r>
            <a:r>
              <a:rPr lang="en-US" altLang="zh-CN" sz="1000" b="0">
                <a:latin typeface="Cambria" panose="02040503050406030204" charset="0"/>
                <a:cs typeface="Cambria" panose="02040503050406030204" charset="0"/>
              </a:rPr>
              <a:t>5</a:t>
            </a:r>
            <a:r>
              <a:rPr lang="zh-CN" altLang="en-US" sz="1000" b="0">
                <a:latin typeface="黑体" panose="02010609060101010101" charset="-122"/>
                <a:ea typeface="黑体" panose="02010609060101010101" charset="-122"/>
                <a:cs typeface="黑体" panose="02010609060101010101" charset="-122"/>
              </a:rPr>
              <a:t>增加操作员</a:t>
            </a:r>
            <a:endParaRPr lang="zh-CN" altLang="en-US"/>
          </a:p>
        </p:txBody>
      </p:sp>
      <p:sp>
        <p:nvSpPr>
          <p:cNvPr id="3" name="文本框 2"/>
          <p:cNvSpPr txBox="1"/>
          <p:nvPr/>
        </p:nvSpPr>
        <p:spPr>
          <a:xfrm>
            <a:off x="1883410" y="5062220"/>
            <a:ext cx="8703945" cy="983615"/>
          </a:xfrm>
          <a:prstGeom prst="rect">
            <a:avLst/>
          </a:prstGeom>
          <a:noFill/>
          <a:ln w="9525">
            <a:noFill/>
          </a:ln>
        </p:spPr>
        <p:txBody>
          <a:bodyPr wrap="square">
            <a:spAutoFit/>
          </a:bodyPr>
          <a:lstStyle/>
          <a:p>
            <a:pPr indent="0"/>
            <a:r>
              <a:rPr lang="zh-CN" altLang="en-US" sz="1600" b="1">
                <a:latin typeface="宋体" panose="02010600030101010101" pitchFamily="2" charset="-122"/>
                <a:ea typeface="宋体" panose="02010600030101010101" pitchFamily="2" charset="-122"/>
                <a:cs typeface="宋体" panose="02010600030101010101" pitchFamily="2" charset="-122"/>
              </a:rPr>
              <a:t>注意：</a:t>
            </a:r>
          </a:p>
          <a:p>
            <a:pPr indent="0"/>
            <a:r>
              <a:rPr lang="en-US" altLang="zh-CN" sz="1400">
                <a:latin typeface="Wingdings" panose="05000000000000000000" charset="0"/>
                <a:cs typeface="Wingdings" panose="05000000000000000000" charset="0"/>
                <a:sym typeface="+mn-ea"/>
              </a:rPr>
              <a:t>l </a:t>
            </a:r>
            <a:r>
              <a:rPr lang="zh-CN" altLang="en-US" sz="1400" b="0">
                <a:latin typeface="宋体" panose="02010600030101010101" pitchFamily="2" charset="-122"/>
                <a:ea typeface="宋体" panose="02010600030101010101" pitchFamily="2" charset="-122"/>
                <a:cs typeface="宋体" panose="02010600030101010101" pitchFamily="2" charset="-122"/>
              </a:rPr>
              <a:t>只有系统管理员才有权限设置操作员；操作员编号在系统中必须惟一，即使是不同账套，操作员的编号也不能重复；设置操作员口令时，为保密起见，输入的口令以“</a:t>
            </a:r>
            <a:r>
              <a:rPr lang="en-US" altLang="zh-CN" sz="1400" b="0">
                <a:latin typeface="宋体" panose="02010600030101010101" pitchFamily="2" charset="-122"/>
                <a:ea typeface="宋体" panose="02010600030101010101" pitchFamily="2" charset="-122"/>
                <a:cs typeface="宋体" panose="02010600030101010101" pitchFamily="2" charset="-122"/>
              </a:rPr>
              <a:t>*”</a:t>
            </a:r>
            <a:r>
              <a:rPr lang="zh-CN" altLang="en-US" sz="1400" b="0">
                <a:latin typeface="宋体" panose="02010600030101010101" pitchFamily="2" charset="-122"/>
                <a:ea typeface="宋体" panose="02010600030101010101" pitchFamily="2" charset="-122"/>
                <a:cs typeface="宋体" panose="02010600030101010101" pitchFamily="2" charset="-122"/>
              </a:rPr>
              <a:t>号在屏幕上显示；所设置的操作员一旦被引用，便不能被修改和删除。</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2482</Words>
  <Application>Microsoft Office PowerPoint</Application>
  <PresentationFormat>宽屏</PresentationFormat>
  <Paragraphs>160</Paragraphs>
  <Slides>34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34</vt:i4>
      </vt:variant>
    </vt:vector>
  </HeadingPairs>
  <TitlesOfParts>
    <vt:vector size="42" baseType="lpstr">
      <vt:lpstr>黑体</vt:lpstr>
      <vt:lpstr>宋体</vt:lpstr>
      <vt:lpstr>Arial</vt:lpstr>
      <vt:lpstr>Calibri</vt:lpstr>
      <vt:lpstr>Calibri Light</vt:lpstr>
      <vt:lpstr>Cambria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30</cp:revision>
  <dcterms:created xsi:type="dcterms:W3CDTF">2015-05-05T08:02:00Z</dcterms:created>
  <dcterms:modified xsi:type="dcterms:W3CDTF">2024-01-25T08:19:46Z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