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21" r:id="rId2"/>
    <p:sldId id="472" r:id="rId3"/>
    <p:sldId id="347" r:id="rId4"/>
    <p:sldId id="699" r:id="rId5"/>
    <p:sldId id="700" r:id="rId6"/>
    <p:sldId id="701" r:id="rId7"/>
    <p:sldId id="478" r:id="rId8"/>
    <p:sldId id="702" r:id="rId9"/>
    <p:sldId id="703" r:id="rId10"/>
    <p:sldId id="704" r:id="rId11"/>
    <p:sldId id="705" r:id="rId12"/>
    <p:sldId id="706" r:id="rId13"/>
    <p:sldId id="707" r:id="rId14"/>
    <p:sldId id="709" r:id="rId15"/>
    <p:sldId id="710" r:id="rId16"/>
    <p:sldId id="711" r:id="rId17"/>
    <p:sldId id="708" r:id="rId18"/>
    <p:sldId id="712" r:id="rId19"/>
    <p:sldId id="713" r:id="rId20"/>
    <p:sldId id="714" r:id="rId21"/>
    <p:sldId id="715" r:id="rId22"/>
    <p:sldId id="716" r:id="rId23"/>
    <p:sldId id="717" r:id="rId24"/>
    <p:sldId id="718" r:id="rId25"/>
    <p:sldId id="719" r:id="rId26"/>
    <p:sldId id="72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934" y="244936"/>
            <a:ext cx="9997016" cy="749300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533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24114" y="313235"/>
            <a:ext cx="8699591" cy="647700"/>
          </a:xfrm>
        </p:spPr>
        <p:txBody>
          <a:bodyPr>
            <a:noAutofit/>
          </a:bodyPr>
          <a:lstStyle>
            <a:lvl1pPr algn="l">
              <a:defRPr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249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" y="0"/>
            <a:ext cx="12325605" cy="68580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7781" y="2826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479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000"/>
            <a:ext cx="12325083" cy="681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2413336"/>
            <a:ext cx="12202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第十五章　急救知识</a:t>
            </a:r>
          </a:p>
        </p:txBody>
      </p:sp>
      <p:sp>
        <p:nvSpPr>
          <p:cNvPr id="6" name="矩形 5"/>
          <p:cNvSpPr/>
          <p:nvPr/>
        </p:nvSpPr>
        <p:spPr>
          <a:xfrm>
            <a:off x="505813" y="12811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第三部分　辅助篇</a:t>
            </a:r>
          </a:p>
        </p:txBody>
      </p:sp>
    </p:spTree>
    <p:extLst>
      <p:ext uri="{BB962C8B-B14F-4D97-AF65-F5344CB8AC3E}">
        <p14:creationId xmlns:p14="http://schemas.microsoft.com/office/powerpoint/2010/main" val="295929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九、其他毒虫咬伤</a:t>
            </a:r>
          </a:p>
          <a:p>
            <a:r>
              <a:rPr lang="zh-CN" altLang="zh-CN" dirty="0"/>
              <a:t>蝎子又称“全虫”</a:t>
            </a:r>
            <a:r>
              <a:rPr lang="en-US" altLang="zh-CN" dirty="0"/>
              <a:t>,</a:t>
            </a:r>
            <a:r>
              <a:rPr lang="zh-CN" altLang="zh-CN" dirty="0"/>
              <a:t>被它螫伤后</a:t>
            </a:r>
            <a:r>
              <a:rPr lang="en-US" altLang="zh-CN" dirty="0"/>
              <a:t>,</a:t>
            </a:r>
            <a:r>
              <a:rPr lang="zh-CN" altLang="zh-CN" dirty="0"/>
              <a:t>局部可出现一片红肿</a:t>
            </a:r>
            <a:r>
              <a:rPr lang="en-US" altLang="zh-CN" dirty="0"/>
              <a:t>,</a:t>
            </a:r>
            <a:r>
              <a:rPr lang="zh-CN" altLang="zh-CN" dirty="0"/>
              <a:t>有烧灼痛</a:t>
            </a:r>
            <a:r>
              <a:rPr lang="en-US" altLang="zh-CN" dirty="0"/>
              <a:t>,</a:t>
            </a:r>
            <a:r>
              <a:rPr lang="zh-CN" altLang="zh-CN" dirty="0"/>
              <a:t>中心可见螫伤痕迹</a:t>
            </a:r>
            <a:r>
              <a:rPr lang="en-US" altLang="zh-CN" dirty="0"/>
              <a:t>,</a:t>
            </a:r>
            <a:r>
              <a:rPr lang="zh-CN" altLang="zh-CN" dirty="0"/>
              <a:t>轻者一般无症状。如中毒严重</a:t>
            </a:r>
            <a:r>
              <a:rPr lang="en-US" altLang="zh-CN" dirty="0"/>
              <a:t>,</a:t>
            </a:r>
            <a:r>
              <a:rPr lang="zh-CN" altLang="zh-CN" dirty="0"/>
              <a:t>有头痛、头晕、流涎、流泪、畏光、嗜睡、恶心呕吐、口舌强直、呼吸急促、大汗淋漓及肌肉痉挛等症状。</a:t>
            </a:r>
          </a:p>
          <a:p>
            <a:r>
              <a:rPr lang="zh-CN" altLang="zh-CN" dirty="0"/>
              <a:t>急救措施</a:t>
            </a:r>
            <a:r>
              <a:rPr lang="en-US" altLang="zh-CN" dirty="0"/>
              <a:t>:①</a:t>
            </a:r>
            <a:r>
              <a:rPr lang="zh-CN" altLang="zh-CN" dirty="0"/>
              <a:t>先将残留的毒刺迅速拔出</a:t>
            </a:r>
            <a:r>
              <a:rPr lang="en-US" altLang="zh-CN" dirty="0"/>
              <a:t>,</a:t>
            </a:r>
            <a:r>
              <a:rPr lang="zh-CN" altLang="zh-CN" dirty="0"/>
              <a:t>在咬伤处上端</a:t>
            </a:r>
            <a:r>
              <a:rPr lang="en-US" altLang="zh-CN" dirty="0"/>
              <a:t>(</a:t>
            </a:r>
            <a:r>
              <a:rPr lang="zh-CN" altLang="zh-CN" dirty="0"/>
              <a:t>肢体近心端</a:t>
            </a:r>
            <a:r>
              <a:rPr lang="en-US" altLang="zh-CN" dirty="0"/>
              <a:t>2~3</a:t>
            </a:r>
            <a:r>
              <a:rPr lang="zh-CN" altLang="zh-CN" dirty="0"/>
              <a:t>厘米处</a:t>
            </a:r>
            <a:r>
              <a:rPr lang="en-US" altLang="zh-CN" dirty="0"/>
              <a:t>),</a:t>
            </a:r>
            <a:r>
              <a:rPr lang="zh-CN" altLang="zh-CN" dirty="0"/>
              <a:t>用止血带或布带扎紧</a:t>
            </a:r>
            <a:r>
              <a:rPr lang="en-US" altLang="zh-CN" dirty="0"/>
              <a:t>,</a:t>
            </a:r>
            <a:r>
              <a:rPr lang="zh-CN" altLang="zh-CN" dirty="0"/>
              <a:t>每</a:t>
            </a:r>
            <a:r>
              <a:rPr lang="en-US" altLang="zh-CN" dirty="0"/>
              <a:t>15</a:t>
            </a:r>
            <a:r>
              <a:rPr lang="zh-CN" altLang="zh-CN" dirty="0"/>
              <a:t>分钟放松</a:t>
            </a:r>
            <a:r>
              <a:rPr lang="en-US" altLang="zh-CN" dirty="0"/>
              <a:t>1~2</a:t>
            </a:r>
            <a:r>
              <a:rPr lang="zh-CN" altLang="zh-CN" dirty="0"/>
              <a:t>分钟。</a:t>
            </a:r>
            <a:r>
              <a:rPr lang="en-US" altLang="zh-CN" dirty="0"/>
              <a:t>②</a:t>
            </a:r>
            <a:r>
              <a:rPr lang="zh-CN" altLang="zh-CN" dirty="0"/>
              <a:t>用吸奶器或拔火罐吸取含有毒素的血液。</a:t>
            </a:r>
            <a:r>
              <a:rPr lang="en-US" altLang="zh-CN" dirty="0"/>
              <a:t>③</a:t>
            </a:r>
            <a:r>
              <a:rPr lang="zh-CN" altLang="zh-CN" dirty="0"/>
              <a:t>用</a:t>
            </a:r>
            <a:r>
              <a:rPr lang="en-US" altLang="zh-CN" dirty="0"/>
              <a:t>3%</a:t>
            </a:r>
            <a:r>
              <a:rPr lang="zh-CN" altLang="zh-CN" dirty="0"/>
              <a:t>氨水、</a:t>
            </a:r>
            <a:r>
              <a:rPr lang="en-US" altLang="zh-CN" dirty="0"/>
              <a:t>0.1%</a:t>
            </a:r>
            <a:r>
              <a:rPr lang="zh-CN" altLang="zh-CN" dirty="0"/>
              <a:t>高锰酸钾溶液、</a:t>
            </a:r>
            <a:r>
              <a:rPr lang="en-US" altLang="zh-CN" dirty="0"/>
              <a:t>5%</a:t>
            </a:r>
            <a:r>
              <a:rPr lang="zh-CN" altLang="zh-CN" dirty="0"/>
              <a:t>小苏打溶液等任何一种清洗伤口。</a:t>
            </a:r>
            <a:r>
              <a:rPr lang="en-US" altLang="zh-CN" dirty="0"/>
              <a:t>④</a:t>
            </a:r>
            <a:r>
              <a:rPr lang="zh-CN" altLang="zh-CN" dirty="0"/>
              <a:t>用南通蛇药或鲜蒲公英的白色乳汁外敷伤口。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921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十、外耳道异物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光滑球形异物</a:t>
            </a:r>
            <a:r>
              <a:rPr lang="en-US" altLang="zh-CN" dirty="0"/>
              <a:t>,</a:t>
            </a:r>
            <a:r>
              <a:rPr lang="zh-CN" altLang="zh-CN" dirty="0"/>
              <a:t>宜用细而头端带钩的异物钩</a:t>
            </a:r>
            <a:r>
              <a:rPr lang="en-US" altLang="zh-CN" dirty="0"/>
              <a:t>,</a:t>
            </a:r>
            <a:r>
              <a:rPr lang="zh-CN" altLang="zh-CN" dirty="0"/>
              <a:t>于外耳道与异物之间的缝隙伸到异物的内侧</a:t>
            </a:r>
            <a:r>
              <a:rPr lang="en-US" altLang="zh-CN" dirty="0"/>
              <a:t>,</a:t>
            </a:r>
            <a:r>
              <a:rPr lang="zh-CN" altLang="zh-CN" dirty="0"/>
              <a:t>一边松动一边轻轻将异物向外拨动</a:t>
            </a:r>
            <a:r>
              <a:rPr lang="en-US" altLang="zh-CN" dirty="0"/>
              <a:t>,</a:t>
            </a:r>
            <a:r>
              <a:rPr lang="zh-CN" altLang="zh-CN" dirty="0"/>
              <a:t>并根据情况移动异物钩</a:t>
            </a:r>
            <a:r>
              <a:rPr lang="en-US" altLang="zh-CN" dirty="0"/>
              <a:t>,</a:t>
            </a:r>
            <a:r>
              <a:rPr lang="zh-CN" altLang="zh-CN" dirty="0"/>
              <a:t>使其始终保持在异物内侧。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如异物较软</a:t>
            </a:r>
            <a:r>
              <a:rPr lang="en-US" altLang="zh-CN" dirty="0"/>
              <a:t>,</a:t>
            </a:r>
            <a:r>
              <a:rPr lang="zh-CN" altLang="zh-CN" dirty="0"/>
              <a:t>可将异物钩刺入异物中将其拉出</a:t>
            </a:r>
            <a:r>
              <a:rPr lang="en-US" altLang="zh-CN" dirty="0"/>
              <a:t>;</a:t>
            </a:r>
            <a:r>
              <a:rPr lang="zh-CN" altLang="zh-CN" dirty="0"/>
              <a:t>膨胀的豆类异物</a:t>
            </a:r>
            <a:r>
              <a:rPr lang="en-US" altLang="zh-CN" dirty="0"/>
              <a:t>,</a:t>
            </a:r>
            <a:r>
              <a:rPr lang="zh-CN" altLang="zh-CN" dirty="0"/>
              <a:t>先滴用</a:t>
            </a:r>
            <a:r>
              <a:rPr lang="en-US" altLang="zh-CN" dirty="0"/>
              <a:t>95%</a:t>
            </a:r>
            <a:r>
              <a:rPr lang="zh-CN" altLang="zh-CN" dirty="0"/>
              <a:t>的酒精脱水收缩后再取出</a:t>
            </a:r>
            <a:r>
              <a:rPr lang="en-US" altLang="zh-CN" dirty="0"/>
              <a:t>;</a:t>
            </a:r>
            <a:r>
              <a:rPr lang="zh-CN" altLang="zh-CN" dirty="0"/>
              <a:t>有尖锐棱角的异物</a:t>
            </a:r>
            <a:r>
              <a:rPr lang="en-US" altLang="zh-CN" dirty="0"/>
              <a:t>,</a:t>
            </a:r>
            <a:r>
              <a:rPr lang="zh-CN" altLang="zh-CN" dirty="0"/>
              <a:t>用耵聍钩轻轻移动异物使其尖部离开外耳道皮肤</a:t>
            </a:r>
            <a:r>
              <a:rPr lang="en-US" altLang="zh-CN" dirty="0"/>
              <a:t>,</a:t>
            </a:r>
            <a:r>
              <a:rPr lang="zh-CN" altLang="zh-CN" dirty="0"/>
              <a:t>再设法取出</a:t>
            </a:r>
            <a:r>
              <a:rPr lang="en-US" altLang="zh-CN" dirty="0"/>
              <a:t>;</a:t>
            </a:r>
            <a:r>
              <a:rPr lang="zh-CN" altLang="zh-CN" dirty="0"/>
              <a:t>遇在外耳道内爬动或扑动的昆虫</a:t>
            </a:r>
            <a:r>
              <a:rPr lang="en-US" altLang="zh-CN" dirty="0"/>
              <a:t>,</a:t>
            </a:r>
            <a:r>
              <a:rPr lang="zh-CN" altLang="zh-CN" dirty="0"/>
              <a:t>可先用无刺激的油类、酒精或杀虫剂滴入外耳道</a:t>
            </a:r>
            <a:r>
              <a:rPr lang="en-US" altLang="zh-CN" dirty="0"/>
              <a:t>,</a:t>
            </a:r>
            <a:r>
              <a:rPr lang="zh-CN" altLang="zh-CN" dirty="0"/>
              <a:t>使其被黏附不动或杀死后再取出。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异物刺进外耳道皮下甚至骨质中</a:t>
            </a:r>
            <a:r>
              <a:rPr lang="en-US" altLang="zh-CN" dirty="0"/>
              <a:t>,</a:t>
            </a:r>
            <a:r>
              <a:rPr lang="zh-CN" altLang="zh-CN" dirty="0"/>
              <a:t>或嵌顿在外耳道深部</a:t>
            </a:r>
            <a:r>
              <a:rPr lang="en-US" altLang="zh-CN" dirty="0"/>
              <a:t>,</a:t>
            </a:r>
            <a:r>
              <a:rPr lang="zh-CN" altLang="zh-CN" dirty="0"/>
              <a:t>需在麻醉状态下做辅助切口后方可取出。儿童在取异物时常不合作</a:t>
            </a:r>
            <a:r>
              <a:rPr lang="en-US" altLang="zh-CN" dirty="0"/>
              <a:t>,</a:t>
            </a:r>
            <a:r>
              <a:rPr lang="zh-CN" altLang="zh-CN" dirty="0"/>
              <a:t>而异物又较难取出时</a:t>
            </a:r>
            <a:r>
              <a:rPr lang="en-US" altLang="zh-CN" dirty="0"/>
              <a:t>,</a:t>
            </a:r>
            <a:r>
              <a:rPr lang="zh-CN" altLang="zh-CN" dirty="0"/>
              <a:t>需在全麻下取出。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如外耳道异物伴发急性炎症</a:t>
            </a:r>
            <a:r>
              <a:rPr lang="en-US" altLang="zh-CN" dirty="0"/>
              <a:t>,</a:t>
            </a:r>
            <a:r>
              <a:rPr lang="zh-CN" altLang="zh-CN" dirty="0"/>
              <a:t>需根据异物的种类确定取异物的时机</a:t>
            </a:r>
            <a:r>
              <a:rPr lang="en-US" altLang="zh-CN" dirty="0"/>
              <a:t>,</a:t>
            </a:r>
            <a:r>
              <a:rPr lang="zh-CN" altLang="zh-CN" dirty="0"/>
              <a:t>如金属或石头等对外耳道刺激性小的异物</a:t>
            </a:r>
            <a:r>
              <a:rPr lang="en-US" altLang="zh-CN" dirty="0"/>
              <a:t>,</a:t>
            </a:r>
            <a:r>
              <a:rPr lang="zh-CN" altLang="zh-CN" dirty="0"/>
              <a:t>可先消炎后再取出</a:t>
            </a:r>
            <a:r>
              <a:rPr lang="en-US" altLang="zh-CN" dirty="0"/>
              <a:t>,</a:t>
            </a:r>
            <a:r>
              <a:rPr lang="zh-CN" altLang="zh-CN" dirty="0"/>
              <a:t>但有些异物直接刺激外耳道引起炎症</a:t>
            </a:r>
            <a:r>
              <a:rPr lang="en-US" altLang="zh-CN" dirty="0"/>
              <a:t>,</a:t>
            </a:r>
            <a:r>
              <a:rPr lang="zh-CN" altLang="zh-CN" dirty="0"/>
              <a:t>只有取出异物炎症才能消散</a:t>
            </a:r>
            <a:r>
              <a:rPr lang="en-US" altLang="zh-CN" dirty="0"/>
              <a:t>,</a:t>
            </a:r>
            <a:r>
              <a:rPr lang="zh-CN" altLang="zh-CN" dirty="0"/>
              <a:t>异物取出后</a:t>
            </a:r>
            <a:r>
              <a:rPr lang="en-US" altLang="zh-CN" dirty="0"/>
              <a:t>,</a:t>
            </a:r>
            <a:r>
              <a:rPr lang="zh-CN" altLang="zh-CN" dirty="0"/>
              <a:t>如有外耳道炎症或损伤</a:t>
            </a:r>
            <a:r>
              <a:rPr lang="en-US" altLang="zh-CN" dirty="0"/>
              <a:t>,</a:t>
            </a:r>
            <a:r>
              <a:rPr lang="zh-CN" altLang="zh-CN" dirty="0"/>
              <a:t>局部需用抗感染药物。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810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十一、眼外伤</a:t>
            </a:r>
          </a:p>
          <a:p>
            <a:r>
              <a:rPr lang="zh-CN" altLang="zh-CN" dirty="0"/>
              <a:t>眼外伤通常分为机械性眼外伤和非机械性眼外伤两种。机械性眼外伤常见的为锐器伤及钝器伤</a:t>
            </a:r>
            <a:r>
              <a:rPr lang="en-US" altLang="zh-CN" dirty="0"/>
              <a:t>,</a:t>
            </a:r>
            <a:r>
              <a:rPr lang="zh-CN" altLang="zh-CN" dirty="0"/>
              <a:t>包括眼球表面异物及眼擦伤、挫伤、裂伤等。非机械性眼外伤一般包括眼化学伤</a:t>
            </a:r>
            <a:r>
              <a:rPr lang="en-US" altLang="zh-CN" dirty="0"/>
              <a:t>(</a:t>
            </a:r>
            <a:r>
              <a:rPr lang="zh-CN" altLang="zh-CN" dirty="0"/>
              <a:t>包括酸、碱烧伤</a:t>
            </a:r>
            <a:r>
              <a:rPr lang="en-US" altLang="zh-CN" dirty="0"/>
              <a:t>)</a:t>
            </a:r>
            <a:r>
              <a:rPr lang="zh-CN" altLang="zh-CN" dirty="0"/>
              <a:t>、热烫伤</a:t>
            </a:r>
            <a:r>
              <a:rPr lang="en-US" altLang="zh-CN" dirty="0"/>
              <a:t>(</a:t>
            </a:r>
            <a:r>
              <a:rPr lang="zh-CN" altLang="zh-CN" dirty="0"/>
              <a:t>包括铁水、钢水烫伤</a:t>
            </a:r>
            <a:r>
              <a:rPr lang="en-US" altLang="zh-CN" dirty="0"/>
              <a:t>),</a:t>
            </a:r>
            <a:r>
              <a:rPr lang="zh-CN" altLang="zh-CN" dirty="0"/>
              <a:t>以及辐射性眼伤</a:t>
            </a:r>
            <a:r>
              <a:rPr lang="en-US" altLang="zh-CN" dirty="0"/>
              <a:t>(</a:t>
            </a:r>
            <a:r>
              <a:rPr lang="zh-CN" altLang="zh-CN" dirty="0"/>
              <a:t>离子放射线损伤</a:t>
            </a:r>
            <a:r>
              <a:rPr lang="en-US" altLang="zh-CN" dirty="0"/>
              <a:t>)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细片在眼睛中</a:t>
            </a:r>
            <a:r>
              <a:rPr lang="en-US" altLang="zh-CN" dirty="0"/>
              <a:t>:</a:t>
            </a:r>
            <a:r>
              <a:rPr lang="zh-CN" altLang="zh-CN" dirty="0"/>
              <a:t>不要揉搓在眼睛中的细片或微粒</a:t>
            </a:r>
            <a:r>
              <a:rPr lang="en-US" altLang="zh-CN" dirty="0"/>
              <a:t>,</a:t>
            </a:r>
            <a:r>
              <a:rPr lang="zh-CN" altLang="zh-CN" dirty="0"/>
              <a:t>拉起上眼皮超过下眼皮让睫毛把在上眼皮内面的细片刷下</a:t>
            </a:r>
            <a:r>
              <a:rPr lang="en-US" altLang="zh-CN" dirty="0"/>
              <a:t>,</a:t>
            </a:r>
            <a:r>
              <a:rPr lang="zh-CN" altLang="zh-CN" dirty="0"/>
              <a:t>眨眼数次</a:t>
            </a:r>
            <a:r>
              <a:rPr lang="en-US" altLang="zh-CN" dirty="0"/>
              <a:t>,</a:t>
            </a:r>
            <a:r>
              <a:rPr lang="zh-CN" altLang="zh-CN" dirty="0"/>
              <a:t>使眼睛中的微粒移出</a:t>
            </a:r>
            <a:r>
              <a:rPr lang="en-US" altLang="zh-CN" dirty="0"/>
              <a:t>,</a:t>
            </a:r>
            <a:r>
              <a:rPr lang="zh-CN" altLang="zh-CN" dirty="0"/>
              <a:t>假如细片还是存留</a:t>
            </a:r>
            <a:r>
              <a:rPr lang="en-US" altLang="zh-CN" dirty="0"/>
              <a:t>,</a:t>
            </a:r>
            <a:r>
              <a:rPr lang="zh-CN" altLang="zh-CN" dirty="0"/>
              <a:t>把眼睛闭上并且就医。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眼睛撞击</a:t>
            </a:r>
            <a:r>
              <a:rPr lang="en-US" altLang="zh-CN" dirty="0"/>
              <a:t>:</a:t>
            </a:r>
            <a:r>
              <a:rPr lang="zh-CN" altLang="zh-CN" dirty="0"/>
              <a:t>立刻用冰敷</a:t>
            </a:r>
            <a:r>
              <a:rPr lang="en-US" altLang="zh-CN" dirty="0"/>
              <a:t>15</a:t>
            </a:r>
            <a:r>
              <a:rPr lang="zh-CN" altLang="zh-CN" dirty="0"/>
              <a:t>分钟来减少疼痛和肿胀</a:t>
            </a:r>
            <a:r>
              <a:rPr lang="en-US" altLang="zh-CN" dirty="0"/>
              <a:t>,</a:t>
            </a:r>
            <a:r>
              <a:rPr lang="zh-CN" altLang="zh-CN" dirty="0"/>
              <a:t>若有眼球变黑或眼睛模糊通常是眼内伤害的信号</a:t>
            </a:r>
            <a:r>
              <a:rPr lang="en-US" altLang="zh-CN" dirty="0"/>
              <a:t>,</a:t>
            </a:r>
            <a:r>
              <a:rPr lang="zh-CN" altLang="zh-CN" dirty="0"/>
              <a:t>立刻去看眼科医师。 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眼睛和眼皮的割伤</a:t>
            </a:r>
            <a:r>
              <a:rPr lang="en-US" altLang="zh-CN" dirty="0"/>
              <a:t>:</a:t>
            </a:r>
            <a:r>
              <a:rPr lang="zh-CN" altLang="zh-CN" dirty="0"/>
              <a:t>轻轻地将眼包扎且立刻求医</a:t>
            </a:r>
            <a:r>
              <a:rPr lang="en-US" altLang="zh-CN" dirty="0"/>
              <a:t>,</a:t>
            </a:r>
            <a:r>
              <a:rPr lang="zh-CN" altLang="zh-CN" dirty="0"/>
              <a:t>不要尝试用水冲洗掉或移除粘在眼睛内的物体</a:t>
            </a:r>
            <a:r>
              <a:rPr lang="en-US" altLang="zh-CN" dirty="0"/>
              <a:t>,</a:t>
            </a:r>
            <a:r>
              <a:rPr lang="zh-CN" altLang="zh-CN" dirty="0"/>
              <a:t>绝不要加任何压力到受伤眼或眼皮</a:t>
            </a:r>
            <a:r>
              <a:rPr lang="en-US" altLang="zh-CN" dirty="0"/>
              <a:t>,</a:t>
            </a:r>
            <a:r>
              <a:rPr lang="zh-CN" altLang="zh-CN" dirty="0"/>
              <a:t>且要小心不要揉搓眼睛。 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化学灼伤</a:t>
            </a:r>
            <a:r>
              <a:rPr lang="en-US" altLang="zh-CN" dirty="0"/>
              <a:t>:</a:t>
            </a:r>
            <a:r>
              <a:rPr lang="zh-CN" altLang="zh-CN" dirty="0"/>
              <a:t>立刻用水冲洗</a:t>
            </a:r>
            <a:r>
              <a:rPr lang="en-US" altLang="zh-CN" dirty="0"/>
              <a:t>,</a:t>
            </a:r>
            <a:r>
              <a:rPr lang="zh-CN" altLang="zh-CN" dirty="0"/>
              <a:t>用手指尽量使眼睛张大</a:t>
            </a:r>
            <a:r>
              <a:rPr lang="en-US" altLang="zh-CN" dirty="0"/>
              <a:t>,</a:t>
            </a:r>
            <a:r>
              <a:rPr lang="zh-CN" altLang="zh-CN" dirty="0"/>
              <a:t>将头置于水龙头下或者任何清洁容器的水冲洗眼睛至少</a:t>
            </a:r>
            <a:r>
              <a:rPr lang="en-US" altLang="zh-CN" dirty="0"/>
              <a:t>15</a:t>
            </a:r>
            <a:r>
              <a:rPr lang="zh-CN" altLang="zh-CN" dirty="0"/>
              <a:t>分钟</a:t>
            </a:r>
            <a:r>
              <a:rPr lang="en-US" altLang="zh-CN" dirty="0"/>
              <a:t>,</a:t>
            </a:r>
            <a:r>
              <a:rPr lang="zh-CN" altLang="zh-CN" dirty="0"/>
              <a:t>慢慢的且是持续的</a:t>
            </a:r>
            <a:r>
              <a:rPr lang="en-US" altLang="zh-CN" dirty="0"/>
              <a:t>,</a:t>
            </a:r>
            <a:r>
              <a:rPr lang="zh-CN" altLang="zh-CN" dirty="0"/>
              <a:t>尽量转动眼球使化学物洗出</a:t>
            </a:r>
            <a:r>
              <a:rPr lang="en-US" altLang="zh-CN" dirty="0"/>
              <a:t>,</a:t>
            </a:r>
            <a:r>
              <a:rPr lang="zh-CN" altLang="zh-CN" dirty="0"/>
              <a:t>不要使用眼罩</a:t>
            </a:r>
            <a:r>
              <a:rPr lang="en-US" altLang="zh-CN" dirty="0"/>
              <a:t>,</a:t>
            </a:r>
            <a:r>
              <a:rPr lang="zh-CN" altLang="zh-CN" dirty="0"/>
              <a:t>也不要包扎眼睛</a:t>
            </a:r>
            <a:r>
              <a:rPr lang="en-US" altLang="zh-CN" dirty="0"/>
              <a:t>,</a:t>
            </a:r>
            <a:r>
              <a:rPr lang="zh-CN" altLang="zh-CN" dirty="0"/>
              <a:t>当上述步骤处理完之后</a:t>
            </a:r>
            <a:r>
              <a:rPr lang="en-US" altLang="zh-CN" dirty="0"/>
              <a:t>,</a:t>
            </a:r>
            <a:r>
              <a:rPr lang="zh-CN" altLang="zh-CN" dirty="0"/>
              <a:t>要立刻就医。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699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一、呼吸道异物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背中部拍打法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手指挖取法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中上腹部加压法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04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二、急性感染伤口</a:t>
            </a:r>
          </a:p>
          <a:p>
            <a:r>
              <a:rPr lang="zh-CN" altLang="zh-CN" dirty="0"/>
              <a:t>急性感染伤口的主要表现为局部红、肿、热、痛、功能障碍</a:t>
            </a:r>
            <a:r>
              <a:rPr lang="en-US" altLang="zh-CN" dirty="0"/>
              <a:t>,</a:t>
            </a:r>
            <a:r>
              <a:rPr lang="zh-CN" altLang="zh-CN" dirty="0"/>
              <a:t>全身症状视感染程度及体质强弱而定。化脓性伤口感染</a:t>
            </a:r>
            <a:r>
              <a:rPr lang="en-US" altLang="zh-CN" dirty="0"/>
              <a:t>:</a:t>
            </a:r>
            <a:r>
              <a:rPr lang="zh-CN" altLang="zh-CN" dirty="0"/>
              <a:t>常见于伤口蜂窝织炎、伤口化脓等。特异性伤口感染</a:t>
            </a:r>
            <a:r>
              <a:rPr lang="en-US" altLang="zh-CN" dirty="0"/>
              <a:t>:</a:t>
            </a:r>
            <a:r>
              <a:rPr lang="zh-CN" altLang="zh-CN" dirty="0"/>
              <a:t>常见于破伤风、结核病、厌氧性坏疽等疾病。</a:t>
            </a:r>
          </a:p>
          <a:p>
            <a:r>
              <a:rPr lang="zh-CN" altLang="zh-CN" dirty="0"/>
              <a:t>宜敞开</a:t>
            </a:r>
            <a:r>
              <a:rPr lang="en-US" altLang="zh-CN" dirty="0"/>
              <a:t>,</a:t>
            </a:r>
            <a:r>
              <a:rPr lang="zh-CN" altLang="zh-CN" dirty="0"/>
              <a:t>以利于感染灶引流</a:t>
            </a:r>
            <a:r>
              <a:rPr lang="en-US" altLang="zh-CN" dirty="0"/>
              <a:t>,</a:t>
            </a:r>
            <a:r>
              <a:rPr lang="zh-CN" altLang="zh-CN" dirty="0"/>
              <a:t>应尽早清洗伤口</a:t>
            </a:r>
            <a:r>
              <a:rPr lang="en-US" altLang="zh-CN" dirty="0"/>
              <a:t>,</a:t>
            </a:r>
            <a:r>
              <a:rPr lang="zh-CN" altLang="zh-CN" dirty="0"/>
              <a:t>用刺激性敷料脱去脓痂及坏死组织</a:t>
            </a:r>
            <a:r>
              <a:rPr lang="en-US" altLang="zh-CN" dirty="0"/>
              <a:t>,</a:t>
            </a:r>
            <a:r>
              <a:rPr lang="zh-CN" altLang="zh-CN" dirty="0"/>
              <a:t>尽量避免创面敷用抗生素</a:t>
            </a:r>
            <a:r>
              <a:rPr lang="en-US" altLang="zh-CN" dirty="0"/>
              <a:t>,</a:t>
            </a:r>
            <a:r>
              <a:rPr lang="zh-CN" altLang="zh-CN" dirty="0"/>
              <a:t>裂隙状的清洁健康创面应及早缝合</a:t>
            </a:r>
            <a:r>
              <a:rPr lang="en-US" altLang="zh-CN" dirty="0"/>
              <a:t>,</a:t>
            </a:r>
            <a:r>
              <a:rPr lang="zh-CN" altLang="zh-CN" dirty="0"/>
              <a:t>溃疡面较大的健康清洁肉芽面应及早植皮。</a:t>
            </a:r>
          </a:p>
          <a:p>
            <a:r>
              <a:rPr lang="zh-CN" altLang="zh-CN" dirty="0"/>
              <a:t>对于厌氧性感染伤口</a:t>
            </a:r>
            <a:r>
              <a:rPr lang="en-US" altLang="zh-CN" dirty="0"/>
              <a:t>,</a:t>
            </a:r>
            <a:r>
              <a:rPr lang="zh-CN" altLang="zh-CN" dirty="0"/>
              <a:t>宜充分敞开伤口</a:t>
            </a:r>
            <a:r>
              <a:rPr lang="en-US" altLang="zh-CN" dirty="0"/>
              <a:t>,</a:t>
            </a:r>
            <a:r>
              <a:rPr lang="zh-CN" altLang="zh-CN" dirty="0"/>
              <a:t>持续滴注</a:t>
            </a:r>
            <a:r>
              <a:rPr lang="en-US" altLang="zh-CN" dirty="0"/>
              <a:t>1</a:t>
            </a:r>
            <a:r>
              <a:rPr lang="zh-CN" altLang="zh-CN" dirty="0"/>
              <a:t>︰</a:t>
            </a:r>
            <a:r>
              <a:rPr lang="en-US" altLang="zh-CN" dirty="0"/>
              <a:t>5 000</a:t>
            </a:r>
            <a:r>
              <a:rPr lang="zh-CN" altLang="zh-CN" dirty="0"/>
              <a:t>高锰酸钾液或</a:t>
            </a:r>
            <a:r>
              <a:rPr lang="en-US" altLang="zh-CN" dirty="0"/>
              <a:t>1%~2%</a:t>
            </a:r>
            <a:r>
              <a:rPr lang="zh-CN" altLang="zh-CN" dirty="0"/>
              <a:t>过氧化氢液。</a:t>
            </a:r>
          </a:p>
          <a:p>
            <a:r>
              <a:rPr lang="zh-CN" altLang="zh-CN" dirty="0"/>
              <a:t>对于有坏死组织的表浅伤口</a:t>
            </a:r>
            <a:r>
              <a:rPr lang="en-US" altLang="zh-CN" dirty="0"/>
              <a:t>,</a:t>
            </a:r>
            <a:r>
              <a:rPr lang="zh-CN" altLang="zh-CN" dirty="0"/>
              <a:t>用</a:t>
            </a:r>
            <a:r>
              <a:rPr lang="en-US" altLang="zh-CN" dirty="0"/>
              <a:t>5%</a:t>
            </a:r>
            <a:r>
              <a:rPr lang="zh-CN" altLang="zh-CN" dirty="0"/>
              <a:t>硝酸银腐蚀</a:t>
            </a:r>
            <a:r>
              <a:rPr lang="en-US" altLang="zh-CN" dirty="0"/>
              <a:t>,</a:t>
            </a:r>
            <a:r>
              <a:rPr lang="zh-CN" altLang="zh-CN" dirty="0"/>
              <a:t>再用盐水洗去。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35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三、溺水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清除口、鼻中杂物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空水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人工呼吸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胸外心脏按压法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328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四、电击伤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切断电源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有缺氧指征者给予吸氧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心肺复苏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保护体表电灼伤创面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对症处理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318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五、骨折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判断骨折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封闭伤口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止血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临时固定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伤员搬运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563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六、窒息</a:t>
            </a:r>
          </a:p>
          <a:p>
            <a:r>
              <a:rPr lang="zh-CN" altLang="zh-CN" dirty="0"/>
              <a:t>体位</a:t>
            </a:r>
            <a:r>
              <a:rPr lang="en-US" altLang="zh-CN" dirty="0"/>
              <a:t>,</a:t>
            </a:r>
            <a:r>
              <a:rPr lang="zh-CN" altLang="zh-CN" dirty="0"/>
              <a:t>采取侧卧或俯卧位</a:t>
            </a:r>
            <a:r>
              <a:rPr lang="en-US" altLang="zh-CN" dirty="0"/>
              <a:t>,</a:t>
            </a:r>
            <a:r>
              <a:rPr lang="zh-CN" altLang="zh-CN" dirty="0"/>
              <a:t>继续清除分泌物</a:t>
            </a:r>
            <a:r>
              <a:rPr lang="en-US" altLang="zh-CN" dirty="0"/>
              <a:t>,</a:t>
            </a:r>
            <a:r>
              <a:rPr lang="zh-CN" altLang="zh-CN" dirty="0"/>
              <a:t>以解除窒息。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因舌后坠而引起窒息的伤员</a:t>
            </a:r>
            <a:r>
              <a:rPr lang="en-US" altLang="zh-CN" dirty="0"/>
              <a:t>,</a:t>
            </a:r>
            <a:r>
              <a:rPr lang="zh-CN" altLang="zh-CN" dirty="0"/>
              <a:t>应在舌尖后约</a:t>
            </a:r>
            <a:r>
              <a:rPr lang="en-US" altLang="zh-CN" dirty="0"/>
              <a:t>2</a:t>
            </a:r>
            <a:r>
              <a:rPr lang="zh-CN" altLang="zh-CN" dirty="0"/>
              <a:t>厘米处用粗线或别针穿过全层舌组织</a:t>
            </a:r>
            <a:r>
              <a:rPr lang="en-US" altLang="zh-CN" dirty="0"/>
              <a:t>,</a:t>
            </a:r>
            <a:r>
              <a:rPr lang="zh-CN" altLang="zh-CN" dirty="0"/>
              <a:t>将舌牵拉出口外</a:t>
            </a:r>
            <a:r>
              <a:rPr lang="en-US" altLang="zh-CN" dirty="0"/>
              <a:t>,</a:t>
            </a:r>
            <a:r>
              <a:rPr lang="zh-CN" altLang="zh-CN" dirty="0"/>
              <a:t>并将牵拉线固定于绷带或衣服上。可将头偏向一侧或采取俯卧位</a:t>
            </a:r>
            <a:r>
              <a:rPr lang="en-US" altLang="zh-CN" dirty="0"/>
              <a:t>,</a:t>
            </a:r>
            <a:r>
              <a:rPr lang="zh-CN" altLang="zh-CN" dirty="0"/>
              <a:t>便于分泌物外流。 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上颌骨骨折段下垂移位的伤员</a:t>
            </a:r>
            <a:r>
              <a:rPr lang="en-US" altLang="zh-CN" dirty="0"/>
              <a:t>,</a:t>
            </a:r>
            <a:r>
              <a:rPr lang="zh-CN" altLang="zh-CN" dirty="0"/>
              <a:t>在迅速清除口内分泌物或异物后</a:t>
            </a:r>
            <a:r>
              <a:rPr lang="en-US" altLang="zh-CN" dirty="0"/>
              <a:t>,</a:t>
            </a:r>
            <a:r>
              <a:rPr lang="zh-CN" altLang="zh-CN" dirty="0"/>
              <a:t>可就地取材采用筷子、小木棒、压舌板等</a:t>
            </a:r>
            <a:r>
              <a:rPr lang="en-US" altLang="zh-CN" dirty="0"/>
              <a:t>,</a:t>
            </a:r>
            <a:r>
              <a:rPr lang="zh-CN" altLang="zh-CN" dirty="0"/>
              <a:t>横放在两侧前磨牙部位</a:t>
            </a:r>
            <a:r>
              <a:rPr lang="en-US" altLang="zh-CN" dirty="0"/>
              <a:t>,</a:t>
            </a:r>
            <a:r>
              <a:rPr lang="zh-CN" altLang="zh-CN" dirty="0"/>
              <a:t>将上颌骨向上提</a:t>
            </a:r>
            <a:r>
              <a:rPr lang="en-US" altLang="zh-CN" dirty="0"/>
              <a:t>,</a:t>
            </a:r>
            <a:r>
              <a:rPr lang="zh-CN" altLang="zh-CN" dirty="0"/>
              <a:t>并将两端固定于头部绷带上。通过这样简单的固定</a:t>
            </a:r>
            <a:r>
              <a:rPr lang="en-US" altLang="zh-CN" dirty="0"/>
              <a:t>,</a:t>
            </a:r>
            <a:r>
              <a:rPr lang="zh-CN" altLang="zh-CN" dirty="0"/>
              <a:t>即可解除窒息</a:t>
            </a:r>
            <a:r>
              <a:rPr lang="en-US" altLang="zh-CN" dirty="0"/>
              <a:t>,</a:t>
            </a:r>
            <a:r>
              <a:rPr lang="zh-CN" altLang="zh-CN" dirty="0"/>
              <a:t>并可达到部分止血的目的。 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咽部肿胀压迫呼吸道的伤员</a:t>
            </a:r>
            <a:r>
              <a:rPr lang="en-US" altLang="zh-CN" dirty="0"/>
              <a:t>,</a:t>
            </a:r>
            <a:r>
              <a:rPr lang="zh-CN" altLang="zh-CN" dirty="0"/>
              <a:t>可以由口腔或鼻腔插入任何形式的通气导管</a:t>
            </a:r>
            <a:r>
              <a:rPr lang="en-US" altLang="zh-CN" dirty="0"/>
              <a:t>,</a:t>
            </a:r>
            <a:r>
              <a:rPr lang="zh-CN" altLang="zh-CN" dirty="0"/>
              <a:t>以解除窒息。如情况紧急</a:t>
            </a:r>
            <a:r>
              <a:rPr lang="en-US" altLang="zh-CN" dirty="0"/>
              <a:t>,</a:t>
            </a:r>
            <a:r>
              <a:rPr lang="zh-CN" altLang="zh-CN" dirty="0"/>
              <a:t>又无适当通气导管</a:t>
            </a:r>
            <a:r>
              <a:rPr lang="en-US" altLang="zh-CN" dirty="0"/>
              <a:t>,</a:t>
            </a:r>
            <a:r>
              <a:rPr lang="zh-CN" altLang="zh-CN" dirty="0"/>
              <a:t>可用</a:t>
            </a:r>
            <a:r>
              <a:rPr lang="en-US" altLang="zh-CN" dirty="0"/>
              <a:t>15</a:t>
            </a:r>
            <a:r>
              <a:rPr lang="zh-CN" altLang="zh-CN" dirty="0"/>
              <a:t>号以上粗针头由环甲筋膜刺入气管内。如仍通气不足</a:t>
            </a:r>
            <a:r>
              <a:rPr lang="en-US" altLang="zh-CN" dirty="0"/>
              <a:t>,</a:t>
            </a:r>
            <a:r>
              <a:rPr lang="zh-CN" altLang="zh-CN" dirty="0"/>
              <a:t>可同时插入</a:t>
            </a:r>
            <a:r>
              <a:rPr lang="en-US" altLang="zh-CN" dirty="0"/>
              <a:t>2~3</a:t>
            </a:r>
            <a:r>
              <a:rPr lang="zh-CN" altLang="zh-CN" dirty="0"/>
              <a:t>根</a:t>
            </a:r>
            <a:r>
              <a:rPr lang="en-US" altLang="zh-CN" dirty="0"/>
              <a:t>,</a:t>
            </a:r>
            <a:r>
              <a:rPr lang="zh-CN" altLang="zh-CN" dirty="0"/>
              <a:t>随后作气管造口术。如遇窒息濒死</a:t>
            </a:r>
            <a:r>
              <a:rPr lang="en-US" altLang="zh-CN" dirty="0"/>
              <a:t>,</a:t>
            </a:r>
            <a:r>
              <a:rPr lang="zh-CN" altLang="zh-CN" dirty="0"/>
              <a:t>可紧急切开环甲筋膜进行抢救</a:t>
            </a:r>
            <a:r>
              <a:rPr lang="en-US" altLang="zh-CN" dirty="0"/>
              <a:t>,</a:t>
            </a:r>
            <a:r>
              <a:rPr lang="zh-CN" altLang="zh-CN" dirty="0"/>
              <a:t>待伤情缓解后</a:t>
            </a:r>
            <a:r>
              <a:rPr lang="en-US" altLang="zh-CN" dirty="0"/>
              <a:t>,</a:t>
            </a:r>
            <a:r>
              <a:rPr lang="zh-CN" altLang="zh-CN" dirty="0"/>
              <a:t>再改作常规气管造口术。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709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七、雪盲</a:t>
            </a:r>
          </a:p>
          <a:p>
            <a:r>
              <a:rPr lang="zh-CN" altLang="zh-CN" dirty="0"/>
              <a:t>雪盲症是由于眼睛视网膜受到强光刺激引起暂时性失明的一种症状。</a:t>
            </a:r>
          </a:p>
          <a:p>
            <a:r>
              <a:rPr lang="zh-CN" altLang="zh-CN" dirty="0"/>
              <a:t>治疗措施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en-US" altLang="zh-CN" dirty="0"/>
              <a:t>(1)</a:t>
            </a:r>
            <a:r>
              <a:rPr lang="zh-CN" altLang="zh-CN" dirty="0"/>
              <a:t>止痛</a:t>
            </a:r>
            <a:r>
              <a:rPr lang="en-US" altLang="zh-CN" dirty="0"/>
              <a:t>:</a:t>
            </a:r>
            <a:r>
              <a:rPr lang="zh-CN" altLang="zh-CN" dirty="0"/>
              <a:t>局部用麻醉剂</a:t>
            </a:r>
            <a:r>
              <a:rPr lang="en-US" altLang="zh-CN" dirty="0"/>
              <a:t>,</a:t>
            </a:r>
            <a:r>
              <a:rPr lang="zh-CN" altLang="zh-CN" dirty="0"/>
              <a:t>涂眼药膏</a:t>
            </a:r>
            <a:r>
              <a:rPr lang="en-US" altLang="zh-CN" dirty="0"/>
              <a:t>,</a:t>
            </a:r>
            <a:r>
              <a:rPr lang="zh-CN" altLang="zh-CN" dirty="0"/>
              <a:t>目的在于缓和症状。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眼睛保护</a:t>
            </a:r>
            <a:r>
              <a:rPr lang="en-US" altLang="zh-CN" dirty="0"/>
              <a:t>(</a:t>
            </a:r>
            <a:r>
              <a:rPr lang="zh-CN" altLang="zh-CN" dirty="0"/>
              <a:t>防止持续或再度损伤</a:t>
            </a:r>
            <a:r>
              <a:rPr lang="en-US" altLang="zh-CN" dirty="0"/>
              <a:t>):</a:t>
            </a:r>
            <a:r>
              <a:rPr lang="zh-CN" altLang="zh-CN" dirty="0"/>
              <a:t>发病后必须即刻戴上护目镜。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摘除隐形眼镜</a:t>
            </a:r>
            <a:r>
              <a:rPr lang="en-US" altLang="zh-CN" dirty="0"/>
              <a:t>:</a:t>
            </a:r>
            <a:r>
              <a:rPr lang="zh-CN" altLang="zh-CN" dirty="0"/>
              <a:t>减少角膜刺激和感染的机会。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消毒的棉布敷盖眼睛上</a:t>
            </a:r>
            <a:r>
              <a:rPr lang="en-US" altLang="zh-CN" dirty="0"/>
              <a:t>:</a:t>
            </a:r>
            <a:r>
              <a:rPr lang="zh-CN" altLang="zh-CN" dirty="0"/>
              <a:t>上述治疗措施必须持续</a:t>
            </a:r>
            <a:r>
              <a:rPr lang="en-US" altLang="zh-CN" dirty="0"/>
              <a:t>24~48</a:t>
            </a:r>
            <a:r>
              <a:rPr lang="zh-CN" altLang="zh-CN" dirty="0"/>
              <a:t>小时</a:t>
            </a:r>
            <a:r>
              <a:rPr lang="en-US" altLang="zh-CN" dirty="0"/>
              <a:t>,</a:t>
            </a:r>
            <a:r>
              <a:rPr lang="zh-CN" altLang="zh-CN" dirty="0"/>
              <a:t>直至眼部刺激症状完全消失。可用鲜人乳或鲜牛奶滴眼</a:t>
            </a:r>
            <a:r>
              <a:rPr lang="en-US" altLang="zh-CN" dirty="0"/>
              <a:t>,</a:t>
            </a:r>
            <a:r>
              <a:rPr lang="zh-CN" altLang="zh-CN" dirty="0"/>
              <a:t>每次</a:t>
            </a:r>
            <a:r>
              <a:rPr lang="en-US" altLang="zh-CN" dirty="0"/>
              <a:t>5~6</a:t>
            </a:r>
            <a:r>
              <a:rPr lang="zh-CN" altLang="zh-CN" dirty="0"/>
              <a:t>滴</a:t>
            </a:r>
            <a:r>
              <a:rPr lang="en-US" altLang="zh-CN" dirty="0"/>
              <a:t>,</a:t>
            </a:r>
            <a:r>
              <a:rPr lang="zh-CN" altLang="zh-CN" dirty="0"/>
              <a:t>每隔</a:t>
            </a:r>
            <a:r>
              <a:rPr lang="en-US" altLang="zh-CN" dirty="0"/>
              <a:t>3~5</a:t>
            </a:r>
            <a:r>
              <a:rPr lang="zh-CN" altLang="zh-CN" dirty="0"/>
              <a:t>分钟滴一次。使用的牛奶要煮沸冷透了才可用。也可以药水清洗眼睛</a:t>
            </a:r>
            <a:r>
              <a:rPr lang="en-US" altLang="zh-CN" dirty="0"/>
              <a:t>,</a:t>
            </a:r>
            <a:r>
              <a:rPr lang="zh-CN" altLang="zh-CN" dirty="0"/>
              <a:t>到黑暗处或以眼罩蒙住眼睛用冷毛巾冰镇。减少用眼</a:t>
            </a:r>
            <a:r>
              <a:rPr lang="en-US" altLang="zh-CN" dirty="0"/>
              <a:t>,</a:t>
            </a:r>
            <a:r>
              <a:rPr lang="zh-CN" altLang="zh-CN" dirty="0"/>
              <a:t>尽量休息。不要热敷</a:t>
            </a:r>
            <a:r>
              <a:rPr lang="en-US" altLang="zh-CN" dirty="0"/>
              <a:t>,</a:t>
            </a:r>
            <a:r>
              <a:rPr lang="zh-CN" altLang="zh-CN" dirty="0"/>
              <a:t>高温会加剧疼痛。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03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54783"/>
            <a:ext cx="7778839" cy="7493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 录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870430" y="2287469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方正粗黑宋简体" panose="02000000000000000000" charset="-122"/>
                    <a:sym typeface="+mn-ea"/>
                  </a:rPr>
                  <a:t>第一节　外伤安全救护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锐字工房云字库准圆GBK" panose="02010604000000000000" charset="-122"/>
                    <a:sym typeface="+mn-ea"/>
                  </a:rPr>
                  <a:t>第二节　其他伤病的安全救护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07087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八、日照性皮炎</a:t>
            </a:r>
          </a:p>
          <a:p>
            <a:r>
              <a:rPr lang="zh-CN" altLang="zh-CN" dirty="0"/>
              <a:t>日照性皮炎即日光性皮炎</a:t>
            </a:r>
            <a:r>
              <a:rPr lang="en-US" altLang="zh-CN" dirty="0"/>
              <a:t>,</a:t>
            </a:r>
            <a:r>
              <a:rPr lang="zh-CN" altLang="zh-CN" dirty="0"/>
              <a:t>又称日晒伤或晒斑</a:t>
            </a:r>
            <a:r>
              <a:rPr lang="en-US" altLang="zh-CN" dirty="0"/>
              <a:t>,</a:t>
            </a:r>
            <a:r>
              <a:rPr lang="zh-CN" altLang="zh-CN" dirty="0"/>
              <a:t>为正常皮肤经暴晒后产生的一种急性炎症反应</a:t>
            </a:r>
            <a:r>
              <a:rPr lang="en-US" altLang="zh-CN" dirty="0"/>
              <a:t>,</a:t>
            </a:r>
            <a:r>
              <a:rPr lang="zh-CN" altLang="zh-CN" dirty="0"/>
              <a:t>表现为红斑、水肿、水疱和色素沉着、脱屑。</a:t>
            </a:r>
          </a:p>
          <a:p>
            <a:r>
              <a:rPr lang="zh-CN" altLang="zh-CN" dirty="0"/>
              <a:t>治疗方法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en-US" altLang="zh-CN" dirty="0"/>
              <a:t>(1)</a:t>
            </a:r>
            <a:r>
              <a:rPr lang="zh-CN" altLang="zh-CN" dirty="0"/>
              <a:t>系统治疗</a:t>
            </a:r>
            <a:r>
              <a:rPr lang="en-US" altLang="zh-CN" dirty="0"/>
              <a:t>:</a:t>
            </a:r>
            <a:r>
              <a:rPr lang="zh-CN" altLang="zh-CN" dirty="0"/>
              <a:t>轻者用抗组胺药</a:t>
            </a:r>
            <a:r>
              <a:rPr lang="en-US" altLang="zh-CN" dirty="0"/>
              <a:t>,</a:t>
            </a:r>
            <a:r>
              <a:rPr lang="zh-CN" altLang="zh-CN" dirty="0"/>
              <a:t>重者或疗效欠佳者口服小剂量糖皮质激素、阿司匹林或吲哚美辛。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局部治疗</a:t>
            </a:r>
            <a:r>
              <a:rPr lang="en-US" altLang="zh-CN" dirty="0"/>
              <a:t>:</a:t>
            </a:r>
            <a:r>
              <a:rPr lang="zh-CN" altLang="zh-CN" dirty="0"/>
              <a:t>轻者局部外用炉甘石洗剂</a:t>
            </a:r>
            <a:r>
              <a:rPr lang="en-US" altLang="zh-CN" dirty="0"/>
              <a:t>,</a:t>
            </a:r>
            <a:r>
              <a:rPr lang="zh-CN" altLang="zh-CN" dirty="0"/>
              <a:t>稍重者行冷敷、糖皮质激素霜或</a:t>
            </a:r>
            <a:r>
              <a:rPr lang="en-US" altLang="zh-CN" dirty="0"/>
              <a:t>2.5%</a:t>
            </a:r>
            <a:r>
              <a:rPr lang="zh-CN" altLang="zh-CN" dirty="0"/>
              <a:t>吲哚美辛溶液。</a:t>
            </a:r>
          </a:p>
          <a:p>
            <a:r>
              <a:rPr lang="zh-CN" altLang="zh-CN" dirty="0"/>
              <a:t>预防</a:t>
            </a:r>
            <a:r>
              <a:rPr lang="en-US" altLang="zh-CN" dirty="0"/>
              <a:t>:</a:t>
            </a:r>
            <a:r>
              <a:rPr lang="zh-CN" altLang="zh-CN" dirty="0"/>
              <a:t>经常参加室外锻炼</a:t>
            </a:r>
            <a:r>
              <a:rPr lang="en-US" altLang="zh-CN" dirty="0"/>
              <a:t>,</a:t>
            </a:r>
            <a:r>
              <a:rPr lang="zh-CN" altLang="zh-CN" dirty="0"/>
              <a:t>增强皮肤对日晒的耐受能力</a:t>
            </a:r>
            <a:r>
              <a:rPr lang="en-US" altLang="zh-CN" dirty="0"/>
              <a:t>;</a:t>
            </a:r>
            <a:r>
              <a:rPr lang="zh-CN" altLang="zh-CN" dirty="0"/>
              <a:t>在上午</a:t>
            </a:r>
            <a:r>
              <a:rPr lang="en-US" altLang="zh-CN" dirty="0"/>
              <a:t>10</a:t>
            </a:r>
            <a:r>
              <a:rPr lang="zh-CN" altLang="zh-CN" dirty="0"/>
              <a:t>时到下午</a:t>
            </a:r>
            <a:r>
              <a:rPr lang="en-US" altLang="zh-CN" dirty="0"/>
              <a:t>2</a:t>
            </a:r>
            <a:r>
              <a:rPr lang="zh-CN" altLang="zh-CN" dirty="0"/>
              <a:t>时日光照射最强时尽量避免户外活动或减少活动时间</a:t>
            </a:r>
            <a:r>
              <a:rPr lang="en-US" altLang="zh-CN" dirty="0"/>
              <a:t>;</a:t>
            </a:r>
            <a:r>
              <a:rPr lang="zh-CN" altLang="zh-CN" dirty="0"/>
              <a:t>避免日光暴晒</a:t>
            </a:r>
            <a:r>
              <a:rPr lang="en-US" altLang="zh-CN" dirty="0"/>
              <a:t>,</a:t>
            </a:r>
            <a:r>
              <a:rPr lang="zh-CN" altLang="zh-CN" dirty="0"/>
              <a:t>外出时注意防护</a:t>
            </a:r>
            <a:r>
              <a:rPr lang="en-US" altLang="zh-CN" dirty="0"/>
              <a:t>,</a:t>
            </a:r>
            <a:r>
              <a:rPr lang="zh-CN" altLang="zh-CN" dirty="0"/>
              <a:t>如撑伞、戴宽边帽、穿长袖衣服</a:t>
            </a:r>
            <a:r>
              <a:rPr lang="en-US" altLang="zh-CN" dirty="0"/>
              <a:t>;</a:t>
            </a:r>
            <a:r>
              <a:rPr lang="zh-CN" altLang="zh-CN" dirty="0"/>
              <a:t>若在户外</a:t>
            </a:r>
            <a:r>
              <a:rPr lang="en-US" altLang="zh-CN" dirty="0"/>
              <a:t>,</a:t>
            </a:r>
            <a:r>
              <a:rPr lang="zh-CN" altLang="zh-CN" dirty="0"/>
              <a:t>建议常规应用日光保护因子</a:t>
            </a:r>
            <a:r>
              <a:rPr lang="en-US" altLang="zh-CN" dirty="0"/>
              <a:t>(SPF)15</a:t>
            </a:r>
            <a:r>
              <a:rPr lang="zh-CN" altLang="zh-CN" dirty="0"/>
              <a:t>以上的遮光剂</a:t>
            </a:r>
            <a:r>
              <a:rPr lang="en-US" altLang="zh-CN" dirty="0"/>
              <a:t>,</a:t>
            </a:r>
            <a:r>
              <a:rPr lang="zh-CN" altLang="zh-CN" dirty="0"/>
              <a:t>有严重光敏者需用</a:t>
            </a:r>
            <a:r>
              <a:rPr lang="en-US" altLang="zh-CN" dirty="0"/>
              <a:t>SPF30</a:t>
            </a:r>
            <a:r>
              <a:rPr lang="zh-CN" altLang="zh-CN" dirty="0"/>
              <a:t>以上的高效遮光剂。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055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九、中暑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轻度中暑的治疗方法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让患者离开高温环境</a:t>
            </a:r>
            <a:r>
              <a:rPr lang="en-US" altLang="zh-CN" dirty="0"/>
              <a:t>,</a:t>
            </a:r>
            <a:r>
              <a:rPr lang="zh-CN" altLang="zh-CN" dirty="0"/>
              <a:t>到阴凉、通风处休息</a:t>
            </a:r>
            <a:r>
              <a:rPr lang="en-US" altLang="zh-CN" dirty="0"/>
              <a:t>,</a:t>
            </a:r>
            <a:r>
              <a:rPr lang="zh-CN" altLang="zh-CN" dirty="0"/>
              <a:t>脱去衣服</a:t>
            </a:r>
            <a:r>
              <a:rPr lang="en-US" altLang="zh-CN" dirty="0"/>
              <a:t>,</a:t>
            </a:r>
            <a:r>
              <a:rPr lang="zh-CN" altLang="zh-CN" dirty="0"/>
              <a:t>使患者体温下降。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给患者喝些清凉饮料</a:t>
            </a:r>
            <a:r>
              <a:rPr lang="en-US" altLang="zh-CN" dirty="0"/>
              <a:t>,</a:t>
            </a:r>
            <a:r>
              <a:rPr lang="zh-CN" altLang="zh-CN" dirty="0"/>
              <a:t>如冷盐糖水、菊花水、绿豆汤等。还可给服藿香正气水或十滴水、人丹等解暑药。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症状不能缓解时</a:t>
            </a:r>
            <a:r>
              <a:rPr lang="en-US" altLang="zh-CN" dirty="0"/>
              <a:t>,</a:t>
            </a:r>
            <a:r>
              <a:rPr lang="zh-CN" altLang="zh-CN" dirty="0"/>
              <a:t>可用针刺或手指掐人中、合谷、内关等穴位。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重度中暑的救治方法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面色发红的患者</a:t>
            </a:r>
            <a:r>
              <a:rPr lang="en-US" altLang="zh-CN" dirty="0"/>
              <a:t>,</a:t>
            </a:r>
            <a:r>
              <a:rPr lang="zh-CN" altLang="zh-CN" dirty="0"/>
              <a:t>可将其头部垫高</a:t>
            </a:r>
            <a:r>
              <a:rPr lang="en-US" altLang="zh-CN" dirty="0"/>
              <a:t>;</a:t>
            </a:r>
            <a:r>
              <a:rPr lang="zh-CN" altLang="zh-CN" dirty="0"/>
              <a:t>面色苍白的患者</a:t>
            </a:r>
            <a:r>
              <a:rPr lang="en-US" altLang="zh-CN" dirty="0"/>
              <a:t>,</a:t>
            </a:r>
            <a:r>
              <a:rPr lang="zh-CN" altLang="zh-CN" dirty="0"/>
              <a:t>则要使其头部放低</a:t>
            </a:r>
            <a:r>
              <a:rPr lang="en-US" altLang="zh-CN" dirty="0"/>
              <a:t>,</a:t>
            </a:r>
            <a:r>
              <a:rPr lang="zh-CN" altLang="zh-CN" dirty="0"/>
              <a:t>以保证脑部供血。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给患者头部冷敷</a:t>
            </a:r>
            <a:r>
              <a:rPr lang="en-US" altLang="zh-CN" dirty="0"/>
              <a:t>,</a:t>
            </a:r>
            <a:r>
              <a:rPr lang="zh-CN" altLang="zh-CN" dirty="0"/>
              <a:t>用</a:t>
            </a:r>
            <a:r>
              <a:rPr lang="en-US" altLang="zh-CN" dirty="0"/>
              <a:t>50%</a:t>
            </a:r>
            <a:r>
              <a:rPr lang="zh-CN" altLang="zh-CN" dirty="0"/>
              <a:t>的酒精或冷水、冰水进行反复擦洗</a:t>
            </a:r>
            <a:r>
              <a:rPr lang="en-US" altLang="zh-CN" dirty="0"/>
              <a:t>,</a:t>
            </a:r>
            <a:r>
              <a:rPr lang="zh-CN" altLang="zh-CN" dirty="0"/>
              <a:t>以促其降温、散热。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如患者昏迷不醒时</a:t>
            </a:r>
            <a:r>
              <a:rPr lang="en-US" altLang="zh-CN" dirty="0"/>
              <a:t>,</a:t>
            </a:r>
            <a:r>
              <a:rPr lang="zh-CN" altLang="zh-CN" dirty="0"/>
              <a:t>可用香烟末刺激其鼻孔</a:t>
            </a:r>
            <a:r>
              <a:rPr lang="en-US" altLang="zh-CN" dirty="0"/>
              <a:t>,</a:t>
            </a:r>
            <a:r>
              <a:rPr lang="zh-CN" altLang="zh-CN" dirty="0"/>
              <a:t>促其苏醒</a:t>
            </a:r>
            <a:r>
              <a:rPr lang="en-US" altLang="zh-CN" dirty="0"/>
              <a:t>,</a:t>
            </a:r>
            <a:r>
              <a:rPr lang="zh-CN" altLang="zh-CN" dirty="0"/>
              <a:t>同时针刺或手掐其人中、十宣、百会穴</a:t>
            </a:r>
            <a:r>
              <a:rPr lang="en-US" altLang="zh-CN" dirty="0"/>
              <a:t>,</a:t>
            </a:r>
            <a:r>
              <a:rPr lang="zh-CN" altLang="zh-CN" dirty="0"/>
              <a:t>使其恢复知觉。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如以上方法抢救无效</a:t>
            </a:r>
            <a:r>
              <a:rPr lang="en-US" altLang="zh-CN" dirty="0"/>
              <a:t>,</a:t>
            </a:r>
            <a:r>
              <a:rPr lang="zh-CN" altLang="zh-CN" dirty="0"/>
              <a:t>应尽快送医院抢救。在途中要注意降温避暑。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796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十、晕动症</a:t>
            </a:r>
          </a:p>
          <a:p>
            <a:r>
              <a:rPr lang="zh-CN" altLang="zh-CN" dirty="0"/>
              <a:t>晕动症即指乘车、船、飞机时</a:t>
            </a:r>
            <a:r>
              <a:rPr lang="en-US" altLang="zh-CN" dirty="0"/>
              <a:t>,</a:t>
            </a:r>
            <a:r>
              <a:rPr lang="zh-CN" altLang="zh-CN" dirty="0"/>
              <a:t>由于交通工具的加、减速</a:t>
            </a:r>
            <a:r>
              <a:rPr lang="en-US" altLang="zh-CN" dirty="0"/>
              <a:t>,</a:t>
            </a:r>
            <a:r>
              <a:rPr lang="zh-CN" altLang="zh-CN" dirty="0"/>
              <a:t>或颠簸震动</a:t>
            </a:r>
            <a:r>
              <a:rPr lang="en-US" altLang="zh-CN" dirty="0"/>
              <a:t>,</a:t>
            </a:r>
            <a:r>
              <a:rPr lang="zh-CN" altLang="zh-CN" dirty="0"/>
              <a:t>刺激人的前庭迷路而出现头晕、头痛、恶心、呕吐</a:t>
            </a:r>
            <a:r>
              <a:rPr lang="en-US" altLang="zh-CN" dirty="0"/>
              <a:t>,</a:t>
            </a:r>
            <a:r>
              <a:rPr lang="zh-CN" altLang="zh-CN" dirty="0"/>
              <a:t>甚至虚脱、休克等症状</a:t>
            </a:r>
            <a:r>
              <a:rPr lang="en-US" altLang="zh-CN" dirty="0"/>
              <a:t>,</a:t>
            </a:r>
            <a:r>
              <a:rPr lang="zh-CN" altLang="zh-CN" dirty="0"/>
              <a:t>伴有面色苍白、出冷汗、心动过速或过缓、血压下降</a:t>
            </a:r>
            <a:r>
              <a:rPr lang="en-US" altLang="zh-CN" dirty="0"/>
              <a:t>,</a:t>
            </a:r>
            <a:r>
              <a:rPr lang="zh-CN" altLang="zh-CN" dirty="0"/>
              <a:t>或眼球震颤、平衡失调等。</a:t>
            </a:r>
          </a:p>
          <a:p>
            <a:r>
              <a:rPr lang="zh-CN" altLang="zh-CN" dirty="0"/>
              <a:t>在乘车、船、飞机时发生晕动症</a:t>
            </a:r>
            <a:r>
              <a:rPr lang="en-US" altLang="zh-CN" dirty="0"/>
              <a:t>,</a:t>
            </a:r>
            <a:r>
              <a:rPr lang="zh-CN" altLang="zh-CN" dirty="0"/>
              <a:t>应尽可能让患者平卧</a:t>
            </a:r>
            <a:r>
              <a:rPr lang="en-US" altLang="zh-CN" dirty="0"/>
              <a:t>,</a:t>
            </a:r>
            <a:r>
              <a:rPr lang="zh-CN" altLang="zh-CN" dirty="0"/>
              <a:t>也可将头靠在椅背上闭眼休息。同时</a:t>
            </a:r>
            <a:r>
              <a:rPr lang="en-US" altLang="zh-CN" dirty="0"/>
              <a:t>,</a:t>
            </a:r>
            <a:r>
              <a:rPr lang="zh-CN" altLang="zh-CN" dirty="0"/>
              <a:t>要保持通风、凉爽、空气新鲜</a:t>
            </a:r>
            <a:r>
              <a:rPr lang="en-US" altLang="zh-CN" dirty="0"/>
              <a:t>,</a:t>
            </a:r>
            <a:r>
              <a:rPr lang="zh-CN" altLang="zh-CN" dirty="0"/>
              <a:t>若出现呕吐</a:t>
            </a:r>
            <a:r>
              <a:rPr lang="en-US" altLang="zh-CN" dirty="0"/>
              <a:t>,</a:t>
            </a:r>
            <a:r>
              <a:rPr lang="zh-CN" altLang="zh-CN" dirty="0"/>
              <a:t>宜及时清除呕吐物。另外</a:t>
            </a:r>
            <a:r>
              <a:rPr lang="en-US" altLang="zh-CN" dirty="0"/>
              <a:t>,</a:t>
            </a:r>
            <a:r>
              <a:rPr lang="zh-CN" altLang="zh-CN" dirty="0"/>
              <a:t>针刺或手指按压内关、足三里、神门、百会、合谷及中脘等穴</a:t>
            </a:r>
            <a:r>
              <a:rPr lang="en-US" altLang="zh-CN" dirty="0"/>
              <a:t>,</a:t>
            </a:r>
            <a:r>
              <a:rPr lang="zh-CN" altLang="zh-CN" dirty="0"/>
              <a:t>对及时缓解症状和预防本病发生也有作用。若呕吐剧烈</a:t>
            </a:r>
            <a:r>
              <a:rPr lang="en-US" altLang="zh-CN" dirty="0"/>
              <a:t>,</a:t>
            </a:r>
            <a:r>
              <a:rPr lang="zh-CN" altLang="zh-CN" dirty="0"/>
              <a:t>出现休克、虚脱、水电解质平衡失调者</a:t>
            </a:r>
            <a:r>
              <a:rPr lang="en-US" altLang="zh-CN" dirty="0"/>
              <a:t>,</a:t>
            </a:r>
            <a:r>
              <a:rPr lang="zh-CN" altLang="zh-CN" dirty="0"/>
              <a:t>宜送医院诊治</a:t>
            </a:r>
            <a:r>
              <a:rPr lang="en-US" altLang="zh-CN" dirty="0"/>
              <a:t>,</a:t>
            </a:r>
            <a:r>
              <a:rPr lang="zh-CN" altLang="zh-CN" dirty="0"/>
              <a:t>及时补充体液</a:t>
            </a:r>
            <a:r>
              <a:rPr lang="en-US" altLang="zh-CN" dirty="0"/>
              <a:t>,</a:t>
            </a:r>
            <a:r>
              <a:rPr lang="zh-CN" altLang="zh-CN" dirty="0"/>
              <a:t>纠正酸碱失调。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204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十一、过敏反应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过敏反应的预防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放射造影剂过敏反应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药物及毒素过敏反应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疫苗接种过敏反应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食物依赖性运动性过敏反应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由于近年来紫杉醇类药物的广泛应用</a:t>
            </a:r>
            <a:r>
              <a:rPr lang="en-US" altLang="zh-CN" dirty="0"/>
              <a:t>,</a:t>
            </a:r>
            <a:r>
              <a:rPr lang="zh-CN" altLang="zh-CN" dirty="0"/>
              <a:t>重视并防范该类药物的过敏反应显得尤其重要。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过敏反应的治疗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肾上腺素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维持血压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吸氧和保持呼吸道通畅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抗组胺剂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肾上腺皮质激素</a:t>
            </a:r>
          </a:p>
        </p:txBody>
      </p:sp>
    </p:spTree>
    <p:extLst>
      <p:ext uri="{BB962C8B-B14F-4D97-AF65-F5344CB8AC3E}">
        <p14:creationId xmlns:p14="http://schemas.microsoft.com/office/powerpoint/2010/main" val="344079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十二、心搏骤停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心搏骤停的急救措施一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呼吸骤停的急救方法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心搏骤停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心搏骤停的急救措施二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通畅呼吸道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口对口</a:t>
            </a:r>
            <a:r>
              <a:rPr lang="en-US" altLang="zh-CN" dirty="0"/>
              <a:t>(</a:t>
            </a:r>
            <a:r>
              <a:rPr lang="zh-CN" altLang="zh-CN" dirty="0"/>
              <a:t>或口对鼻</a:t>
            </a:r>
            <a:r>
              <a:rPr lang="en-US" altLang="zh-CN" dirty="0"/>
              <a:t>)</a:t>
            </a:r>
            <a:r>
              <a:rPr lang="zh-CN" altLang="zh-CN" dirty="0"/>
              <a:t>人工呼吸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胸外心脏按压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754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其他伤病的安全救护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十三、失温</a:t>
            </a:r>
          </a:p>
          <a:p>
            <a:r>
              <a:rPr lang="zh-CN" altLang="zh-CN" dirty="0"/>
              <a:t>一般失温分为三个阶段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zh-CN" altLang="zh-CN" dirty="0"/>
              <a:t>轻度失温</a:t>
            </a:r>
            <a:r>
              <a:rPr lang="en-US" altLang="zh-CN" dirty="0"/>
              <a:t>(Mild Hypothermia)</a:t>
            </a:r>
            <a:r>
              <a:rPr lang="zh-CN" altLang="zh-CN" dirty="0"/>
              <a:t>。核心温度在</a:t>
            </a:r>
            <a:r>
              <a:rPr lang="en-US" altLang="zh-CN" dirty="0"/>
              <a:t>37℃~35.55℃</a:t>
            </a:r>
            <a:r>
              <a:rPr lang="zh-CN" altLang="zh-CN" dirty="0"/>
              <a:t>。不能控制地发抖</a:t>
            </a:r>
            <a:r>
              <a:rPr lang="en-US" altLang="zh-CN" dirty="0"/>
              <a:t>,</a:t>
            </a:r>
            <a:r>
              <a:rPr lang="zh-CN" altLang="zh-CN" dirty="0"/>
              <a:t>不能做复杂的动作。</a:t>
            </a:r>
          </a:p>
          <a:p>
            <a:r>
              <a:rPr lang="zh-CN" altLang="zh-CN" dirty="0"/>
              <a:t>中度失温</a:t>
            </a:r>
            <a:r>
              <a:rPr lang="en-US" altLang="zh-CN" dirty="0"/>
              <a:t>(Moderate Hypothermia)</a:t>
            </a:r>
            <a:r>
              <a:rPr lang="zh-CN" altLang="zh-CN" dirty="0"/>
              <a:t>。核心温度在</a:t>
            </a:r>
            <a:r>
              <a:rPr lang="en-US" altLang="zh-CN" dirty="0"/>
              <a:t>35℃~33.88℃</a:t>
            </a:r>
            <a:r>
              <a:rPr lang="zh-CN" altLang="zh-CN" dirty="0"/>
              <a:t>。意识茫然</a:t>
            </a:r>
            <a:r>
              <a:rPr lang="en-US" altLang="zh-CN" dirty="0"/>
              <a:t>,</a:t>
            </a:r>
            <a:r>
              <a:rPr lang="zh-CN" altLang="zh-CN" dirty="0"/>
              <a:t>动作协调性开始丧失。</a:t>
            </a:r>
          </a:p>
          <a:p>
            <a:r>
              <a:rPr lang="zh-CN" altLang="zh-CN" dirty="0"/>
              <a:t>重度失温</a:t>
            </a:r>
            <a:r>
              <a:rPr lang="en-US" altLang="zh-CN" dirty="0"/>
              <a:t>(Severe Hypothermia)</a:t>
            </a:r>
            <a:r>
              <a:rPr lang="zh-CN" altLang="zh-CN" dirty="0"/>
              <a:t>。核心温度在</a:t>
            </a:r>
            <a:r>
              <a:rPr lang="en-US" altLang="zh-CN" dirty="0"/>
              <a:t>33.88℃~30℃</a:t>
            </a:r>
            <a:r>
              <a:rPr lang="zh-CN" altLang="zh-CN" dirty="0"/>
              <a:t>。这个温度将是致命的。</a:t>
            </a:r>
          </a:p>
          <a:p>
            <a:r>
              <a:rPr lang="zh-CN" altLang="zh-CN" dirty="0"/>
              <a:t>治疗方式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zh-CN" altLang="zh-CN" dirty="0"/>
              <a:t>对于轻度和中度失温患者</a:t>
            </a:r>
            <a:r>
              <a:rPr lang="en-US" altLang="zh-CN" dirty="0"/>
              <a:t>,</a:t>
            </a:r>
            <a:r>
              <a:rPr lang="zh-CN" altLang="zh-CN" dirty="0"/>
              <a:t>要寻找背风的遮蔽处</a:t>
            </a:r>
            <a:r>
              <a:rPr lang="en-US" altLang="zh-CN" dirty="0"/>
              <a:t>,</a:t>
            </a:r>
            <a:r>
              <a:rPr lang="zh-CN" altLang="zh-CN" dirty="0"/>
              <a:t>及时地给他们换干衣服</a:t>
            </a:r>
            <a:r>
              <a:rPr lang="en-US" altLang="zh-CN" dirty="0"/>
              <a:t>,</a:t>
            </a:r>
            <a:r>
              <a:rPr lang="zh-CN" altLang="zh-CN" dirty="0"/>
              <a:t>同时加衣服</a:t>
            </a:r>
            <a:r>
              <a:rPr lang="en-US" altLang="zh-CN" dirty="0"/>
              <a:t>,</a:t>
            </a:r>
            <a:r>
              <a:rPr lang="zh-CN" altLang="zh-CN" dirty="0"/>
              <a:t>减少热量流失</a:t>
            </a:r>
            <a:r>
              <a:rPr lang="en-US" altLang="zh-CN" dirty="0"/>
              <a:t>,</a:t>
            </a:r>
            <a:r>
              <a:rPr lang="zh-CN" altLang="zh-CN" dirty="0"/>
              <a:t>用热水袋或水杯放在患者身上颈动脉、大腿根部、腋窝等核心区域帮助他们恢复体温</a:t>
            </a:r>
            <a:r>
              <a:rPr lang="en-US" altLang="zh-CN" dirty="0"/>
              <a:t>;</a:t>
            </a:r>
            <a:r>
              <a:rPr lang="zh-CN" altLang="zh-CN" dirty="0"/>
              <a:t>同时进食一些热水、葡萄糖、碳水化合物等迅速增加身体能量的食品</a:t>
            </a:r>
            <a:r>
              <a:rPr lang="en-US" altLang="zh-CN" dirty="0"/>
              <a:t>,</a:t>
            </a:r>
            <a:r>
              <a:rPr lang="zh-CN" altLang="zh-CN" dirty="0"/>
              <a:t>待症状缓解之后再进食一些脂肪类食品提供长期热量。注意不要让患者躺在冰冷的地上。</a:t>
            </a:r>
          </a:p>
          <a:p>
            <a:r>
              <a:rPr lang="zh-CN" altLang="zh-CN" dirty="0"/>
              <a:t>重度失温的患者</a:t>
            </a:r>
            <a:r>
              <a:rPr lang="en-US" altLang="zh-CN" dirty="0"/>
              <a:t>,</a:t>
            </a:r>
            <a:r>
              <a:rPr lang="zh-CN" altLang="zh-CN" dirty="0"/>
              <a:t>自身已很难产生热量</a:t>
            </a:r>
            <a:r>
              <a:rPr lang="en-US" altLang="zh-CN" dirty="0"/>
              <a:t>,</a:t>
            </a:r>
            <a:r>
              <a:rPr lang="zh-CN" altLang="zh-CN" dirty="0"/>
              <a:t>在轻度失温处理的基础上</a:t>
            </a:r>
            <a:r>
              <a:rPr lang="en-US" altLang="zh-CN" dirty="0"/>
              <a:t>,</a:t>
            </a:r>
            <a:r>
              <a:rPr lang="zh-CN" altLang="zh-CN" dirty="0"/>
              <a:t>患者更需要外界力量的帮助</a:t>
            </a:r>
            <a:r>
              <a:rPr lang="en-US" altLang="zh-CN" dirty="0"/>
              <a:t>,</a:t>
            </a:r>
            <a:r>
              <a:rPr lang="zh-CN" altLang="zh-CN" dirty="0"/>
              <a:t>要保持患者干燥</a:t>
            </a:r>
            <a:r>
              <a:rPr lang="en-US" altLang="zh-CN" dirty="0"/>
              <a:t>,</a:t>
            </a:r>
            <a:r>
              <a:rPr lang="zh-CN" altLang="zh-CN" dirty="0"/>
              <a:t>并远离一切潮湿的东西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1657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一、外伤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闭合性外伤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挫伤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扭伤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开放性外伤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割伤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刺伤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34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二、烫伤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烫伤的程度</a:t>
            </a:r>
          </a:p>
          <a:p>
            <a:r>
              <a:rPr lang="zh-CN" altLang="zh-CN" dirty="0"/>
              <a:t>烫伤可分为</a:t>
            </a:r>
            <a:r>
              <a:rPr lang="en-US" altLang="zh-CN" dirty="0"/>
              <a:t>:</a:t>
            </a:r>
            <a:r>
              <a:rPr lang="zh-CN" altLang="zh-CN" dirty="0"/>
              <a:t>一度烫伤</a:t>
            </a:r>
            <a:r>
              <a:rPr lang="en-US" altLang="zh-CN" dirty="0"/>
              <a:t>(</a:t>
            </a:r>
            <a:r>
              <a:rPr lang="zh-CN" altLang="zh-CN" dirty="0"/>
              <a:t>红斑性</a:t>
            </a:r>
            <a:r>
              <a:rPr lang="en-US" altLang="zh-CN" dirty="0"/>
              <a:t>,</a:t>
            </a:r>
            <a:r>
              <a:rPr lang="zh-CN" altLang="zh-CN" dirty="0"/>
              <a:t>皮肤变红</a:t>
            </a:r>
            <a:r>
              <a:rPr lang="en-US" altLang="zh-CN" dirty="0"/>
              <a:t>,</a:t>
            </a:r>
            <a:r>
              <a:rPr lang="zh-CN" altLang="zh-CN" dirty="0"/>
              <a:t>并有火辣辣的刺痛感</a:t>
            </a:r>
            <a:r>
              <a:rPr lang="en-US" altLang="zh-CN" dirty="0"/>
              <a:t>);</a:t>
            </a:r>
            <a:r>
              <a:rPr lang="zh-CN" altLang="zh-CN" dirty="0"/>
              <a:t>二级烫伤</a:t>
            </a:r>
            <a:r>
              <a:rPr lang="en-US" altLang="zh-CN" dirty="0"/>
              <a:t>(</a:t>
            </a:r>
            <a:r>
              <a:rPr lang="zh-CN" altLang="zh-CN" dirty="0"/>
              <a:t>水泡性</a:t>
            </a:r>
            <a:r>
              <a:rPr lang="en-US" altLang="zh-CN" dirty="0"/>
              <a:t>,</a:t>
            </a:r>
            <a:r>
              <a:rPr lang="zh-CN" altLang="zh-CN" dirty="0"/>
              <a:t>患处产生水泡</a:t>
            </a:r>
            <a:r>
              <a:rPr lang="en-US" altLang="zh-CN" dirty="0"/>
              <a:t>);</a:t>
            </a:r>
            <a:r>
              <a:rPr lang="zh-CN" altLang="zh-CN" dirty="0"/>
              <a:t>三度烫伤</a:t>
            </a:r>
            <a:r>
              <a:rPr lang="en-US" altLang="zh-CN" dirty="0"/>
              <a:t>(</a:t>
            </a:r>
            <a:r>
              <a:rPr lang="zh-CN" altLang="zh-CN" dirty="0"/>
              <a:t>坏死性</a:t>
            </a:r>
            <a:r>
              <a:rPr lang="en-US" altLang="zh-CN" dirty="0"/>
              <a:t>,</a:t>
            </a:r>
            <a:r>
              <a:rPr lang="zh-CN" altLang="zh-CN" dirty="0"/>
              <a:t>皮肤脱落</a:t>
            </a:r>
            <a:r>
              <a:rPr lang="en-US" altLang="zh-CN" dirty="0"/>
              <a:t>)</a:t>
            </a:r>
            <a:r>
              <a:rPr lang="zh-CN" altLang="zh-CN" dirty="0"/>
              <a:t>。对于局部较小面积的烫伤</a:t>
            </a:r>
            <a:r>
              <a:rPr lang="en-US" altLang="zh-CN" dirty="0"/>
              <a:t>,</a:t>
            </a:r>
            <a:r>
              <a:rPr lang="zh-CN" altLang="zh-CN" dirty="0"/>
              <a:t>可在家中施治</a:t>
            </a:r>
            <a:r>
              <a:rPr lang="en-US" altLang="zh-CN" dirty="0"/>
              <a:t>,</a:t>
            </a:r>
            <a:r>
              <a:rPr lang="zh-CN" altLang="zh-CN" dirty="0"/>
              <a:t>在清洁创面后</a:t>
            </a:r>
            <a:r>
              <a:rPr lang="en-US" altLang="zh-CN" dirty="0"/>
              <a:t>,</a:t>
            </a:r>
            <a:r>
              <a:rPr lang="zh-CN" altLang="zh-CN" dirty="0"/>
              <a:t>可外涂京万红、美宝润湿烧伤膏等。对于大面积烫伤</a:t>
            </a:r>
            <a:r>
              <a:rPr lang="en-US" altLang="zh-CN" dirty="0"/>
              <a:t>,</a:t>
            </a:r>
            <a:r>
              <a:rPr lang="zh-CN" altLang="zh-CN" dirty="0"/>
              <a:t>宜尽早送医院治疗。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烫伤的处理</a:t>
            </a:r>
          </a:p>
          <a:p>
            <a:r>
              <a:rPr lang="zh-CN" altLang="zh-CN" dirty="0"/>
              <a:t>烫伤处理的原则是首先除去热源</a:t>
            </a:r>
            <a:r>
              <a:rPr lang="en-US" altLang="zh-CN" dirty="0"/>
              <a:t>,</a:t>
            </a:r>
            <a:r>
              <a:rPr lang="zh-CN" altLang="zh-CN" dirty="0"/>
              <a:t>迅速离开现场</a:t>
            </a:r>
            <a:r>
              <a:rPr lang="en-US" altLang="zh-CN" dirty="0"/>
              <a:t>,</a:t>
            </a:r>
            <a:r>
              <a:rPr lang="zh-CN" altLang="zh-CN" dirty="0"/>
              <a:t>用各种方式灭火</a:t>
            </a:r>
            <a:r>
              <a:rPr lang="en-US" altLang="zh-CN" dirty="0"/>
              <a:t>,</a:t>
            </a:r>
            <a:r>
              <a:rPr lang="zh-CN" altLang="zh-CN" dirty="0"/>
              <a:t>如水浸、水淋、就地卧倒翻滚等</a:t>
            </a:r>
            <a:r>
              <a:rPr lang="en-US" altLang="zh-CN" dirty="0"/>
              <a:t>,</a:t>
            </a:r>
            <a:r>
              <a:rPr lang="zh-CN" altLang="zh-CN" dirty="0"/>
              <a:t>立即将湿衣服脱去或剪破衣服淋冷水</a:t>
            </a:r>
            <a:r>
              <a:rPr lang="en-US" altLang="zh-CN" dirty="0"/>
              <a:t>,</a:t>
            </a:r>
            <a:r>
              <a:rPr lang="zh-CN" altLang="zh-CN" dirty="0"/>
              <a:t>肢体浸泡在冷水中</a:t>
            </a:r>
            <a:r>
              <a:rPr lang="en-US" altLang="zh-CN" dirty="0"/>
              <a:t>,</a:t>
            </a:r>
            <a:r>
              <a:rPr lang="zh-CN" altLang="zh-CN" dirty="0"/>
              <a:t>直到疼痛消失为止。还可以用湿毛巾或床单盖在伤处</a:t>
            </a:r>
            <a:r>
              <a:rPr lang="en-US" altLang="zh-CN" dirty="0"/>
              <a:t>,</a:t>
            </a:r>
            <a:r>
              <a:rPr lang="zh-CN" altLang="zh-CN" dirty="0"/>
              <a:t>再往上喷洒冷水。不要弄破水泡。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623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三、冻伤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冻伤的程度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全身冻伤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冻伤的处理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337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1" y="351871"/>
            <a:ext cx="8699591" cy="647700"/>
          </a:xfrm>
        </p:spPr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4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四、毒蛇咬伤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防止毒液扩散处理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结扎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洗伤口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局部降温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扩创排</a:t>
            </a:r>
            <a:r>
              <a:rPr lang="zh-CN" altLang="zh-CN" dirty="0" smtClean="0"/>
              <a:t>毒</a:t>
            </a:r>
            <a:endParaRPr lang="en-US" altLang="zh-CN" dirty="0" smtClean="0"/>
          </a:p>
          <a:p>
            <a:pPr marL="0" indent="0">
              <a:lnSpc>
                <a:spcPct val="145000"/>
              </a:lnSpc>
              <a:spcBef>
                <a:spcPts val="120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毒蛇抗毒解毒处理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紧急时可用氢化可的松、地塞米松静注或同时并用葡萄糖液、三磷酸腺苷、辅酶</a:t>
            </a:r>
            <a:r>
              <a:rPr lang="en-US" altLang="zh-CN" dirty="0"/>
              <a:t>A</a:t>
            </a:r>
            <a:r>
              <a:rPr lang="zh-CN" altLang="zh-CN" dirty="0"/>
              <a:t>、普通胰岛素静滴</a:t>
            </a:r>
            <a:r>
              <a:rPr lang="en-US" altLang="zh-CN" dirty="0"/>
              <a:t>,</a:t>
            </a:r>
            <a:r>
              <a:rPr lang="zh-CN" altLang="zh-CN" dirty="0"/>
              <a:t>以减轻毒性反应。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应用利尿剂、甘露醇等脱水剂以促使毒素排出和防治脑水肿。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急性溶血和血红蛋白尿患者</a:t>
            </a:r>
            <a:r>
              <a:rPr lang="en-US" altLang="zh-CN" dirty="0"/>
              <a:t>,</a:t>
            </a:r>
            <a:r>
              <a:rPr lang="zh-CN" altLang="zh-CN" dirty="0"/>
              <a:t>可应用右旋糖苷、肾上腺皮质激素</a:t>
            </a:r>
            <a:r>
              <a:rPr lang="en-US" altLang="zh-CN" dirty="0"/>
              <a:t>,</a:t>
            </a:r>
            <a:r>
              <a:rPr lang="zh-CN" altLang="zh-CN" dirty="0"/>
              <a:t>同时碱化尿液</a:t>
            </a:r>
            <a:r>
              <a:rPr lang="en-US" altLang="zh-CN" dirty="0"/>
              <a:t>,</a:t>
            </a:r>
            <a:r>
              <a:rPr lang="zh-CN" altLang="zh-CN" dirty="0"/>
              <a:t>以减少血红蛋白沉积</a:t>
            </a:r>
            <a:r>
              <a:rPr lang="en-US" altLang="zh-CN" dirty="0"/>
              <a:t>,</a:t>
            </a:r>
            <a:r>
              <a:rPr lang="zh-CN" altLang="zh-CN" dirty="0"/>
              <a:t>防止急性肾功能衰竭。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积极处理呼吸困难、心力衰竭和休克等症状。给予抗生素</a:t>
            </a:r>
            <a:r>
              <a:rPr lang="en-US" altLang="zh-CN" dirty="0"/>
              <a:t>,</a:t>
            </a:r>
            <a:r>
              <a:rPr lang="zh-CN" altLang="zh-CN" dirty="0"/>
              <a:t>预防感染。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45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五、狗咬伤</a:t>
            </a:r>
          </a:p>
          <a:p>
            <a:r>
              <a:rPr lang="zh-CN" altLang="zh-CN" dirty="0"/>
              <a:t>狗咬伤一般分为疯狗</a:t>
            </a:r>
            <a:r>
              <a:rPr lang="en-US" altLang="zh-CN" dirty="0"/>
              <a:t>(</a:t>
            </a:r>
            <a:r>
              <a:rPr lang="zh-CN" altLang="zh-CN" dirty="0"/>
              <a:t>狂犬</a:t>
            </a:r>
            <a:r>
              <a:rPr lang="en-US" altLang="zh-CN" dirty="0"/>
              <a:t>)</a:t>
            </a:r>
            <a:r>
              <a:rPr lang="zh-CN" altLang="zh-CN" dirty="0"/>
              <a:t>咬伤和一般狗咬伤。处理方法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en-US" altLang="zh-CN" dirty="0"/>
              <a:t>(1)</a:t>
            </a:r>
            <a:r>
              <a:rPr lang="zh-CN" altLang="zh-CN" dirty="0"/>
              <a:t>要在伤口的上、下方</a:t>
            </a:r>
            <a:r>
              <a:rPr lang="en-US" altLang="zh-CN" dirty="0"/>
              <a:t>,</a:t>
            </a:r>
            <a:r>
              <a:rPr lang="zh-CN" altLang="zh-CN" dirty="0"/>
              <a:t>距伤口</a:t>
            </a:r>
            <a:r>
              <a:rPr lang="en-US" altLang="zh-CN" dirty="0"/>
              <a:t>5</a:t>
            </a:r>
            <a:r>
              <a:rPr lang="zh-CN" altLang="zh-CN" dirty="0"/>
              <a:t>厘米处</a:t>
            </a:r>
            <a:r>
              <a:rPr lang="en-US" altLang="zh-CN" dirty="0"/>
              <a:t>,</a:t>
            </a:r>
            <a:r>
              <a:rPr lang="zh-CN" altLang="zh-CN" dirty="0"/>
              <a:t>用止血带或绳子、带子等紧紧勒住</a:t>
            </a:r>
            <a:r>
              <a:rPr lang="en-US" altLang="zh-CN" dirty="0"/>
              <a:t>,</a:t>
            </a:r>
            <a:r>
              <a:rPr lang="zh-CN" altLang="zh-CN" dirty="0"/>
              <a:t>并用吸奶器或拔火罐将伤口的血液尽可能吸出。如咬伤处仅有齿痕</a:t>
            </a:r>
            <a:r>
              <a:rPr lang="en-US" altLang="zh-CN" dirty="0"/>
              <a:t>,</a:t>
            </a:r>
            <a:r>
              <a:rPr lang="zh-CN" altLang="zh-CN" dirty="0"/>
              <a:t>可用三棱针刺之</a:t>
            </a:r>
            <a:r>
              <a:rPr lang="en-US" altLang="zh-CN" dirty="0"/>
              <a:t>,</a:t>
            </a:r>
            <a:r>
              <a:rPr lang="zh-CN" altLang="zh-CN" dirty="0"/>
              <a:t>令其出血</a:t>
            </a:r>
            <a:r>
              <a:rPr lang="en-US" altLang="zh-CN" dirty="0"/>
              <a:t>,</a:t>
            </a:r>
            <a:r>
              <a:rPr lang="zh-CN" altLang="zh-CN" dirty="0"/>
              <a:t>再以拔火罐拔毒。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用</a:t>
            </a:r>
            <a:r>
              <a:rPr lang="en-US" altLang="zh-CN" dirty="0"/>
              <a:t>20%</a:t>
            </a:r>
            <a:r>
              <a:rPr lang="zh-CN" altLang="zh-CN" dirty="0"/>
              <a:t>中性肥皂水或</a:t>
            </a:r>
            <a:r>
              <a:rPr lang="en-US" altLang="zh-CN" dirty="0"/>
              <a:t>0.1%</a:t>
            </a:r>
            <a:r>
              <a:rPr lang="zh-CN" altLang="zh-CN" dirty="0"/>
              <a:t>新洁尔或清水反复冲洗伤口</a:t>
            </a:r>
            <a:r>
              <a:rPr lang="en-US" altLang="zh-CN" dirty="0"/>
              <a:t>,</a:t>
            </a:r>
            <a:r>
              <a:rPr lang="zh-CN" altLang="zh-CN" dirty="0"/>
              <a:t>至少半个小时</a:t>
            </a:r>
            <a:r>
              <a:rPr lang="en-US" altLang="zh-CN" dirty="0"/>
              <a:t>,</a:t>
            </a:r>
            <a:r>
              <a:rPr lang="zh-CN" altLang="zh-CN" dirty="0"/>
              <a:t>必要时切除被咬的表浅组织。冲洗后</a:t>
            </a:r>
            <a:r>
              <a:rPr lang="en-US" altLang="zh-CN" dirty="0"/>
              <a:t>,</a:t>
            </a:r>
            <a:r>
              <a:rPr lang="zh-CN" altLang="zh-CN" dirty="0"/>
              <a:t>用</a:t>
            </a:r>
            <a:r>
              <a:rPr lang="en-US" altLang="zh-CN" dirty="0"/>
              <a:t>70%</a:t>
            </a:r>
            <a:r>
              <a:rPr lang="zh-CN" altLang="zh-CN" dirty="0"/>
              <a:t>酒精或烧酒涂擦局部。伤口禁止包扎、缝合</a:t>
            </a:r>
            <a:r>
              <a:rPr lang="en-US" altLang="zh-CN" dirty="0"/>
              <a:t>,</a:t>
            </a:r>
            <a:r>
              <a:rPr lang="zh-CN" altLang="zh-CN" dirty="0"/>
              <a:t>以免毒液流不出来。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咬伤严重者</a:t>
            </a:r>
            <a:r>
              <a:rPr lang="en-US" altLang="zh-CN" dirty="0"/>
              <a:t>,</a:t>
            </a:r>
            <a:r>
              <a:rPr lang="zh-CN" altLang="zh-CN" dirty="0"/>
              <a:t>应在伤口周围或肌肉注射狂犬病免疫血清。此外</a:t>
            </a:r>
            <a:r>
              <a:rPr lang="en-US" altLang="zh-CN" dirty="0"/>
              <a:t>,</a:t>
            </a:r>
            <a:r>
              <a:rPr lang="zh-CN" altLang="zh-CN" dirty="0"/>
              <a:t>还应到医院或防疫站注射狂犬病疫苗、破伤风抗毒素及抗生素。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268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六、蜂螫伤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首先在伤口部位</a:t>
            </a:r>
            <a:r>
              <a:rPr lang="en-US" altLang="zh-CN" dirty="0"/>
              <a:t>,</a:t>
            </a:r>
            <a:r>
              <a:rPr lang="zh-CN" altLang="zh-CN" dirty="0"/>
              <a:t>先把硬刺取出。如果伤口是在四肢</a:t>
            </a:r>
            <a:r>
              <a:rPr lang="en-US" altLang="zh-CN" dirty="0"/>
              <a:t>,</a:t>
            </a:r>
            <a:r>
              <a:rPr lang="zh-CN" altLang="zh-CN" dirty="0"/>
              <a:t>可以用绳子在伤口上方绑紧</a:t>
            </a:r>
            <a:r>
              <a:rPr lang="en-US" altLang="zh-CN" dirty="0"/>
              <a:t>,</a:t>
            </a:r>
            <a:r>
              <a:rPr lang="zh-CN" altLang="zh-CN" dirty="0"/>
              <a:t>防止毒液顺着血流流到别处</a:t>
            </a:r>
            <a:r>
              <a:rPr lang="en-US" altLang="zh-CN" dirty="0"/>
              <a:t>,</a:t>
            </a:r>
            <a:r>
              <a:rPr lang="zh-CN" altLang="zh-CN" dirty="0"/>
              <a:t>然后再用手或其他器具</a:t>
            </a:r>
            <a:r>
              <a:rPr lang="en-US" altLang="zh-CN" dirty="0"/>
              <a:t>,</a:t>
            </a:r>
            <a:r>
              <a:rPr lang="zh-CN" altLang="zh-CN" dirty="0"/>
              <a:t>将毒液从伤口挤出。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等流出部分血水后</a:t>
            </a:r>
            <a:r>
              <a:rPr lang="en-US" altLang="zh-CN" dirty="0"/>
              <a:t>,</a:t>
            </a:r>
            <a:r>
              <a:rPr lang="zh-CN" altLang="zh-CN" dirty="0"/>
              <a:t>松开绳子</a:t>
            </a:r>
            <a:r>
              <a:rPr lang="en-US" altLang="zh-CN" dirty="0"/>
              <a:t>,</a:t>
            </a:r>
            <a:r>
              <a:rPr lang="zh-CN" altLang="zh-CN" dirty="0"/>
              <a:t>用浓肥皂水或碱水涂抹伤口</a:t>
            </a:r>
            <a:r>
              <a:rPr lang="en-US" altLang="zh-CN" dirty="0"/>
              <a:t>,</a:t>
            </a:r>
            <a:r>
              <a:rPr lang="zh-CN" altLang="zh-CN" dirty="0"/>
              <a:t>或是用氨水、小苏打水清洗伤口也可以</a:t>
            </a:r>
            <a:r>
              <a:rPr lang="en-US" altLang="zh-CN" dirty="0"/>
              <a:t>,</a:t>
            </a:r>
            <a:r>
              <a:rPr lang="zh-CN" altLang="zh-CN" dirty="0"/>
              <a:t>让酸性的毒液</a:t>
            </a:r>
            <a:r>
              <a:rPr lang="en-US" altLang="zh-CN" dirty="0"/>
              <a:t>,</a:t>
            </a:r>
            <a:r>
              <a:rPr lang="zh-CN" altLang="zh-CN" dirty="0"/>
              <a:t>被碱性液体所中和</a:t>
            </a:r>
            <a:r>
              <a:rPr lang="en-US" altLang="zh-CN" dirty="0"/>
              <a:t>,</a:t>
            </a:r>
            <a:r>
              <a:rPr lang="zh-CN" altLang="zh-CN" dirty="0"/>
              <a:t>这样伤口的症状就能稍微减轻了。</a:t>
            </a:r>
          </a:p>
          <a:p>
            <a:r>
              <a:rPr lang="zh-CN" altLang="zh-CN" dirty="0"/>
              <a:t>此外</a:t>
            </a:r>
            <a:r>
              <a:rPr lang="en-US" altLang="zh-CN" dirty="0"/>
              <a:t>,</a:t>
            </a:r>
            <a:r>
              <a:rPr lang="zh-CN" altLang="zh-CN" dirty="0"/>
              <a:t>一旦被虎头蜂、毒蝎或其他毒虫螫伤</a:t>
            </a:r>
            <a:r>
              <a:rPr lang="en-US" altLang="zh-CN" dirty="0"/>
              <a:t>,</a:t>
            </a:r>
            <a:r>
              <a:rPr lang="zh-CN" altLang="zh-CN" dirty="0"/>
              <a:t>也可先用这种方法作紧急处理</a:t>
            </a:r>
            <a:r>
              <a:rPr lang="en-US" altLang="zh-CN" dirty="0"/>
              <a:t>,</a:t>
            </a:r>
            <a:r>
              <a:rPr lang="zh-CN" altLang="zh-CN" dirty="0"/>
              <a:t>然后再送医治疗</a:t>
            </a:r>
            <a:r>
              <a:rPr lang="en-US" altLang="zh-CN" dirty="0"/>
              <a:t>,</a:t>
            </a:r>
            <a:r>
              <a:rPr lang="zh-CN" altLang="zh-CN" dirty="0"/>
              <a:t>才是安全且正确的方法。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25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外伤安全救护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七、蜈蚣咬伤</a:t>
            </a:r>
          </a:p>
          <a:p>
            <a:r>
              <a:rPr lang="zh-CN" altLang="zh-CN" dirty="0"/>
              <a:t>治疗方法</a:t>
            </a:r>
            <a:r>
              <a:rPr lang="en-US" altLang="zh-CN" dirty="0"/>
              <a:t>:</a:t>
            </a:r>
            <a:r>
              <a:rPr lang="zh-CN" altLang="zh-CN" dirty="0"/>
              <a:t>用</a:t>
            </a:r>
            <a:r>
              <a:rPr lang="en-US" altLang="zh-CN" dirty="0"/>
              <a:t>5%~10%</a:t>
            </a:r>
            <a:r>
              <a:rPr lang="zh-CN" altLang="zh-CN" dirty="0"/>
              <a:t>小苏打水或肥皂水、石灰水冲洗患处</a:t>
            </a:r>
            <a:r>
              <a:rPr lang="en-US" altLang="zh-CN" dirty="0"/>
              <a:t>(</a:t>
            </a:r>
            <a:r>
              <a:rPr lang="zh-CN" altLang="zh-CN" dirty="0"/>
              <a:t>注意不要涂擦碘酒</a:t>
            </a:r>
            <a:r>
              <a:rPr lang="en-US" altLang="zh-CN" dirty="0"/>
              <a:t>)</a:t>
            </a:r>
            <a:r>
              <a:rPr lang="zh-CN" altLang="zh-CN" dirty="0"/>
              <a:t>以中和其酸性毒液</a:t>
            </a:r>
            <a:r>
              <a:rPr lang="en-US" altLang="zh-CN" dirty="0"/>
              <a:t>,</a:t>
            </a:r>
            <a:r>
              <a:rPr lang="zh-CN" altLang="zh-CN" dirty="0"/>
              <a:t>或者用花露水、清凉油或氨水直接涂伤口或用鸡蛋清液涂抹伤口。然后用吸奶器、拔火罐等在伤口处拔毒。有全身症状者</a:t>
            </a:r>
            <a:r>
              <a:rPr lang="en-US" altLang="zh-CN" dirty="0"/>
              <a:t>,</a:t>
            </a:r>
            <a:r>
              <a:rPr lang="zh-CN" altLang="zh-CN" dirty="0"/>
              <a:t>宜速到医院治疗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八、猫鼠咬伤</a:t>
            </a:r>
          </a:p>
          <a:p>
            <a:r>
              <a:rPr lang="zh-CN" altLang="zh-CN" dirty="0"/>
              <a:t>一旦被猫、鼠咬伤</a:t>
            </a:r>
            <a:r>
              <a:rPr lang="en-US" altLang="zh-CN" dirty="0"/>
              <a:t>,</a:t>
            </a:r>
            <a:r>
              <a:rPr lang="zh-CN" altLang="zh-CN" dirty="0"/>
              <a:t>应尽快就地用大量清水</a:t>
            </a:r>
            <a:r>
              <a:rPr lang="en-US" altLang="zh-CN" dirty="0"/>
              <a:t>(10 000</a:t>
            </a:r>
            <a:r>
              <a:rPr lang="zh-CN" altLang="zh-CN" dirty="0"/>
              <a:t>毫升以上</a:t>
            </a:r>
            <a:r>
              <a:rPr lang="en-US" altLang="zh-CN" dirty="0"/>
              <a:t>)</a:t>
            </a:r>
            <a:r>
              <a:rPr lang="zh-CN" altLang="zh-CN" dirty="0"/>
              <a:t>冲洗伤口。若周围一时无水源</a:t>
            </a:r>
            <a:r>
              <a:rPr lang="en-US" altLang="zh-CN" dirty="0"/>
              <a:t>,</a:t>
            </a:r>
            <a:r>
              <a:rPr lang="zh-CN" altLang="zh-CN" dirty="0"/>
              <a:t>那么可先用人尿代替水冲洗</a:t>
            </a:r>
            <a:r>
              <a:rPr lang="en-US" altLang="zh-CN" dirty="0"/>
              <a:t>,</a:t>
            </a:r>
            <a:r>
              <a:rPr lang="zh-CN" altLang="zh-CN" dirty="0"/>
              <a:t>然后再设法找水。冲洗伤口要彻底</a:t>
            </a:r>
            <a:r>
              <a:rPr lang="en-US" altLang="zh-CN" dirty="0"/>
              <a:t>,</a:t>
            </a:r>
            <a:r>
              <a:rPr lang="zh-CN" altLang="zh-CN" dirty="0"/>
              <a:t>被狗、猫咬伤的伤口往往外口小里面深</a:t>
            </a:r>
            <a:r>
              <a:rPr lang="en-US" altLang="zh-CN" dirty="0"/>
              <a:t>,</a:t>
            </a:r>
            <a:r>
              <a:rPr lang="zh-CN" altLang="zh-CN" dirty="0"/>
              <a:t>这就要求冲洗的时候尽可能把伤口扩大</a:t>
            </a:r>
            <a:r>
              <a:rPr lang="en-US" altLang="zh-CN" dirty="0"/>
              <a:t>,</a:t>
            </a:r>
            <a:r>
              <a:rPr lang="zh-CN" altLang="zh-CN" dirty="0"/>
              <a:t>并用力挤压周围软组织</a:t>
            </a:r>
            <a:r>
              <a:rPr lang="en-US" altLang="zh-CN" dirty="0"/>
              <a:t>,</a:t>
            </a:r>
            <a:r>
              <a:rPr lang="zh-CN" altLang="zh-CN" dirty="0"/>
              <a:t>设法把伤口上的唾液和血液冲洗干净。若伤口出血过多</a:t>
            </a:r>
            <a:r>
              <a:rPr lang="en-US" altLang="zh-CN" dirty="0"/>
              <a:t>,</a:t>
            </a:r>
            <a:r>
              <a:rPr lang="zh-CN" altLang="zh-CN" dirty="0"/>
              <a:t>应设法立即止血</a:t>
            </a:r>
            <a:r>
              <a:rPr lang="en-US" altLang="zh-CN" dirty="0"/>
              <a:t>,</a:t>
            </a:r>
            <a:r>
              <a:rPr lang="zh-CN" altLang="zh-CN" dirty="0"/>
              <a:t>然后到疾病预防控制机构注射狂犬疫苗、狂犬免疫球蛋白或血清。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823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3330</Words>
  <Application>Microsoft Office PowerPoint</Application>
  <PresentationFormat>宽屏</PresentationFormat>
  <Paragraphs>170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GungsuhChe</vt:lpstr>
      <vt:lpstr>方正粗黑宋简体</vt:lpstr>
      <vt:lpstr>黑体</vt:lpstr>
      <vt:lpstr>楷体</vt:lpstr>
      <vt:lpstr>锐字工房云字库准圆GBK</vt:lpstr>
      <vt:lpstr>宋体</vt:lpstr>
      <vt:lpstr>微软雅黑</vt:lpstr>
      <vt:lpstr>Arial</vt:lpstr>
      <vt:lpstr>默认设计模板</vt:lpstr>
      <vt:lpstr>PowerPoint 演示文稿</vt:lpstr>
      <vt:lpstr>目   录</vt:lpstr>
      <vt:lpstr>第一节　外伤安全救护</vt:lpstr>
      <vt:lpstr>第一节　外伤安全救护</vt:lpstr>
      <vt:lpstr>第一节　外伤安全救护</vt:lpstr>
      <vt:lpstr>第一节　外伤安全救护</vt:lpstr>
      <vt:lpstr>第一节　外伤安全救护</vt:lpstr>
      <vt:lpstr>第一节　外伤安全救护</vt:lpstr>
      <vt:lpstr>第一节　外伤安全救护</vt:lpstr>
      <vt:lpstr>第一节　外伤安全救护</vt:lpstr>
      <vt:lpstr>第一节　外伤安全救护</vt:lpstr>
      <vt:lpstr>第一节　外伤安全救护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  <vt:lpstr>第二节　其他伤病的安全救护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61</cp:revision>
  <dcterms:created xsi:type="dcterms:W3CDTF">2021-01-19T07:58:10Z</dcterms:created>
  <dcterms:modified xsi:type="dcterms:W3CDTF">2021-12-05T13:03:54Z</dcterms:modified>
</cp:coreProperties>
</file>