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12192000" cy="6858000"/>
  <p:notesSz cx="6858000" cy="9144000"/>
  <p:custDataLst>
    <p:tags r:id="rId2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1" Type="http://schemas.openxmlformats.org/officeDocument/2006/relationships/tags" Target="tags/tag63.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sp>
        <p:nvSpPr>
          <p:cNvPr id="7" name="标题占位符 1"/>
          <p:cNvSpPr>
            <a:spLocks noGrp="1"/>
          </p:cNvSpPr>
          <p:nvPr>
            <p:ph type="title"/>
          </p:nvPr>
        </p:nvSpPr>
        <p:spPr>
          <a:xfrm>
            <a:off x="838200" y="367030"/>
            <a:ext cx="10515600" cy="559435"/>
          </a:xfrm>
          <a:prstGeom prst="rect">
            <a:avLst/>
          </a:prstGeom>
        </p:spPr>
        <p:txBody>
          <a:bodyPr vert="horz" lIns="91440" tIns="45720" rIns="91440" bIns="45720" rtlCol="0" anchor="ctr">
            <a:normAutofit/>
          </a:bodyPr>
          <a:lstStyle>
            <a:lvl1pPr>
              <a:defRPr b="1">
                <a:latin typeface="等线" panose="02010600030101010101" charset="-122"/>
                <a:ea typeface="等线" panose="02010600030101010101" charset="-122"/>
              </a:defRPr>
            </a:lvl1pPr>
          </a:lstStyle>
          <a:p>
            <a:r>
              <a:rPr lang="zh-CN" altLang="en-US" smtClean="0"/>
              <a:t>单击此处编辑母版标题样式</a:t>
            </a:r>
            <a:endParaRPr lang="zh-CN" altLang="en-US"/>
          </a:p>
        </p:txBody>
      </p:sp>
      <p:sp>
        <p:nvSpPr>
          <p:cNvPr id="8" name="文本占位符 7"/>
          <p:cNvSpPr>
            <a:spLocks noGrp="1"/>
          </p:cNvSpPr>
          <p:nvPr>
            <p:ph type="body" idx="1"/>
          </p:nvPr>
        </p:nvSpPr>
        <p:spPr>
          <a:xfrm>
            <a:off x="838200" y="1323340"/>
            <a:ext cx="10515600" cy="4961255"/>
          </a:xfrm>
          <a:prstGeom prst="rect">
            <a:avLst/>
          </a:prstGeom>
        </p:spPr>
        <p:txBody>
          <a:bodyPr vert="horz" lIns="91440" tIns="45720" rIns="91440" bIns="45720" rtlCol="0">
            <a:normAutofit/>
          </a:bodyPr>
          <a:lstStyle>
            <a:lvl1pPr eaLnBrk="1" fontAlgn="auto" latinLnBrk="0" hangingPunct="1">
              <a:lnSpc>
                <a:spcPct val="115000"/>
              </a:lnSpc>
              <a:spcBef>
                <a:spcPts val="500"/>
              </a:spcBef>
              <a:defRPr/>
            </a:lvl1pPr>
            <a:lvl2pPr eaLnBrk="1" fontAlgn="auto" latinLnBrk="0" hangingPunct="1">
              <a:lnSpc>
                <a:spcPct val="115000"/>
              </a:lnSpc>
              <a:spcBef>
                <a:spcPts val="500"/>
              </a:spcBef>
              <a:defRPr/>
            </a:lvl2pPr>
            <a:lvl3pPr eaLnBrk="1" fontAlgn="auto" latinLnBrk="0" hangingPunct="1">
              <a:lnSpc>
                <a:spcPct val="115000"/>
              </a:lnSpc>
              <a:spcBef>
                <a:spcPts val="500"/>
              </a:spcBef>
              <a:defRPr/>
            </a:lvl3pPr>
            <a:lvl4pPr eaLnBrk="1" fontAlgn="auto" latinLnBrk="0" hangingPunct="1">
              <a:lnSpc>
                <a:spcPct val="115000"/>
              </a:lnSpc>
              <a:spcBef>
                <a:spcPts val="500"/>
              </a:spcBef>
              <a:defRPr/>
            </a:lvl4pPr>
            <a:lvl5pPr eaLnBrk="1" fontAlgn="auto" latinLnBrk="0" hangingPunct="1">
              <a:lnSpc>
                <a:spcPct val="115000"/>
              </a:lnSpc>
              <a:spcBef>
                <a:spcPts val="500"/>
              </a:spcBef>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9" name="灯片编号占位符 8"/>
          <p:cNvSpPr>
            <a:spLocks noGrp="1"/>
          </p:cNvSpPr>
          <p:nvPr>
            <p:ph type="sldNum" sz="quarter" idx="4"/>
          </p:nvPr>
        </p:nvSpPr>
        <p:spPr>
          <a:xfrm>
            <a:off x="157480" y="6377305"/>
            <a:ext cx="847090" cy="365125"/>
          </a:xfrm>
          <a:prstGeom prst="rect">
            <a:avLst/>
          </a:prstGeom>
        </p:spPr>
        <p:txBody>
          <a:bodyPr vert="horz" lIns="91440" tIns="45720" rIns="91440" bIns="45720" rtlCol="0" anchor="ctr"/>
          <a:lstStyle>
            <a:lvl1pPr algn="l">
              <a:defRPr sz="1600" b="1">
                <a:solidFill>
                  <a:schemeClr val="tx1"/>
                </a:solidFill>
              </a:defRPr>
            </a:lvl1pPr>
          </a:lstStyle>
          <a:p>
            <a:fld id="{7D9BB5D0-35E4-459D-AEF3-FE4D7C45CC19}"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
        <p:nvSpPr>
          <p:cNvPr id="7" name="标题占位符 1"/>
          <p:cNvSpPr>
            <a:spLocks noGrp="1"/>
          </p:cNvSpPr>
          <p:nvPr>
            <p:ph type="title"/>
          </p:nvPr>
        </p:nvSpPr>
        <p:spPr>
          <a:xfrm>
            <a:off x="838200" y="367030"/>
            <a:ext cx="10515600" cy="559435"/>
          </a:xfrm>
          <a:prstGeom prst="rect">
            <a:avLst/>
          </a:prstGeom>
        </p:spPr>
        <p:txBody>
          <a:bodyPr vert="horz" lIns="91440" tIns="45720" rIns="91440" bIns="45720" rtlCol="0" anchor="ctr">
            <a:normAutofit/>
          </a:bodyPr>
          <a:lstStyle>
            <a:lvl1pPr>
              <a:defRPr b="1">
                <a:latin typeface="等线" panose="02010600030101010101" charset="-122"/>
                <a:ea typeface="等线" panose="02010600030101010101" charset="-122"/>
              </a:defRPr>
            </a:lvl1pPr>
          </a:lstStyle>
          <a:p>
            <a:r>
              <a:rPr lang="zh-CN" altLang="en-US" smtClean="0"/>
              <a:t>单击此处编辑母版标题样式</a:t>
            </a:r>
            <a:endParaRPr lang="zh-CN" altLang="en-US"/>
          </a:p>
        </p:txBody>
      </p:sp>
      <p:sp>
        <p:nvSpPr>
          <p:cNvPr id="8" name="文本占位符 7"/>
          <p:cNvSpPr>
            <a:spLocks noGrp="1"/>
          </p:cNvSpPr>
          <p:nvPr>
            <p:ph type="body" idx="1"/>
          </p:nvPr>
        </p:nvSpPr>
        <p:spPr>
          <a:xfrm>
            <a:off x="838200" y="1323340"/>
            <a:ext cx="10515600" cy="4961255"/>
          </a:xfrm>
          <a:prstGeom prst="rect">
            <a:avLst/>
          </a:prstGeom>
        </p:spPr>
        <p:txBody>
          <a:bodyPr vert="horz" lIns="91440" tIns="45720" rIns="91440" bIns="45720" rtlCol="0">
            <a:normAutofit/>
          </a:bodyPr>
          <a:lstStyle>
            <a:lvl1pPr eaLnBrk="1" fontAlgn="auto" latinLnBrk="0" hangingPunct="1">
              <a:defRPr/>
            </a:lvl1pPr>
            <a:lvl2pPr eaLnBrk="1" fontAlgn="auto" latinLnBrk="0" hangingPunct="1">
              <a:defRPr/>
            </a:lvl2pPr>
            <a:lvl3pPr eaLnBrk="1" fontAlgn="auto" latinLnBrk="0" hangingPunct="1">
              <a:defRPr/>
            </a:lvl3pPr>
            <a:lvl4pPr eaLnBrk="1" fontAlgn="auto" latinLnBrk="0" hangingPunct="1">
              <a:defRPr/>
            </a:lvl4pPr>
            <a:lvl5pPr eaLnBrk="1" fontAlgn="auto" latinLnBrk="0" hangingPunct="1">
              <a:lnSpc>
                <a:spcPct val="120000"/>
              </a:lnSpc>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9" name="灯片编号占位符 8"/>
          <p:cNvSpPr>
            <a:spLocks noGrp="1"/>
          </p:cNvSpPr>
          <p:nvPr>
            <p:ph type="sldNum" sz="quarter" idx="4"/>
          </p:nvPr>
        </p:nvSpPr>
        <p:spPr>
          <a:xfrm>
            <a:off x="157480" y="6377305"/>
            <a:ext cx="847090" cy="365125"/>
          </a:xfrm>
          <a:prstGeom prst="rect">
            <a:avLst/>
          </a:prstGeom>
        </p:spPr>
        <p:txBody>
          <a:bodyPr vert="horz" lIns="91440" tIns="45720" rIns="91440" bIns="45720" rtlCol="0" anchor="ctr"/>
          <a:lstStyle>
            <a:lvl1pPr algn="l">
              <a:defRPr sz="1600" b="1">
                <a:solidFill>
                  <a:schemeClr val="tx1"/>
                </a:solidFill>
              </a:defRPr>
            </a:lvl1pPr>
          </a:lstStyle>
          <a:p>
            <a:fld id="{7D9BB5D0-35E4-459D-AEF3-FE4D7C45CC19}"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image" Target="../media/image1.png"/><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任意多边形: 形状 25"/>
          <p:cNvSpPr/>
          <p:nvPr userDrawn="1"/>
        </p:nvSpPr>
        <p:spPr>
          <a:xfrm rot="6380971" flipH="1">
            <a:off x="11277674" y="5923082"/>
            <a:ext cx="1436223" cy="702677"/>
          </a:xfrm>
          <a:custGeom>
            <a:avLst/>
            <a:gdLst>
              <a:gd name="connsiteX0" fmla="*/ 5548792 w 5548792"/>
              <a:gd name="connsiteY0" fmla="*/ 1386192 h 2807305"/>
              <a:gd name="connsiteX1" fmla="*/ 823548 w 5548792"/>
              <a:gd name="connsiteY1" fmla="*/ 0 h 2807305"/>
              <a:gd name="connsiteX2" fmla="*/ 0 w 5548792"/>
              <a:gd name="connsiteY2" fmla="*/ 2807305 h 2807305"/>
              <a:gd name="connsiteX3" fmla="*/ 124089 w 5548792"/>
              <a:gd name="connsiteY3" fmla="*/ 2769579 h 2807305"/>
              <a:gd name="connsiteX4" fmla="*/ 249526 w 5548792"/>
              <a:gd name="connsiteY4" fmla="*/ 2720479 h 2807305"/>
              <a:gd name="connsiteX5" fmla="*/ 1579970 w 5548792"/>
              <a:gd name="connsiteY5" fmla="*/ 1513015 h 2807305"/>
              <a:gd name="connsiteX6" fmla="*/ 4177784 w 5548792"/>
              <a:gd name="connsiteY6" fmla="*/ 1886578 h 2807305"/>
              <a:gd name="connsiteX7" fmla="*/ 5462574 w 5548792"/>
              <a:gd name="connsiteY7" fmla="*/ 1454875 h 2807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48792" h="2807305">
                <a:moveTo>
                  <a:pt x="5548792" y="1386192"/>
                </a:moveTo>
                <a:lnTo>
                  <a:pt x="823548" y="0"/>
                </a:lnTo>
                <a:lnTo>
                  <a:pt x="0" y="2807305"/>
                </a:lnTo>
                <a:lnTo>
                  <a:pt x="124089" y="2769579"/>
                </a:lnTo>
                <a:cubicBezTo>
                  <a:pt x="167084" y="2754695"/>
                  <a:pt x="208964" y="2738321"/>
                  <a:pt x="249526" y="2720479"/>
                </a:cubicBezTo>
                <a:cubicBezTo>
                  <a:pt x="777807" y="2468596"/>
                  <a:pt x="1055747" y="1685347"/>
                  <a:pt x="1579970" y="1513015"/>
                </a:cubicBezTo>
                <a:cubicBezTo>
                  <a:pt x="2428645" y="1197978"/>
                  <a:pt x="3341204" y="1962963"/>
                  <a:pt x="4177784" y="1886578"/>
                </a:cubicBezTo>
                <a:cubicBezTo>
                  <a:pt x="4699865" y="1853731"/>
                  <a:pt x="5126530" y="1696779"/>
                  <a:pt x="5462574" y="1454875"/>
                </a:cubicBezTo>
                <a:close/>
              </a:path>
            </a:pathLst>
          </a:custGeom>
          <a:solidFill>
            <a:srgbClr val="FB9A67"/>
          </a:solidFill>
          <a:ln w="8109" cap="flat">
            <a:noFill/>
            <a:prstDash val="solid"/>
            <a:miter/>
          </a:ln>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 name="任意多边形: 形状 14"/>
          <p:cNvSpPr/>
          <p:nvPr userDrawn="1"/>
        </p:nvSpPr>
        <p:spPr>
          <a:xfrm rot="5400000" flipH="1">
            <a:off x="224725" y="-224726"/>
            <a:ext cx="712922" cy="1162373"/>
          </a:xfrm>
          <a:custGeom>
            <a:avLst/>
            <a:gdLst>
              <a:gd name="connsiteX0" fmla="*/ 4579383 w 4579383"/>
              <a:gd name="connsiteY0" fmla="*/ 4773110 h 4773110"/>
              <a:gd name="connsiteX1" fmla="*/ 4579383 w 4579383"/>
              <a:gd name="connsiteY1" fmla="*/ 0 h 4773110"/>
              <a:gd name="connsiteX2" fmla="*/ 4526952 w 4579383"/>
              <a:gd name="connsiteY2" fmla="*/ 55671 h 4773110"/>
              <a:gd name="connsiteX3" fmla="*/ 4312537 w 4579383"/>
              <a:gd name="connsiteY3" fmla="*/ 340722 h 4773110"/>
              <a:gd name="connsiteX4" fmla="*/ 3744474 w 4579383"/>
              <a:gd name="connsiteY4" fmla="*/ 2621342 h 4773110"/>
              <a:gd name="connsiteX5" fmla="*/ 661045 w 4579383"/>
              <a:gd name="connsiteY5" fmla="*/ 4116520 h 4773110"/>
              <a:gd name="connsiteX6" fmla="*/ 182481 w 4579383"/>
              <a:gd name="connsiteY6" fmla="*/ 4553975 h 4773110"/>
              <a:gd name="connsiteX7" fmla="*/ 0 w 4579383"/>
              <a:gd name="connsiteY7" fmla="*/ 4773110 h 4773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79383" h="4773110">
                <a:moveTo>
                  <a:pt x="4579383" y="4773110"/>
                </a:moveTo>
                <a:lnTo>
                  <a:pt x="4579383" y="0"/>
                </a:lnTo>
                <a:lnTo>
                  <a:pt x="4526952" y="55671"/>
                </a:lnTo>
                <a:cubicBezTo>
                  <a:pt x="4446623" y="147271"/>
                  <a:pt x="4374598" y="242740"/>
                  <a:pt x="4312537" y="340722"/>
                </a:cubicBezTo>
                <a:cubicBezTo>
                  <a:pt x="3922463" y="999845"/>
                  <a:pt x="4187702" y="2051372"/>
                  <a:pt x="3744474" y="2621342"/>
                </a:cubicBezTo>
                <a:cubicBezTo>
                  <a:pt x="3053057" y="3583186"/>
                  <a:pt x="1511819" y="3422032"/>
                  <a:pt x="661045" y="4116520"/>
                </a:cubicBezTo>
                <a:cubicBezTo>
                  <a:pt x="480488" y="4255637"/>
                  <a:pt x="321380" y="4401936"/>
                  <a:pt x="182481" y="4553975"/>
                </a:cubicBezTo>
                <a:lnTo>
                  <a:pt x="0" y="4773110"/>
                </a:lnTo>
                <a:close/>
              </a:path>
            </a:pathLst>
          </a:custGeom>
          <a:solidFill>
            <a:srgbClr val="FB9A67"/>
          </a:solidFill>
          <a:ln w="6355" cap="flat">
            <a:noFill/>
            <a:prstDash val="solid"/>
            <a:miter/>
          </a:ln>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pic>
        <p:nvPicPr>
          <p:cNvPr id="6" name="图片 5" descr="WPS图片编辑"/>
          <p:cNvPicPr>
            <a:picLocks noChangeAspect="1"/>
          </p:cNvPicPr>
          <p:nvPr userDrawn="1"/>
        </p:nvPicPr>
        <p:blipFill>
          <a:blip r:embed="rId3"/>
          <a:stretch>
            <a:fillRect/>
          </a:stretch>
        </p:blipFill>
        <p:spPr>
          <a:xfrm>
            <a:off x="11347450" y="66040"/>
            <a:ext cx="778510" cy="829945"/>
          </a:xfrm>
          <a:prstGeom prst="rect">
            <a:avLst/>
          </a:prstGeom>
        </p:spPr>
      </p:pic>
      <p:sp>
        <p:nvSpPr>
          <p:cNvPr id="7" name="标题占位符 1"/>
          <p:cNvSpPr>
            <a:spLocks noGrp="1"/>
          </p:cNvSpPr>
          <p:nvPr>
            <p:ph type="title"/>
          </p:nvPr>
        </p:nvSpPr>
        <p:spPr>
          <a:xfrm>
            <a:off x="838200" y="367030"/>
            <a:ext cx="10515600" cy="559435"/>
          </a:xfrm>
          <a:prstGeom prst="rect">
            <a:avLst/>
          </a:prstGeom>
        </p:spPr>
        <p:txBody>
          <a:bodyPr vert="horz" lIns="91440" tIns="45720" rIns="91440" bIns="45720" rtlCol="0" anchor="ctr">
            <a:normAutofit/>
          </a:bodyPr>
          <a:p>
            <a:r>
              <a:rPr lang="zh-CN" altLang="en-US" smtClean="0"/>
              <a:t>单击此处编辑母版标题样式</a:t>
            </a:r>
            <a:endParaRPr lang="zh-CN" altLang="en-US"/>
          </a:p>
        </p:txBody>
      </p:sp>
      <p:sp>
        <p:nvSpPr>
          <p:cNvPr id="8" name="文本占位符 7"/>
          <p:cNvSpPr>
            <a:spLocks noGrp="1"/>
          </p:cNvSpPr>
          <p:nvPr>
            <p:ph type="body" idx="1"/>
          </p:nvPr>
        </p:nvSpPr>
        <p:spPr>
          <a:xfrm>
            <a:off x="838200" y="1323340"/>
            <a:ext cx="10515600" cy="4961255"/>
          </a:xfrm>
          <a:prstGeom prst="rect">
            <a:avLst/>
          </a:prstGeom>
        </p:spPr>
        <p:txBody>
          <a:bodyPr vert="horz" lIns="91440" tIns="45720" rIns="91440" bIns="45720" rtlCol="0">
            <a:normAutofit/>
          </a:bodyPr>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9" name="灯片编号占位符 8"/>
          <p:cNvSpPr>
            <a:spLocks noGrp="1"/>
          </p:cNvSpPr>
          <p:nvPr>
            <p:ph type="sldNum" sz="quarter" idx="4"/>
          </p:nvPr>
        </p:nvSpPr>
        <p:spPr>
          <a:xfrm>
            <a:off x="157480" y="6377305"/>
            <a:ext cx="847090" cy="365125"/>
          </a:xfrm>
          <a:prstGeom prst="rect">
            <a:avLst/>
          </a:prstGeom>
        </p:spPr>
        <p:txBody>
          <a:bodyPr vert="horz" lIns="91440" tIns="45720" rIns="91440" bIns="45720" rtlCol="0" anchor="ctr"/>
          <a:lstStyle>
            <a:lvl1pPr algn="l">
              <a:defRPr sz="1600" b="1">
                <a:solidFill>
                  <a:schemeClr val="tx1"/>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defTabSz="914400" rtl="0" eaLnBrk="1" latinLnBrk="0" hangingPunct="1">
        <a:lnSpc>
          <a:spcPct val="90000"/>
        </a:lnSpc>
        <a:spcBef>
          <a:spcPct val="0"/>
        </a:spcBef>
        <a:buNone/>
        <a:defRPr sz="2000" kern="1200">
          <a:solidFill>
            <a:schemeClr val="tx1"/>
          </a:solidFill>
          <a:latin typeface="华文中宋" panose="02010600040101010101" charset="-122"/>
          <a:ea typeface="华文中宋" panose="02010600040101010101" charset="-122"/>
          <a:cs typeface="+mj-cs"/>
        </a:defRPr>
      </a:lvl1pPr>
    </p:titleStyle>
    <p:bodyStyle>
      <a:lvl1pPr marL="228600" indent="-228600" algn="l" defTabSz="914400" rtl="0" eaLnBrk="1" fontAlgn="auto" latinLnBrk="0" hangingPunct="1">
        <a:lnSpc>
          <a:spcPct val="120000"/>
        </a:lnSpc>
        <a:spcBef>
          <a:spcPts val="10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1pPr>
      <a:lvl2pPr marL="685800" indent="-228600" algn="l" defTabSz="914400" rtl="0" eaLnBrk="1" fontAlgn="auto" latinLnBrk="0" hangingPunct="1">
        <a:lnSpc>
          <a:spcPct val="120000"/>
        </a:lnSpc>
        <a:spcBef>
          <a:spcPts val="5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2pPr>
      <a:lvl3pPr marL="1143000" indent="-228600" algn="l" defTabSz="914400" rtl="0" eaLnBrk="1" fontAlgn="auto" latinLnBrk="0" hangingPunct="1">
        <a:lnSpc>
          <a:spcPct val="120000"/>
        </a:lnSpc>
        <a:spcBef>
          <a:spcPts val="5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3pPr>
      <a:lvl4pPr marL="1600200" indent="-228600" algn="l" defTabSz="914400" rtl="0" eaLnBrk="1" fontAlgn="auto" latinLnBrk="0" hangingPunct="1">
        <a:lnSpc>
          <a:spcPct val="120000"/>
        </a:lnSpc>
        <a:spcBef>
          <a:spcPts val="5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4pPr>
      <a:lvl5pPr marL="2057400" indent="-228600" algn="l" defTabSz="914400" rtl="0" eaLnBrk="1" fontAlgn="auto" latinLnBrk="0" hangingPunct="1">
        <a:lnSpc>
          <a:spcPct val="120000"/>
        </a:lnSpc>
        <a:spcBef>
          <a:spcPts val="5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图片5"/>
          <p:cNvPicPr>
            <a:picLocks noChangeAspect="1"/>
          </p:cNvPicPr>
          <p:nvPr/>
        </p:nvPicPr>
        <p:blipFill>
          <a:blip r:embed="rId1"/>
          <a:stretch>
            <a:fillRect/>
          </a:stretch>
        </p:blipFill>
        <p:spPr>
          <a:xfrm>
            <a:off x="0" y="0"/>
            <a:ext cx="12213590" cy="6858000"/>
          </a:xfrm>
          <a:prstGeom prst="rect">
            <a:avLst/>
          </a:prstGeom>
        </p:spPr>
      </p:pic>
      <p:sp>
        <p:nvSpPr>
          <p:cNvPr id="56" name="矩形 55"/>
          <p:cNvSpPr/>
          <p:nvPr/>
        </p:nvSpPr>
        <p:spPr>
          <a:xfrm>
            <a:off x="2249170" y="3014345"/>
            <a:ext cx="6113780" cy="82994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34085" eaLnBrk="1" fontAlgn="auto" latinLnBrk="0" hangingPunct="1">
              <a:lnSpc>
                <a:spcPct val="100000"/>
              </a:lnSpc>
              <a:spcBef>
                <a:spcPts val="0"/>
              </a:spcBef>
              <a:spcAft>
                <a:spcPts val="0"/>
              </a:spcAft>
              <a:buClrTx/>
              <a:buSzTx/>
              <a:buFontTx/>
              <a:buNone/>
              <a:defRPr/>
            </a:pPr>
            <a:r>
              <a:rPr kumimoji="0" lang="zh-CN" altLang="en-US" sz="4800" b="1" i="0" u="none" strike="noStrike" kern="0" cap="none" spc="0" normalizeH="0" baseline="0" noProof="0" dirty="0">
                <a:ln>
                  <a:noFill/>
                </a:ln>
                <a:solidFill>
                  <a:schemeClr val="tx1"/>
                </a:solidFill>
                <a:effectLst/>
                <a:uLnTx/>
                <a:uFillTx/>
                <a:latin typeface="华文中宋" panose="02010600040101010101" charset="-122"/>
                <a:ea typeface="华文中宋" panose="02010600040101010101" charset="-122"/>
                <a:cs typeface="华文中宋" panose="02010600040101010101" charset="-122"/>
              </a:rPr>
              <a:t>第二章　保险概述</a:t>
            </a:r>
            <a:endParaRPr kumimoji="0" lang="zh-CN" altLang="en-US" sz="4800" b="1" i="0" u="none" strike="noStrike" kern="0" cap="none" spc="0" normalizeH="0" baseline="0" noProof="0" dirty="0">
              <a:ln>
                <a:noFill/>
              </a:ln>
              <a:solidFill>
                <a:schemeClr val="tx1"/>
              </a:solidFill>
              <a:effectLst/>
              <a:uLnTx/>
              <a:uFillTx/>
              <a:latin typeface="华文中宋" panose="02010600040101010101" charset="-122"/>
              <a:ea typeface="华文中宋" panose="02010600040101010101" charset="-122"/>
              <a:cs typeface="华文中宋" panose="0201060004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　第三节　保险的分类</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三、按风险管理的对象分类</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(一)财产保险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(二)人身保险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(三)责任保险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(四)信用保险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　第三节　保险的分类</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四、按经营主体分类</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(一)国营保险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国营保险是由国家或政府投资设立的保险经营组织经营的保险。国营保险既可以由政府机构直接经营,也可以通过国家法规或法令要求规定由某个团体来经营。</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(二)私营保险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私营保险是指由私人投资设立的保险经营组织经营的保险。在保险业发达的国家,90%的保险经营组织是私营保险组织。私营保险的组织形式有股份保险公司、相互保险公司、保险合作社和个人经营的保险。</a:t>
            </a:r>
            <a:endParaRPr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第四节　保险基金</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一、社会后备基金的形式</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(一)集中形式的后备基金</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(二)互助形式的后备基金</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(三)保险形式的后备基金</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(四)自保形式的后备基金</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(五)社会保障形式的后备基金</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第四节　保险基金</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二、保险基金的运动规律</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(一)保险费收取</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(二)准备金的积累和投资运用</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(三)经济补偿或给付</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第四节　保险基金</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三、保险基金的特点</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(一)社会性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(二)增值性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(三)返还性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任意多边形: 形状 25"/>
          <p:cNvSpPr/>
          <p:nvPr/>
        </p:nvSpPr>
        <p:spPr>
          <a:xfrm rot="6380971" flipH="1">
            <a:off x="10335359" y="4942565"/>
            <a:ext cx="2887364" cy="1460806"/>
          </a:xfrm>
          <a:custGeom>
            <a:avLst/>
            <a:gdLst>
              <a:gd name="connsiteX0" fmla="*/ 5548792 w 5548792"/>
              <a:gd name="connsiteY0" fmla="*/ 1386192 h 2807305"/>
              <a:gd name="connsiteX1" fmla="*/ 823548 w 5548792"/>
              <a:gd name="connsiteY1" fmla="*/ 0 h 2807305"/>
              <a:gd name="connsiteX2" fmla="*/ 0 w 5548792"/>
              <a:gd name="connsiteY2" fmla="*/ 2807305 h 2807305"/>
              <a:gd name="connsiteX3" fmla="*/ 124089 w 5548792"/>
              <a:gd name="connsiteY3" fmla="*/ 2769579 h 2807305"/>
              <a:gd name="connsiteX4" fmla="*/ 249526 w 5548792"/>
              <a:gd name="connsiteY4" fmla="*/ 2720479 h 2807305"/>
              <a:gd name="connsiteX5" fmla="*/ 1579970 w 5548792"/>
              <a:gd name="connsiteY5" fmla="*/ 1513015 h 2807305"/>
              <a:gd name="connsiteX6" fmla="*/ 4177784 w 5548792"/>
              <a:gd name="connsiteY6" fmla="*/ 1886578 h 2807305"/>
              <a:gd name="connsiteX7" fmla="*/ 5462574 w 5548792"/>
              <a:gd name="connsiteY7" fmla="*/ 1454875 h 2807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48792" h="2807305">
                <a:moveTo>
                  <a:pt x="5548792" y="1386192"/>
                </a:moveTo>
                <a:lnTo>
                  <a:pt x="823548" y="0"/>
                </a:lnTo>
                <a:lnTo>
                  <a:pt x="0" y="2807305"/>
                </a:lnTo>
                <a:lnTo>
                  <a:pt x="124089" y="2769579"/>
                </a:lnTo>
                <a:cubicBezTo>
                  <a:pt x="167084" y="2754695"/>
                  <a:pt x="208964" y="2738321"/>
                  <a:pt x="249526" y="2720479"/>
                </a:cubicBezTo>
                <a:cubicBezTo>
                  <a:pt x="777807" y="2468596"/>
                  <a:pt x="1055747" y="1685347"/>
                  <a:pt x="1579970" y="1513015"/>
                </a:cubicBezTo>
                <a:cubicBezTo>
                  <a:pt x="2428645" y="1197978"/>
                  <a:pt x="3341204" y="1962963"/>
                  <a:pt x="4177784" y="1886578"/>
                </a:cubicBezTo>
                <a:cubicBezTo>
                  <a:pt x="4699865" y="1853731"/>
                  <a:pt x="5126530" y="1696779"/>
                  <a:pt x="5462574" y="1454875"/>
                </a:cubicBezTo>
                <a:close/>
              </a:path>
            </a:pathLst>
          </a:custGeom>
          <a:solidFill>
            <a:srgbClr val="FCA576"/>
          </a:solidFill>
          <a:ln w="8109" cap="flat">
            <a:noFill/>
            <a:prstDash val="solid"/>
            <a:miter/>
          </a:ln>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ea typeface="思源黑体" panose="020B0500000000000000" pitchFamily="34" charset="-122"/>
            </a:endParaRPr>
          </a:p>
        </p:txBody>
      </p:sp>
      <p:sp>
        <p:nvSpPr>
          <p:cNvPr id="75" name="任意多边形: 形状 14"/>
          <p:cNvSpPr/>
          <p:nvPr/>
        </p:nvSpPr>
        <p:spPr>
          <a:xfrm rot="5400000" flipH="1">
            <a:off x="44841" y="-44841"/>
            <a:ext cx="2119947" cy="2209629"/>
          </a:xfrm>
          <a:custGeom>
            <a:avLst/>
            <a:gdLst>
              <a:gd name="connsiteX0" fmla="*/ 4579383 w 4579383"/>
              <a:gd name="connsiteY0" fmla="*/ 4773110 h 4773110"/>
              <a:gd name="connsiteX1" fmla="*/ 4579383 w 4579383"/>
              <a:gd name="connsiteY1" fmla="*/ 0 h 4773110"/>
              <a:gd name="connsiteX2" fmla="*/ 4526952 w 4579383"/>
              <a:gd name="connsiteY2" fmla="*/ 55671 h 4773110"/>
              <a:gd name="connsiteX3" fmla="*/ 4312537 w 4579383"/>
              <a:gd name="connsiteY3" fmla="*/ 340722 h 4773110"/>
              <a:gd name="connsiteX4" fmla="*/ 3744474 w 4579383"/>
              <a:gd name="connsiteY4" fmla="*/ 2621342 h 4773110"/>
              <a:gd name="connsiteX5" fmla="*/ 661045 w 4579383"/>
              <a:gd name="connsiteY5" fmla="*/ 4116520 h 4773110"/>
              <a:gd name="connsiteX6" fmla="*/ 182481 w 4579383"/>
              <a:gd name="connsiteY6" fmla="*/ 4553975 h 4773110"/>
              <a:gd name="connsiteX7" fmla="*/ 0 w 4579383"/>
              <a:gd name="connsiteY7" fmla="*/ 4773110 h 4773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79383" h="4773110">
                <a:moveTo>
                  <a:pt x="4579383" y="4773110"/>
                </a:moveTo>
                <a:lnTo>
                  <a:pt x="4579383" y="0"/>
                </a:lnTo>
                <a:lnTo>
                  <a:pt x="4526952" y="55671"/>
                </a:lnTo>
                <a:cubicBezTo>
                  <a:pt x="4446623" y="147271"/>
                  <a:pt x="4374598" y="242740"/>
                  <a:pt x="4312537" y="340722"/>
                </a:cubicBezTo>
                <a:cubicBezTo>
                  <a:pt x="3922463" y="999845"/>
                  <a:pt x="4187702" y="2051372"/>
                  <a:pt x="3744474" y="2621342"/>
                </a:cubicBezTo>
                <a:cubicBezTo>
                  <a:pt x="3053057" y="3583186"/>
                  <a:pt x="1511819" y="3422032"/>
                  <a:pt x="661045" y="4116520"/>
                </a:cubicBezTo>
                <a:cubicBezTo>
                  <a:pt x="480488" y="4255637"/>
                  <a:pt x="321380" y="4401936"/>
                  <a:pt x="182481" y="4553975"/>
                </a:cubicBezTo>
                <a:lnTo>
                  <a:pt x="0" y="4773110"/>
                </a:lnTo>
                <a:close/>
              </a:path>
            </a:pathLst>
          </a:custGeom>
          <a:solidFill>
            <a:srgbClr val="FB9A67"/>
          </a:solidFill>
          <a:ln w="6355" cap="flat">
            <a:noFill/>
            <a:prstDash val="solid"/>
            <a:miter/>
          </a:ln>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ea typeface="思源黑体" panose="020B0500000000000000" pitchFamily="34" charset="-122"/>
            </a:endParaRPr>
          </a:p>
        </p:txBody>
      </p:sp>
      <p:sp>
        <p:nvSpPr>
          <p:cNvPr id="56" name="矩形 55"/>
          <p:cNvSpPr/>
          <p:nvPr/>
        </p:nvSpPr>
        <p:spPr>
          <a:xfrm>
            <a:off x="2726783" y="285193"/>
            <a:ext cx="2140201" cy="82994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34085" eaLnBrk="1" fontAlgn="auto" latinLnBrk="0" hangingPunct="1">
              <a:lnSpc>
                <a:spcPct val="100000"/>
              </a:lnSpc>
              <a:spcBef>
                <a:spcPts val="0"/>
              </a:spcBef>
              <a:spcAft>
                <a:spcPts val="0"/>
              </a:spcAft>
              <a:buClrTx/>
              <a:buSzTx/>
              <a:buFontTx/>
              <a:buNone/>
              <a:defRPr/>
            </a:pPr>
            <a:r>
              <a:rPr kumimoji="0" lang="zh-CN" altLang="en-US" sz="4800" b="1" i="0" u="none" strike="noStrike" kern="0" cap="none" spc="0" normalizeH="0" baseline="0" noProof="0" dirty="0">
                <a:ln>
                  <a:noFill/>
                </a:ln>
                <a:solidFill>
                  <a:schemeClr val="tx1"/>
                </a:solidFill>
                <a:effectLst/>
                <a:uLnTx/>
                <a:uFillTx/>
                <a:latin typeface="华文中宋" panose="02010600040101010101" charset="-122"/>
                <a:ea typeface="华文中宋" panose="02010600040101010101" charset="-122"/>
                <a:cs typeface="华文中宋" panose="02010600040101010101" charset="-122"/>
              </a:rPr>
              <a:t>目 录</a:t>
            </a:r>
            <a:endParaRPr kumimoji="0" lang="zh-CN" altLang="en-US" sz="4800" b="1" i="0" u="none" strike="noStrike" kern="0" cap="none" spc="0" normalizeH="0" baseline="0" noProof="0" dirty="0">
              <a:ln>
                <a:noFill/>
              </a:ln>
              <a:solidFill>
                <a:schemeClr val="tx1"/>
              </a:solidFill>
              <a:effectLst/>
              <a:uLnTx/>
              <a:uFillTx/>
              <a:latin typeface="华文中宋" panose="02010600040101010101" charset="-122"/>
              <a:ea typeface="华文中宋" panose="02010600040101010101" charset="-122"/>
              <a:cs typeface="华文中宋" panose="02010600040101010101" charset="-122"/>
            </a:endParaRPr>
          </a:p>
        </p:txBody>
      </p:sp>
      <p:sp>
        <p:nvSpPr>
          <p:cNvPr id="57" name="Rectangle 4"/>
          <p:cNvSpPr txBox="1">
            <a:spLocks noChangeArrowheads="1"/>
          </p:cNvSpPr>
          <p:nvPr/>
        </p:nvSpPr>
        <p:spPr bwMode="auto">
          <a:xfrm>
            <a:off x="4127951" y="524447"/>
            <a:ext cx="2774766" cy="381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fontAlgn="auto">
              <a:spcBef>
                <a:spcPts val="0"/>
              </a:spcBef>
              <a:spcAft>
                <a:spcPts val="0"/>
              </a:spcAft>
              <a:defRPr/>
            </a:pPr>
            <a:r>
              <a:rPr kumimoji="0" lang="en-US" altLang="zh-CN" sz="3200" b="0" i="0" u="none" strike="noStrike" kern="0" cap="none" spc="0" normalizeH="0" baseline="0" noProof="0" dirty="0">
                <a:ln>
                  <a:noFill/>
                </a:ln>
                <a:solidFill>
                  <a:schemeClr val="tx1">
                    <a:lumMod val="75000"/>
                    <a:lumOff val="25000"/>
                  </a:schemeClr>
                </a:solidFill>
                <a:effectLst/>
                <a:uLnTx/>
                <a:uFillTx/>
                <a:ea typeface="思源黑体" panose="020B0500000000000000" pitchFamily="34" charset="-122"/>
                <a:cs typeface="+mn-ea"/>
              </a:rPr>
              <a:t>CONTENTS</a:t>
            </a:r>
            <a:endParaRPr kumimoji="0" lang="zh-CN" altLang="en-US" sz="3200" b="0" i="0" u="none" strike="noStrike" kern="0" cap="none" spc="0" normalizeH="0" baseline="0" noProof="0" dirty="0">
              <a:ln>
                <a:noFill/>
              </a:ln>
              <a:solidFill>
                <a:schemeClr val="tx1">
                  <a:lumMod val="75000"/>
                  <a:lumOff val="25000"/>
                </a:schemeClr>
              </a:solidFill>
              <a:effectLst/>
              <a:uLnTx/>
              <a:uFillTx/>
              <a:ea typeface="思源黑体" panose="020B0500000000000000" pitchFamily="34" charset="-122"/>
              <a:cs typeface="+mn-ea"/>
            </a:endParaRPr>
          </a:p>
        </p:txBody>
      </p:sp>
      <p:grpSp>
        <p:nvGrpSpPr>
          <p:cNvPr id="2" name="组合 1"/>
          <p:cNvGrpSpPr/>
          <p:nvPr/>
        </p:nvGrpSpPr>
        <p:grpSpPr>
          <a:xfrm>
            <a:off x="2766060" y="2413635"/>
            <a:ext cx="5506720" cy="2731770"/>
            <a:chOff x="4356" y="3801"/>
            <a:chExt cx="8672" cy="4302"/>
          </a:xfrm>
        </p:grpSpPr>
        <p:grpSp>
          <p:nvGrpSpPr>
            <p:cNvPr id="13" name="组合 12"/>
            <p:cNvGrpSpPr/>
            <p:nvPr/>
          </p:nvGrpSpPr>
          <p:grpSpPr>
            <a:xfrm rot="0">
              <a:off x="4356" y="7231"/>
              <a:ext cx="8672" cy="872"/>
              <a:chOff x="5752270" y="5142849"/>
              <a:chExt cx="5341258" cy="783771"/>
            </a:xfrm>
          </p:grpSpPr>
          <p:sp>
            <p:nvSpPr>
              <p:cNvPr id="34" name="矩形 33"/>
              <p:cNvSpPr/>
              <p:nvPr/>
            </p:nvSpPr>
            <p:spPr>
              <a:xfrm>
                <a:off x="6477824" y="5142849"/>
                <a:ext cx="4615704" cy="783771"/>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35" name="文本框 20"/>
              <p:cNvSpPr txBox="1"/>
              <p:nvPr/>
            </p:nvSpPr>
            <p:spPr>
              <a:xfrm>
                <a:off x="6388517" y="5303738"/>
                <a:ext cx="4459877" cy="521316"/>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zh-CN" altLang="en-US" b="1" dirty="0">
                    <a:solidFill>
                      <a:schemeClr val="tx1">
                        <a:lumMod val="85000"/>
                        <a:lumOff val="15000"/>
                      </a:schemeClr>
                    </a:solidFill>
                    <a:latin typeface="等线" panose="02010600030101010101" charset="-122"/>
                    <a:ea typeface="等线" panose="02010600030101010101" charset="-122"/>
                    <a:cs typeface="+mn-ea"/>
                  </a:rPr>
                  <a:t>　第四节　保险基金</a:t>
                </a:r>
                <a:endParaRPr lang="zh-CN" altLang="en-US" b="1" dirty="0">
                  <a:solidFill>
                    <a:schemeClr val="tx1">
                      <a:lumMod val="85000"/>
                      <a:lumOff val="15000"/>
                    </a:schemeClr>
                  </a:solidFill>
                  <a:latin typeface="等线" panose="02010600030101010101" charset="-122"/>
                  <a:ea typeface="等线" panose="02010600030101010101" charset="-122"/>
                  <a:cs typeface="+mn-ea"/>
                </a:endParaRPr>
              </a:p>
            </p:txBody>
          </p:sp>
          <p:sp>
            <p:nvSpPr>
              <p:cNvPr id="37" name="矩形 36"/>
              <p:cNvSpPr/>
              <p:nvPr/>
            </p:nvSpPr>
            <p:spPr>
              <a:xfrm>
                <a:off x="5752270" y="5142849"/>
                <a:ext cx="726170" cy="783771"/>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nvGrpSpPr>
            <p:cNvPr id="14" name="组合 13"/>
            <p:cNvGrpSpPr/>
            <p:nvPr/>
          </p:nvGrpSpPr>
          <p:grpSpPr>
            <a:xfrm rot="0">
              <a:off x="4356" y="3801"/>
              <a:ext cx="8672" cy="872"/>
              <a:chOff x="5752270" y="1768278"/>
              <a:chExt cx="5341258" cy="783771"/>
            </a:xfrm>
          </p:grpSpPr>
          <p:sp>
            <p:nvSpPr>
              <p:cNvPr id="29" name="矩形 28"/>
              <p:cNvSpPr/>
              <p:nvPr/>
            </p:nvSpPr>
            <p:spPr>
              <a:xfrm>
                <a:off x="6429782" y="1768278"/>
                <a:ext cx="4663746" cy="783771"/>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30" name="文本框 4"/>
              <p:cNvSpPr txBox="1"/>
              <p:nvPr/>
            </p:nvSpPr>
            <p:spPr>
              <a:xfrm>
                <a:off x="6387285" y="1929167"/>
                <a:ext cx="3845188" cy="521316"/>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b="1" dirty="0">
                    <a:solidFill>
                      <a:schemeClr val="tx1">
                        <a:lumMod val="85000"/>
                        <a:lumOff val="15000"/>
                      </a:schemeClr>
                    </a:solidFill>
                    <a:latin typeface="等线" panose="02010600030101010101" charset="-122"/>
                    <a:ea typeface="等线" panose="02010600030101010101" charset="-122"/>
                    <a:cs typeface="等线" panose="02010600030101010101" charset="-122"/>
                  </a:rPr>
                  <a:t>　第一节　保险的要素和特征</a:t>
                </a:r>
                <a:endParaRPr b="1" dirty="0">
                  <a:solidFill>
                    <a:schemeClr val="tx1">
                      <a:lumMod val="85000"/>
                      <a:lumOff val="15000"/>
                    </a:schemeClr>
                  </a:solidFill>
                  <a:latin typeface="等线" panose="02010600030101010101" charset="-122"/>
                  <a:ea typeface="等线" panose="02010600030101010101" charset="-122"/>
                  <a:cs typeface="等线" panose="02010600030101010101" charset="-122"/>
                </a:endParaRPr>
              </a:p>
            </p:txBody>
          </p:sp>
          <p:sp>
            <p:nvSpPr>
              <p:cNvPr id="32" name="矩形 31"/>
              <p:cNvSpPr/>
              <p:nvPr/>
            </p:nvSpPr>
            <p:spPr>
              <a:xfrm>
                <a:off x="5752270" y="1768278"/>
                <a:ext cx="724938" cy="783771"/>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nvGrpSpPr>
            <p:cNvPr id="15" name="组合 14"/>
            <p:cNvGrpSpPr/>
            <p:nvPr/>
          </p:nvGrpSpPr>
          <p:grpSpPr>
            <a:xfrm rot="0">
              <a:off x="4356" y="6072"/>
              <a:ext cx="8672" cy="888"/>
              <a:chOff x="5752270" y="4017992"/>
              <a:chExt cx="5341258" cy="799060"/>
            </a:xfrm>
          </p:grpSpPr>
          <p:sp>
            <p:nvSpPr>
              <p:cNvPr id="24" name="矩形 23"/>
              <p:cNvSpPr/>
              <p:nvPr/>
            </p:nvSpPr>
            <p:spPr>
              <a:xfrm>
                <a:off x="6476592" y="4017992"/>
                <a:ext cx="4616936" cy="783767"/>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25" name="文本框 19"/>
              <p:cNvSpPr txBox="1"/>
              <p:nvPr/>
            </p:nvSpPr>
            <p:spPr>
              <a:xfrm>
                <a:off x="6381126" y="4179065"/>
                <a:ext cx="3978843" cy="521909"/>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zh-CN" altLang="en-US" b="1" dirty="0">
                    <a:solidFill>
                      <a:schemeClr val="tx1">
                        <a:lumMod val="85000"/>
                        <a:lumOff val="15000"/>
                      </a:schemeClr>
                    </a:solidFill>
                    <a:latin typeface="等线" panose="02010600030101010101" charset="-122"/>
                    <a:ea typeface="等线" panose="02010600030101010101" charset="-122"/>
                    <a:cs typeface="+mn-ea"/>
                  </a:rPr>
                  <a:t>　第三节　保险的分类</a:t>
                </a:r>
                <a:endParaRPr lang="zh-CN" altLang="en-US" b="1" dirty="0">
                  <a:solidFill>
                    <a:schemeClr val="tx1">
                      <a:lumMod val="85000"/>
                      <a:lumOff val="15000"/>
                    </a:schemeClr>
                  </a:solidFill>
                  <a:latin typeface="等线" panose="02010600030101010101" charset="-122"/>
                  <a:ea typeface="等线" panose="02010600030101010101" charset="-122"/>
                  <a:cs typeface="+mn-ea"/>
                </a:endParaRPr>
              </a:p>
            </p:txBody>
          </p:sp>
          <p:sp>
            <p:nvSpPr>
              <p:cNvPr id="27" name="矩形 26"/>
              <p:cNvSpPr/>
              <p:nvPr/>
            </p:nvSpPr>
            <p:spPr>
              <a:xfrm>
                <a:off x="5752270" y="4033285"/>
                <a:ext cx="724938" cy="783767"/>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nvGrpSpPr>
            <p:cNvPr id="16" name="组合 15"/>
            <p:cNvGrpSpPr/>
            <p:nvPr/>
          </p:nvGrpSpPr>
          <p:grpSpPr>
            <a:xfrm rot="0">
              <a:off x="4356" y="4960"/>
              <a:ext cx="8672" cy="872"/>
              <a:chOff x="5752270" y="2893135"/>
              <a:chExt cx="5341258" cy="783771"/>
            </a:xfrm>
          </p:grpSpPr>
          <p:sp>
            <p:nvSpPr>
              <p:cNvPr id="19" name="矩形 18"/>
              <p:cNvSpPr/>
              <p:nvPr/>
            </p:nvSpPr>
            <p:spPr>
              <a:xfrm>
                <a:off x="6477824" y="2893135"/>
                <a:ext cx="4615704" cy="783771"/>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20" name="文本框 18"/>
              <p:cNvSpPr txBox="1"/>
              <p:nvPr/>
            </p:nvSpPr>
            <p:spPr>
              <a:xfrm>
                <a:off x="6365112" y="3054024"/>
                <a:ext cx="3920947" cy="521316"/>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b="1" dirty="0">
                    <a:solidFill>
                      <a:schemeClr val="tx1">
                        <a:lumMod val="85000"/>
                        <a:lumOff val="15000"/>
                      </a:schemeClr>
                    </a:solidFill>
                    <a:latin typeface="等线" panose="02010600030101010101" charset="-122"/>
                    <a:ea typeface="等线" panose="02010600030101010101" charset="-122"/>
                    <a:cs typeface="等线" panose="02010600030101010101" charset="-122"/>
                  </a:rPr>
                  <a:t>　第二节　保险的职能和作用</a:t>
                </a:r>
                <a:endParaRPr b="1" dirty="0">
                  <a:solidFill>
                    <a:schemeClr val="tx1">
                      <a:lumMod val="85000"/>
                      <a:lumOff val="15000"/>
                    </a:schemeClr>
                  </a:solidFill>
                  <a:latin typeface="等线" panose="02010600030101010101" charset="-122"/>
                  <a:ea typeface="等线" panose="02010600030101010101" charset="-122"/>
                  <a:cs typeface="等线" panose="02010600030101010101" charset="-122"/>
                </a:endParaRPr>
              </a:p>
            </p:txBody>
          </p:sp>
          <p:sp>
            <p:nvSpPr>
              <p:cNvPr id="22" name="矩形 21"/>
              <p:cNvSpPr/>
              <p:nvPr/>
            </p:nvSpPr>
            <p:spPr>
              <a:xfrm>
                <a:off x="5752270" y="2893135"/>
                <a:ext cx="724938" cy="783771"/>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spTree>
  </p:cSld>
  <p:clrMapOvr>
    <a:masterClrMapping/>
  </p:clrMapOvr>
  <p:transition spd="slow" advTm="8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7"/>
                                        </p:tgtEl>
                                        <p:attrNameLst>
                                          <p:attrName>style.visibility</p:attrName>
                                        </p:attrNameLst>
                                      </p:cBhvr>
                                      <p:to>
                                        <p:strVal val="visible"/>
                                      </p:to>
                                    </p:set>
                                    <p:animEffect transition="in" filter="fade">
                                      <p:cBhvr>
                                        <p:cTn id="10" dur="500"/>
                                        <p:tgtEl>
                                          <p:spTgt spid="5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5"/>
                                        </p:tgtEl>
                                        <p:attrNameLst>
                                          <p:attrName>style.visibility</p:attrName>
                                        </p:attrNameLst>
                                      </p:cBhvr>
                                      <p:to>
                                        <p:strVal val="visible"/>
                                      </p:to>
                                    </p:set>
                                    <p:animEffect transition="in" filter="fade">
                                      <p:cBhvr>
                                        <p:cTn id="15" dur="500"/>
                                        <p:tgtEl>
                                          <p:spTgt spid="7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4"/>
                                        </p:tgtEl>
                                        <p:attrNameLst>
                                          <p:attrName>style.visibility</p:attrName>
                                        </p:attrNameLst>
                                      </p:cBhvr>
                                      <p:to>
                                        <p:strVal val="visible"/>
                                      </p:to>
                                    </p:set>
                                    <p:animEffect transition="in" filter="fade">
                                      <p:cBhvr>
                                        <p:cTn id="18"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bldLvl="0" animBg="1"/>
      <p:bldP spid="75" grpId="0" bldLvl="0" animBg="1"/>
      <p:bldP spid="56" grpId="0"/>
      <p:bldP spid="57"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第一节　保险的要素和特征</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一、保险的定义</a:t>
            </a:r>
            <a:endParaRPr lang="zh-CN" altLang="zh-CN" sz="2600" b="1" dirty="0">
              <a:latin typeface="黑体" panose="02010609060101010101" charset="-122"/>
              <a:ea typeface="黑体" panose="02010609060101010101" charset="-122"/>
            </a:endParaRPr>
          </a:p>
          <a:p>
            <a:r>
              <a:rPr lang="zh-CN" altLang="en-US"/>
              <a:t>现代保险的含义可以从两个方面来诠释。一是从经济的角度来诠释:保险是一种经济补偿制度,是分摊意外事故损失的一种财务安排。二是从法律的角度来诠释:保险是一种合同行为,保险经济关系是通过保险双方订立保险合同来确立的。</a:t>
            </a:r>
            <a:endParaRPr lang="zh-CN" altLang="en-US"/>
          </a:p>
          <a:p>
            <a:r>
              <a:rPr lang="zh-CN" altLang="en-US"/>
              <a:t>《中华人民共和国保险法》(以下简称《保险法》)第二条将保险定义为:“本法所称保险,是指投保人根据合同约定,向保险人支付保险费,保险人对于合同约定的可能发生的事故因其发生所造成的财产损失承担赔偿保险金责任,或者当被保险人死亡、伤残、疾病或者达到合同约定的年龄、期限时承担给付保险金责任的商业保险行为。”</a:t>
            </a:r>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第一节　保险的要素和特征</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二、保险的要素</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(一)可保风险的存在</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(二)大量同质风险的集合与分散</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(三)保险费率的厘定</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(四)保险基金的建立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(五)保险合同的订立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第一节　保险的要素和特征</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三、保险的特征</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(一)保险与救济</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(二)保险与赌博</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(三)保险与储蓄</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第二节　保险的职能和作用</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一、保险的职能</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(一)保险的基本职能</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1.分担风险</a:t>
            </a:r>
            <a:endParaRPr lang="zh-CN" altLang="en-US"/>
          </a:p>
          <a:p>
            <a:r>
              <a:rPr lang="zh-CN" altLang="en-US"/>
              <a:t>2.补偿损失</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(二)保险的派生职能</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en-US" altLang="zh-CN" sz="2200" b="1" dirty="0">
                <a:latin typeface="楷体" panose="02010609060101010101" pitchFamily="49" charset="-122"/>
                <a:ea typeface="楷体" panose="02010609060101010101" pitchFamily="49" charset="-122"/>
                <a:cs typeface="楷体" panose="02010609060101010101" pitchFamily="49" charset="-122"/>
              </a:rPr>
              <a:t>1</a:t>
            </a:r>
            <a:r>
              <a:rPr lang="zh-CN" altLang="en-US"/>
              <a:t>.风险管理职能</a:t>
            </a:r>
            <a:endParaRPr lang="zh-CN" altLang="en-US"/>
          </a:p>
          <a:p>
            <a:r>
              <a:rPr lang="zh-CN" altLang="en-US"/>
              <a:t>2.投资职能</a:t>
            </a:r>
            <a:endParaRPr lang="zh-CN" altLang="en-US"/>
          </a:p>
          <a:p>
            <a:r>
              <a:rPr lang="zh-CN" altLang="en-US"/>
              <a:t>3.社会管理职能</a:t>
            </a:r>
            <a:endParaRPr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　第二节　保险的职能和作用</a:t>
            </a:r>
            <a:endParaRPr lang="zh-CN" altLang="en-US"/>
          </a:p>
        </p:txBody>
      </p:sp>
      <p:sp>
        <p:nvSpPr>
          <p:cNvPr id="3" name="文本占位符 2"/>
          <p:cNvSpPr>
            <a:spLocks noGrp="1"/>
          </p:cNvSpPr>
          <p:nvPr>
            <p:ph type="body" idx="1"/>
          </p:nvPr>
        </p:nvSpPr>
        <p:spPr/>
        <p:txBody>
          <a:bodyPr>
            <a:normAutofit lnSpcReduction="20000"/>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二、保险的作用</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(一)保险的宏观作用</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1.有利于保障社会再生产的正常进行和国民经济的持续稳定发展</a:t>
            </a:r>
            <a:endParaRPr lang="zh-CN" altLang="en-US"/>
          </a:p>
          <a:p>
            <a:r>
              <a:rPr lang="zh-CN" altLang="en-US"/>
              <a:t>2.有利于科学技术的推广与应用</a:t>
            </a:r>
            <a:endParaRPr lang="zh-CN" altLang="en-US"/>
          </a:p>
          <a:p>
            <a:r>
              <a:rPr lang="zh-CN" altLang="en-US"/>
              <a:t>3.有利于对外经济贸易和国际交往,促进国际收支平衡</a:t>
            </a:r>
            <a:endParaRPr lang="zh-CN" altLang="en-US"/>
          </a:p>
          <a:p>
            <a:r>
              <a:rPr lang="zh-CN" altLang="en-US"/>
              <a:t>4.有利于社会的安定</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(二)保险的微观作用</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1.有利于企业及时恢复生产经营</a:t>
            </a:r>
            <a:endParaRPr lang="zh-CN" altLang="en-US"/>
          </a:p>
          <a:p>
            <a:r>
              <a:rPr lang="zh-CN" altLang="en-US"/>
              <a:t>2.有利于安定人民生活</a:t>
            </a:r>
            <a:endParaRPr lang="zh-CN" altLang="en-US"/>
          </a:p>
          <a:p>
            <a:r>
              <a:rPr lang="zh-CN" altLang="en-US"/>
              <a:t>3.有利于促进个人或家庭消费的均衡</a:t>
            </a:r>
            <a:endParaRPr lang="zh-CN" altLang="en-US"/>
          </a:p>
          <a:p>
            <a:r>
              <a:rPr lang="zh-CN" altLang="en-US"/>
              <a:t>4.有利于提高企业和个人的信用</a:t>
            </a:r>
            <a:endParaRPr lang="zh-CN"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　第三节　保险的分类</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一、按保险政策分类</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(一)法定保险和自愿保险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(二)社会保险和商业保险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(三)普通保险和政策保险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　第三节　保险的分类</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二、按业务承保方式分类</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(一)原保险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(二)再保险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(三)重复保险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(四)共同保险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2129">
      <a:dk1>
        <a:sysClr val="windowText" lastClr="000000"/>
      </a:dk1>
      <a:lt1>
        <a:sysClr val="window" lastClr="FFFFFF"/>
      </a:lt1>
      <a:dk2>
        <a:srgbClr val="3F3F3F"/>
      </a:dk2>
      <a:lt2>
        <a:srgbClr val="E7E6E6"/>
      </a:lt2>
      <a:accent1>
        <a:srgbClr val="F15F74"/>
      </a:accent1>
      <a:accent2>
        <a:srgbClr val="514A73"/>
      </a:accent2>
      <a:accent3>
        <a:srgbClr val="E60012"/>
      </a:accent3>
      <a:accent4>
        <a:srgbClr val="FFC000"/>
      </a:accent4>
      <a:accent5>
        <a:srgbClr val="4472C4"/>
      </a:accent5>
      <a:accent6>
        <a:srgbClr val="70AD47"/>
      </a:accent6>
      <a:hlink>
        <a:srgbClr val="0563C1"/>
      </a:hlink>
      <a:folHlink>
        <a:srgbClr val="954F72"/>
      </a:folHlink>
    </a:clrScheme>
    <a:fontScheme name="自定义 50">
      <a:majorFont>
        <a:latin typeface="Century Gothic"/>
        <a:ea typeface="思源黑体 CN Bold"/>
        <a:cs typeface=""/>
      </a:majorFont>
      <a:minorFont>
        <a:latin typeface="Century Gothic"/>
        <a:ea typeface="思源黑体 CN Normal"/>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1226</Words>
  <Application>WPS 演示</Application>
  <PresentationFormat>宽屏</PresentationFormat>
  <Paragraphs>115</Paragraphs>
  <Slides>14</Slides>
  <Notes>4</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14</vt:i4>
      </vt:variant>
    </vt:vector>
  </HeadingPairs>
  <TitlesOfParts>
    <vt:vector size="31" baseType="lpstr">
      <vt:lpstr>Arial</vt:lpstr>
      <vt:lpstr>宋体</vt:lpstr>
      <vt:lpstr>Wingdings</vt:lpstr>
      <vt:lpstr>Wingdings</vt:lpstr>
      <vt:lpstr>微软雅黑</vt:lpstr>
      <vt:lpstr>Arial Unicode MS</vt:lpstr>
      <vt:lpstr>Calibri</vt:lpstr>
      <vt:lpstr>华文中宋</vt:lpstr>
      <vt:lpstr>等线</vt:lpstr>
      <vt:lpstr>黑体</vt:lpstr>
      <vt:lpstr>楷体</vt:lpstr>
      <vt:lpstr>Century Gothic</vt:lpstr>
      <vt:lpstr>思源黑体</vt:lpstr>
      <vt:lpstr>仿宋_GB2312</vt:lpstr>
      <vt:lpstr>仿宋</vt:lpstr>
      <vt:lpstr>Office 主题​​</vt:lpstr>
      <vt:lpstr>Office 主题</vt:lpstr>
      <vt:lpstr>PowerPoint 演示文稿</vt:lpstr>
      <vt:lpstr>PowerPoint 演示文稿</vt:lpstr>
      <vt:lpstr>　第一节　保险的要素和特征</vt:lpstr>
      <vt:lpstr>　第一节　保险的要素和特征</vt:lpstr>
      <vt:lpstr>　第一节　保险的要素和特征</vt:lpstr>
      <vt:lpstr>　第二节　保险的职能和作用</vt:lpstr>
      <vt:lpstr>　第二节　保险的职能和作用</vt:lpstr>
      <vt:lpstr>　第三节　保险的分类</vt:lpstr>
      <vt:lpstr>　第三节　保险的分类</vt:lpstr>
      <vt:lpstr>　第三节　保险的分类</vt:lpstr>
      <vt:lpstr>　第三节　保险的分类</vt:lpstr>
      <vt:lpstr>　第四节　保险基金</vt:lpstr>
      <vt:lpstr>　第四节　保险基金</vt:lpstr>
      <vt:lpstr>　第四节　保险基金</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2023-04-10T01:35:52Z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F88A59C0797D4454A4110C042CF4AF1C</vt:lpwstr>
  </property>
</Properties>
</file>