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470017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10750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4407534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4029260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4003238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2337568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25967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772126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3829108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327954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3679934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1455608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AD9FDB-3487-4BFA-9C83-B2E1538998BA}"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778725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AD9FDB-3487-4BFA-9C83-B2E1538998BA}"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87C10-BD59-47B6-9B6D-8AB3FFC4963C}" type="slidenum">
              <a:rPr lang="zh-CN" altLang="en-US" smtClean="0"/>
              <a:t>‹#›</a:t>
            </a:fld>
            <a:endParaRPr lang="zh-CN" altLang="en-US"/>
          </a:p>
        </p:txBody>
      </p:sp>
    </p:spTree>
    <p:extLst>
      <p:ext uri="{BB962C8B-B14F-4D97-AF65-F5344CB8AC3E}">
        <p14:creationId xmlns:p14="http://schemas.microsoft.com/office/powerpoint/2010/main" val="4146323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92299267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031087" y="3342542"/>
            <a:ext cx="744398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第十章 </a:t>
            </a:r>
            <a:r>
              <a:rPr lang="zh-CN" altLang="en-US" sz="4800" b="1" dirty="0" smtClean="0">
                <a:solidFill>
                  <a:srgbClr val="000000"/>
                </a:solidFill>
                <a:latin typeface="微软雅黑" panose="020B0503020204020204" pitchFamily="34" charset="-122"/>
                <a:ea typeface="微软雅黑" panose="020B0503020204020204" pitchFamily="34" charset="-122"/>
              </a:rPr>
              <a:t> 国际</a:t>
            </a:r>
            <a:r>
              <a:rPr lang="zh-CN" altLang="en-US" sz="4800" b="1" dirty="0">
                <a:solidFill>
                  <a:srgbClr val="000000"/>
                </a:solidFill>
                <a:latin typeface="微软雅黑" panose="020B0503020204020204" pitchFamily="34" charset="-122"/>
                <a:ea typeface="微软雅黑" panose="020B0503020204020204" pitchFamily="34" charset="-122"/>
              </a:rPr>
              <a:t>电子商务法</a:t>
            </a:r>
          </a:p>
        </p:txBody>
      </p:sp>
    </p:spTree>
    <p:extLst>
      <p:ext uri="{BB962C8B-B14F-4D97-AF65-F5344CB8AC3E}">
        <p14:creationId xmlns:p14="http://schemas.microsoft.com/office/powerpoint/2010/main" val="5256371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国际电子商务主体及其权利义务</a:t>
            </a:r>
            <a:endParaRPr lang="zh-CN" altLang="en-US" smtClean="0">
              <a:ea typeface="方正书宋_GBK"/>
              <a:cs typeface="Times New Roman" panose="02020603050405020304" pitchFamily="18" charset="0"/>
            </a:endParaRPr>
          </a:p>
        </p:txBody>
      </p:sp>
      <p:sp>
        <p:nvSpPr>
          <p:cNvPr id="201731"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在线服务提供商的义务</a:t>
            </a:r>
          </a:p>
          <a:p>
            <a:r>
              <a:rPr lang="en-US" altLang="zh-CN" smtClean="0"/>
              <a:t>(1)</a:t>
            </a:r>
            <a:r>
              <a:rPr lang="zh-CN" altLang="zh-CN" smtClean="0"/>
              <a:t>依法取得电子商务在线交易服务资格。</a:t>
            </a:r>
          </a:p>
          <a:p>
            <a:r>
              <a:rPr lang="en-US" altLang="zh-CN" smtClean="0"/>
              <a:t>(2)</a:t>
            </a:r>
            <a:r>
              <a:rPr lang="zh-CN" altLang="zh-CN" smtClean="0"/>
              <a:t>建立必要的用户注册制度、平台交易规则制度。</a:t>
            </a:r>
          </a:p>
          <a:p>
            <a:r>
              <a:rPr lang="en-US" altLang="zh-CN" smtClean="0"/>
              <a:t>(3)</a:t>
            </a:r>
            <a:r>
              <a:rPr lang="zh-CN" altLang="zh-CN" smtClean="0"/>
              <a:t>以合理方式披露相关信息</a:t>
            </a:r>
            <a:r>
              <a:rPr lang="en-US" altLang="zh-CN" smtClean="0"/>
              <a:t>,</a:t>
            </a:r>
            <a:r>
              <a:rPr lang="zh-CN" altLang="zh-CN" smtClean="0"/>
              <a:t>建立广告发布审核制度、商业秘密和隐私权保护制度。</a:t>
            </a:r>
          </a:p>
          <a:p>
            <a:r>
              <a:rPr lang="en-US" altLang="zh-CN" smtClean="0"/>
              <a:t>(4)</a:t>
            </a:r>
            <a:r>
              <a:rPr lang="zh-CN" altLang="zh-CN" smtClean="0"/>
              <a:t>建立用户投诉、监督和争议解决制度</a:t>
            </a:r>
            <a:r>
              <a:rPr lang="en-US" altLang="zh-CN" smtClean="0"/>
              <a:t>,</a:t>
            </a:r>
            <a:r>
              <a:rPr lang="zh-CN" altLang="zh-CN" smtClean="0"/>
              <a:t>保护用户和消费者权益。</a:t>
            </a:r>
          </a:p>
          <a:p>
            <a:r>
              <a:rPr lang="en-US" altLang="zh-CN" smtClean="0"/>
              <a:t>(5)</a:t>
            </a:r>
            <a:r>
              <a:rPr lang="zh-CN" altLang="zh-CN" smtClean="0"/>
              <a:t>建立数据备份制度</a:t>
            </a:r>
            <a:r>
              <a:rPr lang="en-US" altLang="zh-CN" smtClean="0"/>
              <a:t>,</a:t>
            </a:r>
            <a:r>
              <a:rPr lang="zh-CN" altLang="zh-CN" smtClean="0"/>
              <a:t>保存交易记录</a:t>
            </a:r>
            <a:r>
              <a:rPr lang="en-US" altLang="zh-CN" smtClean="0"/>
              <a:t>,</a:t>
            </a:r>
            <a:r>
              <a:rPr lang="zh-CN" altLang="zh-CN" smtClean="0"/>
              <a:t>保障交易安全。</a:t>
            </a:r>
          </a:p>
          <a:p>
            <a:r>
              <a:rPr lang="en-US" altLang="zh-CN" smtClean="0"/>
              <a:t>(6)</a:t>
            </a:r>
            <a:r>
              <a:rPr lang="zh-CN" altLang="zh-CN" smtClean="0"/>
              <a:t>维护系统安全。</a:t>
            </a:r>
          </a:p>
        </p:txBody>
      </p:sp>
    </p:spTree>
    <p:extLst>
      <p:ext uri="{BB962C8B-B14F-4D97-AF65-F5344CB8AC3E}">
        <p14:creationId xmlns:p14="http://schemas.microsoft.com/office/powerpoint/2010/main" val="2639325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《电子商务示范法》和《电子签名示范法》的主要内容</a:t>
            </a:r>
            <a:endParaRPr lang="zh-CN" altLang="en-US" smtClean="0">
              <a:ea typeface="方正书宋_GBK"/>
              <a:cs typeface="Times New Roman" panose="02020603050405020304" pitchFamily="18" charset="0"/>
            </a:endParaRPr>
          </a:p>
        </p:txBody>
      </p:sp>
      <p:sp>
        <p:nvSpPr>
          <p:cNvPr id="20275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一、《电子商务示范法》</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适用范围和有关术语</a:t>
            </a:r>
          </a:p>
          <a:p>
            <a:r>
              <a:rPr lang="en-US" altLang="zh-CN" smtClean="0"/>
              <a:t>1.</a:t>
            </a:r>
            <a:r>
              <a:rPr lang="zh-CN" altLang="zh-CN" smtClean="0"/>
              <a:t>适用范围</a:t>
            </a:r>
          </a:p>
          <a:p>
            <a:r>
              <a:rPr lang="en-US" altLang="zh-CN" smtClean="0"/>
              <a:t>2.</a:t>
            </a:r>
            <a:r>
              <a:rPr lang="zh-CN" altLang="zh-CN" smtClean="0"/>
              <a:t>术语</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对数据电文适用的法律要求</a:t>
            </a:r>
          </a:p>
          <a:p>
            <a:r>
              <a:rPr lang="en-US" altLang="zh-CN" smtClean="0"/>
              <a:t>1.</a:t>
            </a:r>
            <a:r>
              <a:rPr lang="zh-CN" altLang="zh-CN" smtClean="0"/>
              <a:t>数据电文的法律确认</a:t>
            </a:r>
          </a:p>
          <a:p>
            <a:r>
              <a:rPr lang="en-US" altLang="zh-CN" smtClean="0"/>
              <a:t>2.</a:t>
            </a:r>
            <a:r>
              <a:rPr lang="zh-CN" altLang="zh-CN" smtClean="0"/>
              <a:t>书面形式</a:t>
            </a:r>
          </a:p>
          <a:p>
            <a:r>
              <a:rPr lang="en-US" altLang="zh-CN" smtClean="0"/>
              <a:t>3.</a:t>
            </a:r>
            <a:r>
              <a:rPr lang="zh-CN" altLang="zh-CN" smtClean="0"/>
              <a:t>签名</a:t>
            </a:r>
          </a:p>
          <a:p>
            <a:r>
              <a:rPr lang="en-US" altLang="zh-CN" smtClean="0"/>
              <a:t>4.</a:t>
            </a:r>
            <a:r>
              <a:rPr lang="zh-CN" altLang="zh-CN" smtClean="0"/>
              <a:t>原件</a:t>
            </a:r>
          </a:p>
          <a:p>
            <a:r>
              <a:rPr lang="en-US" altLang="zh-CN" smtClean="0"/>
              <a:t>5.</a:t>
            </a:r>
            <a:r>
              <a:rPr lang="zh-CN" altLang="zh-CN" smtClean="0"/>
              <a:t>数据电文的可接受性和证明力</a:t>
            </a:r>
          </a:p>
          <a:p>
            <a:r>
              <a:rPr lang="en-US" altLang="zh-CN" smtClean="0"/>
              <a:t>6.</a:t>
            </a:r>
            <a:r>
              <a:rPr lang="zh-CN" altLang="zh-CN" smtClean="0"/>
              <a:t>数据电文的保存</a:t>
            </a:r>
          </a:p>
          <a:p>
            <a:pPr eaLnBrk="1" hangingPunct="1"/>
            <a:endParaRPr lang="zh-CN" altLang="en-US" smtClean="0"/>
          </a:p>
        </p:txBody>
      </p:sp>
    </p:spTree>
    <p:extLst>
      <p:ext uri="{BB962C8B-B14F-4D97-AF65-F5344CB8AC3E}">
        <p14:creationId xmlns:p14="http://schemas.microsoft.com/office/powerpoint/2010/main" val="2604950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《电子商务示范法》和《电子签名示范法》的主要内容</a:t>
            </a:r>
            <a:endParaRPr lang="zh-CN" altLang="en-US" smtClean="0">
              <a:ea typeface="方正书宋_GBK"/>
              <a:cs typeface="Times New Roman" panose="02020603050405020304" pitchFamily="18" charset="0"/>
            </a:endParaRPr>
          </a:p>
        </p:txBody>
      </p:sp>
      <p:sp>
        <p:nvSpPr>
          <p:cNvPr id="203779"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数据电文的传递</a:t>
            </a:r>
          </a:p>
          <a:p>
            <a:r>
              <a:rPr lang="en-US" altLang="zh-CN" smtClean="0"/>
              <a:t>1.</a:t>
            </a:r>
            <a:r>
              <a:rPr lang="zh-CN" altLang="zh-CN" smtClean="0"/>
              <a:t>合同的订立、有效性及其承认</a:t>
            </a:r>
          </a:p>
          <a:p>
            <a:r>
              <a:rPr lang="en-US" altLang="zh-CN" smtClean="0"/>
              <a:t>2.</a:t>
            </a:r>
            <a:r>
              <a:rPr lang="zh-CN" altLang="zh-CN" smtClean="0"/>
              <a:t>数据电文的归属</a:t>
            </a:r>
          </a:p>
          <a:p>
            <a:r>
              <a:rPr lang="en-US" altLang="zh-CN" smtClean="0"/>
              <a:t>3.</a:t>
            </a:r>
            <a:r>
              <a:rPr lang="zh-CN" altLang="zh-CN" smtClean="0"/>
              <a:t>确认收讫</a:t>
            </a:r>
          </a:p>
          <a:p>
            <a:r>
              <a:rPr lang="en-US" altLang="zh-CN" smtClean="0"/>
              <a:t>4.</a:t>
            </a:r>
            <a:r>
              <a:rPr lang="zh-CN" altLang="zh-CN" smtClean="0"/>
              <a:t>发出和收到数据电文的时间和地点</a:t>
            </a:r>
          </a:p>
          <a:p>
            <a:pPr eaLnBrk="1" hangingPunct="1"/>
            <a:endParaRPr lang="zh-CN" altLang="en-US" smtClean="0"/>
          </a:p>
        </p:txBody>
      </p:sp>
    </p:spTree>
    <p:extLst>
      <p:ext uri="{BB962C8B-B14F-4D97-AF65-F5344CB8AC3E}">
        <p14:creationId xmlns:p14="http://schemas.microsoft.com/office/powerpoint/2010/main" val="2857318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《电子商务示范法》和《电子签名示范法》的主要内容</a:t>
            </a:r>
            <a:endParaRPr lang="zh-CN" altLang="en-US" smtClean="0">
              <a:ea typeface="方正书宋_GBK"/>
              <a:cs typeface="Times New Roman" panose="02020603050405020304" pitchFamily="18" charset="0"/>
            </a:endParaRPr>
          </a:p>
        </p:txBody>
      </p:sp>
      <p:sp>
        <p:nvSpPr>
          <p:cNvPr id="20480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二、《电子签名示范法》</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适用范围</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定义</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签名技术平等对待</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电子签名的基本要求</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签名人的义务</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六</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证书服务提供者</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认证服务商</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的义务</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七</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依赖方的义务</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八</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对外国证书和电子签名的承认</a:t>
            </a:r>
          </a:p>
          <a:p>
            <a:pPr eaLnBrk="1" hangingPunct="1"/>
            <a:endParaRPr lang="zh-CN" altLang="en-US" smtClean="0"/>
          </a:p>
        </p:txBody>
      </p:sp>
    </p:spTree>
    <p:extLst>
      <p:ext uri="{BB962C8B-B14F-4D97-AF65-F5344CB8AC3E}">
        <p14:creationId xmlns:p14="http://schemas.microsoft.com/office/powerpoint/2010/main" val="1962787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国际电子商务合同与《国际合同使用电子通信公约》</a:t>
            </a:r>
            <a:endParaRPr lang="zh-CN" altLang="en-US" smtClean="0">
              <a:ea typeface="方正书宋_GBK"/>
              <a:cs typeface="Times New Roman" panose="02020603050405020304" pitchFamily="18" charset="0"/>
            </a:endParaRPr>
          </a:p>
        </p:txBody>
      </p:sp>
      <p:sp>
        <p:nvSpPr>
          <p:cNvPr id="205827" name="内容占位符 2"/>
          <p:cNvSpPr>
            <a:spLocks noGrp="1"/>
          </p:cNvSpPr>
          <p:nvPr>
            <p:ph idx="1"/>
          </p:nvPr>
        </p:nvSpPr>
        <p:spPr>
          <a:xfrm>
            <a:off x="609600" y="1612900"/>
            <a:ext cx="10891234" cy="4521200"/>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一、国际电子商务合同概述</a:t>
            </a:r>
          </a:p>
          <a:p>
            <a:r>
              <a:rPr lang="zh-CN" altLang="zh-CN" dirty="0" smtClean="0"/>
              <a:t>电子商务合同是指以电子、光学及其他类似形式表现合同内容的各类合同。其特点是将合同的内容存储于计算机磁性介质上的一组数据通过网络实现订立、确认、修改等</a:t>
            </a:r>
            <a:r>
              <a:rPr lang="en-US" altLang="zh-CN" dirty="0" smtClean="0"/>
              <a:t>,</a:t>
            </a:r>
            <a:r>
              <a:rPr lang="zh-CN" altLang="zh-CN" dirty="0" smtClean="0"/>
              <a:t>从而明确合同双方的权利义务关系。</a:t>
            </a:r>
            <a:endParaRPr lang="en-US" altLang="zh-CN" dirty="0" smtClean="0"/>
          </a:p>
          <a:p>
            <a:r>
              <a:rPr lang="zh-CN" altLang="zh-CN" dirty="0" smtClean="0"/>
              <a:t>电子商务的核心内容是商务</a:t>
            </a:r>
            <a:r>
              <a:rPr lang="en-US" altLang="zh-CN" dirty="0" smtClean="0"/>
              <a:t>,</a:t>
            </a:r>
            <a:r>
              <a:rPr lang="zh-CN" altLang="zh-CN" dirty="0" smtClean="0"/>
              <a:t>它主要是以合同的形式表现交易活动。使用计算机程控通信是电子商务与以纸质文件为基础的传统商业活动的根本区别。法律是否承认电子合同的效力是电子商务的前提。</a:t>
            </a:r>
            <a:endParaRPr lang="zh-CN" altLang="en-US" dirty="0" smtClean="0"/>
          </a:p>
        </p:txBody>
      </p:sp>
    </p:spTree>
    <p:extLst>
      <p:ext uri="{BB962C8B-B14F-4D97-AF65-F5344CB8AC3E}">
        <p14:creationId xmlns:p14="http://schemas.microsoft.com/office/powerpoint/2010/main" val="185374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国际电子商务合同与《国际合同使用电子通信公约》</a:t>
            </a:r>
            <a:endParaRPr lang="zh-CN" altLang="en-US" smtClean="0">
              <a:ea typeface="方正书宋_GBK"/>
              <a:cs typeface="Times New Roman" panose="02020603050405020304" pitchFamily="18" charset="0"/>
            </a:endParaRPr>
          </a:p>
        </p:txBody>
      </p:sp>
      <p:sp>
        <p:nvSpPr>
          <p:cNvPr id="20685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二、电子商务合同的订立</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电子合同当事人</a:t>
            </a:r>
          </a:p>
          <a:p>
            <a:r>
              <a:rPr lang="en-US" altLang="zh-CN" smtClean="0"/>
              <a:t>1.</a:t>
            </a:r>
            <a:r>
              <a:rPr lang="zh-CN" altLang="zh-CN" smtClean="0"/>
              <a:t>电子合同当事人的确认</a:t>
            </a:r>
          </a:p>
          <a:p>
            <a:r>
              <a:rPr lang="en-US" altLang="zh-CN" smtClean="0"/>
              <a:t>2.</a:t>
            </a:r>
            <a:r>
              <a:rPr lang="zh-CN" altLang="zh-CN" smtClean="0"/>
              <a:t>电子合同主体的缔约能力的确定</a:t>
            </a:r>
          </a:p>
          <a:p>
            <a:r>
              <a:rPr lang="en-US" altLang="zh-CN" smtClean="0"/>
              <a:t>3.</a:t>
            </a:r>
            <a:r>
              <a:rPr lang="zh-CN" altLang="zh-CN" smtClean="0"/>
              <a:t>电子合同代理人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电子合同的订立</a:t>
            </a:r>
          </a:p>
          <a:p>
            <a:r>
              <a:rPr lang="en-US" altLang="zh-CN" smtClean="0"/>
              <a:t>1.</a:t>
            </a:r>
            <a:r>
              <a:rPr lang="zh-CN" altLang="zh-CN" smtClean="0"/>
              <a:t>电子合同的要约</a:t>
            </a:r>
          </a:p>
          <a:p>
            <a:r>
              <a:rPr lang="en-US" altLang="zh-CN" smtClean="0"/>
              <a:t>2.</a:t>
            </a:r>
            <a:r>
              <a:rPr lang="zh-CN" altLang="zh-CN" smtClean="0"/>
              <a:t>电子合同的承诺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电子合同的成立的时间、地点</a:t>
            </a:r>
          </a:p>
          <a:p>
            <a:r>
              <a:rPr lang="en-US" altLang="zh-CN" smtClean="0"/>
              <a:t>1.</a:t>
            </a:r>
            <a:r>
              <a:rPr lang="zh-CN" altLang="zh-CN" smtClean="0"/>
              <a:t>电子合同的成立的时间</a:t>
            </a:r>
          </a:p>
          <a:p>
            <a:r>
              <a:rPr lang="en-US" altLang="zh-CN" smtClean="0"/>
              <a:t>2.</a:t>
            </a:r>
            <a:r>
              <a:rPr lang="zh-CN" altLang="zh-CN" smtClean="0"/>
              <a:t>电子合同的成立的地点</a:t>
            </a:r>
          </a:p>
          <a:p>
            <a:pPr eaLnBrk="1" hangingPunct="1"/>
            <a:endParaRPr lang="zh-CN" altLang="en-US" smtClean="0"/>
          </a:p>
        </p:txBody>
      </p:sp>
    </p:spTree>
    <p:extLst>
      <p:ext uri="{BB962C8B-B14F-4D97-AF65-F5344CB8AC3E}">
        <p14:creationId xmlns:p14="http://schemas.microsoft.com/office/powerpoint/2010/main" val="1008659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国际电子商务合同与《国际合同使用电子通信公约》</a:t>
            </a:r>
            <a:endParaRPr lang="zh-CN" altLang="en-US" smtClean="0">
              <a:ea typeface="方正书宋_GBK"/>
              <a:cs typeface="Times New Roman" panose="02020603050405020304" pitchFamily="18" charset="0"/>
            </a:endParaRPr>
          </a:p>
        </p:txBody>
      </p:sp>
      <p:sp>
        <p:nvSpPr>
          <p:cNvPr id="20787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三、电子签名</a:t>
            </a:r>
          </a:p>
          <a:p>
            <a:r>
              <a:rPr lang="zh-CN" altLang="zh-CN" dirty="0"/>
              <a:t>当事人在合同上签名是保证交易真实的必要手段。电子商务合同也有同样需要</a:t>
            </a:r>
            <a:r>
              <a:rPr lang="en-US" altLang="zh-CN" dirty="0"/>
              <a:t>,</a:t>
            </a:r>
            <a:r>
              <a:rPr lang="zh-CN" altLang="zh-CN" dirty="0"/>
              <a:t>只是采用电子签名方式而已。所谓“电子签名”</a:t>
            </a:r>
            <a:r>
              <a:rPr lang="en-US" altLang="zh-CN" dirty="0"/>
              <a:t>,</a:t>
            </a:r>
            <a:r>
              <a:rPr lang="zh-CN" altLang="zh-CN" dirty="0"/>
              <a:t>是指以电子形式存在的、依附于电子文件或与其有某种逻辑关联、能够识别主体身份、表明其同意该文件内容并对签名承担法律责任的任何符号、代码等。其特点是</a:t>
            </a:r>
            <a:r>
              <a:rPr lang="en-US" altLang="zh-CN" dirty="0"/>
              <a:t>:</a:t>
            </a:r>
            <a:r>
              <a:rPr lang="zh-CN" altLang="zh-CN" dirty="0"/>
              <a:t>电子签名是一种数据</a:t>
            </a:r>
            <a:r>
              <a:rPr lang="en-US" altLang="zh-CN" dirty="0"/>
              <a:t>;</a:t>
            </a:r>
            <a:r>
              <a:rPr lang="zh-CN" altLang="zh-CN" dirty="0"/>
              <a:t>一般需要通过网络进行</a:t>
            </a:r>
            <a:r>
              <a:rPr lang="en-US" altLang="zh-CN" dirty="0"/>
              <a:t>;</a:t>
            </a:r>
            <a:r>
              <a:rPr lang="zh-CN" altLang="zh-CN" dirty="0"/>
              <a:t>可以采取多种方式</a:t>
            </a:r>
            <a:r>
              <a:rPr lang="en-US" altLang="zh-CN" dirty="0"/>
              <a:t>;</a:t>
            </a:r>
            <a:r>
              <a:rPr lang="zh-CN" altLang="zh-CN" dirty="0"/>
              <a:t>一般需要计算机系统识别。电子签名的方式多种多样</a:t>
            </a:r>
            <a:r>
              <a:rPr lang="en-US" altLang="zh-CN" dirty="0"/>
              <a:t>,</a:t>
            </a:r>
            <a:r>
              <a:rPr lang="zh-CN" altLang="zh-CN" dirty="0"/>
              <a:t>广义上电子签名包括个人口令、密钥、非对称加密、生物计量法、使用个人识别码、手写签名的数码版本等</a:t>
            </a:r>
            <a:r>
              <a:rPr lang="en-US" altLang="zh-CN" dirty="0"/>
              <a:t>,</a:t>
            </a:r>
            <a:r>
              <a:rPr lang="zh-CN" altLang="zh-CN" dirty="0"/>
              <a:t>而且根据技术中性原则</a:t>
            </a:r>
            <a:r>
              <a:rPr lang="en-US" altLang="zh-CN" dirty="0"/>
              <a:t>,</a:t>
            </a:r>
            <a:r>
              <a:rPr lang="zh-CN" altLang="zh-CN" dirty="0"/>
              <a:t>电子签名技术仍处于发展之中</a:t>
            </a:r>
            <a:r>
              <a:rPr lang="en-US" altLang="zh-CN" dirty="0"/>
              <a:t>,</a:t>
            </a:r>
            <a:r>
              <a:rPr lang="zh-CN" altLang="zh-CN" dirty="0"/>
              <a:t>现有的或将来的任何一种技术</a:t>
            </a:r>
            <a:r>
              <a:rPr lang="en-US" altLang="zh-CN" dirty="0"/>
              <a:t>,</a:t>
            </a:r>
            <a:r>
              <a:rPr lang="zh-CN" altLang="zh-CN" dirty="0"/>
              <a:t>在符合法定要求的情况下都可能被用作电子签名。</a:t>
            </a:r>
          </a:p>
          <a:p>
            <a:pPr eaLnBrk="1" hangingPunct="1"/>
            <a:r>
              <a:rPr lang="zh-CN" altLang="zh-CN" dirty="0"/>
              <a:t>狭义的电子签名通常是指数字签名</a:t>
            </a:r>
            <a:r>
              <a:rPr lang="en-US" altLang="zh-CN" dirty="0"/>
              <a:t>,</a:t>
            </a:r>
            <a:r>
              <a:rPr lang="zh-CN" altLang="zh-CN" dirty="0"/>
              <a:t>它是一种用以确定有关签名人和表明该签名人认可的数据电文所涵盖的信息。数字签名是基于非对称加密技术</a:t>
            </a:r>
            <a:r>
              <a:rPr lang="en-US" altLang="zh-CN" dirty="0"/>
              <a:t>,</a:t>
            </a:r>
            <a:r>
              <a:rPr lang="zh-CN" altLang="zh-CN" dirty="0"/>
              <a:t>通过加密算法对数据进行加密和解密变换实现的。</a:t>
            </a:r>
            <a:endParaRPr lang="zh-CN" altLang="en-US" dirty="0" smtClean="0"/>
          </a:p>
        </p:txBody>
      </p:sp>
    </p:spTree>
    <p:extLst>
      <p:ext uri="{BB962C8B-B14F-4D97-AF65-F5344CB8AC3E}">
        <p14:creationId xmlns:p14="http://schemas.microsoft.com/office/powerpoint/2010/main" val="2169734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国际电子商务合同与《国际合同使用电子通信公约》</a:t>
            </a:r>
            <a:endParaRPr lang="zh-CN" altLang="en-US" smtClean="0">
              <a:ea typeface="方正书宋_GBK"/>
              <a:cs typeface="Times New Roman" panose="02020603050405020304" pitchFamily="18" charset="0"/>
            </a:endParaRPr>
          </a:p>
        </p:txBody>
      </p:sp>
      <p:sp>
        <p:nvSpPr>
          <p:cNvPr id="208899"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四、《国际合同使用电子通信公约》</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《公约》的适用范围</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当事人的所在地</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对电子通信的法律承认与形式要求</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发出和收到电子通信的时间和地点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五</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要约邀请</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六</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合同条款的备查</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七</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电子通信中的错误</a:t>
            </a:r>
          </a:p>
          <a:p>
            <a:pPr eaLnBrk="1" hangingPunct="1"/>
            <a:endParaRPr lang="zh-CN" altLang="en-US" dirty="0" smtClean="0"/>
          </a:p>
        </p:txBody>
      </p:sp>
    </p:spTree>
    <p:extLst>
      <p:ext uri="{BB962C8B-B14F-4D97-AF65-F5344CB8AC3E}">
        <p14:creationId xmlns:p14="http://schemas.microsoft.com/office/powerpoint/2010/main" val="2400210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国际电子商务合同与《国际合同使用电子通信公约》</a:t>
            </a:r>
            <a:endParaRPr lang="zh-CN" altLang="en-US" smtClean="0">
              <a:ea typeface="方正书宋_GBK"/>
              <a:cs typeface="Times New Roman" panose="02020603050405020304" pitchFamily="18" charset="0"/>
            </a:endParaRPr>
          </a:p>
        </p:txBody>
      </p:sp>
      <p:sp>
        <p:nvSpPr>
          <p:cNvPr id="209923"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五、我国《合同法》中有关电子商务合同的规定</a:t>
            </a:r>
          </a:p>
          <a:p>
            <a:r>
              <a:rPr lang="zh-CN" altLang="zh-CN" dirty="0" smtClean="0"/>
              <a:t>我国《合同法》顺应电子商务发展的趋势</a:t>
            </a:r>
            <a:r>
              <a:rPr lang="en-US" altLang="zh-CN" dirty="0" smtClean="0"/>
              <a:t>,</a:t>
            </a:r>
            <a:r>
              <a:rPr lang="zh-CN" altLang="zh-CN" dirty="0" smtClean="0"/>
              <a:t>明确规定数据电文是合同法定形式之一</a:t>
            </a:r>
            <a:r>
              <a:rPr lang="zh-CN" altLang="zh-CN" dirty="0" smtClean="0"/>
              <a:t>。《合同法》</a:t>
            </a:r>
            <a:r>
              <a:rPr lang="zh-CN" altLang="zh-CN" dirty="0" smtClean="0"/>
              <a:t>第十一条采用了联合国《电子商务示范法》“数据电文”一词的内涵及其外延</a:t>
            </a:r>
            <a:r>
              <a:rPr lang="en-US" altLang="zh-CN" dirty="0" smtClean="0"/>
              <a:t>,</a:t>
            </a:r>
            <a:r>
              <a:rPr lang="zh-CN" altLang="zh-CN" dirty="0" smtClean="0"/>
              <a:t>明确列举了电报、电传、传真、电子数据交换和电子邮件五种形式均属数据电文</a:t>
            </a:r>
            <a:r>
              <a:rPr lang="en-US" altLang="zh-CN" dirty="0" smtClean="0"/>
              <a:t>,</a:t>
            </a:r>
            <a:r>
              <a:rPr lang="zh-CN" altLang="zh-CN" dirty="0" smtClean="0"/>
              <a:t>并将数据电文归入书面形式之中。</a:t>
            </a:r>
            <a:endParaRPr lang="en-US" altLang="zh-CN" dirty="0" smtClean="0"/>
          </a:p>
          <a:p>
            <a:r>
              <a:rPr lang="zh-CN" altLang="zh-CN" dirty="0"/>
              <a:t>但由于受各种因素的限制</a:t>
            </a:r>
            <a:r>
              <a:rPr lang="en-US" altLang="zh-CN" dirty="0"/>
              <a:t>,</a:t>
            </a:r>
            <a:r>
              <a:rPr lang="zh-CN" altLang="zh-CN" dirty="0"/>
              <a:t>我国《合同法》调整有关数据电文形式订立合同的条款非常有限</a:t>
            </a:r>
            <a:r>
              <a:rPr lang="en-US" altLang="zh-CN" dirty="0"/>
              <a:t>,</a:t>
            </a:r>
            <a:r>
              <a:rPr lang="zh-CN" altLang="zh-CN" dirty="0"/>
              <a:t>对大量有关数据电文形式的合同内容均未作出明确规定。如为解决电子签名效力等敏感问题</a:t>
            </a:r>
            <a:r>
              <a:rPr lang="en-US" altLang="zh-CN" dirty="0"/>
              <a:t>,</a:t>
            </a:r>
            <a:r>
              <a:rPr lang="zh-CN" altLang="zh-CN" dirty="0"/>
              <a:t>《合同法》第</a:t>
            </a:r>
            <a:r>
              <a:rPr lang="en-US" altLang="zh-CN" dirty="0"/>
              <a:t>33</a:t>
            </a:r>
            <a:r>
              <a:rPr lang="zh-CN" altLang="zh-CN" dirty="0"/>
              <a:t>条仅规定</a:t>
            </a:r>
            <a:r>
              <a:rPr lang="en-US" altLang="zh-CN" dirty="0"/>
              <a:t>:</a:t>
            </a:r>
            <a:r>
              <a:rPr lang="zh-CN" altLang="zh-CN" dirty="0"/>
              <a:t>“当事人采用信件、数据电文等形式订立合同的</a:t>
            </a:r>
            <a:r>
              <a:rPr lang="en-US" altLang="zh-CN" dirty="0"/>
              <a:t>,</a:t>
            </a:r>
            <a:r>
              <a:rPr lang="zh-CN" altLang="zh-CN" dirty="0"/>
              <a:t>可以在合同成立之前要求签订确认书。签订确认书时合同成立。”但对电子合同的当事人而言</a:t>
            </a:r>
            <a:r>
              <a:rPr lang="en-US" altLang="zh-CN" dirty="0"/>
              <a:t>,</a:t>
            </a:r>
            <a:r>
              <a:rPr lang="zh-CN" altLang="zh-CN" dirty="0"/>
              <a:t>这一规定更像是一项建议。在电子签名技术和认证制度不断趋于完善的情况下</a:t>
            </a:r>
            <a:r>
              <a:rPr lang="en-US" altLang="zh-CN" dirty="0"/>
              <a:t>,</a:t>
            </a:r>
            <a:r>
              <a:rPr lang="zh-CN" altLang="zh-CN" dirty="0"/>
              <a:t>这一规定已滞后于国际通行的承认电子签名效力的惯例或趋势</a:t>
            </a:r>
            <a:r>
              <a:rPr lang="en-US" altLang="zh-CN" dirty="0"/>
              <a:t>,</a:t>
            </a:r>
            <a:r>
              <a:rPr lang="zh-CN" altLang="zh-CN" dirty="0"/>
              <a:t>并可能对电子签名的可靠性和有效性带来不确定性。特别是我国加入了《公约》</a:t>
            </a:r>
            <a:r>
              <a:rPr lang="en-US" altLang="zh-CN" dirty="0"/>
              <a:t>,</a:t>
            </a:r>
            <a:r>
              <a:rPr lang="zh-CN" altLang="zh-CN" dirty="0"/>
              <a:t>使国内立法与该公约衔接与协调已成为必然。</a:t>
            </a:r>
          </a:p>
          <a:p>
            <a:endParaRPr lang="zh-CN" altLang="zh-CN" dirty="0" smtClean="0"/>
          </a:p>
          <a:p>
            <a:pPr eaLnBrk="1" hangingPunct="1"/>
            <a:endParaRPr lang="zh-CN" altLang="en-US" dirty="0" smtClean="0"/>
          </a:p>
        </p:txBody>
      </p:sp>
    </p:spTree>
    <p:extLst>
      <p:ext uri="{BB962C8B-B14F-4D97-AF65-F5344CB8AC3E}">
        <p14:creationId xmlns:p14="http://schemas.microsoft.com/office/powerpoint/2010/main" val="2415950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我国《电子商务法》的主要内容</a:t>
            </a:r>
            <a:r>
              <a:rPr lang="en-US" altLang="zh-CN" dirty="0"/>
              <a:t>	</a:t>
            </a:r>
            <a:r>
              <a:rPr lang="en-US" altLang="zh-CN" u="dotted" dirty="0"/>
              <a:t> </a:t>
            </a:r>
            <a:endParaRPr lang="zh-CN" altLang="en-US" dirty="0"/>
          </a:p>
        </p:txBody>
      </p:sp>
      <p:sp>
        <p:nvSpPr>
          <p:cNvPr id="3" name="内容占位符 2"/>
          <p:cNvSpPr>
            <a:spLocks noGrp="1"/>
          </p:cNvSpPr>
          <p:nvPr>
            <p:ph idx="1"/>
          </p:nvPr>
        </p:nvSpPr>
        <p:spPr/>
        <p:txBody>
          <a:bodyPr/>
          <a:lstStyle/>
          <a:p>
            <a:pPr eaLnBrk="1" hangingPunct="1">
              <a:buNone/>
            </a:pPr>
            <a:r>
              <a:rPr lang="zh-CN" altLang="zh-CN" sz="2600" b="1" dirty="0">
                <a:solidFill>
                  <a:srgbClr val="FF0000"/>
                </a:solidFill>
                <a:latin typeface="黑体" panose="02010609060101010101" pitchFamily="49" charset="-122"/>
                <a:ea typeface="黑体" panose="02010609060101010101" pitchFamily="49" charset="-122"/>
              </a:rPr>
              <a:t>一、电子商务经营者</a:t>
            </a:r>
          </a:p>
          <a:p>
            <a:pPr eaLnBrk="1" hangingPunct="1">
              <a:buNone/>
            </a:pPr>
            <a:r>
              <a:rPr lang="en-US" altLang="zh-CN" sz="2300" b="1" dirty="0">
                <a:solidFill>
                  <a:srgbClr val="FF0000"/>
                </a:solidFill>
                <a:latin typeface="楷体_GB2312" pitchFamily="1" charset="-122"/>
                <a:ea typeface="楷体_GB2312" pitchFamily="1" charset="-122"/>
              </a:rPr>
              <a:t>(</a:t>
            </a:r>
            <a:r>
              <a:rPr lang="zh-CN" altLang="zh-CN" sz="2300" b="1" dirty="0">
                <a:solidFill>
                  <a:srgbClr val="FF0000"/>
                </a:solidFill>
                <a:latin typeface="楷体_GB2312" pitchFamily="1" charset="-122"/>
                <a:ea typeface="楷体_GB2312" pitchFamily="1" charset="-122"/>
              </a:rPr>
              <a:t>一</a:t>
            </a:r>
            <a:r>
              <a:rPr lang="en-US" altLang="zh-CN" sz="2300" b="1" dirty="0">
                <a:solidFill>
                  <a:srgbClr val="FF0000"/>
                </a:solidFill>
                <a:latin typeface="楷体_GB2312" pitchFamily="1" charset="-122"/>
                <a:ea typeface="楷体_GB2312" pitchFamily="1" charset="-122"/>
              </a:rPr>
              <a:t>)</a:t>
            </a:r>
            <a:r>
              <a:rPr lang="zh-CN" altLang="zh-CN" sz="2300" b="1" dirty="0">
                <a:solidFill>
                  <a:srgbClr val="FF0000"/>
                </a:solidFill>
                <a:latin typeface="楷体_GB2312" pitchFamily="1" charset="-122"/>
                <a:ea typeface="楷体_GB2312" pitchFamily="1" charset="-122"/>
              </a:rPr>
              <a:t>电子商务经营者的概念</a:t>
            </a:r>
          </a:p>
          <a:p>
            <a:r>
              <a:rPr lang="zh-CN" altLang="zh-CN" dirty="0">
                <a:solidFill>
                  <a:srgbClr val="FF0000"/>
                </a:solidFill>
              </a:rPr>
              <a:t>电子商务经营者</a:t>
            </a:r>
            <a:r>
              <a:rPr lang="en-US" altLang="zh-CN" dirty="0">
                <a:solidFill>
                  <a:srgbClr val="FF0000"/>
                </a:solidFill>
              </a:rPr>
              <a:t>,</a:t>
            </a:r>
            <a:r>
              <a:rPr lang="zh-CN" altLang="zh-CN" dirty="0">
                <a:solidFill>
                  <a:srgbClr val="FF0000"/>
                </a:solidFill>
              </a:rPr>
              <a:t>是指通过互联网等信息网络从事销售商品或者提供服务的经营活动的自然人、法人和非法人组织</a:t>
            </a:r>
            <a:r>
              <a:rPr lang="en-US" altLang="zh-CN" dirty="0">
                <a:solidFill>
                  <a:srgbClr val="FF0000"/>
                </a:solidFill>
              </a:rPr>
              <a:t>,</a:t>
            </a:r>
            <a:r>
              <a:rPr lang="zh-CN" altLang="zh-CN" dirty="0">
                <a:solidFill>
                  <a:srgbClr val="FF0000"/>
                </a:solidFill>
              </a:rPr>
              <a:t>包括电子商务平台经营者、平台内经营者以及通过自建网站、其他网络服务销售商品或者提供服务的电子商务经营者。</a:t>
            </a:r>
          </a:p>
          <a:p>
            <a:pPr eaLnBrk="1" hangingPunct="1">
              <a:spcBef>
                <a:spcPts val="1800"/>
              </a:spcBef>
              <a:buNone/>
            </a:pPr>
            <a:r>
              <a:rPr lang="en-US" altLang="zh-CN" sz="2300" b="1" dirty="0">
                <a:solidFill>
                  <a:srgbClr val="FF0000"/>
                </a:solidFill>
                <a:latin typeface="楷体_GB2312" pitchFamily="1" charset="-122"/>
                <a:ea typeface="楷体_GB2312" pitchFamily="1" charset="-122"/>
              </a:rPr>
              <a:t>(</a:t>
            </a:r>
            <a:r>
              <a:rPr lang="zh-CN" altLang="zh-CN" sz="2300" b="1" dirty="0">
                <a:solidFill>
                  <a:srgbClr val="FF0000"/>
                </a:solidFill>
                <a:latin typeface="楷体_GB2312" pitchFamily="1" charset="-122"/>
                <a:ea typeface="楷体_GB2312" pitchFamily="1" charset="-122"/>
              </a:rPr>
              <a:t>二</a:t>
            </a:r>
            <a:r>
              <a:rPr lang="en-US" altLang="zh-CN" sz="2300" b="1" dirty="0">
                <a:solidFill>
                  <a:srgbClr val="FF0000"/>
                </a:solidFill>
                <a:latin typeface="楷体_GB2312" pitchFamily="1" charset="-122"/>
                <a:ea typeface="楷体_GB2312" pitchFamily="1" charset="-122"/>
              </a:rPr>
              <a:t>)</a:t>
            </a:r>
            <a:r>
              <a:rPr lang="zh-CN" altLang="zh-CN" sz="2300" b="1" dirty="0">
                <a:solidFill>
                  <a:srgbClr val="FF0000"/>
                </a:solidFill>
                <a:latin typeface="楷体_GB2312" pitchFamily="1" charset="-122"/>
                <a:ea typeface="楷体_GB2312" pitchFamily="1" charset="-122"/>
              </a:rPr>
              <a:t>电子商务经营者的义务</a:t>
            </a:r>
          </a:p>
          <a:p>
            <a:r>
              <a:rPr lang="en-US" altLang="zh-CN" dirty="0">
                <a:solidFill>
                  <a:srgbClr val="FF0000"/>
                </a:solidFill>
              </a:rPr>
              <a:t>1.</a:t>
            </a:r>
            <a:r>
              <a:rPr lang="zh-CN" altLang="zh-CN" dirty="0">
                <a:solidFill>
                  <a:srgbClr val="FF0000"/>
                </a:solidFill>
              </a:rPr>
              <a:t>注册登记</a:t>
            </a:r>
          </a:p>
          <a:p>
            <a:r>
              <a:rPr lang="en-US" altLang="zh-CN" dirty="0">
                <a:solidFill>
                  <a:srgbClr val="FF0000"/>
                </a:solidFill>
              </a:rPr>
              <a:t>2.</a:t>
            </a:r>
            <a:r>
              <a:rPr lang="zh-CN" altLang="zh-CN" dirty="0">
                <a:solidFill>
                  <a:srgbClr val="FF0000"/>
                </a:solidFill>
              </a:rPr>
              <a:t>依法纳税</a:t>
            </a:r>
          </a:p>
          <a:p>
            <a:r>
              <a:rPr lang="en-US" altLang="zh-CN" dirty="0">
                <a:solidFill>
                  <a:srgbClr val="FF0000"/>
                </a:solidFill>
              </a:rPr>
              <a:t>3.</a:t>
            </a:r>
            <a:r>
              <a:rPr lang="zh-CN" altLang="zh-CN" dirty="0">
                <a:solidFill>
                  <a:srgbClr val="FF0000"/>
                </a:solidFill>
              </a:rPr>
              <a:t>依法取得行政许可</a:t>
            </a:r>
          </a:p>
          <a:p>
            <a:r>
              <a:rPr lang="en-US" altLang="zh-CN" dirty="0">
                <a:solidFill>
                  <a:srgbClr val="FF0000"/>
                </a:solidFill>
              </a:rPr>
              <a:t>4.</a:t>
            </a:r>
            <a:r>
              <a:rPr lang="zh-CN" altLang="zh-CN" dirty="0">
                <a:solidFill>
                  <a:srgbClr val="FF0000"/>
                </a:solidFill>
              </a:rPr>
              <a:t>遵守关于商品或服务的强制性规定</a:t>
            </a:r>
          </a:p>
          <a:p>
            <a:endParaRPr lang="zh-CN" altLang="en-US" dirty="0"/>
          </a:p>
        </p:txBody>
      </p:sp>
    </p:spTree>
    <p:extLst>
      <p:ext uri="{BB962C8B-B14F-4D97-AF65-F5344CB8AC3E}">
        <p14:creationId xmlns:p14="http://schemas.microsoft.com/office/powerpoint/2010/main" val="1551781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3538" name="Group 2"/>
          <p:cNvGrpSpPr>
            <a:grpSpLocks/>
          </p:cNvGrpSpPr>
          <p:nvPr/>
        </p:nvGrpSpPr>
        <p:grpSpPr bwMode="auto">
          <a:xfrm>
            <a:off x="1558345" y="1493797"/>
            <a:ext cx="8425630" cy="646113"/>
            <a:chOff x="0" y="0"/>
            <a:chExt cx="8840" cy="1019"/>
          </a:xfrm>
        </p:grpSpPr>
        <p:sp>
          <p:nvSpPr>
            <p:cNvPr id="193566"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93567" name="Group 4"/>
            <p:cNvGrpSpPr>
              <a:grpSpLocks/>
            </p:cNvGrpSpPr>
            <p:nvPr/>
          </p:nvGrpSpPr>
          <p:grpSpPr bwMode="auto">
            <a:xfrm>
              <a:off x="108" y="36"/>
              <a:ext cx="8673" cy="981"/>
              <a:chOff x="0" y="0"/>
              <a:chExt cx="8673" cy="981"/>
            </a:xfrm>
          </p:grpSpPr>
          <p:pic>
            <p:nvPicPr>
              <p:cNvPr id="193568"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3569"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93541" name="Group 9"/>
          <p:cNvGrpSpPr>
            <a:grpSpLocks/>
          </p:cNvGrpSpPr>
          <p:nvPr/>
        </p:nvGrpSpPr>
        <p:grpSpPr bwMode="auto">
          <a:xfrm>
            <a:off x="1575808" y="2196164"/>
            <a:ext cx="8430219" cy="646112"/>
            <a:chOff x="0" y="0"/>
            <a:chExt cx="8840" cy="1019"/>
          </a:xfrm>
        </p:grpSpPr>
        <p:sp>
          <p:nvSpPr>
            <p:cNvPr id="193562"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93563" name="Group 11"/>
            <p:cNvGrpSpPr>
              <a:grpSpLocks/>
            </p:cNvGrpSpPr>
            <p:nvPr/>
          </p:nvGrpSpPr>
          <p:grpSpPr bwMode="auto">
            <a:xfrm>
              <a:off x="108" y="36"/>
              <a:ext cx="8673" cy="981"/>
              <a:chOff x="0" y="0"/>
              <a:chExt cx="8673" cy="981"/>
            </a:xfrm>
          </p:grpSpPr>
          <p:pic>
            <p:nvPicPr>
              <p:cNvPr id="193564"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3565"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国际电子商务主体及其权利义务</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93542" name="Group 19"/>
          <p:cNvGrpSpPr>
            <a:grpSpLocks/>
          </p:cNvGrpSpPr>
          <p:nvPr/>
        </p:nvGrpSpPr>
        <p:grpSpPr bwMode="auto">
          <a:xfrm>
            <a:off x="1564159" y="3640028"/>
            <a:ext cx="8391210" cy="734338"/>
            <a:chOff x="42" y="0"/>
            <a:chExt cx="8840" cy="1475"/>
          </a:xfrm>
        </p:grpSpPr>
        <p:sp>
          <p:nvSpPr>
            <p:cNvPr id="193558" name="矩形 1"/>
            <p:cNvSpPr>
              <a:spLocks noChangeArrowheads="1"/>
            </p:cNvSpPr>
            <p:nvPr/>
          </p:nvSpPr>
          <p:spPr bwMode="auto">
            <a:xfrm>
              <a:off x="42" y="0"/>
              <a:ext cx="8840" cy="1475"/>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93559" name="Group 21"/>
            <p:cNvGrpSpPr>
              <a:grpSpLocks/>
            </p:cNvGrpSpPr>
            <p:nvPr/>
          </p:nvGrpSpPr>
          <p:grpSpPr bwMode="auto">
            <a:xfrm>
              <a:off x="108" y="36"/>
              <a:ext cx="8673" cy="1439"/>
              <a:chOff x="0" y="0"/>
              <a:chExt cx="8673" cy="1439"/>
            </a:xfrm>
          </p:grpSpPr>
          <p:pic>
            <p:nvPicPr>
              <p:cNvPr id="193560"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1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3561" name="TextBox 2"/>
              <p:cNvSpPr>
                <a:spLocks noChangeArrowheads="1"/>
              </p:cNvSpPr>
              <p:nvPr/>
            </p:nvSpPr>
            <p:spPr bwMode="auto">
              <a:xfrm>
                <a:off x="0" y="193"/>
                <a:ext cx="8408" cy="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国际电子商务合同与</a:t>
                </a:r>
                <a:r>
                  <a:rPr lang="en-US" altLang="zh-CN"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国际合同使用电子通信公约</a:t>
                </a:r>
                <a:r>
                  <a:rPr lang="en-US" altLang="zh-CN"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endPar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93543" name="Group 19"/>
          <p:cNvGrpSpPr>
            <a:grpSpLocks/>
          </p:cNvGrpSpPr>
          <p:nvPr/>
        </p:nvGrpSpPr>
        <p:grpSpPr bwMode="auto">
          <a:xfrm>
            <a:off x="1562929" y="4443616"/>
            <a:ext cx="8430219" cy="646112"/>
            <a:chOff x="0" y="0"/>
            <a:chExt cx="8840" cy="1019"/>
          </a:xfrm>
        </p:grpSpPr>
        <p:sp>
          <p:nvSpPr>
            <p:cNvPr id="193554"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93555" name="Group 21"/>
            <p:cNvGrpSpPr>
              <a:grpSpLocks/>
            </p:cNvGrpSpPr>
            <p:nvPr/>
          </p:nvGrpSpPr>
          <p:grpSpPr bwMode="auto">
            <a:xfrm>
              <a:off x="108" y="36"/>
              <a:ext cx="8673" cy="981"/>
              <a:chOff x="0" y="0"/>
              <a:chExt cx="8673" cy="981"/>
            </a:xfrm>
          </p:grpSpPr>
          <p:pic>
            <p:nvPicPr>
              <p:cNvPr id="193556"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3557"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第五节　我国</a:t>
                </a:r>
                <a:r>
                  <a:rPr lang="en-US" altLang="zh-CN" sz="2200" b="1" dirty="0" smtClean="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r>
                  <a:rPr lang="zh-CN" altLang="en-US" sz="2200" b="1" dirty="0" smtClean="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电子</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商务</a:t>
                </a:r>
                <a:r>
                  <a:rPr lang="zh-CN" altLang="en-US" sz="2200" b="1" dirty="0" smtClean="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法</a:t>
                </a:r>
                <a:r>
                  <a:rPr lang="en-US" altLang="zh-CN"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的主要内容</a:t>
                </a:r>
              </a:p>
            </p:txBody>
          </p:sp>
        </p:grpSp>
      </p:grpSp>
      <p:grpSp>
        <p:nvGrpSpPr>
          <p:cNvPr id="193544" name="Group 14"/>
          <p:cNvGrpSpPr>
            <a:grpSpLocks/>
          </p:cNvGrpSpPr>
          <p:nvPr/>
        </p:nvGrpSpPr>
        <p:grpSpPr bwMode="auto">
          <a:xfrm>
            <a:off x="1562929" y="5135409"/>
            <a:ext cx="8430219" cy="649287"/>
            <a:chOff x="0" y="0"/>
            <a:chExt cx="8840" cy="1019"/>
          </a:xfrm>
        </p:grpSpPr>
        <p:sp>
          <p:nvSpPr>
            <p:cNvPr id="193550"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93551" name="Group 16"/>
            <p:cNvGrpSpPr>
              <a:grpSpLocks/>
            </p:cNvGrpSpPr>
            <p:nvPr/>
          </p:nvGrpSpPr>
          <p:grpSpPr bwMode="auto">
            <a:xfrm>
              <a:off x="108" y="36"/>
              <a:ext cx="8673" cy="981"/>
              <a:chOff x="0" y="0"/>
              <a:chExt cx="8673" cy="981"/>
            </a:xfrm>
          </p:grpSpPr>
          <p:pic>
            <p:nvPicPr>
              <p:cNvPr id="193552"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3553" name="TextBox 2"/>
              <p:cNvSpPr>
                <a:spLocks noChangeArrowheads="1"/>
              </p:cNvSpPr>
              <p:nvPr/>
            </p:nvSpPr>
            <p:spPr bwMode="auto">
              <a:xfrm>
                <a:off x="0" y="193"/>
                <a:ext cx="8260" cy="6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第六节　</a:t>
                </a:r>
                <a:r>
                  <a:rPr lang="zh-CN" altLang="en-US" sz="2200" b="1" dirty="0" smtClean="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我国</a:t>
                </a:r>
                <a:r>
                  <a:rPr lang="en-US" altLang="zh-CN"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r>
                  <a:rPr lang="zh-CN" altLang="en-US" sz="2200" b="1" dirty="0" smtClean="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电子</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签名</a:t>
                </a:r>
                <a:r>
                  <a:rPr lang="zh-CN" altLang="en-US" sz="2200" b="1" dirty="0" smtClean="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法</a:t>
                </a:r>
                <a:r>
                  <a:rPr lang="en-US" altLang="zh-CN"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的主要内容</a:t>
                </a:r>
              </a:p>
            </p:txBody>
          </p:sp>
        </p:grpSp>
      </p:grpSp>
      <p:grpSp>
        <p:nvGrpSpPr>
          <p:cNvPr id="193545" name="Group 19"/>
          <p:cNvGrpSpPr>
            <a:grpSpLocks/>
          </p:cNvGrpSpPr>
          <p:nvPr/>
        </p:nvGrpSpPr>
        <p:grpSpPr bwMode="auto">
          <a:xfrm>
            <a:off x="1575810" y="2915300"/>
            <a:ext cx="8419078" cy="663959"/>
            <a:chOff x="42" y="0"/>
            <a:chExt cx="8840" cy="1475"/>
          </a:xfrm>
        </p:grpSpPr>
        <p:sp>
          <p:nvSpPr>
            <p:cNvPr id="193546" name="矩形 1"/>
            <p:cNvSpPr>
              <a:spLocks noChangeArrowheads="1"/>
            </p:cNvSpPr>
            <p:nvPr/>
          </p:nvSpPr>
          <p:spPr bwMode="auto">
            <a:xfrm>
              <a:off x="42" y="0"/>
              <a:ext cx="8840" cy="1475"/>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93547" name="Group 21"/>
            <p:cNvGrpSpPr>
              <a:grpSpLocks/>
            </p:cNvGrpSpPr>
            <p:nvPr/>
          </p:nvGrpSpPr>
          <p:grpSpPr bwMode="auto">
            <a:xfrm>
              <a:off x="108" y="36"/>
              <a:ext cx="8673" cy="1439"/>
              <a:chOff x="0" y="0"/>
              <a:chExt cx="8673" cy="1439"/>
            </a:xfrm>
          </p:grpSpPr>
          <p:pic>
            <p:nvPicPr>
              <p:cNvPr id="193548"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1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3549" name="TextBox 2"/>
              <p:cNvSpPr>
                <a:spLocks noChangeArrowheads="1"/>
              </p:cNvSpPr>
              <p:nvPr/>
            </p:nvSpPr>
            <p:spPr bwMode="auto">
              <a:xfrm>
                <a:off x="0" y="193"/>
                <a:ext cx="8407" cy="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a:t>
                </a:r>
                <a:r>
                  <a:rPr lang="en-US" altLang="zh-CN"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电子商务示范法</a:t>
                </a:r>
                <a:r>
                  <a:rPr lang="en-US" altLang="zh-CN"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和</a:t>
                </a:r>
                <a:r>
                  <a:rPr lang="en-US" altLang="zh-CN"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电子签名示范法</a:t>
                </a:r>
                <a:r>
                  <a:rPr lang="en-US" altLang="zh-CN"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的主要内容</a:t>
                </a:r>
                <a:endParaRPr lang="zh-CN" altLang="en-US" sz="2200"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34" name="Group 14"/>
          <p:cNvGrpSpPr>
            <a:grpSpLocks/>
          </p:cNvGrpSpPr>
          <p:nvPr/>
        </p:nvGrpSpPr>
        <p:grpSpPr bwMode="auto">
          <a:xfrm>
            <a:off x="1542291" y="5832697"/>
            <a:ext cx="8430219" cy="649287"/>
            <a:chOff x="0" y="0"/>
            <a:chExt cx="8840" cy="1019"/>
          </a:xfrm>
        </p:grpSpPr>
        <p:sp>
          <p:nvSpPr>
            <p:cNvPr id="35"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6" name="Group 16"/>
            <p:cNvGrpSpPr>
              <a:grpSpLocks/>
            </p:cNvGrpSpPr>
            <p:nvPr/>
          </p:nvGrpSpPr>
          <p:grpSpPr bwMode="auto">
            <a:xfrm>
              <a:off x="108" y="36"/>
              <a:ext cx="8673" cy="981"/>
              <a:chOff x="0" y="0"/>
              <a:chExt cx="8673" cy="981"/>
            </a:xfrm>
          </p:grpSpPr>
          <p:pic>
            <p:nvPicPr>
              <p:cNvPr id="37"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 name="TextBox 2"/>
              <p:cNvSpPr>
                <a:spLocks noChangeArrowheads="1"/>
              </p:cNvSpPr>
              <p:nvPr/>
            </p:nvSpPr>
            <p:spPr bwMode="auto">
              <a:xfrm>
                <a:off x="0" y="193"/>
                <a:ext cx="8260" cy="6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dirty="0" smtClean="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七</a:t>
                </a:r>
                <a:r>
                  <a:rPr lang="zh-CN" altLang="en-US" sz="2200" b="1" dirty="0" smtClean="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节</a:t>
                </a: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　国际电子商务中知识产权的保护</a:t>
                </a:r>
              </a:p>
            </p:txBody>
          </p:sp>
        </p:grpSp>
      </p:grpSp>
      <p:sp>
        <p:nvSpPr>
          <p:cNvPr id="3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9201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我国《电子商务法》的主要内容</a:t>
            </a:r>
            <a:r>
              <a:rPr lang="en-US" altLang="zh-CN" dirty="0"/>
              <a:t>	</a:t>
            </a:r>
            <a:r>
              <a:rPr lang="en-US" altLang="zh-CN" u="dotted" dirty="0"/>
              <a:t> </a:t>
            </a:r>
            <a:endParaRPr lang="zh-CN" altLang="en-US" dirty="0"/>
          </a:p>
        </p:txBody>
      </p:sp>
      <p:sp>
        <p:nvSpPr>
          <p:cNvPr id="3" name="内容占位符 2"/>
          <p:cNvSpPr>
            <a:spLocks noGrp="1"/>
          </p:cNvSpPr>
          <p:nvPr>
            <p:ph idx="1"/>
          </p:nvPr>
        </p:nvSpPr>
        <p:spPr/>
        <p:txBody>
          <a:bodyPr/>
          <a:lstStyle/>
          <a:p>
            <a:r>
              <a:rPr lang="en-US" altLang="zh-CN" dirty="0" smtClean="0">
                <a:solidFill>
                  <a:srgbClr val="FF0000"/>
                </a:solidFill>
              </a:rPr>
              <a:t>5.</a:t>
            </a:r>
            <a:r>
              <a:rPr lang="zh-CN" altLang="zh-CN" dirty="0" smtClean="0">
                <a:solidFill>
                  <a:srgbClr val="FF0000"/>
                </a:solidFill>
              </a:rPr>
              <a:t>依法开具发票</a:t>
            </a:r>
          </a:p>
          <a:p>
            <a:r>
              <a:rPr lang="en-US" altLang="zh-CN" dirty="0" smtClean="0">
                <a:solidFill>
                  <a:srgbClr val="FF0000"/>
                </a:solidFill>
              </a:rPr>
              <a:t>6.</a:t>
            </a:r>
            <a:r>
              <a:rPr lang="zh-CN" altLang="zh-CN" dirty="0" smtClean="0">
                <a:solidFill>
                  <a:srgbClr val="FF0000"/>
                </a:solidFill>
              </a:rPr>
              <a:t>保障消费者的知情权和选择权</a:t>
            </a:r>
          </a:p>
          <a:p>
            <a:r>
              <a:rPr lang="en-US" altLang="zh-CN" dirty="0" smtClean="0">
                <a:solidFill>
                  <a:srgbClr val="FF0000"/>
                </a:solidFill>
              </a:rPr>
              <a:t>7.</a:t>
            </a:r>
            <a:r>
              <a:rPr lang="zh-CN" altLang="zh-CN" dirty="0" smtClean="0">
                <a:solidFill>
                  <a:srgbClr val="FF0000"/>
                </a:solidFill>
              </a:rPr>
              <a:t>给予新、老顾客同样价格</a:t>
            </a:r>
            <a:r>
              <a:rPr lang="en-US" altLang="zh-CN" dirty="0" smtClean="0">
                <a:solidFill>
                  <a:srgbClr val="FF0000"/>
                </a:solidFill>
              </a:rPr>
              <a:t>(</a:t>
            </a:r>
            <a:r>
              <a:rPr lang="zh-CN" altLang="zh-CN" dirty="0" smtClean="0">
                <a:solidFill>
                  <a:srgbClr val="FF0000"/>
                </a:solidFill>
              </a:rPr>
              <a:t>不得“杀熟”</a:t>
            </a:r>
            <a:r>
              <a:rPr lang="en-US" altLang="zh-CN" dirty="0" smtClean="0">
                <a:solidFill>
                  <a:srgbClr val="FF0000"/>
                </a:solidFill>
              </a:rPr>
              <a:t>)</a:t>
            </a:r>
            <a:endParaRPr lang="zh-CN" altLang="zh-CN" dirty="0" smtClean="0">
              <a:solidFill>
                <a:srgbClr val="FF0000"/>
              </a:solidFill>
            </a:endParaRPr>
          </a:p>
          <a:p>
            <a:r>
              <a:rPr lang="en-US" altLang="zh-CN" dirty="0" smtClean="0">
                <a:solidFill>
                  <a:srgbClr val="FF0000"/>
                </a:solidFill>
              </a:rPr>
              <a:t>8.</a:t>
            </a:r>
            <a:r>
              <a:rPr lang="zh-CN" altLang="zh-CN" dirty="0" smtClean="0">
                <a:solidFill>
                  <a:srgbClr val="FF0000"/>
                </a:solidFill>
              </a:rPr>
              <a:t>遵守《广告法》</a:t>
            </a:r>
          </a:p>
          <a:p>
            <a:r>
              <a:rPr lang="en-US" altLang="zh-CN" dirty="0" smtClean="0">
                <a:solidFill>
                  <a:srgbClr val="FF0000"/>
                </a:solidFill>
              </a:rPr>
              <a:t>9.</a:t>
            </a:r>
            <a:r>
              <a:rPr lang="zh-CN" altLang="zh-CN" dirty="0" smtClean="0">
                <a:solidFill>
                  <a:srgbClr val="FF0000"/>
                </a:solidFill>
              </a:rPr>
              <a:t>不得搭售</a:t>
            </a:r>
          </a:p>
          <a:p>
            <a:r>
              <a:rPr lang="en-US" altLang="zh-CN" dirty="0" smtClean="0">
                <a:solidFill>
                  <a:srgbClr val="FF0000"/>
                </a:solidFill>
              </a:rPr>
              <a:t>10.</a:t>
            </a:r>
            <a:r>
              <a:rPr lang="zh-CN" altLang="zh-CN" dirty="0" smtClean="0">
                <a:solidFill>
                  <a:srgbClr val="FF0000"/>
                </a:solidFill>
              </a:rPr>
              <a:t>承担运输风险</a:t>
            </a:r>
          </a:p>
          <a:p>
            <a:r>
              <a:rPr lang="en-US" altLang="zh-CN" dirty="0" smtClean="0">
                <a:solidFill>
                  <a:srgbClr val="FF0000"/>
                </a:solidFill>
              </a:rPr>
              <a:t>11.</a:t>
            </a:r>
            <a:r>
              <a:rPr lang="zh-CN" altLang="zh-CN" dirty="0" smtClean="0">
                <a:solidFill>
                  <a:srgbClr val="FF0000"/>
                </a:solidFill>
              </a:rPr>
              <a:t>公开透明约定押金退还</a:t>
            </a:r>
          </a:p>
          <a:p>
            <a:r>
              <a:rPr lang="en-US" altLang="zh-CN" dirty="0" smtClean="0">
                <a:solidFill>
                  <a:srgbClr val="FF0000"/>
                </a:solidFill>
              </a:rPr>
              <a:t>12.</a:t>
            </a:r>
            <a:r>
              <a:rPr lang="zh-CN" altLang="zh-CN" dirty="0" smtClean="0">
                <a:solidFill>
                  <a:srgbClr val="FF0000"/>
                </a:solidFill>
              </a:rPr>
              <a:t>不得排除、限制竞争</a:t>
            </a:r>
          </a:p>
          <a:p>
            <a:r>
              <a:rPr lang="en-US" altLang="zh-CN" dirty="0" smtClean="0">
                <a:solidFill>
                  <a:srgbClr val="FF0000"/>
                </a:solidFill>
              </a:rPr>
              <a:t>13.</a:t>
            </a:r>
            <a:r>
              <a:rPr lang="zh-CN" altLang="zh-CN" dirty="0" smtClean="0">
                <a:solidFill>
                  <a:srgbClr val="FF0000"/>
                </a:solidFill>
              </a:rPr>
              <a:t>保护个人信息</a:t>
            </a:r>
          </a:p>
          <a:p>
            <a:r>
              <a:rPr lang="en-US" altLang="zh-CN" dirty="0" smtClean="0">
                <a:solidFill>
                  <a:srgbClr val="FF0000"/>
                </a:solidFill>
              </a:rPr>
              <a:t>14.</a:t>
            </a:r>
            <a:r>
              <a:rPr lang="zh-CN" altLang="zh-CN" dirty="0" smtClean="0">
                <a:solidFill>
                  <a:srgbClr val="FF0000"/>
                </a:solidFill>
              </a:rPr>
              <a:t>依法向监管部门提供数据信息</a:t>
            </a:r>
          </a:p>
          <a:p>
            <a:r>
              <a:rPr lang="en-US" altLang="zh-CN" dirty="0" smtClean="0">
                <a:solidFill>
                  <a:srgbClr val="FF0000"/>
                </a:solidFill>
              </a:rPr>
              <a:t>15.</a:t>
            </a:r>
            <a:r>
              <a:rPr lang="zh-CN" altLang="zh-CN" dirty="0" smtClean="0">
                <a:solidFill>
                  <a:srgbClr val="FF0000"/>
                </a:solidFill>
              </a:rPr>
              <a:t>遵守跨境电子商务规定</a:t>
            </a:r>
          </a:p>
          <a:p>
            <a:endParaRPr lang="zh-CN" altLang="en-US" dirty="0">
              <a:solidFill>
                <a:srgbClr val="FF0000"/>
              </a:solidFill>
            </a:endParaRPr>
          </a:p>
        </p:txBody>
      </p:sp>
    </p:spTree>
    <p:extLst>
      <p:ext uri="{BB962C8B-B14F-4D97-AF65-F5344CB8AC3E}">
        <p14:creationId xmlns:p14="http://schemas.microsoft.com/office/powerpoint/2010/main" val="3225432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我国《电子商务法》的主要内容</a:t>
            </a:r>
            <a:r>
              <a:rPr lang="en-US" altLang="zh-CN" dirty="0"/>
              <a:t>	</a:t>
            </a:r>
            <a:r>
              <a:rPr lang="en-US" altLang="zh-CN" u="dotted" dirty="0"/>
              <a:t> </a:t>
            </a:r>
            <a:endParaRPr lang="zh-CN" altLang="en-US" dirty="0"/>
          </a:p>
        </p:txBody>
      </p:sp>
      <p:sp>
        <p:nvSpPr>
          <p:cNvPr id="3" name="内容占位符 2"/>
          <p:cNvSpPr>
            <a:spLocks noGrp="1"/>
          </p:cNvSpPr>
          <p:nvPr>
            <p:ph idx="1"/>
          </p:nvPr>
        </p:nvSpPr>
        <p:spPr/>
        <p:txBody>
          <a:bodyPr/>
          <a:lstStyle/>
          <a:p>
            <a:pPr eaLnBrk="1" hangingPunct="1">
              <a:lnSpc>
                <a:spcPct val="114000"/>
              </a:lnSpc>
              <a:buNone/>
            </a:pPr>
            <a:r>
              <a:rPr lang="en-US" altLang="zh-CN" sz="2300" b="1" dirty="0">
                <a:solidFill>
                  <a:srgbClr val="FF0000"/>
                </a:solidFill>
                <a:latin typeface="楷体_GB2312" pitchFamily="1" charset="-122"/>
                <a:ea typeface="楷体_GB2312" pitchFamily="1" charset="-122"/>
              </a:rPr>
              <a:t>(</a:t>
            </a:r>
            <a:r>
              <a:rPr lang="zh-CN" altLang="zh-CN" sz="2300" b="1" dirty="0">
                <a:solidFill>
                  <a:srgbClr val="FF0000"/>
                </a:solidFill>
                <a:latin typeface="楷体_GB2312" pitchFamily="1" charset="-122"/>
                <a:ea typeface="楷体_GB2312" pitchFamily="1" charset="-122"/>
              </a:rPr>
              <a:t>三</a:t>
            </a:r>
            <a:r>
              <a:rPr lang="en-US" altLang="zh-CN" sz="2300" b="1" dirty="0">
                <a:solidFill>
                  <a:srgbClr val="FF0000"/>
                </a:solidFill>
                <a:latin typeface="楷体_GB2312" pitchFamily="1" charset="-122"/>
                <a:ea typeface="楷体_GB2312" pitchFamily="1" charset="-122"/>
              </a:rPr>
              <a:t>)</a:t>
            </a:r>
            <a:r>
              <a:rPr lang="zh-CN" altLang="zh-CN" sz="2300" b="1" dirty="0">
                <a:solidFill>
                  <a:srgbClr val="FF0000"/>
                </a:solidFill>
                <a:latin typeface="楷体_GB2312" pitchFamily="1" charset="-122"/>
                <a:ea typeface="楷体_GB2312" pitchFamily="1" charset="-122"/>
              </a:rPr>
              <a:t>电子商务平台经营者的义务与责任</a:t>
            </a:r>
          </a:p>
          <a:p>
            <a:pPr>
              <a:lnSpc>
                <a:spcPct val="114000"/>
              </a:lnSpc>
            </a:pPr>
            <a:r>
              <a:rPr lang="en-US" altLang="zh-CN" dirty="0" smtClean="0">
                <a:solidFill>
                  <a:srgbClr val="FF0000"/>
                </a:solidFill>
              </a:rPr>
              <a:t>1.</a:t>
            </a:r>
            <a:r>
              <a:rPr lang="zh-CN" altLang="zh-CN" dirty="0" smtClean="0">
                <a:solidFill>
                  <a:srgbClr val="FF0000"/>
                </a:solidFill>
              </a:rPr>
              <a:t>入驻商家主体身份登记、核验义务</a:t>
            </a:r>
          </a:p>
          <a:p>
            <a:pPr>
              <a:lnSpc>
                <a:spcPct val="114000"/>
              </a:lnSpc>
            </a:pPr>
            <a:r>
              <a:rPr lang="en-US" altLang="zh-CN" dirty="0" smtClean="0">
                <a:solidFill>
                  <a:srgbClr val="FF0000"/>
                </a:solidFill>
              </a:rPr>
              <a:t>2.</a:t>
            </a:r>
            <a:r>
              <a:rPr lang="zh-CN" altLang="zh-CN" dirty="0" smtClean="0">
                <a:solidFill>
                  <a:srgbClr val="FF0000"/>
                </a:solidFill>
              </a:rPr>
              <a:t>报送平台经营者身份信息、纳税信息</a:t>
            </a:r>
          </a:p>
          <a:p>
            <a:pPr>
              <a:lnSpc>
                <a:spcPct val="114000"/>
              </a:lnSpc>
            </a:pPr>
            <a:r>
              <a:rPr lang="en-US" altLang="zh-CN" dirty="0" smtClean="0">
                <a:solidFill>
                  <a:srgbClr val="FF0000"/>
                </a:solidFill>
              </a:rPr>
              <a:t>3.</a:t>
            </a:r>
            <a:r>
              <a:rPr lang="zh-CN" altLang="zh-CN" dirty="0" smtClean="0">
                <a:solidFill>
                  <a:srgbClr val="FF0000"/>
                </a:solidFill>
              </a:rPr>
              <a:t>监督平台内的商品和服务信息</a:t>
            </a:r>
          </a:p>
          <a:p>
            <a:pPr>
              <a:lnSpc>
                <a:spcPct val="114000"/>
              </a:lnSpc>
            </a:pPr>
            <a:r>
              <a:rPr lang="en-US" altLang="zh-CN" dirty="0" smtClean="0">
                <a:solidFill>
                  <a:srgbClr val="FF0000"/>
                </a:solidFill>
              </a:rPr>
              <a:t>4.</a:t>
            </a:r>
            <a:r>
              <a:rPr lang="zh-CN" altLang="zh-CN" dirty="0" smtClean="0">
                <a:solidFill>
                  <a:srgbClr val="FF0000"/>
                </a:solidFill>
              </a:rPr>
              <a:t>保证网络交易安全</a:t>
            </a:r>
          </a:p>
          <a:p>
            <a:pPr>
              <a:lnSpc>
                <a:spcPct val="114000"/>
              </a:lnSpc>
            </a:pPr>
            <a:r>
              <a:rPr lang="en-US" altLang="zh-CN" dirty="0" smtClean="0">
                <a:solidFill>
                  <a:srgbClr val="FF0000"/>
                </a:solidFill>
              </a:rPr>
              <a:t>5.</a:t>
            </a:r>
            <a:r>
              <a:rPr lang="zh-CN" altLang="zh-CN" dirty="0" smtClean="0">
                <a:solidFill>
                  <a:srgbClr val="FF0000"/>
                </a:solidFill>
              </a:rPr>
              <a:t>商品和服务及交易信息保存不少于三年</a:t>
            </a:r>
          </a:p>
          <a:p>
            <a:pPr>
              <a:lnSpc>
                <a:spcPct val="114000"/>
              </a:lnSpc>
            </a:pPr>
            <a:r>
              <a:rPr lang="en-US" altLang="zh-CN" dirty="0" smtClean="0">
                <a:solidFill>
                  <a:srgbClr val="FF0000"/>
                </a:solidFill>
              </a:rPr>
              <a:t>6.</a:t>
            </a:r>
            <a:r>
              <a:rPr lang="zh-CN" altLang="zh-CN" dirty="0" smtClean="0">
                <a:solidFill>
                  <a:srgbClr val="FF0000"/>
                </a:solidFill>
              </a:rPr>
              <a:t>不滥用平台优势地位</a:t>
            </a:r>
          </a:p>
          <a:p>
            <a:pPr>
              <a:lnSpc>
                <a:spcPct val="114000"/>
              </a:lnSpc>
            </a:pPr>
            <a:r>
              <a:rPr lang="en-US" altLang="zh-CN" dirty="0" smtClean="0">
                <a:solidFill>
                  <a:srgbClr val="FF0000"/>
                </a:solidFill>
              </a:rPr>
              <a:t>7.</a:t>
            </a:r>
            <a:r>
              <a:rPr lang="zh-CN" altLang="zh-CN" dirty="0" smtClean="0">
                <a:solidFill>
                  <a:srgbClr val="FF0000"/>
                </a:solidFill>
              </a:rPr>
              <a:t>明确公示自营业务</a:t>
            </a:r>
          </a:p>
          <a:p>
            <a:pPr>
              <a:lnSpc>
                <a:spcPct val="114000"/>
              </a:lnSpc>
            </a:pPr>
            <a:r>
              <a:rPr lang="en-US" altLang="zh-CN" dirty="0" smtClean="0">
                <a:solidFill>
                  <a:srgbClr val="FF0000"/>
                </a:solidFill>
              </a:rPr>
              <a:t>8.</a:t>
            </a:r>
            <a:r>
              <a:rPr lang="zh-CN" altLang="zh-CN" dirty="0" smtClean="0">
                <a:solidFill>
                  <a:srgbClr val="FF0000"/>
                </a:solidFill>
              </a:rPr>
              <a:t>连带责任及相应的责任</a:t>
            </a:r>
          </a:p>
          <a:p>
            <a:pPr>
              <a:lnSpc>
                <a:spcPct val="114000"/>
              </a:lnSpc>
            </a:pPr>
            <a:r>
              <a:rPr lang="en-US" altLang="zh-CN" dirty="0" smtClean="0">
                <a:solidFill>
                  <a:srgbClr val="FF0000"/>
                </a:solidFill>
              </a:rPr>
              <a:t>7.</a:t>
            </a:r>
            <a:r>
              <a:rPr lang="zh-CN" altLang="zh-CN" dirty="0" smtClean="0">
                <a:solidFill>
                  <a:srgbClr val="FF0000"/>
                </a:solidFill>
              </a:rPr>
              <a:t>建立健全信用评价制度</a:t>
            </a:r>
          </a:p>
          <a:p>
            <a:pPr>
              <a:lnSpc>
                <a:spcPct val="114000"/>
              </a:lnSpc>
            </a:pPr>
            <a:r>
              <a:rPr lang="en-US" altLang="zh-CN" dirty="0" smtClean="0">
                <a:solidFill>
                  <a:srgbClr val="FF0000"/>
                </a:solidFill>
              </a:rPr>
              <a:t>8.</a:t>
            </a:r>
            <a:r>
              <a:rPr lang="zh-CN" altLang="zh-CN" dirty="0" smtClean="0">
                <a:solidFill>
                  <a:srgbClr val="FF0000"/>
                </a:solidFill>
              </a:rPr>
              <a:t>竞价排名和广告标注义务</a:t>
            </a:r>
          </a:p>
          <a:p>
            <a:pPr>
              <a:lnSpc>
                <a:spcPct val="114000"/>
              </a:lnSpc>
            </a:pPr>
            <a:r>
              <a:rPr lang="en-US" altLang="zh-CN" dirty="0" smtClean="0">
                <a:solidFill>
                  <a:srgbClr val="FF0000"/>
                </a:solidFill>
              </a:rPr>
              <a:t>9.</a:t>
            </a:r>
            <a:r>
              <a:rPr lang="zh-CN" altLang="zh-CN" dirty="0" smtClean="0">
                <a:solidFill>
                  <a:srgbClr val="FF0000"/>
                </a:solidFill>
              </a:rPr>
              <a:t>建立知识产权保护规则</a:t>
            </a:r>
          </a:p>
          <a:p>
            <a:pPr>
              <a:lnSpc>
                <a:spcPct val="114000"/>
              </a:lnSpc>
            </a:pPr>
            <a:r>
              <a:rPr lang="en-US" altLang="zh-CN" dirty="0" smtClean="0">
                <a:solidFill>
                  <a:srgbClr val="FF0000"/>
                </a:solidFill>
              </a:rPr>
              <a:t>10.</a:t>
            </a:r>
            <a:r>
              <a:rPr lang="zh-CN" altLang="zh-CN" dirty="0" smtClean="0">
                <a:solidFill>
                  <a:srgbClr val="FF0000"/>
                </a:solidFill>
              </a:rPr>
              <a:t>依法提供服务与交易</a:t>
            </a:r>
          </a:p>
          <a:p>
            <a:pPr>
              <a:lnSpc>
                <a:spcPct val="114000"/>
              </a:lnSpc>
            </a:pPr>
            <a:endParaRPr lang="zh-CN" altLang="en-US" dirty="0">
              <a:solidFill>
                <a:srgbClr val="FF0000"/>
              </a:solidFill>
            </a:endParaRPr>
          </a:p>
        </p:txBody>
      </p:sp>
    </p:spTree>
    <p:extLst>
      <p:ext uri="{BB962C8B-B14F-4D97-AF65-F5344CB8AC3E}">
        <p14:creationId xmlns:p14="http://schemas.microsoft.com/office/powerpoint/2010/main" val="4181459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我国《电子商务法》的主要内容</a:t>
            </a:r>
            <a:r>
              <a:rPr lang="en-US" altLang="zh-CN" dirty="0"/>
              <a:t>	</a:t>
            </a:r>
            <a:r>
              <a:rPr lang="en-US" altLang="zh-CN" u="dotted" dirty="0"/>
              <a:t> </a:t>
            </a:r>
            <a:endParaRPr lang="zh-CN" altLang="en-US" dirty="0"/>
          </a:p>
        </p:txBody>
      </p:sp>
      <p:sp>
        <p:nvSpPr>
          <p:cNvPr id="3" name="内容占位符 2"/>
          <p:cNvSpPr>
            <a:spLocks noGrp="1"/>
          </p:cNvSpPr>
          <p:nvPr>
            <p:ph idx="1"/>
          </p:nvPr>
        </p:nvSpPr>
        <p:spPr/>
        <p:txBody>
          <a:bodyPr/>
          <a:lstStyle/>
          <a:p>
            <a:pPr eaLnBrk="1" hangingPunct="1">
              <a:buNone/>
            </a:pPr>
            <a:r>
              <a:rPr lang="en-US" altLang="zh-CN" sz="2300" b="1" dirty="0">
                <a:solidFill>
                  <a:srgbClr val="FF0000"/>
                </a:solidFill>
                <a:latin typeface="楷体_GB2312" pitchFamily="1" charset="-122"/>
                <a:ea typeface="楷体_GB2312" pitchFamily="1" charset="-122"/>
              </a:rPr>
              <a:t>(</a:t>
            </a:r>
            <a:r>
              <a:rPr lang="zh-CN" altLang="zh-CN" sz="2300" b="1" dirty="0">
                <a:solidFill>
                  <a:srgbClr val="FF0000"/>
                </a:solidFill>
                <a:latin typeface="楷体_GB2312" pitchFamily="1" charset="-122"/>
                <a:ea typeface="楷体_GB2312" pitchFamily="1" charset="-122"/>
              </a:rPr>
              <a:t>四</a:t>
            </a:r>
            <a:r>
              <a:rPr lang="en-US" altLang="zh-CN" sz="2300" b="1" dirty="0">
                <a:solidFill>
                  <a:srgbClr val="FF0000"/>
                </a:solidFill>
                <a:latin typeface="楷体_GB2312" pitchFamily="1" charset="-122"/>
                <a:ea typeface="楷体_GB2312" pitchFamily="1" charset="-122"/>
              </a:rPr>
              <a:t>) </a:t>
            </a:r>
            <a:r>
              <a:rPr lang="zh-CN" altLang="zh-CN" sz="2300" b="1" dirty="0">
                <a:solidFill>
                  <a:srgbClr val="FF0000"/>
                </a:solidFill>
                <a:latin typeface="楷体_GB2312" pitchFamily="1" charset="-122"/>
                <a:ea typeface="楷体_GB2312" pitchFamily="1" charset="-122"/>
              </a:rPr>
              <a:t>电子商务合同的订立与履行</a:t>
            </a:r>
          </a:p>
          <a:p>
            <a:r>
              <a:rPr lang="en-US" altLang="zh-CN" dirty="0">
                <a:solidFill>
                  <a:srgbClr val="FF0000"/>
                </a:solidFill>
              </a:rPr>
              <a:t>1.</a:t>
            </a:r>
            <a:r>
              <a:rPr lang="zh-CN" altLang="zh-CN" dirty="0">
                <a:solidFill>
                  <a:srgbClr val="FF0000"/>
                </a:solidFill>
              </a:rPr>
              <a:t>民事行为能力推定</a:t>
            </a:r>
          </a:p>
          <a:p>
            <a:r>
              <a:rPr lang="en-US" altLang="zh-CN" dirty="0">
                <a:solidFill>
                  <a:srgbClr val="FF0000"/>
                </a:solidFill>
              </a:rPr>
              <a:t>2.</a:t>
            </a:r>
            <a:r>
              <a:rPr lang="zh-CN" altLang="zh-CN" dirty="0">
                <a:solidFill>
                  <a:srgbClr val="FF0000"/>
                </a:solidFill>
              </a:rPr>
              <a:t>要约规则</a:t>
            </a:r>
          </a:p>
          <a:p>
            <a:r>
              <a:rPr lang="en-US" altLang="zh-CN" dirty="0">
                <a:solidFill>
                  <a:srgbClr val="FF0000"/>
                </a:solidFill>
              </a:rPr>
              <a:t>3.</a:t>
            </a:r>
            <a:r>
              <a:rPr lang="zh-CN" altLang="zh-CN" dirty="0">
                <a:solidFill>
                  <a:srgbClr val="FF0000"/>
                </a:solidFill>
              </a:rPr>
              <a:t>格式条款特别规定</a:t>
            </a:r>
          </a:p>
          <a:p>
            <a:r>
              <a:rPr lang="en-US" altLang="zh-CN" dirty="0">
                <a:solidFill>
                  <a:srgbClr val="FF0000"/>
                </a:solidFill>
              </a:rPr>
              <a:t>4.</a:t>
            </a:r>
            <a:r>
              <a:rPr lang="zh-CN" altLang="zh-CN" dirty="0">
                <a:solidFill>
                  <a:srgbClr val="FF0000"/>
                </a:solidFill>
              </a:rPr>
              <a:t>订立合同时特别规定</a:t>
            </a:r>
          </a:p>
          <a:p>
            <a:r>
              <a:rPr lang="en-US" altLang="zh-CN" dirty="0">
                <a:solidFill>
                  <a:srgbClr val="FF0000"/>
                </a:solidFill>
              </a:rPr>
              <a:t>5.</a:t>
            </a:r>
            <a:r>
              <a:rPr lang="zh-CN" altLang="zh-CN" dirty="0">
                <a:solidFill>
                  <a:srgbClr val="FF0000"/>
                </a:solidFill>
              </a:rPr>
              <a:t>交付时间</a:t>
            </a:r>
          </a:p>
          <a:p>
            <a:r>
              <a:rPr lang="en-US" altLang="zh-CN" dirty="0">
                <a:solidFill>
                  <a:srgbClr val="FF0000"/>
                </a:solidFill>
              </a:rPr>
              <a:t>6.</a:t>
            </a:r>
            <a:r>
              <a:rPr lang="zh-CN" altLang="zh-CN" dirty="0">
                <a:solidFill>
                  <a:srgbClr val="FF0000"/>
                </a:solidFill>
              </a:rPr>
              <a:t>货物交付</a:t>
            </a:r>
          </a:p>
          <a:p>
            <a:r>
              <a:rPr lang="en-US" altLang="zh-CN" dirty="0">
                <a:solidFill>
                  <a:srgbClr val="FF0000"/>
                </a:solidFill>
              </a:rPr>
              <a:t>7.</a:t>
            </a:r>
            <a:r>
              <a:rPr lang="zh-CN" altLang="zh-CN" dirty="0">
                <a:solidFill>
                  <a:srgbClr val="FF0000"/>
                </a:solidFill>
              </a:rPr>
              <a:t>支付价款规则</a:t>
            </a:r>
          </a:p>
          <a:p>
            <a:r>
              <a:rPr lang="en-US" altLang="zh-CN" dirty="0">
                <a:solidFill>
                  <a:srgbClr val="FF0000"/>
                </a:solidFill>
              </a:rPr>
              <a:t>8.</a:t>
            </a:r>
            <a:r>
              <a:rPr lang="zh-CN" altLang="zh-CN" dirty="0">
                <a:solidFill>
                  <a:srgbClr val="FF0000"/>
                </a:solidFill>
              </a:rPr>
              <a:t>用户注意事项</a:t>
            </a:r>
          </a:p>
          <a:p>
            <a:r>
              <a:rPr lang="en-US" altLang="zh-CN" dirty="0">
                <a:solidFill>
                  <a:srgbClr val="FF0000"/>
                </a:solidFill>
              </a:rPr>
              <a:t>9.</a:t>
            </a:r>
            <a:r>
              <a:rPr lang="zh-CN" altLang="zh-CN" dirty="0">
                <a:solidFill>
                  <a:srgbClr val="FF0000"/>
                </a:solidFill>
              </a:rPr>
              <a:t>电子支付服务提供者责任</a:t>
            </a:r>
          </a:p>
          <a:p>
            <a:endParaRPr lang="zh-CN" altLang="en-US" dirty="0">
              <a:solidFill>
                <a:srgbClr val="FF0000"/>
              </a:solidFill>
            </a:endParaRPr>
          </a:p>
        </p:txBody>
      </p:sp>
    </p:spTree>
    <p:extLst>
      <p:ext uri="{BB962C8B-B14F-4D97-AF65-F5344CB8AC3E}">
        <p14:creationId xmlns:p14="http://schemas.microsoft.com/office/powerpoint/2010/main" val="4074754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我国《电子商务法》的主要内容</a:t>
            </a:r>
            <a:r>
              <a:rPr lang="en-US" altLang="zh-CN" dirty="0"/>
              <a:t>	</a:t>
            </a:r>
            <a:r>
              <a:rPr lang="en-US" altLang="zh-CN" u="dotted" dirty="0"/>
              <a:t> </a:t>
            </a:r>
            <a:endParaRPr lang="zh-CN" altLang="en-US" dirty="0"/>
          </a:p>
        </p:txBody>
      </p:sp>
      <p:sp>
        <p:nvSpPr>
          <p:cNvPr id="3" name="内容占位符 2"/>
          <p:cNvSpPr>
            <a:spLocks noGrp="1"/>
          </p:cNvSpPr>
          <p:nvPr>
            <p:ph idx="1"/>
          </p:nvPr>
        </p:nvSpPr>
        <p:spPr/>
        <p:txBody>
          <a:bodyPr/>
          <a:lstStyle/>
          <a:p>
            <a:pPr eaLnBrk="1" hangingPunct="1">
              <a:buNone/>
            </a:pPr>
            <a:r>
              <a:rPr lang="en-US" altLang="zh-CN" sz="2300" b="1" dirty="0">
                <a:solidFill>
                  <a:srgbClr val="FF0000"/>
                </a:solidFill>
                <a:latin typeface="楷体_GB2312" pitchFamily="1" charset="-122"/>
                <a:ea typeface="楷体_GB2312" pitchFamily="1" charset="-122"/>
              </a:rPr>
              <a:t>(</a:t>
            </a:r>
            <a:r>
              <a:rPr lang="zh-CN" altLang="zh-CN" sz="2300" b="1" dirty="0">
                <a:solidFill>
                  <a:srgbClr val="FF0000"/>
                </a:solidFill>
                <a:latin typeface="楷体_GB2312" pitchFamily="1" charset="-122"/>
                <a:ea typeface="楷体_GB2312" pitchFamily="1" charset="-122"/>
              </a:rPr>
              <a:t>五</a:t>
            </a:r>
            <a:r>
              <a:rPr lang="en-US" altLang="zh-CN" sz="2300" b="1" dirty="0">
                <a:solidFill>
                  <a:srgbClr val="FF0000"/>
                </a:solidFill>
                <a:latin typeface="楷体_GB2312" pitchFamily="1" charset="-122"/>
                <a:ea typeface="楷体_GB2312" pitchFamily="1" charset="-122"/>
              </a:rPr>
              <a:t>)</a:t>
            </a:r>
            <a:r>
              <a:rPr lang="zh-CN" altLang="zh-CN" sz="2300" b="1" dirty="0">
                <a:solidFill>
                  <a:srgbClr val="FF0000"/>
                </a:solidFill>
                <a:latin typeface="楷体_GB2312" pitchFamily="1" charset="-122"/>
                <a:ea typeface="楷体_GB2312" pitchFamily="1" charset="-122"/>
              </a:rPr>
              <a:t>电子商务争议解决</a:t>
            </a:r>
          </a:p>
          <a:p>
            <a:r>
              <a:rPr lang="en-US" altLang="zh-CN" dirty="0">
                <a:solidFill>
                  <a:srgbClr val="FF0000"/>
                </a:solidFill>
              </a:rPr>
              <a:t>1.</a:t>
            </a:r>
            <a:r>
              <a:rPr lang="zh-CN" altLang="zh-CN" dirty="0">
                <a:solidFill>
                  <a:srgbClr val="FF0000"/>
                </a:solidFill>
              </a:rPr>
              <a:t>电子商务经营者义务</a:t>
            </a:r>
          </a:p>
          <a:p>
            <a:r>
              <a:rPr lang="en-US" altLang="zh-CN" dirty="0">
                <a:solidFill>
                  <a:srgbClr val="FF0000"/>
                </a:solidFill>
              </a:rPr>
              <a:t>2.</a:t>
            </a:r>
            <a:r>
              <a:rPr lang="zh-CN" altLang="zh-CN" dirty="0">
                <a:solidFill>
                  <a:srgbClr val="FF0000"/>
                </a:solidFill>
              </a:rPr>
              <a:t>电子商务平台经营者协助义务</a:t>
            </a:r>
          </a:p>
          <a:p>
            <a:endParaRPr lang="zh-CN" altLang="en-US" dirty="0">
              <a:solidFill>
                <a:srgbClr val="FF0000"/>
              </a:solidFill>
            </a:endParaRPr>
          </a:p>
        </p:txBody>
      </p:sp>
    </p:spTree>
    <p:extLst>
      <p:ext uri="{BB962C8B-B14F-4D97-AF65-F5344CB8AC3E}">
        <p14:creationId xmlns:p14="http://schemas.microsoft.com/office/powerpoint/2010/main" val="908812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zh-CN" dirty="0">
                <a:solidFill>
                  <a:srgbClr val="000000"/>
                </a:solidFill>
                <a:latin typeface="NEU-BZ-S92"/>
                <a:ea typeface="方正书宋_GBK"/>
                <a:cs typeface="Times New Roman" panose="02020603050405020304" pitchFamily="18" charset="0"/>
              </a:rPr>
              <a:t>第</a:t>
            </a:r>
            <a:r>
              <a:rPr lang="zh-CN" altLang="en-US" dirty="0">
                <a:solidFill>
                  <a:srgbClr val="000000"/>
                </a:solidFill>
                <a:latin typeface="NEU-BZ-S92"/>
                <a:ea typeface="方正书宋_GBK"/>
                <a:cs typeface="Times New Roman" panose="02020603050405020304" pitchFamily="18" charset="0"/>
              </a:rPr>
              <a:t>六</a:t>
            </a:r>
            <a:r>
              <a:rPr lang="zh-CN" altLang="zh-CN" dirty="0">
                <a:solidFill>
                  <a:srgbClr val="000000"/>
                </a:solidFill>
                <a:latin typeface="NEU-BZ-S92"/>
                <a:ea typeface="方正书宋_GBK"/>
                <a:cs typeface="Times New Roman" panose="02020603050405020304" pitchFamily="18" charset="0"/>
              </a:rPr>
              <a:t>节　</a:t>
            </a:r>
            <a:r>
              <a:rPr lang="zh-CN" altLang="zh-CN" dirty="0"/>
              <a:t>我国</a:t>
            </a:r>
            <a:r>
              <a:rPr lang="zh-CN" altLang="zh-CN" dirty="0">
                <a:solidFill>
                  <a:srgbClr val="000000"/>
                </a:solidFill>
                <a:latin typeface="NEU-BZ-S92"/>
                <a:ea typeface="方正书宋_GBK"/>
                <a:cs typeface="Times New Roman" panose="02020603050405020304" pitchFamily="18" charset="0"/>
              </a:rPr>
              <a:t>《电子签名法》的主要内容</a:t>
            </a:r>
            <a:endParaRPr lang="zh-CN" altLang="en-US" dirty="0">
              <a:ea typeface="方正书宋_GBK"/>
              <a:cs typeface="Times New Roman" panose="02020603050405020304" pitchFamily="18" charset="0"/>
            </a:endParaRPr>
          </a:p>
        </p:txBody>
      </p:sp>
      <p:sp>
        <p:nvSpPr>
          <p:cNvPr id="3" name="内容占位符 2"/>
          <p:cNvSpPr>
            <a:spLocks noGrp="1"/>
          </p:cNvSpPr>
          <p:nvPr>
            <p:ph idx="1"/>
          </p:nvPr>
        </p:nvSpPr>
        <p:spPr/>
        <p:txBody>
          <a:bodyPr/>
          <a:lstStyle/>
          <a:p>
            <a:pPr eaLnBrk="1" hangingPunct="1">
              <a:buNone/>
            </a:pPr>
            <a:r>
              <a:rPr lang="zh-CN" altLang="zh-CN" sz="2600" b="1" dirty="0">
                <a:latin typeface="黑体" panose="02010609060101010101" pitchFamily="49" charset="-122"/>
                <a:ea typeface="黑体" panose="02010609060101010101" pitchFamily="49" charset="-122"/>
              </a:rPr>
              <a:t>一、适用范围</a:t>
            </a:r>
          </a:p>
          <a:p>
            <a:r>
              <a:rPr lang="zh-CN" altLang="zh-CN" dirty="0"/>
              <a:t>《电子签名法》主要适用于电子商务</a:t>
            </a:r>
            <a:r>
              <a:rPr lang="en-US" altLang="zh-CN" dirty="0"/>
              <a:t>,</a:t>
            </a:r>
            <a:r>
              <a:rPr lang="zh-CN" altLang="zh-CN" dirty="0"/>
              <a:t>但不限于商务活动。该法第三条规定</a:t>
            </a:r>
            <a:r>
              <a:rPr lang="en-US" altLang="zh-CN" dirty="0"/>
              <a:t>:</a:t>
            </a:r>
            <a:r>
              <a:rPr lang="zh-CN" altLang="zh-CN" dirty="0"/>
              <a:t>民事活动中的合同或者其他文件、单证等文书</a:t>
            </a:r>
            <a:r>
              <a:rPr lang="en-US" altLang="zh-CN" dirty="0"/>
              <a:t>,</a:t>
            </a:r>
            <a:r>
              <a:rPr lang="zh-CN" altLang="zh-CN" dirty="0"/>
              <a:t>当事人可以约定使用或者不使用电子签名、数据电文</a:t>
            </a:r>
            <a:r>
              <a:rPr lang="zh-CN" altLang="zh-CN" dirty="0" smtClean="0"/>
              <a:t>。</a:t>
            </a:r>
            <a:endParaRPr lang="en-US" altLang="zh-CN" dirty="0" smtClean="0"/>
          </a:p>
          <a:p>
            <a:r>
              <a:rPr lang="zh-CN" altLang="zh-CN" dirty="0" smtClean="0"/>
              <a:t>当事人</a:t>
            </a:r>
            <a:r>
              <a:rPr lang="zh-CN" altLang="zh-CN" dirty="0"/>
              <a:t>约定使用电子签名、数据电文的文书</a:t>
            </a:r>
            <a:r>
              <a:rPr lang="en-US" altLang="zh-CN" dirty="0"/>
              <a:t>,</a:t>
            </a:r>
            <a:r>
              <a:rPr lang="zh-CN" altLang="zh-CN" dirty="0"/>
              <a:t>不得仅因为其采用电子签名、数据电文的形式而否定其法律效力。但下列文书不适用该法</a:t>
            </a:r>
            <a:r>
              <a:rPr lang="en-US" altLang="zh-CN" dirty="0"/>
              <a:t>:(1)</a:t>
            </a:r>
            <a:r>
              <a:rPr lang="zh-CN" altLang="zh-CN" dirty="0"/>
              <a:t>涉及婚姻、收养、继承等人身关系</a:t>
            </a:r>
            <a:r>
              <a:rPr lang="en-US" altLang="zh-CN" dirty="0"/>
              <a:t>;(2)</a:t>
            </a:r>
            <a:r>
              <a:rPr lang="zh-CN" altLang="zh-CN" dirty="0"/>
              <a:t>涉及土地、房屋等不动产权益转让</a:t>
            </a:r>
            <a:r>
              <a:rPr lang="en-US" altLang="zh-CN" dirty="0"/>
              <a:t>;(3)</a:t>
            </a:r>
            <a:r>
              <a:rPr lang="zh-CN" altLang="zh-CN" dirty="0"/>
              <a:t>涉及停止供水、供热、供气、供电等公用事业服务</a:t>
            </a:r>
            <a:r>
              <a:rPr lang="en-US" altLang="zh-CN" dirty="0"/>
              <a:t>;(4)</a:t>
            </a:r>
            <a:r>
              <a:rPr lang="zh-CN" altLang="zh-CN" dirty="0"/>
              <a:t>法律、行政法规规定的不适用电子文书的其他情形。</a:t>
            </a:r>
          </a:p>
        </p:txBody>
      </p:sp>
    </p:spTree>
    <p:extLst>
      <p:ext uri="{BB962C8B-B14F-4D97-AF65-F5344CB8AC3E}">
        <p14:creationId xmlns:p14="http://schemas.microsoft.com/office/powerpoint/2010/main" val="2661599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二、数据电文</a:t>
            </a:r>
          </a:p>
          <a:p>
            <a:r>
              <a:rPr lang="zh-CN" altLang="zh-CN" dirty="0"/>
              <a:t>数据电文</a:t>
            </a:r>
            <a:r>
              <a:rPr lang="en-US" altLang="zh-CN" dirty="0"/>
              <a:t>,</a:t>
            </a:r>
            <a:r>
              <a:rPr lang="zh-CN" altLang="zh-CN" dirty="0"/>
              <a:t>是指经由电子手段、光学手段、磁手段或者类似手段生成、发送、接收或者储存的信息。《电子签名法》规定</a:t>
            </a:r>
            <a:r>
              <a:rPr lang="en-US" altLang="zh-CN" dirty="0"/>
              <a:t>,</a:t>
            </a:r>
            <a:r>
              <a:rPr lang="zh-CN" altLang="zh-CN" dirty="0"/>
              <a:t>能够有形地表现所载内容</a:t>
            </a:r>
            <a:r>
              <a:rPr lang="en-US" altLang="zh-CN" dirty="0"/>
              <a:t>,</a:t>
            </a:r>
            <a:r>
              <a:rPr lang="zh-CN" altLang="zh-CN" dirty="0"/>
              <a:t>并可以随时调取查用的数据电文</a:t>
            </a:r>
            <a:r>
              <a:rPr lang="en-US" altLang="zh-CN" dirty="0"/>
              <a:t>,</a:t>
            </a:r>
            <a:r>
              <a:rPr lang="zh-CN" altLang="zh-CN" dirty="0"/>
              <a:t>视为符合法律、法规要求的书面形式</a:t>
            </a:r>
            <a:r>
              <a:rPr lang="en-US" altLang="zh-CN" dirty="0"/>
              <a:t>,</a:t>
            </a:r>
            <a:r>
              <a:rPr lang="zh-CN" altLang="zh-CN" dirty="0"/>
              <a:t>即实行“功能等同法”。符合下列条件的数据电文</a:t>
            </a:r>
            <a:r>
              <a:rPr lang="en-US" altLang="zh-CN" dirty="0"/>
              <a:t>,</a:t>
            </a:r>
            <a:r>
              <a:rPr lang="zh-CN" altLang="zh-CN" dirty="0"/>
              <a:t>视为满足法律、法规规定的原件形式要求</a:t>
            </a:r>
            <a:r>
              <a:rPr lang="en-US" altLang="zh-CN" dirty="0"/>
              <a:t>:(1)</a:t>
            </a:r>
            <a:r>
              <a:rPr lang="zh-CN" altLang="zh-CN" dirty="0"/>
              <a:t>能够有效地表现所载内容并可供随时调取查用</a:t>
            </a:r>
            <a:r>
              <a:rPr lang="en-US" altLang="zh-CN" dirty="0"/>
              <a:t>;(2)</a:t>
            </a:r>
            <a:r>
              <a:rPr lang="zh-CN" altLang="zh-CN" dirty="0"/>
              <a:t>能够可靠地保证自最终形成时起</a:t>
            </a:r>
            <a:r>
              <a:rPr lang="en-US" altLang="zh-CN" dirty="0"/>
              <a:t>,</a:t>
            </a:r>
            <a:r>
              <a:rPr lang="zh-CN" altLang="zh-CN" dirty="0"/>
              <a:t>内容保持完整、未被更改。</a:t>
            </a:r>
          </a:p>
          <a:p>
            <a:r>
              <a:rPr lang="zh-CN" altLang="zh-CN" dirty="0"/>
              <a:t>数据电文不得被拒绝作为证据使用</a:t>
            </a:r>
            <a:r>
              <a:rPr lang="en-US" altLang="zh-CN" dirty="0"/>
              <a:t>,</a:t>
            </a:r>
            <a:r>
              <a:rPr lang="zh-CN" altLang="zh-CN" dirty="0"/>
              <a:t>即实行“非歧视性原则”。审查数据电文作为证据的真实性</a:t>
            </a:r>
            <a:r>
              <a:rPr lang="en-US" altLang="zh-CN" dirty="0"/>
              <a:t>,</a:t>
            </a:r>
            <a:r>
              <a:rPr lang="zh-CN" altLang="zh-CN" dirty="0"/>
              <a:t>应当考虑以下因素</a:t>
            </a:r>
            <a:r>
              <a:rPr lang="en-US" altLang="zh-CN" dirty="0"/>
              <a:t>:(1)</a:t>
            </a:r>
            <a:r>
              <a:rPr lang="zh-CN" altLang="zh-CN" dirty="0"/>
              <a:t>生成、储存或者传递数据电文方法的可靠性</a:t>
            </a:r>
            <a:r>
              <a:rPr lang="en-US" altLang="zh-CN" dirty="0"/>
              <a:t>;(2)</a:t>
            </a:r>
            <a:r>
              <a:rPr lang="zh-CN" altLang="zh-CN" dirty="0"/>
              <a:t>保持内容完整性方法的可靠性</a:t>
            </a:r>
            <a:r>
              <a:rPr lang="en-US" altLang="zh-CN" dirty="0"/>
              <a:t>;(3)</a:t>
            </a:r>
            <a:r>
              <a:rPr lang="zh-CN" altLang="zh-CN" dirty="0"/>
              <a:t>用以鉴别发件人方法的可靠性</a:t>
            </a:r>
            <a:r>
              <a:rPr lang="en-US" altLang="zh-CN" dirty="0"/>
              <a:t>;(4)</a:t>
            </a:r>
            <a:r>
              <a:rPr lang="zh-CN" altLang="zh-CN" dirty="0"/>
              <a:t>其他相关因素。</a:t>
            </a:r>
          </a:p>
        </p:txBody>
      </p:sp>
      <p:sp>
        <p:nvSpPr>
          <p:cNvPr id="5" name="标题 1"/>
          <p:cNvSpPr txBox="1">
            <a:spLocks/>
          </p:cNvSpPr>
          <p:nvPr/>
        </p:nvSpPr>
        <p:spPr bwMode="auto">
          <a:xfrm>
            <a:off x="1758836" y="669261"/>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eaLnBrk="1" hangingPunct="1"/>
            <a:r>
              <a:rPr lang="zh-CN" altLang="zh-CN" dirty="0" smtClean="0">
                <a:solidFill>
                  <a:srgbClr val="000000"/>
                </a:solidFill>
                <a:latin typeface="NEU-BZ-S92"/>
                <a:ea typeface="方正书宋_GBK"/>
                <a:cs typeface="Times New Roman" panose="02020603050405020304" pitchFamily="18" charset="0"/>
              </a:rPr>
              <a:t>第</a:t>
            </a:r>
            <a:r>
              <a:rPr lang="zh-CN" altLang="en-US" dirty="0" smtClean="0">
                <a:solidFill>
                  <a:srgbClr val="000000"/>
                </a:solidFill>
                <a:latin typeface="NEU-BZ-S92"/>
                <a:ea typeface="方正书宋_GBK"/>
                <a:cs typeface="Times New Roman" panose="02020603050405020304" pitchFamily="18" charset="0"/>
              </a:rPr>
              <a:t>六</a:t>
            </a:r>
            <a:r>
              <a:rPr lang="zh-CN" altLang="zh-CN" dirty="0" smtClean="0">
                <a:solidFill>
                  <a:srgbClr val="000000"/>
                </a:solidFill>
                <a:latin typeface="NEU-BZ-S92"/>
                <a:ea typeface="方正书宋_GBK"/>
                <a:cs typeface="Times New Roman" panose="02020603050405020304" pitchFamily="18" charset="0"/>
              </a:rPr>
              <a:t>节　</a:t>
            </a:r>
            <a:r>
              <a:rPr lang="zh-CN" altLang="zh-CN" dirty="0" smtClean="0">
                <a:solidFill>
                  <a:srgbClr val="000000"/>
                </a:solidFill>
              </a:rPr>
              <a:t>我国</a:t>
            </a:r>
            <a:r>
              <a:rPr lang="zh-CN" altLang="zh-CN" dirty="0" smtClean="0">
                <a:solidFill>
                  <a:srgbClr val="000000"/>
                </a:solidFill>
                <a:latin typeface="NEU-BZ-S92"/>
                <a:ea typeface="方正书宋_GBK"/>
                <a:cs typeface="Times New Roman" panose="02020603050405020304" pitchFamily="18" charset="0"/>
              </a:rPr>
              <a:t>《电子签名法》的主要内容</a:t>
            </a:r>
            <a:endParaRPr lang="zh-CN" altLang="en-US" dirty="0" smtClean="0">
              <a:solidFill>
                <a:srgbClr val="000000"/>
              </a:solidFill>
              <a:ea typeface="方正书宋_GBK"/>
              <a:cs typeface="Times New Roman" panose="02020603050405020304" pitchFamily="18" charset="0"/>
            </a:endParaRPr>
          </a:p>
        </p:txBody>
      </p:sp>
    </p:spTree>
    <p:extLst>
      <p:ext uri="{BB962C8B-B14F-4D97-AF65-F5344CB8AC3E}">
        <p14:creationId xmlns:p14="http://schemas.microsoft.com/office/powerpoint/2010/main" val="1482625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内容占位符 2"/>
          <p:cNvSpPr>
            <a:spLocks noGrp="1"/>
          </p:cNvSpPr>
          <p:nvPr>
            <p:ph idx="1"/>
          </p:nvPr>
        </p:nvSpPr>
        <p:spPr>
          <a:xfrm>
            <a:off x="431800" y="1674254"/>
            <a:ext cx="11150600" cy="4710672"/>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三、电子签名</a:t>
            </a:r>
          </a:p>
          <a:p>
            <a:r>
              <a:rPr lang="zh-CN" altLang="zh-CN" dirty="0" smtClean="0"/>
              <a:t>电子签名</a:t>
            </a:r>
            <a:r>
              <a:rPr lang="en-US" altLang="zh-CN" dirty="0" smtClean="0"/>
              <a:t>,</a:t>
            </a:r>
            <a:r>
              <a:rPr lang="zh-CN" altLang="zh-CN" dirty="0" smtClean="0"/>
              <a:t>是指数据电文中以电子形式所含、所附用于识别签名人身份并表明签名人认可其中内容的数据。</a:t>
            </a:r>
            <a:endParaRPr lang="en-US" altLang="zh-CN" dirty="0" smtClean="0"/>
          </a:p>
          <a:p>
            <a:r>
              <a:rPr lang="zh-CN" altLang="zh-CN" dirty="0" smtClean="0"/>
              <a:t>电子签名同时符合下列归属推定和完整性推定共四个条件的</a:t>
            </a:r>
            <a:r>
              <a:rPr lang="en-US" altLang="zh-CN" dirty="0" smtClean="0"/>
              <a:t>,</a:t>
            </a:r>
            <a:r>
              <a:rPr lang="zh-CN" altLang="zh-CN" dirty="0" smtClean="0"/>
              <a:t>视为可靠的电子签名</a:t>
            </a:r>
            <a:r>
              <a:rPr lang="en-US" altLang="zh-CN" dirty="0" smtClean="0"/>
              <a:t>:(1)</a:t>
            </a:r>
            <a:r>
              <a:rPr lang="zh-CN" altLang="zh-CN" dirty="0" smtClean="0"/>
              <a:t>电子签名制作数据用于电子签名时</a:t>
            </a:r>
            <a:r>
              <a:rPr lang="en-US" altLang="zh-CN" dirty="0" smtClean="0"/>
              <a:t>,</a:t>
            </a:r>
            <a:r>
              <a:rPr lang="zh-CN" altLang="zh-CN" dirty="0" smtClean="0"/>
              <a:t>属于电子签名人专有</a:t>
            </a:r>
            <a:r>
              <a:rPr lang="en-US" altLang="zh-CN" dirty="0" smtClean="0"/>
              <a:t>;(2)</a:t>
            </a:r>
            <a:r>
              <a:rPr lang="zh-CN" altLang="zh-CN" dirty="0" smtClean="0"/>
              <a:t>签署时电子签名制作数据仅由电子签名人控制</a:t>
            </a:r>
            <a:r>
              <a:rPr lang="en-US" altLang="zh-CN" dirty="0" smtClean="0"/>
              <a:t>;(3)</a:t>
            </a:r>
            <a:r>
              <a:rPr lang="zh-CN" altLang="zh-CN" dirty="0" smtClean="0"/>
              <a:t>签署后对电子签名的任何改动能够被发现</a:t>
            </a:r>
            <a:r>
              <a:rPr lang="en-US" altLang="zh-CN" dirty="0" smtClean="0"/>
              <a:t>;(4)</a:t>
            </a:r>
            <a:r>
              <a:rPr lang="zh-CN" altLang="zh-CN" dirty="0" smtClean="0"/>
              <a:t>签署后对数据电文内容和形式的任何改动能够被发现。</a:t>
            </a:r>
            <a:endParaRPr lang="zh-CN" altLang="en-US" dirty="0" smtClean="0"/>
          </a:p>
        </p:txBody>
      </p:sp>
      <p:sp>
        <p:nvSpPr>
          <p:cNvPr id="2" name="标题 1"/>
          <p:cNvSpPr>
            <a:spLocks noGrp="1"/>
          </p:cNvSpPr>
          <p:nvPr>
            <p:ph type="title"/>
          </p:nvPr>
        </p:nvSpPr>
        <p:spPr/>
        <p:txBody>
          <a:bodyPr/>
          <a:lstStyle/>
          <a:p>
            <a:r>
              <a:rPr lang="zh-CN" altLang="zh-CN" dirty="0">
                <a:solidFill>
                  <a:srgbClr val="000000"/>
                </a:solidFill>
                <a:latin typeface="NEU-BZ-S92"/>
                <a:ea typeface="方正书宋_GBK"/>
                <a:cs typeface="Times New Roman" panose="02020603050405020304" pitchFamily="18" charset="0"/>
              </a:rPr>
              <a:t>第</a:t>
            </a:r>
            <a:r>
              <a:rPr lang="zh-CN" altLang="en-US" dirty="0">
                <a:solidFill>
                  <a:srgbClr val="000000"/>
                </a:solidFill>
                <a:latin typeface="NEU-BZ-S92"/>
                <a:ea typeface="方正书宋_GBK"/>
                <a:cs typeface="Times New Roman" panose="02020603050405020304" pitchFamily="18" charset="0"/>
              </a:rPr>
              <a:t>六</a:t>
            </a:r>
            <a:r>
              <a:rPr lang="zh-CN" altLang="zh-CN" dirty="0">
                <a:solidFill>
                  <a:srgbClr val="000000"/>
                </a:solidFill>
                <a:latin typeface="NEU-BZ-S92"/>
                <a:ea typeface="方正书宋_GBK"/>
                <a:cs typeface="Times New Roman" panose="02020603050405020304" pitchFamily="18" charset="0"/>
              </a:rPr>
              <a:t>节　</a:t>
            </a:r>
            <a:r>
              <a:rPr lang="zh-CN" altLang="zh-CN" dirty="0"/>
              <a:t>我国</a:t>
            </a:r>
            <a:r>
              <a:rPr lang="zh-CN" altLang="zh-CN" dirty="0">
                <a:solidFill>
                  <a:srgbClr val="000000"/>
                </a:solidFill>
                <a:latin typeface="NEU-BZ-S92"/>
                <a:ea typeface="方正书宋_GBK"/>
                <a:cs typeface="Times New Roman" panose="02020603050405020304" pitchFamily="18" charset="0"/>
              </a:rPr>
              <a:t>《电子签名法》的主要</a:t>
            </a:r>
            <a:r>
              <a:rPr lang="zh-CN" altLang="zh-CN" dirty="0" smtClean="0">
                <a:solidFill>
                  <a:srgbClr val="000000"/>
                </a:solidFill>
                <a:latin typeface="NEU-BZ-S92"/>
                <a:ea typeface="方正书宋_GBK"/>
                <a:cs typeface="Times New Roman" panose="02020603050405020304" pitchFamily="18" charset="0"/>
              </a:rPr>
              <a:t>内容</a:t>
            </a:r>
            <a:endParaRPr lang="zh-CN" altLang="en-US" dirty="0"/>
          </a:p>
        </p:txBody>
      </p:sp>
    </p:spTree>
    <p:extLst>
      <p:ext uri="{BB962C8B-B14F-4D97-AF65-F5344CB8AC3E}">
        <p14:creationId xmlns:p14="http://schemas.microsoft.com/office/powerpoint/2010/main" val="4494979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标题 1"/>
          <p:cNvSpPr>
            <a:spLocks noGrp="1"/>
          </p:cNvSpPr>
          <p:nvPr>
            <p:ph type="title"/>
          </p:nvPr>
        </p:nvSpPr>
        <p:spPr/>
        <p:txBody>
          <a:bodyPr/>
          <a:lstStyle/>
          <a:p>
            <a:pPr eaLnBrk="1" hangingPunct="1"/>
            <a:r>
              <a:rPr lang="zh-CN" altLang="zh-CN" dirty="0">
                <a:solidFill>
                  <a:srgbClr val="000000"/>
                </a:solidFill>
                <a:latin typeface="NEU-BZ-S92"/>
                <a:ea typeface="方正书宋_GBK"/>
                <a:cs typeface="Times New Roman" panose="02020603050405020304" pitchFamily="18" charset="0"/>
              </a:rPr>
              <a:t>第</a:t>
            </a:r>
            <a:r>
              <a:rPr lang="zh-CN" altLang="en-US" dirty="0">
                <a:solidFill>
                  <a:srgbClr val="000000"/>
                </a:solidFill>
                <a:latin typeface="NEU-BZ-S92"/>
                <a:ea typeface="方正书宋_GBK"/>
                <a:cs typeface="Times New Roman" panose="02020603050405020304" pitchFamily="18" charset="0"/>
              </a:rPr>
              <a:t>六</a:t>
            </a:r>
            <a:r>
              <a:rPr lang="zh-CN" altLang="zh-CN" dirty="0">
                <a:solidFill>
                  <a:srgbClr val="000000"/>
                </a:solidFill>
                <a:latin typeface="NEU-BZ-S92"/>
                <a:ea typeface="方正书宋_GBK"/>
                <a:cs typeface="Times New Roman" panose="02020603050405020304" pitchFamily="18" charset="0"/>
              </a:rPr>
              <a:t>节　</a:t>
            </a:r>
            <a:r>
              <a:rPr lang="zh-CN" altLang="zh-CN" dirty="0"/>
              <a:t>我国</a:t>
            </a:r>
            <a:r>
              <a:rPr lang="zh-CN" altLang="zh-CN" dirty="0">
                <a:solidFill>
                  <a:srgbClr val="000000"/>
                </a:solidFill>
                <a:latin typeface="NEU-BZ-S92"/>
                <a:ea typeface="方正书宋_GBK"/>
                <a:cs typeface="Times New Roman" panose="02020603050405020304" pitchFamily="18" charset="0"/>
              </a:rPr>
              <a:t>《电子签名法》的主要内容</a:t>
            </a:r>
            <a:endParaRPr lang="zh-CN" altLang="en-US" dirty="0">
              <a:ea typeface="方正书宋_GBK"/>
              <a:cs typeface="Times New Roman" panose="02020603050405020304" pitchFamily="18" charset="0"/>
            </a:endParaRPr>
          </a:p>
        </p:txBody>
      </p:sp>
      <p:sp>
        <p:nvSpPr>
          <p:cNvPr id="214019" name="内容占位符 2"/>
          <p:cNvSpPr>
            <a:spLocks noGrp="1"/>
          </p:cNvSpPr>
          <p:nvPr>
            <p:ph idx="1"/>
          </p:nvPr>
        </p:nvSpPr>
        <p:spPr>
          <a:xfrm>
            <a:off x="474785" y="1635617"/>
            <a:ext cx="11107615" cy="4749309"/>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四、认证</a:t>
            </a:r>
          </a:p>
          <a:p>
            <a:r>
              <a:rPr lang="zh-CN" altLang="zh-CN" dirty="0" smtClean="0"/>
              <a:t>电子认证服务提供者</a:t>
            </a:r>
            <a:r>
              <a:rPr lang="en-US" altLang="zh-CN" dirty="0" smtClean="0"/>
              <a:t>,</a:t>
            </a:r>
            <a:r>
              <a:rPr lang="zh-CN" altLang="zh-CN" dirty="0" smtClean="0"/>
              <a:t>是指能够为电子交易当事人提供认证服务的法人或自然人。签名需要第三方认证的</a:t>
            </a:r>
            <a:r>
              <a:rPr lang="en-US" altLang="zh-CN" dirty="0" smtClean="0"/>
              <a:t>,</a:t>
            </a:r>
            <a:r>
              <a:rPr lang="zh-CN" altLang="zh-CN" dirty="0" smtClean="0"/>
              <a:t>由依法设立的电子认证服务提供者提供认证服务。</a:t>
            </a:r>
            <a:endParaRPr lang="en-US" altLang="zh-CN" dirty="0" smtClean="0"/>
          </a:p>
          <a:p>
            <a:r>
              <a:rPr lang="zh-CN" altLang="zh-CN" dirty="0" smtClean="0"/>
              <a:t>提供电子认证服务</a:t>
            </a:r>
            <a:r>
              <a:rPr lang="en-US" altLang="zh-CN" dirty="0" smtClean="0"/>
              <a:t>,</a:t>
            </a:r>
            <a:r>
              <a:rPr lang="zh-CN" altLang="zh-CN" dirty="0" smtClean="0"/>
              <a:t>应当具备下列条件</a:t>
            </a:r>
            <a:r>
              <a:rPr lang="en-US" altLang="zh-CN" dirty="0" smtClean="0"/>
              <a:t>:(1)</a:t>
            </a:r>
            <a:r>
              <a:rPr lang="zh-CN" altLang="zh-CN" dirty="0" smtClean="0"/>
              <a:t>具有与提供电子认证服务相适应的专业技术人员和管理人员</a:t>
            </a:r>
            <a:r>
              <a:rPr lang="en-US" altLang="zh-CN" dirty="0" smtClean="0"/>
              <a:t>;(2)</a:t>
            </a:r>
            <a:r>
              <a:rPr lang="zh-CN" altLang="zh-CN" dirty="0" smtClean="0"/>
              <a:t>具有与提供电子认证服务相适应的资金和经营场所</a:t>
            </a:r>
            <a:r>
              <a:rPr lang="en-US" altLang="zh-CN" dirty="0" smtClean="0"/>
              <a:t>;(3)</a:t>
            </a:r>
            <a:r>
              <a:rPr lang="zh-CN" altLang="zh-CN" dirty="0" smtClean="0"/>
              <a:t>具有符合国家安全标准的技术和设备</a:t>
            </a:r>
            <a:r>
              <a:rPr lang="en-US" altLang="zh-CN" dirty="0" smtClean="0"/>
              <a:t>;(4)</a:t>
            </a:r>
            <a:r>
              <a:rPr lang="zh-CN" altLang="zh-CN" dirty="0" smtClean="0"/>
              <a:t>具有国家密码管理机构同意使用密码的证明文件</a:t>
            </a:r>
            <a:r>
              <a:rPr lang="en-US" altLang="zh-CN" dirty="0" smtClean="0"/>
              <a:t>;(5)</a:t>
            </a:r>
            <a:r>
              <a:rPr lang="zh-CN" altLang="zh-CN" dirty="0" smtClean="0"/>
              <a:t>法律、行政法规规定的其他条件。</a:t>
            </a:r>
          </a:p>
          <a:p>
            <a:pPr eaLnBrk="1" hangingPunct="1"/>
            <a:endParaRPr lang="zh-CN" altLang="en-US" dirty="0" smtClean="0"/>
          </a:p>
        </p:txBody>
      </p:sp>
    </p:spTree>
    <p:extLst>
      <p:ext uri="{BB962C8B-B14F-4D97-AF65-F5344CB8AC3E}">
        <p14:creationId xmlns:p14="http://schemas.microsoft.com/office/powerpoint/2010/main" val="40418582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标题 1"/>
          <p:cNvSpPr>
            <a:spLocks noGrp="1"/>
          </p:cNvSpPr>
          <p:nvPr>
            <p:ph type="title"/>
          </p:nvPr>
        </p:nvSpPr>
        <p:spPr/>
        <p:txBody>
          <a:bodyPr/>
          <a:lstStyle/>
          <a:p>
            <a:pPr eaLnBrk="1" hangingPunct="1"/>
            <a:r>
              <a:rPr lang="zh-CN" altLang="zh-CN" dirty="0">
                <a:solidFill>
                  <a:srgbClr val="000000"/>
                </a:solidFill>
                <a:latin typeface="NEU-BZ-S92"/>
                <a:ea typeface="方正书宋_GBK"/>
                <a:cs typeface="Times New Roman" panose="02020603050405020304" pitchFamily="18" charset="0"/>
              </a:rPr>
              <a:t>第</a:t>
            </a:r>
            <a:r>
              <a:rPr lang="zh-CN" altLang="en-US" dirty="0">
                <a:solidFill>
                  <a:srgbClr val="000000"/>
                </a:solidFill>
                <a:latin typeface="NEU-BZ-S92"/>
                <a:ea typeface="方正书宋_GBK"/>
                <a:cs typeface="Times New Roman" panose="02020603050405020304" pitchFamily="18" charset="0"/>
              </a:rPr>
              <a:t>六</a:t>
            </a:r>
            <a:r>
              <a:rPr lang="zh-CN" altLang="zh-CN" dirty="0">
                <a:solidFill>
                  <a:srgbClr val="000000"/>
                </a:solidFill>
                <a:latin typeface="NEU-BZ-S92"/>
                <a:ea typeface="方正书宋_GBK"/>
                <a:cs typeface="Times New Roman" panose="02020603050405020304" pitchFamily="18" charset="0"/>
              </a:rPr>
              <a:t>节　</a:t>
            </a:r>
            <a:r>
              <a:rPr lang="zh-CN" altLang="zh-CN" dirty="0"/>
              <a:t>我国</a:t>
            </a:r>
            <a:r>
              <a:rPr lang="zh-CN" altLang="zh-CN" dirty="0">
                <a:solidFill>
                  <a:srgbClr val="000000"/>
                </a:solidFill>
                <a:latin typeface="NEU-BZ-S92"/>
                <a:ea typeface="方正书宋_GBK"/>
                <a:cs typeface="Times New Roman" panose="02020603050405020304" pitchFamily="18" charset="0"/>
              </a:rPr>
              <a:t>《电子签名法》的主要内容</a:t>
            </a:r>
            <a:endParaRPr lang="zh-CN" altLang="en-US" dirty="0">
              <a:ea typeface="方正书宋_GBK"/>
              <a:cs typeface="Times New Roman" panose="02020603050405020304" pitchFamily="18" charset="0"/>
            </a:endParaRPr>
          </a:p>
        </p:txBody>
      </p:sp>
      <p:sp>
        <p:nvSpPr>
          <p:cNvPr id="215043" name="内容占位符 2"/>
          <p:cNvSpPr>
            <a:spLocks noGrp="1"/>
          </p:cNvSpPr>
          <p:nvPr>
            <p:ph idx="1"/>
          </p:nvPr>
        </p:nvSpPr>
        <p:spPr>
          <a:xfrm>
            <a:off x="609600" y="1612900"/>
            <a:ext cx="11045780" cy="4521200"/>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五、法律责任</a:t>
            </a:r>
          </a:p>
          <a:p>
            <a:r>
              <a:rPr lang="zh-CN" altLang="zh-CN" dirty="0"/>
              <a:t>电子签名人知悉电子签名制作数据已经失密或者可能已经失密未及时告知有关各方、并终止使用电子签名制作数据</a:t>
            </a:r>
            <a:r>
              <a:rPr lang="en-US" altLang="zh-CN" dirty="0"/>
              <a:t>,</a:t>
            </a:r>
            <a:r>
              <a:rPr lang="zh-CN" altLang="zh-CN" dirty="0"/>
              <a:t>未向电子认证服务提供者提供真实、完整和准确的信息</a:t>
            </a:r>
            <a:r>
              <a:rPr lang="en-US" altLang="zh-CN" dirty="0"/>
              <a:t>,</a:t>
            </a:r>
            <a:r>
              <a:rPr lang="zh-CN" altLang="zh-CN" dirty="0"/>
              <a:t>或者有其他过错</a:t>
            </a:r>
            <a:r>
              <a:rPr lang="en-US" altLang="zh-CN" dirty="0"/>
              <a:t>,</a:t>
            </a:r>
            <a:r>
              <a:rPr lang="zh-CN" altLang="zh-CN" dirty="0"/>
              <a:t>给电子签名依赖方、电子认证服务提供者造成损失的</a:t>
            </a:r>
            <a:r>
              <a:rPr lang="en-US" altLang="zh-CN" dirty="0"/>
              <a:t>,</a:t>
            </a:r>
            <a:r>
              <a:rPr lang="zh-CN" altLang="zh-CN" dirty="0"/>
              <a:t>承担赔偿责任。</a:t>
            </a:r>
          </a:p>
          <a:p>
            <a:r>
              <a:rPr lang="zh-CN" altLang="zh-CN" dirty="0"/>
              <a:t>电子签名人或者电子签名依赖方因依据电子认证服务提供者提供的电子签名认证服务从事民事活动遭受损失</a:t>
            </a:r>
            <a:r>
              <a:rPr lang="en-US" altLang="zh-CN" dirty="0"/>
              <a:t>,</a:t>
            </a:r>
            <a:r>
              <a:rPr lang="zh-CN" altLang="zh-CN" dirty="0"/>
              <a:t>电子认证服务提供者不能证明自己无过错的</a:t>
            </a:r>
            <a:r>
              <a:rPr lang="en-US" altLang="zh-CN" dirty="0"/>
              <a:t>,</a:t>
            </a:r>
            <a:r>
              <a:rPr lang="zh-CN" altLang="zh-CN" dirty="0"/>
              <a:t>承担赔偿责任。</a:t>
            </a:r>
          </a:p>
          <a:p>
            <a:pPr eaLnBrk="1" hangingPunct="1"/>
            <a:endParaRPr lang="zh-CN" altLang="en-US" b="1" dirty="0" smtClean="0"/>
          </a:p>
        </p:txBody>
      </p:sp>
    </p:spTree>
    <p:extLst>
      <p:ext uri="{BB962C8B-B14F-4D97-AF65-F5344CB8AC3E}">
        <p14:creationId xmlns:p14="http://schemas.microsoft.com/office/powerpoint/2010/main" val="34866425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标题 1"/>
          <p:cNvSpPr>
            <a:spLocks noGrp="1"/>
          </p:cNvSpPr>
          <p:nvPr>
            <p:ph type="title"/>
          </p:nvPr>
        </p:nvSpPr>
        <p:spPr/>
        <p:txBody>
          <a:bodyPr/>
          <a:lstStyle/>
          <a:p>
            <a:pPr eaLnBrk="1" hangingPunct="1"/>
            <a:r>
              <a:rPr lang="zh-CN" altLang="zh-CN" dirty="0" smtClean="0">
                <a:solidFill>
                  <a:srgbClr val="000000"/>
                </a:solidFill>
                <a:latin typeface="NEU-BZ-S92"/>
                <a:ea typeface="方正书宋_GBK"/>
                <a:cs typeface="Times New Roman" panose="02020603050405020304" pitchFamily="18" charset="0"/>
              </a:rPr>
              <a:t>第</a:t>
            </a:r>
            <a:r>
              <a:rPr lang="zh-CN" altLang="en-US" dirty="0" smtClean="0">
                <a:solidFill>
                  <a:srgbClr val="000000"/>
                </a:solidFill>
                <a:latin typeface="NEU-BZ-S92"/>
                <a:ea typeface="方正书宋_GBK"/>
                <a:cs typeface="Times New Roman" panose="02020603050405020304" pitchFamily="18" charset="0"/>
              </a:rPr>
              <a:t>七</a:t>
            </a:r>
            <a:r>
              <a:rPr lang="zh-CN" altLang="zh-CN" dirty="0" smtClean="0">
                <a:solidFill>
                  <a:srgbClr val="000000"/>
                </a:solidFill>
                <a:latin typeface="NEU-BZ-S92"/>
                <a:ea typeface="方正书宋_GBK"/>
                <a:cs typeface="Times New Roman" panose="02020603050405020304" pitchFamily="18" charset="0"/>
              </a:rPr>
              <a:t>节　国际电子商务中知识产权的保护</a:t>
            </a:r>
            <a:endParaRPr lang="zh-CN" altLang="en-US" dirty="0" smtClean="0">
              <a:ea typeface="方正书宋_GBK"/>
              <a:cs typeface="Times New Roman" panose="02020603050405020304" pitchFamily="18" charset="0"/>
            </a:endParaRPr>
          </a:p>
        </p:txBody>
      </p:sp>
      <p:sp>
        <p:nvSpPr>
          <p:cNvPr id="21606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一、专利权和商标权</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专利权</a:t>
            </a:r>
          </a:p>
          <a:p>
            <a:r>
              <a:rPr lang="zh-CN" altLang="zh-CN" smtClean="0"/>
              <a:t>国际电子商务同样存在着专利纠纷和侵权问题</a:t>
            </a:r>
            <a:r>
              <a:rPr lang="en-US" altLang="zh-CN" smtClean="0"/>
              <a:t>,</a:t>
            </a:r>
            <a:r>
              <a:rPr lang="zh-CN" altLang="zh-CN" smtClean="0"/>
              <a:t>而且可能因数字化技术进步又使得原有的专利纠纷和侵权问题变得更加复杂。众所周知</a:t>
            </a:r>
            <a:r>
              <a:rPr lang="en-US" altLang="zh-CN" smtClean="0"/>
              <a:t>,</a:t>
            </a:r>
            <a:r>
              <a:rPr lang="zh-CN" altLang="zh-CN" smtClean="0"/>
              <a:t>专利权受地域性限制</a:t>
            </a:r>
            <a:r>
              <a:rPr lang="en-US" altLang="zh-CN" smtClean="0"/>
              <a:t>,</a:t>
            </a:r>
            <a:r>
              <a:rPr lang="zh-CN" altLang="zh-CN" smtClean="0"/>
              <a:t>专利权人或专利产品独家经销商一旦发现专利侵权产品进入受保护国家的海关或者在这些国家的市场上销售时</a:t>
            </a:r>
            <a:r>
              <a:rPr lang="en-US" altLang="zh-CN" smtClean="0"/>
              <a:t>,</a:t>
            </a:r>
            <a:r>
              <a:rPr lang="zh-CN" altLang="zh-CN" smtClean="0"/>
              <a:t>有权通过海关禁止其进入或者通过行政或司法部门禁止其销售。</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商标权</a:t>
            </a:r>
          </a:p>
          <a:p>
            <a:r>
              <a:rPr lang="zh-CN" altLang="zh-CN" smtClean="0"/>
              <a:t>国际电子商务在拓展地域范围的同时</a:t>
            </a:r>
            <a:r>
              <a:rPr lang="en-US" altLang="zh-CN" smtClean="0"/>
              <a:t>,</a:t>
            </a:r>
            <a:r>
              <a:rPr lang="zh-CN" altLang="zh-CN" smtClean="0"/>
              <a:t>也使得企业的商标有了广泛被认知的地域空间。这有助于提高从事国际电子商务企业商标的认知度。另外</a:t>
            </a:r>
            <a:r>
              <a:rPr lang="en-US" altLang="zh-CN" smtClean="0"/>
              <a:t>,</a:t>
            </a:r>
            <a:r>
              <a:rPr lang="zh-CN" altLang="zh-CN" smtClean="0"/>
              <a:t>还可以在互联网上用不断变化的形状、图形、色彩和伴音展现其商标</a:t>
            </a:r>
            <a:r>
              <a:rPr lang="en-US" altLang="zh-CN" smtClean="0"/>
              <a:t>,</a:t>
            </a:r>
            <a:r>
              <a:rPr lang="zh-CN" altLang="zh-CN" smtClean="0"/>
              <a:t>增强商标的可视性和识别性。</a:t>
            </a:r>
          </a:p>
          <a:p>
            <a:pPr eaLnBrk="1" hangingPunct="1"/>
            <a:endParaRPr lang="zh-CN" altLang="en-US" b="1" smtClean="0"/>
          </a:p>
        </p:txBody>
      </p:sp>
    </p:spTree>
    <p:extLst>
      <p:ext uri="{BB962C8B-B14F-4D97-AF65-F5344CB8AC3E}">
        <p14:creationId xmlns:p14="http://schemas.microsoft.com/office/powerpoint/2010/main" val="547135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9456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一、国际电子商务的概念及其分类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概念</a:t>
            </a:r>
          </a:p>
          <a:p>
            <a:r>
              <a:rPr lang="zh-CN" altLang="zh-CN" smtClean="0"/>
              <a:t>国际电子商务</a:t>
            </a:r>
            <a:r>
              <a:rPr lang="en-US" altLang="zh-CN" smtClean="0"/>
              <a:t>(Electronic Commerce)</a:t>
            </a:r>
            <a:r>
              <a:rPr lang="zh-CN" altLang="zh-CN" smtClean="0"/>
              <a:t>是指利用电子信息、互联网技术和现代通信技术</a:t>
            </a:r>
            <a:r>
              <a:rPr lang="en-US" altLang="zh-CN" smtClean="0"/>
              <a:t>,</a:t>
            </a:r>
            <a:r>
              <a:rPr lang="zh-CN" altLang="zh-CN" smtClean="0"/>
              <a:t>以数据电文</a:t>
            </a:r>
            <a:r>
              <a:rPr lang="en-US" altLang="zh-CN" smtClean="0"/>
              <a:t>(Data message)</a:t>
            </a:r>
            <a:r>
              <a:rPr lang="zh-CN" altLang="zh-CN" smtClean="0"/>
              <a:t>形式</a:t>
            </a:r>
            <a:r>
              <a:rPr lang="en-US" altLang="zh-CN" smtClean="0"/>
              <a:t>,</a:t>
            </a:r>
            <a:r>
              <a:rPr lang="zh-CN" altLang="zh-CN" smtClean="0"/>
              <a:t>通过信息网络进行货物或服务的跨境分销、营销、销售或交货等商业活动。国际商务可分为三个主要阶段</a:t>
            </a:r>
            <a:r>
              <a:rPr lang="en-US" altLang="zh-CN" smtClean="0"/>
              <a:t>:</a:t>
            </a:r>
            <a:r>
              <a:rPr lang="zh-CN" altLang="zh-CN" smtClean="0"/>
              <a:t>广告和搜索阶段</a:t>
            </a:r>
            <a:r>
              <a:rPr lang="en-US" altLang="zh-CN" smtClean="0"/>
              <a:t>,</a:t>
            </a:r>
            <a:r>
              <a:rPr lang="zh-CN" altLang="zh-CN" smtClean="0"/>
              <a:t>订货和付款阶段</a:t>
            </a:r>
            <a:r>
              <a:rPr lang="en-US" altLang="zh-CN" smtClean="0"/>
              <a:t>,</a:t>
            </a:r>
            <a:r>
              <a:rPr lang="zh-CN" altLang="zh-CN" smtClean="0"/>
              <a:t>以及送货阶段。</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国际电子商务分类</a:t>
            </a:r>
          </a:p>
          <a:p>
            <a:r>
              <a:rPr lang="en-US" altLang="zh-CN" smtClean="0"/>
              <a:t>1.</a:t>
            </a:r>
            <a:r>
              <a:rPr lang="zh-CN" altLang="zh-CN" smtClean="0"/>
              <a:t>企业与企业之间的电子商务</a:t>
            </a:r>
            <a:r>
              <a:rPr lang="en-US" altLang="zh-CN" smtClean="0"/>
              <a:t>(Business to Business</a:t>
            </a:r>
            <a:r>
              <a:rPr lang="zh-CN" altLang="zh-CN" smtClean="0"/>
              <a:t>或</a:t>
            </a:r>
            <a:r>
              <a:rPr lang="en-US" altLang="zh-CN" smtClean="0"/>
              <a:t>B2B)</a:t>
            </a:r>
            <a:endParaRPr lang="zh-CN" altLang="zh-CN" smtClean="0"/>
          </a:p>
          <a:p>
            <a:r>
              <a:rPr lang="en-US" altLang="zh-CN" smtClean="0"/>
              <a:t>2.</a:t>
            </a:r>
            <a:r>
              <a:rPr lang="zh-CN" altLang="zh-CN" smtClean="0"/>
              <a:t>企业与消费者的电子商务</a:t>
            </a:r>
            <a:r>
              <a:rPr lang="en-US" altLang="zh-CN" smtClean="0"/>
              <a:t>(Business to Customer</a:t>
            </a:r>
            <a:r>
              <a:rPr lang="zh-CN" altLang="zh-CN" smtClean="0"/>
              <a:t>或</a:t>
            </a:r>
            <a:r>
              <a:rPr lang="en-US" altLang="zh-CN" smtClean="0"/>
              <a:t>B2C),</a:t>
            </a:r>
            <a:endParaRPr lang="zh-CN" altLang="zh-CN" smtClean="0"/>
          </a:p>
          <a:p>
            <a:pPr eaLnBrk="1" hangingPunct="1"/>
            <a:endParaRPr lang="zh-CN" altLang="en-US" smtClean="0"/>
          </a:p>
        </p:txBody>
      </p:sp>
    </p:spTree>
    <p:extLst>
      <p:ext uri="{BB962C8B-B14F-4D97-AF65-F5344CB8AC3E}">
        <p14:creationId xmlns:p14="http://schemas.microsoft.com/office/powerpoint/2010/main" val="6800383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标题 1"/>
          <p:cNvSpPr>
            <a:spLocks noGrp="1"/>
          </p:cNvSpPr>
          <p:nvPr>
            <p:ph type="title"/>
          </p:nvPr>
        </p:nvSpPr>
        <p:spPr/>
        <p:txBody>
          <a:bodyPr/>
          <a:lstStyle/>
          <a:p>
            <a:pPr eaLnBrk="1" hangingPunct="1"/>
            <a:r>
              <a:rPr lang="zh-CN" altLang="zh-CN" dirty="0">
                <a:solidFill>
                  <a:srgbClr val="000000"/>
                </a:solidFill>
                <a:latin typeface="NEU-BZ-S92"/>
                <a:ea typeface="方正书宋_GBK"/>
                <a:cs typeface="Times New Roman" panose="02020603050405020304" pitchFamily="18" charset="0"/>
              </a:rPr>
              <a:t>第</a:t>
            </a:r>
            <a:r>
              <a:rPr lang="zh-CN" altLang="en-US" dirty="0">
                <a:solidFill>
                  <a:srgbClr val="000000"/>
                </a:solidFill>
                <a:latin typeface="NEU-BZ-S92"/>
                <a:ea typeface="方正书宋_GBK"/>
                <a:cs typeface="Times New Roman" panose="02020603050405020304" pitchFamily="18" charset="0"/>
              </a:rPr>
              <a:t>七</a:t>
            </a:r>
            <a:r>
              <a:rPr lang="zh-CN" altLang="zh-CN" dirty="0">
                <a:solidFill>
                  <a:srgbClr val="000000"/>
                </a:solidFill>
                <a:latin typeface="NEU-BZ-S92"/>
                <a:ea typeface="方正书宋_GBK"/>
                <a:cs typeface="Times New Roman" panose="02020603050405020304" pitchFamily="18" charset="0"/>
              </a:rPr>
              <a:t>节　国际电子商务中知识产权的保护</a:t>
            </a:r>
            <a:endParaRPr lang="zh-CN" altLang="en-US" dirty="0" smtClean="0">
              <a:ea typeface="方正书宋_GBK"/>
              <a:cs typeface="Times New Roman" panose="02020603050405020304" pitchFamily="18" charset="0"/>
            </a:endParaRPr>
          </a:p>
        </p:txBody>
      </p:sp>
      <p:sp>
        <p:nvSpPr>
          <p:cNvPr id="21709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二、域名</a:t>
            </a:r>
          </a:p>
          <a:p>
            <a:r>
              <a:rPr lang="zh-CN" altLang="zh-CN" smtClean="0"/>
              <a:t>域名在电子商务活动中代表着一个企业的形象</a:t>
            </a:r>
            <a:r>
              <a:rPr lang="en-US" altLang="zh-CN" smtClean="0"/>
              <a:t>,</a:t>
            </a:r>
            <a:r>
              <a:rPr lang="zh-CN" altLang="zh-CN" smtClean="0"/>
              <a:t>与企业的商标权一样</a:t>
            </a:r>
            <a:r>
              <a:rPr lang="en-US" altLang="zh-CN" smtClean="0"/>
              <a:t>,</a:t>
            </a:r>
            <a:r>
              <a:rPr lang="zh-CN" altLang="zh-CN" smtClean="0"/>
              <a:t>属知识产权范畴。域名有着传统意义上商标的基本特征</a:t>
            </a:r>
            <a:r>
              <a:rPr lang="en-US" altLang="zh-CN" smtClean="0"/>
              <a:t>,</a:t>
            </a:r>
            <a:r>
              <a:rPr lang="zh-CN" altLang="zh-CN" smtClean="0"/>
              <a:t>它表明域名的经营者与其他产品或服务的经营者之间的区别</a:t>
            </a:r>
            <a:r>
              <a:rPr lang="en-US" altLang="zh-CN" smtClean="0"/>
              <a:t>,</a:t>
            </a:r>
            <a:r>
              <a:rPr lang="zh-CN" altLang="zh-CN" smtClean="0"/>
              <a:t>在一定程度上代表着经营者的信誉和质量。</a:t>
            </a:r>
          </a:p>
          <a:p>
            <a:r>
              <a:rPr lang="zh-CN" altLang="zh-CN" smtClean="0"/>
              <a:t>域名分为两大类</a:t>
            </a:r>
            <a:r>
              <a:rPr lang="en-US" altLang="zh-CN" smtClean="0"/>
              <a:t>:</a:t>
            </a:r>
            <a:r>
              <a:rPr lang="zh-CN" altLang="zh-CN" smtClean="0"/>
              <a:t>一类是按照组织类别划分的</a:t>
            </a:r>
            <a:r>
              <a:rPr lang="en-US" altLang="zh-CN" smtClean="0"/>
              <a:t>,</a:t>
            </a:r>
            <a:r>
              <a:rPr lang="zh-CN" altLang="zh-CN" smtClean="0"/>
              <a:t>即</a:t>
            </a:r>
            <a:r>
              <a:rPr lang="en-US" altLang="zh-CN" smtClean="0"/>
              <a:t>generic;</a:t>
            </a:r>
            <a:r>
              <a:rPr lang="zh-CN" altLang="zh-CN" smtClean="0"/>
              <a:t>另一类是按照国别划分的</a:t>
            </a:r>
            <a:r>
              <a:rPr lang="en-US" altLang="zh-CN" smtClean="0"/>
              <a:t>,</a:t>
            </a:r>
            <a:r>
              <a:rPr lang="zh-CN" altLang="zh-CN" smtClean="0"/>
              <a:t>即</a:t>
            </a:r>
            <a:r>
              <a:rPr lang="en-US" altLang="zh-CN" smtClean="0"/>
              <a:t>country</a:t>
            </a:r>
            <a:r>
              <a:rPr lang="zh-CN" altLang="zh-CN" smtClean="0"/>
              <a:t>。</a:t>
            </a:r>
          </a:p>
          <a:p>
            <a:pPr eaLnBrk="1" hangingPunct="1"/>
            <a:endParaRPr lang="zh-CN" altLang="en-US" b="1" smtClean="0"/>
          </a:p>
        </p:txBody>
      </p:sp>
    </p:spTree>
    <p:extLst>
      <p:ext uri="{BB962C8B-B14F-4D97-AF65-F5344CB8AC3E}">
        <p14:creationId xmlns:p14="http://schemas.microsoft.com/office/powerpoint/2010/main" val="1426650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标题 1"/>
          <p:cNvSpPr>
            <a:spLocks noGrp="1"/>
          </p:cNvSpPr>
          <p:nvPr>
            <p:ph type="title"/>
          </p:nvPr>
        </p:nvSpPr>
        <p:spPr/>
        <p:txBody>
          <a:bodyPr/>
          <a:lstStyle/>
          <a:p>
            <a:pPr eaLnBrk="1" hangingPunct="1"/>
            <a:r>
              <a:rPr lang="zh-CN" altLang="zh-CN" dirty="0">
                <a:solidFill>
                  <a:srgbClr val="000000"/>
                </a:solidFill>
                <a:latin typeface="NEU-BZ-S92"/>
                <a:ea typeface="方正书宋_GBK"/>
                <a:cs typeface="Times New Roman" panose="02020603050405020304" pitchFamily="18" charset="0"/>
              </a:rPr>
              <a:t>第</a:t>
            </a:r>
            <a:r>
              <a:rPr lang="zh-CN" altLang="en-US" dirty="0">
                <a:solidFill>
                  <a:srgbClr val="000000"/>
                </a:solidFill>
                <a:latin typeface="NEU-BZ-S92"/>
                <a:ea typeface="方正书宋_GBK"/>
                <a:cs typeface="Times New Roman" panose="02020603050405020304" pitchFamily="18" charset="0"/>
              </a:rPr>
              <a:t>七</a:t>
            </a:r>
            <a:r>
              <a:rPr lang="zh-CN" altLang="zh-CN" dirty="0">
                <a:solidFill>
                  <a:srgbClr val="000000"/>
                </a:solidFill>
                <a:latin typeface="NEU-BZ-S92"/>
                <a:ea typeface="方正书宋_GBK"/>
                <a:cs typeface="Times New Roman" panose="02020603050405020304" pitchFamily="18" charset="0"/>
              </a:rPr>
              <a:t>节　国际电子商务中知识产权的保护</a:t>
            </a:r>
            <a:endParaRPr lang="zh-CN" altLang="en-US" dirty="0" smtClean="0">
              <a:ea typeface="方正书宋_GBK"/>
              <a:cs typeface="Times New Roman" panose="02020603050405020304" pitchFamily="18" charset="0"/>
            </a:endParaRPr>
          </a:p>
        </p:txBody>
      </p:sp>
      <p:sp>
        <p:nvSpPr>
          <p:cNvPr id="218115" name="内容占位符 2"/>
          <p:cNvSpPr>
            <a:spLocks noGrp="1"/>
          </p:cNvSpPr>
          <p:nvPr>
            <p:ph idx="1"/>
          </p:nvPr>
        </p:nvSpPr>
        <p:spPr>
          <a:xfrm>
            <a:off x="609600" y="1612900"/>
            <a:ext cx="10929870" cy="4521200"/>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三、版权</a:t>
            </a:r>
          </a:p>
          <a:p>
            <a:r>
              <a:rPr lang="zh-CN" altLang="zh-CN" dirty="0" smtClean="0"/>
              <a:t>版权也称著作权</a:t>
            </a:r>
            <a:r>
              <a:rPr lang="en-US" altLang="zh-CN" dirty="0" smtClean="0"/>
              <a:t>,</a:t>
            </a:r>
            <a:r>
              <a:rPr lang="zh-CN" altLang="zh-CN" dirty="0" smtClean="0"/>
              <a:t>是作者或其他著作权人对作品享有的专有的权利。传统意义上的作品是指有形的文学、艺术和科学作品</a:t>
            </a:r>
            <a:r>
              <a:rPr lang="en-US" altLang="zh-CN" dirty="0" smtClean="0"/>
              <a:t>;</a:t>
            </a:r>
            <a:r>
              <a:rPr lang="zh-CN" altLang="zh-CN" dirty="0" smtClean="0"/>
              <a:t>而网络作品则是一种数字化和无纸化作品。</a:t>
            </a:r>
            <a:endParaRPr lang="en-US" altLang="zh-CN" dirty="0" smtClean="0"/>
          </a:p>
          <a:p>
            <a:r>
              <a:rPr lang="zh-CN" altLang="zh-CN" dirty="0" smtClean="0"/>
              <a:t>根据我国《著作权法》及其有关规定</a:t>
            </a:r>
            <a:r>
              <a:rPr lang="en-US" altLang="zh-CN" dirty="0" smtClean="0"/>
              <a:t>,</a:t>
            </a:r>
            <a:r>
              <a:rPr lang="zh-CN" altLang="zh-CN" dirty="0" smtClean="0"/>
              <a:t>受《著作权法》保护的作品</a:t>
            </a:r>
            <a:r>
              <a:rPr lang="en-US" altLang="zh-CN" dirty="0" smtClean="0"/>
              <a:t>,</a:t>
            </a:r>
            <a:r>
              <a:rPr lang="zh-CN" altLang="zh-CN" dirty="0" smtClean="0"/>
              <a:t>包括该法第三条规定的各类作品的数字化形式</a:t>
            </a:r>
            <a:r>
              <a:rPr lang="en-US" altLang="zh-CN" dirty="0" smtClean="0"/>
              <a:t>,</a:t>
            </a:r>
            <a:r>
              <a:rPr lang="zh-CN" altLang="zh-CN" dirty="0" smtClean="0"/>
              <a:t>以及在网络环境下无法归于该法第三条列举的作品范围。</a:t>
            </a:r>
          </a:p>
          <a:p>
            <a:pPr eaLnBrk="1" hangingPunct="1"/>
            <a:endParaRPr lang="zh-CN" altLang="en-US" dirty="0" smtClean="0"/>
          </a:p>
        </p:txBody>
      </p:sp>
    </p:spTree>
    <p:extLst>
      <p:ext uri="{BB962C8B-B14F-4D97-AF65-F5344CB8AC3E}">
        <p14:creationId xmlns:p14="http://schemas.microsoft.com/office/powerpoint/2010/main" val="1001294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9558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二、国际电子商务法的概念和原则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国际电子商务法的概念</a:t>
            </a:r>
          </a:p>
          <a:p>
            <a:r>
              <a:rPr lang="zh-CN" altLang="zh-CN" smtClean="0"/>
              <a:t>国际电子商务法</a:t>
            </a:r>
            <a:r>
              <a:rPr lang="en-US" altLang="zh-CN" smtClean="0"/>
              <a:t>,</a:t>
            </a:r>
            <a:r>
              <a:rPr lang="zh-CN" altLang="zh-CN" smtClean="0"/>
              <a:t>是指调整国际商务过程中数据电文交易方式的法律规范的总称。其主要调整国际商务活动中通过信息网络</a:t>
            </a:r>
            <a:r>
              <a:rPr lang="en-US" altLang="zh-CN" smtClean="0"/>
              <a:t>,</a:t>
            </a:r>
            <a:r>
              <a:rPr lang="zh-CN" altLang="zh-CN" smtClean="0"/>
              <a:t>以数据电文为手段的交易方式</a:t>
            </a:r>
            <a:r>
              <a:rPr lang="en-US" altLang="zh-CN" smtClean="0"/>
              <a:t>,</a:t>
            </a:r>
            <a:r>
              <a:rPr lang="zh-CN" altLang="zh-CN" smtClean="0"/>
              <a:t>以及由此所产生的交易关系</a:t>
            </a:r>
            <a:r>
              <a:rPr lang="en-US" altLang="zh-CN" smtClean="0"/>
              <a:t>,</a:t>
            </a:r>
            <a:r>
              <a:rPr lang="zh-CN" altLang="zh-CN" smtClean="0"/>
              <a:t>而不是国际贸易本身。其目的是保证数据通信的安全性和可靠性。</a:t>
            </a:r>
          </a:p>
          <a:p>
            <a:pPr eaLnBrk="1" hangingPunct="1">
              <a:spcBef>
                <a:spcPts val="12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国际电子商务法的基本原则</a:t>
            </a:r>
          </a:p>
          <a:p>
            <a:r>
              <a:rPr lang="en-US" altLang="zh-CN" smtClean="0"/>
              <a:t>(1)</a:t>
            </a:r>
            <a:r>
              <a:rPr lang="zh-CN" altLang="zh-CN" smtClean="0"/>
              <a:t>中立原则</a:t>
            </a:r>
            <a:r>
              <a:rPr lang="en-US" altLang="zh-CN" smtClean="0"/>
              <a:t>,</a:t>
            </a:r>
            <a:r>
              <a:rPr lang="zh-CN" altLang="zh-CN" smtClean="0"/>
              <a:t>即国际电子商务平等、公平原则</a:t>
            </a:r>
          </a:p>
          <a:p>
            <a:r>
              <a:rPr lang="en-US" altLang="zh-CN" smtClean="0"/>
              <a:t>(2)</a:t>
            </a:r>
            <a:r>
              <a:rPr lang="zh-CN" altLang="zh-CN" smtClean="0"/>
              <a:t>交易自治原则</a:t>
            </a:r>
          </a:p>
          <a:p>
            <a:r>
              <a:rPr lang="en-US" altLang="zh-CN" smtClean="0"/>
              <a:t>(3)</a:t>
            </a:r>
            <a:r>
              <a:rPr lang="zh-CN" altLang="zh-CN" smtClean="0"/>
              <a:t>安全性原则</a:t>
            </a:r>
          </a:p>
          <a:p>
            <a:r>
              <a:rPr lang="en-US" altLang="zh-CN" smtClean="0"/>
              <a:t>(4)</a:t>
            </a:r>
            <a:r>
              <a:rPr lang="zh-CN" altLang="zh-CN" smtClean="0"/>
              <a:t>国际协调性原则</a:t>
            </a:r>
          </a:p>
          <a:p>
            <a:pPr eaLnBrk="1" hangingPunct="1"/>
            <a:endParaRPr lang="zh-CN" altLang="en-US" smtClean="0"/>
          </a:p>
        </p:txBody>
      </p:sp>
    </p:spTree>
    <p:extLst>
      <p:ext uri="{BB962C8B-B14F-4D97-AF65-F5344CB8AC3E}">
        <p14:creationId xmlns:p14="http://schemas.microsoft.com/office/powerpoint/2010/main" val="1235593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96611" name="内容占位符 2"/>
          <p:cNvSpPr>
            <a:spLocks noGrp="1"/>
          </p:cNvSpPr>
          <p:nvPr>
            <p:ph idx="1"/>
          </p:nvPr>
        </p:nvSpPr>
        <p:spPr/>
        <p:txBody>
          <a:bodyPr/>
          <a:lstStyle/>
          <a:p>
            <a:pPr eaLnBrk="1" hangingPunct="1">
              <a:lnSpc>
                <a:spcPct val="114000"/>
              </a:lnSpc>
              <a:buFontTx/>
              <a:buNone/>
            </a:pPr>
            <a:r>
              <a:rPr lang="zh-CN" altLang="zh-CN" sz="2600" b="1" dirty="0">
                <a:latin typeface="黑体" panose="02010609060101010101" pitchFamily="49" charset="-122"/>
                <a:ea typeface="黑体" panose="02010609060101010101" pitchFamily="49" charset="-122"/>
              </a:rPr>
              <a:t>三、国际电子商务的法律问题</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一</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电子商务合同</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二</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知识产权保护</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三</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电子商务的税收</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四</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电子商务的支付</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五</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电子证据</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六</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电子商务的管辖权</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七</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电子商务的隐私权</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八</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消费者权益保护</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九</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电子商务安全</a:t>
            </a:r>
          </a:p>
          <a:p>
            <a:pPr eaLnBrk="1" hangingPunct="1">
              <a:lnSpc>
                <a:spcPct val="114000"/>
              </a:lnSpc>
              <a:buFontTx/>
              <a:buNone/>
            </a:pP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十</a:t>
            </a:r>
            <a:r>
              <a:rPr lang="en-US" altLang="zh-CN" sz="2200" b="1" dirty="0">
                <a:latin typeface="楷体_GB2312" pitchFamily="1" charset="-122"/>
                <a:ea typeface="楷体_GB2312" pitchFamily="1" charset="-122"/>
              </a:rPr>
              <a:t>)</a:t>
            </a:r>
            <a:r>
              <a:rPr lang="zh-CN" altLang="zh-CN" sz="2200" b="1" dirty="0">
                <a:latin typeface="楷体_GB2312" pitchFamily="1" charset="-122"/>
                <a:ea typeface="楷体_GB2312" pitchFamily="1" charset="-122"/>
              </a:rPr>
              <a:t>虚拟财产保护</a:t>
            </a:r>
          </a:p>
          <a:p>
            <a:pPr eaLnBrk="1" hangingPunct="1">
              <a:lnSpc>
                <a:spcPct val="114000"/>
              </a:lnSpc>
            </a:pPr>
            <a:endParaRPr lang="zh-CN" altLang="en-US" dirty="0" smtClean="0"/>
          </a:p>
        </p:txBody>
      </p:sp>
    </p:spTree>
    <p:extLst>
      <p:ext uri="{BB962C8B-B14F-4D97-AF65-F5344CB8AC3E}">
        <p14:creationId xmlns:p14="http://schemas.microsoft.com/office/powerpoint/2010/main" val="15530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9763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四、调整电子商务的法律规范</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国际立法</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国内立法</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我国电子商务立法</a:t>
            </a:r>
          </a:p>
          <a:p>
            <a:pPr eaLnBrk="1" hangingPunct="1"/>
            <a:endParaRPr lang="zh-CN" altLang="en-US" smtClean="0"/>
          </a:p>
        </p:txBody>
      </p:sp>
    </p:spTree>
    <p:extLst>
      <p:ext uri="{BB962C8B-B14F-4D97-AF65-F5344CB8AC3E}">
        <p14:creationId xmlns:p14="http://schemas.microsoft.com/office/powerpoint/2010/main" val="2327320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标题 1"/>
          <p:cNvSpPr>
            <a:spLocks noGrp="1"/>
          </p:cNvSpPr>
          <p:nvPr>
            <p:ph type="title"/>
          </p:nvPr>
        </p:nvSpPr>
        <p:spPr/>
        <p:txBody>
          <a:bodyPr/>
          <a:lstStyle/>
          <a:p>
            <a:pPr eaLnBrk="1" hangingPunct="1"/>
            <a:r>
              <a:rPr lang="zh-CN" altLang="zh-CN" dirty="0" smtClean="0">
                <a:solidFill>
                  <a:srgbClr val="000000"/>
                </a:solidFill>
                <a:latin typeface="NEU-BZ-S92"/>
                <a:ea typeface="方正书宋_GBK"/>
                <a:cs typeface="Times New Roman" panose="02020603050405020304" pitchFamily="18" charset="0"/>
              </a:rPr>
              <a:t>第二节　国际电子商务主体及其权利义务</a:t>
            </a:r>
            <a:endParaRPr lang="zh-CN" altLang="en-US" dirty="0" smtClean="0">
              <a:ea typeface="方正书宋_GBK"/>
              <a:cs typeface="Times New Roman" panose="02020603050405020304" pitchFamily="18" charset="0"/>
            </a:endParaRPr>
          </a:p>
        </p:txBody>
      </p:sp>
      <p:sp>
        <p:nvSpPr>
          <p:cNvPr id="198659" name="内容占位符 2"/>
          <p:cNvSpPr>
            <a:spLocks noGrp="1"/>
          </p:cNvSpPr>
          <p:nvPr>
            <p:ph idx="1"/>
          </p:nvPr>
        </p:nvSpPr>
        <p:spPr>
          <a:xfrm>
            <a:off x="528034" y="1648496"/>
            <a:ext cx="11153103" cy="4736430"/>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一、国际电子商务主体</a:t>
            </a:r>
          </a:p>
          <a:p>
            <a:pPr eaLnBrk="1" hangingPunct="1">
              <a:buFontTx/>
              <a:buNone/>
            </a:pPr>
            <a:r>
              <a:rPr lang="en-US" altLang="zh-CN" sz="2300" b="1" dirty="0" smtClean="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电子商务企业和个人</a:t>
            </a:r>
          </a:p>
          <a:p>
            <a:r>
              <a:rPr lang="en-US" altLang="zh-CN" dirty="0" smtClean="0"/>
              <a:t>1.</a:t>
            </a:r>
            <a:r>
              <a:rPr lang="zh-CN" altLang="zh-CN" dirty="0" smtClean="0"/>
              <a:t>企业和个人商务网站</a:t>
            </a:r>
          </a:p>
          <a:p>
            <a:r>
              <a:rPr lang="en-US" altLang="zh-CN" dirty="0" smtClean="0"/>
              <a:t>2.</a:t>
            </a:r>
            <a:r>
              <a:rPr lang="zh-CN" altLang="zh-CN" dirty="0" smtClean="0"/>
              <a:t>在线超市、在线专卖店</a:t>
            </a:r>
          </a:p>
          <a:p>
            <a:r>
              <a:rPr lang="en-US" altLang="zh-CN" dirty="0" smtClean="0"/>
              <a:t>3.</a:t>
            </a:r>
            <a:r>
              <a:rPr lang="zh-CN" altLang="zh-CN" dirty="0" smtClean="0"/>
              <a:t>在线交易平台</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网络服务提供者</a:t>
            </a:r>
          </a:p>
          <a:p>
            <a:r>
              <a:rPr lang="en-US" altLang="zh-CN" dirty="0" smtClean="0"/>
              <a:t>(1)</a:t>
            </a:r>
            <a:r>
              <a:rPr lang="zh-CN" altLang="zh-CN" dirty="0" smtClean="0"/>
              <a:t>在线交易中心</a:t>
            </a:r>
          </a:p>
          <a:p>
            <a:r>
              <a:rPr lang="en-US" altLang="zh-CN" dirty="0" smtClean="0"/>
              <a:t>(2)</a:t>
            </a:r>
            <a:r>
              <a:rPr lang="zh-CN" altLang="zh-CN" dirty="0" smtClean="0"/>
              <a:t>在线商城</a:t>
            </a:r>
          </a:p>
          <a:p>
            <a:pPr eaLnBrk="1" hangingPunct="1"/>
            <a:endParaRPr lang="zh-CN" altLang="en-US" dirty="0" smtClean="0"/>
          </a:p>
        </p:txBody>
      </p:sp>
    </p:spTree>
    <p:extLst>
      <p:ext uri="{BB962C8B-B14F-4D97-AF65-F5344CB8AC3E}">
        <p14:creationId xmlns:p14="http://schemas.microsoft.com/office/powerpoint/2010/main" val="3693027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国际电子商务主体及其权利义务</a:t>
            </a:r>
            <a:endParaRPr lang="zh-CN" altLang="en-US" smtClean="0">
              <a:ea typeface="方正书宋_GBK"/>
              <a:cs typeface="Times New Roman" panose="02020603050405020304" pitchFamily="18" charset="0"/>
            </a:endParaRPr>
          </a:p>
        </p:txBody>
      </p:sp>
      <p:sp>
        <p:nvSpPr>
          <p:cNvPr id="19968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二、主体认定</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主体认定原则</a:t>
            </a:r>
          </a:p>
          <a:p>
            <a:r>
              <a:rPr lang="zh-CN" altLang="zh-CN" smtClean="0"/>
              <a:t>主体认定原则主要有</a:t>
            </a:r>
            <a:r>
              <a:rPr lang="en-US" altLang="zh-CN" smtClean="0"/>
              <a:t>:(1)</a:t>
            </a:r>
            <a:r>
              <a:rPr lang="zh-CN" altLang="zh-CN" smtClean="0"/>
              <a:t>主体真实原则</a:t>
            </a:r>
            <a:r>
              <a:rPr lang="en-US" altLang="zh-CN" smtClean="0"/>
              <a:t>,</a:t>
            </a:r>
            <a:r>
              <a:rPr lang="zh-CN" altLang="zh-CN" smtClean="0"/>
              <a:t>即确定或验证电子商务交易主体的身份真实性</a:t>
            </a:r>
            <a:r>
              <a:rPr lang="en-US" altLang="zh-CN" smtClean="0"/>
              <a:t>;(2)</a:t>
            </a:r>
            <a:r>
              <a:rPr lang="zh-CN" altLang="zh-CN" smtClean="0"/>
              <a:t>资格法定原则</a:t>
            </a:r>
            <a:r>
              <a:rPr lang="en-US" altLang="zh-CN" smtClean="0"/>
              <a:t>,</a:t>
            </a:r>
            <a:r>
              <a:rPr lang="zh-CN" altLang="zh-CN" smtClean="0"/>
              <a:t>即作为国际电子商务企业应当依法取得营业执照或营业登记</a:t>
            </a:r>
            <a:r>
              <a:rPr lang="en-US" altLang="zh-CN" smtClean="0"/>
              <a:t>;(3)</a:t>
            </a:r>
            <a:r>
              <a:rPr lang="zh-CN" altLang="zh-CN" smtClean="0"/>
              <a:t>主体公示原则</a:t>
            </a:r>
            <a:r>
              <a:rPr lang="en-US" altLang="zh-CN" smtClean="0"/>
              <a:t>,</a:t>
            </a:r>
            <a:r>
              <a:rPr lang="zh-CN" altLang="zh-CN" smtClean="0"/>
              <a:t>即交易主体应当公开其真实的主体资格和身份。</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认定</a:t>
            </a:r>
          </a:p>
          <a:p>
            <a:r>
              <a:rPr lang="en-US" altLang="zh-CN" smtClean="0"/>
              <a:t>1.</a:t>
            </a:r>
            <a:r>
              <a:rPr lang="zh-CN" altLang="zh-CN" smtClean="0"/>
              <a:t>一般企业和个人</a:t>
            </a:r>
          </a:p>
          <a:p>
            <a:r>
              <a:rPr lang="en-US" altLang="zh-CN" smtClean="0"/>
              <a:t>2.</a:t>
            </a:r>
            <a:r>
              <a:rPr lang="zh-CN" altLang="zh-CN" smtClean="0"/>
              <a:t>在线服务提供商</a:t>
            </a:r>
          </a:p>
          <a:p>
            <a:pPr eaLnBrk="1" hangingPunct="1"/>
            <a:endParaRPr lang="zh-CN" altLang="en-US" smtClean="0"/>
          </a:p>
        </p:txBody>
      </p:sp>
    </p:spTree>
    <p:extLst>
      <p:ext uri="{BB962C8B-B14F-4D97-AF65-F5344CB8AC3E}">
        <p14:creationId xmlns:p14="http://schemas.microsoft.com/office/powerpoint/2010/main" val="2411775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国际电子商务主体及其权利义务</a:t>
            </a:r>
            <a:endParaRPr lang="zh-CN" altLang="en-US" smtClean="0">
              <a:ea typeface="方正书宋_GBK"/>
              <a:cs typeface="Times New Roman" panose="02020603050405020304" pitchFamily="18" charset="0"/>
            </a:endParaRPr>
          </a:p>
        </p:txBody>
      </p:sp>
      <p:sp>
        <p:nvSpPr>
          <p:cNvPr id="20070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三、国际电子商务主体的权利和义务</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电子商务交易者的义务</a:t>
            </a:r>
          </a:p>
          <a:p>
            <a:r>
              <a:rPr lang="en-US" altLang="zh-CN" smtClean="0"/>
              <a:t>(1)</a:t>
            </a:r>
            <a:r>
              <a:rPr lang="zh-CN" altLang="zh-CN" smtClean="0"/>
              <a:t>国际贸易电子商务交易的双方通常应当使用真实身份和真实信息</a:t>
            </a:r>
            <a:r>
              <a:rPr lang="en-US" altLang="zh-CN" smtClean="0"/>
              <a:t>,</a:t>
            </a:r>
            <a:r>
              <a:rPr lang="zh-CN" altLang="zh-CN" smtClean="0"/>
              <a:t>以便对方了解和查询。</a:t>
            </a:r>
          </a:p>
          <a:p>
            <a:r>
              <a:rPr lang="en-US" altLang="zh-CN" smtClean="0"/>
              <a:t>(2)</a:t>
            </a:r>
            <a:r>
              <a:rPr lang="zh-CN" altLang="zh-CN" smtClean="0"/>
              <a:t>如实发布商品或服务信息</a:t>
            </a:r>
            <a:r>
              <a:rPr lang="en-US" altLang="zh-CN" smtClean="0"/>
              <a:t>,</a:t>
            </a:r>
            <a:r>
              <a:rPr lang="zh-CN" altLang="zh-CN" smtClean="0"/>
              <a:t>保证信息的完整性和准确性。</a:t>
            </a:r>
          </a:p>
          <a:p>
            <a:r>
              <a:rPr lang="en-US" altLang="zh-CN" smtClean="0"/>
              <a:t>(3)</a:t>
            </a:r>
            <a:r>
              <a:rPr lang="zh-CN" altLang="zh-CN" smtClean="0"/>
              <a:t>保证所提供商品或服务的质量。</a:t>
            </a:r>
          </a:p>
          <a:p>
            <a:r>
              <a:rPr lang="en-US" altLang="zh-CN" smtClean="0"/>
              <a:t>(4)</a:t>
            </a:r>
            <a:r>
              <a:rPr lang="zh-CN" altLang="zh-CN" smtClean="0"/>
              <a:t>使用可靠的电子签名</a:t>
            </a:r>
            <a:r>
              <a:rPr lang="en-US" altLang="zh-CN" smtClean="0"/>
              <a:t>,</a:t>
            </a:r>
            <a:r>
              <a:rPr lang="zh-CN" altLang="zh-CN" smtClean="0"/>
              <a:t>选择合法的电子认证服务。</a:t>
            </a:r>
          </a:p>
          <a:p>
            <a:r>
              <a:rPr lang="en-US" altLang="zh-CN" smtClean="0"/>
              <a:t>(5)</a:t>
            </a:r>
            <a:r>
              <a:rPr lang="zh-CN" altLang="zh-CN" smtClean="0"/>
              <a:t>不得存在任何侵犯知识产权的情形。</a:t>
            </a:r>
          </a:p>
        </p:txBody>
      </p:sp>
    </p:spTree>
    <p:extLst>
      <p:ext uri="{BB962C8B-B14F-4D97-AF65-F5344CB8AC3E}">
        <p14:creationId xmlns:p14="http://schemas.microsoft.com/office/powerpoint/2010/main" val="92375760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3002</Words>
  <Application>Microsoft Office PowerPoint</Application>
  <PresentationFormat>宽屏</PresentationFormat>
  <Paragraphs>221</Paragraphs>
  <Slides>31</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31</vt:i4>
      </vt:variant>
    </vt:vector>
  </HeadingPairs>
  <TitlesOfParts>
    <vt:vector size="45"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第一节　概述</vt:lpstr>
      <vt:lpstr>第一节　概述</vt:lpstr>
      <vt:lpstr>第二节　国际电子商务主体及其权利义务</vt:lpstr>
      <vt:lpstr>第二节　国际电子商务主体及其权利义务</vt:lpstr>
      <vt:lpstr>第二节　国际电子商务主体及其权利义务</vt:lpstr>
      <vt:lpstr>第二节　国际电子商务主体及其权利义务</vt:lpstr>
      <vt:lpstr>第三节　《电子商务示范法》和《电子签名示范法》的主要内容</vt:lpstr>
      <vt:lpstr>第三节　《电子商务示范法》和《电子签名示范法》的主要内容</vt:lpstr>
      <vt:lpstr>第三节　《电子商务示范法》和《电子签名示范法》的主要内容</vt:lpstr>
      <vt:lpstr>第四节　国际电子商务合同与《国际合同使用电子通信公约》</vt:lpstr>
      <vt:lpstr>第四节　国际电子商务合同与《国际合同使用电子通信公约》</vt:lpstr>
      <vt:lpstr>第四节　国际电子商务合同与《国际合同使用电子通信公约》</vt:lpstr>
      <vt:lpstr>第四节　国际电子商务合同与《国际合同使用电子通信公约》</vt:lpstr>
      <vt:lpstr>第四节　国际电子商务合同与《国际合同使用电子通信公约》</vt:lpstr>
      <vt:lpstr>第五节　我国《电子商务法》的主要内容  </vt:lpstr>
      <vt:lpstr>第五节　我国《电子商务法》的主要内容  </vt:lpstr>
      <vt:lpstr>第五节　我国《电子商务法》的主要内容  </vt:lpstr>
      <vt:lpstr>第五节　我国《电子商务法》的主要内容  </vt:lpstr>
      <vt:lpstr>第五节　我国《电子商务法》的主要内容  </vt:lpstr>
      <vt:lpstr>第六节　我国《电子签名法》的主要内容</vt:lpstr>
      <vt:lpstr>PowerPoint 演示文稿</vt:lpstr>
      <vt:lpstr>第六节　我国《电子签名法》的主要内容</vt:lpstr>
      <vt:lpstr>第六节　我国《电子签名法》的主要内容</vt:lpstr>
      <vt:lpstr>第六节　我国《电子签名法》的主要内容</vt:lpstr>
      <vt:lpstr>第七节　国际电子商务中知识产权的保护</vt:lpstr>
      <vt:lpstr>第七节　国际电子商务中知识产权的保护</vt:lpstr>
      <vt:lpstr>第七节　国际电子商务中知识产权的保护</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2021-01-19T07:58:44Z</dcterms:created>
  <dcterms:modified xsi:type="dcterms:W3CDTF">2021-01-19T08:16:47Z</dcterms:modified>
</cp:coreProperties>
</file>