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39"/>
  </p:notesMasterIdLst>
  <p:sldIdLst>
    <p:sldId id="256" r:id="rId2"/>
    <p:sldId id="257" r:id="rId3"/>
    <p:sldId id="259" r:id="rId4"/>
    <p:sldId id="258" r:id="rId5"/>
    <p:sldId id="260" r:id="rId6"/>
    <p:sldId id="261" r:id="rId7"/>
    <p:sldId id="262" r:id="rId8"/>
    <p:sldId id="265" r:id="rId9"/>
    <p:sldId id="266" r:id="rId10"/>
    <p:sldId id="267" r:id="rId11"/>
    <p:sldId id="268" r:id="rId12"/>
    <p:sldId id="269" r:id="rId13"/>
    <p:sldId id="271" r:id="rId14"/>
    <p:sldId id="272" r:id="rId15"/>
    <p:sldId id="273" r:id="rId16"/>
    <p:sldId id="275" r:id="rId17"/>
    <p:sldId id="276" r:id="rId18"/>
    <p:sldId id="278" r:id="rId19"/>
    <p:sldId id="279" r:id="rId20"/>
    <p:sldId id="280" r:id="rId21"/>
    <p:sldId id="281" r:id="rId22"/>
    <p:sldId id="282" r:id="rId23"/>
    <p:sldId id="289" r:id="rId24"/>
    <p:sldId id="292" r:id="rId25"/>
    <p:sldId id="291" r:id="rId26"/>
    <p:sldId id="293" r:id="rId27"/>
    <p:sldId id="294" r:id="rId28"/>
    <p:sldId id="295" r:id="rId29"/>
    <p:sldId id="296" r:id="rId30"/>
    <p:sldId id="297" r:id="rId31"/>
    <p:sldId id="298" r:id="rId32"/>
    <p:sldId id="301" r:id="rId33"/>
    <p:sldId id="302" r:id="rId34"/>
    <p:sldId id="304" r:id="rId35"/>
    <p:sldId id="306" r:id="rId36"/>
    <p:sldId id="305" r:id="rId37"/>
    <p:sldId id="308" r:id="rId38"/>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34" autoAdjust="0"/>
    <p:restoredTop sz="94660"/>
  </p:normalViewPr>
  <p:slideViewPr>
    <p:cSldViewPr snapToGrid="0">
      <p:cViewPr varScale="1">
        <p:scale>
          <a:sx n="96" d="100"/>
          <a:sy n="96" d="100"/>
        </p:scale>
        <p:origin x="221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446693F1-3DCD-4DD3-A8C5-467AE713613B}" type="datetimeFigureOut">
              <a:rPr lang="en-CA" smtClean="0"/>
              <a:t>2020-09-16</a:t>
            </a:fld>
            <a:endParaRPr lang="en-CA"/>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A98D5DC4-07A6-4C75-8603-E0697D5E9486}" type="slidenum">
              <a:rPr lang="en-CA" smtClean="0"/>
              <a:t>‹#›</a:t>
            </a:fld>
            <a:endParaRPr lang="en-CA"/>
          </a:p>
        </p:txBody>
      </p:sp>
    </p:spTree>
    <p:extLst>
      <p:ext uri="{BB962C8B-B14F-4D97-AF65-F5344CB8AC3E}">
        <p14:creationId xmlns:p14="http://schemas.microsoft.com/office/powerpoint/2010/main" val="2899757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sz="3600" b="1" dirty="0">
                <a:solidFill>
                  <a:srgbClr val="FFFFFF"/>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11" name="Date Placeholder 27"/>
          <p:cNvSpPr>
            <a:spLocks noGrp="1"/>
          </p:cNvSpPr>
          <p:nvPr>
            <p:ph type="dt" sz="half" idx="10"/>
          </p:nvPr>
        </p:nvSpPr>
        <p:spPr/>
        <p:txBody>
          <a:bodyPr/>
          <a:lstStyle>
            <a:lvl1pPr>
              <a:defRPr/>
            </a:lvl1pPr>
          </a:lstStyle>
          <a:p>
            <a:fld id="{D50D616F-AF24-4DA2-B962-F169930DF6F3}" type="datetime1">
              <a:rPr lang="en-CA" smtClean="0"/>
              <a:t>2020-09-16</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2285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D67C1A4A-D821-401E-B10A-18EBC719559E}"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290210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093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latin typeface="DengXian" panose="02010600030101010101" pitchFamily="2" charset="-122"/>
                <a:ea typeface="DengXian" panose="02010600030101010101" pitchFamily="2" charset="-122"/>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0999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F2BB55F5-778B-4157-B984-CBF3F014C7A8}" type="datetime1">
              <a:rPr lang="en-CA" smtClean="0"/>
              <a:t>2020-09-16</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64835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78330B8B-98F2-4967-BC6F-06CAF733027B}" type="datetime1">
              <a:rPr lang="en-CA" smtClean="0"/>
              <a:t>2020-09-16</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400195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045B2FD4-672D-4C86-AEBA-D6C485858F8D}" type="datetime1">
              <a:rPr lang="en-CA" smtClean="0"/>
              <a:t>2020-09-16</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168645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9CDB90EE-E46D-4426-9216-67466ED44659}" type="datetime1">
              <a:rPr lang="en-CA" smtClean="0"/>
              <a:t>2020-09-16</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9902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17FA446C-AF81-44A2-8C0F-131DB414763D}" type="datetime1">
              <a:rPr lang="en-CA" smtClean="0"/>
              <a:t>2020-09-16</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227994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F11AFF28-3A15-484C-B188-6542988E33D7}" type="datetime1">
              <a:rPr lang="en-CA" smtClean="0"/>
              <a:t>2020-09-16</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84198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F8A7941E-96BC-47A2-A0CE-1E4F2C928D6C}" type="datetime1">
              <a:rPr lang="en-CA" smtClean="0"/>
              <a:t>2020-09-16</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49420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E9A5A168-DD5B-4768-8185-AA78F7AA8099}" type="datetime1">
              <a:rPr lang="en-CA" smtClean="0"/>
              <a:t>2020-09-16</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4283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50.png"/><Relationship Id="rId4" Type="http://schemas.openxmlformats.org/officeDocument/2006/relationships/image" Target="../media/image140.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0.png"/><Relationship Id="rId4" Type="http://schemas.openxmlformats.org/officeDocument/2006/relationships/image" Target="../media/image140.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zh-CN" altLang="en-US" dirty="0"/>
              <a:t>邱嘉平</a:t>
            </a:r>
            <a:endParaRPr lang="en-CA" dirty="0"/>
          </a:p>
        </p:txBody>
      </p:sp>
      <p:sp>
        <p:nvSpPr>
          <p:cNvPr id="2" name="Title 1"/>
          <p:cNvSpPr>
            <a:spLocks noGrp="1"/>
          </p:cNvSpPr>
          <p:nvPr>
            <p:ph type="ctrTitle"/>
          </p:nvPr>
        </p:nvSpPr>
        <p:spPr/>
        <p:txBody>
          <a:bodyPr/>
          <a:lstStyle/>
          <a:p>
            <a:r>
              <a:rPr lang="zh-CN" altLang="en-US" sz="3600" b="1" dirty="0">
                <a:latin typeface="DengXian" panose="02010600030101010101" pitchFamily="2" charset="-122"/>
                <a:ea typeface="DengXian" panose="02010600030101010101" pitchFamily="2" charset="-122"/>
              </a:rPr>
              <a:t>第二章：回归分析</a:t>
            </a:r>
            <a:r>
              <a:rPr lang="en-CA" altLang="zh-CN" sz="3600" b="1" dirty="0">
                <a:latin typeface="DengXian" panose="02010600030101010101" pitchFamily="2" charset="-122"/>
                <a:ea typeface="DengXian" panose="02010600030101010101" pitchFamily="2" charset="-122"/>
              </a:rPr>
              <a:t>-</a:t>
            </a:r>
            <a:r>
              <a:rPr lang="zh-CN" altLang="en-US" sz="3600" b="1" dirty="0">
                <a:latin typeface="DengXian" panose="02010600030101010101" pitchFamily="2" charset="-122"/>
                <a:ea typeface="DengXian" panose="02010600030101010101" pitchFamily="2" charset="-122"/>
              </a:rPr>
              <a:t>理解篇</a:t>
            </a:r>
            <a:endParaRPr lang="en-CA" sz="3600" b="1" dirty="0">
              <a:latin typeface="DengXian" panose="02010600030101010101" pitchFamily="2" charset="-122"/>
              <a:ea typeface="DengXian" panose="02010600030101010101" pitchFamily="2" charset="-122"/>
            </a:endParaRPr>
          </a:p>
        </p:txBody>
      </p:sp>
      <p:pic>
        <p:nvPicPr>
          <p:cNvPr id="5" name="Picture 4" descr="A screenshot of a cell phone&#10;&#10;Description automatically generated">
            <a:extLst>
              <a:ext uri="{FF2B5EF4-FFF2-40B4-BE49-F238E27FC236}">
                <a16:creationId xmlns:a16="http://schemas.microsoft.com/office/drawing/2014/main" id="{2865D87B-80C2-4BBA-922E-3BF84931F1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957" y="3122429"/>
            <a:ext cx="3198995" cy="3657600"/>
          </a:xfrm>
          <a:prstGeom prst="rect">
            <a:avLst/>
          </a:prstGeom>
        </p:spPr>
      </p:pic>
      <p:sp>
        <p:nvSpPr>
          <p:cNvPr id="6" name="Footer Placeholder 5">
            <a:extLst>
              <a:ext uri="{FF2B5EF4-FFF2-40B4-BE49-F238E27FC236}">
                <a16:creationId xmlns:a16="http://schemas.microsoft.com/office/drawing/2014/main" id="{B01F9887-AC0B-4D3B-852B-7D617FE9E451}"/>
              </a:ext>
            </a:extLst>
          </p:cNvPr>
          <p:cNvSpPr>
            <a:spLocks noGrp="1"/>
          </p:cNvSpPr>
          <p:nvPr>
            <p:ph type="ftr" sz="quarter" idx="11"/>
          </p:nvPr>
        </p:nvSpPr>
        <p:spPr>
          <a:xfrm>
            <a:off x="7464056" y="6400800"/>
            <a:ext cx="4529469" cy="457200"/>
          </a:xfrm>
        </p:spPr>
        <p:txBody>
          <a:bodyPr/>
          <a:lstStyle/>
          <a:p>
            <a:r>
              <a:rPr lang="zh-CN" altLang="en-US"/>
              <a:t>版权所有</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1816315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因果关系</a:t>
            </a:r>
            <a:r>
              <a:rPr lang="en-CA" dirty="0"/>
              <a:t>CEF</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将条件期望函数</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 </m:t>
                        </m:r>
                        <m:r>
                          <a:rPr lang="en-CA" i="1">
                            <a:latin typeface="Cambria Math" panose="02040503050406030204" pitchFamily="18" charset="0"/>
                          </a:rPr>
                          <m:t>𝐼𝑄</m:t>
                        </m:r>
                      </m:e>
                    </m:d>
                  </m:oMath>
                </a14:m>
                <a:r>
                  <a:rPr lang="zh-CN" altLang="en-US" dirty="0"/>
                  <a:t>分别对</a:t>
                </a:r>
                <a:r>
                  <a:rPr lang="zh-CN" altLang="en-US" i="1" dirty="0"/>
                  <a:t> </a:t>
                </a:r>
                <a:r>
                  <a:rPr lang="en-CA" i="1" dirty="0"/>
                  <a:t>EDU</a:t>
                </a:r>
                <a:r>
                  <a:rPr lang="zh-CN" altLang="en-US" dirty="0"/>
                  <a:t>和</a:t>
                </a:r>
                <a:r>
                  <a:rPr lang="en-CA" i="1" dirty="0"/>
                  <a:t>IQ</a:t>
                </a:r>
                <a:r>
                  <a:rPr lang="zh-CN" altLang="en-US" dirty="0"/>
                  <a:t>求偏导数，得到：</a:t>
                </a:r>
                <a:endParaRPr lang="en-CA" dirty="0"/>
              </a:p>
              <a:p>
                <a:pPr algn="ctr"/>
                <a:endParaRPr lang="en-CA" i="1" dirty="0"/>
              </a:p>
              <a:p>
                <a:pPr algn="ctr"/>
                <a14:m>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num>
                      <m:den>
                        <m:r>
                          <a:rPr lang="en-CA" i="1">
                            <a:latin typeface="Cambria Math" panose="02040503050406030204" pitchFamily="18" charset="0"/>
                          </a:rPr>
                          <m:t>𝑑𝐸𝐷𝑈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  </m:t>
                    </m:r>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num>
                      <m:den>
                        <m:r>
                          <a:rPr lang="en-CA" i="1">
                            <a:latin typeface="Cambria Math" panose="02040503050406030204" pitchFamily="18" charset="0"/>
                          </a:rPr>
                          <m:t>𝑑𝐼𝑄</m:t>
                        </m:r>
                      </m:den>
                    </m:f>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r>
                  <a:rPr lang="en-CA" dirty="0"/>
                  <a:t>	</a:t>
                </a:r>
              </a:p>
              <a:p>
                <a:endParaRPr lang="en-CA" altLang="zh-CN" dirty="0"/>
              </a:p>
              <a:p>
                <a:pPr marL="342900" indent="-3429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的意义是：当</a:t>
                </a:r>
                <a:r>
                  <a:rPr lang="en-CA" i="1" dirty="0"/>
                  <a:t>IQ</a:t>
                </a:r>
                <a:r>
                  <a:rPr lang="zh-CN" altLang="en-US" dirty="0"/>
                  <a:t>不变的时候，</a:t>
                </a:r>
                <a:r>
                  <a:rPr lang="en-CA" i="1" dirty="0"/>
                  <a:t>INC</a:t>
                </a:r>
                <a:r>
                  <a:rPr lang="zh-CN" altLang="en-US" dirty="0"/>
                  <a:t>的期望值（均值）随</a:t>
                </a:r>
                <a14:m>
                  <m:oMath xmlns:m="http://schemas.openxmlformats.org/officeDocument/2006/math">
                    <m:r>
                      <a:rPr lang="en-CA" i="1">
                        <a:latin typeface="Cambria Math" panose="02040503050406030204" pitchFamily="18" charset="0"/>
                      </a:rPr>
                      <m:t>𝐸𝐷𝑈</m:t>
                    </m:r>
                  </m:oMath>
                </a14:m>
                <a:r>
                  <a:rPr lang="zh-CN" altLang="en-US" dirty="0"/>
                  <a:t>如何变化。</a:t>
                </a:r>
                <a:endParaRPr lang="en-CA" altLang="zh-CN" dirty="0"/>
              </a:p>
              <a:p>
                <a:pPr marL="342900" indent="-3429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r>
                  <a:rPr lang="en-CA" dirty="0"/>
                  <a:t> </a:t>
                </a:r>
                <a:r>
                  <a:rPr lang="zh-CN" altLang="en-US" dirty="0"/>
                  <a:t>的意义是：当</a:t>
                </a:r>
                <a14:m>
                  <m:oMath xmlns:m="http://schemas.openxmlformats.org/officeDocument/2006/math">
                    <m:r>
                      <a:rPr lang="en-CA" i="1">
                        <a:latin typeface="Cambria Math" panose="02040503050406030204" pitchFamily="18" charset="0"/>
                      </a:rPr>
                      <m:t>𝐸𝐷𝑈</m:t>
                    </m:r>
                  </m:oMath>
                </a14:m>
                <a:r>
                  <a:rPr lang="zh-CN" altLang="en-US" dirty="0"/>
                  <a:t>不变的时候，</a:t>
                </a:r>
                <a:r>
                  <a:rPr lang="en-CA" i="1" dirty="0"/>
                  <a:t>INC</a:t>
                </a:r>
                <a:r>
                  <a:rPr lang="zh-CN" altLang="en-US" dirty="0"/>
                  <a:t>的期望值随</a:t>
                </a:r>
                <a:r>
                  <a:rPr lang="en-CA" i="1" dirty="0"/>
                  <a:t>IQ</a:t>
                </a:r>
                <a:r>
                  <a:rPr lang="zh-CN" altLang="en-US" dirty="0"/>
                  <a:t>如何变化。</a:t>
                </a:r>
                <a:endParaRPr lang="en-CA"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可见在</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zh-CN" altLang="en-US" dirty="0"/>
                  <a:t>情况下，</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r>
                  <a:rPr lang="zh-CN" altLang="en-US" dirty="0"/>
                  <a:t>分别给出了</a:t>
                </a:r>
                <a:r>
                  <a:rPr lang="en-CA" i="1" dirty="0"/>
                  <a:t>EDU</a:t>
                </a:r>
                <a:r>
                  <a:rPr lang="zh-CN" altLang="en-US" dirty="0"/>
                  <a:t>和</a:t>
                </a:r>
                <a:r>
                  <a:rPr lang="en-CA" i="1" dirty="0"/>
                  <a:t>IQ</a:t>
                </a:r>
                <a:r>
                  <a:rPr lang="zh-CN" altLang="en-US" dirty="0"/>
                  <a:t>对</a:t>
                </a:r>
                <a:r>
                  <a:rPr lang="en-CA" i="1" dirty="0"/>
                  <a:t>INC</a:t>
                </a:r>
                <a:r>
                  <a:rPr lang="zh-CN" altLang="en-US" dirty="0"/>
                  <a:t>的均值的因果影响。因此条件期望函数</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𝐼𝑁𝐶</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oMath>
                </a14:m>
                <a:r>
                  <a:rPr lang="zh-CN" altLang="en-US" dirty="0"/>
                  <a:t>称为</a:t>
                </a:r>
                <a:r>
                  <a:rPr lang="zh-CN" altLang="en-US" b="1" dirty="0"/>
                  <a:t>因果关系</a:t>
                </a:r>
                <a:r>
                  <a:rPr lang="en-CA" b="1" dirty="0"/>
                  <a:t>CEF</a:t>
                </a:r>
                <a:r>
                  <a:rPr lang="zh-CN" altLang="en-US" b="1" dirty="0"/>
                  <a:t>或因果关系回归函数</a:t>
                </a:r>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C24ADC3-DBDD-41C9-A30C-8878CA25C60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307420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缺失变量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假设我们只观测到了</a:t>
                </a:r>
                <a:r>
                  <a:rPr lang="en-CA" i="1" dirty="0"/>
                  <a:t>EDU </a:t>
                </a:r>
                <a:r>
                  <a:rPr lang="en-CA" dirty="0"/>
                  <a:t> </a:t>
                </a:r>
                <a:r>
                  <a:rPr lang="zh-CN" altLang="en-US" dirty="0"/>
                  <a:t>和</a:t>
                </a:r>
                <a:r>
                  <a:rPr lang="en-CA" i="1" dirty="0"/>
                  <a:t>INC</a:t>
                </a:r>
                <a:r>
                  <a:rPr lang="zh-CN" altLang="en-US" dirty="0"/>
                  <a:t>，并没有观测到</a:t>
                </a:r>
                <a:r>
                  <a:rPr lang="en-CA" i="1" dirty="0"/>
                  <a:t>IQ</a:t>
                </a:r>
                <a:r>
                  <a:rPr lang="zh-CN" altLang="en-US" dirty="0"/>
                  <a:t>，只能把</a:t>
                </a:r>
                <a:r>
                  <a:rPr lang="en-CA" i="1" dirty="0"/>
                  <a:t>IQ</a:t>
                </a:r>
                <a:r>
                  <a:rPr lang="zh-CN" altLang="en-US" dirty="0"/>
                  <a:t>作为干扰项的一部分。</a:t>
                </a:r>
                <a:endParaRPr lang="en-CA" altLang="zh-CN" dirty="0"/>
              </a:p>
              <a:p>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CA" i="1">
                                  <a:latin typeface="Cambria Math" panose="02040503050406030204" pitchFamily="18" charset="0"/>
                                </a:rPr>
                                <m:t>𝜀</m:t>
                              </m:r>
                            </m:e>
                          </m:groupChr>
                        </m:e>
                        <m:lim>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lim>
                      </m:limLow>
                    </m:oMath>
                  </m:oMathPara>
                </a14:m>
                <a:endParaRPr lang="en-CA" dirty="0"/>
              </a:p>
              <a:p>
                <a:endParaRPr lang="en-CA" dirty="0"/>
              </a:p>
              <a:p>
                <a:pPr marL="342900" indent="-342900">
                  <a:buFont typeface="Arial" panose="020B0604020202020204" pitchFamily="34" charset="0"/>
                  <a:buChar char="•"/>
                </a:pPr>
                <a:r>
                  <a:rPr lang="zh-CN" altLang="en-US" dirty="0"/>
                  <a:t>因为干扰项</a:t>
                </a:r>
                <a14:m>
                  <m:oMath xmlns:m="http://schemas.openxmlformats.org/officeDocument/2006/math">
                    <m:r>
                      <a:rPr lang="en-CA" i="1">
                        <a:latin typeface="Cambria Math" panose="02040503050406030204" pitchFamily="18" charset="0"/>
                      </a:rPr>
                      <m:t>𝜀</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包含了</a:t>
                </a:r>
                <a:r>
                  <a:rPr lang="en-CA" i="1" dirty="0"/>
                  <a:t>IQ</a:t>
                </a:r>
                <a:r>
                  <a:rPr lang="zh-CN" altLang="en-US" dirty="0"/>
                  <a:t>，并且</a:t>
                </a:r>
                <a:r>
                  <a:rPr lang="en-CA" i="1" dirty="0"/>
                  <a:t>IQ</a:t>
                </a:r>
                <a:r>
                  <a:rPr lang="zh-CN" altLang="en-US" dirty="0"/>
                  <a:t>和</a:t>
                </a:r>
                <a:r>
                  <a:rPr lang="en-CA" i="1" dirty="0"/>
                  <a:t>EDU</a:t>
                </a:r>
                <a:r>
                  <a:rPr lang="zh-CN" altLang="en-US" dirty="0"/>
                  <a:t>存在相关性，</a:t>
                </a:r>
                <a14:m>
                  <m:oMath xmlns:m="http://schemas.openxmlformats.org/officeDocument/2006/math">
                    <m:r>
                      <a:rPr lang="en-CA" i="1">
                        <a:latin typeface="Cambria Math" panose="02040503050406030204" pitchFamily="18" charset="0"/>
                      </a:rPr>
                      <m:t>𝜀</m:t>
                    </m:r>
                  </m:oMath>
                </a14:m>
                <a:r>
                  <a:rPr lang="zh-CN" altLang="en-US" dirty="0"/>
                  <a:t>和解释变量</a:t>
                </a:r>
                <a:r>
                  <a:rPr lang="en-CA" i="1" dirty="0"/>
                  <a:t>EDU</a:t>
                </a:r>
                <a:r>
                  <a:rPr lang="en-CA" dirty="0"/>
                  <a:t> </a:t>
                </a:r>
                <a:r>
                  <a:rPr lang="zh-CN" altLang="en-US" dirty="0"/>
                  <a:t>也产生了相关性</a:t>
                </a:r>
                <a14:m>
                  <m:oMath xmlns:m="http://schemas.openxmlformats.org/officeDocument/2006/math">
                    <m:r>
                      <a:rPr lang="zh-CN" altLang="en-US">
                        <a:latin typeface="Cambria Math" panose="02040503050406030204" pitchFamily="18" charset="0"/>
                      </a:rPr>
                      <m:t>，即</m:t>
                    </m:r>
                  </m:oMath>
                </a14:m>
                <a:endParaRPr lang="en-CA" dirty="0"/>
              </a:p>
              <a:p>
                <a:endParaRPr lang="en-CA" dirty="0"/>
              </a:p>
              <a:p>
                <a:pPr/>
                <a14:m>
                  <m:oMathPara xmlns:m="http://schemas.openxmlformats.org/officeDocument/2006/math">
                    <m:oMathParaPr>
                      <m:jc m:val="centerGroup"/>
                    </m:oMathParaPr>
                    <m:oMath xmlns:m="http://schemas.openxmlformats.org/officeDocument/2006/math">
                      <m:r>
                        <m:rPr>
                          <m:sty m:val="p"/>
                        </m:rPr>
                        <a:rPr lang="en-CA">
                          <a:latin typeface="Cambria Math" panose="02040503050406030204" pitchFamily="18" charset="0"/>
                        </a:rPr>
                        <m:t>E</m:t>
                      </m:r>
                      <m:d>
                        <m:dPr>
                          <m:ctrlPr>
                            <a:rPr lang="en-CA" i="1">
                              <a:latin typeface="Cambria Math" panose="02040503050406030204" pitchFamily="18" charset="0"/>
                            </a:rPr>
                          </m:ctrlPr>
                        </m:dPr>
                        <m:e>
                          <m:r>
                            <a:rPr lang="en-CA" i="1">
                              <a:latin typeface="Cambria Math" panose="02040503050406030204" pitchFamily="18" charset="0"/>
                            </a:rPr>
                            <m:t>𝜀</m:t>
                          </m:r>
                        </m:e>
                        <m:e>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m:t>
                              </m:r>
                            </m:sub>
                          </m:sSub>
                        </m:e>
                      </m:d>
                      <m:r>
                        <a:rPr lang="en-CA" i="1">
                          <a:latin typeface="Cambria Math" panose="02040503050406030204" pitchFamily="18" charset="0"/>
                        </a:rPr>
                        <m:t>=</m:t>
                      </m:r>
                      <m:r>
                        <m:rPr>
                          <m:sty m:val="p"/>
                        </m:rPr>
                        <a:rPr lang="en-CA">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e>
                        <m:e>
                          <m:r>
                            <a:rPr lang="en-CA" i="1">
                              <a:latin typeface="Cambria Math" panose="02040503050406030204" pitchFamily="18" charset="0"/>
                            </a:rPr>
                            <m:t>𝐸𝐷𝑈</m:t>
                          </m:r>
                        </m:e>
                      </m:d>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m:rPr>
                          <m:sty m:val="p"/>
                        </m:rPr>
                        <a:rPr lang="en-CA">
                          <a:latin typeface="Cambria Math" panose="02040503050406030204" pitchFamily="18" charset="0"/>
                        </a:rPr>
                        <m:t>E</m:t>
                      </m:r>
                      <m:r>
                        <a:rPr lang="en-CA" i="1">
                          <a:latin typeface="Cambria Math" panose="02040503050406030204" pitchFamily="18" charset="0"/>
                        </a:rPr>
                        <m:t>(</m:t>
                      </m:r>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𝐸𝐷𝑈</m:t>
                      </m:r>
                      <m:r>
                        <a:rPr lang="en-CA" i="1">
                          <a:latin typeface="Cambria Math" panose="02040503050406030204" pitchFamily="18" charset="0"/>
                        </a:rPr>
                        <m:t>)≠0</m:t>
                      </m:r>
                    </m:oMath>
                  </m:oMathPara>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48815AD-8DA4-4554-BCE0-B41D9167684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05270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缺失变量</a:t>
            </a:r>
            <a:endParaRPr lang="en-CA"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这种情况下，干扰项不满足均值独立于解释变量。这时描述解释变量，被解释变量和干扰项关系的线性模型为：</a:t>
                </a:r>
                <a:endParaRPr lang="en-CA" dirty="0"/>
              </a:p>
              <a:p>
                <a:pPr algn="ct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𝜀</m:t>
                    </m:r>
                  </m:oMath>
                </a14:m>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endParaRPr lang="en-CA"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endParaRPr lang="en-CA"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grpSp>
        <p:nvGrpSpPr>
          <p:cNvPr id="4" name="Group 3"/>
          <p:cNvGrpSpPr/>
          <p:nvPr/>
        </p:nvGrpSpPr>
        <p:grpSpPr>
          <a:xfrm>
            <a:off x="3815256" y="2518299"/>
            <a:ext cx="4109543" cy="2022170"/>
            <a:chOff x="1" y="0"/>
            <a:chExt cx="2748486" cy="1548667"/>
          </a:xfrm>
        </p:grpSpPr>
        <p:grpSp>
          <p:nvGrpSpPr>
            <p:cNvPr id="5" name="Group 4"/>
            <p:cNvGrpSpPr/>
            <p:nvPr/>
          </p:nvGrpSpPr>
          <p:grpSpPr>
            <a:xfrm>
              <a:off x="1" y="0"/>
              <a:ext cx="2748486" cy="1548667"/>
              <a:chOff x="-219682" y="-55645"/>
              <a:chExt cx="3103155" cy="1377516"/>
            </a:xfrm>
          </p:grpSpPr>
          <p:grpSp>
            <p:nvGrpSpPr>
              <p:cNvPr id="9" name="Group 8"/>
              <p:cNvGrpSpPr/>
              <p:nvPr/>
            </p:nvGrpSpPr>
            <p:grpSpPr>
              <a:xfrm>
                <a:off x="-219682" y="325953"/>
                <a:ext cx="3103155" cy="995918"/>
                <a:chOff x="-322921" y="326010"/>
                <a:chExt cx="3103526" cy="996095"/>
              </a:xfrm>
            </p:grpSpPr>
            <p:cxnSp>
              <p:nvCxnSpPr>
                <p:cNvPr id="13" name="Straight Arrow Connector 12"/>
                <p:cNvCxnSpPr/>
                <p:nvPr/>
              </p:nvCxnSpPr>
              <p:spPr>
                <a:xfrm flipH="1">
                  <a:off x="492418" y="326010"/>
                  <a:ext cx="669006" cy="779593"/>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sp>
              <p:nvSpPr>
                <p:cNvPr id="15" name="Flowchart: Connector 14"/>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6" name="Flowchart: Connector 15"/>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7" name="Text Box 317"/>
                <p:cNvSpPr txBox="1"/>
                <p:nvPr/>
              </p:nvSpPr>
              <p:spPr>
                <a:xfrm>
                  <a:off x="-322921" y="1016262"/>
                  <a:ext cx="710446"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318"/>
                <p:cNvSpPr txBox="1"/>
                <p:nvPr/>
              </p:nvSpPr>
              <p:spPr>
                <a:xfrm>
                  <a:off x="2197133" y="1028678"/>
                  <a:ext cx="5834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10" name="Straight Arrow Connector 9"/>
              <p:cNvCxnSpPr>
                <a:endCxn id="16" idx="1"/>
              </p:cNvCxnSpPr>
              <p:nvPr/>
            </p:nvCxnSpPr>
            <p:spPr>
              <a:xfrm>
                <a:off x="1388751" y="325927"/>
                <a:ext cx="786005" cy="796404"/>
              </a:xfrm>
              <a:prstGeom prst="straightConnector1">
                <a:avLst/>
              </a:prstGeom>
              <a:noFill/>
              <a:ln w="6350" cap="flat" cmpd="sng" algn="ctr">
                <a:solidFill>
                  <a:srgbClr val="4F81BD">
                    <a:shade val="95000"/>
                    <a:satMod val="105000"/>
                  </a:srgbClr>
                </a:solidFill>
                <a:prstDash val="solid"/>
                <a:tailEnd type="triangle"/>
              </a:ln>
              <a:effectLst/>
            </p:spPr>
          </p:cxnSp>
          <p:sp>
            <p:nvSpPr>
              <p:cNvPr id="11" name="Flowchart: Connector 10"/>
              <p:cNvSpPr/>
              <p:nvPr/>
            </p:nvSpPr>
            <p:spPr>
              <a:xfrm>
                <a:off x="1294778" y="237279"/>
                <a:ext cx="70382" cy="88777"/>
              </a:xfrm>
              <a:prstGeom prst="flowChartConnector">
                <a:avLst/>
              </a:prstGeom>
              <a:noFill/>
              <a:ln w="9525"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2" name="Text Box 321"/>
              <p:cNvSpPr txBox="1"/>
              <p:nvPr/>
            </p:nvSpPr>
            <p:spPr>
              <a:xfrm>
                <a:off x="1028849" y="-55645"/>
                <a:ext cx="1466682"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ɛ=e+IQ</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6" name="Text Box 6"/>
                <p:cNvSpPr txBox="1"/>
                <p:nvPr/>
              </p:nvSpPr>
              <p:spPr>
                <a:xfrm>
                  <a:off x="1263246" y="1014826"/>
                  <a:ext cx="301277" cy="30365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 name="Text Box 6"/>
                <p:cNvSpPr txBox="1">
                  <a:spLocks noRot="1" noChangeAspect="1" noMove="1" noResize="1" noEditPoints="1" noAdjustHandles="1" noChangeArrowheads="1" noChangeShapeType="1" noTextEdit="1"/>
                </p:cNvSpPr>
                <p:nvPr/>
              </p:nvSpPr>
              <p:spPr>
                <a:xfrm>
                  <a:off x="1263246" y="1014826"/>
                  <a:ext cx="301277" cy="303651"/>
                </a:xfrm>
                <a:prstGeom prst="rect">
                  <a:avLst/>
                </a:prstGeom>
                <a:blipFill>
                  <a:blip r:embed="rId3"/>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Text Box 7"/>
                <p:cNvSpPr txBox="1"/>
                <p:nvPr/>
              </p:nvSpPr>
              <p:spPr>
                <a:xfrm>
                  <a:off x="570839" y="634266"/>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7" name="Text Box 7"/>
                <p:cNvSpPr txBox="1">
                  <a:spLocks noRot="1" noChangeAspect="1" noMove="1" noResize="1" noEditPoints="1" noAdjustHandles="1" noChangeArrowheads="1" noChangeShapeType="1" noTextEdit="1"/>
                </p:cNvSpPr>
                <p:nvPr/>
              </p:nvSpPr>
              <p:spPr>
                <a:xfrm>
                  <a:off x="570839" y="634266"/>
                  <a:ext cx="301277" cy="303651"/>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 Box 8"/>
                <p:cNvSpPr txBox="1"/>
                <p:nvPr/>
              </p:nvSpPr>
              <p:spPr>
                <a:xfrm>
                  <a:off x="1929225" y="618410"/>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8" name="Text Box 8"/>
                <p:cNvSpPr txBox="1">
                  <a:spLocks noRot="1" noChangeAspect="1" noMove="1" noResize="1" noEditPoints="1" noAdjustHandles="1" noChangeArrowheads="1" noChangeShapeType="1" noTextEdit="1"/>
                </p:cNvSpPr>
                <p:nvPr/>
              </p:nvSpPr>
              <p:spPr>
                <a:xfrm>
                  <a:off x="1929225" y="618410"/>
                  <a:ext cx="301277" cy="303651"/>
                </a:xfrm>
                <a:prstGeom prst="rect">
                  <a:avLst/>
                </a:prstGeom>
                <a:blipFill>
                  <a:blip r:embed="rId5"/>
                  <a:stretch>
                    <a:fillRect/>
                  </a:stretch>
                </a:blipFill>
                <a:ln w="6350">
                  <a:noFill/>
                </a:ln>
              </p:spPr>
              <p:txBody>
                <a:bodyPr/>
                <a:lstStyle/>
                <a:p>
                  <a:r>
                    <a:rPr lang="en-CA">
                      <a:noFill/>
                    </a:rPr>
                    <a:t> </a:t>
                  </a:r>
                </a:p>
              </p:txBody>
            </p:sp>
          </mc:Fallback>
        </mc:AlternateContent>
      </p:grpSp>
      <p:sp>
        <p:nvSpPr>
          <p:cNvPr id="19" name="Footer Placeholder 18">
            <a:extLst>
              <a:ext uri="{FF2B5EF4-FFF2-40B4-BE49-F238E27FC236}">
                <a16:creationId xmlns:a16="http://schemas.microsoft.com/office/drawing/2014/main" id="{678DB8AE-1D3E-4BC8-99CD-24080C8BE02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5560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14:m>
                  <m:oMath xmlns:m="http://schemas.openxmlformats.org/officeDocument/2006/math">
                    <m:r>
                      <a:rPr lang="en-CA" i="1" smtClean="0">
                        <a:latin typeface="Cambria Math" panose="02040503050406030204" pitchFamily="18" charset="0"/>
                      </a:rPr>
                      <m:t>𝐼𝑁𝐶</m:t>
                    </m:r>
                    <m:r>
                      <a:rPr lang="en-CA" i="1" smtClean="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𝑢</m:t>
                    </m:r>
                  </m:oMath>
                </a14:m>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对应的</a:t>
                </a:r>
                <a:r>
                  <a:rPr lang="en-CA" dirty="0"/>
                  <a:t>CEF</a:t>
                </a:r>
                <a:r>
                  <a:rPr lang="zh-CN" altLang="en-US" dirty="0"/>
                  <a:t>为</a:t>
                </a:r>
                <a:r>
                  <a:rPr lang="en-CA" dirty="0"/>
                  <a:t>:</a:t>
                </a:r>
              </a:p>
              <a:p>
                <a:pPr algn="ctr"/>
                <a14:m>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oMath>
                </a14:m>
                <a:r>
                  <a:rPr lang="en-CA" dirty="0"/>
                  <a:t> </a:t>
                </a:r>
              </a:p>
              <a:p>
                <a:r>
                  <a:rPr lang="zh-CN" altLang="en-US" dirty="0"/>
                  <a:t>对</a:t>
                </a:r>
                <a:r>
                  <a:rPr lang="en-CA" i="1" dirty="0"/>
                  <a:t>EDU</a:t>
                </a:r>
                <a:r>
                  <a:rPr lang="zh-CN" altLang="en-US" dirty="0"/>
                  <a:t>求导数，得到：</a:t>
                </a:r>
                <a:endParaRPr lang="en-CA"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num>
                        <m:den>
                          <m:r>
                            <a:rPr lang="en-US" i="1">
                              <a:latin typeface="Cambria Math" panose="02040503050406030204" pitchFamily="18" charset="0"/>
                            </a:rPr>
                            <m:t>𝑑𝐸𝐷𝑈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 </m:t>
                      </m:r>
                      <m:r>
                        <a:rPr lang="en-CA" b="1" i="1">
                          <a:latin typeface="Cambria Math" panose="02040503050406030204" pitchFamily="18" charset="0"/>
                        </a:rPr>
                        <m:t>     </m:t>
                      </m:r>
                    </m:oMath>
                  </m:oMathPara>
                </a14:m>
                <a:endParaRPr lang="en-US" b="1" i="1" dirty="0"/>
              </a:p>
              <a:p>
                <a:pPr marL="342900" indent="-342900">
                  <a:buFont typeface="Arial" panose="020B0604020202020204" pitchFamily="34" charset="0"/>
                  <a:buChar char="•"/>
                </a:pPr>
                <a:endParaRPr lang="en-CA" b="1" i="1" dirty="0"/>
              </a:p>
              <a:p>
                <a:pPr marL="342900" indent="-342900">
                  <a:buFont typeface="Arial" panose="020B0604020202020204" pitchFamily="34" charset="0"/>
                  <a:buChar char="•"/>
                </a:pPr>
                <a14:m>
                  <m:oMath xmlns:m="http://schemas.openxmlformats.org/officeDocument/2006/math">
                    <m:sSub>
                      <m:sSubPr>
                        <m:ctrlPr>
                          <a:rPr lang="en-CA" b="1" i="1">
                            <a:latin typeface="Cambria Math" panose="02040503050406030204" pitchFamily="18" charset="0"/>
                          </a:rPr>
                        </m:ctrlPr>
                      </m:sSubPr>
                      <m:e>
                        <m:r>
                          <a:rPr lang="en-CA" b="1" i="1">
                            <a:latin typeface="Cambria Math" panose="02040503050406030204" pitchFamily="18" charset="0"/>
                          </a:rPr>
                          <m:t>𝜸</m:t>
                        </m:r>
                      </m:e>
                      <m:sub>
                        <m:r>
                          <a:rPr lang="en-CA" b="1" i="1">
                            <a:latin typeface="Cambria Math" panose="02040503050406030204" pitchFamily="18" charset="0"/>
                          </a:rPr>
                          <m:t>𝟏</m:t>
                        </m:r>
                      </m:sub>
                    </m:sSub>
                  </m:oMath>
                </a14:m>
                <a:r>
                  <a:rPr lang="zh-CN" altLang="en-US" b="1" dirty="0"/>
                  <a:t>反映了</a:t>
                </a:r>
                <a:r>
                  <a:rPr lang="en-CA" b="1" i="1" dirty="0"/>
                  <a:t>INC</a:t>
                </a:r>
                <a:r>
                  <a:rPr lang="zh-CN" altLang="en-US" b="1" dirty="0"/>
                  <a:t>的期望值如何随</a:t>
                </a:r>
                <a:r>
                  <a:rPr lang="en-CA" b="1" i="1" dirty="0"/>
                  <a:t>EDU</a:t>
                </a:r>
                <a:r>
                  <a:rPr lang="zh-CN" altLang="en-US" b="1" dirty="0"/>
                  <a:t>变化，但并没有保持</a:t>
                </a:r>
                <a:r>
                  <a:rPr lang="en-CA" b="1" i="1" dirty="0"/>
                  <a:t>IQ</a:t>
                </a:r>
                <a:r>
                  <a:rPr lang="zh-CN" altLang="en-US" b="1" dirty="0"/>
                  <a:t>不变</a:t>
                </a:r>
                <a:r>
                  <a:rPr lang="zh-CN" altLang="en-US" dirty="0"/>
                  <a:t>。</a:t>
                </a:r>
                <a:endParaRPr lang="en-US" altLang="zh-CN" dirty="0"/>
              </a:p>
              <a:p>
                <a:pPr marL="342900" indent="-342900">
                  <a:buFont typeface="Arial" panose="020B0604020202020204" pitchFamily="34" charset="0"/>
                  <a:buChar char="•"/>
                </a:pPr>
                <a:endParaRPr lang="en-US" altLang="zh-CN" dirty="0"/>
              </a:p>
              <a:p>
                <a:endParaRPr lang="en-CA"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4973ED6-0CD0-4F02-A0CB-B334EB68639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71342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8000" y="1066800"/>
                <a:ext cx="11610428" cy="5221061"/>
              </a:xfrm>
            </p:spPr>
            <p:txBody>
              <a:bodyPr/>
              <a:lstStyle/>
              <a:p>
                <a:r>
                  <a:rPr lang="zh-CN" altLang="en-US" dirty="0"/>
                  <a:t>要得到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的关系，将</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代入</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oMath>
                </a14:m>
                <a:r>
                  <a:rPr lang="zh-CN" altLang="en-US" dirty="0"/>
                  <a:t>，</a:t>
                </a:r>
                <a:endParaRPr lang="en-US" altLang="zh-CN" dirty="0"/>
              </a:p>
              <a:p>
                <a:r>
                  <a:rPr lang="zh-CN" altLang="en-US" dirty="0"/>
                  <a:t>得到</a:t>
                </a:r>
                <a:r>
                  <a:rPr lang="en-CA" dirty="0"/>
                  <a:t>:</a:t>
                </a:r>
              </a:p>
              <a:p>
                <a:pPr algn="ct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e>
                      <m:e>
                        <m:r>
                          <a:rPr lang="en-CA" i="1">
                            <a:latin typeface="Cambria Math" panose="02040503050406030204" pitchFamily="18" charset="0"/>
                          </a:rPr>
                          <m:t>𝐸𝐷𝑈</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oMath>
                </a14:m>
                <a:r>
                  <a:rPr lang="zh-CN" altLang="en-US" dirty="0"/>
                  <a:t>。</a:t>
                </a:r>
                <a:endParaRPr lang="en-CA" dirty="0"/>
              </a:p>
              <a:p>
                <a:endParaRPr lang="en-US" altLang="zh-CN" dirty="0"/>
              </a:p>
              <a:p>
                <a:r>
                  <a:rPr lang="zh-CN" altLang="en-US" dirty="0"/>
                  <a:t>对</a:t>
                </a:r>
                <a:r>
                  <a:rPr lang="en-CA" i="1" dirty="0"/>
                  <a:t>EDU</a:t>
                </a:r>
                <a:r>
                  <a:rPr lang="zh-CN" altLang="en-US" dirty="0"/>
                  <a:t>求导：</a:t>
                </a:r>
                <a:endParaRPr lang="en-CA"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num>
                        <m:den>
                          <m:r>
                            <a:rPr lang="en-CA" i="1">
                              <a:latin typeface="Cambria Math" panose="02040503050406030204" pitchFamily="18" charset="0"/>
                            </a:rPr>
                            <m:t>𝑑</m:t>
                          </m:r>
                          <m:r>
                            <a:rPr lang="en-US" i="1">
                              <a:latin typeface="Cambria Math" panose="02040503050406030204" pitchFamily="18" charset="0"/>
                            </a:rPr>
                            <m:t>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US" i="1">
                                  <a:latin typeface="Cambria Math" panose="02040503050406030204" pitchFamily="18" charset="0"/>
                                </a:rPr>
                                <m:t>𝐼𝑄</m:t>
                              </m:r>
                            </m:e>
                            <m:e>
                              <m:r>
                                <a:rPr lang="en-CA" i="1">
                                  <a:latin typeface="Cambria Math" panose="02040503050406030204" pitchFamily="18" charset="0"/>
                                </a:rPr>
                                <m:t>𝐸𝐷𝑈</m:t>
                              </m:r>
                            </m:e>
                          </m:d>
                        </m:num>
                        <m:den>
                          <m:r>
                            <a:rPr lang="en-CA" i="1">
                              <a:latin typeface="Cambria Math" panose="02040503050406030204" pitchFamily="18" charset="0"/>
                            </a:rPr>
                            <m:t>𝑑𝐸𝐷𝑈</m:t>
                          </m:r>
                        </m:den>
                      </m:f>
                      <m:r>
                        <a:rPr lang="en-CA" i="1">
                          <a:latin typeface="Cambria Math" panose="02040503050406030204" pitchFamily="18" charset="0"/>
                        </a:rPr>
                        <m:t>, </m:t>
                      </m:r>
                    </m:oMath>
                  </m:oMathPara>
                </a14:m>
                <a:endParaRPr lang="en-CA" dirty="0"/>
              </a:p>
              <a:p>
                <a:endParaRPr lang="en-CA" i="1" dirty="0"/>
              </a:p>
              <a:p>
                <a:r>
                  <a:rPr lang="zh-CN" altLang="en-US" dirty="0"/>
                  <a:t>因此：</a:t>
                </a:r>
                <a:endParaRPr lang="en-CA"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num>
                        <m:den>
                          <m:r>
                            <a:rPr lang="en-CA" i="1">
                              <a:latin typeface="Cambria Math" panose="02040503050406030204" pitchFamily="18" charset="0"/>
                            </a:rPr>
                            <m:t>𝑑𝐸𝐷𝑈</m:t>
                          </m:r>
                        </m:den>
                      </m:f>
                    </m:oMath>
                  </m:oMathPara>
                </a14:m>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8000" y="1066800"/>
                <a:ext cx="11610428" cy="5221061"/>
              </a:xfrm>
              <a:blipFill>
                <a:blip r:embed="rId2"/>
                <a:stretch>
                  <a:fillRect l="-787"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4CB2EA8-5C34-4A07-9579-364B63CF49E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94909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假设教育</a:t>
                </a:r>
                <a:r>
                  <a:rPr lang="en-CA" i="1" dirty="0"/>
                  <a:t>EDU</a:t>
                </a:r>
                <a:r>
                  <a:rPr lang="zh-CN" altLang="en-US" dirty="0"/>
                  <a:t>和智商</a:t>
                </a:r>
                <a:r>
                  <a:rPr lang="en-CA" i="1" dirty="0"/>
                  <a:t>IQ</a:t>
                </a:r>
                <a:r>
                  <a:rPr lang="zh-CN" altLang="en-US" dirty="0"/>
                  <a:t>存在着线性相关关系： </a:t>
                </a:r>
                <a:endParaRPr lang="en-CA" dirty="0"/>
              </a:p>
              <a:p>
                <a:pPr algn="ct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1</m:t>
                        </m:r>
                      </m:sub>
                    </m:sSub>
                    <m:r>
                      <a:rPr lang="en-CA" i="1">
                        <a:latin typeface="Cambria Math" panose="02040503050406030204" pitchFamily="18" charset="0"/>
                      </a:rPr>
                      <m:t>𝐸𝐷𝑈</m:t>
                    </m:r>
                  </m:oMath>
                </a14:m>
                <a:r>
                  <a:rPr lang="en-CA" dirty="0"/>
                  <a:t> </a:t>
                </a:r>
                <a:r>
                  <a:rPr lang="zh-CN" altLang="en-US" dirty="0"/>
                  <a:t>。</a:t>
                </a:r>
                <a:endParaRPr lang="en-CA" dirty="0"/>
              </a:p>
              <a:p>
                <a:endParaRPr lang="en-US" i="1" dirty="0"/>
              </a:p>
              <a:p>
                <a:pPr indent="273050"/>
                <a:r>
                  <a:rPr lang="zh-CN" altLang="en-US" dirty="0"/>
                  <a:t>得到：</a:t>
                </a:r>
                <a:endParaRPr lang="en-CA"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num>
                        <m:den>
                          <m:r>
                            <a:rPr lang="en-CA" i="1">
                              <a:latin typeface="Cambria Math" panose="02040503050406030204" pitchFamily="18" charset="0"/>
                            </a:rPr>
                            <m:t>𝑑𝐸𝐷𝑈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1</m:t>
                          </m:r>
                        </m:sub>
                      </m:sSub>
                    </m:oMath>
                  </m:oMathPara>
                </a14:m>
                <a:endParaRPr lang="en-CA" dirty="0"/>
              </a:p>
              <a:p>
                <a:endParaRPr lang="en-US" dirty="0"/>
              </a:p>
              <a:p>
                <a:pPr indent="357188"/>
                <a:r>
                  <a:rPr lang="zh-CN" altLang="en-US" dirty="0"/>
                  <a:t>代入前式得到：</a:t>
                </a:r>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1</m:t>
                          </m:r>
                        </m:sub>
                      </m:sSub>
                    </m:oMath>
                  </m:oMathPara>
                </a14:m>
                <a:endParaRPr lang="en-CA" dirty="0"/>
              </a:p>
              <a:p>
                <a:endParaRPr lang="en-US" i="1"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4A9D7B1-ED1F-4361-932B-906844478AA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9880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endParaRPr lang="en-CA" altLang="zh-CN" i="1" dirty="0"/>
              </a:p>
              <a:p>
                <a:endParaRPr lang="en-CA" altLang="zh-CN" i="1" dirty="0"/>
              </a:p>
              <a:p>
                <a:endParaRPr lang="en-CA" altLang="zh-CN" i="1" dirty="0"/>
              </a:p>
              <a:p>
                <a:endParaRPr lang="en-CA" altLang="zh-CN" i="1" dirty="0"/>
              </a:p>
              <a:p>
                <a:endParaRPr lang="en-CA" altLang="zh-CN" dirty="0"/>
              </a:p>
              <a:p>
                <a:endParaRPr lang="en-CA" altLang="zh-CN" dirty="0"/>
              </a:p>
              <a:p>
                <a:endParaRPr lang="en-CA"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由于系数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oMath>
                </a14:m>
                <a:r>
                  <a:rPr lang="zh-CN" altLang="en-US" dirty="0"/>
                  <a:t>反映的是教育和收入的相关性，并非纯粹的教育对收入的因果影响， 因此我们说</a:t>
                </a:r>
                <a14:m>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𝐼𝑁𝐶</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m:t>
                        </m:r>
                      </m:sub>
                    </m:sSub>
                  </m:oMath>
                </a14:m>
                <a:r>
                  <a:rPr lang="zh-CN" altLang="en-US" dirty="0"/>
                  <a:t>是个</a:t>
                </a:r>
                <a:r>
                  <a:rPr lang="zh-CN" altLang="en-US" b="1" dirty="0"/>
                  <a:t>相关关系</a:t>
                </a:r>
                <a:r>
                  <a:rPr lang="en-CA" b="1" dirty="0"/>
                  <a:t>CEF</a:t>
                </a:r>
                <a:r>
                  <a:rPr lang="zh-CN" altLang="en-US" b="1" dirty="0"/>
                  <a:t>或相关关系回归方程</a:t>
                </a:r>
                <a:r>
                  <a:rPr lang="zh-CN" altLang="en-US" dirty="0"/>
                  <a:t>。</a:t>
                </a:r>
                <a:endParaRPr lang="en-CA" dirty="0"/>
              </a:p>
              <a:p>
                <a:endParaRPr lang="en-CA"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r="-3643"/>
                </a:stretch>
              </a:blipFill>
            </p:spPr>
            <p:txBody>
              <a:bodyPr/>
              <a:lstStyle/>
              <a:p>
                <a:r>
                  <a:rPr lang="en-CA">
                    <a:noFill/>
                  </a:rPr>
                  <a:t> </a:t>
                </a:r>
              </a:p>
            </p:txBody>
          </p:sp>
        </mc:Fallback>
      </mc:AlternateContent>
      <p:grpSp>
        <p:nvGrpSpPr>
          <p:cNvPr id="4" name="Group 3"/>
          <p:cNvGrpSpPr/>
          <p:nvPr/>
        </p:nvGrpSpPr>
        <p:grpSpPr>
          <a:xfrm>
            <a:off x="3815256" y="1544265"/>
            <a:ext cx="4109543" cy="2022170"/>
            <a:chOff x="1" y="0"/>
            <a:chExt cx="2748486" cy="1548667"/>
          </a:xfrm>
        </p:grpSpPr>
        <p:grpSp>
          <p:nvGrpSpPr>
            <p:cNvPr id="5" name="Group 4"/>
            <p:cNvGrpSpPr/>
            <p:nvPr/>
          </p:nvGrpSpPr>
          <p:grpSpPr>
            <a:xfrm>
              <a:off x="1" y="0"/>
              <a:ext cx="2748486" cy="1548667"/>
              <a:chOff x="-219682" y="-55645"/>
              <a:chExt cx="3103155" cy="1377516"/>
            </a:xfrm>
          </p:grpSpPr>
          <p:grpSp>
            <p:nvGrpSpPr>
              <p:cNvPr id="9" name="Group 8"/>
              <p:cNvGrpSpPr/>
              <p:nvPr/>
            </p:nvGrpSpPr>
            <p:grpSpPr>
              <a:xfrm>
                <a:off x="-219682" y="325953"/>
                <a:ext cx="3103155" cy="995918"/>
                <a:chOff x="-322921" y="326010"/>
                <a:chExt cx="3103526" cy="996095"/>
              </a:xfrm>
            </p:grpSpPr>
            <p:cxnSp>
              <p:nvCxnSpPr>
                <p:cNvPr id="13" name="Straight Arrow Connector 12"/>
                <p:cNvCxnSpPr/>
                <p:nvPr/>
              </p:nvCxnSpPr>
              <p:spPr>
                <a:xfrm flipH="1">
                  <a:off x="492418" y="326010"/>
                  <a:ext cx="669006" cy="779593"/>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sp>
              <p:nvSpPr>
                <p:cNvPr id="15" name="Flowchart: Connector 14"/>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6" name="Flowchart: Connector 15"/>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7" name="Text Box 317"/>
                <p:cNvSpPr txBox="1"/>
                <p:nvPr/>
              </p:nvSpPr>
              <p:spPr>
                <a:xfrm>
                  <a:off x="-322921" y="1016262"/>
                  <a:ext cx="710446"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318"/>
                <p:cNvSpPr txBox="1"/>
                <p:nvPr/>
              </p:nvSpPr>
              <p:spPr>
                <a:xfrm>
                  <a:off x="2197133" y="1028678"/>
                  <a:ext cx="5834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10" name="Straight Arrow Connector 9"/>
              <p:cNvCxnSpPr>
                <a:endCxn id="16" idx="1"/>
              </p:cNvCxnSpPr>
              <p:nvPr/>
            </p:nvCxnSpPr>
            <p:spPr>
              <a:xfrm>
                <a:off x="1388751" y="325927"/>
                <a:ext cx="786005" cy="796404"/>
              </a:xfrm>
              <a:prstGeom prst="straightConnector1">
                <a:avLst/>
              </a:prstGeom>
              <a:noFill/>
              <a:ln w="6350" cap="flat" cmpd="sng" algn="ctr">
                <a:solidFill>
                  <a:srgbClr val="4F81BD">
                    <a:shade val="95000"/>
                    <a:satMod val="105000"/>
                  </a:srgbClr>
                </a:solidFill>
                <a:prstDash val="solid"/>
                <a:tailEnd type="triangle"/>
              </a:ln>
              <a:effectLst/>
            </p:spPr>
          </p:cxnSp>
          <p:sp>
            <p:nvSpPr>
              <p:cNvPr id="11" name="Flowchart: Connector 10"/>
              <p:cNvSpPr/>
              <p:nvPr/>
            </p:nvSpPr>
            <p:spPr>
              <a:xfrm>
                <a:off x="1294778" y="237279"/>
                <a:ext cx="70382" cy="88777"/>
              </a:xfrm>
              <a:prstGeom prst="flowChartConnector">
                <a:avLst/>
              </a:prstGeom>
              <a:noFill/>
              <a:ln w="9525"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2" name="Text Box 321"/>
              <p:cNvSpPr txBox="1"/>
              <p:nvPr/>
            </p:nvSpPr>
            <p:spPr>
              <a:xfrm>
                <a:off x="1028849" y="-55645"/>
                <a:ext cx="1466682"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ɛ=e+IQ</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6" name="Text Box 6"/>
                <p:cNvSpPr txBox="1"/>
                <p:nvPr/>
              </p:nvSpPr>
              <p:spPr>
                <a:xfrm>
                  <a:off x="1263246" y="1014826"/>
                  <a:ext cx="301277" cy="30365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 name="Text Box 6"/>
                <p:cNvSpPr txBox="1">
                  <a:spLocks noRot="1" noChangeAspect="1" noMove="1" noResize="1" noEditPoints="1" noAdjustHandles="1" noChangeArrowheads="1" noChangeShapeType="1" noTextEdit="1"/>
                </p:cNvSpPr>
                <p:nvPr/>
              </p:nvSpPr>
              <p:spPr>
                <a:xfrm>
                  <a:off x="1263246" y="1014826"/>
                  <a:ext cx="301277" cy="303651"/>
                </a:xfrm>
                <a:prstGeom prst="rect">
                  <a:avLst/>
                </a:prstGeom>
                <a:blipFill>
                  <a:blip r:embed="rId3"/>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Text Box 7"/>
                <p:cNvSpPr txBox="1"/>
                <p:nvPr/>
              </p:nvSpPr>
              <p:spPr>
                <a:xfrm>
                  <a:off x="570839" y="634266"/>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7" name="Text Box 7"/>
                <p:cNvSpPr txBox="1">
                  <a:spLocks noRot="1" noChangeAspect="1" noMove="1" noResize="1" noEditPoints="1" noAdjustHandles="1" noChangeArrowheads="1" noChangeShapeType="1" noTextEdit="1"/>
                </p:cNvSpPr>
                <p:nvPr/>
              </p:nvSpPr>
              <p:spPr>
                <a:xfrm>
                  <a:off x="570839" y="634266"/>
                  <a:ext cx="301277" cy="303651"/>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 Box 8"/>
                <p:cNvSpPr txBox="1"/>
                <p:nvPr/>
              </p:nvSpPr>
              <p:spPr>
                <a:xfrm>
                  <a:off x="1929225" y="618410"/>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8" name="Text Box 8"/>
                <p:cNvSpPr txBox="1">
                  <a:spLocks noRot="1" noChangeAspect="1" noMove="1" noResize="1" noEditPoints="1" noAdjustHandles="1" noChangeArrowheads="1" noChangeShapeType="1" noTextEdit="1"/>
                </p:cNvSpPr>
                <p:nvPr/>
              </p:nvSpPr>
              <p:spPr>
                <a:xfrm>
                  <a:off x="1929225" y="618410"/>
                  <a:ext cx="301277" cy="303651"/>
                </a:xfrm>
                <a:prstGeom prst="rect">
                  <a:avLst/>
                </a:prstGeom>
                <a:blipFill>
                  <a:blip r:embed="rId5"/>
                  <a:stretch>
                    <a:fillRect/>
                  </a:stretch>
                </a:blipFill>
                <a:ln w="6350">
                  <a:noFill/>
                </a:ln>
              </p:spPr>
              <p:txBody>
                <a:bodyPr/>
                <a:lstStyle/>
                <a:p>
                  <a:r>
                    <a:rPr lang="en-CA">
                      <a:noFill/>
                    </a:rPr>
                    <a:t> </a:t>
                  </a:r>
                </a:p>
              </p:txBody>
            </p:sp>
          </mc:Fallback>
        </mc:AlternateContent>
      </p:grpSp>
      <p:sp>
        <p:nvSpPr>
          <p:cNvPr id="19" name="Footer Placeholder 18">
            <a:extLst>
              <a:ext uri="{FF2B5EF4-FFF2-40B4-BE49-F238E27FC236}">
                <a16:creationId xmlns:a16="http://schemas.microsoft.com/office/drawing/2014/main" id="{F1DF188B-E190-4506-9D10-244941A7D7E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3500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小结</a:t>
            </a:r>
            <a:r>
              <a:rPr lang="en-US" altLang="zh-CN" dirty="0"/>
              <a:t>1</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9860" y="1444018"/>
                <a:ext cx="11156241" cy="3814019"/>
              </a:xfrm>
            </p:spPr>
            <p:txBody>
              <a:bodyPr/>
              <a:lstStyle/>
              <a:p>
                <a:pPr lvl="0"/>
                <a:r>
                  <a:rPr lang="zh-CN" altLang="en-US" dirty="0"/>
                  <a:t>本节讨论了三个模型。</a:t>
                </a:r>
                <a:endParaRPr lang="en-CA" dirty="0">
                  <a:effectLst/>
                </a:endParaRPr>
              </a:p>
              <a:p>
                <a:endParaRPr lang="en-CA" altLang="zh-CN" dirty="0"/>
              </a:p>
              <a:p>
                <a:r>
                  <a:rPr lang="zh-CN" altLang="en-US" dirty="0"/>
                  <a:t>模型</a:t>
                </a:r>
                <a:r>
                  <a:rPr lang="en-CA" dirty="0"/>
                  <a:t>1</a:t>
                </a:r>
                <a:r>
                  <a:rPr lang="zh-CN" altLang="en-US" dirty="0"/>
                  <a:t>：</a:t>
                </a:r>
                <a14:m>
                  <m:oMath xmlns:m="http://schemas.openxmlformats.org/officeDocument/2006/math">
                    <m:r>
                      <a:rPr lang="zh-CN" altLang="en-US" i="1">
                        <a:latin typeface="Cambria Math" panose="02040503050406030204" pitchFamily="18" charset="0"/>
                      </a:rPr>
                      <m:t> </m:t>
                    </m:r>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en-CA" dirty="0"/>
                  <a:t> </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zh-CN" altLang="en-US" dirty="0"/>
                  <a:t>。</a:t>
                </a:r>
                <a:endParaRPr lang="en-CA" dirty="0">
                  <a:effectLst/>
                </a:endParaRPr>
              </a:p>
              <a:p>
                <a:endParaRPr lang="en-CA" altLang="zh-CN" dirty="0"/>
              </a:p>
              <a:p>
                <a:r>
                  <a:rPr lang="zh-CN" altLang="en-US" dirty="0"/>
                  <a:t>模型</a:t>
                </a:r>
                <a:r>
                  <a:rPr lang="en-CA" dirty="0"/>
                  <a:t>2</a:t>
                </a:r>
                <a:r>
                  <a:rPr lang="zh-CN" altLang="en-US" dirty="0"/>
                  <a:t>：</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𝜀</m:t>
                        </m:r>
                      </m:e>
                      <m:sub>
                        <m:r>
                          <a:rPr lang="en-CA" i="1">
                            <a:latin typeface="Cambria Math" panose="02040503050406030204" pitchFamily="18" charset="0"/>
                          </a:rPr>
                          <m:t>𝑖</m:t>
                        </m:r>
                      </m:sub>
                    </m:sSub>
                  </m:oMath>
                </a14:m>
                <a:r>
                  <a:rPr lang="en-CA" dirty="0"/>
                  <a:t> </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a:t>
                </a:r>
                <a:endParaRPr lang="en-CA" dirty="0">
                  <a:effectLst/>
                </a:endParaRPr>
              </a:p>
              <a:p>
                <a:endParaRPr lang="en-CA" altLang="zh-CN" dirty="0"/>
              </a:p>
              <a:p>
                <a:r>
                  <a:rPr lang="zh-CN" altLang="en-US" dirty="0"/>
                  <a:t>模型</a:t>
                </a:r>
                <a14:m>
                  <m:oMath xmlns:m="http://schemas.openxmlformats.org/officeDocument/2006/math">
                    <m:r>
                      <a:rPr lang="en-CA" i="1">
                        <a:latin typeface="Cambria Math" panose="02040503050406030204" pitchFamily="18" charset="0"/>
                      </a:rPr>
                      <m:t>3</m:t>
                    </m:r>
                    <m:r>
                      <a:rPr lang="zh-CN" altLang="en-US">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𝑢</m:t>
                    </m:r>
                    <m:r>
                      <a:rPr lang="zh-CN" altLang="en-US"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a:t>
                </a:r>
                <a:endParaRPr lang="en-CA" dirty="0">
                  <a:effectLst/>
                </a:endParaRPr>
              </a:p>
              <a:p>
                <a:pPr marL="342900" indent="-342900">
                  <a:buFont typeface="Arial" panose="020B0604020202020204" pitchFamily="34" charset="0"/>
                  <a:buChar char="•"/>
                </a:pPr>
                <a:endParaRPr lang="en-CA" dirty="0">
                  <a:effectLst/>
                </a:endParaRPr>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9860" y="1444018"/>
                <a:ext cx="11156241" cy="3814019"/>
              </a:xfrm>
              <a:blipFill>
                <a:blip r:embed="rId2"/>
                <a:stretch>
                  <a:fillRect l="-874" t="-11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C2BE48D-1FDD-497C-97FD-1F5A2717FB00}"/>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311252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dirty="0"/>
              <a:t>最小二乘法</a:t>
            </a:r>
            <a:endParaRPr lang="en-CA" dirty="0"/>
          </a:p>
        </p:txBody>
      </p:sp>
      <p:sp>
        <p:nvSpPr>
          <p:cNvPr id="4" name="Footer Placeholder 3">
            <a:extLst>
              <a:ext uri="{FF2B5EF4-FFF2-40B4-BE49-F238E27FC236}">
                <a16:creationId xmlns:a16="http://schemas.microsoft.com/office/drawing/2014/main" id="{DF1E8D9E-1F67-4D7D-9446-703C9D284BE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59354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回归模型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sz="2000" dirty="0">
                    <a:latin typeface="DengXian" panose="02010600030101010101" pitchFamily="2" charset="-122"/>
                    <a:ea typeface="DengXian" panose="02010600030101010101" pitchFamily="2" charset="-122"/>
                  </a:rPr>
                  <a:t>假设我们要估计线性回归模型</a:t>
                </a:r>
                <a:r>
                  <a:rPr lang="en-CA" sz="2000" dirty="0">
                    <a:latin typeface="DengXian" panose="02010600030101010101" pitchFamily="2" charset="-122"/>
                    <a:ea typeface="DengXian" panose="02010600030101010101" pitchFamily="2" charset="-122"/>
                  </a:rPr>
                  <a:t>:</a:t>
                </a:r>
              </a:p>
              <a:p>
                <a:pPr/>
                <a14:m>
                  <m:oMathPara xmlns:m="http://schemas.openxmlformats.org/officeDocument/2006/math">
                    <m:oMathParaPr>
                      <m:jc m:val="centerGroup"/>
                    </m:oMathParaPr>
                    <m:oMath xmlns:m="http://schemas.openxmlformats.org/officeDocument/2006/math">
                      <m:r>
                        <a:rPr lang="en-CA" sz="2000" i="1">
                          <a:latin typeface="Cambria Math" panose="02040503050406030204" pitchFamily="18" charset="0"/>
                        </a:rPr>
                        <m:t>𝑌</m:t>
                      </m:r>
                      <m:r>
                        <a:rPr lang="en-CA" sz="2000" i="1">
                          <a:latin typeface="Cambria Math" panose="02040503050406030204" pitchFamily="18" charset="0"/>
                        </a:rPr>
                        <m:t>=</m:t>
                      </m:r>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r>
                        <a:rPr lang="en-CA" sz="2000" b="1" i="1">
                          <a:latin typeface="Cambria Math" panose="02040503050406030204" pitchFamily="18" charset="0"/>
                        </a:rPr>
                        <m:t>𝜷</m:t>
                      </m:r>
                      <m:r>
                        <a:rPr lang="en-CA" sz="2000" b="1" i="1">
                          <a:latin typeface="Cambria Math" panose="02040503050406030204" pitchFamily="18" charset="0"/>
                        </a:rPr>
                        <m:t>+</m:t>
                      </m:r>
                      <m:r>
                        <a:rPr lang="en-CA" sz="2000" i="1">
                          <a:latin typeface="Cambria Math" panose="02040503050406030204" pitchFamily="18" charset="0"/>
                        </a:rPr>
                        <m:t>𝜖</m:t>
                      </m:r>
                      <m:r>
                        <a:rPr lang="en-CA" sz="2000" i="1">
                          <a:latin typeface="Cambria Math" panose="02040503050406030204" pitchFamily="18" charset="0"/>
                        </a:rPr>
                        <m:t>,</m:t>
                      </m:r>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i="1">
                              <a:latin typeface="Cambria Math" panose="02040503050406030204" pitchFamily="18" charset="0"/>
                            </a:rPr>
                            <m:t>𝜖</m:t>
                          </m:r>
                        </m:e>
                        <m:e>
                          <m:r>
                            <a:rPr lang="en-CA" sz="2000" b="1" i="1">
                              <a:latin typeface="Cambria Math" panose="02040503050406030204" pitchFamily="18" charset="0"/>
                            </a:rPr>
                            <m:t>𝑿</m:t>
                          </m:r>
                        </m:e>
                      </m:d>
                      <m:r>
                        <a:rPr lang="en-CA" sz="2000" i="1">
                          <a:latin typeface="Cambria Math" panose="02040503050406030204" pitchFamily="18" charset="0"/>
                        </a:rPr>
                        <m:t>=0</m:t>
                      </m:r>
                    </m:oMath>
                  </m:oMathPara>
                </a14:m>
                <a:endParaRPr lang="en-US" altLang="zh-CN" sz="2000" dirty="0">
                  <a:latin typeface="DengXian" panose="02010600030101010101" pitchFamily="2" charset="-122"/>
                  <a:ea typeface="DengXian" panose="02010600030101010101" pitchFamily="2" charset="-122"/>
                </a:endParaRPr>
              </a:p>
              <a:p>
                <a:r>
                  <a:rPr lang="zh-CN" sz="2000" dirty="0">
                    <a:effectLst/>
                    <a:latin typeface="DengXian" panose="02010600030101010101" pitchFamily="2" charset="-122"/>
                    <a:ea typeface="DengXian" panose="02010600030101010101" pitchFamily="2" charset="-122"/>
                    <a:cs typeface="Times New Roman" panose="02020603050405020304" pitchFamily="18" charset="0"/>
                  </a:rPr>
                  <a:t>的系数</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𝜷</m:t>
                    </m:r>
                    <m:r>
                      <a:rPr lang="en-CA" sz="2000" b="1"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rPr>
                        </m:ctrlPr>
                      </m:sSupPr>
                      <m:e>
                        <m:d>
                          <m:dPr>
                            <m:ctrlPr>
                              <a:rPr lang="en-CA" sz="2000" b="1" i="1">
                                <a:effectLst/>
                                <a:latin typeface="Cambria Math" panose="02040503050406030204" pitchFamily="18" charset="0"/>
                              </a:rPr>
                            </m:ctrlPr>
                          </m:dPr>
                          <m:e>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2</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3</m:t>
                                </m:r>
                              </m:sub>
                            </m:sSub>
                            <m:r>
                              <a:rPr lang="en-CA" sz="2000" i="1">
                                <a:effectLst/>
                                <a:latin typeface="Cambria Math" panose="02040503050406030204" pitchFamily="18" charset="0"/>
                                <a:cs typeface="Times New Roman" panose="02020603050405020304" pitchFamily="18" charset="0"/>
                              </a:rPr>
                              <m:t> …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𝑘</m:t>
                                </m:r>
                              </m:sub>
                            </m:sSub>
                          </m:e>
                        </m:d>
                      </m:e>
                      <m:sup>
                        <m:r>
                          <a:rPr lang="en-CA" sz="2000" b="1" i="1">
                            <a:effectLst/>
                            <a:latin typeface="Cambria Math" panose="02040503050406030204" pitchFamily="18" charset="0"/>
                            <a:cs typeface="Times New Roman" panose="02020603050405020304" pitchFamily="18" charset="0"/>
                          </a:rPr>
                          <m:t>′</m:t>
                        </m:r>
                      </m:sup>
                    </m:sSup>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a:t>
                </a:r>
                <a14:m>
                  <m:oMath xmlns:m="http://schemas.openxmlformats.org/officeDocument/2006/math">
                    <m:r>
                      <a:rPr lang="en-CA" sz="2000" i="1">
                        <a:effectLst/>
                        <a:latin typeface="Cambria Math" panose="02040503050406030204" pitchFamily="18" charset="0"/>
                        <a:cs typeface="Times New Roman" panose="02020603050405020304" pitchFamily="18" charset="0"/>
                      </a:rPr>
                      <m:t>𝑌</m:t>
                    </m:r>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是被解释变量</a:t>
                </a:r>
                <a:r>
                  <a:rPr lang="en-CA" sz="2000" dirty="0">
                    <a:effectLst/>
                    <a:latin typeface="DengXian" panose="02010600030101010101" pitchFamily="2" charset="-122"/>
                    <a:ea typeface="DengXian" panose="02010600030101010101" pitchFamily="2" charset="-122"/>
                  </a:rPr>
                  <a:t>, </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𝑿</m:t>
                    </m:r>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是包含</a:t>
                </a:r>
                <a14:m>
                  <m:oMath xmlns:m="http://schemas.openxmlformats.org/officeDocument/2006/math">
                    <m:r>
                      <a:rPr lang="en-CA" sz="2000" i="1">
                        <a:effectLst/>
                        <a:latin typeface="Cambria Math" panose="02040503050406030204" pitchFamily="18" charset="0"/>
                        <a:cs typeface="Times New Roman" panose="02020603050405020304" pitchFamily="18" charset="0"/>
                      </a:rPr>
                      <m:t>𝑘</m:t>
                    </m:r>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个解释变量的向量，即</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𝑿</m:t>
                    </m:r>
                    <m:r>
                      <a:rPr lang="en-CA" sz="2000" b="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2</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3</m:t>
                                </m:r>
                              </m:sub>
                            </m:sSub>
                            <m:r>
                              <a:rPr lang="en-CA" sz="2000" i="1">
                                <a:effectLst/>
                                <a:latin typeface="Cambria Math" panose="02040503050406030204" pitchFamily="18" charset="0"/>
                                <a:cs typeface="Times New Roman" panose="02020603050405020304" pitchFamily="18" charset="0"/>
                              </a:rPr>
                              <m:t> …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𝑘</m:t>
                                </m:r>
                              </m:sub>
                            </m:sSub>
                          </m:e>
                        </m:d>
                      </m:e>
                      <m:sup>
                        <m:r>
                          <a:rPr lang="en-CA" sz="2000" i="1">
                            <a:effectLst/>
                            <a:latin typeface="Cambria Math" panose="02040503050406030204" pitchFamily="18" charset="0"/>
                            <a:cs typeface="Times New Roman" panose="02020603050405020304" pitchFamily="18" charset="0"/>
                          </a:rPr>
                          <m:t>′</m:t>
                        </m:r>
                      </m:sup>
                    </m:sSup>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altLang="en-US" sz="2000" dirty="0">
                    <a:latin typeface="DengXian" panose="02010600030101010101" pitchFamily="2" charset="-122"/>
                    <a:ea typeface="DengXian" panose="02010600030101010101" pitchFamily="2" charset="-122"/>
                  </a:rPr>
                  <a:t>。</a:t>
                </a:r>
                <a:endParaRPr lang="en-US" altLang="zh-CN" sz="2000" dirty="0">
                  <a:latin typeface="DengXian" panose="02010600030101010101" pitchFamily="2" charset="-122"/>
                  <a:ea typeface="DengXian" panose="02010600030101010101" pitchFamily="2" charset="-122"/>
                </a:endParaRPr>
              </a:p>
              <a:p>
                <a:endParaRPr lang="en-US" altLang="zh-CN" sz="2000" dirty="0">
                  <a:latin typeface="DengXian" panose="02010600030101010101" pitchFamily="2" charset="-122"/>
                  <a:ea typeface="DengXian" panose="02010600030101010101" pitchFamily="2" charset="-122"/>
                </a:endParaRPr>
              </a:p>
              <a:p>
                <a:pPr marL="342900" indent="-342900">
                  <a:buFont typeface="Arial" panose="020B0604020202020204" pitchFamily="34" charset="0"/>
                  <a:buChar char="•"/>
                </a:pPr>
                <a:endParaRPr lang="en-CA" altLang="zh-CN" sz="2000" dirty="0">
                  <a:latin typeface="DengXian" panose="02010600030101010101" pitchFamily="2" charset="-122"/>
                  <a:ea typeface="DengXian" panose="02010600030101010101" pitchFamily="2" charset="-122"/>
                </a:endParaRPr>
              </a:p>
              <a:p>
                <a:pPr marL="342900" indent="-342900">
                  <a:buFont typeface="Arial" panose="020B0604020202020204" pitchFamily="34" charset="0"/>
                  <a:buChar char="•"/>
                </a:pPr>
                <a:endParaRPr lang="en-CA" altLang="zh-CN" sz="2000" dirty="0"/>
              </a:p>
              <a:p>
                <a:pPr marL="342900" indent="-342900">
                  <a:buFont typeface="Arial" panose="020B0604020202020204" pitchFamily="34" charset="0"/>
                  <a:buChar char="•"/>
                </a:pPr>
                <a:r>
                  <a:rPr lang="zh-CN" altLang="en-US" sz="2000" dirty="0">
                    <a:latin typeface="DengXian" panose="02010600030101010101" pitchFamily="2" charset="-122"/>
                    <a:ea typeface="DengXian" panose="02010600030101010101" pitchFamily="2" charset="-122"/>
                  </a:rPr>
                  <a:t>这个模型对应的</a:t>
                </a:r>
                <a:r>
                  <a:rPr lang="en-CA" sz="2000" dirty="0">
                    <a:latin typeface="DengXian" panose="02010600030101010101" pitchFamily="2" charset="-122"/>
                    <a:ea typeface="DengXian" panose="02010600030101010101" pitchFamily="2" charset="-122"/>
                  </a:rPr>
                  <a:t>CEF</a:t>
                </a:r>
                <a:r>
                  <a:rPr lang="zh-CN" altLang="en-US" sz="2000" dirty="0">
                    <a:latin typeface="DengXian" panose="02010600030101010101" pitchFamily="2" charset="-122"/>
                    <a:ea typeface="DengXian" panose="02010600030101010101" pitchFamily="2" charset="-122"/>
                  </a:rPr>
                  <a:t>是</a:t>
                </a:r>
                <a:r>
                  <a:rPr lang="en-CA" sz="2000" dirty="0">
                    <a:latin typeface="DengXian" panose="02010600030101010101" pitchFamily="2" charset="-122"/>
                    <a:ea typeface="DengXian" panose="02010600030101010101" pitchFamily="2" charset="-122"/>
                  </a:rPr>
                  <a:t>:</a:t>
                </a:r>
              </a:p>
              <a:p>
                <a:pPr algn="ctr"/>
                <a14:m>
                  <m:oMath xmlns:m="http://schemas.openxmlformats.org/officeDocument/2006/math">
                    <m:r>
                      <a:rPr lang="en-CA" sz="2000" i="1">
                        <a:latin typeface="Cambria Math" panose="02040503050406030204" pitchFamily="18" charset="0"/>
                      </a:rPr>
                      <m:t>𝐸</m:t>
                    </m:r>
                    <m:r>
                      <a:rPr lang="en-CA" sz="2000" i="1">
                        <a:latin typeface="Cambria Math" panose="02040503050406030204" pitchFamily="18" charset="0"/>
                      </a:rPr>
                      <m:t>(</m:t>
                    </m:r>
                    <m:r>
                      <a:rPr lang="en-CA" sz="2000" i="1">
                        <a:latin typeface="Cambria Math" panose="02040503050406030204" pitchFamily="18" charset="0"/>
                      </a:rPr>
                      <m:t>𝑌</m:t>
                    </m:r>
                    <m:r>
                      <a:rPr lang="en-CA" sz="2000" i="1">
                        <a:latin typeface="Cambria Math" panose="02040503050406030204" pitchFamily="18" charset="0"/>
                      </a:rPr>
                      <m:t>|</m:t>
                    </m:r>
                    <m:r>
                      <a:rPr lang="en-CA" sz="2000" b="1" i="1">
                        <a:latin typeface="Cambria Math" panose="02040503050406030204" pitchFamily="18" charset="0"/>
                      </a:rPr>
                      <m:t>𝑿</m:t>
                    </m:r>
                    <m:r>
                      <a:rPr lang="en-CA" sz="2000" b="1" i="1">
                        <a:latin typeface="Cambria Math" panose="02040503050406030204" pitchFamily="18" charset="0"/>
                      </a:rPr>
                      <m:t>)</m:t>
                    </m:r>
                    <m:r>
                      <a:rPr lang="en-CA" sz="2000" i="1">
                        <a:latin typeface="Cambria Math" panose="02040503050406030204" pitchFamily="18" charset="0"/>
                      </a:rPr>
                      <m:t>=</m:t>
                    </m:r>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oMath>
                </a14:m>
                <a:r>
                  <a:rPr lang="en-CA" sz="2000" b="1" dirty="0">
                    <a:latin typeface="DengXian" panose="02010600030101010101" pitchFamily="2" charset="-122"/>
                    <a:ea typeface="DengXian" panose="02010600030101010101" pitchFamily="2" charset="-122"/>
                  </a:rPr>
                  <a:t> </a:t>
                </a:r>
                <a14:m>
                  <m:oMath xmlns:m="http://schemas.openxmlformats.org/officeDocument/2006/math">
                    <m:r>
                      <a:rPr lang="en-CA" sz="2000" b="1" i="1">
                        <a:latin typeface="Cambria Math" panose="02040503050406030204" pitchFamily="18" charset="0"/>
                      </a:rPr>
                      <m:t>𝜷</m:t>
                    </m:r>
                  </m:oMath>
                </a14:m>
                <a:endParaRPr lang="en-CA" sz="2000" dirty="0">
                  <a:latin typeface="DengXian" panose="02010600030101010101" pitchFamily="2" charset="-122"/>
                  <a:ea typeface="DengXian" panose="02010600030101010101" pitchFamily="2" charset="-122"/>
                </a:endParaRPr>
              </a:p>
              <a:p>
                <a:endParaRPr lang="en-US" altLang="zh-CN" sz="2000" dirty="0">
                  <a:latin typeface="DengXian" panose="02010600030101010101" pitchFamily="2" charset="-122"/>
                  <a:ea typeface="DengXian" panose="02010600030101010101" pitchFamily="2" charset="-122"/>
                </a:endParaRPr>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61"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D740D41-42EB-4724-A124-96C3F3D1C1C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344374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p:txBody>
          <a:bodyPr/>
          <a:lstStyle/>
          <a:p>
            <a:pPr marL="457200" lvl="0" indent="-457200">
              <a:buFont typeface="+mj-lt"/>
              <a:buAutoNum type="arabicPeriod"/>
            </a:pPr>
            <a:r>
              <a:rPr lang="zh-CN" altLang="en-US" sz="2800" dirty="0"/>
              <a:t>线性回归模型与因果推断</a:t>
            </a:r>
            <a:endParaRPr lang="en-US" altLang="zh-CN" sz="2800" dirty="0"/>
          </a:p>
          <a:p>
            <a:pPr marL="457200" lvl="0" indent="-457200">
              <a:buFont typeface="+mj-lt"/>
              <a:buAutoNum type="arabicPeriod"/>
            </a:pPr>
            <a:r>
              <a:rPr lang="zh-CN" altLang="en-US" sz="2800" dirty="0"/>
              <a:t>最小二乘法</a:t>
            </a:r>
            <a:endParaRPr lang="en-US" altLang="zh-CN" sz="2800" dirty="0"/>
          </a:p>
          <a:p>
            <a:pPr marL="457200" lvl="0" indent="-457200">
              <a:buFont typeface="+mj-lt"/>
              <a:buAutoNum type="arabicPeriod"/>
            </a:pPr>
            <a:r>
              <a:rPr lang="zh-CN" altLang="en-US" sz="2800" dirty="0"/>
              <a:t>多元回归系数估计的直观理解</a:t>
            </a:r>
            <a:endParaRPr lang="en-CA" altLang="zh-CN" sz="2800" dirty="0"/>
          </a:p>
          <a:p>
            <a:pPr marL="457200" lvl="0" indent="-457200">
              <a:buFont typeface="+mj-lt"/>
              <a:buAutoNum type="arabicPeriod"/>
            </a:pPr>
            <a:r>
              <a:rPr lang="zh-CN" altLang="en-US" sz="2800" dirty="0"/>
              <a:t>多元线性回归分解</a:t>
            </a:r>
            <a:endParaRPr lang="en-CA" altLang="zh-CN" sz="2800" dirty="0"/>
          </a:p>
          <a:p>
            <a:pPr marL="457200" lvl="0" indent="-457200">
              <a:buFont typeface="+mj-lt"/>
              <a:buAutoNum type="arabicPeriod"/>
            </a:pPr>
            <a:r>
              <a:rPr lang="zh-CN" altLang="en-US" sz="2800" dirty="0"/>
              <a:t>内生性和因果关系</a:t>
            </a:r>
            <a:endParaRPr lang="en-CA" sz="2800" dirty="0"/>
          </a:p>
          <a:p>
            <a:pPr lvl="0"/>
            <a:endParaRPr lang="en-CA" dirty="0"/>
          </a:p>
          <a:p>
            <a:endParaRPr lang="en-CA" dirty="0"/>
          </a:p>
        </p:txBody>
      </p:sp>
      <p:sp>
        <p:nvSpPr>
          <p:cNvPr id="4" name="Footer Placeholder 3">
            <a:extLst>
              <a:ext uri="{FF2B5EF4-FFF2-40B4-BE49-F238E27FC236}">
                <a16:creationId xmlns:a16="http://schemas.microsoft.com/office/drawing/2014/main" id="{3F08D8D9-0D69-4CF7-A4B0-F4C686D0391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2182611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总体最小二乘法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tabLst>
                    <a:tab pos="2970530"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使用总体最小二乘法求解系数</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，就是最小化</a:t>
                </a:r>
                <a:r>
                  <a:rPr lang="zh-CN" sz="2000" dirty="0">
                    <a:effectLst/>
                    <a:latin typeface="Calibri" panose="020F0502020204030204" pitchFamily="34" charset="0"/>
                    <a:ea typeface="DengXian" panose="02010600030101010101" pitchFamily="2" charset="-122"/>
                    <a:cs typeface="Times New Roman" panose="02020603050405020304" pitchFamily="18" charset="0"/>
                  </a:rPr>
                  <a:t>被解释变量值</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和解释变量线性预测值</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的残差</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acc>
                      <m:accPr>
                        <m:chr m:val="̂"/>
                        <m:ctrlP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ctrlPr>
                      </m:accPr>
                      <m:e>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𝑌</m:t>
                        </m:r>
                      </m:e>
                    </m:acc>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平方的期望值，即求解下面问题：</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tabLst>
                    <a:tab pos="2970530" algn="l"/>
                  </a:tabLst>
                </a:pPr>
                <a14:m>
                  <m:oMathPara xmlns:m="http://schemas.openxmlformats.org/officeDocument/2006/math">
                    <m:oMathParaPr>
                      <m:jc m:val="centerGroup"/>
                    </m:oMathParaPr>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funcPr>
                        <m:fName>
                          <m:limLow>
                            <m:limLow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limLow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argmin</m:t>
                              </m:r>
                            </m:e>
                            <m:lim>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lim>
                          </m:limLow>
                        </m:fName>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e>
                              </m:d>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m:t>
                              </m:r>
                            </m:sup>
                          </m:sSup>
                        </m:e>
                      </m:func>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上式最小化的条件是它对</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的一阶导数等于</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满足</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latin typeface="Calibri" panose="020F0502020204030204" pitchFamily="34" charset="0"/>
                  <a:cs typeface="Times New Roman" panose="02020603050405020304" pitchFamily="18" charset="0"/>
                </a:endParaRPr>
              </a:p>
              <a:p>
                <a:pPr algn="ctr">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57188">
                  <a:lnSpc>
                    <a:spcPct val="150000"/>
                  </a:lnSpc>
                  <a:spcAft>
                    <a:spcPts val="0"/>
                  </a:spcAft>
                  <a:tabLst>
                    <a:tab pos="5490845"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这个条件也等同于：</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357188" algn="ctr">
                  <a:lnSpc>
                    <a:spcPct val="150000"/>
                  </a:lnSpc>
                  <a:spcAft>
                    <a:spcPts val="0"/>
                  </a:spcAft>
                  <a:tabLst>
                    <a:tab pos="5490845" algn="l"/>
                  </a:tabLst>
                </a:pPr>
                <a14:m>
                  <m:oMathPara xmlns:m="http://schemas.openxmlformats.org/officeDocument/2006/math">
                    <m:oMathParaPr>
                      <m:jc m:val="centerGroup"/>
                    </m:oMathParaPr>
                    <m:oMath xmlns:m="http://schemas.openxmlformats.org/officeDocument/2006/math">
                      <m:r>
                        <a:rPr lang="en-CA" sz="2000" b="0" i="1" smtClean="0">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000" b="1"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可见最小二乘法的本质是求解系数</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b="1" dirty="0">
                    <a:effectLst/>
                    <a:ea typeface="DengXian" panose="02010600030101010101" pitchFamily="2" charset="-122"/>
                    <a:cs typeface="Times New Roman" panose="02020603050405020304" pitchFamily="18" charset="0"/>
                  </a:rPr>
                  <a:t>，</a:t>
                </a:r>
                <a:r>
                  <a:rPr lang="zh-CN" sz="2000" dirty="0">
                    <a:effectLst/>
                    <a:ea typeface="DengXian" panose="02010600030101010101" pitchFamily="2" charset="-122"/>
                    <a:cs typeface="Times New Roman" panose="02020603050405020304" pitchFamily="18" charset="0"/>
                  </a:rPr>
                  <a:t>使得解释变量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ea typeface="DengXian" panose="02010600030101010101" pitchFamily="2" charset="-122"/>
                    <a:cs typeface="Times New Roman" panose="02020603050405020304" pitchFamily="18" charset="0"/>
                  </a:rPr>
                  <a:t>和残差</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oMath>
                </a14:m>
                <a:r>
                  <a:rPr lang="zh-CN" sz="2000" dirty="0">
                    <a:effectLst/>
                    <a:ea typeface="DengXian" panose="02010600030101010101" pitchFamily="2" charset="-122"/>
                    <a:cs typeface="Times New Roman" panose="02020603050405020304" pitchFamily="18" charset="0"/>
                  </a:rPr>
                  <a:t>不相关的。</a:t>
                </a:r>
                <a:endParaRPr lang="en-CA" sz="20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3430F06-C769-4897-BCF2-4D9EB0A1C10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081473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总体最小二乘法得到的系数</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8000" y="1066800"/>
                <a:ext cx="11557876" cy="5221061"/>
              </a:xfrm>
            </p:spPr>
            <p:txBody>
              <a:bodyPr/>
              <a:lstStyle/>
              <a:p>
                <a:pPr marL="342900" indent="-342900">
                  <a:lnSpc>
                    <a:spcPct val="150000"/>
                  </a:lnSpc>
                  <a:buFont typeface="Arial" panose="020B0604020202020204" pitchFamily="34" charset="0"/>
                  <a:buChar char="•"/>
                </a:pPr>
                <a:r>
                  <a:rPr lang="zh-CN" altLang="en-US" sz="2000" dirty="0"/>
                  <a:t>解为</a:t>
                </a:r>
                <a:endParaRPr lang="en-CA" sz="2000" dirty="0"/>
              </a:p>
              <a:p>
                <a:pPr algn="ctr">
                  <a:lnSpc>
                    <a:spcPct val="150000"/>
                  </a:lnSpc>
                </a:pPr>
                <a14:m>
                  <m:oMath xmlns:m="http://schemas.openxmlformats.org/officeDocument/2006/math">
                    <m:acc>
                      <m:accPr>
                        <m:chr m:val="̂"/>
                        <m:ctrlPr>
                          <a:rPr lang="en-CA" sz="2000" b="1" i="1">
                            <a:latin typeface="Cambria Math" panose="02040503050406030204" pitchFamily="18" charset="0"/>
                            <a:ea typeface="Cambria Math" panose="02040503050406030204" pitchFamily="18" charset="0"/>
                          </a:rPr>
                        </m:ctrlPr>
                      </m:accPr>
                      <m:e>
                        <m:r>
                          <a:rPr lang="en-CA" sz="2000" b="1" i="1">
                            <a:latin typeface="Cambria Math" panose="02040503050406030204" pitchFamily="18" charset="0"/>
                            <a:ea typeface="Cambria Math" panose="02040503050406030204" pitchFamily="18" charset="0"/>
                          </a:rPr>
                          <m:t>𝜷</m:t>
                        </m:r>
                      </m:e>
                    </m:acc>
                    <m:r>
                      <a:rPr lang="en-CA" sz="2000" b="1" i="1">
                        <a:latin typeface="Cambria Math" panose="02040503050406030204" pitchFamily="18" charset="0"/>
                        <a:ea typeface="Cambria Math" panose="02040503050406030204" pitchFamily="18" charset="0"/>
                      </a:rPr>
                      <m:t> </m:t>
                    </m:r>
                    <m:r>
                      <a:rPr lang="en-CA" sz="2000" i="1">
                        <a:latin typeface="Cambria Math" panose="02040503050406030204" pitchFamily="18" charset="0"/>
                      </a:rPr>
                      <m:t>=</m:t>
                    </m:r>
                    <m:r>
                      <a:rPr lang="en-CA" sz="2000" i="1">
                        <a:latin typeface="Cambria Math" panose="02040503050406030204" pitchFamily="18" charset="0"/>
                      </a:rPr>
                      <m:t>𝐸</m:t>
                    </m:r>
                    <m:sSup>
                      <m:sSupPr>
                        <m:ctrlPr>
                          <a:rPr lang="en-CA" sz="2000" i="1">
                            <a:latin typeface="Cambria Math" panose="02040503050406030204" pitchFamily="18" charset="0"/>
                          </a:rPr>
                        </m:ctrlPr>
                      </m:sSupPr>
                      <m:e>
                        <m:r>
                          <a:rPr lang="en-CA" sz="2000" i="1">
                            <a:latin typeface="Cambria Math" panose="02040503050406030204" pitchFamily="18" charset="0"/>
                          </a:rPr>
                          <m:t>(</m:t>
                        </m:r>
                        <m:r>
                          <a:rPr lang="en-CA" sz="2000" b="1" i="1">
                            <a:latin typeface="Cambria Math" panose="02040503050406030204" pitchFamily="18" charset="0"/>
                          </a:rPr>
                          <m:t>𝑿𝑿</m:t>
                        </m:r>
                        <m:r>
                          <a:rPr lang="en-CA" sz="2000" i="1">
                            <a:latin typeface="Cambria Math" panose="02040503050406030204" pitchFamily="18" charset="0"/>
                          </a:rPr>
                          <m:t>′)</m:t>
                        </m:r>
                      </m:e>
                      <m:sup>
                        <m:r>
                          <a:rPr lang="en-CA" sz="2000" i="1">
                            <a:latin typeface="Cambria Math" panose="02040503050406030204" pitchFamily="18" charset="0"/>
                          </a:rPr>
                          <m:t>−1</m:t>
                        </m:r>
                      </m:sup>
                    </m:sSup>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𝑌</m:t>
                    </m:r>
                    <m:r>
                      <a:rPr lang="en-CA" sz="2000" i="1">
                        <a:latin typeface="Cambria Math" panose="02040503050406030204" pitchFamily="18" charset="0"/>
                      </a:rPr>
                      <m:t>)</m:t>
                    </m:r>
                  </m:oMath>
                </a14:m>
                <a:r>
                  <a:rPr lang="en-CA" sz="2000" dirty="0"/>
                  <a:t>		</a:t>
                </a:r>
              </a:p>
              <a:p>
                <a:pPr>
                  <a:lnSpc>
                    <a:spcPct val="150000"/>
                  </a:lnSpc>
                </a:pPr>
                <a:r>
                  <a:rPr lang="zh-CN" altLang="en-US" sz="2000" dirty="0"/>
                  <a:t>将线性回归模型</a:t>
                </a:r>
                <a14:m>
                  <m:oMath xmlns:m="http://schemas.openxmlformats.org/officeDocument/2006/math">
                    <m:r>
                      <a:rPr lang="en-CA" sz="2000" i="1">
                        <a:latin typeface="Cambria Math" panose="02040503050406030204" pitchFamily="18" charset="0"/>
                      </a:rPr>
                      <m:t>𝑌</m:t>
                    </m:r>
                    <m:r>
                      <a:rPr lang="en-CA" sz="2000" i="1">
                        <a:latin typeface="Cambria Math" panose="02040503050406030204" pitchFamily="18" charset="0"/>
                      </a:rPr>
                      <m:t>=</m:t>
                    </m:r>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r>
                      <a:rPr lang="en-CA" sz="2000" b="1" i="1" smtClean="0">
                        <a:latin typeface="Cambria Math" panose="02040503050406030204" pitchFamily="18" charset="0"/>
                        <a:ea typeface="Cambria Math" panose="02040503050406030204" pitchFamily="18" charset="0"/>
                      </a:rPr>
                      <m:t>𝜷</m:t>
                    </m:r>
                    <m:r>
                      <a:rPr lang="en-CA" sz="2000" b="1" i="1">
                        <a:latin typeface="Cambria Math" panose="02040503050406030204" pitchFamily="18" charset="0"/>
                      </a:rPr>
                      <m:t>+</m:t>
                    </m:r>
                    <m:r>
                      <a:rPr lang="en-CA" sz="2000" i="1">
                        <a:latin typeface="Cambria Math" panose="02040503050406030204" pitchFamily="18" charset="0"/>
                      </a:rPr>
                      <m:t>𝜖</m:t>
                    </m:r>
                  </m:oMath>
                </a14:m>
                <a:r>
                  <a:rPr lang="zh-CN" altLang="en-US" sz="2000" dirty="0"/>
                  <a:t>代入，得到</a:t>
                </a:r>
                <a:endParaRPr lang="en-CA" sz="2000" dirty="0"/>
              </a:p>
              <a:p>
                <a:pPr>
                  <a:lnSpc>
                    <a:spcPct val="150000"/>
                  </a:lnSpc>
                </a:pPr>
                <a14:m>
                  <m:oMathPara xmlns:m="http://schemas.openxmlformats.org/officeDocument/2006/math">
                    <m:oMathParaPr>
                      <m:jc m:val="centerGroup"/>
                    </m:oMathParaPr>
                    <m:oMath xmlns:m="http://schemas.openxmlformats.org/officeDocument/2006/math">
                      <m:acc>
                        <m:accPr>
                          <m:chr m:val="̂"/>
                          <m:ctrlPr>
                            <a:rPr lang="en-CA" sz="2000" b="1" i="1">
                              <a:latin typeface="Cambria Math" panose="02040503050406030204" pitchFamily="18" charset="0"/>
                            </a:rPr>
                          </m:ctrlPr>
                        </m:accPr>
                        <m:e>
                          <m:r>
                            <a:rPr lang="en-CA" sz="2000" b="1" i="1" smtClean="0">
                              <a:latin typeface="Cambria Math" panose="02040503050406030204" pitchFamily="18" charset="0"/>
                              <a:ea typeface="Cambria Math" panose="02040503050406030204" pitchFamily="18" charset="0"/>
                            </a:rPr>
                            <m:t>𝜷</m:t>
                          </m:r>
                        </m:e>
                      </m:acc>
                      <m:r>
                        <a:rPr lang="en-CA" sz="2000" i="1">
                          <a:latin typeface="Cambria Math" panose="02040503050406030204" pitchFamily="18" charset="0"/>
                        </a:rPr>
                        <m:t>=</m:t>
                      </m:r>
                      <m:r>
                        <a:rPr lang="en-CA" sz="2000" i="1">
                          <a:latin typeface="Cambria Math" panose="02040503050406030204" pitchFamily="18" charset="0"/>
                        </a:rPr>
                        <m:t>𝐸</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1" i="1">
                                  <a:latin typeface="Cambria Math" panose="02040503050406030204" pitchFamily="18" charset="0"/>
                                </a:rPr>
                                <m:t>𝑿</m:t>
                              </m:r>
                              <m:sSup>
                                <m:sSupPr>
                                  <m:ctrlPr>
                                    <a:rPr lang="en-CA" sz="2000" i="1">
                                      <a:latin typeface="Cambria Math" panose="02040503050406030204" pitchFamily="18" charset="0"/>
                                    </a:rPr>
                                  </m:ctrlPr>
                                </m:sSupPr>
                                <m:e>
                                  <m:r>
                                    <a:rPr lang="en-CA" sz="2000" b="1" i="1">
                                      <a:latin typeface="Cambria Math" panose="02040503050406030204" pitchFamily="18" charset="0"/>
                                    </a:rPr>
                                    <m:t>𝑿</m:t>
                                  </m:r>
                                </m:e>
                                <m:sup>
                                  <m:r>
                                    <a:rPr lang="en-CA" sz="2000" i="1">
                                      <a:latin typeface="Cambria Math" panose="02040503050406030204" pitchFamily="18" charset="0"/>
                                    </a:rPr>
                                    <m:t>′</m:t>
                                  </m:r>
                                </m:sup>
                              </m:sSup>
                            </m:e>
                          </m:d>
                        </m:e>
                        <m:sup>
                          <m:r>
                            <a:rPr lang="en-CA" sz="2000" i="1">
                              <a:latin typeface="Cambria Math" panose="02040503050406030204" pitchFamily="18" charset="0"/>
                            </a:rPr>
                            <m:t>−1</m:t>
                          </m:r>
                        </m:sup>
                      </m:sSup>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b="1" i="1">
                              <a:latin typeface="Cambria Math" panose="02040503050406030204" pitchFamily="18" charset="0"/>
                            </a:rPr>
                            <m:t>𝑿𝒀</m:t>
                          </m:r>
                        </m:e>
                      </m:d>
                      <m:r>
                        <a:rPr lang="en-CA" sz="2000" i="1">
                          <a:latin typeface="Cambria Math" panose="02040503050406030204" pitchFamily="18" charset="0"/>
                        </a:rPr>
                        <m:t>=</m:t>
                      </m:r>
                      <m:r>
                        <a:rPr lang="en-CA" sz="2000" i="1">
                          <a:latin typeface="Cambria Math" panose="02040503050406030204" pitchFamily="18" charset="0"/>
                        </a:rPr>
                        <m:t>𝐸</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1" i="1">
                                  <a:latin typeface="Cambria Math" panose="02040503050406030204" pitchFamily="18" charset="0"/>
                                </a:rPr>
                                <m:t>𝑿</m:t>
                              </m:r>
                              <m:sSup>
                                <m:sSupPr>
                                  <m:ctrlPr>
                                    <a:rPr lang="en-CA" sz="2000" i="1">
                                      <a:latin typeface="Cambria Math" panose="02040503050406030204" pitchFamily="18" charset="0"/>
                                    </a:rPr>
                                  </m:ctrlPr>
                                </m:sSupPr>
                                <m:e>
                                  <m:r>
                                    <a:rPr lang="en-CA" sz="2000" b="1" i="1">
                                      <a:latin typeface="Cambria Math" panose="02040503050406030204" pitchFamily="18" charset="0"/>
                                    </a:rPr>
                                    <m:t>𝑿</m:t>
                                  </m:r>
                                </m:e>
                                <m:sup>
                                  <m:r>
                                    <a:rPr lang="en-CA" sz="2000" i="1">
                                      <a:latin typeface="Cambria Math" panose="02040503050406030204" pitchFamily="18" charset="0"/>
                                    </a:rPr>
                                    <m:t>′</m:t>
                                  </m:r>
                                </m:sup>
                              </m:sSup>
                            </m:e>
                          </m:d>
                        </m:e>
                        <m:sup>
                          <m:r>
                            <a:rPr lang="en-CA" sz="2000" i="1">
                              <a:latin typeface="Cambria Math" panose="02040503050406030204" pitchFamily="18" charset="0"/>
                            </a:rPr>
                            <m:t>−1</m:t>
                          </m:r>
                        </m:sup>
                      </m:sSup>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d>
                        <m:dPr>
                          <m:ctrlPr>
                            <a:rPr lang="en-CA" sz="2000" b="1" i="1">
                              <a:latin typeface="Cambria Math" panose="02040503050406030204" pitchFamily="18" charset="0"/>
                            </a:rPr>
                          </m:ctrlPr>
                        </m:dPr>
                        <m:e>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r>
                            <a:rPr lang="en-CA" sz="2000" b="1" i="1">
                              <a:latin typeface="Cambria Math" panose="02040503050406030204" pitchFamily="18" charset="0"/>
                            </a:rPr>
                            <m:t>𝛃</m:t>
                          </m:r>
                          <m:r>
                            <a:rPr lang="en-CA" sz="2000">
                              <a:latin typeface="Cambria Math" panose="02040503050406030204" pitchFamily="18" charset="0"/>
                            </a:rPr>
                            <m:t>+</m:t>
                          </m:r>
                          <m:r>
                            <m:rPr>
                              <m:sty m:val="p"/>
                            </m:rPr>
                            <a:rPr lang="en-CA" sz="2000">
                              <a:latin typeface="Cambria Math" panose="02040503050406030204" pitchFamily="18" charset="0"/>
                            </a:rPr>
                            <m:t>e</m:t>
                          </m:r>
                        </m:e>
                      </m:d>
                      <m:r>
                        <a:rPr lang="en-CA" sz="2000" i="1">
                          <a:latin typeface="Cambria Math" panose="02040503050406030204" pitchFamily="18" charset="0"/>
                        </a:rPr>
                        <m:t>)=</m:t>
                      </m:r>
                      <m:r>
                        <a:rPr lang="el-GR" sz="2000" b="1" i="1" smtClean="0">
                          <a:latin typeface="Cambria Math" panose="02040503050406030204" pitchFamily="18" charset="0"/>
                          <a:ea typeface="Cambria Math" panose="02040503050406030204" pitchFamily="18" charset="0"/>
                        </a:rPr>
                        <m:t>𝜷</m:t>
                      </m:r>
                      <m:r>
                        <a:rPr lang="en-CA" sz="2000">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CA" sz="2000" i="1">
                                  <a:latin typeface="Cambria Math" panose="02040503050406030204" pitchFamily="18" charset="0"/>
                                </a:rPr>
                                <m:t>𝐸</m:t>
                              </m:r>
                              <m:sSup>
                                <m:sSupPr>
                                  <m:ctrlPr>
                                    <a:rPr lang="en-CA" sz="2000" i="1">
                                      <a:latin typeface="Cambria Math" panose="02040503050406030204" pitchFamily="18" charset="0"/>
                                    </a:rPr>
                                  </m:ctrlPr>
                                </m:sSupPr>
                                <m:e>
                                  <m:r>
                                    <a:rPr lang="en-CA" sz="2000" i="1">
                                      <a:latin typeface="Cambria Math" panose="02040503050406030204" pitchFamily="18" charset="0"/>
                                    </a:rPr>
                                    <m:t>(</m:t>
                                  </m:r>
                                  <m:r>
                                    <a:rPr lang="en-CA" sz="2000" b="1" i="1">
                                      <a:latin typeface="Cambria Math" panose="02040503050406030204" pitchFamily="18" charset="0"/>
                                    </a:rPr>
                                    <m:t>𝑿𝑿</m:t>
                                  </m:r>
                                  <m:r>
                                    <a:rPr lang="en-CA" sz="2000" i="1">
                                      <a:latin typeface="Cambria Math" panose="02040503050406030204" pitchFamily="18" charset="0"/>
                                    </a:rPr>
                                    <m:t>′)</m:t>
                                  </m:r>
                                </m:e>
                                <m:sup>
                                  <m:r>
                                    <a:rPr lang="en-CA" sz="2000" i="1">
                                      <a:latin typeface="Cambria Math" panose="02040503050406030204" pitchFamily="18" charset="0"/>
                                    </a:rPr>
                                    <m:t>−1</m:t>
                                  </m:r>
                                </m:sup>
                              </m:sSup>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𝑒</m:t>
                              </m:r>
                              <m:r>
                                <a:rPr lang="en-CA" sz="2000" i="1">
                                  <a:latin typeface="Cambria Math" panose="02040503050406030204" pitchFamily="18" charset="0"/>
                                </a:rPr>
                                <m:t>)</m:t>
                              </m:r>
                            </m:e>
                          </m:groupChr>
                        </m:e>
                        <m:lim>
                          <m:r>
                            <a:rPr lang="zh-CN" altLang="en-US" sz="2000">
                              <a:latin typeface="Cambria Math" panose="02040503050406030204" pitchFamily="18" charset="0"/>
                            </a:rPr>
                            <m:t>差异项</m:t>
                          </m:r>
                        </m:lim>
                      </m:limLow>
                    </m:oMath>
                  </m:oMathPara>
                </a14:m>
                <a:endParaRPr lang="en-CA" sz="2000" dirty="0"/>
              </a:p>
              <a:p>
                <a:pPr marL="342900" indent="-342900">
                  <a:lnSpc>
                    <a:spcPct val="150000"/>
                  </a:lnSpc>
                  <a:buFont typeface="Arial" panose="020B0604020202020204" pitchFamily="34" charset="0"/>
                  <a:buChar char="•"/>
                </a:pPr>
                <a:endParaRPr lang="en-CA" altLang="zh-CN" sz="2000" dirty="0"/>
              </a:p>
              <a:p>
                <a:pPr marL="342900" indent="-342900">
                  <a:lnSpc>
                    <a:spcPct val="150000"/>
                  </a:lnSpc>
                  <a:buFont typeface="Arial" panose="020B0604020202020204" pitchFamily="34" charset="0"/>
                  <a:buChar char="•"/>
                </a:pPr>
                <a:r>
                  <a:rPr lang="zh-CN" altLang="en-US" sz="2000" dirty="0"/>
                  <a:t>当</a:t>
                </a:r>
                <a14:m>
                  <m:oMath xmlns:m="http://schemas.openxmlformats.org/officeDocument/2006/math">
                    <m:r>
                      <m:rPr>
                        <m:sty m:val="p"/>
                      </m:rPr>
                      <a:rPr lang="en-CA" sz="2000">
                        <a:latin typeface="Cambria Math" panose="02040503050406030204" pitchFamily="18" charset="0"/>
                      </a:rPr>
                      <m:t>E</m:t>
                    </m:r>
                    <m:d>
                      <m:dPr>
                        <m:ctrlPr>
                          <a:rPr lang="en-CA" sz="2000" i="1">
                            <a:latin typeface="Cambria Math" panose="02040503050406030204" pitchFamily="18" charset="0"/>
                          </a:rPr>
                        </m:ctrlPr>
                      </m:dPr>
                      <m:e>
                        <m:r>
                          <m:rPr>
                            <m:sty m:val="p"/>
                          </m:rPr>
                          <a:rPr lang="en-CA" sz="2000">
                            <a:latin typeface="Cambria Math" panose="02040503050406030204" pitchFamily="18" charset="0"/>
                          </a:rPr>
                          <m:t>e</m:t>
                        </m:r>
                      </m:e>
                      <m:e>
                        <m:r>
                          <a:rPr lang="en-CA" sz="2000" b="1" i="1">
                            <a:latin typeface="Cambria Math" panose="02040503050406030204" pitchFamily="18" charset="0"/>
                          </a:rPr>
                          <m:t>𝑿</m:t>
                        </m:r>
                      </m:e>
                    </m:d>
                    <m:r>
                      <a:rPr lang="en-CA" sz="2000">
                        <a:latin typeface="Cambria Math" panose="02040503050406030204" pitchFamily="18" charset="0"/>
                      </a:rPr>
                      <m:t>=0</m:t>
                    </m:r>
                  </m:oMath>
                </a14:m>
                <a:r>
                  <a:rPr lang="zh-CN" altLang="en-US" sz="2000" dirty="0"/>
                  <a:t>，</a:t>
                </a:r>
                <a14:m>
                  <m:oMath xmlns:m="http://schemas.openxmlformats.org/officeDocument/2006/math">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𝑋</m:t>
                        </m:r>
                      </m:sub>
                    </m:sSub>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𝑒</m:t>
                    </m:r>
                    <m:d>
                      <m:dPr>
                        <m:begChr m:val="|"/>
                        <m:ctrlPr>
                          <a:rPr lang="en-CA" sz="2000" i="1">
                            <a:latin typeface="Cambria Math" panose="02040503050406030204" pitchFamily="18" charset="0"/>
                          </a:rPr>
                        </m:ctrlPr>
                      </m:dPr>
                      <m:e>
                        <m:r>
                          <a:rPr lang="en-CA" sz="2000" b="1" i="1">
                            <a:latin typeface="Cambria Math" panose="02040503050406030204" pitchFamily="18" charset="0"/>
                          </a:rPr>
                          <m:t>𝑿</m:t>
                        </m:r>
                      </m:e>
                    </m:d>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𝑋</m:t>
                        </m:r>
                      </m:sub>
                    </m:sSub>
                    <m:r>
                      <a:rPr lang="en-CA" sz="2000" i="1">
                        <a:latin typeface="Cambria Math" panose="02040503050406030204" pitchFamily="18" charset="0"/>
                      </a:rPr>
                      <m:t>𝐸</m:t>
                    </m:r>
                    <m:d>
                      <m:dPr>
                        <m:begChr m:val="["/>
                        <m:endChr m:val="]"/>
                        <m:ctrlPr>
                          <a:rPr lang="en-CA" sz="2000" b="1" i="1">
                            <a:latin typeface="Cambria Math" panose="02040503050406030204" pitchFamily="18" charset="0"/>
                          </a:rPr>
                        </m:ctrlPr>
                      </m:dPr>
                      <m:e>
                        <m:r>
                          <a:rPr lang="en-CA" sz="2000" b="1" i="1">
                            <a:latin typeface="Cambria Math" panose="02040503050406030204" pitchFamily="18" charset="0"/>
                          </a:rPr>
                          <m:t>𝑿</m:t>
                        </m:r>
                        <m:d>
                          <m:dPr>
                            <m:ctrlPr>
                              <a:rPr lang="en-CA" sz="2000" i="1">
                                <a:latin typeface="Cambria Math" panose="02040503050406030204" pitchFamily="18" charset="0"/>
                              </a:rPr>
                            </m:ctrlPr>
                          </m:dPr>
                          <m:e>
                            <m:r>
                              <a:rPr lang="en-CA" sz="2000" i="1">
                                <a:latin typeface="Cambria Math" panose="02040503050406030204" pitchFamily="18" charset="0"/>
                              </a:rPr>
                              <m:t>𝑒</m:t>
                            </m:r>
                          </m:e>
                          <m:e>
                            <m:r>
                              <a:rPr lang="en-CA" sz="2000" b="1" i="1">
                                <a:latin typeface="Cambria Math" panose="02040503050406030204" pitchFamily="18" charset="0"/>
                              </a:rPr>
                              <m:t>𝑿</m:t>
                            </m:r>
                          </m:e>
                        </m:d>
                      </m:e>
                    </m:d>
                    <m:r>
                      <a:rPr lang="en-CA" sz="2000" b="1" i="1">
                        <a:latin typeface="Cambria Math" panose="02040503050406030204" pitchFamily="18" charset="0"/>
                      </a:rPr>
                      <m:t>=</m:t>
                    </m:r>
                    <m:r>
                      <a:rPr lang="en-CA" sz="2000" i="1">
                        <a:latin typeface="Cambria Math" panose="02040503050406030204" pitchFamily="18" charset="0"/>
                      </a:rPr>
                      <m:t>0</m:t>
                    </m:r>
                  </m:oMath>
                </a14:m>
                <a:r>
                  <a:rPr lang="zh-CN" altLang="en-US" sz="2000" dirty="0"/>
                  <a:t>，差异项</a:t>
                </a:r>
                <a14:m>
                  <m:oMath xmlns:m="http://schemas.openxmlformats.org/officeDocument/2006/math">
                    <m:r>
                      <a:rPr lang="en-CA" sz="2000" i="1">
                        <a:latin typeface="Cambria Math" panose="02040503050406030204" pitchFamily="18" charset="0"/>
                      </a:rPr>
                      <m:t>𝐸</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1" i="1">
                                <a:latin typeface="Cambria Math" panose="02040503050406030204" pitchFamily="18" charset="0"/>
                              </a:rPr>
                              <m:t>𝑿</m:t>
                            </m:r>
                            <m:sSup>
                              <m:sSupPr>
                                <m:ctrlPr>
                                  <a:rPr lang="en-CA" sz="2000" i="1">
                                    <a:latin typeface="Cambria Math" panose="02040503050406030204" pitchFamily="18" charset="0"/>
                                  </a:rPr>
                                </m:ctrlPr>
                              </m:sSupPr>
                              <m:e>
                                <m:r>
                                  <a:rPr lang="en-CA" sz="2000" b="1" i="1">
                                    <a:latin typeface="Cambria Math" panose="02040503050406030204" pitchFamily="18" charset="0"/>
                                  </a:rPr>
                                  <m:t>𝑿</m:t>
                                </m:r>
                              </m:e>
                              <m:sup>
                                <m:r>
                                  <a:rPr lang="en-CA" sz="2000" i="1">
                                    <a:latin typeface="Cambria Math" panose="02040503050406030204" pitchFamily="18" charset="0"/>
                                  </a:rPr>
                                  <m:t>′</m:t>
                                </m:r>
                              </m:sup>
                            </m:sSup>
                          </m:e>
                        </m:d>
                      </m:e>
                      <m:sup>
                        <m:r>
                          <a:rPr lang="en-CA" sz="2000" i="1">
                            <a:latin typeface="Cambria Math" panose="02040503050406030204" pitchFamily="18" charset="0"/>
                          </a:rPr>
                          <m:t>−1</m:t>
                        </m:r>
                      </m:sup>
                    </m:sSup>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b="1" i="1">
                            <a:latin typeface="Cambria Math" panose="02040503050406030204" pitchFamily="18" charset="0"/>
                          </a:rPr>
                          <m:t>𝑿</m:t>
                        </m:r>
                        <m:r>
                          <a:rPr lang="en-CA" sz="2000" i="1">
                            <a:latin typeface="Cambria Math" panose="02040503050406030204" pitchFamily="18" charset="0"/>
                          </a:rPr>
                          <m:t>𝑒</m:t>
                        </m:r>
                      </m:e>
                    </m:d>
                    <m:r>
                      <a:rPr lang="en-CA" sz="2000" i="1">
                        <a:latin typeface="Cambria Math" panose="02040503050406030204" pitchFamily="18" charset="0"/>
                      </a:rPr>
                      <m:t>=0</m:t>
                    </m:r>
                  </m:oMath>
                </a14:m>
                <a:r>
                  <a:rPr lang="en-CA" sz="2000" dirty="0"/>
                  <a:t>, </a:t>
                </a:r>
              </a:p>
              <a:p>
                <a:pPr>
                  <a:lnSpc>
                    <a:spcPct val="150000"/>
                  </a:lnSpc>
                </a:pPr>
                <a:r>
                  <a:rPr lang="zh-CN" altLang="en-US" sz="2000" dirty="0"/>
                  <a:t>得到：</a:t>
                </a:r>
                <a:endParaRPr lang="en-CA" sz="2000" dirty="0"/>
              </a:p>
              <a:p>
                <a:pPr>
                  <a:lnSpc>
                    <a:spcPct val="150000"/>
                  </a:lnSpc>
                </a:pPr>
                <a14:m>
                  <m:oMathPara xmlns:m="http://schemas.openxmlformats.org/officeDocument/2006/math">
                    <m:oMathParaPr>
                      <m:jc m:val="centerGroup"/>
                    </m:oMathParaPr>
                    <m:oMath xmlns:m="http://schemas.openxmlformats.org/officeDocument/2006/math">
                      <m:acc>
                        <m:accPr>
                          <m:chr m:val="̂"/>
                          <m:ctrlPr>
                            <a:rPr lang="en-CA" sz="2000" b="1" i="1" smtClean="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a:p>
                <a:endParaRPr lang="en-US" altLang="zh-CN"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8000" y="1066800"/>
                <a:ext cx="11557876" cy="5221061"/>
              </a:xfrm>
              <a:blipFill>
                <a:blip r:embed="rId2"/>
                <a:stretch>
                  <a:fillRect l="-52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68989B5-6472-4BEC-AB8E-7F66D9FEB38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48660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总体最小二乘法得到的系数</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lgn="just">
                  <a:lnSpc>
                    <a:spcPct val="150000"/>
                  </a:lnSpc>
                  <a:spcAft>
                    <a:spcPts val="0"/>
                  </a:spcAft>
                  <a:buFont typeface="Arial" panose="020B0604020202020204" pitchFamily="34" charset="0"/>
                  <a:buChar char="•"/>
                  <a:tabLst>
                    <a:tab pos="2970530" algn="l"/>
                  </a:tabLs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可见通过总体最小二乘法得到的</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的线性关系系数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就是线性模型</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𝜖</m:t>
                    </m:r>
                    <m:r>
                      <a:rPr lang="zh-CN"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𝜖</m:t>
                        </m:r>
                      </m:e>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𝐗</m:t>
                        </m:r>
                      </m:e>
                    </m:d>
                    <m:r>
                      <a:rPr lang="en-CA" sz="24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的系数</a:t>
                </a:r>
                <a14:m>
                  <m:oMath xmlns:m="http://schemas.openxmlformats.org/officeDocument/2006/math">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。换而言之，最小二乘法得到的系数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是条件期望函数</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4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的系数</a:t>
                </a:r>
                <a:r>
                  <a:rPr lang="zh-CN" sz="2400"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400" b="1"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tabLst>
                    <a:tab pos="2970530" algn="l"/>
                  </a:tabLst>
                </a:pP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tabLst>
                    <a:tab pos="2970530" algn="l"/>
                  </a:tabLs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如果求解的条件期望函数是因果关系</a:t>
                </a: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CEF</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，最小二乘法求得的系数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就具备因果关系解释。如果求解的条件期望函数是相关关系</a:t>
                </a: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CEF</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，最小二乘法得到的系数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就只具备相关关系解释。</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D1ED345-D68E-494F-9A63-73A5142BE3D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63592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干扰项</a:t>
            </a:r>
            <a:r>
              <a:rPr lang="en-US" dirty="0"/>
              <a:t>(error term)</a:t>
            </a:r>
            <a:r>
              <a:rPr lang="zh-CN" altLang="en-US" dirty="0"/>
              <a:t>和残差</a:t>
            </a:r>
            <a:r>
              <a:rPr lang="en-US" dirty="0"/>
              <a:t>(residual)</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干扰项是包含了除解释变量之外其它影响被解释变量的因素。</a:t>
                </a:r>
                <a:r>
                  <a:rPr lang="zh-CN" sz="2000" dirty="0">
                    <a:effectLst/>
                    <a:latin typeface="Calibri" panose="020F0502020204030204" pitchFamily="34" charset="0"/>
                    <a:ea typeface="DengXian" panose="02010600030101010101" pitchFamily="2" charset="-122"/>
                    <a:cs typeface="Times New Roman" panose="02020603050405020304" pitchFamily="18" charset="0"/>
                  </a:rPr>
                  <a:t>因为干扰项是无法观测到的，所以干扰项和解释变量是否相关是无法检验的。这只能依靠我们用经济理论和实证经验去判断。</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残差是最小二乘法计算出来的，并且总是和解释变量不相关的。从最小二乘法的一阶公式我们看到，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57188"/>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可见最小二乘法得到的系数解</a:t>
                </a:r>
                <a14:m>
                  <m:oMath xmlns:m="http://schemas.openxmlformats.org/officeDocument/2006/math">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保证了残差项</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和解释变量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不相关总</a:t>
                </a:r>
                <a:r>
                  <a:rPr lang="zh-CN" sz="2000" dirty="0">
                    <a:effectLst/>
                    <a:ea typeface="DengXian" panose="02010600030101010101" pitchFamily="2" charset="-122"/>
                    <a:cs typeface="Times New Roman" panose="02020603050405020304" pitchFamily="18" charset="0"/>
                  </a:rPr>
                  <a:t>是成立的</a:t>
                </a:r>
                <a:endParaRPr lang="en-CA" altLang="zh-CN" sz="2000" dirty="0">
                  <a:effectLst/>
                  <a:ea typeface="DengXian" panose="02010600030101010101" pitchFamily="2" charset="-122"/>
                  <a:cs typeface="Times New Roman" panose="02020603050405020304" pitchFamily="18" charset="0"/>
                </a:endParaRPr>
              </a:p>
              <a:p>
                <a:endParaRPr lang="en-CA" sz="2000" dirty="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但残差</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oMath>
                </a14:m>
                <a:r>
                  <a:rPr lang="zh-CN" sz="2000" dirty="0">
                    <a:effectLst/>
                    <a:ea typeface="DengXian" panose="02010600030101010101" pitchFamily="2" charset="-122"/>
                    <a:cs typeface="Times New Roman" panose="02020603050405020304" pitchFamily="18" charset="0"/>
                  </a:rPr>
                  <a:t>和解释变量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ea typeface="DengXian" panose="02010600030101010101" pitchFamily="2" charset="-122"/>
                    <a:cs typeface="Times New Roman" panose="02020603050405020304" pitchFamily="18" charset="0"/>
                  </a:rPr>
                  <a:t>不相关并不代表模型里干扰项</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oMath>
                </a14:m>
                <a:r>
                  <a:rPr lang="zh-CN" sz="2000" dirty="0">
                    <a:effectLst/>
                    <a:ea typeface="DengXian" panose="02010600030101010101" pitchFamily="2" charset="-122"/>
                    <a:cs typeface="Times New Roman" panose="02020603050405020304" pitchFamily="18" charset="0"/>
                  </a:rPr>
                  <a:t>和解释变量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ea typeface="DengXian" panose="02010600030101010101" pitchFamily="2" charset="-122"/>
                    <a:cs typeface="Times New Roman" panose="02020603050405020304" pitchFamily="18" charset="0"/>
                  </a:rPr>
                  <a:t>不相关。只有当干扰项和解释变量不相关时</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，最小二乘法得到的残差才是干扰项的正确估计。</a:t>
                </a:r>
                <a:r>
                  <a:rPr lang="zh-CN" altLang="en-US" sz="2000" dirty="0"/>
                  <a:t>因此系数也是正确的估计。</a:t>
                </a:r>
                <a:endParaRPr lang="en-CA" sz="20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280"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B98048E-31E6-42DF-B940-C186F2B6DE5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37735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b="1" dirty="0"/>
              <a:t>多元回归系数估计的直观理解</a:t>
            </a:r>
            <a:endParaRPr lang="en-CA" dirty="0"/>
          </a:p>
        </p:txBody>
      </p:sp>
      <p:sp>
        <p:nvSpPr>
          <p:cNvPr id="4" name="Footer Placeholder 3">
            <a:extLst>
              <a:ext uri="{FF2B5EF4-FFF2-40B4-BE49-F238E27FC236}">
                <a16:creationId xmlns:a16="http://schemas.microsoft.com/office/drawing/2014/main" id="{9D9D07E8-F3B5-4A82-9A77-2ECD1E40EEA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57858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多元回归系数估计系数的信息来源</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我们了解了对应总体线性回归模型</a:t>
                </a:r>
                <a14:m>
                  <m:oMath xmlns:m="http://schemas.openxmlformats.org/officeDocument/2006/math">
                    <m:r>
                      <m:rPr>
                        <m:sty m:val="p"/>
                      </m:rPr>
                      <a:rPr lang="en-CA">
                        <a:latin typeface="Cambria Math" panose="02040503050406030204" pitchFamily="18" charset="0"/>
                      </a:rPr>
                      <m:t>Y</m:t>
                    </m:r>
                    <m:r>
                      <a:rPr lang="en-CA">
                        <a:latin typeface="Cambria Math" panose="02040503050406030204" pitchFamily="18" charset="0"/>
                      </a:rPr>
                      <m:t>=</m:t>
                    </m:r>
                    <m:sSup>
                      <m:sSupPr>
                        <m:ctrlPr>
                          <a:rPr lang="en-CA" b="1" i="1">
                            <a:latin typeface="Cambria Math" panose="02040503050406030204" pitchFamily="18" charset="0"/>
                          </a:rPr>
                        </m:ctrlPr>
                      </m:sSupPr>
                      <m:e>
                        <m:r>
                          <a:rPr lang="en-CA" b="1" i="1">
                            <a:latin typeface="Cambria Math" panose="02040503050406030204" pitchFamily="18" charset="0"/>
                          </a:rPr>
                          <m:t>𝑿</m:t>
                        </m:r>
                      </m:e>
                      <m:sup>
                        <m:r>
                          <a:rPr lang="en-CA" b="1" i="1">
                            <a:latin typeface="Cambria Math" panose="02040503050406030204" pitchFamily="18" charset="0"/>
                          </a:rPr>
                          <m:t>′</m:t>
                        </m:r>
                      </m:sup>
                    </m:sSup>
                    <m:r>
                      <a:rPr lang="en-CA" b="1" i="1">
                        <a:latin typeface="Cambria Math" panose="02040503050406030204" pitchFamily="18" charset="0"/>
                      </a:rPr>
                      <m:t>𝛃</m:t>
                    </m:r>
                    <m:r>
                      <a:rPr lang="en-CA">
                        <a:latin typeface="Cambria Math" panose="02040503050406030204" pitchFamily="18" charset="0"/>
                      </a:rPr>
                      <m:t>+</m:t>
                    </m:r>
                    <m:r>
                      <m:rPr>
                        <m:sty m:val="p"/>
                      </m:rPr>
                      <a:rPr lang="en-CA">
                        <a:latin typeface="Cambria Math" panose="02040503050406030204" pitchFamily="18" charset="0"/>
                      </a:rPr>
                      <m:t>e</m:t>
                    </m:r>
                    <m:r>
                      <a:rPr lang="en-CA">
                        <a:latin typeface="Cambria Math" panose="02040503050406030204" pitchFamily="18" charset="0"/>
                      </a:rPr>
                      <m:t> </m:t>
                    </m:r>
                    <m:r>
                      <a:rPr lang="zh-CN" altLang="en-US">
                        <a:latin typeface="Cambria Math" panose="02040503050406030204" pitchFamily="18" charset="0"/>
                      </a:rPr>
                      <m:t>，</m:t>
                    </m:r>
                    <m:r>
                      <m:rPr>
                        <m:sty m:val="p"/>
                      </m:rPr>
                      <a:rPr lang="en-CA">
                        <a:latin typeface="Cambria Math" panose="02040503050406030204" pitchFamily="18" charset="0"/>
                      </a:rPr>
                      <m:t>E</m:t>
                    </m:r>
                    <m:d>
                      <m:dPr>
                        <m:ctrlPr>
                          <a:rPr lang="en-CA" i="1">
                            <a:latin typeface="Cambria Math" panose="02040503050406030204" pitchFamily="18" charset="0"/>
                          </a:rPr>
                        </m:ctrlPr>
                      </m:dPr>
                      <m:e>
                        <m:r>
                          <m:rPr>
                            <m:sty m:val="p"/>
                          </m:rPr>
                          <a:rPr lang="en-CA">
                            <a:latin typeface="Cambria Math" panose="02040503050406030204" pitchFamily="18" charset="0"/>
                          </a:rPr>
                          <m:t>e</m:t>
                        </m:r>
                      </m:e>
                      <m:e>
                        <m:r>
                          <a:rPr lang="en-CA" b="1" i="1">
                            <a:latin typeface="Cambria Math" panose="02040503050406030204" pitchFamily="18" charset="0"/>
                          </a:rPr>
                          <m:t>𝑿</m:t>
                        </m:r>
                      </m:e>
                    </m:d>
                  </m:oMath>
                </a14:m>
                <a:r>
                  <a:rPr lang="en-CA" dirty="0"/>
                  <a:t>=0</a:t>
                </a:r>
                <a:r>
                  <a:rPr lang="zh-CN" altLang="en-US" dirty="0"/>
                  <a:t>，总体最小二乘法解</a:t>
                </a:r>
                <a14:m>
                  <m:oMath xmlns:m="http://schemas.openxmlformats.org/officeDocument/2006/math">
                    <m:acc>
                      <m:accPr>
                        <m:chr m:val="̂"/>
                        <m:ctrlPr>
                          <a:rPr lang="en-CA" b="1" i="1">
                            <a:latin typeface="Cambria Math" panose="02040503050406030204" pitchFamily="18" charset="0"/>
                          </a:rPr>
                        </m:ctrlPr>
                      </m:accPr>
                      <m:e>
                        <m:r>
                          <a:rPr lang="en-CA" b="1" i="1">
                            <a:latin typeface="Cambria Math" panose="02040503050406030204" pitchFamily="18" charset="0"/>
                          </a:rPr>
                          <m:t>𝛃</m:t>
                        </m:r>
                      </m:e>
                    </m:acc>
                    <m:r>
                      <a:rPr lang="en-CA" i="1">
                        <a:latin typeface="Cambria Math" panose="02040503050406030204" pitchFamily="18" charset="0"/>
                      </a:rPr>
                      <m:t>=</m:t>
                    </m:r>
                    <m:r>
                      <a:rPr lang="en-CA" i="1">
                        <a:latin typeface="Cambria Math" panose="02040503050406030204" pitchFamily="18" charset="0"/>
                      </a:rPr>
                      <m:t>𝐸</m:t>
                    </m:r>
                    <m:sSup>
                      <m:sSupPr>
                        <m:ctrlPr>
                          <a:rPr lang="en-CA" i="1">
                            <a:latin typeface="Cambria Math" panose="02040503050406030204" pitchFamily="18" charset="0"/>
                          </a:rPr>
                        </m:ctrlPr>
                      </m:sSupPr>
                      <m:e>
                        <m:r>
                          <a:rPr lang="en-CA" i="1">
                            <a:latin typeface="Cambria Math" panose="02040503050406030204" pitchFamily="18" charset="0"/>
                          </a:rPr>
                          <m:t>(</m:t>
                        </m:r>
                        <m:r>
                          <a:rPr lang="en-CA" b="1" i="1">
                            <a:latin typeface="Cambria Math" panose="02040503050406030204" pitchFamily="18" charset="0"/>
                          </a:rPr>
                          <m:t>𝑿𝑿</m:t>
                        </m:r>
                        <m:r>
                          <a:rPr lang="en-CA" i="1">
                            <a:latin typeface="Cambria Math" panose="02040503050406030204" pitchFamily="18" charset="0"/>
                          </a:rPr>
                          <m:t>′)</m:t>
                        </m:r>
                      </m:e>
                      <m:sup>
                        <m:r>
                          <a:rPr lang="en-CA" i="1">
                            <a:latin typeface="Cambria Math" panose="02040503050406030204" pitchFamily="18" charset="0"/>
                          </a:rPr>
                          <m:t>−1</m:t>
                        </m:r>
                      </m:sup>
                    </m:sSup>
                    <m:r>
                      <a:rPr lang="en-CA" i="1">
                        <a:latin typeface="Cambria Math" panose="02040503050406030204" pitchFamily="18" charset="0"/>
                      </a:rPr>
                      <m:t>𝐸</m:t>
                    </m:r>
                    <m:r>
                      <a:rPr lang="en-CA" i="1">
                        <a:latin typeface="Cambria Math" panose="02040503050406030204" pitchFamily="18" charset="0"/>
                      </a:rPr>
                      <m:t>(</m:t>
                    </m:r>
                    <m:r>
                      <a:rPr lang="en-CA" b="1" i="1">
                        <a:latin typeface="Cambria Math" panose="02040503050406030204" pitchFamily="18" charset="0"/>
                      </a:rPr>
                      <m:t>𝑿𝒀</m:t>
                    </m:r>
                    <m:r>
                      <a:rPr lang="en-CA" i="1">
                        <a:latin typeface="Cambria Math" panose="02040503050406030204" pitchFamily="18" charset="0"/>
                      </a:rPr>
                      <m:t>)</m:t>
                    </m:r>
                  </m:oMath>
                </a14:m>
                <a:r>
                  <a:rPr lang="zh-CN" altLang="en-US" dirty="0"/>
                  <a:t>等于总体系数</a:t>
                </a:r>
                <a14:m>
                  <m:oMath xmlns:m="http://schemas.openxmlformats.org/officeDocument/2006/math">
                    <m:r>
                      <a:rPr lang="en-CA" b="1" i="1">
                        <a:latin typeface="Cambria Math" panose="02040503050406030204" pitchFamily="18" charset="0"/>
                      </a:rPr>
                      <m:t>𝛃</m:t>
                    </m:r>
                    <m:r>
                      <a:rPr lang="zh-CN" altLang="en-US" b="1" i="1" smtClean="0">
                        <a:latin typeface="Cambria Math" panose="02040503050406030204" pitchFamily="18" charset="0"/>
                      </a:rPr>
                      <m:t>。</m:t>
                    </m:r>
                  </m:oMath>
                </a14:m>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dirty="0"/>
                  <a:t>如果模型里有多个被解释变量</a:t>
                </a:r>
                <a14:m>
                  <m:oMath xmlns:m="http://schemas.openxmlformats.org/officeDocument/2006/math">
                    <m:r>
                      <a:rPr lang="en-CA" b="1" i="1">
                        <a:latin typeface="Cambria Math" panose="02040503050406030204" pitchFamily="18" charset="0"/>
                      </a:rPr>
                      <m:t>𝐗</m:t>
                    </m:r>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3</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r>
                      <a:rPr lang="en-CA">
                        <a:latin typeface="Cambria Math" panose="02040503050406030204" pitchFamily="18" charset="0"/>
                      </a:rPr>
                      <m:t>)</m:t>
                    </m:r>
                    <m:r>
                      <a:rPr lang="en-CA" i="1">
                        <a:latin typeface="Cambria Math" panose="02040503050406030204" pitchFamily="18" charset="0"/>
                      </a:rPr>
                      <m:t>′</m:t>
                    </m:r>
                  </m:oMath>
                </a14:m>
                <a:r>
                  <a:rPr lang="zh-CN" altLang="en-US" dirty="0"/>
                  <a:t>，并且变量间是相关的，最小二乘法是如何使用变量的信息来区别每个解释变量对被解释变量的影响并得到对应的估计系数</a:t>
                </a:r>
                <a14:m>
                  <m:oMath xmlns:m="http://schemas.openxmlformats.org/officeDocument/2006/math">
                    <m:acc>
                      <m:accPr>
                        <m:chr m:val="̂"/>
                        <m:ctrlPr>
                          <a:rPr lang="en-CA" i="1">
                            <a:latin typeface="Cambria Math" panose="02040503050406030204" pitchFamily="18" charset="0"/>
                          </a:rPr>
                        </m:ctrlPr>
                      </m:accPr>
                      <m:e>
                        <m:r>
                          <a:rPr lang="en-CA" b="1" i="1">
                            <a:latin typeface="Cambria Math" panose="02040503050406030204" pitchFamily="18" charset="0"/>
                          </a:rPr>
                          <m:t>𝛃</m:t>
                        </m:r>
                      </m:e>
                    </m:acc>
                  </m:oMath>
                </a14:m>
                <a:r>
                  <a:rPr lang="en-CA" dirty="0"/>
                  <a:t>=</a:t>
                </a:r>
                <a14:m>
                  <m:oMath xmlns:m="http://schemas.openxmlformats.org/officeDocument/2006/math">
                    <m:sSup>
                      <m:sSupPr>
                        <m:ctrlPr>
                          <a:rPr lang="en-CA" i="1">
                            <a:latin typeface="Cambria Math" panose="02040503050406030204" pitchFamily="18" charset="0"/>
                          </a:rPr>
                        </m:ctrlPr>
                      </m:sSupPr>
                      <m:e>
                        <m:r>
                          <a:rPr lang="en-CA">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3</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𝑘</m:t>
                            </m:r>
                          </m:sub>
                        </m:sSub>
                        <m:r>
                          <a:rPr lang="en-CA">
                            <a:latin typeface="Cambria Math" panose="02040503050406030204" pitchFamily="18" charset="0"/>
                          </a:rPr>
                          <m:t>)</m:t>
                        </m:r>
                      </m:e>
                      <m:sup>
                        <m:r>
                          <a:rPr lang="en-CA" i="1">
                            <a:latin typeface="Cambria Math" panose="02040503050406030204" pitchFamily="18" charset="0"/>
                          </a:rPr>
                          <m:t>′</m:t>
                        </m:r>
                      </m:sup>
                    </m:sSup>
                  </m:oMath>
                </a14:m>
                <a:r>
                  <a:rPr lang="zh-CN" altLang="en-US" dirty="0"/>
                  <a:t>？</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dirty="0"/>
                  <a:t>例如估计模型是</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en-CA" dirty="0"/>
                  <a:t> </a:t>
                </a:r>
                <a:r>
                  <a:rPr lang="zh-CN" altLang="en-US" dirty="0"/>
                  <a:t>，</a:t>
                </a:r>
                <a14:m>
                  <m:oMath xmlns:m="http://schemas.openxmlformats.org/officeDocument/2006/math">
                    <m:r>
                      <a:rPr lang="zh-CN" altLang="en-US" i="1">
                        <a:latin typeface="Cambria Math" panose="02040503050406030204" pitchFamily="18" charset="0"/>
                      </a:rPr>
                      <m:t> </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zh-CN" altLang="en-US" dirty="0"/>
                  <a:t>。教育</a:t>
                </a:r>
                <a14:m>
                  <m:oMath xmlns:m="http://schemas.openxmlformats.org/officeDocument/2006/math">
                    <m:r>
                      <a:rPr lang="en-CA" i="1">
                        <a:latin typeface="Cambria Math" panose="02040503050406030204" pitchFamily="18" charset="0"/>
                      </a:rPr>
                      <m:t>𝐸𝐷𝑈</m:t>
                    </m:r>
                  </m:oMath>
                </a14:m>
                <a:r>
                  <a:rPr lang="zh-CN" altLang="en-US" dirty="0"/>
                  <a:t>和智商</a:t>
                </a:r>
                <a14:m>
                  <m:oMath xmlns:m="http://schemas.openxmlformats.org/officeDocument/2006/math">
                    <m:r>
                      <a:rPr lang="en-CA" i="1">
                        <a:latin typeface="Cambria Math" panose="02040503050406030204" pitchFamily="18" charset="0"/>
                      </a:rPr>
                      <m:t>𝐼𝑄</m:t>
                    </m:r>
                  </m:oMath>
                </a14:m>
                <a:r>
                  <a:rPr lang="zh-CN" altLang="en-US" dirty="0"/>
                  <a:t>是相关的。那么最小二乘法是如何区分开</a:t>
                </a:r>
                <a14:m>
                  <m:oMath xmlns:m="http://schemas.openxmlformats.org/officeDocument/2006/math">
                    <m:r>
                      <a:rPr lang="en-CA" i="1">
                        <a:latin typeface="Cambria Math" panose="02040503050406030204" pitchFamily="18" charset="0"/>
                      </a:rPr>
                      <m:t>𝐸𝐷𝑈</m:t>
                    </m:r>
                  </m:oMath>
                </a14:m>
                <a:r>
                  <a:rPr lang="zh-CN" altLang="en-US" dirty="0"/>
                  <a:t>和</a:t>
                </a:r>
                <a14:m>
                  <m:oMath xmlns:m="http://schemas.openxmlformats.org/officeDocument/2006/math">
                    <m:r>
                      <a:rPr lang="en-CA" i="1">
                        <a:latin typeface="Cambria Math" panose="02040503050406030204" pitchFamily="18" charset="0"/>
                      </a:rPr>
                      <m:t>𝐼𝑄</m:t>
                    </m:r>
                  </m:oMath>
                </a14:m>
                <a:r>
                  <a:rPr lang="zh-CN" altLang="en-US" dirty="0"/>
                  <a:t>对</a:t>
                </a:r>
                <a14:m>
                  <m:oMath xmlns:m="http://schemas.openxmlformats.org/officeDocument/2006/math">
                    <m:r>
                      <a:rPr lang="en-CA" i="1">
                        <a:latin typeface="Cambria Math" panose="02040503050406030204" pitchFamily="18" charset="0"/>
                      </a:rPr>
                      <m:t>𝐼𝑁𝐶</m:t>
                    </m:r>
                  </m:oMath>
                </a14:m>
                <a:r>
                  <a:rPr lang="zh-CN" altLang="en-US" dirty="0"/>
                  <a:t>的影响，并找到他们分别对</a:t>
                </a:r>
                <a14:m>
                  <m:oMath xmlns:m="http://schemas.openxmlformats.org/officeDocument/2006/math">
                    <m:r>
                      <a:rPr lang="en-CA" i="1">
                        <a:latin typeface="Cambria Math" panose="02040503050406030204" pitchFamily="18" charset="0"/>
                      </a:rPr>
                      <m:t>𝐼𝑁𝐶</m:t>
                    </m:r>
                  </m:oMath>
                </a14:m>
                <a:r>
                  <a:rPr lang="zh-CN" altLang="en-US" dirty="0"/>
                  <a:t>的因果影响的系数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EB29F9C-D19A-4689-9B8C-08AF7B6DDC3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390118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多元线性回归图解</a:t>
            </a:r>
            <a:r>
              <a:rPr lang="en-CA" dirty="0"/>
              <a:t>. </a:t>
            </a:r>
            <a:r>
              <a:rPr lang="zh-CN" altLang="en-US" dirty="0"/>
              <a:t>情形</a:t>
            </a:r>
            <a:r>
              <a:rPr lang="en-CA" dirty="0"/>
              <a:t>1</a:t>
            </a:r>
            <a:r>
              <a:rPr lang="zh-CN" altLang="en-US" dirty="0"/>
              <a:t>：解释变量相关</a:t>
            </a:r>
            <a:endParaRPr lang="en-CA" dirty="0"/>
          </a:p>
        </p:txBody>
      </p:sp>
      <p:sp>
        <p:nvSpPr>
          <p:cNvPr id="3" name="Text Placeholder 2"/>
          <p:cNvSpPr>
            <a:spLocks noGrp="1"/>
          </p:cNvSpPr>
          <p:nvPr>
            <p:ph type="body" idx="1"/>
          </p:nvPr>
        </p:nvSpPr>
        <p:spPr/>
        <p:txBody>
          <a:bodyPr/>
          <a:lstStyle/>
          <a:p>
            <a:endParaRPr lang="en-CA" sz="2800" dirty="0"/>
          </a:p>
        </p:txBody>
      </p:sp>
      <p:grpSp>
        <p:nvGrpSpPr>
          <p:cNvPr id="4" name="Group 3"/>
          <p:cNvGrpSpPr/>
          <p:nvPr/>
        </p:nvGrpSpPr>
        <p:grpSpPr>
          <a:xfrm>
            <a:off x="2868919" y="1936579"/>
            <a:ext cx="5129048" cy="4351282"/>
            <a:chOff x="0" y="0"/>
            <a:chExt cx="3275907" cy="2907376"/>
          </a:xfrm>
        </p:grpSpPr>
        <p:sp>
          <p:nvSpPr>
            <p:cNvPr id="5" name="Text Box 8255"/>
            <p:cNvSpPr txBox="1"/>
            <p:nvPr/>
          </p:nvSpPr>
          <p:spPr>
            <a:xfrm>
              <a:off x="1087582" y="1129145"/>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2</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 name="Text Box 40000"/>
            <p:cNvSpPr txBox="1"/>
            <p:nvPr/>
          </p:nvSpPr>
          <p:spPr>
            <a:xfrm>
              <a:off x="1530927" y="2064327"/>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6</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7" name="Oval 6"/>
            <p:cNvSpPr/>
            <p:nvPr/>
          </p:nvSpPr>
          <p:spPr>
            <a:xfrm>
              <a:off x="755073" y="0"/>
              <a:ext cx="1996440" cy="1905000"/>
            </a:xfrm>
            <a:prstGeom prst="ellipse">
              <a:avLst/>
            </a:prstGeom>
            <a:noFill/>
            <a:ln w="12700" cap="flat" cmpd="sng" algn="ctr">
              <a:solidFill>
                <a:srgbClr val="5B9BD5">
                  <a:shade val="50000"/>
                </a:srgbClr>
              </a:solidFill>
              <a:prstDash val="solid"/>
              <a:miter lim="800000"/>
            </a:ln>
            <a:effectLst/>
          </p:spPr>
          <p:txBody>
            <a:bodyPr anchor="ctr"/>
            <a:lstStyle/>
            <a:p>
              <a:endParaRPr lang="en-CA" sz="2800"/>
            </a:p>
          </p:txBody>
        </p:sp>
        <p:sp>
          <p:nvSpPr>
            <p:cNvPr id="8" name="Text Box 40002"/>
            <p:cNvSpPr txBox="1"/>
            <p:nvPr/>
          </p:nvSpPr>
          <p:spPr>
            <a:xfrm>
              <a:off x="1424662" y="136458"/>
              <a:ext cx="647994"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9" name="Oval 8"/>
            <p:cNvSpPr/>
            <p:nvPr/>
          </p:nvSpPr>
          <p:spPr>
            <a:xfrm>
              <a:off x="0" y="879763"/>
              <a:ext cx="2072640" cy="2026920"/>
            </a:xfrm>
            <a:prstGeom prst="ellipse">
              <a:avLst/>
            </a:prstGeom>
            <a:noFill/>
            <a:ln w="12700" cap="flat" cmpd="sng" algn="ctr">
              <a:solidFill>
                <a:srgbClr val="5B9BD5">
                  <a:shade val="50000"/>
                </a:srgbClr>
              </a:solidFill>
              <a:prstDash val="solid"/>
              <a:miter lim="800000"/>
            </a:ln>
            <a:effectLst/>
          </p:spPr>
          <p:txBody>
            <a:bodyPr anchor="ctr"/>
            <a:lstStyle/>
            <a:p>
              <a:endParaRPr lang="en-CA" sz="2800"/>
            </a:p>
          </p:txBody>
        </p:sp>
        <p:sp>
          <p:nvSpPr>
            <p:cNvPr id="10" name="Oval 9"/>
            <p:cNvSpPr/>
            <p:nvPr/>
          </p:nvSpPr>
          <p:spPr>
            <a:xfrm>
              <a:off x="1378527" y="949036"/>
              <a:ext cx="1897380" cy="1958340"/>
            </a:xfrm>
            <a:prstGeom prst="ellipse">
              <a:avLst/>
            </a:prstGeom>
            <a:noFill/>
            <a:ln w="12700" cap="flat" cmpd="sng" algn="ctr">
              <a:solidFill>
                <a:srgbClr val="5B9BD5">
                  <a:shade val="50000"/>
                </a:srgbClr>
              </a:solidFill>
              <a:prstDash val="solid"/>
              <a:miter lim="800000"/>
            </a:ln>
            <a:effectLst/>
          </p:spPr>
          <p:txBody>
            <a:bodyPr anchor="ctr"/>
            <a:lstStyle/>
            <a:p>
              <a:endParaRPr lang="en-CA" sz="2800"/>
            </a:p>
          </p:txBody>
        </p:sp>
        <p:sp>
          <p:nvSpPr>
            <p:cNvPr id="11" name="Text Box 40005"/>
            <p:cNvSpPr txBox="1"/>
            <p:nvPr/>
          </p:nvSpPr>
          <p:spPr>
            <a:xfrm>
              <a:off x="187020" y="1759337"/>
              <a:ext cx="705131"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40006"/>
            <p:cNvSpPr txBox="1"/>
            <p:nvPr/>
          </p:nvSpPr>
          <p:spPr>
            <a:xfrm>
              <a:off x="1586345" y="540327"/>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1</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3" name="Text Box 40007"/>
            <p:cNvSpPr txBox="1"/>
            <p:nvPr/>
          </p:nvSpPr>
          <p:spPr>
            <a:xfrm>
              <a:off x="2133600" y="1129145"/>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4</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4" name="Text Box 40008"/>
            <p:cNvSpPr txBox="1"/>
            <p:nvPr/>
          </p:nvSpPr>
          <p:spPr>
            <a:xfrm>
              <a:off x="2282830" y="1835727"/>
              <a:ext cx="781362"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i="1">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5" name="Text Box 40009"/>
            <p:cNvSpPr txBox="1"/>
            <p:nvPr/>
          </p:nvSpPr>
          <p:spPr>
            <a:xfrm>
              <a:off x="1586345" y="1461654"/>
              <a:ext cx="33528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3</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6" name="Text Box 40010"/>
            <p:cNvSpPr txBox="1"/>
            <p:nvPr/>
          </p:nvSpPr>
          <p:spPr>
            <a:xfrm>
              <a:off x="685800" y="2112818"/>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5</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7" name="Text Box 40011"/>
            <p:cNvSpPr txBox="1"/>
            <p:nvPr/>
          </p:nvSpPr>
          <p:spPr>
            <a:xfrm>
              <a:off x="2403763" y="228600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2800">
                  <a:effectLst/>
                  <a:latin typeface="Times New Roman" panose="02020603050405020304" pitchFamily="18" charset="0"/>
                  <a:ea typeface="DengXian" panose="02010600030101010101" pitchFamily="2" charset="-122"/>
                  <a:cs typeface="Times New Roman" panose="02020603050405020304" pitchFamily="18" charset="0"/>
                </a:rPr>
                <a:t>７</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18" name="Rectangle 17"/>
              <p:cNvSpPr/>
              <p:nvPr/>
            </p:nvSpPr>
            <p:spPr>
              <a:xfrm>
                <a:off x="3659015" y="1195496"/>
                <a:ext cx="3548857" cy="400110"/>
              </a:xfrm>
              <a:prstGeom prst="rect">
                <a:avLst/>
              </a:prstGeom>
            </p:spPr>
            <p:txBody>
              <a:bodyPr wrap="none">
                <a:spAutoFit/>
              </a:bodyPr>
              <a:lstStyle/>
              <a:p>
                <a14:m>
                  <m:oMath xmlns:m="http://schemas.openxmlformats.org/officeDocument/2006/math">
                    <m:r>
                      <a:rPr lang="en-CA" sz="2000" i="1">
                        <a:latin typeface="Cambria Math" panose="02040503050406030204" pitchFamily="18" charset="0"/>
                        <a:ea typeface="DengXian" panose="02010600030101010101" pitchFamily="2" charset="-122"/>
                        <a:cs typeface="Times New Roman" panose="02020603050405020304" pitchFamily="18" charset="0"/>
                      </a:rPr>
                      <m:t>𝐼𝑁𝐶</m:t>
                    </m:r>
                    <m:r>
                      <a:rPr lang="en-CA" sz="2000" i="1">
                        <a:latin typeface="Cambria Math" panose="02040503050406030204" pitchFamily="18" charset="0"/>
                        <a:ea typeface="DengXian" panose="02010600030101010101" pitchFamily="2" charset="-122"/>
                        <a:cs typeface="Times New Roman" panose="02020603050405020304" pitchFamily="18" charset="0"/>
                      </a:rPr>
                      <m:t>=</m:t>
                    </m:r>
                    <m:r>
                      <a:rPr lang="en-CA" sz="2000" i="1">
                        <a:latin typeface="Cambria Math" panose="02040503050406030204" pitchFamily="18" charset="0"/>
                        <a:ea typeface="DengXian" panose="02010600030101010101" pitchFamily="2" charset="-122"/>
                        <a:cs typeface="Times New Roman" panose="02020603050405020304" pitchFamily="18" charset="0"/>
                      </a:rPr>
                      <m:t>𝛼</m:t>
                    </m:r>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latin typeface="Cambria Math" panose="02040503050406030204" pitchFamily="18" charset="0"/>
                            <a:ea typeface="DengXian" panose="02010600030101010101" pitchFamily="2" charset="-122"/>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latin typeface="Cambria Math" panose="02040503050406030204" pitchFamily="18" charset="0"/>
                        <a:ea typeface="DengXian" panose="02010600030101010101" pitchFamily="2" charset="-122"/>
                        <a:cs typeface="Times New Roman" panose="02020603050405020304" pitchFamily="18" charset="0"/>
                      </a:rPr>
                      <m:t>𝐸𝐷𝑈</m:t>
                    </m:r>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latin typeface="Cambria Math" panose="02040503050406030204" pitchFamily="18" charset="0"/>
                            <a:ea typeface="DengXian" panose="02010600030101010101" pitchFamily="2" charset="-122"/>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latin typeface="Cambria Math" panose="02040503050406030204" pitchFamily="18" charset="0"/>
                        <a:ea typeface="DengXian" panose="02010600030101010101" pitchFamily="2" charset="-122"/>
                        <a:cs typeface="Times New Roman" panose="02020603050405020304" pitchFamily="18" charset="0"/>
                      </a:rPr>
                      <m:t>𝐼𝑄</m:t>
                    </m:r>
                    <m:r>
                      <a:rPr lang="en-CA" sz="2000" i="1">
                        <a:latin typeface="Cambria Math" panose="02040503050406030204" pitchFamily="18" charset="0"/>
                        <a:ea typeface="DengXian" panose="02010600030101010101" pitchFamily="2" charset="-122"/>
                        <a:cs typeface="Times New Roman" panose="02020603050405020304" pitchFamily="18" charset="0"/>
                      </a:rPr>
                      <m:t>+</m:t>
                    </m:r>
                    <m:r>
                      <a:rPr lang="en-CA" sz="2000" i="1">
                        <a:latin typeface="Cambria Math" panose="02040503050406030204" pitchFamily="18" charset="0"/>
                        <a:ea typeface="DengXian" panose="02010600030101010101" pitchFamily="2" charset="-122"/>
                        <a:cs typeface="Times New Roman" panose="02020603050405020304" pitchFamily="18" charset="0"/>
                      </a:rPr>
                      <m:t>𝑒</m:t>
                    </m:r>
                  </m:oMath>
                </a14:m>
                <a:r>
                  <a:rPr lang="en-CA" sz="2000" dirty="0">
                    <a:latin typeface="Calibri" panose="020F0502020204030204" pitchFamily="34" charset="0"/>
                    <a:ea typeface="DengXian" panose="02010600030101010101" pitchFamily="2" charset="-122"/>
                    <a:cs typeface="Times New Roman" panose="02020603050405020304" pitchFamily="18" charset="0"/>
                  </a:rPr>
                  <a:t> </a:t>
                </a:r>
                <a:endParaRPr lang="en-CA" sz="2000" dirty="0"/>
              </a:p>
            </p:txBody>
          </p:sp>
        </mc:Choice>
        <mc:Fallback xmlns="">
          <p:sp>
            <p:nvSpPr>
              <p:cNvPr id="18" name="Rectangle 17"/>
              <p:cNvSpPr>
                <a:spLocks noRot="1" noChangeAspect="1" noMove="1" noResize="1" noEditPoints="1" noAdjustHandles="1" noChangeArrowheads="1" noChangeShapeType="1" noTextEdit="1"/>
              </p:cNvSpPr>
              <p:nvPr/>
            </p:nvSpPr>
            <p:spPr>
              <a:xfrm>
                <a:off x="3659015" y="1195496"/>
                <a:ext cx="3548857" cy="400110"/>
              </a:xfrm>
              <a:prstGeom prst="rect">
                <a:avLst/>
              </a:prstGeom>
              <a:blipFill>
                <a:blip r:embed="rId2"/>
                <a:stretch>
                  <a:fillRect b="-10606"/>
                </a:stretch>
              </a:blipFill>
            </p:spPr>
            <p:txBody>
              <a:bodyPr/>
              <a:lstStyle/>
              <a:p>
                <a:r>
                  <a:rPr lang="en-CA">
                    <a:noFill/>
                  </a:rPr>
                  <a:t> </a:t>
                </a:r>
              </a:p>
            </p:txBody>
          </p:sp>
        </mc:Fallback>
      </mc:AlternateContent>
      <p:sp>
        <p:nvSpPr>
          <p:cNvPr id="19" name="Footer Placeholder 18">
            <a:extLst>
              <a:ext uri="{FF2B5EF4-FFF2-40B4-BE49-F238E27FC236}">
                <a16:creationId xmlns:a16="http://schemas.microsoft.com/office/drawing/2014/main" id="{C98E7FAF-EC56-45C0-89F7-2ADDCEC474D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717450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多元线性回归图解，情形</a:t>
            </a:r>
            <a:r>
              <a:rPr lang="en-CA" dirty="0"/>
              <a:t>2</a:t>
            </a:r>
            <a:r>
              <a:rPr lang="zh-CN" altLang="en-US" dirty="0"/>
              <a:t>：解释变量高度共线性</a:t>
            </a:r>
            <a:endParaRPr lang="en-CA" dirty="0"/>
          </a:p>
        </p:txBody>
      </p:sp>
      <p:sp>
        <p:nvSpPr>
          <p:cNvPr id="3" name="Text Placeholder 2"/>
          <p:cNvSpPr>
            <a:spLocks noGrp="1"/>
          </p:cNvSpPr>
          <p:nvPr>
            <p:ph type="body" idx="1"/>
          </p:nvPr>
        </p:nvSpPr>
        <p:spPr/>
        <p:txBody>
          <a:bodyPr/>
          <a:lstStyle/>
          <a:p>
            <a:endParaRPr lang="en-CA" dirty="0"/>
          </a:p>
        </p:txBody>
      </p:sp>
      <p:grpSp>
        <p:nvGrpSpPr>
          <p:cNvPr id="4" name="Group 3"/>
          <p:cNvGrpSpPr/>
          <p:nvPr/>
        </p:nvGrpSpPr>
        <p:grpSpPr>
          <a:xfrm>
            <a:off x="3477744" y="1228420"/>
            <a:ext cx="5416375" cy="4897820"/>
            <a:chOff x="-111138" y="0"/>
            <a:chExt cx="2699183" cy="3194840"/>
          </a:xfrm>
        </p:grpSpPr>
        <p:grpSp>
          <p:nvGrpSpPr>
            <p:cNvPr id="5" name="Group 4"/>
            <p:cNvGrpSpPr/>
            <p:nvPr/>
          </p:nvGrpSpPr>
          <p:grpSpPr>
            <a:xfrm>
              <a:off x="159232" y="1167747"/>
              <a:ext cx="2198026" cy="2026464"/>
              <a:chOff x="-215168" y="-56253"/>
              <a:chExt cx="2198026" cy="2026464"/>
            </a:xfrm>
          </p:grpSpPr>
          <p:sp>
            <p:nvSpPr>
              <p:cNvPr id="17" name="Text Box 40014"/>
              <p:cNvSpPr txBox="1"/>
              <p:nvPr/>
            </p:nvSpPr>
            <p:spPr>
              <a:xfrm>
                <a:off x="1309718" y="66222"/>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4</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40015"/>
              <p:cNvSpPr txBox="1"/>
              <p:nvPr/>
            </p:nvSpPr>
            <p:spPr>
              <a:xfrm>
                <a:off x="-215168" y="1332536"/>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5</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9" name="Text Box 40016"/>
              <p:cNvSpPr txBox="1"/>
              <p:nvPr/>
            </p:nvSpPr>
            <p:spPr>
              <a:xfrm>
                <a:off x="1594238" y="126786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7</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0" name="Oval 19"/>
              <p:cNvSpPr/>
              <p:nvPr/>
            </p:nvSpPr>
            <p:spPr>
              <a:xfrm>
                <a:off x="-71223" y="-56253"/>
                <a:ext cx="1996440" cy="2026464"/>
              </a:xfrm>
              <a:prstGeom prst="ellipse">
                <a:avLst/>
              </a:prstGeom>
              <a:noFill/>
              <a:ln w="12700" cap="flat" cmpd="sng" algn="ctr">
                <a:solidFill>
                  <a:srgbClr val="4F81BD">
                    <a:shade val="50000"/>
                  </a:srgbClr>
                </a:solidFill>
                <a:prstDash val="solid"/>
              </a:ln>
              <a:effectLst/>
            </p:spPr>
            <p:txBody>
              <a:bodyPr anchor="ctr"/>
              <a:lstStyle/>
              <a:p>
                <a:endParaRPr lang="en-CA" sz="2400"/>
              </a:p>
            </p:txBody>
          </p:sp>
        </p:grpSp>
        <p:grpSp>
          <p:nvGrpSpPr>
            <p:cNvPr id="6" name="Group 5"/>
            <p:cNvGrpSpPr/>
            <p:nvPr/>
          </p:nvGrpSpPr>
          <p:grpSpPr>
            <a:xfrm>
              <a:off x="-111138" y="0"/>
              <a:ext cx="2699183" cy="3194840"/>
              <a:chOff x="-111138" y="0"/>
              <a:chExt cx="2699183" cy="3194840"/>
            </a:xfrm>
          </p:grpSpPr>
          <p:sp>
            <p:nvSpPr>
              <p:cNvPr id="7" name="Text Box 40019"/>
              <p:cNvSpPr txBox="1"/>
              <p:nvPr/>
            </p:nvSpPr>
            <p:spPr>
              <a:xfrm>
                <a:off x="2016545" y="2013443"/>
                <a:ext cx="57150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8" name="Text Box 40020"/>
              <p:cNvSpPr txBox="1"/>
              <p:nvPr/>
            </p:nvSpPr>
            <p:spPr>
              <a:xfrm>
                <a:off x="-111138" y="1994044"/>
                <a:ext cx="571500" cy="403861"/>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9" name="Oval 8"/>
              <p:cNvSpPr/>
              <p:nvPr/>
            </p:nvSpPr>
            <p:spPr>
              <a:xfrm>
                <a:off x="136800" y="0"/>
                <a:ext cx="1996440" cy="1905000"/>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10" name="Text Box 40022"/>
              <p:cNvSpPr txBox="1"/>
              <p:nvPr/>
            </p:nvSpPr>
            <p:spPr>
              <a:xfrm>
                <a:off x="804967" y="230400"/>
                <a:ext cx="548466"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1" name="Text Box 40023"/>
              <p:cNvSpPr txBox="1"/>
              <p:nvPr/>
            </p:nvSpPr>
            <p:spPr>
              <a:xfrm>
                <a:off x="1015171" y="75600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1</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40024"/>
              <p:cNvSpPr txBox="1"/>
              <p:nvPr/>
            </p:nvSpPr>
            <p:spPr>
              <a:xfrm>
                <a:off x="1108800" y="1501173"/>
                <a:ext cx="38862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3</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3" name="Text Box 40025"/>
              <p:cNvSpPr txBox="1"/>
              <p:nvPr/>
            </p:nvSpPr>
            <p:spPr>
              <a:xfrm>
                <a:off x="1166400" y="2375389"/>
                <a:ext cx="38862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6</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grpSp>
            <p:nvGrpSpPr>
              <p:cNvPr id="14" name="Group 13"/>
              <p:cNvGrpSpPr/>
              <p:nvPr/>
            </p:nvGrpSpPr>
            <p:grpSpPr>
              <a:xfrm>
                <a:off x="-56638" y="1167920"/>
                <a:ext cx="2072640" cy="2026920"/>
                <a:chOff x="-56638" y="-56080"/>
                <a:chExt cx="2072640" cy="2026920"/>
              </a:xfrm>
            </p:grpSpPr>
            <p:sp>
              <p:nvSpPr>
                <p:cNvPr id="15" name="Text Box 40027"/>
                <p:cNvSpPr txBox="1"/>
                <p:nvPr/>
              </p:nvSpPr>
              <p:spPr>
                <a:xfrm>
                  <a:off x="385739" y="32963"/>
                  <a:ext cx="149246" cy="44580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2</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6" name="Oval 15"/>
                <p:cNvSpPr/>
                <p:nvPr/>
              </p:nvSpPr>
              <p:spPr>
                <a:xfrm>
                  <a:off x="-56638" y="-56080"/>
                  <a:ext cx="2072640" cy="2026920"/>
                </a:xfrm>
                <a:prstGeom prst="ellipse">
                  <a:avLst/>
                </a:prstGeom>
                <a:noFill/>
                <a:ln w="12700" cap="flat" cmpd="sng" algn="ctr">
                  <a:solidFill>
                    <a:srgbClr val="4F81BD">
                      <a:shade val="50000"/>
                    </a:srgbClr>
                  </a:solidFill>
                  <a:prstDash val="solid"/>
                </a:ln>
                <a:effectLst/>
              </p:spPr>
              <p:txBody>
                <a:bodyPr anchor="ctr"/>
                <a:lstStyle/>
                <a:p>
                  <a:endParaRPr lang="en-CA" sz="2400"/>
                </a:p>
              </p:txBody>
            </p:sp>
          </p:grpSp>
        </p:grpSp>
      </p:grpSp>
      <p:sp>
        <p:nvSpPr>
          <p:cNvPr id="21" name="Footer Placeholder 20">
            <a:extLst>
              <a:ext uri="{FF2B5EF4-FFF2-40B4-BE49-F238E27FC236}">
                <a16:creationId xmlns:a16="http://schemas.microsoft.com/office/drawing/2014/main" id="{531B1F2C-3866-4F48-AC97-D1FE7C58AEC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69219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线性回归图解，情形</a:t>
            </a:r>
            <a:r>
              <a:rPr lang="en-CA" dirty="0"/>
              <a:t>3</a:t>
            </a:r>
            <a:r>
              <a:rPr lang="zh-CN" altLang="en-US" dirty="0"/>
              <a:t>：解释变量不相关</a:t>
            </a:r>
            <a:endParaRPr lang="en-CA" dirty="0"/>
          </a:p>
        </p:txBody>
      </p:sp>
      <p:sp>
        <p:nvSpPr>
          <p:cNvPr id="3" name="Text Placeholder 2"/>
          <p:cNvSpPr>
            <a:spLocks noGrp="1"/>
          </p:cNvSpPr>
          <p:nvPr>
            <p:ph type="body" idx="1"/>
          </p:nvPr>
        </p:nvSpPr>
        <p:spPr>
          <a:xfrm>
            <a:off x="509070" y="1171594"/>
            <a:ext cx="10871200" cy="5221061"/>
          </a:xfrm>
        </p:spPr>
        <p:txBody>
          <a:bodyPr/>
          <a:lstStyle/>
          <a:p>
            <a:endParaRPr lang="en-CA" dirty="0"/>
          </a:p>
        </p:txBody>
      </p:sp>
      <p:grpSp>
        <p:nvGrpSpPr>
          <p:cNvPr id="4" name="Group 3"/>
          <p:cNvGrpSpPr/>
          <p:nvPr/>
        </p:nvGrpSpPr>
        <p:grpSpPr>
          <a:xfrm>
            <a:off x="2625001" y="1317874"/>
            <a:ext cx="6897371" cy="4813738"/>
            <a:chOff x="71909" y="0"/>
            <a:chExt cx="4186555" cy="2728699"/>
          </a:xfrm>
        </p:grpSpPr>
        <p:sp>
          <p:nvSpPr>
            <p:cNvPr id="5" name="Text Box 40030"/>
            <p:cNvSpPr txBox="1"/>
            <p:nvPr/>
          </p:nvSpPr>
          <p:spPr>
            <a:xfrm>
              <a:off x="3114571" y="159142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7</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 name="Oval 5"/>
            <p:cNvSpPr/>
            <p:nvPr/>
          </p:nvSpPr>
          <p:spPr>
            <a:xfrm>
              <a:off x="1144800" y="0"/>
              <a:ext cx="1996440" cy="1905000"/>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7" name="Text Box 40035"/>
            <p:cNvSpPr txBox="1"/>
            <p:nvPr/>
          </p:nvSpPr>
          <p:spPr>
            <a:xfrm>
              <a:off x="1800602" y="194002"/>
              <a:ext cx="666357"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8" name="Oval 7"/>
            <p:cNvSpPr/>
            <p:nvPr/>
          </p:nvSpPr>
          <p:spPr>
            <a:xfrm>
              <a:off x="71909" y="712762"/>
              <a:ext cx="2014967" cy="1954774"/>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9" name="Oval 8"/>
            <p:cNvSpPr/>
            <p:nvPr/>
          </p:nvSpPr>
          <p:spPr>
            <a:xfrm>
              <a:off x="2282309" y="770359"/>
              <a:ext cx="1976155" cy="1958340"/>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10" name="Text Box 40038"/>
            <p:cNvSpPr txBox="1"/>
            <p:nvPr/>
          </p:nvSpPr>
          <p:spPr>
            <a:xfrm>
              <a:off x="791996" y="1904913"/>
              <a:ext cx="683998"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1" name="Text Box 40039"/>
            <p:cNvSpPr txBox="1"/>
            <p:nvPr/>
          </p:nvSpPr>
          <p:spPr>
            <a:xfrm>
              <a:off x="3091282" y="1917607"/>
              <a:ext cx="571499"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40040"/>
            <p:cNvSpPr txBox="1"/>
            <p:nvPr/>
          </p:nvSpPr>
          <p:spPr>
            <a:xfrm>
              <a:off x="1972800" y="64080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1</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3" name="Text Box 40041"/>
            <p:cNvSpPr txBox="1"/>
            <p:nvPr/>
          </p:nvSpPr>
          <p:spPr>
            <a:xfrm>
              <a:off x="2613600" y="1195200"/>
              <a:ext cx="38862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4</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4" name="Text Box 40042"/>
            <p:cNvSpPr txBox="1"/>
            <p:nvPr/>
          </p:nvSpPr>
          <p:spPr>
            <a:xfrm>
              <a:off x="1476000" y="1194947"/>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2</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5" name="Text Box 40043"/>
            <p:cNvSpPr txBox="1"/>
            <p:nvPr/>
          </p:nvSpPr>
          <p:spPr>
            <a:xfrm>
              <a:off x="575990" y="1497284"/>
              <a:ext cx="388620" cy="40731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5</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grpSp>
      <p:sp>
        <p:nvSpPr>
          <p:cNvPr id="16" name="Footer Placeholder 15">
            <a:extLst>
              <a:ext uri="{FF2B5EF4-FFF2-40B4-BE49-F238E27FC236}">
                <a16:creationId xmlns:a16="http://schemas.microsoft.com/office/drawing/2014/main" id="{4E329C2B-FF64-49C8-AAFF-42C5FBC88F8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008216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b="1" dirty="0"/>
              <a:t>多元线性回归分解</a:t>
            </a:r>
            <a:endParaRPr lang="en-CA" dirty="0"/>
          </a:p>
        </p:txBody>
      </p:sp>
      <p:sp>
        <p:nvSpPr>
          <p:cNvPr id="4" name="Footer Placeholder 3">
            <a:extLst>
              <a:ext uri="{FF2B5EF4-FFF2-40B4-BE49-F238E27FC236}">
                <a16:creationId xmlns:a16="http://schemas.microsoft.com/office/drawing/2014/main" id="{DC333AA6-7EDB-437B-9B42-0588550C5F0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51945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dirty="0"/>
          </a:p>
        </p:txBody>
      </p:sp>
      <p:sp>
        <p:nvSpPr>
          <p:cNvPr id="3" name="Title 2"/>
          <p:cNvSpPr>
            <a:spLocks noGrp="1"/>
          </p:cNvSpPr>
          <p:nvPr>
            <p:ph type="ctrTitle"/>
          </p:nvPr>
        </p:nvSpPr>
        <p:spPr/>
        <p:txBody>
          <a:bodyPr/>
          <a:lstStyle/>
          <a:p>
            <a:r>
              <a:rPr lang="zh-CN" altLang="en-US" sz="3600" b="1" dirty="0">
                <a:latin typeface="DengXian" panose="02010600030101010101" pitchFamily="2" charset="-122"/>
                <a:ea typeface="DengXian" panose="02010600030101010101" pitchFamily="2" charset="-122"/>
              </a:rPr>
              <a:t>线性回归模型，条件期望函数与因果推断</a:t>
            </a:r>
            <a:endParaRPr lang="en-CA" sz="3600" b="1"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62937DC3-ED0C-4015-AD47-85D007842F7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39127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回归分解法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7999" y="1066800"/>
                <a:ext cx="11599917" cy="5221061"/>
              </a:xfrm>
            </p:spPr>
            <p:txBody>
              <a:bodyPr/>
              <a:lstStyle/>
              <a:p>
                <a:r>
                  <a:rPr lang="zh-CN" altLang="en-US" dirty="0"/>
                  <a:t>用最小二乘法计算得到被解释变量</a:t>
                </a:r>
                <a14:m>
                  <m:oMath xmlns:m="http://schemas.openxmlformats.org/officeDocument/2006/math">
                    <m:r>
                      <a:rPr lang="en-CA" i="1">
                        <a:latin typeface="Cambria Math" panose="02040503050406030204" pitchFamily="18" charset="0"/>
                      </a:rPr>
                      <m:t>𝑌</m:t>
                    </m:r>
                  </m:oMath>
                </a14:m>
                <a:r>
                  <a:rPr lang="zh-CN" altLang="en-US" dirty="0"/>
                  <a:t>和解释变量</a:t>
                </a:r>
                <a14:m>
                  <m:oMath xmlns:m="http://schemas.openxmlformats.org/officeDocument/2006/math">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e>
                    </m:d>
                  </m:oMath>
                </a14:m>
                <a:r>
                  <a:rPr lang="zh-CN" altLang="en-US" dirty="0"/>
                  <a:t>的线性函数关系</a:t>
                </a:r>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𝛼</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𝑘</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𝑒</m:t>
                          </m:r>
                        </m:e>
                      </m:acc>
                    </m:oMath>
                  </m:oMathPara>
                </a14:m>
                <a:endParaRPr lang="en-CA" dirty="0"/>
              </a:p>
              <a:p>
                <a:r>
                  <a:rPr lang="zh-CN" altLang="en-US" dirty="0"/>
                  <a:t>中的任何一个解释变量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oMath>
                </a14:m>
                <a:r>
                  <a:rPr lang="zh-CN" altLang="en-US" dirty="0"/>
                  <a:t>的系数</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oMath>
                </a14:m>
                <a:r>
                  <a:rPr lang="zh-CN" altLang="en-US" dirty="0"/>
                  <a:t>都等同于下面两步求得的解。</a:t>
                </a:r>
                <a:endParaRPr lang="en-CA" dirty="0"/>
              </a:p>
              <a:p>
                <a:r>
                  <a:rPr lang="zh-CN" altLang="en-US" b="1" dirty="0">
                    <a:solidFill>
                      <a:srgbClr val="FF0000"/>
                    </a:solidFill>
                  </a:rPr>
                  <a:t>第一步</a:t>
                </a:r>
                <a:r>
                  <a:rPr lang="zh-CN" altLang="en-US" dirty="0"/>
                  <a:t>：将</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oMath>
                </a14:m>
                <a:r>
                  <a:rPr lang="zh-CN" altLang="en-US" dirty="0"/>
                  <a:t>作为被解释变量，其它不包括</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oMath>
                </a14:m>
                <a:r>
                  <a:rPr lang="zh-CN" altLang="en-US" dirty="0"/>
                  <a:t>的解释变量作为自变量，用最小二乘法得到它们线性函数关系的残差项</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𝑣</m:t>
                            </m:r>
                          </m:e>
                        </m:acc>
                      </m:e>
                      <m:sub>
                        <m:r>
                          <a:rPr lang="en-CA" i="1">
                            <a:latin typeface="Cambria Math" panose="02040503050406030204" pitchFamily="18" charset="0"/>
                          </a:rPr>
                          <m:t>𝑖</m:t>
                        </m:r>
                      </m:sub>
                    </m:sSub>
                  </m:oMath>
                </a14:m>
                <a:r>
                  <a:rPr lang="zh-CN" altLang="en-US" dirty="0"/>
                  <a:t>，即用最小二乘法得到下面附属方程的系数和残差项。</a:t>
                </a:r>
                <a:endParaRPr lang="en-CA" dirty="0"/>
              </a:p>
              <a:p>
                <a:pPr algn="ct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𝑖</m:t>
                        </m:r>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𝑖</m:t>
                        </m:r>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𝑘</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𝑣</m:t>
                            </m:r>
                          </m:e>
                        </m:acc>
                      </m:e>
                      <m:sub>
                        <m:r>
                          <a:rPr lang="en-CA" i="1">
                            <a:latin typeface="Cambria Math" panose="02040503050406030204" pitchFamily="18" charset="0"/>
                          </a:rPr>
                          <m:t>𝑖</m:t>
                        </m:r>
                      </m:sub>
                    </m:sSub>
                  </m:oMath>
                </a14:m>
                <a:r>
                  <a:rPr lang="zh-CN" altLang="en-US" dirty="0"/>
                  <a:t>。</a:t>
                </a:r>
                <a:endParaRPr lang="en-CA" dirty="0"/>
              </a:p>
              <a:p>
                <a:r>
                  <a:rPr lang="zh-CN" altLang="en-US" b="1" dirty="0"/>
                  <a:t>第二步</a:t>
                </a:r>
                <a:r>
                  <a:rPr lang="zh-CN" altLang="en-US" dirty="0"/>
                  <a:t>：将</a:t>
                </a:r>
                <a14:m>
                  <m:oMath xmlns:m="http://schemas.openxmlformats.org/officeDocument/2006/math">
                    <m:r>
                      <a:rPr lang="en-CA" i="1">
                        <a:latin typeface="Cambria Math" panose="02040503050406030204" pitchFamily="18" charset="0"/>
                      </a:rPr>
                      <m:t>𝑌</m:t>
                    </m:r>
                  </m:oMath>
                </a14:m>
                <a:r>
                  <a:rPr lang="zh-CN" altLang="en-US" dirty="0"/>
                  <a:t>作为因变量，</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oMath>
                </a14:m>
                <a:r>
                  <a:rPr lang="zh-CN" altLang="en-US" dirty="0"/>
                  <a:t>作为自变量，用最小二乘法得到下面方程的系数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𝑖</m:t>
                        </m:r>
                      </m:sub>
                    </m:sSub>
                  </m:oMath>
                </a14:m>
                <a:r>
                  <a:rPr lang="zh-CN" altLang="en-US" dirty="0"/>
                  <a:t>。</a:t>
                </a:r>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𝑎</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𝜀</m:t>
                          </m:r>
                        </m:e>
                      </m:acc>
                    </m:oMath>
                  </m:oMathPara>
                </a14:m>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𝐶𝑜𝑣</m:t>
                          </m:r>
                          <m:r>
                            <a:rPr lang="en-CA" i="1">
                              <a:latin typeface="Cambria Math" panose="02040503050406030204" pitchFamily="18" charset="0"/>
                            </a:rPr>
                            <m:t>(</m:t>
                          </m:r>
                          <m:r>
                            <a:rPr lang="en-CA" i="1">
                              <a:latin typeface="Cambria Math" panose="02040503050406030204" pitchFamily="18" charset="0"/>
                            </a:rPr>
                            <m:t>𝑌</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num>
                        <m:den>
                          <m:r>
                            <a:rPr lang="en-CA" i="1">
                              <a:latin typeface="Cambria Math" panose="02040503050406030204" pitchFamily="18" charset="0"/>
                            </a:rPr>
                            <m:t>𝑉𝑎𝑟</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den>
                      </m:f>
                    </m:oMath>
                  </m:oMathPara>
                </a14:m>
                <a:endParaRPr lang="en-CA" dirty="0"/>
              </a:p>
              <a:p>
                <a:r>
                  <a:rPr lang="zh-CN" altLang="en-US" dirty="0"/>
                  <a:t>这个二元线性回归方程</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oMath>
                </a14:m>
                <a:r>
                  <a:rPr lang="zh-CN" altLang="en-US" dirty="0"/>
                  <a:t>系数的最小二乘法解</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oMath>
                </a14:m>
                <a:r>
                  <a:rPr lang="zh-CN" altLang="en-US" dirty="0"/>
                  <a:t>等于多元线性回归方程里</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oMath>
                </a14:m>
                <a:r>
                  <a:rPr lang="zh-CN" altLang="en-US" dirty="0"/>
                  <a:t>的解</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oMath>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7999" y="1066800"/>
                <a:ext cx="11599917" cy="5221061"/>
              </a:xfrm>
              <a:blipFill>
                <a:blip r:embed="rId2"/>
                <a:stretch>
                  <a:fillRect l="-788"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F1054E3-3004-459F-AC6D-BF4D92B172AE}"/>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11211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回归分解法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8000" y="1066800"/>
                <a:ext cx="10871200" cy="5523186"/>
              </a:xfrm>
            </p:spPr>
            <p:txBody>
              <a:bodyPr/>
              <a:lstStyle/>
              <a:p>
                <a:r>
                  <a:rPr lang="zh-CN" altLang="en-US" dirty="0"/>
                  <a:t>以模型</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为例，通过多元回归得到</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𝛼</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𝑒</m:t>
                        </m:r>
                      </m:e>
                    </m:acc>
                  </m:oMath>
                </a14:m>
                <a:r>
                  <a:rPr lang="zh-CN" altLang="en-US" dirty="0"/>
                  <a:t>，其中</a:t>
                </a:r>
                <a14:m>
                  <m:oMath xmlns:m="http://schemas.openxmlformats.org/officeDocument/2006/math">
                    <m:r>
                      <a:rPr lang="en-CA" i="1">
                        <a:latin typeface="Cambria Math" panose="02040503050406030204" pitchFamily="18" charset="0"/>
                      </a:rPr>
                      <m:t>𝐸𝐷𝑈</m:t>
                    </m:r>
                  </m:oMath>
                </a14:m>
                <a:r>
                  <a:rPr lang="zh-CN" altLang="en-US" dirty="0"/>
                  <a:t>的系数</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oMath>
                </a14:m>
                <a:r>
                  <a:rPr lang="zh-CN" altLang="en-US" dirty="0"/>
                  <a:t>等同以下两步得到系数。</a:t>
                </a:r>
                <a:r>
                  <a:rPr lang="en-CA" dirty="0"/>
                  <a:t>  </a:t>
                </a:r>
              </a:p>
              <a:p>
                <a:r>
                  <a:rPr lang="zh-CN" altLang="en-US" b="1" dirty="0">
                    <a:solidFill>
                      <a:srgbClr val="FF0000"/>
                    </a:solidFill>
                  </a:rPr>
                  <a:t>第一步</a:t>
                </a:r>
                <a:r>
                  <a:rPr lang="zh-CN" altLang="en-US" dirty="0"/>
                  <a:t>： 将</a:t>
                </a:r>
                <a14:m>
                  <m:oMath xmlns:m="http://schemas.openxmlformats.org/officeDocument/2006/math">
                    <m:r>
                      <a:rPr lang="en-CA" i="1">
                        <a:latin typeface="Cambria Math" panose="02040503050406030204" pitchFamily="18" charset="0"/>
                      </a:rPr>
                      <m:t>𝐸𝐷𝑈</m:t>
                    </m:r>
                  </m:oMath>
                </a14:m>
                <a:r>
                  <a:rPr lang="zh-CN" altLang="en-US" dirty="0"/>
                  <a:t>对</a:t>
                </a:r>
                <a14:m>
                  <m:oMath xmlns:m="http://schemas.openxmlformats.org/officeDocument/2006/math">
                    <m:r>
                      <a:rPr lang="en-CA" i="1">
                        <a:latin typeface="Cambria Math" panose="02040503050406030204" pitchFamily="18" charset="0"/>
                      </a:rPr>
                      <m:t>𝐼𝑄</m:t>
                    </m:r>
                  </m:oMath>
                </a14:m>
                <a:r>
                  <a:rPr lang="zh-CN" altLang="en-US" dirty="0"/>
                  <a:t>做线性回归（即用最小二乘法）得到残差项</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a14:m>
                <a:r>
                  <a:rPr lang="zh-CN" altLang="en-US" dirty="0"/>
                  <a:t>，这样首先排除了</a:t>
                </a:r>
                <a14:m>
                  <m:oMath xmlns:m="http://schemas.openxmlformats.org/officeDocument/2006/math">
                    <m:r>
                      <a:rPr lang="en-CA" i="1">
                        <a:latin typeface="Cambria Math" panose="02040503050406030204" pitchFamily="18" charset="0"/>
                      </a:rPr>
                      <m:t>𝐸𝐷𝑈</m:t>
                    </m:r>
                  </m:oMath>
                </a14:m>
                <a:r>
                  <a:rPr lang="zh-CN" altLang="en-US" dirty="0"/>
                  <a:t>变化中和</a:t>
                </a:r>
                <a14:m>
                  <m:oMath xmlns:m="http://schemas.openxmlformats.org/officeDocument/2006/math">
                    <m:r>
                      <a:rPr lang="en-CA" i="1">
                        <a:latin typeface="Cambria Math" panose="02040503050406030204" pitchFamily="18" charset="0"/>
                      </a:rPr>
                      <m:t>𝐼𝑄</m:t>
                    </m:r>
                  </m:oMath>
                </a14:m>
                <a:r>
                  <a:rPr lang="zh-CN" altLang="en-US" dirty="0"/>
                  <a:t>相关的部分，即：</a:t>
                </a:r>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1</m:t>
                          </m:r>
                        </m:sub>
                      </m:sSub>
                      <m:r>
                        <a:rPr lang="en-CA" i="1">
                          <a:latin typeface="Cambria Math" panose="02040503050406030204" pitchFamily="18" charset="0"/>
                        </a:rPr>
                        <m:t>𝐼𝑄</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m:oMathPara>
                </a14:m>
                <a:endParaRPr lang="en-CA" dirty="0"/>
              </a:p>
              <a:p>
                <a:r>
                  <a:rPr lang="zh-CN" altLang="en-US" b="1" dirty="0">
                    <a:solidFill>
                      <a:srgbClr val="FF0000"/>
                    </a:solidFill>
                  </a:rPr>
                  <a:t>第二步</a:t>
                </a:r>
                <a:r>
                  <a:rPr lang="zh-CN" altLang="en-US" dirty="0"/>
                  <a:t>：将</a:t>
                </a:r>
                <a14:m>
                  <m:oMath xmlns:m="http://schemas.openxmlformats.org/officeDocument/2006/math">
                    <m:r>
                      <a:rPr lang="en-CA" i="1">
                        <a:latin typeface="Cambria Math" panose="02040503050406030204" pitchFamily="18" charset="0"/>
                      </a:rPr>
                      <m:t>𝐼𝑁𝐶</m:t>
                    </m:r>
                  </m:oMath>
                </a14:m>
                <a:r>
                  <a:rPr lang="zh-CN" altLang="en-US" dirty="0"/>
                  <a:t>对残差项</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a14:m>
                <a:r>
                  <a:rPr lang="zh-CN" altLang="en-US" dirty="0"/>
                  <a:t>做线性回归，得到</a:t>
                </a:r>
                <a14:m>
                  <m:oMath xmlns:m="http://schemas.openxmlformats.org/officeDocument/2006/math">
                    <m:r>
                      <a:rPr lang="en-CA" i="1">
                        <a:latin typeface="Cambria Math" panose="02040503050406030204" pitchFamily="18" charset="0"/>
                      </a:rPr>
                      <m:t>𝐸𝐷𝑈</m:t>
                    </m:r>
                  </m:oMath>
                </a14:m>
                <a:r>
                  <a:rPr lang="zh-CN" altLang="en-US" dirty="0"/>
                  <a:t>对</a:t>
                </a:r>
                <a14:m>
                  <m:oMath xmlns:m="http://schemas.openxmlformats.org/officeDocument/2006/math">
                    <m:r>
                      <a:rPr lang="en-CA" i="1">
                        <a:latin typeface="Cambria Math" panose="02040503050406030204" pitchFamily="18" charset="0"/>
                      </a:rPr>
                      <m:t>𝐼𝑁𝐶</m:t>
                    </m:r>
                  </m:oMath>
                </a14:m>
                <a:r>
                  <a:rPr lang="zh-CN" altLang="en-US" dirty="0"/>
                  <a:t>的单独影响，即：</a:t>
                </a:r>
                <a:endParaRPr lang="en-CA" dirty="0"/>
              </a:p>
              <a:p>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𝑎</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𝜀</m:t>
                        </m:r>
                      </m:e>
                    </m:acc>
                  </m:oMath>
                </a14:m>
                <a:r>
                  <a:rPr lang="zh-CN" altLang="en-US" dirty="0"/>
                  <a:t>。</a:t>
                </a:r>
                <a:endParaRPr lang="en-CA" dirty="0"/>
              </a:p>
              <a:p>
                <a:r>
                  <a:rPr lang="zh-CN" altLang="en-US" dirty="0"/>
                  <a:t>根据二元回归的系数公式，</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oMath>
                </a14:m>
                <a:r>
                  <a:rPr lang="zh-CN" altLang="en-US" dirty="0"/>
                  <a:t>有个简单的表达式是：</a:t>
                </a:r>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r>
                        <a:rPr lang="en-CA">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𝐶𝑜𝑣</m:t>
                          </m:r>
                          <m:r>
                            <a:rPr lang="en-CA" i="1">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r>
                            <a:rPr lang="en-CA" i="1">
                              <a:latin typeface="Cambria Math" panose="02040503050406030204" pitchFamily="18" charset="0"/>
                            </a:rPr>
                            <m:t>)</m:t>
                          </m:r>
                        </m:num>
                        <m:den>
                          <m:r>
                            <a:rPr lang="en-CA" i="1">
                              <a:latin typeface="Cambria Math" panose="02040503050406030204" pitchFamily="18" charset="0"/>
                            </a:rPr>
                            <m:t>𝑉𝑎𝑟</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r>
                            <a:rPr lang="en-CA" i="1">
                              <a:latin typeface="Cambria Math" panose="02040503050406030204" pitchFamily="18" charset="0"/>
                            </a:rPr>
                            <m:t>)</m:t>
                          </m:r>
                        </m:den>
                      </m:f>
                    </m:oMath>
                  </m:oMathPara>
                </a14:m>
                <a:endParaRPr lang="en-CA" dirty="0"/>
              </a:p>
              <a:p>
                <a:r>
                  <a:rPr lang="zh-CN" altLang="en-US" dirty="0"/>
                  <a:t>从上式我们看到，</a:t>
                </a:r>
                <a14:m>
                  <m:oMath xmlns:m="http://schemas.openxmlformats.org/officeDocument/2006/math">
                    <m:r>
                      <a:rPr lang="en-CA" i="1">
                        <a:latin typeface="Cambria Math" panose="02040503050406030204" pitchFamily="18" charset="0"/>
                      </a:rPr>
                      <m:t>𝐸𝐷𝑈</m:t>
                    </m:r>
                  </m:oMath>
                </a14:m>
                <a:r>
                  <a:rPr lang="zh-CN" altLang="en-US" dirty="0"/>
                  <a:t>对</a:t>
                </a:r>
                <a14:m>
                  <m:oMath xmlns:m="http://schemas.openxmlformats.org/officeDocument/2006/math">
                    <m:r>
                      <a:rPr lang="en-CA" i="1">
                        <a:latin typeface="Cambria Math" panose="02040503050406030204" pitchFamily="18" charset="0"/>
                      </a:rPr>
                      <m:t>𝐼𝑁𝐶</m:t>
                    </m:r>
                  </m:oMath>
                </a14:m>
                <a:r>
                  <a:rPr lang="zh-CN" altLang="en-US" dirty="0"/>
                  <a:t>的因果影响系数是取决于</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a14:m>
                <a:r>
                  <a:rPr lang="zh-CN" altLang="en-US" dirty="0"/>
                  <a:t>（</a:t>
                </a:r>
                <a14:m>
                  <m:oMath xmlns:m="http://schemas.openxmlformats.org/officeDocument/2006/math">
                    <m:r>
                      <a:rPr lang="en-CA" i="1">
                        <a:latin typeface="Cambria Math" panose="02040503050406030204" pitchFamily="18" charset="0"/>
                      </a:rPr>
                      <m:t>𝐸𝐷𝑈</m:t>
                    </m:r>
                  </m:oMath>
                </a14:m>
                <a:r>
                  <a:rPr lang="zh-CN" altLang="en-US" dirty="0"/>
                  <a:t>变化中和</a:t>
                </a:r>
                <a14:m>
                  <m:oMath xmlns:m="http://schemas.openxmlformats.org/officeDocument/2006/math">
                    <m:r>
                      <a:rPr lang="en-CA" i="1">
                        <a:latin typeface="Cambria Math" panose="02040503050406030204" pitchFamily="18" charset="0"/>
                      </a:rPr>
                      <m:t>𝐼𝑄</m:t>
                    </m:r>
                  </m:oMath>
                </a14:m>
                <a:r>
                  <a:rPr lang="zh-CN" altLang="en-US" dirty="0"/>
                  <a:t>不相关的部分）和</a:t>
                </a:r>
                <a14:m>
                  <m:oMath xmlns:m="http://schemas.openxmlformats.org/officeDocument/2006/math">
                    <m:r>
                      <a:rPr lang="en-CA" i="1">
                        <a:latin typeface="Cambria Math" panose="02040503050406030204" pitchFamily="18" charset="0"/>
                      </a:rPr>
                      <m:t>𝐼𝑁𝐶</m:t>
                    </m:r>
                  </m:oMath>
                </a14:m>
                <a:r>
                  <a:rPr lang="zh-CN" altLang="en-US" dirty="0"/>
                  <a:t>的相关性程度（即图中的第</a:t>
                </a:r>
                <a:r>
                  <a:rPr lang="en-CA" dirty="0"/>
                  <a:t>2</a:t>
                </a:r>
                <a:r>
                  <a:rPr lang="zh-CN" altLang="en-US" dirty="0"/>
                  <a:t>部分）。</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8000" y="1066800"/>
                <a:ext cx="10871200" cy="5523186"/>
              </a:xfrm>
              <a:blipFill>
                <a:blip r:embed="rId2"/>
                <a:stretch>
                  <a:fillRect l="-841" t="-773" r="-190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4D4B367-6A27-4AF6-B87B-9B880DC85E6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8692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b="1" dirty="0"/>
              <a:t>内生性和因果关系</a:t>
            </a:r>
            <a:endParaRPr lang="en-CA" dirty="0"/>
          </a:p>
        </p:txBody>
      </p:sp>
      <p:sp>
        <p:nvSpPr>
          <p:cNvPr id="4" name="Footer Placeholder 3">
            <a:extLst>
              <a:ext uri="{FF2B5EF4-FFF2-40B4-BE49-F238E27FC236}">
                <a16:creationId xmlns:a16="http://schemas.microsoft.com/office/drawing/2014/main" id="{5D3B89D1-2230-4E3B-9D79-4348D22B4C0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1972089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什么是内生性</a:t>
            </a:r>
            <a:r>
              <a:rPr lang="en-CA" altLang="zh-CN"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广义来讲，对于一个线性回归模型</a:t>
                </a:r>
                <a14:m>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𝐾</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𝐾</m:t>
                        </m:r>
                      </m:sub>
                    </m:sSub>
                    <m:r>
                      <a:rPr lang="en-CA" i="1">
                        <a:latin typeface="Cambria Math" panose="02040503050406030204" pitchFamily="18" charset="0"/>
                      </a:rPr>
                      <m:t>+</m:t>
                    </m:r>
                    <m:r>
                      <a:rPr lang="en-CA" i="1">
                        <a:latin typeface="Cambria Math" panose="02040503050406030204" pitchFamily="18" charset="0"/>
                      </a:rPr>
                      <m:t>𝑒</m:t>
                    </m:r>
                  </m:oMath>
                </a14:m>
                <a:r>
                  <a:rPr lang="en-CA" dirty="0"/>
                  <a:t> </a:t>
                </a:r>
                <a:r>
                  <a:rPr lang="zh-CN" altLang="en-US" dirty="0"/>
                  <a:t>，如果干扰项和解释变量是相关的，即</a:t>
                </a:r>
                <a14:m>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r>
                      <a:rPr lang="en-CA" i="1">
                        <a:latin typeface="Cambria Math" panose="02040503050406030204" pitchFamily="18" charset="0"/>
                      </a:rPr>
                      <m:t>𝑒</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𝐾</m:t>
                        </m:r>
                      </m:sub>
                    </m:sSub>
                    <m:r>
                      <a:rPr lang="en-CA" i="1">
                        <a:latin typeface="Cambria Math" panose="02040503050406030204" pitchFamily="18" charset="0"/>
                      </a:rPr>
                      <m:t>)≠0</m:t>
                    </m:r>
                  </m:oMath>
                </a14:m>
                <a:r>
                  <a:rPr lang="zh-CN" altLang="en-US" dirty="0"/>
                  <a:t>，我们说这个线性模型存在内生性的问题。</a:t>
                </a:r>
                <a:endParaRPr lang="en-CA"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例如第</a:t>
                </a:r>
                <a:r>
                  <a:rPr lang="en-CA" dirty="0"/>
                  <a:t>1</a:t>
                </a:r>
                <a:r>
                  <a:rPr lang="zh-CN" altLang="en-US" dirty="0"/>
                  <a:t>节里的模型</a:t>
                </a:r>
                <a:r>
                  <a:rPr lang="en-CA" dirty="0"/>
                  <a:t>2</a:t>
                </a:r>
                <a:r>
                  <a:rPr lang="zh-CN" altLang="en-US" dirty="0"/>
                  <a:t>：</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𝜀</m:t>
                    </m:r>
                  </m:oMath>
                </a14:m>
                <a:r>
                  <a:rPr lang="en-CA" dirty="0"/>
                  <a:t> </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。我们知道干扰项里包含了</a:t>
                </a:r>
                <a:r>
                  <a:rPr lang="en-CA" i="1" dirty="0"/>
                  <a:t>IQ</a:t>
                </a:r>
                <a:r>
                  <a:rPr lang="zh-CN" altLang="en-US" dirty="0"/>
                  <a:t>变量，因此</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，存在内生性问题。</a:t>
                </a:r>
                <a:endParaRPr lang="en-CA"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这里需要注意的是模型</a:t>
                </a:r>
                <a14:m>
                  <m:oMath xmlns:m="http://schemas.openxmlformats.org/officeDocument/2006/math">
                    <m:r>
                      <a:rPr lang="en-CA" i="1">
                        <a:latin typeface="Cambria Math" panose="02040503050406030204" pitchFamily="18" charset="0"/>
                      </a:rPr>
                      <m:t>3</m:t>
                    </m:r>
                    <m:r>
                      <a:rPr lang="zh-CN" altLang="en-US" i="1">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𝑢</m:t>
                    </m:r>
                    <m:r>
                      <a:rPr lang="zh-CN" altLang="en-US"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r>
                      <a:rPr lang="zh-CN" altLang="en-US">
                        <a:latin typeface="Cambria Math" panose="02040503050406030204" pitchFamily="18" charset="0"/>
                      </a:rPr>
                      <m:t>。</m:t>
                    </m:r>
                  </m:oMath>
                </a14:m>
                <a:r>
                  <a:rPr lang="zh-CN" altLang="en-US" dirty="0"/>
                  <a:t> 表面上不存在内生性问题。但我们知道</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是错误判断干扰项和解释变量关系的后果，满足这个关系的干扰项不是真实的干扰项。因此</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并不代表真实的干扰项和解释变量不相关。</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1752"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239E721-E55B-4BCE-8F70-0B30FF69953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00683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CA" dirty="0"/>
            </a:br>
            <a:r>
              <a:rPr lang="zh-CN" altLang="en-US" dirty="0"/>
              <a:t>内生性来源</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造成干扰项和解释变量相关</a:t>
                </a:r>
                <a14:m>
                  <m:oMath xmlns:m="http://schemas.openxmlformats.org/officeDocument/2006/math">
                    <m:r>
                      <m:rPr>
                        <m:sty m:val="p"/>
                      </m:rPr>
                      <a:rPr lang="en-US" altLang="zh-CN" b="0" i="1" dirty="0" smtClean="0">
                        <a:latin typeface="Cambria Math" panose="02040503050406030204" pitchFamily="18" charset="0"/>
                      </a:rPr>
                      <m:t>E</m:t>
                    </m:r>
                    <m:r>
                      <a:rPr lang="en-CA" b="0" i="1">
                        <a:latin typeface="Cambria Math" panose="02040503050406030204" pitchFamily="18" charset="0"/>
                      </a:rPr>
                      <m:t>(</m:t>
                    </m:r>
                    <m:r>
                      <a:rPr lang="en-CA" b="0" i="1">
                        <a:latin typeface="Cambria Math" panose="02040503050406030204" pitchFamily="18" charset="0"/>
                      </a:rPr>
                      <m:t>𝑒</m:t>
                    </m:r>
                    <m:r>
                      <a:rPr lang="en-CA" b="0" i="1">
                        <a:latin typeface="Cambria Math" panose="02040503050406030204" pitchFamily="18" charset="0"/>
                      </a:rPr>
                      <m:t>|</m:t>
                    </m:r>
                    <m:sSub>
                      <m:sSubPr>
                        <m:ctrlPr>
                          <a:rPr lang="en-CA" i="1">
                            <a:latin typeface="Cambria Math" panose="02040503050406030204" pitchFamily="18" charset="0"/>
                          </a:rPr>
                        </m:ctrlPr>
                      </m:sSubPr>
                      <m:e>
                        <m:r>
                          <a:rPr lang="en-CA" b="0" i="1">
                            <a:latin typeface="Cambria Math" panose="02040503050406030204" pitchFamily="18" charset="0"/>
                          </a:rPr>
                          <m:t>𝑋</m:t>
                        </m:r>
                      </m:e>
                      <m:sub>
                        <m:r>
                          <a:rPr lang="en-CA" b="0" i="1">
                            <a:latin typeface="Cambria Math" panose="02040503050406030204" pitchFamily="18" charset="0"/>
                          </a:rPr>
                          <m:t>1</m:t>
                        </m:r>
                      </m:sub>
                    </m:sSub>
                    <m:r>
                      <a:rPr lang="en-CA" b="0" i="1">
                        <a:latin typeface="Cambria Math" panose="02040503050406030204" pitchFamily="18" charset="0"/>
                      </a:rPr>
                      <m:t>,</m:t>
                    </m:r>
                    <m:sSub>
                      <m:sSubPr>
                        <m:ctrlPr>
                          <a:rPr lang="en-CA" i="1">
                            <a:latin typeface="Cambria Math" panose="02040503050406030204" pitchFamily="18" charset="0"/>
                          </a:rPr>
                        </m:ctrlPr>
                      </m:sSubPr>
                      <m:e>
                        <m:r>
                          <a:rPr lang="en-CA" b="0" i="1">
                            <a:latin typeface="Cambria Math" panose="02040503050406030204" pitchFamily="18" charset="0"/>
                          </a:rPr>
                          <m:t>𝑋</m:t>
                        </m:r>
                      </m:e>
                      <m:sub>
                        <m:r>
                          <a:rPr lang="en-CA" b="0" i="1">
                            <a:latin typeface="Cambria Math" panose="02040503050406030204" pitchFamily="18" charset="0"/>
                          </a:rPr>
                          <m:t>2</m:t>
                        </m:r>
                      </m:sub>
                    </m:sSub>
                    <m:r>
                      <a:rPr lang="en-CA" b="0" i="1">
                        <a:latin typeface="Cambria Math" panose="02040503050406030204" pitchFamily="18" charset="0"/>
                      </a:rPr>
                      <m:t>,..,</m:t>
                    </m:r>
                    <m:sSub>
                      <m:sSubPr>
                        <m:ctrlPr>
                          <a:rPr lang="en-CA" i="1">
                            <a:latin typeface="Cambria Math" panose="02040503050406030204" pitchFamily="18" charset="0"/>
                          </a:rPr>
                        </m:ctrlPr>
                      </m:sSubPr>
                      <m:e>
                        <m:r>
                          <a:rPr lang="en-CA" b="0" i="1">
                            <a:latin typeface="Cambria Math" panose="02040503050406030204" pitchFamily="18" charset="0"/>
                          </a:rPr>
                          <m:t>𝑋</m:t>
                        </m:r>
                      </m:e>
                      <m:sub>
                        <m:r>
                          <a:rPr lang="en-CA" b="0" i="1">
                            <a:latin typeface="Cambria Math" panose="02040503050406030204" pitchFamily="18" charset="0"/>
                          </a:rPr>
                          <m:t>𝐾</m:t>
                        </m:r>
                      </m:sub>
                    </m:sSub>
                    <m:r>
                      <a:rPr lang="en-CA" b="0" i="1">
                        <a:latin typeface="Cambria Math" panose="02040503050406030204" pitchFamily="18" charset="0"/>
                      </a:rPr>
                      <m:t>)≠0</m:t>
                    </m:r>
                  </m:oMath>
                </a14:m>
                <a:r>
                  <a:rPr lang="zh-CN" altLang="en-US" dirty="0"/>
                  <a:t>的原因有三种情况。</a:t>
                </a:r>
                <a:endParaRPr lang="en-US" altLang="zh-CN" dirty="0"/>
              </a:p>
              <a:p>
                <a:endParaRPr lang="en-US" dirty="0"/>
              </a:p>
              <a:p>
                <a:r>
                  <a:rPr lang="en-US" dirty="0"/>
                  <a:t>A. </a:t>
                </a:r>
                <a:r>
                  <a:rPr lang="zh-CN" altLang="en-US" dirty="0"/>
                  <a:t>遗漏解释变量</a:t>
                </a:r>
                <a:endParaRPr lang="en-US" altLang="zh-CN" dirty="0"/>
              </a:p>
              <a:p>
                <a:endParaRPr lang="en-US" altLang="zh-CN" dirty="0"/>
              </a:p>
              <a:p>
                <a:r>
                  <a:rPr lang="en-US" altLang="zh-CN" dirty="0"/>
                  <a:t>B</a:t>
                </a:r>
                <a:r>
                  <a:rPr lang="en-CA" altLang="zh-CN" dirty="0"/>
                  <a:t>. </a:t>
                </a:r>
                <a:r>
                  <a:rPr lang="zh-CN" altLang="en-US" dirty="0"/>
                  <a:t>解释变量的测量误差</a:t>
                </a:r>
                <a:endParaRPr lang="en-CA" dirty="0"/>
              </a:p>
              <a:p>
                <a:endParaRPr lang="en-US" dirty="0"/>
              </a:p>
              <a:p>
                <a:r>
                  <a:rPr lang="en-US" dirty="0"/>
                  <a:t>C. </a:t>
                </a:r>
                <a:r>
                  <a:rPr lang="zh-CN" altLang="en-US" dirty="0"/>
                  <a:t>互为因果</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63C04B1-A3ED-4D64-8449-7A8B82313E9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917398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遗漏解释变量</a:t>
            </a:r>
            <a:endParaRPr lang="en-CA" dirty="0">
              <a:latin typeface="DengXian" panose="02010600030101010101" pitchFamily="2" charset="-122"/>
              <a:ea typeface="DengXian" panose="02010600030101010101" pitchFamily="2" charset="-122"/>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假设一个有因果关系的模型为：</a:t>
                </a:r>
                <a:endParaRPr lang="en-US" altLang="zh-CN" dirty="0"/>
              </a:p>
              <a:p>
                <a:pPr algn="ctr"/>
                <a14:m>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r>
                      <a:rPr lang="en-CA" i="1">
                        <a:latin typeface="Cambria Math" panose="02040503050406030204" pitchFamily="18" charset="0"/>
                      </a:rPr>
                      <m:t>𝑒</m:t>
                    </m:r>
                  </m:oMath>
                </a14:m>
                <a:r>
                  <a:rPr lang="zh-CN" altLang="en-US" dirty="0"/>
                  <a:t>，</a:t>
                </a:r>
                <a14:m>
                  <m:oMath xmlns:m="http://schemas.openxmlformats.org/officeDocument/2006/math">
                    <m:r>
                      <m:rPr>
                        <m:sty m:val="p"/>
                      </m:rPr>
                      <a:rPr lang="en-CA">
                        <a:latin typeface="Cambria Math" panose="02040503050406030204" pitchFamily="18" charset="0"/>
                      </a:rPr>
                      <m:t>E</m:t>
                    </m:r>
                    <m:d>
                      <m:dPr>
                        <m:ctrlPr>
                          <a:rPr lang="en-CA" i="1">
                            <a:latin typeface="Cambria Math" panose="02040503050406030204" pitchFamily="18" charset="0"/>
                          </a:rPr>
                        </m:ctrlPr>
                      </m:dPr>
                      <m:e>
                        <m:r>
                          <a:rPr lang="en-CA" i="1">
                            <a:latin typeface="Cambria Math" panose="02040503050406030204" pitchFamily="18" charset="0"/>
                          </a:rPr>
                          <m:t>𝑒</m:t>
                        </m:r>
                      </m:e>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e>
                    </m:d>
                    <m:r>
                      <a:rPr lang="en-CA" i="1">
                        <a:latin typeface="Cambria Math" panose="02040503050406030204" pitchFamily="18" charset="0"/>
                      </a:rPr>
                      <m:t>=0</m:t>
                    </m:r>
                  </m:oMath>
                </a14:m>
                <a:r>
                  <a:rPr lang="zh-CN" altLang="en-US" dirty="0"/>
                  <a:t>，</a:t>
                </a:r>
                <a:endParaRPr lang="en-US" altLang="zh-CN" dirty="0"/>
              </a:p>
              <a:p>
                <a:r>
                  <a:rPr lang="zh-CN" altLang="en-US" dirty="0"/>
                  <a:t>但回归估计的模型遗漏了</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oMath>
                </a14:m>
                <a:r>
                  <a:rPr lang="en-CA" dirty="0"/>
                  <a:t> </a:t>
                </a:r>
                <a:r>
                  <a:rPr lang="zh-CN" altLang="en-US" dirty="0"/>
                  <a:t>这个变量，使用以下模型：</a:t>
                </a:r>
                <a:endParaRPr lang="en-US" altLang="zh-CN" dirty="0"/>
              </a:p>
              <a:p>
                <a:pPr algn="ctr"/>
                <a14:m>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r>
                      <a:rPr lang="en-CA" i="1">
                        <a:latin typeface="Cambria Math" panose="02040503050406030204" pitchFamily="18" charset="0"/>
                      </a:rPr>
                      <m:t>𝑣</m:t>
                    </m:r>
                  </m:oMath>
                </a14:m>
                <a:r>
                  <a:rPr lang="en-CA" dirty="0"/>
                  <a:t> </a:t>
                </a:r>
                <a:r>
                  <a:rPr lang="zh-CN" altLang="en-US" dirty="0"/>
                  <a:t>。</a:t>
                </a:r>
                <a:endParaRPr lang="en-US" altLang="zh-CN" dirty="0"/>
              </a:p>
              <a:p>
                <a:r>
                  <a:rPr lang="zh-CN" altLang="en-US" dirty="0"/>
                  <a:t>那么</a:t>
                </a:r>
                <a:endParaRPr lang="en-US" altLang="zh-CN" dirty="0"/>
              </a:p>
              <a:p>
                <a:pPr algn="ctr"/>
                <a14:m>
                  <m:oMath xmlns:m="http://schemas.openxmlformats.org/officeDocument/2006/math">
                    <m:r>
                      <m:rPr>
                        <m:sty m:val="p"/>
                      </m:rPr>
                      <a:rPr lang="en-CA">
                        <a:latin typeface="Cambria Math" panose="02040503050406030204" pitchFamily="18" charset="0"/>
                      </a:rPr>
                      <m:t>E</m:t>
                    </m:r>
                    <m:d>
                      <m:dPr>
                        <m:ctrlPr>
                          <a:rPr lang="en-CA" i="1">
                            <a:latin typeface="Cambria Math" panose="02040503050406030204" pitchFamily="18" charset="0"/>
                          </a:rPr>
                        </m:ctrlPr>
                      </m:dPr>
                      <m:e>
                        <m:r>
                          <a:rPr lang="en-CA" i="1">
                            <a:latin typeface="Cambria Math" panose="02040503050406030204" pitchFamily="18" charset="0"/>
                          </a:rPr>
                          <m:t>𝑣</m:t>
                        </m:r>
                      </m:e>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e>
                    </m:d>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r>
                          <a:rPr lang="en-CA" i="1">
                            <a:latin typeface="Cambria Math" panose="02040503050406030204" pitchFamily="18" charset="0"/>
                          </a:rPr>
                          <m:t>𝑒</m:t>
                        </m:r>
                      </m:e>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e>
                    </m:d>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𝐸</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)≠0</m:t>
                    </m:r>
                  </m:oMath>
                </a14:m>
                <a:r>
                  <a:rPr lang="zh-CN" altLang="en-US" dirty="0"/>
                  <a:t>，如果</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oMath>
                </a14:m>
                <a:r>
                  <a:rPr lang="zh-CN" altLang="en-US" dirty="0"/>
                  <a:t>存在相关性。</a:t>
                </a:r>
                <a:endParaRPr lang="en-CA" dirty="0"/>
              </a:p>
              <a:p>
                <a:endParaRPr lang="en-US" altLang="zh-CN" dirty="0"/>
              </a:p>
              <a:p>
                <a:r>
                  <a:rPr lang="zh-CN" altLang="en-US" b="1" dirty="0"/>
                  <a:t>可见遗漏变量造成内生性的原因是</a:t>
                </a:r>
                <a:r>
                  <a:rPr lang="zh-CN" altLang="en-US" dirty="0"/>
                  <a:t>：遗漏变量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oMath>
                </a14:m>
                <a:r>
                  <a:rPr lang="zh-CN" altLang="en-US" dirty="0"/>
                  <a:t>和解释变量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oMath>
                </a14:m>
                <a:r>
                  <a:rPr lang="zh-CN" altLang="en-US" dirty="0"/>
                  <a:t>相关性造成了导致了包含遗漏变量的干扰项</a:t>
                </a:r>
                <a14:m>
                  <m:oMath xmlns:m="http://schemas.openxmlformats.org/officeDocument/2006/math">
                    <m:r>
                      <a:rPr lang="en-CA" i="1">
                        <a:latin typeface="Cambria Math" panose="02040503050406030204" pitchFamily="18" charset="0"/>
                      </a:rPr>
                      <m:t>𝑣</m:t>
                    </m:r>
                  </m:oMath>
                </a14:m>
                <a:r>
                  <a:rPr lang="zh-CN" altLang="en-US" dirty="0"/>
                  <a:t>和解释变量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oMath>
                </a14:m>
                <a:r>
                  <a:rPr lang="zh-CN" altLang="en-US" dirty="0"/>
                  <a:t>相关</a:t>
                </a:r>
                <a:r>
                  <a:rPr lang="zh-CN" altLang="en-US" b="1"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151E71C-4F03-4F0A-A761-AB41CE726B5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326818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解释变量的测量误差</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7999" y="1066800"/>
                <a:ext cx="11322493" cy="5221061"/>
              </a:xfrm>
            </p:spPr>
            <p:txBody>
              <a:bodyPr/>
              <a:lstStyle/>
              <a:p>
                <a:r>
                  <a:rPr lang="zh-CN" altLang="en-US" sz="2000" dirty="0"/>
                  <a:t>假设一个有因果关系的模型：</a:t>
                </a:r>
                <a:endParaRPr lang="en-US" altLang="zh-CN" sz="2000" dirty="0"/>
              </a:p>
              <a:p>
                <a:pPr algn="ct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𝑒</m:t>
                    </m:r>
                  </m:oMath>
                </a14:m>
                <a:r>
                  <a:rPr lang="zh-CN" altLang="en-US" sz="2000" dirty="0"/>
                  <a:t>，</a:t>
                </a:r>
                <a14:m>
                  <m:oMath xmlns:m="http://schemas.openxmlformats.org/officeDocument/2006/math">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i="1">
                            <a:latin typeface="Cambria Math" panose="02040503050406030204" pitchFamily="18" charset="0"/>
                          </a:rPr>
                          <m:t>𝑒</m:t>
                        </m:r>
                      </m:e>
                      <m:e>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e>
                    </m:d>
                    <m:r>
                      <a:rPr lang="en-CA" sz="2000" i="1">
                        <a:latin typeface="Cambria Math" panose="02040503050406030204" pitchFamily="18" charset="0"/>
                      </a:rPr>
                      <m:t>=0</m:t>
                    </m:r>
                  </m:oMath>
                </a14:m>
                <a:r>
                  <a:rPr lang="en-CA" sz="2000" dirty="0"/>
                  <a:t> </a:t>
                </a:r>
                <a:r>
                  <a:rPr lang="zh-CN" altLang="en-US" sz="2000" dirty="0"/>
                  <a:t>。</a:t>
                </a:r>
                <a:endParaRPr lang="en-US" altLang="zh-CN" sz="2000" dirty="0"/>
              </a:p>
              <a:p>
                <a:r>
                  <a:rPr lang="zh-CN" altLang="en-US" sz="2000" dirty="0"/>
                  <a:t>在观测</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oMath>
                </a14:m>
                <a:r>
                  <a:rPr lang="en-CA" sz="2000" dirty="0"/>
                  <a:t> </a:t>
                </a:r>
                <a:r>
                  <a:rPr lang="zh-CN" altLang="en-US" sz="2000" dirty="0"/>
                  <a:t>时存在测量误差</a:t>
                </a:r>
                <a14:m>
                  <m:oMath xmlns:m="http://schemas.openxmlformats.org/officeDocument/2006/math">
                    <m:r>
                      <a:rPr lang="en-CA" sz="2000" i="1">
                        <a:latin typeface="Cambria Math" panose="02040503050406030204" pitchFamily="18" charset="0"/>
                      </a:rPr>
                      <m:t>𝑢</m:t>
                    </m:r>
                  </m:oMath>
                </a14:m>
                <a:r>
                  <a:rPr lang="en-CA" sz="2000" dirty="0"/>
                  <a:t> </a:t>
                </a:r>
                <a:r>
                  <a:rPr lang="zh-CN" altLang="en-US" sz="2000" dirty="0"/>
                  <a:t>，即观测到的</a:t>
                </a:r>
                <a:endParaRPr lang="en-US" sz="2000" i="1" dirty="0"/>
              </a:p>
              <a:p>
                <a:pPr algn="ctr"/>
                <a14:m>
                  <m:oMath xmlns:m="http://schemas.openxmlformats.org/officeDocument/2006/math">
                    <m:r>
                      <a:rPr lang="en-CA" sz="2000" i="1">
                        <a:latin typeface="Cambria Math" panose="02040503050406030204" pitchFamily="18" charset="0"/>
                      </a:rPr>
                      <m:t>𝑋</m:t>
                    </m:r>
                    <m:r>
                      <a:rPr lang="en-CA" sz="2000" i="1">
                        <a:latin typeface="Cambria Math" panose="02040503050406030204" pitchFamily="18" charset="0"/>
                      </a:rPr>
                      <m:t>=</m:t>
                    </m:r>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𝑢</m:t>
                    </m:r>
                  </m:oMath>
                </a14:m>
                <a:r>
                  <a:rPr lang="zh-CN" altLang="en-US" sz="2000" dirty="0"/>
                  <a:t>，</a:t>
                </a:r>
                <a:endParaRPr lang="en-US" altLang="zh-CN" sz="2000" dirty="0"/>
              </a:p>
              <a:p>
                <a:r>
                  <a:rPr lang="zh-CN" altLang="en-US" sz="2000" dirty="0"/>
                  <a:t>但测量误差</a:t>
                </a:r>
                <a14:m>
                  <m:oMath xmlns:m="http://schemas.openxmlformats.org/officeDocument/2006/math">
                    <m:r>
                      <a:rPr lang="en-CA" sz="2000" i="1">
                        <a:latin typeface="Cambria Math" panose="02040503050406030204" pitchFamily="18" charset="0"/>
                      </a:rPr>
                      <m:t>𝑢</m:t>
                    </m:r>
                  </m:oMath>
                </a14:m>
                <a:r>
                  <a:rPr lang="zh-CN" altLang="en-US" sz="2000" dirty="0"/>
                  <a:t>与</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oMath>
                </a14:m>
                <a:r>
                  <a:rPr lang="zh-CN" altLang="en-US" sz="2000" dirty="0"/>
                  <a:t>、</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oMath>
                </a14:m>
                <a:r>
                  <a:rPr lang="zh-CN" altLang="en-US" sz="2000" dirty="0"/>
                  <a:t>不相关，且均值为零。</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oMath>
                </a14:m>
                <a:r>
                  <a:rPr lang="zh-CN" altLang="en-US" sz="2000" dirty="0"/>
                  <a:t>观测值不存在测量误差，即</a:t>
                </a:r>
                <a14:m>
                  <m:oMath xmlns:m="http://schemas.openxmlformats.org/officeDocument/2006/math">
                    <m:r>
                      <a:rPr lang="en-CA" sz="2000" i="1">
                        <a:latin typeface="Cambria Math" panose="02040503050406030204" pitchFamily="18" charset="0"/>
                      </a:rPr>
                      <m:t>𝑌</m:t>
                    </m:r>
                    <m:r>
                      <a:rPr lang="en-CA" sz="2000" i="1">
                        <a:latin typeface="Cambria Math" panose="02040503050406030204" pitchFamily="18" charset="0"/>
                      </a:rPr>
                      <m:t>=</m:t>
                    </m:r>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oMath>
                </a14:m>
                <a:r>
                  <a:rPr lang="zh-CN" altLang="en-US" sz="2000" dirty="0"/>
                  <a:t>。</a:t>
                </a:r>
                <a:r>
                  <a:rPr lang="en-CA" sz="2000" dirty="0"/>
                  <a:t> </a:t>
                </a:r>
              </a:p>
              <a:p>
                <a:endParaRPr lang="en-CA" altLang="zh-CN" sz="2000" dirty="0"/>
              </a:p>
              <a:p>
                <a:r>
                  <a:rPr lang="zh-CN" altLang="en-US" sz="2000" dirty="0"/>
                  <a:t>把观测值带入模型：</a:t>
                </a:r>
                <a:endParaRPr lang="en-CA" sz="2000" dirty="0"/>
              </a:p>
              <a:p>
                <a:pPr/>
                <a14:m>
                  <m:oMathPara xmlns:m="http://schemas.openxmlformats.org/officeDocument/2006/math">
                    <m:oMathParaPr>
                      <m:jc m:val="centerGroup"/>
                    </m:oMathParaPr>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𝑒</m:t>
                      </m:r>
                    </m:oMath>
                  </m:oMathPara>
                </a14:m>
                <a:endParaRPr lang="en-CA" sz="2000" dirty="0"/>
              </a:p>
              <a:p>
                <a:pPr/>
                <a14:m>
                  <m:oMathPara xmlns:m="http://schemas.openxmlformats.org/officeDocument/2006/math">
                    <m:oMathParaPr>
                      <m:jc m:val="centerGroup"/>
                    </m:oMathParaPr>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d>
                        <m:dPr>
                          <m:ctrlPr>
                            <a:rPr lang="en-CA" sz="2000" i="1">
                              <a:latin typeface="Cambria Math" panose="02040503050406030204" pitchFamily="18" charset="0"/>
                            </a:rPr>
                          </m:ctrlPr>
                        </m:dPr>
                        <m:e>
                          <m:r>
                            <a:rPr lang="en-CA" sz="2000" i="1">
                              <a:latin typeface="Cambria Math" panose="02040503050406030204" pitchFamily="18" charset="0"/>
                            </a:rPr>
                            <m:t>𝑋</m:t>
                          </m:r>
                          <m:r>
                            <a:rPr lang="en-CA" sz="2000" i="1">
                              <a:latin typeface="Cambria Math" panose="02040503050406030204" pitchFamily="18" charset="0"/>
                            </a:rPr>
                            <m:t>−</m:t>
                          </m:r>
                          <m:r>
                            <a:rPr lang="en-CA" sz="2000" i="1">
                              <a:latin typeface="Cambria Math" panose="02040503050406030204" pitchFamily="18" charset="0"/>
                            </a:rPr>
                            <m:t>𝑢</m:t>
                          </m:r>
                        </m:e>
                      </m:d>
                      <m:r>
                        <a:rPr lang="en-CA" sz="2000" i="1">
                          <a:latin typeface="Cambria Math" panose="02040503050406030204" pitchFamily="18" charset="0"/>
                        </a:rPr>
                        <m:t>+</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𝑋</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𝑋</m:t>
                      </m:r>
                      <m:r>
                        <a:rPr lang="en-CA"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CA" sz="2000" i="1">
                                  <a:latin typeface="Cambria Math" panose="02040503050406030204" pitchFamily="18" charset="0"/>
                                </a:rPr>
                                <m:t>𝑣</m:t>
                              </m:r>
                            </m:e>
                          </m:groupChr>
                        </m:e>
                        <m:lim>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lim>
                      </m:limLow>
                    </m:oMath>
                  </m:oMathPara>
                </a14:m>
                <a:endParaRPr lang="en-CA" sz="2000" dirty="0"/>
              </a:p>
              <a:p>
                <a:r>
                  <a:rPr lang="zh-CN" altLang="en-US" sz="2000" dirty="0"/>
                  <a:t>这时观测值</a:t>
                </a:r>
                <a14:m>
                  <m:oMath xmlns:m="http://schemas.openxmlformats.org/officeDocument/2006/math">
                    <m:r>
                      <a:rPr lang="en-CA" sz="2000" i="1">
                        <a:latin typeface="Cambria Math" panose="02040503050406030204" pitchFamily="18" charset="0"/>
                      </a:rPr>
                      <m:t>𝑋</m:t>
                    </m:r>
                    <m:r>
                      <a:rPr lang="en-CA" sz="2000" i="1">
                        <a:latin typeface="Cambria Math" panose="02040503050406030204" pitchFamily="18" charset="0"/>
                      </a:rPr>
                      <m:t>=</m:t>
                    </m:r>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𝑢</m:t>
                    </m:r>
                  </m:oMath>
                </a14:m>
                <a:r>
                  <a:rPr lang="en-CA" sz="2000" dirty="0"/>
                  <a:t> </a:t>
                </a:r>
                <a:r>
                  <a:rPr lang="zh-CN" altLang="en-US" sz="2000" dirty="0"/>
                  <a:t>和干扰项</a:t>
                </a:r>
                <a14:m>
                  <m:oMath xmlns:m="http://schemas.openxmlformats.org/officeDocument/2006/math">
                    <m:r>
                      <a:rPr lang="en-CA" sz="2000" i="1">
                        <a:latin typeface="Cambria Math" panose="02040503050406030204" pitchFamily="18" charset="0"/>
                      </a:rPr>
                      <m:t>𝑣</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oMath>
                </a14:m>
                <a:r>
                  <a:rPr lang="en-CA" sz="2000" dirty="0"/>
                  <a:t>  </a:t>
                </a:r>
                <a:r>
                  <a:rPr lang="zh-CN" altLang="en-US" sz="2000" dirty="0"/>
                  <a:t>都包含了测量误差</a:t>
                </a:r>
                <a14:m>
                  <m:oMath xmlns:m="http://schemas.openxmlformats.org/officeDocument/2006/math">
                    <m:r>
                      <a:rPr lang="en-CA" sz="2000" i="1">
                        <a:latin typeface="Cambria Math" panose="02040503050406030204" pitchFamily="18" charset="0"/>
                      </a:rPr>
                      <m:t>𝑢</m:t>
                    </m:r>
                  </m:oMath>
                </a14:m>
                <a:r>
                  <a:rPr lang="zh-CN" altLang="en-US" sz="2000" dirty="0"/>
                  <a:t>。这造成了</a:t>
                </a:r>
                <a14:m>
                  <m:oMath xmlns:m="http://schemas.openxmlformats.org/officeDocument/2006/math">
                    <m:r>
                      <a:rPr lang="en-CA" sz="2000" i="1">
                        <a:latin typeface="Cambria Math" panose="02040503050406030204" pitchFamily="18" charset="0"/>
                      </a:rPr>
                      <m:t>𝐶𝑜𝑣</m:t>
                    </m:r>
                    <m:d>
                      <m:dPr>
                        <m:ctrlPr>
                          <a:rPr lang="en-CA" sz="2000" i="1">
                            <a:latin typeface="Cambria Math" panose="02040503050406030204" pitchFamily="18" charset="0"/>
                          </a:rPr>
                        </m:ctrlPr>
                      </m:dPr>
                      <m:e>
                        <m:r>
                          <a:rPr lang="en-CA" sz="2000" i="1">
                            <a:latin typeface="Cambria Math" panose="02040503050406030204" pitchFamily="18" charset="0"/>
                          </a:rPr>
                          <m:t>𝑋</m:t>
                        </m:r>
                        <m:r>
                          <a:rPr lang="en-CA" sz="2000" i="1">
                            <a:latin typeface="Cambria Math" panose="02040503050406030204" pitchFamily="18" charset="0"/>
                          </a:rPr>
                          <m:t>,</m:t>
                        </m:r>
                        <m:r>
                          <a:rPr lang="en-CA" sz="2000" i="1">
                            <a:latin typeface="Cambria Math" panose="02040503050406030204" pitchFamily="18" charset="0"/>
                          </a:rPr>
                          <m:t>𝑣</m:t>
                        </m:r>
                      </m:e>
                    </m:d>
                    <m:r>
                      <a:rPr lang="en-CA" sz="2000" i="1">
                        <a:latin typeface="Cambria Math" panose="02040503050406030204" pitchFamily="18" charset="0"/>
                      </a:rPr>
                      <m:t>=</m:t>
                    </m:r>
                    <m:r>
                      <a:rPr lang="en-CA" sz="2000" i="1">
                        <a:latin typeface="Cambria Math" panose="02040503050406030204" pitchFamily="18" charset="0"/>
                      </a:rPr>
                      <m:t>𝐶𝑜𝑣</m:t>
                    </m:r>
                    <m:d>
                      <m:dPr>
                        <m:ctrlPr>
                          <a:rPr lang="en-CA" sz="2000" i="1">
                            <a:latin typeface="Cambria Math" panose="02040503050406030204" pitchFamily="18" charset="0"/>
                          </a:rPr>
                        </m:ctrlPr>
                      </m:dPr>
                      <m:e>
                        <m:r>
                          <a:rPr lang="en-CA" sz="2000" i="1">
                            <a:latin typeface="Cambria Math" panose="02040503050406030204" pitchFamily="18" charset="0"/>
                          </a:rPr>
                          <m:t>𝑋</m:t>
                        </m:r>
                        <m:r>
                          <a:rPr lang="en-CA" sz="2000" i="1">
                            <a:latin typeface="Cambria Math" panose="02040503050406030204" pitchFamily="18" charset="0"/>
                          </a:rPr>
                          <m:t>,</m:t>
                        </m:r>
                        <m:r>
                          <a:rPr lang="en-CA" sz="2000" i="1">
                            <a:latin typeface="Cambria Math" panose="02040503050406030204" pitchFamily="18" charset="0"/>
                          </a:rPr>
                          <m:t>𝑣</m:t>
                        </m:r>
                      </m:e>
                    </m:d>
                    <m:r>
                      <a:rPr lang="en-CA" sz="2000" i="1">
                        <a:latin typeface="Cambria Math" panose="02040503050406030204" pitchFamily="18" charset="0"/>
                      </a:rPr>
                      <m:t>=</m:t>
                    </m:r>
                    <m:r>
                      <a:rPr lang="en-CA" sz="2000" i="1">
                        <a:latin typeface="Cambria Math" panose="02040503050406030204" pitchFamily="18" charset="0"/>
                      </a:rPr>
                      <m:t>𝐶𝑜𝑣</m:t>
                    </m:r>
                    <m:d>
                      <m:dPr>
                        <m:ctrlPr>
                          <a:rPr lang="en-CA" sz="2000" i="1">
                            <a:latin typeface="Cambria Math" panose="02040503050406030204" pitchFamily="18" charset="0"/>
                          </a:rPr>
                        </m:ctrlPr>
                      </m:dPr>
                      <m:e>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e>
                    </m:d>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𝑉𝑎𝑟</m:t>
                    </m:r>
                    <m:r>
                      <a:rPr lang="en-CA" sz="2000" i="1">
                        <a:latin typeface="Cambria Math" panose="02040503050406030204" pitchFamily="18" charset="0"/>
                      </a:rPr>
                      <m:t>(</m:t>
                    </m:r>
                    <m:r>
                      <a:rPr lang="en-CA" sz="2000" i="1">
                        <a:latin typeface="Cambria Math" panose="02040503050406030204" pitchFamily="18" charset="0"/>
                      </a:rPr>
                      <m:t>𝑢</m:t>
                    </m:r>
                    <m:r>
                      <a:rPr lang="en-CA" sz="2000" i="1">
                        <a:latin typeface="Cambria Math" panose="02040503050406030204" pitchFamily="18" charset="0"/>
                      </a:rPr>
                      <m:t>)≠0</m:t>
                    </m:r>
                  </m:oMath>
                </a14:m>
                <a:r>
                  <a:rPr lang="zh-CN" altLang="en-US" sz="2000" dirty="0"/>
                  <a:t>。</a:t>
                </a:r>
                <a:endParaRPr lang="en-CA" sz="2000" dirty="0"/>
              </a:p>
              <a:p>
                <a:endParaRPr lang="en-CA" altLang="zh-CN" sz="2000" dirty="0"/>
              </a:p>
              <a:p>
                <a:r>
                  <a:rPr lang="zh-CN" altLang="en-US" sz="2000" b="1" dirty="0"/>
                  <a:t>可见解释变量的观测误差造成内生性的原因是</a:t>
                </a:r>
                <a:r>
                  <a:rPr lang="zh-CN" altLang="en-US" sz="2000" dirty="0"/>
                  <a:t>：使用有测量误差的解释变量造成了干扰项里包含测量误差，进而导致干扰项和有测量误差的解释变量相关</a:t>
                </a:r>
                <a:r>
                  <a:rPr lang="zh-CN" altLang="en-US" dirty="0"/>
                  <a:t>。</a:t>
                </a:r>
                <a:endParaRPr lang="en-CA" dirty="0"/>
              </a:p>
              <a:p>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7999" y="1066800"/>
                <a:ext cx="11322493" cy="5221061"/>
              </a:xfrm>
              <a:blipFill>
                <a:blip r:embed="rId2"/>
                <a:stretch>
                  <a:fillRect l="-538" t="-584" b="-549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881F9B6-16F3-4282-A571-63819EA62BC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208227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互为因果</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11126" y="1010093"/>
                <a:ext cx="11780874" cy="5628290"/>
              </a:xfrm>
            </p:spPr>
            <p:txBody>
              <a:bodyPr/>
              <a:lstStyle/>
              <a:p>
                <a:r>
                  <a:rPr lang="zh-CN" altLang="en-US" sz="2000" dirty="0"/>
                  <a:t>如果</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互为因果并满足如下关系：</a:t>
                </a:r>
                <a:endParaRPr lang="en-CA" sz="2000" dirty="0"/>
              </a:p>
              <a:p>
                <a:pPr algn="ct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r>
                      <a:rPr lang="en-CA" sz="2000" i="1">
                        <a:latin typeface="Cambria Math" panose="02040503050406030204" pitchFamily="18" charset="0"/>
                      </a:rPr>
                      <m:t>                    </m:t>
                    </m:r>
                  </m:oMath>
                </a14:m>
                <a:r>
                  <a:rPr lang="en-CA" sz="2000" dirty="0"/>
                  <a:t> 	 </a:t>
                </a:r>
              </a:p>
              <a:p>
                <a:pPr algn="ct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en-CA" sz="2000" dirty="0"/>
                  <a:t>.		</a:t>
                </a:r>
              </a:p>
              <a:p>
                <a:r>
                  <a:rPr lang="zh-CN" altLang="en-US" sz="2000" dirty="0"/>
                  <a:t>其中</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oMath>
                </a14:m>
                <a:r>
                  <a:rPr lang="zh-CN" altLang="en-US" sz="2000" dirty="0"/>
                  <a:t>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oMath>
                </a14:m>
                <a:r>
                  <a:rPr lang="zh-CN" altLang="en-US" sz="2000" dirty="0"/>
                  <a:t>均与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zh-CN" altLang="en-US" sz="2000" dirty="0"/>
                  <a:t>不相关，且</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zh-CN" altLang="en-US" sz="2000" dirty="0"/>
                  <a:t>也不相关。</a:t>
                </a:r>
                <a:endParaRPr lang="en-CA" sz="2000" dirty="0"/>
              </a:p>
              <a:p>
                <a:endParaRPr lang="en-CA" altLang="zh-CN" sz="2000" dirty="0"/>
              </a:p>
              <a:p>
                <a:r>
                  <a:rPr lang="zh-CN" altLang="en-US" sz="2000" dirty="0"/>
                  <a:t>将</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带入</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的右边，我们可以得到如下“简化式”（</a:t>
                </a:r>
                <a:r>
                  <a:rPr lang="en-CA" sz="2000" dirty="0"/>
                  <a:t>reduced form</a:t>
                </a:r>
                <a:r>
                  <a:rPr lang="zh-CN" altLang="en-US" sz="2000" dirty="0"/>
                  <a:t>）：</a:t>
                </a:r>
                <a:endParaRPr lang="en-CA" sz="2000" dirty="0"/>
              </a:p>
              <a:p>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oMath>
                  </m:oMathPara>
                </a14:m>
                <a:endParaRPr lang="en-CA" sz="2000" dirty="0"/>
              </a:p>
              <a:p>
                <a:r>
                  <a:rPr lang="zh-CN" altLang="en-US" sz="2000" dirty="0"/>
                  <a:t>可以看到模型中解释变量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和干扰项</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zh-CN" altLang="en-US" sz="2000" dirty="0"/>
                  <a:t>存在相关性：</a:t>
                </a:r>
                <a:endParaRPr lang="en-CA" sz="2000" dirty="0"/>
              </a:p>
              <a:p>
                <a:pPr/>
                <a14:m>
                  <m:oMathPara xmlns:m="http://schemas.openxmlformats.org/officeDocument/2006/math">
                    <m:oMathParaPr>
                      <m:jc m:val="centerGroup"/>
                    </m:oMathParaPr>
                    <m:oMath xmlns:m="http://schemas.openxmlformats.org/officeDocument/2006/math">
                      <m:r>
                        <a:rPr lang="en-CA" sz="2000" i="1">
                          <a:latin typeface="Cambria Math" panose="02040503050406030204" pitchFamily="18" charset="0"/>
                        </a:rPr>
                        <m:t>𝐶𝑜𝑣</m:t>
                      </m:r>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e>
                      </m:d>
                      <m:r>
                        <a:rPr lang="en-CA" sz="2000" i="1">
                          <a:latin typeface="Cambria Math" panose="02040503050406030204" pitchFamily="18" charset="0"/>
                        </a:rPr>
                        <m:t>=</m:t>
                      </m:r>
                      <m:r>
                        <a:rPr lang="en-CA" sz="2000" i="1">
                          <a:latin typeface="Cambria Math" panose="02040503050406030204" pitchFamily="18" charset="0"/>
                        </a:rPr>
                        <m:t>𝐶𝑜𝑣</m:t>
                      </m:r>
                      <m:d>
                        <m:dPr>
                          <m:ctrlPr>
                            <a:rPr lang="en-CA" sz="2000" i="1">
                              <a:latin typeface="Cambria Math" panose="02040503050406030204" pitchFamily="18" charset="0"/>
                            </a:rPr>
                          </m:ctrlPr>
                        </m:dPr>
                        <m:e>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e>
                      </m:d>
                    </m:oMath>
                  </m:oMathPara>
                </a14:m>
                <a:endParaRPr lang="en-CA"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𝑉𝑎𝑟</m:t>
                      </m:r>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e>
                      </m:d>
                      <m:r>
                        <a:rPr lang="en-CA" sz="2000" i="1">
                          <a:latin typeface="Cambria Math" panose="02040503050406030204" pitchFamily="18" charset="0"/>
                        </a:rPr>
                        <m:t>≠0</m:t>
                      </m:r>
                    </m:oMath>
                  </m:oMathPara>
                </a14:m>
                <a:endParaRPr lang="en-CA" sz="2000" dirty="0"/>
              </a:p>
              <a:p>
                <a:r>
                  <a:rPr lang="zh-CN" altLang="en-US" sz="2000" b="1" dirty="0"/>
                  <a:t>可见互为因果造成内生性的原因是</a:t>
                </a:r>
                <a:r>
                  <a:rPr lang="zh-CN" altLang="en-US" sz="2000" dirty="0"/>
                  <a:t>：当干扰项</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发生变化，造成被解释变量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变化，由于存在逆向因果，</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在成为解释变量，其变化造成了被解释变量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的变化，进而导致中干扰项</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的变化和解释变量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的变化形成了相关性</a:t>
                </a:r>
                <a:r>
                  <a:rPr lang="zh-CN" altLang="en-US" dirty="0"/>
                  <a:t>。</a:t>
                </a:r>
                <a:endParaRPr lang="en-CA" dirty="0"/>
              </a:p>
              <a:p>
                <a:pPr indent="273050"/>
                <a:endParaRPr lang="en-CA" sz="20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11126" y="1010093"/>
                <a:ext cx="11780874" cy="5628290"/>
              </a:xfrm>
              <a:blipFill>
                <a:blip r:embed="rId2"/>
                <a:stretch>
                  <a:fillRect l="-517" t="-650" r="-2638" b="-34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FC650C6-4E4C-426A-B820-E3482171CCE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95116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被解释变量，解释变量和干扰项</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假设要研究的问题是教育</a:t>
                </a:r>
                <a:r>
                  <a:rPr lang="en-CA" dirty="0"/>
                  <a:t>(</a:t>
                </a:r>
                <a:r>
                  <a:rPr lang="en-CA" i="1" dirty="0"/>
                  <a:t>EDU</a:t>
                </a:r>
                <a:r>
                  <a:rPr lang="en-CA" dirty="0"/>
                  <a:t>)</a:t>
                </a:r>
                <a:r>
                  <a:rPr lang="zh-CN" altLang="en-US" dirty="0"/>
                  <a:t>对收入</a:t>
                </a:r>
                <a:r>
                  <a:rPr lang="en-CA" dirty="0"/>
                  <a:t>(</a:t>
                </a:r>
                <a:r>
                  <a:rPr lang="en-CA" i="1" dirty="0"/>
                  <a:t>INC</a:t>
                </a:r>
                <a:r>
                  <a:rPr lang="en-CA" dirty="0"/>
                  <a:t>)</a:t>
                </a:r>
                <a:r>
                  <a:rPr lang="zh-CN" altLang="en-US" dirty="0"/>
                  <a:t>的因果影响</a:t>
                </a:r>
                <a:r>
                  <a:rPr lang="en-US" altLang="zh-CN" dirty="0"/>
                  <a:t>, </a:t>
                </a:r>
                <a:r>
                  <a:rPr lang="zh-CN" altLang="en-US" dirty="0"/>
                  <a:t>线性关系如下：</a:t>
                </a:r>
                <a:endParaRPr lang="en-CA" i="1" dirty="0"/>
              </a:p>
              <a:p>
                <a:endParaRPr lang="en-CA" i="1"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m:oMathPara>
                </a14:m>
                <a:endParaRPr lang="en-CA" dirty="0"/>
              </a:p>
              <a:p>
                <a:endParaRPr lang="en-US" dirty="0"/>
              </a:p>
              <a:p>
                <a:r>
                  <a:rPr lang="en-CA" i="1" dirty="0"/>
                  <a:t>EDU</a:t>
                </a:r>
                <a:r>
                  <a:rPr lang="zh-CN" altLang="en-US" dirty="0"/>
                  <a:t>是我们希望估计的对</a:t>
                </a:r>
                <a:r>
                  <a:rPr lang="en-CA" i="1" dirty="0"/>
                  <a:t>INC</a:t>
                </a:r>
                <a:r>
                  <a:rPr lang="zh-CN" altLang="en-US" dirty="0"/>
                  <a:t>因果影响程度的变量</a:t>
                </a:r>
                <a:r>
                  <a:rPr lang="zh-CN" altLang="en-US" i="1" dirty="0"/>
                  <a:t>，</a:t>
                </a:r>
                <a:r>
                  <a:rPr lang="zh-CN" altLang="en-US" dirty="0"/>
                  <a:t>也称为</a:t>
                </a:r>
                <a:r>
                  <a:rPr lang="zh-CN" altLang="en-US" b="1" dirty="0"/>
                  <a:t>处置变量。</a:t>
                </a:r>
                <a:endParaRPr lang="en-US" altLang="zh-CN" b="1" dirty="0"/>
              </a:p>
              <a:p>
                <a:endParaRPr lang="en-US" dirty="0"/>
              </a:p>
              <a:p>
                <a:r>
                  <a:rPr lang="zh-CN" altLang="en-US" dirty="0"/>
                  <a:t>智商</a:t>
                </a:r>
                <a:r>
                  <a:rPr lang="en-CA" i="1" dirty="0"/>
                  <a:t>IQ</a:t>
                </a:r>
                <a:r>
                  <a:rPr lang="zh-CN" altLang="en-US" dirty="0"/>
                  <a:t>为</a:t>
                </a:r>
                <a:r>
                  <a:rPr lang="zh-CN" altLang="en-US" b="1" dirty="0"/>
                  <a:t>控制变量</a:t>
                </a:r>
                <a:r>
                  <a:rPr lang="zh-CN" altLang="en-US" dirty="0"/>
                  <a:t>，智商也会影响收入，并且智商越高，教育程度也越高，二者有正相关关系。</a:t>
                </a:r>
                <a:endParaRPr lang="en-US" altLang="zh-CN" dirty="0"/>
              </a:p>
              <a:p>
                <a:endParaRPr lang="en-US" altLang="zh-CN" dirty="0"/>
              </a:p>
              <a:p>
                <a:r>
                  <a:rPr lang="zh-CN" altLang="en-US" dirty="0"/>
                  <a:t>因为</a:t>
                </a:r>
                <a:r>
                  <a:rPr lang="en-CA" i="1" dirty="0"/>
                  <a:t>EDU</a:t>
                </a:r>
                <a:r>
                  <a:rPr lang="zh-CN" altLang="en-US" dirty="0"/>
                  <a:t>和</a:t>
                </a:r>
                <a:r>
                  <a:rPr lang="en-CA" i="1" dirty="0"/>
                  <a:t>IQ</a:t>
                </a:r>
                <a:r>
                  <a:rPr lang="zh-CN" altLang="en-US" dirty="0"/>
                  <a:t>都会影响收入</a:t>
                </a:r>
                <a:r>
                  <a:rPr lang="en-CA" i="1" dirty="0"/>
                  <a:t>INC</a:t>
                </a:r>
                <a:r>
                  <a:rPr lang="zh-CN" altLang="en-US" dirty="0"/>
                  <a:t>，它们也统一称为</a:t>
                </a:r>
                <a:r>
                  <a:rPr lang="zh-CN" altLang="en-US" b="1" dirty="0"/>
                  <a:t>被解释变量</a:t>
                </a:r>
                <a:r>
                  <a:rPr lang="en-CA" i="1" dirty="0"/>
                  <a:t>INC</a:t>
                </a:r>
                <a:r>
                  <a:rPr lang="zh-CN" altLang="en-US" dirty="0"/>
                  <a:t>的</a:t>
                </a:r>
                <a:r>
                  <a:rPr lang="zh-CN" altLang="en-US" b="1" dirty="0"/>
                  <a:t>解释变量</a:t>
                </a:r>
                <a:r>
                  <a:rPr lang="zh-CN" altLang="en-US" dirty="0"/>
                  <a:t>。</a:t>
                </a:r>
                <a:endParaRPr lang="en-US" altLang="zh-CN" dirty="0"/>
              </a:p>
              <a:p>
                <a:endParaRPr lang="en-US" dirty="0"/>
              </a:p>
              <a:p>
                <a:r>
                  <a:rPr lang="zh-CN" altLang="en-US" b="1" dirty="0"/>
                  <a:t>干扰项</a:t>
                </a:r>
                <a:r>
                  <a:rPr lang="en-CA" i="1" dirty="0"/>
                  <a:t>e</a:t>
                </a:r>
                <a:r>
                  <a:rPr lang="zh-CN" altLang="en-US" i="1" dirty="0"/>
                  <a:t>包含</a:t>
                </a:r>
                <a:r>
                  <a:rPr lang="zh-CN" altLang="en-US" dirty="0"/>
                  <a:t>其他观测不到的影响收入的变量。</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1752" r="-392" b="-198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EA9A789-C6B6-412C-99C6-38038746B32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02381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被解释变量，解释变量和干扰项</a:t>
            </a:r>
            <a:endParaRPr lang="en-CA"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pPr/>
                <a:endParaRPr lang="en-CA"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m:oMathPara>
                </a14:m>
                <a:endParaRPr lang="en-CA" dirty="0"/>
              </a:p>
              <a:p>
                <a:endParaRPr lang="en-US"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因为干扰项是不可观测到的，因此即使观测到了变量</a:t>
                </a:r>
                <a:r>
                  <a:rPr lang="en-CA" i="1" dirty="0"/>
                  <a:t>INC</a:t>
                </a:r>
                <a:r>
                  <a:rPr lang="zh-CN" altLang="en-US" dirty="0"/>
                  <a:t>，</a:t>
                </a:r>
                <a:r>
                  <a:rPr lang="en-CA" i="1" dirty="0"/>
                  <a:t>EDU</a:t>
                </a:r>
                <a:r>
                  <a:rPr lang="zh-CN" altLang="en-US" dirty="0"/>
                  <a:t>和</a:t>
                </a:r>
                <a:r>
                  <a:rPr lang="en-CA" i="1" dirty="0"/>
                  <a:t>IQ</a:t>
                </a:r>
                <a:r>
                  <a:rPr lang="zh-CN" altLang="en-US" dirty="0"/>
                  <a:t>的变化关系（即三者相互的相关关系），我们并不能确定多少</a:t>
                </a:r>
                <a:r>
                  <a:rPr lang="en-CA" i="1" dirty="0"/>
                  <a:t>INC</a:t>
                </a:r>
                <a:r>
                  <a:rPr lang="zh-CN" altLang="en-US" dirty="0"/>
                  <a:t>的变化是由于</a:t>
                </a:r>
                <a:r>
                  <a:rPr lang="en-CA" i="1" dirty="0"/>
                  <a:t>EDU</a:t>
                </a:r>
                <a:r>
                  <a:rPr lang="zh-CN" altLang="en-US" dirty="0"/>
                  <a:t>变化造成 （即系数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），因为它们之间变化的相关性可能是由于干扰项</a:t>
                </a:r>
                <a14:m>
                  <m:oMath xmlns:m="http://schemas.openxmlformats.org/officeDocument/2006/math">
                    <m:r>
                      <a:rPr lang="en-CA" i="1">
                        <a:latin typeface="Cambria Math" panose="02040503050406030204" pitchFamily="18" charset="0"/>
                      </a:rPr>
                      <m:t>𝑒</m:t>
                    </m:r>
                  </m:oMath>
                </a14:m>
                <a:r>
                  <a:rPr lang="zh-CN" altLang="en-US" dirty="0"/>
                  <a:t>造成的。</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E266E3E-72A6-4CC4-9868-E9A9E4DACBA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2651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路径图</a:t>
            </a:r>
            <a:endParaRPr lang="en-CA" dirty="0"/>
          </a:p>
        </p:txBody>
      </p:sp>
      <p:grpSp>
        <p:nvGrpSpPr>
          <p:cNvPr id="4" name="Group 3"/>
          <p:cNvGrpSpPr/>
          <p:nvPr/>
        </p:nvGrpSpPr>
        <p:grpSpPr>
          <a:xfrm>
            <a:off x="1828800" y="1051035"/>
            <a:ext cx="7493876" cy="3263330"/>
            <a:chOff x="-1" y="32995"/>
            <a:chExt cx="4780800" cy="2674669"/>
          </a:xfrm>
        </p:grpSpPr>
        <p:grpSp>
          <p:nvGrpSpPr>
            <p:cNvPr id="5" name="Group 4"/>
            <p:cNvGrpSpPr/>
            <p:nvPr/>
          </p:nvGrpSpPr>
          <p:grpSpPr>
            <a:xfrm>
              <a:off x="-1" y="32995"/>
              <a:ext cx="4780800" cy="2674669"/>
              <a:chOff x="-60683" y="41931"/>
              <a:chExt cx="4301481" cy="2815536"/>
            </a:xfrm>
          </p:grpSpPr>
          <p:grpSp>
            <p:nvGrpSpPr>
              <p:cNvPr id="7" name="Group 6"/>
              <p:cNvGrpSpPr/>
              <p:nvPr/>
            </p:nvGrpSpPr>
            <p:grpSpPr>
              <a:xfrm>
                <a:off x="-60683" y="41931"/>
                <a:ext cx="4301481" cy="2815536"/>
                <a:chOff x="-167437" y="49389"/>
                <a:chExt cx="6089024" cy="2837241"/>
              </a:xfrm>
            </p:grpSpPr>
            <p:grpSp>
              <p:nvGrpSpPr>
                <p:cNvPr id="9" name="Group 8"/>
                <p:cNvGrpSpPr/>
                <p:nvPr/>
              </p:nvGrpSpPr>
              <p:grpSpPr>
                <a:xfrm>
                  <a:off x="-167437" y="55353"/>
                  <a:ext cx="3053683" cy="2369594"/>
                  <a:chOff x="-167453" y="55363"/>
                  <a:chExt cx="3053984" cy="2370057"/>
                </a:xfrm>
              </p:grpSpPr>
              <p:grpSp>
                <p:nvGrpSpPr>
                  <p:cNvPr id="25" name="Group 24"/>
                  <p:cNvGrpSpPr/>
                  <p:nvPr/>
                </p:nvGrpSpPr>
                <p:grpSpPr>
                  <a:xfrm>
                    <a:off x="-167453" y="490938"/>
                    <a:ext cx="3053984" cy="1934482"/>
                    <a:chOff x="-270685" y="491025"/>
                    <a:chExt cx="3054350" cy="1934828"/>
                  </a:xfrm>
                </p:grpSpPr>
                <p:cxnSp>
                  <p:nvCxnSpPr>
                    <p:cNvPr id="29" name="Straight Arrow Connector 28"/>
                    <p:cNvCxnSpPr/>
                    <p:nvPr/>
                  </p:nvCxnSpPr>
                  <p:spPr>
                    <a:xfrm flipH="1">
                      <a:off x="563048" y="491320"/>
                      <a:ext cx="628717" cy="614344"/>
                    </a:xfrm>
                    <a:prstGeom prst="straightConnector1">
                      <a:avLst/>
                    </a:prstGeom>
                    <a:noFill/>
                    <a:ln w="6350" cap="flat" cmpd="sng" algn="ctr">
                      <a:solidFill>
                        <a:srgbClr val="5B9BD5"/>
                      </a:solidFill>
                      <a:prstDash val="solid"/>
                      <a:miter lim="800000"/>
                      <a:tailEnd type="triangle"/>
                    </a:ln>
                    <a:effectLst/>
                  </p:spPr>
                </p:cxnSp>
                <p:cxnSp>
                  <p:nvCxnSpPr>
                    <p:cNvPr id="30" name="Straight Arrow Connector 29"/>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cxnSp>
                  <p:nvCxnSpPr>
                    <p:cNvPr id="31" name="Straight Arrow Connector 30"/>
                    <p:cNvCxnSpPr/>
                    <p:nvPr/>
                  </p:nvCxnSpPr>
                  <p:spPr>
                    <a:xfrm>
                      <a:off x="1322361" y="491025"/>
                      <a:ext cx="693878" cy="614639"/>
                    </a:xfrm>
                    <a:prstGeom prst="straightConnector1">
                      <a:avLst/>
                    </a:prstGeom>
                    <a:noFill/>
                    <a:ln w="6350" cap="flat" cmpd="sng" algn="ctr">
                      <a:solidFill>
                        <a:srgbClr val="5B9BD5"/>
                      </a:solidFill>
                      <a:prstDash val="solid"/>
                      <a:miter lim="800000"/>
                      <a:tailEnd type="triangle"/>
                    </a:ln>
                    <a:effectLst/>
                  </p:spPr>
                </p:cxnSp>
                <p:sp>
                  <p:nvSpPr>
                    <p:cNvPr id="32" name="Flowchart: Connector 31"/>
                    <p:cNvSpPr/>
                    <p:nvPr/>
                  </p:nvSpPr>
                  <p:spPr>
                    <a:xfrm>
                      <a:off x="1287512" y="1944957"/>
                      <a:ext cx="96524" cy="102064"/>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33" name="Flowchart: Connector 32"/>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34" name="Flowchart: Connector 33"/>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35" name="Text Box 268"/>
                    <p:cNvSpPr txBox="1"/>
                    <p:nvPr/>
                  </p:nvSpPr>
                  <p:spPr>
                    <a:xfrm>
                      <a:off x="1025841" y="2091423"/>
                      <a:ext cx="512228" cy="334430"/>
                    </a:xfrm>
                    <a:prstGeom prst="rect">
                      <a:avLst/>
                    </a:prstGeom>
                    <a:solidFill>
                      <a:sysClr val="window" lastClr="FFFFFF"/>
                    </a:solidFill>
                    <a:ln w="6350">
                      <a:solidFill>
                        <a:srgbClr val="5B9BD5"/>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36" name="Text Box 269"/>
                    <p:cNvSpPr txBox="1"/>
                    <p:nvPr/>
                  </p:nvSpPr>
                  <p:spPr>
                    <a:xfrm>
                      <a:off x="-270685" y="1016429"/>
                      <a:ext cx="692659"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dirty="0">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37" name="Text Box 270"/>
                    <p:cNvSpPr txBox="1"/>
                    <p:nvPr/>
                  </p:nvSpPr>
                  <p:spPr>
                    <a:xfrm>
                      <a:off x="2197417" y="1028897"/>
                      <a:ext cx="586248"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26" name="Straight Arrow Connector 25"/>
                  <p:cNvCxnSpPr/>
                  <p:nvPr/>
                </p:nvCxnSpPr>
                <p:spPr>
                  <a:xfrm flipV="1">
                    <a:off x="1494430" y="1255594"/>
                    <a:ext cx="593554" cy="689145"/>
                  </a:xfrm>
                  <a:prstGeom prst="straightConnector1">
                    <a:avLst/>
                  </a:prstGeom>
                  <a:noFill/>
                  <a:ln w="6350" cap="flat" cmpd="sng" algn="ctr">
                    <a:solidFill>
                      <a:srgbClr val="5B9BD5"/>
                    </a:solidFill>
                    <a:prstDash val="solid"/>
                    <a:miter lim="800000"/>
                    <a:tailEnd type="triangle"/>
                  </a:ln>
                  <a:effectLst/>
                </p:spPr>
              </p:cxnSp>
              <p:sp>
                <p:nvSpPr>
                  <p:cNvPr id="27" name="Flowchart: Connector 26"/>
                  <p:cNvSpPr/>
                  <p:nvPr/>
                </p:nvSpPr>
                <p:spPr>
                  <a:xfrm flipV="1">
                    <a:off x="1325519" y="403255"/>
                    <a:ext cx="96032" cy="87987"/>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8" name="Text Box 273"/>
                  <p:cNvSpPr txBox="1"/>
                  <p:nvPr/>
                </p:nvSpPr>
                <p:spPr>
                  <a:xfrm>
                    <a:off x="1171069" y="55363"/>
                    <a:ext cx="764275"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e</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grpSp>
              <p:nvGrpSpPr>
                <p:cNvPr id="10" name="Group 9"/>
                <p:cNvGrpSpPr/>
                <p:nvPr/>
              </p:nvGrpSpPr>
              <p:grpSpPr>
                <a:xfrm>
                  <a:off x="2791217" y="49389"/>
                  <a:ext cx="3130370" cy="2462364"/>
                  <a:chOff x="-247207" y="34999"/>
                  <a:chExt cx="3130679" cy="2463061"/>
                </a:xfrm>
              </p:grpSpPr>
              <p:grpSp>
                <p:nvGrpSpPr>
                  <p:cNvPr id="13" name="Group 12"/>
                  <p:cNvGrpSpPr/>
                  <p:nvPr/>
                </p:nvGrpSpPr>
                <p:grpSpPr>
                  <a:xfrm>
                    <a:off x="-247207" y="490937"/>
                    <a:ext cx="3130679" cy="2007123"/>
                    <a:chOff x="-350448" y="491025"/>
                    <a:chExt cx="3131053" cy="2007479"/>
                  </a:xfrm>
                </p:grpSpPr>
                <p:cxnSp>
                  <p:nvCxnSpPr>
                    <p:cNvPr id="16" name="Straight Arrow Connector 15"/>
                    <p:cNvCxnSpPr>
                      <a:stCxn id="19" idx="1"/>
                    </p:cNvCxnSpPr>
                    <p:nvPr/>
                  </p:nvCxnSpPr>
                  <p:spPr>
                    <a:xfrm flipH="1" flipV="1">
                      <a:off x="524830" y="1221186"/>
                      <a:ext cx="783641" cy="739937"/>
                    </a:xfrm>
                    <a:prstGeom prst="straightConnector1">
                      <a:avLst/>
                    </a:prstGeom>
                    <a:noFill/>
                    <a:ln w="6350" cap="flat" cmpd="sng" algn="ctr">
                      <a:solidFill>
                        <a:srgbClr val="5B9BD5"/>
                      </a:solidFill>
                      <a:prstDash val="solid"/>
                      <a:miter lim="800000"/>
                      <a:tailEnd type="triangle"/>
                    </a:ln>
                    <a:effectLst/>
                  </p:spPr>
                </p:cxnSp>
                <p:cxnSp>
                  <p:nvCxnSpPr>
                    <p:cNvPr id="17" name="Straight Arrow Connector 16"/>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cxnSp>
                  <p:nvCxnSpPr>
                    <p:cNvPr id="18" name="Straight Arrow Connector 17"/>
                    <p:cNvCxnSpPr/>
                    <p:nvPr/>
                  </p:nvCxnSpPr>
                  <p:spPr>
                    <a:xfrm>
                      <a:off x="1322361" y="491025"/>
                      <a:ext cx="693878" cy="614639"/>
                    </a:xfrm>
                    <a:prstGeom prst="straightConnector1">
                      <a:avLst/>
                    </a:prstGeom>
                    <a:noFill/>
                    <a:ln w="6350" cap="flat" cmpd="sng" algn="ctr">
                      <a:solidFill>
                        <a:srgbClr val="5B9BD5"/>
                      </a:solidFill>
                      <a:prstDash val="solid"/>
                      <a:miter lim="800000"/>
                      <a:tailEnd type="triangle"/>
                    </a:ln>
                    <a:effectLst/>
                  </p:spPr>
                </p:cxnSp>
                <p:sp>
                  <p:nvSpPr>
                    <p:cNvPr id="19" name="Flowchart: Connector 18"/>
                    <p:cNvSpPr/>
                    <p:nvPr/>
                  </p:nvSpPr>
                  <p:spPr>
                    <a:xfrm>
                      <a:off x="1294838" y="1946212"/>
                      <a:ext cx="96524" cy="102065"/>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0" name="Flowchart: Connector 19"/>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1" name="Flowchart: Connector 20"/>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2" name="Text Box 282"/>
                    <p:cNvSpPr txBox="1"/>
                    <p:nvPr/>
                  </p:nvSpPr>
                  <p:spPr>
                    <a:xfrm>
                      <a:off x="1130790" y="2164074"/>
                      <a:ext cx="555791" cy="334430"/>
                    </a:xfrm>
                    <a:prstGeom prst="rect">
                      <a:avLst/>
                    </a:prstGeom>
                    <a:solidFill>
                      <a:sysClr val="window" lastClr="FFFFFF"/>
                    </a:solidFill>
                    <a:ln w="6350">
                      <a:solidFill>
                        <a:srgbClr val="5B9BD5"/>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3" name="Text Box 283"/>
                    <p:cNvSpPr txBox="1"/>
                    <p:nvPr/>
                  </p:nvSpPr>
                  <p:spPr>
                    <a:xfrm>
                      <a:off x="-350448" y="1016435"/>
                      <a:ext cx="737742" cy="293428"/>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4" name="Text Box 284"/>
                    <p:cNvSpPr txBox="1"/>
                    <p:nvPr/>
                  </p:nvSpPr>
                  <p:spPr>
                    <a:xfrm>
                      <a:off x="2197133" y="1028678"/>
                      <a:ext cx="5834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14" name="Straight Arrow Connector 13"/>
                  <p:cNvCxnSpPr/>
                  <p:nvPr/>
                </p:nvCxnSpPr>
                <p:spPr>
                  <a:xfrm flipV="1">
                    <a:off x="1494430" y="1255594"/>
                    <a:ext cx="593554" cy="689145"/>
                  </a:xfrm>
                  <a:prstGeom prst="straightConnector1">
                    <a:avLst/>
                  </a:prstGeom>
                  <a:noFill/>
                  <a:ln w="9525" cap="flat" cmpd="sng" algn="ctr">
                    <a:solidFill>
                      <a:srgbClr val="4F81BD">
                        <a:shade val="95000"/>
                        <a:satMod val="105000"/>
                      </a:srgbClr>
                    </a:solidFill>
                    <a:prstDash val="solid"/>
                    <a:tailEnd type="triangle"/>
                  </a:ln>
                  <a:effectLst/>
                </p:spPr>
              </p:cxnSp>
              <p:sp>
                <p:nvSpPr>
                  <p:cNvPr id="15" name="Text Box 287"/>
                  <p:cNvSpPr txBox="1"/>
                  <p:nvPr/>
                </p:nvSpPr>
                <p:spPr>
                  <a:xfrm>
                    <a:off x="1233868" y="34999"/>
                    <a:ext cx="764273"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e</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sp>
              <p:nvSpPr>
                <p:cNvPr id="11" name="Text Box 288"/>
                <p:cNvSpPr txBox="1"/>
                <p:nvPr/>
              </p:nvSpPr>
              <p:spPr>
                <a:xfrm>
                  <a:off x="1170914" y="2519071"/>
                  <a:ext cx="698914" cy="2952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a:effectLst/>
                      <a:latin typeface="Times New Roman" panose="02020603050405020304" pitchFamily="18" charset="0"/>
                      <a:ea typeface="DengXian" panose="02010600030101010101" pitchFamily="2" charset="-122"/>
                      <a:cs typeface="Times New Roman" panose="02020603050405020304" pitchFamily="18" charset="0"/>
                    </a:rPr>
                    <a:t>(a)</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289"/>
                <p:cNvSpPr txBox="1"/>
                <p:nvPr/>
              </p:nvSpPr>
              <p:spPr>
                <a:xfrm>
                  <a:off x="4298123" y="2591430"/>
                  <a:ext cx="610131" cy="2952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a:effectLst/>
                      <a:latin typeface="Times New Roman" panose="02020603050405020304" pitchFamily="18" charset="0"/>
                      <a:ea typeface="DengXian" panose="02010600030101010101" pitchFamily="2" charset="-122"/>
                      <a:cs typeface="Times New Roman" panose="02020603050405020304" pitchFamily="18" charset="0"/>
                    </a:rPr>
                    <a:t>(b)</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8" name="Straight Arrow Connector 7"/>
              <p:cNvCxnSpPr/>
              <p:nvPr/>
            </p:nvCxnSpPr>
            <p:spPr>
              <a:xfrm flipH="1" flipV="1">
                <a:off x="503588" y="1238667"/>
                <a:ext cx="536252" cy="669479"/>
              </a:xfrm>
              <a:prstGeom prst="straightConnector1">
                <a:avLst/>
              </a:prstGeom>
              <a:noFill/>
              <a:ln w="6350" cap="flat" cmpd="sng" algn="ctr">
                <a:solidFill>
                  <a:srgbClr val="5B9BD5"/>
                </a:solidFill>
                <a:prstDash val="solid"/>
                <a:miter lim="800000"/>
                <a:tailEnd type="triangle"/>
              </a:ln>
              <a:effectLst/>
            </p:spPr>
          </p:cxnSp>
        </p:grpSp>
        <p:sp>
          <p:nvSpPr>
            <p:cNvPr id="6" name="Flowchart: Connector 5"/>
            <p:cNvSpPr/>
            <p:nvPr/>
          </p:nvSpPr>
          <p:spPr>
            <a:xfrm flipV="1">
              <a:off x="3562065" y="375314"/>
              <a:ext cx="75384" cy="82928"/>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grpSp>
      <p:sp>
        <p:nvSpPr>
          <p:cNvPr id="38" name="Footer Placeholder 37">
            <a:extLst>
              <a:ext uri="{FF2B5EF4-FFF2-40B4-BE49-F238E27FC236}">
                <a16:creationId xmlns:a16="http://schemas.microsoft.com/office/drawing/2014/main" id="{AFDE2861-6F1C-422B-A857-F1B9E22D8150}"/>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
        <p:nvSpPr>
          <p:cNvPr id="39" name="Text Placeholder 38">
            <a:extLst>
              <a:ext uri="{FF2B5EF4-FFF2-40B4-BE49-F238E27FC236}">
                <a16:creationId xmlns:a16="http://schemas.microsoft.com/office/drawing/2014/main" id="{09EEEE51-CD13-4EE7-B18C-3BA263130C12}"/>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562520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干扰项条件均值独立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要达到图</a:t>
                </a:r>
                <a:r>
                  <a:rPr lang="en-CA" dirty="0"/>
                  <a:t>2.1</a:t>
                </a:r>
                <a:r>
                  <a:rPr lang="zh-CN" altLang="en-US" dirty="0"/>
                  <a:t>（</a:t>
                </a:r>
                <a:r>
                  <a:rPr lang="en-CA" dirty="0"/>
                  <a:t>b</a:t>
                </a:r>
                <a:r>
                  <a:rPr lang="zh-CN" altLang="en-US" dirty="0"/>
                  <a:t>）所示的情形，干扰项</a:t>
                </a:r>
                <a14:m>
                  <m:oMath xmlns:m="http://schemas.openxmlformats.org/officeDocument/2006/math">
                    <m:r>
                      <a:rPr lang="en-CA" i="1">
                        <a:latin typeface="Cambria Math" panose="02040503050406030204" pitchFamily="18" charset="0"/>
                      </a:rPr>
                      <m:t>𝑒</m:t>
                    </m:r>
                  </m:oMath>
                </a14:m>
                <a:r>
                  <a:rPr lang="zh-CN" altLang="en-US" dirty="0"/>
                  <a:t>和</a:t>
                </a:r>
                <a14:m>
                  <m:oMath xmlns:m="http://schemas.openxmlformats.org/officeDocument/2006/math">
                    <m:r>
                      <a:rPr lang="en-CA" i="1">
                        <a:latin typeface="Cambria Math" panose="02040503050406030204" pitchFamily="18" charset="0"/>
                      </a:rPr>
                      <m:t>𝐸𝐷𝑈</m:t>
                    </m:r>
                  </m:oMath>
                </a14:m>
                <a:r>
                  <a:rPr lang="zh-CN" altLang="en-US" dirty="0"/>
                  <a:t>在控制了</a:t>
                </a:r>
                <a:r>
                  <a:rPr lang="en-CA" i="1" dirty="0"/>
                  <a:t>IQ</a:t>
                </a:r>
                <a:r>
                  <a:rPr lang="zh-CN" altLang="en-US" dirty="0"/>
                  <a:t>后不存在混淆路径，回归中通常使用的条件是：</a:t>
                </a:r>
                <a:r>
                  <a:rPr lang="zh-CN" altLang="en-US" b="1" dirty="0"/>
                  <a:t>干扰项条件均值独立于解释变量</a:t>
                </a:r>
                <a:r>
                  <a:rPr lang="en-CA" dirty="0"/>
                  <a:t>, </a:t>
                </a:r>
                <a:r>
                  <a:rPr lang="zh-CN" altLang="en-US" dirty="0"/>
                  <a:t>即：</a:t>
                </a:r>
                <a:endParaRPr lang="en-CA" dirty="0"/>
              </a:p>
              <a:p>
                <a:endParaRPr lang="en-CA" i="1"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d>
                      <m:r>
                        <a:rPr lang="en-CA" i="1">
                          <a:latin typeface="Cambria Math" panose="02040503050406030204" pitchFamily="18" charset="0"/>
                        </a:rPr>
                        <m:t>=</m:t>
                      </m:r>
                      <m:r>
                        <a:rPr lang="en-CA" i="1">
                          <a:latin typeface="Cambria Math" panose="02040503050406030204" pitchFamily="18" charset="0"/>
                        </a:rPr>
                        <m:t>𝑐</m:t>
                      </m:r>
                    </m:oMath>
                  </m:oMathPara>
                </a14:m>
                <a:endParaRPr lang="en-CA"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它的意思是对于给定任意教育程度</a:t>
                </a:r>
                <a14:m>
                  <m:oMath xmlns:m="http://schemas.openxmlformats.org/officeDocument/2006/math">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𝑒𝑑𝑢</m:t>
                    </m:r>
                  </m:oMath>
                </a14:m>
                <a:r>
                  <a:rPr lang="zh-CN" altLang="en-US" dirty="0"/>
                  <a:t>和智商水平</a:t>
                </a:r>
                <a14:m>
                  <m:oMath xmlns:m="http://schemas.openxmlformats.org/officeDocument/2006/math">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𝑖𝑞</m:t>
                    </m:r>
                  </m:oMath>
                </a14:m>
                <a:r>
                  <a:rPr lang="zh-CN" altLang="en-US" dirty="0"/>
                  <a:t>的人，干扰项的平均值都是一样的</a:t>
                </a:r>
                <a:r>
                  <a:rPr lang="en-CA" dirty="0"/>
                  <a:t>(</a:t>
                </a:r>
                <a:r>
                  <a:rPr lang="zh-CN" altLang="en-US" dirty="0"/>
                  <a:t>等于常数</a:t>
                </a:r>
                <a:r>
                  <a:rPr lang="en-CA" i="1" dirty="0"/>
                  <a:t>c</a:t>
                </a:r>
                <a:r>
                  <a:rPr lang="en-CA" dirty="0"/>
                  <a:t>)</a:t>
                </a:r>
                <a:r>
                  <a:rPr lang="zh-CN" altLang="en-US" dirty="0"/>
                  <a:t>。</a:t>
                </a:r>
                <a:endParaRPr lang="en-US"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262C545-522A-46DD-8FEA-106840A8C0E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0075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干扰项条件均值独立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因为线性回归模型里包含了常数项，我们可以把常数</a:t>
                </a:r>
                <a:r>
                  <a:rPr lang="en-CA" i="1" dirty="0">
                    <a:latin typeface="Times New Roman" panose="02020603050405020304" pitchFamily="18" charset="0"/>
                    <a:cs typeface="Times New Roman" panose="02020603050405020304" pitchFamily="18" charset="0"/>
                  </a:rPr>
                  <a:t>c</a:t>
                </a:r>
                <a:r>
                  <a:rPr lang="zh-CN" altLang="en-US" dirty="0"/>
                  <a:t>加入常数项，使得：</a:t>
                </a:r>
                <a:endParaRPr lang="en-CA" dirty="0"/>
              </a:p>
              <a:p>
                <a:pPr algn="ctr"/>
                <a:endParaRPr lang="en-CA" i="1" dirty="0"/>
              </a:p>
              <a:p>
                <a:pPr algn="ctr"/>
                <a:endParaRPr lang="en-US" i="1" dirty="0"/>
              </a:p>
              <a:p>
                <a:pPr algn="ct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en-CA" dirty="0"/>
                  <a:t>		</a:t>
                </a:r>
              </a:p>
              <a:p>
                <a:endParaRPr lang="en-CA" altLang="zh-CN" dirty="0"/>
              </a:p>
              <a:p>
                <a:endParaRPr lang="en-CA" altLang="zh-CN" dirty="0"/>
              </a:p>
              <a:p>
                <a:r>
                  <a:rPr lang="zh-CN" altLang="en-US" dirty="0"/>
                  <a:t>因此这个条件也称为</a:t>
                </a:r>
                <a:r>
                  <a:rPr lang="zh-CN" altLang="en-US" b="1" dirty="0"/>
                  <a:t>干扰项条件均值为</a:t>
                </a:r>
                <a:r>
                  <a:rPr lang="en-CA" b="1" dirty="0"/>
                  <a:t>0</a:t>
                </a:r>
                <a:r>
                  <a:rPr lang="zh-CN" altLang="en-US" dirty="0"/>
                  <a:t>。这也是计量教课书里通常紧接着线性方程假设的第二个假设。</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10DD62E-03B1-4D8B-A337-60885036604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93521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条件期望函数</a:t>
            </a:r>
            <a:r>
              <a:rPr lang="en-CA"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前面的讨论说明了一个能够识别出解释变量和被解释变量的因果关系的线性回归模型要满足以下两个假设。</a:t>
                </a:r>
                <a:endParaRPr lang="en-CA" dirty="0"/>
              </a:p>
              <a:p>
                <a:pPr algn="ctr"/>
                <a:r>
                  <a:rPr lang="zh-CN" altLang="en-US" b="1" dirty="0"/>
                  <a:t>线性关系假设</a:t>
                </a:r>
                <a:r>
                  <a:rPr lang="zh-CN" altLang="en-US" dirty="0"/>
                  <a:t>：</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a:t>
                </a:r>
                <a:r>
                  <a:rPr lang="en-CA" dirty="0"/>
                  <a:t>	</a:t>
                </a:r>
              </a:p>
              <a:p>
                <a:pPr algn="ctr"/>
                <a:r>
                  <a:rPr lang="zh-CN" altLang="en-US" b="1" dirty="0"/>
                  <a:t>干扰项条件均值为零假设</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en-CA" dirty="0"/>
                  <a:t>	</a:t>
                </a:r>
              </a:p>
              <a:p>
                <a:endParaRPr lang="en-US" altLang="zh-CN" dirty="0"/>
              </a:p>
              <a:p>
                <a:pPr marL="342900" indent="-342900">
                  <a:buFont typeface="Arial" panose="020B0604020202020204" pitchFamily="34" charset="0"/>
                  <a:buChar char="•"/>
                </a:pPr>
                <a:r>
                  <a:rPr lang="zh-CN" altLang="en-US" dirty="0"/>
                  <a:t>线性函数两边取期望值，得到</a:t>
                </a:r>
                <a:endParaRPr lang="en-CA" dirty="0"/>
              </a:p>
              <a:p>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b="0" i="1" smtClean="0">
                            <a:latin typeface="Cambria Math" panose="02040503050406030204" pitchFamily="18" charset="0"/>
                          </a:rPr>
                          <m:t>𝐸𝐷𝑈</m:t>
                        </m:r>
                        <m:r>
                          <a:rPr lang="en-CA" b="0" i="1" smtClean="0">
                            <a:latin typeface="Cambria Math" panose="02040503050406030204" pitchFamily="18" charset="0"/>
                          </a:rPr>
                          <m:t>,</m:t>
                        </m:r>
                        <m:r>
                          <a:rPr lang="en-CA" b="0" i="1" smtClean="0">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oMath>
                </a14:m>
                <a:r>
                  <a:rPr lang="en-CA" dirty="0"/>
                  <a:t>	</a:t>
                </a:r>
              </a:p>
              <a:p>
                <a:pPr marL="342900" indent="-342900">
                  <a:buFont typeface="Arial" panose="020B0604020202020204" pitchFamily="34" charset="0"/>
                  <a:buChar char="•"/>
                </a:pPr>
                <a:r>
                  <a:rPr lang="zh-CN" altLang="en-US" dirty="0"/>
                  <a:t>可见，线性回归模型的两个假设对应的是线性条件期望函数（</a:t>
                </a:r>
                <a:r>
                  <a:rPr lang="en-CA" dirty="0"/>
                  <a:t>Conditional Expectation Function, CEF</a:t>
                </a:r>
                <a:r>
                  <a:rPr lang="zh-CN" altLang="en-US" dirty="0"/>
                  <a:t>）：</a:t>
                </a:r>
                <a:endParaRPr lang="en-US" altLang="zh-CN" dirty="0"/>
              </a:p>
              <a:p>
                <a:endParaRPr lang="en-CA"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oMath>
                  </m:oMathPara>
                </a14:m>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AE63FF2-8735-411A-BCF4-2A66456FB22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3262000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实证方法">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实证方法" id="{7153CD6B-7029-408E-A71B-F0AD679F6516}" vid="{BB9C1C20-03A3-4880-8E4D-B1792BC580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实证方法</Template>
  <TotalTime>1913</TotalTime>
  <Words>4851</Words>
  <Application>Microsoft Office PowerPoint</Application>
  <PresentationFormat>Widescreen</PresentationFormat>
  <Paragraphs>333</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DengXian</vt:lpstr>
      <vt:lpstr>Arial</vt:lpstr>
      <vt:lpstr>Calibri</vt:lpstr>
      <vt:lpstr>Cambria Math</vt:lpstr>
      <vt:lpstr>Franklin Gothic Book</vt:lpstr>
      <vt:lpstr>Perpetua</vt:lpstr>
      <vt:lpstr>Times New Roman</vt:lpstr>
      <vt:lpstr>Wingdings 2</vt:lpstr>
      <vt:lpstr>实证方法</vt:lpstr>
      <vt:lpstr>第二章：回归分析-理解篇</vt:lpstr>
      <vt:lpstr>大纲</vt:lpstr>
      <vt:lpstr>线性回归模型，条件期望函数与因果推断</vt:lpstr>
      <vt:lpstr>被解释变量，解释变量和干扰项</vt:lpstr>
      <vt:lpstr>被解释变量，解释变量和干扰项</vt:lpstr>
      <vt:lpstr>路径图</vt:lpstr>
      <vt:lpstr>干扰项条件均值独立</vt:lpstr>
      <vt:lpstr>干扰项条件均值独立</vt:lpstr>
      <vt:lpstr>条件期望函数(CEF)</vt:lpstr>
      <vt:lpstr>因果关系CEF</vt:lpstr>
      <vt:lpstr>缺失变量</vt:lpstr>
      <vt:lpstr>缺失变量</vt:lpstr>
      <vt:lpstr>相关关系CEF</vt:lpstr>
      <vt:lpstr>相关关系CEF</vt:lpstr>
      <vt:lpstr>相关关系CEF</vt:lpstr>
      <vt:lpstr>相关关系CEF</vt:lpstr>
      <vt:lpstr>小结1</vt:lpstr>
      <vt:lpstr>最小二乘法</vt:lpstr>
      <vt:lpstr>回归模型</vt:lpstr>
      <vt:lpstr>总体最小二乘法</vt:lpstr>
      <vt:lpstr>总体最小二乘法得到的系数</vt:lpstr>
      <vt:lpstr>总体最小二乘法得到的系数</vt:lpstr>
      <vt:lpstr>干扰项(error term)和残差(residual)</vt:lpstr>
      <vt:lpstr>多元回归系数估计的直观理解</vt:lpstr>
      <vt:lpstr>多元回归系数估计系数的信息来源</vt:lpstr>
      <vt:lpstr>多元线性回归图解. 情形1：解释变量相关</vt:lpstr>
      <vt:lpstr>多元线性回归图解，情形2：解释变量高度共线性</vt:lpstr>
      <vt:lpstr>线性回归图解，情形3：解释变量不相关</vt:lpstr>
      <vt:lpstr>多元线性回归分解</vt:lpstr>
      <vt:lpstr>回归分解法</vt:lpstr>
      <vt:lpstr>回归分解法</vt:lpstr>
      <vt:lpstr>内生性和因果关系</vt:lpstr>
      <vt:lpstr>什么是内生性?</vt:lpstr>
      <vt:lpstr> 内生性来源</vt:lpstr>
      <vt:lpstr>遗漏解释变量</vt:lpstr>
      <vt:lpstr>解释变量的测量误差</vt:lpstr>
      <vt:lpstr>互为因果</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jiaping</dc:creator>
  <cp:lastModifiedBy>Qiu, Jiaping</cp:lastModifiedBy>
  <cp:revision>89</cp:revision>
  <cp:lastPrinted>2020-07-13T04:37:56Z</cp:lastPrinted>
  <dcterms:created xsi:type="dcterms:W3CDTF">2020-01-02T15:09:49Z</dcterms:created>
  <dcterms:modified xsi:type="dcterms:W3CDTF">2020-09-17T01:27:27Z</dcterms:modified>
</cp:coreProperties>
</file>