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第六章　金融资产与投资</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第二篇　资产权益篇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以公允价值计价的证券投资</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一、证券投资的取得</a:t>
            </a:r>
            <a:endParaRPr lang="zh-CN" altLang="zh-CN" sz="2600" b="1" dirty="0">
              <a:latin typeface="黑体" panose="02010609060101010101" pitchFamily="49" charset="-122"/>
              <a:ea typeface="黑体" panose="02010609060101010101" pitchFamily="49" charset="-122"/>
            </a:endParaRPr>
          </a:p>
          <a:p>
            <a:r>
              <a:rPr lang="zh-CN" altLang="en-US"/>
              <a:t>金融资产同时满足下列条件的,应当分类为以公允价值计量且其变动计入其他综合收益的金融资产,即记入“可供出售金融资产”账户:</a:t>
            </a:r>
            <a:endParaRPr lang="zh-CN" altLang="en-US"/>
          </a:p>
          <a:p>
            <a:r>
              <a:rPr lang="zh-CN" altLang="en-US"/>
              <a:t>(1)企业管理该金融资产的业务模式既以收取合同现金流量为目标又以出售该金融资产为目标。</a:t>
            </a:r>
            <a:endParaRPr lang="zh-CN" altLang="en-US"/>
          </a:p>
          <a:p>
            <a:r>
              <a:rPr lang="zh-CN" altLang="en-US"/>
              <a:t>(2)该金融资产的合同条款规定,在特定日期产生的现金流量,仅为收回的本金和以未偿付本金金额为基础收取的利息。</a:t>
            </a:r>
            <a:endParaRPr lang="zh-CN" altLang="en-US"/>
          </a:p>
          <a:p>
            <a:r>
              <a:rPr lang="zh-CN" altLang="en-US"/>
              <a:t>除了“持有至到期投资”和“可供出售金融资产”以外的短期证券投资分类为“交易性金融资产”。</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以公允价值计价的证券投资</a:t>
            </a:r>
            <a:endParaRPr lang="zh-CN" altLang="en-US"/>
          </a:p>
        </p:txBody>
      </p:sp>
      <p:sp>
        <p:nvSpPr>
          <p:cNvPr id="3" name="内容占位符 2"/>
          <p:cNvSpPr>
            <a:spLocks noGrp="1"/>
          </p:cNvSpPr>
          <p:nvPr>
            <p:ph idx="1"/>
          </p:nvPr>
        </p:nvSpPr>
        <p:spPr>
          <a:xfrm>
            <a:off x="788670" y="1424305"/>
            <a:ext cx="10627360" cy="4820920"/>
          </a:xfrm>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三、证券投资的期末计价</a:t>
            </a:r>
            <a:endParaRPr lang="zh-CN" altLang="zh-CN" sz="2600" b="1" dirty="0">
              <a:latin typeface="黑体" panose="02010609060101010101" pitchFamily="49" charset="-122"/>
              <a:ea typeface="黑体" panose="02010609060101010101" pitchFamily="49" charset="-122"/>
            </a:endParaRPr>
          </a:p>
          <a:p>
            <a:r>
              <a:rPr lang="zh-CN" altLang="en-US"/>
              <a:t>以市价计价的证券投资,在期末应采用市价法计价。市价法是指在每一会计期末编制财务报表时,证券投资账面价值按市价调整,并据以反映在资产负债表上的方法。以市价计价,可使会计期间内企业资产计价较为客观、明确,采用市价计价而确认的未实现损益会造成企业每期损益随着证券投资市价的变动而上下波动。</a:t>
            </a:r>
            <a:endParaRPr lang="zh-CN" altLang="en-US"/>
          </a:p>
          <a:p>
            <a:r>
              <a:rPr lang="zh-CN" altLang="en-US"/>
              <a:t>我国《企业会计准则22号——金融工具确认和计量》规定,交易类证券和可供出售类证券期末按公允价值(即证券的市价)计价,其中,交易类证券的公允价值变动计入当期损益,企业可设置“公允价值变动损益”账户反映;可供出售类证券的公允价值变动记入“其他综合收益”账户,在以后出售时再调整为当期损益。</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以公允价值计价的证券投资</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四、证券投资的处置</a:t>
            </a:r>
            <a:endParaRPr lang="zh-CN" altLang="zh-CN" sz="2600" b="1" dirty="0">
              <a:latin typeface="黑体" panose="02010609060101010101" pitchFamily="49" charset="-122"/>
              <a:ea typeface="黑体" panose="02010609060101010101" pitchFamily="49" charset="-122"/>
            </a:endParaRPr>
          </a:p>
          <a:p>
            <a:r>
              <a:rPr lang="zh-CN" altLang="en-US"/>
              <a:t>证券投资的处置,主要指证券投资的出售、转让等情形。企业在购入证券时就考虑视市场行情变化和公司对营运资金的需求,随时处置变现,其所收到的处置收入与证券投资账面价值的差额即为当期投资损益,应在“投资收益”账户的借方或贷方反映。对于可供出售类证券,尚需将相应部分的未实现损益从“其他综合收益”账户转入“投资收益”账户。</a:t>
            </a:r>
            <a:endParaRPr lang="zh-CN" altLang="en-US"/>
          </a:p>
          <a:p>
            <a:r>
              <a:rPr lang="zh-CN" altLang="en-US"/>
              <a:t>处置证券投资时,其成本根据以下不同情况结转:</a:t>
            </a:r>
            <a:endParaRPr lang="zh-CN" altLang="en-US"/>
          </a:p>
          <a:p>
            <a:r>
              <a:rPr lang="zh-CN" altLang="en-US"/>
              <a:t>(1)全部处置某项证券投资时,其成本为投资的账面余额。</a:t>
            </a:r>
            <a:endParaRPr lang="zh-CN" altLang="en-US"/>
          </a:p>
          <a:p>
            <a:r>
              <a:rPr lang="zh-CN" altLang="en-US"/>
              <a:t>(2)部分处置某项证券投资时,应按该项投资的总平均成本确定其处置部分的成本。</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长期股权投资</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一、长期股权投资的取得</a:t>
            </a:r>
            <a:endParaRPr lang="zh-CN" altLang="zh-CN" sz="2600" b="1" dirty="0">
              <a:latin typeface="黑体" panose="02010609060101010101" pitchFamily="49" charset="-122"/>
              <a:ea typeface="黑体" panose="02010609060101010101" pitchFamily="49" charset="-122"/>
            </a:endParaRPr>
          </a:p>
          <a:p>
            <a:r>
              <a:rPr lang="zh-CN" altLang="en-US"/>
              <a:t>以支付现金取得的长期股权投资,按支付的全部价款作为初始投资成本,包括支付的买价、税金和手续费等相关费用,但不包括为取得长期股权投资所发生的评估、审计、咨询等费用。</a:t>
            </a:r>
            <a:endParaRPr lang="zh-CN" altLang="en-US"/>
          </a:p>
          <a:p>
            <a:r>
              <a:rPr lang="zh-CN" altLang="en-US"/>
              <a:t>与交易类证券和可供出售类证券投资处理方法相同的是,企业取得长期股权投资时,如果实际支付的价款中包含已宣告而尚未领取的现金股利,应按实际支付的价款扣除这部分现金股利作为初始投资成本,这部分现金股利,在“应收股利”账户中单独反映。</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长期股权投资</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二、长期股权投资的后续计量</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(一)成本法</a:t>
            </a:r>
            <a:endParaRPr lang="en-US" altLang="zh-CN" sz="2200" b="1" dirty="0">
              <a:latin typeface="楷体" panose="02010609060101010101" pitchFamily="49" charset="-122"/>
              <a:ea typeface="楷体" panose="02010609060101010101" pitchFamily="49" charset="-122"/>
            </a:endParaRPr>
          </a:p>
          <a:p>
            <a:r>
              <a:rPr lang="zh-CN" altLang="en-US"/>
              <a:t>在成本法下,长期股权投资以取得股权时的成本计价,此后,除了投资企业追加投资、收回投资等情形外,长期股权投资的账面价值按当时的取得成本保持不变。成本法的一般程序如下:</a:t>
            </a:r>
            <a:endParaRPr lang="zh-CN" altLang="en-US"/>
          </a:p>
          <a:p>
            <a:r>
              <a:rPr lang="zh-CN" altLang="en-US"/>
              <a:t>(1)初始投资或追加投资时,按照初始投资或追加投资时的投资成本增加长期股权投资的账面价值。</a:t>
            </a:r>
            <a:endParaRPr lang="zh-CN" altLang="en-US"/>
          </a:p>
          <a:p>
            <a:r>
              <a:rPr lang="zh-CN" altLang="en-US"/>
              <a:t>(2)除取得投资时实际支付的价款中包含的已宣告但尚未发放的现金股利或利润外,投资企业应当按照享有被投资企业宣告发放的现金股利或利润,确认为当期投资收益。</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长期股权投资</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(二)权益法</a:t>
            </a:r>
            <a:endParaRPr lang="en-US" altLang="zh-CN" sz="2200" b="1" dirty="0">
              <a:latin typeface="楷体" panose="02010609060101010101" pitchFamily="49" charset="-122"/>
              <a:ea typeface="楷体" panose="02010609060101010101" pitchFamily="49" charset="-122"/>
            </a:endParaRPr>
          </a:p>
          <a:p>
            <a:r>
              <a:rPr lang="zh-CN" altLang="en-US"/>
              <a:t>所谓权益法,是指长期股权投资的账面价值,以投资企业在被投资企业权益中占有的份额进行反映的一种会计方法,此法需要反映投资企业和被投资企业实质上的经济关系。权益法的一般程序如下:</a:t>
            </a:r>
            <a:endParaRPr lang="zh-CN" altLang="en-US"/>
          </a:p>
          <a:p>
            <a:r>
              <a:rPr lang="zh-CN" altLang="en-US"/>
              <a:t>(1)按照初始投资或追加投资时的投资成本记录或增加长期股权投资的账面价值。</a:t>
            </a:r>
            <a:endParaRPr lang="zh-CN" altLang="en-US"/>
          </a:p>
          <a:p>
            <a:r>
              <a:rPr lang="zh-CN" altLang="en-US"/>
              <a:t>(2)投资后,随着被投资企业所有者权益的变动(包括被投资企业实现的净利润或发生的净亏损以及其他所有者权益项目的变动),投资企业应按所持股权比例相应调整长期股权投资的账面价值。</a:t>
            </a:r>
            <a:endParaRPr lang="zh-CN" altLang="en-US"/>
          </a:p>
          <a:p>
            <a:r>
              <a:rPr lang="zh-CN" altLang="en-US"/>
              <a:t>(3)若被投资企业由于损益类业务引起所有者权益的变动,如当年实现净利润,或发生净亏损,则投资企业应按所持表决权资本比例计算应享有(或应分担)的份额,增加(或减少)长期股权投资的账面价值,并确认为当期投资收益(或投资损失)。</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p:nvPr/>
        </p:nvSpPr>
        <p:spPr bwMode="auto">
          <a:xfrm>
            <a:off x="1123315" y="528955"/>
            <a:ext cx="665543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l"/>
            <a:r>
              <a:rPr lang="en-US" altLang="zh-CN" sz="2800" smtClean="0">
                <a:latin typeface="华文中宋" panose="02010600040101010101" charset="-122"/>
                <a:ea typeface="华文中宋" panose="02010600040101010101" charset="-122"/>
                <a:cs typeface="华文中宋" panose="02010600040101010101" charset="-122"/>
              </a:rPr>
              <a:t> </a:t>
            </a:r>
            <a:r>
              <a:rPr lang="zh-CN" altLang="en-US" sz="2800" smtClean="0">
                <a:latin typeface="华文中宋" panose="02010600040101010101" charset="-122"/>
                <a:ea typeface="华文中宋" panose="02010600040101010101" charset="-122"/>
                <a:cs typeface="华文中宋" panose="02010600040101010101" charset="-122"/>
              </a:rPr>
              <a:t>目 录</a:t>
            </a:r>
            <a:endParaRPr lang="zh-CN" altLang="en-US" sz="2800" dirty="0" smtClean="0">
              <a:latin typeface="华文中宋" panose="02010600040101010101" charset="-122"/>
              <a:ea typeface="华文中宋" panose="02010600040101010101" charset="-122"/>
              <a:cs typeface="华文中宋" panose="02010600040101010101" charset="-122"/>
            </a:endParaRPr>
          </a:p>
        </p:txBody>
      </p:sp>
      <p:grpSp>
        <p:nvGrpSpPr>
          <p:cNvPr id="17" name="组合 16"/>
          <p:cNvGrpSpPr/>
          <p:nvPr/>
        </p:nvGrpSpPr>
        <p:grpSpPr>
          <a:xfrm>
            <a:off x="3104870" y="216229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第一节　金融资产的性质与分类</a:t>
                  </a:r>
                  <a:endParaRPr lang="zh-CN" altLang="en-US" sz="2000" b="1" dirty="0">
                    <a:latin typeface="华文中宋" panose="02010600040101010101" charset="-122"/>
                    <a:ea typeface="华文中宋" panose="02010600040101010101" charset="-122"/>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第二节　以摊余成本计量的金融资产</a:t>
                  </a:r>
                  <a:endParaRPr lang="zh-CN" altLang="en-US" sz="2000" b="1" dirty="0">
                    <a:latin typeface="华文中宋" panose="02010600040101010101" charset="-122"/>
                    <a:ea typeface="华文中宋" panose="02010600040101010101" charset="-122"/>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第三节　以公允价值计价的证券投资</a:t>
                  </a:r>
                  <a:endParaRPr lang="zh-CN" altLang="en-US" sz="2000" b="1" dirty="0">
                    <a:latin typeface="华文中宋" panose="02010600040101010101" charset="-122"/>
                    <a:ea typeface="华文中宋" panose="02010600040101010101" charset="-122"/>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华文中宋" panose="02010600040101010101" charset="-122"/>
                    <a:ea typeface="华文中宋" panose="02010600040101010101" charset="-122"/>
                  </a:rPr>
                  <a:t>第四节　长期股权投资</a:t>
                </a:r>
                <a:endParaRPr lang="zh-CN" altLang="en-US" sz="2000" b="1" dirty="0">
                  <a:latin typeface="华文中宋" panose="02010600040101010101" charset="-122"/>
                  <a:ea typeface="华文中宋" panose="02010600040101010101" charset="-122"/>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金融资产的性质与分类</a:t>
            </a:r>
            <a:endParaRPr lang="zh-CN" altLang="en-US"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一、投资及其分类</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(一)按照投资对象分类</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(二)按投资对象的变现能力分类</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(三)按投资期限分类</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金融资产的性质与分类</a:t>
            </a:r>
            <a:endParaRPr lang="zh-CN" altLang="en-US"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二、金融资产的分类</a:t>
            </a:r>
            <a:endParaRPr lang="zh-CN" altLang="zh-CN" sz="2600" b="1" dirty="0">
              <a:latin typeface="黑体" panose="02010609060101010101" pitchFamily="49" charset="-122"/>
              <a:ea typeface="黑体" panose="02010609060101010101" pitchFamily="49" charset="-122"/>
            </a:endParaRPr>
          </a:p>
          <a:p>
            <a:r>
              <a:rPr lang="zh-CN" altLang="en-US"/>
              <a:t>企业的金融资产主要包括股权投资、债权投资、基金投资和投资衍生金融工具形成的资产等。</a:t>
            </a:r>
            <a:endParaRPr lang="zh-CN" altLang="en-US"/>
          </a:p>
          <a:p>
            <a:r>
              <a:rPr lang="zh-CN" altLang="en-US"/>
              <a:t>在会计上,金融资产按取得时的初始确认划分为以下三类:</a:t>
            </a:r>
            <a:endParaRPr lang="zh-CN" altLang="en-US"/>
          </a:p>
          <a:p>
            <a:r>
              <a:rPr lang="zh-CN" altLang="en-US"/>
              <a:t>(1)以摊余成本计量的金融资产;</a:t>
            </a:r>
            <a:endParaRPr lang="zh-CN" altLang="en-US"/>
          </a:p>
          <a:p>
            <a:r>
              <a:rPr lang="zh-CN" altLang="en-US"/>
              <a:t>(2)以公允价值计量且其变动计入其他综合收益的金融资产;</a:t>
            </a:r>
            <a:endParaRPr lang="zh-CN" altLang="en-US"/>
          </a:p>
          <a:p>
            <a:r>
              <a:rPr lang="zh-CN" altLang="en-US"/>
              <a:t>(3)以公允价值计量且其变动计入当期损益的金融资产。</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以摊余成本计量的金融资产</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一、证券投资的取得</a:t>
            </a:r>
            <a:endParaRPr lang="zh-CN" altLang="zh-CN" sz="2600" b="1" dirty="0">
              <a:latin typeface="黑体" panose="02010609060101010101" pitchFamily="49" charset="-122"/>
              <a:ea typeface="黑体" panose="02010609060101010101" pitchFamily="49" charset="-122"/>
            </a:endParaRPr>
          </a:p>
          <a:p>
            <a:r>
              <a:rPr lang="zh-CN" altLang="en-US"/>
              <a:t>企业为了有效利用资金,将多余的、暂时闲置的资金购入证券作为投资。其中有一类证券投资,管理层以持有至到期为目的,以获取比较长期的利益,通常为各种债券。该类持有至到期类证券可设置“持有至到期投资”账户反映。</a:t>
            </a:r>
            <a:endParaRPr lang="zh-CN" altLang="en-US"/>
          </a:p>
          <a:p>
            <a:r>
              <a:rPr lang="zh-CN" altLang="en-US"/>
              <a:t>金融资产同时满足下列条件的,应当分类为以摊余成本计量的金融资产:</a:t>
            </a:r>
            <a:endParaRPr lang="zh-CN" altLang="en-US"/>
          </a:p>
          <a:p>
            <a:r>
              <a:rPr lang="zh-CN" altLang="en-US"/>
              <a:t>(1)企业管理该金融资产的业务模式是以收取合同现金流量为目标。</a:t>
            </a:r>
            <a:endParaRPr lang="zh-CN" altLang="en-US"/>
          </a:p>
          <a:p>
            <a:r>
              <a:rPr lang="zh-CN" altLang="en-US"/>
              <a:t>(2)该金融资产的合同条款规定,在特定日期产生的现金流量,仅为收回的本金和以未偿付本金金额为基础收取的利息。</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以公允价值计价的证券投资</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二、持有期间的投资收益</a:t>
            </a:r>
            <a:endParaRPr lang="zh-CN" altLang="zh-CN" sz="2600" b="1" dirty="0">
              <a:latin typeface="黑体" panose="02010609060101010101" pitchFamily="49" charset="-122"/>
              <a:ea typeface="黑体" panose="02010609060101010101" pitchFamily="49" charset="-122"/>
            </a:endParaRPr>
          </a:p>
          <a:p>
            <a:r>
              <a:rPr lang="zh-CN" altLang="en-US"/>
              <a:t>企业所拥有的交易类金融资产和可供出售金融资产,在持有期间可能会获得一些投资收益,如股利、利息等。所取得的现金股利和利息可以按以下办法处理:</a:t>
            </a:r>
            <a:endParaRPr lang="zh-CN" altLang="en-US"/>
          </a:p>
          <a:p>
            <a:r>
              <a:rPr lang="zh-CN" altLang="en-US"/>
              <a:t>(1)取得证券时实际支付的价款中包含的已宣告而尚未领取的现金股利,或已到付息期而尚未领取的利息,于实际收到时冲减已记录的应收股利或应收利息,不确认为投资收益,也不冲减“交易性金融资产”的账面价值。</a:t>
            </a:r>
            <a:endParaRPr lang="zh-CN" altLang="en-US"/>
          </a:p>
          <a:p>
            <a:r>
              <a:rPr lang="zh-CN" altLang="en-US"/>
              <a:t>(2)证券持有期间所获得的现金股利或利息,除取得时已记入应收项目的现金股利或利息外,于实际收到时作为投资收益记账。</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以摊余成本计量的金融资产</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二、持有期间的投资收益</a:t>
            </a:r>
            <a:endParaRPr lang="zh-CN" altLang="zh-CN" sz="2600" b="1" dirty="0">
              <a:latin typeface="黑体" panose="02010609060101010101" pitchFamily="49" charset="-122"/>
              <a:ea typeface="黑体" panose="02010609060101010101" pitchFamily="49" charset="-122"/>
            </a:endParaRPr>
          </a:p>
          <a:p>
            <a:pPr marL="0" indent="0" algn="just" eaLnBrk="1" fontAlgn="auto" hangingPunct="1">
              <a:spcBef>
                <a:spcPts val="300"/>
              </a:spcBef>
              <a:spcAft>
                <a:spcPts val="300"/>
              </a:spcAft>
              <a:buClrTx/>
              <a:buSzTx/>
              <a:buNone/>
            </a:pPr>
            <a:r>
              <a:rPr lang="en-US" altLang="zh-CN" sz="2200" b="1" dirty="0">
                <a:latin typeface="楷体" panose="02010609060101010101" pitchFamily="49" charset="-122"/>
                <a:ea typeface="楷体" panose="02010609060101010101" pitchFamily="49" charset="-122"/>
              </a:rPr>
              <a:t>(一)实际利率</a:t>
            </a:r>
            <a:endParaRPr lang="en-US" altLang="zh-CN" sz="2200" b="1" dirty="0">
              <a:latin typeface="楷体" panose="02010609060101010101" pitchFamily="49" charset="-122"/>
              <a:ea typeface="楷体" panose="02010609060101010101" pitchFamily="49" charset="-122"/>
            </a:endParaRPr>
          </a:p>
          <a:p>
            <a:r>
              <a:rPr lang="zh-CN" altLang="en-US"/>
              <a:t>实际利率,是指将金融资产或金融负债在预期存续期间或适用的更短期间内的未来现金流量,折现为该金融资产或金融负债当前账面价值所使用的利率。</a:t>
            </a:r>
            <a:endParaRPr lang="zh-CN" altLang="en-US"/>
          </a:p>
          <a:p>
            <a:pPr marL="0" indent="0" algn="just" eaLnBrk="1" fontAlgn="auto" latinLnBrk="0" hangingPunct="1">
              <a:spcBef>
                <a:spcPts val="1500"/>
              </a:spcBef>
              <a:spcAft>
                <a:spcPts val="300"/>
              </a:spcAft>
              <a:buClrTx/>
              <a:buSzTx/>
              <a:buNone/>
            </a:pPr>
            <a:r>
              <a:rPr lang="en-US" altLang="zh-CN" sz="2200" b="1" dirty="0">
                <a:latin typeface="楷体" panose="02010609060101010101" pitchFamily="49" charset="-122"/>
                <a:ea typeface="楷体" panose="02010609060101010101" pitchFamily="49" charset="-122"/>
              </a:rPr>
              <a:t>(二)摊余成本</a:t>
            </a:r>
            <a:endParaRPr lang="en-US" altLang="zh-CN" sz="2200" b="1" dirty="0">
              <a:latin typeface="楷体" panose="02010609060101010101" pitchFamily="49" charset="-122"/>
              <a:ea typeface="楷体" panose="02010609060101010101" pitchFamily="49" charset="-122"/>
            </a:endParaRPr>
          </a:p>
          <a:p>
            <a:r>
              <a:rPr lang="zh-CN" altLang="en-US"/>
              <a:t>摊余成本,是指该金融资产的初始确认金额经下列调整后的结果:(1)扣除已偿还的本金;(2)加上或减去采用实际利率法将该初始确认金额与到期日金额之间的差额进行摊销形成的累计摊销额;(3)扣除已发生的减值损失。</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以摊余成本计量的金融资产</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三、证券投资的期末计价</a:t>
            </a:r>
            <a:endParaRPr lang="zh-CN" altLang="zh-CN" sz="2600" b="1" dirty="0">
              <a:latin typeface="黑体" panose="02010609060101010101" pitchFamily="49" charset="-122"/>
              <a:ea typeface="黑体" panose="02010609060101010101" pitchFamily="49" charset="-122"/>
            </a:endParaRPr>
          </a:p>
          <a:p>
            <a:r>
              <a:rPr lang="zh-CN" altLang="en-US"/>
              <a:t>持有至到期投资,期末以成本法计价。成本法是指按投资成本入账后直到出售变现前均不调整证券投资账面价值的方法。企业若采用成本法计价,则其证券投资因市价变化而产生的持有、未实现损益不予确认,证券投资收益只在该投资出售时才予确认入账。</a:t>
            </a:r>
            <a:endParaRPr lang="zh-CN" altLang="en-US"/>
          </a:p>
          <a:p>
            <a:r>
              <a:rPr lang="zh-CN" altLang="en-US"/>
              <a:t>成本法符合实际成本计价原则,以成本计价,可使会计期间内企业损益计量比较客观,容易验证,但在资产计价方面则存在缺陷。此法适用于证券的市价比较稳定、波动幅度较小,或者证券投资占流动资产的比重不大等情形。</a:t>
            </a:r>
            <a:endParaRPr lang="zh-CN" altLang="en-US"/>
          </a:p>
          <a:p>
            <a:r>
              <a:rPr lang="zh-CN" altLang="en-US"/>
              <a:t>我国《企业会计准则22号——金融工具确认和计量》规定,持有至到期类证券或公允价值不易确定的证券在期末应当采用实际利率法按摊余成本进行后续计量。</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以摊余成本计量的金融资产</a:t>
            </a:r>
            <a:endParaRPr lang="zh-CN" altLang="zh-CN" dirty="0"/>
          </a:p>
        </p:txBody>
      </p:sp>
      <p:sp>
        <p:nvSpPr>
          <p:cNvPr id="3" name="内容占位符 2"/>
          <p:cNvSpPr>
            <a:spLocks noGrp="1"/>
          </p:cNvSpPr>
          <p:nvPr>
            <p:ph idx="1"/>
          </p:nvPr>
        </p:nvSpPr>
        <p:spPr/>
        <p:txBody>
          <a:bodyPr/>
          <a:lstStyle/>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四、证券投资的处置</a:t>
            </a:r>
            <a:endParaRPr lang="zh-CN" altLang="zh-CN" sz="2600" b="1" dirty="0">
              <a:latin typeface="黑体" panose="02010609060101010101" pitchFamily="49" charset="-122"/>
              <a:ea typeface="黑体" panose="02010609060101010101" pitchFamily="49" charset="-122"/>
            </a:endParaRPr>
          </a:p>
          <a:p>
            <a:r>
              <a:rPr lang="zh-CN" altLang="en-US"/>
              <a:t>持有至到期投资在终止确认、发生减值或摊销时,应当将取得的价款与该投资账面价值之间的差额计入当期损益。其中,投资的账面价值是指投资的账面余额减除已经计提的减值准备后的差额。</a:t>
            </a:r>
            <a:endParaRPr lang="zh-CN" altLang="en-US"/>
          </a:p>
          <a:p>
            <a:r>
              <a:rPr lang="zh-CN" altLang="en-US"/>
              <a:t>处置持有至到期投资时,应按实际收到的金额,借记“银行存款”账户,按持有至到期投资账面余额,贷记“持有至到期投资——成本”“持有至到期投资——应计利息”账户,贷记或借记“持有至到期投资——利息调整”账户,按其差额,贷记或借记“投资收益”账户。已计提减值准备的,还应同时结转减值准备。</a:t>
            </a:r>
            <a:endParaRPr lang="zh-CN" altLang="en-US"/>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3151</Words>
  <Application>WPS 演示</Application>
  <PresentationFormat>宽屏</PresentationFormat>
  <Paragraphs>110</Paragraphs>
  <Slides>15</Slides>
  <Notes>4</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15</vt:i4>
      </vt:variant>
    </vt:vector>
  </HeadingPairs>
  <TitlesOfParts>
    <vt:vector size="30" baseType="lpstr">
      <vt:lpstr>Arial</vt:lpstr>
      <vt:lpstr>宋体</vt:lpstr>
      <vt:lpstr>Wingdings</vt:lpstr>
      <vt:lpstr>微软雅黑</vt:lpstr>
      <vt:lpstr>Wingdings</vt:lpstr>
      <vt:lpstr>Arial Unicode MS</vt:lpstr>
      <vt:lpstr>Calibri</vt:lpstr>
      <vt:lpstr>华文中宋</vt:lpstr>
      <vt:lpstr>GungsuhChe</vt:lpstr>
      <vt:lpstr>Malgun Gothic</vt:lpstr>
      <vt:lpstr>方正书宋_GBK</vt:lpstr>
      <vt:lpstr>黑体</vt:lpstr>
      <vt:lpstr>楷体</vt:lpstr>
      <vt:lpstr>Office 主题​​</vt:lpstr>
      <vt:lpstr>默认设计模板</vt:lpstr>
      <vt:lpstr>PowerPoint 演示文稿</vt:lpstr>
      <vt:lpstr>PowerPoint 演示文稿</vt:lpstr>
      <vt:lpstr>第一节　金融资产的性质与分类</vt:lpstr>
      <vt:lpstr>第一节　金融资产的性质与分类</vt:lpstr>
      <vt:lpstr>第二节　以摊余成本计量的金融资产</vt:lpstr>
      <vt:lpstr>第三节　以公允价值计价的证券投资</vt:lpstr>
      <vt:lpstr>第二节　以摊余成本计量的金融资产</vt:lpstr>
      <vt:lpstr>第二节　以摊余成本计量的金融资产</vt:lpstr>
      <vt:lpstr>第二节　以摊余成本计量的金融资产</vt:lpstr>
      <vt:lpstr>第三节　以公允价值计价的证券投资</vt:lpstr>
      <vt:lpstr>第三节　以公允价值计价的证券投资</vt:lpstr>
      <vt:lpstr>第三节　以公允价值计价的证券投资</vt:lpstr>
      <vt:lpstr>第四节　长期股权投资</vt:lpstr>
      <vt:lpstr>第四节　长期股权投资</vt:lpstr>
      <vt:lpstr>第四节　长期股权投资</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2021-10-14T02:59:40Z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647FD0D4B9B94C83B18DC0D0C205A782</vt:lpwstr>
  </property>
</Properties>
</file>