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032" y="-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C9F5B8-0AC8-41C3-B3AA-05D9FED0AF2D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E0633E-0EA5-47A1-88F8-F98548AECAF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en-US" dirty="0" smtClean="0"/>
              <a:t>第十章  跨国公司管理策略（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</a:t>
            </a:r>
            <a:r>
              <a:rPr lang="en-US" altLang="zh-CN" dirty="0" smtClean="0"/>
              <a:t/>
            </a:r>
            <a:br>
              <a:rPr lang="en-US" altLang="zh-CN" dirty="0" smtClean="0"/>
            </a:br>
            <a:r>
              <a:rPr lang="en-US" altLang="zh-CN" dirty="0" smtClean="0"/>
              <a:t>——</a:t>
            </a:r>
            <a:r>
              <a:rPr lang="zh-CN" altLang="en-US" dirty="0" smtClean="0"/>
              <a:t>财务管理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pPr algn="l"/>
            <a:r>
              <a:rPr lang="en-US" altLang="zh-CN" dirty="0" smtClean="0"/>
              <a:t>1.</a:t>
            </a:r>
            <a:r>
              <a:rPr lang="zh-CN" altLang="en-US" dirty="0" smtClean="0"/>
              <a:t>跨国公司财务管理的职能与财务控制</a:t>
            </a:r>
            <a:endParaRPr lang="en-US" altLang="zh-CN" dirty="0" smtClean="0"/>
          </a:p>
          <a:p>
            <a:pPr algn="l"/>
            <a:r>
              <a:rPr lang="en-US" altLang="zh-CN" dirty="0" smtClean="0"/>
              <a:t>2.</a:t>
            </a:r>
            <a:r>
              <a:rPr lang="zh-CN" altLang="en-US" dirty="0" smtClean="0"/>
              <a:t>跨国公司的筹资策略</a:t>
            </a:r>
            <a:endParaRPr lang="en-US" altLang="zh-CN" dirty="0" smtClean="0"/>
          </a:p>
          <a:p>
            <a:pPr algn="l"/>
            <a:r>
              <a:rPr lang="en-US" altLang="zh-CN" dirty="0" smtClean="0"/>
              <a:t>3.</a:t>
            </a:r>
            <a:r>
              <a:rPr lang="zh-CN" altLang="en-US" dirty="0" smtClean="0"/>
              <a:t>跨国公司的财务转移策略</a:t>
            </a:r>
            <a:endParaRPr lang="en-US" altLang="zh-CN" dirty="0" smtClean="0"/>
          </a:p>
          <a:p>
            <a:pPr algn="l"/>
            <a:r>
              <a:rPr lang="en-US" altLang="zh-CN" dirty="0" smtClean="0"/>
              <a:t>4.</a:t>
            </a:r>
            <a:r>
              <a:rPr lang="zh-CN" altLang="en-US" dirty="0" smtClean="0"/>
              <a:t>跨国公司的资金运用策略</a:t>
            </a:r>
            <a:endParaRPr lang="en-US" altLang="zh-CN" dirty="0" smtClean="0"/>
          </a:p>
          <a:p>
            <a:pPr algn="l"/>
            <a:r>
              <a:rPr lang="en-US" altLang="zh-CN" dirty="0" smtClean="0"/>
              <a:t>5.</a:t>
            </a:r>
            <a:r>
              <a:rPr lang="zh-CN" altLang="en-US" dirty="0" smtClean="0"/>
              <a:t>跨国公司的外汇风险管理策略</a:t>
            </a:r>
            <a:endParaRPr lang="zh-CN" alt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3.2</a:t>
            </a:r>
            <a:r>
              <a:rPr lang="zh-CN" altLang="en-US" dirty="0" smtClean="0"/>
              <a:t>跨国公司财务转移的手段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zh-CN" dirty="0" smtClean="0"/>
              <a:t>1.</a:t>
            </a:r>
            <a:r>
              <a:rPr lang="zh-CN" altLang="en-US" dirty="0" smtClean="0"/>
              <a:t>集团内部相互贷款</a:t>
            </a:r>
            <a:endParaRPr lang="en-US" altLang="zh-CN" dirty="0" smtClean="0"/>
          </a:p>
          <a:p>
            <a:r>
              <a:rPr lang="zh-CN" altLang="en-US" dirty="0" smtClean="0"/>
              <a:t>如低税率国家的子公司以高利率向高税率国的母公司贷款，利率越高则越有利。</a:t>
            </a:r>
            <a:endParaRPr lang="en-US" altLang="zh-CN" dirty="0" smtClean="0"/>
          </a:p>
          <a:p>
            <a:r>
              <a:rPr lang="en-US" altLang="zh-CN" dirty="0" smtClean="0"/>
              <a:t>2.</a:t>
            </a:r>
            <a:r>
              <a:rPr lang="zh-CN" altLang="en-US" dirty="0" smtClean="0"/>
              <a:t>汇回股利</a:t>
            </a:r>
            <a:endParaRPr lang="en-US" altLang="zh-CN" dirty="0" smtClean="0"/>
          </a:p>
          <a:p>
            <a:r>
              <a:rPr lang="zh-CN" altLang="en-US" dirty="0" smtClean="0"/>
              <a:t>根据国际税制的差异，采取适当的汇回策略，节省税负成本</a:t>
            </a:r>
            <a:endParaRPr lang="en-US" altLang="zh-CN" dirty="0" smtClean="0"/>
          </a:p>
          <a:p>
            <a:r>
              <a:rPr lang="en-US" altLang="zh-CN" dirty="0" smtClean="0"/>
              <a:t>3.</a:t>
            </a:r>
            <a:r>
              <a:rPr lang="zh-CN" altLang="en-US" dirty="0" smtClean="0"/>
              <a:t>改变内部贸易的付款期限</a:t>
            </a:r>
            <a:endParaRPr lang="en-US" altLang="zh-CN" dirty="0" smtClean="0"/>
          </a:p>
          <a:p>
            <a:r>
              <a:rPr lang="en-US" altLang="zh-CN" dirty="0" smtClean="0"/>
              <a:t>4.</a:t>
            </a:r>
            <a:r>
              <a:rPr lang="zh-CN" altLang="en-US" dirty="0" smtClean="0"/>
              <a:t>支付专利费和劳务费</a:t>
            </a:r>
            <a:endParaRPr lang="en-US" altLang="zh-CN" dirty="0" smtClean="0"/>
          </a:p>
          <a:p>
            <a:r>
              <a:rPr lang="en-US" altLang="zh-CN" dirty="0" smtClean="0"/>
              <a:t>5.</a:t>
            </a:r>
            <a:r>
              <a:rPr lang="zh-CN" altLang="en-US" dirty="0" smtClean="0"/>
              <a:t>平行贷款（甲国的</a:t>
            </a:r>
            <a:r>
              <a:rPr lang="en-US" altLang="zh-CN" dirty="0" smtClean="0"/>
              <a:t>A</a:t>
            </a:r>
            <a:r>
              <a:rPr lang="zh-CN" altLang="en-US" dirty="0" smtClean="0"/>
              <a:t>公司向</a:t>
            </a:r>
            <a:r>
              <a:rPr lang="en-US" altLang="zh-CN" dirty="0" smtClean="0"/>
              <a:t>B</a:t>
            </a:r>
            <a:r>
              <a:rPr lang="zh-CN" altLang="en-US" dirty="0" smtClean="0"/>
              <a:t>公司的子公司贷款；乙国的</a:t>
            </a:r>
            <a:r>
              <a:rPr lang="en-US" altLang="zh-CN" dirty="0" smtClean="0"/>
              <a:t>B</a:t>
            </a:r>
            <a:r>
              <a:rPr lang="zh-CN" altLang="en-US" dirty="0" smtClean="0"/>
              <a:t>公司向</a:t>
            </a:r>
            <a:r>
              <a:rPr lang="en-US" altLang="zh-CN" dirty="0" smtClean="0"/>
              <a:t>A</a:t>
            </a:r>
            <a:r>
              <a:rPr lang="zh-CN" altLang="en-US" dirty="0" smtClean="0"/>
              <a:t>公司的子公司贷款）</a:t>
            </a:r>
            <a:endParaRPr lang="en-US" altLang="zh-CN" dirty="0" smtClean="0"/>
          </a:p>
          <a:p>
            <a:r>
              <a:rPr lang="en-US" altLang="zh-CN" dirty="0" smtClean="0"/>
              <a:t>6.</a:t>
            </a:r>
            <a:r>
              <a:rPr lang="zh-CN" altLang="en-US" dirty="0" smtClean="0"/>
              <a:t>对等购买（母公司安排子公司之间的易货交易）</a:t>
            </a:r>
            <a:endParaRPr lang="en-US" altLang="zh-CN" dirty="0" smtClean="0"/>
          </a:p>
          <a:p>
            <a:r>
              <a:rPr lang="en-US" altLang="zh-CN" dirty="0" smtClean="0"/>
              <a:t>7.</a:t>
            </a:r>
            <a:r>
              <a:rPr lang="zh-CN" altLang="en-US" dirty="0" smtClean="0"/>
              <a:t>转移价格</a:t>
            </a:r>
            <a:endParaRPr lang="zh-CN" alt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4.</a:t>
            </a:r>
            <a:r>
              <a:rPr lang="zh-CN" altLang="en-US" dirty="0" smtClean="0"/>
              <a:t>跨国公司的资金运用策略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/>
              <a:t>4.1</a:t>
            </a:r>
            <a:r>
              <a:rPr lang="zh-CN" altLang="en-US" dirty="0" smtClean="0"/>
              <a:t>跨国公司现金流量管理的含义</a:t>
            </a:r>
            <a:endParaRPr lang="en-US" altLang="zh-CN" dirty="0" smtClean="0"/>
          </a:p>
          <a:p>
            <a:r>
              <a:rPr lang="zh-CN" altLang="en-US" dirty="0" smtClean="0"/>
              <a:t>跨国公司现金流管理，即公司流动资产和负债的管理，主要是控制公司资产负债表中的短期流动或准流动账户，如现金、有价证券、应收账款、应付账款等。公司现金流量分为公司外部现金流和公司内部现金流。</a:t>
            </a:r>
            <a:endParaRPr lang="zh-CN" alt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4.2</a:t>
            </a:r>
            <a:r>
              <a:rPr lang="zh-CN" altLang="en-US" dirty="0" smtClean="0"/>
              <a:t>跨国公司外部现金流量管理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zh-CN" dirty="0" smtClean="0"/>
              <a:t>4.2.1</a:t>
            </a:r>
            <a:r>
              <a:rPr lang="zh-CN" altLang="en-US" dirty="0" smtClean="0"/>
              <a:t>应收账款管理</a:t>
            </a:r>
            <a:endParaRPr lang="en-US" altLang="zh-CN" dirty="0" smtClean="0"/>
          </a:p>
          <a:p>
            <a:r>
              <a:rPr lang="zh-CN" altLang="en-US" dirty="0"/>
              <a:t>应收</a:t>
            </a:r>
            <a:r>
              <a:rPr lang="zh-CN" altLang="en-US" dirty="0" smtClean="0"/>
              <a:t>账款是需要一定时期才能收回的货款。应收账款管理需要考虑的因素：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）客户的信用的考量</a:t>
            </a:r>
            <a:endParaRPr lang="en-US" altLang="zh-CN" dirty="0" smtClean="0"/>
          </a:p>
          <a:p>
            <a:r>
              <a:rPr lang="en-US" altLang="zh-CN" dirty="0" smtClean="0"/>
              <a:t>5C</a:t>
            </a:r>
            <a:r>
              <a:rPr lang="zh-CN" altLang="en-US" dirty="0" smtClean="0"/>
              <a:t>因素：品德（</a:t>
            </a:r>
            <a:r>
              <a:rPr lang="en-US" altLang="zh-CN" dirty="0" smtClean="0"/>
              <a:t>Character)</a:t>
            </a:r>
            <a:r>
              <a:rPr lang="zh-CN" altLang="en-US" dirty="0" smtClean="0"/>
              <a:t>、还款能力（</a:t>
            </a:r>
            <a:r>
              <a:rPr lang="en-US" altLang="zh-CN" dirty="0" smtClean="0"/>
              <a:t>Capacity)</a:t>
            </a:r>
            <a:r>
              <a:rPr lang="zh-CN" altLang="en-US" dirty="0" smtClean="0"/>
              <a:t>、资本（</a:t>
            </a:r>
            <a:r>
              <a:rPr lang="en-US" altLang="zh-CN" dirty="0" smtClean="0"/>
              <a:t>Capital</a:t>
            </a:r>
            <a:r>
              <a:rPr lang="zh-CN" altLang="en-US" dirty="0" smtClean="0"/>
              <a:t>）、抵押品（</a:t>
            </a:r>
            <a:r>
              <a:rPr lang="en-US" altLang="zh-CN" dirty="0" smtClean="0"/>
              <a:t>Collateral)</a:t>
            </a:r>
            <a:r>
              <a:rPr lang="zh-CN" altLang="en-US" dirty="0" smtClean="0"/>
              <a:t>、条件（</a:t>
            </a:r>
            <a:r>
              <a:rPr lang="en-US" altLang="zh-CN" dirty="0" smtClean="0"/>
              <a:t>Condition).</a:t>
            </a:r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）支付的币种（出口商货币、进口商货币或第三方货币）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）支付的条件（有无担保）</a:t>
            </a:r>
            <a:endParaRPr lang="en-US" altLang="zh-CN" dirty="0" smtClean="0"/>
          </a:p>
          <a:p>
            <a:r>
              <a:rPr lang="en-US" altLang="zh-CN" dirty="0" smtClean="0"/>
              <a:t>4.2.2</a:t>
            </a:r>
            <a:r>
              <a:rPr lang="zh-CN" altLang="en-US" dirty="0" smtClean="0"/>
              <a:t>应付账款管理</a:t>
            </a:r>
            <a:endParaRPr lang="en-US" altLang="zh-CN" dirty="0" smtClean="0"/>
          </a:p>
          <a:p>
            <a:r>
              <a:rPr lang="zh-CN" altLang="en-US" dirty="0" smtClean="0"/>
              <a:t>一般采取延迟支付策略，尤其在利率很高的时期。</a:t>
            </a:r>
            <a:endParaRPr lang="zh-CN" alt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4.3</a:t>
            </a:r>
            <a:r>
              <a:rPr lang="zh-CN" altLang="en-US" dirty="0" smtClean="0"/>
              <a:t>跨国公司内部现金流量管理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zh-CN" dirty="0" smtClean="0"/>
              <a:t>4.3.1</a:t>
            </a:r>
            <a:r>
              <a:rPr lang="zh-CN" altLang="en-US" dirty="0" smtClean="0"/>
              <a:t>跨国公司内部现金管理方式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）集中方式。即设在母公司或避税地公司的中央现金库，集中管理。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）分散方式。各子公司保留和管理各自的流动资金。</a:t>
            </a:r>
            <a:endParaRPr lang="en-US" altLang="zh-CN" dirty="0" smtClean="0"/>
          </a:p>
          <a:p>
            <a:r>
              <a:rPr lang="en-US" altLang="zh-CN" dirty="0" smtClean="0"/>
              <a:t>4.3.2</a:t>
            </a:r>
            <a:r>
              <a:rPr lang="zh-CN" altLang="en-US" dirty="0" smtClean="0"/>
              <a:t>净额结算策略（双边、多边净额结算）</a:t>
            </a:r>
            <a:endParaRPr lang="en-US" altLang="zh-CN" dirty="0" smtClean="0"/>
          </a:p>
          <a:p>
            <a:r>
              <a:rPr lang="en-US" altLang="zh-CN" dirty="0" smtClean="0"/>
              <a:t>4.3.3</a:t>
            </a:r>
            <a:r>
              <a:rPr lang="zh-CN" altLang="en-US" dirty="0" smtClean="0"/>
              <a:t>累积账户（或称集资经营）</a:t>
            </a:r>
            <a:endParaRPr lang="en-US" altLang="zh-CN" dirty="0" smtClean="0"/>
          </a:p>
          <a:p>
            <a:r>
              <a:rPr lang="zh-CN" altLang="en-US" dirty="0" smtClean="0"/>
              <a:t>总部设立一个中心机构，集中各子公司过剩资金，进行对内、对外投资。</a:t>
            </a:r>
            <a:endParaRPr lang="zh-CN" alt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4.4</a:t>
            </a:r>
            <a:r>
              <a:rPr lang="zh-CN" altLang="en-US" dirty="0" smtClean="0"/>
              <a:t>跨国公司长期投资决策管理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zh-CN" altLang="en-US" dirty="0" smtClean="0"/>
              <a:t>国际投资项目评价的三个阶段：</a:t>
            </a:r>
            <a:endParaRPr lang="en-US" altLang="zh-CN" dirty="0" smtClean="0"/>
          </a:p>
          <a:p>
            <a:r>
              <a:rPr lang="en-US" altLang="zh-CN" dirty="0" smtClean="0"/>
              <a:t>1.</a:t>
            </a:r>
            <a:r>
              <a:rPr lang="zh-CN" altLang="en-US" dirty="0" smtClean="0"/>
              <a:t>分析项目的预期收入和支出阶段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）汇率风险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）财务结构（当地筹资、国外筹资）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）政治风险</a:t>
            </a:r>
            <a:endParaRPr lang="en-US" altLang="zh-CN" dirty="0" smtClean="0"/>
          </a:p>
          <a:p>
            <a:r>
              <a:rPr lang="en-US" altLang="zh-CN" dirty="0" smtClean="0"/>
              <a:t>2.</a:t>
            </a:r>
            <a:r>
              <a:rPr lang="zh-CN" altLang="en-US" dirty="0" smtClean="0"/>
              <a:t>项目分析从子公司转移到总部阶段</a:t>
            </a:r>
            <a:endParaRPr lang="en-US" altLang="zh-CN" dirty="0" smtClean="0"/>
          </a:p>
          <a:p>
            <a:r>
              <a:rPr lang="zh-CN" altLang="en-US" dirty="0" smtClean="0"/>
              <a:t>考虑：何时、何种方式将多少资金从子公司转移到母公司；这种转移带来的税负和其他费用支出；该项目的附加收入。</a:t>
            </a:r>
            <a:endParaRPr lang="en-US" altLang="zh-CN" dirty="0" smtClean="0"/>
          </a:p>
          <a:p>
            <a:r>
              <a:rPr lang="en-US" altLang="zh-CN" dirty="0" smtClean="0"/>
              <a:t>3.</a:t>
            </a:r>
            <a:r>
              <a:rPr lang="zh-CN" altLang="en-US" dirty="0" smtClean="0"/>
              <a:t>估计和比较该项目和其他项目的阶段</a:t>
            </a:r>
            <a:endParaRPr lang="zh-CN" alt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5.</a:t>
            </a:r>
            <a:r>
              <a:rPr lang="zh-CN" altLang="en-US" dirty="0" smtClean="0"/>
              <a:t>跨国公司的外汇风险管理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zh-CN" dirty="0" smtClean="0"/>
              <a:t>5.1</a:t>
            </a:r>
            <a:r>
              <a:rPr lang="zh-CN" altLang="en-US" dirty="0" smtClean="0"/>
              <a:t>汇率变动预测需要考虑的因素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）外汇的供求状况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）国际贸易的供求结构变化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）生产的周期变化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）国民收入水平变化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5</a:t>
            </a:r>
            <a:r>
              <a:rPr lang="zh-CN" altLang="en-US" dirty="0" smtClean="0"/>
              <a:t>）各国政府的贸易政策与措施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6</a:t>
            </a:r>
            <a:r>
              <a:rPr lang="zh-CN" altLang="en-US" dirty="0" smtClean="0"/>
              <a:t>）货币供给的变化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7</a:t>
            </a:r>
            <a:r>
              <a:rPr lang="zh-CN" altLang="en-US" dirty="0" smtClean="0"/>
              <a:t>）利率变化</a:t>
            </a:r>
            <a:endParaRPr lang="zh-CN" alt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5.2</a:t>
            </a:r>
            <a:r>
              <a:rPr lang="zh-CN" altLang="en-US" dirty="0" smtClean="0"/>
              <a:t>外汇风险的类型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altLang="zh-CN" dirty="0" smtClean="0"/>
              <a:t>1.</a:t>
            </a:r>
            <a:r>
              <a:rPr lang="zh-CN" altLang="en-US" dirty="0" smtClean="0"/>
              <a:t>交易风险</a:t>
            </a:r>
            <a:endParaRPr lang="en-US" altLang="zh-CN" dirty="0" smtClean="0"/>
          </a:p>
          <a:p>
            <a:r>
              <a:rPr lang="zh-CN" altLang="en-US" dirty="0" smtClean="0"/>
              <a:t>汇率变动后，对债务关系进行清理时发生损益的可能性。</a:t>
            </a:r>
            <a:endParaRPr lang="en-US" altLang="zh-CN" dirty="0" smtClean="0"/>
          </a:p>
          <a:p>
            <a:r>
              <a:rPr lang="en-US" altLang="zh-CN" dirty="0" smtClean="0"/>
              <a:t>2.</a:t>
            </a:r>
            <a:r>
              <a:rPr lang="zh-CN" altLang="en-US" dirty="0" smtClean="0"/>
              <a:t>折算风险</a:t>
            </a:r>
            <a:endParaRPr lang="en-US" altLang="zh-CN" dirty="0" smtClean="0"/>
          </a:p>
          <a:p>
            <a:r>
              <a:rPr lang="zh-CN" altLang="en-US" dirty="0" smtClean="0"/>
              <a:t>子公司以外币表示的资产负债数折算成总部采用的货币资产债务数，因汇率变动导致的损益。</a:t>
            </a:r>
            <a:endParaRPr lang="en-US" altLang="zh-CN" dirty="0" smtClean="0"/>
          </a:p>
          <a:p>
            <a:r>
              <a:rPr lang="en-US" altLang="zh-CN" dirty="0" smtClean="0"/>
              <a:t>3.</a:t>
            </a:r>
            <a:r>
              <a:rPr lang="zh-CN" altLang="en-US" dirty="0" smtClean="0"/>
              <a:t>经济风险</a:t>
            </a:r>
            <a:endParaRPr lang="en-US" altLang="zh-CN" dirty="0" smtClean="0"/>
          </a:p>
          <a:p>
            <a:r>
              <a:rPr lang="zh-CN" altLang="en-US" dirty="0"/>
              <a:t>国际</a:t>
            </a:r>
            <a:r>
              <a:rPr lang="zh-CN" altLang="en-US" dirty="0" smtClean="0"/>
              <a:t>经济环境变化导致汇率变动，影响公司现金流。</a:t>
            </a:r>
            <a:endParaRPr lang="en-US" altLang="zh-CN" dirty="0" smtClean="0"/>
          </a:p>
          <a:p>
            <a:r>
              <a:rPr lang="en-US" altLang="zh-CN" dirty="0" smtClean="0"/>
              <a:t>4.</a:t>
            </a:r>
            <a:r>
              <a:rPr lang="zh-CN" altLang="en-US" dirty="0" smtClean="0"/>
              <a:t>税收风险</a:t>
            </a:r>
            <a:endParaRPr lang="en-US" altLang="zh-CN" dirty="0" smtClean="0"/>
          </a:p>
          <a:p>
            <a:r>
              <a:rPr lang="zh-CN" altLang="en-US" dirty="0" smtClean="0"/>
              <a:t>汇率变动对公司所得税的影响。</a:t>
            </a:r>
            <a:endParaRPr lang="en-US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5.3</a:t>
            </a:r>
            <a:r>
              <a:rPr lang="zh-CN" altLang="en-US" dirty="0" smtClean="0"/>
              <a:t>外汇风险管理技术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/>
              <a:t>1.</a:t>
            </a:r>
            <a:r>
              <a:rPr lang="zh-CN" altLang="en-US" dirty="0" smtClean="0"/>
              <a:t>对冲交易</a:t>
            </a:r>
            <a:endParaRPr lang="en-US" altLang="zh-CN" dirty="0" smtClean="0"/>
          </a:p>
          <a:p>
            <a:r>
              <a:rPr lang="en-US" altLang="zh-CN" dirty="0" smtClean="0"/>
              <a:t>2.</a:t>
            </a:r>
            <a:r>
              <a:rPr lang="zh-CN" altLang="en-US" dirty="0" smtClean="0"/>
              <a:t>货币互换</a:t>
            </a:r>
            <a:endParaRPr lang="en-US" altLang="zh-CN" dirty="0" smtClean="0"/>
          </a:p>
          <a:p>
            <a:r>
              <a:rPr lang="en-US" altLang="zh-CN" dirty="0" smtClean="0"/>
              <a:t>3.</a:t>
            </a:r>
            <a:r>
              <a:rPr lang="zh-CN" altLang="en-US" dirty="0" smtClean="0"/>
              <a:t>外汇储备</a:t>
            </a:r>
            <a:endParaRPr lang="en-US" altLang="zh-CN" dirty="0" smtClean="0"/>
          </a:p>
          <a:p>
            <a:r>
              <a:rPr lang="en-US" altLang="zh-CN" dirty="0" smtClean="0"/>
              <a:t>4.</a:t>
            </a:r>
            <a:r>
              <a:rPr lang="zh-CN" altLang="en-US" dirty="0" smtClean="0"/>
              <a:t>提前和延迟</a:t>
            </a:r>
            <a:endParaRPr lang="en-US" altLang="zh-CN" dirty="0" smtClean="0"/>
          </a:p>
          <a:p>
            <a:r>
              <a:rPr lang="en-US" altLang="zh-CN" dirty="0" smtClean="0"/>
              <a:t>5.</a:t>
            </a:r>
            <a:r>
              <a:rPr lang="zh-CN" altLang="en-US" dirty="0" smtClean="0"/>
              <a:t>转移价格</a:t>
            </a:r>
            <a:endParaRPr lang="en-US" altLang="zh-CN" dirty="0" smtClean="0"/>
          </a:p>
          <a:p>
            <a:r>
              <a:rPr lang="en-US" altLang="zh-CN" dirty="0" smtClean="0"/>
              <a:t>6.</a:t>
            </a:r>
            <a:r>
              <a:rPr lang="zh-CN" altLang="en-US" dirty="0" smtClean="0"/>
              <a:t>平行贷款</a:t>
            </a:r>
            <a:endParaRPr lang="en-US" altLang="zh-CN" dirty="0" smtClean="0"/>
          </a:p>
          <a:p>
            <a:r>
              <a:rPr lang="en-US" altLang="zh-CN" dirty="0" smtClean="0"/>
              <a:t>7.</a:t>
            </a:r>
            <a:r>
              <a:rPr lang="zh-CN" altLang="en-US" dirty="0" smtClean="0"/>
              <a:t>资金经营活动多样化</a:t>
            </a:r>
            <a:endParaRPr lang="zh-CN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CN" sz="3600" dirty="0" smtClean="0"/>
              <a:t>1.</a:t>
            </a:r>
            <a:r>
              <a:rPr lang="zh-CN" altLang="en-US" sz="3600" dirty="0" smtClean="0"/>
              <a:t>跨国公司财务管理的职能与财务控制</a:t>
            </a:r>
            <a:endParaRPr lang="zh-CN" altLang="en-US" sz="3600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/>
              <a:t>1.1</a:t>
            </a:r>
            <a:r>
              <a:rPr lang="zh-CN" altLang="en-US" dirty="0" smtClean="0"/>
              <a:t>跨国公司财务管理目标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）发挥跨国公司的优势，降低财务成本，提高规模经济效益；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）适应各国不同的政策环境，优化筹资决策、规避汇率风险和国际税负，实现资金的全球配置；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）避免跨国公司的利益不因财务风险而受损，保持资产和收入的价值。</a:t>
            </a:r>
            <a:endParaRPr lang="en-US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1.2</a:t>
            </a:r>
            <a:r>
              <a:rPr lang="zh-CN" altLang="en-US" dirty="0" smtClean="0"/>
              <a:t>跨国公司财务管理的职能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/>
              <a:t>1.2.1</a:t>
            </a:r>
            <a:r>
              <a:rPr lang="zh-CN" altLang="en-US" dirty="0" smtClean="0"/>
              <a:t>资金筹措职能</a:t>
            </a:r>
            <a:endParaRPr lang="en-US" altLang="zh-CN" dirty="0" smtClean="0"/>
          </a:p>
          <a:p>
            <a:r>
              <a:rPr lang="zh-CN" altLang="en-US" dirty="0"/>
              <a:t>又</a:t>
            </a:r>
            <a:r>
              <a:rPr lang="zh-CN" altLang="en-US" dirty="0" smtClean="0"/>
              <a:t>称融资职能，即以尽可能低的长期</a:t>
            </a:r>
            <a:r>
              <a:rPr lang="zh-CN" altLang="en-US" smtClean="0"/>
              <a:t>成</a:t>
            </a:r>
            <a:r>
              <a:rPr lang="zh-CN" altLang="en-US" smtClean="0"/>
              <a:t>本从</a:t>
            </a:r>
            <a:r>
              <a:rPr lang="zh-CN" altLang="en-US" dirty="0" smtClean="0"/>
              <a:t>公司内部和外部筹集资金。</a:t>
            </a:r>
            <a:endParaRPr lang="en-US" altLang="zh-CN" dirty="0" smtClean="0"/>
          </a:p>
          <a:p>
            <a:r>
              <a:rPr lang="en-US" altLang="zh-CN" dirty="0" smtClean="0"/>
              <a:t>1.2.2</a:t>
            </a:r>
            <a:r>
              <a:rPr lang="zh-CN" altLang="en-US" dirty="0" smtClean="0"/>
              <a:t>资金运用职能</a:t>
            </a:r>
            <a:endParaRPr lang="en-US" altLang="zh-CN" dirty="0" smtClean="0"/>
          </a:p>
          <a:p>
            <a:r>
              <a:rPr lang="zh-CN" altLang="en-US" dirty="0"/>
              <a:t>又</a:t>
            </a:r>
            <a:r>
              <a:rPr lang="zh-CN" altLang="en-US" dirty="0" smtClean="0"/>
              <a:t>称投资决策职能，即合理分配和运用资金，使公司和股东的利润最大化。</a:t>
            </a:r>
            <a:endParaRPr lang="en-US" altLang="zh-CN" dirty="0" smtClean="0"/>
          </a:p>
          <a:p>
            <a:endParaRPr lang="zh-CN" alt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1.3</a:t>
            </a:r>
            <a:r>
              <a:rPr lang="zh-CN" altLang="en-US" dirty="0" smtClean="0"/>
              <a:t>跨国公司财务管理的组织结构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 smtClean="0"/>
              <a:t>三种模式：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）公司总部集权模式</a:t>
            </a:r>
            <a:endParaRPr lang="en-US" altLang="zh-CN" dirty="0" smtClean="0"/>
          </a:p>
          <a:p>
            <a:r>
              <a:rPr lang="zh-CN" altLang="en-US" dirty="0" smtClean="0"/>
              <a:t>总部统辖所有财务业务，海外地区不设财务机构。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）公司总部授权的国际部或国际公司集权管理模式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）公司总部与下属的国际部或地区总部、产品总部分权模式</a:t>
            </a:r>
            <a:endParaRPr lang="zh-CN" alt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1.4</a:t>
            </a:r>
            <a:r>
              <a:rPr lang="zh-CN" altLang="en-US" dirty="0" smtClean="0"/>
              <a:t>跨国公司的财务控制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zh-CN" altLang="en-US" dirty="0" smtClean="0"/>
              <a:t>跨国公司总部对海外子公司财务控制的主要技术方法有</a:t>
            </a:r>
            <a:r>
              <a:rPr lang="en-US" altLang="zh-CN" dirty="0" smtClean="0"/>
              <a:t>:</a:t>
            </a:r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）投资回报分析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）财务预算分析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）历史比较分析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）转移定价策略</a:t>
            </a:r>
            <a:endParaRPr lang="en-US" altLang="zh-CN" dirty="0" smtClean="0"/>
          </a:p>
          <a:p>
            <a:r>
              <a:rPr lang="zh-CN" altLang="en-US" dirty="0" smtClean="0"/>
              <a:t>一般而言，全球中心的跨国公司对海外企业控制较严格；而多国中心的跨国公司的控制较松，且主要通过预算和非财务指标（如市场占有率、生产能力、公共形象、雇员素质、与东道国政府关系）来控制。</a:t>
            </a:r>
            <a:endParaRPr lang="en-US" altLang="zh-CN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2.</a:t>
            </a:r>
            <a:r>
              <a:rPr lang="zh-CN" altLang="en-US" dirty="0" smtClean="0"/>
              <a:t>跨国公司的筹资策略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altLang="zh-CN" dirty="0" smtClean="0"/>
              <a:t>2.1</a:t>
            </a:r>
            <a:r>
              <a:rPr lang="zh-CN" altLang="en-US" dirty="0" smtClean="0"/>
              <a:t>跨国公司的资金来源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）来自公司集团内部的资金</a:t>
            </a:r>
            <a:endParaRPr lang="en-US" altLang="zh-CN" dirty="0" smtClean="0"/>
          </a:p>
          <a:p>
            <a:r>
              <a:rPr lang="zh-CN" altLang="en-US" dirty="0"/>
              <a:t>母</a:t>
            </a:r>
            <a:r>
              <a:rPr lang="zh-CN" altLang="en-US" dirty="0" smtClean="0"/>
              <a:t>公司向子公司提供的资金或子公司之间相互提供的资金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）来自于公司母国的资金</a:t>
            </a:r>
            <a:endParaRPr lang="en-US" altLang="zh-CN" dirty="0" smtClean="0"/>
          </a:p>
          <a:p>
            <a:r>
              <a:rPr lang="zh-CN" altLang="en-US" dirty="0" smtClean="0"/>
              <a:t>从母国银行、金融机构和有关政府组织获得的资金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）来自东道国的资金</a:t>
            </a:r>
            <a:endParaRPr lang="en-US" altLang="zh-CN" dirty="0" smtClean="0"/>
          </a:p>
          <a:p>
            <a:r>
              <a:rPr lang="zh-CN" altLang="en-US" dirty="0" smtClean="0"/>
              <a:t>子公司在东道国向银行和金融机构借款、发行股票、债券等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）来源于国际资金</a:t>
            </a:r>
            <a:endParaRPr lang="en-US" altLang="zh-CN" dirty="0" smtClean="0"/>
          </a:p>
          <a:p>
            <a:r>
              <a:rPr lang="zh-CN" altLang="en-US" dirty="0" smtClean="0"/>
              <a:t>向第三国借款或发行证券；向国际银行借贷；向国际金融机构借贷等</a:t>
            </a:r>
            <a:endParaRPr lang="zh-CN" alt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2.2</a:t>
            </a:r>
            <a:r>
              <a:rPr lang="zh-CN" altLang="en-US" dirty="0" smtClean="0"/>
              <a:t>跨国公司筹资的方式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altLang="zh-CN" dirty="0" smtClean="0"/>
              <a:t>2.2.1</a:t>
            </a:r>
            <a:r>
              <a:rPr lang="zh-CN" altLang="en-US" dirty="0" smtClean="0"/>
              <a:t>跨国公司筹资的主要方式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）举债筹资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）产权筹资</a:t>
            </a:r>
            <a:endParaRPr lang="en-US" altLang="zh-CN" dirty="0" smtClean="0"/>
          </a:p>
          <a:p>
            <a:r>
              <a:rPr lang="en-US" altLang="zh-CN" dirty="0" smtClean="0"/>
              <a:t>2.2.2</a:t>
            </a:r>
            <a:r>
              <a:rPr lang="zh-CN" altLang="en-US" dirty="0" smtClean="0"/>
              <a:t>影响筹资方式选择的因素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）资金成本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）政治风险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）货币稳定性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）外汇风险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5</a:t>
            </a:r>
            <a:r>
              <a:rPr lang="zh-CN" altLang="en-US" dirty="0" smtClean="0"/>
              <a:t>）税收结构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6</a:t>
            </a:r>
            <a:r>
              <a:rPr lang="zh-CN" altLang="en-US" dirty="0" smtClean="0"/>
              <a:t>）国有化风险等</a:t>
            </a:r>
            <a:endParaRPr lang="zh-CN" alt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2.2.3</a:t>
            </a:r>
            <a:r>
              <a:rPr lang="zh-CN" altLang="en-US" dirty="0" smtClean="0"/>
              <a:t>不同筹资来源与方式比较</a:t>
            </a:r>
            <a:endParaRPr lang="zh-CN" altLang="en-US" dirty="0"/>
          </a:p>
        </p:txBody>
      </p:sp>
      <p:graphicFrame>
        <p:nvGraphicFramePr>
          <p:cNvPr id="4" name="内容占位符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401080" cy="4606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8111"/>
                <a:gridCol w="3208768"/>
                <a:gridCol w="3544201"/>
              </a:tblGrid>
              <a:tr h="400040"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来源与方式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优点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缺点</a:t>
                      </a:r>
                      <a:endParaRPr lang="zh-CN" altLang="en-US" dirty="0"/>
                    </a:p>
                  </a:txBody>
                  <a:tcPr/>
                </a:tc>
              </a:tr>
              <a:tr h="837251"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来源于东道国的举债筹资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1</a:t>
                      </a:r>
                      <a:r>
                        <a:rPr lang="zh-CN" altLang="en-US" dirty="0" smtClean="0"/>
                        <a:t>）政治风险低</a:t>
                      </a:r>
                      <a:endParaRPr lang="en-US" altLang="zh-CN" dirty="0" smtClean="0"/>
                    </a:p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2</a:t>
                      </a:r>
                      <a:r>
                        <a:rPr lang="zh-CN" altLang="en-US" dirty="0" smtClean="0"/>
                        <a:t>）支付利息扣除税款</a:t>
                      </a:r>
                      <a:endParaRPr lang="en-US" altLang="zh-CN" dirty="0" smtClean="0"/>
                    </a:p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3</a:t>
                      </a:r>
                      <a:r>
                        <a:rPr lang="zh-CN" altLang="en-US" dirty="0" smtClean="0"/>
                        <a:t>）没有外汇暴露风险</a:t>
                      </a:r>
                      <a:endParaRPr lang="en-US" altLang="zh-CN" dirty="0" smtClean="0"/>
                    </a:p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4</a:t>
                      </a:r>
                      <a:r>
                        <a:rPr lang="zh-CN" altLang="en-US" dirty="0" smtClean="0"/>
                        <a:t>）当地金融机构建立关系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1</a:t>
                      </a:r>
                      <a:r>
                        <a:rPr lang="zh-CN" altLang="en-US" dirty="0" smtClean="0"/>
                        <a:t>）资本可供量有限</a:t>
                      </a:r>
                      <a:endParaRPr lang="en-US" altLang="zh-CN" dirty="0" smtClean="0"/>
                    </a:p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2</a:t>
                      </a:r>
                      <a:r>
                        <a:rPr lang="zh-CN" altLang="en-US" dirty="0" smtClean="0"/>
                        <a:t>）对海外经营控制力较弱</a:t>
                      </a:r>
                      <a:endParaRPr lang="zh-CN" altLang="en-US" dirty="0"/>
                    </a:p>
                  </a:txBody>
                  <a:tcPr/>
                </a:tc>
              </a:tr>
              <a:tr h="837251"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来源于母国的举债筹资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1</a:t>
                      </a:r>
                      <a:r>
                        <a:rPr lang="zh-CN" altLang="en-US" dirty="0" smtClean="0"/>
                        <a:t>）支付利息扣除税款</a:t>
                      </a:r>
                      <a:endParaRPr lang="en-US" altLang="zh-CN" dirty="0" smtClean="0"/>
                    </a:p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2</a:t>
                      </a:r>
                      <a:r>
                        <a:rPr lang="zh-CN" altLang="en-US" dirty="0" smtClean="0"/>
                        <a:t>）汇付利润和偿还资本</a:t>
                      </a:r>
                      <a:endParaRPr lang="en-US" altLang="zh-CN" dirty="0" smtClean="0"/>
                    </a:p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3</a:t>
                      </a:r>
                      <a:r>
                        <a:rPr lang="zh-CN" altLang="en-US" dirty="0" smtClean="0"/>
                        <a:t>）易于得到低成本资金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子公司外汇风险暴露较高</a:t>
                      </a:r>
                      <a:endParaRPr lang="zh-CN" altLang="en-US" dirty="0"/>
                    </a:p>
                  </a:txBody>
                  <a:tcPr/>
                </a:tc>
              </a:tr>
              <a:tr h="837251"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来源于母公司的产权筹资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1</a:t>
                      </a:r>
                      <a:r>
                        <a:rPr lang="zh-CN" altLang="en-US" dirty="0" smtClean="0"/>
                        <a:t>）增强子公司的借债能力</a:t>
                      </a:r>
                      <a:endParaRPr lang="en-US" altLang="zh-CN" dirty="0" smtClean="0"/>
                    </a:p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2</a:t>
                      </a:r>
                      <a:r>
                        <a:rPr lang="zh-CN" altLang="en-US" dirty="0" smtClean="0"/>
                        <a:t>）母公司对子公司控制力</a:t>
                      </a:r>
                      <a:endParaRPr lang="en-US" altLang="zh-CN" dirty="0" smtClean="0"/>
                    </a:p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3</a:t>
                      </a:r>
                      <a:r>
                        <a:rPr lang="zh-CN" altLang="en-US" dirty="0" smtClean="0"/>
                        <a:t>）得到低成本资金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1</a:t>
                      </a:r>
                      <a:r>
                        <a:rPr lang="zh-CN" altLang="en-US" dirty="0" smtClean="0"/>
                        <a:t>）外汇风险暴露较高</a:t>
                      </a:r>
                    </a:p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2</a:t>
                      </a:r>
                      <a:r>
                        <a:rPr lang="zh-CN" altLang="en-US" dirty="0" smtClean="0"/>
                        <a:t>）汇付利润和偿还资本风险高</a:t>
                      </a:r>
                      <a:endParaRPr lang="en-US" altLang="zh-CN" dirty="0" smtClean="0"/>
                    </a:p>
                    <a:p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3</a:t>
                      </a:r>
                      <a:r>
                        <a:rPr lang="zh-CN" altLang="en-US" dirty="0" smtClean="0"/>
                        <a:t>）国有化的风险较高</a:t>
                      </a:r>
                      <a:endParaRPr lang="zh-CN" altLang="en-US" dirty="0"/>
                    </a:p>
                  </a:txBody>
                  <a:tcPr/>
                </a:tc>
              </a:tr>
              <a:tr h="837251"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来源于东道国的产权筹资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1</a:t>
                      </a:r>
                      <a:r>
                        <a:rPr lang="zh-CN" altLang="en-US" dirty="0" smtClean="0"/>
                        <a:t>）外汇风险暴露较低</a:t>
                      </a:r>
                      <a:endParaRPr lang="en-US" altLang="zh-CN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dirty="0" smtClean="0"/>
                        <a:t>（</a:t>
                      </a:r>
                      <a:r>
                        <a:rPr lang="en-US" altLang="zh-CN" dirty="0" smtClean="0"/>
                        <a:t>2</a:t>
                      </a:r>
                      <a:r>
                        <a:rPr lang="zh-CN" altLang="en-US" dirty="0" smtClean="0"/>
                        <a:t>）与东道国与当地利益集团利益一致</a:t>
                      </a:r>
                    </a:p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母公司对子公司经营的控制力较弱</a:t>
                      </a:r>
                      <a:endParaRPr lang="zh-CN" alt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3.</a:t>
            </a:r>
            <a:r>
              <a:rPr lang="zh-CN" altLang="en-US" dirty="0" smtClean="0"/>
              <a:t>跨国公司的采取转移策略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altLang="zh-CN" dirty="0" smtClean="0"/>
              <a:t>3.1</a:t>
            </a:r>
            <a:r>
              <a:rPr lang="zh-CN" altLang="en-US" dirty="0" smtClean="0"/>
              <a:t>跨国公司财务转移及其目的</a:t>
            </a:r>
            <a:endParaRPr lang="en-US" altLang="zh-CN" dirty="0" smtClean="0"/>
          </a:p>
          <a:p>
            <a:r>
              <a:rPr lang="zh-CN" altLang="en-US" dirty="0" smtClean="0"/>
              <a:t>跨国公司财务转移就是母公司采取各种措施（汇回利润、管理费、服务费；子公司现金金额规定；转移价格等）将资金集中到母公司或跨国银行，并在公司集团内实现资金融通。目的是：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）将资金集中在安全地，减少资金流动的风险；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）根据需要，随时调剂各子公司资金的余缺，节省利息开支；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）利用子公司所在国的利率、汇率差异获得利益；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）在母公司与子公司、子公司与子公司之间转移价格和分配利润。</a:t>
            </a:r>
            <a:endParaRPr lang="zh-CN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480</TotalTime>
  <Words>2423</Words>
  <Application>Microsoft Office PowerPoint</Application>
  <PresentationFormat>全屏显示(4:3)</PresentationFormat>
  <Paragraphs>148</Paragraphs>
  <Slides>17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17</vt:i4>
      </vt:variant>
    </vt:vector>
  </HeadingPairs>
  <TitlesOfParts>
    <vt:vector size="18" baseType="lpstr">
      <vt:lpstr>Office 主题</vt:lpstr>
      <vt:lpstr>第十章  跨国公司管理策略（3） ——财务管理</vt:lpstr>
      <vt:lpstr>1.跨国公司财务管理的职能与财务控制</vt:lpstr>
      <vt:lpstr>1.2跨国公司财务管理的职能</vt:lpstr>
      <vt:lpstr>1.3跨国公司财务管理的组织结构</vt:lpstr>
      <vt:lpstr>1.4跨国公司的财务控制</vt:lpstr>
      <vt:lpstr>2.跨国公司的筹资策略</vt:lpstr>
      <vt:lpstr>2.2跨国公司筹资的方式</vt:lpstr>
      <vt:lpstr>2.2.3不同筹资来源与方式比较</vt:lpstr>
      <vt:lpstr>3.跨国公司的采取转移策略</vt:lpstr>
      <vt:lpstr>3.2跨国公司财务转移的手段</vt:lpstr>
      <vt:lpstr>4.跨国公司的资金运用策略</vt:lpstr>
      <vt:lpstr>4.2跨国公司外部现金流量管理</vt:lpstr>
      <vt:lpstr>4.3跨国公司内部现金流量管理</vt:lpstr>
      <vt:lpstr>4.4跨国公司长期投资决策管理</vt:lpstr>
      <vt:lpstr>5.跨国公司的外汇风险管理</vt:lpstr>
      <vt:lpstr>5.2外汇风险的类型</vt:lpstr>
      <vt:lpstr>5.3外汇风险管理技术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第十章  跨国公司管理策略（3） ——财务管理</dc:title>
  <dc:creator>ms</dc:creator>
  <cp:lastModifiedBy>Administrator</cp:lastModifiedBy>
  <cp:revision>28</cp:revision>
  <dcterms:created xsi:type="dcterms:W3CDTF">2011-08-07T03:00:43Z</dcterms:created>
  <dcterms:modified xsi:type="dcterms:W3CDTF">2020-12-30T07:23:33Z</dcterms:modified>
</cp:coreProperties>
</file>

<file path=docProps/thumbnail.jpeg>
</file>