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87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548" y="502920"/>
            <a:ext cx="8345354"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386840"/>
            <a:ext cx="10335895" cy="5007610"/>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内容占位符 3" descr="图片1"/>
          <p:cNvPicPr>
            <a:picLocks noChangeAspect="1"/>
          </p:cNvPicPr>
          <p:nvPr userDrawn="1"/>
        </p:nvPicPr>
        <p:blipFill>
          <a:blip r:embed="rId2"/>
          <a:stretch>
            <a:fillRect/>
          </a:stretch>
        </p:blipFill>
        <p:spPr>
          <a:xfrm>
            <a:off x="-635" y="2"/>
            <a:ext cx="12191048" cy="6922135"/>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6300" y="6491605"/>
            <a:ext cx="2337130"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539" y="1600203"/>
            <a:ext cx="10971658"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38" y="6356353"/>
            <a:ext cx="2844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168" y="6356353"/>
            <a:ext cx="38603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692" y="6356353"/>
            <a:ext cx="2844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636" y="3"/>
            <a:ext cx="12189778" cy="6955155"/>
          </a:xfrm>
          <a:prstGeom prst="rect">
            <a:avLst/>
          </a:prstGeom>
        </p:spPr>
      </p:pic>
      <p:sp>
        <p:nvSpPr>
          <p:cNvPr id="6" name="文本框 5"/>
          <p:cNvSpPr txBox="1"/>
          <p:nvPr/>
        </p:nvSpPr>
        <p:spPr>
          <a:xfrm>
            <a:off x="1269" y="2540637"/>
            <a:ext cx="12189144" cy="1799590"/>
          </a:xfrm>
          <a:prstGeom prst="rect">
            <a:avLst/>
          </a:prstGeom>
          <a:noFill/>
        </p:spPr>
        <p:txBody>
          <a:bodyPr wrap="square" rtlCol="0">
            <a:spAutoFit/>
          </a:bodyPr>
          <a:lstStyle/>
          <a:p>
            <a:pPr algn="ctr"/>
            <a:r>
              <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rPr>
              <a:t>第二章　会计对象、</a:t>
            </a:r>
            <a:endPar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spcBef>
                <a:spcPts val="1800"/>
              </a:spcBef>
            </a:pPr>
            <a:r>
              <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rPr>
              <a:t>会计要素和会计等式</a:t>
            </a:r>
            <a:endPar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会计要素</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五、费用</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费用的定义和特征</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费用是企业在日常活动中形成的</a:t>
            </a:r>
            <a:endParaRPr lang="zh-CN" altLang="zh-CN" dirty="0"/>
          </a:p>
          <a:p>
            <a:r>
              <a:rPr lang="en-US" altLang="zh-CN" dirty="0"/>
              <a:t>2.</a:t>
            </a:r>
            <a:r>
              <a:rPr lang="zh-CN" altLang="zh-CN" dirty="0"/>
              <a:t>费用是与向所有者分配利润无关的经济利益的总流出</a:t>
            </a:r>
            <a:endParaRPr lang="zh-CN" altLang="zh-CN" dirty="0"/>
          </a:p>
          <a:p>
            <a:r>
              <a:rPr lang="en-US" altLang="zh-CN" dirty="0"/>
              <a:t>3.</a:t>
            </a:r>
            <a:r>
              <a:rPr lang="zh-CN" altLang="zh-CN" dirty="0"/>
              <a:t>费用会导致所有者权益的减少</a:t>
            </a:r>
            <a:endParaRPr lang="zh-CN" altLang="zh-CN" dirty="0"/>
          </a:p>
          <a:p>
            <a:pPr marL="0" indent="0">
              <a:lnSpc>
                <a:spcPct val="135000"/>
              </a:lnSpc>
              <a:spcBef>
                <a:spcPts val="12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费用的分类</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生产成本</a:t>
            </a:r>
            <a:endParaRPr lang="zh-CN" altLang="zh-CN" dirty="0"/>
          </a:p>
          <a:p>
            <a:r>
              <a:rPr lang="en-US" altLang="zh-CN" dirty="0"/>
              <a:t>2.</a:t>
            </a:r>
            <a:r>
              <a:rPr lang="zh-CN" altLang="zh-CN" dirty="0"/>
              <a:t>期间费用</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会计要素</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六、利润</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利润的定义</a:t>
            </a:r>
            <a:endParaRPr lang="zh-CN" altLang="zh-CN" sz="2200" b="1" dirty="0">
              <a:latin typeface="楷体" panose="02010609060101010101" pitchFamily="49" charset="-122"/>
              <a:ea typeface="楷体" panose="02010609060101010101" pitchFamily="49" charset="-122"/>
            </a:endParaRPr>
          </a:p>
          <a:p>
            <a:r>
              <a:rPr lang="zh-CN" altLang="zh-CN" dirty="0"/>
              <a:t>利润是指企业在一定会计期间的经营成果。利润包括收入减去费用后的净额、直接计入当期利润的利得和损失等。直接计入当期利润的利得和损失</a:t>
            </a:r>
            <a:r>
              <a:rPr lang="en-US" altLang="zh-CN" dirty="0"/>
              <a:t>,</a:t>
            </a:r>
            <a:r>
              <a:rPr lang="zh-CN" altLang="zh-CN" dirty="0"/>
              <a:t>是指应当计入当期损益、会导致所有者权益发生增减变动、与所有者投入资本或者向所有者分配利润无关的利得或者损失。</a:t>
            </a:r>
            <a:endParaRPr lang="zh-CN" altLang="zh-CN" dirty="0"/>
          </a:p>
          <a:p>
            <a:pPr marL="0" indent="0">
              <a:lnSpc>
                <a:spcPct val="135000"/>
              </a:lnSpc>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利润的构成</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营业利润</a:t>
            </a:r>
            <a:endParaRPr lang="zh-CN" altLang="zh-CN" dirty="0"/>
          </a:p>
          <a:p>
            <a:r>
              <a:rPr lang="en-US" altLang="zh-CN" dirty="0"/>
              <a:t>2.</a:t>
            </a:r>
            <a:r>
              <a:rPr lang="zh-CN" altLang="zh-CN" dirty="0"/>
              <a:t>利润总额</a:t>
            </a:r>
            <a:endParaRPr lang="zh-CN" altLang="zh-CN" dirty="0"/>
          </a:p>
          <a:p>
            <a:r>
              <a:rPr lang="en-US" altLang="zh-CN" dirty="0"/>
              <a:t>3.</a:t>
            </a:r>
            <a:r>
              <a:rPr lang="zh-CN" altLang="zh-CN" dirty="0"/>
              <a:t>净利润</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会计等式</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一、基本会计等式</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资产、负债与所有者权益的数量关系</a:t>
            </a:r>
            <a:endParaRPr lang="zh-CN" altLang="zh-CN" sz="2200" b="1" dirty="0">
              <a:latin typeface="楷体" panose="02010609060101010101" pitchFamily="49" charset="-122"/>
              <a:ea typeface="楷体" panose="02010609060101010101" pitchFamily="49" charset="-122"/>
            </a:endParaRPr>
          </a:p>
          <a:p>
            <a:r>
              <a:rPr lang="zh-CN" altLang="zh-CN" dirty="0"/>
              <a:t>企业从事生产经营活动都必须拥有一定数量的资产</a:t>
            </a:r>
            <a:r>
              <a:rPr lang="en-US" altLang="zh-CN" dirty="0"/>
              <a:t>,</a:t>
            </a:r>
            <a:r>
              <a:rPr lang="zh-CN" altLang="zh-CN" dirty="0"/>
              <a:t>如现金、固定资产和无形资产等。根据这些资产提供者的不同</a:t>
            </a:r>
            <a:r>
              <a:rPr lang="en-US" altLang="zh-CN" dirty="0"/>
              <a:t>,</a:t>
            </a:r>
            <a:r>
              <a:rPr lang="zh-CN" altLang="zh-CN" dirty="0"/>
              <a:t>可以分为所有者提供的资产和债权人提供的资产。为企业提供资产的组织和个人对资产有求偿权</a:t>
            </a:r>
            <a:r>
              <a:rPr lang="en-US" altLang="zh-CN" dirty="0"/>
              <a:t>,</a:t>
            </a:r>
            <a:r>
              <a:rPr lang="zh-CN" altLang="zh-CN" dirty="0"/>
              <a:t>会计上将这种索偿权称为权益。资产与权益是同一事项的两种说法</a:t>
            </a:r>
            <a:r>
              <a:rPr lang="en-US" altLang="zh-CN" dirty="0"/>
              <a:t>,</a:t>
            </a:r>
            <a:r>
              <a:rPr lang="zh-CN" altLang="zh-CN" dirty="0"/>
              <a:t>反映同一事项的两个方面</a:t>
            </a:r>
            <a:r>
              <a:rPr lang="en-US" altLang="zh-CN" dirty="0"/>
              <a:t>,</a:t>
            </a:r>
            <a:r>
              <a:rPr lang="zh-CN" altLang="zh-CN" dirty="0"/>
              <a:t>所以两者的金额必定相等</a:t>
            </a:r>
            <a:r>
              <a:rPr lang="en-US" altLang="zh-CN" dirty="0"/>
              <a:t>,</a:t>
            </a:r>
            <a:r>
              <a:rPr lang="zh-CN" altLang="zh-CN" dirty="0"/>
              <a:t>资产衡等于权益。</a:t>
            </a:r>
            <a:endParaRPr lang="zh-CN" altLang="zh-CN" dirty="0"/>
          </a:p>
          <a:p>
            <a:r>
              <a:rPr lang="zh-CN" altLang="zh-CN" dirty="0"/>
              <a:t>用公式表示为</a:t>
            </a:r>
            <a:r>
              <a:rPr lang="en-US" altLang="zh-CN" dirty="0"/>
              <a:t>:    </a:t>
            </a:r>
            <a:r>
              <a:rPr lang="zh-CN" altLang="zh-CN" dirty="0"/>
              <a:t>资产</a:t>
            </a:r>
            <a:r>
              <a:rPr lang="en-US" altLang="zh-CN" dirty="0"/>
              <a:t>=</a:t>
            </a:r>
            <a:r>
              <a:rPr lang="zh-CN" altLang="zh-CN" dirty="0"/>
              <a:t>权益</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会计等式</a:t>
            </a:r>
            <a:endParaRPr lang="zh-CN" altLang="en-US"/>
          </a:p>
        </p:txBody>
      </p:sp>
      <p:sp>
        <p:nvSpPr>
          <p:cNvPr id="3" name="内容占位符 2"/>
          <p:cNvSpPr>
            <a:spLocks noGrp="1"/>
          </p:cNvSpPr>
          <p:nvPr>
            <p:ph idx="1"/>
          </p:nvPr>
        </p:nvSpPr>
        <p:spPr/>
        <p:txBody>
          <a:bodyPr/>
          <a:lstStyle/>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资产和权益变动的经济业务对会计等式的影响</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经济业务发生引起资产项目之间此增彼减</a:t>
            </a:r>
            <a:r>
              <a:rPr lang="en-US" altLang="zh-CN" dirty="0"/>
              <a:t>,</a:t>
            </a:r>
            <a:r>
              <a:rPr lang="zh-CN" altLang="zh-CN" dirty="0"/>
              <a:t>数额相等。</a:t>
            </a:r>
            <a:endParaRPr lang="zh-CN" altLang="zh-CN" dirty="0"/>
          </a:p>
          <a:p>
            <a:r>
              <a:rPr lang="en-US" altLang="zh-CN" dirty="0"/>
              <a:t>(2)</a:t>
            </a:r>
            <a:r>
              <a:rPr lang="zh-CN" altLang="zh-CN" dirty="0"/>
              <a:t>经济业务发生引起资产与权益</a:t>
            </a:r>
            <a:r>
              <a:rPr lang="en-US" altLang="zh-CN" dirty="0"/>
              <a:t>(</a:t>
            </a:r>
            <a:r>
              <a:rPr lang="zh-CN" altLang="zh-CN" dirty="0"/>
              <a:t>负债或所有者权益</a:t>
            </a:r>
            <a:r>
              <a:rPr lang="en-US" altLang="zh-CN" dirty="0"/>
              <a:t>)</a:t>
            </a:r>
            <a:r>
              <a:rPr lang="zh-CN" altLang="zh-CN" dirty="0"/>
              <a:t>项目同时增加</a:t>
            </a:r>
            <a:r>
              <a:rPr lang="en-US" altLang="zh-CN" dirty="0"/>
              <a:t>,</a:t>
            </a:r>
            <a:r>
              <a:rPr lang="zh-CN" altLang="zh-CN" dirty="0"/>
              <a:t>数额相等。</a:t>
            </a:r>
            <a:endParaRPr lang="zh-CN" altLang="zh-CN" dirty="0"/>
          </a:p>
          <a:p>
            <a:r>
              <a:rPr lang="en-US" altLang="zh-CN" dirty="0"/>
              <a:t>(3)</a:t>
            </a:r>
            <a:r>
              <a:rPr lang="zh-CN" altLang="zh-CN" dirty="0"/>
              <a:t>经济业务发生引起资产与权益</a:t>
            </a:r>
            <a:r>
              <a:rPr lang="en-US" altLang="zh-CN" dirty="0"/>
              <a:t>(</a:t>
            </a:r>
            <a:r>
              <a:rPr lang="zh-CN" altLang="zh-CN" dirty="0"/>
              <a:t>负债或所有者权益</a:t>
            </a:r>
            <a:r>
              <a:rPr lang="en-US" altLang="zh-CN" dirty="0"/>
              <a:t>)</a:t>
            </a:r>
            <a:r>
              <a:rPr lang="zh-CN" altLang="zh-CN" dirty="0"/>
              <a:t>项目同时减少</a:t>
            </a:r>
            <a:r>
              <a:rPr lang="en-US" altLang="zh-CN" dirty="0"/>
              <a:t>,</a:t>
            </a:r>
            <a:r>
              <a:rPr lang="zh-CN" altLang="zh-CN" dirty="0"/>
              <a:t>数额相等。</a:t>
            </a:r>
            <a:endParaRPr lang="zh-CN" altLang="zh-CN" dirty="0"/>
          </a:p>
          <a:p>
            <a:r>
              <a:rPr lang="en-US" altLang="zh-CN" dirty="0"/>
              <a:t>(4)</a:t>
            </a:r>
            <a:r>
              <a:rPr lang="zh-CN" altLang="zh-CN" dirty="0"/>
              <a:t>经济业务发生引起权益项目之间此增彼减</a:t>
            </a:r>
            <a:r>
              <a:rPr lang="en-US" altLang="zh-CN" dirty="0"/>
              <a:t>,</a:t>
            </a:r>
            <a:r>
              <a:rPr lang="zh-CN" altLang="zh-CN" dirty="0"/>
              <a:t>数额相等。</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会计等式</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二、收入、费用与利润之间的关系</a:t>
            </a:r>
            <a:endParaRPr lang="zh-CN" altLang="zh-CN" sz="2600" b="1" dirty="0">
              <a:latin typeface="黑体" panose="02010609060101010101" pitchFamily="49" charset="-122"/>
              <a:ea typeface="黑体" panose="02010609060101010101" pitchFamily="49" charset="-122"/>
            </a:endParaRPr>
          </a:p>
          <a:p>
            <a:r>
              <a:rPr lang="zh-CN" altLang="zh-CN" dirty="0"/>
              <a:t>不论是所有者还是债权人</a:t>
            </a:r>
            <a:r>
              <a:rPr lang="en-US" altLang="zh-CN" dirty="0"/>
              <a:t>,</a:t>
            </a:r>
            <a:r>
              <a:rPr lang="zh-CN" altLang="zh-CN" dirty="0"/>
              <a:t>将资产投入企业</a:t>
            </a:r>
            <a:r>
              <a:rPr lang="en-US" altLang="zh-CN" dirty="0"/>
              <a:t>,</a:t>
            </a:r>
            <a:r>
              <a:rPr lang="zh-CN" altLang="zh-CN" dirty="0"/>
              <a:t>就是想获得预期的收益。</a:t>
            </a:r>
            <a:endParaRPr lang="zh-CN" altLang="zh-CN" dirty="0"/>
          </a:p>
          <a:p>
            <a:r>
              <a:rPr lang="zh-CN" altLang="zh-CN" dirty="0"/>
              <a:t>按照投入产出原理</a:t>
            </a:r>
            <a:r>
              <a:rPr lang="en-US" altLang="zh-CN" dirty="0"/>
              <a:t>,</a:t>
            </a:r>
            <a:r>
              <a:rPr lang="zh-CN" altLang="zh-CN" dirty="0"/>
              <a:t>要想获得收益</a:t>
            </a:r>
            <a:r>
              <a:rPr lang="en-US" altLang="zh-CN" dirty="0"/>
              <a:t>,</a:t>
            </a:r>
            <a:r>
              <a:rPr lang="zh-CN" altLang="zh-CN" dirty="0"/>
              <a:t>就必须将资产投入生产经营活动</a:t>
            </a:r>
            <a:r>
              <a:rPr lang="en-US" altLang="zh-CN" dirty="0"/>
              <a:t>,</a:t>
            </a:r>
            <a:r>
              <a:rPr lang="zh-CN" altLang="zh-CN" dirty="0"/>
              <a:t>即将资产转化为有关的成本费用</a:t>
            </a:r>
            <a:r>
              <a:rPr lang="en-US" altLang="zh-CN" dirty="0"/>
              <a:t>,</a:t>
            </a:r>
            <a:r>
              <a:rPr lang="zh-CN" altLang="zh-CN" dirty="0"/>
              <a:t>并生产出满足社会需要的产品</a:t>
            </a:r>
            <a:r>
              <a:rPr lang="en-US" altLang="zh-CN" dirty="0"/>
              <a:t>,</a:t>
            </a:r>
            <a:r>
              <a:rPr lang="zh-CN" altLang="zh-CN" dirty="0"/>
              <a:t>将产品在市场上出售取得收入</a:t>
            </a:r>
            <a:r>
              <a:rPr lang="en-US" altLang="zh-CN" dirty="0"/>
              <a:t>,</a:t>
            </a:r>
            <a:r>
              <a:rPr lang="zh-CN" altLang="zh-CN" dirty="0"/>
              <a:t>并获得相应的利润</a:t>
            </a:r>
            <a:r>
              <a:rPr lang="en-US" altLang="zh-CN" dirty="0"/>
              <a:t>,</a:t>
            </a:r>
            <a:r>
              <a:rPr lang="zh-CN" altLang="zh-CN" dirty="0"/>
              <a:t>因此</a:t>
            </a:r>
            <a:r>
              <a:rPr lang="en-US" altLang="zh-CN" dirty="0"/>
              <a:t>,</a:t>
            </a:r>
            <a:r>
              <a:rPr lang="zh-CN" altLang="zh-CN" dirty="0"/>
              <a:t>企业在生产经营过程中又形成了反映一定期间经营成果的平衡公式</a:t>
            </a:r>
            <a:r>
              <a:rPr lang="en-US" altLang="zh-CN" dirty="0"/>
              <a:t>:    </a:t>
            </a:r>
            <a:r>
              <a:rPr lang="zh-CN" altLang="zh-CN" dirty="0"/>
              <a:t>收入</a:t>
            </a:r>
            <a:r>
              <a:rPr lang="en-US" altLang="zh-CN" dirty="0"/>
              <a:t>-</a:t>
            </a:r>
            <a:r>
              <a:rPr lang="zh-CN" altLang="zh-CN" dirty="0"/>
              <a:t>费用</a:t>
            </a:r>
            <a:r>
              <a:rPr lang="en-US" altLang="zh-CN" dirty="0"/>
              <a:t>=</a:t>
            </a:r>
            <a:r>
              <a:rPr lang="zh-CN" altLang="zh-CN" dirty="0"/>
              <a:t>利润</a:t>
            </a:r>
            <a:endParaRPr lang="zh-CN" altLang="zh-CN" dirty="0"/>
          </a:p>
          <a:p>
            <a:r>
              <a:rPr lang="zh-CN" altLang="zh-CN" dirty="0"/>
              <a:t>企业的收入大于费用时</a:t>
            </a:r>
            <a:r>
              <a:rPr lang="en-US" altLang="zh-CN" dirty="0"/>
              <a:t>,</a:t>
            </a:r>
            <a:r>
              <a:rPr lang="zh-CN" altLang="zh-CN" dirty="0"/>
              <a:t>便获得了“利润”</a:t>
            </a:r>
            <a:r>
              <a:rPr lang="en-US" altLang="zh-CN" dirty="0"/>
              <a:t>,</a:t>
            </a:r>
            <a:r>
              <a:rPr lang="zh-CN" altLang="zh-CN" dirty="0"/>
              <a:t>反之则为“亏损”。</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会计等式</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三、资产、负债、所有者权益、收入、费用和利润之间的关系</a:t>
            </a:r>
            <a:endParaRPr lang="zh-CN" altLang="zh-CN" sz="2600" b="1" dirty="0">
              <a:latin typeface="黑体" panose="02010609060101010101" pitchFamily="49" charset="-122"/>
              <a:ea typeface="黑体" panose="02010609060101010101" pitchFamily="49" charset="-122"/>
            </a:endParaRPr>
          </a:p>
          <a:p>
            <a:r>
              <a:rPr lang="zh-CN" altLang="zh-CN" dirty="0"/>
              <a:t>企业进行生产经营活动</a:t>
            </a:r>
            <a:r>
              <a:rPr lang="en-US" altLang="zh-CN" dirty="0"/>
              <a:t>,</a:t>
            </a:r>
            <a:r>
              <a:rPr lang="zh-CN" altLang="zh-CN" dirty="0"/>
              <a:t>一方面企业必须取得收入</a:t>
            </a:r>
            <a:r>
              <a:rPr lang="en-US" altLang="zh-CN" dirty="0"/>
              <a:t>,</a:t>
            </a:r>
            <a:r>
              <a:rPr lang="zh-CN" altLang="zh-CN" dirty="0"/>
              <a:t>进而引起资产增加或负债减少</a:t>
            </a:r>
            <a:r>
              <a:rPr lang="en-US" altLang="zh-CN" dirty="0"/>
              <a:t>;</a:t>
            </a:r>
            <a:r>
              <a:rPr lang="zh-CN" altLang="zh-CN" dirty="0"/>
              <a:t>另一方面</a:t>
            </a:r>
            <a:r>
              <a:rPr lang="en-US" altLang="zh-CN" dirty="0"/>
              <a:t>,</a:t>
            </a:r>
            <a:r>
              <a:rPr lang="zh-CN" altLang="zh-CN" dirty="0"/>
              <a:t>伴随着收入的取得而发生费用</a:t>
            </a:r>
            <a:r>
              <a:rPr lang="en-US" altLang="zh-CN" dirty="0"/>
              <a:t>,</a:t>
            </a:r>
            <a:r>
              <a:rPr lang="zh-CN" altLang="zh-CN" dirty="0"/>
              <a:t>进而引起资产的减少或负债的增加。</a:t>
            </a:r>
            <a:endParaRPr lang="zh-CN" altLang="zh-CN" dirty="0"/>
          </a:p>
          <a:p>
            <a:r>
              <a:rPr lang="zh-CN" altLang="zh-CN" dirty="0"/>
              <a:t>所有者权益由两部分组成</a:t>
            </a:r>
            <a:r>
              <a:rPr lang="en-US" altLang="zh-CN" dirty="0"/>
              <a:t>,</a:t>
            </a:r>
            <a:r>
              <a:rPr lang="zh-CN" altLang="zh-CN" dirty="0"/>
              <a:t>即所有者投入的部分和在生产经营中实现的利润留存于企业内部形成的留存收益。可见</a:t>
            </a:r>
            <a:r>
              <a:rPr lang="en-US" altLang="zh-CN" dirty="0"/>
              <a:t>,</a:t>
            </a:r>
            <a:r>
              <a:rPr lang="zh-CN" altLang="zh-CN" dirty="0"/>
              <a:t>资产、负债、所有者权益、收入、费用和利润的数量关系存在着一种内在的有机联系</a:t>
            </a:r>
            <a:r>
              <a:rPr lang="en-US" altLang="zh-CN" dirty="0"/>
              <a:t>,</a:t>
            </a:r>
            <a:r>
              <a:rPr lang="zh-CN" altLang="zh-CN" dirty="0"/>
              <a:t>它们之间的关系可以用下列公式表示</a:t>
            </a:r>
            <a:r>
              <a:rPr lang="en-US" altLang="zh-CN" dirty="0"/>
              <a:t>:</a:t>
            </a:r>
            <a:endParaRPr lang="zh-CN" altLang="zh-CN" dirty="0"/>
          </a:p>
          <a:p>
            <a:r>
              <a:rPr lang="zh-CN" altLang="zh-CN" dirty="0"/>
              <a:t>资产</a:t>
            </a:r>
            <a:r>
              <a:rPr lang="en-US" altLang="zh-CN" dirty="0"/>
              <a:t>=</a:t>
            </a:r>
            <a:r>
              <a:rPr lang="zh-CN" altLang="zh-CN" dirty="0"/>
              <a:t>负债</a:t>
            </a:r>
            <a:r>
              <a:rPr lang="en-US" altLang="zh-CN" dirty="0"/>
              <a:t>+(</a:t>
            </a:r>
            <a:r>
              <a:rPr lang="zh-CN" altLang="zh-CN" dirty="0"/>
              <a:t>所有者权益</a:t>
            </a:r>
            <a:r>
              <a:rPr lang="en-US" altLang="zh-CN" dirty="0"/>
              <a:t>+</a:t>
            </a:r>
            <a:r>
              <a:rPr lang="zh-CN" altLang="zh-CN" dirty="0"/>
              <a:t>利润</a:t>
            </a:r>
            <a:r>
              <a:rPr lang="en-US" altLang="zh-CN" dirty="0"/>
              <a:t>)</a:t>
            </a:r>
            <a:endParaRPr lang="zh-CN" altLang="zh-CN" dirty="0"/>
          </a:p>
          <a:p>
            <a:pPr marL="0" indent="0">
              <a:buNone/>
            </a:pPr>
            <a:r>
              <a:rPr lang="en-US" altLang="zh-CN" dirty="0"/>
              <a:t> 	=</a:t>
            </a:r>
            <a:r>
              <a:rPr lang="zh-CN" altLang="zh-CN" dirty="0"/>
              <a:t>负债</a:t>
            </a:r>
            <a:r>
              <a:rPr lang="en-US" altLang="zh-CN" dirty="0"/>
              <a:t>+(</a:t>
            </a:r>
            <a:r>
              <a:rPr lang="zh-CN" altLang="zh-CN" dirty="0"/>
              <a:t>所有者权益</a:t>
            </a:r>
            <a:r>
              <a:rPr lang="en-US" altLang="zh-CN" dirty="0"/>
              <a:t>+</a:t>
            </a:r>
            <a:r>
              <a:rPr lang="zh-CN" altLang="zh-CN" dirty="0"/>
              <a:t>收入</a:t>
            </a:r>
            <a:r>
              <a:rPr lang="en-US" altLang="zh-CN" dirty="0"/>
              <a:t>-</a:t>
            </a:r>
            <a:r>
              <a:rPr lang="zh-CN" altLang="zh-CN" dirty="0"/>
              <a:t>费用</a:t>
            </a:r>
            <a:r>
              <a:rPr lang="en-US" altLang="zh-CN" dirty="0"/>
              <a:t>)</a:t>
            </a:r>
            <a:endParaRPr lang="zh-CN" altLang="zh-CN" dirty="0"/>
          </a:p>
          <a:p>
            <a:r>
              <a:rPr lang="zh-CN" altLang="zh-CN" dirty="0"/>
              <a:t>即</a:t>
            </a:r>
            <a:r>
              <a:rPr lang="en-US" altLang="zh-CN" dirty="0"/>
              <a:t>:    </a:t>
            </a:r>
            <a:r>
              <a:rPr lang="zh-CN" altLang="zh-CN" dirty="0"/>
              <a:t>资产</a:t>
            </a:r>
            <a:r>
              <a:rPr lang="en-US" altLang="zh-CN" dirty="0"/>
              <a:t>=</a:t>
            </a:r>
            <a:r>
              <a:rPr lang="zh-CN" altLang="zh-CN" dirty="0"/>
              <a:t>负债</a:t>
            </a:r>
            <a:r>
              <a:rPr lang="en-US" altLang="zh-CN" dirty="0"/>
              <a:t>+</a:t>
            </a:r>
            <a:r>
              <a:rPr lang="zh-CN" altLang="zh-CN" dirty="0"/>
              <a:t>所有者权益</a:t>
            </a:r>
            <a:r>
              <a:rPr lang="en-US" altLang="zh-CN" dirty="0"/>
              <a:t>+</a:t>
            </a:r>
            <a:r>
              <a:rPr lang="zh-CN" altLang="zh-CN" dirty="0"/>
              <a:t>收入</a:t>
            </a:r>
            <a:r>
              <a:rPr lang="en-US" altLang="zh-CN" dirty="0"/>
              <a:t>-</a:t>
            </a:r>
            <a:r>
              <a:rPr lang="zh-CN" altLang="zh-CN" dirty="0"/>
              <a:t>费用</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0" y="3"/>
            <a:ext cx="12189778" cy="6955155"/>
          </a:xfrm>
          <a:prstGeom prst="rect">
            <a:avLst/>
          </a:prstGeom>
        </p:spPr>
      </p:pic>
      <p:grpSp>
        <p:nvGrpSpPr>
          <p:cNvPr id="29" name="组合 28"/>
          <p:cNvGrpSpPr/>
          <p:nvPr/>
        </p:nvGrpSpPr>
        <p:grpSpPr>
          <a:xfrm>
            <a:off x="2669828" y="2825751"/>
            <a:ext cx="6372030" cy="1938655"/>
            <a:chOff x="4365" y="3880"/>
            <a:chExt cx="10036" cy="3053"/>
          </a:xfrm>
        </p:grpSpPr>
        <p:pic>
          <p:nvPicPr>
            <p:cNvPr id="19" name="图片 18"/>
            <p:cNvPicPr>
              <a:picLocks noChangeAspect="1"/>
            </p:cNvPicPr>
            <p:nvPr/>
          </p:nvPicPr>
          <p:blipFill>
            <a:blip r:embed="rId2"/>
            <a:stretch>
              <a:fillRect/>
            </a:stretch>
          </p:blipFill>
          <p:spPr>
            <a:xfrm rot="5400000">
              <a:off x="3461" y="4941"/>
              <a:ext cx="2423" cy="615"/>
            </a:xfrm>
            <a:prstGeom prst="rect">
              <a:avLst/>
            </a:prstGeom>
          </p:spPr>
        </p:pic>
        <p:grpSp>
          <p:nvGrpSpPr>
            <p:cNvPr id="28" name="组合 27"/>
            <p:cNvGrpSpPr/>
            <p:nvPr/>
          </p:nvGrpSpPr>
          <p:grpSpPr>
            <a:xfrm>
              <a:off x="4450" y="3880"/>
              <a:ext cx="9951" cy="3053"/>
              <a:chOff x="4450" y="3286"/>
              <a:chExt cx="9951" cy="3053"/>
            </a:xfrm>
          </p:grpSpPr>
          <p:grpSp>
            <p:nvGrpSpPr>
              <p:cNvPr id="27" name="组合 26"/>
              <p:cNvGrpSpPr/>
              <p:nvPr/>
            </p:nvGrpSpPr>
            <p:grpSpPr>
              <a:xfrm>
                <a:off x="4450" y="3286"/>
                <a:ext cx="9951" cy="3053"/>
                <a:chOff x="4450" y="3242"/>
                <a:chExt cx="9951" cy="3053"/>
              </a:xfrm>
            </p:grpSpPr>
            <p:grpSp>
              <p:nvGrpSpPr>
                <p:cNvPr id="25604" name="组合 25603"/>
                <p:cNvGrpSpPr/>
                <p:nvPr/>
              </p:nvGrpSpPr>
              <p:grpSpPr>
                <a:xfrm>
                  <a:off x="4450" y="3242"/>
                  <a:ext cx="9951" cy="878"/>
                  <a:chOff x="0" y="0"/>
                  <a:chExt cx="3222" cy="288"/>
                </a:xfrm>
              </p:grpSpPr>
              <p:sp>
                <p:nvSpPr>
                  <p:cNvPr id="25605" name="Oval 5"/>
                  <p:cNvSpPr/>
                  <p:nvPr/>
                </p:nvSpPr>
                <p:spPr>
                  <a:xfrm>
                    <a:off x="0" y="66"/>
                    <a:ext cx="144" cy="144"/>
                  </a:xfrm>
                  <a:prstGeom prst="ellipse">
                    <a:avLst/>
                  </a:prstGeom>
                  <a:gradFill rotWithShape="1">
                    <a:gsLst>
                      <a:gs pos="0">
                        <a:srgbClr val="E96E29"/>
                      </a:gs>
                      <a:gs pos="100000">
                        <a:srgbClr val="9B491B"/>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06" name="组合 25605"/>
                  <p:cNvGrpSpPr/>
                  <p:nvPr/>
                </p:nvGrpSpPr>
                <p:grpSpPr>
                  <a:xfrm>
                    <a:off x="144" y="0"/>
                    <a:ext cx="3078" cy="288"/>
                    <a:chOff x="0" y="0"/>
                    <a:chExt cx="3078" cy="288"/>
                  </a:xfrm>
                </p:grpSpPr>
                <p:sp>
                  <p:nvSpPr>
                    <p:cNvPr id="25607" name="Line 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08" name="AutoShape 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09" name="组合 25608"/>
                <p:cNvGrpSpPr/>
                <p:nvPr/>
              </p:nvGrpSpPr>
              <p:grpSpPr>
                <a:xfrm>
                  <a:off x="4450" y="4322"/>
                  <a:ext cx="9951" cy="878"/>
                  <a:chOff x="0" y="0"/>
                  <a:chExt cx="3222" cy="288"/>
                </a:xfrm>
              </p:grpSpPr>
              <p:sp>
                <p:nvSpPr>
                  <p:cNvPr id="25610" name="Oval 10"/>
                  <p:cNvSpPr/>
                  <p:nvPr/>
                </p:nvSpPr>
                <p:spPr>
                  <a:xfrm>
                    <a:off x="0" y="60"/>
                    <a:ext cx="144" cy="144"/>
                  </a:xfrm>
                  <a:prstGeom prst="ellipse">
                    <a:avLst/>
                  </a:prstGeom>
                  <a:gradFill rotWithShape="1">
                    <a:gsLst>
                      <a:gs pos="0">
                        <a:srgbClr val="DCDC48"/>
                      </a:gs>
                      <a:gs pos="100000">
                        <a:srgbClr val="939330"/>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1" name="组合 25610"/>
                  <p:cNvGrpSpPr/>
                  <p:nvPr/>
                </p:nvGrpSpPr>
                <p:grpSpPr>
                  <a:xfrm>
                    <a:off x="144" y="0"/>
                    <a:ext cx="3078" cy="288"/>
                    <a:chOff x="0" y="0"/>
                    <a:chExt cx="3078" cy="288"/>
                  </a:xfrm>
                </p:grpSpPr>
                <p:sp>
                  <p:nvSpPr>
                    <p:cNvPr id="25612" name="Line 1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3" name="AutoShape 1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4" name="组合 25613"/>
                <p:cNvGrpSpPr/>
                <p:nvPr/>
              </p:nvGrpSpPr>
              <p:grpSpPr>
                <a:xfrm>
                  <a:off x="4450" y="5417"/>
                  <a:ext cx="9951" cy="878"/>
                  <a:chOff x="0" y="0"/>
                  <a:chExt cx="3222" cy="288"/>
                </a:xfrm>
              </p:grpSpPr>
              <p:sp>
                <p:nvSpPr>
                  <p:cNvPr id="25615" name="Oval 15"/>
                  <p:cNvSpPr/>
                  <p:nvPr/>
                </p:nvSpPr>
                <p:spPr>
                  <a:xfrm>
                    <a:off x="0" y="66"/>
                    <a:ext cx="144" cy="144"/>
                  </a:xfrm>
                  <a:prstGeom prst="ellipse">
                    <a:avLst/>
                  </a:prstGeom>
                  <a:gradFill rotWithShape="1">
                    <a:gsLst>
                      <a:gs pos="0">
                        <a:schemeClr val="accent2"/>
                      </a:gs>
                      <a:gs pos="100000">
                        <a:srgbClr val="98630D"/>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6" name="组合 25615"/>
                  <p:cNvGrpSpPr/>
                  <p:nvPr/>
                </p:nvGrpSpPr>
                <p:grpSpPr>
                  <a:xfrm>
                    <a:off x="144" y="0"/>
                    <a:ext cx="3078" cy="288"/>
                    <a:chOff x="0" y="0"/>
                    <a:chExt cx="3078" cy="288"/>
                  </a:xfrm>
                </p:grpSpPr>
                <p:sp>
                  <p:nvSpPr>
                    <p:cNvPr id="25617" name="Line 1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8" name="AutoShape 1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sp>
            <p:nvSpPr>
              <p:cNvPr id="25629" name="Rectangle 29"/>
              <p:cNvSpPr/>
              <p:nvPr/>
            </p:nvSpPr>
            <p:spPr>
              <a:xfrm>
                <a:off x="6002" y="3416"/>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第一节　会计对象</a:t>
                </a:r>
                <a:endParaRPr lang="zh-CN" altLang="en-US" dirty="0">
                  <a:solidFill>
                    <a:prstClr val="black"/>
                  </a:solidFill>
                  <a:latin typeface="Arial" panose="020B0604020202020204" pitchFamily="34" charset="0"/>
                </a:endParaRPr>
              </a:p>
            </p:txBody>
          </p:sp>
          <p:sp>
            <p:nvSpPr>
              <p:cNvPr id="25630" name="Rectangle 30"/>
              <p:cNvSpPr/>
              <p:nvPr/>
            </p:nvSpPr>
            <p:spPr>
              <a:xfrm>
                <a:off x="6002" y="4511"/>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第二节　会计要素</a:t>
                </a:r>
                <a:endParaRPr lang="zh-CN" altLang="en-US" dirty="0">
                  <a:solidFill>
                    <a:prstClr val="black"/>
                  </a:solidFill>
                  <a:latin typeface="Arial" panose="020B0604020202020204" pitchFamily="34" charset="0"/>
                </a:endParaRPr>
              </a:p>
            </p:txBody>
          </p:sp>
          <p:sp>
            <p:nvSpPr>
              <p:cNvPr id="25631" name="Rectangle 31"/>
              <p:cNvSpPr/>
              <p:nvPr/>
            </p:nvSpPr>
            <p:spPr>
              <a:xfrm>
                <a:off x="6002" y="5614"/>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第三节　会计等式</a:t>
                </a:r>
                <a:endParaRPr lang="zh-CN" altLang="en-US" dirty="0">
                  <a:solidFill>
                    <a:prstClr val="black"/>
                  </a:solidFill>
                  <a:latin typeface="Arial" panose="020B0604020202020204" pitchFamily="34" charset="0"/>
                </a:endParaRPr>
              </a:p>
            </p:txBody>
          </p:sp>
        </p:grpSp>
      </p:grpSp>
      <p:sp>
        <p:nvSpPr>
          <p:cNvPr id="3" name="文本框 2"/>
          <p:cNvSpPr txBox="1"/>
          <p:nvPr/>
        </p:nvSpPr>
        <p:spPr>
          <a:xfrm>
            <a:off x="1873641" y="3130550"/>
            <a:ext cx="533331" cy="1198880"/>
          </a:xfrm>
          <a:prstGeom prst="rect">
            <a:avLst/>
          </a:prstGeom>
          <a:noFill/>
        </p:spPr>
        <p:txBody>
          <a:bodyPr wrap="square" rtlCol="0">
            <a:spAutoFit/>
          </a:bodyPr>
          <a:lstStyle/>
          <a:p>
            <a:r>
              <a:rPr lang="zh-CN" altLang="en-US" sz="2400">
                <a:solidFill>
                  <a:prstClr val="black"/>
                </a:solidFill>
                <a:latin typeface="汉仪大黑简" panose="02010600000101010101" charset="-122"/>
                <a:ea typeface="汉仪大黑简" panose="02010600000101010101" charset="-122"/>
              </a:rPr>
              <a:t>目</a:t>
            </a:r>
            <a:endParaRPr lang="zh-CN" altLang="en-US" sz="2400">
              <a:solidFill>
                <a:prstClr val="black"/>
              </a:solidFill>
              <a:latin typeface="汉仪大黑简" panose="02010600000101010101" charset="-122"/>
              <a:ea typeface="汉仪大黑简" panose="02010600000101010101" charset="-122"/>
            </a:endParaRPr>
          </a:p>
          <a:p>
            <a:endParaRPr lang="zh-CN" altLang="en-US" sz="2400">
              <a:solidFill>
                <a:prstClr val="black"/>
              </a:solidFill>
              <a:latin typeface="汉仪大黑简" panose="02010600000101010101" charset="-122"/>
              <a:ea typeface="汉仪大黑简" panose="02010600000101010101" charset="-122"/>
            </a:endParaRPr>
          </a:p>
          <a:p>
            <a:r>
              <a:rPr lang="zh-CN" altLang="en-US" sz="2400">
                <a:solidFill>
                  <a:prstClr val="black"/>
                </a:solidFill>
                <a:latin typeface="汉仪大黑简" panose="02010600000101010101" charset="-122"/>
                <a:ea typeface="汉仪大黑简" panose="02010600000101010101" charset="-122"/>
              </a:rPr>
              <a:t>录</a:t>
            </a:r>
            <a:endParaRPr lang="zh-CN" altLang="en-US" sz="2400">
              <a:solidFill>
                <a:prstClr val="black"/>
              </a:solidFill>
              <a:latin typeface="汉仪大黑简" panose="02010600000101010101" charset="-122"/>
              <a:ea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会计对象</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一、会计反映和监督的内容</a:t>
            </a:r>
            <a:endParaRPr lang="zh-CN" altLang="zh-CN" sz="2600" b="1" dirty="0">
              <a:latin typeface="黑体" panose="02010609060101010101" pitchFamily="49" charset="-122"/>
              <a:ea typeface="黑体" panose="02010609060101010101" pitchFamily="49" charset="-122"/>
            </a:endParaRPr>
          </a:p>
          <a:p>
            <a:r>
              <a:rPr lang="zh-CN" altLang="zh-CN" dirty="0"/>
              <a:t>会计对象是指会计所反映和监督的内容</a:t>
            </a:r>
            <a:r>
              <a:rPr lang="en-US" altLang="zh-CN" dirty="0"/>
              <a:t>,</a:t>
            </a:r>
            <a:r>
              <a:rPr lang="zh-CN" altLang="zh-CN" dirty="0"/>
              <a:t>即会计所反映和监督的客体。在社会主义市场经济条件下</a:t>
            </a:r>
            <a:r>
              <a:rPr lang="en-US" altLang="zh-CN" dirty="0"/>
              <a:t>,</a:t>
            </a:r>
            <a:r>
              <a:rPr lang="zh-CN" altLang="zh-CN" dirty="0"/>
              <a:t>会计对象是社会再生产过程中主要以货币表现的经济活动</a:t>
            </a:r>
            <a:r>
              <a:rPr lang="en-US" altLang="zh-CN" dirty="0"/>
              <a:t>,</a:t>
            </a:r>
            <a:r>
              <a:rPr lang="zh-CN" altLang="zh-CN" dirty="0"/>
              <a:t>即企业和行政事业单位中以货币表现的经济活动。</a:t>
            </a:r>
            <a:endParaRPr lang="zh-CN" altLang="zh-CN" dirty="0"/>
          </a:p>
          <a:p>
            <a:r>
              <a:rPr lang="zh-CN" altLang="zh-CN" dirty="0"/>
              <a:t>会计监督的内容包括</a:t>
            </a:r>
            <a:r>
              <a:rPr lang="en-US" altLang="zh-CN" dirty="0"/>
              <a:t>:(1)</a:t>
            </a:r>
            <a:r>
              <a:rPr lang="zh-CN" altLang="zh-CN" dirty="0"/>
              <a:t>会计机构、会计人员对不真实、不合法的原始凭证</a:t>
            </a:r>
            <a:r>
              <a:rPr lang="en-US" altLang="zh-CN" dirty="0"/>
              <a:t>,</a:t>
            </a:r>
            <a:r>
              <a:rPr lang="zh-CN" altLang="zh-CN" dirty="0"/>
              <a:t>不予受理</a:t>
            </a:r>
            <a:r>
              <a:rPr lang="en-US" altLang="zh-CN" dirty="0"/>
              <a:t>;</a:t>
            </a:r>
            <a:r>
              <a:rPr lang="zh-CN" altLang="zh-CN" dirty="0"/>
              <a:t>对记载不准确、不完整的原始凭证</a:t>
            </a:r>
            <a:r>
              <a:rPr lang="en-US" altLang="zh-CN" dirty="0"/>
              <a:t>,</a:t>
            </a:r>
            <a:r>
              <a:rPr lang="zh-CN" altLang="zh-CN" dirty="0"/>
              <a:t>予以退回</a:t>
            </a:r>
            <a:r>
              <a:rPr lang="en-US" altLang="zh-CN" dirty="0"/>
              <a:t>,</a:t>
            </a:r>
            <a:r>
              <a:rPr lang="zh-CN" altLang="zh-CN" dirty="0"/>
              <a:t>要求更正、补充。</a:t>
            </a:r>
            <a:r>
              <a:rPr lang="en-US" altLang="zh-CN" dirty="0"/>
              <a:t>(2)</a:t>
            </a:r>
            <a:r>
              <a:rPr lang="zh-CN" altLang="zh-CN" dirty="0"/>
              <a:t>会计机构、会计人员发现账簿记录与实物、款项不符的时候</a:t>
            </a:r>
            <a:r>
              <a:rPr lang="en-US" altLang="zh-CN" dirty="0"/>
              <a:t>,</a:t>
            </a:r>
            <a:r>
              <a:rPr lang="zh-CN" altLang="zh-CN" dirty="0"/>
              <a:t>应当按照有关规定进行处理</a:t>
            </a:r>
            <a:r>
              <a:rPr lang="en-US" altLang="zh-CN" dirty="0"/>
              <a:t>;</a:t>
            </a:r>
            <a:r>
              <a:rPr lang="zh-CN" altLang="zh-CN" dirty="0"/>
              <a:t>无权自行处理的</a:t>
            </a:r>
            <a:r>
              <a:rPr lang="en-US" altLang="zh-CN" dirty="0"/>
              <a:t>,</a:t>
            </a:r>
            <a:r>
              <a:rPr lang="zh-CN" altLang="zh-CN" dirty="0"/>
              <a:t>应当立即向本单位领导报告</a:t>
            </a:r>
            <a:r>
              <a:rPr lang="en-US" altLang="zh-CN" dirty="0"/>
              <a:t>,</a:t>
            </a:r>
            <a:r>
              <a:rPr lang="zh-CN" altLang="zh-CN" dirty="0"/>
              <a:t>请求查明原因</a:t>
            </a:r>
            <a:r>
              <a:rPr lang="en-US" altLang="zh-CN" dirty="0"/>
              <a:t>,</a:t>
            </a:r>
            <a:r>
              <a:rPr lang="zh-CN" altLang="zh-CN" dirty="0"/>
              <a:t>做出处理。</a:t>
            </a:r>
            <a:r>
              <a:rPr lang="en-US" altLang="zh-CN" dirty="0"/>
              <a:t>(3)</a:t>
            </a:r>
            <a:r>
              <a:rPr lang="zh-CN" altLang="zh-CN" dirty="0"/>
              <a:t>会计机构、会计人员对违法的收支</a:t>
            </a:r>
            <a:r>
              <a:rPr lang="en-US" altLang="zh-CN" dirty="0"/>
              <a:t>,</a:t>
            </a:r>
            <a:r>
              <a:rPr lang="zh-CN" altLang="zh-CN" dirty="0"/>
              <a:t>不予办理。</a:t>
            </a:r>
            <a:r>
              <a:rPr lang="en-US" altLang="zh-CN" dirty="0"/>
              <a:t>(4)</a:t>
            </a:r>
            <a:r>
              <a:rPr lang="zh-CN" altLang="zh-CN" dirty="0"/>
              <a:t>各单位必须依照法律和国家有关规定接受财政、审计、税务机关的监督</a:t>
            </a:r>
            <a:r>
              <a:rPr lang="en-US" altLang="zh-CN" dirty="0"/>
              <a:t>,</a:t>
            </a:r>
            <a:r>
              <a:rPr lang="zh-CN" altLang="zh-CN" dirty="0"/>
              <a:t>如实提供会计凭证、会计账簿、会计报表和其他会计资料以及有关情况</a:t>
            </a:r>
            <a:r>
              <a:rPr lang="en-US" altLang="zh-CN" dirty="0"/>
              <a:t>,</a:t>
            </a:r>
            <a:r>
              <a:rPr lang="zh-CN" altLang="zh-CN" dirty="0"/>
              <a:t>不得拒绝、隐匿、谎报。</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会计对象</a:t>
            </a:r>
            <a:endParaRPr lang="zh-CN" altLang="en-US"/>
          </a:p>
        </p:txBody>
      </p:sp>
      <p:sp>
        <p:nvSpPr>
          <p:cNvPr id="3" name="内容占位符 2"/>
          <p:cNvSpPr>
            <a:spLocks noGrp="1"/>
          </p:cNvSpPr>
          <p:nvPr>
            <p:ph idx="1"/>
          </p:nvPr>
        </p:nvSpPr>
        <p:spPr>
          <a:xfrm>
            <a:off x="998855" y="1386840"/>
            <a:ext cx="10013950" cy="5007610"/>
          </a:xfrm>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二、会计对象在企业中的具体表现</a:t>
            </a:r>
            <a:endParaRPr lang="zh-CN" altLang="zh-CN" sz="2600" b="1" dirty="0">
              <a:latin typeface="黑体" panose="02010609060101010101" pitchFamily="49" charset="-122"/>
              <a:ea typeface="黑体" panose="02010609060101010101" pitchFamily="49" charset="-122"/>
            </a:endParaRPr>
          </a:p>
          <a:p>
            <a:r>
              <a:rPr lang="zh-CN" altLang="zh-CN" dirty="0"/>
              <a:t>会计对象在企业中可表现为企业再生产过程中能以货币表现的经济活动</a:t>
            </a:r>
            <a:r>
              <a:rPr lang="en-US" altLang="zh-CN" dirty="0"/>
              <a:t>,</a:t>
            </a:r>
            <a:r>
              <a:rPr lang="zh-CN" altLang="zh-CN" dirty="0"/>
              <a:t>也就是企业再生产过程中的资金运动。</a:t>
            </a:r>
            <a:r>
              <a:rPr lang="zh-CN" altLang="en-US" dirty="0"/>
              <a:t>以工业企业为例,工业企业的资金运动按其运动的程序可分为资金投入、资金周转、资金退出三个基本环节。</a:t>
            </a:r>
            <a:endParaRPr lang="zh-CN" altLang="en-US" dirty="0"/>
          </a:p>
        </p:txBody>
      </p:sp>
      <p:pic>
        <p:nvPicPr>
          <p:cNvPr id="55" name="201.jpg" descr="id:2147504576;FounderCES"/>
          <p:cNvPicPr>
            <a:picLocks noChangeAspect="1"/>
          </p:cNvPicPr>
          <p:nvPr/>
        </p:nvPicPr>
        <p:blipFill>
          <a:blip r:embed="rId1"/>
          <a:stretch>
            <a:fillRect/>
          </a:stretch>
        </p:blipFill>
        <p:spPr>
          <a:xfrm>
            <a:off x="3896995" y="3044190"/>
            <a:ext cx="5553710" cy="2854325"/>
          </a:xfrm>
          <a:prstGeom prst="rect">
            <a:avLst/>
          </a:prstGeom>
        </p:spPr>
      </p:pic>
      <p:sp>
        <p:nvSpPr>
          <p:cNvPr id="100" name="文本框 99"/>
          <p:cNvSpPr txBox="1"/>
          <p:nvPr/>
        </p:nvSpPr>
        <p:spPr>
          <a:xfrm>
            <a:off x="4013517" y="5954395"/>
            <a:ext cx="5080000" cy="368300"/>
          </a:xfrm>
          <a:prstGeom prst="rect">
            <a:avLst/>
          </a:prstGeom>
          <a:noFill/>
          <a:ln w="9525">
            <a:noFill/>
          </a:ln>
        </p:spPr>
        <p:txBody>
          <a:bodyPr>
            <a:spAutoFit/>
          </a:bodyPr>
          <a:p>
            <a:pPr indent="0" algn="ctr"/>
            <a:r>
              <a:rPr lang="zh-CN" b="0">
                <a:solidFill>
                  <a:srgbClr val="000000"/>
                </a:solidFill>
                <a:latin typeface="NEU-BZ-S92" charset="0"/>
                <a:cs typeface="方正书宋_GBK" charset="0"/>
              </a:rPr>
              <a:t>图</a:t>
            </a:r>
            <a:r>
              <a:rPr lang="en-US" b="0">
                <a:solidFill>
                  <a:srgbClr val="000000"/>
                </a:solidFill>
                <a:latin typeface="NEU-HZ-S92" charset="0"/>
                <a:cs typeface="方正书宋_GBK" charset="0"/>
              </a:rPr>
              <a:t>2-1</a:t>
            </a:r>
            <a:r>
              <a:rPr lang="zh-CN" b="0">
                <a:solidFill>
                  <a:srgbClr val="000000"/>
                </a:solidFill>
                <a:cs typeface="方正书宋_GBK" charset="0"/>
              </a:rPr>
              <a:t>　</a:t>
            </a:r>
            <a:r>
              <a:rPr lang="zh-CN" b="0">
                <a:solidFill>
                  <a:srgbClr val="000000"/>
                </a:solidFill>
                <a:latin typeface="NEU-BZ-S92" charset="0"/>
                <a:cs typeface="方正书宋_GBK" charset="0"/>
              </a:rPr>
              <a:t>资金运动过程</a:t>
            </a:r>
            <a:endParaRPr lang="zh-CN" altLang="en-US" b="0">
              <a:solidFill>
                <a:srgbClr val="000000"/>
              </a:solidFill>
              <a:latin typeface="NEU-BZ-S92" charset="0"/>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会计要素</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一、资产</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资产的定义和特征</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资产是由企业过去的交易或者事项形成的</a:t>
            </a:r>
            <a:endParaRPr lang="zh-CN" altLang="zh-CN" dirty="0"/>
          </a:p>
          <a:p>
            <a:r>
              <a:rPr lang="en-US" altLang="zh-CN" dirty="0"/>
              <a:t>2.</a:t>
            </a:r>
            <a:r>
              <a:rPr lang="zh-CN" altLang="zh-CN" dirty="0"/>
              <a:t>资产应为企业拥有或控制的资源</a:t>
            </a:r>
            <a:endParaRPr lang="zh-CN" altLang="zh-CN" dirty="0"/>
          </a:p>
          <a:p>
            <a:r>
              <a:rPr lang="en-US" altLang="zh-CN" dirty="0"/>
              <a:t>3.</a:t>
            </a:r>
            <a:r>
              <a:rPr lang="zh-CN" altLang="zh-CN" dirty="0"/>
              <a:t>资产预期会给企业带来经济利益</a:t>
            </a:r>
            <a:endParaRPr lang="zh-CN" altLang="zh-CN" dirty="0"/>
          </a:p>
          <a:p>
            <a:pPr marL="0" indent="0">
              <a:lnSpc>
                <a:spcPct val="135000"/>
              </a:lnSpc>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资产的分类</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流动资产</a:t>
            </a:r>
            <a:endParaRPr lang="zh-CN" altLang="zh-CN" dirty="0"/>
          </a:p>
          <a:p>
            <a:r>
              <a:rPr lang="en-US" altLang="zh-CN" dirty="0"/>
              <a:t>2.</a:t>
            </a:r>
            <a:r>
              <a:rPr lang="zh-CN" altLang="zh-CN" dirty="0"/>
              <a:t>非流动资产</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会计要素</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二、负债</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负债的定义和特征</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负债是由企业过去的交易或者事项形成的</a:t>
            </a:r>
            <a:endParaRPr lang="zh-CN" altLang="zh-CN" dirty="0"/>
          </a:p>
          <a:p>
            <a:r>
              <a:rPr lang="en-US" altLang="zh-CN" dirty="0"/>
              <a:t>2.</a:t>
            </a:r>
            <a:r>
              <a:rPr lang="zh-CN" altLang="zh-CN" dirty="0"/>
              <a:t>负债是企业承担的现时义务</a:t>
            </a:r>
            <a:endParaRPr lang="zh-CN" altLang="zh-CN" dirty="0"/>
          </a:p>
          <a:p>
            <a:r>
              <a:rPr lang="en-US" altLang="zh-CN" dirty="0"/>
              <a:t>3.</a:t>
            </a:r>
            <a:r>
              <a:rPr lang="zh-CN" altLang="zh-CN" dirty="0"/>
              <a:t>负债预期会导致经济利益流出企业</a:t>
            </a:r>
            <a:endParaRPr lang="zh-CN" altLang="zh-CN" dirty="0"/>
          </a:p>
          <a:p>
            <a:pPr marL="0" indent="0">
              <a:lnSpc>
                <a:spcPct val="135000"/>
              </a:lnSpc>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负债的分类</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流动负债</a:t>
            </a:r>
            <a:endParaRPr lang="zh-CN" altLang="zh-CN" dirty="0"/>
          </a:p>
          <a:p>
            <a:r>
              <a:rPr lang="en-US" altLang="zh-CN" dirty="0"/>
              <a:t>2.</a:t>
            </a:r>
            <a:r>
              <a:rPr lang="zh-CN" altLang="zh-CN" dirty="0"/>
              <a:t>长期负债</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会计要素</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 所有者权益</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所有者权益的定义和特征</a:t>
            </a:r>
            <a:endParaRPr lang="zh-CN" altLang="zh-CN" sz="2200" b="1" dirty="0">
              <a:latin typeface="楷体" panose="02010609060101010101" pitchFamily="49" charset="-122"/>
              <a:ea typeface="楷体" panose="02010609060101010101" pitchFamily="49" charset="-122"/>
            </a:endParaRPr>
          </a:p>
          <a:p>
            <a:r>
              <a:rPr lang="zh-CN" altLang="zh-CN" dirty="0"/>
              <a:t>所有者权益是指企业扣除负债后</a:t>
            </a:r>
            <a:r>
              <a:rPr lang="en-US" altLang="zh-CN" dirty="0"/>
              <a:t>,</a:t>
            </a:r>
            <a:r>
              <a:rPr lang="zh-CN" altLang="zh-CN" dirty="0"/>
              <a:t>由所有者享有的剩余权益。公司的所有者权益又称为股东权益。</a:t>
            </a:r>
            <a:endParaRPr lang="zh-CN" altLang="zh-CN" dirty="0"/>
          </a:p>
          <a:p>
            <a:r>
              <a:rPr lang="zh-CN" altLang="zh-CN" dirty="0"/>
              <a:t>所有者权益与债权人权益</a:t>
            </a:r>
            <a:r>
              <a:rPr lang="en-US" altLang="zh-CN" dirty="0"/>
              <a:t>(</a:t>
            </a:r>
            <a:r>
              <a:rPr lang="zh-CN" altLang="zh-CN" dirty="0"/>
              <a:t>负债</a:t>
            </a:r>
            <a:r>
              <a:rPr lang="en-US" altLang="zh-CN" dirty="0"/>
              <a:t>)</a:t>
            </a:r>
            <a:r>
              <a:rPr lang="zh-CN" altLang="zh-CN" dirty="0"/>
              <a:t>有着本质的不同。负债是对内和对外所承担的经济责任</a:t>
            </a:r>
            <a:r>
              <a:rPr lang="en-US" altLang="zh-CN" dirty="0"/>
              <a:t>,</a:t>
            </a:r>
            <a:r>
              <a:rPr lang="zh-CN" altLang="zh-CN" dirty="0"/>
              <a:t>企业负有偿还的义务</a:t>
            </a:r>
            <a:r>
              <a:rPr lang="en-US" altLang="zh-CN" dirty="0"/>
              <a:t>,</a:t>
            </a:r>
            <a:r>
              <a:rPr lang="zh-CN" altLang="zh-CN" dirty="0"/>
              <a:t>而所有者权益在一般情况下企业不需要归还其投资者</a:t>
            </a:r>
            <a:r>
              <a:rPr lang="en-US" altLang="zh-CN" dirty="0"/>
              <a:t>;</a:t>
            </a:r>
            <a:r>
              <a:rPr lang="zh-CN" altLang="zh-CN" dirty="0"/>
              <a:t>使用负债所形成的</a:t>
            </a:r>
            <a:endParaRPr lang="zh-CN" altLang="zh-CN" dirty="0"/>
          </a:p>
          <a:p>
            <a:r>
              <a:rPr lang="zh-CN" altLang="zh-CN" dirty="0"/>
              <a:t>资金通常需要企业支付报酬</a:t>
            </a:r>
            <a:r>
              <a:rPr lang="en-US" altLang="zh-CN" dirty="0"/>
              <a:t>,</a:t>
            </a:r>
            <a:r>
              <a:rPr lang="zh-CN" altLang="zh-CN" dirty="0"/>
              <a:t>如借款利息支出等</a:t>
            </a:r>
            <a:r>
              <a:rPr lang="en-US" altLang="zh-CN" dirty="0"/>
              <a:t>,</a:t>
            </a:r>
            <a:r>
              <a:rPr lang="zh-CN" altLang="zh-CN" dirty="0"/>
              <a:t>而使用所有者权益所形成的资金则不需要支付费用</a:t>
            </a:r>
            <a:r>
              <a:rPr lang="en-US" altLang="zh-CN" dirty="0"/>
              <a:t>;</a:t>
            </a:r>
            <a:r>
              <a:rPr lang="zh-CN" altLang="zh-CN" dirty="0"/>
              <a:t>在企业清算时</a:t>
            </a:r>
            <a:r>
              <a:rPr lang="en-US" altLang="zh-CN" dirty="0"/>
              <a:t>,</a:t>
            </a:r>
            <a:r>
              <a:rPr lang="zh-CN" altLang="zh-CN" dirty="0"/>
              <a:t>负债拥有优先清偿权</a:t>
            </a:r>
            <a:r>
              <a:rPr lang="en-US" altLang="zh-CN" dirty="0"/>
              <a:t>,</a:t>
            </a:r>
            <a:r>
              <a:rPr lang="zh-CN" altLang="zh-CN" dirty="0"/>
              <a:t>而所有者权益只有在清偿所有的负债后</a:t>
            </a:r>
            <a:r>
              <a:rPr lang="en-US" altLang="zh-CN" dirty="0"/>
              <a:t>,</a:t>
            </a:r>
            <a:r>
              <a:rPr lang="zh-CN" altLang="zh-CN" dirty="0"/>
              <a:t>才返还给投资者</a:t>
            </a:r>
            <a:r>
              <a:rPr lang="en-US" altLang="zh-CN" dirty="0"/>
              <a:t>;</a:t>
            </a:r>
            <a:r>
              <a:rPr lang="zh-CN" altLang="zh-CN" dirty="0"/>
              <a:t>所有者权益中的基本部分可以参与企业利润分配</a:t>
            </a:r>
            <a:r>
              <a:rPr lang="en-US" altLang="zh-CN" dirty="0"/>
              <a:t>,</a:t>
            </a:r>
            <a:r>
              <a:rPr lang="zh-CN" altLang="zh-CN" dirty="0"/>
              <a:t>而负债不能参与利润分配</a:t>
            </a:r>
            <a:r>
              <a:rPr lang="en-US" altLang="zh-CN" dirty="0"/>
              <a:t>,</a:t>
            </a:r>
            <a:r>
              <a:rPr lang="zh-CN" altLang="zh-CN" dirty="0"/>
              <a:t>只能按照预先约定的条件取得利息等收入。</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会计要素</a:t>
            </a:r>
            <a:endParaRPr lang="zh-CN" altLang="en-US"/>
          </a:p>
        </p:txBody>
      </p:sp>
      <p:sp>
        <p:nvSpPr>
          <p:cNvPr id="3" name="内容占位符 2"/>
          <p:cNvSpPr>
            <a:spLocks noGrp="1"/>
          </p:cNvSpPr>
          <p:nvPr>
            <p:ph idx="1"/>
          </p:nvPr>
        </p:nvSpPr>
        <p:spPr/>
        <p:txBody>
          <a:bodyPr/>
          <a:lstStyle/>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所有者权益的来源</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所有者投入的资本</a:t>
            </a:r>
            <a:endParaRPr lang="zh-CN" altLang="zh-CN" dirty="0"/>
          </a:p>
          <a:p>
            <a:r>
              <a:rPr lang="en-US" altLang="zh-CN" dirty="0"/>
              <a:t>2.</a:t>
            </a:r>
            <a:r>
              <a:rPr lang="zh-CN" altLang="zh-CN" dirty="0"/>
              <a:t>直接计入所有者权益的利得和损失</a:t>
            </a:r>
            <a:endParaRPr lang="zh-CN" altLang="zh-CN" dirty="0"/>
          </a:p>
          <a:p>
            <a:r>
              <a:rPr lang="en-US" altLang="zh-CN" dirty="0"/>
              <a:t>3.</a:t>
            </a:r>
            <a:r>
              <a:rPr lang="zh-CN" altLang="zh-CN" dirty="0"/>
              <a:t>留存收益</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会计要素</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四、收入</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收入的定义和特征</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收入是企业在日常活动中形成的</a:t>
            </a:r>
            <a:endParaRPr lang="zh-CN" altLang="zh-CN" dirty="0"/>
          </a:p>
          <a:p>
            <a:r>
              <a:rPr lang="en-US" altLang="zh-CN" dirty="0"/>
              <a:t>2.</a:t>
            </a:r>
            <a:r>
              <a:rPr lang="zh-CN" altLang="zh-CN" dirty="0"/>
              <a:t>收入是与所有者投入资本无关的经济利益的总流入</a:t>
            </a:r>
            <a:endParaRPr lang="zh-CN" altLang="zh-CN" dirty="0"/>
          </a:p>
          <a:p>
            <a:r>
              <a:rPr lang="en-US" altLang="zh-CN" dirty="0"/>
              <a:t>3.</a:t>
            </a:r>
            <a:r>
              <a:rPr lang="zh-CN" altLang="zh-CN" dirty="0"/>
              <a:t>收入会导致所有者权益的增加</a:t>
            </a:r>
            <a:endParaRPr lang="zh-CN" altLang="zh-CN" dirty="0"/>
          </a:p>
          <a:p>
            <a:pPr marL="0" indent="0">
              <a:lnSpc>
                <a:spcPct val="135000"/>
              </a:lnSpc>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收入的分类</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按照企业从事日常活动的性质分类</a:t>
            </a:r>
            <a:endParaRPr lang="zh-CN" altLang="zh-CN" dirty="0"/>
          </a:p>
          <a:p>
            <a:r>
              <a:rPr lang="en-US" altLang="zh-CN" dirty="0"/>
              <a:t>2.</a:t>
            </a:r>
            <a:r>
              <a:rPr lang="zh-CN" altLang="zh-CN" dirty="0"/>
              <a:t>按照企业从事日常活动在企业的重要性分类</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2310</Words>
  <Application>WPS 演示</Application>
  <PresentationFormat>自定义</PresentationFormat>
  <Paragraphs>138</Paragraphs>
  <Slides>15</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15</vt:i4>
      </vt:variant>
    </vt:vector>
  </HeadingPairs>
  <TitlesOfParts>
    <vt:vector size="29" baseType="lpstr">
      <vt:lpstr>Arial</vt:lpstr>
      <vt:lpstr>宋体</vt:lpstr>
      <vt:lpstr>Wingdings</vt:lpstr>
      <vt:lpstr>汉仪大黑简</vt:lpstr>
      <vt:lpstr>黑体</vt:lpstr>
      <vt:lpstr>NEU-BZ-S92</vt:lpstr>
      <vt:lpstr>方正书宋_GBK</vt:lpstr>
      <vt:lpstr>NEU-HZ-S92</vt:lpstr>
      <vt:lpstr>楷体</vt:lpstr>
      <vt:lpstr>微软雅黑</vt:lpstr>
      <vt:lpstr>Arial Unicode MS</vt:lpstr>
      <vt:lpstr>Calibri</vt:lpstr>
      <vt:lpstr>字体管家初恋体</vt:lpstr>
      <vt:lpstr>1_Office 主题</vt:lpstr>
      <vt:lpstr>PowerPoint 演示文稿</vt:lpstr>
      <vt:lpstr>PowerPoint 演示文稿</vt:lpstr>
      <vt:lpstr>第一节　会计对象</vt:lpstr>
      <vt:lpstr>第一节　会计对象</vt:lpstr>
      <vt:lpstr>第二节　会计要素</vt:lpstr>
      <vt:lpstr>第二节　会计要素</vt:lpstr>
      <vt:lpstr>第二节　会计要素</vt:lpstr>
      <vt:lpstr>第二节　会计要素</vt:lpstr>
      <vt:lpstr>第二节　会计要素</vt:lpstr>
      <vt:lpstr>第二节　会计要素</vt:lpstr>
      <vt:lpstr>第二节　会计要素</vt:lpstr>
      <vt:lpstr>第三节　会计等式</vt:lpstr>
      <vt:lpstr>第三节　会计等式</vt:lpstr>
      <vt:lpstr>第三节　会计等式</vt:lpstr>
      <vt:lpstr>第三节　会计等式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sunny</cp:lastModifiedBy>
  <cp:revision>4</cp:revision>
  <dcterms:created xsi:type="dcterms:W3CDTF">2021-06-09T02:18:00Z</dcterms:created>
  <dcterms:modified xsi:type="dcterms:W3CDTF">2021-06-09T07:10:54Z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