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Rectangle 7"/>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p:txBody>
          <a:bodyPr/>
          <a:lstStyle>
            <a:lvl1pPr>
              <a:defRPr/>
            </a:lvl1pPr>
          </a:lstStyle>
          <a:p>
            <a:pPr>
              <a:defRPr/>
            </a:pPr>
            <a:fld id="{0880990C-F54C-4882-88CB-44EA1A53275C}" type="slidenum">
              <a:rPr lang="zh-CN" altLang="zh-CN">
                <a:solidFill>
                  <a:srgbClr val="000000"/>
                </a:solidFill>
              </a:rPr>
            </a:fld>
            <a:endParaRPr lang="zh-CN" altLang="zh-CN">
              <a:solidFill>
                <a:srgbClr val="000000"/>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115060" y="546100"/>
            <a:ext cx="9572625" cy="646430"/>
          </a:xfrm>
        </p:spPr>
        <p:txBody>
          <a:bodyPr/>
          <a:lstStyle>
            <a:lvl1pPr>
              <a:defRPr>
                <a:solidFill>
                  <a:schemeClr val="tx1"/>
                </a:solidFill>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424217"/>
            <a:ext cx="10885714" cy="4821007"/>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Rectangle 7"/>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p:txBody>
          <a:bodyPr/>
          <a:lstStyle>
            <a:lvl1pPr>
              <a:defRPr/>
            </a:lvl1pPr>
          </a:lstStyle>
          <a:p>
            <a:pPr>
              <a:defRPr/>
            </a:pPr>
            <a:fld id="{6647B9BB-8C2D-404E-A344-BC0BAB711D30}" type="slidenum">
              <a:rPr lang="zh-CN" altLang="zh-CN">
                <a:solidFill>
                  <a:srgbClr val="000000"/>
                </a:solidFill>
              </a:rPr>
            </a:fld>
            <a:endParaRPr lang="zh-CN" altLang="zh-CN">
              <a:solidFill>
                <a:srgbClr val="000000"/>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
        <p:nvSpPr>
          <p:cNvPr id="6" name="内容占位符 2"/>
          <p:cNvSpPr>
            <a:spLocks noGrp="1"/>
          </p:cNvSpPr>
          <p:nvPr>
            <p:ph idx="1"/>
          </p:nvPr>
        </p:nvSpPr>
        <p:spPr>
          <a:xfrm>
            <a:off x="622300" y="1508125"/>
            <a:ext cx="10947400" cy="4867275"/>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1027" name="Rectangle 5"/>
          <p:cNvSpPr>
            <a:spLocks noGrp="1" noChangeArrowheads="1"/>
          </p:cNvSpPr>
          <p:nvPr>
            <p:ph type="title"/>
          </p:nvPr>
        </p:nvSpPr>
        <p:spPr bwMode="auto">
          <a:xfrm>
            <a:off x="1094740" y="584200"/>
            <a:ext cx="9271635" cy="59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
            <a:pPr lvl="0"/>
            <a:r>
              <a:rPr lang="zh-CN" altLang="zh-CN" dirty="0" smtClean="0"/>
              <a:t>单击此处编辑母版标题样式</a:t>
            </a:r>
            <a:endParaRPr lang="zh-CN" altLang="zh-CN" dirty="0" smtClean="0"/>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6" name="图片 5" descr="图片5"/>
          <p:cNvPicPr>
            <a:picLocks noChangeAspect="1"/>
          </p:cNvPicPr>
          <p:nvPr userDrawn="1"/>
        </p:nvPicPr>
        <p:blipFill>
          <a:blip r:embed="rId5"/>
          <a:stretch>
            <a:fillRect/>
          </a:stretch>
        </p:blipFill>
        <p:spPr>
          <a:xfrm>
            <a:off x="0" y="0"/>
            <a:ext cx="12266930" cy="6858000"/>
          </a:xfrm>
          <a:prstGeom prst="rect">
            <a:avLst/>
          </a:prstGeom>
        </p:spPr>
      </p:pic>
      <p:sp>
        <p:nvSpPr>
          <p:cNvPr id="1027" name="Rectangle 5"/>
          <p:cNvSpPr>
            <a:spLocks noGrp="1" noChangeArrowheads="1"/>
          </p:cNvSpPr>
          <p:nvPr>
            <p:ph type="title"/>
          </p:nvPr>
        </p:nvSpPr>
        <p:spPr bwMode="auto">
          <a:xfrm>
            <a:off x="1094740" y="584200"/>
            <a:ext cx="9271635" cy="59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zh-CN" dirty="0" smtClean="0"/>
              <a:t>单击此处编辑母版标题样式</a:t>
            </a:r>
            <a:endParaRPr lang="zh-CN" altLang="zh-CN" dirty="0" smtClean="0"/>
          </a:p>
        </p:txBody>
      </p:sp>
      <p:sp>
        <p:nvSpPr>
          <p:cNvPr id="1028" name="Rectangle 6"/>
          <p:cNvSpPr>
            <a:spLocks noGrp="1" noChangeArrowheads="1"/>
          </p:cNvSpPr>
          <p:nvPr>
            <p:ph type="body" idx="1"/>
          </p:nvPr>
        </p:nvSpPr>
        <p:spPr bwMode="auto">
          <a:xfrm>
            <a:off x="760095" y="1523365"/>
            <a:ext cx="10712450" cy="4861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zh-CN" smtClean="0"/>
              <a:t>单击此处编辑母版文本样式</a:t>
            </a:r>
            <a:endParaRPr lang="zh-CN" altLang="zh-CN" smtClean="0"/>
          </a:p>
          <a:p>
            <a:pPr lvl="1"/>
            <a:r>
              <a:rPr lang="zh-CN" altLang="zh-CN" smtClean="0"/>
              <a:t>第二级</a:t>
            </a:r>
            <a:endParaRPr lang="zh-CN" altLang="zh-CN" smtClean="0"/>
          </a:p>
          <a:p>
            <a:pPr lvl="2"/>
            <a:r>
              <a:rPr lang="zh-CN" altLang="zh-CN" smtClean="0"/>
              <a:t>第三级</a:t>
            </a:r>
            <a:endParaRPr lang="zh-CN" altLang="zh-CN" smtClean="0"/>
          </a:p>
          <a:p>
            <a:pPr lvl="3"/>
            <a:r>
              <a:rPr lang="zh-CN" altLang="zh-CN" smtClean="0"/>
              <a:t>第四级</a:t>
            </a:r>
            <a:endParaRPr lang="zh-CN" altLang="zh-CN" smtClean="0"/>
          </a:p>
          <a:p>
            <a:pPr lvl="4"/>
            <a:r>
              <a:rPr lang="zh-CN" altLang="zh-CN" smtClean="0"/>
              <a:t>第五级</a:t>
            </a:r>
            <a:endParaRPr lang="zh-CN" altLang="zh-CN" smtClean="0"/>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fld>
            <a:endParaRPr lang="zh-CN"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rtl="0" eaLnBrk="0" fontAlgn="base" hangingPunct="0">
        <a:spcBef>
          <a:spcPct val="0"/>
        </a:spcBef>
        <a:spcAft>
          <a:spcPct val="0"/>
        </a:spcAft>
        <a:defRPr sz="2400" b="1" kern="1200">
          <a:solidFill>
            <a:schemeClr val="tx2"/>
          </a:solidFill>
          <a:latin typeface="华文中宋" panose="02010600040101010101" charset="-122"/>
          <a:ea typeface="华文中宋" panose="02010600040101010101"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01634" y="476430"/>
            <a:ext cx="8699591" cy="647700"/>
          </a:xfrm>
        </p:spPr>
        <p:txBody>
          <a:bodyPr/>
          <a:p>
            <a:endParaRPr lang="zh-CN" altLang="en-US"/>
          </a:p>
        </p:txBody>
      </p:sp>
      <p:sp>
        <p:nvSpPr>
          <p:cNvPr id="3" name="内容占位符 2"/>
          <p:cNvSpPr>
            <a:spLocks noGrp="1"/>
          </p:cNvSpPr>
          <p:nvPr>
            <p:ph idx="1"/>
          </p:nvPr>
        </p:nvSpPr>
        <p:spPr/>
        <p:txBody>
          <a:bodyPr/>
          <a:p>
            <a:endParaRPr lang="zh-CN" altLang="en-US"/>
          </a:p>
        </p:txBody>
      </p:sp>
      <p:pic>
        <p:nvPicPr>
          <p:cNvPr id="4" name="图片 3" descr="图片3"/>
          <p:cNvPicPr>
            <a:picLocks noChangeAspect="1"/>
          </p:cNvPicPr>
          <p:nvPr/>
        </p:nvPicPr>
        <p:blipFill>
          <a:blip r:embed="rId1"/>
          <a:stretch>
            <a:fillRect/>
          </a:stretch>
        </p:blipFill>
        <p:spPr>
          <a:xfrm>
            <a:off x="-635" y="19050"/>
            <a:ext cx="12207240" cy="6863715"/>
          </a:xfrm>
          <a:prstGeom prst="rect">
            <a:avLst/>
          </a:prstGeom>
        </p:spPr>
      </p:pic>
      <p:sp>
        <p:nvSpPr>
          <p:cNvPr id="5" name="文本框 4"/>
          <p:cNvSpPr txBox="1"/>
          <p:nvPr/>
        </p:nvSpPr>
        <p:spPr>
          <a:xfrm>
            <a:off x="741680" y="2874645"/>
            <a:ext cx="10804525" cy="768350"/>
          </a:xfrm>
          <a:prstGeom prst="rect">
            <a:avLst/>
          </a:prstGeom>
          <a:noFill/>
        </p:spPr>
        <p:txBody>
          <a:bodyPr wrap="square" rtlCol="0">
            <a:spAutoFit/>
          </a:bodyPr>
          <a:p>
            <a:pPr algn="ctr"/>
            <a:r>
              <a:rPr lang="zh-CN" altLang="en-US" sz="4400" b="1" dirty="0">
                <a:latin typeface="华文中宋" panose="02010600040101010101" charset="-122"/>
                <a:ea typeface="华文中宋" panose="02010600040101010101" charset="-122"/>
              </a:rPr>
              <a:t>第十七章　经营决策</a:t>
            </a:r>
            <a:endParaRPr lang="zh-CN" altLang="en-US" sz="4400" b="1" dirty="0">
              <a:latin typeface="华文中宋" panose="02010600040101010101" charset="-122"/>
              <a:ea typeface="华文中宋" panose="02010600040101010101" charset="-122"/>
            </a:endParaRPr>
          </a:p>
        </p:txBody>
      </p:sp>
      <p:sp>
        <p:nvSpPr>
          <p:cNvPr id="100" name="文本框 99"/>
          <p:cNvSpPr txBox="1"/>
          <p:nvPr/>
        </p:nvSpPr>
        <p:spPr>
          <a:xfrm>
            <a:off x="793115" y="2270125"/>
            <a:ext cx="3915410" cy="521970"/>
          </a:xfrm>
          <a:prstGeom prst="rect">
            <a:avLst/>
          </a:prstGeom>
          <a:noFill/>
          <a:ln w="9525">
            <a:noFill/>
          </a:ln>
        </p:spPr>
        <p:txBody>
          <a:bodyPr wrap="square">
            <a:spAutoFit/>
          </a:bodyPr>
          <a:p>
            <a:pPr indent="0" algn="ctr"/>
            <a:r>
              <a:rPr lang="zh-CN" sz="2800" b="1">
                <a:solidFill>
                  <a:srgbClr val="00FFFF"/>
                </a:solidFill>
                <a:cs typeface="方正书宋_GBK" charset="0"/>
              </a:rPr>
              <a:t>第五篇　分析决策篇</a:t>
            </a:r>
            <a:endParaRPr lang="zh-CN" sz="2800" b="1">
              <a:solidFill>
                <a:srgbClr val="00FFFF"/>
              </a:solidFill>
              <a:cs typeface="方正书宋_GBK" charset="0"/>
            </a:endParaRPr>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第二节　本量利分析</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四、目标利润的预测与分析</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(一)目标利润的预测</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(二)实现目标利润的销售量</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(三)实现税后目标利润的销售量</a:t>
            </a:r>
            <a:endParaRPr lang="en-US" altLang="zh-CN" sz="2200" b="1" dirty="0">
              <a:latin typeface="楷体" panose="02010609060101010101" pitchFamily="49" charset="-122"/>
              <a:ea typeface="楷体" panose="02010609060101010101" pitchFamily="49"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第二节　本量利分析</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五、本量利分析的基本假设</a:t>
            </a:r>
            <a:endParaRPr lang="zh-CN" altLang="zh-CN" sz="2600" b="1" dirty="0">
              <a:latin typeface="黑体" panose="02010609060101010101" pitchFamily="49" charset="-122"/>
              <a:ea typeface="黑体" panose="02010609060101010101" pitchFamily="49" charset="-122"/>
            </a:endParaRPr>
          </a:p>
          <a:p>
            <a:r>
              <a:rPr lang="zh-CN" altLang="en-US"/>
              <a:t>(1)企业内的全部成本可以按成本习性分为变动成本和固定成本两部分。我们可以用一定的方法将成本划分为变动成本和固定成本两部分。</a:t>
            </a:r>
            <a:endParaRPr lang="zh-CN" altLang="en-US"/>
          </a:p>
          <a:p>
            <a:r>
              <a:rPr lang="zh-CN" altLang="en-US"/>
              <a:t>(2)经济学中的总成本与业务量之间是非线性的关系,但本量利分析是一种短期预测和决策工具,其前提是在一定的相关范围内总成本与业务量之间呈线性关系,即固定成本的总额不变,单位变动成本不变。</a:t>
            </a:r>
            <a:endParaRPr lang="zh-CN" altLang="en-US"/>
          </a:p>
          <a:p>
            <a:r>
              <a:rPr lang="zh-CN" altLang="en-US"/>
              <a:t>(3)在一定的相关范围内,销售总收入与业务量之间呈线性关系,即销售单价不变。</a:t>
            </a:r>
            <a:endParaRPr lang="zh-CN" altLang="en-US"/>
          </a:p>
          <a:p>
            <a:r>
              <a:rPr lang="zh-CN" altLang="en-US"/>
              <a:t>(4)产品的产销平衡,即生产量与销售量相等。各期的存货余额保持不变,损益平衡分析不受存货的影响。</a:t>
            </a:r>
            <a:endParaRPr lang="zh-CN" altLang="en-US"/>
          </a:p>
          <a:p>
            <a:r>
              <a:rPr lang="zh-CN" altLang="en-US"/>
              <a:t>(5)产品品种结构保持不变。在企业生产多种产品的情况下,产品的销售比重保持不变。在满足以上条件的情况下,才可以有效地分析价格、成本和业务量对利润的影响。</a:t>
            </a: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第三节　定价决策	</a:t>
            </a:r>
            <a:endParaRPr lang="zh-CN" altLang="en-US"/>
          </a:p>
        </p:txBody>
      </p:sp>
      <p:sp>
        <p:nvSpPr>
          <p:cNvPr id="3" name="内容占位符 2"/>
          <p:cNvSpPr>
            <a:spLocks noGrp="1"/>
          </p:cNvSpPr>
          <p:nvPr>
            <p:ph idx="1"/>
          </p:nvPr>
        </p:nvSpPr>
        <p:spPr>
          <a:xfrm>
            <a:off x="748030" y="1424305"/>
            <a:ext cx="10747375" cy="4820920"/>
          </a:xfrm>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一、完全成本加成定价法</a:t>
            </a:r>
            <a:endParaRPr lang="zh-CN" altLang="zh-CN" sz="2600" b="1" dirty="0">
              <a:latin typeface="黑体" panose="02010609060101010101" pitchFamily="49" charset="-122"/>
              <a:ea typeface="黑体" panose="02010609060101010101" pitchFamily="49" charset="-122"/>
            </a:endParaRPr>
          </a:p>
          <a:p>
            <a:r>
              <a:rPr lang="zh-CN" altLang="en-US"/>
              <a:t>完全成本加成定价法是指在产品的完全成本基础上,加上一定百分比的销售利润,以此确定产品的销售价格。</a:t>
            </a:r>
            <a:endParaRPr lang="zh-CN" altLang="en-US"/>
          </a:p>
          <a:p>
            <a:r>
              <a:rPr lang="zh-CN" altLang="en-US"/>
              <a:t>其定价模型为:</a:t>
            </a:r>
            <a:r>
              <a:rPr lang="en-US" altLang="zh-CN"/>
              <a:t>   </a:t>
            </a:r>
            <a:r>
              <a:rPr lang="zh-CN" altLang="en-US"/>
              <a:t>产品单价=预计单位完全成本×(1+利润加成率)</a:t>
            </a:r>
            <a:endParaRPr lang="zh-CN" altLang="en-US"/>
          </a:p>
          <a:p>
            <a:r>
              <a:rPr lang="zh-CN" altLang="en-US"/>
              <a:t>完全成本定价法是大多数公司所采用的方法。一方面,产品的完全成本在企业的对外报告中有现成的资料,收集信息的成本较低;另一方面,从长期来看,产品的成本是通过销售来得到补偿的,所以,产品的价格必须弥补所有的成本并获得一定的利润,以维持正常的经营。但是,由于完全成本不是以成本习性分类为基础,因此无法了解当产量变动时完全成本总额是如何变动的,并且也无法预测价格和销售量变动对利润的影响。</a:t>
            </a: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第三节　定价决策	</a:t>
            </a:r>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二、变动成本加成定价法</a:t>
                </a:r>
                <a:endParaRPr lang="zh-CN" altLang="zh-CN" sz="2600" b="1" dirty="0">
                  <a:latin typeface="黑体" panose="02010609060101010101" pitchFamily="49" charset="-122"/>
                  <a:ea typeface="黑体" panose="02010609060101010101" pitchFamily="49" charset="-122"/>
                </a:endParaRPr>
              </a:p>
              <a:p>
                <a:r>
                  <a:rPr lang="zh-CN" altLang="en-US"/>
                  <a:t>变动成本加成定价法是在产品变动成本的基础上加上边际贡献,以此确定产品的销售价格。此法一般适用于企业尚有剩余生产能力的情况下,衡量是否接受追加订货的产品价格的标准。</a:t>
                </a:r>
                <a:endParaRPr lang="zh-CN" altLang="en-US"/>
              </a:p>
              <a:p>
                <a:r>
                  <a:rPr lang="zh-CN" altLang="en-US"/>
                  <a:t>其定价模型为:</a:t>
                </a:r>
                <a:r>
                  <a:rPr lang="en-US" altLang="zh-CN"/>
                  <a:t>     </a:t>
                </a:r>
                <a:r>
                  <a:rPr lang="zh-CN" altLang="en-US"/>
                  <a:t>产品单价=</a:t>
                </a:r>
                <a14:m>
                  <m:oMath xmlns:m="http://schemas.openxmlformats.org/officeDocument/2006/math">
                    <m:f>
                      <m:fPr>
                        <m:ctrlPr>
                          <a:rPr lang="en-US" altLang="zh-CN" sz="2400" i="1">
                            <a:latin typeface="Cambria Math" panose="02040503050406030204" charset="0"/>
                            <a:cs typeface="Cambria Math" panose="02040503050406030204" charset="0"/>
                          </a:rPr>
                        </m:ctrlPr>
                      </m:fPr>
                      <m:num>
                        <m:r>
                          <a:rPr lang="en-US" altLang="zh-CN" sz="2400" i="1">
                            <a:latin typeface="Cambria Math" panose="02040503050406030204" charset="0"/>
                            <a:cs typeface="Cambria Math" panose="02040503050406030204" charset="0"/>
                          </a:rPr>
                          <m:t>产品单位变动成本</m:t>
                        </m:r>
                      </m:num>
                      <m:den>
                        <m:r>
                          <a:rPr lang="en-US" altLang="zh-CN" sz="2400" i="1">
                            <a:latin typeface="Cambria Math" panose="02040503050406030204" charset="0"/>
                            <a:cs typeface="Cambria Math" panose="02040503050406030204" charset="0"/>
                          </a:rPr>
                          <m:t>1</m:t>
                        </m:r>
                        <m:r>
                          <a:rPr lang="en-US" altLang="zh-CN" sz="2400" i="1">
                            <a:latin typeface="Cambria Math" panose="02040503050406030204" charset="0"/>
                            <a:cs typeface="Cambria Math" panose="02040503050406030204" charset="0"/>
                          </a:rPr>
                          <m:t>−</m:t>
                        </m:r>
                        <m:r>
                          <a:rPr lang="en-US" altLang="zh-CN" sz="2400" i="1">
                            <a:latin typeface="Cambria Math" panose="02040503050406030204" charset="0"/>
                            <a:cs typeface="Cambria Math" panose="02040503050406030204" charset="0"/>
                          </a:rPr>
                          <m:t>边际贡献率</m:t>
                        </m:r>
                      </m:den>
                    </m:f>
                  </m:oMath>
                </a14:m>
                <a:endParaRPr lang="en-US" altLang="zh-CN" sz="2400" i="1">
                  <a:latin typeface="Cambria Math" panose="02040503050406030204" charset="0"/>
                  <a:cs typeface="Cambria Math" panose="02040503050406030204" charset="0"/>
                </a:endParaRPr>
              </a:p>
              <a:p>
                <a:r>
                  <a:rPr lang="zh-CN" altLang="en-US" sz="1800"/>
                  <a:t>总之,采用成本加成定价法,关键是合理地确定加成率,一般由企业根据其长远的目标利润来决定,或者按照企业预期的投资报酬率来决定。在定价过程中,成本不是唯一影响价格的因素,还必须考虑一些非成本因素,如企业产品的竞争力、推销策略等因素。</a:t>
                </a:r>
                <a:endParaRPr lang="zh-CN" altLang="en-US" sz="1800"/>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t="-11" r="5" b="13"/>
                </a:stretch>
              </a:blipFill>
            </p:spPr>
            <p:txBody>
              <a:bodyPr/>
              <a:lstStyle/>
              <a:p>
                <a:r>
                  <a:rPr lang="zh-CN" altLang="en-US">
                    <a:noFill/>
                  </a:rPr>
                  <a:t> </a:t>
                </a:r>
              </a:p>
            </p:txBody>
          </p:sp>
        </mc:Fallback>
      </mc:AlternateContent>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第三节　定价决策	</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三、特殊订货的定价决策</a:t>
            </a:r>
            <a:endParaRPr lang="zh-CN" altLang="zh-CN" sz="2600" b="1" dirty="0">
              <a:latin typeface="黑体" panose="02010609060101010101" pitchFamily="49" charset="-122"/>
              <a:ea typeface="黑体" panose="02010609060101010101" pitchFamily="49" charset="-122"/>
            </a:endParaRPr>
          </a:p>
          <a:p>
            <a:r>
              <a:rPr lang="zh-CN" altLang="en-US"/>
              <a:t>特殊订货的定价决策是当企业存在剩余的生产能力时,对是否接受客户的特殊报价产品订货的决策。特殊报价一般低于企业正常生产产品的售价,甚至低于正常生产产品的制造成本。对此,管理人员必须运用一定的方法,分析各相关的因素,对是否接受订货做出选择。</a:t>
            </a:r>
            <a:endParaRPr lang="zh-CN" altLang="en-US"/>
          </a:p>
          <a:p>
            <a:r>
              <a:rPr lang="zh-CN" altLang="en-US"/>
              <a:t>由于特殊订货是利用多余生产能力生产的,而固定制造成本已经全部分摊到正常生产的产品上,因此,特殊订货上不再需要负担固定制造成本。一般情况下,只要特殊订货报价大于单位变动成本,能给企业带来边际贡献,该批订货就可以接受。</a:t>
            </a: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第四节　生产决策</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一、新产品生产的决策</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(一)差量分析法</a:t>
            </a:r>
            <a:endParaRPr lang="en-US" altLang="zh-CN" sz="2200" b="1" dirty="0">
              <a:latin typeface="楷体" panose="02010609060101010101" pitchFamily="49" charset="-122"/>
              <a:ea typeface="楷体" panose="02010609060101010101" pitchFamily="49" charset="-122"/>
            </a:endParaRPr>
          </a:p>
          <a:p>
            <a:r>
              <a:rPr lang="zh-CN" altLang="en-US"/>
              <a:t>差量分析法是根据备选方案间的差量收入与差量成本的比较来确定最优方案。差量收入是指备选方案之间预计收入的差额,差量成本是指备选方案之间预计成本的差额。</a:t>
            </a:r>
            <a:endParaRPr lang="zh-CN" altLang="en-US"/>
          </a:p>
          <a:p>
            <a:r>
              <a:rPr lang="zh-CN" altLang="en-US"/>
              <a:t>如果A方案的收入减去B方案的收入大于A方案的成本减去B方案的成本,则A方案为最佳方案;反之,B方案为最佳方案。</a:t>
            </a:r>
            <a:endParaRPr lang="zh-CN" altLang="en-US"/>
          </a:p>
          <a:p>
            <a:pPr marL="0" algn="just" eaLnBrk="1" fontAlgn="auto" latinLnBrk="0" hangingPunct="1">
              <a:spcBef>
                <a:spcPts val="15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(二)边际贡献分析法</a:t>
            </a:r>
            <a:endParaRPr lang="en-US" altLang="zh-CN" sz="2200" b="1" dirty="0">
              <a:latin typeface="楷体" panose="02010609060101010101" pitchFamily="49" charset="-122"/>
              <a:ea typeface="楷体" panose="02010609060101010101" pitchFamily="49" charset="-122"/>
            </a:endParaRPr>
          </a:p>
          <a:p>
            <a:r>
              <a:rPr lang="zh-CN" altLang="en-US"/>
              <a:t>边际贡献分析法是通过比较备选方案提供的边际贡献总额大小来确定最优方案。由于经营决策一般不涉及追加固定资产投资,企业原有固定成本作为无关成本处理,因此,边际贡献大小即反映了方案的收益大小,边际贡献总额最大或单位小时边际贡献最大的方案就是最佳方案。</a:t>
            </a:r>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第四节　生产决策</a:t>
            </a:r>
            <a:endParaRPr lang="zh-CN" altLang="en-US"/>
          </a:p>
        </p:txBody>
      </p:sp>
      <p:sp>
        <p:nvSpPr>
          <p:cNvPr id="3" name="内容占位符 2"/>
          <p:cNvSpPr>
            <a:spLocks noGrp="1"/>
          </p:cNvSpPr>
          <p:nvPr>
            <p:ph idx="1"/>
          </p:nvPr>
        </p:nvSpPr>
        <p:spPr>
          <a:xfrm>
            <a:off x="699135" y="1424305"/>
            <a:ext cx="10796270" cy="4820920"/>
          </a:xfrm>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二、亏损产品是否应停产的决策</a:t>
            </a:r>
            <a:endParaRPr lang="zh-CN" altLang="zh-CN" sz="2600" b="1" dirty="0">
              <a:latin typeface="黑体" panose="02010609060101010101" pitchFamily="49" charset="-122"/>
              <a:ea typeface="黑体" panose="02010609060101010101" pitchFamily="49" charset="-122"/>
            </a:endParaRPr>
          </a:p>
          <a:p>
            <a:r>
              <a:rPr lang="zh-CN" altLang="en-US"/>
              <a:t>企业在生产经营过程中,由于各种原因会导致某些产品或某分部出现亏损,这时候管理人员就面临是否应停止该亏损产品的生产或关闭某分部的决策。一般的理解是,由于亏损产品的销售收入小于全部成本,利润为负数,因此应该停产,否则,继续生产,亏损将增加。</a:t>
            </a:r>
            <a:endParaRPr lang="zh-CN" altLang="en-US"/>
          </a:p>
          <a:p>
            <a:r>
              <a:rPr lang="zh-CN" altLang="en-US"/>
              <a:t>但是,按照本量利分析的模型,如果某产品的边际贡献为正数,但无法弥补其应承担的固定成本,利润为负数,这样的亏损产品就不应该停产。因为固定成本不管产品是否生产,总是要发生的,属于不可避免成本,该产品的边际贡献或多或少可弥补一部分固定成本,减少企业的亏损。若停产,原来由其负担的固定成本必然由其他产品负担,则企业亏损总额将会增加。如果某产品的边际贡献为负数,那这类产品就必须停产或转产,以减少企业的亏损数。</a:t>
            </a:r>
            <a:endParaRPr lang="zh-CN"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第四节　生产决策</a:t>
            </a:r>
            <a:endParaRPr lang="zh-CN" altLang="en-US"/>
          </a:p>
        </p:txBody>
      </p:sp>
      <p:sp>
        <p:nvSpPr>
          <p:cNvPr id="3" name="内容占位符 2"/>
          <p:cNvSpPr>
            <a:spLocks noGrp="1"/>
          </p:cNvSpPr>
          <p:nvPr>
            <p:ph idx="1"/>
          </p:nvPr>
        </p:nvSpPr>
        <p:spPr>
          <a:xfrm>
            <a:off x="652780" y="1454062"/>
            <a:ext cx="10885714" cy="4821007"/>
          </a:xfrm>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三、零部件自制或外购的决策</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(一)需要量确定时自制或外购的决策</a:t>
            </a:r>
            <a:endParaRPr lang="en-US" altLang="zh-CN" sz="2200" b="1" dirty="0">
              <a:latin typeface="楷体" panose="02010609060101010101" pitchFamily="49" charset="-122"/>
              <a:ea typeface="楷体" panose="02010609060101010101" pitchFamily="49" charset="-122"/>
            </a:endParaRPr>
          </a:p>
          <a:p>
            <a:r>
              <a:rPr lang="zh-CN" altLang="en-US"/>
              <a:t>在零部件的需要量已知的情况下,可以直接将自制方案的相关成本与外购方案的相关成本进行比较并做出选择。自制零部件的相关成本一般包括直接材料、直接人工、变动制造费用、专属固定成本、生产能力转移的机会成本等。外购零部件方案的相关成本一般包括买价、运杂费、保险费、合理损耗等成本。固定制造成本一般作为无关成本处理。</a:t>
            </a:r>
            <a:endParaRPr lang="zh-CN" altLang="en-US"/>
          </a:p>
          <a:p>
            <a:pPr marL="0" algn="just" eaLnBrk="1" fontAlgn="auto" latinLnBrk="0" hangingPunct="1">
              <a:spcBef>
                <a:spcPts val="15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(二)需要量不确定时自制或外购的决策</a:t>
            </a:r>
            <a:endParaRPr lang="en-US" altLang="zh-CN" sz="2200" b="1" dirty="0">
              <a:latin typeface="楷体" panose="02010609060101010101" pitchFamily="49" charset="-122"/>
              <a:ea typeface="楷体" panose="02010609060101010101" pitchFamily="49" charset="-122"/>
            </a:endParaRPr>
          </a:p>
          <a:p>
            <a:r>
              <a:rPr lang="zh-CN" altLang="en-US"/>
              <a:t>当零部件的需要量无法确定时,可采用本量利分析法进行决策。本量利分析法是研究各备选方案的成本、业务量与利润三者之间的关系,并确定最佳方案的方法。本量利分析法的关键是确定成本平衡点。所谓成本平衡点(或称成本分界点),是指几个备选方案的预计总成本相等时的业务量。</a:t>
            </a:r>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第四节　生产决策</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四、半成品是否进一步加工的决策</a:t>
            </a:r>
            <a:endParaRPr lang="zh-CN" altLang="zh-CN" sz="2600" b="1" dirty="0">
              <a:latin typeface="黑体" panose="02010609060101010101" pitchFamily="49" charset="-122"/>
              <a:ea typeface="黑体" panose="02010609060101010101" pitchFamily="49" charset="-122"/>
            </a:endParaRPr>
          </a:p>
          <a:p>
            <a:r>
              <a:rPr lang="zh-CN" altLang="en-US"/>
              <a:t>在纺织、钢铁制造这类企业,产品在经过一定步骤的加工后,既可以作为半成品对外出售,也可以进一步加工为产成品再出售。一般情况下,成品出售的价格往往大于半成品出售的价格,但需要追加一定的成本,为此,企业要对半成品出售还是成品出售做出决策。这类决策的关键是要分清相关成本与非相关成本。</a:t>
            </a:r>
            <a:endParaRPr lang="zh-CN" altLang="en-US"/>
          </a:p>
          <a:p>
            <a:r>
              <a:rPr lang="zh-CN" altLang="en-US"/>
              <a:t>一般而言,半成品之前发生的成本是无关成本,决策时不需要考虑。半成品进一步加工到成品所发生的追加成本是相关成本,是决策时必须考虑的成本。如果成品出售的收入减去追加成本后的余额大于半成品出售收入,就应选择成品出售方案;反之,则选择半成品出售方案。</a:t>
            </a:r>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第四节　生产决策</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五、产品生产安排的决策</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(一)生产条件限制下产品生产安排的决策</a:t>
            </a:r>
            <a:endParaRPr lang="en-US" altLang="zh-CN" sz="2200" b="1" dirty="0">
              <a:latin typeface="楷体" panose="02010609060101010101" pitchFamily="49" charset="-122"/>
              <a:ea typeface="楷体" panose="02010609060101010101" pitchFamily="49" charset="-122"/>
            </a:endParaRPr>
          </a:p>
          <a:p>
            <a:r>
              <a:rPr lang="zh-CN" altLang="en-US"/>
              <a:t>企业在生产过程中,由于场地大小、设备数量、员工人数等因素,产品的生产量大小会有一定的约束,这便是生产条件限制,它主要是指生产能力的限制。若企业总的生产能力不变,则一种产品产量增加,必然导致另一种产品产量的减少,这时,应结合边际贡献与生产能力进行分析,做出产品生产安排的决策。</a:t>
            </a:r>
            <a:endParaRPr lang="zh-CN" altLang="en-US"/>
          </a:p>
          <a:p>
            <a:pPr marL="0" algn="just" eaLnBrk="1" fontAlgn="auto" latinLnBrk="0" hangingPunct="1">
              <a:spcBef>
                <a:spcPts val="15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(二)线性规划在产品生产安排中的应用</a:t>
            </a:r>
            <a:endParaRPr lang="en-US" altLang="zh-CN" sz="2200" b="1" dirty="0">
              <a:latin typeface="楷体" panose="02010609060101010101" pitchFamily="49" charset="-122"/>
              <a:ea typeface="楷体" panose="02010609060101010101" pitchFamily="49" charset="-122"/>
            </a:endParaRPr>
          </a:p>
          <a:p>
            <a:r>
              <a:rPr lang="zh-CN" altLang="en-US"/>
              <a:t>线性规划问题是在一定的目标下将有限资源最有效地分配到各项经济活动中去的一种数学模型。通常,在一个数学模型中有若干个需要确定的未知数,即决策变量。把模型所有要达到的目标表示成这些变量的函数,即目标函数。在实现目标的过程中,会有各种客观条件的限制,将其表示成与变量有关的等式和不等式,即约束条件。线性规划模型的特点是目标函数和约束变量的一些条件都是线性的。</a:t>
            </a: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
          <p:cNvSpPr txBox="1"/>
          <p:nvPr/>
        </p:nvSpPr>
        <p:spPr bwMode="auto">
          <a:xfrm>
            <a:off x="1254125" y="572770"/>
            <a:ext cx="659447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a:lstStyle>
          <a:p>
            <a:pPr algn="l"/>
            <a:r>
              <a:rPr lang="en-US" altLang="zh-CN" sz="2800" smtClean="0">
                <a:latin typeface="华文中宋" panose="02010600040101010101" charset="-122"/>
                <a:ea typeface="华文中宋" panose="02010600040101010101" charset="-122"/>
                <a:cs typeface="华文中宋" panose="02010600040101010101" charset="-122"/>
              </a:rPr>
              <a:t> </a:t>
            </a:r>
            <a:r>
              <a:rPr lang="zh-CN" altLang="en-US" sz="2800" smtClean="0">
                <a:latin typeface="华文中宋" panose="02010600040101010101" charset="-122"/>
                <a:ea typeface="华文中宋" panose="02010600040101010101" charset="-122"/>
                <a:cs typeface="华文中宋" panose="02010600040101010101" charset="-122"/>
              </a:rPr>
              <a:t>目 录</a:t>
            </a:r>
            <a:endParaRPr lang="zh-CN" altLang="en-US" sz="2800" dirty="0" smtClean="0">
              <a:latin typeface="华文中宋" panose="02010600040101010101" charset="-122"/>
              <a:ea typeface="华文中宋" panose="02010600040101010101" charset="-122"/>
              <a:cs typeface="华文中宋" panose="02010600040101010101" charset="-122"/>
            </a:endParaRPr>
          </a:p>
        </p:txBody>
      </p:sp>
      <p:grpSp>
        <p:nvGrpSpPr>
          <p:cNvPr id="17" name="组合 16"/>
          <p:cNvGrpSpPr/>
          <p:nvPr/>
        </p:nvGrpSpPr>
        <p:grpSpPr>
          <a:xfrm>
            <a:off x="2726410" y="2221984"/>
            <a:ext cx="6390109" cy="3075029"/>
            <a:chOff x="3009756" y="1946691"/>
            <a:chExt cx="6390109" cy="3075029"/>
          </a:xfrm>
        </p:grpSpPr>
        <p:grpSp>
          <p:nvGrpSpPr>
            <p:cNvPr id="19" name="组合 18"/>
            <p:cNvGrpSpPr/>
            <p:nvPr/>
          </p:nvGrpSpPr>
          <p:grpSpPr>
            <a:xfrm>
              <a:off x="3009756" y="1946691"/>
              <a:ext cx="6390109" cy="2279494"/>
              <a:chOff x="2488640" y="2139114"/>
              <a:chExt cx="6390109" cy="2279494"/>
            </a:xfrm>
          </p:grpSpPr>
          <p:grpSp>
            <p:nvGrpSpPr>
              <p:cNvPr id="24" name="Group 4"/>
              <p:cNvGrpSpPr/>
              <p:nvPr/>
            </p:nvGrpSpPr>
            <p:grpSpPr bwMode="auto">
              <a:xfrm>
                <a:off x="2488640" y="2139114"/>
                <a:ext cx="6390109" cy="639332"/>
                <a:chOff x="0" y="0"/>
                <a:chExt cx="2982" cy="288"/>
              </a:xfrm>
            </p:grpSpPr>
            <p:sp>
              <p:nvSpPr>
                <p:cNvPr id="33"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34"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latin typeface="华文中宋" panose="02010600040101010101" charset="-122"/>
                      <a:ea typeface="华文中宋" panose="02010600040101010101" charset="-122"/>
                    </a:rPr>
                    <a:t>第一节　经营决策概述</a:t>
                  </a:r>
                  <a:endParaRPr lang="zh-CN" altLang="en-US" sz="2000" b="1" dirty="0">
                    <a:latin typeface="华文中宋" panose="02010600040101010101" charset="-122"/>
                    <a:ea typeface="华文中宋" panose="02010600040101010101" charset="-122"/>
                  </a:endParaRPr>
                </a:p>
              </p:txBody>
            </p:sp>
            <p:sp>
              <p:nvSpPr>
                <p:cNvPr id="35"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nvGrpSpPr>
              <p:cNvPr id="25" name="Group 8"/>
              <p:cNvGrpSpPr/>
              <p:nvPr/>
            </p:nvGrpSpPr>
            <p:grpSpPr bwMode="auto">
              <a:xfrm>
                <a:off x="2488640" y="2975707"/>
                <a:ext cx="6390109" cy="639332"/>
                <a:chOff x="0" y="0"/>
                <a:chExt cx="2982" cy="288"/>
              </a:xfrm>
            </p:grpSpPr>
            <p:sp>
              <p:nvSpPr>
                <p:cNvPr id="30"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31"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latin typeface="华文中宋" panose="02010600040101010101" charset="-122"/>
                      <a:ea typeface="华文中宋" panose="02010600040101010101" charset="-122"/>
                    </a:rPr>
                    <a:t>第二节　本量利分析</a:t>
                  </a:r>
                  <a:endParaRPr lang="zh-CN" altLang="en-US" sz="2000" b="1" dirty="0">
                    <a:latin typeface="华文中宋" panose="02010600040101010101" charset="-122"/>
                    <a:ea typeface="华文中宋" panose="02010600040101010101" charset="-122"/>
                  </a:endParaRPr>
                </a:p>
              </p:txBody>
            </p:sp>
            <p:sp>
              <p:nvSpPr>
                <p:cNvPr id="32"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nvGrpSpPr>
              <p:cNvPr id="26" name="Group 12"/>
              <p:cNvGrpSpPr/>
              <p:nvPr/>
            </p:nvGrpSpPr>
            <p:grpSpPr bwMode="auto">
              <a:xfrm>
                <a:off x="2488640" y="3779276"/>
                <a:ext cx="6390109" cy="639332"/>
                <a:chOff x="0" y="0"/>
                <a:chExt cx="2982" cy="288"/>
              </a:xfrm>
            </p:grpSpPr>
            <p:sp>
              <p:nvSpPr>
                <p:cNvPr id="27"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28"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latin typeface="华文中宋" panose="02010600040101010101" charset="-122"/>
                      <a:ea typeface="华文中宋" panose="02010600040101010101" charset="-122"/>
                    </a:rPr>
                    <a:t>第三节　定价决策	</a:t>
                  </a:r>
                  <a:endParaRPr lang="zh-CN" altLang="en-US" sz="2000" b="1" dirty="0">
                    <a:latin typeface="华文中宋" panose="02010600040101010101" charset="-122"/>
                    <a:ea typeface="华文中宋" panose="02010600040101010101" charset="-122"/>
                  </a:endParaRPr>
                </a:p>
              </p:txBody>
            </p:sp>
            <p:sp>
              <p:nvSpPr>
                <p:cNvPr id="29"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grpSp>
          <p:nvGrpSpPr>
            <p:cNvPr id="20" name="Group 4"/>
            <p:cNvGrpSpPr/>
            <p:nvPr/>
          </p:nvGrpSpPr>
          <p:grpSpPr bwMode="auto">
            <a:xfrm>
              <a:off x="3009756" y="4382388"/>
              <a:ext cx="6390109" cy="639332"/>
              <a:chOff x="0" y="0"/>
              <a:chExt cx="2982" cy="288"/>
            </a:xfrm>
          </p:grpSpPr>
          <p:sp>
            <p:nvSpPr>
              <p:cNvPr id="21"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22"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latin typeface="华文中宋" panose="02010600040101010101" charset="-122"/>
                    <a:ea typeface="华文中宋" panose="02010600040101010101" charset="-122"/>
                  </a:rPr>
                  <a:t>第四节　生产决策</a:t>
                </a:r>
                <a:endParaRPr lang="zh-CN" altLang="en-US" sz="2000" b="1" dirty="0">
                  <a:latin typeface="华文中宋" panose="02010600040101010101" charset="-122"/>
                  <a:ea typeface="华文中宋" panose="02010600040101010101" charset="-122"/>
                </a:endParaRPr>
              </a:p>
            </p:txBody>
          </p:sp>
          <p:sp>
            <p:nvSpPr>
              <p:cNvPr id="23"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第一节　经营决策概述</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一、经营决策的意义</a:t>
            </a:r>
            <a:endParaRPr lang="zh-CN" altLang="zh-CN" sz="2600" b="1" dirty="0">
              <a:latin typeface="黑体" panose="02010609060101010101" pitchFamily="49" charset="-122"/>
              <a:ea typeface="黑体" panose="02010609060101010101" pitchFamily="49" charset="-122"/>
            </a:endParaRPr>
          </a:p>
          <a:p>
            <a:r>
              <a:rPr lang="zh-CN" altLang="en-US"/>
              <a:t>经营决策属于短期性质的决策而非战略决策,一般是企业内部基层管理人员有权做出的决策,它主要解决企业一年以内在经营过程中面临的问题。例如,如何最佳利用现有的人力、物力和财力为公司创造利润等各种问题。</a:t>
            </a:r>
            <a:endParaRPr lang="zh-CN" altLang="en-US"/>
          </a:p>
          <a:p>
            <a:r>
              <a:rPr lang="zh-CN" altLang="en-US"/>
              <a:t>企业的各级管理人员应该采用科学的方法,依据客观资料,以取得最佳经济效益为目标,从若干个备选方案中做出最优的抉择。经营决策通常是在给定的资产和资源水平的前提下对细分项目进行分析,很少包括企业经营范围内的所有业务,也不涉及诸如经营方向改变等战略问题。但是,有些短期决策可能带来长期的效应。例如,企业现在考虑用国产原料代替进口原料来降低产品的制造成本,现在的选择可能就是未来公司采用成本领先战略的一个重要环节。</a:t>
            </a: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第一节　经营决策概述</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二、经营决策的基本程序</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(一)确定决策目标</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(二)提出备选方案</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(三)收集、整理信息</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(四)比较评价方案</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(五)做出最优决策</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(六)执行最优决策</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(七)分析执行结果</a:t>
            </a:r>
            <a:endParaRPr lang="en-US" altLang="zh-CN" sz="2200" b="1" dirty="0">
              <a:latin typeface="楷体" panose="02010609060101010101" pitchFamily="49" charset="-122"/>
              <a:ea typeface="楷体" panose="02010609060101010101" pitchFamily="49"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第一节　经营决策概述</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三、经营决策对信息的要求</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(一)相关性要求</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(二)准确性要求</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(三)时效性要求</a:t>
            </a:r>
            <a:endParaRPr lang="en-US" altLang="zh-CN" sz="2200" b="1" dirty="0">
              <a:latin typeface="楷体" panose="02010609060101010101" pitchFamily="49" charset="-122"/>
              <a:ea typeface="楷体" panose="02010609060101010101" pitchFamily="49"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第一节　经营决策概述</a:t>
            </a:r>
            <a:endParaRPr lang="zh-CN" altLang="en-US"/>
          </a:p>
        </p:txBody>
      </p:sp>
      <p:sp>
        <p:nvSpPr>
          <p:cNvPr id="3" name="内容占位符 2"/>
          <p:cNvSpPr>
            <a:spLocks noGrp="1"/>
          </p:cNvSpPr>
          <p:nvPr>
            <p:ph idx="1"/>
          </p:nvPr>
        </p:nvSpPr>
        <p:spPr>
          <a:xfrm>
            <a:off x="759460" y="1424305"/>
            <a:ext cx="10735945" cy="4820920"/>
          </a:xfrm>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四、经营决策的主要内容</a:t>
            </a:r>
            <a:endParaRPr lang="zh-CN" altLang="zh-CN" sz="2600" b="1" dirty="0">
              <a:latin typeface="黑体" panose="02010609060101010101" pitchFamily="49" charset="-122"/>
              <a:ea typeface="黑体" panose="02010609060101010101" pitchFamily="49" charset="-122"/>
            </a:endParaRPr>
          </a:p>
          <a:p>
            <a:r>
              <a:rPr lang="zh-CN" altLang="en-US"/>
              <a:t>经营决策的内容涉及企业生产经营过程的方方面面,概括起来,主要有定价决策和生产决策两大类。</a:t>
            </a:r>
            <a:endParaRPr lang="zh-CN" altLang="en-US"/>
          </a:p>
          <a:p>
            <a:r>
              <a:rPr lang="zh-CN" altLang="en-US"/>
              <a:t>定价决策主要是确定企业有自主定价权的产品的销售价格水平以及特殊订单的价格,这类决策常用的方法有:以全部成本为基础的定价方法和以变动成本为基础的定价方法。</a:t>
            </a:r>
            <a:endParaRPr lang="zh-CN" altLang="en-US"/>
          </a:p>
          <a:p>
            <a:r>
              <a:rPr lang="zh-CN" altLang="en-US"/>
              <a:t>生产决策主要解决企业生产过程中有关生产什么、怎样生产以及生产多少等问题,包括新产品开发的决策、亏损产品的决策、半成品是否进一步加工的决策、零部件自制或外购的决策等。</a:t>
            </a: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第二节　本量利分析</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一、成本习性</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(一)固定成本</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(二)变动成本</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(三)以上成本划分的控制与决策内涵</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(四)混合成本的分解方法</a:t>
            </a:r>
            <a:endParaRPr lang="en-US" altLang="zh-CN" sz="2200" b="1" dirty="0">
              <a:latin typeface="楷体" panose="02010609060101010101" pitchFamily="49" charset="-122"/>
              <a:ea typeface="楷体" panose="02010609060101010101" pitchFamily="49"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第二节　本量利分析</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二、本量利分析的基本模式</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(一)边际贡献</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(二)边际贡献率</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(三)变动成本率</a:t>
            </a:r>
            <a:endParaRPr lang="en-US" altLang="zh-CN" sz="2200" b="1" dirty="0">
              <a:latin typeface="楷体" panose="02010609060101010101" pitchFamily="49" charset="-122"/>
              <a:ea typeface="楷体" panose="02010609060101010101" pitchFamily="49"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第二节　本量利分析</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三、损益平衡分析</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(一)损益平衡点的计算方法</a:t>
            </a:r>
            <a:endParaRPr lang="en-US" altLang="zh-CN" sz="2200" b="1" dirty="0">
              <a:latin typeface="楷体" panose="02010609060101010101" pitchFamily="49" charset="-122"/>
              <a:ea typeface="楷体" panose="02010609060101010101" pitchFamily="49" charset="-122"/>
            </a:endParaRPr>
          </a:p>
          <a:p>
            <a:r>
              <a:rPr lang="zh-CN" altLang="en-US"/>
              <a:t>1.单一品种损益平衡点的计算</a:t>
            </a:r>
            <a:endParaRPr lang="zh-CN" altLang="en-US"/>
          </a:p>
          <a:p>
            <a:r>
              <a:rPr lang="zh-CN" altLang="en-US"/>
              <a:t>2.多品种损益平衡点的计算方法</a:t>
            </a:r>
            <a:endParaRPr lang="zh-CN" altLang="en-US"/>
          </a:p>
          <a:p>
            <a:pPr marL="0" algn="just" eaLnBrk="1" fontAlgn="auto" latinLnBrk="0" hangingPunct="1">
              <a:spcBef>
                <a:spcPts val="15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(二)损益平衡点图示法</a:t>
            </a:r>
            <a:endParaRPr lang="en-US" altLang="zh-CN" sz="2200" b="1" dirty="0">
              <a:latin typeface="楷体" panose="02010609060101010101" pitchFamily="49" charset="-122"/>
              <a:ea typeface="楷体" panose="02010609060101010101" pitchFamily="49" charset="-122"/>
            </a:endParaRPr>
          </a:p>
          <a:p>
            <a:r>
              <a:rPr lang="zh-CN" altLang="en-US"/>
              <a:t>损益平衡点的确定既可以利用公式计算得到,也可以通过作图方法来确定。损益平衡点图示法是在直角坐标系中表明销售产品成本、销售量与利润三者之间的关系,并据此确定损益平衡点。此法直观、简明,有助于管理人员理解价格、销售量、变动成本、固定成本等因素变动对盈亏平衡点的影响,以及最终对利润的影响。</a:t>
            </a:r>
            <a:endParaRPr lang="zh-CN" altLang="en-US"/>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3839</Words>
  <Application>WPS 演示</Application>
  <PresentationFormat>宽屏</PresentationFormat>
  <Paragraphs>142</Paragraphs>
  <Slides>19</Slides>
  <Notes>4</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19</vt:i4>
      </vt:variant>
    </vt:vector>
  </HeadingPairs>
  <TitlesOfParts>
    <vt:vector size="35" baseType="lpstr">
      <vt:lpstr>Arial</vt:lpstr>
      <vt:lpstr>宋体</vt:lpstr>
      <vt:lpstr>Wingdings</vt:lpstr>
      <vt:lpstr>微软雅黑</vt:lpstr>
      <vt:lpstr>Wingdings</vt:lpstr>
      <vt:lpstr>Calibri</vt:lpstr>
      <vt:lpstr>Arial Unicode MS</vt:lpstr>
      <vt:lpstr>华文中宋</vt:lpstr>
      <vt:lpstr>GungsuhChe</vt:lpstr>
      <vt:lpstr>Malgun Gothic</vt:lpstr>
      <vt:lpstr>方正书宋_GBK</vt:lpstr>
      <vt:lpstr>黑体</vt:lpstr>
      <vt:lpstr>楷体</vt:lpstr>
      <vt:lpstr>Cambria Math</vt:lpstr>
      <vt:lpstr>Office 主题​​</vt:lpstr>
      <vt:lpstr>默认设计模板</vt:lpstr>
      <vt:lpstr>PowerPoint 演示文稿</vt:lpstr>
      <vt:lpstr>PowerPoint 演示文稿</vt:lpstr>
      <vt:lpstr>第一节　经营决策概述</vt:lpstr>
      <vt:lpstr>第一节　经营决策概述</vt:lpstr>
      <vt:lpstr>第一节　经营决策概述</vt:lpstr>
      <vt:lpstr>第一节　经营决策概述</vt:lpstr>
      <vt:lpstr>第二节　本量利分析</vt:lpstr>
      <vt:lpstr>第二节　本量利分析</vt:lpstr>
      <vt:lpstr>第二节　本量利分析</vt:lpstr>
      <vt:lpstr>第二节　本量利分析</vt:lpstr>
      <vt:lpstr>第二节　本量利分析</vt:lpstr>
      <vt:lpstr>第三节　定价决策	</vt:lpstr>
      <vt:lpstr>第三节　定价决策	</vt:lpstr>
      <vt:lpstr>第三节　定价决策	</vt:lpstr>
      <vt:lpstr>第四节　生产决策</vt:lpstr>
      <vt:lpstr>第四节　生产决策</vt:lpstr>
      <vt:lpstr>第四节　生产决策</vt:lpstr>
      <vt:lpstr>第四节　生产决策</vt:lpstr>
      <vt:lpstr>第四节　生产决策</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sunny</cp:lastModifiedBy>
  <cp:revision>172</cp:revision>
  <dcterms:created xsi:type="dcterms:W3CDTF">2019-06-19T02:08:00Z</dcterms:created>
  <dcterms:modified xsi:type="dcterms:W3CDTF">2021-10-14T03:19:12Z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2052-11.1.0.10700</vt:lpwstr>
  </property>
  <property fmtid="{D5CDD505-2E9C-101B-9397-08002B2CF9AE}" pid="3" name="ICV">
    <vt:lpwstr>059D3AEDF66A4E8A950AFBD6F711360F</vt:lpwstr>
  </property>
</Properties>
</file>