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257" r:id="rId6"/>
    <p:sldId id="274" r:id="rId7"/>
    <p:sldId id="275" r:id="rId8"/>
    <p:sldId id="276" r:id="rId9"/>
    <p:sldId id="277" r:id="rId10"/>
    <p:sldId id="27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200" cy="6858000"/>
            <a:chOff x="0" y="0"/>
            <a:chExt cx="19120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805" y="5428"/>
              <a:ext cx="559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24560" y="1293495"/>
            <a:ext cx="10584815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charset="0"/>
                <a:ea typeface="黑体" charset="0"/>
                <a:cs typeface="黑体" charset="0"/>
              </a:rPr>
              <a:t>第三章　适用于水上运输方式的贸易术语</a:t>
            </a:r>
            <a:endParaRPr lang="zh-CN" altLang="en-US" sz="4400" b="1"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87675" y="2099310"/>
            <a:ext cx="7379970" cy="3636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第一节　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FAS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术语</a:t>
            </a:r>
            <a:endParaRPr lang="en-US" altLang="zh-CN" sz="3200" b="1">
              <a:latin typeface="黑体" charset="0"/>
              <a:ea typeface="黑体" charset="0"/>
              <a:cs typeface="黑体" charset="0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第二节　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FOB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CFR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CIF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术语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	</a:t>
            </a:r>
            <a:endParaRPr lang="en-US" altLang="zh-CN" sz="3200" b="1">
              <a:latin typeface="黑体" charset="0"/>
              <a:ea typeface="黑体" charset="0"/>
              <a:cs typeface="黑体" charset="0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第三节　常用贸易术语的变形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	</a:t>
            </a:r>
            <a:endParaRPr lang="en-US" altLang="zh-CN" sz="3200" b="1">
              <a:latin typeface="黑体" charset="0"/>
              <a:ea typeface="黑体" charset="0"/>
              <a:cs typeface="黑体" charset="0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第四节　与交货有关的其他问题</a:t>
            </a:r>
            <a:endParaRPr lang="zh-CN" altLang="en-US" sz="3200" b="1">
              <a:latin typeface="黑体" charset="0"/>
              <a:ea typeface="黑体" charset="0"/>
              <a:cs typeface="黑体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第一节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FAS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070" y="1262380"/>
            <a:ext cx="11658600" cy="357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/>
              <a:t>一、</a:t>
            </a:r>
            <a:r>
              <a:rPr lang="en-US" altLang="zh-CN"/>
              <a:t>FAS</a:t>
            </a:r>
            <a:r>
              <a:rPr lang="zh-CN" altLang="en-US"/>
              <a:t>术语的含义</a:t>
            </a:r>
            <a:endParaRPr lang="zh-CN" altLang="en-US"/>
          </a:p>
          <a:p>
            <a:pPr lvl="1">
              <a:lnSpc>
                <a:spcPct val="140000"/>
              </a:lnSpc>
            </a:pPr>
            <a:r>
              <a:rPr lang="zh-CN" altLang="en-US">
                <a:sym typeface="+mn-ea"/>
              </a:rPr>
              <a:t>英文全称：</a:t>
            </a:r>
            <a:r>
              <a:rPr lang="en-US" altLang="zh-CN">
                <a:sym typeface="+mn-ea"/>
              </a:rPr>
              <a:t>Free Alongside Ship(insert named port of shipment) INCOTERMS</a:t>
            </a:r>
            <a:r>
              <a:rPr lang="en-US" altLang="en-US">
                <a:sym typeface="+mn-ea"/>
              </a:rPr>
              <a:t>®</a:t>
            </a:r>
            <a:r>
              <a:rPr lang="en-US" altLang="zh-CN">
                <a:sym typeface="+mn-ea"/>
              </a:rPr>
              <a:t> 2020 </a:t>
            </a:r>
            <a:r>
              <a:rPr lang="zh-CN" altLang="en-US">
                <a:sym typeface="+mn-ea"/>
              </a:rPr>
              <a:t>（</a:t>
            </a:r>
            <a:r>
              <a:rPr lang="zh-CN" altLang="en-US"/>
              <a:t>船边交货）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二、</a:t>
            </a:r>
            <a:r>
              <a:rPr lang="en-US" altLang="zh-CN"/>
              <a:t> </a:t>
            </a:r>
            <a:r>
              <a:rPr lang="zh-CN" altLang="en-US"/>
              <a:t>关于买卖双方义务的规定</a:t>
            </a:r>
            <a:endParaRPr lang="zh-CN" altLang="en-US"/>
          </a:p>
          <a:p>
            <a:pPr>
              <a:lnSpc>
                <a:spcPct val="140000"/>
              </a:lnSpc>
            </a:pPr>
            <a:endParaRPr lang="zh-CN" altLang="en-US"/>
          </a:p>
          <a:p>
            <a:pPr>
              <a:lnSpc>
                <a:spcPct val="140000"/>
              </a:lnSpc>
            </a:pPr>
            <a:endParaRPr lang="zh-CN" altLang="en-US"/>
          </a:p>
          <a:p>
            <a:pPr>
              <a:lnSpc>
                <a:spcPct val="140000"/>
              </a:lnSpc>
            </a:pPr>
            <a:endParaRPr lang="zh-CN" altLang="en-US"/>
          </a:p>
          <a:p>
            <a:pPr>
              <a:lnSpc>
                <a:spcPct val="140000"/>
              </a:lnSpc>
            </a:pPr>
            <a:endParaRPr lang="zh-CN" altLang="en-US"/>
          </a:p>
          <a:p>
            <a:pPr>
              <a:lnSpc>
                <a:spcPct val="140000"/>
              </a:lnSpc>
            </a:pPr>
            <a:endParaRPr lang="zh-CN" altLang="en-US"/>
          </a:p>
          <a:p>
            <a:pPr lvl="0">
              <a:lnSpc>
                <a:spcPct val="140000"/>
              </a:lnSpc>
            </a:pP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1079500" y="2590165"/>
          <a:ext cx="8814435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8145"/>
                <a:gridCol w="2734945"/>
                <a:gridCol w="314134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37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货交船边前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接管货物后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办理出口清关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办理进口手续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提供相关信息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-</a:t>
                      </a:r>
                      <a:endParaRPr lang="en-US" alt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交货前费用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出口税费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装船费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海运运费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进口税费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445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海运和内河水上运输方式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33070" y="5066665"/>
            <a:ext cx="8939530" cy="1640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>
              <a:lnSpc>
                <a:spcPct val="140000"/>
              </a:lnSpc>
            </a:pPr>
            <a:r>
              <a:rPr lang="zh-CN" altLang="en-US"/>
              <a:t>三、</a:t>
            </a:r>
            <a:r>
              <a:rPr lang="en-US" altLang="zh-CN"/>
              <a:t> </a:t>
            </a:r>
            <a:r>
              <a:rPr lang="zh-CN" altLang="en-US"/>
              <a:t>使用</a:t>
            </a:r>
            <a:r>
              <a:rPr lang="en-US" altLang="zh-CN"/>
              <a:t>FAS</a:t>
            </a:r>
            <a:r>
              <a:rPr lang="zh-CN" altLang="en-US"/>
              <a:t>术语应注意的问题</a:t>
            </a:r>
            <a:endParaRPr lang="zh-CN" altLang="en-US"/>
          </a:p>
          <a:p>
            <a:pPr lvl="1">
              <a:lnSpc>
                <a:spcPct val="140000"/>
              </a:lnSpc>
            </a:pPr>
            <a:r>
              <a:rPr lang="en-US" altLang="zh-CN"/>
              <a:t>1. </a:t>
            </a:r>
            <a:r>
              <a:rPr lang="zh-CN" altLang="en-US"/>
              <a:t>应了解不同惯例对</a:t>
            </a:r>
            <a:r>
              <a:rPr lang="en-US" altLang="zh-CN"/>
              <a:t>FAS</a:t>
            </a:r>
            <a:r>
              <a:rPr lang="zh-CN" altLang="en-US"/>
              <a:t>应注意的问题　</a:t>
            </a:r>
            <a:endParaRPr lang="zh-CN" altLang="en-US"/>
          </a:p>
          <a:p>
            <a:pPr lvl="1">
              <a:lnSpc>
                <a:spcPct val="140000"/>
              </a:lnSpc>
            </a:pPr>
            <a:r>
              <a:rPr lang="en-US" altLang="zh-CN"/>
              <a:t>2. </a:t>
            </a:r>
            <a:r>
              <a:rPr lang="zh-CN" altLang="en-US"/>
              <a:t>应考虑不同的运输包装方式</a:t>
            </a:r>
            <a:endParaRPr lang="zh-CN" altLang="en-US"/>
          </a:p>
          <a:p>
            <a:pPr lvl="1">
              <a:lnSpc>
                <a:spcPct val="140000"/>
              </a:lnSpc>
            </a:pPr>
            <a:r>
              <a:rPr lang="en-US" altLang="zh-CN"/>
              <a:t>3. </a:t>
            </a:r>
            <a:r>
              <a:rPr lang="zh-CN" altLang="en-US"/>
              <a:t>要注意船货衔接问题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第二节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FOB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CFR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CIF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6450" y="1549400"/>
            <a:ext cx="112375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(</a:t>
            </a:r>
            <a:r>
              <a:rPr lang="zh-CN" altLang="en-US"/>
              <a:t>一</a:t>
            </a:r>
            <a:r>
              <a:rPr lang="en-US" altLang="zh-CN">
                <a:sym typeface="+mn-ea"/>
              </a:rPr>
              <a:t>) </a:t>
            </a:r>
            <a:r>
              <a:rPr lang="en-US" altLang="zh-CN"/>
              <a:t>FOB</a:t>
            </a:r>
            <a:r>
              <a:rPr lang="zh-CN" altLang="en-US"/>
              <a:t>术语含义</a:t>
            </a:r>
            <a:endParaRPr lang="zh-CN" altLang="en-US"/>
          </a:p>
          <a:p>
            <a:pPr lvl="1"/>
            <a:r>
              <a:rPr lang="zh-CN" altLang="en-US"/>
              <a:t>英文全称：</a:t>
            </a:r>
            <a:r>
              <a:rPr lang="en-US" altLang="zh-CN"/>
              <a:t>Free On Board (insert named port of shipment) INCOTERMS</a:t>
            </a:r>
            <a:r>
              <a:rPr lang="en-US" altLang="en-US"/>
              <a:t>®</a:t>
            </a:r>
            <a:r>
              <a:rPr lang="en-US" altLang="zh-CN"/>
              <a:t> 2020 </a:t>
            </a:r>
            <a:r>
              <a:rPr lang="zh-CN" altLang="en-US"/>
              <a:t>（装运港船上交货）</a:t>
            </a:r>
            <a:endParaRPr lang="zh-CN" altLang="en-US"/>
          </a:p>
          <a:p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二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关于买卖双方义务的规定</a:t>
            </a:r>
            <a:endParaRPr lang="zh-CN" altLang="en-US"/>
          </a:p>
          <a:p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1079500" y="2602865"/>
          <a:ext cx="8814435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8145"/>
                <a:gridCol w="2734945"/>
                <a:gridCol w="314134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37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货交船边前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装船完成后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办理出口清关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办理进口手续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提供相关信息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订立运输合同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交货前费用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出口税费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交货后所有费用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进口</a:t>
                      </a:r>
                      <a:r>
                        <a:rPr lang="zh-CN" altLang="en-US"/>
                        <a:t>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445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海运和内河水上运输方式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46150" y="5232400"/>
            <a:ext cx="4064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</a:t>
            </a:r>
            <a:r>
              <a:rPr lang="zh-CN" altLang="en-US"/>
              <a:t>三</a:t>
            </a:r>
            <a:r>
              <a:rPr lang="en-US" altLang="zh-CN"/>
              <a:t>) </a:t>
            </a:r>
            <a:r>
              <a:rPr lang="zh-CN" altLang="en-US"/>
              <a:t>使用</a:t>
            </a:r>
            <a:r>
              <a:rPr lang="en-US" altLang="zh-CN"/>
              <a:t>FOB</a:t>
            </a:r>
            <a:r>
              <a:rPr lang="zh-CN" altLang="en-US"/>
              <a:t>术语应注意的问题</a:t>
            </a:r>
            <a:endParaRPr lang="zh-CN" altLang="en-US"/>
          </a:p>
          <a:p>
            <a:pPr lvl="1"/>
            <a:r>
              <a:rPr lang="en-US" altLang="zh-CN"/>
              <a:t>1. </a:t>
            </a:r>
            <a:r>
              <a:rPr lang="zh-CN" altLang="en-US"/>
              <a:t>关于风险划分界限的变更</a:t>
            </a:r>
            <a:endParaRPr lang="zh-CN" altLang="en-US"/>
          </a:p>
          <a:p>
            <a:pPr lvl="1"/>
            <a:r>
              <a:rPr lang="en-US" altLang="zh-CN"/>
              <a:t>2. </a:t>
            </a:r>
            <a:r>
              <a:rPr lang="zh-CN" altLang="en-US"/>
              <a:t>关于船货衔接问题</a:t>
            </a:r>
            <a:endParaRPr lang="zh-CN" altLang="en-US"/>
          </a:p>
          <a:p>
            <a:pPr lvl="1"/>
            <a:r>
              <a:rPr lang="en-US" altLang="zh-CN"/>
              <a:t>3. </a:t>
            </a:r>
            <a:r>
              <a:rPr lang="zh-CN" altLang="en-US"/>
              <a:t>个别国家对</a:t>
            </a:r>
            <a:r>
              <a:rPr lang="en-US" altLang="zh-CN"/>
              <a:t>FOB</a:t>
            </a:r>
            <a:r>
              <a:rPr lang="zh-CN" altLang="en-US"/>
              <a:t>的不同解释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第二节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FOB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CFR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CIF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2620" y="1424940"/>
            <a:ext cx="11389995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/>
              <a:t>二、</a:t>
            </a:r>
            <a:r>
              <a:rPr lang="en-US" altLang="zh-CN"/>
              <a:t> CFR</a:t>
            </a:r>
            <a:r>
              <a:rPr lang="zh-CN" altLang="en-US"/>
              <a:t>术语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CFR</a:t>
            </a:r>
            <a:r>
              <a:rPr lang="zh-CN" altLang="en-US"/>
              <a:t>术语的含义</a:t>
            </a:r>
            <a:endParaRPr lang="zh-CN" altLang="en-US"/>
          </a:p>
          <a:p>
            <a:pPr lvl="2">
              <a:lnSpc>
                <a:spcPct val="110000"/>
              </a:lnSpc>
            </a:pPr>
            <a:r>
              <a:rPr lang="zh-CN" altLang="en-US">
                <a:sym typeface="+mn-ea"/>
              </a:rPr>
              <a:t>英文全称：</a:t>
            </a:r>
            <a:r>
              <a:rPr lang="en-US" altLang="zh-CN"/>
              <a:t>Cost and Freight (insert named port of destination)</a:t>
            </a:r>
            <a:r>
              <a:rPr lang="en-US" altLang="zh-CN">
                <a:sym typeface="+mn-ea"/>
              </a:rPr>
              <a:t> INCOTERMS</a:t>
            </a:r>
            <a:r>
              <a:rPr lang="en-US" altLang="en-US">
                <a:sym typeface="+mn-ea"/>
              </a:rPr>
              <a:t>®</a:t>
            </a:r>
            <a:r>
              <a:rPr lang="en-US" altLang="zh-CN">
                <a:sym typeface="+mn-ea"/>
              </a:rPr>
              <a:t> 2020</a:t>
            </a:r>
            <a:r>
              <a:rPr lang="zh-CN" altLang="en-US"/>
              <a:t>（成本加运费）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关于买卖双方义务的规定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1460500" y="2748280"/>
          <a:ext cx="8814435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8145"/>
                <a:gridCol w="3014345"/>
                <a:gridCol w="286194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37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装运港装船时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货物装船后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办理出口清关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办理进口手续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订立</a:t>
                      </a:r>
                      <a:r>
                        <a:rPr lang="zh-CN" altLang="en-US"/>
                        <a:t>运输合同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自行投保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交货前费用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运费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出口税费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交货后所有费用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进口</a:t>
                      </a:r>
                      <a:r>
                        <a:rPr lang="zh-CN" altLang="en-US"/>
                        <a:t>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445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海运和内河水上运输方式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6200" y="5270500"/>
            <a:ext cx="10121900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/>
              <a:t>(</a:t>
            </a:r>
            <a:r>
              <a:rPr lang="zh-CN" altLang="en-US"/>
              <a:t>三</a:t>
            </a:r>
            <a:r>
              <a:rPr lang="en-US" altLang="zh-CN"/>
              <a:t>) </a:t>
            </a:r>
            <a:r>
              <a:rPr lang="zh-CN" altLang="en-US"/>
              <a:t>使用</a:t>
            </a:r>
            <a:r>
              <a:rPr lang="en-US" altLang="zh-CN"/>
              <a:t>CFR</a:t>
            </a:r>
            <a:r>
              <a:rPr lang="zh-CN" altLang="en-US"/>
              <a:t>术语应注意的问题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en-US" altLang="zh-CN"/>
              <a:t>1. </a:t>
            </a:r>
            <a:r>
              <a:rPr lang="zh-CN" altLang="en-US"/>
              <a:t>应了解</a:t>
            </a:r>
            <a:r>
              <a:rPr lang="en-US" altLang="zh-CN"/>
              <a:t>CFR</a:t>
            </a:r>
            <a:r>
              <a:rPr lang="zh-CN" altLang="en-US"/>
              <a:t>与</a:t>
            </a:r>
            <a:r>
              <a:rPr lang="en-US" altLang="zh-CN"/>
              <a:t>FOB</a:t>
            </a:r>
            <a:r>
              <a:rPr lang="zh-CN" altLang="en-US"/>
              <a:t>的异同点：办理从装运港至目的港的运输责任和费用的承担方不同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en-US" altLang="zh-CN"/>
              <a:t>2. </a:t>
            </a:r>
            <a:r>
              <a:rPr lang="zh-CN" altLang="en-US"/>
              <a:t>明确合理地规定装运港、目的港和装运期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en-US" altLang="zh-CN"/>
              <a:t>3. </a:t>
            </a:r>
            <a:r>
              <a:rPr lang="zh-CN" altLang="en-US"/>
              <a:t>装船通知的重要作用：须及时向买方发出装船通知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第二节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FOB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CFR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CIF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6750" y="1308100"/>
            <a:ext cx="110363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三、</a:t>
            </a:r>
            <a:r>
              <a:rPr lang="en-US" altLang="zh-CN"/>
              <a:t> CIF</a:t>
            </a:r>
            <a:r>
              <a:rPr lang="zh-CN" altLang="en-US"/>
              <a:t>术语</a:t>
            </a:r>
            <a:endParaRPr lang="zh-CN" altLang="en-US"/>
          </a:p>
          <a:p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CIF</a:t>
            </a:r>
            <a:r>
              <a:rPr lang="zh-CN" altLang="en-US"/>
              <a:t>术语的含义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英文全称：</a:t>
            </a:r>
            <a:r>
              <a:rPr lang="en-US" altLang="zh-CN"/>
              <a:t>Cost Insurance and Freight(insert named port of destination)</a:t>
            </a:r>
            <a:r>
              <a:rPr lang="en-US" altLang="zh-CN">
                <a:sym typeface="+mn-ea"/>
              </a:rPr>
              <a:t> INCOTERMS</a:t>
            </a:r>
            <a:r>
              <a:rPr lang="en-US" altLang="en-US">
                <a:sym typeface="+mn-ea"/>
              </a:rPr>
              <a:t>®</a:t>
            </a:r>
            <a:r>
              <a:rPr lang="en-US" altLang="zh-CN">
                <a:sym typeface="+mn-ea"/>
              </a:rPr>
              <a:t> 2020</a:t>
            </a:r>
            <a:endParaRPr lang="en-US" altLang="zh-CN">
              <a:sym typeface="+mn-ea"/>
            </a:endParaRPr>
          </a:p>
          <a:p>
            <a:pPr lvl="1"/>
            <a:r>
              <a:rPr lang="zh-CN" altLang="en-US"/>
              <a:t>（运费保险费在内价）</a:t>
            </a:r>
            <a:endParaRPr lang="zh-CN" altLang="en-US"/>
          </a:p>
          <a:p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关于买卖双方义务的规定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1308100" y="2824480"/>
          <a:ext cx="8814435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8145"/>
                <a:gridCol w="3014345"/>
                <a:gridCol w="286194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37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装运港装船时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货物装船后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办理出口清关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办理进口手续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订立运输合同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可追加</a:t>
                      </a:r>
                      <a:r>
                        <a:rPr lang="zh-CN" altLang="en-US"/>
                        <a:t>保险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运费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保费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装船前费用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交货后所有费用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进口</a:t>
                      </a:r>
                      <a:r>
                        <a:rPr lang="zh-CN" altLang="en-US"/>
                        <a:t>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445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海运和内河水上运输方式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93750" y="5290185"/>
            <a:ext cx="679386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</a:t>
            </a:r>
            <a:r>
              <a:rPr lang="zh-CN" altLang="en-US"/>
              <a:t>三</a:t>
            </a:r>
            <a:r>
              <a:rPr lang="en-US" altLang="zh-CN"/>
              <a:t>) </a:t>
            </a:r>
            <a:r>
              <a:rPr lang="zh-CN" altLang="en-US"/>
              <a:t>使用</a:t>
            </a:r>
            <a:r>
              <a:rPr lang="en-US" altLang="zh-CN"/>
              <a:t>CIF</a:t>
            </a:r>
            <a:r>
              <a:rPr lang="zh-CN" altLang="en-US"/>
              <a:t>术语应注意的问题</a:t>
            </a:r>
            <a:endParaRPr lang="zh-CN" altLang="en-US"/>
          </a:p>
          <a:p>
            <a:pPr lvl="1"/>
            <a:r>
              <a:rPr lang="en-US" altLang="zh-CN"/>
              <a:t>1. </a:t>
            </a:r>
            <a:r>
              <a:rPr lang="zh-CN" altLang="en-US"/>
              <a:t>保险险别问题：办理保险须明确险别</a:t>
            </a:r>
            <a:endParaRPr lang="zh-CN" altLang="en-US"/>
          </a:p>
          <a:p>
            <a:pPr lvl="1"/>
            <a:r>
              <a:rPr lang="en-US" altLang="zh-CN"/>
              <a:t>2. </a:t>
            </a:r>
            <a:r>
              <a:rPr lang="zh-CN" altLang="en-US"/>
              <a:t>租船订舱问题：卖方基本义务</a:t>
            </a:r>
            <a:endParaRPr lang="zh-CN" altLang="en-US"/>
          </a:p>
          <a:p>
            <a:pPr lvl="1"/>
            <a:r>
              <a:rPr lang="en-US" altLang="zh-CN"/>
              <a:t>3. </a:t>
            </a:r>
            <a:r>
              <a:rPr lang="zh-CN" altLang="en-US"/>
              <a:t>象征性交货问题：卖方按期在完成装运即</a:t>
            </a:r>
            <a:r>
              <a:rPr lang="zh-CN" altLang="en-US"/>
              <a:t>交货</a:t>
            </a:r>
            <a:endParaRPr lang="zh-CN" altLang="en-US"/>
          </a:p>
          <a:p>
            <a:pPr lvl="1"/>
            <a:r>
              <a:rPr lang="en-US" altLang="zh-CN"/>
              <a:t>4. CIF</a:t>
            </a:r>
            <a:r>
              <a:rPr lang="zh-CN" altLang="en-US"/>
              <a:t>不是</a:t>
            </a:r>
            <a:r>
              <a:rPr lang="en-US" altLang="zh-CN"/>
              <a:t>“</a:t>
            </a:r>
            <a:r>
              <a:rPr lang="zh-CN" altLang="en-US"/>
              <a:t>到岸价</a:t>
            </a:r>
            <a:r>
              <a:rPr lang="en-US" altLang="zh-CN"/>
              <a:t>”</a:t>
            </a:r>
            <a:r>
              <a:rPr lang="zh-CN" altLang="en-US"/>
              <a:t>：卖方不承担保证把货送到目的港的义务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第三节　常用贸易术语的变形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7250" y="1338580"/>
            <a:ext cx="7098665" cy="5073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/>
              <a:t>一、</a:t>
            </a:r>
            <a:r>
              <a:rPr lang="en-US" altLang="zh-CN"/>
              <a:t> FOB</a:t>
            </a:r>
            <a:r>
              <a:rPr lang="zh-CN" altLang="en-US"/>
              <a:t>的变形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/>
              <a:t>1. FOB Liner Terms(FOB</a:t>
            </a:r>
            <a:r>
              <a:rPr lang="zh-CN" altLang="en-US"/>
              <a:t>班轮条件</a:t>
            </a:r>
            <a:r>
              <a:rPr lang="en-US" altLang="zh-CN"/>
              <a:t>)</a:t>
            </a:r>
            <a:endParaRPr lang="en-US" altLang="zh-CN"/>
          </a:p>
          <a:p>
            <a:pPr lvl="1">
              <a:lnSpc>
                <a:spcPct val="120000"/>
              </a:lnSpc>
            </a:pPr>
            <a:r>
              <a:rPr lang="en-US" altLang="zh-CN"/>
              <a:t>2. FOB Under Tackle(FOB</a:t>
            </a:r>
            <a:r>
              <a:rPr lang="zh-CN" altLang="en-US"/>
              <a:t>吊钩下交货</a:t>
            </a:r>
            <a:r>
              <a:rPr lang="en-US" altLang="zh-CN"/>
              <a:t>)</a:t>
            </a:r>
            <a:endParaRPr lang="en-US" altLang="zh-CN"/>
          </a:p>
          <a:p>
            <a:pPr lvl="1">
              <a:lnSpc>
                <a:spcPct val="120000"/>
              </a:lnSpc>
            </a:pPr>
            <a:r>
              <a:rPr lang="en-US" altLang="zh-CN"/>
              <a:t>3. FOB Stowed(FOB</a:t>
            </a:r>
            <a:r>
              <a:rPr lang="zh-CN" altLang="en-US"/>
              <a:t>理舱费在内</a:t>
            </a:r>
            <a:r>
              <a:rPr lang="en-US" altLang="zh-CN"/>
              <a:t>)</a:t>
            </a:r>
            <a:endParaRPr lang="en-US" altLang="zh-CN"/>
          </a:p>
          <a:p>
            <a:pPr lvl="1">
              <a:lnSpc>
                <a:spcPct val="120000"/>
              </a:lnSpc>
            </a:pPr>
            <a:r>
              <a:rPr lang="en-US" altLang="zh-CN"/>
              <a:t>4. FOB Trimmed(FOB</a:t>
            </a:r>
            <a:r>
              <a:rPr lang="zh-CN" altLang="en-US"/>
              <a:t>平舱费在内</a:t>
            </a:r>
            <a:r>
              <a:rPr lang="en-US" altLang="zh-CN"/>
              <a:t>)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二、</a:t>
            </a:r>
            <a:r>
              <a:rPr lang="en-US" altLang="zh-CN"/>
              <a:t> CFR</a:t>
            </a:r>
            <a:r>
              <a:rPr lang="zh-CN" altLang="en-US"/>
              <a:t>的变形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/>
              <a:t>1. CFR Liner Terms(CFR</a:t>
            </a:r>
            <a:r>
              <a:rPr lang="zh-CN" altLang="en-US"/>
              <a:t>班轮条件</a:t>
            </a:r>
            <a:r>
              <a:rPr lang="en-US" altLang="zh-CN"/>
              <a:t>)</a:t>
            </a:r>
            <a:endParaRPr lang="en-US" altLang="zh-CN"/>
          </a:p>
          <a:p>
            <a:pPr lvl="1">
              <a:lnSpc>
                <a:spcPct val="120000"/>
              </a:lnSpc>
            </a:pPr>
            <a:r>
              <a:rPr lang="en-US" altLang="zh-CN"/>
              <a:t>2. CFR Landed(CFR</a:t>
            </a:r>
            <a:r>
              <a:rPr lang="zh-CN" altLang="en-US"/>
              <a:t>卸至码头</a:t>
            </a:r>
            <a:r>
              <a:rPr lang="en-US" altLang="zh-CN"/>
              <a:t>)</a:t>
            </a:r>
            <a:endParaRPr lang="en-US" altLang="zh-CN"/>
          </a:p>
          <a:p>
            <a:pPr lvl="1">
              <a:lnSpc>
                <a:spcPct val="120000"/>
              </a:lnSpc>
            </a:pPr>
            <a:r>
              <a:rPr lang="en-US" altLang="zh-CN"/>
              <a:t>3. CFR Ex Tackle(CFR</a:t>
            </a:r>
            <a:r>
              <a:rPr lang="zh-CN" altLang="en-US"/>
              <a:t>吊钩下交接</a:t>
            </a:r>
            <a:r>
              <a:rPr lang="en-US" altLang="zh-CN"/>
              <a:t>)</a:t>
            </a:r>
            <a:endParaRPr lang="en-US" altLang="zh-CN"/>
          </a:p>
          <a:p>
            <a:pPr lvl="1">
              <a:lnSpc>
                <a:spcPct val="120000"/>
              </a:lnSpc>
            </a:pPr>
            <a:r>
              <a:rPr lang="en-US" altLang="zh-CN"/>
              <a:t>4. CFR Ex Ships Hold(CFR</a:t>
            </a:r>
            <a:r>
              <a:rPr lang="zh-CN" altLang="en-US"/>
              <a:t>舱底交接</a:t>
            </a:r>
            <a:r>
              <a:rPr lang="en-US" altLang="zh-CN"/>
              <a:t>)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三、</a:t>
            </a:r>
            <a:r>
              <a:rPr lang="en-US" altLang="zh-CN"/>
              <a:t> CIF</a:t>
            </a:r>
            <a:r>
              <a:rPr lang="zh-CN" altLang="en-US"/>
              <a:t>的变形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1. </a:t>
            </a:r>
            <a:r>
              <a:rPr lang="en-US" altLang="zh-CN"/>
              <a:t>CIF Liner Terms</a:t>
            </a:r>
            <a:endParaRPr lang="en-US" altLang="zh-CN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2. </a:t>
            </a:r>
            <a:r>
              <a:rPr lang="en-US" altLang="zh-CN"/>
              <a:t>CIF Landed</a:t>
            </a:r>
            <a:endParaRPr lang="en-US" altLang="zh-CN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3. </a:t>
            </a:r>
            <a:r>
              <a:rPr lang="en-US" altLang="zh-CN"/>
              <a:t>CIF Ex Tackle</a:t>
            </a:r>
            <a:endParaRPr lang="en-US" altLang="zh-CN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4. </a:t>
            </a:r>
            <a:r>
              <a:rPr lang="en-US" altLang="zh-CN"/>
              <a:t>CIF Ex Ships Hold</a:t>
            </a:r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第四节　与交货有关的其他问题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8350" y="1638300"/>
            <a:ext cx="1078611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一、</a:t>
            </a:r>
            <a:r>
              <a:rPr lang="en-US" altLang="zh-CN"/>
              <a:t> </a:t>
            </a:r>
            <a:r>
              <a:rPr lang="zh-CN" altLang="en-US"/>
              <a:t>贸易术语与合同性质的关系：贸易术语是确定买卖合同性质的一个重要因素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二、</a:t>
            </a:r>
            <a:r>
              <a:rPr lang="en-US" altLang="zh-CN"/>
              <a:t> </a:t>
            </a:r>
            <a:r>
              <a:rPr lang="zh-CN" altLang="en-US"/>
              <a:t>风险的提前转移问题</a:t>
            </a:r>
            <a:endParaRPr lang="zh-CN" altLang="en-US"/>
          </a:p>
          <a:p>
            <a:pPr lvl="1">
              <a:lnSpc>
                <a:spcPct val="150000"/>
              </a:lnSpc>
            </a:pPr>
            <a:r>
              <a:rPr lang="zh-CN" altLang="en-US"/>
              <a:t>前提条件：货物特定化（货物清楚地划出或以其他方式确定为该合同项下的货物）</a:t>
            </a:r>
            <a:endParaRPr lang="zh-CN" altLang="en-US"/>
          </a:p>
          <a:p>
            <a:pPr lvl="0">
              <a:lnSpc>
                <a:spcPct val="150000"/>
              </a:lnSpc>
            </a:pPr>
            <a:r>
              <a:rPr lang="zh-CN" altLang="en-US"/>
              <a:t>三、</a:t>
            </a:r>
            <a:r>
              <a:rPr lang="en-US" altLang="zh-CN"/>
              <a:t> </a:t>
            </a:r>
            <a:r>
              <a:rPr lang="zh-CN" altLang="en-US"/>
              <a:t>货物的运输包装问题：卖方必须以适合该货物运输的方式对货物进行包装和标记</a:t>
            </a:r>
            <a:endParaRPr lang="zh-CN" altLang="en-US"/>
          </a:p>
          <a:p>
            <a:pPr lvl="0">
              <a:lnSpc>
                <a:spcPct val="150000"/>
              </a:lnSpc>
            </a:pPr>
            <a:r>
              <a:rPr lang="zh-CN" altLang="en-US"/>
              <a:t>四、</a:t>
            </a:r>
            <a:r>
              <a:rPr lang="en-US" altLang="zh-CN"/>
              <a:t> </a:t>
            </a:r>
            <a:r>
              <a:rPr lang="zh-CN" altLang="en-US"/>
              <a:t>选用贸易术语应考虑的主要因素</a:t>
            </a:r>
            <a:endParaRPr lang="zh-CN" altLang="en-US"/>
          </a:p>
          <a:p>
            <a:pPr lvl="1">
              <a:lnSpc>
                <a:spcPct val="150000"/>
              </a:lnSpc>
            </a:pPr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</a:t>
            </a:r>
            <a:r>
              <a:rPr lang="zh-CN" altLang="en-US"/>
              <a:t>考虑运输条件</a:t>
            </a:r>
            <a:endParaRPr lang="zh-CN" altLang="en-US"/>
          </a:p>
          <a:p>
            <a:pPr lvl="1">
              <a:lnSpc>
                <a:spcPct val="150000"/>
              </a:lnSpc>
            </a:pPr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考虑货源情况</a:t>
            </a:r>
            <a:endParaRPr lang="zh-CN" altLang="en-US"/>
          </a:p>
          <a:p>
            <a:pPr lvl="1">
              <a:lnSpc>
                <a:spcPct val="150000"/>
              </a:lnSpc>
            </a:pPr>
            <a:r>
              <a:rPr lang="en-US" altLang="zh-CN"/>
              <a:t>(</a:t>
            </a:r>
            <a:r>
              <a:rPr lang="zh-CN" altLang="en-US"/>
              <a:t>三</a:t>
            </a:r>
            <a:r>
              <a:rPr lang="en-US" altLang="zh-CN"/>
              <a:t>) </a:t>
            </a:r>
            <a:r>
              <a:rPr lang="zh-CN" altLang="en-US"/>
              <a:t>考虑运费因素</a:t>
            </a:r>
            <a:endParaRPr lang="zh-CN" altLang="en-US"/>
          </a:p>
          <a:p>
            <a:pPr lvl="1">
              <a:lnSpc>
                <a:spcPct val="150000"/>
              </a:lnSpc>
            </a:pPr>
            <a:r>
              <a:rPr lang="en-US" altLang="zh-CN"/>
              <a:t>(</a:t>
            </a:r>
            <a:r>
              <a:rPr lang="zh-CN" altLang="en-US"/>
              <a:t>四</a:t>
            </a:r>
            <a:r>
              <a:rPr lang="en-US" altLang="zh-CN"/>
              <a:t>) </a:t>
            </a:r>
            <a:r>
              <a:rPr lang="zh-CN" altLang="en-US"/>
              <a:t>考虑运输途中的风险</a:t>
            </a:r>
            <a:endParaRPr lang="zh-CN" altLang="en-US"/>
          </a:p>
          <a:p>
            <a:pPr lvl="1">
              <a:lnSpc>
                <a:spcPct val="150000"/>
              </a:lnSpc>
            </a:pPr>
            <a:r>
              <a:rPr lang="en-US" altLang="zh-CN"/>
              <a:t>(</a:t>
            </a:r>
            <a:r>
              <a:rPr lang="zh-CN" altLang="en-US"/>
              <a:t>五</a:t>
            </a:r>
            <a:r>
              <a:rPr lang="en-US" altLang="zh-CN"/>
              <a:t>) </a:t>
            </a:r>
            <a:r>
              <a:rPr lang="zh-CN" altLang="en-US"/>
              <a:t>考虑办理进出口货物结关手续有无困难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1969</Words>
  <Application>WPS 文字</Application>
  <PresentationFormat>宽屏</PresentationFormat>
  <Paragraphs>235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Wingdings</vt:lpstr>
      <vt:lpstr>Songti SC</vt:lpstr>
      <vt:lpstr>黑体</vt:lpstr>
      <vt:lpstr>黑体-简</vt:lpstr>
      <vt:lpstr>微软雅黑</vt:lpstr>
      <vt:lpstr>汉仪旗黑</vt:lpstr>
      <vt:lpstr>宋体</vt:lpstr>
      <vt:lpstr>Arial Unicode MS</vt:lpstr>
      <vt:lpstr>宋体-简</vt:lpstr>
      <vt:lpstr>等线 Light</vt:lpstr>
      <vt:lpstr>苹方-简</vt:lpstr>
      <vt:lpstr>等线</vt:lpstr>
      <vt:lpstr>Calibri</vt:lpstr>
      <vt:lpstr>Helvetica Neue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yuxuanwu</cp:lastModifiedBy>
  <cp:revision>5</cp:revision>
  <dcterms:created xsi:type="dcterms:W3CDTF">2025-08-16T07:22:08Z</dcterms:created>
  <dcterms:modified xsi:type="dcterms:W3CDTF">2025-08-16T07:22:08Z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2052-12.1.21936.21936</vt:lpwstr>
  </property>
</Properties>
</file>