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313" r:id="rId6"/>
    <p:sldId id="327" r:id="rId7"/>
    <p:sldId id="328" r:id="rId8"/>
    <p:sldId id="329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89530" y="993140"/>
            <a:ext cx="748474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第十一章　争议的预防和处理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0075" y="2220595"/>
            <a:ext cx="4239895" cy="2416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索赔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不可抗力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国际贸易仲裁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索赔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190" y="1458595"/>
            <a:ext cx="111556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一、 争议索赔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卖方违约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买方违约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(三) 合同规定欠明确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二、 合同中的索赔条款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(一) 异议与索赔条款：索赔依据、索赔期限、索赔办法和索赔金额等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(二) 罚金条款：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一般适用于：卖方延期交货、买方延期接运货物、拖延开立信用证、拖欠货款等情况</a:t>
            </a:r>
            <a:endParaRPr lang="zh-CN" altLang="en-US" sz="200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各国法律有不同的解释和规定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不可抗力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340" y="1421765"/>
            <a:ext cx="105619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一、 不可抗力的含义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不可抗力：合同当事人无法预见、无法预防、无法避免和无法控制的事件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合同中的一项免责条款与法律原则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二、 约定不可抗力的意义：避免纠纷，利于合同的履行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三、 不可抗力条款的规定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(一) 不可抗力的范围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(二) 不可抗力条款的规定方法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1. 概括规定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2. 具体规定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3. 综合式规定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(三) 不可抗力事件的处理：解除合同</a:t>
            </a:r>
            <a:r>
              <a:rPr lang="en-US" altLang="zh-CN" sz="2000"/>
              <a:t> / 延期履行合同</a:t>
            </a:r>
            <a:endParaRPr lang="en-US" altLang="zh-CN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(四) 不可抗力事件的通知和证明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国际贸易仲裁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3435" y="1281430"/>
            <a:ext cx="910463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/>
              <a:t>一、 仲裁的含义和特点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zh-CN" altLang="en-US" sz="2000"/>
              <a:t>含义：买卖双方签订书面协议，自愿将争议提交双方所同意的第三方予以裁决</a:t>
            </a:r>
            <a:endParaRPr lang="zh-CN" altLang="en-US" sz="2000"/>
          </a:p>
          <a:p>
            <a:pPr>
              <a:lnSpc>
                <a:spcPct val="120000"/>
              </a:lnSpc>
            </a:pPr>
            <a:r>
              <a:rPr lang="zh-CN" altLang="en-US" sz="2000"/>
              <a:t>二、 仲裁协议的作用和形式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zh-CN" altLang="en-US" sz="2000"/>
              <a:t>(一) 仲裁协议的作用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zh-CN" altLang="en-US" sz="2000"/>
              <a:t>(1) 双方当事人均须受仲裁协议的约束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zh-CN" altLang="en-US" sz="2000"/>
              <a:t>(2) 排除法院对有关案件的管辖权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zh-CN" altLang="en-US" sz="2000"/>
              <a:t>(3) 使仲裁庭或仲裁员取得对有关争议案件的管辖权</a:t>
            </a:r>
            <a:endParaRPr lang="zh-CN" altLang="en-US" sz="2000"/>
          </a:p>
          <a:p>
            <a:pPr lvl="1">
              <a:lnSpc>
                <a:spcPct val="120000"/>
              </a:lnSpc>
            </a:pPr>
            <a:r>
              <a:rPr lang="zh-CN" altLang="en-US" sz="2000"/>
              <a:t>(二) 仲裁协议的形式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zh-CN" altLang="en-US" sz="2000"/>
              <a:t>(1) 合同内含仲裁条款</a:t>
            </a:r>
            <a:endParaRPr lang="zh-CN" altLang="en-US" sz="2000"/>
          </a:p>
          <a:p>
            <a:pPr lvl="2">
              <a:lnSpc>
                <a:spcPct val="120000"/>
              </a:lnSpc>
            </a:pPr>
            <a:r>
              <a:rPr lang="zh-CN" altLang="en-US" sz="2000"/>
              <a:t>(2) 争议发生之后订立提交仲裁的协议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国际贸易仲裁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260" y="1478280"/>
            <a:ext cx="1057148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(三) 合同中的仲裁条款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1. 仲裁地点的规定：我国</a:t>
            </a:r>
            <a:r>
              <a:rPr lang="en-US" altLang="zh-CN" sz="2000">
                <a:sym typeface="+mn-ea"/>
              </a:rPr>
              <a:t> / 被诉人所在国 / 双方同意的第三国</a:t>
            </a:r>
            <a:endParaRPr lang="en-US" altLang="zh-CN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2. 仲裁机构的选择：常设仲裁机构、临时仲裁机构、专业性仲裁机构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(四) 仲裁程序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1. 提出仲裁申请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2. 仲裁庭的组织与仲裁员的指定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3. 仲裁案件的审理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4. 作出裁决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5. 仲裁裁决的承认与执行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6. 仲裁费用</a:t>
            </a: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宽屏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15</cp:revision>
  <dcterms:created xsi:type="dcterms:W3CDTF">2025-08-16T14:13:00Z</dcterms:created>
  <dcterms:modified xsi:type="dcterms:W3CDTF">2025-08-27T09:11:10Z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